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29"/>
  </p:notesMasterIdLst>
  <p:sldIdLst>
    <p:sldId id="339" r:id="rId2"/>
    <p:sldId id="413" r:id="rId3"/>
    <p:sldId id="402" r:id="rId4"/>
    <p:sldId id="405" r:id="rId5"/>
    <p:sldId id="415" r:id="rId6"/>
    <p:sldId id="406" r:id="rId7"/>
    <p:sldId id="404" r:id="rId8"/>
    <p:sldId id="407" r:id="rId9"/>
    <p:sldId id="408" r:id="rId10"/>
    <p:sldId id="414" r:id="rId11"/>
    <p:sldId id="425" r:id="rId12"/>
    <p:sldId id="426" r:id="rId13"/>
    <p:sldId id="427" r:id="rId14"/>
    <p:sldId id="428" r:id="rId15"/>
    <p:sldId id="416" r:id="rId16"/>
    <p:sldId id="412" r:id="rId17"/>
    <p:sldId id="417" r:id="rId18"/>
    <p:sldId id="418" r:id="rId19"/>
    <p:sldId id="419" r:id="rId20"/>
    <p:sldId id="420" r:id="rId21"/>
    <p:sldId id="424" r:id="rId22"/>
    <p:sldId id="422" r:id="rId23"/>
    <p:sldId id="429" r:id="rId24"/>
    <p:sldId id="409" r:id="rId25"/>
    <p:sldId id="410" r:id="rId26"/>
    <p:sldId id="411" r:id="rId27"/>
    <p:sldId id="33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711" autoAdjust="0"/>
  </p:normalViewPr>
  <p:slideViewPr>
    <p:cSldViewPr>
      <p:cViewPr varScale="1">
        <p:scale>
          <a:sx n="75" d="100"/>
          <a:sy n="75" d="100"/>
        </p:scale>
        <p:origin x="72" y="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E8137B-7A34-4FD1-AF9E-2D29675E9E06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B7B6FD22-41C7-4494-904A-D5753003F95F}">
      <dgm:prSet phldrT="[Text]"/>
      <dgm:spPr>
        <a:xfrm>
          <a:off x="1711" y="0"/>
          <a:ext cx="2663390" cy="4495800"/>
        </a:xfr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cs-CZ" dirty="0" err="1" smtClean="0">
              <a:solidFill>
                <a:sysClr val="window" lastClr="FFFFFF"/>
              </a:solidFill>
              <a:latin typeface="Tw Cen MT"/>
              <a:ea typeface="+mn-ea"/>
              <a:cs typeface="+mn-cs"/>
            </a:rPr>
            <a:t>Elektroenergetika</a:t>
          </a:r>
          <a:endParaRPr lang="cs-CZ" dirty="0">
            <a:solidFill>
              <a:sysClr val="window" lastClr="FFFFFF"/>
            </a:solidFill>
            <a:latin typeface="Tw Cen MT"/>
            <a:ea typeface="+mn-ea"/>
            <a:cs typeface="+mn-cs"/>
          </a:endParaRPr>
        </a:p>
      </dgm:t>
    </dgm:pt>
    <dgm:pt modelId="{6277542D-81C0-4A90-898C-D496B0614B49}" type="parTrans" cxnId="{FFA80D1F-9750-4C62-B3D8-11214EED23D3}">
      <dgm:prSet/>
      <dgm:spPr/>
      <dgm:t>
        <a:bodyPr/>
        <a:lstStyle/>
        <a:p>
          <a:endParaRPr lang="cs-CZ"/>
        </a:p>
      </dgm:t>
    </dgm:pt>
    <dgm:pt modelId="{3CCC0D5B-6F2E-4A13-A635-CFB5FE1254DE}" type="sibTrans" cxnId="{FFA80D1F-9750-4C62-B3D8-11214EED23D3}">
      <dgm:prSet/>
      <dgm:spPr/>
      <dgm:t>
        <a:bodyPr/>
        <a:lstStyle/>
        <a:p>
          <a:endParaRPr lang="cs-CZ"/>
        </a:p>
      </dgm:t>
    </dgm:pt>
    <dgm:pt modelId="{F0F30572-1210-4AEF-B0CE-A0CF894460AB}">
      <dgm:prSet phldrT="[Text]"/>
      <dgm:spPr>
        <a:xfrm>
          <a:off x="2745004" y="0"/>
          <a:ext cx="2663390" cy="4495800"/>
        </a:xfr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cs-CZ" dirty="0" smtClean="0">
              <a:solidFill>
                <a:sysClr val="window" lastClr="FFFFFF"/>
              </a:solidFill>
              <a:latin typeface="Tw Cen MT"/>
              <a:ea typeface="+mn-ea"/>
              <a:cs typeface="+mn-cs"/>
            </a:rPr>
            <a:t>Plynárenství</a:t>
          </a:r>
          <a:endParaRPr lang="cs-CZ" dirty="0">
            <a:solidFill>
              <a:sysClr val="window" lastClr="FFFFFF"/>
            </a:solidFill>
            <a:latin typeface="Tw Cen MT"/>
            <a:ea typeface="+mn-ea"/>
            <a:cs typeface="+mn-cs"/>
          </a:endParaRPr>
        </a:p>
      </dgm:t>
    </dgm:pt>
    <dgm:pt modelId="{64351423-6971-4EBC-93AA-B39BF4645794}" type="parTrans" cxnId="{B8C118F7-BBEE-4F39-B2B5-5FDA7451385B}">
      <dgm:prSet/>
      <dgm:spPr/>
      <dgm:t>
        <a:bodyPr/>
        <a:lstStyle/>
        <a:p>
          <a:endParaRPr lang="cs-CZ"/>
        </a:p>
      </dgm:t>
    </dgm:pt>
    <dgm:pt modelId="{F7DF6191-DFE4-4A8D-9115-BA0CC8C86EE1}" type="sibTrans" cxnId="{B8C118F7-BBEE-4F39-B2B5-5FDA7451385B}">
      <dgm:prSet/>
      <dgm:spPr/>
      <dgm:t>
        <a:bodyPr/>
        <a:lstStyle/>
        <a:p>
          <a:endParaRPr lang="cs-CZ"/>
        </a:p>
      </dgm:t>
    </dgm:pt>
    <dgm:pt modelId="{E04020F9-0CF7-48D2-B7C2-1DCD9BD62EC7}">
      <dgm:prSet phldrT="[Text]"/>
      <dgm:spPr>
        <a:xfrm>
          <a:off x="5488297" y="0"/>
          <a:ext cx="2663390" cy="4495800"/>
        </a:xfr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cs-CZ" dirty="0" smtClean="0">
              <a:solidFill>
                <a:sysClr val="window" lastClr="FFFFFF"/>
              </a:solidFill>
              <a:latin typeface="Tw Cen MT"/>
              <a:ea typeface="+mn-ea"/>
              <a:cs typeface="+mn-cs"/>
            </a:rPr>
            <a:t>Teplárenství</a:t>
          </a:r>
          <a:endParaRPr lang="cs-CZ" dirty="0">
            <a:solidFill>
              <a:sysClr val="window" lastClr="FFFFFF"/>
            </a:solidFill>
            <a:latin typeface="Tw Cen MT"/>
            <a:ea typeface="+mn-ea"/>
            <a:cs typeface="+mn-cs"/>
          </a:endParaRPr>
        </a:p>
      </dgm:t>
    </dgm:pt>
    <dgm:pt modelId="{5C270CFA-240D-4FFF-ABF3-87FCBFAC34FE}" type="parTrans" cxnId="{536F1CAA-E91A-41ED-B5B6-801DB3A53B19}">
      <dgm:prSet/>
      <dgm:spPr/>
      <dgm:t>
        <a:bodyPr/>
        <a:lstStyle/>
        <a:p>
          <a:endParaRPr lang="cs-CZ"/>
        </a:p>
      </dgm:t>
    </dgm:pt>
    <dgm:pt modelId="{E2AFB2E8-1C5B-4BBA-854C-9E8BFAD457F7}" type="sibTrans" cxnId="{536F1CAA-E91A-41ED-B5B6-801DB3A53B19}">
      <dgm:prSet/>
      <dgm:spPr/>
      <dgm:t>
        <a:bodyPr/>
        <a:lstStyle/>
        <a:p>
          <a:endParaRPr lang="cs-CZ"/>
        </a:p>
      </dgm:t>
    </dgm:pt>
    <dgm:pt modelId="{6B75E1C6-D355-47C5-9390-E88CB79720AB}" type="pres">
      <dgm:prSet presAssocID="{D7E8137B-7A34-4FD1-AF9E-2D29675E9E06}" presName="Name0" presStyleCnt="0">
        <dgm:presLayoutVars>
          <dgm:dir/>
          <dgm:resizeHandles val="exact"/>
        </dgm:presLayoutVars>
      </dgm:prSet>
      <dgm:spPr/>
    </dgm:pt>
    <dgm:pt modelId="{9EA26CA2-0E8F-48DD-9281-526846FAEE19}" type="pres">
      <dgm:prSet presAssocID="{D7E8137B-7A34-4FD1-AF9E-2D29675E9E06}" presName="fgShape" presStyleLbl="fgShp" presStyleIdx="0" presStyleCnt="1"/>
      <dgm:spPr>
        <a:xfrm>
          <a:off x="326135" y="3596640"/>
          <a:ext cx="7501128" cy="674370"/>
        </a:xfrm>
        <a:prstGeom prst="leftRightArrow">
          <a:avLst/>
        </a:prstGeom>
        <a:solidFill>
          <a:srgbClr val="94B6D2">
            <a:tint val="6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D60A04B1-9C08-45C7-9381-B6C2D0FE2434}" type="pres">
      <dgm:prSet presAssocID="{D7E8137B-7A34-4FD1-AF9E-2D29675E9E06}" presName="linComp" presStyleCnt="0"/>
      <dgm:spPr/>
    </dgm:pt>
    <dgm:pt modelId="{8C885637-79DE-468F-ACFF-75B756CE43AF}" type="pres">
      <dgm:prSet presAssocID="{B7B6FD22-41C7-4494-904A-D5753003F95F}" presName="compNode" presStyleCnt="0"/>
      <dgm:spPr/>
    </dgm:pt>
    <dgm:pt modelId="{A3DB9FF5-C8A1-48DF-9F7A-8BB3504EC0E5}" type="pres">
      <dgm:prSet presAssocID="{B7B6FD22-41C7-4494-904A-D5753003F95F}" presName="bkgdShape" presStyleLbl="node1" presStyleIdx="0" presStyleCnt="3" custLinFactNeighborX="-64" custLinFactNeighborY="-90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cs-CZ"/>
        </a:p>
      </dgm:t>
    </dgm:pt>
    <dgm:pt modelId="{38459395-14B0-4307-92FA-311E7A4804BB}" type="pres">
      <dgm:prSet presAssocID="{B7B6FD22-41C7-4494-904A-D5753003F95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245F24-5620-454F-851B-CE71C45D7C1B}" type="pres">
      <dgm:prSet presAssocID="{B7B6FD22-41C7-4494-904A-D5753003F95F}" presName="invisiNode" presStyleLbl="node1" presStyleIdx="0" presStyleCnt="3"/>
      <dgm:spPr/>
    </dgm:pt>
    <dgm:pt modelId="{1196C3C2-4095-4382-A972-FDE303C72BC7}" type="pres">
      <dgm:prSet presAssocID="{B7B6FD22-41C7-4494-904A-D5753003F95F}" presName="imagNode" presStyleLbl="fgImgPlace1" presStyleIdx="0" presStyleCnt="3"/>
      <dgm:spPr>
        <a:xfrm>
          <a:off x="584856" y="269748"/>
          <a:ext cx="1497101" cy="149710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F5CE0404-C118-4503-830D-5D6CBEC35DCF}" type="pres">
      <dgm:prSet presAssocID="{3CCC0D5B-6F2E-4A13-A635-CFB5FE1254DE}" presName="sibTrans" presStyleLbl="sibTrans2D1" presStyleIdx="0" presStyleCnt="0"/>
      <dgm:spPr/>
      <dgm:t>
        <a:bodyPr/>
        <a:lstStyle/>
        <a:p>
          <a:endParaRPr lang="cs-CZ"/>
        </a:p>
      </dgm:t>
    </dgm:pt>
    <dgm:pt modelId="{82A645BE-092E-4CE0-BFC4-5271BA01D3C0}" type="pres">
      <dgm:prSet presAssocID="{F0F30572-1210-4AEF-B0CE-A0CF894460AB}" presName="compNode" presStyleCnt="0"/>
      <dgm:spPr/>
    </dgm:pt>
    <dgm:pt modelId="{A2616844-CA92-49AF-A472-344819CA30D1}" type="pres">
      <dgm:prSet presAssocID="{F0F30572-1210-4AEF-B0CE-A0CF894460AB}" presName="bkgdShape" presStyleLbl="node1" presStyleIdx="1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cs-CZ"/>
        </a:p>
      </dgm:t>
    </dgm:pt>
    <dgm:pt modelId="{5C184299-B7AA-4C52-9ACC-8853247C8D29}" type="pres">
      <dgm:prSet presAssocID="{F0F30572-1210-4AEF-B0CE-A0CF894460A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7171221-A28C-447A-BB50-AA40002E2D4C}" type="pres">
      <dgm:prSet presAssocID="{F0F30572-1210-4AEF-B0CE-A0CF894460AB}" presName="invisiNode" presStyleLbl="node1" presStyleIdx="1" presStyleCnt="3"/>
      <dgm:spPr/>
    </dgm:pt>
    <dgm:pt modelId="{CD1C476A-0965-4ADD-B81B-F483CDC39420}" type="pres">
      <dgm:prSet presAssocID="{F0F30572-1210-4AEF-B0CE-A0CF894460AB}" presName="imagNode" presStyleLbl="fgImgPlace1" presStyleIdx="1" presStyleCnt="3"/>
      <dgm:spPr>
        <a:xfrm>
          <a:off x="3328149" y="269748"/>
          <a:ext cx="1497101" cy="149710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97FC175B-8EC0-4DFD-9681-EA59B2F19C80}" type="pres">
      <dgm:prSet presAssocID="{F7DF6191-DFE4-4A8D-9115-BA0CC8C86EE1}" presName="sibTrans" presStyleLbl="sibTrans2D1" presStyleIdx="0" presStyleCnt="0"/>
      <dgm:spPr/>
      <dgm:t>
        <a:bodyPr/>
        <a:lstStyle/>
        <a:p>
          <a:endParaRPr lang="cs-CZ"/>
        </a:p>
      </dgm:t>
    </dgm:pt>
    <dgm:pt modelId="{BF0D797D-EBF2-4A97-B7C4-70D97C5D7D8D}" type="pres">
      <dgm:prSet presAssocID="{E04020F9-0CF7-48D2-B7C2-1DCD9BD62EC7}" presName="compNode" presStyleCnt="0"/>
      <dgm:spPr/>
    </dgm:pt>
    <dgm:pt modelId="{3F866018-A2DE-4940-9A7D-41053C35BA80}" type="pres">
      <dgm:prSet presAssocID="{E04020F9-0CF7-48D2-B7C2-1DCD9BD62EC7}" presName="bkgdShape" presStyleLbl="node1" presStyleIdx="2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cs-CZ"/>
        </a:p>
      </dgm:t>
    </dgm:pt>
    <dgm:pt modelId="{F850D34A-7E88-47D6-BCE0-F23573AA0786}" type="pres">
      <dgm:prSet presAssocID="{E04020F9-0CF7-48D2-B7C2-1DCD9BD62EC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AA4FFFA-C16D-4378-8480-654A48E83DF2}" type="pres">
      <dgm:prSet presAssocID="{E04020F9-0CF7-48D2-B7C2-1DCD9BD62EC7}" presName="invisiNode" presStyleLbl="node1" presStyleIdx="2" presStyleCnt="3"/>
      <dgm:spPr/>
    </dgm:pt>
    <dgm:pt modelId="{24AAF67A-C995-485C-BBBB-41E330FB5B3F}" type="pres">
      <dgm:prSet presAssocID="{E04020F9-0CF7-48D2-B7C2-1DCD9BD62EC7}" presName="imagNode" presStyleLbl="fgImgPlace1" presStyleIdx="2" presStyleCnt="3"/>
      <dgm:spPr>
        <a:xfrm>
          <a:off x="6071441" y="269748"/>
          <a:ext cx="1497101" cy="149710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</dgm:ptLst>
  <dgm:cxnLst>
    <dgm:cxn modelId="{60EA5307-ECE3-49B6-BB9B-E12657DE691B}" type="presOf" srcId="{3CCC0D5B-6F2E-4A13-A635-CFB5FE1254DE}" destId="{F5CE0404-C118-4503-830D-5D6CBEC35DCF}" srcOrd="0" destOrd="0" presId="urn:microsoft.com/office/officeart/2005/8/layout/hList7#1"/>
    <dgm:cxn modelId="{FFA80D1F-9750-4C62-B3D8-11214EED23D3}" srcId="{D7E8137B-7A34-4FD1-AF9E-2D29675E9E06}" destId="{B7B6FD22-41C7-4494-904A-D5753003F95F}" srcOrd="0" destOrd="0" parTransId="{6277542D-81C0-4A90-898C-D496B0614B49}" sibTransId="{3CCC0D5B-6F2E-4A13-A635-CFB5FE1254DE}"/>
    <dgm:cxn modelId="{E869EB47-F107-43A2-A39F-60E61845A033}" type="presOf" srcId="{E04020F9-0CF7-48D2-B7C2-1DCD9BD62EC7}" destId="{3F866018-A2DE-4940-9A7D-41053C35BA80}" srcOrd="0" destOrd="0" presId="urn:microsoft.com/office/officeart/2005/8/layout/hList7#1"/>
    <dgm:cxn modelId="{B8C118F7-BBEE-4F39-B2B5-5FDA7451385B}" srcId="{D7E8137B-7A34-4FD1-AF9E-2D29675E9E06}" destId="{F0F30572-1210-4AEF-B0CE-A0CF894460AB}" srcOrd="1" destOrd="0" parTransId="{64351423-6971-4EBC-93AA-B39BF4645794}" sibTransId="{F7DF6191-DFE4-4A8D-9115-BA0CC8C86EE1}"/>
    <dgm:cxn modelId="{6230F570-D16A-4A3D-88BB-9B87877DE201}" type="presOf" srcId="{F0F30572-1210-4AEF-B0CE-A0CF894460AB}" destId="{A2616844-CA92-49AF-A472-344819CA30D1}" srcOrd="0" destOrd="0" presId="urn:microsoft.com/office/officeart/2005/8/layout/hList7#1"/>
    <dgm:cxn modelId="{536F1CAA-E91A-41ED-B5B6-801DB3A53B19}" srcId="{D7E8137B-7A34-4FD1-AF9E-2D29675E9E06}" destId="{E04020F9-0CF7-48D2-B7C2-1DCD9BD62EC7}" srcOrd="2" destOrd="0" parTransId="{5C270CFA-240D-4FFF-ABF3-87FCBFAC34FE}" sibTransId="{E2AFB2E8-1C5B-4BBA-854C-9E8BFAD457F7}"/>
    <dgm:cxn modelId="{FDBDDFED-23A6-4ABC-9EF6-8F564B49FD90}" type="presOf" srcId="{B7B6FD22-41C7-4494-904A-D5753003F95F}" destId="{38459395-14B0-4307-92FA-311E7A4804BB}" srcOrd="1" destOrd="0" presId="urn:microsoft.com/office/officeart/2005/8/layout/hList7#1"/>
    <dgm:cxn modelId="{2DAF1C34-E1CE-47BA-8525-14A69255B254}" type="presOf" srcId="{E04020F9-0CF7-48D2-B7C2-1DCD9BD62EC7}" destId="{F850D34A-7E88-47D6-BCE0-F23573AA0786}" srcOrd="1" destOrd="0" presId="urn:microsoft.com/office/officeart/2005/8/layout/hList7#1"/>
    <dgm:cxn modelId="{4898D0F8-B6D9-42D2-8051-E88C8E01972E}" type="presOf" srcId="{F7DF6191-DFE4-4A8D-9115-BA0CC8C86EE1}" destId="{97FC175B-8EC0-4DFD-9681-EA59B2F19C80}" srcOrd="0" destOrd="0" presId="urn:microsoft.com/office/officeart/2005/8/layout/hList7#1"/>
    <dgm:cxn modelId="{36F59400-6838-4EF6-94F5-FA9F2BAA9864}" type="presOf" srcId="{F0F30572-1210-4AEF-B0CE-A0CF894460AB}" destId="{5C184299-B7AA-4C52-9ACC-8853247C8D29}" srcOrd="1" destOrd="0" presId="urn:microsoft.com/office/officeart/2005/8/layout/hList7#1"/>
    <dgm:cxn modelId="{B7311742-6AB5-456A-9B7E-478213F5E822}" type="presOf" srcId="{D7E8137B-7A34-4FD1-AF9E-2D29675E9E06}" destId="{6B75E1C6-D355-47C5-9390-E88CB79720AB}" srcOrd="0" destOrd="0" presId="urn:microsoft.com/office/officeart/2005/8/layout/hList7#1"/>
    <dgm:cxn modelId="{5E8C0471-EB4A-470F-BFC4-377ED1B1CD47}" type="presOf" srcId="{B7B6FD22-41C7-4494-904A-D5753003F95F}" destId="{A3DB9FF5-C8A1-48DF-9F7A-8BB3504EC0E5}" srcOrd="0" destOrd="0" presId="urn:microsoft.com/office/officeart/2005/8/layout/hList7#1"/>
    <dgm:cxn modelId="{CE7D080C-FD50-4E28-965F-0E5D9440813C}" type="presParOf" srcId="{6B75E1C6-D355-47C5-9390-E88CB79720AB}" destId="{9EA26CA2-0E8F-48DD-9281-526846FAEE19}" srcOrd="0" destOrd="0" presId="urn:microsoft.com/office/officeart/2005/8/layout/hList7#1"/>
    <dgm:cxn modelId="{A42A117F-2536-4451-AD76-0F362312FE92}" type="presParOf" srcId="{6B75E1C6-D355-47C5-9390-E88CB79720AB}" destId="{D60A04B1-9C08-45C7-9381-B6C2D0FE2434}" srcOrd="1" destOrd="0" presId="urn:microsoft.com/office/officeart/2005/8/layout/hList7#1"/>
    <dgm:cxn modelId="{129EC633-D9F5-4A15-82AA-5E076A050708}" type="presParOf" srcId="{D60A04B1-9C08-45C7-9381-B6C2D0FE2434}" destId="{8C885637-79DE-468F-ACFF-75B756CE43AF}" srcOrd="0" destOrd="0" presId="urn:microsoft.com/office/officeart/2005/8/layout/hList7#1"/>
    <dgm:cxn modelId="{5261CD7F-5DCA-49CB-94B4-3456E566354B}" type="presParOf" srcId="{8C885637-79DE-468F-ACFF-75B756CE43AF}" destId="{A3DB9FF5-C8A1-48DF-9F7A-8BB3504EC0E5}" srcOrd="0" destOrd="0" presId="urn:microsoft.com/office/officeart/2005/8/layout/hList7#1"/>
    <dgm:cxn modelId="{1E363831-C529-4D45-8798-1980332B5966}" type="presParOf" srcId="{8C885637-79DE-468F-ACFF-75B756CE43AF}" destId="{38459395-14B0-4307-92FA-311E7A4804BB}" srcOrd="1" destOrd="0" presId="urn:microsoft.com/office/officeart/2005/8/layout/hList7#1"/>
    <dgm:cxn modelId="{613FAF5B-1D8B-42B6-9AAE-1C4A8A8F92A9}" type="presParOf" srcId="{8C885637-79DE-468F-ACFF-75B756CE43AF}" destId="{08245F24-5620-454F-851B-CE71C45D7C1B}" srcOrd="2" destOrd="0" presId="urn:microsoft.com/office/officeart/2005/8/layout/hList7#1"/>
    <dgm:cxn modelId="{AFCE525B-3185-4AA8-86A7-CBA67885D782}" type="presParOf" srcId="{8C885637-79DE-468F-ACFF-75B756CE43AF}" destId="{1196C3C2-4095-4382-A972-FDE303C72BC7}" srcOrd="3" destOrd="0" presId="urn:microsoft.com/office/officeart/2005/8/layout/hList7#1"/>
    <dgm:cxn modelId="{FE3E3F5A-D98D-43C9-B4BD-F5024B0AEBA1}" type="presParOf" srcId="{D60A04B1-9C08-45C7-9381-B6C2D0FE2434}" destId="{F5CE0404-C118-4503-830D-5D6CBEC35DCF}" srcOrd="1" destOrd="0" presId="urn:microsoft.com/office/officeart/2005/8/layout/hList7#1"/>
    <dgm:cxn modelId="{08B3BF1C-7459-471D-A1FE-49AA978D5296}" type="presParOf" srcId="{D60A04B1-9C08-45C7-9381-B6C2D0FE2434}" destId="{82A645BE-092E-4CE0-BFC4-5271BA01D3C0}" srcOrd="2" destOrd="0" presId="urn:microsoft.com/office/officeart/2005/8/layout/hList7#1"/>
    <dgm:cxn modelId="{D49353FF-8EF6-4EAA-990B-4246C56A5C4F}" type="presParOf" srcId="{82A645BE-092E-4CE0-BFC4-5271BA01D3C0}" destId="{A2616844-CA92-49AF-A472-344819CA30D1}" srcOrd="0" destOrd="0" presId="urn:microsoft.com/office/officeart/2005/8/layout/hList7#1"/>
    <dgm:cxn modelId="{811FC51D-6784-46BA-BF97-9E2FF64AAC1E}" type="presParOf" srcId="{82A645BE-092E-4CE0-BFC4-5271BA01D3C0}" destId="{5C184299-B7AA-4C52-9ACC-8853247C8D29}" srcOrd="1" destOrd="0" presId="urn:microsoft.com/office/officeart/2005/8/layout/hList7#1"/>
    <dgm:cxn modelId="{ADAF6B9A-48C2-447C-A68E-C419E3CED22F}" type="presParOf" srcId="{82A645BE-092E-4CE0-BFC4-5271BA01D3C0}" destId="{77171221-A28C-447A-BB50-AA40002E2D4C}" srcOrd="2" destOrd="0" presId="urn:microsoft.com/office/officeart/2005/8/layout/hList7#1"/>
    <dgm:cxn modelId="{4E1C8D8F-E058-4A58-8DB9-AB2D497A7823}" type="presParOf" srcId="{82A645BE-092E-4CE0-BFC4-5271BA01D3C0}" destId="{CD1C476A-0965-4ADD-B81B-F483CDC39420}" srcOrd="3" destOrd="0" presId="urn:microsoft.com/office/officeart/2005/8/layout/hList7#1"/>
    <dgm:cxn modelId="{79764B88-FD0C-4721-9B2B-CBD0BCE4021A}" type="presParOf" srcId="{D60A04B1-9C08-45C7-9381-B6C2D0FE2434}" destId="{97FC175B-8EC0-4DFD-9681-EA59B2F19C80}" srcOrd="3" destOrd="0" presId="urn:microsoft.com/office/officeart/2005/8/layout/hList7#1"/>
    <dgm:cxn modelId="{650990F2-55BE-4C48-806C-B194A5C1F596}" type="presParOf" srcId="{D60A04B1-9C08-45C7-9381-B6C2D0FE2434}" destId="{BF0D797D-EBF2-4A97-B7C4-70D97C5D7D8D}" srcOrd="4" destOrd="0" presId="urn:microsoft.com/office/officeart/2005/8/layout/hList7#1"/>
    <dgm:cxn modelId="{63B4B1CE-0F86-4DE1-9E02-6A0D38C5A98E}" type="presParOf" srcId="{BF0D797D-EBF2-4A97-B7C4-70D97C5D7D8D}" destId="{3F866018-A2DE-4940-9A7D-41053C35BA80}" srcOrd="0" destOrd="0" presId="urn:microsoft.com/office/officeart/2005/8/layout/hList7#1"/>
    <dgm:cxn modelId="{557C35B2-D2A8-4B21-B6E5-84D8EACE646D}" type="presParOf" srcId="{BF0D797D-EBF2-4A97-B7C4-70D97C5D7D8D}" destId="{F850D34A-7E88-47D6-BCE0-F23573AA0786}" srcOrd="1" destOrd="0" presId="urn:microsoft.com/office/officeart/2005/8/layout/hList7#1"/>
    <dgm:cxn modelId="{07252884-48AB-4CBB-9506-D6FC77B1D769}" type="presParOf" srcId="{BF0D797D-EBF2-4A97-B7C4-70D97C5D7D8D}" destId="{6AA4FFFA-C16D-4378-8480-654A48E83DF2}" srcOrd="2" destOrd="0" presId="urn:microsoft.com/office/officeart/2005/8/layout/hList7#1"/>
    <dgm:cxn modelId="{E98F88DD-97E9-4FE0-9A02-B149647F439C}" type="presParOf" srcId="{BF0D797D-EBF2-4A97-B7C4-70D97C5D7D8D}" destId="{24AAF67A-C995-485C-BBBB-41E330FB5B3F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B9FF5-C8A1-48DF-9F7A-8BB3504EC0E5}">
      <dsp:nvSpPr>
        <dsp:cNvPr id="0" name=""/>
        <dsp:cNvSpPr/>
      </dsp:nvSpPr>
      <dsp:spPr>
        <a:xfrm>
          <a:off x="7" y="0"/>
          <a:ext cx="2663390" cy="4495800"/>
        </a:xfrm>
        <a:prstGeom prst="roundRect">
          <a:avLst>
            <a:gd name="adj" fmla="val 10000"/>
          </a:avLst>
        </a:prstGeo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err="1" smtClean="0">
              <a:solidFill>
                <a:sysClr val="window" lastClr="FFFFFF"/>
              </a:solidFill>
              <a:latin typeface="Tw Cen MT"/>
              <a:ea typeface="+mn-ea"/>
              <a:cs typeface="+mn-cs"/>
            </a:rPr>
            <a:t>Elektroenergetika</a:t>
          </a:r>
          <a:endParaRPr lang="cs-CZ" sz="2500" kern="1200" dirty="0">
            <a:solidFill>
              <a:sysClr val="window" lastClr="FFFFFF"/>
            </a:solidFill>
            <a:latin typeface="Tw Cen MT"/>
            <a:ea typeface="+mn-ea"/>
            <a:cs typeface="+mn-cs"/>
          </a:endParaRPr>
        </a:p>
      </dsp:txBody>
      <dsp:txXfrm>
        <a:off x="7" y="1798320"/>
        <a:ext cx="2663390" cy="1798320"/>
      </dsp:txXfrm>
    </dsp:sp>
    <dsp:sp modelId="{1196C3C2-4095-4382-A972-FDE303C72BC7}">
      <dsp:nvSpPr>
        <dsp:cNvPr id="0" name=""/>
        <dsp:cNvSpPr/>
      </dsp:nvSpPr>
      <dsp:spPr>
        <a:xfrm>
          <a:off x="584856" y="269748"/>
          <a:ext cx="1497101" cy="149710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16844-CA92-49AF-A472-344819CA30D1}">
      <dsp:nvSpPr>
        <dsp:cNvPr id="0" name=""/>
        <dsp:cNvSpPr/>
      </dsp:nvSpPr>
      <dsp:spPr>
        <a:xfrm>
          <a:off x="2745004" y="0"/>
          <a:ext cx="2663390" cy="4495800"/>
        </a:xfrm>
        <a:prstGeom prst="roundRect">
          <a:avLst>
            <a:gd name="adj" fmla="val 10000"/>
          </a:avLst>
        </a:prstGeo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ysClr val="window" lastClr="FFFFFF"/>
              </a:solidFill>
              <a:latin typeface="Tw Cen MT"/>
              <a:ea typeface="+mn-ea"/>
              <a:cs typeface="+mn-cs"/>
            </a:rPr>
            <a:t>Plynárenství</a:t>
          </a:r>
          <a:endParaRPr lang="cs-CZ" sz="2500" kern="1200" dirty="0">
            <a:solidFill>
              <a:sysClr val="window" lastClr="FFFFFF"/>
            </a:solidFill>
            <a:latin typeface="Tw Cen MT"/>
            <a:ea typeface="+mn-ea"/>
            <a:cs typeface="+mn-cs"/>
          </a:endParaRPr>
        </a:p>
      </dsp:txBody>
      <dsp:txXfrm>
        <a:off x="2745004" y="1798320"/>
        <a:ext cx="2663390" cy="1798320"/>
      </dsp:txXfrm>
    </dsp:sp>
    <dsp:sp modelId="{CD1C476A-0965-4ADD-B81B-F483CDC39420}">
      <dsp:nvSpPr>
        <dsp:cNvPr id="0" name=""/>
        <dsp:cNvSpPr/>
      </dsp:nvSpPr>
      <dsp:spPr>
        <a:xfrm>
          <a:off x="3328149" y="269748"/>
          <a:ext cx="1497101" cy="149710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66018-A2DE-4940-9A7D-41053C35BA80}">
      <dsp:nvSpPr>
        <dsp:cNvPr id="0" name=""/>
        <dsp:cNvSpPr/>
      </dsp:nvSpPr>
      <dsp:spPr>
        <a:xfrm>
          <a:off x="5488297" y="0"/>
          <a:ext cx="2663390" cy="4495800"/>
        </a:xfrm>
        <a:prstGeom prst="roundRect">
          <a:avLst>
            <a:gd name="adj" fmla="val 10000"/>
          </a:avLst>
        </a:prstGeo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ysClr val="window" lastClr="FFFFFF"/>
              </a:solidFill>
              <a:latin typeface="Tw Cen MT"/>
              <a:ea typeface="+mn-ea"/>
              <a:cs typeface="+mn-cs"/>
            </a:rPr>
            <a:t>Teplárenství</a:t>
          </a:r>
          <a:endParaRPr lang="cs-CZ" sz="2500" kern="1200" dirty="0">
            <a:solidFill>
              <a:sysClr val="window" lastClr="FFFFFF"/>
            </a:solidFill>
            <a:latin typeface="Tw Cen MT"/>
            <a:ea typeface="+mn-ea"/>
            <a:cs typeface="+mn-cs"/>
          </a:endParaRPr>
        </a:p>
      </dsp:txBody>
      <dsp:txXfrm>
        <a:off x="5488297" y="1798320"/>
        <a:ext cx="2663390" cy="1798320"/>
      </dsp:txXfrm>
    </dsp:sp>
    <dsp:sp modelId="{24AAF67A-C995-485C-BBBB-41E330FB5B3F}">
      <dsp:nvSpPr>
        <dsp:cNvPr id="0" name=""/>
        <dsp:cNvSpPr/>
      </dsp:nvSpPr>
      <dsp:spPr>
        <a:xfrm>
          <a:off x="6071441" y="269748"/>
          <a:ext cx="1497101" cy="149710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26CA2-0E8F-48DD-9281-526846FAEE19}">
      <dsp:nvSpPr>
        <dsp:cNvPr id="0" name=""/>
        <dsp:cNvSpPr/>
      </dsp:nvSpPr>
      <dsp:spPr>
        <a:xfrm>
          <a:off x="326135" y="3596640"/>
          <a:ext cx="7501128" cy="674370"/>
        </a:xfrm>
        <a:prstGeom prst="leftRightArrow">
          <a:avLst/>
        </a:prstGeom>
        <a:solidFill>
          <a:srgbClr val="94B6D2">
            <a:tint val="6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3FAC5DD-910A-4BB2-BF06-C39FC07532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C300AF-31C1-41AC-A897-E81D993DE3E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85375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E6349-CAEC-47DE-90A0-EF44FBD6A27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54895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E6349-CAEC-47DE-90A0-EF44FBD6A27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910626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E6349-CAEC-47DE-90A0-EF44FBD6A27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97663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E6349-CAEC-47DE-90A0-EF44FBD6A27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708004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E6349-CAEC-47DE-90A0-EF44FBD6A27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31755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AA179-4429-4FFB-8B7B-8C9787F248D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40293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0DA0C-BA3A-438D-A7B4-1F791FEB969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76039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E6349-CAEC-47DE-90A0-EF44FBD6A27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51096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F1804-6577-4C96-9E67-4A69D3985EA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63261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E4B5E-C860-4073-BBC8-946BFE790F0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84681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76E44-6C61-4CD9-996A-8A179A06141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98443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E6349-CAEC-47DE-90A0-EF44FBD6A27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79455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525CF-09EC-4BA8-AFA3-1F7A15E6A69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46870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034BB-D922-4C59-8EE0-0723FF493C3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09089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83932-0591-4A40-A647-497829BB7D8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50382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9FE6349-CAEC-47DE-90A0-EF44FBD6A27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26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transition spd="slow">
    <p:blinds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xe.cz/" TargetMode="External"/><Relationship Id="rId2" Type="http://schemas.openxmlformats.org/officeDocument/2006/relationships/hyperlink" Target="http://www.eex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536" y="3905887"/>
            <a:ext cx="6934200" cy="2362200"/>
          </a:xfrm>
        </p:spPr>
        <p:txBody>
          <a:bodyPr/>
          <a:lstStyle/>
          <a:p>
            <a:pPr eaLnBrk="1" hangingPunct="1"/>
            <a:r>
              <a:rPr lang="cs-CZ" altLang="en-US" b="1" i="0" dirty="0" smtClean="0">
                <a:solidFill>
                  <a:schemeClr val="tx1"/>
                </a:solidFill>
              </a:rPr>
              <a:t>Energetika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771650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246063" y="836613"/>
            <a:ext cx="7772400" cy="1143000"/>
          </a:xfrm>
        </p:spPr>
        <p:txBody>
          <a:bodyPr/>
          <a:lstStyle/>
          <a:p>
            <a:r>
              <a:rPr lang="cs-CZ" altLang="en-US" b="1" i="0" smtClean="0">
                <a:solidFill>
                  <a:schemeClr val="tx1"/>
                </a:solidFill>
              </a:rPr>
              <a:t>Energetika v ČR</a:t>
            </a:r>
            <a:endParaRPr lang="cs-CZ" altLang="en-US" i="0" smtClean="0">
              <a:solidFill>
                <a:schemeClr val="tx1"/>
              </a:solidFill>
            </a:endParaRP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en-US" smtClean="0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01467F-BEC0-4297-B239-735C770682F5}" type="slidenum">
              <a:rPr lang="cs-CZ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89138"/>
            <a:ext cx="843756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612775" y="782638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en-US" b="1" i="0" smtClean="0"/>
              <a:t>Energetika</a:t>
            </a:r>
          </a:p>
        </p:txBody>
      </p:sp>
      <p:sp>
        <p:nvSpPr>
          <p:cNvPr id="14339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en-US" smtClean="0"/>
          </a:p>
        </p:txBody>
      </p:sp>
      <p:graphicFrame>
        <p:nvGraphicFramePr>
          <p:cNvPr id="6" name="Zástupný symbol pro obsah 3"/>
          <p:cNvGraphicFramePr>
            <a:graphicFrameLocks noGrp="1"/>
          </p:cNvGraphicFramePr>
          <p:nvPr/>
        </p:nvGraphicFramePr>
        <p:xfrm>
          <a:off x="523056" y="1957536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288" y="1125538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i="0" dirty="0" smtClean="0">
                <a:solidFill>
                  <a:schemeClr val="tx1"/>
                </a:solidFill>
              </a:rPr>
              <a:t>Elektroenergetika – rozdělení distribučních území</a:t>
            </a:r>
            <a:endParaRPr lang="cs-CZ" b="1" i="0" dirty="0">
              <a:solidFill>
                <a:schemeClr val="tx1"/>
              </a:solidFill>
            </a:endParaRPr>
          </a:p>
        </p:txBody>
      </p:sp>
      <p:pic>
        <p:nvPicPr>
          <p:cNvPr id="15363" name="Zástupný symbol pro obsah 3" descr="008257o3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206" y="2853531"/>
            <a:ext cx="4267200" cy="2495550"/>
          </a:xfr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1052513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i="0" dirty="0" smtClean="0">
                <a:solidFill>
                  <a:schemeClr val="tx1"/>
                </a:solidFill>
              </a:rPr>
              <a:t>Plynárenství – rozdělení distribuční území</a:t>
            </a:r>
            <a:endParaRPr lang="cs-CZ" b="1" i="0" dirty="0">
              <a:solidFill>
                <a:schemeClr val="tx1"/>
              </a:solidFill>
            </a:endParaRPr>
          </a:p>
        </p:txBody>
      </p:sp>
      <p:pic>
        <p:nvPicPr>
          <p:cNvPr id="16387" name="Zástupný symbol pro obsah 3" descr="distribucni-oblasti-plyn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56" y="2342356"/>
            <a:ext cx="5930900" cy="3517900"/>
          </a:xfr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612775" y="836613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en-US" b="1" i="0" smtClean="0">
                <a:solidFill>
                  <a:schemeClr val="tx1"/>
                </a:solidFill>
              </a:rPr>
              <a:t>Palivový mix</a:t>
            </a:r>
          </a:p>
        </p:txBody>
      </p:sp>
      <p:sp>
        <p:nvSpPr>
          <p:cNvPr id="17411" name="Zástupný symbol pro obsah 4"/>
          <p:cNvSpPr>
            <a:spLocks noGrp="1"/>
          </p:cNvSpPr>
          <p:nvPr>
            <p:ph idx="1"/>
          </p:nvPr>
        </p:nvSpPr>
        <p:spPr>
          <a:xfrm>
            <a:off x="612775" y="1957388"/>
            <a:ext cx="8153400" cy="4495800"/>
          </a:xfrm>
        </p:spPr>
        <p:txBody>
          <a:bodyPr/>
          <a:lstStyle/>
          <a:p>
            <a:pPr eaLnBrk="1" hangingPunct="1"/>
            <a:r>
              <a:rPr lang="cs-CZ" altLang="en-US" smtClean="0"/>
              <a:t>Palivový mix ČR v roce 2010</a:t>
            </a:r>
          </a:p>
          <a:p>
            <a:pPr eaLnBrk="1" hangingPunct="1"/>
            <a:r>
              <a:rPr lang="cs-CZ" altLang="en-US" smtClean="0"/>
              <a:t>Uhlí: 29,71%</a:t>
            </a:r>
          </a:p>
          <a:p>
            <a:pPr eaLnBrk="1" hangingPunct="1"/>
            <a:r>
              <a:rPr lang="cs-CZ" altLang="en-US" smtClean="0"/>
              <a:t>Zemní plyn: 27,88%</a:t>
            </a:r>
          </a:p>
          <a:p>
            <a:pPr eaLnBrk="1" hangingPunct="1"/>
            <a:r>
              <a:rPr lang="cs-CZ" altLang="en-US" smtClean="0"/>
              <a:t>Topný olej: 0,06%</a:t>
            </a:r>
          </a:p>
          <a:p>
            <a:pPr eaLnBrk="1" hangingPunct="1"/>
            <a:r>
              <a:rPr lang="cs-CZ" altLang="en-US" smtClean="0"/>
              <a:t>Jádro: 18,54%</a:t>
            </a:r>
          </a:p>
          <a:p>
            <a:pPr eaLnBrk="1" hangingPunct="1"/>
            <a:r>
              <a:rPr lang="cs-CZ" altLang="en-US" smtClean="0"/>
              <a:t>Voda </a:t>
            </a:r>
            <a:r>
              <a:rPr lang="en-US" altLang="en-US" smtClean="0"/>
              <a:t>&gt; </a:t>
            </a:r>
            <a:r>
              <a:rPr lang="cs-CZ" altLang="en-US" smtClean="0"/>
              <a:t>10MW: 4,54%</a:t>
            </a:r>
          </a:p>
          <a:p>
            <a:pPr eaLnBrk="1" hangingPunct="1"/>
            <a:r>
              <a:rPr lang="cs-CZ" altLang="en-US" smtClean="0"/>
              <a:t>Voda </a:t>
            </a:r>
            <a:r>
              <a:rPr lang="en-US" altLang="en-US" smtClean="0"/>
              <a:t>&lt;</a:t>
            </a:r>
            <a:r>
              <a:rPr lang="cs-CZ" altLang="en-US" smtClean="0"/>
              <a:t> 10 MW: 4,47%</a:t>
            </a:r>
          </a:p>
          <a:p>
            <a:pPr eaLnBrk="1" hangingPunct="1"/>
            <a:r>
              <a:rPr lang="cs-CZ" altLang="en-US" smtClean="0"/>
              <a:t>Ostatní OZ: 14,80%</a:t>
            </a:r>
          </a:p>
          <a:p>
            <a:pPr eaLnBrk="1" hangingPunct="1"/>
            <a:endParaRPr lang="cs-CZ" altLang="en-US" smtClean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en-US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2262E0-4B97-4D9B-9100-399037F618F8}" type="slidenum">
              <a:rPr lang="cs-CZ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4849813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3500438"/>
            <a:ext cx="4818063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246063" y="765175"/>
            <a:ext cx="7772400" cy="1143000"/>
          </a:xfrm>
        </p:spPr>
        <p:txBody>
          <a:bodyPr/>
          <a:lstStyle/>
          <a:p>
            <a:r>
              <a:rPr lang="cs-CZ" altLang="en-US" b="1" i="0" smtClean="0">
                <a:solidFill>
                  <a:schemeClr val="tx1"/>
                </a:solidFill>
              </a:rPr>
              <a:t>Role státu v energetice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323850" y="1844675"/>
            <a:ext cx="8640763" cy="4418013"/>
          </a:xfrm>
        </p:spPr>
        <p:txBody>
          <a:bodyPr/>
          <a:lstStyle/>
          <a:p>
            <a:r>
              <a:rPr lang="cs-CZ" altLang="en-US" smtClean="0"/>
              <a:t>Státy se snaží zabezpečit dosažitelnost energetických komodit</a:t>
            </a:r>
          </a:p>
          <a:p>
            <a:r>
              <a:rPr lang="cs-CZ" altLang="en-US" smtClean="0"/>
              <a:t>Regulace odvětví</a:t>
            </a:r>
          </a:p>
          <a:p>
            <a:r>
              <a:rPr lang="cs-CZ" altLang="en-US" smtClean="0"/>
              <a:t>Užívání rozpočtových výdajů na stimulaci vybraných segmentů energetického trhu</a:t>
            </a:r>
          </a:p>
          <a:p>
            <a:pPr lvl="1"/>
            <a:r>
              <a:rPr lang="cs-CZ" altLang="en-US" smtClean="0"/>
              <a:t>Investiční subvence</a:t>
            </a:r>
          </a:p>
          <a:p>
            <a:r>
              <a:rPr lang="cs-CZ" altLang="en-US" smtClean="0"/>
              <a:t>Daně </a:t>
            </a:r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EF11B1-E929-46CC-AF2B-07FD43043322}" type="slidenum">
              <a:rPr lang="cs-CZ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8502650" cy="1143000"/>
          </a:xfrm>
        </p:spPr>
        <p:txBody>
          <a:bodyPr/>
          <a:lstStyle/>
          <a:p>
            <a:r>
              <a:rPr lang="cs-CZ" altLang="en-US" b="1" i="0" smtClean="0">
                <a:solidFill>
                  <a:schemeClr val="tx1"/>
                </a:solidFill>
              </a:rPr>
              <a:t>ČR: Energetický regulační úřad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mtClean="0"/>
              <a:t>Hlavní úkoly:</a:t>
            </a:r>
          </a:p>
          <a:p>
            <a:pPr lvl="1"/>
            <a:r>
              <a:rPr lang="cs-CZ" altLang="en-US" smtClean="0"/>
              <a:t>Podpora hospodářské soutěže</a:t>
            </a:r>
          </a:p>
          <a:p>
            <a:pPr lvl="1"/>
            <a:r>
              <a:rPr lang="cs-CZ" altLang="en-US" smtClean="0"/>
              <a:t>Podpora obnovitelných zdrojů energie</a:t>
            </a:r>
          </a:p>
          <a:p>
            <a:pPr lvl="1"/>
            <a:r>
              <a:rPr lang="cs-CZ" altLang="en-US" smtClean="0"/>
              <a:t>Ochrana zájmu spotřebitelů</a:t>
            </a:r>
          </a:p>
          <a:p>
            <a:r>
              <a:rPr lang="cs-CZ" altLang="en-US" smtClean="0"/>
              <a:t>Provádí:</a:t>
            </a:r>
          </a:p>
          <a:p>
            <a:pPr lvl="1"/>
            <a:r>
              <a:rPr lang="cs-CZ" altLang="en-US" smtClean="0"/>
              <a:t>Cenová rozhodnutí</a:t>
            </a:r>
          </a:p>
          <a:p>
            <a:pPr lvl="1"/>
            <a:r>
              <a:rPr lang="cs-CZ" altLang="en-US" smtClean="0"/>
              <a:t>Prováděcí vyhlášky</a:t>
            </a:r>
          </a:p>
          <a:p>
            <a:pPr lvl="1"/>
            <a:r>
              <a:rPr lang="cs-CZ" altLang="en-US" smtClean="0"/>
              <a:t>Stanovuje kvalitu dodávek a služeb</a:t>
            </a:r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45F226-DD0E-4A60-A1A5-2B2027ADE6AE}" type="slidenum">
              <a:rPr lang="cs-CZ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i="0" smtClean="0">
                <a:solidFill>
                  <a:schemeClr val="tx1"/>
                </a:solidFill>
              </a:rPr>
              <a:t>Státní energetická inspekce ČR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mtClean="0"/>
              <a:t>Podřízena </a:t>
            </a:r>
            <a:r>
              <a:rPr lang="cs-CZ" altLang="en-US" b="1" smtClean="0"/>
              <a:t>MPO</a:t>
            </a:r>
          </a:p>
          <a:p>
            <a:r>
              <a:rPr lang="cs-CZ" altLang="en-US" smtClean="0"/>
              <a:t>Kontroluje </a:t>
            </a:r>
            <a:r>
              <a:rPr lang="cs-CZ" altLang="en-US" b="1" smtClean="0"/>
              <a:t>dodržování energetické legislativy</a:t>
            </a:r>
          </a:p>
          <a:p>
            <a:r>
              <a:rPr lang="cs-CZ" altLang="en-US" b="1" smtClean="0"/>
              <a:t>Výsledek</a:t>
            </a:r>
            <a:r>
              <a:rPr lang="cs-CZ" altLang="en-US" smtClean="0"/>
              <a:t> činnosti:</a:t>
            </a:r>
          </a:p>
          <a:p>
            <a:pPr lvl="1"/>
            <a:r>
              <a:rPr lang="cs-CZ" altLang="en-US" b="1" smtClean="0"/>
              <a:t>Sankční</a:t>
            </a:r>
            <a:r>
              <a:rPr lang="cs-CZ" altLang="en-US" smtClean="0"/>
              <a:t> opatření</a:t>
            </a:r>
          </a:p>
          <a:p>
            <a:pPr lvl="1"/>
            <a:r>
              <a:rPr lang="cs-CZ" altLang="en-US" b="1" smtClean="0"/>
              <a:t>Analýzy</a:t>
            </a:r>
            <a:r>
              <a:rPr lang="cs-CZ" altLang="en-US" smtClean="0"/>
              <a:t> o chování subjektů</a:t>
            </a:r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622C92-D7D1-4635-814B-7D5E9C92B610}" type="slidenum">
              <a:rPr lang="cs-CZ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246063" y="692150"/>
            <a:ext cx="8574087" cy="1143000"/>
          </a:xfrm>
        </p:spPr>
        <p:txBody>
          <a:bodyPr>
            <a:normAutofit fontScale="90000"/>
          </a:bodyPr>
          <a:lstStyle/>
          <a:p>
            <a:r>
              <a:rPr lang="cs-CZ" altLang="en-US" sz="4000" b="1" i="0" smtClean="0">
                <a:solidFill>
                  <a:schemeClr val="tx1"/>
                </a:solidFill>
              </a:rPr>
              <a:t>Ministerstvo průmyslu a obchodu ČR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250825" y="1835150"/>
            <a:ext cx="8713788" cy="4114800"/>
          </a:xfrm>
        </p:spPr>
        <p:txBody>
          <a:bodyPr/>
          <a:lstStyle/>
          <a:p>
            <a:r>
              <a:rPr lang="cs-CZ" altLang="en-US" sz="2400" smtClean="0"/>
              <a:t>Vydává státní souhlas a vyjadřuje se k výstavbě nových zařízení</a:t>
            </a:r>
          </a:p>
          <a:p>
            <a:r>
              <a:rPr lang="cs-CZ" altLang="en-US" sz="2400" smtClean="0"/>
              <a:t>Zabezpečuje plnění závazků z mezinárodních smluv</a:t>
            </a:r>
          </a:p>
          <a:p>
            <a:r>
              <a:rPr lang="cs-CZ" altLang="en-US" sz="2400" smtClean="0"/>
              <a:t>Informuje EK v případě náhlé krize na trhu s energiemi</a:t>
            </a:r>
          </a:p>
          <a:p>
            <a:r>
              <a:rPr lang="cs-CZ" altLang="en-US" sz="2400" smtClean="0"/>
              <a:t>Informuje členské státu EU o en. Situaci</a:t>
            </a:r>
          </a:p>
          <a:p>
            <a:r>
              <a:rPr lang="cs-CZ" altLang="en-US" sz="2400" smtClean="0"/>
              <a:t>Zajišťuje v případě potřeby nabídkové řízení na nové výrobní kapacity</a:t>
            </a:r>
          </a:p>
          <a:p>
            <a:r>
              <a:rPr lang="cs-CZ" altLang="en-US" sz="2400" smtClean="0"/>
              <a:t>Vyjadřuje se k politice územního rozvoje</a:t>
            </a:r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46CF11-BE36-4A8D-BFA9-7586AB0C63F4}" type="slidenum">
              <a:rPr lang="cs-CZ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en-US" smtClean="0"/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b="1" smtClean="0"/>
              <a:t>Úvod do energetiky</a:t>
            </a:r>
          </a:p>
          <a:p>
            <a:r>
              <a:rPr lang="cs-CZ" altLang="en-US" b="1" smtClean="0"/>
              <a:t>Energetika v ČR</a:t>
            </a:r>
          </a:p>
          <a:p>
            <a:r>
              <a:rPr lang="cs-CZ" altLang="en-US" b="1" smtClean="0"/>
              <a:t>Role státu v energetice</a:t>
            </a:r>
          </a:p>
          <a:p>
            <a:r>
              <a:rPr lang="cs-CZ" altLang="en-US" b="1" smtClean="0"/>
              <a:t>Fukušima- dopady na evropskou energetiku</a:t>
            </a:r>
            <a:endParaRPr lang="cs-CZ" altLang="en-US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BE126C-8071-4E11-8AF5-64985CAB4DE7}" type="slidenum">
              <a:rPr lang="cs-CZ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i="0" smtClean="0">
                <a:solidFill>
                  <a:schemeClr val="tx1"/>
                </a:solidFill>
              </a:rPr>
              <a:t>Operátor trhu s elektřinou a. s.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en-US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18683A-A7C4-4EA4-BB84-9600242594DE}" type="slidenum">
              <a:rPr lang="cs-CZ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889125"/>
            <a:ext cx="8659812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612775" y="638175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en-US" b="1" i="0" smtClean="0">
                <a:solidFill>
                  <a:schemeClr val="tx1"/>
                </a:solidFill>
              </a:rPr>
              <a:t>Energetické burzovní trhy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>
          <a:xfrm>
            <a:off x="612775" y="1885950"/>
            <a:ext cx="8153400" cy="4495800"/>
          </a:xfrm>
        </p:spPr>
        <p:txBody>
          <a:bodyPr/>
          <a:lstStyle/>
          <a:p>
            <a:pPr eaLnBrk="1" hangingPunct="1"/>
            <a:r>
              <a:rPr lang="cs-CZ" altLang="en-US" smtClean="0"/>
              <a:t>Komoditní cena se vytváří na burzovní trzích, případně funguje bilaterálně mezi obchodníky a výrobci</a:t>
            </a:r>
          </a:p>
          <a:p>
            <a:pPr eaLnBrk="1" hangingPunct="1"/>
            <a:r>
              <a:rPr lang="cs-CZ" altLang="en-US" smtClean="0"/>
              <a:t>Nejznámější burzovní trhy:</a:t>
            </a:r>
          </a:p>
          <a:p>
            <a:pPr eaLnBrk="1" hangingPunct="1"/>
            <a:r>
              <a:rPr lang="cs-CZ" altLang="en-US" smtClean="0">
                <a:hlinkClick r:id="rId2"/>
              </a:rPr>
              <a:t>www.eex.com</a:t>
            </a:r>
            <a:r>
              <a:rPr lang="cs-CZ" altLang="en-US" smtClean="0"/>
              <a:t> – evropská energetická burza v Lipsku</a:t>
            </a:r>
          </a:p>
          <a:p>
            <a:pPr eaLnBrk="1" hangingPunct="1"/>
            <a:r>
              <a:rPr lang="cs-CZ" altLang="en-US" smtClean="0">
                <a:hlinkClick r:id="rId3"/>
              </a:rPr>
              <a:t>www.pxe.cz</a:t>
            </a:r>
            <a:r>
              <a:rPr lang="cs-CZ" altLang="en-US" smtClean="0"/>
              <a:t> – pražská energetická burza</a:t>
            </a:r>
          </a:p>
          <a:p>
            <a:pPr eaLnBrk="1" hangingPunct="1"/>
            <a:endParaRPr lang="cs-CZ" altLang="en-US" smtClean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612775" y="90805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en-US" b="1" i="0" smtClean="0">
                <a:solidFill>
                  <a:schemeClr val="tx1"/>
                </a:solidFill>
              </a:rPr>
              <a:t>Účastníci trhu s elektřinou </a:t>
            </a:r>
          </a:p>
        </p:txBody>
      </p:sp>
      <p:pic>
        <p:nvPicPr>
          <p:cNvPr id="25603" name="Zástupný symbol pro obsah 3" descr="přenosová soustava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816100"/>
            <a:ext cx="8077200" cy="4708525"/>
          </a:xfr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i="0" smtClean="0">
                <a:solidFill>
                  <a:schemeClr val="tx1"/>
                </a:solidFill>
              </a:rPr>
              <a:t>Základní legislativní normy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mtClean="0"/>
              <a:t>Zákon č. 458/2000 Sb., energetický zákon </a:t>
            </a:r>
          </a:p>
          <a:p>
            <a:r>
              <a:rPr lang="cs-CZ" altLang="en-US" smtClean="0"/>
              <a:t>Zákon č. 406/2000 Sb.,	o hospodaření energií</a:t>
            </a:r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4A8C83-6F6D-41A2-9C5F-2FFFFC91A8E5}" type="slidenum">
              <a:rPr lang="cs-CZ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250825" y="1125538"/>
            <a:ext cx="864235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b="1" i="0" smtClean="0">
                <a:solidFill>
                  <a:schemeClr val="tx1"/>
                </a:solidFill>
              </a:rPr>
              <a:t>Fukušima- dopady na evropskou energetiku</a:t>
            </a:r>
          </a:p>
        </p:txBody>
      </p:sp>
      <p:pic>
        <p:nvPicPr>
          <p:cNvPr id="27651" name="Zástupný symbol pro obsah 3" descr="vývoj cenz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825" y="2767049"/>
            <a:ext cx="3237963" cy="2668514"/>
          </a:xfr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250825" y="981075"/>
            <a:ext cx="8785225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sz="4000" b="1" i="0" smtClean="0">
                <a:solidFill>
                  <a:schemeClr val="tx1"/>
                </a:solidFill>
              </a:rPr>
              <a:t>Fukušima- dopady na evropskou energetiku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107950" y="2173288"/>
            <a:ext cx="8856663" cy="4495800"/>
          </a:xfrm>
        </p:spPr>
        <p:txBody>
          <a:bodyPr/>
          <a:lstStyle/>
          <a:p>
            <a:pPr eaLnBrk="1" hangingPunct="1"/>
            <a:r>
              <a:rPr lang="cs-CZ" altLang="en-US" smtClean="0"/>
              <a:t>Změna </a:t>
            </a:r>
            <a:r>
              <a:rPr lang="cs-CZ" altLang="en-US" b="1" smtClean="0"/>
              <a:t>energetické politiky </a:t>
            </a:r>
            <a:r>
              <a:rPr lang="cs-CZ" altLang="en-US" smtClean="0"/>
              <a:t>některých států</a:t>
            </a:r>
          </a:p>
          <a:p>
            <a:pPr eaLnBrk="1" hangingPunct="1"/>
            <a:r>
              <a:rPr lang="cs-CZ" altLang="en-US" smtClean="0"/>
              <a:t>Snaho o </a:t>
            </a:r>
            <a:r>
              <a:rPr lang="cs-CZ" altLang="en-US" b="1" smtClean="0"/>
              <a:t>přísnější dohled </a:t>
            </a:r>
            <a:r>
              <a:rPr lang="cs-CZ" altLang="en-US" smtClean="0"/>
              <a:t>nad JE</a:t>
            </a:r>
          </a:p>
          <a:p>
            <a:pPr eaLnBrk="1" hangingPunct="1"/>
            <a:r>
              <a:rPr lang="cs-CZ" altLang="en-US" smtClean="0"/>
              <a:t>Proces povolování prodloužení životnosti JE bude </a:t>
            </a:r>
            <a:r>
              <a:rPr lang="cs-CZ" altLang="en-US" b="1" smtClean="0"/>
              <a:t>složitější</a:t>
            </a:r>
          </a:p>
          <a:p>
            <a:pPr eaLnBrk="1" hangingPunct="1"/>
            <a:r>
              <a:rPr lang="cs-CZ" altLang="en-US" smtClean="0"/>
              <a:t>Investiční a provozní náklady se </a:t>
            </a:r>
            <a:r>
              <a:rPr lang="cs-CZ" altLang="en-US" b="1" smtClean="0"/>
              <a:t>zvýší</a:t>
            </a:r>
          </a:p>
          <a:p>
            <a:pPr eaLnBrk="1" hangingPunct="1"/>
            <a:r>
              <a:rPr lang="cs-CZ" altLang="en-US" smtClean="0"/>
              <a:t>Starší JE budou odstaveny či nuceny do </a:t>
            </a:r>
            <a:r>
              <a:rPr lang="cs-CZ" altLang="en-US" b="1" smtClean="0"/>
              <a:t>investic do zlepšení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en-US" smtClean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179388" y="908050"/>
            <a:ext cx="8785225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sz="3400" b="1" i="0" smtClean="0">
                <a:solidFill>
                  <a:schemeClr val="tx1"/>
                </a:solidFill>
              </a:rPr>
              <a:t>Fukušima- dopady na evropskou energetiku</a:t>
            </a: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4" y="2160588"/>
            <a:ext cx="5466124" cy="3881437"/>
          </a:xfr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F95511-5EC8-494F-8C03-1C9C1540D5F1}" type="slidenum">
              <a:rPr lang="cs-CZ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  <p:pic>
        <p:nvPicPr>
          <p:cNvPr id="163846" name="Picture 6" descr="thats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052513"/>
            <a:ext cx="543877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4838700" y="61753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en-US"/>
              <a:t>(Děkuji za pozornost)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246063" y="701675"/>
            <a:ext cx="7772400" cy="1143000"/>
          </a:xfrm>
        </p:spPr>
        <p:txBody>
          <a:bodyPr/>
          <a:lstStyle/>
          <a:p>
            <a:r>
              <a:rPr lang="cs-CZ" altLang="en-US" b="1" i="0" smtClean="0">
                <a:solidFill>
                  <a:schemeClr val="tx1"/>
                </a:solidFill>
              </a:rPr>
              <a:t>Energie obecně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250825" y="1628775"/>
            <a:ext cx="8642350" cy="4346575"/>
          </a:xfrm>
        </p:spPr>
        <p:txBody>
          <a:bodyPr/>
          <a:lstStyle/>
          <a:p>
            <a:r>
              <a:rPr lang="cs-CZ" altLang="en-US" sz="2600" smtClean="0"/>
              <a:t>Základní funkcí a vlastností každého ekosystému je schopnost </a:t>
            </a:r>
            <a:r>
              <a:rPr lang="cs-CZ" altLang="en-US" sz="2600" b="1" smtClean="0"/>
              <a:t>jímat, transformovat, akumulovat a dále přenášet nejrůznější formy energie</a:t>
            </a:r>
          </a:p>
          <a:p>
            <a:r>
              <a:rPr lang="cs-CZ" altLang="en-US" sz="2600" smtClean="0"/>
              <a:t>Například na naší Zemi existuje spojitý tok energie a látek, </a:t>
            </a:r>
            <a:r>
              <a:rPr lang="cs-CZ" altLang="en-US" sz="2600" b="1" smtClean="0"/>
              <a:t>globálně uzavřený, nikoliv izolovaný</a:t>
            </a:r>
            <a:r>
              <a:rPr lang="cs-CZ" altLang="en-US" sz="2600" smtClean="0"/>
              <a:t>. Jako jediný relativně konstantní vstup je sluneční energie. </a:t>
            </a:r>
          </a:p>
          <a:p>
            <a:r>
              <a:rPr lang="cs-CZ" altLang="en-US" sz="2600" smtClean="0"/>
              <a:t>V rámci tohoto </a:t>
            </a:r>
            <a:r>
              <a:rPr lang="cs-CZ" altLang="en-US" sz="2600" b="1" smtClean="0"/>
              <a:t>uzavřeného systému</a:t>
            </a:r>
            <a:r>
              <a:rPr lang="cs-CZ" altLang="en-US" sz="2600" smtClean="0"/>
              <a:t> jsou celková množství látek a vstup energie </a:t>
            </a:r>
            <a:r>
              <a:rPr lang="cs-CZ" altLang="en-US" sz="2600" b="1" smtClean="0"/>
              <a:t>globálně limitovány</a:t>
            </a:r>
            <a:r>
              <a:rPr lang="cs-CZ" altLang="en-US" sz="2600" smtClean="0"/>
              <a:t>.</a:t>
            </a:r>
          </a:p>
          <a:p>
            <a:endParaRPr lang="cs-CZ" altLang="en-US" sz="2600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C46909-8817-4A86-82A5-5C9E1AB43111}" type="slidenum">
              <a:rPr lang="cs-CZ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037138"/>
            <a:ext cx="4752975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i="0" smtClean="0">
                <a:solidFill>
                  <a:schemeClr val="tx1"/>
                </a:solidFill>
              </a:rPr>
              <a:t>Energetický tok</a:t>
            </a:r>
            <a:endParaRPr lang="cs-CZ" altLang="en-US" i="0" smtClean="0">
              <a:solidFill>
                <a:schemeClr val="tx1"/>
              </a:solidFill>
            </a:endParaRP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250825" y="2147888"/>
            <a:ext cx="8642350" cy="4114800"/>
          </a:xfrm>
        </p:spPr>
        <p:txBody>
          <a:bodyPr/>
          <a:lstStyle/>
          <a:p>
            <a:r>
              <a:rPr lang="cs-CZ" altLang="en-US" smtClean="0"/>
              <a:t>začíná energií sluneční, která se prostřednictvím </a:t>
            </a:r>
            <a:r>
              <a:rPr lang="cs-CZ" altLang="en-US" b="1" smtClean="0"/>
              <a:t>fotosyntézy</a:t>
            </a:r>
            <a:r>
              <a:rPr lang="cs-CZ" altLang="en-US" smtClean="0"/>
              <a:t> přeměňuje v zelených rostlinách v energii chemickou, ukládanou v jejich </a:t>
            </a:r>
            <a:r>
              <a:rPr lang="cs-CZ" altLang="en-US" b="1" smtClean="0"/>
              <a:t>biomase</a:t>
            </a:r>
            <a:r>
              <a:rPr lang="cs-CZ" altLang="en-US" smtClean="0"/>
              <a:t>. </a:t>
            </a:r>
          </a:p>
          <a:p>
            <a:r>
              <a:rPr lang="cs-CZ" altLang="en-US" smtClean="0"/>
              <a:t>Z této formy přechází potravními řetězci, přičemž je postupně využívána a přeměňována</a:t>
            </a:r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6DBAB2-B900-49EE-B1C6-2C8A050111B0}" type="slidenum">
              <a:rPr lang="cs-CZ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en-US" smtClean="0"/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en-US" smtClean="0"/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29E78A-93EF-4CB7-9C03-38C7EB17FA5E}" type="slidenum">
              <a:rPr lang="cs-CZ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03188"/>
            <a:ext cx="8429625" cy="671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971550" y="620713"/>
            <a:ext cx="7772400" cy="1143000"/>
          </a:xfrm>
        </p:spPr>
        <p:txBody>
          <a:bodyPr/>
          <a:lstStyle/>
          <a:p>
            <a:pPr algn="r"/>
            <a:r>
              <a:rPr lang="cs-CZ" altLang="en-US" b="1" i="0" smtClean="0">
                <a:solidFill>
                  <a:schemeClr val="tx1"/>
                </a:solidFill>
              </a:rPr>
              <a:t>„Revoluce“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323850" y="1387475"/>
            <a:ext cx="8569325" cy="4633913"/>
          </a:xfrm>
        </p:spPr>
        <p:txBody>
          <a:bodyPr/>
          <a:lstStyle/>
          <a:p>
            <a:r>
              <a:rPr lang="cs-CZ" altLang="en-US" b="1" smtClean="0"/>
              <a:t>Neolitická revoluce</a:t>
            </a:r>
          </a:p>
          <a:p>
            <a:pPr lvl="1"/>
            <a:r>
              <a:rPr lang="cs-CZ" altLang="en-US" smtClean="0"/>
              <a:t>Vytváření </a:t>
            </a:r>
            <a:r>
              <a:rPr lang="cs-CZ" altLang="en-US" b="1" smtClean="0"/>
              <a:t>zemědělských polí</a:t>
            </a:r>
          </a:p>
          <a:p>
            <a:pPr lvl="1"/>
            <a:r>
              <a:rPr lang="cs-CZ" altLang="en-US" smtClean="0"/>
              <a:t>Systematické </a:t>
            </a:r>
            <a:r>
              <a:rPr lang="cs-CZ" altLang="en-US" b="1" smtClean="0"/>
              <a:t>odebírání úrody </a:t>
            </a:r>
            <a:r>
              <a:rPr lang="cs-CZ" altLang="en-US" smtClean="0"/>
              <a:t>– biomasy</a:t>
            </a:r>
          </a:p>
          <a:p>
            <a:pPr lvl="1"/>
            <a:r>
              <a:rPr lang="cs-CZ" altLang="en-US" smtClean="0"/>
              <a:t>Nutnost </a:t>
            </a:r>
            <a:r>
              <a:rPr lang="cs-CZ" altLang="en-US" b="1" smtClean="0"/>
              <a:t>materiálových a energetických vstupů</a:t>
            </a:r>
          </a:p>
          <a:p>
            <a:r>
              <a:rPr lang="cs-CZ" altLang="en-US" b="1" smtClean="0"/>
              <a:t>Průmyslová revoluce</a:t>
            </a:r>
          </a:p>
          <a:p>
            <a:pPr lvl="1"/>
            <a:r>
              <a:rPr lang="cs-CZ" altLang="en-US" b="1" smtClean="0"/>
              <a:t>Nové zdroje energie</a:t>
            </a:r>
            <a:r>
              <a:rPr lang="cs-CZ" altLang="en-US" smtClean="0"/>
              <a:t>, nastal neobyčejný </a:t>
            </a:r>
            <a:r>
              <a:rPr lang="cs-CZ" altLang="en-US" b="1" smtClean="0"/>
              <a:t>rozvoj technologií</a:t>
            </a:r>
            <a:r>
              <a:rPr lang="cs-CZ" altLang="en-US" smtClean="0"/>
              <a:t>, postupně vznikla dnešní </a:t>
            </a:r>
            <a:r>
              <a:rPr lang="cs-CZ" altLang="en-US" b="1" smtClean="0"/>
              <a:t>globální průmyslová civilizace</a:t>
            </a:r>
            <a:r>
              <a:rPr lang="cs-CZ" altLang="en-US" smtClean="0"/>
              <a:t>. </a:t>
            </a:r>
          </a:p>
          <a:p>
            <a:pPr lvl="1"/>
            <a:r>
              <a:rPr lang="cs-CZ" altLang="en-US" smtClean="0"/>
              <a:t>Dřevo jako hlavní zdroj energie bylo nahrazeno </a:t>
            </a:r>
            <a:r>
              <a:rPr lang="cs-CZ" altLang="en-US" b="1" smtClean="0"/>
              <a:t>uhlím</a:t>
            </a:r>
            <a:r>
              <a:rPr lang="cs-CZ" altLang="en-US" smtClean="0"/>
              <a:t> </a:t>
            </a:r>
          </a:p>
          <a:p>
            <a:pPr lvl="1"/>
            <a:endParaRPr lang="cs-CZ" altLang="en-US" smtClean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1FF6BE-786F-41A8-BF45-D396D04C1FF1}" type="slidenum">
              <a:rPr lang="cs-CZ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8647112" cy="1143000"/>
          </a:xfrm>
        </p:spPr>
        <p:txBody>
          <a:bodyPr>
            <a:normAutofit fontScale="90000"/>
          </a:bodyPr>
          <a:lstStyle/>
          <a:p>
            <a:r>
              <a:rPr lang="cs-CZ" altLang="en-US" sz="3800" b="1" i="0" smtClean="0">
                <a:solidFill>
                  <a:schemeClr val="tx1"/>
                </a:solidFill>
              </a:rPr>
              <a:t>Ekonomické souvislosti rozvinuté společnosti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323850" y="2338388"/>
            <a:ext cx="8569325" cy="4114800"/>
          </a:xfrm>
        </p:spPr>
        <p:txBody>
          <a:bodyPr/>
          <a:lstStyle/>
          <a:p>
            <a:r>
              <a:rPr lang="cs-CZ" altLang="en-US" b="1" smtClean="0"/>
              <a:t>Rozvinutá společnost</a:t>
            </a:r>
            <a:r>
              <a:rPr lang="cs-CZ" altLang="en-US" smtClean="0"/>
              <a:t> se vyznačuje </a:t>
            </a:r>
            <a:r>
              <a:rPr lang="cs-CZ" altLang="en-US" b="1" smtClean="0"/>
              <a:t>vysokou produkcí a spotřebou</a:t>
            </a:r>
            <a:r>
              <a:rPr lang="cs-CZ" altLang="en-US" smtClean="0"/>
              <a:t> </a:t>
            </a:r>
          </a:p>
          <a:p>
            <a:r>
              <a:rPr lang="cs-CZ" altLang="en-US" smtClean="0"/>
              <a:t>Hospodářský růst je charakteristickým rysem industriální společnosti</a:t>
            </a:r>
          </a:p>
          <a:p>
            <a:r>
              <a:rPr lang="cs-CZ" altLang="en-US" smtClean="0"/>
              <a:t>Meadows a kol. (1972)</a:t>
            </a:r>
          </a:p>
          <a:p>
            <a:pPr lvl="1"/>
            <a:r>
              <a:rPr lang="cs-CZ" altLang="en-US" smtClean="0"/>
              <a:t>Vývoj světové ekonomiky 1900 - 1970</a:t>
            </a:r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055C04-4B51-40BD-A216-6D8FAD26E587}" type="slidenum">
              <a:rPr lang="cs-CZ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246063" y="692150"/>
            <a:ext cx="7772400" cy="1143000"/>
          </a:xfrm>
        </p:spPr>
        <p:txBody>
          <a:bodyPr/>
          <a:lstStyle/>
          <a:p>
            <a:r>
              <a:rPr lang="cs-CZ" altLang="en-US" b="1" i="0" smtClean="0">
                <a:solidFill>
                  <a:schemeClr val="tx1"/>
                </a:solidFill>
              </a:rPr>
              <a:t>Meadows a kol. (1972)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179388" y="1700213"/>
            <a:ext cx="8713787" cy="4114800"/>
          </a:xfrm>
        </p:spPr>
        <p:txBody>
          <a:bodyPr/>
          <a:lstStyle/>
          <a:p>
            <a:r>
              <a:rPr lang="cs-CZ" altLang="en-US" sz="2400" smtClean="0"/>
              <a:t>Růst světové ekonomiky po zkoumané období přibližně o </a:t>
            </a:r>
            <a:r>
              <a:rPr lang="cs-CZ" altLang="en-US" sz="2400" b="1" smtClean="0"/>
              <a:t>5 % ročně </a:t>
            </a:r>
          </a:p>
          <a:p>
            <a:r>
              <a:rPr lang="cs-CZ" altLang="en-US" sz="2400" smtClean="0"/>
              <a:t>Zdvojnásobila se </a:t>
            </a:r>
            <a:r>
              <a:rPr lang="cs-CZ" altLang="en-US" sz="2400" b="1" smtClean="0"/>
              <a:t>těžba surovin, výroba oceli, produkce potravin</a:t>
            </a:r>
            <a:r>
              <a:rPr lang="cs-CZ" altLang="en-US" sz="2400" smtClean="0"/>
              <a:t>, ale také množství </a:t>
            </a:r>
            <a:r>
              <a:rPr lang="cs-CZ" altLang="en-US" sz="2400" b="1" smtClean="0"/>
              <a:t>znečištění</a:t>
            </a:r>
            <a:r>
              <a:rPr lang="cs-CZ" altLang="en-US" sz="2400" smtClean="0"/>
              <a:t> ( škodlivých emisí do ovzduší, odpadních vod, odpadů všeho druhu) a celková zátěž prostředí</a:t>
            </a:r>
          </a:p>
          <a:p>
            <a:r>
              <a:rPr lang="cs-CZ" altLang="en-US" sz="2400" b="1" smtClean="0"/>
              <a:t>Devastace prostředí, čerpání neobnovitelných zdrojů </a:t>
            </a:r>
            <a:r>
              <a:rPr lang="cs-CZ" altLang="en-US" sz="2400" smtClean="0"/>
              <a:t>a do jisté míry i </a:t>
            </a:r>
            <a:r>
              <a:rPr lang="cs-CZ" altLang="en-US" sz="2400" b="1" smtClean="0"/>
              <a:t>devastace obnovitelných zdrojů </a:t>
            </a:r>
            <a:r>
              <a:rPr lang="cs-CZ" altLang="en-US" sz="2400" smtClean="0"/>
              <a:t>rostly v podstatě paralelně s růstem průmyslové výroby a všech ekonomických aktivit lidstva</a:t>
            </a:r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7D2407-BB7A-4BA0-AB2D-0F72959D81B8}" type="slidenum">
              <a:rPr lang="cs-CZ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246063" y="10620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altLang="en-US" sz="4000" b="1" i="0" smtClean="0">
                <a:solidFill>
                  <a:schemeClr val="tx1"/>
                </a:solidFill>
              </a:rPr>
              <a:t>Denní spotřeba energií oproti energetické spotřebě potravin</a:t>
            </a:r>
            <a:r>
              <a:rPr lang="cs-CZ" altLang="en-US" sz="3200" b="1" i="0" smtClean="0">
                <a:solidFill>
                  <a:schemeClr val="tx1"/>
                </a:solidFill>
              </a:rPr>
              <a:t/>
            </a:r>
            <a:br>
              <a:rPr lang="cs-CZ" altLang="en-US" sz="3200" b="1" i="0" smtClean="0">
                <a:solidFill>
                  <a:schemeClr val="tx1"/>
                </a:solidFill>
              </a:rPr>
            </a:br>
            <a:endParaRPr lang="cs-CZ" altLang="en-US" sz="3200" b="1" i="0" smtClean="0">
              <a:solidFill>
                <a:schemeClr val="tx1"/>
              </a:solidFill>
            </a:endParaRP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250825" y="2193925"/>
            <a:ext cx="8642350" cy="4114800"/>
          </a:xfrm>
        </p:spPr>
        <p:txBody>
          <a:bodyPr/>
          <a:lstStyle/>
          <a:p>
            <a:pPr lvl="1"/>
            <a:r>
              <a:rPr lang="cs-CZ" altLang="en-US" smtClean="0"/>
              <a:t>Při použití ohně a pěstování obilí: až </a:t>
            </a:r>
            <a:r>
              <a:rPr lang="cs-CZ" altLang="en-US" b="1" smtClean="0"/>
              <a:t>5 x vyšší </a:t>
            </a:r>
          </a:p>
          <a:p>
            <a:pPr lvl="1"/>
            <a:r>
              <a:rPr lang="cs-CZ" altLang="en-US" smtClean="0"/>
              <a:t>Moderní společnost: až </a:t>
            </a:r>
            <a:r>
              <a:rPr lang="cs-CZ" altLang="en-US" b="1" smtClean="0"/>
              <a:t>100 x vyšší</a:t>
            </a:r>
          </a:p>
          <a:p>
            <a:r>
              <a:rPr lang="cs-CZ" altLang="en-US" smtClean="0"/>
              <a:t>ALE: Vysoká spotřeba energie </a:t>
            </a:r>
            <a:r>
              <a:rPr lang="cs-CZ" altLang="en-US" b="1" smtClean="0"/>
              <a:t>nemusí</a:t>
            </a:r>
            <a:r>
              <a:rPr lang="cs-CZ" altLang="en-US" smtClean="0"/>
              <a:t> vždy znamenat vyspělost nebo vysokou životní úroveň</a:t>
            </a:r>
          </a:p>
          <a:p>
            <a:pPr lvl="1"/>
            <a:r>
              <a:rPr lang="cs-CZ" altLang="en-US" smtClean="0"/>
              <a:t>Záleží na geografických podmínkách, dostupnosti potravin a potřebnosti dopravy…</a:t>
            </a:r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56B834-A35C-4821-857E-826DD6535A97}" type="slidenum">
              <a:rPr lang="cs-CZ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2982</TotalTime>
  <Words>644</Words>
  <Application>Microsoft Office PowerPoint</Application>
  <PresentationFormat>Předvádění na obrazovce (4:3)</PresentationFormat>
  <Paragraphs>114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Times New Roman</vt:lpstr>
      <vt:lpstr>Arial</vt:lpstr>
      <vt:lpstr>Tahoma</vt:lpstr>
      <vt:lpstr>Wingdings</vt:lpstr>
      <vt:lpstr>Fazeta</vt:lpstr>
      <vt:lpstr>Energetika</vt:lpstr>
      <vt:lpstr>Prezentace aplikace PowerPoint</vt:lpstr>
      <vt:lpstr>Energie obecně</vt:lpstr>
      <vt:lpstr>Energetický tok</vt:lpstr>
      <vt:lpstr>Prezentace aplikace PowerPoint</vt:lpstr>
      <vt:lpstr>„Revoluce“</vt:lpstr>
      <vt:lpstr>Ekonomické souvislosti rozvinuté společnosti</vt:lpstr>
      <vt:lpstr>Meadows a kol. (1972)</vt:lpstr>
      <vt:lpstr>Denní spotřeba energií oproti energetické spotřebě potravin </vt:lpstr>
      <vt:lpstr>Energetika v ČR</vt:lpstr>
      <vt:lpstr>Energetika</vt:lpstr>
      <vt:lpstr>Elektroenergetika – rozdělení distribučních území</vt:lpstr>
      <vt:lpstr>Plynárenství – rozdělení distribuční území</vt:lpstr>
      <vt:lpstr>Palivový mix</vt:lpstr>
      <vt:lpstr>Prezentace aplikace PowerPoint</vt:lpstr>
      <vt:lpstr>Role státu v energetice</vt:lpstr>
      <vt:lpstr>ČR: Energetický regulační úřad</vt:lpstr>
      <vt:lpstr>Státní energetická inspekce ČR</vt:lpstr>
      <vt:lpstr>Ministerstvo průmyslu a obchodu ČR</vt:lpstr>
      <vt:lpstr>Operátor trhu s elektřinou a. s.</vt:lpstr>
      <vt:lpstr>Energetické burzovní trhy</vt:lpstr>
      <vt:lpstr>Účastníci trhu s elektřinou </vt:lpstr>
      <vt:lpstr>Základní legislativní normy</vt:lpstr>
      <vt:lpstr>Fukušima- dopady na evropskou energetiku</vt:lpstr>
      <vt:lpstr>Fukušima- dopady na evropskou energetiku</vt:lpstr>
      <vt:lpstr>Fukušima- dopady na evropskou energetiku</vt:lpstr>
      <vt:lpstr>Prezentace aplikace PowerPoint</vt:lpstr>
    </vt:vector>
  </TitlesOfParts>
  <Company>ESF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POZITIVA A NEGATIVA  KONKURENČNÍHO  PROSTŘEDÍ VE VEŘEJNÉM SEKTORU – PŘÍKLADY</dc:title>
  <dc:creator>Ing. Jaroslav Rektořík</dc:creator>
  <cp:lastModifiedBy>Jana Soukopová</cp:lastModifiedBy>
  <cp:revision>224</cp:revision>
  <cp:lastPrinted>1601-01-01T00:00:00Z</cp:lastPrinted>
  <dcterms:created xsi:type="dcterms:W3CDTF">2004-01-21T10:23:38Z</dcterms:created>
  <dcterms:modified xsi:type="dcterms:W3CDTF">2020-04-29T10:23:27Z</dcterms:modified>
</cp:coreProperties>
</file>