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9" r:id="rId1"/>
  </p:sldMasterIdLst>
  <p:notesMasterIdLst>
    <p:notesMasterId r:id="rId21"/>
  </p:notesMasterIdLst>
  <p:handoutMasterIdLst>
    <p:handoutMasterId r:id="rId22"/>
  </p:handoutMasterIdLst>
  <p:sldIdLst>
    <p:sldId id="256" r:id="rId2"/>
    <p:sldId id="374" r:id="rId3"/>
    <p:sldId id="375" r:id="rId4"/>
    <p:sldId id="403" r:id="rId5"/>
    <p:sldId id="404" r:id="rId6"/>
    <p:sldId id="381" r:id="rId7"/>
    <p:sldId id="382" r:id="rId8"/>
    <p:sldId id="383" r:id="rId9"/>
    <p:sldId id="379" r:id="rId10"/>
    <p:sldId id="405" r:id="rId11"/>
    <p:sldId id="406" r:id="rId12"/>
    <p:sldId id="384" r:id="rId13"/>
    <p:sldId id="412" r:id="rId14"/>
    <p:sldId id="413" r:id="rId15"/>
    <p:sldId id="414" r:id="rId16"/>
    <p:sldId id="385" r:id="rId17"/>
    <p:sldId id="386" r:id="rId18"/>
    <p:sldId id="392" r:id="rId19"/>
    <p:sldId id="338" r:id="rId20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FF00"/>
    <a:srgbClr val="FFFFFF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72" y="9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170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30067415-8B5D-46AB-AFE6-E7AD077CF916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731DC98E-DD2D-427A-B963-FB130833BF3B}" type="datetimeFigureOut">
              <a:rPr lang="cs-CZ"/>
              <a:pPr>
                <a:defRPr/>
              </a:pPr>
              <a:t>29.04.2020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smtClean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74195C29-FF0B-4EA7-AF9E-65C89B156A8C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cs-CZ" altLang="en-US" b="1" u="sng" smtClean="0"/>
              <a:t>Přínos aktualizace Surovinové politiky ČR</a:t>
            </a:r>
          </a:p>
          <a:p>
            <a:pPr eaLnBrk="1" hangingPunct="1">
              <a:spcBef>
                <a:spcPct val="0"/>
              </a:spcBef>
            </a:pPr>
            <a:endParaRPr lang="cs-CZ" altLang="en-US" smtClean="0"/>
          </a:p>
          <a:p>
            <a:pPr eaLnBrk="1" hangingPunct="1">
              <a:spcBef>
                <a:spcPct val="0"/>
              </a:spcBef>
            </a:pPr>
            <a:r>
              <a:rPr lang="cs-CZ" altLang="en-US" smtClean="0"/>
              <a:t>Obsahuje řadu opatření k zajištění plnění svých strategických cílů</a:t>
            </a:r>
          </a:p>
          <a:p>
            <a:pPr eaLnBrk="1" hangingPunct="1">
              <a:spcBef>
                <a:spcPct val="0"/>
              </a:spcBef>
            </a:pPr>
            <a:endParaRPr lang="cs-CZ" altLang="en-US" smtClean="0"/>
          </a:p>
          <a:p>
            <a:pPr eaLnBrk="1" hangingPunct="1">
              <a:spcBef>
                <a:spcPct val="0"/>
              </a:spcBef>
            </a:pPr>
            <a:r>
              <a:rPr lang="cs-CZ" altLang="en-US" smtClean="0"/>
              <a:t>Realizace stanovených opatření bude mít pozitivní vliv zejména na oblast průmyslové výroby a v důsledku i na oblast sociální (v podobě tvorby nových pracovních míst)</a:t>
            </a:r>
          </a:p>
          <a:p>
            <a:pPr eaLnBrk="1" hangingPunct="1">
              <a:spcBef>
                <a:spcPct val="0"/>
              </a:spcBef>
            </a:pPr>
            <a:endParaRPr lang="cs-CZ" altLang="en-US" smtClean="0"/>
          </a:p>
          <a:p>
            <a:pPr eaLnBrk="1" hangingPunct="1">
              <a:spcBef>
                <a:spcPct val="0"/>
              </a:spcBef>
            </a:pPr>
            <a:r>
              <a:rPr lang="cs-CZ" altLang="en-US" smtClean="0"/>
              <a:t>Dokument je v souladu s politikou EU v této oblasti, Raw Materials Initiative, strategickým dokumentem Evropa 2020, Plánem pro Evropu účinněji využívající zdroje a </a:t>
            </a:r>
            <a:r>
              <a:rPr lang="cs-CZ" altLang="en-US" b="1" smtClean="0"/>
              <a:t>aktuálním dokumentem COM(2012) 82 – „Zajištění surovin pro budoucí prosperitu Evropy, Návrh evropského inovačního partnerství v oblasti surovin“. </a:t>
            </a:r>
          </a:p>
          <a:p>
            <a:pPr eaLnBrk="1" hangingPunct="1">
              <a:spcBef>
                <a:spcPct val="0"/>
              </a:spcBef>
            </a:pPr>
            <a:r>
              <a:rPr lang="cs-CZ" altLang="en-US" smtClean="0"/>
              <a:t>Z úvodu dokumentu:</a:t>
            </a:r>
          </a:p>
          <a:p>
            <a:pPr eaLnBrk="1" hangingPunct="1">
              <a:spcBef>
                <a:spcPct val="0"/>
              </a:spcBef>
            </a:pPr>
            <a:r>
              <a:rPr lang="cs-CZ" altLang="en-US" smtClean="0"/>
              <a:t>Ve 21. století vzniká nové paradigma, jež poukazuje na inovace jako na hybnou sílu, která v Evropě doposud nebyla v oblasti surovin z velké části</a:t>
            </a:r>
          </a:p>
          <a:p>
            <a:pPr eaLnBrk="1" hangingPunct="1">
              <a:spcBef>
                <a:spcPct val="0"/>
              </a:spcBef>
            </a:pPr>
            <a:r>
              <a:rPr lang="cs-CZ" altLang="en-US" smtClean="0"/>
              <a:t>využita. Komise v roce 2010 vymezila v rámci stěžejní iniciativy „Unie inovací“  vhodný rámec evropských inovačních partnerství. Tato partnerství budou zahájena v případech, kde bude pro rychlejší a účinnější dosažení společenských cílů potřeba spojit úsilí veřejných</a:t>
            </a:r>
          </a:p>
          <a:p>
            <a:pPr eaLnBrk="1" hangingPunct="1">
              <a:spcBef>
                <a:spcPct val="0"/>
              </a:spcBef>
            </a:pPr>
            <a:r>
              <a:rPr lang="cs-CZ" altLang="en-US" smtClean="0"/>
              <a:t>i soukromých subjektů na regionální a národní úrovni a na úrovni EU v oblasti inovací, výzkumu a vývoje a opatření na straně poptávky.To je i případ surovin, kterými se zabývá toto sdělení. Toto partnerství se zaměří na neenergetické, nezemědělské suroviny, mimo jiné včetně</a:t>
            </a:r>
          </a:p>
          <a:p>
            <a:pPr eaLnBrk="1" hangingPunct="1">
              <a:spcBef>
                <a:spcPct val="0"/>
              </a:spcBef>
            </a:pPr>
            <a:r>
              <a:rPr lang="cs-CZ" altLang="en-US" smtClean="0"/>
              <a:t>seznamu kritických surovin EU8. Zahrnuje tedy i jiné kovové, průmyslové a stavební nerosty, jakož i jiné průmyslové suroviny. Řada z těchto materiálů představuje nezbytné vstupy pro vývoj inovačních čistých technologií, které jsou šetrné vůči životnímu prostředí.</a:t>
            </a:r>
          </a:p>
          <a:p>
            <a:pPr eaLnBrk="1" hangingPunct="1">
              <a:spcBef>
                <a:spcPct val="0"/>
              </a:spcBef>
            </a:pPr>
            <a:endParaRPr lang="cs-CZ" altLang="en-US" smtClean="0"/>
          </a:p>
          <a:p>
            <a:pPr eaLnBrk="1" hangingPunct="1">
              <a:spcBef>
                <a:spcPct val="0"/>
              </a:spcBef>
            </a:pPr>
            <a:r>
              <a:rPr lang="cs-CZ" altLang="en-US" b="1" smtClean="0"/>
              <a:t>Pro realizaci cíle stanoveného v tomto dokumentu bylo definováno 5 Pracovních  balíčků. </a:t>
            </a:r>
          </a:p>
          <a:p>
            <a:pPr eaLnBrk="1" hangingPunct="1">
              <a:spcBef>
                <a:spcPct val="0"/>
              </a:spcBef>
            </a:pPr>
            <a:r>
              <a:rPr lang="cs-CZ" altLang="en-US" b="1" smtClean="0"/>
              <a:t>Z pohledu stavebních materiálů je významný balíček č. 4 </a:t>
            </a:r>
            <a:r>
              <a:rPr lang="cs-CZ" altLang="en-US" smtClean="0"/>
              <a:t>– zlepšení podmínek regulačního rámce, zejména podporováním</a:t>
            </a:r>
          </a:p>
          <a:p>
            <a:pPr eaLnBrk="1" hangingPunct="1">
              <a:spcBef>
                <a:spcPct val="0"/>
              </a:spcBef>
            </a:pPr>
            <a:r>
              <a:rPr lang="cs-CZ" altLang="en-US" smtClean="0"/>
              <a:t>vynikající kvality a prevence, přípravy na opětovné použití a recyklaci prostřednictvím</a:t>
            </a:r>
          </a:p>
          <a:p>
            <a:pPr eaLnBrk="1" hangingPunct="1">
              <a:spcBef>
                <a:spcPct val="0"/>
              </a:spcBef>
            </a:pPr>
            <a:r>
              <a:rPr lang="cs-CZ" altLang="en-US" smtClean="0"/>
              <a:t>veřejných (např. veřejné zakázky) a soukromých iniciativ. Cílem tohoto pracovního balíčku je optimalizovat přidanou hodnotu surovin, zlepšit ziskovost a snížit náklady související s recyklací, a to tím, že se zvýší účinnost sběru, třídění a recyklace hodnotných surovin</a:t>
            </a:r>
          </a:p>
          <a:p>
            <a:pPr eaLnBrk="1" hangingPunct="1">
              <a:spcBef>
                <a:spcPct val="0"/>
              </a:spcBef>
            </a:pPr>
            <a:r>
              <a:rPr lang="cs-CZ" altLang="en-US" smtClean="0"/>
              <a:t>z odpadu. Za tímto účelem se v rámci tohoto balíčku rovněž použijí politiky v oblasti výrobků, standardizace a certifikace, jakož i ekonomické nástroje.</a:t>
            </a:r>
          </a:p>
          <a:p>
            <a:pPr eaLnBrk="1" hangingPunct="1">
              <a:spcBef>
                <a:spcPct val="0"/>
              </a:spcBef>
            </a:pPr>
            <a:endParaRPr lang="cs-CZ" altLang="en-US" smtClean="0"/>
          </a:p>
          <a:p>
            <a:pPr eaLnBrk="1" hangingPunct="1">
              <a:spcBef>
                <a:spcPct val="0"/>
              </a:spcBef>
            </a:pPr>
            <a:endParaRPr lang="cs-CZ" altLang="en-US" smtClean="0"/>
          </a:p>
          <a:p>
            <a:pPr eaLnBrk="1" hangingPunct="1">
              <a:spcBef>
                <a:spcPct val="0"/>
              </a:spcBef>
            </a:pPr>
            <a:endParaRPr lang="cs-CZ" altLang="en-US" smtClean="0"/>
          </a:p>
        </p:txBody>
      </p:sp>
      <p:sp>
        <p:nvSpPr>
          <p:cNvPr id="1024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98ED639-F096-4D51-9C26-6F4AFAF9D425}" type="slidenum">
              <a:rPr lang="cs-CZ" altLang="en-US"/>
              <a:pPr/>
              <a:t>4</a:t>
            </a:fld>
            <a:endParaRPr lang="cs-CZ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cs-CZ" altLang="en-US" smtClean="0"/>
              <a:t>Zpracovatelské linky, kde dochází k třídění stavebních hmot z demolic a k jejich úpravě na požadované frakce. </a:t>
            </a:r>
          </a:p>
        </p:txBody>
      </p:sp>
      <p:sp>
        <p:nvSpPr>
          <p:cNvPr id="1229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ABEE3FC-F24A-42A1-BA94-D822FA8193D4}" type="slidenum">
              <a:rPr lang="cs-CZ" altLang="en-US"/>
              <a:pPr/>
              <a:t>5</a:t>
            </a:fld>
            <a:endParaRPr lang="cs-CZ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0" y="914400"/>
            <a:ext cx="8686800" cy="2514600"/>
            <a:chOff x="0" y="576"/>
            <a:chExt cx="5472" cy="1584"/>
          </a:xfrm>
        </p:grpSpPr>
        <p:sp>
          <p:nvSpPr>
            <p:cNvPr id="5" name="Oval 7"/>
            <p:cNvSpPr>
              <a:spLocks noChangeArrowheads="1"/>
            </p:cNvSpPr>
            <p:nvPr/>
          </p:nvSpPr>
          <p:spPr bwMode="auto">
            <a:xfrm>
              <a:off x="144" y="576"/>
              <a:ext cx="1584" cy="1584"/>
            </a:xfrm>
            <a:prstGeom prst="ellips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cs-CZ" altLang="cs-CZ" smtClean="0"/>
            </a:p>
          </p:txBody>
        </p:sp>
        <p:sp>
          <p:nvSpPr>
            <p:cNvPr id="6" name="Rectangle 8"/>
            <p:cNvSpPr>
              <a:spLocks noChangeArrowheads="1"/>
            </p:cNvSpPr>
            <p:nvPr/>
          </p:nvSpPr>
          <p:spPr bwMode="hidden">
            <a:xfrm>
              <a:off x="0" y="1056"/>
              <a:ext cx="2976" cy="7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cs-CZ" altLang="cs-CZ" sz="2400" smtClean="0">
                <a:latin typeface="Times New Roman" pitchFamily="18" charset="0"/>
              </a:endParaRPr>
            </a:p>
          </p:txBody>
        </p:sp>
        <p:sp>
          <p:nvSpPr>
            <p:cNvPr id="7" name="Rectangle 9"/>
            <p:cNvSpPr>
              <a:spLocks noChangeArrowheads="1"/>
            </p:cNvSpPr>
            <p:nvPr/>
          </p:nvSpPr>
          <p:spPr bwMode="hidden">
            <a:xfrm>
              <a:off x="2496" y="1056"/>
              <a:ext cx="2976" cy="72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cs-CZ" altLang="cs-CZ" sz="2400" smtClean="0">
                <a:latin typeface="Times New Roman" pitchFamily="18" charset="0"/>
              </a:endParaRPr>
            </a:p>
          </p:txBody>
        </p:sp>
        <p:sp>
          <p:nvSpPr>
            <p:cNvPr id="8" name="Freeform 10"/>
            <p:cNvSpPr>
              <a:spLocks noChangeArrowheads="1"/>
            </p:cNvSpPr>
            <p:nvPr/>
          </p:nvSpPr>
          <p:spPr bwMode="auto">
            <a:xfrm>
              <a:off x="384" y="960"/>
              <a:ext cx="144" cy="913"/>
            </a:xfrm>
            <a:custGeom>
              <a:avLst/>
              <a:gdLst>
                <a:gd name="T0" fmla="*/ 0 w 1000"/>
                <a:gd name="T1" fmla="*/ 580 h 1000"/>
                <a:gd name="T2" fmla="*/ 0 w 1000"/>
                <a:gd name="T3" fmla="*/ 580 h 1000"/>
                <a:gd name="T4" fmla="*/ 0 w 1000"/>
                <a:gd name="T5" fmla="*/ 0 h 1000"/>
                <a:gd name="T6" fmla="*/ 0 w 1000"/>
                <a:gd name="T7" fmla="*/ 0 h 10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00" h="1000">
                  <a:moveTo>
                    <a:pt x="1000" y="1000"/>
                  </a:moveTo>
                  <a:lnTo>
                    <a:pt x="0" y="1000"/>
                  </a:lnTo>
                  <a:lnTo>
                    <a:pt x="0" y="0"/>
                  </a:lnTo>
                  <a:lnTo>
                    <a:pt x="1000" y="0"/>
                  </a:lnTo>
                </a:path>
              </a:pathLst>
            </a:custGeom>
            <a:noFill/>
            <a:ln w="76200" cmpd="sng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Freeform 11"/>
            <p:cNvSpPr>
              <a:spLocks noChangeArrowheads="1"/>
            </p:cNvSpPr>
            <p:nvPr/>
          </p:nvSpPr>
          <p:spPr bwMode="auto">
            <a:xfrm>
              <a:off x="4944" y="762"/>
              <a:ext cx="165" cy="864"/>
            </a:xfrm>
            <a:custGeom>
              <a:avLst/>
              <a:gdLst>
                <a:gd name="T0" fmla="*/ 0 w 1000"/>
                <a:gd name="T1" fmla="*/ 0 h 1000"/>
                <a:gd name="T2" fmla="*/ 0 w 1000"/>
                <a:gd name="T3" fmla="*/ 0 h 1000"/>
                <a:gd name="T4" fmla="*/ 0 w 1000"/>
                <a:gd name="T5" fmla="*/ 416 h 1000"/>
                <a:gd name="T6" fmla="*/ 0 w 1000"/>
                <a:gd name="T7" fmla="*/ 416 h 10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00" h="1000">
                  <a:moveTo>
                    <a:pt x="0" y="0"/>
                  </a:moveTo>
                  <a:lnTo>
                    <a:pt x="1000" y="0"/>
                  </a:lnTo>
                  <a:lnTo>
                    <a:pt x="1000" y="1000"/>
                  </a:lnTo>
                  <a:lnTo>
                    <a:pt x="0" y="1000"/>
                  </a:lnTo>
                </a:path>
              </a:pathLst>
            </a:custGeom>
            <a:noFill/>
            <a:ln w="76200" cap="flat" cmpd="sng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1161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286000" y="3581400"/>
            <a:ext cx="5638800" cy="19050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11162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838200" y="1443038"/>
            <a:ext cx="7086600" cy="16002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10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466D2A1-F305-4885-9813-0E40944F3158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676114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1F66A9-6C62-47E0-91B3-861B82E2C046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44369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91313" y="96838"/>
            <a:ext cx="1919287" cy="5999162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931863" y="96838"/>
            <a:ext cx="5607050" cy="5999162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5F18CB-2E2E-4658-A707-5CDDB5B3C9A4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6630199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0"/>
          </p:nvPr>
        </p:nvSpPr>
        <p:spPr>
          <a:xfrm>
            <a:off x="444500" y="1000086"/>
            <a:ext cx="8242300" cy="4654589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1917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21095F-1385-4632-B698-F8A7DD5E365D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265028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94E1C1-EF33-4546-91A6-3E32FA5E32EF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385256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949325" y="1981200"/>
            <a:ext cx="3754438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856163" y="1981200"/>
            <a:ext cx="375443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466412-D97D-456A-8EE0-99C63F00C5DB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601900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8D289F-A0B1-48CD-AB7F-BBF4C0CA89C2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566720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D9B54B-EBD6-415F-A437-0EC0B19EF5EC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767907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5D4F6C-A899-4D4B-AA33-B0BC09603755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951557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83D5BD-8261-4B7E-A0D4-B57401AA5F85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581585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894FE3-2AB0-4092-A917-13F13E63110C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55199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1377950"/>
            <a:ext cx="2133600" cy="1016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cs-CZ" altLang="cs-CZ" sz="2400" smtClean="0">
              <a:latin typeface="Times New Roman" pitchFamily="18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447800" y="1377950"/>
            <a:ext cx="7239000" cy="1016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cs-CZ" altLang="cs-CZ" sz="2400" smtClean="0">
              <a:latin typeface="Times New Roman" pitchFamily="18" charset="0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931863" y="96838"/>
            <a:ext cx="7158037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9325" y="1981200"/>
            <a:ext cx="76612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10598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4615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1059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1060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/>
            </a:lvl1pPr>
          </a:lstStyle>
          <a:p>
            <a:pPr>
              <a:defRPr/>
            </a:pPr>
            <a:fld id="{6F03A855-954C-4CA2-BB00-A900AA41D741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  <p:sp>
        <p:nvSpPr>
          <p:cNvPr id="1033" name="Freeform 9"/>
          <p:cNvSpPr>
            <a:spLocks noChangeArrowheads="1"/>
          </p:cNvSpPr>
          <p:nvPr/>
        </p:nvSpPr>
        <p:spPr bwMode="auto">
          <a:xfrm>
            <a:off x="838200" y="561975"/>
            <a:ext cx="152400" cy="1066800"/>
          </a:xfrm>
          <a:custGeom>
            <a:avLst/>
            <a:gdLst>
              <a:gd name="T0" fmla="*/ 2147483646 w 1000"/>
              <a:gd name="T1" fmla="*/ 2147483646 h 1000"/>
              <a:gd name="T2" fmla="*/ 0 w 1000"/>
              <a:gd name="T3" fmla="*/ 2147483646 h 1000"/>
              <a:gd name="T4" fmla="*/ 0 w 1000"/>
              <a:gd name="T5" fmla="*/ 0 h 1000"/>
              <a:gd name="T6" fmla="*/ 2147483646 w 1000"/>
              <a:gd name="T7" fmla="*/ 0 h 10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00" h="1000">
                <a:moveTo>
                  <a:pt x="1000" y="1000"/>
                </a:moveTo>
                <a:lnTo>
                  <a:pt x="0" y="1000"/>
                </a:ln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76200" cmpd="sng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34" name="Freeform 10"/>
          <p:cNvSpPr>
            <a:spLocks noChangeArrowheads="1"/>
          </p:cNvSpPr>
          <p:nvPr/>
        </p:nvSpPr>
        <p:spPr bwMode="auto">
          <a:xfrm>
            <a:off x="8262938" y="269875"/>
            <a:ext cx="152400" cy="1073150"/>
          </a:xfrm>
          <a:custGeom>
            <a:avLst/>
            <a:gdLst>
              <a:gd name="T0" fmla="*/ 0 w 1000"/>
              <a:gd name="T1" fmla="*/ 0 h 1000"/>
              <a:gd name="T2" fmla="*/ 2147483646 w 1000"/>
              <a:gd name="T3" fmla="*/ 0 h 1000"/>
              <a:gd name="T4" fmla="*/ 2147483646 w 1000"/>
              <a:gd name="T5" fmla="*/ 2147483646 h 1000"/>
              <a:gd name="T6" fmla="*/ 0 w 1000"/>
              <a:gd name="T7" fmla="*/ 2147483646 h 10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00" h="1000">
                <a:moveTo>
                  <a:pt x="0" y="0"/>
                </a:moveTo>
                <a:lnTo>
                  <a:pt x="1000" y="0"/>
                </a:lnTo>
                <a:lnTo>
                  <a:pt x="1000" y="1000"/>
                </a:lnTo>
                <a:lnTo>
                  <a:pt x="0" y="1000"/>
                </a:ln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  <p:sldLayoutId id="2147483863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447675" indent="-44767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889000" indent="-439738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¡"/>
        <a:defRPr sz="2800">
          <a:solidFill>
            <a:schemeClr val="tx1"/>
          </a:solidFill>
          <a:latin typeface="+mn-lt"/>
        </a:defRPr>
      </a:lvl2pPr>
      <a:lvl3pPr marL="1293813" indent="-4032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</a:defRPr>
      </a:lvl3pPr>
      <a:lvl4pPr marL="1681163" indent="-385763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anose="05000000000000000000" pitchFamily="2" charset="2"/>
        <a:buChar char="¡"/>
        <a:defRPr sz="2000">
          <a:solidFill>
            <a:schemeClr val="tx1"/>
          </a:solidFill>
          <a:latin typeface="+mn-lt"/>
        </a:defRPr>
      </a:lvl4pPr>
      <a:lvl5pPr marL="2070100" indent="-3873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5pPr>
      <a:lvl6pPr marL="25273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845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417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989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hyperlink" Target="http://www.zelenykruh.cz/cz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ace.cz/sekce-e-zasobovani-vodou-cinnosti-souvisejici-s/382/odstranovani-odpadu/3821-odstranovani-odpadu-krome-nebezpecnych.html" TargetMode="External"/><Relationship Id="rId3" Type="http://schemas.openxmlformats.org/officeDocument/2006/relationships/hyperlink" Target="http://www.nace.cz/sekce-e-zasobovani-vodou-cinnosti-souvisejici-s/360/shromazdovani-uprava-a-rozvod-vody/3600-shromazdovani-uprava-a-rozvod-vody.html" TargetMode="External"/><Relationship Id="rId7" Type="http://schemas.openxmlformats.org/officeDocument/2006/relationships/hyperlink" Target="http://www.nace.cz/sekce-e-zasobovani-vodou-cinnosti-souvisejici-s/381/shromazdovani-a-sber-odpadu/3812-shromazdovani-a-sber-nebezpecnych-odpadu.html" TargetMode="External"/><Relationship Id="rId2" Type="http://schemas.openxmlformats.org/officeDocument/2006/relationships/hyperlink" Target="http://www.nace.cz/sekce-e-zasobovani-vodou-cinnosti-souvisejici-s/383/uprava-odpadu-k-dalsimu-vyuziti/3832-uprava-odpadu-k-dalsimu-vyuziti-krome-demontaze-vraku-stroju-a-zarizeni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ace.cz/sekce-e-zasobovani-vodou-cinnosti-souvisejici-s/381/shromazdovani-a-sber-odpadu/3811-shromazdovani-a-sber-odpadu-krome-nebezpecnych.html" TargetMode="External"/><Relationship Id="rId11" Type="http://schemas.openxmlformats.org/officeDocument/2006/relationships/hyperlink" Target="http://www.nace.cz/sekce-e-zasobovani-vodou-cinnosti-souvisejici-s/390/sanace-a-jine-cinnosti-souvisejici-s-odpady/3900-sanace-a-jine-cinnosti-souvisejici-s-odpady.html" TargetMode="External"/><Relationship Id="rId5" Type="http://schemas.openxmlformats.org/officeDocument/2006/relationships/hyperlink" Target="http://www.nace.cz/sekce-e-zasobovani-vodou-cinnosti-souvisejici-s/370/cinnosti-souvisejici-s-odpadnimi-vodami/3700-cinnosti-souvisejici-s-odpadnimi-vodami.html" TargetMode="External"/><Relationship Id="rId10" Type="http://schemas.openxmlformats.org/officeDocument/2006/relationships/hyperlink" Target="http://www.nace.cz/sekce-e-zasobovani-vodou-cinnosti-souvisejici-s/383/uprava-odpadu-k-dalsimu-vyuziti/3831-demontaz-vraku-a-vyrazenych-stroju-a-zarizeni-pro-ucely-recyklace.html" TargetMode="External"/><Relationship Id="rId4" Type="http://schemas.openxmlformats.org/officeDocument/2006/relationships/hyperlink" Target="http://www.nace.cz/sekce-g-velkoobchod-a-maloobchod-opravy-a-udrzb/467/ostatni-specializovany-velkoobchod/4677-velkoobchod-s-odpadem-a-srotem.html" TargetMode="External"/><Relationship Id="rId9" Type="http://schemas.openxmlformats.org/officeDocument/2006/relationships/hyperlink" Target="http://www.nace.cz/sekce-e-zasobovani-vodou-cinnosti-souvisejici-s/382/odstranovani-odpadu/3822-odstranovani-nebezpecnych-odpadu.html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ny.cz/hub/eco/ekologicke-produkty/inovace" TargetMode="External"/><Relationship Id="rId7" Type="http://schemas.openxmlformats.org/officeDocument/2006/relationships/image" Target="../media/image7.png"/><Relationship Id="rId2" Type="http://schemas.openxmlformats.org/officeDocument/2006/relationships/hyperlink" Target="http://www.ecoweb.info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hyperlink" Target="http://www.cemc.cz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1700213"/>
            <a:ext cx="7200900" cy="1071562"/>
          </a:xfrm>
        </p:spPr>
        <p:txBody>
          <a:bodyPr/>
          <a:lstStyle/>
          <a:p>
            <a:pPr eaLnBrk="1" hangingPunct="1"/>
            <a:r>
              <a:rPr lang="cs-CZ" altLang="cs-CZ" sz="3600" smtClean="0">
                <a:solidFill>
                  <a:schemeClr val="tx1"/>
                </a:solidFill>
              </a:rPr>
              <a:t>Organizace, zájmové skupiny a jejich vliv na životní prostředí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11413" y="4652963"/>
            <a:ext cx="5761037" cy="792162"/>
          </a:xfrm>
        </p:spPr>
        <p:txBody>
          <a:bodyPr/>
          <a:lstStyle/>
          <a:p>
            <a:pPr algn="r" eaLnBrk="1" hangingPunct="1"/>
            <a:r>
              <a:rPr lang="cs-CZ" altLang="cs-CZ" smtClean="0"/>
              <a:t>Jana Soukopová</a:t>
            </a:r>
          </a:p>
        </p:txBody>
      </p:sp>
      <p:pic>
        <p:nvPicPr>
          <p:cNvPr id="614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33375"/>
            <a:ext cx="7362825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Organizace veřejného sektoru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2060575"/>
            <a:ext cx="7726362" cy="4616450"/>
          </a:xfrm>
        </p:spPr>
        <p:txBody>
          <a:bodyPr/>
          <a:lstStyle/>
          <a:p>
            <a:pPr eaLnBrk="1" hangingPunct="1"/>
            <a:r>
              <a:rPr lang="cs-CZ" altLang="en-US" sz="2800" smtClean="0"/>
              <a:t>Kraje</a:t>
            </a:r>
          </a:p>
          <a:p>
            <a:pPr lvl="1" eaLnBrk="1" hangingPunct="1"/>
            <a:r>
              <a:rPr lang="cs-CZ" altLang="en-US" sz="2400" smtClean="0"/>
              <a:t>prognózy, koncepce a strategie </a:t>
            </a:r>
          </a:p>
          <a:p>
            <a:pPr lvl="1" eaLnBrk="1" hangingPunct="1"/>
            <a:r>
              <a:rPr lang="cs-CZ" altLang="en-US" sz="2400" smtClean="0"/>
              <a:t>mimo to také:</a:t>
            </a:r>
          </a:p>
          <a:p>
            <a:pPr lvl="2"/>
            <a:r>
              <a:rPr lang="cs-CZ" altLang="en-US" sz="1600" smtClean="0"/>
              <a:t>vymezují a hodnotí regionální systém ekologické stability; </a:t>
            </a:r>
          </a:p>
          <a:p>
            <a:pPr lvl="2"/>
            <a:r>
              <a:rPr lang="cs-CZ" altLang="en-US" sz="1600" smtClean="0"/>
              <a:t>vydávají závazné stanovisko ke schválení lesních hospodářských plánů a hospodářských osnov; </a:t>
            </a:r>
          </a:p>
          <a:p>
            <a:pPr lvl="2"/>
            <a:r>
              <a:rPr lang="cs-CZ" altLang="en-US" sz="1600" smtClean="0"/>
              <a:t>rozhodují o omezení výkonu práva myslivosti a rybářství v přírodních rezervacích; </a:t>
            </a:r>
          </a:p>
          <a:p>
            <a:pPr lvl="2"/>
            <a:r>
              <a:rPr lang="cs-CZ" altLang="en-US" sz="1600" smtClean="0"/>
              <a:t>zajišťují záchranné programy ohrožených zvláště chráněných rostlin a živočichů; </a:t>
            </a:r>
          </a:p>
          <a:p>
            <a:pPr lvl="2"/>
            <a:r>
              <a:rPr lang="cs-CZ" altLang="en-US" sz="1600" smtClean="0"/>
              <a:t>vykonávají státní dozor v ochraně přírody a krajiny; </a:t>
            </a:r>
          </a:p>
          <a:p>
            <a:pPr lvl="2"/>
            <a:r>
              <a:rPr lang="cs-CZ" altLang="en-US" sz="1600" smtClean="0"/>
              <a:t>spolupracující s ostatními úřady a orgány na zajišťování ekologické výchovy a vzdělání a </a:t>
            </a:r>
          </a:p>
          <a:p>
            <a:pPr lvl="2"/>
            <a:r>
              <a:rPr lang="cs-CZ" altLang="en-US" sz="1600" smtClean="0"/>
              <a:t>uplatňují stanovisko k zásadám územního rozvoje z hlediska zájmů chráněných zákonem o ochraně přírody a krajiny. </a:t>
            </a:r>
          </a:p>
        </p:txBody>
      </p:sp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484313"/>
            <a:ext cx="3465513" cy="198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Organizace veřejného sektoru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1981200"/>
            <a:ext cx="7726363" cy="4616450"/>
          </a:xfrm>
        </p:spPr>
        <p:txBody>
          <a:bodyPr/>
          <a:lstStyle/>
          <a:p>
            <a:pPr eaLnBrk="1" hangingPunct="1"/>
            <a:r>
              <a:rPr lang="cs-CZ" altLang="en-US" sz="2800" smtClean="0"/>
              <a:t>Obce</a:t>
            </a:r>
          </a:p>
          <a:p>
            <a:pPr lvl="2"/>
            <a:r>
              <a:rPr lang="cs-CZ" altLang="en-US" sz="2000" smtClean="0"/>
              <a:t>jsou odpovědné za odpadové hospodářství obce; </a:t>
            </a:r>
          </a:p>
          <a:p>
            <a:pPr lvl="2"/>
            <a:r>
              <a:rPr lang="cs-CZ" altLang="en-US" sz="2000" smtClean="0"/>
              <a:t>jsou odpovědné za kvalitu vod v obci; </a:t>
            </a:r>
          </a:p>
          <a:p>
            <a:pPr lvl="2"/>
            <a:r>
              <a:rPr lang="cs-CZ" altLang="en-US" sz="2000" smtClean="0"/>
              <a:t>vymezují a hodnotí místní systém ekologické stability; </a:t>
            </a:r>
          </a:p>
          <a:p>
            <a:pPr lvl="2"/>
            <a:r>
              <a:rPr lang="cs-CZ" altLang="en-US" sz="2000" smtClean="0"/>
              <a:t>vykonávají státní dozor v ochraně přírody a krajiny; </a:t>
            </a:r>
          </a:p>
          <a:p>
            <a:pPr lvl="2"/>
            <a:r>
              <a:rPr lang="cs-CZ" altLang="en-US" sz="2000" smtClean="0"/>
              <a:t>ukládají pokuty za přestupky a protiprávní jednání; </a:t>
            </a:r>
          </a:p>
          <a:p>
            <a:pPr lvl="2"/>
            <a:r>
              <a:rPr lang="cs-CZ" altLang="en-US" sz="2000" smtClean="0"/>
              <a:t>uplatňují stanoviska k územním plánům, regulačním plánům</a:t>
            </a:r>
            <a:r>
              <a:rPr lang="cs-CZ" altLang="en-US" smtClean="0"/>
              <a:t>.</a:t>
            </a:r>
            <a:endParaRPr lang="cs-CZ" altLang="en-US" sz="4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NNO  </a:t>
            </a:r>
            <a:r>
              <a:rPr lang="cs-CZ" altLang="cs-CZ" sz="2800" smtClean="0">
                <a:hlinkClick r:id="rId2"/>
              </a:rPr>
              <a:t>http://www.zelenykruh.cz/cz/</a:t>
            </a:r>
            <a:r>
              <a:rPr lang="cs-CZ" altLang="cs-CZ" sz="2800" smtClean="0"/>
              <a:t> (28)</a:t>
            </a:r>
          </a:p>
        </p:txBody>
      </p:sp>
      <p:pic>
        <p:nvPicPr>
          <p:cNvPr id="1945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5654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2636838"/>
            <a:ext cx="21145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cs-CZ" altLang="en-US" sz="2400" smtClean="0"/>
              <a:t>Přednáška Ing. Jakub Dostál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cs-CZ" altLang="en-US" sz="2400" smtClean="0"/>
          </a:p>
          <a:p>
            <a:pPr marL="0" indent="0">
              <a:buFont typeface="Wingdings" panose="05000000000000000000" pitchFamily="2" charset="2"/>
              <a:buNone/>
            </a:pPr>
            <a:endParaRPr lang="cs-CZ" altLang="en-US" sz="2400" smtClean="0"/>
          </a:p>
          <a:p>
            <a:pPr marL="0" indent="0">
              <a:buFont typeface="Wingdings" panose="05000000000000000000" pitchFamily="2" charset="2"/>
              <a:buNone/>
            </a:pPr>
            <a:endParaRPr lang="cs-CZ" altLang="en-US" sz="2400" smtClean="0"/>
          </a:p>
          <a:p>
            <a:pPr marL="0" indent="0">
              <a:buFont typeface="Wingdings" panose="05000000000000000000" pitchFamily="2" charset="2"/>
              <a:buNone/>
            </a:pPr>
            <a:endParaRPr lang="cs-CZ" altLang="en-US" sz="2400" smtClean="0"/>
          </a:p>
          <a:p>
            <a:pPr marL="0" indent="0">
              <a:buFont typeface="Wingdings" panose="05000000000000000000" pitchFamily="2" charset="2"/>
              <a:buNone/>
            </a:pPr>
            <a:endParaRPr lang="cs-CZ" altLang="en-US" sz="2400" smtClean="0"/>
          </a:p>
        </p:txBody>
      </p:sp>
      <p:pic>
        <p:nvPicPr>
          <p:cNvPr id="19462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3" y="1844675"/>
            <a:ext cx="1947862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2428875"/>
            <a:ext cx="1801813" cy="157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725" y="5391150"/>
            <a:ext cx="444817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713" y="2905125"/>
            <a:ext cx="1235075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8" y="4724400"/>
            <a:ext cx="1976437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7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3627438"/>
            <a:ext cx="2338387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8" name="Picture 1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775" y="4140200"/>
            <a:ext cx="2219325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smtClean="0"/>
              <a:t>Občan a jeho role v ochraně a tvorbě ŽP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? Role ?</a:t>
            </a:r>
          </a:p>
          <a:p>
            <a:pPr marL="449262" lvl="1" indent="0">
              <a:buFont typeface="Wingdings" panose="05000000000000000000" pitchFamily="2" charset="2"/>
              <a:buNone/>
              <a:defRPr/>
            </a:pPr>
            <a:r>
              <a:rPr lang="cs-CZ" dirty="0" smtClean="0"/>
              <a:t>VELKÁ</a:t>
            </a:r>
          </a:p>
          <a:p>
            <a:pPr lvl="1">
              <a:defRPr/>
            </a:pPr>
            <a:r>
              <a:rPr lang="cs-CZ" dirty="0" smtClean="0"/>
              <a:t>Možnosti dané </a:t>
            </a:r>
            <a:r>
              <a:rPr lang="cs-CZ" dirty="0" err="1" smtClean="0"/>
              <a:t>Aarhurskou</a:t>
            </a:r>
            <a:r>
              <a:rPr lang="cs-CZ" dirty="0" smtClean="0"/>
              <a:t> úmluvou</a:t>
            </a:r>
          </a:p>
          <a:p>
            <a:pPr lvl="2">
              <a:defRPr/>
            </a:pPr>
            <a:r>
              <a:rPr lang="cs-CZ" dirty="0"/>
              <a:t>Zpřístupňování informací o ŽP veřejnosti </a:t>
            </a:r>
            <a:endParaRPr lang="cs-CZ" dirty="0" smtClean="0"/>
          </a:p>
          <a:p>
            <a:pPr lvl="2">
              <a:defRPr/>
            </a:pPr>
            <a:r>
              <a:rPr lang="cs-CZ" dirty="0"/>
              <a:t>Aktivní účast veřejnosti v rozhodovacích procesech, týkajících se ŽP </a:t>
            </a:r>
            <a:endParaRPr lang="cs-CZ" dirty="0" smtClean="0"/>
          </a:p>
          <a:p>
            <a:pPr lvl="2">
              <a:defRPr/>
            </a:pPr>
            <a:r>
              <a:rPr lang="cs-CZ" dirty="0"/>
              <a:t>Zajištění právní ochrany v záležitostech ŽP </a:t>
            </a:r>
            <a:endParaRPr lang="cs-CZ" dirty="0" smtClean="0"/>
          </a:p>
          <a:p>
            <a:pPr lvl="2">
              <a:defRPr/>
            </a:pPr>
            <a:endParaRPr lang="cs-CZ" dirty="0"/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1557338"/>
            <a:ext cx="2700337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946650"/>
            <a:ext cx="1720850" cy="160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963" y="1069975"/>
            <a:ext cx="26289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smtClean="0"/>
              <a:t>Občan a jeho role v ochraně a tvorbě ŽP</a:t>
            </a:r>
          </a:p>
        </p:txBody>
      </p:sp>
      <p:sp>
        <p:nvSpPr>
          <p:cNvPr id="2150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en-US" smtClean="0"/>
              <a:t>Zapojení občana formou</a:t>
            </a:r>
          </a:p>
          <a:p>
            <a:pPr lvl="1"/>
            <a:r>
              <a:rPr lang="cs-CZ" altLang="en-US" smtClean="0"/>
              <a:t>účasti na rozhodování správních úřadů</a:t>
            </a:r>
          </a:p>
          <a:p>
            <a:pPr lvl="1"/>
            <a:r>
              <a:rPr lang="cs-CZ" altLang="en-US" smtClean="0"/>
              <a:t>účasti na tvorbě aktu správního práva</a:t>
            </a:r>
          </a:p>
          <a:p>
            <a:pPr lvl="1"/>
            <a:r>
              <a:rPr lang="cs-CZ" altLang="en-US" smtClean="0"/>
              <a:t>účasti na tvorbě strategických dokumentů</a:t>
            </a:r>
          </a:p>
          <a:p>
            <a:pPr lvl="1"/>
            <a:r>
              <a:rPr lang="cs-CZ" altLang="en-US" smtClean="0"/>
              <a:t>zapojení do posuzování vlivu na ŽP (EIA, SEA)</a:t>
            </a:r>
          </a:p>
        </p:txBody>
      </p:sp>
      <p:pic>
        <p:nvPicPr>
          <p:cNvPr id="2150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5013325"/>
            <a:ext cx="45720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565400"/>
            <a:ext cx="12573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smtClean="0"/>
              <a:t>KROMĚ TOHO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Vlastní přispění k ochraně a tvorbě ŽP</a:t>
            </a:r>
          </a:p>
          <a:p>
            <a:pPr lvl="1">
              <a:defRPr/>
            </a:pPr>
            <a:r>
              <a:rPr lang="cs-CZ" dirty="0" smtClean="0"/>
              <a:t>Formou</a:t>
            </a:r>
          </a:p>
          <a:p>
            <a:pPr lvl="4">
              <a:defRPr/>
            </a:pPr>
            <a:r>
              <a:rPr lang="cs-CZ" sz="2400" dirty="0" smtClean="0"/>
              <a:t>Ochrany přírody a krajiny</a:t>
            </a:r>
          </a:p>
          <a:p>
            <a:pPr lvl="4">
              <a:defRPr/>
            </a:pPr>
            <a:r>
              <a:rPr lang="cs-CZ" sz="2400" dirty="0" smtClean="0"/>
              <a:t>Třídění odpadů</a:t>
            </a:r>
          </a:p>
          <a:p>
            <a:pPr lvl="4">
              <a:defRPr/>
            </a:pPr>
            <a:r>
              <a:rPr lang="cs-CZ" sz="2400" dirty="0" smtClean="0"/>
              <a:t>Šetření energie</a:t>
            </a:r>
          </a:p>
          <a:p>
            <a:pPr lvl="4">
              <a:defRPr/>
            </a:pPr>
            <a:r>
              <a:rPr lang="cs-CZ" sz="2400" dirty="0" smtClean="0"/>
              <a:t>……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cs-CZ" dirty="0"/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4438650"/>
            <a:ext cx="2257425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3141663"/>
            <a:ext cx="2376487" cy="152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4868863"/>
            <a:ext cx="2486025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ŽP a zájmové skupiny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Různé zájmy</a:t>
            </a:r>
          </a:p>
          <a:p>
            <a:pPr lvl="1">
              <a:defRPr/>
            </a:pPr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Ziskový sektor</a:t>
            </a:r>
          </a:p>
          <a:p>
            <a:pPr lvl="1">
              <a:defRPr/>
            </a:pPr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Neziskový sektor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Zájmové skupiny v OH</a:t>
            </a:r>
          </a:p>
        </p:txBody>
      </p:sp>
      <p:sp>
        <p:nvSpPr>
          <p:cNvPr id="1536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altLang="cs-CZ" dirty="0"/>
              <a:t>Veřejný sektor</a:t>
            </a:r>
          </a:p>
          <a:p>
            <a:pPr marL="942975" lvl="1" indent="-457200">
              <a:defRPr/>
            </a:pPr>
            <a:r>
              <a:rPr lang="cs-CZ" altLang="cs-CZ" dirty="0" smtClean="0"/>
              <a:t>Obce</a:t>
            </a:r>
          </a:p>
          <a:p>
            <a:pPr marL="942975" lvl="1" indent="-457200">
              <a:defRPr/>
            </a:pPr>
            <a:r>
              <a:rPr lang="cs-CZ" altLang="cs-CZ" dirty="0" smtClean="0"/>
              <a:t>Svozové společnosti (NO)</a:t>
            </a:r>
          </a:p>
          <a:p>
            <a:pPr marL="501650" indent="-457200">
              <a:defRPr/>
            </a:pPr>
            <a:r>
              <a:rPr lang="cs-CZ" altLang="cs-CZ" dirty="0" smtClean="0"/>
              <a:t>Soukromý sektor</a:t>
            </a:r>
          </a:p>
          <a:p>
            <a:pPr marL="942975" lvl="1" indent="-457200">
              <a:defRPr/>
            </a:pPr>
            <a:r>
              <a:rPr lang="cs-CZ" altLang="cs-CZ" dirty="0" smtClean="0"/>
              <a:t>Svozové společnosti</a:t>
            </a:r>
          </a:p>
          <a:p>
            <a:pPr marL="942975" lvl="1" indent="-457200">
              <a:defRPr/>
            </a:pPr>
            <a:r>
              <a:rPr lang="cs-CZ" altLang="cs-CZ" dirty="0" smtClean="0"/>
              <a:t>Zpracovatelé odpadu (skládky, spalovny, MBÚ, Bioplynové stanice)</a:t>
            </a:r>
          </a:p>
          <a:p>
            <a:pPr marL="942975" lvl="1" indent="-457200">
              <a:defRPr/>
            </a:pPr>
            <a:r>
              <a:rPr lang="cs-CZ" altLang="cs-CZ" dirty="0" smtClean="0"/>
              <a:t>RECYKLACE</a:t>
            </a:r>
          </a:p>
          <a:p>
            <a:pPr marL="942975" lvl="1" indent="-457200">
              <a:defRPr/>
            </a:pPr>
            <a:endParaRPr lang="cs-CZ" altLang="cs-CZ" dirty="0" smtClean="0"/>
          </a:p>
          <a:p>
            <a:pPr>
              <a:defRPr/>
            </a:pPr>
            <a:endParaRPr lang="cs-CZ" alt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Zpět k externalitám</a:t>
            </a:r>
          </a:p>
        </p:txBody>
      </p:sp>
      <p:sp>
        <p:nvSpPr>
          <p:cNvPr id="25603" name="Zástupný symbol pro obsah 2"/>
          <p:cNvSpPr>
            <a:spLocks noGrp="1"/>
          </p:cNvSpPr>
          <p:nvPr>
            <p:ph idx="1"/>
          </p:nvPr>
        </p:nvSpPr>
        <p:spPr>
          <a:xfrm>
            <a:off x="949325" y="1981200"/>
            <a:ext cx="7661275" cy="4256088"/>
          </a:xfrm>
        </p:spPr>
        <p:txBody>
          <a:bodyPr/>
          <a:lstStyle/>
          <a:p>
            <a:r>
              <a:rPr lang="cs-CZ" altLang="en-US" smtClean="0"/>
              <a:t>možnost volně využívat některé statky a služby životního prostředí může vést ke specifickému ekonomickému vztahu – </a:t>
            </a:r>
            <a:r>
              <a:rPr lang="cs-CZ" altLang="en-US" b="1" smtClean="0"/>
              <a:t>externalitám</a:t>
            </a:r>
            <a:r>
              <a:rPr lang="cs-CZ" altLang="en-US" smtClean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1916113"/>
            <a:ext cx="7661275" cy="4114800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</a:pPr>
            <a:endParaRPr lang="cs-CZ" altLang="cs-CZ" smtClean="0"/>
          </a:p>
          <a:p>
            <a:pPr algn="ctr" eaLnBrk="1" hangingPunct="1">
              <a:buFont typeface="Wingdings" panose="05000000000000000000" pitchFamily="2" charset="2"/>
              <a:buNone/>
            </a:pPr>
            <a:endParaRPr lang="cs-CZ" altLang="cs-CZ" smtClean="0"/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cs-CZ" altLang="cs-CZ" smtClean="0"/>
              <a:t>Děkuji za pozornost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cs-CZ" altLang="cs-CZ" smtClean="0">
                <a:sym typeface="Wingdings" panose="05000000000000000000" pitchFamily="2" charset="2"/>
              </a:rPr>
              <a:t>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endParaRPr lang="cs-CZ" altLang="cs-CZ" sz="2800" smtClean="0">
              <a:sym typeface="Wingdings" panose="05000000000000000000" pitchFamily="2" charset="2"/>
            </a:endParaRPr>
          </a:p>
        </p:txBody>
      </p:sp>
      <p:sp>
        <p:nvSpPr>
          <p:cNvPr id="2662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60350"/>
            <a:ext cx="7775575" cy="170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Organizace x zájmové skupiny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55600" indent="-355600" eaLnBrk="1" hangingPunct="1">
              <a:lnSpc>
                <a:spcPct val="110000"/>
              </a:lnSpc>
              <a:tabLst>
                <a:tab pos="8253413" algn="r"/>
              </a:tabLst>
              <a:defRPr/>
            </a:pPr>
            <a:r>
              <a:rPr lang="cs-CZ" altLang="cs-CZ" sz="2800" dirty="0" smtClean="0"/>
              <a:t>Organizace x zájmové skupiny</a:t>
            </a:r>
          </a:p>
          <a:p>
            <a:pPr marL="796925" lvl="1" indent="-355600" eaLnBrk="1" hangingPunct="1">
              <a:lnSpc>
                <a:spcPct val="110000"/>
              </a:lnSpc>
              <a:tabLst>
                <a:tab pos="8253413" algn="r"/>
              </a:tabLst>
              <a:defRPr/>
            </a:pPr>
            <a:r>
              <a:rPr lang="cs-CZ" altLang="cs-CZ" sz="2400" dirty="0" smtClean="0"/>
              <a:t>Veřejného sektoru</a:t>
            </a:r>
          </a:p>
          <a:p>
            <a:pPr marL="796925" lvl="1" indent="-355600" eaLnBrk="1" hangingPunct="1">
              <a:lnSpc>
                <a:spcPct val="110000"/>
              </a:lnSpc>
              <a:tabLst>
                <a:tab pos="8253413" algn="r"/>
              </a:tabLst>
              <a:defRPr/>
            </a:pPr>
            <a:r>
              <a:rPr lang="cs-CZ" altLang="cs-CZ" sz="2400" dirty="0" smtClean="0"/>
              <a:t>Soukromého sektoru</a:t>
            </a:r>
            <a:endParaRPr lang="cs-CZ" altLang="cs-CZ" dirty="0"/>
          </a:p>
          <a:p>
            <a:pPr marL="441325" lvl="1" indent="0" eaLnBrk="1" hangingPunct="1">
              <a:lnSpc>
                <a:spcPct val="110000"/>
              </a:lnSpc>
              <a:buFont typeface="Wingdings" panose="05000000000000000000" pitchFamily="2" charset="2"/>
              <a:buNone/>
              <a:tabLst>
                <a:tab pos="8253413" algn="r"/>
              </a:tabLst>
              <a:defRPr/>
            </a:pPr>
            <a:endParaRPr lang="cs-CZ" altLang="cs-CZ" sz="2400" dirty="0"/>
          </a:p>
          <a:p>
            <a:pPr marL="784225" lvl="1" indent="-342900" eaLnBrk="1" hangingPunct="1">
              <a:lnSpc>
                <a:spcPct val="110000"/>
              </a:lnSpc>
              <a:tabLst>
                <a:tab pos="8253413" algn="r"/>
              </a:tabLst>
              <a:defRPr/>
            </a:pPr>
            <a:r>
              <a:rPr lang="cs-CZ" altLang="cs-CZ" sz="2400" dirty="0" smtClean="0"/>
              <a:t>Ziskového sektoru</a:t>
            </a:r>
          </a:p>
          <a:p>
            <a:pPr marL="784225" lvl="1" indent="-342900" eaLnBrk="1" hangingPunct="1">
              <a:lnSpc>
                <a:spcPct val="110000"/>
              </a:lnSpc>
              <a:tabLst>
                <a:tab pos="8253413" algn="r"/>
              </a:tabLst>
              <a:defRPr/>
            </a:pPr>
            <a:r>
              <a:rPr lang="cs-CZ" altLang="cs-CZ" sz="2400" dirty="0" smtClean="0"/>
              <a:t>Neziskového sektoru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Ziskový sektor v ochraně ŽP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1163" y="1489075"/>
            <a:ext cx="8553450" cy="5111750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cs-CZ" altLang="en-US" sz="2800" smtClean="0"/>
              <a:t>	Zástupci Eko-průmyslu</a:t>
            </a:r>
          </a:p>
          <a:p>
            <a:pPr lvl="1"/>
            <a:r>
              <a:rPr lang="cs-CZ" altLang="en-US" sz="2400" b="1" smtClean="0"/>
              <a:t>CZ-NACE</a:t>
            </a:r>
          </a:p>
          <a:p>
            <a:pPr marL="890588" lvl="2" indent="0">
              <a:buFont typeface="Wingdings" panose="05000000000000000000" pitchFamily="2" charset="2"/>
              <a:buNone/>
            </a:pPr>
            <a:r>
              <a:rPr lang="cs-CZ" altLang="en-US" sz="1800" smtClean="0">
                <a:hlinkClick r:id="rId2" tooltip="Trvalý odkaz na 38.32-Úprava odpadů k dalšímu využití, kromě demontáže vraků, strojů a zařízení"/>
              </a:rPr>
              <a:t>38.32-Úprava odpadů k dalšímu využití, kromě demontáže vraků, strojů a zařízení</a:t>
            </a:r>
            <a:endParaRPr lang="cs-CZ" altLang="en-US" sz="1800" smtClean="0"/>
          </a:p>
          <a:p>
            <a:pPr marL="890588" lvl="2" indent="0">
              <a:buFont typeface="Wingdings" panose="05000000000000000000" pitchFamily="2" charset="2"/>
              <a:buNone/>
            </a:pPr>
            <a:r>
              <a:rPr lang="cs-CZ" altLang="en-US" sz="1800" smtClean="0">
                <a:hlinkClick r:id="rId3" tooltip="Trvalý odkaz na 36.00-Shromažďování, úprava a rozvod vody"/>
              </a:rPr>
              <a:t>36.00-Shromažďování, úprava a rozvod vody</a:t>
            </a:r>
            <a:endParaRPr lang="cs-CZ" altLang="en-US" sz="1800" smtClean="0"/>
          </a:p>
          <a:p>
            <a:pPr marL="890588" lvl="2" indent="0">
              <a:buFont typeface="Wingdings" panose="05000000000000000000" pitchFamily="2" charset="2"/>
              <a:buNone/>
            </a:pPr>
            <a:r>
              <a:rPr lang="pl-PL" altLang="en-US" sz="1800" smtClean="0">
                <a:hlinkClick r:id="rId4" tooltip="Trvalý odkaz na 46.77-Velkoobchod s odpadem a šrotem"/>
              </a:rPr>
              <a:t>46.77-Velkoobchod s odpadem a šrotem</a:t>
            </a:r>
            <a:endParaRPr lang="pl-PL" altLang="en-US" sz="1800" smtClean="0"/>
          </a:p>
          <a:p>
            <a:pPr marL="890588" lvl="2" indent="0">
              <a:buFont typeface="Wingdings" panose="05000000000000000000" pitchFamily="2" charset="2"/>
              <a:buNone/>
            </a:pPr>
            <a:r>
              <a:rPr lang="cs-CZ" altLang="en-US" sz="1800" smtClean="0">
                <a:hlinkClick r:id="rId5" tooltip="Trvalý odkaz na 37.00-Činnosti související s odpadními vodami"/>
              </a:rPr>
              <a:t>37.00-Činnosti související s odpadními vodami</a:t>
            </a:r>
            <a:endParaRPr lang="cs-CZ" altLang="en-US" sz="1800" smtClean="0"/>
          </a:p>
          <a:p>
            <a:pPr marL="890588" lvl="2" indent="0">
              <a:buFont typeface="Wingdings" panose="05000000000000000000" pitchFamily="2" charset="2"/>
              <a:buNone/>
            </a:pPr>
            <a:r>
              <a:rPr lang="cs-CZ" altLang="en-US" sz="1800" smtClean="0">
                <a:hlinkClick r:id="rId6" tooltip="Trvalý odkaz na 38.11-Shromažďování a sběr odpadů, kromě nebezpečných"/>
              </a:rPr>
              <a:t>38.11-Shromažďování a sběr odpadů, kromě nebezpečných</a:t>
            </a:r>
            <a:endParaRPr lang="cs-CZ" altLang="en-US" sz="1800" smtClean="0"/>
          </a:p>
          <a:p>
            <a:pPr marL="890588" lvl="2" indent="0">
              <a:buFont typeface="Wingdings" panose="05000000000000000000" pitchFamily="2" charset="2"/>
              <a:buNone/>
            </a:pPr>
            <a:r>
              <a:rPr lang="cs-CZ" altLang="en-US" sz="1800" smtClean="0">
                <a:hlinkClick r:id="rId7" tooltip="Trvalý odkaz na 38.12-Shromažďování a sběr nebezpečných odpadů"/>
              </a:rPr>
              <a:t>38.12-Shromažďování a sběr nebezpečných odpadů</a:t>
            </a:r>
            <a:endParaRPr lang="cs-CZ" altLang="en-US" sz="1800" smtClean="0"/>
          </a:p>
          <a:p>
            <a:pPr marL="890588" lvl="2" indent="0">
              <a:buFont typeface="Wingdings" panose="05000000000000000000" pitchFamily="2" charset="2"/>
              <a:buNone/>
            </a:pPr>
            <a:r>
              <a:rPr lang="cs-CZ" altLang="en-US" sz="1800" smtClean="0">
                <a:hlinkClick r:id="rId8" tooltip="Trvalý odkaz na 38.21-Odstraňování odpadů, kromě nebezpečných"/>
              </a:rPr>
              <a:t>38.21-Odstraňování odpadů, kromě nebezpečných</a:t>
            </a:r>
            <a:endParaRPr lang="cs-CZ" altLang="en-US" sz="1800" smtClean="0"/>
          </a:p>
          <a:p>
            <a:pPr marL="890588" lvl="2" indent="0">
              <a:buFont typeface="Wingdings" panose="05000000000000000000" pitchFamily="2" charset="2"/>
              <a:buNone/>
            </a:pPr>
            <a:r>
              <a:rPr lang="cs-CZ" altLang="en-US" sz="1800" smtClean="0">
                <a:hlinkClick r:id="rId9" tooltip="Trvalý odkaz na 38.22-Odstraňování nebezpečných odpadů"/>
              </a:rPr>
              <a:t>38.22-Odstraňování nebezpečných odpadů</a:t>
            </a:r>
            <a:endParaRPr lang="cs-CZ" altLang="en-US" sz="1800" smtClean="0"/>
          </a:p>
          <a:p>
            <a:pPr marL="890588" lvl="2" indent="0">
              <a:buFont typeface="Wingdings" panose="05000000000000000000" pitchFamily="2" charset="2"/>
              <a:buNone/>
            </a:pPr>
            <a:r>
              <a:rPr lang="cs-CZ" altLang="en-US" sz="1800" smtClean="0">
                <a:hlinkClick r:id="rId2" tooltip="Trvalý odkaz na 38.32-Úprava odpadů k dalšímu využití, kromě demontáže vraků, strojů a zařízení"/>
              </a:rPr>
              <a:t>38.32-Úprava odpadů k dalšímu využití, kromě demontáže vraků, strojů a zařízení</a:t>
            </a:r>
            <a:endParaRPr lang="cs-CZ" altLang="en-US" sz="1800" smtClean="0"/>
          </a:p>
          <a:p>
            <a:pPr marL="890588" lvl="2" indent="0">
              <a:buFont typeface="Wingdings" panose="05000000000000000000" pitchFamily="2" charset="2"/>
              <a:buNone/>
            </a:pPr>
            <a:r>
              <a:rPr lang="cs-CZ" altLang="en-US" sz="1800" smtClean="0">
                <a:hlinkClick r:id="rId10" tooltip="Trvalý odkaz na 38.31-Demontáž vraků a vyřazených strojů a zařízení pro účely recyklace"/>
              </a:rPr>
              <a:t>38.31-Demontáž vraků a vyřazených strojů a zařízení pro účely recyklace</a:t>
            </a:r>
            <a:endParaRPr lang="cs-CZ" altLang="en-US" sz="1800" smtClean="0"/>
          </a:p>
          <a:p>
            <a:pPr marL="890588" lvl="2" indent="0">
              <a:buFont typeface="Wingdings" panose="05000000000000000000" pitchFamily="2" charset="2"/>
              <a:buNone/>
            </a:pPr>
            <a:r>
              <a:rPr lang="cs-CZ" altLang="en-US" sz="1800" smtClean="0">
                <a:hlinkClick r:id="rId11" tooltip="Trvalý odkaz na 39.00-Sanace a jiné činnosti související s odpady"/>
              </a:rPr>
              <a:t>39.00-Sanace a jiné činnosti související s odpady</a:t>
            </a:r>
            <a:endParaRPr lang="cs-CZ" altLang="en-US" sz="1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/>
          </p:cNvSpPr>
          <p:nvPr>
            <p:ph type="title"/>
          </p:nvPr>
        </p:nvSpPr>
        <p:spPr>
          <a:xfrm>
            <a:off x="1042988" y="601663"/>
            <a:ext cx="7345362" cy="666750"/>
          </a:xfrm>
        </p:spPr>
        <p:txBody>
          <a:bodyPr/>
          <a:lstStyle/>
          <a:p>
            <a:pPr algn="just"/>
            <a:r>
              <a:rPr lang="cs-CZ" altLang="en-US" sz="3600" smtClean="0"/>
              <a:t>Stav trhu druhotných surovin v ČR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>
          <a:xfrm>
            <a:off x="1042988" y="1773238"/>
            <a:ext cx="7345362" cy="4808537"/>
          </a:xfrm>
        </p:spPr>
        <p:txBody>
          <a:bodyPr>
            <a:normAutofit/>
          </a:bodyPr>
          <a:lstStyle/>
          <a:p>
            <a:pPr>
              <a:spcBef>
                <a:spcPts val="3000"/>
              </a:spcBef>
              <a:defRPr/>
            </a:pPr>
            <a:r>
              <a:rPr lang="cs-CZ" sz="2800" dirty="0" smtClean="0"/>
              <a:t>V současné době působí v ČR na trhu cca </a:t>
            </a:r>
            <a:r>
              <a:rPr lang="cs-CZ" sz="2800" dirty="0" smtClean="0">
                <a:solidFill>
                  <a:schemeClr val="accent5">
                    <a:lumMod val="75000"/>
                  </a:schemeClr>
                </a:solidFill>
              </a:rPr>
              <a:t>1500</a:t>
            </a:r>
            <a:r>
              <a:rPr lang="cs-CZ" sz="2800" dirty="0" smtClean="0"/>
              <a:t> subjektů, z toho </a:t>
            </a:r>
            <a:r>
              <a:rPr lang="cs-CZ" sz="2800" dirty="0" smtClean="0">
                <a:solidFill>
                  <a:schemeClr val="accent5">
                    <a:lumMod val="75000"/>
                  </a:schemeClr>
                </a:solidFill>
              </a:rPr>
              <a:t>400</a:t>
            </a:r>
            <a:r>
              <a:rPr lang="cs-CZ" sz="2800" dirty="0" smtClean="0"/>
              <a:t> společností a </a:t>
            </a:r>
            <a:r>
              <a:rPr lang="cs-CZ" sz="2800" dirty="0" smtClean="0">
                <a:solidFill>
                  <a:schemeClr val="accent5">
                    <a:lumMod val="75000"/>
                  </a:schemeClr>
                </a:solidFill>
              </a:rPr>
              <a:t>1100</a:t>
            </a:r>
            <a:r>
              <a:rPr lang="cs-CZ" sz="2800" dirty="0" smtClean="0"/>
              <a:t> soukromých podnikatelů</a:t>
            </a:r>
          </a:p>
          <a:p>
            <a:pPr>
              <a:spcBef>
                <a:spcPts val="1800"/>
              </a:spcBef>
              <a:defRPr/>
            </a:pPr>
            <a:r>
              <a:rPr lang="cs-CZ" sz="2800" dirty="0" smtClean="0"/>
              <a:t>20 000 – 30 000 zaměstnanců</a:t>
            </a:r>
          </a:p>
          <a:p>
            <a:pPr>
              <a:spcBef>
                <a:spcPts val="1800"/>
              </a:spcBef>
              <a:defRPr/>
            </a:pPr>
            <a:r>
              <a:rPr lang="cs-CZ" sz="2800" dirty="0" smtClean="0"/>
              <a:t>40 – 50 mld. Kč roční objem finančních prostředků trhu (výkup, úprava a prodej všech komodit druhotných surovin) </a:t>
            </a:r>
          </a:p>
          <a:p>
            <a:pPr>
              <a:spcBef>
                <a:spcPts val="1800"/>
              </a:spcBef>
              <a:defRPr/>
            </a:pPr>
            <a:r>
              <a:rPr lang="cs-CZ" sz="2800" i="1" dirty="0" smtClean="0"/>
              <a:t>Český obchod s druhotnými surovinami je zaměřen proexportně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/>
          <p:cNvSpPr>
            <a:spLocks noGrp="1"/>
          </p:cNvSpPr>
          <p:nvPr>
            <p:ph type="title"/>
          </p:nvPr>
        </p:nvSpPr>
        <p:spPr>
          <a:xfrm>
            <a:off x="3676650" y="93663"/>
            <a:ext cx="4783138" cy="1108075"/>
          </a:xfrm>
        </p:spPr>
        <p:txBody>
          <a:bodyPr/>
          <a:lstStyle/>
          <a:p>
            <a:r>
              <a:rPr lang="cs-CZ" altLang="en-US" sz="3600" smtClean="0"/>
              <a:t>Výroba recyklovaného </a:t>
            </a:r>
            <a:br>
              <a:rPr lang="cs-CZ" altLang="en-US" sz="3600" smtClean="0"/>
            </a:br>
            <a:r>
              <a:rPr lang="cs-CZ" altLang="en-US" sz="3600" smtClean="0"/>
              <a:t>kameniva </a:t>
            </a:r>
          </a:p>
        </p:txBody>
      </p:sp>
      <p:pic>
        <p:nvPicPr>
          <p:cNvPr id="11267" name="Picture 3" descr="D:\Data\Recyklace\AZS_98\do prezentace\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1539875"/>
            <a:ext cx="6316663" cy="441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 descr="H:\arsm\Výborný\SDO.jpg"/>
          <p:cNvPicPr>
            <a:picLocks noChangeAspect="1" noChangeArrowheads="1"/>
          </p:cNvPicPr>
          <p:nvPr/>
        </p:nvPicPr>
        <p:blipFill>
          <a:blip r:embed="rId4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228600"/>
            <a:ext cx="35052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Eko-inovace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1981200"/>
            <a:ext cx="7661275" cy="4616450"/>
          </a:xfrm>
        </p:spPr>
        <p:txBody>
          <a:bodyPr/>
          <a:lstStyle/>
          <a:p>
            <a:r>
              <a:rPr lang="cs-CZ" altLang="cs-CZ" sz="2400" smtClean="0"/>
              <a:t>Akční plán pro ekologické inovace (EcoAP)</a:t>
            </a:r>
          </a:p>
          <a:p>
            <a:r>
              <a:rPr lang="cs-CZ" altLang="cs-CZ" sz="2400" smtClean="0"/>
              <a:t>Fóra</a:t>
            </a:r>
          </a:p>
          <a:p>
            <a:endParaRPr lang="cs-CZ" altLang="cs-CZ" sz="2400" smtClean="0"/>
          </a:p>
          <a:p>
            <a:r>
              <a:rPr lang="cs-CZ" altLang="cs-CZ" sz="2400" smtClean="0"/>
              <a:t>ECO-WEB </a:t>
            </a:r>
            <a:r>
              <a:rPr lang="cs-CZ" altLang="cs-CZ" sz="2400" smtClean="0">
                <a:hlinkClick r:id="rId2"/>
              </a:rPr>
              <a:t>http://www.ecoweb.info/</a:t>
            </a:r>
            <a:r>
              <a:rPr lang="cs-CZ" altLang="cs-CZ" sz="2400" smtClean="0"/>
              <a:t> </a:t>
            </a:r>
          </a:p>
          <a:p>
            <a:pPr lvl="1"/>
            <a:r>
              <a:rPr lang="cs-CZ" altLang="cs-CZ" sz="2000" smtClean="0"/>
              <a:t>Příklady</a:t>
            </a:r>
          </a:p>
          <a:p>
            <a:pPr lvl="2"/>
            <a:r>
              <a:rPr lang="cs-CZ" altLang="cs-CZ" sz="1600" smtClean="0"/>
              <a:t>Šetrnější vytápění (peletky, štěpka, topoly, integrované systémy vytápění, aj.)</a:t>
            </a:r>
          </a:p>
          <a:p>
            <a:pPr lvl="2"/>
            <a:r>
              <a:rPr lang="cs-CZ" altLang="cs-CZ" sz="1600" smtClean="0"/>
              <a:t>Šetrnější doprava (hybridní pohony, CNG technologie,  aj.)</a:t>
            </a:r>
          </a:p>
          <a:p>
            <a:pPr lvl="2"/>
            <a:r>
              <a:rPr lang="cs-CZ" altLang="cs-CZ" sz="1600" smtClean="0"/>
              <a:t>SONY  </a:t>
            </a:r>
            <a:r>
              <a:rPr lang="cs-CZ" altLang="cs-CZ" sz="1600" smtClean="0">
                <a:hlinkClick r:id="rId3"/>
              </a:rPr>
              <a:t>http://www.sony.cz/hub/eco/ekologicke-produkty/inovace</a:t>
            </a:r>
            <a:r>
              <a:rPr lang="cs-CZ" altLang="cs-CZ" sz="1600" smtClean="0"/>
              <a:t> </a:t>
            </a:r>
          </a:p>
          <a:p>
            <a:endParaRPr lang="cs-CZ" altLang="cs-CZ" sz="2400" smtClean="0"/>
          </a:p>
          <a:p>
            <a:endParaRPr lang="cs-CZ" altLang="cs-CZ" sz="2000" smtClean="0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463" y="2420938"/>
            <a:ext cx="3884612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333375"/>
            <a:ext cx="4427538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394325"/>
            <a:ext cx="2736850" cy="128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3284538"/>
            <a:ext cx="1809750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smtClean="0"/>
              <a:t>České ekologické manažerské centrum </a:t>
            </a:r>
            <a:endParaRPr lang="cs-CZ" altLang="cs-CZ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9963" y="1905000"/>
            <a:ext cx="7661275" cy="4548188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400" smtClean="0">
                <a:hlinkClick r:id="rId2"/>
              </a:rPr>
              <a:t>www.cemc.cz</a:t>
            </a:r>
            <a:endParaRPr lang="cs-CZ" altLang="cs-CZ" sz="2400" smtClean="0"/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 sz="2400" smtClean="0"/>
          </a:p>
          <a:p>
            <a:pPr marL="1622425" lvl="4" indent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mtClean="0"/>
              <a:t>Odpadové fórum</a:t>
            </a:r>
          </a:p>
          <a:p>
            <a:pPr marL="1622425" lvl="4" indent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 smtClean="0"/>
          </a:p>
          <a:p>
            <a:pPr marL="1622425" lvl="4" indent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 smtClean="0"/>
          </a:p>
          <a:p>
            <a:pPr marL="1622425" lvl="4" indent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mtClean="0"/>
              <a:t>Waste Forum</a:t>
            </a:r>
          </a:p>
          <a:p>
            <a:pPr marL="1622425" lvl="4" indent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 smtClean="0"/>
          </a:p>
          <a:p>
            <a:pPr marL="1622425" lvl="4" indent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 smtClean="0"/>
          </a:p>
          <a:p>
            <a:pPr marL="1622425" lvl="4" indent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mtClean="0"/>
              <a:t>Třetí ruka</a:t>
            </a:r>
          </a:p>
          <a:p>
            <a:pPr marL="1622425" lvl="4" indent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 smtClean="0"/>
          </a:p>
          <a:p>
            <a:pPr marL="1622425" lvl="4" indent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 smtClean="0"/>
          </a:p>
          <a:p>
            <a:pPr marL="1622425" lvl="4" indent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mtClean="0"/>
              <a:t>Envi služby</a:t>
            </a:r>
          </a:p>
          <a:p>
            <a:pPr marL="1622425" lvl="4" indent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 smtClean="0"/>
          </a:p>
          <a:p>
            <a:pPr marL="1622425" lvl="4" indent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 smtClean="0"/>
          </a:p>
          <a:p>
            <a:pPr marL="1622425" lvl="4" indent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 smtClean="0"/>
          </a:p>
          <a:p>
            <a:pPr marL="1622425" lvl="4" indent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 smtClean="0"/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en-US" sz="2400" smtClean="0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981075"/>
            <a:ext cx="3073400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700" y="2492375"/>
            <a:ext cx="869950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700" y="3486150"/>
            <a:ext cx="86995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863" y="4432300"/>
            <a:ext cx="844550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863" y="5445125"/>
            <a:ext cx="839787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smtClean="0"/>
              <a:t>Neziskový sektor v ochraně ŽP</a:t>
            </a:r>
            <a:endParaRPr lang="cs-CZ" altLang="cs-CZ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en-US" sz="2400" smtClean="0"/>
              <a:t>subjekty veřejného sektoru, kterými jsou: </a:t>
            </a:r>
          </a:p>
          <a:p>
            <a:pPr lvl="1"/>
            <a:r>
              <a:rPr lang="cs-CZ" altLang="en-US" sz="2000" smtClean="0"/>
              <a:t>Ministerstvo životního prostředí; </a:t>
            </a:r>
          </a:p>
          <a:p>
            <a:pPr lvl="1"/>
            <a:r>
              <a:rPr lang="cs-CZ" altLang="en-US" sz="2000" smtClean="0"/>
              <a:t>obce; </a:t>
            </a:r>
          </a:p>
          <a:p>
            <a:pPr lvl="1"/>
            <a:r>
              <a:rPr lang="cs-CZ" altLang="en-US" sz="2000" smtClean="0"/>
              <a:t>kraje; </a:t>
            </a:r>
          </a:p>
          <a:p>
            <a:pPr lvl="1"/>
            <a:r>
              <a:rPr lang="cs-CZ" altLang="en-US" sz="2000" smtClean="0"/>
              <a:t>Fondy (Státní fond životního prostředí); </a:t>
            </a:r>
          </a:p>
          <a:p>
            <a:pPr lvl="1"/>
            <a:r>
              <a:rPr lang="cs-CZ" altLang="en-US" sz="2000" smtClean="0"/>
              <a:t>Veřejné instituce (Česká inspekce životního prostředí, </a:t>
            </a:r>
            <a:r>
              <a:rPr lang="pl-PL" altLang="en-US" sz="2000" smtClean="0"/>
              <a:t>Agentura ochrany přírody a krajiny, </a:t>
            </a:r>
            <a:r>
              <a:rPr lang="cs-CZ" altLang="en-US" sz="2000" smtClean="0"/>
              <a:t>veřejné neziskové organizace aj. )</a:t>
            </a:r>
          </a:p>
          <a:p>
            <a:r>
              <a:rPr lang="pt-BR" altLang="en-US" sz="2400" smtClean="0"/>
              <a:t>nestátní (soukromé) neziskové organizace2 a </a:t>
            </a:r>
          </a:p>
          <a:p>
            <a:r>
              <a:rPr lang="cs-CZ" altLang="en-US" sz="2400" smtClean="0"/>
              <a:t>občané (domácnosti).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Organizace veřejného sektoru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1981200"/>
            <a:ext cx="7726363" cy="4616450"/>
          </a:xfrm>
        </p:spPr>
        <p:txBody>
          <a:bodyPr/>
          <a:lstStyle/>
          <a:p>
            <a:pPr eaLnBrk="1" hangingPunct="1"/>
            <a:r>
              <a:rPr lang="cs-CZ" altLang="en-US" sz="2800" smtClean="0"/>
              <a:t>MŽP … zajišťuje:                zajišťuje:</a:t>
            </a:r>
          </a:p>
          <a:p>
            <a:r>
              <a:rPr lang="cs-CZ" altLang="en-US" sz="1600" smtClean="0"/>
              <a:t>ochranu přirozené akumulace vod; </a:t>
            </a:r>
          </a:p>
          <a:p>
            <a:r>
              <a:rPr lang="cs-CZ" altLang="en-US" sz="1600" smtClean="0"/>
              <a:t>ochranu ovzduší; </a:t>
            </a:r>
          </a:p>
          <a:p>
            <a:r>
              <a:rPr lang="cs-CZ" altLang="en-US" sz="1600" smtClean="0"/>
              <a:t>ochranu zemědělského půdního fondu; </a:t>
            </a:r>
          </a:p>
          <a:p>
            <a:r>
              <a:rPr lang="cs-CZ" altLang="en-US" sz="1600" smtClean="0"/>
              <a:t>ochranu hornického prostředí, včetně ochrany nerostných zdrojů a podzemních vod; </a:t>
            </a:r>
          </a:p>
          <a:p>
            <a:r>
              <a:rPr lang="cs-CZ" altLang="en-US" sz="1600" smtClean="0"/>
              <a:t>odpadové hospodářství; </a:t>
            </a:r>
          </a:p>
          <a:p>
            <a:r>
              <a:rPr lang="cs-CZ" altLang="en-US" sz="1600" smtClean="0"/>
              <a:t>myslivost, rybářství a lesní hospodářství v národních parcích; </a:t>
            </a:r>
          </a:p>
          <a:p>
            <a:r>
              <a:rPr lang="cs-CZ" altLang="en-US" sz="1600" smtClean="0"/>
              <a:t>výkon státní geologické služby; </a:t>
            </a:r>
          </a:p>
          <a:p>
            <a:r>
              <a:rPr lang="cs-CZ" altLang="en-US" sz="1600" smtClean="0"/>
              <a:t>ochranu přírody a krajiny; </a:t>
            </a:r>
          </a:p>
          <a:p>
            <a:r>
              <a:rPr lang="cs-CZ" altLang="en-US" sz="1600" smtClean="0"/>
              <a:t>geologické práce a ekologický dohled nad těžbou; </a:t>
            </a:r>
          </a:p>
          <a:p>
            <a:r>
              <a:rPr lang="cs-CZ" altLang="en-US" sz="1600" smtClean="0"/>
              <a:t>ochranu vodních zdrojů a ochranu jakosti podzemních a povrchových vod; </a:t>
            </a:r>
          </a:p>
          <a:p>
            <a:r>
              <a:rPr lang="cs-CZ" altLang="en-US" sz="1600" smtClean="0"/>
              <a:t>státní ekologickou politiku; </a:t>
            </a:r>
          </a:p>
          <a:p>
            <a:r>
              <a:rPr lang="cs-CZ" altLang="en-US" sz="1600" smtClean="0"/>
              <a:t>posuzování vlivů činností a jejich důsledků na ŽP, včetně těch, které přesahují hranice státu.</a:t>
            </a: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557338"/>
            <a:ext cx="489585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1557338"/>
            <a:ext cx="20066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sy">
  <a:themeElements>
    <a:clrScheme name="Osy 8">
      <a:dk1>
        <a:srgbClr val="292929"/>
      </a:dk1>
      <a:lt1>
        <a:srgbClr val="FFFFFF"/>
      </a:lt1>
      <a:dk2>
        <a:srgbClr val="000000"/>
      </a:dk2>
      <a:lt2>
        <a:srgbClr val="808080"/>
      </a:lt2>
      <a:accent1>
        <a:srgbClr val="CC9900"/>
      </a:accent1>
      <a:accent2>
        <a:srgbClr val="CCCC99"/>
      </a:accent2>
      <a:accent3>
        <a:srgbClr val="FFFFFF"/>
      </a:accent3>
      <a:accent4>
        <a:srgbClr val="212121"/>
      </a:accent4>
      <a:accent5>
        <a:srgbClr val="E2CAAA"/>
      </a:accent5>
      <a:accent6>
        <a:srgbClr val="B9B98A"/>
      </a:accent6>
      <a:hlink>
        <a:srgbClr val="999933"/>
      </a:hlink>
      <a:folHlink>
        <a:srgbClr val="B2B2B2"/>
      </a:folHlink>
    </a:clrScheme>
    <a:fontScheme name="Os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sy 1">
        <a:dk1>
          <a:srgbClr val="080808"/>
        </a:dk1>
        <a:lt1>
          <a:srgbClr val="F8F8F8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ADAAAA"/>
        </a:accent3>
        <a:accent4>
          <a:srgbClr val="D4D4D4"/>
        </a:accent4>
        <a:accent5>
          <a:srgbClr val="FFCAAA"/>
        </a:accent5>
        <a:accent6>
          <a:srgbClr val="B92D00"/>
        </a:accent6>
        <a:hlink>
          <a:srgbClr val="CC66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y 2">
        <a:dk1>
          <a:srgbClr val="333333"/>
        </a:dk1>
        <a:lt1>
          <a:srgbClr val="F8F8F8"/>
        </a:lt1>
        <a:dk2>
          <a:srgbClr val="800000"/>
        </a:dk2>
        <a:lt2>
          <a:srgbClr val="FFFFFF"/>
        </a:lt2>
        <a:accent1>
          <a:srgbClr val="CC9900"/>
        </a:accent1>
        <a:accent2>
          <a:srgbClr val="666666"/>
        </a:accent2>
        <a:accent3>
          <a:srgbClr val="C0AAAA"/>
        </a:accent3>
        <a:accent4>
          <a:srgbClr val="D4D4D4"/>
        </a:accent4>
        <a:accent5>
          <a:srgbClr val="E2CAAA"/>
        </a:accent5>
        <a:accent6>
          <a:srgbClr val="5C5C5C"/>
        </a:accent6>
        <a:hlink>
          <a:srgbClr val="CC6600"/>
        </a:hlink>
        <a:folHlink>
          <a:srgbClr val="95A58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y 3">
        <a:dk1>
          <a:srgbClr val="5F5F5F"/>
        </a:dk1>
        <a:lt1>
          <a:srgbClr val="A4BEE0"/>
        </a:lt1>
        <a:dk2>
          <a:srgbClr val="013253"/>
        </a:dk2>
        <a:lt2>
          <a:srgbClr val="FFFFFF"/>
        </a:lt2>
        <a:accent1>
          <a:srgbClr val="588480"/>
        </a:accent1>
        <a:accent2>
          <a:srgbClr val="6600FF"/>
        </a:accent2>
        <a:accent3>
          <a:srgbClr val="AAADB3"/>
        </a:accent3>
        <a:accent4>
          <a:srgbClr val="8BA2BF"/>
        </a:accent4>
        <a:accent5>
          <a:srgbClr val="B4C2C0"/>
        </a:accent5>
        <a:accent6>
          <a:srgbClr val="5C00E7"/>
        </a:accent6>
        <a:hlink>
          <a:srgbClr val="CCCC00"/>
        </a:hlink>
        <a:folHlink>
          <a:srgbClr val="5F5F5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y 4">
        <a:dk1>
          <a:srgbClr val="003300"/>
        </a:dk1>
        <a:lt1>
          <a:srgbClr val="F8F8F8"/>
        </a:lt1>
        <a:dk2>
          <a:srgbClr val="3D4A1C"/>
        </a:dk2>
        <a:lt2>
          <a:srgbClr val="FFFFFF"/>
        </a:lt2>
        <a:accent1>
          <a:srgbClr val="99CC00"/>
        </a:accent1>
        <a:accent2>
          <a:srgbClr val="669900"/>
        </a:accent2>
        <a:accent3>
          <a:srgbClr val="AFB1AB"/>
        </a:accent3>
        <a:accent4>
          <a:srgbClr val="D4D4D4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y 5">
        <a:dk1>
          <a:srgbClr val="333333"/>
        </a:dk1>
        <a:lt1>
          <a:srgbClr val="F8F8F8"/>
        </a:lt1>
        <a:dk2>
          <a:srgbClr val="005D8C"/>
        </a:dk2>
        <a:lt2>
          <a:srgbClr val="FFFFFF"/>
        </a:lt2>
        <a:accent1>
          <a:srgbClr val="00CC99"/>
        </a:accent1>
        <a:accent2>
          <a:srgbClr val="0099CC"/>
        </a:accent2>
        <a:accent3>
          <a:srgbClr val="AAB6C5"/>
        </a:accent3>
        <a:accent4>
          <a:srgbClr val="D4D4D4"/>
        </a:accent4>
        <a:accent5>
          <a:srgbClr val="AAE2CA"/>
        </a:accent5>
        <a:accent6>
          <a:srgbClr val="008AB9"/>
        </a:accent6>
        <a:hlink>
          <a:srgbClr val="FFCC00"/>
        </a:hlink>
        <a:folHlink>
          <a:srgbClr val="D8D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y 6">
        <a:dk1>
          <a:srgbClr val="000000"/>
        </a:dk1>
        <a:lt1>
          <a:srgbClr val="ECAE00"/>
        </a:lt1>
        <a:dk2>
          <a:srgbClr val="FFFFFF"/>
        </a:dk2>
        <a:lt2>
          <a:srgbClr val="333333"/>
        </a:lt2>
        <a:accent1>
          <a:srgbClr val="CC6600"/>
        </a:accent1>
        <a:accent2>
          <a:srgbClr val="BA6D10"/>
        </a:accent2>
        <a:accent3>
          <a:srgbClr val="F4D3AA"/>
        </a:accent3>
        <a:accent4>
          <a:srgbClr val="000000"/>
        </a:accent4>
        <a:accent5>
          <a:srgbClr val="E2B8AA"/>
        </a:accent5>
        <a:accent6>
          <a:srgbClr val="A8620D"/>
        </a:accent6>
        <a:hlink>
          <a:srgbClr val="666633"/>
        </a:hlink>
        <a:folHlink>
          <a:srgbClr val="8D996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y 7">
        <a:dk1>
          <a:srgbClr val="000000"/>
        </a:dk1>
        <a:lt1>
          <a:srgbClr val="FFFFFF"/>
        </a:lt1>
        <a:dk2>
          <a:srgbClr val="372221"/>
        </a:dk2>
        <a:lt2>
          <a:srgbClr val="808080"/>
        </a:lt2>
        <a:accent1>
          <a:srgbClr val="009999"/>
        </a:accent1>
        <a:accent2>
          <a:srgbClr val="9AAC98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8B9B89"/>
        </a:accent6>
        <a:hlink>
          <a:srgbClr val="6666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y 8">
        <a:dk1>
          <a:srgbClr val="292929"/>
        </a:dk1>
        <a:lt1>
          <a:srgbClr val="FFFFFF"/>
        </a:lt1>
        <a:dk2>
          <a:srgbClr val="000000"/>
        </a:dk2>
        <a:lt2>
          <a:srgbClr val="808080"/>
        </a:lt2>
        <a:accent1>
          <a:srgbClr val="CC9900"/>
        </a:accent1>
        <a:accent2>
          <a:srgbClr val="CCCC99"/>
        </a:accent2>
        <a:accent3>
          <a:srgbClr val="FFFFFF"/>
        </a:accent3>
        <a:accent4>
          <a:srgbClr val="212121"/>
        </a:accent4>
        <a:accent5>
          <a:srgbClr val="E2CAAA"/>
        </a:accent5>
        <a:accent6>
          <a:srgbClr val="B9B98A"/>
        </a:accent6>
        <a:hlink>
          <a:srgbClr val="9999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Axis</Template>
  <TotalTime>840</TotalTime>
  <Words>1107</Words>
  <Application>Microsoft Office PowerPoint</Application>
  <PresentationFormat>Předvádění na obrazovce (4:3)</PresentationFormat>
  <Paragraphs>161</Paragraphs>
  <Slides>19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4" baseType="lpstr">
      <vt:lpstr>Arial</vt:lpstr>
      <vt:lpstr>Wingdings</vt:lpstr>
      <vt:lpstr>Calibri</vt:lpstr>
      <vt:lpstr>Times New Roman</vt:lpstr>
      <vt:lpstr>Osy</vt:lpstr>
      <vt:lpstr>Organizace, zájmové skupiny a jejich vliv na životní prostředí</vt:lpstr>
      <vt:lpstr>Organizace x zájmové skupiny</vt:lpstr>
      <vt:lpstr>Ziskový sektor v ochraně ŽP</vt:lpstr>
      <vt:lpstr>Stav trhu druhotných surovin v ČR</vt:lpstr>
      <vt:lpstr>Výroba recyklovaného  kameniva </vt:lpstr>
      <vt:lpstr>Eko-inovace</vt:lpstr>
      <vt:lpstr>České ekologické manažerské centrum </vt:lpstr>
      <vt:lpstr>Neziskový sektor v ochraně ŽP</vt:lpstr>
      <vt:lpstr>Organizace veřejného sektoru</vt:lpstr>
      <vt:lpstr>Organizace veřejného sektoru</vt:lpstr>
      <vt:lpstr>Organizace veřejného sektoru</vt:lpstr>
      <vt:lpstr>NNO  http://www.zelenykruh.cz/cz/ (28)</vt:lpstr>
      <vt:lpstr>Občan a jeho role v ochraně a tvorbě ŽP</vt:lpstr>
      <vt:lpstr>Občan a jeho role v ochraně a tvorbě ŽP</vt:lpstr>
      <vt:lpstr>KROMĚ TOHO</vt:lpstr>
      <vt:lpstr>ŽP a zájmové skupiny</vt:lpstr>
      <vt:lpstr>Zájmové skupiny v OH</vt:lpstr>
      <vt:lpstr>Zpět k externalitám</vt:lpstr>
      <vt:lpstr>Prezentace aplikace PowerPoint</vt:lpstr>
    </vt:vector>
  </TitlesOfParts>
  <Company>rmu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Ekonomika životního prostředí</dc:title>
  <dc:creator>Jana</dc:creator>
  <cp:lastModifiedBy>Jana Soukopová</cp:lastModifiedBy>
  <cp:revision>48</cp:revision>
  <dcterms:created xsi:type="dcterms:W3CDTF">2007-10-28T19:17:49Z</dcterms:created>
  <dcterms:modified xsi:type="dcterms:W3CDTF">2020-04-29T10:44:07Z</dcterms:modified>
</cp:coreProperties>
</file>