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handoutMasterIdLst>
    <p:handoutMasterId r:id="rId27"/>
  </p:handoutMasterIdLst>
  <p:sldIdLst>
    <p:sldId id="256" r:id="rId2"/>
    <p:sldId id="257" r:id="rId3"/>
    <p:sldId id="348" r:id="rId4"/>
    <p:sldId id="349" r:id="rId5"/>
    <p:sldId id="354" r:id="rId6"/>
    <p:sldId id="355" r:id="rId7"/>
    <p:sldId id="356" r:id="rId8"/>
    <p:sldId id="369" r:id="rId9"/>
    <p:sldId id="357" r:id="rId10"/>
    <p:sldId id="358" r:id="rId11"/>
    <p:sldId id="360" r:id="rId12"/>
    <p:sldId id="390" r:id="rId13"/>
    <p:sldId id="361" r:id="rId14"/>
    <p:sldId id="362" r:id="rId15"/>
    <p:sldId id="364" r:id="rId16"/>
    <p:sldId id="365" r:id="rId17"/>
    <p:sldId id="370" r:id="rId18"/>
    <p:sldId id="415" r:id="rId19"/>
    <p:sldId id="416" r:id="rId20"/>
    <p:sldId id="378" r:id="rId21"/>
    <p:sldId id="382" r:id="rId22"/>
    <p:sldId id="383" r:id="rId23"/>
    <p:sldId id="377" r:id="rId24"/>
    <p:sldId id="389" r:id="rId25"/>
    <p:sldId id="282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00"/>
    <a:srgbClr val="FF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72" y="9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944A462-8BF4-487B-976C-9F21057390F6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44 w 1000"/>
                <a:gd name="T1" fmla="*/ 913 h 1000"/>
                <a:gd name="T2" fmla="*/ 0 w 1000"/>
                <a:gd name="T3" fmla="*/ 913 h 1000"/>
                <a:gd name="T4" fmla="*/ 0 w 1000"/>
                <a:gd name="T5" fmla="*/ 0 h 1000"/>
                <a:gd name="T6" fmla="*/ 144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65 w 1000"/>
                <a:gd name="T3" fmla="*/ 0 h 1000"/>
                <a:gd name="T4" fmla="*/ 165 w 1000"/>
                <a:gd name="T5" fmla="*/ 864 h 1000"/>
                <a:gd name="T6" fmla="*/ 0 w 1000"/>
                <a:gd name="T7" fmla="*/ 864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16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1116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A61097C-0F64-4EE7-AC4B-5DF6F135849E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98517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7CD82E-8275-4973-8F3B-1FEE3BDE53D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416880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1A47E5-CC9F-40D6-92DD-66B26E78ED0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37899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949325" y="1981200"/>
            <a:ext cx="7661275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179126-C20F-41A2-B457-5621677A365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995504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4BA57D-7E15-4ED2-9986-BD89D428A7F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9930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9C1241-95DE-4F27-8713-2A035B4A77D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60023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462769-8AD9-4AEB-B3F4-17F65D5EC338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437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863A3F-7EEE-4B4B-959C-F0F767274F7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75610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246184-B642-4F23-88E2-A19AE0CBFB3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60953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B8F952-4691-4CCE-87C5-18D8B0F5722E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265214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021F3D-00B9-461E-BDDE-44F015248E8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79895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4CD459-6A85-49C3-8F73-5ADFC819FFA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17268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1A23403-D9DF-458E-A73A-167A6B8C95F2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52400 w 1000"/>
              <a:gd name="T1" fmla="*/ 1066800 h 1000"/>
              <a:gd name="T2" fmla="*/ 0 w 1000"/>
              <a:gd name="T3" fmla="*/ 1066800 h 1000"/>
              <a:gd name="T4" fmla="*/ 0 w 1000"/>
              <a:gd name="T5" fmla="*/ 0 h 1000"/>
              <a:gd name="T6" fmla="*/ 152400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52400 w 1000"/>
              <a:gd name="T3" fmla="*/ 0 h 1000"/>
              <a:gd name="T4" fmla="*/ 152400 w 1000"/>
              <a:gd name="T5" fmla="*/ 1073150 h 1000"/>
              <a:gd name="T6" fmla="*/ 0 w 1000"/>
              <a:gd name="T7" fmla="*/ 107315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oukopova@econ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700213"/>
            <a:ext cx="7200900" cy="1071562"/>
          </a:xfrm>
        </p:spPr>
        <p:txBody>
          <a:bodyPr/>
          <a:lstStyle/>
          <a:p>
            <a:pPr eaLnBrk="1" hangingPunct="1"/>
            <a:r>
              <a:rPr lang="cs-CZ" altLang="en-US" smtClean="0"/>
              <a:t>Politika životního prostředí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11413" y="4652963"/>
            <a:ext cx="5761037" cy="792162"/>
          </a:xfrm>
        </p:spPr>
        <p:txBody>
          <a:bodyPr/>
          <a:lstStyle/>
          <a:p>
            <a:pPr algn="r" eaLnBrk="1" hangingPunct="1"/>
            <a:r>
              <a:rPr lang="cs-CZ" altLang="en-US" smtClean="0"/>
              <a:t>Jana Soukopová</a:t>
            </a:r>
          </a:p>
        </p:txBody>
      </p:sp>
      <p:pic>
        <p:nvPicPr>
          <p:cNvPr id="3076" name="Picture 5" descr="eco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76250"/>
            <a:ext cx="76327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Nástroje politiky ŽP EU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sz="2800" smtClean="0"/>
              <a:t>Legislativa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 smtClean="0"/>
              <a:t>Tržní nástroje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 smtClean="0"/>
              <a:t>Horizontální nástroje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 smtClean="0"/>
              <a:t>Finanční nástroje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 smtClean="0"/>
              <a:t>Volný přístup k informacím o znečištění ŽP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 smtClean="0"/>
              <a:t>„Eco-label“ – označení výrobků vyhovujících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 smtClean="0"/>
              <a:t>stanoveným normám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 smtClean="0"/>
              <a:t>„Eco-audit“ – dobrovolný audit technologických procesů z hlediska požadavků ochrany ŽP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Legislativa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3463925"/>
          </a:xfrm>
        </p:spPr>
        <p:txBody>
          <a:bodyPr/>
          <a:lstStyle/>
          <a:p>
            <a:pPr eaLnBrk="1" hangingPunct="1"/>
            <a:r>
              <a:rPr lang="cs-CZ" altLang="en-US" sz="2800" smtClean="0"/>
              <a:t>Směrnice (někdy nařízení) stanovící standardy pro vodní hospodářství, zacházení s odpady, kvalitu ovzduší,chemické produkty, hladinu hluku, ochranu přírody;</a:t>
            </a:r>
          </a:p>
          <a:p>
            <a:pPr eaLnBrk="1" hangingPunct="1"/>
            <a:r>
              <a:rPr lang="cs-CZ" altLang="en-US" sz="2800" smtClean="0"/>
              <a:t>V některých oblastech je přijetí směrnice podmíněno jednomyslností v Radě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Tržní nástroje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800" u="sng" smtClean="0"/>
              <a:t>„Měkké“ nástroje</a:t>
            </a:r>
            <a:r>
              <a:rPr lang="cs-CZ" altLang="en-US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mtClean="0"/>
              <a:t>„</a:t>
            </a:r>
            <a:r>
              <a:rPr lang="cs-CZ" altLang="en-US" sz="2400" smtClean="0"/>
              <a:t>Eco-label“ a „Ecoaudit“, které posilují „image“ výrobce na trhu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u="sng" smtClean="0"/>
              <a:t>„Tvrdé“ nástroje</a:t>
            </a:r>
            <a:r>
              <a:rPr lang="cs-CZ" altLang="en-US" sz="2800" smtClean="0"/>
              <a:t>,</a:t>
            </a:r>
            <a:r>
              <a:rPr lang="cs-CZ" altLang="en-US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400" smtClean="0"/>
              <a:t>fiskální stimuly a antistimuly, snaha o internalizaci nákladů a ztrát z poškození ŽP v cenách produktů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u="sng" smtClean="0"/>
              <a:t>Režim státních podpor</a:t>
            </a:r>
            <a:r>
              <a:rPr lang="cs-CZ" altLang="en-US" smtClean="0"/>
              <a:t>, </a:t>
            </a:r>
            <a:r>
              <a:rPr lang="cs-CZ" altLang="en-US" sz="2400" smtClean="0"/>
              <a:t>daňových úlev atd. přihlížejících k hledisku ochrany ŽP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Horizontální nástroje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3679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Zlepšení informačních zdrojů o ŽP, které poskytují mezinárodně srovnatelná data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Vědecký výzkum a technický rozvoj, který řeší také prevenci a snížení dopadů na ŽP;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Plánovací procedury: EIA (Enviromental Impact Assessment) – závazná kriteria a postupy při hodnocení nových staveb i zaváděných výrobních postupů z hlediska dopadu na ŽP;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Veřejná informovanost a výchova celé veřejnosti, aby vnímala problémy ŽP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Finanční nástroje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Výdaje na ŽP tvoří jen 3% rozpočtu EU: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000" smtClean="0"/>
              <a:t>strukturální fondy také podporují environmentální projekty;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000" smtClean="0"/>
              <a:t>kohezní fond financuje dopravní a infrastrukturní projekty v chudších státech;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Evropská investiční banka – cca 20% úvěrů jde na environmentální projekty.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Programy financované přímo z prostředků EU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000" smtClean="0"/>
              <a:t>LIFE demonstrační kampaně o emisích a ochraně přírody;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000" smtClean="0"/>
              <a:t>ENVIREG financování environmetálních investic</a:t>
            </a:r>
          </a:p>
          <a:p>
            <a:pPr eaLnBrk="1" hangingPunct="1">
              <a:lnSpc>
                <a:spcPct val="90000"/>
              </a:lnSpc>
            </a:pPr>
            <a:endParaRPr lang="cs-CZ" altLang="en-US" sz="2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672387" cy="1412875"/>
          </a:xfrm>
        </p:spPr>
        <p:txBody>
          <a:bodyPr/>
          <a:lstStyle/>
          <a:p>
            <a:pPr eaLnBrk="1" hangingPunct="1"/>
            <a:r>
              <a:rPr lang="cs-CZ" altLang="en-US" sz="3600" smtClean="0"/>
              <a:t>Obsahové cíle programu „Směrem</a:t>
            </a:r>
            <a:br>
              <a:rPr lang="cs-CZ" altLang="en-US" sz="3600" smtClean="0"/>
            </a:br>
            <a:r>
              <a:rPr lang="cs-CZ" altLang="en-US" sz="3600" smtClean="0"/>
              <a:t>k udržitelnému rozvoji“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3824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en-US" smtClean="0"/>
              <a:t>Zásady: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Udržitelný rozvoj;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Integrace cílů do ostatních politik EU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Sdílená odpovědnost unie, států, regionů,regionálních a místních orgánů i občanů;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Využít především tržní nástroje, které povzbuzují všechny účastníky k volbě řešení, jež jsou v souladu se zájmy ochrany ŽP.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Program zdůrazňuje tato témata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800" smtClean="0"/>
              <a:t>Udržitelné řízení a hospodaření s přírodními zdroji;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smtClean="0"/>
              <a:t>Integrace kontroly znečištění a prevence vzniku škodlivých odpadů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smtClean="0"/>
              <a:t>Snížit spotřebo energie z neobnovitelných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smtClean="0"/>
              <a:t>zdrojů;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smtClean="0"/>
              <a:t>Zlepšit řízení dopravy s územní plány;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smtClean="0"/>
              <a:t>Environmentální kvalita městských celků;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smtClean="0"/>
              <a:t>Zlepšit veřejné zdraví a bezpečnost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96838"/>
            <a:ext cx="7046912" cy="1412875"/>
          </a:xfrm>
        </p:spPr>
        <p:txBody>
          <a:bodyPr/>
          <a:lstStyle/>
          <a:p>
            <a:pPr eaLnBrk="1" hangingPunct="1"/>
            <a:r>
              <a:rPr lang="cs-CZ" altLang="en-US" smtClean="0"/>
              <a:t>Státní politika životního prostředí ČR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400" dirty="0" smtClean="0"/>
              <a:t>Ochrana životního prostředí a právo na příznivé životní prostředí je zajištěno v článku 35 Listiny základních práv a svobod ČR.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dirty="0" smtClean="0"/>
              <a:t>Základním dokumentem ochrany a tvorby životního prostředí v ČR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dirty="0" smtClean="0"/>
              <a:t>V současné době je zpracována pro období 2012 – 2020,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000" dirty="0" smtClean="0"/>
              <a:t>koresponduje s 7. akčním plánem EU pro životní prostředí,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000" dirty="0" smtClean="0"/>
              <a:t>koresponduje se Strategií životního prostředí OECD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err="1" smtClean="0"/>
              <a:t>Tématické</a:t>
            </a:r>
            <a:r>
              <a:rPr lang="cs-CZ" altLang="en-US" dirty="0" smtClean="0"/>
              <a:t> oblasti SPŽP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 err="1" smtClean="0"/>
              <a:t>ochrana</a:t>
            </a:r>
            <a:r>
              <a:rPr lang="en-GB" sz="2800" dirty="0" smtClean="0"/>
              <a:t> a </a:t>
            </a:r>
            <a:r>
              <a:rPr lang="en-GB" sz="2800" dirty="0" err="1" smtClean="0"/>
              <a:t>udržitelné</a:t>
            </a:r>
            <a:r>
              <a:rPr lang="en-GB" sz="2800" dirty="0" smtClean="0"/>
              <a:t> </a:t>
            </a:r>
            <a:r>
              <a:rPr lang="en-GB" sz="2800" dirty="0" err="1" smtClean="0"/>
              <a:t>využívání</a:t>
            </a:r>
            <a:r>
              <a:rPr lang="en-GB" sz="2800" dirty="0" smtClean="0"/>
              <a:t> </a:t>
            </a:r>
            <a:r>
              <a:rPr lang="en-GB" sz="2800" dirty="0" err="1" smtClean="0"/>
              <a:t>zdrojů</a:t>
            </a:r>
            <a:r>
              <a:rPr lang="en-GB" sz="2800" dirty="0" smtClean="0"/>
              <a:t>,</a:t>
            </a:r>
          </a:p>
          <a:p>
            <a:r>
              <a:rPr lang="en-GB" sz="2800" dirty="0" err="1" smtClean="0"/>
              <a:t>ochrana</a:t>
            </a:r>
            <a:r>
              <a:rPr lang="en-GB" sz="2800" dirty="0" smtClean="0"/>
              <a:t> </a:t>
            </a:r>
            <a:r>
              <a:rPr lang="en-GB" sz="2800" dirty="0" err="1" smtClean="0"/>
              <a:t>klimatu</a:t>
            </a:r>
            <a:r>
              <a:rPr lang="en-GB" sz="2800" dirty="0" smtClean="0"/>
              <a:t> a </a:t>
            </a:r>
            <a:r>
              <a:rPr lang="en-GB" sz="2800" dirty="0" err="1" smtClean="0"/>
              <a:t>zlepšení</a:t>
            </a:r>
            <a:r>
              <a:rPr lang="en-GB" sz="2800" dirty="0" smtClean="0"/>
              <a:t> </a:t>
            </a:r>
            <a:r>
              <a:rPr lang="en-GB" sz="2800" dirty="0" err="1" smtClean="0"/>
              <a:t>kvality</a:t>
            </a:r>
            <a:r>
              <a:rPr lang="en-GB" sz="2800" dirty="0" smtClean="0"/>
              <a:t> </a:t>
            </a:r>
            <a:r>
              <a:rPr lang="en-GB" sz="2800" dirty="0" err="1" smtClean="0"/>
              <a:t>ovzduší</a:t>
            </a:r>
            <a:r>
              <a:rPr lang="en-GB" sz="2800" dirty="0" smtClean="0"/>
              <a:t>,</a:t>
            </a:r>
          </a:p>
          <a:p>
            <a:r>
              <a:rPr lang="en-GB" sz="2800" dirty="0" err="1" smtClean="0"/>
              <a:t>ochrana</a:t>
            </a:r>
            <a:r>
              <a:rPr lang="en-GB" sz="2800" dirty="0" smtClean="0"/>
              <a:t> </a:t>
            </a:r>
            <a:r>
              <a:rPr lang="en-GB" sz="2800" dirty="0" err="1" smtClean="0"/>
              <a:t>přírody</a:t>
            </a:r>
            <a:r>
              <a:rPr lang="en-GB" sz="2800" dirty="0" smtClean="0"/>
              <a:t> a </a:t>
            </a:r>
            <a:r>
              <a:rPr lang="en-GB" sz="2800" dirty="0" err="1" smtClean="0"/>
              <a:t>krajiny</a:t>
            </a:r>
            <a:r>
              <a:rPr lang="en-GB" sz="2800" dirty="0" smtClean="0"/>
              <a:t>,</a:t>
            </a:r>
          </a:p>
          <a:p>
            <a:r>
              <a:rPr lang="en-GB" sz="2800" dirty="0" err="1" smtClean="0"/>
              <a:t>bezpečné</a:t>
            </a:r>
            <a:r>
              <a:rPr lang="en-GB" sz="2800" dirty="0" smtClean="0"/>
              <a:t> </a:t>
            </a:r>
            <a:r>
              <a:rPr lang="en-GB" sz="2800" dirty="0" err="1" smtClean="0"/>
              <a:t>prostředí</a:t>
            </a:r>
            <a:r>
              <a:rPr lang="en-GB" sz="2800" dirty="0" smtClean="0"/>
              <a:t>.</a:t>
            </a:r>
            <a:endParaRPr lang="en-GB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Návrh priorit aktualizované SPŽP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cs-CZ" altLang="en-US" sz="2800" dirty="0" smtClean="0"/>
              <a:t>Ochrana a udržitelné využívání zdrojů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cs-CZ" altLang="en-US" sz="2800" dirty="0" smtClean="0"/>
              <a:t>Ochrana klimatu a zlepšení kvality ovzduší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cs-CZ" altLang="en-US" sz="2800" dirty="0" smtClean="0"/>
              <a:t>Ochrana přírody a krajiny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cs-CZ" altLang="en-US" sz="2800" dirty="0" smtClean="0"/>
              <a:t>Bezpečné prostředí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Obsah přednášky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cs-CZ" altLang="en-US" smtClean="0"/>
              <a:t>Politika životního prostředí, </a:t>
            </a:r>
          </a:p>
          <a:p>
            <a:pPr marL="609600" indent="-609600" eaLnBrk="1" hangingPunct="1"/>
            <a:r>
              <a:rPr lang="cs-CZ" altLang="en-US" smtClean="0"/>
              <a:t>Principy - přístupy a metody</a:t>
            </a:r>
          </a:p>
          <a:p>
            <a:pPr marL="609600" indent="-609600" eaLnBrk="1" hangingPunct="1"/>
            <a:r>
              <a:rPr lang="cs-CZ" altLang="en-US" smtClean="0"/>
              <a:t>Politika životního prostředí EU</a:t>
            </a:r>
          </a:p>
          <a:p>
            <a:pPr marL="609600" indent="-609600" eaLnBrk="1" hangingPunct="1"/>
            <a:r>
              <a:rPr lang="cs-CZ" altLang="en-US" smtClean="0"/>
              <a:t>Státní politika životního prostředí ČR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Principy SPŽP ČR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dirty="0" smtClean="0"/>
              <a:t>Princip integrace politik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dirty="0" smtClean="0"/>
              <a:t>Princip prevence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dirty="0" smtClean="0"/>
              <a:t>Princip předběžné opatrnosti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dirty="0" smtClean="0"/>
              <a:t>Princip „Znečišťovatel platí“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dirty="0" smtClean="0"/>
              <a:t>Princip nákladové efektivnosti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dirty="0" smtClean="0"/>
              <a:t>Zvyšování povědomí veřejnosti o otázkách životního prostředí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dirty="0" smtClean="0"/>
              <a:t>Princip mezinárodní odpovědnosti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Princip předběžné opatrnosti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z="2800" smtClean="0"/>
              <a:t>který zdůrazňuje, že jsou mnohem účinnější a ekonomicky efektivnější </a:t>
            </a:r>
            <a:r>
              <a:rPr lang="cs-CZ" altLang="en-US" sz="2800" b="1" smtClean="0"/>
              <a:t>preventivní opatření</a:t>
            </a:r>
            <a:r>
              <a:rPr lang="cs-CZ" altLang="en-US" sz="2800" smtClean="0"/>
              <a:t> než náprava škod (jedná se především o případ nevratně znečištěných složek životního prostředí, vyčerpaných zdrojů, narušených ekosystémů a poškozeného zdraví).</a:t>
            </a:r>
            <a:endParaRPr lang="cs-CZ" altLang="en-US" sz="2800" i="1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en-US" sz="28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Princip znečišťovatel platí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Tento princip znamená zahrnutí negativních externalit týkajících se znečištění životního prostředí do nákladů znečišťovatele.</a:t>
            </a:r>
            <a:endParaRPr lang="cs-CZ" altLang="en-US" i="1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Výkonná moc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lphaLcParenR"/>
            </a:pPr>
            <a:r>
              <a:rPr lang="cs-CZ" altLang="en-US" sz="2400" smtClean="0"/>
              <a:t>Vláda ČR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lphaLcParenR"/>
            </a:pPr>
            <a:r>
              <a:rPr lang="cs-CZ" altLang="en-US" sz="2400" smtClean="0"/>
              <a:t>Ministerstva (Ministerstvo životního prostředí)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lphaLcParenR"/>
            </a:pPr>
            <a:r>
              <a:rPr lang="cs-CZ" altLang="en-US" sz="2400" smtClean="0"/>
              <a:t>Zvláštní orgány zřízené za účelem plnění speciálních úkolů v ochraně ŽP</a:t>
            </a:r>
          </a:p>
          <a:p>
            <a:pPr marL="982663" lvl="1" indent="-533400" eaLnBrk="1" hangingPunct="1">
              <a:lnSpc>
                <a:spcPct val="90000"/>
              </a:lnSpc>
            </a:pPr>
            <a:r>
              <a:rPr lang="cs-CZ" altLang="en-US" sz="2000" smtClean="0"/>
              <a:t>Česká inspekce životního prostředí</a:t>
            </a:r>
          </a:p>
          <a:p>
            <a:pPr marL="982663" lvl="1" indent="-533400" eaLnBrk="1" hangingPunct="1">
              <a:lnSpc>
                <a:spcPct val="90000"/>
              </a:lnSpc>
            </a:pPr>
            <a:r>
              <a:rPr lang="cs-CZ" altLang="en-US" sz="2000" smtClean="0"/>
              <a:t>CENIA (Česká informační agentura ŽP)</a:t>
            </a:r>
          </a:p>
          <a:p>
            <a:pPr marL="982663" lvl="1" indent="-533400" eaLnBrk="1" hangingPunct="1">
              <a:lnSpc>
                <a:spcPct val="90000"/>
              </a:lnSpc>
            </a:pPr>
            <a:r>
              <a:rPr lang="cs-CZ" altLang="en-US" sz="2000" smtClean="0"/>
              <a:t>Správy národních parků a chráněných krajinných území</a:t>
            </a:r>
          </a:p>
          <a:p>
            <a:pPr marL="982663" lvl="1" indent="-533400" eaLnBrk="1" hangingPunct="1">
              <a:lnSpc>
                <a:spcPct val="90000"/>
              </a:lnSpc>
            </a:pPr>
            <a:r>
              <a:rPr lang="cs-CZ" altLang="en-US" sz="2000" smtClean="0"/>
              <a:t>Státní fond životního prostředí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lphaLcParenR" startAt="4"/>
            </a:pPr>
            <a:r>
              <a:rPr lang="cs-CZ" altLang="en-US" sz="2400" smtClean="0"/>
              <a:t>Krajské úřady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lphaLcParenR" startAt="4"/>
            </a:pPr>
            <a:r>
              <a:rPr lang="cs-CZ" altLang="en-US" sz="2400" smtClean="0"/>
              <a:t>Okresní úřady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lphaLcParenR" startAt="4"/>
            </a:pPr>
            <a:r>
              <a:rPr lang="cs-CZ" altLang="en-US" sz="2400" smtClean="0"/>
              <a:t>Orgány obcí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Nástroje realizace SPŽP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844675"/>
            <a:ext cx="7661275" cy="44640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Tx/>
            </a:pPr>
            <a:r>
              <a:rPr lang="cs-CZ" altLang="en-US" sz="2400" dirty="0" smtClean="0"/>
              <a:t>Normativní (administrativně-právní) nástroje</a:t>
            </a:r>
          </a:p>
          <a:p>
            <a:pPr eaLnBrk="1" hangingPunct="1">
              <a:lnSpc>
                <a:spcPct val="80000"/>
              </a:lnSpc>
              <a:buSzTx/>
            </a:pPr>
            <a:r>
              <a:rPr lang="en-GB" sz="2400" dirty="0" err="1"/>
              <a:t>Ekonomické</a:t>
            </a:r>
            <a:r>
              <a:rPr lang="en-GB" sz="2400" dirty="0"/>
              <a:t> </a:t>
            </a:r>
            <a:r>
              <a:rPr lang="en-GB" sz="2400" dirty="0" smtClean="0"/>
              <a:t>a</a:t>
            </a:r>
            <a:r>
              <a:rPr lang="cs-CZ" sz="2400" dirty="0" smtClean="0"/>
              <a:t> </a:t>
            </a:r>
            <a:r>
              <a:rPr lang="en-GB" sz="2400" dirty="0" err="1" smtClean="0"/>
              <a:t>tržní</a:t>
            </a:r>
            <a:r>
              <a:rPr lang="en-GB" sz="2400" dirty="0" smtClean="0"/>
              <a:t> </a:t>
            </a:r>
            <a:r>
              <a:rPr lang="en-GB" sz="2400" dirty="0" err="1"/>
              <a:t>nástroje</a:t>
            </a:r>
            <a:endParaRPr lang="cs-CZ" sz="2400" dirty="0"/>
          </a:p>
          <a:p>
            <a:pPr eaLnBrk="1" hangingPunct="1">
              <a:lnSpc>
                <a:spcPct val="80000"/>
              </a:lnSpc>
              <a:buSzTx/>
            </a:pPr>
            <a:r>
              <a:rPr lang="cs-CZ" altLang="en-US" sz="2400" dirty="0" smtClean="0"/>
              <a:t>Informační nástroje</a:t>
            </a:r>
          </a:p>
          <a:p>
            <a:pPr eaLnBrk="1" hangingPunct="1">
              <a:lnSpc>
                <a:spcPct val="80000"/>
              </a:lnSpc>
              <a:buSzTx/>
            </a:pPr>
            <a:r>
              <a:rPr lang="pt-BR" altLang="en-US" sz="2400" dirty="0" smtClean="0"/>
              <a:t>Monitoring a příprava hodnotících zpráv </a:t>
            </a:r>
            <a:endParaRPr lang="cs-CZ" altLang="en-US" sz="2400" dirty="0" smtClean="0"/>
          </a:p>
          <a:p>
            <a:pPr eaLnBrk="1" hangingPunct="1">
              <a:lnSpc>
                <a:spcPct val="80000"/>
              </a:lnSpc>
              <a:buSzTx/>
            </a:pPr>
            <a:r>
              <a:rPr lang="cs-CZ" altLang="en-US" sz="2400" dirty="0" smtClean="0"/>
              <a:t>Dobrovolné nástroje</a:t>
            </a:r>
          </a:p>
          <a:p>
            <a:pPr eaLnBrk="1" hangingPunct="1">
              <a:lnSpc>
                <a:spcPct val="80000"/>
              </a:lnSpc>
              <a:buSzTx/>
            </a:pPr>
            <a:r>
              <a:rPr lang="cs-CZ" altLang="en-US" sz="2400" dirty="0" smtClean="0"/>
              <a:t>Programové nástroje (Nástroje strategického plánování)</a:t>
            </a:r>
          </a:p>
          <a:p>
            <a:pPr eaLnBrk="1" hangingPunct="1">
              <a:lnSpc>
                <a:spcPct val="80000"/>
              </a:lnSpc>
              <a:buSzTx/>
            </a:pPr>
            <a:r>
              <a:rPr lang="cs-CZ" altLang="en-US" sz="2400" dirty="0" smtClean="0"/>
              <a:t>Institucionální nástroje</a:t>
            </a:r>
          </a:p>
          <a:p>
            <a:pPr eaLnBrk="1" hangingPunct="1">
              <a:lnSpc>
                <a:spcPct val="80000"/>
              </a:lnSpc>
              <a:buSzTx/>
            </a:pPr>
            <a:r>
              <a:rPr lang="cs-CZ" altLang="en-US" sz="2400" dirty="0" smtClean="0"/>
              <a:t>Průřezové nástroje </a:t>
            </a:r>
            <a:r>
              <a:rPr lang="cs-CZ" altLang="en-US" sz="2400" smtClean="0"/>
              <a:t>mezinárodní spolupráce</a:t>
            </a:r>
            <a:endParaRPr lang="cs-CZ" altLang="en-US" sz="24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916113"/>
            <a:ext cx="7661275" cy="41148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en-US" smtClean="0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en-US" smtClean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en-US" smtClean="0"/>
              <a:t>Děkuji za pozornost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en-US" smtClean="0">
                <a:sym typeface="Wingdings" panose="05000000000000000000" pitchFamily="2" charset="2"/>
              </a:rPr>
              <a:t>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en-US" sz="2800" smtClean="0">
                <a:sym typeface="Wingdings" panose="05000000000000000000" pitchFamily="2" charset="2"/>
                <a:hlinkClick r:id="rId2"/>
              </a:rPr>
              <a:t>soukopova@econ.muni.cz</a:t>
            </a:r>
            <a:r>
              <a:rPr lang="cs-CZ" altLang="en-US" sz="2800" smtClean="0">
                <a:sym typeface="Wingdings" panose="05000000000000000000" pitchFamily="2" charset="2"/>
              </a:rPr>
              <a:t> </a:t>
            </a:r>
            <a:endParaRPr lang="cs-CZ" altLang="en-US" sz="2800" smtClean="0"/>
          </a:p>
        </p:txBody>
      </p:sp>
      <p:pic>
        <p:nvPicPr>
          <p:cNvPr id="55299" name="Picture 4" descr="eco1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188913"/>
            <a:ext cx="8135938" cy="151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342900"/>
            <a:ext cx="7158037" cy="1166813"/>
          </a:xfrm>
        </p:spPr>
        <p:txBody>
          <a:bodyPr/>
          <a:lstStyle/>
          <a:p>
            <a:pPr eaLnBrk="1" hangingPunct="1"/>
            <a:r>
              <a:rPr lang="cs-CZ" altLang="en-US" smtClean="0"/>
              <a:t>Environmentální politika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700213"/>
            <a:ext cx="7561262" cy="4824412"/>
          </a:xfrm>
        </p:spPr>
        <p:txBody>
          <a:bodyPr/>
          <a:lstStyle/>
          <a:p>
            <a:pPr marL="355600" indent="-355600" eaLnBrk="1" hangingPunct="1">
              <a:tabLst>
                <a:tab pos="8253413" algn="r"/>
              </a:tabLst>
            </a:pPr>
            <a:r>
              <a:rPr lang="cs-CZ" altLang="en-US" sz="2800" smtClean="0"/>
              <a:t>role státu (veřejné moci)</a:t>
            </a:r>
          </a:p>
          <a:p>
            <a:pPr marL="355600" indent="-355600" eaLnBrk="1" hangingPunct="1">
              <a:tabLst>
                <a:tab pos="8253413" algn="r"/>
              </a:tabLst>
            </a:pPr>
            <a:r>
              <a:rPr lang="cs-CZ" altLang="en-US" sz="2800" smtClean="0"/>
              <a:t>nenáhodné řešení problému</a:t>
            </a:r>
          </a:p>
          <a:p>
            <a:pPr marL="355600" indent="-355600" eaLnBrk="1" hangingPunct="1">
              <a:tabLst>
                <a:tab pos="8253413" algn="r"/>
              </a:tabLst>
            </a:pPr>
            <a:r>
              <a:rPr lang="cs-CZ" altLang="en-US" sz="2800" smtClean="0"/>
              <a:t>koncepce:</a:t>
            </a:r>
          </a:p>
          <a:p>
            <a:pPr marL="820738" lvl="1" indent="-285750" eaLnBrk="1" hangingPunct="1">
              <a:tabLst>
                <a:tab pos="8253413" algn="r"/>
              </a:tabLst>
            </a:pPr>
            <a:r>
              <a:rPr lang="cs-CZ" altLang="en-US" sz="2400" smtClean="0"/>
              <a:t>popis a hodnocení stavu</a:t>
            </a:r>
          </a:p>
          <a:p>
            <a:pPr marL="820738" lvl="1" indent="-285750" eaLnBrk="1" hangingPunct="1">
              <a:tabLst>
                <a:tab pos="8253413" algn="r"/>
              </a:tabLst>
            </a:pPr>
            <a:r>
              <a:rPr lang="cs-CZ" altLang="en-US" sz="2400" smtClean="0"/>
              <a:t>analýza problémů a rizik</a:t>
            </a:r>
          </a:p>
          <a:p>
            <a:pPr marL="820738" lvl="1" indent="-285750" eaLnBrk="1" hangingPunct="1">
              <a:tabLst>
                <a:tab pos="8253413" algn="r"/>
              </a:tabLst>
            </a:pPr>
            <a:r>
              <a:rPr lang="cs-CZ" altLang="en-US" sz="2400" smtClean="0"/>
              <a:t>definice cílů</a:t>
            </a:r>
          </a:p>
          <a:p>
            <a:pPr marL="820738" lvl="1" indent="-285750" eaLnBrk="1" hangingPunct="1">
              <a:tabLst>
                <a:tab pos="8253413" algn="r"/>
              </a:tabLst>
            </a:pPr>
            <a:r>
              <a:rPr lang="cs-CZ" altLang="en-US" sz="2400" smtClean="0"/>
              <a:t>návrh opatření a nástrojů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Environmentální politika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773238"/>
            <a:ext cx="8128000" cy="4824412"/>
          </a:xfrm>
        </p:spPr>
        <p:txBody>
          <a:bodyPr/>
          <a:lstStyle/>
          <a:p>
            <a:pPr marL="355600" indent="-355600" eaLnBrk="1" hangingPunct="1">
              <a:tabLst>
                <a:tab pos="8253413" algn="r"/>
              </a:tabLst>
            </a:pPr>
            <a:r>
              <a:rPr lang="cs-CZ" altLang="en-US" sz="2800" smtClean="0"/>
              <a:t>Globální </a:t>
            </a:r>
          </a:p>
          <a:p>
            <a:pPr marL="820738" lvl="1" indent="-285750" eaLnBrk="1" hangingPunct="1">
              <a:tabLst>
                <a:tab pos="8253413" algn="r"/>
              </a:tabLst>
            </a:pPr>
            <a:r>
              <a:rPr lang="cs-CZ" altLang="en-US" sz="2000" smtClean="0"/>
              <a:t>zpravidla sektorové politiky – rámcové úmluvy</a:t>
            </a:r>
          </a:p>
          <a:p>
            <a:pPr marL="355600" indent="-355600" eaLnBrk="1" hangingPunct="1">
              <a:tabLst>
                <a:tab pos="8253413" algn="r"/>
              </a:tabLst>
            </a:pPr>
            <a:r>
              <a:rPr lang="cs-CZ" altLang="en-US" sz="2800" smtClean="0"/>
              <a:t>Supraregionální</a:t>
            </a:r>
          </a:p>
          <a:p>
            <a:pPr marL="820738" lvl="1" indent="-285750" eaLnBrk="1" hangingPunct="1">
              <a:tabLst>
                <a:tab pos="8253413" algn="r"/>
              </a:tabLst>
            </a:pPr>
            <a:r>
              <a:rPr lang="cs-CZ" altLang="en-US" sz="2000" smtClean="0"/>
              <a:t>Akční programy EU (aktuálně 6.)</a:t>
            </a:r>
          </a:p>
          <a:p>
            <a:pPr marL="355600" indent="-355600" eaLnBrk="1" hangingPunct="1">
              <a:buFont typeface="Wingdings" panose="05000000000000000000" pitchFamily="2" charset="2"/>
              <a:buNone/>
              <a:tabLst>
                <a:tab pos="8253413" algn="r"/>
              </a:tabLst>
            </a:pPr>
            <a:r>
              <a:rPr lang="cs-CZ" altLang="en-US" sz="2400" smtClean="0"/>
              <a:t>		</a:t>
            </a:r>
            <a:r>
              <a:rPr lang="cs-CZ" altLang="en-US" sz="2000" smtClean="0"/>
              <a:t>/rozhodnutí EP a Rady 1600/2002/ES/</a:t>
            </a:r>
          </a:p>
          <a:p>
            <a:pPr marL="355600" indent="-355600" eaLnBrk="1" hangingPunct="1">
              <a:tabLst>
                <a:tab pos="8253413" algn="r"/>
              </a:tabLst>
            </a:pPr>
            <a:r>
              <a:rPr lang="cs-CZ" altLang="en-US" sz="2800" smtClean="0"/>
              <a:t>národní</a:t>
            </a:r>
          </a:p>
          <a:p>
            <a:pPr marL="820738" lvl="1" indent="-285750" eaLnBrk="1" hangingPunct="1">
              <a:tabLst>
                <a:tab pos="8253413" algn="r"/>
              </a:tabLst>
            </a:pPr>
            <a:r>
              <a:rPr lang="cs-CZ" altLang="en-US" sz="2000" smtClean="0"/>
              <a:t>Státní politika životního prostředí ČR                                   (aktuálně pro roky 2004-2010) </a:t>
            </a:r>
          </a:p>
          <a:p>
            <a:pPr marL="355600" indent="-355600" eaLnBrk="1" hangingPunct="1">
              <a:tabLst>
                <a:tab pos="8253413" algn="r"/>
              </a:tabLst>
            </a:pPr>
            <a:r>
              <a:rPr lang="cs-CZ" altLang="en-US" sz="2800" smtClean="0"/>
              <a:t>regionální, lokální</a:t>
            </a:r>
          </a:p>
          <a:p>
            <a:pPr marL="820738" lvl="1" indent="-285750" eaLnBrk="1" hangingPunct="1">
              <a:tabLst>
                <a:tab pos="8253413" algn="r"/>
              </a:tabLst>
            </a:pPr>
            <a:r>
              <a:rPr lang="cs-CZ" altLang="en-US" sz="2000" smtClean="0"/>
              <a:t>např. v rámci programu rozvoje obce, programů rozvoje územního obvodu kraje, koncepce rozvoje cestovního ruchu, ... 	/obecní a krajské zřízení/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Ekologická politika státu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mtClean="0"/>
              <a:t>Zřízení potřebných orgánů a institucí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mtClean="0"/>
              <a:t>Přijetí určitých principů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mtClean="0"/>
              <a:t>Státní politika životního prostředí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mtClean="0"/>
              <a:t>Formulace základních cílů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mtClean="0"/>
              <a:t>Volba vhodných nástrojů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mtClean="0"/>
              <a:t>Zakotvení institucionální struktury i nástrojů do platných právních norem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mtClean="0"/>
              <a:t>Kontrola fungování ekologické politiky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Organizační systém </a:t>
            </a:r>
            <a:br>
              <a:rPr lang="cs-CZ" altLang="en-US" smtClean="0"/>
            </a:br>
            <a:r>
              <a:rPr lang="cs-CZ" altLang="en-US" smtClean="0"/>
              <a:t>ochrany ŽP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44719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sz="2800" smtClean="0"/>
              <a:t>Podle územního hlediska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 smtClean="0"/>
              <a:t>Orgány s mezinárodní působností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 smtClean="0"/>
              <a:t>Orgány s celorepublikovou působností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 smtClean="0"/>
              <a:t>Orgány s působností na nižších úrovních státní správy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 smtClean="0"/>
              <a:t>Podle rozsahu činnosti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 smtClean="0"/>
              <a:t>Ochrana ŽP – hlavní náplň činnosti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 smtClean="0"/>
              <a:t>Ochrana ŽP – jedna z činností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 smtClean="0"/>
              <a:t>Podle charakteru moci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 smtClean="0"/>
              <a:t>Orgány zákonodárné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 smtClean="0"/>
              <a:t>Orgány výkonné</a:t>
            </a:r>
          </a:p>
          <a:p>
            <a:pPr eaLnBrk="1" hangingPunct="1">
              <a:lnSpc>
                <a:spcPct val="80000"/>
              </a:lnSpc>
            </a:pPr>
            <a:endParaRPr lang="cs-CZ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Politika životního prostředí EU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z="2800" smtClean="0"/>
              <a:t>Ustanovení čl. III – 233 o politice ŽP</a:t>
            </a:r>
          </a:p>
          <a:p>
            <a:pPr eaLnBrk="1" hangingPunct="1"/>
            <a:r>
              <a:rPr lang="cs-CZ" altLang="en-US" sz="2800" smtClean="0"/>
              <a:t>Cíle:</a:t>
            </a:r>
          </a:p>
          <a:p>
            <a:pPr lvl="1" eaLnBrk="1" hangingPunct="1"/>
            <a:r>
              <a:rPr lang="cs-CZ" altLang="en-US" sz="2400" smtClean="0"/>
              <a:t>udržování, ochrana a zlepšování kvality ŽP</a:t>
            </a:r>
          </a:p>
          <a:p>
            <a:pPr lvl="1" eaLnBrk="1" hangingPunct="1"/>
            <a:r>
              <a:rPr lang="cs-CZ" altLang="en-US" sz="2400" smtClean="0"/>
              <a:t>ochrana lidského zdraví</a:t>
            </a:r>
          </a:p>
          <a:p>
            <a:pPr lvl="1" eaLnBrk="1" hangingPunct="1"/>
            <a:r>
              <a:rPr lang="cs-CZ" altLang="en-US" sz="2400" smtClean="0"/>
              <a:t>obezřetné a racionální využívání přírodních zdrojů</a:t>
            </a:r>
          </a:p>
          <a:p>
            <a:pPr lvl="1" eaLnBrk="1" hangingPunct="1"/>
            <a:r>
              <a:rPr lang="cs-CZ" altLang="en-US" sz="2400" smtClean="0"/>
              <a:t>podpora opatření na mezinárodní úrovni, čelících regionálním a celosvětovým problémům ŽP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Historie politiky ŽP EU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73238"/>
            <a:ext cx="8135937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en-US" sz="1800" dirty="0" smtClean="0"/>
              <a:t>Hlavními body vývoje ochrany životního prostředí v rámci EU jsou: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600" b="1" dirty="0" smtClean="0"/>
              <a:t>1959</a:t>
            </a:r>
            <a:r>
              <a:rPr lang="cs-CZ" altLang="en-US" sz="1600" dirty="0" smtClean="0"/>
              <a:t> – první norma týkající se ŽP - směrnice 59/221/Euratom o ochraně pracovníků proti ionizujícímu záření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600" b="1" dirty="0" smtClean="0"/>
              <a:t>1972 </a:t>
            </a:r>
            <a:r>
              <a:rPr lang="cs-CZ" altLang="en-US" sz="1600" dirty="0" smtClean="0"/>
              <a:t>– koná se mezinárodní konference o ŽP ve Stockholmu,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600" b="1" dirty="0" smtClean="0"/>
              <a:t>1973 </a:t>
            </a:r>
            <a:r>
              <a:rPr lang="cs-CZ" altLang="en-US" sz="1600" dirty="0" smtClean="0"/>
              <a:t>– vytvoření první sekce Evropské komise, která se specializuje na ochranu  ŽP + přijetí prvního akčního plánu pro ochranu životního prostředí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600" b="1" dirty="0" smtClean="0"/>
              <a:t>1980</a:t>
            </a:r>
            <a:r>
              <a:rPr lang="cs-CZ" altLang="en-US" sz="1600" dirty="0" smtClean="0"/>
              <a:t> – Evropský soudní dvůr potvrdil, že je možné přijímat evropské závazné normy o ochraně ŽP v rámci regulace vnitřního trhu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600" b="1" dirty="0" smtClean="0"/>
              <a:t>1981 </a:t>
            </a:r>
            <a:r>
              <a:rPr lang="cs-CZ" altLang="en-US" sz="1600" dirty="0" smtClean="0"/>
              <a:t>– v rámci Evropské komise zřízeno samostatné generální ředitelství pro ŽP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600" b="1" dirty="0" smtClean="0"/>
              <a:t>1984</a:t>
            </a:r>
            <a:r>
              <a:rPr lang="cs-CZ" altLang="en-US" sz="1600" dirty="0" smtClean="0"/>
              <a:t> – zřízen první zvláštní fond pro ochranu ŽP na evropské úrovni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600" b="1" dirty="0" smtClean="0"/>
              <a:t>1987</a:t>
            </a:r>
            <a:r>
              <a:rPr lang="cs-CZ" altLang="en-US" sz="1600" dirty="0" smtClean="0"/>
              <a:t> – Jednotný evropský akt (Single </a:t>
            </a:r>
            <a:r>
              <a:rPr lang="cs-CZ" altLang="en-US" sz="1600" dirty="0" err="1" smtClean="0"/>
              <a:t>European</a:t>
            </a:r>
            <a:r>
              <a:rPr lang="cs-CZ" altLang="en-US" sz="1600" dirty="0" smtClean="0"/>
              <a:t> </a:t>
            </a:r>
            <a:r>
              <a:rPr lang="cs-CZ" altLang="en-US" sz="1600" dirty="0" err="1" smtClean="0"/>
              <a:t>Act</a:t>
            </a:r>
            <a:r>
              <a:rPr lang="cs-CZ" altLang="en-US" sz="1600" dirty="0" smtClean="0"/>
              <a:t>) vytváří zvláštní politiku ochrany životního prostředí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600" b="1" dirty="0" smtClean="0"/>
              <a:t>1992</a:t>
            </a:r>
            <a:r>
              <a:rPr lang="cs-CZ" altLang="en-US" sz="1600" dirty="0" smtClean="0"/>
              <a:t> – Maastrichtská smlouva zavádí princip, že při přijímání a provádění všech politik ES se musí přihlížet k dopadům na životní prostředí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600" b="1" dirty="0" smtClean="0"/>
              <a:t>1994</a:t>
            </a:r>
            <a:r>
              <a:rPr lang="cs-CZ" altLang="en-US" sz="1600" dirty="0" smtClean="0"/>
              <a:t> – je zřízen Kohezní fond (Fond soudržnosti), který mj. financuje projekty na ochranu životního prostředí.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600" b="1" dirty="0" smtClean="0"/>
              <a:t>2001</a:t>
            </a:r>
            <a:r>
              <a:rPr lang="cs-CZ" altLang="en-US" sz="1600" dirty="0" smtClean="0"/>
              <a:t> – platí VI. akční plán pro životní prostředí (2001-2010)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600" b="1" dirty="0" smtClean="0"/>
              <a:t>2014</a:t>
            </a:r>
            <a:r>
              <a:rPr lang="cs-CZ" altLang="en-US" sz="1600" dirty="0" smtClean="0"/>
              <a:t> – platí VII. Akční plán pro životní prostředí do roku 2020.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600" b="1" dirty="0" smtClean="0"/>
              <a:t>8. 10. 2019 </a:t>
            </a:r>
            <a:r>
              <a:rPr lang="cs-CZ" altLang="en-US" sz="1600" dirty="0" smtClean="0"/>
              <a:t>- </a:t>
            </a:r>
            <a:r>
              <a:rPr lang="en-GB" sz="1400" dirty="0" smtClean="0"/>
              <a:t>Rada </a:t>
            </a:r>
            <a:r>
              <a:rPr lang="en-GB" sz="1400" dirty="0" err="1" smtClean="0"/>
              <a:t>přijala</a:t>
            </a:r>
            <a:r>
              <a:rPr lang="en-GB" sz="1400" dirty="0" smtClean="0"/>
              <a:t> </a:t>
            </a:r>
            <a:r>
              <a:rPr lang="en-GB" sz="1400" dirty="0" err="1" smtClean="0"/>
              <a:t>závěry</a:t>
            </a:r>
            <a:r>
              <a:rPr lang="en-GB" sz="1400" dirty="0" smtClean="0"/>
              <a:t>, </a:t>
            </a:r>
            <a:r>
              <a:rPr lang="en-GB" sz="1400" dirty="0" err="1" smtClean="0"/>
              <a:t>jež</a:t>
            </a:r>
            <a:r>
              <a:rPr lang="en-GB" sz="1400" dirty="0" smtClean="0"/>
              <a:t> </a:t>
            </a:r>
            <a:r>
              <a:rPr lang="en-GB" sz="1400" dirty="0" err="1" smtClean="0"/>
              <a:t>obsahují</a:t>
            </a:r>
            <a:r>
              <a:rPr lang="en-GB" sz="1400" dirty="0" smtClean="0"/>
              <a:t> </a:t>
            </a:r>
            <a:r>
              <a:rPr lang="en-GB" sz="1400" dirty="0" err="1" smtClean="0"/>
              <a:t>politické</a:t>
            </a:r>
            <a:r>
              <a:rPr lang="en-GB" sz="1400" dirty="0" smtClean="0"/>
              <a:t> </a:t>
            </a:r>
            <a:r>
              <a:rPr lang="en-GB" sz="1400" dirty="0" err="1" smtClean="0"/>
              <a:t>pokyny</a:t>
            </a:r>
            <a:r>
              <a:rPr lang="en-GB" sz="1400" dirty="0" smtClean="0"/>
              <a:t> pro </a:t>
            </a:r>
            <a:r>
              <a:rPr lang="en-GB" sz="1400" dirty="0" err="1" smtClean="0"/>
              <a:t>politiky</a:t>
            </a:r>
            <a:r>
              <a:rPr lang="en-GB" sz="1400" dirty="0" smtClean="0"/>
              <a:t> EU v </a:t>
            </a:r>
            <a:r>
              <a:rPr lang="en-GB" sz="1400" dirty="0" err="1" smtClean="0"/>
              <a:t>oblasti</a:t>
            </a:r>
            <a:r>
              <a:rPr lang="en-GB" sz="1400" dirty="0" smtClean="0"/>
              <a:t> </a:t>
            </a:r>
            <a:r>
              <a:rPr lang="en-GB" sz="1400" dirty="0" err="1" smtClean="0"/>
              <a:t>životního</a:t>
            </a:r>
            <a:r>
              <a:rPr lang="en-GB" sz="1400" dirty="0" smtClean="0"/>
              <a:t> </a:t>
            </a:r>
            <a:r>
              <a:rPr lang="en-GB" sz="1400" dirty="0" err="1" smtClean="0"/>
              <a:t>prostředí</a:t>
            </a:r>
            <a:r>
              <a:rPr lang="en-GB" sz="1400" dirty="0" smtClean="0"/>
              <a:t> a </a:t>
            </a:r>
            <a:r>
              <a:rPr lang="en-GB" sz="1400" dirty="0" err="1" smtClean="0"/>
              <a:t>změny</a:t>
            </a:r>
            <a:r>
              <a:rPr lang="en-GB" sz="1400" dirty="0" smtClean="0"/>
              <a:t> </a:t>
            </a:r>
            <a:r>
              <a:rPr lang="en-GB" sz="1400" dirty="0" err="1" smtClean="0"/>
              <a:t>klimatu</a:t>
            </a:r>
            <a:r>
              <a:rPr lang="en-GB" sz="1400" dirty="0" smtClean="0"/>
              <a:t> </a:t>
            </a:r>
            <a:r>
              <a:rPr lang="en-GB" sz="1400" dirty="0" err="1" smtClean="0"/>
              <a:t>na</a:t>
            </a:r>
            <a:r>
              <a:rPr lang="en-GB" sz="1400" dirty="0" smtClean="0"/>
              <a:t> </a:t>
            </a:r>
            <a:r>
              <a:rPr lang="en-GB" sz="1400" dirty="0" err="1" smtClean="0"/>
              <a:t>období</a:t>
            </a:r>
            <a:r>
              <a:rPr lang="en-GB" sz="1400" dirty="0" smtClean="0"/>
              <a:t> 2021–2030. </a:t>
            </a:r>
            <a:r>
              <a:rPr lang="en-GB" sz="1400" dirty="0" err="1" smtClean="0"/>
              <a:t>Vyzývá</a:t>
            </a:r>
            <a:r>
              <a:rPr lang="en-GB" sz="1400" dirty="0" smtClean="0"/>
              <a:t> </a:t>
            </a:r>
            <a:r>
              <a:rPr lang="en-GB" sz="1400" dirty="0" err="1" smtClean="0"/>
              <a:t>Komisi</a:t>
            </a:r>
            <a:r>
              <a:rPr lang="en-GB" sz="1400" dirty="0" smtClean="0"/>
              <a:t>, aby </a:t>
            </a:r>
            <a:r>
              <a:rPr lang="en-GB" sz="1400" dirty="0" err="1" smtClean="0"/>
              <a:t>nejpozději</a:t>
            </a:r>
            <a:r>
              <a:rPr lang="en-GB" sz="1400" dirty="0" smtClean="0"/>
              <a:t> do </a:t>
            </a:r>
            <a:r>
              <a:rPr lang="en-GB" sz="1400" dirty="0" err="1" smtClean="0"/>
              <a:t>začátku</a:t>
            </a:r>
            <a:r>
              <a:rPr lang="en-GB" sz="1400" dirty="0" smtClean="0"/>
              <a:t> </a:t>
            </a:r>
            <a:r>
              <a:rPr lang="en-GB" sz="1400" dirty="0" err="1" smtClean="0"/>
              <a:t>roku</a:t>
            </a:r>
            <a:r>
              <a:rPr lang="en-GB" sz="1400" dirty="0" smtClean="0"/>
              <a:t> 2020 </a:t>
            </a:r>
            <a:r>
              <a:rPr lang="en-GB" sz="1400" dirty="0" err="1" smtClean="0"/>
              <a:t>předložila</a:t>
            </a:r>
            <a:r>
              <a:rPr lang="en-GB" sz="1400" dirty="0" smtClean="0"/>
              <a:t> </a:t>
            </a:r>
            <a:r>
              <a:rPr lang="en-GB" sz="1400" dirty="0" err="1" smtClean="0"/>
              <a:t>ambiciózní</a:t>
            </a:r>
            <a:r>
              <a:rPr lang="en-GB" sz="1400" dirty="0" smtClean="0"/>
              <a:t> a </a:t>
            </a:r>
            <a:r>
              <a:rPr lang="en-GB" sz="1400" dirty="0" err="1" smtClean="0"/>
              <a:t>cíleně</a:t>
            </a:r>
            <a:r>
              <a:rPr lang="en-GB" sz="1400" dirty="0" smtClean="0"/>
              <a:t> </a:t>
            </a:r>
            <a:r>
              <a:rPr lang="en-GB" sz="1400" dirty="0" err="1" smtClean="0"/>
              <a:t>zaměřený</a:t>
            </a:r>
            <a:r>
              <a:rPr lang="en-GB" sz="1400" dirty="0" smtClean="0"/>
              <a:t> </a:t>
            </a:r>
            <a:r>
              <a:rPr lang="en-GB" sz="1400" dirty="0" err="1" smtClean="0"/>
              <a:t>návrh</a:t>
            </a:r>
            <a:r>
              <a:rPr lang="en-GB" sz="1400" dirty="0" smtClean="0"/>
              <a:t> </a:t>
            </a:r>
            <a:r>
              <a:rPr lang="en-GB" sz="1400" b="1" dirty="0" smtClean="0"/>
              <a:t>8. </a:t>
            </a:r>
            <a:r>
              <a:rPr lang="en-GB" sz="1400" b="1" dirty="0" err="1" smtClean="0"/>
              <a:t>akčního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programu</a:t>
            </a:r>
            <a:r>
              <a:rPr lang="en-GB" sz="1400" b="1" dirty="0" smtClean="0"/>
              <a:t> pro </a:t>
            </a:r>
            <a:r>
              <a:rPr lang="en-GB" sz="1400" b="1" dirty="0" err="1" smtClean="0"/>
              <a:t>životní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prostředí</a:t>
            </a:r>
            <a:r>
              <a:rPr lang="en-GB" sz="1400" dirty="0" smtClean="0"/>
              <a:t>.</a:t>
            </a:r>
            <a:r>
              <a:rPr lang="cs-CZ" sz="1400" dirty="0" smtClean="0"/>
              <a:t> https://www.consilium.europa.eu/cs/press/press-releases/2019/10/04/8th-environmental-action-programme-council-adopts-conclusions/</a:t>
            </a:r>
            <a:endParaRPr lang="cs-CZ" altLang="en-US" sz="1400" dirty="0" smtClean="0"/>
          </a:p>
          <a:p>
            <a:pPr eaLnBrk="1" hangingPunct="1">
              <a:lnSpc>
                <a:spcPct val="80000"/>
              </a:lnSpc>
            </a:pPr>
            <a:endParaRPr lang="cs-CZ" altLang="en-US" sz="1600" dirty="0" smtClean="0"/>
          </a:p>
          <a:p>
            <a:pPr eaLnBrk="1" hangingPunct="1">
              <a:lnSpc>
                <a:spcPct val="80000"/>
              </a:lnSpc>
            </a:pPr>
            <a:endParaRPr lang="cs-CZ" altLang="en-US" sz="1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Zásady politiky ŽP EU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sz="2800" smtClean="0"/>
              <a:t>Zásada </a:t>
            </a:r>
            <a:r>
              <a:rPr lang="cs-CZ" altLang="en-US" sz="2800" b="1" smtClean="0"/>
              <a:t>prevence</a:t>
            </a:r>
            <a:r>
              <a:rPr lang="cs-CZ" altLang="en-US" sz="2800" smtClean="0"/>
              <a:t> („je lepší než léčení“)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 smtClean="0"/>
              <a:t>Odstraňovat příčiny škod </a:t>
            </a:r>
            <a:r>
              <a:rPr lang="cs-CZ" altLang="en-US" sz="2800" b="1" smtClean="0"/>
              <a:t>na místě vzniku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 smtClean="0"/>
              <a:t>Zásada „</a:t>
            </a:r>
            <a:r>
              <a:rPr lang="cs-CZ" altLang="en-US" sz="2800" b="1" smtClean="0"/>
              <a:t>znečišťovatel platí</a:t>
            </a:r>
            <a:r>
              <a:rPr lang="cs-CZ" altLang="en-US" sz="2800" smtClean="0"/>
              <a:t>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 smtClean="0"/>
              <a:t>Princip i</a:t>
            </a:r>
            <a:r>
              <a:rPr lang="cs-CZ" altLang="en-US" sz="2800" b="1" smtClean="0"/>
              <a:t>ntegrace</a:t>
            </a:r>
            <a:r>
              <a:rPr lang="cs-CZ" altLang="en-US" sz="2800" smtClean="0"/>
              <a:t> – zásady ochrany ŽP se musí promítat do definic a realizace všech politik EU a členských států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 smtClean="0"/>
              <a:t>Zásada </a:t>
            </a:r>
            <a:r>
              <a:rPr lang="cs-CZ" altLang="en-US" sz="2800" b="1" smtClean="0"/>
              <a:t>předběžné opatrnosti</a:t>
            </a:r>
            <a:r>
              <a:rPr lang="cs-CZ" altLang="en-US" sz="28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800" smtClean="0"/>
              <a:t>Zásada </a:t>
            </a:r>
            <a:r>
              <a:rPr lang="cs-CZ" altLang="en-US" sz="2800" b="1" smtClean="0"/>
              <a:t>vysoké úrovně ochrany</a:t>
            </a:r>
            <a:r>
              <a:rPr lang="cs-CZ" altLang="en-US" sz="2800" smtClean="0"/>
              <a:t>, která se má promítat do všech legislativních a normativních kroků Komise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sy">
  <a:themeElements>
    <a:clrScheme name="Osy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O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sy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607</TotalTime>
  <Words>1201</Words>
  <Application>Microsoft Office PowerPoint</Application>
  <PresentationFormat>Předvádění na obrazovce (4:3)</PresentationFormat>
  <Paragraphs>170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Times New Roman</vt:lpstr>
      <vt:lpstr>Wingdings</vt:lpstr>
      <vt:lpstr>Osy</vt:lpstr>
      <vt:lpstr>Politika životního prostředí</vt:lpstr>
      <vt:lpstr>Obsah přednášky</vt:lpstr>
      <vt:lpstr>Environmentální politika</vt:lpstr>
      <vt:lpstr>Environmentální politika</vt:lpstr>
      <vt:lpstr>Ekologická politika státu</vt:lpstr>
      <vt:lpstr>Organizační systém  ochrany ŽP</vt:lpstr>
      <vt:lpstr>Politika životního prostředí EU</vt:lpstr>
      <vt:lpstr>Historie politiky ŽP EU</vt:lpstr>
      <vt:lpstr>Zásady politiky ŽP EU</vt:lpstr>
      <vt:lpstr>Nástroje politiky ŽP EU</vt:lpstr>
      <vt:lpstr>Legislativa</vt:lpstr>
      <vt:lpstr>Tržní nástroje</vt:lpstr>
      <vt:lpstr>Horizontální nástroje</vt:lpstr>
      <vt:lpstr>Finanční nástroje</vt:lpstr>
      <vt:lpstr>Obsahové cíle programu „Směrem k udržitelnému rozvoji“</vt:lpstr>
      <vt:lpstr>Program zdůrazňuje tato témata</vt:lpstr>
      <vt:lpstr>Státní politika životního prostředí ČR</vt:lpstr>
      <vt:lpstr>Tématické oblasti SPŽP </vt:lpstr>
      <vt:lpstr>Návrh priorit aktualizované SPŽP</vt:lpstr>
      <vt:lpstr>Principy SPŽP ČR</vt:lpstr>
      <vt:lpstr>Princip předběžné opatrnosti</vt:lpstr>
      <vt:lpstr>Princip znečišťovatel platí</vt:lpstr>
      <vt:lpstr>Výkonná moc</vt:lpstr>
      <vt:lpstr>Nástroje realizace SPŽP</vt:lpstr>
      <vt:lpstr>Prezentace aplikace PowerPoint</vt:lpstr>
    </vt:vector>
  </TitlesOfParts>
  <Company>rmu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životního prostředí</dc:title>
  <dc:creator>Jana</dc:creator>
  <cp:lastModifiedBy>Jana Soukopová</cp:lastModifiedBy>
  <cp:revision>28</cp:revision>
  <dcterms:created xsi:type="dcterms:W3CDTF">2007-10-28T19:17:49Z</dcterms:created>
  <dcterms:modified xsi:type="dcterms:W3CDTF">2020-04-29T10:40:13Z</dcterms:modified>
</cp:coreProperties>
</file>