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47"/>
  </p:notesMasterIdLst>
  <p:handoutMasterIdLst>
    <p:handoutMasterId r:id="rId48"/>
  </p:handoutMasterIdLst>
  <p:sldIdLst>
    <p:sldId id="256" r:id="rId2"/>
    <p:sldId id="422" r:id="rId3"/>
    <p:sldId id="384" r:id="rId4"/>
    <p:sldId id="385" r:id="rId5"/>
    <p:sldId id="387" r:id="rId6"/>
    <p:sldId id="389" r:id="rId7"/>
    <p:sldId id="391" r:id="rId8"/>
    <p:sldId id="423" r:id="rId9"/>
    <p:sldId id="392" r:id="rId10"/>
    <p:sldId id="404" r:id="rId11"/>
    <p:sldId id="405" r:id="rId12"/>
    <p:sldId id="424" r:id="rId13"/>
    <p:sldId id="426" r:id="rId14"/>
    <p:sldId id="425" r:id="rId15"/>
    <p:sldId id="408" r:id="rId16"/>
    <p:sldId id="410" r:id="rId17"/>
    <p:sldId id="393" r:id="rId18"/>
    <p:sldId id="411" r:id="rId19"/>
    <p:sldId id="414" r:id="rId20"/>
    <p:sldId id="415" r:id="rId21"/>
    <p:sldId id="394" r:id="rId22"/>
    <p:sldId id="395" r:id="rId23"/>
    <p:sldId id="396" r:id="rId24"/>
    <p:sldId id="397" r:id="rId25"/>
    <p:sldId id="398" r:id="rId26"/>
    <p:sldId id="399" r:id="rId27"/>
    <p:sldId id="400" r:id="rId28"/>
    <p:sldId id="401" r:id="rId29"/>
    <p:sldId id="402" r:id="rId30"/>
    <p:sldId id="427" r:id="rId31"/>
    <p:sldId id="428" r:id="rId32"/>
    <p:sldId id="429" r:id="rId33"/>
    <p:sldId id="430" r:id="rId34"/>
    <p:sldId id="431" r:id="rId35"/>
    <p:sldId id="432" r:id="rId36"/>
    <p:sldId id="433" r:id="rId37"/>
    <p:sldId id="434" r:id="rId38"/>
    <p:sldId id="435" r:id="rId39"/>
    <p:sldId id="436" r:id="rId40"/>
    <p:sldId id="437" r:id="rId41"/>
    <p:sldId id="438" r:id="rId42"/>
    <p:sldId id="439" r:id="rId43"/>
    <p:sldId id="440" r:id="rId44"/>
    <p:sldId id="441" r:id="rId45"/>
    <p:sldId id="338" r:id="rId46"/>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FF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Styl Středně sytá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Styl Tmavá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Tmavý styl 1 – zvýraznění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Tmavý styl 2 – zvýraznění 3/zvýraznění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Střední styl 3 – zvýraznění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řední styl 3 – zvýraznění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Střední styl 3 – zvýraznění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326" autoAdjust="0"/>
  </p:normalViewPr>
  <p:slideViewPr>
    <p:cSldViewPr>
      <p:cViewPr varScale="1">
        <p:scale>
          <a:sx n="75" d="100"/>
          <a:sy n="75" d="100"/>
        </p:scale>
        <p:origin x="72" y="330"/>
      </p:cViewPr>
      <p:guideLst>
        <p:guide orient="horz" pos="2160"/>
        <p:guide pos="2880"/>
      </p:guideLst>
    </p:cSldViewPr>
  </p:slideViewPr>
  <p:notesTextViewPr>
    <p:cViewPr>
      <p:scale>
        <a:sx n="100" d="100"/>
        <a:sy n="100" d="100"/>
      </p:scale>
      <p:origin x="0" y="0"/>
    </p:cViewPr>
  </p:notesTextViewPr>
  <p:notesViewPr>
    <p:cSldViewPr>
      <p:cViewPr varScale="1">
        <p:scale>
          <a:sx n="89" d="100"/>
          <a:sy n="89" d="100"/>
        </p:scale>
        <p:origin x="-379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cs-CZ"/>
          </a:p>
        </p:txBody>
      </p:sp>
      <p:sp>
        <p:nvSpPr>
          <p:cNvPr id="563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cs-CZ"/>
          </a:p>
        </p:txBody>
      </p:sp>
      <p:sp>
        <p:nvSpPr>
          <p:cNvPr id="563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cs-CZ"/>
          </a:p>
        </p:txBody>
      </p:sp>
      <p:sp>
        <p:nvSpPr>
          <p:cNvPr id="563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F176662-8E5F-4E49-AD4C-931166489C2D}" type="slidenum">
              <a:rPr lang="cs-CZ" altLang="cs-CZ"/>
              <a:pPr/>
              <a:t>‹#›</a:t>
            </a:fld>
            <a:endParaRPr lang="cs-CZ" alt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4A06B627-B349-4467-A6F2-659FB7CAC268}" type="datetimeFigureOut">
              <a:rPr lang="cs-CZ"/>
              <a:pPr>
                <a:defRPr/>
              </a:pPr>
              <a:t>29.04.2020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smtClean="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noProof="0" smtClean="0"/>
              <a:t>Kliknutím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FEB7257-9F3F-420C-8B49-21F704FCEBED}" type="slidenum">
              <a:rPr lang="cs-CZ" altLang="cs-CZ"/>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lstStyle/>
          <a:p>
            <a:pPr lvl="1">
              <a:defRPr/>
            </a:pPr>
            <a:r>
              <a:rPr lang="cs-CZ" dirty="0" smtClean="0"/>
              <a:t>charakter smíšených statků </a:t>
            </a:r>
            <a:r>
              <a:rPr lang="cs-CZ" dirty="0" smtClean="0">
                <a:sym typeface="Symbol"/>
              </a:rPr>
              <a:t> </a:t>
            </a:r>
            <a:r>
              <a:rPr lang="cs-CZ" dirty="0" smtClean="0"/>
              <a:t>nezbytná role státu </a:t>
            </a:r>
          </a:p>
          <a:p>
            <a:pPr lvl="2">
              <a:defRPr/>
            </a:pPr>
            <a:r>
              <a:rPr lang="cs-CZ" dirty="0" smtClean="0"/>
              <a:t>stát nahrazuje pomyslnou neviditelnou ruku trhu, tzv. „</a:t>
            </a:r>
            <a:r>
              <a:rPr lang="cs-CZ" dirty="0" smtClean="0">
                <a:solidFill>
                  <a:schemeClr val="accent6">
                    <a:lumMod val="75000"/>
                  </a:schemeClr>
                </a:solidFill>
              </a:rPr>
              <a:t>viditelnou rukou státu</a:t>
            </a:r>
            <a:r>
              <a:rPr lang="cs-CZ" dirty="0" smtClean="0"/>
              <a:t>“ a snaží se o dosažení optimálního stavu – STÁTEM GARANTOVANÁ OCHRANA ŽP</a:t>
            </a:r>
          </a:p>
          <a:p>
            <a:pPr>
              <a:defRPr/>
            </a:pPr>
            <a:endParaRPr lang="cs-CZ" dirty="0"/>
          </a:p>
        </p:txBody>
      </p:sp>
      <p:sp>
        <p:nvSpPr>
          <p:cNvPr id="3482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BED76E3-2850-40C5-874E-340DC6730050}" type="slidenum">
              <a:rPr lang="cs-CZ" altLang="cs-CZ">
                <a:latin typeface="Arial" panose="020B0604020202020204" pitchFamily="34" charset="0"/>
              </a:rPr>
              <a:pPr eaLnBrk="1" hangingPunct="1">
                <a:spcBef>
                  <a:spcPct val="0"/>
                </a:spcBef>
              </a:pPr>
              <a:t>7</a:t>
            </a:fld>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DC68A39-D8C4-46C4-9C86-F1BAF411430A}" type="slidenum">
              <a:rPr lang="cs-CZ" altLang="cs-CZ">
                <a:latin typeface="Arial" panose="020B0604020202020204" pitchFamily="34" charset="0"/>
              </a:rPr>
              <a:pPr eaLnBrk="1" hangingPunct="1">
                <a:spcBef>
                  <a:spcPct val="0"/>
                </a:spcBef>
              </a:pPr>
              <a:t>10</a:t>
            </a:fld>
            <a:endParaRPr lang="cs-CZ" altLang="cs-CZ">
              <a:latin typeface="Arial" panose="020B0604020202020204"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Rectangle 3"/>
          <p:cNvSpPr>
            <a:spLocks noGrp="1" noChangeArrowheads="1"/>
          </p:cNvSpPr>
          <p:nvPr>
            <p:ph type="body" idx="1"/>
          </p:nvPr>
        </p:nvSpPr>
        <p:spPr/>
        <p:txBody>
          <a:bodyPr/>
          <a:lstStyle/>
          <a:p>
            <a:pPr eaLnBrk="1" fontAlgn="auto" hangingPunct="1">
              <a:spcBef>
                <a:spcPts val="0"/>
              </a:spcBef>
              <a:spcAft>
                <a:spcPts val="0"/>
              </a:spcAft>
              <a:defRPr/>
            </a:pPr>
            <a:endParaRPr lang="cs-CZ" altLang="cs-CZ" smtClean="0">
              <a:solidFill>
                <a:schemeClr val="hlink"/>
              </a:solidFill>
              <a:effectLst>
                <a:outerShdw blurRad="38100" dist="38100" dir="2700000" algn="tl">
                  <a:srgbClr val="C0C0C0"/>
                </a:outerShdw>
              </a:effectLst>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B083C74-06D9-496C-A781-2D5E7E28C9B4}" type="slidenum">
              <a:rPr lang="cs-CZ" altLang="cs-CZ">
                <a:latin typeface="Arial" panose="020B0604020202020204" pitchFamily="34" charset="0"/>
              </a:rPr>
              <a:pPr eaLnBrk="1" hangingPunct="1">
                <a:spcBef>
                  <a:spcPct val="0"/>
                </a:spcBef>
              </a:pPr>
              <a:t>14</a:t>
            </a:fld>
            <a:endParaRPr lang="cs-CZ" altLang="cs-CZ">
              <a:latin typeface="Arial" panose="020B0604020202020204" pitchFamily="34"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smtClean="0"/>
              <a:t>Zdroj: Robert Holman, Ekonomie, C.H.Beck, 2005</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b="1" smtClean="0">
                <a:solidFill>
                  <a:schemeClr val="accent1"/>
                </a:solidFill>
              </a:rPr>
              <a:t>Internalizace externalit</a:t>
            </a:r>
            <a:r>
              <a:rPr lang="cs-CZ" altLang="cs-CZ" smtClean="0">
                <a:solidFill>
                  <a:schemeClr val="accent1"/>
                </a:solidFill>
              </a:rPr>
              <a:t> </a:t>
            </a:r>
            <a:r>
              <a:rPr lang="cs-CZ" altLang="cs-CZ" smtClean="0"/>
              <a:t>může probíhat například vytvářením tak velkých ekonomických jednotek, že se prakticky veškeré důsledky činnosti projeví v rámci této jednotky. </a:t>
            </a:r>
          </a:p>
          <a:p>
            <a:endParaRPr lang="cs-CZ" altLang="cs-CZ" smtClean="0"/>
          </a:p>
          <a:p>
            <a:r>
              <a:rPr lang="cs-CZ" altLang="cs-CZ" smtClean="0"/>
              <a:t>V příkladu včelaře a sadaře je internalizace této externality možná za předpokladu, že majitel sadu bude zároveň i majitelem včelích úlů a pokud bude sad natolik velký, že včely zůstávají stále na jeho území. </a:t>
            </a:r>
          </a:p>
          <a:p>
            <a:endParaRPr lang="cs-CZ" altLang="cs-CZ" smtClean="0"/>
          </a:p>
          <a:p>
            <a:r>
              <a:rPr lang="cs-CZ" altLang="cs-CZ" smtClean="0"/>
              <a:t>Internalizace externalit může obecně představovat snahu o to, aby se </a:t>
            </a:r>
            <a:r>
              <a:rPr lang="cs-CZ" altLang="cs-CZ" b="1" smtClean="0">
                <a:solidFill>
                  <a:schemeClr val="accent1"/>
                </a:solidFill>
              </a:rPr>
              <a:t>veškeré důsledky činnosti určitého subjektu projevily v rámci tohoto subjektu</a:t>
            </a:r>
            <a:r>
              <a:rPr lang="cs-CZ" altLang="cs-CZ" smtClean="0"/>
              <a:t>.</a:t>
            </a:r>
          </a:p>
          <a:p>
            <a:endParaRPr lang="cs-CZ" altLang="cs-CZ" smtClean="0"/>
          </a:p>
          <a:p>
            <a:r>
              <a:rPr lang="cs-CZ" altLang="cs-CZ" smtClean="0"/>
              <a:t>Primárně jde (ze strany státu, společnosti) především o internalizaci negativních externalit, ale původce pozitivní externality má samozřejmě také zájem na její internalizaci, tedy aby důsledky této pozitivní externality (které přinášejí určitý užitek) pocítil sám původce a nikdo jiný (ledaže by za to původci zaplatil).</a:t>
            </a:r>
          </a:p>
          <a:p>
            <a:endParaRPr lang="cs-CZ" altLang="cs-CZ" smtClean="0">
              <a:solidFill>
                <a:schemeClr val="accent1"/>
              </a:solidFill>
            </a:endParaRPr>
          </a:p>
          <a:p>
            <a:r>
              <a:rPr lang="cs-CZ" altLang="cs-CZ" smtClean="0">
                <a:solidFill>
                  <a:schemeClr val="accent1"/>
                </a:solidFill>
              </a:rPr>
              <a:t>Původce externality tedy obvykle nemá zájem o její internalizaci (nákladů), pokud se jedná o negativní externalitu, ale má naopak zájem o její internalizaci (užitků), pokud se jedná o pozitivní externalitu</a:t>
            </a:r>
            <a:r>
              <a:rPr lang="cs-CZ" altLang="cs-CZ" smtClean="0">
                <a:solidFill>
                  <a:srgbClr val="FFCC00"/>
                </a:solidFill>
              </a:rPr>
              <a:t>.</a:t>
            </a:r>
          </a:p>
          <a:p>
            <a:endParaRPr lang="cs-CZ" altLang="cs-CZ" smtClean="0"/>
          </a:p>
        </p:txBody>
      </p:sp>
      <p:sp>
        <p:nvSpPr>
          <p:cNvPr id="3789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794F2E8-C27E-4BBA-80D4-E119CD966C2D}" type="slidenum">
              <a:rPr lang="cs-CZ" altLang="cs-CZ">
                <a:latin typeface="Arial" panose="020B0604020202020204" pitchFamily="34" charset="0"/>
              </a:rPr>
              <a:pPr eaLnBrk="1" hangingPunct="1">
                <a:spcBef>
                  <a:spcPct val="0"/>
                </a:spcBef>
              </a:pPr>
              <a:t>18</a:t>
            </a:fld>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595589-12A0-4427-968A-4D3BB3977D18}" type="slidenum">
              <a:rPr lang="cs-CZ" altLang="cs-CZ">
                <a:latin typeface="Arial" panose="020B0604020202020204" pitchFamily="34" charset="0"/>
              </a:rPr>
              <a:pPr eaLnBrk="1" hangingPunct="1">
                <a:spcBef>
                  <a:spcPct val="0"/>
                </a:spcBef>
              </a:pPr>
              <a:t>19</a:t>
            </a:fld>
            <a:endParaRPr lang="cs-CZ" altLang="cs-CZ">
              <a:latin typeface="Arial" panose="020B0604020202020204"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smtClean="0"/>
              <a:t>Internalizace externalit by tedy měla vést k omezení výrobu statku, jež produkuje, nebo je spojen s negativní externalitou.</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AA6D848-3311-41B8-B653-A425DA7BBB72}" type="slidenum">
              <a:rPr lang="cs-CZ" altLang="cs-CZ">
                <a:latin typeface="Arial" panose="020B0604020202020204" pitchFamily="34" charset="0"/>
              </a:rPr>
              <a:pPr eaLnBrk="1" hangingPunct="1">
                <a:spcBef>
                  <a:spcPct val="0"/>
                </a:spcBef>
              </a:pPr>
              <a:t>20</a:t>
            </a:fld>
            <a:endParaRPr lang="cs-CZ" altLang="cs-CZ">
              <a:latin typeface="Arial" panose="020B0604020202020204"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smtClean="0"/>
              <a:t>Ve své podstatě zde můžeme vidět problém nejen ekonomický či ekologický, ale i morální. Firma v uvedeném příkladu se ráda „podělila“ o úhradu celkových nákladů spojených s výrobou s jinými subjekty, avšak už se s nimi „nepodělila“ o tržby z prodeje svého produktu. Takové jednání je možné chápat jako podvodné a nemorální. V ideálním případě by se například skrze legislativní nástroje dalo vytvořit prostředí, kdy toto jednání bude i protizákonné.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C498101E-A5BC-4E18-9366-C196BB16D47B}" type="slidenum">
              <a:rPr lang="cs-CZ" smtClean="0"/>
              <a:pPr>
                <a:defRPr/>
              </a:pPr>
              <a:t>32</a:t>
            </a:fld>
            <a:endParaRPr lang="cs-CZ"/>
          </a:p>
        </p:txBody>
      </p:sp>
    </p:spTree>
    <p:extLst>
      <p:ext uri="{BB962C8B-B14F-4D97-AF65-F5344CB8AC3E}">
        <p14:creationId xmlns:p14="http://schemas.microsoft.com/office/powerpoint/2010/main" val="187858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fld id="{FE405D66-DAD7-41C3-8A99-416F087C580C}" type="slidenum">
              <a:rPr lang="cs-CZ" altLang="cs-CZ"/>
              <a:pPr/>
              <a:t>‹#›</a:t>
            </a:fld>
            <a:endParaRPr lang="cs-CZ" altLang="cs-CZ"/>
          </a:p>
        </p:txBody>
      </p:sp>
    </p:spTree>
    <p:extLst>
      <p:ext uri="{BB962C8B-B14F-4D97-AF65-F5344CB8AC3E}">
        <p14:creationId xmlns:p14="http://schemas.microsoft.com/office/powerpoint/2010/main" val="4060782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fld id="{4E1BE4A8-A936-4A73-BB45-E2D27375EE40}" type="slidenum">
              <a:rPr lang="cs-CZ" altLang="cs-CZ"/>
              <a:pPr/>
              <a:t>‹#›</a:t>
            </a:fld>
            <a:endParaRPr lang="cs-CZ" altLang="cs-CZ"/>
          </a:p>
        </p:txBody>
      </p:sp>
    </p:spTree>
    <p:extLst>
      <p:ext uri="{BB962C8B-B14F-4D97-AF65-F5344CB8AC3E}">
        <p14:creationId xmlns:p14="http://schemas.microsoft.com/office/powerpoint/2010/main" val="317525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fld id="{9BF6A322-E574-4385-9676-D43D7455D60B}" type="slidenum">
              <a:rPr lang="cs-CZ" altLang="cs-CZ"/>
              <a:pPr/>
              <a:t>‹#›</a:t>
            </a:fld>
            <a:endParaRPr lang="cs-CZ" altLang="cs-CZ"/>
          </a:p>
        </p:txBody>
      </p:sp>
    </p:spTree>
    <p:extLst>
      <p:ext uri="{BB962C8B-B14F-4D97-AF65-F5344CB8AC3E}">
        <p14:creationId xmlns:p14="http://schemas.microsoft.com/office/powerpoint/2010/main" val="2893554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0" y="260350"/>
            <a:ext cx="9144000" cy="1143000"/>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0" y="1773238"/>
            <a:ext cx="4495800" cy="508476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773238"/>
            <a:ext cx="4495800" cy="508476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914400" y="6251575"/>
            <a:ext cx="1981200" cy="457200"/>
          </a:xfrm>
        </p:spPr>
        <p:txBody>
          <a:bodyPr/>
          <a:lstStyle>
            <a:lvl1pPr>
              <a:defRPr/>
            </a:lvl1pPr>
          </a:lstStyle>
          <a:p>
            <a:pPr>
              <a:defRPr/>
            </a:pPr>
            <a:endParaRPr lang="en-GB" altLang="cs-CZ"/>
          </a:p>
        </p:txBody>
      </p:sp>
      <p:sp>
        <p:nvSpPr>
          <p:cNvPr id="6" name="Zástupný symbol pro zápatí 5"/>
          <p:cNvSpPr>
            <a:spLocks noGrp="1"/>
          </p:cNvSpPr>
          <p:nvPr>
            <p:ph type="ftr" sz="quarter" idx="11"/>
          </p:nvPr>
        </p:nvSpPr>
        <p:spPr>
          <a:xfrm>
            <a:off x="3352800" y="6248400"/>
            <a:ext cx="2971800" cy="457200"/>
          </a:xfrm>
        </p:spPr>
        <p:txBody>
          <a:bodyPr/>
          <a:lstStyle>
            <a:lvl1pPr>
              <a:defRPr/>
            </a:lvl1pPr>
          </a:lstStyle>
          <a:p>
            <a:pPr>
              <a:defRPr/>
            </a:pPr>
            <a:endParaRPr lang="en-GB" altLang="cs-CZ"/>
          </a:p>
        </p:txBody>
      </p:sp>
      <p:sp>
        <p:nvSpPr>
          <p:cNvPr id="7" name="Zástupný symbol pro číslo snímku 6"/>
          <p:cNvSpPr>
            <a:spLocks noGrp="1"/>
          </p:cNvSpPr>
          <p:nvPr>
            <p:ph type="sldNum" sz="quarter" idx="12"/>
          </p:nvPr>
        </p:nvSpPr>
        <p:spPr>
          <a:xfrm>
            <a:off x="6781800" y="6248400"/>
            <a:ext cx="1905000" cy="457200"/>
          </a:xfrm>
        </p:spPr>
        <p:txBody>
          <a:bodyPr/>
          <a:lstStyle>
            <a:lvl1pPr>
              <a:defRPr/>
            </a:lvl1pPr>
          </a:lstStyle>
          <a:p>
            <a:fld id="{9945083B-A4CE-41D4-8CF8-3F1D29711F7D}" type="slidenum">
              <a:rPr lang="en-GB" altLang="cs-CZ"/>
              <a:pPr/>
              <a:t>‹#›</a:t>
            </a:fld>
            <a:endParaRPr lang="en-GB" altLang="cs-CZ"/>
          </a:p>
        </p:txBody>
      </p:sp>
    </p:spTree>
    <p:extLst>
      <p:ext uri="{BB962C8B-B14F-4D97-AF65-F5344CB8AC3E}">
        <p14:creationId xmlns:p14="http://schemas.microsoft.com/office/powerpoint/2010/main" val="2799488189"/>
      </p:ext>
    </p:extLst>
  </p:cSld>
  <p:clrMapOvr>
    <a:masterClrMapping/>
  </p:clrMapOvr>
  <p:transition spd="slow">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fld id="{8E09D973-2BA0-4C89-BE2E-F96D626B057A}" type="slidenum">
              <a:rPr lang="cs-CZ" altLang="cs-CZ"/>
              <a:pPr/>
              <a:t>‹#›</a:t>
            </a:fld>
            <a:endParaRPr lang="cs-CZ" altLang="cs-CZ"/>
          </a:p>
        </p:txBody>
      </p:sp>
    </p:spTree>
    <p:extLst>
      <p:ext uri="{BB962C8B-B14F-4D97-AF65-F5344CB8AC3E}">
        <p14:creationId xmlns:p14="http://schemas.microsoft.com/office/powerpoint/2010/main" val="141416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fld id="{3A1AC645-5B83-4B8F-BB32-7D41F9FB518E}" type="slidenum">
              <a:rPr lang="cs-CZ" altLang="cs-CZ"/>
              <a:pPr/>
              <a:t>‹#›</a:t>
            </a:fld>
            <a:endParaRPr lang="cs-CZ" altLang="cs-CZ"/>
          </a:p>
        </p:txBody>
      </p:sp>
    </p:spTree>
    <p:extLst>
      <p:ext uri="{BB962C8B-B14F-4D97-AF65-F5344CB8AC3E}">
        <p14:creationId xmlns:p14="http://schemas.microsoft.com/office/powerpoint/2010/main" val="2626468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fld id="{D06165F1-A9DF-44E0-8E6D-B9CC3BB2A25E}" type="slidenum">
              <a:rPr lang="cs-CZ" altLang="cs-CZ"/>
              <a:pPr/>
              <a:t>‹#›</a:t>
            </a:fld>
            <a:endParaRPr lang="cs-CZ" altLang="cs-CZ"/>
          </a:p>
        </p:txBody>
      </p:sp>
    </p:spTree>
    <p:extLst>
      <p:ext uri="{BB962C8B-B14F-4D97-AF65-F5344CB8AC3E}">
        <p14:creationId xmlns:p14="http://schemas.microsoft.com/office/powerpoint/2010/main" val="3906231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fld id="{0C2880F5-D410-4827-9D79-9936F59322A8}" type="slidenum">
              <a:rPr lang="cs-CZ" altLang="cs-CZ"/>
              <a:pPr/>
              <a:t>‹#›</a:t>
            </a:fld>
            <a:endParaRPr lang="cs-CZ" altLang="cs-CZ"/>
          </a:p>
        </p:txBody>
      </p:sp>
    </p:spTree>
    <p:extLst>
      <p:ext uri="{BB962C8B-B14F-4D97-AF65-F5344CB8AC3E}">
        <p14:creationId xmlns:p14="http://schemas.microsoft.com/office/powerpoint/2010/main" val="89065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fld id="{6A0A8798-CB14-4F06-8A9F-2E1913DA19A2}" type="slidenum">
              <a:rPr lang="cs-CZ" altLang="cs-CZ"/>
              <a:pPr/>
              <a:t>‹#›</a:t>
            </a:fld>
            <a:endParaRPr lang="cs-CZ" altLang="cs-CZ"/>
          </a:p>
        </p:txBody>
      </p:sp>
    </p:spTree>
    <p:extLst>
      <p:ext uri="{BB962C8B-B14F-4D97-AF65-F5344CB8AC3E}">
        <p14:creationId xmlns:p14="http://schemas.microsoft.com/office/powerpoint/2010/main" val="3747581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fld id="{C1066566-A882-43FF-A947-EB2C1A3FC452}" type="slidenum">
              <a:rPr lang="cs-CZ" altLang="cs-CZ"/>
              <a:pPr/>
              <a:t>‹#›</a:t>
            </a:fld>
            <a:endParaRPr lang="cs-CZ" altLang="cs-CZ"/>
          </a:p>
        </p:txBody>
      </p:sp>
    </p:spTree>
    <p:extLst>
      <p:ext uri="{BB962C8B-B14F-4D97-AF65-F5344CB8AC3E}">
        <p14:creationId xmlns:p14="http://schemas.microsoft.com/office/powerpoint/2010/main" val="1582976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fld id="{F88A61B2-DA2E-4C72-8B12-BA35B1DE31AF}" type="slidenum">
              <a:rPr lang="cs-CZ" altLang="cs-CZ"/>
              <a:pPr/>
              <a:t>‹#›</a:t>
            </a:fld>
            <a:endParaRPr lang="cs-CZ" altLang="cs-CZ"/>
          </a:p>
        </p:txBody>
      </p:sp>
    </p:spTree>
    <p:extLst>
      <p:ext uri="{BB962C8B-B14F-4D97-AF65-F5344CB8AC3E}">
        <p14:creationId xmlns:p14="http://schemas.microsoft.com/office/powerpoint/2010/main" val="3749419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fld id="{202CF14B-3234-4BA3-BF7B-9F6C8A707683}" type="slidenum">
              <a:rPr lang="cs-CZ" altLang="cs-CZ"/>
              <a:pPr/>
              <a:t>‹#›</a:t>
            </a:fld>
            <a:endParaRPr lang="cs-CZ" altLang="cs-CZ"/>
          </a:p>
        </p:txBody>
      </p:sp>
    </p:spTree>
    <p:extLst>
      <p:ext uri="{BB962C8B-B14F-4D97-AF65-F5344CB8AC3E}">
        <p14:creationId xmlns:p14="http://schemas.microsoft.com/office/powerpoint/2010/main" val="2060763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Kliknutím lze upravit styl.</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8F56F48-46B2-41B2-A68E-DBA9C02DC023}"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http://libcom.org/files/images/library/neoliberali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4752975"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4932363" y="1196975"/>
            <a:ext cx="3671887" cy="3527425"/>
          </a:xfrm>
        </p:spPr>
        <p:txBody>
          <a:bodyPr rtlCol="0">
            <a:normAutofit/>
          </a:bodyPr>
          <a:lstStyle/>
          <a:p>
            <a:pPr eaLnBrk="1" fontAlgn="auto" hangingPunct="1">
              <a:spcAft>
                <a:spcPts val="0"/>
              </a:spcAft>
              <a:defRPr/>
            </a:pPr>
            <a:r>
              <a:rPr lang="cs-CZ" altLang="cs-CZ" sz="2800" cap="all" dirty="0" smtClean="0"/>
              <a:t>Ekonomie </a:t>
            </a:r>
            <a:r>
              <a:rPr lang="cs-CZ" altLang="cs-CZ" sz="2800" dirty="0" smtClean="0"/>
              <a:t/>
            </a:r>
            <a:br>
              <a:rPr lang="cs-CZ" altLang="cs-CZ" sz="2800" dirty="0" smtClean="0"/>
            </a:br>
            <a:r>
              <a:rPr lang="cs-CZ" altLang="cs-CZ" sz="2800" dirty="0" smtClean="0"/>
              <a:t>a </a:t>
            </a:r>
            <a:br>
              <a:rPr lang="cs-CZ" altLang="cs-CZ" sz="2800" dirty="0" smtClean="0"/>
            </a:br>
            <a:r>
              <a:rPr lang="cs-CZ" altLang="cs-CZ" sz="2800" cap="all" dirty="0" smtClean="0"/>
              <a:t>životní prostředí</a:t>
            </a:r>
            <a:br>
              <a:rPr lang="cs-CZ" altLang="cs-CZ" sz="2800" cap="all" dirty="0" smtClean="0"/>
            </a:br>
            <a:r>
              <a:rPr lang="cs-CZ" altLang="cs-CZ" sz="2800" dirty="0" smtClean="0"/>
              <a:t/>
            </a:r>
            <a:br>
              <a:rPr lang="cs-CZ" altLang="cs-CZ" sz="2800" dirty="0" smtClean="0"/>
            </a:br>
            <a:r>
              <a:rPr lang="cs-CZ" altLang="cs-CZ" sz="2800" dirty="0" smtClean="0"/>
              <a:t>PARTNEŘI </a:t>
            </a:r>
            <a:br>
              <a:rPr lang="cs-CZ" altLang="cs-CZ" sz="2800" dirty="0" smtClean="0"/>
            </a:br>
            <a:r>
              <a:rPr lang="cs-CZ" altLang="cs-CZ" sz="2800" dirty="0" smtClean="0"/>
              <a:t>nebo </a:t>
            </a:r>
            <a:br>
              <a:rPr lang="cs-CZ" altLang="cs-CZ" sz="2800" dirty="0" smtClean="0"/>
            </a:br>
            <a:r>
              <a:rPr lang="cs-CZ" altLang="cs-CZ" sz="2800" dirty="0" smtClean="0"/>
              <a:t>NEPŘÁTELÉ?</a:t>
            </a:r>
          </a:p>
        </p:txBody>
      </p:sp>
      <p:sp>
        <p:nvSpPr>
          <p:cNvPr id="4099" name="Rectangle 3"/>
          <p:cNvSpPr>
            <a:spLocks noGrp="1" noChangeArrowheads="1"/>
          </p:cNvSpPr>
          <p:nvPr>
            <p:ph type="subTitle" idx="1"/>
          </p:nvPr>
        </p:nvSpPr>
        <p:spPr>
          <a:xfrm>
            <a:off x="2843213" y="5516563"/>
            <a:ext cx="5761037" cy="792162"/>
          </a:xfrm>
        </p:spPr>
        <p:txBody>
          <a:bodyPr rtlCol="0">
            <a:normAutofit/>
          </a:bodyPr>
          <a:lstStyle/>
          <a:p>
            <a:pPr algn="r" eaLnBrk="1" fontAlgn="auto" hangingPunct="1">
              <a:spcAft>
                <a:spcPts val="0"/>
              </a:spcAft>
              <a:defRPr/>
            </a:pPr>
            <a:r>
              <a:rPr lang="cs-CZ" altLang="cs-CZ" sz="2800" dirty="0" smtClean="0"/>
              <a:t>Jana Soukopová</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cs-CZ" altLang="cs-CZ" smtClean="0"/>
              <a:t>Externality</a:t>
            </a:r>
          </a:p>
        </p:txBody>
      </p:sp>
      <p:sp>
        <p:nvSpPr>
          <p:cNvPr id="12291" name="Rectangle 3"/>
          <p:cNvSpPr>
            <a:spLocks noGrp="1" noChangeArrowheads="1"/>
          </p:cNvSpPr>
          <p:nvPr>
            <p:ph idx="1"/>
          </p:nvPr>
        </p:nvSpPr>
        <p:spPr>
          <a:xfrm>
            <a:off x="827088" y="1844675"/>
            <a:ext cx="7848600" cy="4752975"/>
          </a:xfrm>
        </p:spPr>
        <p:txBody>
          <a:bodyPr/>
          <a:lstStyle/>
          <a:p>
            <a:pPr eaLnBrk="1" hangingPunct="1">
              <a:lnSpc>
                <a:spcPct val="90000"/>
              </a:lnSpc>
            </a:pPr>
            <a:r>
              <a:rPr lang="cs-CZ" altLang="cs-CZ" sz="2400" b="1" smtClean="0"/>
              <a:t>Fakta: </a:t>
            </a:r>
            <a:r>
              <a:rPr lang="cs-CZ" altLang="cs-CZ" sz="2400" smtClean="0"/>
              <a:t>Tržní ekonomika (čili lidská aktivita) obvykle produkuje kromě chtěných (záměrně vyráběných) statků také </a:t>
            </a:r>
            <a:r>
              <a:rPr lang="cs-CZ" altLang="cs-CZ" sz="2400" b="1" u="sng" smtClean="0"/>
              <a:t>nechtěně</a:t>
            </a:r>
            <a:r>
              <a:rPr lang="cs-CZ" altLang="cs-CZ" sz="2400" smtClean="0"/>
              <a:t> (neúmyslně) tzv. </a:t>
            </a:r>
            <a:r>
              <a:rPr lang="cs-CZ" altLang="cs-CZ" sz="2400" b="1" u="sng" smtClean="0"/>
              <a:t>vnější efekty</a:t>
            </a:r>
            <a:r>
              <a:rPr lang="cs-CZ" altLang="cs-CZ" sz="2400" smtClean="0"/>
              <a:t> neboli </a:t>
            </a:r>
            <a:r>
              <a:rPr lang="cs-CZ" altLang="cs-CZ" sz="2400" b="1" smtClean="0"/>
              <a:t>externality</a:t>
            </a:r>
            <a:r>
              <a:rPr lang="cs-CZ" altLang="cs-CZ" sz="2400" smtClean="0"/>
              <a:t>. K tomu obecně dochází tehdy, když </a:t>
            </a:r>
            <a:r>
              <a:rPr lang="cs-CZ" altLang="cs-CZ" sz="2400" b="1" smtClean="0"/>
              <a:t>výroba nebo spotřeba</a:t>
            </a:r>
            <a:r>
              <a:rPr lang="cs-CZ" altLang="cs-CZ" sz="2400" smtClean="0"/>
              <a:t> některých subjektů způsobuje </a:t>
            </a:r>
            <a:r>
              <a:rPr lang="cs-CZ" altLang="cs-CZ" sz="2400" b="1" smtClean="0"/>
              <a:t>nedobrovolné</a:t>
            </a:r>
            <a:r>
              <a:rPr lang="cs-CZ" altLang="cs-CZ" sz="2400" smtClean="0"/>
              <a:t> (nezamýšlené) </a:t>
            </a:r>
            <a:r>
              <a:rPr lang="cs-CZ" altLang="cs-CZ" sz="2400" b="1" smtClean="0"/>
              <a:t>náklady </a:t>
            </a:r>
            <a:r>
              <a:rPr lang="cs-CZ" altLang="cs-CZ" sz="2400" smtClean="0"/>
              <a:t>nebo </a:t>
            </a:r>
            <a:r>
              <a:rPr lang="cs-CZ" altLang="cs-CZ" sz="2400" b="1" smtClean="0"/>
              <a:t>přínosy </a:t>
            </a:r>
            <a:r>
              <a:rPr lang="cs-CZ" altLang="cs-CZ" sz="2400" smtClean="0"/>
              <a:t>jiným subjektům. </a:t>
            </a:r>
          </a:p>
          <a:p>
            <a:pPr eaLnBrk="1" hangingPunct="1">
              <a:lnSpc>
                <a:spcPct val="90000"/>
              </a:lnSpc>
            </a:pPr>
            <a:r>
              <a:rPr lang="cs-CZ" altLang="cs-CZ" sz="2400" smtClean="0"/>
              <a:t>Tyto náklady nebo přínosy jsou přenášeny </a:t>
            </a:r>
            <a:r>
              <a:rPr lang="cs-CZ" altLang="cs-CZ" sz="2400" b="1" u="sng" smtClean="0"/>
              <a:t>na jiné subjekty</a:t>
            </a:r>
            <a:r>
              <a:rPr lang="cs-CZ" altLang="cs-CZ" sz="2400" smtClean="0"/>
              <a:t>, </a:t>
            </a:r>
            <a:r>
              <a:rPr lang="cs-CZ" altLang="cs-CZ" sz="2400" b="1" u="sng" smtClean="0"/>
              <a:t>aniž</a:t>
            </a:r>
            <a:r>
              <a:rPr lang="cs-CZ" altLang="cs-CZ" sz="2400" smtClean="0"/>
              <a:t> ti, kteří tyto náklady způsobují, nebo ti, kteří tyto přínosy získávají, </a:t>
            </a:r>
            <a:r>
              <a:rPr lang="cs-CZ" altLang="cs-CZ" sz="2400" b="1" u="sng" smtClean="0"/>
              <a:t>za to platí</a:t>
            </a:r>
            <a:r>
              <a:rPr lang="cs-CZ" altLang="cs-CZ" sz="2400" smtClean="0"/>
              <a:t>. Trh neregistruje tyto vedlejší efekty výroby nebo spotřeby zejména proto, že chybí odpovídající cenové signály, které by vnější, externí náklady odrážely.</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cs-CZ" altLang="cs-CZ" smtClean="0"/>
              <a:t>Důležité charakteristiky externalit</a:t>
            </a:r>
          </a:p>
        </p:txBody>
      </p:sp>
      <p:sp>
        <p:nvSpPr>
          <p:cNvPr id="186371" name="Rectangle 3"/>
          <p:cNvSpPr>
            <a:spLocks noGrp="1" noChangeArrowheads="1"/>
          </p:cNvSpPr>
          <p:nvPr>
            <p:ph idx="1"/>
          </p:nvPr>
        </p:nvSpPr>
        <p:spPr>
          <a:xfrm>
            <a:off x="949325" y="1981200"/>
            <a:ext cx="7943850" cy="4616450"/>
          </a:xfrm>
        </p:spPr>
        <p:txBody>
          <a:bodyPr rtlCol="0">
            <a:normAutofit/>
          </a:bodyPr>
          <a:lstStyle/>
          <a:p>
            <a:pPr eaLnBrk="1" fontAlgn="auto" hangingPunct="1">
              <a:spcAft>
                <a:spcPts val="0"/>
              </a:spcAft>
              <a:defRPr/>
            </a:pPr>
            <a:r>
              <a:rPr lang="cs-CZ" altLang="cs-CZ" dirty="0"/>
              <a:t>Externality jsou:</a:t>
            </a:r>
          </a:p>
          <a:p>
            <a:pPr lvl="1" eaLnBrk="1" fontAlgn="auto" hangingPunct="1">
              <a:spcAft>
                <a:spcPts val="0"/>
              </a:spcAft>
              <a:defRPr/>
            </a:pPr>
            <a:r>
              <a:rPr lang="cs-CZ" altLang="cs-CZ" dirty="0">
                <a:solidFill>
                  <a:schemeClr val="accent1"/>
                </a:solidFill>
              </a:rPr>
              <a:t>nechtěně produkované </a:t>
            </a:r>
            <a:r>
              <a:rPr lang="cs-CZ" altLang="cs-CZ" dirty="0"/>
              <a:t>jako vedlejší efekty</a:t>
            </a:r>
          </a:p>
          <a:p>
            <a:pPr lvl="1" eaLnBrk="1" fontAlgn="auto" hangingPunct="1">
              <a:spcAft>
                <a:spcPts val="0"/>
              </a:spcAft>
              <a:defRPr/>
            </a:pPr>
            <a:r>
              <a:rPr lang="cs-CZ" altLang="cs-CZ" dirty="0">
                <a:solidFill>
                  <a:schemeClr val="accent1"/>
                </a:solidFill>
              </a:rPr>
              <a:t>přenášeny</a:t>
            </a:r>
            <a:r>
              <a:rPr lang="cs-CZ" altLang="cs-CZ" dirty="0"/>
              <a:t> (jejich dopady) </a:t>
            </a:r>
            <a:r>
              <a:rPr lang="cs-CZ" altLang="cs-CZ" dirty="0">
                <a:solidFill>
                  <a:schemeClr val="accent1"/>
                </a:solidFill>
              </a:rPr>
              <a:t>na jiné subjekty</a:t>
            </a:r>
            <a:r>
              <a:rPr lang="cs-CZ" altLang="cs-CZ" dirty="0"/>
              <a:t> a to ve formě</a:t>
            </a:r>
          </a:p>
          <a:p>
            <a:pPr lvl="2" eaLnBrk="1" fontAlgn="auto" hangingPunct="1">
              <a:spcAft>
                <a:spcPts val="0"/>
              </a:spcAft>
              <a:defRPr/>
            </a:pPr>
            <a:r>
              <a:rPr lang="cs-CZ" altLang="cs-CZ" dirty="0"/>
              <a:t>užitku (přínosů</a:t>
            </a:r>
            <a:r>
              <a:rPr lang="cs-CZ" altLang="cs-CZ" dirty="0" smtClean="0"/>
              <a:t>) nebo</a:t>
            </a:r>
          </a:p>
          <a:p>
            <a:pPr lvl="2" eaLnBrk="1" fontAlgn="auto" hangingPunct="1">
              <a:spcAft>
                <a:spcPts val="0"/>
              </a:spcAft>
              <a:defRPr/>
            </a:pPr>
            <a:r>
              <a:rPr lang="cs-CZ" altLang="cs-CZ" dirty="0" smtClean="0"/>
              <a:t>újmy </a:t>
            </a:r>
            <a:r>
              <a:rPr lang="cs-CZ" altLang="cs-CZ" dirty="0"/>
              <a:t>(nákladů</a:t>
            </a:r>
            <a:r>
              <a:rPr lang="cs-CZ" altLang="cs-CZ" dirty="0" smtClean="0"/>
              <a:t>)</a:t>
            </a:r>
            <a:endParaRPr lang="cs-CZ" altLang="cs-CZ" dirty="0"/>
          </a:p>
          <a:p>
            <a:pPr lvl="1" eaLnBrk="1" fontAlgn="auto" hangingPunct="1">
              <a:spcAft>
                <a:spcPts val="0"/>
              </a:spcAft>
              <a:defRPr/>
            </a:pPr>
            <a:r>
              <a:rPr lang="cs-CZ" altLang="cs-CZ" dirty="0"/>
              <a:t>vyjmuty z trhu – </a:t>
            </a:r>
            <a:r>
              <a:rPr lang="cs-CZ" altLang="cs-CZ" dirty="0">
                <a:solidFill>
                  <a:schemeClr val="accent1"/>
                </a:solidFill>
              </a:rPr>
              <a:t>nikdo za ně nikomu neplatí </a:t>
            </a:r>
            <a:r>
              <a:rPr lang="cs-CZ" altLang="cs-CZ" sz="1600" dirty="0">
                <a:solidFill>
                  <a:schemeClr val="accent1"/>
                </a:solidFill>
              </a:rPr>
              <a:t>(nebo platí jen částečně)</a:t>
            </a:r>
          </a:p>
          <a:p>
            <a:pPr marL="0" indent="0" eaLnBrk="1" fontAlgn="auto" hangingPunct="1">
              <a:spcAft>
                <a:spcPts val="0"/>
              </a:spcAft>
              <a:buFont typeface="Wingdings" pitchFamily="2" charset="2"/>
              <a:buNone/>
              <a:defRPr/>
            </a:pPr>
            <a:endParaRPr lang="cs-CZ" altLang="cs-CZ" dirty="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cs-CZ" altLang="cs-CZ" smtClean="0"/>
              <a:t>Druhy externalit</a:t>
            </a:r>
          </a:p>
        </p:txBody>
      </p:sp>
      <p:sp>
        <p:nvSpPr>
          <p:cNvPr id="14339" name="Rectangle 3"/>
          <p:cNvSpPr>
            <a:spLocks noGrp="1" noChangeArrowheads="1"/>
          </p:cNvSpPr>
          <p:nvPr>
            <p:ph idx="1"/>
          </p:nvPr>
        </p:nvSpPr>
        <p:spPr>
          <a:xfrm>
            <a:off x="900113" y="1700213"/>
            <a:ext cx="7632700" cy="4897437"/>
          </a:xfrm>
        </p:spPr>
        <p:txBody>
          <a:bodyPr/>
          <a:lstStyle/>
          <a:p>
            <a:pPr eaLnBrk="1" hangingPunct="1">
              <a:buFont typeface="Wingdings" panose="05000000000000000000" pitchFamily="2" charset="2"/>
              <a:buNone/>
            </a:pPr>
            <a:r>
              <a:rPr lang="cs-CZ" altLang="cs-CZ" sz="2400" b="1" smtClean="0"/>
              <a:t>Podle dopadu</a:t>
            </a:r>
            <a:r>
              <a:rPr lang="cs-CZ" altLang="cs-CZ" sz="2400" smtClean="0"/>
              <a:t> externality na jiné subjekty rozlišujeme:</a:t>
            </a:r>
            <a:endParaRPr lang="cs-CZ" altLang="cs-CZ" sz="2400" u="sng" smtClean="0"/>
          </a:p>
          <a:p>
            <a:pPr eaLnBrk="1" hangingPunct="1"/>
            <a:r>
              <a:rPr lang="cs-CZ" altLang="cs-CZ" sz="2400" b="1" smtClean="0">
                <a:solidFill>
                  <a:schemeClr val="accent1"/>
                </a:solidFill>
              </a:rPr>
              <a:t>Pozitivní externality</a:t>
            </a:r>
            <a:r>
              <a:rPr lang="cs-CZ" altLang="cs-CZ" sz="2400" smtClean="0">
                <a:solidFill>
                  <a:schemeClr val="accent1"/>
                </a:solidFill>
              </a:rPr>
              <a:t> </a:t>
            </a:r>
          </a:p>
          <a:p>
            <a:pPr lvl="1" eaLnBrk="1" hangingPunct="1"/>
            <a:r>
              <a:rPr lang="cs-CZ" altLang="cs-CZ" sz="2400" smtClean="0"/>
              <a:t>určitá aktivita jednoho subjektu přináší užitek i jiným subjektům. K tomuto vnějšímu efektu dochází mimo trh - ostatní subjekty za tento užitek neplatí (např. včelař a sadař, majitel lesa a houbaři). </a:t>
            </a:r>
          </a:p>
          <a:p>
            <a:pPr lvl="1" eaLnBrk="1" hangingPunct="1"/>
            <a:r>
              <a:rPr lang="cs-CZ" altLang="cs-CZ" sz="2400" smtClean="0"/>
              <a:t>vzniká, když si člověk nemůže přisvojit veškeré výnosy ze své činnosti nebo ze svého majetku a když si část výnosů přisvojují jiní (např. vědecký výzkum a nedostatečná ochrana duševního vlastnictví).</a:t>
            </a:r>
          </a:p>
          <a:p>
            <a:pPr lvl="1" eaLnBrk="1" hangingPunct="1"/>
            <a:endParaRPr lang="cs-CZ" altLang="cs-CZ" sz="2400" b="1" u="sng" smtClean="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cs-CZ" altLang="cs-CZ" smtClean="0"/>
              <a:t>Druhy externalit</a:t>
            </a:r>
          </a:p>
        </p:txBody>
      </p:sp>
      <p:sp>
        <p:nvSpPr>
          <p:cNvPr id="23555" name="Rectangle 3"/>
          <p:cNvSpPr>
            <a:spLocks noGrp="1" noChangeArrowheads="1"/>
          </p:cNvSpPr>
          <p:nvPr>
            <p:ph idx="1"/>
          </p:nvPr>
        </p:nvSpPr>
        <p:spPr>
          <a:xfrm>
            <a:off x="395288" y="1700213"/>
            <a:ext cx="8424862" cy="5041900"/>
          </a:xfrm>
        </p:spPr>
        <p:txBody>
          <a:bodyPr rtlCol="0">
            <a:normAutofit lnSpcReduction="10000"/>
          </a:bodyPr>
          <a:lstStyle/>
          <a:p>
            <a:pPr eaLnBrk="1" fontAlgn="auto" hangingPunct="1">
              <a:spcAft>
                <a:spcPts val="0"/>
              </a:spcAft>
              <a:buFont typeface="Wingdings" pitchFamily="2" charset="2"/>
              <a:buNone/>
              <a:defRPr/>
            </a:pPr>
            <a:r>
              <a:rPr lang="cs-CZ" altLang="cs-CZ" sz="2400" b="1" smtClean="0"/>
              <a:t>Podle dopadu</a:t>
            </a:r>
            <a:r>
              <a:rPr lang="cs-CZ" altLang="cs-CZ" sz="2400" smtClean="0"/>
              <a:t> </a:t>
            </a:r>
          </a:p>
          <a:p>
            <a:pPr eaLnBrk="1" fontAlgn="auto" hangingPunct="1">
              <a:spcAft>
                <a:spcPts val="0"/>
              </a:spcAft>
              <a:defRPr/>
            </a:pPr>
            <a:r>
              <a:rPr lang="cs-CZ" altLang="cs-CZ" sz="2400" b="1" smtClean="0">
                <a:solidFill>
                  <a:schemeClr val="accent1"/>
                </a:solidFill>
              </a:rPr>
              <a:t>Negativní externality</a:t>
            </a:r>
            <a:endParaRPr lang="cs-CZ" altLang="cs-CZ" sz="2400" smtClean="0">
              <a:solidFill>
                <a:schemeClr val="accent1"/>
              </a:solidFill>
            </a:endParaRPr>
          </a:p>
          <a:p>
            <a:pPr lvl="1" eaLnBrk="1" fontAlgn="auto" hangingPunct="1">
              <a:spcAft>
                <a:spcPts val="0"/>
              </a:spcAft>
              <a:defRPr/>
            </a:pPr>
            <a:r>
              <a:rPr lang="cs-CZ" altLang="cs-CZ" sz="2400" smtClean="0"/>
              <a:t>určitá aktivita jednoho</a:t>
            </a:r>
            <a:br>
              <a:rPr lang="cs-CZ" altLang="cs-CZ" sz="2400" smtClean="0"/>
            </a:br>
            <a:r>
              <a:rPr lang="cs-CZ" altLang="cs-CZ" sz="2400" smtClean="0"/>
              <a:t>subjektu přináší újmu </a:t>
            </a:r>
            <a:br>
              <a:rPr lang="cs-CZ" altLang="cs-CZ" sz="2400" smtClean="0"/>
            </a:br>
            <a:r>
              <a:rPr lang="cs-CZ" altLang="cs-CZ" sz="2400" smtClean="0"/>
              <a:t>jiným subjektům. </a:t>
            </a:r>
            <a:br>
              <a:rPr lang="cs-CZ" altLang="cs-CZ" sz="2400" smtClean="0"/>
            </a:br>
            <a:r>
              <a:rPr lang="cs-CZ" altLang="cs-CZ" sz="2400" smtClean="0"/>
              <a:t>Náklady s touto </a:t>
            </a:r>
            <a:br>
              <a:rPr lang="cs-CZ" altLang="cs-CZ" sz="2400" smtClean="0"/>
            </a:br>
            <a:r>
              <a:rPr lang="cs-CZ" altLang="cs-CZ" sz="2400" smtClean="0"/>
              <a:t>externalitou spojené </a:t>
            </a:r>
            <a:br>
              <a:rPr lang="cs-CZ" altLang="cs-CZ" sz="2400" smtClean="0"/>
            </a:br>
            <a:r>
              <a:rPr lang="cs-CZ" altLang="cs-CZ" sz="2400" smtClean="0"/>
              <a:t>hradí někdo jiný než </a:t>
            </a:r>
            <a:br>
              <a:rPr lang="cs-CZ" altLang="cs-CZ" sz="2400" smtClean="0"/>
            </a:br>
            <a:r>
              <a:rPr lang="cs-CZ" altLang="cs-CZ" sz="2400" smtClean="0"/>
              <a:t>původce škody </a:t>
            </a:r>
            <a:br>
              <a:rPr lang="cs-CZ" altLang="cs-CZ" sz="2400" smtClean="0"/>
            </a:br>
            <a:r>
              <a:rPr lang="cs-CZ" altLang="cs-CZ" sz="2400" smtClean="0"/>
              <a:t>(vypouštění zdraví poškozujících látek při výrobě do ovzduší, vody, apod.). </a:t>
            </a:r>
          </a:p>
          <a:p>
            <a:pPr lvl="1" eaLnBrk="1" fontAlgn="auto" hangingPunct="1">
              <a:spcAft>
                <a:spcPts val="0"/>
              </a:spcAft>
              <a:defRPr/>
            </a:pPr>
            <a:r>
              <a:rPr lang="cs-CZ" altLang="cs-CZ" sz="2400" smtClean="0"/>
              <a:t>vzniká, když člověk nenese plně všechny náklady své činnosti a část těchto nákladů přenáší na jiné.</a:t>
            </a:r>
          </a:p>
          <a:p>
            <a:pPr lvl="1" eaLnBrk="1" fontAlgn="auto" hangingPunct="1">
              <a:spcAft>
                <a:spcPts val="0"/>
              </a:spcAft>
              <a:defRPr/>
            </a:pPr>
            <a:endParaRPr lang="cs-CZ" altLang="cs-CZ" sz="2400" smtClean="0"/>
          </a:p>
        </p:txBody>
      </p:sp>
      <p:pic>
        <p:nvPicPr>
          <p:cNvPr id="15364" name="Picture 2" descr="http://myweb.rollins.edu/jsiry/externaliti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788" y="1700213"/>
            <a:ext cx="4748212"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cs-CZ" altLang="cs-CZ" smtClean="0"/>
              <a:t>Druhy externalit</a:t>
            </a:r>
          </a:p>
        </p:txBody>
      </p:sp>
      <p:sp>
        <p:nvSpPr>
          <p:cNvPr id="16387" name="Rectangle 3"/>
          <p:cNvSpPr>
            <a:spLocks noGrp="1" noChangeArrowheads="1"/>
          </p:cNvSpPr>
          <p:nvPr>
            <p:ph idx="1"/>
          </p:nvPr>
        </p:nvSpPr>
        <p:spPr>
          <a:xfrm>
            <a:off x="684213" y="1773238"/>
            <a:ext cx="7920037" cy="4608512"/>
          </a:xfrm>
        </p:spPr>
        <p:txBody>
          <a:bodyPr/>
          <a:lstStyle/>
          <a:p>
            <a:pPr eaLnBrk="1" hangingPunct="1"/>
            <a:r>
              <a:rPr lang="cs-CZ" altLang="cs-CZ" sz="2400" b="1" smtClean="0">
                <a:solidFill>
                  <a:schemeClr val="accent1"/>
                </a:solidFill>
              </a:rPr>
              <a:t>Smíšené</a:t>
            </a:r>
          </a:p>
          <a:p>
            <a:pPr lvl="1" eaLnBrk="1" hangingPunct="1"/>
            <a:r>
              <a:rPr lang="cs-CZ" altLang="cs-CZ" sz="2400" smtClean="0"/>
              <a:t>Některé statky však produkují jak pozitivní, tak negativní externality. </a:t>
            </a:r>
          </a:p>
          <a:p>
            <a:pPr lvl="1" eaLnBrk="1" hangingPunct="1"/>
            <a:r>
              <a:rPr lang="cs-CZ" altLang="cs-CZ" sz="2400" smtClean="0"/>
              <a:t>Příklad: </a:t>
            </a:r>
          </a:p>
          <a:p>
            <a:pPr lvl="2" eaLnBrk="1" hangingPunct="1"/>
            <a:r>
              <a:rPr lang="cs-CZ" altLang="cs-CZ" sz="2000" smtClean="0"/>
              <a:t>vzrostlý ovocný strom na mém pozemku, přesahující na sousedův pozemek, může na podzim představovat negativní externalitu (znečištění pozemku spadaným listím) a naopak v letním období pozitivní externalitu (v parném dni poskytuje příjemný stín, může si očesat ovoce)</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cs-CZ" altLang="cs-CZ" smtClean="0"/>
              <a:t>Rozšířené pojetí nákladů podniku</a:t>
            </a:r>
          </a:p>
        </p:txBody>
      </p:sp>
      <p:sp>
        <p:nvSpPr>
          <p:cNvPr id="175107" name="Rectangle 3"/>
          <p:cNvSpPr>
            <a:spLocks noGrp="1" noChangeArrowheads="1"/>
          </p:cNvSpPr>
          <p:nvPr>
            <p:ph idx="1"/>
          </p:nvPr>
        </p:nvSpPr>
        <p:spPr>
          <a:xfrm>
            <a:off x="900113" y="1600200"/>
            <a:ext cx="8243887" cy="5257800"/>
          </a:xfrm>
        </p:spPr>
        <p:txBody>
          <a:bodyPr/>
          <a:lstStyle/>
          <a:p>
            <a:pPr eaLnBrk="1" hangingPunct="1"/>
            <a:r>
              <a:rPr lang="cs-CZ" altLang="cs-CZ" sz="2200" smtClean="0"/>
              <a:t>Na úrovni podniku vznikají v souvislosti s jeho činností tzv. společenské náklady</a:t>
            </a:r>
          </a:p>
          <a:p>
            <a:pPr eaLnBrk="1" hangingPunct="1"/>
            <a:r>
              <a:rPr lang="cs-CZ" altLang="cs-CZ" sz="2200" b="1" smtClean="0"/>
              <a:t>Společenské náklady = interní náklady + externí náklady (neinternalizované)</a:t>
            </a:r>
          </a:p>
          <a:p>
            <a:pPr lvl="1" eaLnBrk="1" hangingPunct="1"/>
            <a:r>
              <a:rPr lang="cs-CZ" altLang="cs-CZ" sz="2000" smtClean="0"/>
              <a:t>Interní náklady jsou takové, které podnik reálně zatěžují a ovlivňují cenu produktu</a:t>
            </a:r>
          </a:p>
          <a:p>
            <a:pPr lvl="1" eaLnBrk="1" hangingPunct="1"/>
            <a:r>
              <a:rPr lang="cs-CZ" altLang="cs-CZ" sz="2000" smtClean="0"/>
              <a:t>Externí náklady podnik reálně nezatěžují a nese je někdo jiný</a:t>
            </a:r>
          </a:p>
          <a:p>
            <a:pPr lvl="1" eaLnBrk="1" hangingPunct="1"/>
            <a:r>
              <a:rPr lang="cs-CZ" altLang="cs-CZ" sz="2000" smtClean="0"/>
              <a:t>Podnik posuzuje svou efektivnost na základě interních nákladů a (případně) internalizovaných externích nákladů, nikoliv podle celkových společenských nákladů. Výroba produktu je tedy z pohledu podniku levnější, než ve skutečnosti je (při zohlednění společenských nákladů)</a:t>
            </a:r>
          </a:p>
          <a:p>
            <a:pPr eaLnBrk="1" hangingPunct="1"/>
            <a:r>
              <a:rPr lang="cs-CZ" altLang="cs-CZ" sz="2200" smtClean="0"/>
              <a:t>Internalizace externalit posouvá křivku nabídky doleva nahoru</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 calcmode="lin" valueType="num">
                                      <p:cBhvr>
                                        <p:cTn id="7" dur="500" fill="hold"/>
                                        <p:tgtEl>
                                          <p:spTgt spid="1751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510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7510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75107">
                                            <p:txEl>
                                              <p:pRg st="1" end="1"/>
                                            </p:txEl>
                                          </p:spTgt>
                                        </p:tgtEl>
                                        <p:attrNameLst>
                                          <p:attrName>style.visibility</p:attrName>
                                        </p:attrNameLst>
                                      </p:cBhvr>
                                      <p:to>
                                        <p:strVal val="visible"/>
                                      </p:to>
                                    </p:set>
                                    <p:anim calcmode="lin" valueType="num">
                                      <p:cBhvr>
                                        <p:cTn id="14" dur="500" fill="hold"/>
                                        <p:tgtEl>
                                          <p:spTgt spid="17510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7510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7510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175107">
                                            <p:txEl>
                                              <p:pRg st="2" end="2"/>
                                            </p:txEl>
                                          </p:spTgt>
                                        </p:tgtEl>
                                        <p:attrNameLst>
                                          <p:attrName>style.visibility</p:attrName>
                                        </p:attrNameLst>
                                      </p:cBhvr>
                                      <p:to>
                                        <p:strVal val="visible"/>
                                      </p:to>
                                    </p:set>
                                    <p:anim calcmode="lin" valueType="num">
                                      <p:cBhvr>
                                        <p:cTn id="21" dur="500" fill="hold"/>
                                        <p:tgtEl>
                                          <p:spTgt spid="17510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7510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7510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175107">
                                            <p:txEl>
                                              <p:pRg st="3" end="3"/>
                                            </p:txEl>
                                          </p:spTgt>
                                        </p:tgtEl>
                                        <p:attrNameLst>
                                          <p:attrName>style.visibility</p:attrName>
                                        </p:attrNameLst>
                                      </p:cBhvr>
                                      <p:to>
                                        <p:strVal val="visible"/>
                                      </p:to>
                                    </p:set>
                                    <p:anim calcmode="lin" valueType="num">
                                      <p:cBhvr>
                                        <p:cTn id="28" dur="500" fill="hold"/>
                                        <p:tgtEl>
                                          <p:spTgt spid="17510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7510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7510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175107">
                                            <p:txEl>
                                              <p:pRg st="4" end="4"/>
                                            </p:txEl>
                                          </p:spTgt>
                                        </p:tgtEl>
                                        <p:attrNameLst>
                                          <p:attrName>style.visibility</p:attrName>
                                        </p:attrNameLst>
                                      </p:cBhvr>
                                      <p:to>
                                        <p:strVal val="visible"/>
                                      </p:to>
                                    </p:set>
                                    <p:anim calcmode="lin" valueType="num">
                                      <p:cBhvr>
                                        <p:cTn id="35" dur="1000" fill="hold"/>
                                        <p:tgtEl>
                                          <p:spTgt spid="175107">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175107">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75107">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175107">
                                            <p:txEl>
                                              <p:pRg st="5" end="5"/>
                                            </p:txEl>
                                          </p:spTgt>
                                        </p:tgtEl>
                                        <p:attrNameLst>
                                          <p:attrName>style.visibility</p:attrName>
                                        </p:attrNameLst>
                                      </p:cBhvr>
                                      <p:to>
                                        <p:strVal val="visible"/>
                                      </p:to>
                                    </p:set>
                                    <p:animEffect transition="in" filter="dissolve">
                                      <p:cBhvr>
                                        <p:cTn id="42" dur="500"/>
                                        <p:tgtEl>
                                          <p:spTgt spid="1751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5" name="Picture 5"/>
          <p:cNvPicPr>
            <a:picLocks noChangeAspect="1" noChangeArrowheads="1"/>
          </p:cNvPicPr>
          <p:nvPr/>
        </p:nvPicPr>
        <p:blipFill>
          <a:blip r:embed="rId2">
            <a:extLst>
              <a:ext uri="{28A0092B-C50C-407E-A947-70E740481C1C}">
                <a14:useLocalDpi xmlns:a14="http://schemas.microsoft.com/office/drawing/2010/main" val="0"/>
              </a:ext>
            </a:extLst>
          </a:blip>
          <a:srcRect l="5457" t="62996" b="5457"/>
          <a:stretch>
            <a:fillRect/>
          </a:stretch>
        </p:blipFill>
        <p:spPr bwMode="auto">
          <a:xfrm>
            <a:off x="1327150" y="3387725"/>
            <a:ext cx="216058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688" name="Picture 8"/>
          <p:cNvPicPr>
            <a:picLocks noChangeAspect="1" noChangeArrowheads="1"/>
          </p:cNvPicPr>
          <p:nvPr/>
        </p:nvPicPr>
        <p:blipFill>
          <a:blip r:embed="rId3">
            <a:extLst>
              <a:ext uri="{28A0092B-C50C-407E-A947-70E740481C1C}">
                <a14:useLocalDpi xmlns:a14="http://schemas.microsoft.com/office/drawing/2010/main" val="0"/>
              </a:ext>
            </a:extLst>
          </a:blip>
          <a:srcRect l="51297" t="54988" b="7481"/>
          <a:stretch>
            <a:fillRect/>
          </a:stretch>
        </p:blipFill>
        <p:spPr bwMode="auto">
          <a:xfrm>
            <a:off x="5895975" y="3287713"/>
            <a:ext cx="2087563" cy="88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6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6263" y="3055938"/>
            <a:ext cx="266065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691" name="Picture 11"/>
          <p:cNvPicPr>
            <a:picLocks noChangeAspect="1" noChangeArrowheads="1"/>
          </p:cNvPicPr>
          <p:nvPr/>
        </p:nvPicPr>
        <p:blipFill>
          <a:blip r:embed="rId5">
            <a:extLst>
              <a:ext uri="{28A0092B-C50C-407E-A947-70E740481C1C}">
                <a14:useLocalDpi xmlns:a14="http://schemas.microsoft.com/office/drawing/2010/main" val="0"/>
              </a:ext>
            </a:extLst>
          </a:blip>
          <a:srcRect l="33722" r="41722"/>
          <a:stretch>
            <a:fillRect/>
          </a:stretch>
        </p:blipFill>
        <p:spPr bwMode="auto">
          <a:xfrm>
            <a:off x="136525" y="2178050"/>
            <a:ext cx="1023938"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692" name="Picture 12"/>
          <p:cNvPicPr>
            <a:picLocks noChangeAspect="1" noChangeArrowheads="1"/>
          </p:cNvPicPr>
          <p:nvPr/>
        </p:nvPicPr>
        <p:blipFill>
          <a:blip r:embed="rId6">
            <a:extLst>
              <a:ext uri="{28A0092B-C50C-407E-A947-70E740481C1C}">
                <a14:useLocalDpi xmlns:a14="http://schemas.microsoft.com/office/drawing/2010/main" val="0"/>
              </a:ext>
            </a:extLst>
          </a:blip>
          <a:srcRect l="14500" t="8389" r="16000" b="8000"/>
          <a:stretch>
            <a:fillRect/>
          </a:stretch>
        </p:blipFill>
        <p:spPr bwMode="auto">
          <a:xfrm>
            <a:off x="7707313" y="2554288"/>
            <a:ext cx="1436687"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9693" name="Line 13"/>
          <p:cNvSpPr>
            <a:spLocks noChangeShapeType="1"/>
          </p:cNvSpPr>
          <p:nvPr/>
        </p:nvSpPr>
        <p:spPr bwMode="auto">
          <a:xfrm>
            <a:off x="1676400" y="3146425"/>
            <a:ext cx="1044575" cy="1131888"/>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9694" name="Line 14"/>
          <p:cNvSpPr>
            <a:spLocks noChangeShapeType="1"/>
          </p:cNvSpPr>
          <p:nvPr/>
        </p:nvSpPr>
        <p:spPr bwMode="auto">
          <a:xfrm flipH="1">
            <a:off x="1717675" y="3133725"/>
            <a:ext cx="925513" cy="1163638"/>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9695" name="Line 15"/>
          <p:cNvSpPr>
            <a:spLocks noChangeShapeType="1"/>
          </p:cNvSpPr>
          <p:nvPr/>
        </p:nvSpPr>
        <p:spPr bwMode="auto">
          <a:xfrm>
            <a:off x="6113463" y="3048000"/>
            <a:ext cx="1044575" cy="1131888"/>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9696" name="Line 16"/>
          <p:cNvSpPr>
            <a:spLocks noChangeShapeType="1"/>
          </p:cNvSpPr>
          <p:nvPr/>
        </p:nvSpPr>
        <p:spPr bwMode="auto">
          <a:xfrm flipH="1">
            <a:off x="6154738" y="3035300"/>
            <a:ext cx="925512" cy="1163638"/>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99701" name="Picture 21"/>
          <p:cNvPicPr>
            <a:picLocks noChangeAspect="1" noChangeArrowheads="1"/>
          </p:cNvPicPr>
          <p:nvPr/>
        </p:nvPicPr>
        <p:blipFill>
          <a:blip r:embed="rId7">
            <a:extLst>
              <a:ext uri="{28A0092B-C50C-407E-A947-70E740481C1C}">
                <a14:useLocalDpi xmlns:a14="http://schemas.microsoft.com/office/drawing/2010/main" val="0"/>
              </a:ext>
            </a:extLst>
          </a:blip>
          <a:srcRect l="48492" t="25943" r="3491" b="52144"/>
          <a:stretch>
            <a:fillRect/>
          </a:stretch>
        </p:blipFill>
        <p:spPr bwMode="auto">
          <a:xfrm>
            <a:off x="0" y="4198938"/>
            <a:ext cx="908050"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702" name="Picture 22"/>
          <p:cNvPicPr>
            <a:picLocks noChangeAspect="1" noChangeArrowheads="1"/>
          </p:cNvPicPr>
          <p:nvPr/>
        </p:nvPicPr>
        <p:blipFill>
          <a:blip r:embed="rId7">
            <a:extLst>
              <a:ext uri="{28A0092B-C50C-407E-A947-70E740481C1C}">
                <a14:useLocalDpi xmlns:a14="http://schemas.microsoft.com/office/drawing/2010/main" val="0"/>
              </a:ext>
            </a:extLst>
          </a:blip>
          <a:srcRect l="48492" t="25943" r="3491" b="52144"/>
          <a:stretch>
            <a:fillRect/>
          </a:stretch>
        </p:blipFill>
        <p:spPr bwMode="auto">
          <a:xfrm>
            <a:off x="215900" y="4414838"/>
            <a:ext cx="908050"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703" name="Picture 23"/>
          <p:cNvPicPr>
            <a:picLocks noChangeAspect="1" noChangeArrowheads="1"/>
          </p:cNvPicPr>
          <p:nvPr/>
        </p:nvPicPr>
        <p:blipFill>
          <a:blip r:embed="rId7">
            <a:extLst>
              <a:ext uri="{28A0092B-C50C-407E-A947-70E740481C1C}">
                <a14:useLocalDpi xmlns:a14="http://schemas.microsoft.com/office/drawing/2010/main" val="0"/>
              </a:ext>
            </a:extLst>
          </a:blip>
          <a:srcRect l="48492" t="25943" r="3491" b="52144"/>
          <a:stretch>
            <a:fillRect/>
          </a:stretch>
        </p:blipFill>
        <p:spPr bwMode="auto">
          <a:xfrm>
            <a:off x="8032750" y="3987800"/>
            <a:ext cx="90805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9706" name="Rectangle 26"/>
          <p:cNvSpPr>
            <a:spLocks noChangeArrowheads="1"/>
          </p:cNvSpPr>
          <p:nvPr/>
        </p:nvSpPr>
        <p:spPr bwMode="auto">
          <a:xfrm>
            <a:off x="3406775" y="5218113"/>
            <a:ext cx="1055688" cy="15097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800">
                <a:solidFill>
                  <a:schemeClr val="bg1"/>
                </a:solidFill>
                <a:latin typeface="Arial" panose="020B0604020202020204" pitchFamily="34" charset="0"/>
              </a:rPr>
              <a:t>Interní </a:t>
            </a:r>
          </a:p>
          <a:p>
            <a:pPr algn="ctr" eaLnBrk="1" hangingPunct="1">
              <a:spcBef>
                <a:spcPct val="0"/>
              </a:spcBef>
              <a:buFontTx/>
              <a:buNone/>
            </a:pPr>
            <a:r>
              <a:rPr lang="cs-CZ" altLang="cs-CZ" sz="1800">
                <a:solidFill>
                  <a:schemeClr val="bg1"/>
                </a:solidFill>
                <a:latin typeface="Arial" panose="020B0604020202020204" pitchFamily="34" charset="0"/>
              </a:rPr>
              <a:t>náklady</a:t>
            </a:r>
          </a:p>
          <a:p>
            <a:pPr algn="ctr" eaLnBrk="1" hangingPunct="1">
              <a:spcBef>
                <a:spcPct val="0"/>
              </a:spcBef>
              <a:buFontTx/>
              <a:buNone/>
            </a:pPr>
            <a:r>
              <a:rPr lang="cs-CZ" altLang="cs-CZ" sz="1800">
                <a:solidFill>
                  <a:schemeClr val="bg1"/>
                </a:solidFill>
                <a:latin typeface="Arial" panose="020B0604020202020204" pitchFamily="34" charset="0"/>
              </a:rPr>
              <a:t>na kus</a:t>
            </a:r>
          </a:p>
        </p:txBody>
      </p:sp>
      <p:sp>
        <p:nvSpPr>
          <p:cNvPr id="199707" name="Rectangle 27"/>
          <p:cNvSpPr>
            <a:spLocks noChangeArrowheads="1"/>
          </p:cNvSpPr>
          <p:nvPr/>
        </p:nvSpPr>
        <p:spPr bwMode="auto">
          <a:xfrm>
            <a:off x="4471988" y="4953000"/>
            <a:ext cx="1055687" cy="1771650"/>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800">
                <a:solidFill>
                  <a:schemeClr val="bg1"/>
                </a:solidFill>
                <a:latin typeface="Arial" panose="020B0604020202020204" pitchFamily="34" charset="0"/>
              </a:rPr>
              <a:t>Cena</a:t>
            </a:r>
          </a:p>
        </p:txBody>
      </p:sp>
      <p:pic>
        <p:nvPicPr>
          <p:cNvPr id="199708" name="Picture 28"/>
          <p:cNvPicPr>
            <a:picLocks noChangeAspect="1" noChangeArrowheads="1"/>
          </p:cNvPicPr>
          <p:nvPr/>
        </p:nvPicPr>
        <p:blipFill>
          <a:blip r:embed="rId7">
            <a:extLst>
              <a:ext uri="{28A0092B-C50C-407E-A947-70E740481C1C}">
                <a14:useLocalDpi xmlns:a14="http://schemas.microsoft.com/office/drawing/2010/main" val="0"/>
              </a:ext>
            </a:extLst>
          </a:blip>
          <a:srcRect l="48492" t="25943" r="3491" b="52144"/>
          <a:stretch>
            <a:fillRect/>
          </a:stretch>
        </p:blipFill>
        <p:spPr bwMode="auto">
          <a:xfrm>
            <a:off x="8235950" y="4235450"/>
            <a:ext cx="90805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709" name="Picture 29"/>
          <p:cNvPicPr>
            <a:picLocks noChangeAspect="1" noChangeArrowheads="1"/>
          </p:cNvPicPr>
          <p:nvPr/>
        </p:nvPicPr>
        <p:blipFill>
          <a:blip r:embed="rId7">
            <a:extLst>
              <a:ext uri="{28A0092B-C50C-407E-A947-70E740481C1C}">
                <a14:useLocalDpi xmlns:a14="http://schemas.microsoft.com/office/drawing/2010/main" val="0"/>
              </a:ext>
            </a:extLst>
          </a:blip>
          <a:srcRect l="49318" t="1160" r="2856" b="76764"/>
          <a:stretch>
            <a:fillRect/>
          </a:stretch>
        </p:blipFill>
        <p:spPr bwMode="auto">
          <a:xfrm>
            <a:off x="3476625" y="6264275"/>
            <a:ext cx="911225"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710" name="Picture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3000" y="3132138"/>
            <a:ext cx="828675" cy="93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711"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8325" y="3128963"/>
            <a:ext cx="828675" cy="93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9712" name="AutoShape 32"/>
          <p:cNvSpPr>
            <a:spLocks noChangeArrowheads="1"/>
          </p:cNvSpPr>
          <p:nvPr/>
        </p:nvSpPr>
        <p:spPr bwMode="auto">
          <a:xfrm flipH="1">
            <a:off x="325438" y="882650"/>
            <a:ext cx="3778250" cy="1414463"/>
          </a:xfrm>
          <a:prstGeom prst="curvedDownArrow">
            <a:avLst>
              <a:gd name="adj1" fmla="val 53423"/>
              <a:gd name="adj2" fmla="val 106846"/>
              <a:gd name="adj3" fmla="val 33333"/>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800">
                <a:solidFill>
                  <a:schemeClr val="bg1"/>
                </a:solidFill>
                <a:latin typeface="Arial" panose="020B0604020202020204" pitchFamily="34" charset="0"/>
              </a:rPr>
              <a:t>Pozitivní </a:t>
            </a:r>
          </a:p>
          <a:p>
            <a:pPr algn="ctr" eaLnBrk="1" hangingPunct="1">
              <a:spcBef>
                <a:spcPct val="0"/>
              </a:spcBef>
              <a:buFontTx/>
              <a:buNone/>
            </a:pPr>
            <a:r>
              <a:rPr lang="cs-CZ" altLang="cs-CZ" sz="1800">
                <a:solidFill>
                  <a:schemeClr val="bg1"/>
                </a:solidFill>
                <a:latin typeface="Arial" panose="020B0604020202020204" pitchFamily="34" charset="0"/>
              </a:rPr>
              <a:t>externality</a:t>
            </a:r>
          </a:p>
        </p:txBody>
      </p:sp>
      <p:sp>
        <p:nvSpPr>
          <p:cNvPr id="199713" name="AutoShape 33"/>
          <p:cNvSpPr>
            <a:spLocks noChangeArrowheads="1"/>
          </p:cNvSpPr>
          <p:nvPr/>
        </p:nvSpPr>
        <p:spPr bwMode="auto">
          <a:xfrm>
            <a:off x="4732338" y="1239838"/>
            <a:ext cx="4038600" cy="1414462"/>
          </a:xfrm>
          <a:prstGeom prst="curvedDownArrow">
            <a:avLst>
              <a:gd name="adj1" fmla="val 57104"/>
              <a:gd name="adj2" fmla="val 114209"/>
              <a:gd name="adj3" fmla="val 33333"/>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800">
                <a:solidFill>
                  <a:schemeClr val="bg1"/>
                </a:solidFill>
                <a:latin typeface="Arial" panose="020B0604020202020204" pitchFamily="34" charset="0"/>
              </a:rPr>
              <a:t>Negativní </a:t>
            </a:r>
          </a:p>
          <a:p>
            <a:pPr algn="ctr" eaLnBrk="1" hangingPunct="1">
              <a:spcBef>
                <a:spcPct val="0"/>
              </a:spcBef>
              <a:buFontTx/>
              <a:buNone/>
            </a:pPr>
            <a:r>
              <a:rPr lang="cs-CZ" altLang="cs-CZ" sz="1800">
                <a:solidFill>
                  <a:schemeClr val="bg1"/>
                </a:solidFill>
                <a:latin typeface="Arial" panose="020B0604020202020204" pitchFamily="34" charset="0"/>
              </a:rPr>
              <a:t>externality</a:t>
            </a:r>
          </a:p>
        </p:txBody>
      </p:sp>
      <p:pic>
        <p:nvPicPr>
          <p:cNvPr id="199686" name="Picture 6"/>
          <p:cNvPicPr>
            <a:picLocks noChangeAspect="1" noChangeArrowheads="1"/>
          </p:cNvPicPr>
          <p:nvPr/>
        </p:nvPicPr>
        <p:blipFill>
          <a:blip r:embed="rId9">
            <a:extLst>
              <a:ext uri="{28A0092B-C50C-407E-A947-70E740481C1C}">
                <a14:useLocalDpi xmlns:a14="http://schemas.microsoft.com/office/drawing/2010/main" val="0"/>
              </a:ext>
            </a:extLst>
          </a:blip>
          <a:srcRect l="31862" t="12381" b="25671"/>
          <a:stretch>
            <a:fillRect/>
          </a:stretch>
        </p:blipFill>
        <p:spPr bwMode="auto">
          <a:xfrm>
            <a:off x="4289425" y="1441450"/>
            <a:ext cx="1512888"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704" name="Picture 24"/>
          <p:cNvPicPr>
            <a:picLocks noChangeAspect="1" noChangeArrowheads="1"/>
          </p:cNvPicPr>
          <p:nvPr/>
        </p:nvPicPr>
        <p:blipFill>
          <a:blip r:embed="rId7">
            <a:extLst>
              <a:ext uri="{28A0092B-C50C-407E-A947-70E740481C1C}">
                <a14:useLocalDpi xmlns:a14="http://schemas.microsoft.com/office/drawing/2010/main" val="0"/>
              </a:ext>
            </a:extLst>
          </a:blip>
          <a:srcRect l="48492" t="25943" r="3491" b="52144"/>
          <a:stretch>
            <a:fillRect/>
          </a:stretch>
        </p:blipFill>
        <p:spPr bwMode="auto">
          <a:xfrm>
            <a:off x="3629025" y="4183063"/>
            <a:ext cx="908050"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705" name="Picture 25"/>
          <p:cNvPicPr>
            <a:picLocks noChangeAspect="1" noChangeArrowheads="1"/>
          </p:cNvPicPr>
          <p:nvPr/>
        </p:nvPicPr>
        <p:blipFill>
          <a:blip r:embed="rId7">
            <a:extLst>
              <a:ext uri="{28A0092B-C50C-407E-A947-70E740481C1C}">
                <a14:useLocalDpi xmlns:a14="http://schemas.microsoft.com/office/drawing/2010/main" val="0"/>
              </a:ext>
            </a:extLst>
          </a:blip>
          <a:srcRect l="48492" t="25943" r="3491" b="52144"/>
          <a:stretch>
            <a:fillRect/>
          </a:stretch>
        </p:blipFill>
        <p:spPr bwMode="auto">
          <a:xfrm>
            <a:off x="4327525" y="4283075"/>
            <a:ext cx="90805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716" name="Picture 36"/>
          <p:cNvPicPr>
            <a:picLocks noChangeAspect="1" noChangeArrowheads="1"/>
          </p:cNvPicPr>
          <p:nvPr/>
        </p:nvPicPr>
        <p:blipFill>
          <a:blip r:embed="rId7">
            <a:extLst>
              <a:ext uri="{28A0092B-C50C-407E-A947-70E740481C1C}">
                <a14:useLocalDpi xmlns:a14="http://schemas.microsoft.com/office/drawing/2010/main" val="0"/>
              </a:ext>
            </a:extLst>
          </a:blip>
          <a:srcRect l="48492" t="25943" r="3491" b="52144"/>
          <a:stretch>
            <a:fillRect/>
          </a:stretch>
        </p:blipFill>
        <p:spPr bwMode="auto">
          <a:xfrm>
            <a:off x="3487738" y="5829300"/>
            <a:ext cx="90805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717" name="Picture 37"/>
          <p:cNvPicPr>
            <a:picLocks noChangeAspect="1" noChangeArrowheads="1"/>
          </p:cNvPicPr>
          <p:nvPr/>
        </p:nvPicPr>
        <p:blipFill>
          <a:blip r:embed="rId7">
            <a:extLst>
              <a:ext uri="{28A0092B-C50C-407E-A947-70E740481C1C}">
                <a14:useLocalDpi xmlns:a14="http://schemas.microsoft.com/office/drawing/2010/main" val="0"/>
              </a:ext>
            </a:extLst>
          </a:blip>
          <a:srcRect l="48492" t="25943" r="3491" b="52144"/>
          <a:stretch>
            <a:fillRect/>
          </a:stretch>
        </p:blipFill>
        <p:spPr bwMode="auto">
          <a:xfrm>
            <a:off x="4554538" y="5384800"/>
            <a:ext cx="90805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722" name="Picture 4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59600" y="4686300"/>
            <a:ext cx="10033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723" name="Picture 4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4200" y="4826000"/>
            <a:ext cx="1016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724" name="Picture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0300" y="3144838"/>
            <a:ext cx="828675" cy="93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725" name="Picture 4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5625" y="3141663"/>
            <a:ext cx="828675" cy="93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9726" name="Text Box 46"/>
          <p:cNvSpPr txBox="1">
            <a:spLocks noChangeArrowheads="1"/>
          </p:cNvSpPr>
          <p:nvPr/>
        </p:nvSpPr>
        <p:spPr bwMode="auto">
          <a:xfrm>
            <a:off x="2286000" y="1612900"/>
            <a:ext cx="4521200" cy="146526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cs-CZ" altLang="cs-CZ" sz="1800">
                <a:solidFill>
                  <a:schemeClr val="bg1"/>
                </a:solidFill>
                <a:latin typeface="Arial" panose="020B0604020202020204" pitchFamily="34" charset="0"/>
              </a:rPr>
              <a:t>Aby firmy uspokojily potřeby zákazníků, vyrábějí statky, které prodávají zákazníkům za ceny, jež se odvíjí od jejich výrobních nákladů (obvykle pouze interních).</a:t>
            </a:r>
          </a:p>
        </p:txBody>
      </p:sp>
      <p:pic>
        <p:nvPicPr>
          <p:cNvPr id="199727" name="Picture 47"/>
          <p:cNvPicPr>
            <a:picLocks noChangeAspect="1" noChangeArrowheads="1"/>
          </p:cNvPicPr>
          <p:nvPr/>
        </p:nvPicPr>
        <p:blipFill>
          <a:blip r:embed="rId7">
            <a:extLst>
              <a:ext uri="{28A0092B-C50C-407E-A947-70E740481C1C}">
                <a14:useLocalDpi xmlns:a14="http://schemas.microsoft.com/office/drawing/2010/main" val="0"/>
              </a:ext>
            </a:extLst>
          </a:blip>
          <a:srcRect l="49318" t="1160" r="2856" b="76764"/>
          <a:stretch>
            <a:fillRect/>
          </a:stretch>
        </p:blipFill>
        <p:spPr bwMode="auto">
          <a:xfrm>
            <a:off x="4543425" y="6264275"/>
            <a:ext cx="911225"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728" name="Picture 48"/>
          <p:cNvPicPr>
            <a:picLocks noChangeAspect="1" noChangeArrowheads="1"/>
          </p:cNvPicPr>
          <p:nvPr/>
        </p:nvPicPr>
        <p:blipFill>
          <a:blip r:embed="rId7">
            <a:extLst>
              <a:ext uri="{28A0092B-C50C-407E-A947-70E740481C1C}">
                <a14:useLocalDpi xmlns:a14="http://schemas.microsoft.com/office/drawing/2010/main" val="0"/>
              </a:ext>
            </a:extLst>
          </a:blip>
          <a:srcRect l="49318" t="1160" r="2856" b="76764"/>
          <a:stretch>
            <a:fillRect/>
          </a:stretch>
        </p:blipFill>
        <p:spPr bwMode="auto">
          <a:xfrm>
            <a:off x="4543425" y="5819775"/>
            <a:ext cx="911225"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9729" name="Text Box 49"/>
          <p:cNvSpPr txBox="1">
            <a:spLocks noChangeArrowheads="1"/>
          </p:cNvSpPr>
          <p:nvPr/>
        </p:nvSpPr>
        <p:spPr bwMode="auto">
          <a:xfrm>
            <a:off x="2095500" y="4838700"/>
            <a:ext cx="5219700" cy="119062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cs-CZ" altLang="cs-CZ" sz="1800">
                <a:solidFill>
                  <a:schemeClr val="bg1"/>
                </a:solidFill>
                <a:latin typeface="Arial" panose="020B0604020202020204" pitchFamily="34" charset="0"/>
              </a:rPr>
              <a:t>V souvislosti s jejich výrobou ale vznikají také nechtěné produkty – externality -  a to jak pozitivní (za jejich poskytování by si ráda firma nechala zaplatit, ale neví jak, nebo od koho)…</a:t>
            </a:r>
          </a:p>
        </p:txBody>
      </p:sp>
      <p:sp>
        <p:nvSpPr>
          <p:cNvPr id="199732" name="Text Box 52"/>
          <p:cNvSpPr txBox="1">
            <a:spLocks noChangeArrowheads="1"/>
          </p:cNvSpPr>
          <p:nvPr/>
        </p:nvSpPr>
        <p:spPr bwMode="auto">
          <a:xfrm>
            <a:off x="0" y="127000"/>
            <a:ext cx="4521200" cy="17399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cs-CZ" altLang="cs-CZ" sz="1800">
                <a:solidFill>
                  <a:schemeClr val="bg1"/>
                </a:solidFill>
                <a:latin typeface="Arial" panose="020B0604020202020204" pitchFamily="34" charset="0"/>
              </a:rPr>
              <a:t>Tím se firmě zvýší náklady na výrobu, což jí snižuje zisk. Aby to firma kompenzovala, může například zvýšit cenu výrobku. To však může odradit zákazníky od dalších nákupů. Tím je firma potrestána za svou produkci negativních externalit.</a:t>
            </a:r>
          </a:p>
        </p:txBody>
      </p:sp>
      <p:pic>
        <p:nvPicPr>
          <p:cNvPr id="199733" name="Picture 53"/>
          <p:cNvPicPr>
            <a:picLocks noChangeAspect="1" noChangeArrowheads="1"/>
          </p:cNvPicPr>
          <p:nvPr/>
        </p:nvPicPr>
        <p:blipFill>
          <a:blip r:embed="rId12">
            <a:extLst>
              <a:ext uri="{28A0092B-C50C-407E-A947-70E740481C1C}">
                <a14:useLocalDpi xmlns:a14="http://schemas.microsoft.com/office/drawing/2010/main" val="0"/>
              </a:ext>
            </a:extLst>
          </a:blip>
          <a:srcRect l="2222" r="6667" b="3076"/>
          <a:stretch>
            <a:fillRect/>
          </a:stretch>
        </p:blipFill>
        <p:spPr bwMode="auto">
          <a:xfrm>
            <a:off x="4483100" y="0"/>
            <a:ext cx="1320800" cy="152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9715" name="Rectangle 35"/>
          <p:cNvSpPr>
            <a:spLocks noChangeArrowheads="1"/>
          </p:cNvSpPr>
          <p:nvPr/>
        </p:nvSpPr>
        <p:spPr bwMode="auto">
          <a:xfrm>
            <a:off x="4770438" y="1231900"/>
            <a:ext cx="744537" cy="377825"/>
          </a:xfrm>
          <a:prstGeom prst="rect">
            <a:avLst/>
          </a:prstGeom>
          <a:solidFill>
            <a:srgbClr val="330033">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800">
                <a:solidFill>
                  <a:schemeClr val="bg1"/>
                </a:solidFill>
                <a:latin typeface="Arial" panose="020B0604020202020204" pitchFamily="34" charset="0"/>
              </a:rPr>
              <a:t>STÁT</a:t>
            </a:r>
          </a:p>
        </p:txBody>
      </p:sp>
      <p:pic>
        <p:nvPicPr>
          <p:cNvPr id="199734" name="Picture 54"/>
          <p:cNvPicPr>
            <a:picLocks noChangeAspect="1" noChangeArrowheads="1"/>
          </p:cNvPicPr>
          <p:nvPr/>
        </p:nvPicPr>
        <p:blipFill>
          <a:blip r:embed="rId7">
            <a:extLst>
              <a:ext uri="{28A0092B-C50C-407E-A947-70E740481C1C}">
                <a14:useLocalDpi xmlns:a14="http://schemas.microsoft.com/office/drawing/2010/main" val="0"/>
              </a:ext>
            </a:extLst>
          </a:blip>
          <a:srcRect l="48492" t="25943" r="3491" b="52144"/>
          <a:stretch>
            <a:fillRect/>
          </a:stretch>
        </p:blipFill>
        <p:spPr bwMode="auto">
          <a:xfrm>
            <a:off x="3857625" y="4449763"/>
            <a:ext cx="908050"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9735" name="Text Box 55"/>
          <p:cNvSpPr txBox="1">
            <a:spLocks noChangeArrowheads="1"/>
          </p:cNvSpPr>
          <p:nvPr/>
        </p:nvSpPr>
        <p:spPr bwMode="auto">
          <a:xfrm>
            <a:off x="1092200" y="1828800"/>
            <a:ext cx="6743700" cy="1920875"/>
          </a:xfrm>
          <a:prstGeom prst="rect">
            <a:avLst/>
          </a:prstGeom>
          <a:solidFill>
            <a:srgbClr val="3300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cs-CZ" altLang="cs-CZ" sz="6000" dirty="0">
                <a:solidFill>
                  <a:schemeClr val="bg1"/>
                </a:solidFill>
                <a:latin typeface="Arial" panose="020B0604020202020204" pitchFamily="34" charset="0"/>
              </a:rPr>
              <a:t>Externality a jejich internalizace</a:t>
            </a:r>
          </a:p>
        </p:txBody>
      </p:sp>
      <p:sp>
        <p:nvSpPr>
          <p:cNvPr id="199736" name="Text Box 56"/>
          <p:cNvSpPr txBox="1">
            <a:spLocks noChangeArrowheads="1"/>
          </p:cNvSpPr>
          <p:nvPr/>
        </p:nvSpPr>
        <p:spPr bwMode="auto">
          <a:xfrm>
            <a:off x="4254500" y="6146800"/>
            <a:ext cx="35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cs-CZ" altLang="cs-CZ" sz="3600" b="1">
                <a:solidFill>
                  <a:srgbClr val="00FF00"/>
                </a:solidFill>
                <a:effectLst>
                  <a:outerShdw blurRad="38100" dist="38100" dir="2700000" algn="tl">
                    <a:srgbClr val="000000"/>
                  </a:outerShdw>
                </a:effectLst>
                <a:latin typeface="Arial" charset="0"/>
              </a:rPr>
              <a:t>=</a:t>
            </a:r>
          </a:p>
        </p:txBody>
      </p:sp>
      <p:sp>
        <p:nvSpPr>
          <p:cNvPr id="199737" name="Text Box 57"/>
          <p:cNvSpPr txBox="1">
            <a:spLocks noChangeArrowheads="1"/>
          </p:cNvSpPr>
          <p:nvPr/>
        </p:nvSpPr>
        <p:spPr bwMode="auto">
          <a:xfrm>
            <a:off x="4800600" y="5918200"/>
            <a:ext cx="44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cs-CZ" altLang="cs-CZ" sz="3600" b="1">
                <a:solidFill>
                  <a:srgbClr val="00FF00"/>
                </a:solidFill>
                <a:effectLst>
                  <a:outerShdw blurRad="38100" dist="38100" dir="2700000" algn="tl">
                    <a:srgbClr val="000000"/>
                  </a:outerShdw>
                </a:effectLst>
                <a:latin typeface="Arial" charset="0"/>
              </a:rPr>
              <a:t>+</a:t>
            </a:r>
          </a:p>
        </p:txBody>
      </p:sp>
      <p:sp>
        <p:nvSpPr>
          <p:cNvPr id="199730" name="Text Box 50"/>
          <p:cNvSpPr txBox="1">
            <a:spLocks noChangeArrowheads="1"/>
          </p:cNvSpPr>
          <p:nvPr/>
        </p:nvSpPr>
        <p:spPr bwMode="auto">
          <a:xfrm>
            <a:off x="1917700" y="5435600"/>
            <a:ext cx="5219700" cy="91598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cs-CZ" altLang="cs-CZ" sz="1800">
                <a:solidFill>
                  <a:schemeClr val="bg1"/>
                </a:solidFill>
                <a:latin typeface="Arial" panose="020B0604020202020204" pitchFamily="34" charset="0"/>
              </a:rPr>
              <a:t>… tak negativní (za ně by měla poškozeným subjektům zaplatit kompenzaci, ale pokud ji k tomu nikdo nedonutí, pak to neudělá).</a:t>
            </a:r>
          </a:p>
        </p:txBody>
      </p:sp>
      <p:sp>
        <p:nvSpPr>
          <p:cNvPr id="199731" name="Text Box 51"/>
          <p:cNvSpPr txBox="1">
            <a:spLocks noChangeArrowheads="1"/>
          </p:cNvSpPr>
          <p:nvPr/>
        </p:nvSpPr>
        <p:spPr bwMode="auto">
          <a:xfrm>
            <a:off x="2451100" y="5543550"/>
            <a:ext cx="4521200" cy="119062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cs-CZ" altLang="cs-CZ" sz="1800">
                <a:solidFill>
                  <a:schemeClr val="bg1"/>
                </a:solidFill>
                <a:latin typeface="Arial" panose="020B0604020202020204" pitchFamily="34" charset="0"/>
              </a:rPr>
              <a:t>Zde nastupuje stát, který se snaží řešit hlavně negativní externality a to například tím, že za jejich produkci nechá firmu zaplatit…</a:t>
            </a:r>
          </a:p>
        </p:txBody>
      </p:sp>
      <p:sp>
        <p:nvSpPr>
          <p:cNvPr id="199738" name="Line 58"/>
          <p:cNvSpPr>
            <a:spLocks noChangeShapeType="1"/>
          </p:cNvSpPr>
          <p:nvPr/>
        </p:nvSpPr>
        <p:spPr bwMode="auto">
          <a:xfrm flipH="1">
            <a:off x="3987800" y="2463800"/>
            <a:ext cx="914400" cy="34417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9739" name="Line 59"/>
          <p:cNvSpPr>
            <a:spLocks noChangeShapeType="1"/>
          </p:cNvSpPr>
          <p:nvPr/>
        </p:nvSpPr>
        <p:spPr bwMode="auto">
          <a:xfrm flipV="1">
            <a:off x="4114800" y="5676900"/>
            <a:ext cx="609600" cy="2667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1000"/>
                                        <p:tgtEl>
                                          <p:spTgt spid="199735"/>
                                        </p:tgtEl>
                                      </p:cBhvr>
                                    </p:animEffect>
                                    <p:set>
                                      <p:cBhvr>
                                        <p:cTn id="7" dur="1" fill="hold">
                                          <p:stCondLst>
                                            <p:cond delay="999"/>
                                          </p:stCondLst>
                                        </p:cTn>
                                        <p:tgtEl>
                                          <p:spTgt spid="199735"/>
                                        </p:tgtEl>
                                        <p:attrNameLst>
                                          <p:attrName>style.visibility</p:attrName>
                                        </p:attrNameLst>
                                      </p:cBhvr>
                                      <p:to>
                                        <p:strVal val="hidden"/>
                                      </p:to>
                                    </p:set>
                                  </p:childTnLst>
                                </p:cTn>
                              </p:par>
                            </p:childTnLst>
                          </p:cTn>
                        </p:par>
                        <p:par>
                          <p:cTn id="8" fill="hold" nodeType="afterGroup">
                            <p:stCondLst>
                              <p:cond delay="1000"/>
                            </p:stCondLst>
                            <p:childTnLst>
                              <p:par>
                                <p:cTn id="9" presetID="9" presetClass="entr" presetSubtype="0" fill="hold" nodeType="afterEffect">
                                  <p:stCondLst>
                                    <p:cond delay="0"/>
                                  </p:stCondLst>
                                  <p:childTnLst>
                                    <p:set>
                                      <p:cBhvr>
                                        <p:cTn id="10" dur="1" fill="hold">
                                          <p:stCondLst>
                                            <p:cond delay="0"/>
                                          </p:stCondLst>
                                        </p:cTn>
                                        <p:tgtEl>
                                          <p:spTgt spid="199684"/>
                                        </p:tgtEl>
                                        <p:attrNameLst>
                                          <p:attrName>style.visibility</p:attrName>
                                        </p:attrNameLst>
                                      </p:cBhvr>
                                      <p:to>
                                        <p:strVal val="visible"/>
                                      </p:to>
                                    </p:set>
                                    <p:animEffect transition="in" filter="dissolve">
                                      <p:cBhvr>
                                        <p:cTn id="11" dur="1000"/>
                                        <p:tgtEl>
                                          <p:spTgt spid="199684"/>
                                        </p:tgtEl>
                                      </p:cBhvr>
                                    </p:animEffect>
                                  </p:childTnLst>
                                </p:cTn>
                              </p:par>
                            </p:childTnLst>
                          </p:cTn>
                        </p:par>
                        <p:par>
                          <p:cTn id="12" fill="hold" nodeType="afterGroup">
                            <p:stCondLst>
                              <p:cond delay="2000"/>
                            </p:stCondLst>
                            <p:childTnLst>
                              <p:par>
                                <p:cTn id="13" presetID="9" presetClass="entr" presetSubtype="0" fill="hold" nodeType="afterEffect">
                                  <p:stCondLst>
                                    <p:cond delay="0"/>
                                  </p:stCondLst>
                                  <p:childTnLst>
                                    <p:set>
                                      <p:cBhvr>
                                        <p:cTn id="14" dur="1" fill="hold">
                                          <p:stCondLst>
                                            <p:cond delay="0"/>
                                          </p:stCondLst>
                                        </p:cTn>
                                        <p:tgtEl>
                                          <p:spTgt spid="199691"/>
                                        </p:tgtEl>
                                        <p:attrNameLst>
                                          <p:attrName>style.visibility</p:attrName>
                                        </p:attrNameLst>
                                      </p:cBhvr>
                                      <p:to>
                                        <p:strVal val="visible"/>
                                      </p:to>
                                    </p:set>
                                    <p:animEffect transition="in" filter="dissolve">
                                      <p:cBhvr>
                                        <p:cTn id="15" dur="1000"/>
                                        <p:tgtEl>
                                          <p:spTgt spid="199691"/>
                                        </p:tgtEl>
                                      </p:cBhvr>
                                    </p:animEffect>
                                  </p:childTnLst>
                                </p:cTn>
                              </p:par>
                            </p:childTnLst>
                          </p:cTn>
                        </p:par>
                        <p:par>
                          <p:cTn id="16" fill="hold" nodeType="afterGroup">
                            <p:stCondLst>
                              <p:cond delay="3000"/>
                            </p:stCondLst>
                            <p:childTnLst>
                              <p:par>
                                <p:cTn id="17" presetID="9" presetClass="entr" presetSubtype="0" fill="hold" nodeType="afterEffect">
                                  <p:stCondLst>
                                    <p:cond delay="0"/>
                                  </p:stCondLst>
                                  <p:childTnLst>
                                    <p:set>
                                      <p:cBhvr>
                                        <p:cTn id="18" dur="1" fill="hold">
                                          <p:stCondLst>
                                            <p:cond delay="0"/>
                                          </p:stCondLst>
                                        </p:cTn>
                                        <p:tgtEl>
                                          <p:spTgt spid="199692"/>
                                        </p:tgtEl>
                                        <p:attrNameLst>
                                          <p:attrName>style.visibility</p:attrName>
                                        </p:attrNameLst>
                                      </p:cBhvr>
                                      <p:to>
                                        <p:strVal val="visible"/>
                                      </p:to>
                                    </p:set>
                                    <p:animEffect transition="in" filter="dissolve">
                                      <p:cBhvr>
                                        <p:cTn id="19" dur="1000"/>
                                        <p:tgtEl>
                                          <p:spTgt spid="199692"/>
                                        </p:tgtEl>
                                      </p:cBhvr>
                                    </p:animEffect>
                                  </p:childTnLst>
                                </p:cTn>
                              </p:par>
                            </p:childTnLst>
                          </p:cTn>
                        </p:par>
                        <p:par>
                          <p:cTn id="20" fill="hold" nodeType="afterGroup">
                            <p:stCondLst>
                              <p:cond delay="4000"/>
                            </p:stCondLst>
                            <p:childTnLst>
                              <p:par>
                                <p:cTn id="21" presetID="9" presetClass="entr" presetSubtype="0" fill="hold" nodeType="afterEffect">
                                  <p:stCondLst>
                                    <p:cond delay="0"/>
                                  </p:stCondLst>
                                  <p:childTnLst>
                                    <p:set>
                                      <p:cBhvr>
                                        <p:cTn id="22" dur="1" fill="hold">
                                          <p:stCondLst>
                                            <p:cond delay="0"/>
                                          </p:stCondLst>
                                        </p:cTn>
                                        <p:tgtEl>
                                          <p:spTgt spid="199733"/>
                                        </p:tgtEl>
                                        <p:attrNameLst>
                                          <p:attrName>style.visibility</p:attrName>
                                        </p:attrNameLst>
                                      </p:cBhvr>
                                      <p:to>
                                        <p:strVal val="visible"/>
                                      </p:to>
                                    </p:set>
                                    <p:animEffect transition="in" filter="dissolve">
                                      <p:cBhvr>
                                        <p:cTn id="23" dur="1000"/>
                                        <p:tgtEl>
                                          <p:spTgt spid="19973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99715"/>
                                        </p:tgtEl>
                                        <p:attrNameLst>
                                          <p:attrName>style.visibility</p:attrName>
                                        </p:attrNameLst>
                                      </p:cBhvr>
                                      <p:to>
                                        <p:strVal val="visible"/>
                                      </p:to>
                                    </p:set>
                                    <p:animEffect transition="in" filter="dissolve">
                                      <p:cBhvr>
                                        <p:cTn id="26" dur="1000"/>
                                        <p:tgtEl>
                                          <p:spTgt spid="199715"/>
                                        </p:tgtEl>
                                      </p:cBhvr>
                                    </p:animEffect>
                                  </p:childTnLst>
                                </p:cTn>
                              </p:par>
                            </p:childTnLst>
                          </p:cTn>
                        </p:par>
                        <p:par>
                          <p:cTn id="27" fill="hold" nodeType="afterGroup">
                            <p:stCondLst>
                              <p:cond delay="5000"/>
                            </p:stCondLst>
                            <p:childTnLst>
                              <p:par>
                                <p:cTn id="28" presetID="9" presetClass="entr" presetSubtype="0" fill="hold" nodeType="afterEffect">
                                  <p:stCondLst>
                                    <p:cond delay="0"/>
                                  </p:stCondLst>
                                  <p:childTnLst>
                                    <p:set>
                                      <p:cBhvr>
                                        <p:cTn id="29" dur="1" fill="hold">
                                          <p:stCondLst>
                                            <p:cond delay="0"/>
                                          </p:stCondLst>
                                        </p:cTn>
                                        <p:tgtEl>
                                          <p:spTgt spid="199701"/>
                                        </p:tgtEl>
                                        <p:attrNameLst>
                                          <p:attrName>style.visibility</p:attrName>
                                        </p:attrNameLst>
                                      </p:cBhvr>
                                      <p:to>
                                        <p:strVal val="visible"/>
                                      </p:to>
                                    </p:set>
                                    <p:animEffect transition="in" filter="dissolve">
                                      <p:cBhvr>
                                        <p:cTn id="30" dur="500"/>
                                        <p:tgtEl>
                                          <p:spTgt spid="199701"/>
                                        </p:tgtEl>
                                      </p:cBhvr>
                                    </p:animEffect>
                                  </p:childTnLst>
                                </p:cTn>
                              </p:par>
                              <p:par>
                                <p:cTn id="31" presetID="9" presetClass="entr" presetSubtype="0" fill="hold" nodeType="withEffect">
                                  <p:stCondLst>
                                    <p:cond delay="0"/>
                                  </p:stCondLst>
                                  <p:childTnLst>
                                    <p:set>
                                      <p:cBhvr>
                                        <p:cTn id="32" dur="1" fill="hold">
                                          <p:stCondLst>
                                            <p:cond delay="0"/>
                                          </p:stCondLst>
                                        </p:cTn>
                                        <p:tgtEl>
                                          <p:spTgt spid="199702"/>
                                        </p:tgtEl>
                                        <p:attrNameLst>
                                          <p:attrName>style.visibility</p:attrName>
                                        </p:attrNameLst>
                                      </p:cBhvr>
                                      <p:to>
                                        <p:strVal val="visible"/>
                                      </p:to>
                                    </p:set>
                                    <p:animEffect transition="in" filter="dissolve">
                                      <p:cBhvr>
                                        <p:cTn id="33" dur="500"/>
                                        <p:tgtEl>
                                          <p:spTgt spid="199702"/>
                                        </p:tgtEl>
                                      </p:cBhvr>
                                    </p:animEffect>
                                  </p:childTnLst>
                                </p:cTn>
                              </p:par>
                              <p:par>
                                <p:cTn id="34" presetID="9" presetClass="entr" presetSubtype="0" fill="hold" nodeType="withEffect">
                                  <p:stCondLst>
                                    <p:cond delay="0"/>
                                  </p:stCondLst>
                                  <p:childTnLst>
                                    <p:set>
                                      <p:cBhvr>
                                        <p:cTn id="35" dur="1" fill="hold">
                                          <p:stCondLst>
                                            <p:cond delay="0"/>
                                          </p:stCondLst>
                                        </p:cTn>
                                        <p:tgtEl>
                                          <p:spTgt spid="199703"/>
                                        </p:tgtEl>
                                        <p:attrNameLst>
                                          <p:attrName>style.visibility</p:attrName>
                                        </p:attrNameLst>
                                      </p:cBhvr>
                                      <p:to>
                                        <p:strVal val="visible"/>
                                      </p:to>
                                    </p:set>
                                    <p:animEffect transition="in" filter="dissolve">
                                      <p:cBhvr>
                                        <p:cTn id="36" dur="500"/>
                                        <p:tgtEl>
                                          <p:spTgt spid="199703"/>
                                        </p:tgtEl>
                                      </p:cBhvr>
                                    </p:animEffect>
                                  </p:childTnLst>
                                </p:cTn>
                              </p:par>
                              <p:par>
                                <p:cTn id="37" presetID="9" presetClass="entr" presetSubtype="0" fill="hold" nodeType="withEffect">
                                  <p:stCondLst>
                                    <p:cond delay="0"/>
                                  </p:stCondLst>
                                  <p:childTnLst>
                                    <p:set>
                                      <p:cBhvr>
                                        <p:cTn id="38" dur="1" fill="hold">
                                          <p:stCondLst>
                                            <p:cond delay="0"/>
                                          </p:stCondLst>
                                        </p:cTn>
                                        <p:tgtEl>
                                          <p:spTgt spid="199704"/>
                                        </p:tgtEl>
                                        <p:attrNameLst>
                                          <p:attrName>style.visibility</p:attrName>
                                        </p:attrNameLst>
                                      </p:cBhvr>
                                      <p:to>
                                        <p:strVal val="visible"/>
                                      </p:to>
                                    </p:set>
                                    <p:animEffect transition="in" filter="dissolve">
                                      <p:cBhvr>
                                        <p:cTn id="39" dur="500"/>
                                        <p:tgtEl>
                                          <p:spTgt spid="199704"/>
                                        </p:tgtEl>
                                      </p:cBhvr>
                                    </p:animEffect>
                                  </p:childTnLst>
                                </p:cTn>
                              </p:par>
                              <p:par>
                                <p:cTn id="40" presetID="9" presetClass="entr" presetSubtype="0" fill="hold" nodeType="withEffect">
                                  <p:stCondLst>
                                    <p:cond delay="0"/>
                                  </p:stCondLst>
                                  <p:childTnLst>
                                    <p:set>
                                      <p:cBhvr>
                                        <p:cTn id="41" dur="1" fill="hold">
                                          <p:stCondLst>
                                            <p:cond delay="0"/>
                                          </p:stCondLst>
                                        </p:cTn>
                                        <p:tgtEl>
                                          <p:spTgt spid="199705"/>
                                        </p:tgtEl>
                                        <p:attrNameLst>
                                          <p:attrName>style.visibility</p:attrName>
                                        </p:attrNameLst>
                                      </p:cBhvr>
                                      <p:to>
                                        <p:strVal val="visible"/>
                                      </p:to>
                                    </p:set>
                                    <p:animEffect transition="in" filter="dissolve">
                                      <p:cBhvr>
                                        <p:cTn id="42" dur="500"/>
                                        <p:tgtEl>
                                          <p:spTgt spid="199705"/>
                                        </p:tgtEl>
                                      </p:cBhvr>
                                    </p:animEffect>
                                  </p:childTnLst>
                                </p:cTn>
                              </p:par>
                              <p:par>
                                <p:cTn id="43" presetID="9" presetClass="entr" presetSubtype="0" fill="hold" nodeType="withEffect">
                                  <p:stCondLst>
                                    <p:cond delay="0"/>
                                  </p:stCondLst>
                                  <p:childTnLst>
                                    <p:set>
                                      <p:cBhvr>
                                        <p:cTn id="44" dur="1" fill="hold">
                                          <p:stCondLst>
                                            <p:cond delay="0"/>
                                          </p:stCondLst>
                                        </p:cTn>
                                        <p:tgtEl>
                                          <p:spTgt spid="199734"/>
                                        </p:tgtEl>
                                        <p:attrNameLst>
                                          <p:attrName>style.visibility</p:attrName>
                                        </p:attrNameLst>
                                      </p:cBhvr>
                                      <p:to>
                                        <p:strVal val="visible"/>
                                      </p:to>
                                    </p:set>
                                    <p:animEffect transition="in" filter="dissolve">
                                      <p:cBhvr>
                                        <p:cTn id="45" dur="500"/>
                                        <p:tgtEl>
                                          <p:spTgt spid="199734"/>
                                        </p:tgtEl>
                                      </p:cBhvr>
                                    </p:animEffect>
                                  </p:childTnLst>
                                </p:cTn>
                              </p:par>
                              <p:par>
                                <p:cTn id="46" presetID="9" presetClass="entr" presetSubtype="0" fill="hold" nodeType="withEffect">
                                  <p:stCondLst>
                                    <p:cond delay="0"/>
                                  </p:stCondLst>
                                  <p:childTnLst>
                                    <p:set>
                                      <p:cBhvr>
                                        <p:cTn id="47" dur="1" fill="hold">
                                          <p:stCondLst>
                                            <p:cond delay="0"/>
                                          </p:stCondLst>
                                        </p:cTn>
                                        <p:tgtEl>
                                          <p:spTgt spid="199708"/>
                                        </p:tgtEl>
                                        <p:attrNameLst>
                                          <p:attrName>style.visibility</p:attrName>
                                        </p:attrNameLst>
                                      </p:cBhvr>
                                      <p:to>
                                        <p:strVal val="visible"/>
                                      </p:to>
                                    </p:set>
                                    <p:animEffect transition="in" filter="dissolve">
                                      <p:cBhvr>
                                        <p:cTn id="48" dur="500"/>
                                        <p:tgtEl>
                                          <p:spTgt spid="19970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99726"/>
                                        </p:tgtEl>
                                        <p:attrNameLst>
                                          <p:attrName>style.visibility</p:attrName>
                                        </p:attrNameLst>
                                      </p:cBhvr>
                                      <p:to>
                                        <p:strVal val="visible"/>
                                      </p:to>
                                    </p:set>
                                    <p:animEffect transition="in" filter="dissolve">
                                      <p:cBhvr>
                                        <p:cTn id="53" dur="500"/>
                                        <p:tgtEl>
                                          <p:spTgt spid="19972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5" presetClass="entr" presetSubtype="0" fill="hold" nodeType="clickEffect">
                                  <p:stCondLst>
                                    <p:cond delay="0"/>
                                  </p:stCondLst>
                                  <p:childTnLst>
                                    <p:set>
                                      <p:cBhvr>
                                        <p:cTn id="57" dur="1" fill="hold">
                                          <p:stCondLst>
                                            <p:cond delay="0"/>
                                          </p:stCondLst>
                                        </p:cTn>
                                        <p:tgtEl>
                                          <p:spTgt spid="199710"/>
                                        </p:tgtEl>
                                        <p:attrNameLst>
                                          <p:attrName>style.visibility</p:attrName>
                                        </p:attrNameLst>
                                      </p:cBhvr>
                                      <p:to>
                                        <p:strVal val="visible"/>
                                      </p:to>
                                    </p:set>
                                    <p:animEffect transition="in" filter="fade">
                                      <p:cBhvr>
                                        <p:cTn id="58" dur="5000"/>
                                        <p:tgtEl>
                                          <p:spTgt spid="199710"/>
                                        </p:tgtEl>
                                      </p:cBhvr>
                                    </p:animEffect>
                                    <p:anim calcmode="lin" valueType="num">
                                      <p:cBhvr>
                                        <p:cTn id="59" dur="5000" fill="hold"/>
                                        <p:tgtEl>
                                          <p:spTgt spid="199710"/>
                                        </p:tgtEl>
                                        <p:attrNameLst>
                                          <p:attrName>style.rotation</p:attrName>
                                        </p:attrNameLst>
                                      </p:cBhvr>
                                      <p:tavLst>
                                        <p:tav tm="0">
                                          <p:val>
                                            <p:fltVal val="720"/>
                                          </p:val>
                                        </p:tav>
                                        <p:tav tm="100000">
                                          <p:val>
                                            <p:fltVal val="0"/>
                                          </p:val>
                                        </p:tav>
                                      </p:tavLst>
                                    </p:anim>
                                    <p:anim calcmode="lin" valueType="num">
                                      <p:cBhvr>
                                        <p:cTn id="60" dur="5000" fill="hold"/>
                                        <p:tgtEl>
                                          <p:spTgt spid="199710"/>
                                        </p:tgtEl>
                                        <p:attrNameLst>
                                          <p:attrName>ppt_h</p:attrName>
                                        </p:attrNameLst>
                                      </p:cBhvr>
                                      <p:tavLst>
                                        <p:tav tm="0">
                                          <p:val>
                                            <p:fltVal val="0"/>
                                          </p:val>
                                        </p:tav>
                                        <p:tav tm="100000">
                                          <p:val>
                                            <p:strVal val="#ppt_h"/>
                                          </p:val>
                                        </p:tav>
                                      </p:tavLst>
                                    </p:anim>
                                    <p:anim calcmode="lin" valueType="num">
                                      <p:cBhvr>
                                        <p:cTn id="61" dur="5000" fill="hold"/>
                                        <p:tgtEl>
                                          <p:spTgt spid="199710"/>
                                        </p:tgtEl>
                                        <p:attrNameLst>
                                          <p:attrName>ppt_w</p:attrName>
                                        </p:attrNameLst>
                                      </p:cBhvr>
                                      <p:tavLst>
                                        <p:tav tm="0">
                                          <p:val>
                                            <p:fltVal val="0"/>
                                          </p:val>
                                        </p:tav>
                                        <p:tav tm="100000">
                                          <p:val>
                                            <p:strVal val="#ppt_w"/>
                                          </p:val>
                                        </p:tav>
                                      </p:tavLst>
                                    </p:anim>
                                  </p:childTnLst>
                                </p:cTn>
                              </p:par>
                              <p:par>
                                <p:cTn id="62" presetID="35" presetClass="entr" presetSubtype="0" fill="hold" nodeType="withEffect">
                                  <p:stCondLst>
                                    <p:cond delay="0"/>
                                  </p:stCondLst>
                                  <p:childTnLst>
                                    <p:set>
                                      <p:cBhvr>
                                        <p:cTn id="63" dur="1" fill="hold">
                                          <p:stCondLst>
                                            <p:cond delay="0"/>
                                          </p:stCondLst>
                                        </p:cTn>
                                        <p:tgtEl>
                                          <p:spTgt spid="199711"/>
                                        </p:tgtEl>
                                        <p:attrNameLst>
                                          <p:attrName>style.visibility</p:attrName>
                                        </p:attrNameLst>
                                      </p:cBhvr>
                                      <p:to>
                                        <p:strVal val="visible"/>
                                      </p:to>
                                    </p:set>
                                    <p:animEffect transition="in" filter="fade">
                                      <p:cBhvr>
                                        <p:cTn id="64" dur="5000"/>
                                        <p:tgtEl>
                                          <p:spTgt spid="199711"/>
                                        </p:tgtEl>
                                      </p:cBhvr>
                                    </p:animEffect>
                                    <p:anim calcmode="lin" valueType="num">
                                      <p:cBhvr>
                                        <p:cTn id="65" dur="5000" fill="hold"/>
                                        <p:tgtEl>
                                          <p:spTgt spid="199711"/>
                                        </p:tgtEl>
                                        <p:attrNameLst>
                                          <p:attrName>style.rotation</p:attrName>
                                        </p:attrNameLst>
                                      </p:cBhvr>
                                      <p:tavLst>
                                        <p:tav tm="0">
                                          <p:val>
                                            <p:fltVal val="720"/>
                                          </p:val>
                                        </p:tav>
                                        <p:tav tm="100000">
                                          <p:val>
                                            <p:fltVal val="0"/>
                                          </p:val>
                                        </p:tav>
                                      </p:tavLst>
                                    </p:anim>
                                    <p:anim calcmode="lin" valueType="num">
                                      <p:cBhvr>
                                        <p:cTn id="66" dur="5000" fill="hold"/>
                                        <p:tgtEl>
                                          <p:spTgt spid="199711"/>
                                        </p:tgtEl>
                                        <p:attrNameLst>
                                          <p:attrName>ppt_h</p:attrName>
                                        </p:attrNameLst>
                                      </p:cBhvr>
                                      <p:tavLst>
                                        <p:tav tm="0">
                                          <p:val>
                                            <p:fltVal val="0"/>
                                          </p:val>
                                        </p:tav>
                                        <p:tav tm="100000">
                                          <p:val>
                                            <p:strVal val="#ppt_h"/>
                                          </p:val>
                                        </p:tav>
                                      </p:tavLst>
                                    </p:anim>
                                    <p:anim calcmode="lin" valueType="num">
                                      <p:cBhvr>
                                        <p:cTn id="67" dur="5000" fill="hold"/>
                                        <p:tgtEl>
                                          <p:spTgt spid="199711"/>
                                        </p:tgtEl>
                                        <p:attrNameLst>
                                          <p:attrName>ppt_w</p:attrName>
                                        </p:attrNameLst>
                                      </p:cBhvr>
                                      <p:tavLst>
                                        <p:tav tm="0">
                                          <p:val>
                                            <p:fltVal val="0"/>
                                          </p:val>
                                        </p:tav>
                                        <p:tav tm="100000">
                                          <p:val>
                                            <p:strVal val="#ppt_w"/>
                                          </p:val>
                                        </p:tav>
                                      </p:tavLst>
                                    </p:anim>
                                  </p:childTnLst>
                                </p:cTn>
                              </p:par>
                              <p:par>
                                <p:cTn id="68" presetID="0" presetClass="path" presetSubtype="0" accel="50000" decel="50000" fill="hold" nodeType="withEffect">
                                  <p:stCondLst>
                                    <p:cond delay="0"/>
                                  </p:stCondLst>
                                  <p:childTnLst>
                                    <p:animMotion origin="layout" path="M 8.33333E-7 4.81481E-6 L 0.00417 -0.1426 " pathEditMode="relative" rAng="0" ptsTypes="AA">
                                      <p:cBhvr>
                                        <p:cTn id="69" dur="2000" fill="hold"/>
                                        <p:tgtEl>
                                          <p:spTgt spid="199734"/>
                                        </p:tgtEl>
                                        <p:attrNameLst>
                                          <p:attrName>ppt_x</p:attrName>
                                          <p:attrName>ppt_y</p:attrName>
                                        </p:attrNameLst>
                                      </p:cBhvr>
                                      <p:rCtr x="208" y="-7130"/>
                                    </p:animMotion>
                                  </p:childTnLst>
                                </p:cTn>
                              </p:par>
                              <p:par>
                                <p:cTn id="70" presetID="8" presetClass="emph" presetSubtype="0" fill="hold" nodeType="withEffect">
                                  <p:stCondLst>
                                    <p:cond delay="0"/>
                                  </p:stCondLst>
                                  <p:childTnLst>
                                    <p:animRot by="21600000">
                                      <p:cBhvr>
                                        <p:cTn id="71" dur="5000" fill="hold"/>
                                        <p:tgtEl>
                                          <p:spTgt spid="199734"/>
                                        </p:tgtEl>
                                        <p:attrNameLst>
                                          <p:attrName>r</p:attrName>
                                        </p:attrNameLst>
                                      </p:cBhvr>
                                    </p:animRot>
                                  </p:childTnLst>
                                </p:cTn>
                              </p:par>
                              <p:par>
                                <p:cTn id="72" presetID="9" presetClass="exit" presetSubtype="0" fill="hold" nodeType="withEffect">
                                  <p:stCondLst>
                                    <p:cond delay="0"/>
                                  </p:stCondLst>
                                  <p:childTnLst>
                                    <p:animEffect transition="out" filter="dissolve">
                                      <p:cBhvr>
                                        <p:cTn id="73" dur="5000"/>
                                        <p:tgtEl>
                                          <p:spTgt spid="199734"/>
                                        </p:tgtEl>
                                      </p:cBhvr>
                                    </p:animEffect>
                                    <p:set>
                                      <p:cBhvr>
                                        <p:cTn id="74" dur="1" fill="hold">
                                          <p:stCondLst>
                                            <p:cond delay="4999"/>
                                          </p:stCondLst>
                                        </p:cTn>
                                        <p:tgtEl>
                                          <p:spTgt spid="199734"/>
                                        </p:tgtEl>
                                        <p:attrNameLst>
                                          <p:attrName>style.visibility</p:attrName>
                                        </p:attrNameLst>
                                      </p:cBhvr>
                                      <p:to>
                                        <p:strVal val="hidden"/>
                                      </p:to>
                                    </p:set>
                                  </p:childTnLst>
                                </p:cTn>
                              </p:par>
                            </p:childTnLst>
                          </p:cTn>
                        </p:par>
                        <p:par>
                          <p:cTn id="75" fill="hold" nodeType="afterGroup">
                            <p:stCondLst>
                              <p:cond delay="5000"/>
                            </p:stCondLst>
                            <p:childTnLst>
                              <p:par>
                                <p:cTn id="76" presetID="22" presetClass="entr" presetSubtype="4" fill="hold" grpId="0" nodeType="afterEffect">
                                  <p:stCondLst>
                                    <p:cond delay="0"/>
                                  </p:stCondLst>
                                  <p:childTnLst>
                                    <p:set>
                                      <p:cBhvr>
                                        <p:cTn id="77" dur="1" fill="hold">
                                          <p:stCondLst>
                                            <p:cond delay="0"/>
                                          </p:stCondLst>
                                        </p:cTn>
                                        <p:tgtEl>
                                          <p:spTgt spid="199706"/>
                                        </p:tgtEl>
                                        <p:attrNameLst>
                                          <p:attrName>style.visibility</p:attrName>
                                        </p:attrNameLst>
                                      </p:cBhvr>
                                      <p:to>
                                        <p:strVal val="visible"/>
                                      </p:to>
                                    </p:set>
                                    <p:animEffect transition="in" filter="wipe(down)">
                                      <p:cBhvr>
                                        <p:cTn id="78" dur="500"/>
                                        <p:tgtEl>
                                          <p:spTgt spid="199706"/>
                                        </p:tgtEl>
                                      </p:cBhvr>
                                    </p:animEffect>
                                  </p:childTnLst>
                                </p:cTn>
                              </p:par>
                            </p:childTnLst>
                          </p:cTn>
                        </p:par>
                        <p:par>
                          <p:cTn id="79" fill="hold" nodeType="afterGroup">
                            <p:stCondLst>
                              <p:cond delay="5500"/>
                            </p:stCondLst>
                            <p:childTnLst>
                              <p:par>
                                <p:cTn id="80" presetID="9" presetClass="entr" presetSubtype="0" fill="hold" nodeType="afterEffect">
                                  <p:stCondLst>
                                    <p:cond delay="0"/>
                                  </p:stCondLst>
                                  <p:childTnLst>
                                    <p:set>
                                      <p:cBhvr>
                                        <p:cTn id="81" dur="1" fill="hold">
                                          <p:stCondLst>
                                            <p:cond delay="0"/>
                                          </p:stCondLst>
                                        </p:cTn>
                                        <p:tgtEl>
                                          <p:spTgt spid="199709"/>
                                        </p:tgtEl>
                                        <p:attrNameLst>
                                          <p:attrName>style.visibility</p:attrName>
                                        </p:attrNameLst>
                                      </p:cBhvr>
                                      <p:to>
                                        <p:strVal val="visible"/>
                                      </p:to>
                                    </p:set>
                                    <p:animEffect transition="in" filter="dissolve">
                                      <p:cBhvr>
                                        <p:cTn id="82" dur="1000"/>
                                        <p:tgtEl>
                                          <p:spTgt spid="199709"/>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99707"/>
                                        </p:tgtEl>
                                        <p:attrNameLst>
                                          <p:attrName>style.visibility</p:attrName>
                                        </p:attrNameLst>
                                      </p:cBhvr>
                                      <p:to>
                                        <p:strVal val="visible"/>
                                      </p:to>
                                    </p:set>
                                    <p:animEffect transition="in" filter="wipe(down)">
                                      <p:cBhvr>
                                        <p:cTn id="87" dur="500"/>
                                        <p:tgtEl>
                                          <p:spTgt spid="199707"/>
                                        </p:tgtEl>
                                      </p:cBhvr>
                                    </p:animEffect>
                                  </p:childTnLst>
                                </p:cTn>
                              </p:par>
                            </p:childTnLst>
                          </p:cTn>
                        </p:par>
                        <p:par>
                          <p:cTn id="88" fill="hold" nodeType="afterGroup">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199736"/>
                                        </p:tgtEl>
                                        <p:attrNameLst>
                                          <p:attrName>style.visibility</p:attrName>
                                        </p:attrNameLst>
                                      </p:cBhvr>
                                      <p:to>
                                        <p:strVal val="visible"/>
                                      </p:to>
                                    </p:set>
                                    <p:animEffect transition="in" filter="wipe(left)">
                                      <p:cBhvr>
                                        <p:cTn id="91" dur="1000"/>
                                        <p:tgtEl>
                                          <p:spTgt spid="199736"/>
                                        </p:tgtEl>
                                      </p:cBhvr>
                                    </p:animEffect>
                                  </p:childTnLst>
                                </p:cTn>
                              </p:par>
                            </p:childTnLst>
                          </p:cTn>
                        </p:par>
                        <p:par>
                          <p:cTn id="92" fill="hold" nodeType="afterGroup">
                            <p:stCondLst>
                              <p:cond delay="1500"/>
                            </p:stCondLst>
                            <p:childTnLst>
                              <p:par>
                                <p:cTn id="93" presetID="9" presetClass="entr" presetSubtype="0" fill="hold" nodeType="afterEffect">
                                  <p:stCondLst>
                                    <p:cond delay="0"/>
                                  </p:stCondLst>
                                  <p:childTnLst>
                                    <p:set>
                                      <p:cBhvr>
                                        <p:cTn id="94" dur="1" fill="hold">
                                          <p:stCondLst>
                                            <p:cond delay="0"/>
                                          </p:stCondLst>
                                        </p:cTn>
                                        <p:tgtEl>
                                          <p:spTgt spid="199727"/>
                                        </p:tgtEl>
                                        <p:attrNameLst>
                                          <p:attrName>style.visibility</p:attrName>
                                        </p:attrNameLst>
                                      </p:cBhvr>
                                      <p:to>
                                        <p:strVal val="visible"/>
                                      </p:to>
                                    </p:set>
                                    <p:animEffect transition="in" filter="dissolve">
                                      <p:cBhvr>
                                        <p:cTn id="95" dur="500"/>
                                        <p:tgtEl>
                                          <p:spTgt spid="199727"/>
                                        </p:tgtEl>
                                      </p:cBhvr>
                                    </p:animEffect>
                                  </p:childTnLst>
                                </p:cTn>
                              </p:par>
                            </p:childTnLst>
                          </p:cTn>
                        </p:par>
                        <p:par>
                          <p:cTn id="96" fill="hold" nodeType="afterGroup">
                            <p:stCondLst>
                              <p:cond delay="2000"/>
                            </p:stCondLst>
                            <p:childTnLst>
                              <p:par>
                                <p:cTn id="97" presetID="22" presetClass="entr" presetSubtype="8" fill="hold" grpId="0" nodeType="afterEffect">
                                  <p:stCondLst>
                                    <p:cond delay="0"/>
                                  </p:stCondLst>
                                  <p:childTnLst>
                                    <p:set>
                                      <p:cBhvr>
                                        <p:cTn id="98" dur="1" fill="hold">
                                          <p:stCondLst>
                                            <p:cond delay="0"/>
                                          </p:stCondLst>
                                        </p:cTn>
                                        <p:tgtEl>
                                          <p:spTgt spid="199737"/>
                                        </p:tgtEl>
                                        <p:attrNameLst>
                                          <p:attrName>style.visibility</p:attrName>
                                        </p:attrNameLst>
                                      </p:cBhvr>
                                      <p:to>
                                        <p:strVal val="visible"/>
                                      </p:to>
                                    </p:set>
                                    <p:animEffect transition="in" filter="wipe(left)">
                                      <p:cBhvr>
                                        <p:cTn id="99" dur="1000"/>
                                        <p:tgtEl>
                                          <p:spTgt spid="199737"/>
                                        </p:tgtEl>
                                      </p:cBhvr>
                                    </p:animEffect>
                                  </p:childTnLst>
                                </p:cTn>
                              </p:par>
                            </p:childTnLst>
                          </p:cTn>
                        </p:par>
                        <p:par>
                          <p:cTn id="100" fill="hold" nodeType="afterGroup">
                            <p:stCondLst>
                              <p:cond delay="3000"/>
                            </p:stCondLst>
                            <p:childTnLst>
                              <p:par>
                                <p:cTn id="101" presetID="9" presetClass="entr" presetSubtype="0" fill="hold" nodeType="afterEffect">
                                  <p:stCondLst>
                                    <p:cond delay="0"/>
                                  </p:stCondLst>
                                  <p:childTnLst>
                                    <p:set>
                                      <p:cBhvr>
                                        <p:cTn id="102" dur="1" fill="hold">
                                          <p:stCondLst>
                                            <p:cond delay="0"/>
                                          </p:stCondLst>
                                        </p:cTn>
                                        <p:tgtEl>
                                          <p:spTgt spid="199728"/>
                                        </p:tgtEl>
                                        <p:attrNameLst>
                                          <p:attrName>style.visibility</p:attrName>
                                        </p:attrNameLst>
                                      </p:cBhvr>
                                      <p:to>
                                        <p:strVal val="visible"/>
                                      </p:to>
                                    </p:set>
                                    <p:animEffect transition="in" filter="dissolve">
                                      <p:cBhvr>
                                        <p:cTn id="103" dur="1000"/>
                                        <p:tgtEl>
                                          <p:spTgt spid="199728"/>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0" presetClass="path" presetSubtype="0" accel="50000" decel="50000" fill="hold" nodeType="clickEffect">
                                  <p:stCondLst>
                                    <p:cond delay="0"/>
                                  </p:stCondLst>
                                  <p:childTnLst>
                                    <p:animMotion origin="layout" path="M 3.61111E-6 -6.2963E-6 C -0.0066 0.02337 -0.01302 0.04675 -0.02969 0.07615 C -0.04636 0.10555 -0.07032 0.15185 -0.1 0.17615 C -0.12969 0.20046 -0.17396 0.21458 -0.20834 0.22222 C -0.24271 0.22985 -0.2849 0.24745 -0.30591 0.22222 C -0.32691 0.19698 -0.33073 0.13402 -0.33455 0.07129 " pathEditMode="relative" ptsTypes="aaaaaA">
                                      <p:cBhvr>
                                        <p:cTn id="107" dur="2000" fill="hold"/>
                                        <p:tgtEl>
                                          <p:spTgt spid="199710"/>
                                        </p:tgtEl>
                                        <p:attrNameLst>
                                          <p:attrName>ppt_x</p:attrName>
                                          <p:attrName>ppt_y</p:attrName>
                                        </p:attrNameLst>
                                      </p:cBhvr>
                                    </p:animMotion>
                                  </p:childTnLst>
                                </p:cTn>
                              </p:par>
                            </p:childTnLst>
                          </p:cTn>
                        </p:par>
                        <p:par>
                          <p:cTn id="108" fill="hold" nodeType="afterGroup">
                            <p:stCondLst>
                              <p:cond delay="2000"/>
                            </p:stCondLst>
                            <p:childTnLst>
                              <p:par>
                                <p:cTn id="109" presetID="0" presetClass="path" presetSubtype="0" accel="50000" decel="50000" fill="hold" nodeType="afterEffect">
                                  <p:stCondLst>
                                    <p:cond delay="0"/>
                                  </p:stCondLst>
                                  <p:childTnLst>
                                    <p:animMotion origin="layout" path="M -8.33333E-7 2.59259E-6 C 0.01164 0.03078 0.02327 0.0618 0.05487 0.07777 C 0.08646 0.09375 0.15 0.10115 0.18924 0.09537 C 0.22848 0.08958 0.26303 0.0574 0.29046 0.04282 C 0.31789 0.02824 0.33577 0.01805 0.35365 0.0081 " pathEditMode="relative" ptsTypes="aaaaA">
                                      <p:cBhvr>
                                        <p:cTn id="110" dur="2000" fill="hold"/>
                                        <p:tgtEl>
                                          <p:spTgt spid="199702"/>
                                        </p:tgtEl>
                                        <p:attrNameLst>
                                          <p:attrName>ppt_x</p:attrName>
                                          <p:attrName>ppt_y</p:attrName>
                                        </p:attrNameLst>
                                      </p:cBhvr>
                                    </p:animMotion>
                                  </p:childTnLst>
                                </p:cTn>
                              </p:par>
                            </p:childTnLst>
                          </p:cTn>
                        </p:par>
                        <p:par>
                          <p:cTn id="111" fill="hold" nodeType="afterGroup">
                            <p:stCondLst>
                              <p:cond delay="4000"/>
                            </p:stCondLst>
                            <p:childTnLst>
                              <p:par>
                                <p:cTn id="112" presetID="0" presetClass="path" presetSubtype="0" accel="50000" decel="50000" fill="hold" nodeType="afterEffect">
                                  <p:stCondLst>
                                    <p:cond delay="0"/>
                                  </p:stCondLst>
                                  <p:childTnLst>
                                    <p:animMotion origin="layout" path="M 2.5E-6 1.85185E-6 C 0.0092 0.04051 0.0184 0.08125 0.04288 0.11273 C 0.06736 0.14422 0.10764 0.18125 0.14653 0.18889 C 0.18542 0.19653 0.2467 0.16574 0.27621 0.1588 C 0.30573 0.15185 0.31476 0.14977 0.32378 0.14769 " pathEditMode="relative" ptsTypes="aaaaA">
                                      <p:cBhvr>
                                        <p:cTn id="113" dur="2000" fill="hold"/>
                                        <p:tgtEl>
                                          <p:spTgt spid="199711"/>
                                        </p:tgtEl>
                                        <p:attrNameLst>
                                          <p:attrName>ppt_x</p:attrName>
                                          <p:attrName>ppt_y</p:attrName>
                                        </p:attrNameLst>
                                      </p:cBhvr>
                                    </p:animMotion>
                                  </p:childTnLst>
                                </p:cTn>
                              </p:par>
                            </p:childTnLst>
                          </p:cTn>
                        </p:par>
                        <p:par>
                          <p:cTn id="114" fill="hold" nodeType="afterGroup">
                            <p:stCondLst>
                              <p:cond delay="6000"/>
                            </p:stCondLst>
                            <p:childTnLst>
                              <p:par>
                                <p:cTn id="115" presetID="0" presetClass="path" presetSubtype="0" accel="50000" decel="50000" fill="hold" nodeType="afterEffect">
                                  <p:stCondLst>
                                    <p:cond delay="0"/>
                                  </p:stCondLst>
                                  <p:childTnLst>
                                    <p:animMotion origin="layout" path="M 0.00087 0.00047 C -0.03177 0.03079 -0.06424 0.06111 -0.11111 0.07662 C -0.15799 0.09213 -0.22622 0.09954 -0.28004 0.09398 C -0.33386 0.08843 -0.38386 0.06574 -0.43368 0.04329 " pathEditMode="relative" ptsTypes="aaaA">
                                      <p:cBhvr>
                                        <p:cTn id="116" dur="2000" fill="hold"/>
                                        <p:tgtEl>
                                          <p:spTgt spid="199708"/>
                                        </p:tgtEl>
                                        <p:attrNameLst>
                                          <p:attrName>ppt_x</p:attrName>
                                          <p:attrName>ppt_y</p:attrName>
                                        </p:attrNameLst>
                                      </p:cBhvr>
                                    </p:animMotion>
                                  </p:childTnLst>
                                </p:cTn>
                              </p:par>
                            </p:childTnLst>
                          </p:cTn>
                        </p:par>
                        <p:par>
                          <p:cTn id="117" fill="hold" nodeType="afterGroup">
                            <p:stCondLst>
                              <p:cond delay="8000"/>
                            </p:stCondLst>
                            <p:childTnLst>
                              <p:par>
                                <p:cTn id="118" presetID="9" presetClass="exit" presetSubtype="0" fill="hold" grpId="1" nodeType="afterEffect">
                                  <p:stCondLst>
                                    <p:cond delay="0"/>
                                  </p:stCondLst>
                                  <p:childTnLst>
                                    <p:animEffect transition="out" filter="dissolve">
                                      <p:cBhvr>
                                        <p:cTn id="119" dur="500"/>
                                        <p:tgtEl>
                                          <p:spTgt spid="199726"/>
                                        </p:tgtEl>
                                      </p:cBhvr>
                                    </p:animEffect>
                                    <p:set>
                                      <p:cBhvr>
                                        <p:cTn id="120" dur="1" fill="hold">
                                          <p:stCondLst>
                                            <p:cond delay="499"/>
                                          </p:stCondLst>
                                        </p:cTn>
                                        <p:tgtEl>
                                          <p:spTgt spid="199726"/>
                                        </p:tgtEl>
                                        <p:attrNameLst>
                                          <p:attrName>style.visibility</p:attrName>
                                        </p:attrNameLst>
                                      </p:cBhvr>
                                      <p:to>
                                        <p:strVal val="hidden"/>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9" presetClass="entr" presetSubtype="0" fill="hold" grpId="0" nodeType="clickEffect">
                                  <p:stCondLst>
                                    <p:cond delay="0"/>
                                  </p:stCondLst>
                                  <p:childTnLst>
                                    <p:set>
                                      <p:cBhvr>
                                        <p:cTn id="124" dur="1" fill="hold">
                                          <p:stCondLst>
                                            <p:cond delay="0"/>
                                          </p:stCondLst>
                                        </p:cTn>
                                        <p:tgtEl>
                                          <p:spTgt spid="199729"/>
                                        </p:tgtEl>
                                        <p:attrNameLst>
                                          <p:attrName>style.visibility</p:attrName>
                                        </p:attrNameLst>
                                      </p:cBhvr>
                                      <p:to>
                                        <p:strVal val="visible"/>
                                      </p:to>
                                    </p:set>
                                    <p:animEffect transition="in" filter="dissolve">
                                      <p:cBhvr>
                                        <p:cTn id="125" dur="500"/>
                                        <p:tgtEl>
                                          <p:spTgt spid="199729"/>
                                        </p:tgtEl>
                                      </p:cBhvr>
                                    </p:animEffect>
                                  </p:childTnLst>
                                </p:cTn>
                              </p:par>
                            </p:childTnLst>
                          </p:cTn>
                        </p:par>
                        <p:par>
                          <p:cTn id="126" fill="hold" nodeType="afterGroup">
                            <p:stCondLst>
                              <p:cond delay="500"/>
                            </p:stCondLst>
                            <p:childTnLst>
                              <p:par>
                                <p:cTn id="127" presetID="22" presetClass="entr" presetSubtype="2" fill="hold" grpId="0" nodeType="afterEffect">
                                  <p:stCondLst>
                                    <p:cond delay="0"/>
                                  </p:stCondLst>
                                  <p:childTnLst>
                                    <p:set>
                                      <p:cBhvr>
                                        <p:cTn id="128" dur="1" fill="hold">
                                          <p:stCondLst>
                                            <p:cond delay="0"/>
                                          </p:stCondLst>
                                        </p:cTn>
                                        <p:tgtEl>
                                          <p:spTgt spid="199712"/>
                                        </p:tgtEl>
                                        <p:attrNameLst>
                                          <p:attrName>style.visibility</p:attrName>
                                        </p:attrNameLst>
                                      </p:cBhvr>
                                      <p:to>
                                        <p:strVal val="visible"/>
                                      </p:to>
                                    </p:set>
                                    <p:animEffect transition="in" filter="wipe(right)">
                                      <p:cBhvr>
                                        <p:cTn id="129" dur="2000"/>
                                        <p:tgtEl>
                                          <p:spTgt spid="199712"/>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12" presetClass="entr" presetSubtype="2" fill="hold" nodeType="clickEffect">
                                  <p:stCondLst>
                                    <p:cond delay="0"/>
                                  </p:stCondLst>
                                  <p:childTnLst>
                                    <p:set>
                                      <p:cBhvr>
                                        <p:cTn id="133" dur="1" fill="hold">
                                          <p:stCondLst>
                                            <p:cond delay="0"/>
                                          </p:stCondLst>
                                        </p:cTn>
                                        <p:tgtEl>
                                          <p:spTgt spid="199685"/>
                                        </p:tgtEl>
                                        <p:attrNameLst>
                                          <p:attrName>style.visibility</p:attrName>
                                        </p:attrNameLst>
                                      </p:cBhvr>
                                      <p:to>
                                        <p:strVal val="visible"/>
                                      </p:to>
                                    </p:set>
                                    <p:animEffect transition="in" filter="slide(fromRight)">
                                      <p:cBhvr>
                                        <p:cTn id="134" dur="2000"/>
                                        <p:tgtEl>
                                          <p:spTgt spid="199685"/>
                                        </p:tgtEl>
                                      </p:cBhvr>
                                    </p:animEffect>
                                  </p:childTnLst>
                                </p:cTn>
                              </p:par>
                            </p:childTnLst>
                          </p:cTn>
                        </p:par>
                        <p:par>
                          <p:cTn id="135" fill="hold" nodeType="afterGroup">
                            <p:stCondLst>
                              <p:cond delay="2000"/>
                            </p:stCondLst>
                            <p:childTnLst>
                              <p:par>
                                <p:cTn id="136" presetID="22" presetClass="entr" presetSubtype="1" fill="hold" nodeType="afterEffect">
                                  <p:stCondLst>
                                    <p:cond delay="0"/>
                                  </p:stCondLst>
                                  <p:childTnLst>
                                    <p:set>
                                      <p:cBhvr>
                                        <p:cTn id="137" dur="1" fill="hold">
                                          <p:stCondLst>
                                            <p:cond delay="0"/>
                                          </p:stCondLst>
                                        </p:cTn>
                                        <p:tgtEl>
                                          <p:spTgt spid="199693"/>
                                        </p:tgtEl>
                                        <p:attrNameLst>
                                          <p:attrName>style.visibility</p:attrName>
                                        </p:attrNameLst>
                                      </p:cBhvr>
                                      <p:to>
                                        <p:strVal val="visible"/>
                                      </p:to>
                                    </p:set>
                                    <p:animEffect transition="in" filter="wipe(up)">
                                      <p:cBhvr>
                                        <p:cTn id="138" dur="500"/>
                                        <p:tgtEl>
                                          <p:spTgt spid="199693"/>
                                        </p:tgtEl>
                                      </p:cBhvr>
                                    </p:animEffect>
                                  </p:childTnLst>
                                </p:cTn>
                              </p:par>
                            </p:childTnLst>
                          </p:cTn>
                        </p:par>
                        <p:par>
                          <p:cTn id="139" fill="hold" nodeType="afterGroup">
                            <p:stCondLst>
                              <p:cond delay="2500"/>
                            </p:stCondLst>
                            <p:childTnLst>
                              <p:par>
                                <p:cTn id="140" presetID="22" presetClass="entr" presetSubtype="1" fill="hold" nodeType="afterEffect">
                                  <p:stCondLst>
                                    <p:cond delay="0"/>
                                  </p:stCondLst>
                                  <p:childTnLst>
                                    <p:set>
                                      <p:cBhvr>
                                        <p:cTn id="141" dur="1" fill="hold">
                                          <p:stCondLst>
                                            <p:cond delay="0"/>
                                          </p:stCondLst>
                                        </p:cTn>
                                        <p:tgtEl>
                                          <p:spTgt spid="199694"/>
                                        </p:tgtEl>
                                        <p:attrNameLst>
                                          <p:attrName>style.visibility</p:attrName>
                                        </p:attrNameLst>
                                      </p:cBhvr>
                                      <p:to>
                                        <p:strVal val="visible"/>
                                      </p:to>
                                    </p:set>
                                    <p:animEffect transition="in" filter="wipe(up)">
                                      <p:cBhvr>
                                        <p:cTn id="142" dur="500"/>
                                        <p:tgtEl>
                                          <p:spTgt spid="199694"/>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9" presetClass="entr" presetSubtype="0" fill="hold" grpId="0" nodeType="clickEffect">
                                  <p:stCondLst>
                                    <p:cond delay="0"/>
                                  </p:stCondLst>
                                  <p:childTnLst>
                                    <p:set>
                                      <p:cBhvr>
                                        <p:cTn id="146" dur="1" fill="hold">
                                          <p:stCondLst>
                                            <p:cond delay="0"/>
                                          </p:stCondLst>
                                        </p:cTn>
                                        <p:tgtEl>
                                          <p:spTgt spid="199730"/>
                                        </p:tgtEl>
                                        <p:attrNameLst>
                                          <p:attrName>style.visibility</p:attrName>
                                        </p:attrNameLst>
                                      </p:cBhvr>
                                      <p:to>
                                        <p:strVal val="visible"/>
                                      </p:to>
                                    </p:set>
                                    <p:animEffect transition="in" filter="dissolve">
                                      <p:cBhvr>
                                        <p:cTn id="147" dur="500"/>
                                        <p:tgtEl>
                                          <p:spTgt spid="199730"/>
                                        </p:tgtEl>
                                      </p:cBhvr>
                                    </p:animEffect>
                                  </p:childTnLst>
                                </p:cTn>
                              </p:par>
                              <p:par>
                                <p:cTn id="148" presetID="9" presetClass="exit" presetSubtype="0" fill="hold" grpId="1" nodeType="withEffect">
                                  <p:stCondLst>
                                    <p:cond delay="0"/>
                                  </p:stCondLst>
                                  <p:childTnLst>
                                    <p:animEffect transition="out" filter="dissolve">
                                      <p:cBhvr>
                                        <p:cTn id="149" dur="500"/>
                                        <p:tgtEl>
                                          <p:spTgt spid="199729"/>
                                        </p:tgtEl>
                                      </p:cBhvr>
                                    </p:animEffect>
                                    <p:set>
                                      <p:cBhvr>
                                        <p:cTn id="150" dur="1" fill="hold">
                                          <p:stCondLst>
                                            <p:cond delay="499"/>
                                          </p:stCondLst>
                                        </p:cTn>
                                        <p:tgtEl>
                                          <p:spTgt spid="199729"/>
                                        </p:tgtEl>
                                        <p:attrNameLst>
                                          <p:attrName>style.visibility</p:attrName>
                                        </p:attrNameLst>
                                      </p:cBhvr>
                                      <p:to>
                                        <p:strVal val="hidden"/>
                                      </p:to>
                                    </p:set>
                                  </p:childTnLst>
                                </p:cTn>
                              </p:par>
                            </p:childTnLst>
                          </p:cTn>
                        </p:par>
                        <p:par>
                          <p:cTn id="151" fill="hold" nodeType="afterGroup">
                            <p:stCondLst>
                              <p:cond delay="500"/>
                            </p:stCondLst>
                            <p:childTnLst>
                              <p:par>
                                <p:cTn id="152" presetID="22" presetClass="entr" presetSubtype="8" fill="hold" grpId="0" nodeType="afterEffect">
                                  <p:stCondLst>
                                    <p:cond delay="0"/>
                                  </p:stCondLst>
                                  <p:childTnLst>
                                    <p:set>
                                      <p:cBhvr>
                                        <p:cTn id="153" dur="1" fill="hold">
                                          <p:stCondLst>
                                            <p:cond delay="0"/>
                                          </p:stCondLst>
                                        </p:cTn>
                                        <p:tgtEl>
                                          <p:spTgt spid="199713"/>
                                        </p:tgtEl>
                                        <p:attrNameLst>
                                          <p:attrName>style.visibility</p:attrName>
                                        </p:attrNameLst>
                                      </p:cBhvr>
                                      <p:to>
                                        <p:strVal val="visible"/>
                                      </p:to>
                                    </p:set>
                                    <p:animEffect transition="in" filter="wipe(left)">
                                      <p:cBhvr>
                                        <p:cTn id="154" dur="2000"/>
                                        <p:tgtEl>
                                          <p:spTgt spid="199713"/>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2" presetClass="entr" presetSubtype="2" fill="hold" nodeType="clickEffect">
                                  <p:stCondLst>
                                    <p:cond delay="0"/>
                                  </p:stCondLst>
                                  <p:childTnLst>
                                    <p:set>
                                      <p:cBhvr>
                                        <p:cTn id="158" dur="1" fill="hold">
                                          <p:stCondLst>
                                            <p:cond delay="0"/>
                                          </p:stCondLst>
                                        </p:cTn>
                                        <p:tgtEl>
                                          <p:spTgt spid="199688"/>
                                        </p:tgtEl>
                                        <p:attrNameLst>
                                          <p:attrName>style.visibility</p:attrName>
                                        </p:attrNameLst>
                                      </p:cBhvr>
                                      <p:to>
                                        <p:strVal val="visible"/>
                                      </p:to>
                                    </p:set>
                                    <p:animEffect transition="in" filter="slide(fromRight)">
                                      <p:cBhvr>
                                        <p:cTn id="159" dur="2000"/>
                                        <p:tgtEl>
                                          <p:spTgt spid="199688"/>
                                        </p:tgtEl>
                                      </p:cBhvr>
                                    </p:animEffect>
                                  </p:childTnLst>
                                </p:cTn>
                              </p:par>
                            </p:childTnLst>
                          </p:cTn>
                        </p:par>
                        <p:par>
                          <p:cTn id="160" fill="hold" nodeType="afterGroup">
                            <p:stCondLst>
                              <p:cond delay="2000"/>
                            </p:stCondLst>
                            <p:childTnLst>
                              <p:par>
                                <p:cTn id="161" presetID="22" presetClass="entr" presetSubtype="1" fill="hold" nodeType="afterEffect">
                                  <p:stCondLst>
                                    <p:cond delay="0"/>
                                  </p:stCondLst>
                                  <p:childTnLst>
                                    <p:set>
                                      <p:cBhvr>
                                        <p:cTn id="162" dur="1" fill="hold">
                                          <p:stCondLst>
                                            <p:cond delay="0"/>
                                          </p:stCondLst>
                                        </p:cTn>
                                        <p:tgtEl>
                                          <p:spTgt spid="199695"/>
                                        </p:tgtEl>
                                        <p:attrNameLst>
                                          <p:attrName>style.visibility</p:attrName>
                                        </p:attrNameLst>
                                      </p:cBhvr>
                                      <p:to>
                                        <p:strVal val="visible"/>
                                      </p:to>
                                    </p:set>
                                    <p:animEffect transition="in" filter="wipe(up)">
                                      <p:cBhvr>
                                        <p:cTn id="163" dur="500"/>
                                        <p:tgtEl>
                                          <p:spTgt spid="199695"/>
                                        </p:tgtEl>
                                      </p:cBhvr>
                                    </p:animEffect>
                                  </p:childTnLst>
                                </p:cTn>
                              </p:par>
                            </p:childTnLst>
                          </p:cTn>
                        </p:par>
                        <p:par>
                          <p:cTn id="164" fill="hold" nodeType="afterGroup">
                            <p:stCondLst>
                              <p:cond delay="2500"/>
                            </p:stCondLst>
                            <p:childTnLst>
                              <p:par>
                                <p:cTn id="165" presetID="22" presetClass="entr" presetSubtype="1" fill="hold" nodeType="afterEffect">
                                  <p:stCondLst>
                                    <p:cond delay="0"/>
                                  </p:stCondLst>
                                  <p:childTnLst>
                                    <p:set>
                                      <p:cBhvr>
                                        <p:cTn id="166" dur="1" fill="hold">
                                          <p:stCondLst>
                                            <p:cond delay="0"/>
                                          </p:stCondLst>
                                        </p:cTn>
                                        <p:tgtEl>
                                          <p:spTgt spid="199696"/>
                                        </p:tgtEl>
                                        <p:attrNameLst>
                                          <p:attrName>style.visibility</p:attrName>
                                        </p:attrNameLst>
                                      </p:cBhvr>
                                      <p:to>
                                        <p:strVal val="visible"/>
                                      </p:to>
                                    </p:set>
                                    <p:animEffect transition="in" filter="wipe(up)">
                                      <p:cBhvr>
                                        <p:cTn id="167" dur="500"/>
                                        <p:tgtEl>
                                          <p:spTgt spid="199696"/>
                                        </p:tgtEl>
                                      </p:cBhvr>
                                    </p:animEffect>
                                  </p:childTnLst>
                                </p:cTn>
                              </p:par>
                            </p:childTnLst>
                          </p:cTn>
                        </p:par>
                        <p:par>
                          <p:cTn id="168" fill="hold" nodeType="afterGroup">
                            <p:stCondLst>
                              <p:cond delay="3000"/>
                            </p:stCondLst>
                            <p:childTnLst>
                              <p:par>
                                <p:cTn id="169" presetID="9" presetClass="exit" presetSubtype="0" fill="hold" grpId="1" nodeType="afterEffect">
                                  <p:stCondLst>
                                    <p:cond delay="0"/>
                                  </p:stCondLst>
                                  <p:childTnLst>
                                    <p:animEffect transition="out" filter="dissolve">
                                      <p:cBhvr>
                                        <p:cTn id="170" dur="500"/>
                                        <p:tgtEl>
                                          <p:spTgt spid="199730"/>
                                        </p:tgtEl>
                                      </p:cBhvr>
                                    </p:animEffect>
                                    <p:set>
                                      <p:cBhvr>
                                        <p:cTn id="171" dur="1" fill="hold">
                                          <p:stCondLst>
                                            <p:cond delay="499"/>
                                          </p:stCondLst>
                                        </p:cTn>
                                        <p:tgtEl>
                                          <p:spTgt spid="199730"/>
                                        </p:tgtEl>
                                        <p:attrNameLst>
                                          <p:attrName>style.visibility</p:attrName>
                                        </p:attrNameLst>
                                      </p:cBhvr>
                                      <p:to>
                                        <p:strVal val="hidden"/>
                                      </p:to>
                                    </p:se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9" presetClass="entr" presetSubtype="0" fill="hold" grpId="0" nodeType="clickEffect">
                                  <p:stCondLst>
                                    <p:cond delay="0"/>
                                  </p:stCondLst>
                                  <p:childTnLst>
                                    <p:set>
                                      <p:cBhvr>
                                        <p:cTn id="175" dur="1" fill="hold">
                                          <p:stCondLst>
                                            <p:cond delay="0"/>
                                          </p:stCondLst>
                                        </p:cTn>
                                        <p:tgtEl>
                                          <p:spTgt spid="199731"/>
                                        </p:tgtEl>
                                        <p:attrNameLst>
                                          <p:attrName>style.visibility</p:attrName>
                                        </p:attrNameLst>
                                      </p:cBhvr>
                                      <p:to>
                                        <p:strVal val="visible"/>
                                      </p:to>
                                    </p:set>
                                    <p:animEffect transition="in" filter="dissolve">
                                      <p:cBhvr>
                                        <p:cTn id="176" dur="500"/>
                                        <p:tgtEl>
                                          <p:spTgt spid="199731"/>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47" presetClass="entr" presetSubtype="0" fill="hold" nodeType="clickEffect">
                                  <p:stCondLst>
                                    <p:cond delay="0"/>
                                  </p:stCondLst>
                                  <p:childTnLst>
                                    <p:set>
                                      <p:cBhvr>
                                        <p:cTn id="180" dur="1" fill="hold">
                                          <p:stCondLst>
                                            <p:cond delay="0"/>
                                          </p:stCondLst>
                                        </p:cTn>
                                        <p:tgtEl>
                                          <p:spTgt spid="199686"/>
                                        </p:tgtEl>
                                        <p:attrNameLst>
                                          <p:attrName>style.visibility</p:attrName>
                                        </p:attrNameLst>
                                      </p:cBhvr>
                                      <p:to>
                                        <p:strVal val="visible"/>
                                      </p:to>
                                    </p:set>
                                    <p:animEffect transition="in" filter="fade">
                                      <p:cBhvr>
                                        <p:cTn id="181" dur="1000"/>
                                        <p:tgtEl>
                                          <p:spTgt spid="199686"/>
                                        </p:tgtEl>
                                      </p:cBhvr>
                                    </p:animEffect>
                                    <p:anim calcmode="lin" valueType="num">
                                      <p:cBhvr>
                                        <p:cTn id="182" dur="1000" fill="hold"/>
                                        <p:tgtEl>
                                          <p:spTgt spid="199686"/>
                                        </p:tgtEl>
                                        <p:attrNameLst>
                                          <p:attrName>ppt_x</p:attrName>
                                        </p:attrNameLst>
                                      </p:cBhvr>
                                      <p:tavLst>
                                        <p:tav tm="0">
                                          <p:val>
                                            <p:strVal val="#ppt_x"/>
                                          </p:val>
                                        </p:tav>
                                        <p:tav tm="100000">
                                          <p:val>
                                            <p:strVal val="#ppt_x"/>
                                          </p:val>
                                        </p:tav>
                                      </p:tavLst>
                                    </p:anim>
                                    <p:anim calcmode="lin" valueType="num">
                                      <p:cBhvr>
                                        <p:cTn id="183" dur="1000" fill="hold"/>
                                        <p:tgtEl>
                                          <p:spTgt spid="199686"/>
                                        </p:tgtEl>
                                        <p:attrNameLst>
                                          <p:attrName>ppt_y</p:attrName>
                                        </p:attrNameLst>
                                      </p:cBhvr>
                                      <p:tavLst>
                                        <p:tav tm="0">
                                          <p:val>
                                            <p:strVal val="#ppt_y-.1"/>
                                          </p:val>
                                        </p:tav>
                                        <p:tav tm="100000">
                                          <p:val>
                                            <p:strVal val="#ppt_y"/>
                                          </p:val>
                                        </p:tav>
                                      </p:tavLst>
                                    </p:anim>
                                  </p:childTnLst>
                                </p:cTn>
                              </p:par>
                            </p:childTnLst>
                          </p:cTn>
                        </p:par>
                        <p:par>
                          <p:cTn id="184" fill="hold" nodeType="afterGroup">
                            <p:stCondLst>
                              <p:cond delay="1000"/>
                            </p:stCondLst>
                            <p:childTnLst>
                              <p:par>
                                <p:cTn id="185" presetID="0" presetClass="path" presetSubtype="0" accel="50000" decel="50000" fill="hold" nodeType="afterEffect">
                                  <p:stCondLst>
                                    <p:cond delay="2000"/>
                                  </p:stCondLst>
                                  <p:childTnLst>
                                    <p:animMotion origin="layout" path="M 2.77778E-7 -1.48148E-6 L 0.07778 -0.26435 " pathEditMode="relative" rAng="0" ptsTypes="AA">
                                      <p:cBhvr>
                                        <p:cTn id="186" dur="2000" fill="hold"/>
                                        <p:tgtEl>
                                          <p:spTgt spid="199704"/>
                                        </p:tgtEl>
                                        <p:attrNameLst>
                                          <p:attrName>ppt_x</p:attrName>
                                          <p:attrName>ppt_y</p:attrName>
                                        </p:attrNameLst>
                                      </p:cBhvr>
                                      <p:rCtr x="3889" y="-13218"/>
                                    </p:animMotion>
                                  </p:childTnLst>
                                </p:cTn>
                              </p:par>
                              <p:par>
                                <p:cTn id="187" presetID="0" presetClass="path" presetSubtype="0" accel="50000" decel="50000" fill="hold" nodeType="withEffect">
                                  <p:stCondLst>
                                    <p:cond delay="2000"/>
                                  </p:stCondLst>
                                  <p:childTnLst>
                                    <p:animMotion origin="layout" path="M 3.33333E-6 1.11111E-6 L 0.01771 -0.30417 " pathEditMode="relative" ptsTypes="AA">
                                      <p:cBhvr>
                                        <p:cTn id="188" dur="2000" fill="hold"/>
                                        <p:tgtEl>
                                          <p:spTgt spid="199705"/>
                                        </p:tgtEl>
                                        <p:attrNameLst>
                                          <p:attrName>ppt_x</p:attrName>
                                          <p:attrName>ppt_y</p:attrName>
                                        </p:attrNameLst>
                                      </p:cBhvr>
                                    </p:animMotion>
                                  </p:childTnLst>
                                </p:cTn>
                              </p:par>
                            </p:childTnLst>
                          </p:cTn>
                        </p:par>
                        <p:par>
                          <p:cTn id="189" fill="hold" nodeType="afterGroup">
                            <p:stCondLst>
                              <p:cond delay="5000"/>
                            </p:stCondLst>
                            <p:childTnLst>
                              <p:par>
                                <p:cTn id="190" presetID="9" presetClass="exit" presetSubtype="0" fill="hold" grpId="1" nodeType="afterEffect">
                                  <p:stCondLst>
                                    <p:cond delay="0"/>
                                  </p:stCondLst>
                                  <p:childTnLst>
                                    <p:animEffect transition="out" filter="dissolve">
                                      <p:cBhvr>
                                        <p:cTn id="191" dur="500"/>
                                        <p:tgtEl>
                                          <p:spTgt spid="199731"/>
                                        </p:tgtEl>
                                      </p:cBhvr>
                                    </p:animEffect>
                                    <p:set>
                                      <p:cBhvr>
                                        <p:cTn id="192" dur="1" fill="hold">
                                          <p:stCondLst>
                                            <p:cond delay="499"/>
                                          </p:stCondLst>
                                        </p:cTn>
                                        <p:tgtEl>
                                          <p:spTgt spid="199731"/>
                                        </p:tgtEl>
                                        <p:attrNameLst>
                                          <p:attrName>style.visibility</p:attrName>
                                        </p:attrNameLst>
                                      </p:cBhvr>
                                      <p:to>
                                        <p:strVal val="hidden"/>
                                      </p:to>
                                    </p:se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9" presetClass="entr" presetSubtype="0" fill="hold" grpId="0" nodeType="clickEffect">
                                  <p:stCondLst>
                                    <p:cond delay="0"/>
                                  </p:stCondLst>
                                  <p:childTnLst>
                                    <p:set>
                                      <p:cBhvr>
                                        <p:cTn id="196" dur="1" fill="hold">
                                          <p:stCondLst>
                                            <p:cond delay="0"/>
                                          </p:stCondLst>
                                        </p:cTn>
                                        <p:tgtEl>
                                          <p:spTgt spid="199732"/>
                                        </p:tgtEl>
                                        <p:attrNameLst>
                                          <p:attrName>style.visibility</p:attrName>
                                        </p:attrNameLst>
                                      </p:cBhvr>
                                      <p:to>
                                        <p:strVal val="visible"/>
                                      </p:to>
                                    </p:set>
                                    <p:animEffect transition="in" filter="dissolve">
                                      <p:cBhvr>
                                        <p:cTn id="197" dur="500"/>
                                        <p:tgtEl>
                                          <p:spTgt spid="199732"/>
                                        </p:tgtEl>
                                      </p:cBhvr>
                                    </p:animEffec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9" presetClass="exit" presetSubtype="0" fill="hold" nodeType="clickEffect">
                                  <p:stCondLst>
                                    <p:cond delay="0"/>
                                  </p:stCondLst>
                                  <p:childTnLst>
                                    <p:animEffect transition="out" filter="dissolve">
                                      <p:cBhvr>
                                        <p:cTn id="201" dur="500"/>
                                        <p:tgtEl>
                                          <p:spTgt spid="199710"/>
                                        </p:tgtEl>
                                      </p:cBhvr>
                                    </p:animEffect>
                                    <p:set>
                                      <p:cBhvr>
                                        <p:cTn id="202" dur="1" fill="hold">
                                          <p:stCondLst>
                                            <p:cond delay="499"/>
                                          </p:stCondLst>
                                        </p:cTn>
                                        <p:tgtEl>
                                          <p:spTgt spid="199710"/>
                                        </p:tgtEl>
                                        <p:attrNameLst>
                                          <p:attrName>style.visibility</p:attrName>
                                        </p:attrNameLst>
                                      </p:cBhvr>
                                      <p:to>
                                        <p:strVal val="hidden"/>
                                      </p:to>
                                    </p:set>
                                  </p:childTnLst>
                                </p:cTn>
                              </p:par>
                              <p:par>
                                <p:cTn id="203" presetID="9" presetClass="exit" presetSubtype="0" fill="hold" nodeType="withEffect">
                                  <p:stCondLst>
                                    <p:cond delay="0"/>
                                  </p:stCondLst>
                                  <p:childTnLst>
                                    <p:animEffect transition="out" filter="dissolve">
                                      <p:cBhvr>
                                        <p:cTn id="204" dur="500"/>
                                        <p:tgtEl>
                                          <p:spTgt spid="199711"/>
                                        </p:tgtEl>
                                      </p:cBhvr>
                                    </p:animEffect>
                                    <p:set>
                                      <p:cBhvr>
                                        <p:cTn id="205" dur="1" fill="hold">
                                          <p:stCondLst>
                                            <p:cond delay="499"/>
                                          </p:stCondLst>
                                        </p:cTn>
                                        <p:tgtEl>
                                          <p:spTgt spid="199711"/>
                                        </p:tgtEl>
                                        <p:attrNameLst>
                                          <p:attrName>style.visibility</p:attrName>
                                        </p:attrNameLst>
                                      </p:cBhvr>
                                      <p:to>
                                        <p:strVal val="hidden"/>
                                      </p:to>
                                    </p:set>
                                  </p:childTnLst>
                                </p:cTn>
                              </p:par>
                              <p:par>
                                <p:cTn id="206" presetID="35" presetClass="entr" presetSubtype="0" fill="hold" nodeType="withEffect">
                                  <p:stCondLst>
                                    <p:cond delay="0"/>
                                  </p:stCondLst>
                                  <p:childTnLst>
                                    <p:set>
                                      <p:cBhvr>
                                        <p:cTn id="207" dur="1" fill="hold">
                                          <p:stCondLst>
                                            <p:cond delay="0"/>
                                          </p:stCondLst>
                                        </p:cTn>
                                        <p:tgtEl>
                                          <p:spTgt spid="199724"/>
                                        </p:tgtEl>
                                        <p:attrNameLst>
                                          <p:attrName>style.visibility</p:attrName>
                                        </p:attrNameLst>
                                      </p:cBhvr>
                                      <p:to>
                                        <p:strVal val="visible"/>
                                      </p:to>
                                    </p:set>
                                    <p:animEffect transition="in" filter="fade">
                                      <p:cBhvr>
                                        <p:cTn id="208" dur="5000"/>
                                        <p:tgtEl>
                                          <p:spTgt spid="199724"/>
                                        </p:tgtEl>
                                      </p:cBhvr>
                                    </p:animEffect>
                                    <p:anim calcmode="lin" valueType="num">
                                      <p:cBhvr>
                                        <p:cTn id="209" dur="5000" fill="hold"/>
                                        <p:tgtEl>
                                          <p:spTgt spid="199724"/>
                                        </p:tgtEl>
                                        <p:attrNameLst>
                                          <p:attrName>style.rotation</p:attrName>
                                        </p:attrNameLst>
                                      </p:cBhvr>
                                      <p:tavLst>
                                        <p:tav tm="0">
                                          <p:val>
                                            <p:fltVal val="720"/>
                                          </p:val>
                                        </p:tav>
                                        <p:tav tm="100000">
                                          <p:val>
                                            <p:fltVal val="0"/>
                                          </p:val>
                                        </p:tav>
                                      </p:tavLst>
                                    </p:anim>
                                    <p:anim calcmode="lin" valueType="num">
                                      <p:cBhvr>
                                        <p:cTn id="210" dur="5000" fill="hold"/>
                                        <p:tgtEl>
                                          <p:spTgt spid="199724"/>
                                        </p:tgtEl>
                                        <p:attrNameLst>
                                          <p:attrName>ppt_h</p:attrName>
                                        </p:attrNameLst>
                                      </p:cBhvr>
                                      <p:tavLst>
                                        <p:tav tm="0">
                                          <p:val>
                                            <p:fltVal val="0"/>
                                          </p:val>
                                        </p:tav>
                                        <p:tav tm="100000">
                                          <p:val>
                                            <p:strVal val="#ppt_h"/>
                                          </p:val>
                                        </p:tav>
                                      </p:tavLst>
                                    </p:anim>
                                    <p:anim calcmode="lin" valueType="num">
                                      <p:cBhvr>
                                        <p:cTn id="211" dur="5000" fill="hold"/>
                                        <p:tgtEl>
                                          <p:spTgt spid="199724"/>
                                        </p:tgtEl>
                                        <p:attrNameLst>
                                          <p:attrName>ppt_w</p:attrName>
                                        </p:attrNameLst>
                                      </p:cBhvr>
                                      <p:tavLst>
                                        <p:tav tm="0">
                                          <p:val>
                                            <p:fltVal val="0"/>
                                          </p:val>
                                        </p:tav>
                                        <p:tav tm="100000">
                                          <p:val>
                                            <p:strVal val="#ppt_w"/>
                                          </p:val>
                                        </p:tav>
                                      </p:tavLst>
                                    </p:anim>
                                  </p:childTnLst>
                                </p:cTn>
                              </p:par>
                              <p:par>
                                <p:cTn id="212" presetID="35" presetClass="entr" presetSubtype="0" fill="hold" nodeType="withEffect">
                                  <p:stCondLst>
                                    <p:cond delay="0"/>
                                  </p:stCondLst>
                                  <p:childTnLst>
                                    <p:set>
                                      <p:cBhvr>
                                        <p:cTn id="213" dur="1" fill="hold">
                                          <p:stCondLst>
                                            <p:cond delay="0"/>
                                          </p:stCondLst>
                                        </p:cTn>
                                        <p:tgtEl>
                                          <p:spTgt spid="199725"/>
                                        </p:tgtEl>
                                        <p:attrNameLst>
                                          <p:attrName>style.visibility</p:attrName>
                                        </p:attrNameLst>
                                      </p:cBhvr>
                                      <p:to>
                                        <p:strVal val="visible"/>
                                      </p:to>
                                    </p:set>
                                    <p:animEffect transition="in" filter="fade">
                                      <p:cBhvr>
                                        <p:cTn id="214" dur="5000"/>
                                        <p:tgtEl>
                                          <p:spTgt spid="199725"/>
                                        </p:tgtEl>
                                      </p:cBhvr>
                                    </p:animEffect>
                                    <p:anim calcmode="lin" valueType="num">
                                      <p:cBhvr>
                                        <p:cTn id="215" dur="5000" fill="hold"/>
                                        <p:tgtEl>
                                          <p:spTgt spid="199725"/>
                                        </p:tgtEl>
                                        <p:attrNameLst>
                                          <p:attrName>style.rotation</p:attrName>
                                        </p:attrNameLst>
                                      </p:cBhvr>
                                      <p:tavLst>
                                        <p:tav tm="0">
                                          <p:val>
                                            <p:fltVal val="720"/>
                                          </p:val>
                                        </p:tav>
                                        <p:tav tm="100000">
                                          <p:val>
                                            <p:fltVal val="0"/>
                                          </p:val>
                                        </p:tav>
                                      </p:tavLst>
                                    </p:anim>
                                    <p:anim calcmode="lin" valueType="num">
                                      <p:cBhvr>
                                        <p:cTn id="216" dur="5000" fill="hold"/>
                                        <p:tgtEl>
                                          <p:spTgt spid="199725"/>
                                        </p:tgtEl>
                                        <p:attrNameLst>
                                          <p:attrName>ppt_h</p:attrName>
                                        </p:attrNameLst>
                                      </p:cBhvr>
                                      <p:tavLst>
                                        <p:tav tm="0">
                                          <p:val>
                                            <p:fltVal val="0"/>
                                          </p:val>
                                        </p:tav>
                                        <p:tav tm="100000">
                                          <p:val>
                                            <p:strVal val="#ppt_h"/>
                                          </p:val>
                                        </p:tav>
                                      </p:tavLst>
                                    </p:anim>
                                    <p:anim calcmode="lin" valueType="num">
                                      <p:cBhvr>
                                        <p:cTn id="217" dur="5000" fill="hold"/>
                                        <p:tgtEl>
                                          <p:spTgt spid="199725"/>
                                        </p:tgtEl>
                                        <p:attrNameLst>
                                          <p:attrName>ppt_w</p:attrName>
                                        </p:attrNameLst>
                                      </p:cBhvr>
                                      <p:tavLst>
                                        <p:tav tm="0">
                                          <p:val>
                                            <p:fltVal val="0"/>
                                          </p:val>
                                        </p:tav>
                                        <p:tav tm="100000">
                                          <p:val>
                                            <p:strVal val="#ppt_w"/>
                                          </p:val>
                                        </p:tav>
                                      </p:tavLst>
                                    </p:anim>
                                  </p:childTnLst>
                                </p:cTn>
                              </p:par>
                              <p:par>
                                <p:cTn id="218" presetID="0" presetClass="path" presetSubtype="0" accel="50000" decel="50000" fill="hold" nodeType="withEffect">
                                  <p:stCondLst>
                                    <p:cond delay="0"/>
                                  </p:stCondLst>
                                  <p:childTnLst>
                                    <p:animMotion origin="layout" path="M 0.35365 0.0081 L 0.40365 -0.1382 " pathEditMode="relative" ptsTypes="AA">
                                      <p:cBhvr>
                                        <p:cTn id="219" dur="2000" fill="hold"/>
                                        <p:tgtEl>
                                          <p:spTgt spid="199702"/>
                                        </p:tgtEl>
                                        <p:attrNameLst>
                                          <p:attrName>ppt_x</p:attrName>
                                          <p:attrName>ppt_y</p:attrName>
                                        </p:attrNameLst>
                                      </p:cBhvr>
                                    </p:animMotion>
                                  </p:childTnLst>
                                </p:cTn>
                              </p:par>
                              <p:par>
                                <p:cTn id="220" presetID="8" presetClass="emph" presetSubtype="0" fill="hold" nodeType="withEffect">
                                  <p:stCondLst>
                                    <p:cond delay="0"/>
                                  </p:stCondLst>
                                  <p:childTnLst>
                                    <p:animRot by="21600000">
                                      <p:cBhvr>
                                        <p:cTn id="221" dur="5000" fill="hold"/>
                                        <p:tgtEl>
                                          <p:spTgt spid="199702"/>
                                        </p:tgtEl>
                                        <p:attrNameLst>
                                          <p:attrName>r</p:attrName>
                                        </p:attrNameLst>
                                      </p:cBhvr>
                                    </p:animRot>
                                  </p:childTnLst>
                                </p:cTn>
                              </p:par>
                              <p:par>
                                <p:cTn id="222" presetID="9" presetClass="exit" presetSubtype="0" fill="hold" nodeType="withEffect">
                                  <p:stCondLst>
                                    <p:cond delay="0"/>
                                  </p:stCondLst>
                                  <p:childTnLst>
                                    <p:animEffect transition="out" filter="dissolve">
                                      <p:cBhvr>
                                        <p:cTn id="223" dur="5000"/>
                                        <p:tgtEl>
                                          <p:spTgt spid="199702"/>
                                        </p:tgtEl>
                                      </p:cBhvr>
                                    </p:animEffect>
                                    <p:set>
                                      <p:cBhvr>
                                        <p:cTn id="224" dur="1" fill="hold">
                                          <p:stCondLst>
                                            <p:cond delay="4999"/>
                                          </p:stCondLst>
                                        </p:cTn>
                                        <p:tgtEl>
                                          <p:spTgt spid="199702"/>
                                        </p:tgtEl>
                                        <p:attrNameLst>
                                          <p:attrName>style.visibility</p:attrName>
                                        </p:attrNameLst>
                                      </p:cBhvr>
                                      <p:to>
                                        <p:strVal val="hidden"/>
                                      </p:to>
                                    </p:set>
                                  </p:childTnLst>
                                </p:cTn>
                              </p:par>
                              <p:par>
                                <p:cTn id="225" presetID="8" presetClass="emph" presetSubtype="0" fill="hold" nodeType="withEffect">
                                  <p:stCondLst>
                                    <p:cond delay="0"/>
                                  </p:stCondLst>
                                  <p:childTnLst>
                                    <p:animRot by="21600000">
                                      <p:cBhvr>
                                        <p:cTn id="226" dur="5000" fill="hold"/>
                                        <p:tgtEl>
                                          <p:spTgt spid="199709"/>
                                        </p:tgtEl>
                                        <p:attrNameLst>
                                          <p:attrName>r</p:attrName>
                                        </p:attrNameLst>
                                      </p:cBhvr>
                                    </p:animRo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22" presetClass="entr" presetSubtype="1" fill="hold" nodeType="clickEffect">
                                  <p:stCondLst>
                                    <p:cond delay="0"/>
                                  </p:stCondLst>
                                  <p:childTnLst>
                                    <p:set>
                                      <p:cBhvr>
                                        <p:cTn id="230" dur="1" fill="hold">
                                          <p:stCondLst>
                                            <p:cond delay="0"/>
                                          </p:stCondLst>
                                        </p:cTn>
                                        <p:tgtEl>
                                          <p:spTgt spid="199738"/>
                                        </p:tgtEl>
                                        <p:attrNameLst>
                                          <p:attrName>style.visibility</p:attrName>
                                        </p:attrNameLst>
                                      </p:cBhvr>
                                      <p:to>
                                        <p:strVal val="visible"/>
                                      </p:to>
                                    </p:set>
                                    <p:animEffect transition="in" filter="wipe(up)">
                                      <p:cBhvr>
                                        <p:cTn id="231" dur="2000"/>
                                        <p:tgtEl>
                                          <p:spTgt spid="199738"/>
                                        </p:tgtEl>
                                      </p:cBhvr>
                                    </p:animEffect>
                                  </p:childTnLst>
                                </p:cTn>
                              </p:par>
                            </p:childTnLst>
                          </p:cTn>
                        </p:par>
                        <p:par>
                          <p:cTn id="232" fill="hold" nodeType="afterGroup">
                            <p:stCondLst>
                              <p:cond delay="2000"/>
                            </p:stCondLst>
                            <p:childTnLst>
                              <p:par>
                                <p:cTn id="233" presetID="9" presetClass="entr" presetSubtype="0" fill="hold" nodeType="afterEffect">
                                  <p:stCondLst>
                                    <p:cond delay="0"/>
                                  </p:stCondLst>
                                  <p:childTnLst>
                                    <p:set>
                                      <p:cBhvr>
                                        <p:cTn id="234" dur="1" fill="hold">
                                          <p:stCondLst>
                                            <p:cond delay="0"/>
                                          </p:stCondLst>
                                        </p:cTn>
                                        <p:tgtEl>
                                          <p:spTgt spid="199716"/>
                                        </p:tgtEl>
                                        <p:attrNameLst>
                                          <p:attrName>style.visibility</p:attrName>
                                        </p:attrNameLst>
                                      </p:cBhvr>
                                      <p:to>
                                        <p:strVal val="visible"/>
                                      </p:to>
                                    </p:set>
                                    <p:animEffect transition="in" filter="dissolve">
                                      <p:cBhvr>
                                        <p:cTn id="235" dur="1000"/>
                                        <p:tgtEl>
                                          <p:spTgt spid="199716"/>
                                        </p:tgtEl>
                                      </p:cBhvr>
                                    </p:animEffect>
                                  </p:childTnLst>
                                </p:cTn>
                              </p:par>
                            </p:childTnLst>
                          </p:cTn>
                        </p:par>
                      </p:childTnLst>
                    </p:cTn>
                  </p:par>
                  <p:par>
                    <p:cTn id="236" fill="hold" nodeType="clickPar">
                      <p:stCondLst>
                        <p:cond delay="indefinite"/>
                      </p:stCondLst>
                      <p:childTnLst>
                        <p:par>
                          <p:cTn id="237" fill="hold" nodeType="withGroup">
                            <p:stCondLst>
                              <p:cond delay="0"/>
                            </p:stCondLst>
                            <p:childTnLst>
                              <p:par>
                                <p:cTn id="238" presetID="9" presetClass="exit" presetSubtype="0" fill="hold" nodeType="clickEffect">
                                  <p:stCondLst>
                                    <p:cond delay="0"/>
                                  </p:stCondLst>
                                  <p:childTnLst>
                                    <p:animEffect transition="out" filter="dissolve">
                                      <p:cBhvr>
                                        <p:cTn id="239" dur="500"/>
                                        <p:tgtEl>
                                          <p:spTgt spid="199738"/>
                                        </p:tgtEl>
                                      </p:cBhvr>
                                    </p:animEffect>
                                    <p:set>
                                      <p:cBhvr>
                                        <p:cTn id="240" dur="1" fill="hold">
                                          <p:stCondLst>
                                            <p:cond delay="499"/>
                                          </p:stCondLst>
                                        </p:cTn>
                                        <p:tgtEl>
                                          <p:spTgt spid="199738"/>
                                        </p:tgtEl>
                                        <p:attrNameLst>
                                          <p:attrName>style.visibility</p:attrName>
                                        </p:attrNameLst>
                                      </p:cBhvr>
                                      <p:to>
                                        <p:strVal val="hidden"/>
                                      </p:to>
                                    </p:set>
                                  </p:childTnLst>
                                </p:cTn>
                              </p:par>
                            </p:childTnLst>
                          </p:cTn>
                        </p:par>
                        <p:par>
                          <p:cTn id="241" fill="hold" nodeType="afterGroup">
                            <p:stCondLst>
                              <p:cond delay="500"/>
                            </p:stCondLst>
                            <p:childTnLst>
                              <p:par>
                                <p:cTn id="242" presetID="22" presetClass="entr" presetSubtype="8" fill="hold" nodeType="afterEffect">
                                  <p:stCondLst>
                                    <p:cond delay="0"/>
                                  </p:stCondLst>
                                  <p:childTnLst>
                                    <p:set>
                                      <p:cBhvr>
                                        <p:cTn id="243" dur="1" fill="hold">
                                          <p:stCondLst>
                                            <p:cond delay="0"/>
                                          </p:stCondLst>
                                        </p:cTn>
                                        <p:tgtEl>
                                          <p:spTgt spid="199739"/>
                                        </p:tgtEl>
                                        <p:attrNameLst>
                                          <p:attrName>style.visibility</p:attrName>
                                        </p:attrNameLst>
                                      </p:cBhvr>
                                      <p:to>
                                        <p:strVal val="visible"/>
                                      </p:to>
                                    </p:set>
                                    <p:animEffect transition="in" filter="wipe(left)">
                                      <p:cBhvr>
                                        <p:cTn id="244" dur="2000"/>
                                        <p:tgtEl>
                                          <p:spTgt spid="199739"/>
                                        </p:tgtEl>
                                      </p:cBhvr>
                                    </p:animEffect>
                                  </p:childTnLst>
                                </p:cTn>
                              </p:par>
                            </p:childTnLst>
                          </p:cTn>
                        </p:par>
                        <p:par>
                          <p:cTn id="245" fill="hold" nodeType="afterGroup">
                            <p:stCondLst>
                              <p:cond delay="2500"/>
                            </p:stCondLst>
                            <p:childTnLst>
                              <p:par>
                                <p:cTn id="246" presetID="9" presetClass="entr" presetSubtype="0" fill="hold" nodeType="afterEffect">
                                  <p:stCondLst>
                                    <p:cond delay="0"/>
                                  </p:stCondLst>
                                  <p:childTnLst>
                                    <p:set>
                                      <p:cBhvr>
                                        <p:cTn id="247" dur="1" fill="hold">
                                          <p:stCondLst>
                                            <p:cond delay="0"/>
                                          </p:stCondLst>
                                        </p:cTn>
                                        <p:tgtEl>
                                          <p:spTgt spid="199717"/>
                                        </p:tgtEl>
                                        <p:attrNameLst>
                                          <p:attrName>style.visibility</p:attrName>
                                        </p:attrNameLst>
                                      </p:cBhvr>
                                      <p:to>
                                        <p:strVal val="visible"/>
                                      </p:to>
                                    </p:set>
                                    <p:animEffect transition="in" filter="dissolve">
                                      <p:cBhvr>
                                        <p:cTn id="248" dur="2000"/>
                                        <p:tgtEl>
                                          <p:spTgt spid="199717"/>
                                        </p:tgtEl>
                                      </p:cBhvr>
                                    </p:animEffect>
                                  </p:childTnLst>
                                </p:cTn>
                              </p:par>
                            </p:childTnLst>
                          </p:cTn>
                        </p:par>
                        <p:par>
                          <p:cTn id="249" fill="hold" nodeType="afterGroup">
                            <p:stCondLst>
                              <p:cond delay="4500"/>
                            </p:stCondLst>
                            <p:childTnLst>
                              <p:par>
                                <p:cTn id="250" presetID="9" presetClass="exit" presetSubtype="0" fill="hold" nodeType="afterEffect">
                                  <p:stCondLst>
                                    <p:cond delay="0"/>
                                  </p:stCondLst>
                                  <p:childTnLst>
                                    <p:animEffect transition="out" filter="dissolve">
                                      <p:cBhvr>
                                        <p:cTn id="251" dur="500"/>
                                        <p:tgtEl>
                                          <p:spTgt spid="199739"/>
                                        </p:tgtEl>
                                      </p:cBhvr>
                                    </p:animEffect>
                                    <p:set>
                                      <p:cBhvr>
                                        <p:cTn id="252" dur="1" fill="hold">
                                          <p:stCondLst>
                                            <p:cond delay="499"/>
                                          </p:stCondLst>
                                        </p:cTn>
                                        <p:tgtEl>
                                          <p:spTgt spid="199739"/>
                                        </p:tgtEl>
                                        <p:attrNameLst>
                                          <p:attrName>style.visibility</p:attrName>
                                        </p:attrNameLst>
                                      </p:cBhvr>
                                      <p:to>
                                        <p:strVal val="hidden"/>
                                      </p:to>
                                    </p:set>
                                  </p:childTnLst>
                                </p:cTn>
                              </p:par>
                            </p:childTnLst>
                          </p:cTn>
                        </p:par>
                        <p:par>
                          <p:cTn id="253" fill="hold" nodeType="afterGroup">
                            <p:stCondLst>
                              <p:cond delay="5000"/>
                            </p:stCondLst>
                            <p:childTnLst>
                              <p:par>
                                <p:cTn id="254" presetID="0" presetClass="path" presetSubtype="0" accel="50000" decel="50000" fill="hold" nodeType="afterEffect">
                                  <p:stCondLst>
                                    <p:cond delay="2000"/>
                                  </p:stCondLst>
                                  <p:childTnLst>
                                    <p:animMotion origin="layout" path="M -1.38889E-6 1.11111E-6 C -0.00798 0.0243 -0.0158 0.04884 -0.03472 0.07963 C -0.05364 0.11042 -0.08819 0.16042 -0.11354 0.18518 C -0.13906 0.20995 -0.16771 0.21921 -0.18767 0.22778 C -0.20764 0.23634 -0.22066 0.23657 -0.23333 0.23704 " pathEditMode="relative" rAng="0" ptsTypes="aaaaA">
                                      <p:cBhvr>
                                        <p:cTn id="255" dur="2000" fill="hold"/>
                                        <p:tgtEl>
                                          <p:spTgt spid="199724"/>
                                        </p:tgtEl>
                                        <p:attrNameLst>
                                          <p:attrName>ppt_x</p:attrName>
                                          <p:attrName>ppt_y</p:attrName>
                                        </p:attrNameLst>
                                      </p:cBhvr>
                                      <p:rCtr x="-11667" y="11852"/>
                                    </p:animMotion>
                                  </p:childTnLst>
                                </p:cTn>
                              </p:par>
                              <p:par>
                                <p:cTn id="256" presetID="53" presetClass="entr" presetSubtype="0" fill="hold" nodeType="withEffect">
                                  <p:stCondLst>
                                    <p:cond delay="2000"/>
                                  </p:stCondLst>
                                  <p:childTnLst>
                                    <p:set>
                                      <p:cBhvr>
                                        <p:cTn id="257" dur="1" fill="hold">
                                          <p:stCondLst>
                                            <p:cond delay="0"/>
                                          </p:stCondLst>
                                        </p:cTn>
                                        <p:tgtEl>
                                          <p:spTgt spid="199723"/>
                                        </p:tgtEl>
                                        <p:attrNameLst>
                                          <p:attrName>style.visibility</p:attrName>
                                        </p:attrNameLst>
                                      </p:cBhvr>
                                      <p:to>
                                        <p:strVal val="visible"/>
                                      </p:to>
                                    </p:set>
                                    <p:anim calcmode="lin" valueType="num">
                                      <p:cBhvr>
                                        <p:cTn id="258" dur="2000" fill="hold"/>
                                        <p:tgtEl>
                                          <p:spTgt spid="199723"/>
                                        </p:tgtEl>
                                        <p:attrNameLst>
                                          <p:attrName>ppt_w</p:attrName>
                                        </p:attrNameLst>
                                      </p:cBhvr>
                                      <p:tavLst>
                                        <p:tav tm="0">
                                          <p:val>
                                            <p:fltVal val="0"/>
                                          </p:val>
                                        </p:tav>
                                        <p:tav tm="100000">
                                          <p:val>
                                            <p:strVal val="#ppt_w"/>
                                          </p:val>
                                        </p:tav>
                                      </p:tavLst>
                                    </p:anim>
                                    <p:anim calcmode="lin" valueType="num">
                                      <p:cBhvr>
                                        <p:cTn id="259" dur="2000" fill="hold"/>
                                        <p:tgtEl>
                                          <p:spTgt spid="199723"/>
                                        </p:tgtEl>
                                        <p:attrNameLst>
                                          <p:attrName>ppt_h</p:attrName>
                                        </p:attrNameLst>
                                      </p:cBhvr>
                                      <p:tavLst>
                                        <p:tav tm="0">
                                          <p:val>
                                            <p:fltVal val="0"/>
                                          </p:val>
                                        </p:tav>
                                        <p:tav tm="100000">
                                          <p:val>
                                            <p:strVal val="#ppt_h"/>
                                          </p:val>
                                        </p:tav>
                                      </p:tavLst>
                                    </p:anim>
                                    <p:animEffect transition="in" filter="fade">
                                      <p:cBhvr>
                                        <p:cTn id="260" dur="2000"/>
                                        <p:tgtEl>
                                          <p:spTgt spid="199723"/>
                                        </p:tgtEl>
                                      </p:cBhvr>
                                    </p:animEffect>
                                  </p:childTnLst>
                                </p:cTn>
                              </p:par>
                            </p:childTnLst>
                          </p:cTn>
                        </p:par>
                        <p:par>
                          <p:cTn id="261" fill="hold" nodeType="afterGroup">
                            <p:stCondLst>
                              <p:cond delay="9000"/>
                            </p:stCondLst>
                            <p:childTnLst>
                              <p:par>
                                <p:cTn id="262" presetID="0" presetClass="path" presetSubtype="0" accel="50000" decel="50000" fill="hold" nodeType="afterEffect">
                                  <p:stCondLst>
                                    <p:cond delay="0"/>
                                  </p:stCondLst>
                                  <p:childTnLst>
                                    <p:animMotion origin="layout" path="M -3.05556E-6 4.07407E-6 C 0.00052 0.02939 0.00122 0.05902 0.01268 0.08703 C 0.02414 0.11504 0.04966 0.14745 0.06893 0.16851 C 0.08837 0.18958 0.10556 0.20277 0.129 0.21296 C 0.15261 0.22314 0.18108 0.22638 0.20973 0.22963 " pathEditMode="relative" rAng="0" ptsTypes="aaaaA">
                                      <p:cBhvr>
                                        <p:cTn id="263" dur="2000" fill="hold"/>
                                        <p:tgtEl>
                                          <p:spTgt spid="199725"/>
                                        </p:tgtEl>
                                        <p:attrNameLst>
                                          <p:attrName>ppt_x</p:attrName>
                                          <p:attrName>ppt_y</p:attrName>
                                        </p:attrNameLst>
                                      </p:cBhvr>
                                      <p:rCtr x="10486" y="11481"/>
                                    </p:animMotion>
                                  </p:childTnLst>
                                </p:cTn>
                              </p:par>
                              <p:par>
                                <p:cTn id="264" presetID="53" presetClass="entr" presetSubtype="0" fill="hold" nodeType="withEffect">
                                  <p:stCondLst>
                                    <p:cond delay="0"/>
                                  </p:stCondLst>
                                  <p:childTnLst>
                                    <p:set>
                                      <p:cBhvr>
                                        <p:cTn id="265" dur="1" fill="hold">
                                          <p:stCondLst>
                                            <p:cond delay="0"/>
                                          </p:stCondLst>
                                        </p:cTn>
                                        <p:tgtEl>
                                          <p:spTgt spid="199722"/>
                                        </p:tgtEl>
                                        <p:attrNameLst>
                                          <p:attrName>style.visibility</p:attrName>
                                        </p:attrNameLst>
                                      </p:cBhvr>
                                      <p:to>
                                        <p:strVal val="visible"/>
                                      </p:to>
                                    </p:set>
                                    <p:anim calcmode="lin" valueType="num">
                                      <p:cBhvr>
                                        <p:cTn id="266" dur="2000" fill="hold"/>
                                        <p:tgtEl>
                                          <p:spTgt spid="199722"/>
                                        </p:tgtEl>
                                        <p:attrNameLst>
                                          <p:attrName>ppt_w</p:attrName>
                                        </p:attrNameLst>
                                      </p:cBhvr>
                                      <p:tavLst>
                                        <p:tav tm="0">
                                          <p:val>
                                            <p:fltVal val="0"/>
                                          </p:val>
                                        </p:tav>
                                        <p:tav tm="100000">
                                          <p:val>
                                            <p:strVal val="#ppt_w"/>
                                          </p:val>
                                        </p:tav>
                                      </p:tavLst>
                                    </p:anim>
                                    <p:anim calcmode="lin" valueType="num">
                                      <p:cBhvr>
                                        <p:cTn id="267" dur="2000" fill="hold"/>
                                        <p:tgtEl>
                                          <p:spTgt spid="199722"/>
                                        </p:tgtEl>
                                        <p:attrNameLst>
                                          <p:attrName>ppt_h</p:attrName>
                                        </p:attrNameLst>
                                      </p:cBhvr>
                                      <p:tavLst>
                                        <p:tav tm="0">
                                          <p:val>
                                            <p:fltVal val="0"/>
                                          </p:val>
                                        </p:tav>
                                        <p:tav tm="100000">
                                          <p:val>
                                            <p:strVal val="#ppt_h"/>
                                          </p:val>
                                        </p:tav>
                                      </p:tavLst>
                                    </p:anim>
                                    <p:animEffect transition="in" filter="fade">
                                      <p:cBhvr>
                                        <p:cTn id="268" dur="2000"/>
                                        <p:tgtEl>
                                          <p:spTgt spid="199722"/>
                                        </p:tgtEl>
                                      </p:cBhvr>
                                    </p:animEffect>
                                  </p:childTnLst>
                                </p:cTn>
                              </p:par>
                            </p:childTnLst>
                          </p:cTn>
                        </p:par>
                        <p:par>
                          <p:cTn id="269" fill="hold" nodeType="afterGroup">
                            <p:stCondLst>
                              <p:cond delay="11000"/>
                            </p:stCondLst>
                            <p:childTnLst>
                              <p:par>
                                <p:cTn id="270" presetID="0" presetClass="path" presetSubtype="0" accel="50000" decel="50000" fill="hold" nodeType="afterEffect">
                                  <p:stCondLst>
                                    <p:cond delay="0"/>
                                  </p:stCondLst>
                                  <p:childTnLst>
                                    <p:animMotion origin="layout" path="M -0.23333 0.23703 C -0.20764 0.2368 -0.18177 0.2368 -0.15555 0.22222 C -0.12934 0.20764 -0.10156 0.18634 -0.07639 0.15 C -0.05121 0.11366 -0.02777 0.05856 -0.00416 0.0037 " pathEditMode="relative" ptsTypes="aaaA">
                                      <p:cBhvr>
                                        <p:cTn id="271" dur="2000" fill="hold"/>
                                        <p:tgtEl>
                                          <p:spTgt spid="199724"/>
                                        </p:tgtEl>
                                        <p:attrNameLst>
                                          <p:attrName>ppt_x</p:attrName>
                                          <p:attrName>ppt_y</p:attrName>
                                        </p:attrNameLst>
                                      </p:cBhvr>
                                    </p:animMotion>
                                  </p:childTnLst>
                                </p:cTn>
                              </p:par>
                              <p:par>
                                <p:cTn id="272" presetID="0" presetClass="path" presetSubtype="0" accel="50000" decel="50000" fill="hold" nodeType="withEffect">
                                  <p:stCondLst>
                                    <p:cond delay="0"/>
                                  </p:stCondLst>
                                  <p:childTnLst>
                                    <p:animMotion origin="layout" path="M 0.20973 0.22963 C 0.18386 0.22616 0.15816 0.22291 0.13473 0.21296 C 0.11129 0.20301 0.08872 0.18912 0.06945 0.17037 C 0.05018 0.15162 0.03125 0.12801 0.01945 0.1 C 0.00764 0.07199 0.00313 0.0368 -0.00139 0.00185 " pathEditMode="relative" ptsTypes="aaaaA">
                                      <p:cBhvr>
                                        <p:cTn id="273" dur="2000" fill="hold"/>
                                        <p:tgtEl>
                                          <p:spTgt spid="199725"/>
                                        </p:tgtEl>
                                        <p:attrNameLst>
                                          <p:attrName>ppt_x</p:attrName>
                                          <p:attrName>ppt_y</p:attrName>
                                        </p:attrNameLst>
                                      </p:cBhvr>
                                    </p:animMotion>
                                  </p:childTnLst>
                                </p:cTn>
                              </p:par>
                            </p:childTnLst>
                          </p:cTn>
                        </p:par>
                        <p:par>
                          <p:cTn id="274" fill="hold" nodeType="afterGroup">
                            <p:stCondLst>
                              <p:cond delay="13000"/>
                            </p:stCondLst>
                            <p:childTnLst>
                              <p:par>
                                <p:cTn id="275" presetID="9" presetClass="exit" presetSubtype="0" fill="hold" grpId="1" nodeType="afterEffect">
                                  <p:stCondLst>
                                    <p:cond delay="0"/>
                                  </p:stCondLst>
                                  <p:childTnLst>
                                    <p:animEffect transition="out" filter="dissolve">
                                      <p:cBhvr>
                                        <p:cTn id="276" dur="500"/>
                                        <p:tgtEl>
                                          <p:spTgt spid="199732"/>
                                        </p:tgtEl>
                                      </p:cBhvr>
                                    </p:animEffect>
                                    <p:set>
                                      <p:cBhvr>
                                        <p:cTn id="277" dur="1" fill="hold">
                                          <p:stCondLst>
                                            <p:cond delay="499"/>
                                          </p:stCondLst>
                                        </p:cTn>
                                        <p:tgtEl>
                                          <p:spTgt spid="1997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06" grpId="0" animBg="1"/>
      <p:bldP spid="199707" grpId="0" animBg="1"/>
      <p:bldP spid="199712" grpId="0" animBg="1"/>
      <p:bldP spid="199713" grpId="0" animBg="1"/>
      <p:bldP spid="199726" grpId="0" animBg="1"/>
      <p:bldP spid="199726" grpId="1" animBg="1"/>
      <p:bldP spid="199729" grpId="0" animBg="1"/>
      <p:bldP spid="199729" grpId="1" animBg="1"/>
      <p:bldP spid="199732" grpId="0" animBg="1"/>
      <p:bldP spid="199732" grpId="1" animBg="1"/>
      <p:bldP spid="199715" grpId="0" animBg="1"/>
      <p:bldP spid="199735" grpId="0" animBg="1"/>
      <p:bldP spid="199736" grpId="0"/>
      <p:bldP spid="199737" grpId="0"/>
      <p:bldP spid="199730" grpId="0" animBg="1"/>
      <p:bldP spid="199730" grpId="1" animBg="1"/>
      <p:bldP spid="199731" grpId="0" animBg="1"/>
      <p:bldP spid="19973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pPr eaLnBrk="1" hangingPunct="1"/>
            <a:r>
              <a:rPr lang="cs-CZ" altLang="cs-CZ" smtClean="0"/>
              <a:t>Internalizace externalit </a:t>
            </a:r>
          </a:p>
        </p:txBody>
      </p:sp>
      <p:sp>
        <p:nvSpPr>
          <p:cNvPr id="18435" name="Zástupný symbol pro obsah 2"/>
          <p:cNvSpPr>
            <a:spLocks noGrp="1"/>
          </p:cNvSpPr>
          <p:nvPr>
            <p:ph idx="1"/>
          </p:nvPr>
        </p:nvSpPr>
        <p:spPr>
          <a:xfrm>
            <a:off x="949325" y="1700213"/>
            <a:ext cx="7661275" cy="4897437"/>
          </a:xfrm>
        </p:spPr>
        <p:txBody>
          <a:bodyPr/>
          <a:lstStyle/>
          <a:p>
            <a:pPr eaLnBrk="1" hangingPunct="1"/>
            <a:r>
              <a:rPr lang="cs-CZ" altLang="cs-CZ" sz="1800" smtClean="0"/>
              <a:t>Historicky nejstarší, a z pohledu ekonomických nástrojů ochrany životního prostředí klíčový, koncept internalizace externalit vypracoval ve 30. letech minulého století anglický ekonom Arthur Cecil Pigou (1877–1959). </a:t>
            </a:r>
          </a:p>
          <a:p>
            <a:pPr eaLnBrk="1" hangingPunct="1"/>
            <a:r>
              <a:rPr lang="cs-CZ" altLang="cs-CZ" sz="1800" b="1" smtClean="0"/>
              <a:t>Základní myšlenka</a:t>
            </a:r>
            <a:r>
              <a:rPr lang="cs-CZ" altLang="cs-CZ" sz="1800" smtClean="0"/>
              <a:t>:</a:t>
            </a:r>
          </a:p>
          <a:p>
            <a:pPr lvl="1" eaLnBrk="1" hangingPunct="1"/>
            <a:r>
              <a:rPr lang="cs-CZ" altLang="cs-CZ" sz="2000" i="1" smtClean="0"/>
              <a:t>„</a:t>
            </a:r>
            <a:r>
              <a:rPr lang="cs-CZ" altLang="cs-CZ" sz="2000" smtClean="0"/>
              <a:t>Pokud se z důvodu existence externích efektů nerovnají soukromé a společenské náklady průmyslové produkce, potom může stát tento rozdíl eliminovat zavedením daně na příslušné aktivity. Sazba daně by měla být určena tak, aby se původní příliš vysoké množství produkce snížilo na optimální úroveň</a:t>
            </a:r>
            <a:r>
              <a:rPr lang="cs-CZ" altLang="cs-CZ" sz="2000" i="1" smtClean="0"/>
              <a:t>“</a:t>
            </a:r>
          </a:p>
          <a:p>
            <a:pPr lvl="1" eaLnBrk="1" hangingPunct="1"/>
            <a:r>
              <a:rPr lang="cs-CZ" altLang="cs-CZ" sz="2000" i="1" smtClean="0"/>
              <a:t>PROBLÉMY </a:t>
            </a:r>
          </a:p>
          <a:p>
            <a:pPr lvl="2" eaLnBrk="1" hangingPunct="1"/>
            <a:r>
              <a:rPr lang="cs-CZ" altLang="cs-CZ" sz="1600" i="1" smtClean="0"/>
              <a:t>INFORMACE (NUTNOST ZNÁT VÝŠI EXTERNÍCH NÁKLADŮ )</a:t>
            </a:r>
          </a:p>
          <a:p>
            <a:pPr lvl="2" eaLnBrk="1" hangingPunct="1"/>
            <a:r>
              <a:rPr lang="cs-CZ" altLang="cs-CZ" sz="1600" i="1" smtClean="0"/>
              <a:t>Nutnost identifikovat PŮVODCE DANÉ EXTERNALITY!</a:t>
            </a:r>
          </a:p>
          <a:p>
            <a:pPr lvl="2" eaLnBrk="1" hangingPunct="1"/>
            <a:r>
              <a:rPr lang="cs-CZ" altLang="cs-CZ" sz="1600" i="1" smtClean="0"/>
              <a:t>Často jsou využívány i v případech, kdy by při nastavení urč. podmínek internalizace externalit mohla proběhnout tržním řešením</a:t>
            </a:r>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789363"/>
            <a:ext cx="1470025"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cs-CZ" altLang="cs-CZ" smtClean="0"/>
              <a:t>Internalizace externalit</a:t>
            </a:r>
          </a:p>
        </p:txBody>
      </p:sp>
      <p:sp>
        <p:nvSpPr>
          <p:cNvPr id="20483" name="Rectangle 3"/>
          <p:cNvSpPr>
            <a:spLocks noGrp="1" noChangeArrowheads="1"/>
          </p:cNvSpPr>
          <p:nvPr>
            <p:ph idx="1"/>
          </p:nvPr>
        </p:nvSpPr>
        <p:spPr/>
        <p:txBody>
          <a:bodyPr/>
          <a:lstStyle/>
          <a:p>
            <a:pPr eaLnBrk="1" hangingPunct="1"/>
            <a:r>
              <a:rPr lang="cs-CZ" altLang="cs-CZ" sz="2800" b="1" smtClean="0"/>
              <a:t>I</a:t>
            </a:r>
            <a:r>
              <a:rPr lang="en-GB" altLang="cs-CZ" sz="2800" b="1" smtClean="0"/>
              <a:t>nternalizace externalit</a:t>
            </a:r>
            <a:r>
              <a:rPr lang="cs-CZ" altLang="cs-CZ" sz="2800" b="1" smtClean="0"/>
              <a:t> </a:t>
            </a:r>
            <a:r>
              <a:rPr lang="cs-CZ" altLang="cs-CZ" sz="2800" smtClean="0"/>
              <a:t>je tedy proces, v rámci něhož se prosazuje snaha o</a:t>
            </a:r>
            <a:r>
              <a:rPr lang="cs-CZ" altLang="cs-CZ" sz="2800" b="1" smtClean="0"/>
              <a:t> </a:t>
            </a:r>
            <a:r>
              <a:rPr lang="en-GB" altLang="cs-CZ" sz="2800" smtClean="0"/>
              <a:t>promítnutí nákladů vznikajících v důsledku působení </a:t>
            </a:r>
            <a:r>
              <a:rPr lang="en-GB" altLang="cs-CZ" sz="2800" b="1" smtClean="0"/>
              <a:t>negativních</a:t>
            </a:r>
            <a:r>
              <a:rPr lang="en-GB" altLang="cs-CZ" sz="2800" smtClean="0"/>
              <a:t> externalit do interních (vnitřních) nákladů jejich původce.</a:t>
            </a:r>
            <a:endParaRPr lang="cs-CZ" altLang="cs-CZ" sz="2800" smtClean="0"/>
          </a:p>
          <a:p>
            <a:pPr eaLnBrk="1" hangingPunct="1"/>
            <a:r>
              <a:rPr lang="cs-CZ" altLang="cs-CZ" sz="2800" smtClean="0"/>
              <a:t>Jednoduše řečeno: </a:t>
            </a:r>
            <a:r>
              <a:rPr lang="cs-CZ" altLang="cs-CZ" sz="2800" b="1" smtClean="0"/>
              <a:t>internalizace externalit představuje snahu o to, aby znečišťovatel za své znečištění zaplatil </a:t>
            </a:r>
            <a:r>
              <a:rPr lang="cs-CZ" altLang="cs-CZ" sz="2800" i="1" smtClean="0"/>
              <a:t>(resp. pocítil ekonomickou či jinou újmu)</a:t>
            </a:r>
          </a:p>
          <a:p>
            <a:pPr eaLnBrk="1" hangingPunct="1"/>
            <a:endParaRPr lang="cs-CZ" altLang="cs-CZ" sz="2800" smtClean="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7634" name="Group 2"/>
          <p:cNvGrpSpPr>
            <a:grpSpLocks/>
          </p:cNvGrpSpPr>
          <p:nvPr/>
        </p:nvGrpSpPr>
        <p:grpSpPr bwMode="auto">
          <a:xfrm>
            <a:off x="1187450" y="1773238"/>
            <a:ext cx="6983413" cy="4602162"/>
            <a:chOff x="748" y="1117"/>
            <a:chExt cx="4399" cy="2899"/>
          </a:xfrm>
        </p:grpSpPr>
        <p:graphicFrame>
          <p:nvGraphicFramePr>
            <p:cNvPr id="21511" name="Object 3"/>
            <p:cNvGraphicFramePr>
              <a:graphicFrameLocks noChangeAspect="1"/>
            </p:cNvGraphicFramePr>
            <p:nvPr/>
          </p:nvGraphicFramePr>
          <p:xfrm>
            <a:off x="748" y="1117"/>
            <a:ext cx="4399" cy="2899"/>
          </p:xfrm>
          <a:graphic>
            <a:graphicData uri="http://schemas.openxmlformats.org/presentationml/2006/ole">
              <mc:AlternateContent xmlns:mc="http://schemas.openxmlformats.org/markup-compatibility/2006">
                <mc:Choice xmlns:v="urn:schemas-microsoft-com:vml" Requires="v">
                  <p:oleObj spid="_x0000_s21517" name="Rastrový obrázek" r:id="rId4" imgW="3742857" imgH="2467319" progId="Paint.Picture">
                    <p:embed/>
                  </p:oleObj>
                </mc:Choice>
                <mc:Fallback>
                  <p:oleObj name="Rastrový obrázek" r:id="rId4" imgW="3742857" imgH="2467319"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 y="1117"/>
                          <a:ext cx="4399" cy="2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2" name="Text Box 4"/>
            <p:cNvSpPr txBox="1">
              <a:spLocks noChangeArrowheads="1"/>
            </p:cNvSpPr>
            <p:nvPr/>
          </p:nvSpPr>
          <p:spPr bwMode="auto">
            <a:xfrm>
              <a:off x="2835" y="2704"/>
              <a:ext cx="2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cs-CZ" altLang="cs-CZ" sz="1800" b="1">
                  <a:latin typeface="Arial" panose="020B0604020202020204" pitchFamily="34" charset="0"/>
                </a:rPr>
                <a:t>E</a:t>
              </a:r>
            </a:p>
          </p:txBody>
        </p:sp>
        <p:sp>
          <p:nvSpPr>
            <p:cNvPr id="21513" name="Text Box 5"/>
            <p:cNvSpPr txBox="1">
              <a:spLocks noChangeArrowheads="1"/>
            </p:cNvSpPr>
            <p:nvPr/>
          </p:nvSpPr>
          <p:spPr bwMode="auto">
            <a:xfrm>
              <a:off x="2245" y="2387"/>
              <a:ext cx="36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cs-CZ" altLang="cs-CZ" sz="1800" b="1">
                  <a:latin typeface="Arial" panose="020B0604020202020204" pitchFamily="34" charset="0"/>
                </a:rPr>
                <a:t>E‘</a:t>
              </a:r>
            </a:p>
          </p:txBody>
        </p:sp>
        <p:sp>
          <p:nvSpPr>
            <p:cNvPr id="21514" name="Line 6"/>
            <p:cNvSpPr>
              <a:spLocks noChangeShapeType="1"/>
            </p:cNvSpPr>
            <p:nvPr/>
          </p:nvSpPr>
          <p:spPr bwMode="auto">
            <a:xfrm flipH="1">
              <a:off x="975" y="3022"/>
              <a:ext cx="190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1515" name="Line 7"/>
            <p:cNvSpPr>
              <a:spLocks noChangeShapeType="1"/>
            </p:cNvSpPr>
            <p:nvPr/>
          </p:nvSpPr>
          <p:spPr bwMode="auto">
            <a:xfrm flipH="1">
              <a:off x="975" y="2704"/>
              <a:ext cx="1361"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21507" name="Rectangle 8"/>
          <p:cNvSpPr>
            <a:spLocks noGrp="1" noChangeArrowheads="1"/>
          </p:cNvSpPr>
          <p:nvPr>
            <p:ph type="title"/>
          </p:nvPr>
        </p:nvSpPr>
        <p:spPr>
          <a:xfrm>
            <a:off x="971550" y="277813"/>
            <a:ext cx="7715250" cy="1143000"/>
          </a:xfrm>
        </p:spPr>
        <p:txBody>
          <a:bodyPr/>
          <a:lstStyle/>
          <a:p>
            <a:pPr eaLnBrk="1" hangingPunct="1"/>
            <a:r>
              <a:rPr lang="en-GB" altLang="cs-CZ" sz="3000" smtClean="0"/>
              <a:t>Dopad internalizace negativních externalit na rovnováhu na trhu zboží a služeb</a:t>
            </a:r>
            <a:endParaRPr lang="cs-CZ" altLang="cs-CZ" sz="3000" smtClean="0"/>
          </a:p>
        </p:txBody>
      </p:sp>
      <p:sp>
        <p:nvSpPr>
          <p:cNvPr id="197641" name="Line 9"/>
          <p:cNvSpPr>
            <a:spLocks noChangeShapeType="1"/>
          </p:cNvSpPr>
          <p:nvPr/>
        </p:nvSpPr>
        <p:spPr bwMode="auto">
          <a:xfrm flipH="1" flipV="1">
            <a:off x="5076825" y="3789363"/>
            <a:ext cx="358775" cy="287337"/>
          </a:xfrm>
          <a:prstGeom prst="line">
            <a:avLst/>
          </a:prstGeom>
          <a:noFill/>
          <a:ln w="9525">
            <a:solidFill>
              <a:srgbClr val="FF66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7642" name="Line 10"/>
          <p:cNvSpPr>
            <a:spLocks noChangeShapeType="1"/>
          </p:cNvSpPr>
          <p:nvPr/>
        </p:nvSpPr>
        <p:spPr bwMode="auto">
          <a:xfrm flipV="1">
            <a:off x="2051050" y="4365625"/>
            <a:ext cx="0" cy="358775"/>
          </a:xfrm>
          <a:prstGeom prst="line">
            <a:avLst/>
          </a:prstGeom>
          <a:noFill/>
          <a:ln w="9525">
            <a:solidFill>
              <a:schemeClr val="accent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7643" name="Line 11"/>
          <p:cNvSpPr>
            <a:spLocks noChangeShapeType="1"/>
          </p:cNvSpPr>
          <p:nvPr/>
        </p:nvSpPr>
        <p:spPr bwMode="auto">
          <a:xfrm flipH="1">
            <a:off x="3851275" y="5373688"/>
            <a:ext cx="576263" cy="0"/>
          </a:xfrm>
          <a:prstGeom prst="line">
            <a:avLst/>
          </a:prstGeom>
          <a:noFill/>
          <a:ln w="9525">
            <a:solidFill>
              <a:srgbClr val="0066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97634"/>
                                        </p:tgtEl>
                                        <p:attrNameLst>
                                          <p:attrName>style.visibility</p:attrName>
                                        </p:attrNameLst>
                                      </p:cBhvr>
                                      <p:to>
                                        <p:strVal val="visible"/>
                                      </p:to>
                                    </p:set>
                                    <p:anim calcmode="lin" valueType="num">
                                      <p:cBhvr>
                                        <p:cTn id="7" dur="2000" fill="hold"/>
                                        <p:tgtEl>
                                          <p:spTgt spid="197634"/>
                                        </p:tgtEl>
                                        <p:attrNameLst>
                                          <p:attrName>ppt_w</p:attrName>
                                        </p:attrNameLst>
                                      </p:cBhvr>
                                      <p:tavLst>
                                        <p:tav tm="0">
                                          <p:val>
                                            <p:fltVal val="0"/>
                                          </p:val>
                                        </p:tav>
                                        <p:tav tm="100000">
                                          <p:val>
                                            <p:strVal val="#ppt_w"/>
                                          </p:val>
                                        </p:tav>
                                      </p:tavLst>
                                    </p:anim>
                                    <p:anim calcmode="lin" valueType="num">
                                      <p:cBhvr>
                                        <p:cTn id="8" dur="2000" fill="hold"/>
                                        <p:tgtEl>
                                          <p:spTgt spid="197634"/>
                                        </p:tgtEl>
                                        <p:attrNameLst>
                                          <p:attrName>ppt_h</p:attrName>
                                        </p:attrNameLst>
                                      </p:cBhvr>
                                      <p:tavLst>
                                        <p:tav tm="0">
                                          <p:val>
                                            <p:fltVal val="0"/>
                                          </p:val>
                                        </p:tav>
                                        <p:tav tm="100000">
                                          <p:val>
                                            <p:strVal val="#ppt_h"/>
                                          </p:val>
                                        </p:tav>
                                      </p:tavLst>
                                    </p:anim>
                                    <p:animEffect transition="in" filter="fade">
                                      <p:cBhvr>
                                        <p:cTn id="9" dur="2000"/>
                                        <p:tgtEl>
                                          <p:spTgt spid="1976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2" fill="hold" nodeType="clickEffect">
                                  <p:stCondLst>
                                    <p:cond delay="0"/>
                                  </p:stCondLst>
                                  <p:childTnLst>
                                    <p:set>
                                      <p:cBhvr>
                                        <p:cTn id="13" dur="1" fill="hold">
                                          <p:stCondLst>
                                            <p:cond delay="0"/>
                                          </p:stCondLst>
                                        </p:cTn>
                                        <p:tgtEl>
                                          <p:spTgt spid="197641"/>
                                        </p:tgtEl>
                                        <p:attrNameLst>
                                          <p:attrName>style.visibility</p:attrName>
                                        </p:attrNameLst>
                                      </p:cBhvr>
                                      <p:to>
                                        <p:strVal val="visible"/>
                                      </p:to>
                                    </p:set>
                                    <p:animEffect transition="in" filter="wipe(right)">
                                      <p:cBhvr>
                                        <p:cTn id="14" dur="2000"/>
                                        <p:tgtEl>
                                          <p:spTgt spid="19764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197642"/>
                                        </p:tgtEl>
                                        <p:attrNameLst>
                                          <p:attrName>style.visibility</p:attrName>
                                        </p:attrNameLst>
                                      </p:cBhvr>
                                      <p:to>
                                        <p:strVal val="visible"/>
                                      </p:to>
                                    </p:set>
                                    <p:animEffect transition="in" filter="wipe(down)">
                                      <p:cBhvr>
                                        <p:cTn id="19" dur="2000"/>
                                        <p:tgtEl>
                                          <p:spTgt spid="19764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2" fill="hold" nodeType="clickEffect">
                                  <p:stCondLst>
                                    <p:cond delay="0"/>
                                  </p:stCondLst>
                                  <p:childTnLst>
                                    <p:set>
                                      <p:cBhvr>
                                        <p:cTn id="23" dur="1" fill="hold">
                                          <p:stCondLst>
                                            <p:cond delay="0"/>
                                          </p:stCondLst>
                                        </p:cTn>
                                        <p:tgtEl>
                                          <p:spTgt spid="197643"/>
                                        </p:tgtEl>
                                        <p:attrNameLst>
                                          <p:attrName>style.visibility</p:attrName>
                                        </p:attrNameLst>
                                      </p:cBhvr>
                                      <p:to>
                                        <p:strVal val="visible"/>
                                      </p:to>
                                    </p:set>
                                    <p:animEffect transition="in" filter="wipe(right)">
                                      <p:cBhvr>
                                        <p:cTn id="24" dur="2000"/>
                                        <p:tgtEl>
                                          <p:spTgt spid="197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cs-CZ" altLang="cs-CZ" smtClean="0"/>
              <a:t>Ekologie a ekonomie</a:t>
            </a:r>
          </a:p>
        </p:txBody>
      </p:sp>
      <p:sp>
        <p:nvSpPr>
          <p:cNvPr id="10243" name="Rectangle 3"/>
          <p:cNvSpPr>
            <a:spLocks noGrp="1" noChangeArrowheads="1"/>
          </p:cNvSpPr>
          <p:nvPr>
            <p:ph idx="1"/>
          </p:nvPr>
        </p:nvSpPr>
        <p:spPr>
          <a:xfrm>
            <a:off x="949325" y="1981200"/>
            <a:ext cx="7726363" cy="4616450"/>
          </a:xfrm>
        </p:spPr>
        <p:txBody>
          <a:bodyPr rtlCol="0">
            <a:normAutofit/>
          </a:bodyPr>
          <a:lstStyle/>
          <a:p>
            <a:pPr eaLnBrk="1" fontAlgn="auto" hangingPunct="1">
              <a:spcAft>
                <a:spcPts val="0"/>
              </a:spcAft>
              <a:defRPr/>
            </a:pPr>
            <a:r>
              <a:rPr lang="cs-CZ" sz="2800" dirty="0" smtClean="0"/>
              <a:t>Stejný základ – eko (z řečtiny - </a:t>
            </a:r>
            <a:r>
              <a:rPr lang="cs-CZ" sz="2800" dirty="0" err="1" smtClean="0"/>
              <a:t>oikos</a:t>
            </a:r>
            <a:r>
              <a:rPr lang="cs-CZ" sz="2800" dirty="0" smtClean="0"/>
              <a:t> = dům, obydlí)</a:t>
            </a:r>
          </a:p>
          <a:p>
            <a:pPr lvl="1" eaLnBrk="1" fontAlgn="auto" hangingPunct="1">
              <a:spcAft>
                <a:spcPts val="0"/>
              </a:spcAft>
              <a:defRPr/>
            </a:pPr>
            <a:r>
              <a:rPr lang="cs-CZ" sz="2400" dirty="0" smtClean="0"/>
              <a:t>Ekonomie (</a:t>
            </a:r>
            <a:r>
              <a:rPr lang="cs-CZ" sz="2400" dirty="0" err="1" smtClean="0"/>
              <a:t>oikos</a:t>
            </a:r>
            <a:r>
              <a:rPr lang="cs-CZ" sz="2400" dirty="0" smtClean="0"/>
              <a:t> = dům – nomos =správa) </a:t>
            </a:r>
          </a:p>
          <a:p>
            <a:pPr marL="854075" lvl="2" indent="0" eaLnBrk="1" fontAlgn="auto" hangingPunct="1">
              <a:spcAft>
                <a:spcPts val="0"/>
              </a:spcAft>
              <a:buFont typeface="Wingdings" pitchFamily="2" charset="2"/>
              <a:buNone/>
              <a:defRPr/>
            </a:pPr>
            <a:r>
              <a:rPr lang="cs-CZ" sz="2000" dirty="0"/>
              <a:t>z</a:t>
            </a:r>
            <a:r>
              <a:rPr lang="cs-CZ" sz="2000" dirty="0" smtClean="0"/>
              <a:t>koumá jak rozdělit </a:t>
            </a:r>
            <a:r>
              <a:rPr lang="cs-CZ" sz="2000" b="1" dirty="0" smtClean="0"/>
              <a:t>omezené</a:t>
            </a:r>
            <a:r>
              <a:rPr lang="cs-CZ" sz="2000" dirty="0" smtClean="0"/>
              <a:t> zdroje, aby byly uspokojeny </a:t>
            </a:r>
            <a:r>
              <a:rPr lang="cs-CZ" sz="2000" b="1" dirty="0" smtClean="0"/>
              <a:t>neomezené</a:t>
            </a:r>
            <a:r>
              <a:rPr lang="cs-CZ" sz="2000" dirty="0" smtClean="0"/>
              <a:t> potřeby existujících ekonomických subjektů</a:t>
            </a:r>
          </a:p>
          <a:p>
            <a:pPr lvl="1" eaLnBrk="1" fontAlgn="auto" hangingPunct="1">
              <a:spcAft>
                <a:spcPts val="0"/>
              </a:spcAft>
              <a:defRPr/>
            </a:pPr>
            <a:r>
              <a:rPr lang="cs-CZ" sz="2400" dirty="0" smtClean="0"/>
              <a:t>Ekologie (</a:t>
            </a:r>
            <a:r>
              <a:rPr lang="cs-CZ" sz="2400" dirty="0" err="1" smtClean="0"/>
              <a:t>oikos</a:t>
            </a:r>
            <a:r>
              <a:rPr lang="cs-CZ" sz="2400" dirty="0" smtClean="0"/>
              <a:t>  = dům – logos = věda) </a:t>
            </a:r>
          </a:p>
          <a:p>
            <a:pPr marL="890588" lvl="2" indent="0" eaLnBrk="1" fontAlgn="auto" hangingPunct="1">
              <a:spcAft>
                <a:spcPts val="0"/>
              </a:spcAft>
              <a:buFont typeface="Wingdings" pitchFamily="2" charset="2"/>
              <a:buNone/>
              <a:defRPr/>
            </a:pPr>
            <a:r>
              <a:rPr lang="cs-CZ" sz="2000" dirty="0" smtClean="0"/>
              <a:t>zkoumá vztah organismů </a:t>
            </a:r>
            <a:r>
              <a:rPr lang="cs-CZ" sz="2000" dirty="0"/>
              <a:t>a jejich prostředí a </a:t>
            </a:r>
            <a:r>
              <a:rPr lang="cs-CZ" sz="2000" dirty="0" smtClean="0"/>
              <a:t>vztah organismů </a:t>
            </a:r>
            <a:r>
              <a:rPr lang="cs-CZ" sz="2000" dirty="0"/>
              <a:t>navzájem.</a:t>
            </a: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cs-CZ" altLang="cs-CZ" smtClean="0"/>
              <a:t>Příklad</a:t>
            </a:r>
          </a:p>
        </p:txBody>
      </p:sp>
      <p:sp>
        <p:nvSpPr>
          <p:cNvPr id="180227" name="Rectangle 3"/>
          <p:cNvSpPr>
            <a:spLocks noGrp="1" noChangeArrowheads="1"/>
          </p:cNvSpPr>
          <p:nvPr>
            <p:ph idx="1"/>
          </p:nvPr>
        </p:nvSpPr>
        <p:spPr>
          <a:xfrm>
            <a:off x="827088" y="1628775"/>
            <a:ext cx="8316912" cy="5229225"/>
          </a:xfrm>
        </p:spPr>
        <p:txBody>
          <a:bodyPr/>
          <a:lstStyle/>
          <a:p>
            <a:pPr eaLnBrk="1" hangingPunct="1">
              <a:lnSpc>
                <a:spcPct val="90000"/>
              </a:lnSpc>
            </a:pPr>
            <a:r>
              <a:rPr lang="cs-CZ" altLang="cs-CZ" sz="1800" smtClean="0"/>
              <a:t>Představme si, že by uhelná elektrárna vyráběla 1 MWh elektrické energie s interními náklady 1 000 Kč (nákup suroviny, mzdy, doprava, odpisy, atd.). Navíc by však produkce každé MWh způsobovala společnosti náklady (vůči elektrárně externí) ve výši 2 000 Kč (např. zvýšené výdaje veřejnosti za léky). Jednu MWh prodává elektrárna spotřebitelům za 3 000 Kč.</a:t>
            </a:r>
          </a:p>
          <a:p>
            <a:pPr eaLnBrk="1" hangingPunct="1">
              <a:lnSpc>
                <a:spcPct val="90000"/>
              </a:lnSpc>
            </a:pPr>
            <a:r>
              <a:rPr lang="cs-CZ" altLang="cs-CZ" sz="1800" smtClean="0"/>
              <a:t>Pokud nedochází k internalizaci externalit, uvažuje elektrárna pouze interní náklady a každou MWh tedy prodává se ziskem 2 000 Kč. Výroba by se jevila rentabilní a tedy výhodná.</a:t>
            </a:r>
          </a:p>
          <a:p>
            <a:pPr eaLnBrk="1" hangingPunct="1">
              <a:lnSpc>
                <a:spcPct val="90000"/>
              </a:lnSpc>
            </a:pPr>
            <a:r>
              <a:rPr lang="cs-CZ" altLang="cs-CZ" sz="1800" smtClean="0"/>
              <a:t>Pokud by se však společnosti (resp. státu) podařilo nechat elektrárnu zaplatit i externí náklady (internalizovat externalitu), pak by již byly náklady shodné s prodejní cenou a elektrárna by nevykazovala žádný zisk. </a:t>
            </a:r>
          </a:p>
          <a:p>
            <a:pPr eaLnBrk="1" hangingPunct="1">
              <a:lnSpc>
                <a:spcPct val="90000"/>
              </a:lnSpc>
            </a:pPr>
            <a:r>
              <a:rPr lang="cs-CZ" altLang="cs-CZ" sz="1800" smtClean="0"/>
              <a:t>Nyní by již hodnocení výroby nevypadalo tak dobře a elektrárna by musela přijmout opatření, která by v ideálním případě vedla k omezení negativní externality a tudíž snížení externích nákladů (např. na polovinu). Tím by se zvýšil zisk firmy (1 000 Kč za každou MWh) a snížily by se i negativní dopady činnosti podniku na ŽP. </a:t>
            </a:r>
          </a:p>
          <a:p>
            <a:pPr eaLnBrk="1" hangingPunct="1">
              <a:lnSpc>
                <a:spcPct val="90000"/>
              </a:lnSpc>
            </a:pPr>
            <a:r>
              <a:rPr lang="cs-CZ" altLang="cs-CZ" sz="1800" smtClean="0"/>
              <a:t>Elektrárna by tedy byla ekonomicky motivovaná na snížení negativních dopadů své výroby na ŽP.</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Effect transition="in" filter="dissolve">
                                      <p:cBhvr>
                                        <p:cTn id="7" dur="500"/>
                                        <p:tgtEl>
                                          <p:spTgt spid="180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80227">
                                            <p:txEl>
                                              <p:pRg st="1" end="1"/>
                                            </p:txEl>
                                          </p:spTgt>
                                        </p:tgtEl>
                                        <p:attrNameLst>
                                          <p:attrName>style.visibility</p:attrName>
                                        </p:attrNameLst>
                                      </p:cBhvr>
                                      <p:to>
                                        <p:strVal val="visible"/>
                                      </p:to>
                                    </p:set>
                                    <p:animEffect transition="in" filter="dissolve">
                                      <p:cBhvr>
                                        <p:cTn id="12" dur="500"/>
                                        <p:tgtEl>
                                          <p:spTgt spid="1802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80227">
                                            <p:txEl>
                                              <p:pRg st="2" end="2"/>
                                            </p:txEl>
                                          </p:spTgt>
                                        </p:tgtEl>
                                        <p:attrNameLst>
                                          <p:attrName>style.visibility</p:attrName>
                                        </p:attrNameLst>
                                      </p:cBhvr>
                                      <p:to>
                                        <p:strVal val="visible"/>
                                      </p:to>
                                    </p:set>
                                    <p:animEffect transition="in" filter="dissolve">
                                      <p:cBhvr>
                                        <p:cTn id="17" dur="500"/>
                                        <p:tgtEl>
                                          <p:spTgt spid="1802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80227">
                                            <p:txEl>
                                              <p:pRg st="3" end="3"/>
                                            </p:txEl>
                                          </p:spTgt>
                                        </p:tgtEl>
                                        <p:attrNameLst>
                                          <p:attrName>style.visibility</p:attrName>
                                        </p:attrNameLst>
                                      </p:cBhvr>
                                      <p:to>
                                        <p:strVal val="visible"/>
                                      </p:to>
                                    </p:set>
                                    <p:animEffect transition="in" filter="dissolve">
                                      <p:cBhvr>
                                        <p:cTn id="22" dur="500"/>
                                        <p:tgtEl>
                                          <p:spTgt spid="1802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80227">
                                            <p:txEl>
                                              <p:pRg st="4" end="4"/>
                                            </p:txEl>
                                          </p:spTgt>
                                        </p:tgtEl>
                                        <p:attrNameLst>
                                          <p:attrName>style.visibility</p:attrName>
                                        </p:attrNameLst>
                                      </p:cBhvr>
                                      <p:to>
                                        <p:strVal val="visible"/>
                                      </p:to>
                                    </p:set>
                                    <p:animEffect transition="in" filter="dissolve">
                                      <p:cBhvr>
                                        <p:cTn id="27" dur="500"/>
                                        <p:tgtEl>
                                          <p:spTgt spid="1802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cs-CZ" altLang="cs-CZ" smtClean="0"/>
              <a:t>Ekonomické aspekty znehodnocení ŽP</a:t>
            </a:r>
          </a:p>
        </p:txBody>
      </p:sp>
      <p:sp>
        <p:nvSpPr>
          <p:cNvPr id="29699" name="Rectangle 3"/>
          <p:cNvSpPr>
            <a:spLocks noGrp="1" noChangeArrowheads="1"/>
          </p:cNvSpPr>
          <p:nvPr>
            <p:ph idx="1"/>
          </p:nvPr>
        </p:nvSpPr>
        <p:spPr>
          <a:xfrm>
            <a:off x="949325" y="1700213"/>
            <a:ext cx="7661275" cy="5157787"/>
          </a:xfrm>
        </p:spPr>
        <p:txBody>
          <a:bodyPr rtlCol="0">
            <a:normAutofit/>
          </a:bodyPr>
          <a:lstStyle/>
          <a:p>
            <a:pPr eaLnBrk="1" fontAlgn="auto" hangingPunct="1">
              <a:lnSpc>
                <a:spcPct val="80000"/>
              </a:lnSpc>
              <a:spcAft>
                <a:spcPts val="0"/>
              </a:spcAft>
              <a:defRPr/>
            </a:pPr>
            <a:r>
              <a:rPr lang="cs-CZ" sz="2800" dirty="0" smtClean="0"/>
              <a:t>Ekonomická škoda za znehodnocování ŽP představuje </a:t>
            </a:r>
            <a:r>
              <a:rPr lang="cs-CZ" sz="2800" dirty="0" smtClean="0">
                <a:solidFill>
                  <a:schemeClr val="accent6">
                    <a:lumMod val="75000"/>
                  </a:schemeClr>
                </a:solidFill>
              </a:rPr>
              <a:t>ekonomické efekty působené různým ekonomickým subjektům</a:t>
            </a:r>
            <a:r>
              <a:rPr lang="cs-CZ" sz="2800" dirty="0" smtClean="0"/>
              <a:t> (domácnostem, firmám, státu)</a:t>
            </a:r>
          </a:p>
          <a:p>
            <a:pPr lvl="1" eaLnBrk="1" fontAlgn="auto" hangingPunct="1">
              <a:lnSpc>
                <a:spcPct val="80000"/>
              </a:lnSpc>
              <a:spcAft>
                <a:spcPts val="0"/>
              </a:spcAft>
              <a:defRPr/>
            </a:pPr>
            <a:r>
              <a:rPr lang="cs-CZ" sz="2000" dirty="0" smtClean="0"/>
              <a:t>Výše škody je </a:t>
            </a:r>
            <a:r>
              <a:rPr lang="cs-CZ" sz="2000" dirty="0" smtClean="0">
                <a:solidFill>
                  <a:schemeClr val="accent6">
                    <a:lumMod val="75000"/>
                  </a:schemeClr>
                </a:solidFill>
              </a:rPr>
              <a:t>přímo závislá na stupni znehodnocování ŽP</a:t>
            </a:r>
          </a:p>
          <a:p>
            <a:pPr lvl="1" eaLnBrk="1" fontAlgn="auto" hangingPunct="1">
              <a:lnSpc>
                <a:spcPct val="80000"/>
              </a:lnSpc>
              <a:spcAft>
                <a:spcPts val="0"/>
              </a:spcAft>
              <a:defRPr/>
            </a:pPr>
            <a:r>
              <a:rPr lang="cs-CZ" sz="2000" dirty="0" smtClean="0"/>
              <a:t>Ekonomická škoda představuje </a:t>
            </a:r>
            <a:r>
              <a:rPr lang="cs-CZ" sz="2000" dirty="0" smtClean="0">
                <a:solidFill>
                  <a:schemeClr val="accent6">
                    <a:lumMod val="75000"/>
                  </a:schemeClr>
                </a:solidFill>
              </a:rPr>
              <a:t>ztráty spojené se snížením hektarových výnosů ve znečišťovaných územích, ztráty z nižší produktivity pracovníků v hlučném prostředí, nižší kvalita bydlení v oblastech se zhoršeným ŽP</a:t>
            </a:r>
          </a:p>
          <a:p>
            <a:pPr lvl="1" eaLnBrk="1" fontAlgn="auto" hangingPunct="1">
              <a:lnSpc>
                <a:spcPct val="80000"/>
              </a:lnSpc>
              <a:spcAft>
                <a:spcPts val="0"/>
              </a:spcAft>
              <a:defRPr/>
            </a:pPr>
            <a:r>
              <a:rPr lang="cs-CZ" sz="2000" dirty="0" smtClean="0"/>
              <a:t>Znehodnocení ŽP vyžaduje </a:t>
            </a:r>
            <a:r>
              <a:rPr lang="cs-CZ" sz="2000" dirty="0" smtClean="0">
                <a:solidFill>
                  <a:schemeClr val="accent6">
                    <a:lumMod val="75000"/>
                  </a:schemeClr>
                </a:solidFill>
              </a:rPr>
              <a:t>dodatečné náklady </a:t>
            </a:r>
            <a:r>
              <a:rPr lang="cs-CZ" sz="2000" dirty="0" smtClean="0"/>
              <a:t>vynakládané různými ekonomickými subjekty na dodatečné odstranění nebo zmírnění negativních důsledků znehodnocování ŽP (zvýšené náklady na léčbu obyvatel, náklady na likvidaci ekologických havárií aj.)</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cs-CZ" altLang="cs-CZ" smtClean="0"/>
              <a:t>Znehodnocení ŽP – ekonomické aspekty</a:t>
            </a:r>
          </a:p>
        </p:txBody>
      </p:sp>
      <p:sp>
        <p:nvSpPr>
          <p:cNvPr id="30723" name="Rectangle 3"/>
          <p:cNvSpPr>
            <a:spLocks noGrp="1" noChangeArrowheads="1"/>
          </p:cNvSpPr>
          <p:nvPr>
            <p:ph idx="1"/>
          </p:nvPr>
        </p:nvSpPr>
        <p:spPr>
          <a:xfrm>
            <a:off x="949325" y="1628775"/>
            <a:ext cx="7661275" cy="4467225"/>
          </a:xfrm>
        </p:spPr>
        <p:txBody>
          <a:bodyPr rtlCol="0">
            <a:normAutofit/>
          </a:bodyPr>
          <a:lstStyle/>
          <a:p>
            <a:pPr marL="0" indent="0" eaLnBrk="1" fontAlgn="auto" hangingPunct="1">
              <a:spcAft>
                <a:spcPts val="0"/>
              </a:spcAft>
              <a:buFont typeface="Wingdings" pitchFamily="2" charset="2"/>
              <a:buNone/>
              <a:defRPr/>
            </a:pPr>
            <a:endParaRPr lang="cs-CZ" sz="2800" dirty="0">
              <a:solidFill>
                <a:schemeClr val="accent6">
                  <a:lumMod val="75000"/>
                </a:schemeClr>
              </a:solidFill>
            </a:endParaRPr>
          </a:p>
        </p:txBody>
      </p:sp>
      <p:grpSp>
        <p:nvGrpSpPr>
          <p:cNvPr id="24580" name="Group 4"/>
          <p:cNvGrpSpPr>
            <a:grpSpLocks noChangeAspect="1"/>
          </p:cNvGrpSpPr>
          <p:nvPr/>
        </p:nvGrpSpPr>
        <p:grpSpPr bwMode="auto">
          <a:xfrm>
            <a:off x="900113" y="1844675"/>
            <a:ext cx="7272337" cy="4132263"/>
            <a:chOff x="1915" y="3083"/>
            <a:chExt cx="7488" cy="4752"/>
          </a:xfrm>
        </p:grpSpPr>
        <p:sp>
          <p:nvSpPr>
            <p:cNvPr id="24581" name="AutoShape 5"/>
            <p:cNvSpPr>
              <a:spLocks noChangeAspect="1" noChangeArrowheads="1"/>
            </p:cNvSpPr>
            <p:nvPr/>
          </p:nvSpPr>
          <p:spPr bwMode="auto">
            <a:xfrm>
              <a:off x="1915" y="3083"/>
              <a:ext cx="7488" cy="4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cs-CZ" altLang="cs-CZ" sz="1800">
                <a:latin typeface="Arial" panose="020B0604020202020204" pitchFamily="34" charset="0"/>
              </a:endParaRPr>
            </a:p>
          </p:txBody>
        </p:sp>
        <p:sp>
          <p:nvSpPr>
            <p:cNvPr id="24582" name="Text Box 6"/>
            <p:cNvSpPr txBox="1">
              <a:spLocks noChangeArrowheads="1"/>
            </p:cNvSpPr>
            <p:nvPr/>
          </p:nvSpPr>
          <p:spPr bwMode="auto">
            <a:xfrm>
              <a:off x="5371" y="7259"/>
              <a:ext cx="3744"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cs-CZ" altLang="cs-CZ" sz="1600">
                  <a:latin typeface="Verdana" panose="020B0604030504040204" pitchFamily="34" charset="0"/>
                </a:rPr>
                <a:t>Stupeň znehodnocování ŽP</a:t>
              </a:r>
              <a:endParaRPr lang="cs-CZ" altLang="cs-CZ" sz="1800">
                <a:latin typeface="Arial" panose="020B0604020202020204" pitchFamily="34" charset="0"/>
              </a:endParaRPr>
            </a:p>
          </p:txBody>
        </p:sp>
        <p:sp>
          <p:nvSpPr>
            <p:cNvPr id="24583" name="Line 7"/>
            <p:cNvSpPr>
              <a:spLocks noChangeShapeType="1"/>
            </p:cNvSpPr>
            <p:nvPr/>
          </p:nvSpPr>
          <p:spPr bwMode="auto">
            <a:xfrm>
              <a:off x="3211" y="7115"/>
              <a:ext cx="5904"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4584" name="Line 8"/>
            <p:cNvSpPr>
              <a:spLocks noChangeShapeType="1"/>
            </p:cNvSpPr>
            <p:nvPr/>
          </p:nvSpPr>
          <p:spPr bwMode="auto">
            <a:xfrm flipV="1">
              <a:off x="3211" y="3515"/>
              <a:ext cx="0" cy="36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4585" name="Freeform 9"/>
            <p:cNvSpPr>
              <a:spLocks/>
            </p:cNvSpPr>
            <p:nvPr/>
          </p:nvSpPr>
          <p:spPr bwMode="auto">
            <a:xfrm>
              <a:off x="3355" y="4667"/>
              <a:ext cx="4752" cy="2328"/>
            </a:xfrm>
            <a:custGeom>
              <a:avLst/>
              <a:gdLst>
                <a:gd name="T0" fmla="*/ 0 w 5940"/>
                <a:gd name="T1" fmla="*/ 158 h 2910"/>
                <a:gd name="T2" fmla="*/ 50 w 5940"/>
                <a:gd name="T3" fmla="*/ 158 h 2910"/>
                <a:gd name="T4" fmla="*/ 149 w 5940"/>
                <a:gd name="T5" fmla="*/ 149 h 2910"/>
                <a:gd name="T6" fmla="*/ 238 w 5940"/>
                <a:gd name="T7" fmla="*/ 119 h 2910"/>
                <a:gd name="T8" fmla="*/ 297 w 5940"/>
                <a:gd name="T9" fmla="*/ 69 h 2910"/>
                <a:gd name="T10" fmla="*/ 326 w 5940"/>
                <a:gd name="T11" fmla="*/ 0 h 2910"/>
                <a:gd name="T12" fmla="*/ 0 60000 65536"/>
                <a:gd name="T13" fmla="*/ 0 60000 65536"/>
                <a:gd name="T14" fmla="*/ 0 60000 65536"/>
                <a:gd name="T15" fmla="*/ 0 60000 65536"/>
                <a:gd name="T16" fmla="*/ 0 60000 65536"/>
                <a:gd name="T17" fmla="*/ 0 60000 65536"/>
                <a:gd name="T18" fmla="*/ 0 w 5940"/>
                <a:gd name="T19" fmla="*/ 0 h 2910"/>
                <a:gd name="T20" fmla="*/ 5940 w 5940"/>
                <a:gd name="T21" fmla="*/ 2910 h 2910"/>
              </a:gdLst>
              <a:ahLst/>
              <a:cxnLst>
                <a:cxn ang="T12">
                  <a:pos x="T0" y="T1"/>
                </a:cxn>
                <a:cxn ang="T13">
                  <a:pos x="T2" y="T3"/>
                </a:cxn>
                <a:cxn ang="T14">
                  <a:pos x="T4" y="T5"/>
                </a:cxn>
                <a:cxn ang="T15">
                  <a:pos x="T6" y="T7"/>
                </a:cxn>
                <a:cxn ang="T16">
                  <a:pos x="T8" y="T9"/>
                </a:cxn>
                <a:cxn ang="T17">
                  <a:pos x="T10" y="T11"/>
                </a:cxn>
              </a:cxnLst>
              <a:rect l="T18" t="T19" r="T20" b="T21"/>
              <a:pathLst>
                <a:path w="5940" h="2910">
                  <a:moveTo>
                    <a:pt x="0" y="2880"/>
                  </a:moveTo>
                  <a:cubicBezTo>
                    <a:pt x="225" y="2895"/>
                    <a:pt x="450" y="2910"/>
                    <a:pt x="900" y="2880"/>
                  </a:cubicBezTo>
                  <a:cubicBezTo>
                    <a:pt x="1350" y="2850"/>
                    <a:pt x="2130" y="2820"/>
                    <a:pt x="2700" y="2700"/>
                  </a:cubicBezTo>
                  <a:cubicBezTo>
                    <a:pt x="3270" y="2580"/>
                    <a:pt x="3870" y="2400"/>
                    <a:pt x="4320" y="2160"/>
                  </a:cubicBezTo>
                  <a:cubicBezTo>
                    <a:pt x="4770" y="1920"/>
                    <a:pt x="5130" y="1620"/>
                    <a:pt x="5400" y="1260"/>
                  </a:cubicBezTo>
                  <a:cubicBezTo>
                    <a:pt x="5670" y="900"/>
                    <a:pt x="5850" y="210"/>
                    <a:pt x="594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9706" name="Text Box 10"/>
            <p:cNvSpPr txBox="1">
              <a:spLocks noChangeArrowheads="1"/>
            </p:cNvSpPr>
            <p:nvPr/>
          </p:nvSpPr>
          <p:spPr bwMode="auto">
            <a:xfrm>
              <a:off x="6091" y="3709"/>
              <a:ext cx="2736" cy="10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cs-CZ" sz="1600" b="1" dirty="0" smtClean="0">
                  <a:solidFill>
                    <a:schemeClr val="accent6">
                      <a:lumMod val="75000"/>
                    </a:schemeClr>
                  </a:solidFill>
                  <a:latin typeface="Verdana" pitchFamily="34" charset="0"/>
                </a:rPr>
                <a:t>Ekonomická škoda ze znehodnocování ŽP</a:t>
              </a:r>
              <a:endParaRPr lang="cs-CZ" b="1" dirty="0" smtClean="0">
                <a:solidFill>
                  <a:schemeClr val="accent6">
                    <a:lumMod val="75000"/>
                  </a:schemeClr>
                </a:solidFill>
              </a:endParaRPr>
            </a:p>
          </p:txBody>
        </p:sp>
        <p:sp>
          <p:nvSpPr>
            <p:cNvPr id="24587" name="Text Box 11"/>
            <p:cNvSpPr txBox="1">
              <a:spLocks noChangeArrowheads="1"/>
            </p:cNvSpPr>
            <p:nvPr/>
          </p:nvSpPr>
          <p:spPr bwMode="auto">
            <a:xfrm>
              <a:off x="2185" y="3638"/>
              <a:ext cx="1008" cy="11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600">
                  <a:latin typeface="Verdana" panose="020B0604030504040204" pitchFamily="34" charset="0"/>
                </a:rPr>
                <a:t>Výše škody</a:t>
              </a:r>
              <a:endParaRPr lang="cs-CZ" altLang="cs-CZ" sz="1800">
                <a:latin typeface="Arial" panose="020B0604020202020204" pitchFamily="34" charset="0"/>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cs-CZ" altLang="cs-CZ" smtClean="0"/>
              <a:t>Ekonomické aspekty znehodnocení ŽP</a:t>
            </a:r>
          </a:p>
        </p:txBody>
      </p:sp>
      <p:sp>
        <p:nvSpPr>
          <p:cNvPr id="31747" name="Rectangle 3"/>
          <p:cNvSpPr>
            <a:spLocks noGrp="1" noChangeArrowheads="1"/>
          </p:cNvSpPr>
          <p:nvPr>
            <p:ph idx="1"/>
          </p:nvPr>
        </p:nvSpPr>
        <p:spPr>
          <a:xfrm>
            <a:off x="949325" y="1773238"/>
            <a:ext cx="7661275" cy="4608512"/>
          </a:xfrm>
        </p:spPr>
        <p:txBody>
          <a:bodyPr rtlCol="0">
            <a:normAutofit/>
          </a:bodyPr>
          <a:lstStyle/>
          <a:p>
            <a:pPr eaLnBrk="1" fontAlgn="auto" hangingPunct="1">
              <a:lnSpc>
                <a:spcPct val="90000"/>
              </a:lnSpc>
              <a:spcAft>
                <a:spcPts val="0"/>
              </a:spcAft>
              <a:defRPr/>
            </a:pPr>
            <a:r>
              <a:rPr lang="cs-CZ" sz="2400" dirty="0" smtClean="0"/>
              <a:t>Jiná kategorie - </a:t>
            </a:r>
            <a:r>
              <a:rPr lang="cs-CZ" sz="2400" dirty="0" smtClean="0">
                <a:solidFill>
                  <a:schemeClr val="accent6">
                    <a:lumMod val="75000"/>
                  </a:schemeClr>
                </a:solidFill>
              </a:rPr>
              <a:t>náklady, které vedou ke zmírnění negativních důsledků, ale příčiny vlastního znehodnocování neodstraňují </a:t>
            </a:r>
            <a:r>
              <a:rPr lang="cs-CZ" sz="2400" dirty="0" smtClean="0"/>
              <a:t>(</a:t>
            </a:r>
            <a:r>
              <a:rPr lang="cs-CZ" sz="2400" b="1" dirty="0" smtClean="0"/>
              <a:t>preventivní náklady, ochranné prostředky</a:t>
            </a:r>
            <a:r>
              <a:rPr lang="cs-CZ" sz="2400" dirty="0" smtClean="0"/>
              <a:t>)</a:t>
            </a:r>
          </a:p>
          <a:p>
            <a:pPr lvl="1" eaLnBrk="1" fontAlgn="auto" hangingPunct="1">
              <a:lnSpc>
                <a:spcPct val="90000"/>
              </a:lnSpc>
              <a:spcAft>
                <a:spcPts val="0"/>
              </a:spcAft>
              <a:defRPr/>
            </a:pPr>
            <a:r>
              <a:rPr lang="cs-CZ" sz="2000" dirty="0" smtClean="0"/>
              <a:t>Uvedené ztráty nejsou obsaženy v tradičních ekonomických veličinách zachycující produkci a spotřebu na mikro- i makro-úrovni</a:t>
            </a:r>
          </a:p>
          <a:p>
            <a:pPr eaLnBrk="1" fontAlgn="auto" hangingPunct="1">
              <a:lnSpc>
                <a:spcPct val="90000"/>
              </a:lnSpc>
              <a:spcAft>
                <a:spcPts val="0"/>
              </a:spcAft>
              <a:defRPr/>
            </a:pPr>
            <a:r>
              <a:rPr lang="cs-CZ" sz="2400" dirty="0" smtClean="0"/>
              <a:t>Na mikroekonomické úrovni je třeba rozlišit:</a:t>
            </a:r>
          </a:p>
          <a:p>
            <a:pPr lvl="1" eaLnBrk="1" fontAlgn="auto" hangingPunct="1">
              <a:lnSpc>
                <a:spcPct val="90000"/>
              </a:lnSpc>
              <a:spcAft>
                <a:spcPts val="0"/>
              </a:spcAft>
              <a:defRPr/>
            </a:pPr>
            <a:r>
              <a:rPr lang="cs-CZ" sz="2000" dirty="0" smtClean="0"/>
              <a:t>škody, které svým negativním vlivem působí daný ekonomický subjekt  </a:t>
            </a:r>
            <a:r>
              <a:rPr lang="cs-CZ" sz="2000" b="1" dirty="0" smtClean="0">
                <a:solidFill>
                  <a:schemeClr val="accent6">
                    <a:lumMod val="75000"/>
                  </a:schemeClr>
                </a:solidFill>
              </a:rPr>
              <a:t>sám sobě</a:t>
            </a:r>
            <a:r>
              <a:rPr lang="cs-CZ" sz="2000" dirty="0" smtClean="0">
                <a:solidFill>
                  <a:schemeClr val="accent6">
                    <a:lumMod val="75000"/>
                  </a:schemeClr>
                </a:solidFill>
              </a:rPr>
              <a:t>,</a:t>
            </a:r>
          </a:p>
          <a:p>
            <a:pPr lvl="1" eaLnBrk="1" fontAlgn="auto" hangingPunct="1">
              <a:lnSpc>
                <a:spcPct val="90000"/>
              </a:lnSpc>
              <a:spcAft>
                <a:spcPts val="0"/>
              </a:spcAft>
              <a:defRPr/>
            </a:pPr>
            <a:r>
              <a:rPr lang="cs-CZ" sz="2000" dirty="0" smtClean="0"/>
              <a:t>škody působené </a:t>
            </a:r>
            <a:r>
              <a:rPr lang="cs-CZ" sz="2000" b="1" dirty="0" smtClean="0">
                <a:solidFill>
                  <a:schemeClr val="accent6">
                    <a:lumMod val="75000"/>
                  </a:schemeClr>
                </a:solidFill>
              </a:rPr>
              <a:t>jiným ek. subjektům </a:t>
            </a:r>
            <a:r>
              <a:rPr lang="cs-CZ" sz="1800" dirty="0" smtClean="0"/>
              <a:t>(snížení estetické kvality rekreačního území, škody na zemědělské a lesní produkci aj.)</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cs-CZ" altLang="cs-CZ" smtClean="0"/>
              <a:t>Náklady na ochranu ŽP</a:t>
            </a:r>
          </a:p>
        </p:txBody>
      </p:sp>
      <p:sp>
        <p:nvSpPr>
          <p:cNvPr id="32771" name="Rectangle 3"/>
          <p:cNvSpPr>
            <a:spLocks noGrp="1" noChangeArrowheads="1"/>
          </p:cNvSpPr>
          <p:nvPr>
            <p:ph idx="1"/>
          </p:nvPr>
        </p:nvSpPr>
        <p:spPr/>
        <p:txBody>
          <a:bodyPr rtlCol="0">
            <a:normAutofit/>
          </a:bodyPr>
          <a:lstStyle/>
          <a:p>
            <a:pPr eaLnBrk="1" fontAlgn="auto" hangingPunct="1">
              <a:spcAft>
                <a:spcPts val="0"/>
              </a:spcAft>
              <a:defRPr/>
            </a:pPr>
            <a:r>
              <a:rPr lang="cs-CZ" sz="2800" dirty="0" smtClean="0">
                <a:solidFill>
                  <a:schemeClr val="accent6">
                    <a:lumMod val="75000"/>
                  </a:schemeClr>
                </a:solidFill>
              </a:rPr>
              <a:t>náklady na zamezení znehodnocování ŽP </a:t>
            </a:r>
            <a:r>
              <a:rPr lang="cs-CZ" sz="2800" dirty="0" smtClean="0"/>
              <a:t>figurují proti ekonomickým škodám </a:t>
            </a:r>
          </a:p>
          <a:p>
            <a:pPr lvl="1" eaLnBrk="1" fontAlgn="auto" hangingPunct="1">
              <a:spcAft>
                <a:spcPts val="0"/>
              </a:spcAft>
              <a:defRPr/>
            </a:pPr>
            <a:r>
              <a:rPr lang="cs-CZ" sz="2400" dirty="0" smtClean="0"/>
              <a:t>Jsou vynakládány různými subjekty na odstranění nebo zmírnění samotných příčin znehodnocování ŽP (náklady na odsiřovací zařízení, zavedení lepší technologie pro redukci emisí, čištění odpadních vod aj.)</a:t>
            </a:r>
          </a:p>
          <a:p>
            <a:pPr lvl="1" eaLnBrk="1" fontAlgn="auto" hangingPunct="1">
              <a:spcAft>
                <a:spcPts val="0"/>
              </a:spcAft>
              <a:defRPr/>
            </a:pPr>
            <a:r>
              <a:rPr lang="cs-CZ" sz="2400" dirty="0" smtClean="0"/>
              <a:t>Čím více těchto nákladů je vynaloženo, tím nižší je stupeň znehodnocení ŽP a naopak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cs-CZ" altLang="cs-CZ" smtClean="0"/>
          </a:p>
        </p:txBody>
      </p:sp>
      <p:sp>
        <p:nvSpPr>
          <p:cNvPr id="27651" name="Rectangle 3"/>
          <p:cNvSpPr>
            <a:spLocks noGrp="1" noChangeArrowheads="1"/>
          </p:cNvSpPr>
          <p:nvPr>
            <p:ph idx="1"/>
          </p:nvPr>
        </p:nvSpPr>
        <p:spPr/>
        <p:txBody>
          <a:bodyPr/>
          <a:lstStyle/>
          <a:p>
            <a:pPr eaLnBrk="1" hangingPunct="1"/>
            <a:endParaRPr lang="cs-CZ" altLang="cs-CZ" smtClean="0"/>
          </a:p>
        </p:txBody>
      </p:sp>
      <p:grpSp>
        <p:nvGrpSpPr>
          <p:cNvPr id="27652" name="Group 4"/>
          <p:cNvGrpSpPr>
            <a:grpSpLocks noChangeAspect="1"/>
          </p:cNvGrpSpPr>
          <p:nvPr/>
        </p:nvGrpSpPr>
        <p:grpSpPr bwMode="auto">
          <a:xfrm>
            <a:off x="827088" y="1412875"/>
            <a:ext cx="7561262" cy="4927600"/>
            <a:chOff x="2203" y="3083"/>
            <a:chExt cx="7632" cy="5328"/>
          </a:xfrm>
        </p:grpSpPr>
        <p:sp>
          <p:nvSpPr>
            <p:cNvPr id="27653" name="AutoShape 5"/>
            <p:cNvSpPr>
              <a:spLocks noChangeAspect="1" noChangeArrowheads="1"/>
            </p:cNvSpPr>
            <p:nvPr/>
          </p:nvSpPr>
          <p:spPr bwMode="auto">
            <a:xfrm>
              <a:off x="2203" y="3083"/>
              <a:ext cx="7632" cy="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cs-CZ" altLang="cs-CZ" sz="1800">
                <a:latin typeface="Arial" panose="020B0604020202020204" pitchFamily="34" charset="0"/>
              </a:endParaRPr>
            </a:p>
          </p:txBody>
        </p:sp>
        <p:sp>
          <p:nvSpPr>
            <p:cNvPr id="27654" name="Text Box 6"/>
            <p:cNvSpPr txBox="1">
              <a:spLocks noChangeArrowheads="1"/>
            </p:cNvSpPr>
            <p:nvPr/>
          </p:nvSpPr>
          <p:spPr bwMode="auto">
            <a:xfrm>
              <a:off x="2203" y="3227"/>
              <a:ext cx="1584" cy="11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800">
                  <a:latin typeface="Verdana" panose="020B0604030504040204" pitchFamily="34" charset="0"/>
                </a:rPr>
                <a:t>Peněžní jednotky</a:t>
              </a:r>
              <a:endParaRPr lang="cs-CZ" altLang="cs-CZ" sz="1800">
                <a:latin typeface="Arial" panose="020B0604020202020204" pitchFamily="34" charset="0"/>
              </a:endParaRPr>
            </a:p>
          </p:txBody>
        </p:sp>
        <p:sp>
          <p:nvSpPr>
            <p:cNvPr id="27655" name="Line 7"/>
            <p:cNvSpPr>
              <a:spLocks noChangeShapeType="1"/>
            </p:cNvSpPr>
            <p:nvPr/>
          </p:nvSpPr>
          <p:spPr bwMode="auto">
            <a:xfrm>
              <a:off x="3931" y="3371"/>
              <a:ext cx="1" cy="38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7656" name="Line 8"/>
            <p:cNvSpPr>
              <a:spLocks noChangeShapeType="1"/>
            </p:cNvSpPr>
            <p:nvPr/>
          </p:nvSpPr>
          <p:spPr bwMode="auto">
            <a:xfrm>
              <a:off x="3931" y="7259"/>
              <a:ext cx="518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7657" name="Freeform 9"/>
            <p:cNvSpPr>
              <a:spLocks/>
            </p:cNvSpPr>
            <p:nvPr/>
          </p:nvSpPr>
          <p:spPr bwMode="auto">
            <a:xfrm>
              <a:off x="4219" y="3947"/>
              <a:ext cx="4464" cy="3024"/>
            </a:xfrm>
            <a:custGeom>
              <a:avLst/>
              <a:gdLst>
                <a:gd name="T0" fmla="*/ 0 w 5580"/>
                <a:gd name="T1" fmla="*/ 0 h 3780"/>
                <a:gd name="T2" fmla="*/ 10 w 5580"/>
                <a:gd name="T3" fmla="*/ 59 h 3780"/>
                <a:gd name="T4" fmla="*/ 40 w 5580"/>
                <a:gd name="T5" fmla="*/ 109 h 3780"/>
                <a:gd name="T6" fmla="*/ 109 w 5580"/>
                <a:gd name="T7" fmla="*/ 168 h 3780"/>
                <a:gd name="T8" fmla="*/ 208 w 5580"/>
                <a:gd name="T9" fmla="*/ 198 h 3780"/>
                <a:gd name="T10" fmla="*/ 306 w 5580"/>
                <a:gd name="T11" fmla="*/ 208 h 3780"/>
                <a:gd name="T12" fmla="*/ 0 60000 65536"/>
                <a:gd name="T13" fmla="*/ 0 60000 65536"/>
                <a:gd name="T14" fmla="*/ 0 60000 65536"/>
                <a:gd name="T15" fmla="*/ 0 60000 65536"/>
                <a:gd name="T16" fmla="*/ 0 60000 65536"/>
                <a:gd name="T17" fmla="*/ 0 60000 65536"/>
                <a:gd name="T18" fmla="*/ 0 w 5580"/>
                <a:gd name="T19" fmla="*/ 0 h 3780"/>
                <a:gd name="T20" fmla="*/ 5580 w 5580"/>
                <a:gd name="T21" fmla="*/ 3780 h 3780"/>
              </a:gdLst>
              <a:ahLst/>
              <a:cxnLst>
                <a:cxn ang="T12">
                  <a:pos x="T0" y="T1"/>
                </a:cxn>
                <a:cxn ang="T13">
                  <a:pos x="T2" y="T3"/>
                </a:cxn>
                <a:cxn ang="T14">
                  <a:pos x="T4" y="T5"/>
                </a:cxn>
                <a:cxn ang="T15">
                  <a:pos x="T6" y="T7"/>
                </a:cxn>
                <a:cxn ang="T16">
                  <a:pos x="T8" y="T9"/>
                </a:cxn>
                <a:cxn ang="T17">
                  <a:pos x="T10" y="T11"/>
                </a:cxn>
              </a:cxnLst>
              <a:rect l="T18" t="T19" r="T20" b="T21"/>
              <a:pathLst>
                <a:path w="5580" h="3780">
                  <a:moveTo>
                    <a:pt x="0" y="0"/>
                  </a:moveTo>
                  <a:cubicBezTo>
                    <a:pt x="30" y="375"/>
                    <a:pt x="60" y="750"/>
                    <a:pt x="180" y="1080"/>
                  </a:cubicBezTo>
                  <a:cubicBezTo>
                    <a:pt x="300" y="1410"/>
                    <a:pt x="420" y="1650"/>
                    <a:pt x="720" y="1980"/>
                  </a:cubicBezTo>
                  <a:cubicBezTo>
                    <a:pt x="1020" y="2310"/>
                    <a:pt x="1470" y="2790"/>
                    <a:pt x="1980" y="3060"/>
                  </a:cubicBezTo>
                  <a:cubicBezTo>
                    <a:pt x="2490" y="3330"/>
                    <a:pt x="3180" y="3480"/>
                    <a:pt x="3780" y="3600"/>
                  </a:cubicBezTo>
                  <a:cubicBezTo>
                    <a:pt x="4380" y="3720"/>
                    <a:pt x="5280" y="3750"/>
                    <a:pt x="5580" y="378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3802" name="Text Box 10"/>
            <p:cNvSpPr txBox="1">
              <a:spLocks noChangeArrowheads="1"/>
            </p:cNvSpPr>
            <p:nvPr/>
          </p:nvSpPr>
          <p:spPr bwMode="auto">
            <a:xfrm>
              <a:off x="4651" y="3660"/>
              <a:ext cx="3743" cy="11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cs-CZ" b="1" dirty="0" smtClean="0">
                  <a:solidFill>
                    <a:schemeClr val="accent6">
                      <a:lumMod val="75000"/>
                    </a:schemeClr>
                  </a:solidFill>
                  <a:latin typeface="Verdana" pitchFamily="34" charset="0"/>
                </a:rPr>
                <a:t>Náklady na zamezení znehodnocování ŽP</a:t>
              </a:r>
              <a:endParaRPr lang="cs-CZ" b="1" dirty="0" smtClean="0">
                <a:solidFill>
                  <a:schemeClr val="accent6">
                    <a:lumMod val="75000"/>
                  </a:schemeClr>
                </a:solidFill>
              </a:endParaRPr>
            </a:p>
          </p:txBody>
        </p:sp>
        <p:sp>
          <p:nvSpPr>
            <p:cNvPr id="27659" name="Text Box 11"/>
            <p:cNvSpPr txBox="1">
              <a:spLocks noChangeArrowheads="1"/>
            </p:cNvSpPr>
            <p:nvPr/>
          </p:nvSpPr>
          <p:spPr bwMode="auto">
            <a:xfrm>
              <a:off x="5083" y="7355"/>
              <a:ext cx="432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800">
                  <a:latin typeface="Verdana" panose="020B0604030504040204" pitchFamily="34" charset="0"/>
                </a:rPr>
                <a:t>Stupeň znehodnocování ŽP</a:t>
              </a:r>
              <a:endParaRPr lang="cs-CZ" altLang="cs-CZ" sz="1800">
                <a:latin typeface="Arial" panose="020B0604020202020204" pitchFamily="34" charset="0"/>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cs-CZ" altLang="cs-CZ" smtClean="0"/>
              <a:t>Ekonomické optimum kvality ŽP</a:t>
            </a:r>
          </a:p>
        </p:txBody>
      </p:sp>
      <p:sp>
        <p:nvSpPr>
          <p:cNvPr id="28675" name="Rectangle 3"/>
          <p:cNvSpPr>
            <a:spLocks noGrp="1" noChangeArrowheads="1"/>
          </p:cNvSpPr>
          <p:nvPr>
            <p:ph idx="1"/>
          </p:nvPr>
        </p:nvSpPr>
        <p:spPr/>
        <p:txBody>
          <a:bodyPr/>
          <a:lstStyle/>
          <a:p>
            <a:pPr eaLnBrk="1" hangingPunct="1"/>
            <a:endParaRPr lang="cs-CZ" altLang="cs-CZ" smtClean="0"/>
          </a:p>
        </p:txBody>
      </p:sp>
      <p:grpSp>
        <p:nvGrpSpPr>
          <p:cNvPr id="28676" name="Group 4"/>
          <p:cNvGrpSpPr>
            <a:grpSpLocks noChangeAspect="1"/>
          </p:cNvGrpSpPr>
          <p:nvPr/>
        </p:nvGrpSpPr>
        <p:grpSpPr bwMode="auto">
          <a:xfrm>
            <a:off x="779463" y="1303338"/>
            <a:ext cx="7272337" cy="4660900"/>
            <a:chOff x="2203" y="3083"/>
            <a:chExt cx="8064" cy="5328"/>
          </a:xfrm>
        </p:grpSpPr>
        <p:sp>
          <p:nvSpPr>
            <p:cNvPr id="28677" name="AutoShape 5"/>
            <p:cNvSpPr>
              <a:spLocks noChangeAspect="1" noChangeArrowheads="1"/>
            </p:cNvSpPr>
            <p:nvPr/>
          </p:nvSpPr>
          <p:spPr bwMode="auto">
            <a:xfrm>
              <a:off x="2203" y="3083"/>
              <a:ext cx="8064" cy="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cs-CZ" altLang="cs-CZ" sz="1800">
                <a:latin typeface="Arial" panose="020B0604020202020204" pitchFamily="34" charset="0"/>
              </a:endParaRPr>
            </a:p>
          </p:txBody>
        </p:sp>
        <p:sp>
          <p:nvSpPr>
            <p:cNvPr id="28678" name="Text Box 6"/>
            <p:cNvSpPr txBox="1">
              <a:spLocks noChangeArrowheads="1"/>
            </p:cNvSpPr>
            <p:nvPr/>
          </p:nvSpPr>
          <p:spPr bwMode="auto">
            <a:xfrm>
              <a:off x="2347" y="3227"/>
              <a:ext cx="1584" cy="11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cs-CZ" altLang="cs-CZ" sz="1800">
                  <a:latin typeface="Verdana" panose="020B0604030504040204" pitchFamily="34" charset="0"/>
                </a:rPr>
                <a:t>Peněžní jednotky</a:t>
              </a:r>
              <a:endParaRPr lang="cs-CZ" altLang="cs-CZ" sz="1800">
                <a:latin typeface="Arial" panose="020B0604020202020204" pitchFamily="34" charset="0"/>
              </a:endParaRPr>
            </a:p>
          </p:txBody>
        </p:sp>
        <p:sp>
          <p:nvSpPr>
            <p:cNvPr id="28679" name="Line 7"/>
            <p:cNvSpPr>
              <a:spLocks noChangeShapeType="1"/>
            </p:cNvSpPr>
            <p:nvPr/>
          </p:nvSpPr>
          <p:spPr bwMode="auto">
            <a:xfrm>
              <a:off x="4075" y="3371"/>
              <a:ext cx="1" cy="38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8680" name="Line 8"/>
            <p:cNvSpPr>
              <a:spLocks noChangeShapeType="1"/>
            </p:cNvSpPr>
            <p:nvPr/>
          </p:nvSpPr>
          <p:spPr bwMode="auto">
            <a:xfrm>
              <a:off x="4075" y="7259"/>
              <a:ext cx="57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8681" name="Freeform 9"/>
            <p:cNvSpPr>
              <a:spLocks/>
            </p:cNvSpPr>
            <p:nvPr/>
          </p:nvSpPr>
          <p:spPr bwMode="auto">
            <a:xfrm>
              <a:off x="4219" y="3947"/>
              <a:ext cx="4464" cy="3024"/>
            </a:xfrm>
            <a:custGeom>
              <a:avLst/>
              <a:gdLst>
                <a:gd name="T0" fmla="*/ 0 w 5580"/>
                <a:gd name="T1" fmla="*/ 0 h 3780"/>
                <a:gd name="T2" fmla="*/ 10 w 5580"/>
                <a:gd name="T3" fmla="*/ 59 h 3780"/>
                <a:gd name="T4" fmla="*/ 40 w 5580"/>
                <a:gd name="T5" fmla="*/ 109 h 3780"/>
                <a:gd name="T6" fmla="*/ 109 w 5580"/>
                <a:gd name="T7" fmla="*/ 168 h 3780"/>
                <a:gd name="T8" fmla="*/ 208 w 5580"/>
                <a:gd name="T9" fmla="*/ 198 h 3780"/>
                <a:gd name="T10" fmla="*/ 306 w 5580"/>
                <a:gd name="T11" fmla="*/ 208 h 3780"/>
                <a:gd name="T12" fmla="*/ 0 60000 65536"/>
                <a:gd name="T13" fmla="*/ 0 60000 65536"/>
                <a:gd name="T14" fmla="*/ 0 60000 65536"/>
                <a:gd name="T15" fmla="*/ 0 60000 65536"/>
                <a:gd name="T16" fmla="*/ 0 60000 65536"/>
                <a:gd name="T17" fmla="*/ 0 60000 65536"/>
                <a:gd name="T18" fmla="*/ 0 w 5580"/>
                <a:gd name="T19" fmla="*/ 0 h 3780"/>
                <a:gd name="T20" fmla="*/ 5580 w 5580"/>
                <a:gd name="T21" fmla="*/ 3780 h 3780"/>
              </a:gdLst>
              <a:ahLst/>
              <a:cxnLst>
                <a:cxn ang="T12">
                  <a:pos x="T0" y="T1"/>
                </a:cxn>
                <a:cxn ang="T13">
                  <a:pos x="T2" y="T3"/>
                </a:cxn>
                <a:cxn ang="T14">
                  <a:pos x="T4" y="T5"/>
                </a:cxn>
                <a:cxn ang="T15">
                  <a:pos x="T6" y="T7"/>
                </a:cxn>
                <a:cxn ang="T16">
                  <a:pos x="T8" y="T9"/>
                </a:cxn>
                <a:cxn ang="T17">
                  <a:pos x="T10" y="T11"/>
                </a:cxn>
              </a:cxnLst>
              <a:rect l="T18" t="T19" r="T20" b="T21"/>
              <a:pathLst>
                <a:path w="5580" h="3780">
                  <a:moveTo>
                    <a:pt x="0" y="0"/>
                  </a:moveTo>
                  <a:cubicBezTo>
                    <a:pt x="30" y="375"/>
                    <a:pt x="60" y="750"/>
                    <a:pt x="180" y="1080"/>
                  </a:cubicBezTo>
                  <a:cubicBezTo>
                    <a:pt x="300" y="1410"/>
                    <a:pt x="420" y="1650"/>
                    <a:pt x="720" y="1980"/>
                  </a:cubicBezTo>
                  <a:cubicBezTo>
                    <a:pt x="1020" y="2310"/>
                    <a:pt x="1470" y="2790"/>
                    <a:pt x="1980" y="3060"/>
                  </a:cubicBezTo>
                  <a:cubicBezTo>
                    <a:pt x="2490" y="3330"/>
                    <a:pt x="3180" y="3480"/>
                    <a:pt x="3780" y="3600"/>
                  </a:cubicBezTo>
                  <a:cubicBezTo>
                    <a:pt x="4380" y="3720"/>
                    <a:pt x="5280" y="3750"/>
                    <a:pt x="5580" y="378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8682" name="Text Box 10"/>
            <p:cNvSpPr txBox="1">
              <a:spLocks noChangeArrowheads="1"/>
            </p:cNvSpPr>
            <p:nvPr/>
          </p:nvSpPr>
          <p:spPr bwMode="auto">
            <a:xfrm>
              <a:off x="4363" y="3371"/>
              <a:ext cx="2016" cy="11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800">
                  <a:latin typeface="Verdana" panose="020B0604030504040204" pitchFamily="34" charset="0"/>
                </a:rPr>
                <a:t>Náklady na zamezení </a:t>
              </a:r>
              <a:endParaRPr lang="cs-CZ" altLang="cs-CZ" sz="1800">
                <a:latin typeface="Arial" panose="020B0604020202020204" pitchFamily="34" charset="0"/>
              </a:endParaRPr>
            </a:p>
          </p:txBody>
        </p:sp>
        <p:sp>
          <p:nvSpPr>
            <p:cNvPr id="28683" name="Text Box 11"/>
            <p:cNvSpPr txBox="1">
              <a:spLocks noChangeArrowheads="1"/>
            </p:cNvSpPr>
            <p:nvPr/>
          </p:nvSpPr>
          <p:spPr bwMode="auto">
            <a:xfrm>
              <a:off x="6955" y="7403"/>
              <a:ext cx="3168" cy="9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cs-CZ" altLang="cs-CZ" sz="1800">
                  <a:latin typeface="Verdana" panose="020B0604030504040204" pitchFamily="34" charset="0"/>
                </a:rPr>
                <a:t>Stupeň znehodnocování ŽP</a:t>
              </a:r>
              <a:endParaRPr lang="cs-CZ" altLang="cs-CZ" sz="1800">
                <a:latin typeface="Arial" panose="020B0604020202020204" pitchFamily="34" charset="0"/>
              </a:endParaRPr>
            </a:p>
          </p:txBody>
        </p:sp>
        <p:sp>
          <p:nvSpPr>
            <p:cNvPr id="28684" name="Freeform 12"/>
            <p:cNvSpPr>
              <a:spLocks/>
            </p:cNvSpPr>
            <p:nvPr/>
          </p:nvSpPr>
          <p:spPr bwMode="auto">
            <a:xfrm>
              <a:off x="4219" y="4523"/>
              <a:ext cx="4896" cy="2352"/>
            </a:xfrm>
            <a:custGeom>
              <a:avLst/>
              <a:gdLst>
                <a:gd name="T0" fmla="*/ 0 w 6120"/>
                <a:gd name="T1" fmla="*/ 158 h 2940"/>
                <a:gd name="T2" fmla="*/ 79 w 6120"/>
                <a:gd name="T3" fmla="*/ 158 h 2940"/>
                <a:gd name="T4" fmla="*/ 178 w 6120"/>
                <a:gd name="T5" fmla="*/ 138 h 2940"/>
                <a:gd name="T6" fmla="*/ 258 w 6120"/>
                <a:gd name="T7" fmla="*/ 99 h 2940"/>
                <a:gd name="T8" fmla="*/ 316 w 6120"/>
                <a:gd name="T9" fmla="*/ 40 h 2940"/>
                <a:gd name="T10" fmla="*/ 337 w 6120"/>
                <a:gd name="T11" fmla="*/ 0 h 2940"/>
                <a:gd name="T12" fmla="*/ 0 60000 65536"/>
                <a:gd name="T13" fmla="*/ 0 60000 65536"/>
                <a:gd name="T14" fmla="*/ 0 60000 65536"/>
                <a:gd name="T15" fmla="*/ 0 60000 65536"/>
                <a:gd name="T16" fmla="*/ 0 60000 65536"/>
                <a:gd name="T17" fmla="*/ 0 60000 65536"/>
                <a:gd name="T18" fmla="*/ 0 w 6120"/>
                <a:gd name="T19" fmla="*/ 0 h 2940"/>
                <a:gd name="T20" fmla="*/ 6120 w 6120"/>
                <a:gd name="T21" fmla="*/ 2940 h 2940"/>
              </a:gdLst>
              <a:ahLst/>
              <a:cxnLst>
                <a:cxn ang="T12">
                  <a:pos x="T0" y="T1"/>
                </a:cxn>
                <a:cxn ang="T13">
                  <a:pos x="T2" y="T3"/>
                </a:cxn>
                <a:cxn ang="T14">
                  <a:pos x="T4" y="T5"/>
                </a:cxn>
                <a:cxn ang="T15">
                  <a:pos x="T6" y="T7"/>
                </a:cxn>
                <a:cxn ang="T16">
                  <a:pos x="T8" y="T9"/>
                </a:cxn>
                <a:cxn ang="T17">
                  <a:pos x="T10" y="T11"/>
                </a:cxn>
              </a:cxnLst>
              <a:rect l="T18" t="T19" r="T20" b="T21"/>
              <a:pathLst>
                <a:path w="6120" h="2940">
                  <a:moveTo>
                    <a:pt x="0" y="2880"/>
                  </a:moveTo>
                  <a:cubicBezTo>
                    <a:pt x="450" y="2910"/>
                    <a:pt x="900" y="2940"/>
                    <a:pt x="1440" y="2880"/>
                  </a:cubicBezTo>
                  <a:cubicBezTo>
                    <a:pt x="1980" y="2820"/>
                    <a:pt x="2700" y="2700"/>
                    <a:pt x="3240" y="2520"/>
                  </a:cubicBezTo>
                  <a:cubicBezTo>
                    <a:pt x="3780" y="2340"/>
                    <a:pt x="4260" y="2100"/>
                    <a:pt x="4680" y="1800"/>
                  </a:cubicBezTo>
                  <a:cubicBezTo>
                    <a:pt x="5100" y="1500"/>
                    <a:pt x="5520" y="1020"/>
                    <a:pt x="5760" y="720"/>
                  </a:cubicBezTo>
                  <a:cubicBezTo>
                    <a:pt x="6000" y="420"/>
                    <a:pt x="6060" y="120"/>
                    <a:pt x="612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8685" name="Text Box 13"/>
            <p:cNvSpPr txBox="1">
              <a:spLocks noChangeArrowheads="1"/>
            </p:cNvSpPr>
            <p:nvPr/>
          </p:nvSpPr>
          <p:spPr bwMode="auto">
            <a:xfrm>
              <a:off x="7932" y="3675"/>
              <a:ext cx="2304" cy="11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800">
                  <a:latin typeface="Verdana" panose="020B0604030504040204" pitchFamily="34" charset="0"/>
                </a:rPr>
                <a:t>Ekonomická škoda </a:t>
              </a:r>
              <a:endParaRPr lang="cs-CZ" altLang="cs-CZ" sz="1800">
                <a:latin typeface="Arial" panose="020B0604020202020204" pitchFamily="34" charset="0"/>
              </a:endParaRPr>
            </a:p>
          </p:txBody>
        </p:sp>
        <p:sp>
          <p:nvSpPr>
            <p:cNvPr id="34831" name="Text Box 15"/>
            <p:cNvSpPr txBox="1">
              <a:spLocks noChangeArrowheads="1"/>
            </p:cNvSpPr>
            <p:nvPr/>
          </p:nvSpPr>
          <p:spPr bwMode="auto">
            <a:xfrm>
              <a:off x="2203" y="5243"/>
              <a:ext cx="1729" cy="18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cs-CZ" sz="1700" b="1" dirty="0" smtClean="0">
                  <a:solidFill>
                    <a:schemeClr val="accent6">
                      <a:lumMod val="75000"/>
                    </a:schemeClr>
                  </a:solidFill>
                  <a:latin typeface="Verdana" pitchFamily="34" charset="0"/>
                </a:rPr>
                <a:t>Minimální ekologická zátěž ekonomiky </a:t>
              </a:r>
              <a:endParaRPr lang="cs-CZ" b="1" dirty="0" smtClean="0">
                <a:solidFill>
                  <a:schemeClr val="accent6">
                    <a:lumMod val="75000"/>
                  </a:schemeClr>
                </a:solidFill>
              </a:endParaRPr>
            </a:p>
          </p:txBody>
        </p:sp>
        <p:sp>
          <p:nvSpPr>
            <p:cNvPr id="28687" name="Line 16"/>
            <p:cNvSpPr>
              <a:spLocks noChangeShapeType="1"/>
            </p:cNvSpPr>
            <p:nvPr/>
          </p:nvSpPr>
          <p:spPr bwMode="auto">
            <a:xfrm flipH="1">
              <a:off x="4076" y="6605"/>
              <a:ext cx="229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8688" name="Line 17"/>
            <p:cNvSpPr>
              <a:spLocks noChangeShapeType="1"/>
            </p:cNvSpPr>
            <p:nvPr/>
          </p:nvSpPr>
          <p:spPr bwMode="auto">
            <a:xfrm flipH="1">
              <a:off x="6370" y="6606"/>
              <a:ext cx="9" cy="7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4834" name="Text Box 18"/>
            <p:cNvSpPr txBox="1">
              <a:spLocks noChangeArrowheads="1"/>
            </p:cNvSpPr>
            <p:nvPr/>
          </p:nvSpPr>
          <p:spPr bwMode="auto">
            <a:xfrm>
              <a:off x="3932" y="7498"/>
              <a:ext cx="3311" cy="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cs-CZ" b="1" dirty="0" smtClean="0">
                  <a:solidFill>
                    <a:schemeClr val="accent6">
                      <a:lumMod val="75000"/>
                    </a:schemeClr>
                  </a:solidFill>
                  <a:latin typeface="Verdana" pitchFamily="34" charset="0"/>
                </a:rPr>
                <a:t>Ekonomické optimum kvality ŽP</a:t>
              </a:r>
              <a:endParaRPr lang="cs-CZ" b="1" dirty="0" smtClean="0">
                <a:solidFill>
                  <a:schemeClr val="accent6">
                    <a:lumMod val="75000"/>
                  </a:schemeClr>
                </a:solidFill>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cs-CZ" altLang="cs-CZ" smtClean="0"/>
              <a:t>Náklady na zamezení a náklady na vyhnutí se</a:t>
            </a:r>
          </a:p>
        </p:txBody>
      </p:sp>
      <p:sp>
        <p:nvSpPr>
          <p:cNvPr id="29699" name="Rectangle 3"/>
          <p:cNvSpPr>
            <a:spLocks noGrp="1" noChangeArrowheads="1"/>
          </p:cNvSpPr>
          <p:nvPr>
            <p:ph idx="1"/>
          </p:nvPr>
        </p:nvSpPr>
        <p:spPr>
          <a:xfrm>
            <a:off x="949325" y="1981200"/>
            <a:ext cx="7661275" cy="4256088"/>
          </a:xfrm>
        </p:spPr>
        <p:txBody>
          <a:bodyPr/>
          <a:lstStyle/>
          <a:p>
            <a:pPr algn="just" eaLnBrk="1" hangingPunct="1"/>
            <a:r>
              <a:rPr lang="cs-CZ" altLang="cs-CZ" smtClean="0"/>
              <a:t>rozdíl mezi náklady na zamezení a náklady na vyhnutí se!</a:t>
            </a:r>
          </a:p>
          <a:p>
            <a:pPr lvl="1" algn="just" eaLnBrk="1" hangingPunct="1"/>
            <a:r>
              <a:rPr lang="cs-CZ" altLang="cs-CZ" sz="2000" b="1" smtClean="0"/>
              <a:t>Náklady na zamezení </a:t>
            </a:r>
            <a:r>
              <a:rPr lang="cs-CZ" altLang="cs-CZ" sz="2000" smtClean="0"/>
              <a:t>jsou vynakládány na likvidaci či snížení určitého faktoru životního prostředí (např. stavba čističky v podniku kvůli snížení vypouštěných škodlivých látek do řeky). </a:t>
            </a:r>
          </a:p>
          <a:p>
            <a:pPr lvl="1" algn="just" eaLnBrk="1" hangingPunct="1"/>
            <a:r>
              <a:rPr lang="cs-CZ" altLang="cs-CZ" sz="2000" b="1" smtClean="0"/>
              <a:t>Náklady na vyhnutí se </a:t>
            </a:r>
            <a:r>
              <a:rPr lang="cs-CZ" altLang="cs-CZ" sz="2000" smtClean="0"/>
              <a:t>jsou náklady na ochranu daného prvku před účinky tohoto faktoru a jsou součástí ekonomických škod ze znehodnocování životního prostředí (např. program na prevenci před chorobami ze znečištěné vody). </a:t>
            </a:r>
            <a:endParaRPr lang="cs-CZ" altLang="cs-CZ" sz="2000" b="1"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cs-CZ" altLang="cs-CZ" sz="3600" dirty="0" smtClean="0"/>
              <a:t>Rozdíl mezi náklady na zamezení a náklady na vyhnutí se</a:t>
            </a:r>
          </a:p>
        </p:txBody>
      </p:sp>
      <p:sp>
        <p:nvSpPr>
          <p:cNvPr id="30723" name="Rectangle 3"/>
          <p:cNvSpPr>
            <a:spLocks noGrp="1" noChangeArrowheads="1"/>
          </p:cNvSpPr>
          <p:nvPr>
            <p:ph idx="1"/>
          </p:nvPr>
        </p:nvSpPr>
        <p:spPr>
          <a:xfrm>
            <a:off x="949325" y="1700213"/>
            <a:ext cx="7661275" cy="4537075"/>
          </a:xfrm>
        </p:spPr>
        <p:txBody>
          <a:bodyPr/>
          <a:lstStyle/>
          <a:p>
            <a:pPr algn="just" eaLnBrk="1" hangingPunct="1"/>
            <a:endParaRPr lang="cs-CZ" altLang="cs-CZ" smtClean="0"/>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73238"/>
            <a:ext cx="8553450"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cs-CZ" altLang="cs-CZ" smtClean="0"/>
              <a:t>Trh, vlastnická práva a vládní regulace</a:t>
            </a:r>
          </a:p>
        </p:txBody>
      </p:sp>
      <p:sp>
        <p:nvSpPr>
          <p:cNvPr id="27651" name="Rectangle 3"/>
          <p:cNvSpPr>
            <a:spLocks noGrp="1" noChangeArrowheads="1"/>
          </p:cNvSpPr>
          <p:nvPr>
            <p:ph idx="1"/>
          </p:nvPr>
        </p:nvSpPr>
        <p:spPr>
          <a:xfrm>
            <a:off x="949325" y="1628775"/>
            <a:ext cx="7661275" cy="5040313"/>
          </a:xfrm>
        </p:spPr>
        <p:txBody>
          <a:bodyPr rtlCol="0">
            <a:normAutofit/>
          </a:bodyPr>
          <a:lstStyle/>
          <a:p>
            <a:pPr algn="just" eaLnBrk="1" fontAlgn="auto" hangingPunct="1">
              <a:spcAft>
                <a:spcPts val="0"/>
              </a:spcAft>
              <a:defRPr/>
            </a:pPr>
            <a:r>
              <a:rPr lang="cs-CZ" dirty="0" smtClean="0"/>
              <a:t>Problémy:</a:t>
            </a:r>
          </a:p>
          <a:p>
            <a:pPr lvl="1" algn="just" eaLnBrk="1" fontAlgn="auto" hangingPunct="1">
              <a:spcAft>
                <a:spcPts val="0"/>
              </a:spcAft>
              <a:defRPr/>
            </a:pPr>
            <a:r>
              <a:rPr lang="cs-CZ" dirty="0" smtClean="0"/>
              <a:t>Problém černého pasažéra</a:t>
            </a:r>
          </a:p>
          <a:p>
            <a:pPr lvl="1" algn="just" eaLnBrk="1" fontAlgn="auto" hangingPunct="1">
              <a:spcAft>
                <a:spcPts val="0"/>
              </a:spcAft>
              <a:defRPr/>
            </a:pPr>
            <a:r>
              <a:rPr lang="cs-CZ" dirty="0" smtClean="0"/>
              <a:t>Problém vládních selhání</a:t>
            </a:r>
          </a:p>
          <a:p>
            <a:pPr algn="just" eaLnBrk="1" fontAlgn="auto" hangingPunct="1">
              <a:spcAft>
                <a:spcPts val="0"/>
              </a:spcAft>
              <a:defRPr/>
            </a:pPr>
            <a:r>
              <a:rPr lang="cs-CZ" dirty="0" smtClean="0"/>
              <a:t>Účinná struktura vlastnických práv má 4 charakteristiky</a:t>
            </a:r>
          </a:p>
          <a:p>
            <a:pPr marL="898525" lvl="1" indent="-457200" algn="just" eaLnBrk="1" fontAlgn="auto" hangingPunct="1">
              <a:spcAft>
                <a:spcPts val="0"/>
              </a:spcAft>
              <a:buFont typeface="+mj-lt"/>
              <a:buAutoNum type="arabicPeriod"/>
              <a:defRPr/>
            </a:pPr>
            <a:r>
              <a:rPr lang="cs-CZ" dirty="0" smtClean="0"/>
              <a:t>Univerzalita </a:t>
            </a:r>
            <a:r>
              <a:rPr lang="cs-CZ" sz="2000" dirty="0" smtClean="0"/>
              <a:t>(všechny zdroje soukromé)</a:t>
            </a:r>
          </a:p>
          <a:p>
            <a:pPr marL="898525" lvl="1" indent="-457200" algn="just" eaLnBrk="1" fontAlgn="auto" hangingPunct="1">
              <a:spcAft>
                <a:spcPts val="0"/>
              </a:spcAft>
              <a:buFont typeface="+mj-lt"/>
              <a:buAutoNum type="arabicPeriod"/>
              <a:defRPr/>
            </a:pPr>
            <a:r>
              <a:rPr lang="cs-CZ" dirty="0" smtClean="0"/>
              <a:t>Exkluzivita </a:t>
            </a:r>
            <a:r>
              <a:rPr lang="cs-CZ" sz="2000" dirty="0" smtClean="0"/>
              <a:t>(všechny užitky patří vlastníkovi)</a:t>
            </a:r>
          </a:p>
          <a:p>
            <a:pPr marL="898525" lvl="1" indent="-457200" algn="just" eaLnBrk="1" fontAlgn="auto" hangingPunct="1">
              <a:spcAft>
                <a:spcPts val="0"/>
              </a:spcAft>
              <a:buFont typeface="+mj-lt"/>
              <a:buAutoNum type="arabicPeriod"/>
              <a:defRPr/>
            </a:pPr>
            <a:r>
              <a:rPr lang="cs-CZ" dirty="0" smtClean="0"/>
              <a:t>Převoditelnost</a:t>
            </a:r>
            <a:endParaRPr lang="cs-CZ" sz="2000" dirty="0" smtClean="0"/>
          </a:p>
          <a:p>
            <a:pPr marL="898525" lvl="1" indent="-457200" algn="just" eaLnBrk="1" fontAlgn="auto" hangingPunct="1">
              <a:spcAft>
                <a:spcPts val="0"/>
              </a:spcAft>
              <a:buFont typeface="+mj-lt"/>
              <a:buAutoNum type="arabicPeriod"/>
              <a:defRPr/>
            </a:pPr>
            <a:r>
              <a:rPr lang="cs-CZ" dirty="0" smtClean="0"/>
              <a:t>Vymahatelnost </a:t>
            </a:r>
            <a:r>
              <a:rPr lang="cs-CZ" sz="2000" dirty="0" smtClean="0"/>
              <a:t>(vlastnická práva by měla být zabezpečena proti </a:t>
            </a:r>
            <a:r>
              <a:rPr lang="cs-CZ" sz="2000" dirty="0" err="1" smtClean="0"/>
              <a:t>neopr</a:t>
            </a:r>
            <a:r>
              <a:rPr lang="cs-CZ" sz="2000" dirty="0" smtClean="0"/>
              <a:t>. přivlastnění aj.)</a:t>
            </a:r>
            <a:endParaRPr lang="cs-CZ"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cs-CZ" altLang="cs-CZ" smtClean="0"/>
              <a:t>Ekonomická činnost a ŽP</a:t>
            </a:r>
          </a:p>
        </p:txBody>
      </p:sp>
      <p:sp>
        <p:nvSpPr>
          <p:cNvPr id="10243" name="Rectangle 3"/>
          <p:cNvSpPr>
            <a:spLocks noGrp="1" noChangeArrowheads="1"/>
          </p:cNvSpPr>
          <p:nvPr>
            <p:ph idx="1"/>
          </p:nvPr>
        </p:nvSpPr>
        <p:spPr>
          <a:xfrm>
            <a:off x="949325" y="1981200"/>
            <a:ext cx="7726363" cy="4616450"/>
          </a:xfrm>
        </p:spPr>
        <p:txBody>
          <a:bodyPr rtlCol="0">
            <a:normAutofit/>
          </a:bodyPr>
          <a:lstStyle/>
          <a:p>
            <a:pPr eaLnBrk="1" fontAlgn="auto" hangingPunct="1">
              <a:spcAft>
                <a:spcPts val="0"/>
              </a:spcAft>
              <a:defRPr/>
            </a:pPr>
            <a:r>
              <a:rPr lang="cs-CZ" sz="2800" dirty="0" smtClean="0"/>
              <a:t>ŽP a člověk … </a:t>
            </a:r>
          </a:p>
          <a:p>
            <a:pPr marL="441325" lvl="1" indent="0" eaLnBrk="1" fontAlgn="auto" hangingPunct="1">
              <a:spcAft>
                <a:spcPts val="0"/>
              </a:spcAft>
              <a:buFont typeface="Wingdings" pitchFamily="2" charset="2"/>
              <a:buNone/>
              <a:defRPr/>
            </a:pPr>
            <a:r>
              <a:rPr lang="cs-CZ" sz="1600" dirty="0" smtClean="0"/>
              <a:t>Ve </a:t>
            </a:r>
            <a:r>
              <a:rPr lang="cs-CZ" sz="1600" dirty="0"/>
              <a:t>vztahu k životu člověka i všech živých organismů životní prostředí člověku </a:t>
            </a:r>
            <a:r>
              <a:rPr lang="cs-CZ" sz="1600" dirty="0" smtClean="0"/>
              <a:t> poskytuje </a:t>
            </a:r>
            <a:r>
              <a:rPr lang="cs-CZ" sz="1600" dirty="0"/>
              <a:t>a zabezpečuje:</a:t>
            </a:r>
          </a:p>
          <a:p>
            <a:pPr lvl="1" eaLnBrk="1" fontAlgn="auto" hangingPunct="1">
              <a:spcAft>
                <a:spcPts val="0"/>
              </a:spcAft>
              <a:defRPr/>
            </a:pPr>
            <a:r>
              <a:rPr lang="cs-CZ" sz="2000" dirty="0"/>
              <a:t>ochranu proti kosmickým vlivům;</a:t>
            </a:r>
          </a:p>
          <a:p>
            <a:pPr lvl="1" eaLnBrk="1" fontAlgn="auto" hangingPunct="1">
              <a:spcAft>
                <a:spcPts val="0"/>
              </a:spcAft>
              <a:defRPr/>
            </a:pPr>
            <a:r>
              <a:rPr lang="cs-CZ" sz="2000" dirty="0"/>
              <a:t>relativně stálé fyzikálně chemické podmínky pro život;</a:t>
            </a:r>
          </a:p>
          <a:p>
            <a:pPr lvl="1" eaLnBrk="1" fontAlgn="auto" hangingPunct="1">
              <a:spcAft>
                <a:spcPts val="0"/>
              </a:spcAft>
              <a:defRPr/>
            </a:pPr>
            <a:r>
              <a:rPr lang="cs-CZ" sz="2000" dirty="0"/>
              <a:t>pitnou vodu v rámci přírodního koloběhu vody;</a:t>
            </a:r>
          </a:p>
          <a:p>
            <a:pPr lvl="1" eaLnBrk="1" fontAlgn="auto" hangingPunct="1">
              <a:spcAft>
                <a:spcPts val="0"/>
              </a:spcAft>
              <a:defRPr/>
            </a:pPr>
            <a:r>
              <a:rPr lang="cs-CZ" sz="2000" dirty="0"/>
              <a:t>zdroje látek;</a:t>
            </a:r>
          </a:p>
          <a:p>
            <a:pPr lvl="1" eaLnBrk="1" fontAlgn="auto" hangingPunct="1">
              <a:spcAft>
                <a:spcPts val="0"/>
              </a:spcAft>
              <a:defRPr/>
            </a:pPr>
            <a:r>
              <a:rPr lang="cs-CZ" sz="2000" dirty="0"/>
              <a:t>přirozenou dekontaminaci;</a:t>
            </a:r>
          </a:p>
          <a:p>
            <a:pPr lvl="1" eaLnBrk="1" fontAlgn="auto" hangingPunct="1">
              <a:spcAft>
                <a:spcPts val="0"/>
              </a:spcAft>
              <a:defRPr/>
            </a:pPr>
            <a:r>
              <a:rPr lang="cs-CZ" sz="2000" dirty="0"/>
              <a:t>fertilitu půdy;</a:t>
            </a:r>
          </a:p>
          <a:p>
            <a:pPr lvl="1" eaLnBrk="1" fontAlgn="auto" hangingPunct="1">
              <a:spcAft>
                <a:spcPts val="0"/>
              </a:spcAft>
              <a:defRPr/>
            </a:pPr>
            <a:r>
              <a:rPr lang="cs-CZ" sz="2000" dirty="0"/>
              <a:t>zdroje energie;</a:t>
            </a:r>
          </a:p>
          <a:p>
            <a:pPr lvl="1" eaLnBrk="1" fontAlgn="auto" hangingPunct="1">
              <a:spcAft>
                <a:spcPts val="0"/>
              </a:spcAft>
              <a:defRPr/>
            </a:pPr>
            <a:r>
              <a:rPr lang="cs-CZ" sz="2000" dirty="0"/>
              <a:t>biologické zdroje a</a:t>
            </a:r>
          </a:p>
          <a:p>
            <a:pPr lvl="1" eaLnBrk="1" fontAlgn="auto" hangingPunct="1">
              <a:spcAft>
                <a:spcPts val="0"/>
              </a:spcAft>
              <a:defRPr/>
            </a:pPr>
            <a:r>
              <a:rPr lang="cs-CZ" sz="2000" dirty="0"/>
              <a:t>životní prostor.</a:t>
            </a:r>
          </a:p>
          <a:p>
            <a:pPr lvl="1" eaLnBrk="1" fontAlgn="auto" hangingPunct="1">
              <a:spcAft>
                <a:spcPts val="0"/>
              </a:spcAft>
              <a:defRPr/>
            </a:pPr>
            <a:endParaRPr lang="cs-CZ"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cs-CZ" altLang="cs-CZ" smtClean="0"/>
              <a:t>Ekonomie životního prostředí</a:t>
            </a:r>
          </a:p>
        </p:txBody>
      </p:sp>
      <p:sp>
        <p:nvSpPr>
          <p:cNvPr id="5123" name="Rectangle 3"/>
          <p:cNvSpPr>
            <a:spLocks noGrp="1" noChangeArrowheads="1"/>
          </p:cNvSpPr>
          <p:nvPr>
            <p:ph type="body" idx="1"/>
          </p:nvPr>
        </p:nvSpPr>
        <p:spPr>
          <a:xfrm>
            <a:off x="949325" y="1700213"/>
            <a:ext cx="7661275" cy="4824412"/>
          </a:xfrm>
        </p:spPr>
        <p:txBody>
          <a:bodyPr/>
          <a:lstStyle/>
          <a:p>
            <a:pPr eaLnBrk="1" hangingPunct="1">
              <a:lnSpc>
                <a:spcPct val="90000"/>
              </a:lnSpc>
            </a:pPr>
            <a:r>
              <a:rPr lang="cs-CZ" altLang="cs-CZ" sz="2400" smtClean="0"/>
              <a:t>Relativně mladá oblast aplikované ekonomie</a:t>
            </a:r>
          </a:p>
          <a:p>
            <a:pPr eaLnBrk="1" hangingPunct="1">
              <a:lnSpc>
                <a:spcPct val="90000"/>
              </a:lnSpc>
            </a:pPr>
            <a:r>
              <a:rPr lang="cs-CZ" altLang="cs-CZ" sz="2400" smtClean="0"/>
              <a:t>Posledních 50. let dynamický vývoj</a:t>
            </a:r>
          </a:p>
          <a:p>
            <a:pPr lvl="1" eaLnBrk="1" hangingPunct="1">
              <a:lnSpc>
                <a:spcPct val="90000"/>
              </a:lnSpc>
            </a:pPr>
            <a:r>
              <a:rPr lang="cs-CZ" altLang="cs-CZ" sz="1400" smtClean="0"/>
              <a:t>Rozvoj alternativních přístupů neoklasické environmentální ekonomie hlavního proudu</a:t>
            </a:r>
          </a:p>
          <a:p>
            <a:pPr lvl="1" eaLnBrk="1" hangingPunct="1">
              <a:lnSpc>
                <a:spcPct val="90000"/>
              </a:lnSpc>
            </a:pPr>
            <a:r>
              <a:rPr lang="cs-CZ" altLang="cs-CZ" sz="1400" smtClean="0"/>
              <a:t>Kritika neoklasických ekonomů ze strany ekologických ekonomů (Bromley, 2004; 2007; Sousa a Domingos, 2006 aj.)</a:t>
            </a:r>
          </a:p>
        </p:txBody>
      </p:sp>
    </p:spTree>
    <p:extLst>
      <p:ext uri="{BB962C8B-B14F-4D97-AF65-F5344CB8AC3E}">
        <p14:creationId xmlns:p14="http://schemas.microsoft.com/office/powerpoint/2010/main" val="34147351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p:txBody>
          <a:bodyPr/>
          <a:lstStyle/>
          <a:p>
            <a:pPr eaLnBrk="1" hangingPunct="1"/>
            <a:r>
              <a:rPr lang="cs-CZ" altLang="cs-CZ" smtClean="0"/>
              <a:t>Pojem Ekonomie ŽP</a:t>
            </a:r>
          </a:p>
        </p:txBody>
      </p:sp>
      <p:sp>
        <p:nvSpPr>
          <p:cNvPr id="3" name="Zástupný symbol pro obsah 2"/>
          <p:cNvSpPr>
            <a:spLocks noGrp="1"/>
          </p:cNvSpPr>
          <p:nvPr>
            <p:ph idx="1"/>
          </p:nvPr>
        </p:nvSpPr>
        <p:spPr>
          <a:xfrm>
            <a:off x="971550" y="1773238"/>
            <a:ext cx="7661275" cy="4679950"/>
          </a:xfrm>
        </p:spPr>
        <p:txBody>
          <a:bodyPr/>
          <a:lstStyle/>
          <a:p>
            <a:pPr eaLnBrk="1" hangingPunct="1">
              <a:lnSpc>
                <a:spcPct val="90000"/>
              </a:lnSpc>
              <a:defRPr/>
            </a:pPr>
            <a:r>
              <a:rPr lang="cs-CZ" altLang="cs-CZ" sz="2400" dirty="0" smtClean="0"/>
              <a:t>Pojem ekonomie životního prostředí</a:t>
            </a:r>
          </a:p>
          <a:p>
            <a:pPr lvl="1" eaLnBrk="1" hangingPunct="1">
              <a:lnSpc>
                <a:spcPct val="90000"/>
              </a:lnSpc>
              <a:defRPr/>
            </a:pPr>
            <a:r>
              <a:rPr lang="cs-CZ" altLang="cs-CZ" sz="2000" dirty="0" smtClean="0"/>
              <a:t>Ekonomie – </a:t>
            </a:r>
            <a:r>
              <a:rPr lang="cs-CZ" altLang="cs-CZ" sz="1600" dirty="0" smtClean="0"/>
              <a:t>věda zabývající se lidským jednáním, které vede k naplnění potřeb člověka – vychází z lidských preferencí – Člověk jedná, aby uspokojili maximum svých potřeby – Předmět zkoumání ekonomie</a:t>
            </a:r>
          </a:p>
          <a:p>
            <a:pPr marL="449262" lvl="1" indent="0" algn="ctr" eaLnBrk="1" hangingPunct="1">
              <a:lnSpc>
                <a:spcPct val="90000"/>
              </a:lnSpc>
              <a:buFont typeface="Wingdings" pitchFamily="2" charset="2"/>
              <a:buNone/>
              <a:defRPr/>
            </a:pPr>
            <a:r>
              <a:rPr lang="cs-CZ" altLang="cs-CZ" sz="2400" dirty="0" smtClean="0">
                <a:solidFill>
                  <a:schemeClr val="accent1">
                    <a:lumMod val="75000"/>
                  </a:schemeClr>
                </a:solidFill>
              </a:rPr>
              <a:t>????TRIVIÁLNÍ???</a:t>
            </a:r>
          </a:p>
          <a:p>
            <a:pPr eaLnBrk="1" hangingPunct="1">
              <a:lnSpc>
                <a:spcPct val="90000"/>
              </a:lnSpc>
              <a:defRPr/>
            </a:pPr>
            <a:r>
              <a:rPr lang="cs-CZ" altLang="cs-CZ" sz="2400" dirty="0" smtClean="0"/>
              <a:t>Související disciplíny </a:t>
            </a:r>
          </a:p>
          <a:p>
            <a:pPr lvl="1" eaLnBrk="1" hangingPunct="1">
              <a:lnSpc>
                <a:spcPct val="90000"/>
              </a:lnSpc>
              <a:defRPr/>
            </a:pPr>
            <a:r>
              <a:rPr lang="cs-CZ" altLang="cs-CZ" sz="2000" dirty="0" smtClean="0"/>
              <a:t>Přírodovědné obory – ekologie, chemie, fyzika</a:t>
            </a:r>
          </a:p>
          <a:p>
            <a:pPr lvl="1" eaLnBrk="1" hangingPunct="1">
              <a:lnSpc>
                <a:spcPct val="90000"/>
              </a:lnSpc>
              <a:defRPr/>
            </a:pPr>
            <a:r>
              <a:rPr lang="cs-CZ" altLang="cs-CZ" sz="2000" dirty="0" smtClean="0"/>
              <a:t>Společenskovědní obory – psychologie, sociologie, etika, politologie</a:t>
            </a:r>
          </a:p>
          <a:p>
            <a:pPr eaLnBrk="1" hangingPunct="1">
              <a:lnSpc>
                <a:spcPct val="90000"/>
              </a:lnSpc>
              <a:defRPr/>
            </a:pPr>
            <a:r>
              <a:rPr lang="cs-CZ" altLang="cs-CZ" sz="2400" dirty="0" smtClean="0"/>
              <a:t>EŽP se na environmentální problémy dívá vlastní optikou, která souvisí s jednáním lidí </a:t>
            </a:r>
            <a:r>
              <a:rPr lang="cs-CZ" altLang="cs-CZ" sz="1800" dirty="0" smtClean="0"/>
              <a:t>(ve vztahu k přírodním zdrojům)</a:t>
            </a:r>
          </a:p>
          <a:p>
            <a:pPr lvl="1" eaLnBrk="1" hangingPunct="1">
              <a:lnSpc>
                <a:spcPct val="90000"/>
              </a:lnSpc>
              <a:defRPr/>
            </a:pPr>
            <a:r>
              <a:rPr lang="cs-CZ" altLang="cs-CZ" sz="1400" dirty="0" smtClean="0"/>
              <a:t>Výsledek – návrhy řešení identifikovaných problémů (vhodný nástroj environmentální politiky (</a:t>
            </a:r>
            <a:r>
              <a:rPr lang="cs-CZ" altLang="cs-CZ" sz="1400" dirty="0" err="1" smtClean="0"/>
              <a:t>Kolstad</a:t>
            </a:r>
            <a:r>
              <a:rPr lang="cs-CZ" altLang="cs-CZ" sz="1400" dirty="0" smtClean="0"/>
              <a:t>, 2000) nebo změna institucionálního uspořádání (Anderson a </a:t>
            </a:r>
            <a:r>
              <a:rPr lang="cs-CZ" altLang="cs-CZ" sz="1400" dirty="0" err="1" smtClean="0"/>
              <a:t>Leal</a:t>
            </a:r>
            <a:r>
              <a:rPr lang="cs-CZ" altLang="cs-CZ" sz="1400" dirty="0" smtClean="0"/>
              <a:t>, 2001)</a:t>
            </a:r>
          </a:p>
          <a:p>
            <a:pPr eaLnBrk="1" hangingPunct="1">
              <a:defRPr/>
            </a:pPr>
            <a:endParaRPr lang="cs-CZ" dirty="0" smtClean="0"/>
          </a:p>
        </p:txBody>
      </p:sp>
    </p:spTree>
    <p:extLst>
      <p:ext uri="{BB962C8B-B14F-4D97-AF65-F5344CB8AC3E}">
        <p14:creationId xmlns:p14="http://schemas.microsoft.com/office/powerpoint/2010/main" val="17299442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r>
              <a:rPr lang="cs-CZ" altLang="cs-CZ" smtClean="0"/>
              <a:t>Problém znečištění ŽP</a:t>
            </a:r>
          </a:p>
        </p:txBody>
      </p:sp>
      <p:sp>
        <p:nvSpPr>
          <p:cNvPr id="13315" name="Zástupný symbol pro obsah 2"/>
          <p:cNvSpPr>
            <a:spLocks noGrp="1"/>
          </p:cNvSpPr>
          <p:nvPr>
            <p:ph idx="1"/>
          </p:nvPr>
        </p:nvSpPr>
        <p:spPr/>
        <p:txBody>
          <a:bodyPr/>
          <a:lstStyle/>
          <a:p>
            <a:r>
              <a:rPr lang="cs-CZ" altLang="cs-CZ" dirty="0" smtClean="0"/>
              <a:t>environmentální statky stávají nedostatkovými a mezi </a:t>
            </a:r>
            <a:r>
              <a:rPr lang="cs-CZ" altLang="cs-CZ" dirty="0" smtClean="0">
                <a:sym typeface="Symbol" pitchFamily="18" charset="2"/>
              </a:rPr>
              <a:t> </a:t>
            </a:r>
            <a:r>
              <a:rPr lang="cs-CZ" altLang="cs-CZ" dirty="0" smtClean="0"/>
              <a:t>začíná </a:t>
            </a:r>
            <a:r>
              <a:rPr lang="cs-CZ" altLang="cs-CZ" b="1" dirty="0" smtClean="0"/>
              <a:t>konkurence</a:t>
            </a:r>
            <a:r>
              <a:rPr lang="cs-CZ" altLang="cs-CZ" dirty="0" smtClean="0"/>
              <a:t> a </a:t>
            </a:r>
            <a:r>
              <a:rPr lang="cs-CZ" altLang="cs-CZ" b="1" dirty="0" smtClean="0"/>
              <a:t>rivalita</a:t>
            </a:r>
          </a:p>
          <a:p>
            <a:pPr marL="447675" lvl="1" indent="0">
              <a:buFont typeface="Wingdings" pitchFamily="2" charset="2"/>
              <a:buNone/>
            </a:pPr>
            <a:r>
              <a:rPr lang="cs-CZ" altLang="cs-CZ" dirty="0" smtClean="0"/>
              <a:t>ŽP </a:t>
            </a:r>
          </a:p>
          <a:p>
            <a:pPr marL="447675" lvl="1" indent="0">
              <a:buFont typeface="Wingdings" pitchFamily="2" charset="2"/>
              <a:buNone/>
            </a:pPr>
            <a:r>
              <a:rPr lang="cs-CZ" altLang="cs-CZ" dirty="0" smtClean="0"/>
              <a:t>charakter smíšených statků </a:t>
            </a:r>
            <a:r>
              <a:rPr lang="cs-CZ" altLang="cs-CZ" dirty="0" smtClean="0">
                <a:sym typeface="Symbol" pitchFamily="18" charset="2"/>
              </a:rPr>
              <a:t> </a:t>
            </a:r>
            <a:r>
              <a:rPr lang="cs-CZ" altLang="cs-CZ" dirty="0" smtClean="0"/>
              <a:t>nezbytná role státu </a:t>
            </a:r>
          </a:p>
          <a:p>
            <a:pPr marL="447675" lvl="1" indent="0">
              <a:buFont typeface="Wingdings" pitchFamily="2" charset="2"/>
              <a:buNone/>
            </a:pPr>
            <a:r>
              <a:rPr lang="cs-CZ" altLang="cs-CZ" sz="2400" i="1" dirty="0" smtClean="0"/>
              <a:t>stát nahrazuje pomyslnou neviditelnou ruku trhu, tzv. „</a:t>
            </a:r>
            <a:r>
              <a:rPr lang="cs-CZ" altLang="cs-CZ" sz="2400" i="1" dirty="0" smtClean="0">
                <a:solidFill>
                  <a:schemeClr val="accent6">
                    <a:lumMod val="75000"/>
                  </a:schemeClr>
                </a:solidFill>
              </a:rPr>
              <a:t>viditelnou rukou státu</a:t>
            </a:r>
            <a:r>
              <a:rPr lang="cs-CZ" altLang="cs-CZ" sz="2400" i="1" dirty="0" smtClean="0"/>
              <a:t>“ a snaží se o dosažení optimálního stavu </a:t>
            </a:r>
          </a:p>
          <a:p>
            <a:pPr marL="447675" lvl="1" indent="0">
              <a:buFont typeface="Wingdings" pitchFamily="2" charset="2"/>
              <a:buNone/>
            </a:pPr>
            <a:r>
              <a:rPr lang="cs-CZ" altLang="cs-CZ" sz="2400" i="1" dirty="0" smtClean="0">
                <a:solidFill>
                  <a:schemeClr val="accent6">
                    <a:lumMod val="75000"/>
                  </a:schemeClr>
                </a:solidFill>
              </a:rPr>
              <a:t>STÁTEM GARANTOVANÁ OCHRANA ŽP</a:t>
            </a:r>
          </a:p>
          <a:p>
            <a:endParaRPr lang="cs-CZ" altLang="cs-CZ" dirty="0" smtClean="0"/>
          </a:p>
        </p:txBody>
      </p:sp>
      <p:cxnSp>
        <p:nvCxnSpPr>
          <p:cNvPr id="4" name="Přímá spojnice se šipkou 3"/>
          <p:cNvCxnSpPr/>
          <p:nvPr/>
        </p:nvCxnSpPr>
        <p:spPr>
          <a:xfrm>
            <a:off x="2051050" y="3860800"/>
            <a:ext cx="504825" cy="144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Šipka dolů 5"/>
          <p:cNvSpPr/>
          <p:nvPr/>
        </p:nvSpPr>
        <p:spPr>
          <a:xfrm>
            <a:off x="4932363" y="5805488"/>
            <a:ext cx="719137" cy="360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extLst>
      <p:ext uri="{BB962C8B-B14F-4D97-AF65-F5344CB8AC3E}">
        <p14:creationId xmlns:p14="http://schemas.microsoft.com/office/powerpoint/2010/main" val="7363042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a:xfrm>
            <a:off x="1042988" y="404813"/>
            <a:ext cx="7643812" cy="1012825"/>
          </a:xfrm>
        </p:spPr>
        <p:txBody>
          <a:bodyPr/>
          <a:lstStyle/>
          <a:p>
            <a:pPr eaLnBrk="1" hangingPunct="1"/>
            <a:r>
              <a:rPr lang="cs-CZ" altLang="cs-CZ" smtClean="0"/>
              <a:t>Metodologické problémy</a:t>
            </a:r>
          </a:p>
        </p:txBody>
      </p:sp>
      <p:sp>
        <p:nvSpPr>
          <p:cNvPr id="3" name="Zástupný symbol pro text 2"/>
          <p:cNvSpPr>
            <a:spLocks noGrp="1"/>
          </p:cNvSpPr>
          <p:nvPr>
            <p:ph type="body" idx="1"/>
          </p:nvPr>
        </p:nvSpPr>
        <p:spPr>
          <a:xfrm>
            <a:off x="1116013" y="1535113"/>
            <a:ext cx="3381375" cy="639762"/>
          </a:xfrm>
        </p:spPr>
        <p:txBody>
          <a:bodyPr/>
          <a:lstStyle/>
          <a:p>
            <a:pPr eaLnBrk="1" hangingPunct="1">
              <a:defRPr/>
            </a:pPr>
            <a:r>
              <a:rPr lang="cs-CZ" dirty="0" smtClean="0"/>
              <a:t>Individualismus       </a:t>
            </a:r>
            <a:r>
              <a:rPr lang="cs-CZ" dirty="0" smtClean="0">
                <a:solidFill>
                  <a:schemeClr val="accent1">
                    <a:lumMod val="75000"/>
                  </a:schemeClr>
                </a:solidFill>
              </a:rPr>
              <a:t>X</a:t>
            </a:r>
          </a:p>
        </p:txBody>
      </p:sp>
      <p:sp>
        <p:nvSpPr>
          <p:cNvPr id="7172" name="Zástupný symbol pro obsah 3"/>
          <p:cNvSpPr>
            <a:spLocks noGrp="1"/>
          </p:cNvSpPr>
          <p:nvPr>
            <p:ph sz="half" idx="2"/>
          </p:nvPr>
        </p:nvSpPr>
        <p:spPr>
          <a:xfrm>
            <a:off x="1116013" y="2174875"/>
            <a:ext cx="3381375" cy="3951288"/>
          </a:xfrm>
        </p:spPr>
        <p:txBody>
          <a:bodyPr/>
          <a:lstStyle/>
          <a:p>
            <a:pPr eaLnBrk="1" hangingPunct="1"/>
            <a:r>
              <a:rPr lang="cs-CZ" altLang="cs-CZ" smtClean="0"/>
              <a:t>Jednotlivec má cíle a může jednat tak, aby jich dosáhl.</a:t>
            </a:r>
          </a:p>
          <a:p>
            <a:pPr eaLnBrk="1" hangingPunct="1"/>
            <a:r>
              <a:rPr lang="cs-CZ" altLang="cs-CZ" smtClean="0"/>
              <a:t>Představitelé (Neokolasici, rakouská škola a škola veřejné volby)</a:t>
            </a:r>
          </a:p>
        </p:txBody>
      </p:sp>
      <p:sp>
        <p:nvSpPr>
          <p:cNvPr id="7173" name="Zástupný symbol pro text 4"/>
          <p:cNvSpPr>
            <a:spLocks noGrp="1"/>
          </p:cNvSpPr>
          <p:nvPr>
            <p:ph type="body" sz="quarter" idx="3"/>
          </p:nvPr>
        </p:nvSpPr>
        <p:spPr>
          <a:xfrm>
            <a:off x="4645025" y="1535113"/>
            <a:ext cx="3527425" cy="639762"/>
          </a:xfrm>
        </p:spPr>
        <p:txBody>
          <a:bodyPr/>
          <a:lstStyle/>
          <a:p>
            <a:pPr eaLnBrk="1" hangingPunct="1"/>
            <a:r>
              <a:rPr lang="cs-CZ" altLang="cs-CZ" smtClean="0"/>
              <a:t>Kolektivismus</a:t>
            </a:r>
          </a:p>
        </p:txBody>
      </p:sp>
      <p:sp>
        <p:nvSpPr>
          <p:cNvPr id="7174" name="Zástupný symbol pro obsah 5"/>
          <p:cNvSpPr>
            <a:spLocks noGrp="1"/>
          </p:cNvSpPr>
          <p:nvPr>
            <p:ph sz="quarter" idx="4"/>
          </p:nvPr>
        </p:nvSpPr>
        <p:spPr>
          <a:xfrm>
            <a:off x="4645025" y="2174875"/>
            <a:ext cx="3527425" cy="3951288"/>
          </a:xfrm>
        </p:spPr>
        <p:txBody>
          <a:bodyPr/>
          <a:lstStyle/>
          <a:p>
            <a:pPr eaLnBrk="1" hangingPunct="1"/>
            <a:r>
              <a:rPr lang="cs-CZ" altLang="cs-CZ" smtClean="0"/>
              <a:t>Člověk je společenská bytost, jejíž hodnoty jsou utvářeny v závislosti na určité skupině</a:t>
            </a:r>
          </a:p>
          <a:p>
            <a:pPr eaLnBrk="1" hangingPunct="1"/>
            <a:r>
              <a:rPr lang="cs-CZ" altLang="cs-CZ" smtClean="0"/>
              <a:t>Představitelé (tradiční institucionální ekonomie)</a:t>
            </a:r>
          </a:p>
        </p:txBody>
      </p:sp>
    </p:spTree>
    <p:extLst>
      <p:ext uri="{BB962C8B-B14F-4D97-AF65-F5344CB8AC3E}">
        <p14:creationId xmlns:p14="http://schemas.microsoft.com/office/powerpoint/2010/main" val="5822887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pPr eaLnBrk="1" hangingPunct="1"/>
            <a:r>
              <a:rPr lang="cs-CZ" altLang="cs-CZ" dirty="0" smtClean="0"/>
              <a:t>Metodologické problémy</a:t>
            </a:r>
          </a:p>
        </p:txBody>
      </p:sp>
      <p:sp>
        <p:nvSpPr>
          <p:cNvPr id="3" name="Zástupný symbol pro obsah 2"/>
          <p:cNvSpPr>
            <a:spLocks noGrp="1"/>
          </p:cNvSpPr>
          <p:nvPr>
            <p:ph idx="1"/>
          </p:nvPr>
        </p:nvSpPr>
        <p:spPr>
          <a:xfrm>
            <a:off x="971550" y="1773238"/>
            <a:ext cx="7661275" cy="4679950"/>
          </a:xfrm>
        </p:spPr>
        <p:txBody>
          <a:bodyPr/>
          <a:lstStyle/>
          <a:p>
            <a:pPr eaLnBrk="1" hangingPunct="1">
              <a:lnSpc>
                <a:spcPct val="90000"/>
              </a:lnSpc>
              <a:defRPr/>
            </a:pPr>
            <a:r>
              <a:rPr lang="cs-CZ" altLang="cs-CZ" sz="3600" dirty="0" smtClean="0">
                <a:solidFill>
                  <a:schemeClr val="accent1">
                    <a:lumMod val="75000"/>
                  </a:schemeClr>
                </a:solidFill>
              </a:rPr>
              <a:t>Racionalita</a:t>
            </a:r>
          </a:p>
          <a:p>
            <a:pPr lvl="1" eaLnBrk="1" hangingPunct="1">
              <a:lnSpc>
                <a:spcPct val="90000"/>
              </a:lnSpc>
              <a:defRPr/>
            </a:pPr>
            <a:r>
              <a:rPr lang="cs-CZ" altLang="cs-CZ" dirty="0" smtClean="0"/>
              <a:t>Racionální spotřebitel (</a:t>
            </a:r>
            <a:r>
              <a:rPr lang="cs-CZ" altLang="cs-CZ" dirty="0" smtClean="0">
                <a:solidFill>
                  <a:schemeClr val="accent1">
                    <a:lumMod val="75000"/>
                  </a:schemeClr>
                </a:solidFill>
              </a:rPr>
              <a:t>homo </a:t>
            </a:r>
            <a:r>
              <a:rPr lang="cs-CZ" altLang="cs-CZ" dirty="0" err="1" smtClean="0">
                <a:solidFill>
                  <a:schemeClr val="accent1">
                    <a:lumMod val="75000"/>
                  </a:schemeClr>
                </a:solidFill>
              </a:rPr>
              <a:t>oeconomicus</a:t>
            </a:r>
            <a:r>
              <a:rPr lang="cs-CZ" altLang="cs-CZ" dirty="0" smtClean="0"/>
              <a:t>) </a:t>
            </a:r>
          </a:p>
          <a:p>
            <a:pPr lvl="1" eaLnBrk="1" hangingPunct="1">
              <a:lnSpc>
                <a:spcPct val="90000"/>
              </a:lnSpc>
              <a:defRPr/>
            </a:pPr>
            <a:r>
              <a:rPr lang="cs-CZ" altLang="cs-CZ" dirty="0" smtClean="0"/>
              <a:t>Koncept omezené racionality</a:t>
            </a:r>
          </a:p>
        </p:txBody>
      </p:sp>
      <p:pic>
        <p:nvPicPr>
          <p:cNvPr id="6146" name="Picture 2" descr="https://i0.wp.com/parlaredaltro.it/wp-content/uploads/2016/02/Homo-Oeconomic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4293095"/>
            <a:ext cx="5299039" cy="240454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Výsledek obrázku pro homo oeconomic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618941"/>
            <a:ext cx="24384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8778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a:xfrm>
            <a:off x="1042988" y="404813"/>
            <a:ext cx="7643812" cy="1012825"/>
          </a:xfrm>
        </p:spPr>
        <p:txBody>
          <a:bodyPr/>
          <a:lstStyle/>
          <a:p>
            <a:pPr eaLnBrk="1" hangingPunct="1"/>
            <a:r>
              <a:rPr lang="cs-CZ" altLang="cs-CZ" smtClean="0"/>
              <a:t>Metodologické problémy</a:t>
            </a:r>
          </a:p>
        </p:txBody>
      </p:sp>
      <p:sp>
        <p:nvSpPr>
          <p:cNvPr id="3" name="Zástupný symbol pro text 2"/>
          <p:cNvSpPr>
            <a:spLocks noGrp="1"/>
          </p:cNvSpPr>
          <p:nvPr>
            <p:ph type="body" idx="1"/>
          </p:nvPr>
        </p:nvSpPr>
        <p:spPr>
          <a:xfrm>
            <a:off x="1116013" y="1535113"/>
            <a:ext cx="3381375" cy="639762"/>
          </a:xfrm>
        </p:spPr>
        <p:txBody>
          <a:bodyPr/>
          <a:lstStyle/>
          <a:p>
            <a:pPr eaLnBrk="1" hangingPunct="1">
              <a:defRPr/>
            </a:pPr>
            <a:r>
              <a:rPr lang="cs-CZ" dirty="0" smtClean="0"/>
              <a:t>Subjektivismus       </a:t>
            </a:r>
            <a:r>
              <a:rPr lang="cs-CZ" dirty="0" smtClean="0">
                <a:solidFill>
                  <a:schemeClr val="accent1">
                    <a:lumMod val="75000"/>
                  </a:schemeClr>
                </a:solidFill>
              </a:rPr>
              <a:t>X</a:t>
            </a:r>
          </a:p>
        </p:txBody>
      </p:sp>
      <p:sp>
        <p:nvSpPr>
          <p:cNvPr id="9220" name="Zástupný symbol pro obsah 3"/>
          <p:cNvSpPr>
            <a:spLocks noGrp="1"/>
          </p:cNvSpPr>
          <p:nvPr>
            <p:ph sz="half" idx="2"/>
          </p:nvPr>
        </p:nvSpPr>
        <p:spPr>
          <a:xfrm>
            <a:off x="1116013" y="2174875"/>
            <a:ext cx="3381375" cy="3951288"/>
          </a:xfrm>
        </p:spPr>
        <p:txBody>
          <a:bodyPr/>
          <a:lstStyle/>
          <a:p>
            <a:pPr eaLnBrk="1" hangingPunct="1"/>
            <a:r>
              <a:rPr lang="cs-CZ" altLang="cs-CZ" smtClean="0"/>
              <a:t>Hodnota statků je určena subjektivním vnímáním jednotlivců</a:t>
            </a:r>
          </a:p>
          <a:p>
            <a:pPr eaLnBrk="1" hangingPunct="1"/>
            <a:r>
              <a:rPr lang="cs-CZ" altLang="cs-CZ" smtClean="0"/>
              <a:t>Hodnota statků je odlišná</a:t>
            </a:r>
          </a:p>
        </p:txBody>
      </p:sp>
      <p:sp>
        <p:nvSpPr>
          <p:cNvPr id="9221" name="Zástupný symbol pro text 4"/>
          <p:cNvSpPr>
            <a:spLocks noGrp="1"/>
          </p:cNvSpPr>
          <p:nvPr>
            <p:ph type="body" sz="quarter" idx="3"/>
          </p:nvPr>
        </p:nvSpPr>
        <p:spPr>
          <a:xfrm>
            <a:off x="4645025" y="1535113"/>
            <a:ext cx="3527425" cy="639762"/>
          </a:xfrm>
        </p:spPr>
        <p:txBody>
          <a:bodyPr/>
          <a:lstStyle/>
          <a:p>
            <a:pPr eaLnBrk="1" hangingPunct="1"/>
            <a:r>
              <a:rPr lang="cs-CZ" altLang="cs-CZ" smtClean="0"/>
              <a:t>Objektivismus</a:t>
            </a:r>
          </a:p>
        </p:txBody>
      </p:sp>
      <p:sp>
        <p:nvSpPr>
          <p:cNvPr id="9222" name="Zástupný symbol pro obsah 5"/>
          <p:cNvSpPr>
            <a:spLocks noGrp="1"/>
          </p:cNvSpPr>
          <p:nvPr>
            <p:ph sz="quarter" idx="4"/>
          </p:nvPr>
        </p:nvSpPr>
        <p:spPr>
          <a:xfrm>
            <a:off x="4645025" y="2174875"/>
            <a:ext cx="3527425" cy="3951288"/>
          </a:xfrm>
        </p:spPr>
        <p:txBody>
          <a:bodyPr/>
          <a:lstStyle/>
          <a:p>
            <a:pPr eaLnBrk="1" hangingPunct="1"/>
            <a:r>
              <a:rPr lang="cs-CZ" altLang="cs-CZ" smtClean="0"/>
              <a:t>Pracovní teorie hodnoty</a:t>
            </a:r>
          </a:p>
          <a:p>
            <a:pPr eaLnBrk="1" hangingPunct="1"/>
            <a:r>
              <a:rPr lang="cs-CZ" altLang="cs-CZ" smtClean="0"/>
              <a:t>Hodnotu je tedy možné určit</a:t>
            </a:r>
          </a:p>
        </p:txBody>
      </p:sp>
    </p:spTree>
    <p:extLst>
      <p:ext uri="{BB962C8B-B14F-4D97-AF65-F5344CB8AC3E}">
        <p14:creationId xmlns:p14="http://schemas.microsoft.com/office/powerpoint/2010/main" val="27721014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a:xfrm>
            <a:off x="1042988" y="404813"/>
            <a:ext cx="7643812" cy="1012825"/>
          </a:xfrm>
        </p:spPr>
        <p:txBody>
          <a:bodyPr/>
          <a:lstStyle/>
          <a:p>
            <a:pPr eaLnBrk="1" hangingPunct="1"/>
            <a:r>
              <a:rPr lang="cs-CZ" altLang="cs-CZ" smtClean="0"/>
              <a:t>Metodologické problémy</a:t>
            </a:r>
          </a:p>
        </p:txBody>
      </p:sp>
      <p:sp>
        <p:nvSpPr>
          <p:cNvPr id="3" name="Zástupný symbol pro text 2"/>
          <p:cNvSpPr>
            <a:spLocks noGrp="1"/>
          </p:cNvSpPr>
          <p:nvPr>
            <p:ph type="body" idx="1"/>
          </p:nvPr>
        </p:nvSpPr>
        <p:spPr>
          <a:xfrm>
            <a:off x="1116013" y="1535113"/>
            <a:ext cx="3381375" cy="639762"/>
          </a:xfrm>
        </p:spPr>
        <p:txBody>
          <a:bodyPr/>
          <a:lstStyle/>
          <a:p>
            <a:pPr eaLnBrk="1" hangingPunct="1">
              <a:defRPr/>
            </a:pPr>
            <a:r>
              <a:rPr lang="cs-CZ" sz="2000" dirty="0" smtClean="0"/>
              <a:t>Antropocentrismus</a:t>
            </a:r>
            <a:r>
              <a:rPr lang="cs-CZ" dirty="0" smtClean="0"/>
              <a:t>       </a:t>
            </a:r>
            <a:r>
              <a:rPr lang="cs-CZ" dirty="0" smtClean="0">
                <a:solidFill>
                  <a:schemeClr val="accent1">
                    <a:lumMod val="75000"/>
                  </a:schemeClr>
                </a:solidFill>
              </a:rPr>
              <a:t>X</a:t>
            </a:r>
          </a:p>
        </p:txBody>
      </p:sp>
      <p:sp>
        <p:nvSpPr>
          <p:cNvPr id="10244" name="Zástupný symbol pro obsah 3"/>
          <p:cNvSpPr>
            <a:spLocks noGrp="1"/>
          </p:cNvSpPr>
          <p:nvPr>
            <p:ph sz="half" idx="2"/>
          </p:nvPr>
        </p:nvSpPr>
        <p:spPr>
          <a:xfrm>
            <a:off x="1116013" y="2174875"/>
            <a:ext cx="3381375" cy="3951288"/>
          </a:xfrm>
        </p:spPr>
        <p:txBody>
          <a:bodyPr/>
          <a:lstStyle/>
          <a:p>
            <a:pPr eaLnBrk="1" hangingPunct="1"/>
            <a:r>
              <a:rPr lang="cs-CZ" altLang="cs-CZ" smtClean="0"/>
              <a:t>Hodnota ŽP se odvíjí od preferencí člověka – subjektivní teorie hodnoty (Neoklasická environmentální ekonomie a tržní přístupy k ŽP)</a:t>
            </a:r>
          </a:p>
        </p:txBody>
      </p:sp>
      <p:sp>
        <p:nvSpPr>
          <p:cNvPr id="10245" name="Zástupný symbol pro text 4"/>
          <p:cNvSpPr>
            <a:spLocks noGrp="1"/>
          </p:cNvSpPr>
          <p:nvPr>
            <p:ph type="body" sz="quarter" idx="3"/>
          </p:nvPr>
        </p:nvSpPr>
        <p:spPr>
          <a:xfrm>
            <a:off x="4645025" y="1535113"/>
            <a:ext cx="4030663" cy="639762"/>
          </a:xfrm>
        </p:spPr>
        <p:txBody>
          <a:bodyPr/>
          <a:lstStyle/>
          <a:p>
            <a:pPr eaLnBrk="1" hangingPunct="1"/>
            <a:r>
              <a:rPr lang="cs-CZ" altLang="cs-CZ" sz="2000" smtClean="0"/>
              <a:t>Biocentrismus a ekocentrismus</a:t>
            </a:r>
          </a:p>
        </p:txBody>
      </p:sp>
      <p:sp>
        <p:nvSpPr>
          <p:cNvPr id="6" name="Zástupný symbol pro obsah 5"/>
          <p:cNvSpPr>
            <a:spLocks noGrp="1"/>
          </p:cNvSpPr>
          <p:nvPr>
            <p:ph sz="quarter" idx="4"/>
          </p:nvPr>
        </p:nvSpPr>
        <p:spPr>
          <a:xfrm>
            <a:off x="4645025" y="2174875"/>
            <a:ext cx="3527425" cy="3951288"/>
          </a:xfrm>
        </p:spPr>
        <p:txBody>
          <a:bodyPr/>
          <a:lstStyle/>
          <a:p>
            <a:pPr eaLnBrk="1" hangingPunct="1">
              <a:defRPr/>
            </a:pPr>
            <a:r>
              <a:rPr lang="cs-CZ" dirty="0" smtClean="0">
                <a:solidFill>
                  <a:schemeClr val="accent1">
                    <a:lumMod val="75000"/>
                  </a:schemeClr>
                </a:solidFill>
              </a:rPr>
              <a:t>Biocentrismus</a:t>
            </a:r>
          </a:p>
          <a:p>
            <a:pPr marL="441325" lvl="1" indent="0" eaLnBrk="1" hangingPunct="1">
              <a:buFont typeface="Wingdings" pitchFamily="2" charset="2"/>
              <a:buNone/>
              <a:defRPr/>
            </a:pPr>
            <a:r>
              <a:rPr lang="cs-CZ" dirty="0" smtClean="0"/>
              <a:t>Není hodnotný pouze člověk, ale na jeho úroveň jsou postaveny všechny ostatní druhy </a:t>
            </a:r>
          </a:p>
          <a:p>
            <a:pPr marL="342900" indent="-342900" eaLnBrk="1" hangingPunct="1">
              <a:defRPr/>
            </a:pPr>
            <a:r>
              <a:rPr lang="cs-CZ" dirty="0" smtClean="0"/>
              <a:t> </a:t>
            </a:r>
            <a:r>
              <a:rPr lang="cs-CZ" dirty="0" smtClean="0">
                <a:solidFill>
                  <a:schemeClr val="accent1">
                    <a:lumMod val="75000"/>
                  </a:schemeClr>
                </a:solidFill>
              </a:rPr>
              <a:t>Ekocentrismus</a:t>
            </a:r>
          </a:p>
          <a:p>
            <a:pPr marL="441325" lvl="1" indent="0" eaLnBrk="1" hangingPunct="1">
              <a:buFont typeface="Wingdings" pitchFamily="2" charset="2"/>
              <a:buNone/>
              <a:defRPr/>
            </a:pPr>
            <a:r>
              <a:rPr lang="cs-CZ" dirty="0" smtClean="0"/>
              <a:t>Hodnota je objektivizovaná – vnitřní objektivizovaná hodnota přírody, existenční hodnota ekosystémů</a:t>
            </a:r>
          </a:p>
        </p:txBody>
      </p:sp>
    </p:spTree>
    <p:extLst>
      <p:ext uri="{BB962C8B-B14F-4D97-AF65-F5344CB8AC3E}">
        <p14:creationId xmlns:p14="http://schemas.microsoft.com/office/powerpoint/2010/main" val="27504832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pPr eaLnBrk="1" hangingPunct="1"/>
            <a:r>
              <a:rPr lang="cs-CZ" altLang="cs-CZ" smtClean="0"/>
              <a:t>Přehled myšlenkových směrů</a:t>
            </a:r>
          </a:p>
        </p:txBody>
      </p:sp>
      <p:sp>
        <p:nvSpPr>
          <p:cNvPr id="3" name="Zástupný symbol pro obsah 2"/>
          <p:cNvSpPr>
            <a:spLocks noGrp="1"/>
          </p:cNvSpPr>
          <p:nvPr>
            <p:ph idx="1"/>
          </p:nvPr>
        </p:nvSpPr>
        <p:spPr>
          <a:xfrm>
            <a:off x="971550" y="1773238"/>
            <a:ext cx="7661275" cy="4679950"/>
          </a:xfrm>
        </p:spPr>
        <p:txBody>
          <a:bodyPr/>
          <a:lstStyle/>
          <a:p>
            <a:pPr eaLnBrk="1" hangingPunct="1">
              <a:lnSpc>
                <a:spcPct val="90000"/>
              </a:lnSpc>
              <a:defRPr/>
            </a:pPr>
            <a:r>
              <a:rPr lang="cs-CZ" altLang="cs-CZ" sz="3600" dirty="0" smtClean="0">
                <a:solidFill>
                  <a:schemeClr val="accent1">
                    <a:lumMod val="75000"/>
                  </a:schemeClr>
                </a:solidFill>
              </a:rPr>
              <a:t>Rozdíly řeší</a:t>
            </a:r>
          </a:p>
          <a:p>
            <a:pPr lvl="1" eaLnBrk="1" hangingPunct="1">
              <a:lnSpc>
                <a:spcPct val="90000"/>
              </a:lnSpc>
              <a:defRPr/>
            </a:pPr>
            <a:r>
              <a:rPr lang="cs-CZ" altLang="cs-CZ" dirty="0" smtClean="0"/>
              <a:t>Jaké jsou příčiny degradace ŽP?</a:t>
            </a:r>
          </a:p>
          <a:p>
            <a:pPr lvl="1" eaLnBrk="1" hangingPunct="1">
              <a:lnSpc>
                <a:spcPct val="90000"/>
              </a:lnSpc>
              <a:defRPr/>
            </a:pPr>
            <a:r>
              <a:rPr lang="cs-CZ" altLang="cs-CZ" dirty="0" smtClean="0"/>
              <a:t>Co je nutné udělat, aby se degradaci zamezilo?</a:t>
            </a:r>
          </a:p>
          <a:p>
            <a:pPr eaLnBrk="1" hangingPunct="1">
              <a:lnSpc>
                <a:spcPct val="90000"/>
              </a:lnSpc>
              <a:defRPr/>
            </a:pPr>
            <a:r>
              <a:rPr lang="cs-CZ" altLang="cs-CZ" sz="3600" dirty="0" smtClean="0">
                <a:solidFill>
                  <a:schemeClr val="accent1">
                    <a:lumMod val="75000"/>
                  </a:schemeClr>
                </a:solidFill>
              </a:rPr>
              <a:t>Teoretické směry</a:t>
            </a:r>
          </a:p>
          <a:p>
            <a:pPr lvl="1" eaLnBrk="1" hangingPunct="1">
              <a:lnSpc>
                <a:spcPct val="90000"/>
              </a:lnSpc>
              <a:defRPr/>
            </a:pPr>
            <a:r>
              <a:rPr lang="cs-CZ" altLang="cs-CZ" dirty="0" smtClean="0"/>
              <a:t>Neoklasická environmentální ekonomie</a:t>
            </a:r>
          </a:p>
          <a:p>
            <a:pPr lvl="1" eaLnBrk="1" hangingPunct="1">
              <a:lnSpc>
                <a:spcPct val="90000"/>
              </a:lnSpc>
              <a:defRPr/>
            </a:pPr>
            <a:r>
              <a:rPr lang="cs-CZ" altLang="cs-CZ" dirty="0" smtClean="0"/>
              <a:t>Ekologická ekonomie (mladší Institucionální ekologická ekonomie)</a:t>
            </a:r>
          </a:p>
          <a:p>
            <a:pPr lvl="1" eaLnBrk="1" hangingPunct="1">
              <a:lnSpc>
                <a:spcPct val="90000"/>
              </a:lnSpc>
              <a:defRPr/>
            </a:pPr>
            <a:r>
              <a:rPr lang="cs-CZ" altLang="cs-CZ" dirty="0" smtClean="0"/>
              <a:t>Tržní přístupy k ochraně životního prostředí</a:t>
            </a:r>
          </a:p>
        </p:txBody>
      </p:sp>
    </p:spTree>
    <p:extLst>
      <p:ext uri="{BB962C8B-B14F-4D97-AF65-F5344CB8AC3E}">
        <p14:creationId xmlns:p14="http://schemas.microsoft.com/office/powerpoint/2010/main" val="27157969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pPr eaLnBrk="1" hangingPunct="1"/>
            <a:r>
              <a:rPr lang="cs-CZ" altLang="cs-CZ" dirty="0" smtClean="0"/>
              <a:t>Neoklasická environmentální ekonomie</a:t>
            </a:r>
          </a:p>
        </p:txBody>
      </p:sp>
      <p:sp>
        <p:nvSpPr>
          <p:cNvPr id="3" name="Zástupný symbol pro obsah 2"/>
          <p:cNvSpPr>
            <a:spLocks noGrp="1"/>
          </p:cNvSpPr>
          <p:nvPr>
            <p:ph idx="1"/>
          </p:nvPr>
        </p:nvSpPr>
        <p:spPr>
          <a:xfrm>
            <a:off x="971550" y="1773238"/>
            <a:ext cx="7661275" cy="4679950"/>
          </a:xfrm>
        </p:spPr>
        <p:txBody>
          <a:bodyPr/>
          <a:lstStyle/>
          <a:p>
            <a:pPr eaLnBrk="1" hangingPunct="1">
              <a:lnSpc>
                <a:spcPct val="90000"/>
              </a:lnSpc>
              <a:defRPr/>
            </a:pPr>
            <a:r>
              <a:rPr lang="cs-CZ" altLang="cs-CZ" sz="3600" dirty="0" smtClean="0">
                <a:solidFill>
                  <a:schemeClr val="accent1">
                    <a:lumMod val="75000"/>
                  </a:schemeClr>
                </a:solidFill>
              </a:rPr>
              <a:t>Vysvětluje</a:t>
            </a:r>
          </a:p>
          <a:p>
            <a:pPr lvl="1" eaLnBrk="1" hangingPunct="1">
              <a:lnSpc>
                <a:spcPct val="90000"/>
              </a:lnSpc>
              <a:defRPr/>
            </a:pPr>
            <a:r>
              <a:rPr lang="cs-CZ" altLang="cs-CZ" dirty="0" smtClean="0"/>
              <a:t>Problémy degradace ŽP pomocí tržních selhání</a:t>
            </a:r>
          </a:p>
          <a:p>
            <a:pPr lvl="2" eaLnBrk="1" hangingPunct="1">
              <a:lnSpc>
                <a:spcPct val="90000"/>
              </a:lnSpc>
              <a:defRPr/>
            </a:pPr>
            <a:r>
              <a:rPr lang="cs-CZ" altLang="cs-CZ" dirty="0" smtClean="0"/>
              <a:t>Veřejné statky</a:t>
            </a:r>
          </a:p>
          <a:p>
            <a:pPr lvl="2" eaLnBrk="1" hangingPunct="1">
              <a:lnSpc>
                <a:spcPct val="90000"/>
              </a:lnSpc>
              <a:defRPr/>
            </a:pPr>
            <a:r>
              <a:rPr lang="cs-CZ" altLang="cs-CZ" dirty="0" smtClean="0"/>
              <a:t>Externality</a:t>
            </a:r>
          </a:p>
          <a:p>
            <a:pPr lvl="1" eaLnBrk="1" hangingPunct="1">
              <a:lnSpc>
                <a:spcPct val="90000"/>
              </a:lnSpc>
              <a:defRPr/>
            </a:pPr>
            <a:r>
              <a:rPr lang="cs-CZ" altLang="cs-CZ" dirty="0" smtClean="0"/>
              <a:t>Považuje vládu za dokonalou s možností efektivně rozhodovat</a:t>
            </a:r>
          </a:p>
          <a:p>
            <a:pPr lvl="1" eaLnBrk="1" hangingPunct="1">
              <a:lnSpc>
                <a:spcPct val="90000"/>
              </a:lnSpc>
              <a:defRPr/>
            </a:pPr>
            <a:r>
              <a:rPr lang="cs-CZ" altLang="cs-CZ" dirty="0" smtClean="0">
                <a:solidFill>
                  <a:schemeClr val="accent1">
                    <a:lumMod val="75000"/>
                  </a:schemeClr>
                </a:solidFill>
              </a:rPr>
              <a:t>ŘEŠENÍM</a:t>
            </a:r>
          </a:p>
          <a:p>
            <a:pPr lvl="2" eaLnBrk="1" hangingPunct="1">
              <a:lnSpc>
                <a:spcPct val="90000"/>
              </a:lnSpc>
              <a:defRPr/>
            </a:pPr>
            <a:r>
              <a:rPr lang="cs-CZ" altLang="cs-CZ" dirty="0" smtClean="0"/>
              <a:t>Environmentální politika (</a:t>
            </a:r>
            <a:r>
              <a:rPr lang="cs-CZ" altLang="cs-CZ" dirty="0" err="1" smtClean="0"/>
              <a:t>Kolstad</a:t>
            </a:r>
            <a:r>
              <a:rPr lang="cs-CZ" altLang="cs-CZ" dirty="0" smtClean="0"/>
              <a:t> et. al, 2000; </a:t>
            </a:r>
            <a:r>
              <a:rPr lang="cs-CZ" altLang="cs-CZ" dirty="0" err="1" smtClean="0"/>
              <a:t>Tietenberg</a:t>
            </a:r>
            <a:r>
              <a:rPr lang="cs-CZ" altLang="cs-CZ" dirty="0" smtClean="0"/>
              <a:t> a </a:t>
            </a:r>
            <a:r>
              <a:rPr lang="cs-CZ" altLang="cs-CZ" dirty="0" err="1" smtClean="0"/>
              <a:t>Lewis</a:t>
            </a:r>
            <a:r>
              <a:rPr lang="cs-CZ" altLang="cs-CZ" dirty="0" smtClean="0"/>
              <a:t>, 2010)</a:t>
            </a:r>
          </a:p>
          <a:p>
            <a:pPr lvl="2" eaLnBrk="1" hangingPunct="1">
              <a:lnSpc>
                <a:spcPct val="90000"/>
              </a:lnSpc>
              <a:defRPr/>
            </a:pPr>
            <a:r>
              <a:rPr lang="cs-CZ" altLang="cs-CZ" dirty="0" smtClean="0"/>
              <a:t>Uvalení daní na znečišťovatele</a:t>
            </a:r>
          </a:p>
        </p:txBody>
      </p:sp>
    </p:spTree>
    <p:extLst>
      <p:ext uri="{BB962C8B-B14F-4D97-AF65-F5344CB8AC3E}">
        <p14:creationId xmlns:p14="http://schemas.microsoft.com/office/powerpoint/2010/main" val="42219339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pPr eaLnBrk="1" hangingPunct="1"/>
            <a:r>
              <a:rPr lang="cs-CZ" altLang="cs-CZ" smtClean="0"/>
              <a:t>Neoklasická environmentální ekonomie</a:t>
            </a:r>
          </a:p>
        </p:txBody>
      </p:sp>
      <p:sp>
        <p:nvSpPr>
          <p:cNvPr id="3" name="Zástupný symbol pro obsah 2"/>
          <p:cNvSpPr>
            <a:spLocks noGrp="1"/>
          </p:cNvSpPr>
          <p:nvPr>
            <p:ph idx="1"/>
          </p:nvPr>
        </p:nvSpPr>
        <p:spPr>
          <a:xfrm>
            <a:off x="971550" y="1773238"/>
            <a:ext cx="7661275" cy="4679950"/>
          </a:xfrm>
        </p:spPr>
        <p:txBody>
          <a:bodyPr/>
          <a:lstStyle/>
          <a:p>
            <a:pPr eaLnBrk="1" hangingPunct="1">
              <a:lnSpc>
                <a:spcPct val="90000"/>
              </a:lnSpc>
              <a:defRPr/>
            </a:pPr>
            <a:r>
              <a:rPr lang="cs-CZ" altLang="cs-CZ" sz="3600" dirty="0" smtClean="0">
                <a:solidFill>
                  <a:schemeClr val="accent1">
                    <a:lumMod val="75000"/>
                  </a:schemeClr>
                </a:solidFill>
              </a:rPr>
              <a:t>Součástí</a:t>
            </a:r>
          </a:p>
          <a:p>
            <a:pPr lvl="1" eaLnBrk="1" hangingPunct="1">
              <a:lnSpc>
                <a:spcPct val="90000"/>
              </a:lnSpc>
              <a:defRPr/>
            </a:pPr>
            <a:r>
              <a:rPr lang="cs-CZ" altLang="cs-CZ" dirty="0" smtClean="0"/>
              <a:t>Příspěvek nového </a:t>
            </a:r>
            <a:r>
              <a:rPr lang="cs-CZ" altLang="cs-CZ" dirty="0" err="1" smtClean="0"/>
              <a:t>inst</a:t>
            </a:r>
            <a:r>
              <a:rPr lang="cs-CZ" altLang="cs-CZ" dirty="0" smtClean="0"/>
              <a:t>. </a:t>
            </a:r>
            <a:r>
              <a:rPr lang="cs-CZ" altLang="cs-CZ" dirty="0" err="1" smtClean="0"/>
              <a:t>ekonooma</a:t>
            </a:r>
            <a:r>
              <a:rPr lang="cs-CZ" altLang="cs-CZ" dirty="0" smtClean="0"/>
              <a:t> Ronalda </a:t>
            </a:r>
            <a:r>
              <a:rPr lang="cs-CZ" altLang="cs-CZ" dirty="0" err="1" smtClean="0"/>
              <a:t>Coase</a:t>
            </a:r>
            <a:endParaRPr lang="cs-CZ" altLang="cs-CZ" dirty="0" smtClean="0"/>
          </a:p>
          <a:p>
            <a:pPr lvl="2" eaLnBrk="1" hangingPunct="1">
              <a:lnSpc>
                <a:spcPct val="90000"/>
              </a:lnSpc>
              <a:defRPr/>
            </a:pPr>
            <a:r>
              <a:rPr lang="cs-CZ" altLang="cs-CZ" dirty="0" smtClean="0"/>
              <a:t>Vychází ze stejného vymezení problémů znehodnocení ŽP</a:t>
            </a:r>
          </a:p>
          <a:p>
            <a:pPr lvl="2" eaLnBrk="1" hangingPunct="1">
              <a:lnSpc>
                <a:spcPct val="90000"/>
              </a:lnSpc>
              <a:defRPr/>
            </a:pPr>
            <a:r>
              <a:rPr lang="cs-CZ" altLang="cs-CZ" dirty="0" smtClean="0"/>
              <a:t>Rozšiřuje nástroje o bilaterální vyjednávání mezi znečišťovatelem a poškozeným</a:t>
            </a:r>
          </a:p>
          <a:p>
            <a:pPr lvl="2" eaLnBrk="1" hangingPunct="1">
              <a:lnSpc>
                <a:spcPct val="90000"/>
              </a:lnSpc>
              <a:defRPr/>
            </a:pPr>
            <a:r>
              <a:rPr lang="cs-CZ" altLang="cs-CZ" dirty="0" smtClean="0"/>
              <a:t>Podmínka – nízké transakční náklady a dobře vymezená vlastnická práva</a:t>
            </a:r>
          </a:p>
          <a:p>
            <a:pPr lvl="2" eaLnBrk="1" hangingPunct="1">
              <a:lnSpc>
                <a:spcPct val="90000"/>
              </a:lnSpc>
              <a:defRPr/>
            </a:pPr>
            <a:r>
              <a:rPr lang="cs-CZ" altLang="cs-CZ" dirty="0" smtClean="0"/>
              <a:t>Přínos – zdanění není jediný funkční nástroj internalizace externalit</a:t>
            </a:r>
          </a:p>
        </p:txBody>
      </p:sp>
    </p:spTree>
    <p:extLst>
      <p:ext uri="{BB962C8B-B14F-4D97-AF65-F5344CB8AC3E}">
        <p14:creationId xmlns:p14="http://schemas.microsoft.com/office/powerpoint/2010/main" val="3604831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p:txBody>
          <a:bodyPr/>
          <a:lstStyle/>
          <a:p>
            <a:pPr eaLnBrk="1" hangingPunct="1"/>
            <a:r>
              <a:rPr lang="cs-CZ" altLang="cs-CZ" smtClean="0"/>
              <a:t>ŽP jako veřejný statek</a:t>
            </a:r>
          </a:p>
        </p:txBody>
      </p:sp>
      <p:sp>
        <p:nvSpPr>
          <p:cNvPr id="3" name="Zástupný symbol pro obsah 2"/>
          <p:cNvSpPr>
            <a:spLocks noGrp="1"/>
          </p:cNvSpPr>
          <p:nvPr>
            <p:ph idx="1"/>
          </p:nvPr>
        </p:nvSpPr>
        <p:spPr>
          <a:xfrm>
            <a:off x="755650" y="1981200"/>
            <a:ext cx="7561263" cy="4184650"/>
          </a:xfrm>
        </p:spPr>
        <p:txBody>
          <a:bodyPr rtlCol="0">
            <a:normAutofit/>
          </a:bodyPr>
          <a:lstStyle/>
          <a:p>
            <a:pPr eaLnBrk="1" fontAlgn="auto" hangingPunct="1">
              <a:spcAft>
                <a:spcPts val="0"/>
              </a:spcAft>
              <a:defRPr/>
            </a:pPr>
            <a:r>
              <a:rPr lang="cs-CZ" sz="2800" dirty="0" smtClean="0"/>
              <a:t>Dobrý stav ŽP – předpoklad existence člověka</a:t>
            </a:r>
          </a:p>
          <a:p>
            <a:pPr eaLnBrk="1" fontAlgn="auto" hangingPunct="1">
              <a:spcAft>
                <a:spcPts val="0"/>
              </a:spcAft>
              <a:defRPr/>
            </a:pPr>
            <a:r>
              <a:rPr lang="cs-CZ" sz="2800" dirty="0" smtClean="0"/>
              <a:t>ŽP – z pohledu e. teorie = čistě veřejný statek</a:t>
            </a:r>
          </a:p>
          <a:p>
            <a:pPr lvl="1" eaLnBrk="1" fontAlgn="auto" hangingPunct="1">
              <a:spcAft>
                <a:spcPts val="0"/>
              </a:spcAft>
              <a:defRPr/>
            </a:pPr>
            <a:r>
              <a:rPr lang="cs-CZ" sz="2400" dirty="0" smtClean="0"/>
              <a:t>jedince nelze vyloučit ze spotřeby </a:t>
            </a:r>
            <a:r>
              <a:rPr lang="cs-CZ" sz="2400" dirty="0" smtClean="0">
                <a:solidFill>
                  <a:schemeClr val="accent6">
                    <a:lumMod val="75000"/>
                  </a:schemeClr>
                </a:solidFill>
              </a:rPr>
              <a:t>(nevylučitelnost)</a:t>
            </a:r>
          </a:p>
          <a:p>
            <a:pPr lvl="1" eaLnBrk="1" fontAlgn="auto" hangingPunct="1">
              <a:spcAft>
                <a:spcPts val="0"/>
              </a:spcAft>
              <a:defRPr/>
            </a:pPr>
            <a:r>
              <a:rPr lang="cs-CZ" sz="2400" dirty="0" smtClean="0"/>
              <a:t>užitek se spotřeby jedince nesnižuje užitek ostatních</a:t>
            </a:r>
            <a:r>
              <a:rPr lang="cs-CZ" sz="2400" dirty="0"/>
              <a:t> </a:t>
            </a:r>
            <a:r>
              <a:rPr lang="cs-CZ" sz="2400" dirty="0" smtClean="0">
                <a:solidFill>
                  <a:schemeClr val="accent6">
                    <a:lumMod val="75000"/>
                  </a:schemeClr>
                </a:solidFill>
              </a:rPr>
              <a:t>(nerivalita)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pPr eaLnBrk="1" hangingPunct="1"/>
            <a:r>
              <a:rPr lang="cs-CZ" altLang="cs-CZ" smtClean="0"/>
              <a:t>Ekologická ekonomie</a:t>
            </a:r>
          </a:p>
        </p:txBody>
      </p:sp>
      <p:sp>
        <p:nvSpPr>
          <p:cNvPr id="3" name="Zástupný symbol pro obsah 2"/>
          <p:cNvSpPr>
            <a:spLocks noGrp="1"/>
          </p:cNvSpPr>
          <p:nvPr>
            <p:ph idx="1"/>
          </p:nvPr>
        </p:nvSpPr>
        <p:spPr>
          <a:xfrm>
            <a:off x="971550" y="1773238"/>
            <a:ext cx="7661275" cy="4679950"/>
          </a:xfrm>
        </p:spPr>
        <p:txBody>
          <a:bodyPr/>
          <a:lstStyle/>
          <a:p>
            <a:pPr eaLnBrk="1" hangingPunct="1">
              <a:lnSpc>
                <a:spcPct val="90000"/>
              </a:lnSpc>
              <a:defRPr/>
            </a:pPr>
            <a:r>
              <a:rPr lang="cs-CZ" altLang="cs-CZ" sz="3600" dirty="0" smtClean="0">
                <a:solidFill>
                  <a:schemeClr val="accent1">
                    <a:lumMod val="75000"/>
                  </a:schemeClr>
                </a:solidFill>
              </a:rPr>
              <a:t>Příčiny degradace ŽP</a:t>
            </a:r>
          </a:p>
          <a:p>
            <a:pPr lvl="1" eaLnBrk="1" hangingPunct="1">
              <a:lnSpc>
                <a:spcPct val="90000"/>
              </a:lnSpc>
              <a:defRPr/>
            </a:pPr>
            <a:r>
              <a:rPr lang="cs-CZ" altLang="cs-CZ" sz="2400" dirty="0" smtClean="0"/>
              <a:t>Individuálně motivované jednání člověka a jeho autoritativní přístup k přírodě</a:t>
            </a:r>
          </a:p>
          <a:p>
            <a:pPr lvl="1" eaLnBrk="1" hangingPunct="1">
              <a:lnSpc>
                <a:spcPct val="90000"/>
              </a:lnSpc>
              <a:defRPr/>
            </a:pPr>
            <a:r>
              <a:rPr lang="cs-CZ" altLang="cs-CZ" sz="2400" dirty="0" smtClean="0"/>
              <a:t>Nejen tržní selhání</a:t>
            </a:r>
          </a:p>
          <a:p>
            <a:pPr lvl="1" eaLnBrk="1" hangingPunct="1">
              <a:lnSpc>
                <a:spcPct val="90000"/>
              </a:lnSpc>
              <a:defRPr/>
            </a:pPr>
            <a:r>
              <a:rPr lang="cs-CZ" altLang="cs-CZ" sz="2400" dirty="0" smtClean="0"/>
              <a:t>Předpoklad</a:t>
            </a:r>
          </a:p>
          <a:p>
            <a:pPr lvl="2" eaLnBrk="1" hangingPunct="1">
              <a:lnSpc>
                <a:spcPct val="90000"/>
              </a:lnSpc>
              <a:defRPr/>
            </a:pPr>
            <a:r>
              <a:rPr lang="cs-CZ" altLang="cs-CZ" sz="2000" dirty="0" smtClean="0"/>
              <a:t>Ani potenciálně dokonalý trh nemusí být schopen přírodu dostatečně chránit </a:t>
            </a:r>
            <a:br>
              <a:rPr lang="cs-CZ" altLang="cs-CZ" sz="2000" dirty="0" smtClean="0"/>
            </a:br>
            <a:r>
              <a:rPr lang="cs-CZ" altLang="cs-CZ" sz="2000" dirty="0" smtClean="0"/>
              <a:t>(v preferencích lidí se neodráží skutečná hodnota ekosystémů)</a:t>
            </a:r>
          </a:p>
          <a:p>
            <a:pPr eaLnBrk="1" hangingPunct="1">
              <a:lnSpc>
                <a:spcPct val="90000"/>
              </a:lnSpc>
              <a:defRPr/>
            </a:pPr>
            <a:r>
              <a:rPr lang="cs-CZ" altLang="cs-CZ" dirty="0" smtClean="0"/>
              <a:t>Řešení </a:t>
            </a:r>
          </a:p>
          <a:p>
            <a:pPr lvl="1" eaLnBrk="1" hangingPunct="1">
              <a:lnSpc>
                <a:spcPct val="90000"/>
              </a:lnSpc>
              <a:defRPr/>
            </a:pPr>
            <a:r>
              <a:rPr lang="cs-CZ" altLang="cs-CZ" sz="2400" dirty="0" smtClean="0"/>
              <a:t>stejně tak jako NE – environmentální politika a neselhávající vláda (</a:t>
            </a:r>
            <a:r>
              <a:rPr lang="cs-CZ" altLang="cs-CZ" sz="2400" dirty="0" err="1" smtClean="0"/>
              <a:t>Costanza</a:t>
            </a:r>
            <a:r>
              <a:rPr lang="cs-CZ" altLang="cs-CZ" sz="2400" dirty="0" smtClean="0"/>
              <a:t>, 1992)</a:t>
            </a:r>
          </a:p>
        </p:txBody>
      </p:sp>
    </p:spTree>
    <p:extLst>
      <p:ext uri="{BB962C8B-B14F-4D97-AF65-F5344CB8AC3E}">
        <p14:creationId xmlns:p14="http://schemas.microsoft.com/office/powerpoint/2010/main" val="7683932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eaLnBrk="1" hangingPunct="1"/>
            <a:r>
              <a:rPr lang="cs-CZ" altLang="cs-CZ" smtClean="0"/>
              <a:t>Institucionální ekologická ekonomie</a:t>
            </a:r>
          </a:p>
        </p:txBody>
      </p:sp>
      <p:sp>
        <p:nvSpPr>
          <p:cNvPr id="3" name="Zástupný symbol pro obsah 2"/>
          <p:cNvSpPr>
            <a:spLocks noGrp="1"/>
          </p:cNvSpPr>
          <p:nvPr>
            <p:ph idx="1"/>
          </p:nvPr>
        </p:nvSpPr>
        <p:spPr>
          <a:xfrm>
            <a:off x="971550" y="1773238"/>
            <a:ext cx="7661275" cy="4679950"/>
          </a:xfrm>
        </p:spPr>
        <p:txBody>
          <a:bodyPr/>
          <a:lstStyle/>
          <a:p>
            <a:pPr lvl="1" eaLnBrk="1" hangingPunct="1">
              <a:lnSpc>
                <a:spcPct val="90000"/>
              </a:lnSpc>
              <a:defRPr/>
            </a:pPr>
            <a:r>
              <a:rPr lang="cs-CZ" altLang="cs-CZ" dirty="0" smtClean="0"/>
              <a:t>Evolučně mladší</a:t>
            </a:r>
          </a:p>
          <a:p>
            <a:pPr eaLnBrk="1" hangingPunct="1">
              <a:lnSpc>
                <a:spcPct val="90000"/>
              </a:lnSpc>
              <a:defRPr/>
            </a:pPr>
            <a:r>
              <a:rPr lang="cs-CZ" altLang="cs-CZ" sz="3600" dirty="0" smtClean="0">
                <a:solidFill>
                  <a:schemeClr val="accent1">
                    <a:lumMod val="75000"/>
                  </a:schemeClr>
                </a:solidFill>
              </a:rPr>
              <a:t>Příčiny degradace ŽP</a:t>
            </a:r>
          </a:p>
          <a:p>
            <a:pPr lvl="1" eaLnBrk="1" hangingPunct="1">
              <a:lnSpc>
                <a:spcPct val="90000"/>
              </a:lnSpc>
              <a:defRPr/>
            </a:pPr>
            <a:r>
              <a:rPr lang="cs-CZ" altLang="cs-CZ" dirty="0" smtClean="0"/>
              <a:t>Nevhodně nastavené instituce</a:t>
            </a:r>
          </a:p>
          <a:p>
            <a:pPr lvl="2" eaLnBrk="1" hangingPunct="1">
              <a:lnSpc>
                <a:spcPct val="90000"/>
              </a:lnSpc>
              <a:defRPr/>
            </a:pPr>
            <a:r>
              <a:rPr lang="cs-CZ" altLang="cs-CZ" dirty="0" smtClean="0"/>
              <a:t>Motivují jednotlivce k vyčerpávání přírodních zdrojů</a:t>
            </a:r>
          </a:p>
          <a:p>
            <a:pPr eaLnBrk="1" hangingPunct="1">
              <a:lnSpc>
                <a:spcPct val="90000"/>
              </a:lnSpc>
              <a:defRPr/>
            </a:pPr>
            <a:r>
              <a:rPr lang="cs-CZ" altLang="cs-CZ" dirty="0" smtClean="0">
                <a:solidFill>
                  <a:schemeClr val="accent1">
                    <a:lumMod val="75000"/>
                  </a:schemeClr>
                </a:solidFill>
              </a:rPr>
              <a:t>Řešení </a:t>
            </a:r>
          </a:p>
          <a:p>
            <a:pPr marL="1311275" lvl="2" indent="-457200" eaLnBrk="1" hangingPunct="1">
              <a:lnSpc>
                <a:spcPct val="90000"/>
              </a:lnSpc>
              <a:defRPr/>
            </a:pPr>
            <a:r>
              <a:rPr lang="cs-CZ" altLang="cs-CZ" dirty="0" smtClean="0"/>
              <a:t>Určení správných institucí</a:t>
            </a:r>
          </a:p>
          <a:p>
            <a:pPr marL="1311275" lvl="2" indent="-457200" eaLnBrk="1" hangingPunct="1">
              <a:lnSpc>
                <a:spcPct val="90000"/>
              </a:lnSpc>
              <a:defRPr/>
            </a:pPr>
            <a:r>
              <a:rPr lang="cs-CZ" altLang="cs-CZ" dirty="0" smtClean="0"/>
              <a:t>Režimy správy organizovat (</a:t>
            </a:r>
            <a:r>
              <a:rPr lang="cs-CZ" altLang="cs-CZ" dirty="0" err="1" smtClean="0"/>
              <a:t>Young</a:t>
            </a:r>
            <a:r>
              <a:rPr lang="cs-CZ" altLang="cs-CZ" dirty="0" smtClean="0"/>
              <a:t>, 2002)</a:t>
            </a:r>
          </a:p>
          <a:p>
            <a:pPr marL="1311275" lvl="2" indent="-457200" eaLnBrk="1" hangingPunct="1">
              <a:lnSpc>
                <a:spcPct val="90000"/>
              </a:lnSpc>
              <a:defRPr/>
            </a:pPr>
            <a:r>
              <a:rPr lang="cs-CZ" altLang="cs-CZ" dirty="0" smtClean="0"/>
              <a:t>Začlenit do rozhodování přímé uživatele zdroje na lokální úrovni (</a:t>
            </a:r>
            <a:r>
              <a:rPr lang="cs-CZ" altLang="cs-CZ" dirty="0" err="1" smtClean="0"/>
              <a:t>Ostrom</a:t>
            </a:r>
            <a:r>
              <a:rPr lang="cs-CZ" altLang="cs-CZ" dirty="0" smtClean="0"/>
              <a:t>, 2006)</a:t>
            </a:r>
          </a:p>
          <a:p>
            <a:pPr marL="1311275" lvl="2" indent="-457200" eaLnBrk="1" hangingPunct="1">
              <a:lnSpc>
                <a:spcPct val="90000"/>
              </a:lnSpc>
              <a:defRPr/>
            </a:pPr>
            <a:r>
              <a:rPr lang="cs-CZ" altLang="cs-CZ" dirty="0" smtClean="0"/>
              <a:t>Optimální kolektivní volba (</a:t>
            </a:r>
            <a:r>
              <a:rPr lang="cs-CZ" altLang="cs-CZ" dirty="0" err="1" smtClean="0"/>
              <a:t>Vatn</a:t>
            </a:r>
            <a:r>
              <a:rPr lang="cs-CZ" altLang="cs-CZ" dirty="0" smtClean="0"/>
              <a:t>, 2005) </a:t>
            </a:r>
          </a:p>
        </p:txBody>
      </p:sp>
    </p:spTree>
    <p:extLst>
      <p:ext uri="{BB962C8B-B14F-4D97-AF65-F5344CB8AC3E}">
        <p14:creationId xmlns:p14="http://schemas.microsoft.com/office/powerpoint/2010/main" val="17214226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pPr eaLnBrk="1" hangingPunct="1"/>
            <a:r>
              <a:rPr lang="cs-CZ" altLang="cs-CZ" smtClean="0"/>
              <a:t>Tržní přístupy k ochraně ŽP</a:t>
            </a:r>
          </a:p>
        </p:txBody>
      </p:sp>
      <p:sp>
        <p:nvSpPr>
          <p:cNvPr id="3" name="Zástupný symbol pro obsah 2"/>
          <p:cNvSpPr>
            <a:spLocks noGrp="1"/>
          </p:cNvSpPr>
          <p:nvPr>
            <p:ph idx="1"/>
          </p:nvPr>
        </p:nvSpPr>
        <p:spPr>
          <a:xfrm>
            <a:off x="971550" y="1773238"/>
            <a:ext cx="7661275" cy="4679950"/>
          </a:xfrm>
        </p:spPr>
        <p:txBody>
          <a:bodyPr/>
          <a:lstStyle/>
          <a:p>
            <a:pPr lvl="1" eaLnBrk="1" hangingPunct="1">
              <a:lnSpc>
                <a:spcPct val="90000"/>
              </a:lnSpc>
              <a:defRPr/>
            </a:pPr>
            <a:r>
              <a:rPr lang="cs-CZ" altLang="cs-CZ" dirty="0" smtClean="0"/>
              <a:t>ZCELA ODLIŠNÉ POJETÍ</a:t>
            </a:r>
          </a:p>
          <a:p>
            <a:pPr eaLnBrk="1" hangingPunct="1">
              <a:lnSpc>
                <a:spcPct val="90000"/>
              </a:lnSpc>
              <a:defRPr/>
            </a:pPr>
            <a:r>
              <a:rPr lang="cs-CZ" altLang="cs-CZ" dirty="0" smtClean="0">
                <a:solidFill>
                  <a:schemeClr val="accent1">
                    <a:lumMod val="75000"/>
                  </a:schemeClr>
                </a:solidFill>
              </a:rPr>
              <a:t>Příčiny degradace ŽP</a:t>
            </a:r>
          </a:p>
          <a:p>
            <a:pPr lvl="1" eaLnBrk="1" hangingPunct="1">
              <a:lnSpc>
                <a:spcPct val="90000"/>
              </a:lnSpc>
              <a:defRPr/>
            </a:pPr>
            <a:r>
              <a:rPr lang="cs-CZ" altLang="cs-CZ" sz="2400" dirty="0" smtClean="0"/>
              <a:t>Vládní regulace a poskytování přírodních zdrojů veřejným sektorem</a:t>
            </a:r>
          </a:p>
          <a:p>
            <a:pPr lvl="1" eaLnBrk="1" hangingPunct="1">
              <a:lnSpc>
                <a:spcPct val="90000"/>
              </a:lnSpc>
              <a:defRPr/>
            </a:pPr>
            <a:r>
              <a:rPr lang="cs-CZ" altLang="cs-CZ" sz="2400" dirty="0" smtClean="0"/>
              <a:t>Vyloučení tržních mechanismů</a:t>
            </a:r>
          </a:p>
          <a:p>
            <a:pPr eaLnBrk="1" hangingPunct="1">
              <a:lnSpc>
                <a:spcPct val="90000"/>
              </a:lnSpc>
              <a:defRPr/>
            </a:pPr>
            <a:r>
              <a:rPr lang="cs-CZ" altLang="cs-CZ" dirty="0" smtClean="0">
                <a:solidFill>
                  <a:schemeClr val="accent1">
                    <a:lumMod val="75000"/>
                  </a:schemeClr>
                </a:solidFill>
              </a:rPr>
              <a:t>Řešení</a:t>
            </a:r>
            <a:r>
              <a:rPr lang="cs-CZ" altLang="cs-CZ" dirty="0" smtClean="0"/>
              <a:t> </a:t>
            </a:r>
          </a:p>
          <a:p>
            <a:pPr lvl="1" eaLnBrk="1" hangingPunct="1">
              <a:lnSpc>
                <a:spcPct val="90000"/>
              </a:lnSpc>
              <a:defRPr/>
            </a:pPr>
            <a:r>
              <a:rPr lang="cs-CZ" altLang="cs-CZ" sz="2400" dirty="0" smtClean="0"/>
              <a:t>Definování individuálních vlastnických práv ke statkům ŽP</a:t>
            </a:r>
          </a:p>
          <a:p>
            <a:pPr lvl="1" eaLnBrk="1" hangingPunct="1">
              <a:lnSpc>
                <a:spcPct val="90000"/>
              </a:lnSpc>
              <a:defRPr/>
            </a:pPr>
            <a:r>
              <a:rPr lang="cs-CZ" altLang="cs-CZ" sz="2400" dirty="0" smtClean="0"/>
              <a:t>Přesouvat tato práva prostřednictvím směny do rukou těch, pro které mají nejvyšší hodnotu (</a:t>
            </a:r>
            <a:r>
              <a:rPr lang="cs-CZ" altLang="cs-CZ" sz="2400" dirty="0" err="1" smtClean="0"/>
              <a:t>Cordato</a:t>
            </a:r>
            <a:r>
              <a:rPr lang="cs-CZ" altLang="cs-CZ" sz="2400" dirty="0" smtClean="0"/>
              <a:t>, 1992; Anderson a </a:t>
            </a:r>
            <a:r>
              <a:rPr lang="cs-CZ" altLang="cs-CZ" sz="2400" dirty="0" err="1" smtClean="0"/>
              <a:t>Leal</a:t>
            </a:r>
            <a:r>
              <a:rPr lang="cs-CZ" altLang="cs-CZ" sz="2400" dirty="0" smtClean="0"/>
              <a:t>, 2001)</a:t>
            </a:r>
          </a:p>
          <a:p>
            <a:pPr lvl="1" eaLnBrk="1" hangingPunct="1">
              <a:lnSpc>
                <a:spcPct val="90000"/>
              </a:lnSpc>
              <a:defRPr/>
            </a:pPr>
            <a:r>
              <a:rPr lang="cs-CZ" altLang="cs-CZ" sz="2400" dirty="0" smtClean="0"/>
              <a:t>Podmínka – vymahatelnost práv!!</a:t>
            </a:r>
          </a:p>
          <a:p>
            <a:pPr marL="955675" lvl="1" indent="-514350" eaLnBrk="1" hangingPunct="1">
              <a:lnSpc>
                <a:spcPct val="90000"/>
              </a:lnSpc>
              <a:defRPr/>
            </a:pPr>
            <a:endParaRPr lang="cs-CZ" altLang="cs-CZ" dirty="0" smtClean="0"/>
          </a:p>
        </p:txBody>
      </p:sp>
    </p:spTree>
    <p:extLst>
      <p:ext uri="{BB962C8B-B14F-4D97-AF65-F5344CB8AC3E}">
        <p14:creationId xmlns:p14="http://schemas.microsoft.com/office/powerpoint/2010/main" val="20986468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Přístupy jednotlivých ekonomických škol</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929134325"/>
              </p:ext>
            </p:extLst>
          </p:nvPr>
        </p:nvGraphicFramePr>
        <p:xfrm>
          <a:off x="827584" y="1844824"/>
          <a:ext cx="7632847" cy="3343032"/>
        </p:xfrm>
        <a:graphic>
          <a:graphicData uri="http://schemas.openxmlformats.org/drawingml/2006/table">
            <a:tbl>
              <a:tblPr firstRow="1" firstCol="1" bandRow="1">
                <a:tableStyleId>{5C22544A-7EE6-4342-B048-85BDC9FD1C3A}</a:tableStyleId>
              </a:tblPr>
              <a:tblGrid>
                <a:gridCol w="2543741">
                  <a:extLst>
                    <a:ext uri="{9D8B030D-6E8A-4147-A177-3AD203B41FA5}">
                      <a16:colId xmlns:a16="http://schemas.microsoft.com/office/drawing/2014/main" val="20000"/>
                    </a:ext>
                  </a:extLst>
                </a:gridCol>
                <a:gridCol w="2544553">
                  <a:extLst>
                    <a:ext uri="{9D8B030D-6E8A-4147-A177-3AD203B41FA5}">
                      <a16:colId xmlns:a16="http://schemas.microsoft.com/office/drawing/2014/main" val="20001"/>
                    </a:ext>
                  </a:extLst>
                </a:gridCol>
                <a:gridCol w="2544553">
                  <a:extLst>
                    <a:ext uri="{9D8B030D-6E8A-4147-A177-3AD203B41FA5}">
                      <a16:colId xmlns:a16="http://schemas.microsoft.com/office/drawing/2014/main" val="20002"/>
                    </a:ext>
                  </a:extLst>
                </a:gridCol>
              </a:tblGrid>
              <a:tr h="673763">
                <a:tc>
                  <a:txBody>
                    <a:bodyPr/>
                    <a:lstStyle/>
                    <a:p>
                      <a:pPr>
                        <a:lnSpc>
                          <a:spcPct val="115000"/>
                        </a:lnSpc>
                        <a:spcAft>
                          <a:spcPts val="0"/>
                        </a:spcAft>
                      </a:pPr>
                      <a:r>
                        <a:rPr lang="cs-CZ" sz="1400" dirty="0">
                          <a:effectLst/>
                        </a:rPr>
                        <a:t> </a:t>
                      </a:r>
                      <a:endParaRPr lang="cs-CZ" sz="14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a:effectLst/>
                        </a:rPr>
                        <a:t>Příčiny problémů</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a:effectLst/>
                        </a:rPr>
                        <a:t>Řešení</a:t>
                      </a:r>
                      <a:endParaRPr lang="cs-CZ" sz="20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928314">
                <a:tc>
                  <a:txBody>
                    <a:bodyPr/>
                    <a:lstStyle/>
                    <a:p>
                      <a:pPr>
                        <a:lnSpc>
                          <a:spcPct val="115000"/>
                        </a:lnSpc>
                        <a:spcAft>
                          <a:spcPts val="0"/>
                        </a:spcAft>
                      </a:pPr>
                      <a:r>
                        <a:rPr lang="cs-CZ" sz="2000" dirty="0">
                          <a:effectLst/>
                        </a:rPr>
                        <a:t>Neoklasická environmentální ekonomie</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a:effectLst/>
                        </a:rPr>
                        <a:t>Selhání </a:t>
                      </a:r>
                      <a:r>
                        <a:rPr lang="cs-CZ" sz="2000" dirty="0" smtClean="0">
                          <a:effectLst/>
                        </a:rPr>
                        <a:t>trhu,</a:t>
                      </a:r>
                      <a:r>
                        <a:rPr lang="cs-CZ" sz="2000" baseline="0" dirty="0" smtClean="0">
                          <a:effectLst/>
                        </a:rPr>
                        <a:t> externality</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err="1">
                          <a:effectLst/>
                        </a:rPr>
                        <a:t>Pigouovské</a:t>
                      </a:r>
                      <a:r>
                        <a:rPr lang="cs-CZ" sz="2000" dirty="0">
                          <a:effectLst/>
                        </a:rPr>
                        <a:t> daně</a:t>
                      </a:r>
                      <a:endParaRPr lang="cs-CZ"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709969">
                <a:tc>
                  <a:txBody>
                    <a:bodyPr/>
                    <a:lstStyle/>
                    <a:p>
                      <a:pPr>
                        <a:lnSpc>
                          <a:spcPct val="115000"/>
                        </a:lnSpc>
                        <a:spcAft>
                          <a:spcPts val="0"/>
                        </a:spcAft>
                      </a:pPr>
                      <a:r>
                        <a:rPr lang="cs-CZ" sz="2000" dirty="0">
                          <a:effectLst/>
                        </a:rPr>
                        <a:t>Tržní přístup</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a:effectLst/>
                        </a:rPr>
                        <a:t>Vládní selhání</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a:effectLst/>
                        </a:rPr>
                        <a:t>Vymezení vlastnických práv</a:t>
                      </a:r>
                      <a:endParaRPr lang="cs-CZ"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928314">
                <a:tc>
                  <a:txBody>
                    <a:bodyPr/>
                    <a:lstStyle/>
                    <a:p>
                      <a:pPr>
                        <a:lnSpc>
                          <a:spcPct val="115000"/>
                        </a:lnSpc>
                        <a:spcAft>
                          <a:spcPts val="0"/>
                        </a:spcAft>
                      </a:pPr>
                      <a:r>
                        <a:rPr lang="cs-CZ" sz="2000" dirty="0">
                          <a:effectLst/>
                        </a:rPr>
                        <a:t>Institucionální ekologická ekonomie</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a:effectLst/>
                        </a:rPr>
                        <a:t>Instituce</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a:effectLst/>
                        </a:rPr>
                        <a:t>Změny institucí</a:t>
                      </a:r>
                      <a:endParaRPr lang="cs-CZ"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048894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pPr eaLnBrk="1" hangingPunct="1"/>
            <a:r>
              <a:rPr lang="cs-CZ" altLang="cs-CZ" smtClean="0"/>
              <a:t>Literatura</a:t>
            </a:r>
          </a:p>
        </p:txBody>
      </p:sp>
      <p:sp>
        <p:nvSpPr>
          <p:cNvPr id="17411" name="Zástupný symbol pro obsah 2"/>
          <p:cNvSpPr>
            <a:spLocks noGrp="1"/>
          </p:cNvSpPr>
          <p:nvPr>
            <p:ph idx="1"/>
          </p:nvPr>
        </p:nvSpPr>
        <p:spPr>
          <a:xfrm>
            <a:off x="949325" y="1773238"/>
            <a:ext cx="7661275" cy="4608512"/>
          </a:xfrm>
        </p:spPr>
        <p:txBody>
          <a:bodyPr/>
          <a:lstStyle/>
          <a:p>
            <a:pPr eaLnBrk="1" hangingPunct="1"/>
            <a:r>
              <a:rPr lang="en-US" altLang="cs-CZ" sz="1400" dirty="0" smtClean="0"/>
              <a:t>ANDERSON, Terry Lee; LEAL, Donald R. </a:t>
            </a:r>
            <a:r>
              <a:rPr lang="en-US" altLang="cs-CZ" sz="1400" i="1" dirty="0" smtClean="0"/>
              <a:t>Free market environmentalism</a:t>
            </a:r>
            <a:r>
              <a:rPr lang="en-US" altLang="cs-CZ" sz="1400" dirty="0" smtClean="0"/>
              <a:t>. San Francisco, CA: Pacific Research Institute for Public Policy, 1991.</a:t>
            </a:r>
          </a:p>
          <a:p>
            <a:pPr eaLnBrk="1" hangingPunct="1"/>
            <a:r>
              <a:rPr lang="en-US" altLang="cs-CZ" sz="1400" dirty="0" smtClean="0"/>
              <a:t>COSTANZA, Robert. </a:t>
            </a:r>
            <a:r>
              <a:rPr lang="en-US" altLang="cs-CZ" sz="1400" i="1" dirty="0" smtClean="0"/>
              <a:t>Ecological economics: the science and management of sustainability</a:t>
            </a:r>
            <a:r>
              <a:rPr lang="en-US" altLang="cs-CZ" sz="1400" dirty="0" smtClean="0"/>
              <a:t>. Columbia University Press, 1992.</a:t>
            </a:r>
            <a:endParaRPr lang="cs-CZ" altLang="cs-CZ" sz="1400" dirty="0" smtClean="0"/>
          </a:p>
          <a:p>
            <a:pPr eaLnBrk="1" hangingPunct="1"/>
            <a:r>
              <a:rPr lang="cs-CZ" altLang="cs-CZ" sz="1400" dirty="0" smtClean="0"/>
              <a:t>CORDATO, R. E. Princip „Znečišťovatel platí “: správné vodítko pro ekologickou politiku. </a:t>
            </a:r>
            <a:r>
              <a:rPr lang="cs-CZ" altLang="cs-CZ" sz="1400" i="1" dirty="0" smtClean="0"/>
              <a:t>ČAMROVÁ, L.(</a:t>
            </a:r>
            <a:r>
              <a:rPr lang="cs-CZ" altLang="cs-CZ" sz="1400" i="1" dirty="0" err="1" smtClean="0"/>
              <a:t>ed</a:t>
            </a:r>
            <a:r>
              <a:rPr lang="cs-CZ" altLang="cs-CZ" sz="1400" i="1" dirty="0" smtClean="0"/>
              <a:t>.): Ekonomie a životní prostředí–nepřátelé, či spojenci</a:t>
            </a:r>
            <a:r>
              <a:rPr lang="cs-CZ" altLang="cs-CZ" sz="1400" dirty="0" smtClean="0"/>
              <a:t>, 2007.</a:t>
            </a:r>
          </a:p>
          <a:p>
            <a:pPr eaLnBrk="1" hangingPunct="1"/>
            <a:r>
              <a:rPr lang="cs-CZ" altLang="cs-CZ" sz="1400" dirty="0" smtClean="0"/>
              <a:t>KOLSTAD, Ch D., et al. </a:t>
            </a:r>
            <a:r>
              <a:rPr lang="cs-CZ" altLang="cs-CZ" sz="1400" i="1" dirty="0" err="1" smtClean="0"/>
              <a:t>Environmental</a:t>
            </a:r>
            <a:r>
              <a:rPr lang="cs-CZ" altLang="cs-CZ" sz="1400" i="1" dirty="0" smtClean="0"/>
              <a:t> economics</a:t>
            </a:r>
            <a:r>
              <a:rPr lang="cs-CZ" altLang="cs-CZ" sz="1400" dirty="0" smtClean="0"/>
              <a:t>. ISEE, </a:t>
            </a:r>
            <a:r>
              <a:rPr lang="cs-CZ" altLang="cs-CZ" sz="1400" dirty="0" err="1" smtClean="0"/>
              <a:t>Solomons</a:t>
            </a:r>
            <a:r>
              <a:rPr lang="cs-CZ" altLang="cs-CZ" sz="1400" dirty="0" smtClean="0"/>
              <a:t>, MD.(EUA), 2000.</a:t>
            </a:r>
          </a:p>
          <a:p>
            <a:pPr eaLnBrk="1" hangingPunct="1"/>
            <a:r>
              <a:rPr lang="en-US" altLang="cs-CZ" sz="1400" dirty="0" smtClean="0"/>
              <a:t>OSTROM, Elinor. </a:t>
            </a:r>
            <a:r>
              <a:rPr lang="en-US" altLang="cs-CZ" sz="1400" i="1" dirty="0" smtClean="0"/>
              <a:t>Governing the commons: The evolution of institutions for collective action</a:t>
            </a:r>
            <a:r>
              <a:rPr lang="en-US" altLang="cs-CZ" sz="1400" dirty="0" smtClean="0"/>
              <a:t>. Cambridge university press, 1990.</a:t>
            </a:r>
            <a:endParaRPr lang="cs-CZ" altLang="cs-CZ" sz="1400" dirty="0" smtClean="0"/>
          </a:p>
          <a:p>
            <a:pPr eaLnBrk="1" hangingPunct="1"/>
            <a:r>
              <a:rPr lang="cs-CZ" altLang="cs-CZ" sz="1400" dirty="0" smtClean="0"/>
              <a:t>SLAVÍKOVÁ, Lenka, Eliška VEJCHODSKÁ a Jan SLAVÍK. </a:t>
            </a:r>
            <a:r>
              <a:rPr lang="cs-CZ" altLang="cs-CZ" sz="1400" i="1" dirty="0" smtClean="0"/>
              <a:t>Ekonomie životního prostředí: teorie a politika</a:t>
            </a:r>
            <a:r>
              <a:rPr lang="cs-CZ" altLang="cs-CZ" sz="1400" dirty="0" smtClean="0"/>
              <a:t>. 1 vyd. Praha: Alfa nakladatelství, 2012, 287 s. ISBN 9788087197455.</a:t>
            </a:r>
          </a:p>
          <a:p>
            <a:pPr eaLnBrk="1" hangingPunct="1"/>
            <a:r>
              <a:rPr lang="cs-CZ" altLang="cs-CZ" sz="1400" dirty="0" smtClean="0"/>
              <a:t>TIETENBERG, Thomas H.; LEWIS, </a:t>
            </a:r>
            <a:r>
              <a:rPr lang="cs-CZ" altLang="cs-CZ" sz="1400" dirty="0" err="1" smtClean="0"/>
              <a:t>Lynne</a:t>
            </a:r>
            <a:r>
              <a:rPr lang="cs-CZ" altLang="cs-CZ" sz="1400" dirty="0" smtClean="0"/>
              <a:t>. </a:t>
            </a:r>
            <a:r>
              <a:rPr lang="cs-CZ" altLang="cs-CZ" sz="1400" i="1" dirty="0" err="1" smtClean="0"/>
              <a:t>Environmental</a:t>
            </a:r>
            <a:r>
              <a:rPr lang="cs-CZ" altLang="cs-CZ" sz="1400" i="1" dirty="0" smtClean="0"/>
              <a:t> economics and </a:t>
            </a:r>
            <a:r>
              <a:rPr lang="cs-CZ" altLang="cs-CZ" sz="1400" i="1" dirty="0" err="1" smtClean="0"/>
              <a:t>policy</a:t>
            </a:r>
            <a:r>
              <a:rPr lang="cs-CZ" altLang="cs-CZ" sz="1400" dirty="0" smtClean="0"/>
              <a:t>. </a:t>
            </a:r>
            <a:r>
              <a:rPr lang="cs-CZ" altLang="cs-CZ" sz="1400" dirty="0" err="1" smtClean="0"/>
              <a:t>Addison-Wesley</a:t>
            </a:r>
            <a:r>
              <a:rPr lang="cs-CZ" altLang="cs-CZ" sz="1400" dirty="0" smtClean="0"/>
              <a:t>, 2010.</a:t>
            </a:r>
          </a:p>
          <a:p>
            <a:pPr eaLnBrk="1" hangingPunct="1"/>
            <a:r>
              <a:rPr lang="en-US" altLang="cs-CZ" sz="1400" dirty="0" smtClean="0"/>
              <a:t>VATN, </a:t>
            </a:r>
            <a:r>
              <a:rPr lang="en-US" altLang="cs-CZ" sz="1400" dirty="0" err="1" smtClean="0"/>
              <a:t>Arild</a:t>
            </a:r>
            <a:r>
              <a:rPr lang="en-US" altLang="cs-CZ" sz="1400" dirty="0" smtClean="0"/>
              <a:t>. </a:t>
            </a:r>
            <a:r>
              <a:rPr lang="en-US" altLang="cs-CZ" sz="1400" i="1" dirty="0" smtClean="0"/>
              <a:t>Institutions and the Environment</a:t>
            </a:r>
            <a:r>
              <a:rPr lang="en-US" altLang="cs-CZ" sz="1400" dirty="0" smtClean="0"/>
              <a:t>. Edward Elgar Publishing, 2007.</a:t>
            </a:r>
          </a:p>
          <a:p>
            <a:pPr eaLnBrk="1" hangingPunct="1"/>
            <a:r>
              <a:rPr lang="cs-CZ" altLang="cs-CZ" sz="1400" dirty="0" smtClean="0"/>
              <a:t>WIESMETH, Hans. </a:t>
            </a:r>
            <a:r>
              <a:rPr lang="cs-CZ" altLang="cs-CZ" sz="1400" i="1" dirty="0" err="1" smtClean="0"/>
              <a:t>Environmental</a:t>
            </a:r>
            <a:r>
              <a:rPr lang="cs-CZ" altLang="cs-CZ" sz="1400" i="1" dirty="0" smtClean="0"/>
              <a:t> economics: </a:t>
            </a:r>
            <a:r>
              <a:rPr lang="cs-CZ" altLang="cs-CZ" sz="1400" i="1" dirty="0" err="1" smtClean="0"/>
              <a:t>theory</a:t>
            </a:r>
            <a:r>
              <a:rPr lang="cs-CZ" altLang="cs-CZ" sz="1400" i="1" dirty="0" smtClean="0"/>
              <a:t> and </a:t>
            </a:r>
            <a:r>
              <a:rPr lang="cs-CZ" altLang="cs-CZ" sz="1400" i="1" dirty="0" err="1" smtClean="0"/>
              <a:t>policy</a:t>
            </a:r>
            <a:r>
              <a:rPr lang="cs-CZ" altLang="cs-CZ" sz="1400" i="1" dirty="0" smtClean="0"/>
              <a:t> in </a:t>
            </a:r>
            <a:r>
              <a:rPr lang="cs-CZ" altLang="cs-CZ" sz="1400" i="1" dirty="0" err="1" smtClean="0"/>
              <a:t>equilibrium</a:t>
            </a:r>
            <a:r>
              <a:rPr lang="cs-CZ" altLang="cs-CZ" sz="1400" dirty="0" smtClean="0"/>
              <a:t>. Heidelberg: </a:t>
            </a:r>
            <a:r>
              <a:rPr lang="cs-CZ" altLang="cs-CZ" sz="1400" dirty="0" err="1" smtClean="0"/>
              <a:t>Springer</a:t>
            </a:r>
            <a:r>
              <a:rPr lang="cs-CZ" altLang="cs-CZ" sz="1400" dirty="0" smtClean="0"/>
              <a:t>, c2012, </a:t>
            </a:r>
            <a:r>
              <a:rPr lang="cs-CZ" altLang="cs-CZ" sz="1400" dirty="0" err="1" smtClean="0"/>
              <a:t>xix</a:t>
            </a:r>
            <a:r>
              <a:rPr lang="cs-CZ" altLang="cs-CZ" sz="1400" dirty="0" smtClean="0"/>
              <a:t>, 307 s. ISBN 9783642245138. </a:t>
            </a:r>
          </a:p>
          <a:p>
            <a:pPr eaLnBrk="1" hangingPunct="1"/>
            <a:r>
              <a:rPr lang="en-US" altLang="cs-CZ" sz="1400" dirty="0" smtClean="0"/>
              <a:t>YOUNG, Oran R. </a:t>
            </a:r>
            <a:r>
              <a:rPr lang="en-US" altLang="cs-CZ" sz="1400" i="1" dirty="0" smtClean="0"/>
              <a:t>The institutional dimensions of environmental change: fit, interplay, and scale</a:t>
            </a:r>
            <a:r>
              <a:rPr lang="en-US" altLang="cs-CZ" sz="1400" dirty="0" smtClean="0"/>
              <a:t>. MIT press, 2002.</a:t>
            </a:r>
          </a:p>
          <a:p>
            <a:pPr eaLnBrk="1" hangingPunct="1"/>
            <a:endParaRPr lang="cs-CZ" altLang="cs-CZ" sz="1600" dirty="0" smtClean="0"/>
          </a:p>
          <a:p>
            <a:pPr eaLnBrk="1" hangingPunct="1"/>
            <a:endParaRPr lang="en-US" altLang="cs-CZ" sz="1600" dirty="0" smtClean="0"/>
          </a:p>
          <a:p>
            <a:pPr eaLnBrk="1" hangingPunct="1"/>
            <a:endParaRPr lang="en-US" altLang="cs-CZ" sz="1600" dirty="0" smtClean="0"/>
          </a:p>
          <a:p>
            <a:pPr eaLnBrk="1" hangingPunct="1"/>
            <a:endParaRPr lang="en-US" altLang="cs-CZ" sz="1600" dirty="0" smtClean="0"/>
          </a:p>
          <a:p>
            <a:pPr eaLnBrk="1" hangingPunct="1"/>
            <a:endParaRPr lang="cs-CZ" altLang="cs-CZ" sz="2000" dirty="0" smtClean="0"/>
          </a:p>
          <a:p>
            <a:pPr eaLnBrk="1" hangingPunct="1"/>
            <a:endParaRPr lang="cs-CZ" altLang="cs-CZ" sz="2000" dirty="0" smtClean="0"/>
          </a:p>
          <a:p>
            <a:pPr eaLnBrk="1" hangingPunct="1"/>
            <a:endParaRPr lang="cs-CZ" altLang="cs-CZ" sz="2000" dirty="0" smtClean="0"/>
          </a:p>
          <a:p>
            <a:pPr eaLnBrk="1" hangingPunct="1"/>
            <a:endParaRPr lang="cs-CZ" altLang="cs-CZ" sz="2000" dirty="0" smtClean="0"/>
          </a:p>
          <a:p>
            <a:pPr eaLnBrk="1" hangingPunct="1"/>
            <a:endParaRPr lang="cs-CZ" altLang="cs-CZ" dirty="0" smtClean="0"/>
          </a:p>
        </p:txBody>
      </p:sp>
    </p:spTree>
    <p:extLst>
      <p:ext uri="{BB962C8B-B14F-4D97-AF65-F5344CB8AC3E}">
        <p14:creationId xmlns:p14="http://schemas.microsoft.com/office/powerpoint/2010/main" val="17300304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idx="1"/>
          </p:nvPr>
        </p:nvSpPr>
        <p:spPr>
          <a:xfrm>
            <a:off x="755650" y="1916113"/>
            <a:ext cx="7661275" cy="4114800"/>
          </a:xfrm>
        </p:spPr>
        <p:txBody>
          <a:bodyPr/>
          <a:lstStyle/>
          <a:p>
            <a:pPr algn="ctr" eaLnBrk="1" hangingPunct="1">
              <a:buFont typeface="Wingdings" panose="05000000000000000000" pitchFamily="2" charset="2"/>
              <a:buNone/>
            </a:pPr>
            <a:endParaRPr lang="cs-CZ" altLang="cs-CZ" smtClean="0"/>
          </a:p>
          <a:p>
            <a:pPr algn="ctr" eaLnBrk="1" hangingPunct="1">
              <a:buFont typeface="Wingdings" panose="05000000000000000000" pitchFamily="2" charset="2"/>
              <a:buNone/>
            </a:pPr>
            <a:endParaRPr lang="cs-CZ" altLang="cs-CZ" smtClean="0"/>
          </a:p>
          <a:p>
            <a:pPr algn="ctr" eaLnBrk="1" hangingPunct="1">
              <a:buFont typeface="Wingdings" panose="05000000000000000000" pitchFamily="2" charset="2"/>
              <a:buNone/>
            </a:pPr>
            <a:r>
              <a:rPr lang="cs-CZ" altLang="cs-CZ" smtClean="0"/>
              <a:t>Děkuji za pozornost</a:t>
            </a:r>
          </a:p>
          <a:p>
            <a:pPr algn="ctr" eaLnBrk="1" hangingPunct="1">
              <a:buFont typeface="Wingdings" panose="05000000000000000000" pitchFamily="2" charset="2"/>
              <a:buNone/>
            </a:pPr>
            <a:r>
              <a:rPr lang="cs-CZ" altLang="cs-CZ" smtClean="0">
                <a:sym typeface="Wingdings" panose="05000000000000000000" pitchFamily="2" charset="2"/>
              </a:rPr>
              <a:t></a:t>
            </a:r>
          </a:p>
          <a:p>
            <a:pPr algn="ctr" eaLnBrk="1" hangingPunct="1">
              <a:buFont typeface="Wingdings" panose="05000000000000000000" pitchFamily="2" charset="2"/>
              <a:buNone/>
            </a:pPr>
            <a:endParaRPr lang="cs-CZ" altLang="cs-CZ" sz="2800" smtClean="0">
              <a:sym typeface="Wingdings" panose="05000000000000000000" pitchFamily="2" charset="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altLang="cs-CZ" smtClean="0"/>
              <a:t>ŽP a ekonomika</a:t>
            </a:r>
          </a:p>
        </p:txBody>
      </p:sp>
      <p:sp>
        <p:nvSpPr>
          <p:cNvPr id="7171" name="Rectangle 3"/>
          <p:cNvSpPr>
            <a:spLocks noGrp="1" noChangeArrowheads="1"/>
          </p:cNvSpPr>
          <p:nvPr>
            <p:ph idx="1"/>
          </p:nvPr>
        </p:nvSpPr>
        <p:spPr>
          <a:xfrm>
            <a:off x="949325" y="2205038"/>
            <a:ext cx="7726363" cy="4392612"/>
          </a:xfrm>
        </p:spPr>
        <p:txBody>
          <a:bodyPr/>
          <a:lstStyle/>
          <a:p>
            <a:pPr eaLnBrk="1" hangingPunct="1"/>
            <a:r>
              <a:rPr lang="cs-CZ" altLang="cs-CZ" sz="2800" smtClean="0"/>
              <a:t>životní prostředí poskytuje:</a:t>
            </a:r>
          </a:p>
          <a:p>
            <a:pPr lvl="1" eaLnBrk="1" hangingPunct="1"/>
            <a:r>
              <a:rPr lang="cs-CZ" altLang="cs-CZ" sz="2400" smtClean="0"/>
              <a:t>vstupy pro ekonomickou činnost – obnovitelné i neobnovitelné přírodní zdroje (rostliny, zvířata, paliva, nerostné suroviny);</a:t>
            </a:r>
          </a:p>
          <a:p>
            <a:pPr lvl="1" eaLnBrk="1" hangingPunct="1"/>
            <a:r>
              <a:rPr lang="cs-CZ" altLang="cs-CZ" sz="2400" smtClean="0"/>
              <a:t>místo pro průmysl, zemědělství, komunikace i obytná sídla;</a:t>
            </a:r>
          </a:p>
          <a:p>
            <a:pPr lvl="1" eaLnBrk="1" hangingPunct="1"/>
            <a:r>
              <a:rPr lang="cs-CZ" altLang="cs-CZ" sz="2400" smtClean="0"/>
              <a:t>místo pro zbytkové látky z výroby a spotřeby (emise, odpady, teplo, hluk);</a:t>
            </a:r>
          </a:p>
          <a:p>
            <a:pPr lvl="1" eaLnBrk="1" hangingPunct="1"/>
            <a:r>
              <a:rPr lang="cs-CZ" altLang="cs-CZ" sz="2400" smtClean="0"/>
              <a:t>spotřební materiální i imateriální statky (vodu, čistý vzduch, estetické hodnoty).</a:t>
            </a:r>
          </a:p>
          <a:p>
            <a:pPr lvl="1" eaLnBrk="1" hangingPunct="1"/>
            <a:endParaRPr lang="cs-CZ" altLang="cs-CZ" sz="2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cs-CZ" altLang="cs-CZ" smtClean="0"/>
              <a:t>Příčiny problémů ŽP</a:t>
            </a:r>
          </a:p>
        </p:txBody>
      </p:sp>
      <p:sp>
        <p:nvSpPr>
          <p:cNvPr id="10243" name="Rectangle 3"/>
          <p:cNvSpPr>
            <a:spLocks noGrp="1" noChangeArrowheads="1"/>
          </p:cNvSpPr>
          <p:nvPr>
            <p:ph idx="1"/>
          </p:nvPr>
        </p:nvSpPr>
        <p:spPr>
          <a:xfrm>
            <a:off x="949325" y="1981200"/>
            <a:ext cx="7726363" cy="4616450"/>
          </a:xfrm>
        </p:spPr>
        <p:txBody>
          <a:bodyPr rtlCol="0">
            <a:normAutofit/>
          </a:bodyPr>
          <a:lstStyle/>
          <a:p>
            <a:pPr eaLnBrk="1" fontAlgn="auto" hangingPunct="1">
              <a:spcAft>
                <a:spcPts val="0"/>
              </a:spcAft>
              <a:defRPr/>
            </a:pPr>
            <a:r>
              <a:rPr lang="cs-CZ" sz="2800" dirty="0"/>
              <a:t>růst světové populace;</a:t>
            </a:r>
          </a:p>
          <a:p>
            <a:pPr eaLnBrk="1" fontAlgn="auto" hangingPunct="1">
              <a:spcAft>
                <a:spcPts val="0"/>
              </a:spcAft>
              <a:defRPr/>
            </a:pPr>
            <a:r>
              <a:rPr lang="cs-CZ" sz="2800" dirty="0"/>
              <a:t>překotná urbanizace;</a:t>
            </a:r>
          </a:p>
          <a:p>
            <a:pPr eaLnBrk="1" fontAlgn="auto" hangingPunct="1">
              <a:spcAft>
                <a:spcPts val="0"/>
              </a:spcAft>
              <a:defRPr/>
            </a:pPr>
            <a:r>
              <a:rPr lang="cs-CZ" sz="2800" dirty="0">
                <a:solidFill>
                  <a:schemeClr val="accent6">
                    <a:lumMod val="75000"/>
                  </a:schemeClr>
                </a:solidFill>
              </a:rPr>
              <a:t>prudký hospodářský růst;</a:t>
            </a:r>
          </a:p>
          <a:p>
            <a:pPr eaLnBrk="1" fontAlgn="auto" hangingPunct="1">
              <a:spcAft>
                <a:spcPts val="0"/>
              </a:spcAft>
              <a:defRPr/>
            </a:pPr>
            <a:r>
              <a:rPr lang="cs-CZ" sz="2800" dirty="0"/>
              <a:t>technologické změny zatěžující životní prostředí (fosfáty, freony,…) </a:t>
            </a:r>
            <a:r>
              <a:rPr lang="cs-CZ" sz="2800" dirty="0" smtClean="0">
                <a:solidFill>
                  <a:schemeClr val="accent6">
                    <a:lumMod val="75000"/>
                  </a:schemeClr>
                </a:solidFill>
              </a:rPr>
              <a:t>– souvislost s ekonomikou!!!!</a:t>
            </a:r>
            <a:endParaRPr lang="cs-CZ" sz="2800" dirty="0">
              <a:solidFill>
                <a:schemeClr val="accent6">
                  <a:lumMod val="75000"/>
                </a:schemeClr>
              </a:solidFill>
            </a:endParaRPr>
          </a:p>
          <a:p>
            <a:pPr eaLnBrk="1" fontAlgn="auto" hangingPunct="1">
              <a:spcAft>
                <a:spcPts val="0"/>
              </a:spcAft>
              <a:defRPr/>
            </a:pPr>
            <a:r>
              <a:rPr lang="cs-CZ" sz="2800" dirty="0"/>
              <a:t>předimenzované </a:t>
            </a:r>
            <a:r>
              <a:rPr lang="cs-CZ" sz="2800" dirty="0">
                <a:solidFill>
                  <a:schemeClr val="accent6">
                    <a:lumMod val="75000"/>
                  </a:schemeClr>
                </a:solidFill>
              </a:rPr>
              <a:t>spotřební vzorce chování člověka.</a:t>
            </a:r>
          </a:p>
          <a:p>
            <a:pPr lvl="1" eaLnBrk="1" fontAlgn="auto" hangingPunct="1">
              <a:spcAft>
                <a:spcPts val="0"/>
              </a:spcAft>
              <a:defRPr/>
            </a:pPr>
            <a:endParaRPr lang="cs-CZ"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pPr eaLnBrk="1" hangingPunct="1"/>
            <a:r>
              <a:rPr lang="cs-CZ" altLang="cs-CZ" smtClean="0"/>
              <a:t>Problém znečištění ŽP</a:t>
            </a:r>
          </a:p>
        </p:txBody>
      </p:sp>
      <p:sp>
        <p:nvSpPr>
          <p:cNvPr id="9219" name="Zástupný symbol pro obsah 2"/>
          <p:cNvSpPr>
            <a:spLocks noGrp="1"/>
          </p:cNvSpPr>
          <p:nvPr>
            <p:ph idx="1"/>
          </p:nvPr>
        </p:nvSpPr>
        <p:spPr>
          <a:xfrm>
            <a:off x="968375" y="1844675"/>
            <a:ext cx="7661275" cy="4114800"/>
          </a:xfrm>
        </p:spPr>
        <p:txBody>
          <a:bodyPr/>
          <a:lstStyle/>
          <a:p>
            <a:pPr eaLnBrk="1" hangingPunct="1"/>
            <a:r>
              <a:rPr lang="cs-CZ" altLang="cs-CZ" smtClean="0"/>
              <a:t>environmentální statky stávají nedostatkovými a mezi </a:t>
            </a:r>
            <a:r>
              <a:rPr lang="cs-CZ" altLang="cs-CZ" smtClean="0">
                <a:sym typeface="Symbol" panose="05050102010706020507" pitchFamily="18" charset="2"/>
              </a:rPr>
              <a:t> </a:t>
            </a:r>
            <a:r>
              <a:rPr lang="cs-CZ" altLang="cs-CZ" smtClean="0"/>
              <a:t>začíná </a:t>
            </a:r>
            <a:r>
              <a:rPr lang="cs-CZ" altLang="cs-CZ" b="1" smtClean="0"/>
              <a:t>konkurence</a:t>
            </a:r>
            <a:r>
              <a:rPr lang="cs-CZ" altLang="cs-CZ" smtClean="0"/>
              <a:t> a </a:t>
            </a:r>
            <a:r>
              <a:rPr lang="cs-CZ" altLang="cs-CZ" b="1" smtClean="0"/>
              <a:t>rivalita</a:t>
            </a:r>
          </a:p>
          <a:p>
            <a:pPr eaLnBrk="1" hangingPunct="1"/>
            <a:endParaRPr lang="cs-CZ" altLang="cs-CZ" smtClean="0"/>
          </a:p>
        </p:txBody>
      </p:sp>
      <p:pic>
        <p:nvPicPr>
          <p:cNvPr id="9220" name="Picture 5" descr="http://cleanfuelforthought.files.wordpress.com/2011/11/sun_public_good-11.gif?w=5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138" y="3573463"/>
            <a:ext cx="67691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rtlCol="0">
            <a:normAutofit fontScale="90000"/>
          </a:bodyPr>
          <a:lstStyle/>
          <a:p>
            <a:pPr eaLnBrk="1" fontAlgn="auto" hangingPunct="1">
              <a:spcAft>
                <a:spcPts val="0"/>
              </a:spcAft>
              <a:defRPr/>
            </a:pPr>
            <a:r>
              <a:rPr lang="cs-CZ" altLang="cs-CZ" smtClean="0"/>
              <a:t>Ekonomické vlastnosti statků typu ŽP </a:t>
            </a:r>
          </a:p>
        </p:txBody>
      </p:sp>
      <p:sp>
        <p:nvSpPr>
          <p:cNvPr id="10243" name="Zástupný symbol pro obsah 2"/>
          <p:cNvSpPr>
            <a:spLocks noGrp="1"/>
          </p:cNvSpPr>
          <p:nvPr>
            <p:ph idx="1"/>
          </p:nvPr>
        </p:nvSpPr>
        <p:spPr/>
        <p:txBody>
          <a:bodyPr/>
          <a:lstStyle/>
          <a:p>
            <a:pPr eaLnBrk="1" hangingPunct="1"/>
            <a:r>
              <a:rPr lang="cs-CZ" altLang="cs-CZ" sz="2800" smtClean="0"/>
              <a:t>jednotlivci nejsou schopni docenit užitek (často užitek nelze přesně určit)</a:t>
            </a:r>
          </a:p>
          <a:p>
            <a:pPr eaLnBrk="1" hangingPunct="1"/>
            <a:r>
              <a:rPr lang="cs-CZ" altLang="cs-CZ" sz="2800" b="1" smtClean="0"/>
              <a:t>existují externality</a:t>
            </a:r>
          </a:p>
          <a:p>
            <a:pPr eaLnBrk="1" hangingPunct="1"/>
            <a:r>
              <a:rPr lang="cs-CZ" altLang="cs-CZ" sz="2800" smtClean="0"/>
              <a:t>není zde konkurence na straně poptávky (substituce mezi statky také není možná)</a:t>
            </a:r>
          </a:p>
          <a:p>
            <a:pPr eaLnBrk="1" hangingPunct="1"/>
            <a:r>
              <a:rPr lang="cs-CZ" altLang="cs-CZ" sz="2800" smtClean="0"/>
              <a:t>informovanost veřejnosti je problematická</a:t>
            </a:r>
          </a:p>
          <a:p>
            <a:pPr eaLnBrk="1" hangingPunct="1"/>
            <a:r>
              <a:rPr lang="cs-CZ" altLang="cs-CZ" sz="2800" smtClean="0"/>
              <a:t>trh je nedokonalý, deformovaný.</a:t>
            </a:r>
          </a:p>
          <a:p>
            <a:pPr eaLnBrk="1" hangingPunct="1"/>
            <a:endParaRPr lang="cs-CZ" altLang="cs-CZ"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pPr eaLnBrk="1" hangingPunct="1"/>
            <a:r>
              <a:rPr lang="cs-CZ" altLang="cs-CZ" smtClean="0"/>
              <a:t>ŽP jako externalita</a:t>
            </a:r>
          </a:p>
        </p:txBody>
      </p:sp>
      <p:sp>
        <p:nvSpPr>
          <p:cNvPr id="3" name="Zástupný symbol pro obsah 2"/>
          <p:cNvSpPr>
            <a:spLocks noGrp="1"/>
          </p:cNvSpPr>
          <p:nvPr>
            <p:ph idx="1"/>
          </p:nvPr>
        </p:nvSpPr>
        <p:spPr>
          <a:xfrm>
            <a:off x="949325" y="1981200"/>
            <a:ext cx="7661275" cy="4256088"/>
          </a:xfrm>
        </p:spPr>
        <p:txBody>
          <a:bodyPr rtlCol="0">
            <a:normAutofit/>
          </a:bodyPr>
          <a:lstStyle/>
          <a:p>
            <a:pPr eaLnBrk="1" fontAlgn="auto" hangingPunct="1">
              <a:spcAft>
                <a:spcPts val="0"/>
              </a:spcAft>
              <a:defRPr/>
            </a:pPr>
            <a:r>
              <a:rPr lang="cs-CZ" dirty="0" smtClean="0"/>
              <a:t>možnost </a:t>
            </a:r>
            <a:r>
              <a:rPr lang="cs-CZ" dirty="0"/>
              <a:t>volně využívat některé statky a služby životního prostředí může </a:t>
            </a:r>
            <a:r>
              <a:rPr lang="cs-CZ" dirty="0" smtClean="0"/>
              <a:t>vést ke </a:t>
            </a:r>
            <a:r>
              <a:rPr lang="cs-CZ" dirty="0"/>
              <a:t>specifickému ekonomickému vztahu – </a:t>
            </a:r>
            <a:r>
              <a:rPr lang="cs-CZ" b="1" dirty="0"/>
              <a:t>externalitám</a:t>
            </a:r>
            <a:r>
              <a:rPr lang="cs-CZ" dirty="0"/>
              <a:t>. </a:t>
            </a:r>
            <a:endParaRPr lang="cs-CZ" dirty="0" smtClean="0"/>
          </a:p>
          <a:p>
            <a:pPr eaLnBrk="1" fontAlgn="auto" hangingPunct="1">
              <a:spcAft>
                <a:spcPts val="0"/>
              </a:spcAft>
              <a:defRPr/>
            </a:pPr>
            <a:r>
              <a:rPr lang="cs-CZ" dirty="0" smtClean="0"/>
              <a:t>Nutnost </a:t>
            </a:r>
            <a:r>
              <a:rPr lang="cs-CZ" dirty="0">
                <a:solidFill>
                  <a:schemeClr val="accent6">
                    <a:lumMod val="75000"/>
                  </a:schemeClr>
                </a:solidFill>
              </a:rPr>
              <a:t>internalizace externalit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1070</TotalTime>
  <Words>3071</Words>
  <Application>Microsoft Office PowerPoint</Application>
  <PresentationFormat>Předvádění na obrazovce (4:3)</PresentationFormat>
  <Paragraphs>313</Paragraphs>
  <Slides>45</Slides>
  <Notes>7</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45</vt:i4>
      </vt:variant>
    </vt:vector>
  </HeadingPairs>
  <TitlesOfParts>
    <vt:vector size="53" baseType="lpstr">
      <vt:lpstr>Arial</vt:lpstr>
      <vt:lpstr>Calibri</vt:lpstr>
      <vt:lpstr>Symbol</vt:lpstr>
      <vt:lpstr>Times New Roman</vt:lpstr>
      <vt:lpstr>Verdana</vt:lpstr>
      <vt:lpstr>Wingdings</vt:lpstr>
      <vt:lpstr>Motiv systému Office</vt:lpstr>
      <vt:lpstr>Rastrový obrázek</vt:lpstr>
      <vt:lpstr>Ekonomie  a  životní prostředí  PARTNEŘI  nebo  NEPŘÁTELÉ?</vt:lpstr>
      <vt:lpstr>Ekologie a ekonomie</vt:lpstr>
      <vt:lpstr>Ekonomická činnost a ŽP</vt:lpstr>
      <vt:lpstr>ŽP jako veřejný statek</vt:lpstr>
      <vt:lpstr>ŽP a ekonomika</vt:lpstr>
      <vt:lpstr>Příčiny problémů ŽP</vt:lpstr>
      <vt:lpstr>Problém znečištění ŽP</vt:lpstr>
      <vt:lpstr>Ekonomické vlastnosti statků typu ŽP </vt:lpstr>
      <vt:lpstr>ŽP jako externalita</vt:lpstr>
      <vt:lpstr>Externality</vt:lpstr>
      <vt:lpstr>Důležité charakteristiky externalit</vt:lpstr>
      <vt:lpstr>Druhy externalit</vt:lpstr>
      <vt:lpstr>Druhy externalit</vt:lpstr>
      <vt:lpstr>Druhy externalit</vt:lpstr>
      <vt:lpstr>Rozšířené pojetí nákladů podniku</vt:lpstr>
      <vt:lpstr>Prezentace aplikace PowerPoint</vt:lpstr>
      <vt:lpstr>Internalizace externalit </vt:lpstr>
      <vt:lpstr>Internalizace externalit</vt:lpstr>
      <vt:lpstr>Dopad internalizace negativních externalit na rovnováhu na trhu zboží a služeb</vt:lpstr>
      <vt:lpstr>Příklad</vt:lpstr>
      <vt:lpstr>Ekonomické aspekty znehodnocení ŽP</vt:lpstr>
      <vt:lpstr>Znehodnocení ŽP – ekonomické aspekty</vt:lpstr>
      <vt:lpstr>Ekonomické aspekty znehodnocení ŽP</vt:lpstr>
      <vt:lpstr>Náklady na ochranu ŽP</vt:lpstr>
      <vt:lpstr>Prezentace aplikace PowerPoint</vt:lpstr>
      <vt:lpstr>Ekonomické optimum kvality ŽP</vt:lpstr>
      <vt:lpstr>Náklady na zamezení a náklady na vyhnutí se</vt:lpstr>
      <vt:lpstr>Rozdíl mezi náklady na zamezení a náklady na vyhnutí se</vt:lpstr>
      <vt:lpstr>Trh, vlastnická práva a vládní regulace</vt:lpstr>
      <vt:lpstr>Ekonomie životního prostředí</vt:lpstr>
      <vt:lpstr>Pojem Ekonomie ŽP</vt:lpstr>
      <vt:lpstr>Problém znečištění ŽP</vt:lpstr>
      <vt:lpstr>Metodologické problémy</vt:lpstr>
      <vt:lpstr>Metodologické problémy</vt:lpstr>
      <vt:lpstr>Metodologické problémy</vt:lpstr>
      <vt:lpstr>Metodologické problémy</vt:lpstr>
      <vt:lpstr>Přehled myšlenkových směrů</vt:lpstr>
      <vt:lpstr>Neoklasická environmentální ekonomie</vt:lpstr>
      <vt:lpstr>Neoklasická environmentální ekonomie</vt:lpstr>
      <vt:lpstr>Ekologická ekonomie</vt:lpstr>
      <vt:lpstr>Institucionální ekologická ekonomie</vt:lpstr>
      <vt:lpstr>Tržní přístupy k ochraně ŽP</vt:lpstr>
      <vt:lpstr>Přístupy jednotlivých ekonomických škol</vt:lpstr>
      <vt:lpstr>Literatura</vt:lpstr>
      <vt:lpstr>Prezentace aplikace PowerPoint</vt:lpstr>
    </vt:vector>
  </TitlesOfParts>
  <Company>rmu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Ekonomika životního prostředí</dc:title>
  <dc:creator>Jana</dc:creator>
  <cp:lastModifiedBy>Jana Soukopová</cp:lastModifiedBy>
  <cp:revision>57</cp:revision>
  <dcterms:created xsi:type="dcterms:W3CDTF">2007-10-28T19:17:49Z</dcterms:created>
  <dcterms:modified xsi:type="dcterms:W3CDTF">2020-04-29T10:42:21Z</dcterms:modified>
</cp:coreProperties>
</file>