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9"/>
  </p:notesMasterIdLst>
  <p:sldIdLst>
    <p:sldId id="339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61" r:id="rId22"/>
    <p:sldId id="362" r:id="rId23"/>
    <p:sldId id="363" r:id="rId24"/>
    <p:sldId id="364" r:id="rId25"/>
    <p:sldId id="365" r:id="rId26"/>
    <p:sldId id="374" r:id="rId27"/>
    <p:sldId id="375" r:id="rId28"/>
    <p:sldId id="376" r:id="rId29"/>
    <p:sldId id="366" r:id="rId30"/>
    <p:sldId id="377" r:id="rId31"/>
    <p:sldId id="378" r:id="rId32"/>
    <p:sldId id="379" r:id="rId33"/>
    <p:sldId id="367" r:id="rId34"/>
    <p:sldId id="368" r:id="rId35"/>
    <p:sldId id="370" r:id="rId36"/>
    <p:sldId id="372" r:id="rId37"/>
    <p:sldId id="37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11" autoAdjust="0"/>
  </p:normalViewPr>
  <p:slideViewPr>
    <p:cSldViewPr>
      <p:cViewPr varScale="1">
        <p:scale>
          <a:sx n="120" d="100"/>
          <a:sy n="120" d="100"/>
        </p:scale>
        <p:origin x="13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45733EC-06E7-4CFA-A568-79311074B7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hofstra.edu/geotrans/eng/ch8en/conc8en/ch8c1en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s.muni.cz/auth/th/27564/esf_m/DP_Mullerova_is.pd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k-SK" altLang="en-US" smtClean="0">
                <a:hlinkClick r:id="rId3"/>
              </a:rPr>
              <a:t>http://people.hofstra.edu/geotrans/eng/ch8en/conc8en/ch8c1en.html</a:t>
            </a:r>
          </a:p>
          <a:p>
            <a:r>
              <a:rPr lang="sk-SK" altLang="en-US" smtClean="0">
                <a:hlinkClick r:id="rId4"/>
              </a:rPr>
              <a:t>https://is.muni.cz/auth/th/27564/esf_m/DP_Mullerova_is.pdf</a:t>
            </a:r>
            <a:endParaRPr lang="sk-SK" altLang="en-US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4845BF-BB69-457A-87E9-8A3134BEEAB9}" type="slidenum">
              <a:rPr lang="cs-CZ" altLang="en-US" sz="1200" smtClean="0">
                <a:latin typeface="Tahoma" panose="020B0604030504040204" pitchFamily="34" charset="0"/>
              </a:rPr>
              <a:pPr/>
              <a:t>1</a:t>
            </a:fld>
            <a:endParaRPr lang="cs-CZ" altLang="en-US" sz="1200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324E5071-9704-4ED6-9572-C5DA948BD696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34</a:t>
            </a:fld>
            <a:endParaRPr kumimoji="0" lang="cs-CZ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48132" name="Text Box 2"/>
          <p:cNvSpPr>
            <a:spLocks noChangeArrowheads="1"/>
          </p:cNvSpPr>
          <p:nvPr>
            <p:ph type="body"/>
          </p:nvPr>
        </p:nvSpPr>
        <p:spPr>
          <a:xfrm>
            <a:off x="438150" y="4775200"/>
            <a:ext cx="5983288" cy="4905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Dopravní cesta je plně oddělena od dopravce, ten provozuje letecké činnosti na základě licence. Dle statistické ročenky je na území ČR v provozu celkem 85 letišť, z nichž 14 má status veřejného mezinárodního, 56 veřejného vnitrostátního, 6 neveřejného mezinárodního a 9 neveřejného vnitrostátního. Největším zřizovatelem a správcem letišť je státní Česká správa letišť.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 smtClean="0"/>
              <a:t>Nejfrekventovanější letiště je Ruzyně</a:t>
            </a:r>
            <a:r>
              <a:rPr lang="cs-CZ" altLang="en-US" sz="1000" smtClean="0"/>
              <a:t>, v roce 2007 odbavilo necelých 12,5 milionu cestujících. Letištěm Praha vloni prošlo rekordních 12 436 254 cestujících. Naše největší letiště tak zaznamenalo 7,5% nárůst oproti předchozímu roku.  Největší zájem o cestování letadlem byl mezi cestujícími v srpnu, kdy jich vzdušný přístav odbavil 1,34 milionů, nejrušnějším dnem byl pak 29. červen s téměř 47 tisíci pasažéry. Průměrně branami letiště prošlo každý den 34 tisíc cestujících.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 smtClean="0"/>
              <a:t>Nejčastěji pasažéři létali na linkách mezi Prahou a Velkou Británií</a:t>
            </a:r>
            <a:r>
              <a:rPr lang="cs-CZ" altLang="en-US" sz="1000" smtClean="0"/>
              <a:t> (1 950 029) a Prahou a německými destinacemi (1 127 128). O 23,4 % se zvýšil počet cestujících do Itálie (905 061), které tak patří třetí místo mezi nejoblíbenějšími destinacemi. Čtvrtá je Francie s 803 794 cestujících. Jako pátá nejoblíbenější země se umístilo Španělsko s 660 021 pasažéry, což je o 28.6 % více než v předchozím období.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V průběhu roku 2007 bylo </a:t>
            </a:r>
            <a:r>
              <a:rPr lang="cs-CZ" altLang="en-US" sz="1000" b="1" smtClean="0"/>
              <a:t>Letiště Praha</a:t>
            </a:r>
            <a:r>
              <a:rPr lang="cs-CZ" altLang="en-US" sz="1000" smtClean="0"/>
              <a:t> spojeno pravidelnými linkami  56 dopravců s více než 120 destinacemi.  Pravidelnými linkami v loňském roce cestovalo 10,6 milionů osob,  což představuje 85,2 % z celkového počtu odbavených cestujících.  Nejoblíbenějšími destinacemi v roce 2007 byly tradičně Londýn (966 926) a Paříž (686 699), dále Frankfurt (452 824), Amsterdam (407 010) a na pátém místě Moskva (339 405).  Letiště Praha v loňském roce odbavilo přes 55 tisíc tun nákladu.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 smtClean="0"/>
              <a:t>Brno-Tuřany v roce 2007</a:t>
            </a:r>
            <a:r>
              <a:rPr lang="cs-CZ" altLang="en-US" sz="1000" smtClean="0"/>
              <a:t>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Celkem letiště využilo 415 276 cestujících, z toho na pravidelných spojích 168 tisíc a v nepravidelné dopravě 247 tisíc. Oproti roku 2006 to znamená nárůst o 5,5%.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Téměř 119 tisíc cestujících bylo přepraveno na pravidelné lince </a:t>
            </a:r>
            <a:br>
              <a:rPr lang="cs-CZ" altLang="en-US" sz="1000" smtClean="0"/>
            </a:br>
            <a:r>
              <a:rPr lang="cs-CZ" altLang="en-US" sz="1000" smtClean="0"/>
              <a:t>Londýn</a:t>
            </a:r>
            <a:r>
              <a:rPr lang="cs-CZ" altLang="en-US" sz="1000" b="1" smtClean="0"/>
              <a:t>-Brno</a:t>
            </a:r>
            <a:r>
              <a:rPr lang="cs-CZ" altLang="en-US" sz="1000" smtClean="0"/>
              <a:t>, letadly Českých aerolinií mezi </a:t>
            </a:r>
            <a:r>
              <a:rPr lang="cs-CZ" altLang="en-US" sz="1000" b="1" smtClean="0"/>
              <a:t>Brnem a Prahou</a:t>
            </a:r>
            <a:r>
              <a:rPr lang="cs-CZ" altLang="en-US" sz="1000" smtClean="0"/>
              <a:t> letělo 36 tisíc cestujících, z nichž přes 90% použilo letiště Praha k přestupu na další mezinárodní spoje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E66A8D4A-4DE6-4C02-B2E8-AE2E0434EB35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35</a:t>
            </a:fld>
            <a:endParaRPr kumimoji="0" lang="cs-CZ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en-US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4C47F1-5AC5-4C6A-9C53-290E55154449}" type="slidenum">
              <a:rPr lang="cs-CZ" altLang="en-US" sz="1200" smtClean="0">
                <a:latin typeface="Tahoma" panose="020B0604030504040204" pitchFamily="34" charset="0"/>
              </a:rPr>
              <a:pPr/>
              <a:t>2</a:t>
            </a:fld>
            <a:endParaRPr lang="cs-CZ" altLang="en-US" sz="1200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1721CA95-C185-4E56-91A8-D6E02B44DB4F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3</a:t>
            </a:fld>
            <a:endParaRPr kumimoji="0" lang="cs-CZ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9220" name="Rectangle 2"/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C86D229D-9B72-450D-A3F9-1022755D52C9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21</a:t>
            </a:fld>
            <a:endParaRPr kumimoji="0" lang="cs-CZ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28676" name="Rectangle 2"/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E07C0C7E-426E-4C90-9DD8-0B4EDCB543A9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22</a:t>
            </a:fld>
            <a:endParaRPr kumimoji="0" lang="cs-CZ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24" name="Text Box 2"/>
          <p:cNvSpPr>
            <a:spLocks noChangeArrowheads="1"/>
          </p:cNvSpPr>
          <p:nvPr>
            <p:ph type="body"/>
          </p:nvPr>
        </p:nvSpPr>
        <p:spPr>
          <a:xfrm>
            <a:off x="685800" y="4775200"/>
            <a:ext cx="5486400" cy="4522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§ 9 zákona č. 13/1997 Sb. O pozemních komunikací</a:t>
            </a:r>
            <a:br>
              <a:rPr lang="cs-CZ" altLang="en-US" sz="1000" smtClean="0">
                <a:latin typeface="Arial" panose="020B0604020202020204" pitchFamily="34" charset="0"/>
              </a:rPr>
            </a:br>
            <a:r>
              <a:rPr lang="cs-CZ" altLang="en-US" sz="1000" b="1" smtClean="0">
                <a:latin typeface="Arial" panose="020B0604020202020204" pitchFamily="34" charset="0"/>
              </a:rPr>
              <a:t>Vlastnictví pozemních komunikací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/>
            </a:r>
            <a:br>
              <a:rPr lang="cs-CZ" altLang="en-US" sz="1000" smtClean="0">
                <a:latin typeface="Arial" panose="020B0604020202020204" pitchFamily="34" charset="0"/>
              </a:rPr>
            </a:br>
            <a:r>
              <a:rPr lang="cs-CZ" altLang="en-US" sz="1000" smtClean="0">
                <a:latin typeface="Arial" panose="020B0604020202020204" pitchFamily="34" charset="0"/>
              </a:rPr>
              <a:t>(1) Vlastníkem dálnic a silnic je stát. Vlastníkem místních komunikací je obec, na jejímž území se místní komunikace nacházejí. Vlastníkem účelových komunikací je právnická nebo fyzická osoba.</a:t>
            </a:r>
            <a:br>
              <a:rPr lang="cs-CZ" altLang="en-US" sz="1000" smtClean="0">
                <a:latin typeface="Arial" panose="020B0604020202020204" pitchFamily="34" charset="0"/>
              </a:rPr>
            </a:br>
            <a:r>
              <a:rPr lang="cs-CZ" altLang="en-US" sz="1000" smtClean="0">
                <a:latin typeface="Arial" panose="020B0604020202020204" pitchFamily="34" charset="0"/>
              </a:rPr>
              <a:t>(2) Vlastnické právo státu k dálnicím a silnicím vykonává Ministerstvo dopravy a spojů.</a:t>
            </a:r>
            <a:br>
              <a:rPr lang="cs-CZ" altLang="en-US" sz="1000" smtClean="0">
                <a:latin typeface="Arial" panose="020B0604020202020204" pitchFamily="34" charset="0"/>
              </a:rPr>
            </a:br>
            <a:r>
              <a:rPr lang="cs-CZ" altLang="en-US" sz="1000" smtClean="0">
                <a:latin typeface="Arial" panose="020B0604020202020204" pitchFamily="34" charset="0"/>
              </a:rPr>
              <a:t>(3) Ministerstvo dopravy a spojů nebo obec může pověřit výkonem vlastnických práv právnickou nebo fyzickou osobu (dále jen „správce pozemní komunikace“).</a:t>
            </a:r>
            <a:br>
              <a:rPr lang="cs-CZ" altLang="en-US" sz="1000" smtClean="0">
                <a:latin typeface="Arial" panose="020B0604020202020204" pitchFamily="34" charset="0"/>
              </a:rPr>
            </a:br>
            <a:r>
              <a:rPr lang="cs-CZ" altLang="en-US" sz="1000" smtClean="0">
                <a:latin typeface="Arial" panose="020B0604020202020204" pitchFamily="34" charset="0"/>
              </a:rPr>
              <a:t>(4) Prováděcí předpis vymezí podrobnosti k péči vlastníka pozemní komunikace o dálnici, silnici a místní komunikaci a o jejich evidenci. 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Silniční a dálniční síť se dělí podle vlastnictví následovně: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 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-  vlastníkem dálnic a rychlostních silnic je stát s převodem výkonu vlastnického práva na Ministerstvo dopravy ČR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-   vlastníkem silnic I. tříd je stát zastoupený Ministerstvem dopravy ČR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-    vlastníkem silnic II. a III. tříd je kraj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 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Silniční a dálniční síť se dělí podle výkonu státní správy následovně: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 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-    výkon státní správy na dálnici a silnicích R – Ministerstvo dopravy ČR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-    výkon státní správy na silnicích I. tříd – Krajský úřad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>-   výkon státní správy na silnicích II. a III. tříd – Obecní úřady obcí s rozšířenou působností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>
                <a:latin typeface="Arial" panose="020B0604020202020204" pitchFamily="34" charset="0"/>
              </a:rPr>
              <a:t/>
            </a:r>
            <a:br>
              <a:rPr lang="cs-CZ" altLang="en-US" sz="1000" smtClean="0">
                <a:latin typeface="Arial" panose="020B0604020202020204" pitchFamily="34" charset="0"/>
              </a:rPr>
            </a:br>
            <a:endParaRPr lang="cs-CZ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FB3F19A5-C1CF-4403-B786-1C8FB5EBAD66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23</a:t>
            </a:fld>
            <a:endParaRPr kumimoji="0" lang="cs-CZ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2772" name="Rectangle 2"/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7F2FC22D-28E5-48B3-A960-CA3D923A9FBC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24</a:t>
            </a:fld>
            <a:endParaRPr kumimoji="0" lang="cs-CZ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15988" y="754063"/>
            <a:ext cx="502602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4820" name="Text Box 2"/>
          <p:cNvSpPr>
            <a:spLocks noChangeArrowheads="1"/>
          </p:cNvSpPr>
          <p:nvPr>
            <p:ph type="body"/>
          </p:nvPr>
        </p:nvSpPr>
        <p:spPr>
          <a:xfrm>
            <a:off x="685800" y="4775200"/>
            <a:ext cx="5486400" cy="4522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mtClean="0">
                <a:latin typeface="Arial" panose="020B0604020202020204" pitchFamily="34" charset="0"/>
              </a:rPr>
              <a:t>Souvislosti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mtClean="0">
                <a:latin typeface="Arial" panose="020B0604020202020204" pitchFamily="34" charset="0"/>
              </a:rPr>
              <a:t>ČR 78 864 km2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mtClean="0">
                <a:latin typeface="Arial" panose="020B0604020202020204" pitchFamily="34" charset="0"/>
              </a:rPr>
              <a:t>Letiště Praha Ruzyně, Karlovy Vary, Brno Tuřany, Ostrava Mošnov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mtClean="0">
                <a:latin typeface="Arial" panose="020B0604020202020204" pitchFamily="34" charset="0"/>
              </a:rPr>
              <a:t>Vodní cesty: 330 km připadá na nejvýznamnější vltavsko-labskou cestu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mtClean="0">
                <a:latin typeface="Arial" panose="020B0604020202020204" pitchFamily="34" charset="0"/>
              </a:rPr>
              <a:t>Železnice: 1875 km vícekolejných, elektrifikovaných 2926 km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mtClean="0">
                <a:latin typeface="Arial" panose="020B0604020202020204" pitchFamily="34" charset="0"/>
              </a:rPr>
              <a:t>Silnice: 657 km dálnic, 355 km rychlostních silnic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315D0486-1109-4DC1-A7C5-9475B6451A2C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25</a:t>
            </a:fld>
            <a:endParaRPr kumimoji="0" lang="cs-CZ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6868" name="Text Box 2"/>
          <p:cNvSpPr>
            <a:spLocks noChangeArrowheads="1"/>
          </p:cNvSpPr>
          <p:nvPr>
            <p:ph type="body"/>
          </p:nvPr>
        </p:nvSpPr>
        <p:spPr>
          <a:xfrm>
            <a:off x="438150" y="4775200"/>
            <a:ext cx="5983288" cy="4905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Dopravní cesta je plně oddělena od dopravce, ten provozuje letecké činnosti na základě licence. Dle statistické ročenky je na území ČR v provozu celkem 85 letišť, z nichž 14 má status veřejného mezinárodního, 56 veřejného vnitrostátního, 6 neveřejného mezinárodního a 9 neveřejného vnitrostátního. Největším zřizovatelem a správcem letišť je státní Česká správa letišť.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 smtClean="0"/>
              <a:t>Nejfrekventovanější letiště je Ruzyně</a:t>
            </a:r>
            <a:r>
              <a:rPr lang="cs-CZ" altLang="en-US" sz="1000" smtClean="0"/>
              <a:t>, v roce 2007 odbavilo necelých 12,5 milionu cestujících. Letištěm Praha vloni prošlo rekordních 12 436 254 cestujících. Naše největší letiště tak zaznamenalo 7,5% nárůst oproti předchozímu roku.  Největší zájem o cestování letadlem byl mezi cestujícími v srpnu, kdy jich vzdušný přístav odbavil 1,34 milionů, nejrušnějším dnem byl pak 29. červen s téměř 47 tisíci pasažéry. Průměrně branami letiště prošlo každý den 34 tisíc cestujících.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 smtClean="0"/>
              <a:t>Nejčastěji pasažéři létali na linkách mezi Prahou a Velkou Británií</a:t>
            </a:r>
            <a:r>
              <a:rPr lang="cs-CZ" altLang="en-US" sz="1000" smtClean="0"/>
              <a:t> (1 950 029) a Prahou a německými destinacemi (1 127 128). O 23,4 % se zvýšil počet cestujících do Itálie (905 061), které tak patří třetí místo mezi nejoblíbenějšími destinacemi. Čtvrtá je Francie s 803 794 cestujících. Jako pátá nejoblíbenější země se umístilo Španělsko s 660 021 pasažéry, což je o 28.6 % více než v předchozím období.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V průběhu roku 2007 bylo </a:t>
            </a:r>
            <a:r>
              <a:rPr lang="cs-CZ" altLang="en-US" sz="1000" b="1" smtClean="0"/>
              <a:t>Letiště Praha</a:t>
            </a:r>
            <a:r>
              <a:rPr lang="cs-CZ" altLang="en-US" sz="1000" smtClean="0"/>
              <a:t> spojeno pravidelnými linkami  56 dopravců s více než 120 destinacemi.  Pravidelnými linkami v loňském roce cestovalo 10,6 milionů osob,  což představuje 85,2 % z celkového počtu odbavených cestujících.  Nejoblíbenějšími destinacemi v roce 2007 byly tradičně Londýn (966 926) a Paříž (686 699), dále Frankfurt (452 824), Amsterdam (407 010) a na pátém místě Moskva (339 405).  Letiště Praha v loňském roce odbavilo přes 55 tisíc tun nákladu.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 smtClean="0"/>
              <a:t>Brno-Tuřany v roce 2007</a:t>
            </a:r>
            <a:r>
              <a:rPr lang="cs-CZ" altLang="en-US" sz="1000" smtClean="0"/>
              <a:t>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Celkem letiště využilo 415 276 cestujících, z toho na pravidelných spojích 168 tisíc a v nepravidelné dopravě 247 tisíc. Oproti roku 2006 to znamená nárůst o 5,5%.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Téměř 119 tisíc cestujících bylo přepraveno na pravidelné lince </a:t>
            </a:r>
            <a:br>
              <a:rPr lang="cs-CZ" altLang="en-US" sz="1000" smtClean="0"/>
            </a:br>
            <a:r>
              <a:rPr lang="cs-CZ" altLang="en-US" sz="1000" smtClean="0"/>
              <a:t>Londýn</a:t>
            </a:r>
            <a:r>
              <a:rPr lang="cs-CZ" altLang="en-US" sz="1000" b="1" smtClean="0"/>
              <a:t>-Brno</a:t>
            </a:r>
            <a:r>
              <a:rPr lang="cs-CZ" altLang="en-US" sz="1000" smtClean="0"/>
              <a:t>, letadly Českých aerolinií mezi </a:t>
            </a:r>
            <a:r>
              <a:rPr lang="cs-CZ" altLang="en-US" sz="1000" b="1" smtClean="0"/>
              <a:t>Brnem a Prahou</a:t>
            </a:r>
            <a:r>
              <a:rPr lang="cs-CZ" altLang="en-US" sz="1000" smtClean="0"/>
              <a:t> letělo 36 tisíc cestujících, z nichž přes 90% použilo letiště Praha k přestupu na další mezinárodní spoje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C9B55FB6-06AE-43D5-B8A5-9B8A0E719DC3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29</a:t>
            </a:fld>
            <a:endParaRPr kumimoji="0" lang="cs-CZ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41988" name="Text Box 2"/>
          <p:cNvSpPr>
            <a:spLocks noChangeArrowheads="1"/>
          </p:cNvSpPr>
          <p:nvPr>
            <p:ph type="body"/>
          </p:nvPr>
        </p:nvSpPr>
        <p:spPr>
          <a:xfrm>
            <a:off x="438150" y="4775200"/>
            <a:ext cx="5983288" cy="4905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Dopravní cesta je plně oddělena od dopravce, ten provozuje letecké činnosti na základě licence. Dle statistické ročenky je na území ČR v provozu celkem 85 letišť, z nichž 14 má status veřejného mezinárodního, 56 veřejného vnitrostátního, 6 neveřejného mezinárodního a 9 neveřejného vnitrostátního. Největším zřizovatelem a správcem letišť je státní Česká správa letišť.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 smtClean="0"/>
              <a:t>Nejfrekventovanější letiště je Ruzyně</a:t>
            </a:r>
            <a:r>
              <a:rPr lang="cs-CZ" altLang="en-US" sz="1000" smtClean="0"/>
              <a:t>, v roce 2007 odbavilo necelých 12,5 milionu cestujících. Letištěm Praha vloni prošlo rekordních 12 436 254 cestujících. Naše největší letiště tak zaznamenalo 7,5% nárůst oproti předchozímu roku.  Největší zájem o cestování letadlem byl mezi cestujícími v srpnu, kdy jich vzdušný přístav odbavil 1,34 milionů, nejrušnějším dnem byl pak 29. červen s téměř 47 tisíci pasažéry. Průměrně branami letiště prošlo každý den 34 tisíc cestujících.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 smtClean="0"/>
              <a:t>Nejčastěji pasažéři létali na linkách mezi Prahou a Velkou Británií</a:t>
            </a:r>
            <a:r>
              <a:rPr lang="cs-CZ" altLang="en-US" sz="1000" smtClean="0"/>
              <a:t> (1 950 029) a Prahou a německými destinacemi (1 127 128). O 23,4 % se zvýšil počet cestujících do Itálie (905 061), které tak patří třetí místo mezi nejoblíbenějšími destinacemi. Čtvrtá je Francie s 803 794 cestujících. Jako pátá nejoblíbenější země se umístilo Španělsko s 660 021 pasažéry, což je o 28.6 % více než v předchozím období.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V průběhu roku 2007 bylo </a:t>
            </a:r>
            <a:r>
              <a:rPr lang="cs-CZ" altLang="en-US" sz="1000" b="1" smtClean="0"/>
              <a:t>Letiště Praha</a:t>
            </a:r>
            <a:r>
              <a:rPr lang="cs-CZ" altLang="en-US" sz="1000" smtClean="0"/>
              <a:t> spojeno pravidelnými linkami  56 dopravců s více než 120 destinacemi.  Pravidelnými linkami v loňském roce cestovalo 10,6 milionů osob,  což představuje 85,2 % z celkového počtu odbavených cestujících.  Nejoblíbenějšími destinacemi v roce 2007 byly tradičně Londýn (966 926) a Paříž (686 699), dále Frankfurt (452 824), Amsterdam (407 010) a na pátém místě Moskva (339 405).  Letiště Praha v loňském roce odbavilo přes 55 tisíc tun nákladu.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 smtClean="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 smtClean="0"/>
              <a:t>Brno-Tuřany v roce 2007</a:t>
            </a:r>
            <a:r>
              <a:rPr lang="cs-CZ" altLang="en-US" sz="1000" smtClean="0"/>
              <a:t>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Celkem letiště využilo 415 276 cestujících, z toho na pravidelných spojích 168 tisíc a v nepravidelné dopravě 247 tisíc. Oproti roku 2006 to znamená nárůst o 5,5%.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smtClean="0"/>
              <a:t>Téměř 119 tisíc cestujících bylo přepraveno na pravidelné lince </a:t>
            </a:r>
            <a:br>
              <a:rPr lang="cs-CZ" altLang="en-US" sz="1000" smtClean="0"/>
            </a:br>
            <a:r>
              <a:rPr lang="cs-CZ" altLang="en-US" sz="1000" smtClean="0"/>
              <a:t>Londýn</a:t>
            </a:r>
            <a:r>
              <a:rPr lang="cs-CZ" altLang="en-US" sz="1000" b="1" smtClean="0"/>
              <a:t>-Brno</a:t>
            </a:r>
            <a:r>
              <a:rPr lang="cs-CZ" altLang="en-US" sz="1000" smtClean="0"/>
              <a:t>, letadly Českých aerolinií mezi </a:t>
            </a:r>
            <a:r>
              <a:rPr lang="cs-CZ" altLang="en-US" sz="1000" b="1" smtClean="0"/>
              <a:t>Brnem a Prahou</a:t>
            </a:r>
            <a:r>
              <a:rPr lang="cs-CZ" altLang="en-US" sz="1000" smtClean="0"/>
              <a:t> letělo 36 tisíc cestujících, z nichž přes 90% použilo letiště Praha k přestupu na další mezinárodní spoje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3B506-D622-485D-A734-31896BDF21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4071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5001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7037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1258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36230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433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40B0B-9AD7-42B5-BA54-70A0919842F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6425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3295D-09B6-4139-ACDA-E68A49C68F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305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4260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340E9-1F3A-4DD3-9ECD-1535F0836F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2799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411A0-EDD8-4A3D-9B65-DBF16D46F0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6390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DFDF7-6072-4E18-8972-01624B6631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13307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690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FE13B-2264-4DA4-8F88-F725A5D54F6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54930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51CE9-F5D7-4C5D-8AF9-73710D6CDB7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87474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7F2FF-27C8-4D6D-8B32-6519A6C29D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13517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6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1397000"/>
            <a:ext cx="6408712" cy="2679700"/>
          </a:xfrm>
        </p:spPr>
        <p:txBody>
          <a:bodyPr/>
          <a:lstStyle/>
          <a:p>
            <a:pPr eaLnBrk="1" hangingPunct="1"/>
            <a:r>
              <a:rPr lang="pl-PL" altLang="en-US" sz="36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Doprava a životní prostředí</a:t>
            </a:r>
            <a:r>
              <a:rPr lang="cs-CZ" altLang="en-US" i="0" dirty="0" smtClean="0">
                <a:solidFill>
                  <a:schemeClr val="tx1"/>
                </a:solidFill>
              </a:rPr>
              <a:t/>
            </a:r>
            <a:br>
              <a:rPr lang="cs-CZ" altLang="en-US" i="0" dirty="0" smtClean="0">
                <a:solidFill>
                  <a:schemeClr val="tx1"/>
                </a:solidFill>
              </a:rPr>
            </a:br>
            <a:endParaRPr lang="cs-CZ" altLang="en-US" sz="3000" i="0" dirty="0" smtClean="0">
              <a:solidFill>
                <a:schemeClr val="tx1"/>
              </a:solidFill>
            </a:endParaRPr>
          </a:p>
        </p:txBody>
      </p:sp>
      <p:pic>
        <p:nvPicPr>
          <p:cNvPr id="4101" name="Picture 2" descr="http://www.associatedrenewable.com/images/smart_grid_energy_infrastruct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3398837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0"/>
            <a:ext cx="916305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6D0C6-AD23-49C9-86E7-EB3351B76BD6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7413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1700"/>
            <a:ext cx="8940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B31EAC-3A5A-4FF0-970B-EA31DD636815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8437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28688"/>
            <a:ext cx="83153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Vojtěch Máca, Hodnocení dopadů dopravy na životní prostředí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8D6D86-9F8F-44EC-998D-A44CF15B9A6A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9461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0538"/>
            <a:ext cx="8478837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647950" y="6308725"/>
            <a:ext cx="47323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Vojtěch Máca, Hodnocení dopadů dopravy na životní prostředí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A197B-125D-4A7F-8E18-70262151FE6C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048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4450"/>
            <a:ext cx="8867775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647950" y="6308725"/>
            <a:ext cx="47323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Vojtěch Máca, Hodnocení dopadů dopravy na životní prostředí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AAD8EE-9AAF-4302-833E-2EB5496D31E2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647950" y="6308725"/>
            <a:ext cx="47323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Vojtěch Máca, Hodnocení dopadů dopravy na životní prostředí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  <p:pic>
        <p:nvPicPr>
          <p:cNvPr id="21510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38"/>
            <a:ext cx="89725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384A5C-E1C5-402B-9F70-A61977779E56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2533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15888"/>
            <a:ext cx="9104312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6230E2-6131-4E71-A0D7-B88867435E99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3557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0"/>
            <a:ext cx="8696325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484438" y="5857875"/>
            <a:ext cx="4730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Vojtěch Máca, Hodnocení dopadů dopravy na životní prostředí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747A4E-0D1D-42E0-A513-B284192D70C9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4581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6838"/>
            <a:ext cx="8599488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484438" y="6080125"/>
            <a:ext cx="47307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Vojtěch Máca, Hodnocení dopadů dopravy na životní prostředí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DDD07C-F19B-440A-B5AB-80BB5D64591D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560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85852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484438" y="6369050"/>
            <a:ext cx="47307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Vojtěch Máca, Hodnocení dopadů dopravy na životní prostředí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i="0" smtClean="0">
                <a:solidFill>
                  <a:schemeClr val="tx1"/>
                </a:solidFill>
              </a:rPr>
              <a:t>O čem to dnes bude?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Doprava</a:t>
            </a:r>
          </a:p>
          <a:p>
            <a:pPr eaLnBrk="1" hangingPunct="1"/>
            <a:r>
              <a:rPr lang="cs-CZ" altLang="en-US" b="1" smtClean="0"/>
              <a:t>Externality v dopravě</a:t>
            </a:r>
          </a:p>
          <a:p>
            <a:pPr eaLnBrk="1" hangingPunct="1"/>
            <a:r>
              <a:rPr lang="cs-CZ" altLang="en-US" b="1" smtClean="0"/>
              <a:t>Oceňování dopadů dopravy na ŽP</a:t>
            </a:r>
          </a:p>
          <a:p>
            <a:pPr eaLnBrk="1" hangingPunct="1"/>
            <a:r>
              <a:rPr lang="cs-CZ" altLang="en-US" b="1" smtClean="0"/>
              <a:t>Dopravní síť v ČR</a:t>
            </a:r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456A33-8889-401B-92DD-20446DBBC09B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246063" y="836613"/>
            <a:ext cx="7772400" cy="1143000"/>
          </a:xfrm>
        </p:spPr>
        <p:txBody>
          <a:bodyPr/>
          <a:lstStyle/>
          <a:p>
            <a:r>
              <a:rPr lang="cs-CZ" altLang="en-US" i="0" smtClean="0"/>
              <a:t>Shrnutí podle Mácy:</a:t>
            </a:r>
            <a:endParaRPr lang="sk-SK" altLang="en-US" i="0" smtClean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9138"/>
            <a:ext cx="7772400" cy="4114800"/>
          </a:xfrm>
        </p:spPr>
        <p:txBody>
          <a:bodyPr>
            <a:normAutofit fontScale="92500"/>
          </a:bodyPr>
          <a:lstStyle/>
          <a:p>
            <a:r>
              <a:rPr lang="sk-SK" altLang="en-US" sz="2800" smtClean="0"/>
              <a:t>(negativní) dopady dopravy umíme hodnotit – zdaleka ale </a:t>
            </a:r>
            <a:r>
              <a:rPr lang="sk-SK" altLang="en-US" smtClean="0"/>
              <a:t>ne všechny</a:t>
            </a:r>
          </a:p>
          <a:p>
            <a:r>
              <a:rPr lang="sk-SK" altLang="en-US" sz="2800" smtClean="0"/>
              <a:t>často </a:t>
            </a:r>
            <a:r>
              <a:rPr lang="sk-SK" altLang="en-US" sz="2800" b="1" smtClean="0"/>
              <a:t>nekvantifikujeme</a:t>
            </a:r>
            <a:r>
              <a:rPr lang="sk-SK" altLang="en-US" sz="2800" smtClean="0"/>
              <a:t> ani ty, které dokážeme</a:t>
            </a:r>
          </a:p>
          <a:p>
            <a:r>
              <a:rPr lang="sk-SK" altLang="en-US" sz="2800" smtClean="0"/>
              <a:t>peněžní ocenění umožňuje vzájemné porovnání dopadů s často diametrálně </a:t>
            </a:r>
            <a:r>
              <a:rPr lang="sk-SK" altLang="en-US" sz="2800" b="1" smtClean="0"/>
              <a:t>odlišnými efekty </a:t>
            </a:r>
          </a:p>
          <a:p>
            <a:pPr lvl="1"/>
            <a:r>
              <a:rPr lang="sk-SK" altLang="en-US" smtClean="0"/>
              <a:t>méně hluku a více emisí nebo naopak?</a:t>
            </a:r>
          </a:p>
          <a:p>
            <a:r>
              <a:rPr lang="sk-SK" altLang="en-US" sz="2800" b="1" smtClean="0"/>
              <a:t>není</a:t>
            </a:r>
            <a:r>
              <a:rPr lang="sk-SK" altLang="en-US" sz="2800" smtClean="0"/>
              <a:t> (a nemá) to být </a:t>
            </a:r>
            <a:r>
              <a:rPr lang="sk-SK" altLang="en-US" sz="2800" b="1" smtClean="0"/>
              <a:t>jediné hodnotící kritérium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7D5B96-B47E-4A62-A284-06DA971631B1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536" b="1">
                <a:cs typeface="Times New Roman" panose="02020603050405020304" pitchFamily="18" charset="0"/>
              </a:rPr>
              <a:t>Druhy dopravy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719138" y="1208088"/>
            <a:ext cx="6988175" cy="59134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/>
          <a:lstStyle/>
          <a:p>
            <a:pPr marL="308165" indent="-308165" algn="just" eaLnBrk="1" hangingPunct="1">
              <a:lnSpc>
                <a:spcPct val="90000"/>
              </a:lnSpc>
              <a:spcBef>
                <a:spcPts val="726"/>
              </a:spcBef>
              <a:buClr>
                <a:srgbClr val="FF5050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Pevninská 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Silniční, drážní, říční, potrubní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Clr>
                <a:srgbClr val="0033CC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Mořská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Námořní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Clr>
                <a:srgbClr val="00FF00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Vzdušná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Letecká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Potrubní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Složky dopravy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Dopravní prostředky, dopravní cesty, ostatní dopravní infrastruktury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cs-CZ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cs-CZ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341313"/>
            <a:ext cx="6870700" cy="425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normAutofit fontScale="90000"/>
          </a:bodyPr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993" b="1"/>
              <a:t>Vlastnictví infrastruktury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576263" y="1290638"/>
            <a:ext cx="7223125" cy="45116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normAutofit lnSpcReduction="10000"/>
          </a:bodyPr>
          <a:lstStyle/>
          <a:p>
            <a:pPr marL="308165" indent="-308165" algn="ctr" eaLnBrk="1" hangingPunct="1">
              <a:spcBef>
                <a:spcPts val="635"/>
              </a:spcBef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/>
              <a:t>Stát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dálnice, rychlostní silnice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silnice I. třídy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železniční dopravní cesta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vodní cesta včetně vodní infrastruktury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mezinárodní letiště Praha Ruzyně</a:t>
            </a:r>
          </a:p>
          <a:p>
            <a:pPr marL="308165" indent="-308165" eaLnBrk="1" hangingPunct="1">
              <a:spcBef>
                <a:spcPts val="408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cs-CZ" sz="1814"/>
          </a:p>
          <a:p>
            <a:pPr marL="308165" indent="-308165" algn="ctr" eaLnBrk="1" hangingPunct="1">
              <a:spcBef>
                <a:spcPts val="635"/>
              </a:spcBef>
              <a:buFontTx/>
              <a:buChar char="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/>
              <a:t>Kraje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silnice II. a III. třídy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vybraná letiště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11163" y="573088"/>
            <a:ext cx="2968625" cy="14097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4" tIns="41472" rIns="82944" bIns="41472"/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3447" b="1">
                <a:solidFill>
                  <a:srgbClr val="0000FF"/>
                </a:solidFill>
              </a:rPr>
              <a:t>ČR a EU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835525" y="685800"/>
            <a:ext cx="4046538" cy="6657975"/>
          </a:xfrm>
          <a:prstGeom prst="rect">
            <a:avLst/>
          </a:prstGeom>
          <a:solidFill>
            <a:srgbClr val="CCFFCC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163276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Obyvatelstvo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latin typeface="Arial" panose="020B0604020202020204" pitchFamily="34" charset="0"/>
              </a:rPr>
              <a:t>    10,7 mil.                     501 mil.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Rozloha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latin typeface="Arial" panose="020B0604020202020204" pitchFamily="34" charset="0"/>
              </a:rPr>
              <a:t>78,9 tis. km</a:t>
            </a:r>
            <a:r>
              <a:rPr lang="cs-CZ" sz="1900" b="1" baseline="-1000" smtClean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cs-CZ" sz="190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</a:t>
            </a:r>
            <a:r>
              <a:rPr lang="cs-CZ" sz="1900" b="1" smtClean="0">
                <a:solidFill>
                  <a:srgbClr val="000000"/>
                </a:solidFill>
                <a:latin typeface="Arial" panose="020B0604020202020204" pitchFamily="34" charset="0"/>
              </a:rPr>
              <a:t>4,3 mil. 							    km</a:t>
            </a:r>
            <a:r>
              <a:rPr lang="cs-CZ" sz="1900" b="1" baseline="-1000" smtClean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HDP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latin typeface="Arial" panose="020B0604020202020204" pitchFamily="34" charset="0"/>
              </a:rPr>
              <a:t>    €146 mld.                €10.617 							  mld.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Síť vozovek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latin typeface="Arial" panose="020B0604020202020204" pitchFamily="34" charset="0"/>
              </a:rPr>
              <a:t> 128 tis. km                    5 mil. km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Síť železnic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 smtClean="0">
                <a:solidFill>
                  <a:srgbClr val="000000"/>
                </a:solidFill>
                <a:latin typeface="Arial" panose="020B0604020202020204" pitchFamily="34" charset="0"/>
              </a:rPr>
              <a:t>  9,6 tis. Km                   214,6							     tis.km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484938" y="1354138"/>
            <a:ext cx="747712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2,1%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6465888" y="2279650"/>
            <a:ext cx="762000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1,8%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503988" y="3643313"/>
            <a:ext cx="747712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1,4%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503988" y="4954588"/>
            <a:ext cx="747712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2,5%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503988" y="5861050"/>
            <a:ext cx="749300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4,5%</a:t>
            </a:r>
          </a:p>
        </p:txBody>
      </p:sp>
      <p:pic>
        <p:nvPicPr>
          <p:cNvPr id="317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28600"/>
            <a:ext cx="979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11138"/>
            <a:ext cx="9810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22488"/>
            <a:ext cx="4608513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/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3356" b="1" dirty="0">
                <a:solidFill>
                  <a:schemeClr val="tx1"/>
                </a:solidFill>
              </a:rPr>
              <a:t>Dopravní sít ČR</a:t>
            </a:r>
          </a:p>
        </p:txBody>
      </p:sp>
      <p:sp>
        <p:nvSpPr>
          <p:cNvPr id="33795" name="Rectangle 3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Jedna z nejhustších v EU</a:t>
            </a:r>
          </a:p>
        </p:txBody>
      </p:sp>
      <p:graphicFrame>
        <p:nvGraphicFramePr>
          <p:cNvPr id="14370" name="Group 34"/>
          <p:cNvGraphicFramePr>
            <a:graphicFrameLocks noGrp="1"/>
          </p:cNvGraphicFramePr>
          <p:nvPr/>
        </p:nvGraphicFramePr>
        <p:xfrm>
          <a:off x="1316038" y="2989263"/>
          <a:ext cx="5530850" cy="2384425"/>
        </p:xfrm>
        <a:graphic>
          <a:graphicData uri="http://schemas.openxmlformats.org/drawingml/2006/table">
            <a:tbl>
              <a:tblPr/>
              <a:tblGrid>
                <a:gridCol w="276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701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Mez. letiště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letišť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68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vodní cesty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355 km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68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železnice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9.619 km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587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silnice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cca 55.800 km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52588"/>
            <a:ext cx="74961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/>
          <p:cNvSpPr>
            <a:spLocks noGrp="1" noChangeArrowheads="1"/>
          </p:cNvSpPr>
          <p:nvPr>
            <p:ph type="title"/>
          </p:nvPr>
        </p:nvSpPr>
        <p:spPr>
          <a:xfrm>
            <a:off x="3203575" y="6308725"/>
            <a:ext cx="3076575" cy="3730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normAutofit fontScale="90000"/>
          </a:bodyPr>
          <a:lstStyle/>
          <a:p>
            <a:pPr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cs-CZ" altLang="en-US" sz="1200" i="0" smtClean="0">
                <a:solidFill>
                  <a:schemeClr val="tx1"/>
                </a:solidFill>
              </a:rPr>
              <a:t>Zdroj: dopravní sektorové strategie, s. 169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64E604-490F-46A6-AA7B-7A0C0F160331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dopravní sektorové strategie, s. 168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  <p:pic>
        <p:nvPicPr>
          <p:cNvPr id="37892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981075"/>
            <a:ext cx="66960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BC068-CB6D-4170-B1B2-E88FD24A6259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89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985838"/>
            <a:ext cx="6542088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Dopravní sektorové strategie, s. 164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3993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B2FF67-84AD-45CF-AA1E-210007F3B529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9940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000125"/>
            <a:ext cx="7221538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Dopravní sektorové strategie, s. 162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765175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/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993" b="1" dirty="0">
                <a:solidFill>
                  <a:schemeClr val="tx1"/>
                </a:solidFill>
              </a:rPr>
              <a:t>Silniční doprava</a:t>
            </a:r>
          </a:p>
        </p:txBody>
      </p:sp>
      <p:pic>
        <p:nvPicPr>
          <p:cNvPr id="40963" name="Picture 5" descr="rsd-dalnice-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05485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423863"/>
            <a:ext cx="6797675" cy="5826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normAutofit fontScale="90000"/>
          </a:bodyPr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3447" b="1">
                <a:solidFill>
                  <a:schemeClr val="tx1"/>
                </a:solidFill>
                <a:cs typeface="Times New Roman" panose="02020603050405020304" pitchFamily="18" charset="0"/>
              </a:rPr>
              <a:t>DOPRAVA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60350" y="1600200"/>
            <a:ext cx="8426450" cy="4395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/>
          <a:lstStyle/>
          <a:p>
            <a:pPr marL="390246" indent="-293764" eaLnBrk="1" hangingPunct="1">
              <a:lnSpc>
                <a:spcPct val="90000"/>
              </a:lnSpc>
              <a:spcBef>
                <a:spcPts val="635"/>
              </a:spcBef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 sz="2812"/>
              <a:t>činnost spjatá s cílevědomým </a:t>
            </a:r>
            <a:r>
              <a:rPr lang="cs-CZ" sz="2812" b="1"/>
              <a:t>přemísťováním</a:t>
            </a:r>
            <a:r>
              <a:rPr lang="cs-CZ" sz="2812"/>
              <a:t> osob a hmotných předmětů</a:t>
            </a:r>
          </a:p>
          <a:p>
            <a:pPr marL="781932" lvl="1" indent="-292325"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 smtClean="0"/>
              <a:t>v nejrůznějších </a:t>
            </a:r>
            <a:r>
              <a:rPr lang="cs-CZ" b="1" smtClean="0"/>
              <a:t>objemových, časových a prostorových</a:t>
            </a:r>
            <a:r>
              <a:rPr lang="cs-CZ" smtClean="0"/>
              <a:t> souvislostech </a:t>
            </a:r>
          </a:p>
          <a:p>
            <a:pPr marL="781932" lvl="1" indent="-292325"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 smtClean="0"/>
              <a:t>za použití různých </a:t>
            </a:r>
            <a:r>
              <a:rPr lang="cs-CZ" b="1" smtClean="0"/>
              <a:t>dopravních prostředků</a:t>
            </a:r>
            <a:r>
              <a:rPr lang="cs-CZ" smtClean="0"/>
              <a:t> a </a:t>
            </a:r>
            <a:r>
              <a:rPr lang="cs-CZ" b="1" smtClean="0"/>
              <a:t>technologií</a:t>
            </a:r>
          </a:p>
          <a:p>
            <a:pPr marL="390246" indent="-293764" eaLnBrk="1" hangingPunct="1">
              <a:lnSpc>
                <a:spcPct val="90000"/>
              </a:lnSpc>
              <a:spcBef>
                <a:spcPts val="635"/>
              </a:spcBef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 sz="2812"/>
              <a:t>Dopravní proces představuje nezbytné pokračování </a:t>
            </a:r>
            <a:r>
              <a:rPr lang="cs-CZ" sz="2812" b="1"/>
              <a:t>procesu výrobního</a:t>
            </a:r>
          </a:p>
          <a:p>
            <a:pPr marL="390246" indent="-293764" eaLnBrk="1" hangingPunct="1">
              <a:lnSpc>
                <a:spcPct val="90000"/>
              </a:lnSpc>
              <a:spcBef>
                <a:spcPts val="726"/>
              </a:spcBef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 smtClean="0"/>
              <a:t>Nutnost </a:t>
            </a:r>
            <a:r>
              <a:rPr lang="cs-CZ" b="1" smtClean="0"/>
              <a:t>přemístění </a:t>
            </a:r>
            <a:r>
              <a:rPr lang="cs-CZ" smtClean="0"/>
              <a:t>je dána nutností uspokojení výrobních a finálních potřeb  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CC7DA9-4DA0-4F64-8107-0801DA637572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43011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85825"/>
            <a:ext cx="75184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Dopravní sektorové strategie, s. 165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44035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83940-356D-498E-AD17-D718D1692206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44036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862013"/>
            <a:ext cx="73628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Dopravní sektorové strategie, s. 166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4505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7923BC-68CC-40AC-BCBB-83839CDBD6C7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45060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847725"/>
            <a:ext cx="7358062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Dopravní sektorové strategie, s. 167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5700"/>
            <a:ext cx="7129463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 smtClean="0">
                <a:solidFill>
                  <a:schemeClr val="tx1"/>
                </a:solidFill>
              </a:rPr>
              <a:t>Zdroj: Dopravní sektorové strategie, s. 163</a:t>
            </a:r>
            <a:endParaRPr lang="cs-CZ" sz="12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6875" cy="9159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cs-CZ" altLang="en-US" smtClean="0"/>
              <a:t>Potrubní doprava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6388" cy="4343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19125" indent="-619125" eaLnBrk="1" hangingPunct="1">
              <a:tabLst>
                <a:tab pos="619125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r>
              <a:rPr lang="cs-CZ" altLang="en-US" smtClean="0"/>
              <a:t>Slouží k přepravě surovin (zejména) na dlouhé vzdálenosti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989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2243138"/>
            <a:ext cx="14366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946525"/>
            <a:ext cx="345598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98EE01-87DD-4D42-A49B-FE309D90265F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10045700" cy="753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33338"/>
            <a:ext cx="9183687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8425"/>
            <a:ext cx="91757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763"/>
            <a:ext cx="914241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21775" cy="683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e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254250"/>
            <a:ext cx="14700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baby-no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211388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Car_crash_fun_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1600200"/>
            <a:ext cx="345598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2" descr="traffic-congestion-blaauwbe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800600"/>
            <a:ext cx="27447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 descr="2039179--Obrazek--1-800x531p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4475163"/>
            <a:ext cx="3201987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16" descr="san-jose-demolitionserv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468813"/>
            <a:ext cx="25923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7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06400"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cs-CZ" altLang="en-US" b="1" smtClean="0"/>
              <a:t>Externality </a:t>
            </a:r>
            <a:r>
              <a:rPr lang="en-US" altLang="en-US" b="1" smtClean="0"/>
              <a:t>&amp;</a:t>
            </a:r>
            <a:r>
              <a:rPr lang="cs-CZ" altLang="en-US" b="1" smtClean="0"/>
              <a:t> doprava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3085</TotalTime>
  <Words>1935</Words>
  <Application>Microsoft Office PowerPoint</Application>
  <PresentationFormat>Předvádění na obrazovce (4:3)</PresentationFormat>
  <Paragraphs>171</Paragraphs>
  <Slides>37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Times New Roman</vt:lpstr>
      <vt:lpstr>Arial</vt:lpstr>
      <vt:lpstr>Tahoma</vt:lpstr>
      <vt:lpstr>Wingdings</vt:lpstr>
      <vt:lpstr>Fazeta</vt:lpstr>
      <vt:lpstr>Doprava a životní prostředí </vt:lpstr>
      <vt:lpstr>O čem to dnes bude?</vt:lpstr>
      <vt:lpstr>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Externality &amp; 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 podle Mácy:</vt:lpstr>
      <vt:lpstr>Druhy dopravy</vt:lpstr>
      <vt:lpstr>Vlastnictví infrastruktury</vt:lpstr>
      <vt:lpstr>ČR a EU</vt:lpstr>
      <vt:lpstr>Dopravní sít ČR</vt:lpstr>
      <vt:lpstr>Zdroj: dopravní sektorové strategie, s. 169</vt:lpstr>
      <vt:lpstr>Prezentace aplikace PowerPoint</vt:lpstr>
      <vt:lpstr>Prezentace aplikace PowerPoint</vt:lpstr>
      <vt:lpstr>Prezentace aplikace PowerPoint</vt:lpstr>
      <vt:lpstr>Silniční 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Potrubní doprava</vt:lpstr>
      <vt:lpstr>v</vt:lpstr>
      <vt:lpstr>Prezentace aplikace PowerPoint</vt:lpstr>
    </vt:vector>
  </TitlesOfParts>
  <Company>ESF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POZITIVA A NEGATIVA  KONKURENČNÍHO  PROSTŘEDÍ VE VEŘEJNÉM SEKTORU – PŘÍKLADY</dc:title>
  <dc:creator>Ing. Jaroslav Rektořík</dc:creator>
  <cp:lastModifiedBy>Jana Soukopová</cp:lastModifiedBy>
  <cp:revision>243</cp:revision>
  <cp:lastPrinted>1601-01-01T00:00:00Z</cp:lastPrinted>
  <dcterms:created xsi:type="dcterms:W3CDTF">2004-01-21T10:23:38Z</dcterms:created>
  <dcterms:modified xsi:type="dcterms:W3CDTF">2020-04-29T10:46:48Z</dcterms:modified>
</cp:coreProperties>
</file>