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7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EB018D-0817-4F2D-9664-362523A38B77}" type="slidenum">
              <a:rPr lang="cs-CZ" altLang="cs-CZ" sz="1200" smtClean="0"/>
              <a:pPr eaLnBrk="1" hangingPunct="1"/>
              <a:t>3</a:t>
            </a:fld>
            <a:endParaRPr lang="cs-CZ" altLang="cs-CZ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MPV_PVVS Projekty ve veřejné správě 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vládnutí, strategické řízení a využití nástrojů </a:t>
            </a:r>
            <a:r>
              <a:rPr lang="cs-CZ" dirty="0" smtClean="0"/>
              <a:t>pro veřejné projekty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Strategické vládnutí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 smtClean="0"/>
              <a:t>Nositel strategického vládnutí – jedná se o vlády na všech úrovní a všechny další aktéry participující na tvorbě a realizaci vládních politik (především tzv. strategické jednotky v rámci veřejné správy) </a:t>
            </a:r>
          </a:p>
          <a:p>
            <a:r>
              <a:rPr lang="cs-CZ" altLang="cs-CZ" sz="2000" dirty="0" smtClean="0"/>
              <a:t>Strategické vládnutí by v principu mělo být nezávislé na politické orientaci vlády </a:t>
            </a:r>
          </a:p>
          <a:p>
            <a:r>
              <a:rPr lang="cs-CZ" altLang="cs-CZ" sz="2000" dirty="0" smtClean="0"/>
              <a:t>Ve vazbě na dříve uvedené charakteristiky lze poměrně jasně prokazovat zda vláda „vládne strategicky“ či nikoli (např. formulovaná vize, realistické kalkulace, dlouhodobý horizont ad.)</a:t>
            </a:r>
          </a:p>
          <a:p>
            <a:r>
              <a:rPr lang="cs-CZ" altLang="cs-CZ" sz="2000" dirty="0" smtClean="0"/>
              <a:t>Strategické vládnutí a Česká republika??? </a:t>
            </a:r>
          </a:p>
        </p:txBody>
      </p:sp>
    </p:spTree>
    <p:extLst>
      <p:ext uri="{BB962C8B-B14F-4D97-AF65-F5344CB8AC3E}">
        <p14:creationId xmlns:p14="http://schemas.microsoft.com/office/powerpoint/2010/main" val="929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3" y="766311"/>
            <a:ext cx="10782180" cy="647700"/>
          </a:xfrm>
        </p:spPr>
        <p:txBody>
          <a:bodyPr/>
          <a:lstStyle/>
          <a:p>
            <a:r>
              <a:rPr lang="cs-CZ" altLang="cs-CZ" b="1" dirty="0" smtClean="0"/>
              <a:t>Strategické vládnutí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8551" y="1414010"/>
            <a:ext cx="103632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 smtClean="0"/>
              <a:t>Dimenze strategického vládnutí: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Víceúrovňovost – vládnutí je realizováno paralelně na různých úrovních, tj. často není jen na úrovni národního státu, ale kupříkladu v přenesené působnosti i na regionech/krajích či naopak na nadnárodních celcích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Pluralita regulátorů – kromě „tradičních“ nástrojů státní moci jsou využívány i další „regulátory“ jako je trh, občasný sektor či masmédia  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 smtClean="0"/>
              <a:t>Existence </a:t>
            </a:r>
            <a:r>
              <a:rPr lang="cs-CZ" altLang="cs-CZ" sz="2000" dirty="0" err="1" smtClean="0"/>
              <a:t>nehierarchických</a:t>
            </a:r>
            <a:r>
              <a:rPr lang="cs-CZ" altLang="cs-CZ" sz="2000" dirty="0" smtClean="0"/>
              <a:t> sítí – strategické vládnutí nemůže být realizováno pouze ve vazbě na vertikální či horizontální vazby, jsou zde formální i neformální struktury porušující tyto hierarchie. Jedná se například o využívání informačních technologií (existence sociálních sítí ad.)   </a:t>
            </a:r>
          </a:p>
          <a:p>
            <a:pPr marL="324000" lvl="1" indent="0">
              <a:lnSpc>
                <a:spcPct val="80000"/>
              </a:lnSpc>
              <a:buNone/>
            </a:pPr>
            <a:endParaRPr lang="cs-CZ" altLang="cs-CZ" sz="20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Aktéři strategického vládnutí: veřejná správa, nestátní neziskové organizace, subjekty soukromého sektoru – jejich vzájemná interakce a uchopení v rámci strategického vládnutí</a:t>
            </a:r>
          </a:p>
          <a:p>
            <a:pPr marL="72000" indent="0">
              <a:lnSpc>
                <a:spcPct val="80000"/>
              </a:lnSpc>
              <a:buNone/>
            </a:pPr>
            <a:endParaRPr lang="cs-CZ" altLang="cs-CZ" sz="20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Problematika tzv. síťového vládnutí – otázka efektivnosti (velký potenciál pro flexibilní a proaktivní vládnutí – rychlejší identifikace problémů, příležitostí či hrozeb v rámci veřejných politik) a legitimity (konflikty mezi aktéry, jejich vzájemná důvěra ad.) sítí vládnutí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altLang="cs-CZ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88827" y="397881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Strategické řízení</a:t>
            </a:r>
            <a:endParaRPr lang="en-US" altLang="cs-CZ" b="1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88828" y="860730"/>
            <a:ext cx="10753200" cy="4139998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Ve vazbě na formulovanou vizi a splnění podmínek pro její naplňování lze následně hovořit o rozpracování vize na jednotlivé cíle a vytváření dílčích podmínek pro jejich naplňování v jednotlivých časových horizontech, kdy na koncept strategického vládnutí často navazuje tzv. strategické řízení </a:t>
            </a:r>
          </a:p>
          <a:p>
            <a:pPr eaLnBrk="1" hangingPunct="1"/>
            <a:r>
              <a:rPr lang="cs-CZ" altLang="cs-CZ" sz="2000" dirty="0" smtClean="0"/>
              <a:t>Strategické vládnutí – proces s celou škálou zapojených aktérů X Strategické řízení – bezprostředně identifikovatelné s některým ze subjektů (ministerstva, neziskové organizace ad.)</a:t>
            </a:r>
          </a:p>
          <a:p>
            <a:pPr eaLnBrk="1" hangingPunct="1"/>
            <a:r>
              <a:rPr lang="cs-CZ" altLang="cs-CZ" sz="2000" dirty="0" smtClean="0"/>
              <a:t>Strategické řízení – cílem je efektivní řešení výzev, příležitostí či hrozeb v dané instituci v dlouhodobém horizontu </a:t>
            </a:r>
          </a:p>
          <a:p>
            <a:pPr eaLnBrk="1" hangingPunct="1"/>
            <a:r>
              <a:rPr lang="cs-CZ" altLang="cs-CZ" sz="2000" dirty="0" smtClean="0"/>
              <a:t>Strategické řízení předpokládá:</a:t>
            </a:r>
          </a:p>
          <a:p>
            <a:pPr lvl="2" eaLnBrk="1" hangingPunct="1"/>
            <a:r>
              <a:rPr lang="cs-CZ" altLang="cs-CZ" sz="1600" dirty="0" smtClean="0"/>
              <a:t>Komplexní poznání příčin, trendů a možných budoucích scénářů rozvoje</a:t>
            </a:r>
          </a:p>
          <a:p>
            <a:pPr lvl="2" eaLnBrk="1" hangingPunct="1"/>
            <a:r>
              <a:rPr lang="cs-CZ" altLang="cs-CZ" sz="1600" dirty="0" smtClean="0"/>
              <a:t>Jasné vymezení cílů a priorit</a:t>
            </a:r>
          </a:p>
          <a:p>
            <a:pPr lvl="2" eaLnBrk="1" hangingPunct="1"/>
            <a:r>
              <a:rPr lang="cs-CZ" altLang="cs-CZ" sz="1600" dirty="0" smtClean="0"/>
              <a:t>Implementace procedur, nástrojů a dostupných zdrojů při „překlopení“ cílů a priorit do praktické politiky  </a:t>
            </a:r>
            <a:endParaRPr lang="en-US" alt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0811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Strategické řízení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1" y="1773239"/>
            <a:ext cx="10363200" cy="453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 smtClean="0"/>
              <a:t>V rámci strategického řízení je možné vysledovat následující „kauzální řetězec“:	</a:t>
            </a:r>
          </a:p>
          <a:p>
            <a:pPr lvl="1">
              <a:lnSpc>
                <a:spcPct val="80000"/>
              </a:lnSpc>
            </a:pPr>
            <a:r>
              <a:rPr lang="cs-CZ" altLang="cs-CZ" dirty="0" smtClean="0"/>
              <a:t>(Vize – Prognózy) – Strategie – Koncepce – Realizační/Akční plány – Prováděcí metodiky</a:t>
            </a:r>
          </a:p>
          <a:p>
            <a:pPr lvl="1">
              <a:lnSpc>
                <a:spcPct val="80000"/>
              </a:lnSpc>
            </a:pP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Strategické řízení je dnes s veřejných sektorem asociováno především s ohledem na tvorbu veřejných politik – zde se jedná o systémový proces řízení klíčových problémů vládních politik, které mají dlouhodobý dopad na fungování společnosti </a:t>
            </a:r>
          </a:p>
          <a:p>
            <a:pPr>
              <a:lnSpc>
                <a:spcPct val="80000"/>
              </a:lnSpc>
            </a:pPr>
            <a:endParaRPr lang="cs-CZ" altLang="cs-CZ" sz="2000" dirty="0" smtClean="0"/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Klíčovou částí strategického řízení v oblasti veřejných politik je tzv. strategické plánování – dlouhodobá projekční práce zapojených aktérů (především vlády):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- Sestavení základní směrů rozvoje vládní politiky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- Vymezení dlouhodobých cílů vládních politik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- Definování prostředků pro dosažení cílů 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- Vymezení pravomocí aktérů…</a:t>
            </a:r>
          </a:p>
          <a:p>
            <a:pPr lvl="2">
              <a:lnSpc>
                <a:spcPct val="80000"/>
              </a:lnSpc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687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751172" y="418663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Situace ČR – možnosti uplatnění strategického řízení?</a:t>
            </a:r>
            <a:endParaRPr lang="en-US" altLang="cs-CZ" b="1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742951" y="1562822"/>
            <a:ext cx="10363200" cy="4214812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Pokračující globalizace ekonomiky a nedostatečná rychlost globalizace veřejné správy </a:t>
            </a:r>
          </a:p>
          <a:p>
            <a:pPr eaLnBrk="1" hangingPunct="1"/>
            <a:r>
              <a:rPr lang="cs-CZ" altLang="cs-CZ" sz="2000" dirty="0" smtClean="0"/>
              <a:t>Vypořádání důsledků transformace</a:t>
            </a:r>
          </a:p>
          <a:p>
            <a:pPr eaLnBrk="1" hangingPunct="1"/>
            <a:r>
              <a:rPr lang="cs-CZ" altLang="cs-CZ" sz="2000" dirty="0" smtClean="0"/>
              <a:t>Členství v EU</a:t>
            </a:r>
          </a:p>
          <a:p>
            <a:pPr eaLnBrk="1" hangingPunct="1"/>
            <a:r>
              <a:rPr lang="cs-CZ" altLang="cs-CZ" sz="2000" dirty="0" smtClean="0"/>
              <a:t>Problematika zkvalitnění veřejné správy</a:t>
            </a:r>
          </a:p>
          <a:p>
            <a:pPr eaLnBrk="1" hangingPunct="1"/>
            <a:r>
              <a:rPr lang="cs-CZ" altLang="cs-CZ" sz="2000" dirty="0" smtClean="0"/>
              <a:t>Legitimita politického systému</a:t>
            </a:r>
          </a:p>
          <a:p>
            <a:pPr eaLnBrk="1" hangingPunct="1"/>
            <a:r>
              <a:rPr lang="cs-CZ" altLang="cs-CZ" sz="2000" dirty="0" smtClean="0"/>
              <a:t>Podpora veřejného sektoru (otázka nestátního neziskového sektoru)</a:t>
            </a:r>
          </a:p>
          <a:p>
            <a:pPr eaLnBrk="1" hangingPunct="1"/>
            <a:r>
              <a:rPr lang="cs-CZ" altLang="cs-CZ" sz="2000" dirty="0" smtClean="0"/>
              <a:t>Koncept vzdělanostní společnosti</a:t>
            </a:r>
          </a:p>
          <a:p>
            <a:pPr eaLnBrk="1" hangingPunct="1"/>
            <a:r>
              <a:rPr lang="cs-CZ" altLang="cs-CZ" sz="2000" dirty="0" smtClean="0"/>
              <a:t>Vytvoření „zelené ekonomiky“ + zaměstnanost </a:t>
            </a:r>
            <a:endParaRPr lang="en-US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9690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Veřejné projekty v ČR a jejich zdroje	</a:t>
            </a:r>
            <a:endParaRPr lang="en-US" altLang="cs-CZ" dirty="0" smtClean="0"/>
          </a:p>
        </p:txBody>
      </p:sp>
      <p:sp>
        <p:nvSpPr>
          <p:cNvPr id="24579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 smtClean="0"/>
              <a:t>V posledních 15 letech došlo v ČR k výraznému nárůstu „účelově“ vázaných veřejných prostředků přímo alokovaných pomocí veřejných projektů </a:t>
            </a:r>
          </a:p>
          <a:p>
            <a:r>
              <a:rPr lang="cs-CZ" altLang="cs-CZ" sz="2000" dirty="0" smtClean="0"/>
              <a:t>Vytvoření nových pravidel (legislativní změny, otázka přenosu kompetencí ad.)</a:t>
            </a:r>
          </a:p>
          <a:p>
            <a:r>
              <a:rPr lang="cs-CZ" altLang="cs-CZ" sz="2000" dirty="0" smtClean="0"/>
              <a:t>„Fenomén EU“ – relativně nová oblast, alokace z centrálního rozpočtu EU – především tzv. regionální a kohezní politiky, relativně vysoké „objemy“ dotačních prostředků</a:t>
            </a:r>
          </a:p>
          <a:p>
            <a:r>
              <a:rPr lang="cs-CZ" altLang="cs-CZ" sz="2000" dirty="0" smtClean="0"/>
              <a:t>Otázka efektivity využití finančních prostředků v členských zemích</a:t>
            </a:r>
          </a:p>
          <a:p>
            <a:r>
              <a:rPr lang="cs-CZ" altLang="cs-CZ" sz="2000" dirty="0" smtClean="0"/>
              <a:t>Problematika strategického vládnutí, resp. strategického řízení jednotlivých úrovní/oblastí veřejného sektoru spojená s využitím finančních prostředků</a:t>
            </a:r>
          </a:p>
          <a:p>
            <a:endParaRPr lang="cs-CZ" altLang="cs-CZ" sz="2000" dirty="0" smtClean="0"/>
          </a:p>
          <a:p>
            <a:endParaRPr lang="cs-CZ" altLang="cs-CZ" sz="2000" dirty="0" smtClean="0"/>
          </a:p>
          <a:p>
            <a:endParaRPr lang="en-US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0768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Veřejné projekty v ČR a jejich </a:t>
            </a:r>
            <a:r>
              <a:rPr lang="cs-CZ" altLang="cs-CZ" dirty="0" smtClean="0"/>
              <a:t>zdroje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Strukturální fondy EU – ESIF a jejich využití ze strany veřejného sektoru, resp. veřejné správy </a:t>
            </a:r>
          </a:p>
          <a:p>
            <a:r>
              <a:rPr lang="cs-CZ" sz="2000" dirty="0" smtClean="0"/>
              <a:t>Možnosti ÚSC (obec, kraj) – spolupráce s dalšími subjekty (např. NNO)</a:t>
            </a:r>
          </a:p>
          <a:p>
            <a:r>
              <a:rPr lang="cs-CZ" sz="2000" dirty="0" smtClean="0"/>
              <a:t>Vazba na cílové skupiny</a:t>
            </a:r>
          </a:p>
          <a:p>
            <a:r>
              <a:rPr lang="cs-CZ" sz="2000" dirty="0" smtClean="0"/>
              <a:t>Ověřování výsledků (</a:t>
            </a:r>
            <a:r>
              <a:rPr lang="cs-CZ" sz="2000" dirty="0" err="1" smtClean="0"/>
              <a:t>benchmark</a:t>
            </a:r>
            <a:r>
              <a:rPr lang="cs-CZ" sz="2000" dirty="0" smtClean="0"/>
              <a:t>, dlouhodobá udržitelnost ad.)</a:t>
            </a:r>
          </a:p>
          <a:p>
            <a:r>
              <a:rPr lang="cs-CZ" sz="2000" dirty="0" smtClean="0"/>
              <a:t>Dlouhodobý výhled???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36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Přehled použitých zdrojů:</a:t>
            </a:r>
            <a:endParaRPr lang="en-US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Dror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Y.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Capacity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to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Govern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: A Report to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Club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of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Rome. ISBN 978-0714683140. </a:t>
            </a:r>
          </a:p>
          <a:p>
            <a:pPr algn="just"/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Joyce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P.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Strategic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Leadership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in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Public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Services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Routledge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Masters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in Public Management). ISBN 978-0415616508. </a:t>
            </a:r>
            <a:endParaRPr lang="cs-CZ" altLang="cs-CZ" sz="13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Mintzberg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H.,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Lampel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J.B.,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Quinn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J.B.,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Ghoshla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S.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The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Strategy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Process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Concepts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Context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Cases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 (4the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Edition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). ISBN 978-0130479-136. </a:t>
            </a:r>
            <a:endParaRPr lang="cs-CZ" altLang="cs-CZ" sz="13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Ochrana, F. (editor) Strategické řízení ve veřejné správě a přístupy k tvorbě politiky. ISBN 978-80-7378-130-9.</a:t>
            </a:r>
          </a:p>
          <a:p>
            <a:pPr algn="just"/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Palán, Z. Strategie rozvoje lidských zdrojů – výkladový slovník. ISBN 80-200-0950-7. </a:t>
            </a:r>
          </a:p>
          <a:p>
            <a:pPr algn="just"/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Póč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D.,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Šelešovský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J., Fišer, P., 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Bakoš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, E. Strategické řízení krajské samosprávy. V tisku. </a:t>
            </a:r>
          </a:p>
          <a:p>
            <a:pPr algn="just"/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Potůček, M., Musil, J., Mašková, M.(</a:t>
            </a:r>
            <a:r>
              <a:rPr lang="cs-CZ" altLang="cs-CZ" sz="1300" dirty="0" err="1" smtClean="0">
                <a:solidFill>
                  <a:srgbClr val="000000"/>
                </a:solidFill>
                <a:cs typeface="Times New Roman" pitchFamily="18" charset="0"/>
              </a:rPr>
              <a:t>eds</a:t>
            </a:r>
            <a:r>
              <a:rPr lang="cs-CZ" altLang="cs-CZ" sz="1300" dirty="0" smtClean="0">
                <a:solidFill>
                  <a:srgbClr val="000000"/>
                </a:solidFill>
                <a:cs typeface="Times New Roman" pitchFamily="18" charset="0"/>
              </a:rPr>
              <a:t>) Strategické volby pro českou společnost – teoretická východiska. ISBN  978-80-86429-86-1.</a:t>
            </a:r>
          </a:p>
          <a:p>
            <a:pPr algn="just"/>
            <a:r>
              <a:rPr lang="cs-CZ" altLang="cs-CZ" sz="1300" dirty="0" smtClean="0">
                <a:cs typeface="Times New Roman" pitchFamily="18" charset="0"/>
              </a:rPr>
              <a:t>Potůček, M. et al. </a:t>
            </a:r>
            <a:r>
              <a:rPr lang="cs-CZ" altLang="cs-CZ" sz="1300" dirty="0" err="1" smtClean="0">
                <a:cs typeface="Times New Roman" pitchFamily="18" charset="0"/>
              </a:rPr>
              <a:t>Strategic</a:t>
            </a:r>
            <a:r>
              <a:rPr lang="cs-CZ" altLang="cs-CZ" sz="1300" dirty="0" smtClean="0">
                <a:cs typeface="Times New Roman" pitchFamily="18" charset="0"/>
              </a:rPr>
              <a:t> </a:t>
            </a:r>
            <a:r>
              <a:rPr lang="cs-CZ" altLang="cs-CZ" sz="1300" dirty="0" err="1" smtClean="0">
                <a:cs typeface="Times New Roman" pitchFamily="18" charset="0"/>
              </a:rPr>
              <a:t>Governance</a:t>
            </a:r>
            <a:r>
              <a:rPr lang="cs-CZ" altLang="cs-CZ" sz="1300" dirty="0" smtClean="0">
                <a:cs typeface="Times New Roman" pitchFamily="18" charset="0"/>
              </a:rPr>
              <a:t> and </a:t>
            </a:r>
            <a:r>
              <a:rPr lang="cs-CZ" altLang="cs-CZ" sz="1300" dirty="0" err="1" smtClean="0">
                <a:cs typeface="Times New Roman" pitchFamily="18" charset="0"/>
              </a:rPr>
              <a:t>the</a:t>
            </a:r>
            <a:r>
              <a:rPr lang="cs-CZ" altLang="cs-CZ" sz="1300" dirty="0" smtClean="0">
                <a:cs typeface="Times New Roman" pitchFamily="18" charset="0"/>
              </a:rPr>
              <a:t> Czech Republic. ISBN 978-80-246-1681-0.</a:t>
            </a:r>
          </a:p>
          <a:p>
            <a:pPr algn="just"/>
            <a:r>
              <a:rPr lang="cs-CZ" altLang="cs-CZ" sz="1300" dirty="0" smtClean="0">
                <a:solidFill>
                  <a:srgbClr val="000000"/>
                </a:solidFill>
              </a:rPr>
              <a:t>Přednášky M. Potůček, CESES FSV UK, dostupné na http://www.martinpotucek.cz/</a:t>
            </a:r>
            <a:endParaRPr lang="cs-CZ" altLang="cs-CZ" sz="1300" dirty="0" smtClean="0">
              <a:cs typeface="Times New Roman" pitchFamily="18" charset="0"/>
            </a:endParaRPr>
          </a:p>
          <a:p>
            <a:r>
              <a:rPr lang="cs-CZ" altLang="cs-CZ" sz="1300" dirty="0" smtClean="0"/>
              <a:t>Veselý, A., Nekola, M. Analýza a tvorba veřejných politik: přístupy, metody a praxe. ISBN 978-80-86429-75-5. </a:t>
            </a:r>
          </a:p>
          <a:p>
            <a:pPr>
              <a:buFont typeface="Wingdings" pitchFamily="2" charset="2"/>
              <a:buNone/>
            </a:pPr>
            <a:endParaRPr lang="cs-CZ" altLang="cs-CZ" sz="1300" dirty="0" smtClean="0"/>
          </a:p>
          <a:p>
            <a:pPr>
              <a:buFont typeface="Wingdings" pitchFamily="2" charset="2"/>
              <a:buNone/>
            </a:pPr>
            <a:r>
              <a:rPr lang="cs-CZ" altLang="cs-CZ" sz="1600" dirty="0" smtClean="0"/>
              <a:t> </a:t>
            </a:r>
          </a:p>
          <a:p>
            <a:endParaRPr lang="en-US" alt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026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000" dirty="0" smtClean="0"/>
              <a:t>Děkuji za pozornost!</a:t>
            </a:r>
            <a:endParaRPr lang="cs-CZ" sz="5000" dirty="0"/>
          </a:p>
        </p:txBody>
      </p:sp>
    </p:spTree>
    <p:extLst>
      <p:ext uri="{BB962C8B-B14F-4D97-AF65-F5344CB8AC3E}">
        <p14:creationId xmlns:p14="http://schemas.microsoft.com/office/powerpoint/2010/main" val="294105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předmětu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Výstupy – prakticky orientovaný kurz</a:t>
            </a:r>
          </a:p>
          <a:p>
            <a:r>
              <a:rPr lang="cs-CZ" dirty="0" smtClean="0"/>
              <a:t>Hodnocení modelového projektu ze strany týmu </a:t>
            </a:r>
          </a:p>
          <a:p>
            <a:r>
              <a:rPr lang="cs-CZ" dirty="0" smtClean="0"/>
              <a:t>Povinnosti:</a:t>
            </a:r>
          </a:p>
          <a:p>
            <a:pPr lvl="1"/>
            <a:r>
              <a:rPr lang="cs-CZ" dirty="0" smtClean="0"/>
              <a:t>Test – minimálně 60% (kombinace výběru a otevřených otázek)</a:t>
            </a:r>
          </a:p>
          <a:p>
            <a:pPr lvl="1"/>
            <a:r>
              <a:rPr lang="cs-CZ" dirty="0" smtClean="0"/>
              <a:t>Projekt – zpracované hodnocení  </a:t>
            </a:r>
          </a:p>
          <a:p>
            <a:pPr lvl="1"/>
            <a:r>
              <a:rPr lang="cs-CZ" dirty="0" smtClean="0"/>
              <a:t>Prezentace týmu u kolokvia </a:t>
            </a:r>
          </a:p>
        </p:txBody>
      </p:sp>
    </p:spTree>
    <p:extLst>
      <p:ext uri="{BB962C8B-B14F-4D97-AF65-F5344CB8AC3E}">
        <p14:creationId xmlns:p14="http://schemas.microsoft.com/office/powerpoint/2010/main" val="36191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title"/>
          </p:nvPr>
        </p:nvSpPr>
        <p:spPr>
          <a:xfrm>
            <a:off x="679453" y="984024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Problematika vládnutí a kapacity vládnutí	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679453" y="1821770"/>
            <a:ext cx="10776428" cy="4114800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Evropská unie (a další geopolitické regiony) procházejí stále se zvyšující dynamikou často zcela nekontrolovatelných civilizačních změn</a:t>
            </a:r>
          </a:p>
          <a:p>
            <a:pPr eaLnBrk="1" hangingPunct="1"/>
            <a:r>
              <a:rPr lang="cs-CZ" altLang="cs-CZ" sz="2000" dirty="0" smtClean="0"/>
              <a:t>Jejich reflexe představuje často velkou výzvu pro stávající socioekonomické struktury regionů </a:t>
            </a:r>
          </a:p>
          <a:p>
            <a:pPr eaLnBrk="1" hangingPunct="1"/>
            <a:r>
              <a:rPr lang="cs-CZ" altLang="cs-CZ" sz="2000" dirty="0" smtClean="0"/>
              <a:t>Termín „</a:t>
            </a:r>
            <a:r>
              <a:rPr lang="cs-CZ" altLang="cs-CZ" sz="2000" dirty="0" err="1" smtClean="0"/>
              <a:t>insufficient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capacity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governance</a:t>
            </a:r>
            <a:r>
              <a:rPr lang="cs-CZ" altLang="cs-CZ" sz="2000" dirty="0" smtClean="0"/>
              <a:t>“ – zavedené způsoby vlády selhávají a problémy jsou řešeny spíše „ex post“ s často dlouhým reakčním časem </a:t>
            </a:r>
          </a:p>
          <a:p>
            <a:pPr eaLnBrk="1" hangingPunct="1"/>
            <a:r>
              <a:rPr lang="cs-CZ" altLang="cs-CZ" sz="2000" dirty="0" smtClean="0"/>
              <a:t>Kapacity k vládnutí neznamená „posilování“ veřejné správy či zavedené dalších regulatorních nástrojů</a:t>
            </a:r>
          </a:p>
          <a:p>
            <a:pPr eaLnBrk="1" hangingPunct="1"/>
            <a:r>
              <a:rPr lang="cs-CZ" altLang="cs-CZ" sz="2000" dirty="0" smtClean="0"/>
              <a:t>Kapacita k vládnutí není primárně věcí politického systému či orientace politických stran/vlád </a:t>
            </a:r>
          </a:p>
          <a:p>
            <a:pPr eaLnBrk="1" hangingPunct="1"/>
            <a:r>
              <a:rPr lang="cs-CZ" altLang="cs-CZ" sz="2000" dirty="0" smtClean="0"/>
              <a:t>Problematika jdoucí napříč mezi jednotlivými úrovněmi vládnutí (od nadnárodní až po místní)</a:t>
            </a:r>
          </a:p>
        </p:txBody>
      </p:sp>
    </p:spTree>
    <p:extLst>
      <p:ext uri="{BB962C8B-B14F-4D97-AF65-F5344CB8AC3E}">
        <p14:creationId xmlns:p14="http://schemas.microsoft.com/office/powerpoint/2010/main" val="15675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Hlavní problémové body a otázky vládnutí</a:t>
            </a:r>
            <a:endParaRPr lang="en-US" altLang="cs-CZ" b="1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Problematika nedostatečné koordinace mezi jednotlivými prvky vládních, resp. správních struktur – nutnost vícedimenzionálního pojetí, horizontální propojení, cílování</a:t>
            </a:r>
          </a:p>
          <a:p>
            <a:pPr eaLnBrk="1" hangingPunct="1"/>
            <a:r>
              <a:rPr lang="cs-CZ" altLang="cs-CZ" sz="2000" dirty="0" smtClean="0"/>
              <a:t>Prudký rozvoj různých přístupů k životu a pokračující „sociální liberalizace“ vede často k otázkám spojeným se sociální či „environmentální“ soudržností. Otázka v EU tedy často zní „Je a jak možné naplnit koncept udržitelného rozvoje</a:t>
            </a:r>
            <a:r>
              <a:rPr lang="cs-CZ" altLang="cs-CZ" sz="2000" dirty="0" smtClean="0"/>
              <a:t>?“ – např. koncept </a:t>
            </a:r>
            <a:r>
              <a:rPr lang="cs-CZ" altLang="cs-CZ" sz="2000" dirty="0" err="1" smtClean="0"/>
              <a:t>SDGs</a:t>
            </a:r>
            <a:r>
              <a:rPr lang="cs-CZ" altLang="cs-CZ" sz="2000" smtClean="0"/>
              <a:t> UN 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Prohlubující se deziluze z neodpovědnosti politické reprezentace a neschopnosti konstruktivního dialogu na řešení ústředních problémů X rostoucí dynamika nezájmu a neodpovědnosti občanů vůči veřejným záležitostem        </a:t>
            </a: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070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Potřeba vize? </a:t>
            </a:r>
            <a:endParaRPr lang="en-US" altLang="cs-CZ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„Vize pro určité národní či státní společenství je v demokratické diskusi kultivovaná představa o jeho vývojových ohroženích, rozvojových příležitostech a zároveň o způsobech, které mohou vést k minimalizaci zjištěných ohrožení a k maximalizaci využití identifikovaných příležitostí v rámci široce sdílených hodnot.“ (M. Potůček, 2006)</a:t>
            </a:r>
          </a:p>
          <a:p>
            <a:pPr eaLnBrk="1" hangingPunct="1">
              <a:defRPr/>
            </a:pPr>
            <a:r>
              <a:rPr lang="cs-CZ" sz="2000" dirty="0" smtClean="0"/>
              <a:t>Vize a co dále???</a:t>
            </a:r>
          </a:p>
          <a:p>
            <a:pPr eaLnBrk="1" hangingPunct="1">
              <a:defRPr/>
            </a:pPr>
            <a:r>
              <a:rPr lang="cs-CZ" sz="2000" dirty="0" smtClean="0"/>
              <a:t>Využití vize X „politická proklamace“</a:t>
            </a:r>
          </a:p>
          <a:p>
            <a:pPr eaLnBrk="1" hangingPunct="1">
              <a:defRPr/>
            </a:pPr>
            <a:r>
              <a:rPr lang="cs-CZ" sz="2000" dirty="0" smtClean="0"/>
              <a:t>Formulace vize</a:t>
            </a:r>
          </a:p>
          <a:p>
            <a:pPr eaLnBrk="1" hangingPunct="1">
              <a:defRPr/>
            </a:pPr>
            <a:r>
              <a:rPr lang="cs-CZ" sz="2000" dirty="0" smtClean="0"/>
              <a:t>Struktura vize a její význam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64938" y="809853"/>
            <a:ext cx="10782180" cy="6477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Využitelnost vize</a:t>
            </a:r>
            <a:endParaRPr lang="en-US" alt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453" y="1593171"/>
            <a:ext cx="10776428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/>
              <a:t>Důvody pro „kladný postoj k vizím“:</a:t>
            </a:r>
          </a:p>
          <a:p>
            <a:pPr lvl="1">
              <a:defRPr/>
            </a:pPr>
            <a:r>
              <a:rPr lang="cs-CZ" sz="2000" dirty="0" smtClean="0"/>
              <a:t>Možnost vytvořit rámcový nástroj pro předvídání</a:t>
            </a:r>
          </a:p>
          <a:p>
            <a:pPr lvl="1">
              <a:defRPr/>
            </a:pPr>
            <a:r>
              <a:rPr lang="cs-CZ" sz="2000" dirty="0" smtClean="0"/>
              <a:t>Možnost nástroje pro formulaci cílů</a:t>
            </a:r>
          </a:p>
          <a:p>
            <a:pPr lvl="1">
              <a:defRPr/>
            </a:pPr>
            <a:r>
              <a:rPr lang="cs-CZ" sz="2000" dirty="0" smtClean="0"/>
              <a:t>Hledání způsobů „optimálního dosahování cílů“</a:t>
            </a:r>
          </a:p>
          <a:p>
            <a:pPr lvl="1">
              <a:defRPr/>
            </a:pPr>
            <a:r>
              <a:rPr lang="cs-CZ" sz="2000" dirty="0" smtClean="0"/>
              <a:t>Vytváření nástrojů pro reakce na existenční rizika včetně možnosti využívání rozvojových příležitostí</a:t>
            </a:r>
          </a:p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Důvody pro „záporný postoj k vizím“: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Narušení přirozeného soupeření (snaha o prosazení tzv. sociálního inženýrství)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Snaha vnutit svobodné společnosti něco co přesahuje přirozený chod věcí</a:t>
            </a:r>
          </a:p>
          <a:p>
            <a:pPr lvl="1"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Je narušováno soupeření i dílčích zájmů v daných institucionálních rámcích 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5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Potřebnost a možnosti vzniku vize</a:t>
            </a:r>
            <a:r>
              <a:rPr lang="cs-CZ" altLang="cs-CZ" smtClean="0"/>
              <a:t>	</a:t>
            </a:r>
            <a:endParaRPr lang="en-US" alt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V ČR se 60% občanů a 62% elit domnívá, že vize ČR, kterou by bylo možné následovat/naplňovat scházela a stále schází (Potůček, M., 2008 ad.)</a:t>
            </a:r>
          </a:p>
          <a:p>
            <a:pPr eaLnBrk="1" hangingPunct="1"/>
            <a:r>
              <a:rPr lang="cs-CZ" altLang="cs-CZ" sz="2000" dirty="0" smtClean="0"/>
              <a:t>Za většinou významných historických změn stály jasně koncipované vize bez ohledu na odlišnost či „rozměr“ vizí (např. vznik USA či ideály humanismu)  </a:t>
            </a:r>
          </a:p>
          <a:p>
            <a:pPr eaLnBrk="1" hangingPunct="1"/>
            <a:r>
              <a:rPr lang="cs-CZ" altLang="cs-CZ" sz="2000" dirty="0" smtClean="0"/>
              <a:t>Předpoklady vzniku vize:</a:t>
            </a:r>
          </a:p>
          <a:p>
            <a:pPr lvl="1"/>
            <a:r>
              <a:rPr lang="cs-CZ" altLang="cs-CZ" sz="1600" dirty="0" smtClean="0"/>
              <a:t>Vůle politické elity (nemusí být totožná s mocenskou elitou)</a:t>
            </a:r>
          </a:p>
          <a:p>
            <a:pPr lvl="1"/>
            <a:r>
              <a:rPr lang="cs-CZ" altLang="cs-CZ" sz="1600" dirty="0" smtClean="0"/>
              <a:t>Příhodná institucionální platforma (většina odborníků se shoduje na tom, že převažující část by měla být ve veřejném sektoru, i když je možné zapojení sektoru soukromého)</a:t>
            </a:r>
          </a:p>
          <a:p>
            <a:pPr lvl="1"/>
            <a:r>
              <a:rPr lang="cs-CZ" altLang="cs-CZ" sz="1600" dirty="0" smtClean="0"/>
              <a:t>Angažovanost laické i odborné veřejnosti</a:t>
            </a:r>
          </a:p>
          <a:p>
            <a:pPr lvl="1"/>
            <a:r>
              <a:rPr lang="cs-CZ" altLang="cs-CZ" sz="1600" dirty="0" smtClean="0"/>
              <a:t>Dosažení široké shody mezi hlavními aktéry ve věcech základního směrování země</a:t>
            </a:r>
          </a:p>
          <a:p>
            <a:pPr lvl="2" eaLnBrk="1" hangingPunct="1"/>
            <a:endParaRPr lang="cs-CZ" altLang="cs-CZ" dirty="0" smtClean="0"/>
          </a:p>
          <a:p>
            <a:pPr eaLnBrk="1" hangingPunct="1"/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81278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Institucionální předpoklady tvorby vizí (koncepce Y. Drora)</a:t>
            </a:r>
            <a:endParaRPr lang="en-US" altLang="cs-CZ" b="1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200151" y="1916113"/>
            <a:ext cx="10363200" cy="4392612"/>
          </a:xfrm>
        </p:spPr>
        <p:txBody>
          <a:bodyPr/>
          <a:lstStyle/>
          <a:p>
            <a:pPr eaLnBrk="1" hangingPunct="1"/>
            <a:r>
              <a:rPr lang="cs-CZ" altLang="cs-CZ" sz="2000" dirty="0" smtClean="0"/>
              <a:t>Profesionální poradní útvary – nutnost podpory politiků a vysokých úředníků ve věcech strategického rozhodování o směrování země</a:t>
            </a:r>
          </a:p>
          <a:p>
            <a:pPr eaLnBrk="1" hangingPunct="1"/>
            <a:r>
              <a:rPr lang="cs-CZ" altLang="cs-CZ" sz="2000" dirty="0" smtClean="0"/>
              <a:t>Centra pro analýzu a tvorbu politik – nutné na národní i mezinárodní úrovni včetně existujících propojení</a:t>
            </a:r>
          </a:p>
          <a:p>
            <a:pPr eaLnBrk="1" hangingPunct="1"/>
            <a:r>
              <a:rPr lang="cs-CZ" altLang="cs-CZ" sz="2000" dirty="0" smtClean="0"/>
              <a:t>Odhady globálních důsledků různých politik – schopnosti predikovat možné následky „dlouhodobých“ či „krátkodobých“ politik </a:t>
            </a:r>
          </a:p>
          <a:p>
            <a:pPr eaLnBrk="1" hangingPunct="1"/>
            <a:r>
              <a:rPr lang="cs-CZ" altLang="cs-CZ" sz="2000" dirty="0" smtClean="0"/>
              <a:t>Ustavení orgánů schopných se vyjadřovat k relevanci etického rozměru politických rozhodnutí („Fóra pro etiku“)</a:t>
            </a:r>
          </a:p>
          <a:p>
            <a:pPr eaLnBrk="1" hangingPunct="1"/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24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smtClean="0"/>
              <a:t>Strategické vládnutí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000" dirty="0" smtClean="0"/>
              <a:t>Ve vazbě na koncipovanou vizi je možné uplatňovat tzv. strategické vládnutí, které vychází z následujícího (Ochrana, 2011):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Je definovaná vize a určitý subjekt směruje k jejímu naplňování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Definuje vývojové trendy s ohledem na sociální podmínky, výzvy a příležitosti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Identifikuje klíčové aktéry a jejich role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Jedná se o dynamický proces tvorby a uplatňování veřejné politiky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Působí v dlouhodobém horizontu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Je založeno na realistických kalkulacích lidských, věcných a finančních zdrojů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Je realizováno racionálně se chovajícími aktéry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Je v něm možné identifikovat veřejný zájem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….. </a:t>
            </a:r>
          </a:p>
          <a:p>
            <a:pPr lvl="2">
              <a:lnSpc>
                <a:spcPct val="90000"/>
              </a:lnSpc>
            </a:pPr>
            <a:endParaRPr lang="cs-CZ" altLang="cs-CZ" sz="2000" dirty="0" smtClean="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cs-CZ" altLang="cs-CZ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25</TotalTime>
  <Words>1644</Words>
  <Application>Microsoft Office PowerPoint</Application>
  <PresentationFormat>Širokoúhlá obrazovka</PresentationFormat>
  <Paragraphs>132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Prezentace_MU_CZ</vt:lpstr>
      <vt:lpstr>Strategické vládnutí, strategické řízení a využití nástrojů pro veřejné projekty    </vt:lpstr>
      <vt:lpstr>Úvod do předmětu </vt:lpstr>
      <vt:lpstr>Problematika vládnutí a kapacity vládnutí </vt:lpstr>
      <vt:lpstr>Hlavní problémové body a otázky vládnutí</vt:lpstr>
      <vt:lpstr>Potřeba vize? </vt:lpstr>
      <vt:lpstr>Využitelnost vize</vt:lpstr>
      <vt:lpstr>Potřebnost a možnosti vzniku vize </vt:lpstr>
      <vt:lpstr>Institucionální předpoklady tvorby vizí (koncepce Y. Drora)</vt:lpstr>
      <vt:lpstr>Strategické vládnutí</vt:lpstr>
      <vt:lpstr>Strategické vládnutí (2)</vt:lpstr>
      <vt:lpstr>Strategické vládnutí (3)</vt:lpstr>
      <vt:lpstr>Strategické řízení</vt:lpstr>
      <vt:lpstr>Strategické řízení (2)</vt:lpstr>
      <vt:lpstr>Situace ČR – možnosti uplatnění strategického řízení?</vt:lpstr>
      <vt:lpstr>Veřejné projekty v ČR a jejich zdroje </vt:lpstr>
      <vt:lpstr>Veřejné projekty v ČR a jejich zdroje (2)</vt:lpstr>
      <vt:lpstr>Přehled použitých zdrojů:</vt:lpstr>
      <vt:lpstr>Děkuji za pozornost!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David Póč</cp:lastModifiedBy>
  <cp:revision>8</cp:revision>
  <cp:lastPrinted>1601-01-01T00:00:00Z</cp:lastPrinted>
  <dcterms:created xsi:type="dcterms:W3CDTF">2019-01-25T08:23:54Z</dcterms:created>
  <dcterms:modified xsi:type="dcterms:W3CDTF">2020-03-03T17:47:59Z</dcterms:modified>
</cp:coreProperties>
</file>