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498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476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725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627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110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841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98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</p:spPr>
        <p:txBody>
          <a:bodyPr/>
          <a:lstStyle>
            <a:lvl1pPr algn="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30B86D-5390-4D37-9DBF-EAF674F7D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776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5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MPV_PVVS Projekty ve veřejné správě 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projektu – předprojektová fáze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i="1" dirty="0" smtClean="0"/>
              <a:t>David </a:t>
            </a:r>
            <a:r>
              <a:rPr lang="cs-CZ" sz="2000" i="1" dirty="0" err="1" smtClean="0"/>
              <a:t>Póč</a:t>
            </a:r>
            <a:r>
              <a:rPr lang="cs-CZ" sz="2000" i="1" dirty="0" smtClean="0"/>
              <a:t>, Oddělení pro strategii a projektovou podporu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476537" y="467647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Příprava projektu – definice 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847899" y="1293081"/>
            <a:ext cx="10084478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800" dirty="0"/>
              <a:t>Dle normy ISO 21 500 je projekt jedinečný proces sestávající z řady koordinovaných a řízených činností s daty zahájení a ukončení, prováděný pro dosažení předem stanoveného cíle, který vyhovuje specifickým požadavkům, včetně omezení daných časem, náklady a zdroji.</a:t>
            </a:r>
          </a:p>
          <a:p>
            <a:pPr eaLnBrk="1" hangingPunct="1">
              <a:defRPr/>
            </a:pPr>
            <a:r>
              <a:rPr lang="cs-CZ" sz="1800" dirty="0"/>
              <a:t>Projekt je sekvence činností mající jeden začátek a jeden konec, přidělené zdroje s tím, že směrují k vytvoření určitých produktů/výstupů.  S vytvořením produktů/výstupů je vždy spojeno určité riziko.  </a:t>
            </a:r>
          </a:p>
          <a:p>
            <a:pPr eaLnBrk="1" hangingPunct="1">
              <a:defRPr/>
            </a:pPr>
            <a:r>
              <a:rPr lang="cs-CZ" sz="1800" dirty="0"/>
              <a:t>Základní atributy projektu:</a:t>
            </a:r>
          </a:p>
          <a:p>
            <a:pPr lvl="1">
              <a:defRPr/>
            </a:pPr>
            <a:r>
              <a:rPr lang="cs-CZ" sz="1800" dirty="0"/>
              <a:t>Jedinečnost, neopakovatelnost </a:t>
            </a:r>
          </a:p>
          <a:p>
            <a:pPr lvl="1">
              <a:defRPr/>
            </a:pPr>
            <a:r>
              <a:rPr lang="cs-CZ" sz="1800" dirty="0"/>
              <a:t>Vymezenost (náklady, čas, zdroje)</a:t>
            </a:r>
          </a:p>
          <a:p>
            <a:pPr lvl="1">
              <a:defRPr/>
            </a:pPr>
            <a:r>
              <a:rPr lang="cs-CZ" sz="1800" dirty="0"/>
              <a:t>Rizikovost </a:t>
            </a:r>
          </a:p>
          <a:p>
            <a:pPr lvl="1">
              <a:defRPr/>
            </a:pPr>
            <a:r>
              <a:rPr lang="cs-CZ" sz="1800" dirty="0"/>
              <a:t>Projektový tým</a:t>
            </a:r>
          </a:p>
          <a:p>
            <a:pPr lvl="1">
              <a:defRPr/>
            </a:pPr>
            <a:r>
              <a:rPr lang="cs-CZ" sz="1800" dirty="0"/>
              <a:t>Složitost a komplexnost </a:t>
            </a:r>
          </a:p>
          <a:p>
            <a:pPr lvl="1">
              <a:defRPr/>
            </a:pPr>
            <a:r>
              <a:rPr lang="cs-CZ" sz="1800" dirty="0"/>
              <a:t>Organizace</a:t>
            </a:r>
          </a:p>
          <a:p>
            <a:pPr lvl="1">
              <a:defRPr/>
            </a:pPr>
            <a:endParaRPr lang="cs-CZ" sz="1900" dirty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9305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692668" y="492585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 err="1" smtClean="0"/>
              <a:t>Trojimperativ</a:t>
            </a:r>
            <a:r>
              <a:rPr lang="cs-CZ" altLang="cs-CZ" dirty="0" smtClean="0"/>
              <a:t> projektu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1540986" y="1068637"/>
            <a:ext cx="7920037" cy="4357687"/>
          </a:xfrm>
        </p:spPr>
        <p:txBody>
          <a:bodyPr/>
          <a:lstStyle/>
          <a:p>
            <a:pPr marL="457200" lvl="1" indent="0">
              <a:buNone/>
              <a:defRPr/>
            </a:pPr>
            <a:r>
              <a:rPr lang="cs-CZ" sz="1900" dirty="0"/>
              <a:t>	</a:t>
            </a:r>
            <a:r>
              <a:rPr lang="cs-CZ" sz="1900" dirty="0"/>
              <a:t>	</a:t>
            </a:r>
            <a:r>
              <a:rPr lang="cs-CZ" sz="2800" b="1" dirty="0" smtClean="0"/>
              <a:t>Provedení/Cíle</a:t>
            </a:r>
            <a:endParaRPr lang="cs-CZ" sz="2800" b="1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	</a:t>
            </a:r>
            <a:r>
              <a:rPr lang="cs-CZ" b="1" dirty="0" smtClean="0"/>
              <a:t>Čas					Náklady</a:t>
            </a:r>
          </a:p>
          <a:p>
            <a:pPr>
              <a:defRPr/>
            </a:pPr>
            <a:r>
              <a:rPr lang="cs-CZ" sz="1800" dirty="0"/>
              <a:t>Základní prvek pro realizaci úspěšného projektu </a:t>
            </a:r>
          </a:p>
          <a:p>
            <a:pPr>
              <a:defRPr/>
            </a:pPr>
            <a:r>
              <a:rPr lang="cs-CZ" sz="1800" dirty="0"/>
              <a:t>Vždy je při přípravě zcela základním prvkem realizovat rozvahu založenou na tomto modelu a průběžně </a:t>
            </a:r>
            <a:r>
              <a:rPr lang="cs-CZ" sz="1800" dirty="0" err="1"/>
              <a:t>troijimperativ</a:t>
            </a:r>
            <a:r>
              <a:rPr lang="cs-CZ" sz="1800" dirty="0"/>
              <a:t> využívat při realizaci projektu</a:t>
            </a:r>
          </a:p>
        </p:txBody>
      </p:sp>
      <p:sp>
        <p:nvSpPr>
          <p:cNvPr id="2" name="Rovnoramenný trojúhelník 1"/>
          <p:cNvSpPr/>
          <p:nvPr/>
        </p:nvSpPr>
        <p:spPr bwMode="auto">
          <a:xfrm>
            <a:off x="3165764" y="1445129"/>
            <a:ext cx="3755572" cy="2563585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27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842297" y="567400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Úspěšný projekt a jeho kritéria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1008895" y="1276456"/>
            <a:ext cx="9390327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800" dirty="0"/>
              <a:t>Rozdíl mezi Projektem (viz definice) X Programem (sleduje plnění strategického cíle, sestává z více projektů) X Portfoliem (plnění strategických cílů celé organizace, obsahuje programy a projekty, optimalizace zdrojů) </a:t>
            </a:r>
          </a:p>
          <a:p>
            <a:pPr eaLnBrk="1" hangingPunct="1">
              <a:defRPr/>
            </a:pPr>
            <a:r>
              <a:rPr lang="cs-CZ" sz="1800" dirty="0"/>
              <a:t>Kritéria úspěšnosti projektu</a:t>
            </a:r>
          </a:p>
          <a:p>
            <a:pPr lvl="1">
              <a:defRPr/>
            </a:pPr>
            <a:r>
              <a:rPr lang="cs-CZ" sz="1800" dirty="0"/>
              <a:t>Jsou měřítkem pro posouzení úspěchu, resp. neúspěchu</a:t>
            </a:r>
          </a:p>
          <a:p>
            <a:pPr lvl="1">
              <a:defRPr/>
            </a:pPr>
            <a:r>
              <a:rPr lang="cs-CZ" sz="1800" dirty="0"/>
              <a:t>Nutné stanovit již přípravě – na začátku projektu </a:t>
            </a:r>
          </a:p>
          <a:p>
            <a:pPr lvl="1">
              <a:defRPr/>
            </a:pPr>
            <a:r>
              <a:rPr lang="cs-CZ" sz="1800" dirty="0"/>
              <a:t>Možné rozdíly v úspěšnosti u realizátora (naplnění </a:t>
            </a:r>
            <a:r>
              <a:rPr lang="cs-CZ" sz="1800" dirty="0" err="1"/>
              <a:t>trojimperativu</a:t>
            </a:r>
            <a:r>
              <a:rPr lang="cs-CZ" sz="1800" dirty="0"/>
              <a:t>) X zadavatele (dlouhodobé výsledky, celkové přínosy pro organizaci ad.); rozdíl mezi cílem a přínosy projektu (dlouhodobý horizont</a:t>
            </a:r>
            <a:r>
              <a:rPr lang="cs-CZ" sz="1800" dirty="0" smtClean="0"/>
              <a:t>)</a:t>
            </a:r>
          </a:p>
          <a:p>
            <a:pPr lvl="1"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Tvrdá kritéria</a:t>
            </a:r>
          </a:p>
          <a:p>
            <a:pPr lvl="2">
              <a:defRPr/>
            </a:pPr>
            <a:r>
              <a:rPr lang="cs-CZ" sz="1800" dirty="0"/>
              <a:t>Měřitelná kritéria – např. </a:t>
            </a:r>
            <a:r>
              <a:rPr lang="cs-CZ" sz="1800" dirty="0"/>
              <a:t>monitorovací </a:t>
            </a:r>
            <a:r>
              <a:rPr lang="cs-CZ" sz="1800" dirty="0" smtClean="0"/>
              <a:t>indikátory</a:t>
            </a:r>
          </a:p>
          <a:p>
            <a:pPr lvl="2"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Měkká kritéria </a:t>
            </a:r>
          </a:p>
          <a:p>
            <a:pPr lvl="2">
              <a:defRPr/>
            </a:pPr>
            <a:r>
              <a:rPr lang="cs-CZ" sz="1800" dirty="0"/>
              <a:t>Těžší určit, často subjektivní  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4799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817359" y="584025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Životní fáze projektu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1230284" y="1359583"/>
            <a:ext cx="9070325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Viz metodika projektového cyklu</a:t>
            </a:r>
          </a:p>
          <a:p>
            <a:pPr eaLnBrk="1" hangingPunct="1">
              <a:defRPr/>
            </a:pPr>
            <a:r>
              <a:rPr lang="cs-CZ" dirty="0" smtClean="0"/>
              <a:t>Projekt:</a:t>
            </a:r>
          </a:p>
          <a:p>
            <a:pPr lvl="1">
              <a:defRPr/>
            </a:pPr>
            <a:r>
              <a:rPr lang="cs-CZ" dirty="0" smtClean="0"/>
              <a:t>Předprojektová (např. studie příležitostí, studie proveditelnosti, investiční studie); </a:t>
            </a:r>
          </a:p>
          <a:p>
            <a:pPr lvl="1">
              <a:defRPr/>
            </a:pPr>
            <a:r>
              <a:rPr lang="cs-CZ" dirty="0" smtClean="0"/>
              <a:t>Projektová (inicializace, plánování, realizace, ukončení) </a:t>
            </a:r>
          </a:p>
          <a:p>
            <a:pPr lvl="1">
              <a:defRPr/>
            </a:pPr>
            <a:r>
              <a:rPr lang="cs-CZ" dirty="0" err="1" smtClean="0"/>
              <a:t>Poprojektová</a:t>
            </a:r>
            <a:r>
              <a:rPr lang="cs-CZ" dirty="0" smtClean="0"/>
              <a:t> (analýza projektu, návrh opatření, využívání výstupů – udržitelnost)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5146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817358" y="559086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Předprojektová fáze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1005840" y="1479326"/>
            <a:ext cx="9305655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800" dirty="0"/>
              <a:t>Specifikace cílů</a:t>
            </a:r>
          </a:p>
          <a:p>
            <a:pPr eaLnBrk="1" hangingPunct="1">
              <a:defRPr/>
            </a:pPr>
            <a:r>
              <a:rPr lang="cs-CZ" sz="1800" dirty="0"/>
              <a:t>Důvody realizace projektu</a:t>
            </a:r>
          </a:p>
          <a:p>
            <a:pPr eaLnBrk="1" hangingPunct="1">
              <a:defRPr/>
            </a:pPr>
            <a:r>
              <a:rPr lang="cs-CZ" sz="1800" dirty="0"/>
              <a:t>Způsob realizace</a:t>
            </a:r>
          </a:p>
          <a:p>
            <a:pPr eaLnBrk="1" hangingPunct="1">
              <a:defRPr/>
            </a:pPr>
            <a:r>
              <a:rPr lang="cs-CZ" sz="1800" dirty="0"/>
              <a:t>Přijetí strategických rozhodnutí</a:t>
            </a:r>
          </a:p>
          <a:p>
            <a:pPr eaLnBrk="1" hangingPunct="1">
              <a:defRPr/>
            </a:pPr>
            <a:r>
              <a:rPr lang="cs-CZ" sz="1800" dirty="0"/>
              <a:t>Příprava zahájení projektu </a:t>
            </a:r>
          </a:p>
          <a:p>
            <a:pPr eaLnBrk="1" hangingPunct="1"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dirty="0"/>
              <a:t>Studie příležitostí, Finanční a investiční studie</a:t>
            </a:r>
          </a:p>
          <a:p>
            <a:pPr eaLnBrk="1" hangingPunct="1">
              <a:defRPr/>
            </a:pPr>
            <a:r>
              <a:rPr lang="cs-CZ" sz="1800" dirty="0"/>
              <a:t>Studie proveditelnosti (</a:t>
            </a:r>
            <a:r>
              <a:rPr lang="cs-CZ" sz="1800" dirty="0" err="1"/>
              <a:t>Feasibility</a:t>
            </a:r>
            <a:r>
              <a:rPr lang="cs-CZ" sz="1800" dirty="0"/>
              <a:t> study)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2637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784107" y="500898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Studie proveditelnosti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48640" y="1479326"/>
            <a:ext cx="9762855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800" dirty="0" smtClean="0"/>
              <a:t>Jedná se o nástroj pro posouzení všech faktorů, které mohou pozitivně či negativně zasáhnout do realizace uvažovaného projektu (např. materiálové zázemí organizace, projektový tým včetně odborníků)</a:t>
            </a:r>
          </a:p>
          <a:p>
            <a:pPr eaLnBrk="1" hangingPunct="1">
              <a:defRPr/>
            </a:pPr>
            <a:r>
              <a:rPr lang="cs-CZ" sz="1800" dirty="0" smtClean="0"/>
              <a:t>Není přesně daná struktura – jedná se o de facto o vnitřní analýzu</a:t>
            </a:r>
          </a:p>
          <a:p>
            <a:pPr eaLnBrk="1" hangingPunct="1">
              <a:defRPr/>
            </a:pPr>
            <a:r>
              <a:rPr lang="cs-CZ" sz="1800" dirty="0" smtClean="0"/>
              <a:t>V rámci popisu by měl projektový tým posoudit, zda nejsou nějaké možnosti využít variantní řešení </a:t>
            </a:r>
          </a:p>
          <a:p>
            <a:pPr eaLnBrk="1" hangingPunct="1">
              <a:defRPr/>
            </a:pPr>
            <a:r>
              <a:rPr lang="cs-CZ" sz="1800" dirty="0" smtClean="0"/>
              <a:t>Na základě alternativ by mělo být rozhodnuto o samotné realizaci projektu, resp. zda vůbec projekt realizovat </a:t>
            </a:r>
          </a:p>
        </p:txBody>
      </p:sp>
    </p:spTree>
    <p:extLst>
      <p:ext uri="{BB962C8B-B14F-4D97-AF65-F5344CB8AC3E}">
        <p14:creationId xmlns:p14="http://schemas.microsoft.com/office/powerpoint/2010/main" val="45581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metody předprojektové fáze dle PMI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SWOT analýza</a:t>
            </a:r>
          </a:p>
          <a:p>
            <a:r>
              <a:rPr lang="cs-CZ" sz="1800" dirty="0" err="1" smtClean="0"/>
              <a:t>Stakeholder</a:t>
            </a:r>
            <a:r>
              <a:rPr lang="cs-CZ" sz="1800" dirty="0" smtClean="0"/>
              <a:t> analýza</a:t>
            </a:r>
          </a:p>
          <a:p>
            <a:r>
              <a:rPr lang="cs-CZ" sz="1800" dirty="0" smtClean="0"/>
              <a:t>Strom cílů</a:t>
            </a:r>
          </a:p>
          <a:p>
            <a:r>
              <a:rPr lang="cs-CZ" sz="1800" dirty="0" smtClean="0"/>
              <a:t>Logický rámec projektu (LFM)</a:t>
            </a:r>
          </a:p>
          <a:p>
            <a:endParaRPr lang="cs-CZ" sz="1800" dirty="0"/>
          </a:p>
          <a:p>
            <a:r>
              <a:rPr lang="cs-CZ" sz="1800" dirty="0" smtClean="0"/>
              <a:t>SMART projekt – specifický, měřitelný, akceptovatelný, realistický, termínovaný</a:t>
            </a:r>
          </a:p>
          <a:p>
            <a:endParaRPr lang="cs-CZ" sz="1800" dirty="0"/>
          </a:p>
          <a:p>
            <a:r>
              <a:rPr lang="cs-CZ" sz="1800" dirty="0" smtClean="0"/>
              <a:t>Cvičení LFM 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7550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/>
          </p:nvPr>
        </p:nvSpPr>
        <p:spPr>
          <a:xfrm>
            <a:off x="1992314" y="1004889"/>
            <a:ext cx="7775575" cy="5303837"/>
          </a:xfrm>
        </p:spPr>
        <p:txBody>
          <a:bodyPr/>
          <a:lstStyle/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		</a:t>
            </a:r>
            <a:r>
              <a:rPr lang="cs-CZ" sz="3600" b="1" dirty="0"/>
              <a:t>Děkuji za pozornost! </a:t>
            </a:r>
          </a:p>
          <a:p>
            <a:pPr>
              <a:defRPr/>
            </a:pPr>
            <a:endParaRPr lang="cs-CZ" sz="36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Použité zdroje:</a:t>
            </a:r>
          </a:p>
          <a:p>
            <a:pPr>
              <a:defRPr/>
            </a:pPr>
            <a:r>
              <a:rPr lang="cs-CZ" sz="1400" dirty="0"/>
              <a:t>Metodika PMI </a:t>
            </a:r>
          </a:p>
          <a:p>
            <a:pPr>
              <a:defRPr/>
            </a:pPr>
            <a:endParaRPr lang="cs-CZ" sz="36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942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4</TotalTime>
  <Words>423</Words>
  <Application>Microsoft Office PowerPoint</Application>
  <PresentationFormat>Širokoúhlá obrazovka</PresentationFormat>
  <Paragraphs>85</Paragraphs>
  <Slides>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Příprava projektu – předprojektová fáze</vt:lpstr>
      <vt:lpstr>Příprava projektu – definice  </vt:lpstr>
      <vt:lpstr>Trojimperativ projektu </vt:lpstr>
      <vt:lpstr>Úspěšný projekt a jeho kritéria </vt:lpstr>
      <vt:lpstr>Životní fáze projektu </vt:lpstr>
      <vt:lpstr>Předprojektová fáze </vt:lpstr>
      <vt:lpstr>Studie proveditelnosti </vt:lpstr>
      <vt:lpstr>Hlavní metody předprojektové fáze dle PMI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Poc David</cp:lastModifiedBy>
  <cp:revision>3</cp:revision>
  <cp:lastPrinted>1601-01-01T00:00:00Z</cp:lastPrinted>
  <dcterms:created xsi:type="dcterms:W3CDTF">2019-01-25T08:23:54Z</dcterms:created>
  <dcterms:modified xsi:type="dcterms:W3CDTF">2019-02-26T09:21:42Z</dcterms:modified>
</cp:coreProperties>
</file>