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342" r:id="rId4"/>
    <p:sldId id="278" r:id="rId5"/>
    <p:sldId id="343" r:id="rId6"/>
    <p:sldId id="260" r:id="rId7"/>
    <p:sldId id="262" r:id="rId8"/>
    <p:sldId id="341" r:id="rId9"/>
    <p:sldId id="279" r:id="rId10"/>
    <p:sldId id="280" r:id="rId11"/>
    <p:sldId id="281" r:id="rId12"/>
    <p:sldId id="344" r:id="rId13"/>
    <p:sldId id="282" r:id="rId14"/>
    <p:sldId id="363" r:id="rId15"/>
    <p:sldId id="364" r:id="rId16"/>
    <p:sldId id="365" r:id="rId17"/>
    <p:sldId id="347" r:id="rId18"/>
    <p:sldId id="348" r:id="rId19"/>
    <p:sldId id="349" r:id="rId20"/>
    <p:sldId id="309" r:id="rId21"/>
    <p:sldId id="310" r:id="rId22"/>
    <p:sldId id="311" r:id="rId23"/>
    <p:sldId id="312" r:id="rId24"/>
    <p:sldId id="313" r:id="rId25"/>
    <p:sldId id="339" r:id="rId26"/>
    <p:sldId id="274" r:id="rId27"/>
    <p:sldId id="340" r:id="rId28"/>
    <p:sldId id="314" r:id="rId29"/>
    <p:sldId id="315" r:id="rId30"/>
    <p:sldId id="320" r:id="rId31"/>
    <p:sldId id="321" r:id="rId32"/>
    <p:sldId id="360" r:id="rId33"/>
    <p:sldId id="322" r:id="rId34"/>
    <p:sldId id="323" r:id="rId35"/>
    <p:sldId id="324" r:id="rId36"/>
    <p:sldId id="327" r:id="rId37"/>
    <p:sldId id="333" r:id="rId38"/>
    <p:sldId id="361" r:id="rId39"/>
    <p:sldId id="328" r:id="rId40"/>
    <p:sldId id="329" r:id="rId41"/>
    <p:sldId id="330" r:id="rId42"/>
    <p:sldId id="331" r:id="rId43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139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1842F-1A61-4995-8327-9563D32B4D47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483E4-9691-4E64-A588-C95A31734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6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667DF-193A-494A-B7EC-F2B1ACD0DF3A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1A296-A521-41C1-A134-B90FD1DB6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246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8FFC07-1C9F-422F-A94C-96EE6ADBBCDB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76F7E6-DBD4-4215-865A-07E3F11C92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7701" y="923166"/>
            <a:ext cx="6172200" cy="792345"/>
          </a:xfrm>
        </p:spPr>
        <p:txBody>
          <a:bodyPr/>
          <a:lstStyle/>
          <a:p>
            <a:r>
              <a:rPr lang="cs-CZ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Finance v podniku</a:t>
            </a:r>
            <a:endParaRPr lang="cs-CZ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395243" y="3228722"/>
            <a:ext cx="5510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/>
              <a:t>Pojmy financování a investice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Financování </a:t>
            </a:r>
            <a:r>
              <a:rPr lang="cs-CZ" dirty="0" smtClean="0"/>
              <a:t>v podniku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Podnikový </a:t>
            </a:r>
            <a:r>
              <a:rPr lang="cs-CZ" dirty="0" smtClean="0"/>
              <a:t>obrat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Likvidita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Druhy financování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Účetní závěrka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Finanční a vnitropodnikové účetnictví</a:t>
            </a:r>
          </a:p>
          <a:p>
            <a:pPr marL="285750" indent="-28575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/>
              <a:t>Finanční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91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Podnikový obrat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Tahoma" panose="020B0604030504040204" pitchFamily="34" charset="0"/>
              <a:buNone/>
            </a:pPr>
            <a:r>
              <a:rPr lang="cs-CZ" altLang="cs-CZ" sz="2800" smtClean="0"/>
              <a:t>Spolu </a:t>
            </a:r>
            <a:r>
              <a:rPr lang="cs-CZ" altLang="cs-CZ" sz="2800" b="1" smtClean="0"/>
              <a:t>s kapitálovou oblastí</a:t>
            </a:r>
            <a:r>
              <a:rPr lang="cs-CZ" altLang="cs-CZ" sz="2800" smtClean="0"/>
              <a:t> jsou oblasti </a:t>
            </a:r>
            <a:r>
              <a:rPr lang="cs-CZ" altLang="cs-CZ" sz="2800" b="1" smtClean="0"/>
              <a:t>platební a investiční</a:t>
            </a:r>
            <a:r>
              <a:rPr lang="cs-CZ" altLang="cs-CZ" sz="2800" smtClean="0"/>
              <a:t> bilančním odrazem podnikového obratového procesu.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524000" y="3962400"/>
            <a:ext cx="6096000" cy="1676400"/>
            <a:chOff x="960" y="2496"/>
            <a:chExt cx="3840" cy="1056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960" y="3168"/>
              <a:ext cx="192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/>
                <a:t>oblast platební</a:t>
              </a: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880" y="2784"/>
              <a:ext cx="192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/>
                <a:t>oblast kapitálová</a:t>
              </a: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960" y="2784"/>
              <a:ext cx="192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/>
                <a:t>oblast investiční</a:t>
              </a: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960" y="2496"/>
              <a:ext cx="38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/>
                <a:t> aktiva           Rozvaha k 31. 12. 20..            pasiva</a:t>
              </a:r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960" y="2496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960" y="278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960" y="3168"/>
              <a:ext cx="19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960" y="3552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960" y="2496"/>
              <a:ext cx="0" cy="105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4800" y="2496"/>
              <a:ext cx="0" cy="105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2880" y="2784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05009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Likvidita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Tahoma" panose="020B0604030504040204" pitchFamily="34" charset="0"/>
              <a:buNone/>
            </a:pPr>
            <a:r>
              <a:rPr lang="cs-CZ" altLang="cs-CZ" sz="2800" b="1" smtClean="0"/>
              <a:t>Likvidnost </a:t>
            </a:r>
            <a:r>
              <a:rPr lang="cs-CZ" altLang="cs-CZ" sz="2800" b="1" smtClean="0">
                <a:solidFill>
                  <a:srgbClr val="FF0000"/>
                </a:solidFill>
              </a:rPr>
              <a:t>= absolutní likvidita </a:t>
            </a:r>
            <a:r>
              <a:rPr lang="cs-CZ" altLang="cs-CZ" sz="2800" smtClean="0"/>
              <a:t>= vlastnost majetkových složek podniku být více nebo méně lehce použity jako platební prostředky nebo na platební prostředky přeměněny</a:t>
            </a:r>
          </a:p>
          <a:p>
            <a:pPr eaLnBrk="1" hangingPunct="1">
              <a:spcBef>
                <a:spcPct val="100000"/>
              </a:spcBef>
              <a:buFont typeface="Tahoma" panose="020B0604030504040204" pitchFamily="34" charset="0"/>
              <a:buNone/>
            </a:pPr>
            <a:r>
              <a:rPr lang="cs-CZ" altLang="cs-CZ" sz="2800" b="1" smtClean="0"/>
              <a:t>Likvidita </a:t>
            </a:r>
            <a:r>
              <a:rPr lang="cs-CZ" altLang="cs-CZ" sz="2800" b="1" smtClean="0">
                <a:solidFill>
                  <a:srgbClr val="FF0000"/>
                </a:solidFill>
              </a:rPr>
              <a:t>= relativní likvidita </a:t>
            </a:r>
            <a:r>
              <a:rPr lang="cs-CZ" altLang="cs-CZ" sz="2800" smtClean="0"/>
              <a:t>= schopnost podniku dostát všem platebním povinnostem a nevyhnutelným platbám v daném termínu</a:t>
            </a:r>
          </a:p>
        </p:txBody>
      </p:sp>
    </p:spTree>
    <p:extLst>
      <p:ext uri="{BB962C8B-B14F-4D97-AF65-F5344CB8AC3E}">
        <p14:creationId xmlns:p14="http://schemas.microsoft.com/office/powerpoint/2010/main" val="357218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28650" y="1964703"/>
            <a:ext cx="78486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 err="1">
                <a:solidFill>
                  <a:schemeClr val="hlink"/>
                </a:solidFill>
              </a:rPr>
              <a:t>Podlikvidita</a:t>
            </a:r>
            <a:r>
              <a:rPr lang="cs-CZ" altLang="cs-CZ" dirty="0"/>
              <a:t> = podnik nemůže </a:t>
            </a:r>
            <a:r>
              <a:rPr lang="cs-CZ" altLang="cs-CZ" b="1" dirty="0"/>
              <a:t>přechodně</a:t>
            </a:r>
            <a:r>
              <a:rPr lang="cs-CZ" altLang="cs-CZ" dirty="0"/>
              <a:t> dostát svým závazkům (např. druhotná platební neschopnost)</a:t>
            </a:r>
          </a:p>
          <a:p>
            <a:pPr eaLnBrk="1" hangingPunct="1">
              <a:spcBef>
                <a:spcPct val="50000"/>
              </a:spcBef>
            </a:pPr>
            <a:endParaRPr lang="cs-CZ" altLang="cs-CZ" dirty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 err="1">
                <a:solidFill>
                  <a:schemeClr val="hlink"/>
                </a:solidFill>
              </a:rPr>
              <a:t>Ilikvidita</a:t>
            </a:r>
            <a:r>
              <a:rPr lang="cs-CZ" altLang="cs-CZ" dirty="0"/>
              <a:t> = podnik nemůže </a:t>
            </a:r>
            <a:r>
              <a:rPr lang="cs-CZ" altLang="cs-CZ" b="1" dirty="0"/>
              <a:t>trvale</a:t>
            </a:r>
            <a:r>
              <a:rPr lang="cs-CZ" altLang="cs-CZ" dirty="0"/>
              <a:t> dostát svým závazkům (zpravidla vede ke konkurzu)</a:t>
            </a:r>
          </a:p>
          <a:p>
            <a:pPr eaLnBrk="1" hangingPunct="1">
              <a:spcBef>
                <a:spcPct val="50000"/>
              </a:spcBef>
            </a:pPr>
            <a:endParaRPr lang="cs-CZ" altLang="cs-CZ" dirty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chemeClr val="hlink"/>
                </a:solidFill>
              </a:rPr>
              <a:t>Předlužení</a:t>
            </a:r>
            <a:r>
              <a:rPr lang="cs-CZ" altLang="cs-CZ" dirty="0"/>
              <a:t> = majetek podniku je menší než cizí kapitál (důvod konkurzu u kapitálových společností)</a:t>
            </a:r>
          </a:p>
          <a:p>
            <a:pPr eaLnBrk="1" hangingPunct="1">
              <a:spcBef>
                <a:spcPct val="50000"/>
              </a:spcBef>
            </a:pPr>
            <a:endParaRPr lang="cs-CZ" altLang="cs-CZ" dirty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chemeClr val="hlink"/>
                </a:solidFill>
              </a:rPr>
              <a:t>Nadbytečná likvidita</a:t>
            </a:r>
            <a:r>
              <a:rPr lang="cs-CZ" altLang="cs-CZ" dirty="0"/>
              <a:t> </a:t>
            </a:r>
            <a:r>
              <a:rPr lang="cs-CZ" altLang="cs-CZ" dirty="0">
                <a:sym typeface="Symbol" pitchFamily="18" charset="2"/>
              </a:rPr>
              <a:t></a:t>
            </a:r>
            <a:r>
              <a:rPr lang="cs-CZ" altLang="cs-CZ" dirty="0"/>
              <a:t> problémy s rentabilitou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Hodnocení </a:t>
            </a: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likvidity</a:t>
            </a:r>
          </a:p>
        </p:txBody>
      </p:sp>
    </p:spTree>
    <p:extLst>
      <p:ext uri="{BB962C8B-B14F-4D97-AF65-F5344CB8AC3E}">
        <p14:creationId xmlns:p14="http://schemas.microsoft.com/office/powerpoint/2010/main" val="61392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Druhy financování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cs-CZ" altLang="cs-CZ" sz="2000" dirty="0"/>
              <a:t>Změna financování = nemá vliv na stav majetku, ale jen na jeho </a:t>
            </a:r>
            <a:r>
              <a:rPr lang="cs-CZ" altLang="cs-CZ" sz="2000" dirty="0" smtClean="0"/>
              <a:t>strukturu</a:t>
            </a:r>
          </a:p>
          <a:p>
            <a:pPr marL="609600" indent="-609600">
              <a:buNone/>
            </a:pPr>
            <a:r>
              <a:rPr lang="cs-CZ" altLang="cs-CZ" sz="2000" b="1" dirty="0" smtClean="0"/>
              <a:t>Kapitálové transformace: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přeměna cizího ve vlastní kapitál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přeměna vlastního v cizí kapitál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přeměna jednoho druhu cizího v jiný druh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přeměna jednoho druhu vlastního v jiný druh</a:t>
            </a:r>
          </a:p>
          <a:p>
            <a:pPr marL="609600" indent="-609600" eaLnBrk="1" hangingPunct="1">
              <a:lnSpc>
                <a:spcPct val="90000"/>
              </a:lnSpc>
              <a:buFont typeface="Tahoma" panose="020B0604030504040204" pitchFamily="34" charset="0"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90000"/>
              </a:lnSpc>
              <a:buFont typeface="Tahoma" panose="020B0604030504040204" pitchFamily="34" charset="0"/>
              <a:buNone/>
            </a:pPr>
            <a:r>
              <a:rPr lang="cs-CZ" altLang="cs-CZ" sz="2000" b="1" dirty="0" smtClean="0"/>
              <a:t>Pro systematizaci druhů financování lze použít kritérií:</a:t>
            </a:r>
          </a:p>
          <a:p>
            <a:pPr marL="609600" indent="-609600" eaLnBrk="1" hangingPunct="1">
              <a:lnSpc>
                <a:spcPct val="90000"/>
              </a:lnSpc>
              <a:buFont typeface="Tahoma" panose="020B0604030504040204" pitchFamily="34" charset="0"/>
              <a:buAutoNum type="arabicPeriod"/>
            </a:pPr>
            <a:r>
              <a:rPr lang="cs-CZ" altLang="cs-CZ" sz="2000" dirty="0" smtClean="0"/>
              <a:t>původ kapitálu (vnější - vnitřní)</a:t>
            </a:r>
          </a:p>
          <a:p>
            <a:pPr marL="609600" indent="-609600" eaLnBrk="1" hangingPunct="1">
              <a:lnSpc>
                <a:spcPct val="90000"/>
              </a:lnSpc>
              <a:buFont typeface="Tahoma" panose="020B0604030504040204" pitchFamily="34" charset="0"/>
              <a:buAutoNum type="arabicPeriod"/>
            </a:pPr>
            <a:r>
              <a:rPr lang="cs-CZ" altLang="cs-CZ" sz="2000" dirty="0" smtClean="0"/>
              <a:t>právní postavení původce kapitálu (vlastní - cizí)</a:t>
            </a:r>
          </a:p>
          <a:p>
            <a:pPr marL="609600" indent="-609600">
              <a:buFont typeface="Tahoma" panose="020B0604030504040204" pitchFamily="34" charset="0"/>
              <a:buAutoNum type="arabicPeriod"/>
            </a:pPr>
            <a:r>
              <a:rPr lang="cs-CZ" altLang="cs-CZ" sz="2000" dirty="0" smtClean="0"/>
              <a:t>vliv na majetkovou a kapitálovou </a:t>
            </a:r>
            <a:r>
              <a:rPr lang="cs-CZ" altLang="cs-CZ" sz="2000" dirty="0"/>
              <a:t>strukturu změna bilanční sumy x změna v aktivech, resp. </a:t>
            </a:r>
            <a:r>
              <a:rPr lang="cs-CZ" altLang="cs-CZ" sz="2000" dirty="0" smtClean="0"/>
              <a:t>pasivech</a:t>
            </a:r>
          </a:p>
          <a:p>
            <a:pPr marL="609600" indent="-609600" eaLnBrk="1" hangingPunct="1">
              <a:lnSpc>
                <a:spcPct val="90000"/>
              </a:lnSpc>
              <a:buFont typeface="Tahoma" panose="020B0604030504040204" pitchFamily="34" charset="0"/>
              <a:buAutoNum type="arabicPeriod"/>
            </a:pPr>
            <a:r>
              <a:rPr lang="cs-CZ" altLang="cs-CZ" sz="2000" dirty="0" smtClean="0"/>
              <a:t>dispoziční lhůta (neomezený, dlouho-, středně-, krátkodobý)</a:t>
            </a:r>
          </a:p>
          <a:p>
            <a:pPr marL="609600" indent="-609600" eaLnBrk="1" hangingPunct="1">
              <a:lnSpc>
                <a:spcPct val="90000"/>
              </a:lnSpc>
              <a:buFont typeface="Tahoma" panose="020B0604030504040204" pitchFamily="34" charset="0"/>
              <a:buAutoNum type="arabicPeriod"/>
            </a:pPr>
            <a:r>
              <a:rPr lang="cs-CZ" altLang="cs-CZ" sz="2000" dirty="0" smtClean="0"/>
              <a:t>příčina financování (založení podniku, zvýšení kapitálu, fúze, změna právní formy, sanace)</a:t>
            </a:r>
          </a:p>
        </p:txBody>
      </p:sp>
    </p:spTree>
    <p:extLst>
      <p:ext uri="{BB962C8B-B14F-4D97-AF65-F5344CB8AC3E}">
        <p14:creationId xmlns:p14="http://schemas.microsoft.com/office/powerpoint/2010/main" val="2987849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>
                <a:solidFill>
                  <a:schemeClr val="tx2">
                    <a:satMod val="130000"/>
                  </a:schemeClr>
                </a:solidFill>
              </a:rPr>
              <a:t>Členění podle původu </a:t>
            </a:r>
            <a:r>
              <a:rPr lang="cs-CZ" altLang="cs-CZ" sz="2800" dirty="0" smtClean="0">
                <a:solidFill>
                  <a:schemeClr val="tx2">
                    <a:satMod val="130000"/>
                  </a:schemeClr>
                </a:solidFill>
              </a:rPr>
              <a:t>kapitálu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90500" y="1453356"/>
            <a:ext cx="8492254" cy="4202977"/>
            <a:chOff x="144" y="672"/>
            <a:chExt cx="5520" cy="278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105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 dirty="0"/>
                <a:t>Financování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44" y="1248"/>
              <a:ext cx="105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VNĚJŠÍ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360" y="1248"/>
              <a:ext cx="105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VNITŘNÍ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44" y="1827"/>
              <a:ext cx="105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Přírůstek majetku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400" y="1824"/>
              <a:ext cx="105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Přírůstek majetku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272" y="182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Přírůstek struktury majetku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44" y="2544"/>
              <a:ext cx="768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</a:t>
              </a:r>
              <a:r>
                <a:rPr lang="cs-CZ" altLang="cs-CZ" sz="1400" dirty="0"/>
                <a:t>z úvěru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008" y="2544"/>
              <a:ext cx="768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</a:t>
              </a:r>
              <a:r>
                <a:rPr lang="cs-CZ" altLang="cs-CZ" sz="1400" dirty="0"/>
                <a:t>z vkladů a podílů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112" y="2544"/>
              <a:ext cx="768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</a:t>
              </a:r>
              <a:r>
                <a:rPr lang="cs-CZ" altLang="cs-CZ" sz="1400" dirty="0"/>
                <a:t>ze zisku (</a:t>
              </a:r>
              <a:r>
                <a:rPr lang="cs-CZ" altLang="cs-CZ" sz="1400" dirty="0" err="1"/>
                <a:t>samofi</a:t>
              </a:r>
              <a:r>
                <a:rPr lang="cs-CZ" altLang="cs-CZ" sz="1400" dirty="0"/>
                <a:t>- </a:t>
              </a:r>
              <a:r>
                <a:rPr lang="cs-CZ" altLang="cs-CZ" sz="1400" dirty="0" err="1"/>
                <a:t>nancování</a:t>
              </a:r>
              <a:r>
                <a:rPr lang="cs-CZ" altLang="cs-CZ" sz="1400" dirty="0"/>
                <a:t>)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976" y="2544"/>
              <a:ext cx="768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</a:t>
              </a:r>
              <a:r>
                <a:rPr lang="cs-CZ" altLang="cs-CZ" sz="1400" dirty="0"/>
                <a:t>z dlouho- dobých rezerv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032" y="2544"/>
              <a:ext cx="768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reinvestic z </a:t>
              </a:r>
              <a:r>
                <a:rPr lang="cs-CZ" altLang="cs-CZ" sz="1400" dirty="0"/>
                <a:t>tržeb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96" y="2544"/>
              <a:ext cx="768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netto </a:t>
              </a:r>
              <a:r>
                <a:rPr lang="cs-CZ" altLang="cs-CZ" sz="1400" dirty="0"/>
                <a:t>investic z tržeb</a:t>
              </a:r>
            </a:p>
          </p:txBody>
        </p:sp>
        <p:cxnSp>
          <p:nvCxnSpPr>
            <p:cNvPr id="17" name="AutoShape 16"/>
            <p:cNvCxnSpPr>
              <a:cxnSpLocks noChangeShapeType="1"/>
              <a:stCxn id="5" idx="2"/>
              <a:endCxn id="6" idx="0"/>
            </p:cNvCxnSpPr>
            <p:nvPr/>
          </p:nvCxnSpPr>
          <p:spPr bwMode="auto">
            <a:xfrm rot="5400000">
              <a:off x="1614" y="366"/>
              <a:ext cx="240" cy="152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7"/>
            <p:cNvCxnSpPr>
              <a:cxnSpLocks noChangeShapeType="1"/>
              <a:stCxn id="5" idx="2"/>
              <a:endCxn id="7" idx="0"/>
            </p:cNvCxnSpPr>
            <p:nvPr/>
          </p:nvCxnSpPr>
          <p:spPr bwMode="auto">
            <a:xfrm rot="16200000" flipH="1">
              <a:off x="3072" y="432"/>
              <a:ext cx="240" cy="139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8"/>
            <p:cNvCxnSpPr>
              <a:cxnSpLocks noChangeShapeType="1"/>
              <a:stCxn id="6" idx="2"/>
              <a:endCxn id="8" idx="0"/>
            </p:cNvCxnSpPr>
            <p:nvPr/>
          </p:nvCxnSpPr>
          <p:spPr bwMode="auto">
            <a:xfrm>
              <a:off x="972" y="1584"/>
              <a:ext cx="0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9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5400000">
              <a:off x="3288" y="1224"/>
              <a:ext cx="240" cy="96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20"/>
            <p:cNvCxnSpPr>
              <a:cxnSpLocks noChangeShapeType="1"/>
              <a:stCxn id="7" idx="2"/>
              <a:endCxn id="10" idx="0"/>
            </p:cNvCxnSpPr>
            <p:nvPr/>
          </p:nvCxnSpPr>
          <p:spPr bwMode="auto">
            <a:xfrm rot="16200000" flipH="1">
              <a:off x="4248" y="1224"/>
              <a:ext cx="240" cy="96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1"/>
            <p:cNvCxnSpPr>
              <a:cxnSpLocks noChangeShapeType="1"/>
              <a:stCxn id="8" idx="2"/>
              <a:endCxn id="11" idx="0"/>
            </p:cNvCxnSpPr>
            <p:nvPr/>
          </p:nvCxnSpPr>
          <p:spPr bwMode="auto">
            <a:xfrm rot="5400000">
              <a:off x="559" y="2132"/>
              <a:ext cx="381" cy="444"/>
            </a:xfrm>
            <a:prstGeom prst="bentConnector3">
              <a:avLst>
                <a:gd name="adj1" fmla="val 498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2"/>
            <p:cNvCxnSpPr>
              <a:cxnSpLocks noChangeShapeType="1"/>
              <a:stCxn id="8" idx="2"/>
              <a:endCxn id="12" idx="0"/>
            </p:cNvCxnSpPr>
            <p:nvPr/>
          </p:nvCxnSpPr>
          <p:spPr bwMode="auto">
            <a:xfrm rot="16200000" flipH="1">
              <a:off x="991" y="2144"/>
              <a:ext cx="381" cy="420"/>
            </a:xfrm>
            <a:prstGeom prst="bentConnector3">
              <a:avLst>
                <a:gd name="adj1" fmla="val 498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3"/>
            <p:cNvCxnSpPr>
              <a:cxnSpLocks noChangeShapeType="1"/>
              <a:stCxn id="9" idx="2"/>
              <a:endCxn id="13" idx="0"/>
            </p:cNvCxnSpPr>
            <p:nvPr/>
          </p:nvCxnSpPr>
          <p:spPr bwMode="auto">
            <a:xfrm rot="5400000">
              <a:off x="2520" y="2136"/>
              <a:ext cx="384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24"/>
            <p:cNvCxnSpPr>
              <a:cxnSpLocks noChangeShapeType="1"/>
              <a:stCxn id="9" idx="2"/>
              <a:endCxn id="14" idx="0"/>
            </p:cNvCxnSpPr>
            <p:nvPr/>
          </p:nvCxnSpPr>
          <p:spPr bwMode="auto">
            <a:xfrm rot="16200000" flipH="1">
              <a:off x="2952" y="2136"/>
              <a:ext cx="384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25"/>
            <p:cNvCxnSpPr>
              <a:cxnSpLocks noChangeShapeType="1"/>
              <a:stCxn id="10" idx="2"/>
              <a:endCxn id="15" idx="0"/>
            </p:cNvCxnSpPr>
            <p:nvPr/>
          </p:nvCxnSpPr>
          <p:spPr bwMode="auto">
            <a:xfrm rot="5400000">
              <a:off x="4440" y="2136"/>
              <a:ext cx="384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26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16200000" flipH="1">
              <a:off x="4872" y="2136"/>
              <a:ext cx="384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79510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solidFill>
                  <a:schemeClr val="tx2">
                    <a:satMod val="130000"/>
                  </a:schemeClr>
                </a:solidFill>
              </a:rPr>
              <a:t>Členění podle právního postavení </a:t>
            </a:r>
            <a:r>
              <a:rPr lang="cs-CZ" altLang="cs-CZ" dirty="0" smtClean="0">
                <a:solidFill>
                  <a:schemeClr val="tx2">
                    <a:satMod val="130000"/>
                  </a:schemeClr>
                </a:solidFill>
              </a:rPr>
              <a:t>vkladatele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14350" y="1361485"/>
            <a:ext cx="7391400" cy="5105400"/>
            <a:chOff x="528" y="720"/>
            <a:chExt cx="4656" cy="321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352" y="720"/>
              <a:ext cx="1056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Financování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24" y="1392"/>
              <a:ext cx="144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z vlastních zdrojů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696" y="1392"/>
              <a:ext cx="144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z cizích zdrojů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8" y="2304"/>
              <a:ext cx="720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kapitálové vklady a podíly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392" y="2304"/>
              <a:ext cx="768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zisk (samofi- nancování)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304" y="2304"/>
              <a:ext cx="720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změny ve struktuře majetku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00" y="2304"/>
              <a:ext cx="720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úvěry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464" y="2304"/>
              <a:ext cx="720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dlouho-dobé rezervy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24" y="3552"/>
              <a:ext cx="144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vnější financování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696" y="3552"/>
              <a:ext cx="144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/>
                <a:t>vnitřní financování</a:t>
              </a:r>
            </a:p>
          </p:txBody>
        </p:sp>
        <p:cxnSp>
          <p:nvCxnSpPr>
            <p:cNvPr id="15" name="AutoShape 14"/>
            <p:cNvCxnSpPr>
              <a:cxnSpLocks noChangeShapeType="1"/>
              <a:stCxn id="5" idx="2"/>
              <a:endCxn id="6" idx="0"/>
            </p:cNvCxnSpPr>
            <p:nvPr/>
          </p:nvCxnSpPr>
          <p:spPr bwMode="auto">
            <a:xfrm rot="5400000">
              <a:off x="1968" y="480"/>
              <a:ext cx="288" cy="153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5"/>
            <p:cNvCxnSpPr>
              <a:cxnSpLocks noChangeShapeType="1"/>
              <a:stCxn id="5" idx="2"/>
              <a:endCxn id="7" idx="0"/>
            </p:cNvCxnSpPr>
            <p:nvPr/>
          </p:nvCxnSpPr>
          <p:spPr bwMode="auto">
            <a:xfrm rot="16200000" flipH="1">
              <a:off x="3504" y="480"/>
              <a:ext cx="288" cy="153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6"/>
            <p:cNvCxnSpPr>
              <a:cxnSpLocks noChangeShapeType="1"/>
              <a:stCxn id="6" idx="2"/>
              <a:endCxn id="8" idx="0"/>
            </p:cNvCxnSpPr>
            <p:nvPr/>
          </p:nvCxnSpPr>
          <p:spPr bwMode="auto">
            <a:xfrm rot="5400000">
              <a:off x="852" y="1812"/>
              <a:ext cx="528" cy="4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7"/>
            <p:cNvCxnSpPr>
              <a:cxnSpLocks noChangeShapeType="1"/>
              <a:stCxn id="6" idx="2"/>
              <a:endCxn id="9" idx="0"/>
            </p:cNvCxnSpPr>
            <p:nvPr/>
          </p:nvCxnSpPr>
          <p:spPr bwMode="auto">
            <a:xfrm rot="16200000" flipH="1">
              <a:off x="1296" y="1824"/>
              <a:ext cx="528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8"/>
            <p:cNvCxnSpPr>
              <a:cxnSpLocks noChangeShapeType="1"/>
              <a:stCxn id="7" idx="2"/>
              <a:endCxn id="11" idx="0"/>
            </p:cNvCxnSpPr>
            <p:nvPr/>
          </p:nvCxnSpPr>
          <p:spPr bwMode="auto">
            <a:xfrm rot="5400000">
              <a:off x="3924" y="1812"/>
              <a:ext cx="528" cy="4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9"/>
            <p:cNvCxnSpPr>
              <a:cxnSpLocks noChangeShapeType="1"/>
              <a:stCxn id="7" idx="2"/>
              <a:endCxn id="12" idx="0"/>
            </p:cNvCxnSpPr>
            <p:nvPr/>
          </p:nvCxnSpPr>
          <p:spPr bwMode="auto">
            <a:xfrm rot="16200000" flipH="1">
              <a:off x="4356" y="1836"/>
              <a:ext cx="528" cy="40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20"/>
            <p:cNvCxnSpPr>
              <a:cxnSpLocks noChangeShapeType="1"/>
              <a:stCxn id="6" idx="2"/>
              <a:endCxn id="10" idx="0"/>
            </p:cNvCxnSpPr>
            <p:nvPr/>
          </p:nvCxnSpPr>
          <p:spPr bwMode="auto">
            <a:xfrm rot="16200000" flipH="1">
              <a:off x="1740" y="1380"/>
              <a:ext cx="528" cy="1320"/>
            </a:xfrm>
            <a:prstGeom prst="bentConnector3">
              <a:avLst>
                <a:gd name="adj1" fmla="val 272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1"/>
            <p:cNvCxnSpPr>
              <a:cxnSpLocks noChangeShapeType="1"/>
              <a:stCxn id="7" idx="2"/>
              <a:endCxn id="10" idx="0"/>
            </p:cNvCxnSpPr>
            <p:nvPr/>
          </p:nvCxnSpPr>
          <p:spPr bwMode="auto">
            <a:xfrm rot="5400000">
              <a:off x="3276" y="1164"/>
              <a:ext cx="528" cy="1752"/>
            </a:xfrm>
            <a:prstGeom prst="bentConnector3">
              <a:avLst>
                <a:gd name="adj1" fmla="val 272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2"/>
            <p:cNvCxnSpPr>
              <a:cxnSpLocks noChangeShapeType="1"/>
              <a:stCxn id="13" idx="0"/>
              <a:endCxn id="8" idx="2"/>
            </p:cNvCxnSpPr>
            <p:nvPr/>
          </p:nvCxnSpPr>
          <p:spPr bwMode="auto">
            <a:xfrm rot="5400000" flipH="1">
              <a:off x="876" y="3084"/>
              <a:ext cx="480" cy="4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3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-5400000">
              <a:off x="2412" y="2004"/>
              <a:ext cx="480" cy="261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24"/>
            <p:cNvCxnSpPr>
              <a:cxnSpLocks noChangeShapeType="1"/>
              <a:stCxn id="14" idx="0"/>
              <a:endCxn id="12" idx="2"/>
            </p:cNvCxnSpPr>
            <p:nvPr/>
          </p:nvCxnSpPr>
          <p:spPr bwMode="auto">
            <a:xfrm rot="-5400000">
              <a:off x="4380" y="3108"/>
              <a:ext cx="480" cy="408"/>
            </a:xfrm>
            <a:prstGeom prst="bentConnector3">
              <a:avLst>
                <a:gd name="adj1" fmla="val 7312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25"/>
            <p:cNvCxnSpPr>
              <a:cxnSpLocks noChangeShapeType="1"/>
              <a:stCxn id="14" idx="0"/>
              <a:endCxn id="10" idx="2"/>
            </p:cNvCxnSpPr>
            <p:nvPr/>
          </p:nvCxnSpPr>
          <p:spPr bwMode="auto">
            <a:xfrm rot="5400000" flipH="1">
              <a:off x="3300" y="2436"/>
              <a:ext cx="480" cy="1752"/>
            </a:xfrm>
            <a:prstGeom prst="bentConnector3">
              <a:avLst>
                <a:gd name="adj1" fmla="val 7312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26"/>
            <p:cNvCxnSpPr>
              <a:cxnSpLocks noChangeShapeType="1"/>
              <a:stCxn id="14" idx="0"/>
              <a:endCxn id="9" idx="2"/>
            </p:cNvCxnSpPr>
            <p:nvPr/>
          </p:nvCxnSpPr>
          <p:spPr bwMode="auto">
            <a:xfrm rot="5400000" flipH="1">
              <a:off x="2856" y="1992"/>
              <a:ext cx="480" cy="2640"/>
            </a:xfrm>
            <a:prstGeom prst="bentConnector3">
              <a:avLst>
                <a:gd name="adj1" fmla="val 7312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62154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685800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tx2">
                    <a:satMod val="130000"/>
                  </a:schemeClr>
                </a:solidFill>
              </a:rPr>
              <a:t>Členění podle vlivu na majetkovou a kapitálovou oblast</a:t>
            </a:r>
            <a:endParaRPr lang="cs-CZ" alt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9102" y="1466682"/>
            <a:ext cx="8466895" cy="4762500"/>
            <a:chOff x="96" y="864"/>
            <a:chExt cx="5510" cy="336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864"/>
              <a:ext cx="15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b="1" dirty="0"/>
                <a:t>Z</a:t>
              </a:r>
              <a:r>
                <a:rPr lang="cs-CZ" altLang="cs-CZ" sz="1600" b="1" dirty="0" smtClean="0"/>
                <a:t>ískání </a:t>
              </a:r>
              <a:r>
                <a:rPr lang="cs-CZ" altLang="cs-CZ" sz="1600" b="1" dirty="0"/>
                <a:t>a užití kapitálu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44" y="1440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zvýšení bilančního součtu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36" y="1440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snížení bilančního součtu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976" y="1440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4000" rIns="54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změna v aktivech (vnitřní financování)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358" y="1450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změna v pasivech (</a:t>
              </a:r>
              <a:r>
                <a:rPr lang="cs-CZ" altLang="cs-CZ" sz="1400" dirty="0" err="1"/>
                <a:t>přefinancování</a:t>
              </a:r>
              <a:r>
                <a:rPr lang="cs-CZ" altLang="cs-CZ" sz="1400" dirty="0"/>
                <a:t>)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96" y="1968"/>
              <a:ext cx="718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vnější </a:t>
              </a:r>
              <a:r>
                <a:rPr lang="cs-CZ" altLang="cs-CZ" sz="1400" dirty="0" smtClean="0"/>
                <a:t>financování</a:t>
              </a:r>
              <a:endParaRPr lang="cs-CZ" altLang="cs-CZ" sz="1400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935" y="1968"/>
              <a:ext cx="806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vnitřní </a:t>
              </a:r>
              <a:r>
                <a:rPr lang="cs-CZ" altLang="cs-CZ" sz="1400" dirty="0" smtClean="0"/>
                <a:t>financování</a:t>
              </a:r>
              <a:endParaRPr lang="cs-CZ" altLang="cs-CZ" sz="1400" dirty="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6" y="2784"/>
              <a:ext cx="718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kapitálové </a:t>
              </a:r>
              <a:r>
                <a:rPr lang="cs-CZ" altLang="cs-CZ" sz="1400" dirty="0"/>
                <a:t>vklady, podíly a </a:t>
              </a:r>
              <a:r>
                <a:rPr lang="cs-CZ" altLang="cs-CZ" sz="1400" dirty="0" smtClean="0"/>
                <a:t>financování </a:t>
              </a:r>
              <a:r>
                <a:rPr lang="cs-CZ" altLang="cs-CZ" sz="1400" dirty="0"/>
                <a:t>z vnějších zdrojů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104" y="2784"/>
              <a:ext cx="7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err="1" smtClean="0"/>
                <a:t>samofinan-cování</a:t>
              </a:r>
              <a:endParaRPr lang="cs-CZ" altLang="cs-CZ" sz="1400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160" y="1968"/>
              <a:ext cx="624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splácení vlastního a cizího kapitálu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60" y="2736"/>
              <a:ext cx="624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výplaty </a:t>
              </a:r>
              <a:r>
                <a:rPr lang="cs-CZ" altLang="cs-CZ" sz="1400" dirty="0" smtClean="0"/>
                <a:t>rozdělení </a:t>
              </a:r>
              <a:r>
                <a:rPr lang="cs-CZ" altLang="cs-CZ" sz="1400" dirty="0"/>
                <a:t>zisku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60" y="3504"/>
              <a:ext cx="624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ztráta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04" y="3504"/>
              <a:ext cx="73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financování </a:t>
              </a:r>
              <a:r>
                <a:rPr lang="cs-CZ" altLang="cs-CZ" sz="1400" dirty="0"/>
                <a:t>z </a:t>
              </a:r>
              <a:r>
                <a:rPr lang="cs-CZ" altLang="cs-CZ" sz="1400" dirty="0" smtClean="0"/>
                <a:t>rezerv</a:t>
              </a:r>
              <a:endParaRPr lang="cs-CZ" altLang="cs-CZ" sz="1400" dirty="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293" y="1963"/>
              <a:ext cx="679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reinvestice</a:t>
              </a:r>
              <a:endParaRPr lang="cs-CZ" altLang="cs-CZ" sz="1400" dirty="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293" y="2712"/>
              <a:ext cx="679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/>
                <a:t>netto investice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517" y="1968"/>
              <a:ext cx="720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VK -</a:t>
              </a:r>
              <a:r>
                <a:rPr lang="en-GB" altLang="cs-CZ" sz="1400" dirty="0" smtClean="0"/>
                <a:t>&gt; </a:t>
              </a:r>
              <a:r>
                <a:rPr lang="cs-CZ" altLang="cs-CZ" sz="1400" dirty="0" smtClean="0"/>
                <a:t>VK</a:t>
              </a:r>
              <a:endParaRPr lang="cs-CZ" altLang="cs-CZ" sz="1400" dirty="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4517" y="2592"/>
              <a:ext cx="720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CK</a:t>
              </a:r>
              <a:r>
                <a:rPr lang="cs-CZ" altLang="cs-CZ" sz="1400" dirty="0"/>
                <a:t> -</a:t>
              </a:r>
              <a:r>
                <a:rPr lang="en-GB" altLang="cs-CZ" sz="1400" dirty="0"/>
                <a:t>&gt; </a:t>
              </a:r>
              <a:r>
                <a:rPr lang="cs-CZ" altLang="cs-CZ" sz="1400" dirty="0" smtClean="0"/>
                <a:t>VK</a:t>
              </a:r>
              <a:endParaRPr lang="cs-CZ" altLang="cs-CZ" sz="1400" dirty="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528" y="3216"/>
              <a:ext cx="720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VK</a:t>
              </a:r>
              <a:r>
                <a:rPr lang="cs-CZ" altLang="cs-CZ" sz="1400" dirty="0"/>
                <a:t> -</a:t>
              </a:r>
              <a:r>
                <a:rPr lang="en-GB" altLang="cs-CZ" sz="1400" dirty="0"/>
                <a:t>&gt; </a:t>
              </a:r>
              <a:r>
                <a:rPr lang="cs-CZ" altLang="cs-CZ" sz="1400" dirty="0" smtClean="0"/>
                <a:t>CK</a:t>
              </a:r>
              <a:endParaRPr lang="cs-CZ" altLang="cs-CZ" sz="1400" dirty="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4528" y="3792"/>
              <a:ext cx="720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 smtClean="0"/>
                <a:t>CK</a:t>
              </a:r>
              <a:r>
                <a:rPr lang="cs-CZ" altLang="cs-CZ" sz="1400" dirty="0"/>
                <a:t> -</a:t>
              </a:r>
              <a:r>
                <a:rPr lang="en-GB" altLang="cs-CZ" sz="1400" dirty="0"/>
                <a:t>&gt; </a:t>
              </a:r>
              <a:r>
                <a:rPr lang="cs-CZ" altLang="cs-CZ" sz="1400" dirty="0" smtClean="0"/>
                <a:t>CK</a:t>
              </a:r>
              <a:endParaRPr lang="cs-CZ" altLang="cs-CZ" sz="1400" dirty="0"/>
            </a:p>
          </p:txBody>
        </p:sp>
        <p:cxnSp>
          <p:nvCxnSpPr>
            <p:cNvPr id="24" name="AutoShape 23"/>
            <p:cNvCxnSpPr>
              <a:cxnSpLocks noChangeShapeType="1"/>
              <a:stCxn id="5" idx="2"/>
              <a:endCxn id="6" idx="0"/>
            </p:cNvCxnSpPr>
            <p:nvPr/>
          </p:nvCxnSpPr>
          <p:spPr bwMode="auto">
            <a:xfrm rot="5400000">
              <a:off x="1692" y="228"/>
              <a:ext cx="288" cy="213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24"/>
            <p:cNvCxnSpPr>
              <a:cxnSpLocks noChangeShapeType="1"/>
              <a:stCxn id="5" idx="2"/>
              <a:endCxn id="7" idx="0"/>
            </p:cNvCxnSpPr>
            <p:nvPr/>
          </p:nvCxnSpPr>
          <p:spPr bwMode="auto">
            <a:xfrm rot="5400000">
              <a:off x="2388" y="924"/>
              <a:ext cx="288" cy="74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25"/>
            <p:cNvCxnSpPr>
              <a:cxnSpLocks noChangeShapeType="1"/>
              <a:stCxn id="5" idx="2"/>
              <a:endCxn id="8" idx="0"/>
            </p:cNvCxnSpPr>
            <p:nvPr/>
          </p:nvCxnSpPr>
          <p:spPr bwMode="auto">
            <a:xfrm rot="16200000" flipH="1">
              <a:off x="3108" y="948"/>
              <a:ext cx="288" cy="69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26"/>
            <p:cNvCxnSpPr>
              <a:cxnSpLocks noChangeShapeType="1"/>
              <a:stCxn id="5" idx="2"/>
              <a:endCxn id="9" idx="0"/>
            </p:cNvCxnSpPr>
            <p:nvPr/>
          </p:nvCxnSpPr>
          <p:spPr bwMode="auto">
            <a:xfrm rot="16200000" flipH="1">
              <a:off x="3794" y="262"/>
              <a:ext cx="298" cy="207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27"/>
            <p:cNvCxnSpPr>
              <a:cxnSpLocks noChangeShapeType="1"/>
              <a:stCxn id="6" idx="2"/>
              <a:endCxn id="10" idx="0"/>
            </p:cNvCxnSpPr>
            <p:nvPr/>
          </p:nvCxnSpPr>
          <p:spPr bwMode="auto">
            <a:xfrm rot="5400000">
              <a:off x="491" y="1691"/>
              <a:ext cx="240" cy="31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28"/>
            <p:cNvCxnSpPr>
              <a:cxnSpLocks noChangeShapeType="1"/>
              <a:stCxn id="6" idx="2"/>
              <a:endCxn id="11" idx="0"/>
            </p:cNvCxnSpPr>
            <p:nvPr/>
          </p:nvCxnSpPr>
          <p:spPr bwMode="auto">
            <a:xfrm rot="16200000" flipH="1">
              <a:off x="933" y="1563"/>
              <a:ext cx="240" cy="57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9" name="Přímá spojnice se šipkou 48"/>
          <p:cNvCxnSpPr>
            <a:stCxn id="10" idx="2"/>
            <a:endCxn id="12" idx="0"/>
          </p:cNvCxnSpPr>
          <p:nvPr/>
        </p:nvCxnSpPr>
        <p:spPr>
          <a:xfrm>
            <a:off x="710757" y="3915967"/>
            <a:ext cx="0" cy="272144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1514476" y="3847932"/>
            <a:ext cx="0" cy="18029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3091073" y="2622580"/>
            <a:ext cx="0" cy="30282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4822769" y="2623289"/>
            <a:ext cx="0" cy="18029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6805401" y="2637463"/>
            <a:ext cx="0" cy="321752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4822769" y="3405699"/>
            <a:ext cx="259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/>
          <p:nvPr/>
        </p:nvCxnSpPr>
        <p:spPr>
          <a:xfrm>
            <a:off x="4822769" y="4426235"/>
            <a:ext cx="259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3091073" y="3405699"/>
            <a:ext cx="259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>
            <a:off x="3090093" y="4483782"/>
            <a:ext cx="259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/>
          <p:nvPr/>
        </p:nvCxnSpPr>
        <p:spPr>
          <a:xfrm>
            <a:off x="3091073" y="5650878"/>
            <a:ext cx="259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>
            <a:off x="1514476" y="4576094"/>
            <a:ext cx="193561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>
            <a:off x="1514068" y="5653623"/>
            <a:ext cx="193561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6805401" y="3269627"/>
            <a:ext cx="147193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6807606" y="5854985"/>
            <a:ext cx="147193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6805400" y="4169372"/>
            <a:ext cx="147193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>
            <a:off x="6805399" y="5072575"/>
            <a:ext cx="147193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68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altLang="cs-CZ" sz="2400" dirty="0"/>
              <a:t>Účetní závěrku sestavují podnikatelské subjekty (účetní jednotky) na konci účetního období (zpravidla kalendářního roku)</a:t>
            </a:r>
          </a:p>
          <a:p>
            <a:pPr>
              <a:lnSpc>
                <a:spcPct val="120000"/>
              </a:lnSpc>
            </a:pPr>
            <a:r>
              <a:rPr lang="cs-CZ" altLang="cs-CZ" sz="2400" dirty="0"/>
              <a:t>Účetní závěrka je výsledkem účetní uzávěrky, v jejímž rámci se uzavírají účty (rozvahové, nákladové a výnosové) a provádějí se činnosti vedoucí k co nejpřesnějšímu zachycení stavu majetku, kapitálu a toku nákladů a výnosů v podniku</a:t>
            </a:r>
          </a:p>
          <a:p>
            <a:pPr>
              <a:lnSpc>
                <a:spcPct val="120000"/>
              </a:lnSpc>
              <a:buNone/>
            </a:pPr>
            <a:endParaRPr lang="cs-CZ" altLang="cs-CZ" sz="2400" b="1" dirty="0" smtClean="0"/>
          </a:p>
          <a:p>
            <a:pPr>
              <a:lnSpc>
                <a:spcPct val="120000"/>
              </a:lnSpc>
              <a:buNone/>
            </a:pPr>
            <a:r>
              <a:rPr lang="cs-CZ" altLang="cs-CZ" sz="2400" b="1" dirty="0" smtClean="0"/>
              <a:t>Účetní </a:t>
            </a:r>
            <a:r>
              <a:rPr lang="cs-CZ" altLang="cs-CZ" sz="2400" b="1" dirty="0"/>
              <a:t>závěrka</a:t>
            </a:r>
            <a:r>
              <a:rPr lang="cs-CZ" altLang="cs-CZ" sz="2400" dirty="0"/>
              <a:t> je tvořena dvěma základními dokumenty:</a:t>
            </a:r>
            <a:endParaRPr lang="cs-CZ" altLang="cs-CZ" sz="2400" b="1" dirty="0"/>
          </a:p>
          <a:p>
            <a:pPr>
              <a:lnSpc>
                <a:spcPct val="120000"/>
              </a:lnSpc>
            </a:pPr>
            <a:r>
              <a:rPr lang="cs-CZ" altLang="cs-CZ" sz="2400" b="1" dirty="0"/>
              <a:t>rozvahou</a:t>
            </a:r>
            <a:r>
              <a:rPr lang="cs-CZ" altLang="cs-CZ" sz="2400" dirty="0"/>
              <a:t> (bilancí),</a:t>
            </a:r>
            <a:endParaRPr lang="cs-CZ" altLang="cs-CZ" sz="2400" b="1" dirty="0"/>
          </a:p>
          <a:p>
            <a:pPr>
              <a:lnSpc>
                <a:spcPct val="120000"/>
              </a:lnSpc>
            </a:pPr>
            <a:r>
              <a:rPr lang="cs-CZ" altLang="cs-CZ" sz="2400" b="1" dirty="0"/>
              <a:t>výkazem zisků a ztrát</a:t>
            </a:r>
            <a:r>
              <a:rPr lang="cs-CZ" altLang="cs-CZ" sz="2400" dirty="0"/>
              <a:t> (výsledovkou)</a:t>
            </a:r>
          </a:p>
          <a:p>
            <a:pPr>
              <a:lnSpc>
                <a:spcPct val="120000"/>
              </a:lnSpc>
            </a:pPr>
            <a:endParaRPr lang="cs-CZ" altLang="cs-CZ" sz="2400" dirty="0"/>
          </a:p>
          <a:p>
            <a:pPr>
              <a:lnSpc>
                <a:spcPct val="120000"/>
              </a:lnSpc>
            </a:pPr>
            <a:r>
              <a:rPr lang="cs-CZ" altLang="cs-CZ" sz="2400" dirty="0"/>
              <a:t>Podniky, které mají povinnost účetní závěrku ověřit auditorem (ze zákona akciové společnosti) a údaje z ní zveřejnit, doplňují oba výkazy </a:t>
            </a:r>
            <a:r>
              <a:rPr lang="cs-CZ" altLang="cs-CZ" sz="2400" b="1" dirty="0"/>
              <a:t>přílohou k účetní závěrce </a:t>
            </a:r>
            <a:r>
              <a:rPr lang="cs-CZ" altLang="cs-CZ" sz="2400" dirty="0"/>
              <a:t>(její důležitou součástí je pak </a:t>
            </a:r>
            <a:r>
              <a:rPr lang="cs-CZ" altLang="cs-CZ" sz="2400" b="1" dirty="0"/>
              <a:t>výkaz o peněžních tocích – cash </a:t>
            </a:r>
            <a:r>
              <a:rPr lang="cs-CZ" altLang="cs-CZ" sz="2400" b="1" dirty="0" err="1"/>
              <a:t>flow</a:t>
            </a:r>
            <a:r>
              <a:rPr lang="cs-CZ" altLang="cs-CZ" sz="2400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42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altLang="cs-CZ" sz="1600" b="1" dirty="0"/>
              <a:t>Typy účetní závěrky</a:t>
            </a:r>
            <a:r>
              <a:rPr lang="cs-CZ" altLang="cs-CZ" sz="1600" dirty="0"/>
              <a:t>:</a:t>
            </a:r>
            <a:endParaRPr lang="cs-CZ" altLang="cs-CZ" sz="1600" b="1" dirty="0"/>
          </a:p>
          <a:p>
            <a:pPr>
              <a:spcBef>
                <a:spcPts val="0"/>
              </a:spcBef>
            </a:pPr>
            <a:r>
              <a:rPr lang="cs-CZ" altLang="cs-CZ" sz="1600" b="1" dirty="0"/>
              <a:t>řádná</a:t>
            </a:r>
            <a:r>
              <a:rPr lang="cs-CZ" altLang="cs-CZ" sz="1600" dirty="0"/>
              <a:t> (k 1.1. a 31.12. příslušného účetního období pokud je účetním obdobím kalendářní rok),</a:t>
            </a:r>
            <a:endParaRPr lang="cs-CZ" altLang="cs-CZ" sz="1600" b="1" dirty="0"/>
          </a:p>
          <a:p>
            <a:pPr>
              <a:spcBef>
                <a:spcPts val="0"/>
              </a:spcBef>
            </a:pPr>
            <a:r>
              <a:rPr lang="cs-CZ" altLang="cs-CZ" sz="1600" b="1" dirty="0"/>
              <a:t>mimořádná</a:t>
            </a:r>
            <a:r>
              <a:rPr lang="cs-CZ" altLang="cs-CZ" sz="1600" dirty="0"/>
              <a:t> – při likvidaci, konkurzu, zrušení bez likvidace apod.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800" dirty="0"/>
          </a:p>
          <a:p>
            <a:pPr>
              <a:spcBef>
                <a:spcPts val="0"/>
              </a:spcBef>
              <a:buNone/>
            </a:pPr>
            <a:r>
              <a:rPr lang="cs-CZ" altLang="cs-CZ" sz="1600" dirty="0"/>
              <a:t>Podniky, které překročily nebo dosáhly alespoň jedno z uvedených kritérií:</a:t>
            </a:r>
          </a:p>
          <a:p>
            <a:pPr>
              <a:spcBef>
                <a:spcPts val="0"/>
              </a:spcBef>
            </a:pPr>
            <a:r>
              <a:rPr lang="cs-CZ" altLang="cs-CZ" sz="1600" b="1" dirty="0"/>
              <a:t>sumy celkových aktiv</a:t>
            </a:r>
            <a:r>
              <a:rPr lang="cs-CZ" altLang="cs-CZ" sz="1600" dirty="0"/>
              <a:t> více než 40 mil. Kč nebo</a:t>
            </a:r>
          </a:p>
          <a:p>
            <a:pPr>
              <a:spcBef>
                <a:spcPts val="0"/>
              </a:spcBef>
            </a:pPr>
            <a:r>
              <a:rPr lang="cs-CZ" altLang="cs-CZ" sz="1600" b="1" dirty="0"/>
              <a:t>roční úhrn čistého obratu</a:t>
            </a:r>
            <a:r>
              <a:rPr lang="cs-CZ" altLang="cs-CZ" sz="1600" dirty="0"/>
              <a:t> více než 80 mil. Kč nebo</a:t>
            </a:r>
          </a:p>
          <a:p>
            <a:pPr>
              <a:spcBef>
                <a:spcPts val="0"/>
              </a:spcBef>
            </a:pPr>
            <a:r>
              <a:rPr lang="cs-CZ" altLang="cs-CZ" sz="1600" b="1" dirty="0"/>
              <a:t>průměrný přepočtený stav zaměstnanců</a:t>
            </a:r>
            <a:r>
              <a:rPr lang="cs-CZ" altLang="cs-CZ" sz="1600" dirty="0"/>
              <a:t> v průběhu účetního období více než 50, podléhají povinně auditu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800" dirty="0"/>
          </a:p>
          <a:p>
            <a:pPr>
              <a:spcBef>
                <a:spcPts val="0"/>
              </a:spcBef>
            </a:pPr>
            <a:r>
              <a:rPr lang="cs-CZ" altLang="cs-CZ" sz="1600" dirty="0"/>
              <a:t>Tyto společnosti mají zároveň povinnost sestavovat účetní závěrku v plném rozsahu a zveřejňovat údaje z ní v Obchodním věstníku, který lze v elektronické formě najít na webu (konkrétně na </a:t>
            </a:r>
            <a:r>
              <a:rPr lang="cs-CZ" altLang="cs-CZ" sz="1600" dirty="0">
                <a:hlinkClick r:id="rId2"/>
              </a:rPr>
              <a:t>www.justice.cz</a:t>
            </a:r>
            <a:r>
              <a:rPr lang="cs-CZ" altLang="cs-CZ" sz="1600" dirty="0"/>
              <a:t>)</a:t>
            </a:r>
          </a:p>
          <a:p>
            <a:pPr>
              <a:spcBef>
                <a:spcPts val="0"/>
              </a:spcBef>
            </a:pPr>
            <a:r>
              <a:rPr lang="cs-CZ" altLang="cs-CZ" sz="1600" dirty="0"/>
              <a:t>Podniky, které vytváří ekonomické seskupení (holding, koncern) sestavují tzv. </a:t>
            </a:r>
            <a:r>
              <a:rPr lang="cs-CZ" altLang="cs-CZ" sz="1600" b="1" dirty="0"/>
              <a:t>konsolidovanou účetní závěrku</a:t>
            </a:r>
            <a:r>
              <a:rPr lang="cs-CZ" altLang="cs-CZ" sz="1600" dirty="0"/>
              <a:t>, jako by se jednalo o jednu účetní </a:t>
            </a:r>
            <a:r>
              <a:rPr lang="cs-CZ" altLang="cs-CZ" sz="1600" dirty="0" smtClean="0"/>
              <a:t>jednotku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158644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200" dirty="0">
                <a:solidFill>
                  <a:schemeClr val="tx2">
                    <a:satMod val="130000"/>
                  </a:schemeClr>
                </a:solidFill>
              </a:rPr>
              <a:t>Rozvaha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je písemný přehled o majetku podniku a zdrojích podniku, která se sestavuje k určitému datu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zachycuje počáteční nebo konečné stavy účtů, označuje se jako stavový odpočet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dirty="0" smtClean="0"/>
              <a:t>V </a:t>
            </a:r>
            <a:r>
              <a:rPr lang="cs-CZ" altLang="cs-CZ" sz="1600" b="1" dirty="0" smtClean="0"/>
              <a:t>rozvaze</a:t>
            </a:r>
            <a:r>
              <a:rPr lang="cs-CZ" altLang="cs-CZ" sz="1600" dirty="0" smtClean="0"/>
              <a:t> jsou zachycena:</a:t>
            </a:r>
            <a:endParaRPr lang="cs-CZ" altLang="cs-CZ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smtClean="0"/>
              <a:t>pasiva</a:t>
            </a:r>
            <a:r>
              <a:rPr lang="cs-CZ" altLang="cs-CZ" sz="1600" dirty="0" smtClean="0"/>
              <a:t> (kapitál), což je součet všech vlastních zdrojů (např. základní kapitál, nerozdělený zisk minulých účetních období apod.) a cizích zdrojů podniku (např. bankovní úvěry, závazky vůči dodavatelům, rezervy apod.), - vyjadřuje původ finančních prostředků</a:t>
            </a:r>
            <a:endParaRPr lang="cs-CZ" altLang="cs-CZ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smtClean="0"/>
              <a:t>aktiva</a:t>
            </a:r>
            <a:r>
              <a:rPr lang="cs-CZ" altLang="cs-CZ" sz="1600" dirty="0" smtClean="0"/>
              <a:t> (majetek), což jsou v podniku používané hospodářské a peněžní prostředky, tzn. především dlouhodobý (např. stroje, zařízení, software apod.) a oběžný majetek (zásoby, pohledávky, hotové peníze) – vyjadřuje využití finančních prostředků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Rozvaha porovnává stavy aktiv a pasiv v jediném momentu (k tzv. bilančnímu dni)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Zobrazuje také výsledek hospodaření za dané období, který tak slouží jako spojovací článek mezi rozvahou a výkazem zisků a ztrát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Rozvaha nepodává informaci o vzniku výsledku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356093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292" y="234178"/>
            <a:ext cx="7467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Propojení majetkové a kapitálové struktury se strategií obecně</a:t>
            </a:r>
          </a:p>
        </p:txBody>
      </p:sp>
      <p:grpSp>
        <p:nvGrpSpPr>
          <p:cNvPr id="58" name="Skupina 57"/>
          <p:cNvGrpSpPr/>
          <p:nvPr/>
        </p:nvGrpSpPr>
        <p:grpSpPr>
          <a:xfrm>
            <a:off x="533400" y="1447800"/>
            <a:ext cx="8077200" cy="5165725"/>
            <a:chOff x="533400" y="1447800"/>
            <a:chExt cx="8077200" cy="5165725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3581400" y="3359150"/>
              <a:ext cx="2057400" cy="8318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400" b="1" dirty="0">
                  <a:latin typeface="Tahoma" pitchFamily="34" charset="0"/>
                </a:rPr>
                <a:t>Finanční strategie</a:t>
              </a:r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6705600" y="2209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Informační systém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539750" y="6308725"/>
              <a:ext cx="78486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/>
                <a:t>Zdroj: Keřkovský, Novák a kol. Finanční strategie, Krok za krokem, 2015 (upraveno).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705600" y="2971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Kontrolní mechanismy</a:t>
              </a:r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6705600" y="3733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Interní ekonomické informace</a:t>
              </a: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6705600" y="4495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Externí informační výstupy</a:t>
              </a:r>
            </a:p>
          </p:txBody>
        </p:sp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533400" y="20574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Interní/vlastní zdroje financování</a:t>
              </a:r>
            </a:p>
          </p:txBody>
        </p: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533400" y="27432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 dirty="0">
                  <a:latin typeface="Tahoma" pitchFamily="34" charset="0"/>
                </a:rPr>
                <a:t>Externí/cizí zdroje financování</a:t>
              </a:r>
            </a:p>
          </p:txBody>
        </p:sp>
        <p:sp>
          <p:nvSpPr>
            <p:cNvPr id="38" name="Text Box 43"/>
            <p:cNvSpPr txBox="1">
              <a:spLocks noChangeArrowheads="1"/>
            </p:cNvSpPr>
            <p:nvPr/>
          </p:nvSpPr>
          <p:spPr bwMode="auto">
            <a:xfrm>
              <a:off x="533400" y="34290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Dividendová politika</a:t>
              </a:r>
            </a:p>
          </p:txBody>
        </p:sp>
        <p:sp>
          <p:nvSpPr>
            <p:cNvPr id="39" name="Text Box 44"/>
            <p:cNvSpPr txBox="1">
              <a:spLocks noChangeArrowheads="1"/>
            </p:cNvSpPr>
            <p:nvPr/>
          </p:nvSpPr>
          <p:spPr bwMode="auto">
            <a:xfrm>
              <a:off x="533400" y="4114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Daňová politika</a:t>
              </a:r>
            </a:p>
          </p:txBody>
        </p:sp>
        <p:sp>
          <p:nvSpPr>
            <p:cNvPr id="40" name="Text Box 45"/>
            <p:cNvSpPr txBox="1">
              <a:spLocks noChangeArrowheads="1"/>
            </p:cNvSpPr>
            <p:nvPr/>
          </p:nvSpPr>
          <p:spPr bwMode="auto">
            <a:xfrm>
              <a:off x="533400" y="4876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Náklady a zisk</a:t>
              </a:r>
            </a:p>
          </p:txBody>
        </p: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2590800" y="55626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 dirty="0">
                  <a:latin typeface="Tahoma" pitchFamily="34" charset="0"/>
                </a:rPr>
                <a:t>Řízení pracovního kapitálu</a:t>
              </a:r>
            </a:p>
          </p:txBody>
        </p:sp>
        <p:sp>
          <p:nvSpPr>
            <p:cNvPr id="42" name="Text Box 47"/>
            <p:cNvSpPr txBox="1">
              <a:spLocks noChangeArrowheads="1"/>
            </p:cNvSpPr>
            <p:nvPr/>
          </p:nvSpPr>
          <p:spPr bwMode="auto">
            <a:xfrm>
              <a:off x="4648200" y="55626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 dirty="0">
                  <a:latin typeface="Tahoma" pitchFamily="34" charset="0"/>
                </a:rPr>
                <a:t>Investiční politika</a:t>
              </a:r>
            </a:p>
          </p:txBody>
        </p:sp>
        <p:sp>
          <p:nvSpPr>
            <p:cNvPr id="43" name="Text Box 48"/>
            <p:cNvSpPr txBox="1">
              <a:spLocks noChangeArrowheads="1"/>
            </p:cNvSpPr>
            <p:nvPr/>
          </p:nvSpPr>
          <p:spPr bwMode="auto">
            <a:xfrm>
              <a:off x="2590800" y="1447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 dirty="0">
                  <a:latin typeface="Tahoma" pitchFamily="34" charset="0"/>
                </a:rPr>
                <a:t>Tržní/ekonomická hodnota podniku</a:t>
              </a:r>
            </a:p>
          </p:txBody>
        </p:sp>
        <p:sp>
          <p:nvSpPr>
            <p:cNvPr id="44" name="Text Box 49"/>
            <p:cNvSpPr txBox="1">
              <a:spLocks noChangeArrowheads="1"/>
            </p:cNvSpPr>
            <p:nvPr/>
          </p:nvSpPr>
          <p:spPr bwMode="auto">
            <a:xfrm>
              <a:off x="4648200" y="1447800"/>
              <a:ext cx="19050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latin typeface="Tahoma" pitchFamily="34" charset="0"/>
                </a:rPr>
                <a:t>Finanční strategické cíle</a:t>
              </a:r>
            </a:p>
          </p:txBody>
        </p:sp>
        <p:cxnSp>
          <p:nvCxnSpPr>
            <p:cNvPr id="45" name="Přímá spojnice 2"/>
            <p:cNvCxnSpPr>
              <a:cxnSpLocks noChangeShapeType="1"/>
              <a:stCxn id="36" idx="3"/>
              <a:endCxn id="30" idx="1"/>
            </p:cNvCxnSpPr>
            <p:nvPr/>
          </p:nvCxnSpPr>
          <p:spPr bwMode="auto">
            <a:xfrm>
              <a:off x="2438400" y="2362200"/>
              <a:ext cx="1143000" cy="14128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Přímá spojnice 25"/>
            <p:cNvCxnSpPr>
              <a:cxnSpLocks noChangeShapeType="1"/>
              <a:stCxn id="37" idx="3"/>
              <a:endCxn id="30" idx="1"/>
            </p:cNvCxnSpPr>
            <p:nvPr/>
          </p:nvCxnSpPr>
          <p:spPr bwMode="auto">
            <a:xfrm>
              <a:off x="2438400" y="3048000"/>
              <a:ext cx="1143000" cy="7270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Přímá spojnice 6"/>
            <p:cNvCxnSpPr>
              <a:cxnSpLocks noChangeShapeType="1"/>
              <a:stCxn id="38" idx="3"/>
              <a:endCxn id="30" idx="1"/>
            </p:cNvCxnSpPr>
            <p:nvPr/>
          </p:nvCxnSpPr>
          <p:spPr bwMode="auto">
            <a:xfrm>
              <a:off x="2438400" y="3733800"/>
              <a:ext cx="1143000" cy="412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Přímá spojnice 8"/>
            <p:cNvCxnSpPr>
              <a:cxnSpLocks noChangeShapeType="1"/>
              <a:stCxn id="39" idx="3"/>
              <a:endCxn id="30" idx="1"/>
            </p:cNvCxnSpPr>
            <p:nvPr/>
          </p:nvCxnSpPr>
          <p:spPr bwMode="auto">
            <a:xfrm flipV="1">
              <a:off x="2438400" y="3775075"/>
              <a:ext cx="1143000" cy="6445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Přímá spojnice 10"/>
            <p:cNvCxnSpPr>
              <a:cxnSpLocks noChangeShapeType="1"/>
              <a:stCxn id="40" idx="3"/>
              <a:endCxn id="30" idx="1"/>
            </p:cNvCxnSpPr>
            <p:nvPr/>
          </p:nvCxnSpPr>
          <p:spPr bwMode="auto">
            <a:xfrm flipV="1">
              <a:off x="2438400" y="3775075"/>
              <a:ext cx="1143000" cy="14065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Přímá spojnice 12"/>
            <p:cNvCxnSpPr>
              <a:cxnSpLocks noChangeShapeType="1"/>
              <a:stCxn id="31" idx="1"/>
              <a:endCxn id="30" idx="3"/>
            </p:cNvCxnSpPr>
            <p:nvPr/>
          </p:nvCxnSpPr>
          <p:spPr bwMode="auto">
            <a:xfrm flipH="1">
              <a:off x="5638800" y="2514600"/>
              <a:ext cx="1066800" cy="12604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Přímá spojnice 14"/>
            <p:cNvCxnSpPr>
              <a:cxnSpLocks noChangeShapeType="1"/>
              <a:stCxn id="33" idx="1"/>
              <a:endCxn id="30" idx="3"/>
            </p:cNvCxnSpPr>
            <p:nvPr/>
          </p:nvCxnSpPr>
          <p:spPr bwMode="auto">
            <a:xfrm flipH="1">
              <a:off x="5638800" y="3276600"/>
              <a:ext cx="1066800" cy="4984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Přímá spojnice 16"/>
            <p:cNvCxnSpPr>
              <a:cxnSpLocks noChangeShapeType="1"/>
              <a:stCxn id="34" idx="1"/>
              <a:endCxn id="30" idx="3"/>
            </p:cNvCxnSpPr>
            <p:nvPr/>
          </p:nvCxnSpPr>
          <p:spPr bwMode="auto">
            <a:xfrm flipH="1" flipV="1">
              <a:off x="5638800" y="3775075"/>
              <a:ext cx="1066800" cy="2635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Přímá spojnice 18"/>
            <p:cNvCxnSpPr>
              <a:cxnSpLocks noChangeShapeType="1"/>
              <a:stCxn id="35" idx="1"/>
              <a:endCxn id="30" idx="3"/>
            </p:cNvCxnSpPr>
            <p:nvPr/>
          </p:nvCxnSpPr>
          <p:spPr bwMode="auto">
            <a:xfrm flipH="1" flipV="1">
              <a:off x="5638800" y="3775075"/>
              <a:ext cx="1066800" cy="10255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Přímá spojnice 20"/>
            <p:cNvCxnSpPr>
              <a:cxnSpLocks noChangeShapeType="1"/>
              <a:stCxn id="30" idx="0"/>
              <a:endCxn id="43" idx="2"/>
            </p:cNvCxnSpPr>
            <p:nvPr/>
          </p:nvCxnSpPr>
          <p:spPr bwMode="auto">
            <a:xfrm flipH="1" flipV="1">
              <a:off x="3543300" y="2057400"/>
              <a:ext cx="1066800" cy="13017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Přímá spojnice 27"/>
            <p:cNvCxnSpPr>
              <a:cxnSpLocks noChangeShapeType="1"/>
              <a:stCxn id="41" idx="0"/>
              <a:endCxn id="30" idx="2"/>
            </p:cNvCxnSpPr>
            <p:nvPr/>
          </p:nvCxnSpPr>
          <p:spPr bwMode="auto">
            <a:xfrm flipV="1">
              <a:off x="3543300" y="4191000"/>
              <a:ext cx="1066800" cy="1371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Přímá spojnice 29"/>
            <p:cNvCxnSpPr>
              <a:cxnSpLocks noChangeShapeType="1"/>
              <a:stCxn id="42" idx="0"/>
              <a:endCxn id="30" idx="2"/>
            </p:cNvCxnSpPr>
            <p:nvPr/>
          </p:nvCxnSpPr>
          <p:spPr bwMode="auto">
            <a:xfrm flipH="1" flipV="1">
              <a:off x="4610100" y="4191000"/>
              <a:ext cx="990600" cy="1371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Přímá spojnice 53"/>
            <p:cNvCxnSpPr>
              <a:cxnSpLocks noChangeShapeType="1"/>
              <a:endCxn id="44" idx="2"/>
            </p:cNvCxnSpPr>
            <p:nvPr/>
          </p:nvCxnSpPr>
          <p:spPr bwMode="auto">
            <a:xfrm flipV="1">
              <a:off x="4643438" y="2057400"/>
              <a:ext cx="957262" cy="13049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9" name="Obdélník 58"/>
          <p:cNvSpPr/>
          <p:nvPr/>
        </p:nvSpPr>
        <p:spPr>
          <a:xfrm>
            <a:off x="572102" y="2069184"/>
            <a:ext cx="1866298" cy="132489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4643438" y="5562599"/>
            <a:ext cx="1909762" cy="60960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4664869" y="1454150"/>
            <a:ext cx="1909762" cy="60960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09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Úkoly určené zákonnými předpisy rozvahám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ochrana věřitelů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ochrana společníků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ochrana zaměstnanců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ochrana finančních úřadů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korektura podkladů pro vyměření daní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ochrana v podniku zainteresované veřejnosti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ochrana podniku před náhlým zhroucením</a:t>
            </a:r>
          </a:p>
        </p:txBody>
      </p:sp>
    </p:spTree>
    <p:extLst>
      <p:ext uri="{BB962C8B-B14F-4D97-AF65-F5344CB8AC3E}">
        <p14:creationId xmlns:p14="http://schemas.microsoft.com/office/powerpoint/2010/main" val="50724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Výkaz zisku a ztrát = výsledovka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srovnává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veškeré výnosy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veškeré náklady určitého účetního období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altLang="cs-CZ" dirty="0" smtClean="0"/>
              <a:t>zjišťuje tak nejen hospodářský výsledek jako saldo, ale ukazuje také </a:t>
            </a:r>
            <a:r>
              <a:rPr lang="cs-CZ" altLang="cs-CZ" b="1" dirty="0" smtClean="0"/>
              <a:t>zdroje výsledku</a:t>
            </a:r>
            <a:r>
              <a:rPr lang="cs-CZ" altLang="cs-CZ" dirty="0" smtClean="0"/>
              <a:t>, tzn. vysvětluje jeho vznik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altLang="cs-CZ" dirty="0" smtClean="0"/>
              <a:t>zjišťování výsledku je založeno 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altLang="cs-CZ" sz="2400" dirty="0" smtClean="0"/>
              <a:t>na zúčtování nákladů a výnosů, 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altLang="cs-CZ" sz="2400" dirty="0" smtClean="0"/>
              <a:t>nikoliv na zúčtování plateb (peněžních toků)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211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Výkaz zisku a ztrát = výsledovka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b="1" dirty="0" smtClean="0"/>
              <a:t>výnosy </a:t>
            </a:r>
            <a:r>
              <a:rPr lang="cs-CZ" altLang="cs-CZ" sz="2400" dirty="0" smtClean="0"/>
              <a:t>podniku = peněžní vyjádření podnikových výkonů za určité účetní období </a:t>
            </a:r>
            <a:r>
              <a:rPr lang="cs-CZ" altLang="cs-CZ" sz="2400" dirty="0" smtClean="0">
                <a:sym typeface="Wingdings" panose="05000000000000000000" pitchFamily="2" charset="2"/>
              </a:rPr>
              <a:t></a:t>
            </a:r>
            <a:r>
              <a:rPr lang="cs-CZ" altLang="cs-CZ" sz="2400" dirty="0" smtClean="0"/>
              <a:t> bez toho, zda došlo k úhradě za jejich poskytnutí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cs-CZ" altLang="cs-CZ" sz="2400" b="1" dirty="0" smtClean="0"/>
          </a:p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b="1" dirty="0" smtClean="0"/>
              <a:t>náklady</a:t>
            </a:r>
            <a:r>
              <a:rPr lang="cs-CZ" altLang="cs-CZ" sz="2400" dirty="0" smtClean="0"/>
              <a:t> podniku = peněžní vyjádření spotřeby výrobních faktorů, účelně vynaložených na získání výnosů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cs-CZ" sz="2400" b="1" dirty="0"/>
              <a:t>Spotřebou</a:t>
            </a:r>
            <a:r>
              <a:rPr lang="cs-CZ" altLang="cs-CZ" sz="2400" dirty="0"/>
              <a:t> se rozumí přeměna těchto faktorů, resp. jejich úbytek v procesu vzniku protihodnoty ve formě podnikových výkonů  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endParaRPr lang="cs-CZ" altLang="cs-CZ" sz="2400" b="1" dirty="0" smtClean="0"/>
          </a:p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b="1" dirty="0" smtClean="0"/>
              <a:t>Hospodářský výsledek</a:t>
            </a:r>
            <a:r>
              <a:rPr lang="cs-CZ" altLang="cs-CZ" sz="2400" dirty="0" smtClean="0"/>
              <a:t> = rozdíl mezi výnosy a náklady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buSzTx/>
              <a:buFont typeface="Wingdings" panose="05000000000000000000" pitchFamily="2" charset="2"/>
              <a:buChar char="à"/>
            </a:pPr>
            <a:r>
              <a:rPr lang="cs-CZ" altLang="cs-CZ" sz="2400" dirty="0" smtClean="0"/>
              <a:t>přehled o výnosech, nákladech a hospodářském výsledku podniku podává výkaz zisku a ztráty = výsledovka</a:t>
            </a:r>
          </a:p>
        </p:txBody>
      </p:sp>
    </p:spTree>
    <p:extLst>
      <p:ext uri="{BB962C8B-B14F-4D97-AF65-F5344CB8AC3E}">
        <p14:creationId xmlns:p14="http://schemas.microsoft.com/office/powerpoint/2010/main" val="13182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Výkaz zisku a ztrát = výsledovka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má stupňovitou podobu: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altLang="cs-CZ" b="1" dirty="0" smtClean="0"/>
              <a:t>provozní výsledek</a:t>
            </a:r>
            <a:r>
              <a:rPr lang="cs-CZ" altLang="cs-CZ" dirty="0" smtClean="0"/>
              <a:t> = výsledek z činnosti, pro kterou byl podnik založen (výrobní podnik x obchodní podnik)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smtClean="0"/>
              <a:t>finanční výsledek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mimořádný </a:t>
            </a:r>
            <a:r>
              <a:rPr lang="cs-CZ" altLang="cs-CZ" dirty="0" smtClean="0"/>
              <a:t>výsledek (zrušen od 1.1. 2016)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cs-CZ" altLang="cs-CZ" dirty="0" smtClean="0"/>
              <a:t>výsledovka + rozvaha = základní bilance podniku, jsou určeny legislativně a závisí mj. na právní formě podniku</a:t>
            </a:r>
          </a:p>
        </p:txBody>
      </p:sp>
    </p:spTree>
    <p:extLst>
      <p:ext uri="{BB962C8B-B14F-4D97-AF65-F5344CB8AC3E}">
        <p14:creationId xmlns:p14="http://schemas.microsoft.com/office/powerpoint/2010/main" val="38804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313" y="2500313"/>
            <a:ext cx="4429125" cy="3440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Výsledovka (Výkaz zisků/ztrát)</a:t>
            </a: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194209" y="1605735"/>
            <a:ext cx="7593012" cy="4619625"/>
            <a:chOff x="1787" y="2167"/>
            <a:chExt cx="8100" cy="7388"/>
          </a:xfrm>
        </p:grpSpPr>
        <p:sp>
          <p:nvSpPr>
            <p:cNvPr id="5" name="Rectangle 49"/>
            <p:cNvSpPr>
              <a:spLocks noChangeArrowheads="1"/>
            </p:cNvSpPr>
            <p:nvPr/>
          </p:nvSpPr>
          <p:spPr bwMode="auto">
            <a:xfrm>
              <a:off x="1787" y="2167"/>
              <a:ext cx="8100" cy="73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6" name="Text Box 50"/>
            <p:cNvSpPr txBox="1">
              <a:spLocks noChangeArrowheads="1"/>
            </p:cNvSpPr>
            <p:nvPr/>
          </p:nvSpPr>
          <p:spPr bwMode="auto">
            <a:xfrm>
              <a:off x="2507" y="2293"/>
              <a:ext cx="1980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Provozní výnosy</a:t>
              </a:r>
              <a:endParaRPr lang="cs-CZ" altLang="cs-CZ" sz="1400" dirty="0"/>
            </a:p>
          </p:txBody>
        </p:sp>
        <p:sp>
          <p:nvSpPr>
            <p:cNvPr id="7" name="Text Box 51"/>
            <p:cNvSpPr txBox="1">
              <a:spLocks noChangeArrowheads="1"/>
            </p:cNvSpPr>
            <p:nvPr/>
          </p:nvSpPr>
          <p:spPr bwMode="auto">
            <a:xfrm>
              <a:off x="2507" y="3243"/>
              <a:ext cx="1980" cy="4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300"/>
                </a:spcAft>
              </a:pPr>
              <a:r>
                <a:rPr lang="cs-CZ" altLang="cs-CZ" sz="1400" dirty="0">
                  <a:latin typeface="Times New Roman" pitchFamily="18" charset="0"/>
                </a:rPr>
                <a:t>Finanční výnosy</a:t>
              </a:r>
              <a:endParaRPr lang="cs-CZ" altLang="cs-CZ" sz="1400" dirty="0"/>
            </a:p>
          </p:txBody>
        </p:sp>
        <p:sp>
          <p:nvSpPr>
            <p:cNvPr id="8" name="Text Box 53"/>
            <p:cNvSpPr txBox="1">
              <a:spLocks noChangeArrowheads="1"/>
            </p:cNvSpPr>
            <p:nvPr/>
          </p:nvSpPr>
          <p:spPr bwMode="auto">
            <a:xfrm>
              <a:off x="4847" y="2293"/>
              <a:ext cx="1980" cy="4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Provozní náklady</a:t>
              </a:r>
              <a:endParaRPr lang="cs-CZ" altLang="cs-CZ" sz="1400" dirty="0"/>
            </a:p>
          </p:txBody>
        </p:sp>
        <p:sp>
          <p:nvSpPr>
            <p:cNvPr id="9" name="Text Box 54"/>
            <p:cNvSpPr txBox="1">
              <a:spLocks noChangeArrowheads="1"/>
            </p:cNvSpPr>
            <p:nvPr/>
          </p:nvSpPr>
          <p:spPr bwMode="auto">
            <a:xfrm>
              <a:off x="4847" y="3247"/>
              <a:ext cx="1980" cy="4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300"/>
                </a:spcAft>
              </a:pPr>
              <a:r>
                <a:rPr lang="cs-CZ" altLang="cs-CZ" sz="1400" dirty="0">
                  <a:latin typeface="Times New Roman" pitchFamily="18" charset="0"/>
                </a:rPr>
                <a:t>Finanční náklady</a:t>
              </a:r>
              <a:endParaRPr lang="cs-CZ" altLang="cs-CZ" sz="1400" dirty="0"/>
            </a:p>
          </p:txBody>
        </p:sp>
        <p:sp>
          <p:nvSpPr>
            <p:cNvPr id="10" name="Text Box 56"/>
            <p:cNvSpPr txBox="1">
              <a:spLocks noChangeArrowheads="1"/>
            </p:cNvSpPr>
            <p:nvPr/>
          </p:nvSpPr>
          <p:spPr bwMode="auto">
            <a:xfrm>
              <a:off x="7187" y="2293"/>
              <a:ext cx="2437" cy="4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Provozní výsledek</a:t>
              </a:r>
              <a:endParaRPr lang="cs-CZ" altLang="cs-CZ" sz="1400" dirty="0"/>
            </a:p>
          </p:txBody>
        </p:sp>
        <p:sp>
          <p:nvSpPr>
            <p:cNvPr id="11" name="Text Box 57"/>
            <p:cNvSpPr txBox="1">
              <a:spLocks noChangeArrowheads="1"/>
            </p:cNvSpPr>
            <p:nvPr/>
          </p:nvSpPr>
          <p:spPr bwMode="auto">
            <a:xfrm>
              <a:off x="7187" y="3243"/>
              <a:ext cx="2437" cy="4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Finanční výsledek</a:t>
              </a:r>
              <a:endParaRPr lang="cs-CZ" altLang="cs-CZ" sz="1400" dirty="0"/>
            </a:p>
          </p:txBody>
        </p:sp>
        <p:sp>
          <p:nvSpPr>
            <p:cNvPr id="12" name="Text Box 59"/>
            <p:cNvSpPr txBox="1">
              <a:spLocks noChangeArrowheads="1"/>
            </p:cNvSpPr>
            <p:nvPr/>
          </p:nvSpPr>
          <p:spPr bwMode="auto">
            <a:xfrm>
              <a:off x="7187" y="3938"/>
              <a:ext cx="2437" cy="4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 smtClean="0">
                  <a:latin typeface="Times New Roman" pitchFamily="18" charset="0"/>
                </a:rPr>
                <a:t>HV </a:t>
              </a:r>
              <a:r>
                <a:rPr lang="cs-CZ" altLang="cs-CZ" sz="1400" dirty="0">
                  <a:latin typeface="Times New Roman" pitchFamily="18" charset="0"/>
                </a:rPr>
                <a:t>před zdaněním</a:t>
              </a:r>
              <a:endParaRPr lang="cs-CZ" altLang="cs-CZ" sz="1400" dirty="0"/>
            </a:p>
          </p:txBody>
        </p:sp>
        <p:sp>
          <p:nvSpPr>
            <p:cNvPr id="13" name="Text Box 60"/>
            <p:cNvSpPr txBox="1">
              <a:spLocks noChangeArrowheads="1"/>
            </p:cNvSpPr>
            <p:nvPr/>
          </p:nvSpPr>
          <p:spPr bwMode="auto">
            <a:xfrm>
              <a:off x="2507" y="3938"/>
              <a:ext cx="1980" cy="4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Výnosy</a:t>
              </a:r>
              <a:endParaRPr lang="cs-CZ" altLang="cs-CZ" sz="1400" dirty="0"/>
            </a:p>
          </p:txBody>
        </p:sp>
        <p:sp>
          <p:nvSpPr>
            <p:cNvPr id="14" name="Text Box 61"/>
            <p:cNvSpPr txBox="1">
              <a:spLocks noChangeArrowheads="1"/>
            </p:cNvSpPr>
            <p:nvPr/>
          </p:nvSpPr>
          <p:spPr bwMode="auto">
            <a:xfrm>
              <a:off x="4847" y="3938"/>
              <a:ext cx="1980" cy="4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Náklady</a:t>
              </a:r>
              <a:endParaRPr lang="cs-CZ" altLang="cs-CZ" sz="1400" dirty="0"/>
            </a:p>
          </p:txBody>
        </p:sp>
        <p:sp>
          <p:nvSpPr>
            <p:cNvPr id="15" name="Text Box 62"/>
            <p:cNvSpPr txBox="1">
              <a:spLocks noChangeArrowheads="1"/>
            </p:cNvSpPr>
            <p:nvPr/>
          </p:nvSpPr>
          <p:spPr bwMode="auto">
            <a:xfrm>
              <a:off x="7187" y="4658"/>
              <a:ext cx="2437" cy="4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Daně</a:t>
              </a:r>
              <a:endParaRPr lang="cs-CZ" altLang="cs-CZ" sz="1400" dirty="0"/>
            </a:p>
          </p:txBody>
        </p:sp>
        <p:sp>
          <p:nvSpPr>
            <p:cNvPr id="16" name="Text Box 63"/>
            <p:cNvSpPr txBox="1">
              <a:spLocks noChangeArrowheads="1"/>
            </p:cNvSpPr>
            <p:nvPr/>
          </p:nvSpPr>
          <p:spPr bwMode="auto">
            <a:xfrm>
              <a:off x="7187" y="5512"/>
              <a:ext cx="2437" cy="4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 smtClean="0">
                  <a:latin typeface="Times New Roman" pitchFamily="18" charset="0"/>
                </a:rPr>
                <a:t>HV po </a:t>
              </a:r>
              <a:r>
                <a:rPr lang="cs-CZ" altLang="cs-CZ" sz="1400" dirty="0">
                  <a:latin typeface="Times New Roman" pitchFamily="18" charset="0"/>
                </a:rPr>
                <a:t>zdanění</a:t>
              </a:r>
              <a:endParaRPr lang="cs-CZ" altLang="cs-CZ" sz="1400" dirty="0"/>
            </a:p>
          </p:txBody>
        </p:sp>
        <p:sp>
          <p:nvSpPr>
            <p:cNvPr id="17" name="Text Box 64"/>
            <p:cNvSpPr txBox="1">
              <a:spLocks noChangeArrowheads="1"/>
            </p:cNvSpPr>
            <p:nvPr/>
          </p:nvSpPr>
          <p:spPr bwMode="auto">
            <a:xfrm>
              <a:off x="7187" y="6458"/>
              <a:ext cx="2437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Čerpání z rezervních fondů</a:t>
              </a:r>
              <a:endParaRPr lang="cs-CZ" altLang="cs-CZ" sz="1400" dirty="0"/>
            </a:p>
          </p:txBody>
        </p:sp>
        <p:sp>
          <p:nvSpPr>
            <p:cNvPr id="18" name="Text Box 65"/>
            <p:cNvSpPr txBox="1">
              <a:spLocks noChangeArrowheads="1"/>
            </p:cNvSpPr>
            <p:nvPr/>
          </p:nvSpPr>
          <p:spPr bwMode="auto">
            <a:xfrm>
              <a:off x="7187" y="7187"/>
              <a:ext cx="2437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Příděly rezervním fondům</a:t>
              </a:r>
              <a:endParaRPr lang="cs-CZ" altLang="cs-CZ" sz="1400" dirty="0"/>
            </a:p>
          </p:txBody>
        </p:sp>
        <p:sp>
          <p:nvSpPr>
            <p:cNvPr id="19" name="Text Box 66"/>
            <p:cNvSpPr txBox="1">
              <a:spLocks noChangeArrowheads="1"/>
            </p:cNvSpPr>
            <p:nvPr/>
          </p:nvSpPr>
          <p:spPr bwMode="auto">
            <a:xfrm>
              <a:off x="7187" y="8627"/>
              <a:ext cx="2437" cy="8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Bilanční zisk   (+)</a:t>
              </a:r>
            </a:p>
            <a:p>
              <a:pPr eaLnBrk="1" hangingPunct="1"/>
              <a:r>
                <a:rPr lang="cs-CZ" altLang="cs-CZ" sz="1400" dirty="0">
                  <a:latin typeface="Times New Roman" pitchFamily="18" charset="0"/>
                </a:rPr>
                <a:t>Bilanční ztráta (-)</a:t>
              </a:r>
              <a:endParaRPr lang="cs-CZ" altLang="cs-CZ" sz="1400" dirty="0"/>
            </a:p>
          </p:txBody>
        </p:sp>
        <p:sp>
          <p:nvSpPr>
            <p:cNvPr id="20" name="Text Box 67"/>
            <p:cNvSpPr txBox="1">
              <a:spLocks noChangeArrowheads="1"/>
            </p:cNvSpPr>
            <p:nvPr/>
          </p:nvSpPr>
          <p:spPr bwMode="auto">
            <a:xfrm>
              <a:off x="7186" y="7842"/>
              <a:ext cx="2437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 smtClean="0">
                  <a:latin typeface="Times New Roman" pitchFamily="18" charset="0"/>
                </a:rPr>
                <a:t>HV minulých </a:t>
              </a:r>
              <a:r>
                <a:rPr lang="cs-CZ" altLang="cs-CZ" sz="1400" dirty="0">
                  <a:latin typeface="Times New Roman" pitchFamily="18" charset="0"/>
                </a:rPr>
                <a:t>let</a:t>
              </a:r>
              <a:endParaRPr lang="cs-CZ" altLang="cs-CZ" sz="1400" dirty="0"/>
            </a:p>
          </p:txBody>
        </p:sp>
        <p:sp>
          <p:nvSpPr>
            <p:cNvPr id="21" name="Text Box 68"/>
            <p:cNvSpPr txBox="1">
              <a:spLocks noChangeArrowheads="1"/>
            </p:cNvSpPr>
            <p:nvPr/>
          </p:nvSpPr>
          <p:spPr bwMode="auto">
            <a:xfrm>
              <a:off x="3227" y="2789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2" name="Text Box 70"/>
            <p:cNvSpPr txBox="1">
              <a:spLocks noChangeArrowheads="1"/>
            </p:cNvSpPr>
            <p:nvPr/>
          </p:nvSpPr>
          <p:spPr bwMode="auto">
            <a:xfrm>
              <a:off x="5567" y="2789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7947" y="2789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4" name="Text Box 74"/>
            <p:cNvSpPr txBox="1">
              <a:spLocks noChangeArrowheads="1"/>
            </p:cNvSpPr>
            <p:nvPr/>
          </p:nvSpPr>
          <p:spPr bwMode="auto">
            <a:xfrm>
              <a:off x="6501" y="6494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5" name="Text Box 75"/>
            <p:cNvSpPr txBox="1">
              <a:spLocks noChangeArrowheads="1"/>
            </p:cNvSpPr>
            <p:nvPr/>
          </p:nvSpPr>
          <p:spPr bwMode="auto">
            <a:xfrm>
              <a:off x="6501" y="8067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6" name="Text Box 76"/>
            <p:cNvSpPr txBox="1">
              <a:spLocks noChangeArrowheads="1"/>
            </p:cNvSpPr>
            <p:nvPr/>
          </p:nvSpPr>
          <p:spPr bwMode="auto">
            <a:xfrm>
              <a:off x="4487" y="2392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27" name="Text Box 77"/>
            <p:cNvSpPr txBox="1">
              <a:spLocks noChangeArrowheads="1"/>
            </p:cNvSpPr>
            <p:nvPr/>
          </p:nvSpPr>
          <p:spPr bwMode="auto">
            <a:xfrm>
              <a:off x="4487" y="3243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28" name="Text Box 79"/>
            <p:cNvSpPr txBox="1">
              <a:spLocks noChangeArrowheads="1"/>
            </p:cNvSpPr>
            <p:nvPr/>
          </p:nvSpPr>
          <p:spPr bwMode="auto">
            <a:xfrm>
              <a:off x="6507" y="4667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29" name="Text Box 80"/>
            <p:cNvSpPr txBox="1">
              <a:spLocks noChangeArrowheads="1"/>
            </p:cNvSpPr>
            <p:nvPr/>
          </p:nvSpPr>
          <p:spPr bwMode="auto">
            <a:xfrm>
              <a:off x="6501" y="7186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0" name="Text Box 82"/>
            <p:cNvSpPr txBox="1">
              <a:spLocks noChangeArrowheads="1"/>
            </p:cNvSpPr>
            <p:nvPr/>
          </p:nvSpPr>
          <p:spPr bwMode="auto">
            <a:xfrm>
              <a:off x="6827" y="2392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31" name="Text Box 83"/>
            <p:cNvSpPr txBox="1">
              <a:spLocks noChangeArrowheads="1"/>
            </p:cNvSpPr>
            <p:nvPr/>
          </p:nvSpPr>
          <p:spPr bwMode="auto">
            <a:xfrm>
              <a:off x="6827" y="3243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32" name="Line 85"/>
            <p:cNvSpPr>
              <a:spLocks noChangeShapeType="1"/>
            </p:cNvSpPr>
            <p:nvPr/>
          </p:nvSpPr>
          <p:spPr bwMode="auto">
            <a:xfrm>
              <a:off x="2507" y="3758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Text Box 86"/>
            <p:cNvSpPr txBox="1">
              <a:spLocks noChangeArrowheads="1"/>
            </p:cNvSpPr>
            <p:nvPr/>
          </p:nvSpPr>
          <p:spPr bwMode="auto">
            <a:xfrm>
              <a:off x="448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4" name="Text Box 87"/>
            <p:cNvSpPr txBox="1">
              <a:spLocks noChangeArrowheads="1"/>
            </p:cNvSpPr>
            <p:nvPr/>
          </p:nvSpPr>
          <p:spPr bwMode="auto">
            <a:xfrm>
              <a:off x="682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35" name="Line 88"/>
            <p:cNvSpPr>
              <a:spLocks noChangeShapeType="1"/>
            </p:cNvSpPr>
            <p:nvPr/>
          </p:nvSpPr>
          <p:spPr bwMode="auto">
            <a:xfrm>
              <a:off x="6647" y="5300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Line 89"/>
            <p:cNvSpPr>
              <a:spLocks noChangeShapeType="1"/>
            </p:cNvSpPr>
            <p:nvPr/>
          </p:nvSpPr>
          <p:spPr bwMode="auto">
            <a:xfrm>
              <a:off x="6704" y="6207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90"/>
            <p:cNvSpPr>
              <a:spLocks noChangeShapeType="1"/>
            </p:cNvSpPr>
            <p:nvPr/>
          </p:nvSpPr>
          <p:spPr bwMode="auto">
            <a:xfrm>
              <a:off x="6704" y="8427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651408" y="274638"/>
            <a:ext cx="7467600" cy="1143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Výkaz zisku a ztrát = výsledovka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3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200" dirty="0">
                <a:solidFill>
                  <a:schemeClr val="tx2">
                    <a:satMod val="130000"/>
                  </a:schemeClr>
                </a:solidFill>
              </a:rPr>
              <a:t>Analýza cash-</a:t>
            </a:r>
            <a:r>
              <a:rPr lang="cs-CZ" altLang="cs-CZ" sz="3200" dirty="0" err="1">
                <a:solidFill>
                  <a:schemeClr val="tx2">
                    <a:satMod val="130000"/>
                  </a:schemeClr>
                </a:solidFill>
              </a:rPr>
              <a:t>flow</a:t>
            </a:r>
            <a:endParaRPr lang="cs-CZ" alt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8235" y="1690689"/>
            <a:ext cx="7772400" cy="4148137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cs-CZ" altLang="cs-CZ" sz="1600" dirty="0" smtClean="0"/>
              <a:t>Zisk, který představuje rozdíl mezi výnosy a náklady je jen účetní veličinou a nevyjadřuje, resp. přesněji nemusí vyjadřovat skutečnou částku (hotových) peněz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1600" dirty="0" smtClean="0"/>
              <a:t>Hotové peníze představuje rozdíl mezi peněžními příjmy a peněžními výdaji, který se také označuje jako „cash </a:t>
            </a:r>
            <a:r>
              <a:rPr lang="cs-CZ" altLang="cs-CZ" sz="1600" dirty="0" err="1" smtClean="0"/>
              <a:t>flow</a:t>
            </a:r>
            <a:r>
              <a:rPr lang="cs-CZ" altLang="cs-CZ" sz="1600" dirty="0" smtClean="0"/>
              <a:t>“ (peněžní tok)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1600" dirty="0" smtClean="0"/>
              <a:t>Tento ukazatel umožňuje získat přehled o likvidní situaci a finančním vývoji podniku. Orientuje se na tokové veličiny, které zachycují strukturní a peněžně měřitelné změny v pohotových finančních prostředcích</a:t>
            </a:r>
          </a:p>
          <a:p>
            <a:pPr eaLnBrk="1" hangingPunct="1">
              <a:spcBef>
                <a:spcPts val="0"/>
              </a:spcBef>
            </a:pPr>
            <a:endParaRPr lang="cs-CZ" altLang="cs-CZ" sz="1600" dirty="0" smtClean="0"/>
          </a:p>
          <a:p>
            <a:pPr eaLnBrk="1" hangingPunct="1">
              <a:spcBef>
                <a:spcPts val="0"/>
              </a:spcBef>
            </a:pPr>
            <a:endParaRPr lang="cs-CZ" altLang="cs-CZ" sz="1600" dirty="0"/>
          </a:p>
          <a:p>
            <a:pPr eaLnBrk="1" hangingPunct="1">
              <a:spcBef>
                <a:spcPts val="0"/>
              </a:spcBef>
            </a:pPr>
            <a:r>
              <a:rPr lang="cs-CZ" altLang="cs-CZ" sz="1600" dirty="0" smtClean="0"/>
              <a:t>Obvykle se Cash </a:t>
            </a:r>
            <a:r>
              <a:rPr lang="cs-CZ" altLang="cs-CZ" sz="1600" dirty="0" err="1" smtClean="0"/>
              <a:t>flow</a:t>
            </a:r>
            <a:r>
              <a:rPr lang="cs-CZ" altLang="cs-CZ" sz="1600" dirty="0" smtClean="0"/>
              <a:t> zjišťuje </a:t>
            </a:r>
            <a:r>
              <a:rPr lang="cs-CZ" altLang="cs-CZ" sz="1600" b="1" dirty="0" smtClean="0"/>
              <a:t>nepřímo</a:t>
            </a:r>
            <a:r>
              <a:rPr lang="cs-CZ" altLang="cs-CZ" sz="1600" dirty="0" smtClean="0"/>
              <a:t>, prostřednictvím peněžních příjmů a peněžních výdajů a hospodářského výsledku za dané období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1600" b="1" dirty="0" smtClean="0"/>
              <a:t>Přímo</a:t>
            </a:r>
            <a:r>
              <a:rPr lang="cs-CZ" altLang="cs-CZ" sz="1600" dirty="0" smtClean="0"/>
              <a:t> se cash </a:t>
            </a:r>
            <a:r>
              <a:rPr lang="cs-CZ" altLang="cs-CZ" sz="1600" dirty="0" err="1" smtClean="0"/>
              <a:t>flow</a:t>
            </a:r>
            <a:r>
              <a:rPr lang="cs-CZ" altLang="cs-CZ" sz="1600" dirty="0" smtClean="0"/>
              <a:t> stanoví postupným propočtem, jako rozdíl účetních výnosů, znamenajících zároveň peněžní příjmy a účetních nákladů, které jsou zároveň peněžními výdaji. Výsledky obou způsobů stanovení cash </a:t>
            </a:r>
            <a:r>
              <a:rPr lang="cs-CZ" altLang="cs-CZ" sz="1600" dirty="0" err="1" smtClean="0"/>
              <a:t>flow</a:t>
            </a:r>
            <a:r>
              <a:rPr lang="cs-CZ" altLang="cs-CZ" sz="1600" dirty="0" smtClean="0"/>
              <a:t> musí být stejné</a:t>
            </a:r>
          </a:p>
        </p:txBody>
      </p:sp>
    </p:spTree>
    <p:extLst>
      <p:ext uri="{BB962C8B-B14F-4D97-AF65-F5344CB8AC3E}">
        <p14:creationId xmlns:p14="http://schemas.microsoft.com/office/powerpoint/2010/main" val="4007571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smtClean="0">
                <a:solidFill>
                  <a:schemeClr val="tx2">
                    <a:satMod val="130000"/>
                  </a:schemeClr>
                </a:solidFill>
              </a:rPr>
              <a:t>Analýza cash-flow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4865" y="1613111"/>
            <a:ext cx="7772400" cy="45354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CF = ukazatel charakterizující příliv prostředků z podnikových operací</a:t>
            </a:r>
          </a:p>
          <a:p>
            <a:pPr eaLnBrk="1" hangingPunct="1">
              <a:spcBef>
                <a:spcPct val="70000"/>
              </a:spcBef>
            </a:pPr>
            <a:r>
              <a:rPr lang="cs-CZ" altLang="cs-CZ" sz="2400" dirty="0" smtClean="0"/>
              <a:t>umožňuje získat přehled o</a:t>
            </a:r>
          </a:p>
          <a:p>
            <a:pPr lvl="1" eaLnBrk="1" hangingPunct="1"/>
            <a:r>
              <a:rPr lang="cs-CZ" altLang="cs-CZ" sz="2000" dirty="0" smtClean="0"/>
              <a:t>likvidní situaci</a:t>
            </a:r>
          </a:p>
          <a:p>
            <a:pPr lvl="1" eaLnBrk="1" hangingPunct="1"/>
            <a:r>
              <a:rPr lang="cs-CZ" altLang="cs-CZ" sz="2000" dirty="0" smtClean="0"/>
              <a:t>finančním vývoji podniku</a:t>
            </a:r>
          </a:p>
          <a:p>
            <a:pPr eaLnBrk="1" hangingPunct="1">
              <a:spcBef>
                <a:spcPct val="70000"/>
              </a:spcBef>
            </a:pPr>
            <a:r>
              <a:rPr lang="cs-CZ" altLang="cs-CZ" sz="2400" dirty="0" smtClean="0"/>
              <a:t>orientuje se na tokové veličiny zabývající se</a:t>
            </a:r>
          </a:p>
          <a:p>
            <a:pPr lvl="1" eaLnBrk="1" hangingPunct="1"/>
            <a:r>
              <a:rPr lang="cs-CZ" altLang="cs-CZ" sz="2000" dirty="0" smtClean="0"/>
              <a:t>strukturními a peněžně měřenými změnami v pohotových finančních prostředcích</a:t>
            </a:r>
          </a:p>
          <a:p>
            <a:pPr eaLnBrk="1" hangingPunct="1">
              <a:spcBef>
                <a:spcPct val="70000"/>
              </a:spcBef>
            </a:pPr>
            <a:r>
              <a:rPr lang="cs-CZ" altLang="cs-CZ" sz="2400" dirty="0" smtClean="0"/>
              <a:t>slouží jako kontrolní a plánovací veličina</a:t>
            </a:r>
          </a:p>
        </p:txBody>
      </p:sp>
    </p:spTree>
    <p:extLst>
      <p:ext uri="{BB962C8B-B14F-4D97-AF65-F5344CB8AC3E}">
        <p14:creationId xmlns:p14="http://schemas.microsoft.com/office/powerpoint/2010/main" val="4157596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Analýza cash-</a:t>
            </a:r>
            <a:r>
              <a:rPr lang="cs-CZ" sz="3600" dirty="0" err="1">
                <a:solidFill>
                  <a:schemeClr val="tx2">
                    <a:satMod val="130000"/>
                  </a:schemeClr>
                </a:solidFill>
              </a:rPr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Obě metody výpočtu </a:t>
            </a:r>
            <a:r>
              <a:rPr lang="cs-CZ" altLang="cs-CZ" sz="2400" b="1" dirty="0"/>
              <a:t>cash </a:t>
            </a:r>
            <a:r>
              <a:rPr lang="cs-CZ" altLang="cs-CZ" sz="2400" b="1" dirty="0" err="1"/>
              <a:t>flow</a:t>
            </a:r>
            <a:r>
              <a:rPr lang="cs-CZ" altLang="cs-CZ" sz="2400" dirty="0"/>
              <a:t>, přitom rozlišují </a:t>
            </a:r>
            <a:r>
              <a:rPr lang="cs-CZ" altLang="cs-CZ" sz="2400" b="1" dirty="0"/>
              <a:t>tři oblasti činnosti podniku</a:t>
            </a:r>
            <a:r>
              <a:rPr lang="cs-CZ" altLang="cs-CZ" sz="2400" dirty="0"/>
              <a:t>: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provoz, </a:t>
            </a:r>
            <a:r>
              <a:rPr lang="cs-CZ" altLang="cs-CZ" sz="2400" dirty="0"/>
              <a:t>který zahrnuje výrobu a prodej výrobků a služeb, přičemž této oblasti se týkají výsledky provozní činnosti (provozní zisk), změny pohledávek u odběratelů, změny závazků u dodavatelů, změny zásob apod.,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investice</a:t>
            </a:r>
            <a:r>
              <a:rPr lang="cs-CZ" altLang="cs-CZ" sz="2400" dirty="0"/>
              <a:t>, které zahrnují změny dlouhodobého majetku podniku a jeho zdrojů,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finance, </a:t>
            </a:r>
            <a:r>
              <a:rPr lang="cs-CZ" altLang="cs-CZ" sz="2400" dirty="0"/>
              <a:t>které se týkají fondů, vytvářených s použitím úvěrů a jiných dluhů, splátek dluhů, placení dividend atp.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631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Příloha a výroční zpráva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/>
              <a:t>Kapitálové společnosti musí účetní závěrku rozšířit o přílohu a výroční zprávu.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cs-CZ" altLang="cs-CZ" sz="2400" b="1" dirty="0" smtClean="0"/>
              <a:t>Úkolem </a:t>
            </a:r>
            <a:r>
              <a:rPr lang="cs-CZ" altLang="cs-CZ" sz="2400" dirty="0" smtClean="0"/>
              <a:t>přílohy je </a:t>
            </a:r>
            <a:r>
              <a:rPr lang="cs-CZ" altLang="cs-CZ" sz="2400" b="1" dirty="0" smtClean="0"/>
              <a:t>zlepšit vypovídací schopnost závěrky</a:t>
            </a:r>
            <a:r>
              <a:rPr lang="cs-CZ" altLang="cs-CZ" sz="2400" dirty="0" smtClean="0"/>
              <a:t> doplňkovými údaji, specifikacemi, informacemi o finančních údajích, které se v rozvaze a výsledovce neobjevují: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cs-CZ" altLang="cs-CZ" sz="2000" dirty="0" smtClean="0"/>
              <a:t>popis použitých bilančních a oceňovacích metod,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cs-CZ" altLang="cs-CZ" sz="2000" dirty="0" smtClean="0"/>
              <a:t>popis, zdůvodnění a vysvětlení změn těchto metod,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cs-CZ" altLang="cs-CZ" sz="2000" dirty="0" smtClean="0"/>
              <a:t>popis, zdůvodnění a vysvětlení porušení kontinuity členění položek a oceňování,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cs-CZ" altLang="cs-CZ" sz="2000" dirty="0" smtClean="0"/>
              <a:t>podání zprávy o průběhu obchodní činnosti, situaci a o očekávaném vývoji společnosti apod.</a:t>
            </a:r>
            <a:endParaRPr lang="cs-CZ" altLang="cs-CZ" sz="2000" dirty="0"/>
          </a:p>
          <a:p>
            <a:pPr>
              <a:spcBef>
                <a:spcPct val="10000"/>
              </a:spcBef>
            </a:pPr>
            <a:endParaRPr lang="cs-CZ" alt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351311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smtClean="0">
                <a:solidFill>
                  <a:schemeClr val="tx2">
                    <a:satMod val="130000"/>
                  </a:schemeClr>
                </a:solidFill>
              </a:rPr>
              <a:t>Příloha a výroční zpráva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b="1" dirty="0" smtClean="0"/>
              <a:t>Osobní společnosti</a:t>
            </a:r>
            <a:r>
              <a:rPr lang="cs-CZ" altLang="cs-CZ" sz="2400" dirty="0" smtClean="0"/>
              <a:t> a podniky</a:t>
            </a:r>
            <a:r>
              <a:rPr lang="cs-CZ" altLang="cs-CZ" sz="2400" b="1" dirty="0" smtClean="0"/>
              <a:t> jednotlivců</a:t>
            </a:r>
            <a:r>
              <a:rPr lang="cs-CZ" altLang="cs-CZ" sz="2400" dirty="0" smtClean="0"/>
              <a:t> nemusí sestavovat přílohu a výroční zprávu.(pokud nemají povinnost zveřejňovat)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cs-CZ" sz="2400" b="1" dirty="0"/>
              <a:t>Podniky podléhající auditu jsou povinni sestavit spolu s rozvahou a výkazem zisků a ztrát i přílohu a výroční zprávu a to v prvních třech měsících navazujícího hospodářského roku za uplynulý rok (tato lhůta se prodlužuje o další tři měsíce, pokud podniky využívají služeb daňového poradce</a:t>
            </a:r>
            <a:r>
              <a:rPr lang="cs-CZ" altLang="cs-CZ" sz="2400" b="1" dirty="0" smtClean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/>
              <a:t>Ihned po sestavení musí výkaz zisků a ztrát rozšířenou o přílohu a výroční správu předložit k auditorskému ověření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 smtClean="0"/>
              <a:t>Příloha a výroční zpráva musí být </a:t>
            </a:r>
            <a:r>
              <a:rPr lang="cs-CZ" altLang="cs-CZ" sz="2400" b="1" dirty="0" smtClean="0"/>
              <a:t>úplné a srozumitelné</a:t>
            </a:r>
            <a:r>
              <a:rPr lang="cs-CZ" altLang="cs-CZ" sz="2400" dirty="0" smtClean="0"/>
              <a:t> tak, aby jim porozuměl i čtenář, který není odborníkem.</a:t>
            </a:r>
          </a:p>
        </p:txBody>
      </p:sp>
    </p:spTree>
    <p:extLst>
      <p:ext uri="{BB962C8B-B14F-4D97-AF65-F5344CB8AC3E}">
        <p14:creationId xmlns:p14="http://schemas.microsoft.com/office/powerpoint/2010/main" val="201126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Podniková </a:t>
            </a: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činnost,  investice a financování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altLang="cs-CZ" dirty="0"/>
              <a:t>Podniková činnost = zásobování + výroba + prodej výkonů </a:t>
            </a:r>
            <a:r>
              <a:rPr lang="cs-CZ" altLang="cs-CZ" dirty="0">
                <a:sym typeface="Symbol" pitchFamily="18" charset="2"/>
              </a:rPr>
              <a:t> financování</a:t>
            </a:r>
          </a:p>
          <a:p>
            <a:pPr>
              <a:spcBef>
                <a:spcPct val="50000"/>
              </a:spcBef>
            </a:pPr>
            <a:endParaRPr lang="cs-CZ" altLang="cs-CZ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dirty="0">
                <a:sym typeface="Symbol" pitchFamily="18" charset="2"/>
              </a:rPr>
              <a:t>Tok statků = věcně hospodářský proces (výkony)</a:t>
            </a:r>
          </a:p>
          <a:p>
            <a:pPr>
              <a:spcBef>
                <a:spcPct val="50000"/>
              </a:spcBef>
            </a:pPr>
            <a:r>
              <a:rPr lang="cs-CZ" altLang="cs-CZ" dirty="0">
                <a:sym typeface="Symbol" pitchFamily="18" charset="2"/>
              </a:rPr>
              <a:t>Tok plateb = finančně hospodářský proces</a:t>
            </a:r>
          </a:p>
          <a:p>
            <a:pPr>
              <a:spcBef>
                <a:spcPct val="50000"/>
              </a:spcBef>
              <a:buFont typeface="Symbol" pitchFamily="18" charset="2"/>
              <a:buChar char="®"/>
            </a:pPr>
            <a:r>
              <a:rPr lang="cs-CZ" altLang="cs-CZ" dirty="0">
                <a:sym typeface="Symbol" pitchFamily="18" charset="2"/>
              </a:rPr>
              <a:t> oba toky ve vzájemném vztahu  vzájemně se ovlivňují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114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Finanční </a:t>
            </a: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účetnictví a rozvaha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2000" smtClean="0"/>
              <a:t>úkolem je </a:t>
            </a:r>
            <a:r>
              <a:rPr lang="cs-CZ" altLang="cs-CZ" sz="2000" b="1" smtClean="0"/>
              <a:t>zaznamenávat hospodářsky významné děje</a:t>
            </a:r>
            <a:r>
              <a:rPr lang="cs-CZ" altLang="cs-CZ" sz="2000" smtClean="0"/>
              <a:t> v podniku, které vedou ke změně objemu nebo skladby majetku a kapitálu podniku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smtClean="0"/>
              <a:t>všechny stavové a tokové veličiny jsou v účetnictví </a:t>
            </a:r>
            <a:r>
              <a:rPr lang="cs-CZ" altLang="cs-CZ" sz="2000" b="1" smtClean="0"/>
              <a:t>vyjádřeny v peněžních jednotkách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b="1" smtClean="0"/>
              <a:t>zjišťování fyzického stavu</a:t>
            </a:r>
            <a:r>
              <a:rPr lang="cs-CZ" altLang="cs-CZ" sz="2000" smtClean="0"/>
              <a:t> se uskutečňuje inventurou a následně pak vzniká tzv. </a:t>
            </a:r>
            <a:r>
              <a:rPr lang="cs-CZ" altLang="cs-CZ" sz="2000" b="1" smtClean="0"/>
              <a:t>inventurní soupis majetku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smtClean="0"/>
              <a:t>rozvaha neobsahuje údaje o množství, ale pouze údaje o druhu a hodnotě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smtClean="0"/>
              <a:t>účty stavové = rozvahové</a:t>
            </a:r>
          </a:p>
          <a:p>
            <a:pPr eaLnBrk="1" hangingPunct="1"/>
            <a:r>
              <a:rPr lang="cs-CZ" altLang="cs-CZ" sz="2000" smtClean="0"/>
              <a:t>účty tokové = výsledkové</a:t>
            </a: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01712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806371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Evidence </a:t>
            </a: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a kalkulace nákladů</a:t>
            </a:r>
            <a:b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  <a:sym typeface="Wingdings" pitchFamily="2" charset="2"/>
              </a:rPr>
              <a:t>nákladové </a:t>
            </a: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  <a:sym typeface="Wingdings" pitchFamily="2" charset="2"/>
              </a:rPr>
              <a:t>(vnitropodnikové) účetnictví</a:t>
            </a:r>
            <a:endParaRPr lang="cs-CZ" sz="32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úkolem je</a:t>
            </a:r>
          </a:p>
          <a:p>
            <a:pPr lvl="1" eaLnBrk="1" hangingPunct="1"/>
            <a:r>
              <a:rPr lang="cs-CZ" altLang="cs-CZ" sz="2400" dirty="0" smtClean="0"/>
              <a:t>srovnání vlastních nákladů s dosaženými výkony </a:t>
            </a:r>
            <a:r>
              <a:rPr lang="cs-CZ" altLang="cs-CZ" sz="2400" dirty="0" smtClean="0">
                <a:sym typeface="Wingdings" panose="05000000000000000000" pitchFamily="2" charset="2"/>
              </a:rPr>
              <a:t></a:t>
            </a:r>
            <a:r>
              <a:rPr lang="cs-CZ" altLang="cs-CZ" sz="2400" dirty="0" smtClean="0"/>
              <a:t> </a:t>
            </a:r>
            <a:r>
              <a:rPr lang="cs-CZ" altLang="cs-CZ" sz="2400" b="1" dirty="0" smtClean="0"/>
              <a:t>kontrola hospodárnosti</a:t>
            </a:r>
          </a:p>
          <a:p>
            <a:pPr lvl="1" eaLnBrk="1" hangingPunct="1"/>
            <a:r>
              <a:rPr lang="cs-CZ" altLang="cs-CZ" sz="2400" dirty="0" smtClean="0"/>
              <a:t>zjištění vlastních nákladů k dosaženým výkonům </a:t>
            </a:r>
            <a:r>
              <a:rPr lang="cs-CZ" altLang="cs-CZ" sz="2400" dirty="0" smtClean="0">
                <a:sym typeface="Wingdings" panose="05000000000000000000" pitchFamily="2" charset="2"/>
              </a:rPr>
              <a:t></a:t>
            </a:r>
            <a:r>
              <a:rPr lang="cs-CZ" altLang="cs-CZ" sz="2400" dirty="0" smtClean="0"/>
              <a:t> </a:t>
            </a:r>
            <a:r>
              <a:rPr lang="cs-CZ" altLang="cs-CZ" sz="2400" b="1" dirty="0" smtClean="0"/>
              <a:t>kalkulace ceny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 smtClean="0"/>
              <a:t>propočet vlastních nákladů (kalkulace) </a:t>
            </a:r>
            <a:r>
              <a:rPr lang="cs-CZ" altLang="cs-CZ" dirty="0" smtClean="0">
                <a:sym typeface="Wingdings" panose="05000000000000000000" pitchFamily="2" charset="2"/>
              </a:rPr>
              <a:t> </a:t>
            </a:r>
            <a:r>
              <a:rPr lang="cs-CZ" altLang="cs-CZ" dirty="0" smtClean="0"/>
              <a:t>základ pro cenovou politiku podniku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8720101"/>
              </p:ext>
            </p:extLst>
          </p:nvPr>
        </p:nvGraphicFramePr>
        <p:xfrm>
          <a:off x="590720" y="4713076"/>
          <a:ext cx="7509407" cy="11563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{7E9639D4-E3E2-4D34-9284-5A2195B3D0D7}</a:tableStyleId>
              </a:tblPr>
              <a:tblGrid>
                <a:gridCol w="14646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282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13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49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1031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31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Vysoká cena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Nízká cena</a:t>
                      </a:r>
                      <a:endParaRPr lang="cs-CZ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51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Při této ceně je nulová poptávka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Představa zákazníka o jedinečných vlastnostech produktu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Ceny konkurentů a ceny substitutů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Náklady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Při této ceně nelze dosáhnout zisku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907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Typový kalkulační 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 Kalkulační vzorec</a:t>
            </a:r>
          </a:p>
          <a:p>
            <a:pPr marL="0" indent="0">
              <a:buNone/>
            </a:pPr>
            <a:r>
              <a:rPr lang="cs-CZ" dirty="0"/>
              <a:t>  + přímý materiál</a:t>
            </a:r>
          </a:p>
          <a:p>
            <a:pPr marL="0" indent="0">
              <a:buNone/>
            </a:pPr>
            <a:r>
              <a:rPr lang="cs-CZ" dirty="0"/>
              <a:t>  + přímé mzdy</a:t>
            </a:r>
          </a:p>
          <a:p>
            <a:pPr marL="0" indent="0">
              <a:buNone/>
            </a:pPr>
            <a:r>
              <a:rPr lang="cs-CZ" dirty="0"/>
              <a:t>  + ostatní přímé náklady</a:t>
            </a:r>
          </a:p>
          <a:p>
            <a:pPr marL="0" indent="0">
              <a:buNone/>
            </a:pPr>
            <a:r>
              <a:rPr lang="cs-CZ" dirty="0"/>
              <a:t>  + výrobní (provozní) režie (např. odpisy strojů, energie, atp.)</a:t>
            </a:r>
          </a:p>
          <a:p>
            <a:pPr marL="0" indent="0">
              <a:buNone/>
            </a:pPr>
            <a:r>
              <a:rPr lang="cs-CZ" dirty="0"/>
              <a:t>VLASTNÍ NÁKLADY VÝROBY</a:t>
            </a:r>
          </a:p>
          <a:p>
            <a:pPr marL="0" indent="0">
              <a:buNone/>
            </a:pPr>
            <a:r>
              <a:rPr lang="cs-CZ" dirty="0"/>
              <a:t>  + správní režie (např. řízení podniku jako celku, odpisy správních budov)</a:t>
            </a:r>
          </a:p>
          <a:p>
            <a:pPr marL="0" indent="0">
              <a:buNone/>
            </a:pPr>
            <a:r>
              <a:rPr lang="cs-CZ" dirty="0"/>
              <a:t>VLASTNÍ NÁKLADY VÝKONU</a:t>
            </a:r>
          </a:p>
          <a:p>
            <a:pPr marL="0" indent="0">
              <a:buNone/>
            </a:pPr>
            <a:r>
              <a:rPr lang="cs-CZ" dirty="0"/>
              <a:t>  + odbytové náklady (např. skladování, propagace, expedice)</a:t>
            </a:r>
          </a:p>
          <a:p>
            <a:pPr marL="0" indent="0">
              <a:buNone/>
            </a:pPr>
            <a:r>
              <a:rPr lang="cs-CZ" dirty="0"/>
              <a:t>ÚPLNÉ VLASTNÍ NÁKLADY VÝKONU</a:t>
            </a:r>
          </a:p>
          <a:p>
            <a:pPr marL="0" indent="0">
              <a:buNone/>
            </a:pPr>
            <a:r>
              <a:rPr lang="cs-CZ" dirty="0"/>
              <a:t>  + zisk (ztráta)</a:t>
            </a:r>
          </a:p>
          <a:p>
            <a:pPr marL="0" indent="0">
              <a:buNone/>
            </a:pPr>
            <a:r>
              <a:rPr lang="cs-CZ" dirty="0"/>
              <a:t>CENA VÝKONU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Synonyma: všeobecný kalkulační vzorec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693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Podniková </a:t>
            </a: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statistika a srovnávání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vyhodnocuje podklady z účetnictví, </a:t>
            </a:r>
            <a:r>
              <a:rPr lang="cs-CZ" altLang="cs-CZ" dirty="0" smtClean="0"/>
              <a:t>rozvahy, výkazu CF </a:t>
            </a:r>
            <a:r>
              <a:rPr lang="cs-CZ" altLang="cs-CZ" dirty="0" smtClean="0"/>
              <a:t>a nákladového účetnictví</a:t>
            </a:r>
          </a:p>
          <a:p>
            <a:pPr eaLnBrk="1" hangingPunct="1"/>
            <a:r>
              <a:rPr lang="cs-CZ" altLang="cs-CZ" dirty="0" smtClean="0"/>
              <a:t>slouží pro kontrolu hospodárnosti a jako podklad pro rozhodování a plánování</a:t>
            </a:r>
          </a:p>
          <a:p>
            <a:pPr eaLnBrk="1" hangingPunct="1">
              <a:spcBef>
                <a:spcPct val="70000"/>
              </a:spcBef>
            </a:pPr>
            <a:r>
              <a:rPr lang="cs-CZ" altLang="cs-CZ" dirty="0" smtClean="0"/>
              <a:t>Členění (tohle již je finanční analýza):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srovnávání v čase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srovnávání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srovnávání skutečných a předpokládaných veličin</a:t>
            </a:r>
          </a:p>
        </p:txBody>
      </p:sp>
    </p:spTree>
    <p:extLst>
      <p:ext uri="{BB962C8B-B14F-4D97-AF65-F5344CB8AC3E}">
        <p14:creationId xmlns:p14="http://schemas.microsoft.com/office/powerpoint/2010/main" val="21105316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Podnikové </a:t>
            </a: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plánování a rozpočty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cs-CZ" altLang="cs-CZ" sz="2400" dirty="0" smtClean="0"/>
              <a:t>Slouží k: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stanovení budoucích nákladů,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stanovení budoucích výnosů,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hospodářského výsledku,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příjmů a výdajů,</a:t>
            </a:r>
          </a:p>
          <a:p>
            <a:pPr eaLnBrk="1" hangingPunct="1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cs-CZ" altLang="cs-CZ" sz="2400" dirty="0" smtClean="0"/>
              <a:t>	vyplývajících z dlouhodobých i krátkodobých úkolů podniku.</a:t>
            </a:r>
          </a:p>
          <a:p>
            <a:pPr eaLnBrk="1" hangingPunct="1">
              <a:spcBef>
                <a:spcPts val="0"/>
              </a:spcBef>
            </a:pPr>
            <a:endParaRPr lang="cs-CZ" altLang="cs-CZ" sz="2400" dirty="0" smtClean="0"/>
          </a:p>
          <a:p>
            <a:pPr eaLnBrk="1" hangingPunct="1">
              <a:spcBef>
                <a:spcPts val="0"/>
              </a:spcBef>
            </a:pPr>
            <a:r>
              <a:rPr lang="cs-CZ" altLang="cs-CZ" sz="2400" dirty="0" smtClean="0"/>
              <a:t>Zahrnuje: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dlouhodobý rozpočet finančních zdrojů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roční prováděcí rozpočet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operativní rozpočet</a:t>
            </a:r>
          </a:p>
          <a:p>
            <a:pPr lvl="1" eaLnBrk="1" hangingPunct="1">
              <a:spcBef>
                <a:spcPts val="0"/>
              </a:spcBef>
            </a:pPr>
            <a:r>
              <a:rPr lang="cs-CZ" altLang="cs-CZ" sz="2000" dirty="0" smtClean="0"/>
              <a:t>rozpočet střediska</a:t>
            </a:r>
          </a:p>
        </p:txBody>
      </p:sp>
    </p:spTree>
    <p:extLst>
      <p:ext uri="{BB962C8B-B14F-4D97-AF65-F5344CB8AC3E}">
        <p14:creationId xmlns:p14="http://schemas.microsoft.com/office/powerpoint/2010/main" val="598351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smtClean="0">
                <a:solidFill>
                  <a:schemeClr val="tx2">
                    <a:satMod val="130000"/>
                  </a:schemeClr>
                </a:solidFill>
              </a:rPr>
              <a:t>Základní pojmy podnikového početnictví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přijatá úhrada – poskytnutá úhrada</a:t>
            </a:r>
          </a:p>
          <a:p>
            <a:pPr eaLnBrk="1" hangingPunct="1">
              <a:spcBef>
                <a:spcPct val="60000"/>
              </a:spcBef>
            </a:pPr>
            <a:r>
              <a:rPr lang="cs-CZ" altLang="cs-CZ" smtClean="0"/>
              <a:t>příjmy – výnosy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mtClean="0"/>
              <a:t>výdaje – náklady</a:t>
            </a:r>
          </a:p>
          <a:p>
            <a:pPr eaLnBrk="1" hangingPunct="1">
              <a:spcBef>
                <a:spcPct val="60000"/>
              </a:spcBef>
            </a:pPr>
            <a:r>
              <a:rPr lang="cs-CZ" altLang="cs-CZ" smtClean="0"/>
              <a:t>výnosy – výkony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mtClean="0"/>
              <a:t>účetní náklady – náklady v kalkulaci</a:t>
            </a:r>
          </a:p>
        </p:txBody>
      </p:sp>
    </p:spTree>
    <p:extLst>
      <p:ext uri="{BB962C8B-B14F-4D97-AF65-F5344CB8AC3E}">
        <p14:creationId xmlns:p14="http://schemas.microsoft.com/office/powerpoint/2010/main" val="18959756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altLang="cs-CZ" sz="3200" dirty="0">
                <a:solidFill>
                  <a:schemeClr val="tx2">
                    <a:satMod val="130000"/>
                  </a:schemeClr>
                </a:solidFill>
              </a:rPr>
              <a:t>Finanční analýza podniku</a:t>
            </a:r>
          </a:p>
        </p:txBody>
      </p:sp>
      <p:sp>
        <p:nvSpPr>
          <p:cNvPr id="12291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Základní technikou je poměrová analýza</a:t>
            </a:r>
          </a:p>
          <a:p>
            <a:pPr eaLnBrk="1" hangingPunct="1"/>
            <a:r>
              <a:rPr lang="cs-CZ" altLang="cs-CZ" b="1" dirty="0"/>
              <a:t>P</a:t>
            </a:r>
            <a:r>
              <a:rPr lang="cs-CZ" altLang="cs-CZ" b="1" dirty="0" smtClean="0"/>
              <a:t>osouzení </a:t>
            </a:r>
            <a:r>
              <a:rPr lang="cs-CZ" altLang="cs-CZ" b="1" dirty="0" smtClean="0"/>
              <a:t>finanční situace v podniku umožňují</a:t>
            </a:r>
            <a:r>
              <a:rPr lang="cs-CZ" altLang="cs-CZ" dirty="0" smtClean="0"/>
              <a:t>:</a:t>
            </a:r>
          </a:p>
          <a:p>
            <a:pPr lvl="1" eaLnBrk="1" hangingPunct="1"/>
            <a:r>
              <a:rPr lang="cs-CZ" altLang="cs-CZ" dirty="0" smtClean="0"/>
              <a:t>ukazatele </a:t>
            </a:r>
            <a:r>
              <a:rPr lang="cs-CZ" altLang="cs-CZ" dirty="0" smtClean="0"/>
              <a:t>rentability</a:t>
            </a:r>
          </a:p>
          <a:p>
            <a:pPr lvl="1" eaLnBrk="1" hangingPunct="1"/>
            <a:r>
              <a:rPr lang="cs-CZ" altLang="cs-CZ" dirty="0"/>
              <a:t>u</a:t>
            </a:r>
            <a:r>
              <a:rPr lang="cs-CZ" altLang="cs-CZ" dirty="0" smtClean="0"/>
              <a:t>kazatele </a:t>
            </a:r>
            <a:r>
              <a:rPr lang="cs-CZ" altLang="cs-CZ" dirty="0" smtClean="0"/>
              <a:t>aktivity 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ukazatele zadluženosti </a:t>
            </a:r>
          </a:p>
          <a:p>
            <a:pPr lvl="1" eaLnBrk="1" hangingPunct="1"/>
            <a:r>
              <a:rPr lang="cs-CZ" altLang="cs-CZ" dirty="0" smtClean="0"/>
              <a:t>ukazatele platební schopnosti </a:t>
            </a:r>
          </a:p>
          <a:p>
            <a:pPr lvl="1" eaLnBrk="1" hangingPunct="1"/>
            <a:r>
              <a:rPr lang="cs-CZ" altLang="cs-CZ" dirty="0" smtClean="0"/>
              <a:t>ukazatele vycházející z údajů kapitálového trhu </a:t>
            </a:r>
            <a:r>
              <a:rPr lang="cs-CZ" altLang="cs-CZ" dirty="0" smtClean="0"/>
              <a:t>(v ČR nepoužitelné)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65031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cs-CZ" altLang="cs-CZ" sz="3200" dirty="0">
                <a:solidFill>
                  <a:schemeClr val="tx2">
                    <a:satMod val="130000"/>
                  </a:schemeClr>
                </a:solidFill>
              </a:rPr>
              <a:t>Postup finanční analýzy </a:t>
            </a:r>
          </a:p>
        </p:txBody>
      </p:sp>
      <p:sp>
        <p:nvSpPr>
          <p:cNvPr id="17411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800" dirty="0" smtClean="0"/>
              <a:t>Finanční analýzu založenou na využití poměrových ukazatelů lze, podle Synka vymezit prostřednictvím následujících pěti kroků: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 smtClean="0"/>
              <a:t>výpočet poměrových ukazatelů za sledovaný podnik, 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 smtClean="0"/>
              <a:t>komparace poměrových ukazatelů s odvětvovými průměry (sektorová a odvětvová analýza),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 smtClean="0"/>
              <a:t>hodnocení vývoje poměrových ukazatelů v čase (trendová analýza),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 smtClean="0"/>
              <a:t>hodnocení vzájemných vztahů mezi poměrovými ukazateli (v USA obvykle systém </a:t>
            </a:r>
            <a:r>
              <a:rPr lang="cs-CZ" altLang="cs-CZ" sz="2400" dirty="0" err="1" smtClean="0"/>
              <a:t>Du</a:t>
            </a:r>
            <a:r>
              <a:rPr lang="cs-CZ" altLang="cs-CZ" sz="2400" dirty="0" smtClean="0"/>
              <a:t>-Pont, u nás pyramidová soustava ukazatelů)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cs-CZ" altLang="cs-CZ" sz="2400" dirty="0" smtClean="0"/>
              <a:t>návrh opatření (analýza identifikuje slabá a silná místa ekonomiky podniku a slouží jako podklad pro finanční řízení).</a:t>
            </a:r>
          </a:p>
        </p:txBody>
      </p:sp>
    </p:spTree>
    <p:extLst>
      <p:ext uri="{BB962C8B-B14F-4D97-AF65-F5344CB8AC3E}">
        <p14:creationId xmlns:p14="http://schemas.microsoft.com/office/powerpoint/2010/main" val="9291494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Ukazatele rentability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Rentabilita obecně jako poměrový ukazatel zobrazuje vztah mezi investicí a jejím výnosem.</a:t>
            </a:r>
          </a:p>
          <a:p>
            <a:r>
              <a:rPr lang="cs-CZ" sz="2200" dirty="0"/>
              <a:t>Jedná se o jednoduchý ukazatel vycházející z účetních </a:t>
            </a:r>
            <a:r>
              <a:rPr lang="cs-CZ" sz="2200" dirty="0" smtClean="0"/>
              <a:t>dat</a:t>
            </a:r>
          </a:p>
          <a:p>
            <a:r>
              <a:rPr lang="cs-CZ" sz="2200" dirty="0" smtClean="0"/>
              <a:t>Důležitým ukazatelem je zisk:</a:t>
            </a:r>
            <a:endParaRPr lang="cs-CZ" sz="2200" dirty="0"/>
          </a:p>
        </p:txBody>
      </p:sp>
      <p:sp>
        <p:nvSpPr>
          <p:cNvPr id="4" name="Obdélník 3"/>
          <p:cNvSpPr/>
          <p:nvPr/>
        </p:nvSpPr>
        <p:spPr>
          <a:xfrm>
            <a:off x="904682" y="3501372"/>
            <a:ext cx="54722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Calibri" panose="020F0502020204030204" pitchFamily="34" charset="0"/>
              </a:rPr>
              <a:t>Zisk</a:t>
            </a:r>
          </a:p>
          <a:p>
            <a:r>
              <a:rPr lang="cs-CZ" sz="2000" dirty="0">
                <a:latin typeface="Calibri" panose="020F0502020204030204" pitchFamily="34" charset="0"/>
              </a:rPr>
              <a:t>Zisk před zdaněním, odpisy a úroky (EBITDA)</a:t>
            </a:r>
          </a:p>
          <a:p>
            <a:r>
              <a:rPr lang="cs-CZ" sz="2000" dirty="0">
                <a:latin typeface="TimesNewRomanPSMT"/>
              </a:rPr>
              <a:t>- </a:t>
            </a:r>
            <a:r>
              <a:rPr lang="cs-CZ" sz="2000" dirty="0">
                <a:latin typeface="Calibri" panose="020F0502020204030204" pitchFamily="34" charset="0"/>
              </a:rPr>
              <a:t>odpisy</a:t>
            </a:r>
          </a:p>
          <a:p>
            <a:r>
              <a:rPr lang="cs-CZ" sz="2000" dirty="0">
                <a:latin typeface="Calibri" panose="020F0502020204030204" pitchFamily="34" charset="0"/>
              </a:rPr>
              <a:t>Zisk před zdaněním a úroky (EBIT)</a:t>
            </a:r>
          </a:p>
          <a:p>
            <a:r>
              <a:rPr lang="cs-CZ" sz="2000" dirty="0">
                <a:latin typeface="TimesNewRomanPSMT"/>
              </a:rPr>
              <a:t>- </a:t>
            </a:r>
            <a:r>
              <a:rPr lang="cs-CZ" sz="2000" dirty="0">
                <a:latin typeface="Calibri" panose="020F0502020204030204" pitchFamily="34" charset="0"/>
              </a:rPr>
              <a:t>úroky</a:t>
            </a:r>
          </a:p>
          <a:p>
            <a:r>
              <a:rPr lang="cs-CZ" sz="2000" dirty="0">
                <a:latin typeface="Calibri" panose="020F0502020204030204" pitchFamily="34" charset="0"/>
              </a:rPr>
              <a:t>Zisk před zdaněním (EBT)</a:t>
            </a:r>
          </a:p>
          <a:p>
            <a:r>
              <a:rPr lang="cs-CZ" sz="2000" dirty="0">
                <a:latin typeface="TimesNewRomanPSMT"/>
              </a:rPr>
              <a:t>- </a:t>
            </a:r>
            <a:r>
              <a:rPr lang="cs-CZ" sz="2000" dirty="0">
                <a:latin typeface="Calibri" panose="020F0502020204030204" pitchFamily="34" charset="0"/>
              </a:rPr>
              <a:t>zdanění</a:t>
            </a:r>
          </a:p>
          <a:p>
            <a:r>
              <a:rPr lang="cs-CZ" sz="2000" dirty="0">
                <a:latin typeface="Calibri" panose="020F0502020204030204" pitchFamily="34" charset="0"/>
              </a:rPr>
              <a:t>Zisk po zdanění (EAT</a:t>
            </a:r>
            <a:r>
              <a:rPr lang="cs-CZ" sz="2000" dirty="0" smtClean="0">
                <a:latin typeface="Calibri" panose="020F0502020204030204" pitchFamily="34" charset="0"/>
              </a:rPr>
              <a:t>)</a:t>
            </a:r>
            <a:endParaRPr 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644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/>
          </p:cNvSpPr>
          <p:nvPr>
            <p:ph type="title"/>
          </p:nvPr>
        </p:nvSpPr>
        <p:spPr bwMode="auto">
          <a:xfrm>
            <a:off x="690632" y="707140"/>
            <a:ext cx="7499350" cy="5810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Ukazatele rentability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sz="quarter" idx="1"/>
          </p:nvPr>
        </p:nvSpPr>
        <p:spPr>
          <a:xfrm>
            <a:off x="634606" y="1412875"/>
            <a:ext cx="7499350" cy="4800600"/>
          </a:xfrm>
        </p:spPr>
        <p:txBody>
          <a:bodyPr/>
          <a:lstStyle/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Rentabilita tržeb =</a:t>
            </a:r>
          </a:p>
          <a:p>
            <a:pPr eaLnBrk="1" hangingPunct="1"/>
            <a:endParaRPr lang="cs-CZ" altLang="cs-CZ" sz="1800" dirty="0" smtClean="0">
              <a:solidFill>
                <a:srgbClr val="FF0000"/>
              </a:solidFill>
            </a:endParaRPr>
          </a:p>
          <a:p>
            <a:pPr eaLnBrk="1" hangingPunct="1"/>
            <a:endParaRPr lang="cs-CZ" altLang="cs-CZ" sz="1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dirty="0" smtClean="0"/>
              <a:t>Výnosnost celkových aktiv (ROA) =</a:t>
            </a:r>
          </a:p>
          <a:p>
            <a:pPr eaLnBrk="1" hangingPunct="1"/>
            <a:endParaRPr lang="cs-CZ" altLang="cs-CZ" sz="1800" dirty="0" smtClean="0">
              <a:solidFill>
                <a:srgbClr val="FF0000"/>
              </a:solidFill>
            </a:endParaRP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 smtClean="0"/>
              <a:t>Výnosnost vlastního kapitálu (ROE) =</a:t>
            </a:r>
          </a:p>
          <a:p>
            <a:pPr eaLnBrk="1" hangingPunct="1"/>
            <a:endParaRPr lang="cs-CZ" altLang="cs-CZ" sz="1800" dirty="0" smtClean="0">
              <a:solidFill>
                <a:srgbClr val="FF0000"/>
              </a:solidFill>
            </a:endParaRPr>
          </a:p>
          <a:p>
            <a:pPr eaLnBrk="1" hangingPunct="1"/>
            <a:endParaRPr lang="cs-CZ" altLang="cs-CZ" sz="1800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03431"/>
              </p:ext>
            </p:extLst>
          </p:nvPr>
        </p:nvGraphicFramePr>
        <p:xfrm>
          <a:off x="3493483" y="1451636"/>
          <a:ext cx="1285875" cy="1066800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čistý zisk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182130"/>
              </p:ext>
            </p:extLst>
          </p:nvPr>
        </p:nvGraphicFramePr>
        <p:xfrm>
          <a:off x="5572126" y="2571750"/>
          <a:ext cx="1532682" cy="1066800"/>
        </p:xfrm>
        <a:graphic>
          <a:graphicData uri="http://schemas.openxmlformats.org/drawingml/2006/table">
            <a:tbl>
              <a:tblPr/>
              <a:tblGrid>
                <a:gridCol w="1532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EBIT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aktiva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139799"/>
              </p:ext>
            </p:extLst>
          </p:nvPr>
        </p:nvGraphicFramePr>
        <p:xfrm>
          <a:off x="5694923" y="3647651"/>
          <a:ext cx="1785937" cy="1066800"/>
        </p:xfrm>
        <a:graphic>
          <a:graphicData uri="http://schemas.openxmlformats.org/drawingml/2006/table">
            <a:tbl>
              <a:tblPr/>
              <a:tblGrid>
                <a:gridCol w="1785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čistý zisk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vlastní kapitál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67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Pojmy investice a financování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financování</a:t>
            </a:r>
            <a:r>
              <a:rPr lang="cs-CZ" altLang="cs-CZ" sz="2800" smtClean="0"/>
              <a:t> </a:t>
            </a:r>
            <a:r>
              <a:rPr lang="cs-CZ" altLang="cs-CZ" sz="2400" smtClean="0"/>
              <a:t>= opatřování kapitálu, vyjádřeno v pasivech rozvahy</a:t>
            </a:r>
          </a:p>
          <a:p>
            <a:pPr eaLnBrk="1" hangingPunct="1"/>
            <a:r>
              <a:rPr lang="cs-CZ" altLang="cs-CZ" sz="2400" b="1" smtClean="0"/>
              <a:t>investice</a:t>
            </a:r>
            <a:r>
              <a:rPr lang="cs-CZ" altLang="cs-CZ" sz="2800" smtClean="0"/>
              <a:t> </a:t>
            </a:r>
            <a:r>
              <a:rPr lang="cs-CZ" altLang="cs-CZ" sz="2400" smtClean="0"/>
              <a:t>= použití finančních prostředků k obstarání hmotného majetku, nehmotných aktiv a finančního majetku, vyjádřeno v aktivech rozvahy</a:t>
            </a:r>
          </a:p>
          <a:p>
            <a:pPr eaLnBrk="1" hangingPunct="1">
              <a:buFont typeface="Tahoma" panose="020B0604030504040204" pitchFamily="34" charset="0"/>
              <a:buNone/>
            </a:pPr>
            <a:endParaRPr lang="cs-CZ" altLang="cs-CZ" sz="700" smtClean="0"/>
          </a:p>
          <a:p>
            <a:pPr eaLnBrk="1" hangingPunct="1">
              <a:buFont typeface="Tahoma" panose="020B0604030504040204" pitchFamily="34" charset="0"/>
              <a:buNone/>
            </a:pPr>
            <a:r>
              <a:rPr lang="cs-CZ" altLang="cs-CZ" sz="2400" b="1" smtClean="0"/>
              <a:t>Financování:</a:t>
            </a:r>
          </a:p>
          <a:p>
            <a:pPr eaLnBrk="1" hangingPunct="1"/>
            <a:r>
              <a:rPr lang="cs-CZ" altLang="cs-CZ" sz="2000" smtClean="0"/>
              <a:t>v užším slova smyslu (obstarávání kapitálu)</a:t>
            </a:r>
          </a:p>
          <a:p>
            <a:pPr eaLnBrk="1" hangingPunct="1"/>
            <a:r>
              <a:rPr lang="cs-CZ" altLang="cs-CZ" sz="2000" smtClean="0"/>
              <a:t>v širším slova smyslu (+ opatření v kapitálové oblasti nezbytná pro realizaci podnikové činnosti)</a:t>
            </a:r>
          </a:p>
          <a:p>
            <a:pPr eaLnBrk="1" hangingPunct="1"/>
            <a:r>
              <a:rPr lang="cs-CZ" altLang="cs-CZ" sz="2000" smtClean="0"/>
              <a:t>v nejširším slova smyslu (+ opatření k zajištění mimořádných aktivit v podniku)  </a:t>
            </a:r>
          </a:p>
        </p:txBody>
      </p:sp>
    </p:spTree>
    <p:extLst>
      <p:ext uri="{BB962C8B-B14F-4D97-AF65-F5344CB8AC3E}">
        <p14:creationId xmlns:p14="http://schemas.microsoft.com/office/powerpoint/2010/main" val="13233368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90" name="Rectangle 6"/>
          <p:cNvSpPr>
            <a:spLocks noGrp="1"/>
          </p:cNvSpPr>
          <p:nvPr>
            <p:ph type="title"/>
          </p:nvPr>
        </p:nvSpPr>
        <p:spPr bwMode="auto">
          <a:xfrm>
            <a:off x="625896" y="810946"/>
            <a:ext cx="7499350" cy="5095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Ukazatele aktivity 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7642927" cy="4873752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Průměrná doba inkasa(ve dnech) =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Obrat </a:t>
            </a:r>
            <a:r>
              <a:rPr lang="cs-CZ" altLang="cs-CZ" sz="2000" dirty="0" smtClean="0"/>
              <a:t>zásob(v počtech obratů za rok) =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Obrat stálých aktiv(v počtech obratů za rok) =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Obrat oběžných aktiv(v počtech obratů za rok) =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Obrat celkových aktiv(v počtech obratů za rok) =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</p:txBody>
      </p:sp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72852"/>
              </p:ext>
            </p:extLst>
          </p:nvPr>
        </p:nvGraphicFramePr>
        <p:xfrm>
          <a:off x="5069978" y="1448615"/>
          <a:ext cx="1792068" cy="670560"/>
        </p:xfrm>
        <a:graphic>
          <a:graphicData uri="http://schemas.openxmlformats.org/drawingml/2006/table">
            <a:tbl>
              <a:tblPr/>
              <a:tblGrid>
                <a:gridCol w="17920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23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pohledávky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roční tržby/365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034490"/>
              </p:ext>
            </p:extLst>
          </p:nvPr>
        </p:nvGraphicFramePr>
        <p:xfrm>
          <a:off x="5509916" y="2207418"/>
          <a:ext cx="1000125" cy="714375"/>
        </p:xfrm>
        <a:graphic>
          <a:graphicData uri="http://schemas.openxmlformats.org/drawingml/2006/table">
            <a:tbl>
              <a:tblPr/>
              <a:tblGrid>
                <a:gridCol w="10001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zásoby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182387"/>
              </p:ext>
            </p:extLst>
          </p:nvPr>
        </p:nvGraphicFramePr>
        <p:xfrm>
          <a:off x="6370899" y="2989263"/>
          <a:ext cx="1643062" cy="71437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stálá aktiva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596996"/>
              </p:ext>
            </p:extLst>
          </p:nvPr>
        </p:nvGraphicFramePr>
        <p:xfrm>
          <a:off x="6599277" y="3724385"/>
          <a:ext cx="1643063" cy="714375"/>
        </p:xfrm>
        <a:graphic>
          <a:graphicData uri="http://schemas.openxmlformats.org/drawingml/2006/table">
            <a:tbl>
              <a:tblPr/>
              <a:tblGrid>
                <a:gridCol w="1643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oběžná aktiva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355180"/>
              </p:ext>
            </p:extLst>
          </p:nvPr>
        </p:nvGraphicFramePr>
        <p:xfrm>
          <a:off x="6639736" y="4513835"/>
          <a:ext cx="1643063" cy="714375"/>
        </p:xfrm>
        <a:graphic>
          <a:graphicData uri="http://schemas.openxmlformats.org/drawingml/2006/table">
            <a:tbl>
              <a:tblPr/>
              <a:tblGrid>
                <a:gridCol w="1643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celková aktiva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3791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/>
          </p:cNvSpPr>
          <p:nvPr>
            <p:ph type="title"/>
          </p:nvPr>
        </p:nvSpPr>
        <p:spPr bwMode="auto">
          <a:xfrm>
            <a:off x="449108" y="209902"/>
            <a:ext cx="7467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2">
                    <a:satMod val="130000"/>
                  </a:schemeClr>
                </a:solidFill>
              </a:rPr>
              <a:t>Ukazatele zadluženosti</a:t>
            </a:r>
            <a:endParaRPr lang="cs-CZ" alt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8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cs-CZ" altLang="cs-CZ" sz="2400" dirty="0" smtClean="0"/>
              <a:t>Celková zadluženost =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cs-CZ" altLang="cs-CZ" sz="2400" dirty="0" smtClean="0"/>
              <a:t>Krytí úroků =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cs-CZ" altLang="cs-CZ" sz="2400" dirty="0" smtClean="0"/>
              <a:t>Pro </a:t>
            </a:r>
            <a:r>
              <a:rPr lang="cs-CZ" altLang="cs-CZ" sz="2400" dirty="0" smtClean="0"/>
              <a:t>měření finanční páky se používá následující ukazatel: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cs-CZ" altLang="cs-CZ" sz="2400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altLang="cs-CZ" sz="2100" dirty="0" smtClean="0"/>
              <a:t>Míra zadluženosti </a:t>
            </a:r>
            <a:r>
              <a:rPr lang="cs-CZ" altLang="cs-CZ" sz="2100" dirty="0"/>
              <a:t>=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cs-CZ" altLang="cs-CZ" sz="24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cs-CZ" altLang="cs-CZ" sz="2400" i="1" dirty="0" smtClean="0">
                <a:solidFill>
                  <a:srgbClr val="000000"/>
                </a:solidFill>
              </a:rPr>
              <a:t>Finanční </a:t>
            </a:r>
            <a:r>
              <a:rPr lang="cs-CZ" altLang="cs-CZ" sz="2400" i="1" dirty="0" smtClean="0">
                <a:solidFill>
                  <a:srgbClr val="000000"/>
                </a:solidFill>
              </a:rPr>
              <a:t>páka je označení pro jev kdy cizí kapitál zvedá výnosnost vlastního kapitálu - tak jako páka zvedá břemeno.</a:t>
            </a:r>
          </a:p>
        </p:txBody>
      </p:sp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27584"/>
              </p:ext>
            </p:extLst>
          </p:nvPr>
        </p:nvGraphicFramePr>
        <p:xfrm>
          <a:off x="2841534" y="2418074"/>
          <a:ext cx="2750063" cy="810648"/>
        </p:xfrm>
        <a:graphic>
          <a:graphicData uri="http://schemas.openxmlformats.org/drawingml/2006/table">
            <a:tbl>
              <a:tblPr/>
              <a:tblGrid>
                <a:gridCol w="2750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5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zisk před úroky a zdaněním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úroky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480823"/>
              </p:ext>
            </p:extLst>
          </p:nvPr>
        </p:nvGraphicFramePr>
        <p:xfrm>
          <a:off x="3894778" y="1435558"/>
          <a:ext cx="2918715" cy="749291"/>
        </p:xfrm>
        <a:graphic>
          <a:graphicData uri="http://schemas.openxmlformats.org/drawingml/2006/table">
            <a:tbl>
              <a:tblPr/>
              <a:tblGrid>
                <a:gridCol w="29187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9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celkový dluh (cizí zdroje)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9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celková aktiva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41094"/>
              </p:ext>
            </p:extLst>
          </p:nvPr>
        </p:nvGraphicFramePr>
        <p:xfrm>
          <a:off x="3585933" y="4428262"/>
          <a:ext cx="2636844" cy="749291"/>
        </p:xfrm>
        <a:graphic>
          <a:graphicData uri="http://schemas.openxmlformats.org/drawingml/2006/table">
            <a:tbl>
              <a:tblPr/>
              <a:tblGrid>
                <a:gridCol w="2636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9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celkové zdroje (aktiva)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9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vlastní zdroje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1526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altLang="cs-CZ" sz="3200" dirty="0" smtClean="0">
                <a:solidFill>
                  <a:schemeClr val="tx2">
                    <a:satMod val="130000"/>
                  </a:schemeClr>
                </a:solidFill>
              </a:rPr>
              <a:t>Ukazatele platební </a:t>
            </a:r>
            <a:r>
              <a:rPr lang="cs-CZ" altLang="cs-CZ" sz="3200" dirty="0">
                <a:solidFill>
                  <a:schemeClr val="tx2">
                    <a:satMod val="130000"/>
                  </a:schemeClr>
                </a:solidFill>
              </a:rPr>
              <a:t>schopnosti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Běžná likvidita =</a:t>
            </a:r>
          </a:p>
          <a:p>
            <a:pPr lvl="1" eaLnBrk="1" hangingPunct="1"/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current</a:t>
            </a:r>
            <a:r>
              <a:rPr lang="cs-CZ" altLang="cs-CZ" sz="2000" dirty="0" smtClean="0"/>
              <a:t> ratio)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Rychlá likvidita =</a:t>
            </a:r>
          </a:p>
          <a:p>
            <a:pPr lvl="1" eaLnBrk="1" hangingPunct="1"/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quick</a:t>
            </a:r>
            <a:r>
              <a:rPr lang="cs-CZ" altLang="cs-CZ" sz="2000" dirty="0" smtClean="0"/>
              <a:t> ratio, acid test) 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Pohotová likvidita =</a:t>
            </a:r>
          </a:p>
          <a:p>
            <a:pPr lvl="1" eaLnBrk="1" hangingPunct="1"/>
            <a:r>
              <a:rPr lang="cs-CZ" altLang="cs-CZ" sz="2000" dirty="0" smtClean="0"/>
              <a:t>(cash ratio)</a:t>
            </a:r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72317"/>
              </p:ext>
            </p:extLst>
          </p:nvPr>
        </p:nvGraphicFramePr>
        <p:xfrm>
          <a:off x="3365400" y="1513150"/>
          <a:ext cx="2210012" cy="714375"/>
        </p:xfrm>
        <a:graphic>
          <a:graphicData uri="http://schemas.openxmlformats.org/drawingml/2006/table">
            <a:tbl>
              <a:tblPr/>
              <a:tblGrid>
                <a:gridCol w="2210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oběžná aktiva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krátkodobé závazky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72808"/>
              </p:ext>
            </p:extLst>
          </p:nvPr>
        </p:nvGraphicFramePr>
        <p:xfrm>
          <a:off x="3632103" y="3181723"/>
          <a:ext cx="2825341" cy="714375"/>
        </p:xfrm>
        <a:graphic>
          <a:graphicData uri="http://schemas.openxmlformats.org/drawingml/2006/table">
            <a:tbl>
              <a:tblPr/>
              <a:tblGrid>
                <a:gridCol w="28253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oběžná aktiva - zásoby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krátkodobé závazky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95537"/>
              </p:ext>
            </p:extLst>
          </p:nvPr>
        </p:nvGraphicFramePr>
        <p:xfrm>
          <a:off x="3845248" y="4875592"/>
          <a:ext cx="3286125" cy="714375"/>
        </p:xfrm>
        <a:graphic>
          <a:graphicData uri="http://schemas.openxmlformats.org/drawingml/2006/table">
            <a:tbl>
              <a:tblPr/>
              <a:tblGrid>
                <a:gridCol w="32861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krátkodobý finanční majetek</a:t>
                      </a:r>
                    </a:p>
                  </a:txBody>
                  <a:tcPr marL="91439" marR="91439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krátkodobé závazky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49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Pojmy investice a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cs-CZ" altLang="cs-CZ" dirty="0"/>
              <a:t>Ne každé použití finančních prostředků je investice (např. úvěr na zaplacení závazků).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Ne každé financování je obstarávaní peněz (např. věcné vklady).</a:t>
            </a:r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r>
              <a:rPr lang="cs-CZ" altLang="cs-CZ" dirty="0"/>
              <a:t>Z hlediska rozvahy sledujeme jaké součásti kapitálu má podnik k dispozici a v jaké podobě (pasiva – vlastní a cizí kapitál) a jaké druhy majetku má podnik k dispozici (aktiva – dlouhodobý a oběžný majetek).</a:t>
            </a:r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r>
              <a:rPr lang="cs-CZ" altLang="cs-CZ" dirty="0" err="1"/>
              <a:t>Dezinvestice</a:t>
            </a:r>
            <a:r>
              <a:rPr lang="cs-CZ" altLang="cs-CZ" dirty="0"/>
              <a:t> = uvolnění finančních částek investovaných ve věcném nebo finančním majetku prostřednictvím trhu do likvidní podoby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Úbytek kapitálu = např. splácení kapitálových vkladů, výběr zisku apod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71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>
                <a:solidFill>
                  <a:schemeClr val="tx2">
                    <a:satMod val="130000"/>
                  </a:schemeClr>
                </a:solidFill>
              </a:rPr>
              <a:t>Formy </a:t>
            </a:r>
            <a:r>
              <a:rPr lang="cs-CZ" altLang="cs-CZ" dirty="0">
                <a:solidFill>
                  <a:schemeClr val="tx2">
                    <a:satMod val="130000"/>
                  </a:schemeClr>
                </a:solidFill>
              </a:rPr>
              <a:t>financování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Jaká je finanční strategie podniku z hlediska kapitálové struktury (z hlediska preference využívání zdrojů financování)?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Vlastní kapitál (vlastní zdroje):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vlastní kapitál (základní kapitál, tvorba fondů, rozhodování o použití nerozděleného zisku)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Cizí kapitál (cizí zdroje):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cizí kapitál dlouhodobý (obligace, dlouhodobé zápůjčky a úvěry)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cizí kapitál krátkodobý (obchodní závazky, překlenovací a krátkodobé úvěry)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Alternativní zdroje – leasing (operativní a finanční), pacht podniku.</a:t>
            </a:r>
          </a:p>
        </p:txBody>
      </p:sp>
    </p:spTree>
    <p:extLst>
      <p:ext uri="{BB962C8B-B14F-4D97-AF65-F5344CB8AC3E}">
        <p14:creationId xmlns:p14="http://schemas.microsoft.com/office/powerpoint/2010/main" val="418656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>
                <a:solidFill>
                  <a:schemeClr val="tx2">
                    <a:satMod val="130000"/>
                  </a:schemeClr>
                </a:solidFill>
              </a:rPr>
              <a:t>Klíčové faktory při volbě zdrojů financování</a:t>
            </a:r>
            <a:endParaRPr lang="cs-CZ" alt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060"/>
            <a:ext cx="7413625" cy="4759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 oblasti vlastních zdrojů: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ochota vlastníků investovat do základního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zákonné požadavky (základní kapitál, fondy)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schopnost tvorby zisku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dividendová politika podniku (rozdělování zisku)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 oblasti cizích zdrojů: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dlouhodobé závazky: vztahy mateřská - dceřiná společnost (zápůjčky), možnost aplikace dluhopisů a podobných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krátkodobé závazky: parametry standardních obchodních vztahů (zejména vztah mezi dobou splatnosti obchodních pohledávek a závazků)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úvěrové závazky: bonita podniku při získávání krátkodobých a dlouhodobých úvěrů + cena úvěru.</a:t>
            </a:r>
          </a:p>
        </p:txBody>
      </p:sp>
    </p:spTree>
    <p:extLst>
      <p:ext uri="{BB962C8B-B14F-4D97-AF65-F5344CB8AC3E}">
        <p14:creationId xmlns:p14="http://schemas.microsoft.com/office/powerpoint/2010/main" val="13251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Podnikový obrat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142" y="1577947"/>
            <a:ext cx="5309544" cy="458306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4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smtClean="0">
                <a:solidFill>
                  <a:schemeClr val="tx2">
                    <a:satMod val="130000"/>
                  </a:schemeClr>
                </a:solidFill>
              </a:rPr>
              <a:t>Podnikový obrat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Tahoma" panose="020B0604030504040204" pitchFamily="34" charset="0"/>
              <a:buNone/>
            </a:pPr>
            <a:r>
              <a:rPr lang="cs-CZ" altLang="cs-CZ" sz="2800" b="1" dirty="0" smtClean="0"/>
              <a:t>Platební prostředky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nejsou všechny průběžně investovány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připlývají přeměnou podnikových výkonů v peníze</a:t>
            </a:r>
          </a:p>
          <a:p>
            <a:pPr marL="0" indent="0" eaLnBrk="1" hangingPunct="1">
              <a:lnSpc>
                <a:spcPct val="90000"/>
              </a:lnSpc>
              <a:spcBef>
                <a:spcPct val="100000"/>
              </a:spcBef>
              <a:buNone/>
            </a:pPr>
            <a:r>
              <a:rPr lang="cs-CZ" altLang="cs-CZ" sz="2800" b="1" dirty="0" smtClean="0"/>
              <a:t>Majetková oblast podniku</a:t>
            </a:r>
            <a:r>
              <a:rPr lang="cs-CZ" altLang="cs-CZ" sz="2800" dirty="0" smtClean="0"/>
              <a:t> se skládá ze dvou složek:</a:t>
            </a:r>
          </a:p>
          <a:p>
            <a:r>
              <a:rPr lang="cs-CZ" altLang="cs-CZ" sz="2800" dirty="0" smtClean="0"/>
              <a:t>oblast platební</a:t>
            </a:r>
          </a:p>
          <a:p>
            <a:r>
              <a:rPr lang="cs-CZ" altLang="cs-CZ" sz="2800" dirty="0" smtClean="0"/>
              <a:t>oblast investiční</a:t>
            </a:r>
          </a:p>
        </p:txBody>
      </p:sp>
    </p:spTree>
    <p:extLst>
      <p:ext uri="{BB962C8B-B14F-4D97-AF65-F5344CB8AC3E}">
        <p14:creationId xmlns:p14="http://schemas.microsoft.com/office/powerpoint/2010/main" val="1989025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364</TotalTime>
  <Words>1987</Words>
  <Application>Microsoft Office PowerPoint</Application>
  <PresentationFormat>Předvádění na obrazovce (4:3)</PresentationFormat>
  <Paragraphs>431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Arkýř</vt:lpstr>
      <vt:lpstr>Finance v podniku</vt:lpstr>
      <vt:lpstr>Propojení majetkové a kapitálové struktury se strategií obecně</vt:lpstr>
      <vt:lpstr>Podniková činnost,  investice a financování</vt:lpstr>
      <vt:lpstr>Pojmy investice a financování</vt:lpstr>
      <vt:lpstr>Pojmy investice a financování</vt:lpstr>
      <vt:lpstr>Formy financování</vt:lpstr>
      <vt:lpstr>Klíčové faktory při volbě zdrojů financování</vt:lpstr>
      <vt:lpstr>Podnikový obrat</vt:lpstr>
      <vt:lpstr>Podnikový obrat</vt:lpstr>
      <vt:lpstr>Podnikový obrat</vt:lpstr>
      <vt:lpstr>Likvidita</vt:lpstr>
      <vt:lpstr>Hodnocení likvidity</vt:lpstr>
      <vt:lpstr>Druhy financování</vt:lpstr>
      <vt:lpstr>Členění podle původu kapitálu</vt:lpstr>
      <vt:lpstr>Členění podle právního postavení vkladatele</vt:lpstr>
      <vt:lpstr>Členění podle vlivu na majetkovou a kapitálovou oblast</vt:lpstr>
      <vt:lpstr>Účetní závěrka</vt:lpstr>
      <vt:lpstr>Účetní závěrka</vt:lpstr>
      <vt:lpstr>Rozvaha</vt:lpstr>
      <vt:lpstr>Úkoly určené zákonnými předpisy rozvahám</vt:lpstr>
      <vt:lpstr>Výkaz zisku a ztrát = výsledovka</vt:lpstr>
      <vt:lpstr>Výkaz zisku a ztrát = výsledovka</vt:lpstr>
      <vt:lpstr>Výkaz zisku a ztrát = výsledovka</vt:lpstr>
      <vt:lpstr>Výsledovka (Výkaz zisků/ztrát)</vt:lpstr>
      <vt:lpstr>Analýza cash-flow</vt:lpstr>
      <vt:lpstr>Analýza cash-flow</vt:lpstr>
      <vt:lpstr>Analýza cash-flow</vt:lpstr>
      <vt:lpstr>Příloha a výroční zpráva</vt:lpstr>
      <vt:lpstr>Příloha a výroční zpráva</vt:lpstr>
      <vt:lpstr>Finanční účetnictví a rozvaha</vt:lpstr>
      <vt:lpstr>Evidence a kalkulace nákladů nákladové (vnitropodnikové) účetnictví</vt:lpstr>
      <vt:lpstr>Typový kalkulační vzorec</vt:lpstr>
      <vt:lpstr>Podniková statistika a srovnávání</vt:lpstr>
      <vt:lpstr>Podnikové plánování a rozpočty</vt:lpstr>
      <vt:lpstr>Základní pojmy podnikového početnictví</vt:lpstr>
      <vt:lpstr>Finanční analýza podniku</vt:lpstr>
      <vt:lpstr>Postup finanční analýzy </vt:lpstr>
      <vt:lpstr>Ukazatele rentability</vt:lpstr>
      <vt:lpstr>Ukazatele rentability</vt:lpstr>
      <vt:lpstr>Ukazatele aktivity </vt:lpstr>
      <vt:lpstr>Ukazatele zadluženosti</vt:lpstr>
      <vt:lpstr>Ukazatele platební schopnosti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Výstavba podniku a finanční analýza</dc:title>
  <dc:creator>Mikuš Petr</dc:creator>
  <cp:lastModifiedBy>Suchanek Petr</cp:lastModifiedBy>
  <cp:revision>63</cp:revision>
  <cp:lastPrinted>2019-04-25T05:35:07Z</cp:lastPrinted>
  <dcterms:created xsi:type="dcterms:W3CDTF">2019-04-24T19:00:42Z</dcterms:created>
  <dcterms:modified xsi:type="dcterms:W3CDTF">2021-04-16T08:47:50Z</dcterms:modified>
</cp:coreProperties>
</file>