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9FC94A9-EDA9-4FBC-BD29-1941E8A7CC88}" type="datetimeFigureOut">
              <a:rPr lang="cs-CZ" smtClean="0"/>
              <a:t>15. 4. 2021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94A9-EDA9-4FBC-BD29-1941E8A7CC88}" type="datetimeFigureOut">
              <a:rPr lang="cs-CZ" smtClean="0"/>
              <a:t>15. 4. 2021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94A9-EDA9-4FBC-BD29-1941E8A7CC88}" type="datetimeFigureOut">
              <a:rPr lang="cs-CZ" smtClean="0"/>
              <a:t>15. 4. 2021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FC94A9-EDA9-4FBC-BD29-1941E8A7CC88}" type="datetimeFigureOut">
              <a:rPr lang="cs-CZ" smtClean="0"/>
              <a:t>15. 4. 2021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9FC94A9-EDA9-4FBC-BD29-1941E8A7CC88}" type="datetimeFigureOut">
              <a:rPr lang="cs-CZ" smtClean="0"/>
              <a:t>15. 4. 2021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94A9-EDA9-4FBC-BD29-1941E8A7CC88}" type="datetimeFigureOut">
              <a:rPr lang="cs-CZ" smtClean="0"/>
              <a:t>15. 4. 2021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94A9-EDA9-4FBC-BD29-1941E8A7CC88}" type="datetimeFigureOut">
              <a:rPr lang="cs-CZ" smtClean="0"/>
              <a:t>15. 4. 2021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FC94A9-EDA9-4FBC-BD29-1941E8A7CC88}" type="datetimeFigureOut">
              <a:rPr lang="cs-CZ" smtClean="0"/>
              <a:t>15. 4. 2021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94A9-EDA9-4FBC-BD29-1941E8A7CC88}" type="datetimeFigureOut">
              <a:rPr lang="cs-CZ" smtClean="0"/>
              <a:t>15. 4. 2021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FC94A9-EDA9-4FBC-BD29-1941E8A7CC88}" type="datetimeFigureOut">
              <a:rPr lang="cs-CZ" smtClean="0"/>
              <a:t>15. 4. 2021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FC94A9-EDA9-4FBC-BD29-1941E8A7CC88}" type="datetimeFigureOut">
              <a:rPr lang="cs-CZ" smtClean="0"/>
              <a:t>15. 4. 2021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FC94A9-EDA9-4FBC-BD29-1941E8A7CC88}" type="datetimeFigureOut">
              <a:rPr lang="cs-CZ" smtClean="0"/>
              <a:t>15. 4. 2021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9DB660-2AF8-46DB-BA21-412763A6419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67744" y="764704"/>
            <a:ext cx="6172200" cy="1894362"/>
          </a:xfrm>
        </p:spPr>
        <p:txBody>
          <a:bodyPr/>
          <a:lstStyle/>
          <a:p>
            <a:r>
              <a:rPr lang="cs-CZ" cap="all" dirty="0"/>
              <a:t>technologický rozvoj a inovace v podniku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39752" y="3717032"/>
            <a:ext cx="6172200" cy="1656184"/>
          </a:xfrm>
        </p:spPr>
        <p:txBody>
          <a:bodyPr>
            <a:normAutofit lnSpcReduction="10000"/>
          </a:bodyPr>
          <a:lstStyle/>
          <a:p>
            <a:pPr marL="285750" indent="-285750">
              <a:buSzPct val="120000"/>
              <a:buFont typeface="Century Schoolbook" panose="02040604050505020304" pitchFamily="18" charset="0"/>
              <a:buChar char="•"/>
            </a:pPr>
            <a:r>
              <a:rPr lang="cs-CZ" dirty="0" smtClean="0"/>
              <a:t>Inovace v podniku</a:t>
            </a:r>
          </a:p>
          <a:p>
            <a:pPr marL="285750" indent="-285750">
              <a:buSzPct val="120000"/>
              <a:buFont typeface="Century Schoolbook" panose="02040604050505020304" pitchFamily="18" charset="0"/>
              <a:buChar char="•"/>
            </a:pPr>
            <a:r>
              <a:rPr lang="cs-CZ" dirty="0" smtClean="0"/>
              <a:t>Typologie a řády inovací</a:t>
            </a:r>
          </a:p>
          <a:p>
            <a:pPr marL="285750" indent="-285750">
              <a:buSzPct val="120000"/>
              <a:buFont typeface="Century Schoolbook" panose="02040604050505020304" pitchFamily="18" charset="0"/>
              <a:buChar char="•"/>
            </a:pPr>
            <a:r>
              <a:rPr lang="cs-CZ" dirty="0" smtClean="0"/>
              <a:t>Etapy inovačního procesu</a:t>
            </a:r>
          </a:p>
          <a:p>
            <a:pPr marL="285750" indent="-285750">
              <a:buSzPct val="120000"/>
              <a:buFont typeface="Century Schoolbook" panose="02040604050505020304" pitchFamily="18" charset="0"/>
              <a:buChar char="•"/>
            </a:pPr>
            <a:r>
              <a:rPr lang="cs-CZ" dirty="0" smtClean="0"/>
              <a:t>Členění inovací</a:t>
            </a:r>
          </a:p>
          <a:p>
            <a:pPr marL="285750" indent="-285750">
              <a:buSzPct val="120000"/>
              <a:buFont typeface="Century Schoolbook" panose="02040604050505020304" pitchFamily="18" charset="0"/>
              <a:buChar char="•"/>
            </a:pPr>
            <a:r>
              <a:rPr lang="cs-CZ" dirty="0" smtClean="0"/>
              <a:t>Uzavřené a otevřené inovace</a:t>
            </a:r>
          </a:p>
          <a:p>
            <a:pPr marL="285750" indent="-285750">
              <a:buSzPct val="120000"/>
              <a:buFont typeface="Century Schoolbook" panose="02040604050505020304" pitchFamily="18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311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Členění </a:t>
            </a:r>
            <a:r>
              <a:rPr lang="cs-CZ" dirty="0" smtClean="0"/>
              <a:t>inovací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Joseph A. </a:t>
            </a:r>
            <a:r>
              <a:rPr lang="cs-CZ" dirty="0" err="1"/>
              <a:t>Schumpeter</a:t>
            </a:r>
            <a:r>
              <a:rPr lang="cs-CZ" dirty="0"/>
              <a:t> (</a:t>
            </a:r>
            <a:r>
              <a:rPr lang="cs-CZ" dirty="0" smtClean="0"/>
              <a:t>1883-1950) definoval inovace jako zdroj:</a:t>
            </a:r>
          </a:p>
          <a:p>
            <a:r>
              <a:rPr lang="cs-CZ" dirty="0" smtClean="0"/>
              <a:t>nových </a:t>
            </a:r>
            <a:r>
              <a:rPr lang="cs-CZ" dirty="0"/>
              <a:t>výrobků,</a:t>
            </a:r>
          </a:p>
          <a:p>
            <a:pPr lvl="0"/>
            <a:r>
              <a:rPr lang="cs-CZ" dirty="0" smtClean="0"/>
              <a:t>nových </a:t>
            </a:r>
            <a:r>
              <a:rPr lang="cs-CZ" dirty="0"/>
              <a:t>trhů a</a:t>
            </a:r>
          </a:p>
          <a:p>
            <a:pPr lvl="0"/>
            <a:r>
              <a:rPr lang="cs-CZ" dirty="0" smtClean="0"/>
              <a:t>forem </a:t>
            </a:r>
            <a:r>
              <a:rPr lang="cs-CZ" dirty="0"/>
              <a:t>organizace průmyslu</a:t>
            </a:r>
            <a:r>
              <a:rPr lang="cs-CZ" dirty="0" smtClean="0"/>
              <a:t>.</a:t>
            </a:r>
          </a:p>
          <a:p>
            <a:pPr lvl="0"/>
            <a:r>
              <a:rPr lang="cs-CZ" dirty="0" err="1" smtClean="0"/>
              <a:t>Schumpeterova</a:t>
            </a:r>
            <a:r>
              <a:rPr lang="cs-CZ" dirty="0" smtClean="0"/>
              <a:t> triáda( ustupující koncept ):</a:t>
            </a:r>
          </a:p>
          <a:p>
            <a:pPr lvl="0"/>
            <a:r>
              <a:rPr lang="cs-CZ" dirty="0" smtClean="0"/>
              <a:t>Invence – inovace </a:t>
            </a:r>
            <a:r>
              <a:rPr lang="cs-CZ" dirty="0"/>
              <a:t> </a:t>
            </a:r>
            <a:r>
              <a:rPr lang="cs-CZ" dirty="0" smtClean="0"/>
              <a:t>- imitace</a:t>
            </a:r>
          </a:p>
          <a:p>
            <a:pPr lvl="0"/>
            <a:r>
              <a:rPr lang="cs-CZ" dirty="0" smtClean="0"/>
              <a:t>Dnes je inovace, vše co přináší něco nového.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66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Členění </a:t>
            </a:r>
            <a:r>
              <a:rPr lang="cs-CZ" dirty="0" smtClean="0"/>
              <a:t>inovací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Z </a:t>
            </a:r>
            <a:r>
              <a:rPr lang="cs-CZ" b="1" dirty="0"/>
              <a:t>hlediska životního cyklu výrobku </a:t>
            </a:r>
            <a:r>
              <a:rPr lang="cs-CZ" dirty="0" smtClean="0"/>
              <a:t>j</a:t>
            </a:r>
            <a:r>
              <a:rPr lang="cs-CZ" dirty="0" smtClean="0"/>
              <a:t>e </a:t>
            </a:r>
            <a:r>
              <a:rPr lang="cs-CZ" dirty="0" smtClean="0"/>
              <a:t>třeba odlišit:  </a:t>
            </a:r>
          </a:p>
          <a:p>
            <a:r>
              <a:rPr lang="cs-CZ" b="1" dirty="0" smtClean="0"/>
              <a:t>výrobkové </a:t>
            </a:r>
            <a:r>
              <a:rPr lang="cs-CZ" b="1" dirty="0"/>
              <a:t>inovace </a:t>
            </a:r>
            <a:r>
              <a:rPr lang="cs-CZ" dirty="0" smtClean="0"/>
              <a:t>– jsou výsledkem vědecko- technologického pokroku, předcházejí </a:t>
            </a:r>
            <a:r>
              <a:rPr lang="cs-CZ" dirty="0"/>
              <a:t>uvedení výrobku do výroby a jsou spojeny s </a:t>
            </a:r>
            <a:r>
              <a:rPr lang="cs-CZ" dirty="0" smtClean="0"/>
              <a:t>fází pronikání</a:t>
            </a:r>
            <a:endParaRPr lang="cs-CZ" dirty="0"/>
          </a:p>
          <a:p>
            <a:r>
              <a:rPr lang="cs-CZ" b="1" dirty="0" smtClean="0"/>
              <a:t>výrobkové </a:t>
            </a:r>
            <a:r>
              <a:rPr lang="cs-CZ" b="1" dirty="0"/>
              <a:t>varianty </a:t>
            </a:r>
            <a:r>
              <a:rPr lang="cs-CZ" dirty="0"/>
              <a:t>– </a:t>
            </a:r>
            <a:r>
              <a:rPr lang="cs-CZ" dirty="0" smtClean="0"/>
              <a:t>pouze technická zlepšení současného výrobku, jsou </a:t>
            </a:r>
            <a:r>
              <a:rPr lang="cs-CZ" dirty="0"/>
              <a:t>uváděny do výroby ve fázi zralosti</a:t>
            </a:r>
          </a:p>
          <a:p>
            <a:r>
              <a:rPr lang="cs-CZ" b="1" dirty="0" smtClean="0"/>
              <a:t>vyřazování </a:t>
            </a:r>
            <a:r>
              <a:rPr lang="cs-CZ" b="1" dirty="0"/>
              <a:t>výrobku </a:t>
            </a:r>
            <a:r>
              <a:rPr lang="cs-CZ" dirty="0"/>
              <a:t>– uzavírá </a:t>
            </a:r>
            <a:r>
              <a:rPr lang="cs-CZ" dirty="0" smtClean="0"/>
              <a:t>životní </a:t>
            </a:r>
            <a:r>
              <a:rPr lang="cs-CZ" dirty="0"/>
              <a:t>cyklus a přistupuje se k němu obvykle ve </a:t>
            </a:r>
            <a:r>
              <a:rPr lang="cs-CZ" dirty="0" smtClean="0"/>
              <a:t>fázi degenerace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Inovaci musí předcházet invence </a:t>
            </a:r>
            <a:r>
              <a:rPr lang="cs-CZ" dirty="0"/>
              <a:t>- vynaložení tvůrčí </a:t>
            </a:r>
            <a:r>
              <a:rPr lang="cs-CZ" dirty="0" smtClean="0"/>
              <a:t>aktivity.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253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Členění </a:t>
            </a:r>
            <a:r>
              <a:rPr lang="cs-CZ" dirty="0" smtClean="0"/>
              <a:t>inovací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1565"/>
            <a:ext cx="7992888" cy="393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225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Výrobková 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Zahrnuje:</a:t>
            </a:r>
          </a:p>
          <a:p>
            <a:r>
              <a:rPr lang="cs-CZ" b="1" dirty="0" smtClean="0"/>
              <a:t>diferenciace</a:t>
            </a:r>
            <a:r>
              <a:rPr lang="cs-CZ" dirty="0" smtClean="0"/>
              <a:t> </a:t>
            </a:r>
            <a:r>
              <a:rPr lang="cs-CZ" dirty="0"/>
              <a:t>výrobků - doplnění výrobkové linie o nový typ </a:t>
            </a:r>
            <a:r>
              <a:rPr lang="cs-CZ" dirty="0" smtClean="0"/>
              <a:t>výrobku (prohloubení sortimentu), např</a:t>
            </a:r>
            <a:r>
              <a:rPr lang="cs-CZ" dirty="0"/>
              <a:t>. zavedení výroby vícestupňového piva v </a:t>
            </a:r>
            <a:r>
              <a:rPr lang="cs-CZ" dirty="0" smtClean="0"/>
              <a:t>pivovaru</a:t>
            </a:r>
            <a:endParaRPr lang="cs-CZ" dirty="0"/>
          </a:p>
          <a:p>
            <a:r>
              <a:rPr lang="cs-CZ" b="1" dirty="0" smtClean="0"/>
              <a:t>diverzifikace</a:t>
            </a:r>
            <a:r>
              <a:rPr lang="cs-CZ" dirty="0" smtClean="0"/>
              <a:t> </a:t>
            </a:r>
            <a:r>
              <a:rPr lang="cs-CZ" dirty="0"/>
              <a:t>výrobků - zavedení nové výrobkové </a:t>
            </a:r>
            <a:r>
              <a:rPr lang="cs-CZ" dirty="0" smtClean="0"/>
              <a:t>linie (rozšíření sortimentu)</a:t>
            </a:r>
            <a:endParaRPr lang="cs-CZ" dirty="0"/>
          </a:p>
          <a:p>
            <a:pPr lvl="1"/>
            <a:r>
              <a:rPr lang="cs-CZ" b="1" dirty="0" smtClean="0"/>
              <a:t>horizontální </a:t>
            </a:r>
            <a:r>
              <a:rPr lang="cs-CZ" dirty="0"/>
              <a:t>– zavedení výrobku na stejném výrobním </a:t>
            </a:r>
            <a:r>
              <a:rPr lang="cs-CZ" dirty="0" smtClean="0"/>
              <a:t>stupni (zavedení </a:t>
            </a:r>
            <a:r>
              <a:rPr lang="cs-CZ" dirty="0"/>
              <a:t>výroby limonád v </a:t>
            </a:r>
            <a:r>
              <a:rPr lang="cs-CZ" dirty="0" smtClean="0"/>
              <a:t>pivovaru)</a:t>
            </a:r>
          </a:p>
          <a:p>
            <a:pPr lvl="1"/>
            <a:r>
              <a:rPr lang="cs-CZ" b="1" dirty="0" smtClean="0"/>
              <a:t>vertikální </a:t>
            </a:r>
            <a:r>
              <a:rPr lang="cs-CZ" dirty="0"/>
              <a:t>– výrobek odpovídající následné nebo předcházející etapě </a:t>
            </a:r>
            <a:r>
              <a:rPr lang="cs-CZ" dirty="0" smtClean="0"/>
              <a:t>výroby </a:t>
            </a:r>
            <a:r>
              <a:rPr lang="cs-CZ" dirty="0" smtClean="0"/>
              <a:t>(zahájení </a:t>
            </a:r>
            <a:r>
              <a:rPr lang="cs-CZ" dirty="0"/>
              <a:t>výroby kvasnic v </a:t>
            </a:r>
            <a:r>
              <a:rPr lang="cs-CZ" dirty="0" smtClean="0"/>
              <a:t>pivovaru)</a:t>
            </a:r>
          </a:p>
          <a:p>
            <a:pPr lvl="1"/>
            <a:r>
              <a:rPr lang="cs-CZ" b="1" dirty="0" smtClean="0"/>
              <a:t>laterální </a:t>
            </a:r>
            <a:r>
              <a:rPr lang="cs-CZ" dirty="0"/>
              <a:t>– výrobky zcela rozdílného </a:t>
            </a:r>
            <a:r>
              <a:rPr lang="cs-CZ" dirty="0" smtClean="0"/>
              <a:t>typu (pivovar </a:t>
            </a:r>
            <a:r>
              <a:rPr lang="cs-CZ" dirty="0"/>
              <a:t>diverzifikuje riziko investicí do masného průmyslu)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338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Zavádění nových </a:t>
            </a:r>
            <a:r>
              <a:rPr lang="cs-CZ" dirty="0" smtClean="0"/>
              <a:t>výrobků – výrobková 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napodobovací </a:t>
            </a:r>
            <a:r>
              <a:rPr lang="cs-CZ" b="1" dirty="0"/>
              <a:t>varianta </a:t>
            </a:r>
            <a:r>
              <a:rPr lang="cs-CZ" dirty="0"/>
              <a:t>– inovace se uskutečňuje zavedením nového produktu do </a:t>
            </a:r>
            <a:r>
              <a:rPr lang="cs-CZ" dirty="0" smtClean="0"/>
              <a:t>výroby</a:t>
            </a:r>
            <a:r>
              <a:rPr lang="cs-CZ" dirty="0" smtClean="0"/>
              <a:t>, který </a:t>
            </a:r>
            <a:r>
              <a:rPr lang="cs-CZ" dirty="0"/>
              <a:t>je napodobeninou konkurenčního výrobku</a:t>
            </a:r>
          </a:p>
          <a:p>
            <a:r>
              <a:rPr lang="cs-CZ" b="1" dirty="0" smtClean="0"/>
              <a:t>inovační </a:t>
            </a:r>
            <a:r>
              <a:rPr lang="cs-CZ" b="1" dirty="0"/>
              <a:t>varianta </a:t>
            </a:r>
            <a:r>
              <a:rPr lang="cs-CZ" dirty="0"/>
              <a:t>– podnik zavádí do výroby nový produkt, který si sám vyvinul</a:t>
            </a:r>
          </a:p>
          <a:p>
            <a:r>
              <a:rPr lang="cs-CZ" b="1" dirty="0" smtClean="0"/>
              <a:t>nákupní </a:t>
            </a:r>
            <a:r>
              <a:rPr lang="cs-CZ" b="1" dirty="0"/>
              <a:t>varianta </a:t>
            </a:r>
            <a:r>
              <a:rPr lang="cs-CZ" dirty="0"/>
              <a:t>– velký ekonomicky silný podnikatelský subjekt inovuje svůj </a:t>
            </a:r>
            <a:r>
              <a:rPr lang="cs-CZ" dirty="0" smtClean="0"/>
              <a:t>výrobní program </a:t>
            </a:r>
            <a:r>
              <a:rPr lang="cs-CZ" dirty="0"/>
              <a:t>nákupem slabšího konkurenta s inovativním výrobním programem</a:t>
            </a:r>
          </a:p>
        </p:txBody>
      </p:sp>
    </p:spTree>
    <p:extLst>
      <p:ext uri="{BB962C8B-B14F-4D97-AF65-F5344CB8AC3E}">
        <p14:creationId xmlns:p14="http://schemas.microsoft.com/office/powerpoint/2010/main" val="2045048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Uzavřená vs. Otevřená </a:t>
            </a:r>
            <a:r>
              <a:rPr lang="cs-CZ" dirty="0" smtClean="0"/>
              <a:t>inovace </a:t>
            </a:r>
            <a:r>
              <a:rPr lang="cs-CZ" sz="1300" dirty="0" smtClean="0"/>
              <a:t>( </a:t>
            </a:r>
            <a:r>
              <a:rPr lang="cs-CZ" sz="1300" dirty="0" smtClean="0"/>
              <a:t>zdroj: Nautilus.cz)</a:t>
            </a:r>
            <a:endParaRPr lang="cs-CZ" sz="1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4453955"/>
          </a:xfrm>
        </p:spPr>
        <p:txBody>
          <a:bodyPr>
            <a:normAutofit/>
          </a:bodyPr>
          <a:lstStyle/>
          <a:p>
            <a:r>
              <a:rPr lang="cs-CZ" sz="2200" dirty="0" smtClean="0"/>
              <a:t>Uzavřená inovace ( </a:t>
            </a:r>
            <a:r>
              <a:rPr lang="cs-CZ" sz="2200" dirty="0" err="1" smtClean="0"/>
              <a:t>closed</a:t>
            </a:r>
            <a:r>
              <a:rPr lang="cs-CZ" sz="2200" dirty="0" smtClean="0"/>
              <a:t> </a:t>
            </a:r>
            <a:r>
              <a:rPr lang="cs-CZ" sz="2200" dirty="0" err="1" smtClean="0"/>
              <a:t>innovation</a:t>
            </a:r>
            <a:r>
              <a:rPr lang="cs-CZ" sz="2200" dirty="0" smtClean="0"/>
              <a:t> </a:t>
            </a:r>
            <a:r>
              <a:rPr lang="cs-CZ" sz="2200" dirty="0" err="1" smtClean="0"/>
              <a:t>closed</a:t>
            </a:r>
            <a:r>
              <a:rPr lang="cs-CZ" sz="2200" dirty="0" smtClean="0"/>
              <a:t> business model)</a:t>
            </a:r>
            <a:endParaRPr lang="cs-CZ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395515" cy="477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298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Uzavřená inovace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54100"/>
            <a:ext cx="7467600" cy="436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986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Uzavřená inovace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772816"/>
            <a:ext cx="7467600" cy="380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5" y="5517232"/>
            <a:ext cx="770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Využíváno celou řadou podniků např. IBM, GE, atd</a:t>
            </a:r>
            <a:r>
              <a:rPr lang="cs-CZ" dirty="0" smtClean="0"/>
              <a:t>., </a:t>
            </a:r>
            <a:r>
              <a:rPr lang="cs-CZ" dirty="0" smtClean="0"/>
              <a:t>po celou řadu let velice efektivní přístup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501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uzavřené 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Vlastní zaměstnanci </a:t>
            </a:r>
            <a:r>
              <a:rPr lang="cs-CZ" dirty="0" smtClean="0"/>
              <a:t>R&amp;D</a:t>
            </a:r>
            <a:endParaRPr lang="cs-CZ" dirty="0" smtClean="0"/>
          </a:p>
          <a:p>
            <a:r>
              <a:rPr lang="cs-CZ" dirty="0" smtClean="0"/>
              <a:t>Ziskovost je synonymum pro objev, vývoj a prodej produktů.</a:t>
            </a:r>
          </a:p>
          <a:p>
            <a:r>
              <a:rPr lang="cs-CZ" dirty="0" smtClean="0"/>
              <a:t>Naše vlastní inovace je na trhu dostupná pod naším jménem</a:t>
            </a:r>
          </a:p>
          <a:p>
            <a:r>
              <a:rPr lang="cs-CZ" dirty="0" smtClean="0"/>
              <a:t>Kdo inovuje první vyhrává, kdo inovuje nejvíce je ještě lepší ;)</a:t>
            </a:r>
          </a:p>
          <a:p>
            <a:r>
              <a:rPr lang="cs-CZ" dirty="0" smtClean="0"/>
              <a:t>Absolutní kontrola duševního vlastnictví, nikdo jiný z něj nemůže profitovat.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3606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 co když…….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Naši vývojáři odejdou a založí si svůj vlastní business…..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026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I</a:t>
            </a:r>
            <a:r>
              <a:rPr lang="cs-CZ" dirty="0" smtClean="0"/>
              <a:t>novace </a:t>
            </a:r>
            <a:r>
              <a:rPr lang="cs-CZ" dirty="0"/>
              <a:t>v podniku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Inovace </a:t>
            </a:r>
            <a:r>
              <a:rPr lang="cs-CZ" dirty="0" smtClean="0"/>
              <a:t>- specifický </a:t>
            </a:r>
            <a:r>
              <a:rPr lang="cs-CZ" dirty="0"/>
              <a:t>prostředek podnikatele, jehož pomocí využívá změn jako příležitostí pro podnikání v odlišné oblasti nebo poskytování odlišných </a:t>
            </a:r>
            <a:r>
              <a:rPr lang="cs-CZ" dirty="0" smtClean="0"/>
              <a:t>služeb (</a:t>
            </a:r>
            <a:r>
              <a:rPr lang="cs-CZ" dirty="0" err="1" smtClean="0"/>
              <a:t>Drucker</a:t>
            </a:r>
            <a:r>
              <a:rPr lang="cs-CZ" dirty="0" smtClean="0"/>
              <a:t>, </a:t>
            </a:r>
            <a:r>
              <a:rPr lang="cs-CZ" dirty="0" smtClean="0"/>
              <a:t>1993).  </a:t>
            </a:r>
            <a:endParaRPr lang="cs-CZ" dirty="0" smtClean="0"/>
          </a:p>
          <a:p>
            <a:r>
              <a:rPr lang="cs-CZ" dirty="0" smtClean="0"/>
              <a:t>Nejčastěji </a:t>
            </a:r>
            <a:r>
              <a:rPr lang="cs-CZ" dirty="0"/>
              <a:t>využívanou inovací je inovace v oblasti produktu a služeb. </a:t>
            </a:r>
            <a:endParaRPr lang="cs-CZ" dirty="0" smtClean="0"/>
          </a:p>
          <a:p>
            <a:r>
              <a:rPr lang="cs-CZ" dirty="0" smtClean="0"/>
              <a:t>Inovace </a:t>
            </a:r>
            <a:r>
              <a:rPr lang="cs-CZ" dirty="0"/>
              <a:t>lze chápat jako proces neustálé změny, které přinášejí producentovi určitou konkurenční výhodu a pomáhají mu zlepšit konkurenční pozici na trhu.(</a:t>
            </a:r>
            <a:r>
              <a:rPr lang="cs-CZ" dirty="0" err="1"/>
              <a:t>Jáč</a:t>
            </a:r>
            <a:r>
              <a:rPr lang="cs-CZ" dirty="0"/>
              <a:t> a kol. 2005)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4812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Př. XEROX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PARC – Palo </a:t>
            </a:r>
            <a:r>
              <a:rPr lang="cs-CZ" dirty="0" err="1" smtClean="0"/>
              <a:t>Alto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Center, založil XEROX, </a:t>
            </a:r>
            <a:r>
              <a:rPr lang="cs-CZ" dirty="0" err="1" smtClean="0"/>
              <a:t>est</a:t>
            </a:r>
            <a:r>
              <a:rPr lang="cs-CZ" dirty="0" smtClean="0"/>
              <a:t>. 1970</a:t>
            </a:r>
          </a:p>
          <a:p>
            <a:r>
              <a:rPr lang="cs-CZ" dirty="0" smtClean="0"/>
              <a:t>R&amp;D </a:t>
            </a:r>
            <a:r>
              <a:rPr lang="cs-CZ" dirty="0" smtClean="0"/>
              <a:t>centrum pro vývoj nových technologií pro společnost XEROX</a:t>
            </a:r>
          </a:p>
          <a:p>
            <a:r>
              <a:rPr lang="cs-CZ" dirty="0" smtClean="0"/>
              <a:t>Pokud se </a:t>
            </a:r>
            <a:r>
              <a:rPr lang="cs-CZ" dirty="0" err="1" smtClean="0"/>
              <a:t>XEROXu</a:t>
            </a:r>
            <a:r>
              <a:rPr lang="cs-CZ" dirty="0" smtClean="0"/>
              <a:t> některá z nových technologií nelíbila, nechal vývojáře elegantně odejít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2709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…nejúspěšnější spin-</a:t>
            </a:r>
            <a:r>
              <a:rPr lang="cs-CZ" dirty="0" err="1"/>
              <a:t>off</a:t>
            </a:r>
            <a:r>
              <a:rPr lang="cs-CZ" dirty="0"/>
              <a:t>, které založili své podnikání na </a:t>
            </a:r>
            <a:r>
              <a:rPr lang="cs-CZ" dirty="0" err="1"/>
              <a:t>PARCu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253" y="2619569"/>
            <a:ext cx="6157494" cy="283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749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Otevřená 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Spolupráce s lidmi i mimo naši </a:t>
            </a:r>
            <a:r>
              <a:rPr lang="cs-CZ" dirty="0" smtClean="0"/>
              <a:t>R&amp;D</a:t>
            </a:r>
          </a:p>
          <a:p>
            <a:r>
              <a:rPr lang="cs-CZ" dirty="0" smtClean="0"/>
              <a:t>Synergický </a:t>
            </a:r>
            <a:r>
              <a:rPr lang="cs-CZ" dirty="0" smtClean="0"/>
              <a:t>efekt mezioborové spolupráce </a:t>
            </a:r>
            <a:r>
              <a:rPr lang="cs-CZ" dirty="0" smtClean="0"/>
              <a:t>(</a:t>
            </a:r>
            <a:r>
              <a:rPr lang="cs-CZ" dirty="0" err="1" smtClean="0"/>
              <a:t>Enantis</a:t>
            </a:r>
            <a:r>
              <a:rPr lang="cs-CZ" dirty="0" smtClean="0"/>
              <a:t> </a:t>
            </a:r>
            <a:r>
              <a:rPr lang="cs-CZ" dirty="0" smtClean="0"/>
              <a:t>SME Instrument a ESF - MU)</a:t>
            </a:r>
          </a:p>
          <a:p>
            <a:r>
              <a:rPr lang="cs-CZ" dirty="0" smtClean="0"/>
              <a:t>Profitujeme z myšlenek využitých i mimo naši společnost </a:t>
            </a:r>
            <a:r>
              <a:rPr lang="cs-CZ" dirty="0" smtClean="0"/>
              <a:t>(licence</a:t>
            </a:r>
            <a:r>
              <a:rPr lang="cs-CZ" dirty="0" smtClean="0"/>
              <a:t>, prodej duševního vlastnictví atd.)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6071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Otevřená inovace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9887" y="2419037"/>
            <a:ext cx="6042226" cy="323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78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Outside</a:t>
            </a:r>
            <a:r>
              <a:rPr lang="cs-CZ" dirty="0" smtClean="0"/>
              <a:t> and </a:t>
            </a:r>
            <a:r>
              <a:rPr lang="cs-CZ" dirty="0" err="1" smtClean="0"/>
              <a:t>Inside</a:t>
            </a:r>
            <a:r>
              <a:rPr lang="cs-CZ" dirty="0" smtClean="0"/>
              <a:t> open </a:t>
            </a:r>
            <a:r>
              <a:rPr lang="cs-CZ" dirty="0" err="1" smtClean="0"/>
              <a:t>innovation</a:t>
            </a:r>
            <a:r>
              <a:rPr lang="cs-CZ" dirty="0" smtClean="0"/>
              <a:t> </a:t>
            </a:r>
            <a:r>
              <a:rPr lang="cs-CZ" sz="1600" dirty="0" smtClean="0"/>
              <a:t>(zdroj: Nautilus.cz)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Outside</a:t>
            </a:r>
            <a:r>
              <a:rPr lang="cs-CZ" dirty="0" smtClean="0"/>
              <a:t> – in přínosy:</a:t>
            </a:r>
          </a:p>
          <a:p>
            <a:pPr lvl="1"/>
            <a:r>
              <a:rPr lang="cs-CZ" dirty="0" smtClean="0"/>
              <a:t>Převratné myšlenky</a:t>
            </a:r>
          </a:p>
          <a:p>
            <a:pPr lvl="1"/>
            <a:r>
              <a:rPr lang="cs-CZ" dirty="0" smtClean="0"/>
              <a:t>Participace zákazníků na designu</a:t>
            </a:r>
          </a:p>
          <a:p>
            <a:pPr lvl="1"/>
            <a:r>
              <a:rPr lang="cs-CZ" dirty="0" smtClean="0"/>
              <a:t>Objevy</a:t>
            </a:r>
          </a:p>
          <a:p>
            <a:pPr lvl="1"/>
            <a:r>
              <a:rPr lang="cs-CZ" dirty="0" smtClean="0"/>
              <a:t>Řešení</a:t>
            </a:r>
          </a:p>
          <a:p>
            <a:pPr lvl="1"/>
            <a:r>
              <a:rPr lang="cs-CZ" dirty="0" smtClean="0"/>
              <a:t>Technologie</a:t>
            </a:r>
          </a:p>
          <a:p>
            <a:pPr lvl="1"/>
            <a:r>
              <a:rPr lang="cs-CZ" dirty="0" smtClean="0"/>
              <a:t>Patenty další benefity mezioborové spolupráce</a:t>
            </a:r>
          </a:p>
          <a:p>
            <a:pPr marL="457200" lvl="1" indent="0">
              <a:buNone/>
            </a:pPr>
            <a:r>
              <a:rPr lang="cs-CZ" dirty="0" smtClean="0"/>
              <a:t>Prostředky jsou vynaloženy pouze do nejlepších možných řešení, které si vyberu z předložených návrhů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6139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Inside</a:t>
            </a:r>
            <a:r>
              <a:rPr lang="cs-CZ" dirty="0" smtClean="0"/>
              <a:t> - </a:t>
            </a:r>
            <a:r>
              <a:rPr lang="cs-CZ" dirty="0" err="1" smtClean="0"/>
              <a:t>out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636026" cy="390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20072" y="1556792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Nové příjmy generované skrze postoupení duševního vlastnictví trhu.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23418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otevřené inovace: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Víc hlav víc ví – žádná společnost nezná vše</a:t>
            </a:r>
          </a:p>
          <a:p>
            <a:r>
              <a:rPr lang="cs-CZ" dirty="0" smtClean="0"/>
              <a:t>Inovace jsou čím dál tím více nákladné – diverzifikace nákladů</a:t>
            </a:r>
          </a:p>
          <a:p>
            <a:r>
              <a:rPr lang="cs-CZ" dirty="0" smtClean="0"/>
              <a:t>Příležitosti pro SME – Smluvní a aplikovaný výzkum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513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study - </a:t>
            </a:r>
            <a:r>
              <a:rPr lang="cs-CZ" dirty="0" err="1"/>
              <a:t>Enantis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5174935" cy="327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1520" y="15567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200" dirty="0"/>
              <a:t>SME v oblasti vývoje biotechnologií  - FGF</a:t>
            </a:r>
          </a:p>
          <a:p>
            <a:endParaRPr lang="cs-CZ" sz="3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8" y="2780929"/>
            <a:ext cx="2560470" cy="353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159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 study - </a:t>
            </a:r>
            <a:r>
              <a:rPr lang="cs-CZ" dirty="0" err="1" smtClean="0"/>
              <a:t>Enantis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2014 žádost o Grant SME Instrument</a:t>
            </a:r>
          </a:p>
          <a:p>
            <a:r>
              <a:rPr lang="cs-CZ" dirty="0" err="1" smtClean="0"/>
              <a:t>Phase</a:t>
            </a:r>
            <a:r>
              <a:rPr lang="cs-CZ" dirty="0" smtClean="0"/>
              <a:t> I, úspěšnost </a:t>
            </a:r>
            <a:r>
              <a:rPr lang="en-US" dirty="0"/>
              <a:t>592 </a:t>
            </a:r>
            <a:r>
              <a:rPr lang="cs-CZ" dirty="0" smtClean="0"/>
              <a:t>/</a:t>
            </a:r>
            <a:r>
              <a:rPr lang="en-US" dirty="0" smtClean="0"/>
              <a:t>6,973 </a:t>
            </a:r>
            <a:r>
              <a:rPr lang="cs-CZ" dirty="0" smtClean="0"/>
              <a:t>( 50 000 Euro/1year) </a:t>
            </a:r>
            <a:r>
              <a:rPr lang="en-US" dirty="0" smtClean="0"/>
              <a:t>phase</a:t>
            </a:r>
            <a:r>
              <a:rPr lang="cs-CZ" dirty="0" smtClean="0"/>
              <a:t> II</a:t>
            </a:r>
            <a:r>
              <a:rPr lang="en-US" dirty="0" smtClean="0"/>
              <a:t> </a:t>
            </a:r>
            <a:r>
              <a:rPr lang="en-US" dirty="0"/>
              <a:t>134 </a:t>
            </a:r>
            <a:r>
              <a:rPr lang="cs-CZ" dirty="0" smtClean="0"/>
              <a:t>/</a:t>
            </a:r>
            <a:r>
              <a:rPr lang="en-US" dirty="0" smtClean="0"/>
              <a:t>1,209</a:t>
            </a:r>
            <a:r>
              <a:rPr lang="en-US" dirty="0"/>
              <a:t>. </a:t>
            </a:r>
            <a:r>
              <a:rPr lang="cs-CZ" dirty="0" smtClean="0"/>
              <a:t>( 1 mil Euro/2 </a:t>
            </a:r>
            <a:r>
              <a:rPr lang="cs-CZ" dirty="0" err="1" smtClean="0"/>
              <a:t>years</a:t>
            </a:r>
            <a:r>
              <a:rPr lang="cs-CZ" dirty="0" smtClean="0"/>
              <a:t>) tj. 1,9% z absolutního vyjádření</a:t>
            </a:r>
          </a:p>
          <a:p>
            <a:r>
              <a:rPr lang="cs-CZ" dirty="0" smtClean="0"/>
              <a:t>2014 – spolupráce </a:t>
            </a:r>
            <a:r>
              <a:rPr lang="cs-CZ" dirty="0" err="1" smtClean="0"/>
              <a:t>Enantis</a:t>
            </a:r>
            <a:r>
              <a:rPr lang="cs-CZ" dirty="0" smtClean="0"/>
              <a:t> a ESF MU – smluvní výzkum na business </a:t>
            </a:r>
            <a:r>
              <a:rPr lang="cs-CZ" dirty="0" err="1" smtClean="0"/>
              <a:t>plan</a:t>
            </a:r>
            <a:r>
              <a:rPr lang="cs-CZ" dirty="0" smtClean="0"/>
              <a:t> pro </a:t>
            </a:r>
            <a:r>
              <a:rPr lang="cs-CZ" dirty="0" err="1" smtClean="0"/>
              <a:t>Phase</a:t>
            </a:r>
            <a:r>
              <a:rPr lang="cs-CZ" dirty="0" smtClean="0"/>
              <a:t> II. </a:t>
            </a:r>
          </a:p>
          <a:p>
            <a:r>
              <a:rPr lang="cs-CZ" dirty="0" smtClean="0"/>
              <a:t>Výsledek: </a:t>
            </a:r>
            <a:r>
              <a:rPr lang="cs-CZ" dirty="0" err="1" smtClean="0"/>
              <a:t>Phase</a:t>
            </a:r>
            <a:r>
              <a:rPr lang="cs-CZ" dirty="0" smtClean="0"/>
              <a:t> II, získána v prvním čtení ve výši 100% navrhované částky.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765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a řády inovací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Inovace lze z hlediska podniku kategorizovat následovně ( </a:t>
            </a:r>
            <a:r>
              <a:rPr lang="cs-CZ" dirty="0" err="1"/>
              <a:t>Vochozka</a:t>
            </a:r>
            <a:r>
              <a:rPr lang="cs-CZ" dirty="0"/>
              <a:t>, Mulač a kol., 2012):</a:t>
            </a:r>
          </a:p>
          <a:p>
            <a:pPr lvl="0"/>
            <a:r>
              <a:rPr lang="cs-CZ" dirty="0"/>
              <a:t>Inovace v oblasti produkce a služeb</a:t>
            </a:r>
          </a:p>
          <a:p>
            <a:pPr lvl="0"/>
            <a:r>
              <a:rPr lang="cs-CZ" dirty="0"/>
              <a:t>Inovace v oblasti podnikových procesů</a:t>
            </a:r>
          </a:p>
          <a:p>
            <a:pPr lvl="0"/>
            <a:r>
              <a:rPr lang="cs-CZ" dirty="0"/>
              <a:t>Inovace organizačního charakteru</a:t>
            </a:r>
          </a:p>
          <a:p>
            <a:pPr lvl="0"/>
            <a:r>
              <a:rPr lang="cs-CZ" dirty="0"/>
              <a:t>Marketingové inovace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28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a řády inovací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Jiné rozdělení reflektuje rozdělení inovací podle Vlčka, (1992)</a:t>
            </a:r>
          </a:p>
          <a:p>
            <a:pPr lvl="0"/>
            <a:r>
              <a:rPr lang="cs-CZ" b="1" dirty="0"/>
              <a:t>Inovace </a:t>
            </a:r>
            <a:r>
              <a:rPr lang="cs-CZ" b="1" dirty="0" smtClean="0"/>
              <a:t>přírůstkové </a:t>
            </a:r>
            <a:r>
              <a:rPr lang="cs-CZ" dirty="0" smtClean="0"/>
              <a:t>(</a:t>
            </a:r>
            <a:r>
              <a:rPr lang="cs-CZ" dirty="0"/>
              <a:t>inkrementální), definované jako malé změny, které podnik provádí kontinuálně. Nevyžadují vysoké náklady na </a:t>
            </a:r>
            <a:r>
              <a:rPr lang="cs-CZ" dirty="0" smtClean="0"/>
              <a:t>R&amp;D</a:t>
            </a:r>
            <a:r>
              <a:rPr lang="cs-CZ" dirty="0"/>
              <a:t>.</a:t>
            </a:r>
          </a:p>
          <a:p>
            <a:pPr lvl="0"/>
            <a:r>
              <a:rPr lang="cs-CZ" b="1" dirty="0"/>
              <a:t>Inovace </a:t>
            </a:r>
            <a:r>
              <a:rPr lang="cs-CZ" b="1" dirty="0" smtClean="0"/>
              <a:t>radikální</a:t>
            </a:r>
            <a:r>
              <a:rPr lang="cs-CZ" dirty="0" smtClean="0"/>
              <a:t> </a:t>
            </a:r>
            <a:r>
              <a:rPr lang="cs-CZ" dirty="0"/>
              <a:t>- prostřednictvím, kterých vznikají úplně nové výrobky a služby, předpokládají vysoké výdaje na </a:t>
            </a:r>
            <a:r>
              <a:rPr lang="cs-CZ" dirty="0"/>
              <a:t>R&amp;D.</a:t>
            </a:r>
            <a:endParaRPr lang="cs-CZ" dirty="0"/>
          </a:p>
          <a:p>
            <a:pPr lvl="0"/>
            <a:r>
              <a:rPr lang="cs-CZ" b="1" dirty="0"/>
              <a:t>Inovace technické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/>
              <a:t>kdy dochází k významným změnám v technologiích a </a:t>
            </a:r>
            <a:r>
              <a:rPr lang="cs-CZ" dirty="0" smtClean="0"/>
              <a:t>technologických </a:t>
            </a:r>
            <a:r>
              <a:rPr lang="cs-CZ" dirty="0"/>
              <a:t>p</a:t>
            </a:r>
            <a:r>
              <a:rPr lang="cs-CZ" dirty="0" smtClean="0"/>
              <a:t>ostupech </a:t>
            </a:r>
            <a:r>
              <a:rPr lang="cs-CZ" dirty="0"/>
              <a:t>nebo </a:t>
            </a:r>
            <a:r>
              <a:rPr lang="cs-CZ" dirty="0" smtClean="0"/>
              <a:t>technických </a:t>
            </a:r>
            <a:r>
              <a:rPr lang="cs-CZ" dirty="0"/>
              <a:t>v</a:t>
            </a:r>
            <a:r>
              <a:rPr lang="cs-CZ" dirty="0" smtClean="0"/>
              <a:t>lastnostech </a:t>
            </a:r>
            <a:r>
              <a:rPr lang="cs-CZ" dirty="0"/>
              <a:t>výrobku.</a:t>
            </a:r>
          </a:p>
          <a:p>
            <a:pPr lvl="0"/>
            <a:r>
              <a:rPr lang="cs-CZ" b="1" dirty="0"/>
              <a:t>Inovace aplikační</a:t>
            </a:r>
            <a:r>
              <a:rPr lang="cs-CZ" dirty="0"/>
              <a:t> – taková změna výrobku či služby, která vede ke změně užívání zákazníkem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7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229600" cy="7486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/>
              <a:t>Z pohledu novosti lze třídit inovace na příslušné řády a to podle intenzity, hloubky a rozsahu provedené změny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014290"/>
              </p:ext>
            </p:extLst>
          </p:nvPr>
        </p:nvGraphicFramePr>
        <p:xfrm>
          <a:off x="611558" y="1844824"/>
          <a:ext cx="7704858" cy="3245172"/>
        </p:xfrm>
        <a:graphic>
          <a:graphicData uri="http://schemas.openxmlformats.org/drawingml/2006/table">
            <a:tbl>
              <a:tblPr firstRow="1" firstCol="1" bandRow="1"/>
              <a:tblGrid>
                <a:gridCol w="823151"/>
                <a:gridCol w="1265083"/>
                <a:gridCol w="1944216"/>
                <a:gridCol w="1872208"/>
                <a:gridCol w="1800200"/>
              </a:tblGrid>
              <a:tr h="2030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  <a:ea typeface="Times New Roman"/>
                        </a:rPr>
                        <a:t>Řád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Označení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Co se zachovává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Co se mění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Příklad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030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inovace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30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Minus n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Degenerace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Nic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Úbytek vlastností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Opotřebení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Regenerace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Objekt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Obnova vlastností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Údržba, opravy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42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RACIONALIZACE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60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  <a:ea typeface="Times New Roman"/>
                        </a:rPr>
                        <a:t>Změna kvanta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  <a:ea typeface="Times New Roman"/>
                        </a:rPr>
                        <a:t>Všechny vlastnosti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Četnost faktorů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  <a:ea typeface="Times New Roman"/>
                        </a:rPr>
                        <a:t>Další pracovní síly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0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Intenzita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  <a:ea typeface="Times New Roman"/>
                        </a:rPr>
                        <a:t>Kvality a propojení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  <a:ea typeface="Times New Roman"/>
                        </a:rPr>
                        <a:t>Rychlost operací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Zvýšený posun pásu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0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Reorganizace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Kvalitativní vlastnosti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  <a:ea typeface="Times New Roman"/>
                        </a:rPr>
                        <a:t>Dělba činností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Přesuny operací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0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Kvalitativní adaptace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  <a:ea typeface="Times New Roman"/>
                        </a:rPr>
                        <a:t>Kvalita pro uživatele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  <a:ea typeface="Times New Roman"/>
                        </a:rPr>
                        <a:t>Vazba na jiné faktory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  <a:ea typeface="Times New Roman"/>
                        </a:rPr>
                        <a:t>Technologická konstrukce</a:t>
                      </a:r>
                    </a:p>
                  </a:txBody>
                  <a:tcPr marL="29335" marR="2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 smtClean="0"/>
              <a:t>Typologie a řády inovací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175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a řády inovací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81758017"/>
              </p:ext>
            </p:extLst>
          </p:nvPr>
        </p:nvGraphicFramePr>
        <p:xfrm>
          <a:off x="611560" y="1628800"/>
          <a:ext cx="7776864" cy="2880320"/>
        </p:xfrm>
        <a:graphic>
          <a:graphicData uri="http://schemas.openxmlformats.org/drawingml/2006/table">
            <a:tbl>
              <a:tblPr firstRow="1" firstCol="1" bandRow="1"/>
              <a:tblGrid>
                <a:gridCol w="360040"/>
                <a:gridCol w="1008112"/>
                <a:gridCol w="2232248"/>
                <a:gridCol w="2160240"/>
                <a:gridCol w="2016224"/>
              </a:tblGrid>
              <a:tr h="334327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/>
                        </a:rPr>
                        <a:t>KVALITATIVNÍ INOVACE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/>
                        </a:rPr>
                        <a:t>Varianta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/>
                        </a:rPr>
                        <a:t>Konstrukční řešení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Dílčí kvalita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Rychlejší stroj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7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/>
                        </a:rPr>
                        <a:t>Generace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/>
                        </a:rPr>
                        <a:t>Konstrukční koncepce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/>
                        </a:rPr>
                        <a:t>Konstrukční řešení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/>
                        </a:rPr>
                        <a:t>Stroj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3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/>
                        </a:rPr>
                        <a:t>s elektronikou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Druh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Princip technologie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/>
                        </a:rPr>
                        <a:t>Konstrukční koncepce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Tryskový stav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Rod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Příslušnost ke kmeni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/>
                        </a:rPr>
                        <a:t>Princip technologie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/>
                        </a:rPr>
                        <a:t>Netkaná textilie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7">
                <a:tc grid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/>
                        </a:rPr>
                        <a:t>TECHNOLOGICKÁ PŘEVRAT - MIKROTECHNOLOGIE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37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Kmen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Nic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/>
                        </a:rPr>
                        <a:t>Přístup k přírodě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/>
                        </a:rPr>
                        <a:t>Genová manipulace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4815244"/>
            <a:ext cx="70567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Zdroj: Vlček, , 2002 upraveno podle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Vochozka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Mulač, a kol.2012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Inovační řády </a:t>
            </a:r>
            <a:r>
              <a:rPr lang="cs-CZ" sz="1600" dirty="0"/>
              <a:t>(</a:t>
            </a:r>
            <a:r>
              <a:rPr lang="cs-CZ" sz="1600" dirty="0" smtClean="0"/>
              <a:t>podle Valenty)</a:t>
            </a:r>
            <a:endParaRPr lang="cs-CZ" sz="1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50242815"/>
              </p:ext>
            </p:extLst>
          </p:nvPr>
        </p:nvGraphicFramePr>
        <p:xfrm>
          <a:off x="467544" y="1484784"/>
          <a:ext cx="8229600" cy="4789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408"/>
                <a:gridCol w="7643192"/>
              </a:tblGrid>
              <a:tr h="357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-n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degenerace, nic se nezachovává, mění se úbytek vlastností, opotřebení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57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regenerace, zachovává se samotný objekt, dochází k obnově vlastností, údržba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37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změna kvanta, zachovávají se všechny vlastnosti, mění se četnost faktorů, přidání pracovní síly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57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intenzita, zachovává se kvalita a propojení, mění se rychlost operací, zrychlený posun pásu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57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reorganizace, kvalitativní vlastnosti, změní se dělba činnosti, přesuny operací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37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kvalitativní adaptace, zůstává kvantita, mění se vazby na jiné faktory, technologická konstrukce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57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varianta, zůstává konstrukční řešení, mění se dílčí kvalita, rychlejší stroj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57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generace, zůstává konstrukční koncepce, mění se konstrukční řešení, stroj s elektronikou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57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druh, zůstává princip technologie, mění se konstrukční koncepce, tryskový stav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57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rod, zůstává příslušnost ke kmeni, mění se princip technologie, vznášedlo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57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kmen, nezachovává se nic, mění se přístup k přírodě, genová manipulace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415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Etapy inovačního procesu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průzkum</a:t>
            </a:r>
            <a:r>
              <a:rPr lang="cs-CZ" dirty="0"/>
              <a:t> – který zahrnuje analýzu vnitřního a vnějšího prostředí s využitím metod strategického managementu</a:t>
            </a:r>
          </a:p>
          <a:p>
            <a:pPr lvl="0"/>
            <a:r>
              <a:rPr lang="cs-CZ" b="1" dirty="0"/>
              <a:t>volba</a:t>
            </a:r>
            <a:r>
              <a:rPr lang="cs-CZ" dirty="0"/>
              <a:t> – zhodnocení příležitostí a hrozeb identifikovaných na základě analýzy vnějšího prostředí</a:t>
            </a:r>
          </a:p>
          <a:p>
            <a:pPr lvl="0"/>
            <a:r>
              <a:rPr lang="cs-CZ" b="1" dirty="0"/>
              <a:t>Implementace</a:t>
            </a:r>
            <a:r>
              <a:rPr lang="cs-CZ" dirty="0"/>
              <a:t> – samotná realizace inovace</a:t>
            </a:r>
          </a:p>
          <a:p>
            <a:pPr lvl="0"/>
            <a:r>
              <a:rPr lang="cs-CZ" b="1" dirty="0"/>
              <a:t>Učení</a:t>
            </a:r>
            <a:r>
              <a:rPr lang="cs-CZ" dirty="0"/>
              <a:t> – získání důležitých informací z trhu o způsobu   používání produktu a jejich možné další využití v dalším inovačním stupni.</a:t>
            </a:r>
          </a:p>
        </p:txBody>
      </p:sp>
    </p:spTree>
    <p:extLst>
      <p:ext uri="{BB962C8B-B14F-4D97-AF65-F5344CB8AC3E}">
        <p14:creationId xmlns:p14="http://schemas.microsoft.com/office/powerpoint/2010/main" val="3139713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Členění inovací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Proč podnik inovuje? Účelem je:</a:t>
            </a:r>
          </a:p>
          <a:p>
            <a:r>
              <a:rPr lang="cs-CZ" dirty="0" smtClean="0"/>
              <a:t> </a:t>
            </a:r>
            <a:r>
              <a:rPr lang="cs-CZ" dirty="0"/>
              <a:t>zdokonalovat vyráběné výrobky a poskytované </a:t>
            </a:r>
            <a:r>
              <a:rPr lang="cs-CZ" dirty="0" smtClean="0"/>
              <a:t>služby </a:t>
            </a:r>
            <a:r>
              <a:rPr lang="cs-CZ" i="1" dirty="0"/>
              <a:t>(výrobková inovace)</a:t>
            </a:r>
            <a:r>
              <a:rPr lang="cs-CZ" dirty="0"/>
              <a:t>,</a:t>
            </a:r>
          </a:p>
          <a:p>
            <a:r>
              <a:rPr lang="cs-CZ" dirty="0" smtClean="0"/>
              <a:t> </a:t>
            </a:r>
            <a:r>
              <a:rPr lang="cs-CZ" dirty="0"/>
              <a:t>zlevňovat a zproduktivňovat </a:t>
            </a:r>
            <a:r>
              <a:rPr lang="cs-CZ" dirty="0" smtClean="0"/>
              <a:t>používané </a:t>
            </a:r>
            <a:r>
              <a:rPr lang="cs-CZ" dirty="0"/>
              <a:t>výrobní (technologické), řídící a správní </a:t>
            </a:r>
            <a:r>
              <a:rPr lang="cs-CZ" dirty="0" smtClean="0"/>
              <a:t>postupy </a:t>
            </a:r>
            <a:r>
              <a:rPr lang="cs-CZ" i="1" dirty="0" smtClean="0"/>
              <a:t>(procesní </a:t>
            </a:r>
            <a:r>
              <a:rPr lang="cs-CZ" i="1" dirty="0"/>
              <a:t>inovace)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854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262</TotalTime>
  <Words>1088</Words>
  <Application>Microsoft Office PowerPoint</Application>
  <PresentationFormat>Předvádění na obrazovce (4:3)</PresentationFormat>
  <Paragraphs>194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Arkýř</vt:lpstr>
      <vt:lpstr>technologický rozvoj a inovace v podniku </vt:lpstr>
      <vt:lpstr>Inovace v podniku </vt:lpstr>
      <vt:lpstr>Typologie a řády inovací</vt:lpstr>
      <vt:lpstr>Typologie a řády inovací</vt:lpstr>
      <vt:lpstr>Typologie a řády inovací</vt:lpstr>
      <vt:lpstr>Typologie a řády inovací</vt:lpstr>
      <vt:lpstr>Inovační řády (podle Valenty)</vt:lpstr>
      <vt:lpstr>Etapy inovačního procesu</vt:lpstr>
      <vt:lpstr>Členění inovací</vt:lpstr>
      <vt:lpstr>Členění inovací</vt:lpstr>
      <vt:lpstr>Členění inovací</vt:lpstr>
      <vt:lpstr>Členění inovací</vt:lpstr>
      <vt:lpstr>Výrobková inovace</vt:lpstr>
      <vt:lpstr>Zavádění nových výrobků – výrobková inovace</vt:lpstr>
      <vt:lpstr>Uzavřená vs. Otevřená inovace ( zdroj: Nautilus.cz)</vt:lpstr>
      <vt:lpstr>Uzavřená inovace</vt:lpstr>
      <vt:lpstr>Uzavřená inovace</vt:lpstr>
      <vt:lpstr>Principy uzavřené inovace</vt:lpstr>
      <vt:lpstr>Ale co když…….</vt:lpstr>
      <vt:lpstr>Př. XEROX</vt:lpstr>
      <vt:lpstr>…nejúspěšnější spin-off, které založili své podnikání na PARCu.</vt:lpstr>
      <vt:lpstr>Otevřená inovace</vt:lpstr>
      <vt:lpstr>Otevřená inovace</vt:lpstr>
      <vt:lpstr>Outside and Inside open innovation (zdroj: Nautilus.cz)</vt:lpstr>
      <vt:lpstr>Inside - out</vt:lpstr>
      <vt:lpstr>Význam otevřené inovace:</vt:lpstr>
      <vt:lpstr>Case study - Enantis</vt:lpstr>
      <vt:lpstr>Case study - Enantis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Odehnalova Pavla</dc:creator>
  <cp:lastModifiedBy>Suchanek Petr</cp:lastModifiedBy>
  <cp:revision>27</cp:revision>
  <dcterms:created xsi:type="dcterms:W3CDTF">2017-02-08T07:55:08Z</dcterms:created>
  <dcterms:modified xsi:type="dcterms:W3CDTF">2021-04-15T12:21:16Z</dcterms:modified>
</cp:coreProperties>
</file>