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86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38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18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5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49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6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69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4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8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63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0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1A455-F8DA-4667-AEBB-B4726D7E35C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A5036-F9E3-493C-9F8C-557A9A4BDC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05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Kam cestovali Češi </a:t>
            </a:r>
            <a:r>
              <a:rPr lang="cs-CZ" sz="3100" dirty="0"/>
              <a:t>(obyvatelé ČR) </a:t>
            </a:r>
            <a:r>
              <a:rPr lang="cs-CZ" dirty="0"/>
              <a:t>do evropských zemí v roce 2018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POT (seminární úkol) č. 1 </a:t>
            </a:r>
          </a:p>
        </p:txBody>
      </p:sp>
    </p:spTree>
    <p:extLst>
      <p:ext uri="{BB962C8B-B14F-4D97-AF65-F5344CB8AC3E}">
        <p14:creationId xmlns:p14="http://schemas.microsoft.com/office/powerpoint/2010/main" val="322348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Vážení posluchači , </a:t>
            </a:r>
          </a:p>
          <a:p>
            <a:pPr marL="0" indent="0">
              <a:buNone/>
            </a:pPr>
            <a:r>
              <a:rPr lang="cs-CZ" dirty="0"/>
              <a:t>pro zdokonalení   či procvičení Vašich znalostí  v oblasti mezinárodního cestovního ruchu je připravena následující jednodušší seminární práce (POT). Na stránce předmětu  BKR GECR najdete na  liště studijní materiály/učební materiály  </a:t>
            </a:r>
            <a:r>
              <a:rPr lang="cs-CZ" b="1" dirty="0" err="1"/>
              <a:t>Yearbook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tourism</a:t>
            </a:r>
            <a:r>
              <a:rPr lang="cs-CZ" b="1" dirty="0"/>
              <a:t> </a:t>
            </a:r>
            <a:r>
              <a:rPr lang="cs-CZ" b="1" dirty="0" err="1"/>
              <a:t>statistics</a:t>
            </a:r>
            <a:r>
              <a:rPr lang="cs-CZ" dirty="0"/>
              <a:t>,  výborný nástroj pro kvalitní mezinárodní srovnání příjezdového </a:t>
            </a:r>
            <a:r>
              <a:rPr lang="cs-CZ" sz="2400" dirty="0"/>
              <a:t>(a také s menší mírou přesnosti výjezdového) </a:t>
            </a:r>
            <a:r>
              <a:rPr lang="cs-CZ" dirty="0"/>
              <a:t>cestovního ruchu na úrovni jednotlivých zemí světa, publikovaný Světovou turistickou  organizací (UNWTO). V uvedené publikaci jsou nejnovější srovnatelná data za rok 2018.</a:t>
            </a:r>
          </a:p>
        </p:txBody>
      </p:sp>
    </p:spTree>
    <p:extLst>
      <p:ext uri="{BB962C8B-B14F-4D97-AF65-F5344CB8AC3E}">
        <p14:creationId xmlns:p14="http://schemas.microsoft.com/office/powerpoint/2010/main" val="61416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Postup pro vypracování seminární práce je následující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dirty="0"/>
              <a:t>Otevřete přiložený </a:t>
            </a:r>
            <a:r>
              <a:rPr lang="cs-CZ" dirty="0" err="1"/>
              <a:t>Yearbook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. </a:t>
            </a:r>
            <a:r>
              <a:rPr lang="cs-CZ" sz="2600" dirty="0"/>
              <a:t>Zde jsou za každou zemi (v našem úkolu budeme sledovat cca 46 evropských zemí) uvedeny dle metodiky </a:t>
            </a:r>
            <a:r>
              <a:rPr lang="cs-CZ" sz="2300" dirty="0"/>
              <a:t>(viz v úvodu </a:t>
            </a:r>
            <a:r>
              <a:rPr lang="cs-CZ" sz="2300" dirty="0" err="1"/>
              <a:t>Yearbooku</a:t>
            </a:r>
            <a:r>
              <a:rPr lang="cs-CZ" sz="2300" dirty="0"/>
              <a:t>)  </a:t>
            </a:r>
            <a:r>
              <a:rPr lang="cs-CZ" dirty="0"/>
              <a:t> </a:t>
            </a:r>
            <a:r>
              <a:rPr lang="cs-CZ" sz="2600" dirty="0"/>
              <a:t>4 možnosti evidence příjezdů zahraničních hostů v podrobné geografické struktuře.</a:t>
            </a:r>
            <a:r>
              <a:rPr lang="cs-CZ" dirty="0"/>
              <a:t> </a:t>
            </a:r>
            <a:r>
              <a:rPr lang="cs-CZ" sz="2600" dirty="0"/>
              <a:t>Ze statistiky evropských zemí použijte především ukazatel 4 - počet hostů ve všech placených ubytovacích zařízeních (nejlépe srovnatelný), příp. když není uveden ukazatel 4 tak podle důležitosti ukazatel 1, 2, 3) ve všech placených ubytovacích zařízeních. V každé zemi budeme sledovat údaje o České republice)</a:t>
            </a:r>
          </a:p>
          <a:p>
            <a:r>
              <a:rPr lang="cs-CZ" sz="2600" dirty="0"/>
              <a:t>Příklad způsobu zápisu údajů do Excelu: viz následující ukázka </a:t>
            </a:r>
          </a:p>
        </p:txBody>
      </p:sp>
    </p:spTree>
    <p:extLst>
      <p:ext uri="{BB962C8B-B14F-4D97-AF65-F5344CB8AC3E}">
        <p14:creationId xmlns:p14="http://schemas.microsoft.com/office/powerpoint/2010/main" val="475425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46F758D-B0DB-44DC-814B-8B7D8AE9B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787294"/>
              </p:ext>
            </p:extLst>
          </p:nvPr>
        </p:nvGraphicFramePr>
        <p:xfrm>
          <a:off x="323528" y="1484784"/>
          <a:ext cx="8363274" cy="4240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355">
                  <a:extLst>
                    <a:ext uri="{9D8B030D-6E8A-4147-A177-3AD203B41FA5}">
                      <a16:colId xmlns:a16="http://schemas.microsoft.com/office/drawing/2014/main" val="3189210457"/>
                    </a:ext>
                  </a:extLst>
                </a:gridCol>
                <a:gridCol w="1484019">
                  <a:extLst>
                    <a:ext uri="{9D8B030D-6E8A-4147-A177-3AD203B41FA5}">
                      <a16:colId xmlns:a16="http://schemas.microsoft.com/office/drawing/2014/main" val="3932668661"/>
                    </a:ext>
                  </a:extLst>
                </a:gridCol>
                <a:gridCol w="2584144">
                  <a:extLst>
                    <a:ext uri="{9D8B030D-6E8A-4147-A177-3AD203B41FA5}">
                      <a16:colId xmlns:a16="http://schemas.microsoft.com/office/drawing/2014/main" val="3617977956"/>
                    </a:ext>
                  </a:extLst>
                </a:gridCol>
                <a:gridCol w="1891756">
                  <a:extLst>
                    <a:ext uri="{9D8B030D-6E8A-4147-A177-3AD203B41FA5}">
                      <a16:colId xmlns:a16="http://schemas.microsoft.com/office/drawing/2014/main" val="3458675255"/>
                    </a:ext>
                  </a:extLst>
                </a:gridCol>
              </a:tblGrid>
              <a:tr h="1940368"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země příjezdu</a:t>
                      </a:r>
                      <a:endParaRPr lang="cs-CZ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600" u="none" strike="noStrike">
                          <a:solidFill>
                            <a:schemeClr val="tx1"/>
                          </a:solidFill>
                          <a:effectLst/>
                        </a:rPr>
                        <a:t>typ příjezdu</a:t>
                      </a:r>
                      <a:endParaRPr lang="cs-CZ" sz="2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počet příjezdů turistů (návštěvníků) z ČR ( v tis.)</a:t>
                      </a:r>
                      <a:endParaRPr lang="cs-CZ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Pořadí TOP 15 zemí (dopíšeme na závěr)</a:t>
                      </a:r>
                      <a:endParaRPr lang="cs-CZ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extLst>
                  <a:ext uri="{0D108BD9-81ED-4DB2-BD59-A6C34878D82A}">
                    <a16:rowId xmlns:a16="http://schemas.microsoft.com/office/drawing/2014/main" val="3158373723"/>
                  </a:ext>
                </a:extLst>
              </a:tr>
              <a:tr h="575077"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>
                          <a:effectLst/>
                        </a:rPr>
                        <a:t>Albánie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>
                          <a:effectLst/>
                        </a:rPr>
                        <a:t>2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>
                          <a:effectLst/>
                        </a:rPr>
                        <a:t>24,3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>
                          <a:effectLst/>
                        </a:rPr>
                        <a:t> 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extLst>
                  <a:ext uri="{0D108BD9-81ED-4DB2-BD59-A6C34878D82A}">
                    <a16:rowId xmlns:a16="http://schemas.microsoft.com/office/drawing/2014/main" val="1971989712"/>
                  </a:ext>
                </a:extLst>
              </a:tr>
              <a:tr h="575077"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>
                          <a:effectLst/>
                        </a:rPr>
                        <a:t>Rakousko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>
                          <a:effectLst/>
                        </a:rPr>
                        <a:t>4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>
                          <a:effectLst/>
                        </a:rPr>
                        <a:t>948,2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>
                          <a:effectLst/>
                        </a:rPr>
                        <a:t> 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extLst>
                  <a:ext uri="{0D108BD9-81ED-4DB2-BD59-A6C34878D82A}">
                    <a16:rowId xmlns:a16="http://schemas.microsoft.com/office/drawing/2014/main" val="3411600886"/>
                  </a:ext>
                </a:extLst>
              </a:tr>
              <a:tr h="575077"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>
                          <a:effectLst/>
                        </a:rPr>
                        <a:t>Bělorusko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>
                          <a:effectLst/>
                        </a:rPr>
                        <a:t>1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>
                          <a:effectLst/>
                        </a:rPr>
                        <a:t>0,5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>
                          <a:effectLst/>
                        </a:rPr>
                        <a:t> </a:t>
                      </a:r>
                      <a:endParaRPr lang="cs-CZ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extLst>
                  <a:ext uri="{0D108BD9-81ED-4DB2-BD59-A6C34878D82A}">
                    <a16:rowId xmlns:a16="http://schemas.microsoft.com/office/drawing/2014/main" val="3000092143"/>
                  </a:ext>
                </a:extLst>
              </a:tr>
              <a:tr h="575077"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 dirty="0">
                          <a:effectLst/>
                        </a:rPr>
                        <a:t>Belgie</a:t>
                      </a:r>
                      <a:endParaRPr lang="cs-CZ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 dirty="0">
                          <a:effectLst/>
                        </a:rPr>
                        <a:t>4</a:t>
                      </a:r>
                      <a:endParaRPr lang="cs-CZ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600" u="none" strike="noStrike" dirty="0">
                          <a:effectLst/>
                        </a:rPr>
                        <a:t>45</a:t>
                      </a:r>
                      <a:endParaRPr lang="cs-CZ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600" u="none" strike="noStrike" dirty="0">
                          <a:effectLst/>
                        </a:rPr>
                        <a:t> </a:t>
                      </a:r>
                      <a:endParaRPr lang="cs-CZ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169" marR="18169" marT="18169" marB="0" anchor="b"/>
                </a:tc>
                <a:extLst>
                  <a:ext uri="{0D108BD9-81ED-4DB2-BD59-A6C34878D82A}">
                    <a16:rowId xmlns:a16="http://schemas.microsoft.com/office/drawing/2014/main" val="2408439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5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4C8B1-D37D-4485-A3EC-D567AFF90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413BD-7793-43E5-B439-2890C1148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Výsledkem Vašeho úkolu bude sestavení jednoduché tabulky v Excelu – TOP 15 evropských zemí, do nichž vycestovali a ubytovali se turisté z ČR v roce 2018.  </a:t>
            </a:r>
          </a:p>
          <a:p>
            <a:r>
              <a:rPr lang="cs-CZ" dirty="0"/>
              <a:t>POT 1 vložte do neděle 4. dubna do odevzdávárny, poté bude vyhodnocen a poslána Vám zpětná vazba, tedy </a:t>
            </a:r>
            <a:r>
              <a:rPr lang="cs-CZ"/>
              <a:t>hodnocení úkolu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75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Vaši práci vložte milí posluchači do odevzdávárny do 25. března </a:t>
            </a:r>
            <a:r>
              <a:rPr lang="cs-CZ" sz="2400" dirty="0"/>
              <a:t>(při změně termínu Vás budeme včas informovat)</a:t>
            </a:r>
          </a:p>
          <a:p>
            <a:r>
              <a:rPr lang="cs-CZ" sz="2400" dirty="0"/>
              <a:t>Zpětnou vazbu, tedy vaše hodnocení obdržíte poté</a:t>
            </a:r>
          </a:p>
          <a:p>
            <a:r>
              <a:rPr lang="cs-CZ" dirty="0"/>
              <a:t>V případě nejasností  posílejte dotazy na vyst@econ.muni.cz</a:t>
            </a:r>
          </a:p>
          <a:p>
            <a:endParaRPr lang="cs-CZ" dirty="0"/>
          </a:p>
          <a:p>
            <a:r>
              <a:rPr lang="cs-CZ" dirty="0"/>
              <a:t>srdečně zdraví  Jiří Vystoupil</a:t>
            </a:r>
          </a:p>
        </p:txBody>
      </p:sp>
    </p:spTree>
    <p:extLst>
      <p:ext uri="{BB962C8B-B14F-4D97-AF65-F5344CB8AC3E}">
        <p14:creationId xmlns:p14="http://schemas.microsoft.com/office/powerpoint/2010/main" val="4621873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354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Kam cestovali Češi (obyvatelé ČR) do evropských zemí v roce 2018</vt:lpstr>
      <vt:lpstr>Prezentace aplikace PowerPoint</vt:lpstr>
      <vt:lpstr>Postup pro vypracování seminární práce je následující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Opatření č. 4</dc:title>
  <dc:creator>Vystoupil Jiri</dc:creator>
  <cp:lastModifiedBy>Jiří Vystoupil</cp:lastModifiedBy>
  <cp:revision>18</cp:revision>
  <dcterms:created xsi:type="dcterms:W3CDTF">2020-03-25T15:58:53Z</dcterms:created>
  <dcterms:modified xsi:type="dcterms:W3CDTF">2021-03-04T13:30:07Z</dcterms:modified>
</cp:coreProperties>
</file>