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34"/>
  </p:notesMasterIdLst>
  <p:handoutMasterIdLst>
    <p:handoutMasterId r:id="rId35"/>
  </p:handoutMasterIdLst>
  <p:sldIdLst>
    <p:sldId id="256" r:id="rId2"/>
    <p:sldId id="257" r:id="rId3"/>
    <p:sldId id="258" r:id="rId4"/>
    <p:sldId id="259" r:id="rId5"/>
    <p:sldId id="263" r:id="rId6"/>
    <p:sldId id="265" r:id="rId7"/>
    <p:sldId id="262" r:id="rId8"/>
    <p:sldId id="264" r:id="rId9"/>
    <p:sldId id="261" r:id="rId10"/>
    <p:sldId id="266" r:id="rId11"/>
    <p:sldId id="268" r:id="rId12"/>
    <p:sldId id="269" r:id="rId13"/>
    <p:sldId id="270" r:id="rId14"/>
    <p:sldId id="271" r:id="rId15"/>
    <p:sldId id="267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8" r:id="rId31"/>
    <p:sldId id="287" r:id="rId32"/>
    <p:sldId id="289" r:id="rId33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9006E"/>
    <a:srgbClr val="4BC8FF"/>
    <a:srgbClr val="0000DC"/>
    <a:srgbClr val="F01928"/>
    <a:srgbClr val="9100DC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833" autoAdjust="0"/>
    <p:restoredTop sz="79350" autoAdjust="0"/>
  </p:normalViewPr>
  <p:slideViewPr>
    <p:cSldViewPr snapToGrid="0">
      <p:cViewPr varScale="1">
        <p:scale>
          <a:sx n="69" d="100"/>
          <a:sy n="69" d="100"/>
        </p:scale>
        <p:origin x="1286" y="77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25" d="100"/>
          <a:sy n="125" d="100"/>
        </p:scale>
        <p:origin x="400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cs-CZ" sz="1200" b="0" i="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Piz</a:t>
            </a:r>
            <a:r>
              <a:rPr kumimoji="1" lang="cs-CZ" sz="1200" b="0" i="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cs-CZ" sz="1200" b="0" i="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Bernina</a:t>
            </a:r>
            <a:r>
              <a:rPr kumimoji="1" lang="cs-CZ" sz="1200" b="0" i="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je nejvyšší vrchol Východních Alp a zároveň jediný s výškou přesahující 4000 m. Leží na hranici Švýcarska a Itálie. Ve Švýcarsku náleží do kantonu </a:t>
            </a:r>
            <a:r>
              <a:rPr kumimoji="1" lang="cs-CZ" sz="1200" b="0" i="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Graubünden</a:t>
            </a:r>
            <a:r>
              <a:rPr kumimoji="1" lang="cs-CZ" sz="1200" b="0" i="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a v Itálii do provincie </a:t>
            </a:r>
            <a:r>
              <a:rPr kumimoji="1" lang="cs-CZ" sz="1200" b="0" i="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Sondrio</a:t>
            </a:r>
            <a:r>
              <a:rPr kumimoji="1" lang="cs-CZ" sz="1200" b="0" i="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. </a:t>
            </a:r>
            <a:endParaRPr lang="cs-CZ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endParaRPr kumimoji="1" lang="cs-CZ" sz="1200" b="0" i="0" kern="1200" dirty="0" smtClean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4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3938991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cs-CZ" sz="1200" b="0" i="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Dufourspitze</a:t>
            </a:r>
            <a:r>
              <a:rPr kumimoji="1" lang="cs-CZ" sz="1200" b="0" i="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je se svými 4634 m n. m. nejvyšší hora Švýcarska, druhá nejvyšší hora Alp a druhá nejvyšší hora Evropy. Nachází se v masívu Monte Rosa ve </a:t>
            </a:r>
            <a:r>
              <a:rPr kumimoji="1" lang="cs-CZ" sz="1200" b="0" i="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Walliských</a:t>
            </a:r>
            <a:r>
              <a:rPr kumimoji="1" lang="cs-CZ" sz="1200" b="0" i="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Alpách, na hranicích Švýcarska a Itálie.</a:t>
            </a:r>
            <a:endParaRPr lang="cs-CZ" dirty="0" smtClean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6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9397014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cs-CZ" sz="1200" b="0" i="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Piz</a:t>
            </a:r>
            <a:r>
              <a:rPr kumimoji="1" lang="cs-CZ" sz="1200" b="0" i="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cs-CZ" sz="1200" b="0" i="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Bernina</a:t>
            </a:r>
            <a:r>
              <a:rPr kumimoji="1" lang="cs-CZ" sz="1200" b="0" i="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je nejvyšší vrchol Východních Alp a zároveň jediný s výškou přesahující 4000 m. Leží na hranici Švýcarska a Itálie. Ve Švýcarsku náleží do kantonu </a:t>
            </a:r>
            <a:r>
              <a:rPr kumimoji="1" lang="cs-CZ" sz="1200" b="0" i="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Graubünden</a:t>
            </a:r>
            <a:r>
              <a:rPr kumimoji="1" lang="cs-CZ" sz="1200" b="0" i="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a v Itálii do provincie </a:t>
            </a:r>
            <a:r>
              <a:rPr kumimoji="1" lang="cs-CZ" sz="1200" b="0" i="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Sondrio</a:t>
            </a:r>
            <a:r>
              <a:rPr kumimoji="1" lang="cs-CZ" sz="1200" b="0" i="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. </a:t>
            </a:r>
            <a:endParaRPr lang="cs-CZ" dirty="0" smtClean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7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80833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kumimoji="1" lang="cs-CZ" sz="1200" b="0" i="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Wildspitze</a:t>
            </a:r>
            <a:r>
              <a:rPr kumimoji="1" lang="cs-CZ" sz="1200" b="0" i="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je nejvyšší hora </a:t>
            </a:r>
            <a:r>
              <a:rPr kumimoji="1" lang="cs-CZ" sz="1200" b="0" i="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Ötztalských</a:t>
            </a:r>
            <a:r>
              <a:rPr kumimoji="1" lang="cs-CZ" sz="1200" b="0" i="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Alp a rakouské spolkové země Tyrolsko. Po </a:t>
            </a:r>
            <a:r>
              <a:rPr kumimoji="1" lang="cs-CZ" sz="1200" b="0" i="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Großglockneru</a:t>
            </a:r>
            <a:r>
              <a:rPr kumimoji="1" lang="cs-CZ" sz="1200" b="0" i="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je to druhá nejvyšší hora </a:t>
            </a:r>
            <a:r>
              <a:rPr kumimoji="1" lang="cs-CZ" sz="1200" b="0" i="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rakouských </a:t>
            </a:r>
            <a:r>
              <a:rPr kumimoji="1" lang="cs-CZ" sz="1200" b="0" i="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Alp a celého Rakouska.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kumimoji="1" lang="cs-CZ" sz="1200" b="0" i="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Finsteraarhorn</a:t>
            </a:r>
            <a:r>
              <a:rPr kumimoji="1" lang="cs-CZ" sz="1200" b="0" i="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je nejvyšší horou Bernských Alp. Leží na území Švýcarska na hranicích kantonů </a:t>
            </a:r>
            <a:r>
              <a:rPr kumimoji="1" lang="cs-CZ" sz="1200" b="0" i="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Valais</a:t>
            </a:r>
            <a:r>
              <a:rPr kumimoji="1" lang="cs-CZ" sz="1200" b="0" i="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a Bern. Jedná se o nejvyšší horu kantonu Bern a zároveň nejvyšší horu Alp ležící mimo hlavní hřeben. V roce 2001 byl celý masiv </a:t>
            </a:r>
            <a:r>
              <a:rPr kumimoji="1" lang="cs-CZ" sz="1200" b="0" i="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Finsteraarhornu</a:t>
            </a:r>
            <a:r>
              <a:rPr kumimoji="1" lang="cs-CZ" sz="1200" b="0" i="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s okolními ledovci zapsán na seznam světového dědictví.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8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323968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9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1369853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Silné stránky konkurenceschopnosti Alp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22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4345754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Slabé stránky 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23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502835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Ne všechna střediska jsou v Alpách</a:t>
            </a:r>
            <a:r>
              <a:rPr lang="cs-CZ" baseline="0" dirty="0" smtClean="0"/>
              <a:t> úspěšná. Dochází i ke konkurzům.</a:t>
            </a:r>
          </a:p>
          <a:p>
            <a:r>
              <a:rPr lang="cs-CZ" baseline="0" dirty="0" smtClean="0"/>
              <a:t>Jsou často dotovány z veřejných zdrojů. Proč? Podpora ekonomické aktivity. I když jde o komerční business.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24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364171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27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2720338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 smtClean="0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cs-CZ" dirty="0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49B9B08F-DEFC-41F5-A90C-7ED8ADA130B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31624" cy="1036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hf hdr="0" dt="0"/>
  <p:extLst mod="1"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997" y="718712"/>
            <a:ext cx="5220001" cy="3204001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6251278" y="718712"/>
            <a:ext cx="5220001" cy="3204001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F3FD241E-C136-47D8-959E-BB3B67B34CF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922" y="6059508"/>
            <a:ext cx="858752" cy="58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  <p:hf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A47E0891-B72B-451F-A5CC-18CC27B9DF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922" y="6059508"/>
            <a:ext cx="858752" cy="58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  <p:hf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nímek s obrázkem">
    <p:bg>
      <p:bgPr>
        <a:solidFill>
          <a:srgbClr val="B900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5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8" name="Zástupný symbol pro obrázek 7"/>
          <p:cNvSpPr>
            <a:spLocks noGrp="1"/>
          </p:cNvSpPr>
          <p:nvPr>
            <p:ph type="pic" sz="quarter" idx="12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smtClean="0"/>
              <a:t>Kliknutím na ikonu přidáte obrázek.</a:t>
            </a:r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4F60899B-36F3-4125-A4D2-BF77A443E53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7426" y="6050485"/>
            <a:ext cx="883410" cy="597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854523"/>
      </p:ext>
    </p:extLst>
  </p:cSld>
  <p:clrMapOvr>
    <a:masterClrMapping/>
  </p:clrMapOvr>
  <p:hf hd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ímek MUNI ECON">
    <p:bg>
      <p:bgPr>
        <a:solidFill>
          <a:srgbClr val="B900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3F35F32C-C513-46D5-A31A-1C8F92EC97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135" y="2019299"/>
            <a:ext cx="4199887" cy="2841099"/>
          </a:xfrm>
          <a:prstGeom prst="rect">
            <a:avLst/>
          </a:prstGeom>
        </p:spPr>
      </p:pic>
      <p:sp>
        <p:nvSpPr>
          <p:cNvPr id="3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rgbClr val="B9006E"/>
                </a:solidFill>
              </a:defRPr>
            </a:lvl1pPr>
          </a:lstStyle>
          <a:p>
            <a:r>
              <a:rPr lang="cs-CZ" dirty="0"/>
              <a:t>Definujte zápatí - název prezentace / pracoviště</a:t>
            </a:r>
          </a:p>
        </p:txBody>
      </p:sp>
      <p:sp>
        <p:nvSpPr>
          <p:cNvPr id="5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rgbClr val="B9006E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ímek MUN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0208" y="2434288"/>
            <a:ext cx="7673489" cy="1989423"/>
          </a:xfrm>
          <a:prstGeom prst="rect">
            <a:avLst/>
          </a:prstGeom>
        </p:spPr>
      </p:pic>
      <p:sp>
        <p:nvSpPr>
          <p:cNvPr id="3" name="Zástupný symbol pro zápatí 1">
            <a:extLst>
              <a:ext uri="{FF2B5EF4-FFF2-40B4-BE49-F238E27FC236}">
                <a16:creationId xmlns:a16="http://schemas.microsoft.com/office/drawing/2014/main" id="{F7D96717-61A6-4CA4-8435-E0D536EBA67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Definujte zápatí - název prezentace / pracoviště</a:t>
            </a:r>
          </a:p>
        </p:txBody>
      </p:sp>
      <p:sp>
        <p:nvSpPr>
          <p:cNvPr id="5" name="Zástupný symbol pro číslo snímku 2">
            <a:extLst>
              <a:ext uri="{FF2B5EF4-FFF2-40B4-BE49-F238E27FC236}">
                <a16:creationId xmlns:a16="http://schemas.microsoft.com/office/drawing/2014/main" id="{599CB6BE-5475-43A1-B06C-8E7566E4466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rgbClr val="0000DC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20E86-DDAA-4904-A37E-54919DD07C49}" type="datetimeFigureOut">
              <a:rPr lang="cs-CZ" smtClean="0"/>
              <a:t>07.04.2021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38DC5-7B06-42C1-9D30-02F59148437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25489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 dirty="0"/>
          </a:p>
        </p:txBody>
      </p:sp>
      <p:sp>
        <p:nvSpPr>
          <p:cNvPr id="7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EE00E847-80B3-4CCA-A625-6785A7EF085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922" y="6059508"/>
            <a:ext cx="858752" cy="58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hf hdr="0" dt="0"/>
  <p:extLst mod="1"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– inverzní">
    <p:bg>
      <p:bgPr>
        <a:solidFill>
          <a:srgbClr val="B900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Definujte zápatí - název prezentace / pracoviště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cs-CZ" dirty="0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1A2D5337-C607-4767-9675-2A7AE5CC3A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20782" cy="1028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hf hdr="0" dt="0"/>
  <p:extLst mod="1"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BF1866C0-9E4A-449F-8756-70AFEADAD4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922" y="6059508"/>
            <a:ext cx="858752" cy="58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  <p:hf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22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</p:txBody>
      </p:sp>
      <p:sp>
        <p:nvSpPr>
          <p:cNvPr id="23" name="Zástupný symbol pro obsah 2"/>
          <p:cNvSpPr>
            <a:spLocks noGrp="1"/>
          </p:cNvSpPr>
          <p:nvPr>
            <p:ph idx="28"/>
          </p:nvPr>
        </p:nvSpPr>
        <p:spPr>
          <a:xfrm>
            <a:off x="6251280" y="169027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0DEA7DE3-FBF5-48DB-AE89-99F65F9D8C2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922" y="6059508"/>
            <a:ext cx="858752" cy="58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hf hdr="0" dt="0"/>
  <p:extLst mod="1"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37" y="1695074"/>
            <a:ext cx="5218413" cy="3896711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 dirty="0"/>
          </a:p>
        </p:txBody>
      </p:sp>
      <p:sp>
        <p:nvSpPr>
          <p:cNvPr id="9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2" name="Zástupný symbol pro obsah 2"/>
          <p:cNvSpPr>
            <a:spLocks noGrp="1"/>
          </p:cNvSpPr>
          <p:nvPr>
            <p:ph idx="28"/>
          </p:nvPr>
        </p:nvSpPr>
        <p:spPr>
          <a:xfrm>
            <a:off x="6251280" y="1667024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6A3A2FD6-9C9B-4458-A2AA-D1DD17E7E23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922" y="6059508"/>
            <a:ext cx="858752" cy="58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hf hdr="0" dt="0"/>
  <p:extLst mod="1"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440000" y="1692002"/>
            <a:ext cx="3311525" cy="2230711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719999" y="1692002"/>
            <a:ext cx="3311525" cy="2230711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8160001" y="1692002"/>
            <a:ext cx="3311525" cy="2230711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id="{6FCA30E9-0899-4BB2-A33A-8E8587324D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922" y="6059508"/>
            <a:ext cx="858752" cy="58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hf hdr="0" dt="0"/>
  <p:extLst mod="1"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a text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4" name="Zástupný symbol pro obsah 2"/>
          <p:cNvSpPr>
            <a:spLocks noGrp="1"/>
          </p:cNvSpPr>
          <p:nvPr>
            <p:ph idx="1"/>
          </p:nvPr>
        </p:nvSpPr>
        <p:spPr>
          <a:xfrm>
            <a:off x="6272212" y="692150"/>
            <a:ext cx="5200987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</p:txBody>
      </p:sp>
      <p:sp>
        <p:nvSpPr>
          <p:cNvPr id="9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37" y="692150"/>
            <a:ext cx="5218413" cy="4899635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10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 smtClean="0"/>
              <a:t>Upravte styly předlohy textu.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4E8261C5-758A-4D2F-9F56-BFDCAE9A46A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922" y="6059508"/>
            <a:ext cx="858752" cy="58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383761"/>
      </p:ext>
    </p:extLst>
  </p:cSld>
  <p:clrMapOvr>
    <a:masterClrMapping/>
  </p:clrMapOvr>
  <p:hf hdr="0" dt="0"/>
  <p:extLst mod="1">
    <p:ext uri="{DCECCB84-F9BA-43D5-87BE-67443E8EF086}">
      <p15:sldGuideLst xmlns:p15="http://schemas.microsoft.com/office/powerpoint/2012/main">
        <p15:guide id="1" orient="horz" pos="3158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 dirty="0"/>
              <a:t>Definujte zápatí - název prezentace / pracoviště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0" name="Zástupný symbol pro obsah 2"/>
          <p:cNvSpPr>
            <a:spLocks noGrp="1"/>
          </p:cNvSpPr>
          <p:nvPr>
            <p:ph idx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6F243F96-CFB0-4597-BBC0-87FD04D98E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922" y="6059508"/>
            <a:ext cx="858752" cy="58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hf hdr="0" dt="0"/>
  <p:extLst mod="1"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 dirty="0"/>
              <a:t>Definujte zápatí - název prezentace / pracoviště</a:t>
            </a:r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cs-CZ" dirty="0"/>
              <a:t>Upravte styly předlohy textu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90" r:id="rId3"/>
    <p:sldLayoutId id="2147483685" r:id="rId4"/>
    <p:sldLayoutId id="2147483688" r:id="rId5"/>
    <p:sldLayoutId id="2147483674" r:id="rId6"/>
    <p:sldLayoutId id="2147483673" r:id="rId7"/>
    <p:sldLayoutId id="2147483676" r:id="rId8"/>
    <p:sldLayoutId id="2147483675" r:id="rId9"/>
    <p:sldLayoutId id="2147483677" r:id="rId10"/>
    <p:sldLayoutId id="2147483686" r:id="rId11"/>
    <p:sldLayoutId id="2147483691" r:id="rId12"/>
    <p:sldLayoutId id="2147483692" r:id="rId13"/>
    <p:sldLayoutId id="2147483693" r:id="rId14"/>
    <p:sldLayoutId id="2147483694" r:id="rId15"/>
  </p:sldLayoutIdLst>
  <p:hf sldNum="0" hdr="0" ft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indent="0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7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049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1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Horský cestovní ruch</a:t>
            </a:r>
            <a:endParaRPr lang="cs-CZ" dirty="0"/>
          </a:p>
        </p:txBody>
      </p:sp>
      <p:sp>
        <p:nvSpPr>
          <p:cNvPr id="5" name="Podnadpis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 smtClean="0"/>
              <a:t>Alpy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859450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Střediska cestovního ruchu v Alpách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18800" y="1669312"/>
            <a:ext cx="10753200" cy="4162688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cs-CZ" sz="2400" dirty="0" err="1"/>
              <a:t>Savoie</a:t>
            </a:r>
            <a:r>
              <a:rPr lang="cs-CZ" sz="2400" dirty="0"/>
              <a:t> - </a:t>
            </a:r>
            <a:r>
              <a:rPr lang="cs-CZ" sz="2400" dirty="0" err="1"/>
              <a:t>Trois</a:t>
            </a:r>
            <a:r>
              <a:rPr lang="cs-CZ" sz="2400" dirty="0"/>
              <a:t> </a:t>
            </a:r>
            <a:r>
              <a:rPr lang="cs-CZ" sz="2400" dirty="0" err="1"/>
              <a:t>Vallées</a:t>
            </a:r>
            <a:r>
              <a:rPr lang="cs-CZ" sz="2400" dirty="0"/>
              <a:t> (Francie, nejrozsáhlejší lyžařské oblasti na světě),</a:t>
            </a:r>
            <a:br>
              <a:rPr lang="cs-CZ" sz="2400" dirty="0"/>
            </a:br>
            <a:r>
              <a:rPr lang="cs-CZ" sz="2400" dirty="0" err="1"/>
              <a:t>Kitzbühel</a:t>
            </a:r>
            <a:r>
              <a:rPr lang="cs-CZ" sz="2400" dirty="0"/>
              <a:t>, </a:t>
            </a:r>
            <a:r>
              <a:rPr lang="cs-CZ" sz="2400" dirty="0" err="1"/>
              <a:t>Saalbach</a:t>
            </a:r>
            <a:r>
              <a:rPr lang="cs-CZ" sz="2400" dirty="0"/>
              <a:t> </a:t>
            </a:r>
            <a:r>
              <a:rPr lang="cs-CZ" sz="2400" dirty="0" err="1"/>
              <a:t>Hinterglemm</a:t>
            </a:r>
            <a:r>
              <a:rPr lang="cs-CZ" sz="2400" dirty="0"/>
              <a:t> (největší lyžařské středisko v Rakousku), </a:t>
            </a:r>
            <a:r>
              <a:rPr lang="cs-CZ" sz="2400" dirty="0" err="1"/>
              <a:t>Schladming</a:t>
            </a:r>
            <a:r>
              <a:rPr lang="cs-CZ" sz="2400" dirty="0"/>
              <a:t> – Dachstein </a:t>
            </a:r>
            <a:r>
              <a:rPr lang="cs-CZ" sz="2400" dirty="0" err="1"/>
              <a:t>Tauern</a:t>
            </a:r>
            <a:r>
              <a:rPr lang="cs-CZ" sz="2400" dirty="0"/>
              <a:t> (400 km z Brna), </a:t>
            </a:r>
            <a:r>
              <a:rPr lang="cs-CZ" sz="2400" dirty="0" err="1"/>
              <a:t>Kaprun-Zell</a:t>
            </a:r>
            <a:r>
              <a:rPr lang="cs-CZ" sz="2400" dirty="0"/>
              <a:t> </a:t>
            </a:r>
            <a:r>
              <a:rPr lang="cs-CZ" sz="2400" dirty="0" err="1"/>
              <a:t>am</a:t>
            </a:r>
            <a:r>
              <a:rPr lang="cs-CZ" sz="2400" dirty="0"/>
              <a:t> </a:t>
            </a:r>
            <a:r>
              <a:rPr lang="cs-CZ" sz="2400" dirty="0" err="1"/>
              <a:t>See</a:t>
            </a:r>
            <a:r>
              <a:rPr lang="cs-CZ" sz="2400" dirty="0"/>
              <a:t>,</a:t>
            </a:r>
            <a:br>
              <a:rPr lang="cs-CZ" sz="2400" dirty="0"/>
            </a:br>
            <a:r>
              <a:rPr lang="cs-CZ" sz="2400" dirty="0" err="1"/>
              <a:t>Tonale</a:t>
            </a:r>
            <a:r>
              <a:rPr lang="cs-CZ" sz="2400" dirty="0"/>
              <a:t> - Ponte di </a:t>
            </a:r>
            <a:r>
              <a:rPr lang="cs-CZ" sz="2400" dirty="0" err="1"/>
              <a:t>Legno</a:t>
            </a:r>
            <a:r>
              <a:rPr lang="cs-CZ" sz="2400" dirty="0"/>
              <a:t>, </a:t>
            </a:r>
            <a:r>
              <a:rPr lang="cs-CZ" sz="2400" dirty="0" err="1"/>
              <a:t>Zillertal</a:t>
            </a:r>
            <a:r>
              <a:rPr lang="cs-CZ" sz="2400" dirty="0"/>
              <a:t> 3000, Val di </a:t>
            </a:r>
            <a:r>
              <a:rPr lang="cs-CZ" sz="2400" dirty="0" err="1"/>
              <a:t>Fiemme</a:t>
            </a:r>
            <a:r>
              <a:rPr lang="cs-CZ" sz="2400" dirty="0"/>
              <a:t>, Dolomiti </a:t>
            </a:r>
            <a:r>
              <a:rPr lang="cs-CZ" sz="2400" dirty="0" err="1"/>
              <a:t>Superski</a:t>
            </a:r>
            <a:r>
              <a:rPr lang="cs-CZ" sz="2400" dirty="0"/>
              <a:t>, </a:t>
            </a:r>
            <a:r>
              <a:rPr lang="cs-CZ" sz="2400" dirty="0" err="1" smtClean="0"/>
              <a:t>Livigno</a:t>
            </a:r>
            <a:endParaRPr lang="cs-CZ" sz="2400" dirty="0" smtClean="0"/>
          </a:p>
          <a:p>
            <a:pPr>
              <a:lnSpc>
                <a:spcPct val="120000"/>
              </a:lnSpc>
            </a:pPr>
            <a:endParaRPr lang="cs-CZ" sz="2400" dirty="0" smtClean="0"/>
          </a:p>
          <a:p>
            <a:r>
              <a:rPr lang="cs-CZ" sz="2400" dirty="0" smtClean="0"/>
              <a:t>celoroční </a:t>
            </a:r>
            <a:r>
              <a:rPr lang="cs-CZ" sz="2400" dirty="0"/>
              <a:t>CR - ledovce: </a:t>
            </a:r>
          </a:p>
          <a:p>
            <a:pPr marL="457200" lvl="1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2400" dirty="0"/>
              <a:t>Rakousko: </a:t>
            </a:r>
            <a:r>
              <a:rPr lang="cs-CZ" sz="2400" dirty="0" err="1"/>
              <a:t>Pitztal</a:t>
            </a:r>
            <a:r>
              <a:rPr lang="cs-CZ" sz="2400" dirty="0"/>
              <a:t>, </a:t>
            </a:r>
            <a:r>
              <a:rPr lang="cs-CZ" sz="2400" dirty="0" err="1"/>
              <a:t>Stubai</a:t>
            </a:r>
            <a:r>
              <a:rPr lang="cs-CZ" sz="2400" dirty="0"/>
              <a:t>, </a:t>
            </a:r>
            <a:r>
              <a:rPr lang="cs-CZ" sz="2400" dirty="0" err="1"/>
              <a:t>Hintertux</a:t>
            </a:r>
            <a:r>
              <a:rPr lang="cs-CZ" sz="2400" dirty="0"/>
              <a:t>, </a:t>
            </a:r>
            <a:r>
              <a:rPr lang="cs-CZ" sz="2400" dirty="0" err="1"/>
              <a:t>Schladming</a:t>
            </a:r>
            <a:r>
              <a:rPr lang="cs-CZ" sz="2400" dirty="0"/>
              <a:t> – Dachstein, </a:t>
            </a:r>
            <a:r>
              <a:rPr lang="cs-CZ" sz="2400" dirty="0" err="1"/>
              <a:t>Kaprun</a:t>
            </a:r>
            <a:r>
              <a:rPr lang="cs-CZ" sz="2400" dirty="0"/>
              <a:t>, </a:t>
            </a:r>
            <a:r>
              <a:rPr lang="cs-CZ" sz="2400" dirty="0" err="1"/>
              <a:t>Sölden</a:t>
            </a:r>
            <a:endParaRPr lang="cs-CZ" sz="2400" dirty="0"/>
          </a:p>
          <a:p>
            <a:pPr marL="457200" lvl="1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2400" dirty="0"/>
              <a:t>Švýcarsko: </a:t>
            </a:r>
            <a:r>
              <a:rPr lang="cs-CZ" sz="2400" dirty="0" err="1"/>
              <a:t>Zermatt</a:t>
            </a:r>
            <a:r>
              <a:rPr lang="cs-CZ" sz="2400" dirty="0"/>
              <a:t>, </a:t>
            </a:r>
            <a:r>
              <a:rPr lang="cs-CZ" sz="2400" dirty="0" err="1"/>
              <a:t>Saas-Fee</a:t>
            </a:r>
            <a:endParaRPr lang="cs-CZ" sz="2400" dirty="0"/>
          </a:p>
          <a:p>
            <a:pPr marL="457200" lvl="1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2400" dirty="0"/>
              <a:t>Francie: </a:t>
            </a:r>
            <a:r>
              <a:rPr lang="cs-CZ" sz="2400" dirty="0" err="1"/>
              <a:t>Tignes</a:t>
            </a:r>
            <a:r>
              <a:rPr lang="cs-CZ" sz="2400" dirty="0"/>
              <a:t>, </a:t>
            </a:r>
            <a:r>
              <a:rPr lang="cs-CZ" sz="2400" dirty="0" err="1"/>
              <a:t>Savoie</a:t>
            </a:r>
            <a:endParaRPr lang="cs-CZ" sz="2400" dirty="0"/>
          </a:p>
          <a:p>
            <a:pPr marL="457200" lvl="1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sz="2400" dirty="0"/>
              <a:t>Itálie: </a:t>
            </a:r>
            <a:r>
              <a:rPr lang="cs-CZ" sz="2400" dirty="0" err="1"/>
              <a:t>Passo</a:t>
            </a:r>
            <a:r>
              <a:rPr lang="cs-CZ" sz="2400" dirty="0"/>
              <a:t> </a:t>
            </a:r>
            <a:r>
              <a:rPr lang="cs-CZ" sz="2400" dirty="0" err="1"/>
              <a:t>Tonale</a:t>
            </a:r>
            <a:endParaRPr lang="cs-CZ" sz="24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613446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89560" y="243892"/>
            <a:ext cx="10515600" cy="899795"/>
          </a:xfrm>
        </p:spPr>
        <p:txBody>
          <a:bodyPr/>
          <a:lstStyle/>
          <a:p>
            <a:r>
              <a:rPr lang="cs-CZ" dirty="0" smtClean="0"/>
              <a:t>Významná alpská střediska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052560" y="815022"/>
            <a:ext cx="2971800" cy="557058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2000" dirty="0" smtClean="0"/>
              <a:t>1 – </a:t>
            </a:r>
            <a:r>
              <a:rPr lang="cs-CZ" sz="2000" dirty="0" err="1" smtClean="0"/>
              <a:t>Kitzbuhel</a:t>
            </a:r>
            <a:endParaRPr lang="cs-CZ" sz="2000" dirty="0" smtClean="0"/>
          </a:p>
          <a:p>
            <a:pPr marL="0" indent="0">
              <a:buNone/>
            </a:pPr>
            <a:r>
              <a:rPr lang="cs-CZ" sz="2000" dirty="0" smtClean="0"/>
              <a:t>2 – </a:t>
            </a:r>
            <a:r>
              <a:rPr lang="cs-CZ" sz="2000" dirty="0" err="1" smtClean="0"/>
              <a:t>Saalbach-Hinterglemm</a:t>
            </a:r>
            <a:endParaRPr lang="cs-CZ" sz="2000" dirty="0" smtClean="0"/>
          </a:p>
          <a:p>
            <a:pPr marL="0" indent="0">
              <a:buNone/>
            </a:pPr>
            <a:r>
              <a:rPr lang="cs-CZ" sz="2000" dirty="0" smtClean="0"/>
              <a:t>3 – </a:t>
            </a:r>
            <a:r>
              <a:rPr lang="cs-CZ" sz="2000" dirty="0" err="1" smtClean="0"/>
              <a:t>Schladming</a:t>
            </a:r>
            <a:endParaRPr lang="cs-CZ" sz="2000" dirty="0" smtClean="0"/>
          </a:p>
          <a:p>
            <a:pPr marL="0" indent="0">
              <a:buNone/>
            </a:pPr>
            <a:r>
              <a:rPr lang="cs-CZ" sz="2000" dirty="0" smtClean="0"/>
              <a:t>4 </a:t>
            </a:r>
            <a:r>
              <a:rPr lang="cs-CZ" sz="2000" dirty="0"/>
              <a:t>– Dachstein </a:t>
            </a:r>
            <a:r>
              <a:rPr lang="cs-CZ" sz="2000" dirty="0" err="1" smtClean="0"/>
              <a:t>Tauern</a:t>
            </a:r>
            <a:endParaRPr lang="cs-CZ" sz="2000" dirty="0" smtClean="0"/>
          </a:p>
          <a:p>
            <a:pPr marL="0" indent="0">
              <a:buNone/>
            </a:pPr>
            <a:r>
              <a:rPr lang="cs-CZ" sz="2000" dirty="0" smtClean="0"/>
              <a:t>5 – </a:t>
            </a:r>
            <a:r>
              <a:rPr lang="cs-CZ" sz="2000" dirty="0" err="1"/>
              <a:t>Kaprun-Zell</a:t>
            </a:r>
            <a:r>
              <a:rPr lang="cs-CZ" sz="2000" dirty="0"/>
              <a:t> </a:t>
            </a:r>
            <a:r>
              <a:rPr lang="cs-CZ" sz="2000" dirty="0" err="1"/>
              <a:t>am</a:t>
            </a:r>
            <a:r>
              <a:rPr lang="cs-CZ" sz="2000" dirty="0"/>
              <a:t> </a:t>
            </a:r>
            <a:r>
              <a:rPr lang="cs-CZ" sz="2000" dirty="0" err="1" smtClean="0"/>
              <a:t>See</a:t>
            </a:r>
            <a:endParaRPr lang="cs-CZ" sz="2000" dirty="0" smtClean="0"/>
          </a:p>
          <a:p>
            <a:pPr marL="0" indent="0">
              <a:buNone/>
            </a:pPr>
            <a:r>
              <a:rPr lang="cs-CZ" sz="2000" dirty="0" smtClean="0"/>
              <a:t>6 – </a:t>
            </a:r>
            <a:r>
              <a:rPr lang="cs-CZ" sz="2000" dirty="0" err="1" smtClean="0"/>
              <a:t>Tonale</a:t>
            </a:r>
            <a:r>
              <a:rPr lang="cs-CZ" sz="2000" dirty="0" smtClean="0"/>
              <a:t>-Ponte </a:t>
            </a:r>
            <a:r>
              <a:rPr lang="cs-CZ" sz="2000" dirty="0"/>
              <a:t>di </a:t>
            </a:r>
            <a:r>
              <a:rPr lang="cs-CZ" sz="2000" dirty="0" err="1" smtClean="0"/>
              <a:t>Legno</a:t>
            </a:r>
            <a:endParaRPr lang="cs-CZ" sz="2000" dirty="0" smtClean="0"/>
          </a:p>
          <a:p>
            <a:pPr marL="0" indent="0">
              <a:buNone/>
            </a:pPr>
            <a:r>
              <a:rPr lang="cs-CZ" sz="2000" dirty="0" smtClean="0"/>
              <a:t>7 – </a:t>
            </a:r>
            <a:r>
              <a:rPr lang="cs-CZ" sz="2000" dirty="0"/>
              <a:t>Val di </a:t>
            </a:r>
            <a:r>
              <a:rPr lang="cs-CZ" sz="2000" dirty="0" err="1" smtClean="0"/>
              <a:t>Fiemme</a:t>
            </a:r>
            <a:endParaRPr lang="cs-CZ" sz="2000" dirty="0" smtClean="0"/>
          </a:p>
          <a:p>
            <a:pPr marL="0" indent="0">
              <a:buNone/>
            </a:pPr>
            <a:r>
              <a:rPr lang="cs-CZ" sz="2000" dirty="0" smtClean="0"/>
              <a:t>8 – Dolomiti</a:t>
            </a:r>
          </a:p>
          <a:p>
            <a:pPr marL="0" indent="0">
              <a:buNone/>
            </a:pPr>
            <a:r>
              <a:rPr lang="cs-CZ" sz="2000" dirty="0" smtClean="0"/>
              <a:t>9 – </a:t>
            </a:r>
            <a:r>
              <a:rPr lang="cs-CZ" sz="2000" dirty="0" err="1" smtClean="0"/>
              <a:t>Livigno</a:t>
            </a:r>
            <a:endParaRPr lang="cs-CZ" sz="2000" dirty="0" smtClean="0"/>
          </a:p>
          <a:p>
            <a:pPr marL="0" indent="0">
              <a:buNone/>
            </a:pPr>
            <a:r>
              <a:rPr lang="cs-CZ" sz="2000" dirty="0" smtClean="0"/>
              <a:t>10 – </a:t>
            </a:r>
            <a:r>
              <a:rPr lang="cs-CZ" sz="2000" dirty="0" err="1" smtClean="0"/>
              <a:t>Zillertal</a:t>
            </a:r>
            <a:endParaRPr lang="cs-CZ" sz="2000" dirty="0" smtClean="0"/>
          </a:p>
          <a:p>
            <a:pPr marL="0" indent="0">
              <a:buNone/>
            </a:pPr>
            <a:r>
              <a:rPr lang="cs-CZ" sz="2000" dirty="0" smtClean="0"/>
              <a:t>11 – </a:t>
            </a:r>
            <a:r>
              <a:rPr lang="cs-CZ" sz="2000" dirty="0" err="1" smtClean="0"/>
              <a:t>Zermatt</a:t>
            </a:r>
            <a:r>
              <a:rPr lang="cs-CZ" sz="2000" dirty="0" smtClean="0"/>
              <a:t> </a:t>
            </a:r>
          </a:p>
          <a:p>
            <a:pPr marL="0" lvl="1" indent="0">
              <a:spcBef>
                <a:spcPts val="1000"/>
              </a:spcBef>
              <a:buNone/>
            </a:pPr>
            <a:r>
              <a:rPr lang="cs-CZ" sz="2000" dirty="0" smtClean="0"/>
              <a:t>12 – </a:t>
            </a:r>
            <a:r>
              <a:rPr lang="cs-CZ" sz="2000" dirty="0" err="1" smtClean="0"/>
              <a:t>Saas-Fee</a:t>
            </a:r>
            <a:r>
              <a:rPr lang="cs-CZ" sz="2000" dirty="0" smtClean="0"/>
              <a:t> </a:t>
            </a:r>
            <a:endParaRPr lang="cs-CZ" sz="20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" y="815022"/>
            <a:ext cx="8641080" cy="5852848"/>
          </a:xfrm>
          <a:prstGeom prst="rect">
            <a:avLst/>
          </a:prstGeom>
        </p:spPr>
      </p:pic>
      <p:sp>
        <p:nvSpPr>
          <p:cNvPr id="7" name="Ovál 6"/>
          <p:cNvSpPr/>
          <p:nvPr/>
        </p:nvSpPr>
        <p:spPr>
          <a:xfrm>
            <a:off x="1597307" y="3741446"/>
            <a:ext cx="196770" cy="208344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TextovéPole 7"/>
          <p:cNvSpPr txBox="1"/>
          <p:nvPr/>
        </p:nvSpPr>
        <p:spPr>
          <a:xfrm>
            <a:off x="289560" y="3411870"/>
            <a:ext cx="15045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u="sng" dirty="0" err="1" smtClean="0"/>
              <a:t>Avoriaz</a:t>
            </a:r>
            <a:endParaRPr lang="cs-CZ" b="1" u="sng" dirty="0"/>
          </a:p>
        </p:txBody>
      </p:sp>
    </p:spTree>
    <p:extLst>
      <p:ext uri="{BB962C8B-B14F-4D97-AF65-F5344CB8AC3E}">
        <p14:creationId xmlns:p14="http://schemas.microsoft.com/office/powerpoint/2010/main" val="4070240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170" name="Picture 2" descr="http://www.powderbeds.com/uploads/Avoriaz-Famili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"/>
            <a:ext cx="1219795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0695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36957" y="192762"/>
            <a:ext cx="10515600" cy="1325563"/>
          </a:xfrm>
        </p:spPr>
        <p:txBody>
          <a:bodyPr/>
          <a:lstStyle/>
          <a:p>
            <a:r>
              <a:rPr lang="cs-CZ" b="1" dirty="0" smtClean="0"/>
              <a:t>Dopravní dostupnost</a:t>
            </a:r>
            <a:endParaRPr lang="cs-CZ" b="1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47" t="20737" r="11779" b="21474"/>
          <a:stretch/>
        </p:blipFill>
        <p:spPr>
          <a:xfrm>
            <a:off x="-82631" y="953294"/>
            <a:ext cx="12274631" cy="5904706"/>
          </a:xfrm>
        </p:spPr>
      </p:pic>
      <p:sp>
        <p:nvSpPr>
          <p:cNvPr id="6" name="TextovéPole 5"/>
          <p:cNvSpPr txBox="1"/>
          <p:nvPr/>
        </p:nvSpPr>
        <p:spPr>
          <a:xfrm>
            <a:off x="5597912" y="2834640"/>
            <a:ext cx="19502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/>
              <a:t>Innsbruck</a:t>
            </a:r>
            <a:endParaRPr lang="cs-CZ" b="1" dirty="0"/>
          </a:p>
        </p:txBody>
      </p:sp>
      <p:sp>
        <p:nvSpPr>
          <p:cNvPr id="7" name="Ovál 6"/>
          <p:cNvSpPr/>
          <p:nvPr/>
        </p:nvSpPr>
        <p:spPr>
          <a:xfrm>
            <a:off x="6197600" y="3097927"/>
            <a:ext cx="121920" cy="117713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vál 7"/>
          <p:cNvSpPr/>
          <p:nvPr/>
        </p:nvSpPr>
        <p:spPr>
          <a:xfrm>
            <a:off x="6136640" y="4098409"/>
            <a:ext cx="121920" cy="117713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TextovéPole 8"/>
          <p:cNvSpPr txBox="1"/>
          <p:nvPr/>
        </p:nvSpPr>
        <p:spPr>
          <a:xfrm>
            <a:off x="6197600" y="4031456"/>
            <a:ext cx="1493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 smtClean="0"/>
              <a:t>Bolzano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2239991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4052" y="275362"/>
            <a:ext cx="9452269" cy="648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270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Rozvoj cestovního ruchu v Alpách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b="1" dirty="0" smtClean="0"/>
              <a:t>1. </a:t>
            </a:r>
            <a:r>
              <a:rPr lang="cs-CZ" sz="2400" b="1" dirty="0"/>
              <a:t>vlna</a:t>
            </a:r>
          </a:p>
          <a:p>
            <a:r>
              <a:rPr lang="cs-CZ" sz="2400" dirty="0"/>
              <a:t>- 19. stol. </a:t>
            </a:r>
            <a:r>
              <a:rPr lang="cs-CZ" sz="2400" b="1" dirty="0"/>
              <a:t>„zlatý věk alpinismu“ </a:t>
            </a:r>
            <a:r>
              <a:rPr lang="cs-CZ" sz="2400" dirty="0"/>
              <a:t>= lov, rok zrodu sportovního horolezectví a vysokohorské turistiky, rozšíření cestování do hor, zakládají se horské kluby</a:t>
            </a:r>
          </a:p>
          <a:p>
            <a:r>
              <a:rPr lang="cs-CZ" sz="2400" dirty="0"/>
              <a:t>- období vzniku alpského </a:t>
            </a:r>
            <a:r>
              <a:rPr lang="cs-CZ" sz="2400" b="1" dirty="0"/>
              <a:t>„průmyslu cestovního ruchu</a:t>
            </a:r>
            <a:r>
              <a:rPr lang="cs-CZ" sz="2400" dirty="0"/>
              <a:t>“</a:t>
            </a:r>
          </a:p>
          <a:p>
            <a:r>
              <a:rPr lang="cs-CZ" sz="2400" b="1" dirty="0"/>
              <a:t>2. vlna </a:t>
            </a:r>
          </a:p>
          <a:p>
            <a:pPr>
              <a:buFontTx/>
              <a:buChar char="-"/>
            </a:pPr>
            <a:r>
              <a:rPr lang="cs-CZ" sz="2400" dirty="0"/>
              <a:t>výstavba přístupových komunikací, železnic, výstavba vodních elektráren</a:t>
            </a:r>
          </a:p>
          <a:p>
            <a:pPr>
              <a:buFontTx/>
              <a:buChar char="-"/>
            </a:pPr>
            <a:r>
              <a:rPr lang="cs-CZ" sz="2400" dirty="0"/>
              <a:t>rekreace u horských jezer, lázeňský CR (</a:t>
            </a:r>
            <a:r>
              <a:rPr lang="cs-CZ" sz="2400" dirty="0" err="1"/>
              <a:t>Bad</a:t>
            </a:r>
            <a:r>
              <a:rPr lang="cs-CZ" sz="2400" dirty="0"/>
              <a:t> </a:t>
            </a:r>
            <a:r>
              <a:rPr lang="cs-CZ" sz="2400" dirty="0" err="1"/>
              <a:t>Ischgl</a:t>
            </a:r>
            <a:r>
              <a:rPr lang="cs-CZ" sz="2400" dirty="0"/>
              <a:t>, St. </a:t>
            </a:r>
            <a:r>
              <a:rPr lang="cs-CZ" sz="2400" dirty="0" err="1"/>
              <a:t>Moritz</a:t>
            </a:r>
            <a:r>
              <a:rPr lang="cs-CZ" sz="2400" dirty="0"/>
              <a:t>), zámožná klientela</a:t>
            </a:r>
            <a:endParaRPr lang="cs-CZ" sz="2400" b="1" dirty="0"/>
          </a:p>
          <a:p>
            <a:r>
              <a:rPr lang="cs-CZ" sz="2400" b="1" dirty="0"/>
              <a:t>3. vlna</a:t>
            </a:r>
          </a:p>
          <a:p>
            <a:pPr>
              <a:buFontTx/>
              <a:buChar char="-"/>
            </a:pPr>
            <a:r>
              <a:rPr lang="cs-CZ" sz="2400" dirty="0"/>
              <a:t>rozvoj zimní sezony od 20. let 20. stol., 1924 zimní Ol. hry v Chamonix, nová lyžařská střediska</a:t>
            </a:r>
          </a:p>
          <a:p>
            <a:pPr>
              <a:buFontTx/>
              <a:buChar char="-"/>
            </a:pPr>
            <a:r>
              <a:rPr lang="cs-CZ" sz="2400" dirty="0"/>
              <a:t>zapojení místních farmářů – ubytovací zařízení</a:t>
            </a:r>
          </a:p>
          <a:p>
            <a:pPr>
              <a:buFontTx/>
              <a:buChar char="-"/>
            </a:pPr>
            <a:r>
              <a:rPr lang="cs-CZ" sz="2400" dirty="0"/>
              <a:t>rozvoj masového CR v 50. letech - vlastnictví aut – větší dostupnost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41338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Vymezení cestovního ruchu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</a:pPr>
            <a:r>
              <a:rPr lang="cs-CZ" sz="3600" b="1" kern="1200" dirty="0">
                <a:solidFill>
                  <a:prstClr val="black"/>
                </a:solidFill>
                <a:latin typeface="Calibri" panose="020F0502020204030204"/>
              </a:rPr>
              <a:t>Druhy:</a:t>
            </a:r>
          </a:p>
          <a:p>
            <a:pPr marL="685800" lvl="1" indent="-228600" fontAlgn="auto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cs-CZ" sz="32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domácí i zahraniční CR</a:t>
            </a:r>
          </a:p>
          <a:p>
            <a:pPr marL="685800" lvl="1" indent="-228600" fontAlgn="auto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cs-CZ" sz="32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krátkodobý i dlouhodobý CR</a:t>
            </a:r>
          </a:p>
          <a:p>
            <a:pPr marL="685800" lvl="1" indent="-228600" fontAlgn="auto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cs-CZ" sz="32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organizovaný i neorganizovaný CR</a:t>
            </a:r>
          </a:p>
          <a:p>
            <a:pPr marL="685800" lvl="1" indent="-228600" fontAlgn="auto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cs-CZ" sz="32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celoroční CR</a:t>
            </a:r>
          </a:p>
          <a:p>
            <a:pPr marL="685800" lvl="1" indent="-228600" fontAlgn="auto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cs-CZ" sz="32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pobytový CR</a:t>
            </a:r>
          </a:p>
          <a:p>
            <a:pPr lvl="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</a:pPr>
            <a:r>
              <a:rPr lang="cs-CZ" sz="3600" b="1" kern="1200" dirty="0">
                <a:solidFill>
                  <a:prstClr val="black"/>
                </a:solidFill>
                <a:latin typeface="Calibri" panose="020F0502020204030204"/>
              </a:rPr>
              <a:t>Formy:</a:t>
            </a:r>
          </a:p>
          <a:p>
            <a:pPr marL="685800" lvl="1" indent="-228600" fontAlgn="auto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cs-CZ" sz="32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rekreační CR           horský, přírodní, kulturně-poznávací, lázeňský CR</a:t>
            </a:r>
          </a:p>
          <a:p>
            <a:endParaRPr lang="cs-CZ" dirty="0"/>
          </a:p>
        </p:txBody>
      </p:sp>
      <p:cxnSp>
        <p:nvCxnSpPr>
          <p:cNvPr id="4" name="Přímá spojnice se šipkou 3"/>
          <p:cNvCxnSpPr/>
          <p:nvPr/>
        </p:nvCxnSpPr>
        <p:spPr>
          <a:xfrm>
            <a:off x="3706864" y="5731221"/>
            <a:ext cx="624840" cy="469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51347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Obrázek 3" descr="http://img.ihned.cz/attachment.php/480/66108480/vpWTmynS5FR9dguJacrbjV2xEzi8G6Ae/211-11-tab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492" y="236171"/>
            <a:ext cx="9308123" cy="517989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Zástupný symbol pro obsah 2"/>
          <p:cNvSpPr txBox="1">
            <a:spLocks/>
          </p:cNvSpPr>
          <p:nvPr/>
        </p:nvSpPr>
        <p:spPr>
          <a:xfrm>
            <a:off x="6037385" y="4501540"/>
            <a:ext cx="6154615" cy="25899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800" dirty="0" smtClean="0"/>
              <a:t>délka pobytu = 6-14 dní</a:t>
            </a:r>
          </a:p>
          <a:p>
            <a:r>
              <a:rPr lang="cs-CZ" sz="1800" dirty="0" smtClean="0"/>
              <a:t>v Alpách sjezduje téměř polovina z celkového počtu lyžařů</a:t>
            </a:r>
            <a:br>
              <a:rPr lang="cs-CZ" sz="1800" dirty="0" smtClean="0"/>
            </a:br>
            <a:r>
              <a:rPr lang="cs-CZ" sz="1800" dirty="0" smtClean="0"/>
              <a:t>na světě</a:t>
            </a:r>
          </a:p>
          <a:p>
            <a:r>
              <a:rPr lang="cs-CZ" sz="1800" dirty="0" smtClean="0"/>
              <a:t>CR v zde vynáší miliardy eur ročně</a:t>
            </a:r>
          </a:p>
          <a:p>
            <a:r>
              <a:rPr lang="cs-CZ" sz="1800" dirty="0" smtClean="0"/>
              <a:t>téměř 15 % přespání </a:t>
            </a:r>
            <a:r>
              <a:rPr lang="cs-CZ" sz="1800" dirty="0"/>
              <a:t>turistů v celé Evropské </a:t>
            </a:r>
            <a:r>
              <a:rPr lang="cs-CZ" sz="1800" dirty="0" smtClean="0"/>
              <a:t>unii se odehrává</a:t>
            </a:r>
            <a:br>
              <a:rPr lang="cs-CZ" sz="1800" dirty="0" smtClean="0"/>
            </a:br>
            <a:r>
              <a:rPr lang="cs-CZ" sz="1800" dirty="0" smtClean="0"/>
              <a:t>v Alpách</a:t>
            </a:r>
          </a:p>
        </p:txBody>
      </p:sp>
    </p:spTree>
    <p:extLst>
      <p:ext uri="{BB962C8B-B14F-4D97-AF65-F5344CB8AC3E}">
        <p14:creationId xmlns:p14="http://schemas.microsoft.com/office/powerpoint/2010/main" val="946672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55863" t="11922" r="11879" b="5293"/>
          <a:stretch/>
        </p:blipFill>
        <p:spPr>
          <a:xfrm>
            <a:off x="1508760" y="66265"/>
            <a:ext cx="9290303" cy="6705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408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Data o cestovním ruchu v Alpách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/>
          <a:srcRect l="55965" t="20567" r="13431" b="11098"/>
          <a:stretch/>
        </p:blipFill>
        <p:spPr>
          <a:xfrm>
            <a:off x="576072" y="1508760"/>
            <a:ext cx="7714290" cy="4864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758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Alpy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dirty="0"/>
              <a:t>nejvyšší evropské pohoří</a:t>
            </a:r>
          </a:p>
          <a:p>
            <a:r>
              <a:rPr lang="cs-CZ" sz="2400" dirty="0"/>
              <a:t>francouzský a latinský název „</a:t>
            </a:r>
            <a:r>
              <a:rPr lang="cs-CZ" sz="2400" dirty="0" err="1"/>
              <a:t>Alpes</a:t>
            </a:r>
            <a:r>
              <a:rPr lang="cs-CZ" sz="2400" dirty="0"/>
              <a:t>“ (</a:t>
            </a:r>
            <a:r>
              <a:rPr lang="cs-CZ" sz="2400" dirty="0" err="1"/>
              <a:t>albus</a:t>
            </a:r>
            <a:r>
              <a:rPr lang="cs-CZ" sz="2400" dirty="0"/>
              <a:t>=bílý; </a:t>
            </a:r>
            <a:r>
              <a:rPr lang="cs-CZ" sz="2400" dirty="0" err="1"/>
              <a:t>altus</a:t>
            </a:r>
            <a:r>
              <a:rPr lang="cs-CZ" sz="2400" dirty="0"/>
              <a:t>=vysoký)</a:t>
            </a:r>
          </a:p>
          <a:p>
            <a:r>
              <a:rPr lang="cs-CZ" sz="2400" dirty="0"/>
              <a:t>nejvyšší bod </a:t>
            </a:r>
            <a:r>
              <a:rPr lang="cs-CZ" sz="2400" dirty="0" err="1"/>
              <a:t>Mont</a:t>
            </a:r>
            <a:r>
              <a:rPr lang="cs-CZ" sz="2400" dirty="0"/>
              <a:t> </a:t>
            </a:r>
            <a:r>
              <a:rPr lang="cs-CZ" sz="2400" dirty="0" err="1"/>
              <a:t>Blanc</a:t>
            </a:r>
            <a:r>
              <a:rPr lang="cs-CZ" sz="2400" dirty="0"/>
              <a:t> (4 810 m n. m.)</a:t>
            </a:r>
          </a:p>
          <a:p>
            <a:r>
              <a:rPr lang="cs-CZ" sz="2400" dirty="0"/>
              <a:t>délka 1 200 km</a:t>
            </a:r>
          </a:p>
          <a:p>
            <a:r>
              <a:rPr lang="cs-CZ" sz="2400" dirty="0"/>
              <a:t>rozloha 180 000 km² (z toho 3 200 km² zaledněné)</a:t>
            </a:r>
          </a:p>
          <a:p>
            <a:r>
              <a:rPr lang="cs-CZ" sz="2400" dirty="0"/>
              <a:t>příkrovové pohoří-tvořeno přesunutými horninovými krami</a:t>
            </a:r>
          </a:p>
          <a:p>
            <a:r>
              <a:rPr lang="cs-CZ" sz="2400" dirty="0"/>
              <a:t>podřazené jednotky: Západní Alpy, Východní Alpy, Alpské podhůří, Jura</a:t>
            </a:r>
          </a:p>
          <a:p>
            <a:pPr marL="7200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601938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39" t="38275" r="17739" b="4871"/>
          <a:stretch/>
        </p:blipFill>
        <p:spPr bwMode="auto">
          <a:xfrm>
            <a:off x="109728" y="521208"/>
            <a:ext cx="6593786" cy="3271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90" t="38342" r="15771" b="6411"/>
          <a:stretch/>
        </p:blipFill>
        <p:spPr bwMode="auto">
          <a:xfrm>
            <a:off x="5428775" y="3557016"/>
            <a:ext cx="6614984" cy="3117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3007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945880" y="426982"/>
            <a:ext cx="2423160" cy="2164080"/>
          </a:xfrm>
        </p:spPr>
        <p:txBody>
          <a:bodyPr>
            <a:normAutofit fontScale="90000"/>
          </a:bodyPr>
          <a:lstStyle/>
          <a:p>
            <a:r>
              <a:rPr lang="cs-CZ" sz="2800" dirty="0" smtClean="0"/>
              <a:t>Počet rezidentů a lůžek</a:t>
            </a:r>
            <a:br>
              <a:rPr lang="cs-CZ" sz="2800" dirty="0" smtClean="0"/>
            </a:br>
            <a:r>
              <a:rPr lang="cs-CZ" sz="2800" dirty="0" smtClean="0"/>
              <a:t>pro návštěvníky v alpských centrech</a:t>
            </a:r>
            <a:endParaRPr lang="cs-CZ" sz="28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78" t="17935" r="31284" b="8866"/>
          <a:stretch/>
        </p:blipFill>
        <p:spPr>
          <a:xfrm>
            <a:off x="0" y="366022"/>
            <a:ext cx="8945880" cy="6491977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5760" y="3757372"/>
            <a:ext cx="4084320" cy="1734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592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/>
          <a:srcRect l="55609" t="13132" r="11734" b="10994"/>
          <a:stretch/>
        </p:blipFill>
        <p:spPr>
          <a:xfrm>
            <a:off x="987490" y="277867"/>
            <a:ext cx="9955763" cy="6505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355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/>
          <a:srcRect l="55696" t="15771" r="11647" b="12348"/>
          <a:stretch/>
        </p:blipFill>
        <p:spPr>
          <a:xfrm>
            <a:off x="1052805" y="282586"/>
            <a:ext cx="10367864" cy="641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7580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1099" y="217399"/>
            <a:ext cx="9169801" cy="6423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389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Nabídka CR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18800" y="1531088"/>
            <a:ext cx="10753200" cy="4300912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/>
              <a:t>snaha o dokonalý mix služeb pro celou rodinu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/>
              <a:t>důležitá propojenost středisek lanovkami, ski busy, šetrnost k životnímu prostředí (zejména Švýcarsko), sněhová děla</a:t>
            </a:r>
          </a:p>
          <a:p>
            <a:endParaRPr lang="cs-CZ" sz="2400" b="1" dirty="0" smtClean="0"/>
          </a:p>
          <a:p>
            <a:r>
              <a:rPr lang="cs-CZ" sz="2400" b="1" dirty="0" smtClean="0"/>
              <a:t>Zimní </a:t>
            </a:r>
            <a:r>
              <a:rPr lang="cs-CZ" sz="2400" b="1" dirty="0"/>
              <a:t>sezóna</a:t>
            </a:r>
          </a:p>
          <a:p>
            <a:pPr marL="457200" lvl="1">
              <a:lnSpc>
                <a:spcPct val="100000"/>
              </a:lnSpc>
            </a:pPr>
            <a:r>
              <a:rPr lang="cs-CZ" sz="2000" dirty="0"/>
              <a:t>- sjezdové lyžování, snowboarding, běžecké lyžování, </a:t>
            </a:r>
            <a:r>
              <a:rPr lang="cs-CZ" sz="2000" dirty="0" err="1"/>
              <a:t>freeriding</a:t>
            </a:r>
            <a:r>
              <a:rPr lang="cs-CZ" sz="2000" dirty="0"/>
              <a:t>, skialpinismus</a:t>
            </a:r>
            <a:endParaRPr lang="cs-CZ" sz="2000" u="sng" dirty="0"/>
          </a:p>
          <a:p>
            <a:pPr marL="457200" lvl="1">
              <a:lnSpc>
                <a:spcPct val="100000"/>
              </a:lnSpc>
            </a:pPr>
            <a:r>
              <a:rPr lang="cs-CZ" sz="2000" dirty="0"/>
              <a:t>- </a:t>
            </a:r>
            <a:r>
              <a:rPr lang="cs-CZ" sz="2000" b="1" dirty="0" err="1"/>
              <a:t>nelyžařské</a:t>
            </a:r>
            <a:r>
              <a:rPr lang="cs-CZ" sz="2000" b="1" dirty="0"/>
              <a:t> aktivity </a:t>
            </a:r>
            <a:r>
              <a:rPr lang="cs-CZ" sz="2000" dirty="0"/>
              <a:t>(úbytek lyžařů): sáňkařské dráhy, paragliding, nocování v iglú, ledové jeskyně, psí spřežení, </a:t>
            </a:r>
            <a:r>
              <a:rPr lang="cs-CZ" sz="2000" dirty="0" err="1"/>
              <a:t>nordic</a:t>
            </a:r>
            <a:r>
              <a:rPr lang="cs-CZ" sz="2000" dirty="0"/>
              <a:t> </a:t>
            </a:r>
            <a:r>
              <a:rPr lang="cs-CZ" sz="2000" dirty="0" err="1"/>
              <a:t>walking</a:t>
            </a:r>
            <a:endParaRPr lang="cs-CZ" sz="2000" dirty="0"/>
          </a:p>
          <a:p>
            <a:r>
              <a:rPr lang="cs-CZ" sz="2400" b="1" dirty="0"/>
              <a:t>Letní sezóna</a:t>
            </a:r>
          </a:p>
          <a:p>
            <a:pPr marL="457200" lvl="1">
              <a:lnSpc>
                <a:spcPct val="100000"/>
              </a:lnSpc>
            </a:pPr>
            <a:r>
              <a:rPr lang="cs-CZ" sz="2000" b="1" dirty="0"/>
              <a:t>- </a:t>
            </a:r>
            <a:r>
              <a:rPr lang="cs-CZ" sz="2000" dirty="0"/>
              <a:t>snaha rozšířit spektrum nabídky o </a:t>
            </a:r>
            <a:r>
              <a:rPr lang="cs-CZ" sz="2000" b="1" dirty="0"/>
              <a:t>letní aktivity</a:t>
            </a:r>
          </a:p>
          <a:p>
            <a:pPr marL="457200" lvl="1">
              <a:lnSpc>
                <a:spcPct val="100000"/>
              </a:lnSpc>
            </a:pPr>
            <a:r>
              <a:rPr lang="cs-CZ" sz="2000" dirty="0"/>
              <a:t>- horská turistika, vodní turistika, cykloturistika, </a:t>
            </a:r>
            <a:r>
              <a:rPr lang="cs-CZ" sz="2000" dirty="0" err="1"/>
              <a:t>Klettersteigen</a:t>
            </a:r>
            <a:endParaRPr lang="cs-CZ" sz="2000" dirty="0"/>
          </a:p>
          <a:p>
            <a:pPr marL="457200" lvl="1">
              <a:lnSpc>
                <a:spcPct val="100000"/>
              </a:lnSpc>
            </a:pPr>
            <a:r>
              <a:rPr lang="cs-CZ" sz="2000" dirty="0"/>
              <a:t>- alpská jezera – velmi široké spektrum aktivit - </a:t>
            </a:r>
            <a:r>
              <a:rPr lang="cs-CZ" sz="2000" dirty="0" err="1"/>
              <a:t>Lago</a:t>
            </a:r>
            <a:r>
              <a:rPr lang="cs-CZ" sz="2000" dirty="0"/>
              <a:t> di Garda, </a:t>
            </a:r>
            <a:r>
              <a:rPr lang="cs-CZ" sz="2000" dirty="0" err="1"/>
              <a:t>Zell</a:t>
            </a:r>
            <a:r>
              <a:rPr lang="cs-CZ" sz="2000" dirty="0"/>
              <a:t> </a:t>
            </a:r>
            <a:r>
              <a:rPr lang="cs-CZ" sz="2000" dirty="0" err="1"/>
              <a:t>am</a:t>
            </a:r>
            <a:r>
              <a:rPr lang="cs-CZ" sz="2000" dirty="0"/>
              <a:t> </a:t>
            </a:r>
            <a:r>
              <a:rPr lang="cs-CZ" sz="2000" dirty="0" err="1"/>
              <a:t>See</a:t>
            </a:r>
            <a:r>
              <a:rPr lang="cs-CZ" sz="2000" dirty="0"/>
              <a:t>, </a:t>
            </a:r>
            <a:r>
              <a:rPr lang="cs-CZ" sz="2000" dirty="0" err="1"/>
              <a:t>Attersee</a:t>
            </a:r>
            <a:endParaRPr lang="cs-CZ" sz="2000" dirty="0"/>
          </a:p>
          <a:p>
            <a:r>
              <a:rPr lang="cs-CZ" sz="2400" dirty="0" smtClean="0"/>
              <a:t>velmi </a:t>
            </a:r>
            <a:r>
              <a:rPr lang="cs-CZ" sz="2400" dirty="0"/>
              <a:t>důležité </a:t>
            </a:r>
            <a:r>
              <a:rPr lang="cs-CZ" sz="2400" b="1" dirty="0"/>
              <a:t>zázemí</a:t>
            </a:r>
            <a:r>
              <a:rPr lang="cs-CZ" sz="2400" dirty="0"/>
              <a:t> </a:t>
            </a:r>
            <a:r>
              <a:rPr lang="cs-CZ" sz="2400" b="1" dirty="0"/>
              <a:t>horských středisek </a:t>
            </a:r>
            <a:r>
              <a:rPr lang="cs-CZ" sz="2400" dirty="0"/>
              <a:t>– ubytování, restaurace, bary, hlídání a školky pro děti, lyžařské kurzy, lanovky, dopravní infrastruktura, lyžařské testovací centra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821029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778624" y="4542131"/>
            <a:ext cx="8551441" cy="2525539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15364" name="Picture 4" descr="http://bike.saalfelden-leogang.com/fileadmin/content_sale/BIKE/Bikepark/2016/5c876918f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021" y="3137650"/>
            <a:ext cx="5779439" cy="3855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https://www.gps-tour.info/redx/tools/mb_image.php/gid.8/file.y6362639df246f305097c4a64f177969bc0b62f1159642830ef9c6ee2fc95f2e9f0dd1e25c307014ec568aed6592cec289f490ba105aba27e3d449cb9d06f3991014e70636263/IMG_0551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0040" y="-460692"/>
            <a:ext cx="5721960" cy="4296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https://www.stubaier-gletscher.com/fileadmin/userdaten/stubaier-gletscher/images/freeriden/15-Freeride-Runs-im-Freien-Gelaende-Freeriden-Stubaier-Gletscher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5"/>
          <a:stretch/>
        </p:blipFill>
        <p:spPr bwMode="auto">
          <a:xfrm>
            <a:off x="6469380" y="3176000"/>
            <a:ext cx="5722620" cy="4061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Výsledek obrázku pro klettersteige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021" y="58178"/>
            <a:ext cx="3524885" cy="3778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7205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Produkty – význam a budoucnost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/>
          <a:srcRect l="55923" t="11950" r="12465" b="19821"/>
          <a:stretch/>
        </p:blipFill>
        <p:spPr>
          <a:xfrm>
            <a:off x="312234" y="1452473"/>
            <a:ext cx="8904799" cy="5405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404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Dva základní modely rozvoje středisek CR v Alpách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/>
              <a:t>Východní Alpy</a:t>
            </a:r>
          </a:p>
          <a:p>
            <a:pPr>
              <a:buFontTx/>
              <a:buChar char="-"/>
            </a:pPr>
            <a:r>
              <a:rPr lang="cs-CZ" dirty="0"/>
              <a:t>symbióza CR s místní venkovskou kulturou, zemědělstvím a ekonomickou situací</a:t>
            </a:r>
          </a:p>
          <a:p>
            <a:pPr>
              <a:buFontTx/>
              <a:buChar char="-"/>
            </a:pPr>
            <a:r>
              <a:rPr lang="cs-CZ" dirty="0"/>
              <a:t>koncentrace CR v níže položených údolích</a:t>
            </a:r>
          </a:p>
          <a:p>
            <a:pPr>
              <a:buFontTx/>
              <a:buChar char="-"/>
            </a:pPr>
            <a:endParaRPr lang="cs-CZ" dirty="0"/>
          </a:p>
          <a:p>
            <a:pPr>
              <a:buFontTx/>
              <a:buChar char="-"/>
            </a:pPr>
            <a:endParaRPr lang="cs-CZ" dirty="0"/>
          </a:p>
          <a:p>
            <a:pPr>
              <a:buFontTx/>
              <a:buChar char="-"/>
            </a:pPr>
            <a:r>
              <a:rPr lang="cs-CZ" dirty="0"/>
              <a:t>1 = údolí (místní + turistická zařízení )</a:t>
            </a:r>
          </a:p>
          <a:p>
            <a:pPr>
              <a:buFontTx/>
              <a:buChar char="-"/>
            </a:pPr>
            <a:r>
              <a:rPr lang="cs-CZ" dirty="0"/>
              <a:t>2 = lesy a pastviny</a:t>
            </a:r>
          </a:p>
          <a:p>
            <a:pPr>
              <a:buFontTx/>
              <a:buChar char="-"/>
            </a:pPr>
            <a:r>
              <a:rPr lang="cs-CZ" dirty="0"/>
              <a:t>3 = dodatečně přistavené lanovky v lesích</a:t>
            </a:r>
          </a:p>
          <a:p>
            <a:pPr>
              <a:buFontTx/>
              <a:buChar char="-"/>
            </a:pPr>
            <a:r>
              <a:rPr lang="cs-CZ" dirty="0"/>
              <a:t>4 = vrcholy hor</a:t>
            </a:r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5525" y="3774559"/>
            <a:ext cx="4586475" cy="2360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2335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2" descr="http://image.slidesharecdn.com/thealps-europe-090619212523-phpapp02/95/the-alps-europe-19-728.jpg?cb=124547161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2376" y="113348"/>
            <a:ext cx="8876104" cy="66570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446884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Alpy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720000" y="1692002"/>
            <a:ext cx="5456074" cy="4139998"/>
          </a:xfrm>
        </p:spPr>
        <p:txBody>
          <a:bodyPr/>
          <a:lstStyle/>
          <a:p>
            <a:r>
              <a:rPr lang="cs-CZ" sz="1800" dirty="0"/>
              <a:t>dvě geomorfologické provincie Alp:</a:t>
            </a:r>
          </a:p>
          <a:p>
            <a:pPr marL="537750" indent="-285750">
              <a:buFont typeface="Arial" panose="020B0604020202020204" pitchFamily="34" charset="0"/>
              <a:buChar char="•"/>
            </a:pPr>
            <a:r>
              <a:rPr lang="cs-CZ" sz="1400" dirty="0"/>
              <a:t>Západní Alpy</a:t>
            </a:r>
          </a:p>
          <a:p>
            <a:pPr marL="537750" indent="-285750">
              <a:buFont typeface="Arial" panose="020B0604020202020204" pitchFamily="34" charset="0"/>
              <a:buChar char="•"/>
            </a:pPr>
            <a:r>
              <a:rPr lang="cs-CZ" sz="1400" dirty="0"/>
              <a:t>Východní Alpy</a:t>
            </a:r>
          </a:p>
          <a:p>
            <a:r>
              <a:rPr lang="cs-CZ" sz="1800" dirty="0"/>
              <a:t>hranice: údolí Rýna, řeka Liro a jezero </a:t>
            </a:r>
            <a:r>
              <a:rPr lang="cs-CZ" sz="1800" dirty="0" err="1"/>
              <a:t>Como</a:t>
            </a:r>
            <a:endParaRPr lang="cs-CZ" sz="1800" dirty="0"/>
          </a:p>
          <a:p>
            <a:r>
              <a:rPr lang="cs-CZ" sz="1800" b="1" dirty="0"/>
              <a:t>Západní Alpy </a:t>
            </a:r>
            <a:r>
              <a:rPr lang="cs-CZ" sz="1800" dirty="0"/>
              <a:t>(40%) = veškeré francouzské, většina švýcarských a větší část italských Alp</a:t>
            </a:r>
          </a:p>
          <a:p>
            <a:r>
              <a:rPr lang="cs-CZ" sz="1800" b="1" dirty="0"/>
              <a:t>Východní Alpy </a:t>
            </a:r>
            <a:r>
              <a:rPr lang="cs-CZ" sz="1800" dirty="0"/>
              <a:t>(60%) =  většina území Rakouska (Rakouské Alpy) a Lichtenštejnska, okrajové části Švýcarska a Německa, severovýchod Itálie a značná část Slovinska</a:t>
            </a:r>
          </a:p>
          <a:p>
            <a:r>
              <a:rPr lang="cs-CZ" sz="1800" dirty="0"/>
              <a:t>Západní Alpy jsou vyšší než Východní Alpy</a:t>
            </a:r>
          </a:p>
          <a:p>
            <a:pPr marL="72000" indent="0">
              <a:buNone/>
            </a:pPr>
            <a:endParaRPr lang="cs-CZ" dirty="0"/>
          </a:p>
        </p:txBody>
      </p:sp>
      <p:pic>
        <p:nvPicPr>
          <p:cNvPr id="6" name="Picture 2" descr="https://upload.wikimedia.org/wikipedia/commons/8/8f/Ostalpen-Westalpen-Untergliederun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6074" y="1356215"/>
            <a:ext cx="5858923" cy="4576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06405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Dva základní modely rozvoje středisek CR v Alpách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/>
              <a:t>Západní Alpy</a:t>
            </a:r>
          </a:p>
          <a:p>
            <a:pPr>
              <a:buFontTx/>
              <a:buChar char="-"/>
            </a:pPr>
            <a:r>
              <a:rPr lang="cs-CZ" dirty="0"/>
              <a:t>velká lyžařská střediska oddělená od obyvatel, CR soustředěn do vysokých nadmořských výšek, futuristický vzhled</a:t>
            </a:r>
          </a:p>
          <a:p>
            <a:pPr>
              <a:buFontTx/>
              <a:buChar char="-"/>
            </a:pPr>
            <a:r>
              <a:rPr lang="cs-CZ" dirty="0"/>
              <a:t>turismus oddělen od údolí, kde je koncentrováno místní obyvatelstvo a zaměstnanost v zemědělství, lesnictví a průmyslu</a:t>
            </a:r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0583" y="4001294"/>
            <a:ext cx="5921417" cy="2909983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591879" y="5332095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Tx/>
              <a:buChar char="-"/>
            </a:pPr>
            <a:r>
              <a:rPr lang="cs-CZ" dirty="0"/>
              <a:t>1 = údolí (místní obyvatelstvo)</a:t>
            </a:r>
          </a:p>
          <a:p>
            <a:pPr>
              <a:buFontTx/>
              <a:buChar char="-"/>
            </a:pPr>
            <a:r>
              <a:rPr lang="cs-CZ" dirty="0"/>
              <a:t>2 = zalesněná oblast - ,,</a:t>
            </a:r>
            <a:r>
              <a:rPr lang="cs-CZ" dirty="0" err="1"/>
              <a:t>barrier</a:t>
            </a:r>
            <a:r>
              <a:rPr lang="cs-CZ" dirty="0"/>
              <a:t>,,</a:t>
            </a:r>
          </a:p>
          <a:p>
            <a:pPr>
              <a:buFontTx/>
              <a:buChar char="-"/>
            </a:pPr>
            <a:r>
              <a:rPr lang="cs-CZ" dirty="0"/>
              <a:t>3 = turistická střediska</a:t>
            </a:r>
          </a:p>
        </p:txBody>
      </p:sp>
    </p:spTree>
    <p:extLst>
      <p:ext uri="{BB962C8B-B14F-4D97-AF65-F5344CB8AC3E}">
        <p14:creationId xmlns:p14="http://schemas.microsoft.com/office/powerpoint/2010/main" val="124335201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050" name="Picture 2" descr="https://upload.wikimedia.org/wikipedia/commons/thumb/2/23/Avoriaz_France_winter_december_2008.jpg/1200px-Avoriaz_France_winter_december_20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11480"/>
            <a:ext cx="12192000" cy="754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2863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smtClean="0"/>
              <a:t>Definujte zápatí - název prezentace / pracoviště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32</a:t>
            </a:fld>
            <a:endParaRPr lang="cs-CZ" alt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cs-CZ" b="1" dirty="0"/>
              <a:t>Výhody</a:t>
            </a:r>
          </a:p>
          <a:p>
            <a:endParaRPr lang="cs-CZ" dirty="0"/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Výhody a nevýhody rozvoje CR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cs-CZ" b="1" dirty="0"/>
              <a:t>Nevýhody</a:t>
            </a:r>
          </a:p>
          <a:p>
            <a:endParaRPr lang="cs-CZ" dirty="0"/>
          </a:p>
        </p:txBody>
      </p:sp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  <a:spcAft>
                <a:spcPts val="1200"/>
              </a:spcAft>
              <a:buFontTx/>
              <a:buChar char="-"/>
            </a:pPr>
            <a:r>
              <a:rPr lang="cs-CZ" dirty="0"/>
              <a:t>zlepšení životního standardu místního obyvatelstva</a:t>
            </a:r>
          </a:p>
          <a:p>
            <a:pPr>
              <a:lnSpc>
                <a:spcPct val="100000"/>
              </a:lnSpc>
              <a:spcAft>
                <a:spcPts val="1200"/>
              </a:spcAft>
              <a:buFontTx/>
              <a:buChar char="-"/>
            </a:pPr>
            <a:r>
              <a:rPr lang="cs-CZ" dirty="0"/>
              <a:t>zvýšení zaměstnanosti v terciálním sektoru (služby)</a:t>
            </a:r>
          </a:p>
          <a:p>
            <a:pPr>
              <a:lnSpc>
                <a:spcPct val="100000"/>
              </a:lnSpc>
              <a:spcAft>
                <a:spcPts val="1200"/>
              </a:spcAft>
              <a:buFontTx/>
              <a:buChar char="-"/>
            </a:pPr>
            <a:r>
              <a:rPr lang="cs-CZ" dirty="0"/>
              <a:t>zintenzivnění zemědělství díky větší poptávce po potravinách</a:t>
            </a:r>
          </a:p>
          <a:p>
            <a:pPr>
              <a:lnSpc>
                <a:spcPct val="100000"/>
              </a:lnSpc>
              <a:spcAft>
                <a:spcPts val="1200"/>
              </a:spcAft>
              <a:buFontTx/>
              <a:buChar char="-"/>
            </a:pPr>
            <a:r>
              <a:rPr lang="cs-CZ" dirty="0"/>
              <a:t>oživení tradic a kulturních aktivit</a:t>
            </a:r>
          </a:p>
          <a:p>
            <a:pPr marL="72000" indent="0">
              <a:buNone/>
            </a:pPr>
            <a:endParaRPr lang="cs-CZ" dirty="0"/>
          </a:p>
        </p:txBody>
      </p:sp>
      <p:sp>
        <p:nvSpPr>
          <p:cNvPr id="8" name="Zástupný symbol pro obsah 7"/>
          <p:cNvSpPr>
            <a:spLocks noGrp="1"/>
          </p:cNvSpPr>
          <p:nvPr>
            <p:ph idx="28"/>
          </p:nvPr>
        </p:nvSpPr>
        <p:spPr/>
        <p:txBody>
          <a:bodyPr/>
          <a:lstStyle/>
          <a:p>
            <a:pPr>
              <a:lnSpc>
                <a:spcPct val="100000"/>
              </a:lnSpc>
              <a:spcAft>
                <a:spcPts val="600"/>
              </a:spcAft>
              <a:buFontTx/>
              <a:buChar char="-"/>
            </a:pPr>
            <a:r>
              <a:rPr lang="cs-CZ" dirty="0"/>
              <a:t>financování turistické infrastruktury</a:t>
            </a:r>
          </a:p>
          <a:p>
            <a:pPr>
              <a:lnSpc>
                <a:spcPct val="100000"/>
              </a:lnSpc>
              <a:spcAft>
                <a:spcPts val="600"/>
              </a:spcAft>
              <a:buFontTx/>
              <a:buChar char="-"/>
            </a:pPr>
            <a:r>
              <a:rPr lang="cs-CZ" dirty="0"/>
              <a:t>přetížení středisek</a:t>
            </a:r>
          </a:p>
          <a:p>
            <a:pPr>
              <a:lnSpc>
                <a:spcPct val="100000"/>
              </a:lnSpc>
              <a:spcAft>
                <a:spcPts val="600"/>
              </a:spcAft>
              <a:buFontTx/>
              <a:buChar char="-"/>
            </a:pPr>
            <a:r>
              <a:rPr lang="cs-CZ" dirty="0"/>
              <a:t>znečištění</a:t>
            </a:r>
          </a:p>
          <a:p>
            <a:pPr>
              <a:lnSpc>
                <a:spcPct val="100000"/>
              </a:lnSpc>
              <a:spcAft>
                <a:spcPts val="600"/>
              </a:spcAft>
              <a:buFontTx/>
              <a:buChar char="-"/>
            </a:pPr>
            <a:r>
              <a:rPr lang="cs-CZ" dirty="0"/>
              <a:t>neudržitelný růst městského stylu </a:t>
            </a:r>
          </a:p>
          <a:p>
            <a:pPr>
              <a:lnSpc>
                <a:spcPct val="100000"/>
              </a:lnSpc>
              <a:spcAft>
                <a:spcPts val="600"/>
              </a:spcAft>
              <a:buFontTx/>
              <a:buChar char="-"/>
            </a:pPr>
            <a:r>
              <a:rPr lang="cs-CZ" dirty="0"/>
              <a:t>výstavba vodních elektráren</a:t>
            </a:r>
          </a:p>
          <a:p>
            <a:pPr>
              <a:lnSpc>
                <a:spcPct val="100000"/>
              </a:lnSpc>
              <a:spcAft>
                <a:spcPts val="600"/>
              </a:spcAft>
              <a:buFontTx/>
              <a:buChar char="-"/>
            </a:pPr>
            <a:r>
              <a:rPr lang="cs-CZ" dirty="0"/>
              <a:t>sněžná děla – spotřeba vody</a:t>
            </a:r>
          </a:p>
          <a:p>
            <a:pPr>
              <a:lnSpc>
                <a:spcPct val="100000"/>
              </a:lnSpc>
              <a:spcAft>
                <a:spcPts val="600"/>
              </a:spcAft>
              <a:buFontTx/>
              <a:buChar char="-"/>
            </a:pPr>
            <a:r>
              <a:rPr lang="cs-CZ" dirty="0"/>
              <a:t>komercializace X ,,</a:t>
            </a:r>
            <a:r>
              <a:rPr lang="cs-CZ" dirty="0" err="1"/>
              <a:t>living</a:t>
            </a:r>
            <a:r>
              <a:rPr lang="cs-CZ" dirty="0"/>
              <a:t> museum‘‘</a:t>
            </a:r>
          </a:p>
          <a:p>
            <a:pPr marL="7200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921034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u="sng" dirty="0"/>
              <a:t>nejprominentnější vrcholy:</a:t>
            </a:r>
            <a:r>
              <a:rPr lang="cs-CZ" sz="2400" dirty="0"/>
              <a:t> </a:t>
            </a:r>
            <a:r>
              <a:rPr lang="cs-CZ" sz="2400" dirty="0" err="1"/>
              <a:t>Mont</a:t>
            </a:r>
            <a:r>
              <a:rPr lang="cs-CZ" sz="2400" dirty="0"/>
              <a:t> </a:t>
            </a:r>
            <a:r>
              <a:rPr lang="cs-CZ" sz="2400" dirty="0" err="1"/>
              <a:t>Blanc</a:t>
            </a:r>
            <a:r>
              <a:rPr lang="cs-CZ" sz="2400" dirty="0"/>
              <a:t> (4 810), Grossglockner, </a:t>
            </a:r>
            <a:r>
              <a:rPr lang="cs-CZ" sz="2400" dirty="0" err="1"/>
              <a:t>Finsteraarhorn</a:t>
            </a:r>
            <a:r>
              <a:rPr lang="cs-CZ" sz="2400" dirty="0"/>
              <a:t>, </a:t>
            </a:r>
            <a:r>
              <a:rPr lang="cs-CZ" sz="2400" dirty="0" err="1"/>
              <a:t>Wildspitze</a:t>
            </a:r>
            <a:r>
              <a:rPr lang="cs-CZ" sz="2400" dirty="0"/>
              <a:t>, </a:t>
            </a:r>
            <a:r>
              <a:rPr lang="cs-CZ" sz="2400" dirty="0" err="1"/>
              <a:t>Piz</a:t>
            </a:r>
            <a:r>
              <a:rPr lang="cs-CZ" sz="2400" dirty="0"/>
              <a:t> </a:t>
            </a:r>
            <a:r>
              <a:rPr lang="cs-CZ" sz="2400" dirty="0" err="1"/>
              <a:t>Bernina</a:t>
            </a:r>
            <a:r>
              <a:rPr lang="cs-CZ" sz="2400" dirty="0"/>
              <a:t>, </a:t>
            </a:r>
            <a:r>
              <a:rPr lang="cs-CZ" sz="2400" dirty="0" err="1"/>
              <a:t>Hochkönig</a:t>
            </a:r>
            <a:r>
              <a:rPr lang="cs-CZ" sz="2400" dirty="0"/>
              <a:t>, </a:t>
            </a:r>
            <a:r>
              <a:rPr lang="cs-CZ" sz="2400" dirty="0" err="1"/>
              <a:t>Marmolada</a:t>
            </a:r>
            <a:r>
              <a:rPr lang="cs-CZ" sz="2400" dirty="0"/>
              <a:t>, Matterhorn</a:t>
            </a:r>
          </a:p>
          <a:p>
            <a:r>
              <a:rPr lang="cs-CZ" sz="2400" u="sng" dirty="0"/>
              <a:t>údolí: </a:t>
            </a:r>
            <a:r>
              <a:rPr lang="cs-CZ" sz="2400" dirty="0" err="1"/>
              <a:t>Ötztal</a:t>
            </a:r>
            <a:r>
              <a:rPr lang="cs-CZ" sz="2400" dirty="0"/>
              <a:t>, </a:t>
            </a:r>
            <a:r>
              <a:rPr lang="cs-CZ" sz="2400" dirty="0" err="1"/>
              <a:t>Logarské</a:t>
            </a:r>
            <a:r>
              <a:rPr lang="cs-CZ" sz="2400" dirty="0"/>
              <a:t>, </a:t>
            </a:r>
            <a:r>
              <a:rPr lang="cs-CZ" sz="2400" dirty="0" err="1"/>
              <a:t>Tarentaise</a:t>
            </a:r>
            <a:endParaRPr lang="cs-CZ" sz="2400" dirty="0"/>
          </a:p>
          <a:p>
            <a:r>
              <a:rPr lang="cs-CZ" sz="2400" u="sng" dirty="0"/>
              <a:t>průsmyky:</a:t>
            </a:r>
            <a:r>
              <a:rPr lang="cs-CZ" sz="2400" dirty="0"/>
              <a:t> </a:t>
            </a:r>
            <a:r>
              <a:rPr lang="cs-CZ" sz="2400" dirty="0" err="1"/>
              <a:t>Brennerský</a:t>
            </a:r>
            <a:r>
              <a:rPr lang="cs-CZ" sz="2400" dirty="0"/>
              <a:t> průsmyk, </a:t>
            </a:r>
            <a:r>
              <a:rPr lang="cs-CZ" sz="2400" dirty="0" err="1"/>
              <a:t>Passo</a:t>
            </a:r>
            <a:r>
              <a:rPr lang="cs-CZ" sz="2400" dirty="0"/>
              <a:t> di </a:t>
            </a:r>
            <a:r>
              <a:rPr lang="cs-CZ" sz="2400" dirty="0" err="1"/>
              <a:t>Pennes</a:t>
            </a:r>
            <a:r>
              <a:rPr lang="cs-CZ" sz="2400" dirty="0"/>
              <a:t>, </a:t>
            </a:r>
            <a:r>
              <a:rPr lang="cs-CZ" sz="2400" dirty="0" err="1"/>
              <a:t>Reschenský</a:t>
            </a:r>
            <a:r>
              <a:rPr lang="cs-CZ" sz="2400" dirty="0"/>
              <a:t> průsmyk, </a:t>
            </a:r>
            <a:r>
              <a:rPr lang="cs-CZ" sz="2400" dirty="0" err="1"/>
              <a:t>Passo</a:t>
            </a:r>
            <a:r>
              <a:rPr lang="cs-CZ" sz="2400" dirty="0"/>
              <a:t> </a:t>
            </a:r>
            <a:r>
              <a:rPr lang="cs-CZ" sz="2400" dirty="0" err="1"/>
              <a:t>del</a:t>
            </a:r>
            <a:r>
              <a:rPr lang="cs-CZ" sz="2400" dirty="0"/>
              <a:t> </a:t>
            </a:r>
            <a:r>
              <a:rPr lang="cs-CZ" sz="2400" dirty="0" err="1"/>
              <a:t>Tonale</a:t>
            </a:r>
            <a:r>
              <a:rPr lang="cs-CZ" sz="2400" dirty="0"/>
              <a:t>, </a:t>
            </a:r>
            <a:r>
              <a:rPr lang="cs-CZ" sz="2400" dirty="0" err="1"/>
              <a:t>Stelvio</a:t>
            </a:r>
            <a:r>
              <a:rPr lang="cs-CZ" sz="2400" dirty="0"/>
              <a:t>, </a:t>
            </a:r>
            <a:r>
              <a:rPr lang="cs-CZ" sz="2400" dirty="0" err="1"/>
              <a:t>Gruppo</a:t>
            </a:r>
            <a:r>
              <a:rPr lang="cs-CZ" sz="2400" dirty="0"/>
              <a:t> di </a:t>
            </a:r>
            <a:r>
              <a:rPr lang="cs-CZ" sz="2400" dirty="0" err="1"/>
              <a:t>Brenta</a:t>
            </a:r>
            <a:endParaRPr lang="cs-CZ" sz="2400" dirty="0"/>
          </a:p>
          <a:p>
            <a:r>
              <a:rPr lang="cs-CZ" sz="2400" u="sng" dirty="0"/>
              <a:t>ledovce</a:t>
            </a:r>
            <a:r>
              <a:rPr lang="cs-CZ" sz="2400" dirty="0"/>
              <a:t>: </a:t>
            </a:r>
            <a:r>
              <a:rPr lang="cs-CZ" sz="2400" dirty="0" err="1"/>
              <a:t>Aletschský</a:t>
            </a:r>
            <a:r>
              <a:rPr lang="cs-CZ" sz="2400" dirty="0"/>
              <a:t>, </a:t>
            </a:r>
            <a:r>
              <a:rPr lang="cs-CZ" sz="2400" dirty="0" err="1"/>
              <a:t>Gornergletscher</a:t>
            </a:r>
            <a:r>
              <a:rPr lang="cs-CZ" sz="2400" dirty="0"/>
              <a:t>, </a:t>
            </a:r>
            <a:r>
              <a:rPr lang="cs-CZ" sz="2400" dirty="0" err="1"/>
              <a:t>Mer</a:t>
            </a:r>
            <a:r>
              <a:rPr lang="cs-CZ" sz="2400" dirty="0"/>
              <a:t> de </a:t>
            </a:r>
            <a:r>
              <a:rPr lang="cs-CZ" sz="2400" dirty="0" smtClean="0"/>
              <a:t>Glace</a:t>
            </a:r>
          </a:p>
          <a:p>
            <a:r>
              <a:rPr lang="cs-CZ" sz="2400" u="sng" dirty="0" smtClean="0"/>
              <a:t>jezera</a:t>
            </a:r>
            <a:r>
              <a:rPr lang="cs-CZ" sz="2400" dirty="0" smtClean="0"/>
              <a:t>: Rakousko – Solná komora a Korutany; Švýcarsko – Ženevské, </a:t>
            </a:r>
            <a:r>
              <a:rPr lang="cs-CZ" sz="2400" dirty="0" err="1" smtClean="0"/>
              <a:t>Lucernské</a:t>
            </a:r>
            <a:r>
              <a:rPr lang="cs-CZ" sz="2400" dirty="0"/>
              <a:t>, Curyšské </a:t>
            </a:r>
            <a:r>
              <a:rPr lang="cs-CZ" sz="2400" dirty="0" smtClean="0"/>
              <a:t>jezero; Itálie – </a:t>
            </a:r>
            <a:r>
              <a:rPr lang="cs-CZ" sz="2400" dirty="0" err="1" smtClean="0"/>
              <a:t>Lago</a:t>
            </a:r>
            <a:r>
              <a:rPr lang="cs-CZ" sz="2400" dirty="0" smtClean="0"/>
              <a:t> di Garda, </a:t>
            </a:r>
            <a:r>
              <a:rPr lang="cs-CZ" sz="2400" dirty="0" err="1" smtClean="0"/>
              <a:t>Como</a:t>
            </a:r>
            <a:r>
              <a:rPr lang="cs-CZ" sz="2400" dirty="0" smtClean="0"/>
              <a:t>, </a:t>
            </a:r>
            <a:r>
              <a:rPr lang="cs-CZ" sz="2400" dirty="0" err="1" smtClean="0"/>
              <a:t>Maggiore</a:t>
            </a:r>
            <a:r>
              <a:rPr lang="cs-CZ" sz="2400" dirty="0" smtClean="0"/>
              <a:t>; …) 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18910521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Mont</a:t>
            </a:r>
            <a:r>
              <a:rPr lang="cs-CZ" dirty="0" smtClean="0"/>
              <a:t> </a:t>
            </a:r>
            <a:r>
              <a:rPr lang="cs-CZ" dirty="0" err="1" smtClean="0"/>
              <a:t>Blanc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9443" y="1307159"/>
            <a:ext cx="8743506" cy="4909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9948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Dufourspitze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050" name="Picture 2" descr="VÃ½sledek obrÃ¡zku pro Dufourspitz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92002"/>
            <a:ext cx="5937472" cy="4734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VÃ½sledek obrÃ¡zku pro Dufourspitz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9529" y="1692002"/>
            <a:ext cx="6042471" cy="4028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04887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7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Piz</a:t>
            </a:r>
            <a:r>
              <a:rPr lang="cs-CZ" dirty="0" smtClean="0"/>
              <a:t> </a:t>
            </a:r>
            <a:r>
              <a:rPr lang="cs-CZ" dirty="0" err="1" smtClean="0"/>
              <a:t>Bernina</a:t>
            </a:r>
            <a:endParaRPr lang="cs-CZ" dirty="0"/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1629688"/>
            <a:ext cx="5279507" cy="3959631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7730" y="1818167"/>
            <a:ext cx="6704270" cy="3771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9471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smtClean="0"/>
              <a:t>Definujte zápatí - název prezentace / pracoviště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8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Wildspitze</a:t>
            </a:r>
            <a:r>
              <a:rPr lang="cs-CZ" dirty="0" smtClean="0"/>
              <a:t>				</a:t>
            </a:r>
            <a:r>
              <a:rPr kumimoji="1" lang="cs-CZ" b="0" kern="12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cs-CZ" dirty="0" err="1"/>
              <a:t>Finsteraarhorn</a:t>
            </a:r>
            <a:r>
              <a:rPr lang="cs-CZ" dirty="0"/>
              <a:t> 	</a:t>
            </a:r>
            <a:r>
              <a:rPr lang="cs-CZ" dirty="0" smtClean="0"/>
              <a:t>		</a:t>
            </a:r>
            <a:endParaRPr lang="cs-CZ" dirty="0"/>
          </a:p>
        </p:txBody>
      </p:sp>
      <p:pic>
        <p:nvPicPr>
          <p:cNvPr id="1026" name="Picture 2" descr="VÃ½sledek obrÃ¡zku pro wildspitz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96632"/>
            <a:ext cx="5784111" cy="4338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VÃ½sledek obrÃ¡zku pro Finsteraarhorn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1700" y="2296632"/>
            <a:ext cx="6210300" cy="4338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66355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4340" name="Picture 4" descr="http://www.janmiklin.cz/photos/tre-cime-di-lavaredo-10869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6" r="12396"/>
          <a:stretch/>
        </p:blipFill>
        <p:spPr bwMode="auto">
          <a:xfrm>
            <a:off x="-1" y="0"/>
            <a:ext cx="121774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1977655" y="365064"/>
            <a:ext cx="24889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Dolomity </a:t>
            </a:r>
            <a:r>
              <a:rPr lang="cs-CZ" dirty="0" err="1"/>
              <a:t>tri</a:t>
            </a:r>
            <a:r>
              <a:rPr lang="cs-CZ" dirty="0"/>
              <a:t> </a:t>
            </a:r>
            <a:r>
              <a:rPr lang="cs-CZ" dirty="0" err="1"/>
              <a:t>cime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77315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zentace2" id="{4510A592-3228-4492-B397-7B108D9B63E1}" vid="{9C7BEE8C-42AF-4CBF-BC35-794671BB2289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183</TotalTime>
  <Words>1098</Words>
  <Application>Microsoft Office PowerPoint</Application>
  <PresentationFormat>Širokoúhlá obrazovka</PresentationFormat>
  <Paragraphs>159</Paragraphs>
  <Slides>32</Slides>
  <Notes>9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32</vt:i4>
      </vt:variant>
    </vt:vector>
  </HeadingPairs>
  <TitlesOfParts>
    <vt:vector size="37" baseType="lpstr">
      <vt:lpstr>Arial</vt:lpstr>
      <vt:lpstr>Calibri</vt:lpstr>
      <vt:lpstr>Tahoma</vt:lpstr>
      <vt:lpstr>Wingdings</vt:lpstr>
      <vt:lpstr>Prezentace_MU_CZ</vt:lpstr>
      <vt:lpstr>Horský cestovní ruch</vt:lpstr>
      <vt:lpstr>Alpy</vt:lpstr>
      <vt:lpstr>Alpy</vt:lpstr>
      <vt:lpstr>Prezentace aplikace PowerPoint</vt:lpstr>
      <vt:lpstr>Mont Blanc</vt:lpstr>
      <vt:lpstr>Dufourspitze</vt:lpstr>
      <vt:lpstr>Piz Bernina</vt:lpstr>
      <vt:lpstr>Wildspitze     Finsteraarhorn    </vt:lpstr>
      <vt:lpstr>Prezentace aplikace PowerPoint</vt:lpstr>
      <vt:lpstr>Střediska cestovního ruchu v Alpách</vt:lpstr>
      <vt:lpstr>Významná alpská střediska</vt:lpstr>
      <vt:lpstr>Prezentace aplikace PowerPoint</vt:lpstr>
      <vt:lpstr>Dopravní dostupnost</vt:lpstr>
      <vt:lpstr>Prezentace aplikace PowerPoint</vt:lpstr>
      <vt:lpstr>Rozvoj cestovního ruchu v Alpách</vt:lpstr>
      <vt:lpstr>Vymezení cestovního ruchu</vt:lpstr>
      <vt:lpstr>Prezentace aplikace PowerPoint</vt:lpstr>
      <vt:lpstr>Prezentace aplikace PowerPoint</vt:lpstr>
      <vt:lpstr>Data o cestovním ruchu v Alpách</vt:lpstr>
      <vt:lpstr>Prezentace aplikace PowerPoint</vt:lpstr>
      <vt:lpstr>Počet rezidentů a lůžek pro návštěvníky v alpských centrech</vt:lpstr>
      <vt:lpstr>Prezentace aplikace PowerPoint</vt:lpstr>
      <vt:lpstr>Prezentace aplikace PowerPoint</vt:lpstr>
      <vt:lpstr>Prezentace aplikace PowerPoint</vt:lpstr>
      <vt:lpstr>Nabídka CR</vt:lpstr>
      <vt:lpstr>Prezentace aplikace PowerPoint</vt:lpstr>
      <vt:lpstr>Produkty – význam a budoucnost</vt:lpstr>
      <vt:lpstr>Dva základní modely rozvoje středisek CR v Alpách</vt:lpstr>
      <vt:lpstr>Prezentace aplikace PowerPoint</vt:lpstr>
      <vt:lpstr>Dva základní modely rozvoje středisek CR v Alpách</vt:lpstr>
      <vt:lpstr>Prezentace aplikace PowerPoint</vt:lpstr>
      <vt:lpstr>Výhody a nevýhody rozvoje CR</vt:lpstr>
    </vt:vector>
  </TitlesOfParts>
  <Company>Ekonomicko-správní fakulta Masarykovy univerzity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Martin Šauer</dc:creator>
  <cp:lastModifiedBy>Martin Šauer</cp:lastModifiedBy>
  <cp:revision>11</cp:revision>
  <cp:lastPrinted>1601-01-01T00:00:00Z</cp:lastPrinted>
  <dcterms:created xsi:type="dcterms:W3CDTF">2019-04-17T08:45:05Z</dcterms:created>
  <dcterms:modified xsi:type="dcterms:W3CDTF">2021-04-07T09:54:16Z</dcterms:modified>
</cp:coreProperties>
</file>