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9" r:id="rId9"/>
    <p:sldId id="264" r:id="rId10"/>
    <p:sldId id="265" r:id="rId11"/>
    <p:sldId id="263" r:id="rId12"/>
    <p:sldId id="270" r:id="rId13"/>
    <p:sldId id="273" r:id="rId14"/>
    <p:sldId id="266" r:id="rId15"/>
    <p:sldId id="267" r:id="rId16"/>
    <p:sldId id="268" r:id="rId17"/>
    <p:sldId id="271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0184E-A0F7-45DC-B477-6EDEA801DC20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FC071-517B-4DD5-BD4D-B3C3DF26F7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198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4E0CD8-5E82-4267-BB5E-77BEAB8DAB66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80051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99707F-0F81-4DED-A5EF-ED8FCCBF7B94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5085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CDCBBF-0CF2-488D-8673-1EE0BF1E5DFE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48731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C21547-2B7D-4329-BDE9-46708FB7FF17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30361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D539B6-1606-4B91-9C7D-BB262ADDCABA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46407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CFF21F-5D48-4F89-B84E-5D988A09113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3" y="2900366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3" y="4116404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051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8" y="718713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CFF21F-5D48-4F89-B84E-5D988A09113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1"/>
            <a:ext cx="5220000" cy="1331999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9" y="4500001"/>
            <a:ext cx="5220000" cy="1331999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80" y="718713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3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04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CFF21F-5D48-4F89-B84E-5D988A091130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3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05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CFF21F-5D48-4F89-B84E-5D988A09113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5" y="6050486"/>
            <a:ext cx="883411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33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7" y="2019300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46CFF21F-5D48-4F89-B84E-5D988A0911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908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9" y="2434290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46CFF21F-5D48-4F89-B84E-5D988A0911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923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9452" y="1134533"/>
            <a:ext cx="10788649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3158" y="2019300"/>
            <a:ext cx="517154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79451" y="2915728"/>
            <a:ext cx="5165709" cy="321043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97492" y="2019300"/>
            <a:ext cx="5170609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97284" y="2938734"/>
            <a:ext cx="5170817" cy="319113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CFF21F-5D48-4F89-B84E-5D988A0911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8311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CFF21F-5D48-4F89-B84E-5D988A091130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9450" y="2019300"/>
            <a:ext cx="10788649" cy="4106864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24317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CFF21F-5D48-4F89-B84E-5D988A09113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3" y="2900366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3" y="4116404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1" y="414001"/>
            <a:ext cx="1520783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216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CFF21F-5D48-4F89-B84E-5D988A091130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9"/>
          </a:xfrm>
          <a:prstGeom prst="rect">
            <a:avLst/>
          </a:prstGeom>
        </p:spPr>
        <p:txBody>
          <a:bodyPr/>
          <a:lstStyle>
            <a:lvl1pPr marL="251994" indent="-179996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87" indent="-179996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77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3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002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9"/>
          </a:xfrm>
          <a:prstGeom prst="rect">
            <a:avLst/>
          </a:prstGeom>
        </p:spPr>
        <p:txBody>
          <a:bodyPr/>
          <a:lstStyle>
            <a:lvl1pPr marL="251994" indent="-179996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87" indent="-179996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77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CFF21F-5D48-4F89-B84E-5D988A09113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3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45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CFF21F-5D48-4F89-B84E-5D988A091130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9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1" y="1692001"/>
            <a:ext cx="5219999" cy="4140000"/>
          </a:xfrm>
          <a:prstGeom prst="rect">
            <a:avLst/>
          </a:prstGeom>
        </p:spPr>
        <p:txBody>
          <a:bodyPr/>
          <a:lstStyle>
            <a:lvl1pPr marL="251994" indent="-179996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87" indent="-179996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77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1" y="1690271"/>
            <a:ext cx="5219999" cy="4140000"/>
          </a:xfrm>
          <a:prstGeom prst="rect">
            <a:avLst/>
          </a:prstGeom>
        </p:spPr>
        <p:txBody>
          <a:bodyPr/>
          <a:lstStyle>
            <a:lvl1pPr marL="251994" indent="-179996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87" indent="-179996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77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3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33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5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CFF21F-5D48-4F89-B84E-5D988A091130}" type="slidenum">
              <a:rPr lang="cs-CZ" smtClean="0"/>
              <a:t>‹#›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6" y="5599671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1" y="1667024"/>
            <a:ext cx="5219999" cy="4140000"/>
          </a:xfrm>
          <a:prstGeom prst="rect">
            <a:avLst/>
          </a:prstGeom>
        </p:spPr>
        <p:txBody>
          <a:bodyPr/>
          <a:lstStyle>
            <a:lvl1pPr marL="251994" indent="-179996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987" indent="-179996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377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3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310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3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CFF21F-5D48-4F89-B84E-5D988A091130}" type="slidenum">
              <a:rPr lang="cs-CZ" smtClean="0"/>
              <a:t>‹#›</a:t>
            </a:fld>
            <a:endParaRPr 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69"/>
            <a:ext cx="3312000" cy="14277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20000" y="1692003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2" y="1692003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3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911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CFF21F-5D48-4F89-B84E-5D988A091130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3" y="692149"/>
            <a:ext cx="5200987" cy="5139851"/>
          </a:xfrm>
          <a:prstGeom prst="rect">
            <a:avLst/>
          </a:prstGeom>
        </p:spPr>
        <p:txBody>
          <a:bodyPr/>
          <a:lstStyle>
            <a:lvl1pPr marL="251994" indent="-179996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987" indent="-179996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377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1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6" y="5599671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3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631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CFF21F-5D48-4F89-B84E-5D988A09113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49"/>
            <a:ext cx="10753200" cy="5139851"/>
          </a:xfrm>
          <a:prstGeom prst="rect">
            <a:avLst/>
          </a:prstGeom>
        </p:spPr>
        <p:txBody>
          <a:bodyPr/>
          <a:lstStyle>
            <a:lvl1pPr marL="251994" indent="-179996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87" indent="-179996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77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3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301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46CFF21F-5D48-4F89-B84E-5D988A09113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1883562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377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566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754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3131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32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509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Vv930-sDTI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g6zbx11XWM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sezónnosti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462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333375"/>
            <a:ext cx="7683500" cy="611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193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8624C335-A96E-4CA9-835E-F3C29FC82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339886" cy="4139998"/>
          </a:xfrm>
        </p:spPr>
        <p:txBody>
          <a:bodyPr/>
          <a:lstStyle/>
          <a:p>
            <a:r>
              <a:rPr lang="cs-CZ" dirty="0" smtClean="0"/>
              <a:t>Cílem bude srovnat sezónnost návštěvnosti Prahy a JMK</a:t>
            </a:r>
          </a:p>
          <a:p>
            <a:pPr marL="71998" indent="0">
              <a:buNone/>
            </a:pPr>
            <a:r>
              <a:rPr lang="cs-CZ" dirty="0" smtClean="0"/>
              <a:t>Postup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dirty="0" smtClean="0"/>
              <a:t>Data získáte z Veřejné databáze ČSÚ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Vygenerování tabulky – vlastní definování parametrů (</a:t>
            </a:r>
            <a:r>
              <a:rPr lang="cs-CZ" sz="1800" dirty="0" smtClean="0"/>
              <a:t>přenocování - celkem</a:t>
            </a:r>
            <a:r>
              <a:rPr lang="cs-CZ" sz="1800" dirty="0"/>
              <a:t>, 2012, </a:t>
            </a:r>
            <a:r>
              <a:rPr lang="cs-CZ" sz="1800" dirty="0" smtClean="0"/>
              <a:t>2019) a úprava </a:t>
            </a:r>
            <a:r>
              <a:rPr lang="cs-CZ" sz="1800" dirty="0"/>
              <a:t>do podoby </a:t>
            </a:r>
            <a:r>
              <a:rPr lang="cs-CZ" sz="1800" dirty="0" err="1"/>
              <a:t>datasetu</a:t>
            </a:r>
            <a:r>
              <a:rPr lang="cs-CZ" sz="1800" dirty="0"/>
              <a:t> </a:t>
            </a:r>
            <a:endParaRPr lang="cs-CZ" sz="1800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dirty="0" smtClean="0"/>
              <a:t>Výpočet </a:t>
            </a:r>
            <a:r>
              <a:rPr lang="cs-CZ" sz="2400" dirty="0"/>
              <a:t>procentního podílu pro roky </a:t>
            </a:r>
            <a:r>
              <a:rPr lang="cs-CZ" sz="2400" dirty="0" smtClean="0"/>
              <a:t>2018, 2012 a podílu časového úseku (1/12)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dirty="0" smtClean="0"/>
              <a:t>Seřadit </a:t>
            </a:r>
            <a:r>
              <a:rPr lang="cs-CZ" sz="2400" dirty="0"/>
              <a:t>od nejmenších po nejvyšší </a:t>
            </a:r>
            <a:r>
              <a:rPr lang="cs-CZ" sz="2400" dirty="0" smtClean="0"/>
              <a:t>hodnoty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dirty="0" smtClean="0"/>
              <a:t>Kumulativně </a:t>
            </a:r>
            <a:r>
              <a:rPr lang="cs-CZ" sz="2400" dirty="0"/>
              <a:t>sečíst (návštěvnost i okresy) a zobrazit v grafu </a:t>
            </a:r>
            <a:r>
              <a:rPr lang="cs-CZ" sz="2400" dirty="0" smtClean="0"/>
              <a:t>(</a:t>
            </a:r>
            <a:r>
              <a:rPr lang="cs-CZ" sz="2400" dirty="0" err="1" smtClean="0"/>
              <a:t>xy</a:t>
            </a:r>
            <a:r>
              <a:rPr lang="cs-CZ" sz="2400" dirty="0" smtClean="0"/>
              <a:t> plot) vč. osy pro rovnoměrné rozložení</a:t>
            </a:r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6D091BE-5BE9-46C6-A100-01C4FAE89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2BB367F-17EB-47B0-9BCA-E1BB2EABA2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Lorenzova křivka a </a:t>
            </a:r>
            <a:r>
              <a:rPr lang="cs-CZ" dirty="0" err="1"/>
              <a:t>Giniho</a:t>
            </a:r>
            <a:r>
              <a:rPr lang="cs-CZ" dirty="0"/>
              <a:t> </a:t>
            </a:r>
            <a:r>
              <a:rPr lang="cs-CZ" dirty="0" smtClean="0"/>
              <a:t>koeficient</a:t>
            </a:r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AA91055D-D3AC-4B49-9C4A-4CEAD698C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Seminární úkol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4492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Giniho</a:t>
            </a:r>
            <a:r>
              <a:rPr lang="cs-CZ" dirty="0" smtClean="0"/>
              <a:t> koeficient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Seminární úkol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66BE0C7-9539-4B88-B53C-2CF742EA67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75" b="17479"/>
          <a:stretch/>
        </p:blipFill>
        <p:spPr>
          <a:xfrm>
            <a:off x="720000" y="1889349"/>
            <a:ext cx="7258251" cy="489742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307978" y="2403566"/>
            <a:ext cx="3500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hlinkClick r:id="rId3"/>
              </a:rPr>
              <a:t>Výukové video 2 na výpočet </a:t>
            </a:r>
            <a:r>
              <a:rPr lang="cs-CZ" dirty="0" err="1" smtClean="0">
                <a:hlinkClick r:id="rId3"/>
              </a:rPr>
              <a:t>Giniho</a:t>
            </a:r>
            <a:r>
              <a:rPr lang="cs-CZ" dirty="0" smtClean="0">
                <a:hlinkClick r:id="rId3"/>
              </a:rPr>
              <a:t> koeficientu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0387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1998" indent="0">
              <a:buNone/>
            </a:pPr>
            <a:r>
              <a:rPr lang="cs-CZ" dirty="0" smtClean="0"/>
              <a:t>Dobrovolná část</a:t>
            </a:r>
          </a:p>
          <a:p>
            <a:r>
              <a:rPr lang="cs-CZ" dirty="0" smtClean="0"/>
              <a:t>Srovnat průběh měsíční sezónnosti Prahy, JMK a Královehradeckého kraje v jednom grafu a okomentovat důvody průběhu </a:t>
            </a:r>
            <a:r>
              <a:rPr lang="cs-CZ" smtClean="0"/>
              <a:t>jednotlivých křivek.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Seminární úkol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4560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Další možnosti vyjádření sezónnosti</a:t>
            </a:r>
            <a:endParaRPr lang="cs-CZ" altLang="cs-CZ" dirty="0"/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349" y="1519511"/>
            <a:ext cx="9144000" cy="4948237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282189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 smtClean="0"/>
              <a:t>Srovnání variability mezi dvěma destinacemi</a:t>
            </a:r>
            <a:endParaRPr lang="cs-CZ" altLang="cs-CZ" sz="3600" dirty="0"/>
          </a:p>
        </p:txBody>
      </p:sp>
      <p:pic>
        <p:nvPicPr>
          <p:cNvPr id="17413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617664"/>
            <a:ext cx="8229600" cy="4491037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135258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Srovnání variability mezi dvěma destinacemi</a:t>
            </a:r>
          </a:p>
        </p:txBody>
      </p:sp>
      <p:pic>
        <p:nvPicPr>
          <p:cNvPr id="1946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817688"/>
            <a:ext cx="8229600" cy="40894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733030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metriky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Index sezónnosti – vyjádření sumy dvou nejnavštěvovanějších měsíců k celkové návštěvnosti</a:t>
            </a:r>
          </a:p>
          <a:p>
            <a:r>
              <a:rPr lang="cs-CZ" dirty="0" smtClean="0"/>
              <a:t>Identifikace převažujícího </a:t>
            </a:r>
          </a:p>
          <a:p>
            <a:pPr marL="71998" indent="0">
              <a:buNone/>
            </a:pPr>
            <a:r>
              <a:rPr lang="cs-CZ" dirty="0"/>
              <a:t> </a:t>
            </a:r>
            <a:r>
              <a:rPr lang="cs-CZ" dirty="0" smtClean="0"/>
              <a:t> typu sezónnosti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843" y="3519996"/>
            <a:ext cx="4838700" cy="320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23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Cestovní ruch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430744"/>
            <a:ext cx="6534240" cy="413999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err="1" smtClean="0"/>
              <a:t>Časo</a:t>
            </a:r>
            <a:r>
              <a:rPr lang="cs-CZ" dirty="0" smtClean="0"/>
              <a:t>-prostorově diferencovaný jev</a:t>
            </a:r>
          </a:p>
          <a:p>
            <a:pPr lvl="1"/>
            <a:r>
              <a:rPr lang="cs-CZ" dirty="0" smtClean="0"/>
              <a:t>Na různých prostorových úrovních (body, ulice, města, okresy, kraje, státy)</a:t>
            </a:r>
          </a:p>
          <a:p>
            <a:pPr lvl="1"/>
            <a:r>
              <a:rPr lang="cs-CZ" dirty="0" smtClean="0"/>
              <a:t>V různých časových úsecích (hodiny, dny, týdny, měsíce)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102" y="308576"/>
            <a:ext cx="5574085" cy="536505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286" y="3126377"/>
            <a:ext cx="5029667" cy="360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75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Sezónnost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79" y="1402117"/>
            <a:ext cx="8596493" cy="5196712"/>
          </a:xfrm>
        </p:spPr>
      </p:pic>
    </p:spTree>
    <p:extLst>
      <p:ext uri="{BB962C8B-B14F-4D97-AF65-F5344CB8AC3E}">
        <p14:creationId xmlns:p14="http://schemas.microsoft.com/office/powerpoint/2010/main" val="1161548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Sezónnost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99" y="1640022"/>
            <a:ext cx="8757448" cy="4926239"/>
          </a:xfrm>
        </p:spPr>
      </p:pic>
    </p:spTree>
    <p:extLst>
      <p:ext uri="{BB962C8B-B14F-4D97-AF65-F5344CB8AC3E}">
        <p14:creationId xmlns:p14="http://schemas.microsoft.com/office/powerpoint/2010/main" val="3735872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Sezónnost</a:t>
            </a:r>
            <a:endParaRPr lang="cs-CZ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579064"/>
            <a:ext cx="7958982" cy="49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935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46" y="522447"/>
            <a:ext cx="5476875" cy="290512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46" y="3531438"/>
            <a:ext cx="5762088" cy="305641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23" y="522447"/>
            <a:ext cx="5986480" cy="281143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532" y="3531438"/>
            <a:ext cx="5744462" cy="3056412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0886365" y="802244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ČR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5916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Sezónnost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9" y="1692002"/>
            <a:ext cx="9297988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278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3327DF7-4F93-40FF-BC46-2D0B668221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6D091BE-5BE9-46C6-A100-01C4FAE89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2BB367F-17EB-47B0-9BCA-E1BB2EABA2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Giniho</a:t>
            </a:r>
            <a:r>
              <a:rPr lang="cs-CZ" dirty="0"/>
              <a:t> koeficient a Lorenzova křivka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AA91055D-D3AC-4B49-9C4A-4CEAD698C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Měření sezónnosti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66BE0C7-9539-4B88-B53C-2CF742EA67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75" b="17479"/>
          <a:stretch/>
        </p:blipFill>
        <p:spPr>
          <a:xfrm>
            <a:off x="720000" y="1889349"/>
            <a:ext cx="7258251" cy="489742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8307978" y="2325189"/>
            <a:ext cx="3624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  <a:hlinkClick r:id="rId3"/>
              </a:rPr>
              <a:t>Výukové video zde</a:t>
            </a:r>
            <a:endParaRPr lang="cs-CZ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816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89" y="1278491"/>
            <a:ext cx="8630194" cy="496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59040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dul K" id="{7DA578F0-1512-4AD6-BB93-7B812B55B55E}" vid="{B23A00DC-FC74-4FEE-B57F-D5AF6160EDE2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ESF MU</Template>
  <TotalTime>110</TotalTime>
  <Words>217</Words>
  <Application>Microsoft Office PowerPoint</Application>
  <PresentationFormat>Širokoúhlá obrazovka</PresentationFormat>
  <Paragraphs>43</Paragraphs>
  <Slides>17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Tahoma</vt:lpstr>
      <vt:lpstr>Wingdings</vt:lpstr>
      <vt:lpstr>Prezentace_MU_CZ</vt:lpstr>
      <vt:lpstr>Analýza sezónnosti</vt:lpstr>
      <vt:lpstr>Cestovní ruch</vt:lpstr>
      <vt:lpstr>Sezónnost</vt:lpstr>
      <vt:lpstr>Sezónnost</vt:lpstr>
      <vt:lpstr>Sezónnost</vt:lpstr>
      <vt:lpstr>Prezentace aplikace PowerPoint</vt:lpstr>
      <vt:lpstr>Sezónnost</vt:lpstr>
      <vt:lpstr>Měření sezónnosti</vt:lpstr>
      <vt:lpstr>Prezentace aplikace PowerPoint</vt:lpstr>
      <vt:lpstr>Prezentace aplikace PowerPoint</vt:lpstr>
      <vt:lpstr>Seminární úkol</vt:lpstr>
      <vt:lpstr>Seminární úkol</vt:lpstr>
      <vt:lpstr>Seminární úkol</vt:lpstr>
      <vt:lpstr>Další možnosti vyjádření sezónnosti</vt:lpstr>
      <vt:lpstr>Srovnání variability mezi dvěma destinacemi</vt:lpstr>
      <vt:lpstr>Srovnání variability mezi dvěma destinacemi</vt:lpstr>
      <vt:lpstr>Další metriky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Šauer</dc:creator>
  <cp:lastModifiedBy>Martin Šauer</cp:lastModifiedBy>
  <cp:revision>10</cp:revision>
  <dcterms:created xsi:type="dcterms:W3CDTF">2020-04-21T12:39:30Z</dcterms:created>
  <dcterms:modified xsi:type="dcterms:W3CDTF">2020-04-22T09:40:38Z</dcterms:modified>
</cp:coreProperties>
</file>