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sldIdLst>
    <p:sldId id="256" r:id="rId2"/>
    <p:sldId id="303" r:id="rId3"/>
    <p:sldId id="304" r:id="rId4"/>
    <p:sldId id="299" r:id="rId5"/>
    <p:sldId id="258" r:id="rId6"/>
    <p:sldId id="257" r:id="rId7"/>
    <p:sldId id="259" r:id="rId8"/>
    <p:sldId id="301" r:id="rId9"/>
    <p:sldId id="302" r:id="rId10"/>
    <p:sldId id="260" r:id="rId11"/>
    <p:sldId id="261" r:id="rId12"/>
    <p:sldId id="298" r:id="rId13"/>
    <p:sldId id="263" r:id="rId14"/>
    <p:sldId id="264" r:id="rId15"/>
    <p:sldId id="271" r:id="rId16"/>
    <p:sldId id="272" r:id="rId17"/>
    <p:sldId id="300" r:id="rId18"/>
    <p:sldId id="274" r:id="rId19"/>
    <p:sldId id="275" r:id="rId20"/>
    <p:sldId id="276" r:id="rId21"/>
    <p:sldId id="279" r:id="rId22"/>
    <p:sldId id="280" r:id="rId23"/>
    <p:sldId id="281" r:id="rId24"/>
    <p:sldId id="283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96" r:id="rId33"/>
    <p:sldId id="277" r:id="rId34"/>
    <p:sldId id="278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5332" autoAdjust="0"/>
  </p:normalViewPr>
  <p:slideViewPr>
    <p:cSldViewPr snapToGrid="0">
      <p:cViewPr>
        <p:scale>
          <a:sx n="90" d="100"/>
          <a:sy n="90" d="100"/>
        </p:scale>
        <p:origin x="168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7E148-55CA-4E7F-9D53-E088B4BD3E1F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4514-5593-4D24-8660-1A40E3839C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91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Před tím, než je železnice přeměnila, byla přímořská letoviska spíše strašidelnými nemocnými a snobskými obyvateli, kdy kníže Regent vychutnával vody v Brightonu a šlechtičtí </a:t>
            </a:r>
            <a:r>
              <a:rPr lang="cs-CZ" dirty="0" err="1" smtClean="0"/>
              <a:t>Yorkshire</a:t>
            </a:r>
            <a:r>
              <a:rPr lang="cs-CZ" dirty="0" smtClean="0"/>
              <a:t> ponořili své prsty do moře v </a:t>
            </a:r>
            <a:r>
              <a:rPr lang="cs-CZ" dirty="0" err="1" smtClean="0"/>
              <a:t>Scarborough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4514-5593-4D24-8660-1A40E3839C6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87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34744A-E486-4E4A-9157-5C0BEAB5ABA4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11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9AF6E9-7096-4086-8608-E07FC513E6F5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99229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6E909F-8A8E-44D7-BDEB-638E21D45329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46029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BB8B7C-C575-415B-8F8F-BFD799BF2908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95232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DA43D4-8C60-4A76-9B09-46A395F1C643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83294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A69CCC-6F25-470B-A353-0B1EAA7BCDDA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89154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6425A9-58BA-4584-A4DB-3913FD3C08CC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72262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4481AD-CF03-42A9-B7F6-4E4BC31023FD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39588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E131C-4DF9-4101-9F11-EB1BA6C3B3CA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22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5C5291-001C-4DA4-9E9C-EEC70381C272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8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dnešní generaci seniorů (</a:t>
            </a:r>
            <a:r>
              <a:rPr lang="cs-CZ" dirty="0" err="1" smtClean="0"/>
              <a:t>babyboomers</a:t>
            </a:r>
            <a:r>
              <a:rPr lang="cs-CZ" dirty="0" smtClean="0"/>
              <a:t>) je </a:t>
            </a:r>
            <a:r>
              <a:rPr lang="cs-CZ" dirty="0" smtClean="0"/>
              <a:t>období</a:t>
            </a:r>
            <a:r>
              <a:rPr lang="cs-CZ" baseline="0" dirty="0" smtClean="0"/>
              <a:t> </a:t>
            </a:r>
            <a:r>
              <a:rPr lang="cs-CZ" baseline="0" dirty="0" smtClean="0"/>
              <a:t>po druhé světové válce a hospodářského růstu spojeno mimo jiné s pozitivními vzpomínkami na trávení léta výlety vlakem k moři.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4514-5593-4D24-8660-1A40E3839C6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417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2DF3E1-96AC-4637-AF87-04FB6DA09C29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29008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1AE602-8AB8-4F1B-83A0-23F22390B0B9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05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127326-41C1-4DED-A324-9DEFAC6BD3E2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7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6C012C-C8AE-4A00-BF1C-9D275248BCB7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4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01F698-934B-476B-BAC4-A5A46C694B2B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9714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DD0409-95C5-413E-B36F-F5F5F092E660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2675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34132E-E7F7-4D97-81A6-138ECAAB93F4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45243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88C1D6-B05A-40E7-8E66-03903E5B5694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78872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C08E1F-4CE8-4ABB-9943-14644011AC37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00166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54952E-AD70-4252-8E82-3E2ACF65D4B8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1338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6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529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8" y="718713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1"/>
            <a:ext cx="5220000" cy="133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9" y="4500001"/>
            <a:ext cx="5220000" cy="133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80" y="718713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4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5" y="6050486"/>
            <a:ext cx="883411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60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7" y="2019300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68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9" y="2434290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01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2" y="1134533"/>
            <a:ext cx="10788649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158" y="2019300"/>
            <a:ext cx="517154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451" y="2915728"/>
            <a:ext cx="5165709" cy="321043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97492" y="2019300"/>
            <a:ext cx="5170609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284" y="2938734"/>
            <a:ext cx="5170817" cy="31911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78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9450" y="2019300"/>
            <a:ext cx="10788649" cy="4106864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5683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172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1F90-0F65-4297-BCD5-F7A5E9A78DC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45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6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1" y="414001"/>
            <a:ext cx="1520783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9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9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99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9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8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9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90271"/>
            <a:ext cx="5219999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269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5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5599671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67024"/>
            <a:ext cx="5219999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041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3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69"/>
            <a:ext cx="3312000" cy="14277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0" y="1692003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2" y="1692003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955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49"/>
            <a:ext cx="5200987" cy="5139851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1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5599671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697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49"/>
            <a:ext cx="10753200" cy="5139851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3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686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9CE3BC46-0491-4C5A-B4F6-04D7C0E2883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04006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80" r:id="rId18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7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6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13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32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5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unwto.org/country-profile-inbound-tourism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Přímořský turismus a rozvojové země světa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503" y="4346621"/>
            <a:ext cx="9144000" cy="1655762"/>
          </a:xfrm>
        </p:spPr>
        <p:txBody>
          <a:bodyPr/>
          <a:lstStyle/>
          <a:p>
            <a:r>
              <a:rPr lang="cs-CZ" dirty="0" smtClean="0"/>
              <a:t>Martin Šauer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2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I. generace přímořských letovisek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Od poloviny 60. let dochází poklesu návštěvnosti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Vliv růstu mezinárodní konkurence, rozvoje dopravy, nabídka CK – </a:t>
            </a:r>
            <a:r>
              <a:rPr lang="cs-CZ" dirty="0" err="1" smtClean="0"/>
              <a:t>packages</a:t>
            </a: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smtClean="0"/>
              <a:t>Střediska I. generace: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některá se transformují na oblasti, kde tráví svůj důchod senioři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jiná se stávají cílem jednodenní návštěvnosti (investice do atraktivit pro rodiny s dětmi, vč. </a:t>
            </a:r>
            <a:r>
              <a:rPr lang="cs-CZ" dirty="0" err="1" smtClean="0"/>
              <a:t>indoor</a:t>
            </a:r>
            <a:r>
              <a:rPr lang="cs-CZ" dirty="0" smtClean="0"/>
              <a:t> infrastruktury)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Výjimečně diversifikují svojí místní ekonomiku – rozvoj finančních a vzdělávacích služeb (Brighton, </a:t>
            </a:r>
            <a:r>
              <a:rPr lang="cs-CZ" dirty="0" err="1" smtClean="0"/>
              <a:t>Bournemouth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20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generace přímořských letovisek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16699" y="1409700"/>
            <a:ext cx="5334001" cy="4546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Středomoří</a:t>
            </a:r>
          </a:p>
          <a:p>
            <a:pPr>
              <a:buFontTx/>
              <a:buChar char="-"/>
            </a:pPr>
            <a:r>
              <a:rPr lang="cs-CZ" dirty="0" smtClean="0"/>
              <a:t>Španělsko (např. </a:t>
            </a:r>
            <a:r>
              <a:rPr lang="cs-CZ" dirty="0" err="1" smtClean="0"/>
              <a:t>Costa</a:t>
            </a:r>
            <a:r>
              <a:rPr lang="cs-CZ" dirty="0" smtClean="0"/>
              <a:t> Brava), následované Řeckem a Baleárskými ostrovy, italské pobřeží Jaderské moře, následně Tunis a Maroko</a:t>
            </a:r>
          </a:p>
          <a:p>
            <a:pPr>
              <a:buFontTx/>
              <a:buChar char="-"/>
            </a:pPr>
            <a:r>
              <a:rPr lang="cs-CZ" dirty="0" err="1" smtClean="0"/>
              <a:t>Package</a:t>
            </a:r>
            <a:r>
              <a:rPr lang="cs-CZ" dirty="0" smtClean="0"/>
              <a:t> </a:t>
            </a:r>
            <a:r>
              <a:rPr lang="cs-CZ" dirty="0" err="1" smtClean="0"/>
              <a:t>tours</a:t>
            </a:r>
            <a:r>
              <a:rPr lang="cs-CZ" dirty="0" smtClean="0"/>
              <a:t> – cenová a dopravní dostupnost přímořských destinací</a:t>
            </a:r>
          </a:p>
          <a:p>
            <a:pPr>
              <a:buFontTx/>
              <a:buChar char="-"/>
            </a:pPr>
            <a:r>
              <a:rPr lang="cs-CZ" dirty="0" smtClean="0"/>
              <a:t>Střediska na zelené louce – velmi rychlý růst</a:t>
            </a:r>
          </a:p>
          <a:p>
            <a:pPr>
              <a:buFontTx/>
              <a:buChar char="-"/>
            </a:pPr>
            <a:r>
              <a:rPr lang="cs-CZ" dirty="0" smtClean="0"/>
              <a:t>Role touroperátorů v rozvoji přímořských letovisek (úspory z rozsahu – růst velikosti středisek)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1026" name="Picture 2" descr="https://img.rt.com/files/news/42/af/90/00/tourism-barcelona-problem-p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2092585"/>
            <a:ext cx="6156325" cy="34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0700" y="6083300"/>
            <a:ext cx="86199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dirty="0" smtClean="0"/>
              <a:t>- Závislost </a:t>
            </a:r>
            <a:r>
              <a:rPr lang="cs-CZ" sz="2600" dirty="0"/>
              <a:t>na omezeném počtu zdrojových zemí (UK, DE, NL,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56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374" y="728999"/>
            <a:ext cx="8507251" cy="54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III. </a:t>
            </a:r>
            <a:r>
              <a:rPr lang="cs-CZ" dirty="0"/>
              <a:t>generace přímořských letovisek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Poslední kategorie masových přímořských letovisek  (konec 80. let)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Především v zemích rozvojového světa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Vysoký stupeň plánování, kontroly a specifikace kvality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err="1" smtClean="0"/>
              <a:t>Poon</a:t>
            </a:r>
            <a:r>
              <a:rPr lang="cs-CZ" dirty="0" smtClean="0"/>
              <a:t> –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tourism</a:t>
            </a:r>
            <a:r>
              <a:rPr lang="cs-CZ" dirty="0" smtClean="0"/>
              <a:t>; </a:t>
            </a:r>
            <a:r>
              <a:rPr lang="cs-CZ" dirty="0" err="1" smtClean="0"/>
              <a:t>Urry</a:t>
            </a:r>
            <a:r>
              <a:rPr lang="cs-CZ" dirty="0" smtClean="0"/>
              <a:t> – post-</a:t>
            </a:r>
            <a:r>
              <a:rPr lang="cs-CZ" dirty="0" err="1" smtClean="0"/>
              <a:t>fordistická</a:t>
            </a:r>
            <a:r>
              <a:rPr lang="cs-CZ" dirty="0" smtClean="0"/>
              <a:t> spotřeba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Rozvojové restrikce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Environmentální citlivost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Přímý marketing směřovaný na individuální a nezávislé návštěvníky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4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Východiska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121400" cy="43513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altLang="cs-CZ" sz="2000" dirty="0" err="1"/>
              <a:t>Postkolonialismus</a:t>
            </a:r>
            <a:r>
              <a:rPr lang="cs-CZ" altLang="cs-CZ" sz="2000" dirty="0"/>
              <a:t> (50. a 60. léta a geopolitické změny)</a:t>
            </a:r>
          </a:p>
          <a:p>
            <a:pPr>
              <a:spcBef>
                <a:spcPts val="1800"/>
              </a:spcBef>
            </a:pPr>
            <a:r>
              <a:rPr lang="cs-CZ" altLang="cs-CZ" sz="2000" dirty="0"/>
              <a:t>Cestovní ruch nabízel alternativu pro ekonomický rozvoj těchto zemí (původně orientované hlavně na primární sektor – zemědělství)</a:t>
            </a:r>
          </a:p>
          <a:p>
            <a:pPr>
              <a:spcBef>
                <a:spcPts val="1800"/>
              </a:spcBef>
            </a:pPr>
            <a:r>
              <a:rPr lang="cs-CZ" altLang="cs-CZ" sz="2000" dirty="0"/>
              <a:t>Země byly (jsou) velmi atraktivní – exotika, odlišná kultura, původní příroda</a:t>
            </a:r>
          </a:p>
          <a:p>
            <a:pPr>
              <a:spcBef>
                <a:spcPts val="1800"/>
              </a:spcBef>
            </a:pPr>
            <a:r>
              <a:rPr lang="cs-CZ" altLang="cs-CZ" sz="2000" dirty="0"/>
              <a:t>Ekonomické a technologické faktory na straně poptávky </a:t>
            </a:r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</p:txBody>
      </p:sp>
      <p:pic>
        <p:nvPicPr>
          <p:cNvPr id="71684" name="Picture 4" descr="https://lonelyplanetimages.imgix.net/shop/images/8663-Thailand_travel_guide.jpg?auto=enhance&amp;q=90&amp;w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20" y="365125"/>
            <a:ext cx="4066579" cy="62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4" y="188913"/>
            <a:ext cx="8162925" cy="1066800"/>
          </a:xfrm>
        </p:spPr>
        <p:txBody>
          <a:bodyPr/>
          <a:lstStyle/>
          <a:p>
            <a:pPr eaLnBrk="1" hangingPunct="1"/>
            <a:r>
              <a:rPr lang="cs-CZ" altLang="cs-CZ" sz="3200"/>
              <a:t>Rozvojové země jako hlavní destinace mezinárodního cestovního ruchu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219450" y="48577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8A1D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Verdana" panose="020B0604030504040204" pitchFamily="34" charset="0"/>
            </a:endParaRPr>
          </a:p>
        </p:txBody>
      </p:sp>
      <p:pic>
        <p:nvPicPr>
          <p:cNvPr id="17412" name="Picture 6" descr="návštěvnost_rozvojových zem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4" y="1136946"/>
            <a:ext cx="9399586" cy="572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 r="17871"/>
          <a:stretch/>
        </p:blipFill>
        <p:spPr bwMode="auto">
          <a:xfrm>
            <a:off x="376704" y="863599"/>
            <a:ext cx="5194300" cy="460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" r="5936"/>
          <a:stretch/>
        </p:blipFill>
        <p:spPr bwMode="auto">
          <a:xfrm>
            <a:off x="6019800" y="863599"/>
            <a:ext cx="5232400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9900" y="306942"/>
            <a:ext cx="5007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20 nejrychleji rostoucích destinací (rozvojové země)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08700" y="306942"/>
            <a:ext cx="43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Význam cestovního ruchu – podíl CR na HDP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85040" y="5862636"/>
            <a:ext cx="569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5"/>
              </a:rPr>
              <a:t>https://www.unwto.org/country-profile-inbound-tourism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2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8150" t="25183" r="15210" b="6963"/>
          <a:stretch/>
        </p:blipFill>
        <p:spPr>
          <a:xfrm>
            <a:off x="0" y="-1"/>
            <a:ext cx="11836506" cy="677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6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409575"/>
            <a:ext cx="8162925" cy="762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Hlavní trendy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89000" y="1600200"/>
            <a:ext cx="10464800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 smtClean="0"/>
              <a:t>Na počátku dominance </a:t>
            </a:r>
            <a:r>
              <a:rPr lang="cs-CZ" altLang="cs-CZ" sz="3200" dirty="0"/>
              <a:t>vyspělých zemí světa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Velmi rozdílné výsledky mezi jednotlivými rozvojovými zeměmi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Hlavní turistické proudy se odehrávají v rámci jednotlivých regionů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 smtClean="0"/>
              <a:t>Závislost </a:t>
            </a:r>
            <a:r>
              <a:rPr lang="cs-CZ" altLang="cs-CZ" sz="3200" dirty="0"/>
              <a:t>na cestovním ruchu je významná u ostrovních států a malých zemí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Problém dosažitelnosti RZ hlavními zdrojovými zeměmi</a:t>
            </a:r>
          </a:p>
        </p:txBody>
      </p:sp>
    </p:spTree>
    <p:extLst>
      <p:ext uri="{BB962C8B-B14F-4D97-AF65-F5344CB8AC3E}">
        <p14:creationId xmlns:p14="http://schemas.microsoft.com/office/powerpoint/2010/main" val="12175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1" y="328613"/>
            <a:ext cx="10229849" cy="10668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dirty="0"/>
              <a:t>Výhody CR jako nástroje pro řešení chudoby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93750" y="1600200"/>
            <a:ext cx="10229849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cs-CZ" altLang="cs-CZ" dirty="0"/>
              <a:t>CR přiváží spotřebitele za produktem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cs-CZ" altLang="cs-CZ" dirty="0"/>
              <a:t>CR nečelí obchodním bariérám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cs-CZ" altLang="cs-CZ" dirty="0"/>
              <a:t>Možnost tvorby vazeb s jinými odvětvími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cs-CZ" altLang="cs-CZ" dirty="0"/>
              <a:t>CR vytváří příležitosti k </a:t>
            </a:r>
            <a:r>
              <a:rPr lang="cs-CZ" altLang="cs-CZ" dirty="0" smtClean="0"/>
              <a:t>diverzifikaci </a:t>
            </a:r>
            <a:r>
              <a:rPr lang="cs-CZ" altLang="cs-CZ" dirty="0"/>
              <a:t>zemědělství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cs-CZ" altLang="cs-CZ" dirty="0"/>
              <a:t>CR je náročný na pracovní síly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cs-CZ" altLang="cs-CZ" dirty="0"/>
              <a:t>CR zaměstnává relativně více žen než mužů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cs-CZ" altLang="cs-CZ" dirty="0"/>
              <a:t>Rozvoj infrastruktury s rozvojem CR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cs-CZ" altLang="cs-CZ" dirty="0"/>
              <a:t>CR je charakteristický vysokou elasticitou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cs-CZ" altLang="cs-CZ" dirty="0"/>
              <a:t>CR může nabývat různých forem a využívat různých vstupů</a:t>
            </a:r>
          </a:p>
        </p:txBody>
      </p:sp>
    </p:spTree>
    <p:extLst>
      <p:ext uri="{BB962C8B-B14F-4D97-AF65-F5344CB8AC3E}">
        <p14:creationId xmlns:p14="http://schemas.microsoft.com/office/powerpoint/2010/main" val="19744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653F2-78F3-439A-A6DD-9573D15E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899746-E25D-4C2D-AA4F-4473B627D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6D70C3-0577-4858-BFF7-1F3F5C71C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82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4" y="557213"/>
            <a:ext cx="8162925" cy="64135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Nevýhody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4214" y="1600200"/>
            <a:ext cx="9605961" cy="37592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sz="3600" dirty="0"/>
              <a:t>CR čelí změnám na straně poptávky</a:t>
            </a:r>
          </a:p>
          <a:p>
            <a:pPr eaLnBrk="1" hangingPunct="1"/>
            <a:r>
              <a:rPr lang="cs-CZ" altLang="cs-CZ" sz="3600" dirty="0"/>
              <a:t>Politická nestabilita a problém bezpečnosti</a:t>
            </a:r>
          </a:p>
          <a:p>
            <a:pPr eaLnBrk="1" hangingPunct="1"/>
            <a:r>
              <a:rPr lang="cs-CZ" altLang="cs-CZ" sz="3600" dirty="0"/>
              <a:t>Sezónnost</a:t>
            </a:r>
          </a:p>
          <a:p>
            <a:pPr eaLnBrk="1" hangingPunct="1"/>
            <a:r>
              <a:rPr lang="cs-CZ" altLang="cs-CZ" sz="3600" dirty="0"/>
              <a:t>Úniky příjmů z cestovního ruchu</a:t>
            </a:r>
          </a:p>
          <a:p>
            <a:pPr eaLnBrk="1" hangingPunct="1"/>
            <a:r>
              <a:rPr lang="cs-CZ" altLang="cs-CZ" sz="3600" dirty="0"/>
              <a:t>Převažující forma cestovního ruchu v rozvojových zemích</a:t>
            </a:r>
          </a:p>
        </p:txBody>
      </p:sp>
    </p:spTree>
    <p:extLst>
      <p:ext uri="{BB962C8B-B14F-4D97-AF65-F5344CB8AC3E}">
        <p14:creationId xmlns:p14="http://schemas.microsoft.com/office/powerpoint/2010/main" val="27559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219450" y="167163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8A1D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Verdana" panose="020B0604030504040204" pitchFamily="34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444500"/>
            <a:ext cx="9774312" cy="597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Výuka\Geografie cestovního ruchu\Přednášky\CR a třetí svět\botsw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511318"/>
            <a:ext cx="8775700" cy="59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6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1" y="485775"/>
            <a:ext cx="8162925" cy="64135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Výjezdový CR VB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idx="1"/>
          </p:nvPr>
        </p:nvSpPr>
        <p:spPr>
          <a:xfrm>
            <a:off x="424201" y="1509713"/>
            <a:ext cx="8639969" cy="4695143"/>
          </a:xfrm>
        </p:spPr>
        <p:txBody>
          <a:bodyPr/>
          <a:lstStyle/>
          <a:p>
            <a:pPr eaLnBrk="1" hangingPunct="1"/>
            <a:r>
              <a:rPr lang="cs-CZ" altLang="cs-CZ" sz="1800" dirty="0"/>
              <a:t>Převažuje krátkodobá dovolená před dovolenou ve vzdálených destinacích </a:t>
            </a:r>
            <a:r>
              <a:rPr lang="cs-CZ" altLang="cs-CZ" sz="1800" dirty="0" smtClean="0"/>
              <a:t>(80:20).</a:t>
            </a:r>
            <a:endParaRPr lang="cs-CZ" altLang="cs-CZ" sz="1800" dirty="0"/>
          </a:p>
          <a:p>
            <a:pPr eaLnBrk="1" hangingPunct="1"/>
            <a:r>
              <a:rPr lang="cs-CZ" altLang="cs-CZ" sz="1800" dirty="0"/>
              <a:t>Poptávka po vzdálených destinacích roste rychleji, než po destinacích v rámci regionu.</a:t>
            </a:r>
          </a:p>
          <a:p>
            <a:pPr eaLnBrk="1" hangingPunct="1"/>
            <a:r>
              <a:rPr lang="cs-CZ" altLang="cs-CZ" sz="1800" dirty="0"/>
              <a:t>Ještě výraznější nárůst obliby byl zaznamenán u tzv. balíčků do vzdálených destinací (to indukuje hypotézu, že Britové k cestám do vzdálených destinací využívají mnohem více CK, než k cestám v rámci regionu).</a:t>
            </a:r>
          </a:p>
          <a:p>
            <a:pPr eaLnBrk="1" hangingPunct="1"/>
            <a:r>
              <a:rPr lang="cs-CZ" altLang="cs-CZ" sz="1800" dirty="0"/>
              <a:t>VB je čtvrtou nejdůležitější zdrojovou zemí mezinárodního CR</a:t>
            </a:r>
          </a:p>
          <a:p>
            <a:pPr eaLnBrk="1" hangingPunct="1"/>
            <a:r>
              <a:rPr lang="cs-CZ" altLang="cs-CZ" sz="1800" dirty="0"/>
              <a:t>Oblíbenost vzdálených destinací mezi Brity je dvakrát vyšší, než u Němců, Američanů a Japonců.</a:t>
            </a:r>
          </a:p>
          <a:p>
            <a:pPr eaLnBrk="1" hangingPunct="1"/>
            <a:endParaRPr lang="cs-CZ" altLang="cs-CZ" sz="1200" dirty="0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2057400" y="50292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8A1D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78691"/>
            <a:ext cx="10680700" cy="12509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Hlavní</a:t>
            </a:r>
            <a:r>
              <a:rPr lang="cs-CZ" altLang="cs-CZ" dirty="0"/>
              <a:t> </a:t>
            </a:r>
            <a:r>
              <a:rPr lang="cs-CZ" altLang="cs-CZ" sz="4000" dirty="0"/>
              <a:t>produkty/vzdálené destinace (Velká Británie)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39800" y="1902690"/>
            <a:ext cx="10337800" cy="480290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76 % 3S destinace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27 %</a:t>
            </a:r>
            <a:r>
              <a:rPr lang="en-US" altLang="cs-CZ" sz="2400" dirty="0"/>
              <a:t> </a:t>
            </a:r>
            <a:r>
              <a:rPr lang="cs-CZ" altLang="cs-CZ" sz="2400" dirty="0"/>
              <a:t>městskému turismu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10 % lyžování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4 % safari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Regionální analýza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Po severní Americe jsou pro Brity třemi nejdůležitějšími vzdálenými destinacemi Asie, Karibik a severní Afrika.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Asie,  821 tis. turistů, průměrný roční růst 8,5 %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	nejvýznamnější destinací je Indie (28,4 %), následovaná Thajskem (19,5 %), </a:t>
            </a:r>
            <a:r>
              <a:rPr lang="cs-CZ" altLang="cs-CZ" sz="2400" dirty="0" err="1"/>
              <a:t>Srí-Lankou</a:t>
            </a:r>
            <a:r>
              <a:rPr lang="cs-CZ" altLang="cs-CZ" sz="2400" dirty="0"/>
              <a:t> a Malajsií (oba 7,8 %)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	- tři důvody dominance Asie: růst alternativních forem CR jako je např. </a:t>
            </a:r>
            <a:r>
              <a:rPr lang="cs-CZ" altLang="cs-CZ" sz="2400" dirty="0" err="1"/>
              <a:t>eco</a:t>
            </a:r>
            <a:r>
              <a:rPr lang="cs-CZ" altLang="cs-CZ" sz="2400" dirty="0"/>
              <a:t>-turismus – Čína; nadprůměrné kulturně-historické předpoklady – </a:t>
            </a:r>
            <a:r>
              <a:rPr lang="cs-CZ" altLang="cs-CZ" sz="2400" dirty="0" err="1"/>
              <a:t>Ankor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Wat</a:t>
            </a:r>
            <a:r>
              <a:rPr lang="cs-CZ" altLang="cs-CZ" sz="2400" dirty="0"/>
              <a:t>; popularita sportovního potápění – výborné podmínky v jihovýchodní Asii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3746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9" y="345780"/>
            <a:ext cx="8162925" cy="762000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Package</a:t>
            </a:r>
            <a:r>
              <a:rPr lang="cs-CZ" altLang="cs-CZ" dirty="0" smtClean="0"/>
              <a:t> tour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219450" y="227171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8A1D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C984A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Verdana" panose="020B0604030504040204" pitchFamily="34" charset="0"/>
            </a:endParaRP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127126"/>
            <a:ext cx="6583361" cy="27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028201"/>
            <a:ext cx="6121400" cy="382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5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1" y="188913"/>
            <a:ext cx="9731376" cy="1066800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Shrnutí trendů výjezdového CR do vzdálených destinací (VB)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600200"/>
            <a:ext cx="10807699" cy="4775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3200" dirty="0"/>
              <a:t>Zapojení exotických destinací do hlavního proudu CR</a:t>
            </a:r>
          </a:p>
          <a:p>
            <a:pPr eaLnBrk="1" hangingPunct="1"/>
            <a:r>
              <a:rPr lang="cs-CZ" altLang="cs-CZ" sz="3200" dirty="0"/>
              <a:t>Růst obliby individuálně organizovaných cest a s ním spojených forem cestovního ruchu</a:t>
            </a:r>
          </a:p>
          <a:p>
            <a:pPr eaLnBrk="1" hangingPunct="1"/>
            <a:r>
              <a:rPr lang="cs-CZ" altLang="cs-CZ" sz="3200" dirty="0"/>
              <a:t>Cena zůstává hlavní spotřebitelskou prioritou</a:t>
            </a:r>
          </a:p>
          <a:p>
            <a:pPr eaLnBrk="1" hangingPunct="1"/>
            <a:r>
              <a:rPr lang="cs-CZ" altLang="cs-CZ" sz="3200" dirty="0"/>
              <a:t>Cestovaní do vzdálených destinací se účastní široké spektrum segmentů (senioři, </a:t>
            </a:r>
            <a:r>
              <a:rPr lang="cs-CZ" altLang="cs-CZ" sz="3200" dirty="0" err="1"/>
              <a:t>short-breaks</a:t>
            </a:r>
            <a:r>
              <a:rPr lang="cs-CZ" altLang="cs-CZ" sz="3200" dirty="0"/>
              <a:t>)</a:t>
            </a:r>
          </a:p>
          <a:p>
            <a:pPr eaLnBrk="1" hangingPunct="1"/>
            <a:r>
              <a:rPr lang="cs-CZ" altLang="cs-CZ" sz="3200" dirty="0"/>
              <a:t>Mírný růst zájmu o problematiku etického CR (za posledních 9 let 5 % nárůst) </a:t>
            </a:r>
          </a:p>
        </p:txBody>
      </p:sp>
    </p:spTree>
    <p:extLst>
      <p:ext uri="{BB962C8B-B14F-4D97-AF65-F5344CB8AC3E}">
        <p14:creationId xmlns:p14="http://schemas.microsoft.com/office/powerpoint/2010/main" val="1602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7" y="434975"/>
            <a:ext cx="8162925" cy="6413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dirty="0"/>
              <a:t>Touroperátoři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idx="1"/>
          </p:nvPr>
        </p:nvSpPr>
        <p:spPr>
          <a:xfrm>
            <a:off x="604837" y="2762251"/>
            <a:ext cx="10476820" cy="357323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cs-CZ" dirty="0"/>
          </a:p>
          <a:p>
            <a:pPr algn="just">
              <a:defRPr/>
            </a:pPr>
            <a:r>
              <a:rPr lang="cs-CZ" sz="3200" dirty="0"/>
              <a:t>z toho vyplývají tři hlavní oblasti zájmu:</a:t>
            </a:r>
          </a:p>
          <a:p>
            <a:pPr marL="708660" lvl="1" indent="-342900" algn="just">
              <a:defRPr/>
            </a:pPr>
            <a:r>
              <a:rPr lang="cs-CZ" sz="2400" dirty="0"/>
              <a:t>maximalizace úspor z rozsahu – horizontální integrace</a:t>
            </a:r>
          </a:p>
          <a:p>
            <a:pPr marL="708660" lvl="1" indent="-342900" algn="just">
              <a:defRPr/>
            </a:pPr>
            <a:r>
              <a:rPr lang="cs-CZ" sz="2400" dirty="0"/>
              <a:t>kontrola nad vstupy, distribučními kanály a trhem (vertikální integrace)</a:t>
            </a:r>
          </a:p>
          <a:p>
            <a:pPr marL="708660" lvl="1" indent="-342900" algn="just">
              <a:defRPr/>
            </a:pPr>
            <a:r>
              <a:rPr lang="cs-CZ" sz="2400" dirty="0">
                <a:cs typeface="Times New Roman" pitchFamily="18" charset="0"/>
              </a:rPr>
              <a:t>využití existujících výhod  z diverzifikace svých aktivit mimo CR</a:t>
            </a:r>
            <a:r>
              <a:rPr lang="cs-CZ" sz="4000" dirty="0"/>
              <a:t> 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627" y="434975"/>
            <a:ext cx="523904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9016" y="1287236"/>
            <a:ext cx="5767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hlavní strategií touroperátorů je maximalizace obchodní síly a kontrola nad prodejními a distribučními kanály</a:t>
            </a:r>
          </a:p>
        </p:txBody>
      </p:sp>
    </p:spTree>
    <p:extLst>
      <p:ext uri="{BB962C8B-B14F-4D97-AF65-F5344CB8AC3E}">
        <p14:creationId xmlns:p14="http://schemas.microsoft.com/office/powerpoint/2010/main" val="27322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8276"/>
            <a:ext cx="9144000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3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1" y="412750"/>
            <a:ext cx="8162925" cy="64135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Provozní principy touroperátorů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10388599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 smtClean="0"/>
              <a:t>Důvody </a:t>
            </a:r>
            <a:r>
              <a:rPr lang="cs-CZ" altLang="cs-CZ" dirty="0"/>
              <a:t>volby organizované dovolené: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Cena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Bezpečí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Pohodlný způsob dovolené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 smtClean="0"/>
              <a:t>Principy </a:t>
            </a:r>
            <a:r>
              <a:rPr lang="cs-CZ" altLang="cs-CZ" dirty="0"/>
              <a:t>touroperátorů: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Důraz na tvorbu tržeb a zisku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Cenová strategie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Tvorba image</a:t>
            </a:r>
          </a:p>
        </p:txBody>
      </p:sp>
      <p:sp>
        <p:nvSpPr>
          <p:cNvPr id="2" name="Šipka doprava 1"/>
          <p:cNvSpPr/>
          <p:nvPr/>
        </p:nvSpPr>
        <p:spPr bwMode="auto">
          <a:xfrm>
            <a:off x="6234572" y="2743200"/>
            <a:ext cx="92964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83312" y="2743200"/>
            <a:ext cx="388439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dirty="0" smtClean="0"/>
              <a:t>Tvorba balíčků/zájezdů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12380" y="4409420"/>
            <a:ext cx="316625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dirty="0" smtClean="0"/>
              <a:t>Marketing a prodej</a:t>
            </a:r>
            <a:endParaRPr lang="cs-CZ" sz="2800" dirty="0"/>
          </a:p>
        </p:txBody>
      </p:sp>
      <p:sp>
        <p:nvSpPr>
          <p:cNvPr id="7" name="Šipka doprava 6"/>
          <p:cNvSpPr/>
          <p:nvPr/>
        </p:nvSpPr>
        <p:spPr bwMode="auto">
          <a:xfrm>
            <a:off x="6234572" y="4409420"/>
            <a:ext cx="92964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82271" y="1181814"/>
            <a:ext cx="3286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tx2"/>
                </a:solidFill>
              </a:rPr>
              <a:t>Role tour operátorů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6" name="Šipka dolů 5"/>
          <p:cNvSpPr/>
          <p:nvPr/>
        </p:nvSpPr>
        <p:spPr bwMode="auto">
          <a:xfrm>
            <a:off x="9342120" y="1996440"/>
            <a:ext cx="361896" cy="3632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1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4716" t="12647" r="18259" b="11211"/>
          <a:stretch/>
        </p:blipFill>
        <p:spPr>
          <a:xfrm>
            <a:off x="79332" y="-12114"/>
            <a:ext cx="10751127" cy="6870114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 bwMode="auto">
          <a:xfrm rot="821228">
            <a:off x="4802908" y="2841170"/>
            <a:ext cx="1303977" cy="53340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vál 5"/>
          <p:cNvSpPr/>
          <p:nvPr/>
        </p:nvSpPr>
        <p:spPr bwMode="auto">
          <a:xfrm rot="821228">
            <a:off x="2103070" y="3316959"/>
            <a:ext cx="1303977" cy="74196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ál 6"/>
          <p:cNvSpPr/>
          <p:nvPr/>
        </p:nvSpPr>
        <p:spPr bwMode="auto">
          <a:xfrm rot="821228">
            <a:off x="7618929" y="3499392"/>
            <a:ext cx="1303977" cy="89830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ál 7"/>
          <p:cNvSpPr/>
          <p:nvPr/>
        </p:nvSpPr>
        <p:spPr bwMode="auto">
          <a:xfrm rot="5400000">
            <a:off x="8962209" y="4913312"/>
            <a:ext cx="1303977" cy="53340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ál 8"/>
          <p:cNvSpPr/>
          <p:nvPr/>
        </p:nvSpPr>
        <p:spPr bwMode="auto">
          <a:xfrm rot="7565564">
            <a:off x="3115778" y="4408430"/>
            <a:ext cx="1303977" cy="71447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ál 10"/>
          <p:cNvSpPr/>
          <p:nvPr/>
        </p:nvSpPr>
        <p:spPr bwMode="auto">
          <a:xfrm>
            <a:off x="5758543" y="2694470"/>
            <a:ext cx="566057" cy="413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7075714" y="3837085"/>
            <a:ext cx="566057" cy="413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ál 12"/>
          <p:cNvSpPr/>
          <p:nvPr/>
        </p:nvSpPr>
        <p:spPr bwMode="auto">
          <a:xfrm rot="6517038">
            <a:off x="6064454" y="4254450"/>
            <a:ext cx="754478" cy="45441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ál 13"/>
          <p:cNvSpPr/>
          <p:nvPr/>
        </p:nvSpPr>
        <p:spPr bwMode="auto">
          <a:xfrm>
            <a:off x="4276083" y="3201923"/>
            <a:ext cx="502002" cy="856921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ál 15"/>
          <p:cNvSpPr/>
          <p:nvPr/>
        </p:nvSpPr>
        <p:spPr bwMode="auto">
          <a:xfrm rot="3184095">
            <a:off x="1077504" y="3286926"/>
            <a:ext cx="1233025" cy="34002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vál 16"/>
          <p:cNvSpPr/>
          <p:nvPr/>
        </p:nvSpPr>
        <p:spPr bwMode="auto">
          <a:xfrm>
            <a:off x="6096600" y="3405147"/>
            <a:ext cx="218658" cy="282794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7892" name="Picture 2" descr="F:\Výuka\Geografie cestovního ruchu\Přednášky\Dominikánská republ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250"/>
            <a:ext cx="6000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 descr="F:\Výuka\Geografie cestovního ruchu\Přednášky\Dominikánská republika, Riu Palace Punta C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708276"/>
            <a:ext cx="60007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F:\Výuka\Geografie cestovního ruchu\Přednášky\Dominikánská republika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6000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8916" name="Picture 2" descr="F:\Výuka\Geografie cestovního ruchu\Přednášky\Jama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4814"/>
            <a:ext cx="60007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 descr="F:\Výuka\Geografie cestovního ruchu\Přednášky\Jamaic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43188"/>
            <a:ext cx="6000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F:\Výuka\Geografie cestovního ruchu\Přednášky\Los Angeles, hotel Ay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797425"/>
            <a:ext cx="6000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5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0"/>
            <a:ext cx="67103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9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483466" y="413327"/>
            <a:ext cx="11467307" cy="639618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Vývoj turismu v rozvojových zemích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3556" name="Picture 2" descr="F:\Výuka\Geografie cestovního ruchu\Přednášky\vývoj_cr v třetích zemích_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1" y="1219200"/>
            <a:ext cx="11727632" cy="414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6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4580" name="Picture 2" descr="F:\Výuka\Geografie cestovního ruchu\Přednášky\vývoj_cr v třetích zemích_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23" y="181331"/>
            <a:ext cx="10687677" cy="642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8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19703" y="3297737"/>
            <a:ext cx="10753200" cy="451576"/>
          </a:xfrm>
        </p:spPr>
        <p:txBody>
          <a:bodyPr/>
          <a:lstStyle/>
          <a:p>
            <a:r>
              <a:rPr lang="cs-CZ" dirty="0" smtClean="0"/>
              <a:t>I. Generace přímořských letovisek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0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cdn3.volusion.com/xsqsu.qtfws/v/vspfiles/photos/WG3501-2.jpg?14540537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39780" r="10888" b="3616"/>
          <a:stretch/>
        </p:blipFill>
        <p:spPr bwMode="auto">
          <a:xfrm>
            <a:off x="1358900" y="-4754"/>
            <a:ext cx="9569732" cy="68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5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200" y="365125"/>
            <a:ext cx="7607300" cy="1325563"/>
          </a:xfrm>
        </p:spPr>
        <p:txBody>
          <a:bodyPr/>
          <a:lstStyle/>
          <a:p>
            <a:r>
              <a:rPr lang="cs-CZ" dirty="0" smtClean="0"/>
              <a:t>I. generace přímořských letovisek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200" y="1825624"/>
            <a:ext cx="7607300" cy="466226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sz="3400" dirty="0" smtClean="0"/>
              <a:t>V 19. století a na počátku 20. století letoviska navštěvovány britskou šlechtou, rozvoj lázeňství</a:t>
            </a:r>
          </a:p>
          <a:p>
            <a:endParaRPr lang="cs-CZ" sz="3400" dirty="0" smtClean="0"/>
          </a:p>
          <a:p>
            <a:pPr marL="0" indent="0" algn="ctr">
              <a:buNone/>
            </a:pPr>
            <a:r>
              <a:rPr lang="cs-CZ" sz="2300" i="1" dirty="0" smtClean="0"/>
              <a:t>„</a:t>
            </a:r>
            <a:r>
              <a:rPr lang="en-US" sz="2300" i="1" dirty="0" smtClean="0"/>
              <a:t>Before the railways transformed them, seaside resorts tended to be</a:t>
            </a:r>
            <a:r>
              <a:rPr lang="cs-CZ" sz="2300" i="1" dirty="0" smtClean="0"/>
              <a:t> </a:t>
            </a:r>
            <a:r>
              <a:rPr lang="en-US" sz="2300" i="1" dirty="0" smtClean="0"/>
              <a:t>haunts of the sick and the snobbish, with the Prince Regent </a:t>
            </a:r>
            <a:r>
              <a:rPr lang="en-US" sz="2300" i="1" dirty="0" err="1" smtClean="0"/>
              <a:t>savouring</a:t>
            </a:r>
            <a:r>
              <a:rPr lang="en-US" sz="2300" i="1" dirty="0" smtClean="0"/>
              <a:t> the waters at Brighton, and the Yorkshire gentry dipping their toes in the sea at Scarborough.</a:t>
            </a:r>
            <a:r>
              <a:rPr lang="cs-CZ" sz="2300" i="1" dirty="0" smtClean="0"/>
              <a:t>“ (Michael </a:t>
            </a:r>
            <a:r>
              <a:rPr lang="cs-CZ" sz="2300" i="1" dirty="0" err="1" smtClean="0"/>
              <a:t>Williams</a:t>
            </a:r>
            <a:r>
              <a:rPr lang="cs-CZ" sz="2300" i="1" dirty="0" smtClean="0"/>
              <a:t>, </a:t>
            </a:r>
            <a:r>
              <a:rPr lang="cs-CZ" sz="2300" i="1" dirty="0" err="1" smtClean="0"/>
              <a:t>The</a:t>
            </a:r>
            <a:r>
              <a:rPr lang="cs-CZ" sz="2300" i="1" dirty="0" smtClean="0"/>
              <a:t> </a:t>
            </a:r>
            <a:r>
              <a:rPr lang="cs-CZ" sz="2300" i="1" dirty="0" err="1" smtClean="0"/>
              <a:t>Trains</a:t>
            </a:r>
            <a:r>
              <a:rPr lang="cs-CZ" sz="2300" i="1" dirty="0" smtClean="0"/>
              <a:t> </a:t>
            </a:r>
            <a:r>
              <a:rPr lang="cs-CZ" sz="2300" i="1" dirty="0" err="1" smtClean="0"/>
              <a:t>now</a:t>
            </a:r>
            <a:r>
              <a:rPr lang="cs-CZ" sz="2300" i="1" dirty="0" smtClean="0"/>
              <a:t> </a:t>
            </a:r>
            <a:r>
              <a:rPr lang="cs-CZ" sz="2300" i="1" dirty="0" err="1" smtClean="0"/>
              <a:t>Departed</a:t>
            </a:r>
            <a:r>
              <a:rPr lang="cs-CZ" sz="2300" i="1" dirty="0" smtClean="0"/>
              <a:t>)</a:t>
            </a:r>
            <a:endParaRPr lang="cs-CZ" sz="2300" i="1" dirty="0"/>
          </a:p>
          <a:p>
            <a:endParaRPr lang="cs-CZ" sz="3400" dirty="0" smtClean="0"/>
          </a:p>
          <a:p>
            <a:pPr>
              <a:lnSpc>
                <a:spcPct val="120000"/>
              </a:lnSpc>
            </a:pPr>
            <a:r>
              <a:rPr lang="cs-CZ" sz="3400" dirty="0" smtClean="0"/>
              <a:t>Mezi válkami a po II. světové válce - Rodinná dovolená u moře – vliv rozvoje železniční dopravy a cestovních kanceláří </a:t>
            </a:r>
          </a:p>
        </p:txBody>
      </p:sp>
      <p:pic>
        <p:nvPicPr>
          <p:cNvPr id="1026" name="Picture 2" descr="https://upload.wikimedia.org/wikipedia/commons/6/65/LBSCR_pos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64" y="-1"/>
            <a:ext cx="41499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I. generace přímořských letovisek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7600" y="1511300"/>
            <a:ext cx="5156200" cy="52451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Každoroční dovolená u moře spojená s relaxací a pohodou bez stresu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600" i="1" dirty="0" smtClean="0"/>
              <a:t>„</a:t>
            </a:r>
            <a:r>
              <a:rPr lang="cs-CZ" sz="2600" i="1" dirty="0" err="1" smtClean="0"/>
              <a:t>the</a:t>
            </a:r>
            <a:r>
              <a:rPr lang="cs-CZ" sz="2600" i="1" dirty="0" smtClean="0"/>
              <a:t> </a:t>
            </a:r>
            <a:r>
              <a:rPr lang="cs-CZ" sz="2600" i="1" dirty="0" err="1"/>
              <a:t>annual</a:t>
            </a:r>
            <a:r>
              <a:rPr lang="cs-CZ" sz="2600" i="1" dirty="0"/>
              <a:t> </a:t>
            </a:r>
            <a:r>
              <a:rPr lang="cs-CZ" sz="2600" i="1" dirty="0" err="1"/>
              <a:t>journey</a:t>
            </a:r>
            <a:r>
              <a:rPr lang="cs-CZ" sz="2600" i="1" dirty="0"/>
              <a:t> to </a:t>
            </a:r>
            <a:r>
              <a:rPr lang="cs-CZ" sz="2600" i="1" dirty="0" err="1"/>
              <a:t>the</a:t>
            </a:r>
            <a:r>
              <a:rPr lang="cs-CZ" sz="2600" i="1" dirty="0"/>
              <a:t> </a:t>
            </a:r>
            <a:r>
              <a:rPr lang="cs-CZ" sz="2600" i="1" dirty="0" err="1"/>
              <a:t>seaside</a:t>
            </a:r>
            <a:r>
              <a:rPr lang="cs-CZ" sz="2600" i="1" dirty="0"/>
              <a:t> </a:t>
            </a:r>
            <a:r>
              <a:rPr lang="cs-CZ" sz="2600" i="1" dirty="0" err="1"/>
              <a:t>aboard</a:t>
            </a:r>
            <a:r>
              <a:rPr lang="cs-CZ" sz="2600" i="1" dirty="0"/>
              <a:t> a </a:t>
            </a:r>
            <a:r>
              <a:rPr lang="cs-CZ" sz="2600" i="1" dirty="0" err="1"/>
              <a:t>train</a:t>
            </a:r>
            <a:r>
              <a:rPr lang="cs-CZ" sz="2600" i="1" dirty="0"/>
              <a:t> </a:t>
            </a:r>
            <a:r>
              <a:rPr lang="cs-CZ" sz="2600" i="1" dirty="0" err="1"/>
              <a:t>was</a:t>
            </a:r>
            <a:r>
              <a:rPr lang="cs-CZ" sz="2600" i="1" dirty="0"/>
              <a:t> </a:t>
            </a:r>
            <a:r>
              <a:rPr lang="cs-CZ" sz="2600" i="1" dirty="0" err="1"/>
              <a:t>associated</a:t>
            </a:r>
            <a:r>
              <a:rPr lang="cs-CZ" sz="2600" i="1" dirty="0"/>
              <a:t> </a:t>
            </a:r>
            <a:r>
              <a:rPr lang="cs-CZ" sz="2600" i="1" dirty="0" err="1"/>
              <a:t>with</a:t>
            </a:r>
            <a:r>
              <a:rPr lang="cs-CZ" sz="2600" i="1" dirty="0"/>
              <a:t> </a:t>
            </a:r>
            <a:r>
              <a:rPr lang="cs-CZ" sz="2600" i="1" dirty="0" err="1"/>
              <a:t>pleasure</a:t>
            </a:r>
            <a:r>
              <a:rPr lang="cs-CZ" sz="2600" i="1" dirty="0"/>
              <a:t>, </a:t>
            </a:r>
            <a:r>
              <a:rPr lang="cs-CZ" sz="2600" i="1" dirty="0" err="1"/>
              <a:t>relaxation</a:t>
            </a:r>
            <a:r>
              <a:rPr lang="cs-CZ" sz="2600" i="1" dirty="0"/>
              <a:t> and </a:t>
            </a:r>
            <a:r>
              <a:rPr lang="cs-CZ" sz="2600" i="1" dirty="0" err="1"/>
              <a:t>the</a:t>
            </a:r>
            <a:r>
              <a:rPr lang="cs-CZ" sz="2600" i="1" dirty="0"/>
              <a:t> </a:t>
            </a:r>
            <a:r>
              <a:rPr lang="cs-CZ" sz="2600" i="1" dirty="0" err="1"/>
              <a:t>joy</a:t>
            </a:r>
            <a:r>
              <a:rPr lang="cs-CZ" sz="2600" i="1" dirty="0"/>
              <a:t> </a:t>
            </a:r>
            <a:r>
              <a:rPr lang="cs-CZ" sz="2600" i="1" dirty="0" err="1"/>
              <a:t>of</a:t>
            </a:r>
            <a:r>
              <a:rPr lang="cs-CZ" sz="2600" i="1" dirty="0"/>
              <a:t> </a:t>
            </a:r>
            <a:r>
              <a:rPr lang="cs-CZ" sz="2600" i="1" dirty="0" err="1"/>
              <a:t>sharing</a:t>
            </a:r>
            <a:r>
              <a:rPr lang="cs-CZ" sz="2600" i="1" dirty="0"/>
              <a:t> </a:t>
            </a:r>
            <a:r>
              <a:rPr lang="cs-CZ" sz="2600" i="1" dirty="0" err="1"/>
              <a:t>simple</a:t>
            </a:r>
            <a:r>
              <a:rPr lang="cs-CZ" sz="2600" i="1" dirty="0"/>
              <a:t> </a:t>
            </a:r>
            <a:r>
              <a:rPr lang="cs-CZ" sz="2600" i="1" dirty="0" err="1"/>
              <a:t>delights</a:t>
            </a:r>
            <a:r>
              <a:rPr lang="cs-CZ" sz="2600" i="1" dirty="0"/>
              <a:t> </a:t>
            </a:r>
            <a:r>
              <a:rPr lang="cs-CZ" sz="2600" i="1" dirty="0" err="1"/>
              <a:t>with</a:t>
            </a:r>
            <a:r>
              <a:rPr lang="cs-CZ" sz="2600" i="1" dirty="0"/>
              <a:t> </a:t>
            </a:r>
            <a:r>
              <a:rPr lang="cs-CZ" sz="2600" i="1" dirty="0" err="1"/>
              <a:t>your</a:t>
            </a:r>
            <a:r>
              <a:rPr lang="cs-CZ" sz="2600" i="1" dirty="0"/>
              <a:t> </a:t>
            </a:r>
            <a:r>
              <a:rPr lang="cs-CZ" sz="2600" i="1" dirty="0" err="1" smtClean="0"/>
              <a:t>children</a:t>
            </a:r>
            <a:r>
              <a:rPr lang="cs-CZ" sz="2600" i="1" dirty="0" smtClean="0"/>
              <a:t>“ </a:t>
            </a:r>
          </a:p>
          <a:p>
            <a:pPr marL="0" indent="0" algn="ctr">
              <a:buNone/>
            </a:pPr>
            <a:endParaRPr lang="cs-CZ" sz="2600" i="1" dirty="0"/>
          </a:p>
          <a:p>
            <a:pPr marL="0" indent="0" algn="ctr">
              <a:buNone/>
            </a:pPr>
            <a:r>
              <a:rPr lang="cs-CZ" sz="2600" i="1" dirty="0" err="1"/>
              <a:t>It</a:t>
            </a:r>
            <a:r>
              <a:rPr lang="cs-CZ" sz="2600" i="1" dirty="0"/>
              <a:t> </a:t>
            </a:r>
            <a:r>
              <a:rPr lang="cs-CZ" sz="2600" i="1" dirty="0" err="1"/>
              <a:t>evoked</a:t>
            </a:r>
            <a:r>
              <a:rPr lang="cs-CZ" sz="2600" i="1" dirty="0"/>
              <a:t> </a:t>
            </a:r>
            <a:r>
              <a:rPr lang="cs-CZ" sz="2600" i="1" dirty="0" err="1"/>
              <a:t>warm</a:t>
            </a:r>
            <a:r>
              <a:rPr lang="cs-CZ" sz="2600" i="1" dirty="0"/>
              <a:t> </a:t>
            </a:r>
            <a:r>
              <a:rPr lang="cs-CZ" sz="2600" i="1" dirty="0" err="1"/>
              <a:t>memories</a:t>
            </a:r>
            <a:r>
              <a:rPr lang="cs-CZ" sz="2600" i="1" dirty="0"/>
              <a:t>, </a:t>
            </a:r>
            <a:r>
              <a:rPr lang="cs-CZ" sz="2600" i="1" dirty="0" err="1"/>
              <a:t>bringing</a:t>
            </a:r>
            <a:r>
              <a:rPr lang="cs-CZ" sz="2600" i="1" dirty="0"/>
              <a:t> </a:t>
            </a:r>
            <a:r>
              <a:rPr lang="cs-CZ" sz="2600" i="1" dirty="0" err="1"/>
              <a:t>huge</a:t>
            </a:r>
            <a:r>
              <a:rPr lang="cs-CZ" sz="2600" i="1" dirty="0"/>
              <a:t> </a:t>
            </a:r>
            <a:r>
              <a:rPr lang="cs-CZ" sz="2600" i="1" dirty="0" err="1"/>
              <a:t>reservoirs</a:t>
            </a:r>
            <a:r>
              <a:rPr lang="cs-CZ" sz="2600" i="1" dirty="0"/>
              <a:t> </a:t>
            </a:r>
            <a:r>
              <a:rPr lang="cs-CZ" sz="2600" i="1" dirty="0" err="1"/>
              <a:t>of</a:t>
            </a:r>
            <a:r>
              <a:rPr lang="cs-CZ" sz="2600" i="1" dirty="0"/>
              <a:t> goodwill to </a:t>
            </a:r>
            <a:r>
              <a:rPr lang="cs-CZ" sz="2600" i="1" dirty="0" err="1"/>
              <a:t>the</a:t>
            </a:r>
            <a:r>
              <a:rPr lang="cs-CZ" sz="2600" i="1" dirty="0"/>
              <a:t> idea </a:t>
            </a:r>
            <a:r>
              <a:rPr lang="cs-CZ" sz="2600" i="1" dirty="0" err="1"/>
              <a:t>of</a:t>
            </a:r>
            <a:r>
              <a:rPr lang="cs-CZ" sz="2600" i="1" dirty="0"/>
              <a:t> </a:t>
            </a:r>
            <a:r>
              <a:rPr lang="cs-CZ" sz="2600" i="1" dirty="0" err="1"/>
              <a:t>railway</a:t>
            </a:r>
            <a:r>
              <a:rPr lang="cs-CZ" sz="2600" i="1" dirty="0"/>
              <a:t> </a:t>
            </a:r>
            <a:r>
              <a:rPr lang="cs-CZ" sz="2600" i="1" dirty="0" err="1"/>
              <a:t>travel</a:t>
            </a:r>
            <a:r>
              <a:rPr lang="cs-CZ" sz="2600" i="1" dirty="0"/>
              <a:t>. As </a:t>
            </a:r>
            <a:r>
              <a:rPr lang="cs-CZ" sz="2600" i="1" dirty="0" err="1"/>
              <a:t>one</a:t>
            </a:r>
            <a:r>
              <a:rPr lang="cs-CZ" sz="2600" i="1" dirty="0"/>
              <a:t> </a:t>
            </a:r>
            <a:r>
              <a:rPr lang="cs-CZ" sz="2600" i="1" dirty="0" err="1"/>
              <a:t>historian</a:t>
            </a:r>
            <a:r>
              <a:rPr lang="cs-CZ" sz="2600" i="1" dirty="0"/>
              <a:t> </a:t>
            </a:r>
            <a:r>
              <a:rPr lang="cs-CZ" sz="2600" i="1" dirty="0" err="1"/>
              <a:t>wrote</a:t>
            </a:r>
            <a:r>
              <a:rPr lang="cs-CZ" sz="2600" i="1" dirty="0"/>
              <a:t>: "</a:t>
            </a:r>
            <a:r>
              <a:rPr lang="cs-CZ" sz="2600" i="1" dirty="0" err="1"/>
              <a:t>Surely</a:t>
            </a:r>
            <a:r>
              <a:rPr lang="cs-CZ" sz="2600" i="1" dirty="0"/>
              <a:t> </a:t>
            </a:r>
            <a:r>
              <a:rPr lang="cs-CZ" sz="2600" i="1" dirty="0" err="1"/>
              <a:t>it</a:t>
            </a:r>
            <a:r>
              <a:rPr lang="cs-CZ" sz="2600" i="1" dirty="0"/>
              <a:t> </a:t>
            </a:r>
            <a:r>
              <a:rPr lang="cs-CZ" sz="2600" i="1" dirty="0" err="1"/>
              <a:t>was</a:t>
            </a:r>
            <a:r>
              <a:rPr lang="cs-CZ" sz="2600" i="1" dirty="0"/>
              <a:t> </a:t>
            </a:r>
            <a:r>
              <a:rPr lang="cs-CZ" sz="2600" i="1" dirty="0" err="1"/>
              <a:t>always</a:t>
            </a:r>
            <a:r>
              <a:rPr lang="cs-CZ" sz="2600" i="1" dirty="0"/>
              <a:t> </a:t>
            </a:r>
            <a:r>
              <a:rPr lang="cs-CZ" sz="2600" i="1" dirty="0" err="1"/>
              <a:t>summer</a:t>
            </a:r>
            <a:r>
              <a:rPr lang="cs-CZ" sz="2600" i="1" dirty="0"/>
              <a:t> </a:t>
            </a:r>
            <a:r>
              <a:rPr lang="cs-CZ" sz="2600" i="1" dirty="0" err="1"/>
              <a:t>when</a:t>
            </a:r>
            <a:r>
              <a:rPr lang="cs-CZ" sz="2600" i="1" dirty="0"/>
              <a:t> </a:t>
            </a:r>
            <a:r>
              <a:rPr lang="cs-CZ" sz="2600" i="1" dirty="0" err="1"/>
              <a:t>we</a:t>
            </a:r>
            <a:r>
              <a:rPr lang="cs-CZ" sz="2600" i="1" dirty="0"/>
              <a:t> made </a:t>
            </a:r>
            <a:r>
              <a:rPr lang="cs-CZ" sz="2600" i="1" dirty="0" err="1"/>
              <a:t>our</a:t>
            </a:r>
            <a:r>
              <a:rPr lang="cs-CZ" sz="2600" i="1" dirty="0"/>
              <a:t> </a:t>
            </a:r>
            <a:r>
              <a:rPr lang="cs-CZ" sz="2600" i="1" dirty="0" err="1"/>
              <a:t>first</a:t>
            </a:r>
            <a:r>
              <a:rPr lang="cs-CZ" sz="2600" i="1" dirty="0"/>
              <a:t> </a:t>
            </a:r>
            <a:r>
              <a:rPr lang="cs-CZ" sz="2600" i="1" dirty="0" err="1"/>
              <a:t>railway</a:t>
            </a:r>
            <a:r>
              <a:rPr lang="cs-CZ" sz="2600" i="1" dirty="0"/>
              <a:t> </a:t>
            </a:r>
            <a:r>
              <a:rPr lang="cs-CZ" sz="2600" i="1" dirty="0" err="1"/>
              <a:t>journeys</a:t>
            </a:r>
            <a:r>
              <a:rPr lang="cs-CZ" sz="2600" i="1" dirty="0" smtClean="0"/>
              <a:t>...„</a:t>
            </a:r>
          </a:p>
          <a:p>
            <a:pPr marL="0" indent="0" algn="ctr">
              <a:buNone/>
            </a:pPr>
            <a:endParaRPr lang="cs-CZ" sz="2600" i="1" dirty="0"/>
          </a:p>
          <a:p>
            <a:pPr marL="0" indent="0" algn="ctr">
              <a:buNone/>
            </a:pPr>
            <a:r>
              <a:rPr lang="cs-CZ" sz="2300" i="1" dirty="0"/>
              <a:t>(Michael </a:t>
            </a:r>
            <a:r>
              <a:rPr lang="cs-CZ" sz="2300" i="1" dirty="0" err="1"/>
              <a:t>Williams</a:t>
            </a:r>
            <a:r>
              <a:rPr lang="cs-CZ" sz="2300" i="1" dirty="0"/>
              <a:t>, </a:t>
            </a:r>
            <a:r>
              <a:rPr lang="cs-CZ" sz="2300" i="1" dirty="0" err="1"/>
              <a:t>The</a:t>
            </a:r>
            <a:r>
              <a:rPr lang="cs-CZ" sz="2300" i="1" dirty="0"/>
              <a:t> </a:t>
            </a:r>
            <a:r>
              <a:rPr lang="cs-CZ" sz="2300" i="1" dirty="0" err="1"/>
              <a:t>Trains</a:t>
            </a:r>
            <a:r>
              <a:rPr lang="cs-CZ" sz="2300" i="1" dirty="0"/>
              <a:t> </a:t>
            </a:r>
            <a:r>
              <a:rPr lang="cs-CZ" sz="2300" i="1" dirty="0" err="1"/>
              <a:t>now</a:t>
            </a:r>
            <a:r>
              <a:rPr lang="cs-CZ" sz="2300" i="1" dirty="0"/>
              <a:t> </a:t>
            </a:r>
            <a:r>
              <a:rPr lang="cs-CZ" sz="2300" i="1" dirty="0" err="1"/>
              <a:t>Departed</a:t>
            </a:r>
            <a:r>
              <a:rPr lang="cs-CZ" sz="2300" i="1" dirty="0"/>
              <a:t>)</a:t>
            </a:r>
          </a:p>
          <a:p>
            <a:pPr marL="0" indent="0" algn="ctr">
              <a:buNone/>
            </a:pPr>
            <a:endParaRPr lang="cs-CZ" i="1" dirty="0" smtClean="0"/>
          </a:p>
        </p:txBody>
      </p:sp>
      <p:pic>
        <p:nvPicPr>
          <p:cNvPr id="4" name="Picture 4" descr="http://i.dailymail.co.uk/i/pix/2014/10/03/1412326657742_wps_17_BNPS_co_uk_01202_558833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4911725" cy="40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 descr="Greetings From… | Blackpool in the 1960s - Am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9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8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Blackpool shown in it's heyday as THE British holiday reso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4473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ul K" id="{7DA578F0-1512-4AD6-BB93-7B812B55B55E}" vid="{B23A00DC-FC74-4FEE-B57F-D5AF6160EDE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ESF MU</Template>
  <TotalTime>2315</TotalTime>
  <Words>906</Words>
  <Application>Microsoft Office PowerPoint</Application>
  <PresentationFormat>Širokoúhlá obrazovka</PresentationFormat>
  <Paragraphs>139</Paragraphs>
  <Slides>34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Calibri</vt:lpstr>
      <vt:lpstr>Tahoma</vt:lpstr>
      <vt:lpstr>Times New Roman</vt:lpstr>
      <vt:lpstr>Verdana</vt:lpstr>
      <vt:lpstr>Wingdings</vt:lpstr>
      <vt:lpstr>Prezentace_MU_CZ</vt:lpstr>
      <vt:lpstr>Přímořský turismus a rozvojové země světa</vt:lpstr>
      <vt:lpstr>Prezentace aplikace PowerPoint</vt:lpstr>
      <vt:lpstr>Prezentace aplikace PowerPoint</vt:lpstr>
      <vt:lpstr>I. Generace přímořských letovisek</vt:lpstr>
      <vt:lpstr>Prezentace aplikace PowerPoint</vt:lpstr>
      <vt:lpstr>I. generace přímořských letovisek</vt:lpstr>
      <vt:lpstr>I. generace přímořských letovisek</vt:lpstr>
      <vt:lpstr>Prezentace aplikace PowerPoint</vt:lpstr>
      <vt:lpstr>Prezentace aplikace PowerPoint</vt:lpstr>
      <vt:lpstr>I. generace přímořských letovisek</vt:lpstr>
      <vt:lpstr>II. generace přímořských letovisek</vt:lpstr>
      <vt:lpstr>Prezentace aplikace PowerPoint</vt:lpstr>
      <vt:lpstr>III. generace přímořských letovisek</vt:lpstr>
      <vt:lpstr>Východiska</vt:lpstr>
      <vt:lpstr>Rozvojové země jako hlavní destinace mezinárodního cestovního ruchu</vt:lpstr>
      <vt:lpstr>Prezentace aplikace PowerPoint</vt:lpstr>
      <vt:lpstr>Prezentace aplikace PowerPoint</vt:lpstr>
      <vt:lpstr>Hlavní trendy</vt:lpstr>
      <vt:lpstr>Výhody CR jako nástroje pro řešení chudoby</vt:lpstr>
      <vt:lpstr>Nevýhody</vt:lpstr>
      <vt:lpstr>Prezentace aplikace PowerPoint</vt:lpstr>
      <vt:lpstr>Prezentace aplikace PowerPoint</vt:lpstr>
      <vt:lpstr>Výjezdový CR VB</vt:lpstr>
      <vt:lpstr>Hlavní produkty/vzdálené destinace (Velká Británie)</vt:lpstr>
      <vt:lpstr>Package tour</vt:lpstr>
      <vt:lpstr>Shrnutí trendů výjezdového CR do vzdálených destinací (VB)</vt:lpstr>
      <vt:lpstr>Touroperátoři</vt:lpstr>
      <vt:lpstr>Prezentace aplikace PowerPoint</vt:lpstr>
      <vt:lpstr>Provozní principy touroperátorů</vt:lpstr>
      <vt:lpstr>Prezentace aplikace PowerPoint</vt:lpstr>
      <vt:lpstr>Prezentace aplikace PowerPoint</vt:lpstr>
      <vt:lpstr>Prezentace aplikace PowerPoint</vt:lpstr>
      <vt:lpstr>Vývoj turismu v rozvojových zemích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Sauer Martin</dc:creator>
  <cp:lastModifiedBy>Martin Šauer</cp:lastModifiedBy>
  <cp:revision>35</cp:revision>
  <dcterms:created xsi:type="dcterms:W3CDTF">2016-04-26T12:31:08Z</dcterms:created>
  <dcterms:modified xsi:type="dcterms:W3CDTF">2021-04-01T13:48:45Z</dcterms:modified>
</cp:coreProperties>
</file>