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103"/>
  </p:notesMasterIdLst>
  <p:handoutMasterIdLst>
    <p:handoutMasterId r:id="rId104"/>
  </p:handoutMasterIdLst>
  <p:sldIdLst>
    <p:sldId id="311" r:id="rId2"/>
    <p:sldId id="273" r:id="rId3"/>
    <p:sldId id="315" r:id="rId4"/>
    <p:sldId id="351" r:id="rId5"/>
    <p:sldId id="274" r:id="rId6"/>
    <p:sldId id="312" r:id="rId7"/>
    <p:sldId id="313" r:id="rId8"/>
    <p:sldId id="314" r:id="rId9"/>
    <p:sldId id="316" r:id="rId10"/>
    <p:sldId id="260" r:id="rId11"/>
    <p:sldId id="261" r:id="rId12"/>
    <p:sldId id="317" r:id="rId13"/>
    <p:sldId id="262" r:id="rId14"/>
    <p:sldId id="318" r:id="rId15"/>
    <p:sldId id="277" r:id="rId16"/>
    <p:sldId id="279" r:id="rId17"/>
    <p:sldId id="280" r:id="rId18"/>
    <p:sldId id="282" r:id="rId19"/>
    <p:sldId id="281" r:id="rId20"/>
    <p:sldId id="293" r:id="rId21"/>
    <p:sldId id="297" r:id="rId22"/>
    <p:sldId id="298" r:id="rId23"/>
    <p:sldId id="287" r:id="rId24"/>
    <p:sldId id="288" r:id="rId25"/>
    <p:sldId id="294" r:id="rId26"/>
    <p:sldId id="289" r:id="rId27"/>
    <p:sldId id="290" r:id="rId28"/>
    <p:sldId id="291" r:id="rId29"/>
    <p:sldId id="300" r:id="rId30"/>
    <p:sldId id="295" r:id="rId31"/>
    <p:sldId id="292" r:id="rId32"/>
    <p:sldId id="284" r:id="rId33"/>
    <p:sldId id="285" r:id="rId34"/>
    <p:sldId id="319" r:id="rId35"/>
    <p:sldId id="302" r:id="rId36"/>
    <p:sldId id="301" r:id="rId37"/>
    <p:sldId id="303" r:id="rId38"/>
    <p:sldId id="304" r:id="rId39"/>
    <p:sldId id="296" r:id="rId40"/>
    <p:sldId id="286" r:id="rId41"/>
    <p:sldId id="305" r:id="rId42"/>
    <p:sldId id="306" r:id="rId43"/>
    <p:sldId id="309" r:id="rId44"/>
    <p:sldId id="310" r:id="rId45"/>
    <p:sldId id="307" r:id="rId46"/>
    <p:sldId id="321" r:id="rId47"/>
    <p:sldId id="320" r:id="rId48"/>
    <p:sldId id="328" r:id="rId49"/>
    <p:sldId id="329" r:id="rId50"/>
    <p:sldId id="330" r:id="rId51"/>
    <p:sldId id="331" r:id="rId52"/>
    <p:sldId id="332" r:id="rId53"/>
    <p:sldId id="333" r:id="rId54"/>
    <p:sldId id="334" r:id="rId55"/>
    <p:sldId id="335" r:id="rId56"/>
    <p:sldId id="336" r:id="rId57"/>
    <p:sldId id="337" r:id="rId58"/>
    <p:sldId id="338" r:id="rId59"/>
    <p:sldId id="339" r:id="rId60"/>
    <p:sldId id="340" r:id="rId61"/>
    <p:sldId id="341" r:id="rId62"/>
    <p:sldId id="343" r:id="rId63"/>
    <p:sldId id="342" r:id="rId64"/>
    <p:sldId id="344" r:id="rId65"/>
    <p:sldId id="345" r:id="rId66"/>
    <p:sldId id="347" r:id="rId67"/>
    <p:sldId id="349" r:id="rId68"/>
    <p:sldId id="346" r:id="rId69"/>
    <p:sldId id="350" r:id="rId70"/>
    <p:sldId id="348" r:id="rId71"/>
    <p:sldId id="325" r:id="rId72"/>
    <p:sldId id="322" r:id="rId73"/>
    <p:sldId id="352" r:id="rId74"/>
    <p:sldId id="353" r:id="rId75"/>
    <p:sldId id="354" r:id="rId76"/>
    <p:sldId id="355" r:id="rId77"/>
    <p:sldId id="356" r:id="rId78"/>
    <p:sldId id="358" r:id="rId79"/>
    <p:sldId id="359" r:id="rId80"/>
    <p:sldId id="360" r:id="rId81"/>
    <p:sldId id="357" r:id="rId82"/>
    <p:sldId id="361" r:id="rId83"/>
    <p:sldId id="362" r:id="rId84"/>
    <p:sldId id="364" r:id="rId85"/>
    <p:sldId id="363" r:id="rId86"/>
    <p:sldId id="326" r:id="rId87"/>
    <p:sldId id="323" r:id="rId88"/>
    <p:sldId id="371" r:id="rId89"/>
    <p:sldId id="372" r:id="rId90"/>
    <p:sldId id="373" r:id="rId91"/>
    <p:sldId id="374" r:id="rId92"/>
    <p:sldId id="375" r:id="rId93"/>
    <p:sldId id="376" r:id="rId94"/>
    <p:sldId id="327" r:id="rId95"/>
    <p:sldId id="324" r:id="rId96"/>
    <p:sldId id="365" r:id="rId97"/>
    <p:sldId id="366" r:id="rId98"/>
    <p:sldId id="367" r:id="rId99"/>
    <p:sldId id="368" r:id="rId100"/>
    <p:sldId id="369" r:id="rId101"/>
    <p:sldId id="370" r:id="rId10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006E"/>
    <a:srgbClr val="4BC8FF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33" autoAdjust="0"/>
    <p:restoredTop sz="96754" autoAdjust="0"/>
  </p:normalViewPr>
  <p:slideViewPr>
    <p:cSldViewPr snapToGrid="0">
      <p:cViewPr varScale="1">
        <p:scale>
          <a:sx n="86" d="100"/>
          <a:sy n="86" d="100"/>
        </p:scale>
        <p:origin x="614" y="5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notesMaster" Target="notesMasters/notesMaster1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ZUZANA\Desktop\zaloha%2020111001\SUNI,%20VH,%20PHD\rozbory,aris\celkove%20finance%20do%20zaveru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8238641506018646E-2"/>
          <c:y val="2.4647544056992875E-3"/>
          <c:w val="0.65196874640092617"/>
          <c:h val="0.99753521975830761"/>
        </c:manualLayout>
      </c:layout>
      <c:pie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0.18175389175490994"/>
                  <c:y val="-0.1252915846456692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D03-4ED6-A937-DB8374AFBB59}"/>
                </c:ext>
              </c:extLst>
            </c:dLbl>
            <c:dLbl>
              <c:idx val="1"/>
              <c:layout>
                <c:manualLayout>
                  <c:x val="-0.15792458593537878"/>
                  <c:y val="-0.1189737200571447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D03-4ED6-A937-DB8374AFBB59}"/>
                </c:ext>
              </c:extLst>
            </c:dLbl>
            <c:dLbl>
              <c:idx val="2"/>
              <c:layout>
                <c:manualLayout>
                  <c:x val="-3.1609195402298854E-2"/>
                  <c:y val="-0.1327793282168842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D03-4ED6-A937-DB8374AFBB59}"/>
                </c:ext>
              </c:extLst>
            </c:dLbl>
            <c:dLbl>
              <c:idx val="3"/>
              <c:layout>
                <c:manualLayout>
                  <c:x val="4.7960341667479055E-2"/>
                  <c:y val="0.10686427900302632"/>
                </c:manualLayout>
              </c:layout>
              <c:tx>
                <c:rich>
                  <a:bodyPr/>
                  <a:lstStyle/>
                  <a:p>
                    <a:r>
                      <a:rPr lang="en-US" sz="1050" baseline="0"/>
                      <a:t>Nedotační</a:t>
                    </a:r>
                    <a:r>
                      <a:rPr lang="en-US" sz="1050" b="0" i="1" u="none" strike="noStrike" baseline="0"/>
                      <a:t> </a:t>
                    </a:r>
                    <a:r>
                      <a:rPr lang="en-US" sz="1050" baseline="0"/>
                      <a:t> transfery 
0,1%</a:t>
                    </a:r>
                    <a:endParaRPr lang="en-US" sz="105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AD03-4ED6-A937-DB8374AFBB59}"/>
                </c:ext>
              </c:extLst>
            </c:dLbl>
            <c:dLbl>
              <c:idx val="4"/>
              <c:layout>
                <c:manualLayout>
                  <c:x val="-9.4775885070979643E-2"/>
                  <c:y val="0.18906868307972338"/>
                </c:manualLayout>
              </c:layout>
              <c:tx>
                <c:rich>
                  <a:bodyPr/>
                  <a:lstStyle/>
                  <a:p>
                    <a:r>
                      <a:rPr lang="en-US" sz="1050" baseline="0" dirty="0" err="1"/>
                      <a:t>Dary</a:t>
                    </a:r>
                    <a:r>
                      <a:rPr lang="en-US" sz="1050" baseline="0" dirty="0"/>
                      <a:t> 
2,5%</a:t>
                    </a:r>
                    <a:endParaRPr lang="en-US" sz="105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AD03-4ED6-A937-DB8374AFBB59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D03-4ED6-A937-DB8374AFBB59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aseline="0"/>
                </a:pPr>
                <a:endParaRPr lang="cs-CZ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'[celkove finance do zaveru.xlsx]List2'!$A$4:$A$8,'[celkove finance do zaveru.xlsx]List2'!$A$10</c:f>
              <c:strCache>
                <c:ptCount val="6"/>
                <c:pt idx="0">
                  <c:v>    Dotační transfery</c:v>
                </c:pt>
                <c:pt idx="1">
                  <c:v>    Veřejné zakázky</c:v>
                </c:pt>
                <c:pt idx="2">
                  <c:v>    Půjčky</c:v>
                </c:pt>
                <c:pt idx="3">
                  <c:v>    Nedotační transfery *</c:v>
                </c:pt>
                <c:pt idx="4">
                  <c:v>    Dary **</c:v>
                </c:pt>
                <c:pt idx="5">
                  <c:v>     Daňové zvýhodnění podle </c:v>
                </c:pt>
              </c:strCache>
            </c:strRef>
          </c:cat>
          <c:val>
            <c:numRef>
              <c:f>'[celkove finance do zaveru.xlsx]List2'!$H$4:$H$8,'[celkove finance do zaveru.xlsx]List2'!$H$10</c:f>
              <c:numCache>
                <c:formatCode>#,##0</c:formatCode>
                <c:ptCount val="6"/>
                <c:pt idx="0">
                  <c:v>10335589.054770041</c:v>
                </c:pt>
                <c:pt idx="1">
                  <c:v>586762</c:v>
                </c:pt>
                <c:pt idx="2">
                  <c:v>100845.01000000001</c:v>
                </c:pt>
                <c:pt idx="3">
                  <c:v>13195.310000000001</c:v>
                </c:pt>
                <c:pt idx="4">
                  <c:v>281535</c:v>
                </c:pt>
                <c:pt idx="5">
                  <c:v>70695.768000000011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D03-4ED6-A937-DB8374AFBB59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91"/>
      </c:pie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2800" baseline="0">
          <a:latin typeface="Cambria" pitchFamily="18" charset="0"/>
        </a:defRPr>
      </a:pPr>
      <a:endParaRPr lang="cs-CZ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0.05987</cdr:x>
      <cdr:y>0.10127</cdr:y>
    </cdr:from>
    <cdr:to>
      <cdr:x>0.16332</cdr:x>
      <cdr:y>0.25316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529244" y="6096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cs-CZ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9B9B08F-DEFC-41F5-A90C-7ED8ADA130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9B9B08F-DEFC-41F5-A90C-7ED8ADA130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52960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2432" userDrawn="1">
          <p15:clr>
            <a:srgbClr val="FBAE40"/>
          </p15:clr>
        </p15:guide>
        <p15:guide id="4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F3FD241E-C136-47D8-959E-BB3B67B34C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F3FD241E-C136-47D8-959E-BB3B67B34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646555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47E0891-B72B-451F-A5CC-18CC27B9DF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47E0891-B72B-451F-A5CC-18CC27B9DF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423711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verzní snímek s obrázkem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F60899B-36F3-4125-A4D2-BF77A443E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F60899B-36F3-4125-A4D2-BF77A443E5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710432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 ECON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F35F32C-C513-46D5-A31A-1C8F92EC97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F35F32C-C513-46D5-A31A-1C8F92EC97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251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F7D96717-61A6-4CA4-8435-E0D536EBA6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99CB6BE-5475-43A1-B06C-8E7566E446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1767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9B9B08F-DEFC-41F5-A90C-7ED8ADA130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E00E847-80B3-4CCA-A625-6785A7EF08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 – inverzní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A2D5337-C607-4767-9675-2A7AE5CC3A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F1866C0-9E4A-449F-8756-70AFEADAD4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DEA7DE3-FBF5-48DB-AE89-99F65F9D8C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E00E847-80B3-4CCA-A625-6785A7EF0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E00E847-80B3-4CCA-A625-6785A7EF08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07410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3997" userDrawn="1">
          <p15:clr>
            <a:srgbClr val="FBAE40"/>
          </p15:clr>
        </p15:guide>
        <p15:guide id="4" pos="43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A3A2FD6-9C9B-4458-A2AA-D1DD17E7E2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6FCA30E9-0899-4BB2-A33A-8E8587324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E8261C5-758A-4D2F-9F56-BFDCAE9A46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F243F96-CFB0-4597-BBC0-87FD04D98E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F3FD241E-C136-47D8-959E-BB3B67B34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47E0891-B72B-451F-A5CC-18CC27B9DF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verzní snímek s obrázkem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F60899B-36F3-4125-A4D2-BF77A443E5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nímek MUNI ECON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F35F32C-C513-46D5-A31A-1C8F92EC97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F7D96717-61A6-4CA4-8435-E0D536EBA6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99CB6BE-5475-43A1-B06C-8E7566E446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 – inverzní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A2D5337-C607-4767-9675-2A7AE5CC3A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A2D5337-C607-4767-9675-2A7AE5CC3A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73832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F1866C0-9E4A-449F-8756-70AFEADAD4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F1866C0-9E4A-449F-8756-70AFEADAD4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263541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DEA7DE3-FBF5-48DB-AE89-99F65F9D8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0DEA7DE3-FBF5-48DB-AE89-99F65F9D8C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6275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2886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A3A2FD6-9C9B-4458-A2AA-D1DD17E7E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6A3A2FD6-9C9B-4458-A2AA-D1DD17E7E2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587794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3657" userDrawn="1">
          <p15:clr>
            <a:srgbClr val="FBAE40"/>
          </p15:clr>
        </p15:guide>
        <p15:guide id="4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6FCA30E9-0899-4BB2-A33A-8E8587324D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6FCA30E9-0899-4BB2-A33A-8E8587324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966542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1049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E8261C5-758A-4D2F-9F56-BFDCAE9A46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4E8261C5-758A-4D2F-9F56-BFDCAE9A46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18656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3158" userDrawn="1">
          <p15:clr>
            <a:srgbClr val="FBAE40"/>
          </p15:clr>
        </p15:guide>
        <p15:guide id="4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F243F96-CFB0-4597-BBC0-87FD04D98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F243F96-CFB0-4597-BBC0-87FD04D98E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6028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436" userDrawn="1">
          <p15:clr>
            <a:srgbClr val="FBAE40"/>
          </p15:clr>
        </p15:guide>
        <p15:guide id="4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  <p:extLst>
      <p:ext uri="{BB962C8B-B14F-4D97-AF65-F5344CB8AC3E}">
        <p14:creationId xmlns:p14="http://schemas.microsoft.com/office/powerpoint/2010/main" val="3843883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678" r:id="rId15"/>
    <p:sldLayoutId id="2147483684" r:id="rId16"/>
    <p:sldLayoutId id="2147483690" r:id="rId17"/>
    <p:sldLayoutId id="2147483685" r:id="rId18"/>
    <p:sldLayoutId id="2147483688" r:id="rId19"/>
    <p:sldLayoutId id="2147483674" r:id="rId20"/>
    <p:sldLayoutId id="2147483673" r:id="rId21"/>
    <p:sldLayoutId id="2147483676" r:id="rId22"/>
    <p:sldLayoutId id="2147483675" r:id="rId23"/>
    <p:sldLayoutId id="2147483677" r:id="rId24"/>
    <p:sldLayoutId id="2147483686" r:id="rId25"/>
    <p:sldLayoutId id="2147483691" r:id="rId26"/>
    <p:sldLayoutId id="2147483692" r:id="rId27"/>
    <p:sldLayoutId id="2147483693" r:id="rId28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30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049" userDrawn="1">
          <p15:clr>
            <a:srgbClr val="F26B43"/>
          </p15:clr>
        </p15:guide>
        <p15:guide id="4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office.com/Pages/ResponsePage.aspx?id=I0-QEdvw3EyW9zkL1V_O6MJpC97to7lBoSas2n3Im9BUNjhESkRSQVVaVTY1OURLUUtDR0JQTEpZWS4u" TargetMode="Externa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hyperlink" Target="mailto:hyanek@econ.muni.cz" TargetMode="External"/><Relationship Id="rId2" Type="http://schemas.openxmlformats.org/officeDocument/2006/relationships/hyperlink" Target="mailto:jakub.pejcal@econ.muni.cz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apl.czso.cz/pll/rocenka/rocenka.indexnu_sa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CVNS" TargetMode="External"/><Relationship Id="rId2" Type="http://schemas.openxmlformats.org/officeDocument/2006/relationships/hyperlink" Target="cvns.econ.muni.cz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s.cz/poradna/kategorie/obcanska-sdruzeni-zalozeni-fungovani-cinnost/rada/jak-spravne-zalozit-obcanske-sdr" TargetMode="External"/><Relationship Id="rId2" Type="http://schemas.openxmlformats.org/officeDocument/2006/relationships/hyperlink" Target="http://frankbold.org/poradna/vzor/stanovy-spolk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r.justice.cz/ias/ui/rejstrik-$firma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stream.cz/blanik/10007448-chranena-dilna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kane.cz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kane.cz/" TargetMode="Externa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lada.cz/assets/ppov/rnno/dokumenty/rozbor_2016_prilohy_pro_web.pdf" TargetMode="External"/><Relationship Id="rId2" Type="http://schemas.openxmlformats.org/officeDocument/2006/relationships/hyperlink" Target="https://www.vlada.cz/assets/ppov/rnno/dokumenty/rozbor_2016_material_pro_web.pdf" TargetMode="Externa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3804834" y="6228000"/>
            <a:ext cx="4835166" cy="252000"/>
          </a:xfrm>
        </p:spPr>
        <p:txBody>
          <a:bodyPr/>
          <a:lstStyle/>
          <a:p>
            <a:r>
              <a:rPr lang="cs-CZ" dirty="0"/>
              <a:t>Jakub Pejcal: jakub.pejcal@econ.muni.cz, CVNS, ESF MU</a:t>
            </a:r>
          </a:p>
          <a:p>
            <a:r>
              <a:rPr lang="cs-CZ" dirty="0"/>
              <a:t>6. 3. 2021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BKV_ERNO: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3804834" y="3536689"/>
            <a:ext cx="6539980" cy="1278214"/>
          </a:xfrm>
        </p:spPr>
        <p:txBody>
          <a:bodyPr/>
          <a:lstStyle/>
          <a:p>
            <a:r>
              <a:rPr lang="cs-CZ" sz="2000" b="1" dirty="0"/>
              <a:t>Úvodní informace o předmětu</a:t>
            </a:r>
            <a:br>
              <a:rPr lang="cs-CZ" sz="2000" b="1" dirty="0"/>
            </a:br>
            <a:r>
              <a:rPr lang="cs-CZ" sz="2000" dirty="0"/>
              <a:t>Základní přehled „teorie“ </a:t>
            </a:r>
          </a:p>
          <a:p>
            <a:r>
              <a:rPr lang="cs-CZ" sz="2000" dirty="0"/>
              <a:t>Legislativa</a:t>
            </a:r>
          </a:p>
          <a:p>
            <a:r>
              <a:rPr lang="cs-CZ" sz="2000" dirty="0"/>
              <a:t>Účetnictví a ekonomické řízení</a:t>
            </a:r>
          </a:p>
          <a:p>
            <a:r>
              <a:rPr lang="cs-CZ" sz="2000" dirty="0"/>
              <a:t>Financování</a:t>
            </a:r>
          </a:p>
          <a:p>
            <a:r>
              <a:rPr lang="cs-CZ" sz="2000" dirty="0"/>
              <a:t>Transparentnost </a:t>
            </a:r>
          </a:p>
          <a:p>
            <a:r>
              <a:rPr lang="cs-CZ" sz="2000" dirty="0"/>
              <a:t>=&gt;</a:t>
            </a:r>
          </a:p>
          <a:p>
            <a:r>
              <a:rPr lang="cs-CZ" sz="2000" dirty="0"/>
              <a:t>„Semestrální projekt“</a:t>
            </a:r>
          </a:p>
        </p:txBody>
      </p:sp>
    </p:spTree>
    <p:extLst>
      <p:ext uri="{BB962C8B-B14F-4D97-AF65-F5344CB8AC3E}">
        <p14:creationId xmlns:p14="http://schemas.microsoft.com/office/powerpoint/2010/main" val="2597797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10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Obsah bloku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400" dirty="0"/>
              <a:t>kdo jsou to NNO?</a:t>
            </a:r>
          </a:p>
          <a:p>
            <a:pPr>
              <a:defRPr/>
            </a:pPr>
            <a:r>
              <a:rPr lang="cs-CZ" altLang="cs-CZ" sz="1400" dirty="0"/>
              <a:t>původní úpravy neziskového sektoru</a:t>
            </a:r>
          </a:p>
          <a:p>
            <a:pPr lvl="1">
              <a:defRPr/>
            </a:pPr>
            <a:r>
              <a:rPr lang="cs-CZ" altLang="cs-CZ" sz="1400" dirty="0"/>
              <a:t>legislativní vymezení</a:t>
            </a:r>
          </a:p>
          <a:p>
            <a:pPr lvl="1">
              <a:defRPr/>
            </a:pPr>
            <a:r>
              <a:rPr lang="cs-CZ" altLang="cs-CZ" sz="1400" dirty="0"/>
              <a:t>jednotlivé právní formy organizací</a:t>
            </a:r>
          </a:p>
          <a:p>
            <a:pPr lvl="1">
              <a:defRPr/>
            </a:pPr>
            <a:r>
              <a:rPr lang="cs-CZ" altLang="cs-CZ" sz="1400" dirty="0"/>
              <a:t>charakteristika původního prostředí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aktuální úprava neziskového sektoru</a:t>
            </a:r>
          </a:p>
          <a:p>
            <a:pPr lvl="1">
              <a:defRPr/>
            </a:pPr>
            <a:r>
              <a:rPr lang="cs-CZ" altLang="cs-CZ" sz="1400" dirty="0"/>
              <a:t>„nový“ Občanský zákoník</a:t>
            </a:r>
          </a:p>
          <a:p>
            <a:pPr lvl="1">
              <a:defRPr/>
            </a:pPr>
            <a:r>
              <a:rPr lang="cs-CZ" altLang="cs-CZ" sz="1400" dirty="0"/>
              <a:t>právní formy podrobněji</a:t>
            </a:r>
          </a:p>
          <a:p>
            <a:pPr lvl="1">
              <a:defRPr/>
            </a:pPr>
            <a:r>
              <a:rPr lang="cs-CZ" altLang="cs-CZ" sz="1400" dirty="0"/>
              <a:t>„ve vší stručnosti“ </a:t>
            </a:r>
          </a:p>
        </p:txBody>
      </p:sp>
    </p:spTree>
    <p:extLst>
      <p:ext uri="{BB962C8B-B14F-4D97-AF65-F5344CB8AC3E}">
        <p14:creationId xmlns:p14="http://schemas.microsoft.com/office/powerpoint/2010/main" val="50877673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Zadání úkolu: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EB89390-C406-416D-8230-377F8B1516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400" dirty="0"/>
              <a:t>naplňuje FAČR zákonné a „základní“ požadavky na transparentnost? </a:t>
            </a:r>
          </a:p>
          <a:p>
            <a:endParaRPr lang="cs-CZ" sz="1400" dirty="0"/>
          </a:p>
          <a:p>
            <a:r>
              <a:rPr lang="cs-CZ" sz="1400" dirty="0"/>
              <a:t>vyplňte dotazník za 3 Vám přiřazené pobočné spolky FAČR</a:t>
            </a:r>
          </a:p>
          <a:p>
            <a:pPr marL="72000" indent="0">
              <a:buNone/>
            </a:pPr>
            <a:r>
              <a:rPr lang="cs-CZ" sz="1000" dirty="0"/>
              <a:t>(co dotazník sleduje? především existenci webových stránek a jejich obsah, resp. plnění zákonných požadavků – obecného i účetního rázu)</a:t>
            </a:r>
          </a:p>
          <a:p>
            <a:pPr marL="72000" indent="0">
              <a:buNone/>
            </a:pPr>
            <a:r>
              <a:rPr lang="cs-CZ" sz="1000" dirty="0"/>
              <a:t>(dotazník je k dispozici zde: </a:t>
            </a:r>
            <a:r>
              <a:rPr lang="cs-CZ" sz="1000" b="1" dirty="0">
                <a:hlinkClick r:id="rId2"/>
              </a:rPr>
              <a:t>https://forms.office.com/Pages/ResponsePage.aspx?id=I0-QEdvw3EyW9zkL1V_O6MJpC97to7lBoSas2n3Im9BUNjhESkRSQVVaVTY1OURLUUtDR0JQTEpZWS4u</a:t>
            </a:r>
            <a:r>
              <a:rPr lang="cs-CZ" sz="1000" b="1" dirty="0"/>
              <a:t> </a:t>
            </a:r>
            <a:r>
              <a:rPr lang="cs-CZ" sz="1000" dirty="0"/>
              <a:t>)</a:t>
            </a:r>
          </a:p>
          <a:p>
            <a:pPr marL="72000" indent="0">
              <a:buNone/>
            </a:pPr>
            <a:r>
              <a:rPr lang="cs-CZ" sz="1000" dirty="0"/>
              <a:t>(informace čerpejte především z webu FAČR, z webu jednotlivých pobočných spolků, z Veřejného rejstříku – „Platné“ a z Veřejného rejstříku – „Sbírka listin“)</a:t>
            </a:r>
          </a:p>
          <a:p>
            <a:pPr marL="72000" indent="0">
              <a:buNone/>
            </a:pPr>
            <a:r>
              <a:rPr lang="cs-CZ" sz="1000" dirty="0"/>
              <a:t>(přiřazení viz dokument </a:t>
            </a:r>
            <a:r>
              <a:rPr lang="cs-CZ" sz="1000" b="1" dirty="0" err="1"/>
              <a:t>zadani-soupis_organizaci</a:t>
            </a:r>
            <a:r>
              <a:rPr lang="cs-CZ" sz="1000" b="1" dirty="0"/>
              <a:t> </a:t>
            </a:r>
            <a:r>
              <a:rPr lang="cs-CZ" sz="1000" dirty="0"/>
              <a:t>v organizačních pokynech předmětu)</a:t>
            </a:r>
          </a:p>
          <a:p>
            <a:pPr marL="72000" indent="0">
              <a:buNone/>
            </a:pPr>
            <a:endParaRPr lang="cs-CZ" sz="1400" dirty="0"/>
          </a:p>
          <a:p>
            <a:r>
              <a:rPr lang="cs-CZ" sz="1400" dirty="0"/>
              <a:t>doložte své zdroje </a:t>
            </a:r>
          </a:p>
          <a:p>
            <a:pPr marL="72000" indent="0">
              <a:buNone/>
            </a:pPr>
            <a:r>
              <a:rPr lang="cs-CZ" sz="1000" dirty="0"/>
              <a:t>(vložte do příslušné odevzdávárny </a:t>
            </a:r>
            <a:r>
              <a:rPr lang="cs-CZ" sz="1000" b="1" dirty="0"/>
              <a:t>podklady</a:t>
            </a:r>
            <a:r>
              <a:rPr lang="cs-CZ" sz="1000" dirty="0"/>
              <a:t> předmětu v podobě „IČ-ROK-</a:t>
            </a:r>
            <a:r>
              <a:rPr lang="cs-CZ" sz="1000" dirty="0" err="1"/>
              <a:t>Vašejméno</a:t>
            </a:r>
            <a:r>
              <a:rPr lang="cs-CZ" sz="1000" dirty="0"/>
              <a:t>“)</a:t>
            </a:r>
          </a:p>
          <a:p>
            <a:pPr marL="72000" indent="0">
              <a:buNone/>
            </a:pPr>
            <a:r>
              <a:rPr lang="cs-CZ" sz="1000" dirty="0"/>
              <a:t>(např. Účetní závěrku za rok 2019 Městského fotbalového svazu Brno (IČ 228 80 381) vložte do odevzdávárny v podobě 22880381-2019-Pejcal, příp. 22880381-2019-rozvaha-Pejcal)</a:t>
            </a:r>
          </a:p>
          <a:p>
            <a:pPr marL="72000" indent="0">
              <a:buNone/>
            </a:pPr>
            <a:endParaRPr lang="cs-CZ" sz="1400" dirty="0"/>
          </a:p>
          <a:p>
            <a:r>
              <a:rPr lang="cs-CZ" sz="1400" dirty="0"/>
              <a:t>zpracujte reflexi (max. 2A4) zjištění a „pocitů“ z úkolu</a:t>
            </a:r>
          </a:p>
          <a:p>
            <a:pPr marL="72000" indent="0">
              <a:buNone/>
            </a:pPr>
            <a:r>
              <a:rPr lang="cs-CZ" sz="1000" dirty="0"/>
              <a:t>(vložte do příslušné odevzdávárny </a:t>
            </a:r>
            <a:r>
              <a:rPr lang="cs-CZ" sz="1000" b="1" dirty="0"/>
              <a:t>reflexe </a:t>
            </a:r>
            <a:r>
              <a:rPr lang="cs-CZ" sz="1000" dirty="0"/>
              <a:t>předmětu)</a:t>
            </a:r>
          </a:p>
          <a:p>
            <a:endParaRPr lang="cs-CZ" sz="1400" dirty="0"/>
          </a:p>
          <a:p>
            <a:r>
              <a:rPr lang="cs-CZ" sz="1400" dirty="0"/>
              <a:t>to vše do neděle 18. 4. včetně (7. týden výuky), na konci semestru nabídneme reflexi vašich vypracování</a:t>
            </a:r>
          </a:p>
        </p:txBody>
      </p:sp>
    </p:spTree>
    <p:extLst>
      <p:ext uri="{BB962C8B-B14F-4D97-AF65-F5344CB8AC3E}">
        <p14:creationId xmlns:p14="http://schemas.microsoft.com/office/powerpoint/2010/main" val="3391063480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101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400" dirty="0"/>
              <a:t>Úvodní informace o předmětu</a:t>
            </a:r>
          </a:p>
          <a:p>
            <a:pPr>
              <a:defRPr/>
            </a:pPr>
            <a:r>
              <a:rPr lang="cs-CZ" altLang="cs-CZ" sz="1400" dirty="0"/>
              <a:t>Základní přehled „teorie“ </a:t>
            </a:r>
          </a:p>
          <a:p>
            <a:pPr>
              <a:defRPr/>
            </a:pPr>
            <a:r>
              <a:rPr lang="cs-CZ" altLang="cs-CZ" sz="1400" dirty="0"/>
              <a:t>Legislativa</a:t>
            </a:r>
          </a:p>
          <a:p>
            <a:pPr>
              <a:defRPr/>
            </a:pPr>
            <a:r>
              <a:rPr lang="cs-CZ" altLang="cs-CZ" sz="1400" dirty="0"/>
              <a:t>Účetnictví a ekonomické řízení</a:t>
            </a:r>
          </a:p>
          <a:p>
            <a:pPr>
              <a:defRPr/>
            </a:pPr>
            <a:r>
              <a:rPr lang="cs-CZ" altLang="cs-CZ" sz="1400" dirty="0"/>
              <a:t>Financování</a:t>
            </a:r>
          </a:p>
          <a:p>
            <a:pPr>
              <a:defRPr/>
            </a:pPr>
            <a:r>
              <a:rPr lang="cs-CZ" altLang="cs-CZ" sz="1400" dirty="0"/>
              <a:t>Transparentnost </a:t>
            </a:r>
          </a:p>
          <a:p>
            <a:pPr marL="72000" indent="0">
              <a:buNone/>
              <a:defRPr/>
            </a:pPr>
            <a:r>
              <a:rPr lang="cs-CZ" altLang="cs-CZ" sz="1400" dirty="0"/>
              <a:t>=&gt;</a:t>
            </a:r>
          </a:p>
          <a:p>
            <a:pPr>
              <a:defRPr/>
            </a:pPr>
            <a:r>
              <a:rPr lang="cs-CZ" altLang="cs-CZ" sz="1400" dirty="0"/>
              <a:t>„Semestrální projekt“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 marL="72000" indent="0">
              <a:buNone/>
              <a:defRPr/>
            </a:pPr>
            <a:r>
              <a:rPr lang="cs-CZ" altLang="cs-CZ" sz="1400" dirty="0"/>
              <a:t>Příště? 13. 3.</a:t>
            </a:r>
          </a:p>
          <a:p>
            <a:pPr marL="72000" indent="0">
              <a:buNone/>
              <a:defRPr/>
            </a:pPr>
            <a:r>
              <a:rPr lang="cs-CZ" altLang="cs-CZ" sz="1400" dirty="0"/>
              <a:t>Dotazy? </a:t>
            </a:r>
            <a:r>
              <a:rPr lang="cs-CZ" altLang="cs-CZ" sz="1400" dirty="0">
                <a:hlinkClick r:id="rId2"/>
              </a:rPr>
              <a:t>jakub.pejcal@econ.muni.cz</a:t>
            </a:r>
            <a:r>
              <a:rPr lang="cs-CZ" altLang="cs-CZ" sz="1400" dirty="0"/>
              <a:t> (dotazy k semestrálnímu projektu) / </a:t>
            </a:r>
            <a:r>
              <a:rPr lang="cs-CZ" altLang="cs-CZ" sz="1400" dirty="0">
                <a:hlinkClick r:id="rId3"/>
              </a:rPr>
              <a:t>hyanek@econ.muni.cz</a:t>
            </a:r>
            <a:r>
              <a:rPr lang="cs-CZ" altLang="cs-CZ" sz="1400" dirty="0"/>
              <a:t> / MS TEAMS</a:t>
            </a:r>
          </a:p>
        </p:txBody>
      </p:sp>
    </p:spTree>
    <p:extLst>
      <p:ext uri="{BB962C8B-B14F-4D97-AF65-F5344CB8AC3E}">
        <p14:creationId xmlns:p14="http://schemas.microsoft.com/office/powerpoint/2010/main" val="3907373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Kdo jsou to NNO?</a:t>
            </a:r>
            <a:r>
              <a:rPr lang="cs-CZ" sz="1100" dirty="0"/>
              <a:t> (před a po 1. 1. 2014)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400" dirty="0"/>
              <a:t>právní neuchopitelnost pojmu „nestátní nezisková organizace“</a:t>
            </a:r>
          </a:p>
          <a:p>
            <a:pPr>
              <a:defRPr/>
            </a:pPr>
            <a:r>
              <a:rPr lang="cs-CZ" altLang="cs-CZ" sz="1400" dirty="0"/>
              <a:t>dříve:</a:t>
            </a:r>
          </a:p>
          <a:p>
            <a:pPr lvl="1">
              <a:defRPr/>
            </a:pPr>
            <a:r>
              <a:rPr lang="cs-CZ" altLang="cs-CZ" sz="1400" dirty="0"/>
              <a:t>zákon č. 586/1992 Sb., o daních z příjmů</a:t>
            </a:r>
          </a:p>
          <a:p>
            <a:pPr marL="324000" lvl="1" indent="0">
              <a:buNone/>
              <a:defRPr/>
            </a:pPr>
            <a:r>
              <a:rPr lang="cs-CZ" altLang="cs-CZ" sz="1400" i="1" dirty="0"/>
              <a:t>„…nejsou založeni nebo zřízeni za účelem podnikání…“</a:t>
            </a:r>
          </a:p>
          <a:p>
            <a:pPr marL="324000" lvl="1" indent="0">
              <a:buNone/>
              <a:defRPr/>
            </a:pPr>
            <a:r>
              <a:rPr lang="cs-CZ" altLang="cs-CZ" sz="1400" i="1" dirty="0"/>
              <a:t>(výčet právních forem, jež splňují výše uvedené, zahrnuje typické formy zařaditelné do NNS a veřejné subjekty)</a:t>
            </a:r>
          </a:p>
          <a:p>
            <a:pPr lvl="1">
              <a:defRPr/>
            </a:pPr>
            <a:endParaRPr lang="cs-CZ" sz="1400" dirty="0"/>
          </a:p>
          <a:p>
            <a:pPr lvl="1" algn="just">
              <a:defRPr/>
            </a:pPr>
            <a:r>
              <a:rPr lang="cs-CZ" altLang="cs-CZ" sz="1400" dirty="0"/>
              <a:t>vyhláška č. 504/2002 Sb., </a:t>
            </a:r>
            <a:r>
              <a:rPr lang="cs-CZ" sz="1400" dirty="0"/>
              <a:t>kterou se provádějí některá ustanovení zákona č. 563/1991 Sb., o účetnictví, ve znění pozdějších předpisů, pro účetní jednotky, u kterých hlavním předmětem činnosti není podnikání, pokud účtují v soustavě podvojného účetnictví	          				</a:t>
            </a:r>
            <a:endParaRPr lang="cs-CZ" altLang="cs-CZ" sz="1400" dirty="0"/>
          </a:p>
          <a:p>
            <a:pPr marL="324000" lvl="1" indent="0">
              <a:buNone/>
              <a:defRPr/>
            </a:pPr>
            <a:r>
              <a:rPr lang="cs-CZ" altLang="cs-CZ" sz="1400" i="1" dirty="0"/>
              <a:t>„…hlavním předmětem činnosti není podnikání…“</a:t>
            </a:r>
          </a:p>
          <a:p>
            <a:pPr marL="324000" lvl="1" indent="0">
              <a:buNone/>
              <a:defRPr/>
            </a:pPr>
            <a:r>
              <a:rPr lang="cs-CZ" altLang="cs-CZ" sz="1400" i="1" dirty="0"/>
              <a:t>(výčet právních forem, jež splňují výše uvedené, již jen typické právní formy zařaditelné do NNS)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dnes:</a:t>
            </a:r>
          </a:p>
          <a:p>
            <a:pPr lvl="1">
              <a:defRPr/>
            </a:pPr>
            <a:r>
              <a:rPr lang="cs-CZ" altLang="cs-CZ" sz="1400" dirty="0"/>
              <a:t>zákon č. 586/1992 Sb., o daních z příjmů</a:t>
            </a:r>
          </a:p>
          <a:p>
            <a:pPr marL="324000" lvl="1" indent="0">
              <a:buNone/>
              <a:defRPr/>
            </a:pPr>
            <a:r>
              <a:rPr lang="cs-CZ" altLang="cs-CZ" sz="1400" i="1" dirty="0"/>
              <a:t>„veřejně prospěšným poplatníkem je poplatník, který (…) jako svou hlavní činnost vykonává činnost, která není podnikáním“</a:t>
            </a:r>
          </a:p>
          <a:p>
            <a:pPr marL="324000" lvl="1" indent="0">
              <a:buNone/>
              <a:defRPr/>
            </a:pPr>
            <a:r>
              <a:rPr lang="cs-CZ" altLang="cs-CZ" sz="1400" dirty="0"/>
              <a:t>(tzv. negativní výčet právních forem)</a:t>
            </a:r>
          </a:p>
          <a:p>
            <a:pPr lvl="1">
              <a:defRPr/>
            </a:pPr>
            <a:endParaRPr lang="cs-CZ" altLang="cs-CZ" sz="1400" dirty="0"/>
          </a:p>
          <a:p>
            <a:pPr lvl="1">
              <a:defRPr/>
            </a:pPr>
            <a:r>
              <a:rPr lang="cs-CZ" altLang="cs-CZ" sz="1400" dirty="0"/>
              <a:t>vyhláška viz výše.</a:t>
            </a:r>
          </a:p>
          <a:p>
            <a:pPr marL="324000" lvl="1" indent="0">
              <a:buNone/>
              <a:defRPr/>
            </a:pPr>
            <a:endParaRPr lang="cs-CZ" altLang="cs-CZ" sz="1400" i="1" dirty="0"/>
          </a:p>
          <a:p>
            <a:pPr marL="324000" lvl="1" indent="0">
              <a:buNone/>
              <a:defRPr/>
            </a:pPr>
            <a:endParaRPr lang="cs-CZ" altLang="cs-CZ" sz="1400" i="1" dirty="0"/>
          </a:p>
          <a:p>
            <a:pPr lvl="1">
              <a:defRPr/>
            </a:pPr>
            <a:endParaRPr lang="cs-CZ" sz="1400" dirty="0"/>
          </a:p>
          <a:p>
            <a:pPr lvl="1">
              <a:defRPr/>
            </a:pPr>
            <a:endParaRPr lang="cs-CZ" sz="1400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11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20496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Zákon… </a:t>
            </a:r>
            <a:r>
              <a:rPr lang="cs-CZ" sz="1100" dirty="0"/>
              <a:t>(před a před 1. 1. 2014)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marL="324000" lvl="1" indent="0">
              <a:buNone/>
              <a:defRPr/>
            </a:pPr>
            <a:r>
              <a:rPr lang="cs-CZ" sz="1400" b="1" dirty="0"/>
              <a:t>Dříve:</a:t>
            </a:r>
          </a:p>
          <a:p>
            <a:pPr lvl="1">
              <a:defRPr/>
            </a:pPr>
            <a:r>
              <a:rPr lang="cs-CZ" sz="1400" dirty="0"/>
              <a:t>zájmová sdružení právnických osob, pokud mají tato sdružení právní subjektivitu a nejsou zřízena za účelem výdělečné činnosti </a:t>
            </a:r>
          </a:p>
          <a:p>
            <a:pPr lvl="1">
              <a:defRPr/>
            </a:pPr>
            <a:r>
              <a:rPr lang="cs-CZ" sz="1400" dirty="0"/>
              <a:t>občanská sdružení včetně odborových organizací</a:t>
            </a:r>
          </a:p>
          <a:p>
            <a:pPr lvl="1">
              <a:defRPr/>
            </a:pPr>
            <a:r>
              <a:rPr lang="cs-CZ" sz="1400" dirty="0"/>
              <a:t>politické strany a politická hnutí</a:t>
            </a:r>
          </a:p>
          <a:p>
            <a:pPr lvl="1">
              <a:defRPr/>
            </a:pPr>
            <a:r>
              <a:rPr lang="cs-CZ" sz="1400" dirty="0"/>
              <a:t>registrované církve a náboženské společnosti</a:t>
            </a:r>
          </a:p>
          <a:p>
            <a:pPr lvl="1">
              <a:defRPr/>
            </a:pPr>
            <a:r>
              <a:rPr lang="cs-CZ" sz="1400" dirty="0"/>
              <a:t>nadace a nadační fondy</a:t>
            </a:r>
          </a:p>
          <a:p>
            <a:pPr lvl="1">
              <a:defRPr/>
            </a:pPr>
            <a:r>
              <a:rPr lang="cs-CZ" sz="1400" dirty="0"/>
              <a:t>obecně prospěšné společnosti</a:t>
            </a:r>
          </a:p>
          <a:p>
            <a:pPr lvl="1">
              <a:defRPr/>
            </a:pPr>
            <a:r>
              <a:rPr lang="cs-CZ" sz="1400" dirty="0"/>
              <a:t>veřejné vysoké školy</a:t>
            </a:r>
          </a:p>
          <a:p>
            <a:pPr lvl="1">
              <a:defRPr/>
            </a:pPr>
            <a:r>
              <a:rPr lang="cs-CZ" sz="1400" dirty="0"/>
              <a:t>obce</a:t>
            </a:r>
          </a:p>
          <a:p>
            <a:pPr lvl="1">
              <a:defRPr/>
            </a:pPr>
            <a:r>
              <a:rPr lang="cs-CZ" sz="1400" dirty="0"/>
              <a:t>organizační složky státu</a:t>
            </a:r>
          </a:p>
          <a:p>
            <a:pPr lvl="1">
              <a:defRPr/>
            </a:pPr>
            <a:r>
              <a:rPr lang="cs-CZ" sz="1400" dirty="0"/>
              <a:t>kraje</a:t>
            </a:r>
          </a:p>
          <a:p>
            <a:pPr lvl="1">
              <a:defRPr/>
            </a:pPr>
            <a:r>
              <a:rPr lang="cs-CZ" sz="1400" dirty="0"/>
              <a:t>příspěvkové organizace</a:t>
            </a:r>
          </a:p>
          <a:p>
            <a:pPr lvl="1">
              <a:defRPr/>
            </a:pPr>
            <a:r>
              <a:rPr lang="cs-CZ" sz="1400" dirty="0"/>
              <a:t>státní fondy</a:t>
            </a:r>
          </a:p>
          <a:p>
            <a:pPr lvl="1">
              <a:defRPr/>
            </a:pPr>
            <a:r>
              <a:rPr lang="pl-PL" sz="1400" dirty="0"/>
              <a:t>subjekty, o nichž tak stanoví zvláštní </a:t>
            </a:r>
            <a:r>
              <a:rPr lang="cs-CZ" sz="1400" dirty="0"/>
              <a:t>zákon</a:t>
            </a:r>
          </a:p>
          <a:p>
            <a:pPr marL="324000" lvl="1" indent="0">
              <a:buNone/>
              <a:defRPr/>
            </a:pPr>
            <a:endParaRPr lang="cs-CZ" sz="1400" b="1" dirty="0"/>
          </a:p>
          <a:p>
            <a:pPr marL="324000" lvl="1" indent="0">
              <a:buNone/>
              <a:defRPr/>
            </a:pPr>
            <a:endParaRPr lang="cs-CZ" sz="1400" b="1" dirty="0"/>
          </a:p>
          <a:p>
            <a:pPr marL="324000" lvl="1" indent="0">
              <a:buNone/>
              <a:defRPr/>
            </a:pPr>
            <a:endParaRPr lang="cs-CZ" sz="1400" b="1" dirty="0"/>
          </a:p>
          <a:p>
            <a:pPr marL="324000" lvl="1" indent="0">
              <a:buNone/>
              <a:defRPr/>
            </a:pPr>
            <a:r>
              <a:rPr lang="cs-CZ" sz="1400" b="1" dirty="0"/>
              <a:t>Dnes (veřejně prospěšným poplatníkem není):</a:t>
            </a:r>
          </a:p>
          <a:p>
            <a:pPr lvl="1">
              <a:defRPr/>
            </a:pPr>
            <a:r>
              <a:rPr lang="cs-CZ" sz="1400" dirty="0"/>
              <a:t>obchodní korporace</a:t>
            </a:r>
          </a:p>
          <a:p>
            <a:pPr lvl="1">
              <a:defRPr/>
            </a:pPr>
            <a:r>
              <a:rPr lang="cs-CZ" sz="1400" dirty="0"/>
              <a:t>Česká televize, Český rozhlas, Česká tisková kancelář</a:t>
            </a:r>
          </a:p>
          <a:p>
            <a:pPr lvl="1">
              <a:defRPr/>
            </a:pPr>
            <a:r>
              <a:rPr lang="cs-CZ" sz="1400" dirty="0"/>
              <a:t>profesní komora nebo poplatník založený za účelem ochrany a hájení podnikatelských zájmů svých členů, u nichž nejsou členské příspěvky osvobozeny od daně, s výjimkou organizace zaměstnavatelů</a:t>
            </a:r>
          </a:p>
          <a:p>
            <a:pPr lvl="1">
              <a:defRPr/>
            </a:pPr>
            <a:r>
              <a:rPr lang="cs-CZ" sz="1400" dirty="0"/>
              <a:t>zdravotní pojišťovna</a:t>
            </a:r>
          </a:p>
          <a:p>
            <a:pPr lvl="1">
              <a:defRPr/>
            </a:pPr>
            <a:r>
              <a:rPr lang="cs-CZ" sz="1400" dirty="0"/>
              <a:t>společenství vlastníků jednotek</a:t>
            </a:r>
          </a:p>
          <a:p>
            <a:pPr lvl="1">
              <a:defRPr/>
            </a:pPr>
            <a:r>
              <a:rPr lang="cs-CZ" sz="1400" dirty="0"/>
              <a:t>rodinná fundace, kterou se pro účely tohoto zákona rozumí nadace nebo nadační fond, 1) který podle svého zakladatelského jednání slouží k podpoře zakladatele nebo osob blízkých zakladateli, nebo 2) jejichž činnost směřuje k podpoře zakladatele nebo osob blízkých zakladateli</a:t>
            </a:r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60417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Vyhláška… </a:t>
            </a:r>
            <a:r>
              <a:rPr lang="cs-CZ" sz="1100" dirty="0"/>
              <a:t>(před a před 1. 1. 2014)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marL="324000" lvl="1" indent="0">
              <a:buNone/>
              <a:defRPr/>
            </a:pPr>
            <a:r>
              <a:rPr lang="cs-CZ" sz="1600" b="1" dirty="0"/>
              <a:t>Dříve:</a:t>
            </a:r>
            <a:endParaRPr lang="cs-CZ" sz="1600" dirty="0"/>
          </a:p>
          <a:p>
            <a:pPr lvl="1">
              <a:defRPr/>
            </a:pPr>
            <a:r>
              <a:rPr lang="cs-CZ" sz="1600" dirty="0"/>
              <a:t>politické strany a politická hnutí</a:t>
            </a:r>
          </a:p>
          <a:p>
            <a:pPr lvl="1">
              <a:defRPr/>
            </a:pPr>
            <a:r>
              <a:rPr lang="cs-CZ" sz="1600" dirty="0"/>
              <a:t>občanská sdružení včetně odborových organizací</a:t>
            </a:r>
          </a:p>
          <a:p>
            <a:pPr lvl="1">
              <a:defRPr/>
            </a:pPr>
            <a:r>
              <a:rPr lang="cs-CZ" sz="1600" dirty="0"/>
              <a:t>církve a náboženské společnosti</a:t>
            </a:r>
          </a:p>
          <a:p>
            <a:pPr lvl="1">
              <a:defRPr/>
            </a:pPr>
            <a:r>
              <a:rPr lang="cs-CZ" sz="1600" dirty="0"/>
              <a:t>obecně prospěšné společnosti</a:t>
            </a:r>
          </a:p>
          <a:p>
            <a:pPr lvl="1">
              <a:defRPr/>
            </a:pPr>
            <a:r>
              <a:rPr lang="cs-CZ" sz="1600" dirty="0"/>
              <a:t>zájmová sdružení právnických osob</a:t>
            </a:r>
          </a:p>
          <a:p>
            <a:pPr lvl="1">
              <a:defRPr/>
            </a:pPr>
            <a:r>
              <a:rPr lang="cs-CZ" sz="1600" dirty="0"/>
              <a:t>organizace s mezinárodním prvkem</a:t>
            </a:r>
          </a:p>
          <a:p>
            <a:pPr lvl="1">
              <a:defRPr/>
            </a:pPr>
            <a:r>
              <a:rPr lang="cs-CZ" sz="1600" dirty="0"/>
              <a:t>nadace a nadační fondy</a:t>
            </a:r>
          </a:p>
          <a:p>
            <a:pPr lvl="1">
              <a:defRPr/>
            </a:pPr>
            <a:r>
              <a:rPr lang="cs-CZ" sz="1600" dirty="0"/>
              <a:t>společenství vlastníků jednotek</a:t>
            </a:r>
          </a:p>
          <a:p>
            <a:pPr lvl="1">
              <a:defRPr/>
            </a:pPr>
            <a:r>
              <a:rPr lang="cs-CZ" sz="1600" dirty="0"/>
              <a:t>veřejné vysoké školy</a:t>
            </a:r>
          </a:p>
          <a:p>
            <a:pPr lvl="1">
              <a:defRPr/>
            </a:pPr>
            <a:r>
              <a:rPr lang="pl-PL" sz="1600" dirty="0"/>
              <a:t>jiné účetní jednotky... </a:t>
            </a:r>
            <a:endParaRPr lang="cs-CZ" sz="1600" dirty="0"/>
          </a:p>
          <a:p>
            <a:pPr lvl="1">
              <a:defRPr/>
            </a:pPr>
            <a:endParaRPr lang="cs-CZ" sz="1600" dirty="0"/>
          </a:p>
          <a:p>
            <a:pPr lvl="1">
              <a:defRPr/>
            </a:pPr>
            <a:endParaRPr lang="cs-CZ" sz="1600" dirty="0"/>
          </a:p>
          <a:p>
            <a:pPr lvl="1">
              <a:defRPr/>
            </a:pPr>
            <a:endParaRPr lang="cs-CZ" sz="1600" dirty="0"/>
          </a:p>
          <a:p>
            <a:pPr lvl="1">
              <a:defRPr/>
            </a:pPr>
            <a:endParaRPr lang="cs-CZ" sz="1600" dirty="0"/>
          </a:p>
          <a:p>
            <a:pPr lvl="1">
              <a:defRPr/>
            </a:pPr>
            <a:endParaRPr lang="cs-CZ" sz="1600" dirty="0"/>
          </a:p>
          <a:p>
            <a:pPr marL="324000" lvl="1" indent="0">
              <a:buNone/>
              <a:defRPr/>
            </a:pPr>
            <a:r>
              <a:rPr lang="cs-CZ" sz="1600" b="1" dirty="0"/>
              <a:t>Dnes:</a:t>
            </a:r>
          </a:p>
          <a:p>
            <a:pPr lvl="1">
              <a:defRPr/>
            </a:pPr>
            <a:r>
              <a:rPr lang="cs-CZ" sz="1600" dirty="0"/>
              <a:t>politické strany a politická hnutí</a:t>
            </a:r>
          </a:p>
          <a:p>
            <a:pPr lvl="1">
              <a:defRPr/>
            </a:pPr>
            <a:r>
              <a:rPr lang="cs-CZ" sz="1600" dirty="0"/>
              <a:t>spolky</a:t>
            </a:r>
          </a:p>
          <a:p>
            <a:pPr lvl="1">
              <a:defRPr/>
            </a:pPr>
            <a:r>
              <a:rPr lang="cs-CZ" sz="1600" dirty="0"/>
              <a:t>církve a náboženské společnosti</a:t>
            </a:r>
          </a:p>
          <a:p>
            <a:pPr lvl="1">
              <a:defRPr/>
            </a:pPr>
            <a:r>
              <a:rPr lang="cs-CZ" sz="1600" dirty="0"/>
              <a:t>obecně prospěšné společnosti</a:t>
            </a:r>
          </a:p>
          <a:p>
            <a:pPr lvl="1">
              <a:defRPr/>
            </a:pPr>
            <a:r>
              <a:rPr lang="cs-CZ" sz="1600" dirty="0"/>
              <a:t>zájmová sdružení právnických osob</a:t>
            </a:r>
          </a:p>
          <a:p>
            <a:pPr lvl="1">
              <a:defRPr/>
            </a:pPr>
            <a:endParaRPr lang="cs-CZ" sz="1600" dirty="0"/>
          </a:p>
          <a:p>
            <a:pPr lvl="1">
              <a:defRPr/>
            </a:pPr>
            <a:r>
              <a:rPr lang="cs-CZ" sz="1600" dirty="0"/>
              <a:t>nadace, nadační fondy a ústavy</a:t>
            </a:r>
          </a:p>
          <a:p>
            <a:pPr lvl="1">
              <a:defRPr/>
            </a:pPr>
            <a:r>
              <a:rPr lang="cs-CZ" sz="1600" dirty="0"/>
              <a:t>společenství vlastníků jednotek</a:t>
            </a:r>
          </a:p>
          <a:p>
            <a:pPr lvl="1">
              <a:defRPr/>
            </a:pPr>
            <a:r>
              <a:rPr lang="cs-CZ" sz="1600" dirty="0"/>
              <a:t>veřejné vysoké školy</a:t>
            </a:r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33568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8BCC5EA-DECE-40E4-9338-989FB6DA69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3BB40A5-2D4B-4809-BD26-0529D70B3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Pohled autority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3224798-4B6A-4959-BA78-CF86326BA4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cs-CZ" sz="1600" b="1" dirty="0">
                <a:latin typeface="+mj-lt"/>
              </a:rPr>
              <a:t>ČSÚ / SÚNI – NI (tzv. širší vymezení - 17): </a:t>
            </a:r>
          </a:p>
          <a:p>
            <a:pPr marL="72000" indent="0">
              <a:buNone/>
            </a:pPr>
            <a:r>
              <a:rPr lang="cs-CZ" sz="14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nadace, nadační fondy, obecně prospěšné společnosti, ústavy, veřejné vysoké školy, školské právnické osoby, odbory, spolky, politické strany a politická hnutí, církve a náboženské společnosti, evidované církevní právnické osoby, organizační jednotky odborů, pobočné spolky, stavovské organizace – profesní komory, komory, zájmová sdružení právnických osob, honební společenstva.</a:t>
            </a:r>
            <a:endParaRPr lang="cs-CZ" sz="1400" dirty="0">
              <a:latin typeface="+mj-lt"/>
            </a:endParaRPr>
          </a:p>
          <a:p>
            <a:endParaRPr lang="cs-CZ" sz="1600" dirty="0">
              <a:latin typeface="+mj-lt"/>
            </a:endParaRPr>
          </a:p>
          <a:p>
            <a:endParaRPr lang="cs-CZ" sz="1600" dirty="0">
              <a:latin typeface="+mj-lt"/>
            </a:endParaRPr>
          </a:p>
          <a:p>
            <a:endParaRPr lang="cs-CZ" sz="1600" dirty="0">
              <a:latin typeface="+mj-lt"/>
            </a:endParaRPr>
          </a:p>
          <a:p>
            <a:endParaRPr lang="cs-CZ" sz="1600" dirty="0">
              <a:latin typeface="+mj-lt"/>
            </a:endParaRPr>
          </a:p>
          <a:p>
            <a:endParaRPr lang="cs-CZ" sz="1600" dirty="0">
              <a:latin typeface="+mj-lt"/>
            </a:endParaRPr>
          </a:p>
          <a:p>
            <a:r>
              <a:rPr lang="cs-CZ" sz="1600" b="1" dirty="0">
                <a:latin typeface="+mj-lt"/>
              </a:rPr>
              <a:t>RVNNO – NNO (tzv. užší vymezení - 7): </a:t>
            </a:r>
          </a:p>
          <a:p>
            <a:pPr marL="72000" indent="0">
              <a:buNone/>
            </a:pPr>
            <a:r>
              <a:rPr lang="cs-CZ" sz="14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nadace, nadační fondy, obecně prospěšné společnosti, ústavy, církevní organizace (přesněji evidované církevní právnické osoby, resp. účelová zařízení církví a náboženských společnosti), spolky a pobočné spolky.</a:t>
            </a:r>
            <a:endParaRPr lang="cs-CZ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58760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Původní neziskový sektor </a:t>
            </a:r>
            <a:r>
              <a:rPr lang="cs-CZ" sz="1100" dirty="0"/>
              <a:t>(před 1. 1. 2014)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1918706"/>
          </a:xfrm>
        </p:spPr>
        <p:txBody>
          <a:bodyPr/>
          <a:lstStyle/>
          <a:p>
            <a:pPr algn="just">
              <a:defRPr/>
            </a:pPr>
            <a:r>
              <a:rPr lang="cs-CZ" altLang="cs-CZ" sz="1400" dirty="0"/>
              <a:t>nestátní neziskový sektor = velmi pestré prostředí: velikost / stáří / činnost a dříve také legislativa:</a:t>
            </a:r>
          </a:p>
          <a:p>
            <a:pPr lvl="1"/>
            <a:r>
              <a:rPr lang="cs-CZ" altLang="cs-CZ" sz="1400" dirty="0"/>
              <a:t>občanská sdružení včetně odborových organizací </a:t>
            </a:r>
            <a:r>
              <a:rPr lang="cs-CZ" altLang="cs-CZ" sz="1400" i="1" dirty="0"/>
              <a:t>(zákon č. 83/1990 Sb., o sdružování občanů)</a:t>
            </a:r>
          </a:p>
          <a:p>
            <a:pPr lvl="1"/>
            <a:r>
              <a:rPr lang="cs-CZ" altLang="cs-CZ" sz="1400" dirty="0"/>
              <a:t>registrované církve a náboženské společnosti </a:t>
            </a:r>
            <a:r>
              <a:rPr lang="cs-CZ" altLang="cs-CZ" sz="1400" i="1" dirty="0"/>
              <a:t>(zákon č. 3/2002 Sb., o svobodě náboženského vyznání…)</a:t>
            </a:r>
          </a:p>
          <a:p>
            <a:pPr lvl="1"/>
            <a:r>
              <a:rPr lang="cs-CZ" altLang="cs-CZ" sz="1400" dirty="0"/>
              <a:t>nadace a nadační fondy </a:t>
            </a:r>
            <a:r>
              <a:rPr lang="cs-CZ" altLang="cs-CZ" sz="1400" i="1" dirty="0"/>
              <a:t>(zákon č. 227/1997 Sb., o nadacích a nadačních fondech)</a:t>
            </a:r>
          </a:p>
          <a:p>
            <a:pPr lvl="1"/>
            <a:r>
              <a:rPr lang="cs-CZ" altLang="cs-CZ" sz="1400" dirty="0"/>
              <a:t>obecně prospěšné společnosti </a:t>
            </a:r>
            <a:r>
              <a:rPr lang="cs-CZ" altLang="cs-CZ" sz="1400" i="1" dirty="0"/>
              <a:t>(zákon č. 248/1995 Sb., o obecně prospěšných společnostech)</a:t>
            </a:r>
          </a:p>
          <a:p>
            <a:pPr lvl="1" algn="just">
              <a:defRPr/>
            </a:pPr>
            <a:endParaRPr lang="cs-CZ" altLang="cs-CZ" sz="1400" dirty="0"/>
          </a:p>
          <a:p>
            <a:pPr lvl="1" algn="just">
              <a:defRPr/>
            </a:pPr>
            <a:endParaRPr lang="cs-CZ" altLang="cs-CZ" sz="1400" dirty="0"/>
          </a:p>
          <a:p>
            <a:pPr lvl="1" algn="just">
              <a:defRPr/>
            </a:pPr>
            <a:endParaRPr lang="cs-CZ" altLang="cs-CZ" sz="1400" dirty="0"/>
          </a:p>
          <a:p>
            <a:pPr lvl="1" algn="just">
              <a:defRPr/>
            </a:pPr>
            <a:r>
              <a:rPr lang="cs-CZ" altLang="cs-CZ" sz="1400" dirty="0"/>
              <a:t>rozdíly v legislativním vymezení – legislativní „aviváž“</a:t>
            </a:r>
          </a:p>
          <a:p>
            <a:pPr lvl="1" algn="just">
              <a:buFont typeface="Symbol" panose="05050102010706020507" pitchFamily="18" charset="2"/>
              <a:buChar char="Þ"/>
              <a:defRPr/>
            </a:pPr>
            <a:r>
              <a:rPr lang="cs-CZ" altLang="cs-CZ" sz="1400" dirty="0"/>
              <a:t> nerovnoměrnost možností</a:t>
            </a:r>
          </a:p>
          <a:p>
            <a:pPr lvl="1" algn="just">
              <a:buFont typeface="Symbol" panose="05050102010706020507" pitchFamily="18" charset="2"/>
              <a:buChar char="Þ"/>
              <a:defRPr/>
            </a:pPr>
            <a:r>
              <a:rPr lang="cs-CZ" altLang="cs-CZ" sz="1400" dirty="0"/>
              <a:t> horší transparentnost (rejstříky)</a:t>
            </a:r>
          </a:p>
          <a:p>
            <a:pPr lvl="1" algn="just">
              <a:buFont typeface="Symbol" panose="05050102010706020507" pitchFamily="18" charset="2"/>
              <a:buChar char="Þ"/>
              <a:defRPr/>
            </a:pPr>
            <a:endParaRPr lang="cs-CZ" altLang="cs-CZ" sz="1400" dirty="0"/>
          </a:p>
        </p:txBody>
      </p:sp>
    </p:spTree>
    <p:extLst>
      <p:ext uri="{BB962C8B-B14F-4D97-AF65-F5344CB8AC3E}">
        <p14:creationId xmlns:p14="http://schemas.microsoft.com/office/powerpoint/2010/main" val="4238254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Aktuální úprava neziskového sektoru I. </a:t>
            </a:r>
            <a:r>
              <a:rPr lang="cs-CZ" sz="1100" dirty="0"/>
              <a:t>(co je nového?)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1400" dirty="0"/>
              <a:t>k 1. 1. 2014 vstoupil v účinnost Nový Občanský zákoník</a:t>
            </a:r>
          </a:p>
          <a:p>
            <a:pPr lvl="1" algn="just">
              <a:defRPr/>
            </a:pPr>
            <a:r>
              <a:rPr lang="cs-CZ" altLang="cs-CZ" sz="1400" dirty="0"/>
              <a:t>zákon č. 89/2012 Sb., Občanský zákoník (dále jen „NOZ“)</a:t>
            </a:r>
          </a:p>
          <a:p>
            <a:pPr lvl="1" algn="just">
              <a:defRPr/>
            </a:pPr>
            <a:endParaRPr lang="cs-CZ" altLang="cs-CZ" sz="1400" dirty="0"/>
          </a:p>
          <a:p>
            <a:pPr lvl="1" algn="just">
              <a:defRPr/>
            </a:pPr>
            <a:r>
              <a:rPr lang="cs-CZ" altLang="cs-CZ" sz="1400" dirty="0"/>
              <a:t>souhrnná úprava pro občanské fungování</a:t>
            </a:r>
          </a:p>
          <a:p>
            <a:pPr lvl="1" algn="just">
              <a:defRPr/>
            </a:pPr>
            <a:r>
              <a:rPr lang="cs-CZ" altLang="cs-CZ" sz="1400" dirty="0"/>
              <a:t>3.081 paragrafů na 649 stranách (+ důvodové zprávy)</a:t>
            </a:r>
          </a:p>
          <a:p>
            <a:pPr lvl="1" algn="just">
              <a:defRPr/>
            </a:pPr>
            <a:r>
              <a:rPr lang="cs-CZ" altLang="cs-CZ" sz="1400" dirty="0"/>
              <a:t>zrušeno 238 předpisů (rozuměj zákonů)</a:t>
            </a:r>
          </a:p>
          <a:p>
            <a:pPr marL="342900" indent="-342900">
              <a:buFont typeface="Wingdings" pitchFamily="2" charset="2"/>
              <a:buChar char="q"/>
            </a:pPr>
            <a:endParaRPr lang="cs-CZ" altLang="cs-CZ" sz="1400" dirty="0"/>
          </a:p>
          <a:p>
            <a:r>
              <a:rPr lang="cs-CZ" altLang="cs-CZ" sz="1400" dirty="0"/>
              <a:t>odstranění provizoria</a:t>
            </a:r>
          </a:p>
          <a:p>
            <a:r>
              <a:rPr lang="cs-CZ" altLang="cs-CZ" sz="1400" dirty="0"/>
              <a:t>sjednocení právních úprav</a:t>
            </a:r>
          </a:p>
          <a:p>
            <a:r>
              <a:rPr lang="cs-CZ" altLang="cs-CZ" sz="1400" dirty="0"/>
              <a:t>odstranění formalismu (právo pro člověka, základní mantinely)</a:t>
            </a:r>
          </a:p>
          <a:p>
            <a:r>
              <a:rPr lang="cs-CZ" altLang="cs-CZ" sz="1400" dirty="0"/>
              <a:t>zásadních 14 prvních paragrafů:</a:t>
            </a:r>
          </a:p>
          <a:p>
            <a:pPr lvl="1" algn="just">
              <a:defRPr/>
            </a:pPr>
            <a:r>
              <a:rPr lang="cs-CZ" altLang="cs-CZ" sz="1400" dirty="0"/>
              <a:t>důraz na autonomii vůle člověka (většina norem má dispozitivní charakter)</a:t>
            </a:r>
          </a:p>
          <a:p>
            <a:pPr lvl="1" algn="just">
              <a:defRPr/>
            </a:pPr>
            <a:r>
              <a:rPr lang="cs-CZ" altLang="cs-CZ" sz="1400" dirty="0"/>
              <a:t>vše je dovoleno, co není zakázáno</a:t>
            </a:r>
          </a:p>
          <a:p>
            <a:pPr lvl="1" algn="just">
              <a:defRPr/>
            </a:pPr>
            <a:r>
              <a:rPr lang="cs-CZ" altLang="cs-CZ" sz="1400" dirty="0"/>
              <a:t>princip právní jistoty</a:t>
            </a:r>
          </a:p>
          <a:p>
            <a:pPr lvl="1" algn="just">
              <a:defRPr/>
            </a:pPr>
            <a:r>
              <a:rPr lang="cs-CZ" altLang="cs-CZ" sz="1400" dirty="0"/>
              <a:t>předpoklad poctivosti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530033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Aktuální úprava neziskového sektoru II. </a:t>
            </a:r>
            <a:r>
              <a:rPr lang="cs-CZ" sz="1100" dirty="0"/>
              <a:t>(co je nového?)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400" dirty="0"/>
              <a:t>jednotná úprava řady NNO – prostředí se výrazně mění (zjednodušuje?)</a:t>
            </a:r>
          </a:p>
          <a:p>
            <a:pPr lvl="1" algn="just">
              <a:defRPr/>
            </a:pPr>
            <a:r>
              <a:rPr lang="cs-CZ" altLang="cs-CZ" sz="1400" dirty="0"/>
              <a:t>„čitelnější“</a:t>
            </a:r>
          </a:p>
          <a:p>
            <a:pPr lvl="1" algn="just">
              <a:defRPr/>
            </a:pPr>
            <a:r>
              <a:rPr lang="cs-CZ" altLang="cs-CZ" sz="1400" dirty="0"/>
              <a:t>„přehlednější“</a:t>
            </a:r>
          </a:p>
          <a:p>
            <a:pPr marL="342900" indent="-342900">
              <a:buFont typeface="Wingdings" pitchFamily="2" charset="2"/>
              <a:buChar char="q"/>
            </a:pPr>
            <a:endParaRPr lang="cs-CZ" altLang="cs-CZ" sz="1400" dirty="0"/>
          </a:p>
          <a:p>
            <a:pPr algn="just"/>
            <a:r>
              <a:rPr lang="cs-CZ" altLang="cs-CZ" sz="1400" dirty="0"/>
              <a:t>rozlišení právnických osob podle charakteristiky „faktického základu“ do dvou skupiny:</a:t>
            </a:r>
          </a:p>
          <a:p>
            <a:pPr lvl="1" algn="just">
              <a:defRPr/>
            </a:pPr>
            <a:r>
              <a:rPr lang="cs-CZ" altLang="cs-CZ" sz="1400" dirty="0"/>
              <a:t>korporace (právnické osoby společenství osob)</a:t>
            </a:r>
          </a:p>
          <a:p>
            <a:pPr lvl="1" algn="just">
              <a:defRPr/>
            </a:pPr>
            <a:r>
              <a:rPr lang="cs-CZ" altLang="cs-CZ" sz="1400" dirty="0"/>
              <a:t>fundace (právnické osoby vytvořené majetkem vyčleněným k určitému účelu)</a:t>
            </a:r>
          </a:p>
          <a:p>
            <a:pPr marL="342900" indent="-342900">
              <a:buFont typeface="Wingdings" pitchFamily="2" charset="2"/>
              <a:buChar char="q"/>
            </a:pPr>
            <a:endParaRPr lang="cs-CZ" altLang="cs-CZ" sz="1400" dirty="0"/>
          </a:p>
          <a:p>
            <a:pPr algn="just"/>
            <a:r>
              <a:rPr lang="cs-CZ" altLang="cs-CZ" sz="1400" dirty="0"/>
              <a:t>zřízeny veřejné rejstříky právnických osob (zákon č. 314/2013 Sb.)</a:t>
            </a:r>
          </a:p>
          <a:p>
            <a:pPr marL="342900" indent="-342900">
              <a:buFont typeface="Wingdings" pitchFamily="2" charset="2"/>
              <a:buChar char="q"/>
            </a:pPr>
            <a:endParaRPr lang="cs-CZ" altLang="cs-CZ" sz="1400" dirty="0"/>
          </a:p>
          <a:p>
            <a:pPr algn="just"/>
            <a:r>
              <a:rPr lang="cs-CZ" altLang="cs-CZ" sz="1400" dirty="0"/>
              <a:t>diskuse kolem veřejné prospěšnosti – ukončena v roce 2018</a:t>
            </a:r>
          </a:p>
        </p:txBody>
      </p:sp>
    </p:spTree>
    <p:extLst>
      <p:ext uri="{BB962C8B-B14F-4D97-AF65-F5344CB8AC3E}">
        <p14:creationId xmlns:p14="http://schemas.microsoft.com/office/powerpoint/2010/main" val="3373034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19999" y="720000"/>
            <a:ext cx="11049969" cy="451576"/>
          </a:xfrm>
        </p:spPr>
        <p:txBody>
          <a:bodyPr/>
          <a:lstStyle/>
          <a:p>
            <a:r>
              <a:rPr lang="cs-CZ" dirty="0"/>
              <a:t>Aktuální úprava neziskového sektoru III. </a:t>
            </a:r>
            <a:r>
              <a:rPr lang="cs-CZ" sz="1100" dirty="0"/>
              <a:t>(co je nového?)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8011886" y="1741714"/>
            <a:ext cx="3976914" cy="3991429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lang="cs-CZ" altLang="cs-CZ" sz="1200" dirty="0">
                <a:solidFill>
                  <a:srgbClr val="FF0000"/>
                </a:solidFill>
              </a:rPr>
              <a:t>změna ze zákona (červená)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cs-CZ" altLang="cs-CZ" sz="1200" dirty="0">
                <a:solidFill>
                  <a:srgbClr val="0066CC"/>
                </a:solidFill>
              </a:rPr>
              <a:t>přechod možný jen před 1. 1. 2014 (modrá)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cs-CZ" altLang="cs-CZ" sz="1200" dirty="0"/>
              <a:t>přechod možný dle přechodných ustanovení NOZ (černá)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cs-CZ" altLang="cs-CZ" sz="1200" dirty="0">
                <a:solidFill>
                  <a:srgbClr val="00B050"/>
                </a:solidFill>
              </a:rPr>
              <a:t>přechod možný dle NOZ vždy (zelená)</a:t>
            </a:r>
          </a:p>
          <a:p>
            <a:pPr marL="0" indent="0">
              <a:lnSpc>
                <a:spcPct val="100000"/>
              </a:lnSpc>
              <a:buNone/>
              <a:defRPr/>
            </a:pPr>
            <a:endParaRPr lang="cs-CZ" altLang="cs-CZ" sz="1200" dirty="0">
              <a:solidFill>
                <a:srgbClr val="00B050"/>
              </a:solidFill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cs-CZ" altLang="cs-CZ" sz="1200" dirty="0"/>
              <a:t>zdroj: J. Benák, 2013, prezentace, BPV_ERNO</a:t>
            </a:r>
          </a:p>
        </p:txBody>
      </p:sp>
      <p:pic>
        <p:nvPicPr>
          <p:cNvPr id="6" name="Picture 6" descr="C:\Users\322799\Desktop\pravni_formy_n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00" y="1171576"/>
            <a:ext cx="7239000" cy="533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41164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19999" y="720000"/>
            <a:ext cx="10956185" cy="451576"/>
          </a:xfrm>
        </p:spPr>
        <p:txBody>
          <a:bodyPr/>
          <a:lstStyle/>
          <a:p>
            <a:r>
              <a:rPr lang="cs-CZ" dirty="0"/>
              <a:t>O kom bude dnes řeč?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400" dirty="0"/>
              <a:t>spolky </a:t>
            </a:r>
            <a:r>
              <a:rPr lang="cs-CZ" altLang="cs-CZ" sz="1400" i="1" dirty="0"/>
              <a:t>(NOZ; § 214 - § 302)</a:t>
            </a:r>
          </a:p>
          <a:p>
            <a:pPr algn="just"/>
            <a:r>
              <a:rPr lang="cs-CZ" altLang="cs-CZ" sz="1400" dirty="0"/>
              <a:t>nadace a nadační fondy </a:t>
            </a:r>
            <a:r>
              <a:rPr lang="cs-CZ" altLang="cs-CZ" sz="1400" i="1" dirty="0"/>
              <a:t>(NOZ; § 303 - § 401)</a:t>
            </a:r>
          </a:p>
          <a:p>
            <a:pPr algn="just"/>
            <a:r>
              <a:rPr lang="cs-CZ" altLang="cs-CZ" sz="1400" dirty="0"/>
              <a:t>ústavy </a:t>
            </a:r>
            <a:r>
              <a:rPr lang="cs-CZ" altLang="cs-CZ" sz="1400" i="1" dirty="0"/>
              <a:t>(NOZ; § 402 - § 418)</a:t>
            </a:r>
          </a:p>
          <a:p>
            <a:pPr algn="just"/>
            <a:r>
              <a:rPr lang="cs-CZ" altLang="cs-CZ" sz="1400" dirty="0"/>
              <a:t>obecně prospěšné společnosti </a:t>
            </a:r>
            <a:r>
              <a:rPr lang="cs-CZ" altLang="cs-CZ" sz="1400" i="1" dirty="0"/>
              <a:t>(NOZ; § 3050; resp. zákon č. 248/1995 Sb., o obecně prospěšných společnostech)</a:t>
            </a:r>
          </a:p>
          <a:p>
            <a:pPr algn="just"/>
            <a:r>
              <a:rPr lang="cs-CZ" altLang="cs-CZ" sz="1400" dirty="0"/>
              <a:t>registrované církve a náboženské společnosti (</a:t>
            </a:r>
            <a:r>
              <a:rPr lang="cs-CZ" altLang="cs-CZ" sz="1400" i="1" dirty="0"/>
              <a:t>zákon č. 3/2002 Sb., o svobodě náboženského vyznání…)</a:t>
            </a:r>
          </a:p>
          <a:p>
            <a:pPr algn="just"/>
            <a:endParaRPr lang="pl-PL" altLang="cs-CZ" sz="1400" dirty="0"/>
          </a:p>
          <a:p>
            <a:pPr marL="324000" lvl="1" indent="0" algn="just">
              <a:buNone/>
              <a:defRPr/>
            </a:pPr>
            <a:r>
              <a:rPr lang="cs-CZ" altLang="cs-CZ" sz="1400" dirty="0"/>
              <a:t>a</a:t>
            </a:r>
            <a:r>
              <a:rPr lang="en-US" altLang="cs-CZ" sz="1400" dirty="0"/>
              <a:t> </a:t>
            </a:r>
            <a:r>
              <a:rPr lang="en-US" altLang="cs-CZ" sz="1400" dirty="0" err="1"/>
              <a:t>kolik</a:t>
            </a:r>
            <a:r>
              <a:rPr lang="en-US" altLang="cs-CZ" sz="1400" dirty="0"/>
              <a:t> </a:t>
            </a:r>
            <a:r>
              <a:rPr lang="en-US" altLang="cs-CZ" sz="1400" dirty="0" err="1"/>
              <a:t>jich</a:t>
            </a:r>
            <a:r>
              <a:rPr lang="en-US" altLang="cs-CZ" sz="1400" dirty="0"/>
              <a:t> </a:t>
            </a:r>
            <a:r>
              <a:rPr lang="en-US" altLang="cs-CZ" sz="1400" dirty="0" err="1"/>
              <a:t>vlastně</a:t>
            </a:r>
            <a:r>
              <a:rPr lang="en-US" altLang="cs-CZ" sz="1400" dirty="0"/>
              <a:t> je? </a:t>
            </a:r>
            <a:r>
              <a:rPr lang="en-US" altLang="cs-CZ" sz="1400" dirty="0">
                <a:hlinkClick r:id="rId2"/>
              </a:rPr>
              <a:t>1</a:t>
            </a:r>
            <a:endParaRPr lang="cs-CZ" altLang="cs-CZ" sz="1400" dirty="0"/>
          </a:p>
          <a:p>
            <a:pPr marL="72000" indent="0" algn="just">
              <a:buNone/>
            </a:pPr>
            <a:endParaRPr lang="cs-CZ" altLang="cs-CZ" sz="1400" i="1" dirty="0"/>
          </a:p>
          <a:p>
            <a:pPr marL="72000" indent="0" algn="just">
              <a:buNone/>
            </a:pPr>
            <a:r>
              <a:rPr lang="cs-CZ" altLang="cs-CZ" sz="1400" b="1" i="1" dirty="0"/>
              <a:t>+ organizace na pomezí sektorů:</a:t>
            </a:r>
          </a:p>
          <a:p>
            <a:pPr marL="72000" indent="0" algn="just">
              <a:buNone/>
            </a:pPr>
            <a:endParaRPr lang="cs-CZ" altLang="cs-CZ" sz="1400" dirty="0"/>
          </a:p>
          <a:p>
            <a:pPr algn="just"/>
            <a:r>
              <a:rPr lang="cs-CZ" altLang="cs-CZ" sz="1400" dirty="0"/>
              <a:t>sociální družstva </a:t>
            </a:r>
            <a:r>
              <a:rPr lang="cs-CZ" altLang="cs-CZ" sz="1400" i="1" dirty="0"/>
              <a:t>(</a:t>
            </a:r>
            <a:r>
              <a:rPr lang="pl-PL" altLang="cs-CZ" sz="1400" i="1" dirty="0"/>
              <a:t>zákon č. 90/2012 Sb., o korporacích; § 758 - § 773)</a:t>
            </a:r>
          </a:p>
          <a:p>
            <a:pPr algn="just"/>
            <a:r>
              <a:rPr lang="pl-PL" altLang="cs-CZ" sz="1400" dirty="0"/>
              <a:t>organizační složky státu </a:t>
            </a:r>
            <a:r>
              <a:rPr lang="pl-PL" altLang="cs-CZ" sz="1400" i="1" dirty="0"/>
              <a:t>(zákon č. 219/2000 Sb., o majetku České republiky, resp. zákon č. 250/2000 Sb., o rozpočtových pravidlech územních rozpočtů, resp. zákon č. 128/2000 Sb., o obcích)</a:t>
            </a:r>
            <a:endParaRPr lang="pl-PL" altLang="cs-CZ" sz="1400" dirty="0"/>
          </a:p>
          <a:p>
            <a:pPr algn="just"/>
            <a:r>
              <a:rPr lang="pl-PL" altLang="cs-CZ" sz="1400" dirty="0"/>
              <a:t>příspěvkové organizace </a:t>
            </a:r>
            <a:r>
              <a:rPr lang="pl-PL" altLang="cs-CZ" sz="1400" i="1" dirty="0"/>
              <a:t>(zákon č. 218/2000 Sb., o rozpočtových pravidlech státu, resp. zákon č. 250/2000 Sb., o rozpočtových pravidlech územních rozpočtů, resp. zákon č. 128/2000 Sb., o obcích)</a:t>
            </a:r>
          </a:p>
        </p:txBody>
      </p:sp>
    </p:spTree>
    <p:extLst>
      <p:ext uri="{BB962C8B-B14F-4D97-AF65-F5344CB8AC3E}">
        <p14:creationId xmlns:p14="http://schemas.microsoft.com/office/powerpoint/2010/main" val="2479942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Úvodní informace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600" dirty="0"/>
              <a:t>Vladimír </a:t>
            </a:r>
            <a:r>
              <a:rPr lang="cs-CZ" sz="1600" dirty="0" err="1"/>
              <a:t>Hyánek</a:t>
            </a:r>
            <a:r>
              <a:rPr lang="cs-CZ" sz="1600" dirty="0"/>
              <a:t> &amp; Jakub Pejcal (</a:t>
            </a:r>
            <a:r>
              <a:rPr lang="cs-CZ" sz="1600" dirty="0">
                <a:hlinkClick r:id="rId2" action="ppaction://hlinkfile"/>
              </a:rPr>
              <a:t>cvns.econ.muni.cz</a:t>
            </a:r>
            <a:r>
              <a:rPr lang="cs-CZ" sz="1600" dirty="0"/>
              <a:t>; </a:t>
            </a:r>
            <a:r>
              <a:rPr lang="cs-CZ" sz="1600" dirty="0">
                <a:hlinkClick r:id="rId3"/>
              </a:rPr>
              <a:t>FB: CVNS</a:t>
            </a:r>
            <a:r>
              <a:rPr lang="cs-CZ" sz="1600" dirty="0"/>
              <a:t>)</a:t>
            </a:r>
          </a:p>
          <a:p>
            <a:endParaRPr lang="cs-CZ" sz="1600" dirty="0"/>
          </a:p>
          <a:p>
            <a:r>
              <a:rPr lang="cs-CZ" sz="1600" b="1" dirty="0"/>
              <a:t>požadavky na absolvování</a:t>
            </a:r>
          </a:p>
          <a:p>
            <a:r>
              <a:rPr lang="cs-CZ" sz="1600" dirty="0"/>
              <a:t>vypracování individuálního úkolu (ano/ne)</a:t>
            </a:r>
          </a:p>
          <a:p>
            <a:r>
              <a:rPr lang="cs-CZ" sz="1600" dirty="0"/>
              <a:t>online test z celého učiva (max. 3 pokusy, alespoň 60 % =&gt; návrh známky)</a:t>
            </a:r>
          </a:p>
          <a:p>
            <a:r>
              <a:rPr lang="cs-CZ" sz="1600" dirty="0"/>
              <a:t>kolokvium (možná změna známky +- 2 stupně)</a:t>
            </a:r>
          </a:p>
          <a:p>
            <a:endParaRPr lang="cs-CZ" sz="1600" dirty="0"/>
          </a:p>
          <a:p>
            <a:r>
              <a:rPr lang="cs-CZ" sz="1600" dirty="0"/>
              <a:t>vše proběhne distančně: 0c3eill</a:t>
            </a:r>
            <a:endParaRPr lang="cs-CZ" sz="1100" dirty="0"/>
          </a:p>
          <a:p>
            <a:pPr marL="72000" indent="0">
              <a:buNone/>
            </a:pPr>
            <a:endParaRPr lang="cs-CZ" sz="1600" dirty="0"/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7625702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 teď konkrétněji…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cs-CZ" dirty="0"/>
          </a:p>
          <a:p>
            <a:pPr marL="72000" indent="0" algn="ctr">
              <a:buNone/>
            </a:pPr>
            <a:r>
              <a:rPr lang="cs-CZ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OBČANSKÉ SDRUŽENÍ =&gt; SPOLEK</a:t>
            </a:r>
          </a:p>
          <a:p>
            <a:pPr marL="72000" indent="0" algn="ctr">
              <a:buNone/>
            </a:pPr>
            <a:r>
              <a:rPr lang="cs-CZ" altLang="cs-CZ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(korporace)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29958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19999" y="720000"/>
            <a:ext cx="11198731" cy="451576"/>
          </a:xfrm>
        </p:spPr>
        <p:txBody>
          <a:bodyPr/>
          <a:lstStyle/>
          <a:p>
            <a:r>
              <a:rPr lang="cs-CZ" dirty="0"/>
              <a:t>OBČANSKÉ SDRUŽENÍ: původní právní forma </a:t>
            </a:r>
            <a:r>
              <a:rPr lang="cs-CZ" sz="1100" dirty="0"/>
              <a:t>(před 1. 1. 2014)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1918706"/>
          </a:xfrm>
        </p:spPr>
        <p:txBody>
          <a:bodyPr/>
          <a:lstStyle/>
          <a:p>
            <a:pPr algn="just">
              <a:defRPr/>
            </a:pPr>
            <a:r>
              <a:rPr lang="cs-CZ" altLang="cs-CZ" sz="1400" dirty="0"/>
              <a:t>principy, na nichž byla občanská sdružení založena: </a:t>
            </a:r>
          </a:p>
          <a:p>
            <a:pPr marL="72000" indent="0" algn="just">
              <a:buNone/>
              <a:defRPr/>
            </a:pPr>
            <a:r>
              <a:rPr lang="cs-CZ" altLang="cs-CZ" sz="1400" dirty="0"/>
              <a:t>dobrovolnosti / osobního členství / absence majetkové participace členů / spolkové samosprávy / oddělení od státu</a:t>
            </a:r>
          </a:p>
          <a:p>
            <a:pPr algn="just">
              <a:defRPr/>
            </a:pPr>
            <a:endParaRPr lang="cs-CZ" altLang="cs-CZ" sz="1400" dirty="0"/>
          </a:p>
          <a:p>
            <a:pPr algn="just">
              <a:defRPr/>
            </a:pPr>
            <a:r>
              <a:rPr lang="cs-CZ" altLang="cs-CZ" sz="1400" dirty="0"/>
              <a:t>co bylo pro legislativní úpravu občanských sdružení charakteristické: </a:t>
            </a:r>
          </a:p>
          <a:p>
            <a:pPr marL="72000" indent="0" algn="just">
              <a:buNone/>
              <a:defRPr/>
            </a:pPr>
            <a:r>
              <a:rPr lang="cs-CZ" altLang="cs-CZ" sz="1400" dirty="0"/>
              <a:t>atmosféra roku 1989, velmi liberální právní úprava, pestrá paleta aktivit, rozhodovací praxe MV ČR</a:t>
            </a:r>
          </a:p>
          <a:p>
            <a:pPr algn="just">
              <a:defRPr/>
            </a:pPr>
            <a:endParaRPr lang="cs-CZ" altLang="cs-CZ" sz="1400" dirty="0"/>
          </a:p>
          <a:p>
            <a:pPr algn="just">
              <a:defRPr/>
            </a:pPr>
            <a:r>
              <a:rPr lang="cs-CZ" altLang="cs-CZ" sz="1400" dirty="0"/>
              <a:t>základní kontury „občanských sdružení“</a:t>
            </a:r>
          </a:p>
          <a:p>
            <a:pPr lvl="1"/>
            <a:r>
              <a:rPr lang="cs-CZ" altLang="cs-CZ" sz="1400" dirty="0"/>
              <a:t>zákon č. 83/1990 Sb., o sdružování občanů</a:t>
            </a:r>
          </a:p>
          <a:p>
            <a:pPr lvl="1"/>
            <a:r>
              <a:rPr lang="cs-CZ" altLang="cs-CZ" sz="1400" dirty="0"/>
              <a:t>(právo na svobodné sdružování – svobodná vůle)</a:t>
            </a:r>
          </a:p>
          <a:p>
            <a:pPr lvl="1"/>
            <a:r>
              <a:rPr lang="cs-CZ" altLang="cs-CZ" sz="1400" dirty="0"/>
              <a:t>(netřeba povolení státního orgánu)</a:t>
            </a:r>
          </a:p>
          <a:p>
            <a:pPr lvl="1"/>
            <a:r>
              <a:rPr lang="cs-CZ" altLang="cs-CZ" sz="1400" dirty="0"/>
              <a:t>(nevztahoval se na politické strany a politická hnutí, výdělečné činnosti a církve  a náboženské společnosti)</a:t>
            </a:r>
          </a:p>
          <a:p>
            <a:pPr lvl="1"/>
            <a:r>
              <a:rPr lang="cs-CZ" altLang="cs-CZ" sz="1400" dirty="0"/>
              <a:t>(zapovězené aktivity občanských sdružení)</a:t>
            </a:r>
          </a:p>
          <a:p>
            <a:pPr lvl="1"/>
            <a:r>
              <a:rPr lang="cs-CZ" altLang="cs-CZ" sz="1400" dirty="0"/>
              <a:t>(základem organizace – stanovy: název, sídlo, cíl, orgány, organizační jednotky, hospodaření)</a:t>
            </a:r>
          </a:p>
          <a:p>
            <a:pPr lvl="1"/>
            <a:r>
              <a:rPr lang="cs-CZ" altLang="cs-CZ" sz="1400" dirty="0"/>
              <a:t>(vznik registrací – přípravný výbor alespoň o 3 osobách – alespoň jeden 18+)</a:t>
            </a:r>
          </a:p>
          <a:p>
            <a:pPr algn="just">
              <a:defRPr/>
            </a:pPr>
            <a:endParaRPr lang="cs-CZ" altLang="cs-CZ" sz="1400" dirty="0"/>
          </a:p>
        </p:txBody>
      </p:sp>
    </p:spTree>
    <p:extLst>
      <p:ext uri="{BB962C8B-B14F-4D97-AF65-F5344CB8AC3E}">
        <p14:creationId xmlns:p14="http://schemas.microsoft.com/office/powerpoint/2010/main" val="15081429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19999" y="720000"/>
            <a:ext cx="11198731" cy="451576"/>
          </a:xfrm>
        </p:spPr>
        <p:txBody>
          <a:bodyPr/>
          <a:lstStyle/>
          <a:p>
            <a:r>
              <a:rPr lang="cs-CZ" dirty="0"/>
              <a:t>OBČANSKÉ SDRUŽENÍ: původní právní forma </a:t>
            </a:r>
            <a:r>
              <a:rPr lang="cs-CZ" sz="1100" dirty="0"/>
              <a:t>(před 1. 1. 2014)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1918706"/>
          </a:xfrm>
        </p:spPr>
        <p:txBody>
          <a:bodyPr/>
          <a:lstStyle/>
          <a:p>
            <a:pPr algn="just">
              <a:defRPr/>
            </a:pPr>
            <a:r>
              <a:rPr lang="cs-CZ" altLang="cs-CZ" sz="1400" dirty="0"/>
              <a:t>obvyklé aktivity (hlavní vs. vedlejší činnost)</a:t>
            </a:r>
          </a:p>
          <a:p>
            <a:pPr lvl="1"/>
            <a:r>
              <a:rPr lang="cs-CZ" altLang="cs-CZ" sz="1400" dirty="0"/>
              <a:t>odborové organizace</a:t>
            </a:r>
          </a:p>
          <a:p>
            <a:pPr lvl="1"/>
            <a:r>
              <a:rPr lang="cs-CZ" altLang="cs-CZ" sz="1400" dirty="0"/>
              <a:t>tělovýchovné jednoty</a:t>
            </a:r>
          </a:p>
          <a:p>
            <a:pPr lvl="1"/>
            <a:r>
              <a:rPr lang="cs-CZ" altLang="cs-CZ" sz="1400" dirty="0"/>
              <a:t>zahrádkáři</a:t>
            </a:r>
          </a:p>
          <a:p>
            <a:pPr lvl="1"/>
            <a:r>
              <a:rPr lang="cs-CZ" altLang="cs-CZ" sz="1400" dirty="0"/>
              <a:t>rybářské spolky</a:t>
            </a:r>
          </a:p>
          <a:p>
            <a:pPr lvl="1"/>
            <a:r>
              <a:rPr lang="cs-CZ" altLang="cs-CZ" sz="1400" dirty="0"/>
              <a:t>chovatelé včetně včelařů</a:t>
            </a:r>
          </a:p>
          <a:p>
            <a:pPr lvl="1"/>
            <a:r>
              <a:rPr lang="cs-CZ" altLang="cs-CZ" sz="1400" dirty="0"/>
              <a:t>Český červený kříž</a:t>
            </a:r>
          </a:p>
          <a:p>
            <a:pPr lvl="1"/>
            <a:r>
              <a:rPr lang="cs-CZ" altLang="cs-CZ" sz="1400" dirty="0"/>
              <a:t>Obec architektů</a:t>
            </a:r>
          </a:p>
          <a:p>
            <a:pPr lvl="1"/>
            <a:r>
              <a:rPr lang="cs-CZ" altLang="cs-CZ" sz="1400" dirty="0"/>
              <a:t>Obec moravskoslezských spisovatel</a:t>
            </a:r>
          </a:p>
          <a:p>
            <a:pPr lvl="1"/>
            <a:r>
              <a:rPr lang="cs-CZ" altLang="cs-CZ" sz="1400" dirty="0"/>
              <a:t>Asociace muzeí a galerií</a:t>
            </a:r>
          </a:p>
          <a:p>
            <a:pPr lvl="1"/>
            <a:r>
              <a:rPr lang="cs-CZ" altLang="cs-CZ" sz="1400" dirty="0"/>
              <a:t>amatérské kulturní spolky</a:t>
            </a:r>
          </a:p>
          <a:p>
            <a:pPr lvl="1"/>
            <a:r>
              <a:rPr lang="cs-CZ" altLang="cs-CZ" sz="1400" dirty="0"/>
              <a:t>Pionýři </a:t>
            </a:r>
          </a:p>
          <a:p>
            <a:pPr lvl="1"/>
            <a:r>
              <a:rPr lang="cs-CZ" altLang="cs-CZ" sz="1400" dirty="0"/>
              <a:t>Skauti </a:t>
            </a:r>
          </a:p>
          <a:p>
            <a:pPr lvl="1"/>
            <a:r>
              <a:rPr lang="cs-CZ" altLang="cs-CZ" sz="1400" dirty="0"/>
              <a:t>…</a:t>
            </a:r>
          </a:p>
          <a:p>
            <a:pPr lvl="1"/>
            <a:r>
              <a:rPr lang="cs-CZ" altLang="cs-CZ" sz="1400" dirty="0"/>
              <a:t>původní registr již bohužel není funkční</a:t>
            </a:r>
          </a:p>
        </p:txBody>
      </p:sp>
    </p:spTree>
    <p:extLst>
      <p:ext uri="{BB962C8B-B14F-4D97-AF65-F5344CB8AC3E}">
        <p14:creationId xmlns:p14="http://schemas.microsoft.com/office/powerpoint/2010/main" val="38610646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SPOLEK: obecný koncept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1918706"/>
          </a:xfrm>
        </p:spPr>
        <p:txBody>
          <a:bodyPr/>
          <a:lstStyle/>
          <a:p>
            <a:pPr algn="just">
              <a:defRPr/>
            </a:pPr>
            <a:r>
              <a:rPr lang="cs-CZ" altLang="cs-CZ" sz="1400" dirty="0"/>
              <a:t>nástupnická organizace občanských sdružení</a:t>
            </a:r>
          </a:p>
          <a:p>
            <a:pPr lvl="1" algn="just">
              <a:defRPr/>
            </a:pPr>
            <a:r>
              <a:rPr lang="cs-CZ" altLang="cs-CZ" sz="1400" dirty="0"/>
              <a:t>členská základna (min. 3 osoby – nenucené členství, možnost i PO)</a:t>
            </a:r>
          </a:p>
          <a:p>
            <a:pPr lvl="1" algn="just">
              <a:defRPr/>
            </a:pPr>
            <a:r>
              <a:rPr lang="cs-CZ" altLang="cs-CZ" sz="1400" dirty="0"/>
              <a:t>založeno za společným zájmem</a:t>
            </a:r>
          </a:p>
          <a:p>
            <a:pPr lvl="1" algn="just">
              <a:defRPr/>
            </a:pPr>
            <a:r>
              <a:rPr lang="cs-CZ" altLang="cs-CZ" sz="1400" dirty="0"/>
              <a:t>činnost vzájemně či veřejně prospěšná</a:t>
            </a:r>
          </a:p>
          <a:p>
            <a:pPr lvl="1" algn="just">
              <a:defRPr/>
            </a:pPr>
            <a:r>
              <a:rPr lang="cs-CZ" altLang="cs-CZ" sz="1400" dirty="0"/>
              <a:t>hlavní činnost vs. činnost vedlejší (možné i podnikání)</a:t>
            </a:r>
          </a:p>
          <a:p>
            <a:pPr lvl="1" algn="just">
              <a:defRPr/>
            </a:pPr>
            <a:endParaRPr lang="cs-CZ" altLang="cs-CZ" sz="1400" dirty="0"/>
          </a:p>
          <a:p>
            <a:pPr lvl="1" algn="just">
              <a:defRPr/>
            </a:pPr>
            <a:r>
              <a:rPr lang="cs-CZ" altLang="cs-CZ" sz="1400" dirty="0"/>
              <a:t>základem organizace – stanovy: název, sídlo, cíl, orgány</a:t>
            </a:r>
            <a:r>
              <a:rPr lang="cs-CZ" altLang="cs-CZ" sz="1400" dirty="0">
                <a:ea typeface="+mn-ea"/>
                <a:cs typeface="+mn-cs"/>
              </a:rPr>
              <a:t>, práva a povinnosti členů (možnost vzniku pobočného spolku)</a:t>
            </a:r>
          </a:p>
          <a:p>
            <a:pPr lvl="1" algn="just">
              <a:defRPr/>
            </a:pPr>
            <a:r>
              <a:rPr lang="cs-CZ" altLang="cs-CZ" sz="1400" dirty="0">
                <a:ea typeface="+mn-ea"/>
                <a:cs typeface="+mn-cs"/>
              </a:rPr>
              <a:t>název obsahuje buď slovo „spolek“, nebo slova „zapsaný spolek“, příp. „z. s.“ </a:t>
            </a:r>
          </a:p>
          <a:p>
            <a:pPr lvl="1" algn="just">
              <a:defRPr/>
            </a:pPr>
            <a:r>
              <a:rPr lang="cs-CZ" altLang="cs-CZ" sz="1400" dirty="0">
                <a:ea typeface="+mn-ea"/>
                <a:cs typeface="+mn-cs"/>
              </a:rPr>
              <a:t>povinné orgány: statutární (5 let funkční období) a nejvyšší orgán (čl. schůze) + (možnost zřízení kontrolní komise)</a:t>
            </a:r>
          </a:p>
          <a:p>
            <a:pPr lvl="1" algn="just">
              <a:defRPr/>
            </a:pPr>
            <a:endParaRPr lang="cs-CZ" altLang="cs-CZ" sz="1400" dirty="0">
              <a:ea typeface="+mn-ea"/>
              <a:cs typeface="+mn-cs"/>
            </a:endParaRPr>
          </a:p>
          <a:p>
            <a:pPr lvl="1" algn="just">
              <a:defRPr/>
            </a:pPr>
            <a:r>
              <a:rPr lang="cs-CZ" altLang="cs-CZ" sz="1400" dirty="0">
                <a:ea typeface="+mn-ea"/>
                <a:cs typeface="+mn-cs"/>
              </a:rPr>
              <a:t>vznik zápisem do veřejného rejstříku (rejstříkový soud – místní krajský soud, spolkový rejstřík)</a:t>
            </a:r>
          </a:p>
          <a:p>
            <a:pPr lvl="1" algn="just">
              <a:defRPr/>
            </a:pPr>
            <a:endParaRPr lang="cs-CZ" altLang="cs-CZ" sz="1400" dirty="0">
              <a:ea typeface="+mn-ea"/>
              <a:cs typeface="+mn-cs"/>
            </a:endParaRPr>
          </a:p>
          <a:p>
            <a:pPr algn="just">
              <a:defRPr/>
            </a:pPr>
            <a:r>
              <a:rPr lang="cs-CZ" altLang="cs-CZ" sz="1400" dirty="0"/>
              <a:t>přechodné období 2 let pro změnu názvu a 3 let pro změnu stanov do stavu v souladu s NOZ, přechodné období pro transformace na jiné právní formy (ústav, sociální družstvo)</a:t>
            </a:r>
          </a:p>
        </p:txBody>
      </p:sp>
    </p:spTree>
    <p:extLst>
      <p:ext uri="{BB962C8B-B14F-4D97-AF65-F5344CB8AC3E}">
        <p14:creationId xmlns:p14="http://schemas.microsoft.com/office/powerpoint/2010/main" val="6933391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SPOLEK: vzor stanov a spolkový rejstřík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1400" dirty="0"/>
              <a:t>vzorové stanovy</a:t>
            </a:r>
          </a:p>
          <a:p>
            <a:pPr lvl="1">
              <a:defRPr/>
            </a:pPr>
            <a:r>
              <a:rPr lang="cs-CZ" altLang="cs-CZ" sz="1400" dirty="0"/>
              <a:t>plný internet, </a:t>
            </a:r>
            <a:r>
              <a:rPr lang="cs-CZ" altLang="cs-CZ" sz="1400" dirty="0">
                <a:hlinkClick r:id="rId2"/>
              </a:rPr>
              <a:t>např.</a:t>
            </a:r>
            <a:endParaRPr lang="cs-CZ" altLang="cs-CZ" sz="1400" dirty="0"/>
          </a:p>
          <a:p>
            <a:pPr lvl="1">
              <a:defRPr/>
            </a:pPr>
            <a:r>
              <a:rPr lang="cs-CZ" altLang="cs-CZ" sz="1400" dirty="0"/>
              <a:t>závazné pouze to, aby obsahovaly, co definuje NOZ</a:t>
            </a:r>
          </a:p>
          <a:p>
            <a:pPr lvl="1">
              <a:defRPr/>
            </a:pPr>
            <a:r>
              <a:rPr lang="cs-CZ" altLang="cs-CZ" sz="1400" dirty="0"/>
              <a:t>popis postupu založení a vzniku: </a:t>
            </a:r>
            <a:r>
              <a:rPr lang="cs-CZ" altLang="cs-CZ" sz="1400" dirty="0">
                <a:hlinkClick r:id="rId3"/>
              </a:rPr>
              <a:t>např.</a:t>
            </a:r>
            <a:endParaRPr lang="cs-CZ" altLang="cs-CZ" sz="1400" dirty="0"/>
          </a:p>
          <a:p>
            <a:pPr lvl="1">
              <a:defRPr/>
            </a:pPr>
            <a:endParaRPr lang="cs-CZ" altLang="cs-CZ" sz="1400" dirty="0"/>
          </a:p>
          <a:p>
            <a:r>
              <a:rPr lang="cs-CZ" altLang="cs-CZ" sz="1400" dirty="0"/>
              <a:t>spolkový rejstřík</a:t>
            </a:r>
          </a:p>
          <a:p>
            <a:pPr lvl="1">
              <a:defRPr/>
            </a:pPr>
            <a:r>
              <a:rPr lang="cs-CZ" altLang="cs-CZ" sz="1400" dirty="0"/>
              <a:t>obsahuje základní veřejně dostupné informace o organizacích</a:t>
            </a:r>
          </a:p>
          <a:p>
            <a:pPr lvl="1">
              <a:defRPr/>
            </a:pPr>
            <a:r>
              <a:rPr lang="cs-CZ" altLang="cs-CZ" sz="1400" dirty="0"/>
              <a:t>dostupný </a:t>
            </a:r>
            <a:r>
              <a:rPr lang="cs-CZ" altLang="cs-CZ" sz="1400" dirty="0">
                <a:hlinkClick r:id="rId4"/>
              </a:rPr>
              <a:t>zde</a:t>
            </a:r>
            <a:endParaRPr lang="cs-CZ" altLang="cs-CZ" sz="1400" dirty="0"/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6641121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 teď konkrétněji…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cs-CZ" dirty="0"/>
          </a:p>
          <a:p>
            <a:pPr marL="72000" indent="0" algn="ctr">
              <a:buNone/>
            </a:pPr>
            <a:r>
              <a:rPr lang="cs-CZ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NADACE A NADAČNÍ FOND</a:t>
            </a:r>
          </a:p>
          <a:p>
            <a:pPr marL="72000" indent="0" algn="ctr">
              <a:buNone/>
            </a:pPr>
            <a:r>
              <a:rPr lang="cs-CZ" altLang="cs-CZ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(fundace)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00327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NADACE: obecný koncept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 algn="just">
              <a:buNone/>
            </a:pPr>
            <a:r>
              <a:rPr lang="cs-CZ" altLang="cs-CZ" sz="1400" i="1" dirty="0"/>
              <a:t>„právnická osoba soukromého práva, která je tvořená účelovým sdružením majetku, který má svými výnosy sloužit společensky</a:t>
            </a:r>
            <a:r>
              <a:rPr lang="en-US" altLang="cs-CZ" sz="1400" i="1" dirty="0"/>
              <a:t> </a:t>
            </a:r>
            <a:r>
              <a:rPr lang="cs-CZ" altLang="cs-CZ" sz="1400" i="1" dirty="0"/>
              <a:t>či hospodářsky užitečnému účelu“</a:t>
            </a:r>
          </a:p>
          <a:p>
            <a:pPr algn="just"/>
            <a:r>
              <a:rPr lang="cs-CZ" altLang="cs-CZ" sz="1400" dirty="0"/>
              <a:t>nová úprava původní právní formy:</a:t>
            </a:r>
          </a:p>
          <a:p>
            <a:pPr lvl="1" algn="just">
              <a:defRPr/>
            </a:pPr>
            <a:r>
              <a:rPr lang="cs-CZ" altLang="cs-CZ" sz="1400" dirty="0"/>
              <a:t>zákon č. 89/2012 Sb., Občanský zákoník; § 303 - § 401</a:t>
            </a:r>
          </a:p>
          <a:p>
            <a:pPr lvl="1" algn="just">
              <a:defRPr/>
            </a:pPr>
            <a:r>
              <a:rPr lang="cs-CZ" altLang="cs-CZ" sz="1400" dirty="0"/>
              <a:t>změny proti původní legislativě? </a:t>
            </a:r>
          </a:p>
          <a:p>
            <a:pPr marL="324000" lvl="1" indent="0" algn="just">
              <a:buNone/>
              <a:defRPr/>
            </a:pPr>
            <a:r>
              <a:rPr lang="cs-CZ" altLang="cs-CZ" sz="1400" dirty="0"/>
              <a:t>liberalizace (důraz na vůli zakladatele); hospodářsky užitečný účel; (přidružený fond)</a:t>
            </a:r>
          </a:p>
          <a:p>
            <a:pPr marL="252000" lvl="1" algn="just">
              <a:lnSpc>
                <a:spcPct val="150000"/>
              </a:lnSpc>
              <a:defRPr/>
            </a:pPr>
            <a:endParaRPr lang="cs-CZ" altLang="cs-CZ" sz="1400" dirty="0">
              <a:ea typeface="+mn-ea"/>
              <a:cs typeface="+mn-cs"/>
            </a:endParaRPr>
          </a:p>
          <a:p>
            <a:pPr marL="252000" lvl="1" algn="just">
              <a:lnSpc>
                <a:spcPct val="150000"/>
              </a:lnSpc>
              <a:defRPr/>
            </a:pPr>
            <a:r>
              <a:rPr lang="cs-CZ" altLang="cs-CZ" sz="1400" dirty="0">
                <a:ea typeface="+mn-ea"/>
                <a:cs typeface="+mn-cs"/>
              </a:rPr>
              <a:t>obecně:</a:t>
            </a:r>
          </a:p>
          <a:p>
            <a:pPr lvl="1" algn="just">
              <a:defRPr/>
            </a:pPr>
            <a:r>
              <a:rPr lang="cs-CZ" altLang="cs-CZ" sz="1400" dirty="0"/>
              <a:t>trvalý charakter</a:t>
            </a:r>
          </a:p>
          <a:p>
            <a:pPr lvl="1" algn="just">
              <a:defRPr/>
            </a:pPr>
            <a:r>
              <a:rPr lang="cs-CZ" altLang="cs-CZ" sz="1400" dirty="0"/>
              <a:t>neslouží k výdělečným účelům, může však podnikat (vedlejší činnost)</a:t>
            </a:r>
          </a:p>
          <a:p>
            <a:pPr lvl="1" algn="just">
              <a:defRPr/>
            </a:pPr>
            <a:r>
              <a:rPr lang="cs-CZ" altLang="cs-CZ" sz="1400" dirty="0"/>
              <a:t>veřejně prospěšný účel vs. dobročinný účel nadace</a:t>
            </a:r>
          </a:p>
          <a:p>
            <a:pPr lvl="1" algn="just">
              <a:defRPr/>
            </a:pPr>
            <a:r>
              <a:rPr lang="cs-CZ" altLang="cs-CZ" sz="1400" dirty="0"/>
              <a:t>držba tzv. „nadační jistiny“ (resp. kapitálu, v min. rozsahu 500.000 Kč)</a:t>
            </a:r>
          </a:p>
        </p:txBody>
      </p:sp>
    </p:spTree>
    <p:extLst>
      <p:ext uri="{BB962C8B-B14F-4D97-AF65-F5344CB8AC3E}">
        <p14:creationId xmlns:p14="http://schemas.microsoft.com/office/powerpoint/2010/main" val="40191679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NADACE: konkrétněji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400" dirty="0"/>
              <a:t>založení:</a:t>
            </a:r>
          </a:p>
          <a:p>
            <a:pPr lvl="1" algn="just">
              <a:defRPr/>
            </a:pPr>
            <a:r>
              <a:rPr lang="cs-CZ" altLang="cs-CZ" sz="1400" dirty="0"/>
              <a:t>na základě nadační listiny (zakládací listina vs. pořízení pro případ smrti) – charakter veřejné listiny</a:t>
            </a:r>
          </a:p>
          <a:p>
            <a:pPr lvl="1" algn="just">
              <a:defRPr/>
            </a:pPr>
            <a:r>
              <a:rPr lang="cs-CZ" altLang="cs-CZ" sz="1400" dirty="0"/>
              <a:t>obsah nadační listiny: název a sídlo, identifikace zakladatele, účel existence, výše vkladu, výše nadačního kapitálu, identifikace správní rady (statutární orgán) a dozorčí rady (resp. revizora), určení správce nadačního kapitálu, určení podmínek pro poskytování nadačního příspěvku</a:t>
            </a:r>
          </a:p>
          <a:p>
            <a:pPr marL="600075" lvl="1" indent="-257175" algn="just">
              <a:buFont typeface="Wingdings" pitchFamily="2" charset="2"/>
              <a:buChar char="q"/>
            </a:pPr>
            <a:endParaRPr lang="cs-CZ" altLang="cs-CZ" sz="1400" dirty="0"/>
          </a:p>
          <a:p>
            <a:pPr algn="just"/>
            <a:r>
              <a:rPr lang="cs-CZ" altLang="cs-CZ" sz="1400" dirty="0"/>
              <a:t>fungování:</a:t>
            </a:r>
          </a:p>
          <a:p>
            <a:pPr lvl="1" algn="just">
              <a:defRPr/>
            </a:pPr>
            <a:r>
              <a:rPr lang="cs-CZ" altLang="cs-CZ" sz="1400" dirty="0"/>
              <a:t>na základě statutu nadace</a:t>
            </a:r>
          </a:p>
          <a:p>
            <a:pPr lvl="1" algn="just">
              <a:defRPr/>
            </a:pPr>
            <a:r>
              <a:rPr lang="cs-CZ" altLang="cs-CZ" sz="1400" dirty="0"/>
              <a:t>nadační jmění ve vlastnictví avšak bez možnosti volné dispozice </a:t>
            </a:r>
          </a:p>
          <a:p>
            <a:pPr lvl="1" algn="just">
              <a:defRPr/>
            </a:pPr>
            <a:r>
              <a:rPr lang="cs-CZ" altLang="cs-CZ" sz="1400" dirty="0"/>
              <a:t>forma nadačního jmění může být různá (peníze, nemovitosti, umělecké předměty, cenné papíry...)</a:t>
            </a:r>
          </a:p>
          <a:p>
            <a:pPr lvl="1" algn="just">
              <a:defRPr/>
            </a:pPr>
            <a:r>
              <a:rPr lang="cs-CZ" altLang="cs-CZ" sz="1400" dirty="0"/>
              <a:t>nadační příspěvky – ne rozpouštění nadačního jmění ale z jeho výnosů</a:t>
            </a:r>
          </a:p>
          <a:p>
            <a:pPr lvl="1" algn="just">
              <a:defRPr/>
            </a:pPr>
            <a:endParaRPr lang="cs-CZ" altLang="cs-CZ" sz="1400" dirty="0"/>
          </a:p>
          <a:p>
            <a:pPr lvl="1" algn="just">
              <a:defRPr/>
            </a:pPr>
            <a:r>
              <a:rPr lang="cs-CZ" altLang="cs-CZ" sz="1400" dirty="0"/>
              <a:t>možnost tzv. přidruženého fondu – majetkový soubor bez právní subjektivity (majetek ve správě nadace, resp. nadačního fondu - vlastníkem zakladatel) … nejde o tzv. </a:t>
            </a:r>
            <a:r>
              <a:rPr lang="cs-CZ" altLang="cs-CZ" sz="1400" dirty="0" err="1"/>
              <a:t>svěřenský</a:t>
            </a:r>
            <a:r>
              <a:rPr lang="cs-CZ" altLang="cs-CZ" sz="1400" dirty="0"/>
              <a:t> fond (původní vlastník pozbývá vlastnictví)</a:t>
            </a:r>
          </a:p>
          <a:p>
            <a:pPr marL="600075" lvl="1" indent="-257175" algn="just">
              <a:buFont typeface="Wingdings" pitchFamily="2" charset="2"/>
              <a:buChar char="q"/>
            </a:pPr>
            <a:endParaRPr lang="cs-CZ" altLang="cs-CZ" sz="1400" dirty="0"/>
          </a:p>
          <a:p>
            <a:pPr marL="0" indent="0" algn="just">
              <a:buNone/>
            </a:pPr>
            <a:endParaRPr lang="cs-CZ" altLang="cs-CZ" sz="1400" dirty="0"/>
          </a:p>
          <a:p>
            <a:pPr algn="just"/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8256714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NADAČNÍ FOND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altLang="cs-CZ" sz="1400" i="1" dirty="0"/>
              <a:t>„právnická osoba soukromého práva, založená k účelu společensky nebo hospodářsky užitečnému“</a:t>
            </a:r>
          </a:p>
          <a:p>
            <a:endParaRPr lang="cs-CZ" altLang="cs-CZ" sz="1400" dirty="0"/>
          </a:p>
          <a:p>
            <a:r>
              <a:rPr lang="cs-CZ" altLang="cs-CZ" sz="1400" dirty="0"/>
              <a:t>obecně „zjednodušená“ nadace</a:t>
            </a:r>
          </a:p>
          <a:p>
            <a:pPr lvl="1">
              <a:defRPr/>
            </a:pPr>
            <a:r>
              <a:rPr lang="cs-CZ" altLang="cs-CZ" sz="1400" dirty="0"/>
              <a:t>nemusí mít nutně trvalý charakter</a:t>
            </a:r>
          </a:p>
          <a:p>
            <a:pPr lvl="1">
              <a:defRPr/>
            </a:pPr>
            <a:r>
              <a:rPr lang="cs-CZ" altLang="cs-CZ" sz="1400" dirty="0"/>
              <a:t>institucionalizovaná veřejná sbírka</a:t>
            </a:r>
          </a:p>
          <a:p>
            <a:pPr lvl="1">
              <a:defRPr/>
            </a:pPr>
            <a:r>
              <a:rPr lang="cs-CZ" altLang="cs-CZ" sz="1400" dirty="0"/>
              <a:t>nevytváří nadační jistinu ani nadační kapitál</a:t>
            </a:r>
          </a:p>
          <a:p>
            <a:pPr lvl="1">
              <a:defRPr/>
            </a:pPr>
            <a:r>
              <a:rPr lang="cs-CZ" altLang="cs-CZ" sz="1400" dirty="0"/>
              <a:t>předmět vkladu ani dar nemusí splňovat předpoklad trvalého výnosu</a:t>
            </a:r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9796739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ZNÁMÉ NADACE A NADAČNÍ FONDY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1400" dirty="0"/>
              <a:t>Výbor dobré vůle – nadace Olgy Havlové </a:t>
            </a:r>
          </a:p>
          <a:p>
            <a:r>
              <a:rPr lang="cs-CZ" altLang="cs-CZ" sz="1400" dirty="0"/>
              <a:t>Nadace rozvoje občanské společnosti</a:t>
            </a:r>
          </a:p>
          <a:p>
            <a:r>
              <a:rPr lang="cs-CZ" altLang="cs-CZ" sz="1400" dirty="0"/>
              <a:t>Nadace Dagmar a Václava Havlových VIZE 97</a:t>
            </a:r>
          </a:p>
          <a:p>
            <a:r>
              <a:rPr lang="cs-CZ" altLang="cs-CZ" sz="1400" dirty="0"/>
              <a:t>Nadace Terezy Maxové</a:t>
            </a:r>
          </a:p>
          <a:p>
            <a:r>
              <a:rPr lang="cs-CZ" altLang="cs-CZ" sz="1400" dirty="0"/>
              <a:t>Nadace </a:t>
            </a:r>
            <a:r>
              <a:rPr lang="cs-CZ" altLang="cs-CZ" sz="1400" dirty="0" err="1"/>
              <a:t>Adra</a:t>
            </a:r>
            <a:endParaRPr lang="cs-CZ" altLang="cs-CZ" sz="1400" dirty="0"/>
          </a:p>
          <a:p>
            <a:r>
              <a:rPr lang="cs-CZ" altLang="cs-CZ" sz="1400" dirty="0"/>
              <a:t>Nadace Charty 77</a:t>
            </a:r>
          </a:p>
          <a:p>
            <a:r>
              <a:rPr lang="cs-CZ" altLang="cs-CZ" sz="1400" dirty="0"/>
              <a:t>Nadace Partnerství</a:t>
            </a:r>
          </a:p>
          <a:p>
            <a:r>
              <a:rPr lang="cs-CZ" altLang="cs-CZ" sz="1400" dirty="0"/>
              <a:t>Nadace Via</a:t>
            </a:r>
          </a:p>
          <a:p>
            <a:r>
              <a:rPr lang="cs-CZ" altLang="cs-CZ" sz="1400" dirty="0"/>
              <a:t>Nadání Josefa, Marie a Zdenky Hlávkových</a:t>
            </a:r>
          </a:p>
          <a:p>
            <a:r>
              <a:rPr lang="cs-CZ" altLang="cs-CZ" sz="1400" dirty="0"/>
              <a:t>Nadace Open Society </a:t>
            </a:r>
            <a:r>
              <a:rPr lang="cs-CZ" altLang="cs-CZ" sz="1400" dirty="0" err="1"/>
              <a:t>Fund</a:t>
            </a:r>
            <a:r>
              <a:rPr lang="cs-CZ" altLang="cs-CZ" sz="1400" dirty="0"/>
              <a:t> Praha</a:t>
            </a:r>
          </a:p>
          <a:p>
            <a:r>
              <a:rPr lang="cs-CZ" altLang="cs-CZ" sz="1400" dirty="0"/>
              <a:t>Vzdělávací nadace Jana Husa</a:t>
            </a:r>
          </a:p>
          <a:p>
            <a:r>
              <a:rPr lang="cs-CZ" altLang="cs-CZ" sz="1400" dirty="0"/>
              <a:t>Nadace </a:t>
            </a:r>
            <a:r>
              <a:rPr lang="cs-CZ" altLang="cs-CZ" sz="1400" dirty="0" err="1"/>
              <a:t>Veronica</a:t>
            </a:r>
            <a:endParaRPr lang="cs-CZ" altLang="cs-CZ" sz="1400" dirty="0"/>
          </a:p>
          <a:p>
            <a:r>
              <a:rPr lang="cs-CZ" altLang="cs-CZ" sz="14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706257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3804834" y="6228000"/>
            <a:ext cx="4835166" cy="252000"/>
          </a:xfrm>
        </p:spPr>
        <p:txBody>
          <a:bodyPr/>
          <a:lstStyle/>
          <a:p>
            <a:r>
              <a:rPr lang="cs-CZ" dirty="0"/>
              <a:t>Jakub Pejcal: jakub.pejcal@econ.muni.cz, CVNS, ESF MU</a:t>
            </a:r>
          </a:p>
          <a:p>
            <a:r>
              <a:rPr lang="cs-CZ" dirty="0"/>
              <a:t>6. 3. 2021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BKV_ERNO: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3804834" y="3536689"/>
            <a:ext cx="6539980" cy="1278214"/>
          </a:xfrm>
        </p:spPr>
        <p:txBody>
          <a:bodyPr/>
          <a:lstStyle/>
          <a:p>
            <a:r>
              <a:rPr lang="cs-CZ" sz="2000" dirty="0"/>
              <a:t>Úvodní informace o předmětu</a:t>
            </a:r>
            <a:br>
              <a:rPr lang="cs-CZ" sz="2000" b="1" dirty="0"/>
            </a:br>
            <a:r>
              <a:rPr lang="cs-CZ" sz="2000" b="1" dirty="0"/>
              <a:t>Základní přehled „teorie“ </a:t>
            </a:r>
          </a:p>
          <a:p>
            <a:r>
              <a:rPr lang="cs-CZ" sz="2000" dirty="0"/>
              <a:t>Legislativa</a:t>
            </a:r>
          </a:p>
          <a:p>
            <a:r>
              <a:rPr lang="cs-CZ" sz="2000" dirty="0"/>
              <a:t>Účetnictví a ekonomické řízení</a:t>
            </a:r>
          </a:p>
          <a:p>
            <a:r>
              <a:rPr lang="cs-CZ" sz="2000" dirty="0"/>
              <a:t>Financování</a:t>
            </a:r>
          </a:p>
          <a:p>
            <a:r>
              <a:rPr lang="cs-CZ" sz="2000" dirty="0"/>
              <a:t>Transparentnost </a:t>
            </a:r>
          </a:p>
          <a:p>
            <a:r>
              <a:rPr lang="cs-CZ" sz="2000" dirty="0"/>
              <a:t>=&gt;</a:t>
            </a:r>
          </a:p>
          <a:p>
            <a:r>
              <a:rPr lang="cs-CZ" sz="2000" dirty="0"/>
              <a:t>„Semestrální projekt“</a:t>
            </a:r>
          </a:p>
        </p:txBody>
      </p:sp>
    </p:spTree>
    <p:extLst>
      <p:ext uri="{BB962C8B-B14F-4D97-AF65-F5344CB8AC3E}">
        <p14:creationId xmlns:p14="http://schemas.microsoft.com/office/powerpoint/2010/main" val="25406036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 teď konkrétněji…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cs-CZ" dirty="0"/>
          </a:p>
          <a:p>
            <a:pPr marL="72000" indent="0" algn="ctr">
              <a:buNone/>
            </a:pPr>
            <a:r>
              <a:rPr lang="cs-CZ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OBECNĚ PROSPĚŠNÁ SPOLEČNOST</a:t>
            </a:r>
          </a:p>
          <a:p>
            <a:pPr marL="72000" indent="0" algn="ctr">
              <a:buNone/>
            </a:pPr>
            <a:r>
              <a:rPr lang="cs-CZ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&amp;</a:t>
            </a:r>
          </a:p>
          <a:p>
            <a:pPr marL="72000" indent="0" algn="ctr">
              <a:buNone/>
            </a:pPr>
            <a:r>
              <a:rPr lang="cs-CZ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ÚSTAV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86350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OBECNĚ PROSPĚŠNÁ SPOLEČNOST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400" dirty="0"/>
              <a:t> původní právní forma, která dnes dožívá (nahrazuje ji „ústav“)</a:t>
            </a:r>
          </a:p>
          <a:p>
            <a:pPr algn="just"/>
            <a:endParaRPr lang="cs-CZ" altLang="cs-CZ" sz="1400" dirty="0"/>
          </a:p>
          <a:p>
            <a:pPr marL="72000" indent="0" algn="just">
              <a:buNone/>
            </a:pPr>
            <a:r>
              <a:rPr lang="cs-CZ" altLang="cs-CZ" sz="1400" i="1" dirty="0"/>
              <a:t>„poskytuje veřejnosti obecně prospěšné služby za předem stanovených a pro všechny stejných podmínek“</a:t>
            </a:r>
          </a:p>
          <a:p>
            <a:pPr algn="just"/>
            <a:endParaRPr lang="cs-CZ" altLang="cs-CZ" sz="1400" dirty="0"/>
          </a:p>
          <a:p>
            <a:pPr lvl="1" algn="just">
              <a:defRPr/>
            </a:pPr>
            <a:r>
              <a:rPr lang="cs-CZ" altLang="cs-CZ" sz="1400" dirty="0"/>
              <a:t> (zakladatelem mohla být právnická i fyzická osoba – včetně obcí a státu)</a:t>
            </a:r>
          </a:p>
          <a:p>
            <a:pPr lvl="1" algn="just">
              <a:defRPr/>
            </a:pPr>
            <a:r>
              <a:rPr lang="cs-CZ" altLang="cs-CZ" sz="1400" dirty="0"/>
              <a:t> (založení na základě zakládací smlouvy či zakladatelské listiny: název a sídlo, identifikace zakladatele, druh obecně prospěšných služeb a podmínky jejich poskytování, identifikace správní rady a způsob jejího jmenování    a jednání, identifikace dozorčí rady a způsob jejího jmenování a jednání, hodnotu a označení majetkových vkladů, způsob zveřejňování výroční zprávy o činnosti a hospodaření) </a:t>
            </a:r>
          </a:p>
          <a:p>
            <a:pPr lvl="1" algn="just">
              <a:defRPr/>
            </a:pPr>
            <a:r>
              <a:rPr lang="cs-CZ" altLang="cs-CZ" sz="1400" dirty="0"/>
              <a:t> (nejvyšší orgán: správní rada, statutární orgán: ředitel, kontrolní orgán: dozorčí rada)</a:t>
            </a:r>
          </a:p>
          <a:p>
            <a:pPr lvl="1" algn="just">
              <a:defRPr/>
            </a:pPr>
            <a:r>
              <a:rPr lang="cs-CZ" altLang="cs-CZ" sz="1400" dirty="0"/>
              <a:t> (vznik zápisem do rejstříku vedeného rejstříkovým soudem)</a:t>
            </a:r>
          </a:p>
          <a:p>
            <a:pPr lvl="1" algn="just">
              <a:defRPr/>
            </a:pPr>
            <a:endParaRPr lang="cs-CZ" altLang="cs-CZ" sz="1400" dirty="0"/>
          </a:p>
          <a:p>
            <a:pPr lvl="1" algn="just">
              <a:defRPr/>
            </a:pPr>
            <a:r>
              <a:rPr lang="cs-CZ" altLang="cs-CZ" sz="1400" dirty="0"/>
              <a:t> oblasti aktivit: školství, kultura, sociální péče, zdravotnictví</a:t>
            </a:r>
          </a:p>
        </p:txBody>
      </p:sp>
    </p:spTree>
    <p:extLst>
      <p:ext uri="{BB962C8B-B14F-4D97-AF65-F5344CB8AC3E}">
        <p14:creationId xmlns:p14="http://schemas.microsoft.com/office/powerpoint/2010/main" val="30142817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ÚSTAV: obecný koncept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400" dirty="0"/>
              <a:t>nová právní forma (nahrazuje „obecně prospěšnou společnost“)</a:t>
            </a:r>
          </a:p>
          <a:p>
            <a:pPr algn="just"/>
            <a:endParaRPr lang="cs-CZ" altLang="cs-CZ" sz="1400" dirty="0"/>
          </a:p>
          <a:p>
            <a:pPr marL="72000" indent="0" algn="just">
              <a:buNone/>
            </a:pPr>
            <a:r>
              <a:rPr lang="cs-CZ" altLang="cs-CZ" sz="1400" i="1" dirty="0"/>
              <a:t>„provozuje činnosti užitečné společensky nebo hospodářsky s využitím své osobní a majetkové složky. Tyto činnosti jsou provozovány za předem stanovených podmínek a jsou každému rovnocenně dostupné“</a:t>
            </a:r>
          </a:p>
          <a:p>
            <a:pPr algn="just"/>
            <a:endParaRPr lang="cs-CZ" altLang="cs-CZ" sz="1400" dirty="0"/>
          </a:p>
          <a:p>
            <a:pPr algn="just"/>
            <a:r>
              <a:rPr lang="cs-CZ" altLang="cs-CZ" sz="1400" dirty="0"/>
              <a:t> je pro něj charakteristické využití jak osobní, tak majetkové složky </a:t>
            </a:r>
          </a:p>
          <a:p>
            <a:pPr algn="just"/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4541285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ÚSTAV: konkrétněji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400" dirty="0"/>
              <a:t>založení:</a:t>
            </a:r>
          </a:p>
          <a:p>
            <a:pPr lvl="1" algn="just">
              <a:defRPr/>
            </a:pPr>
            <a:r>
              <a:rPr lang="cs-CZ" altLang="cs-CZ" sz="1400" dirty="0"/>
              <a:t> na základě zakládací listiny nebo pořízením pro případ smrti</a:t>
            </a:r>
          </a:p>
          <a:p>
            <a:pPr lvl="1" algn="just">
              <a:defRPr/>
            </a:pPr>
            <a:r>
              <a:rPr lang="cs-CZ" altLang="cs-CZ" sz="1400" dirty="0"/>
              <a:t> obsah zakládací listiny:  název („ústav“, „zapsaný ústav“, „z. </a:t>
            </a:r>
            <a:r>
              <a:rPr lang="cs-CZ" altLang="cs-CZ" sz="1400" dirty="0" err="1"/>
              <a:t>ú.</a:t>
            </a:r>
            <a:r>
              <a:rPr lang="cs-CZ" altLang="cs-CZ" sz="1400" dirty="0"/>
              <a:t>“), sídlo, vymezení účelu (případně i předmět vedlejší činnosti), identifikace správní rady      a způsob jejího jmenování a jednání, způsob určení ředitele...</a:t>
            </a:r>
          </a:p>
          <a:p>
            <a:pPr lvl="1" algn="just">
              <a:defRPr/>
            </a:pPr>
            <a:r>
              <a:rPr lang="cs-CZ" altLang="cs-CZ" sz="1400" dirty="0"/>
              <a:t> nejvyšší orgán: správní rada, statutární orgán: ředitel, kontrolní orgán: dozorčí rada (nemusí nutně být zřízena)</a:t>
            </a:r>
          </a:p>
          <a:p>
            <a:pPr lvl="1" algn="just">
              <a:defRPr/>
            </a:pPr>
            <a:r>
              <a:rPr lang="cs-CZ" altLang="cs-CZ" sz="1400" dirty="0"/>
              <a:t> vznik zápisem do rejstříku vedeného rejstříkovým soudem</a:t>
            </a:r>
          </a:p>
          <a:p>
            <a:pPr lvl="1" algn="just">
              <a:defRPr/>
            </a:pPr>
            <a:endParaRPr lang="cs-CZ" altLang="cs-CZ" sz="1400" dirty="0"/>
          </a:p>
          <a:p>
            <a:pPr algn="just"/>
            <a:r>
              <a:rPr lang="cs-CZ" altLang="cs-CZ" sz="1400" dirty="0"/>
              <a:t> fungování:</a:t>
            </a:r>
          </a:p>
          <a:p>
            <a:pPr lvl="1" algn="just">
              <a:defRPr/>
            </a:pPr>
            <a:r>
              <a:rPr lang="cs-CZ" altLang="cs-CZ" sz="1400" dirty="0"/>
              <a:t> na základě statutu ústavu</a:t>
            </a:r>
          </a:p>
          <a:p>
            <a:pPr lvl="1" algn="just">
              <a:defRPr/>
            </a:pPr>
            <a:r>
              <a:rPr lang="cs-CZ" altLang="cs-CZ" sz="1400" dirty="0"/>
              <a:t> povinnost zveřejňovat výroční zprávu</a:t>
            </a:r>
          </a:p>
          <a:p>
            <a:pPr lvl="1" algn="just">
              <a:defRPr/>
            </a:pPr>
            <a:r>
              <a:rPr lang="cs-CZ" altLang="cs-CZ" sz="1400" dirty="0"/>
              <a:t> povinnost auditu při obratu vyšším jak 10 mil. Kč 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5839549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 teď konkrétněji…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cs-CZ" dirty="0"/>
          </a:p>
          <a:p>
            <a:pPr marL="72000" indent="0" algn="ctr">
              <a:buNone/>
            </a:pPr>
            <a:r>
              <a:rPr lang="cs-CZ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CÍRKEVNÍ PRÁVNICKÉ OSOBY</a:t>
            </a:r>
          </a:p>
          <a:p>
            <a:pPr marL="72000" indent="0" algn="ctr">
              <a:buNone/>
            </a:pPr>
            <a:r>
              <a:rPr lang="cs-CZ" altLang="cs-CZ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(CNS =&gt; EPO - ÚČELOVÁ ZAŘÍZENÍ)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02987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cs-CZ" dirty="0"/>
              <a:t>ÍRKEVNÍ PRÁVNICKÉ OSOBY I. - CNS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400" dirty="0"/>
              <a:t>složka církve a náboženské společnost (CNS)</a:t>
            </a:r>
          </a:p>
          <a:p>
            <a:pPr marL="72000" indent="0" algn="just">
              <a:buNone/>
            </a:pPr>
            <a:r>
              <a:rPr lang="cs-CZ" altLang="en-US" sz="1400" i="1" dirty="0"/>
              <a:t>„dobrovolné společenství osob s vlastní strukturou, orgány, vnitřními předpisy, náboženskými obřady a projevy víry, založené za účelem vyznávání určité náboženské víry, ať veřejně nebo soukromě, a zejména s tím spojeného shromažďování, bohoslužby, vyučování a duchovní služby“</a:t>
            </a:r>
          </a:p>
          <a:p>
            <a:pPr algn="just"/>
            <a:endParaRPr lang="cs-CZ" altLang="cs-CZ" sz="1400" dirty="0"/>
          </a:p>
          <a:p>
            <a:pPr algn="just"/>
            <a:r>
              <a:rPr lang="cs-CZ" altLang="cs-CZ" sz="1400" dirty="0"/>
              <a:t>základní právo na náboženské vyznání – vycházející z Listiny základních práv a svobod</a:t>
            </a:r>
          </a:p>
          <a:p>
            <a:pPr algn="just"/>
            <a:endParaRPr lang="cs-CZ" altLang="cs-CZ" sz="1400" dirty="0"/>
          </a:p>
          <a:p>
            <a:pPr algn="just"/>
            <a:r>
              <a:rPr lang="cs-CZ" altLang="cs-CZ" sz="1400" dirty="0"/>
              <a:t>upravuje zákon č. 3/2002 Sb., o církvích a náboženských společnostech</a:t>
            </a:r>
          </a:p>
          <a:p>
            <a:pPr algn="just"/>
            <a:endParaRPr lang="cs-CZ" altLang="cs-CZ" sz="1400" dirty="0"/>
          </a:p>
          <a:p>
            <a:pPr algn="just"/>
            <a:r>
              <a:rPr lang="cs-CZ" altLang="cs-CZ" sz="1400" dirty="0"/>
              <a:t>většina církevních náboženských skupin má </a:t>
            </a:r>
            <a:r>
              <a:rPr lang="cs-CZ" altLang="en-US" sz="1400" dirty="0"/>
              <a:t>vlastní vnitřní normy, kterými je upravena činnost v rámci instituce (např. </a:t>
            </a:r>
            <a:r>
              <a:rPr lang="cs-CZ" altLang="en-US" sz="1400" dirty="0" err="1"/>
              <a:t>Codex</a:t>
            </a:r>
            <a:r>
              <a:rPr lang="cs-CZ" altLang="en-US" sz="1400" dirty="0"/>
              <a:t> </a:t>
            </a:r>
            <a:r>
              <a:rPr lang="cs-CZ" altLang="en-US" sz="1400" dirty="0" err="1"/>
              <a:t>Iuris</a:t>
            </a:r>
            <a:r>
              <a:rPr lang="cs-CZ" altLang="en-US" sz="1400" dirty="0"/>
              <a:t> </a:t>
            </a:r>
            <a:r>
              <a:rPr lang="cs-CZ" altLang="en-US" sz="1400" dirty="0" err="1"/>
              <a:t>Canonici</a:t>
            </a:r>
            <a:r>
              <a:rPr lang="cs-CZ" altLang="en-US" sz="1400" dirty="0"/>
              <a:t>, kodex kanonického práva ŘKC).</a:t>
            </a:r>
          </a:p>
        </p:txBody>
      </p:sp>
    </p:spTree>
    <p:extLst>
      <p:ext uri="{BB962C8B-B14F-4D97-AF65-F5344CB8AC3E}">
        <p14:creationId xmlns:p14="http://schemas.microsoft.com/office/powerpoint/2010/main" val="10202485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cs-CZ" dirty="0"/>
              <a:t>ÍRKEVNÍ PRÁVNICKÉ OSOBY II. - CNS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400" dirty="0"/>
              <a:t>církev a náboženská společnost </a:t>
            </a:r>
            <a:r>
              <a:rPr lang="cs-CZ" altLang="en-US" sz="1400" dirty="0"/>
              <a:t>se </a:t>
            </a:r>
            <a:r>
              <a:rPr lang="cs-CZ" altLang="en-US" sz="1400" b="1" dirty="0"/>
              <a:t>stává právnickou osobou </a:t>
            </a:r>
            <a:r>
              <a:rPr lang="cs-CZ" altLang="en-US" sz="1400" dirty="0"/>
              <a:t>registrací, provedenou na základě žádosti splňující podmínky zákona.</a:t>
            </a:r>
          </a:p>
          <a:p>
            <a:pPr lvl="1" algn="just">
              <a:defRPr/>
            </a:pPr>
            <a:r>
              <a:rPr lang="cs-CZ" altLang="en-US" sz="1400" dirty="0"/>
              <a:t>žádost na Ministerstvu kultury</a:t>
            </a:r>
          </a:p>
          <a:p>
            <a:pPr lvl="1" algn="just">
              <a:defRPr/>
            </a:pPr>
            <a:r>
              <a:rPr lang="cs-CZ" altLang="en-US" sz="1400" dirty="0"/>
              <a:t>základní charakteristika církve a náboženské společnosti, jejího učení a poslání</a:t>
            </a:r>
          </a:p>
          <a:p>
            <a:pPr lvl="1" algn="just">
              <a:defRPr/>
            </a:pPr>
            <a:r>
              <a:rPr lang="cs-CZ" altLang="en-US" sz="1400" dirty="0"/>
              <a:t>zápis o založení církve a náboženské společnosti na území ČR </a:t>
            </a:r>
          </a:p>
          <a:p>
            <a:pPr lvl="1" algn="just">
              <a:defRPr/>
            </a:pPr>
            <a:r>
              <a:rPr lang="cs-CZ" altLang="en-US" sz="1400" dirty="0"/>
              <a:t>v originále podpisy 300 zletilých občanů ČR nebo cizinců s trvalým pobytem v ČR hlásících se k této církvi či náboženské společnosti</a:t>
            </a:r>
          </a:p>
          <a:p>
            <a:pPr lvl="1" algn="just">
              <a:defRPr/>
            </a:pPr>
            <a:r>
              <a:rPr lang="cs-CZ" altLang="en-US" sz="1400" dirty="0"/>
              <a:t>pro přiznání zvláštních práv je nezbytné mít podporu alespoň 1 promile obyvatel ČR a splňovat podmínku minimálně 10 leté registrace</a:t>
            </a:r>
          </a:p>
          <a:p>
            <a:pPr lvl="1" algn="just">
              <a:defRPr/>
            </a:pPr>
            <a:r>
              <a:rPr lang="cs-CZ" altLang="en-US" sz="1400" dirty="0"/>
              <a:t>zároveň musí být doložen základní dokument CNS se všemi náležitostmi podle zákona </a:t>
            </a:r>
          </a:p>
          <a:p>
            <a:pPr lvl="1" algn="just">
              <a:defRPr/>
            </a:pPr>
            <a:endParaRPr lang="cs-CZ" altLang="en-US" sz="1400" dirty="0"/>
          </a:p>
          <a:p>
            <a:pPr lvl="1" algn="just">
              <a:defRPr/>
            </a:pPr>
            <a:r>
              <a:rPr lang="cs-CZ" altLang="en-US" sz="1400" dirty="0"/>
              <a:t>…církve mohou také vytvářet tzv. </a:t>
            </a:r>
            <a:r>
              <a:rPr lang="en-US" altLang="en-US" sz="1400" b="1" dirty="0" err="1"/>
              <a:t>evidované</a:t>
            </a:r>
            <a:r>
              <a:rPr lang="en-US" altLang="en-US" sz="1400" b="1" dirty="0"/>
              <a:t> </a:t>
            </a:r>
            <a:r>
              <a:rPr lang="en-US" altLang="en-US" sz="1400" b="1" dirty="0" err="1"/>
              <a:t>círk</a:t>
            </a:r>
            <a:r>
              <a:rPr lang="cs-CZ" altLang="en-US" sz="1400" b="1" dirty="0"/>
              <a:t>e</a:t>
            </a:r>
            <a:r>
              <a:rPr lang="en-US" altLang="en-US" sz="1400" b="1" dirty="0" err="1"/>
              <a:t>vní</a:t>
            </a:r>
            <a:r>
              <a:rPr lang="en-US" altLang="en-US" sz="1400" b="1" dirty="0"/>
              <a:t> </a:t>
            </a:r>
            <a:r>
              <a:rPr lang="en-US" altLang="en-US" sz="1400" b="1" dirty="0" err="1"/>
              <a:t>právnické</a:t>
            </a:r>
            <a:r>
              <a:rPr lang="en-US" altLang="en-US" sz="1400" b="1" dirty="0"/>
              <a:t> </a:t>
            </a:r>
            <a:r>
              <a:rPr lang="en-US" altLang="en-US" sz="1400" b="1" dirty="0" err="1"/>
              <a:t>osoby</a:t>
            </a:r>
            <a:r>
              <a:rPr lang="en-US" altLang="en-US" sz="1400" b="1" dirty="0"/>
              <a:t> </a:t>
            </a:r>
            <a:r>
              <a:rPr lang="en-US" altLang="en-US" sz="1400" dirty="0"/>
              <a:t>a to v </a:t>
            </a:r>
            <a:r>
              <a:rPr lang="en-US" altLang="en-US" sz="1400" dirty="0" err="1"/>
              <a:t>podobě</a:t>
            </a:r>
            <a:r>
              <a:rPr lang="en-US" altLang="en-US" sz="1400" dirty="0"/>
              <a:t>: </a:t>
            </a:r>
            <a:r>
              <a:rPr lang="cs-CZ" altLang="en-US" sz="1400" b="1" dirty="0"/>
              <a:t>svaz</a:t>
            </a:r>
            <a:r>
              <a:rPr lang="en-US" altLang="en-US" sz="1400" b="1" dirty="0"/>
              <a:t>ů</a:t>
            </a:r>
            <a:r>
              <a:rPr lang="cs-CZ" altLang="en-US" sz="1400" b="1" dirty="0"/>
              <a:t> církví a náboženských společností</a:t>
            </a:r>
            <a:r>
              <a:rPr lang="en-US" altLang="en-US" sz="1400" b="1" dirty="0"/>
              <a:t> </a:t>
            </a:r>
            <a:r>
              <a:rPr lang="en-US" altLang="en-US" sz="1400" dirty="0" err="1"/>
              <a:t>nebo</a:t>
            </a:r>
            <a:r>
              <a:rPr lang="en-US" altLang="en-US" sz="1400" dirty="0"/>
              <a:t> </a:t>
            </a:r>
            <a:r>
              <a:rPr lang="en-US" altLang="en-US" sz="1400" b="1" dirty="0" err="1"/>
              <a:t>účelových</a:t>
            </a:r>
            <a:r>
              <a:rPr lang="en-US" altLang="en-US" sz="1400" b="1" dirty="0"/>
              <a:t> </a:t>
            </a:r>
            <a:r>
              <a:rPr lang="en-US" altLang="en-US" sz="1400" b="1" dirty="0" err="1"/>
              <a:t>zařízení</a:t>
            </a:r>
            <a:r>
              <a:rPr lang="en-US" altLang="en-US" sz="1400" dirty="0"/>
              <a:t>. </a:t>
            </a:r>
            <a:r>
              <a:rPr lang="en-US" altLang="en-US" sz="1400" dirty="0" err="1"/>
              <a:t>Oboje</a:t>
            </a:r>
            <a:r>
              <a:rPr lang="en-US" altLang="en-US" sz="1400" dirty="0"/>
              <a:t> je </a:t>
            </a:r>
            <a:r>
              <a:rPr lang="en-US" altLang="en-US" sz="1400" dirty="0" err="1"/>
              <a:t>zakládáno</a:t>
            </a:r>
            <a:r>
              <a:rPr lang="en-US" altLang="en-US" sz="1400" dirty="0"/>
              <a:t> </a:t>
            </a:r>
            <a:r>
              <a:rPr lang="en-US" altLang="en-US" sz="1400" dirty="0" err="1"/>
              <a:t>evidencí</a:t>
            </a:r>
            <a:r>
              <a:rPr lang="en-US" altLang="en-US" sz="1400" dirty="0"/>
              <a:t>.</a:t>
            </a:r>
          </a:p>
          <a:p>
            <a:pPr lvl="1" algn="just">
              <a:defRPr/>
            </a:pPr>
            <a:endParaRPr lang="en-US" altLang="cs-CZ" sz="1400" dirty="0"/>
          </a:p>
          <a:p>
            <a:pPr lvl="1" algn="just">
              <a:defRPr/>
            </a:pPr>
            <a:r>
              <a:rPr lang="cs-CZ" altLang="cs-CZ" sz="1400" dirty="0"/>
              <a:t>specifikum v podobě zdroje příjmů – státní příspěvek na činnost, dotace</a:t>
            </a:r>
          </a:p>
          <a:p>
            <a:pPr algn="just"/>
            <a:endParaRPr lang="cs-CZ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1391692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19999" y="720000"/>
            <a:ext cx="11072607" cy="451576"/>
          </a:xfrm>
        </p:spPr>
        <p:txBody>
          <a:bodyPr/>
          <a:lstStyle/>
          <a:p>
            <a:r>
              <a:rPr lang="en-US" dirty="0"/>
              <a:t>C</a:t>
            </a:r>
            <a:r>
              <a:rPr lang="cs-CZ" dirty="0"/>
              <a:t>ÍRKEVNÍ PRÁVNICKÉ OSOBY III. - CNS </a:t>
            </a:r>
            <a:r>
              <a:rPr lang="cs-CZ" sz="1100" dirty="0"/>
              <a:t>(k 12. 3. 2019)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 numCol="3"/>
          <a:lstStyle/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Apoštolská církev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Armáda spásy – církev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Bratrská jednota baptistů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Buddhismus Diamantové cesty linie Karma </a:t>
            </a:r>
            <a:r>
              <a:rPr lang="cs-CZ" altLang="en-US" sz="1100" dirty="0" err="1"/>
              <a:t>Kagřü</a:t>
            </a:r>
            <a:endParaRPr lang="cs-CZ" altLang="en-US" sz="1100" dirty="0"/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Českobratrská církev evangelická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adventistů sedmého dne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bratrská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československá husitská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Ježíše Krista Svatých posledních dnů           v České republice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Křesťanská společenství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Nová naděje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Nový Život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Oáza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řeckokatolická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římskokatolická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Slovo života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Svatého Řehoře </a:t>
            </a:r>
            <a:r>
              <a:rPr lang="cs-CZ" altLang="en-US" sz="1100" dirty="0" err="1"/>
              <a:t>Osvětitele</a:t>
            </a:r>
            <a:endParaRPr lang="cs-CZ" altLang="en-US" sz="1100" dirty="0"/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víry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živého Boha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Evangelická církev augsburského vyznání v České republice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Evangelická církev metodistická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Federace židovských obcí v České republice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Jednota bratrská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Kněžské bratrstvo svatého Pia X.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Křesťanské sbory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Luterská evangelická církev a. v. v České republice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Mezinárodní společnost pro vědomí Krišny, Hnutí </a:t>
            </a:r>
            <a:r>
              <a:rPr lang="cs-CZ" altLang="en-US" sz="1100" dirty="0" err="1"/>
              <a:t>Hare</a:t>
            </a:r>
            <a:r>
              <a:rPr lang="cs-CZ" altLang="en-US" sz="1100" dirty="0"/>
              <a:t> Krišna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Náboženská společnost českých unitářů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Náboženská společnost Svědkové Jehovovi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 err="1"/>
              <a:t>Novoapoštolská</a:t>
            </a:r>
            <a:r>
              <a:rPr lang="cs-CZ" altLang="en-US" sz="1100" dirty="0"/>
              <a:t> církev v ČR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Obec křesťanů v České republice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Pravoslavná církev v českých zemích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Ruská pravoslavná církev, </a:t>
            </a:r>
            <a:r>
              <a:rPr lang="cs-CZ" altLang="en-US" sz="1100" dirty="0" err="1"/>
              <a:t>podvorje</a:t>
            </a:r>
            <a:r>
              <a:rPr lang="cs-CZ" altLang="en-US" sz="1100" dirty="0"/>
              <a:t> patriarchy moskevského  a celé Rusi v České republice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Slezská církev evangelická augsburského vyznání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Společenství Josefa Zezulky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Starokatolická církev v ČR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 err="1"/>
              <a:t>Théravádový</a:t>
            </a:r>
            <a:r>
              <a:rPr lang="cs-CZ" altLang="en-US" sz="1100" dirty="0"/>
              <a:t> buddhismus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Ústředí muslimských obcí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 err="1"/>
              <a:t>Višva</a:t>
            </a:r>
            <a:r>
              <a:rPr lang="cs-CZ" altLang="en-US" sz="1100" dirty="0"/>
              <a:t> Guru </a:t>
            </a:r>
            <a:r>
              <a:rPr lang="cs-CZ" altLang="en-US" sz="1100" dirty="0" err="1"/>
              <a:t>Díp</a:t>
            </a:r>
            <a:r>
              <a:rPr lang="cs-CZ" altLang="en-US" sz="1100" dirty="0"/>
              <a:t> Hindu </a:t>
            </a:r>
            <a:r>
              <a:rPr lang="cs-CZ" altLang="en-US" sz="1100" dirty="0" err="1"/>
              <a:t>Mandir</a:t>
            </a:r>
            <a:r>
              <a:rPr lang="cs-CZ" altLang="en-US" sz="1100" dirty="0"/>
              <a:t> – české hinduistické společenství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 err="1"/>
              <a:t>Višva</a:t>
            </a:r>
            <a:r>
              <a:rPr lang="cs-CZ" altLang="en-US" sz="1100" dirty="0"/>
              <a:t> </a:t>
            </a:r>
            <a:r>
              <a:rPr lang="cs-CZ" altLang="en-US" sz="1100" dirty="0" err="1"/>
              <a:t>Nirmala</a:t>
            </a:r>
            <a:r>
              <a:rPr lang="cs-CZ" altLang="en-US" sz="1100" dirty="0"/>
              <a:t> Dharma</a:t>
            </a:r>
            <a:endParaRPr lang="cs-CZ" altLang="cs-CZ" sz="1100" dirty="0"/>
          </a:p>
          <a:p>
            <a:pPr algn="just"/>
            <a:endParaRPr lang="cs-CZ" altLang="en-US" sz="1100" dirty="0"/>
          </a:p>
        </p:txBody>
      </p:sp>
    </p:spTree>
    <p:extLst>
      <p:ext uri="{BB962C8B-B14F-4D97-AF65-F5344CB8AC3E}">
        <p14:creationId xmlns:p14="http://schemas.microsoft.com/office/powerpoint/2010/main" val="4070527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cs-CZ" dirty="0"/>
              <a:t>ÍRKEVNÍ PRÁVNICKÉ OSOBY IV. - EPO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400" b="1" dirty="0"/>
              <a:t>evidovaná právnická osoba </a:t>
            </a:r>
            <a:r>
              <a:rPr lang="cs-CZ" altLang="cs-CZ" sz="1400" dirty="0"/>
              <a:t>(EPO) </a:t>
            </a:r>
            <a:r>
              <a:rPr lang="cs-CZ" altLang="en-US" sz="1400" dirty="0"/>
              <a:t>vzniká založením příslušným orgánem registrované církve a náboženské společnosti podle jejího základního dokumentu. </a:t>
            </a:r>
            <a:endParaRPr lang="en-US" altLang="en-US" sz="1400" dirty="0"/>
          </a:p>
          <a:p>
            <a:pPr algn="just"/>
            <a:endParaRPr lang="en-US" altLang="en-US" sz="1400" dirty="0"/>
          </a:p>
          <a:p>
            <a:pPr algn="just"/>
            <a:r>
              <a:rPr lang="en-US" altLang="en-US" sz="1400" dirty="0" err="1"/>
              <a:t>mezi</a:t>
            </a:r>
            <a:r>
              <a:rPr lang="en-US" altLang="en-US" sz="1400" dirty="0"/>
              <a:t> EPO </a:t>
            </a:r>
            <a:r>
              <a:rPr lang="en-US" altLang="en-US" sz="1400" dirty="0" err="1"/>
              <a:t>patří</a:t>
            </a:r>
            <a:r>
              <a:rPr lang="en-US" altLang="en-US" sz="1400" dirty="0"/>
              <a:t>: </a:t>
            </a:r>
            <a:r>
              <a:rPr lang="en-US" altLang="en-US" sz="1400" dirty="0" err="1"/>
              <a:t>svazy</a:t>
            </a:r>
            <a:r>
              <a:rPr lang="en-US" altLang="en-US" sz="1400" dirty="0"/>
              <a:t> a </a:t>
            </a:r>
            <a:r>
              <a:rPr lang="en-US" altLang="en-US" sz="1400" b="1" dirty="0" err="1"/>
              <a:t>účelová</a:t>
            </a:r>
            <a:r>
              <a:rPr lang="en-US" altLang="en-US" sz="1400" b="1" dirty="0"/>
              <a:t> </a:t>
            </a:r>
            <a:r>
              <a:rPr lang="en-US" altLang="en-US" sz="1400" b="1" dirty="0" err="1"/>
              <a:t>zařízení</a:t>
            </a:r>
            <a:r>
              <a:rPr lang="en-US" altLang="en-US" sz="1400" b="1" dirty="0"/>
              <a:t> </a:t>
            </a:r>
            <a:r>
              <a:rPr lang="en-US" altLang="en-US" sz="1400" dirty="0"/>
              <a:t>(</a:t>
            </a:r>
            <a:r>
              <a:rPr lang="en-US" altLang="en-US" sz="1400" dirty="0" err="1"/>
              <a:t>jejich</a:t>
            </a:r>
            <a:r>
              <a:rPr lang="en-US" altLang="en-US" sz="1400" dirty="0"/>
              <a:t> </a:t>
            </a:r>
            <a:r>
              <a:rPr lang="cs-CZ" altLang="en-US" sz="1400" dirty="0"/>
              <a:t>hlavním úkolem je </a:t>
            </a:r>
            <a:r>
              <a:rPr lang="cs-CZ" altLang="en-US" sz="1400" i="1" dirty="0"/>
              <a:t>„poskytovat obecně prospěšné charitativní, sociální nebo zdravotnické služby a to veřejnosti za předem stanovených a pro všechny uživatele stejných podmínek“</a:t>
            </a:r>
            <a:r>
              <a:rPr lang="en-US" altLang="en-US" sz="1400" dirty="0"/>
              <a:t>)</a:t>
            </a:r>
            <a:endParaRPr lang="cs-CZ" altLang="en-US" sz="1400" dirty="0"/>
          </a:p>
          <a:p>
            <a:pPr algn="just"/>
            <a:endParaRPr lang="cs-CZ" altLang="en-US" sz="1400" dirty="0"/>
          </a:p>
          <a:p>
            <a:pPr algn="just"/>
            <a:r>
              <a:rPr lang="cs-CZ" altLang="en-US" sz="1400" dirty="0"/>
              <a:t>návrh pro evidence</a:t>
            </a:r>
            <a:r>
              <a:rPr lang="en-US" altLang="en-US" sz="1400" dirty="0"/>
              <a:t> EPO</a:t>
            </a:r>
            <a:r>
              <a:rPr lang="cs-CZ" altLang="en-US" sz="1400" dirty="0"/>
              <a:t> musí obsahovat zakládací listinu (název a identifikace zakladatele, název a sídlo účelového zařízení, označení a identifikace statutárního orgánu, stanovy…)</a:t>
            </a:r>
          </a:p>
          <a:p>
            <a:pPr algn="just"/>
            <a:endParaRPr lang="cs-CZ" altLang="en-US" sz="1400" dirty="0"/>
          </a:p>
          <a:p>
            <a:pPr algn="just"/>
            <a:r>
              <a:rPr lang="cs-CZ" altLang="en-US" sz="1400" dirty="0"/>
              <a:t>evidenci EPO provádí Ministerstvo kultury</a:t>
            </a:r>
            <a:endParaRPr lang="cs-CZ" altLang="cs-CZ" sz="1100" dirty="0"/>
          </a:p>
        </p:txBody>
      </p:sp>
    </p:spTree>
    <p:extLst>
      <p:ext uri="{BB962C8B-B14F-4D97-AF65-F5344CB8AC3E}">
        <p14:creationId xmlns:p14="http://schemas.microsoft.com/office/powerpoint/2010/main" val="2312327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 teď konkrétněji…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cs-CZ" dirty="0"/>
          </a:p>
          <a:p>
            <a:pPr marL="72000" indent="0" algn="ctr">
              <a:buNone/>
            </a:pPr>
            <a:r>
              <a:rPr lang="cs-CZ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ORGANIZACE NA POMEZÍ SEKTORŮ:</a:t>
            </a:r>
          </a:p>
          <a:p>
            <a:pPr marL="72000" indent="0">
              <a:buNone/>
            </a:pPr>
            <a:r>
              <a:rPr lang="cs-CZ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			- sociální družstvo</a:t>
            </a:r>
          </a:p>
          <a:p>
            <a:pPr marL="72000" indent="0">
              <a:buNone/>
            </a:pPr>
            <a:r>
              <a:rPr lang="cs-CZ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			- organizační složky státu</a:t>
            </a:r>
          </a:p>
          <a:p>
            <a:pPr marL="72000" indent="0">
              <a:buNone/>
            </a:pPr>
            <a:r>
              <a:rPr lang="cs-CZ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			- příspěvkové organizace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771779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4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Obsah bloku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800" dirty="0"/>
              <a:t>základní vymezení sektoru</a:t>
            </a:r>
          </a:p>
          <a:p>
            <a:pPr lvl="1">
              <a:defRPr/>
            </a:pPr>
            <a:r>
              <a:rPr lang="cs-CZ" altLang="cs-CZ" sz="1600" dirty="0" err="1"/>
              <a:t>Pestoffův</a:t>
            </a:r>
            <a:r>
              <a:rPr lang="cs-CZ" altLang="cs-CZ" sz="1600" dirty="0"/>
              <a:t> trojúhelník</a:t>
            </a:r>
          </a:p>
          <a:p>
            <a:pPr lvl="1">
              <a:defRPr/>
            </a:pPr>
            <a:r>
              <a:rPr lang="cs-CZ" altLang="cs-CZ" sz="1600" dirty="0"/>
              <a:t>Strukturálně-operacionální definice</a:t>
            </a:r>
          </a:p>
          <a:p>
            <a:pPr>
              <a:defRPr/>
            </a:pPr>
            <a:endParaRPr lang="cs-CZ" altLang="cs-CZ" sz="1800" dirty="0"/>
          </a:p>
          <a:p>
            <a:pPr>
              <a:defRPr/>
            </a:pPr>
            <a:r>
              <a:rPr lang="cs-CZ" altLang="cs-CZ" sz="1800" dirty="0"/>
              <a:t>potřebnost sektoru</a:t>
            </a:r>
          </a:p>
          <a:p>
            <a:pPr lvl="1">
              <a:defRPr/>
            </a:pPr>
            <a:r>
              <a:rPr lang="cs-CZ" altLang="cs-CZ" sz="1600" dirty="0"/>
              <a:t>jednofaktorové definice v rychlosti</a:t>
            </a:r>
          </a:p>
          <a:p>
            <a:pPr lvl="1">
              <a:defRPr/>
            </a:pPr>
            <a:r>
              <a:rPr lang="cs-CZ" altLang="cs-CZ" sz="1600" dirty="0" err="1"/>
              <a:t>vícefaktorové</a:t>
            </a:r>
            <a:r>
              <a:rPr lang="cs-CZ" altLang="cs-CZ" sz="1600" dirty="0"/>
              <a:t> definice v rychlosti</a:t>
            </a: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32957154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družstva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400" i="1" dirty="0"/>
              <a:t>„</a:t>
            </a:r>
            <a:r>
              <a:rPr lang="cs-CZ" altLang="en-US" sz="1400" i="1" dirty="0"/>
              <a:t>družstvo, které soustavně vyvíjí obecně prospěšné činnosti směřující na podporu sociální soudržnosti za účelem pracovní a sociální </a:t>
            </a:r>
            <a:r>
              <a:rPr lang="pl-PL" altLang="en-US" sz="1400" i="1" dirty="0"/>
              <a:t>integrace znevýhodněných osob do společnosti s </a:t>
            </a:r>
            <a:r>
              <a:rPr lang="cs-CZ" altLang="en-US" sz="1400" i="1" dirty="0"/>
              <a:t>přednostním uspokojováním místních potřeb a využíváním místních zdrojů podle místa sídla a působnosti sociálního družstva, zejména v oblasti vytváření pracovních příležitostí, sociálních služeb a zdravotní péče, vzdělávání, bydlení  a trvale udržitelného rozvoje.</a:t>
            </a:r>
            <a:r>
              <a:rPr lang="cs-CZ" altLang="cs-CZ" sz="1400" i="1" dirty="0"/>
              <a:t>“</a:t>
            </a:r>
          </a:p>
          <a:p>
            <a:pPr algn="just"/>
            <a:endParaRPr lang="cs-CZ" altLang="cs-CZ" sz="1400" dirty="0"/>
          </a:p>
          <a:p>
            <a:pPr algn="just"/>
            <a:r>
              <a:rPr lang="cs-CZ" altLang="cs-CZ" sz="1400" dirty="0"/>
              <a:t>upravuje </a:t>
            </a:r>
            <a:r>
              <a:rPr lang="pl-PL" altLang="cs-CZ" sz="1400" dirty="0"/>
              <a:t>zákon č. 90/2012 Sb., o korporacích; § 758 - § 773</a:t>
            </a:r>
            <a:endParaRPr lang="cs-CZ" altLang="cs-CZ" sz="1400" dirty="0"/>
          </a:p>
          <a:p>
            <a:pPr marL="72000" indent="0" algn="just">
              <a:buNone/>
            </a:pPr>
            <a:endParaRPr lang="cs-CZ" altLang="cs-CZ" sz="1400" dirty="0"/>
          </a:p>
          <a:p>
            <a:pPr algn="just"/>
            <a:r>
              <a:rPr lang="cs-CZ" altLang="cs-CZ" sz="1400" dirty="0"/>
              <a:t>členská základna (právnické i fyzické osoby bez omezení)</a:t>
            </a:r>
          </a:p>
          <a:p>
            <a:pPr algn="just"/>
            <a:r>
              <a:rPr lang="cs-CZ" altLang="cs-CZ" sz="1400" dirty="0"/>
              <a:t>fyzické osoby v postavení: zaměstnanců, dobrovolníků, příjemců služeb</a:t>
            </a:r>
          </a:p>
          <a:p>
            <a:pPr algn="just"/>
            <a:endParaRPr lang="cs-CZ" altLang="cs-CZ" sz="1400" dirty="0"/>
          </a:p>
          <a:p>
            <a:pPr algn="just"/>
            <a:r>
              <a:rPr lang="cs-CZ" altLang="cs-CZ" sz="1400" dirty="0"/>
              <a:t>možnost rozdělování až 33 % ze zisku mezi členy (zbytek zpět do aktivit)</a:t>
            </a:r>
          </a:p>
          <a:p>
            <a:pPr algn="just"/>
            <a:r>
              <a:rPr lang="cs-CZ" altLang="cs-CZ" sz="1400" dirty="0"/>
              <a:t>možnost podnikání</a:t>
            </a:r>
          </a:p>
        </p:txBody>
      </p:sp>
    </p:spTree>
    <p:extLst>
      <p:ext uri="{BB962C8B-B14F-4D97-AF65-F5344CB8AC3E}">
        <p14:creationId xmlns:p14="http://schemas.microsoft.com/office/powerpoint/2010/main" val="39471478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Organizační složky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400" dirty="0"/>
              <a:t>organizace veřejné správy (tj. veřejného sektoru) </a:t>
            </a:r>
          </a:p>
          <a:p>
            <a:pPr algn="just"/>
            <a:endParaRPr lang="cs-CZ" altLang="cs-CZ" sz="1400" dirty="0">
              <a:cs typeface="Times New Roman" pitchFamily="18" charset="0"/>
            </a:endParaRPr>
          </a:p>
          <a:p>
            <a:pPr algn="just"/>
            <a:r>
              <a:rPr lang="cs-CZ" altLang="cs-CZ" sz="1400" dirty="0">
                <a:cs typeface="Times New Roman" pitchFamily="18" charset="0"/>
              </a:rPr>
              <a:t>vzniká a zaniká rozhodnutím </a:t>
            </a:r>
            <a:r>
              <a:rPr lang="en-US" altLang="cs-CZ" sz="1400" dirty="0" err="1">
                <a:cs typeface="Times New Roman" pitchFamily="18" charset="0"/>
              </a:rPr>
              <a:t>příslušné</a:t>
            </a:r>
            <a:r>
              <a:rPr lang="en-US" altLang="cs-CZ" sz="1400" dirty="0">
                <a:cs typeface="Times New Roman" pitchFamily="18" charset="0"/>
              </a:rPr>
              <a:t> </a:t>
            </a:r>
            <a:r>
              <a:rPr lang="en-US" altLang="cs-CZ" sz="1400" dirty="0" err="1">
                <a:cs typeface="Times New Roman" pitchFamily="18" charset="0"/>
              </a:rPr>
              <a:t>úrovně</a:t>
            </a:r>
            <a:r>
              <a:rPr lang="en-US" altLang="cs-CZ" sz="1400" dirty="0">
                <a:cs typeface="Times New Roman" pitchFamily="18" charset="0"/>
              </a:rPr>
              <a:t> </a:t>
            </a:r>
            <a:r>
              <a:rPr lang="en-US" altLang="cs-CZ" sz="1400" dirty="0" err="1">
                <a:cs typeface="Times New Roman" pitchFamily="18" charset="0"/>
              </a:rPr>
              <a:t>rozpočtu</a:t>
            </a:r>
            <a:r>
              <a:rPr lang="en-US" altLang="cs-CZ" sz="1400" dirty="0">
                <a:cs typeface="Times New Roman" pitchFamily="18" charset="0"/>
              </a:rPr>
              <a:t> – </a:t>
            </a:r>
            <a:r>
              <a:rPr lang="en-US" altLang="cs-CZ" sz="1400" dirty="0" err="1">
                <a:cs typeface="Times New Roman" pitchFamily="18" charset="0"/>
              </a:rPr>
              <a:t>stát</a:t>
            </a:r>
            <a:r>
              <a:rPr lang="en-US" altLang="cs-CZ" sz="1400" dirty="0">
                <a:cs typeface="Times New Roman" pitchFamily="18" charset="0"/>
              </a:rPr>
              <a:t> </a:t>
            </a:r>
            <a:r>
              <a:rPr lang="en-US" altLang="cs-CZ" sz="1400" dirty="0" err="1">
                <a:cs typeface="Times New Roman" pitchFamily="18" charset="0"/>
              </a:rPr>
              <a:t>či</a:t>
            </a:r>
            <a:r>
              <a:rPr lang="en-US" altLang="cs-CZ" sz="1400" dirty="0">
                <a:cs typeface="Times New Roman" pitchFamily="18" charset="0"/>
              </a:rPr>
              <a:t> </a:t>
            </a:r>
            <a:r>
              <a:rPr lang="cs-CZ" altLang="cs-CZ" sz="1400" dirty="0">
                <a:cs typeface="Times New Roman" pitchFamily="18" charset="0"/>
              </a:rPr>
              <a:t>ÚSC</a:t>
            </a:r>
          </a:p>
          <a:p>
            <a:pPr algn="just"/>
            <a:endParaRPr lang="cs-CZ" altLang="cs-CZ" sz="1400" dirty="0">
              <a:cs typeface="Times New Roman" pitchFamily="18" charset="0"/>
            </a:endParaRPr>
          </a:p>
          <a:p>
            <a:pPr algn="just"/>
            <a:r>
              <a:rPr lang="cs-CZ" altLang="cs-CZ" sz="1400" dirty="0">
                <a:cs typeface="Times New Roman" pitchFamily="18" charset="0"/>
              </a:rPr>
              <a:t>při jejím zřízení musí zřizovatel vydat zřizovací listinu (viz zákon)</a:t>
            </a:r>
          </a:p>
          <a:p>
            <a:pPr algn="just"/>
            <a:r>
              <a:rPr lang="cs-CZ" altLang="cs-CZ" sz="1400" dirty="0">
                <a:cs typeface="Times New Roman" pitchFamily="18" charset="0"/>
              </a:rPr>
              <a:t>není samostatnou právnickou osobou</a:t>
            </a:r>
          </a:p>
          <a:p>
            <a:pPr algn="just"/>
            <a:r>
              <a:rPr lang="cs-CZ" altLang="cs-CZ" sz="1400" dirty="0">
                <a:cs typeface="Times New Roman" pitchFamily="18" charset="0"/>
              </a:rPr>
              <a:t>její zaměstnanci jsou zaměstnanci </a:t>
            </a:r>
            <a:r>
              <a:rPr lang="en-US" altLang="cs-CZ" sz="1400" dirty="0" err="1">
                <a:cs typeface="Times New Roman" pitchFamily="18" charset="0"/>
              </a:rPr>
              <a:t>zřizovatele</a:t>
            </a:r>
            <a:endParaRPr lang="cs-CZ" altLang="cs-CZ" sz="1400" dirty="0">
              <a:cs typeface="Times New Roman" pitchFamily="18" charset="0"/>
            </a:endParaRPr>
          </a:p>
          <a:p>
            <a:pPr algn="just"/>
            <a:r>
              <a:rPr lang="cs-CZ" altLang="cs-CZ" sz="1400" dirty="0">
                <a:cs typeface="Times New Roman" pitchFamily="18" charset="0"/>
              </a:rPr>
              <a:t>není účetní jednotkou - příjmy a výdaje (rozpočet) organizační složky jsou obsaženy v rozpočtu jejího zřizovatele</a:t>
            </a:r>
          </a:p>
          <a:p>
            <a:pPr algn="just"/>
            <a:endParaRPr lang="cs-CZ" altLang="cs-CZ" sz="1400" dirty="0">
              <a:cs typeface="Times New Roman" pitchFamily="18" charset="0"/>
            </a:endParaRPr>
          </a:p>
          <a:p>
            <a:pPr algn="just"/>
            <a:r>
              <a:rPr lang="cs-CZ" altLang="cs-CZ" sz="1400" dirty="0">
                <a:cs typeface="Times New Roman" pitchFamily="18" charset="0"/>
              </a:rPr>
              <a:t>například ve formě: kulturních a informačních center, knihoven </a:t>
            </a:r>
          </a:p>
        </p:txBody>
      </p:sp>
    </p:spTree>
    <p:extLst>
      <p:ext uri="{BB962C8B-B14F-4D97-AF65-F5344CB8AC3E}">
        <p14:creationId xmlns:p14="http://schemas.microsoft.com/office/powerpoint/2010/main" val="15930683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Příspěvkové organizace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400" dirty="0"/>
              <a:t>organizace veřejné správy (tj. veřejného sektoru) </a:t>
            </a:r>
          </a:p>
          <a:p>
            <a:pPr algn="just"/>
            <a:endParaRPr lang="cs-CZ" altLang="cs-CZ" sz="1400" dirty="0"/>
          </a:p>
          <a:p>
            <a:pPr algn="just"/>
            <a:r>
              <a:rPr lang="cs-CZ" altLang="cs-CZ" sz="1400" dirty="0"/>
              <a:t>vzniká a zaniká rozhodnutím zastupitelstva ÚSC</a:t>
            </a:r>
          </a:p>
          <a:p>
            <a:pPr algn="just"/>
            <a:endParaRPr lang="cs-CZ" altLang="cs-CZ" sz="1400" dirty="0"/>
          </a:p>
          <a:p>
            <a:pPr algn="just"/>
            <a:r>
              <a:rPr lang="cs-CZ" altLang="cs-CZ" sz="1400" dirty="0"/>
              <a:t>při založení zřizovatel vydá zřizovací listinu a podá návrh na její zápis do rejstříku subjektů</a:t>
            </a:r>
          </a:p>
          <a:p>
            <a:pPr algn="just"/>
            <a:r>
              <a:rPr lang="cs-CZ" altLang="cs-CZ" sz="1400" dirty="0"/>
              <a:t>je samostatnou právnickou osobou, která má ve správě majetek svého zřizovatele (vymezeno ve zřizovací listině)</a:t>
            </a:r>
          </a:p>
          <a:p>
            <a:pPr algn="just"/>
            <a:r>
              <a:rPr lang="cs-CZ" altLang="cs-CZ" sz="1400" dirty="0"/>
              <a:t>může mít vlastní zaměstnance</a:t>
            </a:r>
          </a:p>
          <a:p>
            <a:pPr algn="just"/>
            <a:r>
              <a:rPr lang="cs-CZ" altLang="cs-CZ" sz="1400" dirty="0"/>
              <a:t>je samostatnou účetní jednotkou </a:t>
            </a:r>
          </a:p>
          <a:p>
            <a:pPr algn="just"/>
            <a:endParaRPr lang="cs-CZ" altLang="cs-CZ" sz="1400" dirty="0"/>
          </a:p>
          <a:p>
            <a:pPr algn="just"/>
            <a:r>
              <a:rPr lang="cs-CZ" altLang="cs-CZ" sz="1400" dirty="0"/>
              <a:t>má možnost provádět vedlejší (hospodářské) činnost (vymezeno ve zřizovací listině)</a:t>
            </a:r>
          </a:p>
        </p:txBody>
      </p:sp>
    </p:spTree>
    <p:extLst>
      <p:ext uri="{BB962C8B-B14F-4D97-AF65-F5344CB8AC3E}">
        <p14:creationId xmlns:p14="http://schemas.microsoft.com/office/powerpoint/2010/main" val="31114516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Humor?</a:t>
            </a:r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43</a:t>
            </a:fld>
            <a:endParaRPr lang="cs-CZ" altLang="cs-CZ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8042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38933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 </a:t>
            </a:r>
            <a:r>
              <a:rPr lang="cs-CZ" dirty="0"/>
              <a:t>zamyšlení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cs-CZ" sz="1400" dirty="0"/>
              <a:t>Obec ve spolupráci s místními občany chce zřídit dům pro seniory s pečovatelskou službou.</a:t>
            </a:r>
            <a:endParaRPr lang="en-US" sz="1400" dirty="0"/>
          </a:p>
          <a:p>
            <a:pPr lvl="0" algn="just"/>
            <a:endParaRPr lang="cs-CZ" sz="1400" dirty="0"/>
          </a:p>
          <a:p>
            <a:pPr lvl="0" algn="just"/>
            <a:r>
              <a:rPr lang="cs-CZ" sz="1400" dirty="0"/>
              <a:t>Skupina nadšených včelařů z regionu, chce vytvořit sdružení, v němž by si vzájemně pomáhali ve svém koníčku a sdíleli své zkušenosti.</a:t>
            </a:r>
            <a:endParaRPr lang="en-US" sz="1400" dirty="0"/>
          </a:p>
          <a:p>
            <a:pPr lvl="0" algn="just"/>
            <a:endParaRPr lang="cs-CZ" sz="1400" dirty="0"/>
          </a:p>
          <a:p>
            <a:pPr lvl="0" algn="just"/>
            <a:r>
              <a:rPr lang="cs-CZ" sz="1400" dirty="0"/>
              <a:t>Skupina nadšenců organizujících sportovní aktivity v obci chce přesunout svoji působnost z veřejných prostranství a pořídit si vlastní sportovní areál v obci.</a:t>
            </a:r>
            <a:endParaRPr lang="en-US" sz="1400" dirty="0"/>
          </a:p>
          <a:p>
            <a:pPr lvl="0" algn="just"/>
            <a:endParaRPr lang="cs-CZ" sz="1400" dirty="0"/>
          </a:p>
          <a:p>
            <a:pPr lvl="0" algn="just"/>
            <a:r>
              <a:rPr lang="cs-CZ" sz="1400" dirty="0"/>
              <a:t>Zámožná občanka nejmenované obce chce odkázat své uspořené prostředky tak, aby z nich měli užitek obyvatelé její milované nejmenované obce.</a:t>
            </a:r>
            <a:endParaRPr lang="en-US" sz="1400" dirty="0"/>
          </a:p>
          <a:p>
            <a:pPr lvl="0" algn="just"/>
            <a:endParaRPr lang="cs-CZ" sz="1400" dirty="0"/>
          </a:p>
          <a:p>
            <a:pPr lvl="0" algn="just"/>
            <a:r>
              <a:rPr lang="cs-CZ" sz="1400" dirty="0"/>
              <a:t>Skupina dobrovolných herců (dosud hrající bezplatně v budově obce) musí koupit divadelní budovu, které se obec zbavuje.</a:t>
            </a:r>
            <a:endParaRPr lang="en-US" sz="1400" dirty="0"/>
          </a:p>
          <a:p>
            <a:pPr lvl="0" algn="just"/>
            <a:endParaRPr lang="cs-CZ" sz="1400" dirty="0"/>
          </a:p>
          <a:p>
            <a:pPr lvl="0" algn="just"/>
            <a:r>
              <a:rPr lang="cs-CZ" sz="1400" dirty="0"/>
              <a:t>Skupina podnikavých občanů chce dát práci znevýhodněné skupině osob v malé prádelně a nezáleží jim na osobním zisku, pouze na prospěchu svojí cílové skupiny.</a:t>
            </a:r>
            <a:endParaRPr lang="en-US" sz="1400" dirty="0"/>
          </a:p>
          <a:p>
            <a:endParaRPr lang="cs-CZ" sz="1400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44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983712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800" dirty="0">
                <a:cs typeface="Times New Roman" pitchFamily="18" charset="0"/>
              </a:rPr>
              <a:t>klíčová úloha nového Občanského zákoníku</a:t>
            </a:r>
          </a:p>
          <a:p>
            <a:pPr algn="just"/>
            <a:endParaRPr lang="cs-CZ" altLang="cs-CZ" sz="1800" dirty="0">
              <a:cs typeface="Times New Roman" pitchFamily="18" charset="0"/>
            </a:endParaRPr>
          </a:p>
          <a:p>
            <a:pPr algn="just"/>
            <a:r>
              <a:rPr lang="cs-CZ" altLang="cs-CZ" sz="1800" dirty="0">
                <a:cs typeface="Times New Roman" pitchFamily="18" charset="0"/>
              </a:rPr>
              <a:t>tradiční právní formy nestátních neziskových organizací</a:t>
            </a:r>
          </a:p>
          <a:p>
            <a:pPr lvl="1" algn="just">
              <a:defRPr/>
            </a:pPr>
            <a:r>
              <a:rPr lang="cs-CZ" altLang="cs-CZ" sz="1600" dirty="0"/>
              <a:t>občanské sdružení =&gt; spolek</a:t>
            </a:r>
          </a:p>
          <a:p>
            <a:pPr lvl="1" algn="just">
              <a:defRPr/>
            </a:pPr>
            <a:r>
              <a:rPr lang="cs-CZ" altLang="cs-CZ" sz="1600" dirty="0"/>
              <a:t>nadace a nadační fond</a:t>
            </a:r>
          </a:p>
          <a:p>
            <a:pPr lvl="1" algn="just">
              <a:defRPr/>
            </a:pPr>
            <a:r>
              <a:rPr lang="cs-CZ" altLang="cs-CZ" sz="1600" dirty="0"/>
              <a:t>obecně prospěšná společnost – ústav</a:t>
            </a:r>
          </a:p>
          <a:p>
            <a:pPr lvl="1" algn="just">
              <a:defRPr/>
            </a:pPr>
            <a:r>
              <a:rPr lang="cs-CZ" altLang="cs-CZ" sz="1600" dirty="0"/>
              <a:t>církevní a náboženské společnosti (CNS &gt; EPO)</a:t>
            </a:r>
          </a:p>
          <a:p>
            <a:pPr lvl="1" algn="just">
              <a:defRPr/>
            </a:pPr>
            <a:endParaRPr lang="cs-CZ" altLang="cs-CZ" sz="1600" dirty="0"/>
          </a:p>
          <a:p>
            <a:pPr algn="just"/>
            <a:r>
              <a:rPr lang="cs-CZ" altLang="cs-CZ" sz="1800" dirty="0">
                <a:cs typeface="Times New Roman" pitchFamily="18" charset="0"/>
              </a:rPr>
              <a:t>organizace na pomezí sektorů</a:t>
            </a:r>
          </a:p>
          <a:p>
            <a:pPr lvl="1" algn="just">
              <a:defRPr/>
            </a:pPr>
            <a:r>
              <a:rPr lang="cs-CZ" altLang="cs-CZ" sz="1600" dirty="0"/>
              <a:t>sociální družstvo</a:t>
            </a:r>
          </a:p>
          <a:p>
            <a:pPr lvl="1" algn="just">
              <a:defRPr/>
            </a:pPr>
            <a:r>
              <a:rPr lang="cs-CZ" altLang="cs-CZ" sz="1600" dirty="0"/>
              <a:t>organizační složka státu</a:t>
            </a:r>
          </a:p>
          <a:p>
            <a:pPr lvl="1" algn="just">
              <a:defRPr/>
            </a:pPr>
            <a:r>
              <a:rPr lang="cs-CZ" altLang="cs-CZ" sz="1600" dirty="0"/>
              <a:t>příspěvková organizace</a:t>
            </a:r>
          </a:p>
          <a:p>
            <a:pPr marL="324000" lvl="1" indent="0" algn="just">
              <a:buNone/>
              <a:defRPr/>
            </a:pPr>
            <a:endParaRPr lang="cs-CZ" altLang="cs-CZ" sz="1600" dirty="0"/>
          </a:p>
        </p:txBody>
      </p:sp>
    </p:spTree>
    <p:extLst>
      <p:ext uri="{BB962C8B-B14F-4D97-AF65-F5344CB8AC3E}">
        <p14:creationId xmlns:p14="http://schemas.microsoft.com/office/powerpoint/2010/main" val="33880344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Doporučená literatura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 algn="just">
              <a:buNone/>
            </a:pPr>
            <a:r>
              <a:rPr lang="cs-CZ" altLang="cs-CZ" sz="1400" dirty="0"/>
              <a:t>zákon č. 89/2012 Sb. Občanský zákoník</a:t>
            </a:r>
          </a:p>
          <a:p>
            <a:pPr marL="72000" indent="0" algn="just">
              <a:buNone/>
            </a:pPr>
            <a:r>
              <a:rPr lang="cs-CZ" altLang="cs-CZ" sz="1400" dirty="0"/>
              <a:t>další v textu zmiňovaná legislativa</a:t>
            </a:r>
          </a:p>
          <a:p>
            <a:pPr marL="72000" indent="0" algn="just">
              <a:buNone/>
            </a:pPr>
            <a:endParaRPr lang="cs-CZ" altLang="cs-CZ" sz="1400" dirty="0"/>
          </a:p>
          <a:p>
            <a:pPr marL="72000" indent="0" algn="just">
              <a:buNone/>
            </a:pPr>
            <a:r>
              <a:rPr lang="cs-CZ" altLang="cs-CZ" sz="1400" dirty="0"/>
              <a:t>DOBROZEMSKÝ, Václav a Jan STEJSKAL. </a:t>
            </a:r>
            <a:r>
              <a:rPr lang="cs-CZ" altLang="cs-CZ" sz="1400" i="1" dirty="0"/>
              <a:t>Nevýdělečné organizace v teorii. </a:t>
            </a:r>
            <a:r>
              <a:rPr lang="cs-CZ" altLang="cs-CZ" sz="1400" dirty="0"/>
              <a:t>2., aktualizované vydání. Praha: </a:t>
            </a:r>
            <a:r>
              <a:rPr lang="cs-CZ" altLang="cs-CZ" sz="1400" dirty="0" err="1"/>
              <a:t>Wolters</a:t>
            </a:r>
            <a:r>
              <a:rPr lang="cs-CZ" altLang="cs-CZ" sz="1400" dirty="0"/>
              <a:t> </a:t>
            </a:r>
            <a:r>
              <a:rPr lang="cs-CZ" altLang="cs-CZ" sz="1400" dirty="0" err="1"/>
              <a:t>Kluwer</a:t>
            </a:r>
            <a:r>
              <a:rPr lang="cs-CZ" altLang="cs-CZ" sz="1400" dirty="0"/>
              <a:t>, 2016. ISBN 978-80-7552-103-3.</a:t>
            </a:r>
          </a:p>
        </p:txBody>
      </p:sp>
    </p:spTree>
    <p:extLst>
      <p:ext uri="{BB962C8B-B14F-4D97-AF65-F5344CB8AC3E}">
        <p14:creationId xmlns:p14="http://schemas.microsoft.com/office/powerpoint/2010/main" val="35108985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3804834" y="6228000"/>
            <a:ext cx="4835166" cy="252000"/>
          </a:xfrm>
        </p:spPr>
        <p:txBody>
          <a:bodyPr/>
          <a:lstStyle/>
          <a:p>
            <a:r>
              <a:rPr lang="cs-CZ" dirty="0"/>
              <a:t>Jakub Pejcal: jakub.pejcal@econ.muni.cz, CVNS, ESF MU</a:t>
            </a:r>
          </a:p>
          <a:p>
            <a:r>
              <a:rPr lang="cs-CZ" dirty="0"/>
              <a:t>6. 3. 2021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47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BKV_ERNO: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3804834" y="3536689"/>
            <a:ext cx="6539980" cy="1278214"/>
          </a:xfrm>
        </p:spPr>
        <p:txBody>
          <a:bodyPr/>
          <a:lstStyle/>
          <a:p>
            <a:r>
              <a:rPr lang="cs-CZ" sz="2000" dirty="0"/>
              <a:t>Úvodní informace o předmětu</a:t>
            </a:r>
            <a:br>
              <a:rPr lang="cs-CZ" sz="2000" b="1" dirty="0"/>
            </a:br>
            <a:r>
              <a:rPr lang="cs-CZ" sz="2000" dirty="0"/>
              <a:t>Základní přehled „teorie“ </a:t>
            </a:r>
          </a:p>
          <a:p>
            <a:r>
              <a:rPr lang="cs-CZ" sz="2000" dirty="0"/>
              <a:t>Legislativa</a:t>
            </a:r>
          </a:p>
          <a:p>
            <a:r>
              <a:rPr lang="cs-CZ" sz="2000" b="1" dirty="0"/>
              <a:t>Účetnictví a ekonomické řízení</a:t>
            </a:r>
          </a:p>
          <a:p>
            <a:r>
              <a:rPr lang="cs-CZ" sz="2000" dirty="0"/>
              <a:t>Financování</a:t>
            </a:r>
          </a:p>
          <a:p>
            <a:r>
              <a:rPr lang="cs-CZ" sz="2000" dirty="0"/>
              <a:t>Transparentnost </a:t>
            </a:r>
          </a:p>
          <a:p>
            <a:r>
              <a:rPr lang="cs-CZ" sz="2000" dirty="0"/>
              <a:t>=&gt;</a:t>
            </a:r>
          </a:p>
          <a:p>
            <a:r>
              <a:rPr lang="cs-CZ" sz="2000" dirty="0"/>
              <a:t>„Semestrální projekt“</a:t>
            </a:r>
          </a:p>
        </p:txBody>
      </p:sp>
    </p:spTree>
    <p:extLst>
      <p:ext uri="{BB962C8B-B14F-4D97-AF65-F5344CB8AC3E}">
        <p14:creationId xmlns:p14="http://schemas.microsoft.com/office/powerpoint/2010/main" val="14097689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48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Obsah bloku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800" dirty="0"/>
              <a:t>účetnictví a zdanění NNO</a:t>
            </a:r>
          </a:p>
          <a:p>
            <a:pPr lvl="1">
              <a:defRPr/>
            </a:pPr>
            <a:r>
              <a:rPr lang="cs-CZ" altLang="cs-CZ" sz="1400" dirty="0"/>
              <a:t>účetnictví</a:t>
            </a:r>
          </a:p>
          <a:p>
            <a:pPr lvl="1">
              <a:defRPr/>
            </a:pPr>
            <a:r>
              <a:rPr lang="cs-CZ" altLang="cs-CZ" sz="1400" dirty="0"/>
              <a:t>účetní legislativa</a:t>
            </a:r>
          </a:p>
          <a:p>
            <a:pPr lvl="1">
              <a:defRPr/>
            </a:pPr>
            <a:r>
              <a:rPr lang="cs-CZ" altLang="cs-CZ" sz="1400" dirty="0"/>
              <a:t>specifika účetnictví NNO (rozsah, výkazy, doklady, archivace</a:t>
            </a:r>
            <a:r>
              <a:rPr lang="en-US" altLang="cs-CZ" sz="1400" dirty="0"/>
              <a:t>, </a:t>
            </a:r>
            <a:r>
              <a:rPr lang="en-US" altLang="cs-CZ" sz="1400" dirty="0" err="1"/>
              <a:t>zdanění</a:t>
            </a:r>
            <a:r>
              <a:rPr lang="cs-CZ" altLang="cs-CZ" sz="1400" dirty="0"/>
              <a:t>)</a:t>
            </a:r>
          </a:p>
          <a:p>
            <a:pPr>
              <a:defRPr/>
            </a:pPr>
            <a:endParaRPr lang="cs-CZ" altLang="cs-CZ" sz="1800" dirty="0"/>
          </a:p>
          <a:p>
            <a:pPr>
              <a:defRPr/>
            </a:pPr>
            <a:r>
              <a:rPr lang="cs-CZ" altLang="cs-CZ" sz="1800" dirty="0"/>
              <a:t>ekonomické řízení NNO</a:t>
            </a:r>
          </a:p>
          <a:p>
            <a:pPr lvl="1">
              <a:defRPr/>
            </a:pPr>
            <a:r>
              <a:rPr lang="cs-CZ" altLang="cs-CZ" sz="1400" dirty="0"/>
              <a:t>ekonomické řízení z teorie</a:t>
            </a:r>
          </a:p>
          <a:p>
            <a:pPr lvl="1">
              <a:defRPr/>
            </a:pPr>
            <a:r>
              <a:rPr lang="cs-CZ" altLang="cs-CZ" sz="1400" dirty="0"/>
              <a:t>základní nástroj ekonomického řízení – rozpočet</a:t>
            </a:r>
          </a:p>
          <a:p>
            <a:pPr lvl="1">
              <a:defRPr/>
            </a:pPr>
            <a:r>
              <a:rPr lang="cs-CZ" altLang="cs-CZ" sz="1400" dirty="0"/>
              <a:t>náklady v NNO (jejich kalkulace)</a:t>
            </a:r>
          </a:p>
          <a:p>
            <a:pPr lvl="1">
              <a:defRPr/>
            </a:pPr>
            <a:r>
              <a:rPr lang="cs-CZ" altLang="cs-CZ" sz="1400" dirty="0"/>
              <a:t>výnosy</a:t>
            </a:r>
            <a:r>
              <a:rPr lang="en-US" altLang="cs-CZ" sz="1400" dirty="0"/>
              <a:t> </a:t>
            </a:r>
            <a:r>
              <a:rPr lang="en-US" altLang="cs-CZ" sz="1400" dirty="0" err="1"/>
              <a:t>ve</a:t>
            </a:r>
            <a:r>
              <a:rPr lang="en-US" altLang="cs-CZ" sz="1400" dirty="0"/>
              <a:t> </a:t>
            </a:r>
            <a:r>
              <a:rPr lang="en-US" altLang="cs-CZ" sz="1400" dirty="0" err="1"/>
              <a:t>vší</a:t>
            </a:r>
            <a:r>
              <a:rPr lang="en-US" altLang="cs-CZ" sz="1400" dirty="0"/>
              <a:t> </a:t>
            </a:r>
            <a:r>
              <a:rPr lang="en-US" altLang="cs-CZ" sz="1400" dirty="0" err="1"/>
              <a:t>obecnosti</a:t>
            </a:r>
            <a:r>
              <a:rPr lang="cs-CZ" altLang="cs-CZ" sz="1400" dirty="0"/>
              <a:t> v NNO</a:t>
            </a:r>
          </a:p>
          <a:p>
            <a:pPr lvl="1">
              <a:defRPr/>
            </a:pP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22714395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49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Účetnictví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600" dirty="0"/>
              <a:t>informační systém, který poskytuje základní informace o finančních aktivitách a stavu majetku účetní jednotky</a:t>
            </a:r>
          </a:p>
          <a:p>
            <a:pPr>
              <a:defRPr/>
            </a:pPr>
            <a:endParaRPr lang="cs-CZ" altLang="cs-CZ" sz="1600" dirty="0"/>
          </a:p>
          <a:p>
            <a:pPr>
              <a:defRPr/>
            </a:pPr>
            <a:r>
              <a:rPr lang="cs-CZ" altLang="cs-CZ" sz="1600" dirty="0"/>
              <a:t>účetnictví musí být (§ 8</a:t>
            </a:r>
            <a:r>
              <a:rPr lang="en-US" altLang="cs-CZ" sz="1600" dirty="0"/>
              <a:t>, 563/1991 Sb., </a:t>
            </a:r>
            <a:r>
              <a:rPr lang="cs-CZ" altLang="cs-CZ" sz="1600" dirty="0"/>
              <a:t>zákona o účetnictví): </a:t>
            </a:r>
          </a:p>
          <a:p>
            <a:pPr lvl="1">
              <a:defRPr/>
            </a:pPr>
            <a:r>
              <a:rPr lang="cs-CZ" altLang="cs-CZ" sz="1400" dirty="0"/>
              <a:t>správné (neodporuje zákonu),</a:t>
            </a:r>
          </a:p>
          <a:p>
            <a:pPr lvl="1">
              <a:defRPr/>
            </a:pPr>
            <a:r>
              <a:rPr lang="cs-CZ" altLang="cs-CZ" sz="1400" dirty="0"/>
              <a:t>úplné (obsahuje vše),</a:t>
            </a:r>
          </a:p>
          <a:p>
            <a:pPr lvl="1">
              <a:defRPr/>
            </a:pPr>
            <a:r>
              <a:rPr lang="cs-CZ" altLang="cs-CZ" sz="1400" dirty="0"/>
              <a:t>průkazné (navázáno na skutečnost),</a:t>
            </a:r>
          </a:p>
          <a:p>
            <a:pPr lvl="1">
              <a:defRPr/>
            </a:pPr>
            <a:r>
              <a:rPr lang="cs-CZ" altLang="cs-CZ" sz="1400" dirty="0"/>
              <a:t>srozumitelné (nadáno schopností jednoznačně určit informace), </a:t>
            </a:r>
          </a:p>
          <a:p>
            <a:pPr lvl="1">
              <a:defRPr/>
            </a:pPr>
            <a:r>
              <a:rPr lang="cs-CZ" altLang="cs-CZ" sz="1400" dirty="0"/>
              <a:t>trvalé (uchovatel informací).</a:t>
            </a:r>
          </a:p>
          <a:p>
            <a:pPr marL="72000" indent="0">
              <a:buNone/>
              <a:defRPr/>
            </a:pPr>
            <a:endParaRPr lang="cs-CZ" altLang="cs-CZ" sz="1800" dirty="0"/>
          </a:p>
          <a:p>
            <a:pPr>
              <a:defRPr/>
            </a:pPr>
            <a:r>
              <a:rPr lang="cs-CZ" altLang="cs-CZ" sz="1600" dirty="0"/>
              <a:t>účetnictví plní tyto funkce: </a:t>
            </a:r>
          </a:p>
          <a:p>
            <a:pPr lvl="1">
              <a:defRPr/>
            </a:pPr>
            <a:r>
              <a:rPr lang="cs-CZ" altLang="cs-CZ" sz="1400" dirty="0"/>
              <a:t>evidenční,</a:t>
            </a:r>
          </a:p>
          <a:p>
            <a:pPr lvl="1">
              <a:defRPr/>
            </a:pPr>
            <a:r>
              <a:rPr lang="cs-CZ" altLang="cs-CZ" sz="1400" dirty="0"/>
              <a:t>analyticko-vyhodnocovací,</a:t>
            </a:r>
          </a:p>
          <a:p>
            <a:pPr lvl="1">
              <a:defRPr/>
            </a:pPr>
            <a:r>
              <a:rPr lang="cs-CZ" altLang="cs-CZ" sz="1400" dirty="0"/>
              <a:t>kontrolní.</a:t>
            </a:r>
          </a:p>
          <a:p>
            <a:pPr lvl="1">
              <a:defRPr/>
            </a:pP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2904525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igure 1: The third sector in the welfare triangle">
            <a:extLst>
              <a:ext uri="{FF2B5EF4-FFF2-40B4-BE49-F238E27FC236}">
                <a16:creationId xmlns:a16="http://schemas.microsoft.com/office/drawing/2014/main" id="{B3E21724-9A36-4622-A34B-D4777B328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286" y="441588"/>
            <a:ext cx="5970208" cy="531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vymezení NNS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V. </a:t>
            </a:r>
            <a:r>
              <a:rPr lang="cs-CZ" sz="1800" dirty="0" err="1"/>
              <a:t>Pestoff</a:t>
            </a:r>
            <a:r>
              <a:rPr lang="cs-CZ" sz="1800" dirty="0"/>
              <a:t> (1995) - 3 kritéria, 4 sektory:</a:t>
            </a:r>
            <a:endParaRPr lang="cs-CZ" sz="800" dirty="0"/>
          </a:p>
          <a:p>
            <a:pPr lvl="1"/>
            <a:endParaRPr lang="cs-CZ" sz="1400" dirty="0"/>
          </a:p>
          <a:p>
            <a:pPr lvl="1"/>
            <a:r>
              <a:rPr lang="cs-CZ" sz="1400" dirty="0"/>
              <a:t>non-profit vs. </a:t>
            </a:r>
            <a:r>
              <a:rPr lang="cs-CZ" sz="1400" dirty="0" err="1"/>
              <a:t>for</a:t>
            </a:r>
            <a:r>
              <a:rPr lang="cs-CZ" sz="1400" dirty="0"/>
              <a:t>-profit</a:t>
            </a:r>
          </a:p>
          <a:p>
            <a:pPr lvl="1"/>
            <a:endParaRPr lang="cs-CZ" sz="1400" dirty="0"/>
          </a:p>
          <a:p>
            <a:pPr lvl="1"/>
            <a:r>
              <a:rPr lang="cs-CZ" sz="1400" dirty="0"/>
              <a:t>public vs. </a:t>
            </a:r>
            <a:r>
              <a:rPr lang="cs-CZ" sz="1400" dirty="0" err="1"/>
              <a:t>private</a:t>
            </a:r>
            <a:endParaRPr lang="cs-CZ" sz="1400" dirty="0"/>
          </a:p>
          <a:p>
            <a:pPr lvl="1"/>
            <a:endParaRPr lang="cs-CZ" sz="1400" dirty="0"/>
          </a:p>
          <a:p>
            <a:pPr lvl="1"/>
            <a:r>
              <a:rPr lang="cs-CZ" sz="1400" dirty="0" err="1"/>
              <a:t>formal</a:t>
            </a:r>
            <a:r>
              <a:rPr lang="cs-CZ" sz="1400" dirty="0"/>
              <a:t> vs. </a:t>
            </a:r>
            <a:r>
              <a:rPr lang="cs-CZ" sz="1400" dirty="0" err="1"/>
              <a:t>informal</a:t>
            </a:r>
            <a:endParaRPr lang="cs-CZ" sz="1400" dirty="0"/>
          </a:p>
          <a:p>
            <a:pPr lvl="1"/>
            <a:endParaRPr lang="cs-CZ" sz="1400" dirty="0"/>
          </a:p>
          <a:p>
            <a:pPr lvl="1"/>
            <a:endParaRPr lang="cs-CZ" sz="1400" dirty="0"/>
          </a:p>
          <a:p>
            <a:pPr lvl="1"/>
            <a:r>
              <a:rPr lang="cs-CZ" sz="1400" dirty="0"/>
              <a:t>veřejný sektor</a:t>
            </a:r>
          </a:p>
          <a:p>
            <a:pPr lvl="1"/>
            <a:endParaRPr lang="cs-CZ" sz="1400" dirty="0"/>
          </a:p>
          <a:p>
            <a:pPr lvl="1"/>
            <a:r>
              <a:rPr lang="cs-CZ" sz="1400" dirty="0"/>
              <a:t>soukromý ziskový sektor</a:t>
            </a:r>
          </a:p>
          <a:p>
            <a:pPr lvl="1"/>
            <a:endParaRPr lang="cs-CZ" sz="1400" dirty="0"/>
          </a:p>
          <a:p>
            <a:pPr lvl="1"/>
            <a:r>
              <a:rPr lang="cs-CZ" sz="1400" dirty="0"/>
              <a:t>domácnosti</a:t>
            </a:r>
          </a:p>
          <a:p>
            <a:pPr lvl="1"/>
            <a:endParaRPr lang="cs-CZ" sz="1400" dirty="0"/>
          </a:p>
          <a:p>
            <a:pPr lvl="1"/>
            <a:r>
              <a:rPr lang="cs-CZ" sz="1400" dirty="0"/>
              <a:t>NNS</a:t>
            </a:r>
          </a:p>
          <a:p>
            <a:pPr lvl="1"/>
            <a:endParaRPr lang="cs-CZ" sz="1400" dirty="0"/>
          </a:p>
          <a:p>
            <a:pPr lvl="1"/>
            <a:endParaRPr lang="cs-CZ" sz="1400" dirty="0"/>
          </a:p>
          <a:p>
            <a:pPr lvl="1"/>
            <a:endParaRPr lang="cs-CZ" sz="1400" dirty="0"/>
          </a:p>
          <a:p>
            <a:pPr lvl="1"/>
            <a:endParaRPr lang="cs-CZ" sz="1400" dirty="0"/>
          </a:p>
          <a:p>
            <a:pPr lvl="1"/>
            <a:endParaRPr lang="cs-CZ" sz="1400" dirty="0"/>
          </a:p>
          <a:p>
            <a:pPr lvl="1"/>
            <a:endParaRPr lang="cs-CZ" sz="1400" dirty="0"/>
          </a:p>
          <a:p>
            <a:pPr lvl="1"/>
            <a:endParaRPr lang="cs-CZ" sz="1400" dirty="0"/>
          </a:p>
          <a:p>
            <a:pPr lvl="1"/>
            <a:endParaRPr lang="cs-CZ" sz="1400" dirty="0"/>
          </a:p>
          <a:p>
            <a:pPr lvl="1"/>
            <a:endParaRPr lang="cs-CZ" sz="1400" dirty="0"/>
          </a:p>
          <a:p>
            <a:pPr lvl="1"/>
            <a:endParaRPr lang="cs-CZ" sz="1400" dirty="0"/>
          </a:p>
          <a:p>
            <a:pPr lvl="1"/>
            <a:endParaRPr lang="cs-CZ" sz="1400" dirty="0"/>
          </a:p>
          <a:p>
            <a:pPr lvl="1"/>
            <a:endParaRPr lang="cs-CZ" sz="1400" dirty="0"/>
          </a:p>
          <a:p>
            <a:pPr lvl="1"/>
            <a:endParaRPr lang="cs-CZ" sz="1400" dirty="0"/>
          </a:p>
          <a:p>
            <a:pPr lvl="1"/>
            <a:endParaRPr lang="cs-CZ" sz="1400" dirty="0"/>
          </a:p>
          <a:p>
            <a:pPr lvl="1"/>
            <a:endParaRPr lang="cs-CZ" sz="1400" dirty="0"/>
          </a:p>
          <a:p>
            <a:endParaRPr lang="cs-CZ" sz="1800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EEC8FE3D-FF97-4743-A872-40D29672A792}"/>
              </a:ext>
            </a:extLst>
          </p:cNvPr>
          <p:cNvSpPr/>
          <p:nvPr/>
        </p:nvSpPr>
        <p:spPr>
          <a:xfrm>
            <a:off x="4727384" y="5999894"/>
            <a:ext cx="546933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1100" i="1" dirty="0" err="1">
                <a:latin typeface="+mn-lt"/>
              </a:rPr>
              <a:t>Pestoff</a:t>
            </a:r>
            <a:r>
              <a:rPr lang="cs-CZ" altLang="cs-CZ" sz="1100" i="1" dirty="0">
                <a:latin typeface="+mn-lt"/>
              </a:rPr>
              <a:t>, V.A.: </a:t>
            </a:r>
            <a:r>
              <a:rPr lang="cs-CZ" altLang="cs-CZ" sz="1100" i="1" dirty="0" err="1">
                <a:latin typeface="+mn-lt"/>
              </a:rPr>
              <a:t>Reforming</a:t>
            </a:r>
            <a:r>
              <a:rPr lang="cs-CZ" altLang="cs-CZ" sz="1100" i="1" dirty="0">
                <a:latin typeface="+mn-lt"/>
              </a:rPr>
              <a:t> </a:t>
            </a:r>
            <a:r>
              <a:rPr lang="cs-CZ" altLang="cs-CZ" sz="1100" i="1" dirty="0" err="1">
                <a:latin typeface="+mn-lt"/>
              </a:rPr>
              <a:t>social</a:t>
            </a:r>
            <a:r>
              <a:rPr lang="cs-CZ" altLang="cs-CZ" sz="1100" i="1" dirty="0">
                <a:latin typeface="+mn-lt"/>
              </a:rPr>
              <a:t> </a:t>
            </a:r>
            <a:r>
              <a:rPr lang="cs-CZ" altLang="cs-CZ" sz="1100" i="1" dirty="0" err="1">
                <a:latin typeface="+mn-lt"/>
              </a:rPr>
              <a:t>services</a:t>
            </a:r>
            <a:r>
              <a:rPr lang="cs-CZ" altLang="cs-CZ" sz="1100" i="1" dirty="0">
                <a:latin typeface="+mn-lt"/>
              </a:rPr>
              <a:t> in </a:t>
            </a:r>
            <a:r>
              <a:rPr lang="cs-CZ" altLang="cs-CZ" sz="1100" i="1" dirty="0" err="1">
                <a:latin typeface="+mn-lt"/>
              </a:rPr>
              <a:t>central</a:t>
            </a:r>
            <a:r>
              <a:rPr lang="cs-CZ" altLang="cs-CZ" sz="1100" i="1" dirty="0">
                <a:latin typeface="+mn-lt"/>
              </a:rPr>
              <a:t> and </a:t>
            </a:r>
            <a:r>
              <a:rPr lang="cs-CZ" altLang="cs-CZ" sz="1100" i="1" dirty="0" err="1">
                <a:latin typeface="+mn-lt"/>
              </a:rPr>
              <a:t>eastern</a:t>
            </a:r>
            <a:r>
              <a:rPr lang="cs-CZ" altLang="cs-CZ" sz="1100" i="1" dirty="0">
                <a:latin typeface="+mn-lt"/>
              </a:rPr>
              <a:t> </a:t>
            </a:r>
            <a:r>
              <a:rPr lang="cs-CZ" altLang="cs-CZ" sz="1100" i="1" dirty="0" err="1">
                <a:latin typeface="+mn-lt"/>
              </a:rPr>
              <a:t>Europe</a:t>
            </a:r>
            <a:r>
              <a:rPr lang="cs-CZ" altLang="cs-CZ" sz="1100" i="1" dirty="0">
                <a:latin typeface="+mn-lt"/>
              </a:rPr>
              <a:t> </a:t>
            </a:r>
            <a:r>
              <a:rPr lang="cs-CZ" altLang="cs-CZ" sz="1100" i="1" dirty="0" err="1">
                <a:latin typeface="+mn-lt"/>
              </a:rPr>
              <a:t>an</a:t>
            </a:r>
            <a:r>
              <a:rPr lang="cs-CZ" altLang="cs-CZ" sz="1100" i="1" dirty="0">
                <a:latin typeface="+mn-lt"/>
              </a:rPr>
              <a:t> </a:t>
            </a:r>
            <a:r>
              <a:rPr lang="cs-CZ" altLang="cs-CZ" sz="1100" i="1" dirty="0" err="1">
                <a:latin typeface="+mn-lt"/>
              </a:rPr>
              <a:t>eleven</a:t>
            </a:r>
            <a:r>
              <a:rPr lang="cs-CZ" altLang="cs-CZ" sz="1100" i="1" dirty="0">
                <a:latin typeface="+mn-lt"/>
              </a:rPr>
              <a:t> </a:t>
            </a:r>
            <a:r>
              <a:rPr lang="cs-CZ" altLang="cs-CZ" sz="1100" i="1" dirty="0" err="1">
                <a:latin typeface="+mn-lt"/>
              </a:rPr>
              <a:t>nation</a:t>
            </a:r>
            <a:r>
              <a:rPr lang="cs-CZ" altLang="cs-CZ" sz="1100" i="1" dirty="0">
                <a:latin typeface="+mn-lt"/>
              </a:rPr>
              <a:t> </a:t>
            </a:r>
            <a:r>
              <a:rPr lang="cs-CZ" altLang="cs-CZ" sz="1100" i="1" dirty="0" err="1">
                <a:latin typeface="+mn-lt"/>
              </a:rPr>
              <a:t>overview</a:t>
            </a:r>
            <a:r>
              <a:rPr lang="cs-CZ" altLang="cs-CZ" sz="1100" i="1" dirty="0">
                <a:latin typeface="+mn-lt"/>
              </a:rPr>
              <a:t>, Gryf, </a:t>
            </a:r>
            <a:r>
              <a:rPr lang="cs-CZ" altLang="cs-CZ" sz="1100" i="1" dirty="0" err="1">
                <a:latin typeface="+mn-lt"/>
              </a:rPr>
              <a:t>Poland</a:t>
            </a:r>
            <a:r>
              <a:rPr lang="cs-CZ" altLang="cs-CZ" sz="1100" i="1" dirty="0">
                <a:latin typeface="+mn-lt"/>
              </a:rPr>
              <a:t>, </a:t>
            </a:r>
            <a:r>
              <a:rPr lang="cs-CZ" altLang="cs-CZ" sz="1100" i="1" dirty="0" err="1">
                <a:latin typeface="+mn-lt"/>
              </a:rPr>
              <a:t>Cracow</a:t>
            </a:r>
            <a:r>
              <a:rPr lang="cs-CZ" altLang="cs-CZ" sz="1100" i="1" dirty="0">
                <a:latin typeface="+mn-lt"/>
              </a:rPr>
              <a:t>, 1995</a:t>
            </a:r>
            <a:endParaRPr lang="cs-CZ" sz="11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14423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50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/>
              <a:t>Legislativní úprava účetnictví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400" dirty="0"/>
              <a:t>zákon č. 563/1991 Sb., o účetnictví ve znění pozdějších předpisů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vyhláška č. 325/2015 Sb., kterou se provádějí některá ustanovení zákona o účetnictví, ve znění pozdějších předpisů, pro účetní jednotky, které vedou jednoduché účetnictví</a:t>
            </a:r>
          </a:p>
          <a:p>
            <a:pPr>
              <a:defRPr/>
            </a:pPr>
            <a:r>
              <a:rPr lang="cs-CZ" altLang="cs-CZ" sz="1400" dirty="0"/>
              <a:t>vyhláška č. 504/2002 Sb., kterou se provádějí některá ustanovení zákona o účetnictví pro účetní jednotky, jejichž hlavním předmětem činnosti není podnikání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české účetní standardy pro účetní jednotky, u kterých hlavním předmětem činnosti není podnikání (standardy č. 401 – 414)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vnitřní předpisy organizace (stanovy, organizační řád...)</a:t>
            </a:r>
          </a:p>
          <a:p>
            <a:pPr>
              <a:defRPr/>
            </a:pPr>
            <a:r>
              <a:rPr lang="cs-CZ" altLang="cs-CZ" sz="1400" dirty="0"/>
              <a:t>vnitřní směrnice organizace (o finančním řízení, o účetnictví...)</a:t>
            </a:r>
          </a:p>
        </p:txBody>
      </p:sp>
    </p:spTree>
    <p:extLst>
      <p:ext uri="{BB962C8B-B14F-4D97-AF65-F5344CB8AC3E}">
        <p14:creationId xmlns:p14="http://schemas.microsoft.com/office/powerpoint/2010/main" val="318335671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51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Vyhlášky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600" dirty="0"/>
              <a:t>Kdo se jimi „řídí“?</a:t>
            </a:r>
          </a:p>
          <a:p>
            <a:pPr marL="72000" indent="0">
              <a:buNone/>
              <a:defRPr/>
            </a:pPr>
            <a:r>
              <a:rPr lang="cs-CZ" altLang="cs-CZ" sz="1200" dirty="0"/>
              <a:t>č. 504/2002 Sb.: politické strany a politická hnutí / spolky a pobočné spolky / církve a náboženské společnosti / obecně prospěšné společnosti / zájmová sdružení právnických osob / nadace, nadační fondy, ústavy / společenství vlastníků jednotek / veřejné vysoké školy / jiné účetní jednotky…</a:t>
            </a:r>
          </a:p>
          <a:p>
            <a:pPr>
              <a:defRPr/>
            </a:pPr>
            <a:endParaRPr lang="cs-CZ" altLang="cs-CZ" sz="1200" dirty="0"/>
          </a:p>
          <a:p>
            <a:pPr marL="72000" indent="0">
              <a:buNone/>
              <a:defRPr/>
            </a:pPr>
            <a:r>
              <a:rPr lang="cs-CZ" altLang="cs-CZ" sz="1200" dirty="0"/>
              <a:t>č. 325/2015 Sb.: spolky a pobočné spolky / odborové organizace, pobočné odborové organizace, mezinárodní odborové organizace nebo pobočné mezinárodní odborové organizace / organizace zaměstnavatelů, pobočné organizace zaměstnavatelů, mezinárodní organizace zaměstnavatelů nebo pobočné mezinárodní organizací zaměstnavatelů / církve, náboženské společnosti, resp. evidované právnické osoby / honební společenstva</a:t>
            </a:r>
          </a:p>
          <a:p>
            <a:pPr>
              <a:defRPr/>
            </a:pPr>
            <a:endParaRPr lang="cs-CZ" altLang="cs-CZ" sz="1600" dirty="0"/>
          </a:p>
          <a:p>
            <a:pPr>
              <a:defRPr/>
            </a:pPr>
            <a:r>
              <a:rPr lang="cs-CZ" altLang="cs-CZ" sz="1600" dirty="0"/>
              <a:t>Co upravují?</a:t>
            </a:r>
          </a:p>
          <a:p>
            <a:pPr lvl="1">
              <a:defRPr/>
            </a:pPr>
            <a:r>
              <a:rPr lang="cs-CZ" altLang="cs-CZ" sz="1400" dirty="0"/>
              <a:t>kdo je účetní jednotkou</a:t>
            </a:r>
          </a:p>
          <a:p>
            <a:pPr lvl="1">
              <a:defRPr/>
            </a:pPr>
            <a:r>
              <a:rPr lang="cs-CZ" altLang="cs-CZ" sz="1400" dirty="0"/>
              <a:t>co je předmětem účetnictví</a:t>
            </a:r>
          </a:p>
          <a:p>
            <a:pPr lvl="1">
              <a:defRPr/>
            </a:pPr>
            <a:r>
              <a:rPr lang="cs-CZ" altLang="cs-CZ" sz="1400" dirty="0"/>
              <a:t>jak vypadá účetní záznam</a:t>
            </a:r>
          </a:p>
          <a:p>
            <a:pPr lvl="1">
              <a:defRPr/>
            </a:pPr>
            <a:r>
              <a:rPr lang="cs-CZ" altLang="cs-CZ" sz="1400" dirty="0"/>
              <a:t>jak vypadá účetní závěrka</a:t>
            </a:r>
          </a:p>
          <a:p>
            <a:pPr lvl="1">
              <a:defRPr/>
            </a:pPr>
            <a:r>
              <a:rPr lang="cs-CZ" altLang="cs-CZ" sz="1400" dirty="0"/>
              <a:t>atd.</a:t>
            </a: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27433061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52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/>
              <a:t>České účetní standardy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200" dirty="0"/>
              <a:t>401 – účty a účtování na účtech</a:t>
            </a:r>
          </a:p>
          <a:p>
            <a:pPr>
              <a:defRPr/>
            </a:pPr>
            <a:r>
              <a:rPr lang="cs-CZ" altLang="cs-CZ" sz="1200" dirty="0"/>
              <a:t>402 – otevírání a uzavírání účetních knih</a:t>
            </a:r>
          </a:p>
          <a:p>
            <a:pPr>
              <a:defRPr/>
            </a:pPr>
            <a:r>
              <a:rPr lang="cs-CZ" altLang="cs-CZ" sz="1200" dirty="0"/>
              <a:t>403 – inventarizační rozdíly</a:t>
            </a:r>
          </a:p>
          <a:p>
            <a:pPr>
              <a:defRPr/>
            </a:pPr>
            <a:r>
              <a:rPr lang="cs-CZ" altLang="cs-CZ" sz="1200" dirty="0"/>
              <a:t>404 – kursové rozdíly</a:t>
            </a:r>
          </a:p>
          <a:p>
            <a:pPr>
              <a:defRPr/>
            </a:pPr>
            <a:r>
              <a:rPr lang="cs-CZ" altLang="cs-CZ" sz="1200" dirty="0"/>
              <a:t>405 – deriváty</a:t>
            </a:r>
          </a:p>
          <a:p>
            <a:pPr>
              <a:defRPr/>
            </a:pPr>
            <a:r>
              <a:rPr lang="cs-CZ" altLang="cs-CZ" sz="1200" dirty="0"/>
              <a:t>406 – cenné papíry, podíly a směnky</a:t>
            </a:r>
          </a:p>
          <a:p>
            <a:pPr>
              <a:defRPr/>
            </a:pPr>
            <a:r>
              <a:rPr lang="cs-CZ" altLang="cs-CZ" sz="1200" dirty="0"/>
              <a:t>407 – opravné položky k pohledávkám, rezervy a pohledávky po lhůtě splatnosti</a:t>
            </a:r>
          </a:p>
          <a:p>
            <a:pPr>
              <a:defRPr/>
            </a:pPr>
            <a:r>
              <a:rPr lang="cs-CZ" altLang="cs-CZ" sz="1200" dirty="0"/>
              <a:t>408 – krátkodobý finanční majetek a krátkodobé bankovní úvěry</a:t>
            </a:r>
          </a:p>
          <a:p>
            <a:pPr>
              <a:defRPr/>
            </a:pPr>
            <a:r>
              <a:rPr lang="cs-CZ" altLang="cs-CZ" sz="1200" dirty="0"/>
              <a:t>409 – dlouhodobý majetek</a:t>
            </a:r>
          </a:p>
          <a:p>
            <a:pPr>
              <a:defRPr/>
            </a:pPr>
            <a:r>
              <a:rPr lang="cs-CZ" altLang="cs-CZ" sz="1200" dirty="0"/>
              <a:t>410 – zásoby</a:t>
            </a:r>
          </a:p>
          <a:p>
            <a:pPr>
              <a:defRPr/>
            </a:pPr>
            <a:r>
              <a:rPr lang="cs-CZ" altLang="cs-CZ" sz="1200" dirty="0"/>
              <a:t>411 – zúčtovací vztahy</a:t>
            </a:r>
          </a:p>
          <a:p>
            <a:pPr>
              <a:defRPr/>
            </a:pPr>
            <a:r>
              <a:rPr lang="cs-CZ" altLang="cs-CZ" sz="1200" dirty="0"/>
              <a:t>412 – náklady a výnosy</a:t>
            </a:r>
          </a:p>
          <a:p>
            <a:pPr>
              <a:defRPr/>
            </a:pPr>
            <a:r>
              <a:rPr lang="cs-CZ" altLang="cs-CZ" sz="1200" dirty="0"/>
              <a:t>413 – vlastní zdroje a dlouhodobé závazky</a:t>
            </a:r>
          </a:p>
          <a:p>
            <a:pPr>
              <a:defRPr/>
            </a:pPr>
            <a:r>
              <a:rPr lang="cs-CZ" altLang="cs-CZ" sz="1200" dirty="0"/>
              <a:t>414 – přechod z jednoduchého účetnictví na účetnictví</a:t>
            </a:r>
          </a:p>
          <a:p>
            <a:pPr marL="72000" indent="0">
              <a:buNone/>
              <a:defRPr/>
            </a:pPr>
            <a:endParaRPr lang="cs-CZ" altLang="cs-CZ" sz="1200" dirty="0"/>
          </a:p>
          <a:p>
            <a:pPr marL="72000" indent="0">
              <a:buNone/>
              <a:defRPr/>
            </a:pPr>
            <a:r>
              <a:rPr lang="cs-CZ" altLang="cs-CZ" sz="1200" dirty="0"/>
              <a:t>(metody a postupy vedení účetnictví)</a:t>
            </a:r>
          </a:p>
          <a:p>
            <a:pPr lvl="1">
              <a:defRPr/>
            </a:pPr>
            <a:endParaRPr lang="cs-CZ" altLang="cs-CZ" sz="1200" dirty="0"/>
          </a:p>
        </p:txBody>
      </p:sp>
    </p:spTree>
    <p:extLst>
      <p:ext uri="{BB962C8B-B14F-4D97-AF65-F5344CB8AC3E}">
        <p14:creationId xmlns:p14="http://schemas.microsoft.com/office/powerpoint/2010/main" val="188793661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53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/>
              <a:t>Účetnictví NNO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400" dirty="0"/>
              <a:t>NNO musí plně respektovat zákon o účetnictví (přechod od výdajového k akruálnímu principu)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>
                <a:solidFill>
                  <a:schemeClr val="bg1">
                    <a:lumMod val="50000"/>
                  </a:schemeClr>
                </a:solidFill>
              </a:rPr>
              <a:t>výdajový princip (účtuji v okamžiku, kdy dojde ke změně stavu finančních prostředků)</a:t>
            </a:r>
          </a:p>
          <a:p>
            <a:pPr marL="72000" indent="0">
              <a:buNone/>
              <a:defRPr/>
            </a:pPr>
            <a:r>
              <a:rPr lang="cs-CZ" altLang="cs-CZ" sz="1400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cs-CZ" altLang="cs-CZ" sz="1400" i="1" dirty="0">
                <a:solidFill>
                  <a:schemeClr val="bg1">
                    <a:lumMod val="50000"/>
                  </a:schemeClr>
                </a:solidFill>
              </a:rPr>
              <a:t>výdaj: skutečně vydané prostředky</a:t>
            </a:r>
          </a:p>
          <a:p>
            <a:pPr marL="72000" indent="0">
              <a:buNone/>
              <a:defRPr/>
            </a:pPr>
            <a:r>
              <a:rPr lang="cs-CZ" altLang="cs-CZ" sz="1400" i="1" dirty="0">
                <a:solidFill>
                  <a:schemeClr val="bg1">
                    <a:lumMod val="50000"/>
                  </a:schemeClr>
                </a:solidFill>
              </a:rPr>
              <a:t>	příjem: skutečně přijaté prostředky</a:t>
            </a:r>
          </a:p>
          <a:p>
            <a:pPr>
              <a:defRPr/>
            </a:pPr>
            <a:r>
              <a:rPr lang="cs-CZ" altLang="cs-CZ" sz="1400" dirty="0">
                <a:solidFill>
                  <a:schemeClr val="bg1">
                    <a:lumMod val="50000"/>
                  </a:schemeClr>
                </a:solidFill>
              </a:rPr>
              <a:t>akruální princip (účtuji v okamžiku, kdy událost nastala – bez ohledu na změnu stavu finančních prostředků)</a:t>
            </a:r>
          </a:p>
          <a:p>
            <a:pPr marL="72000" indent="0">
              <a:buNone/>
              <a:defRPr/>
            </a:pPr>
            <a:r>
              <a:rPr lang="cs-CZ" altLang="cs-CZ" sz="1400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cs-CZ" altLang="cs-CZ" sz="1400" i="1" dirty="0">
                <a:solidFill>
                  <a:schemeClr val="bg1">
                    <a:lumMod val="50000"/>
                  </a:schemeClr>
                </a:solidFill>
              </a:rPr>
              <a:t>náklad: vznikají spotřebou zdrojů v peněžním vyjádření, neznamenají nutně výdaj prostředků</a:t>
            </a:r>
          </a:p>
          <a:p>
            <a:pPr marL="72000" indent="0">
              <a:buNone/>
              <a:defRPr/>
            </a:pPr>
            <a:r>
              <a:rPr lang="cs-CZ" altLang="cs-CZ" sz="1400" i="1" dirty="0">
                <a:solidFill>
                  <a:schemeClr val="bg1">
                    <a:lumMod val="50000"/>
                  </a:schemeClr>
                </a:solidFill>
              </a:rPr>
              <a:t>	výnos: hmotné toky v peněžním vyjádření, neznamenají nutně příjem prostředků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b="1" dirty="0"/>
              <a:t>formy účetnictví:</a:t>
            </a:r>
            <a:r>
              <a:rPr lang="cs-CZ" altLang="cs-CZ" sz="1400" dirty="0"/>
              <a:t>		jednoduché účetnictví                  X                 podvojné účetnictví</a:t>
            </a:r>
          </a:p>
          <a:p>
            <a:pPr marL="72000" indent="0">
              <a:buNone/>
              <a:defRPr/>
            </a:pPr>
            <a:r>
              <a:rPr lang="cs-CZ" altLang="cs-CZ" sz="1400" dirty="0"/>
              <a:t>			                                                               (zjednodušený X úplný rozsah)</a:t>
            </a:r>
          </a:p>
        </p:txBody>
      </p:sp>
    </p:spTree>
    <p:extLst>
      <p:ext uri="{BB962C8B-B14F-4D97-AF65-F5344CB8AC3E}">
        <p14:creationId xmlns:p14="http://schemas.microsoft.com/office/powerpoint/2010/main" val="19393070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54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 err="1"/>
              <a:t>Jednodu</a:t>
            </a:r>
            <a:r>
              <a:rPr lang="en-US" altLang="cs-CZ" sz="4000" dirty="0" err="1"/>
              <a:t>ché</a:t>
            </a:r>
            <a:r>
              <a:rPr lang="en-US" altLang="cs-CZ" sz="4000" dirty="0"/>
              <a:t> </a:t>
            </a:r>
            <a:r>
              <a:rPr lang="cs-CZ" altLang="cs-CZ" sz="4000" dirty="0"/>
              <a:t>účetnictví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400" dirty="0"/>
              <a:t>upraveno zákonem o účetnictví, resp. vyhláškou č. 325/2015 Sb.</a:t>
            </a:r>
          </a:p>
          <a:p>
            <a:pPr>
              <a:defRPr/>
            </a:pPr>
            <a:r>
              <a:rPr lang="cs-CZ" altLang="cs-CZ" sz="1400" dirty="0"/>
              <a:t>mohou vést vybrané NNO:</a:t>
            </a:r>
          </a:p>
          <a:p>
            <a:pPr marL="72000" indent="0">
              <a:buNone/>
              <a:defRPr/>
            </a:pPr>
            <a:r>
              <a:rPr lang="cs-CZ" altLang="cs-CZ" sz="1400" i="1" dirty="0"/>
              <a:t>spolek a pobočný spolek, odborová organizace, organizace zaměstnavatelů, církve a náboženské společnosti a honební společenstva</a:t>
            </a:r>
          </a:p>
          <a:p>
            <a:pPr>
              <a:defRPr/>
            </a:pPr>
            <a:r>
              <a:rPr lang="cs-CZ" altLang="cs-CZ" sz="1400" b="1" dirty="0"/>
              <a:t>za předpokladu, že: </a:t>
            </a:r>
          </a:p>
          <a:p>
            <a:pPr lvl="1">
              <a:defRPr/>
            </a:pPr>
            <a:r>
              <a:rPr lang="cs-CZ" altLang="cs-CZ" sz="1400" dirty="0"/>
              <a:t>nejsou plátcem DPH; </a:t>
            </a:r>
          </a:p>
          <a:p>
            <a:pPr lvl="1">
              <a:defRPr/>
            </a:pPr>
            <a:r>
              <a:rPr lang="cs-CZ" altLang="cs-CZ" sz="1400" dirty="0"/>
              <a:t>jejich celkové příjmy nepřesáhnou 3 mil. Kč; </a:t>
            </a:r>
          </a:p>
          <a:p>
            <a:pPr lvl="1">
              <a:defRPr/>
            </a:pPr>
            <a:r>
              <a:rPr lang="cs-CZ" altLang="cs-CZ" sz="1400" dirty="0"/>
              <a:t>hodnota jejich majetku nepřesáhne 3 mil. Kč.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předmětem jsou příjmy a výdaje, majetek a závazky 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u="sng" dirty="0"/>
              <a:t>peněžní deník</a:t>
            </a:r>
          </a:p>
          <a:p>
            <a:pPr>
              <a:defRPr/>
            </a:pPr>
            <a:r>
              <a:rPr lang="cs-CZ" altLang="cs-CZ" sz="1400" dirty="0"/>
              <a:t>kniha pohledávek a kniha závazků</a:t>
            </a:r>
          </a:p>
          <a:p>
            <a:pPr>
              <a:defRPr/>
            </a:pPr>
            <a:r>
              <a:rPr lang="cs-CZ" altLang="cs-CZ" sz="1400" dirty="0"/>
              <a:t>pomocné knihy o ostatních složkách majetku</a:t>
            </a:r>
          </a:p>
          <a:p>
            <a:pPr>
              <a:defRPr/>
            </a:pPr>
            <a:r>
              <a:rPr lang="cs-CZ" altLang="cs-CZ" sz="1400" u="sng" dirty="0"/>
              <a:t>přehled o majetku a závazcích a přehled o příjmech a výdajích</a:t>
            </a:r>
          </a:p>
          <a:p>
            <a:pPr>
              <a:defRPr/>
            </a:pPr>
            <a:endParaRPr lang="cs-CZ" altLang="cs-CZ" sz="1400" dirty="0"/>
          </a:p>
        </p:txBody>
      </p:sp>
    </p:spTree>
    <p:extLst>
      <p:ext uri="{BB962C8B-B14F-4D97-AF65-F5344CB8AC3E}">
        <p14:creationId xmlns:p14="http://schemas.microsoft.com/office/powerpoint/2010/main" val="406545469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55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/>
              <a:t>Zjednodušený </a:t>
            </a:r>
            <a:r>
              <a:rPr lang="cs-CZ" altLang="cs-CZ" dirty="0"/>
              <a:t>rozsah </a:t>
            </a:r>
            <a:r>
              <a:rPr lang="cs-CZ" altLang="cs-CZ" sz="4000" dirty="0"/>
              <a:t>účetnictví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400" dirty="0"/>
              <a:t>upraveno zákonem o účetnictví, resp. vyhláškou č. 504/2002 Sb.</a:t>
            </a:r>
          </a:p>
          <a:p>
            <a:pPr>
              <a:defRPr/>
            </a:pPr>
            <a:r>
              <a:rPr lang="cs-CZ" altLang="cs-CZ" sz="1400" dirty="0"/>
              <a:t>mohou vést vybrané NNO: </a:t>
            </a:r>
          </a:p>
          <a:p>
            <a:pPr marL="72000" indent="0">
              <a:buNone/>
              <a:defRPr/>
            </a:pPr>
            <a:r>
              <a:rPr lang="cs-CZ" altLang="cs-CZ" sz="1400" i="1" dirty="0"/>
              <a:t>spolek a pobočný spolek, odborová organizace, organizace zaměstnavatelů, církve a náboženské společnosti, honební společenstva, obecně prospěšné společnosti, nadační fondy, ústavy, společenství vlastníků jednotek a bytová a sociální družstva</a:t>
            </a:r>
          </a:p>
          <a:p>
            <a:pPr>
              <a:defRPr/>
            </a:pPr>
            <a:r>
              <a:rPr lang="cs-CZ" altLang="cs-CZ" sz="1400" b="1" dirty="0"/>
              <a:t>za předpokladu, že </a:t>
            </a:r>
            <a:r>
              <a:rPr lang="cs-CZ" altLang="cs-CZ" sz="1400" dirty="0"/>
              <a:t>naplňují atributy mikro (a malých) účetních jednotek, tedy splňuje alespoň dvě ze tří kritérií: </a:t>
            </a:r>
          </a:p>
          <a:p>
            <a:pPr lvl="1">
              <a:defRPr/>
            </a:pPr>
            <a:r>
              <a:rPr lang="cs-CZ" altLang="cs-CZ" sz="1400" dirty="0"/>
              <a:t>aktiva celkem nižší jak 9 mil. Kč (resp. 100 mil. Kč)</a:t>
            </a:r>
          </a:p>
          <a:p>
            <a:pPr lvl="1">
              <a:defRPr/>
            </a:pPr>
            <a:r>
              <a:rPr lang="cs-CZ" altLang="cs-CZ" sz="1400" dirty="0"/>
              <a:t>roční úhrn čistého obratu nižší jak 18 mil. Kč (resp. 200 mil. Kč)</a:t>
            </a:r>
          </a:p>
          <a:p>
            <a:pPr lvl="1">
              <a:defRPr/>
            </a:pPr>
            <a:r>
              <a:rPr lang="cs-CZ" altLang="cs-CZ" sz="1400" dirty="0"/>
              <a:t>průměrný počet zaměstnanců v průběhu účetního období 10 a méně (resp. 50 a méně)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podvojné zápisy </a:t>
            </a:r>
            <a:r>
              <a:rPr lang="cs-CZ" altLang="cs-CZ" sz="1400" i="1" dirty="0"/>
              <a:t>„o stavu a pohybu majetku a jiných aktiv, závazků včetně dluhů a jiných pasiv, dále o nákladech, výnosech a o výsledku hospodaření“ 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u="sng" dirty="0"/>
              <a:t>„zjednodušený“ účetní rozvrh</a:t>
            </a:r>
            <a:r>
              <a:rPr lang="cs-CZ" altLang="cs-CZ" sz="1400" dirty="0"/>
              <a:t> – pouze účtové třídy a účtové skupiny</a:t>
            </a:r>
          </a:p>
          <a:p>
            <a:pPr>
              <a:defRPr/>
            </a:pPr>
            <a:r>
              <a:rPr lang="cs-CZ" altLang="cs-CZ" sz="1400" dirty="0"/>
              <a:t>možnost </a:t>
            </a:r>
            <a:r>
              <a:rPr lang="cs-CZ" altLang="cs-CZ" sz="1400" u="sng" dirty="0"/>
              <a:t>amerického deníku</a:t>
            </a:r>
            <a:r>
              <a:rPr lang="cs-CZ" altLang="cs-CZ" sz="1400" dirty="0"/>
              <a:t> – spojení hlavní knihy a účetního deníku</a:t>
            </a:r>
          </a:p>
          <a:p>
            <a:pPr>
              <a:defRPr/>
            </a:pPr>
            <a:r>
              <a:rPr lang="cs-CZ" altLang="cs-CZ" sz="1400" dirty="0"/>
              <a:t>netřeba účtovat o některých aspektech (tvorba rezerv a opravných položek, časové rozlišení apod.)</a:t>
            </a:r>
          </a:p>
          <a:p>
            <a:pPr>
              <a:defRPr/>
            </a:pPr>
            <a:r>
              <a:rPr lang="cs-CZ" altLang="cs-CZ" sz="1400" u="sng" dirty="0"/>
              <a:t>zjednodušený rozsah účetní závěrky: rozvahy a výkazu zisku a ztráty</a:t>
            </a:r>
          </a:p>
        </p:txBody>
      </p:sp>
    </p:spTree>
    <p:extLst>
      <p:ext uri="{BB962C8B-B14F-4D97-AF65-F5344CB8AC3E}">
        <p14:creationId xmlns:p14="http://schemas.microsoft.com/office/powerpoint/2010/main" val="263473240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56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/>
              <a:t>Účetnictví v plném rozsahu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400" dirty="0"/>
              <a:t>upraveno zákonem o účetnictví, resp. vyhláškou č. 504/2002 Sb.</a:t>
            </a:r>
          </a:p>
          <a:p>
            <a:pPr>
              <a:defRPr/>
            </a:pPr>
            <a:r>
              <a:rPr lang="cs-CZ" altLang="cs-CZ" sz="1400" dirty="0"/>
              <a:t>mohou vést všechny NNO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b="1" dirty="0"/>
              <a:t>„rozšíření“ zjednodušeného rozsahu spočívá v:</a:t>
            </a:r>
          </a:p>
          <a:p>
            <a:pPr>
              <a:defRPr/>
            </a:pPr>
            <a:r>
              <a:rPr lang="cs-CZ" altLang="cs-CZ" sz="1400" u="sng" dirty="0"/>
              <a:t>„úplný“ účetní rozvrh</a:t>
            </a:r>
            <a:r>
              <a:rPr lang="cs-CZ" altLang="cs-CZ" sz="1400" dirty="0"/>
              <a:t> (odlišnosti proti rozvrhu v ziskovém sektoru)</a:t>
            </a:r>
          </a:p>
          <a:p>
            <a:pPr>
              <a:defRPr/>
            </a:pPr>
            <a:r>
              <a:rPr lang="cs-CZ" altLang="cs-CZ" sz="1400" dirty="0"/>
              <a:t>práce účetním deníkem a hlavní knihou</a:t>
            </a:r>
          </a:p>
          <a:p>
            <a:pPr>
              <a:defRPr/>
            </a:pPr>
            <a:r>
              <a:rPr lang="cs-CZ" altLang="cs-CZ" sz="1400" dirty="0"/>
              <a:t>účetní závěrka coby komplexní přehled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 v podstatě tak, jak je zvykem pro ziskové organizace (se specifiky NNO)</a:t>
            </a:r>
          </a:p>
          <a:p>
            <a:pPr lvl="1">
              <a:defRPr/>
            </a:pPr>
            <a:r>
              <a:rPr lang="cs-CZ" altLang="cs-CZ" sz="1400" dirty="0"/>
              <a:t>„lepší“ uspořádání dat – více přehledné...</a:t>
            </a:r>
          </a:p>
          <a:p>
            <a:pPr lvl="1">
              <a:defRPr/>
            </a:pPr>
            <a:r>
              <a:rPr lang="cs-CZ" altLang="cs-CZ" sz="1400" dirty="0"/>
              <a:t>více výkazů, které jsou více podrobné…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některé neziskové organizace však „dokonalé“ výkazy nepotřebují a z toho důvodu volí jednodušší formu vedení účetnictví</a:t>
            </a:r>
          </a:p>
          <a:p>
            <a:pPr>
              <a:defRPr/>
            </a:pPr>
            <a:endParaRPr lang="cs-CZ" altLang="cs-CZ" sz="1400" dirty="0"/>
          </a:p>
        </p:txBody>
      </p:sp>
    </p:spTree>
    <p:extLst>
      <p:ext uri="{BB962C8B-B14F-4D97-AF65-F5344CB8AC3E}">
        <p14:creationId xmlns:p14="http://schemas.microsoft.com/office/powerpoint/2010/main" val="171443473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57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/>
              <a:t>Účetní výkazy – podrobněji</a:t>
            </a:r>
            <a:br>
              <a:rPr lang="cs-CZ" sz="4000" dirty="0"/>
            </a:b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400" u="sng" dirty="0"/>
              <a:t>výkaz zisku a ztráty</a:t>
            </a:r>
            <a:r>
              <a:rPr lang="cs-CZ" altLang="cs-CZ" sz="1400" dirty="0"/>
              <a:t> (údaje o nákladech a výnosech za rok činnosti organizace) v členění nákladů na hlavní a hospodářskou činnost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u="sng" dirty="0"/>
              <a:t>rozvaha</a:t>
            </a:r>
            <a:r>
              <a:rPr lang="cs-CZ" altLang="cs-CZ" sz="1400" dirty="0"/>
              <a:t> (bilance) – základní přehled o majetku organizace, způsobu jeho krytí a jeho vývoji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příloha účetní závěrce – „doprovodný text k účetní závěrce“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(přehled o peněžních tocích) – výkaz o změnách finančních prostředků podniku</a:t>
            </a:r>
          </a:p>
          <a:p>
            <a:pPr>
              <a:defRPr/>
            </a:pPr>
            <a:r>
              <a:rPr lang="cs-CZ" altLang="cs-CZ" sz="1400" dirty="0"/>
              <a:t>(přehled o změnách vlastního kapitálu) - …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zveřejnění ve sbírce listin veřejných rejstříků, resp. ve výroční zprávě (pokud musí mít účetní závěrku ověřenou auditorem)</a:t>
            </a:r>
          </a:p>
          <a:p>
            <a:pPr lvl="1">
              <a:defRPr/>
            </a:pPr>
            <a:r>
              <a:rPr lang="cs-CZ" altLang="cs-CZ" sz="1050" dirty="0"/>
              <a:t>za rok 2014 nejpozději zveřejnit do 31/03/2016</a:t>
            </a:r>
          </a:p>
          <a:p>
            <a:pPr lvl="1">
              <a:defRPr/>
            </a:pPr>
            <a:r>
              <a:rPr lang="cs-CZ" altLang="cs-CZ" sz="1050" dirty="0"/>
              <a:t>za rok 2015 nejpozději zveřejnit do 30/11/2017</a:t>
            </a:r>
          </a:p>
          <a:p>
            <a:pPr marL="324000" lvl="1" indent="0">
              <a:buNone/>
              <a:defRPr/>
            </a:pPr>
            <a:r>
              <a:rPr lang="cs-CZ" altLang="cs-CZ" sz="1050" dirty="0"/>
              <a:t>	X</a:t>
            </a:r>
          </a:p>
          <a:p>
            <a:pPr lvl="1">
              <a:defRPr/>
            </a:pPr>
            <a:r>
              <a:rPr lang="cs-CZ" altLang="cs-CZ" sz="1050" dirty="0"/>
              <a:t>mikro a malé účetní jednotky nemusí zveřejňovat výkaz zisku a ztráty, pokud jim to neukládá zvláštní právní předpis</a:t>
            </a:r>
          </a:p>
          <a:p>
            <a:pPr>
              <a:defRPr/>
            </a:pPr>
            <a:endParaRPr lang="cs-CZ" altLang="cs-CZ" sz="1400" dirty="0"/>
          </a:p>
        </p:txBody>
      </p:sp>
    </p:spTree>
    <p:extLst>
      <p:ext uri="{BB962C8B-B14F-4D97-AF65-F5344CB8AC3E}">
        <p14:creationId xmlns:p14="http://schemas.microsoft.com/office/powerpoint/2010/main" val="360416251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58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/>
              <a:t>Jak vypadá účetní doklad 1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400" dirty="0"/>
              <a:t>účetní doklad – záznam, kterým účetní jednotka prokazuje proběhlou skutečnost, slouží jako základ pro zápis v účetnictví (tzv. účetní záznam)</a:t>
            </a:r>
          </a:p>
          <a:p>
            <a:pPr>
              <a:defRPr/>
            </a:pPr>
            <a:r>
              <a:rPr lang="cs-CZ" altLang="cs-CZ" sz="1400" dirty="0"/>
              <a:t>prvotní vs. druhotný (účetní) doklad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příklady prvotních dokladů:		</a:t>
            </a:r>
          </a:p>
          <a:p>
            <a:pPr lvl="1">
              <a:defRPr/>
            </a:pPr>
            <a:r>
              <a:rPr lang="cs-CZ" altLang="cs-CZ" sz="1200" dirty="0"/>
              <a:t>paragon, nájemní smlouva;		</a:t>
            </a:r>
          </a:p>
          <a:p>
            <a:pPr lvl="1">
              <a:defRPr/>
            </a:pPr>
            <a:r>
              <a:rPr lang="cs-CZ" altLang="cs-CZ" sz="1200" dirty="0"/>
              <a:t>přijatá / vydaná faktura;			</a:t>
            </a:r>
          </a:p>
          <a:p>
            <a:pPr lvl="1">
              <a:defRPr/>
            </a:pPr>
            <a:r>
              <a:rPr lang="cs-CZ" altLang="cs-CZ" sz="1200" dirty="0"/>
              <a:t>výpis z běžného účtu;		</a:t>
            </a:r>
          </a:p>
          <a:p>
            <a:pPr lvl="1">
              <a:defRPr/>
            </a:pPr>
            <a:r>
              <a:rPr lang="cs-CZ" altLang="cs-CZ" sz="1200" dirty="0"/>
              <a:t>inventurní soupis.	</a:t>
            </a:r>
          </a:p>
          <a:p>
            <a:pPr marL="72000" indent="0">
              <a:buNone/>
              <a:defRPr/>
            </a:pPr>
            <a:r>
              <a:rPr lang="cs-CZ" altLang="cs-CZ" sz="1400" dirty="0"/>
              <a:t>	</a:t>
            </a:r>
          </a:p>
          <a:p>
            <a:pPr>
              <a:defRPr/>
            </a:pPr>
            <a:r>
              <a:rPr lang="cs-CZ" altLang="cs-CZ" sz="1400" dirty="0"/>
              <a:t>náležitosti prvotních (resp. účetních) dokladů:</a:t>
            </a:r>
          </a:p>
          <a:p>
            <a:pPr lvl="1">
              <a:defRPr/>
            </a:pPr>
            <a:r>
              <a:rPr lang="cs-CZ" altLang="cs-CZ" sz="1200" dirty="0"/>
              <a:t>(označení účetního dokladu),</a:t>
            </a:r>
          </a:p>
          <a:p>
            <a:pPr lvl="1">
              <a:defRPr/>
            </a:pPr>
            <a:r>
              <a:rPr lang="cs-CZ" altLang="cs-CZ" sz="1200" dirty="0"/>
              <a:t>obsah hospodářské (účetní) operace,</a:t>
            </a:r>
          </a:p>
          <a:p>
            <a:pPr lvl="1">
              <a:defRPr/>
            </a:pPr>
            <a:r>
              <a:rPr lang="cs-CZ" altLang="cs-CZ" sz="1200" dirty="0"/>
              <a:t>peněžní částka nebo informace o ceně za měrnou jednotku a vyjádření množství, </a:t>
            </a:r>
          </a:p>
          <a:p>
            <a:pPr lvl="1">
              <a:defRPr/>
            </a:pPr>
            <a:r>
              <a:rPr lang="cs-CZ" altLang="cs-CZ" sz="1200" dirty="0"/>
              <a:t>okamžik vystavení prvotního dokladu, </a:t>
            </a:r>
          </a:p>
          <a:p>
            <a:pPr lvl="1">
              <a:defRPr/>
            </a:pPr>
            <a:r>
              <a:rPr lang="cs-CZ" altLang="cs-CZ" sz="1200" dirty="0"/>
              <a:t>(okamžik uskutečnění účetního případu),</a:t>
            </a:r>
          </a:p>
          <a:p>
            <a:pPr lvl="1">
              <a:defRPr/>
            </a:pPr>
            <a:r>
              <a:rPr lang="cs-CZ" altLang="cs-CZ" sz="1200" dirty="0"/>
              <a:t>identifikace stran hospodářské operace,</a:t>
            </a:r>
          </a:p>
          <a:p>
            <a:pPr lvl="1">
              <a:defRPr/>
            </a:pPr>
            <a:r>
              <a:rPr lang="cs-CZ" altLang="cs-CZ" sz="1200" dirty="0"/>
              <a:t>(podpisový záznam osoby odpovědné za účetní případ a za zaúčtování). </a:t>
            </a:r>
          </a:p>
          <a:p>
            <a:pPr>
              <a:defRPr/>
            </a:pPr>
            <a:endParaRPr lang="cs-CZ" altLang="cs-CZ" sz="1400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A70DE37-8C7C-462F-BD01-B03592BA33C0}"/>
              </a:ext>
            </a:extLst>
          </p:cNvPr>
          <p:cNvSpPr txBox="1">
            <a:spLocks noChangeArrowheads="1"/>
          </p:cNvSpPr>
          <p:nvPr/>
        </p:nvSpPr>
        <p:spPr>
          <a:xfrm>
            <a:off x="3464654" y="2968527"/>
            <a:ext cx="6652470" cy="106657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cs-CZ" altLang="cs-CZ" sz="1400" kern="0" dirty="0"/>
              <a:t>příklady účetních dokladů:		</a:t>
            </a:r>
          </a:p>
          <a:p>
            <a:pPr lvl="1">
              <a:defRPr/>
            </a:pPr>
            <a:r>
              <a:rPr lang="cs-CZ" altLang="cs-CZ" sz="1200" kern="0" dirty="0"/>
              <a:t>výdejový / příjmový pokladní doklad;</a:t>
            </a:r>
          </a:p>
          <a:p>
            <a:pPr lvl="1">
              <a:defRPr/>
            </a:pPr>
            <a:r>
              <a:rPr lang="cs-CZ" altLang="cs-CZ" sz="1200" kern="0" dirty="0"/>
              <a:t>přijatá / vydaná faktura;			</a:t>
            </a:r>
          </a:p>
          <a:p>
            <a:pPr lvl="1">
              <a:defRPr/>
            </a:pPr>
            <a:r>
              <a:rPr lang="cs-CZ" altLang="cs-CZ" sz="1200" kern="0" dirty="0"/>
              <a:t>výpis z běžného účtu;		</a:t>
            </a:r>
          </a:p>
          <a:p>
            <a:pPr lvl="1">
              <a:defRPr/>
            </a:pPr>
            <a:r>
              <a:rPr lang="cs-CZ" altLang="cs-CZ" sz="1200" kern="0" dirty="0"/>
              <a:t>interní doklad.	</a:t>
            </a:r>
          </a:p>
        </p:txBody>
      </p:sp>
    </p:spTree>
    <p:extLst>
      <p:ext uri="{BB962C8B-B14F-4D97-AF65-F5344CB8AC3E}">
        <p14:creationId xmlns:p14="http://schemas.microsoft.com/office/powerpoint/2010/main" val="50890402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59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/>
              <a:t>Jak vypadá účetní doklad 2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25754" y="5478010"/>
            <a:ext cx="8847446" cy="353989"/>
          </a:xfrm>
        </p:spPr>
        <p:txBody>
          <a:bodyPr/>
          <a:lstStyle/>
          <a:p>
            <a:pPr marL="324000" lvl="1" indent="0">
              <a:buNone/>
              <a:defRPr/>
            </a:pPr>
            <a:r>
              <a:rPr lang="cs-CZ" altLang="cs-CZ" sz="1400" dirty="0"/>
              <a:t>Účetní doklad				Prvotní doklad</a:t>
            </a:r>
          </a:p>
          <a:p>
            <a:pPr marL="324000" lvl="1" indent="0">
              <a:buNone/>
              <a:defRPr/>
            </a:pPr>
            <a:endParaRPr lang="cs-CZ" altLang="cs-CZ" sz="1400" dirty="0"/>
          </a:p>
          <a:p>
            <a:pPr marL="324000" lvl="1" indent="0">
              <a:buNone/>
              <a:defRPr/>
            </a:pPr>
            <a:r>
              <a:rPr lang="cs-CZ" altLang="cs-CZ" sz="1050" i="1" dirty="0"/>
              <a:t>(Metodika č. 8: Doklady v účetnictví (Junák)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E59762A5-A827-4A57-8FF4-F030EBD4B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1637207"/>
            <a:ext cx="742950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4776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600F4D7-620A-403B-87F7-70BEA41BD6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80DCF1-CE8B-4D31-BFF5-190FE170B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vymezení NNO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5A1D9C6-DBF4-4E41-9D7F-D0649F484C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H. K. </a:t>
            </a:r>
            <a:r>
              <a:rPr lang="cs-CZ" sz="1800" dirty="0" err="1"/>
              <a:t>Anheier</a:t>
            </a:r>
            <a:r>
              <a:rPr lang="cs-CZ" sz="1800" dirty="0"/>
              <a:t> &amp; L. M. </a:t>
            </a:r>
            <a:r>
              <a:rPr lang="cs-CZ" sz="1800" dirty="0" err="1"/>
              <a:t>Salamon</a:t>
            </a:r>
            <a:r>
              <a:rPr lang="cs-CZ" sz="1800" dirty="0"/>
              <a:t> (1997, 2011) - „strukturálně-operacionální teorie“:</a:t>
            </a:r>
          </a:p>
          <a:p>
            <a:endParaRPr lang="cs-CZ" sz="1800" dirty="0"/>
          </a:p>
          <a:p>
            <a:pPr lvl="1"/>
            <a:r>
              <a:rPr lang="cs-CZ" sz="1400" dirty="0"/>
              <a:t>organizovanost (</a:t>
            </a:r>
            <a:r>
              <a:rPr lang="cs-CZ" sz="1400" dirty="0" err="1"/>
              <a:t>organized</a:t>
            </a:r>
            <a:r>
              <a:rPr lang="cs-CZ" sz="1400" dirty="0"/>
              <a:t>),</a:t>
            </a:r>
          </a:p>
          <a:p>
            <a:pPr lvl="1"/>
            <a:endParaRPr lang="cs-CZ" sz="1400" dirty="0"/>
          </a:p>
          <a:p>
            <a:pPr lvl="1"/>
            <a:r>
              <a:rPr lang="cs-CZ" sz="1400" dirty="0"/>
              <a:t>soukromé vlastnictví (</a:t>
            </a:r>
            <a:r>
              <a:rPr lang="cs-CZ" sz="1400" dirty="0" err="1"/>
              <a:t>private</a:t>
            </a:r>
            <a:r>
              <a:rPr lang="cs-CZ" sz="1400" dirty="0"/>
              <a:t>),</a:t>
            </a:r>
          </a:p>
          <a:p>
            <a:pPr lvl="1"/>
            <a:endParaRPr lang="cs-CZ" sz="1400" dirty="0"/>
          </a:p>
          <a:p>
            <a:pPr lvl="1"/>
            <a:r>
              <a:rPr lang="cs-CZ" sz="1400" dirty="0"/>
              <a:t>nerozdělování vytvořeného zisku mezi „vlastníky“ (non-profit),</a:t>
            </a:r>
          </a:p>
          <a:p>
            <a:pPr lvl="1"/>
            <a:endParaRPr lang="cs-CZ" sz="1400" dirty="0"/>
          </a:p>
          <a:p>
            <a:pPr lvl="1"/>
            <a:r>
              <a:rPr lang="cs-CZ" sz="1400" dirty="0"/>
              <a:t>samosprávné řízení a nezávislost (</a:t>
            </a:r>
            <a:r>
              <a:rPr lang="cs-CZ" sz="1400" dirty="0" err="1"/>
              <a:t>self-governing</a:t>
            </a:r>
            <a:r>
              <a:rPr lang="cs-CZ" sz="1400" dirty="0"/>
              <a:t>),</a:t>
            </a:r>
          </a:p>
          <a:p>
            <a:pPr lvl="1"/>
            <a:endParaRPr lang="cs-CZ" sz="1400" dirty="0"/>
          </a:p>
          <a:p>
            <a:pPr lvl="1"/>
            <a:r>
              <a:rPr lang="cs-CZ" sz="1400" dirty="0"/>
              <a:t>dobrovolné zapojení (</a:t>
            </a:r>
            <a:r>
              <a:rPr lang="cs-CZ" sz="1400" dirty="0" err="1"/>
              <a:t>voluntary</a:t>
            </a:r>
            <a:r>
              <a:rPr lang="cs-CZ" sz="1400" dirty="0"/>
              <a:t>).</a:t>
            </a:r>
          </a:p>
          <a:p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86023501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60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/>
              <a:t>Archivace účetních dokladů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400" dirty="0"/>
              <a:t>účetní doklad – podklad, kterým účetní jednotka prokazuje proběhlou skutečnost, slouží jako základ pro zápis v účetnictví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 marL="72000" indent="0">
              <a:buNone/>
              <a:defRPr/>
            </a:pPr>
            <a:r>
              <a:rPr lang="cs-CZ" altLang="cs-CZ" sz="1400" dirty="0"/>
              <a:t>			</a:t>
            </a:r>
            <a:r>
              <a:rPr lang="cs-CZ" altLang="cs-CZ" sz="1050" dirty="0"/>
              <a:t>www.inkam.cz/SPRAVA-DOKUMENTU/Archivace-dokladu-podle-zakona.html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D367DBFE-4857-4971-BBB3-01005FFFF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656" y="2451825"/>
            <a:ext cx="5500688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255580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61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/>
              <a:t>K čemu účetnictví také slouží? </a:t>
            </a:r>
            <a:br>
              <a:rPr lang="cs-CZ" altLang="cs-CZ" sz="4000" dirty="0"/>
            </a:br>
            <a:r>
              <a:rPr lang="cs-CZ" altLang="cs-CZ" sz="4000" dirty="0"/>
              <a:t>								 Zdanění NNO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numCol="2"/>
          <a:lstStyle/>
          <a:p>
            <a:pPr>
              <a:defRPr/>
            </a:pPr>
            <a:r>
              <a:rPr lang="cs-CZ" altLang="cs-CZ" sz="1400" dirty="0"/>
              <a:t>NNO jsou zdaňovány v tzv. specifickém daňovém režimu</a:t>
            </a:r>
          </a:p>
          <a:p>
            <a:pPr>
              <a:defRPr/>
            </a:pPr>
            <a:r>
              <a:rPr lang="cs-CZ" altLang="cs-CZ" sz="1400" dirty="0"/>
              <a:t>stát poskytuje NNO určité výhody – nepřímá podpora státem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NOZ a veřejná prospěšnost – původní koncept vs. skutečnost </a:t>
            </a:r>
          </a:p>
          <a:p>
            <a:pPr marL="72000" indent="0">
              <a:buNone/>
              <a:defRPr/>
            </a:pPr>
            <a:r>
              <a:rPr lang="cs-CZ" altLang="cs-CZ" sz="1400" dirty="0"/>
              <a:t>    („veřejně prospěšný poplatník“ vymezený dle právní formy)</a:t>
            </a:r>
          </a:p>
          <a:p>
            <a:pPr marL="72000" indent="0">
              <a:buNone/>
              <a:defRPr/>
            </a:pPr>
            <a:r>
              <a:rPr lang="cs-CZ" altLang="cs-CZ" sz="1400" dirty="0"/>
              <a:t>    (negativní vymezení)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proč specifický daňový režim?</a:t>
            </a:r>
          </a:p>
          <a:p>
            <a:pPr lvl="1">
              <a:defRPr/>
            </a:pPr>
            <a:r>
              <a:rPr lang="cs-CZ" altLang="cs-CZ" sz="1400" dirty="0"/>
              <a:t>NNO snižují výdaje státu</a:t>
            </a:r>
          </a:p>
          <a:p>
            <a:pPr lvl="1">
              <a:defRPr/>
            </a:pPr>
            <a:r>
              <a:rPr lang="cs-CZ" altLang="cs-CZ" sz="1400" dirty="0"/>
              <a:t>NNO představují dodatečné přínosy pro společnost </a:t>
            </a:r>
          </a:p>
          <a:p>
            <a:pPr marL="72000" indent="0">
              <a:buNone/>
              <a:defRPr/>
            </a:pPr>
            <a:r>
              <a:rPr lang="cs-CZ" altLang="cs-CZ" sz="1400" dirty="0"/>
              <a:t>   (poskytují služby za nulové nebo zvýhodněné ceny)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Daň z příjmů právnických osob </a:t>
            </a:r>
            <a:r>
              <a:rPr lang="cs-CZ" altLang="cs-CZ" sz="1400" i="1" dirty="0"/>
              <a:t>(hlavní vs. vedlejší činnost)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Daň z přidané hodnoty </a:t>
            </a:r>
            <a:r>
              <a:rPr lang="cs-CZ" altLang="cs-CZ" sz="1400" i="1" dirty="0"/>
              <a:t>(za specifických podmínek se musí NNO stát plátcem DPH: ekonomická činnost, pořizuje zboží z jiného členského státu EU)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Daň z nemovitých věcí </a:t>
            </a:r>
            <a:r>
              <a:rPr lang="cs-CZ" altLang="cs-CZ" sz="1400" i="1" dirty="0"/>
              <a:t>(osvobození při užívání pro účely organizace)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Daň silniční </a:t>
            </a:r>
            <a:r>
              <a:rPr lang="cs-CZ" altLang="cs-CZ" sz="1400" i="1" dirty="0"/>
              <a:t>(pokud není zdaněna činnost, v rámci které je vozidlo užíváno, dojde k osvobození)</a:t>
            </a:r>
          </a:p>
          <a:p>
            <a:pPr>
              <a:defRPr/>
            </a:pPr>
            <a:endParaRPr lang="cs-CZ" altLang="cs-CZ" sz="1400" dirty="0"/>
          </a:p>
          <a:p>
            <a:pPr marL="72000" indent="0">
              <a:buNone/>
              <a:defRPr/>
            </a:pPr>
            <a:endParaRPr lang="cs-CZ" altLang="cs-CZ" sz="1400" dirty="0"/>
          </a:p>
          <a:p>
            <a:pPr marL="72000" indent="0">
              <a:buNone/>
              <a:defRPr/>
            </a:pPr>
            <a:endParaRPr lang="cs-CZ" altLang="cs-CZ" sz="1400" dirty="0"/>
          </a:p>
          <a:p>
            <a:pPr marL="72000" indent="0">
              <a:buNone/>
              <a:defRPr/>
            </a:pPr>
            <a:endParaRPr lang="cs-CZ" altLang="cs-CZ" sz="1400" dirty="0"/>
          </a:p>
        </p:txBody>
      </p:sp>
    </p:spTree>
    <p:extLst>
      <p:ext uri="{BB962C8B-B14F-4D97-AF65-F5344CB8AC3E}">
        <p14:creationId xmlns:p14="http://schemas.microsoft.com/office/powerpoint/2010/main" val="100993131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62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/>
              <a:t>K čemu účetnictví také slouží? </a:t>
            </a:r>
            <a:br>
              <a:rPr lang="cs-CZ" altLang="cs-CZ" sz="4000" dirty="0"/>
            </a:br>
            <a:r>
              <a:rPr lang="cs-CZ" altLang="cs-CZ" sz="4000" dirty="0"/>
              <a:t>		</a:t>
            </a:r>
            <a:r>
              <a:rPr lang="cs-CZ" altLang="cs-CZ" dirty="0"/>
              <a:t>      </a:t>
            </a:r>
            <a:r>
              <a:rPr lang="cs-CZ" altLang="cs-CZ" sz="4000" dirty="0"/>
              <a:t>	      </a:t>
            </a:r>
            <a:r>
              <a:rPr lang="cs-CZ" altLang="cs-CZ" dirty="0"/>
              <a:t>Podklad ekonomického řízení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numCol="1"/>
          <a:lstStyle/>
          <a:p>
            <a:pPr>
              <a:defRPr/>
            </a:pPr>
            <a:r>
              <a:rPr lang="cs-CZ" altLang="cs-CZ" sz="1400" dirty="0"/>
              <a:t>ekonomické řízení: jakým způsobem lze využívat finanční prostředky v organizaci pro naplňování jejich cíle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jeden z hlavních nástrojů operativního finančního řízení všech organizací je </a:t>
            </a:r>
            <a:r>
              <a:rPr lang="cs-CZ" altLang="cs-CZ" sz="1400" b="1" dirty="0"/>
              <a:t>ROZPOČET</a:t>
            </a:r>
            <a:r>
              <a:rPr lang="cs-CZ" altLang="cs-CZ" sz="1400" dirty="0"/>
              <a:t>:</a:t>
            </a:r>
          </a:p>
          <a:p>
            <a:pPr lvl="1">
              <a:defRPr/>
            </a:pPr>
            <a:r>
              <a:rPr lang="cs-CZ" altLang="cs-CZ" sz="1400" dirty="0"/>
              <a:t>finanční plán (realistický předpoklad) – kolik peněz bude potřeba / kde peníze vezmeme</a:t>
            </a:r>
          </a:p>
          <a:p>
            <a:pPr lvl="1">
              <a:defRPr/>
            </a:pPr>
            <a:r>
              <a:rPr lang="cs-CZ" altLang="cs-CZ" sz="1400" dirty="0"/>
              <a:t>vyjádření cílů NNO v peněžních jednotkách</a:t>
            </a:r>
          </a:p>
          <a:p>
            <a:pPr lvl="1">
              <a:defRPr/>
            </a:pPr>
            <a:endParaRPr lang="cs-CZ" altLang="cs-CZ" sz="1400" dirty="0"/>
          </a:p>
          <a:p>
            <a:pPr lvl="1">
              <a:defRPr/>
            </a:pPr>
            <a:r>
              <a:rPr lang="cs-CZ" altLang="cs-CZ" sz="1400" dirty="0"/>
              <a:t>sestavován v kolektivu: zdola nahoru / shora dolů</a:t>
            </a:r>
          </a:p>
          <a:p>
            <a:pPr lvl="1">
              <a:defRPr/>
            </a:pPr>
            <a:endParaRPr lang="cs-CZ" altLang="cs-CZ" sz="1400" dirty="0"/>
          </a:p>
          <a:p>
            <a:pPr lvl="1">
              <a:defRPr/>
            </a:pPr>
            <a:r>
              <a:rPr lang="cs-CZ" altLang="cs-CZ" sz="1400" dirty="0"/>
              <a:t>různé metody: přírůstková metoda / metoda z nulové báze</a:t>
            </a:r>
          </a:p>
          <a:p>
            <a:pPr lvl="1">
              <a:defRPr/>
            </a:pPr>
            <a:r>
              <a:rPr lang="cs-CZ" altLang="cs-CZ" sz="1400" dirty="0"/>
              <a:t>různé podoby: krátkodobý / střednědobý / dlouhodobý; pevný / pružný; klouzavý / časově vymezený…</a:t>
            </a:r>
          </a:p>
          <a:p>
            <a:pPr lvl="1">
              <a:defRPr/>
            </a:pPr>
            <a:endParaRPr lang="cs-CZ" altLang="cs-CZ" sz="1400" dirty="0"/>
          </a:p>
          <a:p>
            <a:pPr lvl="1">
              <a:defRPr/>
            </a:pPr>
            <a:r>
              <a:rPr lang="cs-CZ" altLang="cs-CZ" sz="1400" dirty="0"/>
              <a:t>různé formy: programový (dělení celku podle jednotlivých aktivit) / zdrojový (náklady a k nim přiřazené výnosy)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dalším základním nástrojem může být </a:t>
            </a:r>
            <a:r>
              <a:rPr lang="cs-CZ" altLang="cs-CZ" sz="1400" b="1" dirty="0"/>
              <a:t>CASHFLOW</a:t>
            </a:r>
            <a:r>
              <a:rPr lang="cs-CZ" altLang="cs-CZ" sz="1400" dirty="0"/>
              <a:t>:</a:t>
            </a:r>
          </a:p>
          <a:p>
            <a:pPr lvl="1">
              <a:defRPr/>
            </a:pPr>
            <a:r>
              <a:rPr lang="cs-CZ" altLang="cs-CZ" sz="1400" dirty="0"/>
              <a:t>přehled peněžních toků (kdy / kolik / kam / a hlavně kolik zbývá)</a:t>
            </a:r>
          </a:p>
          <a:p>
            <a:pPr marL="72000" indent="0">
              <a:buNone/>
              <a:defRPr/>
            </a:pPr>
            <a:endParaRPr lang="cs-CZ" altLang="cs-CZ" sz="1400" dirty="0"/>
          </a:p>
          <a:p>
            <a:pPr marL="72000" indent="0">
              <a:buNone/>
              <a:defRPr/>
            </a:pPr>
            <a:endParaRPr lang="cs-CZ" altLang="cs-CZ" sz="1400" dirty="0"/>
          </a:p>
        </p:txBody>
      </p:sp>
    </p:spTree>
    <p:extLst>
      <p:ext uri="{BB962C8B-B14F-4D97-AF65-F5344CB8AC3E}">
        <p14:creationId xmlns:p14="http://schemas.microsoft.com/office/powerpoint/2010/main" val="328414682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63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/>
              <a:t>Příklad programového rozpočtu</a:t>
            </a:r>
            <a:endParaRPr lang="cs-CZ" altLang="cs-CZ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D688AA6-F338-4628-8A08-13D853E25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931" y="1326474"/>
            <a:ext cx="6434138" cy="509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10319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64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/>
              <a:t>Příklad zdrojového rozpočtu</a:t>
            </a:r>
            <a:endParaRPr lang="cs-CZ" altLang="cs-CZ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1DE7C975-FEDB-4B92-B938-0EF3748A9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2" y="1827466"/>
            <a:ext cx="8677275" cy="419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249695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65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/>
              <a:t>Příklad cashflow</a:t>
            </a:r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D9BEA6B-D1FE-4838-BD65-374721919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808" y="1780945"/>
            <a:ext cx="11174384" cy="329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49344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66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/>
              <a:t>Náklady (ekonomická rovina) v NNO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400" b="1" dirty="0"/>
              <a:t>náklady </a:t>
            </a:r>
            <a:r>
              <a:rPr lang="cs-CZ" altLang="cs-CZ" sz="1400" dirty="0"/>
              <a:t>= peněžní vyjádření spotřebovaných výrobních faktorů</a:t>
            </a:r>
          </a:p>
          <a:p>
            <a:pPr>
              <a:defRPr/>
            </a:pPr>
            <a:r>
              <a:rPr lang="cs-CZ" altLang="cs-CZ" sz="1400" dirty="0"/>
              <a:t>představují jednu ze stran rozpočtu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můžeme je rozlišovat podle druhu:</a:t>
            </a:r>
          </a:p>
          <a:p>
            <a:pPr>
              <a:defRPr/>
            </a:pPr>
            <a:r>
              <a:rPr lang="cs-CZ" altLang="cs-CZ" sz="1400" b="1" dirty="0"/>
              <a:t>přímé náklady </a:t>
            </a:r>
            <a:r>
              <a:rPr lang="cs-CZ" altLang="cs-CZ" sz="1400" dirty="0"/>
              <a:t>– lze snadno přiřadit k výkonu (například podělit počtem vyrobených kusů)</a:t>
            </a:r>
          </a:p>
          <a:p>
            <a:pPr>
              <a:defRPr/>
            </a:pPr>
            <a:r>
              <a:rPr lang="cs-CZ" altLang="cs-CZ" sz="1400" b="1" dirty="0"/>
              <a:t>režijní náklady </a:t>
            </a:r>
            <a:r>
              <a:rPr lang="cs-CZ" altLang="cs-CZ" sz="1400" dirty="0"/>
              <a:t>(nepřímé náklady) – k výkonu nelze přiřadit jednoduše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kalkulace = přiřazování nákladů k jednotlivým výkonům organizace, různé metody (viz .</a:t>
            </a:r>
            <a:r>
              <a:rPr lang="cs-CZ" altLang="cs-CZ" sz="1400" dirty="0" err="1"/>
              <a:t>xls</a:t>
            </a:r>
            <a:r>
              <a:rPr lang="cs-CZ" altLang="cs-CZ" sz="1400" dirty="0"/>
              <a:t> soubor):</a:t>
            </a:r>
          </a:p>
          <a:p>
            <a:pPr lvl="1">
              <a:defRPr/>
            </a:pPr>
            <a:r>
              <a:rPr lang="cs-CZ" altLang="cs-CZ" sz="1400" dirty="0"/>
              <a:t>prostá metoda dělením </a:t>
            </a:r>
            <a:r>
              <a:rPr lang="cs-CZ" altLang="cs-CZ" sz="1400" i="1" dirty="0"/>
              <a:t>(rovnoměrné rozdělení mezi všechny kusy)</a:t>
            </a:r>
          </a:p>
          <a:p>
            <a:pPr lvl="1">
              <a:defRPr/>
            </a:pPr>
            <a:r>
              <a:rPr lang="cs-CZ" altLang="cs-CZ" sz="1400" dirty="0"/>
              <a:t>metoda dělením s poměrovými čísly </a:t>
            </a:r>
            <a:r>
              <a:rPr lang="cs-CZ" altLang="cs-CZ" sz="1400" i="1" dirty="0"/>
              <a:t>(rozdělení mezi výkony v poměru podle normy)</a:t>
            </a:r>
          </a:p>
          <a:p>
            <a:pPr lvl="1">
              <a:defRPr/>
            </a:pPr>
            <a:r>
              <a:rPr lang="cs-CZ" altLang="cs-CZ" sz="1400" dirty="0"/>
              <a:t>metoda přirážková </a:t>
            </a:r>
            <a:r>
              <a:rPr lang="cs-CZ" altLang="cs-CZ" sz="1400" i="1" dirty="0"/>
              <a:t>(rozdělení podle přirážky vyčíslené dle přímých nákladů)</a:t>
            </a:r>
          </a:p>
          <a:p>
            <a:pPr lvl="1">
              <a:defRPr/>
            </a:pPr>
            <a:r>
              <a:rPr lang="cs-CZ" altLang="cs-CZ" sz="1400" dirty="0"/>
              <a:t>...</a:t>
            </a:r>
          </a:p>
          <a:p>
            <a:pPr>
              <a:defRPr/>
            </a:pPr>
            <a:endParaRPr lang="cs-CZ" altLang="cs-CZ" sz="1400" dirty="0"/>
          </a:p>
        </p:txBody>
      </p:sp>
    </p:spTree>
    <p:extLst>
      <p:ext uri="{BB962C8B-B14F-4D97-AF65-F5344CB8AC3E}">
        <p14:creationId xmlns:p14="http://schemas.microsoft.com/office/powerpoint/2010/main" val="125414179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67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/>
              <a:t>Příklad kalkulací</a:t>
            </a:r>
            <a:endParaRPr lang="cs-CZ" altLang="cs-CZ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6E0C0BD-515C-46DE-8F86-32C619277AE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407" y="1465773"/>
            <a:ext cx="6263185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205181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68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/>
              <a:t>Výnosy (ekonomická rovina) v NNO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400" b="1" dirty="0"/>
              <a:t>výnosy </a:t>
            </a:r>
            <a:r>
              <a:rPr lang="cs-CZ" altLang="cs-CZ" sz="1400" dirty="0"/>
              <a:t>= peněžní vyjádření výkonů</a:t>
            </a:r>
          </a:p>
          <a:p>
            <a:pPr>
              <a:defRPr/>
            </a:pPr>
            <a:r>
              <a:rPr lang="cs-CZ" altLang="cs-CZ" sz="1400" dirty="0"/>
              <a:t>představují jednu ze stran rozpočtu 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jaké finanční zdroje NNO má a v jaké výši je může očekávat?</a:t>
            </a:r>
          </a:p>
          <a:p>
            <a:pPr>
              <a:defRPr/>
            </a:pPr>
            <a:r>
              <a:rPr lang="cs-CZ" altLang="cs-CZ" sz="1400" dirty="0"/>
              <a:t>komplikované odhadnout výši výnosů</a:t>
            </a:r>
          </a:p>
          <a:p>
            <a:pPr>
              <a:defRPr/>
            </a:pPr>
            <a:r>
              <a:rPr lang="cs-CZ" altLang="cs-CZ" sz="1400" dirty="0"/>
              <a:t>základní </a:t>
            </a:r>
            <a:r>
              <a:rPr lang="cs-CZ" altLang="cs-CZ" sz="1400" b="1" dirty="0"/>
              <a:t>druhy</a:t>
            </a:r>
            <a:r>
              <a:rPr lang="cs-CZ" altLang="cs-CZ" sz="1400" dirty="0"/>
              <a:t> výnosů:</a:t>
            </a:r>
          </a:p>
          <a:p>
            <a:pPr lvl="1">
              <a:defRPr/>
            </a:pPr>
            <a:r>
              <a:rPr lang="cs-CZ" altLang="cs-CZ" sz="1400" dirty="0"/>
              <a:t>tržby za realizované výkony</a:t>
            </a:r>
          </a:p>
          <a:p>
            <a:pPr lvl="1">
              <a:defRPr/>
            </a:pPr>
            <a:r>
              <a:rPr lang="cs-CZ" altLang="cs-CZ" sz="1400" dirty="0"/>
              <a:t>dotace ze státního rozpočtu a z rozpočtů krajů a obcí</a:t>
            </a:r>
          </a:p>
          <a:p>
            <a:pPr lvl="1">
              <a:defRPr/>
            </a:pPr>
            <a:r>
              <a:rPr lang="cs-CZ" altLang="cs-CZ" sz="1400" dirty="0"/>
              <a:t>granty</a:t>
            </a:r>
          </a:p>
          <a:p>
            <a:pPr lvl="1">
              <a:defRPr/>
            </a:pPr>
            <a:r>
              <a:rPr lang="cs-CZ" altLang="cs-CZ" sz="1400" dirty="0"/>
              <a:t>dary fyzických a právnických osob</a:t>
            </a:r>
          </a:p>
          <a:p>
            <a:pPr lvl="1">
              <a:defRPr/>
            </a:pPr>
            <a:r>
              <a:rPr lang="cs-CZ" altLang="cs-CZ" sz="1400" dirty="0"/>
              <a:t>členské příspěvky</a:t>
            </a:r>
          </a:p>
          <a:p>
            <a:pPr lvl="1">
              <a:defRPr/>
            </a:pPr>
            <a:r>
              <a:rPr lang="cs-CZ" altLang="cs-CZ" sz="1400" dirty="0"/>
              <a:t>přijaté úroky</a:t>
            </a:r>
          </a:p>
          <a:p>
            <a:pPr lvl="1">
              <a:defRPr/>
            </a:pPr>
            <a:r>
              <a:rPr lang="cs-CZ" altLang="cs-CZ" sz="1400" dirty="0"/>
              <a:t>příjmy z reklam</a:t>
            </a:r>
          </a:p>
          <a:p>
            <a:pPr lvl="1">
              <a:defRPr/>
            </a:pPr>
            <a:r>
              <a:rPr lang="cs-CZ" altLang="cs-CZ" sz="1400" dirty="0"/>
              <a:t>veřejné sbírky</a:t>
            </a:r>
          </a:p>
          <a:p>
            <a:pPr lvl="1">
              <a:defRPr/>
            </a:pPr>
            <a:r>
              <a:rPr lang="cs-CZ" altLang="cs-CZ" sz="1400" dirty="0"/>
              <a:t>atd.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rozlišujeme volné a vázané zdroje</a:t>
            </a:r>
          </a:p>
        </p:txBody>
      </p:sp>
    </p:spTree>
    <p:extLst>
      <p:ext uri="{BB962C8B-B14F-4D97-AF65-F5344CB8AC3E}">
        <p14:creationId xmlns:p14="http://schemas.microsoft.com/office/powerpoint/2010/main" val="293745940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69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/>
              <a:t>K čemu účetnictví také slouží? </a:t>
            </a:r>
            <a:br>
              <a:rPr lang="cs-CZ" altLang="cs-CZ" sz="4000" dirty="0"/>
            </a:br>
            <a:r>
              <a:rPr lang="cs-CZ" altLang="cs-CZ" sz="4000" dirty="0"/>
              <a:t>		</a:t>
            </a:r>
            <a:r>
              <a:rPr lang="cs-CZ" altLang="cs-CZ" dirty="0"/>
              <a:t>      </a:t>
            </a:r>
            <a:r>
              <a:rPr lang="cs-CZ" altLang="cs-CZ" sz="4000" dirty="0"/>
              <a:t>	      </a:t>
            </a:r>
            <a:r>
              <a:rPr lang="cs-CZ" altLang="cs-CZ" dirty="0"/>
              <a:t>Podklad ekonomického řízení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numCol="1"/>
          <a:lstStyle/>
          <a:p>
            <a:pPr>
              <a:defRPr/>
            </a:pPr>
            <a:r>
              <a:rPr lang="cs-CZ" altLang="cs-CZ" sz="1400" dirty="0"/>
              <a:t>existence pokročilejších nástrojů: finanční analýza / predikční modely / nástroje hodnocení…</a:t>
            </a:r>
          </a:p>
          <a:p>
            <a:pPr>
              <a:defRPr/>
            </a:pPr>
            <a:endParaRPr lang="cs-CZ" altLang="cs-CZ" sz="1400" b="1" dirty="0"/>
          </a:p>
          <a:p>
            <a:pPr>
              <a:defRPr/>
            </a:pPr>
            <a:r>
              <a:rPr lang="cs-CZ" altLang="cs-CZ" sz="1400" b="1" dirty="0"/>
              <a:t>ukazatele autarkie (soběstačnost) </a:t>
            </a:r>
            <a:r>
              <a:rPr lang="cs-CZ" altLang="cs-CZ" sz="1400" dirty="0"/>
              <a:t>= naznačuje nezávislost, do jaké míry organizace umí pokrývat náklady v hlavní činnosti, do jaké míry má diverzifikované své zdroje apod.</a:t>
            </a:r>
          </a:p>
          <a:p>
            <a:pPr>
              <a:defRPr/>
            </a:pPr>
            <a:r>
              <a:rPr lang="cs-CZ" altLang="cs-CZ" sz="1400" b="1" dirty="0"/>
              <a:t>ukazatele rentability (výnosnosti) </a:t>
            </a:r>
            <a:r>
              <a:rPr lang="cs-CZ" altLang="cs-CZ" sz="1400" dirty="0"/>
              <a:t>= uvažující výnosnost vloženého kapitálu do aktivit organizace.</a:t>
            </a:r>
          </a:p>
          <a:p>
            <a:pPr>
              <a:defRPr/>
            </a:pPr>
            <a:r>
              <a:rPr lang="cs-CZ" altLang="cs-CZ" sz="1400" b="1" dirty="0"/>
              <a:t>ukazatele likvidity </a:t>
            </a:r>
            <a:r>
              <a:rPr lang="cs-CZ" altLang="cs-CZ" sz="1400" dirty="0"/>
              <a:t>= ukazatele platební schopnosti - srovnávají objem toho, co má organizace platit s tím, čím to zaplatit může.</a:t>
            </a:r>
          </a:p>
          <a:p>
            <a:pPr>
              <a:defRPr/>
            </a:pPr>
            <a:r>
              <a:rPr lang="cs-CZ" altLang="cs-CZ" sz="1400" b="1" dirty="0"/>
              <a:t>ukazatele zadluženosti </a:t>
            </a:r>
            <a:r>
              <a:rPr lang="cs-CZ" altLang="cs-CZ" sz="1400" dirty="0"/>
              <a:t>= znázorňující poměr (vztah) mezi vlastními a cizími zdroji (hrozby zadlužování).</a:t>
            </a:r>
          </a:p>
          <a:p>
            <a:pPr>
              <a:defRPr/>
            </a:pPr>
            <a:r>
              <a:rPr lang="cs-CZ" altLang="cs-CZ" sz="1400" b="1" dirty="0"/>
              <a:t>ukazatele produktivity (výkonnosti) </a:t>
            </a:r>
            <a:r>
              <a:rPr lang="cs-CZ" altLang="cs-CZ" sz="1400" dirty="0"/>
              <a:t>= zachycují produkční schopnost a výkonnost organizace v provázanosti na zdroje tvorby výnosu (práce).</a:t>
            </a:r>
          </a:p>
          <a:p>
            <a:pPr>
              <a:defRPr/>
            </a:pPr>
            <a:r>
              <a:rPr lang="cs-CZ" altLang="cs-CZ" sz="1400" b="1" dirty="0"/>
              <a:t>ostatní finanční a nefinanční ukazatele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více třeba: </a:t>
            </a:r>
            <a:r>
              <a:rPr lang="cs-CZ" altLang="cs-CZ" sz="1400" dirty="0">
                <a:hlinkClick r:id="rId2"/>
              </a:rPr>
              <a:t>www.fikane.cz</a:t>
            </a:r>
            <a:r>
              <a:rPr lang="cs-CZ" altLang="cs-CZ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1152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Ekonomické přístupy k NNO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třeba:</a:t>
            </a:r>
          </a:p>
          <a:p>
            <a:pPr lvl="1"/>
            <a:r>
              <a:rPr lang="cs-CZ" sz="1400" dirty="0"/>
              <a:t>Teorie tržních a vládních selhání - </a:t>
            </a:r>
            <a:r>
              <a:rPr lang="en-US" sz="1400" dirty="0"/>
              <a:t>Government Failure (resp. Market Failure) Theory</a:t>
            </a:r>
            <a:endParaRPr lang="cs-CZ" sz="1400" dirty="0"/>
          </a:p>
          <a:p>
            <a:pPr lvl="1"/>
            <a:endParaRPr lang="cs-CZ" sz="1400" dirty="0"/>
          </a:p>
          <a:p>
            <a:pPr lvl="1"/>
            <a:r>
              <a:rPr lang="cs-CZ" sz="1400" dirty="0"/>
              <a:t>Teorie informační asymetrie - </a:t>
            </a:r>
            <a:r>
              <a:rPr lang="en-US" sz="1400" dirty="0"/>
              <a:t>Contract Failure (resp. Informational </a:t>
            </a:r>
            <a:r>
              <a:rPr lang="en-US" sz="1400" dirty="0" err="1"/>
              <a:t>Assymetry</a:t>
            </a:r>
            <a:r>
              <a:rPr lang="en-US" sz="1400" dirty="0"/>
              <a:t>) Theory</a:t>
            </a:r>
            <a:endParaRPr lang="cs-CZ" sz="1400" dirty="0"/>
          </a:p>
          <a:p>
            <a:pPr lvl="1"/>
            <a:endParaRPr lang="cs-CZ" sz="1400" dirty="0"/>
          </a:p>
          <a:p>
            <a:pPr lvl="1"/>
            <a:r>
              <a:rPr lang="cs-CZ" sz="1400" dirty="0"/>
              <a:t>Teorie státu blahobytu - </a:t>
            </a:r>
            <a:r>
              <a:rPr lang="cs-CZ" sz="1400" dirty="0" err="1"/>
              <a:t>Welfare</a:t>
            </a:r>
            <a:r>
              <a:rPr lang="cs-CZ" sz="1400" dirty="0"/>
              <a:t> </a:t>
            </a:r>
            <a:r>
              <a:rPr lang="cs-CZ" sz="1400" dirty="0" err="1"/>
              <a:t>State</a:t>
            </a:r>
            <a:r>
              <a:rPr lang="cs-CZ" sz="1400" dirty="0"/>
              <a:t> </a:t>
            </a:r>
            <a:r>
              <a:rPr lang="cs-CZ" sz="1400" dirty="0" err="1"/>
              <a:t>Theory</a:t>
            </a:r>
            <a:endParaRPr lang="cs-CZ" sz="1400" dirty="0"/>
          </a:p>
          <a:p>
            <a:pPr lvl="1"/>
            <a:endParaRPr lang="cs-CZ" sz="1400" dirty="0"/>
          </a:p>
          <a:p>
            <a:pPr lvl="1"/>
            <a:r>
              <a:rPr lang="cs-CZ" sz="1400" dirty="0"/>
              <a:t>Teorie vzájemné závislosti - Interdependence </a:t>
            </a:r>
            <a:r>
              <a:rPr lang="cs-CZ" sz="1400" dirty="0" err="1"/>
              <a:t>Theory</a:t>
            </a:r>
            <a:endParaRPr lang="cs-CZ" sz="1400" dirty="0"/>
          </a:p>
          <a:p>
            <a:endParaRPr lang="cs-CZ" sz="1800" dirty="0"/>
          </a:p>
          <a:p>
            <a:r>
              <a:rPr lang="cs-CZ" sz="1800" dirty="0"/>
              <a:t>nebo taky:</a:t>
            </a:r>
          </a:p>
          <a:p>
            <a:pPr lvl="1"/>
            <a:r>
              <a:rPr lang="cs-CZ" sz="1400" dirty="0"/>
              <a:t>Teorie společenských zdrojů - </a:t>
            </a:r>
            <a:r>
              <a:rPr lang="cs-CZ" sz="1400" dirty="0" err="1"/>
              <a:t>Social</a:t>
            </a:r>
            <a:r>
              <a:rPr lang="cs-CZ" sz="1400" dirty="0"/>
              <a:t> </a:t>
            </a:r>
            <a:r>
              <a:rPr lang="cs-CZ" sz="1400" dirty="0" err="1"/>
              <a:t>Origins</a:t>
            </a:r>
            <a:r>
              <a:rPr lang="cs-CZ" sz="1400" dirty="0"/>
              <a:t> </a:t>
            </a:r>
            <a:r>
              <a:rPr lang="cs-CZ" sz="1400" dirty="0" err="1"/>
              <a:t>Theory</a:t>
            </a:r>
            <a:endParaRPr lang="cs-CZ" sz="1400" dirty="0"/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40912930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70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800" dirty="0"/>
              <a:t>účetnictví a zdanění NNO</a:t>
            </a:r>
          </a:p>
          <a:p>
            <a:pPr lvl="1">
              <a:defRPr/>
            </a:pPr>
            <a:r>
              <a:rPr lang="cs-CZ" altLang="cs-CZ" sz="1400" dirty="0"/>
              <a:t>účetnictví</a:t>
            </a:r>
          </a:p>
          <a:p>
            <a:pPr lvl="1">
              <a:defRPr/>
            </a:pPr>
            <a:r>
              <a:rPr lang="cs-CZ" altLang="cs-CZ" sz="1400" dirty="0"/>
              <a:t>účetní legislativa</a:t>
            </a:r>
          </a:p>
          <a:p>
            <a:pPr lvl="1">
              <a:defRPr/>
            </a:pPr>
            <a:r>
              <a:rPr lang="cs-CZ" altLang="cs-CZ" sz="1400" dirty="0"/>
              <a:t>specifika účetnictví NNO (rozsah, výkazy, doklady, archivace</a:t>
            </a:r>
            <a:r>
              <a:rPr lang="en-US" altLang="cs-CZ" sz="1400" dirty="0"/>
              <a:t>, </a:t>
            </a:r>
            <a:r>
              <a:rPr lang="en-US" altLang="cs-CZ" sz="1400" dirty="0" err="1"/>
              <a:t>zdanění</a:t>
            </a:r>
            <a:r>
              <a:rPr lang="cs-CZ" altLang="cs-CZ" sz="1400" dirty="0"/>
              <a:t>)</a:t>
            </a:r>
          </a:p>
          <a:p>
            <a:pPr>
              <a:defRPr/>
            </a:pPr>
            <a:endParaRPr lang="cs-CZ" altLang="cs-CZ" sz="1800" dirty="0"/>
          </a:p>
          <a:p>
            <a:pPr>
              <a:defRPr/>
            </a:pPr>
            <a:r>
              <a:rPr lang="cs-CZ" altLang="cs-CZ" sz="1800" dirty="0"/>
              <a:t>ekonomické řízení NNO</a:t>
            </a:r>
          </a:p>
          <a:p>
            <a:pPr lvl="1">
              <a:defRPr/>
            </a:pPr>
            <a:r>
              <a:rPr lang="cs-CZ" altLang="cs-CZ" sz="1400" dirty="0"/>
              <a:t>ekonomické řízení z teorie</a:t>
            </a:r>
          </a:p>
          <a:p>
            <a:pPr lvl="1">
              <a:defRPr/>
            </a:pPr>
            <a:r>
              <a:rPr lang="cs-CZ" altLang="cs-CZ" sz="1400" dirty="0"/>
              <a:t>základní nástroj ekonomického řízení – rozpočet</a:t>
            </a:r>
          </a:p>
          <a:p>
            <a:pPr lvl="1">
              <a:defRPr/>
            </a:pPr>
            <a:r>
              <a:rPr lang="cs-CZ" altLang="cs-CZ" sz="1400" dirty="0"/>
              <a:t>náklady v NNO (jejich kalkulace)</a:t>
            </a:r>
          </a:p>
          <a:p>
            <a:pPr lvl="1">
              <a:defRPr/>
            </a:pPr>
            <a:r>
              <a:rPr lang="cs-CZ" altLang="cs-CZ" sz="1400" dirty="0"/>
              <a:t>výnosy</a:t>
            </a:r>
            <a:r>
              <a:rPr lang="en-US" altLang="cs-CZ" sz="1400" dirty="0"/>
              <a:t> </a:t>
            </a:r>
            <a:r>
              <a:rPr lang="en-US" altLang="cs-CZ" sz="1400" dirty="0" err="1"/>
              <a:t>ve</a:t>
            </a:r>
            <a:r>
              <a:rPr lang="en-US" altLang="cs-CZ" sz="1400" dirty="0"/>
              <a:t> </a:t>
            </a:r>
            <a:r>
              <a:rPr lang="en-US" altLang="cs-CZ" sz="1400" dirty="0" err="1"/>
              <a:t>vší</a:t>
            </a:r>
            <a:r>
              <a:rPr lang="en-US" altLang="cs-CZ" sz="1400" dirty="0"/>
              <a:t> </a:t>
            </a:r>
            <a:r>
              <a:rPr lang="en-US" altLang="cs-CZ" sz="1400" dirty="0" err="1"/>
              <a:t>obecnosti</a:t>
            </a:r>
            <a:r>
              <a:rPr lang="cs-CZ" altLang="cs-CZ" sz="1400" dirty="0"/>
              <a:t> v NNO</a:t>
            </a:r>
          </a:p>
          <a:p>
            <a:pPr lvl="1">
              <a:defRPr/>
            </a:pPr>
            <a:r>
              <a:rPr lang="cs-CZ" altLang="cs-CZ" sz="1400" dirty="0"/>
              <a:t>je libo pokročilejší nástroje?</a:t>
            </a:r>
          </a:p>
          <a:p>
            <a:pPr lvl="1">
              <a:defRPr/>
            </a:pP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224873736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Doporučená literatura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 algn="just">
              <a:buNone/>
            </a:pPr>
            <a:r>
              <a:rPr lang="cs-CZ" altLang="cs-CZ" sz="1400" dirty="0"/>
              <a:t>v textu zmiňovaná legislativa</a:t>
            </a:r>
          </a:p>
          <a:p>
            <a:pPr marL="72000" indent="0" algn="just">
              <a:buNone/>
            </a:pPr>
            <a:endParaRPr lang="cs-CZ" altLang="cs-CZ" sz="1400" dirty="0"/>
          </a:p>
          <a:p>
            <a:pPr marL="72000" indent="0" algn="just">
              <a:buNone/>
            </a:pPr>
            <a:r>
              <a:rPr lang="cs-CZ" altLang="cs-CZ" sz="1400" dirty="0"/>
              <a:t>DOBROZEMSKÝ, Václav a Jan STEJSKAL. </a:t>
            </a:r>
            <a:r>
              <a:rPr lang="cs-CZ" altLang="cs-CZ" sz="1400" i="1" dirty="0"/>
              <a:t>Nevýdělečné organizace v teorii. </a:t>
            </a:r>
            <a:r>
              <a:rPr lang="cs-CZ" altLang="cs-CZ" sz="1400" dirty="0"/>
              <a:t>2., aktualizované vydání. Praha: </a:t>
            </a:r>
            <a:r>
              <a:rPr lang="cs-CZ" altLang="cs-CZ" sz="1400" dirty="0" err="1"/>
              <a:t>Wolters</a:t>
            </a:r>
            <a:r>
              <a:rPr lang="cs-CZ" altLang="cs-CZ" sz="1400" dirty="0"/>
              <a:t> </a:t>
            </a:r>
            <a:r>
              <a:rPr lang="cs-CZ" altLang="cs-CZ" sz="1400" dirty="0" err="1"/>
              <a:t>Kluwer</a:t>
            </a:r>
            <a:r>
              <a:rPr lang="cs-CZ" altLang="cs-CZ" sz="1400" dirty="0"/>
              <a:t>, 2016. ISBN 978-80-7552-103-3.</a:t>
            </a:r>
          </a:p>
          <a:p>
            <a:pPr marL="72000" indent="0" algn="just">
              <a:buNone/>
            </a:pPr>
            <a:r>
              <a:rPr lang="cs-CZ" altLang="cs-CZ" sz="1400" dirty="0"/>
              <a:t>DOBROZEMSKÝ, Václav a Jan STEJSKAL</a:t>
            </a:r>
            <a:r>
              <a:rPr lang="cs-CZ" altLang="cs-CZ" sz="1400" i="1" dirty="0"/>
              <a:t>. Nevýdělečné organizace v praxi. </a:t>
            </a:r>
            <a:r>
              <a:rPr lang="cs-CZ" altLang="cs-CZ" sz="1400" dirty="0"/>
              <a:t>2., aktualizované vydání. Praha: </a:t>
            </a:r>
            <a:r>
              <a:rPr lang="cs-CZ" altLang="cs-CZ" sz="1400" dirty="0" err="1"/>
              <a:t>Wolters</a:t>
            </a:r>
            <a:r>
              <a:rPr lang="cs-CZ" altLang="cs-CZ" sz="1400" dirty="0"/>
              <a:t> </a:t>
            </a:r>
            <a:r>
              <a:rPr lang="cs-CZ" altLang="cs-CZ" sz="1400" dirty="0" err="1"/>
              <a:t>Kluwer</a:t>
            </a:r>
            <a:r>
              <a:rPr lang="cs-CZ" altLang="cs-CZ" sz="1400" dirty="0"/>
              <a:t>, 2017. ISBN 978-80-7552-476-8.</a:t>
            </a:r>
          </a:p>
          <a:p>
            <a:pPr marL="72000" indent="0" algn="just">
              <a:buNone/>
            </a:pPr>
            <a:endParaRPr lang="cs-CZ" altLang="cs-CZ" sz="1400" dirty="0"/>
          </a:p>
          <a:p>
            <a:pPr marL="72000" indent="0" algn="just">
              <a:buNone/>
            </a:pPr>
            <a:r>
              <a:rPr lang="cs-CZ" altLang="cs-CZ" sz="1400" dirty="0">
                <a:hlinkClick r:id="rId2"/>
              </a:rPr>
              <a:t>www.fikane.cz</a:t>
            </a:r>
            <a:r>
              <a:rPr lang="cs-CZ" altLang="cs-CZ" sz="1400" dirty="0"/>
              <a:t> (metodika)</a:t>
            </a:r>
          </a:p>
        </p:txBody>
      </p:sp>
    </p:spTree>
    <p:extLst>
      <p:ext uri="{BB962C8B-B14F-4D97-AF65-F5344CB8AC3E}">
        <p14:creationId xmlns:p14="http://schemas.microsoft.com/office/powerpoint/2010/main" val="142519964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3804834" y="6228000"/>
            <a:ext cx="4835166" cy="252000"/>
          </a:xfrm>
        </p:spPr>
        <p:txBody>
          <a:bodyPr/>
          <a:lstStyle/>
          <a:p>
            <a:r>
              <a:rPr lang="cs-CZ" dirty="0"/>
              <a:t>Jakub Pejcal: jakub.pejcal@econ.muni.cz, CVNS, ESF MU</a:t>
            </a:r>
          </a:p>
          <a:p>
            <a:r>
              <a:rPr lang="cs-CZ" dirty="0"/>
              <a:t>6. 3. 2021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72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BKV_ERNO: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3804834" y="3536689"/>
            <a:ext cx="6539980" cy="1278214"/>
          </a:xfrm>
        </p:spPr>
        <p:txBody>
          <a:bodyPr/>
          <a:lstStyle/>
          <a:p>
            <a:r>
              <a:rPr lang="cs-CZ" sz="2000" dirty="0"/>
              <a:t>Úvodní informace o předmětu</a:t>
            </a:r>
            <a:br>
              <a:rPr lang="cs-CZ" sz="2000" b="1" dirty="0"/>
            </a:br>
            <a:r>
              <a:rPr lang="cs-CZ" sz="2000" dirty="0"/>
              <a:t>Základní přehled „teorie“ </a:t>
            </a:r>
          </a:p>
          <a:p>
            <a:r>
              <a:rPr lang="cs-CZ" sz="2000" dirty="0"/>
              <a:t>Legislativa</a:t>
            </a:r>
          </a:p>
          <a:p>
            <a:r>
              <a:rPr lang="cs-CZ" sz="2000" dirty="0"/>
              <a:t>Účetnictví a ekonomické řízení</a:t>
            </a:r>
          </a:p>
          <a:p>
            <a:r>
              <a:rPr lang="cs-CZ" sz="2000" b="1" dirty="0"/>
              <a:t>Financování</a:t>
            </a:r>
          </a:p>
          <a:p>
            <a:r>
              <a:rPr lang="cs-CZ" sz="2000" dirty="0"/>
              <a:t>Transparentnost </a:t>
            </a:r>
          </a:p>
          <a:p>
            <a:r>
              <a:rPr lang="cs-CZ" sz="2000" dirty="0"/>
              <a:t>=&gt;</a:t>
            </a:r>
          </a:p>
          <a:p>
            <a:r>
              <a:rPr lang="cs-CZ" sz="2000" dirty="0"/>
              <a:t>„Semestrální projekt“</a:t>
            </a:r>
          </a:p>
        </p:txBody>
      </p:sp>
    </p:spTree>
    <p:extLst>
      <p:ext uri="{BB962C8B-B14F-4D97-AF65-F5344CB8AC3E}">
        <p14:creationId xmlns:p14="http://schemas.microsoft.com/office/powerpoint/2010/main" val="62635257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73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Obsah bloku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400" dirty="0"/>
              <a:t>„teoretický“ úvod </a:t>
            </a:r>
          </a:p>
          <a:p>
            <a:pPr lvl="1">
              <a:defRPr/>
            </a:pPr>
            <a:r>
              <a:rPr lang="cs-CZ" altLang="cs-CZ" sz="1400" dirty="0"/>
              <a:t>financování NNO v ČR	</a:t>
            </a:r>
          </a:p>
          <a:p>
            <a:pPr lvl="1">
              <a:defRPr/>
            </a:pPr>
            <a:r>
              <a:rPr lang="cs-CZ" altLang="cs-CZ" sz="1400" dirty="0"/>
              <a:t>co je přímá a co nepřímá veřejná podpora?</a:t>
            </a:r>
          </a:p>
          <a:p>
            <a:pPr lvl="1">
              <a:defRPr/>
            </a:pPr>
            <a:r>
              <a:rPr lang="cs-CZ" altLang="cs-CZ" sz="1400" dirty="0"/>
              <a:t>kdo jakou podporu poskytuje?</a:t>
            </a:r>
          </a:p>
          <a:p>
            <a:pPr lvl="1">
              <a:defRPr/>
            </a:pPr>
            <a:r>
              <a:rPr lang="cs-CZ" altLang="cs-CZ" sz="1400" dirty="0"/>
              <a:t>co je Rozbor financování NNO z VR</a:t>
            </a:r>
          </a:p>
          <a:p>
            <a:pPr>
              <a:defRPr/>
            </a:pPr>
            <a:r>
              <a:rPr lang="cs-CZ" altLang="cs-CZ" sz="1400" dirty="0"/>
              <a:t>…</a:t>
            </a:r>
          </a:p>
          <a:p>
            <a:pPr>
              <a:defRPr/>
            </a:pPr>
            <a:r>
              <a:rPr lang="cs-CZ" altLang="cs-CZ" sz="1400" dirty="0"/>
              <a:t>shrnutí závěrem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AAA4921-3FA3-4A17-AF72-A62C2E83F4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2" t="5764" r="1869"/>
          <a:stretch/>
        </p:blipFill>
        <p:spPr bwMode="auto">
          <a:xfrm>
            <a:off x="4780047" y="1171576"/>
            <a:ext cx="5936496" cy="4456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233067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74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Financování NNO v ČR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400" dirty="0"/>
              <a:t>podle dat ČSÚ (neziskové instituce sloužící domácnostem) v roce 2018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 marL="72000" indent="0">
              <a:buNone/>
              <a:defRPr/>
            </a:pPr>
            <a:r>
              <a:rPr lang="cs-CZ" altLang="cs-CZ" sz="1400" dirty="0"/>
              <a:t>  </a:t>
            </a:r>
          </a:p>
          <a:p>
            <a:pPr marL="72000" indent="0">
              <a:buNone/>
              <a:defRPr/>
            </a:pPr>
            <a:endParaRPr lang="cs-CZ" altLang="cs-CZ" sz="1400" dirty="0"/>
          </a:p>
          <a:p>
            <a:pPr marL="72000" indent="0">
              <a:buNone/>
              <a:defRPr/>
            </a:pPr>
            <a:r>
              <a:rPr lang="cs-CZ" altLang="cs-CZ" sz="1400" dirty="0"/>
              <a:t>								   (Fořtová, J.; 2020)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5417559-90F2-4CDC-9C96-BCB9F11BC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148" y="2109455"/>
            <a:ext cx="5927703" cy="347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15070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75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/>
              <a:t>Přímá</a:t>
            </a:r>
            <a:r>
              <a:rPr lang="en-US" sz="4000" dirty="0"/>
              <a:t> </a:t>
            </a:r>
            <a:r>
              <a:rPr lang="en-US" sz="4000" dirty="0" err="1"/>
              <a:t>podpora</a:t>
            </a:r>
            <a:r>
              <a:rPr lang="en-US" sz="4000" dirty="0"/>
              <a:t> z </a:t>
            </a:r>
            <a:r>
              <a:rPr lang="en-US" sz="4000" dirty="0" err="1"/>
              <a:t>veřejných</a:t>
            </a:r>
            <a:r>
              <a:rPr lang="en-US" sz="4000" dirty="0"/>
              <a:t> </a:t>
            </a:r>
            <a:r>
              <a:rPr lang="en-US" sz="4000" dirty="0" err="1"/>
              <a:t>rozpočtů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400" dirty="0"/>
              <a:t>Přímá podpora: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 marL="72000" indent="0">
              <a:buNone/>
              <a:defRPr/>
            </a:pPr>
            <a:endParaRPr lang="cs-CZ" altLang="cs-CZ" sz="1400" dirty="0"/>
          </a:p>
          <a:p>
            <a:pPr marL="72000" indent="0">
              <a:buNone/>
              <a:defRPr/>
            </a:pPr>
            <a:r>
              <a:rPr lang="cs-CZ" altLang="cs-CZ" sz="1400" dirty="0"/>
              <a:t>								 (Prouzová, Z.; 2016)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nejčastěji ve formě dotací, realizováno veřejnými politikami (SDP)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proč? PROTOŽE jsou to důležití (výhradní) poskytovatelé úzce specializovaných veřejných služeb (humanitární zahraniční pomoc, multikulturní činnosti, integrace romské populace, ekologická osvěta…) či zabezpečují marginálních segment veřejných služeb</a:t>
            </a:r>
          </a:p>
        </p:txBody>
      </p:sp>
      <p:pic>
        <p:nvPicPr>
          <p:cNvPr id="8" name="table">
            <a:extLst>
              <a:ext uri="{FF2B5EF4-FFF2-40B4-BE49-F238E27FC236}">
                <a16:creationId xmlns:a16="http://schemas.microsoft.com/office/drawing/2014/main" id="{341C0CCB-DCA2-40D9-8CA9-82FFD46FB1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246"/>
          <a:stretch/>
        </p:blipFill>
        <p:spPr>
          <a:xfrm>
            <a:off x="2881945" y="1901515"/>
            <a:ext cx="3585736" cy="1516952"/>
          </a:xfrm>
          <a:prstGeom prst="rect">
            <a:avLst/>
          </a:prstGeom>
        </p:spPr>
      </p:pic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CBD34D0B-F32F-4259-BE52-F96AC74A2A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3045968"/>
              </p:ext>
            </p:extLst>
          </p:nvPr>
        </p:nvGraphicFramePr>
        <p:xfrm>
          <a:off x="6467681" y="1692002"/>
          <a:ext cx="3713318" cy="1935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4518918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76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err="1"/>
              <a:t>Nep</a:t>
            </a:r>
            <a:r>
              <a:rPr lang="en-US" sz="4000" dirty="0" err="1"/>
              <a:t>římá</a:t>
            </a:r>
            <a:r>
              <a:rPr lang="en-US" sz="4000" dirty="0"/>
              <a:t> </a:t>
            </a:r>
            <a:r>
              <a:rPr lang="en-US" sz="4000" dirty="0" err="1"/>
              <a:t>podpora</a:t>
            </a:r>
            <a:r>
              <a:rPr lang="en-US" sz="4000" dirty="0"/>
              <a:t> z </a:t>
            </a:r>
            <a:r>
              <a:rPr lang="en-US" sz="4000" dirty="0" err="1"/>
              <a:t>veřejných</a:t>
            </a:r>
            <a:r>
              <a:rPr lang="en-US" sz="4000" dirty="0"/>
              <a:t> </a:t>
            </a:r>
            <a:r>
              <a:rPr lang="en-US" sz="4000" dirty="0" err="1"/>
              <a:t>rozpočtů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400" dirty="0"/>
              <a:t>Nepřímá podpora: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 marL="72000" indent="0">
              <a:buNone/>
              <a:defRPr/>
            </a:pPr>
            <a:endParaRPr lang="cs-CZ" altLang="cs-CZ" sz="1400" dirty="0"/>
          </a:p>
          <a:p>
            <a:pPr marL="72000" indent="0">
              <a:buNone/>
              <a:defRPr/>
            </a:pPr>
            <a:r>
              <a:rPr lang="cs-CZ" altLang="cs-CZ" sz="1400" dirty="0"/>
              <a:t>					(Prouzová, Z.; 2016)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Nejčastěji ve formě:</a:t>
            </a:r>
          </a:p>
          <a:p>
            <a:pPr lvl="1">
              <a:defRPr/>
            </a:pPr>
            <a:r>
              <a:rPr lang="cs-CZ" altLang="cs-CZ" sz="1400" dirty="0"/>
              <a:t>možnosti využít komunikační a propagační kanály (obecní rozhlas, nástěnka, webové stránky)</a:t>
            </a:r>
          </a:p>
          <a:p>
            <a:pPr lvl="1">
              <a:defRPr/>
            </a:pPr>
            <a:r>
              <a:rPr lang="cs-CZ" altLang="cs-CZ" sz="1400" dirty="0"/>
              <a:t>pronájem či zapůjčení majetku a zdrojů obce (pronájem, technické vybavení, pracovní čas)</a:t>
            </a:r>
          </a:p>
          <a:p>
            <a:pPr lvl="1">
              <a:defRPr/>
            </a:pPr>
            <a:r>
              <a:rPr lang="cs-CZ" altLang="cs-CZ" sz="1400" dirty="0"/>
              <a:t>věcné a finanční dary</a:t>
            </a:r>
          </a:p>
          <a:p>
            <a:pPr lvl="1">
              <a:defRPr/>
            </a:pPr>
            <a:r>
              <a:rPr lang="cs-CZ" altLang="cs-CZ" sz="1400" dirty="0"/>
              <a:t>…</a:t>
            </a:r>
          </a:p>
          <a:p>
            <a:pPr lvl="1">
              <a:defRPr/>
            </a:pPr>
            <a:r>
              <a:rPr lang="cs-CZ" altLang="cs-CZ" sz="1400" dirty="0"/>
              <a:t>X) osvobození od místních poplatků, slevy na daních</a:t>
            </a:r>
          </a:p>
        </p:txBody>
      </p:sp>
      <p:pic>
        <p:nvPicPr>
          <p:cNvPr id="6" name="table">
            <a:extLst>
              <a:ext uri="{FF2B5EF4-FFF2-40B4-BE49-F238E27FC236}">
                <a16:creationId xmlns:a16="http://schemas.microsoft.com/office/drawing/2014/main" id="{3064DE37-64CB-4BA0-9736-B3C3376C1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8974" y="1692002"/>
            <a:ext cx="3566883" cy="220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73329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77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/>
              <a:t>Rozbor</a:t>
            </a:r>
            <a:r>
              <a:rPr lang="en-US" sz="4000" dirty="0"/>
              <a:t> </a:t>
            </a:r>
            <a:r>
              <a:rPr lang="en-US" sz="4000" dirty="0" err="1"/>
              <a:t>financování</a:t>
            </a:r>
            <a:r>
              <a:rPr lang="en-US" sz="4000" dirty="0"/>
              <a:t> NNO I. </a:t>
            </a:r>
            <a:br>
              <a:rPr lang="cs-CZ" sz="4000" dirty="0"/>
            </a:br>
            <a:r>
              <a:rPr lang="cs-CZ" sz="4000" dirty="0"/>
              <a:t>									</a:t>
            </a:r>
            <a:r>
              <a:rPr lang="cs-CZ" dirty="0"/>
              <a:t>O</a:t>
            </a:r>
            <a:r>
              <a:rPr lang="cs-CZ" sz="4000" dirty="0"/>
              <a:t> čem je?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400" dirty="0"/>
              <a:t>o NNO v roce 2016:</a:t>
            </a:r>
          </a:p>
          <a:p>
            <a:pPr lvl="1">
              <a:defRPr/>
            </a:pPr>
            <a:r>
              <a:rPr lang="cs-CZ" altLang="cs-CZ" sz="1400" dirty="0"/>
              <a:t>celkem 132.953 subjektů (na jednu NNO v ČR připadá 79 obyvatel) </a:t>
            </a:r>
            <a:r>
              <a:rPr lang="cs-CZ" altLang="cs-CZ" sz="1400" i="1" dirty="0">
                <a:solidFill>
                  <a:schemeClr val="bg1">
                    <a:lumMod val="50000"/>
                  </a:schemeClr>
                </a:solidFill>
              </a:rPr>
              <a:t>dnes okolo 143 tisíc subjektů</a:t>
            </a:r>
          </a:p>
          <a:p>
            <a:pPr lvl="1">
              <a:defRPr/>
            </a:pPr>
            <a:r>
              <a:rPr lang="cs-CZ" altLang="cs-CZ" sz="1400" dirty="0"/>
              <a:t>pracovní úvazky FTE: 104.277 (2,04 %) </a:t>
            </a:r>
            <a:r>
              <a:rPr lang="cs-CZ" altLang="cs-CZ" sz="1400" i="1" dirty="0">
                <a:solidFill>
                  <a:schemeClr val="bg1">
                    <a:lumMod val="50000"/>
                  </a:schemeClr>
                </a:solidFill>
              </a:rPr>
              <a:t>dnes okolo 116.991 (2,2 %) </a:t>
            </a:r>
          </a:p>
          <a:p>
            <a:pPr lvl="1">
              <a:defRPr/>
            </a:pPr>
            <a:r>
              <a:rPr lang="cs-CZ" altLang="cs-CZ" sz="1400" dirty="0"/>
              <a:t>dobrovolníci FTE: 26.102 </a:t>
            </a:r>
            <a:r>
              <a:rPr lang="cs-CZ" altLang="cs-CZ" sz="1400" i="1" dirty="0">
                <a:solidFill>
                  <a:schemeClr val="bg1">
                    <a:lumMod val="50000"/>
                  </a:schemeClr>
                </a:solidFill>
              </a:rPr>
              <a:t>dnes okolo 32 tisíc dobrovolníků FTE</a:t>
            </a:r>
          </a:p>
          <a:p>
            <a:pPr lvl="1">
              <a:defRPr/>
            </a:pPr>
            <a:r>
              <a:rPr lang="cs-CZ" altLang="cs-CZ" sz="1400" dirty="0"/>
              <a:t>podíl na tvorbě HDP: 1,66 % </a:t>
            </a:r>
            <a:r>
              <a:rPr lang="cs-CZ" altLang="cs-CZ" sz="1400" i="1" dirty="0">
                <a:solidFill>
                  <a:schemeClr val="bg1">
                    <a:lumMod val="50000"/>
                  </a:schemeClr>
                </a:solidFill>
              </a:rPr>
              <a:t>dnes okolo 1,78 %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Rozbor financování nestátních neziskových organizací z veřejných rozpočtů</a:t>
            </a:r>
          </a:p>
          <a:p>
            <a:pPr lvl="1">
              <a:defRPr/>
            </a:pPr>
            <a:r>
              <a:rPr lang="cs-CZ" altLang="cs-CZ" sz="1400" dirty="0"/>
              <a:t>zpracováno pro RVNNO</a:t>
            </a:r>
          </a:p>
          <a:p>
            <a:pPr lvl="1">
              <a:defRPr/>
            </a:pPr>
            <a:r>
              <a:rPr lang="cs-CZ" altLang="cs-CZ" sz="1400" dirty="0"/>
              <a:t>zahrnuje jen vybrané právní formy NNO</a:t>
            </a:r>
          </a:p>
          <a:p>
            <a:pPr lvl="1">
              <a:defRPr/>
            </a:pPr>
            <a:r>
              <a:rPr lang="cs-CZ" altLang="cs-CZ" sz="1400" dirty="0"/>
              <a:t>zabývá se alokovanými prostředky ve formě dotací (vč. spolufinancování z EU a EHP) a veřejných zakázek</a:t>
            </a:r>
          </a:p>
          <a:p>
            <a:pPr lvl="1">
              <a:defRPr/>
            </a:pPr>
            <a:r>
              <a:rPr lang="cs-CZ" altLang="cs-CZ" sz="1400" dirty="0"/>
              <a:t>pracuje se státním rozpočtem, rozpočty krajů a hl. m. Prahy, rozpočty obcí a rozpočty státních fondů</a:t>
            </a:r>
          </a:p>
        </p:txBody>
      </p:sp>
    </p:spTree>
    <p:extLst>
      <p:ext uri="{BB962C8B-B14F-4D97-AF65-F5344CB8AC3E}">
        <p14:creationId xmlns:p14="http://schemas.microsoft.com/office/powerpoint/2010/main" val="418727813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78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/>
              <a:t>Rozbor</a:t>
            </a:r>
            <a:r>
              <a:rPr lang="en-US" sz="4000" dirty="0"/>
              <a:t> </a:t>
            </a:r>
            <a:r>
              <a:rPr lang="en-US" sz="4000" dirty="0" err="1"/>
              <a:t>financování</a:t>
            </a:r>
            <a:r>
              <a:rPr lang="en-US" sz="4000" dirty="0"/>
              <a:t> NNO </a:t>
            </a:r>
            <a:r>
              <a:rPr lang="cs-CZ" sz="4000" dirty="0"/>
              <a:t>I</a:t>
            </a:r>
            <a:r>
              <a:rPr lang="en-US" sz="4000" dirty="0"/>
              <a:t>I. </a:t>
            </a:r>
            <a:br>
              <a:rPr lang="cs-CZ" sz="4000" dirty="0"/>
            </a:br>
            <a:r>
              <a:rPr lang="cs-CZ" sz="4000" dirty="0"/>
              <a:t>									</a:t>
            </a:r>
            <a:r>
              <a:rPr lang="cs-CZ" dirty="0"/>
              <a:t>Obecně.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400" dirty="0"/>
              <a:t>nadačním subjektům, spolků, pobočným spolkům, obecně prospěšným společnostem, ústavům, účelovým zařízením církví, školským právnickým osobám a zájmovým sdružením právnických osob bylo v roce 2016*:</a:t>
            </a:r>
          </a:p>
          <a:p>
            <a:pPr>
              <a:defRPr/>
            </a:pPr>
            <a:endParaRPr lang="cs-CZ" altLang="cs-CZ" sz="1400" dirty="0"/>
          </a:p>
          <a:p>
            <a:pPr lvl="1">
              <a:defRPr/>
            </a:pPr>
            <a:r>
              <a:rPr lang="cs-CZ" altLang="cs-CZ" sz="1400" dirty="0"/>
              <a:t>poskytnuto ve výši 17.889,7 mil. Kč</a:t>
            </a:r>
          </a:p>
          <a:p>
            <a:pPr marL="324000" lvl="1" indent="0">
              <a:buNone/>
              <a:defRPr/>
            </a:pPr>
            <a:r>
              <a:rPr lang="cs-CZ" altLang="cs-CZ" sz="1400" i="1" dirty="0"/>
              <a:t>(zahrnuje všechny úrovně rozpočtů)</a:t>
            </a:r>
          </a:p>
          <a:p>
            <a:pPr>
              <a:defRPr/>
            </a:pPr>
            <a:endParaRPr lang="cs-CZ" altLang="cs-CZ" sz="1400" dirty="0"/>
          </a:p>
          <a:p>
            <a:pPr lvl="1">
              <a:defRPr/>
            </a:pPr>
            <a:r>
              <a:rPr lang="cs-CZ" altLang="cs-CZ" sz="1400" dirty="0"/>
              <a:t>zadáno veřejných zakázek ve výši 225,4 mil. Kč vč. DPH </a:t>
            </a:r>
          </a:p>
          <a:p>
            <a:pPr marL="324000" lvl="1" indent="0">
              <a:buNone/>
              <a:defRPr/>
            </a:pPr>
            <a:r>
              <a:rPr lang="cs-CZ" altLang="cs-CZ" sz="1400" i="1" dirty="0"/>
              <a:t>(zahrnuje státní rozpočet, rozpočty státních fondů, rozpočty krajů vč. hl. m. Prahy)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 marL="72000" indent="0">
              <a:buNone/>
              <a:defRPr/>
            </a:pPr>
            <a:r>
              <a:rPr lang="cs-CZ" altLang="cs-CZ" sz="1400" i="1" dirty="0"/>
              <a:t>* NNO v daných právních formách bylo v roce 2016 120.854, z toho: 85.308 </a:t>
            </a:r>
            <a:r>
              <a:rPr lang="cs-CZ" altLang="cs-CZ" sz="1400" i="1" dirty="0" err="1"/>
              <a:t>z.s</a:t>
            </a:r>
            <a:r>
              <a:rPr lang="cs-CZ" altLang="cs-CZ" sz="1400" i="1" dirty="0"/>
              <a:t>., 25.085 pobočných </a:t>
            </a:r>
            <a:r>
              <a:rPr lang="cs-CZ" altLang="cs-CZ" sz="1400" i="1" dirty="0" err="1"/>
              <a:t>z.s</a:t>
            </a:r>
            <a:r>
              <a:rPr lang="cs-CZ" altLang="cs-CZ" sz="1400" i="1" dirty="0"/>
              <a:t>., 2.672 o.p.s., 397 </a:t>
            </a:r>
            <a:r>
              <a:rPr lang="cs-CZ" altLang="cs-CZ" sz="1400" i="1" dirty="0" err="1"/>
              <a:t>z.ú</a:t>
            </a:r>
            <a:r>
              <a:rPr lang="cs-CZ" altLang="cs-CZ" sz="1400" i="1" dirty="0"/>
              <a:t>., 517 nadací, 1.558 nadačních fondů, 252 školských právnických zařízení, 938 zájmových sdružení </a:t>
            </a:r>
            <a:r>
              <a:rPr lang="cs-CZ" altLang="cs-CZ" sz="1400" i="1" dirty="0" err="1"/>
              <a:t>p.o</a:t>
            </a:r>
            <a:r>
              <a:rPr lang="cs-CZ" altLang="cs-CZ" sz="1400" i="1" dirty="0"/>
              <a:t>., 4.127 církevních právnických osob</a:t>
            </a:r>
          </a:p>
          <a:p>
            <a:pPr lvl="1">
              <a:defRPr/>
            </a:pPr>
            <a:endParaRPr lang="cs-CZ" altLang="cs-CZ" sz="1400" dirty="0"/>
          </a:p>
        </p:txBody>
      </p:sp>
    </p:spTree>
    <p:extLst>
      <p:ext uri="{BB962C8B-B14F-4D97-AF65-F5344CB8AC3E}">
        <p14:creationId xmlns:p14="http://schemas.microsoft.com/office/powerpoint/2010/main" val="398453090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79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Konkrétní údaje o podpoře </a:t>
            </a:r>
            <a:r>
              <a:rPr lang="en-US" sz="4000" dirty="0"/>
              <a:t>I.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400" dirty="0"/>
              <a:t>ve formě dotací bylo v roce </a:t>
            </a:r>
            <a:r>
              <a:rPr lang="cs-CZ" altLang="cs-CZ" sz="1400" b="1" dirty="0"/>
              <a:t>2016</a:t>
            </a:r>
            <a:r>
              <a:rPr lang="cs-CZ" altLang="cs-CZ" sz="1400" dirty="0"/>
              <a:t> NNO poskytnuto celkem </a:t>
            </a:r>
            <a:r>
              <a:rPr lang="cs-CZ" altLang="cs-CZ" sz="1400" b="1" dirty="0"/>
              <a:t>17.889,7 mil. Kč</a:t>
            </a:r>
            <a:r>
              <a:rPr lang="cs-CZ" altLang="cs-CZ" sz="1400" dirty="0"/>
              <a:t>, z toho:</a:t>
            </a:r>
          </a:p>
          <a:p>
            <a:pPr>
              <a:defRPr/>
            </a:pPr>
            <a:endParaRPr lang="cs-CZ" altLang="cs-CZ" sz="1400" dirty="0"/>
          </a:p>
          <a:p>
            <a:pPr lvl="1">
              <a:defRPr/>
            </a:pPr>
            <a:r>
              <a:rPr lang="cs-CZ" altLang="cs-CZ" sz="1400" b="1" dirty="0"/>
              <a:t>ze státního rozpočtu: 60,8 %</a:t>
            </a:r>
          </a:p>
          <a:p>
            <a:pPr marL="72000" indent="0">
              <a:buNone/>
              <a:defRPr/>
            </a:pPr>
            <a:r>
              <a:rPr lang="cs-CZ" altLang="cs-CZ" sz="1400" dirty="0"/>
              <a:t>13.442 dotací ve výši 10.873,4 mil. Kč (+11,3 %) obdrželo 6.941 subjektů</a:t>
            </a:r>
          </a:p>
          <a:p>
            <a:pPr marL="72000" indent="0">
              <a:buNone/>
              <a:defRPr/>
            </a:pPr>
            <a:r>
              <a:rPr lang="cs-CZ" altLang="cs-CZ" sz="1400" dirty="0"/>
              <a:t>(z toho EU a EHP kofinancováno 1.434 dotací a administrováno 153 projektů pro 791 subjektů, vygenerováno dalších 1.276,2 mil. Kč)</a:t>
            </a:r>
          </a:p>
          <a:p>
            <a:pPr>
              <a:defRPr/>
            </a:pPr>
            <a:endParaRPr lang="cs-CZ" altLang="cs-CZ" sz="1400" dirty="0"/>
          </a:p>
          <a:p>
            <a:pPr lvl="1">
              <a:defRPr/>
            </a:pPr>
            <a:r>
              <a:rPr lang="cs-CZ" altLang="cs-CZ" sz="1400" b="1" dirty="0"/>
              <a:t>z rozpočtů krajů a hl. m. Prahy: 15,9 % </a:t>
            </a:r>
          </a:p>
          <a:p>
            <a:pPr marL="72000" indent="0">
              <a:buNone/>
              <a:defRPr/>
            </a:pPr>
            <a:r>
              <a:rPr lang="cs-CZ" altLang="cs-CZ" sz="1400" dirty="0"/>
              <a:t>15.547 dotací ve výši 2.846,7 mil. Kč (+24 %) obdrželo 8.397 subjektů</a:t>
            </a:r>
          </a:p>
          <a:p>
            <a:pPr marL="72000" indent="0">
              <a:buNone/>
              <a:defRPr/>
            </a:pPr>
            <a:r>
              <a:rPr lang="cs-CZ" altLang="cs-CZ" sz="1400" dirty="0"/>
              <a:t>(z toho EU a EHP kofinancováno 225 dotací a administrován 1 projekt pro 131 subjektů, vygenerováno dalších 244,8 mil. Kč)</a:t>
            </a:r>
          </a:p>
          <a:p>
            <a:pPr>
              <a:defRPr/>
            </a:pPr>
            <a:endParaRPr lang="cs-CZ" altLang="cs-CZ" sz="1400" dirty="0"/>
          </a:p>
          <a:p>
            <a:pPr lvl="1">
              <a:defRPr/>
            </a:pPr>
            <a:r>
              <a:rPr lang="cs-CZ" altLang="cs-CZ" sz="1400" b="1" dirty="0"/>
              <a:t>z rozpočtů obcí: 22,1 % </a:t>
            </a:r>
          </a:p>
          <a:p>
            <a:pPr marL="72000" indent="0">
              <a:buNone/>
              <a:defRPr/>
            </a:pPr>
            <a:r>
              <a:rPr lang="cs-CZ" altLang="cs-CZ" sz="1400" dirty="0"/>
              <a:t>dotace ve výši 3.948,7 mil. Kč (+7 %)</a:t>
            </a:r>
          </a:p>
          <a:p>
            <a:pPr>
              <a:defRPr/>
            </a:pPr>
            <a:endParaRPr lang="cs-CZ" altLang="cs-CZ" sz="1400" dirty="0"/>
          </a:p>
          <a:p>
            <a:pPr lvl="1">
              <a:defRPr/>
            </a:pPr>
            <a:r>
              <a:rPr lang="cs-CZ" altLang="cs-CZ" sz="1400" b="1" dirty="0"/>
              <a:t>z rozpočtů státních fondů: 1,2 %</a:t>
            </a:r>
          </a:p>
          <a:p>
            <a:pPr marL="72000" indent="0">
              <a:buNone/>
              <a:defRPr/>
            </a:pPr>
            <a:r>
              <a:rPr lang="cs-CZ" altLang="cs-CZ" sz="1400" dirty="0"/>
              <a:t>dotace ve výši 220,9 mil. Kč (-70 %)</a:t>
            </a:r>
          </a:p>
        </p:txBody>
      </p:sp>
    </p:spTree>
    <p:extLst>
      <p:ext uri="{BB962C8B-B14F-4D97-AF65-F5344CB8AC3E}">
        <p14:creationId xmlns:p14="http://schemas.microsoft.com/office/powerpoint/2010/main" val="2332452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Doporučená literatura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sz="1400" dirty="0"/>
              <a:t>HYÁNEK, Vladimír. </a:t>
            </a:r>
            <a:r>
              <a:rPr lang="cs-CZ" sz="1400" i="1" dirty="0"/>
              <a:t>Neziskové organizace: teorie a mýty</a:t>
            </a:r>
            <a:r>
              <a:rPr lang="cs-CZ" sz="1400" dirty="0"/>
              <a:t>. Vyd. 1. Brno: Masarykova univerzita. Ekonomicko-správní fakulta, 2011, 131 s. ISBN 9788021056510.</a:t>
            </a:r>
          </a:p>
        </p:txBody>
      </p:sp>
    </p:spTree>
    <p:extLst>
      <p:ext uri="{BB962C8B-B14F-4D97-AF65-F5344CB8AC3E}">
        <p14:creationId xmlns:p14="http://schemas.microsoft.com/office/powerpoint/2010/main" val="419459581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>
            <a:extLst>
              <a:ext uri="{FF2B5EF4-FFF2-40B4-BE49-F238E27FC236}">
                <a16:creationId xmlns:a16="http://schemas.microsoft.com/office/drawing/2014/main" id="{8282AB68-4EC3-4AE4-8175-C8BAE8B08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546" y="1815321"/>
            <a:ext cx="6706907" cy="430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80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Konkrétní údaje o podpoře </a:t>
            </a:r>
            <a:r>
              <a:rPr lang="en-US" sz="4000" dirty="0"/>
              <a:t>I</a:t>
            </a:r>
            <a:r>
              <a:rPr lang="cs-CZ" sz="4000" dirty="0"/>
              <a:t>I</a:t>
            </a:r>
            <a:r>
              <a:rPr lang="en-US" sz="4000" dirty="0"/>
              <a:t>.</a:t>
            </a:r>
            <a:br>
              <a:rPr lang="cs-CZ" sz="4000" dirty="0"/>
            </a:br>
            <a:r>
              <a:rPr lang="cs-CZ" sz="4000" dirty="0"/>
              <a:t>							adresáti podpory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0000" y="1692002"/>
            <a:ext cx="7509600" cy="4139998"/>
          </a:xfrm>
        </p:spPr>
        <p:txBody>
          <a:bodyPr/>
          <a:lstStyle/>
          <a:p>
            <a:pPr marL="0" indent="0">
              <a:buNone/>
            </a:pPr>
            <a:endParaRPr lang="en-US" sz="1400" i="1" dirty="0"/>
          </a:p>
          <a:p>
            <a:pPr marL="0" indent="0">
              <a:buNone/>
            </a:pPr>
            <a:endParaRPr lang="en-US" sz="1400" i="1" dirty="0"/>
          </a:p>
          <a:p>
            <a:pPr marL="0" indent="0">
              <a:buNone/>
            </a:pPr>
            <a:endParaRPr lang="cs-CZ" sz="1400" i="1" dirty="0"/>
          </a:p>
          <a:p>
            <a:pPr marL="0" indent="0">
              <a:buNone/>
            </a:pPr>
            <a:endParaRPr lang="cs-CZ" sz="1400" i="1" dirty="0"/>
          </a:p>
          <a:p>
            <a:pPr marL="0" indent="0">
              <a:buNone/>
            </a:pPr>
            <a:endParaRPr lang="cs-CZ" sz="1400" i="1" dirty="0"/>
          </a:p>
          <a:p>
            <a:pPr marL="0" indent="0">
              <a:buNone/>
            </a:pPr>
            <a:endParaRPr lang="cs-CZ" sz="1400" i="1" dirty="0"/>
          </a:p>
          <a:p>
            <a:pPr marL="0" indent="0">
              <a:buNone/>
            </a:pPr>
            <a:endParaRPr lang="cs-CZ" sz="1400" i="1" dirty="0"/>
          </a:p>
          <a:p>
            <a:pPr marL="0" indent="0">
              <a:buNone/>
            </a:pPr>
            <a:endParaRPr lang="cs-CZ" sz="1400" i="1" dirty="0"/>
          </a:p>
          <a:p>
            <a:pPr marL="0" indent="0">
              <a:buNone/>
            </a:pPr>
            <a:endParaRPr lang="cs-CZ" sz="1400" i="1" dirty="0"/>
          </a:p>
          <a:p>
            <a:pPr marL="0" indent="0">
              <a:buNone/>
            </a:pPr>
            <a:endParaRPr lang="cs-CZ" sz="1400" i="1" dirty="0"/>
          </a:p>
          <a:p>
            <a:pPr marL="0" indent="0">
              <a:buNone/>
            </a:pPr>
            <a:endParaRPr lang="cs-CZ" sz="1400" i="1" dirty="0"/>
          </a:p>
          <a:p>
            <a:pPr marL="0" indent="0">
              <a:buNone/>
            </a:pPr>
            <a:endParaRPr lang="cs-CZ" sz="1400" i="1" dirty="0"/>
          </a:p>
          <a:p>
            <a:pPr marL="0" indent="0">
              <a:buNone/>
            </a:pPr>
            <a:endParaRPr lang="cs-CZ" sz="1400" i="1" dirty="0"/>
          </a:p>
          <a:p>
            <a:pPr marL="0" indent="0">
              <a:buNone/>
            </a:pPr>
            <a:endParaRPr lang="en-US" sz="1400" i="1" dirty="0"/>
          </a:p>
          <a:p>
            <a:pPr marL="0" indent="0">
              <a:buNone/>
            </a:pPr>
            <a:r>
              <a:rPr lang="en-US" sz="1400" i="1" dirty="0" err="1"/>
              <a:t>Zdroj</a:t>
            </a:r>
            <a:r>
              <a:rPr lang="en-US" sz="1400" i="1" dirty="0"/>
              <a:t>: </a:t>
            </a:r>
            <a:r>
              <a:rPr lang="en-US" sz="1400" i="1" dirty="0" err="1"/>
              <a:t>Databáze</a:t>
            </a:r>
            <a:r>
              <a:rPr lang="en-US" sz="1400" i="1" dirty="0"/>
              <a:t> </a:t>
            </a:r>
            <a:r>
              <a:rPr lang="en-US" sz="1400" i="1" dirty="0" err="1"/>
              <a:t>kapitol</a:t>
            </a:r>
            <a:r>
              <a:rPr lang="en-US" sz="1400" i="1" dirty="0"/>
              <a:t> </a:t>
            </a:r>
            <a:r>
              <a:rPr lang="en-US" sz="1400" i="1" dirty="0" err="1"/>
              <a:t>státního</a:t>
            </a:r>
            <a:r>
              <a:rPr lang="en-US" sz="1400" i="1" dirty="0"/>
              <a:t> </a:t>
            </a:r>
            <a:r>
              <a:rPr lang="en-US" sz="1400" i="1" dirty="0" err="1"/>
              <a:t>rozpočtu</a:t>
            </a:r>
            <a:r>
              <a:rPr lang="en-US" sz="1400" i="1" dirty="0"/>
              <a:t>, database </a:t>
            </a:r>
            <a:r>
              <a:rPr lang="en-US" sz="1400" i="1" dirty="0" err="1"/>
              <a:t>krajů</a:t>
            </a:r>
            <a:r>
              <a:rPr lang="en-US" sz="1400" i="1" dirty="0"/>
              <a:t> a hl. m. </a:t>
            </a:r>
            <a:r>
              <a:rPr lang="en-US" sz="1400" i="1" dirty="0" err="1"/>
              <a:t>Prahy</a:t>
            </a:r>
            <a:r>
              <a:rPr lang="en-US" sz="1400" i="1" dirty="0"/>
              <a:t> a MONITOR, </a:t>
            </a:r>
            <a:r>
              <a:rPr lang="en-US" sz="1400" i="1" dirty="0" err="1"/>
              <a:t>upraveno</a:t>
            </a:r>
            <a:endParaRPr lang="cs-CZ" sz="1400" i="1" dirty="0"/>
          </a:p>
        </p:txBody>
      </p:sp>
    </p:spTree>
    <p:extLst>
      <p:ext uri="{BB962C8B-B14F-4D97-AF65-F5344CB8AC3E}">
        <p14:creationId xmlns:p14="http://schemas.microsoft.com/office/powerpoint/2010/main" val="316689597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81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Konkrétní údaje o podpoře </a:t>
            </a:r>
            <a:r>
              <a:rPr lang="en-US" sz="4000" dirty="0"/>
              <a:t>I</a:t>
            </a:r>
            <a:r>
              <a:rPr lang="cs-CZ" sz="4000" dirty="0"/>
              <a:t>II</a:t>
            </a:r>
            <a:r>
              <a:rPr lang="en-US" sz="4000" dirty="0"/>
              <a:t>.</a:t>
            </a:r>
            <a:br>
              <a:rPr lang="cs-CZ" sz="4000" dirty="0"/>
            </a:br>
            <a:r>
              <a:rPr lang="cs-CZ" sz="4000" dirty="0"/>
              <a:t>							podoba podpory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400" b="1" dirty="0"/>
              <a:t>investice x provoz</a:t>
            </a:r>
          </a:p>
          <a:p>
            <a:pPr lvl="1">
              <a:defRPr/>
            </a:pPr>
            <a:r>
              <a:rPr lang="cs-CZ" altLang="cs-CZ" sz="1400" dirty="0"/>
              <a:t>státní rozpočet: 432 dotací ve výši 687,9 mil. Kč x 13.010 dotací ve výši 10.185,4 mil. Kč</a:t>
            </a:r>
          </a:p>
          <a:p>
            <a:pPr lvl="1">
              <a:defRPr/>
            </a:pPr>
            <a:r>
              <a:rPr lang="cs-CZ" altLang="cs-CZ" sz="1400" dirty="0"/>
              <a:t>krajské rozpočty: 729 dotací ve výši 421,3 mil. Kč x 14.818 dotací ve výši 2.425,3 mil. Kč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b="1" dirty="0"/>
              <a:t>státní dotační politika</a:t>
            </a:r>
          </a:p>
          <a:p>
            <a:pPr lvl="1">
              <a:defRPr/>
            </a:pPr>
            <a:r>
              <a:rPr lang="cs-CZ" altLang="cs-CZ" sz="1400" dirty="0"/>
              <a:t>vládou centrálně koordinovaná politika zaměřená na podporu vybraných právních forem v předem stanovených oblastech (pro rok 2016 schválená 15. 6. 2015)</a:t>
            </a:r>
          </a:p>
          <a:p>
            <a:pPr lvl="1">
              <a:defRPr/>
            </a:pPr>
            <a:r>
              <a:rPr lang="cs-CZ" altLang="cs-CZ" sz="1400" dirty="0"/>
              <a:t>v daném režimu poskytnuto 10.188 dotací ve výši 7.883,5 mil. Kč (72,5 %)</a:t>
            </a:r>
          </a:p>
          <a:p>
            <a:pPr lvl="1">
              <a:defRPr/>
            </a:pPr>
            <a:r>
              <a:rPr lang="cs-CZ" altLang="cs-CZ" sz="1400" dirty="0"/>
              <a:t>17 oblasti: Sociální služby (48,1 %); Tělesná výchova a sport (32,1 %); Zahraniční aktivity (4,0 %); Kultura (4,0 %); Děti a mládež; Protidrogová politika; Péče o zdraví a prevence; Rodinná politika; Životní prostředí a udržitelný rozvoj; Národnostní menšiny a etnické skupiny; Ochrana spotřebitele a nájemních vztahů; Vzdělávání a lidské zdroje; Rizikové chování; Romská menšina; Rovné příležitosti žen a mužů; Boj s korupcí; Ostatní (nezařazené)</a:t>
            </a:r>
          </a:p>
        </p:txBody>
      </p:sp>
    </p:spTree>
    <p:extLst>
      <p:ext uri="{BB962C8B-B14F-4D97-AF65-F5344CB8AC3E}">
        <p14:creationId xmlns:p14="http://schemas.microsoft.com/office/powerpoint/2010/main" val="175199766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82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Konkrétní údaje o podpoře </a:t>
            </a:r>
            <a:r>
              <a:rPr lang="en-US" sz="4000" dirty="0"/>
              <a:t>I</a:t>
            </a:r>
            <a:r>
              <a:rPr lang="cs-CZ" sz="4000" dirty="0"/>
              <a:t>II</a:t>
            </a:r>
            <a:r>
              <a:rPr lang="en-US" sz="4000" dirty="0"/>
              <a:t>.</a:t>
            </a:r>
            <a:br>
              <a:rPr lang="cs-CZ" sz="4000" dirty="0"/>
            </a:br>
            <a:r>
              <a:rPr lang="cs-CZ" sz="4000" dirty="0"/>
              <a:t>							podoba podpory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400" b="1" dirty="0"/>
              <a:t>investice x provoz</a:t>
            </a:r>
          </a:p>
          <a:p>
            <a:pPr lvl="1">
              <a:defRPr/>
            </a:pPr>
            <a:r>
              <a:rPr lang="cs-CZ" altLang="cs-CZ" sz="1400" dirty="0"/>
              <a:t>státní rozpočet: 432 dotací ve výši 687,9 mil. Kč x 13.010 dotací ve výši 10.185,4 mil. Kč</a:t>
            </a:r>
          </a:p>
          <a:p>
            <a:pPr lvl="1">
              <a:defRPr/>
            </a:pPr>
            <a:r>
              <a:rPr lang="cs-CZ" altLang="cs-CZ" sz="1400" dirty="0"/>
              <a:t>krajské rozpočty: 729 dotací ve výši 421,3 mil. Kč x 14.818 dotací ve výši 2.425,3 mil. Kč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b="1" dirty="0"/>
              <a:t>státní dotační politika</a:t>
            </a:r>
          </a:p>
          <a:p>
            <a:pPr lvl="1">
              <a:defRPr/>
            </a:pPr>
            <a:r>
              <a:rPr lang="cs-CZ" altLang="cs-CZ" sz="1400" dirty="0"/>
              <a:t>vládou centrálně koordinovaná politika zaměřená na podporu vybraných právních forem v předem stanovených oblastech (pro rok 2016 schválená 15. 6. 2015)</a:t>
            </a:r>
          </a:p>
          <a:p>
            <a:pPr lvl="1">
              <a:defRPr/>
            </a:pPr>
            <a:r>
              <a:rPr lang="cs-CZ" altLang="cs-CZ" sz="1400" dirty="0"/>
              <a:t>v daném režimu poskytnuto 10.188 dotací ve výši 7.883,5 mil. Kč (72,5 %)</a:t>
            </a:r>
          </a:p>
          <a:p>
            <a:pPr lvl="1">
              <a:defRPr/>
            </a:pPr>
            <a:r>
              <a:rPr lang="cs-CZ" altLang="cs-CZ" sz="1400" dirty="0"/>
              <a:t>17 oblasti: Sociální služby (48,1 %); Tělesná výchova a sport (32,1 %); Zahraniční aktivity (4,0 %); Kultura (4,0 %); Děti a mládež; Protidrogová politika; Péče o zdraví a prevence; Rodinná politika; Životní prostředí a udržitelný rozvoj; Národnostní menšiny a etnické skupiny; Ochrana spotřebitele a nájemních vztahů; Vzdělávání a lidské zdroje; Rizikové chování; Romská menšina; Rovné příležitosti žen a mužů; Boj s korupcí; Ostatní (nezařazené)</a:t>
            </a:r>
          </a:p>
        </p:txBody>
      </p:sp>
    </p:spTree>
    <p:extLst>
      <p:ext uri="{BB962C8B-B14F-4D97-AF65-F5344CB8AC3E}">
        <p14:creationId xmlns:p14="http://schemas.microsoft.com/office/powerpoint/2010/main" val="59461845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83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Konkrétní údaje o podpoře </a:t>
            </a:r>
            <a:r>
              <a:rPr lang="en-US" sz="4000" dirty="0"/>
              <a:t>I</a:t>
            </a:r>
            <a:r>
              <a:rPr lang="cs-CZ" dirty="0"/>
              <a:t>V</a:t>
            </a:r>
            <a:r>
              <a:rPr lang="en-US" sz="4000" dirty="0"/>
              <a:t>.</a:t>
            </a:r>
            <a:br>
              <a:rPr lang="cs-CZ" sz="4000" dirty="0"/>
            </a:br>
            <a:r>
              <a:rPr lang="cs-CZ" sz="4000" dirty="0"/>
              <a:t>					významní adresáti - SR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9704" y="1791646"/>
            <a:ext cx="5334157" cy="4270854"/>
          </a:xfrm>
        </p:spPr>
        <p:txBody>
          <a:bodyPr/>
          <a:lstStyle/>
          <a:p>
            <a:pPr>
              <a:defRPr/>
            </a:pPr>
            <a:endParaRPr lang="cs-CZ" altLang="cs-CZ" sz="1050" dirty="0"/>
          </a:p>
          <a:p>
            <a:pPr>
              <a:defRPr/>
            </a:pPr>
            <a:r>
              <a:rPr lang="cs-CZ" altLang="cs-CZ" sz="1050" dirty="0"/>
              <a:t>největší objem dotací získala Fotbalová asociace ČR (375 mil. Kč)</a:t>
            </a:r>
          </a:p>
          <a:p>
            <a:pPr>
              <a:defRPr/>
            </a:pPr>
            <a:r>
              <a:rPr lang="cs-CZ" altLang="cs-CZ" sz="1050" dirty="0"/>
              <a:t>nejvíce dotací získala Diecézní charita Brno (154)</a:t>
            </a:r>
          </a:p>
          <a:p>
            <a:pPr>
              <a:defRPr/>
            </a:pPr>
            <a:r>
              <a:rPr lang="cs-CZ" altLang="cs-CZ" sz="1050" dirty="0"/>
              <a:t>16 % objemu dotací poskytnuto 10 NNO</a:t>
            </a:r>
          </a:p>
        </p:txBody>
      </p:sp>
      <p:pic>
        <p:nvPicPr>
          <p:cNvPr id="6" name="table">
            <a:extLst>
              <a:ext uri="{FF2B5EF4-FFF2-40B4-BE49-F238E27FC236}">
                <a16:creationId xmlns:a16="http://schemas.microsoft.com/office/drawing/2014/main" id="{499E9265-666E-4419-84DE-F65F11C2A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" y="1791645"/>
            <a:ext cx="5737302" cy="427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18545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84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Konkrétní údaje o podpoře </a:t>
            </a:r>
            <a:r>
              <a:rPr lang="cs-CZ" dirty="0"/>
              <a:t>V</a:t>
            </a:r>
            <a:r>
              <a:rPr lang="en-US" sz="4000" dirty="0"/>
              <a:t>.</a:t>
            </a:r>
            <a:br>
              <a:rPr lang="cs-CZ" sz="4000" dirty="0"/>
            </a:br>
            <a:r>
              <a:rPr lang="cs-CZ" sz="4000" dirty="0"/>
              <a:t>					významní adresáti - KR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9704" y="1791646"/>
            <a:ext cx="5334157" cy="4270854"/>
          </a:xfrm>
        </p:spPr>
        <p:txBody>
          <a:bodyPr/>
          <a:lstStyle/>
          <a:p>
            <a:pPr>
              <a:defRPr/>
            </a:pPr>
            <a:endParaRPr lang="cs-CZ" altLang="cs-CZ" sz="1050" dirty="0"/>
          </a:p>
          <a:p>
            <a:pPr>
              <a:defRPr/>
            </a:pPr>
            <a:r>
              <a:rPr lang="cs-CZ" altLang="cs-CZ" sz="1050" dirty="0"/>
              <a:t>největší objem dotací získala Diecézní charita Brno (56,8 mil. Kč)</a:t>
            </a:r>
          </a:p>
          <a:p>
            <a:pPr>
              <a:defRPr/>
            </a:pPr>
            <a:r>
              <a:rPr lang="cs-CZ" altLang="cs-CZ" sz="1050" dirty="0"/>
              <a:t>nejvíce dotací získal Junák – český skaut, kraj Praha, z. s. (198)</a:t>
            </a:r>
          </a:p>
          <a:p>
            <a:pPr>
              <a:defRPr/>
            </a:pPr>
            <a:r>
              <a:rPr lang="cs-CZ" altLang="cs-CZ" sz="1050" dirty="0"/>
              <a:t>11 % objemu dotací poskytnuto 10 NNO</a:t>
            </a:r>
          </a:p>
        </p:txBody>
      </p:sp>
      <p:pic>
        <p:nvPicPr>
          <p:cNvPr id="7" name="table">
            <a:extLst>
              <a:ext uri="{FF2B5EF4-FFF2-40B4-BE49-F238E27FC236}">
                <a16:creationId xmlns:a16="http://schemas.microsoft.com/office/drawing/2014/main" id="{F90D6E00-B34F-463D-A37A-ECA80D0C2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" y="1791646"/>
            <a:ext cx="5721855" cy="424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42357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85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Konkrétní údaje o podpoře V</a:t>
            </a:r>
            <a:r>
              <a:rPr lang="en-US" sz="4000" dirty="0"/>
              <a:t>I.</a:t>
            </a:r>
            <a:br>
              <a:rPr lang="cs-CZ" sz="4000" dirty="0"/>
            </a:br>
            <a:r>
              <a:rPr lang="cs-CZ" sz="4000" dirty="0"/>
              <a:t>							veřejné zakázky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400" dirty="0"/>
              <a:t>ve formě veřejných zakázek bylo v roce 2016 NNO</a:t>
            </a:r>
          </a:p>
          <a:p>
            <a:pPr marL="72000" indent="0">
              <a:buNone/>
              <a:defRPr/>
            </a:pPr>
            <a:r>
              <a:rPr lang="cs-CZ" altLang="cs-CZ" sz="1400" dirty="0"/>
              <a:t>zadáno 897 zakázek v celkové hodnotě </a:t>
            </a:r>
            <a:r>
              <a:rPr lang="cs-CZ" altLang="cs-CZ" sz="1400" b="1" dirty="0"/>
              <a:t>598,9 mil. Kč vč. DPH</a:t>
            </a:r>
            <a:r>
              <a:rPr lang="cs-CZ" altLang="cs-CZ" sz="1400" dirty="0"/>
              <a:t>, z toho: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b="1" dirty="0"/>
              <a:t>ze státního rozpočtu: 37,6 % </a:t>
            </a:r>
            <a:r>
              <a:rPr lang="cs-CZ" altLang="cs-CZ" sz="1400" dirty="0"/>
              <a:t>(392 </a:t>
            </a:r>
            <a:r>
              <a:rPr lang="cs-CZ" altLang="cs-CZ" sz="1400" dirty="0" err="1"/>
              <a:t>vz</a:t>
            </a:r>
            <a:r>
              <a:rPr lang="cs-CZ" altLang="cs-CZ" sz="1400" dirty="0"/>
              <a:t> ve výši 225,4 mil. Kč), 3 největší zadavatelé:</a:t>
            </a:r>
          </a:p>
          <a:p>
            <a:pPr marL="72000" indent="0">
              <a:buNone/>
              <a:defRPr/>
            </a:pPr>
            <a:r>
              <a:rPr lang="cs-CZ" altLang="cs-CZ" sz="1400" dirty="0"/>
              <a:t>	MV: 179,601 mil. Kč vč. DPH (43 </a:t>
            </a:r>
            <a:r>
              <a:rPr lang="cs-CZ" altLang="cs-CZ" sz="1400" dirty="0" err="1"/>
              <a:t>vz</a:t>
            </a:r>
            <a:r>
              <a:rPr lang="cs-CZ" altLang="cs-CZ" sz="1400" dirty="0"/>
              <a:t>) – 79,7 %</a:t>
            </a:r>
          </a:p>
          <a:p>
            <a:pPr marL="72000" indent="0">
              <a:buNone/>
              <a:defRPr/>
            </a:pPr>
            <a:r>
              <a:rPr lang="cs-CZ" altLang="cs-CZ" sz="1400" dirty="0"/>
              <a:t>	MD: 20,389 mil. Kč vč. DPH (219 </a:t>
            </a:r>
            <a:r>
              <a:rPr lang="cs-CZ" altLang="cs-CZ" sz="1400" dirty="0" err="1"/>
              <a:t>vz</a:t>
            </a:r>
            <a:r>
              <a:rPr lang="cs-CZ" altLang="cs-CZ" sz="1400" dirty="0"/>
              <a:t>) – 9 %</a:t>
            </a:r>
          </a:p>
          <a:p>
            <a:pPr marL="72000" indent="0">
              <a:buNone/>
              <a:defRPr/>
            </a:pPr>
            <a:r>
              <a:rPr lang="cs-CZ" altLang="cs-CZ" sz="1400" dirty="0"/>
              <a:t>	MŽP: 7,542 mil. Kč vč. DPH (65 </a:t>
            </a:r>
            <a:r>
              <a:rPr lang="cs-CZ" altLang="cs-CZ" sz="1400" dirty="0" err="1"/>
              <a:t>vz</a:t>
            </a:r>
            <a:r>
              <a:rPr lang="cs-CZ" altLang="cs-CZ" sz="1400" dirty="0"/>
              <a:t>) – 3,3 %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b="1" dirty="0"/>
              <a:t>z rozpočtů krajů a hl. m. Prahy: 62.4 % </a:t>
            </a:r>
            <a:r>
              <a:rPr lang="cs-CZ" altLang="cs-CZ" sz="1400" dirty="0"/>
              <a:t>(505 </a:t>
            </a:r>
            <a:r>
              <a:rPr lang="cs-CZ" altLang="cs-CZ" sz="1400" dirty="0" err="1"/>
              <a:t>vz</a:t>
            </a:r>
            <a:r>
              <a:rPr lang="cs-CZ" altLang="cs-CZ" sz="1400" dirty="0"/>
              <a:t> ve výši 373,5 mil. Kč), 3 největší zadavatelé:</a:t>
            </a:r>
          </a:p>
          <a:p>
            <a:pPr marL="72000" indent="0">
              <a:buNone/>
              <a:defRPr/>
            </a:pPr>
            <a:r>
              <a:rPr lang="cs-CZ" altLang="cs-CZ" sz="1400" dirty="0"/>
              <a:t>	Jihomoravský kraj: 189,004 mil. Kč vč. DPH (42 </a:t>
            </a:r>
            <a:r>
              <a:rPr lang="cs-CZ" altLang="cs-CZ" sz="1400" dirty="0" err="1"/>
              <a:t>vz</a:t>
            </a:r>
            <a:r>
              <a:rPr lang="cs-CZ" altLang="cs-CZ" sz="1400" dirty="0"/>
              <a:t>) – 50,6 %</a:t>
            </a:r>
          </a:p>
          <a:p>
            <a:pPr marL="72000" indent="0">
              <a:buNone/>
              <a:defRPr/>
            </a:pPr>
            <a:r>
              <a:rPr lang="cs-CZ" altLang="cs-CZ" sz="1400" dirty="0"/>
              <a:t>	Královehradecký kraj: 90,762 mil. Kč vč. DPH (45 </a:t>
            </a:r>
            <a:r>
              <a:rPr lang="cs-CZ" altLang="cs-CZ" sz="1400" dirty="0" err="1"/>
              <a:t>vz</a:t>
            </a:r>
            <a:r>
              <a:rPr lang="cs-CZ" altLang="cs-CZ" sz="1400" dirty="0"/>
              <a:t>) – 24,3 %</a:t>
            </a:r>
          </a:p>
          <a:p>
            <a:pPr marL="72000" indent="0">
              <a:buNone/>
              <a:defRPr/>
            </a:pPr>
            <a:r>
              <a:rPr lang="cs-CZ" altLang="cs-CZ" sz="1400" dirty="0"/>
              <a:t>	Olomoucký kraj: 67,769 mil. Kč vč. DPH (100 </a:t>
            </a:r>
            <a:r>
              <a:rPr lang="cs-CZ" altLang="cs-CZ" sz="1400" dirty="0" err="1"/>
              <a:t>vz</a:t>
            </a:r>
            <a:r>
              <a:rPr lang="cs-CZ" altLang="cs-CZ" sz="1400" dirty="0"/>
              <a:t>) – 18,1 %</a:t>
            </a:r>
          </a:p>
          <a:p>
            <a:pPr>
              <a:defRPr/>
            </a:pPr>
            <a:endParaRPr lang="cs-CZ" altLang="cs-CZ" sz="1400" dirty="0"/>
          </a:p>
        </p:txBody>
      </p:sp>
    </p:spTree>
    <p:extLst>
      <p:ext uri="{BB962C8B-B14F-4D97-AF65-F5344CB8AC3E}">
        <p14:creationId xmlns:p14="http://schemas.microsoft.com/office/powerpoint/2010/main" val="146641006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Doporučená literatura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400" i="1" dirty="0" err="1"/>
              <a:t>Rozbor</a:t>
            </a:r>
            <a:r>
              <a:rPr lang="en-US" sz="1400" i="1" dirty="0"/>
              <a:t> </a:t>
            </a:r>
            <a:r>
              <a:rPr lang="en-US" sz="1400" i="1" dirty="0" err="1"/>
              <a:t>financování</a:t>
            </a:r>
            <a:r>
              <a:rPr lang="en-US" sz="1400" i="1" dirty="0"/>
              <a:t> </a:t>
            </a:r>
            <a:r>
              <a:rPr lang="en-US" sz="1400" i="1" dirty="0" err="1"/>
              <a:t>nestátních</a:t>
            </a:r>
            <a:r>
              <a:rPr lang="en-US" sz="1400" i="1" dirty="0"/>
              <a:t> </a:t>
            </a:r>
            <a:r>
              <a:rPr lang="en-US" sz="1400" i="1" dirty="0" err="1"/>
              <a:t>neziskových</a:t>
            </a:r>
            <a:r>
              <a:rPr lang="en-US" sz="1400" i="1" dirty="0"/>
              <a:t> </a:t>
            </a:r>
            <a:r>
              <a:rPr lang="en-US" sz="1400" i="1" dirty="0" err="1"/>
              <a:t>organizací</a:t>
            </a:r>
            <a:r>
              <a:rPr lang="en-US" sz="1400" i="1" dirty="0"/>
              <a:t> z </a:t>
            </a:r>
            <a:r>
              <a:rPr lang="en-US" sz="1400" i="1" dirty="0" err="1"/>
              <a:t>veřejných</a:t>
            </a:r>
            <a:r>
              <a:rPr lang="en-US" sz="1400" i="1" dirty="0"/>
              <a:t> </a:t>
            </a:r>
            <a:r>
              <a:rPr lang="en-US" sz="1400" i="1" dirty="0" err="1"/>
              <a:t>rozpočtů</a:t>
            </a:r>
            <a:r>
              <a:rPr lang="en-US" sz="1400" i="1" dirty="0"/>
              <a:t> v </a:t>
            </a:r>
            <a:r>
              <a:rPr lang="en-US" sz="1400" i="1" dirty="0" err="1"/>
              <a:t>roce</a:t>
            </a:r>
            <a:r>
              <a:rPr lang="en-US" sz="1400" i="1" dirty="0"/>
              <a:t> 201</a:t>
            </a:r>
            <a:r>
              <a:rPr lang="cs-CZ" sz="1400" i="1" dirty="0"/>
              <a:t>6</a:t>
            </a:r>
            <a:r>
              <a:rPr lang="en-US" sz="1400" i="1" dirty="0"/>
              <a:t> </a:t>
            </a:r>
            <a:r>
              <a:rPr lang="en-US" sz="1400" dirty="0"/>
              <a:t>– </a:t>
            </a:r>
            <a:r>
              <a:rPr lang="en-US" sz="1400" dirty="0" err="1"/>
              <a:t>dostupný</a:t>
            </a:r>
            <a:r>
              <a:rPr lang="en-US" sz="1400" dirty="0"/>
              <a:t> </a:t>
            </a:r>
            <a:r>
              <a:rPr lang="en-US" sz="1400" dirty="0" err="1">
                <a:hlinkClick r:id="rId2"/>
              </a:rPr>
              <a:t>zde</a:t>
            </a:r>
            <a:endParaRPr lang="en-US" sz="1400" dirty="0"/>
          </a:p>
          <a:p>
            <a:pPr marL="0" indent="0">
              <a:buNone/>
            </a:pPr>
            <a:endParaRPr lang="cs-CZ" sz="1400" i="1" dirty="0"/>
          </a:p>
          <a:p>
            <a:pPr marL="0" indent="0">
              <a:buNone/>
            </a:pPr>
            <a:r>
              <a:rPr lang="en-US" sz="1400" i="1" dirty="0" err="1"/>
              <a:t>Přílohy</a:t>
            </a:r>
            <a:r>
              <a:rPr lang="en-US" sz="1400" i="1" dirty="0"/>
              <a:t> </a:t>
            </a:r>
            <a:r>
              <a:rPr lang="en-US" sz="1400" i="1" dirty="0" err="1"/>
              <a:t>dokumentu</a:t>
            </a:r>
            <a:r>
              <a:rPr lang="en-US" sz="1400" i="1" dirty="0"/>
              <a:t>: </a:t>
            </a:r>
            <a:r>
              <a:rPr lang="en-US" sz="1400" i="1" dirty="0" err="1"/>
              <a:t>Rozbor</a:t>
            </a:r>
            <a:r>
              <a:rPr lang="en-US" sz="1400" i="1" dirty="0"/>
              <a:t> </a:t>
            </a:r>
            <a:r>
              <a:rPr lang="en-US" sz="1400" i="1" dirty="0" err="1"/>
              <a:t>financování</a:t>
            </a:r>
            <a:r>
              <a:rPr lang="en-US" sz="1400" i="1" dirty="0"/>
              <a:t> </a:t>
            </a:r>
            <a:r>
              <a:rPr lang="en-US" sz="1400" i="1" dirty="0" err="1"/>
              <a:t>nestátních</a:t>
            </a:r>
            <a:r>
              <a:rPr lang="en-US" sz="1400" i="1" dirty="0"/>
              <a:t> </a:t>
            </a:r>
            <a:r>
              <a:rPr lang="en-US" sz="1400" i="1" dirty="0" err="1"/>
              <a:t>neziskových</a:t>
            </a:r>
            <a:r>
              <a:rPr lang="en-US" sz="1400" i="1" dirty="0"/>
              <a:t> </a:t>
            </a:r>
            <a:r>
              <a:rPr lang="en-US" sz="1400" i="1" dirty="0" err="1"/>
              <a:t>organizací</a:t>
            </a:r>
            <a:r>
              <a:rPr lang="en-US" sz="1400" i="1" dirty="0"/>
              <a:t> … v </a:t>
            </a:r>
            <a:r>
              <a:rPr lang="en-US" sz="1400" i="1" dirty="0" err="1"/>
              <a:t>roce</a:t>
            </a:r>
            <a:r>
              <a:rPr lang="en-US" sz="1400" i="1" dirty="0"/>
              <a:t> 201</a:t>
            </a:r>
            <a:r>
              <a:rPr lang="cs-CZ" sz="1400" i="1" dirty="0"/>
              <a:t>6</a:t>
            </a:r>
            <a:r>
              <a:rPr lang="en-US" sz="1400" i="1" dirty="0"/>
              <a:t> </a:t>
            </a:r>
            <a:r>
              <a:rPr lang="en-US" sz="1400" dirty="0"/>
              <a:t>– </a:t>
            </a:r>
            <a:r>
              <a:rPr lang="en-US" sz="1400" dirty="0" err="1"/>
              <a:t>dostupné</a:t>
            </a:r>
            <a:r>
              <a:rPr lang="en-US" sz="1400" dirty="0"/>
              <a:t> </a:t>
            </a:r>
            <a:r>
              <a:rPr lang="en-US" sz="1400" dirty="0" err="1">
                <a:hlinkClick r:id="rId3"/>
              </a:rPr>
              <a:t>zde</a:t>
            </a:r>
            <a:endParaRPr lang="en-US" sz="1400" dirty="0"/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r>
              <a:rPr lang="en-US" sz="1400" dirty="0"/>
              <a:t>PROUZOVÁ, Zuzana. </a:t>
            </a:r>
            <a:r>
              <a:rPr lang="en-US" sz="1400" i="1" dirty="0" err="1"/>
              <a:t>Přímé</a:t>
            </a:r>
            <a:r>
              <a:rPr lang="en-US" sz="1400" i="1" dirty="0"/>
              <a:t> a </a:t>
            </a:r>
            <a:r>
              <a:rPr lang="en-US" sz="1400" i="1" dirty="0" err="1"/>
              <a:t>nepřímé</a:t>
            </a:r>
            <a:r>
              <a:rPr lang="en-US" sz="1400" i="1" dirty="0"/>
              <a:t> </a:t>
            </a:r>
            <a:r>
              <a:rPr lang="en-US" sz="1400" i="1" dirty="0" err="1"/>
              <a:t>financování</a:t>
            </a:r>
            <a:r>
              <a:rPr lang="en-US" sz="1400" i="1" dirty="0"/>
              <a:t> </a:t>
            </a:r>
            <a:r>
              <a:rPr lang="en-US" sz="1400" i="1" dirty="0" err="1"/>
              <a:t>soukromých</a:t>
            </a:r>
            <a:r>
              <a:rPr lang="en-US" sz="1400" i="1" dirty="0"/>
              <a:t> </a:t>
            </a:r>
            <a:r>
              <a:rPr lang="en-US" sz="1400" i="1" dirty="0" err="1"/>
              <a:t>neziskových</a:t>
            </a:r>
            <a:r>
              <a:rPr lang="en-US" sz="1400" i="1" dirty="0"/>
              <a:t> </a:t>
            </a:r>
            <a:r>
              <a:rPr lang="en-US" sz="1400" i="1" dirty="0" err="1"/>
              <a:t>organizací</a:t>
            </a:r>
            <a:r>
              <a:rPr lang="en-US" sz="1400" i="1" dirty="0"/>
              <a:t> z </a:t>
            </a:r>
            <a:r>
              <a:rPr lang="en-US" sz="1400" i="1" dirty="0" err="1"/>
              <a:t>veřejných</a:t>
            </a:r>
            <a:r>
              <a:rPr lang="en-US" sz="1400" i="1" dirty="0"/>
              <a:t> </a:t>
            </a:r>
            <a:r>
              <a:rPr lang="en-US" sz="1400" i="1" dirty="0" err="1"/>
              <a:t>rozpočtů</a:t>
            </a:r>
            <a:r>
              <a:rPr lang="en-US" sz="1400" i="1" dirty="0"/>
              <a:t> </a:t>
            </a:r>
            <a:r>
              <a:rPr lang="en-US" sz="1400" i="1" dirty="0" err="1"/>
              <a:t>České</a:t>
            </a:r>
            <a:r>
              <a:rPr lang="en-US" sz="1400" i="1" dirty="0"/>
              <a:t> </a:t>
            </a:r>
            <a:r>
              <a:rPr lang="en-US" sz="1400" i="1" dirty="0" err="1"/>
              <a:t>republiky</a:t>
            </a:r>
            <a:r>
              <a:rPr lang="en-US" sz="1400" i="1" dirty="0"/>
              <a:t> v </a:t>
            </a:r>
            <a:r>
              <a:rPr lang="en-US" sz="1400" i="1" dirty="0" err="1"/>
              <a:t>letech</a:t>
            </a:r>
            <a:r>
              <a:rPr lang="en-US" sz="1400" i="1" dirty="0"/>
              <a:t> 2008 </a:t>
            </a:r>
            <a:r>
              <a:rPr lang="en-US" sz="1400" i="1" dirty="0" err="1"/>
              <a:t>až</a:t>
            </a:r>
            <a:r>
              <a:rPr lang="en-US" sz="1400" i="1" dirty="0"/>
              <a:t> 2013</a:t>
            </a:r>
            <a:r>
              <a:rPr lang="en-US" sz="1400" dirty="0"/>
              <a:t>. Brno: </a:t>
            </a:r>
            <a:r>
              <a:rPr lang="en-US" sz="1400" dirty="0" err="1"/>
              <a:t>Masarykova</a:t>
            </a:r>
            <a:r>
              <a:rPr lang="en-US" sz="1400" dirty="0"/>
              <a:t> </a:t>
            </a:r>
            <a:r>
              <a:rPr lang="en-US" sz="1400" dirty="0" err="1"/>
              <a:t>univerzita</a:t>
            </a:r>
            <a:r>
              <a:rPr lang="en-US" sz="1400" dirty="0"/>
              <a:t>, 2015. ISBN 978-80-210-8084-3.</a:t>
            </a:r>
          </a:p>
        </p:txBody>
      </p:sp>
    </p:spTree>
    <p:extLst>
      <p:ext uri="{BB962C8B-B14F-4D97-AF65-F5344CB8AC3E}">
        <p14:creationId xmlns:p14="http://schemas.microsoft.com/office/powerpoint/2010/main" val="122427173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3804834" y="6228000"/>
            <a:ext cx="4835166" cy="252000"/>
          </a:xfrm>
        </p:spPr>
        <p:txBody>
          <a:bodyPr/>
          <a:lstStyle/>
          <a:p>
            <a:r>
              <a:rPr lang="cs-CZ" dirty="0"/>
              <a:t>Jakub Pejcal: jakub.pejcal@econ.muni.cz, CVNS, ESF MU</a:t>
            </a:r>
          </a:p>
          <a:p>
            <a:r>
              <a:rPr lang="cs-CZ" dirty="0"/>
              <a:t>6. 3. 2021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87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BKV_ERNO: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3804834" y="3536689"/>
            <a:ext cx="6539980" cy="1278214"/>
          </a:xfrm>
        </p:spPr>
        <p:txBody>
          <a:bodyPr/>
          <a:lstStyle/>
          <a:p>
            <a:r>
              <a:rPr lang="cs-CZ" sz="2000" dirty="0"/>
              <a:t>Úvodní informace o předmětu</a:t>
            </a:r>
            <a:br>
              <a:rPr lang="cs-CZ" sz="2000" b="1" dirty="0"/>
            </a:br>
            <a:r>
              <a:rPr lang="cs-CZ" sz="2000" dirty="0"/>
              <a:t>Základní přehled „teorie“ </a:t>
            </a:r>
          </a:p>
          <a:p>
            <a:r>
              <a:rPr lang="cs-CZ" sz="2000" dirty="0"/>
              <a:t>Legislativa</a:t>
            </a:r>
          </a:p>
          <a:p>
            <a:r>
              <a:rPr lang="cs-CZ" sz="2000" dirty="0"/>
              <a:t>Účetnictví a ekonomické řízení</a:t>
            </a:r>
          </a:p>
          <a:p>
            <a:r>
              <a:rPr lang="cs-CZ" sz="2000" dirty="0"/>
              <a:t>Financování</a:t>
            </a:r>
          </a:p>
          <a:p>
            <a:r>
              <a:rPr lang="cs-CZ" sz="2000" b="1" dirty="0"/>
              <a:t>Transparentnost </a:t>
            </a:r>
          </a:p>
          <a:p>
            <a:r>
              <a:rPr lang="cs-CZ" sz="2000" dirty="0"/>
              <a:t>=&gt;</a:t>
            </a:r>
          </a:p>
          <a:p>
            <a:r>
              <a:rPr lang="cs-CZ" sz="2000" dirty="0"/>
              <a:t>„Semestrální projekt“</a:t>
            </a:r>
          </a:p>
        </p:txBody>
      </p:sp>
    </p:spTree>
    <p:extLst>
      <p:ext uri="{BB962C8B-B14F-4D97-AF65-F5344CB8AC3E}">
        <p14:creationId xmlns:p14="http://schemas.microsoft.com/office/powerpoint/2010/main" val="135319148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88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Transparentnost NNO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400" dirty="0"/>
              <a:t>podle výsledků CVVM ze září 2019 důvěřuje NNO v České republice jen 37 % respondentů, nedůvěřuje potom 53 % respondentů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jak zvyšovat důvěru? využít veškeré komunikační aktivity k otevřenému vystupování (</a:t>
            </a:r>
            <a:r>
              <a:rPr lang="cs-CZ" altLang="cs-CZ" sz="1400" dirty="0" err="1"/>
              <a:t>Ball</a:t>
            </a:r>
            <a:r>
              <a:rPr lang="cs-CZ" altLang="cs-CZ" sz="1400" dirty="0"/>
              <a:t>, 2009; </a:t>
            </a:r>
            <a:r>
              <a:rPr lang="cs-CZ" altLang="cs-CZ" sz="1400" dirty="0" err="1"/>
              <a:t>Gazolla</a:t>
            </a:r>
            <a:r>
              <a:rPr lang="cs-CZ" altLang="cs-CZ" sz="1400" dirty="0"/>
              <a:t> &amp; </a:t>
            </a:r>
            <a:r>
              <a:rPr lang="cs-CZ" altLang="cs-CZ" sz="1400" dirty="0" err="1"/>
              <a:t>Ratti</a:t>
            </a:r>
            <a:r>
              <a:rPr lang="cs-CZ" altLang="cs-CZ" sz="1400" dirty="0"/>
              <a:t>, 2014) </a:t>
            </a:r>
          </a:p>
          <a:p>
            <a:pPr marL="72000" indent="0">
              <a:buNone/>
              <a:defRPr/>
            </a:pPr>
            <a:r>
              <a:rPr lang="cs-CZ" altLang="cs-CZ" sz="1400" dirty="0"/>
              <a:t>							… což může vést k získání dodatečných zdrojů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je potřeba důvěru posilovat? (Jordan &amp; </a:t>
            </a:r>
            <a:r>
              <a:rPr lang="cs-CZ" altLang="cs-CZ" sz="1400" dirty="0" err="1"/>
              <a:t>Tuijl</a:t>
            </a:r>
            <a:r>
              <a:rPr lang="cs-CZ" altLang="cs-CZ" sz="1400" dirty="0"/>
              <a:t>, 2006)</a:t>
            </a:r>
          </a:p>
          <a:p>
            <a:pPr lvl="1">
              <a:defRPr/>
            </a:pPr>
            <a:r>
              <a:rPr lang="cs-CZ" altLang="cs-CZ" sz="1400" dirty="0"/>
              <a:t>růst počtu a velikosti NNO</a:t>
            </a:r>
          </a:p>
          <a:p>
            <a:pPr lvl="1">
              <a:defRPr/>
            </a:pPr>
            <a:r>
              <a:rPr lang="cs-CZ" altLang="cs-CZ" sz="1400" dirty="0"/>
              <a:t>větší tok finančních prostředků směrem k NNO</a:t>
            </a:r>
          </a:p>
          <a:p>
            <a:pPr lvl="1">
              <a:defRPr/>
            </a:pPr>
            <a:r>
              <a:rPr lang="cs-CZ" altLang="cs-CZ" sz="1400" dirty="0"/>
              <a:t>vyšší hlasitost NNO při formulování veřejné politiky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b="1" dirty="0"/>
              <a:t>Transparentnost</a:t>
            </a:r>
            <a:r>
              <a:rPr lang="cs-CZ" altLang="cs-CZ" sz="1400" dirty="0"/>
              <a:t> = plnění předem daných povinností (tj. včetně legislativních požadavků) vůči stakeholderům, jedná se tedy o základní nástroj pro získání důvěryhodnosti veřejnosti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co lze z pohledu transparentnosti hodnotit: přítomnost statutu, výročních zpráv, účetních výkazů ve veřejných rejstřících, existence webu…</a:t>
            </a:r>
          </a:p>
          <a:p>
            <a:pPr>
              <a:defRPr/>
            </a:pPr>
            <a:endParaRPr lang="cs-CZ" altLang="cs-CZ" sz="1400" dirty="0"/>
          </a:p>
        </p:txBody>
      </p:sp>
    </p:spTree>
    <p:extLst>
      <p:ext uri="{BB962C8B-B14F-4D97-AF65-F5344CB8AC3E}">
        <p14:creationId xmlns:p14="http://schemas.microsoft.com/office/powerpoint/2010/main" val="295254645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89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Dosavadní poznání v ČR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0000" y="5176006"/>
            <a:ext cx="10753200" cy="655993"/>
          </a:xfrm>
        </p:spPr>
        <p:txBody>
          <a:bodyPr/>
          <a:lstStyle/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A CO TŘEBA AKTUÁLNÍ DATA ZA NADACE?</a:t>
            </a:r>
          </a:p>
          <a:p>
            <a:pPr marL="72000" indent="0">
              <a:buNone/>
              <a:defRPr/>
            </a:pPr>
            <a:r>
              <a:rPr lang="cs-CZ" altLang="cs-CZ" sz="1100" dirty="0"/>
              <a:t>(velcí zástupci NNO, jež i přes nízký počet (543, resp. 528) mají významný společenský dopad. S dlouhodobou povinností zveřejňovat účetní závěrky (již od roku 1997))</a:t>
            </a:r>
          </a:p>
          <a:p>
            <a:pPr>
              <a:defRPr/>
            </a:pPr>
            <a:endParaRPr lang="cs-CZ" altLang="cs-CZ" sz="1400" dirty="0"/>
          </a:p>
        </p:txBody>
      </p:sp>
      <p:pic>
        <p:nvPicPr>
          <p:cNvPr id="6" name="image8.png">
            <a:extLst>
              <a:ext uri="{FF2B5EF4-FFF2-40B4-BE49-F238E27FC236}">
                <a16:creationId xmlns:a16="http://schemas.microsoft.com/office/drawing/2014/main" id="{8F91E919-7587-4114-9645-58256EF9961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13002" y="1333849"/>
            <a:ext cx="10365996" cy="3917659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573660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3804834" y="6228000"/>
            <a:ext cx="4835166" cy="252000"/>
          </a:xfrm>
        </p:spPr>
        <p:txBody>
          <a:bodyPr/>
          <a:lstStyle/>
          <a:p>
            <a:r>
              <a:rPr lang="cs-CZ" dirty="0"/>
              <a:t>Jakub Pejcal: jakub.pejcal@econ.muni.cz, CVNS, ESF MU</a:t>
            </a:r>
          </a:p>
          <a:p>
            <a:r>
              <a:rPr lang="cs-CZ" dirty="0"/>
              <a:t>6. 3. 2021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BKV_ERNO: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3804834" y="3536689"/>
            <a:ext cx="6539980" cy="1278214"/>
          </a:xfrm>
        </p:spPr>
        <p:txBody>
          <a:bodyPr/>
          <a:lstStyle/>
          <a:p>
            <a:r>
              <a:rPr lang="cs-CZ" sz="2000" dirty="0"/>
              <a:t>Úvodní informace o předmětu</a:t>
            </a:r>
            <a:br>
              <a:rPr lang="cs-CZ" sz="2000" b="1" dirty="0"/>
            </a:br>
            <a:r>
              <a:rPr lang="cs-CZ" sz="2000" dirty="0"/>
              <a:t>Základní přehled „teorie“ </a:t>
            </a:r>
          </a:p>
          <a:p>
            <a:r>
              <a:rPr lang="cs-CZ" sz="2000" b="1" dirty="0"/>
              <a:t>Legislativa</a:t>
            </a:r>
          </a:p>
          <a:p>
            <a:r>
              <a:rPr lang="cs-CZ" sz="2000" dirty="0"/>
              <a:t>Účetnictví a ekonomické řízení</a:t>
            </a:r>
          </a:p>
          <a:p>
            <a:r>
              <a:rPr lang="cs-CZ" sz="2000" dirty="0"/>
              <a:t>Financování</a:t>
            </a:r>
          </a:p>
          <a:p>
            <a:r>
              <a:rPr lang="cs-CZ" sz="2000" dirty="0"/>
              <a:t>Transparentnost </a:t>
            </a:r>
          </a:p>
          <a:p>
            <a:r>
              <a:rPr lang="cs-CZ" sz="2000" dirty="0"/>
              <a:t>=&gt;</a:t>
            </a:r>
          </a:p>
          <a:p>
            <a:r>
              <a:rPr lang="cs-CZ" sz="2000" dirty="0"/>
              <a:t>„Semestrální projekt“</a:t>
            </a:r>
          </a:p>
        </p:txBody>
      </p:sp>
    </p:spTree>
    <p:extLst>
      <p:ext uri="{BB962C8B-B14F-4D97-AF65-F5344CB8AC3E}">
        <p14:creationId xmlns:p14="http://schemas.microsoft.com/office/powerpoint/2010/main" val="7680216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90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Transparentnost českých nadací I.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400" dirty="0"/>
              <a:t>z celkových 528 nadací má web jen 53,41 % subjektů</a:t>
            </a:r>
          </a:p>
          <a:p>
            <a:pPr>
              <a:defRPr/>
            </a:pPr>
            <a:r>
              <a:rPr lang="cs-CZ" altLang="cs-CZ" sz="1400" dirty="0"/>
              <a:t>Základní požadavek na zveřejnění naplňuje jen 90 subjektů (tj. 17,05 %) – povětšinou známé či firemní nadace </a:t>
            </a:r>
          </a:p>
          <a:p>
            <a:pPr marL="72000" indent="0">
              <a:buNone/>
              <a:defRPr/>
            </a:pPr>
            <a:r>
              <a:rPr lang="cs-CZ" altLang="cs-CZ" sz="1400" i="1" dirty="0"/>
              <a:t>(příkladem za všechny může být Nadace Charty 77, Vzdělávací nadace Jana Husa, Nadace Open Society </a:t>
            </a:r>
            <a:r>
              <a:rPr lang="cs-CZ" altLang="cs-CZ" sz="1400" i="1" dirty="0" err="1"/>
              <a:t>Fund</a:t>
            </a:r>
            <a:r>
              <a:rPr lang="cs-CZ" altLang="cs-CZ" sz="1400" i="1" dirty="0"/>
              <a:t> Praha, Nadace České spořitelny, Nadace ČEZ, Nadace O2 a podobně)</a:t>
            </a:r>
          </a:p>
          <a:p>
            <a:pPr>
              <a:defRPr/>
            </a:pPr>
            <a:r>
              <a:rPr lang="cs-CZ" altLang="cs-CZ" sz="1400" dirty="0"/>
              <a:t>průběžně neplní svou povinnost (v průměru) 51,32 % subjektů (resp. 35,58 % organizací, které mají webovou stránku)</a:t>
            </a:r>
          </a:p>
          <a:p>
            <a:pPr>
              <a:defRPr/>
            </a:pPr>
            <a:endParaRPr lang="cs-CZ" altLang="cs-CZ" sz="1400" dirty="0"/>
          </a:p>
        </p:txBody>
      </p:sp>
      <p:pic>
        <p:nvPicPr>
          <p:cNvPr id="6" name="image6.png">
            <a:extLst>
              <a:ext uri="{FF2B5EF4-FFF2-40B4-BE49-F238E27FC236}">
                <a16:creationId xmlns:a16="http://schemas.microsoft.com/office/drawing/2014/main" id="{4146524A-1041-4067-85B8-68007A2FD993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114359" y="3429000"/>
            <a:ext cx="7963281" cy="2551176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11013006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91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Transparentnost českých nadací II.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400" dirty="0"/>
              <a:t>co přispívá k dlouhodobému plnění zákonných povinností?</a:t>
            </a:r>
          </a:p>
          <a:p>
            <a:pPr marL="72000" indent="0">
              <a:buNone/>
              <a:defRPr/>
            </a:pPr>
            <a:r>
              <a:rPr lang="cs-CZ" altLang="cs-CZ" sz="1000" i="1" dirty="0"/>
              <a:t>„organizace s méně jak pěti zaměstnanci 3 krát častěji neplní své zákonné povinnosti. Subjekt s počtem zaměstnanců v rozmezí od 6 do 9 zaměstnanců jen 1,4 krát účetní výkazy zveřejní, subjekt se zaměstnanci v rozmezí od 10 do 19 dokonce 1 ku 1. Při 8% chybě 1. stupně (zamítáme nezávislost, ačkoli nezávislé jsou) jde říci, že tendence zveřejnit je závislá na počtu zaměstnanců. S více zaměstnanci je vyšší pravděpodobnost zveřejnění než nezveřejnění, což je do určité míry propojeno s předpokládanou profesionalizací větších subjektů.“</a:t>
            </a:r>
          </a:p>
          <a:p>
            <a:pPr marL="72000" indent="0">
              <a:buNone/>
              <a:defRPr/>
            </a:pPr>
            <a:endParaRPr lang="cs-CZ" altLang="cs-CZ" sz="1000" i="1" dirty="0"/>
          </a:p>
          <a:p>
            <a:pPr marL="72000" indent="0">
              <a:buNone/>
              <a:defRPr/>
            </a:pPr>
            <a:r>
              <a:rPr lang="cs-CZ" altLang="cs-CZ" sz="1000" i="1" dirty="0"/>
              <a:t>„stáří organizace se negativně odráží v chuti plnit zákonné povinnosti. Pokud organizace zveřejňuje účetní výkazy, bývá spíše mladší. ⅔ organizací plnících své povinnosti jsou mladší 14 let, zatímco 71 % neplnících představuje subjekty starší 15 let. U mladších organizací tak lze předpokládat, že si zakladatelé těchto subjektů uvědomují potřebnost transparentnosti a měnící se kulturu  neziskového sektoru, která k transparentnosti do určité míry také vede.“</a:t>
            </a:r>
          </a:p>
          <a:p>
            <a:pPr marL="72000" indent="0">
              <a:buNone/>
              <a:defRPr/>
            </a:pPr>
            <a:endParaRPr lang="cs-CZ" altLang="cs-CZ" sz="1000" i="1" dirty="0"/>
          </a:p>
          <a:p>
            <a:pPr marL="72000" indent="0">
              <a:buNone/>
              <a:defRPr/>
            </a:pPr>
            <a:r>
              <a:rPr lang="cs-CZ" altLang="cs-CZ" sz="1000" i="1" dirty="0"/>
              <a:t>„Organizace plnící zákonný požadavek mají statisticky významněji dostupnou webovou prezentaci, než organizace neplnící. Tři čtvrtiny organizací, které odevzdávají účetní výkazy, má zprovozněný web a lze tak předpokládat jejich větší snahu o dosažení transparentnosti, resp. o využívání webu coby komunikačního kanálu s širší veřejností“</a:t>
            </a:r>
          </a:p>
          <a:p>
            <a:pPr marL="72000" indent="0">
              <a:buNone/>
              <a:defRPr/>
            </a:pPr>
            <a:r>
              <a:rPr lang="cs-CZ" altLang="cs-CZ" sz="1000" i="1" dirty="0"/>
              <a:t>„…více překvapující je, že se podařil prokázat statisticky signifikantní vztah odevzdávání účetních závěrek k počtu a osobě zakladatele. 88 % subjektů plnících zákonné povinnosti založila fyzická či právnická osoba. U subjektů nezveřejňujících účetní výkazy je však nejčastějším zakladatelem také fyzická osoba. Na větším významu nabývají ale i další formy osob. Každá devátá organizace, která neplní své povinnosti, je založená jinou NNO, každá desátá veřejným sektorem.“</a:t>
            </a:r>
          </a:p>
          <a:p>
            <a:pPr>
              <a:defRPr/>
            </a:pPr>
            <a:endParaRPr lang="cs-CZ" altLang="cs-CZ" sz="1000" i="1" dirty="0"/>
          </a:p>
          <a:p>
            <a:pPr marL="72000" indent="0">
              <a:buNone/>
              <a:defRPr/>
            </a:pPr>
            <a:r>
              <a:rPr lang="cs-CZ" altLang="cs-CZ" sz="1000" i="1" dirty="0"/>
              <a:t>„NNO s jedním zakladatelem 3,7 krát častěji neplní své zákonné povinnosti. NNO s více zakladateli dokonce 6,5 krát. 71 % organizací dlouhodobě zveřejňujících účetní závěrky má právě jednoho zakladatele.“</a:t>
            </a:r>
          </a:p>
          <a:p>
            <a:pPr marL="72000" indent="0">
              <a:buNone/>
              <a:defRPr/>
            </a:pPr>
            <a:endParaRPr lang="cs-CZ" altLang="cs-CZ" sz="1000" i="1" dirty="0"/>
          </a:p>
          <a:p>
            <a:pPr marL="72000" indent="0">
              <a:buNone/>
              <a:defRPr/>
            </a:pPr>
            <a:r>
              <a:rPr lang="cs-CZ" altLang="cs-CZ" sz="1000" i="1" dirty="0"/>
              <a:t>„Statisticky nejčastěji plní své zákonné povinnosti organizace z Prahy (61 %). Důvodem může být i skutečnost, že v Praze je zaregistrováno nejvíce nadací.“</a:t>
            </a:r>
          </a:p>
          <a:p>
            <a:pPr>
              <a:defRPr/>
            </a:pPr>
            <a:endParaRPr lang="cs-CZ" altLang="cs-CZ" sz="1400" i="1" dirty="0"/>
          </a:p>
          <a:p>
            <a:pPr marL="72000" indent="0">
              <a:buNone/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</p:txBody>
      </p:sp>
    </p:spTree>
    <p:extLst>
      <p:ext uri="{BB962C8B-B14F-4D97-AF65-F5344CB8AC3E}">
        <p14:creationId xmlns:p14="http://schemas.microsoft.com/office/powerpoint/2010/main" val="17811580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92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Transparentnost českých nadací III.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400" dirty="0"/>
              <a:t>a dá se to nějak srozumitelně shrnout? Jasně, do… </a:t>
            </a:r>
          </a:p>
          <a:p>
            <a:pPr marL="72000" indent="0">
              <a:buNone/>
              <a:defRPr/>
            </a:pPr>
            <a:r>
              <a:rPr lang="cs-CZ" altLang="cs-CZ" sz="1000" i="1" dirty="0"/>
              <a:t>„…prototypu NNO, která naplňuje své základní požadavky na transparentnost. Jedná se o NNO mladší 14 let, s funkční webovou stránkou, sídlící v Praze a s jedním zakladatelem, kterým je fyzická, či právnická osoba. Mezi takovéto organizace patří např. Nadace </a:t>
            </a:r>
            <a:r>
              <a:rPr lang="cs-CZ" altLang="cs-CZ" sz="1000" i="1" dirty="0" err="1"/>
              <a:t>Leontinka</a:t>
            </a:r>
            <a:r>
              <a:rPr lang="cs-CZ" altLang="cs-CZ" sz="1000" i="1" dirty="0"/>
              <a:t>, Nadace Světového fondu dětí apod. Takovýchto organizací je ve vzorku 33 (6,25 %), z toho plní povinnosti absolutně 19 (nadpoloviční většina). Zúžením na prototypové organizace se zvýší míra kontinuálního plnění zákonných povinností (tj. odevzdávání účetních závěrek) z původních 17,05 % (90 z 528 subjektů) na 57,58 % (19 z 33).“</a:t>
            </a:r>
            <a:endParaRPr lang="cs-CZ" altLang="cs-CZ" sz="1400" dirty="0"/>
          </a:p>
        </p:txBody>
      </p:sp>
    </p:spTree>
    <p:extLst>
      <p:ext uri="{BB962C8B-B14F-4D97-AF65-F5344CB8AC3E}">
        <p14:creationId xmlns:p14="http://schemas.microsoft.com/office/powerpoint/2010/main" val="85802999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93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Transparentnost českých nadací IV.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400" dirty="0"/>
              <a:t>co na to říkají autority?</a:t>
            </a:r>
          </a:p>
          <a:p>
            <a:pPr marL="72000" indent="0">
              <a:buNone/>
              <a:defRPr/>
            </a:pPr>
            <a:r>
              <a:rPr lang="cs-CZ" altLang="cs-CZ" sz="1000" i="1" dirty="0"/>
              <a:t>„nadace se řadí mezi zodpovědnější organizace českého nestátního neziskového sektoru (Šplíchalová), které do určité míry v plnění povinností překonávají organizace sektoru ziskového (</a:t>
            </a:r>
            <a:r>
              <a:rPr lang="cs-CZ" altLang="cs-CZ" sz="1000" i="1" dirty="0" err="1"/>
              <a:t>Bachmann</a:t>
            </a:r>
            <a:r>
              <a:rPr lang="cs-CZ" altLang="cs-CZ" sz="1000" i="1" dirty="0"/>
              <a:t>, Jošt).“</a:t>
            </a:r>
          </a:p>
          <a:p>
            <a:pPr marL="72000" indent="0">
              <a:buNone/>
              <a:defRPr/>
            </a:pPr>
            <a:endParaRPr lang="cs-CZ" altLang="cs-CZ" sz="1000" i="1" dirty="0"/>
          </a:p>
          <a:p>
            <a:pPr marL="72000" indent="0">
              <a:buNone/>
              <a:defRPr/>
            </a:pPr>
            <a:r>
              <a:rPr lang="cs-CZ" altLang="cs-CZ" sz="1000" i="1" dirty="0"/>
              <a:t>„neochota zveřejňovat požadované dokumenty pramení jednak z nedostatku kvalifikovaných odborníků mezi zaměstnanci i v řadách členů správní rady (z toho pramenící neznalosti požadavků a termínů plnění), ale i z důvodu neexistence postihů, či z dlouhodobě zanedbávané veřejné kontroly (</a:t>
            </a:r>
            <a:r>
              <a:rPr lang="cs-CZ" altLang="cs-CZ" sz="1000" i="1" dirty="0" err="1"/>
              <a:t>Bachmann</a:t>
            </a:r>
            <a:r>
              <a:rPr lang="cs-CZ" altLang="cs-CZ" sz="1000" i="1" dirty="0"/>
              <a:t>, </a:t>
            </a:r>
            <a:r>
              <a:rPr lang="cs-CZ" altLang="cs-CZ" sz="1000" i="1" dirty="0" err="1"/>
              <a:t>Hyánek</a:t>
            </a:r>
            <a:r>
              <a:rPr lang="cs-CZ" altLang="cs-CZ" sz="1000" i="1" dirty="0"/>
              <a:t>, Jošt, Stránský, Šedivý, Šplíchalová). Svou úlohu však může hrát i nízká priorita zveřejňování (</a:t>
            </a:r>
            <a:r>
              <a:rPr lang="cs-CZ" altLang="cs-CZ" sz="1000" i="1" dirty="0" err="1"/>
              <a:t>Bachmann</a:t>
            </a:r>
            <a:r>
              <a:rPr lang="cs-CZ" altLang="cs-CZ" sz="1000" i="1" dirty="0"/>
              <a:t>, </a:t>
            </a:r>
            <a:r>
              <a:rPr lang="cs-CZ" altLang="cs-CZ" sz="1000" i="1" dirty="0" err="1"/>
              <a:t>Strásnký</a:t>
            </a:r>
            <a:r>
              <a:rPr lang="cs-CZ" altLang="cs-CZ" sz="1000" i="1" dirty="0"/>
              <a:t>) či přetížení managementu organizace (Šedivý). Takovéto chování je nicméně nebezpečné pro jednotlivé organizace, ale i pro celý sektor a může vyústit v nízkou důvěru veřejnosti (</a:t>
            </a:r>
            <a:r>
              <a:rPr lang="cs-CZ" altLang="cs-CZ" sz="1000" i="1" dirty="0" err="1"/>
              <a:t>Hyánek</a:t>
            </a:r>
            <a:r>
              <a:rPr lang="cs-CZ" altLang="cs-CZ" sz="1000" i="1" dirty="0"/>
              <a:t>).“</a:t>
            </a:r>
          </a:p>
          <a:p>
            <a:pPr marL="72000" indent="0">
              <a:buNone/>
              <a:defRPr/>
            </a:pPr>
            <a:endParaRPr lang="cs-CZ" altLang="cs-CZ" sz="1000" i="1" dirty="0"/>
          </a:p>
          <a:p>
            <a:pPr marL="72000" indent="0">
              <a:buNone/>
              <a:defRPr/>
            </a:pPr>
            <a:r>
              <a:rPr lang="cs-CZ" altLang="cs-CZ" sz="1000" i="1" dirty="0"/>
              <a:t>„Chyba leží na obou stranách, tj. na straně veřejného sektoru i na straně samotných NNO (</a:t>
            </a:r>
            <a:r>
              <a:rPr lang="cs-CZ" altLang="cs-CZ" sz="1000" i="1" dirty="0" err="1"/>
              <a:t>Bachmann</a:t>
            </a:r>
            <a:r>
              <a:rPr lang="cs-CZ" altLang="cs-CZ" sz="1000" i="1" dirty="0"/>
              <a:t>, </a:t>
            </a:r>
            <a:r>
              <a:rPr lang="cs-CZ" altLang="cs-CZ" sz="1000" i="1" dirty="0" err="1"/>
              <a:t>Hyánek</a:t>
            </a:r>
            <a:r>
              <a:rPr lang="cs-CZ" altLang="cs-CZ" sz="1000" i="1" dirty="0"/>
              <a:t>, Jošt, Šedivý, Šplíchalová). Ze strany NNO by přirozeně měla být na místě ochota komunikovat a to i bez tlaku širší veřejnosti, která transparentnost (či efektivnost vynakládaných prostředků) do určité míry po NNO stejně nevyžaduje (Stránský) a bez jakékoliv konkrétnosti NNO označuje za „ty špatné a nedůvěryhodné“(Šedivý).“</a:t>
            </a:r>
          </a:p>
          <a:p>
            <a:pPr marL="72000" indent="0">
              <a:buNone/>
              <a:defRPr/>
            </a:pPr>
            <a:endParaRPr lang="cs-CZ" altLang="cs-CZ" sz="1000" i="1" dirty="0"/>
          </a:p>
          <a:p>
            <a:pPr marL="72000" indent="0">
              <a:buNone/>
              <a:defRPr/>
            </a:pPr>
            <a:r>
              <a:rPr lang="cs-CZ" altLang="cs-CZ" sz="1000" i="1" dirty="0"/>
              <a:t>„Změna by mohla přijít v situaci, kdy by veřejný sektor začal prostřednictvím kontrol či následných sankcí zveřejňování finančních výkazů vymáhat (Jošt). Na změnu v přístupu veřejného sektoru však nelze spoléhat a do určité míry je ani nelze považovat za smysluplné – např. z důvodu nákladnosti (</a:t>
            </a:r>
            <a:r>
              <a:rPr lang="cs-CZ" altLang="cs-CZ" sz="1000" i="1" dirty="0" err="1"/>
              <a:t>Bachmann</a:t>
            </a:r>
            <a:r>
              <a:rPr lang="cs-CZ" altLang="cs-CZ" sz="1000" i="1" dirty="0"/>
              <a:t>). Nápomocné by tedy mohly být spíše jiné nástroje ze strany veřejného sektoru – větší osvěta (Jošt), identifikace neaktivních organizací (Šedivý), nebo např. zveřejnění podmíněné pořádání veřejných sbírek atd. (</a:t>
            </a:r>
            <a:r>
              <a:rPr lang="cs-CZ" altLang="cs-CZ" sz="1000" i="1" dirty="0" err="1"/>
              <a:t>Hyánek</a:t>
            </a:r>
            <a:r>
              <a:rPr lang="cs-CZ" altLang="cs-CZ" sz="1000" i="1" dirty="0"/>
              <a:t>). Dílčí další nástroje, které větší transparentnosti mohou napomoci, vznikají přímo v rámci nestátního neziskového sektoru. Takovými nástroji je kupříkladu rating „TOP100 nadací a fondů“ realizovaný Fórem Dárců (</a:t>
            </a:r>
            <a:r>
              <a:rPr lang="cs-CZ" altLang="cs-CZ" sz="1000" i="1" dirty="0" err="1"/>
              <a:t>Hyánek</a:t>
            </a:r>
            <a:r>
              <a:rPr lang="cs-CZ" altLang="cs-CZ" sz="1000" i="1" dirty="0"/>
              <a:t>) či certifikace „značka spolehlivosti“ realizovaná Asociací veřejně prospěšných organizací (</a:t>
            </a:r>
            <a:r>
              <a:rPr lang="cs-CZ" altLang="cs-CZ" sz="1000" i="1" dirty="0" err="1"/>
              <a:t>Bachmann</a:t>
            </a:r>
            <a:r>
              <a:rPr lang="cs-CZ" altLang="cs-CZ" sz="1000" i="1" dirty="0"/>
              <a:t>, Šedivý). Oba ze zmiňovaných nástrojů však zatím naráží na kriticky nízký počet (dobrovolně) zapojených subjektů, mezi kterými lze stěží najít klíčové hráče nestátního neziskového sektoru (Šedivý).“</a:t>
            </a:r>
          </a:p>
          <a:p>
            <a:pPr>
              <a:defRPr/>
            </a:pPr>
            <a:endParaRPr lang="cs-CZ" altLang="cs-CZ" sz="1000" i="1" dirty="0"/>
          </a:p>
          <a:p>
            <a:pPr>
              <a:defRPr/>
            </a:pPr>
            <a:endParaRPr lang="cs-CZ" altLang="cs-CZ" sz="1000" i="1" dirty="0"/>
          </a:p>
          <a:p>
            <a:pPr>
              <a:defRPr/>
            </a:pPr>
            <a:endParaRPr lang="cs-CZ" altLang="cs-CZ" sz="1400" dirty="0"/>
          </a:p>
        </p:txBody>
      </p:sp>
    </p:spTree>
    <p:extLst>
      <p:ext uri="{BB962C8B-B14F-4D97-AF65-F5344CB8AC3E}">
        <p14:creationId xmlns:p14="http://schemas.microsoft.com/office/powerpoint/2010/main" val="191627373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 algn="just">
              <a:buNone/>
            </a:pPr>
            <a:r>
              <a:rPr lang="cs-CZ" altLang="cs-CZ" sz="1000" dirty="0"/>
              <a:t>BACHMANN, P. (2012). Transparentnost organizací občanské společnosti. Hradec Králové: Gaudeamus. ISBN: 978-80-7435-235-5.</a:t>
            </a:r>
          </a:p>
          <a:p>
            <a:pPr marL="72000" indent="0" algn="just">
              <a:buNone/>
            </a:pPr>
            <a:r>
              <a:rPr lang="cs-CZ" altLang="cs-CZ" sz="1000" dirty="0"/>
              <a:t>BACHMANN, P. (2017). </a:t>
            </a:r>
            <a:r>
              <a:rPr lang="cs-CZ" altLang="cs-CZ" sz="1000" dirty="0" err="1"/>
              <a:t>Governmental</a:t>
            </a:r>
            <a:r>
              <a:rPr lang="cs-CZ" altLang="cs-CZ" sz="1000" dirty="0"/>
              <a:t> </a:t>
            </a:r>
            <a:r>
              <a:rPr lang="cs-CZ" altLang="cs-CZ" sz="1000" dirty="0" err="1"/>
              <a:t>Subsidies</a:t>
            </a:r>
            <a:r>
              <a:rPr lang="cs-CZ" altLang="cs-CZ" sz="1000" dirty="0"/>
              <a:t> and </a:t>
            </a:r>
            <a:r>
              <a:rPr lang="cs-CZ" altLang="cs-CZ" sz="1000" dirty="0" err="1"/>
              <a:t>Transparency</a:t>
            </a:r>
            <a:r>
              <a:rPr lang="cs-CZ" altLang="cs-CZ" sz="1000" dirty="0"/>
              <a:t> </a:t>
            </a:r>
            <a:r>
              <a:rPr lang="cs-CZ" altLang="cs-CZ" sz="1000" dirty="0" err="1"/>
              <a:t>of</a:t>
            </a:r>
            <a:r>
              <a:rPr lang="cs-CZ" altLang="cs-CZ" sz="1000" dirty="0"/>
              <a:t> </a:t>
            </a:r>
            <a:r>
              <a:rPr lang="cs-CZ" altLang="cs-CZ" sz="1000" dirty="0" err="1"/>
              <a:t>Nonprofits</a:t>
            </a:r>
            <a:r>
              <a:rPr lang="cs-CZ" altLang="cs-CZ" sz="1000" dirty="0"/>
              <a:t>: </a:t>
            </a:r>
            <a:r>
              <a:rPr lang="cs-CZ" altLang="cs-CZ" sz="1000" dirty="0" err="1"/>
              <a:t>Friends</a:t>
            </a:r>
            <a:r>
              <a:rPr lang="cs-CZ" altLang="cs-CZ" sz="1000" dirty="0"/>
              <a:t> </a:t>
            </a:r>
            <a:r>
              <a:rPr lang="cs-CZ" altLang="cs-CZ" sz="1000" dirty="0" err="1"/>
              <a:t>or</a:t>
            </a:r>
            <a:r>
              <a:rPr lang="cs-CZ" altLang="cs-CZ" sz="1000" dirty="0"/>
              <a:t> </a:t>
            </a:r>
            <a:r>
              <a:rPr lang="cs-CZ" altLang="cs-CZ" sz="1000" dirty="0" err="1"/>
              <a:t>Enemies</a:t>
            </a:r>
            <a:r>
              <a:rPr lang="cs-CZ" altLang="cs-CZ" sz="1000" dirty="0"/>
              <a:t>?. In: </a:t>
            </a:r>
            <a:r>
              <a:rPr lang="cs-CZ" altLang="cs-CZ" sz="1000" dirty="0" err="1"/>
              <a:t>Proceedings</a:t>
            </a:r>
            <a:r>
              <a:rPr lang="cs-CZ" altLang="cs-CZ" sz="1000" dirty="0"/>
              <a:t> </a:t>
            </a:r>
            <a:r>
              <a:rPr lang="cs-CZ" altLang="cs-CZ" sz="1000" dirty="0" err="1"/>
              <a:t>of</a:t>
            </a:r>
            <a:r>
              <a:rPr lang="cs-CZ" altLang="cs-CZ" sz="1000" dirty="0"/>
              <a:t> </a:t>
            </a:r>
            <a:r>
              <a:rPr lang="cs-CZ" altLang="cs-CZ" sz="1000" dirty="0" err="1"/>
              <a:t>the</a:t>
            </a:r>
            <a:r>
              <a:rPr lang="cs-CZ" altLang="cs-CZ" sz="1000" dirty="0"/>
              <a:t> 21st </a:t>
            </a:r>
            <a:r>
              <a:rPr lang="cs-CZ" altLang="cs-CZ" sz="1000" dirty="0" err="1"/>
              <a:t>international</a:t>
            </a:r>
            <a:r>
              <a:rPr lang="cs-CZ" altLang="cs-CZ" sz="1000" dirty="0"/>
              <a:t> </a:t>
            </a:r>
            <a:r>
              <a:rPr lang="cs-CZ" altLang="cs-CZ" sz="1000" dirty="0" err="1"/>
              <a:t>conference</a:t>
            </a:r>
            <a:r>
              <a:rPr lang="cs-CZ" altLang="cs-CZ" sz="1000" dirty="0"/>
              <a:t> </a:t>
            </a:r>
            <a:r>
              <a:rPr lang="cs-CZ" altLang="cs-CZ" sz="1000" dirty="0" err="1"/>
              <a:t>Current</a:t>
            </a:r>
            <a:r>
              <a:rPr lang="cs-CZ" altLang="cs-CZ" sz="1000" dirty="0"/>
              <a:t> </a:t>
            </a:r>
            <a:r>
              <a:rPr lang="cs-CZ" altLang="cs-CZ" sz="1000" dirty="0" err="1"/>
              <a:t>trends</a:t>
            </a:r>
            <a:r>
              <a:rPr lang="cs-CZ" altLang="cs-CZ" sz="1000" dirty="0"/>
              <a:t> in public </a:t>
            </a:r>
            <a:r>
              <a:rPr lang="cs-CZ" altLang="cs-CZ" sz="1000" dirty="0" err="1"/>
              <a:t>sector</a:t>
            </a:r>
            <a:r>
              <a:rPr lang="cs-CZ" altLang="cs-CZ" sz="1000" dirty="0"/>
              <a:t> </a:t>
            </a:r>
            <a:r>
              <a:rPr lang="cs-CZ" altLang="cs-CZ" sz="1000" dirty="0" err="1"/>
              <a:t>research</a:t>
            </a:r>
            <a:r>
              <a:rPr lang="cs-CZ" altLang="cs-CZ" sz="1000" dirty="0"/>
              <a:t>. Brno: Masaryk University. p. 240-247. ISBN 978-80-210-8448-3.</a:t>
            </a:r>
          </a:p>
          <a:p>
            <a:pPr marL="72000" indent="0" algn="just">
              <a:buNone/>
            </a:pPr>
            <a:r>
              <a:rPr lang="cs-CZ" altLang="cs-CZ" sz="1000" dirty="0"/>
              <a:t>BACHMANN, P. (2018). To </a:t>
            </a:r>
            <a:r>
              <a:rPr lang="cs-CZ" altLang="cs-CZ" sz="1000" dirty="0" err="1"/>
              <a:t>Generous</a:t>
            </a:r>
            <a:r>
              <a:rPr lang="cs-CZ" altLang="cs-CZ" sz="1000" dirty="0"/>
              <a:t> </a:t>
            </a:r>
            <a:r>
              <a:rPr lang="cs-CZ" altLang="cs-CZ" sz="1000" dirty="0" err="1"/>
              <a:t>Subsidies</a:t>
            </a:r>
            <a:r>
              <a:rPr lang="cs-CZ" altLang="cs-CZ" sz="1000" dirty="0"/>
              <a:t>? </a:t>
            </a:r>
            <a:r>
              <a:rPr lang="cs-CZ" altLang="cs-CZ" sz="1000" dirty="0" err="1"/>
              <a:t>Transparency</a:t>
            </a:r>
            <a:r>
              <a:rPr lang="cs-CZ" altLang="cs-CZ" sz="1000" dirty="0"/>
              <a:t> </a:t>
            </a:r>
            <a:r>
              <a:rPr lang="cs-CZ" altLang="cs-CZ" sz="1000" dirty="0" err="1"/>
              <a:t>of</a:t>
            </a:r>
            <a:r>
              <a:rPr lang="cs-CZ" altLang="cs-CZ" sz="1000" dirty="0"/>
              <a:t> </a:t>
            </a:r>
            <a:r>
              <a:rPr lang="cs-CZ" altLang="cs-CZ" sz="1000" dirty="0" err="1"/>
              <a:t>Nonprofit</a:t>
            </a:r>
            <a:r>
              <a:rPr lang="cs-CZ" altLang="cs-CZ" sz="1000" dirty="0"/>
              <a:t> </a:t>
            </a:r>
            <a:r>
              <a:rPr lang="cs-CZ" altLang="cs-CZ" sz="1000" dirty="0" err="1"/>
              <a:t>Organizations</a:t>
            </a:r>
            <a:r>
              <a:rPr lang="cs-CZ" altLang="cs-CZ" sz="1000" dirty="0"/>
              <a:t> </a:t>
            </a:r>
            <a:r>
              <a:rPr lang="cs-CZ" altLang="cs-CZ" sz="1000" dirty="0" err="1"/>
              <a:t>with</a:t>
            </a:r>
            <a:r>
              <a:rPr lang="cs-CZ" altLang="cs-CZ" sz="1000" dirty="0"/>
              <a:t> </a:t>
            </a:r>
            <a:r>
              <a:rPr lang="cs-CZ" altLang="cs-CZ" sz="1000" dirty="0" err="1"/>
              <a:t>Generous</a:t>
            </a:r>
            <a:r>
              <a:rPr lang="cs-CZ" altLang="cs-CZ" sz="1000" dirty="0"/>
              <a:t> Public </a:t>
            </a:r>
            <a:r>
              <a:rPr lang="cs-CZ" altLang="cs-CZ" sz="1000" dirty="0" err="1"/>
              <a:t>Funding</a:t>
            </a:r>
            <a:r>
              <a:rPr lang="cs-CZ" altLang="cs-CZ" sz="1000" dirty="0"/>
              <a:t>. In: </a:t>
            </a:r>
            <a:r>
              <a:rPr lang="cs-CZ" altLang="cs-CZ" sz="1000" dirty="0" err="1"/>
              <a:t>Proceedings</a:t>
            </a:r>
            <a:r>
              <a:rPr lang="cs-CZ" altLang="cs-CZ" sz="1000" dirty="0"/>
              <a:t> </a:t>
            </a:r>
            <a:r>
              <a:rPr lang="cs-CZ" altLang="cs-CZ" sz="1000" dirty="0" err="1"/>
              <a:t>of</a:t>
            </a:r>
            <a:r>
              <a:rPr lang="cs-CZ" altLang="cs-CZ" sz="1000" dirty="0"/>
              <a:t> </a:t>
            </a:r>
            <a:r>
              <a:rPr lang="cs-CZ" altLang="cs-CZ" sz="1000" dirty="0" err="1"/>
              <a:t>the</a:t>
            </a:r>
            <a:r>
              <a:rPr lang="cs-CZ" altLang="cs-CZ" sz="1000" dirty="0"/>
              <a:t> 22st </a:t>
            </a:r>
            <a:r>
              <a:rPr lang="cs-CZ" altLang="cs-CZ" sz="1000" dirty="0" err="1"/>
              <a:t>international</a:t>
            </a:r>
            <a:r>
              <a:rPr lang="cs-CZ" altLang="cs-CZ" sz="1000" dirty="0"/>
              <a:t> </a:t>
            </a:r>
            <a:r>
              <a:rPr lang="cs-CZ" altLang="cs-CZ" sz="1000" dirty="0" err="1"/>
              <a:t>conference</a:t>
            </a:r>
            <a:r>
              <a:rPr lang="cs-CZ" altLang="cs-CZ" sz="1000" dirty="0"/>
              <a:t> </a:t>
            </a:r>
            <a:r>
              <a:rPr lang="cs-CZ" altLang="cs-CZ" sz="1000" dirty="0" err="1"/>
              <a:t>Current</a:t>
            </a:r>
            <a:r>
              <a:rPr lang="cs-CZ" altLang="cs-CZ" sz="1000" dirty="0"/>
              <a:t> </a:t>
            </a:r>
            <a:r>
              <a:rPr lang="cs-CZ" altLang="cs-CZ" sz="1000" dirty="0" err="1"/>
              <a:t>trends</a:t>
            </a:r>
            <a:r>
              <a:rPr lang="cs-CZ" altLang="cs-CZ" sz="1000" dirty="0"/>
              <a:t> in public </a:t>
            </a:r>
            <a:r>
              <a:rPr lang="cs-CZ" altLang="cs-CZ" sz="1000" dirty="0" err="1"/>
              <a:t>sector</a:t>
            </a:r>
            <a:r>
              <a:rPr lang="cs-CZ" altLang="cs-CZ" sz="1000" dirty="0"/>
              <a:t> </a:t>
            </a:r>
            <a:r>
              <a:rPr lang="cs-CZ" altLang="cs-CZ" sz="1000" dirty="0" err="1"/>
              <a:t>research</a:t>
            </a:r>
            <a:r>
              <a:rPr lang="cs-CZ" altLang="cs-CZ" sz="1000" dirty="0"/>
              <a:t>. Brno: Masaryk University. p. 236-243. ISBN 978-80-210-8923-5.</a:t>
            </a:r>
          </a:p>
          <a:p>
            <a:pPr marL="72000" indent="0" algn="just">
              <a:buNone/>
            </a:pPr>
            <a:r>
              <a:rPr lang="cs-CZ" altLang="cs-CZ" sz="1000" dirty="0"/>
              <a:t>HYÁNEK, V., ŠKARABELOVÁ, S., PEKÁRKOVÁ, P, TŮMOVÁ, Z., ROSENMAYER, T. &amp; POSPÍŠIL, M. (2004). Ekonomické výsledky nadačních subjektů v roce 2002. Brno: Centre </a:t>
            </a:r>
            <a:r>
              <a:rPr lang="cs-CZ" altLang="cs-CZ" sz="1000" dirty="0" err="1"/>
              <a:t>for</a:t>
            </a:r>
            <a:r>
              <a:rPr lang="cs-CZ" altLang="cs-CZ" sz="1000" dirty="0"/>
              <a:t> </a:t>
            </a:r>
            <a:r>
              <a:rPr lang="cs-CZ" altLang="cs-CZ" sz="1000" dirty="0" err="1"/>
              <a:t>Nonprofit</a:t>
            </a:r>
            <a:r>
              <a:rPr lang="cs-CZ" altLang="cs-CZ" sz="1000" dirty="0"/>
              <a:t> </a:t>
            </a:r>
            <a:r>
              <a:rPr lang="cs-CZ" altLang="cs-CZ" sz="1000" dirty="0" err="1"/>
              <a:t>Sector</a:t>
            </a:r>
            <a:r>
              <a:rPr lang="cs-CZ" altLang="cs-CZ" sz="1000" dirty="0"/>
              <a:t> </a:t>
            </a:r>
            <a:r>
              <a:rPr lang="cs-CZ" altLang="cs-CZ" sz="1000" dirty="0" err="1"/>
              <a:t>Research</a:t>
            </a:r>
            <a:r>
              <a:rPr lang="cs-CZ" altLang="cs-CZ" sz="1000" dirty="0"/>
              <a:t>. 32 p. ISBN: 80-239-3404-X.</a:t>
            </a:r>
          </a:p>
          <a:p>
            <a:pPr marL="72000" indent="0" algn="just">
              <a:buNone/>
            </a:pPr>
            <a:r>
              <a:rPr lang="cs-CZ" altLang="cs-CZ" sz="1000" dirty="0"/>
              <a:t>JOŠT, M. (2016). Transparentnost hospodaření příjemců příspěvků z Nadačního investičního fondu. Český finanční a účetní časopis. 2016(2), 93-108. ISSN: 1802-2200.</a:t>
            </a:r>
          </a:p>
          <a:p>
            <a:pPr marL="72000" indent="0" algn="just">
              <a:buNone/>
            </a:pPr>
            <a:r>
              <a:rPr lang="cs-CZ" altLang="cs-CZ" sz="1000" dirty="0"/>
              <a:t>JOŠT, M. (2017). </a:t>
            </a:r>
            <a:r>
              <a:rPr lang="cs-CZ" altLang="cs-CZ" sz="1000" dirty="0" err="1"/>
              <a:t>Transparency</a:t>
            </a:r>
            <a:r>
              <a:rPr lang="cs-CZ" altLang="cs-CZ" sz="1000" dirty="0"/>
              <a:t> in </a:t>
            </a:r>
            <a:r>
              <a:rPr lang="cs-CZ" altLang="cs-CZ" sz="1000" dirty="0" err="1"/>
              <a:t>Conditions</a:t>
            </a:r>
            <a:r>
              <a:rPr lang="cs-CZ" altLang="cs-CZ" sz="1000" dirty="0"/>
              <a:t> </a:t>
            </a:r>
            <a:r>
              <a:rPr lang="cs-CZ" altLang="cs-CZ" sz="1000" dirty="0" err="1"/>
              <a:t>of</a:t>
            </a:r>
            <a:r>
              <a:rPr lang="cs-CZ" altLang="cs-CZ" sz="1000" dirty="0"/>
              <a:t> Czech </a:t>
            </a:r>
            <a:r>
              <a:rPr lang="cs-CZ" altLang="cs-CZ" sz="1000" dirty="0" err="1"/>
              <a:t>foundations</a:t>
            </a:r>
            <a:r>
              <a:rPr lang="cs-CZ" altLang="cs-CZ" sz="1000" dirty="0"/>
              <a:t> management. Acta </a:t>
            </a:r>
            <a:r>
              <a:rPr lang="cs-CZ" altLang="cs-CZ" sz="1000" dirty="0" err="1"/>
              <a:t>academica</a:t>
            </a:r>
            <a:r>
              <a:rPr lang="cs-CZ" altLang="cs-CZ" sz="1000" dirty="0"/>
              <a:t> </a:t>
            </a:r>
            <a:r>
              <a:rPr lang="cs-CZ" altLang="cs-CZ" sz="1000" dirty="0" err="1"/>
              <a:t>karviniensia</a:t>
            </a:r>
            <a:r>
              <a:rPr lang="cs-CZ" altLang="cs-CZ" sz="1000" dirty="0"/>
              <a:t>, 46-58.</a:t>
            </a:r>
          </a:p>
          <a:p>
            <a:pPr marL="72000" indent="0" algn="just">
              <a:buNone/>
            </a:pPr>
            <a:r>
              <a:rPr lang="en-US" altLang="cs-CZ" sz="1000" dirty="0"/>
              <a:t>PEJCAL, J.</a:t>
            </a:r>
            <a:r>
              <a:rPr lang="cs-CZ" altLang="cs-CZ" sz="1000" dirty="0"/>
              <a:t> (2020).</a:t>
            </a:r>
            <a:r>
              <a:rPr lang="en-US" altLang="cs-CZ" sz="1000" dirty="0"/>
              <a:t> The Transparency of Czech Foundations. The </a:t>
            </a:r>
            <a:r>
              <a:rPr lang="en-US" altLang="cs-CZ" sz="1000" dirty="0" err="1"/>
              <a:t>NISPAcee</a:t>
            </a:r>
            <a:r>
              <a:rPr lang="en-US" altLang="cs-CZ" sz="1000" dirty="0"/>
              <a:t> Journal of Public Administration and Policy. </a:t>
            </a:r>
            <a:r>
              <a:rPr lang="en-US" altLang="cs-CZ" sz="1000" dirty="0" err="1"/>
              <a:t>Slovensko</a:t>
            </a:r>
            <a:r>
              <a:rPr lang="en-US" altLang="cs-CZ" sz="1000" dirty="0"/>
              <a:t>, Bratislava: </a:t>
            </a:r>
            <a:r>
              <a:rPr lang="en-US" altLang="cs-CZ" sz="1000" dirty="0" err="1"/>
              <a:t>NISPAcee</a:t>
            </a:r>
            <a:r>
              <a:rPr lang="en-US" altLang="cs-CZ" sz="1000" dirty="0"/>
              <a:t> Press, XIII, č. 1, s. 157-188. ISSN 1337-9038.</a:t>
            </a:r>
            <a:endParaRPr lang="cs-CZ" altLang="cs-CZ" sz="1000" dirty="0"/>
          </a:p>
          <a:p>
            <a:pPr marL="72000" indent="0" algn="just">
              <a:buNone/>
            </a:pPr>
            <a:r>
              <a:rPr lang="cs-CZ" altLang="cs-CZ" sz="1000" dirty="0"/>
              <a:t>STRÁNSKÝ, J. (2007). Transparentnost a výkaznictví v českých nadacích. Prague: Ministry </a:t>
            </a:r>
            <a:r>
              <a:rPr lang="cs-CZ" altLang="cs-CZ" sz="1000" dirty="0" err="1"/>
              <a:t>of</a:t>
            </a:r>
            <a:r>
              <a:rPr lang="cs-CZ" altLang="cs-CZ" sz="1000" dirty="0"/>
              <a:t> </a:t>
            </a:r>
            <a:r>
              <a:rPr lang="cs-CZ" altLang="cs-CZ" sz="1000" dirty="0" err="1"/>
              <a:t>Interior</a:t>
            </a:r>
            <a:r>
              <a:rPr lang="cs-CZ" altLang="cs-CZ" sz="1000" dirty="0"/>
              <a:t> </a:t>
            </a:r>
            <a:r>
              <a:rPr lang="cs-CZ" altLang="cs-CZ" sz="1000" dirty="0" err="1"/>
              <a:t>of</a:t>
            </a:r>
            <a:r>
              <a:rPr lang="cs-CZ" altLang="cs-CZ" sz="1000" dirty="0"/>
              <a:t> </a:t>
            </a:r>
            <a:r>
              <a:rPr lang="cs-CZ" altLang="cs-CZ" sz="1000" dirty="0" err="1"/>
              <a:t>the</a:t>
            </a:r>
            <a:r>
              <a:rPr lang="cs-CZ" altLang="cs-CZ" sz="1000" dirty="0"/>
              <a:t> Czech Republic. [online]. [cit. 15-12-2019]. </a:t>
            </a:r>
            <a:r>
              <a:rPr lang="cs-CZ" altLang="cs-CZ" sz="1000" dirty="0" err="1"/>
              <a:t>Available</a:t>
            </a:r>
            <a:r>
              <a:rPr lang="cs-CZ" altLang="cs-CZ" sz="1000" dirty="0"/>
              <a:t> </a:t>
            </a:r>
            <a:r>
              <a:rPr lang="cs-CZ" altLang="cs-CZ" sz="1000" dirty="0" err="1"/>
              <a:t>at</a:t>
            </a:r>
            <a:r>
              <a:rPr lang="cs-CZ" altLang="cs-CZ" sz="1000" dirty="0"/>
              <a:t>:</a:t>
            </a:r>
          </a:p>
          <a:p>
            <a:pPr marL="72000" indent="0" algn="just">
              <a:buNone/>
            </a:pPr>
            <a:r>
              <a:rPr lang="cs-CZ" altLang="cs-CZ" sz="1000" dirty="0"/>
              <a:t>http://www.mvcr.cz/soubor/studie-stransky-pdf.aspx</a:t>
            </a:r>
          </a:p>
          <a:p>
            <a:pPr marL="72000" indent="0" algn="just">
              <a:buNone/>
            </a:pPr>
            <a:r>
              <a:rPr lang="cs-CZ" altLang="cs-CZ" sz="1000" dirty="0"/>
              <a:t>STRÁNSKÝ, J. (2009). Měření výkonnosti nestátních neziskových organizací. Disertační práce. Prague: University </a:t>
            </a:r>
            <a:r>
              <a:rPr lang="cs-CZ" altLang="cs-CZ" sz="1000" dirty="0" err="1"/>
              <a:t>of</a:t>
            </a:r>
            <a:r>
              <a:rPr lang="cs-CZ" altLang="cs-CZ" sz="1000" dirty="0"/>
              <a:t> </a:t>
            </a:r>
            <a:r>
              <a:rPr lang="cs-CZ" altLang="cs-CZ" sz="1000" dirty="0" err="1"/>
              <a:t>Economics</a:t>
            </a:r>
            <a:r>
              <a:rPr lang="cs-CZ" altLang="cs-CZ" sz="1000" dirty="0"/>
              <a:t>, Prague.  [online]. [cit. 15-12-2019]. </a:t>
            </a:r>
            <a:r>
              <a:rPr lang="cs-CZ" altLang="cs-CZ" sz="1000" dirty="0" err="1"/>
              <a:t>Available</a:t>
            </a:r>
            <a:r>
              <a:rPr lang="cs-CZ" altLang="cs-CZ" sz="1000" dirty="0"/>
              <a:t> </a:t>
            </a:r>
            <a:r>
              <a:rPr lang="cs-CZ" altLang="cs-CZ" sz="1000" dirty="0" err="1"/>
              <a:t>at</a:t>
            </a:r>
            <a:r>
              <a:rPr lang="cs-CZ" altLang="cs-CZ" sz="1000" dirty="0"/>
              <a:t>:</a:t>
            </a:r>
          </a:p>
          <a:p>
            <a:pPr marL="72000" indent="0" algn="just">
              <a:buNone/>
            </a:pPr>
            <a:r>
              <a:rPr lang="cs-CZ" altLang="cs-CZ" sz="1000" dirty="0"/>
              <a:t>https://vskp.vse.cz/id/1168374</a:t>
            </a:r>
          </a:p>
          <a:p>
            <a:pPr marL="72000" indent="0" algn="just">
              <a:buNone/>
            </a:pPr>
            <a:r>
              <a:rPr lang="cs-CZ" altLang="cs-CZ" sz="1000" dirty="0"/>
              <a:t>VAJDOVÁ, T. (2005). An </a:t>
            </a:r>
            <a:r>
              <a:rPr lang="cs-CZ" altLang="cs-CZ" sz="1000" dirty="0" err="1"/>
              <a:t>Assessment</a:t>
            </a:r>
            <a:r>
              <a:rPr lang="cs-CZ" altLang="cs-CZ" sz="1000" dirty="0"/>
              <a:t> </a:t>
            </a:r>
            <a:r>
              <a:rPr lang="cs-CZ" altLang="cs-CZ" sz="1000" dirty="0" err="1"/>
              <a:t>of</a:t>
            </a:r>
            <a:r>
              <a:rPr lang="cs-CZ" altLang="cs-CZ" sz="1000" dirty="0"/>
              <a:t> Czech Civil Society in 2004: </a:t>
            </a:r>
            <a:r>
              <a:rPr lang="cs-CZ" altLang="cs-CZ" sz="1000" dirty="0" err="1"/>
              <a:t>after</a:t>
            </a:r>
            <a:r>
              <a:rPr lang="cs-CZ" altLang="cs-CZ" sz="1000" dirty="0"/>
              <a:t> </a:t>
            </a:r>
            <a:r>
              <a:rPr lang="cs-CZ" altLang="cs-CZ" sz="1000" dirty="0" err="1"/>
              <a:t>fifteen</a:t>
            </a:r>
            <a:r>
              <a:rPr lang="cs-CZ" altLang="cs-CZ" sz="1000" dirty="0"/>
              <a:t> </a:t>
            </a:r>
            <a:r>
              <a:rPr lang="cs-CZ" altLang="cs-CZ" sz="1000" dirty="0" err="1"/>
              <a:t>years</a:t>
            </a:r>
            <a:r>
              <a:rPr lang="cs-CZ" altLang="cs-CZ" sz="1000" dirty="0"/>
              <a:t> </a:t>
            </a:r>
            <a:r>
              <a:rPr lang="cs-CZ" altLang="cs-CZ" sz="1000" dirty="0" err="1"/>
              <a:t>of</a:t>
            </a:r>
            <a:r>
              <a:rPr lang="cs-CZ" altLang="cs-CZ" sz="1000" dirty="0"/>
              <a:t> development: CIVICUS Civil Society Index Report </a:t>
            </a:r>
            <a:r>
              <a:rPr lang="cs-CZ" altLang="cs-CZ" sz="1000" dirty="0" err="1"/>
              <a:t>for</a:t>
            </a:r>
            <a:r>
              <a:rPr lang="cs-CZ" altLang="cs-CZ" sz="1000" dirty="0"/>
              <a:t> </a:t>
            </a:r>
            <a:r>
              <a:rPr lang="cs-CZ" altLang="cs-CZ" sz="1000" dirty="0" err="1"/>
              <a:t>the</a:t>
            </a:r>
            <a:r>
              <a:rPr lang="cs-CZ" altLang="cs-CZ" sz="1000" dirty="0"/>
              <a:t> Czech Republic. Brno: CERM. ISBN: 80-7204-379-X.</a:t>
            </a:r>
          </a:p>
        </p:txBody>
      </p:sp>
    </p:spTree>
    <p:extLst>
      <p:ext uri="{BB962C8B-B14F-4D97-AF65-F5344CB8AC3E}">
        <p14:creationId xmlns:p14="http://schemas.microsoft.com/office/powerpoint/2010/main" val="163288135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3804834" y="6228000"/>
            <a:ext cx="4835166" cy="252000"/>
          </a:xfrm>
        </p:spPr>
        <p:txBody>
          <a:bodyPr/>
          <a:lstStyle/>
          <a:p>
            <a:r>
              <a:rPr lang="cs-CZ" dirty="0"/>
              <a:t>Jakub Pejcal: jakub.pejcal@econ.muni.cz, CVNS, ESF MU</a:t>
            </a:r>
          </a:p>
          <a:p>
            <a:r>
              <a:rPr lang="cs-CZ" dirty="0"/>
              <a:t>6. 3. 2021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95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BKV_ERNO: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3804834" y="3536689"/>
            <a:ext cx="6539980" cy="1278214"/>
          </a:xfrm>
        </p:spPr>
        <p:txBody>
          <a:bodyPr/>
          <a:lstStyle/>
          <a:p>
            <a:r>
              <a:rPr lang="cs-CZ" sz="2000" dirty="0"/>
              <a:t>Úvodní informace o předmětu</a:t>
            </a:r>
            <a:br>
              <a:rPr lang="cs-CZ" sz="2000" b="1" dirty="0"/>
            </a:br>
            <a:r>
              <a:rPr lang="cs-CZ" sz="2000" dirty="0"/>
              <a:t>Základní přehled „teorie“ </a:t>
            </a:r>
          </a:p>
          <a:p>
            <a:r>
              <a:rPr lang="cs-CZ" sz="2000" dirty="0"/>
              <a:t>Legislativa</a:t>
            </a:r>
          </a:p>
          <a:p>
            <a:r>
              <a:rPr lang="cs-CZ" sz="2000" dirty="0"/>
              <a:t>Účetnictví a ekonomické řízení</a:t>
            </a:r>
          </a:p>
          <a:p>
            <a:r>
              <a:rPr lang="cs-CZ" sz="2000" dirty="0"/>
              <a:t>Financování</a:t>
            </a:r>
          </a:p>
          <a:p>
            <a:r>
              <a:rPr lang="cs-CZ" sz="2000" dirty="0"/>
              <a:t>Transparentnost </a:t>
            </a:r>
          </a:p>
          <a:p>
            <a:r>
              <a:rPr lang="cs-CZ" sz="2000" dirty="0"/>
              <a:t>=&gt;</a:t>
            </a:r>
          </a:p>
          <a:p>
            <a:r>
              <a:rPr lang="cs-CZ" sz="2000" b="1" dirty="0"/>
              <a:t>„Semestrální projekt“</a:t>
            </a:r>
          </a:p>
        </p:txBody>
      </p:sp>
    </p:spTree>
    <p:extLst>
      <p:ext uri="{BB962C8B-B14F-4D97-AF65-F5344CB8AC3E}">
        <p14:creationId xmlns:p14="http://schemas.microsoft.com/office/powerpoint/2010/main" val="413782170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Fotbalová asociace České republiky (FAČR)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EB89390-C406-416D-8230-377F8B1516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400" dirty="0"/>
              <a:t>vznik: 1990</a:t>
            </a:r>
          </a:p>
          <a:p>
            <a:r>
              <a:rPr lang="cs-CZ" sz="1400" dirty="0"/>
              <a:t>IČ: 004 06 741</a:t>
            </a:r>
          </a:p>
          <a:p>
            <a:r>
              <a:rPr lang="cs-CZ" sz="1400" dirty="0"/>
              <a:t>právní forma: spolek</a:t>
            </a:r>
          </a:p>
          <a:p>
            <a:r>
              <a:rPr lang="cs-CZ" sz="1400" dirty="0"/>
              <a:t>účelem je:</a:t>
            </a:r>
            <a:r>
              <a:rPr lang="cs-CZ" sz="1800" dirty="0"/>
              <a:t> </a:t>
            </a:r>
          </a:p>
          <a:p>
            <a:pPr marL="72000" indent="0">
              <a:buNone/>
            </a:pPr>
            <a:r>
              <a:rPr lang="cs-CZ" sz="1100" i="1" dirty="0"/>
              <a:t>„…organizování fotbalu. K tomuto účelu Asociace při sledování veřejného zájmu a veřejné prospěšnosti zejména:	</a:t>
            </a:r>
          </a:p>
          <a:p>
            <a:pPr marL="300600" indent="-228600">
              <a:buAutoNum type="alphaLcParenR"/>
            </a:pPr>
            <a:r>
              <a:rPr lang="cs-CZ" sz="1100" i="1" dirty="0"/>
              <a:t>pečuje o komplexní rozvoj a propagaci fotbalu v České republice a vytváří pro něj na všech stupních všestranné a rovnoprávné podmínky;</a:t>
            </a:r>
          </a:p>
          <a:p>
            <a:pPr marL="300600" indent="-228600">
              <a:buAutoNum type="alphaLcParenR"/>
            </a:pPr>
            <a:r>
              <a:rPr lang="cs-CZ" sz="1100" i="1" dirty="0"/>
              <a:t>zabezpečuje přípravu a účast fotbalové reprezentace České republiky v soutěžích Mezinárodní federace fotbalových asociací  </a:t>
            </a:r>
            <a:r>
              <a:rPr lang="cs-CZ" sz="1100" i="1" dirty="0" err="1"/>
              <a:t>Fédération</a:t>
            </a:r>
            <a:r>
              <a:rPr lang="cs-CZ" sz="1100" i="1" dirty="0"/>
              <a:t> </a:t>
            </a:r>
            <a:r>
              <a:rPr lang="cs-CZ" sz="1100" i="1" dirty="0" err="1"/>
              <a:t>Internationale</a:t>
            </a:r>
            <a:r>
              <a:rPr lang="cs-CZ" sz="1100" i="1" dirty="0"/>
              <a:t> de </a:t>
            </a:r>
            <a:r>
              <a:rPr lang="cs-CZ" sz="1100" i="1" dirty="0" err="1"/>
              <a:t>Football</a:t>
            </a:r>
            <a:r>
              <a:rPr lang="cs-CZ" sz="1100" i="1" dirty="0"/>
              <a:t> </a:t>
            </a:r>
            <a:r>
              <a:rPr lang="cs-CZ" sz="1100" i="1" dirty="0" err="1"/>
              <a:t>Association</a:t>
            </a:r>
            <a:r>
              <a:rPr lang="cs-CZ" sz="1100" i="1" dirty="0"/>
              <a:t> a Unie evropských fotbalových asociací  Union </a:t>
            </a:r>
            <a:r>
              <a:rPr lang="cs-CZ" sz="1100" i="1" dirty="0" err="1"/>
              <a:t>of</a:t>
            </a:r>
            <a:r>
              <a:rPr lang="cs-CZ" sz="1100" i="1" dirty="0"/>
              <a:t> </a:t>
            </a:r>
            <a:r>
              <a:rPr lang="cs-CZ" sz="1100" i="1" dirty="0" err="1"/>
              <a:t>European</a:t>
            </a:r>
            <a:r>
              <a:rPr lang="cs-CZ" sz="1100" i="1" dirty="0"/>
              <a:t> </a:t>
            </a:r>
            <a:r>
              <a:rPr lang="cs-CZ" sz="1100" i="1" dirty="0" err="1"/>
              <a:t>Football</a:t>
            </a:r>
            <a:r>
              <a:rPr lang="cs-CZ" sz="1100" i="1" dirty="0"/>
              <a:t> </a:t>
            </a:r>
            <a:r>
              <a:rPr lang="cs-CZ" sz="1100" i="1" dirty="0" err="1"/>
              <a:t>Associations</a:t>
            </a:r>
            <a:r>
              <a:rPr lang="cs-CZ" sz="1100" i="1" dirty="0"/>
              <a:t>;</a:t>
            </a:r>
          </a:p>
          <a:p>
            <a:pPr marL="300600" indent="-228600">
              <a:buAutoNum type="alphaLcParenR"/>
            </a:pPr>
            <a:r>
              <a:rPr lang="cs-CZ" sz="1100" i="1" dirty="0"/>
              <a:t>podporuje profesionální a zejména amatérský fotbal, se zvláštním zaměřením na rozvoj fotbalu mládeže s cílem vést ji k pozitivním občanským postojům a zásadám,    ke zdravému způsobu života, jakož i s cílem zabránit, aby se stávala závislá na alkoholu, drogách a jiných návykových látkách.“</a:t>
            </a:r>
          </a:p>
          <a:p>
            <a:endParaRPr lang="cs-CZ" sz="1400" dirty="0"/>
          </a:p>
          <a:p>
            <a:r>
              <a:rPr lang="cs-CZ" sz="1400" dirty="0"/>
              <a:t>pobočné spolky: 93 záznamů v rámci veřejného rejstříku (především krajské, okresní, městské fotbalové svazy)</a:t>
            </a:r>
          </a:p>
          <a:p>
            <a:r>
              <a:rPr lang="cs-CZ" sz="1400" dirty="0"/>
              <a:t>resp. jednotlivé členské kluby: 3.408 samostatných spolků</a:t>
            </a:r>
          </a:p>
          <a:p>
            <a:endParaRPr lang="cs-CZ" sz="1400" dirty="0"/>
          </a:p>
          <a:p>
            <a:r>
              <a:rPr lang="cs-CZ" sz="1400" dirty="0"/>
              <a:t>„sakumprásk“ více jak 339.308 členů</a:t>
            </a:r>
          </a:p>
        </p:txBody>
      </p:sp>
      <p:pic>
        <p:nvPicPr>
          <p:cNvPr id="1026" name="Picture 2" descr="FAČR - logo">
            <a:extLst>
              <a:ext uri="{FF2B5EF4-FFF2-40B4-BE49-F238E27FC236}">
                <a16:creationId xmlns:a16="http://schemas.microsoft.com/office/drawing/2014/main" id="{10F55223-0C61-419D-A194-78DE35558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2738" y="1451294"/>
            <a:ext cx="2728520" cy="181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34716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FAČR: ekonomika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EB89390-C406-416D-8230-377F8B151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</p:spPr>
        <p:txBody>
          <a:bodyPr/>
          <a:lstStyle/>
          <a:p>
            <a:r>
              <a:rPr lang="cs-CZ" sz="1400" dirty="0"/>
              <a:t>ze stanov… </a:t>
            </a:r>
            <a:r>
              <a:rPr lang="cs-CZ" sz="1400" i="1" dirty="0"/>
              <a:t>„zdrojem majetku jsou zejména </a:t>
            </a:r>
            <a:r>
              <a:rPr lang="cs-CZ" sz="1350" i="1" dirty="0"/>
              <a:t>příjmy z vlastní sportovní činnosti, z členských příspěvků, příspěvky a dotace od UEFA a FIFA, příjmy z hlavní činnosti a vedlejší hospodářské činnosti, příjmy ze zisku obchodních korporací a dalších právnických osob, v nichž má FAČR účast, včetně podílu na výtěžku loterijních společností, a dále z příspěvků ze státního rozpočtu nebo z jiných veřejných rozpočtů, dary apod.“</a:t>
            </a:r>
          </a:p>
          <a:p>
            <a:r>
              <a:rPr lang="cs-CZ" sz="1400" dirty="0"/>
              <a:t>z výroční zprávy (2019):				</a:t>
            </a:r>
            <a:endParaRPr lang="cs-CZ" sz="1400" b="1" dirty="0"/>
          </a:p>
          <a:p>
            <a:pPr lvl="1"/>
            <a:r>
              <a:rPr lang="cs-CZ" sz="1400" dirty="0"/>
              <a:t>Náklady: 		1.698.825 tis. Kč</a:t>
            </a:r>
          </a:p>
          <a:p>
            <a:pPr lvl="1"/>
            <a:r>
              <a:rPr lang="cs-CZ" sz="1400" dirty="0"/>
              <a:t>Výnosy: 		1.646.431 tis. Kč</a:t>
            </a:r>
          </a:p>
          <a:p>
            <a:pPr lvl="1"/>
            <a:r>
              <a:rPr lang="cs-CZ" sz="1400" dirty="0"/>
              <a:t>Hospodářský výsledek: 	   - 52.394 tis. Kč</a:t>
            </a:r>
          </a:p>
          <a:p>
            <a:r>
              <a:rPr lang="cs-CZ" sz="1400" dirty="0"/>
              <a:t>z účetních výkazů (2019):</a:t>
            </a:r>
          </a:p>
          <a:p>
            <a:pPr lvl="2"/>
            <a:r>
              <a:rPr lang="cs-CZ" sz="1400" b="1" dirty="0"/>
              <a:t>					</a:t>
            </a:r>
            <a:endParaRPr lang="cs-CZ" sz="1350" i="1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3053BF4-93C7-4694-B506-E79AACEDD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0652" y="4279418"/>
            <a:ext cx="8030696" cy="220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95612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7D6A0435-861C-476D-919C-060AC7C11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220" y="3429000"/>
            <a:ext cx="5212780" cy="2583825"/>
          </a:xfrm>
          <a:prstGeom prst="rect">
            <a:avLst/>
          </a:prstGeom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FAČR: ekonomika - výnosy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EB89390-C406-416D-8230-377F8B151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2141767"/>
          </a:xfrm>
        </p:spPr>
        <p:txBody>
          <a:bodyPr/>
          <a:lstStyle/>
          <a:p>
            <a:r>
              <a:rPr lang="cs-CZ" sz="1400" dirty="0"/>
              <a:t>z výroční zprávy (2019):				</a:t>
            </a:r>
            <a:endParaRPr lang="cs-CZ" sz="1400" b="1" dirty="0"/>
          </a:p>
          <a:p>
            <a:pPr lvl="1"/>
            <a:r>
              <a:rPr lang="cs-CZ" sz="1400" dirty="0"/>
              <a:t>Náklady: 		1.698.825 tis. Kč</a:t>
            </a:r>
          </a:p>
          <a:p>
            <a:pPr lvl="1"/>
            <a:r>
              <a:rPr lang="cs-CZ" sz="1400" dirty="0"/>
              <a:t>Výnosy: 		1.646.431 tis. Kč</a:t>
            </a:r>
          </a:p>
          <a:p>
            <a:pPr lvl="1"/>
            <a:r>
              <a:rPr lang="cs-CZ" sz="1400" dirty="0"/>
              <a:t>Hospodářský výsledek: 	   - 52.394 tis. Kč</a:t>
            </a:r>
          </a:p>
          <a:p>
            <a:pPr marL="324000" lvl="1" indent="0">
              <a:buNone/>
            </a:pPr>
            <a:endParaRPr lang="cs-CZ" sz="1400" dirty="0"/>
          </a:p>
          <a:p>
            <a:pPr marL="324000" lvl="1" indent="0">
              <a:buNone/>
            </a:pPr>
            <a:endParaRPr lang="cs-CZ" sz="1400" dirty="0"/>
          </a:p>
          <a:p>
            <a:pPr marL="324000" lvl="1" indent="0">
              <a:buNone/>
            </a:pPr>
            <a:r>
              <a:rPr lang="cs-CZ" sz="1400" b="1" dirty="0"/>
              <a:t>struktura výnosů:					rozdělení finanční podpory na FAČR a hnutí:</a:t>
            </a:r>
          </a:p>
          <a:p>
            <a:pPr marL="324000" lvl="1" indent="0">
              <a:buNone/>
            </a:pPr>
            <a:endParaRPr lang="cs-CZ" sz="1400" b="1" dirty="0"/>
          </a:p>
          <a:p>
            <a:pPr marL="324000" lvl="1" indent="0">
              <a:buNone/>
            </a:pPr>
            <a:endParaRPr lang="cs-CZ" sz="1400" b="1" dirty="0"/>
          </a:p>
          <a:p>
            <a:pPr marL="324000" lvl="1" indent="0">
              <a:buNone/>
            </a:pPr>
            <a:endParaRPr lang="cs-CZ" sz="1400" b="1" dirty="0"/>
          </a:p>
          <a:p>
            <a:pPr marL="324000" lvl="1" indent="0">
              <a:buNone/>
            </a:pPr>
            <a:endParaRPr lang="cs-CZ" sz="1400" b="1" dirty="0"/>
          </a:p>
          <a:p>
            <a:pPr marL="324000" lvl="1" indent="0">
              <a:buNone/>
            </a:pPr>
            <a:endParaRPr lang="cs-CZ" sz="1400" b="1" dirty="0"/>
          </a:p>
          <a:p>
            <a:pPr marL="324000" lvl="1" indent="0">
              <a:buNone/>
            </a:pPr>
            <a:endParaRPr lang="cs-CZ" sz="1400" b="1" dirty="0"/>
          </a:p>
          <a:p>
            <a:pPr marL="324000" lvl="1" indent="0">
              <a:buNone/>
            </a:pPr>
            <a:endParaRPr lang="cs-CZ" sz="1400" dirty="0"/>
          </a:p>
          <a:p>
            <a:pPr lvl="2"/>
            <a:r>
              <a:rPr lang="cs-CZ" sz="1400" b="1" dirty="0"/>
              <a:t>					</a:t>
            </a:r>
            <a:endParaRPr lang="cs-CZ" sz="1350" i="1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E427001-5061-479B-B679-115E31B7DA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429000"/>
            <a:ext cx="5391903" cy="148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70328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FAČR: ekonomika - náklady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EB89390-C406-416D-8230-377F8B151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9296455" cy="4139998"/>
          </a:xfrm>
        </p:spPr>
        <p:txBody>
          <a:bodyPr/>
          <a:lstStyle/>
          <a:p>
            <a:r>
              <a:rPr lang="cs-CZ" sz="1400" dirty="0"/>
              <a:t>z výroční zprávy (2019):				</a:t>
            </a:r>
            <a:endParaRPr lang="cs-CZ" sz="1400" b="1" dirty="0"/>
          </a:p>
          <a:p>
            <a:pPr lvl="1"/>
            <a:r>
              <a:rPr lang="cs-CZ" sz="1400" dirty="0"/>
              <a:t>Náklady: 		1.698.825 tis. Kč</a:t>
            </a:r>
          </a:p>
          <a:p>
            <a:pPr lvl="1"/>
            <a:r>
              <a:rPr lang="cs-CZ" sz="1400" dirty="0"/>
              <a:t>Výnosy: 		1.646.431 tis. Kč</a:t>
            </a:r>
          </a:p>
          <a:p>
            <a:pPr lvl="1"/>
            <a:r>
              <a:rPr lang="cs-CZ" sz="1400" dirty="0"/>
              <a:t>Hospodářský výsledek: 	   - 52.394 tis. Kč</a:t>
            </a:r>
          </a:p>
          <a:p>
            <a:pPr marL="324000" lvl="1" indent="0">
              <a:buNone/>
            </a:pPr>
            <a:endParaRPr lang="cs-CZ" sz="1400" dirty="0"/>
          </a:p>
          <a:p>
            <a:pPr marL="324000" lvl="1" indent="0">
              <a:buNone/>
            </a:pPr>
            <a:endParaRPr lang="cs-CZ" sz="1400" dirty="0"/>
          </a:p>
          <a:p>
            <a:pPr marL="324000" lvl="1" indent="0">
              <a:buNone/>
            </a:pPr>
            <a:r>
              <a:rPr lang="cs-CZ" sz="1400" b="1" dirty="0"/>
              <a:t>struktura nákladů:</a:t>
            </a:r>
            <a:endParaRPr lang="cs-CZ" sz="1400" dirty="0"/>
          </a:p>
          <a:p>
            <a:pPr lvl="1"/>
            <a:endParaRPr lang="cs-CZ" sz="1400" dirty="0"/>
          </a:p>
          <a:p>
            <a:pPr lvl="1"/>
            <a:endParaRPr lang="cs-CZ" sz="1400" dirty="0"/>
          </a:p>
          <a:p>
            <a:pPr lvl="1"/>
            <a:endParaRPr lang="cs-CZ" sz="1400" dirty="0"/>
          </a:p>
          <a:p>
            <a:pPr lvl="1"/>
            <a:endParaRPr lang="cs-CZ" sz="1400" dirty="0"/>
          </a:p>
          <a:p>
            <a:pPr lvl="1"/>
            <a:endParaRPr lang="cs-CZ" sz="1400" dirty="0"/>
          </a:p>
          <a:p>
            <a:pPr lvl="2"/>
            <a:r>
              <a:rPr lang="cs-CZ" sz="1400" b="1" dirty="0"/>
              <a:t>					</a:t>
            </a:r>
            <a:endParaRPr lang="cs-CZ" sz="1350" i="1" dirty="0"/>
          </a:p>
          <a:p>
            <a:endParaRPr lang="cs-CZ" sz="1350" i="1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B260CEB-C0FA-404E-858B-A6E73FCDB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33" y="3118452"/>
            <a:ext cx="5333933" cy="301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77436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1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otiv1" id="{6B50E02B-A6FE-4B8B-A332-A4F685782DFA}" vid="{DEB03F35-9B41-4FA5-A568-18C4059FA0B6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ŠEDÁ základní 13">
    <a:dk1>
      <a:srgbClr val="000000"/>
    </a:dk1>
    <a:lt1>
      <a:srgbClr val="FFEEBB"/>
    </a:lt1>
    <a:dk2>
      <a:srgbClr val="330033"/>
    </a:dk2>
    <a:lt2>
      <a:srgbClr val="330033"/>
    </a:lt2>
    <a:accent1>
      <a:srgbClr val="8C3500"/>
    </a:accent1>
    <a:accent2>
      <a:srgbClr val="FF0000"/>
    </a:accent2>
    <a:accent3>
      <a:srgbClr val="FFF5DA"/>
    </a:accent3>
    <a:accent4>
      <a:srgbClr val="000000"/>
    </a:accent4>
    <a:accent5>
      <a:srgbClr val="C5AEAA"/>
    </a:accent5>
    <a:accent6>
      <a:srgbClr val="E70000"/>
    </a:accent6>
    <a:hlink>
      <a:srgbClr val="000000"/>
    </a:hlink>
    <a:folHlink>
      <a:srgbClr val="8C3500"/>
    </a:folHlink>
  </a:clrScheme>
  <a:fontScheme name="ŠEDÁ základní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857</TotalTime>
  <Words>9804</Words>
  <Application>Microsoft Office PowerPoint</Application>
  <PresentationFormat>Širokoúhlá obrazovka</PresentationFormat>
  <Paragraphs>1272</Paragraphs>
  <Slides>101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101</vt:i4>
      </vt:variant>
    </vt:vector>
  </HeadingPairs>
  <TitlesOfParts>
    <vt:vector size="108" baseType="lpstr">
      <vt:lpstr>Arial</vt:lpstr>
      <vt:lpstr>Cambria</vt:lpstr>
      <vt:lpstr>Symbol</vt:lpstr>
      <vt:lpstr>Tahoma</vt:lpstr>
      <vt:lpstr>Trebuchet MS</vt:lpstr>
      <vt:lpstr>Wingdings</vt:lpstr>
      <vt:lpstr>Motiv1</vt:lpstr>
      <vt:lpstr>BKV_ERNO:</vt:lpstr>
      <vt:lpstr>Úvodní informace</vt:lpstr>
      <vt:lpstr>BKV_ERNO:</vt:lpstr>
      <vt:lpstr>Obsah bloku</vt:lpstr>
      <vt:lpstr>Základní vymezení NNS</vt:lpstr>
      <vt:lpstr>Základní vymezení NNO</vt:lpstr>
      <vt:lpstr>Ekonomické přístupy k NNO</vt:lpstr>
      <vt:lpstr>Doporučená literatura</vt:lpstr>
      <vt:lpstr>BKV_ERNO:</vt:lpstr>
      <vt:lpstr>Obsah bloku</vt:lpstr>
      <vt:lpstr>Kdo jsou to NNO? (před a po 1. 1. 2014)</vt:lpstr>
      <vt:lpstr>Zákon… (před a před 1. 1. 2014)</vt:lpstr>
      <vt:lpstr>Vyhláška… (před a před 1. 1. 2014)</vt:lpstr>
      <vt:lpstr>Pohled autority</vt:lpstr>
      <vt:lpstr>Původní neziskový sektor (před 1. 1. 2014)</vt:lpstr>
      <vt:lpstr>Aktuální úprava neziskového sektoru I. (co je nového?) </vt:lpstr>
      <vt:lpstr>Aktuální úprava neziskového sektoru II. (co je nového?) </vt:lpstr>
      <vt:lpstr>Aktuální úprava neziskového sektoru III. (co je nového?) </vt:lpstr>
      <vt:lpstr>O kom bude dnes řeč?</vt:lpstr>
      <vt:lpstr>A teď konkrétněji…</vt:lpstr>
      <vt:lpstr>OBČANSKÉ SDRUŽENÍ: původní právní forma (před 1. 1. 2014)</vt:lpstr>
      <vt:lpstr>OBČANSKÉ SDRUŽENÍ: původní právní forma (před 1. 1. 2014)</vt:lpstr>
      <vt:lpstr>SPOLEK: obecný koncept</vt:lpstr>
      <vt:lpstr>SPOLEK: vzor stanov a spolkový rejstřík</vt:lpstr>
      <vt:lpstr>A teď konkrétněji…</vt:lpstr>
      <vt:lpstr>NADACE: obecný koncept</vt:lpstr>
      <vt:lpstr>NADACE: konkrétněji</vt:lpstr>
      <vt:lpstr>NADAČNÍ FOND</vt:lpstr>
      <vt:lpstr>ZNÁMÉ NADACE A NADAČNÍ FONDY</vt:lpstr>
      <vt:lpstr>A teď konkrétněji…</vt:lpstr>
      <vt:lpstr>OBECNĚ PROSPĚŠNÁ SPOLEČNOST</vt:lpstr>
      <vt:lpstr>ÚSTAV: obecný koncept</vt:lpstr>
      <vt:lpstr>ÚSTAV: konkrétněji</vt:lpstr>
      <vt:lpstr>A teď konkrétněji…</vt:lpstr>
      <vt:lpstr>CÍRKEVNÍ PRÁVNICKÉ OSOBY I. - CNS</vt:lpstr>
      <vt:lpstr>CÍRKEVNÍ PRÁVNICKÉ OSOBY II. - CNS</vt:lpstr>
      <vt:lpstr>CÍRKEVNÍ PRÁVNICKÉ OSOBY III. - CNS (k 12. 3. 2019)</vt:lpstr>
      <vt:lpstr>CÍRKEVNÍ PRÁVNICKÉ OSOBY IV. - EPO</vt:lpstr>
      <vt:lpstr>A teď konkrétněji…</vt:lpstr>
      <vt:lpstr>Sociální družstva</vt:lpstr>
      <vt:lpstr>Organizační složky</vt:lpstr>
      <vt:lpstr>Příspěvkové organizace</vt:lpstr>
      <vt:lpstr>Humor?</vt:lpstr>
      <vt:lpstr>K zamyšlení</vt:lpstr>
      <vt:lpstr>Shrnutí</vt:lpstr>
      <vt:lpstr>Doporučená literatura</vt:lpstr>
      <vt:lpstr>BKV_ERNO:</vt:lpstr>
      <vt:lpstr>Obsah bloku</vt:lpstr>
      <vt:lpstr>Účetnictví</vt:lpstr>
      <vt:lpstr>Legislativní úprava účetnictví</vt:lpstr>
      <vt:lpstr>Vyhlášky</vt:lpstr>
      <vt:lpstr>České účetní standardy</vt:lpstr>
      <vt:lpstr>Účetnictví NNO</vt:lpstr>
      <vt:lpstr>Jednoduché účetnictví</vt:lpstr>
      <vt:lpstr>Zjednodušený rozsah účetnictví</vt:lpstr>
      <vt:lpstr>Účetnictví v plném rozsahu</vt:lpstr>
      <vt:lpstr>Účetní výkazy – podrobněji </vt:lpstr>
      <vt:lpstr>Jak vypadá účetní doklad 1</vt:lpstr>
      <vt:lpstr>Jak vypadá účetní doklad 2</vt:lpstr>
      <vt:lpstr>Archivace účetních dokladů</vt:lpstr>
      <vt:lpstr>K čemu účetnictví také slouží?           Zdanění NNO</vt:lpstr>
      <vt:lpstr>K čemu účetnictví také slouží?                 Podklad ekonomického řízení</vt:lpstr>
      <vt:lpstr>Příklad programového rozpočtu</vt:lpstr>
      <vt:lpstr>Příklad zdrojového rozpočtu</vt:lpstr>
      <vt:lpstr>Příklad cashflow</vt:lpstr>
      <vt:lpstr>Náklady (ekonomická rovina) v NNO</vt:lpstr>
      <vt:lpstr>Příklad kalkulací</vt:lpstr>
      <vt:lpstr>Výnosy (ekonomická rovina) v NNO</vt:lpstr>
      <vt:lpstr>K čemu účetnictví také slouží?                 Podklad ekonomického řízení</vt:lpstr>
      <vt:lpstr>Shrnutí</vt:lpstr>
      <vt:lpstr>Doporučená literatura</vt:lpstr>
      <vt:lpstr>BKV_ERNO:</vt:lpstr>
      <vt:lpstr>Obsah bloku</vt:lpstr>
      <vt:lpstr>Financování NNO v ČR</vt:lpstr>
      <vt:lpstr>Přímá podpora z veřejných rozpočtů</vt:lpstr>
      <vt:lpstr>Nepřímá podpora z veřejných rozpočtů</vt:lpstr>
      <vt:lpstr>Rozbor financování NNO I.           O čem je?</vt:lpstr>
      <vt:lpstr>Rozbor financování NNO II.           Obecně.</vt:lpstr>
      <vt:lpstr>Konkrétní údaje o podpoře I.</vt:lpstr>
      <vt:lpstr>Konkrétní údaje o podpoře II.        adresáti podpory</vt:lpstr>
      <vt:lpstr>Konkrétní údaje o podpoře III.        podoba podpory</vt:lpstr>
      <vt:lpstr>Konkrétní údaje o podpoře III.        podoba podpory</vt:lpstr>
      <vt:lpstr>Konkrétní údaje o podpoře IV.      významní adresáti - SR</vt:lpstr>
      <vt:lpstr>Konkrétní údaje o podpoře V.      významní adresáti - KR</vt:lpstr>
      <vt:lpstr>Konkrétní údaje o podpoře VI.        veřejné zakázky</vt:lpstr>
      <vt:lpstr>Doporučená literatura</vt:lpstr>
      <vt:lpstr>BKV_ERNO:</vt:lpstr>
      <vt:lpstr>Transparentnost NNO</vt:lpstr>
      <vt:lpstr>Dosavadní poznání v ČR</vt:lpstr>
      <vt:lpstr>Transparentnost českých nadací I.</vt:lpstr>
      <vt:lpstr>Transparentnost českých nadací II.</vt:lpstr>
      <vt:lpstr>Transparentnost českých nadací III.</vt:lpstr>
      <vt:lpstr>Transparentnost českých nadací IV.</vt:lpstr>
      <vt:lpstr>Zdroje</vt:lpstr>
      <vt:lpstr>BKV_ERNO:</vt:lpstr>
      <vt:lpstr>Fotbalová asociace České republiky (FAČR)</vt:lpstr>
      <vt:lpstr>FAČR: ekonomika</vt:lpstr>
      <vt:lpstr>FAČR: ekonomika - výnosy</vt:lpstr>
      <vt:lpstr>FAČR: ekonomika - náklady</vt:lpstr>
      <vt:lpstr>Zadání úkolu:</vt:lpstr>
      <vt:lpstr>Shrnutí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Občanská společnost ve 20. století  „české / skautské století“</dc:title>
  <dc:creator>JP</dc:creator>
  <cp:lastModifiedBy>Jakub Pejcal</cp:lastModifiedBy>
  <cp:revision>80</cp:revision>
  <cp:lastPrinted>1601-01-01T00:00:00Z</cp:lastPrinted>
  <dcterms:created xsi:type="dcterms:W3CDTF">2019-02-25T18:09:44Z</dcterms:created>
  <dcterms:modified xsi:type="dcterms:W3CDTF">2021-03-05T21:35:50Z</dcterms:modified>
</cp:coreProperties>
</file>