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900" y="442398"/>
            <a:ext cx="10998200" cy="1297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885" y="1996262"/>
            <a:ext cx="11730228" cy="3439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5818" y="6261413"/>
            <a:ext cx="247015" cy="196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norsforum.cz/mapa-darcovstvi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8795" y="413966"/>
            <a:ext cx="265430" cy="415925"/>
          </a:xfrm>
          <a:custGeom>
            <a:avLst/>
            <a:gdLst/>
            <a:ahLst/>
            <a:cxnLst/>
            <a:rect l="l" t="t" r="r" b="b"/>
            <a:pathLst>
              <a:path w="265430" h="415925">
                <a:moveTo>
                  <a:pt x="65081" y="0"/>
                </a:moveTo>
                <a:lnTo>
                  <a:pt x="0" y="0"/>
                </a:lnTo>
                <a:lnTo>
                  <a:pt x="0" y="415511"/>
                </a:lnTo>
                <a:lnTo>
                  <a:pt x="65081" y="415511"/>
                </a:lnTo>
                <a:lnTo>
                  <a:pt x="65081" y="0"/>
                </a:lnTo>
                <a:close/>
              </a:path>
              <a:path w="265430" h="415925">
                <a:moveTo>
                  <a:pt x="90579" y="0"/>
                </a:moveTo>
                <a:lnTo>
                  <a:pt x="70554" y="0"/>
                </a:lnTo>
                <a:lnTo>
                  <a:pt x="110138" y="415511"/>
                </a:lnTo>
                <a:lnTo>
                  <a:pt x="130163" y="415511"/>
                </a:lnTo>
                <a:lnTo>
                  <a:pt x="90579" y="0"/>
                </a:lnTo>
                <a:close/>
              </a:path>
              <a:path w="265430" h="415925">
                <a:moveTo>
                  <a:pt x="194782" y="0"/>
                </a:moveTo>
                <a:lnTo>
                  <a:pt x="174760" y="0"/>
                </a:lnTo>
                <a:lnTo>
                  <a:pt x="135169" y="415511"/>
                </a:lnTo>
                <a:lnTo>
                  <a:pt x="155193" y="415511"/>
                </a:lnTo>
                <a:lnTo>
                  <a:pt x="194782" y="0"/>
                </a:lnTo>
                <a:close/>
              </a:path>
              <a:path w="265430" h="415925">
                <a:moveTo>
                  <a:pt x="265333" y="0"/>
                </a:moveTo>
                <a:lnTo>
                  <a:pt x="200250" y="0"/>
                </a:lnTo>
                <a:lnTo>
                  <a:pt x="200250" y="415511"/>
                </a:lnTo>
                <a:lnTo>
                  <a:pt x="265333" y="415511"/>
                </a:lnTo>
                <a:lnTo>
                  <a:pt x="26533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69361" y="413966"/>
            <a:ext cx="210820" cy="421005"/>
          </a:xfrm>
          <a:custGeom>
            <a:avLst/>
            <a:gdLst/>
            <a:ahLst/>
            <a:cxnLst/>
            <a:rect l="l" t="t" r="r" b="b"/>
            <a:pathLst>
              <a:path w="210819" h="421005">
                <a:moveTo>
                  <a:pt x="65083" y="0"/>
                </a:moveTo>
                <a:lnTo>
                  <a:pt x="0" y="0"/>
                </a:lnTo>
                <a:lnTo>
                  <a:pt x="0" y="320430"/>
                </a:lnTo>
                <a:lnTo>
                  <a:pt x="8682" y="359294"/>
                </a:lnTo>
                <a:lnTo>
                  <a:pt x="31914" y="391122"/>
                </a:lnTo>
                <a:lnTo>
                  <a:pt x="65471" y="412629"/>
                </a:lnTo>
                <a:lnTo>
                  <a:pt x="105127" y="420528"/>
                </a:lnTo>
                <a:lnTo>
                  <a:pt x="144784" y="412629"/>
                </a:lnTo>
                <a:lnTo>
                  <a:pt x="178340" y="391122"/>
                </a:lnTo>
                <a:lnTo>
                  <a:pt x="201572" y="359294"/>
                </a:lnTo>
                <a:lnTo>
                  <a:pt x="202428" y="355462"/>
                </a:lnTo>
                <a:lnTo>
                  <a:pt x="105127" y="355462"/>
                </a:lnTo>
                <a:lnTo>
                  <a:pt x="90424" y="352725"/>
                </a:lnTo>
                <a:lnTo>
                  <a:pt x="77597" y="344825"/>
                </a:lnTo>
                <a:lnTo>
                  <a:pt x="68525" y="332232"/>
                </a:lnTo>
                <a:lnTo>
                  <a:pt x="65083" y="315413"/>
                </a:lnTo>
                <a:lnTo>
                  <a:pt x="65083" y="0"/>
                </a:lnTo>
                <a:close/>
              </a:path>
              <a:path w="210819" h="421005">
                <a:moveTo>
                  <a:pt x="210255" y="0"/>
                </a:moveTo>
                <a:lnTo>
                  <a:pt x="145171" y="0"/>
                </a:lnTo>
                <a:lnTo>
                  <a:pt x="145171" y="315413"/>
                </a:lnTo>
                <a:lnTo>
                  <a:pt x="141026" y="332232"/>
                </a:lnTo>
                <a:lnTo>
                  <a:pt x="130782" y="344825"/>
                </a:lnTo>
                <a:lnTo>
                  <a:pt x="117721" y="352725"/>
                </a:lnTo>
                <a:lnTo>
                  <a:pt x="105127" y="355462"/>
                </a:lnTo>
                <a:lnTo>
                  <a:pt x="202428" y="355462"/>
                </a:lnTo>
                <a:lnTo>
                  <a:pt x="210255" y="320430"/>
                </a:lnTo>
                <a:lnTo>
                  <a:pt x="21025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9869" y="413966"/>
            <a:ext cx="225425" cy="415925"/>
          </a:xfrm>
          <a:custGeom>
            <a:avLst/>
            <a:gdLst/>
            <a:ahLst/>
            <a:cxnLst/>
            <a:rect l="l" t="t" r="r" b="b"/>
            <a:pathLst>
              <a:path w="225425" h="415925">
                <a:moveTo>
                  <a:pt x="70085" y="0"/>
                </a:moveTo>
                <a:lnTo>
                  <a:pt x="0" y="0"/>
                </a:lnTo>
                <a:lnTo>
                  <a:pt x="0" y="415511"/>
                </a:lnTo>
                <a:lnTo>
                  <a:pt x="70085" y="415511"/>
                </a:lnTo>
                <a:lnTo>
                  <a:pt x="70085" y="0"/>
                </a:lnTo>
                <a:close/>
              </a:path>
              <a:path w="225425" h="415925">
                <a:moveTo>
                  <a:pt x="95824" y="0"/>
                </a:moveTo>
                <a:lnTo>
                  <a:pt x="70843" y="0"/>
                </a:lnTo>
                <a:lnTo>
                  <a:pt x="135168" y="415511"/>
                </a:lnTo>
                <a:lnTo>
                  <a:pt x="155190" y="415511"/>
                </a:lnTo>
                <a:lnTo>
                  <a:pt x="95824" y="0"/>
                </a:lnTo>
                <a:close/>
              </a:path>
              <a:path w="225425" h="415925">
                <a:moveTo>
                  <a:pt x="225275" y="0"/>
                </a:moveTo>
                <a:lnTo>
                  <a:pt x="160208" y="0"/>
                </a:lnTo>
                <a:lnTo>
                  <a:pt x="160208" y="415511"/>
                </a:lnTo>
                <a:lnTo>
                  <a:pt x="225275" y="415511"/>
                </a:lnTo>
                <a:lnTo>
                  <a:pt x="22527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25409" y="413968"/>
            <a:ext cx="180340" cy="415925"/>
          </a:xfrm>
          <a:custGeom>
            <a:avLst/>
            <a:gdLst/>
            <a:ahLst/>
            <a:cxnLst/>
            <a:rect l="l" t="t" r="r" b="b"/>
            <a:pathLst>
              <a:path w="180339" h="415925">
                <a:moveTo>
                  <a:pt x="180238" y="0"/>
                </a:moveTo>
                <a:lnTo>
                  <a:pt x="0" y="0"/>
                </a:lnTo>
                <a:lnTo>
                  <a:pt x="0" y="20142"/>
                </a:lnTo>
                <a:lnTo>
                  <a:pt x="55079" y="20142"/>
                </a:lnTo>
                <a:lnTo>
                  <a:pt x="55079" y="390499"/>
                </a:lnTo>
                <a:lnTo>
                  <a:pt x="0" y="390499"/>
                </a:lnTo>
                <a:lnTo>
                  <a:pt x="0" y="415518"/>
                </a:lnTo>
                <a:lnTo>
                  <a:pt x="180238" y="415518"/>
                </a:lnTo>
                <a:lnTo>
                  <a:pt x="180238" y="390499"/>
                </a:lnTo>
                <a:lnTo>
                  <a:pt x="120167" y="390499"/>
                </a:lnTo>
                <a:lnTo>
                  <a:pt x="120167" y="20142"/>
                </a:lnTo>
                <a:lnTo>
                  <a:pt x="180238" y="20142"/>
                </a:lnTo>
                <a:lnTo>
                  <a:pt x="18023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8838" y="1009459"/>
            <a:ext cx="200660" cy="420370"/>
          </a:xfrm>
          <a:custGeom>
            <a:avLst/>
            <a:gdLst/>
            <a:ahLst/>
            <a:cxnLst/>
            <a:rect l="l" t="t" r="r" b="b"/>
            <a:pathLst>
              <a:path w="200659" h="420369">
                <a:moveTo>
                  <a:pt x="200240" y="0"/>
                </a:moveTo>
                <a:lnTo>
                  <a:pt x="0" y="0"/>
                </a:lnTo>
                <a:lnTo>
                  <a:pt x="0" y="30480"/>
                </a:lnTo>
                <a:lnTo>
                  <a:pt x="0" y="185394"/>
                </a:lnTo>
                <a:lnTo>
                  <a:pt x="0" y="215874"/>
                </a:lnTo>
                <a:lnTo>
                  <a:pt x="0" y="391109"/>
                </a:lnTo>
                <a:lnTo>
                  <a:pt x="0" y="420319"/>
                </a:lnTo>
                <a:lnTo>
                  <a:pt x="200240" y="420319"/>
                </a:lnTo>
                <a:lnTo>
                  <a:pt x="200240" y="391109"/>
                </a:lnTo>
                <a:lnTo>
                  <a:pt x="35039" y="391109"/>
                </a:lnTo>
                <a:lnTo>
                  <a:pt x="35039" y="215874"/>
                </a:lnTo>
                <a:lnTo>
                  <a:pt x="195249" y="215874"/>
                </a:lnTo>
                <a:lnTo>
                  <a:pt x="195249" y="185394"/>
                </a:lnTo>
                <a:lnTo>
                  <a:pt x="35039" y="185394"/>
                </a:lnTo>
                <a:lnTo>
                  <a:pt x="35039" y="30480"/>
                </a:lnTo>
                <a:lnTo>
                  <a:pt x="200240" y="30480"/>
                </a:lnTo>
                <a:lnTo>
                  <a:pt x="20024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4362" y="1004659"/>
            <a:ext cx="205740" cy="430530"/>
          </a:xfrm>
          <a:custGeom>
            <a:avLst/>
            <a:gdLst/>
            <a:ahLst/>
            <a:cxnLst/>
            <a:rect l="l" t="t" r="r" b="b"/>
            <a:pathLst>
              <a:path w="205740" h="430530">
                <a:moveTo>
                  <a:pt x="100126" y="0"/>
                </a:moveTo>
                <a:lnTo>
                  <a:pt x="61251" y="7896"/>
                </a:lnTo>
                <a:lnTo>
                  <a:pt x="29414" y="29399"/>
                </a:lnTo>
                <a:lnTo>
                  <a:pt x="7901" y="61227"/>
                </a:lnTo>
                <a:lnTo>
                  <a:pt x="0" y="100098"/>
                </a:lnTo>
                <a:lnTo>
                  <a:pt x="0" y="330315"/>
                </a:lnTo>
                <a:lnTo>
                  <a:pt x="7901" y="369180"/>
                </a:lnTo>
                <a:lnTo>
                  <a:pt x="29414" y="401008"/>
                </a:lnTo>
                <a:lnTo>
                  <a:pt x="61251" y="422513"/>
                </a:lnTo>
                <a:lnTo>
                  <a:pt x="100126" y="430411"/>
                </a:lnTo>
                <a:lnTo>
                  <a:pt x="141899" y="422513"/>
                </a:lnTo>
                <a:lnTo>
                  <a:pt x="175221" y="401008"/>
                </a:lnTo>
                <a:lnTo>
                  <a:pt x="179123" y="395377"/>
                </a:lnTo>
                <a:lnTo>
                  <a:pt x="100126" y="395377"/>
                </a:lnTo>
                <a:lnTo>
                  <a:pt x="74391" y="390059"/>
                </a:lnTo>
                <a:lnTo>
                  <a:pt x="51942" y="375358"/>
                </a:lnTo>
                <a:lnTo>
                  <a:pt x="36064" y="353149"/>
                </a:lnTo>
                <a:lnTo>
                  <a:pt x="30041" y="325310"/>
                </a:lnTo>
                <a:lnTo>
                  <a:pt x="30041" y="100098"/>
                </a:lnTo>
                <a:lnTo>
                  <a:pt x="36064" y="74361"/>
                </a:lnTo>
                <a:lnTo>
                  <a:pt x="51942" y="51913"/>
                </a:lnTo>
                <a:lnTo>
                  <a:pt x="74391" y="36037"/>
                </a:lnTo>
                <a:lnTo>
                  <a:pt x="100126" y="30016"/>
                </a:lnTo>
                <a:lnTo>
                  <a:pt x="175648" y="30016"/>
                </a:lnTo>
                <a:lnTo>
                  <a:pt x="175221" y="29399"/>
                </a:lnTo>
                <a:lnTo>
                  <a:pt x="141899" y="7896"/>
                </a:lnTo>
                <a:lnTo>
                  <a:pt x="100126" y="0"/>
                </a:lnTo>
                <a:close/>
              </a:path>
              <a:path w="205740" h="430530">
                <a:moveTo>
                  <a:pt x="205253" y="315300"/>
                </a:moveTo>
                <a:lnTo>
                  <a:pt x="175212" y="315300"/>
                </a:lnTo>
                <a:lnTo>
                  <a:pt x="175212" y="325310"/>
                </a:lnTo>
                <a:lnTo>
                  <a:pt x="169111" y="353149"/>
                </a:lnTo>
                <a:lnTo>
                  <a:pt x="152685" y="375358"/>
                </a:lnTo>
                <a:lnTo>
                  <a:pt x="128752" y="390059"/>
                </a:lnTo>
                <a:lnTo>
                  <a:pt x="100126" y="395377"/>
                </a:lnTo>
                <a:lnTo>
                  <a:pt x="179123" y="395377"/>
                </a:lnTo>
                <a:lnTo>
                  <a:pt x="197276" y="369180"/>
                </a:lnTo>
                <a:lnTo>
                  <a:pt x="205253" y="330315"/>
                </a:lnTo>
                <a:lnTo>
                  <a:pt x="205253" y="315300"/>
                </a:lnTo>
                <a:close/>
              </a:path>
              <a:path w="205740" h="430530">
                <a:moveTo>
                  <a:pt x="175648" y="30016"/>
                </a:moveTo>
                <a:lnTo>
                  <a:pt x="100126" y="30016"/>
                </a:lnTo>
                <a:lnTo>
                  <a:pt x="128752" y="36037"/>
                </a:lnTo>
                <a:lnTo>
                  <a:pt x="152685" y="51913"/>
                </a:lnTo>
                <a:lnTo>
                  <a:pt x="169111" y="74361"/>
                </a:lnTo>
                <a:lnTo>
                  <a:pt x="175212" y="100098"/>
                </a:lnTo>
                <a:lnTo>
                  <a:pt x="175212" y="115098"/>
                </a:lnTo>
                <a:lnTo>
                  <a:pt x="205253" y="115098"/>
                </a:lnTo>
                <a:lnTo>
                  <a:pt x="205253" y="100098"/>
                </a:lnTo>
                <a:lnTo>
                  <a:pt x="197276" y="61227"/>
                </a:lnTo>
                <a:lnTo>
                  <a:pt x="175648" y="30016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9888" y="1004659"/>
            <a:ext cx="205740" cy="430530"/>
          </a:xfrm>
          <a:custGeom>
            <a:avLst/>
            <a:gdLst/>
            <a:ahLst/>
            <a:cxnLst/>
            <a:rect l="l" t="t" r="r" b="b"/>
            <a:pathLst>
              <a:path w="205740" h="430530">
                <a:moveTo>
                  <a:pt x="105127" y="0"/>
                </a:moveTo>
                <a:lnTo>
                  <a:pt x="63354" y="7896"/>
                </a:lnTo>
                <a:lnTo>
                  <a:pt x="30032" y="29399"/>
                </a:lnTo>
                <a:lnTo>
                  <a:pt x="7977" y="61227"/>
                </a:lnTo>
                <a:lnTo>
                  <a:pt x="0" y="100098"/>
                </a:lnTo>
                <a:lnTo>
                  <a:pt x="0" y="330315"/>
                </a:lnTo>
                <a:lnTo>
                  <a:pt x="7977" y="369180"/>
                </a:lnTo>
                <a:lnTo>
                  <a:pt x="30032" y="401008"/>
                </a:lnTo>
                <a:lnTo>
                  <a:pt x="63354" y="422513"/>
                </a:lnTo>
                <a:lnTo>
                  <a:pt x="105127" y="430411"/>
                </a:lnTo>
                <a:lnTo>
                  <a:pt x="144002" y="422513"/>
                </a:lnTo>
                <a:lnTo>
                  <a:pt x="175839" y="401008"/>
                </a:lnTo>
                <a:lnTo>
                  <a:pt x="179645" y="395377"/>
                </a:lnTo>
                <a:lnTo>
                  <a:pt x="105127" y="395377"/>
                </a:lnTo>
                <a:lnTo>
                  <a:pt x="76499" y="390763"/>
                </a:lnTo>
                <a:lnTo>
                  <a:pt x="52559" y="377234"/>
                </a:lnTo>
                <a:lnTo>
                  <a:pt x="36128" y="355260"/>
                </a:lnTo>
                <a:lnTo>
                  <a:pt x="30024" y="325310"/>
                </a:lnTo>
                <a:lnTo>
                  <a:pt x="30024" y="100098"/>
                </a:lnTo>
                <a:lnTo>
                  <a:pt x="36128" y="72252"/>
                </a:lnTo>
                <a:lnTo>
                  <a:pt x="52559" y="50038"/>
                </a:lnTo>
                <a:lnTo>
                  <a:pt x="76499" y="35334"/>
                </a:lnTo>
                <a:lnTo>
                  <a:pt x="105127" y="30016"/>
                </a:lnTo>
                <a:lnTo>
                  <a:pt x="176256" y="30016"/>
                </a:lnTo>
                <a:lnTo>
                  <a:pt x="175839" y="29399"/>
                </a:lnTo>
                <a:lnTo>
                  <a:pt x="144002" y="7896"/>
                </a:lnTo>
                <a:lnTo>
                  <a:pt x="105127" y="0"/>
                </a:lnTo>
                <a:close/>
              </a:path>
              <a:path w="205740" h="430530">
                <a:moveTo>
                  <a:pt x="176256" y="30016"/>
                </a:moveTo>
                <a:lnTo>
                  <a:pt x="105127" y="30016"/>
                </a:lnTo>
                <a:lnTo>
                  <a:pt x="130861" y="35334"/>
                </a:lnTo>
                <a:lnTo>
                  <a:pt x="153311" y="50038"/>
                </a:lnTo>
                <a:lnTo>
                  <a:pt x="169189" y="72252"/>
                </a:lnTo>
                <a:lnTo>
                  <a:pt x="175212" y="100098"/>
                </a:lnTo>
                <a:lnTo>
                  <a:pt x="175212" y="325310"/>
                </a:lnTo>
                <a:lnTo>
                  <a:pt x="169189" y="355260"/>
                </a:lnTo>
                <a:lnTo>
                  <a:pt x="153311" y="377234"/>
                </a:lnTo>
                <a:lnTo>
                  <a:pt x="130861" y="390763"/>
                </a:lnTo>
                <a:lnTo>
                  <a:pt x="105127" y="395377"/>
                </a:lnTo>
                <a:lnTo>
                  <a:pt x="179645" y="395377"/>
                </a:lnTo>
                <a:lnTo>
                  <a:pt x="197352" y="369180"/>
                </a:lnTo>
                <a:lnTo>
                  <a:pt x="205253" y="330315"/>
                </a:lnTo>
                <a:lnTo>
                  <a:pt x="205253" y="100098"/>
                </a:lnTo>
                <a:lnTo>
                  <a:pt x="197352" y="61227"/>
                </a:lnTo>
                <a:lnTo>
                  <a:pt x="176256" y="30016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00396" y="1009659"/>
            <a:ext cx="225425" cy="421005"/>
          </a:xfrm>
          <a:custGeom>
            <a:avLst/>
            <a:gdLst/>
            <a:ahLst/>
            <a:cxnLst/>
            <a:rect l="l" t="t" r="r" b="b"/>
            <a:pathLst>
              <a:path w="225425" h="421005">
                <a:moveTo>
                  <a:pt x="35042" y="0"/>
                </a:moveTo>
                <a:lnTo>
                  <a:pt x="0" y="0"/>
                </a:lnTo>
                <a:lnTo>
                  <a:pt x="0" y="420407"/>
                </a:lnTo>
                <a:lnTo>
                  <a:pt x="35042" y="420407"/>
                </a:lnTo>
                <a:lnTo>
                  <a:pt x="35042" y="0"/>
                </a:lnTo>
                <a:close/>
              </a:path>
              <a:path w="225425" h="421005">
                <a:moveTo>
                  <a:pt x="60082" y="0"/>
                </a:moveTo>
                <a:lnTo>
                  <a:pt x="35042" y="0"/>
                </a:lnTo>
                <a:lnTo>
                  <a:pt x="165210" y="420407"/>
                </a:lnTo>
                <a:lnTo>
                  <a:pt x="190233" y="420407"/>
                </a:lnTo>
                <a:lnTo>
                  <a:pt x="60082" y="0"/>
                </a:lnTo>
                <a:close/>
              </a:path>
              <a:path w="225425" h="421005">
                <a:moveTo>
                  <a:pt x="225275" y="0"/>
                </a:moveTo>
                <a:lnTo>
                  <a:pt x="190233" y="0"/>
                </a:lnTo>
                <a:lnTo>
                  <a:pt x="190233" y="420407"/>
                </a:lnTo>
                <a:lnTo>
                  <a:pt x="225275" y="420407"/>
                </a:lnTo>
                <a:lnTo>
                  <a:pt x="22527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5978" y="1753362"/>
            <a:ext cx="10084435" cy="23755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89200"/>
              </a:lnSpc>
              <a:spcBef>
                <a:spcPts val="675"/>
              </a:spcBef>
            </a:pPr>
            <a:r>
              <a:rPr sz="4400" dirty="0"/>
              <a:t>SWOT </a:t>
            </a:r>
            <a:r>
              <a:rPr sz="4400" spc="-5" dirty="0"/>
              <a:t>analýza </a:t>
            </a:r>
            <a:r>
              <a:rPr sz="4400" dirty="0"/>
              <a:t>a další práce s ní </a:t>
            </a:r>
            <a:r>
              <a:rPr sz="4400" spc="5" dirty="0"/>
              <a:t> </a:t>
            </a:r>
            <a:r>
              <a:rPr sz="4400" dirty="0"/>
              <a:t>Marketingové</a:t>
            </a:r>
            <a:r>
              <a:rPr sz="4400" spc="-10" dirty="0"/>
              <a:t> </a:t>
            </a:r>
            <a:r>
              <a:rPr sz="4400" spc="-5" dirty="0"/>
              <a:t>cíle</a:t>
            </a:r>
            <a:r>
              <a:rPr sz="4400" spc="-15" dirty="0"/>
              <a:t> </a:t>
            </a:r>
            <a:r>
              <a:rPr sz="3600" spc="-5" dirty="0"/>
              <a:t>a </a:t>
            </a:r>
            <a:r>
              <a:rPr sz="3600" dirty="0"/>
              <a:t>strategie</a:t>
            </a:r>
            <a:r>
              <a:rPr sz="3600" spc="-10" dirty="0"/>
              <a:t> </a:t>
            </a:r>
            <a:r>
              <a:rPr sz="3600" dirty="0"/>
              <a:t>-</a:t>
            </a:r>
            <a:r>
              <a:rPr sz="3600" spc="-10" dirty="0"/>
              <a:t> </a:t>
            </a:r>
            <a:r>
              <a:rPr sz="3600" spc="-5" dirty="0"/>
              <a:t>dle </a:t>
            </a:r>
            <a:r>
              <a:rPr sz="3600" dirty="0"/>
              <a:t>Portera, </a:t>
            </a:r>
            <a:r>
              <a:rPr sz="3600" spc="-985" dirty="0"/>
              <a:t> </a:t>
            </a:r>
            <a:r>
              <a:rPr sz="3600" spc="-5" dirty="0"/>
              <a:t>Kotlera a</a:t>
            </a:r>
            <a:r>
              <a:rPr sz="3600" dirty="0"/>
              <a:t> Ansoffa.</a:t>
            </a:r>
            <a:endParaRPr sz="3600"/>
          </a:p>
          <a:p>
            <a:pPr marL="12700">
              <a:lnSpc>
                <a:spcPts val="4675"/>
              </a:lnSpc>
            </a:pPr>
            <a:r>
              <a:rPr spc="-5" dirty="0"/>
              <a:t>Marketingový</a:t>
            </a:r>
            <a:r>
              <a:rPr spc="5" dirty="0"/>
              <a:t> </a:t>
            </a:r>
            <a:r>
              <a:rPr spc="-10" dirty="0"/>
              <a:t>výzkum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85978" y="5155356"/>
            <a:ext cx="3559810" cy="130873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400" dirty="0">
                <a:solidFill>
                  <a:srgbClr val="0000DC"/>
                </a:solidFill>
                <a:latin typeface="Arial"/>
                <a:cs typeface="Arial"/>
              </a:rPr>
              <a:t>SIMONA</a:t>
            </a:r>
            <a:r>
              <a:rPr sz="2400" spc="-7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00DC"/>
                </a:solidFill>
                <a:latin typeface="Arial"/>
                <a:cs typeface="Arial"/>
              </a:rPr>
              <a:t>ŠKARABELOVÁ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05"/>
              </a:lnSpc>
              <a:spcBef>
                <a:spcPts val="1525"/>
              </a:spcBef>
            </a:pPr>
            <a:r>
              <a:rPr sz="2400" dirty="0">
                <a:solidFill>
                  <a:srgbClr val="0000DC"/>
                </a:solidFill>
                <a:latin typeface="Arial"/>
                <a:cs typeface="Arial"/>
              </a:rPr>
              <a:t>FILIP</a:t>
            </a:r>
            <a:r>
              <a:rPr sz="2400" spc="-6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00DC"/>
                </a:solidFill>
                <a:latin typeface="Arial"/>
                <a:cs typeface="Arial"/>
              </a:rPr>
              <a:t>HRŮZA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1365"/>
              </a:lnSpc>
            </a:pPr>
            <a:r>
              <a:rPr sz="1200" spc="-5" dirty="0" err="1">
                <a:solidFill>
                  <a:srgbClr val="0000DC"/>
                </a:solidFill>
                <a:latin typeface="Arial"/>
                <a:cs typeface="Arial"/>
              </a:rPr>
              <a:t>Jaro</a:t>
            </a:r>
            <a:r>
              <a:rPr sz="1200" spc="-4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202</a:t>
            </a:r>
            <a:r>
              <a:rPr lang="cs-CZ" sz="1200" spc="-5" dirty="0">
                <a:solidFill>
                  <a:srgbClr val="0000DC"/>
                </a:solidFill>
                <a:latin typeface="Arial"/>
                <a:cs typeface="Arial"/>
              </a:rPr>
              <a:t>1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3016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Definice</a:t>
            </a:r>
            <a:r>
              <a:rPr spc="-40" dirty="0"/>
              <a:t> </a:t>
            </a:r>
            <a:r>
              <a:rPr spc="-10" dirty="0"/>
              <a:t>cílů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6323" y="1850593"/>
            <a:ext cx="10652760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pecific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easureable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chievable</a:t>
            </a: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elevant</a:t>
            </a: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imebound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287C"/>
              </a:buClr>
              <a:buFont typeface="Wingdings"/>
              <a:buChar char=""/>
            </a:pPr>
            <a:endParaRPr sz="29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Divadlo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Feste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chce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být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oblíbeným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navštěvovaným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divadlem…..</a:t>
            </a:r>
            <a:endParaRPr sz="2800" dirty="0">
              <a:latin typeface="Arial"/>
              <a:cs typeface="Arial"/>
            </a:endParaRPr>
          </a:p>
          <a:p>
            <a:pPr marL="355600" marR="104775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Divadlo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Feste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odehraje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měsíčně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cca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10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představení,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přičemž</a:t>
            </a:r>
            <a:r>
              <a:rPr sz="2800" dirty="0">
                <a:latin typeface="Arial"/>
                <a:cs typeface="Arial"/>
              </a:rPr>
              <a:t> do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konce</a:t>
            </a:r>
            <a:r>
              <a:rPr sz="2800" dirty="0">
                <a:latin typeface="Arial"/>
                <a:cs typeface="Arial"/>
              </a:rPr>
              <a:t> roku </a:t>
            </a:r>
            <a:r>
              <a:rPr sz="2800" spc="-5" dirty="0">
                <a:latin typeface="Arial"/>
                <a:cs typeface="Arial"/>
              </a:rPr>
              <a:t>zvedne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jejich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návštěvnost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nynějších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50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%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na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90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%.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3181" y="685800"/>
            <a:ext cx="29984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"/>
                <a:cs typeface="Arial"/>
              </a:rPr>
              <a:t>Typy</a:t>
            </a:r>
            <a:r>
              <a:rPr sz="3600" spc="-9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strategií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0251" y="1868268"/>
            <a:ext cx="3730625" cy="26590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Obecné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typy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strategií</a:t>
            </a:r>
            <a:endParaRPr sz="28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Ansoff;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Kotler;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Porter.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900" y="253949"/>
            <a:ext cx="45986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"/>
                <a:cs typeface="Arial"/>
              </a:rPr>
              <a:t>Strategie</a:t>
            </a:r>
            <a:r>
              <a:rPr sz="3600" spc="-5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dle</a:t>
            </a:r>
            <a:r>
              <a:rPr sz="3600" spc="-5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Ansoffa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6323" y="1850593"/>
            <a:ext cx="10598785" cy="34746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87045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první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systematický přístup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typologii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strategií se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zasloužil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roce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1965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Igor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H.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Ansoff s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jeho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maticí</a:t>
            </a:r>
            <a:r>
              <a:rPr sz="2800" dirty="0">
                <a:latin typeface="Arial"/>
                <a:cs typeface="Arial"/>
              </a:rPr>
              <a:t> se </a:t>
            </a:r>
            <a:r>
              <a:rPr sz="2800" spc="-5" dirty="0">
                <a:latin typeface="Arial"/>
                <a:cs typeface="Arial"/>
              </a:rPr>
              <a:t>4 typy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strategií.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287C"/>
              </a:buClr>
              <a:buFont typeface="Wingdings"/>
              <a:buChar char=""/>
            </a:pPr>
            <a:endParaRPr sz="29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  <a:tab pos="1126490" algn="l"/>
              </a:tabLst>
            </a:pPr>
            <a:r>
              <a:rPr sz="2800" spc="-5" dirty="0">
                <a:latin typeface="Arial"/>
                <a:cs typeface="Arial"/>
              </a:rPr>
              <a:t>Je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založena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na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kombinaci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„novosti“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výrobků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 </a:t>
            </a:r>
            <a:r>
              <a:rPr sz="2800" b="1" dirty="0">
                <a:latin typeface="Arial"/>
                <a:cs typeface="Arial"/>
              </a:rPr>
              <a:t>trhů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Každá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ze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čtyř	</a:t>
            </a:r>
            <a:r>
              <a:rPr sz="2800" dirty="0">
                <a:latin typeface="Arial"/>
                <a:cs typeface="Arial"/>
              </a:rPr>
              <a:t>takto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vzniklých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kombinací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nabízí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různé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alternativy</a:t>
            </a:r>
            <a:endParaRPr sz="28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strategického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vývoje.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Kap</a:t>
            </a:r>
            <a:r>
              <a:rPr sz="2800" spc="-5" dirty="0">
                <a:latin typeface="Arial"/>
                <a:cs typeface="Arial"/>
              </a:rPr>
              <a:t>.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DSO,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nebo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Kotler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(2000, </a:t>
            </a:r>
            <a:r>
              <a:rPr sz="2800" spc="-5" dirty="0">
                <a:latin typeface="Arial"/>
                <a:cs typeface="Arial"/>
              </a:rPr>
              <a:t>10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vyd.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str. </a:t>
            </a:r>
            <a:r>
              <a:rPr sz="2800" spc="-5" dirty="0">
                <a:latin typeface="Arial"/>
                <a:cs typeface="Arial"/>
              </a:rPr>
              <a:t>89)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900" y="253949"/>
            <a:ext cx="45986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"/>
                <a:cs typeface="Arial"/>
              </a:rPr>
              <a:t>Strategie</a:t>
            </a:r>
            <a:r>
              <a:rPr sz="3600" spc="-5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dle</a:t>
            </a:r>
            <a:r>
              <a:rPr sz="3600" spc="-5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Ansoffa</a:t>
            </a:r>
          </a:p>
        </p:txBody>
      </p:sp>
      <p:sp>
        <p:nvSpPr>
          <p:cNvPr id="3" name="object 3"/>
          <p:cNvSpPr/>
          <p:nvPr/>
        </p:nvSpPr>
        <p:spPr>
          <a:xfrm>
            <a:off x="2563241" y="2530475"/>
            <a:ext cx="8636000" cy="3657600"/>
          </a:xfrm>
          <a:custGeom>
            <a:avLst/>
            <a:gdLst/>
            <a:ahLst/>
            <a:cxnLst/>
            <a:rect l="l" t="t" r="r" b="b"/>
            <a:pathLst>
              <a:path w="8636000" h="3657600">
                <a:moveTo>
                  <a:pt x="8508" y="461772"/>
                </a:moveTo>
                <a:lnTo>
                  <a:pt x="10860" y="415218"/>
                </a:lnTo>
                <a:lnTo>
                  <a:pt x="17764" y="370006"/>
                </a:lnTo>
                <a:lnTo>
                  <a:pt x="28989" y="326366"/>
                </a:lnTo>
                <a:lnTo>
                  <a:pt x="44307" y="284527"/>
                </a:lnTo>
                <a:lnTo>
                  <a:pt x="63488" y="244718"/>
                </a:lnTo>
                <a:lnTo>
                  <a:pt x="86304" y="207168"/>
                </a:lnTo>
                <a:lnTo>
                  <a:pt x="112525" y="172107"/>
                </a:lnTo>
                <a:lnTo>
                  <a:pt x="141922" y="139763"/>
                </a:lnTo>
                <a:lnTo>
                  <a:pt x="174266" y="110366"/>
                </a:lnTo>
                <a:lnTo>
                  <a:pt x="209327" y="84145"/>
                </a:lnTo>
                <a:lnTo>
                  <a:pt x="246877" y="61329"/>
                </a:lnTo>
                <a:lnTo>
                  <a:pt x="286686" y="42148"/>
                </a:lnTo>
                <a:lnTo>
                  <a:pt x="328525" y="26830"/>
                </a:lnTo>
                <a:lnTo>
                  <a:pt x="372165" y="15605"/>
                </a:lnTo>
                <a:lnTo>
                  <a:pt x="417377" y="8701"/>
                </a:lnTo>
                <a:lnTo>
                  <a:pt x="463931" y="6350"/>
                </a:lnTo>
                <a:lnTo>
                  <a:pt x="8172195" y="6350"/>
                </a:lnTo>
                <a:lnTo>
                  <a:pt x="8218749" y="8701"/>
                </a:lnTo>
                <a:lnTo>
                  <a:pt x="8263961" y="15605"/>
                </a:lnTo>
                <a:lnTo>
                  <a:pt x="8307601" y="26830"/>
                </a:lnTo>
                <a:lnTo>
                  <a:pt x="8349440" y="42148"/>
                </a:lnTo>
                <a:lnTo>
                  <a:pt x="8389249" y="61329"/>
                </a:lnTo>
                <a:lnTo>
                  <a:pt x="8426799" y="84145"/>
                </a:lnTo>
                <a:lnTo>
                  <a:pt x="8461860" y="110366"/>
                </a:lnTo>
                <a:lnTo>
                  <a:pt x="8494204" y="139763"/>
                </a:lnTo>
                <a:lnTo>
                  <a:pt x="8523601" y="172107"/>
                </a:lnTo>
                <a:lnTo>
                  <a:pt x="8549822" y="207168"/>
                </a:lnTo>
                <a:lnTo>
                  <a:pt x="8572638" y="244718"/>
                </a:lnTo>
                <a:lnTo>
                  <a:pt x="8591819" y="284527"/>
                </a:lnTo>
                <a:lnTo>
                  <a:pt x="8607137" y="326366"/>
                </a:lnTo>
                <a:lnTo>
                  <a:pt x="8618362" y="370006"/>
                </a:lnTo>
                <a:lnTo>
                  <a:pt x="8625266" y="415218"/>
                </a:lnTo>
                <a:lnTo>
                  <a:pt x="8627617" y="461772"/>
                </a:lnTo>
                <a:lnTo>
                  <a:pt x="8627617" y="3195815"/>
                </a:lnTo>
                <a:lnTo>
                  <a:pt x="8625266" y="3242381"/>
                </a:lnTo>
                <a:lnTo>
                  <a:pt x="8618362" y="3287603"/>
                </a:lnTo>
                <a:lnTo>
                  <a:pt x="8607137" y="3331250"/>
                </a:lnTo>
                <a:lnTo>
                  <a:pt x="8591819" y="3373093"/>
                </a:lnTo>
                <a:lnTo>
                  <a:pt x="8572638" y="3412905"/>
                </a:lnTo>
                <a:lnTo>
                  <a:pt x="8549822" y="3450456"/>
                </a:lnTo>
                <a:lnTo>
                  <a:pt x="8523601" y="3485516"/>
                </a:lnTo>
                <a:lnTo>
                  <a:pt x="8494204" y="3517858"/>
                </a:lnTo>
                <a:lnTo>
                  <a:pt x="8461860" y="3547252"/>
                </a:lnTo>
                <a:lnTo>
                  <a:pt x="8426799" y="3573470"/>
                </a:lnTo>
                <a:lnTo>
                  <a:pt x="8389249" y="3596282"/>
                </a:lnTo>
                <a:lnTo>
                  <a:pt x="8349440" y="3615460"/>
                </a:lnTo>
                <a:lnTo>
                  <a:pt x="8307601" y="3630775"/>
                </a:lnTo>
                <a:lnTo>
                  <a:pt x="8263961" y="3641997"/>
                </a:lnTo>
                <a:lnTo>
                  <a:pt x="8218749" y="3648898"/>
                </a:lnTo>
                <a:lnTo>
                  <a:pt x="8172195" y="3651250"/>
                </a:lnTo>
                <a:lnTo>
                  <a:pt x="463931" y="3651250"/>
                </a:lnTo>
                <a:lnTo>
                  <a:pt x="417377" y="3648898"/>
                </a:lnTo>
                <a:lnTo>
                  <a:pt x="372165" y="3641997"/>
                </a:lnTo>
                <a:lnTo>
                  <a:pt x="328525" y="3630775"/>
                </a:lnTo>
                <a:lnTo>
                  <a:pt x="286686" y="3615460"/>
                </a:lnTo>
                <a:lnTo>
                  <a:pt x="246877" y="3596282"/>
                </a:lnTo>
                <a:lnTo>
                  <a:pt x="209327" y="3573470"/>
                </a:lnTo>
                <a:lnTo>
                  <a:pt x="174266" y="3547252"/>
                </a:lnTo>
                <a:lnTo>
                  <a:pt x="141922" y="3517858"/>
                </a:lnTo>
                <a:lnTo>
                  <a:pt x="112525" y="3485516"/>
                </a:lnTo>
                <a:lnTo>
                  <a:pt x="86304" y="3450456"/>
                </a:lnTo>
                <a:lnTo>
                  <a:pt x="63488" y="3412905"/>
                </a:lnTo>
                <a:lnTo>
                  <a:pt x="44307" y="3373093"/>
                </a:lnTo>
                <a:lnTo>
                  <a:pt x="28989" y="3331250"/>
                </a:lnTo>
                <a:lnTo>
                  <a:pt x="17764" y="3287603"/>
                </a:lnTo>
                <a:lnTo>
                  <a:pt x="10860" y="3242381"/>
                </a:lnTo>
                <a:lnTo>
                  <a:pt x="8508" y="3195815"/>
                </a:lnTo>
                <a:lnTo>
                  <a:pt x="8508" y="461772"/>
                </a:lnTo>
                <a:close/>
              </a:path>
              <a:path w="8636000" h="3657600">
                <a:moveTo>
                  <a:pt x="4368800" y="0"/>
                </a:moveTo>
                <a:lnTo>
                  <a:pt x="4370958" y="3657600"/>
                </a:lnTo>
              </a:path>
              <a:path w="8636000" h="3657600">
                <a:moveTo>
                  <a:pt x="0" y="1828800"/>
                </a:moveTo>
                <a:lnTo>
                  <a:pt x="8636000" y="183045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53767" y="2620010"/>
            <a:ext cx="284480" cy="157352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890014" y="4835016"/>
            <a:ext cx="285115" cy="1099820"/>
          </a:xfrm>
          <a:custGeom>
            <a:avLst/>
            <a:gdLst/>
            <a:ahLst/>
            <a:cxnLst/>
            <a:rect l="l" t="t" r="r" b="b"/>
            <a:pathLst>
              <a:path w="285114" h="1099820">
                <a:moveTo>
                  <a:pt x="218756" y="918971"/>
                </a:moveTo>
                <a:lnTo>
                  <a:pt x="175387" y="918971"/>
                </a:lnTo>
                <a:lnTo>
                  <a:pt x="26162" y="1044968"/>
                </a:lnTo>
                <a:lnTo>
                  <a:pt x="27178" y="1099731"/>
                </a:lnTo>
                <a:lnTo>
                  <a:pt x="32638" y="1099629"/>
                </a:lnTo>
                <a:lnTo>
                  <a:pt x="32512" y="1093787"/>
                </a:lnTo>
                <a:lnTo>
                  <a:pt x="32893" y="1089405"/>
                </a:lnTo>
                <a:lnTo>
                  <a:pt x="204597" y="1056893"/>
                </a:lnTo>
                <a:lnTo>
                  <a:pt x="228268" y="1056893"/>
                </a:lnTo>
                <a:lnTo>
                  <a:pt x="228094" y="1046162"/>
                </a:lnTo>
                <a:lnTo>
                  <a:pt x="68834" y="1046162"/>
                </a:lnTo>
                <a:lnTo>
                  <a:pt x="218756" y="918971"/>
                </a:lnTo>
                <a:close/>
              </a:path>
              <a:path w="285114" h="1099820">
                <a:moveTo>
                  <a:pt x="228268" y="1056893"/>
                </a:moveTo>
                <a:lnTo>
                  <a:pt x="204597" y="1056893"/>
                </a:lnTo>
                <a:lnTo>
                  <a:pt x="211836" y="1057859"/>
                </a:lnTo>
                <a:lnTo>
                  <a:pt x="215011" y="1059980"/>
                </a:lnTo>
                <a:lnTo>
                  <a:pt x="220344" y="1063459"/>
                </a:lnTo>
                <a:lnTo>
                  <a:pt x="223012" y="1069517"/>
                </a:lnTo>
                <a:lnTo>
                  <a:pt x="223266" y="1085138"/>
                </a:lnTo>
                <a:lnTo>
                  <a:pt x="228727" y="1085049"/>
                </a:lnTo>
                <a:lnTo>
                  <a:pt x="228268" y="1056893"/>
                </a:lnTo>
                <a:close/>
              </a:path>
              <a:path w="285114" h="1099820">
                <a:moveTo>
                  <a:pt x="227584" y="1014806"/>
                </a:moveTo>
                <a:lnTo>
                  <a:pt x="221996" y="1014907"/>
                </a:lnTo>
                <a:lnTo>
                  <a:pt x="222250" y="1029893"/>
                </a:lnTo>
                <a:lnTo>
                  <a:pt x="220344" y="1035723"/>
                </a:lnTo>
                <a:lnTo>
                  <a:pt x="216154" y="1039571"/>
                </a:lnTo>
                <a:lnTo>
                  <a:pt x="213233" y="1042301"/>
                </a:lnTo>
                <a:lnTo>
                  <a:pt x="205486" y="1043774"/>
                </a:lnTo>
                <a:lnTo>
                  <a:pt x="68834" y="1046162"/>
                </a:lnTo>
                <a:lnTo>
                  <a:pt x="228094" y="1046162"/>
                </a:lnTo>
                <a:lnTo>
                  <a:pt x="227584" y="1014806"/>
                </a:lnTo>
                <a:close/>
              </a:path>
              <a:path w="285114" h="1099820">
                <a:moveTo>
                  <a:pt x="28829" y="879843"/>
                </a:moveTo>
                <a:lnTo>
                  <a:pt x="23368" y="879944"/>
                </a:lnTo>
                <a:lnTo>
                  <a:pt x="24511" y="950175"/>
                </a:lnTo>
                <a:lnTo>
                  <a:pt x="30099" y="950086"/>
                </a:lnTo>
                <a:lnTo>
                  <a:pt x="29844" y="935151"/>
                </a:lnTo>
                <a:lnTo>
                  <a:pt x="31750" y="929309"/>
                </a:lnTo>
                <a:lnTo>
                  <a:pt x="35941" y="925575"/>
                </a:lnTo>
                <a:lnTo>
                  <a:pt x="38862" y="922743"/>
                </a:lnTo>
                <a:lnTo>
                  <a:pt x="46609" y="921219"/>
                </a:lnTo>
                <a:lnTo>
                  <a:pt x="175387" y="918971"/>
                </a:lnTo>
                <a:lnTo>
                  <a:pt x="218756" y="918971"/>
                </a:lnTo>
                <a:lnTo>
                  <a:pt x="228981" y="910297"/>
                </a:lnTo>
                <a:lnTo>
                  <a:pt x="228928" y="908100"/>
                </a:lnTo>
                <a:lnTo>
                  <a:pt x="47498" y="908100"/>
                </a:lnTo>
                <a:lnTo>
                  <a:pt x="40259" y="907135"/>
                </a:lnTo>
                <a:lnTo>
                  <a:pt x="36842" y="904938"/>
                </a:lnTo>
                <a:lnTo>
                  <a:pt x="31750" y="901534"/>
                </a:lnTo>
                <a:lnTo>
                  <a:pt x="29083" y="895527"/>
                </a:lnTo>
                <a:lnTo>
                  <a:pt x="28829" y="879843"/>
                </a:lnTo>
                <a:close/>
              </a:path>
              <a:path w="285114" h="1099820">
                <a:moveTo>
                  <a:pt x="228854" y="904938"/>
                </a:moveTo>
                <a:lnTo>
                  <a:pt x="47498" y="908100"/>
                </a:lnTo>
                <a:lnTo>
                  <a:pt x="228928" y="908100"/>
                </a:lnTo>
                <a:lnTo>
                  <a:pt x="228854" y="904938"/>
                </a:lnTo>
                <a:close/>
              </a:path>
              <a:path w="285114" h="1099820">
                <a:moveTo>
                  <a:pt x="151892" y="732154"/>
                </a:moveTo>
                <a:lnTo>
                  <a:pt x="106044" y="748918"/>
                </a:lnTo>
                <a:lnTo>
                  <a:pt x="84631" y="784293"/>
                </a:lnTo>
                <a:lnTo>
                  <a:pt x="83438" y="799033"/>
                </a:lnTo>
                <a:lnTo>
                  <a:pt x="84103" y="807390"/>
                </a:lnTo>
                <a:lnTo>
                  <a:pt x="104362" y="844527"/>
                </a:lnTo>
                <a:lnTo>
                  <a:pt x="139334" y="861663"/>
                </a:lnTo>
                <a:lnTo>
                  <a:pt x="158115" y="863663"/>
                </a:lnTo>
                <a:lnTo>
                  <a:pt x="170640" y="862489"/>
                </a:lnTo>
                <a:lnTo>
                  <a:pt x="214766" y="837475"/>
                </a:lnTo>
                <a:lnTo>
                  <a:pt x="215585" y="836206"/>
                </a:lnTo>
                <a:lnTo>
                  <a:pt x="145034" y="836206"/>
                </a:lnTo>
                <a:lnTo>
                  <a:pt x="136221" y="836053"/>
                </a:lnTo>
                <a:lnTo>
                  <a:pt x="98171" y="819238"/>
                </a:lnTo>
                <a:lnTo>
                  <a:pt x="94868" y="813981"/>
                </a:lnTo>
                <a:lnTo>
                  <a:pt x="93218" y="808735"/>
                </a:lnTo>
                <a:lnTo>
                  <a:pt x="93091" y="803478"/>
                </a:lnTo>
                <a:lnTo>
                  <a:pt x="93878" y="795636"/>
                </a:lnTo>
                <a:lnTo>
                  <a:pt x="131429" y="764141"/>
                </a:lnTo>
                <a:lnTo>
                  <a:pt x="163830" y="759663"/>
                </a:lnTo>
                <a:lnTo>
                  <a:pt x="214478" y="759663"/>
                </a:lnTo>
                <a:lnTo>
                  <a:pt x="212302" y="756822"/>
                </a:lnTo>
                <a:lnTo>
                  <a:pt x="179677" y="736631"/>
                </a:lnTo>
                <a:lnTo>
                  <a:pt x="161081" y="732585"/>
                </a:lnTo>
                <a:lnTo>
                  <a:pt x="151892" y="732154"/>
                </a:lnTo>
                <a:close/>
              </a:path>
              <a:path w="285114" h="1099820">
                <a:moveTo>
                  <a:pt x="214478" y="759663"/>
                </a:moveTo>
                <a:lnTo>
                  <a:pt x="163830" y="759663"/>
                </a:lnTo>
                <a:lnTo>
                  <a:pt x="177260" y="760018"/>
                </a:lnTo>
                <a:lnTo>
                  <a:pt x="188595" y="761579"/>
                </a:lnTo>
                <a:lnTo>
                  <a:pt x="217297" y="791933"/>
                </a:lnTo>
                <a:lnTo>
                  <a:pt x="216056" y="801156"/>
                </a:lnTo>
                <a:lnTo>
                  <a:pt x="185021" y="828855"/>
                </a:lnTo>
                <a:lnTo>
                  <a:pt x="145034" y="836206"/>
                </a:lnTo>
                <a:lnTo>
                  <a:pt x="215585" y="836206"/>
                </a:lnTo>
                <a:lnTo>
                  <a:pt x="222234" y="825892"/>
                </a:lnTo>
                <a:lnTo>
                  <a:pt x="226629" y="812781"/>
                </a:lnTo>
                <a:lnTo>
                  <a:pt x="227965" y="798144"/>
                </a:lnTo>
                <a:lnTo>
                  <a:pt x="227181" y="788923"/>
                </a:lnTo>
                <a:lnTo>
                  <a:pt x="225218" y="780160"/>
                </a:lnTo>
                <a:lnTo>
                  <a:pt x="222089" y="771855"/>
                </a:lnTo>
                <a:lnTo>
                  <a:pt x="217805" y="764006"/>
                </a:lnTo>
                <a:lnTo>
                  <a:pt x="214478" y="759663"/>
                </a:lnTo>
                <a:close/>
              </a:path>
              <a:path w="285114" h="1099820">
                <a:moveTo>
                  <a:pt x="90424" y="655954"/>
                </a:moveTo>
                <a:lnTo>
                  <a:pt x="84962" y="656081"/>
                </a:lnTo>
                <a:lnTo>
                  <a:pt x="85979" y="720216"/>
                </a:lnTo>
                <a:lnTo>
                  <a:pt x="91567" y="720089"/>
                </a:lnTo>
                <a:lnTo>
                  <a:pt x="92202" y="715136"/>
                </a:lnTo>
                <a:lnTo>
                  <a:pt x="93091" y="711834"/>
                </a:lnTo>
                <a:lnTo>
                  <a:pt x="111125" y="695959"/>
                </a:lnTo>
                <a:lnTo>
                  <a:pt x="165206" y="671956"/>
                </a:lnTo>
                <a:lnTo>
                  <a:pt x="97917" y="671956"/>
                </a:lnTo>
                <a:lnTo>
                  <a:pt x="95377" y="670940"/>
                </a:lnTo>
                <a:lnTo>
                  <a:pt x="93472" y="669035"/>
                </a:lnTo>
                <a:lnTo>
                  <a:pt x="91567" y="667003"/>
                </a:lnTo>
                <a:lnTo>
                  <a:pt x="90550" y="664082"/>
                </a:lnTo>
                <a:lnTo>
                  <a:pt x="90424" y="655954"/>
                </a:lnTo>
                <a:close/>
              </a:path>
              <a:path w="285114" h="1099820">
                <a:moveTo>
                  <a:pt x="130240" y="601852"/>
                </a:moveTo>
                <a:lnTo>
                  <a:pt x="99694" y="601852"/>
                </a:lnTo>
                <a:lnTo>
                  <a:pt x="103886" y="602868"/>
                </a:lnTo>
                <a:lnTo>
                  <a:pt x="188213" y="635507"/>
                </a:lnTo>
                <a:lnTo>
                  <a:pt x="113411" y="668527"/>
                </a:lnTo>
                <a:lnTo>
                  <a:pt x="108712" y="670686"/>
                </a:lnTo>
                <a:lnTo>
                  <a:pt x="104648" y="671829"/>
                </a:lnTo>
                <a:lnTo>
                  <a:pt x="101092" y="671956"/>
                </a:lnTo>
                <a:lnTo>
                  <a:pt x="165206" y="671956"/>
                </a:lnTo>
                <a:lnTo>
                  <a:pt x="225298" y="645286"/>
                </a:lnTo>
                <a:lnTo>
                  <a:pt x="225171" y="639190"/>
                </a:lnTo>
                <a:lnTo>
                  <a:pt x="130240" y="601852"/>
                </a:lnTo>
                <a:close/>
              </a:path>
              <a:path w="285114" h="1099820">
                <a:moveTo>
                  <a:pt x="89027" y="573150"/>
                </a:moveTo>
                <a:lnTo>
                  <a:pt x="83438" y="573277"/>
                </a:lnTo>
                <a:lnTo>
                  <a:pt x="84200" y="617727"/>
                </a:lnTo>
                <a:lnTo>
                  <a:pt x="89788" y="617600"/>
                </a:lnTo>
                <a:lnTo>
                  <a:pt x="89662" y="612520"/>
                </a:lnTo>
                <a:lnTo>
                  <a:pt x="89916" y="609091"/>
                </a:lnTo>
                <a:lnTo>
                  <a:pt x="90424" y="607313"/>
                </a:lnTo>
                <a:lnTo>
                  <a:pt x="90931" y="605662"/>
                </a:lnTo>
                <a:lnTo>
                  <a:pt x="91948" y="604265"/>
                </a:lnTo>
                <a:lnTo>
                  <a:pt x="93344" y="603122"/>
                </a:lnTo>
                <a:lnTo>
                  <a:pt x="94234" y="602360"/>
                </a:lnTo>
                <a:lnTo>
                  <a:pt x="95377" y="601852"/>
                </a:lnTo>
                <a:lnTo>
                  <a:pt x="130240" y="601852"/>
                </a:lnTo>
                <a:lnTo>
                  <a:pt x="107315" y="592835"/>
                </a:lnTo>
                <a:lnTo>
                  <a:pt x="89408" y="578230"/>
                </a:lnTo>
                <a:lnTo>
                  <a:pt x="89027" y="573150"/>
                </a:lnTo>
                <a:close/>
              </a:path>
              <a:path w="285114" h="1099820">
                <a:moveTo>
                  <a:pt x="87756" y="504951"/>
                </a:moveTo>
                <a:lnTo>
                  <a:pt x="82296" y="505078"/>
                </a:lnTo>
                <a:lnTo>
                  <a:pt x="83438" y="568578"/>
                </a:lnTo>
                <a:lnTo>
                  <a:pt x="88900" y="568451"/>
                </a:lnTo>
                <a:lnTo>
                  <a:pt x="90043" y="563371"/>
                </a:lnTo>
                <a:lnTo>
                  <a:pt x="91312" y="559688"/>
                </a:lnTo>
                <a:lnTo>
                  <a:pt x="156364" y="521334"/>
                </a:lnTo>
                <a:lnTo>
                  <a:pt x="95377" y="521334"/>
                </a:lnTo>
                <a:lnTo>
                  <a:pt x="92837" y="520318"/>
                </a:lnTo>
                <a:lnTo>
                  <a:pt x="90931" y="518032"/>
                </a:lnTo>
                <a:lnTo>
                  <a:pt x="88900" y="515873"/>
                </a:lnTo>
                <a:lnTo>
                  <a:pt x="87923" y="512698"/>
                </a:lnTo>
                <a:lnTo>
                  <a:pt x="87839" y="507007"/>
                </a:lnTo>
                <a:lnTo>
                  <a:pt x="87756" y="504951"/>
                </a:lnTo>
                <a:close/>
              </a:path>
              <a:path w="285114" h="1099820">
                <a:moveTo>
                  <a:pt x="245626" y="493140"/>
                </a:moveTo>
                <a:lnTo>
                  <a:pt x="213106" y="493140"/>
                </a:lnTo>
                <a:lnTo>
                  <a:pt x="245744" y="505840"/>
                </a:lnTo>
                <a:lnTo>
                  <a:pt x="251841" y="509269"/>
                </a:lnTo>
                <a:lnTo>
                  <a:pt x="254888" y="512698"/>
                </a:lnTo>
                <a:lnTo>
                  <a:pt x="258063" y="516127"/>
                </a:lnTo>
                <a:lnTo>
                  <a:pt x="259715" y="519429"/>
                </a:lnTo>
                <a:lnTo>
                  <a:pt x="259715" y="523366"/>
                </a:lnTo>
                <a:lnTo>
                  <a:pt x="259080" y="525906"/>
                </a:lnTo>
                <a:lnTo>
                  <a:pt x="257556" y="529843"/>
                </a:lnTo>
                <a:lnTo>
                  <a:pt x="255524" y="535558"/>
                </a:lnTo>
                <a:lnTo>
                  <a:pt x="264541" y="558418"/>
                </a:lnTo>
                <a:lnTo>
                  <a:pt x="268731" y="558418"/>
                </a:lnTo>
                <a:lnTo>
                  <a:pt x="285115" y="543813"/>
                </a:lnTo>
                <a:lnTo>
                  <a:pt x="284988" y="537971"/>
                </a:lnTo>
                <a:lnTo>
                  <a:pt x="261715" y="501554"/>
                </a:lnTo>
                <a:lnTo>
                  <a:pt x="253551" y="496720"/>
                </a:lnTo>
                <a:lnTo>
                  <a:pt x="245626" y="493140"/>
                </a:lnTo>
                <a:close/>
              </a:path>
              <a:path w="285114" h="1099820">
                <a:moveTo>
                  <a:pt x="135053" y="450214"/>
                </a:moveTo>
                <a:lnTo>
                  <a:pt x="98425" y="450214"/>
                </a:lnTo>
                <a:lnTo>
                  <a:pt x="102362" y="450976"/>
                </a:lnTo>
                <a:lnTo>
                  <a:pt x="106553" y="452500"/>
                </a:lnTo>
                <a:lnTo>
                  <a:pt x="182372" y="481710"/>
                </a:lnTo>
                <a:lnTo>
                  <a:pt x="107442" y="519556"/>
                </a:lnTo>
                <a:lnTo>
                  <a:pt x="102108" y="521207"/>
                </a:lnTo>
                <a:lnTo>
                  <a:pt x="98171" y="521334"/>
                </a:lnTo>
                <a:lnTo>
                  <a:pt x="156364" y="521334"/>
                </a:lnTo>
                <a:lnTo>
                  <a:pt x="213106" y="493140"/>
                </a:lnTo>
                <a:lnTo>
                  <a:pt x="245626" y="493140"/>
                </a:lnTo>
                <a:lnTo>
                  <a:pt x="244221" y="492505"/>
                </a:lnTo>
                <a:lnTo>
                  <a:pt x="135053" y="450214"/>
                </a:lnTo>
                <a:close/>
              </a:path>
              <a:path w="285114" h="1099820">
                <a:moveTo>
                  <a:pt x="86360" y="419734"/>
                </a:moveTo>
                <a:lnTo>
                  <a:pt x="80772" y="419861"/>
                </a:lnTo>
                <a:lnTo>
                  <a:pt x="81534" y="464184"/>
                </a:lnTo>
                <a:lnTo>
                  <a:pt x="87122" y="464057"/>
                </a:lnTo>
                <a:lnTo>
                  <a:pt x="86994" y="459739"/>
                </a:lnTo>
                <a:lnTo>
                  <a:pt x="87249" y="456818"/>
                </a:lnTo>
                <a:lnTo>
                  <a:pt x="87884" y="455167"/>
                </a:lnTo>
                <a:lnTo>
                  <a:pt x="88518" y="453389"/>
                </a:lnTo>
                <a:lnTo>
                  <a:pt x="89408" y="452119"/>
                </a:lnTo>
                <a:lnTo>
                  <a:pt x="90424" y="451357"/>
                </a:lnTo>
                <a:lnTo>
                  <a:pt x="91312" y="450595"/>
                </a:lnTo>
                <a:lnTo>
                  <a:pt x="92583" y="450214"/>
                </a:lnTo>
                <a:lnTo>
                  <a:pt x="135053" y="450214"/>
                </a:lnTo>
                <a:lnTo>
                  <a:pt x="100837" y="437006"/>
                </a:lnTo>
                <a:lnTo>
                  <a:pt x="97028" y="435482"/>
                </a:lnTo>
                <a:lnTo>
                  <a:pt x="86741" y="423417"/>
                </a:lnTo>
                <a:lnTo>
                  <a:pt x="86360" y="419734"/>
                </a:lnTo>
                <a:close/>
              </a:path>
              <a:path w="285114" h="1099820">
                <a:moveTo>
                  <a:pt x="11049" y="462660"/>
                </a:moveTo>
                <a:lnTo>
                  <a:pt x="11556" y="496061"/>
                </a:lnTo>
                <a:lnTo>
                  <a:pt x="63118" y="510793"/>
                </a:lnTo>
                <a:lnTo>
                  <a:pt x="63118" y="505713"/>
                </a:lnTo>
                <a:lnTo>
                  <a:pt x="11049" y="462660"/>
                </a:lnTo>
                <a:close/>
              </a:path>
              <a:path w="285114" h="1099820">
                <a:moveTo>
                  <a:pt x="88392" y="259206"/>
                </a:moveTo>
                <a:lnTo>
                  <a:pt x="77978" y="259333"/>
                </a:lnTo>
                <a:lnTo>
                  <a:pt x="78486" y="291210"/>
                </a:lnTo>
                <a:lnTo>
                  <a:pt x="33781" y="291972"/>
                </a:lnTo>
                <a:lnTo>
                  <a:pt x="33781" y="296544"/>
                </a:lnTo>
                <a:lnTo>
                  <a:pt x="43942" y="300481"/>
                </a:lnTo>
                <a:lnTo>
                  <a:pt x="50927" y="303529"/>
                </a:lnTo>
                <a:lnTo>
                  <a:pt x="82550" y="331850"/>
                </a:lnTo>
                <a:lnTo>
                  <a:pt x="84836" y="337184"/>
                </a:lnTo>
                <a:lnTo>
                  <a:pt x="89788" y="337184"/>
                </a:lnTo>
                <a:lnTo>
                  <a:pt x="89408" y="315594"/>
                </a:lnTo>
                <a:lnTo>
                  <a:pt x="190881" y="313816"/>
                </a:lnTo>
                <a:lnTo>
                  <a:pt x="198119" y="312673"/>
                </a:lnTo>
                <a:lnTo>
                  <a:pt x="217148" y="290956"/>
                </a:lnTo>
                <a:lnTo>
                  <a:pt x="89027" y="290956"/>
                </a:lnTo>
                <a:lnTo>
                  <a:pt x="88392" y="259206"/>
                </a:lnTo>
                <a:close/>
              </a:path>
              <a:path w="285114" h="1099820">
                <a:moveTo>
                  <a:pt x="187198" y="253237"/>
                </a:moveTo>
                <a:lnTo>
                  <a:pt x="187198" y="259079"/>
                </a:lnTo>
                <a:lnTo>
                  <a:pt x="191262" y="260730"/>
                </a:lnTo>
                <a:lnTo>
                  <a:pt x="194310" y="263016"/>
                </a:lnTo>
                <a:lnTo>
                  <a:pt x="196342" y="266064"/>
                </a:lnTo>
                <a:lnTo>
                  <a:pt x="198500" y="269112"/>
                </a:lnTo>
                <a:lnTo>
                  <a:pt x="199517" y="272287"/>
                </a:lnTo>
                <a:lnTo>
                  <a:pt x="89027" y="290956"/>
                </a:lnTo>
                <a:lnTo>
                  <a:pt x="217148" y="290956"/>
                </a:lnTo>
                <a:lnTo>
                  <a:pt x="217043" y="287146"/>
                </a:lnTo>
                <a:lnTo>
                  <a:pt x="216916" y="280415"/>
                </a:lnTo>
                <a:lnTo>
                  <a:pt x="214375" y="273938"/>
                </a:lnTo>
                <a:lnTo>
                  <a:pt x="209296" y="267588"/>
                </a:lnTo>
                <a:lnTo>
                  <a:pt x="205128" y="263185"/>
                </a:lnTo>
                <a:lnTo>
                  <a:pt x="200056" y="259318"/>
                </a:lnTo>
                <a:lnTo>
                  <a:pt x="194079" y="255998"/>
                </a:lnTo>
                <a:lnTo>
                  <a:pt x="187198" y="253237"/>
                </a:lnTo>
                <a:close/>
              </a:path>
              <a:path w="285114" h="1099820">
                <a:moveTo>
                  <a:pt x="92456" y="151256"/>
                </a:moveTo>
                <a:lnTo>
                  <a:pt x="88646" y="151383"/>
                </a:lnTo>
                <a:lnTo>
                  <a:pt x="84200" y="151383"/>
                </a:lnTo>
                <a:lnTo>
                  <a:pt x="80391" y="153288"/>
                </a:lnTo>
                <a:lnTo>
                  <a:pt x="73913" y="160527"/>
                </a:lnTo>
                <a:lnTo>
                  <a:pt x="72390" y="165099"/>
                </a:lnTo>
                <a:lnTo>
                  <a:pt x="72390" y="170560"/>
                </a:lnTo>
                <a:lnTo>
                  <a:pt x="74492" y="179450"/>
                </a:lnTo>
                <a:lnTo>
                  <a:pt x="80391" y="188166"/>
                </a:lnTo>
                <a:lnTo>
                  <a:pt x="90106" y="196724"/>
                </a:lnTo>
                <a:lnTo>
                  <a:pt x="103631" y="205104"/>
                </a:lnTo>
                <a:lnTo>
                  <a:pt x="73025" y="205612"/>
                </a:lnTo>
                <a:lnTo>
                  <a:pt x="73152" y="211835"/>
                </a:lnTo>
                <a:lnTo>
                  <a:pt x="90550" y="252856"/>
                </a:lnTo>
                <a:lnTo>
                  <a:pt x="95885" y="251205"/>
                </a:lnTo>
                <a:lnTo>
                  <a:pt x="94361" y="247395"/>
                </a:lnTo>
                <a:lnTo>
                  <a:pt x="93472" y="243966"/>
                </a:lnTo>
                <a:lnTo>
                  <a:pt x="93472" y="240918"/>
                </a:lnTo>
                <a:lnTo>
                  <a:pt x="93344" y="238251"/>
                </a:lnTo>
                <a:lnTo>
                  <a:pt x="94106" y="236092"/>
                </a:lnTo>
                <a:lnTo>
                  <a:pt x="191008" y="228091"/>
                </a:lnTo>
                <a:lnTo>
                  <a:pt x="213777" y="228091"/>
                </a:lnTo>
                <a:lnTo>
                  <a:pt x="213396" y="204850"/>
                </a:lnTo>
                <a:lnTo>
                  <a:pt x="116205" y="204850"/>
                </a:lnTo>
                <a:lnTo>
                  <a:pt x="106806" y="200278"/>
                </a:lnTo>
                <a:lnTo>
                  <a:pt x="99949" y="195833"/>
                </a:lnTo>
                <a:lnTo>
                  <a:pt x="95885" y="191388"/>
                </a:lnTo>
                <a:lnTo>
                  <a:pt x="93853" y="189356"/>
                </a:lnTo>
                <a:lnTo>
                  <a:pt x="92837" y="187451"/>
                </a:lnTo>
                <a:lnTo>
                  <a:pt x="92710" y="183514"/>
                </a:lnTo>
                <a:lnTo>
                  <a:pt x="94361" y="180339"/>
                </a:lnTo>
                <a:lnTo>
                  <a:pt x="97790" y="176021"/>
                </a:lnTo>
                <a:lnTo>
                  <a:pt x="101092" y="171576"/>
                </a:lnTo>
                <a:lnTo>
                  <a:pt x="102743" y="167639"/>
                </a:lnTo>
                <a:lnTo>
                  <a:pt x="102616" y="160654"/>
                </a:lnTo>
                <a:lnTo>
                  <a:pt x="101218" y="157606"/>
                </a:lnTo>
                <a:lnTo>
                  <a:pt x="98552" y="155066"/>
                </a:lnTo>
                <a:lnTo>
                  <a:pt x="95758" y="152526"/>
                </a:lnTo>
                <a:lnTo>
                  <a:pt x="92456" y="151256"/>
                </a:lnTo>
                <a:close/>
              </a:path>
              <a:path w="285114" h="1099820">
                <a:moveTo>
                  <a:pt x="213777" y="228091"/>
                </a:moveTo>
                <a:lnTo>
                  <a:pt x="191008" y="228091"/>
                </a:lnTo>
                <a:lnTo>
                  <a:pt x="195834" y="228345"/>
                </a:lnTo>
                <a:lnTo>
                  <a:pt x="197612" y="228726"/>
                </a:lnTo>
                <a:lnTo>
                  <a:pt x="208787" y="249300"/>
                </a:lnTo>
                <a:lnTo>
                  <a:pt x="214122" y="249173"/>
                </a:lnTo>
                <a:lnTo>
                  <a:pt x="213777" y="228091"/>
                </a:lnTo>
                <a:close/>
              </a:path>
              <a:path w="285114" h="1099820">
                <a:moveTo>
                  <a:pt x="212979" y="179323"/>
                </a:moveTo>
                <a:lnTo>
                  <a:pt x="207644" y="179450"/>
                </a:lnTo>
                <a:lnTo>
                  <a:pt x="207644" y="185673"/>
                </a:lnTo>
                <a:lnTo>
                  <a:pt x="206883" y="190372"/>
                </a:lnTo>
                <a:lnTo>
                  <a:pt x="205105" y="193674"/>
                </a:lnTo>
                <a:lnTo>
                  <a:pt x="203454" y="196976"/>
                </a:lnTo>
                <a:lnTo>
                  <a:pt x="201294" y="199262"/>
                </a:lnTo>
                <a:lnTo>
                  <a:pt x="198628" y="200659"/>
                </a:lnTo>
                <a:lnTo>
                  <a:pt x="194691" y="202564"/>
                </a:lnTo>
                <a:lnTo>
                  <a:pt x="189103" y="203580"/>
                </a:lnTo>
                <a:lnTo>
                  <a:pt x="116205" y="204850"/>
                </a:lnTo>
                <a:lnTo>
                  <a:pt x="213396" y="204850"/>
                </a:lnTo>
                <a:lnTo>
                  <a:pt x="212979" y="179323"/>
                </a:lnTo>
                <a:close/>
              </a:path>
              <a:path w="285114" h="1099820">
                <a:moveTo>
                  <a:pt x="209804" y="0"/>
                </a:moveTo>
                <a:lnTo>
                  <a:pt x="204469" y="126"/>
                </a:lnTo>
                <a:lnTo>
                  <a:pt x="204597" y="6476"/>
                </a:lnTo>
                <a:lnTo>
                  <a:pt x="203962" y="10921"/>
                </a:lnTo>
                <a:lnTo>
                  <a:pt x="202565" y="13334"/>
                </a:lnTo>
                <a:lnTo>
                  <a:pt x="201294" y="15747"/>
                </a:lnTo>
                <a:lnTo>
                  <a:pt x="199390" y="17398"/>
                </a:lnTo>
                <a:lnTo>
                  <a:pt x="196977" y="18414"/>
                </a:lnTo>
                <a:lnTo>
                  <a:pt x="193929" y="19938"/>
                </a:lnTo>
                <a:lnTo>
                  <a:pt x="187960" y="20700"/>
                </a:lnTo>
                <a:lnTo>
                  <a:pt x="131191" y="21716"/>
                </a:lnTo>
                <a:lnTo>
                  <a:pt x="87249" y="27939"/>
                </a:lnTo>
                <a:lnTo>
                  <a:pt x="70358" y="50164"/>
                </a:lnTo>
                <a:lnTo>
                  <a:pt x="70612" y="64261"/>
                </a:lnTo>
                <a:lnTo>
                  <a:pt x="99694" y="102869"/>
                </a:lnTo>
                <a:lnTo>
                  <a:pt x="0" y="104647"/>
                </a:lnTo>
                <a:lnTo>
                  <a:pt x="127" y="111505"/>
                </a:lnTo>
                <a:lnTo>
                  <a:pt x="17525" y="152018"/>
                </a:lnTo>
                <a:lnTo>
                  <a:pt x="22606" y="149732"/>
                </a:lnTo>
                <a:lnTo>
                  <a:pt x="20955" y="145160"/>
                </a:lnTo>
                <a:lnTo>
                  <a:pt x="20066" y="141858"/>
                </a:lnTo>
                <a:lnTo>
                  <a:pt x="20066" y="137159"/>
                </a:lnTo>
                <a:lnTo>
                  <a:pt x="20700" y="135127"/>
                </a:lnTo>
                <a:lnTo>
                  <a:pt x="181229" y="126237"/>
                </a:lnTo>
                <a:lnTo>
                  <a:pt x="189737" y="125983"/>
                </a:lnTo>
                <a:lnTo>
                  <a:pt x="211998" y="125983"/>
                </a:lnTo>
                <a:lnTo>
                  <a:pt x="211604" y="102742"/>
                </a:lnTo>
                <a:lnTo>
                  <a:pt x="108712" y="102742"/>
                </a:lnTo>
                <a:lnTo>
                  <a:pt x="100837" y="95503"/>
                </a:lnTo>
                <a:lnTo>
                  <a:pt x="88590" y="64007"/>
                </a:lnTo>
                <a:lnTo>
                  <a:pt x="89662" y="60197"/>
                </a:lnTo>
                <a:lnTo>
                  <a:pt x="131572" y="46354"/>
                </a:lnTo>
                <a:lnTo>
                  <a:pt x="179831" y="45592"/>
                </a:lnTo>
                <a:lnTo>
                  <a:pt x="187579" y="45338"/>
                </a:lnTo>
                <a:lnTo>
                  <a:pt x="210576" y="45338"/>
                </a:lnTo>
                <a:lnTo>
                  <a:pt x="209804" y="0"/>
                </a:lnTo>
                <a:close/>
              </a:path>
              <a:path w="285114" h="1099820">
                <a:moveTo>
                  <a:pt x="211998" y="125983"/>
                </a:moveTo>
                <a:lnTo>
                  <a:pt x="189737" y="125983"/>
                </a:lnTo>
                <a:lnTo>
                  <a:pt x="195453" y="126491"/>
                </a:lnTo>
                <a:lnTo>
                  <a:pt x="201041" y="128777"/>
                </a:lnTo>
                <a:lnTo>
                  <a:pt x="202946" y="130428"/>
                </a:lnTo>
                <a:lnTo>
                  <a:pt x="203962" y="132333"/>
                </a:lnTo>
                <a:lnTo>
                  <a:pt x="205867" y="135762"/>
                </a:lnTo>
                <a:lnTo>
                  <a:pt x="206883" y="140588"/>
                </a:lnTo>
                <a:lnTo>
                  <a:pt x="207010" y="146557"/>
                </a:lnTo>
                <a:lnTo>
                  <a:pt x="212344" y="146430"/>
                </a:lnTo>
                <a:lnTo>
                  <a:pt x="211998" y="125983"/>
                </a:lnTo>
                <a:close/>
              </a:path>
              <a:path w="285114" h="1099820">
                <a:moveTo>
                  <a:pt x="211200" y="78866"/>
                </a:moveTo>
                <a:lnTo>
                  <a:pt x="205867" y="78993"/>
                </a:lnTo>
                <a:lnTo>
                  <a:pt x="205994" y="85978"/>
                </a:lnTo>
                <a:lnTo>
                  <a:pt x="205231" y="90804"/>
                </a:lnTo>
                <a:lnTo>
                  <a:pt x="203835" y="93725"/>
                </a:lnTo>
                <a:lnTo>
                  <a:pt x="202311" y="96519"/>
                </a:lnTo>
                <a:lnTo>
                  <a:pt x="200406" y="98551"/>
                </a:lnTo>
                <a:lnTo>
                  <a:pt x="198119" y="99567"/>
                </a:lnTo>
                <a:lnTo>
                  <a:pt x="195834" y="100710"/>
                </a:lnTo>
                <a:lnTo>
                  <a:pt x="190119" y="101345"/>
                </a:lnTo>
                <a:lnTo>
                  <a:pt x="108712" y="102742"/>
                </a:lnTo>
                <a:lnTo>
                  <a:pt x="211604" y="102742"/>
                </a:lnTo>
                <a:lnTo>
                  <a:pt x="211200" y="78866"/>
                </a:lnTo>
                <a:close/>
              </a:path>
              <a:path w="285114" h="1099820">
                <a:moveTo>
                  <a:pt x="210576" y="45338"/>
                </a:moveTo>
                <a:lnTo>
                  <a:pt x="187579" y="45338"/>
                </a:lnTo>
                <a:lnTo>
                  <a:pt x="192150" y="45465"/>
                </a:lnTo>
                <a:lnTo>
                  <a:pt x="193802" y="45719"/>
                </a:lnTo>
                <a:lnTo>
                  <a:pt x="205612" y="67055"/>
                </a:lnTo>
                <a:lnTo>
                  <a:pt x="210947" y="67055"/>
                </a:lnTo>
                <a:lnTo>
                  <a:pt x="210576" y="453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22829" y="2080640"/>
            <a:ext cx="2929890" cy="1564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Existující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výrobek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spc="-5" dirty="0">
                <a:latin typeface="Times New Roman"/>
                <a:cs typeface="Times New Roman"/>
              </a:rPr>
              <a:t>Pronikání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na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trh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92518" y="2080640"/>
            <a:ext cx="2809875" cy="1564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846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Nový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výrobek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dirty="0">
                <a:latin typeface="Times New Roman"/>
                <a:cs typeface="Times New Roman"/>
              </a:rPr>
              <a:t>Rozvoj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výrobku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34283" y="4883277"/>
            <a:ext cx="21145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Rozvoj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trhu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97318" y="4883277"/>
            <a:ext cx="23323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Diverzifikace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304800"/>
            <a:ext cx="97536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cs-CZ" sz="3600" dirty="0"/>
              <a:t>Příklad </a:t>
            </a:r>
            <a:r>
              <a:rPr sz="3600" dirty="0" err="1"/>
              <a:t>Ansoffov</a:t>
            </a:r>
            <a:r>
              <a:rPr lang="cs-CZ" sz="3600" dirty="0"/>
              <a:t>y</a:t>
            </a:r>
            <a:r>
              <a:rPr sz="3600" dirty="0"/>
              <a:t> </a:t>
            </a:r>
            <a:r>
              <a:rPr sz="3600" dirty="0" err="1"/>
              <a:t>matice</a:t>
            </a:r>
            <a:r>
              <a:rPr lang="cs-CZ" sz="3600" dirty="0"/>
              <a:t> na</a:t>
            </a:r>
            <a:r>
              <a:rPr sz="3600" dirty="0"/>
              <a:t> vybrané NNO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6270" y="1504950"/>
            <a:ext cx="11794108" cy="38481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900" y="253949"/>
            <a:ext cx="44977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"/>
                <a:cs typeface="Arial"/>
              </a:rPr>
              <a:t>Strategie</a:t>
            </a:r>
            <a:r>
              <a:rPr sz="3600" spc="-4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dle</a:t>
            </a:r>
            <a:r>
              <a:rPr sz="3600" spc="-4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Portera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6323" y="1850593"/>
            <a:ext cx="10086975" cy="345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Porter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(1970)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založil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svou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typologii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předpokladu,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že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podnik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může dosáhnout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konkurenční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výhody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 zásadě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b="1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b="1" spc="-5" dirty="0" err="1">
                <a:latin typeface="Arial"/>
                <a:cs typeface="Arial"/>
              </a:rPr>
              <a:t>cestou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nízkých nákladů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nebo</a:t>
            </a: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b="1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b="1" spc="-5" dirty="0" err="1">
                <a:latin typeface="Arial"/>
                <a:cs typeface="Arial"/>
              </a:rPr>
              <a:t>odlišením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vlastní </a:t>
            </a:r>
            <a:r>
              <a:rPr sz="2800" b="1" spc="-5" dirty="0">
                <a:latin typeface="Arial"/>
                <a:cs typeface="Arial"/>
              </a:rPr>
              <a:t>produkce</a:t>
            </a:r>
            <a:r>
              <a:rPr sz="2800" b="1" spc="4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od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konkurenční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b="1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b="1" spc="-5" dirty="0" err="1">
                <a:latin typeface="Arial"/>
                <a:cs typeface="Arial"/>
              </a:rPr>
              <a:t>specializací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900" y="253949"/>
            <a:ext cx="44977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"/>
                <a:cs typeface="Arial"/>
              </a:rPr>
              <a:t>Strategie</a:t>
            </a:r>
            <a:r>
              <a:rPr sz="3600" spc="-4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dle</a:t>
            </a:r>
            <a:r>
              <a:rPr sz="3600" spc="-4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Portera</a:t>
            </a:r>
          </a:p>
        </p:txBody>
      </p:sp>
      <p:sp>
        <p:nvSpPr>
          <p:cNvPr id="3" name="object 3"/>
          <p:cNvSpPr/>
          <p:nvPr/>
        </p:nvSpPr>
        <p:spPr>
          <a:xfrm>
            <a:off x="3352800" y="2438400"/>
            <a:ext cx="7416800" cy="3194050"/>
          </a:xfrm>
          <a:custGeom>
            <a:avLst/>
            <a:gdLst/>
            <a:ahLst/>
            <a:cxnLst/>
            <a:rect l="l" t="t" r="r" b="b"/>
            <a:pathLst>
              <a:path w="7416800" h="3194050">
                <a:moveTo>
                  <a:pt x="8509" y="404622"/>
                </a:moveTo>
                <a:lnTo>
                  <a:pt x="11188" y="358174"/>
                </a:lnTo>
                <a:lnTo>
                  <a:pt x="19027" y="313300"/>
                </a:lnTo>
                <a:lnTo>
                  <a:pt x="31727" y="270299"/>
                </a:lnTo>
                <a:lnTo>
                  <a:pt x="48989" y="229470"/>
                </a:lnTo>
                <a:lnTo>
                  <a:pt x="70514" y="191111"/>
                </a:lnTo>
                <a:lnTo>
                  <a:pt x="96003" y="155521"/>
                </a:lnTo>
                <a:lnTo>
                  <a:pt x="125158" y="122999"/>
                </a:lnTo>
                <a:lnTo>
                  <a:pt x="157680" y="93844"/>
                </a:lnTo>
                <a:lnTo>
                  <a:pt x="193270" y="68355"/>
                </a:lnTo>
                <a:lnTo>
                  <a:pt x="231629" y="46830"/>
                </a:lnTo>
                <a:lnTo>
                  <a:pt x="272458" y="29568"/>
                </a:lnTo>
                <a:lnTo>
                  <a:pt x="315459" y="16868"/>
                </a:lnTo>
                <a:lnTo>
                  <a:pt x="360333" y="9029"/>
                </a:lnTo>
                <a:lnTo>
                  <a:pt x="406780" y="6350"/>
                </a:lnTo>
                <a:lnTo>
                  <a:pt x="7010019" y="6350"/>
                </a:lnTo>
                <a:lnTo>
                  <a:pt x="7056466" y="9029"/>
                </a:lnTo>
                <a:lnTo>
                  <a:pt x="7101340" y="16868"/>
                </a:lnTo>
                <a:lnTo>
                  <a:pt x="7144341" y="29568"/>
                </a:lnTo>
                <a:lnTo>
                  <a:pt x="7185170" y="46830"/>
                </a:lnTo>
                <a:lnTo>
                  <a:pt x="7223529" y="68355"/>
                </a:lnTo>
                <a:lnTo>
                  <a:pt x="7259119" y="93844"/>
                </a:lnTo>
                <a:lnTo>
                  <a:pt x="7291641" y="122999"/>
                </a:lnTo>
                <a:lnTo>
                  <a:pt x="7320796" y="155521"/>
                </a:lnTo>
                <a:lnTo>
                  <a:pt x="7346285" y="191111"/>
                </a:lnTo>
                <a:lnTo>
                  <a:pt x="7367810" y="229470"/>
                </a:lnTo>
                <a:lnTo>
                  <a:pt x="7385072" y="270299"/>
                </a:lnTo>
                <a:lnTo>
                  <a:pt x="7397772" y="313300"/>
                </a:lnTo>
                <a:lnTo>
                  <a:pt x="7405611" y="358174"/>
                </a:lnTo>
                <a:lnTo>
                  <a:pt x="7408291" y="404622"/>
                </a:lnTo>
                <a:lnTo>
                  <a:pt x="7408291" y="2795778"/>
                </a:lnTo>
                <a:lnTo>
                  <a:pt x="7405611" y="2842225"/>
                </a:lnTo>
                <a:lnTo>
                  <a:pt x="7397772" y="2887099"/>
                </a:lnTo>
                <a:lnTo>
                  <a:pt x="7385072" y="2930100"/>
                </a:lnTo>
                <a:lnTo>
                  <a:pt x="7367810" y="2970929"/>
                </a:lnTo>
                <a:lnTo>
                  <a:pt x="7346285" y="3009288"/>
                </a:lnTo>
                <a:lnTo>
                  <a:pt x="7320796" y="3044878"/>
                </a:lnTo>
                <a:lnTo>
                  <a:pt x="7291641" y="3077400"/>
                </a:lnTo>
                <a:lnTo>
                  <a:pt x="7259119" y="3106555"/>
                </a:lnTo>
                <a:lnTo>
                  <a:pt x="7223529" y="3132044"/>
                </a:lnTo>
                <a:lnTo>
                  <a:pt x="7185170" y="3153569"/>
                </a:lnTo>
                <a:lnTo>
                  <a:pt x="7144341" y="3170831"/>
                </a:lnTo>
                <a:lnTo>
                  <a:pt x="7101340" y="3183531"/>
                </a:lnTo>
                <a:lnTo>
                  <a:pt x="7056466" y="3191370"/>
                </a:lnTo>
                <a:lnTo>
                  <a:pt x="7010019" y="3194050"/>
                </a:lnTo>
                <a:lnTo>
                  <a:pt x="406780" y="3194050"/>
                </a:lnTo>
                <a:lnTo>
                  <a:pt x="360333" y="3191370"/>
                </a:lnTo>
                <a:lnTo>
                  <a:pt x="315459" y="3183531"/>
                </a:lnTo>
                <a:lnTo>
                  <a:pt x="272458" y="3170831"/>
                </a:lnTo>
                <a:lnTo>
                  <a:pt x="231629" y="3153569"/>
                </a:lnTo>
                <a:lnTo>
                  <a:pt x="193270" y="3132044"/>
                </a:lnTo>
                <a:lnTo>
                  <a:pt x="157680" y="3106555"/>
                </a:lnTo>
                <a:lnTo>
                  <a:pt x="125158" y="3077400"/>
                </a:lnTo>
                <a:lnTo>
                  <a:pt x="96003" y="3044878"/>
                </a:lnTo>
                <a:lnTo>
                  <a:pt x="70514" y="3009288"/>
                </a:lnTo>
                <a:lnTo>
                  <a:pt x="48989" y="2970929"/>
                </a:lnTo>
                <a:lnTo>
                  <a:pt x="31727" y="2930100"/>
                </a:lnTo>
                <a:lnTo>
                  <a:pt x="19027" y="2887099"/>
                </a:lnTo>
                <a:lnTo>
                  <a:pt x="11188" y="2842225"/>
                </a:lnTo>
                <a:lnTo>
                  <a:pt x="8509" y="2795778"/>
                </a:lnTo>
                <a:lnTo>
                  <a:pt x="8509" y="404622"/>
                </a:lnTo>
                <a:close/>
              </a:path>
              <a:path w="7416800" h="3194050">
                <a:moveTo>
                  <a:pt x="0" y="1600200"/>
                </a:moveTo>
                <a:lnTo>
                  <a:pt x="7416800" y="1600200"/>
                </a:lnTo>
              </a:path>
              <a:path w="7416800" h="3194050">
                <a:moveTo>
                  <a:pt x="3657600" y="0"/>
                </a:moveTo>
                <a:lnTo>
                  <a:pt x="3657600" y="1600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6788" y="2569591"/>
            <a:ext cx="8515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Celý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trh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7188" y="5237226"/>
            <a:ext cx="14744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latin typeface="Times New Roman"/>
                <a:cs typeface="Times New Roman"/>
              </a:rPr>
              <a:t>Tržní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segment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17441" y="2112391"/>
            <a:ext cx="14306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Nižší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náklady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4750" y="2112391"/>
            <a:ext cx="8877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Odlišení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0253" y="2733243"/>
            <a:ext cx="188023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285" marR="5080" indent="-36322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Times New Roman"/>
                <a:cs typeface="Times New Roman"/>
              </a:rPr>
              <a:t>Nákladové  vedení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73822" y="2885643"/>
            <a:ext cx="21894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Times New Roman"/>
                <a:cs typeface="Times New Roman"/>
              </a:rPr>
              <a:t>Diferenciace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7188" y="3741546"/>
            <a:ext cx="8587740" cy="1334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Cílový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trh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00">
              <a:latin typeface="Times New Roman"/>
              <a:cs typeface="Times New Roman"/>
            </a:endParaRPr>
          </a:p>
          <a:p>
            <a:pPr marL="3106420">
              <a:lnSpc>
                <a:spcPct val="100000"/>
              </a:lnSpc>
              <a:spcBef>
                <a:spcPts val="5"/>
              </a:spcBef>
            </a:pPr>
            <a:r>
              <a:rPr sz="3200" b="1" spc="-5" dirty="0">
                <a:latin typeface="Times New Roman"/>
                <a:cs typeface="Times New Roman"/>
              </a:rPr>
              <a:t>Zaměření/(ohniska)specializace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938908"/>
            <a:ext cx="7252970" cy="42941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6285" indent="-287020">
              <a:lnSpc>
                <a:spcPct val="100000"/>
              </a:lnSpc>
              <a:spcBef>
                <a:spcPts val="105"/>
              </a:spcBef>
              <a:buClr>
                <a:srgbClr val="00287C"/>
              </a:buClr>
              <a:buSzPct val="75000"/>
              <a:buFont typeface="Wingdings"/>
              <a:buChar char=""/>
              <a:tabLst>
                <a:tab pos="756920" algn="l"/>
              </a:tabLst>
            </a:pPr>
            <a:r>
              <a:rPr sz="3200" b="1" i="1" spc="-5" dirty="0">
                <a:latin typeface="Arial"/>
                <a:cs typeface="Arial"/>
              </a:rPr>
              <a:t>tržní</a:t>
            </a:r>
            <a:r>
              <a:rPr sz="3200" b="1" i="1" spc="-45" dirty="0">
                <a:latin typeface="Arial"/>
                <a:cs typeface="Arial"/>
              </a:rPr>
              <a:t> </a:t>
            </a:r>
            <a:r>
              <a:rPr sz="3200" b="1" i="1" spc="-5" dirty="0">
                <a:latin typeface="Arial"/>
                <a:cs typeface="Arial"/>
              </a:rPr>
              <a:t>vůdce;</a:t>
            </a:r>
            <a:r>
              <a:rPr sz="3200" b="1" i="1" spc="-40" dirty="0">
                <a:latin typeface="Arial"/>
                <a:cs typeface="Arial"/>
              </a:rPr>
              <a:t> </a:t>
            </a:r>
            <a:r>
              <a:rPr sz="3200" b="1" i="1" spc="-5" dirty="0">
                <a:latin typeface="Arial"/>
                <a:cs typeface="Arial"/>
              </a:rPr>
              <a:t>(40%)</a:t>
            </a:r>
            <a:endParaRPr sz="3200" dirty="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spcBef>
                <a:spcPts val="3070"/>
              </a:spcBef>
              <a:buClr>
                <a:srgbClr val="00287C"/>
              </a:buClr>
              <a:buSzPct val="75000"/>
              <a:buFont typeface="Wingdings"/>
              <a:buChar char=""/>
              <a:tabLst>
                <a:tab pos="756920" algn="l"/>
              </a:tabLst>
            </a:pPr>
            <a:r>
              <a:rPr sz="3200" b="1" i="1" spc="-5" dirty="0">
                <a:latin typeface="Arial"/>
                <a:cs typeface="Arial"/>
              </a:rPr>
              <a:t>tržní</a:t>
            </a:r>
            <a:r>
              <a:rPr sz="3200" b="1" i="1" spc="-40" dirty="0">
                <a:latin typeface="Arial"/>
                <a:cs typeface="Arial"/>
              </a:rPr>
              <a:t> </a:t>
            </a:r>
            <a:r>
              <a:rPr sz="3200" b="1" i="1" spc="-5" dirty="0">
                <a:latin typeface="Arial"/>
                <a:cs typeface="Arial"/>
              </a:rPr>
              <a:t>vyzyvatel;</a:t>
            </a:r>
            <a:r>
              <a:rPr sz="3200" b="1" i="1" spc="-50" dirty="0">
                <a:latin typeface="Arial"/>
                <a:cs typeface="Arial"/>
              </a:rPr>
              <a:t> </a:t>
            </a:r>
            <a:r>
              <a:rPr sz="3200" b="1" i="1" spc="-5" dirty="0">
                <a:latin typeface="Arial"/>
                <a:cs typeface="Arial"/>
              </a:rPr>
              <a:t>(30%)</a:t>
            </a:r>
            <a:endParaRPr sz="3200" dirty="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spcBef>
                <a:spcPts val="3075"/>
              </a:spcBef>
              <a:buClr>
                <a:srgbClr val="00287C"/>
              </a:buClr>
              <a:buSzPct val="75000"/>
              <a:buFont typeface="Wingdings"/>
              <a:buChar char=""/>
              <a:tabLst>
                <a:tab pos="756920" algn="l"/>
              </a:tabLst>
            </a:pPr>
            <a:r>
              <a:rPr sz="3200" b="1" i="1" spc="-5" dirty="0">
                <a:latin typeface="Arial"/>
                <a:cs typeface="Arial"/>
              </a:rPr>
              <a:t>tržní</a:t>
            </a:r>
            <a:r>
              <a:rPr sz="3200" b="1" i="1" spc="-40" dirty="0">
                <a:latin typeface="Arial"/>
                <a:cs typeface="Arial"/>
              </a:rPr>
              <a:t> </a:t>
            </a:r>
            <a:r>
              <a:rPr sz="3200" b="1" i="1" spc="-5" dirty="0">
                <a:latin typeface="Arial"/>
                <a:cs typeface="Arial"/>
              </a:rPr>
              <a:t>následovatel;</a:t>
            </a:r>
            <a:r>
              <a:rPr sz="3200" b="1" i="1" spc="-55" dirty="0">
                <a:latin typeface="Arial"/>
                <a:cs typeface="Arial"/>
              </a:rPr>
              <a:t> </a:t>
            </a:r>
            <a:r>
              <a:rPr sz="3200" b="1" i="1" spc="-5" dirty="0">
                <a:latin typeface="Arial"/>
                <a:cs typeface="Arial"/>
              </a:rPr>
              <a:t>(20%)</a:t>
            </a:r>
            <a:endParaRPr sz="3200" dirty="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spcBef>
                <a:spcPts val="3075"/>
              </a:spcBef>
              <a:buClr>
                <a:srgbClr val="00287C"/>
              </a:buClr>
              <a:buSzPct val="75000"/>
              <a:buFont typeface="Wingdings"/>
              <a:buChar char=""/>
              <a:tabLst>
                <a:tab pos="756920" algn="l"/>
              </a:tabLst>
            </a:pPr>
            <a:r>
              <a:rPr sz="3200" b="1" i="1" spc="-5" dirty="0">
                <a:latin typeface="Arial"/>
                <a:cs typeface="Arial"/>
              </a:rPr>
              <a:t>tržní</a:t>
            </a:r>
            <a:r>
              <a:rPr sz="3200" b="1" i="1" spc="-50" dirty="0">
                <a:latin typeface="Arial"/>
                <a:cs typeface="Arial"/>
              </a:rPr>
              <a:t> </a:t>
            </a:r>
            <a:r>
              <a:rPr sz="3200" b="1" i="1" spc="-5" dirty="0">
                <a:latin typeface="Arial"/>
                <a:cs typeface="Arial"/>
              </a:rPr>
              <a:t>troškař/výklenkář.</a:t>
            </a:r>
            <a:r>
              <a:rPr sz="3200" b="1" i="1" spc="-35" dirty="0">
                <a:latin typeface="Arial"/>
                <a:cs typeface="Arial"/>
              </a:rPr>
              <a:t> </a:t>
            </a:r>
            <a:r>
              <a:rPr sz="3200" b="1" i="1" dirty="0">
                <a:latin typeface="Arial"/>
                <a:cs typeface="Arial"/>
              </a:rPr>
              <a:t>(10%)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10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10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800" dirty="0" err="1">
                <a:latin typeface="Arial"/>
                <a:cs typeface="Arial"/>
              </a:rPr>
              <a:t>Literatura</a:t>
            </a:r>
            <a:r>
              <a:rPr sz="2800" dirty="0">
                <a:latin typeface="Arial"/>
                <a:cs typeface="Arial"/>
              </a:rPr>
              <a:t>: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Kotler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(2000,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10.vydání,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str.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235)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6348" y="605154"/>
            <a:ext cx="7698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"/>
                <a:cs typeface="Arial"/>
              </a:rPr>
              <a:t>Strategie</a:t>
            </a:r>
            <a:r>
              <a:rPr sz="3600" spc="-2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dle</a:t>
            </a:r>
            <a:r>
              <a:rPr sz="3600" spc="-2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podílu</a:t>
            </a:r>
            <a:r>
              <a:rPr sz="3600" dirty="0">
                <a:latin typeface="Arial"/>
                <a:cs typeface="Arial"/>
              </a:rPr>
              <a:t> na</a:t>
            </a:r>
            <a:r>
              <a:rPr sz="3600" spc="-1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trhu</a:t>
            </a:r>
            <a:r>
              <a:rPr sz="3600" spc="-1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(Kotler)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45255" y="591692"/>
            <a:ext cx="53028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Marketingový</a:t>
            </a:r>
            <a:r>
              <a:rPr spc="-30" dirty="0"/>
              <a:t> </a:t>
            </a:r>
            <a:r>
              <a:rPr spc="-10" dirty="0"/>
              <a:t>výzkum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3413" y="2160892"/>
            <a:ext cx="6294120" cy="367437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45255" y="591692"/>
            <a:ext cx="53028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Marketingový</a:t>
            </a:r>
            <a:r>
              <a:rPr spc="-30" dirty="0"/>
              <a:t> </a:t>
            </a:r>
            <a:r>
              <a:rPr spc="-10" dirty="0"/>
              <a:t>výzkum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1996262"/>
            <a:ext cx="9625965" cy="38690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Systematické </a:t>
            </a:r>
            <a:r>
              <a:rPr sz="2800" spc="-5" dirty="0">
                <a:latin typeface="Arial"/>
                <a:cs typeface="Arial"/>
              </a:rPr>
              <a:t>shromažďování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analýza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informací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oblasti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marketingu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287C"/>
              </a:buClr>
              <a:buFont typeface="Wingdings"/>
              <a:buChar char=""/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Zjišťují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dirty="0">
                <a:latin typeface="Arial"/>
                <a:cs typeface="Arial"/>
              </a:rPr>
              <a:t> různé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typy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informací:</a:t>
            </a:r>
            <a:endParaRPr sz="28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buChar char="•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Potřeby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přání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klientů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lr>
                <a:srgbClr val="00287C"/>
              </a:buClr>
              <a:buChar char="•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Změny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chování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klientů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lr>
                <a:srgbClr val="00287C"/>
              </a:buClr>
              <a:buChar char="•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Postoje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uznávané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hodnoty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lr>
                <a:srgbClr val="00287C"/>
              </a:buClr>
              <a:buChar char="•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Efektivita marketingové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komunikace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lr>
                <a:srgbClr val="00287C"/>
              </a:buClr>
              <a:buChar char="•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Efektivita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nabízených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služeb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lr>
                <a:srgbClr val="00287C"/>
              </a:buClr>
              <a:buChar char="•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Oprávněnost/smysluplnost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nabízených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služeb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buClr>
                <a:srgbClr val="00287C"/>
              </a:buClr>
              <a:buChar char="•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Velikost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rozdělení/segmentace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trhu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54177"/>
            <a:ext cx="5309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Výsledná</a:t>
            </a:r>
            <a:r>
              <a:rPr sz="3600" spc="-45" dirty="0"/>
              <a:t> </a:t>
            </a:r>
            <a:r>
              <a:rPr sz="3600" spc="-5" dirty="0"/>
              <a:t>SWOT</a:t>
            </a:r>
            <a:r>
              <a:rPr sz="3600" spc="-45" dirty="0"/>
              <a:t> </a:t>
            </a:r>
            <a:r>
              <a:rPr sz="3600" spc="-5" dirty="0"/>
              <a:t>analýza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98982" y="6263741"/>
            <a:ext cx="10401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0000DC"/>
                </a:solidFill>
                <a:latin typeface="Arial"/>
                <a:cs typeface="Arial"/>
              </a:rPr>
              <a:t>Zápatí</a:t>
            </a:r>
            <a:r>
              <a:rPr sz="1000" spc="-4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DC"/>
                </a:solidFill>
                <a:latin typeface="Arial"/>
                <a:cs typeface="Arial"/>
              </a:rPr>
              <a:t>prezentace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1218" y="6254597"/>
            <a:ext cx="1035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0000DC"/>
                </a:solidFill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7004" y="1999615"/>
            <a:ext cx="9928225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Jde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analýzu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prostředí,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která</a:t>
            </a:r>
            <a:r>
              <a:rPr sz="2400" spc="-5" dirty="0">
                <a:latin typeface="Arial"/>
                <a:cs typeface="Arial"/>
              </a:rPr>
              <a:t> je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výsledkem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už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provedených</a:t>
            </a:r>
            <a:r>
              <a:rPr lang="cs-CZ" sz="240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analýz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vnějšího prostředí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(STEP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Porterovy</a:t>
            </a:r>
            <a:r>
              <a:rPr sz="2400" spc="-5" dirty="0">
                <a:latin typeface="Arial"/>
                <a:cs typeface="Arial"/>
              </a:rPr>
              <a:t>)</a:t>
            </a:r>
            <a:r>
              <a:rPr lang="cs-CZ" sz="2400" spc="-5" dirty="0">
                <a:latin typeface="Arial"/>
                <a:cs typeface="Arial"/>
              </a:rPr>
              <a:t> a </a:t>
            </a:r>
            <a:r>
              <a:rPr sz="2400" spc="-5" dirty="0" err="1">
                <a:latin typeface="Arial"/>
                <a:cs typeface="Arial"/>
              </a:rPr>
              <a:t>analýz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vnitřního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prostředí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(matice</a:t>
            </a:r>
            <a:r>
              <a:rPr sz="2400" dirty="0">
                <a:latin typeface="Arial"/>
                <a:cs typeface="Arial"/>
              </a:rPr>
              <a:t> šíře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sortimentu</a:t>
            </a:r>
            <a:r>
              <a:rPr sz="2400" dirty="0">
                <a:latin typeface="Arial"/>
                <a:cs typeface="Arial"/>
              </a:rPr>
              <a:t> 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analýzy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zdrojů</a:t>
            </a:r>
            <a:r>
              <a:rPr sz="2400" spc="-5" dirty="0">
                <a:latin typeface="Arial"/>
                <a:cs typeface="Arial"/>
              </a:rPr>
              <a:t>)</a:t>
            </a:r>
            <a:r>
              <a:rPr lang="cs-CZ" sz="2400" spc="-5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 err="1">
                <a:latin typeface="Arial"/>
                <a:cs typeface="Arial"/>
              </a:rPr>
              <a:t>Výsledky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SWOT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analýzy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by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pak</a:t>
            </a:r>
            <a:r>
              <a:rPr sz="2400" dirty="0">
                <a:latin typeface="Arial"/>
                <a:cs typeface="Arial"/>
              </a:rPr>
              <a:t> měly</a:t>
            </a:r>
            <a:r>
              <a:rPr sz="2400" spc="-5" dirty="0">
                <a:latin typeface="Arial"/>
                <a:cs typeface="Arial"/>
              </a:rPr>
              <a:t> organizaci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pomoci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určení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váhy 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jednotlivých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silných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 slabých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stránek,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příležitostí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hrozeb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organizace.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endParaRPr lang="cs-CZ"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 err="1">
                <a:latin typeface="Arial"/>
                <a:cs typeface="Arial"/>
              </a:rPr>
              <a:t>Stále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mějte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na paměti,</a:t>
            </a:r>
            <a:r>
              <a:rPr sz="2400" dirty="0">
                <a:latin typeface="Arial"/>
                <a:cs typeface="Arial"/>
              </a:rPr>
              <a:t> že vnější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prostředí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nelze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ovlivnit,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vnitřní </a:t>
            </a:r>
            <a:r>
              <a:rPr sz="2400" spc="-10" dirty="0">
                <a:latin typeface="Arial"/>
                <a:cs typeface="Arial"/>
              </a:rPr>
              <a:t>ano.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2479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Zdroje</a:t>
            </a:r>
            <a:r>
              <a:rPr spc="-70" dirty="0"/>
              <a:t> </a:t>
            </a:r>
            <a:r>
              <a:rPr spc="-5" dirty="0"/>
              <a:t>dat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2423286"/>
            <a:ext cx="10378440" cy="2586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3075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Primární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data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–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vlastní výzkum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(„výzkum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terénu“)</a:t>
            </a:r>
            <a:endParaRPr sz="2800">
              <a:latin typeface="Arial"/>
              <a:cs typeface="Arial"/>
            </a:endParaRPr>
          </a:p>
          <a:p>
            <a:pPr marL="756285" lvl="1" indent="-287655">
              <a:lnSpc>
                <a:spcPts val="2115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rozhovory,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dotazníky,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ankety,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focus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groups,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apod.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har char=""/>
            </a:pPr>
            <a:endParaRPr sz="28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Sekundární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data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(„výzkum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stolu“)</a:t>
            </a:r>
            <a:endParaRPr sz="28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1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300" dirty="0">
                <a:latin typeface="Arial"/>
                <a:cs typeface="Arial"/>
              </a:rPr>
              <a:t>Vnější</a:t>
            </a:r>
            <a:r>
              <a:rPr sz="2300" spc="-3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(státní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statistiky,</a:t>
            </a:r>
            <a:r>
              <a:rPr sz="2300" spc="-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periodika,</a:t>
            </a:r>
            <a:r>
              <a:rPr sz="2300" spc="-2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noviny,</a:t>
            </a:r>
            <a:r>
              <a:rPr sz="2300" spc="-3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internet,</a:t>
            </a:r>
            <a:r>
              <a:rPr sz="2300" spc="-2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výroční </a:t>
            </a:r>
            <a:r>
              <a:rPr sz="2300" dirty="0">
                <a:latin typeface="Arial"/>
                <a:cs typeface="Arial"/>
              </a:rPr>
              <a:t>zprávy,</a:t>
            </a:r>
            <a:r>
              <a:rPr sz="2300" spc="-3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studie</a:t>
            </a:r>
            <a:r>
              <a:rPr sz="2300" spc="-1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a </a:t>
            </a:r>
            <a:r>
              <a:rPr sz="2300" spc="-6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analýzy)</a:t>
            </a:r>
            <a:endParaRPr sz="23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300" dirty="0">
                <a:latin typeface="Arial"/>
                <a:cs typeface="Arial"/>
              </a:rPr>
              <a:t>Vnitřní</a:t>
            </a:r>
            <a:r>
              <a:rPr sz="2300" spc="-2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(data</a:t>
            </a:r>
            <a:r>
              <a:rPr sz="2300" spc="-2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z</a:t>
            </a:r>
            <a:r>
              <a:rPr sz="2300" spc="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účetnictví,</a:t>
            </a:r>
            <a:r>
              <a:rPr sz="2300" spc="-3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benchmarkingu</a:t>
            </a:r>
            <a:r>
              <a:rPr sz="2300" spc="-3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a</a:t>
            </a:r>
            <a:r>
              <a:rPr sz="2300" spc="-1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dalších</a:t>
            </a:r>
            <a:r>
              <a:rPr sz="2300" spc="-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databází)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82550" marR="5080">
              <a:lnSpc>
                <a:spcPts val="4010"/>
              </a:lnSpc>
              <a:spcBef>
                <a:spcPts val="885"/>
              </a:spcBef>
            </a:pPr>
            <a:r>
              <a:rPr spc="-10" dirty="0"/>
              <a:t>Jak</a:t>
            </a:r>
            <a:r>
              <a:rPr spc="-15" dirty="0"/>
              <a:t> </a:t>
            </a:r>
            <a:r>
              <a:rPr spc="-5" dirty="0"/>
              <a:t>takový</a:t>
            </a:r>
            <a:r>
              <a:rPr spc="5" dirty="0"/>
              <a:t> </a:t>
            </a:r>
            <a:r>
              <a:rPr spc="-10" dirty="0"/>
              <a:t>výzkum</a:t>
            </a:r>
            <a:r>
              <a:rPr spc="10" dirty="0"/>
              <a:t> </a:t>
            </a:r>
            <a:r>
              <a:rPr spc="-10" dirty="0"/>
              <a:t>může </a:t>
            </a:r>
            <a:r>
              <a:rPr spc="-5" dirty="0"/>
              <a:t>probíhat </a:t>
            </a:r>
            <a:r>
              <a:rPr spc="-1100" dirty="0"/>
              <a:t> </a:t>
            </a:r>
            <a:r>
              <a:rPr spc="-5" dirty="0"/>
              <a:t>(individualizace</a:t>
            </a:r>
            <a:r>
              <a:rPr spc="5" dirty="0"/>
              <a:t> </a:t>
            </a:r>
            <a:r>
              <a:rPr spc="-5" dirty="0"/>
              <a:t>dle potřeb)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903" y="1730502"/>
            <a:ext cx="819594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Definování</a:t>
            </a:r>
            <a:r>
              <a:rPr sz="2400" dirty="0">
                <a:latin typeface="Arial"/>
                <a:cs typeface="Arial"/>
              </a:rPr>
              <a:t> výzkumného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problému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Literární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rešerše,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state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art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Určení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cíle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výzkumu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Definování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přínosu </a:t>
            </a:r>
            <a:r>
              <a:rPr sz="2400" dirty="0">
                <a:latin typeface="Arial"/>
                <a:cs typeface="Arial"/>
              </a:rPr>
              <a:t>výzkumu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(dle</a:t>
            </a:r>
            <a:r>
              <a:rPr sz="2400" dirty="0">
                <a:latin typeface="Arial"/>
                <a:cs typeface="Arial"/>
              </a:rPr>
              <a:t> možností)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Vyhledávání</a:t>
            </a:r>
            <a:r>
              <a:rPr sz="2400" dirty="0">
                <a:latin typeface="Arial"/>
                <a:cs typeface="Arial"/>
              </a:rPr>
              <a:t> zdrojů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dat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Operacionalizace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hlavních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výzkumných </a:t>
            </a:r>
            <a:r>
              <a:rPr sz="2400" spc="-5" dirty="0">
                <a:latin typeface="Arial"/>
                <a:cs typeface="Arial"/>
              </a:rPr>
              <a:t>otázek, hypotézy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Výběr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stanovení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metod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technik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sběru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Určení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způsobu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výběru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velikost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vzorku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Organizace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sběru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Zpracování, analýza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interpretace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dat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Zpracování 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prezentace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závěrečné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zprávy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66554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Základní</a:t>
            </a:r>
            <a:r>
              <a:rPr dirty="0"/>
              <a:t> </a:t>
            </a:r>
            <a:r>
              <a:rPr spc="-10" dirty="0"/>
              <a:t>metody</a:t>
            </a:r>
            <a:r>
              <a:rPr dirty="0"/>
              <a:t> </a:t>
            </a:r>
            <a:r>
              <a:rPr spc="-5" dirty="0"/>
              <a:t>a</a:t>
            </a:r>
            <a:r>
              <a:rPr spc="-25" dirty="0"/>
              <a:t> </a:t>
            </a:r>
            <a:r>
              <a:rPr spc="-5" dirty="0"/>
              <a:t>techniky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2423286"/>
            <a:ext cx="10799445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Dotazování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(písemné,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telefonické,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on-line,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individuální,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hloubkový,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polo-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či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strukturovaný,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skupinový,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otevřené/uzavřené</a:t>
            </a:r>
            <a:r>
              <a:rPr sz="2800" dirty="0">
                <a:latin typeface="Arial"/>
                <a:cs typeface="Arial"/>
              </a:rPr>
              <a:t> otázky)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287C"/>
              </a:buClr>
              <a:buFont typeface="Wingdings"/>
              <a:buChar char=""/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Pozorování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(zúčastněné,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nezúčastněné,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přímé,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nepřímé)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287C"/>
              </a:buClr>
              <a:buFont typeface="Wingdings"/>
              <a:buChar char=""/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Experiment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(laboratorní,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field-experiment)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3522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Typy</a:t>
            </a:r>
            <a:r>
              <a:rPr spc="-50" dirty="0"/>
              <a:t> </a:t>
            </a:r>
            <a:r>
              <a:rPr spc="-10" dirty="0"/>
              <a:t>výzkumů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1996262"/>
            <a:ext cx="10991215" cy="3626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3195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KVANTITATIVNÍ</a:t>
            </a:r>
            <a:endParaRPr sz="2800">
              <a:latin typeface="Arial"/>
              <a:cs typeface="Arial"/>
            </a:endParaRPr>
          </a:p>
          <a:p>
            <a:pPr marL="756285" lvl="1" indent="-287655">
              <a:lnSpc>
                <a:spcPts val="1814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1800" spc="-5" dirty="0">
                <a:latin typeface="Arial"/>
                <a:cs typeface="Arial"/>
              </a:rPr>
              <a:t>Dostatečně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velký</a:t>
            </a:r>
            <a:r>
              <a:rPr sz="1800" dirty="0">
                <a:latin typeface="Arial"/>
                <a:cs typeface="Arial"/>
              </a:rPr>
              <a:t> či </a:t>
            </a:r>
            <a:r>
              <a:rPr sz="1800" spc="-5" dirty="0">
                <a:latin typeface="Arial"/>
                <a:cs typeface="Arial"/>
              </a:rPr>
              <a:t>reprezentativní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vzorek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respondentů</a:t>
            </a:r>
            <a:endParaRPr sz="1800">
              <a:latin typeface="Arial"/>
              <a:cs typeface="Arial"/>
            </a:endParaRPr>
          </a:p>
          <a:p>
            <a:pPr marL="756285" lvl="1" indent="-287655">
              <a:lnSpc>
                <a:spcPts val="18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1800" spc="-5" dirty="0">
                <a:latin typeface="Arial"/>
                <a:cs typeface="Arial"/>
              </a:rPr>
              <a:t>Zpracování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pomocí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statistických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metod</a:t>
            </a:r>
            <a:endParaRPr sz="1800">
              <a:latin typeface="Arial"/>
              <a:cs typeface="Arial"/>
            </a:endParaRPr>
          </a:p>
          <a:p>
            <a:pPr marL="756285" marR="5080" lvl="1" indent="-287020">
              <a:lnSpc>
                <a:spcPts val="1800"/>
              </a:lnSpc>
              <a:spcBef>
                <a:spcPts val="18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1800" spc="-5" dirty="0">
                <a:latin typeface="Arial"/>
                <a:cs typeface="Arial"/>
              </a:rPr>
              <a:t>Pomocí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standardizovaného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postupu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získáme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nározy,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chování,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hodnoty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(btw.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 skrze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čísla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lze</a:t>
            </a:r>
            <a:r>
              <a:rPr sz="1800" spc="-10" dirty="0">
                <a:latin typeface="Arial"/>
                <a:cs typeface="Arial"/>
              </a:rPr>
              <a:t> hodnotit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kvalitativní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aspekty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indexy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apod…)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</a:pP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00287C"/>
              </a:buClr>
              <a:buFont typeface="Wingdings"/>
              <a:buChar char=""/>
            </a:pPr>
            <a:endParaRPr sz="2650">
              <a:latin typeface="Arial"/>
              <a:cs typeface="Arial"/>
            </a:endParaRPr>
          </a:p>
          <a:p>
            <a:pPr marL="355600" indent="-342900">
              <a:lnSpc>
                <a:spcPts val="319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KVALITATIVNÍ</a:t>
            </a:r>
            <a:endParaRPr sz="2800">
              <a:latin typeface="Arial"/>
              <a:cs typeface="Arial"/>
            </a:endParaRPr>
          </a:p>
          <a:p>
            <a:pPr marL="756285" lvl="1" indent="-287655">
              <a:lnSpc>
                <a:spcPts val="1814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1800" spc="-10" dirty="0">
                <a:latin typeface="Arial"/>
                <a:cs typeface="Arial"/>
              </a:rPr>
              <a:t>Soubor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respondentů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je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většinou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malý</a:t>
            </a:r>
            <a:endParaRPr sz="1800">
              <a:latin typeface="Arial"/>
              <a:cs typeface="Arial"/>
            </a:endParaRPr>
          </a:p>
          <a:p>
            <a:pPr marL="756285" lvl="1" indent="-287655">
              <a:lnSpc>
                <a:spcPts val="18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1800" spc="-5" dirty="0">
                <a:latin typeface="Arial"/>
                <a:cs typeface="Arial"/>
              </a:rPr>
              <a:t>Zjišťují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motivy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lidí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příčiny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chování</a:t>
            </a:r>
            <a:endParaRPr sz="1800">
              <a:latin typeface="Arial"/>
              <a:cs typeface="Arial"/>
            </a:endParaRPr>
          </a:p>
          <a:p>
            <a:pPr marL="756285" lvl="1" indent="-287655">
              <a:lnSpc>
                <a:spcPts val="198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1800" spc="-5" dirty="0">
                <a:latin typeface="Arial"/>
                <a:cs typeface="Arial"/>
              </a:rPr>
              <a:t>Výsledky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obvykle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nelze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zobecnit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celou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populaci</a:t>
            </a:r>
            <a:endParaRPr sz="1800">
              <a:latin typeface="Arial"/>
              <a:cs typeface="Arial"/>
            </a:endParaRPr>
          </a:p>
          <a:p>
            <a:pPr marL="3353435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čem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jsou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výhody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nevýhody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obou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přístupů?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74726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Typy</a:t>
            </a:r>
            <a:r>
              <a:rPr dirty="0"/>
              <a:t> </a:t>
            </a:r>
            <a:r>
              <a:rPr spc="-10" dirty="0"/>
              <a:t>kvantitativních</a:t>
            </a:r>
            <a:r>
              <a:rPr spc="20" dirty="0"/>
              <a:t> </a:t>
            </a:r>
            <a:r>
              <a:rPr spc="-5" dirty="0"/>
              <a:t>průzkumů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4203" y="1899869"/>
            <a:ext cx="5085715" cy="15895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ts val="251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200" b="1" spc="-5" dirty="0">
                <a:latin typeface="Arial"/>
                <a:cs typeface="Arial"/>
              </a:rPr>
              <a:t>Reprezentativní</a:t>
            </a:r>
            <a:r>
              <a:rPr sz="2200" b="1" spc="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dotazníkové</a:t>
            </a:r>
            <a:r>
              <a:rPr sz="2200" b="1" spc="25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šetření</a:t>
            </a:r>
            <a:endParaRPr sz="2200" dirty="0">
              <a:latin typeface="Arial"/>
              <a:cs typeface="Arial"/>
            </a:endParaRPr>
          </a:p>
          <a:p>
            <a:pPr marL="299085" indent="-287020">
              <a:lnSpc>
                <a:spcPts val="2375"/>
              </a:lnSpc>
              <a:buClr>
                <a:srgbClr val="00287C"/>
              </a:buClr>
              <a:buFont typeface="Wingdings"/>
              <a:buChar char=""/>
              <a:tabLst>
                <a:tab pos="299085" algn="l"/>
                <a:tab pos="299720" algn="l"/>
              </a:tabLst>
            </a:pPr>
            <a:endParaRPr lang="cs-CZ" sz="2200" b="1" spc="-5" dirty="0">
              <a:latin typeface="Arial"/>
              <a:cs typeface="Arial"/>
            </a:endParaRPr>
          </a:p>
          <a:p>
            <a:pPr marL="299085" indent="-287020">
              <a:lnSpc>
                <a:spcPts val="2375"/>
              </a:lnSpc>
              <a:buClr>
                <a:srgbClr val="00287C"/>
              </a:buClr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200" b="1" spc="-5" dirty="0">
                <a:latin typeface="Arial"/>
                <a:cs typeface="Arial"/>
              </a:rPr>
              <a:t>Omnibus</a:t>
            </a:r>
            <a:endParaRPr sz="2200" dirty="0">
              <a:latin typeface="Arial"/>
              <a:cs typeface="Arial"/>
            </a:endParaRPr>
          </a:p>
          <a:p>
            <a:pPr marL="299085" indent="-287020">
              <a:lnSpc>
                <a:spcPts val="2510"/>
              </a:lnSpc>
              <a:buClr>
                <a:srgbClr val="00287C"/>
              </a:buClr>
              <a:buFont typeface="Wingdings"/>
              <a:buChar char=""/>
              <a:tabLst>
                <a:tab pos="299085" algn="l"/>
                <a:tab pos="299720" algn="l"/>
              </a:tabLst>
            </a:pPr>
            <a:endParaRPr lang="cs-CZ" sz="2200" b="1" spc="-5" dirty="0">
              <a:latin typeface="Arial"/>
              <a:cs typeface="Arial"/>
            </a:endParaRPr>
          </a:p>
          <a:p>
            <a:pPr marL="299085" indent="-287020">
              <a:lnSpc>
                <a:spcPts val="2510"/>
              </a:lnSpc>
              <a:buClr>
                <a:srgbClr val="00287C"/>
              </a:buClr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200" b="1" spc="-5" dirty="0" err="1">
                <a:latin typeface="Arial"/>
                <a:cs typeface="Arial"/>
              </a:rPr>
              <a:t>Analýza</a:t>
            </a:r>
            <a:r>
              <a:rPr sz="2200" b="1" spc="-5" dirty="0">
                <a:latin typeface="Arial"/>
                <a:cs typeface="Arial"/>
              </a:rPr>
              <a:t> statistických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dat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81559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Arial"/>
                <a:cs typeface="Arial"/>
              </a:rPr>
              <a:t>Reprezentativní</a:t>
            </a:r>
            <a:r>
              <a:rPr b="0" spc="4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dotazníkové</a:t>
            </a:r>
            <a:r>
              <a:rPr b="0" spc="2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šetření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6323" y="1850593"/>
            <a:ext cx="10342245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Je nejznámější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výzkumnou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metodou,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kdy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tazatelé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pomocí</a:t>
            </a:r>
            <a:endParaRPr sz="2800">
              <a:latin typeface="Arial"/>
              <a:cs typeface="Arial"/>
            </a:endParaRPr>
          </a:p>
          <a:p>
            <a:pPr marL="355600" marR="123189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dotazníků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zjišťují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odpovědi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reprezentativního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vzorku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populace,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subjektů</a:t>
            </a:r>
            <a:r>
              <a:rPr sz="2800" dirty="0">
                <a:latin typeface="Arial"/>
                <a:cs typeface="Arial"/>
              </a:rPr>
              <a:t> trhu, </a:t>
            </a:r>
            <a:r>
              <a:rPr sz="2800" spc="-5" dirty="0">
                <a:latin typeface="Arial"/>
                <a:cs typeface="Arial"/>
              </a:rPr>
              <a:t>nebo spotřebitelů.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Využívají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uzavřené,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otevřené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škálové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otázky</a:t>
            </a:r>
            <a:r>
              <a:rPr sz="2800" spc="-5" dirty="0">
                <a:latin typeface="Arial"/>
                <a:cs typeface="Arial"/>
              </a:rPr>
              <a:t>,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často </a:t>
            </a:r>
            <a:r>
              <a:rPr sz="2800" spc="-5" dirty="0">
                <a:latin typeface="Arial"/>
                <a:cs typeface="Arial"/>
              </a:rPr>
              <a:t>také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tzv.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podpořená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znalost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(obrázky,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loga, grafy).</a:t>
            </a:r>
            <a:r>
              <a:rPr sz="2800" spc="-5" dirty="0">
                <a:latin typeface="Arial"/>
                <a:cs typeface="Arial"/>
              </a:rPr>
              <a:t> Možnosti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uzavřených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či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otevřených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odpovědí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(+/-)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Může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vykonávat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osobně,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telefonicky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nebo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písemně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7004" y="859917"/>
            <a:ext cx="2056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Omnibus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1668244"/>
            <a:ext cx="10839450" cy="282130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7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pravidelný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více-tematický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výzkum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775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Provádí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formou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osobních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rozhovorů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reprezentativním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vzorku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obyvatel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České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Arial"/>
                <a:cs typeface="Arial"/>
              </a:rPr>
              <a:t>Slovenské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republiky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dvakrát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ročně.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120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Velikost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dotázaného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souboru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je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1000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1100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respondentů.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120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kvótní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výběr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(zadané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kvóty: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pohlaví,</a:t>
            </a:r>
            <a:r>
              <a:rPr sz="2000" dirty="0">
                <a:latin typeface="Arial"/>
                <a:cs typeface="Arial"/>
              </a:rPr>
              <a:t> věk,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region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bydliště,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velikost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místa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bydliště,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vzdělání)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1205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Příklad: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průzkum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politických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preferencí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688" rIns="0" bIns="0" rtlCol="0">
            <a:spAutoFit/>
          </a:bodyPr>
          <a:lstStyle/>
          <a:p>
            <a:pPr marL="123189" marR="5080">
              <a:lnSpc>
                <a:spcPts val="4010"/>
              </a:lnSpc>
              <a:spcBef>
                <a:spcPts val="885"/>
              </a:spcBef>
            </a:pPr>
            <a:r>
              <a:rPr b="0" spc="-5" dirty="0">
                <a:latin typeface="Arial"/>
                <a:cs typeface="Arial"/>
              </a:rPr>
              <a:t>Poměrně</a:t>
            </a:r>
            <a:r>
              <a:rPr b="0" spc="1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nové</a:t>
            </a:r>
            <a:r>
              <a:rPr b="0" spc="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–</a:t>
            </a:r>
            <a:r>
              <a:rPr b="0" spc="5" dirty="0">
                <a:latin typeface="Arial"/>
                <a:cs typeface="Arial"/>
              </a:rPr>
              <a:t> </a:t>
            </a:r>
            <a:r>
              <a:rPr spc="-5" dirty="0"/>
              <a:t>on-line internetový</a:t>
            </a:r>
            <a:r>
              <a:rPr spc="25" dirty="0"/>
              <a:t> </a:t>
            </a:r>
            <a:r>
              <a:rPr spc="-10" dirty="0"/>
              <a:t>výzkum </a:t>
            </a:r>
            <a:r>
              <a:rPr spc="-1095" dirty="0"/>
              <a:t> </a:t>
            </a:r>
            <a:r>
              <a:rPr spc="-15" dirty="0"/>
              <a:t>CAWI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1996262"/>
            <a:ext cx="11179810" cy="3081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Skupiny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respondentů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připravených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účastnit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kvantitativních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on-line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výzkumů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Market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research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on-line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commuity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–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MROC,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lidé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internetu</a:t>
            </a:r>
            <a:endParaRPr sz="28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78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Pracuje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 nimi např.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InsideLab</a:t>
            </a:r>
            <a:endParaRPr sz="2000">
              <a:latin typeface="Arial"/>
              <a:cs typeface="Arial"/>
            </a:endParaRPr>
          </a:p>
          <a:p>
            <a:pPr marL="756285" marR="823594" lvl="1" indent="-287020">
              <a:lnSpc>
                <a:spcPct val="1500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Od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r.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2015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prezentují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výzkum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provedený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panelu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500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on-line</a:t>
            </a:r>
            <a:r>
              <a:rPr sz="2000" spc="-5" dirty="0">
                <a:latin typeface="Arial"/>
                <a:cs typeface="Arial"/>
              </a:rPr>
              <a:t> respondentů,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kvótním </a:t>
            </a:r>
            <a:r>
              <a:rPr sz="2000" spc="-5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výběrem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(atributy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jsou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pohlaví,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věk,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region,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velikost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místa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bydliště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vzdělání.)</a:t>
            </a:r>
            <a:endParaRPr sz="2000">
              <a:latin typeface="Arial"/>
              <a:cs typeface="Arial"/>
            </a:endParaRPr>
          </a:p>
          <a:p>
            <a:pPr marL="756285" lvl="1" indent="-287655">
              <a:lnSpc>
                <a:spcPct val="100000"/>
              </a:lnSpc>
              <a:spcBef>
                <a:spcPts val="1205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i="1" u="heavy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Mapa</a:t>
            </a:r>
            <a:r>
              <a:rPr sz="2000" i="1" u="heavy" spc="-35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000" i="1" u="heavy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dárcovství</a:t>
            </a:r>
            <a:r>
              <a:rPr sz="2000" i="1" u="heavy" spc="-50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000" i="1" u="heavy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v</a:t>
            </a:r>
            <a:r>
              <a:rPr sz="2000" i="1" u="heavy" spc="-25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000" i="1" u="heavy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ČR</a:t>
            </a:r>
            <a:r>
              <a:rPr sz="2000" i="1" u="heavy" spc="-20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000" i="1" u="heavy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za</a:t>
            </a:r>
            <a:r>
              <a:rPr sz="2000" i="1" u="heavy" spc="-20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000" i="1" u="heavy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rok</a:t>
            </a:r>
            <a:r>
              <a:rPr sz="2000" i="1" u="heavy" spc="-35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000" i="1" u="heavy" spc="-5" dirty="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"/>
                <a:cs typeface="Arial"/>
                <a:hlinkClick r:id="rId2"/>
              </a:rPr>
              <a:t>2019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3619" y="304800"/>
            <a:ext cx="775838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latin typeface="Arial"/>
                <a:cs typeface="Arial"/>
              </a:rPr>
              <a:t>Typy kvalitativních</a:t>
            </a:r>
            <a:r>
              <a:rPr spc="-10" dirty="0">
                <a:latin typeface="Arial"/>
                <a:cs typeface="Arial"/>
              </a:rPr>
              <a:t> průzkumů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2833" y="1398003"/>
            <a:ext cx="11251565" cy="4972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3075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Brainstorming</a:t>
            </a:r>
            <a:endParaRPr sz="2800" dirty="0">
              <a:latin typeface="Arial"/>
              <a:cs typeface="Arial"/>
            </a:endParaRPr>
          </a:p>
          <a:p>
            <a:pPr marL="756285" lvl="1" indent="-287655">
              <a:lnSpc>
                <a:spcPts val="21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Skupinová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technika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zaměřená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generování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nejvíce nápadů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dané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téma.</a:t>
            </a:r>
          </a:p>
          <a:p>
            <a:pPr marL="355600" indent="-342900">
              <a:lnSpc>
                <a:spcPts val="334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indent="-342900">
              <a:lnSpc>
                <a:spcPts val="334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Skupinová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diskuse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(focus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groups)</a:t>
            </a: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Individuální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hloubkový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rozhovor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Výrobkový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výzkum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–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výrobkový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test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(in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hall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test/in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home/in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store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test)</a:t>
            </a:r>
            <a:endParaRPr lang="cs-CZ"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Mystery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shoping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–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utajený</a:t>
            </a:r>
            <a:r>
              <a:rPr sz="2800" dirty="0">
                <a:latin typeface="Arial"/>
                <a:cs typeface="Arial"/>
              </a:rPr>
              <a:t> výzkum</a:t>
            </a: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Utajené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hodnocení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- </a:t>
            </a:r>
            <a:r>
              <a:rPr sz="2800" spc="-10" dirty="0">
                <a:latin typeface="Arial"/>
                <a:cs typeface="Arial"/>
              </a:rPr>
              <a:t>UPE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29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3101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Focus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groups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1996262"/>
            <a:ext cx="11035030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Spočívají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diskuzi,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řízené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zpravidla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školeným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profesionálem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(moderátor,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mediátor),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která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má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cíl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prozkoumat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postoje,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názory,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mínění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veřejnosti,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často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souvislosti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průzkumem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spotřebitelských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návyků,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určení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účinnosti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reklamy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podobně.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287C"/>
              </a:buClr>
              <a:buFont typeface="Wingdings"/>
              <a:buChar char=""/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Jedno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sezení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zahrnuje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vždy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přibližně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osm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až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dvanáct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respondentů.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287C"/>
              </a:buClr>
              <a:buFont typeface="Wingdings"/>
              <a:buChar char=""/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Náhodně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vybraní,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neměli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znát.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7004" y="296367"/>
            <a:ext cx="43135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Příklad</a:t>
            </a:r>
            <a:r>
              <a:rPr spc="-55" dirty="0"/>
              <a:t> </a:t>
            </a:r>
            <a:r>
              <a:rPr spc="-5" dirty="0"/>
              <a:t>HaDivadla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122" y="942086"/>
            <a:ext cx="11769979" cy="591591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5818" y="6261413"/>
            <a:ext cx="16129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542" y="6261413"/>
            <a:ext cx="323786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Definujte</a:t>
            </a:r>
            <a:r>
              <a:rPr sz="1200" spc="-3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zápatí</a:t>
            </a:r>
            <a:r>
              <a:rPr sz="1200" dirty="0">
                <a:solidFill>
                  <a:srgbClr val="0000DC"/>
                </a:solidFill>
                <a:latin typeface="Arial"/>
                <a:cs typeface="Arial"/>
              </a:rPr>
              <a:t> -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 název</a:t>
            </a:r>
            <a:r>
              <a:rPr sz="1200" spc="-1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prezentace</a:t>
            </a:r>
            <a:r>
              <a:rPr sz="1200" spc="-3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00DC"/>
                </a:solidFill>
                <a:latin typeface="Arial"/>
                <a:cs typeface="Arial"/>
              </a:rPr>
              <a:t>/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pracoviště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30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71412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Individuální</a:t>
            </a:r>
            <a:r>
              <a:rPr b="0" spc="1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hloubkový</a:t>
            </a:r>
            <a:r>
              <a:rPr b="0" spc="2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rozhovor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1996262"/>
            <a:ext cx="11256645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výzkumy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založené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na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hloubkovém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dotazování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obvykle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provádějí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cílem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zjistit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motivační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faktory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zástupců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cílové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skupiny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rozkrýt </a:t>
            </a:r>
            <a:r>
              <a:rPr sz="2800" spc="-5" dirty="0">
                <a:latin typeface="Arial"/>
                <a:cs typeface="Arial"/>
              </a:rPr>
              <a:t>jejich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percepční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mapu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287C"/>
              </a:buClr>
              <a:buFont typeface="Wingdings"/>
              <a:buChar char=""/>
            </a:pPr>
            <a:endParaRPr sz="2900">
              <a:latin typeface="Arial"/>
              <a:cs typeface="Arial"/>
            </a:endParaRPr>
          </a:p>
          <a:p>
            <a:pPr marL="354965" marR="438784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výzkum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probíhá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formou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polostrukturovaného</a:t>
            </a:r>
            <a:r>
              <a:rPr sz="2800" spc="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či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nestrukturovaného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rozhovoru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vyškoleného tazatele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vždy s jedním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respondentem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287C"/>
              </a:buClr>
              <a:buFont typeface="Wingdings"/>
              <a:buChar char=""/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typický počet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respondentů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pohybuje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od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10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do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50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jednotlivců.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31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7181" y="381000"/>
            <a:ext cx="757861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Výrobkový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výzkum</a:t>
            </a:r>
            <a:r>
              <a:rPr b="0" spc="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–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hall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test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7181" y="1176691"/>
            <a:ext cx="11337925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Metoda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testování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produktu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spotřebiteli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 marL="354965" marR="64135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4965" marR="64135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Stávající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či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potenciální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spotřebitelé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testují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dané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výrobky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hodnotí </a:t>
            </a:r>
            <a:r>
              <a:rPr sz="2800" spc="-7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jejich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vlastnosti; vybírají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návrhů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reklamních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spotů,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vyjadřují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své </a:t>
            </a:r>
            <a:r>
              <a:rPr sz="2800" dirty="0">
                <a:latin typeface="Arial"/>
                <a:cs typeface="Arial"/>
              </a:rPr>
              <a:t> preference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mezi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předkládanými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alternativami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obalů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apod.</a:t>
            </a:r>
            <a:endParaRPr sz="28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Sběr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dat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probíhá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předem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definovaných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lokalitách.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jednotlivých 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lokalitách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jsou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respondenti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zváni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do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připravených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místností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(salónků), </a:t>
            </a:r>
            <a:r>
              <a:rPr sz="2800" spc="-7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kde </a:t>
            </a:r>
            <a:r>
              <a:rPr sz="2800" dirty="0">
                <a:latin typeface="Arial"/>
                <a:cs typeface="Arial"/>
              </a:rPr>
              <a:t>probíhá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vlastní dotazování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doplněné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testováním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výrobků,</a:t>
            </a:r>
            <a:endParaRPr sz="2800" dirty="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předvedením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reklamních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spotů,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obalů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či</a:t>
            </a:r>
            <a:r>
              <a:rPr sz="2800" spc="-5" dirty="0">
                <a:latin typeface="Arial"/>
                <a:cs typeface="Arial"/>
              </a:rPr>
              <a:t> inzerátů.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Typický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počet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respondentů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pohybuje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od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50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do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500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jednotlivců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32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372300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Mystery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shoping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1996262"/>
            <a:ext cx="10969625" cy="4051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moderní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výzkumná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metoda,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umožňující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pomocí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speciálně</a:t>
            </a:r>
            <a:endParaRPr sz="2800">
              <a:latin typeface="Arial"/>
              <a:cs typeface="Arial"/>
            </a:endParaRPr>
          </a:p>
          <a:p>
            <a:pPr marL="354965" marR="5080">
              <a:lnSpc>
                <a:spcPct val="100000"/>
              </a:lnSpc>
            </a:pPr>
            <a:r>
              <a:rPr sz="2800" b="1" spc="-5" dirty="0">
                <a:latin typeface="Arial"/>
                <a:cs typeface="Arial"/>
              </a:rPr>
              <a:t>školených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spolupracovníků</a:t>
            </a:r>
            <a:r>
              <a:rPr sz="2800" b="1" spc="8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vystupujících</a:t>
            </a:r>
            <a:r>
              <a:rPr sz="2800" b="1" spc="5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utajení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úlohách 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reálných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zákazníků</a:t>
            </a:r>
            <a:r>
              <a:rPr sz="2800" b="1" spc="4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objektivně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zhodnotit</a:t>
            </a:r>
            <a:r>
              <a:rPr sz="2800" b="1" spc="5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chování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zaměstnanců </a:t>
            </a:r>
            <a:r>
              <a:rPr sz="2800" b="1" spc="-76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ve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skutečných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situacích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Charakteristické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prvky:</a:t>
            </a:r>
            <a:endParaRPr sz="2800">
              <a:latin typeface="Arial"/>
              <a:cs typeface="Arial"/>
            </a:endParaRPr>
          </a:p>
          <a:p>
            <a:pPr marL="756285" marR="35560" lvl="1" indent="-287020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Hodnotí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parametry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jako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jsou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dodržování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firemní</a:t>
            </a:r>
            <a:r>
              <a:rPr sz="2400" spc="-5" dirty="0">
                <a:latin typeface="Arial"/>
                <a:cs typeface="Arial"/>
              </a:rPr>
              <a:t> kultury,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standardů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chování,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přístupu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zákazníkům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 mnohé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další.</a:t>
            </a:r>
            <a:endParaRPr sz="2400">
              <a:latin typeface="Arial"/>
              <a:cs typeface="Arial"/>
            </a:endParaRPr>
          </a:p>
          <a:p>
            <a:pPr marL="756285" marR="1153795" lvl="1" indent="-28702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Poskytuje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zadavateli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objektivní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informace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skutečné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kvalitě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služeb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poskytovaných</a:t>
            </a:r>
            <a:r>
              <a:rPr sz="2400" dirty="0">
                <a:latin typeface="Arial"/>
                <a:cs typeface="Arial"/>
              </a:rPr>
              <a:t> v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jeho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prodejnách,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servisech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nebo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pobočkách.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33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41446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Arial"/>
                <a:cs typeface="Arial"/>
              </a:rPr>
              <a:t>Utajení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hodnocení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90575" marR="508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791210" algn="l"/>
                <a:tab pos="791845" algn="l"/>
              </a:tabLst>
            </a:pPr>
            <a:r>
              <a:rPr spc="-10" dirty="0"/>
              <a:t>UPE</a:t>
            </a:r>
            <a:r>
              <a:rPr spc="5" dirty="0"/>
              <a:t> </a:t>
            </a:r>
            <a:r>
              <a:rPr spc="-5" dirty="0"/>
              <a:t>- </a:t>
            </a:r>
            <a:r>
              <a:rPr dirty="0"/>
              <a:t>Undercover</a:t>
            </a:r>
            <a:r>
              <a:rPr spc="30" dirty="0"/>
              <a:t> </a:t>
            </a:r>
            <a:r>
              <a:rPr dirty="0"/>
              <a:t>Performance</a:t>
            </a:r>
            <a:r>
              <a:rPr spc="40" dirty="0"/>
              <a:t> </a:t>
            </a:r>
            <a:r>
              <a:rPr spc="-5" dirty="0"/>
              <a:t>Evaluations</a:t>
            </a:r>
            <a:r>
              <a:rPr spc="10" dirty="0"/>
              <a:t> </a:t>
            </a:r>
            <a:r>
              <a:rPr spc="-5" dirty="0"/>
              <a:t>(utajené</a:t>
            </a:r>
            <a:r>
              <a:rPr spc="30" dirty="0"/>
              <a:t> </a:t>
            </a:r>
            <a:r>
              <a:rPr spc="-5" dirty="0"/>
              <a:t>hodnocení </a:t>
            </a:r>
            <a:r>
              <a:rPr dirty="0"/>
              <a:t> </a:t>
            </a:r>
            <a:r>
              <a:rPr spc="-5" dirty="0"/>
              <a:t>zaměstnanců)</a:t>
            </a:r>
            <a:r>
              <a:rPr spc="5" dirty="0"/>
              <a:t> </a:t>
            </a:r>
            <a:r>
              <a:rPr spc="-5" dirty="0"/>
              <a:t>je</a:t>
            </a:r>
            <a:r>
              <a:rPr spc="30" dirty="0"/>
              <a:t> </a:t>
            </a:r>
            <a:r>
              <a:rPr spc="-5" dirty="0"/>
              <a:t>moderní</a:t>
            </a:r>
            <a:r>
              <a:rPr spc="20" dirty="0"/>
              <a:t> </a:t>
            </a:r>
            <a:r>
              <a:rPr spc="-5" dirty="0"/>
              <a:t>metoda</a:t>
            </a:r>
            <a:r>
              <a:rPr spc="45" dirty="0"/>
              <a:t> </a:t>
            </a:r>
            <a:r>
              <a:rPr spc="-5" dirty="0"/>
              <a:t>umožňující</a:t>
            </a:r>
            <a:r>
              <a:rPr spc="5" dirty="0"/>
              <a:t> </a:t>
            </a:r>
            <a:r>
              <a:rPr spc="-5" dirty="0"/>
              <a:t>pomocí</a:t>
            </a:r>
            <a:r>
              <a:rPr spc="35" dirty="0"/>
              <a:t> </a:t>
            </a:r>
            <a:r>
              <a:rPr spc="-5" dirty="0"/>
              <a:t>speciálně </a:t>
            </a:r>
            <a:r>
              <a:rPr dirty="0"/>
              <a:t> </a:t>
            </a:r>
            <a:r>
              <a:rPr spc="-5" dirty="0"/>
              <a:t>školených</a:t>
            </a:r>
            <a:r>
              <a:rPr spc="15" dirty="0"/>
              <a:t> </a:t>
            </a:r>
            <a:r>
              <a:rPr spc="-5" dirty="0"/>
              <a:t>spolupracovníků</a:t>
            </a:r>
            <a:r>
              <a:rPr spc="10" dirty="0"/>
              <a:t> </a:t>
            </a:r>
            <a:r>
              <a:rPr dirty="0"/>
              <a:t>vystupujících</a:t>
            </a:r>
            <a:r>
              <a:rPr spc="20" dirty="0"/>
              <a:t> </a:t>
            </a:r>
            <a:r>
              <a:rPr spc="-5" dirty="0"/>
              <a:t>v</a:t>
            </a:r>
            <a:r>
              <a:rPr spc="20" dirty="0"/>
              <a:t> </a:t>
            </a:r>
            <a:r>
              <a:rPr spc="-5" dirty="0"/>
              <a:t>utajení</a:t>
            </a:r>
            <a:r>
              <a:rPr spc="20" dirty="0"/>
              <a:t> </a:t>
            </a:r>
            <a:r>
              <a:rPr spc="-5" dirty="0"/>
              <a:t>v</a:t>
            </a:r>
            <a:r>
              <a:rPr spc="15" dirty="0"/>
              <a:t> </a:t>
            </a:r>
            <a:r>
              <a:rPr spc="-5" dirty="0"/>
              <a:t>úlohách</a:t>
            </a:r>
            <a:r>
              <a:rPr spc="10" dirty="0"/>
              <a:t> </a:t>
            </a:r>
            <a:r>
              <a:rPr spc="-5" dirty="0"/>
              <a:t>běžných</a:t>
            </a:r>
          </a:p>
          <a:p>
            <a:pPr marL="790575" marR="126873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–</a:t>
            </a:r>
            <a:r>
              <a:rPr spc="10" dirty="0"/>
              <a:t> </a:t>
            </a:r>
            <a:r>
              <a:rPr spc="-5" dirty="0"/>
              <a:t>typických</a:t>
            </a:r>
            <a:r>
              <a:rPr spc="-10" dirty="0"/>
              <a:t> </a:t>
            </a:r>
            <a:r>
              <a:rPr dirty="0"/>
              <a:t>návštěvníků</a:t>
            </a:r>
            <a:r>
              <a:rPr spc="10" dirty="0"/>
              <a:t> </a:t>
            </a:r>
            <a:r>
              <a:rPr spc="-5" dirty="0"/>
              <a:t>úřadu</a:t>
            </a:r>
            <a:r>
              <a:rPr spc="25" dirty="0"/>
              <a:t> </a:t>
            </a:r>
            <a:r>
              <a:rPr spc="-5" dirty="0"/>
              <a:t>objektivně</a:t>
            </a:r>
            <a:r>
              <a:rPr spc="40" dirty="0"/>
              <a:t> </a:t>
            </a:r>
            <a:r>
              <a:rPr spc="-5" dirty="0"/>
              <a:t>zhodnotit</a:t>
            </a:r>
            <a:r>
              <a:rPr spc="5" dirty="0"/>
              <a:t> </a:t>
            </a:r>
            <a:r>
              <a:rPr spc="-5" dirty="0"/>
              <a:t>chování</a:t>
            </a:r>
            <a:r>
              <a:rPr spc="20" dirty="0"/>
              <a:t> </a:t>
            </a:r>
            <a:r>
              <a:rPr spc="-5" dirty="0"/>
              <a:t>a </a:t>
            </a:r>
            <a:r>
              <a:rPr spc="-765" dirty="0"/>
              <a:t> </a:t>
            </a:r>
            <a:r>
              <a:rPr spc="-5" dirty="0"/>
              <a:t>vystupování</a:t>
            </a:r>
            <a:r>
              <a:rPr spc="-20" dirty="0"/>
              <a:t> </a:t>
            </a:r>
            <a:r>
              <a:rPr spc="-5" dirty="0"/>
              <a:t>zaměstnanců</a:t>
            </a:r>
            <a:r>
              <a:rPr spc="15" dirty="0"/>
              <a:t> </a:t>
            </a:r>
            <a:r>
              <a:rPr spc="-5" dirty="0"/>
              <a:t>v</a:t>
            </a:r>
            <a:r>
              <a:rPr spc="30" dirty="0"/>
              <a:t> </a:t>
            </a:r>
            <a:r>
              <a:rPr spc="-5" dirty="0"/>
              <a:t>reálných</a:t>
            </a:r>
            <a:r>
              <a:rPr spc="5" dirty="0"/>
              <a:t> </a:t>
            </a:r>
            <a:r>
              <a:rPr dirty="0"/>
              <a:t>situacích.</a:t>
            </a:r>
          </a:p>
          <a:p>
            <a:pPr marL="435609">
              <a:lnSpc>
                <a:spcPct val="100000"/>
              </a:lnSpc>
              <a:spcBef>
                <a:spcPts val="25"/>
              </a:spcBef>
            </a:pPr>
            <a:endParaRPr sz="2900"/>
          </a:p>
          <a:p>
            <a:pPr marL="790575" marR="32384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791210" algn="l"/>
                <a:tab pos="791845" algn="l"/>
              </a:tabLst>
            </a:pPr>
            <a:r>
              <a:rPr spc="-5" dirty="0"/>
              <a:t>Tato</a:t>
            </a:r>
            <a:r>
              <a:rPr spc="15" dirty="0"/>
              <a:t> </a:t>
            </a:r>
            <a:r>
              <a:rPr spc="-5" dirty="0"/>
              <a:t>metoda</a:t>
            </a:r>
            <a:r>
              <a:rPr spc="20" dirty="0"/>
              <a:t> </a:t>
            </a:r>
            <a:r>
              <a:rPr spc="-5" dirty="0"/>
              <a:t>je</a:t>
            </a:r>
            <a:r>
              <a:rPr spc="10" dirty="0"/>
              <a:t> </a:t>
            </a:r>
            <a:r>
              <a:rPr dirty="0"/>
              <a:t>obdobou</a:t>
            </a:r>
            <a:r>
              <a:rPr spc="45" dirty="0"/>
              <a:t> </a:t>
            </a:r>
            <a:r>
              <a:rPr dirty="0"/>
              <a:t>Mystery</a:t>
            </a:r>
            <a:r>
              <a:rPr spc="5" dirty="0"/>
              <a:t> </a:t>
            </a:r>
            <a:r>
              <a:rPr spc="-5" dirty="0"/>
              <a:t>shopping</a:t>
            </a:r>
            <a:r>
              <a:rPr spc="20" dirty="0"/>
              <a:t> </a:t>
            </a:r>
            <a:r>
              <a:rPr spc="-5" dirty="0"/>
              <a:t>(utajeného</a:t>
            </a:r>
            <a:r>
              <a:rPr spc="45" dirty="0"/>
              <a:t> </a:t>
            </a:r>
            <a:r>
              <a:rPr spc="-5" dirty="0"/>
              <a:t>nákupu),</a:t>
            </a:r>
            <a:r>
              <a:rPr spc="15" dirty="0"/>
              <a:t> </a:t>
            </a:r>
            <a:r>
              <a:rPr dirty="0"/>
              <a:t>který </a:t>
            </a:r>
            <a:r>
              <a:rPr spc="-765" dirty="0"/>
              <a:t> </a:t>
            </a:r>
            <a:r>
              <a:rPr dirty="0"/>
              <a:t>frekventovaně</a:t>
            </a:r>
            <a:r>
              <a:rPr spc="-5" dirty="0"/>
              <a:t> využívají</a:t>
            </a:r>
            <a:r>
              <a:rPr spc="5" dirty="0"/>
              <a:t> </a:t>
            </a:r>
            <a:r>
              <a:rPr dirty="0"/>
              <a:t>především</a:t>
            </a:r>
            <a:r>
              <a:rPr spc="5" dirty="0"/>
              <a:t> </a:t>
            </a:r>
            <a:r>
              <a:rPr dirty="0"/>
              <a:t>komerční subjekty.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87528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Arial"/>
                <a:cs typeface="Arial"/>
              </a:rPr>
              <a:t>Literatura</a:t>
            </a:r>
            <a:r>
              <a:rPr b="0" spc="2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k </a:t>
            </a:r>
            <a:r>
              <a:rPr b="0" spc="-10" dirty="0">
                <a:latin typeface="Arial"/>
                <a:cs typeface="Arial"/>
              </a:rPr>
              <a:t>marketingovému</a:t>
            </a:r>
            <a:r>
              <a:rPr b="0" spc="5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výzkumu: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9525" y="2350948"/>
            <a:ext cx="10135345" cy="344827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34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5818" y="6261413"/>
            <a:ext cx="16129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4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542" y="6261413"/>
            <a:ext cx="323786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Definujte</a:t>
            </a:r>
            <a:r>
              <a:rPr sz="1200" spc="-3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zápatí</a:t>
            </a:r>
            <a:r>
              <a:rPr sz="1200" dirty="0">
                <a:solidFill>
                  <a:srgbClr val="0000DC"/>
                </a:solidFill>
                <a:latin typeface="Arial"/>
                <a:cs typeface="Arial"/>
              </a:rPr>
              <a:t> -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 název</a:t>
            </a:r>
            <a:r>
              <a:rPr sz="1200" spc="-1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prezentace</a:t>
            </a:r>
            <a:r>
              <a:rPr sz="1200" spc="-3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00DC"/>
                </a:solidFill>
                <a:latin typeface="Arial"/>
                <a:cs typeface="Arial"/>
              </a:rPr>
              <a:t>/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pracoviště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688" rIns="0" bIns="0" rtlCol="0">
            <a:spAutoFit/>
          </a:bodyPr>
          <a:lstStyle/>
          <a:p>
            <a:pPr marL="123189" marR="5080">
              <a:lnSpc>
                <a:spcPts val="4010"/>
              </a:lnSpc>
              <a:spcBef>
                <a:spcPts val="885"/>
              </a:spcBef>
            </a:pPr>
            <a:r>
              <a:rPr spc="-10" dirty="0"/>
              <a:t>Další</a:t>
            </a:r>
            <a:r>
              <a:rPr dirty="0"/>
              <a:t> </a:t>
            </a:r>
            <a:r>
              <a:rPr spc="-5" dirty="0"/>
              <a:t>práce</a:t>
            </a:r>
            <a:r>
              <a:rPr spc="-10" dirty="0"/>
              <a:t> </a:t>
            </a:r>
            <a:r>
              <a:rPr spc="-5" dirty="0"/>
              <a:t>se SWOT</a:t>
            </a:r>
            <a:r>
              <a:rPr spc="5" dirty="0"/>
              <a:t> </a:t>
            </a:r>
            <a:r>
              <a:rPr spc="-5" dirty="0"/>
              <a:t>–</a:t>
            </a:r>
            <a:r>
              <a:rPr spc="-10" dirty="0"/>
              <a:t> </a:t>
            </a:r>
            <a:r>
              <a:rPr spc="-5" dirty="0"/>
              <a:t>Marketingové </a:t>
            </a:r>
            <a:r>
              <a:rPr spc="-1100" dirty="0"/>
              <a:t> </a:t>
            </a:r>
            <a:r>
              <a:rPr spc="-5" dirty="0"/>
              <a:t>memorandum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7004" y="1999615"/>
            <a:ext cx="11372596" cy="40908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64160" indent="-342900">
              <a:lnSpc>
                <a:spcPct val="100000"/>
              </a:lnSpc>
              <a:spcBef>
                <a:spcPts val="100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Marketingové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memorandum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(Kotler,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2001)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slučuje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všechny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společné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slabé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stránky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5" dirty="0">
                <a:latin typeface="Arial"/>
                <a:cs typeface="Arial"/>
              </a:rPr>
              <a:t> hrozby </a:t>
            </a:r>
            <a:r>
              <a:rPr sz="2400" spc="-5" dirty="0">
                <a:latin typeface="Arial"/>
                <a:cs typeface="Arial"/>
              </a:rPr>
              <a:t>uvedené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celkové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SWOT </a:t>
            </a:r>
            <a:r>
              <a:rPr sz="2400" spc="-5" dirty="0">
                <a:latin typeface="Arial"/>
                <a:cs typeface="Arial"/>
              </a:rPr>
              <a:t>analýze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tematicky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rozdělených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oblastí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činností.</a:t>
            </a:r>
            <a:endParaRPr sz="2400" dirty="0">
              <a:latin typeface="Arial"/>
              <a:cs typeface="Arial"/>
            </a:endParaRPr>
          </a:p>
          <a:p>
            <a:pPr marL="354965" marR="742950" indent="-342900">
              <a:lnSpc>
                <a:spcPct val="100000"/>
              </a:lnSpc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Takto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sestavený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kontrolní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seznam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vhodné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vyhodnotit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dle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závažnosti,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nejlépe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přidělením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bodů.</a:t>
            </a:r>
            <a:r>
              <a:rPr sz="2400" dirty="0">
                <a:latin typeface="Arial"/>
                <a:cs typeface="Arial"/>
              </a:rPr>
              <a:t> Pro </a:t>
            </a:r>
            <a:r>
              <a:rPr sz="2400" spc="-5" dirty="0">
                <a:latin typeface="Arial"/>
                <a:cs typeface="Arial"/>
              </a:rPr>
              <a:t>hodnocení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lze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užít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např.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tří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hodnot: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00DC"/>
              </a:buClr>
              <a:buFont typeface="Arial"/>
              <a:buChar char="•"/>
            </a:pPr>
            <a:endParaRPr sz="2500" dirty="0">
              <a:latin typeface="Arial"/>
              <a:cs typeface="Arial"/>
            </a:endParaRPr>
          </a:p>
          <a:p>
            <a:pPr marL="927100" lvl="1" indent="-457834">
              <a:lnSpc>
                <a:spcPct val="100000"/>
              </a:lnSpc>
              <a:buClr>
                <a:srgbClr val="0000DC"/>
              </a:buClr>
              <a:buAutoNum type="arabicPeriod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nejnižší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stupeň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závažnosti</a:t>
            </a:r>
            <a:r>
              <a:rPr lang="cs-CZ" sz="2400" spc="-5" dirty="0">
                <a:latin typeface="Arial"/>
                <a:cs typeface="Arial"/>
              </a:rPr>
              <a:t> - </a:t>
            </a:r>
            <a:r>
              <a:rPr sz="2400" dirty="0">
                <a:latin typeface="Arial"/>
                <a:cs typeface="Arial"/>
              </a:rPr>
              <a:t>je</a:t>
            </a:r>
            <a:r>
              <a:rPr sz="2400" spc="-5" dirty="0">
                <a:latin typeface="Arial"/>
                <a:cs typeface="Arial"/>
              </a:rPr>
              <a:t> dobré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tyto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potíže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řešit,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neohrožují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nijak</a:t>
            </a:r>
            <a:endParaRPr sz="24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akutně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stabilitu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 existenci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organizace</a:t>
            </a:r>
            <a:endParaRPr sz="2400" dirty="0">
              <a:latin typeface="Arial"/>
              <a:cs typeface="Arial"/>
            </a:endParaRPr>
          </a:p>
          <a:p>
            <a:pPr marL="927100" marR="1122680" lvl="1" indent="-457200">
              <a:lnSpc>
                <a:spcPct val="100000"/>
              </a:lnSpc>
              <a:buClr>
                <a:srgbClr val="0000DC"/>
              </a:buClr>
              <a:buAutoNum type="arabicPeriod" startAt="2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střední </a:t>
            </a:r>
            <a:r>
              <a:rPr sz="2400" spc="-5" dirty="0" err="1">
                <a:latin typeface="Arial"/>
                <a:cs typeface="Arial"/>
              </a:rPr>
              <a:t>závažnost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–</a:t>
            </a:r>
            <a:r>
              <a:rPr lang="cs-CZ" sz="2400" spc="-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je potřebně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řešit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více, </a:t>
            </a:r>
            <a:r>
              <a:rPr sz="2400" spc="-10" dirty="0">
                <a:latin typeface="Arial"/>
                <a:cs typeface="Arial"/>
              </a:rPr>
              <a:t>ale</a:t>
            </a:r>
            <a:r>
              <a:rPr sz="2400" spc="-5" dirty="0">
                <a:latin typeface="Arial"/>
                <a:cs typeface="Arial"/>
              </a:rPr>
              <a:t> jejich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neřešení </a:t>
            </a:r>
            <a:r>
              <a:rPr sz="2400" dirty="0">
                <a:latin typeface="Arial"/>
                <a:cs typeface="Arial"/>
              </a:rPr>
              <a:t>v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současné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době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nemusí být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 organizace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fatální</a:t>
            </a:r>
            <a:endParaRPr sz="2400" dirty="0">
              <a:latin typeface="Arial"/>
              <a:cs typeface="Arial"/>
            </a:endParaRPr>
          </a:p>
          <a:p>
            <a:pPr marL="927100" lvl="1" indent="-457834">
              <a:lnSpc>
                <a:spcPct val="100000"/>
              </a:lnSpc>
              <a:buClr>
                <a:srgbClr val="0000DC"/>
              </a:buClr>
              <a:buAutoNum type="arabicPeriod" startAt="2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nejvyšší závažnost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–je potřebné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řešit </a:t>
            </a:r>
            <a:r>
              <a:rPr sz="2400" spc="-5" dirty="0">
                <a:latin typeface="Arial"/>
                <a:cs typeface="Arial"/>
              </a:rPr>
              <a:t>velice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aktuálně.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1187" y="575894"/>
            <a:ext cx="97231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Marketingové</a:t>
            </a:r>
            <a:r>
              <a:rPr sz="3600" dirty="0"/>
              <a:t> </a:t>
            </a:r>
            <a:r>
              <a:rPr sz="3600" spc="-5" dirty="0"/>
              <a:t>memorandum</a:t>
            </a:r>
            <a:r>
              <a:rPr sz="3600" spc="5" dirty="0"/>
              <a:t> </a:t>
            </a:r>
            <a:r>
              <a:rPr sz="3600" dirty="0"/>
              <a:t>– </a:t>
            </a:r>
            <a:r>
              <a:rPr sz="2000" spc="-5" dirty="0"/>
              <a:t>příklad</a:t>
            </a:r>
            <a:r>
              <a:rPr sz="2000" spc="-25" dirty="0"/>
              <a:t> </a:t>
            </a:r>
            <a:r>
              <a:rPr sz="2000" spc="-5" dirty="0"/>
              <a:t>HaDivadla</a:t>
            </a:r>
            <a:r>
              <a:rPr sz="2000" dirty="0"/>
              <a:t> (1.část)</a:t>
            </a:r>
            <a:endParaRPr sz="2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122" y="1376375"/>
            <a:ext cx="11930809" cy="520026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900" y="442398"/>
            <a:ext cx="9712325" cy="1297940"/>
          </a:xfrm>
          <a:prstGeom prst="rect">
            <a:avLst/>
          </a:prstGeom>
        </p:spPr>
        <p:txBody>
          <a:bodyPr vert="horz" wrap="square" lIns="0" tIns="223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60"/>
              </a:spcBef>
            </a:pPr>
            <a:r>
              <a:rPr spc="-5" dirty="0"/>
              <a:t>Marketingové</a:t>
            </a:r>
            <a:r>
              <a:rPr spc="30" dirty="0"/>
              <a:t> </a:t>
            </a:r>
            <a:r>
              <a:rPr spc="-10" dirty="0"/>
              <a:t>memorandum</a:t>
            </a:r>
            <a:r>
              <a:rPr spc="60" dirty="0"/>
              <a:t> </a:t>
            </a:r>
            <a:r>
              <a:rPr spc="-5" dirty="0"/>
              <a:t>– </a:t>
            </a:r>
            <a:r>
              <a:rPr sz="2200" spc="-5" dirty="0"/>
              <a:t>příklad</a:t>
            </a:r>
            <a:r>
              <a:rPr sz="2200" spc="15" dirty="0"/>
              <a:t> </a:t>
            </a:r>
            <a:r>
              <a:rPr sz="2200" spc="-5" dirty="0"/>
              <a:t>HaDivadla</a:t>
            </a:r>
            <a:endParaRPr sz="2200"/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200" spc="-5" dirty="0"/>
              <a:t>(2.část)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401218" y="6246977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189" y="1371559"/>
            <a:ext cx="11781663" cy="53985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85800"/>
            <a:ext cx="19831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dirty="0">
                <a:latin typeface="Arial"/>
                <a:cs typeface="Arial"/>
              </a:rPr>
              <a:t>Strategie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323" y="1852040"/>
            <a:ext cx="10094595" cy="38600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umění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velitele/</a:t>
            </a:r>
            <a:r>
              <a:rPr sz="2400" spc="-5" dirty="0" err="1">
                <a:latin typeface="Arial"/>
                <a:cs typeface="Arial"/>
              </a:rPr>
              <a:t>manažera</a:t>
            </a:r>
            <a:endParaRPr lang="cs-CZ"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 err="1">
                <a:latin typeface="Arial"/>
                <a:cs typeface="Arial"/>
              </a:rPr>
              <a:t>schopnost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rozhodnout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 </a:t>
            </a:r>
            <a:r>
              <a:rPr sz="2400" spc="-5" dirty="0">
                <a:latin typeface="Arial"/>
                <a:cs typeface="Arial"/>
              </a:rPr>
              <a:t>na základě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vysoké </a:t>
            </a:r>
            <a:r>
              <a:rPr sz="2400" spc="-5" dirty="0">
                <a:latin typeface="Arial"/>
                <a:cs typeface="Arial"/>
              </a:rPr>
              <a:t>odbornosti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profesionality</a:t>
            </a:r>
            <a:endParaRPr lang="cs-CZ" sz="24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cs-CZ" sz="2400" spc="-5" dirty="0">
                <a:latin typeface="Arial"/>
                <a:cs typeface="Arial"/>
              </a:rPr>
              <a:t>schopnost využívat k tomu evidence-</a:t>
            </a:r>
            <a:r>
              <a:rPr lang="cs-CZ" sz="2400" spc="-5" dirty="0" err="1">
                <a:latin typeface="Arial"/>
                <a:cs typeface="Arial"/>
              </a:rPr>
              <a:t>based</a:t>
            </a:r>
            <a:r>
              <a:rPr lang="cs-CZ" sz="2400" spc="-5" dirty="0">
                <a:latin typeface="Arial"/>
                <a:cs typeface="Arial"/>
              </a:rPr>
              <a:t> přístupy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 err="1">
                <a:latin typeface="Arial"/>
                <a:cs typeface="Arial"/>
              </a:rPr>
              <a:t>schéma</a:t>
            </a:r>
            <a:r>
              <a:rPr sz="2400" spc="-5" dirty="0">
                <a:latin typeface="Arial"/>
                <a:cs typeface="Arial"/>
              </a:rPr>
              <a:t> postupu,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jak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za</a:t>
            </a:r>
            <a:r>
              <a:rPr sz="2400" spc="-5" dirty="0">
                <a:latin typeface="Arial"/>
                <a:cs typeface="Arial"/>
              </a:rPr>
              <a:t> daných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podmínek</a:t>
            </a:r>
            <a:r>
              <a:rPr sz="2400" spc="-10" dirty="0">
                <a:latin typeface="Arial"/>
                <a:cs typeface="Arial"/>
              </a:rPr>
              <a:t> dosáhnout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 err="1">
                <a:latin typeface="Arial"/>
                <a:cs typeface="Arial"/>
              </a:rPr>
              <a:t>vytyčených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 err="1">
                <a:latin typeface="Arial"/>
                <a:cs typeface="Arial"/>
              </a:rPr>
              <a:t>cílů</a:t>
            </a:r>
            <a:endParaRPr lang="cs-CZ"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 err="1">
                <a:latin typeface="Arial"/>
                <a:cs typeface="Arial"/>
              </a:rPr>
              <a:t>přehled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možných </a:t>
            </a:r>
            <a:r>
              <a:rPr sz="2400" spc="-5" dirty="0">
                <a:latin typeface="Arial"/>
                <a:cs typeface="Arial"/>
              </a:rPr>
              <a:t>kroků </a:t>
            </a:r>
            <a:r>
              <a:rPr sz="2400" dirty="0">
                <a:latin typeface="Arial"/>
                <a:cs typeface="Arial"/>
              </a:rPr>
              <a:t>+</a:t>
            </a:r>
            <a:r>
              <a:rPr sz="2400" spc="-5" dirty="0">
                <a:latin typeface="Arial"/>
                <a:cs typeface="Arial"/>
              </a:rPr>
              <a:t> činností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přijímaných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vědomím</a:t>
            </a:r>
            <a:r>
              <a:rPr sz="2400" dirty="0">
                <a:latin typeface="Arial"/>
                <a:cs typeface="Arial"/>
              </a:rPr>
              <a:t> částečné</a:t>
            </a:r>
          </a:p>
          <a:p>
            <a:pPr marL="355600">
              <a:lnSpc>
                <a:spcPct val="100000"/>
              </a:lnSpc>
              <a:spcBef>
                <a:spcPts val="390"/>
              </a:spcBef>
              <a:tabLst>
                <a:tab pos="3389629" algn="l"/>
              </a:tabLst>
            </a:pPr>
            <a:r>
              <a:rPr sz="2400" spc="-5" dirty="0" err="1">
                <a:latin typeface="Arial"/>
                <a:cs typeface="Arial"/>
              </a:rPr>
              <a:t>neznalosti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budoucích</a:t>
            </a:r>
            <a:r>
              <a:rPr lang="cs-CZ" sz="2400" spc="-5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podmínek</a:t>
            </a:r>
            <a:r>
              <a:rPr sz="2400" spc="-5" dirty="0">
                <a:latin typeface="Arial"/>
                <a:cs typeface="Arial"/>
              </a:rPr>
              <a:t>, okolností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souvislostí</a:t>
            </a:r>
            <a:r>
              <a:rPr lang="cs-CZ" sz="2400" spc="-5" dirty="0">
                <a:latin typeface="Arial"/>
                <a:cs typeface="Arial"/>
              </a:rPr>
              <a:t> (nejistota/rizika)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685800"/>
            <a:ext cx="9977120" cy="4998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spcBef>
                <a:spcPts val="100"/>
              </a:spcBef>
              <a:buClr>
                <a:srgbClr val="00287C"/>
              </a:buClr>
              <a:tabLst>
                <a:tab pos="355600" algn="l"/>
                <a:tab pos="356235" algn="l"/>
              </a:tabLst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+mj-ea"/>
                <a:cs typeface="Arial"/>
              </a:rPr>
              <a:t>S</a:t>
            </a:r>
            <a:r>
              <a:rPr sz="3600" b="1" dirty="0" err="1">
                <a:solidFill>
                  <a:srgbClr val="0000DC"/>
                </a:solidFill>
                <a:latin typeface="Arial"/>
                <a:ea typeface="+mj-ea"/>
                <a:cs typeface="Arial"/>
              </a:rPr>
              <a:t>trategické</a:t>
            </a:r>
            <a:r>
              <a:rPr sz="3600" b="1" dirty="0">
                <a:solidFill>
                  <a:srgbClr val="0000DC"/>
                </a:solidFill>
                <a:latin typeface="Arial"/>
                <a:ea typeface="+mj-ea"/>
                <a:cs typeface="Arial"/>
              </a:rPr>
              <a:t> řízení</a:t>
            </a: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 err="1">
                <a:latin typeface="Arial"/>
                <a:cs typeface="Arial"/>
              </a:rPr>
              <a:t>proces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(probíhající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kontinuálně</a:t>
            </a:r>
            <a:r>
              <a:rPr sz="2400" spc="-5" dirty="0">
                <a:latin typeface="Arial"/>
                <a:cs typeface="Arial"/>
              </a:rPr>
              <a:t>)</a:t>
            </a:r>
            <a:endParaRPr lang="cs-CZ"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spc="-1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10" dirty="0" err="1">
                <a:latin typeface="Arial"/>
                <a:cs typeface="Arial"/>
              </a:rPr>
              <a:t>plánování</a:t>
            </a:r>
            <a:r>
              <a:rPr sz="2400" spc="-10" dirty="0">
                <a:latin typeface="Arial"/>
                <a:cs typeface="Arial"/>
              </a:rPr>
              <a:t>,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organizování,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rozhodování,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komunikace,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motivace,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 err="1">
                <a:latin typeface="Arial"/>
                <a:cs typeface="Arial"/>
              </a:rPr>
              <a:t>kontrola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650" dirty="0">
                <a:latin typeface="Arial"/>
                <a:cs typeface="Arial"/>
              </a:rPr>
              <a:t> </a:t>
            </a:r>
            <a:endParaRPr lang="cs-CZ" sz="2400" spc="-6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u="heavy" spc="-650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20"/>
              </a:spcBef>
              <a:buClr>
                <a:srgbClr val="00287C"/>
              </a:buClr>
              <a:tabLst>
                <a:tab pos="355600" algn="l"/>
                <a:tab pos="356235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CÍL: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 err="1">
                <a:latin typeface="Arial"/>
                <a:cs typeface="Arial"/>
              </a:rPr>
              <a:t>stanovení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efektivního vztahu výrobek/služba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–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trh</a:t>
            </a: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 err="1">
                <a:latin typeface="Arial"/>
                <a:cs typeface="Arial"/>
              </a:rPr>
              <a:t>optimalizace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fin.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ukazatelů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 err="1">
                <a:latin typeface="Arial"/>
                <a:cs typeface="Arial"/>
              </a:rPr>
              <a:t>formování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vztahu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výrobek/služba –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trh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shodě 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cíli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900" y="241757"/>
            <a:ext cx="83077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kern="1200" dirty="0"/>
              <a:t>Proces formulace podnikové strategie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3500" y="1295400"/>
            <a:ext cx="7467617" cy="54355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D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1443</Words>
  <Application>Microsoft Office PowerPoint</Application>
  <PresentationFormat>Širokoúhlá obrazovka</PresentationFormat>
  <Paragraphs>256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Office Theme</vt:lpstr>
      <vt:lpstr>SWOT analýza a další práce s ní  Marketingové cíle a strategie - dle Portera,  Kotlera a Ansoffa. Marketingový výzkum</vt:lpstr>
      <vt:lpstr>Výsledná SWOT analýza</vt:lpstr>
      <vt:lpstr>Příklad HaDivadla</vt:lpstr>
      <vt:lpstr>Další práce se SWOT – Marketingové  memorandum</vt:lpstr>
      <vt:lpstr>Marketingové memorandum – příklad HaDivadla (1.část)</vt:lpstr>
      <vt:lpstr>Marketingové memorandum – příklad HaDivadla (2.část)</vt:lpstr>
      <vt:lpstr>Strategie</vt:lpstr>
      <vt:lpstr>Prezentace aplikace PowerPoint</vt:lpstr>
      <vt:lpstr>Proces formulace podnikové strategie</vt:lpstr>
      <vt:lpstr>Definice cílů</vt:lpstr>
      <vt:lpstr>Typy strategií</vt:lpstr>
      <vt:lpstr>Strategie dle Ansoffa</vt:lpstr>
      <vt:lpstr>Strategie dle Ansoffa</vt:lpstr>
      <vt:lpstr>Příklad Ansoffovy matice na vybrané NNO</vt:lpstr>
      <vt:lpstr>Strategie dle Portera</vt:lpstr>
      <vt:lpstr>Strategie dle Portera</vt:lpstr>
      <vt:lpstr>Strategie dle podílu na trhu (Kotler)</vt:lpstr>
      <vt:lpstr>Marketingový výzkum</vt:lpstr>
      <vt:lpstr>Marketingový výzkum</vt:lpstr>
      <vt:lpstr>Zdroje dat</vt:lpstr>
      <vt:lpstr>Jak takový výzkum může probíhat  (individualizace dle potřeb)</vt:lpstr>
      <vt:lpstr>Základní metody a techniky</vt:lpstr>
      <vt:lpstr>Typy výzkumů</vt:lpstr>
      <vt:lpstr>Typy kvantitativních průzkumů</vt:lpstr>
      <vt:lpstr>Reprezentativní dotazníkové šetření</vt:lpstr>
      <vt:lpstr>Omnibus</vt:lpstr>
      <vt:lpstr>Poměrně nové – on-line internetový výzkum  CAWI</vt:lpstr>
      <vt:lpstr>Typy kvalitativních průzkumů</vt:lpstr>
      <vt:lpstr>Focus groups</vt:lpstr>
      <vt:lpstr>Individuální hloubkový rozhovor</vt:lpstr>
      <vt:lpstr>Výrobkový výzkum – hall test</vt:lpstr>
      <vt:lpstr>Mystery shoping</vt:lpstr>
      <vt:lpstr>Utajení hodnocení</vt:lpstr>
      <vt:lpstr>Literatura k marketingovému výzkumu: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Filip Hrůza</cp:lastModifiedBy>
  <cp:revision>7</cp:revision>
  <dcterms:created xsi:type="dcterms:W3CDTF">2021-03-31T09:33:27Z</dcterms:created>
  <dcterms:modified xsi:type="dcterms:W3CDTF">2021-03-31T09:47:22Z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2021-03-31T00:00:00Z</vt:filetime>
  </property>
</Properties>
</file>