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3" r:id="rId3"/>
    <p:sldId id="440" r:id="rId4"/>
    <p:sldId id="449" r:id="rId5"/>
    <p:sldId id="451" r:id="rId6"/>
    <p:sldId id="292" r:id="rId7"/>
    <p:sldId id="293" r:id="rId8"/>
    <p:sldId id="296" r:id="rId9"/>
    <p:sldId id="297" r:id="rId10"/>
    <p:sldId id="298" r:id="rId11"/>
    <p:sldId id="300" r:id="rId12"/>
    <p:sldId id="302" r:id="rId13"/>
    <p:sldId id="305" r:id="rId14"/>
    <p:sldId id="448" r:id="rId15"/>
    <p:sldId id="265" r:id="rId16"/>
    <p:sldId id="267" r:id="rId17"/>
    <p:sldId id="268" r:id="rId18"/>
    <p:sldId id="277" r:id="rId19"/>
    <p:sldId id="279" r:id="rId20"/>
    <p:sldId id="269" r:id="rId21"/>
    <p:sldId id="280" r:id="rId22"/>
    <p:sldId id="282" r:id="rId23"/>
    <p:sldId id="281" r:id="rId24"/>
    <p:sldId id="283" r:id="rId25"/>
    <p:sldId id="271" r:id="rId26"/>
    <p:sldId id="272" r:id="rId27"/>
    <p:sldId id="273" r:id="rId28"/>
    <p:sldId id="274" r:id="rId29"/>
    <p:sldId id="275" r:id="rId30"/>
    <p:sldId id="276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84CD2D-EC15-4584-900C-76D8FA32F6F1}" v="5" dt="2021-04-20T09:13:56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69" d="100"/>
          <a:sy n="69" d="100"/>
        </p:scale>
        <p:origin x="536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BB84CD2D-EC15-4584-900C-76D8FA32F6F1}"/>
    <pc:docChg chg="undo custSel delSld modSld">
      <pc:chgData name="Martina Sponerová" userId="ccc0f243-98c2-4971-ae6b-3630abf27fc2" providerId="ADAL" clId="{BB84CD2D-EC15-4584-900C-76D8FA32F6F1}" dt="2021-04-20T09:15:10.116" v="107" actId="47"/>
      <pc:docMkLst>
        <pc:docMk/>
      </pc:docMkLst>
      <pc:sldChg chg="del">
        <pc:chgData name="Martina Sponerová" userId="ccc0f243-98c2-4971-ae6b-3630abf27fc2" providerId="ADAL" clId="{BB84CD2D-EC15-4584-900C-76D8FA32F6F1}" dt="2021-04-20T09:05:08.607" v="0" actId="47"/>
        <pc:sldMkLst>
          <pc:docMk/>
          <pc:sldMk cId="2971614611" sldId="257"/>
        </pc:sldMkLst>
      </pc:sldChg>
      <pc:sldChg chg="del">
        <pc:chgData name="Martina Sponerová" userId="ccc0f243-98c2-4971-ae6b-3630abf27fc2" providerId="ADAL" clId="{BB84CD2D-EC15-4584-900C-76D8FA32F6F1}" dt="2021-04-20T09:05:09.934" v="1" actId="47"/>
        <pc:sldMkLst>
          <pc:docMk/>
          <pc:sldMk cId="3400556005" sldId="258"/>
        </pc:sldMkLst>
      </pc:sldChg>
      <pc:sldChg chg="del">
        <pc:chgData name="Martina Sponerová" userId="ccc0f243-98c2-4971-ae6b-3630abf27fc2" providerId="ADAL" clId="{BB84CD2D-EC15-4584-900C-76D8FA32F6F1}" dt="2021-04-20T09:05:14.797" v="2" actId="47"/>
        <pc:sldMkLst>
          <pc:docMk/>
          <pc:sldMk cId="2832902638" sldId="259"/>
        </pc:sldMkLst>
      </pc:sldChg>
      <pc:sldChg chg="del">
        <pc:chgData name="Martina Sponerová" userId="ccc0f243-98c2-4971-ae6b-3630abf27fc2" providerId="ADAL" clId="{BB84CD2D-EC15-4584-900C-76D8FA32F6F1}" dt="2021-04-20T09:05:19.008" v="3" actId="47"/>
        <pc:sldMkLst>
          <pc:docMk/>
          <pc:sldMk cId="1710306684" sldId="260"/>
        </pc:sldMkLst>
      </pc:sldChg>
      <pc:sldChg chg="del">
        <pc:chgData name="Martina Sponerová" userId="ccc0f243-98c2-4971-ae6b-3630abf27fc2" providerId="ADAL" clId="{BB84CD2D-EC15-4584-900C-76D8FA32F6F1}" dt="2021-04-20T09:05:20.827" v="4" actId="47"/>
        <pc:sldMkLst>
          <pc:docMk/>
          <pc:sldMk cId="96975611" sldId="261"/>
        </pc:sldMkLst>
      </pc:sldChg>
      <pc:sldChg chg="del">
        <pc:chgData name="Martina Sponerová" userId="ccc0f243-98c2-4971-ae6b-3630abf27fc2" providerId="ADAL" clId="{BB84CD2D-EC15-4584-900C-76D8FA32F6F1}" dt="2021-04-20T09:05:21.412" v="5" actId="47"/>
        <pc:sldMkLst>
          <pc:docMk/>
          <pc:sldMk cId="4070697405" sldId="262"/>
        </pc:sldMkLst>
      </pc:sldChg>
      <pc:sldChg chg="addSp delSp modSp del">
        <pc:chgData name="Martina Sponerová" userId="ccc0f243-98c2-4971-ae6b-3630abf27fc2" providerId="ADAL" clId="{BB84CD2D-EC15-4584-900C-76D8FA32F6F1}" dt="2021-04-20T09:14:13.569" v="105" actId="47"/>
        <pc:sldMkLst>
          <pc:docMk/>
          <pc:sldMk cId="272977969" sldId="264"/>
        </pc:sldMkLst>
        <pc:spChg chg="add del mod">
          <ac:chgData name="Martina Sponerová" userId="ccc0f243-98c2-4971-ae6b-3630abf27fc2" providerId="ADAL" clId="{BB84CD2D-EC15-4584-900C-76D8FA32F6F1}" dt="2021-04-20T09:13:45.751" v="104"/>
          <ac:spMkLst>
            <pc:docMk/>
            <pc:sldMk cId="272977969" sldId="264"/>
            <ac:spMk id="2" creationId="{109EEA32-B9C7-46BB-98AA-2BE573E6E31E}"/>
          </ac:spMkLst>
        </pc:spChg>
      </pc:sldChg>
      <pc:sldChg chg="del">
        <pc:chgData name="Martina Sponerová" userId="ccc0f243-98c2-4971-ae6b-3630abf27fc2" providerId="ADAL" clId="{BB84CD2D-EC15-4584-900C-76D8FA32F6F1}" dt="2021-04-20T09:15:00.068" v="106" actId="47"/>
        <pc:sldMkLst>
          <pc:docMk/>
          <pc:sldMk cId="3730314057" sldId="266"/>
        </pc:sldMkLst>
      </pc:sldChg>
      <pc:sldChg chg="del">
        <pc:chgData name="Martina Sponerová" userId="ccc0f243-98c2-4971-ae6b-3630abf27fc2" providerId="ADAL" clId="{BB84CD2D-EC15-4584-900C-76D8FA32F6F1}" dt="2021-04-20T09:15:10.116" v="107" actId="47"/>
        <pc:sldMkLst>
          <pc:docMk/>
          <pc:sldMk cId="1329806669" sldId="270"/>
        </pc:sldMkLst>
      </pc:sldChg>
      <pc:sldChg chg="modSp mod">
        <pc:chgData name="Martina Sponerová" userId="ccc0f243-98c2-4971-ae6b-3630abf27fc2" providerId="ADAL" clId="{BB84CD2D-EC15-4584-900C-76D8FA32F6F1}" dt="2021-04-20T09:06:28.537" v="25" actId="20577"/>
        <pc:sldMkLst>
          <pc:docMk/>
          <pc:sldMk cId="2137003203" sldId="272"/>
        </pc:sldMkLst>
        <pc:spChg chg="mod">
          <ac:chgData name="Martina Sponerová" userId="ccc0f243-98c2-4971-ae6b-3630abf27fc2" providerId="ADAL" clId="{BB84CD2D-EC15-4584-900C-76D8FA32F6F1}" dt="2021-04-20T09:06:28.537" v="25" actId="20577"/>
          <ac:spMkLst>
            <pc:docMk/>
            <pc:sldMk cId="2137003203" sldId="272"/>
            <ac:spMk id="6" creationId="{93240735-4B30-4AD2-AF53-A54EF72E2B1D}"/>
          </ac:spMkLst>
        </pc:spChg>
      </pc:sldChg>
      <pc:sldChg chg="modSp mod">
        <pc:chgData name="Martina Sponerová" userId="ccc0f243-98c2-4971-ae6b-3630abf27fc2" providerId="ADAL" clId="{BB84CD2D-EC15-4584-900C-76D8FA32F6F1}" dt="2021-04-20T09:07:05.885" v="32" actId="6549"/>
        <pc:sldMkLst>
          <pc:docMk/>
          <pc:sldMk cId="276800871" sldId="274"/>
        </pc:sldMkLst>
        <pc:spChg chg="mod">
          <ac:chgData name="Martina Sponerová" userId="ccc0f243-98c2-4971-ae6b-3630abf27fc2" providerId="ADAL" clId="{BB84CD2D-EC15-4584-900C-76D8FA32F6F1}" dt="2021-04-20T09:07:05.885" v="32" actId="6549"/>
          <ac:spMkLst>
            <pc:docMk/>
            <pc:sldMk cId="276800871" sldId="274"/>
            <ac:spMk id="6" creationId="{93240735-4B30-4AD2-AF53-A54EF72E2B1D}"/>
          </ac:spMkLst>
        </pc:spChg>
      </pc:sldChg>
      <pc:sldChg chg="modSp mod">
        <pc:chgData name="Martina Sponerová" userId="ccc0f243-98c2-4971-ae6b-3630abf27fc2" providerId="ADAL" clId="{BB84CD2D-EC15-4584-900C-76D8FA32F6F1}" dt="2021-04-20T09:10:04.526" v="102" actId="108"/>
        <pc:sldMkLst>
          <pc:docMk/>
          <pc:sldMk cId="2780102026" sldId="275"/>
        </pc:sldMkLst>
        <pc:spChg chg="mod">
          <ac:chgData name="Martina Sponerová" userId="ccc0f243-98c2-4971-ae6b-3630abf27fc2" providerId="ADAL" clId="{BB84CD2D-EC15-4584-900C-76D8FA32F6F1}" dt="2021-04-20T09:10:04.526" v="102" actId="108"/>
          <ac:spMkLst>
            <pc:docMk/>
            <pc:sldMk cId="2780102026" sldId="275"/>
            <ac:spMk id="6" creationId="{93240735-4B30-4AD2-AF53-A54EF72E2B1D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Sponerová Martina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VYHODNOCENÍ ÚVĚROVÉHO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Export, import (riziko teritoria)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Kam směřuje vývoz/dovoz - průmyslově vyspělé země, riziková teritoria, je riziko země pojištěno?</a:t>
            </a:r>
          </a:p>
          <a:p>
            <a:pPr algn="just" hangingPunct="0"/>
            <a:r>
              <a:rPr lang="cs-CZ" sz="2400" b="1" dirty="0"/>
              <a:t>Kurzové riziko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Přímý vývoz/dovoz dle jednotlivých měn v obdobném objemu (přirozený </a:t>
            </a:r>
            <a:r>
              <a:rPr lang="cs-CZ" sz="1800" dirty="0" err="1"/>
              <a:t>hedging</a:t>
            </a:r>
            <a:r>
              <a:rPr lang="cs-CZ" sz="1800" dirty="0"/>
              <a:t>) nebo zda je kurzové riziko odpovídajícím způsobem zajištěno na finančních trzích</a:t>
            </a:r>
          </a:p>
          <a:p>
            <a:pPr lvl="1" algn="just" hangingPunct="0"/>
            <a:endParaRPr lang="cs-CZ" dirty="0"/>
          </a:p>
          <a:p>
            <a:pPr algn="just" hangingPunct="0"/>
            <a:endParaRPr lang="cs-CZ" sz="2600" dirty="0"/>
          </a:p>
          <a:p>
            <a:pPr lvl="1" algn="just" hangingPunct="0">
              <a:lnSpc>
                <a:spcPct val="15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8791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Důvěryhodnost a stabilita managementu – znalost historie a morálního profilu managementu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je management beze změny a nejsou informace o nemorálním chování členů managementu v této, ani jiných společnostech,</a:t>
            </a:r>
          </a:p>
          <a:p>
            <a:pPr algn="just" hangingPunct="0"/>
            <a:r>
              <a:rPr lang="cs-CZ" sz="2400" b="1" dirty="0"/>
              <a:t>Schopnosti managementu</a:t>
            </a:r>
          </a:p>
          <a:p>
            <a:pPr algn="just" hangingPunct="0"/>
            <a:r>
              <a:rPr lang="cs-CZ" sz="2400" b="1" dirty="0"/>
              <a:t>Vývoj celkové finanční situace podniku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Zlepšení situace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Kolísavý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Zhoršení situace</a:t>
            </a:r>
          </a:p>
          <a:p>
            <a:pPr algn="just" hangingPunct="0"/>
            <a:endParaRPr lang="cs-CZ" dirty="0"/>
          </a:p>
          <a:p>
            <a:pPr algn="just" hangingPunct="0"/>
            <a:endParaRPr lang="cs-CZ" sz="2600" dirty="0"/>
          </a:p>
          <a:p>
            <a:pPr lvl="1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3730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Jasné a srozumitelné vlastnické vztahy 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Zda je vlastník znám a zda je podnik součástí nějaké ESSK,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Jaké jsou vazby mezi členy ESSK – jasná struktura</a:t>
            </a:r>
          </a:p>
          <a:p>
            <a:pPr hangingPunct="0">
              <a:lnSpc>
                <a:spcPct val="100000"/>
              </a:lnSpc>
            </a:pPr>
            <a:endParaRPr lang="cs-CZ" sz="2400" b="1" dirty="0"/>
          </a:p>
          <a:p>
            <a:pPr hangingPunct="0">
              <a:lnSpc>
                <a:spcPct val="100000"/>
              </a:lnSpc>
            </a:pPr>
            <a:r>
              <a:rPr lang="cs-CZ" sz="2400" b="1" dirty="0"/>
              <a:t>Důvěryhodnost a stabilita vlastníka (znalost historie vlastníka s rozhodovací schopností)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má podnik rozhodující podíl umožňující prosazování strategických cílů, nebo zda rozhoduje vlastník, zda existují informace o negativním působení vlastníka na podnik nebo v jiných společnostech </a:t>
            </a:r>
          </a:p>
          <a:p>
            <a:pPr hangingPunct="0"/>
            <a:r>
              <a:rPr lang="cs-CZ" sz="2400" b="1" dirty="0"/>
              <a:t>Podpora vlastníků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endParaRPr lang="cs-CZ" sz="1600" dirty="0"/>
          </a:p>
          <a:p>
            <a:pPr lvl="1" hangingPunct="0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0075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Splácení závazků vůči státu (závazky podniku vůči státu, zdravotnímu a sociálnímu pojištění po splatnosti)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existují závazky po splatnosti vůči finančnímu úřadu, správě sociálního zabezpečení, zdravotní pojišťovně</a:t>
            </a:r>
          </a:p>
          <a:p>
            <a:pPr hangingPunct="0"/>
            <a:r>
              <a:rPr lang="cs-CZ" sz="2400" b="1" dirty="0"/>
              <a:t>Splácení závazků vůči dodavatelům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Výborné (podíl závazků z obchodního styku po splatnosti zpravidla nepřesahuje 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Dobré (podíl závazků z obchodního styku po splatnosti činí zpravidla 5% - 20%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Špatné (podíl závazků z obchodního styku po splatnosti činí zpravidla 20%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špatné (podíl závazků z obchodního styku po splatnosti je zpravidla vyšší než 30%)</a:t>
            </a:r>
          </a:p>
          <a:p>
            <a:pPr algn="just" hangingPunct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0601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 pro účetní analýzu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K sestavení finanční analýzy využíváme účetní výkazy: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Rozvahu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Výkaz zisku a ztráty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Výkaz cash </a:t>
            </a:r>
            <a:r>
              <a:rPr lang="cs-CZ" sz="2400" dirty="0" err="1"/>
              <a:t>flow</a:t>
            </a:r>
            <a:r>
              <a:rPr lang="cs-CZ" sz="2400" dirty="0"/>
              <a:t> (přehled o peněžních tocích)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Přehled o změnách vlastního kapitálu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Přílohu účetní závěrky.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Další informace můžeme získat z výročních zpráv podniku.</a:t>
            </a:r>
          </a:p>
        </p:txBody>
      </p:sp>
    </p:spTree>
    <p:extLst>
      <p:ext uri="{BB962C8B-B14F-4D97-AF65-F5344CB8AC3E}">
        <p14:creationId xmlns:p14="http://schemas.microsoft.com/office/powerpoint/2010/main" val="413367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finanční situace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Analýza finančních výkazů – rozvahy, výkazu zisku a ztrát, výkazu cash </a:t>
            </a:r>
            <a:r>
              <a:rPr lang="cs-CZ" sz="2400" dirty="0" err="1"/>
              <a:t>flow</a:t>
            </a:r>
            <a:endParaRPr lang="cs-CZ" sz="2400" dirty="0"/>
          </a:p>
          <a:p>
            <a:r>
              <a:rPr lang="cs-CZ" sz="2400" dirty="0"/>
              <a:t>Horizontální a vertikální analýza</a:t>
            </a:r>
          </a:p>
          <a:p>
            <a:r>
              <a:rPr lang="cs-CZ" sz="2400" dirty="0"/>
              <a:t>Analýza finančních ukazatelů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Ziskovost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Rentabilita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Aktivita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Likvidita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Zadluženost</a:t>
            </a:r>
          </a:p>
        </p:txBody>
      </p:sp>
    </p:spTree>
    <p:extLst>
      <p:ext uri="{BB962C8B-B14F-4D97-AF65-F5344CB8AC3E}">
        <p14:creationId xmlns:p14="http://schemas.microsoft.com/office/powerpoint/2010/main" val="364276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Majetková struktura</a:t>
            </a:r>
          </a:p>
          <a:p>
            <a:r>
              <a:rPr lang="cs-CZ" sz="2400" dirty="0"/>
              <a:t>Finanční struktura</a:t>
            </a:r>
          </a:p>
          <a:p>
            <a:r>
              <a:rPr lang="cs-CZ" sz="2400" dirty="0"/>
              <a:t>Zlaté pravidlo financování</a:t>
            </a:r>
          </a:p>
          <a:p>
            <a:r>
              <a:rPr lang="cs-CZ" sz="2400" dirty="0" err="1"/>
              <a:t>Překapitalizace</a:t>
            </a:r>
            <a:endParaRPr lang="cs-CZ" sz="2400" dirty="0"/>
          </a:p>
          <a:p>
            <a:pPr lvl="1"/>
            <a:r>
              <a:rPr lang="cs-CZ" sz="2400" dirty="0"/>
              <a:t>DD (vlastním i cizím) kapitálem je krytý i oběžný majetek</a:t>
            </a:r>
          </a:p>
          <a:p>
            <a:r>
              <a:rPr lang="cs-CZ" sz="2400" dirty="0"/>
              <a:t>Podkapitalizace</a:t>
            </a:r>
          </a:p>
          <a:p>
            <a:pPr lvl="1"/>
            <a:r>
              <a:rPr lang="cs-CZ" sz="2400" dirty="0"/>
              <a:t>KTD cizím kapitálem je krytý i DD majetek</a:t>
            </a:r>
          </a:p>
          <a:p>
            <a:r>
              <a:rPr lang="cs-CZ" sz="2400" dirty="0"/>
              <a:t>Sledování významných rozdílů v položkách proti minulým účetním obdobím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57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finanční situace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vyhodnocení finanční situace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Záporné položky ve výkazech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Čím jsou kryta oběžná aktiva a stálá aktiva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Pohledávky z obchodního by měly být vyšší než závazky z obchodního styku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Výše bankovních úvěrů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Celková výše cizích zdrojů vzhledem k vlastnímu kapitálu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Výše hospodářského výsledku za účetní období a čím je tvořen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30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767BE0-25F2-4D3C-A79D-97B409BE5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D30311-D8EE-44E7-BA5C-EDF8BD80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Strategie financování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42289F-EC48-446C-B738-930EF8F2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r>
              <a:rPr lang="cs-CZ" sz="1600" b="1" dirty="0"/>
              <a:t>Neutrální strategie</a:t>
            </a:r>
          </a:p>
          <a:p>
            <a:pPr marL="0" indent="0" algn="just">
              <a:buNone/>
            </a:pPr>
            <a:r>
              <a:rPr lang="cs-CZ" sz="1600" dirty="0"/>
              <a:t>Dlouhodobý majetek a trvale přítomná oběžná aktiva jsou financována dlouhodobým kapitálem (vlastním i cizím), pohyblivá část oběžných aktiv je financována krátkodobým kapitálem</a:t>
            </a:r>
          </a:p>
          <a:p>
            <a:pPr algn="just"/>
            <a:r>
              <a:rPr lang="cs-CZ" sz="1600" b="1" dirty="0"/>
              <a:t>Konzervativní strategie</a:t>
            </a:r>
          </a:p>
          <a:p>
            <a:pPr marL="0" indent="0" algn="just">
              <a:buNone/>
            </a:pPr>
            <a:r>
              <a:rPr lang="cs-CZ" sz="1600" dirty="0"/>
              <a:t>Vyznačuje se vyšším použitím dlouhodobých finančních zdrojů, kdy se těmito zdroji financuje i část oběžných aktiv. To však přináší vyšší náklady na financování.</a:t>
            </a:r>
          </a:p>
          <a:p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56535899-D884-4A7D-9AA6-32E51717E71D}"/>
              </a:ext>
            </a:extLst>
          </p:cNvPr>
          <p:cNvGrpSpPr/>
          <p:nvPr/>
        </p:nvGrpSpPr>
        <p:grpSpPr>
          <a:xfrm>
            <a:off x="2859065" y="1635508"/>
            <a:ext cx="6175461" cy="2093221"/>
            <a:chOff x="2859065" y="1755825"/>
            <a:chExt cx="6175461" cy="2093221"/>
          </a:xfrm>
        </p:grpSpPr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F8827F18-61A1-4BB7-90D8-1D408854B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7473" y="2190790"/>
              <a:ext cx="5877053" cy="1658256"/>
            </a:xfrm>
            <a:prstGeom prst="rect">
              <a:avLst/>
            </a:prstGeom>
          </p:spPr>
        </p:pic>
        <p:sp>
          <p:nvSpPr>
            <p:cNvPr id="8" name="Rectangle 1">
              <a:extLst>
                <a:ext uri="{FF2B5EF4-FFF2-40B4-BE49-F238E27FC236}">
                  <a16:creationId xmlns:a16="http://schemas.microsoft.com/office/drawing/2014/main" id="{249DCB13-6844-4907-A4E1-B792282F2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065" y="1755825"/>
              <a:ext cx="5979522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4492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Neutrální strategie</a:t>
              </a:r>
              <a:r>
                <a:rPr lang="cs-CZ" altLang="cs-CZ" sz="1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</a:t>
              </a: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Konzervativní strategie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4492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52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Strategie financování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Agresivní strategie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/>
              <a:t>Krátkodobými zdroji je financována i část trvale přítomných oběžných aktiv, případně také dlouhodobý majetek podniku. Nižší náklady na financování jsou však v tomto případě doprovázeny vyšším rizikem platební neschopnosti.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261284" y="2222988"/>
          <a:ext cx="2513330" cy="1652715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2840391539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634139509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2617032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Dlouhodobý majetek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Vlastní kapitál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96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Cizí zdroje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Dlouhodobé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47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268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Oběžný majetek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37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Trvale přítomný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Cizí zdroje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Krátkodobé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998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Oběžný majetek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Pohyblivá část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459410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18262" y="1767582"/>
            <a:ext cx="2126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Agresivní strategie</a:t>
            </a:r>
          </a:p>
        </p:txBody>
      </p:sp>
    </p:spTree>
    <p:extLst>
      <p:ext uri="{BB962C8B-B14F-4D97-AF65-F5344CB8AC3E}">
        <p14:creationId xmlns:p14="http://schemas.microsoft.com/office/powerpoint/2010/main" val="202892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bonity klienta – právnické osoby, FOP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Vyhodnocení právních poměrů klienta a jeho důvěryhodnost</a:t>
            </a:r>
          </a:p>
          <a:p>
            <a:r>
              <a:rPr lang="cs-CZ" dirty="0"/>
              <a:t>Analýza hospodářské situace klienta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Obchodní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(analýza odvětví a oboru podnikatelské činnosti, postavení výrobce a obchodníka na trhu) 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Finanční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(analýza finančních výkazů, cash </a:t>
            </a:r>
            <a:r>
              <a:rPr lang="cs-CZ" dirty="0" err="1"/>
              <a:t>flow</a:t>
            </a:r>
            <a:r>
              <a:rPr lang="cs-CZ" dirty="0"/>
              <a:t>, analýza finančních ukazatelů atd.)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675677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zisku a ztrát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Uspořádání tzv. stupňovitým způsobem, kdy se poměřují výnosy a náklady za činnost: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Provozní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Finanční</a:t>
            </a:r>
          </a:p>
        </p:txBody>
      </p:sp>
    </p:spTree>
    <p:extLst>
      <p:ext uri="{BB962C8B-B14F-4D97-AF65-F5344CB8AC3E}">
        <p14:creationId xmlns:p14="http://schemas.microsoft.com/office/powerpoint/2010/main" val="3416756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Horizontální analýza je založená na analýze změn absolutních hodnot z účetních výkazů v čase a jejich procentuální změnu. Jedná se o analýzu výkazů po řádcích, tzn. horizontálně.</a:t>
            </a:r>
          </a:p>
          <a:p>
            <a:r>
              <a:rPr lang="cs-CZ" sz="2000" dirty="0"/>
              <a:t>Výstup z této analýzy ukazuje trend daného ukazatele, který je dále využívaný na predikci budoucího vývoje.</a:t>
            </a:r>
          </a:p>
          <a:p>
            <a:r>
              <a:rPr lang="cs-CZ" sz="2000" dirty="0"/>
              <a:t>Horizontální analýza aktiv, pasiv, výkazu zisků a ztráty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5990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Příklad horizontální analýzy</a:t>
            </a:r>
          </a:p>
          <a:p>
            <a:r>
              <a:rPr lang="cs-CZ" sz="2000" dirty="0"/>
              <a:t>Hodnoty jsou uváděny v %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EDF3B0A-F330-4127-A19A-B3035B4BE3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384255"/>
              </p:ext>
            </p:extLst>
          </p:nvPr>
        </p:nvGraphicFramePr>
        <p:xfrm>
          <a:off x="718800" y="2982322"/>
          <a:ext cx="10239915" cy="246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6087457" imgH="1468064" progId="Word.Document.12">
                  <p:embed/>
                </p:oleObj>
              </mc:Choice>
              <mc:Fallback>
                <p:oleObj name="Document" r:id="rId3" imgW="6087457" imgH="1468064" progId="Word.Documen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6EDF3B0A-F330-4127-A19A-B3035B4BE3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8800" y="2982322"/>
                        <a:ext cx="10239915" cy="246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4991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Cílem vertikální analýzy je rozložit souhrnnou položku na jednotlivé části, ze kterých se skládá. Následně je zjišťováno v </a:t>
            </a:r>
            <a:r>
              <a:rPr lang="cs-CZ" sz="2000" dirty="0" err="1"/>
              <a:t>jakom</a:t>
            </a:r>
            <a:r>
              <a:rPr lang="cs-CZ" sz="2000" dirty="0"/>
              <a:t> rozsahu se jednotlivé položky podílejí na celku.</a:t>
            </a:r>
          </a:p>
          <a:p>
            <a:r>
              <a:rPr lang="cs-CZ" sz="2000" dirty="0"/>
              <a:t>Vertikální analýza představuje procentuální vyjádření jednotlivých položek na celku daného výkazu. Při vertikální analýze rozvahy se využívá bilanční suma a při vertikální analýze výkazu zisků a ztráty se využívá objem tržeb.</a:t>
            </a:r>
          </a:p>
          <a:p>
            <a:r>
              <a:rPr lang="cs-CZ" sz="2000" dirty="0"/>
              <a:t>Vertikální analýza aktiv, pasiv, výkazu zisků a ztráty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3149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51766-3CDF-4690-8EF7-2A67004EE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3435D-F891-4571-A6F9-D596489A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30087A-9E58-4249-9520-7D0C12E1A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Příklad vertikální analýzy</a:t>
            </a:r>
          </a:p>
          <a:p>
            <a:r>
              <a:rPr lang="cs-CZ" sz="2000" dirty="0"/>
              <a:t>Hodnoty jsou uváděny v %</a:t>
            </a:r>
          </a:p>
          <a:p>
            <a:endParaRPr lang="cs-CZ" sz="2000" dirty="0"/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1D40F043-775E-4DDD-BE94-43E7C4EF9A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853758"/>
              </p:ext>
            </p:extLst>
          </p:nvPr>
        </p:nvGraphicFramePr>
        <p:xfrm>
          <a:off x="671513" y="2930525"/>
          <a:ext cx="10047287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6087457" imgH="1284421" progId="Word.Document.12">
                  <p:embed/>
                </p:oleObj>
              </mc:Choice>
              <mc:Fallback>
                <p:oleObj name="Document" r:id="rId3" imgW="6087457" imgH="1284421" progId="Word.Document.12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1D40F043-775E-4DDD-BE94-43E7C4EF9A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2930525"/>
                        <a:ext cx="10047287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26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ziskovosti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Čistý zisk – EAT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After</a:t>
            </a:r>
            <a:r>
              <a:rPr lang="cs-CZ" sz="2000" dirty="0"/>
              <a:t>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zdaněním – EBT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úroky a zdaněním – EBIT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 and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úroky, zdaněním a odpisy – EBITDA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, </a:t>
            </a:r>
            <a:r>
              <a:rPr lang="cs-CZ" sz="2000" dirty="0" err="1"/>
              <a:t>Taxes</a:t>
            </a:r>
            <a:r>
              <a:rPr lang="cs-CZ" sz="2000" dirty="0"/>
              <a:t>, </a:t>
            </a:r>
            <a:r>
              <a:rPr lang="cs-CZ" sz="2000" dirty="0" err="1"/>
              <a:t>Depreciation</a:t>
            </a:r>
            <a:r>
              <a:rPr lang="cs-CZ" sz="2000" dirty="0"/>
              <a:t> and </a:t>
            </a:r>
            <a:r>
              <a:rPr lang="cs-CZ" sz="2000" dirty="0" err="1"/>
              <a:t>Amortization</a:t>
            </a:r>
            <a:r>
              <a:rPr lang="cs-CZ" sz="20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0990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rentability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b="1" dirty="0"/>
              <a:t>Rentabilita tržeb – ROS (Return on Sales)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Výsledek hospodaření/ Tržby x 100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Nejčastěji se používá EAT nebo EBIT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Kolik dokáže podnik vyprodukovat „efektu“ na 1 Kč tržeb</a:t>
            </a:r>
          </a:p>
          <a:p>
            <a:r>
              <a:rPr lang="cs-CZ" sz="2000" b="1" dirty="0"/>
              <a:t>Rentabilita celkového kapitálu – ROA (Return On </a:t>
            </a:r>
            <a:r>
              <a:rPr lang="cs-CZ" sz="2000" b="1" dirty="0" err="1"/>
              <a:t>Assets</a:t>
            </a:r>
            <a:r>
              <a:rPr lang="cs-CZ" sz="2000" b="1" dirty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EBIT/AKTIVA x 100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Celková efektivita podniku tzv. produkční síla</a:t>
            </a:r>
          </a:p>
          <a:p>
            <a:r>
              <a:rPr lang="cs-CZ" sz="2000" b="1" dirty="0"/>
              <a:t>Rentabilita vlastního kapitálu – ROE (Return On </a:t>
            </a:r>
            <a:r>
              <a:rPr lang="cs-CZ" sz="2000" b="1" dirty="0" err="1"/>
              <a:t>Equity</a:t>
            </a:r>
            <a:r>
              <a:rPr lang="cs-CZ" sz="2000" b="1" dirty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EAT/VLASTNÍ KAPITÁL x 100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Výnosnost kapitálu</a:t>
            </a:r>
          </a:p>
        </p:txBody>
      </p:sp>
    </p:spTree>
    <p:extLst>
      <p:ext uri="{BB962C8B-B14F-4D97-AF65-F5344CB8AC3E}">
        <p14:creationId xmlns:p14="http://schemas.microsoft.com/office/powerpoint/2010/main" val="2137003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aktivity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b="1" dirty="0"/>
              <a:t>Rychlost obratu zásob = Tržby/Zásoby</a:t>
            </a:r>
          </a:p>
          <a:p>
            <a:pPr lvl="1"/>
            <a:r>
              <a:rPr lang="cs-CZ" sz="1800" dirty="0"/>
              <a:t>Počet obrátek</a:t>
            </a:r>
          </a:p>
          <a:p>
            <a:r>
              <a:rPr lang="cs-CZ" sz="2000" b="1" dirty="0"/>
              <a:t>Doba obratu zásob = (Zásoby/Tržby) * 360</a:t>
            </a:r>
          </a:p>
          <a:p>
            <a:pPr lvl="1"/>
            <a:r>
              <a:rPr lang="cs-CZ" sz="1800" dirty="0"/>
              <a:t>Jak dlouho trvá jeden obrat</a:t>
            </a:r>
          </a:p>
          <a:p>
            <a:r>
              <a:rPr lang="cs-CZ" sz="2000" b="1" dirty="0"/>
              <a:t>Rychlost obratu pohledávek = Tržby/Pohledávky</a:t>
            </a:r>
          </a:p>
          <a:p>
            <a:pPr lvl="1"/>
            <a:r>
              <a:rPr lang="cs-CZ" sz="1800" dirty="0"/>
              <a:t>Jak rychle jsou pohledávky přeměňovány v peněžní prostředky</a:t>
            </a:r>
          </a:p>
          <a:p>
            <a:r>
              <a:rPr lang="cs-CZ" sz="2000" b="1" dirty="0"/>
              <a:t>Doba obratu pohledávek = (KTD pohledávky z obchodního styku/</a:t>
            </a:r>
            <a:r>
              <a:rPr lang="cs-CZ" sz="2000" b="1"/>
              <a:t>Tržby) * </a:t>
            </a:r>
            <a:r>
              <a:rPr lang="cs-CZ" sz="2000" b="1" dirty="0"/>
              <a:t>360</a:t>
            </a:r>
          </a:p>
          <a:p>
            <a:pPr lvl="1"/>
            <a:r>
              <a:rPr lang="cs-CZ" sz="1800" dirty="0"/>
              <a:t>Za jak dlouhé období jsou pohledávky průměrně spláceny</a:t>
            </a:r>
          </a:p>
          <a:p>
            <a:r>
              <a:rPr lang="cs-CZ" sz="2000" b="1" dirty="0"/>
              <a:t>Doba obratu závazků = (KTD závazky z obchodního styku/Tržby) * 360</a:t>
            </a:r>
          </a:p>
          <a:p>
            <a:pPr lvl="1"/>
            <a:r>
              <a:rPr lang="cs-CZ" sz="1800" dirty="0"/>
              <a:t>Vyjadřuje dobu vzniku závazků do doby jejich úhrady</a:t>
            </a:r>
          </a:p>
        </p:txBody>
      </p:sp>
    </p:spTree>
    <p:extLst>
      <p:ext uri="{BB962C8B-B14F-4D97-AF65-F5344CB8AC3E}">
        <p14:creationId xmlns:p14="http://schemas.microsoft.com/office/powerpoint/2010/main" val="856924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likvidity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200" b="1" dirty="0"/>
              <a:t>Běžná likvidita = Oběžná aktiva/KTD závazky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Kolikrát je schopen klient uspokojit své věřitele, kdyby proměnil veškerá OA v hotovost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1,5 – 2,5</a:t>
            </a:r>
          </a:p>
          <a:p>
            <a:r>
              <a:rPr lang="cs-CZ" sz="2000" b="1" dirty="0"/>
              <a:t>Pohotová likvidita = (Oběžná aktiva – Zásoby)/KTD závazky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Podstatně nižší hodnota pohotové likvidity ukazuje nadměrnou váhu zásob ve struktuře aktiv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1 – 1,5</a:t>
            </a:r>
          </a:p>
          <a:p>
            <a:r>
              <a:rPr lang="cs-CZ" sz="2200" b="1" dirty="0"/>
              <a:t>Peněžní likvidita = Peněžní prostředky/KTD závazky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Vyjadřuje okamžitou schopnost klienta uhradit určitou výši běžných závazků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0,2 – 0,6</a:t>
            </a:r>
          </a:p>
        </p:txBody>
      </p:sp>
    </p:spTree>
    <p:extLst>
      <p:ext uri="{BB962C8B-B14F-4D97-AF65-F5344CB8AC3E}">
        <p14:creationId xmlns:p14="http://schemas.microsoft.com/office/powerpoint/2010/main" val="276800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zadluženosti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b="1" dirty="0"/>
              <a:t>Celková zadluženost = Cizí zdroje/Aktiva * 100</a:t>
            </a:r>
          </a:p>
          <a:p>
            <a:pPr lvl="1"/>
            <a:r>
              <a:rPr lang="cs-CZ" dirty="0"/>
              <a:t>Uvádí se v %, doporučené hodnoty 50 – 75% v závislosti na odvětví</a:t>
            </a:r>
          </a:p>
          <a:p>
            <a:pPr lvl="1"/>
            <a:r>
              <a:rPr lang="cs-CZ" dirty="0"/>
              <a:t>Pro banku nepřijatelné pokud převyšuje 90%</a:t>
            </a:r>
          </a:p>
          <a:p>
            <a:r>
              <a:rPr lang="cs-CZ" sz="2400" b="1" dirty="0"/>
              <a:t>Míra zadluženosti = Cizí zdroje/Vlastní kapitál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cs-CZ" dirty="0"/>
              <a:t>efekt zvyšování rentability vlastního kapitálu použitím cizího kapitálu v kapitálové struktuře podniku</a:t>
            </a:r>
          </a:p>
          <a:p>
            <a:r>
              <a:rPr lang="cs-CZ" sz="2400" b="1" dirty="0"/>
              <a:t>Finanční páka = Aktiva/Vlastní kapitál</a:t>
            </a:r>
          </a:p>
          <a:p>
            <a:pPr lvl="1"/>
            <a:r>
              <a:rPr lang="cs-CZ" dirty="0"/>
              <a:t>efekt zvyšování rentability vlastního kapitálu použitím cizího kapitálu v kapitálové struktuře podniku</a:t>
            </a:r>
          </a:p>
          <a:p>
            <a:r>
              <a:rPr lang="cs-CZ" sz="2400" b="1" dirty="0"/>
              <a:t>Úrokové krytí = EBIT/Nákladové úroky</a:t>
            </a:r>
          </a:p>
          <a:p>
            <a:pPr lvl="1"/>
            <a:r>
              <a:rPr lang="cs-CZ" dirty="0"/>
              <a:t>Schopnost podniku splácet úroky</a:t>
            </a:r>
          </a:p>
        </p:txBody>
      </p:sp>
    </p:spTree>
    <p:extLst>
      <p:ext uri="{BB962C8B-B14F-4D97-AF65-F5344CB8AC3E}">
        <p14:creationId xmlns:p14="http://schemas.microsoft.com/office/powerpoint/2010/main" val="278010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Analýza odvětví a oboru podnikatelské činnosti, postavení výrobce a obchodníka na trhu.</a:t>
            </a:r>
          </a:p>
          <a:p>
            <a:pPr algn="just"/>
            <a:r>
              <a:rPr lang="cs-CZ" sz="2000" dirty="0"/>
              <a:t>Riziko odvětví – globální trendy, specifika vybraných odvětví.</a:t>
            </a:r>
          </a:p>
          <a:p>
            <a:pPr algn="just"/>
            <a:r>
              <a:rPr lang="cs-CZ" sz="2000" dirty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/>
              <a:t>Trhy a produkty – produktové portfolio, zastoupení na trhu, konkurenční výhody.</a:t>
            </a:r>
          </a:p>
          <a:p>
            <a:pPr algn="just"/>
            <a:r>
              <a:rPr lang="cs-CZ" sz="2000" dirty="0"/>
              <a:t>Technologie – nutné investice.</a:t>
            </a:r>
          </a:p>
          <a:p>
            <a:pPr algn="just"/>
            <a:r>
              <a:rPr lang="cs-CZ" sz="2000" dirty="0"/>
              <a:t>Riziko země – politické, ekonomické, regulatorní, měnové.</a:t>
            </a:r>
          </a:p>
          <a:p>
            <a:pPr algn="just"/>
            <a:r>
              <a:rPr lang="cs-CZ" sz="2000" dirty="0"/>
              <a:t>Management a personální politika – zkušenosti, reference, organizace, přístup k riziku.</a:t>
            </a:r>
          </a:p>
        </p:txBody>
      </p:sp>
    </p:spTree>
    <p:extLst>
      <p:ext uri="{BB962C8B-B14F-4D97-AF65-F5344CB8AC3E}">
        <p14:creationId xmlns:p14="http://schemas.microsoft.com/office/powerpoint/2010/main" val="646517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Ostatní ukazatele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b="1" dirty="0"/>
              <a:t>Doba návratnosti úvěru </a:t>
            </a:r>
          </a:p>
          <a:p>
            <a:pPr marL="0" indent="0">
              <a:buNone/>
            </a:pPr>
            <a:r>
              <a:rPr lang="cs-CZ" sz="2400" b="1" dirty="0"/>
              <a:t>	= </a:t>
            </a:r>
            <a:r>
              <a:rPr lang="cs-CZ" sz="2400" b="1"/>
              <a:t>Výše úvěru/EBITDA</a:t>
            </a:r>
            <a:endParaRPr lang="cs-CZ" sz="2400" b="1" dirty="0"/>
          </a:p>
          <a:p>
            <a:pPr lvl="1">
              <a:lnSpc>
                <a:spcPct val="150000"/>
              </a:lnSpc>
            </a:pPr>
            <a:r>
              <a:rPr lang="cs-CZ" dirty="0"/>
              <a:t>Za jaké období je klient schopen splatit úvěr</a:t>
            </a:r>
          </a:p>
          <a:p>
            <a:r>
              <a:rPr lang="cs-CZ" sz="2400" b="1" dirty="0"/>
              <a:t>Čistý pracovní kapitál – NWC (Net </a:t>
            </a:r>
            <a:r>
              <a:rPr lang="cs-CZ" sz="2400" b="1" dirty="0" err="1"/>
              <a:t>Working</a:t>
            </a:r>
            <a:r>
              <a:rPr lang="cs-CZ" sz="2400" b="1" dirty="0"/>
              <a:t> </a:t>
            </a:r>
            <a:r>
              <a:rPr lang="cs-CZ" sz="2400" b="1" dirty="0" err="1"/>
              <a:t>Capital</a:t>
            </a:r>
            <a:r>
              <a:rPr lang="cs-CZ" sz="2400" b="1" dirty="0"/>
              <a:t>)</a:t>
            </a:r>
          </a:p>
          <a:p>
            <a:pPr marL="0" indent="0">
              <a:buNone/>
            </a:pPr>
            <a:r>
              <a:rPr lang="cs-CZ" sz="2400" b="1" dirty="0"/>
              <a:t>	= Oběžná aktiva – KTD cizí zdroje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Má-li být podnik likvidní, musí mít potřebnou výši relativně volného kapitálu tzn. přebytek KTD likvidních aktiv nad KTD cizími zdroji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91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odvětví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err="1"/>
              <a:t>Perspektivita</a:t>
            </a:r>
            <a:r>
              <a:rPr lang="cs-CZ" sz="2400" dirty="0"/>
              <a:t> odvětví – rating odvětví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Růstové příležitosti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 vždy rostoucí odvětví musí být také atraktivní: záleží především na nabídce a poptávce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Identifikace rizikových faktorů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Nový výrobek vs. výrobek konkurující podobným již existujícím produktům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Podíl na trhu</a:t>
            </a:r>
          </a:p>
          <a:p>
            <a:pPr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 Vysoký podíl – loajalita zákazníků (nižší volatilita), silná pozice vůči dodavatelům a zákazníkům, </a:t>
            </a:r>
          </a:p>
        </p:txBody>
      </p:sp>
    </p:spTree>
    <p:extLst>
      <p:ext uri="{BB962C8B-B14F-4D97-AF65-F5344CB8AC3E}">
        <p14:creationId xmlns:p14="http://schemas.microsoft.com/office/powerpoint/2010/main" val="237134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odvětví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Identifikace rizikových faktorů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Podíl na trhu</a:t>
            </a:r>
          </a:p>
          <a:p>
            <a:pPr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 Omezení významu podílu na trhu – není vždy relevantní (trh veřejných prací), nemusí vytvářet hodnotu (snížení cen ke zvýšení podílu na trhu může snížit marži), podíl na trhu ≠ velikost (lepší mít velký podíl na menším trhu než velký podíl na obrovském trhu)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Konkurence</a:t>
            </a:r>
          </a:p>
          <a:p>
            <a:pPr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 V oblasti cen (minimalizace nákladů, důležitost pozice na trhu)</a:t>
            </a:r>
          </a:p>
          <a:p>
            <a:pPr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 V oblasti produktu (maximalizace poskytovaného servisu zákazníkům a kvalita, důležitost zákaznické loajality)</a:t>
            </a:r>
          </a:p>
          <a:p>
            <a:pPr lvl="1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12139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ekonomického prostředí podniku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Meziroční růst podniku vzhledem k růstu odvětví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Nadprůměrný (přes 2% nad vývoj výkonnosti odvětví)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Průměrný (vývoj výkonnosti odvětví +/- 2%)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Podprůměrný (více než 2% pod vývoj výkonnosti odvětví)</a:t>
            </a:r>
          </a:p>
          <a:p>
            <a:pPr hangingPunct="0"/>
            <a:r>
              <a:rPr lang="cs-CZ" sz="2400" b="1" dirty="0"/>
              <a:t>Flexibilita a schopnost inovace společnosti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Zda je společnost schopna inovovat výrobky, případně zcela změnit předmět činnosti bez větších nákladů</a:t>
            </a:r>
          </a:p>
          <a:p>
            <a:pPr hangingPunct="0"/>
            <a:r>
              <a:rPr lang="cs-CZ" sz="2400" b="1" dirty="0"/>
              <a:t>Stupeň diverzifikace činností klienta</a:t>
            </a:r>
          </a:p>
          <a:p>
            <a:pPr lvl="1" hangingPunct="0"/>
            <a:r>
              <a:rPr lang="cs-CZ" sz="1800" dirty="0"/>
              <a:t>Jeden nebo různorodý předmět činnosti v jednom nebo různých odvětvích</a:t>
            </a:r>
          </a:p>
          <a:p>
            <a:pPr lvl="1" hangingPunct="0"/>
            <a:endParaRPr lang="cs-CZ" dirty="0"/>
          </a:p>
          <a:p>
            <a:pPr lvl="1" hangingPunct="0"/>
            <a:endParaRPr lang="cs-CZ" b="1" dirty="0"/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029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Pozice na hlavním trhu – dle výše podílu tržeb podniku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Dominantní - možnost ovlivňovat tvorbu ceny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Významný - cenový příjemce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Průměrný – srovnatelný s ostatními subjekty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Okrajový nebo vstup na trh</a:t>
            </a:r>
          </a:p>
          <a:p>
            <a:r>
              <a:rPr lang="cs-CZ" sz="2400" b="1" dirty="0"/>
              <a:t>Konkurence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Nízká (poptávka převyšuje výrobní kapacitu)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Průměrná (stabilní poptávka je ve shodě s výrobní kapacitou)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(poptávka je nižší než nabídka)</a:t>
            </a:r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883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Odběratelé – závislost na odběratelích – podíl jednotlivých odběratelů na tržbách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slabá závislost (pod 10%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Slabá závislost (mezi 10%-20%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závislost (mezi 20%-50%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silná závislost (přes 50%)</a:t>
            </a:r>
          </a:p>
          <a:p>
            <a:pPr hangingPunct="0">
              <a:lnSpc>
                <a:spcPct val="100000"/>
              </a:lnSpc>
            </a:pPr>
            <a:r>
              <a:rPr lang="cs-CZ" sz="2400" b="1" dirty="0"/>
              <a:t>Odběratelé (platební kázeň) – podíl pohledávek po splatnosti (PPS) z obchodního styku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výborná (podíl PPS zpravidla nepřesahuje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dobrá (podíl PPS činí zpravidla 5% - 15%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špatná (podíl PPS činí  zpravidla 15%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špatná (podíl PPS je zpravidla vyšší než 30%)</a:t>
            </a:r>
          </a:p>
          <a:p>
            <a:pPr hangingPunct="0"/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47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Stabilita poptávky (poptávka po výrobcích/službách)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poptávka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Dlouhodobě stabilní poptávka, avšak identifikován krátkodobý negativní výkyv (tj. několik týdnů až cca 3 měsíce)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Nestabilní poptávka</a:t>
            </a:r>
          </a:p>
          <a:p>
            <a:pPr hangingPunct="0"/>
            <a:r>
              <a:rPr lang="cs-CZ" sz="2400" b="1" dirty="0"/>
              <a:t>Dodavatelé – závislost na jednotlivých dodavatelích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Závislost na žádném z dodavatelů nepřesahuje 20%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Podíl některého z dodavatelů přesahuje 20% a jeho záměna je možná kdykoliv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Podíl některého z dodavatelů přesahuje 20% a jeho záměna není možná, nebo by byla velmi obtížná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7563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188</TotalTime>
  <Words>1840</Words>
  <Application>Microsoft Office PowerPoint</Application>
  <PresentationFormat>Širokoúhlá obrazovka</PresentationFormat>
  <Paragraphs>294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Tahoma</vt:lpstr>
      <vt:lpstr>Wingdings</vt:lpstr>
      <vt:lpstr>Prezentace_MU_CZ</vt:lpstr>
      <vt:lpstr>Document</vt:lpstr>
      <vt:lpstr>VYHODNOCENÍ ÚVĚROVÉHO RIZIKA</vt:lpstr>
      <vt:lpstr>Vyhodnocení bonity klienta – právnické osoby, FOP</vt:lpstr>
      <vt:lpstr>Ekonomická analýza</vt:lpstr>
      <vt:lpstr>Analýza odvětví</vt:lpstr>
      <vt:lpstr>Analýza odvětví</vt:lpstr>
      <vt:lpstr>Vyhodnocení ekonomického prostředí podniku </vt:lpstr>
      <vt:lpstr>Konkurenční postavení</vt:lpstr>
      <vt:lpstr>Dodavatelsko - odběratelské vztahy</vt:lpstr>
      <vt:lpstr>Dodavatelsko - odběratelské vztahy</vt:lpstr>
      <vt:lpstr>Riziko země</vt:lpstr>
      <vt:lpstr>Řízení společnosti</vt:lpstr>
      <vt:lpstr>Vlastnictví společnosti</vt:lpstr>
      <vt:lpstr>Vztah k ostatním věřitelům </vt:lpstr>
      <vt:lpstr>Zdroje informací pro účetní analýzu </vt:lpstr>
      <vt:lpstr>Analýza finanční situace</vt:lpstr>
      <vt:lpstr>Rozvaha</vt:lpstr>
      <vt:lpstr>Analýza finanční situace</vt:lpstr>
      <vt:lpstr>Strategie financování</vt:lpstr>
      <vt:lpstr>Strategie financování</vt:lpstr>
      <vt:lpstr>Výkaz zisku a ztrát</vt:lpstr>
      <vt:lpstr>Horizontální analýza</vt:lpstr>
      <vt:lpstr>Horizontální analýza</vt:lpstr>
      <vt:lpstr>Vertikální analýza</vt:lpstr>
      <vt:lpstr>Vertikální analýza</vt:lpstr>
      <vt:lpstr>Analýza ziskovosti</vt:lpstr>
      <vt:lpstr>Analýza rentability</vt:lpstr>
      <vt:lpstr>Analýza aktivity</vt:lpstr>
      <vt:lpstr>Analýza likvidity</vt:lpstr>
      <vt:lpstr>Analýza zadluženosti</vt:lpstr>
      <vt:lpstr>Ostatní ukazatele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15</cp:revision>
  <cp:lastPrinted>1601-01-01T00:00:00Z</cp:lastPrinted>
  <dcterms:created xsi:type="dcterms:W3CDTF">2019-01-23T10:10:39Z</dcterms:created>
  <dcterms:modified xsi:type="dcterms:W3CDTF">2021-04-20T09:15:18Z</dcterms:modified>
</cp:coreProperties>
</file>