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2"/>
      <p:bold r:id="rId13"/>
      <p:italic r:id="rId14"/>
      <p:boldItalic r:id="rId15"/>
    </p:embeddedFont>
    <p:embeddedFont>
      <p:font typeface="Economica" panose="020B0604020202020204" charset="0"/>
      <p:regular r:id="rId16"/>
      <p:bold r:id="rId17"/>
      <p:italic r:id="rId18"/>
      <p:boldItalic r:id="rId19"/>
    </p:embeddedFont>
    <p:embeddedFont>
      <p:font typeface="Comic Sans MS" panose="030F0702030302020204" pitchFamily="66" charset="0"/>
      <p:regular r:id="rId20"/>
      <p:bold r:id="rId21"/>
      <p:italic r:id="rId22"/>
      <p:boldItalic r:id="rId23"/>
    </p:embeddedFont>
    <p:embeddedFont>
      <p:font typeface="Verdana" panose="020B0604030504040204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740" y="-6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font" Target="fonts/font15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font" Target="fonts/font14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font" Target="fonts/font13.fnt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font" Target="fonts/font16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39185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ru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hxRqKgjD3v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://www.businessdictionary.com/definition/discovery.html" TargetMode="External"/><Relationship Id="rId7" Type="http://schemas.openxmlformats.org/officeDocument/2006/relationships/hyperlink" Target="http://www.businessdictionary.com/definition/decision-making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businessdictionary.com/definition/marketer.html" TargetMode="External"/><Relationship Id="rId5" Type="http://schemas.openxmlformats.org/officeDocument/2006/relationships/hyperlink" Target="http://www.businessdictionary.com/definition/apply.html" TargetMode="External"/><Relationship Id="rId4" Type="http://schemas.openxmlformats.org/officeDocument/2006/relationships/hyperlink" Target="http://www.businessdictionary.com/definition/method.html" TargetMode="External"/><Relationship Id="rId9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usinessdictionary.com/definition/face.html" TargetMode="External"/><Relationship Id="rId3" Type="http://schemas.openxmlformats.org/officeDocument/2006/relationships/hyperlink" Target="http://www.businessdictionary.com/definition/motivation.html" TargetMode="External"/><Relationship Id="rId7" Type="http://schemas.openxmlformats.org/officeDocument/2006/relationships/hyperlink" Target="http://www.businessdictionary.com/definition/telephone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businessdictionary.com/definition/survey.html" TargetMode="External"/><Relationship Id="rId5" Type="http://schemas.openxmlformats.org/officeDocument/2006/relationships/hyperlink" Target="http://www.businessdictionary.com/definition/mail.html" TargetMode="External"/><Relationship Id="rId4" Type="http://schemas.openxmlformats.org/officeDocument/2006/relationships/hyperlink" Target="http://www.businessdictionary.com/definition/customer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b="1"/>
              <a:t>Marketing Research own creativity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Anastasiia Shekhovtcova</a:t>
            </a:r>
          </a:p>
          <a:p>
            <a:pPr lvl="0" rtl="0">
              <a:spcBef>
                <a:spcPts val="0"/>
              </a:spcBef>
              <a:buNone/>
            </a:pPr>
            <a:r>
              <a:rPr lang="ru"/>
              <a:t>Noelia Romero Estevez</a:t>
            </a:r>
          </a:p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lt2"/>
                </a:solidFill>
              </a:rPr>
              <a:t>Marketing 1</a:t>
            </a:r>
          </a:p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lt2"/>
                </a:solidFill>
              </a:rPr>
              <a:t>07.2.2016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WHY MARKETING RESEARCH IS IMPORTANT?</a:t>
            </a:r>
          </a:p>
        </p:txBody>
      </p:sp>
      <p:sp>
        <p:nvSpPr>
          <p:cNvPr id="69" name="Shape 69">
            <a:hlinkClick r:id="rId3"/>
          </p:cNvPr>
          <p:cNvSpPr/>
          <p:nvPr/>
        </p:nvSpPr>
        <p:spPr>
          <a:xfrm>
            <a:off x="2286000" y="1187725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WHAT IS “MARKETING RESEARCH” ?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Scientific </a:t>
            </a:r>
            <a:r>
              <a:rPr lang="ru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discovery</a:t>
            </a: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ru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methods</a:t>
            </a: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ru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  <a:hlinkClick r:id="rId5"/>
              </a:rPr>
              <a:t>applied</a:t>
            </a: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to </a:t>
            </a:r>
            <a:r>
              <a:rPr lang="ru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  <a:hlinkClick r:id="rId6"/>
              </a:rPr>
              <a:t>marketing</a:t>
            </a: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ru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  <a:hlinkClick r:id="rId7"/>
              </a:rPr>
              <a:t>decision making</a:t>
            </a:r>
          </a:p>
          <a:p>
            <a:pPr lvl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CONSISTS OF:</a:t>
            </a:r>
          </a:p>
          <a:p>
            <a:pPr marL="457200" lvl="0" indent="-38100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-"/>
            </a:pP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Market research</a:t>
            </a:r>
          </a:p>
          <a:p>
            <a:pPr marL="457200" lvl="0" indent="-38100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-"/>
            </a:pP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Product research</a:t>
            </a:r>
          </a:p>
          <a:p>
            <a:pPr marL="457200" lvl="0" indent="-38100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-"/>
            </a:pP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Consumer research</a:t>
            </a:r>
          </a:p>
          <a:p>
            <a:pPr lvl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5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sz="1400"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7500"/>
              <a:buFont typeface="Arial"/>
              <a:buNone/>
            </a:pPr>
            <a:endParaRPr sz="75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09549" y="2284725"/>
            <a:ext cx="1902625" cy="258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584400" y="1748175"/>
            <a:ext cx="2247900" cy="295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6190"/>
              <a:buFont typeface="Arial"/>
              <a:buNone/>
            </a:pPr>
            <a:r>
              <a:rPr lang="ru"/>
              <a:t>MARKET RESEARCH METHODS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074" y="1147225"/>
            <a:ext cx="7291800" cy="350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CUSTOMER PORTRAIT GAME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035450"/>
            <a:ext cx="8520600" cy="396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ru">
                <a:solidFill>
                  <a:srgbClr val="000000"/>
                </a:solidFill>
              </a:rPr>
              <a:t>We need to have: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>
                <a:solidFill>
                  <a:srgbClr val="A61C00"/>
                </a:solidFill>
              </a:rPr>
              <a:t>1 customer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>
                <a:solidFill>
                  <a:srgbClr val="A61C00"/>
                </a:solidFill>
              </a:rPr>
              <a:t>3 experts (2 girls, 1 guy)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/>
              <a:t>Few teams consist of: </a:t>
            </a:r>
            <a:r>
              <a:rPr lang="ru">
                <a:solidFill>
                  <a:srgbClr val="F1C232"/>
                </a:solidFill>
              </a:rPr>
              <a:t>1 manager</a:t>
            </a:r>
            <a:r>
              <a:rPr lang="ru"/>
              <a:t> and </a:t>
            </a:r>
            <a:r>
              <a:rPr lang="ru">
                <a:solidFill>
                  <a:srgbClr val="0B5394"/>
                </a:solidFill>
              </a:rPr>
              <a:t>3 designers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PRODUCT RESEARCH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mic Sans MS"/>
                <a:ea typeface="Comic Sans MS"/>
                <a:cs typeface="Comic Sans MS"/>
                <a:sym typeface="Comic Sans MS"/>
              </a:rPr>
              <a:t>= component of market research whereby the characteristic of a good service , that will satisfy a recognised need or want, are identified.</a:t>
            </a:r>
          </a:p>
          <a:p>
            <a:pPr lvl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9750" y="2092425"/>
            <a:ext cx="5324475" cy="287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6190"/>
              <a:buFont typeface="Arial"/>
              <a:buNone/>
            </a:pPr>
            <a:r>
              <a:rPr lang="ru"/>
              <a:t>CONSUMER RESEARCH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147225"/>
            <a:ext cx="8520600" cy="34323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ru" sz="22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Part of </a:t>
            </a:r>
            <a:r>
              <a:rPr lang="ru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market research</a:t>
            </a:r>
            <a:r>
              <a:rPr lang="ru" sz="22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in which the preferences, </a:t>
            </a:r>
            <a:r>
              <a:rPr lang="ru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motivations</a:t>
            </a:r>
            <a:r>
              <a:rPr lang="ru" sz="22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, and </a:t>
            </a:r>
            <a:r>
              <a:rPr lang="ru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buying behavior</a:t>
            </a:r>
            <a:r>
              <a:rPr lang="ru" sz="22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of the targeted </a:t>
            </a:r>
            <a:r>
              <a:rPr lang="ru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customer</a:t>
            </a:r>
            <a:r>
              <a:rPr lang="ru" sz="22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are identified through direct observation, </a:t>
            </a:r>
            <a:r>
              <a:rPr lang="ru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  <a:hlinkClick r:id="rId5"/>
              </a:rPr>
              <a:t>mail</a:t>
            </a:r>
            <a:r>
              <a:rPr lang="ru" sz="22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ru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  <a:hlinkClick r:id="rId6"/>
              </a:rPr>
              <a:t>surveys</a:t>
            </a:r>
            <a:r>
              <a:rPr lang="ru" sz="22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ru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  <a:hlinkClick r:id="rId7"/>
              </a:rPr>
              <a:t>telephone</a:t>
            </a:r>
            <a:r>
              <a:rPr lang="ru" sz="22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or </a:t>
            </a:r>
            <a:r>
              <a:rPr lang="ru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  <a:hlinkClick r:id="rId8"/>
              </a:rPr>
              <a:t>face</a:t>
            </a:r>
            <a:r>
              <a:rPr lang="ru" sz="22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to face </a:t>
            </a:r>
            <a:r>
              <a:rPr lang="ru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interviews</a:t>
            </a:r>
            <a:r>
              <a:rPr lang="ru" sz="22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, and from </a:t>
            </a:r>
            <a:r>
              <a:rPr lang="ru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published</a:t>
            </a:r>
            <a:r>
              <a:rPr lang="ru" sz="22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ru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sources</a:t>
            </a:r>
            <a:r>
              <a:rPr lang="ru" sz="22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(such as </a:t>
            </a:r>
            <a:r>
              <a:rPr lang="ru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demographic data</a:t>
            </a:r>
            <a:r>
              <a:rPr lang="ru" sz="22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).</a:t>
            </a:r>
          </a:p>
          <a:p>
            <a:pPr lvl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7500"/>
              <a:buFont typeface="Arial"/>
              <a:buNone/>
            </a:pPr>
            <a:endParaRPr sz="75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buNone/>
            </a:pPr>
            <a:endParaRPr b="1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endParaRPr sz="1800">
              <a:solidFill>
                <a:srgbClr val="98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spcBef>
                <a:spcPts val="0"/>
              </a:spcBef>
              <a:buNone/>
            </a:pPr>
            <a:r>
              <a:rPr lang="ru"/>
              <a:t>OBJECTIVE OF THE GAME: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dirty="0">
                <a:solidFill>
                  <a:srgbClr val="A61C00"/>
                </a:solidFill>
              </a:rPr>
              <a:t>Company’s representative and his experts </a:t>
            </a:r>
            <a:r>
              <a:rPr lang="ru" dirty="0"/>
              <a:t>give to </a:t>
            </a:r>
            <a:r>
              <a:rPr lang="ru" dirty="0">
                <a:solidFill>
                  <a:srgbClr val="F1C232"/>
                </a:solidFill>
              </a:rPr>
              <a:t>team managers</a:t>
            </a:r>
            <a:r>
              <a:rPr lang="ru" dirty="0"/>
              <a:t> a task to develop beauty products and also gives few customer’s portraits. </a:t>
            </a:r>
            <a:r>
              <a:rPr lang="ru" dirty="0">
                <a:solidFill>
                  <a:srgbClr val="F1C232"/>
                </a:solidFill>
              </a:rPr>
              <a:t>Managers </a:t>
            </a:r>
            <a:r>
              <a:rPr lang="ru" dirty="0"/>
              <a:t>should </a:t>
            </a:r>
            <a:r>
              <a:rPr lang="ru" dirty="0" smtClean="0"/>
              <a:t>anal</a:t>
            </a:r>
            <a:r>
              <a:rPr lang="cs-CZ" smtClean="0"/>
              <a:t>y</a:t>
            </a:r>
            <a:r>
              <a:rPr lang="ru" smtClean="0"/>
              <a:t>ze </a:t>
            </a:r>
            <a:r>
              <a:rPr lang="ru"/>
              <a:t>portraits and understand the task. </a:t>
            </a:r>
            <a:r>
              <a:rPr lang="ru" dirty="0"/>
              <a:t>After that </a:t>
            </a:r>
            <a:r>
              <a:rPr lang="ru" dirty="0">
                <a:solidFill>
                  <a:srgbClr val="F1C232"/>
                </a:solidFill>
              </a:rPr>
              <a:t>managers</a:t>
            </a:r>
            <a:r>
              <a:rPr lang="ru" dirty="0"/>
              <a:t> explain to their </a:t>
            </a:r>
            <a:r>
              <a:rPr lang="ru" dirty="0">
                <a:solidFill>
                  <a:srgbClr val="1C4587"/>
                </a:solidFill>
              </a:rPr>
              <a:t>designers</a:t>
            </a:r>
            <a:r>
              <a:rPr lang="ru" dirty="0"/>
              <a:t> main features of task, </a:t>
            </a:r>
            <a:r>
              <a:rPr lang="ru" dirty="0">
                <a:solidFill>
                  <a:srgbClr val="0B5394"/>
                </a:solidFill>
              </a:rPr>
              <a:t>designers </a:t>
            </a:r>
            <a:r>
              <a:rPr lang="ru" dirty="0"/>
              <a:t>should create their own design for product’s package in 10-15 min. After that </a:t>
            </a:r>
            <a:r>
              <a:rPr lang="ru" dirty="0">
                <a:solidFill>
                  <a:srgbClr val="F1C232"/>
                </a:solidFill>
              </a:rPr>
              <a:t>manager</a:t>
            </a:r>
            <a:r>
              <a:rPr lang="ru" dirty="0"/>
              <a:t> should explain all team’s vision and benefits of design to </a:t>
            </a:r>
            <a:r>
              <a:rPr lang="ru" dirty="0">
                <a:solidFill>
                  <a:srgbClr val="A61C00"/>
                </a:solidFill>
              </a:rPr>
              <a:t>representative </a:t>
            </a:r>
            <a:r>
              <a:rPr lang="ru" dirty="0">
                <a:solidFill>
                  <a:srgbClr val="980000"/>
                </a:solidFill>
              </a:rPr>
              <a:t> and experts</a:t>
            </a:r>
            <a:r>
              <a:rPr lang="ru" dirty="0"/>
              <a:t>. </a:t>
            </a:r>
            <a:r>
              <a:rPr lang="ru" dirty="0">
                <a:solidFill>
                  <a:srgbClr val="A61C00"/>
                </a:solidFill>
              </a:rPr>
              <a:t>Experts</a:t>
            </a:r>
            <a:r>
              <a:rPr lang="ru" dirty="0"/>
              <a:t> evaluate projects according to given criterias. Team, which analysed, explained and created the closest one to criterias package is a winner.</a:t>
            </a: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276175" y="2272350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THANK YOU FOR YOUR ATTENTION!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Předvádění na obrazovce (16:9)</PresentationFormat>
  <Paragraphs>30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Open Sans</vt:lpstr>
      <vt:lpstr>Economica</vt:lpstr>
      <vt:lpstr>Comic Sans MS</vt:lpstr>
      <vt:lpstr>Verdana</vt:lpstr>
      <vt:lpstr>luxe</vt:lpstr>
      <vt:lpstr>Marketing Research own creativity</vt:lpstr>
      <vt:lpstr>WHY MARKETING RESEARCH IS IMPORTANT?</vt:lpstr>
      <vt:lpstr>WHAT IS “MARKETING RESEARCH” ?</vt:lpstr>
      <vt:lpstr>MARKET RESEARCH METHODS</vt:lpstr>
      <vt:lpstr>CUSTOMER PORTRAIT GAME</vt:lpstr>
      <vt:lpstr>PRODUCT RESEARCH</vt:lpstr>
      <vt:lpstr>CONSUMER RESEARCH</vt:lpstr>
      <vt:lpstr> OBJECTIVE OF THE GAME: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Research own creativity</dc:title>
  <dc:creator>Stasya</dc:creator>
  <cp:lastModifiedBy>Klapalova Alena</cp:lastModifiedBy>
  <cp:revision>2</cp:revision>
  <dcterms:modified xsi:type="dcterms:W3CDTF">2017-02-21T14:41:02Z</dcterms:modified>
</cp:coreProperties>
</file>