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4" r:id="rId2"/>
    <p:sldId id="340" r:id="rId3"/>
    <p:sldId id="341" r:id="rId4"/>
    <p:sldId id="346" r:id="rId5"/>
    <p:sldId id="343" r:id="rId6"/>
    <p:sldId id="345" r:id="rId7"/>
    <p:sldId id="344" r:id="rId8"/>
    <p:sldId id="349" r:id="rId9"/>
    <p:sldId id="355" r:id="rId10"/>
    <p:sldId id="356" r:id="rId11"/>
    <p:sldId id="357" r:id="rId12"/>
    <p:sldId id="358" r:id="rId13"/>
    <p:sldId id="354" r:id="rId14"/>
    <p:sldId id="339" r:id="rId15"/>
  </p:sldIdLst>
  <p:sldSz cx="914558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146" autoAdjust="0"/>
  </p:normalViewPr>
  <p:slideViewPr>
    <p:cSldViewPr snapToGrid="0">
      <p:cViewPr varScale="1">
        <p:scale>
          <a:sx n="42" d="100"/>
          <a:sy n="42" d="100"/>
        </p:scale>
        <p:origin x="1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78A6661-1FD1-4EED-9BFF-06ECA2896D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67555D-E37A-497C-801F-F316972166F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1EC94-2F91-4666-8DDC-E48D7C5B7A2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F152E-F758-4B6B-9566-6938BC246FC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A89310-CE6D-45BF-9279-179240EB3E2A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5171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AFBA8-6158-4CE8-AC8D-553C70F7001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D4B63-2122-4BD3-A068-D28B9C4EF57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75A86-6790-4FA8-A013-9B1A6AD99D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F7F4A-040A-4B37-83EA-3F83CFA6078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E3D9A-9A65-41C4-B0BA-724A55B3E11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9B2349-673B-4337-B903-C14BE8E24E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C8EBA96F-E6A7-43E8-A626-C92DA02465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0D07BD1-EFC9-448E-B37A-2E90245D3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DCDDBC4-D185-4633-9965-A6C80ECF47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FA4300-73F2-4F44-9DD4-461065B5541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980507-F4E3-4327-BA70-AD74CBE1DCCE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31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0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19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9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9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0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576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376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3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10ECC028-EC05-46D3-9CA0-FB80876434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E647F459-276A-4687-8D53-89464BF6E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ED0F8-FB5A-487A-9621-6D5134A72346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89B5274A-62C3-4FBE-AC43-F79CE99F54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EEA933A5-A643-4CB4-894F-B6C6BE0909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27BE94B4-864B-4AD2-9622-F5FB5AE94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31620" cy="103609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5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BFF89670-AF30-43DF-84DA-F78223E9A46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2C04E7-9390-4AC0-B815-37352B0A8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F2E9517-FE95-44C7-BA0D-8F9B274DE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9410F-9780-4E03-AD5E-547E8BBCE5A8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EC9EB283-2C90-48B2-AEAF-E4BF51A3DD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774E4EC9-88F7-48FA-9D34-8D2A3D77FF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BC91F94-D3C7-4520-B112-CC006DF418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12C98B6-361A-430D-BEAD-B44F85261F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820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679A48A9-475B-4FDA-BBDC-708030F207A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13">
            <a:extLst>
              <a:ext uri="{FF2B5EF4-FFF2-40B4-BE49-F238E27FC236}">
                <a16:creationId xmlns:a16="http://schemas.microsoft.com/office/drawing/2014/main" id="{5DB8B8BA-0F99-45E2-B820-CF96010E4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53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6FB0B8-A303-4FD6-B4C5-9C542C48CD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D0182-090E-48D3-B8DF-2A592666B7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FB454-E8E6-46FC-864A-C1CD8F311F7A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2FDF2EA1-8DCC-4DA0-A854-AE4629C6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2598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092B7-26AA-4E79-8DFC-D3787B6560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1B3EAB-ECD2-4EA8-875E-689BD2A7A6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56E2DF3-2F5F-4E81-8F08-D3269BFB5BB2}" type="slidenum">
              <a:t>‹#›</a:t>
            </a:fld>
            <a:endParaRPr lang="cs-CZ"/>
          </a:p>
        </p:txBody>
      </p:sp>
      <p:sp>
        <p:nvSpPr>
          <p:cNvPr id="4" name="Zástupný symbol pro obrázek 7">
            <a:extLst>
              <a:ext uri="{FF2B5EF4-FFF2-40B4-BE49-F238E27FC236}">
                <a16:creationId xmlns:a16="http://schemas.microsoft.com/office/drawing/2014/main" id="{72A120C3-1EAA-4E45-84C4-9F5EFA03780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9145591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na ikonu přidáte obrázek.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F5E8C543-F14A-40FC-BD48-0578691E8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747" y="6050484"/>
            <a:ext cx="883410" cy="5975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674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03DFA9-CD87-4F42-A7FF-F58F0F981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E5C899-37BF-4A4D-A87B-9DF2BA0EA8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fld id="{F9441903-AA2C-4674-B2CE-B18ACCDB11B4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8CD78A50-0ADA-4863-A399-6E271CFB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633" y="2019296"/>
            <a:ext cx="4199884" cy="28410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160844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B44AA4-6434-400B-AC79-7A4A20DAF9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CE6FC7-5A8D-4B01-BD30-DA3ECD0488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7F5E0-195A-4DD8-AF9F-E3A9C10F9AFC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83BEF64-2FD3-4900-84BF-A58427851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96" y="2434288"/>
            <a:ext cx="7187997" cy="18635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344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0136E19-27A0-4803-A0CF-D13303A092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A9009266-117D-4039-AAE6-673BB96C90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0759E-1E36-4DFE-82DC-1DB6374FB462}" type="slidenum">
              <a:t>‹#›</a:t>
            </a:fld>
            <a:endParaRPr lang="cs-CZ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FB8B4075-96E4-4049-8C5F-DD920AB38C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18B140-5685-4D06-A589-9B0B9EEBAEA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87EB9C54-3FD1-4ABF-8247-EA3E16044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973065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A09B521-A4C2-4869-829D-D14802EEE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6FE0A9BA-8028-4F32-8766-D5B3470C8D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1A36E8D-8171-4B5B-B82A-C38687A961CC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2E6FE29-EC88-4272-9D23-F1C4DFEED1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1D39D61-9779-40F4-866A-32085020129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0FA96A8B-D520-457E-950C-01474676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20784" cy="102876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64679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A67B7C13-CF35-46CD-863E-B6C30BBC0E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2691AF03-AD7A-4C9A-AD4E-A34A69295E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CC6AC45-4254-4E8B-A56F-00DB791335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62D4A-D5F1-448C-B6DF-EC1273B523AA}" type="slidenum">
              <a:t>‹#›</a:t>
            </a:fld>
            <a:endParaRPr lang="cs-CZ"/>
          </a:p>
        </p:txBody>
      </p:sp>
      <p:sp>
        <p:nvSpPr>
          <p:cNvPr id="5" name="Zástupný symbol pro text 7">
            <a:extLst>
              <a:ext uri="{FF2B5EF4-FFF2-40B4-BE49-F238E27FC236}">
                <a16:creationId xmlns:a16="http://schemas.microsoft.com/office/drawing/2014/main" id="{3D4C14E3-3286-46E2-BB61-BCCA305881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5E1B5A60-CEA9-4417-8E98-02F3F1F2C3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354CAFC-0F55-4941-80D1-E470775D7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7458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6B714C-EAB3-45A7-A4E8-26F06714CA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4CB2E-4396-464E-AC7D-B49D46D8E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C5B04C-DA97-4471-815E-49B911BA8E03}" type="slidenum">
              <a:t>‹#›</a:t>
            </a:fld>
            <a:endParaRPr lang="cs-CZ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7C4D3959-7FF3-4771-80C9-3D485FD0B3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D96A28A8-6F70-414D-BAB2-FE44A4EACA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84792307-48FC-4881-A9AA-BE5E300FC7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1290511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0566D54-45B4-45E5-BFC5-81EB1A39643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1996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EC83857-3FEE-4738-A8BF-3E5B7ADF317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90268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10">
            <a:extLst>
              <a:ext uri="{FF2B5EF4-FFF2-40B4-BE49-F238E27FC236}">
                <a16:creationId xmlns:a16="http://schemas.microsoft.com/office/drawing/2014/main" id="{B198797A-9F55-486B-9CA2-96360B7C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8482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3F0DC573-C0E7-42F2-A77D-1058AE6A551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1695078"/>
            <a:ext cx="3914491" cy="38967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8C4DDFD-B782-48D1-8985-2F735202DF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0A69F28-6F42-4366-A579-80A9E43747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01C60D-68E7-4D87-9648-F5EF40A8702C}" type="slidenum">
              <a:t>‹#›</a:t>
            </a:fld>
            <a:endParaRPr lang="cs-CZ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EBCA89-1CEC-4DB7-8101-3BCFFBDE08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1F3C69A-D166-4E46-B1DB-309C3C3996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5804849-E18B-4381-869C-626983E6B65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67024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9">
            <a:extLst>
              <a:ext uri="{FF2B5EF4-FFF2-40B4-BE49-F238E27FC236}">
                <a16:creationId xmlns:a16="http://schemas.microsoft.com/office/drawing/2014/main" id="{1BE3A9E6-13E7-44E6-B4DD-D5F29BAF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75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8EFBF067-817C-4677-A9F9-66B497DABA9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330583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4932D63-95E0-493A-B3A8-8F4515218D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6547A66-4712-446D-81EC-0D0C4A193C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2A676-9E7A-4DB6-B81D-35B513D27330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2F1FC960-8966-4873-9EC0-0A5F65C719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3BFE977-798E-433B-BF9A-BD56376D70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583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15DF775-BA91-40F8-AA99-EA9A141686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1962" y="441426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84F2ACE-88AA-4F89-8214-1F4F7F206C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9FB4395D-BFBD-43CF-9843-A921157C14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930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176932AB-BFEB-421D-BD95-8D86D6EC95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2136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6880A5E2-CA7F-4BAE-B8D6-55D39030846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1C19540-53AA-45A1-B8EA-F5CEE0EFDB3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21066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84DB4688-1CF5-4FD6-87A1-78D69C22E1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B287720E-03E6-4531-8ABA-4260382B76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15" name="Obrázek 16">
            <a:extLst>
              <a:ext uri="{FF2B5EF4-FFF2-40B4-BE49-F238E27FC236}">
                <a16:creationId xmlns:a16="http://schemas.microsoft.com/office/drawing/2014/main" id="{5DC4AC75-6835-4E58-A256-CC9B8D971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9214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A82127-E492-4D5F-8A6F-AA3A3438F3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33078-13A3-48FC-8E27-E53059CCEA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27963-931A-4D29-849C-6DC6DBA055AD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71EF863-FB50-475B-AF71-EB5DBB57F2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704972" y="692145"/>
            <a:ext cx="3901415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obsah 12">
            <a:extLst>
              <a:ext uri="{FF2B5EF4-FFF2-40B4-BE49-F238E27FC236}">
                <a16:creationId xmlns:a16="http://schemas.microsoft.com/office/drawing/2014/main" id="{EAFB6509-923B-48DF-ADF4-EAA4C85B5AF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692155"/>
            <a:ext cx="3914491" cy="4899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0E7423D-158B-48D9-9D75-1A4FCF58A7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10">
            <a:extLst>
              <a:ext uri="{FF2B5EF4-FFF2-40B4-BE49-F238E27FC236}">
                <a16:creationId xmlns:a16="http://schemas.microsoft.com/office/drawing/2014/main" id="{F7D6114A-0EC1-40A1-9184-88E68069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2828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620164-2503-4E8A-8901-6925D7A030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14BA0-D24B-4D84-8806-90F23689F8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6A58F9-2282-4CA5-B9D3-4BB75A032674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AA5A903-6446-4CB4-8768-71625CD15B8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692145"/>
            <a:ext cx="8066297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B85364EA-9AB5-490E-A4AA-56FF4437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87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384AA16-6C97-4642-BB15-0876120AF5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40090" y="6227996"/>
            <a:ext cx="5941030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98FB0DD-D685-4413-BAF3-DE5809E08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10557" y="6227996"/>
            <a:ext cx="189033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157E99AF-5CDC-4939-882B-4AB81AD557E3}" type="slidenum">
              <a:t>‹#›</a:t>
            </a:fld>
            <a:endParaRPr lang="cs-CZ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E5B7155-882A-4DD0-AB3D-4CCC1D8BC6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719998"/>
            <a:ext cx="80662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2DDD9D-1E7D-4C19-A324-4F64CAA867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9194" y="1871996"/>
            <a:ext cx="80662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cs-CZ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A3073-CDA9-4FBB-AA26-A096883CE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	Cena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C5C47-F930-43E3-953E-73283C45552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257800" y="4116400"/>
            <a:ext cx="3563809" cy="1341425"/>
          </a:xfrm>
        </p:spPr>
        <p:txBody>
          <a:bodyPr/>
          <a:lstStyle/>
          <a:p>
            <a:r>
              <a:rPr lang="cs-CZ" dirty="0" smtClean="0"/>
              <a:t>BPH_MAR1</a:t>
            </a:r>
          </a:p>
          <a:p>
            <a:r>
              <a:rPr lang="cs-CZ" dirty="0" smtClean="0"/>
              <a:t>Ondřej Částek</a:t>
            </a:r>
          </a:p>
          <a:p>
            <a:r>
              <a:rPr lang="cs-CZ" dirty="0" smtClean="0"/>
              <a:t>castek@econ.muni.cz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Stanovení cen: jakou metodou?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Přirážka k nákladům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Požadovaná návratnost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Vnímaná hodnota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Hodnota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Ceny obvyklé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Aukce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2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Stanovení cen: konečná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Jak budou cenu vnímat zákazníci?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Bude v souladu s </a:t>
            </a:r>
            <a:r>
              <a:rPr lang="cs-CZ" dirty="0" err="1" smtClean="0"/>
              <a:t>positioningem</a:t>
            </a:r>
            <a:r>
              <a:rPr lang="cs-CZ" dirty="0" smtClean="0"/>
              <a:t> a ostatními prvky marketingového mixu?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Jaký dopad bude mít cena na ostatní?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„Zdarma“?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Stanovení cen: úpravy cen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Akční ceny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Slevy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Diferencované ceny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Reakce na konkurenci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7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Odkud studovat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 smtClean="0"/>
              <a:t>Povinné: Kapitola 14 v </a:t>
            </a:r>
            <a:r>
              <a:rPr lang="cs-CZ" dirty="0" err="1" smtClean="0"/>
              <a:t>Kotler</a:t>
            </a:r>
            <a:r>
              <a:rPr lang="cs-CZ" dirty="0" smtClean="0"/>
              <a:t> a Keller, Marketing Management, přeloženo z </a:t>
            </a:r>
            <a:r>
              <a:rPr lang="cs-CZ" dirty="0" err="1" smtClean="0"/>
              <a:t>anj</a:t>
            </a:r>
            <a:r>
              <a:rPr lang="cs-CZ" dirty="0" smtClean="0"/>
              <a:t>., 14. vyd., 2013, od s. 149. </a:t>
            </a:r>
            <a:r>
              <a:rPr lang="en-GB" dirty="0" smtClean="0"/>
              <a:t>[</a:t>
            </a:r>
            <a:r>
              <a:rPr lang="cs-CZ" dirty="0" smtClean="0"/>
              <a:t>MAR 543</a:t>
            </a:r>
            <a:r>
              <a:rPr lang="en-GB" dirty="0" smtClean="0"/>
              <a:t>]</a:t>
            </a:r>
            <a:endParaRPr lang="cs-CZ" dirty="0" smtClean="0"/>
          </a:p>
          <a:p>
            <a:pPr marL="529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cs-CZ" sz="2400" i="1" dirty="0" smtClean="0"/>
              <a:t>dostupné v e-</a:t>
            </a:r>
            <a:r>
              <a:rPr lang="cs-CZ" sz="2400" i="1" dirty="0" err="1" smtClean="0"/>
              <a:t>prezenčce</a:t>
            </a:r>
            <a:endParaRPr lang="cs-CZ" sz="2400" i="1" dirty="0" smtClean="0"/>
          </a:p>
          <a:p>
            <a:pPr marL="7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/>
              <a:t>Povinné</a:t>
            </a:r>
            <a:r>
              <a:rPr lang="cs-CZ" dirty="0" smtClean="0"/>
              <a:t>: Kapitola 9 v DSO v </a:t>
            </a:r>
            <a:r>
              <a:rPr lang="cs-CZ" dirty="0" err="1" smtClean="0"/>
              <a:t>ISu</a:t>
            </a:r>
            <a:endParaRPr lang="cs-CZ" dirty="0" smtClean="0"/>
          </a:p>
          <a:p>
            <a:pPr marL="529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cs-CZ" sz="2400" i="1" dirty="0" smtClean="0"/>
              <a:t>stručné shrnutí</a:t>
            </a:r>
          </a:p>
          <a:p>
            <a:pPr marL="72000"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Rozšiřující: Kapitola 9 v Zamazalová a kol., Marketing, 2. vyd., 2010.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1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Cena a její souvislosti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Stanovení ceny – proces, cíle, strategie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Úpravy cen a reakce na 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a její souvislosti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 smtClean="0"/>
              <a:t>Pozice v marketingovém mixu</a:t>
            </a:r>
          </a:p>
          <a:p>
            <a:endParaRPr lang="cs-CZ" dirty="0"/>
          </a:p>
          <a:p>
            <a:r>
              <a:rPr lang="cs-CZ" dirty="0" smtClean="0"/>
              <a:t>Návaznost na strategii</a:t>
            </a:r>
          </a:p>
          <a:p>
            <a:endParaRPr lang="cs-CZ" dirty="0"/>
          </a:p>
          <a:p>
            <a:r>
              <a:rPr lang="cs-CZ" dirty="0" smtClean="0"/>
              <a:t>Pracnost stanovení</a:t>
            </a:r>
          </a:p>
          <a:p>
            <a:endParaRPr lang="cs-CZ" dirty="0"/>
          </a:p>
          <a:p>
            <a:r>
              <a:rPr lang="cs-CZ" dirty="0" smtClean="0"/>
              <a:t>Psychologické aspekty</a:t>
            </a:r>
          </a:p>
          <a:p>
            <a:endParaRPr lang="cs-CZ" dirty="0"/>
          </a:p>
          <a:p>
            <a:r>
              <a:rPr lang="cs-CZ" dirty="0" smtClean="0"/>
              <a:t>Technologické vlivy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8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719998"/>
            <a:ext cx="4778885" cy="451576"/>
          </a:xfrm>
        </p:spPr>
        <p:txBody>
          <a:bodyPr/>
          <a:lstStyle/>
          <a:p>
            <a:r>
              <a:rPr lang="cs-CZ" dirty="0" smtClean="0"/>
              <a:t>Stanovení ceny: proces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21628" y="66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Stanovení cílů cenotvorby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21628" y="172906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Určení</a:t>
            </a:r>
          </a:p>
          <a:p>
            <a:pPr algn="ctr"/>
            <a:r>
              <a:rPr lang="cs-CZ" sz="1600" dirty="0" smtClean="0"/>
              <a:t>poptávky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21628" y="275480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Analýza</a:t>
            </a:r>
          </a:p>
          <a:p>
            <a:pPr algn="ctr"/>
            <a:r>
              <a:rPr lang="cs-CZ" sz="1600" dirty="0" smtClean="0"/>
              <a:t>nákladů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21628" y="378053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Analýza</a:t>
            </a:r>
          </a:p>
          <a:p>
            <a:pPr algn="ctr"/>
            <a:r>
              <a:rPr lang="cs-CZ" sz="1600" dirty="0" smtClean="0"/>
              <a:t>konkurence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21628" y="480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Zvolení metody stanovení cen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21628" y="5854846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1600" dirty="0" smtClean="0"/>
              <a:t>Rozhodnutí</a:t>
            </a:r>
          </a:p>
          <a:p>
            <a:pPr algn="ctr"/>
            <a:r>
              <a:rPr lang="cs-CZ" sz="1600" dirty="0" smtClean="0"/>
              <a:t>o konečné ceně</a:t>
            </a:r>
            <a:endParaRPr lang="cs-CZ" sz="1600" dirty="0"/>
          </a:p>
        </p:txBody>
      </p:sp>
      <p:cxnSp>
        <p:nvCxnSpPr>
          <p:cNvPr id="12" name="Přímá spojnice se šipkou 11"/>
          <p:cNvCxnSpPr>
            <a:stCxn id="4" idx="2"/>
            <a:endCxn id="5" idx="0"/>
          </p:cNvCxnSpPr>
          <p:nvPr/>
        </p:nvCxnSpPr>
        <p:spPr>
          <a:xfrm>
            <a:off x="6548907" y="1251045"/>
            <a:ext cx="0" cy="478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2"/>
            <a:endCxn id="6" idx="0"/>
          </p:cNvCxnSpPr>
          <p:nvPr/>
        </p:nvCxnSpPr>
        <p:spPr>
          <a:xfrm>
            <a:off x="6548907" y="231384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2"/>
            <a:endCxn id="7" idx="0"/>
          </p:cNvCxnSpPr>
          <p:nvPr/>
        </p:nvCxnSpPr>
        <p:spPr>
          <a:xfrm>
            <a:off x="6548907" y="3339575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7" idx="2"/>
            <a:endCxn id="8" idx="0"/>
          </p:cNvCxnSpPr>
          <p:nvPr/>
        </p:nvCxnSpPr>
        <p:spPr>
          <a:xfrm>
            <a:off x="6548907" y="436531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2"/>
            <a:endCxn id="9" idx="0"/>
          </p:cNvCxnSpPr>
          <p:nvPr/>
        </p:nvCxnSpPr>
        <p:spPr>
          <a:xfrm>
            <a:off x="6548907" y="5391045"/>
            <a:ext cx="0" cy="4638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540090" y="6039010"/>
            <a:ext cx="4778885" cy="3998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 smtClean="0"/>
              <a:t>Kotler</a:t>
            </a:r>
            <a:r>
              <a:rPr lang="cs-CZ" sz="1600" dirty="0"/>
              <a:t> </a:t>
            </a:r>
            <a:r>
              <a:rPr lang="cs-CZ" sz="1600" dirty="0" smtClean="0"/>
              <a:t>a Keller, Marketing Management.</a:t>
            </a:r>
            <a:endParaRPr lang="cs-CZ" sz="1600" dirty="0"/>
          </a:p>
        </p:txBody>
      </p:sp>
      <p:cxnSp>
        <p:nvCxnSpPr>
          <p:cNvPr id="23" name="Pravoúhlá spojnice 22"/>
          <p:cNvCxnSpPr>
            <a:stCxn id="9" idx="1"/>
            <a:endCxn id="6" idx="1"/>
          </p:cNvCxnSpPr>
          <p:nvPr/>
        </p:nvCxnSpPr>
        <p:spPr>
          <a:xfrm rot="10800000">
            <a:off x="5621628" y="3047188"/>
            <a:ext cx="12700" cy="3100046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3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ceny: cíle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7577" y="1692005"/>
            <a:ext cx="8888011" cy="4140000"/>
          </a:xfrm>
        </p:spPr>
        <p:txBody>
          <a:bodyPr/>
          <a:lstStyle/>
          <a:p>
            <a:r>
              <a:rPr lang="cs-CZ" dirty="0" smtClean="0"/>
              <a:t>Návaznost na 		</a:t>
            </a:r>
            <a:r>
              <a:rPr lang="cs-CZ" dirty="0" err="1" smtClean="0"/>
              <a:t>positioning</a:t>
            </a:r>
            <a:endParaRPr lang="cs-CZ" dirty="0" smtClean="0"/>
          </a:p>
          <a:p>
            <a:r>
              <a:rPr lang="cs-CZ" dirty="0"/>
              <a:t>			</a:t>
            </a:r>
            <a:r>
              <a:rPr lang="cs-CZ" dirty="0" smtClean="0"/>
              <a:t>	strategii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Obvyklé základní cíle	přežití</a:t>
            </a:r>
          </a:p>
          <a:p>
            <a:r>
              <a:rPr lang="cs-CZ" dirty="0"/>
              <a:t>	</a:t>
            </a:r>
            <a:r>
              <a:rPr lang="cs-CZ" dirty="0" smtClean="0"/>
              <a:t>			maximalizace současného zisku</a:t>
            </a:r>
          </a:p>
          <a:p>
            <a:r>
              <a:rPr lang="cs-CZ" dirty="0"/>
              <a:t>	</a:t>
            </a:r>
            <a:r>
              <a:rPr lang="cs-CZ" dirty="0" smtClean="0"/>
              <a:t>			maximalizace tržního podílu</a:t>
            </a:r>
          </a:p>
          <a:p>
            <a:r>
              <a:rPr lang="cs-CZ" dirty="0"/>
              <a:t>	</a:t>
            </a:r>
            <a:r>
              <a:rPr lang="cs-CZ" dirty="0" smtClean="0"/>
              <a:t>			sbírání smetany</a:t>
            </a:r>
          </a:p>
          <a:p>
            <a:r>
              <a:rPr lang="cs-CZ" dirty="0"/>
              <a:t>	</a:t>
            </a:r>
            <a:r>
              <a:rPr lang="cs-CZ" dirty="0" smtClean="0"/>
              <a:t>			vůdcovství v kvalitě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57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ceny: určení poptávky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 smtClean="0"/>
              <a:t>Jak: 		z historických cen</a:t>
            </a:r>
          </a:p>
          <a:p>
            <a:r>
              <a:rPr lang="cs-CZ" dirty="0"/>
              <a:t>	</a:t>
            </a:r>
            <a:r>
              <a:rPr lang="cs-CZ" dirty="0" smtClean="0"/>
              <a:t>	dotazováním (ale zkreslené odpovědi)</a:t>
            </a:r>
          </a:p>
          <a:p>
            <a:r>
              <a:rPr lang="cs-CZ" dirty="0"/>
              <a:t>	</a:t>
            </a:r>
            <a:r>
              <a:rPr lang="cs-CZ" dirty="0" smtClean="0"/>
              <a:t>	cenové experimenty</a:t>
            </a:r>
          </a:p>
          <a:p>
            <a:r>
              <a:rPr lang="cs-CZ" dirty="0"/>
              <a:t>	</a:t>
            </a:r>
            <a:r>
              <a:rPr lang="cs-CZ" dirty="0" smtClean="0"/>
              <a:t>	= je třeba zapojit statistické analýzy</a:t>
            </a:r>
          </a:p>
          <a:p>
            <a:endParaRPr lang="cs-CZ" dirty="0"/>
          </a:p>
          <a:p>
            <a:r>
              <a:rPr lang="cs-CZ" dirty="0" smtClean="0"/>
              <a:t>Odhadujeme polohu i tvar křivky poptávky, tj. i její elasticitu = citlivost na změnu. </a:t>
            </a:r>
          </a:p>
          <a:p>
            <a:r>
              <a:rPr lang="cs-CZ" sz="2000" dirty="0" smtClean="0"/>
              <a:t>Spousta počítání je v Zamazalové a kol., 2010.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ceny: odhad nákladů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 smtClean="0"/>
              <a:t>Fixní, variabilní, celkové, průměrné, mezní, dlouhodobé, krátkodobé, zkušenostní křivka.</a:t>
            </a:r>
          </a:p>
          <a:p>
            <a:endParaRPr lang="cs-CZ" dirty="0"/>
          </a:p>
          <a:p>
            <a:r>
              <a:rPr lang="cs-CZ" dirty="0" smtClean="0"/>
              <a:t>Nemusí platit</a:t>
            </a:r>
          </a:p>
          <a:p>
            <a:endParaRPr lang="cs-CZ" dirty="0"/>
          </a:p>
          <a:p>
            <a:r>
              <a:rPr lang="cs-CZ" dirty="0" smtClean="0"/>
              <a:t>		náklady = </a:t>
            </a:r>
            <a:r>
              <a:rPr lang="en-GB" dirty="0" smtClean="0"/>
              <a:t>&gt;</a:t>
            </a:r>
            <a:r>
              <a:rPr lang="cs-CZ" dirty="0" smtClean="0"/>
              <a:t> cena</a:t>
            </a:r>
          </a:p>
          <a:p>
            <a:endParaRPr lang="cs-CZ" dirty="0"/>
          </a:p>
          <a:p>
            <a:r>
              <a:rPr lang="cs-CZ" dirty="0" smtClean="0"/>
              <a:t>ale může být i </a:t>
            </a:r>
          </a:p>
          <a:p>
            <a:endParaRPr lang="cs-CZ" dirty="0"/>
          </a:p>
          <a:p>
            <a:r>
              <a:rPr lang="cs-CZ" dirty="0" smtClean="0"/>
              <a:t>		cena =</a:t>
            </a:r>
            <a:r>
              <a:rPr lang="en-GB" dirty="0" smtClean="0"/>
              <a:t>&gt; </a:t>
            </a:r>
            <a:r>
              <a:rPr lang="cs-CZ" dirty="0" smtClean="0"/>
              <a:t>náklady</a:t>
            </a:r>
          </a:p>
          <a:p>
            <a:r>
              <a:rPr lang="cs-CZ" dirty="0"/>
              <a:t>	</a:t>
            </a:r>
            <a:r>
              <a:rPr lang="cs-CZ" dirty="0" smtClean="0"/>
              <a:t>	(cílové náklady)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Stanovení cen: analýza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Bude konkurence reagovat? Jak?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Stanovení cen: jakou metodou?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Přirážka k nákladům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Požadovaná návratnost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Vnímaná hodnota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Hodnota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Ceny obvyklé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Aukce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9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5081</TotalTime>
  <Words>388</Words>
  <Application>Microsoft Office PowerPoint</Application>
  <PresentationFormat>Vlastní</PresentationFormat>
  <Paragraphs>104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Prezentace_MU_CZ</vt:lpstr>
      <vt:lpstr> Cena</vt:lpstr>
      <vt:lpstr>Co nás čeká</vt:lpstr>
      <vt:lpstr>Cena a její souvislosti</vt:lpstr>
      <vt:lpstr>Stanovení ceny: proces</vt:lpstr>
      <vt:lpstr>Stanovení ceny: cíle</vt:lpstr>
      <vt:lpstr>Stanovení ceny: určení poptávky</vt:lpstr>
      <vt:lpstr>Stanovení ceny: odhad nákladů</vt:lpstr>
      <vt:lpstr>Stanovení cen: analýza konkurence</vt:lpstr>
      <vt:lpstr>Stanovení cen: jakou metodou?</vt:lpstr>
      <vt:lpstr>Stanovení cen: jakou metodou?</vt:lpstr>
      <vt:lpstr>Stanovení cen: konečná cena</vt:lpstr>
      <vt:lpstr>Stanovení cen: úpravy cen</vt:lpstr>
      <vt:lpstr>Odkud studovat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</dc:title>
  <dc:creator>Čuhlová Renata</dc:creator>
  <cp:lastModifiedBy>Ondřej Částek</cp:lastModifiedBy>
  <cp:revision>95</cp:revision>
  <cp:lastPrinted>1601-01-01T00:00:00Z</cp:lastPrinted>
  <dcterms:created xsi:type="dcterms:W3CDTF">2020-10-15T14:34:16Z</dcterms:created>
  <dcterms:modified xsi:type="dcterms:W3CDTF">2021-04-20T04:27:01Z</dcterms:modified>
</cp:coreProperties>
</file>