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04" r:id="rId2"/>
    <p:sldId id="340" r:id="rId3"/>
    <p:sldId id="341" r:id="rId4"/>
    <p:sldId id="359" r:id="rId5"/>
    <p:sldId id="360" r:id="rId6"/>
    <p:sldId id="361" r:id="rId7"/>
    <p:sldId id="362" r:id="rId8"/>
    <p:sldId id="363" r:id="rId9"/>
    <p:sldId id="364" r:id="rId10"/>
    <p:sldId id="366" r:id="rId11"/>
    <p:sldId id="367" r:id="rId12"/>
    <p:sldId id="368" r:id="rId13"/>
    <p:sldId id="349" r:id="rId14"/>
    <p:sldId id="365" r:id="rId15"/>
    <p:sldId id="354" r:id="rId16"/>
    <p:sldId id="339" r:id="rId17"/>
  </p:sldIdLst>
  <p:sldSz cx="9145588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7F6EF"/>
          </a:solidFill>
        </a:fill>
      </a:tcStyle>
    </a:wholeTbl>
    <a:band1H>
      <a:tcStyle>
        <a:tcBdr/>
        <a:fill>
          <a:solidFill>
            <a:srgbClr val="CBECDE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BECDE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00CC99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00CC99"/>
          </a:solidFill>
        </a:fill>
      </a:tcStyle>
    </a:firstRow>
  </a:tblStyle>
  <a:tblStyle styleId="{7DF18680-E054-41AD-8BC1-D1AEF772440D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AEFF7"/>
          </a:solidFill>
        </a:fill>
      </a:tcStyle>
    </a:wholeTbl>
    <a:band1H>
      <a:tcStyle>
        <a:tcBdr/>
        <a:fill>
          <a:solidFill>
            <a:srgbClr val="D2DEEF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2DEEF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5B9BD5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5B9BD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146" autoAdjust="0"/>
  </p:normalViewPr>
  <p:slideViewPr>
    <p:cSldViewPr snapToGrid="0">
      <p:cViewPr varScale="1">
        <p:scale>
          <a:sx n="74" d="100"/>
          <a:sy n="74" d="100"/>
        </p:scale>
        <p:origin x="258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78A6661-1FD1-4EED-9BFF-06ECA2896D1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067555D-E37A-497C-801F-F316972166F6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71EC94-2F91-4666-8DDC-E48D7C5B7A2C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2F152E-F758-4B6B-9566-6938BC246FC9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7A89310-CE6D-45BF-9279-179240EB3E2A}" type="slidenum">
              <a:t>‹#›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751711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BAAFBA8-6158-4CE8-AC8D-553C70F70017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B2D4B63-2122-4BD3-A068-D28B9C4EF57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E75A86-6790-4FA8-A013-9B1A6AD99D5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EF7F4A-040A-4B37-83EA-3F83CFA6078C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2E3D9A-9A65-41C4-B0BA-724A55B3E11D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79B2349-673B-4337-B903-C14BE8E24E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fld id="{C8EBA96F-E6A7-43E8-A626-C92DA024654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242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1pPr>
    <a:lvl2pPr marL="457200" marR="0" lvl="1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2pPr>
    <a:lvl3pPr marL="914400" marR="0" lvl="2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3pPr>
    <a:lvl4pPr marL="1371600" marR="0" lvl="3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4pPr>
    <a:lvl5pPr marL="1828800" marR="0" lvl="4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0D07BD1-EFC9-448E-B37A-2E90245D39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DCDDBC4-D185-4633-9965-A6C80ECF47F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FA4300-73F2-4F44-9DD4-461065B55414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6980507-F4E3-4327-BA70-AD74CBE1DCCE}" type="slidenum">
              <a:t>1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8EBA96F-E6A7-43E8-A626-C92DA02465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3189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8EBA96F-E6A7-43E8-A626-C92DA02465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635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8EBA96F-E6A7-43E8-A626-C92DA02465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576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8EBA96F-E6A7-43E8-A626-C92DA02465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403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8EBA96F-E6A7-43E8-A626-C92DA02465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484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8EBA96F-E6A7-43E8-A626-C92DA02465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268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8EBA96F-E6A7-43E8-A626-C92DA02465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180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8EBA96F-E6A7-43E8-A626-C92DA02465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676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8EBA96F-E6A7-43E8-A626-C92DA02465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0882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8EBA96F-E6A7-43E8-A626-C92DA02465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1176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8EBA96F-E6A7-43E8-A626-C92DA02465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839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10ECC028-EC05-46D3-9CA0-FB808764342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E647F459-276A-4687-8D53-89464BF6E9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8ED0F8-FB5A-487A-9621-6D5134A72346}" type="slidenum">
              <a:t>‹#›</a:t>
            </a:fld>
            <a:endParaRPr lang="cs-CZ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89B5274A-62C3-4FBE-AC43-F79CE99F54D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8926" y="2900367"/>
            <a:ext cx="8522683" cy="1171584"/>
          </a:xfr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EEA933A5-A643-4CB4-894F-B6C6BE090941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298926" y="4116400"/>
            <a:ext cx="8522683" cy="698501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pic>
        <p:nvPicPr>
          <p:cNvPr id="6" name="Obrázek 9">
            <a:extLst>
              <a:ext uri="{FF2B5EF4-FFF2-40B4-BE49-F238E27FC236}">
                <a16:creationId xmlns:a16="http://schemas.microsoft.com/office/drawing/2014/main" id="{27BE94B4-864B-4AD2-9622-F5FB5AE94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715" y="414003"/>
            <a:ext cx="1531620" cy="1036097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55549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BFF89670-AF30-43DF-84DA-F78223E9A461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40090" y="718709"/>
            <a:ext cx="3915680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992C04E7-9390-4AC0-B815-37352B0A8B9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BF2E9517-FE95-44C7-BA0D-8F9B274DE9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E9410F-9780-4E03-AD5E-547E8BBCE5A8}" type="slidenum">
              <a:t>‹#›</a:t>
            </a:fld>
            <a:endParaRPr lang="cs-CZ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EC9EB283-2C90-48B2-AEAF-E4BF51A3DDD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4500000"/>
            <a:ext cx="3915680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774E4EC9-88F7-48FA-9D34-8D2A3D77FF0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4068001"/>
            <a:ext cx="3915680" cy="359999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1BC91F94-D3C7-4520-B112-CC006DF418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689271" y="4500000"/>
            <a:ext cx="3915680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D12C98B6-361A-430D-BEAD-B44F85261FD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689820" y="4068001"/>
            <a:ext cx="3915680" cy="359999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679A48A9-475B-4FDA-BBDC-708030F207A5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689271" y="718709"/>
            <a:ext cx="3915680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0" name="Obrázek 13">
            <a:extLst>
              <a:ext uri="{FF2B5EF4-FFF2-40B4-BE49-F238E27FC236}">
                <a16:creationId xmlns:a16="http://schemas.microsoft.com/office/drawing/2014/main" id="{5DB8B8BA-0F99-45E2-B820-CF96010E47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34537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6FB0B8-A303-4FD6-B4C5-9C542C48CD5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6D0182-090E-48D3-B8DF-2A592666B7A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4FB454-E8E6-46FC-864A-C1CD8F311F7A}" type="slidenum">
              <a:t>‹#›</a:t>
            </a:fld>
            <a:endParaRPr lang="cs-CZ"/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2FDF2EA1-8DCC-4DA0-A854-AE4629C6D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425984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8092B7-26AA-4E79-8DFC-D3787B6560D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1B3EAB-ECD2-4EA8-875E-689BD2A7A6D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856E2DF3-2F5F-4E81-8F08-D3269BFB5BB2}" type="slidenum">
              <a:t>‹#›</a:t>
            </a:fld>
            <a:endParaRPr lang="cs-CZ"/>
          </a:p>
        </p:txBody>
      </p:sp>
      <p:sp>
        <p:nvSpPr>
          <p:cNvPr id="4" name="Zástupný symbol pro obrázek 7">
            <a:extLst>
              <a:ext uri="{FF2B5EF4-FFF2-40B4-BE49-F238E27FC236}">
                <a16:creationId xmlns:a16="http://schemas.microsoft.com/office/drawing/2014/main" id="{72A120C3-1EAA-4E45-84C4-9F5EFA037809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0" y="0"/>
            <a:ext cx="9145591" cy="5842001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na ikonu přidáte obrázek.</a:t>
            </a:r>
          </a:p>
        </p:txBody>
      </p:sp>
      <p:pic>
        <p:nvPicPr>
          <p:cNvPr id="5" name="Obrázek 6">
            <a:extLst>
              <a:ext uri="{FF2B5EF4-FFF2-40B4-BE49-F238E27FC236}">
                <a16:creationId xmlns:a16="http://schemas.microsoft.com/office/drawing/2014/main" id="{F5E8C543-F14A-40FC-BD48-0578691E85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8747" y="6050484"/>
            <a:ext cx="883410" cy="597596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626740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903DFA9-CD87-4F42-A7FF-F58F0F981BB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E5C899-37BF-4A4D-A87B-9DF2BA0EA8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pPr lvl="0"/>
            <a:fld id="{F9441903-AA2C-4674-B2CE-B18ACCDB11B4}" type="slidenum">
              <a:t>‹#›</a:t>
            </a:fld>
            <a:endParaRPr lang="cs-CZ"/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8CD78A50-0ADA-4863-A399-6E271CFB20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5633" y="2019296"/>
            <a:ext cx="4199884" cy="284109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21608443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3B44AA4-6434-400B-AC79-7A4A20DAF9A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DCE6FC7-5A8D-4B01-BD30-DA3ECD0488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77F5E0-195A-4DD8-AF9F-E3A9C10F9AFC}" type="slidenum">
              <a:t>‹#›</a:t>
            </a:fld>
            <a:endParaRPr lang="cs-CZ"/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C83BEF64-2FD3-4900-84BF-A58427851E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996" y="2434288"/>
            <a:ext cx="7187997" cy="1863556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23442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3">
            <a:extLst>
              <a:ext uri="{FF2B5EF4-FFF2-40B4-BE49-F238E27FC236}">
                <a16:creationId xmlns:a16="http://schemas.microsoft.com/office/drawing/2014/main" id="{C0136E19-27A0-4803-A0CF-D13303A0928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4">
            <a:extLst>
              <a:ext uri="{FF2B5EF4-FFF2-40B4-BE49-F238E27FC236}">
                <a16:creationId xmlns:a16="http://schemas.microsoft.com/office/drawing/2014/main" id="{A9009266-117D-4039-AAE6-673BB96C90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00759E-1E36-4DFE-82DC-1DB6374FB462}" type="slidenum">
              <a:t>‹#›</a:t>
            </a:fld>
            <a:endParaRPr lang="cs-CZ"/>
          </a:p>
        </p:txBody>
      </p:sp>
      <p:sp>
        <p:nvSpPr>
          <p:cNvPr id="4" name="Nadpis 12">
            <a:extLst>
              <a:ext uri="{FF2B5EF4-FFF2-40B4-BE49-F238E27FC236}">
                <a16:creationId xmlns:a16="http://schemas.microsoft.com/office/drawing/2014/main" id="{FB8B4075-96E4-4049-8C5F-DD920AB38C0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E318B140-5685-4D06-A589-9B0B9EEBAEA8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9">
            <a:extLst>
              <a:ext uri="{FF2B5EF4-FFF2-40B4-BE49-F238E27FC236}">
                <a16:creationId xmlns:a16="http://schemas.microsoft.com/office/drawing/2014/main" id="{87EB9C54-3FD1-4ABF-8247-EA3E160448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19730658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0A09B521-A4C2-4869-829D-D14802EEE65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6FE0A9BA-8028-4F32-8766-D5B3470C8D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61A36E8D-8171-4B5B-B82A-C38687A961CC}" type="slidenum">
              <a:t>‹#›</a:t>
            </a:fld>
            <a:endParaRPr lang="cs-CZ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92E6FE29-EC88-4272-9D23-F1C4DFEED18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8926" y="2900367"/>
            <a:ext cx="8522683" cy="1171584"/>
          </a:xfr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21D39D61-9779-40F4-866A-320850201293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298926" y="4116400"/>
            <a:ext cx="8522683" cy="698501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pic>
        <p:nvPicPr>
          <p:cNvPr id="6" name="Obrázek 9">
            <a:extLst>
              <a:ext uri="{FF2B5EF4-FFF2-40B4-BE49-F238E27FC236}">
                <a16:creationId xmlns:a16="http://schemas.microsoft.com/office/drawing/2014/main" id="{0FA96A8B-D520-457E-950C-01474676A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715" y="414003"/>
            <a:ext cx="1520784" cy="1028764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26467922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A67B7C13-CF35-46CD-863E-B6C30BBC0EC6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" name="Zástupný symbol pro zápatí 3">
            <a:extLst>
              <a:ext uri="{FF2B5EF4-FFF2-40B4-BE49-F238E27FC236}">
                <a16:creationId xmlns:a16="http://schemas.microsoft.com/office/drawing/2014/main" id="{2691AF03-AD7A-4C9A-AD4E-A34A69295E2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4">
            <a:extLst>
              <a:ext uri="{FF2B5EF4-FFF2-40B4-BE49-F238E27FC236}">
                <a16:creationId xmlns:a16="http://schemas.microsoft.com/office/drawing/2014/main" id="{9CC6AC45-4254-4E8B-A56F-00DB791335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562D4A-D5F1-448C-B6DF-EC1273B523AA}" type="slidenum">
              <a:t>‹#›</a:t>
            </a:fld>
            <a:endParaRPr lang="cs-CZ"/>
          </a:p>
        </p:txBody>
      </p:sp>
      <p:sp>
        <p:nvSpPr>
          <p:cNvPr id="5" name="Zástupný symbol pro text 7">
            <a:extLst>
              <a:ext uri="{FF2B5EF4-FFF2-40B4-BE49-F238E27FC236}">
                <a16:creationId xmlns:a16="http://schemas.microsoft.com/office/drawing/2014/main" id="{3D4C14E3-3286-46E2-BB61-BCCA3058818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1295997"/>
            <a:ext cx="8065501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5E1B5A60-CEA9-4417-8E98-02F3F1F2C3E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354CAFC-0F55-4941-80D1-E470775D7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7458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66B714C-EAB3-45A7-A4E8-26F06714CA2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34CB2E-4396-464E-AC7D-B49D46D8E0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C5B04C-DA97-4471-815E-49B911BA8E03}" type="slidenum">
              <a:t>‹#›</a:t>
            </a:fld>
            <a:endParaRPr lang="cs-CZ"/>
          </a:p>
        </p:txBody>
      </p:sp>
      <p:sp>
        <p:nvSpPr>
          <p:cNvPr id="4" name="Zástupný symbol pro text 7">
            <a:extLst>
              <a:ext uri="{FF2B5EF4-FFF2-40B4-BE49-F238E27FC236}">
                <a16:creationId xmlns:a16="http://schemas.microsoft.com/office/drawing/2014/main" id="{7C4D3959-7FF3-4771-80C9-3D485FD0B39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1295997"/>
            <a:ext cx="3915680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Nadpis 12">
            <a:extLst>
              <a:ext uri="{FF2B5EF4-FFF2-40B4-BE49-F238E27FC236}">
                <a16:creationId xmlns:a16="http://schemas.microsoft.com/office/drawing/2014/main" id="{D96A28A8-6F70-414D-BAB2-FE44A4EACAB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6" name="Zástupný symbol pro text 7">
            <a:extLst>
              <a:ext uri="{FF2B5EF4-FFF2-40B4-BE49-F238E27FC236}">
                <a16:creationId xmlns:a16="http://schemas.microsoft.com/office/drawing/2014/main" id="{84792307-48FC-4881-A9AA-BE5E300FC76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689271" y="1290511"/>
            <a:ext cx="3915680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B0566D54-45B4-45E5-BFC5-81EB1A396436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40090" y="1691996"/>
            <a:ext cx="3915680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EC83857-3FEE-4738-A8BF-3E5B7ADF3177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689271" y="1690268"/>
            <a:ext cx="3915680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10">
            <a:extLst>
              <a:ext uri="{FF2B5EF4-FFF2-40B4-BE49-F238E27FC236}">
                <a16:creationId xmlns:a16="http://schemas.microsoft.com/office/drawing/2014/main" id="{B198797A-9F55-486B-9CA2-96360B7C93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584822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3F0DC573-C0E7-42F2-A77D-1058AE6A551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39450" y="1695078"/>
            <a:ext cx="3914491" cy="389670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28C4DDFD-B782-48D1-8985-2F735202DF1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C0A69F28-6F42-4366-A579-80A9E43747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01C60D-68E7-4D87-9648-F5EF40A8702C}" type="slidenum">
              <a:t>‹#›</a:t>
            </a:fld>
            <a:endParaRPr lang="cs-CZ"/>
          </a:p>
        </p:txBody>
      </p:sp>
      <p:sp>
        <p:nvSpPr>
          <p:cNvPr id="5" name="Nadpis 3">
            <a:extLst>
              <a:ext uri="{FF2B5EF4-FFF2-40B4-BE49-F238E27FC236}">
                <a16:creationId xmlns:a16="http://schemas.microsoft.com/office/drawing/2014/main" id="{F7EBCA89-1CEC-4DB7-8101-3BCFFBDE081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E1F3C69A-D166-4E46-B1DB-309C3C39962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5599666"/>
            <a:ext cx="3914491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B5804849-E18B-4381-869C-626983E6B65D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689271" y="1667024"/>
            <a:ext cx="3915680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 sz="2000"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9">
            <a:extLst>
              <a:ext uri="{FF2B5EF4-FFF2-40B4-BE49-F238E27FC236}">
                <a16:creationId xmlns:a16="http://schemas.microsoft.com/office/drawing/2014/main" id="{1BE3A9E6-13E7-44E6-B4DD-D5F29BAFA3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497509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8EFBF067-817C-4677-A9F9-66B497DABA95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3330583" y="1692005"/>
            <a:ext cx="248407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74932D63-95E0-493A-B3A8-8F4515218D3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F6547A66-4712-446D-81EC-0D0C4A193C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62A676-9E7A-4DB6-B81D-35B513D27330}" type="slidenum">
              <a:t>‹#›</a:t>
            </a:fld>
            <a:endParaRPr lang="cs-CZ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2F1FC960-8966-4873-9EC0-0A5F65C7192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4414275"/>
            <a:ext cx="2484433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E3BFE977-798E-433B-BF9A-BD56376D704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330583" y="4414275"/>
            <a:ext cx="2484433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315DF775-BA91-40F8-AA99-EA9A1416865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21962" y="4414265"/>
            <a:ext cx="2484433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D84F2ACE-88AA-4F89-8214-1F4F7F206C2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4025133"/>
            <a:ext cx="248407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9FB4395D-BFBD-43CF-9843-A921157C14F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330930" y="4025133"/>
            <a:ext cx="248407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176932AB-BFEB-421D-BD95-8D86D6EC957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22136" y="4025133"/>
            <a:ext cx="248407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6880A5E2-CA7F-4BAE-B8D6-55D39030846E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40090" y="1692005"/>
            <a:ext cx="248407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1C19540-53AA-45A1-B8EA-F5CEE0EFDB3F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121066" y="1692005"/>
            <a:ext cx="248407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84DB4688-1CF5-4FD6-87A1-78D69C22E16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1295997"/>
            <a:ext cx="8065501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Nadpis 12">
            <a:extLst>
              <a:ext uri="{FF2B5EF4-FFF2-40B4-BE49-F238E27FC236}">
                <a16:creationId xmlns:a16="http://schemas.microsoft.com/office/drawing/2014/main" id="{B287720E-03E6-4531-8ABA-4260382B76D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pic>
        <p:nvPicPr>
          <p:cNvPr id="15" name="Obrázek 16">
            <a:extLst>
              <a:ext uri="{FF2B5EF4-FFF2-40B4-BE49-F238E27FC236}">
                <a16:creationId xmlns:a16="http://schemas.microsoft.com/office/drawing/2014/main" id="{5DC4AC75-6835-4E58-A256-CC9B8D971C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092145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A82127-E492-4D5F-8A6F-AA3A3438F37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733078-13A3-48FC-8E27-E53059CCEA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C27963-931A-4D29-849C-6DC6DBA055AD}" type="slidenum">
              <a:t>‹#›</a:t>
            </a:fld>
            <a:endParaRPr lang="cs-CZ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771EF863-FB50-475B-AF71-EB5DBB57F251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704972" y="692145"/>
            <a:ext cx="3901415" cy="5139851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 sz="2000"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5" name="Zástupný symbol pro obsah 12">
            <a:extLst>
              <a:ext uri="{FF2B5EF4-FFF2-40B4-BE49-F238E27FC236}">
                <a16:creationId xmlns:a16="http://schemas.microsoft.com/office/drawing/2014/main" id="{EAFB6509-923B-48DF-ADF4-EAA4C85B5AF3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39450" y="692155"/>
            <a:ext cx="3914491" cy="48996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E0E7423D-158B-48D9-9D75-1A4FCF58A7C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5599666"/>
            <a:ext cx="3914491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7" name="Obrázek 10">
            <a:extLst>
              <a:ext uri="{FF2B5EF4-FFF2-40B4-BE49-F238E27FC236}">
                <a16:creationId xmlns:a16="http://schemas.microsoft.com/office/drawing/2014/main" id="{F7D6114A-0EC1-40A1-9184-88E680693F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928285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620164-2503-4E8A-8901-6925D7A030C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8C14BA0-D24B-4D84-8806-90F23689F8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6A58F9-2282-4CA5-B9D3-4BB75A032674}" type="slidenum">
              <a:t>‹#›</a:t>
            </a:fld>
            <a:endParaRPr lang="cs-CZ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EAA5A903-6446-4CB4-8768-71625CD15B8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40090" y="692145"/>
            <a:ext cx="8066297" cy="5139851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5" name="Obrázek 6">
            <a:extLst>
              <a:ext uri="{FF2B5EF4-FFF2-40B4-BE49-F238E27FC236}">
                <a16:creationId xmlns:a16="http://schemas.microsoft.com/office/drawing/2014/main" id="{B85364EA-9AB5-490E-A4AA-56FF4437EE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98748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8384AA16-6C97-4642-BB15-0876120AF5F7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540090" y="6227996"/>
            <a:ext cx="5941030" cy="2519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098FB0DD-D685-4413-BAF3-DE5809E0801F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310557" y="6227996"/>
            <a:ext cx="189033" cy="251999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fld id="{157E99AF-5CDC-4939-882B-4AB81AD557E3}" type="slidenum">
              <a:t>‹#›</a:t>
            </a:fld>
            <a:endParaRPr lang="cs-CZ"/>
          </a:p>
        </p:txBody>
      </p:sp>
      <p:sp>
        <p:nvSpPr>
          <p:cNvPr id="4" name="Zástupný nadpis 1">
            <a:extLst>
              <a:ext uri="{FF2B5EF4-FFF2-40B4-BE49-F238E27FC236}">
                <a16:creationId xmlns:a16="http://schemas.microsoft.com/office/drawing/2014/main" id="{2E5B7155-882A-4DD0-AB3D-4CCC1D8BC60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40090" y="719998"/>
            <a:ext cx="8066297" cy="45157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22DDD9D-1E7D-4C19-A324-4F64CAA8671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39194" y="1871996"/>
            <a:ext cx="8066297" cy="39600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marL="0" marR="0" lvl="0" indent="0" algn="l" defTabSz="914400" rtl="0" fontAlgn="auto" hangingPunct="1">
        <a:lnSpc>
          <a:spcPts val="4000"/>
        </a:lnSpc>
        <a:spcBef>
          <a:spcPts val="0"/>
        </a:spcBef>
        <a:spcAft>
          <a:spcPts val="0"/>
        </a:spcAft>
        <a:buNone/>
        <a:tabLst/>
        <a:defRPr lang="cs-CZ" sz="4000" b="1" i="0" u="none" strike="noStrike" kern="0" cap="none" spc="0" baseline="0">
          <a:solidFill>
            <a:srgbClr val="0000DC"/>
          </a:solidFill>
          <a:uFillTx/>
          <a:latin typeface="Arial"/>
        </a:defRPr>
      </a:lvl1pPr>
    </p:titleStyle>
    <p:body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2800" b="0" i="0" u="none" strike="noStrike" kern="0" cap="none" spc="0" baseline="0">
          <a:solidFill>
            <a:srgbClr val="000000"/>
          </a:solidFill>
          <a:uFillTx/>
          <a:latin typeface="Arial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AA3073-CDA9-4FBB-AA26-A096883CEA7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	Distribuce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CC5C47-F930-43E3-953E-73283C45552F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257800" y="4116400"/>
            <a:ext cx="3563809" cy="1341425"/>
          </a:xfrm>
        </p:spPr>
        <p:txBody>
          <a:bodyPr/>
          <a:lstStyle/>
          <a:p>
            <a:r>
              <a:rPr lang="cs-CZ" dirty="0" smtClean="0"/>
              <a:t>BPH_MAR1</a:t>
            </a:r>
          </a:p>
          <a:p>
            <a:r>
              <a:rPr lang="cs-CZ" dirty="0" smtClean="0"/>
              <a:t>Ondřej Částek</a:t>
            </a:r>
          </a:p>
          <a:p>
            <a:r>
              <a:rPr lang="cs-CZ" dirty="0" smtClean="0"/>
              <a:t>castek@econ.muni.cz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Distribuční cesty: typy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1553029"/>
            <a:ext cx="8066297" cy="4380576"/>
          </a:xfrm>
        </p:spPr>
        <p:txBody>
          <a:bodyPr/>
          <a:lstStyle/>
          <a:p>
            <a:r>
              <a:rPr lang="cs-CZ" dirty="0" smtClean="0"/>
              <a:t>Přímé:</a:t>
            </a:r>
          </a:p>
          <a:p>
            <a:pPr marL="514350" indent="-514350">
              <a:buAutoNum type="arabicPeriod"/>
            </a:pPr>
            <a:r>
              <a:rPr lang="cs-CZ" dirty="0" smtClean="0"/>
              <a:t>Obchodní zástupce (i podomní prodej)</a:t>
            </a:r>
          </a:p>
          <a:p>
            <a:pPr marL="514350" indent="-514350">
              <a:buAutoNum type="arabicPeriod"/>
            </a:pPr>
            <a:r>
              <a:rPr lang="cs-CZ" dirty="0" smtClean="0"/>
              <a:t>Podnikové prodejny</a:t>
            </a:r>
          </a:p>
          <a:p>
            <a:pPr marL="514350" indent="-514350">
              <a:buAutoNum type="arabicPeriod"/>
            </a:pPr>
            <a:r>
              <a:rPr lang="cs-CZ" dirty="0" smtClean="0"/>
              <a:t>E-</a:t>
            </a:r>
            <a:r>
              <a:rPr lang="cs-CZ" dirty="0" err="1" smtClean="0"/>
              <a:t>shop</a:t>
            </a:r>
            <a:r>
              <a:rPr lang="cs-CZ" dirty="0" smtClean="0"/>
              <a:t>(y) výrobce, prodejní automaty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Nepřímé: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Prostředníci</a:t>
            </a:r>
          </a:p>
          <a:p>
            <a:pPr marL="514350" indent="-514350">
              <a:buAutoNum type="arabicPeriod"/>
            </a:pPr>
            <a:r>
              <a:rPr lang="cs-CZ" dirty="0" smtClean="0"/>
              <a:t>Zprostředkovatelé</a:t>
            </a:r>
          </a:p>
          <a:p>
            <a:pPr marL="514350" indent="-514350">
              <a:buAutoNum type="arabicPeriod"/>
            </a:pPr>
            <a:r>
              <a:rPr lang="cs-CZ" dirty="0" err="1" smtClean="0"/>
              <a:t>Facilitátoři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6494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6115" y="719998"/>
            <a:ext cx="9029474" cy="451576"/>
          </a:xfrm>
        </p:spPr>
        <p:txBody>
          <a:bodyPr/>
          <a:lstStyle/>
          <a:p>
            <a:r>
              <a:rPr lang="cs-CZ" dirty="0" smtClean="0"/>
              <a:t>Distribuční cesty: aspekty ke zvážení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1553029"/>
            <a:ext cx="8066297" cy="4380576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Možnosti výrobce</a:t>
            </a:r>
          </a:p>
          <a:p>
            <a:pPr marL="514350" indent="-514350">
              <a:buAutoNum type="arabicPeriod"/>
            </a:pPr>
            <a:r>
              <a:rPr lang="cs-CZ" dirty="0" smtClean="0"/>
              <a:t>Povaha produktu</a:t>
            </a:r>
          </a:p>
          <a:p>
            <a:pPr marL="514350" indent="-514350">
              <a:buAutoNum type="arabicPeriod"/>
            </a:pPr>
            <a:r>
              <a:rPr lang="cs-CZ" dirty="0" smtClean="0"/>
              <a:t>Povaha trhu</a:t>
            </a:r>
          </a:p>
          <a:p>
            <a:pPr marL="514350" indent="-514350">
              <a:buAutoNum type="arabicPeriod"/>
            </a:pPr>
            <a:r>
              <a:rPr lang="cs-CZ" dirty="0" smtClean="0"/>
              <a:t>Objem dodávek</a:t>
            </a:r>
          </a:p>
          <a:p>
            <a:pPr marL="514350" indent="-514350">
              <a:buAutoNum type="arabicPeriod"/>
            </a:pPr>
            <a:r>
              <a:rPr lang="cs-CZ" dirty="0" smtClean="0"/>
              <a:t>Faktory prostředí</a:t>
            </a:r>
          </a:p>
          <a:p>
            <a:pPr marL="514350" indent="-514350">
              <a:buAutoNum type="arabicPeriod"/>
            </a:pPr>
            <a:r>
              <a:rPr lang="cs-CZ" dirty="0" smtClean="0"/>
              <a:t>Charakteristika distributorů</a:t>
            </a:r>
          </a:p>
          <a:p>
            <a:pPr marL="514350" indent="-514350">
              <a:buAutoNum type="arabicPeriod"/>
            </a:pPr>
            <a:r>
              <a:rPr lang="cs-CZ" dirty="0" smtClean="0"/>
              <a:t>Konkurence</a:t>
            </a:r>
          </a:p>
          <a:p>
            <a:pPr marL="514350" indent="-514350">
              <a:buAutoNum type="arabicPeriod"/>
            </a:pPr>
            <a:r>
              <a:rPr lang="cs-CZ" dirty="0" smtClean="0"/>
              <a:t>Distribuční strategie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algn="r"/>
            <a:r>
              <a:rPr lang="cs-CZ" sz="2000" dirty="0" smtClean="0"/>
              <a:t>Zamazalová a kol., 2010, s. 234-5</a:t>
            </a:r>
          </a:p>
          <a:p>
            <a:pPr marL="514350" indent="-514350">
              <a:buAutoNum type="arabicPeriod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4919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Distribuční strategie, systémy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Intenzivní</a:t>
            </a:r>
          </a:p>
          <a:p>
            <a:pPr marL="514350" indent="-514350">
              <a:buAutoNum type="arabicPeriod"/>
            </a:pPr>
            <a:r>
              <a:rPr lang="cs-CZ" dirty="0" smtClean="0"/>
              <a:t>Selektivní</a:t>
            </a:r>
          </a:p>
          <a:p>
            <a:pPr marL="514350" indent="-514350">
              <a:buAutoNum type="arabicPeriod"/>
            </a:pPr>
            <a:r>
              <a:rPr lang="cs-CZ" dirty="0" smtClean="0"/>
              <a:t>Výhradní</a:t>
            </a:r>
          </a:p>
          <a:p>
            <a:pPr marL="514350" indent="-514350">
              <a:buAutoNum type="arabicPeriod"/>
            </a:pPr>
            <a:endParaRPr lang="cs-CZ" dirty="0"/>
          </a:p>
          <a:p>
            <a:r>
              <a:rPr lang="cs-CZ" dirty="0"/>
              <a:t>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Konvenční distribuční systémy</a:t>
            </a:r>
          </a:p>
          <a:p>
            <a:pPr marL="514350" indent="-514350">
              <a:buAutoNum type="arabicPeriod"/>
            </a:pPr>
            <a:r>
              <a:rPr lang="cs-CZ" dirty="0" smtClean="0"/>
              <a:t>Vertikální distribuční systémy </a:t>
            </a:r>
          </a:p>
          <a:p>
            <a:pPr marL="514350" indent="-514350">
              <a:buAutoNum type="arabicPeriod"/>
            </a:pPr>
            <a:r>
              <a:rPr lang="cs-CZ" dirty="0" smtClean="0"/>
              <a:t>Horizontální distribuční systémy</a:t>
            </a:r>
          </a:p>
          <a:p>
            <a:pPr marL="514350" indent="-514350">
              <a:buAutoNum type="arabicPeriod"/>
            </a:pPr>
            <a:r>
              <a:rPr lang="cs-CZ" dirty="0" smtClean="0"/>
              <a:t>Integrované (hybridní) distribuční systémy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237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608" y="719998"/>
            <a:ext cx="8628846" cy="451576"/>
          </a:xfrm>
        </p:spPr>
        <p:txBody>
          <a:bodyPr/>
          <a:lstStyle/>
          <a:p>
            <a:r>
              <a:rPr lang="cs-CZ" dirty="0" smtClean="0"/>
              <a:t>Co ještě zvážit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spcAft>
                <a:spcPts val="1200"/>
              </a:spcAft>
              <a:buClrTx/>
            </a:pPr>
            <a:r>
              <a:rPr lang="cs-CZ" dirty="0" smtClean="0"/>
              <a:t>Specifika e-</a:t>
            </a:r>
            <a:r>
              <a:rPr lang="cs-CZ" dirty="0" err="1" smtClean="0"/>
              <a:t>commerce</a:t>
            </a:r>
            <a:r>
              <a:rPr lang="cs-CZ" dirty="0" smtClean="0"/>
              <a:t> a m-</a:t>
            </a:r>
            <a:r>
              <a:rPr lang="cs-CZ" dirty="0" err="1" smtClean="0"/>
              <a:t>commerce</a:t>
            </a:r>
            <a:endParaRPr lang="cs-CZ" dirty="0" smtClean="0"/>
          </a:p>
          <a:p>
            <a:pPr>
              <a:spcAft>
                <a:spcPts val="1200"/>
              </a:spcAft>
              <a:buClrTx/>
            </a:pPr>
            <a:endParaRPr lang="cs-CZ" dirty="0"/>
          </a:p>
          <a:p>
            <a:pPr>
              <a:spcAft>
                <a:spcPts val="1200"/>
              </a:spcAft>
              <a:buClrTx/>
            </a:pPr>
            <a:r>
              <a:rPr lang="cs-CZ" dirty="0" smtClean="0"/>
              <a:t>Typy vertikálních distribučních systémů</a:t>
            </a:r>
          </a:p>
          <a:p>
            <a:pPr>
              <a:spcAft>
                <a:spcPts val="1200"/>
              </a:spcAft>
              <a:buClrTx/>
            </a:pPr>
            <a:endParaRPr lang="cs-CZ" dirty="0"/>
          </a:p>
          <a:p>
            <a:pPr>
              <a:spcAft>
                <a:spcPts val="1200"/>
              </a:spcAft>
              <a:buClrTx/>
            </a:pPr>
            <a:r>
              <a:rPr lang="cs-CZ" dirty="0" smtClean="0"/>
              <a:t>Role Point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Sale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158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dirty="0" smtClean="0"/>
              <a:t>Grafiky jsou z </a:t>
            </a:r>
            <a:r>
              <a:rPr lang="cs-CZ" dirty="0" err="1" smtClean="0"/>
              <a:t>Kotler</a:t>
            </a:r>
            <a:r>
              <a:rPr lang="cs-CZ" dirty="0" smtClean="0"/>
              <a:t> a Keller, Marketing Management, 14. vydání.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808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Odkud studovat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dirty="0" smtClean="0"/>
              <a:t>Povinné: Kapitola 15 v </a:t>
            </a:r>
            <a:r>
              <a:rPr lang="cs-CZ" dirty="0" err="1" smtClean="0"/>
              <a:t>Kotler</a:t>
            </a:r>
            <a:r>
              <a:rPr lang="cs-CZ" dirty="0" smtClean="0"/>
              <a:t> a Keller, Marketing Management, přeloženo z </a:t>
            </a:r>
            <a:r>
              <a:rPr lang="cs-CZ" dirty="0" err="1" smtClean="0"/>
              <a:t>anj</a:t>
            </a:r>
            <a:r>
              <a:rPr lang="cs-CZ" dirty="0" smtClean="0"/>
              <a:t>., 14. vyd., 2013, od s. 149. </a:t>
            </a:r>
            <a:r>
              <a:rPr lang="en-GB" dirty="0" smtClean="0"/>
              <a:t>[</a:t>
            </a:r>
            <a:r>
              <a:rPr lang="cs-CZ" dirty="0" smtClean="0"/>
              <a:t>MAR 543</a:t>
            </a:r>
            <a:r>
              <a:rPr lang="en-GB" dirty="0" smtClean="0"/>
              <a:t>]</a:t>
            </a:r>
            <a:endParaRPr lang="cs-CZ" dirty="0" smtClean="0"/>
          </a:p>
          <a:p>
            <a:pPr marL="529200" indent="-457200">
              <a:lnSpc>
                <a:spcPct val="100000"/>
              </a:lnSpc>
              <a:spcAft>
                <a:spcPts val="1200"/>
              </a:spcAft>
              <a:buFontTx/>
              <a:buChar char="-"/>
            </a:pPr>
            <a:r>
              <a:rPr lang="cs-CZ" sz="2400" i="1" dirty="0" smtClean="0"/>
              <a:t>dostupné v e-</a:t>
            </a:r>
            <a:r>
              <a:rPr lang="cs-CZ" sz="2400" i="1" dirty="0" err="1" smtClean="0"/>
              <a:t>prezenčce</a:t>
            </a:r>
            <a:endParaRPr lang="cs-CZ" sz="2400" i="1" dirty="0" smtClean="0"/>
          </a:p>
          <a:p>
            <a:pPr marL="720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dirty="0"/>
              <a:t>Povinné</a:t>
            </a:r>
            <a:r>
              <a:rPr lang="cs-CZ" dirty="0" smtClean="0"/>
              <a:t>: Kapitola 10 v DSO v </a:t>
            </a:r>
            <a:r>
              <a:rPr lang="cs-CZ" dirty="0" err="1" smtClean="0"/>
              <a:t>ISu</a:t>
            </a:r>
            <a:endParaRPr lang="cs-CZ" dirty="0" smtClean="0"/>
          </a:p>
          <a:p>
            <a:pPr marL="529200" indent="-457200">
              <a:lnSpc>
                <a:spcPct val="100000"/>
              </a:lnSpc>
              <a:spcAft>
                <a:spcPts val="1200"/>
              </a:spcAft>
              <a:buFontTx/>
              <a:buChar char="-"/>
            </a:pPr>
            <a:r>
              <a:rPr lang="cs-CZ" sz="2400" i="1" dirty="0" smtClean="0"/>
              <a:t>stručné shrnutí</a:t>
            </a:r>
          </a:p>
          <a:p>
            <a:pPr marL="72000">
              <a:lnSpc>
                <a:spcPct val="100000"/>
              </a:lnSpc>
              <a:spcAft>
                <a:spcPts val="1200"/>
              </a:spcAft>
            </a:pPr>
            <a:r>
              <a:rPr lang="cs-CZ" dirty="0" smtClean="0"/>
              <a:t>Rozšiřující: Kapitola 10 v Zamazalová a kol., Marketing, 2. vyd., 2010.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0418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čeká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/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Distribuční kanály: strategie, funkce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Služby poskytované distribučními kanály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Distribuční cesty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Marketingový kanál…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/>
          <a:p>
            <a:r>
              <a:rPr lang="cs-CZ" dirty="0" smtClean="0"/>
              <a:t>…způsob doručení produktu od výrobce ke spotřebiteli</a:t>
            </a:r>
          </a:p>
          <a:p>
            <a:endParaRPr lang="cs-CZ" dirty="0"/>
          </a:p>
          <a:p>
            <a:r>
              <a:rPr lang="cs-CZ" dirty="0" smtClean="0"/>
              <a:t>…prostředníci mezi výrobcem a spotřebitelem</a:t>
            </a:r>
          </a:p>
          <a:p>
            <a:endParaRPr lang="cs-CZ" dirty="0"/>
          </a:p>
          <a:p>
            <a:r>
              <a:rPr lang="cs-CZ" dirty="0" smtClean="0"/>
              <a:t>…způsob překlenutí nesouladu/rozporu (v čem?)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Velmi často se nejedná o jeden kanál, ale složitý systém: vícekanálová strategie, hybridní kanály, integrované kanály, strategie hodnotové sítě.</a:t>
            </a:r>
          </a:p>
        </p:txBody>
      </p:sp>
    </p:spTree>
    <p:extLst>
      <p:ext uri="{BB962C8B-B14F-4D97-AF65-F5344CB8AC3E}">
        <p14:creationId xmlns:p14="http://schemas.microsoft.com/office/powerpoint/2010/main" val="380182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Marketingový kanál: strategie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dirty="0" err="1" smtClean="0"/>
              <a:t>Push</a:t>
            </a:r>
            <a:endParaRPr lang="cs-CZ" dirty="0" smtClean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err="1" smtClean="0"/>
              <a:t>Pull</a:t>
            </a:r>
            <a:endParaRPr lang="cs-CZ" dirty="0" smtClean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Kombinace</a:t>
            </a:r>
          </a:p>
        </p:txBody>
      </p:sp>
    </p:spTree>
    <p:extLst>
      <p:ext uri="{BB962C8B-B14F-4D97-AF65-F5344CB8AC3E}">
        <p14:creationId xmlns:p14="http://schemas.microsoft.com/office/powerpoint/2010/main" val="142688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Marketingový kanál: funkce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Získávání informací o spotřebitelích, trhu, konkurenci</a:t>
            </a:r>
          </a:p>
          <a:p>
            <a:pPr marL="514350" indent="-514350">
              <a:buAutoNum type="arabicPeriod"/>
            </a:pPr>
            <a:r>
              <a:rPr lang="cs-CZ" dirty="0" smtClean="0"/>
              <a:t>Marketingová komunikace</a:t>
            </a:r>
          </a:p>
          <a:p>
            <a:pPr marL="514350" indent="-514350">
              <a:buAutoNum type="arabicPeriod"/>
            </a:pPr>
            <a:r>
              <a:rPr lang="cs-CZ" dirty="0" smtClean="0"/>
              <a:t>Vyjednávání ceny</a:t>
            </a:r>
          </a:p>
          <a:p>
            <a:pPr marL="514350" indent="-514350">
              <a:buAutoNum type="arabicPeriod"/>
            </a:pPr>
            <a:r>
              <a:rPr lang="cs-CZ" dirty="0" smtClean="0"/>
              <a:t>Objednávání u výrobců</a:t>
            </a:r>
          </a:p>
          <a:p>
            <a:pPr marL="514350" indent="-514350">
              <a:buAutoNum type="arabicPeriod"/>
            </a:pPr>
            <a:r>
              <a:rPr lang="cs-CZ" dirty="0" smtClean="0"/>
              <a:t>Financování zásob</a:t>
            </a:r>
          </a:p>
          <a:p>
            <a:pPr marL="514350" indent="-514350">
              <a:buAutoNum type="arabicPeriod"/>
            </a:pPr>
            <a:r>
              <a:rPr lang="cs-CZ" dirty="0" smtClean="0"/>
              <a:t>Sdílení rizika</a:t>
            </a:r>
          </a:p>
          <a:p>
            <a:pPr marL="514350" indent="-514350">
              <a:buAutoNum type="arabicPeriod"/>
            </a:pPr>
            <a:r>
              <a:rPr lang="cs-CZ" dirty="0" smtClean="0"/>
              <a:t>Skladování, doprava</a:t>
            </a:r>
          </a:p>
          <a:p>
            <a:pPr marL="514350" indent="-514350">
              <a:buAutoNum type="arabicPeriod"/>
            </a:pPr>
            <a:r>
              <a:rPr lang="cs-CZ" dirty="0" smtClean="0"/>
              <a:t>Facilitace plateb</a:t>
            </a:r>
          </a:p>
          <a:p>
            <a:pPr marL="514350" indent="-514350">
              <a:buAutoNum type="arabicPeriod"/>
            </a:pPr>
            <a:r>
              <a:rPr lang="cs-CZ" dirty="0" smtClean="0"/>
              <a:t>Facilitace převodu vlastnictví</a:t>
            </a:r>
          </a:p>
        </p:txBody>
      </p:sp>
    </p:spTree>
    <p:extLst>
      <p:ext uri="{BB962C8B-B14F-4D97-AF65-F5344CB8AC3E}">
        <p14:creationId xmlns:p14="http://schemas.microsoft.com/office/powerpoint/2010/main" val="368967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" y="0"/>
            <a:ext cx="9144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40090" y="1"/>
            <a:ext cx="8604704" cy="1481070"/>
          </a:xfrm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Marketingový kanál: funkce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509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2988" y="719998"/>
            <a:ext cx="6540500" cy="6001196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solidFill>
            <a:srgbClr val="FFFFFF"/>
          </a:solidFill>
        </p:spPr>
        <p:txBody>
          <a:bodyPr/>
          <a:lstStyle/>
          <a:p>
            <a:r>
              <a:rPr lang="cs-CZ" dirty="0" smtClean="0"/>
              <a:t>Marketingový kanál: úrovně</a:t>
            </a:r>
            <a:endParaRPr lang="cs-CZ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/>
          </p:cNvSpPr>
          <p:nvPr/>
        </p:nvSpPr>
        <p:spPr>
          <a:xfrm rot="16200000">
            <a:off x="-1925904" y="4029322"/>
            <a:ext cx="4977706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4000" b="1" i="0" u="none" strike="noStrike" kern="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spotřebitelské trhy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12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/>
          </p:cNvSpPr>
          <p:nvPr/>
        </p:nvSpPr>
        <p:spPr>
          <a:xfrm rot="16200000">
            <a:off x="-1925904" y="4029322"/>
            <a:ext cx="4977706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4000" b="1" i="0" u="none" strike="noStrike" kern="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B2B trhy</a:t>
            </a:r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2701" y="719998"/>
            <a:ext cx="6221073" cy="5846873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solidFill>
            <a:srgbClr val="FFFFFF"/>
          </a:solidFill>
        </p:spPr>
        <p:txBody>
          <a:bodyPr/>
          <a:lstStyle/>
          <a:p>
            <a:r>
              <a:rPr lang="cs-CZ" dirty="0" smtClean="0"/>
              <a:t>Marketingový kanál: úrovně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613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Marketingový kanál: služby pro zákazníky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2133599"/>
            <a:ext cx="8066297" cy="380000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Velikost dodávky</a:t>
            </a:r>
          </a:p>
          <a:p>
            <a:pPr marL="514350" indent="-514350">
              <a:buAutoNum type="arabicPeriod"/>
            </a:pPr>
            <a:r>
              <a:rPr lang="cs-CZ" dirty="0" smtClean="0"/>
              <a:t>Čekání a dodací doba</a:t>
            </a:r>
          </a:p>
          <a:p>
            <a:pPr marL="514350" indent="-514350">
              <a:buAutoNum type="arabicPeriod"/>
            </a:pPr>
            <a:r>
              <a:rPr lang="cs-CZ" dirty="0" smtClean="0"/>
              <a:t>Prostorová dostupnost</a:t>
            </a:r>
          </a:p>
          <a:p>
            <a:pPr marL="514350" indent="-514350">
              <a:buAutoNum type="arabicPeriod"/>
            </a:pPr>
            <a:r>
              <a:rPr lang="cs-CZ" dirty="0" smtClean="0"/>
              <a:t>Pestrost výrobků</a:t>
            </a:r>
          </a:p>
          <a:p>
            <a:pPr marL="514350" indent="-514350">
              <a:buAutoNum type="arabicPeriod"/>
            </a:pPr>
            <a:r>
              <a:rPr lang="cs-CZ" dirty="0" smtClean="0"/>
              <a:t>Služby</a:t>
            </a:r>
          </a:p>
        </p:txBody>
      </p:sp>
    </p:spTree>
    <p:extLst>
      <p:ext uri="{BB962C8B-B14F-4D97-AF65-F5344CB8AC3E}">
        <p14:creationId xmlns:p14="http://schemas.microsoft.com/office/powerpoint/2010/main" val="279645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prezentace-econ-cz-4-3</Template>
  <TotalTime>5665</TotalTime>
  <Words>327</Words>
  <Application>Microsoft Office PowerPoint</Application>
  <PresentationFormat>Vlastní</PresentationFormat>
  <Paragraphs>103</Paragraphs>
  <Slides>16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Tahoma</vt:lpstr>
      <vt:lpstr>Prezentace_MU_CZ</vt:lpstr>
      <vt:lpstr> Distribuce</vt:lpstr>
      <vt:lpstr>Co nás čeká</vt:lpstr>
      <vt:lpstr>Marketingový kanál…</vt:lpstr>
      <vt:lpstr>Marketingový kanál: strategie</vt:lpstr>
      <vt:lpstr>Marketingový kanál: funkce</vt:lpstr>
      <vt:lpstr> Marketingový kanál: funkce</vt:lpstr>
      <vt:lpstr>Marketingový kanál: úrovně</vt:lpstr>
      <vt:lpstr>Marketingový kanál: úrovně</vt:lpstr>
      <vt:lpstr>Marketingový kanál: služby pro zákazníky</vt:lpstr>
      <vt:lpstr>Distribuční cesty: typy</vt:lpstr>
      <vt:lpstr>Distribuční cesty: aspekty ke zvážení</vt:lpstr>
      <vt:lpstr>Distribuční strategie, systémy</vt:lpstr>
      <vt:lpstr>Co ještě zvážit</vt:lpstr>
      <vt:lpstr>Zdroje</vt:lpstr>
      <vt:lpstr>Odkud studovat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</dc:title>
  <dc:creator>Čuhlová Renata</dc:creator>
  <cp:lastModifiedBy>Ondřej Částek</cp:lastModifiedBy>
  <cp:revision>132</cp:revision>
  <cp:lastPrinted>1601-01-01T00:00:00Z</cp:lastPrinted>
  <dcterms:created xsi:type="dcterms:W3CDTF">2020-10-15T14:34:16Z</dcterms:created>
  <dcterms:modified xsi:type="dcterms:W3CDTF">2021-04-27T09:32:21Z</dcterms:modified>
</cp:coreProperties>
</file>