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  <p:sldId id="268" r:id="rId10"/>
    <p:sldId id="304" r:id="rId11"/>
    <p:sldId id="265" r:id="rId12"/>
    <p:sldId id="267" r:id="rId13"/>
    <p:sldId id="271" r:id="rId14"/>
    <p:sldId id="272" r:id="rId15"/>
    <p:sldId id="291" r:id="rId16"/>
    <p:sldId id="273" r:id="rId17"/>
    <p:sldId id="280" r:id="rId18"/>
    <p:sldId id="281" r:id="rId19"/>
    <p:sldId id="282" r:id="rId20"/>
    <p:sldId id="283" r:id="rId21"/>
    <p:sldId id="292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269" r:id="rId39"/>
    <p:sldId id="274" r:id="rId40"/>
    <p:sldId id="275" r:id="rId41"/>
    <p:sldId id="279" r:id="rId42"/>
    <p:sldId id="276" r:id="rId43"/>
    <p:sldId id="277" r:id="rId44"/>
    <p:sldId id="303" r:id="rId4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0.wmf"/><Relationship Id="rId7" Type="http://schemas.openxmlformats.org/officeDocument/2006/relationships/image" Target="../media/image23.wmf"/><Relationship Id="rId2" Type="http://schemas.openxmlformats.org/officeDocument/2006/relationships/image" Target="../media/image19.wmf"/><Relationship Id="rId1" Type="http://schemas.openxmlformats.org/officeDocument/2006/relationships/image" Target="../media/image26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10" Type="http://schemas.openxmlformats.org/officeDocument/2006/relationships/image" Target="../media/image25.wmf"/><Relationship Id="rId4" Type="http://schemas.openxmlformats.org/officeDocument/2006/relationships/image" Target="../media/image28.wmf"/><Relationship Id="rId9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5713-BE29-4E19-9A9E-7BE3219B1A65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321E-F572-412B-8065-092ABF93BC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03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5713-BE29-4E19-9A9E-7BE3219B1A65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321E-F572-412B-8065-092ABF93BC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31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5713-BE29-4E19-9A9E-7BE3219B1A65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321E-F572-412B-8065-092ABF93BC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724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| SECTION | DEMO BLU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8337065" y="4773828"/>
            <a:ext cx="3854937" cy="208417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89617" tIns="44808" rIns="89617" bIns="44808" numCol="1" rtlCol="0" anchor="ctr" anchorCtr="0" compatLnSpc="1">
            <a:prstTxWarp prst="textNoShape">
              <a:avLst/>
            </a:prstTxWarp>
          </a:bodyPr>
          <a:lstStyle/>
          <a:p>
            <a:pPr algn="ctr" defTabSz="895831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2" y="4773828"/>
            <a:ext cx="8337062" cy="2084172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89617" tIns="44808" rIns="89617" bIns="44808" numCol="1" rtlCol="0" anchor="ctr" anchorCtr="0" compatLnSpc="1">
            <a:prstTxWarp prst="textNoShape">
              <a:avLst/>
            </a:prstTxWarp>
          </a:bodyPr>
          <a:lstStyle/>
          <a:p>
            <a:pPr algn="ctr" defTabSz="895831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19836" y="4773829"/>
            <a:ext cx="8217227" cy="917862"/>
          </a:xfrm>
          <a:noFill/>
        </p:spPr>
        <p:txBody>
          <a:bodyPr lIns="146289" tIns="91431" rIns="146289" bIns="91431" anchor="t" anchorCtr="0"/>
          <a:lstStyle>
            <a:lvl1pPr>
              <a:defRPr sz="5293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8337065" y="4773831"/>
            <a:ext cx="3854936" cy="1352610"/>
          </a:xfrm>
          <a:noFill/>
        </p:spPr>
        <p:txBody>
          <a:bodyPr tIns="109717" bIns="109717">
            <a:noAutofit/>
          </a:bodyPr>
          <a:lstStyle>
            <a:lvl1pPr marL="0" indent="0">
              <a:spcBef>
                <a:spcPts val="0"/>
              </a:spcBef>
              <a:buNone/>
              <a:defRPr sz="1765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905806" y="6246344"/>
            <a:ext cx="2036322" cy="28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6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239" y="6430127"/>
            <a:ext cx="3859607" cy="364224"/>
          </a:xfrm>
        </p:spPr>
        <p:txBody>
          <a:bodyPr/>
          <a:lstStyle/>
          <a:p>
            <a:r>
              <a:rPr lang="en-US" dirty="0" smtClean="0"/>
              <a:t>Microsoft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77859" y="6430127"/>
            <a:ext cx="2844904" cy="364224"/>
          </a:xfrm>
        </p:spPr>
        <p:txBody>
          <a:bodyPr/>
          <a:lstStyle/>
          <a:p>
            <a:fld id="{25B1B22E-D3C8-4129-8E85-2E5037E3E6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69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5713-BE29-4E19-9A9E-7BE3219B1A65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321E-F572-412B-8065-092ABF93BC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01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5713-BE29-4E19-9A9E-7BE3219B1A65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321E-F572-412B-8065-092ABF93BC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83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5713-BE29-4E19-9A9E-7BE3219B1A65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321E-F572-412B-8065-092ABF93BC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35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5713-BE29-4E19-9A9E-7BE3219B1A65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321E-F572-412B-8065-092ABF93BC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073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5713-BE29-4E19-9A9E-7BE3219B1A65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321E-F572-412B-8065-092ABF93BC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07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5713-BE29-4E19-9A9E-7BE3219B1A65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321E-F572-412B-8065-092ABF93BC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744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5713-BE29-4E19-9A9E-7BE3219B1A65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321E-F572-412B-8065-092ABF93BC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23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5713-BE29-4E19-9A9E-7BE3219B1A65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321E-F572-412B-8065-092ABF93BC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12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F5713-BE29-4E19-9A9E-7BE3219B1A65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8321E-F572-412B-8065-092ABF93BC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12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www.sophosoft.com/graphics/football2002/sample2002-Graphs.gi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google.com/imgres?imgurl=http://www.lifesaving.com/shopsite_sc/store/html/media/keys.jpg&amp;imgrefurl=http://wof.me.uk/bloggarchive/2004_10_01_bloggarchive.htm&amp;h=235&amp;w=320&amp;sz=21&amp;tbnid=AH0VC2YsWcgJ:&amp;tbnh=82&amp;tbnw=112&amp;start=18&amp;prev=/images%3Fq%3Dkeys%26hl%3Dcs%26lr%3D%26sa%3DN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amgmedia.com/freephotos/keys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27.wmf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wmf"/><Relationship Id="rId20" Type="http://schemas.openxmlformats.org/officeDocument/2006/relationships/image" Target="../media/image2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2.wmf"/><Relationship Id="rId22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iki@econ.muni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is.muni.cz/auth/osoba/401436" TargetMode="External"/><Relationship Id="rId3" Type="http://schemas.openxmlformats.org/officeDocument/2006/relationships/hyperlink" Target="https://is.muni.cz/auth/osoba/206437" TargetMode="External"/><Relationship Id="rId7" Type="http://schemas.openxmlformats.org/officeDocument/2006/relationships/hyperlink" Target="https://is.muni.cz/auth/publication/1218615?vysledek=73126" TargetMode="External"/><Relationship Id="rId2" Type="http://schemas.openxmlformats.org/officeDocument/2006/relationships/hyperlink" Target="https://is.muni.cz/auth/publication/1497051?vysledek=7312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s.muni.cz/auth/osoba/408849" TargetMode="External"/><Relationship Id="rId5" Type="http://schemas.openxmlformats.org/officeDocument/2006/relationships/hyperlink" Target="https://is.muni.cz/auth/osoba/146287" TargetMode="External"/><Relationship Id="rId4" Type="http://schemas.openxmlformats.org/officeDocument/2006/relationships/hyperlink" Target="https://is.muni.cz/auth/osoba/173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Úvodní přednáška BPH-PIS1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70C0"/>
                </a:solidFill>
              </a:rPr>
              <a:t>Ing.JaromírSkorkovský,CSc</a:t>
            </a:r>
            <a:endParaRPr lang="cs-CZ" dirty="0" smtClean="0">
              <a:solidFill>
                <a:srgbClr val="0070C0"/>
              </a:solidFill>
            </a:endParaRPr>
          </a:p>
          <a:p>
            <a:r>
              <a:rPr lang="cs-CZ" dirty="0" smtClean="0">
                <a:solidFill>
                  <a:srgbClr val="0070C0"/>
                </a:solidFill>
              </a:rPr>
              <a:t>Katedra podnikového hospodářství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ESF-MU Brno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29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 smtClean="0">
                <a:solidFill>
                  <a:srgbClr val="0070C0"/>
                </a:solidFill>
              </a:rPr>
              <a:t>Intelligent</a:t>
            </a:r>
            <a:r>
              <a:rPr lang="cs-CZ" sz="3600" dirty="0" smtClean="0">
                <a:solidFill>
                  <a:srgbClr val="0070C0"/>
                </a:solidFill>
              </a:rPr>
              <a:t> </a:t>
            </a:r>
            <a:r>
              <a:rPr lang="cs-CZ" sz="3600" dirty="0" err="1" smtClean="0">
                <a:solidFill>
                  <a:srgbClr val="0070C0"/>
                </a:solidFill>
              </a:rPr>
              <a:t>cloud</a:t>
            </a:r>
            <a:r>
              <a:rPr lang="cs-CZ" sz="3600" dirty="0" smtClean="0">
                <a:solidFill>
                  <a:srgbClr val="0070C0"/>
                </a:solidFill>
              </a:rPr>
              <a:t> </a:t>
            </a:r>
            <a:r>
              <a:rPr lang="cs-CZ" sz="3600" dirty="0" err="1" smtClean="0">
                <a:solidFill>
                  <a:srgbClr val="0070C0"/>
                </a:solidFill>
              </a:rPr>
              <a:t>inside</a:t>
            </a:r>
            <a:r>
              <a:rPr lang="cs-CZ" sz="3600" dirty="0" smtClean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ERP  může využívá výhodu výpočtů na </a:t>
            </a:r>
            <a:r>
              <a:rPr lang="cs-CZ" dirty="0" err="1" smtClean="0">
                <a:solidFill>
                  <a:srgbClr val="0070C0"/>
                </a:solidFill>
              </a:rPr>
              <a:t>cloudu</a:t>
            </a:r>
            <a:r>
              <a:rPr lang="cs-CZ" dirty="0" smtClean="0">
                <a:solidFill>
                  <a:srgbClr val="0070C0"/>
                </a:solidFill>
              </a:rPr>
              <a:t> s pomocí nastavení umělé inteligence, která je součástí </a:t>
            </a:r>
            <a:r>
              <a:rPr lang="cs-CZ" dirty="0" err="1" smtClean="0">
                <a:solidFill>
                  <a:srgbClr val="0070C0"/>
                </a:solidFill>
              </a:rPr>
              <a:t>cloudového</a:t>
            </a:r>
            <a:r>
              <a:rPr lang="cs-CZ" dirty="0" smtClean="0">
                <a:solidFill>
                  <a:srgbClr val="0070C0"/>
                </a:solidFill>
              </a:rPr>
              <a:t> prostředí.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V business systémech firmy Microsoft  jde o produkt s názvem </a:t>
            </a:r>
            <a:r>
              <a:rPr lang="cs-CZ" b="1" dirty="0" err="1" smtClean="0">
                <a:solidFill>
                  <a:srgbClr val="FF0000"/>
                </a:solidFill>
              </a:rPr>
              <a:t>Cortana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Intelligence</a:t>
            </a:r>
            <a:r>
              <a:rPr lang="cs-CZ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Synchronizují se data v systémy s daty na </a:t>
            </a:r>
            <a:r>
              <a:rPr lang="cs-CZ" dirty="0" err="1" smtClean="0">
                <a:solidFill>
                  <a:srgbClr val="0070C0"/>
                </a:solidFill>
              </a:rPr>
              <a:t>cloudu</a:t>
            </a:r>
            <a:r>
              <a:rPr lang="cs-CZ" dirty="0" smtClean="0">
                <a:solidFill>
                  <a:srgbClr val="0070C0"/>
                </a:solidFill>
              </a:rPr>
              <a:t> což umožní využívat možnosti strojového učení a BI 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531" y="4456654"/>
            <a:ext cx="6241093" cy="23050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400" y="4456654"/>
            <a:ext cx="3894325" cy="11245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Přímá spojnice 7"/>
          <p:cNvCxnSpPr/>
          <p:nvPr/>
        </p:nvCxnSpPr>
        <p:spPr>
          <a:xfrm flipV="1">
            <a:off x="4345757" y="6334812"/>
            <a:ext cx="3817855" cy="9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8163612" y="5609167"/>
            <a:ext cx="0" cy="735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8295389" y="4714282"/>
            <a:ext cx="7729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Aktiva</a:t>
            </a:r>
          </a:p>
          <a:p>
            <a:r>
              <a:rPr lang="cs-CZ" sz="800" dirty="0" smtClean="0"/>
              <a:t>Závazky</a:t>
            </a:r>
          </a:p>
          <a:p>
            <a:r>
              <a:rPr lang="cs-CZ" sz="800" dirty="0" smtClean="0"/>
              <a:t>Vlastní kapitál</a:t>
            </a:r>
          </a:p>
          <a:p>
            <a:r>
              <a:rPr lang="cs-CZ" sz="800" dirty="0" smtClean="0"/>
              <a:t>Příjem</a:t>
            </a:r>
          </a:p>
          <a:p>
            <a:r>
              <a:rPr lang="cs-CZ" sz="800" dirty="0" smtClean="0"/>
              <a:t>NNPZ</a:t>
            </a:r>
          </a:p>
          <a:p>
            <a:r>
              <a:rPr lang="cs-CZ" sz="800" dirty="0" smtClean="0"/>
              <a:t>Výdaje</a:t>
            </a:r>
          </a:p>
          <a:p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1101403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7" y="1263897"/>
            <a:ext cx="8659266" cy="46029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929285" y="440381"/>
            <a:ext cx="667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solidFill>
                  <a:srgbClr val="0070C0"/>
                </a:solidFill>
              </a:rPr>
              <a:t>MS Dynamics 365 Business </a:t>
            </a:r>
            <a:r>
              <a:rPr lang="cs-CZ" sz="3600" dirty="0" err="1" smtClean="0">
                <a:solidFill>
                  <a:srgbClr val="0070C0"/>
                </a:solidFill>
              </a:rPr>
              <a:t>Central</a:t>
            </a:r>
            <a:endParaRPr lang="cs-CZ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150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12" y="1244600"/>
            <a:ext cx="9544431" cy="55099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791062" y="472279"/>
            <a:ext cx="667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solidFill>
                  <a:srgbClr val="0070C0"/>
                </a:solidFill>
              </a:rPr>
              <a:t>MS Dynamics 365 Business </a:t>
            </a:r>
            <a:r>
              <a:rPr lang="cs-CZ" sz="3600" dirty="0" err="1" smtClean="0">
                <a:solidFill>
                  <a:srgbClr val="0070C0"/>
                </a:solidFill>
              </a:rPr>
              <a:t>Central</a:t>
            </a:r>
            <a:endParaRPr lang="cs-CZ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60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838200" y="197004"/>
            <a:ext cx="10515600" cy="1325563"/>
          </a:xfrm>
        </p:spPr>
        <p:txBody>
          <a:bodyPr>
            <a:normAutofit/>
          </a:bodyPr>
          <a:lstStyle/>
          <a:p>
            <a:r>
              <a:rPr lang="cs-CZ" altLang="cs-CZ" sz="3600" dirty="0" smtClean="0">
                <a:solidFill>
                  <a:srgbClr val="0070C0"/>
                </a:solidFill>
              </a:rPr>
              <a:t>ERP-benefity I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03E67AA-9709-46F9-98FD-177275457B07}" type="datetime1">
              <a:rPr lang="cs-CZ" smtClean="0"/>
              <a:pPr>
                <a:defRPr/>
              </a:pPr>
              <a:t>01.03.2021</a:t>
            </a:fld>
            <a:endParaRPr lang="cs-CZ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308100"/>
            <a:ext cx="4962525" cy="211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3613150"/>
            <a:ext cx="49720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3870964"/>
            <a:ext cx="4943475" cy="260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5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600" dirty="0" smtClean="0">
                <a:solidFill>
                  <a:srgbClr val="0070C0"/>
                </a:solidFill>
              </a:rPr>
              <a:t>ERP-benefity II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03E67AA-9709-46F9-98FD-177275457B07}" type="datetime1">
              <a:rPr lang="cs-CZ" smtClean="0"/>
              <a:pPr>
                <a:defRPr/>
              </a:pPr>
              <a:t>01.03.2021</a:t>
            </a:fld>
            <a:endParaRPr lang="cs-CZ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6" y="1557338"/>
            <a:ext cx="5000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6" y="1844676"/>
            <a:ext cx="50006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838200" y="3607593"/>
            <a:ext cx="8342313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b="1" dirty="0" err="1">
                <a:latin typeface="Arial" charset="0"/>
              </a:rPr>
              <a:t>Zdroj</a:t>
            </a:r>
            <a:r>
              <a:rPr lang="cs-CZ" sz="1050" b="1" dirty="0">
                <a:latin typeface="Arial" charset="0"/>
              </a:rPr>
              <a:t> (benefity I a II) </a:t>
            </a:r>
            <a:r>
              <a:rPr lang="en-US" sz="1050" b="1" dirty="0">
                <a:latin typeface="Arial" charset="0"/>
              </a:rPr>
              <a:t>:</a:t>
            </a:r>
            <a:r>
              <a:rPr lang="en-US" sz="1050" dirty="0">
                <a:latin typeface="Arial" charset="0"/>
              </a:rPr>
              <a:t> SHANG, Shari a Peter B. SEDDON. Assessing and managing the benefits of enterprise systems: the business manager's perspective, 2002, str. 296-299</a:t>
            </a:r>
            <a:r>
              <a:rPr lang="cs-CZ" sz="1050" dirty="0">
                <a:latin typeface="Arial" charset="0"/>
              </a:rPr>
              <a:t> , překlad DP Lenka Hladká</a:t>
            </a:r>
          </a:p>
        </p:txBody>
      </p:sp>
    </p:spTree>
    <p:extLst>
      <p:ext uri="{BB962C8B-B14F-4D97-AF65-F5344CB8AC3E}">
        <p14:creationId xmlns:p14="http://schemas.microsoft.com/office/powerpoint/2010/main" val="349925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600" dirty="0" smtClean="0">
                <a:solidFill>
                  <a:srgbClr val="0070C0"/>
                </a:solidFill>
                <a:latin typeface="+mn-lt"/>
              </a:rPr>
              <a:t>Výhody a nevýhody různých řešení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03E67AA-9709-46F9-98FD-177275457B07}" type="datetime1">
              <a:rPr lang="cs-CZ" smtClean="0"/>
              <a:pPr>
                <a:defRPr/>
              </a:pPr>
              <a:t>01.03.2021</a:t>
            </a:fld>
            <a:endParaRPr lang="cs-CZ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484314"/>
            <a:ext cx="6710362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45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Zástupný symbol pro datum 3"/>
          <p:cNvSpPr txBox="1">
            <a:spLocks noGrp="1"/>
          </p:cNvSpPr>
          <p:nvPr/>
        </p:nvSpPr>
        <p:spPr bwMode="auto">
          <a:xfrm>
            <a:off x="1981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fld id="{554D6FF6-CD4F-42B9-AA04-7AED44D65569}" type="datetime1">
              <a:rPr lang="cs-CZ" sz="1400"/>
              <a:pPr eaLnBrk="1" hangingPunct="1">
                <a:defRPr/>
              </a:pPr>
              <a:t>01.03.2021</a:t>
            </a:fld>
            <a:endParaRPr lang="cs-CZ" sz="14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6056" y="692150"/>
            <a:ext cx="9033244" cy="45720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Zjednodušené zpětnovazební schéma </a:t>
            </a:r>
            <a:r>
              <a:rPr lang="en-US" altLang="cs-CZ" sz="3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ERP 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2001839" y="1760539"/>
            <a:ext cx="1584325" cy="504825"/>
          </a:xfrm>
          <a:prstGeom prst="rect">
            <a:avLst/>
          </a:prstGeom>
          <a:solidFill>
            <a:srgbClr val="D3BC8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Times New Roman" panose="02020603050405020304" pitchFamily="18" charset="0"/>
              </a:rPr>
              <a:t>ERP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3875088" y="1760539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875088" y="1976439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3875088" y="2192339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13320" name="Rectangle 7"/>
          <p:cNvSpPr>
            <a:spLocks noChangeArrowheads="1"/>
          </p:cNvSpPr>
          <p:nvPr/>
        </p:nvSpPr>
        <p:spPr bwMode="auto">
          <a:xfrm>
            <a:off x="3875088" y="2408239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13321" name="Rectangle 8"/>
          <p:cNvSpPr>
            <a:spLocks noChangeArrowheads="1"/>
          </p:cNvSpPr>
          <p:nvPr/>
        </p:nvSpPr>
        <p:spPr bwMode="auto">
          <a:xfrm>
            <a:off x="3875088" y="2625726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3875088" y="2841626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13323" name="Line 10"/>
          <p:cNvSpPr>
            <a:spLocks noChangeShapeType="1"/>
          </p:cNvSpPr>
          <p:nvPr/>
        </p:nvSpPr>
        <p:spPr bwMode="auto">
          <a:xfrm>
            <a:off x="3370263" y="1976439"/>
            <a:ext cx="431800" cy="15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24" name="AutoShape 11"/>
          <p:cNvSpPr>
            <a:spLocks/>
          </p:cNvSpPr>
          <p:nvPr/>
        </p:nvSpPr>
        <p:spPr bwMode="auto">
          <a:xfrm>
            <a:off x="6754814" y="1689101"/>
            <a:ext cx="223837" cy="1223963"/>
          </a:xfrm>
          <a:prstGeom prst="rightBrace">
            <a:avLst>
              <a:gd name="adj1" fmla="val 455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13325" name="Text Box 12"/>
          <p:cNvSpPr txBox="1">
            <a:spLocks noChangeArrowheads="1"/>
          </p:cNvSpPr>
          <p:nvPr/>
        </p:nvSpPr>
        <p:spPr bwMode="auto">
          <a:xfrm>
            <a:off x="7042150" y="1905001"/>
            <a:ext cx="26543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400" b="1">
                <a:latin typeface="Arial" panose="020B0604020202020204" pitchFamily="34" charset="0"/>
                <a:cs typeface="Times New Roman" panose="02020603050405020304" pitchFamily="18" charset="0"/>
              </a:rPr>
              <a:t>Transaction- entries</a:t>
            </a:r>
            <a:r>
              <a:rPr lang="cs-CZ" altLang="cs-CZ" sz="1400" b="1">
                <a:latin typeface="Arial" panose="020B0604020202020204" pitchFamily="34" charset="0"/>
                <a:cs typeface="Times New Roman" panose="02020603050405020304" pitchFamily="18" charset="0"/>
              </a:rPr>
              <a:t>- položky</a:t>
            </a:r>
            <a:endParaRPr lang="en-US" altLang="cs-CZ" sz="14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26" name="Oval 13"/>
          <p:cNvSpPr>
            <a:spLocks noChangeArrowheads="1"/>
          </p:cNvSpPr>
          <p:nvPr/>
        </p:nvSpPr>
        <p:spPr bwMode="auto">
          <a:xfrm>
            <a:off x="4090989" y="1544639"/>
            <a:ext cx="2447925" cy="1944687"/>
          </a:xfrm>
          <a:prstGeom prst="ellipse">
            <a:avLst/>
          </a:prstGeom>
          <a:solidFill>
            <a:srgbClr val="FFFF99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cs-CZ" altLang="cs-CZ" sz="24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24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24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24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" panose="020B0604020202020204" pitchFamily="34" charset="0"/>
                <a:cs typeface="Times New Roman" panose="02020603050405020304" pitchFamily="18" charset="0"/>
              </a:rPr>
              <a:t>DB </a:t>
            </a:r>
          </a:p>
        </p:txBody>
      </p:sp>
      <p:sp>
        <p:nvSpPr>
          <p:cNvPr id="13327" name="Rectangle 14"/>
          <p:cNvSpPr>
            <a:spLocks noChangeArrowheads="1"/>
          </p:cNvSpPr>
          <p:nvPr/>
        </p:nvSpPr>
        <p:spPr bwMode="auto">
          <a:xfrm>
            <a:off x="6456364" y="3071814"/>
            <a:ext cx="1584325" cy="504825"/>
          </a:xfrm>
          <a:prstGeom prst="rect">
            <a:avLst/>
          </a:prstGeom>
          <a:solidFill>
            <a:srgbClr val="D3BC8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Times New Roman" panose="02020603050405020304" pitchFamily="18" charset="0"/>
              </a:rPr>
              <a:t>ERP</a:t>
            </a:r>
          </a:p>
        </p:txBody>
      </p:sp>
      <p:sp>
        <p:nvSpPr>
          <p:cNvPr id="13328" name="Line 15"/>
          <p:cNvSpPr>
            <a:spLocks noChangeShapeType="1"/>
          </p:cNvSpPr>
          <p:nvPr/>
        </p:nvSpPr>
        <p:spPr bwMode="auto">
          <a:xfrm>
            <a:off x="5675314" y="2984501"/>
            <a:ext cx="1587" cy="3603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29" name="Line 16"/>
          <p:cNvSpPr>
            <a:spLocks noChangeShapeType="1"/>
          </p:cNvSpPr>
          <p:nvPr/>
        </p:nvSpPr>
        <p:spPr bwMode="auto">
          <a:xfrm>
            <a:off x="5675313" y="3346450"/>
            <a:ext cx="781050" cy="12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30" name="Rectangle 17"/>
          <p:cNvSpPr>
            <a:spLocks noChangeArrowheads="1"/>
          </p:cNvSpPr>
          <p:nvPr/>
        </p:nvSpPr>
        <p:spPr bwMode="auto">
          <a:xfrm>
            <a:off x="2001839" y="2768601"/>
            <a:ext cx="1152525" cy="360363"/>
          </a:xfrm>
          <a:prstGeom prst="rect">
            <a:avLst/>
          </a:prstGeom>
          <a:solidFill>
            <a:srgbClr val="D3BC8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1800" b="1">
                <a:latin typeface="Arial" panose="020B0604020202020204" pitchFamily="34" charset="0"/>
                <a:cs typeface="Times New Roman" panose="02020603050405020304" pitchFamily="18" charset="0"/>
              </a:rPr>
              <a:t>Partners</a:t>
            </a:r>
          </a:p>
        </p:txBody>
      </p:sp>
      <p:sp>
        <p:nvSpPr>
          <p:cNvPr id="13331" name="Line 18"/>
          <p:cNvSpPr>
            <a:spLocks noChangeShapeType="1"/>
          </p:cNvSpPr>
          <p:nvPr/>
        </p:nvSpPr>
        <p:spPr bwMode="auto">
          <a:xfrm>
            <a:off x="2362200" y="2265364"/>
            <a:ext cx="1588" cy="5032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32" name="Line 19"/>
          <p:cNvSpPr>
            <a:spLocks noChangeShapeType="1"/>
          </p:cNvSpPr>
          <p:nvPr/>
        </p:nvSpPr>
        <p:spPr bwMode="auto">
          <a:xfrm flipV="1">
            <a:off x="2867025" y="2265364"/>
            <a:ext cx="1588" cy="5032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33" name="Rectangle 20"/>
          <p:cNvSpPr>
            <a:spLocks noChangeArrowheads="1"/>
          </p:cNvSpPr>
          <p:nvPr/>
        </p:nvSpPr>
        <p:spPr bwMode="auto">
          <a:xfrm>
            <a:off x="5962650" y="3921126"/>
            <a:ext cx="1081088" cy="360363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1800" b="1">
                <a:latin typeface="Arial" panose="020B0604020202020204" pitchFamily="34" charset="0"/>
                <a:cs typeface="Times New Roman" panose="02020603050405020304" pitchFamily="18" charset="0"/>
              </a:rPr>
              <a:t>Reports</a:t>
            </a:r>
          </a:p>
        </p:txBody>
      </p:sp>
      <p:sp>
        <p:nvSpPr>
          <p:cNvPr id="13334" name="Line 21"/>
          <p:cNvSpPr>
            <a:spLocks noChangeShapeType="1"/>
          </p:cNvSpPr>
          <p:nvPr/>
        </p:nvSpPr>
        <p:spPr bwMode="auto">
          <a:xfrm>
            <a:off x="6610350" y="3560763"/>
            <a:ext cx="1588" cy="3603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35" name="Rectangle 22"/>
          <p:cNvSpPr>
            <a:spLocks noChangeArrowheads="1"/>
          </p:cNvSpPr>
          <p:nvPr/>
        </p:nvSpPr>
        <p:spPr bwMode="auto">
          <a:xfrm>
            <a:off x="7258050" y="3921126"/>
            <a:ext cx="1081088" cy="360363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1800" b="1">
                <a:latin typeface="Arial" panose="020B0604020202020204" pitchFamily="34" charset="0"/>
                <a:cs typeface="Times New Roman" panose="02020603050405020304" pitchFamily="18" charset="0"/>
              </a:rPr>
              <a:t>Trends</a:t>
            </a:r>
          </a:p>
        </p:txBody>
      </p:sp>
      <p:pic>
        <p:nvPicPr>
          <p:cNvPr id="13336" name="Picture 23" descr="sample2002-Graph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2782888"/>
            <a:ext cx="12763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7" name="Line 24"/>
          <p:cNvSpPr>
            <a:spLocks noChangeShapeType="1"/>
          </p:cNvSpPr>
          <p:nvPr/>
        </p:nvSpPr>
        <p:spPr bwMode="auto">
          <a:xfrm flipV="1">
            <a:off x="8040689" y="3359150"/>
            <a:ext cx="93503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38" name="Line 25"/>
          <p:cNvSpPr>
            <a:spLocks noChangeShapeType="1"/>
          </p:cNvSpPr>
          <p:nvPr/>
        </p:nvSpPr>
        <p:spPr bwMode="auto">
          <a:xfrm>
            <a:off x="7691439" y="3560763"/>
            <a:ext cx="1587" cy="3603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39" name="Oval 26"/>
          <p:cNvSpPr>
            <a:spLocks noChangeArrowheads="1"/>
          </p:cNvSpPr>
          <p:nvPr/>
        </p:nvSpPr>
        <p:spPr bwMode="auto">
          <a:xfrm>
            <a:off x="5808664" y="3644900"/>
            <a:ext cx="2808287" cy="1079500"/>
          </a:xfrm>
          <a:prstGeom prst="ellipse">
            <a:avLst/>
          </a:prstGeom>
          <a:solidFill>
            <a:srgbClr val="FF00FF">
              <a:alpha val="16078"/>
            </a:srgb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cs-CZ" altLang="cs-CZ" sz="24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24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1400" b="1">
                <a:latin typeface="Arial" panose="020B0604020202020204" pitchFamily="34" charset="0"/>
                <a:cs typeface="Times New Roman" panose="02020603050405020304" pitchFamily="18" charset="0"/>
              </a:rPr>
              <a:t>Information</a:t>
            </a:r>
          </a:p>
        </p:txBody>
      </p:sp>
      <p:sp>
        <p:nvSpPr>
          <p:cNvPr id="13340" name="Text Box 27"/>
          <p:cNvSpPr txBox="1">
            <a:spLocks noChangeArrowheads="1"/>
          </p:cNvSpPr>
          <p:nvPr/>
        </p:nvSpPr>
        <p:spPr bwMode="auto">
          <a:xfrm>
            <a:off x="9048750" y="3575051"/>
            <a:ext cx="123825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400">
                <a:latin typeface="Arial" panose="020B0604020202020204" pitchFamily="34" charset="0"/>
                <a:cs typeface="Times New Roman" panose="02020603050405020304" pitchFamily="18" charset="0"/>
              </a:rPr>
              <a:t>Information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1400">
                <a:latin typeface="Arial" panose="020B0604020202020204" pitchFamily="34" charset="0"/>
                <a:cs typeface="Times New Roman" panose="02020603050405020304" pitchFamily="18" charset="0"/>
              </a:rPr>
              <a:t>(trends)</a:t>
            </a:r>
          </a:p>
        </p:txBody>
      </p:sp>
      <p:sp>
        <p:nvSpPr>
          <p:cNvPr id="13341" name="Rectangle 28"/>
          <p:cNvSpPr>
            <a:spLocks noChangeArrowheads="1"/>
          </p:cNvSpPr>
          <p:nvPr/>
        </p:nvSpPr>
        <p:spPr bwMode="auto">
          <a:xfrm>
            <a:off x="4378325" y="5145089"/>
            <a:ext cx="5759450" cy="504825"/>
          </a:xfrm>
          <a:prstGeom prst="rect">
            <a:avLst/>
          </a:prstGeom>
          <a:solidFill>
            <a:srgbClr val="D6F9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1800">
                <a:latin typeface="Calibri" panose="020F0502020204030204" pitchFamily="34" charset="0"/>
                <a:cs typeface="Times New Roman" panose="02020603050405020304" pitchFamily="18" charset="0"/>
              </a:rPr>
              <a:t>Knowledge of methods applied for process management</a:t>
            </a:r>
          </a:p>
        </p:txBody>
      </p:sp>
      <p:sp>
        <p:nvSpPr>
          <p:cNvPr id="13342" name="Line 29"/>
          <p:cNvSpPr>
            <a:spLocks noChangeShapeType="1"/>
          </p:cNvSpPr>
          <p:nvPr/>
        </p:nvSpPr>
        <p:spPr bwMode="auto">
          <a:xfrm>
            <a:off x="7258050" y="4713288"/>
            <a:ext cx="1588" cy="431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43" name="Line 30"/>
          <p:cNvSpPr>
            <a:spLocks noChangeShapeType="1"/>
          </p:cNvSpPr>
          <p:nvPr/>
        </p:nvSpPr>
        <p:spPr bwMode="auto">
          <a:xfrm>
            <a:off x="9418639" y="4281488"/>
            <a:ext cx="1587" cy="863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44" name="Rectangle 31"/>
          <p:cNvSpPr>
            <a:spLocks noChangeArrowheads="1"/>
          </p:cNvSpPr>
          <p:nvPr/>
        </p:nvSpPr>
        <p:spPr bwMode="auto">
          <a:xfrm>
            <a:off x="2217738" y="5145089"/>
            <a:ext cx="1657350" cy="503237"/>
          </a:xfrm>
          <a:prstGeom prst="rect">
            <a:avLst/>
          </a:prstGeom>
          <a:solidFill>
            <a:srgbClr val="6EFD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2000">
                <a:latin typeface="Arial" panose="020B0604020202020204" pitchFamily="34" charset="0"/>
                <a:cs typeface="Times New Roman" panose="02020603050405020304" pitchFamily="18" charset="0"/>
              </a:rPr>
              <a:t>Decision</a:t>
            </a:r>
          </a:p>
        </p:txBody>
      </p:sp>
      <p:sp>
        <p:nvSpPr>
          <p:cNvPr id="13345" name="Line 32"/>
          <p:cNvSpPr>
            <a:spLocks noChangeShapeType="1"/>
          </p:cNvSpPr>
          <p:nvPr/>
        </p:nvSpPr>
        <p:spPr bwMode="auto">
          <a:xfrm flipH="1">
            <a:off x="3875089" y="5434014"/>
            <a:ext cx="503237" cy="15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46" name="Line 33"/>
          <p:cNvSpPr>
            <a:spLocks noChangeShapeType="1"/>
          </p:cNvSpPr>
          <p:nvPr/>
        </p:nvSpPr>
        <p:spPr bwMode="auto">
          <a:xfrm flipV="1">
            <a:off x="2506664" y="3128964"/>
            <a:ext cx="1587" cy="20161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47" name="Rectangle 34"/>
          <p:cNvSpPr>
            <a:spLocks noChangeArrowheads="1"/>
          </p:cNvSpPr>
          <p:nvPr/>
        </p:nvSpPr>
        <p:spPr bwMode="auto">
          <a:xfrm>
            <a:off x="2938463" y="3849689"/>
            <a:ext cx="2590800" cy="5746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2400" b="1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Enterprise</a:t>
            </a:r>
          </a:p>
        </p:txBody>
      </p:sp>
      <p:sp>
        <p:nvSpPr>
          <p:cNvPr id="13348" name="Line 35"/>
          <p:cNvSpPr>
            <a:spLocks noChangeShapeType="1"/>
          </p:cNvSpPr>
          <p:nvPr/>
        </p:nvSpPr>
        <p:spPr bwMode="auto">
          <a:xfrm flipV="1">
            <a:off x="3298825" y="2265364"/>
            <a:ext cx="1588" cy="15843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49" name="Line 36"/>
          <p:cNvSpPr>
            <a:spLocks noChangeShapeType="1"/>
          </p:cNvSpPr>
          <p:nvPr/>
        </p:nvSpPr>
        <p:spPr bwMode="auto">
          <a:xfrm>
            <a:off x="3514725" y="2265364"/>
            <a:ext cx="1588" cy="15843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50" name="Line 37"/>
          <p:cNvSpPr>
            <a:spLocks noChangeShapeType="1"/>
          </p:cNvSpPr>
          <p:nvPr/>
        </p:nvSpPr>
        <p:spPr bwMode="auto">
          <a:xfrm flipV="1">
            <a:off x="3154364" y="4425950"/>
            <a:ext cx="1587" cy="7191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51" name="Line 38"/>
          <p:cNvSpPr>
            <a:spLocks noChangeShapeType="1"/>
          </p:cNvSpPr>
          <p:nvPr/>
        </p:nvSpPr>
        <p:spPr bwMode="auto">
          <a:xfrm flipV="1">
            <a:off x="4594225" y="4425950"/>
            <a:ext cx="1588" cy="7191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52" name="Line 39"/>
          <p:cNvSpPr>
            <a:spLocks noChangeShapeType="1"/>
          </p:cNvSpPr>
          <p:nvPr/>
        </p:nvSpPr>
        <p:spPr bwMode="auto">
          <a:xfrm>
            <a:off x="5026025" y="4425950"/>
            <a:ext cx="1588" cy="7191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53" name="Line 40"/>
          <p:cNvSpPr>
            <a:spLocks noChangeShapeType="1"/>
          </p:cNvSpPr>
          <p:nvPr/>
        </p:nvSpPr>
        <p:spPr bwMode="auto">
          <a:xfrm>
            <a:off x="8975725" y="4224339"/>
            <a:ext cx="1588" cy="7905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54" name="Line 41"/>
          <p:cNvSpPr>
            <a:spLocks noChangeShapeType="1"/>
          </p:cNvSpPr>
          <p:nvPr/>
        </p:nvSpPr>
        <p:spPr bwMode="auto">
          <a:xfrm flipH="1" flipV="1">
            <a:off x="2711451" y="5014914"/>
            <a:ext cx="6264275" cy="15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55" name="Line 42"/>
          <p:cNvSpPr>
            <a:spLocks noChangeShapeType="1"/>
          </p:cNvSpPr>
          <p:nvPr/>
        </p:nvSpPr>
        <p:spPr bwMode="auto">
          <a:xfrm flipV="1">
            <a:off x="2722564" y="3128963"/>
            <a:ext cx="1587" cy="18716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56" name="Line 43"/>
          <p:cNvSpPr>
            <a:spLocks noChangeShapeType="1"/>
          </p:cNvSpPr>
          <p:nvPr/>
        </p:nvSpPr>
        <p:spPr bwMode="auto">
          <a:xfrm>
            <a:off x="6899275" y="4713289"/>
            <a:ext cx="1588" cy="2873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57" name="Line 44"/>
          <p:cNvSpPr>
            <a:spLocks noChangeShapeType="1"/>
          </p:cNvSpPr>
          <p:nvPr/>
        </p:nvSpPr>
        <p:spPr bwMode="auto">
          <a:xfrm flipH="1" flipV="1">
            <a:off x="5519739" y="4151313"/>
            <a:ext cx="204787" cy="12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pic>
        <p:nvPicPr>
          <p:cNvPr id="13358" name="Picture 45" descr="key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5807076"/>
            <a:ext cx="79692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59" name="Text Box 46"/>
          <p:cNvSpPr txBox="1">
            <a:spLocks noChangeArrowheads="1"/>
          </p:cNvSpPr>
          <p:nvPr/>
        </p:nvSpPr>
        <p:spPr bwMode="auto">
          <a:xfrm>
            <a:off x="7608889" y="5805489"/>
            <a:ext cx="1861705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>
                <a:latin typeface="Arial" panose="020B0604020202020204" pitchFamily="34" charset="0"/>
                <a:cs typeface="Times New Roman" panose="02020603050405020304" pitchFamily="18" charset="0"/>
              </a:rPr>
              <a:t>Key knowledge</a:t>
            </a:r>
          </a:p>
        </p:txBody>
      </p:sp>
      <p:sp>
        <p:nvSpPr>
          <p:cNvPr id="13360" name="Line 47"/>
          <p:cNvSpPr>
            <a:spLocks noChangeShapeType="1"/>
          </p:cNvSpPr>
          <p:nvPr/>
        </p:nvSpPr>
        <p:spPr bwMode="auto">
          <a:xfrm flipV="1">
            <a:off x="7032625" y="5664200"/>
            <a:ext cx="158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pic>
        <p:nvPicPr>
          <p:cNvPr id="13361" name="Picture 48" descr="key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5807075"/>
            <a:ext cx="6492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62" name="Text Box 49"/>
          <p:cNvSpPr txBox="1">
            <a:spLocks noChangeArrowheads="1"/>
          </p:cNvSpPr>
          <p:nvPr/>
        </p:nvSpPr>
        <p:spPr bwMode="auto">
          <a:xfrm>
            <a:off x="4295776" y="5805489"/>
            <a:ext cx="1733465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>
                <a:latin typeface="Arial" panose="020B0604020202020204" pitchFamily="34" charset="0"/>
                <a:cs typeface="Times New Roman" panose="02020603050405020304" pitchFamily="18" charset="0"/>
              </a:rPr>
              <a:t>Key decisions</a:t>
            </a:r>
          </a:p>
        </p:txBody>
      </p:sp>
    </p:spTree>
    <p:extLst>
      <p:ext uri="{BB962C8B-B14F-4D97-AF65-F5344CB8AC3E}">
        <p14:creationId xmlns:p14="http://schemas.microsoft.com/office/powerpoint/2010/main" val="2389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600" dirty="0" smtClean="0">
                <a:solidFill>
                  <a:srgbClr val="0070C0"/>
                </a:solidFill>
                <a:latin typeface="Arial" panose="020B0604020202020204" pitchFamily="34" charset="0"/>
              </a:rPr>
              <a:t>ERP</a:t>
            </a:r>
            <a:endParaRPr lang="en-GB" altLang="cs-CZ" sz="36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2711450" y="1341438"/>
            <a:ext cx="7272338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800">
                <a:latin typeface="Arial" panose="020B0604020202020204" pitchFamily="34" charset="0"/>
              </a:rPr>
              <a:t>The main objective of </a:t>
            </a:r>
            <a:r>
              <a:rPr lang="en-GB" altLang="cs-CZ" sz="1800">
                <a:solidFill>
                  <a:srgbClr val="FF3300"/>
                </a:solidFill>
                <a:latin typeface="Arial" panose="020B0604020202020204" pitchFamily="34" charset="0"/>
              </a:rPr>
              <a:t>Enterprise Resource Planning</a:t>
            </a:r>
            <a:r>
              <a:rPr lang="en-GB" altLang="cs-CZ" sz="1800">
                <a:latin typeface="Arial" panose="020B0604020202020204" pitchFamily="34" charset="0"/>
              </a:rPr>
              <a:t>, or ERP, is to integrate all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GB" altLang="cs-CZ" sz="1800">
                <a:latin typeface="Arial" panose="020B0604020202020204" pitchFamily="34" charset="0"/>
              </a:rPr>
              <a:t>departments and functions across a company into a single system by using a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GB" altLang="cs-CZ" sz="1800">
                <a:latin typeface="Arial" panose="020B0604020202020204" pitchFamily="34" charset="0"/>
              </a:rPr>
              <a:t>common database, the value of which is to be able to have only one correct set of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GB" altLang="cs-CZ" sz="1800">
                <a:latin typeface="Arial" panose="020B0604020202020204" pitchFamily="34" charset="0"/>
              </a:rPr>
              <a:t>data.</a:t>
            </a: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pic>
        <p:nvPicPr>
          <p:cNvPr id="153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2852739"/>
            <a:ext cx="4092575" cy="282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03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 idx="4294967295"/>
          </p:nvPr>
        </p:nvSpPr>
        <p:spPr>
          <a:xfrm>
            <a:off x="747787" y="626481"/>
            <a:ext cx="8499475" cy="5794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cs-CZ" sz="3600" dirty="0" smtClean="0">
                <a:solidFill>
                  <a:srgbClr val="0070C0"/>
                </a:solidFill>
                <a:latin typeface="Arial" panose="020B0604020202020204" pitchFamily="34" charset="0"/>
              </a:rPr>
              <a:t>Isolated Data Islands</a:t>
            </a:r>
            <a:r>
              <a:rPr lang="cs-CZ" altLang="cs-CZ" sz="36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– heterogenní struktura využívaných SW produktů </a:t>
            </a:r>
            <a:endParaRPr lang="en-US" altLang="cs-CZ" sz="1200" dirty="0" smtClean="0">
              <a:solidFill>
                <a:srgbClr val="0070C0"/>
              </a:solidFill>
            </a:endParaRPr>
          </a:p>
        </p:txBody>
      </p:sp>
      <p:sp>
        <p:nvSpPr>
          <p:cNvPr id="16387" name="Zástupný symbol pro číslo snímku 2"/>
          <p:cNvSpPr txBox="1">
            <a:spLocks noGrp="1"/>
          </p:cNvSpPr>
          <p:nvPr/>
        </p:nvSpPr>
        <p:spPr bwMode="auto">
          <a:xfrm>
            <a:off x="8291513" y="6492876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04E8485-22E3-40B8-8338-858C2A049C3F}" type="slidenum">
              <a:rPr lang="en-US" altLang="cs-CZ" sz="1000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cs-CZ" sz="1000">
              <a:solidFill>
                <a:srgbClr val="FFFFFF"/>
              </a:solidFill>
            </a:endParaRPr>
          </a:p>
        </p:txBody>
      </p:sp>
      <p:graphicFrame>
        <p:nvGraphicFramePr>
          <p:cNvPr id="8" name="Object 4"/>
          <p:cNvGraphicFramePr>
            <a:graphicFrameLocks/>
          </p:cNvGraphicFramePr>
          <p:nvPr/>
        </p:nvGraphicFramePr>
        <p:xfrm>
          <a:off x="3627438" y="2813050"/>
          <a:ext cx="8255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CorelDRAW!" r:id="rId3" imgW="3121762" imgH="1683410" progId="">
                  <p:embed/>
                </p:oleObj>
              </mc:Choice>
              <mc:Fallback>
                <p:oleObj name="CorelDRAW!" r:id="rId3" imgW="3121762" imgH="1683410" progId="">
                  <p:embed/>
                  <p:pic>
                    <p:nvPicPr>
                      <p:cNvPr id="8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438" y="2813050"/>
                        <a:ext cx="82550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352068"/>
              </p:ext>
            </p:extLst>
          </p:nvPr>
        </p:nvGraphicFramePr>
        <p:xfrm>
          <a:off x="4838777" y="1546227"/>
          <a:ext cx="9429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CorelDRAW!" r:id="rId5" imgW="3670402" imgH="3505810" progId="">
                  <p:embed/>
                </p:oleObj>
              </mc:Choice>
              <mc:Fallback>
                <p:oleObj name="CorelDRAW!" r:id="rId5" imgW="3670402" imgH="3505810" progId="">
                  <p:embed/>
                  <p:pic>
                    <p:nvPicPr>
                      <p:cNvPr id="9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77" y="1546227"/>
                        <a:ext cx="9429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5403851" y="2640013"/>
            <a:ext cx="1438275" cy="1282700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>
              <a:defRPr/>
            </a:pPr>
            <a:endParaRPr lang="en-US" dirty="0">
              <a:latin typeface="Arial" charset="0"/>
            </a:endParaRPr>
          </a:p>
        </p:txBody>
      </p:sp>
      <p:graphicFrame>
        <p:nvGraphicFramePr>
          <p:cNvPr id="11" name="Object 7"/>
          <p:cNvGraphicFramePr>
            <a:graphicFrameLocks/>
          </p:cNvGraphicFramePr>
          <p:nvPr/>
        </p:nvGraphicFramePr>
        <p:xfrm>
          <a:off x="6489701" y="1604964"/>
          <a:ext cx="652463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CorelDRAW!" r:id="rId7" imgW="2503627" imgH="3064154" progId="">
                  <p:embed/>
                </p:oleObj>
              </mc:Choice>
              <mc:Fallback>
                <p:oleObj name="CorelDRAW!" r:id="rId7" imgW="2503627" imgH="3064154" progId="">
                  <p:embed/>
                  <p:pic>
                    <p:nvPicPr>
                      <p:cNvPr id="11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1" y="1604964"/>
                        <a:ext cx="652463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/>
          </p:cNvGraphicFramePr>
          <p:nvPr/>
        </p:nvGraphicFramePr>
        <p:xfrm>
          <a:off x="7286625" y="2540001"/>
          <a:ext cx="6302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CorelDRAW!" r:id="rId9" imgW="1556581" imgH="1881782" progId="">
                  <p:embed/>
                </p:oleObj>
              </mc:Choice>
              <mc:Fallback>
                <p:oleObj name="CorelDRAW!" r:id="rId9" imgW="1556581" imgH="1881782" progId="">
                  <p:embed/>
                  <p:pic>
                    <p:nvPicPr>
                      <p:cNvPr id="12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2540001"/>
                        <a:ext cx="63023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/>
          </p:cNvGraphicFramePr>
          <p:nvPr/>
        </p:nvGraphicFramePr>
        <p:xfrm>
          <a:off x="8642350" y="2971800"/>
          <a:ext cx="6286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CorelDRAW!" r:id="rId11" imgW="2784307" imgH="2137558" progId="">
                  <p:embed/>
                </p:oleObj>
              </mc:Choice>
              <mc:Fallback>
                <p:oleObj name="CorelDRAW!" r:id="rId11" imgW="2784307" imgH="2137558" progId="">
                  <p:embed/>
                  <p:pic>
                    <p:nvPicPr>
                      <p:cNvPr id="13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2350" y="2971800"/>
                        <a:ext cx="6286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/>
          </p:cNvGraphicFramePr>
          <p:nvPr/>
        </p:nvGraphicFramePr>
        <p:xfrm>
          <a:off x="2917825" y="3698875"/>
          <a:ext cx="8890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Clip" r:id="rId13" imgW="4519613" imgH="3467100" progId="">
                  <p:embed/>
                </p:oleObj>
              </mc:Choice>
              <mc:Fallback>
                <p:oleObj name="Clip" r:id="rId13" imgW="4519613" imgH="3467100" progId="">
                  <p:embed/>
                  <p:pic>
                    <p:nvPicPr>
                      <p:cNvPr id="14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825" y="3698875"/>
                        <a:ext cx="8890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/>
          </p:cNvGraphicFramePr>
          <p:nvPr/>
        </p:nvGraphicFramePr>
        <p:xfrm>
          <a:off x="4494214" y="3960813"/>
          <a:ext cx="12795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Clip" r:id="rId15" imgW="5821363" imgH="2887663" progId="">
                  <p:embed/>
                </p:oleObj>
              </mc:Choice>
              <mc:Fallback>
                <p:oleObj name="Clip" r:id="rId15" imgW="5821363" imgH="2887663" progId="">
                  <p:embed/>
                  <p:pic>
                    <p:nvPicPr>
                      <p:cNvPr id="15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4" y="3960813"/>
                        <a:ext cx="12795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579938" y="2224089"/>
            <a:ext cx="14605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cs-CZ" sz="1400">
                <a:latin typeface="Arial" panose="020B0604020202020204" pitchFamily="34" charset="0"/>
              </a:rPr>
              <a:t>Management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7078664" y="1663701"/>
            <a:ext cx="1152525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cs-CZ" sz="1400">
                <a:latin typeface="Arial" panose="020B0604020202020204" pitchFamily="34" charset="0"/>
              </a:rPr>
              <a:t>Marketing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3406776" y="3354389"/>
            <a:ext cx="1431925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cs-CZ" sz="1400">
                <a:solidFill>
                  <a:schemeClr val="bg1"/>
                </a:solidFill>
                <a:latin typeface="Arial" panose="020B0604020202020204" pitchFamily="34" charset="0"/>
              </a:rPr>
              <a:t>Accounting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2752725" y="4437064"/>
            <a:ext cx="1309688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cs-CZ" sz="1400">
                <a:latin typeface="Arial" panose="020B0604020202020204" pitchFamily="34" charset="0"/>
              </a:rPr>
              <a:t>Customers</a:t>
            </a: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4589464" y="4454525"/>
            <a:ext cx="1184275" cy="63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cs-CZ" sz="1400">
                <a:latin typeface="Arial" panose="020B0604020202020204" pitchFamily="34" charset="0"/>
              </a:rPr>
              <a:t>Production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cs-CZ" sz="1400">
                <a:latin typeface="Arial" panose="020B0604020202020204" pitchFamily="34" charset="0"/>
              </a:rPr>
              <a:t>Planning </a:t>
            </a: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8515351" y="3681413"/>
            <a:ext cx="1541463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cs-CZ" sz="1400">
                <a:latin typeface="Arial" panose="020B0604020202020204" pitchFamily="34" charset="0"/>
              </a:rPr>
              <a:t>Sales Representatives</a:t>
            </a: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7078664" y="3165475"/>
            <a:ext cx="1323975" cy="63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cs-CZ" sz="1400">
                <a:solidFill>
                  <a:srgbClr val="271C07"/>
                </a:solidFill>
                <a:latin typeface="Arial" panose="020B0604020202020204" pitchFamily="34" charset="0"/>
              </a:rPr>
              <a:t>Customer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cs-CZ" sz="1400">
                <a:solidFill>
                  <a:srgbClr val="271C07"/>
                </a:solidFill>
                <a:latin typeface="Arial" panose="020B0604020202020204" pitchFamily="34" charset="0"/>
              </a:rPr>
              <a:t>Orders</a:t>
            </a:r>
            <a:endParaRPr lang="en-US" altLang="cs-CZ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5462588" y="2951163"/>
            <a:ext cx="1339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1800">
                <a:solidFill>
                  <a:schemeClr val="tx2"/>
                </a:solidFill>
                <a:latin typeface="Arial" panose="020B0604020202020204" pitchFamily="34" charset="0"/>
              </a:rPr>
              <a:t>Production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1800">
                <a:solidFill>
                  <a:schemeClr val="tx2"/>
                </a:solidFill>
                <a:latin typeface="Arial" panose="020B0604020202020204" pitchFamily="34" charset="0"/>
              </a:rPr>
              <a:t>Island</a:t>
            </a:r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2381251" y="1639889"/>
            <a:ext cx="1438275" cy="1285875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>
              <a:defRPr/>
            </a:pPr>
            <a:r>
              <a:rPr lang="en-US" dirty="0">
                <a:solidFill>
                  <a:schemeClr val="tx2"/>
                </a:solidFill>
                <a:latin typeface="Arial" charset="0"/>
              </a:rPr>
              <a:t>Accounting </a:t>
            </a:r>
          </a:p>
          <a:p>
            <a:pPr algn="ctr" defTabSz="457200">
              <a:defRPr/>
            </a:pPr>
            <a:r>
              <a:rPr lang="en-US" dirty="0">
                <a:solidFill>
                  <a:schemeClr val="tx2"/>
                </a:solidFill>
                <a:latin typeface="Arial" charset="0"/>
              </a:rPr>
              <a:t>Island</a:t>
            </a:r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8172451" y="1346200"/>
            <a:ext cx="1438275" cy="1284288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>
              <a:defRPr/>
            </a:pPr>
            <a:endParaRPr lang="cs-CZ">
              <a:solidFill>
                <a:schemeClr val="tx2"/>
              </a:solidFill>
              <a:latin typeface="Arial" charset="0"/>
            </a:endParaRPr>
          </a:p>
          <a:p>
            <a:pPr algn="ctr" defTabSz="457200">
              <a:defRPr/>
            </a:pPr>
            <a:r>
              <a:rPr lang="en-US">
                <a:solidFill>
                  <a:schemeClr val="tx2"/>
                </a:solidFill>
                <a:latin typeface="Arial" charset="0"/>
              </a:rPr>
              <a:t>Marketing</a:t>
            </a:r>
          </a:p>
          <a:p>
            <a:pPr algn="ctr" defTabSz="457200">
              <a:defRPr/>
            </a:pPr>
            <a:r>
              <a:rPr lang="en-US">
                <a:solidFill>
                  <a:schemeClr val="tx2"/>
                </a:solidFill>
                <a:latin typeface="Arial" charset="0"/>
              </a:rPr>
              <a:t>&amp; Sales</a:t>
            </a:r>
          </a:p>
          <a:p>
            <a:pPr algn="ctr" defTabSz="457200">
              <a:defRPr/>
            </a:pPr>
            <a:r>
              <a:rPr lang="en-US">
                <a:solidFill>
                  <a:schemeClr val="tx2"/>
                </a:solidFill>
                <a:latin typeface="Arial" charset="0"/>
              </a:rPr>
              <a:t>Islands</a:t>
            </a:r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4743451" y="5307014"/>
            <a:ext cx="1438275" cy="1284287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>
              <a:defRPr/>
            </a:pPr>
            <a:r>
              <a:rPr lang="en-US" sz="1600" dirty="0">
                <a:solidFill>
                  <a:schemeClr val="tx2"/>
                </a:solidFill>
                <a:latin typeface="Arial" charset="0"/>
              </a:rPr>
              <a:t>Quality</a:t>
            </a:r>
          </a:p>
          <a:p>
            <a:pPr algn="ctr" defTabSz="457200">
              <a:defRPr/>
            </a:pPr>
            <a:r>
              <a:rPr lang="en-US" sz="1600" dirty="0">
                <a:solidFill>
                  <a:schemeClr val="tx2"/>
                </a:solidFill>
                <a:latin typeface="Arial" charset="0"/>
              </a:rPr>
              <a:t>Management</a:t>
            </a:r>
          </a:p>
          <a:p>
            <a:pPr algn="ctr" defTabSz="457200">
              <a:defRPr/>
            </a:pPr>
            <a:r>
              <a:rPr lang="en-US" sz="1600" dirty="0">
                <a:solidFill>
                  <a:schemeClr val="tx2"/>
                </a:solidFill>
                <a:latin typeface="Arial" charset="0"/>
              </a:rPr>
              <a:t>Island</a:t>
            </a:r>
          </a:p>
        </p:txBody>
      </p:sp>
      <p:graphicFrame>
        <p:nvGraphicFramePr>
          <p:cNvPr id="27" name="Object 23"/>
          <p:cNvGraphicFramePr>
            <a:graphicFrameLocks/>
          </p:cNvGraphicFramePr>
          <p:nvPr/>
        </p:nvGraphicFramePr>
        <p:xfrm>
          <a:off x="8316914" y="5040314"/>
          <a:ext cx="1360487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CorelDRAW!" r:id="rId17" imgW="2134818" imgH="2945081" progId="">
                  <p:embed/>
                </p:oleObj>
              </mc:Choice>
              <mc:Fallback>
                <p:oleObj name="CorelDRAW!" r:id="rId17" imgW="2134818" imgH="2945081" progId="">
                  <p:embed/>
                  <p:pic>
                    <p:nvPicPr>
                      <p:cNvPr id="27" name="Object 23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4" y="5040314"/>
                        <a:ext cx="1360487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4"/>
          <p:cNvGraphicFramePr>
            <a:graphicFrameLocks/>
          </p:cNvGraphicFramePr>
          <p:nvPr/>
        </p:nvGraphicFramePr>
        <p:xfrm>
          <a:off x="2868614" y="5187950"/>
          <a:ext cx="1138237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CorelDRAW!" r:id="rId19" imgW="2990088" imgH="2424074" progId="">
                  <p:embed/>
                </p:oleObj>
              </mc:Choice>
              <mc:Fallback>
                <p:oleObj name="CorelDRAW!" r:id="rId19" imgW="2990088" imgH="2424074" progId="">
                  <p:embed/>
                  <p:pic>
                    <p:nvPicPr>
                      <p:cNvPr id="28" name="Object 24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614" y="5187950"/>
                        <a:ext cx="1138237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Oval 24"/>
          <p:cNvSpPr>
            <a:spLocks noChangeArrowheads="1"/>
          </p:cNvSpPr>
          <p:nvPr/>
        </p:nvSpPr>
        <p:spPr bwMode="auto">
          <a:xfrm>
            <a:off x="7200900" y="4327525"/>
            <a:ext cx="1441450" cy="1284288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>
              <a:defRPr/>
            </a:pPr>
            <a:r>
              <a:rPr lang="en-US" dirty="0">
                <a:solidFill>
                  <a:schemeClr val="tx2"/>
                </a:solidFill>
                <a:latin typeface="Arial" charset="0"/>
              </a:rPr>
              <a:t>Island of </a:t>
            </a:r>
          </a:p>
          <a:p>
            <a:pPr algn="ctr" defTabSz="457200">
              <a:defRPr/>
            </a:pPr>
            <a:r>
              <a:rPr lang="en-US" dirty="0">
                <a:solidFill>
                  <a:schemeClr val="tx2"/>
                </a:solidFill>
                <a:latin typeface="Arial" charset="0"/>
              </a:rPr>
              <a:t>Deliveries</a:t>
            </a: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8231189" y="5949950"/>
            <a:ext cx="2301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buSzPct val="80000"/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   </a:t>
            </a:r>
            <a:r>
              <a:rPr lang="en-US" altLang="cs-CZ" sz="1400">
                <a:latin typeface="Arial" panose="020B0604020202020204" pitchFamily="34" charset="0"/>
              </a:rPr>
              <a:t>Inventory and Production</a:t>
            </a: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2625725" y="5926138"/>
            <a:ext cx="186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buSzPct val="80000"/>
              <a:buFontTx/>
              <a:buNone/>
            </a:pPr>
            <a:r>
              <a:rPr lang="en-US" altLang="cs-CZ" sz="1400">
                <a:latin typeface="Arial" panose="020B0604020202020204" pitchFamily="34" charset="0"/>
              </a:rPr>
              <a:t>Quality Management</a:t>
            </a:r>
            <a:r>
              <a:rPr lang="cs-CZ" altLang="cs-CZ" sz="1400">
                <a:latin typeface="Arial" panose="020B0604020202020204" pitchFamily="34" charset="0"/>
              </a:rPr>
              <a:t> </a:t>
            </a:r>
            <a:endParaRPr lang="en-US" altLang="cs-CZ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0721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9" grpId="0" animBg="1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 idx="4294967295"/>
          </p:nvPr>
        </p:nvSpPr>
        <p:spPr>
          <a:xfrm>
            <a:off x="1952626" y="838200"/>
            <a:ext cx="8499475" cy="5794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mtClean="0"/>
              <a:t> </a:t>
            </a:r>
            <a:endParaRPr lang="en-US" altLang="cs-CZ" smtClean="0"/>
          </a:p>
        </p:txBody>
      </p:sp>
      <p:sp>
        <p:nvSpPr>
          <p:cNvPr id="17411" name="Zástupný symbol pro číslo snímku 2"/>
          <p:cNvSpPr txBox="1">
            <a:spLocks noGrp="1"/>
          </p:cNvSpPr>
          <p:nvPr/>
        </p:nvSpPr>
        <p:spPr bwMode="auto">
          <a:xfrm>
            <a:off x="8291513" y="6492876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9DF7FF6-6759-4166-80FD-E093CF004369}" type="slidenum">
              <a:rPr lang="en-US" altLang="cs-CZ" sz="1000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cs-CZ" sz="1000">
              <a:solidFill>
                <a:srgbClr val="FFFFFF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681288" y="1503364"/>
            <a:ext cx="7899400" cy="5150045"/>
            <a:chOff x="672" y="960"/>
            <a:chExt cx="4655" cy="3166"/>
          </a:xfrm>
        </p:grpSpPr>
        <p:graphicFrame>
          <p:nvGraphicFramePr>
            <p:cNvPr id="17419" name="Object 5"/>
            <p:cNvGraphicFramePr>
              <a:graphicFrameLocks/>
            </p:cNvGraphicFramePr>
            <p:nvPr/>
          </p:nvGraphicFramePr>
          <p:xfrm>
            <a:off x="1253" y="1438"/>
            <a:ext cx="424" cy="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0" name="CorelDRAW!" r:id="rId3" imgW="2134818" imgH="2945081" progId="">
                    <p:embed/>
                  </p:oleObj>
                </mc:Choice>
                <mc:Fallback>
                  <p:oleObj name="CorelDRAW!" r:id="rId3" imgW="2134818" imgH="2945081" progId="">
                    <p:embed/>
                    <p:pic>
                      <p:nvPicPr>
                        <p:cNvPr id="17419" name="Object 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3" y="1438"/>
                          <a:ext cx="424" cy="4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0" name="Object 6"/>
            <p:cNvGraphicFramePr>
              <a:graphicFrameLocks/>
            </p:cNvGraphicFramePr>
            <p:nvPr/>
          </p:nvGraphicFramePr>
          <p:xfrm>
            <a:off x="1032" y="2132"/>
            <a:ext cx="598" cy="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1" name="CorelDRAW!" r:id="rId5" imgW="3121762" imgH="1683410" progId="">
                    <p:embed/>
                  </p:oleObj>
                </mc:Choice>
                <mc:Fallback>
                  <p:oleObj name="CorelDRAW!" r:id="rId5" imgW="3121762" imgH="1683410" progId="">
                    <p:embed/>
                    <p:pic>
                      <p:nvPicPr>
                        <p:cNvPr id="17420" name="Object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2" y="2132"/>
                          <a:ext cx="598" cy="3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1" name="Object 7"/>
            <p:cNvGraphicFramePr>
              <a:graphicFrameLocks/>
            </p:cNvGraphicFramePr>
            <p:nvPr/>
          </p:nvGraphicFramePr>
          <p:xfrm>
            <a:off x="1950" y="960"/>
            <a:ext cx="685" cy="4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" name="CorelDRAW!" r:id="rId7" imgW="3670402" imgH="3505810" progId="">
                    <p:embed/>
                  </p:oleObj>
                </mc:Choice>
                <mc:Fallback>
                  <p:oleObj name="CorelDRAW!" r:id="rId7" imgW="3670402" imgH="3505810" progId="">
                    <p:embed/>
                    <p:pic>
                      <p:nvPicPr>
                        <p:cNvPr id="17421" name="Object 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0" y="960"/>
                          <a:ext cx="685" cy="4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2" name="Object 8"/>
            <p:cNvGraphicFramePr>
              <a:graphicFrameLocks/>
            </p:cNvGraphicFramePr>
            <p:nvPr/>
          </p:nvGraphicFramePr>
          <p:xfrm>
            <a:off x="3776" y="1438"/>
            <a:ext cx="502" cy="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3" name="CorelDRAW!" r:id="rId9" imgW="1791310" imgH="2002536" progId="">
                    <p:embed/>
                  </p:oleObj>
                </mc:Choice>
                <mc:Fallback>
                  <p:oleObj name="CorelDRAW!" r:id="rId9" imgW="1791310" imgH="2002536" progId="">
                    <p:embed/>
                    <p:pic>
                      <p:nvPicPr>
                        <p:cNvPr id="17422" name="Object 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6" y="1438"/>
                          <a:ext cx="502" cy="4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2319" y="2010"/>
              <a:ext cx="1037" cy="948"/>
            </a:xfrm>
            <a:prstGeom prst="ellipse">
              <a:avLst/>
            </a:prstGeom>
            <a:gradFill>
              <a:gsLst>
                <a:gs pos="0">
                  <a:srgbClr val="E66624"/>
                </a:gs>
                <a:gs pos="100000">
                  <a:srgbClr val="EC8D2F"/>
                </a:gs>
              </a:gsLst>
              <a:lin ang="5400000" scaled="1"/>
            </a:gradFill>
            <a:ln w="12700">
              <a:solidFill>
                <a:srgbClr val="E66624"/>
              </a:solidFill>
              <a:round/>
              <a:headEnd/>
              <a:tailEnd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457200">
                <a:defRPr/>
              </a:pPr>
              <a:endParaRPr lang="en-US" sz="4000">
                <a:solidFill>
                  <a:schemeClr val="bg1"/>
                </a:solidFill>
                <a:latin typeface="Arial" charset="0"/>
              </a:endParaRPr>
            </a:p>
          </p:txBody>
        </p:sp>
        <p:graphicFrame>
          <p:nvGraphicFramePr>
            <p:cNvPr id="17424" name="Object 10"/>
            <p:cNvGraphicFramePr>
              <a:graphicFrameLocks/>
            </p:cNvGraphicFramePr>
            <p:nvPr/>
          </p:nvGraphicFramePr>
          <p:xfrm>
            <a:off x="3121" y="1003"/>
            <a:ext cx="473" cy="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4" name="CorelDRAW!" r:id="rId11" imgW="2503627" imgH="3064154" progId="">
                    <p:embed/>
                  </p:oleObj>
                </mc:Choice>
                <mc:Fallback>
                  <p:oleObj name="CorelDRAW!" r:id="rId11" imgW="2503627" imgH="3064154" progId="">
                    <p:embed/>
                    <p:pic>
                      <p:nvPicPr>
                        <p:cNvPr id="17424" name="Object 1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1" y="1003"/>
                          <a:ext cx="473" cy="5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5" name="Object 11"/>
            <p:cNvGraphicFramePr>
              <a:graphicFrameLocks/>
            </p:cNvGraphicFramePr>
            <p:nvPr/>
          </p:nvGraphicFramePr>
          <p:xfrm>
            <a:off x="4096" y="2235"/>
            <a:ext cx="456" cy="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5" name="CorelDRAW!" r:id="rId13" imgW="1556581" imgH="1881782" progId="">
                    <p:embed/>
                  </p:oleObj>
                </mc:Choice>
                <mc:Fallback>
                  <p:oleObj name="CorelDRAW!" r:id="rId13" imgW="1556581" imgH="1881782" progId="">
                    <p:embed/>
                    <p:pic>
                      <p:nvPicPr>
                        <p:cNvPr id="17425" name="Object 1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6" y="2235"/>
                          <a:ext cx="456" cy="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6" name="Object 12"/>
            <p:cNvGraphicFramePr>
              <a:graphicFrameLocks/>
            </p:cNvGraphicFramePr>
            <p:nvPr/>
          </p:nvGraphicFramePr>
          <p:xfrm>
            <a:off x="3913" y="2941"/>
            <a:ext cx="457" cy="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6" name="CorelDRAW!" r:id="rId15" imgW="2784307" imgH="2137558" progId="">
                    <p:embed/>
                  </p:oleObj>
                </mc:Choice>
                <mc:Fallback>
                  <p:oleObj name="CorelDRAW!" r:id="rId15" imgW="2784307" imgH="2137558" progId="">
                    <p:embed/>
                    <p:pic>
                      <p:nvPicPr>
                        <p:cNvPr id="17426" name="Object 1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3" y="2941"/>
                          <a:ext cx="457" cy="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7" name="Object 13"/>
            <p:cNvGraphicFramePr>
              <a:graphicFrameLocks/>
            </p:cNvGraphicFramePr>
            <p:nvPr/>
          </p:nvGraphicFramePr>
          <p:xfrm>
            <a:off x="3135" y="3434"/>
            <a:ext cx="566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7" name="CorelDRAW!" r:id="rId17" imgW="2990088" imgH="2424074" progId="">
                    <p:embed/>
                  </p:oleObj>
                </mc:Choice>
                <mc:Fallback>
                  <p:oleObj name="CorelDRAW!" r:id="rId17" imgW="2990088" imgH="2424074" progId="">
                    <p:embed/>
                    <p:pic>
                      <p:nvPicPr>
                        <p:cNvPr id="17427" name="Object 1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5" y="3434"/>
                          <a:ext cx="566" cy="4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8" name="Object 14"/>
            <p:cNvGraphicFramePr>
              <a:graphicFrameLocks/>
            </p:cNvGraphicFramePr>
            <p:nvPr/>
          </p:nvGraphicFramePr>
          <p:xfrm>
            <a:off x="986" y="2971"/>
            <a:ext cx="644" cy="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8" name="Clip" r:id="rId19" imgW="4519613" imgH="3467100" progId="">
                    <p:embed/>
                  </p:oleObj>
                </mc:Choice>
                <mc:Fallback>
                  <p:oleObj name="Clip" r:id="rId19" imgW="4519613" imgH="3467100" progId="">
                    <p:embed/>
                    <p:pic>
                      <p:nvPicPr>
                        <p:cNvPr id="17428" name="Object 1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6" y="2971"/>
                          <a:ext cx="644" cy="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9" name="Object 15"/>
            <p:cNvGraphicFramePr>
              <a:graphicFrameLocks/>
            </p:cNvGraphicFramePr>
            <p:nvPr/>
          </p:nvGraphicFramePr>
          <p:xfrm>
            <a:off x="1847" y="3396"/>
            <a:ext cx="927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9" name="Clip" r:id="rId21" imgW="5821363" imgH="2887663" progId="">
                    <p:embed/>
                  </p:oleObj>
                </mc:Choice>
                <mc:Fallback>
                  <p:oleObj name="Clip" r:id="rId21" imgW="5821363" imgH="2887663" progId="">
                    <p:embed/>
                    <p:pic>
                      <p:nvPicPr>
                        <p:cNvPr id="17429" name="Object 1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7" y="3396"/>
                          <a:ext cx="927" cy="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30" name="Rectangle 14"/>
            <p:cNvSpPr>
              <a:spLocks noChangeArrowheads="1"/>
            </p:cNvSpPr>
            <p:nvPr/>
          </p:nvSpPr>
          <p:spPr bwMode="auto">
            <a:xfrm>
              <a:off x="1173" y="1004"/>
              <a:ext cx="913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cs-CZ" sz="1400">
                  <a:solidFill>
                    <a:schemeClr val="bg1"/>
                  </a:solidFill>
                  <a:latin typeface="Arial" panose="020B0604020202020204" pitchFamily="34" charset="0"/>
                </a:rPr>
                <a:t>Management</a:t>
              </a:r>
            </a:p>
          </p:txBody>
        </p:sp>
        <p:sp>
          <p:nvSpPr>
            <p:cNvPr id="17431" name="Rectangle 15"/>
            <p:cNvSpPr>
              <a:spLocks noChangeArrowheads="1"/>
            </p:cNvSpPr>
            <p:nvPr/>
          </p:nvSpPr>
          <p:spPr bwMode="auto">
            <a:xfrm>
              <a:off x="3547" y="1047"/>
              <a:ext cx="68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cs-CZ" sz="1400">
                  <a:solidFill>
                    <a:schemeClr val="bg1"/>
                  </a:solidFill>
                  <a:latin typeface="Arial" panose="020B0604020202020204" pitchFamily="34" charset="0"/>
                </a:rPr>
                <a:t>Marketing</a:t>
              </a:r>
            </a:p>
          </p:txBody>
        </p:sp>
        <p:sp>
          <p:nvSpPr>
            <p:cNvPr id="17432" name="Rectangle 16"/>
            <p:cNvSpPr>
              <a:spLocks noChangeArrowheads="1"/>
            </p:cNvSpPr>
            <p:nvPr/>
          </p:nvSpPr>
          <p:spPr bwMode="auto">
            <a:xfrm>
              <a:off x="718" y="1349"/>
              <a:ext cx="776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40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endParaRPr lang="en-US" altLang="cs-CZ" sz="1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33" name="Rectangle 17"/>
            <p:cNvSpPr>
              <a:spLocks noChangeArrowheads="1"/>
            </p:cNvSpPr>
            <p:nvPr/>
          </p:nvSpPr>
          <p:spPr bwMode="auto">
            <a:xfrm>
              <a:off x="1037" y="2609"/>
              <a:ext cx="685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cs-CZ" sz="1400">
                  <a:solidFill>
                    <a:schemeClr val="bg1"/>
                  </a:solidFill>
                  <a:latin typeface="Arial" panose="020B0604020202020204" pitchFamily="34" charset="0"/>
                </a:rPr>
                <a:t>Accounting</a:t>
              </a:r>
            </a:p>
          </p:txBody>
        </p:sp>
        <p:sp>
          <p:nvSpPr>
            <p:cNvPr id="17434" name="Rectangle 18"/>
            <p:cNvSpPr>
              <a:spLocks noChangeArrowheads="1"/>
            </p:cNvSpPr>
            <p:nvPr/>
          </p:nvSpPr>
          <p:spPr bwMode="auto">
            <a:xfrm>
              <a:off x="912" y="3522"/>
              <a:ext cx="76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cs-CZ" sz="1400">
                  <a:solidFill>
                    <a:schemeClr val="bg1"/>
                  </a:solidFill>
                  <a:latin typeface="Arial" panose="020B0604020202020204" pitchFamily="34" charset="0"/>
                </a:rPr>
                <a:t>Customers</a:t>
              </a:r>
            </a:p>
          </p:txBody>
        </p:sp>
        <p:sp>
          <p:nvSpPr>
            <p:cNvPr id="17435" name="Rectangle 19"/>
            <p:cNvSpPr>
              <a:spLocks noChangeArrowheads="1"/>
            </p:cNvSpPr>
            <p:nvPr/>
          </p:nvSpPr>
          <p:spPr bwMode="auto">
            <a:xfrm>
              <a:off x="2018" y="3738"/>
              <a:ext cx="68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cs-CZ" sz="1400">
                  <a:solidFill>
                    <a:schemeClr val="bg1"/>
                  </a:solidFill>
                  <a:latin typeface="Arial" panose="020B0604020202020204" pitchFamily="34" charset="0"/>
                </a:rPr>
                <a:t>Production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cs-CZ" sz="1400">
                  <a:solidFill>
                    <a:schemeClr val="bg1"/>
                  </a:solidFill>
                  <a:latin typeface="Arial" panose="020B0604020202020204" pitchFamily="34" charset="0"/>
                </a:rPr>
                <a:t>Planning</a:t>
              </a:r>
            </a:p>
          </p:txBody>
        </p:sp>
        <p:sp>
          <p:nvSpPr>
            <p:cNvPr id="17436" name="Rectangle 20"/>
            <p:cNvSpPr>
              <a:spLocks noChangeArrowheads="1"/>
            </p:cNvSpPr>
            <p:nvPr/>
          </p:nvSpPr>
          <p:spPr bwMode="auto">
            <a:xfrm>
              <a:off x="3707" y="3551"/>
              <a:ext cx="68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cs-CZ" sz="1300">
                  <a:solidFill>
                    <a:schemeClr val="bg1"/>
                  </a:solidFill>
                  <a:latin typeface="Arial" panose="020B0604020202020204" pitchFamily="34" charset="0"/>
                </a:rPr>
                <a:t>Quality 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cs-CZ" sz="1300">
                  <a:solidFill>
                    <a:schemeClr val="bg1"/>
                  </a:solidFill>
                  <a:latin typeface="Arial" panose="020B0604020202020204" pitchFamily="34" charset="0"/>
                </a:rPr>
                <a:t>management</a:t>
              </a:r>
            </a:p>
          </p:txBody>
        </p:sp>
        <p:sp>
          <p:nvSpPr>
            <p:cNvPr id="17437" name="Rectangle 21"/>
            <p:cNvSpPr>
              <a:spLocks noChangeArrowheads="1"/>
            </p:cNvSpPr>
            <p:nvPr/>
          </p:nvSpPr>
          <p:spPr bwMode="auto">
            <a:xfrm>
              <a:off x="4370" y="3069"/>
              <a:ext cx="684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40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endParaRPr lang="en-US" altLang="cs-CZ" sz="1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38" name="Rectangle 22"/>
            <p:cNvSpPr>
              <a:spLocks noChangeArrowheads="1"/>
            </p:cNvSpPr>
            <p:nvPr/>
          </p:nvSpPr>
          <p:spPr bwMode="auto">
            <a:xfrm>
              <a:off x="4370" y="2124"/>
              <a:ext cx="95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cs-CZ" sz="1400">
                  <a:solidFill>
                    <a:schemeClr val="bg1"/>
                  </a:solidFill>
                  <a:latin typeface="Arial" panose="020B0604020202020204" pitchFamily="34" charset="0"/>
                </a:rPr>
                <a:t>Internal Sales</a:t>
              </a:r>
            </a:p>
          </p:txBody>
        </p:sp>
        <p:sp>
          <p:nvSpPr>
            <p:cNvPr id="17439" name="Rectangle 23"/>
            <p:cNvSpPr>
              <a:spLocks noChangeArrowheads="1"/>
            </p:cNvSpPr>
            <p:nvPr/>
          </p:nvSpPr>
          <p:spPr bwMode="auto">
            <a:xfrm>
              <a:off x="4232" y="1394"/>
              <a:ext cx="68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cs-CZ" sz="1400">
                  <a:solidFill>
                    <a:schemeClr val="bg1"/>
                  </a:solidFill>
                  <a:latin typeface="Arial" panose="020B0604020202020204" pitchFamily="34" charset="0"/>
                </a:rPr>
                <a:t>Customer 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cs-CZ" sz="1400">
                  <a:solidFill>
                    <a:schemeClr val="bg1"/>
                  </a:solidFill>
                  <a:latin typeface="Arial" panose="020B0604020202020204" pitchFamily="34" charset="0"/>
                </a:rPr>
                <a:t>support</a:t>
              </a:r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 flipV="1">
              <a:off x="3137" y="1568"/>
              <a:ext cx="228" cy="4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 flipV="1">
              <a:off x="3245" y="1905"/>
              <a:ext cx="471" cy="1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3456" y="2479"/>
              <a:ext cx="59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3091" y="3000"/>
              <a:ext cx="138" cy="3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1837" y="1803"/>
              <a:ext cx="457" cy="2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 flipH="1" flipV="1">
              <a:off x="2346" y="1531"/>
              <a:ext cx="258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7446" name="Line 30"/>
            <p:cNvSpPr>
              <a:spLocks noChangeShapeType="1"/>
            </p:cNvSpPr>
            <p:nvPr/>
          </p:nvSpPr>
          <p:spPr bwMode="auto">
            <a:xfrm>
              <a:off x="672" y="1872"/>
              <a:ext cx="1689" cy="347"/>
            </a:xfrm>
            <a:prstGeom prst="line">
              <a:avLst/>
            </a:prstGeom>
            <a:noFill/>
            <a:ln w="25400">
              <a:solidFill>
                <a:srgbClr val="5E544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47" name="Line 31"/>
            <p:cNvSpPr>
              <a:spLocks noChangeShapeType="1"/>
            </p:cNvSpPr>
            <p:nvPr/>
          </p:nvSpPr>
          <p:spPr bwMode="auto">
            <a:xfrm flipV="1">
              <a:off x="3320" y="1742"/>
              <a:ext cx="1643" cy="47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48" name="Line 32"/>
            <p:cNvSpPr>
              <a:spLocks noChangeShapeType="1"/>
            </p:cNvSpPr>
            <p:nvPr/>
          </p:nvSpPr>
          <p:spPr bwMode="auto">
            <a:xfrm flipV="1">
              <a:off x="2839" y="3000"/>
              <a:ext cx="0" cy="906"/>
            </a:xfrm>
            <a:prstGeom prst="line">
              <a:avLst/>
            </a:prstGeom>
            <a:noFill/>
            <a:ln w="25400">
              <a:solidFill>
                <a:srgbClr val="5E544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1757" y="2809"/>
              <a:ext cx="615" cy="340"/>
            </a:xfrm>
            <a:custGeom>
              <a:avLst/>
              <a:gdLst>
                <a:gd name="T0" fmla="*/ 0 w 640"/>
                <a:gd name="T1" fmla="*/ 302 h 360"/>
                <a:gd name="T2" fmla="*/ 276 w 640"/>
                <a:gd name="T3" fmla="*/ 105 h 360"/>
                <a:gd name="T4" fmla="*/ 292 w 640"/>
                <a:gd name="T5" fmla="*/ 166 h 360"/>
                <a:gd name="T6" fmla="*/ 567 w 640"/>
                <a:gd name="T7" fmla="*/ 0 h 360"/>
                <a:gd name="T8" fmla="*/ 289 w 640"/>
                <a:gd name="T9" fmla="*/ 194 h 360"/>
                <a:gd name="T10" fmla="*/ 275 w 640"/>
                <a:gd name="T11" fmla="*/ 136 h 360"/>
                <a:gd name="T12" fmla="*/ 0 w 640"/>
                <a:gd name="T13" fmla="*/ 302 h 3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360"/>
                <a:gd name="T23" fmla="*/ 640 w 640"/>
                <a:gd name="T24" fmla="*/ 360 h 3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360">
                  <a:moveTo>
                    <a:pt x="0" y="359"/>
                  </a:moveTo>
                  <a:lnTo>
                    <a:pt x="311" y="125"/>
                  </a:lnTo>
                  <a:lnTo>
                    <a:pt x="329" y="197"/>
                  </a:lnTo>
                  <a:lnTo>
                    <a:pt x="639" y="0"/>
                  </a:lnTo>
                  <a:lnTo>
                    <a:pt x="326" y="230"/>
                  </a:lnTo>
                  <a:lnTo>
                    <a:pt x="310" y="161"/>
                  </a:lnTo>
                  <a:lnTo>
                    <a:pt x="0" y="359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rgbClr val="5E5447"/>
              </a:solidFill>
              <a:round/>
              <a:headEnd/>
              <a:tailEnd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1677" y="2456"/>
              <a:ext cx="559" cy="111"/>
            </a:xfrm>
            <a:custGeom>
              <a:avLst/>
              <a:gdLst>
                <a:gd name="T0" fmla="*/ 0 w 582"/>
                <a:gd name="T1" fmla="*/ 5 h 118"/>
                <a:gd name="T2" fmla="*/ 277 w 582"/>
                <a:gd name="T3" fmla="*/ 0 h 118"/>
                <a:gd name="T4" fmla="*/ 255 w 582"/>
                <a:gd name="T5" fmla="*/ 71 h 118"/>
                <a:gd name="T6" fmla="*/ 515 w 582"/>
                <a:gd name="T7" fmla="*/ 97 h 118"/>
                <a:gd name="T8" fmla="*/ 239 w 582"/>
                <a:gd name="T9" fmla="*/ 97 h 118"/>
                <a:gd name="T10" fmla="*/ 259 w 582"/>
                <a:gd name="T11" fmla="*/ 30 h 118"/>
                <a:gd name="T12" fmla="*/ 0 w 582"/>
                <a:gd name="T13" fmla="*/ 5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2"/>
                <a:gd name="T22" fmla="*/ 0 h 118"/>
                <a:gd name="T23" fmla="*/ 582 w 582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2" h="118">
                  <a:moveTo>
                    <a:pt x="0" y="5"/>
                  </a:moveTo>
                  <a:lnTo>
                    <a:pt x="312" y="0"/>
                  </a:lnTo>
                  <a:lnTo>
                    <a:pt x="288" y="86"/>
                  </a:lnTo>
                  <a:lnTo>
                    <a:pt x="581" y="116"/>
                  </a:lnTo>
                  <a:lnTo>
                    <a:pt x="270" y="117"/>
                  </a:lnTo>
                  <a:lnTo>
                    <a:pt x="293" y="36"/>
                  </a:lnTo>
                  <a:lnTo>
                    <a:pt x="0" y="5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rgbClr val="5E5447"/>
              </a:solidFill>
              <a:round/>
              <a:headEnd/>
              <a:tailEnd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3339" y="2809"/>
              <a:ext cx="555" cy="426"/>
            </a:xfrm>
            <a:custGeom>
              <a:avLst/>
              <a:gdLst>
                <a:gd name="T0" fmla="*/ 0 w 578"/>
                <a:gd name="T1" fmla="*/ 0 h 452"/>
                <a:gd name="T2" fmla="*/ 299 w 578"/>
                <a:gd name="T3" fmla="*/ 168 h 452"/>
                <a:gd name="T4" fmla="*/ 243 w 578"/>
                <a:gd name="T5" fmla="*/ 202 h 452"/>
                <a:gd name="T6" fmla="*/ 511 w 578"/>
                <a:gd name="T7" fmla="*/ 380 h 452"/>
                <a:gd name="T8" fmla="*/ 214 w 578"/>
                <a:gd name="T9" fmla="*/ 211 h 452"/>
                <a:gd name="T10" fmla="*/ 268 w 578"/>
                <a:gd name="T11" fmla="*/ 178 h 452"/>
                <a:gd name="T12" fmla="*/ 0 w 578"/>
                <a:gd name="T13" fmla="*/ 0 h 4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8"/>
                <a:gd name="T22" fmla="*/ 0 h 452"/>
                <a:gd name="T23" fmla="*/ 578 w 578"/>
                <a:gd name="T24" fmla="*/ 452 h 4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8" h="452">
                  <a:moveTo>
                    <a:pt x="0" y="0"/>
                  </a:moveTo>
                  <a:lnTo>
                    <a:pt x="337" y="199"/>
                  </a:lnTo>
                  <a:lnTo>
                    <a:pt x="274" y="240"/>
                  </a:lnTo>
                  <a:lnTo>
                    <a:pt x="577" y="451"/>
                  </a:lnTo>
                  <a:lnTo>
                    <a:pt x="242" y="250"/>
                  </a:lnTo>
                  <a:lnTo>
                    <a:pt x="303" y="211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round/>
              <a:headEnd/>
              <a:tailEnd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7452" name="Rectangle 36"/>
            <p:cNvSpPr>
              <a:spLocks noChangeArrowheads="1"/>
            </p:cNvSpPr>
            <p:nvPr/>
          </p:nvSpPr>
          <p:spPr bwMode="auto">
            <a:xfrm>
              <a:off x="2239" y="2320"/>
              <a:ext cx="1180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50000"/>
                </a:spcBef>
                <a:buFontTx/>
                <a:buNone/>
              </a:pPr>
              <a:r>
                <a:rPr lang="en-US" altLang="cs-CZ" sz="1800" b="1">
                  <a:solidFill>
                    <a:schemeClr val="tx2"/>
                  </a:solidFill>
                  <a:latin typeface="Arial" panose="020B0604020202020204" pitchFamily="34" charset="0"/>
                </a:rPr>
                <a:t>One Company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buFontTx/>
                <a:buNone/>
              </a:pPr>
              <a:r>
                <a:rPr lang="en-US" altLang="cs-CZ" sz="1800" b="1">
                  <a:solidFill>
                    <a:schemeClr val="tx2"/>
                  </a:solidFill>
                  <a:latin typeface="Arial" panose="020B0604020202020204" pitchFamily="34" charset="0"/>
                </a:rPr>
                <a:t>Database</a:t>
              </a:r>
            </a:p>
          </p:txBody>
        </p:sp>
      </p:grpSp>
      <p:sp>
        <p:nvSpPr>
          <p:cNvPr id="17413" name="Nadpis 1"/>
          <p:cNvSpPr txBox="1">
            <a:spLocks/>
          </p:cNvSpPr>
          <p:nvPr/>
        </p:nvSpPr>
        <p:spPr bwMode="auto">
          <a:xfrm>
            <a:off x="1945899" y="797153"/>
            <a:ext cx="8499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dirty="0">
                <a:solidFill>
                  <a:srgbClr val="0070C0"/>
                </a:solidFill>
                <a:latin typeface="Calibri" panose="020F0502020204030204" pitchFamily="34" charset="0"/>
              </a:rPr>
              <a:t>One Solution        One Database       All Microsoft</a:t>
            </a:r>
          </a:p>
        </p:txBody>
      </p:sp>
      <p:sp>
        <p:nvSpPr>
          <p:cNvPr id="43" name="Vývojový diagram: spojka 42"/>
          <p:cNvSpPr/>
          <p:nvPr/>
        </p:nvSpPr>
        <p:spPr>
          <a:xfrm>
            <a:off x="4143376" y="981076"/>
            <a:ext cx="142875" cy="144463"/>
          </a:xfrm>
          <a:prstGeom prst="flowChartConnector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srgbClr val="FFC000"/>
              </a:solidFill>
            </a:endParaRPr>
          </a:p>
        </p:txBody>
      </p:sp>
      <p:sp>
        <p:nvSpPr>
          <p:cNvPr id="44" name="Vývojový diagram: spojka 43"/>
          <p:cNvSpPr/>
          <p:nvPr/>
        </p:nvSpPr>
        <p:spPr>
          <a:xfrm>
            <a:off x="6764339" y="981076"/>
            <a:ext cx="142875" cy="144463"/>
          </a:xfrm>
          <a:prstGeom prst="flowChartConnector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/>
          </a:p>
        </p:txBody>
      </p:sp>
      <p:sp>
        <p:nvSpPr>
          <p:cNvPr id="17417" name="Rectangle 44"/>
          <p:cNvSpPr>
            <a:spLocks noChangeArrowheads="1"/>
          </p:cNvSpPr>
          <p:nvPr/>
        </p:nvSpPr>
        <p:spPr bwMode="auto">
          <a:xfrm>
            <a:off x="1202444" y="2101250"/>
            <a:ext cx="2173993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buSzPct val="80000"/>
              <a:buFontTx/>
              <a:buNone/>
            </a:pPr>
            <a:r>
              <a:rPr lang="en-US" altLang="cs-CZ" sz="1400" dirty="0">
                <a:latin typeface="Arial" panose="020B0604020202020204" pitchFamily="34" charset="0"/>
              </a:rPr>
              <a:t>Inventory and </a:t>
            </a:r>
            <a:r>
              <a:rPr lang="en-US" altLang="cs-CZ" sz="1400" dirty="0" smtClean="0">
                <a:latin typeface="Arial" panose="020B0604020202020204" pitchFamily="34" charset="0"/>
              </a:rPr>
              <a:t>Production</a:t>
            </a:r>
            <a:endParaRPr lang="cs-CZ" altLang="cs-CZ" sz="1400" dirty="0" smtClean="0">
              <a:latin typeface="Arial" panose="020B0604020202020204" pitchFamily="34" charset="0"/>
            </a:endParaRPr>
          </a:p>
          <a:p>
            <a:pPr>
              <a:buSzPct val="80000"/>
              <a:buFontTx/>
              <a:buNone/>
            </a:pPr>
            <a:r>
              <a:rPr lang="cs-CZ" altLang="cs-CZ" sz="1400" dirty="0" smtClean="0">
                <a:latin typeface="Arial" panose="020B0604020202020204" pitchFamily="34" charset="0"/>
              </a:rPr>
              <a:t>    (logistika a výroba)</a:t>
            </a:r>
            <a:endParaRPr lang="en-US" altLang="cs-CZ" sz="1400" dirty="0">
              <a:latin typeface="Arial" panose="020B0604020202020204" pitchFamily="34" charset="0"/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8956676" y="4852988"/>
            <a:ext cx="1541463" cy="84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cs-CZ" sz="1400" dirty="0">
                <a:latin typeface="Arial" panose="020B0604020202020204" pitchFamily="34" charset="0"/>
              </a:rPr>
              <a:t>Sales </a:t>
            </a:r>
            <a:r>
              <a:rPr lang="en-US" altLang="cs-CZ" sz="1400" dirty="0" smtClean="0">
                <a:latin typeface="Arial" panose="020B0604020202020204" pitchFamily="34" charset="0"/>
              </a:rPr>
              <a:t>Representatives</a:t>
            </a:r>
            <a:endParaRPr lang="cs-CZ" altLang="cs-CZ" sz="1400" dirty="0" smtClean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400" dirty="0" smtClean="0">
                <a:latin typeface="Arial" panose="020B0604020202020204" pitchFamily="34" charset="0"/>
              </a:rPr>
              <a:t>(řízení prodeje)</a:t>
            </a:r>
            <a:endParaRPr lang="en-US" altLang="cs-CZ" sz="1400" dirty="0">
              <a:latin typeface="Arial" panose="020B0604020202020204" pitchFamily="34" charset="0"/>
            </a:endParaRPr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1030201" y="3621292"/>
            <a:ext cx="1327608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buSzPct val="80000"/>
              <a:buFontTx/>
              <a:buNone/>
            </a:pPr>
            <a:r>
              <a:rPr lang="cs-CZ" altLang="cs-CZ" sz="1400" dirty="0" smtClean="0">
                <a:latin typeface="Arial" panose="020B0604020202020204" pitchFamily="34" charset="0"/>
              </a:rPr>
              <a:t>  </a:t>
            </a:r>
            <a:r>
              <a:rPr lang="cs-CZ" altLang="cs-CZ" sz="1400" dirty="0" err="1" smtClean="0">
                <a:latin typeface="Arial" panose="020B0604020202020204" pitchFamily="34" charset="0"/>
              </a:rPr>
              <a:t>Accounting</a:t>
            </a:r>
            <a:endParaRPr lang="cs-CZ" altLang="cs-CZ" sz="1400" dirty="0" smtClean="0">
              <a:latin typeface="Arial" panose="020B0604020202020204" pitchFamily="34" charset="0"/>
            </a:endParaRPr>
          </a:p>
          <a:p>
            <a:pPr>
              <a:buSzPct val="80000"/>
              <a:buFontTx/>
              <a:buNone/>
            </a:pPr>
            <a:r>
              <a:rPr lang="cs-CZ" altLang="cs-CZ" sz="1400" dirty="0" smtClean="0">
                <a:latin typeface="Arial" panose="020B0604020202020204" pitchFamily="34" charset="0"/>
              </a:rPr>
              <a:t>(řízení financí)</a:t>
            </a:r>
            <a:endParaRPr lang="en-US" altLang="cs-CZ" sz="1400" dirty="0">
              <a:latin typeface="Arial" panose="020B0604020202020204" pitchFamily="34" charset="0"/>
            </a:endParaRPr>
          </a:p>
        </p:txBody>
      </p:sp>
      <p:sp>
        <p:nvSpPr>
          <p:cNvPr id="47" name="Rectangle 44"/>
          <p:cNvSpPr>
            <a:spLocks noChangeArrowheads="1"/>
          </p:cNvSpPr>
          <p:nvPr/>
        </p:nvSpPr>
        <p:spPr bwMode="auto">
          <a:xfrm>
            <a:off x="1354844" y="2253650"/>
            <a:ext cx="2173993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buSzPct val="80000"/>
              <a:buFontTx/>
              <a:buNone/>
            </a:pPr>
            <a:r>
              <a:rPr lang="en-US" altLang="cs-CZ" sz="1400" dirty="0">
                <a:latin typeface="Arial" panose="020B0604020202020204" pitchFamily="34" charset="0"/>
              </a:rPr>
              <a:t>Inventory and </a:t>
            </a:r>
            <a:r>
              <a:rPr lang="en-US" altLang="cs-CZ" sz="1400" dirty="0" smtClean="0">
                <a:latin typeface="Arial" panose="020B0604020202020204" pitchFamily="34" charset="0"/>
              </a:rPr>
              <a:t>Production</a:t>
            </a:r>
            <a:endParaRPr lang="cs-CZ" altLang="cs-CZ" sz="1400" dirty="0" smtClean="0">
              <a:latin typeface="Arial" panose="020B0604020202020204" pitchFamily="34" charset="0"/>
            </a:endParaRPr>
          </a:p>
          <a:p>
            <a:pPr>
              <a:buSzPct val="80000"/>
              <a:buFontTx/>
              <a:buNone/>
            </a:pPr>
            <a:r>
              <a:rPr lang="cs-CZ" altLang="cs-CZ" sz="1400" dirty="0" smtClean="0">
                <a:latin typeface="Arial" panose="020B0604020202020204" pitchFamily="34" charset="0"/>
              </a:rPr>
              <a:t>    (logistika a výroba)</a:t>
            </a:r>
            <a:endParaRPr lang="en-US" altLang="cs-CZ" sz="1400" dirty="0">
              <a:latin typeface="Arial" panose="020B0604020202020204" pitchFamily="34" charset="0"/>
            </a:endParaRPr>
          </a:p>
        </p:txBody>
      </p:sp>
      <p:sp>
        <p:nvSpPr>
          <p:cNvPr id="48" name="Rectangle 44"/>
          <p:cNvSpPr>
            <a:spLocks noChangeArrowheads="1"/>
          </p:cNvSpPr>
          <p:nvPr/>
        </p:nvSpPr>
        <p:spPr bwMode="auto">
          <a:xfrm>
            <a:off x="3162795" y="6044807"/>
            <a:ext cx="1885453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buSzPct val="80000"/>
              <a:buFontTx/>
              <a:buNone/>
            </a:pPr>
            <a:r>
              <a:rPr lang="cs-CZ" altLang="cs-CZ" sz="1400" dirty="0" smtClean="0">
                <a:latin typeface="Arial" panose="020B0604020202020204" pitchFamily="34" charset="0"/>
              </a:rPr>
              <a:t>Project management </a:t>
            </a:r>
          </a:p>
          <a:p>
            <a:pPr>
              <a:buSzPct val="80000"/>
              <a:buFontTx/>
              <a:buNone/>
            </a:pPr>
            <a:r>
              <a:rPr lang="cs-CZ" altLang="cs-CZ" sz="1400" dirty="0" smtClean="0">
                <a:latin typeface="Arial" panose="020B0604020202020204" pitchFamily="34" charset="0"/>
              </a:rPr>
              <a:t>   (řízení projektů)</a:t>
            </a:r>
            <a:endParaRPr lang="en-US" altLang="cs-CZ" sz="1400" dirty="0">
              <a:latin typeface="Arial" panose="020B0604020202020204" pitchFamily="34" charset="0"/>
            </a:endParaRPr>
          </a:p>
        </p:txBody>
      </p:sp>
      <p:sp>
        <p:nvSpPr>
          <p:cNvPr id="49" name="Rectangle 44"/>
          <p:cNvSpPr>
            <a:spLocks noChangeArrowheads="1"/>
          </p:cNvSpPr>
          <p:nvPr/>
        </p:nvSpPr>
        <p:spPr bwMode="auto">
          <a:xfrm>
            <a:off x="645833" y="4891496"/>
            <a:ext cx="2412840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buSzPct val="80000"/>
              <a:buFontTx/>
              <a:buNone/>
            </a:pPr>
            <a:r>
              <a:rPr lang="cs-CZ" altLang="cs-CZ" sz="1400" dirty="0" smtClean="0">
                <a:latin typeface="Arial" panose="020B0604020202020204" pitchFamily="34" charset="0"/>
              </a:rPr>
              <a:t>                  </a:t>
            </a:r>
            <a:r>
              <a:rPr lang="cs-CZ" altLang="cs-CZ" sz="1400" b="1" dirty="0" smtClean="0">
                <a:latin typeface="Arial" panose="020B0604020202020204" pitchFamily="34" charset="0"/>
              </a:rPr>
              <a:t>CRM</a:t>
            </a:r>
          </a:p>
          <a:p>
            <a:pPr>
              <a:buSzPct val="80000"/>
              <a:buFontTx/>
              <a:buNone/>
            </a:pPr>
            <a:r>
              <a:rPr lang="cs-CZ" altLang="cs-CZ" sz="1400" dirty="0" smtClean="0">
                <a:latin typeface="Arial" panose="020B0604020202020204" pitchFamily="34" charset="0"/>
              </a:rPr>
              <a:t>řízení vztahů se zákazníky)</a:t>
            </a:r>
            <a:endParaRPr lang="en-US" altLang="cs-CZ" sz="1400" dirty="0">
              <a:latin typeface="Arial" panose="020B0604020202020204" pitchFamily="34" charset="0"/>
            </a:endParaRPr>
          </a:p>
        </p:txBody>
      </p:sp>
      <p:sp>
        <p:nvSpPr>
          <p:cNvPr id="50" name="Rectangle 44"/>
          <p:cNvSpPr>
            <a:spLocks noChangeArrowheads="1"/>
          </p:cNvSpPr>
          <p:nvPr/>
        </p:nvSpPr>
        <p:spPr bwMode="auto">
          <a:xfrm>
            <a:off x="9310276" y="3444683"/>
            <a:ext cx="2004075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buSzPct val="80000"/>
              <a:buFontTx/>
              <a:buNone/>
            </a:pPr>
            <a:r>
              <a:rPr lang="cs-CZ" altLang="cs-CZ" sz="1400" dirty="0" err="1" smtClean="0">
                <a:latin typeface="Arial" panose="020B0604020202020204" pitchFamily="34" charset="0"/>
              </a:rPr>
              <a:t>Service</a:t>
            </a:r>
            <a:r>
              <a:rPr lang="cs-CZ" altLang="cs-CZ" sz="1400" dirty="0" smtClean="0">
                <a:latin typeface="Arial" panose="020B0604020202020204" pitchFamily="34" charset="0"/>
              </a:rPr>
              <a:t> management  </a:t>
            </a:r>
          </a:p>
          <a:p>
            <a:pPr>
              <a:buSzPct val="80000"/>
              <a:buFontTx/>
              <a:buNone/>
            </a:pPr>
            <a:r>
              <a:rPr lang="cs-CZ" altLang="cs-CZ" sz="1400" dirty="0" smtClean="0">
                <a:latin typeface="Arial" panose="020B0604020202020204" pitchFamily="34" charset="0"/>
              </a:rPr>
              <a:t>   (řízení servisu) </a:t>
            </a:r>
            <a:endParaRPr lang="en-US" altLang="cs-CZ" sz="1400" dirty="0">
              <a:latin typeface="Arial" panose="020B0604020202020204" pitchFamily="34" charset="0"/>
            </a:endParaRPr>
          </a:p>
        </p:txBody>
      </p:sp>
      <p:sp>
        <p:nvSpPr>
          <p:cNvPr id="51" name="Rectangle 44"/>
          <p:cNvSpPr>
            <a:spLocks noChangeArrowheads="1"/>
          </p:cNvSpPr>
          <p:nvPr/>
        </p:nvSpPr>
        <p:spPr bwMode="auto">
          <a:xfrm>
            <a:off x="8626649" y="2044819"/>
            <a:ext cx="10903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buSzPct val="80000"/>
              <a:buFontTx/>
              <a:buNone/>
            </a:pPr>
            <a:r>
              <a:rPr lang="cs-CZ" altLang="cs-CZ" sz="1400" dirty="0" smtClean="0">
                <a:latin typeface="Arial" panose="020B0604020202020204" pitchFamily="34" charset="0"/>
              </a:rPr>
              <a:t>Controlling </a:t>
            </a:r>
            <a:endParaRPr lang="en-US" altLang="cs-CZ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8266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70C0"/>
                </a:solidFill>
              </a:rPr>
              <a:t>Koordináty přednášejícího- vyučujícího   </a:t>
            </a:r>
            <a:endParaRPr lang="en-ZA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400" b="1" dirty="0" smtClean="0"/>
              <a:t>           </a:t>
            </a:r>
            <a:r>
              <a:rPr lang="en-ZA" sz="2400" dirty="0" err="1" smtClean="0"/>
              <a:t>Ing.Jaromír</a:t>
            </a:r>
            <a:r>
              <a:rPr lang="en-ZA" sz="2400" dirty="0" smtClean="0"/>
              <a:t> </a:t>
            </a:r>
            <a:r>
              <a:rPr lang="en-ZA" sz="2400" dirty="0"/>
              <a:t>Skorkovský,</a:t>
            </a:r>
            <a:r>
              <a:rPr lang="cs-CZ" sz="2400" dirty="0"/>
              <a:t> </a:t>
            </a:r>
            <a:r>
              <a:rPr lang="en-ZA" sz="2400" dirty="0" err="1"/>
              <a:t>CSc</a:t>
            </a:r>
            <a:r>
              <a:rPr lang="en-ZA" sz="2400" dirty="0"/>
              <a:t>.</a:t>
            </a:r>
          </a:p>
          <a:p>
            <a:pPr lvl="1"/>
            <a:r>
              <a:rPr lang="en-ZA" dirty="0"/>
              <a:t>Department of Corporate Economy (5th floor</a:t>
            </a:r>
            <a:r>
              <a:rPr lang="en-ZA" dirty="0" smtClean="0"/>
              <a:t>)</a:t>
            </a:r>
            <a:r>
              <a:rPr lang="cs-CZ" dirty="0" smtClean="0"/>
              <a:t> – katedra podnikového hospodářství</a:t>
            </a:r>
            <a:endParaRPr lang="en-ZA" dirty="0"/>
          </a:p>
          <a:p>
            <a:pPr lvl="1"/>
            <a:r>
              <a:rPr lang="en-ZA" dirty="0">
                <a:hlinkClick r:id="rId2"/>
              </a:rPr>
              <a:t>miki@econ.muni.cz</a:t>
            </a:r>
            <a:endParaRPr lang="en-ZA" dirty="0"/>
          </a:p>
          <a:p>
            <a:pPr lvl="1"/>
            <a:r>
              <a:rPr lang="en-ZA" dirty="0"/>
              <a:t>+420 731113517</a:t>
            </a:r>
          </a:p>
          <a:p>
            <a:r>
              <a:rPr lang="en-ZA" sz="2400" b="1" dirty="0"/>
              <a:t>Study material : </a:t>
            </a:r>
            <a:r>
              <a:rPr lang="en-ZA" sz="2400" dirty="0"/>
              <a:t>will be updated regularly (is.muni.cz</a:t>
            </a:r>
            <a:r>
              <a:rPr lang="en-ZA" sz="2400" dirty="0" smtClean="0"/>
              <a:t>)</a:t>
            </a:r>
            <a:r>
              <a:rPr lang="cs-CZ" sz="2400" dirty="0" smtClean="0"/>
              <a:t> – pro předměty BPH_PIS1 a BPH_PIS2 </a:t>
            </a:r>
            <a:endParaRPr lang="en-ZA" sz="2400" dirty="0"/>
          </a:p>
          <a:p>
            <a:r>
              <a:rPr lang="cs-CZ" sz="2400" b="1" dirty="0" smtClean="0"/>
              <a:t>Docházka : </a:t>
            </a:r>
            <a:r>
              <a:rPr lang="cs-CZ" sz="2400" dirty="0" smtClean="0"/>
              <a:t>povinná jak na přednáškách tak ve cvičeních. Letní semestr PIS1 2 hod přednášky a 2 hod cvičení, zimní semestr PIS2 -&gt; 4 hodiny cvičení  </a:t>
            </a:r>
            <a:r>
              <a:rPr lang="en-ZA" sz="2400" dirty="0" smtClean="0"/>
              <a:t> </a:t>
            </a:r>
            <a:endParaRPr lang="cs-CZ" sz="2400" dirty="0" smtClean="0"/>
          </a:p>
          <a:p>
            <a:r>
              <a:rPr lang="cs-CZ" sz="2400" dirty="0" smtClean="0"/>
              <a:t>Požívaná verze ERP  : Microsoft Dynamics NAV 2018 (nav 2018W1-) </a:t>
            </a:r>
          </a:p>
          <a:p>
            <a:r>
              <a:rPr lang="cs-CZ" sz="2400" dirty="0" smtClean="0"/>
              <a:t>Plánované rozšíření ERP :  MS Dynamics 365 Business </a:t>
            </a:r>
            <a:r>
              <a:rPr lang="cs-CZ" sz="2400" dirty="0" err="1" smtClean="0"/>
              <a:t>Central</a:t>
            </a:r>
            <a:r>
              <a:rPr lang="cs-CZ" sz="2400" dirty="0" smtClean="0"/>
              <a:t> a využívání </a:t>
            </a:r>
            <a:r>
              <a:rPr lang="cs-CZ" sz="2400" dirty="0" err="1" smtClean="0"/>
              <a:t>PowerBI</a:t>
            </a:r>
            <a:r>
              <a:rPr lang="cs-CZ" sz="2400" dirty="0" smtClean="0"/>
              <a:t> – </a:t>
            </a:r>
            <a:r>
              <a:rPr lang="cs-CZ" sz="2400" dirty="0" err="1" smtClean="0"/>
              <a:t>jisž</a:t>
            </a:r>
            <a:r>
              <a:rPr lang="cs-CZ" sz="2400" dirty="0" smtClean="0"/>
              <a:t> k dispozici na </a:t>
            </a:r>
            <a:r>
              <a:rPr lang="cs-CZ" sz="2400" dirty="0" err="1" smtClean="0"/>
              <a:t>netu</a:t>
            </a:r>
            <a:r>
              <a:rPr lang="cs-CZ" sz="2400" dirty="0" smtClean="0"/>
              <a:t> ESF</a:t>
            </a:r>
          </a:p>
          <a:p>
            <a:r>
              <a:rPr lang="cs-CZ" sz="2400" dirty="0" smtClean="0"/>
              <a:t>Důvod představení přednášejícího a cvičícího : během dvou semestrů bude přednášet a cvičit ve dvou předmětech BPH_PIS1 a BPH_PIS2 což představuje minimálně </a:t>
            </a:r>
            <a:r>
              <a:rPr lang="cs-CZ" sz="2400" b="1" dirty="0" smtClean="0">
                <a:solidFill>
                  <a:srgbClr val="FF0000"/>
                </a:solidFill>
              </a:rPr>
              <a:t>102 hodin </a:t>
            </a:r>
            <a:endParaRPr lang="en-ZA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400" dirty="0" smtClean="0"/>
              <a:t> </a:t>
            </a:r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0509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600" dirty="0" smtClean="0">
                <a:solidFill>
                  <a:srgbClr val="0070C0"/>
                </a:solidFill>
                <a:latin typeface="+mn-lt"/>
              </a:rPr>
              <a:t>Objekty ERP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Tabulky -data</a:t>
            </a:r>
          </a:p>
          <a:p>
            <a:r>
              <a:rPr lang="cs-CZ" altLang="cs-CZ" dirty="0" smtClean="0"/>
              <a:t>Okna (formuláře)- zobrazení dat</a:t>
            </a:r>
          </a:p>
          <a:p>
            <a:r>
              <a:rPr lang="cs-CZ" altLang="cs-CZ" dirty="0" smtClean="0"/>
              <a:t>Reporty –strukturované zobrazení dat </a:t>
            </a:r>
          </a:p>
          <a:p>
            <a:r>
              <a:rPr lang="cs-CZ" altLang="cs-CZ" dirty="0" smtClean="0"/>
              <a:t>Programy (skripty, kódy, </a:t>
            </a:r>
            <a:r>
              <a:rPr lang="cs-CZ" altLang="cs-CZ" dirty="0" err="1" smtClean="0"/>
              <a:t>code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units</a:t>
            </a:r>
            <a:r>
              <a:rPr lang="cs-CZ" altLang="cs-CZ" dirty="0" smtClean="0"/>
              <a:t>)</a:t>
            </a:r>
          </a:p>
          <a:p>
            <a:r>
              <a:rPr lang="cs-CZ" altLang="cs-CZ" dirty="0" smtClean="0"/>
              <a:t>Menu- ovládání </a:t>
            </a:r>
          </a:p>
          <a:p>
            <a:r>
              <a:rPr lang="cs-CZ" altLang="cs-CZ" dirty="0" smtClean="0"/>
              <a:t>Datové porty – vazba na externí prostředí (banky, </a:t>
            </a:r>
            <a:r>
              <a:rPr lang="cs-CZ" altLang="cs-CZ" dirty="0" err="1" smtClean="0"/>
              <a:t>cloud</a:t>
            </a:r>
            <a:r>
              <a:rPr lang="cs-CZ" altLang="cs-CZ" dirty="0" smtClean="0"/>
              <a:t>, čtečky,…)</a:t>
            </a:r>
          </a:p>
          <a:p>
            <a:endParaRPr lang="cs-CZ" altLang="cs-CZ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3807DC0-E0BE-45A8-8C33-B4E58D8EBF68}" type="datetime1">
              <a:rPr lang="cs-CZ" smtClean="0"/>
              <a:pPr>
                <a:defRPr/>
              </a:pPr>
              <a:t>01.03.2021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271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600" dirty="0">
                <a:solidFill>
                  <a:srgbClr val="0070C0"/>
                </a:solidFill>
                <a:latin typeface="+mn-lt"/>
              </a:rPr>
              <a:t>Snímek nutný k porozumění dalších snímků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ERP – vytváří se doklady ty se účtují (registrují)  </a:t>
            </a:r>
          </a:p>
          <a:p>
            <a:r>
              <a:rPr lang="cs-CZ" altLang="cs-CZ" dirty="0" smtClean="0"/>
              <a:t>ERP – </a:t>
            </a:r>
            <a:r>
              <a:rPr lang="cs-CZ" altLang="cs-CZ" sz="2400" dirty="0"/>
              <a:t>po registraci-&gt;transakce (</a:t>
            </a:r>
            <a:r>
              <a:rPr lang="cs-CZ" altLang="cs-CZ" sz="2400" b="1" dirty="0">
                <a:solidFill>
                  <a:srgbClr val="FF0000"/>
                </a:solidFill>
              </a:rPr>
              <a:t>položky</a:t>
            </a:r>
            <a:r>
              <a:rPr lang="cs-CZ" altLang="cs-CZ" sz="2400" dirty="0"/>
              <a:t>, angl. </a:t>
            </a:r>
            <a:r>
              <a:rPr lang="cs-CZ" altLang="cs-CZ" sz="2400" dirty="0" err="1"/>
              <a:t>entries</a:t>
            </a:r>
            <a:r>
              <a:rPr lang="cs-CZ" altLang="cs-CZ" sz="2400" dirty="0"/>
              <a:t>)</a:t>
            </a:r>
          </a:p>
          <a:p>
            <a:pPr lvl="1"/>
            <a:r>
              <a:rPr lang="cs-CZ" altLang="cs-CZ" sz="2000" dirty="0"/>
              <a:t>Položky hlavní knihy jak např.  112|321 a 343|321 </a:t>
            </a:r>
            <a:r>
              <a:rPr lang="cs-CZ" altLang="cs-CZ" sz="2000" dirty="0" smtClean="0"/>
              <a:t>(nákup)</a:t>
            </a:r>
            <a:endParaRPr lang="cs-CZ" altLang="cs-CZ" sz="2000" dirty="0"/>
          </a:p>
          <a:p>
            <a:pPr lvl="1"/>
            <a:r>
              <a:rPr lang="cs-CZ" altLang="cs-CZ" sz="2000" dirty="0"/>
              <a:t>Položky zákazníků a dodavatelů (faktury, platby, </a:t>
            </a:r>
            <a:r>
              <a:rPr lang="cs-CZ" altLang="cs-CZ" sz="2000" dirty="0" smtClean="0"/>
              <a:t>dobropisy)</a:t>
            </a:r>
            <a:endParaRPr lang="cs-CZ" altLang="cs-CZ" sz="2000" dirty="0"/>
          </a:p>
          <a:p>
            <a:pPr lvl="1"/>
            <a:r>
              <a:rPr lang="cs-CZ" altLang="cs-CZ" sz="2000" dirty="0"/>
              <a:t>Položky zboží (nákup, prodej, výdej, příjem, spotřeba, výroba a transfer) </a:t>
            </a:r>
          </a:p>
          <a:p>
            <a:r>
              <a:rPr lang="cs-CZ" altLang="cs-CZ" dirty="0" smtClean="0"/>
              <a:t>Každá položka představuje datovou větu (záznam, anglicky = </a:t>
            </a:r>
            <a:r>
              <a:rPr lang="cs-CZ" altLang="cs-CZ" dirty="0" err="1" smtClean="0"/>
              <a:t>record</a:t>
            </a:r>
            <a:r>
              <a:rPr lang="cs-CZ" altLang="cs-CZ" dirty="0" smtClean="0"/>
              <a:t>) skládají se z datových polí různého typu (čísla, texty apod.)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1BD4F0-F720-454A-A9AD-E2ACA1F54F2B}" type="datetime1">
              <a:rPr lang="cs-CZ" smtClean="0"/>
              <a:pPr>
                <a:defRPr/>
              </a:pPr>
              <a:t>01.03.2021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36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600" dirty="0">
                <a:solidFill>
                  <a:srgbClr val="0070C0"/>
                </a:solidFill>
                <a:latin typeface="+mn-lt"/>
              </a:rPr>
              <a:t>Karta zákazníka- jeden z pohledů na data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1BD4F0-F720-454A-A9AD-E2ACA1F54F2B}" type="datetime1">
              <a:rPr lang="cs-CZ" smtClean="0"/>
              <a:pPr>
                <a:defRPr/>
              </a:pPr>
              <a:t>01.03.2021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17" y="1460500"/>
            <a:ext cx="8435975" cy="4895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4771527" y="1503363"/>
            <a:ext cx="3744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  <a:latin typeface="Arial" panose="020B0604020202020204" pitchFamily="34" charset="0"/>
              </a:rPr>
              <a:t>Karta zákazníka</a:t>
            </a:r>
          </a:p>
        </p:txBody>
      </p:sp>
    </p:spTree>
    <p:extLst>
      <p:ext uri="{BB962C8B-B14F-4D97-AF65-F5344CB8AC3E}">
        <p14:creationId xmlns:p14="http://schemas.microsoft.com/office/powerpoint/2010/main" val="33473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600" dirty="0" smtClean="0">
                <a:solidFill>
                  <a:srgbClr val="0070C0"/>
                </a:solidFill>
                <a:latin typeface="+mn-lt"/>
              </a:rPr>
              <a:t>Položky zákazníka(transakce, </a:t>
            </a:r>
            <a:r>
              <a:rPr lang="cs-CZ" altLang="cs-CZ" sz="3600" dirty="0" err="1" smtClean="0">
                <a:solidFill>
                  <a:srgbClr val="0070C0"/>
                </a:solidFill>
                <a:latin typeface="+mn-lt"/>
              </a:rPr>
              <a:t>entries</a:t>
            </a:r>
            <a:r>
              <a:rPr lang="cs-CZ" altLang="cs-CZ" sz="3600" dirty="0" smtClean="0">
                <a:solidFill>
                  <a:srgbClr val="0070C0"/>
                </a:solidFill>
                <a:latin typeface="+mn-lt"/>
              </a:rPr>
              <a:t>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1BD4F0-F720-454A-A9AD-E2ACA1F54F2B}" type="datetime1">
              <a:rPr lang="cs-CZ" smtClean="0"/>
              <a:pPr>
                <a:defRPr/>
              </a:pPr>
              <a:t>01.03.2021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2205038"/>
            <a:ext cx="8450263" cy="2411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974850" y="3860801"/>
            <a:ext cx="8369300" cy="288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6283842" y="4149726"/>
            <a:ext cx="3249" cy="11110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5399788" y="5260777"/>
            <a:ext cx="1584176" cy="1445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Faktura</a:t>
            </a:r>
          </a:p>
        </p:txBody>
      </p:sp>
      <p:sp>
        <p:nvSpPr>
          <p:cNvPr id="2" name="Obdélník 1"/>
          <p:cNvSpPr/>
          <p:nvPr/>
        </p:nvSpPr>
        <p:spPr>
          <a:xfrm>
            <a:off x="1974851" y="1341438"/>
            <a:ext cx="2608263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rgbClr val="FF0000"/>
                </a:solidFill>
              </a:rPr>
              <a:t>Karta zákazníka</a:t>
            </a: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4367213" y="1773238"/>
            <a:ext cx="0" cy="431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6283842" y="4632512"/>
            <a:ext cx="442941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cs-CZ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Navigace (příčina-následek)</a:t>
            </a:r>
            <a:endParaRPr lang="cs-CZ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583114" y="1804472"/>
            <a:ext cx="278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Ctrl-F7 nebo s pomocí ikony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707" y="5260777"/>
            <a:ext cx="2091908" cy="1445022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7645593" y="5260777"/>
            <a:ext cx="1026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Navigace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1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941895" y="177007"/>
            <a:ext cx="10515600" cy="1325563"/>
          </a:xfrm>
        </p:spPr>
        <p:txBody>
          <a:bodyPr>
            <a:normAutofit/>
          </a:bodyPr>
          <a:lstStyle/>
          <a:p>
            <a:r>
              <a:rPr lang="cs-CZ" altLang="cs-CZ" sz="3600" dirty="0" smtClean="0">
                <a:solidFill>
                  <a:srgbClr val="0070C0"/>
                </a:solidFill>
                <a:latin typeface="+mn-lt"/>
              </a:rPr>
              <a:t>Relace mezi tabulkami – příklad 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E69E8F7-480F-4FF8-A3C9-2139BE4B615F}" type="datetime1">
              <a:rPr lang="cs-CZ" smtClean="0"/>
              <a:pPr>
                <a:defRPr/>
              </a:pPr>
              <a:t>01.03.2021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17639"/>
            <a:ext cx="6851650" cy="1654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57563"/>
            <a:ext cx="6997700" cy="1289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5049839"/>
            <a:ext cx="4149725" cy="1671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Přímá spojnice se šipkou 10"/>
          <p:cNvCxnSpPr/>
          <p:nvPr/>
        </p:nvCxnSpPr>
        <p:spPr>
          <a:xfrm>
            <a:off x="8399463" y="2492375"/>
            <a:ext cx="0" cy="86518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6600825" y="4292600"/>
            <a:ext cx="0" cy="86518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avá složená závorka 1"/>
          <p:cNvSpPr/>
          <p:nvPr/>
        </p:nvSpPr>
        <p:spPr>
          <a:xfrm>
            <a:off x="8904288" y="1417639"/>
            <a:ext cx="188912" cy="1654175"/>
          </a:xfrm>
          <a:prstGeom prst="rightBrace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Pravá složená závorka 12"/>
          <p:cNvSpPr/>
          <p:nvPr/>
        </p:nvSpPr>
        <p:spPr>
          <a:xfrm>
            <a:off x="9155113" y="3500439"/>
            <a:ext cx="188912" cy="1169987"/>
          </a:xfrm>
          <a:prstGeom prst="rightBrace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Pravá složená závorka 13"/>
          <p:cNvSpPr/>
          <p:nvPr/>
        </p:nvSpPr>
        <p:spPr>
          <a:xfrm>
            <a:off x="9250363" y="5049838"/>
            <a:ext cx="246062" cy="1331912"/>
          </a:xfrm>
          <a:prstGeom prst="rightBrace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7660" name="TextovéPole 3"/>
          <p:cNvSpPr txBox="1">
            <a:spLocks noChangeArrowheads="1"/>
          </p:cNvSpPr>
          <p:nvPr/>
        </p:nvSpPr>
        <p:spPr bwMode="auto">
          <a:xfrm>
            <a:off x="9093200" y="2308226"/>
            <a:ext cx="979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dirty="0">
                <a:solidFill>
                  <a:srgbClr val="0070C0"/>
                </a:solidFill>
              </a:rPr>
              <a:t>Tabulka</a:t>
            </a:r>
          </a:p>
          <a:p>
            <a:r>
              <a:rPr lang="cs-CZ" altLang="cs-CZ" dirty="0">
                <a:solidFill>
                  <a:srgbClr val="0070C0"/>
                </a:solidFill>
              </a:rPr>
              <a:t> (okno)</a:t>
            </a:r>
          </a:p>
        </p:txBody>
      </p:sp>
      <p:sp>
        <p:nvSpPr>
          <p:cNvPr id="27661" name="TextovéPole 14"/>
          <p:cNvSpPr txBox="1">
            <a:spLocks noChangeArrowheads="1"/>
          </p:cNvSpPr>
          <p:nvPr/>
        </p:nvSpPr>
        <p:spPr bwMode="auto">
          <a:xfrm>
            <a:off x="9344025" y="3646488"/>
            <a:ext cx="1339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dirty="0">
                <a:solidFill>
                  <a:srgbClr val="0070C0"/>
                </a:solidFill>
              </a:rPr>
              <a:t>Položky</a:t>
            </a:r>
          </a:p>
          <a:p>
            <a:r>
              <a:rPr lang="cs-CZ" altLang="cs-CZ" dirty="0">
                <a:solidFill>
                  <a:srgbClr val="0070C0"/>
                </a:solidFill>
              </a:rPr>
              <a:t>(transakce</a:t>
            </a:r>
            <a:r>
              <a:rPr lang="cs-CZ" altLang="cs-CZ" dirty="0"/>
              <a:t>)</a:t>
            </a:r>
          </a:p>
        </p:txBody>
      </p:sp>
      <p:sp>
        <p:nvSpPr>
          <p:cNvPr id="27662" name="TextovéPole 15"/>
          <p:cNvSpPr txBox="1">
            <a:spLocks noChangeArrowheads="1"/>
          </p:cNvSpPr>
          <p:nvPr/>
        </p:nvSpPr>
        <p:spPr bwMode="auto">
          <a:xfrm>
            <a:off x="9490076" y="5149850"/>
            <a:ext cx="16145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dirty="0">
                <a:solidFill>
                  <a:srgbClr val="0070C0"/>
                </a:solidFill>
              </a:rPr>
              <a:t>Skladové </a:t>
            </a:r>
          </a:p>
          <a:p>
            <a:r>
              <a:rPr lang="cs-CZ" altLang="cs-CZ" dirty="0" smtClean="0">
                <a:solidFill>
                  <a:srgbClr val="0070C0"/>
                </a:solidFill>
              </a:rPr>
              <a:t>Místo= lokace</a:t>
            </a:r>
            <a:endParaRPr lang="cs-CZ" altLang="cs-CZ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036696" y="4709726"/>
            <a:ext cx="564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</a:rPr>
              <a:t>relace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835334" y="3071814"/>
            <a:ext cx="564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</a:rPr>
              <a:t>relace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9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E3889FE-99FB-4C2E-9799-E134FB1985A7}" type="datetime1">
              <a:rPr lang="cs-CZ"/>
              <a:pPr>
                <a:defRPr/>
              </a:pPr>
              <a:t>01.03.2021</a:t>
            </a:fld>
            <a:endParaRPr lang="cs-CZ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600" dirty="0" smtClean="0">
                <a:solidFill>
                  <a:srgbClr val="0070C0"/>
                </a:solidFill>
                <a:latin typeface="+mn-lt"/>
              </a:rPr>
              <a:t>Relace mezi tabulkami (datový model) I</a:t>
            </a:r>
            <a:endParaRPr lang="en-GB" altLang="cs-CZ" sz="3600" dirty="0" smtClean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8676" name="Picture 4" descr="TheArtOfNav_BigPictureOfNAV_Over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3013" y="6015039"/>
            <a:ext cx="7350125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TheArtOfNav_BigPictureOfNAV_Overview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4" y="1600201"/>
            <a:ext cx="5832475" cy="4525963"/>
          </a:xfrm>
          <a:noFill/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1551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41762B1-3B27-40F4-8965-9FC0394E6AAF}" type="datetime1">
              <a:rPr lang="cs-CZ"/>
              <a:pPr>
                <a:defRPr/>
              </a:pPr>
              <a:t>01.03.2021</a:t>
            </a:fld>
            <a:endParaRPr lang="cs-CZ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600" dirty="0" smtClean="0">
                <a:solidFill>
                  <a:srgbClr val="0070C0"/>
                </a:solidFill>
                <a:latin typeface="+mn-lt"/>
              </a:rPr>
              <a:t>Relace mezi tabulkami (datový model) II</a:t>
            </a:r>
            <a:endParaRPr lang="en-GB" altLang="cs-CZ" sz="3600" dirty="0" smtClean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9700" name="Picture 3" descr="TheArtOfNav_BigPictureOfNAV_Over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3013" y="6015039"/>
            <a:ext cx="7350125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TheArtOfNav_BigPictureOfNAV_Overview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4" y="1600201"/>
            <a:ext cx="5832475" cy="4525963"/>
          </a:xfrm>
          <a:noFill/>
        </p:spPr>
      </p:pic>
      <p:sp>
        <p:nvSpPr>
          <p:cNvPr id="29702" name="Oval 5"/>
          <p:cNvSpPr>
            <a:spLocks noChangeArrowheads="1"/>
          </p:cNvSpPr>
          <p:nvPr/>
        </p:nvSpPr>
        <p:spPr bwMode="auto">
          <a:xfrm>
            <a:off x="5375276" y="4365626"/>
            <a:ext cx="360363" cy="3587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29703" name="Line 6"/>
          <p:cNvSpPr>
            <a:spLocks noChangeShapeType="1"/>
          </p:cNvSpPr>
          <p:nvPr/>
        </p:nvSpPr>
        <p:spPr bwMode="auto">
          <a:xfrm>
            <a:off x="5735639" y="4581525"/>
            <a:ext cx="5048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4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BA22C23-1C76-48F8-8CEE-F6D9065366A4}" type="datetime1">
              <a:rPr lang="cs-CZ"/>
              <a:pPr>
                <a:defRPr/>
              </a:pPr>
              <a:t>01.03.2021</a:t>
            </a:fld>
            <a:endParaRPr lang="cs-CZ"/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08744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dirty="0" smtClean="0">
                <a:solidFill>
                  <a:srgbClr val="0070C0"/>
                </a:solidFill>
                <a:latin typeface="+mn-lt"/>
              </a:rPr>
              <a:t>Jedna tabulka a její relace  I</a:t>
            </a:r>
            <a:endParaRPr lang="en-GB" altLang="cs-CZ" sz="3600" dirty="0" smtClean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1268414"/>
            <a:ext cx="3671888" cy="3678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5448300" y="1916114"/>
            <a:ext cx="719138" cy="2174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30726" name="Line 7"/>
          <p:cNvSpPr>
            <a:spLocks noChangeShapeType="1"/>
          </p:cNvSpPr>
          <p:nvPr/>
        </p:nvSpPr>
        <p:spPr bwMode="auto">
          <a:xfrm>
            <a:off x="6167438" y="2060575"/>
            <a:ext cx="23050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07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52C5ECC-59C0-4D9F-BDE3-880714D2D254}" type="datetime1">
              <a:rPr lang="cs-CZ"/>
              <a:pPr>
                <a:defRPr/>
              </a:pPr>
              <a:t>01.03.2021</a:t>
            </a:fld>
            <a:endParaRPr lang="cs-CZ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703729" y="107950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dirty="0" smtClean="0">
                <a:solidFill>
                  <a:srgbClr val="0070C0"/>
                </a:solidFill>
                <a:latin typeface="+mn-lt"/>
              </a:rPr>
              <a:t>Jedna tabulka (prodejní řádek) a její relace II</a:t>
            </a:r>
            <a:endParaRPr lang="en-GB" altLang="cs-CZ" sz="36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170" y="1268414"/>
            <a:ext cx="3889375" cy="2598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076700"/>
            <a:ext cx="61214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5232400" y="2924175"/>
            <a:ext cx="0" cy="10810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5298014" y="5586879"/>
            <a:ext cx="55751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ERP MS Dynamics NAV – okno prodejního řádku </a:t>
            </a:r>
            <a:endParaRPr lang="en-GB" altLang="cs-CZ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8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52CB0F5-8FED-4FF8-9C26-241A10D1715E}" type="datetime1">
              <a:rPr lang="cs-CZ"/>
              <a:pPr>
                <a:defRPr/>
              </a:pPr>
              <a:t>01.03.2021</a:t>
            </a:fld>
            <a:endParaRPr lang="cs-CZ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cs-CZ" sz="2400" dirty="0">
                <a:solidFill>
                  <a:srgbClr val="0070C0"/>
                </a:solidFill>
                <a:latin typeface="Calibri" panose="020F0502020204030204" pitchFamily="34" charset="0"/>
              </a:rPr>
              <a:t>Main forms (card, </a:t>
            </a:r>
            <a:r>
              <a:rPr lang="en-US" altLang="cs-CZ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list</a:t>
            </a:r>
            <a:r>
              <a:rPr lang="en-US" altLang="cs-CZ" sz="2400" dirty="0">
                <a:solidFill>
                  <a:srgbClr val="0070C0"/>
                </a:solidFill>
                <a:latin typeface="Calibri" panose="020F0502020204030204" pitchFamily="34" charset="0"/>
              </a:rPr>
              <a:t>, form-</a:t>
            </a:r>
            <a:r>
              <a:rPr lang="cs-CZ" altLang="cs-CZ" sz="2400" dirty="0">
                <a:solidFill>
                  <a:srgbClr val="0070C0"/>
                </a:solidFill>
                <a:latin typeface="Calibri" panose="020F0502020204030204" pitchFamily="34" charset="0"/>
              </a:rPr>
              <a:t>&gt;</a:t>
            </a:r>
            <a:r>
              <a:rPr lang="en-US" altLang="cs-CZ" sz="2400" dirty="0">
                <a:solidFill>
                  <a:srgbClr val="0070C0"/>
                </a:solidFill>
                <a:latin typeface="Calibri" panose="020F0502020204030204" pitchFamily="34" charset="0"/>
              </a:rPr>
              <a:t>sub</a:t>
            </a:r>
            <a:r>
              <a:rPr lang="cs-CZ" altLang="cs-CZ" sz="2400" dirty="0">
                <a:solidFill>
                  <a:srgbClr val="0070C0"/>
                </a:solidFill>
                <a:latin typeface="Calibri" panose="020F0502020204030204" pitchFamily="34" charset="0"/>
              </a:rPr>
              <a:t>-</a:t>
            </a:r>
            <a:r>
              <a:rPr lang="en-US" altLang="cs-CZ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form</a:t>
            </a:r>
            <a:r>
              <a:rPr lang="cs-CZ" altLang="cs-CZ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)</a:t>
            </a:r>
            <a:br>
              <a:rPr lang="cs-CZ" altLang="cs-CZ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cs-CZ" altLang="cs-CZ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Hlavní typy oken (karta, seznam, hlavička dokladu – hlavní okno, řádky dokladu- podokno)</a:t>
            </a:r>
            <a:endParaRPr lang="en-US" altLang="cs-CZ" dirty="0" smtClean="0">
              <a:solidFill>
                <a:srgbClr val="0070C0"/>
              </a:solidFill>
            </a:endParaRPr>
          </a:p>
        </p:txBody>
      </p:sp>
      <p:pic>
        <p:nvPicPr>
          <p:cNvPr id="2560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492" y="1690688"/>
            <a:ext cx="5106087" cy="4689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á složená závorka 1"/>
          <p:cNvSpPr/>
          <p:nvPr/>
        </p:nvSpPr>
        <p:spPr>
          <a:xfrm>
            <a:off x="8210746" y="1762812"/>
            <a:ext cx="707011" cy="45935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9196527" y="3850759"/>
            <a:ext cx="964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Seznam 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6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70C0"/>
                </a:solidFill>
              </a:rPr>
              <a:t>Praxe vyučujícího – důvody-&gt;zkušenosti z praxe 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1994 – 2021: </a:t>
            </a:r>
            <a:r>
              <a:rPr lang="cs-CZ" sz="2600" dirty="0" smtClean="0">
                <a:solidFill>
                  <a:srgbClr val="0070C0"/>
                </a:solidFill>
              </a:rPr>
              <a:t>Odborný asistent, KPH-ESF, Masarykova univerzita, Brno </a:t>
            </a:r>
            <a:endParaRPr lang="cs-CZ" sz="2600" dirty="0" smtClean="0">
              <a:solidFill>
                <a:srgbClr val="0070C0"/>
              </a:solidFill>
              <a:effectLst/>
            </a:endParaRPr>
          </a:p>
          <a:p>
            <a:r>
              <a:rPr lang="cs-CZ" sz="2600" dirty="0" smtClean="0"/>
              <a:t>2004 – 2021: </a:t>
            </a:r>
            <a:r>
              <a:rPr lang="cs-CZ" sz="2600" dirty="0" smtClean="0">
                <a:solidFill>
                  <a:srgbClr val="C00000"/>
                </a:solidFill>
              </a:rPr>
              <a:t>Smluvní manažer tréninkového ERP centra, </a:t>
            </a:r>
            <a:r>
              <a:rPr lang="cs-CZ" sz="2600" dirty="0" err="1" smtClean="0">
                <a:solidFill>
                  <a:srgbClr val="C00000"/>
                </a:solidFill>
              </a:rPr>
              <a:t>Navertica</a:t>
            </a:r>
            <a:r>
              <a:rPr lang="cs-CZ" sz="2600" dirty="0" smtClean="0">
                <a:solidFill>
                  <a:srgbClr val="C00000"/>
                </a:solidFill>
              </a:rPr>
              <a:t> a.s., Brno a </a:t>
            </a:r>
            <a:r>
              <a:rPr lang="cs-CZ" sz="2600" dirty="0" err="1" smtClean="0">
                <a:solidFill>
                  <a:srgbClr val="C00000"/>
                </a:solidFill>
              </a:rPr>
              <a:t>Navertica</a:t>
            </a:r>
            <a:r>
              <a:rPr lang="cs-CZ" sz="2600" dirty="0" smtClean="0">
                <a:solidFill>
                  <a:srgbClr val="C00000"/>
                </a:solidFill>
              </a:rPr>
              <a:t> </a:t>
            </a:r>
            <a:r>
              <a:rPr lang="cs-CZ" sz="2600" dirty="0" err="1" smtClean="0">
                <a:solidFill>
                  <a:srgbClr val="C00000"/>
                </a:solidFill>
              </a:rPr>
              <a:t>South</a:t>
            </a:r>
            <a:r>
              <a:rPr lang="cs-CZ" sz="2600" dirty="0" smtClean="0">
                <a:solidFill>
                  <a:srgbClr val="C00000"/>
                </a:solidFill>
              </a:rPr>
              <a:t> </a:t>
            </a:r>
            <a:r>
              <a:rPr lang="cs-CZ" sz="2600" dirty="0" err="1" smtClean="0">
                <a:solidFill>
                  <a:srgbClr val="C00000"/>
                </a:solidFill>
              </a:rPr>
              <a:t>Africa</a:t>
            </a:r>
            <a:endParaRPr lang="cs-CZ" sz="2600" dirty="0" smtClean="0">
              <a:solidFill>
                <a:srgbClr val="C00000"/>
              </a:solidFill>
              <a:effectLst/>
            </a:endParaRPr>
          </a:p>
          <a:p>
            <a:r>
              <a:rPr lang="cs-CZ" sz="2600" dirty="0" smtClean="0"/>
              <a:t>2002 – 2004 : Obchodní ředitel, </a:t>
            </a:r>
            <a:r>
              <a:rPr lang="cs-CZ" sz="2600" dirty="0" err="1" smtClean="0"/>
              <a:t>Allium</a:t>
            </a:r>
            <a:r>
              <a:rPr lang="cs-CZ" sz="2600" dirty="0" smtClean="0"/>
              <a:t> s.r.o., Brno</a:t>
            </a:r>
            <a:endParaRPr lang="cs-CZ" sz="2600" dirty="0" smtClean="0">
              <a:effectLst/>
            </a:endParaRPr>
          </a:p>
          <a:p>
            <a:r>
              <a:rPr lang="cs-CZ" sz="2600" dirty="0" smtClean="0"/>
              <a:t>2001 - 2002: Obchodní ředitel, </a:t>
            </a:r>
            <a:r>
              <a:rPr lang="cs-CZ" sz="2600" dirty="0" err="1" smtClean="0"/>
              <a:t>Columbus</a:t>
            </a:r>
            <a:r>
              <a:rPr lang="cs-CZ" sz="2600" dirty="0" smtClean="0"/>
              <a:t> IT Partner a. s., Praha</a:t>
            </a:r>
            <a:endParaRPr lang="cs-CZ" sz="2600" dirty="0" smtClean="0">
              <a:effectLst/>
            </a:endParaRPr>
          </a:p>
          <a:p>
            <a:r>
              <a:rPr lang="cs-CZ" sz="2600" dirty="0" smtClean="0"/>
              <a:t>1993 - 2001: Konzultant ERP, FUTURE </a:t>
            </a:r>
            <a:r>
              <a:rPr lang="cs-CZ" sz="2600" dirty="0" err="1" smtClean="0"/>
              <a:t>Engineering</a:t>
            </a:r>
            <a:r>
              <a:rPr lang="cs-CZ" sz="2600" dirty="0" smtClean="0"/>
              <a:t> </a:t>
            </a:r>
            <a:r>
              <a:rPr lang="cs-CZ" sz="2600" dirty="0" err="1" smtClean="0"/>
              <a:t>a.s</a:t>
            </a:r>
            <a:r>
              <a:rPr lang="cs-CZ" sz="2600" dirty="0" smtClean="0"/>
              <a:t>, Brno – přejmenováno na  </a:t>
            </a:r>
            <a:r>
              <a:rPr lang="cs-CZ" sz="2600" dirty="0" err="1" smtClean="0"/>
              <a:t>Navertica</a:t>
            </a:r>
            <a:r>
              <a:rPr lang="cs-CZ" sz="2600" dirty="0" smtClean="0"/>
              <a:t> a.s.</a:t>
            </a:r>
            <a:endParaRPr lang="cs-CZ" sz="2600" dirty="0" smtClean="0">
              <a:effectLst/>
            </a:endParaRPr>
          </a:p>
          <a:p>
            <a:r>
              <a:rPr lang="cs-CZ" sz="2300" dirty="0" smtClean="0"/>
              <a:t>1990 - 1993: Středoškolský profesor  </a:t>
            </a:r>
            <a:r>
              <a:rPr lang="en-US" sz="2300" dirty="0" smtClean="0"/>
              <a:t>Computer science (A-level London Examination Board), Department of Education Valletta, </a:t>
            </a:r>
            <a:r>
              <a:rPr lang="en-US" sz="2300" dirty="0" err="1" smtClean="0"/>
              <a:t>Paolino</a:t>
            </a:r>
            <a:r>
              <a:rPr lang="en-US" sz="2300" dirty="0" smtClean="0"/>
              <a:t> </a:t>
            </a:r>
            <a:r>
              <a:rPr lang="en-US" sz="2300" dirty="0" err="1" smtClean="0"/>
              <a:t>Vassallo</a:t>
            </a:r>
            <a:r>
              <a:rPr lang="en-US" sz="2300" dirty="0" smtClean="0"/>
              <a:t> Upper Lyceum a </a:t>
            </a:r>
            <a:r>
              <a:rPr lang="en-US" sz="2300" dirty="0" err="1" smtClean="0"/>
              <a:t>Fellenberg</a:t>
            </a:r>
            <a:r>
              <a:rPr lang="en-US" sz="2300" dirty="0" smtClean="0"/>
              <a:t> Training Center, Malta</a:t>
            </a:r>
            <a:endParaRPr lang="en-US" sz="2300" dirty="0" smtClean="0">
              <a:effectLst/>
            </a:endParaRPr>
          </a:p>
          <a:p>
            <a:r>
              <a:rPr lang="cs-CZ" sz="1400" dirty="0" smtClean="0"/>
              <a:t>Dříve : Výpočetní středisko, Královopolská strojírna, Brno – </a:t>
            </a:r>
            <a:r>
              <a:rPr lang="cs-CZ" sz="1400" b="1" dirty="0" smtClean="0"/>
              <a:t>systémový programátor</a:t>
            </a:r>
            <a:endParaRPr lang="cs-CZ" sz="1400" b="1" dirty="0" smtClean="0">
              <a:effectLst/>
            </a:endParaRPr>
          </a:p>
          <a:p>
            <a:r>
              <a:rPr lang="cs-CZ" sz="1400" dirty="0" smtClean="0"/>
              <a:t>Dříve :  </a:t>
            </a:r>
            <a:r>
              <a:rPr lang="cs-CZ" sz="1400" b="1" dirty="0" smtClean="0"/>
              <a:t>Výzkumný pracovník</a:t>
            </a:r>
            <a:r>
              <a:rPr lang="cs-CZ" sz="1400" dirty="0" smtClean="0"/>
              <a:t>, Lékařská fakulta, Masarykova universita (počítačová simulace řízení umělého srdce)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7669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9D6872B-9923-4BD8-AD4F-CC4C8DEDAA6C}" type="datetime1">
              <a:rPr lang="cs-CZ"/>
              <a:pPr>
                <a:defRPr/>
              </a:pPr>
              <a:t>01.03.2021</a:t>
            </a:fld>
            <a:endParaRPr lang="cs-CZ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cs-CZ" sz="3600" dirty="0">
                <a:solidFill>
                  <a:srgbClr val="0070C0"/>
                </a:solidFill>
                <a:latin typeface="Calibri" panose="020F0502020204030204" pitchFamily="34" charset="0"/>
              </a:rPr>
              <a:t>Main forms (</a:t>
            </a:r>
            <a:r>
              <a:rPr lang="en-US" altLang="cs-CZ" sz="3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card</a:t>
            </a:r>
            <a:r>
              <a:rPr lang="cs-CZ" altLang="cs-CZ" sz="3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)</a:t>
            </a:r>
            <a:r>
              <a:rPr lang="en-US" altLang="cs-CZ" sz="3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, </a:t>
            </a:r>
            <a:r>
              <a:rPr lang="en-US" altLang="cs-CZ" sz="3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list</a:t>
            </a:r>
            <a:r>
              <a:rPr lang="cs-CZ" altLang="cs-CZ" sz="3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(seznam)</a:t>
            </a:r>
            <a:r>
              <a:rPr lang="en-US" altLang="cs-CZ" sz="2400" dirty="0" smtClean="0">
                <a:latin typeface="Calibri" panose="020F0502020204030204" pitchFamily="34" charset="0"/>
              </a:rPr>
              <a:t>, </a:t>
            </a:r>
            <a:r>
              <a:rPr lang="en-US" altLang="cs-CZ" sz="2400" b="1" dirty="0">
                <a:solidFill>
                  <a:srgbClr val="FF3300"/>
                </a:solidFill>
                <a:latin typeface="Calibri" panose="020F0502020204030204" pitchFamily="34" charset="0"/>
              </a:rPr>
              <a:t>form-</a:t>
            </a:r>
            <a:r>
              <a:rPr lang="cs-CZ" altLang="cs-CZ" sz="2400" b="1" dirty="0">
                <a:solidFill>
                  <a:srgbClr val="FF3300"/>
                </a:solidFill>
                <a:latin typeface="Calibri" panose="020F0502020204030204" pitchFamily="34" charset="0"/>
              </a:rPr>
              <a:t>&gt;</a:t>
            </a:r>
            <a:r>
              <a:rPr lang="en-US" altLang="cs-CZ" sz="2400" b="1" dirty="0">
                <a:solidFill>
                  <a:schemeClr val="accent2"/>
                </a:solidFill>
                <a:latin typeface="Calibri" panose="020F0502020204030204" pitchFamily="34" charset="0"/>
              </a:rPr>
              <a:t>sub</a:t>
            </a:r>
            <a:r>
              <a:rPr lang="cs-CZ" altLang="cs-CZ" sz="2400" b="1" dirty="0">
                <a:solidFill>
                  <a:schemeClr val="accent2"/>
                </a:solidFill>
                <a:latin typeface="Calibri" panose="020F0502020204030204" pitchFamily="34" charset="0"/>
              </a:rPr>
              <a:t>-</a:t>
            </a:r>
            <a:r>
              <a:rPr lang="en-US" altLang="cs-CZ" sz="2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form</a:t>
            </a:r>
            <a:r>
              <a:rPr lang="cs-CZ" altLang="cs-CZ" sz="2400" dirty="0">
                <a:latin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</a:rPr>
              <a:t>)</a:t>
            </a:r>
            <a:r>
              <a:rPr lang="cs-CZ" altLang="cs-CZ" dirty="0" smtClean="0"/>
              <a:t>  </a:t>
            </a:r>
            <a:endParaRPr lang="en-US" altLang="cs-CZ" dirty="0" smtClean="0"/>
          </a:p>
        </p:txBody>
      </p:sp>
      <p:sp>
        <p:nvSpPr>
          <p:cNvPr id="26628" name="AutoShape 9"/>
          <p:cNvSpPr>
            <a:spLocks/>
          </p:cNvSpPr>
          <p:nvPr/>
        </p:nvSpPr>
        <p:spPr bwMode="auto">
          <a:xfrm>
            <a:off x="8672660" y="2347402"/>
            <a:ext cx="236156" cy="2246810"/>
          </a:xfrm>
          <a:prstGeom prst="rightBrace">
            <a:avLst>
              <a:gd name="adj1" fmla="val 1081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26629" name="AutoShape 10"/>
          <p:cNvSpPr>
            <a:spLocks/>
          </p:cNvSpPr>
          <p:nvPr/>
        </p:nvSpPr>
        <p:spPr bwMode="auto">
          <a:xfrm>
            <a:off x="8692729" y="5126881"/>
            <a:ext cx="253520" cy="457931"/>
          </a:xfrm>
          <a:prstGeom prst="rightBrace">
            <a:avLst>
              <a:gd name="adj1" fmla="val 4988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26630" name="Text Box 11"/>
          <p:cNvSpPr txBox="1">
            <a:spLocks noChangeArrowheads="1"/>
          </p:cNvSpPr>
          <p:nvPr/>
        </p:nvSpPr>
        <p:spPr bwMode="auto">
          <a:xfrm>
            <a:off x="9078653" y="3130117"/>
            <a:ext cx="13662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solidFill>
                  <a:srgbClr val="0070C0"/>
                </a:solidFill>
                <a:latin typeface="Arial" panose="020B0604020202020204" pitchFamily="34" charset="0"/>
              </a:rPr>
              <a:t>Obchodní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solidFill>
                  <a:srgbClr val="0070C0"/>
                </a:solidFill>
                <a:latin typeface="Arial" panose="020B0604020202020204" pitchFamily="34" charset="0"/>
              </a:rPr>
              <a:t>partner</a:t>
            </a:r>
            <a:endParaRPr lang="en-US" altLang="cs-CZ" sz="18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6631" name="Text Box 12"/>
          <p:cNvSpPr txBox="1">
            <a:spLocks noChangeArrowheads="1"/>
          </p:cNvSpPr>
          <p:nvPr/>
        </p:nvSpPr>
        <p:spPr bwMode="auto">
          <a:xfrm>
            <a:off x="9130245" y="5156942"/>
            <a:ext cx="1352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>
                <a:solidFill>
                  <a:srgbClr val="0070C0"/>
                </a:solidFill>
                <a:latin typeface="Arial" panose="020B0604020202020204" pitchFamily="34" charset="0"/>
              </a:rPr>
              <a:t>What</a:t>
            </a:r>
            <a:r>
              <a:rPr lang="cs-CZ" altLang="cs-CZ" sz="1800" dirty="0">
                <a:solidFill>
                  <a:srgbClr val="0070C0"/>
                </a:solidFill>
                <a:latin typeface="Arial" panose="020B0604020202020204" pitchFamily="34" charset="0"/>
              </a:rPr>
              <a:t> (Co)</a:t>
            </a:r>
            <a:endParaRPr lang="en-US" altLang="cs-CZ" sz="18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2663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46" y="2255824"/>
            <a:ext cx="6283325" cy="3213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3" name="Line 8"/>
          <p:cNvSpPr>
            <a:spLocks noChangeShapeType="1"/>
          </p:cNvSpPr>
          <p:nvPr/>
        </p:nvSpPr>
        <p:spPr bwMode="auto">
          <a:xfrm flipH="1">
            <a:off x="8079311" y="1690688"/>
            <a:ext cx="0" cy="32924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4" name="Line 6"/>
          <p:cNvSpPr>
            <a:spLocks noChangeShapeType="1"/>
          </p:cNvSpPr>
          <p:nvPr/>
        </p:nvSpPr>
        <p:spPr bwMode="auto">
          <a:xfrm flipH="1">
            <a:off x="5173288" y="1973256"/>
            <a:ext cx="3830" cy="120331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AutoShape 9"/>
          <p:cNvSpPr>
            <a:spLocks/>
          </p:cNvSpPr>
          <p:nvPr/>
        </p:nvSpPr>
        <p:spPr bwMode="auto">
          <a:xfrm>
            <a:off x="10670507" y="2053982"/>
            <a:ext cx="415958" cy="3616784"/>
          </a:xfrm>
          <a:prstGeom prst="rightBrace">
            <a:avLst>
              <a:gd name="adj1" fmla="val 1081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1089855" y="3677708"/>
            <a:ext cx="902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solidFill>
                  <a:srgbClr val="0070C0"/>
                </a:solidFill>
                <a:latin typeface="Arial" panose="020B0604020202020204" pitchFamily="34" charset="0"/>
              </a:rPr>
              <a:t>Doklad</a:t>
            </a:r>
            <a:endParaRPr lang="en-US" altLang="cs-CZ" sz="18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942402" y="1603924"/>
            <a:ext cx="1866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Hlavička (</a:t>
            </a:r>
            <a:r>
              <a:rPr lang="cs-CZ" dirty="0" err="1" smtClean="0">
                <a:solidFill>
                  <a:srgbClr val="FF0000"/>
                </a:solidFill>
              </a:rPr>
              <a:t>header</a:t>
            </a:r>
            <a:r>
              <a:rPr lang="cs-CZ" dirty="0" smtClean="0">
                <a:solidFill>
                  <a:srgbClr val="FF0000"/>
                </a:solidFill>
              </a:rPr>
              <a:t>)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533597" y="1318337"/>
            <a:ext cx="231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Řádky dokladu (lines) 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600" dirty="0" smtClean="0">
                <a:solidFill>
                  <a:srgbClr val="0070C0"/>
                </a:solidFill>
                <a:latin typeface="+mn-lt"/>
              </a:rPr>
              <a:t>Microsoft Dynamics NAV „sexy stránky“</a:t>
            </a:r>
            <a:endParaRPr lang="en-GB" altLang="cs-CZ" sz="3600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36494" y="1422213"/>
            <a:ext cx="10515600" cy="5299262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sz="2000" dirty="0">
                <a:latin typeface="Calibri" pitchFamily="34" charset="0"/>
              </a:rPr>
              <a:t>Windows compatible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(menu, command, mutual relations to MS Office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,..)</a:t>
            </a:r>
            <a:r>
              <a:rPr lang="cs-CZ" sz="18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– </a:t>
            </a:r>
            <a:r>
              <a:rPr lang="cs-CZ" sz="1800" dirty="0" smtClean="0">
                <a:latin typeface="Calibri" pitchFamily="34" charset="0"/>
              </a:rPr>
              <a:t>navázané na MS Office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Calibri" pitchFamily="34" charset="0"/>
              </a:rPr>
              <a:t>Security (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ID,</a:t>
            </a:r>
            <a:r>
              <a:rPr lang="cs-CZ" sz="18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passwords, roles, protocols</a:t>
            </a:r>
            <a:r>
              <a:rPr lang="en-US" sz="2000" dirty="0">
                <a:latin typeface="Calibri" pitchFamily="34" charset="0"/>
              </a:rPr>
              <a:t>) </a:t>
            </a:r>
            <a:r>
              <a:rPr lang="cs-CZ" sz="2000" dirty="0" smtClean="0">
                <a:latin typeface="Calibri" pitchFamily="34" charset="0"/>
              </a:rPr>
              <a:t>– vysoká bezpečnost </a:t>
            </a:r>
            <a:r>
              <a:rPr lang="en-US" sz="2000" dirty="0" smtClean="0">
                <a:latin typeface="Calibri" pitchFamily="34" charset="0"/>
              </a:rPr>
              <a:t> </a:t>
            </a:r>
            <a:endParaRPr lang="en-US" sz="2000" dirty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Calibri" pitchFamily="34" charset="0"/>
              </a:rPr>
              <a:t>Menu and  basic modules </a:t>
            </a:r>
            <a:r>
              <a:rPr lang="cs-CZ" sz="2000" dirty="0" smtClean="0">
                <a:latin typeface="Calibri" pitchFamily="34" charset="0"/>
              </a:rPr>
              <a:t>– modularita systému – možnost nastavení   </a:t>
            </a:r>
            <a:endParaRPr lang="en-US" sz="2000" dirty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Calibri" pitchFamily="34" charset="0"/>
              </a:rPr>
              <a:t>Shorthand keys and HELP </a:t>
            </a:r>
            <a:r>
              <a:rPr lang="cs-CZ" sz="2000" dirty="0" smtClean="0">
                <a:latin typeface="Calibri" pitchFamily="34" charset="0"/>
              </a:rPr>
              <a:t>– využívání klávesových zkratek a velmi rozsáhlá nápověda </a:t>
            </a:r>
            <a:endParaRPr lang="en-US" sz="2000" dirty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Calibri" pitchFamily="34" charset="0"/>
              </a:rPr>
              <a:t>Multilanguage</a:t>
            </a:r>
            <a:r>
              <a:rPr lang="cs-CZ" sz="2000" dirty="0" smtClean="0">
                <a:latin typeface="Calibri" pitchFamily="34" charset="0"/>
              </a:rPr>
              <a:t> – vícejazyčnost </a:t>
            </a:r>
            <a:endParaRPr lang="en-US" sz="2000" dirty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Calibri" pitchFamily="34" charset="0"/>
              </a:rPr>
              <a:t>Navigate and calculation (flow) fields, finding the reason why any document was </a:t>
            </a:r>
            <a:r>
              <a:rPr lang="en-US" sz="2000" dirty="0" smtClean="0">
                <a:latin typeface="Calibri" pitchFamily="34" charset="0"/>
              </a:rPr>
              <a:t>created</a:t>
            </a:r>
            <a:r>
              <a:rPr lang="cs-CZ" sz="2000" dirty="0" smtClean="0">
                <a:latin typeface="Calibri" pitchFamily="34" charset="0"/>
              </a:rPr>
              <a:t> – funkce nazývaná  Navigace ( z transakce se dostanete na všechny doklady a </a:t>
            </a:r>
            <a:r>
              <a:rPr lang="cs-CZ" sz="2000" dirty="0" err="1" smtClean="0">
                <a:latin typeface="Calibri" pitchFamily="34" charset="0"/>
              </a:rPr>
              <a:t>záznaky</a:t>
            </a:r>
            <a:r>
              <a:rPr lang="cs-CZ" sz="2000" dirty="0" smtClean="0">
                <a:latin typeface="Calibri" pitchFamily="34" charset="0"/>
              </a:rPr>
              <a:t>, které k vybrané </a:t>
            </a:r>
            <a:r>
              <a:rPr lang="cs-CZ" sz="2000" dirty="0" err="1" smtClean="0">
                <a:latin typeface="Calibri" pitchFamily="34" charset="0"/>
              </a:rPr>
              <a:t>transakco</a:t>
            </a:r>
            <a:r>
              <a:rPr lang="cs-CZ" sz="2000" dirty="0" smtClean="0">
                <a:latin typeface="Calibri" pitchFamily="34" charset="0"/>
              </a:rPr>
              <a:t> patří)  </a:t>
            </a:r>
            <a:endParaRPr lang="cs-CZ" sz="2000" dirty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cs-CZ" sz="2000" dirty="0" err="1" smtClean="0">
                <a:latin typeface="Calibri" pitchFamily="34" charset="0"/>
              </a:rPr>
              <a:t>Workflow</a:t>
            </a:r>
            <a:r>
              <a:rPr lang="cs-CZ" sz="2000" dirty="0" smtClean="0">
                <a:latin typeface="Calibri" pitchFamily="34" charset="0"/>
              </a:rPr>
              <a:t> – (nastavení korektní sekvence operací ve všech procesech, schvalovací řízení, atd.) </a:t>
            </a:r>
            <a:endParaRPr lang="cs-CZ" sz="2000" dirty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cs-CZ" sz="2000" dirty="0">
                <a:latin typeface="Calibri" pitchFamily="34" charset="0"/>
              </a:rPr>
              <a:t>Vypočítávaná pole</a:t>
            </a:r>
            <a:r>
              <a:rPr lang="en-US" sz="2000" dirty="0">
                <a:latin typeface="Calibri" pitchFamily="34" charset="0"/>
              </a:rPr>
              <a:t>  </a:t>
            </a:r>
            <a:r>
              <a:rPr lang="cs-CZ" sz="2000" dirty="0" smtClean="0">
                <a:latin typeface="Calibri" pitchFamily="34" charset="0"/>
              </a:rPr>
              <a:t>(</a:t>
            </a:r>
            <a:r>
              <a:rPr lang="cs-CZ" sz="2000" dirty="0" err="1" smtClean="0">
                <a:latin typeface="Calibri" pitchFamily="34" charset="0"/>
              </a:rPr>
              <a:t>flow</a:t>
            </a:r>
            <a:r>
              <a:rPr lang="cs-CZ" sz="2000" dirty="0" smtClean="0">
                <a:latin typeface="Calibri" pitchFamily="34" charset="0"/>
              </a:rPr>
              <a:t> </a:t>
            </a:r>
            <a:r>
              <a:rPr lang="cs-CZ" sz="2000" dirty="0" err="1" smtClean="0">
                <a:latin typeface="Calibri" pitchFamily="34" charset="0"/>
              </a:rPr>
              <a:t>field</a:t>
            </a:r>
            <a:r>
              <a:rPr lang="cs-CZ" sz="2000" dirty="0" smtClean="0">
                <a:latin typeface="Calibri" pitchFamily="34" charset="0"/>
              </a:rPr>
              <a:t>)</a:t>
            </a:r>
            <a:endParaRPr lang="en-US" sz="2000" dirty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Calibri" pitchFamily="34" charset="0"/>
              </a:rPr>
              <a:t>Reports</a:t>
            </a:r>
            <a:r>
              <a:rPr lang="cs-CZ" sz="2000" dirty="0" smtClean="0">
                <a:latin typeface="Calibri" pitchFamily="34" charset="0"/>
              </a:rPr>
              <a:t> – kvalitní </a:t>
            </a:r>
            <a:r>
              <a:rPr lang="cs-CZ" sz="2000" dirty="0" err="1" smtClean="0">
                <a:latin typeface="Calibri" pitchFamily="34" charset="0"/>
              </a:rPr>
              <a:t>reportovací</a:t>
            </a:r>
            <a:r>
              <a:rPr lang="cs-CZ" sz="2000" dirty="0" smtClean="0">
                <a:latin typeface="Calibri" pitchFamily="34" charset="0"/>
              </a:rPr>
              <a:t> systém </a:t>
            </a:r>
            <a:endParaRPr lang="en-US" sz="2000" dirty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Calibri" pitchFamily="34" charset="0"/>
              </a:rPr>
              <a:t>Entries, </a:t>
            </a:r>
            <a:r>
              <a:rPr lang="en-US" sz="2000" dirty="0" smtClean="0">
                <a:latin typeface="Calibri" pitchFamily="34" charset="0"/>
              </a:rPr>
              <a:t>dimensions</a:t>
            </a:r>
            <a:r>
              <a:rPr lang="cs-CZ" sz="2000" dirty="0" smtClean="0">
                <a:latin typeface="Calibri" pitchFamily="34" charset="0"/>
              </a:rPr>
              <a:t> – položky (transakce) a využívání dimenzí (vazba na BI)   </a:t>
            </a:r>
          </a:p>
          <a:p>
            <a:pPr eaLnBrk="1" hangingPunct="1">
              <a:defRPr/>
            </a:pPr>
            <a:r>
              <a:rPr lang="cs-CZ" sz="2000" dirty="0" smtClean="0">
                <a:latin typeface="Calibri" pitchFamily="34" charset="0"/>
              </a:rPr>
              <a:t>Vazba na Azure (bude prezentováno později) </a:t>
            </a:r>
          </a:p>
          <a:p>
            <a:pPr eaLnBrk="1" hangingPunct="1">
              <a:defRPr/>
            </a:pPr>
            <a:r>
              <a:rPr lang="cs-CZ" sz="2000" dirty="0" smtClean="0">
                <a:latin typeface="Calibri" pitchFamily="34" charset="0"/>
              </a:rPr>
              <a:t>Propojení s  </a:t>
            </a:r>
            <a:r>
              <a:rPr lang="cs-CZ" sz="2000" dirty="0" err="1" smtClean="0">
                <a:latin typeface="Calibri" pitchFamily="34" charset="0"/>
              </a:rPr>
              <a:t>Power</a:t>
            </a:r>
            <a:r>
              <a:rPr lang="cs-CZ" sz="2000" dirty="0" smtClean="0">
                <a:latin typeface="Calibri" pitchFamily="34" charset="0"/>
              </a:rPr>
              <a:t> BI (Business </a:t>
            </a:r>
            <a:r>
              <a:rPr lang="cs-CZ" sz="2000" dirty="0" err="1" smtClean="0">
                <a:latin typeface="Calibri" pitchFamily="34" charset="0"/>
              </a:rPr>
              <a:t>Intelligence</a:t>
            </a:r>
            <a:r>
              <a:rPr lang="cs-CZ" sz="2000" dirty="0" smtClean="0">
                <a:latin typeface="Calibri" pitchFamily="34" charset="0"/>
              </a:rPr>
              <a:t>) -&gt;Viz další snímky </a:t>
            </a:r>
          </a:p>
          <a:p>
            <a:pPr eaLnBrk="1" hangingPunct="1">
              <a:defRPr/>
            </a:pPr>
            <a:r>
              <a:rPr lang="cs-CZ" sz="2000" dirty="0" smtClean="0">
                <a:latin typeface="Calibri" pitchFamily="34" charset="0"/>
              </a:rPr>
              <a:t>Použití rolí (Role </a:t>
            </a:r>
            <a:r>
              <a:rPr lang="cs-CZ" sz="2000" dirty="0" err="1" smtClean="0">
                <a:latin typeface="Calibri" pitchFamily="34" charset="0"/>
              </a:rPr>
              <a:t>Tailored</a:t>
            </a:r>
            <a:r>
              <a:rPr lang="cs-CZ" sz="2000" dirty="0" smtClean="0">
                <a:latin typeface="Calibri" pitchFamily="34" charset="0"/>
              </a:rPr>
              <a:t> </a:t>
            </a:r>
            <a:r>
              <a:rPr lang="cs-CZ" sz="2000" dirty="0" err="1" smtClean="0">
                <a:latin typeface="Calibri" pitchFamily="34" charset="0"/>
              </a:rPr>
              <a:t>Client</a:t>
            </a:r>
            <a:r>
              <a:rPr lang="cs-CZ" sz="2000" dirty="0" smtClean="0">
                <a:latin typeface="Calibri" pitchFamily="34" charset="0"/>
              </a:rPr>
              <a:t>-&gt; koncept RTC ) -&gt;Viz další snímek</a:t>
            </a:r>
          </a:p>
          <a:p>
            <a:pPr eaLnBrk="1" hangingPunct="1">
              <a:defRPr/>
            </a:pPr>
            <a:r>
              <a:rPr lang="cs-CZ" sz="2000" dirty="0" err="1" smtClean="0">
                <a:latin typeface="Calibri" pitchFamily="34" charset="0"/>
              </a:rPr>
              <a:t>Cloudové</a:t>
            </a:r>
            <a:r>
              <a:rPr lang="cs-CZ" sz="2000" dirty="0" smtClean="0">
                <a:latin typeface="Calibri" pitchFamily="34" charset="0"/>
              </a:rPr>
              <a:t> řešení </a:t>
            </a:r>
            <a:endParaRPr lang="en-US" sz="2000" dirty="0">
              <a:latin typeface="Calibri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cs-CZ" sz="2000" dirty="0">
                <a:latin typeface="Calibri" pitchFamily="34" charset="0"/>
              </a:rPr>
              <a:t> </a:t>
            </a:r>
            <a:endParaRPr lang="cs-CZ" dirty="0" smtClean="0"/>
          </a:p>
          <a:p>
            <a:pPr eaLnBrk="1" hangingPunct="1">
              <a:defRPr/>
            </a:pPr>
            <a:endParaRPr lang="en-GB" dirty="0" smtClean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E08B109-FADF-461D-BBE6-79EE70C6C0DE}" type="datetime1">
              <a:rPr lang="cs-CZ"/>
              <a:pPr>
                <a:defRPr/>
              </a:pPr>
              <a:t>01.03.2021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59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70C0"/>
                </a:solidFill>
                <a:latin typeface="+mn-lt"/>
              </a:rPr>
              <a:t>RTC </a:t>
            </a:r>
            <a:r>
              <a:rPr lang="cs-CZ" sz="3600" dirty="0" smtClean="0">
                <a:solidFill>
                  <a:srgbClr val="0070C0"/>
                </a:solidFill>
                <a:latin typeface="+mn-lt"/>
              </a:rPr>
              <a:t>(Role </a:t>
            </a:r>
            <a:r>
              <a:rPr lang="cs-CZ" sz="3600" dirty="0" err="1" smtClean="0">
                <a:solidFill>
                  <a:srgbClr val="0070C0"/>
                </a:solidFill>
                <a:latin typeface="+mn-lt"/>
              </a:rPr>
              <a:t>Tailored</a:t>
            </a:r>
            <a:r>
              <a:rPr lang="cs-CZ" sz="36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3600" dirty="0" err="1" smtClean="0">
                <a:solidFill>
                  <a:srgbClr val="0070C0"/>
                </a:solidFill>
                <a:latin typeface="+mn-lt"/>
              </a:rPr>
              <a:t>Client</a:t>
            </a:r>
            <a:r>
              <a:rPr lang="cs-CZ" sz="3600" dirty="0" smtClean="0">
                <a:solidFill>
                  <a:srgbClr val="0070C0"/>
                </a:solidFill>
                <a:latin typeface="+mn-lt"/>
              </a:rPr>
              <a:t>) koncept</a:t>
            </a:r>
            <a:endParaRPr lang="cs-CZ" sz="36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7"/>
            <a:ext cx="4610493" cy="4789195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6" name="Přímá spojnice se šipkou 5"/>
          <p:cNvCxnSpPr/>
          <p:nvPr/>
        </p:nvCxnSpPr>
        <p:spPr>
          <a:xfrm flipV="1">
            <a:off x="5382705" y="3205113"/>
            <a:ext cx="1046375" cy="9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97BB913C-3F50-4A46-9D95-81C692478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080" y="1385740"/>
            <a:ext cx="3178060" cy="2408148"/>
          </a:xfrm>
          <a:prstGeom prst="rect">
            <a:avLst/>
          </a:prstGeom>
          <a:ln>
            <a:solidFill>
              <a:schemeClr val="accent6">
                <a:shade val="50000"/>
              </a:schemeClr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21C7836-514E-4196-9CAB-D60B30A94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080" y="3986151"/>
            <a:ext cx="1673283" cy="192738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0829" y="3986151"/>
            <a:ext cx="2350013" cy="192738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068787" y="4085284"/>
            <a:ext cx="53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RTC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02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DFB5CD-DB68-480A-A69D-EF04CC3A3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  <a:latin typeface="+mn-lt"/>
              </a:rPr>
              <a:t>Business funkce – Business </a:t>
            </a:r>
            <a:r>
              <a:rPr lang="cs-CZ" sz="3600" dirty="0" err="1">
                <a:solidFill>
                  <a:srgbClr val="0070C0"/>
                </a:solidFill>
                <a:latin typeface="+mn-lt"/>
              </a:rPr>
              <a:t>Intelligence</a:t>
            </a:r>
            <a:endParaRPr lang="cs-CZ" sz="3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8C6F3-68A5-45CB-B06A-6D94FFC11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Získáte přehledy o výkonu svých obchodních aktivit prostřednictvím rozpočtů, plánů účtů a zobrazení analýz.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8F36117-EDA4-45DB-8CA9-7EC6CEBFE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055" y="2917345"/>
            <a:ext cx="7242054" cy="359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943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6B81FA-E4ED-4D72-8025-AB2A35FA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  <a:latin typeface="+mn-lt"/>
              </a:rPr>
              <a:t>Business funkce – Business </a:t>
            </a:r>
            <a:r>
              <a:rPr lang="cs-CZ" sz="3600" dirty="0" err="1">
                <a:solidFill>
                  <a:srgbClr val="0070C0"/>
                </a:solidFill>
                <a:latin typeface="+mn-lt"/>
              </a:rPr>
              <a:t>Intelligence</a:t>
            </a:r>
            <a:endParaRPr lang="cs-CZ" sz="3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908407E-A66D-44D3-93E2-C282EE309805}"/>
              </a:ext>
            </a:extLst>
          </p:cNvPr>
          <p:cNvSpPr/>
          <p:nvPr/>
        </p:nvSpPr>
        <p:spPr>
          <a:xfrm>
            <a:off x="971550" y="1690688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70C0"/>
                </a:solidFill>
              </a:rPr>
              <a:t>Analyzujte skutečné částky versus rozpočtované částky</a:t>
            </a:r>
          </a:p>
          <a:p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70C0"/>
                </a:solidFill>
              </a:rPr>
              <a:t>Připravuje finanční výkaznictví s plány a kategoriemi účtů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8AAC494-7E15-4ABA-AC58-B7942BB41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0" y="1690688"/>
            <a:ext cx="4502773" cy="30469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838200" y="1242350"/>
            <a:ext cx="819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7030A0"/>
                </a:solidFill>
              </a:rPr>
              <a:t>Poznámka autora : obrazovka je generovaná nejnovější verzí MS Dynamics 365  Business </a:t>
            </a:r>
            <a:r>
              <a:rPr lang="cs-CZ" sz="1600" dirty="0" err="1" smtClean="0">
                <a:solidFill>
                  <a:srgbClr val="7030A0"/>
                </a:solidFill>
              </a:rPr>
              <a:t>Central</a:t>
            </a:r>
            <a:r>
              <a:rPr lang="cs-CZ" sz="1600" dirty="0" smtClean="0">
                <a:solidFill>
                  <a:srgbClr val="7030A0"/>
                </a:solidFill>
              </a:rPr>
              <a:t>  </a:t>
            </a:r>
            <a:endParaRPr lang="cs-CZ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45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8AD0C0-303E-4DAB-980C-17C50811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  <a:latin typeface="+mn-lt"/>
              </a:rPr>
              <a:t>Business funkce – Business </a:t>
            </a:r>
            <a:r>
              <a:rPr lang="cs-CZ" sz="3600" dirty="0" err="1">
                <a:solidFill>
                  <a:srgbClr val="0070C0"/>
                </a:solidFill>
                <a:latin typeface="+mn-lt"/>
              </a:rPr>
              <a:t>Intelligence</a:t>
            </a:r>
            <a:r>
              <a:rPr lang="cs-CZ" sz="3600" dirty="0">
                <a:solidFill>
                  <a:srgbClr val="0070C0"/>
                </a:solidFill>
                <a:latin typeface="+mn-lt"/>
              </a:rPr>
              <a:t> I.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B9FC641-C10E-437B-B3DC-97E707253285}"/>
              </a:ext>
            </a:extLst>
          </p:cNvPr>
          <p:cNvSpPr txBox="1"/>
          <p:nvPr/>
        </p:nvSpPr>
        <p:spPr>
          <a:xfrm>
            <a:off x="711200" y="1506022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E5FE5EB-CDB9-4B80-9A7D-FCB067B33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2057034"/>
            <a:ext cx="4005944" cy="30810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4E88111-3024-4CE9-B4BC-FCE04F5A2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877" y="2102076"/>
            <a:ext cx="4730295" cy="3035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F6721D4-2C68-45AD-952D-C8FF137426A5}"/>
              </a:ext>
            </a:extLst>
          </p:cNvPr>
          <p:cNvSpPr txBox="1"/>
          <p:nvPr/>
        </p:nvSpPr>
        <p:spPr>
          <a:xfrm>
            <a:off x="711200" y="5285496"/>
            <a:ext cx="108975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Přínos pro obchodníky </a:t>
            </a:r>
            <a:r>
              <a:rPr lang="cs-CZ" dirty="0"/>
              <a:t>: není potřeba  generovat následující zprávy, ale zákazník by měl vědět, že existuje nástroj</a:t>
            </a:r>
          </a:p>
          <a:p>
            <a:r>
              <a:rPr lang="cs-CZ" dirty="0"/>
              <a:t>který umožňuje generovat široké spektrum finančních analýz bez zásadu dodavatele a jeho programátorů. Jde  </a:t>
            </a:r>
          </a:p>
          <a:p>
            <a:r>
              <a:rPr lang="cs-CZ" dirty="0"/>
              <a:t>o rychlý přístup ke zprávám umožňujících lepší rozhodování s tím, že náklady na vytváření těchto zpráv</a:t>
            </a:r>
          </a:p>
          <a:p>
            <a:r>
              <a:rPr lang="cs-CZ" dirty="0"/>
              <a:t>jsou v podstatě nulové.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38200" y="1317309"/>
            <a:ext cx="819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7030A0"/>
                </a:solidFill>
              </a:rPr>
              <a:t>Poznámka autora : obrazovka je generovaná nejnovější verzí MS Dynamics 365  Business </a:t>
            </a:r>
            <a:r>
              <a:rPr lang="cs-CZ" sz="1600" dirty="0" err="1" smtClean="0">
                <a:solidFill>
                  <a:srgbClr val="7030A0"/>
                </a:solidFill>
              </a:rPr>
              <a:t>Central</a:t>
            </a:r>
            <a:r>
              <a:rPr lang="cs-CZ" sz="1600" dirty="0" smtClean="0">
                <a:solidFill>
                  <a:srgbClr val="7030A0"/>
                </a:solidFill>
              </a:rPr>
              <a:t>  </a:t>
            </a:r>
            <a:endParaRPr lang="cs-CZ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1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CCA45-1D29-4BCA-97EC-14A861E3F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47" y="140516"/>
            <a:ext cx="10515600" cy="1325563"/>
          </a:xfrm>
        </p:spPr>
        <p:txBody>
          <a:bodyPr/>
          <a:lstStyle/>
          <a:p>
            <a:r>
              <a:rPr lang="cs-CZ" sz="3600" dirty="0">
                <a:solidFill>
                  <a:srgbClr val="0070C0"/>
                </a:solidFill>
                <a:latin typeface="+mn-lt"/>
              </a:rPr>
              <a:t>Business funkce – Business </a:t>
            </a:r>
            <a:r>
              <a:rPr lang="cs-CZ" sz="3600" dirty="0" err="1">
                <a:solidFill>
                  <a:srgbClr val="0070C0"/>
                </a:solidFill>
                <a:latin typeface="+mn-lt"/>
              </a:rPr>
              <a:t>Intelligence</a:t>
            </a:r>
            <a:r>
              <a:rPr lang="cs-CZ" sz="3600" dirty="0">
                <a:solidFill>
                  <a:srgbClr val="0070C0"/>
                </a:solidFill>
                <a:latin typeface="+mn-lt"/>
              </a:rPr>
              <a:t> II</a:t>
            </a:r>
            <a:r>
              <a:rPr lang="cs-CZ" dirty="0">
                <a:solidFill>
                  <a:srgbClr val="0070C0"/>
                </a:solidFill>
                <a:latin typeface="+mn-lt"/>
              </a:rPr>
              <a:t>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DE4BB86-492B-443D-8D3C-45EA956C4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71" y="1690688"/>
            <a:ext cx="7409524" cy="13333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6E008FE-853A-407B-B987-398CF8F74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71" y="3245350"/>
            <a:ext cx="7409524" cy="3247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819347" y="991968"/>
            <a:ext cx="824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7030A0"/>
                </a:solidFill>
              </a:rPr>
              <a:t>Poznámka autora : obrazovka je generovaná nejnovější verzí MS Dynamics 365  Business </a:t>
            </a:r>
            <a:r>
              <a:rPr lang="cs-CZ" sz="1600" dirty="0" err="1" smtClean="0">
                <a:solidFill>
                  <a:srgbClr val="7030A0"/>
                </a:solidFill>
              </a:rPr>
              <a:t>Central</a:t>
            </a:r>
            <a:r>
              <a:rPr lang="cs-CZ" sz="1600" dirty="0" smtClean="0">
                <a:solidFill>
                  <a:srgbClr val="7030A0"/>
                </a:solidFill>
              </a:rPr>
              <a:t>, </a:t>
            </a:r>
          </a:p>
          <a:p>
            <a:r>
              <a:rPr lang="cs-CZ" sz="1600" dirty="0" err="1" smtClean="0">
                <a:solidFill>
                  <a:srgbClr val="7030A0"/>
                </a:solidFill>
              </a:rPr>
              <a:t>niceméně</a:t>
            </a:r>
            <a:r>
              <a:rPr lang="cs-CZ" sz="1600" dirty="0" smtClean="0">
                <a:solidFill>
                  <a:srgbClr val="7030A0"/>
                </a:solidFill>
              </a:rPr>
              <a:t> v MS </a:t>
            </a:r>
            <a:r>
              <a:rPr lang="cs-CZ" sz="1600" dirty="0" err="1" smtClean="0">
                <a:solidFill>
                  <a:srgbClr val="7030A0"/>
                </a:solidFill>
              </a:rPr>
              <a:t>Dxynamicns</a:t>
            </a:r>
            <a:r>
              <a:rPr lang="cs-CZ" sz="1600" dirty="0" smtClean="0">
                <a:solidFill>
                  <a:srgbClr val="7030A0"/>
                </a:solidFill>
              </a:rPr>
              <a:t> NAV 2018 je to identické</a:t>
            </a:r>
            <a:endParaRPr lang="cs-CZ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641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C74541-D36F-4D1A-8DB2-F0A473707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  <a:latin typeface="+mn-lt"/>
              </a:rPr>
              <a:t>Business funkce –  </a:t>
            </a:r>
            <a:r>
              <a:rPr lang="cs-CZ" sz="3600" dirty="0" err="1">
                <a:solidFill>
                  <a:srgbClr val="0070C0"/>
                </a:solidFill>
                <a:latin typeface="+mn-lt"/>
              </a:rPr>
              <a:t>Intelligence</a:t>
            </a:r>
            <a:r>
              <a:rPr lang="cs-CZ" sz="3600" dirty="0">
                <a:solidFill>
                  <a:srgbClr val="0070C0"/>
                </a:solidFill>
                <a:latin typeface="+mn-lt"/>
              </a:rPr>
              <a:t>  III.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848FA91-C600-4CBE-BB6E-2A6DB531A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43314"/>
            <a:ext cx="7609114" cy="43133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103280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70C0"/>
                </a:solidFill>
                <a:latin typeface="+mn-lt"/>
              </a:rPr>
              <a:t>ERP konzultant a jeho potřebné znalosti </a:t>
            </a:r>
            <a:endParaRPr lang="cs-CZ" sz="3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1"/>
          </p:nvPr>
        </p:nvSpPr>
        <p:spPr>
          <a:xfrm>
            <a:off x="838199" y="1514540"/>
            <a:ext cx="10313710" cy="476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Computer</a:t>
            </a:r>
            <a:r>
              <a:rPr lang="cs-CZ" dirty="0" smtClean="0"/>
              <a:t> Science – minimálně základy </a:t>
            </a:r>
          </a:p>
          <a:p>
            <a:pPr lvl="1"/>
            <a:r>
              <a:rPr lang="cs-CZ" dirty="0" smtClean="0"/>
              <a:t>Teorie algoritmů</a:t>
            </a:r>
          </a:p>
          <a:p>
            <a:pPr lvl="1"/>
            <a:r>
              <a:rPr lang="cs-CZ" dirty="0" smtClean="0"/>
              <a:t>Základy programování </a:t>
            </a:r>
          </a:p>
          <a:p>
            <a:pPr lvl="1"/>
            <a:r>
              <a:rPr lang="cs-CZ" dirty="0" smtClean="0"/>
              <a:t>Databáze  </a:t>
            </a:r>
          </a:p>
          <a:p>
            <a:r>
              <a:rPr lang="cs-CZ" dirty="0" smtClean="0"/>
              <a:t>Řízení financí (pohledávky, závazky, rozpočty, řízení nákladů) </a:t>
            </a:r>
          </a:p>
          <a:p>
            <a:r>
              <a:rPr lang="cs-CZ" dirty="0" smtClean="0"/>
              <a:t>Řízení prodeje a nákupu </a:t>
            </a:r>
          </a:p>
          <a:p>
            <a:r>
              <a:rPr lang="cs-CZ" dirty="0" smtClean="0"/>
              <a:t>Logistika </a:t>
            </a:r>
          </a:p>
          <a:p>
            <a:r>
              <a:rPr lang="cs-CZ" dirty="0" smtClean="0"/>
              <a:t>Řízení a plánování výroby </a:t>
            </a:r>
          </a:p>
          <a:p>
            <a:r>
              <a:rPr lang="cs-CZ" dirty="0" smtClean="0"/>
              <a:t>Řízení servisu </a:t>
            </a:r>
          </a:p>
          <a:p>
            <a:r>
              <a:rPr lang="cs-CZ" dirty="0" smtClean="0"/>
              <a:t>Řízení projektů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5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70C0"/>
                </a:solidFill>
                <a:latin typeface="+mn-lt"/>
              </a:rPr>
              <a:t>Programátor</a:t>
            </a:r>
            <a:r>
              <a:rPr lang="cs-CZ" sz="3600" dirty="0">
                <a:solidFill>
                  <a:srgbClr val="0070C0"/>
                </a:solidFill>
                <a:latin typeface="+mn-lt"/>
              </a:rPr>
              <a:t>/ Programátorka Microsoft Dynamics </a:t>
            </a:r>
            <a:r>
              <a:rPr lang="cs-CZ" sz="3600" dirty="0" smtClean="0">
                <a:solidFill>
                  <a:srgbClr val="0070C0"/>
                </a:solidFill>
                <a:latin typeface="+mn-lt"/>
              </a:rPr>
              <a:t>NAV - požadavky</a:t>
            </a:r>
            <a:endParaRPr lang="cs-CZ" sz="3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989878" y="1934008"/>
            <a:ext cx="648557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VŠ </a:t>
            </a:r>
            <a:r>
              <a:rPr lang="cs-CZ" sz="2000" dirty="0"/>
              <a:t>vzdělání nejlépe se zaměřením na informatiku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AJ (alespoň číst technickou dokumentaci)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Základy objektového programování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Základní znalost databázových systémů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Základní znalost podnikových procesů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Znalost Microsoft Dynamics NAV výhodou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Znalost technologie MS SQL výhodou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Iniciativní a dynamický přístup k řešeným úkolům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Kreativita, komunikativnost, samostatnost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Schopnost týmové práce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Ochota učit se novým věcem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97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70C0"/>
                </a:solidFill>
              </a:rPr>
              <a:t>Vybrané Projekty –mimo univerzitu 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dirty="0"/>
              <a:t>Vedoucí projektu vzdělávání pro firmu </a:t>
            </a:r>
            <a:r>
              <a:rPr lang="cs-CZ" sz="2400" dirty="0" err="1"/>
              <a:t>Navertica</a:t>
            </a:r>
            <a:r>
              <a:rPr lang="cs-CZ" sz="2400" dirty="0"/>
              <a:t> </a:t>
            </a:r>
            <a:r>
              <a:rPr lang="cs-CZ" sz="2400" dirty="0" err="1"/>
              <a:t>South</a:t>
            </a:r>
            <a:r>
              <a:rPr lang="cs-CZ" sz="2400" dirty="0"/>
              <a:t> </a:t>
            </a:r>
            <a:r>
              <a:rPr lang="cs-CZ" sz="2400" dirty="0" err="1"/>
              <a:t>Africa</a:t>
            </a:r>
            <a:endParaRPr lang="cs-CZ" sz="2400" dirty="0"/>
          </a:p>
          <a:p>
            <a:pPr lvl="0"/>
            <a:r>
              <a:rPr lang="cs-CZ" sz="2400" dirty="0"/>
              <a:t>Analytik firmy </a:t>
            </a:r>
            <a:r>
              <a:rPr lang="cs-CZ" sz="2400" dirty="0" err="1"/>
              <a:t>Navertica</a:t>
            </a:r>
            <a:r>
              <a:rPr lang="cs-CZ" sz="2400" dirty="0"/>
              <a:t> (implementace ERP MS Dynamics NAV)</a:t>
            </a:r>
          </a:p>
          <a:p>
            <a:pPr lvl="0"/>
            <a:r>
              <a:rPr lang="cs-CZ" sz="2000" b="1" dirty="0"/>
              <a:t>Vybrané projekty</a:t>
            </a:r>
            <a:r>
              <a:rPr lang="cs-CZ" sz="2000" dirty="0"/>
              <a:t>: </a:t>
            </a:r>
            <a:endParaRPr lang="cs-CZ" sz="2000" dirty="0" smtClean="0"/>
          </a:p>
          <a:p>
            <a:pPr lvl="1"/>
            <a:r>
              <a:rPr lang="cs-CZ" sz="1800" dirty="0" err="1" smtClean="0"/>
              <a:t>Itec</a:t>
            </a:r>
            <a:r>
              <a:rPr lang="cs-CZ" sz="1800" dirty="0" smtClean="0"/>
              <a:t> Johannesburg – řízení servisu a služeb</a:t>
            </a:r>
          </a:p>
          <a:p>
            <a:pPr lvl="1"/>
            <a:r>
              <a:rPr lang="cs-CZ" sz="1800" dirty="0" err="1" smtClean="0"/>
              <a:t>Peters</a:t>
            </a:r>
            <a:r>
              <a:rPr lang="cs-CZ" sz="1800" dirty="0" smtClean="0"/>
              <a:t> </a:t>
            </a:r>
            <a:r>
              <a:rPr lang="cs-CZ" sz="1800" dirty="0" err="1"/>
              <a:t>Papers</a:t>
            </a:r>
            <a:r>
              <a:rPr lang="cs-CZ" sz="1800" dirty="0"/>
              <a:t> </a:t>
            </a:r>
            <a:r>
              <a:rPr lang="cs-CZ" sz="1800" dirty="0" smtClean="0"/>
              <a:t>Johannesburg  – velkoobchod s papírem  </a:t>
            </a:r>
          </a:p>
          <a:p>
            <a:pPr lvl="1"/>
            <a:r>
              <a:rPr lang="cs-CZ" sz="1800" dirty="0" smtClean="0"/>
              <a:t>William </a:t>
            </a:r>
            <a:r>
              <a:rPr lang="cs-CZ" sz="1800" dirty="0"/>
              <a:t>King </a:t>
            </a:r>
            <a:r>
              <a:rPr lang="cs-CZ" sz="1800" dirty="0" err="1"/>
              <a:t>West</a:t>
            </a:r>
            <a:r>
              <a:rPr lang="cs-CZ" sz="1800" dirty="0"/>
              <a:t> </a:t>
            </a:r>
            <a:r>
              <a:rPr lang="cs-CZ" sz="1800" dirty="0" err="1" smtClean="0"/>
              <a:t>Bromwich</a:t>
            </a:r>
            <a:r>
              <a:rPr lang="cs-CZ" sz="1800" dirty="0" smtClean="0"/>
              <a:t> – dělení oceli pro automobilový průmysl </a:t>
            </a:r>
          </a:p>
          <a:p>
            <a:pPr lvl="1"/>
            <a:r>
              <a:rPr lang="cs-CZ" sz="1800" dirty="0" err="1" smtClean="0"/>
              <a:t>Adast</a:t>
            </a:r>
            <a:r>
              <a:rPr lang="cs-CZ" sz="1800" dirty="0" smtClean="0"/>
              <a:t> </a:t>
            </a:r>
            <a:r>
              <a:rPr lang="cs-CZ" sz="1800" dirty="0"/>
              <a:t>Systems </a:t>
            </a:r>
            <a:r>
              <a:rPr lang="cs-CZ" sz="1800" dirty="0" smtClean="0"/>
              <a:t>Adamov – výroba benzinových, naftových a plynových stojanů </a:t>
            </a:r>
          </a:p>
          <a:p>
            <a:pPr lvl="1"/>
            <a:r>
              <a:rPr lang="cs-CZ" sz="1800" dirty="0" err="1" smtClean="0"/>
              <a:t>Miking</a:t>
            </a:r>
            <a:r>
              <a:rPr lang="cs-CZ" sz="1800" dirty="0" smtClean="0"/>
              <a:t> Kolín - dělení oceli pro automobilový průmysl </a:t>
            </a:r>
          </a:p>
          <a:p>
            <a:pPr lvl="1"/>
            <a:r>
              <a:rPr lang="cs-CZ" sz="1800" dirty="0" smtClean="0"/>
              <a:t>Lokalizace produktu </a:t>
            </a:r>
            <a:r>
              <a:rPr lang="cs-CZ" sz="1800" dirty="0"/>
              <a:t>pro pokročilé plánování výroby </a:t>
            </a:r>
            <a:r>
              <a:rPr lang="cs-CZ" sz="1800" dirty="0" smtClean="0"/>
              <a:t>na bázi APS (</a:t>
            </a:r>
            <a:r>
              <a:rPr lang="cs-CZ" sz="1800" dirty="0" err="1" smtClean="0"/>
              <a:t>PlannerOne</a:t>
            </a:r>
            <a:r>
              <a:rPr lang="cs-CZ" sz="1800" dirty="0" smtClean="0"/>
              <a:t>)</a:t>
            </a:r>
          </a:p>
          <a:p>
            <a:pPr lvl="1"/>
            <a:r>
              <a:rPr lang="cs-CZ" sz="1800" dirty="0" smtClean="0"/>
              <a:t>Lokalizace produktu </a:t>
            </a:r>
            <a:r>
              <a:rPr lang="cs-CZ" sz="1800" dirty="0" err="1" smtClean="0"/>
              <a:t>PrintVis</a:t>
            </a:r>
            <a:r>
              <a:rPr lang="cs-CZ" sz="1800" dirty="0" smtClean="0"/>
              <a:t> (MIS) pro </a:t>
            </a:r>
            <a:r>
              <a:rPr lang="cs-CZ" sz="1800" dirty="0"/>
              <a:t>polygrafickou výrobu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1110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  <a:latin typeface="+mn-lt"/>
              </a:rPr>
              <a:t>Konzultant/ Konzultantka Microsoft Dynamics </a:t>
            </a:r>
            <a:r>
              <a:rPr lang="cs-CZ" sz="3600" dirty="0" smtClean="0">
                <a:solidFill>
                  <a:srgbClr val="0070C0"/>
                </a:solidFill>
                <a:latin typeface="+mn-lt"/>
              </a:rPr>
              <a:t>NAV-požadavky</a:t>
            </a:r>
            <a:endParaRPr lang="cs-CZ" sz="3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900" b="1" dirty="0"/>
              <a:t>SŠ</a:t>
            </a:r>
            <a:r>
              <a:rPr lang="cs-CZ" sz="1900" dirty="0"/>
              <a:t>/</a:t>
            </a:r>
            <a:r>
              <a:rPr lang="cs-CZ" sz="1900" b="1" dirty="0">
                <a:solidFill>
                  <a:srgbClr val="FF0000"/>
                </a:solidFill>
              </a:rPr>
              <a:t>VŠ</a:t>
            </a:r>
            <a:r>
              <a:rPr lang="cs-CZ" sz="1900" b="1" dirty="0"/>
              <a:t> </a:t>
            </a:r>
            <a:r>
              <a:rPr lang="cs-CZ" sz="1900" dirty="0"/>
              <a:t>vzdělání technického směru</a:t>
            </a:r>
          </a:p>
          <a:p>
            <a:r>
              <a:rPr lang="cs-CZ" sz="1900" dirty="0"/>
              <a:t>Praxe </a:t>
            </a:r>
            <a:r>
              <a:rPr lang="cs-CZ" sz="1900" dirty="0" smtClean="0"/>
              <a:t>konzultanta / </a:t>
            </a:r>
            <a:r>
              <a:rPr lang="cs-CZ" sz="1900" dirty="0"/>
              <a:t>obchodníka</a:t>
            </a:r>
          </a:p>
          <a:p>
            <a:r>
              <a:rPr lang="cs-CZ" sz="1900" dirty="0"/>
              <a:t>Dobrá až konzultační znalost Microsoft Dynamics NAV, AX, CRM, SharePoint - vítána</a:t>
            </a:r>
          </a:p>
          <a:p>
            <a:r>
              <a:rPr lang="cs-CZ" sz="1900" dirty="0"/>
              <a:t>Aktivní znalost AJ, NJ – vítána</a:t>
            </a:r>
          </a:p>
          <a:p>
            <a:r>
              <a:rPr lang="cs-CZ" sz="1900" dirty="0"/>
              <a:t>Schopnost individuálního přístupu v komunikaci se zákazníky</a:t>
            </a:r>
          </a:p>
          <a:p>
            <a:r>
              <a:rPr lang="cs-CZ" sz="1900" dirty="0"/>
              <a:t>Zkušenosti s jednáním s vrcholným managementem</a:t>
            </a:r>
          </a:p>
          <a:p>
            <a:r>
              <a:rPr lang="cs-CZ" sz="1900" dirty="0"/>
              <a:t>Cestování v rámci ČR, SK – občas i zahraničí</a:t>
            </a:r>
          </a:p>
          <a:p>
            <a:r>
              <a:rPr lang="cs-CZ" sz="1900" dirty="0"/>
              <a:t>Reprezentativní vystupování</a:t>
            </a:r>
          </a:p>
          <a:p>
            <a:r>
              <a:rPr lang="cs-CZ" sz="1900" dirty="0"/>
              <a:t>Samostatnost, sebekontrola</a:t>
            </a:r>
          </a:p>
          <a:p>
            <a:r>
              <a:rPr lang="cs-CZ" sz="1900" dirty="0"/>
              <a:t>Časová flexibilita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74230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70C0"/>
                </a:solidFill>
              </a:rPr>
              <a:t>Zaměření teoretických přednášek (BPH-PIS1 -2 hodiny týdně)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33689"/>
            <a:ext cx="10515600" cy="4736051"/>
          </a:xfrm>
        </p:spPr>
        <p:txBody>
          <a:bodyPr>
            <a:normAutofit fontScale="47500" lnSpcReduction="20000"/>
          </a:bodyPr>
          <a:lstStyle/>
          <a:p>
            <a:r>
              <a:rPr lang="en-ZA" b="1" dirty="0"/>
              <a:t>OM-intr</a:t>
            </a:r>
            <a:r>
              <a:rPr lang="en-ZA" dirty="0"/>
              <a:t>o </a:t>
            </a:r>
            <a:r>
              <a:rPr lang="cs-CZ" dirty="0" smtClean="0"/>
              <a:t> -  Úvod to Řízení operací </a:t>
            </a:r>
            <a:endParaRPr lang="en-ZA" dirty="0"/>
          </a:p>
          <a:p>
            <a:r>
              <a:rPr lang="en-ZA" dirty="0"/>
              <a:t>Real project-South African client (wholesale</a:t>
            </a:r>
            <a:r>
              <a:rPr lang="en-ZA" dirty="0" smtClean="0"/>
              <a:t>)</a:t>
            </a:r>
            <a:r>
              <a:rPr lang="cs-CZ" dirty="0" smtClean="0"/>
              <a:t> – Reálný projekt v Jižní Africe – velkoobchod s papírem a součástkami pro tiskařskou branži </a:t>
            </a:r>
            <a:endParaRPr lang="en-ZA" dirty="0"/>
          </a:p>
          <a:p>
            <a:r>
              <a:rPr lang="en-ZA" b="1" dirty="0"/>
              <a:t>Theory of </a:t>
            </a:r>
            <a:r>
              <a:rPr lang="en-ZA" b="1" dirty="0" smtClean="0"/>
              <a:t>constraints</a:t>
            </a:r>
            <a:r>
              <a:rPr lang="cs-CZ" b="1" dirty="0" smtClean="0"/>
              <a:t> </a:t>
            </a:r>
            <a:r>
              <a:rPr lang="cs-CZ" dirty="0" smtClean="0"/>
              <a:t>– Teorie omezení (TOC) - jeden z diagnostických nástrojů – viz další snímky</a:t>
            </a:r>
            <a:endParaRPr lang="en-ZA" dirty="0"/>
          </a:p>
          <a:p>
            <a:r>
              <a:rPr lang="en-ZA" b="1" dirty="0"/>
              <a:t>Critical chain and project </a:t>
            </a:r>
            <a:r>
              <a:rPr lang="en-ZA" b="1" dirty="0" smtClean="0"/>
              <a:t>management</a:t>
            </a:r>
            <a:r>
              <a:rPr lang="cs-CZ" b="1" dirty="0" smtClean="0"/>
              <a:t> </a:t>
            </a:r>
            <a:r>
              <a:rPr lang="cs-CZ" dirty="0" smtClean="0"/>
              <a:t>– Řízení projektů s pomocí metody kritického řetězce (srovnání s agilní metodou SCRUM) </a:t>
            </a:r>
            <a:endParaRPr lang="en-ZA" dirty="0"/>
          </a:p>
          <a:p>
            <a:r>
              <a:rPr lang="en-ZA" b="1" dirty="0"/>
              <a:t>Quality management I. </a:t>
            </a:r>
            <a:r>
              <a:rPr lang="en-ZA" dirty="0"/>
              <a:t>(Pareto+ Ishikawa</a:t>
            </a:r>
            <a:r>
              <a:rPr lang="en-ZA" dirty="0" smtClean="0"/>
              <a:t>)</a:t>
            </a:r>
            <a:r>
              <a:rPr lang="cs-CZ" dirty="0" smtClean="0"/>
              <a:t> – Řízení kvality-diagnostická nástroj FBD a jeho vazba na TOC a nástroj pro vyhodnocení priority (vah)</a:t>
            </a:r>
            <a:endParaRPr lang="en-ZA" dirty="0"/>
          </a:p>
          <a:p>
            <a:r>
              <a:rPr lang="en-ZA" b="1" dirty="0"/>
              <a:t>Quality management II. </a:t>
            </a:r>
            <a:r>
              <a:rPr lang="en-ZA" dirty="0"/>
              <a:t>(Six Sigma, Kaizen, </a:t>
            </a:r>
            <a:r>
              <a:rPr lang="en-ZA" dirty="0" err="1"/>
              <a:t>Poka</a:t>
            </a:r>
            <a:r>
              <a:rPr lang="en-ZA" dirty="0"/>
              <a:t> Yoke</a:t>
            </a:r>
            <a:r>
              <a:rPr lang="en-ZA" dirty="0" smtClean="0"/>
              <a:t>)</a:t>
            </a:r>
            <a:r>
              <a:rPr lang="cs-CZ" dirty="0" smtClean="0"/>
              <a:t> – Řízení kvality – koncepty  II</a:t>
            </a:r>
          </a:p>
          <a:p>
            <a:r>
              <a:rPr lang="en-ZA" b="1" dirty="0" smtClean="0"/>
              <a:t>Business </a:t>
            </a:r>
            <a:r>
              <a:rPr lang="en-ZA" b="1" dirty="0"/>
              <a:t>metrics </a:t>
            </a:r>
            <a:r>
              <a:rPr lang="en-ZA" dirty="0"/>
              <a:t>(use of matrices – Boston, Gartner MQ</a:t>
            </a:r>
            <a:r>
              <a:rPr lang="en-ZA" dirty="0" smtClean="0"/>
              <a:t>)</a:t>
            </a:r>
            <a:r>
              <a:rPr lang="cs-CZ" dirty="0" smtClean="0"/>
              <a:t> – Vybrané metody metrik organizovaných v maticích  a používané ve vyhodnocování kvality podnikových procesů  </a:t>
            </a:r>
          </a:p>
          <a:p>
            <a:r>
              <a:rPr lang="cs-CZ" b="1" dirty="0"/>
              <a:t>B</a:t>
            </a:r>
            <a:r>
              <a:rPr lang="en-ZA" b="1" dirty="0" err="1" smtClean="0"/>
              <a:t>alanced</a:t>
            </a:r>
            <a:r>
              <a:rPr lang="en-ZA" b="1" dirty="0" smtClean="0"/>
              <a:t> </a:t>
            </a:r>
            <a:r>
              <a:rPr lang="en-ZA" b="1" dirty="0"/>
              <a:t>Score Card </a:t>
            </a:r>
            <a:r>
              <a:rPr lang="cs-CZ" b="1" dirty="0" smtClean="0"/>
              <a:t> </a:t>
            </a:r>
            <a:r>
              <a:rPr lang="cs-CZ" dirty="0" smtClean="0"/>
              <a:t>- plánování rozvoje společnosti s pomocí metody vyvážených měřítek  </a:t>
            </a:r>
            <a:endParaRPr lang="en-ZA" dirty="0"/>
          </a:p>
          <a:p>
            <a:r>
              <a:rPr lang="en-ZA" b="1" dirty="0" smtClean="0"/>
              <a:t>DBR, CONWIP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Drum</a:t>
            </a:r>
            <a:r>
              <a:rPr lang="cs-CZ" dirty="0" smtClean="0"/>
              <a:t>-</a:t>
            </a:r>
            <a:r>
              <a:rPr lang="cs-CZ" dirty="0" err="1" smtClean="0"/>
              <a:t>Buffer</a:t>
            </a:r>
            <a:r>
              <a:rPr lang="cs-CZ" dirty="0" smtClean="0"/>
              <a:t>-Rope – metody řízení výroby s pomocí taktu úzkého místa a metody udržení průtoku za pomocí udržení konstantní nedokončené výroby  </a:t>
            </a:r>
            <a:endParaRPr lang="en-ZA" dirty="0"/>
          </a:p>
          <a:p>
            <a:r>
              <a:rPr lang="en-ZA" b="1" dirty="0"/>
              <a:t>Decision making </a:t>
            </a:r>
            <a:r>
              <a:rPr lang="en-ZA" dirty="0"/>
              <a:t>(</a:t>
            </a:r>
            <a:r>
              <a:rPr lang="en-ZA" dirty="0" err="1"/>
              <a:t>Kepner-Tregoe</a:t>
            </a:r>
            <a:r>
              <a:rPr lang="en-ZA" dirty="0"/>
              <a:t> methodology</a:t>
            </a:r>
            <a:r>
              <a:rPr lang="en-ZA" dirty="0" smtClean="0"/>
              <a:t>,..)</a:t>
            </a:r>
            <a:r>
              <a:rPr lang="cs-CZ" dirty="0" smtClean="0"/>
              <a:t> –  Nástroj pro diagnostiku a analýzu procesů   </a:t>
            </a:r>
            <a:endParaRPr lang="en-ZA" dirty="0"/>
          </a:p>
          <a:p>
            <a:r>
              <a:rPr lang="en-ZA" b="1" dirty="0"/>
              <a:t>P&amp;Q analysis </a:t>
            </a:r>
            <a:r>
              <a:rPr lang="en-ZA" dirty="0"/>
              <a:t>(mix of products</a:t>
            </a:r>
            <a:r>
              <a:rPr lang="en-ZA" dirty="0" smtClean="0"/>
              <a:t>)</a:t>
            </a:r>
            <a:r>
              <a:rPr lang="cs-CZ" dirty="0" smtClean="0"/>
              <a:t> – Řešení maximalizace průtoku pro produktový mix (2 a 4 produkty) </a:t>
            </a:r>
            <a:endParaRPr lang="en-ZA" dirty="0"/>
          </a:p>
          <a:p>
            <a:r>
              <a:rPr lang="en-ZA" b="1" dirty="0"/>
              <a:t>Business Intelligence </a:t>
            </a:r>
            <a:r>
              <a:rPr lang="en-ZA" dirty="0"/>
              <a:t>– intro and </a:t>
            </a:r>
            <a:r>
              <a:rPr lang="en-ZA" dirty="0" smtClean="0"/>
              <a:t>concept</a:t>
            </a:r>
            <a:r>
              <a:rPr lang="cs-CZ" dirty="0" smtClean="0"/>
              <a:t>  - Business </a:t>
            </a:r>
            <a:r>
              <a:rPr lang="cs-CZ" dirty="0" err="1" smtClean="0"/>
              <a:t>Intelligence</a:t>
            </a:r>
            <a:r>
              <a:rPr lang="cs-CZ" dirty="0" smtClean="0"/>
              <a:t> a dimenze  </a:t>
            </a:r>
            <a:endParaRPr lang="en-ZA" dirty="0"/>
          </a:p>
          <a:p>
            <a:r>
              <a:rPr lang="en-ZA" b="1" dirty="0"/>
              <a:t>Little´s </a:t>
            </a:r>
            <a:r>
              <a:rPr lang="en-ZA" b="1" dirty="0" smtClean="0"/>
              <a:t>law</a:t>
            </a:r>
            <a:r>
              <a:rPr lang="cs-CZ" b="1" dirty="0" smtClean="0"/>
              <a:t>  </a:t>
            </a:r>
            <a:r>
              <a:rPr lang="cs-CZ" dirty="0" smtClean="0"/>
              <a:t>- </a:t>
            </a:r>
            <a:r>
              <a:rPr lang="cs-CZ" dirty="0" err="1" smtClean="0"/>
              <a:t>Littlův</a:t>
            </a:r>
            <a:r>
              <a:rPr lang="cs-CZ" dirty="0" smtClean="0"/>
              <a:t> zákon o  relacích mezi průtokem, nedokončené výrobě a časem  </a:t>
            </a:r>
            <a:endParaRPr lang="en-ZA" dirty="0"/>
          </a:p>
          <a:p>
            <a:r>
              <a:rPr lang="en-ZA" b="1" dirty="0"/>
              <a:t>Yield management </a:t>
            </a:r>
            <a:r>
              <a:rPr lang="en-ZA" dirty="0"/>
              <a:t>– intro to concept </a:t>
            </a:r>
            <a:r>
              <a:rPr lang="cs-CZ" dirty="0" smtClean="0"/>
              <a:t>– Řízení výnosů ve vybraných typech společností  </a:t>
            </a:r>
            <a:r>
              <a:rPr lang="en-ZA" dirty="0" smtClean="0"/>
              <a:t> </a:t>
            </a:r>
            <a:r>
              <a:rPr lang="cs-CZ" dirty="0" smtClean="0"/>
              <a:t> </a:t>
            </a:r>
            <a:endParaRPr lang="en-ZA" dirty="0"/>
          </a:p>
          <a:p>
            <a:r>
              <a:rPr lang="en-ZA" b="1" dirty="0"/>
              <a:t>Linear programming </a:t>
            </a:r>
            <a:r>
              <a:rPr lang="en-ZA" dirty="0"/>
              <a:t>– concept and use </a:t>
            </a:r>
            <a:r>
              <a:rPr lang="cs-CZ" dirty="0" smtClean="0"/>
              <a:t> -  Optimalizace  procesů </a:t>
            </a:r>
            <a:endParaRPr lang="en-ZA" dirty="0"/>
          </a:p>
          <a:p>
            <a:r>
              <a:rPr lang="cs-CZ" b="1" dirty="0" err="1" smtClean="0"/>
              <a:t>Decision</a:t>
            </a:r>
            <a:r>
              <a:rPr lang="cs-CZ" b="1" dirty="0" smtClean="0"/>
              <a:t> </a:t>
            </a:r>
            <a:r>
              <a:rPr lang="cs-CZ" b="1" dirty="0" err="1" smtClean="0"/>
              <a:t>trees</a:t>
            </a:r>
            <a:r>
              <a:rPr lang="cs-CZ" b="1" dirty="0" smtClean="0"/>
              <a:t> </a:t>
            </a:r>
            <a:r>
              <a:rPr lang="cs-CZ" dirty="0" smtClean="0"/>
              <a:t>– Rozhodovací stromy-  základní koncept  </a:t>
            </a:r>
            <a:endParaRPr lang="en-ZA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05384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70C0"/>
                </a:solidFill>
              </a:rPr>
              <a:t>Studijní materiály BPH_PIS1 </a:t>
            </a:r>
            <a:endParaRPr lang="cs-CZ" sz="3600" dirty="0">
              <a:solidFill>
                <a:srgbClr val="0070C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427059"/>
              </p:ext>
            </p:extLst>
          </p:nvPr>
        </p:nvGraphicFramePr>
        <p:xfrm>
          <a:off x="838200" y="1531518"/>
          <a:ext cx="9017000" cy="3352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800">
                  <a:extLst>
                    <a:ext uri="{9D8B030D-6E8A-4147-A177-3AD203B41FA5}">
                      <a16:colId xmlns:a16="http://schemas.microsoft.com/office/drawing/2014/main" val="2432553136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32210758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63598682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96874618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305760595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4146903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95447531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75</a:t>
                      </a:r>
                      <a:endParaRPr lang="cs-CZ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210</a:t>
                      </a:r>
                      <a:endParaRPr lang="cs-CZ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990030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Číslo příkladu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Název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Stránky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Datum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Uloženo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PWP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PWP stránky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75558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Úvod do ovládání systému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18.2.19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</a:t>
                      </a:r>
                      <a:endParaRPr lang="cs-CZ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39426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Nákupní objednávky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25.2.19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</a:t>
                      </a:r>
                      <a:endParaRPr lang="cs-CZ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Ano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16660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Prodejní objednávky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4.3.19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</a:t>
                      </a:r>
                      <a:endParaRPr lang="cs-CZ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Ano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88019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Transfery zboží-základ (v PIS2 spojeno se šaržemi a náklady)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13.3.19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 (PWP)</a:t>
                      </a:r>
                      <a:endParaRPr lang="cs-CZ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Ano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04754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Využívání finančního deníku -základy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18.3.19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</a:t>
                      </a:r>
                      <a:endParaRPr lang="cs-CZ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Ano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88689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Vyrovnávání-pevné vyrovnání a FIFO  příklad I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11.3.19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</a:t>
                      </a:r>
                      <a:endParaRPr lang="cs-CZ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Ano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8458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Slevy (cena, řádková sleva, fakturační sleva)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11.3.19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</a:t>
                      </a:r>
                      <a:endParaRPr lang="cs-CZ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Ano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14280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Jednoduchý příklad na slevy-zadání domácího úkolu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12.3.19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</a:t>
                      </a:r>
                      <a:endParaRPr lang="cs-CZ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Ne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89004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Účetní schémata - (příklad na DPH) a rozpočet I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15.4.19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</a:t>
                      </a:r>
                      <a:endParaRPr lang="cs-CZ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Ano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69379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Dimenze a jejich využívání (pro RIOP a PIS1) - analýzy dle dimenzí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6.5.19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</a:t>
                      </a:r>
                      <a:endParaRPr lang="cs-CZ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Ano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98765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Prodejní analyzy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 </a:t>
                      </a:r>
                      <a:endParaRPr lang="cs-CZ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2283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CRM - Paretova analýza, obchodní příležitosti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8.4.19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 </a:t>
                      </a:r>
                      <a:endParaRPr lang="cs-CZ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Ano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30814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Vyrovnávání-pevné vyrovnání a FIFO příklad II (využití deníku zboží)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13.3.19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</a:t>
                      </a:r>
                      <a:endParaRPr lang="cs-CZ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Ne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88072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Rozpočty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 </a:t>
                      </a:r>
                      <a:endParaRPr lang="cs-CZ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39514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Výroba I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24.4.19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</a:t>
                      </a:r>
                      <a:endParaRPr lang="cs-CZ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Ano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6352338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838200" y="5166706"/>
            <a:ext cx="7914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Aktuální, tedy letos nově upravené materiály budou zavedeny vždy po přednášce</a:t>
            </a:r>
          </a:p>
          <a:p>
            <a:r>
              <a:rPr lang="cs-CZ" dirty="0" smtClean="0"/>
              <a:t>a semináři do složky v is.muni.cz a do interaktivní osnovy. 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946796" y="1973076"/>
            <a:ext cx="4042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/>
              <a:t>Ano</a:t>
            </a:r>
            <a:endParaRPr lang="cs-CZ" sz="105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975889" y="1973076"/>
            <a:ext cx="322524" cy="253916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none" rtlCol="0">
            <a:spAutoFit/>
          </a:bodyPr>
          <a:lstStyle/>
          <a:p>
            <a:r>
              <a:rPr lang="cs-CZ" sz="1050" dirty="0" smtClean="0"/>
              <a:t>19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31890527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9098" y="-20047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70C0"/>
                </a:solidFill>
                <a:latin typeface="+mn-lt"/>
              </a:rPr>
              <a:t>Studijní materiály BPH_PIS2 </a:t>
            </a:r>
            <a:r>
              <a:rPr lang="cs-CZ" sz="2000" dirty="0" smtClean="0"/>
              <a:t>(pouze pro studenty PIS2)</a:t>
            </a:r>
            <a:endParaRPr lang="cs-CZ" sz="2000" dirty="0"/>
          </a:p>
        </p:txBody>
      </p:sp>
      <p:sp>
        <p:nvSpPr>
          <p:cNvPr id="3" name="Obdélník 2"/>
          <p:cNvSpPr/>
          <p:nvPr/>
        </p:nvSpPr>
        <p:spPr>
          <a:xfrm>
            <a:off x="989766" y="6334780"/>
            <a:ext cx="81919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</a:rPr>
              <a:t>Aktuální, tedy letos nově </a:t>
            </a:r>
            <a:r>
              <a:rPr lang="cs-CZ" sz="1400" dirty="0" smtClean="0">
                <a:solidFill>
                  <a:srgbClr val="FF0000"/>
                </a:solidFill>
              </a:rPr>
              <a:t>upravené materiály  </a:t>
            </a:r>
            <a:r>
              <a:rPr lang="cs-CZ" sz="1400" dirty="0">
                <a:solidFill>
                  <a:srgbClr val="FF0000"/>
                </a:solidFill>
              </a:rPr>
              <a:t>budou zavedeny vždy po </a:t>
            </a:r>
            <a:r>
              <a:rPr lang="cs-CZ" sz="1400" dirty="0" smtClean="0">
                <a:solidFill>
                  <a:srgbClr val="FF0000"/>
                </a:solidFill>
              </a:rPr>
              <a:t> přednášce </a:t>
            </a:r>
            <a:r>
              <a:rPr lang="cs-CZ" sz="1400" dirty="0" smtClean="0">
                <a:solidFill>
                  <a:srgbClr val="FF0000"/>
                </a:solidFill>
              </a:rPr>
              <a:t>a </a:t>
            </a:r>
            <a:r>
              <a:rPr lang="cs-CZ" sz="1400" dirty="0">
                <a:solidFill>
                  <a:srgbClr val="FF0000"/>
                </a:solidFill>
              </a:rPr>
              <a:t>semináři do složky </a:t>
            </a:r>
            <a:r>
              <a:rPr lang="cs-CZ" sz="1400" dirty="0" smtClean="0">
                <a:solidFill>
                  <a:srgbClr val="FF0000"/>
                </a:solidFill>
              </a:rPr>
              <a:t>v </a:t>
            </a:r>
            <a:r>
              <a:rPr lang="cs-CZ" sz="1400" dirty="0">
                <a:solidFill>
                  <a:srgbClr val="FF0000"/>
                </a:solidFill>
              </a:rPr>
              <a:t>is.muni.cz </a:t>
            </a:r>
            <a:r>
              <a:rPr lang="cs-CZ" sz="1400" dirty="0" smtClean="0">
                <a:solidFill>
                  <a:srgbClr val="FF0000"/>
                </a:solidFill>
              </a:rPr>
              <a:t> a </a:t>
            </a:r>
            <a:r>
              <a:rPr lang="cs-CZ" sz="1400" dirty="0">
                <a:solidFill>
                  <a:srgbClr val="FF0000"/>
                </a:solidFill>
              </a:rPr>
              <a:t>do interaktivní osnovy.  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308830"/>
              </p:ext>
            </p:extLst>
          </p:nvPr>
        </p:nvGraphicFramePr>
        <p:xfrm>
          <a:off x="895545" y="782423"/>
          <a:ext cx="9624767" cy="5552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284">
                  <a:extLst>
                    <a:ext uri="{9D8B030D-6E8A-4147-A177-3AD203B41FA5}">
                      <a16:colId xmlns:a16="http://schemas.microsoft.com/office/drawing/2014/main" val="3274763781"/>
                    </a:ext>
                  </a:extLst>
                </a:gridCol>
                <a:gridCol w="406276">
                  <a:extLst>
                    <a:ext uri="{9D8B030D-6E8A-4147-A177-3AD203B41FA5}">
                      <a16:colId xmlns:a16="http://schemas.microsoft.com/office/drawing/2014/main" val="1309349647"/>
                    </a:ext>
                  </a:extLst>
                </a:gridCol>
                <a:gridCol w="370948">
                  <a:extLst>
                    <a:ext uri="{9D8B030D-6E8A-4147-A177-3AD203B41FA5}">
                      <a16:colId xmlns:a16="http://schemas.microsoft.com/office/drawing/2014/main" val="4117073972"/>
                    </a:ext>
                  </a:extLst>
                </a:gridCol>
                <a:gridCol w="582918">
                  <a:extLst>
                    <a:ext uri="{9D8B030D-6E8A-4147-A177-3AD203B41FA5}">
                      <a16:colId xmlns:a16="http://schemas.microsoft.com/office/drawing/2014/main" val="71821852"/>
                    </a:ext>
                  </a:extLst>
                </a:gridCol>
                <a:gridCol w="459268">
                  <a:extLst>
                    <a:ext uri="{9D8B030D-6E8A-4147-A177-3AD203B41FA5}">
                      <a16:colId xmlns:a16="http://schemas.microsoft.com/office/drawing/2014/main" val="2079583251"/>
                    </a:ext>
                  </a:extLst>
                </a:gridCol>
                <a:gridCol w="494597">
                  <a:extLst>
                    <a:ext uri="{9D8B030D-6E8A-4147-A177-3AD203B41FA5}">
                      <a16:colId xmlns:a16="http://schemas.microsoft.com/office/drawing/2014/main" val="3921275290"/>
                    </a:ext>
                  </a:extLst>
                </a:gridCol>
                <a:gridCol w="2643003">
                  <a:extLst>
                    <a:ext uri="{9D8B030D-6E8A-4147-A177-3AD203B41FA5}">
                      <a16:colId xmlns:a16="http://schemas.microsoft.com/office/drawing/2014/main" val="4246867798"/>
                    </a:ext>
                  </a:extLst>
                </a:gridCol>
                <a:gridCol w="423939">
                  <a:extLst>
                    <a:ext uri="{9D8B030D-6E8A-4147-A177-3AD203B41FA5}">
                      <a16:colId xmlns:a16="http://schemas.microsoft.com/office/drawing/2014/main" val="2755627210"/>
                    </a:ext>
                  </a:extLst>
                </a:gridCol>
                <a:gridCol w="423939">
                  <a:extLst>
                    <a:ext uri="{9D8B030D-6E8A-4147-A177-3AD203B41FA5}">
                      <a16:colId xmlns:a16="http://schemas.microsoft.com/office/drawing/2014/main" val="1711062720"/>
                    </a:ext>
                  </a:extLst>
                </a:gridCol>
                <a:gridCol w="671239">
                  <a:extLst>
                    <a:ext uri="{9D8B030D-6E8A-4147-A177-3AD203B41FA5}">
                      <a16:colId xmlns:a16="http://schemas.microsoft.com/office/drawing/2014/main" val="2792784116"/>
                    </a:ext>
                  </a:extLst>
                </a:gridCol>
                <a:gridCol w="512260">
                  <a:extLst>
                    <a:ext uri="{9D8B030D-6E8A-4147-A177-3AD203B41FA5}">
                      <a16:colId xmlns:a16="http://schemas.microsoft.com/office/drawing/2014/main" val="3463568320"/>
                    </a:ext>
                  </a:extLst>
                </a:gridCol>
                <a:gridCol w="423939">
                  <a:extLst>
                    <a:ext uri="{9D8B030D-6E8A-4147-A177-3AD203B41FA5}">
                      <a16:colId xmlns:a16="http://schemas.microsoft.com/office/drawing/2014/main" val="1562518920"/>
                    </a:ext>
                  </a:extLst>
                </a:gridCol>
                <a:gridCol w="706567">
                  <a:extLst>
                    <a:ext uri="{9D8B030D-6E8A-4147-A177-3AD203B41FA5}">
                      <a16:colId xmlns:a16="http://schemas.microsoft.com/office/drawing/2014/main" val="1105311325"/>
                    </a:ext>
                  </a:extLst>
                </a:gridCol>
                <a:gridCol w="576295">
                  <a:extLst>
                    <a:ext uri="{9D8B030D-6E8A-4147-A177-3AD203B41FA5}">
                      <a16:colId xmlns:a16="http://schemas.microsoft.com/office/drawing/2014/main" val="1726847020"/>
                    </a:ext>
                  </a:extLst>
                </a:gridCol>
                <a:gridCol w="576295">
                  <a:extLst>
                    <a:ext uri="{9D8B030D-6E8A-4147-A177-3AD203B41FA5}">
                      <a16:colId xmlns:a16="http://schemas.microsoft.com/office/drawing/2014/main" val="1694194484"/>
                    </a:ext>
                  </a:extLst>
                </a:gridCol>
              </a:tblGrid>
              <a:tr h="124439"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4069641839"/>
                  </a:ext>
                </a:extLst>
              </a:tr>
              <a:tr h="124439"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181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660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2331617489"/>
                  </a:ext>
                </a:extLst>
              </a:tr>
              <a:tr h="242951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Ready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Číslo lekce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Číslo týdne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Datum výuky (Týden)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Přiřazená látka 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Číslo příkladu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Název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Stránky příklad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Done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Datum úpravy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Uloženo v is.muni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PWP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PWP stránky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Studiní materiály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Interaktivní osnova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ctr"/>
                </a:tc>
                <a:extLst>
                  <a:ext uri="{0D108BD9-81ED-4DB2-BD59-A6C34878D82A}">
                    <a16:rowId xmlns:a16="http://schemas.microsoft.com/office/drawing/2014/main" val="3742203319"/>
                  </a:ext>
                </a:extLst>
              </a:tr>
              <a:tr h="1185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05.10.2020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01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Ovládání a prinicipy MS Dynamics NAV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12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08.09.2020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Ne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Ne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2429147830"/>
                  </a:ext>
                </a:extLst>
              </a:tr>
              <a:tr h="1185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05.10.2020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01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Plán výuky- co nás čeká a nemine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08.09.2020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3297990774"/>
                  </a:ext>
                </a:extLst>
              </a:tr>
              <a:tr h="1185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05.10.2020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02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Prodej- rozšíření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8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07.09.2020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48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2708983667"/>
                  </a:ext>
                </a:extLst>
              </a:tr>
              <a:tr h="1185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3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05.10.2020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03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Nákup-rozšíření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6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07.09.2020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24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282323459"/>
                  </a:ext>
                </a:extLst>
              </a:tr>
              <a:tr h="1185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5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12.10.2020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05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u="none" strike="noStrike">
                          <a:effectLst/>
                        </a:rPr>
                        <a:t>Křížové reference, texty a substituce</a:t>
                      </a:r>
                      <a:endParaRPr lang="pt-B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6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07.09.2020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14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1779919622"/>
                  </a:ext>
                </a:extLst>
              </a:tr>
              <a:tr h="1185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5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12.10.2020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05_01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Křížové reference a texty doplňující PWP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12.10.2020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6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3189812292"/>
                  </a:ext>
                </a:extLst>
              </a:tr>
              <a:tr h="1185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6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12.10.2020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06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Hromadné objednávky (Blanket Orders)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4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07.09.2020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24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4029991012"/>
                  </a:ext>
                </a:extLst>
              </a:tr>
              <a:tr h="1185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6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12.10.2020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06_01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Hromadné objednávky doplnění o sešit požadavků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12.10.2020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6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2604966440"/>
                  </a:ext>
                </a:extLst>
              </a:tr>
              <a:tr h="1185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4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12.10.2020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04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Skladové jednotky (Stock keepeing units)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11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07.09.2020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23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660445282"/>
                  </a:ext>
                </a:extLst>
              </a:tr>
              <a:tr h="1185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7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3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19.10.2020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07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Přímé dodávky   (Drop shipment)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6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08.09.2020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27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1284804551"/>
                  </a:ext>
                </a:extLst>
              </a:tr>
              <a:tr h="1185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8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3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19.10.2020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08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Dávky a sériová čísla (Lot numbers)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12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10.09.2020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43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2380321373"/>
                  </a:ext>
                </a:extLst>
              </a:tr>
              <a:tr h="1185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81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3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19.10.2020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08_01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Expirace - příklad s sešitem vyrovnání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10.09.2020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Ne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Ne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3632897179"/>
                  </a:ext>
                </a:extLst>
              </a:tr>
              <a:tr h="1185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81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3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19.10.2020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08_02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Expirace - příklad s 3 položkami léčiva Remdesivir a s výběrem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4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15.10.2020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Ne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Ne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3537220434"/>
                  </a:ext>
                </a:extLst>
              </a:tr>
              <a:tr h="1185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9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4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26.10.2020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09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Neskladované zboží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10.09.2020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16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1509956082"/>
                  </a:ext>
                </a:extLst>
              </a:tr>
              <a:tr h="1185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4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26.10.2020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Přiřazení vedlejších nákladů 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9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10.09.2020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603425507"/>
                  </a:ext>
                </a:extLst>
              </a:tr>
              <a:tr h="1185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11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4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26.10.2020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11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Kombinované dodávky  (Combined shipment)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4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11.09.2020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12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39686913"/>
                  </a:ext>
                </a:extLst>
              </a:tr>
              <a:tr h="1185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12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5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02.11.2020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12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Upomínky a posuny dat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02.11.2020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11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2267308583"/>
                  </a:ext>
                </a:extLst>
              </a:tr>
              <a:tr h="1185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12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5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02.11.2020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12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 dirty="0">
                          <a:effectLst/>
                        </a:rPr>
                        <a:t>Upomínky a penále PWP+ dva WORD příklady</a:t>
                      </a:r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15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14.09.2020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34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813249858"/>
                  </a:ext>
                </a:extLst>
              </a:tr>
              <a:tr h="1185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12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5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02.11.2020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12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Upomínky a penále PWP -jednoduchý příklad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16.09.2020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14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2711748260"/>
                  </a:ext>
                </a:extLst>
              </a:tr>
              <a:tr h="1185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13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5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02.11.2020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13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Vratky (objednávky prodejních vratek )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17.09.2020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24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3149320424"/>
                  </a:ext>
                </a:extLst>
              </a:tr>
              <a:tr h="1185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14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6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09.11.2020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14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Dobropisy (Credit memos)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5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18.09.2020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27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1085353189"/>
                  </a:ext>
                </a:extLst>
              </a:tr>
              <a:tr h="1185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15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6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09.11.2020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15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Očekávané náklady (Expected costs)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5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21.09.2020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15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4202579731"/>
                  </a:ext>
                </a:extLst>
              </a:tr>
              <a:tr h="1244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16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6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09.11.2020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16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Detailní položky (Detailed Ledger Entries)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5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23.09.2020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18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3142614190"/>
                  </a:ext>
                </a:extLst>
              </a:tr>
              <a:tr h="1244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17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7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16.11.2020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17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Montážní objednávky (Assembly orders)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8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24.09.2020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29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3513448608"/>
                  </a:ext>
                </a:extLst>
              </a:tr>
              <a:tr h="1244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18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7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16.11.2020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18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Rezervace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5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24.09.2020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2392113323"/>
                  </a:ext>
                </a:extLst>
              </a:tr>
              <a:tr h="1244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19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7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16.11.2020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19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ATP-CTP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6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29.09.2020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19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1944678042"/>
                  </a:ext>
                </a:extLst>
              </a:tr>
              <a:tr h="1244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8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23.11.2020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Pokročilé řízení skladů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14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02.10.2020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41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3857756873"/>
                  </a:ext>
                </a:extLst>
              </a:tr>
              <a:tr h="1244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21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8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23.11.2020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21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Řízení rozpočtů (účetní schémata)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11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06.10.2020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21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108962900"/>
                  </a:ext>
                </a:extLst>
              </a:tr>
              <a:tr h="1244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22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9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30.11.2020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22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Řízení výroby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24.10.2020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47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951584970"/>
                  </a:ext>
                </a:extLst>
              </a:tr>
              <a:tr h="1244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22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9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30.11.2020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22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Řízení výroby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24.10.2020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1302595374"/>
                  </a:ext>
                </a:extLst>
              </a:tr>
              <a:tr h="1244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23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07.12.2020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23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Cash flow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21.11.2020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23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951619293"/>
                  </a:ext>
                </a:extLst>
              </a:tr>
              <a:tr h="1244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24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07.12.2020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24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Speciální objednávky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25.11.2020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13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3271290058"/>
                  </a:ext>
                </a:extLst>
              </a:tr>
              <a:tr h="1244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25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07.12.2020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25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Sešit vyrovnání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3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30.11.2020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11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955740703"/>
                  </a:ext>
                </a:extLst>
              </a:tr>
              <a:tr h="1244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26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07.12.2020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26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Prodejní analýzy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0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30.11.2020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3159290455"/>
                  </a:ext>
                </a:extLst>
              </a:tr>
              <a:tr h="1244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14.12.2020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27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Vyrovnání s bankou- bude se vytvářet pro podzim 2021</a:t>
                      </a:r>
                      <a:endParaRPr lang="cs-CZ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1656478419"/>
                  </a:ext>
                </a:extLst>
              </a:tr>
              <a:tr h="1244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28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Periodické deníky -. Bude se vytvářet pro pdzim 2021</a:t>
                      </a:r>
                      <a:endParaRPr lang="cs-CZ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2339149040"/>
                  </a:ext>
                </a:extLst>
              </a:tr>
              <a:tr h="1185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1774160445"/>
                  </a:ext>
                </a:extLst>
              </a:tr>
              <a:tr h="1185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Power-BI - plán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2585974714"/>
                  </a:ext>
                </a:extLst>
              </a:tr>
              <a:tr h="1185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500" u="none" strike="noStrike">
                          <a:effectLst/>
                        </a:rPr>
                        <a:t>Grafy a jejich nastavení - plán</a:t>
                      </a:r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312857718"/>
                  </a:ext>
                </a:extLst>
              </a:tr>
              <a:tr h="1185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Řízení projektů - plán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1560309468"/>
                  </a:ext>
                </a:extLst>
              </a:tr>
              <a:tr h="1185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Standardní deníky -plán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590277692"/>
                  </a:ext>
                </a:extLst>
              </a:tr>
              <a:tr h="1185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 dirty="0">
                          <a:effectLst/>
                        </a:rPr>
                        <a:t>Analýzy prodeje dle dimenzí -plán</a:t>
                      </a:r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 dirty="0">
                          <a:effectLst/>
                        </a:rPr>
                        <a:t> </a:t>
                      </a:r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 dirty="0">
                          <a:effectLst/>
                        </a:rPr>
                        <a:t> </a:t>
                      </a:r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4" marR="4644" marT="4644" marB="0" anchor="b"/>
                </a:tc>
                <a:extLst>
                  <a:ext uri="{0D108BD9-81ED-4DB2-BD59-A6C34878D82A}">
                    <a16:rowId xmlns:a16="http://schemas.microsoft.com/office/drawing/2014/main" val="4065270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8919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E5EBC53-92F9-4F34-ADDB-19CB040DB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505" y="1190790"/>
            <a:ext cx="6049575" cy="3343503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2E47762-EF87-43FB-8894-AB4C103F9F40}"/>
              </a:ext>
            </a:extLst>
          </p:cNvPr>
          <p:cNvSpPr/>
          <p:nvPr/>
        </p:nvSpPr>
        <p:spPr>
          <a:xfrm>
            <a:off x="2962222" y="4724239"/>
            <a:ext cx="7206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Konec úvodní přednášky</a:t>
            </a:r>
            <a:endParaRPr lang="cs-CZ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062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70C0"/>
                </a:solidFill>
              </a:rPr>
              <a:t>Oblasti zájmu 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38199" y="2047439"/>
            <a:ext cx="102842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i="0" u="sng" strike="noStrike" dirty="0" smtClean="0">
                <a:solidFill>
                  <a:srgbClr val="FF0000"/>
                </a:solidFill>
                <a:effectLst/>
                <a:latin typeface="&amp;quot"/>
                <a:hlinkClick r:id="rId2"/>
              </a:rPr>
              <a:t>  </a:t>
            </a:r>
          </a:p>
          <a:p>
            <a:r>
              <a:rPr lang="cs-CZ" sz="1200" b="0" i="0" u="sng" strike="noStrike" dirty="0" err="1" smtClean="0">
                <a:solidFill>
                  <a:srgbClr val="333333"/>
                </a:solidFill>
                <a:effectLst/>
                <a:latin typeface="&amp;quot"/>
                <a:hlinkClick r:id="rId2"/>
              </a:rPr>
              <a:t>Where</a:t>
            </a:r>
            <a:r>
              <a:rPr lang="cs-CZ" sz="1200" b="0" i="0" u="sng" strike="noStrike" dirty="0" smtClean="0">
                <a:solidFill>
                  <a:srgbClr val="333333"/>
                </a:solidFill>
                <a:effectLst/>
                <a:latin typeface="&amp;quot"/>
                <a:hlinkClick r:id="rId2"/>
              </a:rPr>
              <a:t> Do </a:t>
            </a:r>
            <a:r>
              <a:rPr lang="cs-CZ" sz="1200" b="0" i="0" u="sng" strike="noStrike" dirty="0" err="1" smtClean="0">
                <a:solidFill>
                  <a:srgbClr val="333333"/>
                </a:solidFill>
                <a:effectLst/>
                <a:latin typeface="&amp;quot"/>
                <a:hlinkClick r:id="rId2"/>
              </a:rPr>
              <a:t>You</a:t>
            </a:r>
            <a:r>
              <a:rPr lang="cs-CZ" sz="1200" b="0" i="0" u="sng" strike="noStrike" dirty="0" smtClean="0">
                <a:solidFill>
                  <a:srgbClr val="333333"/>
                </a:solidFill>
                <a:effectLst/>
                <a:latin typeface="&amp;quot"/>
                <a:hlinkClick r:id="rId2"/>
              </a:rPr>
              <a:t> </a:t>
            </a:r>
            <a:r>
              <a:rPr lang="cs-CZ" sz="1200" b="0" i="0" u="sng" strike="noStrike" dirty="0" err="1" smtClean="0">
                <a:solidFill>
                  <a:srgbClr val="333333"/>
                </a:solidFill>
                <a:effectLst/>
                <a:latin typeface="&amp;quot"/>
                <a:hlinkClick r:id="rId2"/>
              </a:rPr>
              <a:t>Want</a:t>
            </a:r>
            <a:r>
              <a:rPr lang="cs-CZ" sz="1200" b="0" i="0" u="sng" strike="noStrike" dirty="0" smtClean="0">
                <a:solidFill>
                  <a:srgbClr val="333333"/>
                </a:solidFill>
                <a:effectLst/>
                <a:latin typeface="&amp;quot"/>
                <a:hlinkClick r:id="rId2"/>
              </a:rPr>
              <a:t> to Go </a:t>
            </a:r>
            <a:r>
              <a:rPr lang="cs-CZ" sz="1200" b="0" i="0" u="sng" strike="noStrike" dirty="0" err="1" smtClean="0">
                <a:solidFill>
                  <a:srgbClr val="333333"/>
                </a:solidFill>
                <a:effectLst/>
                <a:latin typeface="&amp;quot"/>
                <a:hlinkClick r:id="rId2"/>
              </a:rPr>
              <a:t>Skiing</a:t>
            </a:r>
            <a:r>
              <a:rPr lang="cs-CZ" sz="1200" b="0" i="0" u="sng" strike="noStrike" dirty="0" smtClean="0">
                <a:solidFill>
                  <a:srgbClr val="333333"/>
                </a:solidFill>
                <a:effectLst/>
                <a:latin typeface="&amp;quot"/>
                <a:hlinkClick r:id="rId2"/>
              </a:rPr>
              <a:t>? </a:t>
            </a:r>
            <a:r>
              <a:rPr lang="cs-CZ" sz="1200" b="0" i="0" u="sng" strike="noStrike" dirty="0" err="1" smtClean="0">
                <a:solidFill>
                  <a:srgbClr val="333333"/>
                </a:solidFill>
                <a:effectLst/>
                <a:latin typeface="&amp;quot"/>
                <a:hlinkClick r:id="rId2"/>
              </a:rPr>
              <a:t>The</a:t>
            </a:r>
            <a:r>
              <a:rPr lang="cs-CZ" sz="1200" b="0" i="0" u="sng" strike="noStrike" dirty="0" smtClean="0">
                <a:solidFill>
                  <a:srgbClr val="333333"/>
                </a:solidFill>
                <a:effectLst/>
                <a:latin typeface="&amp;quot"/>
                <a:hlinkClick r:id="rId2"/>
              </a:rPr>
              <a:t> </a:t>
            </a:r>
            <a:r>
              <a:rPr lang="cs-CZ" sz="1200" b="0" i="0" u="sng" strike="noStrike" dirty="0" err="1" smtClean="0">
                <a:solidFill>
                  <a:srgbClr val="333333"/>
                </a:solidFill>
                <a:effectLst/>
                <a:latin typeface="&amp;quot"/>
                <a:hlinkClick r:id="rId2"/>
              </a:rPr>
              <a:t>Effect</a:t>
            </a:r>
            <a:r>
              <a:rPr lang="cs-CZ" sz="1200" b="0" i="0" u="sng" strike="noStrike" dirty="0" smtClean="0">
                <a:solidFill>
                  <a:srgbClr val="333333"/>
                </a:solidFill>
                <a:effectLst/>
                <a:latin typeface="&amp;quot"/>
                <a:hlinkClick r:id="rId2"/>
              </a:rPr>
              <a:t> </a:t>
            </a:r>
            <a:r>
              <a:rPr lang="cs-CZ" sz="1200" b="0" i="0" u="sng" strike="noStrike" dirty="0" err="1" smtClean="0">
                <a:solidFill>
                  <a:srgbClr val="333333"/>
                </a:solidFill>
                <a:effectLst/>
                <a:latin typeface="&amp;quot"/>
                <a:hlinkClick r:id="rId2"/>
              </a:rPr>
              <a:t>of</a:t>
            </a:r>
            <a:r>
              <a:rPr lang="cs-CZ" sz="1200" b="0" i="0" u="sng" strike="noStrike" dirty="0" smtClean="0">
                <a:solidFill>
                  <a:srgbClr val="333333"/>
                </a:solidFill>
                <a:effectLst/>
                <a:latin typeface="&amp;quot"/>
                <a:hlinkClick r:id="rId2"/>
              </a:rPr>
              <a:t> </a:t>
            </a:r>
            <a:r>
              <a:rPr lang="cs-CZ" sz="1200" b="0" i="0" u="sng" strike="noStrike" dirty="0" err="1" smtClean="0">
                <a:solidFill>
                  <a:srgbClr val="333333"/>
                </a:solidFill>
                <a:effectLst/>
                <a:latin typeface="&amp;quot"/>
                <a:hlinkClick r:id="rId2"/>
              </a:rPr>
              <a:t>the</a:t>
            </a:r>
            <a:r>
              <a:rPr lang="cs-CZ" sz="1200" b="0" i="0" u="sng" strike="noStrike" dirty="0" smtClean="0">
                <a:solidFill>
                  <a:srgbClr val="333333"/>
                </a:solidFill>
                <a:effectLst/>
                <a:latin typeface="&amp;quot"/>
                <a:hlinkClick r:id="rId2"/>
              </a:rPr>
              <a:t> Reference Point and </a:t>
            </a:r>
            <a:r>
              <a:rPr lang="cs-CZ" sz="1200" b="0" i="0" u="sng" strike="noStrike" dirty="0" err="1" smtClean="0">
                <a:solidFill>
                  <a:srgbClr val="333333"/>
                </a:solidFill>
                <a:effectLst/>
                <a:latin typeface="&amp;quot"/>
                <a:hlinkClick r:id="rId2"/>
              </a:rPr>
              <a:t>Loss</a:t>
            </a:r>
            <a:r>
              <a:rPr lang="cs-CZ" sz="1200" b="0" i="0" u="sng" strike="noStrike" dirty="0" smtClean="0">
                <a:solidFill>
                  <a:srgbClr val="333333"/>
                </a:solidFill>
                <a:effectLst/>
                <a:latin typeface="&amp;quot"/>
                <a:hlinkClick r:id="rId2"/>
              </a:rPr>
              <a:t> </a:t>
            </a:r>
            <a:r>
              <a:rPr lang="cs-CZ" sz="1200" b="0" i="0" u="sng" strike="noStrike" dirty="0" err="1" smtClean="0">
                <a:solidFill>
                  <a:srgbClr val="333333"/>
                </a:solidFill>
                <a:effectLst/>
                <a:latin typeface="&amp;quot"/>
                <a:hlinkClick r:id="rId2"/>
              </a:rPr>
              <a:t>Aversion</a:t>
            </a:r>
            <a:r>
              <a:rPr lang="cs-CZ" sz="1200" b="0" i="0" u="sng" strike="noStrike" dirty="0" smtClean="0">
                <a:solidFill>
                  <a:srgbClr val="0A0A0A"/>
                </a:solidFill>
                <a:effectLst/>
                <a:latin typeface="Open Sans"/>
              </a:rPr>
              <a:t> (2019)</a:t>
            </a:r>
            <a:r>
              <a:rPr lang="cs-CZ" sz="1200" u="sng" dirty="0" smtClean="0"/>
              <a:t/>
            </a:r>
            <a:br>
              <a:rPr lang="cs-CZ" sz="1200" u="sng" dirty="0" smtClean="0"/>
            </a:br>
            <a:r>
              <a:rPr lang="cs-CZ" sz="1200" b="0" i="0" u="sng" strike="noStrike" dirty="0" smtClean="0">
                <a:solidFill>
                  <a:srgbClr val="333333"/>
                </a:solidFill>
                <a:effectLst/>
                <a:latin typeface="&amp;quot"/>
                <a:hlinkClick r:id="rId3"/>
              </a:rPr>
              <a:t>GOCMANOVÁ, Zuzana</a:t>
            </a:r>
            <a:r>
              <a:rPr lang="cs-CZ" sz="1200" b="0" i="0" u="sng" strike="noStrike" dirty="0" smtClean="0">
                <a:solidFill>
                  <a:srgbClr val="0A0A0A"/>
                </a:solidFill>
                <a:effectLst/>
                <a:latin typeface="Open Sans"/>
              </a:rPr>
              <a:t>, </a:t>
            </a:r>
            <a:r>
              <a:rPr lang="cs-CZ" sz="1200" b="0" i="0" u="sng" strike="noStrike" dirty="0" smtClean="0">
                <a:solidFill>
                  <a:srgbClr val="333333"/>
                </a:solidFill>
                <a:effectLst/>
                <a:latin typeface="&amp;quot"/>
                <a:hlinkClick r:id="rId4"/>
              </a:rPr>
              <a:t>Jaromír SKORKOVSKÝ</a:t>
            </a:r>
            <a:r>
              <a:rPr lang="cs-CZ" sz="1200" b="0" i="0" u="sng" strike="noStrike" dirty="0" smtClean="0">
                <a:solidFill>
                  <a:srgbClr val="0A0A0A"/>
                </a:solidFill>
                <a:effectLst/>
                <a:latin typeface="Open Sans"/>
              </a:rPr>
              <a:t>, </a:t>
            </a:r>
            <a:r>
              <a:rPr lang="cs-CZ" sz="1200" b="0" i="0" u="sng" strike="noStrike" dirty="0" smtClean="0">
                <a:solidFill>
                  <a:srgbClr val="333333"/>
                </a:solidFill>
                <a:effectLst/>
                <a:latin typeface="&amp;quot"/>
                <a:hlinkClick r:id="rId5"/>
              </a:rPr>
              <a:t>Štěpán VESELÝ</a:t>
            </a:r>
            <a:r>
              <a:rPr lang="cs-CZ" sz="1200" b="0" i="0" u="sng" strike="noStrike" dirty="0" smtClean="0">
                <a:solidFill>
                  <a:srgbClr val="0A0A0A"/>
                </a:solidFill>
                <a:effectLst/>
                <a:latin typeface="Open Sans"/>
              </a:rPr>
              <a:t> a </a:t>
            </a:r>
            <a:r>
              <a:rPr lang="cs-CZ" sz="1200" b="0" i="0" u="sng" strike="noStrike" dirty="0" smtClean="0">
                <a:solidFill>
                  <a:srgbClr val="333333"/>
                </a:solidFill>
                <a:effectLst/>
                <a:latin typeface="&amp;quot"/>
                <a:hlinkClick r:id="rId6"/>
              </a:rPr>
              <a:t>Jan BÖHM</a:t>
            </a:r>
            <a:endParaRPr lang="cs-CZ" sz="1200" u="sng" dirty="0"/>
          </a:p>
        </p:txBody>
      </p:sp>
      <p:sp>
        <p:nvSpPr>
          <p:cNvPr id="5" name="Obdélník 4"/>
          <p:cNvSpPr/>
          <p:nvPr/>
        </p:nvSpPr>
        <p:spPr>
          <a:xfrm>
            <a:off x="838199" y="3492141"/>
            <a:ext cx="9778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solidFill>
                  <a:srgbClr val="333333"/>
                </a:solidFill>
                <a:latin typeface="&amp;quot"/>
                <a:hlinkClick r:id="rId7"/>
              </a:rPr>
              <a:t>Theory of Constraints and Its Application in a Specific Company</a:t>
            </a:r>
            <a:r>
              <a:rPr lang="en-US" sz="1200" u="sng" dirty="0">
                <a:solidFill>
                  <a:srgbClr val="333333"/>
                </a:solidFill>
                <a:latin typeface="&amp;quot"/>
              </a:rPr>
              <a:t> (2014)</a:t>
            </a:r>
            <a:br>
              <a:rPr lang="en-US" sz="1200" u="sng" dirty="0">
                <a:solidFill>
                  <a:srgbClr val="333333"/>
                </a:solidFill>
                <a:latin typeface="&amp;quot"/>
              </a:rPr>
            </a:br>
            <a:r>
              <a:rPr lang="en-US" sz="1200" u="sng" dirty="0">
                <a:solidFill>
                  <a:srgbClr val="333333"/>
                </a:solidFill>
                <a:latin typeface="&amp;quot"/>
                <a:hlinkClick r:id="rId8"/>
              </a:rPr>
              <a:t>LINHART, Jakub</a:t>
            </a:r>
            <a:r>
              <a:rPr lang="en-US" sz="1200" u="sng" dirty="0">
                <a:solidFill>
                  <a:srgbClr val="333333"/>
                </a:solidFill>
                <a:latin typeface="&amp;quot"/>
              </a:rPr>
              <a:t> a </a:t>
            </a:r>
            <a:r>
              <a:rPr lang="en-US" sz="1200" u="sng" dirty="0">
                <a:solidFill>
                  <a:srgbClr val="333333"/>
                </a:solidFill>
                <a:latin typeface="&amp;quot"/>
                <a:hlinkClick r:id="rId4"/>
              </a:rPr>
              <a:t>Jaromír SKORKOVSKÝ</a:t>
            </a:r>
            <a:endParaRPr lang="cs-CZ" sz="1200" u="sng" dirty="0">
              <a:solidFill>
                <a:srgbClr val="333333"/>
              </a:solidFill>
              <a:latin typeface="&amp;quo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38199" y="1678107"/>
            <a:ext cx="204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Prospektová teorie 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838199" y="2753477"/>
            <a:ext cx="173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b="1" dirty="0" smtClean="0"/>
          </a:p>
          <a:p>
            <a:r>
              <a:rPr lang="cs-CZ" b="1" dirty="0" smtClean="0"/>
              <a:t>Teorie omezení 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14075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5" y="5221850"/>
            <a:ext cx="5414575" cy="10458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86466" y="5072445"/>
            <a:ext cx="4108614" cy="1179750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3921" dirty="0" smtClean="0">
                <a:solidFill>
                  <a:schemeClr val="bg1"/>
                </a:solidFill>
              </a:rPr>
              <a:t>Get </a:t>
            </a:r>
            <a:r>
              <a:rPr lang="en-US" sz="3921" dirty="0">
                <a:solidFill>
                  <a:schemeClr val="bg1"/>
                </a:solidFill>
              </a:rPr>
              <a:t>Set</a:t>
            </a:r>
          </a:p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1961" dirty="0">
                <a:solidFill>
                  <a:schemeClr val="bg1"/>
                </a:solidFill>
              </a:rPr>
              <a:t>For a dynamic future</a:t>
            </a:r>
          </a:p>
        </p:txBody>
      </p:sp>
    </p:spTree>
    <p:extLst>
      <p:ext uri="{BB962C8B-B14F-4D97-AF65-F5344CB8AC3E}">
        <p14:creationId xmlns:p14="http://schemas.microsoft.com/office/powerpoint/2010/main" val="160112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6182" y="29488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Microsoft Dynamics in the Classroom</a:t>
            </a:r>
            <a:endParaRPr lang="en-US" sz="3600" dirty="0">
              <a:solidFill>
                <a:srgbClr val="0070C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06934" y="2116622"/>
            <a:ext cx="10436684" cy="4456725"/>
            <a:chOff x="580281" y="1424458"/>
            <a:chExt cx="10438164" cy="4457358"/>
          </a:xfrm>
        </p:grpSpPr>
        <p:sp>
          <p:nvSpPr>
            <p:cNvPr id="12" name="Rectangle 11"/>
            <p:cNvSpPr/>
            <p:nvPr>
              <p:custDataLst>
                <p:tags r:id="rId1"/>
              </p:custDataLst>
            </p:nvPr>
          </p:nvSpPr>
          <p:spPr bwMode="auto">
            <a:xfrm>
              <a:off x="580281" y="4800600"/>
              <a:ext cx="10438164" cy="1081216"/>
            </a:xfrm>
            <a:prstGeom prst="rect">
              <a:avLst/>
            </a:prstGeom>
            <a:solidFill>
              <a:srgbClr val="7FBA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70" tIns="45713" rIns="68570" bIns="45713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924"/>
              <a:r>
                <a:rPr lang="en-US" sz="1600" b="1" dirty="0">
                  <a:solidFill>
                    <a:srgbClr val="000000"/>
                  </a:solidFill>
                  <a:cs typeface="Arial"/>
                </a:rPr>
                <a:t>Technology Stack </a:t>
              </a:r>
              <a:r>
                <a:rPr lang="en-US" sz="1200" dirty="0">
                  <a:solidFill>
                    <a:srgbClr val="000000"/>
                  </a:solidFill>
                  <a:cs typeface="Arial"/>
                </a:rPr>
                <a:t>(Management, Business, or Computer Information Systems Curriculum)</a:t>
              </a:r>
            </a:p>
            <a:p>
              <a:pPr algn="ctr" defTabSz="914225"/>
              <a:r>
                <a:rPr lang="en-US" sz="1600" dirty="0">
                  <a:solidFill>
                    <a:srgbClr val="000000"/>
                  </a:solidFill>
                  <a:cs typeface="Arial"/>
                </a:rPr>
                <a:t>Business analysis, system design, data maintenance, linking disparate systems, </a:t>
              </a:r>
              <a:br>
                <a:rPr lang="en-US" sz="1600" dirty="0">
                  <a:solidFill>
                    <a:srgbClr val="000000"/>
                  </a:solidFill>
                  <a:cs typeface="Arial"/>
                </a:rPr>
              </a:br>
              <a:r>
                <a:rPr lang="en-US" sz="1600" dirty="0">
                  <a:solidFill>
                    <a:srgbClr val="000000"/>
                  </a:solidFill>
                  <a:cs typeface="Arial"/>
                </a:rPr>
                <a:t>system installation and setup, business intelligence</a:t>
              </a:r>
            </a:p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80281" y="1424458"/>
              <a:ext cx="10438164" cy="3139440"/>
              <a:chOff x="580281" y="2029940"/>
              <a:chExt cx="10438164" cy="3139440"/>
            </a:xfrm>
          </p:grpSpPr>
          <p:sp>
            <p:nvSpPr>
              <p:cNvPr id="16" name="Rectangle 15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580281" y="2029940"/>
                <a:ext cx="3139440" cy="3139440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40950" tIns="93967" rIns="140950" bIns="93967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225">
                  <a:lnSpc>
                    <a:spcPts val="1100"/>
                  </a:lnSpc>
                  <a:spcAft>
                    <a:spcPts val="500"/>
                  </a:spcAft>
                </a:pPr>
                <a:endParaRPr lang="en-US" sz="1600" dirty="0">
                  <a:solidFill>
                    <a:srgbClr val="FFFFFF"/>
                  </a:solidFill>
                  <a:cs typeface="Arial" pitchFamily="34" charset="0"/>
                </a:endParaRPr>
              </a:p>
              <a:p>
                <a:pPr marL="285695" indent="-285695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Business decision support and analysis</a:t>
                </a:r>
              </a:p>
              <a:p>
                <a:pPr marL="285695" indent="-285695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Planning and control activities</a:t>
                </a:r>
              </a:p>
              <a:p>
                <a:pPr marL="285695" indent="-285695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Purchasing</a:t>
                </a:r>
              </a:p>
              <a:p>
                <a:pPr marL="285695" indent="-285695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Budgeting</a:t>
                </a:r>
              </a:p>
              <a:p>
                <a:pPr marL="285695" indent="-285695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Invoicing</a:t>
                </a:r>
              </a:p>
              <a:p>
                <a:pPr marL="285695" indent="-285695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Forecasting</a:t>
                </a:r>
              </a:p>
              <a:p>
                <a:pPr marL="285695" indent="-285695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Bank reporting</a:t>
                </a:r>
              </a:p>
              <a:p>
                <a:pPr marL="285695" indent="-285695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Cash flow management</a:t>
                </a:r>
              </a:p>
              <a:p>
                <a:pPr marL="285695" indent="-285695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General ledger activities</a:t>
                </a:r>
              </a:p>
              <a:p>
                <a:pPr marL="285695" indent="-285695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Internal controls</a:t>
                </a:r>
              </a:p>
            </p:txBody>
          </p:sp>
          <p:sp>
            <p:nvSpPr>
              <p:cNvPr id="17" name="Rectangle 16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4229643" y="2029940"/>
                <a:ext cx="3139440" cy="3139440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40950" tIns="93967" rIns="140950" bIns="93967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457112" indent="-457112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Manufacturing processes</a:t>
                </a:r>
              </a:p>
              <a:p>
                <a:pPr marL="457112" indent="-457112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Product distribution</a:t>
                </a:r>
              </a:p>
              <a:p>
                <a:pPr marL="457112" indent="-457112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Inventory and order management</a:t>
                </a:r>
              </a:p>
              <a:p>
                <a:pPr marL="457112" indent="-457112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Controlled and integrated manufacturing environment</a:t>
                </a:r>
              </a:p>
              <a:p>
                <a:pPr marL="457112" indent="-457112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Reduced inventory holding costs</a:t>
                </a:r>
              </a:p>
              <a:p>
                <a:pPr marL="457112" indent="-457112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Improved purchasing</a:t>
                </a:r>
              </a:p>
              <a:p>
                <a:pPr marL="457112" indent="-457112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Increased flexibility in reporting</a:t>
                </a:r>
              </a:p>
              <a:p>
                <a:pPr marL="457112" indent="-457112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Increased ability to improve accuracy in forecasts</a:t>
                </a:r>
              </a:p>
            </p:txBody>
          </p:sp>
          <p:sp>
            <p:nvSpPr>
              <p:cNvPr id="18" name="Rectangle 17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7879005" y="2029940"/>
                <a:ext cx="3139440" cy="3139440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40950" tIns="93967" rIns="140950" bIns="93967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457112" indent="-457112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Improved customer-centric activities</a:t>
                </a:r>
              </a:p>
              <a:p>
                <a:pPr marL="457112" indent="-457112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Sales support</a:t>
                </a:r>
              </a:p>
              <a:p>
                <a:pPr marL="457112" indent="-457112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Customer service</a:t>
                </a:r>
              </a:p>
              <a:p>
                <a:pPr marL="457112" indent="-457112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Customer valuation analysis</a:t>
                </a:r>
              </a:p>
              <a:p>
                <a:pPr marL="457112" indent="-457112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Marketing analysis</a:t>
                </a:r>
              </a:p>
              <a:p>
                <a:pPr marL="457112" indent="-457112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Gross margin and ROI analysis</a:t>
                </a:r>
              </a:p>
              <a:p>
                <a:pPr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  <a:tileRect/>
                  </a:gradFill>
                  <a:ea typeface="Segoe UI" pitchFamily="34" charset="0"/>
                  <a:cs typeface="Segoe UI" pitchFamily="34" charset="0"/>
                </a:endParaRPr>
              </a:p>
              <a:p>
                <a:pPr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  <a:tileRect/>
                  </a:gradFill>
                  <a:ea typeface="Segoe UI" pitchFamily="34" charset="0"/>
                  <a:cs typeface="Segoe UI" pitchFamily="34" charset="0"/>
                </a:endParaRPr>
              </a:p>
              <a:p>
                <a:pPr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  <a:tileRect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506933" y="1301131"/>
            <a:ext cx="3138995" cy="824339"/>
          </a:xfrm>
          <a:prstGeom prst="rect">
            <a:avLst/>
          </a:prstGeom>
          <a:noFill/>
        </p:spPr>
        <p:txBody>
          <a:bodyPr wrap="square" lIns="182854" tIns="146284" rIns="182854" bIns="146284" rtlCol="0">
            <a:spAutoFit/>
          </a:bodyPr>
          <a:lstStyle/>
          <a:p>
            <a:pPr defTabSz="914225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gradFill>
                  <a:gsLst>
                    <a:gs pos="2917">
                      <a:srgbClr val="292929"/>
                    </a:gs>
                    <a:gs pos="30000">
                      <a:srgbClr val="292929"/>
                    </a:gs>
                  </a:gsLst>
                  <a:lin ang="5400000" scaled="0"/>
                </a:gradFill>
              </a:rPr>
              <a:t>Financial Management </a:t>
            </a:r>
          </a:p>
          <a:p>
            <a:pPr defTabSz="914225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gradFill>
                  <a:gsLst>
                    <a:gs pos="2917">
                      <a:srgbClr val="292929"/>
                    </a:gs>
                    <a:gs pos="30000">
                      <a:srgbClr val="292929"/>
                    </a:gs>
                  </a:gsLst>
                  <a:lin ang="5400000" scaled="0"/>
                </a:gradFill>
              </a:rPr>
              <a:t>(Accounting Curriculum)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55778" y="1301131"/>
            <a:ext cx="3138995" cy="824339"/>
          </a:xfrm>
          <a:prstGeom prst="rect">
            <a:avLst/>
          </a:prstGeom>
          <a:noFill/>
        </p:spPr>
        <p:txBody>
          <a:bodyPr wrap="square" lIns="182854" tIns="146284" rIns="182854" bIns="146284" rtlCol="0">
            <a:spAutoFit/>
          </a:bodyPr>
          <a:lstStyle/>
          <a:p>
            <a:pPr defTabSz="914225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gradFill>
                  <a:gsLst>
                    <a:gs pos="2917">
                      <a:srgbClr val="292929"/>
                    </a:gs>
                    <a:gs pos="30000">
                      <a:srgbClr val="292929"/>
                    </a:gs>
                  </a:gsLst>
                  <a:lin ang="5400000" scaled="0"/>
                </a:gradFill>
              </a:rPr>
              <a:t>Supply Chain Management </a:t>
            </a:r>
          </a:p>
          <a:p>
            <a:pPr defTabSz="914225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gradFill>
                  <a:gsLst>
                    <a:gs pos="2917">
                      <a:srgbClr val="292929"/>
                    </a:gs>
                    <a:gs pos="30000">
                      <a:srgbClr val="292929"/>
                    </a:gs>
                  </a:gsLst>
                  <a:lin ang="5400000" scaled="0"/>
                </a:gradFill>
              </a:rPr>
              <a:t>(Operations Curriculum)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04622" y="1095285"/>
            <a:ext cx="3138995" cy="1050331"/>
          </a:xfrm>
          <a:prstGeom prst="rect">
            <a:avLst/>
          </a:prstGeom>
          <a:noFill/>
        </p:spPr>
        <p:txBody>
          <a:bodyPr wrap="square" lIns="182854" tIns="146284" rIns="182854" bIns="146284" rtlCol="0">
            <a:spAutoFit/>
          </a:bodyPr>
          <a:lstStyle/>
          <a:p>
            <a:pPr defTabSz="914225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gradFill>
                  <a:gsLst>
                    <a:gs pos="2917">
                      <a:srgbClr val="292929"/>
                    </a:gs>
                    <a:gs pos="30000">
                      <a:srgbClr val="292929"/>
                    </a:gs>
                  </a:gsLst>
                  <a:lin ang="5400000" scaled="0"/>
                </a:gradFill>
              </a:rPr>
              <a:t>Customer Relationship Management </a:t>
            </a:r>
          </a:p>
          <a:p>
            <a:pPr defTabSz="914225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gradFill>
                  <a:gsLst>
                    <a:gs pos="2917">
                      <a:srgbClr val="292929"/>
                    </a:gs>
                    <a:gs pos="30000">
                      <a:srgbClr val="292929"/>
                    </a:gs>
                  </a:gsLst>
                  <a:lin ang="5400000" scaled="0"/>
                </a:gradFill>
              </a:rPr>
              <a:t>(Marketing Curriculum)</a:t>
            </a:r>
          </a:p>
        </p:txBody>
      </p:sp>
    </p:spTree>
    <p:extLst>
      <p:ext uri="{BB962C8B-B14F-4D97-AF65-F5344CB8AC3E}">
        <p14:creationId xmlns:p14="http://schemas.microsoft.com/office/powerpoint/2010/main" val="109607879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159" y="1108261"/>
            <a:ext cx="9256376" cy="47647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1126342" y="355320"/>
            <a:ext cx="4653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solidFill>
                  <a:srgbClr val="0070C0"/>
                </a:solidFill>
              </a:rPr>
              <a:t>MS Dynamics NAV 2018</a:t>
            </a:r>
            <a:endParaRPr lang="cs-CZ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006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38" y="703395"/>
            <a:ext cx="11034686" cy="48772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436638" y="57064"/>
            <a:ext cx="9414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solidFill>
                  <a:srgbClr val="0070C0"/>
                </a:solidFill>
              </a:rPr>
              <a:t>MS Dynamics NAV 2018 – </a:t>
            </a:r>
            <a:r>
              <a:rPr lang="cs-CZ" sz="3600" dirty="0" err="1" smtClean="0">
                <a:solidFill>
                  <a:srgbClr val="0070C0"/>
                </a:solidFill>
              </a:rPr>
              <a:t>Intelligent</a:t>
            </a:r>
            <a:r>
              <a:rPr lang="cs-CZ" sz="3600" dirty="0" smtClean="0">
                <a:solidFill>
                  <a:srgbClr val="0070C0"/>
                </a:solidFill>
              </a:rPr>
              <a:t> </a:t>
            </a:r>
            <a:r>
              <a:rPr lang="cs-CZ" sz="3600" dirty="0" err="1" smtClean="0">
                <a:solidFill>
                  <a:srgbClr val="0070C0"/>
                </a:solidFill>
              </a:rPr>
              <a:t>Coud</a:t>
            </a:r>
            <a:r>
              <a:rPr lang="cs-CZ" sz="3600" dirty="0" smtClean="0">
                <a:solidFill>
                  <a:srgbClr val="0070C0"/>
                </a:solidFill>
              </a:rPr>
              <a:t> </a:t>
            </a:r>
            <a:r>
              <a:rPr lang="cs-CZ" sz="3600" dirty="0" err="1" smtClean="0">
                <a:solidFill>
                  <a:srgbClr val="0070C0"/>
                </a:solidFill>
              </a:rPr>
              <a:t>Insight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36638" y="5730949"/>
            <a:ext cx="2873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0070C0"/>
                </a:solidFill>
              </a:rPr>
              <a:t>Analýza Cash </a:t>
            </a:r>
            <a:r>
              <a:rPr lang="cs-CZ" sz="2800" dirty="0" err="1" smtClean="0">
                <a:solidFill>
                  <a:srgbClr val="0070C0"/>
                </a:solidFill>
              </a:rPr>
              <a:t>flow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9617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3085</Words>
  <Application>Microsoft Office PowerPoint</Application>
  <PresentationFormat>Širokoúhlá obrazovka</PresentationFormat>
  <Paragraphs>1104</Paragraphs>
  <Slides>44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44</vt:i4>
      </vt:variant>
    </vt:vector>
  </HeadingPairs>
  <TitlesOfParts>
    <vt:vector size="55" baseType="lpstr">
      <vt:lpstr>&amp;quot</vt:lpstr>
      <vt:lpstr>Arial</vt:lpstr>
      <vt:lpstr>Calibri</vt:lpstr>
      <vt:lpstr>Calibri Light</vt:lpstr>
      <vt:lpstr>Open Sans</vt:lpstr>
      <vt:lpstr>Segoe UI</vt:lpstr>
      <vt:lpstr>Times New Roman</vt:lpstr>
      <vt:lpstr>Trebuchet MS</vt:lpstr>
      <vt:lpstr>Motiv Office</vt:lpstr>
      <vt:lpstr>CorelDRAW!</vt:lpstr>
      <vt:lpstr>Clip</vt:lpstr>
      <vt:lpstr>Úvodní přednáška BPH-PIS1</vt:lpstr>
      <vt:lpstr>Koordináty přednášejícího- vyučujícího   </vt:lpstr>
      <vt:lpstr>Praxe vyučujícího – důvody-&gt;zkušenosti z praxe </vt:lpstr>
      <vt:lpstr>Vybrané Projekty –mimo univerzitu </vt:lpstr>
      <vt:lpstr>Oblasti zájmu </vt:lpstr>
      <vt:lpstr>Prezentace aplikace PowerPoint</vt:lpstr>
      <vt:lpstr>Microsoft Dynamics in the Classroom</vt:lpstr>
      <vt:lpstr>Prezentace aplikace PowerPoint</vt:lpstr>
      <vt:lpstr>Prezentace aplikace PowerPoint</vt:lpstr>
      <vt:lpstr>Intelligent cloud inside </vt:lpstr>
      <vt:lpstr>Prezentace aplikace PowerPoint</vt:lpstr>
      <vt:lpstr>Prezentace aplikace PowerPoint</vt:lpstr>
      <vt:lpstr>ERP-benefity I</vt:lpstr>
      <vt:lpstr>ERP-benefity II</vt:lpstr>
      <vt:lpstr>Výhody a nevýhody různých řešení </vt:lpstr>
      <vt:lpstr>Zjednodušené zpětnovazební schéma  ERP </vt:lpstr>
      <vt:lpstr>ERP</vt:lpstr>
      <vt:lpstr>Isolated Data Islands – heterogenní struktura využívaných SW produktů </vt:lpstr>
      <vt:lpstr> </vt:lpstr>
      <vt:lpstr>Objekty ERP</vt:lpstr>
      <vt:lpstr>Snímek nutný k porozumění dalších snímků</vt:lpstr>
      <vt:lpstr>Karta zákazníka- jeden z pohledů na data</vt:lpstr>
      <vt:lpstr>Položky zákazníka(transakce, entries)</vt:lpstr>
      <vt:lpstr>Relace mezi tabulkami – příklad </vt:lpstr>
      <vt:lpstr>Relace mezi tabulkami (datový model) I</vt:lpstr>
      <vt:lpstr>Relace mezi tabulkami (datový model) II</vt:lpstr>
      <vt:lpstr>Jedna tabulka a její relace  I</vt:lpstr>
      <vt:lpstr>Jedna tabulka (prodejní řádek) a její relace II</vt:lpstr>
      <vt:lpstr>Main forms (card, list, form-&gt;sub-form) Hlavní typy oken (karta, seznam, hlavička dokladu – hlavní okno, řádky dokladu- podokno)</vt:lpstr>
      <vt:lpstr>Main forms (card), list (seznam), form-&gt;sub-form )  </vt:lpstr>
      <vt:lpstr>Microsoft Dynamics NAV „sexy stránky“</vt:lpstr>
      <vt:lpstr>RTC (Role Tailored Client) koncept</vt:lpstr>
      <vt:lpstr>Business funkce – Business Intelligence</vt:lpstr>
      <vt:lpstr>Business funkce – Business Intelligence</vt:lpstr>
      <vt:lpstr>Business funkce – Business Intelligence I.</vt:lpstr>
      <vt:lpstr>Business funkce – Business Intelligence II.</vt:lpstr>
      <vt:lpstr>Business funkce –  Intelligence  III.</vt:lpstr>
      <vt:lpstr>ERP konzultant a jeho potřebné znalosti </vt:lpstr>
      <vt:lpstr>Programátor/ Programátorka Microsoft Dynamics NAV - požadavky</vt:lpstr>
      <vt:lpstr>Konzultant/ Konzultantka Microsoft Dynamics NAV-požadavky</vt:lpstr>
      <vt:lpstr>Zaměření teoretických přednášek (BPH-PIS1 -2 hodiny týdně)</vt:lpstr>
      <vt:lpstr>Studijní materiály BPH_PIS1 </vt:lpstr>
      <vt:lpstr>Studijní materiály BPH_PIS2 (pouze pro studenty PIS2)</vt:lpstr>
      <vt:lpstr>Prezentace aplikace PowerPoint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Úvodní přednáška POIN</dc:title>
  <dc:creator>Jaromír Skorkovský</dc:creator>
  <cp:lastModifiedBy>Miki Skorkovský</cp:lastModifiedBy>
  <cp:revision>26</cp:revision>
  <dcterms:created xsi:type="dcterms:W3CDTF">2019-10-16T08:10:52Z</dcterms:created>
  <dcterms:modified xsi:type="dcterms:W3CDTF">2021-03-01T09:40:39Z</dcterms:modified>
</cp:coreProperties>
</file>