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77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2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0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0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27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55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35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33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76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10B5-9C08-4265-AFB2-77D40AA5474E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B130-A460-48F1-BF2B-66FCEBCD26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1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70C0"/>
                </a:solidFill>
              </a:rPr>
              <a:t>CCPM –II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b="1" dirty="0" smtClean="0">
                <a:solidFill>
                  <a:srgbClr val="7030A0"/>
                </a:solidFill>
              </a:rPr>
              <a:t>Doplněk k přednášce na téma Kritický řetězec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400" dirty="0" err="1" smtClean="0">
                <a:solidFill>
                  <a:srgbClr val="0070C0"/>
                </a:solidFill>
              </a:rPr>
              <a:t>Ing.Jaromír</a:t>
            </a: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Skorkovský,CSc</a:t>
            </a:r>
            <a:r>
              <a:rPr lang="cs-CZ" sz="1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Katedra podnikového hospodářství</a:t>
            </a:r>
          </a:p>
          <a:p>
            <a:r>
              <a:rPr lang="cs-CZ" sz="1400" dirty="0" smtClean="0">
                <a:solidFill>
                  <a:srgbClr val="0070C0"/>
                </a:solidFill>
              </a:rPr>
              <a:t>ESF MU Brno 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84083" y="6108570"/>
            <a:ext cx="1074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rgbClr val="0070C0"/>
                </a:solidFill>
              </a:rPr>
              <a:t>Zdroj :</a:t>
            </a:r>
            <a:r>
              <a:rPr lang="cs-CZ" sz="1400" dirty="0" err="1">
                <a:solidFill>
                  <a:srgbClr val="0070C0"/>
                </a:solidFill>
              </a:rPr>
              <a:t>The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Executive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Guide</a:t>
            </a:r>
            <a:r>
              <a:rPr lang="cs-CZ" sz="1400" dirty="0" smtClean="0">
                <a:solidFill>
                  <a:srgbClr val="0070C0"/>
                </a:solidFill>
              </a:rPr>
              <a:t> to </a:t>
            </a:r>
            <a:r>
              <a:rPr lang="cs-CZ" sz="1400" dirty="0" err="1">
                <a:solidFill>
                  <a:srgbClr val="0070C0"/>
                </a:solidFill>
              </a:rPr>
              <a:t>Winning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 smtClean="0">
                <a:solidFill>
                  <a:srgbClr val="0070C0"/>
                </a:solidFill>
              </a:rPr>
              <a:t>Results</a:t>
            </a:r>
            <a:r>
              <a:rPr lang="cs-CZ" sz="1400" dirty="0" smtClean="0">
                <a:solidFill>
                  <a:srgbClr val="0070C0"/>
                </a:solidFill>
              </a:rPr>
              <a:t>, EnsembleConsultingGroup.com</a:t>
            </a:r>
          </a:p>
          <a:p>
            <a:pPr algn="r"/>
            <a:r>
              <a:rPr lang="cs-CZ" dirty="0" smtClean="0">
                <a:solidFill>
                  <a:srgbClr val="0070C0"/>
                </a:solidFill>
              </a:rPr>
              <a:t>Úprava </a:t>
            </a:r>
            <a:r>
              <a:rPr lang="cs-CZ" sz="1400" b="1" dirty="0" smtClean="0">
                <a:solidFill>
                  <a:srgbClr val="0070C0"/>
                </a:solidFill>
              </a:rPr>
              <a:t> : </a:t>
            </a:r>
            <a:r>
              <a:rPr lang="cs-CZ" sz="1400" dirty="0" smtClean="0">
                <a:solidFill>
                  <a:srgbClr val="0070C0"/>
                </a:solidFill>
              </a:rPr>
              <a:t>Skorkovský</a:t>
            </a:r>
            <a:endParaRPr lang="cs-CZ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53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Identifikace kritické cesty a konflikt při přiřazení zdrojů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38" y="1690688"/>
            <a:ext cx="5386196" cy="17536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95494"/>
            <a:ext cx="5454534" cy="18263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6730738" y="1690688"/>
            <a:ext cx="56097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 tomto zjednodušeném plánu představuje 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červená</a:t>
            </a:r>
            <a:r>
              <a:rPr lang="cs-CZ" sz="1600" dirty="0" smtClean="0"/>
              <a:t> část oblast </a:t>
            </a:r>
            <a:r>
              <a:rPr lang="cs-CZ" sz="1600" dirty="0" err="1" smtClean="0"/>
              <a:t>burndown</a:t>
            </a:r>
            <a:r>
              <a:rPr lang="cs-CZ" sz="1600" dirty="0" smtClean="0"/>
              <a:t> projektu a </a:t>
            </a:r>
            <a:r>
              <a:rPr lang="cs-CZ" sz="1600" dirty="0" smtClean="0">
                <a:solidFill>
                  <a:srgbClr val="00B050"/>
                </a:solidFill>
              </a:rPr>
              <a:t>zelená</a:t>
            </a:r>
            <a:r>
              <a:rPr lang="cs-CZ" sz="1600" dirty="0" smtClean="0"/>
              <a:t> část </a:t>
            </a:r>
          </a:p>
          <a:p>
            <a:r>
              <a:rPr lang="cs-CZ" sz="1600" dirty="0" smtClean="0"/>
              <a:t>realizaci přínosu projektu.</a:t>
            </a:r>
          </a:p>
          <a:p>
            <a:endParaRPr lang="cs-CZ" sz="1600" dirty="0" smtClean="0"/>
          </a:p>
          <a:p>
            <a:r>
              <a:rPr lang="cs-CZ" sz="1600" dirty="0" smtClean="0"/>
              <a:t> Existují dvě projektové cesty, které běží souběžně</a:t>
            </a:r>
          </a:p>
          <a:p>
            <a:r>
              <a:rPr lang="cs-CZ" sz="1600" dirty="0" smtClean="0"/>
              <a:t>až do poslední fáze projektu  Úkoly na cestě 1, tedy úkoly </a:t>
            </a:r>
          </a:p>
          <a:p>
            <a:r>
              <a:rPr lang="cs-CZ" sz="1600" dirty="0" smtClean="0"/>
              <a:t>1, 2 a 5 představují kritickou cestu; další cesta je tvořena </a:t>
            </a:r>
          </a:p>
          <a:p>
            <a:r>
              <a:rPr lang="cs-CZ" sz="1600" dirty="0" smtClean="0"/>
              <a:t>Úkoly 3 a 4. Aby se v bodě spojení obou cest nečekalo,</a:t>
            </a:r>
          </a:p>
          <a:p>
            <a:r>
              <a:rPr lang="cs-CZ" sz="1600" dirty="0" smtClean="0"/>
              <a:t>má cesta 2 možnost  být zahájena později.</a:t>
            </a:r>
          </a:p>
          <a:p>
            <a:endParaRPr lang="cs-CZ" sz="1600" dirty="0" smtClean="0"/>
          </a:p>
          <a:p>
            <a:r>
              <a:rPr lang="cs-CZ" sz="1600" dirty="0" smtClean="0"/>
              <a:t>Když však přiřadíme zdroje, najdeme konflikt.</a:t>
            </a:r>
          </a:p>
          <a:p>
            <a:r>
              <a:rPr lang="cs-CZ" sz="1600" dirty="0" smtClean="0"/>
              <a:t>Zdroj A (</a:t>
            </a:r>
            <a:r>
              <a:rPr lang="cs-CZ" sz="1600" dirty="0" smtClean="0">
                <a:solidFill>
                  <a:srgbClr val="0070C0"/>
                </a:solidFill>
              </a:rPr>
              <a:t>modrý</a:t>
            </a:r>
            <a:r>
              <a:rPr lang="cs-CZ" sz="1600" dirty="0" smtClean="0"/>
              <a:t>) je přiřazen k úkolu 1 a k úkolu 4, kde dochází</a:t>
            </a:r>
          </a:p>
          <a:p>
            <a:r>
              <a:rPr lang="cs-CZ" sz="1600" dirty="0" smtClean="0"/>
              <a:t>k překryvu. </a:t>
            </a:r>
          </a:p>
          <a:p>
            <a:endParaRPr lang="cs-CZ" sz="1600" dirty="0" smtClean="0"/>
          </a:p>
          <a:p>
            <a:r>
              <a:rPr lang="cs-CZ" sz="1600" dirty="0" smtClean="0"/>
              <a:t>Pokud máte velký tým se správnou taxonomií zdrojů,</a:t>
            </a:r>
          </a:p>
          <a:p>
            <a:r>
              <a:rPr lang="cs-CZ" sz="1600" dirty="0" smtClean="0"/>
              <a:t>můžete modrý zdroj určený pro úkol 4 nahradit.</a:t>
            </a:r>
          </a:p>
          <a:p>
            <a:r>
              <a:rPr lang="cs-CZ" sz="1600" dirty="0" smtClean="0"/>
              <a:t>Pokud ovšem A může být jediná laboratoř nebo unikátní zařízení, </a:t>
            </a:r>
          </a:p>
          <a:p>
            <a:r>
              <a:rPr lang="cs-CZ" sz="1600" dirty="0" smtClean="0"/>
              <a:t>tak musíte přesunout čas zahájení úkolu 4.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1315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Identifikace kritické cesty a konflikt při přiřazení zdrojů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22" y="1690688"/>
            <a:ext cx="5454534" cy="18263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22" y="3966872"/>
            <a:ext cx="5454534" cy="1844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518978" y="1690688"/>
            <a:ext cx="5300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Kritická cesta se změnila. Každá úloha na kritické cestě </a:t>
            </a:r>
          </a:p>
          <a:p>
            <a:r>
              <a:rPr lang="cs-CZ" dirty="0" smtClean="0"/>
              <a:t>má svůj zdroj. Původní očekávaná dodací lhůta </a:t>
            </a:r>
          </a:p>
          <a:p>
            <a:r>
              <a:rPr lang="cs-CZ" dirty="0" smtClean="0"/>
              <a:t>se prodloužila z 84 dnů na 100 dnů.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Identifikace kritické cesty a konflikt při přiřazení zdrojů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18131"/>
            <a:ext cx="5454534" cy="1844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51897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80243"/>
            <a:ext cx="5454534" cy="1871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6637761" y="143616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 smtClean="0"/>
              <a:t>Nyní se můžeme rozhodnout upravit plán tak, že</a:t>
            </a:r>
          </a:p>
          <a:p>
            <a:r>
              <a:rPr lang="cs-CZ" sz="1600" dirty="0" smtClean="0"/>
              <a:t>Čas na vykonání každého úkolu se zkrátí na 50 % </a:t>
            </a:r>
          </a:p>
          <a:p>
            <a:r>
              <a:rPr lang="cs-CZ" sz="1600" dirty="0" smtClean="0"/>
              <a:t>původního času. (P50), což čas ukončení</a:t>
            </a:r>
          </a:p>
          <a:p>
            <a:r>
              <a:rPr lang="cs-CZ" sz="1600" dirty="0" smtClean="0"/>
              <a:t>projektu dramaticky  zkrátí.</a:t>
            </a:r>
          </a:p>
          <a:p>
            <a:r>
              <a:rPr lang="cs-CZ" sz="1600" dirty="0" smtClean="0"/>
              <a:t>Samozřejmě, musíme započítat že polovina úkolů</a:t>
            </a:r>
          </a:p>
          <a:p>
            <a:r>
              <a:rPr lang="cs-CZ" sz="1600" dirty="0" smtClean="0"/>
              <a:t>může naopak trvat déle. </a:t>
            </a:r>
            <a:endParaRPr lang="cs-CZ" sz="1600" dirty="0"/>
          </a:p>
        </p:txBody>
      </p:sp>
      <p:sp>
        <p:nvSpPr>
          <p:cNvPr id="9" name="Šipka doprava 8"/>
          <p:cNvSpPr/>
          <p:nvPr/>
        </p:nvSpPr>
        <p:spPr>
          <a:xfrm>
            <a:off x="6096000" y="4331387"/>
            <a:ext cx="3780148" cy="61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Zvětšeno na dalším snímku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1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Projektové nárazníky 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8035687" cy="438960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9029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Identifikace kritické cesty a konflikt při přiřazení zdrojů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1897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436164"/>
            <a:ext cx="5454534" cy="1871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6637761" y="143616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13" y="3559016"/>
            <a:ext cx="5489705" cy="20310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518978" y="1593129"/>
            <a:ext cx="51218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Délka </a:t>
            </a:r>
            <a:r>
              <a:rPr lang="cs-CZ" dirty="0"/>
              <a:t>kritické cesty je 50 časových jednotek. </a:t>
            </a:r>
            <a:endParaRPr lang="cs-CZ" dirty="0" smtClean="0"/>
          </a:p>
          <a:p>
            <a:r>
              <a:rPr lang="cs-CZ" dirty="0" smtClean="0"/>
              <a:t>Přidáme </a:t>
            </a:r>
            <a:r>
              <a:rPr lang="cs-CZ" dirty="0"/>
              <a:t>k ní 50% její délky jako projektový nárazník  </a:t>
            </a:r>
          </a:p>
          <a:p>
            <a:r>
              <a:rPr lang="cs-CZ" dirty="0"/>
              <a:t>vyrovnávající neočekávané skluzy. </a:t>
            </a:r>
            <a:endParaRPr lang="cs-CZ" dirty="0" smtClean="0"/>
          </a:p>
          <a:p>
            <a:r>
              <a:rPr lang="cs-CZ" dirty="0" smtClean="0"/>
              <a:t>Takže </a:t>
            </a:r>
            <a:r>
              <a:rPr lang="cs-CZ" dirty="0"/>
              <a:t>i při vyčerpání projektového nárazníku 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/>
              <a:t>původní doba projektu </a:t>
            </a:r>
            <a:r>
              <a:rPr lang="cs-CZ" dirty="0" smtClean="0"/>
              <a:t>zkrátila</a:t>
            </a:r>
          </a:p>
          <a:p>
            <a:r>
              <a:rPr lang="cs-CZ" dirty="0" smtClean="0"/>
              <a:t> </a:t>
            </a:r>
            <a:r>
              <a:rPr lang="cs-CZ" dirty="0"/>
              <a:t>ze 100 na 75 časových jednotek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Tento </a:t>
            </a:r>
            <a:r>
              <a:rPr lang="cs-CZ" dirty="0"/>
              <a:t>odhad stojí na tak zvané </a:t>
            </a:r>
            <a:endParaRPr lang="cs-CZ" dirty="0" smtClean="0"/>
          </a:p>
          <a:p>
            <a:r>
              <a:rPr lang="cs-CZ" dirty="0" smtClean="0"/>
              <a:t>centrální </a:t>
            </a:r>
            <a:r>
              <a:rPr lang="cs-CZ" dirty="0"/>
              <a:t>limitní </a:t>
            </a:r>
            <a:r>
              <a:rPr lang="cs-CZ" dirty="0" smtClean="0"/>
              <a:t>větě. Vysvětlení na snímku číslo 7.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5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Identifikace kritické cesty a konflikt při přiřazení zdrojů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18978" y="169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637761" y="143616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45" y="1690688"/>
            <a:ext cx="5489705" cy="20310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80214"/>
            <a:ext cx="5525850" cy="17638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6637761" y="1699788"/>
            <a:ext cx="50223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 úkoly, </a:t>
            </a:r>
            <a:r>
              <a:rPr lang="cs-CZ" dirty="0"/>
              <a:t>které nejsou na kritické cestě</a:t>
            </a:r>
            <a:r>
              <a:rPr lang="cs-CZ" dirty="0" smtClean="0"/>
              <a:t>,</a:t>
            </a:r>
          </a:p>
          <a:p>
            <a:r>
              <a:rPr lang="cs-CZ" dirty="0" smtClean="0"/>
              <a:t> </a:t>
            </a:r>
            <a:r>
              <a:rPr lang="cs-CZ" dirty="0"/>
              <a:t>můžeme také přidat </a:t>
            </a:r>
            <a:r>
              <a:rPr lang="cs-CZ" dirty="0" smtClean="0"/>
              <a:t> vyrovnávací nárazníky.</a:t>
            </a:r>
          </a:p>
          <a:p>
            <a:endParaRPr lang="cs-CZ" dirty="0" smtClean="0"/>
          </a:p>
          <a:p>
            <a:r>
              <a:rPr lang="cs-CZ" dirty="0" smtClean="0"/>
              <a:t>Tato úprava umožňuje chránit </a:t>
            </a:r>
            <a:r>
              <a:rPr lang="cs-CZ" dirty="0"/>
              <a:t>jejich integrační body</a:t>
            </a:r>
          </a:p>
          <a:p>
            <a:r>
              <a:rPr lang="cs-CZ" dirty="0" smtClean="0"/>
              <a:t>napojené na kritický řetězec a poskytuje </a:t>
            </a:r>
          </a:p>
          <a:p>
            <a:r>
              <a:rPr lang="cs-CZ" dirty="0" smtClean="0"/>
              <a:t>flexibilitu </a:t>
            </a:r>
            <a:r>
              <a:rPr lang="cs-CZ" dirty="0"/>
              <a:t>pro </a:t>
            </a:r>
            <a:r>
              <a:rPr lang="cs-CZ" dirty="0" smtClean="0"/>
              <a:t>případné přesuny </a:t>
            </a:r>
            <a:r>
              <a:rPr lang="cs-CZ" dirty="0"/>
              <a:t>zdrojů </a:t>
            </a:r>
            <a:endParaRPr lang="cs-CZ" dirty="0" smtClean="0"/>
          </a:p>
          <a:p>
            <a:r>
              <a:rPr lang="cs-CZ" dirty="0" smtClean="0"/>
              <a:t>a dodržení doby dodávky celého projekt.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0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Zákon velkých čísel  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734" y="1354284"/>
            <a:ext cx="6223625" cy="320714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923826" y="4845377"/>
            <a:ext cx="9020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Zákon velkých čísel je několik podobných matematických vět z oblasti teorie </a:t>
            </a:r>
            <a:r>
              <a:rPr lang="cs-CZ" dirty="0" smtClean="0"/>
              <a:t>pravděpodobnosti</a:t>
            </a:r>
          </a:p>
          <a:p>
            <a:r>
              <a:rPr lang="cs-CZ" dirty="0" smtClean="0"/>
              <a:t>tvrdících</a:t>
            </a:r>
            <a:r>
              <a:rPr lang="cs-CZ" dirty="0"/>
              <a:t>, že aritmetický průměr </a:t>
            </a:r>
            <a:r>
              <a:rPr lang="cs-CZ" b="1" dirty="0"/>
              <a:t>n </a:t>
            </a:r>
            <a:r>
              <a:rPr lang="cs-CZ" dirty="0"/>
              <a:t>náhodných veličin se stejnou střední </a:t>
            </a:r>
            <a:r>
              <a:rPr lang="cs-CZ" dirty="0" smtClean="0"/>
              <a:t>hodnotou</a:t>
            </a:r>
          </a:p>
          <a:p>
            <a:r>
              <a:rPr lang="cs-CZ" dirty="0" smtClean="0"/>
              <a:t>se </a:t>
            </a:r>
            <a:r>
              <a:rPr lang="cs-CZ" dirty="0"/>
              <a:t>s rostoucím </a:t>
            </a:r>
            <a:r>
              <a:rPr lang="cs-CZ" b="1" dirty="0"/>
              <a:t>n </a:t>
            </a:r>
            <a:r>
              <a:rPr lang="cs-CZ" dirty="0"/>
              <a:t>za </a:t>
            </a:r>
            <a:r>
              <a:rPr lang="cs-CZ" dirty="0" smtClean="0"/>
              <a:t>určitých </a:t>
            </a:r>
            <a:r>
              <a:rPr lang="cs-CZ" dirty="0"/>
              <a:t>předpokladů blíží k této střední </a:t>
            </a:r>
            <a:r>
              <a:rPr lang="cs-CZ" dirty="0" smtClean="0"/>
              <a:t>hodnotě.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34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896" y="1307870"/>
            <a:ext cx="5384423" cy="403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91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434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CCPM –II Doplněk k přednášce na téma Kritický řetězec</vt:lpstr>
      <vt:lpstr>Identifikace kritické cesty a konflikt při přiřazení zdrojů</vt:lpstr>
      <vt:lpstr>Identifikace kritické cesty a konflikt při přiřazení zdrojů</vt:lpstr>
      <vt:lpstr>Identifikace kritické cesty a konflikt při přiřazení zdrojů</vt:lpstr>
      <vt:lpstr>Projektové nárazníky </vt:lpstr>
      <vt:lpstr>Identifikace kritické cesty a konflikt při přiřazení zdrojů</vt:lpstr>
      <vt:lpstr>Identifikace kritické cesty a konflikt při přiřazení zdrojů</vt:lpstr>
      <vt:lpstr> Zákon velkých čísel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CCPM –II Doplněk k přednášce na téma Kritický řetězec</dc:title>
  <dc:creator>Miki Skorkovský</dc:creator>
  <cp:lastModifiedBy>Miki Skorkovský</cp:lastModifiedBy>
  <cp:revision>10</cp:revision>
  <dcterms:created xsi:type="dcterms:W3CDTF">2021-03-16T10:36:14Z</dcterms:created>
  <dcterms:modified xsi:type="dcterms:W3CDTF">2021-03-16T12:10:54Z</dcterms:modified>
</cp:coreProperties>
</file>