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304" r:id="rId4"/>
    <p:sldId id="370" r:id="rId5"/>
    <p:sldId id="371" r:id="rId6"/>
    <p:sldId id="372" r:id="rId7"/>
    <p:sldId id="374" r:id="rId8"/>
    <p:sldId id="373" r:id="rId9"/>
    <p:sldId id="376" r:id="rId10"/>
    <p:sldId id="335" r:id="rId11"/>
    <p:sldId id="353" r:id="rId12"/>
    <p:sldId id="377" r:id="rId13"/>
    <p:sldId id="378" r:id="rId14"/>
    <p:sldId id="379" r:id="rId15"/>
    <p:sldId id="337" r:id="rId16"/>
    <p:sldId id="339" r:id="rId17"/>
    <p:sldId id="380" r:id="rId18"/>
    <p:sldId id="382" r:id="rId19"/>
    <p:sldId id="354" r:id="rId20"/>
    <p:sldId id="367" r:id="rId21"/>
    <p:sldId id="366" r:id="rId22"/>
    <p:sldId id="340" r:id="rId23"/>
    <p:sldId id="381" r:id="rId24"/>
    <p:sldId id="287" r:id="rId25"/>
    <p:sldId id="292" r:id="rId26"/>
    <p:sldId id="305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0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4297-7E23-44A9-9E52-94C644AC7910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0ED6-92B8-4CE6-9B58-84861B958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6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GB" sz="3600" b="1" cap="all" dirty="0" smtClean="0"/>
              <a:t>Investment in culture</a:t>
            </a:r>
            <a:endParaRPr lang="en-GB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 smtClean="0"/>
              <a:t>4.</a:t>
            </a:r>
            <a:r>
              <a:rPr lang="en-GB" sz="3600" dirty="0" smtClean="0"/>
              <a:t> </a:t>
            </a:r>
            <a:r>
              <a:rPr lang="en-GB" sz="3600" b="1" dirty="0" smtClean="0"/>
              <a:t>AUCTIONS</a:t>
            </a:r>
            <a:endParaRPr lang="en-GB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English auction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</a:t>
            </a:r>
            <a:r>
              <a:rPr lang="en-US" dirty="0" err="1" smtClean="0"/>
              <a:t>ost</a:t>
            </a:r>
            <a:r>
              <a:rPr lang="en-US" dirty="0" smtClean="0"/>
              <a:t> </a:t>
            </a:r>
            <a:r>
              <a:rPr lang="en-US" dirty="0"/>
              <a:t>common form of </a:t>
            </a:r>
            <a:r>
              <a:rPr lang="en-US" dirty="0" smtClean="0"/>
              <a:t>auction</a:t>
            </a:r>
            <a:endParaRPr lang="cs-CZ" dirty="0" smtClean="0"/>
          </a:p>
          <a:p>
            <a:r>
              <a:rPr lang="cs-CZ" dirty="0"/>
              <a:t>P</a:t>
            </a:r>
            <a:r>
              <a:rPr lang="en-US" dirty="0" smtClean="0"/>
              <a:t>rice </a:t>
            </a:r>
            <a:r>
              <a:rPr lang="en-US" dirty="0"/>
              <a:t>starts low and increases as buyers bid for the </a:t>
            </a:r>
            <a:r>
              <a:rPr lang="en-US" dirty="0" smtClean="0"/>
              <a:t>item</a:t>
            </a:r>
            <a:endParaRPr lang="cs-CZ" dirty="0" smtClean="0"/>
          </a:p>
          <a:p>
            <a:pPr lvl="1"/>
            <a:r>
              <a:rPr lang="cs-CZ" dirty="0"/>
              <a:t>U</a:t>
            </a:r>
            <a:r>
              <a:rPr lang="en-US" dirty="0" err="1" smtClean="0"/>
              <a:t>ntil</a:t>
            </a:r>
            <a:r>
              <a:rPr lang="en-US" dirty="0" smtClean="0"/>
              <a:t> </a:t>
            </a:r>
            <a:r>
              <a:rPr lang="en-US" dirty="0"/>
              <a:t>one buyer is left willing to pay a certain amount and a higher bid isn't received during the given time </a:t>
            </a:r>
            <a:r>
              <a:rPr lang="en-US" dirty="0" smtClean="0"/>
              <a:t>period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auction is overseen by an auctioneer who announces prices and makes sure all bidders have the opportunity to increase the price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97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Dutch auction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auction process where the auctioneer or seller starts with a high asking price</a:t>
            </a:r>
          </a:p>
          <a:p>
            <a:r>
              <a:rPr lang="en-GB" dirty="0" smtClean="0"/>
              <a:t>Type of auction in which the price of an item is lowered until it gets a bid</a:t>
            </a:r>
          </a:p>
          <a:p>
            <a:pPr lvl="1"/>
            <a:r>
              <a:rPr lang="en-GB" dirty="0" smtClean="0"/>
              <a:t>First bit win</a:t>
            </a:r>
          </a:p>
          <a:p>
            <a:r>
              <a:rPr lang="en-GB" dirty="0" smtClean="0"/>
              <a:t>Relict of auction of tulip in Dutch</a:t>
            </a:r>
          </a:p>
          <a:p>
            <a:pPr lvl="1"/>
            <a:r>
              <a:rPr lang="en-GB" dirty="0" smtClean="0"/>
              <a:t>In general perishable goods</a:t>
            </a:r>
          </a:p>
        </p:txBody>
      </p:sp>
    </p:spTree>
    <p:extLst>
      <p:ext uri="{BB962C8B-B14F-4D97-AF65-F5344CB8AC3E}">
        <p14:creationId xmlns:p14="http://schemas.microsoft.com/office/powerpoint/2010/main" val="2411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Envelopment auction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Bids are submit in envelopments</a:t>
            </a:r>
          </a:p>
          <a:p>
            <a:r>
              <a:rPr lang="en-GB" dirty="0" smtClean="0"/>
              <a:t>Bids aren't known for others</a:t>
            </a:r>
            <a:r>
              <a:rPr lang="cs-CZ" dirty="0" smtClean="0"/>
              <a:t> </a:t>
            </a:r>
            <a:r>
              <a:rPr lang="cs-CZ" dirty="0" err="1" smtClean="0"/>
              <a:t>buyers</a:t>
            </a:r>
            <a:endParaRPr lang="en-GB" dirty="0" smtClean="0"/>
          </a:p>
          <a:p>
            <a:pPr lvl="1"/>
            <a:r>
              <a:rPr lang="en-GB" dirty="0" smtClean="0"/>
              <a:t>Motivation for giving higher bids</a:t>
            </a:r>
          </a:p>
          <a:p>
            <a:r>
              <a:rPr lang="en-GB" dirty="0" smtClean="0"/>
              <a:t>Highest bid win</a:t>
            </a:r>
          </a:p>
        </p:txBody>
      </p:sp>
    </p:spTree>
    <p:extLst>
      <p:ext uri="{BB962C8B-B14F-4D97-AF65-F5344CB8AC3E}">
        <p14:creationId xmlns:p14="http://schemas.microsoft.com/office/powerpoint/2010/main" val="3239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err="1" smtClean="0"/>
              <a:t>Vickrey</a:t>
            </a:r>
            <a:r>
              <a:rPr lang="en-GB" dirty="0" smtClean="0"/>
              <a:t> auction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Bidders submit written bids without knowing the bid of the other people in the auction</a:t>
            </a:r>
          </a:p>
          <a:p>
            <a:r>
              <a:rPr lang="en-GB" dirty="0" smtClean="0"/>
              <a:t>The highest bidder wins</a:t>
            </a:r>
          </a:p>
          <a:p>
            <a:r>
              <a:rPr lang="en-GB" dirty="0" smtClean="0"/>
              <a:t>The price paid is the second-highest bid</a:t>
            </a:r>
          </a:p>
          <a:p>
            <a:pPr lvl="1"/>
            <a:r>
              <a:rPr lang="en-GB" dirty="0" smtClean="0"/>
              <a:t>Motivation for giving higher bids</a:t>
            </a:r>
          </a:p>
        </p:txBody>
      </p:sp>
    </p:spTree>
    <p:extLst>
      <p:ext uri="{BB962C8B-B14F-4D97-AF65-F5344CB8AC3E}">
        <p14:creationId xmlns:p14="http://schemas.microsoft.com/office/powerpoint/2010/main" val="31980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5</a:t>
            </a:r>
            <a:r>
              <a:rPr lang="cs-CZ" sz="3600" b="1" cap="all" dirty="0" smtClean="0"/>
              <a:t>.</a:t>
            </a:r>
            <a:r>
              <a:rPr lang="en-US" sz="3600" dirty="0" smtClean="0"/>
              <a:t> </a:t>
            </a:r>
            <a:r>
              <a:rPr lang="en-GB" sz="3600" b="1" dirty="0" smtClean="0"/>
              <a:t>FINAL AUCTION PRICE</a:t>
            </a:r>
            <a:endParaRPr lang="en-GB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Hammer price</a:t>
            </a:r>
          </a:p>
          <a:p>
            <a:pPr lvl="1"/>
            <a:r>
              <a:rPr lang="en-GB" dirty="0" smtClean="0"/>
              <a:t>The winning bid for a lot at auction. It is the price upon which the auctioneer’s hammer falls, determining the sale price, but does not include the buyer's premium</a:t>
            </a:r>
          </a:p>
          <a:p>
            <a:r>
              <a:rPr lang="en-GB" dirty="0" smtClean="0"/>
              <a:t>Buyers premium</a:t>
            </a:r>
          </a:p>
          <a:p>
            <a:pPr lvl="1"/>
            <a:r>
              <a:rPr lang="en-GB" dirty="0" smtClean="0"/>
              <a:t>The amount above the hammer price that is paid as part of the total purchase price</a:t>
            </a:r>
          </a:p>
          <a:p>
            <a:pPr lvl="1"/>
            <a:r>
              <a:rPr lang="en-GB" dirty="0" smtClean="0"/>
              <a:t>Often between 5 % -25 % of hammer price</a:t>
            </a:r>
            <a:endParaRPr lang="en-GB" dirty="0" smtClean="0"/>
          </a:p>
          <a:p>
            <a:r>
              <a:rPr lang="en-GB" dirty="0" smtClean="0"/>
              <a:t>Sale price</a:t>
            </a:r>
          </a:p>
          <a:p>
            <a:pPr lvl="1"/>
            <a:r>
              <a:rPr lang="en-GB" dirty="0" smtClean="0"/>
              <a:t>Total price which consist hammer price and buyers premium</a:t>
            </a:r>
            <a:endParaRPr lang="en-GB" dirty="0" smtClean="0"/>
          </a:p>
          <a:p>
            <a:r>
              <a:rPr lang="en-GB" dirty="0" smtClean="0"/>
              <a:t>Sellers commission</a:t>
            </a:r>
          </a:p>
          <a:p>
            <a:pPr lvl="1"/>
            <a:r>
              <a:rPr lang="en-GB" dirty="0" smtClean="0"/>
              <a:t>A commission paid by the consignor to the auction house, which is deducted from the hammer price</a:t>
            </a:r>
          </a:p>
          <a:p>
            <a:endParaRPr lang="cs-CZ" dirty="0"/>
          </a:p>
          <a:p>
            <a:pPr lvl="1"/>
            <a:endParaRPr lang="cs-CZ" dirty="0" smtClean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0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															</a:t>
            </a:r>
            <a:r>
              <a:rPr lang="cs-CZ" sz="1300" dirty="0" smtClean="0"/>
              <a:t>source: Hasoňová, </a:t>
            </a:r>
            <a:r>
              <a:rPr lang="cs-CZ" sz="1300" dirty="0" err="1" smtClean="0"/>
              <a:t>S.,2010</a:t>
            </a:r>
            <a:r>
              <a:rPr lang="cs-CZ" sz="1300" dirty="0" smtClean="0"/>
              <a:t>.</a:t>
            </a:r>
            <a:endParaRPr lang="en-US" sz="13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8" y="1650900"/>
            <a:ext cx="5262621" cy="4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															</a:t>
            </a:r>
            <a:endParaRPr lang="en-US" sz="13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36789"/>
            <a:ext cx="6496979" cy="50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 smtClean="0"/>
              <a:t>6</a:t>
            </a:r>
            <a:r>
              <a:rPr lang="cs-CZ" sz="3600" b="1" cap="all" dirty="0" smtClean="0"/>
              <a:t>.</a:t>
            </a:r>
            <a:r>
              <a:rPr lang="cs-CZ" sz="3600" dirty="0"/>
              <a:t> </a:t>
            </a:r>
            <a:r>
              <a:rPr lang="en-GB" sz="3600" b="1" dirty="0" smtClean="0"/>
              <a:t>AUCTION IN THE WORLD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5039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1</a:t>
            </a:r>
            <a:r>
              <a:rPr lang="cs-CZ" sz="3600" b="1" cap="all" dirty="0" smtClean="0"/>
              <a:t>.</a:t>
            </a:r>
            <a:r>
              <a:rPr lang="en-US" sz="3600" dirty="0"/>
              <a:t> </a:t>
            </a:r>
            <a:r>
              <a:rPr lang="en-GB" sz="3600" b="1" cap="all" dirty="0" smtClean="0"/>
              <a:t>investment</a:t>
            </a:r>
            <a:endParaRPr lang="en-GB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Turnover and market share in auctions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60" y="1600200"/>
            <a:ext cx="5430079" cy="45259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52533"/>
            <a:ext cx="765413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Goods sold in auction according categories</a:t>
            </a:r>
            <a:endParaRPr lang="en-GB" dirty="0"/>
          </a:p>
        </p:txBody>
      </p:sp>
      <p:pic>
        <p:nvPicPr>
          <p:cNvPr id="7" name="Zástupný symbol pro obsah 6" descr="Auction turnover per category (medium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27280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3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7</a:t>
            </a:r>
            <a:r>
              <a:rPr lang="cs-CZ" sz="3600" b="1" cap="all" dirty="0" smtClean="0"/>
              <a:t>.</a:t>
            </a:r>
            <a:r>
              <a:rPr lang="en-US" sz="3600" dirty="0" smtClean="0"/>
              <a:t> </a:t>
            </a:r>
            <a:r>
              <a:rPr lang="en-GB" sz="3600" b="1" dirty="0" smtClean="0"/>
              <a:t>Investment in culture</a:t>
            </a:r>
            <a:endParaRPr lang="en-GB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Investment in culture goods in USA</a:t>
            </a:r>
            <a:endParaRPr lang="en-GB" dirty="0"/>
          </a:p>
        </p:txBody>
      </p:sp>
      <p:pic>
        <p:nvPicPr>
          <p:cNvPr id="5" name="Zástupný symbol pro obsah 4" descr="Price index per creative period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2" y="1600200"/>
            <a:ext cx="811257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Investmen</a:t>
            </a:r>
            <a:r>
              <a:rPr lang="en-GB" sz="2000" dirty="0" smtClean="0"/>
              <a:t>t in culture goods is specific kind of investment</a:t>
            </a:r>
          </a:p>
          <a:p>
            <a:pPr lvl="1"/>
            <a:r>
              <a:rPr lang="en-GB" sz="1600" dirty="0" smtClean="0"/>
              <a:t>In general it is long term investment</a:t>
            </a:r>
          </a:p>
          <a:p>
            <a:r>
              <a:rPr lang="en-GB" sz="2000" dirty="0" smtClean="0"/>
              <a:t>Profitability of investment depend on the characteristics of culture good</a:t>
            </a:r>
          </a:p>
          <a:p>
            <a:pPr lvl="1"/>
            <a:r>
              <a:rPr lang="en-GB" sz="1600" dirty="0" smtClean="0"/>
              <a:t>Durability of culture goods (material, age, condition,…)</a:t>
            </a:r>
          </a:p>
          <a:p>
            <a:r>
              <a:rPr lang="en-GB" sz="2000" dirty="0" smtClean="0"/>
              <a:t>Culture goods has low liquidity</a:t>
            </a:r>
          </a:p>
          <a:p>
            <a:pPr lvl="1"/>
            <a:r>
              <a:rPr lang="en-GB" sz="1600" dirty="0" smtClean="0"/>
              <a:t>Because of</a:t>
            </a:r>
          </a:p>
          <a:p>
            <a:pPr lvl="2"/>
            <a:r>
              <a:rPr lang="en-GB" sz="1200" dirty="0" smtClean="0"/>
              <a:t>S</a:t>
            </a:r>
            <a:r>
              <a:rPr lang="en-GB" sz="1200" dirty="0" smtClean="0"/>
              <a:t>pecific of objects </a:t>
            </a:r>
          </a:p>
          <a:p>
            <a:pPr lvl="2"/>
            <a:r>
              <a:rPr lang="en-GB" sz="1200" dirty="0" smtClean="0"/>
              <a:t>Specifics of market</a:t>
            </a:r>
          </a:p>
          <a:p>
            <a:pPr lvl="2"/>
            <a:r>
              <a:rPr lang="en-GB" sz="1200" dirty="0" smtClean="0"/>
              <a:t>Specific of sales method</a:t>
            </a:r>
          </a:p>
          <a:p>
            <a:r>
              <a:rPr lang="en-GB" sz="2000" dirty="0" smtClean="0"/>
              <a:t>Auction is popular kind of sales method of culture goods</a:t>
            </a:r>
          </a:p>
          <a:p>
            <a:pPr lvl="1"/>
            <a:r>
              <a:rPr lang="en-GB" sz="1600" dirty="0" smtClean="0"/>
              <a:t>It exists several types of auctions</a:t>
            </a:r>
          </a:p>
          <a:p>
            <a:pPr lvl="1"/>
            <a:r>
              <a:rPr lang="en-GB" sz="1600" dirty="0" smtClean="0"/>
              <a:t>In auction is not the hammer price the final price for buyers and sellers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Use full links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dirty="0"/>
              <a:t>https://</a:t>
            </a:r>
            <a:r>
              <a:rPr lang="cs-CZ" dirty="0" err="1"/>
              <a:t>www.artprice.com</a:t>
            </a:r>
            <a:r>
              <a:rPr lang="cs-CZ" dirty="0" smtClean="0"/>
              <a:t>/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Investment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Term </a:t>
            </a:r>
            <a:r>
              <a:rPr lang="cs-CZ" dirty="0" err="1" smtClean="0"/>
              <a:t>investment</a:t>
            </a:r>
            <a:endParaRPr lang="cs-CZ" dirty="0" smtClean="0"/>
          </a:p>
          <a:p>
            <a:pPr marL="57150" indent="-457200"/>
            <a:r>
              <a:rPr lang="cs-CZ" dirty="0" err="1" smtClean="0"/>
              <a:t>Definitions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/>
              <a:t>„the action or process of investing money for profit </a:t>
            </a:r>
            <a:r>
              <a:rPr lang="en-US" dirty="0" smtClean="0"/>
              <a:t>“</a:t>
            </a:r>
            <a:r>
              <a:rPr lang="cs-CZ" dirty="0" smtClean="0"/>
              <a:t>(Oxford </a:t>
            </a:r>
            <a:r>
              <a:rPr lang="cs-CZ" dirty="0" err="1" smtClean="0"/>
              <a:t>dictionary</a:t>
            </a:r>
            <a:r>
              <a:rPr lang="cs-CZ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„the act of putting money, effort, time, etc. into something to make a profit or get an advantage, or the money, effort, time, </a:t>
            </a:r>
            <a:r>
              <a:rPr lang="en-US" dirty="0" smtClean="0"/>
              <a:t>etc.“ (Cambridge dictionary)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2</a:t>
            </a:r>
            <a:r>
              <a:rPr lang="cs-CZ" sz="3600" b="1" cap="all" dirty="0" smtClean="0"/>
              <a:t>.</a:t>
            </a:r>
            <a:r>
              <a:rPr lang="en-US" sz="3600" dirty="0" smtClean="0"/>
              <a:t> </a:t>
            </a:r>
            <a:r>
              <a:rPr lang="en-GB" sz="3600" b="1" cap="all" dirty="0" smtClean="0"/>
              <a:t>Liquidity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31873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Liquidity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Term liquidity</a:t>
            </a:r>
          </a:p>
          <a:p>
            <a:pPr marL="57150" indent="-457200"/>
            <a:r>
              <a:rPr lang="en-GB" dirty="0" smtClean="0"/>
              <a:t>Definitions:</a:t>
            </a:r>
          </a:p>
          <a:p>
            <a:pPr lvl="1"/>
            <a:r>
              <a:rPr lang="en-GB" dirty="0" smtClean="0"/>
              <a:t>„Liquidity refers to the ease with which an asset, or security, can be converted into ready cash without affecting its market price“(Investopedia)</a:t>
            </a:r>
          </a:p>
          <a:p>
            <a:pPr lvl="1"/>
            <a:r>
              <a:rPr lang="en-GB" dirty="0" smtClean="0"/>
              <a:t>„the fact of being available in the form of money, rather than investments or property, or of being able to be changed into money easily“ (Cambridge dictionary)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3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Liquidity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Liquidity of culture goods</a:t>
            </a:r>
          </a:p>
          <a:p>
            <a:pPr marL="57150" indent="-457200"/>
            <a:r>
              <a:rPr lang="en-GB" dirty="0" smtClean="0"/>
              <a:t>In general the culture goods has low liquidity</a:t>
            </a:r>
          </a:p>
          <a:p>
            <a:pPr lvl="1"/>
            <a:r>
              <a:rPr lang="en-GB" dirty="0" smtClean="0"/>
              <a:t>The time between the decision of capitalization the culture good and real sell can be affected by:</a:t>
            </a:r>
          </a:p>
          <a:p>
            <a:pPr lvl="2"/>
            <a:r>
              <a:rPr lang="en-GB" dirty="0" smtClean="0"/>
              <a:t>Physical characteristics of culture good (size, weight, material…)</a:t>
            </a:r>
          </a:p>
          <a:p>
            <a:pPr lvl="2"/>
            <a:r>
              <a:rPr lang="en-GB" dirty="0" smtClean="0"/>
              <a:t>Specific market (specific group of buyers)</a:t>
            </a:r>
          </a:p>
          <a:p>
            <a:pPr lvl="2"/>
            <a:r>
              <a:rPr lang="en-GB" dirty="0" smtClean="0"/>
              <a:t>Time to care about the culture good and its valuation by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045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3</a:t>
            </a:r>
            <a:r>
              <a:rPr lang="cs-CZ" sz="3600" b="1" cap="all" dirty="0" smtClean="0"/>
              <a:t>.</a:t>
            </a:r>
            <a:r>
              <a:rPr lang="en-US" sz="3600" dirty="0" smtClean="0"/>
              <a:t> </a:t>
            </a:r>
            <a:r>
              <a:rPr lang="cs-CZ" sz="3600" b="1" dirty="0" smtClean="0"/>
              <a:t>SALES METHODS</a:t>
            </a:r>
            <a:endParaRPr lang="cs-CZ" sz="3600" b="1" cap="all" dirty="0"/>
          </a:p>
        </p:txBody>
      </p:sp>
    </p:spTree>
    <p:extLst>
      <p:ext uri="{BB962C8B-B14F-4D97-AF65-F5344CB8AC3E}">
        <p14:creationId xmlns:p14="http://schemas.microsoft.com/office/powerpoint/2010/main" val="41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 smtClean="0"/>
              <a:t>Direct sale</a:t>
            </a:r>
          </a:p>
          <a:p>
            <a:pPr marL="57150" indent="-457200"/>
            <a:r>
              <a:rPr lang="en-GB" dirty="0" smtClean="0"/>
              <a:t>Commission sale</a:t>
            </a:r>
          </a:p>
          <a:p>
            <a:pPr marL="57150" indent="-457200"/>
            <a:r>
              <a:rPr lang="en-GB" dirty="0" smtClean="0"/>
              <a:t>Auction</a:t>
            </a:r>
          </a:p>
          <a:p>
            <a:pPr marL="57150" indent="-457200"/>
            <a:r>
              <a:rPr lang="en-GB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594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 smtClean="0"/>
              <a:t>Primary market</a:t>
            </a:r>
          </a:p>
          <a:p>
            <a:pPr marL="914400" lvl="3" indent="-457200"/>
            <a:r>
              <a:rPr lang="en-GB" sz="2400" dirty="0" smtClean="0"/>
              <a:t>Culture goods are sold by artists</a:t>
            </a:r>
          </a:p>
          <a:p>
            <a:pPr marL="1371600" lvl="4" indent="-457200"/>
            <a:r>
              <a:rPr lang="en-GB" sz="2400" dirty="0" smtClean="0"/>
              <a:t>Production for potential buyers</a:t>
            </a:r>
          </a:p>
          <a:p>
            <a:pPr marL="1371600" lvl="4" indent="-457200"/>
            <a:r>
              <a:rPr lang="en-GB" sz="2400" dirty="0" smtClean="0"/>
              <a:t>Culture goods and services are created on the basis of current demand</a:t>
            </a:r>
          </a:p>
          <a:p>
            <a:pPr marL="57150" lvl="1" indent="-457200">
              <a:buFont typeface="Arial" pitchFamily="34" charset="0"/>
              <a:buChar char="•"/>
            </a:pPr>
            <a:r>
              <a:rPr lang="en-GB" sz="3200" dirty="0" smtClean="0"/>
              <a:t>Secondary market</a:t>
            </a:r>
          </a:p>
          <a:p>
            <a:pPr marL="914400" lvl="3" indent="-457200"/>
            <a:r>
              <a:rPr lang="en-GB" sz="2400" dirty="0" smtClean="0"/>
              <a:t>Culture goods are sold by owners</a:t>
            </a:r>
          </a:p>
          <a:p>
            <a:pPr marL="1371600" lvl="4" indent="-457200"/>
            <a:r>
              <a:rPr lang="en-GB" sz="2400" dirty="0" smtClean="0"/>
              <a:t>Market with culture goods that have been produced in past and are sold again</a:t>
            </a:r>
          </a:p>
        </p:txBody>
      </p:sp>
    </p:spTree>
    <p:extLst>
      <p:ext uri="{BB962C8B-B14F-4D97-AF65-F5344CB8AC3E}">
        <p14:creationId xmlns:p14="http://schemas.microsoft.com/office/powerpoint/2010/main" val="3109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625</Words>
  <Application>Microsoft Office PowerPoint</Application>
  <PresentationFormat>Předvádění na obrazovce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Investment in culture</vt:lpstr>
      <vt:lpstr>1. investment</vt:lpstr>
      <vt:lpstr> Investment</vt:lpstr>
      <vt:lpstr>2. Liquidity</vt:lpstr>
      <vt:lpstr> Liquidity</vt:lpstr>
      <vt:lpstr> Liquidity</vt:lpstr>
      <vt:lpstr>3. SALES METHODS</vt:lpstr>
      <vt:lpstr> Sales methods of culture goods and services</vt:lpstr>
      <vt:lpstr> Sales methods of culture goods and services</vt:lpstr>
      <vt:lpstr>4. AUCTIONS</vt:lpstr>
      <vt:lpstr> English auction</vt:lpstr>
      <vt:lpstr> Dutch auction</vt:lpstr>
      <vt:lpstr> Envelopment auction</vt:lpstr>
      <vt:lpstr> Vickrey auction</vt:lpstr>
      <vt:lpstr>5. FINAL AUCTION PRICE</vt:lpstr>
      <vt:lpstr> Final auction price</vt:lpstr>
      <vt:lpstr> Final auction price</vt:lpstr>
      <vt:lpstr> Final auction price</vt:lpstr>
      <vt:lpstr>6. AUCTION IN THE WORLD</vt:lpstr>
      <vt:lpstr>Turnover and market share in auctions</vt:lpstr>
      <vt:lpstr>Goods sold in auction according categories</vt:lpstr>
      <vt:lpstr>7. Investment in culture</vt:lpstr>
      <vt:lpstr>Investment in culture goods in USA</vt:lpstr>
      <vt:lpstr> Conclusion</vt:lpstr>
      <vt:lpstr> Conclusion</vt:lpstr>
      <vt:lpstr> Use 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adm</cp:lastModifiedBy>
  <cp:revision>100</cp:revision>
  <cp:lastPrinted>2020-03-10T08:34:46Z</cp:lastPrinted>
  <dcterms:created xsi:type="dcterms:W3CDTF">2016-02-19T15:27:11Z</dcterms:created>
  <dcterms:modified xsi:type="dcterms:W3CDTF">2021-03-02T13:45:24Z</dcterms:modified>
</cp:coreProperties>
</file>