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336" r:id="rId5"/>
    <p:sldId id="337" r:id="rId6"/>
    <p:sldId id="260" r:id="rId7"/>
    <p:sldId id="339" r:id="rId8"/>
    <p:sldId id="269" r:id="rId9"/>
    <p:sldId id="341" r:id="rId10"/>
    <p:sldId id="268" r:id="rId11"/>
    <p:sldId id="338" r:id="rId12"/>
    <p:sldId id="321" r:id="rId13"/>
    <p:sldId id="342" r:id="rId14"/>
    <p:sldId id="343" r:id="rId15"/>
    <p:sldId id="322" r:id="rId16"/>
    <p:sldId id="273" r:id="rId17"/>
    <p:sldId id="272" r:id="rId18"/>
    <p:sldId id="308" r:id="rId19"/>
    <p:sldId id="279" r:id="rId20"/>
    <p:sldId id="282" r:id="rId21"/>
    <p:sldId id="309" r:id="rId22"/>
    <p:sldId id="310" r:id="rId23"/>
    <p:sldId id="312" r:id="rId24"/>
    <p:sldId id="314" r:id="rId25"/>
    <p:sldId id="316" r:id="rId26"/>
    <p:sldId id="334" r:id="rId27"/>
  </p:sldIdLst>
  <p:sldSz cx="9144000" cy="6858000" type="screen4x3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7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A59A5-2CD0-4D2E-B66E-88B55F5246EE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9DC8E-F37C-483B-B7C1-1162C2D5A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65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arketingmix.co.uk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heidicohen.com/content-marketing-futur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assim_t/marketing-instrument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Marketing for Cultural Organizations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3"/>
            <a:ext cx="8280920" cy="459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Segmentation of market and pricing policy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Market segmentation can increase revenues</a:t>
            </a:r>
          </a:p>
          <a:p>
            <a:r>
              <a:rPr lang="en-GB" dirty="0" smtClean="0"/>
              <a:t>Discount for selected groups</a:t>
            </a:r>
          </a:p>
          <a:p>
            <a:pPr lvl="1"/>
            <a:r>
              <a:rPr lang="en-GB" dirty="0" smtClean="0"/>
              <a:t>Students discount</a:t>
            </a:r>
          </a:p>
          <a:p>
            <a:pPr lvl="1"/>
            <a:r>
              <a:rPr lang="en-GB" dirty="0" smtClean="0"/>
              <a:t>Seniors discount</a:t>
            </a:r>
          </a:p>
          <a:p>
            <a:pPr lvl="1"/>
            <a:r>
              <a:rPr lang="en-GB" dirty="0" smtClean="0"/>
              <a:t>Group discount</a:t>
            </a:r>
          </a:p>
          <a:p>
            <a:pPr lvl="1"/>
            <a:r>
              <a:rPr lang="en-GB" dirty="0" smtClean="0"/>
              <a:t>Children free policy</a:t>
            </a:r>
          </a:p>
          <a:p>
            <a:r>
              <a:rPr lang="en-GB" dirty="0" smtClean="0"/>
              <a:t>Discounts for specific time period</a:t>
            </a:r>
          </a:p>
          <a:p>
            <a:pPr lvl="1"/>
            <a:r>
              <a:rPr lang="en-GB" dirty="0" smtClean="0"/>
              <a:t>Less exposed times</a:t>
            </a:r>
          </a:p>
          <a:p>
            <a:pPr lvl="1"/>
            <a:r>
              <a:rPr lang="en-GB" dirty="0" smtClean="0"/>
              <a:t>Less exposed part of season</a:t>
            </a:r>
          </a:p>
          <a:p>
            <a:r>
              <a:rPr lang="en-GB" dirty="0" smtClean="0"/>
              <a:t>Differentiation of products</a:t>
            </a:r>
          </a:p>
          <a:p>
            <a:pPr lvl="1"/>
            <a:r>
              <a:rPr lang="en-GB" dirty="0" smtClean="0"/>
              <a:t>Less quality product</a:t>
            </a:r>
          </a:p>
          <a:p>
            <a:pPr lvl="1"/>
            <a:r>
              <a:rPr lang="en-GB" dirty="0" smtClean="0"/>
              <a:t>Exclusive products</a:t>
            </a:r>
          </a:p>
          <a:p>
            <a:pPr lvl="2"/>
            <a:r>
              <a:rPr lang="en-GB" dirty="0" smtClean="0"/>
              <a:t>Extra services</a:t>
            </a:r>
          </a:p>
          <a:p>
            <a:pPr lvl="2"/>
            <a:r>
              <a:rPr lang="en-GB" dirty="0" smtClean="0"/>
              <a:t>Limited editions</a:t>
            </a:r>
          </a:p>
          <a:p>
            <a:pPr lvl="2"/>
            <a:r>
              <a:rPr lang="en-GB" dirty="0" smtClean="0"/>
              <a:t>VIP tickets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216014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4. Ways of marketing communication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8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Ways of marketing </a:t>
            </a:r>
            <a:r>
              <a:rPr lang="en-GB" dirty="0" smtClean="0"/>
              <a:t>communication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Media of communication</a:t>
            </a:r>
          </a:p>
          <a:p>
            <a:r>
              <a:rPr lang="en-GB" dirty="0" smtClean="0"/>
              <a:t>TV broadcasting</a:t>
            </a:r>
          </a:p>
          <a:p>
            <a:r>
              <a:rPr lang="en-GB" dirty="0" smtClean="0"/>
              <a:t>Radio broadcasting</a:t>
            </a:r>
            <a:endParaRPr lang="en-GB" dirty="0" smtClean="0"/>
          </a:p>
          <a:p>
            <a:r>
              <a:rPr lang="en-GB" dirty="0" smtClean="0"/>
              <a:t>Social media</a:t>
            </a:r>
          </a:p>
          <a:p>
            <a:pPr lvl="1"/>
            <a:r>
              <a:rPr lang="en-GB" dirty="0" err="1" smtClean="0"/>
              <a:t>Youtube</a:t>
            </a:r>
            <a:endParaRPr lang="en-GB" dirty="0" smtClean="0"/>
          </a:p>
          <a:p>
            <a:pPr lvl="1"/>
            <a:r>
              <a:rPr lang="en-GB" dirty="0" smtClean="0"/>
              <a:t>Facebook</a:t>
            </a:r>
          </a:p>
          <a:p>
            <a:pPr lvl="1"/>
            <a:r>
              <a:rPr lang="en-GB" dirty="0" smtClean="0"/>
              <a:t>Instagram</a:t>
            </a:r>
          </a:p>
          <a:p>
            <a:pPr lvl="1"/>
            <a:r>
              <a:rPr lang="en-GB" dirty="0" err="1" smtClean="0"/>
              <a:t>TikTok</a:t>
            </a:r>
            <a:endParaRPr lang="en-GB" dirty="0" smtClean="0"/>
          </a:p>
          <a:p>
            <a:r>
              <a:rPr lang="en-GB" dirty="0" smtClean="0"/>
              <a:t>Printed media</a:t>
            </a:r>
          </a:p>
          <a:p>
            <a:r>
              <a:rPr lang="en-GB" dirty="0" smtClean="0"/>
              <a:t>Direct communication with customer</a:t>
            </a:r>
          </a:p>
          <a:p>
            <a:pPr lvl="1"/>
            <a:r>
              <a:rPr lang="en-GB" dirty="0" smtClean="0"/>
              <a:t>Communication with selected groups</a:t>
            </a:r>
          </a:p>
          <a:p>
            <a:pPr lvl="2"/>
            <a:r>
              <a:rPr lang="en-GB" dirty="0" smtClean="0"/>
              <a:t>Schools</a:t>
            </a:r>
          </a:p>
          <a:p>
            <a:pPr lvl="2"/>
            <a:r>
              <a:rPr lang="en-GB" dirty="0" smtClean="0"/>
              <a:t>Interests group</a:t>
            </a:r>
            <a:endParaRPr lang="en-GB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4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Ways of marketing </a:t>
            </a:r>
            <a:r>
              <a:rPr lang="en-GB" dirty="0" smtClean="0"/>
              <a:t>communication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Message of communication</a:t>
            </a:r>
          </a:p>
          <a:p>
            <a:r>
              <a:rPr lang="en-GB" dirty="0" smtClean="0"/>
              <a:t>Promotion of product</a:t>
            </a:r>
          </a:p>
          <a:p>
            <a:r>
              <a:rPr lang="en-GB" dirty="0" smtClean="0"/>
              <a:t>Create a relationship with customer</a:t>
            </a:r>
          </a:p>
          <a:p>
            <a:r>
              <a:rPr lang="en-GB" dirty="0" smtClean="0"/>
              <a:t>Create the feeling of product need</a:t>
            </a:r>
          </a:p>
          <a:p>
            <a:r>
              <a:rPr lang="en-GB" dirty="0" smtClean="0"/>
              <a:t>Share the part of organization life</a:t>
            </a:r>
          </a:p>
          <a:p>
            <a:r>
              <a:rPr lang="en-GB" dirty="0" smtClean="0"/>
              <a:t>Inform about the news</a:t>
            </a:r>
          </a:p>
          <a:p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02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216014"/>
            <a:ext cx="7772400" cy="136207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5</a:t>
            </a:r>
            <a:r>
              <a:rPr lang="en-GB" dirty="0"/>
              <a:t>. competition in the </a:t>
            </a:r>
            <a:r>
              <a:rPr lang="en-GB" dirty="0" smtClean="0"/>
              <a:t>market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2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16" y="1613446"/>
            <a:ext cx="8352928" cy="46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Competition in the market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0584" y="2204864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83415" y="1750212"/>
            <a:ext cx="8229600" cy="4615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Effect of Competition</a:t>
            </a:r>
            <a:r>
              <a:rPr lang="en-GB" dirty="0" smtClean="0"/>
              <a:t> and</a:t>
            </a:r>
            <a:r>
              <a:rPr lang="en-GB" dirty="0" smtClean="0"/>
              <a:t> rivalry</a:t>
            </a:r>
            <a:endParaRPr lang="en-GB" dirty="0" smtClean="0"/>
          </a:p>
          <a:p>
            <a:r>
              <a:rPr lang="en-GB" dirty="0" smtClean="0"/>
              <a:t>Pressure to marketing activity</a:t>
            </a:r>
          </a:p>
          <a:p>
            <a:pPr lvl="1"/>
            <a:r>
              <a:rPr lang="en-GB" dirty="0" smtClean="0"/>
              <a:t>It can increase the interest of audience</a:t>
            </a:r>
          </a:p>
          <a:p>
            <a:pPr lvl="1"/>
            <a:r>
              <a:rPr lang="en-GB" dirty="0" smtClean="0"/>
              <a:t>It can increase the total cost</a:t>
            </a:r>
          </a:p>
          <a:p>
            <a:pPr lvl="2"/>
            <a:r>
              <a:rPr lang="en-GB" dirty="0" smtClean="0"/>
              <a:t>Price of market product include 10 % -50 % cost of marketing</a:t>
            </a:r>
            <a:endParaRPr lang="en-GB" dirty="0" smtClean="0"/>
          </a:p>
          <a:p>
            <a:r>
              <a:rPr lang="en-GB" dirty="0" smtClean="0"/>
              <a:t>Pressure to quality of product</a:t>
            </a:r>
          </a:p>
          <a:p>
            <a:pPr lvl="1"/>
            <a:r>
              <a:rPr lang="en-GB" dirty="0" smtClean="0"/>
              <a:t>According actual demand</a:t>
            </a:r>
          </a:p>
          <a:p>
            <a:pPr lvl="1"/>
            <a:r>
              <a:rPr lang="en-GB" dirty="0" smtClean="0"/>
              <a:t>It can affect the long term quality in negative way</a:t>
            </a:r>
          </a:p>
          <a:p>
            <a:r>
              <a:rPr lang="en-GB" dirty="0" smtClean="0"/>
              <a:t>Some segments of culture are in the position of monopoly of oligopoly</a:t>
            </a:r>
          </a:p>
          <a:p>
            <a:pPr lvl="1"/>
            <a:r>
              <a:rPr lang="en-GB" dirty="0" smtClean="0"/>
              <a:t>UNESCO monuments</a:t>
            </a:r>
          </a:p>
          <a:p>
            <a:pPr lvl="1"/>
            <a:r>
              <a:rPr lang="en-GB" dirty="0" smtClean="0"/>
              <a:t>Well-known institutions </a:t>
            </a:r>
          </a:p>
          <a:p>
            <a:pPr lvl="2"/>
            <a:r>
              <a:rPr lang="en-GB" dirty="0" smtClean="0"/>
              <a:t>Colosseum</a:t>
            </a:r>
          </a:p>
          <a:p>
            <a:pPr lvl="2"/>
            <a:r>
              <a:rPr lang="en-GB" dirty="0" smtClean="0"/>
              <a:t>Eiffel tower</a:t>
            </a:r>
          </a:p>
          <a:p>
            <a:pPr lvl="2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0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7. </a:t>
            </a:r>
            <a:r>
              <a:rPr lang="en-US" dirty="0" smtClean="0"/>
              <a:t>What </a:t>
            </a:r>
            <a:r>
              <a:rPr lang="en-US" dirty="0" smtClean="0"/>
              <a:t>does marketing plan mean?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marketing plan mean?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Statement of Organizational Mission</a:t>
            </a:r>
          </a:p>
          <a:p>
            <a:pPr marL="914400" lvl="1" indent="-514350"/>
            <a:r>
              <a:rPr lang="en-US" dirty="0" smtClean="0"/>
              <a:t>Each organization is established for the purpose of achieve main goal</a:t>
            </a:r>
          </a:p>
          <a:p>
            <a:pPr marL="914400" lvl="1" indent="-514350"/>
            <a:r>
              <a:rPr lang="en-US" dirty="0" smtClean="0"/>
              <a:t>Without goal we cannot find the best way for our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Environmental Analysis</a:t>
            </a:r>
          </a:p>
          <a:p>
            <a:pPr lvl="1"/>
            <a:r>
              <a:rPr lang="en-US" dirty="0" smtClean="0"/>
              <a:t>(e.g. purchasing power of population, location of action, demographic factors,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Competitor Analysis</a:t>
            </a:r>
          </a:p>
          <a:p>
            <a:pPr marL="914400" lvl="1" indent="-514350"/>
            <a:r>
              <a:rPr lang="en-US" sz="2900" dirty="0" smtClean="0"/>
              <a:t>„We need to know our enemies“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Buyer Motivation</a:t>
            </a:r>
          </a:p>
          <a:p>
            <a:pPr lvl="1"/>
            <a:r>
              <a:rPr lang="en-US" dirty="0" smtClean="0"/>
              <a:t>Why are the customers interested in our product?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What are the group of our customers? </a:t>
            </a:r>
          </a:p>
          <a:p>
            <a:pPr lvl="1"/>
            <a:r>
              <a:rPr lang="en-US" dirty="0" smtClean="0"/>
              <a:t>What are the main specification of these groups?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marketing plan mean?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Research Plan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Product Analysis</a:t>
            </a:r>
          </a:p>
          <a:p>
            <a:pPr marL="914400" lvl="1" indent="-514350"/>
            <a:r>
              <a:rPr lang="en-US" dirty="0" smtClean="0"/>
              <a:t>What are the benefits of our product?</a:t>
            </a:r>
          </a:p>
          <a:p>
            <a:pPr marL="914400" lvl="1" indent="-514350"/>
            <a:r>
              <a:rPr lang="en-US" dirty="0" smtClean="0"/>
              <a:t>What are the weak part of our product?</a:t>
            </a:r>
          </a:p>
          <a:p>
            <a:pPr marL="914400" lvl="1" indent="-514350"/>
            <a:r>
              <a:rPr lang="en-US" dirty="0" smtClean="0"/>
              <a:t>SWOT analysis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Distribution Analysis</a:t>
            </a:r>
          </a:p>
          <a:p>
            <a:pPr marL="914400" lvl="1" indent="-514350"/>
            <a:r>
              <a:rPr lang="en-US" dirty="0" smtClean="0"/>
              <a:t>How deliver product to customers?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Pricing Options</a:t>
            </a:r>
          </a:p>
          <a:p>
            <a:pPr lvl="1"/>
            <a:r>
              <a:rPr lang="en-US" dirty="0" smtClean="0"/>
              <a:t>Comes from our price policy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Promotional Plan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8. </a:t>
            </a:r>
            <a:r>
              <a:rPr lang="en-US" dirty="0" smtClean="0"/>
              <a:t>What </a:t>
            </a:r>
            <a:r>
              <a:rPr lang="en-US" dirty="0" smtClean="0"/>
              <a:t>does marketing mix mean?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b="1" cap="all" dirty="0" smtClean="0"/>
              <a:t>1.</a:t>
            </a:r>
            <a:r>
              <a:rPr lang="en-US" sz="3600" b="1" cap="all" dirty="0" smtClean="0"/>
              <a:t>What </a:t>
            </a:r>
            <a:r>
              <a:rPr lang="en-US" sz="3600" b="1" cap="all" dirty="0" smtClean="0"/>
              <a:t>does the term marketing mean?</a:t>
            </a:r>
            <a:endParaRPr lang="en-US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planned mix of the controllable elements of a</a:t>
            </a:r>
            <a:r>
              <a:rPr lang="cs-CZ" dirty="0" smtClean="0"/>
              <a:t> </a:t>
            </a:r>
            <a:r>
              <a:rPr lang="en-US" dirty="0" smtClean="0"/>
              <a:t>product's marketing plan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7994"/>
            <a:ext cx="5976664" cy="533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9412"/>
            <a:ext cx="6552728" cy="54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2.r23.de/2011/12/siegerauto_der_carrera_panamericana_po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228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0" y="33265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/>
              <a:t>Relationship</a:t>
            </a:r>
            <a:r>
              <a:rPr lang="cs-CZ" sz="4000" dirty="0" smtClean="0"/>
              <a:t> </a:t>
            </a:r>
            <a:r>
              <a:rPr lang="cs-CZ" sz="4000" dirty="0" err="1" smtClean="0"/>
              <a:t>between</a:t>
            </a:r>
            <a:r>
              <a:rPr lang="cs-CZ" sz="4000" dirty="0" smtClean="0"/>
              <a:t> </a:t>
            </a:r>
            <a:r>
              <a:rPr lang="cs-CZ" sz="4000" dirty="0" err="1" smtClean="0"/>
              <a:t>customers</a:t>
            </a:r>
            <a:r>
              <a:rPr lang="cs-CZ" sz="4000" dirty="0" smtClean="0"/>
              <a:t> </a:t>
            </a:r>
            <a:r>
              <a:rPr lang="cs-CZ" sz="4000" dirty="0" err="1" smtClean="0"/>
              <a:t>needs</a:t>
            </a:r>
            <a:r>
              <a:rPr lang="cs-CZ" sz="4000" dirty="0" smtClean="0"/>
              <a:t> </a:t>
            </a:r>
            <a:r>
              <a:rPr lang="cs-CZ" sz="4000" dirty="0" err="1" smtClean="0"/>
              <a:t>and</a:t>
            </a:r>
            <a:r>
              <a:rPr lang="cs-CZ" sz="4000" dirty="0" smtClean="0"/>
              <a:t> marketing</a:t>
            </a:r>
            <a:endParaRPr lang="en-US" sz="4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heidicohen.com/wp-content/uploads/INFOGRAPHIC-Content-Marketing-Fulfills-Customer-Needs-Heidi-Cohen-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843915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cap="all" dirty="0" smtClean="0"/>
              <a:t>conclusion</a:t>
            </a:r>
            <a:endParaRPr lang="en-US" sz="3600" b="1" cap="all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Marketing is process of planning and making strategies</a:t>
            </a:r>
          </a:p>
          <a:p>
            <a:r>
              <a:rPr lang="en-US" dirty="0" smtClean="0"/>
              <a:t>Challenge for cultural organizations is:</a:t>
            </a:r>
          </a:p>
          <a:p>
            <a:pPr lvl="1"/>
            <a:r>
              <a:rPr lang="en-US" dirty="0" smtClean="0"/>
              <a:t>answer to societal changes</a:t>
            </a:r>
          </a:p>
          <a:p>
            <a:pPr lvl="1"/>
            <a:r>
              <a:rPr lang="en-US" dirty="0" smtClean="0"/>
              <a:t>Attract more customers</a:t>
            </a:r>
          </a:p>
          <a:p>
            <a:r>
              <a:rPr lang="en-US" dirty="0" smtClean="0"/>
              <a:t>Cultural organizations can use the same marketing instruments as business companies</a:t>
            </a:r>
          </a:p>
          <a:p>
            <a:pPr lvl="1"/>
            <a:r>
              <a:rPr lang="en-US" dirty="0" smtClean="0"/>
              <a:t>Specification is product and group of customers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2060848"/>
            <a:ext cx="806043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600" b="1" cap="all" dirty="0" smtClean="0"/>
              <a:t>Sources</a:t>
            </a:r>
            <a:endParaRPr lang="en-GB" sz="3600" b="1" cap="all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18964" y="204715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Useful link:</a:t>
            </a:r>
          </a:p>
          <a:p>
            <a:pPr marL="0" indent="0">
              <a:buNone/>
            </a:pPr>
            <a:r>
              <a:rPr lang="en-GB" u="sng" dirty="0" smtClean="0">
                <a:hlinkClick r:id="rId6"/>
              </a:rPr>
              <a:t>https://</a:t>
            </a:r>
            <a:r>
              <a:rPr lang="en-GB" u="sng" dirty="0" err="1" smtClean="0">
                <a:hlinkClick r:id="rId6"/>
              </a:rPr>
              <a:t>www.slideshare.net</a:t>
            </a:r>
            <a:r>
              <a:rPr lang="en-GB" u="sng" dirty="0" smtClean="0">
                <a:hlinkClick r:id="rId6"/>
              </a:rPr>
              <a:t>/</a:t>
            </a:r>
            <a:r>
              <a:rPr lang="en-GB" u="sng" dirty="0" err="1" smtClean="0">
                <a:hlinkClick r:id="rId6"/>
              </a:rPr>
              <a:t>assim_t</a:t>
            </a:r>
            <a:r>
              <a:rPr lang="en-GB" u="sng" dirty="0" smtClean="0">
                <a:hlinkClick r:id="rId6"/>
              </a:rPr>
              <a:t>/marketing-instruments</a:t>
            </a:r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Sources:</a:t>
            </a:r>
          </a:p>
          <a:p>
            <a:pPr marL="0" indent="0">
              <a:buNone/>
            </a:pPr>
            <a:r>
              <a:rPr lang="en-GB" dirty="0" smtClean="0"/>
              <a:t>KOLB, B. M. </a:t>
            </a:r>
            <a:r>
              <a:rPr lang="en-GB" i="1" dirty="0" smtClean="0"/>
              <a:t>Marketing for Cultural Organizations </a:t>
            </a:r>
            <a:r>
              <a:rPr lang="en-GB" dirty="0" smtClean="0"/>
              <a:t>ISBN-13: 978-0415626972 </a:t>
            </a:r>
          </a:p>
          <a:p>
            <a:pPr marL="0" indent="0">
              <a:buNone/>
            </a:pPr>
            <a:r>
              <a:rPr lang="en-GB" dirty="0" smtClean="0">
                <a:hlinkClick r:id="rId7"/>
              </a:rPr>
              <a:t>https://</a:t>
            </a:r>
            <a:r>
              <a:rPr lang="en-GB" dirty="0" err="1" smtClean="0">
                <a:hlinkClick r:id="rId7"/>
              </a:rPr>
              <a:t>heidicohen.com</a:t>
            </a:r>
            <a:r>
              <a:rPr lang="en-GB" dirty="0" smtClean="0">
                <a:hlinkClick r:id="rId7"/>
              </a:rPr>
              <a:t>/content-marketing-future/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8"/>
              </a:rPr>
              <a:t>http://</a:t>
            </a:r>
            <a:r>
              <a:rPr lang="en-GB" dirty="0" err="1" smtClean="0">
                <a:hlinkClick r:id="rId8"/>
              </a:rPr>
              <a:t>marketingmix.co.uk</a:t>
            </a:r>
            <a:r>
              <a:rPr lang="en-GB" dirty="0" smtClean="0">
                <a:hlinkClick r:id="rId8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2060848"/>
            <a:ext cx="806043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cap="all" dirty="0" smtClean="0"/>
              <a:t>Thank you for your attention</a:t>
            </a:r>
            <a:endParaRPr lang="en-US" sz="3600" b="1" cap="all" dirty="0"/>
          </a:p>
        </p:txBody>
      </p:sp>
    </p:spTree>
    <p:extLst>
      <p:ext uri="{BB962C8B-B14F-4D97-AF65-F5344CB8AC3E}">
        <p14:creationId xmlns:p14="http://schemas.microsoft.com/office/powerpoint/2010/main" val="15827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the term marketing mean?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715200" cy="420506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Marketing </a:t>
            </a:r>
            <a:r>
              <a:rPr lang="en-US" dirty="0" smtClean="0"/>
              <a:t>– “the process of planning and executing the conception, pricing, promotion, and distribution of ideas, goods and services to create exchanges that satisfy individual and organizational goals” (</a:t>
            </a:r>
            <a:r>
              <a:rPr lang="en-US" dirty="0" err="1" smtClean="0"/>
              <a:t>Bennet</a:t>
            </a:r>
            <a:r>
              <a:rPr lang="en-US" dirty="0" smtClean="0"/>
              <a:t>, 1995)</a:t>
            </a:r>
          </a:p>
          <a:p>
            <a:r>
              <a:rPr lang="en-US" dirty="0" smtClean="0"/>
              <a:t>The action or business of promoting and selling products or services, including market research and advertising. (Oxford dictionary)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Fundraising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715200" cy="4205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“the </a:t>
            </a:r>
            <a:r>
              <a:rPr lang="en-US" dirty="0"/>
              <a:t>act of collecting or producing money for a particular purpose, especially for a </a:t>
            </a:r>
            <a:r>
              <a:rPr lang="en-US" dirty="0" smtClean="0"/>
              <a:t>charity</a:t>
            </a:r>
            <a:r>
              <a:rPr lang="cs-CZ" dirty="0" smtClean="0"/>
              <a:t>“ (Cambridge </a:t>
            </a:r>
            <a:r>
              <a:rPr lang="cs-CZ" dirty="0" err="1" smtClean="0"/>
              <a:t>dictionary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</a:t>
            </a:r>
            <a:r>
              <a:rPr lang="en-US" dirty="0" smtClean="0"/>
              <a:t>Fundraising </a:t>
            </a:r>
            <a:r>
              <a:rPr lang="en-US" dirty="0"/>
              <a:t>or fund-raising is the process of seeking and gathering voluntary financial contributions by engaging individuals, businesses, charitable foundations, or governmental agencies</a:t>
            </a:r>
            <a:r>
              <a:rPr lang="en-US" dirty="0" smtClean="0"/>
              <a:t>.</a:t>
            </a:r>
            <a:r>
              <a:rPr lang="cs-CZ" dirty="0" smtClean="0"/>
              <a:t>“ </a:t>
            </a:r>
            <a:r>
              <a:rPr lang="en-US" dirty="0" smtClean="0"/>
              <a:t>(</a:t>
            </a:r>
            <a:r>
              <a:rPr lang="cs-CZ" dirty="0" err="1" smtClean="0"/>
              <a:t>Wikipedia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7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Marketing x Fundraising </a:t>
            </a:r>
            <a:endParaRPr lang="en-GB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715200" cy="4205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Fundraising</a:t>
            </a:r>
          </a:p>
          <a:p>
            <a:r>
              <a:rPr lang="en-GB" dirty="0" smtClean="0"/>
              <a:t>Increasing the total turnover of organization</a:t>
            </a:r>
          </a:p>
          <a:p>
            <a:pPr lvl="1"/>
            <a:r>
              <a:rPr lang="en-GB" dirty="0" smtClean="0"/>
              <a:t>Donors</a:t>
            </a:r>
          </a:p>
          <a:p>
            <a:pPr lvl="1"/>
            <a:r>
              <a:rPr lang="en-GB" dirty="0" smtClean="0"/>
              <a:t>Increasing sales</a:t>
            </a:r>
          </a:p>
          <a:p>
            <a:pPr lvl="1"/>
            <a:r>
              <a:rPr lang="en-GB" dirty="0" smtClean="0"/>
              <a:t>Improving product</a:t>
            </a:r>
          </a:p>
          <a:p>
            <a:r>
              <a:rPr lang="en-GB" dirty="0" smtClean="0"/>
              <a:t>Marketing</a:t>
            </a:r>
          </a:p>
          <a:p>
            <a:pPr lvl="1"/>
            <a:r>
              <a:rPr lang="en-GB" dirty="0" smtClean="0"/>
              <a:t>Focused on market competition</a:t>
            </a:r>
          </a:p>
          <a:p>
            <a:pPr lvl="1"/>
            <a:r>
              <a:rPr lang="en-GB" dirty="0" smtClean="0"/>
              <a:t>Focused on product</a:t>
            </a:r>
          </a:p>
        </p:txBody>
      </p:sp>
    </p:spTree>
    <p:extLst>
      <p:ext uri="{BB962C8B-B14F-4D97-AF65-F5344CB8AC3E}">
        <p14:creationId xmlns:p14="http://schemas.microsoft.com/office/powerpoint/2010/main" val="17427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216014"/>
            <a:ext cx="7772400" cy="1362075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2. Marketing in culture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Marketing in culture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Specifics of products in culture</a:t>
            </a:r>
          </a:p>
          <a:p>
            <a:pPr lvl="1"/>
            <a:r>
              <a:rPr lang="en-GB" dirty="0" smtClean="0"/>
              <a:t>Some product are made without connection to current demand</a:t>
            </a:r>
          </a:p>
          <a:p>
            <a:pPr lvl="2"/>
            <a:r>
              <a:rPr lang="en-GB" dirty="0" smtClean="0"/>
              <a:t>Artist statement</a:t>
            </a:r>
          </a:p>
          <a:p>
            <a:pPr lvl="2"/>
            <a:r>
              <a:rPr lang="en-GB" dirty="0" smtClean="0"/>
              <a:t>Culture goods made in the past</a:t>
            </a:r>
          </a:p>
          <a:p>
            <a:pPr lvl="1"/>
            <a:r>
              <a:rPr lang="en-GB" dirty="0" smtClean="0"/>
              <a:t>Some cultural sectors do not reflect current demand</a:t>
            </a:r>
          </a:p>
          <a:p>
            <a:r>
              <a:rPr lang="en-GB" dirty="0" smtClean="0"/>
              <a:t>Some products are attractive only temporarily in particular time</a:t>
            </a:r>
          </a:p>
          <a:p>
            <a:pPr lvl="1"/>
            <a:r>
              <a:rPr lang="en-GB" dirty="0" smtClean="0"/>
              <a:t>Demand which changed in time</a:t>
            </a:r>
          </a:p>
          <a:p>
            <a:pPr lvl="1"/>
            <a:r>
              <a:rPr lang="en-GB" dirty="0" smtClean="0"/>
              <a:t>Political satire etc.</a:t>
            </a:r>
          </a:p>
          <a:p>
            <a:r>
              <a:rPr lang="en-GB" dirty="0" smtClean="0"/>
              <a:t>Some culture organizations have character of non-profit organization</a:t>
            </a:r>
          </a:p>
          <a:p>
            <a:pPr lvl="1"/>
            <a:r>
              <a:rPr lang="en-GB" dirty="0" smtClean="0"/>
              <a:t>Importance of fundraising</a:t>
            </a:r>
          </a:p>
          <a:p>
            <a:pPr lvl="1"/>
            <a:r>
              <a:rPr lang="en-GB" dirty="0" smtClean="0"/>
              <a:t>Less space to focus on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772400" cy="1944216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3. </a:t>
            </a:r>
            <a:r>
              <a:rPr lang="en-GB" dirty="0" smtClean="0"/>
              <a:t>Segmentation of market with culture products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3"/>
            <a:ext cx="8280920" cy="459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Segmentation of market with culture products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Factors of market segmentation:</a:t>
            </a:r>
          </a:p>
          <a:p>
            <a:r>
              <a:rPr lang="en-GB" dirty="0" smtClean="0"/>
              <a:t>Age</a:t>
            </a:r>
            <a:endParaRPr lang="cs-CZ" dirty="0" smtClean="0"/>
          </a:p>
          <a:p>
            <a:r>
              <a:rPr lang="en-GB" dirty="0" smtClean="0"/>
              <a:t>Sex</a:t>
            </a:r>
            <a:endParaRPr lang="cs-CZ" dirty="0" smtClean="0"/>
          </a:p>
          <a:p>
            <a:r>
              <a:rPr lang="en-GB" dirty="0" smtClean="0"/>
              <a:t>Education</a:t>
            </a:r>
            <a:endParaRPr lang="en-GB" dirty="0" smtClean="0"/>
          </a:p>
          <a:p>
            <a:r>
              <a:rPr lang="en-GB" dirty="0" smtClean="0"/>
              <a:t>Socio-economic background</a:t>
            </a:r>
            <a:endParaRPr lang="cs-CZ" dirty="0" smtClean="0"/>
          </a:p>
          <a:p>
            <a:r>
              <a:rPr lang="cs-CZ" dirty="0" smtClean="0"/>
              <a:t>Social status</a:t>
            </a:r>
            <a:endParaRPr lang="en-GB" dirty="0" smtClean="0"/>
          </a:p>
          <a:p>
            <a:r>
              <a:rPr lang="en-GB" dirty="0" smtClean="0"/>
              <a:t>Ethnic origin</a:t>
            </a:r>
          </a:p>
          <a:p>
            <a:r>
              <a:rPr lang="en-GB" dirty="0" smtClean="0"/>
              <a:t>Culture background</a:t>
            </a:r>
          </a:p>
          <a:p>
            <a:r>
              <a:rPr lang="en-GB" dirty="0" smtClean="0"/>
              <a:t>Geographical factors</a:t>
            </a:r>
          </a:p>
          <a:p>
            <a:pPr lvl="1"/>
            <a:r>
              <a:rPr lang="en-GB" dirty="0" smtClean="0"/>
              <a:t>Characteristic of locality</a:t>
            </a:r>
          </a:p>
          <a:p>
            <a:pPr lvl="1"/>
            <a:r>
              <a:rPr lang="en-GB" dirty="0" smtClean="0"/>
              <a:t>Barriers to accessibility</a:t>
            </a:r>
            <a:endParaRPr lang="cs-CZ" dirty="0" smtClean="0"/>
          </a:p>
          <a:p>
            <a:r>
              <a:rPr lang="cs-CZ" dirty="0" smtClean="0"/>
              <a:t>….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4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676</Words>
  <Application>Microsoft Office PowerPoint</Application>
  <PresentationFormat>Předvádění na obrazovce (4:3)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Motiv sady Office</vt:lpstr>
      <vt:lpstr>Marketing for Cultural Organizations</vt:lpstr>
      <vt:lpstr>1.What does the term marketing mean?</vt:lpstr>
      <vt:lpstr> What does the term marketing mean? </vt:lpstr>
      <vt:lpstr> Fundraising </vt:lpstr>
      <vt:lpstr> Marketing x Fundraising </vt:lpstr>
      <vt:lpstr>2. Marketing in culture </vt:lpstr>
      <vt:lpstr>Marketing in culture</vt:lpstr>
      <vt:lpstr> 3. Segmentation of market with culture products </vt:lpstr>
      <vt:lpstr>Segmentation of market with culture products</vt:lpstr>
      <vt:lpstr>Segmentation of market and pricing policy</vt:lpstr>
      <vt:lpstr>4. Ways of marketing communication </vt:lpstr>
      <vt:lpstr>Ways of marketing communication</vt:lpstr>
      <vt:lpstr>Ways of marketing communication</vt:lpstr>
      <vt:lpstr>5. competition in the market </vt:lpstr>
      <vt:lpstr>Competition in the market </vt:lpstr>
      <vt:lpstr> 7. What does marketing plan mean? </vt:lpstr>
      <vt:lpstr> What does marketing plan mean?</vt:lpstr>
      <vt:lpstr> What does marketing plan mean?</vt:lpstr>
      <vt:lpstr> 8. What does marketing mix mean? </vt:lpstr>
      <vt:lpstr>Marketing mix</vt:lpstr>
      <vt:lpstr>Marketing mix</vt:lpstr>
      <vt:lpstr>Marketing mix</vt:lpstr>
      <vt:lpstr>Prezentace aplikace PowerPoint</vt:lpstr>
      <vt:lpstr>conclusion</vt:lpstr>
      <vt:lpstr>Sources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adm</cp:lastModifiedBy>
  <cp:revision>44</cp:revision>
  <cp:lastPrinted>2019-04-22T07:53:16Z</cp:lastPrinted>
  <dcterms:created xsi:type="dcterms:W3CDTF">2016-02-19T15:27:11Z</dcterms:created>
  <dcterms:modified xsi:type="dcterms:W3CDTF">2021-03-09T10:28:09Z</dcterms:modified>
</cp:coreProperties>
</file>