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304" r:id="rId4"/>
    <p:sldId id="328" r:id="rId5"/>
    <p:sldId id="335" r:id="rId6"/>
    <p:sldId id="353" r:id="rId7"/>
    <p:sldId id="337" r:id="rId8"/>
    <p:sldId id="339" r:id="rId9"/>
    <p:sldId id="357" r:id="rId10"/>
    <p:sldId id="358" r:id="rId11"/>
    <p:sldId id="354" r:id="rId12"/>
    <p:sldId id="367" r:id="rId13"/>
    <p:sldId id="366" r:id="rId14"/>
    <p:sldId id="338" r:id="rId15"/>
    <p:sldId id="355" r:id="rId16"/>
    <p:sldId id="369" r:id="rId17"/>
    <p:sldId id="340" r:id="rId18"/>
    <p:sldId id="341" r:id="rId19"/>
    <p:sldId id="361" r:id="rId20"/>
    <p:sldId id="362" r:id="rId21"/>
    <p:sldId id="359" r:id="rId22"/>
    <p:sldId id="360" r:id="rId23"/>
    <p:sldId id="333" r:id="rId24"/>
    <p:sldId id="327" r:id="rId25"/>
    <p:sldId id="306" r:id="rId26"/>
    <p:sldId id="258" r:id="rId27"/>
    <p:sldId id="343" r:id="rId28"/>
    <p:sldId id="287" r:id="rId29"/>
    <p:sldId id="292" r:id="rId30"/>
    <p:sldId id="305" r:id="rId31"/>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184297-7E23-44A9-9E52-94C644AC7910}" type="datetimeFigureOut">
              <a:rPr lang="cs-CZ" smtClean="0"/>
              <a:t>21.02.2021</a:t>
            </a:fld>
            <a:endParaRPr lang="cs-CZ"/>
          </a:p>
        </p:txBody>
      </p:sp>
      <p:sp>
        <p:nvSpPr>
          <p:cNvPr id="4" name="Zástupný symbol pro zápatí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A05C0ED6-92B8-4CE6-9B58-84861B958F8B}" type="slidenum">
              <a:rPr lang="cs-CZ" smtClean="0"/>
              <a:t>‹#›</a:t>
            </a:fld>
            <a:endParaRPr lang="cs-CZ"/>
          </a:p>
        </p:txBody>
      </p:sp>
    </p:spTree>
    <p:extLst>
      <p:ext uri="{BB962C8B-B14F-4D97-AF65-F5344CB8AC3E}">
        <p14:creationId xmlns:p14="http://schemas.microsoft.com/office/powerpoint/2010/main" val="4045162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21.02.2021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unesdoc.unesco.org/images/0012/001240/124058eo.pdf" TargetMode="External"/><Relationship Id="rId5" Type="http://schemas.openxmlformats.org/officeDocument/2006/relationships/hyperlink" Target="https://www.ebu.ch/files/live/sites/ebu/files/Publications/EBU-MIS%20-%20Funding%20of%20PSM%202015%20-%20Public%20version.pdf" TargetMode="External"/><Relationship Id="rId4" Type="http://schemas.openxmlformats.org/officeDocument/2006/relationships/hyperlink" Target="http://dictionary.cambridge.org/dictionary/english/mass-med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m.ac.uk/__data/assets/image/0005/185225/2007BM5740_michelangelo_david_plaster_cast.jpg"/>
          <p:cNvPicPr>
            <a:picLocks noChangeAspect="1" noChangeArrowheads="1"/>
          </p:cNvPicPr>
          <p:nvPr/>
        </p:nvPicPr>
        <p:blipFill>
          <a:blip r:embed="rId2" cstate="print"/>
          <a:srcRect/>
          <a:stretch>
            <a:fillRect/>
          </a:stretch>
        </p:blipFill>
        <p:spPr bwMode="auto">
          <a:xfrm>
            <a:off x="0" y="0"/>
            <a:ext cx="3803915" cy="5705872"/>
          </a:xfrm>
          <a:prstGeom prst="rect">
            <a:avLst/>
          </a:prstGeom>
          <a:noFill/>
        </p:spPr>
      </p:pic>
      <p:pic>
        <p:nvPicPr>
          <p:cNvPr id="1030" name="Picture 6" descr="http://www.martinfukan.wz.cz/images/noty01.jpg"/>
          <p:cNvPicPr>
            <a:picLocks noChangeAspect="1" noChangeArrowheads="1"/>
          </p:cNvPicPr>
          <p:nvPr/>
        </p:nvPicPr>
        <p:blipFill>
          <a:blip r:embed="rId3" cstate="print"/>
          <a:srcRect/>
          <a:stretch>
            <a:fillRect/>
          </a:stretch>
        </p:blipFill>
        <p:spPr bwMode="auto">
          <a:xfrm>
            <a:off x="0" y="4193704"/>
            <a:ext cx="4262874" cy="2664296"/>
          </a:xfrm>
          <a:prstGeom prst="rect">
            <a:avLst/>
          </a:prstGeom>
          <a:noFill/>
        </p:spPr>
      </p:pic>
      <p:pic>
        <p:nvPicPr>
          <p:cNvPr id="1034" name="Picture 10" descr="http://img.blesk.cz/img/1/full/421423-img-michael-jackson-andy-warhol-crop.jpg"/>
          <p:cNvPicPr>
            <a:picLocks noChangeAspect="1" noChangeArrowheads="1"/>
          </p:cNvPicPr>
          <p:nvPr/>
        </p:nvPicPr>
        <p:blipFill>
          <a:blip r:embed="rId4" cstate="print"/>
          <a:srcRect/>
          <a:stretch>
            <a:fillRect/>
          </a:stretch>
        </p:blipFill>
        <p:spPr bwMode="auto">
          <a:xfrm>
            <a:off x="2889432" y="3501008"/>
            <a:ext cx="2906704" cy="3356992"/>
          </a:xfrm>
          <a:prstGeom prst="rect">
            <a:avLst/>
          </a:prstGeom>
          <a:noFill/>
        </p:spPr>
      </p:pic>
      <p:pic>
        <p:nvPicPr>
          <p:cNvPr id="1032" name="Picture 8" descr="http://www.slezskabrana.cz/gallery/gal37_obr1250750936_141.jpg"/>
          <p:cNvPicPr>
            <a:picLocks noChangeAspect="1" noChangeArrowheads="1"/>
          </p:cNvPicPr>
          <p:nvPr/>
        </p:nvPicPr>
        <p:blipFill>
          <a:blip r:embed="rId5" cstate="print"/>
          <a:srcRect/>
          <a:stretch>
            <a:fillRect/>
          </a:stretch>
        </p:blipFill>
        <p:spPr bwMode="auto">
          <a:xfrm>
            <a:off x="5269435" y="2465512"/>
            <a:ext cx="3874565" cy="4392488"/>
          </a:xfrm>
          <a:prstGeom prst="rect">
            <a:avLst/>
          </a:prstGeom>
          <a:noFill/>
        </p:spPr>
      </p:pic>
      <p:pic>
        <p:nvPicPr>
          <p:cNvPr id="1028" name="Picture 4" descr="http://obrazky.4ever.sk/data/download/ine/stara-kniha-218818.jpg"/>
          <p:cNvPicPr>
            <a:picLocks noChangeAspect="1" noChangeArrowheads="1"/>
          </p:cNvPicPr>
          <p:nvPr/>
        </p:nvPicPr>
        <p:blipFill>
          <a:blip r:embed="rId6" cstate="print"/>
          <a:srcRect/>
          <a:stretch>
            <a:fillRect/>
          </a:stretch>
        </p:blipFill>
        <p:spPr bwMode="auto">
          <a:xfrm>
            <a:off x="3199418" y="0"/>
            <a:ext cx="5944582" cy="3906937"/>
          </a:xfrm>
          <a:prstGeom prst="rect">
            <a:avLst/>
          </a:prstGeom>
          <a:noFill/>
        </p:spPr>
      </p:pic>
      <p:pic>
        <p:nvPicPr>
          <p:cNvPr id="1035" name="Picture 11"/>
          <p:cNvPicPr>
            <a:picLocks noChangeAspect="1" noChangeArrowheads="1"/>
          </p:cNvPicPr>
          <p:nvPr/>
        </p:nvPicPr>
        <p:blipFill>
          <a:blip r:embed="rId7" cstate="print"/>
          <a:srcRect/>
          <a:stretch>
            <a:fillRect/>
          </a:stretch>
        </p:blipFill>
        <p:spPr bwMode="auto">
          <a:xfrm>
            <a:off x="0" y="2636912"/>
            <a:ext cx="9144000" cy="1872208"/>
          </a:xfrm>
          <a:prstGeom prst="rect">
            <a:avLst/>
          </a:prstGeom>
          <a:noFill/>
          <a:ln w="9525">
            <a:noFill/>
            <a:miter lim="800000"/>
            <a:headEnd/>
            <a:tailEnd/>
          </a:ln>
        </p:spPr>
      </p:pic>
      <p:sp>
        <p:nvSpPr>
          <p:cNvPr id="2" name="Nadpis 1"/>
          <p:cNvSpPr>
            <a:spLocks noGrp="1"/>
          </p:cNvSpPr>
          <p:nvPr>
            <p:ph type="ctrTitle"/>
          </p:nvPr>
        </p:nvSpPr>
        <p:spPr>
          <a:xfrm>
            <a:off x="323528" y="2420888"/>
            <a:ext cx="8568952" cy="2160240"/>
          </a:xfrm>
        </p:spPr>
        <p:txBody>
          <a:bodyPr>
            <a:normAutofit/>
          </a:bodyPr>
          <a:lstStyle/>
          <a:p>
            <a:r>
              <a:rPr lang="en-GB" sz="3600" b="1" cap="all" dirty="0" smtClean="0"/>
              <a:t>Mass media economy</a:t>
            </a:r>
            <a:endParaRPr lang="en-GB" sz="3600" b="1" cap="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77500" lnSpcReduction="20000"/>
          </a:bodyPr>
          <a:lstStyle/>
          <a:p>
            <a:pPr marL="0" lvl="0" indent="0">
              <a:buNone/>
            </a:pPr>
            <a:r>
              <a:rPr lang="en-GB" dirty="0" smtClean="0"/>
              <a:t>Historical milestones</a:t>
            </a:r>
          </a:p>
          <a:p>
            <a:pPr marL="0" indent="0">
              <a:buNone/>
            </a:pPr>
            <a:r>
              <a:rPr lang="en-GB" dirty="0" smtClean="0"/>
              <a:t>Internet</a:t>
            </a:r>
          </a:p>
          <a:p>
            <a:r>
              <a:rPr lang="en-GB" dirty="0" err="1" smtClean="0"/>
              <a:t>70‘s</a:t>
            </a:r>
            <a:endParaRPr lang="en-GB" dirty="0" smtClean="0"/>
          </a:p>
          <a:p>
            <a:pPr marL="0" lvl="0" indent="0">
              <a:buNone/>
            </a:pPr>
            <a:r>
              <a:rPr lang="en-GB" dirty="0" smtClean="0"/>
              <a:t>YouTube</a:t>
            </a:r>
          </a:p>
          <a:p>
            <a:r>
              <a:rPr lang="en-GB" dirty="0" smtClean="0"/>
              <a:t>2005</a:t>
            </a:r>
          </a:p>
          <a:p>
            <a:pPr marL="0" lvl="0" indent="0">
              <a:buNone/>
            </a:pPr>
            <a:r>
              <a:rPr lang="en-GB" dirty="0" smtClean="0"/>
              <a:t>Facebook</a:t>
            </a:r>
          </a:p>
          <a:p>
            <a:r>
              <a:rPr lang="en-GB" dirty="0" smtClean="0"/>
              <a:t>2004</a:t>
            </a:r>
          </a:p>
          <a:p>
            <a:pPr marL="0" indent="0">
              <a:buNone/>
            </a:pPr>
            <a:r>
              <a:rPr lang="en-GB" dirty="0" smtClean="0"/>
              <a:t>Instagram</a:t>
            </a:r>
          </a:p>
          <a:p>
            <a:r>
              <a:rPr lang="en-GB" dirty="0" smtClean="0"/>
              <a:t>2010</a:t>
            </a:r>
          </a:p>
          <a:p>
            <a:pPr marL="0" indent="0">
              <a:buNone/>
            </a:pPr>
            <a:r>
              <a:rPr lang="en-GB" dirty="0" err="1" smtClean="0"/>
              <a:t>TikTok</a:t>
            </a:r>
            <a:endParaRPr lang="en-GB" dirty="0" smtClean="0"/>
          </a:p>
          <a:p>
            <a:r>
              <a:rPr lang="en-GB" dirty="0" smtClean="0"/>
              <a:t>2017</a:t>
            </a:r>
            <a:endParaRPr lang="en-GB" dirty="0"/>
          </a:p>
        </p:txBody>
      </p:sp>
    </p:spTree>
    <p:extLst>
      <p:ext uri="{BB962C8B-B14F-4D97-AF65-F5344CB8AC3E}">
        <p14:creationId xmlns:p14="http://schemas.microsoft.com/office/powerpoint/2010/main" val="13885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4</a:t>
            </a:r>
            <a:r>
              <a:rPr lang="cs-CZ" sz="3600" b="1" cap="all" dirty="0" smtClean="0"/>
              <a:t>.</a:t>
            </a:r>
            <a:r>
              <a:rPr lang="en-US" sz="3600" dirty="0" smtClean="0"/>
              <a:t> </a:t>
            </a:r>
            <a:r>
              <a:rPr lang="en-GB" sz="3600" b="1" dirty="0" smtClean="0"/>
              <a:t>Ownership of mass media</a:t>
            </a:r>
            <a:endParaRPr lang="en-GB" sz="3600" b="1" cap="all" dirty="0"/>
          </a:p>
        </p:txBody>
      </p:sp>
    </p:spTree>
    <p:extLst>
      <p:ext uri="{BB962C8B-B14F-4D97-AF65-F5344CB8AC3E}">
        <p14:creationId xmlns:p14="http://schemas.microsoft.com/office/powerpoint/2010/main" val="1503916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Ownership of mass media</a:t>
            </a:r>
            <a:endParaRPr lang="cs-CZ" dirty="0"/>
          </a:p>
        </p:txBody>
      </p:sp>
      <p:pic>
        <p:nvPicPr>
          <p:cNvPr id="5" name="Zástupný symbol pro obsah 4"/>
          <p:cNvPicPr>
            <a:picLocks noGrp="1" noChangeAspect="1"/>
          </p:cNvPicPr>
          <p:nvPr>
            <p:ph idx="1"/>
          </p:nvPr>
        </p:nvPicPr>
        <p:blipFill>
          <a:blip r:embed="rId2"/>
          <a:stretch>
            <a:fillRect/>
          </a:stretch>
        </p:blipFill>
        <p:spPr>
          <a:xfrm>
            <a:off x="827584" y="1556792"/>
            <a:ext cx="7154273" cy="4267796"/>
          </a:xfrm>
          <a:prstGeom prst="rect">
            <a:avLst/>
          </a:prstGeom>
        </p:spPr>
      </p:pic>
    </p:spTree>
    <p:extLst>
      <p:ext uri="{BB962C8B-B14F-4D97-AF65-F5344CB8AC3E}">
        <p14:creationId xmlns:p14="http://schemas.microsoft.com/office/powerpoint/2010/main" val="19275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Government media vs. Media governed by public law</a:t>
            </a:r>
            <a:endParaRPr lang="cs-CZ" dirty="0"/>
          </a:p>
        </p:txBody>
      </p:sp>
      <p:pic>
        <p:nvPicPr>
          <p:cNvPr id="4" name="Zástupný symbol pro obsah 3"/>
          <p:cNvPicPr>
            <a:picLocks noGrp="1" noChangeAspect="1"/>
          </p:cNvPicPr>
          <p:nvPr>
            <p:ph idx="1"/>
          </p:nvPr>
        </p:nvPicPr>
        <p:blipFill>
          <a:blip r:embed="rId2"/>
          <a:stretch>
            <a:fillRect/>
          </a:stretch>
        </p:blipFill>
        <p:spPr>
          <a:xfrm>
            <a:off x="971600" y="1700808"/>
            <a:ext cx="6906589" cy="4239217"/>
          </a:xfrm>
          <a:prstGeom prst="rect">
            <a:avLst/>
          </a:prstGeom>
        </p:spPr>
      </p:pic>
    </p:spTree>
    <p:extLst>
      <p:ext uri="{BB962C8B-B14F-4D97-AF65-F5344CB8AC3E}">
        <p14:creationId xmlns:p14="http://schemas.microsoft.com/office/powerpoint/2010/main" val="160030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GB" dirty="0" smtClean="0"/>
              <a:t>Public x Private</a:t>
            </a:r>
            <a:r>
              <a:rPr lang="cs-CZ" dirty="0"/>
              <a:t/>
            </a:r>
            <a:br>
              <a:rPr lang="cs-CZ" dirty="0"/>
            </a:br>
            <a:endParaRPr lang="en-US" dirty="0"/>
          </a:p>
        </p:txBody>
      </p:sp>
      <p:sp>
        <p:nvSpPr>
          <p:cNvPr id="3" name="Zástupný symbol pro obsah 2"/>
          <p:cNvSpPr>
            <a:spLocks noGrp="1"/>
          </p:cNvSpPr>
          <p:nvPr>
            <p:ph idx="1"/>
          </p:nvPr>
        </p:nvSpPr>
        <p:spPr/>
        <p:txBody>
          <a:bodyPr>
            <a:normAutofit lnSpcReduction="10000"/>
          </a:bodyPr>
          <a:lstStyle/>
          <a:p>
            <a:pPr marL="0" indent="0">
              <a:buNone/>
            </a:pPr>
            <a:r>
              <a:rPr lang="en-GB" dirty="0" smtClean="0"/>
              <a:t>P</a:t>
            </a:r>
            <a:r>
              <a:rPr lang="en-GB" dirty="0" smtClean="0"/>
              <a:t>rivate</a:t>
            </a:r>
          </a:p>
          <a:p>
            <a:pPr marL="0" indent="0">
              <a:buNone/>
            </a:pPr>
            <a:r>
              <a:rPr lang="en-GB" dirty="0" smtClean="0"/>
              <a:t>+ Pressure to financial efficiency</a:t>
            </a:r>
          </a:p>
          <a:p>
            <a:pPr marL="0" indent="0">
              <a:buNone/>
            </a:pPr>
            <a:r>
              <a:rPr lang="en-GB" dirty="0" smtClean="0"/>
              <a:t>+ Generally without political pressure</a:t>
            </a:r>
          </a:p>
          <a:p>
            <a:pPr marL="0" indent="0">
              <a:buNone/>
            </a:pPr>
            <a:r>
              <a:rPr lang="en-GB" dirty="0" smtClean="0"/>
              <a:t>+ Financial independent</a:t>
            </a:r>
          </a:p>
          <a:p>
            <a:pPr marL="0" indent="0">
              <a:buNone/>
            </a:pPr>
            <a:r>
              <a:rPr lang="en-GB" dirty="0" smtClean="0"/>
              <a:t>-  Need support from advertisement</a:t>
            </a:r>
          </a:p>
          <a:p>
            <a:pPr marL="0" indent="0">
              <a:buNone/>
            </a:pPr>
            <a:r>
              <a:rPr lang="en-GB" dirty="0" smtClean="0"/>
              <a:t>-  Under pressure of owners</a:t>
            </a:r>
          </a:p>
          <a:p>
            <a:pPr>
              <a:buFontTx/>
              <a:buChar char="-"/>
            </a:pPr>
            <a:r>
              <a:rPr lang="en-GB" dirty="0" smtClean="0"/>
              <a:t>Focused of gain</a:t>
            </a:r>
          </a:p>
          <a:p>
            <a:pPr>
              <a:buFontTx/>
              <a:buChar char="-"/>
            </a:pPr>
            <a:r>
              <a:rPr lang="en-GB" dirty="0" smtClean="0"/>
              <a:t>Tabloid</a:t>
            </a:r>
          </a:p>
          <a:p>
            <a:pPr marL="0" indent="0">
              <a:buNone/>
            </a:pPr>
            <a:endParaRPr lang="en-US" dirty="0" smtClean="0"/>
          </a:p>
          <a:p>
            <a:pPr marL="0" lvl="0" indent="0">
              <a:buNone/>
            </a:pPr>
            <a:endParaRPr lang="en-US" dirty="0" smtClean="0"/>
          </a:p>
          <a:p>
            <a:pPr marL="0" lvl="0" indent="0">
              <a:buNone/>
            </a:pPr>
            <a:endParaRPr lang="en-US" dirty="0"/>
          </a:p>
        </p:txBody>
      </p:sp>
    </p:spTree>
    <p:extLst>
      <p:ext uri="{BB962C8B-B14F-4D97-AF65-F5344CB8AC3E}">
        <p14:creationId xmlns:p14="http://schemas.microsoft.com/office/powerpoint/2010/main" val="108844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57200" y="263996"/>
            <a:ext cx="8229600" cy="1143000"/>
          </a:xfrm>
        </p:spPr>
        <p:txBody>
          <a:bodyPr>
            <a:normAutofit fontScale="90000"/>
          </a:bodyPr>
          <a:lstStyle/>
          <a:p>
            <a:pPr lvl="0"/>
            <a:r>
              <a:rPr lang="cs-CZ" dirty="0" smtClean="0"/>
              <a:t/>
            </a:r>
            <a:br>
              <a:rPr lang="cs-CZ" dirty="0" smtClean="0"/>
            </a:br>
            <a:r>
              <a:rPr lang="en-GB" dirty="0" smtClean="0"/>
              <a:t>Public x Private</a:t>
            </a:r>
            <a:endParaRPr lang="en-GB" dirty="0"/>
          </a:p>
        </p:txBody>
      </p:sp>
      <p:sp>
        <p:nvSpPr>
          <p:cNvPr id="3" name="Zástupný symbol pro obsah 2"/>
          <p:cNvSpPr>
            <a:spLocks noGrp="1"/>
          </p:cNvSpPr>
          <p:nvPr>
            <p:ph idx="1"/>
          </p:nvPr>
        </p:nvSpPr>
        <p:spPr/>
        <p:txBody>
          <a:bodyPr>
            <a:normAutofit/>
          </a:bodyPr>
          <a:lstStyle/>
          <a:p>
            <a:pPr marL="0" indent="0">
              <a:buNone/>
            </a:pPr>
            <a:r>
              <a:rPr lang="en-GB" dirty="0" smtClean="0"/>
              <a:t>P</a:t>
            </a:r>
            <a:r>
              <a:rPr lang="en-GB" dirty="0" smtClean="0"/>
              <a:t>ublic</a:t>
            </a:r>
          </a:p>
          <a:p>
            <a:pPr marL="0" indent="0">
              <a:buNone/>
            </a:pPr>
            <a:r>
              <a:rPr lang="en-GB" dirty="0" smtClean="0"/>
              <a:t>+ Demand to independence</a:t>
            </a:r>
          </a:p>
          <a:p>
            <a:pPr marL="0" indent="0">
              <a:buNone/>
            </a:pPr>
            <a:r>
              <a:rPr lang="en-GB" dirty="0" smtClean="0"/>
              <a:t>+ Program diversity</a:t>
            </a:r>
          </a:p>
          <a:p>
            <a:pPr marL="0" indent="0">
              <a:buNone/>
            </a:pPr>
            <a:r>
              <a:rPr lang="en-GB" dirty="0" smtClean="0"/>
              <a:t>+ Objectiveness</a:t>
            </a:r>
          </a:p>
          <a:p>
            <a:pPr marL="0" indent="0">
              <a:buNone/>
            </a:pPr>
            <a:r>
              <a:rPr lang="en-GB" dirty="0" smtClean="0"/>
              <a:t>+ Less advertisement</a:t>
            </a:r>
          </a:p>
          <a:p>
            <a:pPr marL="0" indent="0">
              <a:buNone/>
            </a:pPr>
            <a:r>
              <a:rPr lang="en-GB" dirty="0" smtClean="0"/>
              <a:t>+ Focused on information</a:t>
            </a:r>
          </a:p>
          <a:p>
            <a:pPr marL="0" indent="0">
              <a:buNone/>
            </a:pPr>
            <a:r>
              <a:rPr lang="en-GB" dirty="0" smtClean="0"/>
              <a:t>+ Focused on human capital development</a:t>
            </a:r>
          </a:p>
          <a:p>
            <a:pPr>
              <a:buFontTx/>
              <a:buChar char="-"/>
            </a:pPr>
            <a:endParaRPr lang="en-US" b="1" dirty="0" smtClean="0"/>
          </a:p>
          <a:p>
            <a:pPr marL="0" indent="0">
              <a:buNone/>
            </a:pPr>
            <a:endParaRPr lang="cs-CZ" dirty="0" smtClean="0"/>
          </a:p>
          <a:p>
            <a:pPr>
              <a:buFontTx/>
              <a:buChar char="-"/>
            </a:pPr>
            <a:endParaRPr lang="en-US" dirty="0" smtClean="0"/>
          </a:p>
          <a:p>
            <a:pPr marL="0" lvl="0" indent="0">
              <a:buNone/>
            </a:pPr>
            <a:endParaRPr lang="en-US" dirty="0" smtClean="0"/>
          </a:p>
        </p:txBody>
      </p:sp>
    </p:spTree>
    <p:extLst>
      <p:ext uri="{BB962C8B-B14F-4D97-AF65-F5344CB8AC3E}">
        <p14:creationId xmlns:p14="http://schemas.microsoft.com/office/powerpoint/2010/main" val="2463057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57200" y="263996"/>
            <a:ext cx="8229600" cy="1143000"/>
          </a:xfrm>
        </p:spPr>
        <p:txBody>
          <a:bodyPr>
            <a:normAutofit fontScale="90000"/>
          </a:bodyPr>
          <a:lstStyle/>
          <a:p>
            <a:pPr lvl="0"/>
            <a:r>
              <a:rPr lang="cs-CZ" dirty="0" smtClean="0"/>
              <a:t/>
            </a:r>
            <a:br>
              <a:rPr lang="cs-CZ" dirty="0" smtClean="0"/>
            </a:br>
            <a:r>
              <a:rPr lang="en-GB" dirty="0" smtClean="0"/>
              <a:t>Public x Private</a:t>
            </a:r>
            <a:endParaRPr lang="en-GB" dirty="0"/>
          </a:p>
        </p:txBody>
      </p:sp>
      <p:sp>
        <p:nvSpPr>
          <p:cNvPr id="3" name="Zástupný symbol pro obsah 2"/>
          <p:cNvSpPr>
            <a:spLocks noGrp="1"/>
          </p:cNvSpPr>
          <p:nvPr>
            <p:ph idx="1"/>
          </p:nvPr>
        </p:nvSpPr>
        <p:spPr/>
        <p:txBody>
          <a:bodyPr>
            <a:normAutofit/>
          </a:bodyPr>
          <a:lstStyle/>
          <a:p>
            <a:pPr marL="0" indent="0">
              <a:buNone/>
            </a:pPr>
            <a:r>
              <a:rPr lang="en-GB" dirty="0" smtClean="0"/>
              <a:t>P</a:t>
            </a:r>
            <a:r>
              <a:rPr lang="en-GB" dirty="0" smtClean="0"/>
              <a:t>ublic</a:t>
            </a:r>
          </a:p>
          <a:p>
            <a:pPr>
              <a:buFontTx/>
              <a:buChar char="-"/>
            </a:pPr>
            <a:r>
              <a:rPr lang="en-GB" dirty="0" smtClean="0"/>
              <a:t>Needs of public support</a:t>
            </a:r>
          </a:p>
          <a:p>
            <a:pPr>
              <a:buFontTx/>
              <a:buChar char="-"/>
            </a:pPr>
            <a:r>
              <a:rPr lang="en-GB" dirty="0" smtClean="0"/>
              <a:t>Low financial independency</a:t>
            </a:r>
          </a:p>
          <a:p>
            <a:pPr>
              <a:buFontTx/>
              <a:buChar char="-"/>
            </a:pPr>
            <a:r>
              <a:rPr lang="en-GB" dirty="0" smtClean="0"/>
              <a:t>Lower pressure to economic efficiency</a:t>
            </a:r>
            <a:endParaRPr lang="en-GB" dirty="0" smtClean="0"/>
          </a:p>
          <a:p>
            <a:pPr>
              <a:buFontTx/>
              <a:buChar char="-"/>
            </a:pPr>
            <a:r>
              <a:rPr lang="en-GB" dirty="0" smtClean="0"/>
              <a:t>Political pressure</a:t>
            </a:r>
          </a:p>
          <a:p>
            <a:pPr>
              <a:buFontTx/>
              <a:buChar char="-"/>
            </a:pPr>
            <a:r>
              <a:rPr lang="en-GB" dirty="0" smtClean="0"/>
              <a:t>Existing tendency to propaganda</a:t>
            </a:r>
          </a:p>
          <a:p>
            <a:pPr>
              <a:buFontTx/>
              <a:buChar char="-"/>
            </a:pPr>
            <a:endParaRPr lang="en-US" b="1" dirty="0" smtClean="0"/>
          </a:p>
          <a:p>
            <a:pPr marL="0" indent="0">
              <a:buNone/>
            </a:pPr>
            <a:endParaRPr lang="cs-CZ" dirty="0" smtClean="0"/>
          </a:p>
          <a:p>
            <a:pPr>
              <a:buFontTx/>
              <a:buChar char="-"/>
            </a:pPr>
            <a:endParaRPr lang="en-US" dirty="0" smtClean="0"/>
          </a:p>
          <a:p>
            <a:pPr marL="0" lvl="0" indent="0">
              <a:buNone/>
            </a:pPr>
            <a:endParaRPr lang="en-US" dirty="0" smtClean="0"/>
          </a:p>
        </p:txBody>
      </p:sp>
    </p:spTree>
    <p:extLst>
      <p:ext uri="{BB962C8B-B14F-4D97-AF65-F5344CB8AC3E}">
        <p14:creationId xmlns:p14="http://schemas.microsoft.com/office/powerpoint/2010/main" val="247818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smtClean="0"/>
              <a:t>5.</a:t>
            </a:r>
            <a:r>
              <a:rPr lang="en-US" sz="3600" dirty="0" smtClean="0"/>
              <a:t> </a:t>
            </a:r>
            <a:r>
              <a:rPr lang="cs-CZ" sz="3600" b="1" dirty="0" smtClean="0"/>
              <a:t>Copyright</a:t>
            </a:r>
            <a:endParaRPr lang="cs-CZ" sz="3600" b="1" cap="al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cs-CZ" dirty="0"/>
              <a:t>Copyright</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pPr marL="0" indent="0">
              <a:buNone/>
            </a:pPr>
            <a:r>
              <a:rPr lang="cs-CZ" dirty="0" smtClean="0"/>
              <a:t>Term copyright</a:t>
            </a:r>
            <a:endParaRPr lang="en-US" dirty="0"/>
          </a:p>
          <a:p>
            <a:r>
              <a:rPr lang="cs-CZ" dirty="0" smtClean="0"/>
              <a:t>„</a:t>
            </a:r>
            <a:r>
              <a:rPr lang="en-US" dirty="0"/>
              <a:t>The exclusive and assignable legal right, given to the originator for a fixed number of years, to print, publish, perform, film, or record </a:t>
            </a:r>
            <a:r>
              <a:rPr lang="en-US" dirty="0" smtClean="0"/>
              <a:t>literary, artistic, or musical material. “ (oxford dictionary)	</a:t>
            </a:r>
          </a:p>
          <a:p>
            <a:pPr marL="0" indent="0">
              <a:buNone/>
            </a:pPr>
            <a:endParaRPr lang="en-US" dirty="0"/>
          </a:p>
        </p:txBody>
      </p:sp>
    </p:spTree>
    <p:extLst>
      <p:ext uri="{BB962C8B-B14F-4D97-AF65-F5344CB8AC3E}">
        <p14:creationId xmlns:p14="http://schemas.microsoft.com/office/powerpoint/2010/main" val="398807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6</a:t>
            </a:r>
            <a:r>
              <a:rPr lang="cs-CZ" sz="3600" b="1" cap="all" dirty="0" smtClean="0"/>
              <a:t>.</a:t>
            </a:r>
            <a:r>
              <a:rPr lang="en-US" sz="3600" dirty="0" smtClean="0"/>
              <a:t> Copyright protection associations</a:t>
            </a:r>
            <a:r>
              <a:rPr lang="en-US" sz="3600" b="1" dirty="0" smtClean="0"/>
              <a:t> </a:t>
            </a:r>
            <a:endParaRPr lang="en-US" sz="3600" b="1" cap="all" dirty="0"/>
          </a:p>
        </p:txBody>
      </p:sp>
    </p:spTree>
    <p:extLst>
      <p:ext uri="{BB962C8B-B14F-4D97-AF65-F5344CB8AC3E}">
        <p14:creationId xmlns:p14="http://schemas.microsoft.com/office/powerpoint/2010/main" val="303506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1</a:t>
            </a:r>
            <a:r>
              <a:rPr lang="cs-CZ" sz="3600" b="1" cap="all" dirty="0" smtClean="0"/>
              <a:t>.</a:t>
            </a:r>
            <a:r>
              <a:rPr lang="en-US" sz="3600" dirty="0"/>
              <a:t> </a:t>
            </a:r>
            <a:r>
              <a:rPr lang="en-US" sz="3600" b="1" cap="all" dirty="0" smtClean="0"/>
              <a:t>definition </a:t>
            </a:r>
            <a:r>
              <a:rPr lang="en-US" sz="3600" b="1" cap="all" dirty="0"/>
              <a:t>of mass media</a:t>
            </a:r>
            <a:endParaRPr lang="cs-CZ" sz="3600" b="1" cap="al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a:t>Copyright protection associations</a:t>
            </a:r>
            <a:r>
              <a:rPr lang="cs-CZ" dirty="0"/>
              <a:t/>
            </a:r>
            <a:br>
              <a:rPr lang="cs-CZ" dirty="0"/>
            </a:br>
            <a:endParaRPr lang="en-US"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Czech </a:t>
            </a:r>
            <a:r>
              <a:rPr lang="cs-CZ" dirty="0"/>
              <a:t>R</a:t>
            </a:r>
            <a:r>
              <a:rPr lang="cs-CZ" dirty="0" smtClean="0"/>
              <a:t>epublic OSA</a:t>
            </a:r>
            <a:endParaRPr lang="en-US" dirty="0"/>
          </a:p>
          <a:p>
            <a:r>
              <a:rPr lang="en-US" dirty="0" smtClean="0"/>
              <a:t>is </a:t>
            </a:r>
            <a:r>
              <a:rPr lang="en-US" dirty="0"/>
              <a:t>a professional association of composers, lyricists and musical publishers </a:t>
            </a:r>
            <a:r>
              <a:rPr lang="en-US" dirty="0" smtClean="0"/>
              <a:t>which </a:t>
            </a:r>
            <a:r>
              <a:rPr lang="en-US" dirty="0"/>
              <a:t>was established in 1919 </a:t>
            </a:r>
            <a:endParaRPr lang="cs-CZ" dirty="0" smtClean="0"/>
          </a:p>
          <a:p>
            <a:pPr marL="0" indent="0">
              <a:buNone/>
            </a:pPr>
            <a:r>
              <a:rPr lang="cs-CZ" i="1" dirty="0" smtClean="0"/>
              <a:t>„</a:t>
            </a:r>
            <a:r>
              <a:rPr lang="en-US" i="1" dirty="0" smtClean="0"/>
              <a:t>The </a:t>
            </a:r>
            <a:r>
              <a:rPr lang="en-US" i="1" dirty="0"/>
              <a:t>mission of OSA is the management of economic copyrights of composers, lyricists, the heirs of copyrights and publishers by law or based on an </a:t>
            </a:r>
            <a:r>
              <a:rPr lang="en-US" i="1" dirty="0" smtClean="0"/>
              <a:t>agreement. </a:t>
            </a:r>
            <a:r>
              <a:rPr lang="en-US" i="1" dirty="0"/>
              <a:t>At present, OSA manages rights for the territory of the Czech Republic based on a contracting relationship directly with the rights holder or with its foreign sister society and offers repertoire of three and half million rights holders from various parts of the world, including 9,429 domestic rights holders as of 31 December </a:t>
            </a:r>
            <a:r>
              <a:rPr lang="en-US" i="1" dirty="0" smtClean="0"/>
              <a:t>2017</a:t>
            </a:r>
            <a:r>
              <a:rPr lang="cs-CZ" i="1" dirty="0" smtClean="0"/>
              <a:t>“</a:t>
            </a:r>
            <a:endParaRPr lang="en-US" i="1" dirty="0"/>
          </a:p>
        </p:txBody>
      </p:sp>
    </p:spTree>
    <p:extLst>
      <p:ext uri="{BB962C8B-B14F-4D97-AF65-F5344CB8AC3E}">
        <p14:creationId xmlns:p14="http://schemas.microsoft.com/office/powerpoint/2010/main" val="3094222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7</a:t>
            </a:r>
            <a:r>
              <a:rPr lang="cs-CZ" sz="3600" b="1" cap="all" dirty="0" smtClean="0"/>
              <a:t>.</a:t>
            </a:r>
            <a:r>
              <a:rPr lang="en-US" sz="3600" dirty="0" smtClean="0"/>
              <a:t> </a:t>
            </a:r>
            <a:r>
              <a:rPr lang="cs-CZ" sz="3600" b="1" dirty="0" smtClean="0"/>
              <a:t>REGULATION OF BROADCASTING</a:t>
            </a:r>
            <a:endParaRPr lang="cs-CZ" sz="3600" b="1" cap="all" dirty="0"/>
          </a:p>
        </p:txBody>
      </p:sp>
    </p:spTree>
    <p:extLst>
      <p:ext uri="{BB962C8B-B14F-4D97-AF65-F5344CB8AC3E}">
        <p14:creationId xmlns:p14="http://schemas.microsoft.com/office/powerpoint/2010/main" val="102061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fontScale="92500" lnSpcReduction="20000"/>
          </a:bodyPr>
          <a:lstStyle/>
          <a:p>
            <a:r>
              <a:rPr lang="en-US" dirty="0"/>
              <a:t>Program diversity / Tendency to homogeneity</a:t>
            </a:r>
          </a:p>
          <a:p>
            <a:pPr marL="0" indent="0">
              <a:buNone/>
            </a:pPr>
            <a:endParaRPr lang="en-US" dirty="0"/>
          </a:p>
          <a:p>
            <a:pPr lvl="1"/>
            <a:r>
              <a:rPr lang="en-US" dirty="0"/>
              <a:t>Competition, funding from advertiser reduce </a:t>
            </a:r>
            <a:r>
              <a:rPr lang="en-US" dirty="0" smtClean="0"/>
              <a:t>program </a:t>
            </a:r>
            <a:r>
              <a:rPr lang="en-US" dirty="0"/>
              <a:t>diversity and neglect minority tastes, duplicating popular programs</a:t>
            </a:r>
          </a:p>
          <a:p>
            <a:pPr lvl="1"/>
            <a:endParaRPr lang="en-US" dirty="0"/>
          </a:p>
          <a:p>
            <a:r>
              <a:rPr lang="en-US" dirty="0"/>
              <a:t>Monopolistic market</a:t>
            </a:r>
          </a:p>
          <a:p>
            <a:r>
              <a:rPr lang="en-US" dirty="0"/>
              <a:t>Asymmetric information (advertising</a:t>
            </a:r>
            <a:r>
              <a:rPr lang="en-US" dirty="0" smtClean="0"/>
              <a:t>)</a:t>
            </a:r>
            <a:endParaRPr lang="cs-CZ" dirty="0" smtClean="0"/>
          </a:p>
          <a:p>
            <a:r>
              <a:rPr lang="en-US" dirty="0"/>
              <a:t>Social and political effects</a:t>
            </a:r>
          </a:p>
          <a:p>
            <a:r>
              <a:rPr lang="en-US" dirty="0"/>
              <a:t>Externality 	</a:t>
            </a:r>
          </a:p>
          <a:p>
            <a:pPr marL="0" indent="0">
              <a:buNone/>
            </a:pPr>
            <a:endParaRPr lang="en-US" dirty="0"/>
          </a:p>
        </p:txBody>
      </p:sp>
    </p:spTree>
    <p:extLst>
      <p:ext uri="{BB962C8B-B14F-4D97-AF65-F5344CB8AC3E}">
        <p14:creationId xmlns:p14="http://schemas.microsoft.com/office/powerpoint/2010/main" val="4218568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r>
              <a:rPr lang="en-US" dirty="0"/>
              <a:t>Merit goods</a:t>
            </a:r>
          </a:p>
          <a:p>
            <a:r>
              <a:rPr lang="en-US" dirty="0"/>
              <a:t>E.g. </a:t>
            </a:r>
            <a:r>
              <a:rPr lang="en-US" dirty="0" smtClean="0"/>
              <a:t>program </a:t>
            </a:r>
            <a:r>
              <a:rPr lang="en-US" dirty="0"/>
              <a:t>with explicit violence</a:t>
            </a:r>
          </a:p>
          <a:p>
            <a:pPr lvl="1"/>
            <a:r>
              <a:rPr lang="en-US" dirty="0"/>
              <a:t>Induces (influence) actual violence from some viewers (externality)</a:t>
            </a:r>
          </a:p>
          <a:p>
            <a:pPr lvl="1"/>
            <a:r>
              <a:rPr lang="en-US" dirty="0"/>
              <a:t>Immoral even if not affecting people’s behavior (merit good)</a:t>
            </a:r>
          </a:p>
          <a:p>
            <a:pPr marL="0" indent="0">
              <a:buNone/>
            </a:pPr>
            <a:endParaRPr lang="en-US" dirty="0"/>
          </a:p>
        </p:txBody>
      </p:sp>
    </p:spTree>
    <p:extLst>
      <p:ext uri="{BB962C8B-B14F-4D97-AF65-F5344CB8AC3E}">
        <p14:creationId xmlns:p14="http://schemas.microsoft.com/office/powerpoint/2010/main" val="3642428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1" algn="ctr"/>
            <a:r>
              <a:rPr lang="cs-CZ" dirty="0" smtClean="0"/>
              <a:t/>
            </a:r>
            <a:br>
              <a:rPr lang="cs-CZ" dirty="0" smtClean="0"/>
            </a:br>
            <a:r>
              <a:rPr lang="en-US" sz="4000" kern="1200" dirty="0">
                <a:solidFill>
                  <a:schemeClr val="tx1"/>
                </a:solidFill>
                <a:latin typeface="+mj-lt"/>
                <a:ea typeface="+mj-ea"/>
                <a:cs typeface="+mj-cs"/>
              </a:rPr>
              <a:t>What </a:t>
            </a:r>
            <a:r>
              <a:rPr lang="en-US" sz="4000" kern="1200" dirty="0" smtClean="0">
                <a:solidFill>
                  <a:schemeClr val="tx1"/>
                </a:solidFill>
                <a:latin typeface="+mj-lt"/>
                <a:ea typeface="+mj-ea"/>
                <a:cs typeface="+mj-cs"/>
              </a:rPr>
              <a:t>types </a:t>
            </a:r>
            <a:r>
              <a:rPr lang="en-US" sz="4000" kern="1200" dirty="0">
                <a:solidFill>
                  <a:schemeClr val="tx1"/>
                </a:solidFill>
                <a:latin typeface="+mj-lt"/>
                <a:ea typeface="+mj-ea"/>
                <a:cs typeface="+mj-cs"/>
              </a:rPr>
              <a:t>of regulation do you know?</a:t>
            </a:r>
            <a:endParaRPr lang="cs-CZ" sz="40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a:bodyPr>
          <a:lstStyle/>
          <a:p>
            <a:r>
              <a:rPr lang="en-US" dirty="0" smtClean="0"/>
              <a:t>Generally regulation by law</a:t>
            </a:r>
          </a:p>
          <a:p>
            <a:pPr lvl="1"/>
            <a:r>
              <a:rPr lang="en-US" dirty="0" smtClean="0"/>
              <a:t>Mandatory rate of national broadcasting</a:t>
            </a:r>
            <a:endParaRPr lang="cs-CZ" dirty="0" smtClean="0"/>
          </a:p>
          <a:p>
            <a:pPr lvl="1"/>
            <a:r>
              <a:rPr lang="en-US" dirty="0" smtClean="0"/>
              <a:t>Regulation of broadcasting violence, sexual scene,… etc.</a:t>
            </a:r>
          </a:p>
          <a:p>
            <a:r>
              <a:rPr lang="en-US" dirty="0" smtClean="0"/>
              <a:t>Regulation of ownership</a:t>
            </a:r>
          </a:p>
          <a:p>
            <a:r>
              <a:rPr lang="en-US" dirty="0" smtClean="0"/>
              <a:t>Regulation of program content</a:t>
            </a:r>
          </a:p>
          <a:p>
            <a:r>
              <a:rPr lang="en-US" dirty="0" smtClean="0"/>
              <a:t>Controls</a:t>
            </a:r>
          </a:p>
          <a:p>
            <a:r>
              <a:rPr lang="en-US" dirty="0" smtClean="0"/>
              <a:t>Licensing</a:t>
            </a:r>
          </a:p>
          <a:p>
            <a:endParaRPr lang="cs-CZ" dirty="0" smtClean="0"/>
          </a:p>
          <a:p>
            <a:pPr lvl="1"/>
            <a:endParaRPr lang="en-US" dirty="0"/>
          </a:p>
        </p:txBody>
      </p:sp>
    </p:spTree>
    <p:extLst>
      <p:ext uri="{BB962C8B-B14F-4D97-AF65-F5344CB8AC3E}">
        <p14:creationId xmlns:p14="http://schemas.microsoft.com/office/powerpoint/2010/main" val="380283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440160"/>
          </a:xfrm>
          <a:prstGeom prst="rect">
            <a:avLst/>
          </a:prstGeom>
          <a:noFill/>
          <a:ln w="9525">
            <a:noFill/>
            <a:miter lim="800000"/>
            <a:headEnd/>
            <a:tailEnd/>
          </a:ln>
        </p:spPr>
      </p:pic>
      <p:sp>
        <p:nvSpPr>
          <p:cNvPr id="2" name="Nadpis 1"/>
          <p:cNvSpPr>
            <a:spLocks noGrp="1"/>
          </p:cNvSpPr>
          <p:nvPr>
            <p:ph type="title"/>
          </p:nvPr>
        </p:nvSpPr>
        <p:spPr>
          <a:xfrm>
            <a:off x="827584" y="2564904"/>
            <a:ext cx="7772400" cy="1362075"/>
          </a:xfrm>
        </p:spPr>
        <p:txBody>
          <a:bodyPr>
            <a:normAutofit fontScale="90000"/>
          </a:bodyPr>
          <a:lstStyle/>
          <a:p>
            <a:pPr lvl="0"/>
            <a:r>
              <a:rPr lang="cs-CZ" dirty="0" smtClean="0"/>
              <a:t/>
            </a:r>
            <a:br>
              <a:rPr lang="cs-CZ" dirty="0" smtClean="0"/>
            </a:br>
            <a:r>
              <a:rPr lang="cs-CZ" dirty="0" smtClean="0"/>
              <a:t>8. </a:t>
            </a:r>
            <a:r>
              <a:rPr lang="cs-CZ" dirty="0" smtClean="0"/>
              <a:t>WHAT METHOD OF FINANCING TV BROADSASTING DO YOU KNOW</a:t>
            </a:r>
            <a:r>
              <a:rPr lang="en-US" dirty="0" smtClean="0"/>
              <a:t>?</a:t>
            </a:r>
            <a:r>
              <a:rPr lang="cs-CZ" dirty="0"/>
              <a:t/>
            </a:r>
            <a:br>
              <a:rPr lang="cs-CZ" dirty="0"/>
            </a:br>
            <a:endParaRPr lang="cs-CZ" dirty="0"/>
          </a:p>
        </p:txBody>
      </p:sp>
    </p:spTree>
    <p:extLst>
      <p:ext uri="{BB962C8B-B14F-4D97-AF65-F5344CB8AC3E}">
        <p14:creationId xmlns:p14="http://schemas.microsoft.com/office/powerpoint/2010/main" val="183994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r>
              <a:rPr lang="cs-CZ" dirty="0" smtClean="0"/>
              <a:t/>
            </a:r>
            <a:br>
              <a:rPr lang="cs-CZ" dirty="0" smtClean="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536504"/>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smtClean="0"/>
          </a:p>
          <a:p>
            <a:pPr marL="0" indent="0">
              <a:buNone/>
            </a:pPr>
            <a:endParaRPr lang="cs-CZ" dirty="0"/>
          </a:p>
        </p:txBody>
      </p:sp>
      <p:sp>
        <p:nvSpPr>
          <p:cNvPr id="8" name="Zástupný symbol pro obsah 2"/>
          <p:cNvSpPr txBox="1">
            <a:spLocks/>
          </p:cNvSpPr>
          <p:nvPr/>
        </p:nvSpPr>
        <p:spPr>
          <a:xfrm>
            <a:off x="395536" y="1916832"/>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GB" sz="2000" dirty="0" smtClean="0"/>
              <a:t>Broadcasting fees paid by viewers/listeners </a:t>
            </a:r>
          </a:p>
          <a:p>
            <a:pPr marL="342900" indent="-342900">
              <a:spcBef>
                <a:spcPct val="20000"/>
              </a:spcBef>
              <a:buFont typeface="Arial" pitchFamily="34" charset="0"/>
              <a:buChar char="•"/>
            </a:pPr>
            <a:r>
              <a:rPr lang="en-GB" sz="2000" dirty="0" smtClean="0"/>
              <a:t>Concession fees paid by commercial operators </a:t>
            </a:r>
          </a:p>
          <a:p>
            <a:pPr marL="342900" indent="-342900">
              <a:spcBef>
                <a:spcPct val="20000"/>
              </a:spcBef>
              <a:buFont typeface="Arial" pitchFamily="34" charset="0"/>
              <a:buChar char="•"/>
            </a:pPr>
            <a:r>
              <a:rPr lang="en-GB" sz="2000" dirty="0" smtClean="0"/>
              <a:t>Other sources of public funding </a:t>
            </a:r>
          </a:p>
          <a:p>
            <a:pPr marL="800100" lvl="1" indent="-342900">
              <a:spcBef>
                <a:spcPct val="20000"/>
              </a:spcBef>
              <a:buFont typeface="Arial" pitchFamily="34" charset="0"/>
              <a:buChar char="•"/>
            </a:pPr>
            <a:r>
              <a:rPr lang="en-GB" sz="2000" dirty="0" smtClean="0"/>
              <a:t>Direct support</a:t>
            </a:r>
          </a:p>
          <a:p>
            <a:pPr marL="800100" lvl="1" indent="-342900">
              <a:spcBef>
                <a:spcPct val="20000"/>
              </a:spcBef>
              <a:buFont typeface="Arial" pitchFamily="34" charset="0"/>
              <a:buChar char="•"/>
            </a:pPr>
            <a:r>
              <a:rPr lang="en-GB" sz="2000" dirty="0" smtClean="0"/>
              <a:t>Indirect support</a:t>
            </a:r>
          </a:p>
          <a:p>
            <a:pPr marL="342900" indent="-342900">
              <a:spcBef>
                <a:spcPct val="20000"/>
              </a:spcBef>
              <a:buFont typeface="Arial" pitchFamily="34" charset="0"/>
              <a:buChar char="•"/>
            </a:pPr>
            <a:r>
              <a:rPr lang="en-GB" sz="2000" dirty="0" smtClean="0"/>
              <a:t>Radio/television advertising</a:t>
            </a:r>
          </a:p>
          <a:p>
            <a:pPr marL="342900" indent="-342900">
              <a:spcBef>
                <a:spcPct val="20000"/>
              </a:spcBef>
              <a:buFont typeface="Arial" pitchFamily="34" charset="0"/>
              <a:buChar char="•"/>
            </a:pPr>
            <a:r>
              <a:rPr lang="en-GB" sz="2000" dirty="0" smtClean="0"/>
              <a:t>Radio/television sponsorship </a:t>
            </a:r>
          </a:p>
          <a:p>
            <a:pPr marL="342900" indent="-342900">
              <a:spcBef>
                <a:spcPct val="20000"/>
              </a:spcBef>
              <a:buFont typeface="Arial" pitchFamily="34" charset="0"/>
              <a:buChar char="•"/>
            </a:pPr>
            <a:r>
              <a:rPr lang="en-GB" sz="2000" dirty="0" smtClean="0"/>
              <a:t>Subscription fees for pay services</a:t>
            </a:r>
          </a:p>
          <a:p>
            <a:pPr marL="342900" indent="-342900">
              <a:spcBef>
                <a:spcPct val="20000"/>
              </a:spcBef>
              <a:buFont typeface="Arial" pitchFamily="34" charset="0"/>
              <a:buChar char="•"/>
            </a:pPr>
            <a:r>
              <a:rPr lang="en-GB" sz="2000" dirty="0" smtClean="0"/>
              <a:t>Other revenue</a:t>
            </a:r>
          </a:p>
          <a:p>
            <a:pPr marL="342900" indent="-342900">
              <a:spcBef>
                <a:spcPct val="20000"/>
              </a:spcBef>
              <a:buFont typeface="Arial" pitchFamily="34" charset="0"/>
              <a:buChar char="•"/>
            </a:pPr>
            <a:r>
              <a:rPr lang="en-GB" sz="2000" dirty="0" smtClean="0"/>
              <a:t>Mixed funding</a:t>
            </a:r>
          </a:p>
          <a:p>
            <a:pPr marL="342900" lvl="0" indent="-342900">
              <a:spcBef>
                <a:spcPct val="20000"/>
              </a:spcBef>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r>
              <a:rPr lang="cs-CZ" dirty="0" smtClean="0"/>
              <a:t/>
            </a:r>
            <a:br>
              <a:rPr lang="cs-CZ" dirty="0" smtClean="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104456"/>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smtClean="0"/>
          </a:p>
          <a:p>
            <a:pPr marL="0" indent="0">
              <a:buNone/>
            </a:pPr>
            <a:endParaRPr lang="cs-CZ" dirty="0"/>
          </a:p>
        </p:txBody>
      </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925637"/>
            <a:ext cx="8280920" cy="397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3068960"/>
            <a:ext cx="9144000" cy="1224136"/>
          </a:xfrm>
          <a:prstGeom prst="rect">
            <a:avLst/>
          </a:prstGeom>
          <a:noFill/>
          <a:ln w="9525">
            <a:noFill/>
            <a:miter lim="800000"/>
            <a:headEnd/>
            <a:tailEnd/>
          </a:ln>
        </p:spPr>
      </p:pic>
      <p:sp>
        <p:nvSpPr>
          <p:cNvPr id="2" name="Nadpis 1"/>
          <p:cNvSpPr>
            <a:spLocks noGrp="1"/>
          </p:cNvSpPr>
          <p:nvPr>
            <p:ph type="title"/>
          </p:nvPr>
        </p:nvSpPr>
        <p:spPr>
          <a:xfrm>
            <a:off x="755576" y="2564904"/>
            <a:ext cx="7772400" cy="1728192"/>
          </a:xfrm>
        </p:spPr>
        <p:txBody>
          <a:bodyPr>
            <a:normAutofit/>
          </a:bodyPr>
          <a:lstStyle/>
          <a:p>
            <a:r>
              <a:rPr lang="cs-CZ" dirty="0" smtClean="0"/>
              <a:t/>
            </a:r>
            <a:br>
              <a:rPr lang="cs-CZ" dirty="0" smtClean="0"/>
            </a:br>
            <a:r>
              <a:rPr lang="en-US" dirty="0" smtClean="0"/>
              <a:t>Conclusion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53650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Conclusion</a:t>
            </a:r>
            <a:endParaRPr lang="en-US" dirty="0"/>
          </a:p>
        </p:txBody>
      </p:sp>
      <p:sp>
        <p:nvSpPr>
          <p:cNvPr id="3" name="Zástupný symbol pro obsah 2"/>
          <p:cNvSpPr>
            <a:spLocks noGrp="1"/>
          </p:cNvSpPr>
          <p:nvPr>
            <p:ph idx="1"/>
          </p:nvPr>
        </p:nvSpPr>
        <p:spPr>
          <a:xfrm>
            <a:off x="395536" y="1916832"/>
            <a:ext cx="8229600" cy="4525963"/>
          </a:xfrm>
        </p:spPr>
        <p:txBody>
          <a:bodyPr>
            <a:normAutofit/>
          </a:bodyPr>
          <a:lstStyle/>
          <a:p>
            <a:r>
              <a:rPr lang="en-US" sz="2400" dirty="0" smtClean="0"/>
              <a:t>Term mass media cover </a:t>
            </a:r>
            <a:r>
              <a:rPr lang="en-US" sz="2400" dirty="0" err="1" smtClean="0"/>
              <a:t>tv</a:t>
            </a:r>
            <a:r>
              <a:rPr lang="en-US" sz="2400" dirty="0" smtClean="0"/>
              <a:t> broadcasting, radio broadcasting, newspapers, billboards and internet</a:t>
            </a:r>
            <a:endParaRPr lang="en-US" sz="2400" i="1" dirty="0" smtClean="0"/>
          </a:p>
          <a:p>
            <a:r>
              <a:rPr lang="en-US" sz="2400" dirty="0" smtClean="0"/>
              <a:t>Mass media are:</a:t>
            </a:r>
          </a:p>
          <a:p>
            <a:pPr lvl="1"/>
            <a:r>
              <a:rPr lang="en-US" sz="2000" dirty="0" smtClean="0"/>
              <a:t>Private x public</a:t>
            </a:r>
          </a:p>
          <a:p>
            <a:pPr lvl="1"/>
            <a:r>
              <a:rPr lang="en-US" sz="2000" dirty="0" smtClean="0"/>
              <a:t>Commercial x noncommercial</a:t>
            </a:r>
          </a:p>
          <a:p>
            <a:r>
              <a:rPr lang="en-US" sz="2400" dirty="0" smtClean="0"/>
              <a:t>Mass media can be financing by:</a:t>
            </a:r>
          </a:p>
          <a:p>
            <a:pPr lvl="1"/>
            <a:r>
              <a:rPr lang="en-US" sz="2000" dirty="0" smtClean="0"/>
              <a:t>Market</a:t>
            </a:r>
          </a:p>
          <a:p>
            <a:pPr lvl="1"/>
            <a:r>
              <a:rPr lang="en-US" sz="2000" dirty="0" smtClean="0"/>
              <a:t>Government subsidy</a:t>
            </a:r>
          </a:p>
          <a:p>
            <a:pPr lvl="1"/>
            <a:r>
              <a:rPr lang="en-US" sz="2000" dirty="0" smtClean="0"/>
              <a:t>L</a:t>
            </a:r>
            <a:r>
              <a:rPr lang="cs-CZ" sz="2000" dirty="0" smtClean="0"/>
              <a:t>i</a:t>
            </a:r>
            <a:r>
              <a:rPr lang="en-US" sz="2000" dirty="0" smtClean="0"/>
              <a:t>cense fees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a:t>Find definition of mass media</a:t>
            </a:r>
          </a:p>
        </p:txBody>
      </p:sp>
      <p:sp>
        <p:nvSpPr>
          <p:cNvPr id="3" name="Zástupný symbol pro obsah 2"/>
          <p:cNvSpPr>
            <a:spLocks noGrp="1"/>
          </p:cNvSpPr>
          <p:nvPr>
            <p:ph idx="1"/>
          </p:nvPr>
        </p:nvSpPr>
        <p:spPr/>
        <p:txBody>
          <a:bodyPr>
            <a:normAutofit lnSpcReduction="10000"/>
          </a:bodyPr>
          <a:lstStyle/>
          <a:p>
            <a:pPr marL="0" indent="0">
              <a:buNone/>
            </a:pPr>
            <a:r>
              <a:rPr lang="en-US" dirty="0" smtClean="0"/>
              <a:t>Dictionary</a:t>
            </a:r>
          </a:p>
          <a:p>
            <a:pPr marL="0" lvl="1" indent="0">
              <a:buNone/>
            </a:pPr>
            <a:r>
              <a:rPr lang="en-US" dirty="0" smtClean="0"/>
              <a:t>Origin of term (1920-1925)</a:t>
            </a:r>
          </a:p>
          <a:p>
            <a:pPr marL="57150" indent="-457200"/>
            <a:r>
              <a:rPr lang="en-US" dirty="0" smtClean="0"/>
              <a:t>characteristic:</a:t>
            </a:r>
          </a:p>
          <a:p>
            <a:pPr lvl="1"/>
            <a:r>
              <a:rPr lang="en-US" dirty="0" smtClean="0"/>
              <a:t>„any of the means of communication, as television or newspapers, that reach very large numbers of people“ </a:t>
            </a:r>
          </a:p>
          <a:p>
            <a:pPr lvl="1"/>
            <a:r>
              <a:rPr lang="en-US" dirty="0" smtClean="0"/>
              <a:t>„newspapers, television, radio, and the internet. The mass media has become one of the main instruments of political change.“ (Cambridge dictionary)</a:t>
            </a:r>
            <a:endParaRPr lang="en-US" dirty="0"/>
          </a:p>
        </p:txBody>
      </p:sp>
    </p:spTree>
    <p:extLst>
      <p:ext uri="{BB962C8B-B14F-4D97-AF65-F5344CB8AC3E}">
        <p14:creationId xmlns:p14="http://schemas.microsoft.com/office/powerpoint/2010/main" val="145731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27384"/>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772816"/>
            <a:ext cx="8280920" cy="47525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Use full links</a:t>
            </a:r>
            <a:endParaRPr lang="en-US" dirty="0"/>
          </a:p>
        </p:txBody>
      </p:sp>
      <p:sp>
        <p:nvSpPr>
          <p:cNvPr id="3" name="Zástupný symbol pro obsah 2"/>
          <p:cNvSpPr>
            <a:spLocks noGrp="1"/>
          </p:cNvSpPr>
          <p:nvPr>
            <p:ph idx="1"/>
          </p:nvPr>
        </p:nvSpPr>
        <p:spPr>
          <a:xfrm>
            <a:off x="395536" y="1700808"/>
            <a:ext cx="8229600" cy="4525963"/>
          </a:xfrm>
        </p:spPr>
        <p:txBody>
          <a:bodyPr>
            <a:normAutofit/>
          </a:bodyPr>
          <a:lstStyle/>
          <a:p>
            <a:pPr marL="914400" lvl="2" indent="0">
              <a:buNone/>
            </a:pPr>
            <a:endParaRPr lang="cs-CZ" dirty="0" smtClean="0"/>
          </a:p>
          <a:p>
            <a:pPr lvl="1"/>
            <a:r>
              <a:rPr lang="cs-CZ" dirty="0" smtClean="0">
                <a:hlinkClick r:id="rId4"/>
              </a:rPr>
              <a:t>http</a:t>
            </a:r>
            <a:r>
              <a:rPr lang="cs-CZ" dirty="0">
                <a:hlinkClick r:id="rId4"/>
              </a:rPr>
              <a:t>://</a:t>
            </a:r>
            <a:r>
              <a:rPr lang="cs-CZ" dirty="0" smtClean="0">
                <a:hlinkClick r:id="rId4"/>
              </a:rPr>
              <a:t>dictionary.cambridge.org/dictionary/english/mass-media</a:t>
            </a:r>
            <a:endParaRPr lang="cs-CZ" dirty="0" smtClean="0"/>
          </a:p>
          <a:p>
            <a:pPr lvl="1"/>
            <a:r>
              <a:rPr lang="cs-CZ" dirty="0">
                <a:hlinkClick r:id="rId5"/>
              </a:rPr>
              <a:t>https://www.ebu.ch/files/live/sites/ebu/files/Publications/EBU-MIS%20-%20Funding%20of%20PSM%202015%20-%</a:t>
            </a:r>
            <a:r>
              <a:rPr lang="cs-CZ" dirty="0" smtClean="0">
                <a:hlinkClick r:id="rId5"/>
              </a:rPr>
              <a:t>20Public%20version.pdf</a:t>
            </a:r>
            <a:endParaRPr lang="cs-CZ" dirty="0"/>
          </a:p>
          <a:p>
            <a:pPr lvl="1"/>
            <a:r>
              <a:rPr lang="cs-CZ" dirty="0">
                <a:hlinkClick r:id="rId6"/>
              </a:rPr>
              <a:t>http://</a:t>
            </a:r>
            <a:r>
              <a:rPr lang="cs-CZ" dirty="0" smtClean="0">
                <a:hlinkClick r:id="rId6"/>
              </a:rPr>
              <a:t>unesdoc.unesco.org/images/0012/001240/124058eo.pdf</a:t>
            </a:r>
            <a:endParaRPr lang="cs-CZ" dirty="0" smtClean="0"/>
          </a:p>
          <a:p>
            <a:pPr marL="971550" lvl="1" indent="-514350">
              <a:buFont typeface="+mj-lt"/>
              <a:buAutoNum type="arabicPeriod"/>
            </a:pPr>
            <a:endParaRPr lang="cs-CZ" dirty="0" smtClean="0"/>
          </a:p>
          <a:p>
            <a:pPr marL="971550" lvl="1" indent="-514350">
              <a:buFont typeface="+mj-lt"/>
              <a:buAutoNum type="arabicPeriod"/>
            </a:pPr>
            <a:endParaRPr lang="cs-CZ" dirty="0" smtClean="0"/>
          </a:p>
          <a:p>
            <a:pPr marL="971550" lvl="1" indent="-514350">
              <a:buFont typeface="+mj-lt"/>
              <a:buAutoNum type="arabicPeriod"/>
            </a:pPr>
            <a:endParaRPr lang="cs-CZ" dirty="0" smtClean="0"/>
          </a:p>
          <a:p>
            <a:pPr lvl="1">
              <a:buFont typeface="Arial" panose="020B0604020202020204" pitchFamily="34" charset="0"/>
              <a:buChar char="•"/>
            </a:pPr>
            <a:endParaRPr lang="cs-CZ" dirty="0" smtClean="0"/>
          </a:p>
          <a:p>
            <a:pPr marL="457200" lvl="1" indent="0">
              <a:buNone/>
            </a:pPr>
            <a:endParaRPr lang="cs-CZ" dirty="0" smtClean="0"/>
          </a:p>
        </p:txBody>
      </p:sp>
    </p:spTree>
    <p:extLst>
      <p:ext uri="{BB962C8B-B14F-4D97-AF65-F5344CB8AC3E}">
        <p14:creationId xmlns:p14="http://schemas.microsoft.com/office/powerpoint/2010/main" val="327590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a:bodyPr>
          <a:lstStyle/>
          <a:p>
            <a:pPr lvl="1" algn="ctr" rtl="0">
              <a:spcBef>
                <a:spcPct val="0"/>
              </a:spcBef>
            </a:pPr>
            <a:r>
              <a:rPr lang="cs-CZ" dirty="0" smtClean="0"/>
              <a:t/>
            </a:r>
            <a:br>
              <a:rPr lang="cs-CZ" dirty="0" smtClean="0"/>
            </a:br>
            <a:r>
              <a:rPr lang="en-US" sz="4000" kern="1200" dirty="0" smtClean="0">
                <a:solidFill>
                  <a:schemeClr val="tx1"/>
                </a:solidFill>
                <a:latin typeface="+mj-lt"/>
                <a:ea typeface="+mj-ea"/>
                <a:cs typeface="+mj-cs"/>
              </a:rPr>
              <a:t>Areas of mass media impact?</a:t>
            </a:r>
            <a:endParaRPr lang="en-US" sz="40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a:bodyPr>
          <a:lstStyle/>
          <a:p>
            <a:r>
              <a:rPr lang="en-US" dirty="0" smtClean="0"/>
              <a:t>Information</a:t>
            </a:r>
          </a:p>
          <a:p>
            <a:r>
              <a:rPr lang="en-US" dirty="0" smtClean="0"/>
              <a:t>Education</a:t>
            </a:r>
          </a:p>
          <a:p>
            <a:r>
              <a:rPr lang="en-US" dirty="0" smtClean="0"/>
              <a:t>Entertainment</a:t>
            </a:r>
          </a:p>
          <a:p>
            <a:r>
              <a:rPr lang="en-US" dirty="0" smtClean="0"/>
              <a:t>Formation</a:t>
            </a:r>
          </a:p>
          <a:p>
            <a:r>
              <a:rPr lang="en-US" dirty="0" smtClean="0"/>
              <a:t>Regulation</a:t>
            </a:r>
          </a:p>
          <a:p>
            <a:r>
              <a:rPr lang="en-US" dirty="0" smtClean="0"/>
              <a:t>Culture</a:t>
            </a:r>
          </a:p>
        </p:txBody>
      </p:sp>
    </p:spTree>
    <p:extLst>
      <p:ext uri="{BB962C8B-B14F-4D97-AF65-F5344CB8AC3E}">
        <p14:creationId xmlns:p14="http://schemas.microsoft.com/office/powerpoint/2010/main" val="2701820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2</a:t>
            </a:r>
            <a:r>
              <a:rPr lang="cs-CZ" sz="3600" b="1" cap="all" dirty="0" smtClean="0"/>
              <a:t>.</a:t>
            </a:r>
            <a:r>
              <a:rPr lang="en-US" sz="3600" dirty="0" smtClean="0"/>
              <a:t> </a:t>
            </a:r>
            <a:r>
              <a:rPr lang="cs-CZ" sz="3600" b="1" dirty="0" smtClean="0"/>
              <a:t>WHAT KIND OF MASS MEDIA DO YOU KNOW?</a:t>
            </a:r>
            <a:endParaRPr lang="cs-CZ" sz="3600" b="1" cap="al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What kind of media do you know?</a:t>
            </a:r>
            <a:endParaRPr lang="en-US" dirty="0"/>
          </a:p>
        </p:txBody>
      </p:sp>
      <p:sp>
        <p:nvSpPr>
          <p:cNvPr id="3" name="Zástupný symbol pro obsah 2"/>
          <p:cNvSpPr>
            <a:spLocks noGrp="1"/>
          </p:cNvSpPr>
          <p:nvPr>
            <p:ph idx="1"/>
          </p:nvPr>
        </p:nvSpPr>
        <p:spPr/>
        <p:txBody>
          <a:bodyPr>
            <a:normAutofit fontScale="92500"/>
          </a:bodyPr>
          <a:lstStyle/>
          <a:p>
            <a:r>
              <a:rPr lang="en-US" dirty="0"/>
              <a:t>Broadcast (radio, television)</a:t>
            </a:r>
          </a:p>
          <a:p>
            <a:r>
              <a:rPr lang="en-US" dirty="0"/>
              <a:t>Publishing</a:t>
            </a:r>
          </a:p>
          <a:p>
            <a:r>
              <a:rPr lang="en-US" dirty="0" smtClean="0"/>
              <a:t>Print </a:t>
            </a:r>
            <a:r>
              <a:rPr lang="en-US" dirty="0"/>
              <a:t>media (newspapers, magazines, books, etc.)</a:t>
            </a:r>
          </a:p>
          <a:p>
            <a:r>
              <a:rPr lang="en-US" dirty="0"/>
              <a:t>Recorded music</a:t>
            </a:r>
          </a:p>
          <a:p>
            <a:r>
              <a:rPr lang="en-US" dirty="0"/>
              <a:t>Cinema, films</a:t>
            </a:r>
          </a:p>
          <a:p>
            <a:r>
              <a:rPr lang="en-US" dirty="0"/>
              <a:t>Outdoor media (billboards)</a:t>
            </a:r>
          </a:p>
          <a:p>
            <a:r>
              <a:rPr lang="en-US" dirty="0"/>
              <a:t>Internet media – many mass media services (websites, blogs)</a:t>
            </a:r>
          </a:p>
        </p:txBody>
      </p:sp>
    </p:spTree>
    <p:extLst>
      <p:ext uri="{BB962C8B-B14F-4D97-AF65-F5344CB8AC3E}">
        <p14:creationId xmlns:p14="http://schemas.microsoft.com/office/powerpoint/2010/main" val="170970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smtClean="0"/>
              <a:t>3.</a:t>
            </a:r>
            <a:r>
              <a:rPr lang="en-US" sz="3600" dirty="0" smtClean="0"/>
              <a:t> </a:t>
            </a:r>
            <a:r>
              <a:rPr lang="cs-CZ" sz="3600" b="1" dirty="0" smtClean="0"/>
              <a:t>MILESTONES OF MASS MEDIA DEVELOPMENT</a:t>
            </a:r>
            <a:endParaRPr lang="cs-CZ" sz="3600" b="1" cap="al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70000" lnSpcReduction="20000"/>
          </a:bodyPr>
          <a:lstStyle/>
          <a:p>
            <a:pPr marL="0" lvl="0" indent="0">
              <a:buNone/>
            </a:pPr>
            <a:r>
              <a:rPr lang="en-US" dirty="0" smtClean="0"/>
              <a:t>Newspapers in Europe</a:t>
            </a:r>
          </a:p>
          <a:p>
            <a:r>
              <a:rPr lang="en-US" dirty="0" smtClean="0"/>
              <a:t>1566 Venice </a:t>
            </a:r>
          </a:p>
          <a:p>
            <a:pPr lvl="1"/>
            <a:r>
              <a:rPr lang="en-US" dirty="0" smtClean="0"/>
              <a:t>handwritten news sheets that circulated widely in Venice as early as 1566.</a:t>
            </a:r>
          </a:p>
          <a:p>
            <a:r>
              <a:rPr lang="en-US" dirty="0" smtClean="0"/>
              <a:t> 1609 Germany</a:t>
            </a:r>
          </a:p>
          <a:p>
            <a:pPr lvl="1"/>
            <a:r>
              <a:rPr lang="en-US" dirty="0" smtClean="0"/>
              <a:t>the first printed weekly published newspapers </a:t>
            </a:r>
          </a:p>
          <a:p>
            <a:pPr lvl="1"/>
            <a:r>
              <a:rPr lang="en-US" dirty="0" smtClean="0"/>
              <a:t>they were heavily censored by the government</a:t>
            </a:r>
          </a:p>
          <a:p>
            <a:pPr lvl="1"/>
            <a:r>
              <a:rPr lang="en-US" dirty="0" smtClean="0"/>
              <a:t>they reported only foreign news</a:t>
            </a:r>
          </a:p>
          <a:p>
            <a:r>
              <a:rPr lang="en-US" dirty="0" smtClean="0"/>
              <a:t>1695 England</a:t>
            </a:r>
          </a:p>
          <a:p>
            <a:pPr lvl="1"/>
            <a:r>
              <a:rPr lang="en-US" dirty="0" smtClean="0"/>
              <a:t>English government relaxed censorship</a:t>
            </a:r>
          </a:p>
          <a:p>
            <a:pPr lvl="1"/>
            <a:r>
              <a:rPr lang="en-US" dirty="0" smtClean="0"/>
              <a:t>newspapers flourished in London and a few other cities</a:t>
            </a:r>
          </a:p>
          <a:p>
            <a:r>
              <a:rPr lang="en-US" dirty="0" smtClean="0"/>
              <a:t>1830 high speed presses </a:t>
            </a:r>
          </a:p>
          <a:p>
            <a:pPr lvl="1"/>
            <a:r>
              <a:rPr lang="en-US" dirty="0" smtClean="0"/>
              <a:t>Sunk cost help to expand newspapers</a:t>
            </a:r>
          </a:p>
          <a:p>
            <a:pPr marL="0" lvl="0" indent="0">
              <a:buNone/>
            </a:pPr>
            <a:endParaRPr lang="en-US" dirty="0" smtClean="0"/>
          </a:p>
        </p:txBody>
      </p:sp>
    </p:spTree>
    <p:extLst>
      <p:ext uri="{BB962C8B-B14F-4D97-AF65-F5344CB8AC3E}">
        <p14:creationId xmlns:p14="http://schemas.microsoft.com/office/powerpoint/2010/main" val="107803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smtClean="0"/>
              <a:t>Radio broadcasting</a:t>
            </a:r>
          </a:p>
          <a:p>
            <a:r>
              <a:rPr lang="en-GB" dirty="0" smtClean="0"/>
              <a:t>1905-1906 broadcasting of music and talk</a:t>
            </a:r>
          </a:p>
          <a:p>
            <a:r>
              <a:rPr lang="en-GB" dirty="0" smtClean="0"/>
              <a:t>1920-1923 start commercial broadcasting</a:t>
            </a:r>
            <a:endParaRPr lang="cs-CZ" dirty="0" smtClean="0"/>
          </a:p>
          <a:p>
            <a:r>
              <a:rPr lang="en-US" dirty="0" smtClean="0"/>
              <a:t>1922-500 radio stations in USA</a:t>
            </a:r>
            <a:endParaRPr lang="cs-CZ" dirty="0" smtClean="0"/>
          </a:p>
          <a:p>
            <a:pPr lvl="1"/>
            <a:r>
              <a:rPr lang="cs-CZ" dirty="0" smtClean="0"/>
              <a:t>BBC</a:t>
            </a:r>
            <a:endParaRPr lang="en-US" dirty="0" smtClean="0"/>
          </a:p>
          <a:p>
            <a:pPr marL="0" lvl="0" indent="0">
              <a:buNone/>
            </a:pPr>
            <a:r>
              <a:rPr lang="en-GB" dirty="0" smtClean="0"/>
              <a:t>TV Broadcasting</a:t>
            </a:r>
          </a:p>
          <a:p>
            <a:r>
              <a:rPr lang="en-GB" dirty="0" smtClean="0"/>
              <a:t>30‘s first television station WRGB</a:t>
            </a:r>
            <a:endParaRPr lang="cs-CZ" dirty="0" smtClean="0"/>
          </a:p>
          <a:p>
            <a:pPr lvl="1"/>
            <a:r>
              <a:rPr lang="cs-CZ" dirty="0" smtClean="0"/>
              <a:t>1936 BBC TV station</a:t>
            </a:r>
            <a:endParaRPr lang="en-GB" dirty="0" smtClean="0"/>
          </a:p>
          <a:p>
            <a:r>
              <a:rPr lang="cs-CZ" dirty="0" smtClean="0"/>
              <a:t>1954 </a:t>
            </a:r>
            <a:r>
              <a:rPr lang="en-US" dirty="0" smtClean="0"/>
              <a:t>color television</a:t>
            </a:r>
          </a:p>
          <a:p>
            <a:r>
              <a:rPr lang="en-GB" dirty="0" smtClean="0"/>
              <a:t>2014 smart television</a:t>
            </a:r>
          </a:p>
          <a:p>
            <a:endParaRPr lang="en-US" dirty="0" smtClean="0"/>
          </a:p>
          <a:p>
            <a:endParaRPr lang="en-US" dirty="0" smtClean="0"/>
          </a:p>
        </p:txBody>
      </p:sp>
    </p:spTree>
    <p:extLst>
      <p:ext uri="{BB962C8B-B14F-4D97-AF65-F5344CB8AC3E}">
        <p14:creationId xmlns:p14="http://schemas.microsoft.com/office/powerpoint/2010/main" val="79433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2704</TotalTime>
  <Words>674</Words>
  <Application>Microsoft Office PowerPoint</Application>
  <PresentationFormat>Předvádění na obrazovce (4:3)</PresentationFormat>
  <Paragraphs>156</Paragraphs>
  <Slides>30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Motiv sady Office</vt:lpstr>
      <vt:lpstr>Mass media economy</vt:lpstr>
      <vt:lpstr>1. definition of mass media</vt:lpstr>
      <vt:lpstr> Find definition of mass media</vt:lpstr>
      <vt:lpstr> Areas of mass media impact?</vt:lpstr>
      <vt:lpstr>2. WHAT KIND OF MASS MEDIA DO YOU KNOW?</vt:lpstr>
      <vt:lpstr> What kind of media do you know?</vt:lpstr>
      <vt:lpstr>3. MILESTONES OF MASS MEDIA DEVELOPMENT</vt:lpstr>
      <vt:lpstr> Milestones of mass media development</vt:lpstr>
      <vt:lpstr> Milestones of mass media development</vt:lpstr>
      <vt:lpstr> Milestones of mass media development</vt:lpstr>
      <vt:lpstr>4. Ownership of mass media</vt:lpstr>
      <vt:lpstr>Ownership of mass media</vt:lpstr>
      <vt:lpstr>Government media vs. Media governed by public law</vt:lpstr>
      <vt:lpstr> Public x Private </vt:lpstr>
      <vt:lpstr> Public x Private</vt:lpstr>
      <vt:lpstr> Public x Private</vt:lpstr>
      <vt:lpstr>5. Copyright</vt:lpstr>
      <vt:lpstr> Copyright </vt:lpstr>
      <vt:lpstr>6. Copyright protection associations </vt:lpstr>
      <vt:lpstr> Copyright protection associations </vt:lpstr>
      <vt:lpstr>7. REGULATION OF BROADCASTING</vt:lpstr>
      <vt:lpstr> Arguments for and against regulations </vt:lpstr>
      <vt:lpstr> Arguments for and against regulations </vt:lpstr>
      <vt:lpstr> What types of regulation do you know?</vt:lpstr>
      <vt:lpstr> 8. WHAT METHOD OF FINANCING TV BROADSASTING DO YOU KNOW? </vt:lpstr>
      <vt:lpstr> What method of financing Television broadcasting do you know?</vt:lpstr>
      <vt:lpstr> What method of financing Television broadcasting do you know?</vt:lpstr>
      <vt:lpstr> Conclusion</vt:lpstr>
      <vt:lpstr> Conclusion</vt:lpstr>
      <vt:lpstr> Use full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Dušan</dc:creator>
  <cp:lastModifiedBy>adm</cp:lastModifiedBy>
  <cp:revision>86</cp:revision>
  <cp:lastPrinted>2020-03-10T08:34:46Z</cp:lastPrinted>
  <dcterms:created xsi:type="dcterms:W3CDTF">2016-02-19T15:27:11Z</dcterms:created>
  <dcterms:modified xsi:type="dcterms:W3CDTF">2021-02-21T17:09:27Z</dcterms:modified>
</cp:coreProperties>
</file>