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392" r:id="rId3"/>
    <p:sldId id="289" r:id="rId4"/>
    <p:sldId id="390" r:id="rId5"/>
    <p:sldId id="391" r:id="rId6"/>
    <p:sldId id="284" r:id="rId7"/>
    <p:sldId id="285" r:id="rId8"/>
    <p:sldId id="292" r:id="rId9"/>
    <p:sldId id="355" r:id="rId10"/>
    <p:sldId id="291" r:id="rId11"/>
    <p:sldId id="28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8C5676-9F0D-457B-A8EB-E7CC846A9E75}" type="slidenum">
              <a:rPr lang="cs-CZ" altLang="cs-CZ" smtClean="0"/>
              <a:pPr algn="r"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73041" y="591566"/>
            <a:ext cx="3645916" cy="123110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5280" y="6377940"/>
            <a:ext cx="390144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MVVS_podzim2016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75920" y="6260296"/>
            <a:ext cx="2457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FF2EB-5BAB-444F-8D47-95E97BFAD2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853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9987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667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1" r:id="rId15"/>
    <p:sldLayoutId id="2147483702" r:id="rId16"/>
    <p:sldLayoutId id="214748370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rujme.cz/" TargetMode="External"/><Relationship Id="rId2" Type="http://schemas.openxmlformats.org/officeDocument/2006/relationships/hyperlink" Target="http://www.darujspravne.cz/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donio.cz/o-na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93455"/>
            <a:ext cx="11361600" cy="2178490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7. seminář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altLang="cs-CZ" dirty="0"/>
            </a:br>
            <a:r>
              <a:rPr lang="cs-CZ" altLang="cs-CZ" dirty="0"/>
              <a:t>Sponzorská nabídka/CWDF </a:t>
            </a:r>
            <a:r>
              <a:rPr lang="cs-CZ" altLang="cs-CZ" dirty="0" err="1"/>
              <a:t>fundr</a:t>
            </a:r>
            <a:r>
              <a:rPr lang="cs-CZ" altLang="cs-CZ" dirty="0"/>
              <a:t>. kampaň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600" b="0" dirty="0"/>
              <a:t>SIMONA ŠKARABELOVÁ</a:t>
            </a:r>
            <a:br>
              <a:rPr lang="cs-CZ" altLang="cs-CZ" sz="3600" b="0" dirty="0"/>
            </a:br>
            <a:r>
              <a:rPr lang="cs-CZ" altLang="cs-CZ" sz="36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400" b="0" dirty="0"/>
              <a:t>SIMONA ŠKARABELOVÁ</a:t>
            </a:r>
            <a:br>
              <a:rPr lang="cs-CZ" sz="2400" b="0" dirty="0"/>
            </a:br>
            <a:r>
              <a:rPr lang="cs-CZ" sz="2400" b="0" dirty="0"/>
              <a:t>FILIP HRŮZA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6236313"/>
            <a:ext cx="7920000" cy="252000"/>
          </a:xfrm>
        </p:spPr>
        <p:txBody>
          <a:bodyPr/>
          <a:lstStyle/>
          <a:p>
            <a:r>
              <a:rPr lang="cs-CZ" altLang="cs-CZ" dirty="0"/>
              <a:t>Jaro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591566"/>
            <a:ext cx="9211628" cy="1084834"/>
          </a:xfrm>
        </p:spPr>
        <p:txBody>
          <a:bodyPr/>
          <a:lstStyle/>
          <a:p>
            <a:r>
              <a:rPr lang="cs-CZ" dirty="0" err="1"/>
              <a:t>Crwdf</a:t>
            </a:r>
            <a:r>
              <a:rPr lang="cs-CZ" dirty="0"/>
              <a:t> matice pro komunikaci během kampaně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890712"/>
            <a:ext cx="8582342" cy="318394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Průměrný dar od Vašich dárců /nebo spřízněných NNO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Kolik je potřeba oslovit osob direct mailem, abyste dostali jeden průměrný dar (např. 10 oslovení = 1 dárce)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Cílová částka: kolik potřebuji vs. kolik mám v databázi motivovaných kontaktů?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Minimálně 3 rozesílky během kampaně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Udržování obesílaných ve hře, výzvy k jejich zapojení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Poděkování!!!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969696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2389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591566"/>
            <a:ext cx="9906000" cy="1846659"/>
          </a:xfrm>
        </p:spPr>
        <p:txBody>
          <a:bodyPr/>
          <a:lstStyle/>
          <a:p>
            <a:r>
              <a:rPr lang="cs-CZ" sz="4000" i="1" dirty="0"/>
              <a:t>Variantně:</a:t>
            </a:r>
            <a:br>
              <a:rPr lang="cs-CZ" sz="4000" i="1" dirty="0"/>
            </a:br>
            <a:r>
              <a:rPr lang="cs-CZ" sz="4000" i="1" dirty="0"/>
              <a:t>	CRWDF kampaň pro Váš projekt:</a:t>
            </a:r>
            <a:br>
              <a:rPr lang="cs-CZ" sz="4000" i="1" dirty="0"/>
            </a:b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2037785"/>
            <a:ext cx="7964170" cy="2518510"/>
          </a:xfrm>
        </p:spPr>
        <p:txBody>
          <a:bodyPr/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Název a smysl projektu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Cílová částka (rozpočet)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Cílová skupina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/>
              <a:t>Plán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25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AF7129-CE79-46C8-A82B-1DAFDE9500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898C2A-A99D-4E39-812F-FCD21AECE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zadání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2802A2-3D24-4A7F-971D-9C369E2B7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Vyberte konkrétní firmu, kterou by bylo smysluplné oslovit s žádostí o sponzorství, resp. reklamní protiplnění, tzv. </a:t>
            </a:r>
            <a:r>
              <a:rPr lang="cs-CZ" sz="2000" dirty="0" err="1"/>
              <a:t>win-win</a:t>
            </a:r>
            <a:r>
              <a:rPr lang="cs-CZ" sz="2000" dirty="0"/>
              <a:t> strategie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Zpracujte návrh tohoto reklamního protiplnění (může odkazovat na komunikační, resp. mediální plán – v němž jste naplánovali o jakém obsahu se bude kde a jak často komunikovat)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Nebo připravte obecnou sponzorkou nabídku – viz příklad dále</a:t>
            </a: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POZOR – pokud vyhodnotíte sponzoring jako nereálný, zamyslete nad možnostmi oslovení individuálních dárců, nebo prostřednictvím crowdfundingové kampaně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5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6746" y="591566"/>
            <a:ext cx="9845336" cy="12311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dirty="0"/>
              <a:t>Sponzorská nabídka </a:t>
            </a:r>
            <a:br>
              <a:rPr lang="cs-CZ" altLang="cs-CZ" dirty="0"/>
            </a:br>
            <a:r>
              <a:rPr lang="cs-CZ" altLang="cs-CZ" dirty="0"/>
              <a:t>			</a:t>
            </a:r>
            <a:r>
              <a:rPr lang="cs-CZ" b="1" dirty="0"/>
              <a:t>Postup při jednání s firmou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9652000" y="6470650"/>
            <a:ext cx="730250" cy="184666"/>
          </a:xfrm>
        </p:spPr>
        <p:txBody>
          <a:bodyPr/>
          <a:lstStyle/>
          <a:p>
            <a:pPr>
              <a:defRPr/>
            </a:pPr>
            <a:fld id="{73EA81E5-D208-462C-B1B5-AFF137F83F6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91954" y="1813719"/>
            <a:ext cx="9290298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cs-CZ" sz="2400" dirty="0">
                <a:solidFill>
                  <a:schemeClr val="accent1"/>
                </a:solidFill>
              </a:rPr>
              <a:t>Vypracování základní nabídky sponzorovi (projekt/skica)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400" dirty="0"/>
              <a:t>Poslání, základní zaměření spolupráce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400" dirty="0"/>
              <a:t>Analýza cílových skupin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400" dirty="0"/>
              <a:t>Způsob prezentace před spoluprací a během ní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400" dirty="0"/>
              <a:t>Konkrétní využití prostředků poskytnutých sponzorem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400" dirty="0"/>
              <a:t>Termíny (aspoň rámcově)</a:t>
            </a:r>
          </a:p>
          <a:p>
            <a:pPr marL="514350" indent="-514350">
              <a:buFontTx/>
              <a:buAutoNum type="arabicPeriod"/>
              <a:defRPr/>
            </a:pPr>
            <a:r>
              <a:rPr lang="cs-CZ" sz="2400" dirty="0"/>
              <a:t>Kvantifikace nákladů (rozpočet) – stačí mít v záloze, neprezentovat ho na první dobrou…</a:t>
            </a:r>
          </a:p>
          <a:p>
            <a:pPr marL="514350" indent="-514350">
              <a:buFontTx/>
              <a:buAutoNum type="arabicPeriod"/>
              <a:defRPr/>
            </a:pPr>
            <a:endParaRPr lang="cs-CZ" sz="1400" dirty="0"/>
          </a:p>
          <a:p>
            <a:pPr algn="l">
              <a:defRPr/>
            </a:pPr>
            <a:r>
              <a:rPr lang="cs-CZ" sz="2000" dirty="0"/>
              <a:t>!!! Projekt/</a:t>
            </a:r>
            <a:r>
              <a:rPr lang="cs-CZ" dirty="0"/>
              <a:t>Skica by měla být </a:t>
            </a:r>
            <a:r>
              <a:rPr lang="cs-CZ" b="1" dirty="0">
                <a:solidFill>
                  <a:schemeClr val="accent1"/>
                </a:solidFill>
              </a:rPr>
              <a:t>věcná, výstižná </a:t>
            </a:r>
            <a:r>
              <a:rPr lang="cs-CZ" dirty="0"/>
              <a:t>a měla by mít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1"/>
                </a:solidFill>
              </a:rPr>
              <a:t>přiměřený rozsah </a:t>
            </a:r>
            <a:r>
              <a:rPr lang="cs-CZ" sz="2000" dirty="0"/>
              <a:t>!!!</a:t>
            </a:r>
          </a:p>
          <a:p>
            <a:pPr algn="l">
              <a:defRPr/>
            </a:pPr>
            <a:endParaRPr lang="cs-CZ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defRPr/>
            </a:pPr>
            <a:endParaRPr lang="cs-CZ" sz="2400" dirty="0"/>
          </a:p>
          <a:p>
            <a:pPr algn="l"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0229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535D1D08-3DCC-4F68-B5CC-E8775BD33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1" y="228600"/>
            <a:ext cx="5091114" cy="662940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0888A5A-3222-4F1D-9157-DF014E700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888" y="228600"/>
            <a:ext cx="4786311" cy="66294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4B02CE6-FC08-49FE-ADED-FC66F27B3239}"/>
              </a:ext>
            </a:extLst>
          </p:cNvPr>
          <p:cNvSpPr txBox="1"/>
          <p:nvPr/>
        </p:nvSpPr>
        <p:spPr>
          <a:xfrm>
            <a:off x="3810583" y="3287001"/>
            <a:ext cx="4573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https://www.donio.cz/o-nas</a:t>
            </a:r>
          </a:p>
        </p:txBody>
      </p:sp>
    </p:spTree>
    <p:extLst>
      <p:ext uri="{BB962C8B-B14F-4D97-AF65-F5344CB8AC3E}">
        <p14:creationId xmlns:p14="http://schemas.microsoft.com/office/powerpoint/2010/main" val="711267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E3720AA-41F6-4038-B2AE-2302BF2C5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0"/>
            <a:ext cx="5257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961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91566"/>
            <a:ext cx="8382000" cy="1846659"/>
          </a:xfrm>
        </p:spPr>
        <p:txBody>
          <a:bodyPr/>
          <a:lstStyle/>
          <a:p>
            <a:r>
              <a:rPr lang="cs-CZ" dirty="0" err="1"/>
              <a:t>Crowdfunding</a:t>
            </a:r>
            <a:r>
              <a:rPr lang="cs-CZ" dirty="0"/>
              <a:t> – komerční portály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1890712"/>
            <a:ext cx="9191942" cy="4064000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Hit </a:t>
            </a:r>
            <a:r>
              <a:rPr lang="cs-CZ" sz="2400" dirty="0" err="1"/>
              <a:t>hit</a:t>
            </a:r>
            <a:r>
              <a:rPr lang="cs-CZ" sz="2400" dirty="0"/>
              <a:t>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 err="1"/>
              <a:t>Startovač</a:t>
            </a:r>
            <a:r>
              <a:rPr lang="cs-CZ" sz="2400" dirty="0"/>
              <a:t>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Nakopni mě, aj.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= prodej služeb a zboží, příjem je předmětem daně z příjmů, NNO si často zakládá spol. s r.o., nebo funguje na </a:t>
            </a:r>
            <a:r>
              <a:rPr lang="cs-CZ" sz="2400" b="1" dirty="0"/>
              <a:t>„dobročinných </a:t>
            </a:r>
            <a:r>
              <a:rPr lang="cs-CZ" sz="2400" b="1" dirty="0" err="1"/>
              <a:t>crwdf</a:t>
            </a:r>
            <a:r>
              <a:rPr lang="cs-CZ" sz="2400" b="1" dirty="0"/>
              <a:t> portálech.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nejde o darování v pravém slova smyslu, platí se procenta provozovateli portálu, cílová částka se získá jen při jejím dosažení.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Při nedosažení cílové částky jsou peníze vráceny „dárcům/kupujícím“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969696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970407D-EE58-4A0B-824B-1D3AE42DD9CF}" type="slidenum">
              <a:rPr lang="cs-CZ" altLang="cs-CZ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6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591566"/>
            <a:ext cx="10210800" cy="1846659"/>
          </a:xfrm>
        </p:spPr>
        <p:txBody>
          <a:bodyPr/>
          <a:lstStyle/>
          <a:p>
            <a:r>
              <a:rPr lang="cs-CZ" dirty="0" err="1"/>
              <a:t>Crowdfunding</a:t>
            </a:r>
            <a:r>
              <a:rPr lang="cs-CZ" dirty="0"/>
              <a:t> – darovací portály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447800"/>
            <a:ext cx="8582342" cy="58905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Darovací, neziskový portál </a:t>
            </a:r>
            <a:r>
              <a:rPr lang="cs-CZ" sz="2400" dirty="0">
                <a:hlinkClick r:id="rId2"/>
              </a:rPr>
              <a:t>darujspravne.cz</a:t>
            </a:r>
            <a:r>
              <a:rPr lang="cs-CZ" sz="2400" dirty="0"/>
              <a:t> nebo </a:t>
            </a:r>
            <a:r>
              <a:rPr lang="cs-CZ" sz="2400" dirty="0">
                <a:hlinkClick r:id="rId3"/>
              </a:rPr>
              <a:t>darujme.cz</a:t>
            </a:r>
            <a:r>
              <a:rPr lang="cs-CZ" sz="2400" dirty="0"/>
              <a:t> nebo </a:t>
            </a:r>
            <a:r>
              <a:rPr lang="cs-CZ" sz="2400" dirty="0">
                <a:hlinkClick r:id="rId4"/>
              </a:rPr>
              <a:t>donio.cz</a:t>
            </a:r>
            <a:endParaRPr lang="cs-CZ" sz="24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Je cílová částka u krátkodobé sbírky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Odměny jsou symbolické, nemusí být, z pohledu auditu je lepší je neuvádět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Získáte všechny prostředky, i když nedosáhnete na cílovou částku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Jde o dary, osvobozeno od daně darovací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Znáte své dárce, pokud oni souhlasí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Může, ale nemusí být veřejná sbírka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8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kampaň?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890712"/>
            <a:ext cx="8658542" cy="4154984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Je časově omezená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Logicky i částkou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Pracuje s časovým horizontem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Vícenásobným oslovením s postupným vyprávěním příběhu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Motivuje k dosažení cílové částky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Komunikuje v kombinaci: DM + </a:t>
            </a:r>
            <a:r>
              <a:rPr lang="cs-CZ" sz="2400" dirty="0" err="1"/>
              <a:t>Fcb</a:t>
            </a:r>
            <a:r>
              <a:rPr lang="cs-CZ" sz="2400" dirty="0"/>
              <a:t>/</a:t>
            </a:r>
            <a:r>
              <a:rPr lang="cs-CZ" sz="2400" dirty="0" err="1"/>
              <a:t>soc.sítě</a:t>
            </a:r>
            <a:r>
              <a:rPr lang="cs-CZ" sz="2400" dirty="0"/>
              <a:t> + Google </a:t>
            </a:r>
            <a:r>
              <a:rPr lang="cs-CZ" sz="2400" dirty="0" err="1"/>
              <a:t>Adwards</a:t>
            </a:r>
            <a:r>
              <a:rPr lang="cs-CZ" sz="2400" dirty="0"/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Komunikuje obsah: text, video, fotky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969696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341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Matchování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1172" y="1890712"/>
            <a:ext cx="7964170" cy="1292662"/>
          </a:xfrm>
        </p:spPr>
        <p:txBody>
          <a:bodyPr/>
          <a:lstStyle/>
          <a:p>
            <a:r>
              <a:rPr lang="cs-CZ" sz="2800" dirty="0"/>
              <a:t> způsob motivování dárců k tomu, aby darovali, protože firma, nebo velký dárce (individuální) se upíše k tomu, že zdvojnásobí, nebo dorovná cílovou částku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61689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3941</TotalTime>
  <Words>541</Words>
  <Application>Microsoft Office PowerPoint</Application>
  <PresentationFormat>Širokoúhlá obrazovka</PresentationFormat>
  <Paragraphs>64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Presentation_MU_EN</vt:lpstr>
      <vt:lpstr> Zadání pro 7. seminář MVVS  Sponzorská nabídka/CWDF fundr. kampaň  SIMONA ŠKARABELOVÁ FILIP HRŮZA           SIMONA ŠKARABELOVÁ FILIP HRŮZA</vt:lpstr>
      <vt:lpstr>Obsah zadání</vt:lpstr>
      <vt:lpstr>Sponzorská nabídka     Postup při jednání s firmou</vt:lpstr>
      <vt:lpstr>Prezentace aplikace PowerPoint</vt:lpstr>
      <vt:lpstr>Prezentace aplikace PowerPoint</vt:lpstr>
      <vt:lpstr>Crowdfunding – komerční portály</vt:lpstr>
      <vt:lpstr>Crowdfunding – darovací portály</vt:lpstr>
      <vt:lpstr>Proč kampaň?</vt:lpstr>
      <vt:lpstr>Matchování</vt:lpstr>
      <vt:lpstr>Crwdf matice pro komunikaci během kampaně</vt:lpstr>
      <vt:lpstr>Variantně:  CRWDF kampaň pro Váš projekt: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Simona Škarabelová</cp:lastModifiedBy>
  <cp:revision>414</cp:revision>
  <cp:lastPrinted>1601-01-01T00:00:00Z</cp:lastPrinted>
  <dcterms:created xsi:type="dcterms:W3CDTF">2018-10-30T11:08:00Z</dcterms:created>
  <dcterms:modified xsi:type="dcterms:W3CDTF">2021-04-28T11:52:47Z</dcterms:modified>
</cp:coreProperties>
</file>