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61" r:id="rId4"/>
    <p:sldId id="287" r:id="rId5"/>
    <p:sldId id="288" r:id="rId6"/>
    <p:sldId id="289" r:id="rId7"/>
    <p:sldId id="290" r:id="rId8"/>
    <p:sldId id="294" r:id="rId9"/>
    <p:sldId id="295" r:id="rId10"/>
    <p:sldId id="296" r:id="rId11"/>
    <p:sldId id="310" r:id="rId12"/>
    <p:sldId id="303" r:id="rId13"/>
    <p:sldId id="304" r:id="rId14"/>
    <p:sldId id="305" r:id="rId15"/>
    <p:sldId id="322" r:id="rId16"/>
    <p:sldId id="323" r:id="rId17"/>
    <p:sldId id="306" r:id="rId18"/>
    <p:sldId id="308" r:id="rId19"/>
    <p:sldId id="312" r:id="rId20"/>
    <p:sldId id="313" r:id="rId21"/>
    <p:sldId id="343" r:id="rId22"/>
    <p:sldId id="344" r:id="rId23"/>
    <p:sldId id="345" r:id="rId24"/>
    <p:sldId id="346" r:id="rId25"/>
    <p:sldId id="347" r:id="rId26"/>
    <p:sldId id="348" r:id="rId27"/>
    <p:sldId id="314" r:id="rId28"/>
    <p:sldId id="315" r:id="rId29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3614" autoAdjust="0"/>
  </p:normalViewPr>
  <p:slideViewPr>
    <p:cSldViewPr snapToGrid="0">
      <p:cViewPr varScale="1">
        <p:scale>
          <a:sx n="59" d="100"/>
          <a:sy n="59" d="100"/>
        </p:scale>
        <p:origin x="936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nb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VKLADY A SPOŘENÍ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225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Co mohu čekat, pokud je můj vklad vedený v pobočce zahraniční banky?</a:t>
            </a:r>
          </a:p>
          <a:p>
            <a:r>
              <a:rPr lang="cs-CZ" sz="1800" dirty="0"/>
              <a:t>Tyto vklady jsou také pojištěny, ale u systému pojištění vkladů v zemi, ve které má sídlo mateřská banka. I zde však platí limit 100 000 eur. </a:t>
            </a:r>
          </a:p>
          <a:p>
            <a:endParaRPr lang="cs-CZ" sz="1800" dirty="0"/>
          </a:p>
          <a:p>
            <a:r>
              <a:rPr lang="cs-CZ" sz="1800" dirty="0"/>
              <a:t>Povinnost účastnit se na českém systému pojištění vkladů mají i pobočky bank se sídlem mimo členské státy EU. </a:t>
            </a:r>
          </a:p>
          <a:p>
            <a:r>
              <a:rPr lang="cs-CZ" sz="1800" dirty="0"/>
              <a:t>Vklady poboček zahraničních bank ze členských států EU působících v ČR jsou pojištěny v systému domovské země mateřské banky. 	</a:t>
            </a:r>
          </a:p>
        </p:txBody>
      </p:sp>
    </p:spTree>
    <p:extLst>
      <p:ext uri="{BB962C8B-B14F-4D97-AF65-F5344CB8AC3E}">
        <p14:creationId xmlns:p14="http://schemas.microsoft.com/office/powerpoint/2010/main" val="850591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800" b="1" dirty="0"/>
              <a:t>Průběh náhrady</a:t>
            </a:r>
          </a:p>
          <a:p>
            <a:r>
              <a:rPr lang="cs-CZ" sz="1800" dirty="0"/>
              <a:t>rozhodný den = den, kdy Česká národní banka doručí Fondu pojištění vkladů Garančního systému finančního trhu oznámení o neschopnosti určité banky splácet své závazky,</a:t>
            </a:r>
          </a:p>
          <a:p>
            <a:r>
              <a:rPr lang="cs-CZ" sz="1800" dirty="0"/>
              <a:t>do 3 pracovních dnů od rozhodného dne předá zástupce této banky Fondu pojištění vkladů informace potřebné pro účely náhrady,</a:t>
            </a:r>
          </a:p>
          <a:p>
            <a:r>
              <a:rPr lang="cs-CZ" sz="1800" dirty="0"/>
              <a:t>do 6 pracovních dnů od rozhodného dne Fond Garančního systému finančního trhu stanoví den zahájení, místo a způsob vyplácení náhrad,</a:t>
            </a:r>
          </a:p>
          <a:p>
            <a:r>
              <a:rPr lang="cs-CZ" sz="1800" dirty="0"/>
              <a:t>do 7 pracovních dnů od rozhodného dne musí být Fond schopen začít vyplácet náhradu.</a:t>
            </a:r>
          </a:p>
        </p:txBody>
      </p:sp>
    </p:spTree>
    <p:extLst>
      <p:ext uri="{BB962C8B-B14F-4D97-AF65-F5344CB8AC3E}">
        <p14:creationId xmlns:p14="http://schemas.microsoft.com/office/powerpoint/2010/main" val="996935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Platební styk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Platební styk znamená převod peněz mezi plátcem (tedy tím, kdo platí za zboží a služby, něco kupuje) a příjemcem (tedy tím, kdo prodává zboží a služby a peníze dostává), dělíme ho na hotovostní a bezhotovostní.</a:t>
            </a:r>
          </a:p>
          <a:p>
            <a:pPr algn="just"/>
            <a:endParaRPr lang="cs-CZ" sz="1800" b="1" dirty="0"/>
          </a:p>
          <a:p>
            <a:pPr algn="just"/>
            <a:r>
              <a:rPr lang="cs-CZ" sz="1800" b="1" dirty="0"/>
              <a:t>Hotovostní platební styk</a:t>
            </a:r>
            <a:r>
              <a:rPr lang="cs-CZ" sz="1800" dirty="0"/>
              <a:t> znamená fyzické předání peněz (hotovostních) z ruky do ruky.</a:t>
            </a:r>
          </a:p>
          <a:p>
            <a:pPr algn="just"/>
            <a:r>
              <a:rPr lang="cs-CZ" sz="1800" b="1" dirty="0"/>
              <a:t>Bezhotovostní platební styk</a:t>
            </a:r>
            <a:r>
              <a:rPr lang="cs-CZ" sz="1800" dirty="0"/>
              <a:t> je o něco složitější a provádí se pomocí zápisů na bankovních účtech (tedy nároku příjemce na příslušný obnos peněz). Pokud jsou účty plátce i příjemce platby vedeny u stejné banky, provede převod peněz (zúčtování na účtech) tato banka ve svém vlastním systému. V případě, že plátce a příjemce platby mají své účty u různých bank, musí banka plátce použít pro převod peněz systém mezibankovního platebního styku CERTIS.</a:t>
            </a:r>
          </a:p>
          <a:p>
            <a:endParaRPr lang="cs-CZ" sz="1800" dirty="0"/>
          </a:p>
          <a:p>
            <a:pPr marL="72000" indent="0">
              <a:buNone/>
            </a:pPr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48177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Platební styk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800" b="1" dirty="0"/>
              <a:t>Mezibankovní zúčtování v ČR</a:t>
            </a:r>
          </a:p>
          <a:p>
            <a:r>
              <a:rPr lang="cs-CZ" sz="1800" dirty="0"/>
              <a:t>Jediným systémem mezibankovního platebního styku v České republice, který zpracovává mezibankovní platby v českých korunách, je systém CERTIS (</a:t>
            </a:r>
            <a:r>
              <a:rPr lang="cs-CZ" sz="1800" b="1" dirty="0"/>
              <a:t>C</a:t>
            </a:r>
            <a:r>
              <a:rPr lang="cs-CZ" sz="1800" dirty="0"/>
              <a:t>zech </a:t>
            </a:r>
            <a:r>
              <a:rPr lang="cs-CZ" sz="1800" b="1" dirty="0"/>
              <a:t>E</a:t>
            </a:r>
            <a:r>
              <a:rPr lang="cs-CZ" sz="1800" dirty="0"/>
              <a:t>xpress </a:t>
            </a:r>
            <a:r>
              <a:rPr lang="cs-CZ" sz="1800" b="1" dirty="0"/>
              <a:t>R</a:t>
            </a:r>
            <a:r>
              <a:rPr lang="cs-CZ" sz="1800" dirty="0"/>
              <a:t>eal </a:t>
            </a:r>
            <a:r>
              <a:rPr lang="cs-CZ" sz="1800" b="1" dirty="0" err="1"/>
              <a:t>T</a:t>
            </a:r>
            <a:r>
              <a:rPr lang="cs-CZ" sz="1800" dirty="0" err="1"/>
              <a:t>ime</a:t>
            </a:r>
            <a:r>
              <a:rPr lang="cs-CZ" sz="1800" dirty="0"/>
              <a:t> </a:t>
            </a:r>
            <a:r>
              <a:rPr lang="cs-CZ" sz="1800" b="1" dirty="0"/>
              <a:t>I</a:t>
            </a:r>
            <a:r>
              <a:rPr lang="cs-CZ" sz="1800" dirty="0"/>
              <a:t>nterbank Gross </a:t>
            </a:r>
            <a:r>
              <a:rPr lang="cs-CZ" sz="1800" b="1" dirty="0"/>
              <a:t>S</a:t>
            </a:r>
            <a:r>
              <a:rPr lang="cs-CZ" sz="1800" dirty="0"/>
              <a:t>ettlement </a:t>
            </a:r>
            <a:r>
              <a:rPr lang="cs-CZ" sz="1800" dirty="0" err="1"/>
              <a:t>system</a:t>
            </a:r>
            <a:r>
              <a:rPr lang="cs-CZ" sz="1800" dirty="0"/>
              <a:t>). </a:t>
            </a:r>
          </a:p>
          <a:p>
            <a:pPr marL="72000" indent="0">
              <a:buNone/>
            </a:pPr>
            <a:endParaRPr lang="cs-CZ" sz="1800" b="1" dirty="0"/>
          </a:p>
          <a:p>
            <a:pPr marL="72000" indent="0">
              <a:buNone/>
            </a:pPr>
            <a:r>
              <a:rPr lang="cs-CZ" sz="1800" b="1" dirty="0"/>
              <a:t>Zahraniční platební styk </a:t>
            </a:r>
          </a:p>
          <a:p>
            <a:r>
              <a:rPr lang="cs-CZ" sz="1800" dirty="0"/>
              <a:t>je platební styk uskutečňovaný přes hranice jednoho nebo více států (přeshraniční platební styk), nebo platby v cizí měně, uskutečněné na území ČR. Důležité je zde, zda je platba prováděna v eurech či jiné cizí měně. Je-li použitou cizí měnou euro, existuje možnost využít tzv. SEPA platby.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40071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Platební styk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400" b="1" dirty="0"/>
              <a:t>Co jsou to SEPA platby?</a:t>
            </a:r>
          </a:p>
          <a:p>
            <a:r>
              <a:rPr lang="cs-CZ" sz="1400" dirty="0"/>
              <a:t>SEPA je zkratkou Jednotné evropské platební oblasti z anglického </a:t>
            </a:r>
            <a:r>
              <a:rPr lang="cs-CZ" sz="1400" b="1" dirty="0"/>
              <a:t>Single Euro </a:t>
            </a:r>
            <a:r>
              <a:rPr lang="cs-CZ" sz="1400" b="1" dirty="0" err="1"/>
              <a:t>Payment</a:t>
            </a:r>
            <a:r>
              <a:rPr lang="cs-CZ" sz="1400" b="1" dirty="0"/>
              <a:t> Area</a:t>
            </a:r>
            <a:r>
              <a:rPr lang="cs-CZ" sz="1400" dirty="0"/>
              <a:t>. Jedná se o platební styk v eurech v rámci jednotného evropského prostoru (zahrnujícího státy Evropské unie a Norsko, Švýcarsko, Monako, Lichtenštejnsko a Island). SEPA umožňuje bezhotovostní převod peněz v eurech stejným způsobem a za stejných podmínek v případě domácí a zahraniční platby. Plátce i příjemce platí poplatky svojí bance (placení poplatků SHARE, tedy sdílení nákladů na transakci).</a:t>
            </a:r>
          </a:p>
          <a:p>
            <a:r>
              <a:rPr lang="cs-CZ" sz="1400" dirty="0"/>
              <a:t>Náležitosti SEPA platby:</a:t>
            </a:r>
          </a:p>
          <a:p>
            <a:r>
              <a:rPr lang="cs-CZ" sz="1400" dirty="0"/>
              <a:t>číslo účtu příjemce ve formátu IBAN: maximálně 34místný kód (2 znaky pro kód země, 2 znaky jako kontrolní kód, maximálně 30 znaků – kód banky a číslo účtu v rámci banky)</a:t>
            </a:r>
          </a:p>
          <a:p>
            <a:pPr lvl="1"/>
            <a:r>
              <a:rPr lang="cs-CZ" sz="1400" b="1" dirty="0"/>
              <a:t>např. IBAN</a:t>
            </a:r>
            <a:r>
              <a:rPr lang="cs-CZ" sz="1400" dirty="0"/>
              <a:t> pro Českou republiku:</a:t>
            </a:r>
            <a:br>
              <a:rPr lang="cs-CZ" sz="1400" dirty="0"/>
            </a:br>
            <a:r>
              <a:rPr lang="cs-CZ" sz="1400" dirty="0"/>
              <a:t>číslo účtu při platbě v rámci ČR: 19-2000145399/0800</a:t>
            </a:r>
            <a:br>
              <a:rPr lang="cs-CZ" sz="1400" dirty="0"/>
            </a:br>
            <a:r>
              <a:rPr lang="cs-CZ" sz="1400" dirty="0"/>
              <a:t>IBAN: CZ6508000000192000145399, případně psáno CZ65 0800 0000 1920 0014 5399</a:t>
            </a:r>
          </a:p>
          <a:p>
            <a:pPr lvl="1"/>
            <a:r>
              <a:rPr lang="cs-CZ" sz="1400" dirty="0"/>
              <a:t>SWIFT </a:t>
            </a:r>
            <a:r>
              <a:rPr lang="en-US" sz="1400" dirty="0"/>
              <a:t>(Society for Worldwide Interbank Financial Telecommunication – </a:t>
            </a:r>
            <a:r>
              <a:rPr lang="en-US" sz="1400" dirty="0" err="1"/>
              <a:t>Společnost</a:t>
            </a:r>
            <a:r>
              <a:rPr lang="en-US" sz="1400" dirty="0"/>
              <a:t> pro </a:t>
            </a:r>
            <a:r>
              <a:rPr lang="en-US" sz="1400" dirty="0" err="1"/>
              <a:t>celosvětovou</a:t>
            </a:r>
            <a:r>
              <a:rPr lang="en-US" sz="1400" dirty="0"/>
              <a:t> </a:t>
            </a:r>
            <a:r>
              <a:rPr lang="en-US" sz="1400" dirty="0" err="1"/>
              <a:t>mezibankovní</a:t>
            </a:r>
            <a:r>
              <a:rPr lang="en-US" sz="1400" dirty="0"/>
              <a:t> </a:t>
            </a:r>
            <a:r>
              <a:rPr lang="en-US" sz="1400" dirty="0" err="1"/>
              <a:t>finanční</a:t>
            </a:r>
            <a:r>
              <a:rPr lang="en-US" sz="1400" dirty="0"/>
              <a:t> </a:t>
            </a:r>
            <a:r>
              <a:rPr lang="en-US" sz="1400" dirty="0" err="1"/>
              <a:t>telekomunikaci</a:t>
            </a:r>
            <a:r>
              <a:rPr lang="en-US" sz="1400" dirty="0"/>
              <a:t>)</a:t>
            </a:r>
            <a:endParaRPr lang="cs-CZ" sz="1400" dirty="0"/>
          </a:p>
          <a:p>
            <a:pPr lvl="1"/>
            <a:r>
              <a:rPr lang="cs-CZ" sz="1400" dirty="0"/>
              <a:t>kód banky příjemce </a:t>
            </a:r>
            <a:r>
              <a:rPr lang="cs-CZ" sz="1400" b="1" dirty="0"/>
              <a:t>BIC</a:t>
            </a:r>
            <a:r>
              <a:rPr lang="cs-CZ" sz="1400" dirty="0"/>
              <a:t>: 8místný nebo 11místný kód banky např. BIC </a:t>
            </a:r>
            <a:r>
              <a:rPr lang="cs-CZ" sz="1400" dirty="0">
                <a:hlinkClick r:id="rId2" tooltip="Odkaz na externí web"/>
              </a:rPr>
              <a:t>České národní banky</a:t>
            </a:r>
            <a:r>
              <a:rPr lang="cs-CZ" sz="1400" dirty="0"/>
              <a:t>: CNBACZPPXXX</a:t>
            </a:r>
          </a:p>
          <a:p>
            <a:pPr lvl="1"/>
            <a:r>
              <a:rPr lang="cs-CZ" sz="1400" dirty="0"/>
              <a:t>další doplňující údaje (např. reference platby, identifikační kód plátce nebo identifikační kód příjemce)</a:t>
            </a:r>
          </a:p>
        </p:txBody>
      </p:sp>
    </p:spTree>
    <p:extLst>
      <p:ext uri="{BB962C8B-B14F-4D97-AF65-F5344CB8AC3E}">
        <p14:creationId xmlns:p14="http://schemas.microsoft.com/office/powerpoint/2010/main" val="797779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Praní špinavých peněz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/>
              <a:t>Praním špinavých peněz (</a:t>
            </a:r>
            <a:r>
              <a:rPr lang="cs-CZ" sz="1400" dirty="0" err="1"/>
              <a:t>money</a:t>
            </a:r>
            <a:r>
              <a:rPr lang="cs-CZ" sz="1400" dirty="0"/>
              <a:t> </a:t>
            </a:r>
            <a:r>
              <a:rPr lang="cs-CZ" sz="1400" dirty="0" err="1"/>
              <a:t>laundering</a:t>
            </a:r>
            <a:r>
              <a:rPr lang="cs-CZ" sz="1400" dirty="0"/>
              <a:t>) se rozumí zařazení peněz z určité nelegální činnosti (např. z prodeje drog, nelegálních zbraní, krádeže) zpátky do běžného oběhu peněz a tím jejich zlegalizování. </a:t>
            </a:r>
          </a:p>
          <a:p>
            <a:pPr algn="just"/>
            <a:r>
              <a:rPr lang="cs-CZ" sz="1400" dirty="0"/>
              <a:t>Obvykle se provádí přes banky, kam se snaží osoba, která danou nelegální činnost spáchala (často prostřednictvím jiné osoby), peníze uložit a poté chce těmito penězi běžně platit za zboží a služby. </a:t>
            </a:r>
          </a:p>
          <a:p>
            <a:pPr algn="just"/>
            <a:r>
              <a:rPr lang="cs-CZ" sz="1400" dirty="0"/>
              <a:t>Druhým způsobem snahy o zlegalizování peněz je placení v hotovosti.</a:t>
            </a:r>
          </a:p>
          <a:p>
            <a:pPr algn="just"/>
            <a:endParaRPr lang="cs-CZ" sz="1400" dirty="0">
              <a:effectLst/>
            </a:endParaRPr>
          </a:p>
          <a:p>
            <a:pPr marL="72000" indent="0" algn="just">
              <a:buNone/>
            </a:pPr>
            <a:r>
              <a:rPr lang="cs-CZ" sz="1400" dirty="0"/>
              <a:t>Zákonná opatření proti praní špinavých peněz</a:t>
            </a:r>
          </a:p>
          <a:p>
            <a:pPr algn="just"/>
            <a:r>
              <a:rPr lang="cs-CZ" sz="1400" b="1" dirty="0"/>
              <a:t>Zákon o omezení plateb v hotovosti</a:t>
            </a:r>
            <a:r>
              <a:rPr lang="cs-CZ" sz="1400" dirty="0"/>
              <a:t> říká, že jedna osoba může během jednoho kalendářního dne zaplatit jiné osobě v hotovosti částku ve výši maximálně 350.000 Kč (po přepočtu platí i pro jakoukoliv jinou měnu). Výjimkou jsou vklady hotovosti na účet u banky, platby daní a cla, výplaty mzdy, platu, odstupného, odměn, výplaty z penzijních fondů, výplaty pojistného plnění atd.</a:t>
            </a:r>
          </a:p>
        </p:txBody>
      </p:sp>
    </p:spTree>
    <p:extLst>
      <p:ext uri="{BB962C8B-B14F-4D97-AF65-F5344CB8AC3E}">
        <p14:creationId xmlns:p14="http://schemas.microsoft.com/office/powerpoint/2010/main" val="630231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Praní špinavých peněz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b="1" dirty="0"/>
              <a:t>Zákon proti praní špinavých peněz </a:t>
            </a:r>
            <a:r>
              <a:rPr lang="cs-CZ" sz="1400" dirty="0"/>
              <a:t>stanovuje, že určité osoby (zejména banky, ale i družstevní záložny, penzijní společnosti a další) musí identifikovat klienta prostřednictvím občanského průkazu či pasu (je-li fyzickou osobou), nebo ověřením dokladů o existenci právnické osoby (je-li právnickou osobou), a to vždy: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400" dirty="0"/>
              <a:t>před uzavřením obchodu nad 1.000 eur (přepočítává se podle aktuálního kurzu ČNB),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400" dirty="0"/>
              <a:t>pokud jde o podezřelý obchod (např. klient provádí výběry a převody bezprostředně po vkladech, uskuteční nápadně více transakcí, disponuje penězi nejasného původu),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400" dirty="0"/>
              <a:t>při uzavírání smlouvy,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400" dirty="0"/>
              <a:t>při plnění z životního pojištění.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400" dirty="0"/>
              <a:t>Dále musí zkontrolovat klienta (jedná se o prozkoumání celého obchodu a obchodního vztahu, tedy za jakým účelem se peníze posílají, jak budou využity, jaké jsou vztahy mezi tím, kdo posílá peníze a jejich příjemcem) u platby nad 15.000 eur (přibližně 400.000 Kč). </a:t>
            </a:r>
          </a:p>
          <a:p>
            <a:pPr algn="just"/>
            <a:r>
              <a:rPr lang="cs-CZ" sz="1600" b="1" dirty="0"/>
              <a:t>Podezřelý obchod hlásí banka Ministerstvu financí</a:t>
            </a:r>
          </a:p>
          <a:p>
            <a:pPr algn="just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95376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vkladů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Vklady lze dělit zejména podle toho, zda je možno s penězi kdykoli disponovat či nikoli. </a:t>
            </a:r>
          </a:p>
          <a:p>
            <a:r>
              <a:rPr lang="cs-CZ" sz="1600" dirty="0"/>
              <a:t>Základními typy bankovních vkladových produktů jsou:</a:t>
            </a:r>
            <a:endParaRPr lang="cs-CZ" sz="1600" b="1" dirty="0"/>
          </a:p>
          <a:p>
            <a:r>
              <a:rPr lang="cs-CZ" sz="1600" b="1" dirty="0"/>
              <a:t>běžný účet, </a:t>
            </a:r>
          </a:p>
          <a:p>
            <a:r>
              <a:rPr lang="cs-CZ" sz="1600" b="1" dirty="0"/>
              <a:t>spořicí účet, </a:t>
            </a:r>
          </a:p>
          <a:p>
            <a:r>
              <a:rPr lang="cs-CZ" sz="1600" b="1" dirty="0"/>
              <a:t>termínovaný vklad s výpovědní lhůtou,</a:t>
            </a:r>
          </a:p>
          <a:p>
            <a:r>
              <a:rPr lang="cs-CZ" sz="1600" b="1" dirty="0"/>
              <a:t>termínovaný vklad bez výpovědní lhůty, </a:t>
            </a:r>
          </a:p>
          <a:p>
            <a:r>
              <a:rPr lang="cs-CZ" sz="1600" b="1" dirty="0"/>
              <a:t>revolvingový termínovaný vklad</a:t>
            </a:r>
            <a:r>
              <a:rPr lang="cs-CZ" sz="1600" dirty="0"/>
              <a:t>. </a:t>
            </a:r>
          </a:p>
          <a:p>
            <a:endParaRPr lang="cs-CZ" sz="1600" dirty="0"/>
          </a:p>
          <a:p>
            <a:pPr marL="72000" indent="0">
              <a:buNone/>
            </a:pPr>
            <a:r>
              <a:rPr lang="cs-CZ" sz="1600" dirty="0"/>
              <a:t>Zvláštním typem vkladového produktu kombinovaného s možností úvěru je stavební spoření. </a:t>
            </a:r>
            <a:endParaRPr lang="cs-CZ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1247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Standard mobility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Mnoho bank přistoupilo ke Standardu mobility klientů, který stanovuje postup při změně banky. </a:t>
            </a:r>
          </a:p>
          <a:p>
            <a:pPr algn="just"/>
            <a:r>
              <a:rPr lang="cs-CZ" sz="1600" dirty="0"/>
              <a:t>Žádost o změnu banky je nutné podat osobně na pobočce nové banky. </a:t>
            </a:r>
          </a:p>
          <a:p>
            <a:pPr algn="just"/>
            <a:r>
              <a:rPr lang="cs-CZ" sz="1600" dirty="0"/>
              <a:t>Ta následně vyřídí převody trvalých příkazů a inkas a dalších plateb. </a:t>
            </a:r>
          </a:p>
          <a:p>
            <a:pPr algn="just"/>
            <a:r>
              <a:rPr lang="cs-CZ" sz="1600" dirty="0"/>
              <a:t>Změna banky trvá minimálně 12 bankovních/pracovních dní, a dochází při ní ke změně čísla účtu. </a:t>
            </a:r>
          </a:p>
          <a:p>
            <a:pPr algn="just"/>
            <a:r>
              <a:rPr lang="cs-CZ" sz="1600" dirty="0"/>
              <a:t>Na základě zákona musí spotřebiteli převedení účtu k jiné bance umožnit každá banka.  </a:t>
            </a:r>
            <a:endParaRPr lang="cs-CZ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459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spoření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Zvláštním typem vkladového produktu kombinovaného s možností úvěru je stavební spoření. </a:t>
            </a:r>
          </a:p>
          <a:p>
            <a:endParaRPr lang="cs-CZ" sz="1600" dirty="0"/>
          </a:p>
          <a:p>
            <a:r>
              <a:rPr lang="cs-CZ" sz="1600" dirty="0"/>
              <a:t>Stavební spoření je produktem složeným ze spoření se státním příspěvkem s možností čerpání úvěru za předem danou úrokovou sazbu (po splnění předem daných podmínek). Stavební spoření poskytují stavební spořitelny, což jsou banky specializované na stavební spoření, které je upraveno v zákoně o stavebním spoření č. 96/1993 Sb.</a:t>
            </a:r>
          </a:p>
          <a:p>
            <a:pPr algn="just"/>
            <a:endParaRPr lang="cs-CZ" sz="1600" dirty="0">
              <a:effectLst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160" y="3553355"/>
            <a:ext cx="5576387" cy="3189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338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Vklady</a:t>
            </a:r>
          </a:p>
          <a:p>
            <a:r>
              <a:rPr lang="cs-CZ" sz="2000" dirty="0"/>
              <a:t>Systém pojištění vkladů</a:t>
            </a:r>
          </a:p>
          <a:p>
            <a:r>
              <a:rPr lang="cs-CZ" sz="2000" dirty="0"/>
              <a:t>Bezhotovostní platební styk</a:t>
            </a:r>
          </a:p>
          <a:p>
            <a:r>
              <a:rPr lang="cs-CZ" sz="2000" dirty="0"/>
              <a:t>Praní špinavých peněz</a:t>
            </a:r>
          </a:p>
          <a:p>
            <a:r>
              <a:rPr lang="cs-CZ" sz="2000" dirty="0"/>
              <a:t>Druhy vkladů, stavební spoření</a:t>
            </a:r>
          </a:p>
        </p:txBody>
      </p:sp>
    </p:spTree>
    <p:extLst>
      <p:ext uri="{BB962C8B-B14F-4D97-AF65-F5344CB8AC3E}">
        <p14:creationId xmlns:p14="http://schemas.microsoft.com/office/powerpoint/2010/main" val="425944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Stavební spoření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600" b="1" dirty="0"/>
              <a:t>Fáze stavebního spoření</a:t>
            </a:r>
          </a:p>
          <a:p>
            <a:r>
              <a:rPr lang="cs-CZ" sz="1600" dirty="0"/>
              <a:t>První je </a:t>
            </a:r>
            <a:r>
              <a:rPr lang="cs-CZ" sz="1600" b="1" dirty="0"/>
              <a:t>fáze spořicí</a:t>
            </a:r>
            <a:r>
              <a:rPr lang="cs-CZ" sz="1600" dirty="0"/>
              <a:t>, během níž účastník stavebního spoření (osoba, která se stavební spořitelnou podepsala smlouvu) ukládá na účet u stavební spořitelny peníze. Ty je možno ukládat podle možností jak pravidelně (měsíčně, půlročně, ročně), tak nepravidelně.</a:t>
            </a:r>
          </a:p>
          <a:p>
            <a:pPr marL="72000" indent="0">
              <a:buNone/>
            </a:pPr>
            <a:r>
              <a:rPr lang="cs-CZ" sz="1600" dirty="0"/>
              <a:t> </a:t>
            </a:r>
          </a:p>
          <a:p>
            <a:r>
              <a:rPr lang="cs-CZ" sz="1600" dirty="0"/>
              <a:t>Druhou je </a:t>
            </a:r>
            <a:r>
              <a:rPr lang="cs-CZ" sz="1600" b="1" dirty="0"/>
              <a:t>fáze úvěru</a:t>
            </a:r>
            <a:r>
              <a:rPr lang="cs-CZ" sz="1600" dirty="0"/>
              <a:t>, po naspoření min. 35 – 40% z cílové částky, trvání vkladu min. 2 roky a splnění určité hodnoty tzv. </a:t>
            </a:r>
            <a:r>
              <a:rPr lang="cs-CZ" sz="1600" dirty="0" err="1"/>
              <a:t>ohodnocovacího</a:t>
            </a:r>
            <a:r>
              <a:rPr lang="cs-CZ" sz="1600" dirty="0"/>
              <a:t> čísla (které se počítá z výše uspořené částky a připsaných záloh státních podpor, z výše získaných úroků od začátku stavebního spoření, z varianty či tarifu spoření a výše cílové částky) vzniká nárok na poskytnutí úvěru do výše tzv.</a:t>
            </a:r>
            <a:r>
              <a:rPr lang="cs-CZ" sz="1600" b="1" dirty="0"/>
              <a:t> cílové částky</a:t>
            </a:r>
            <a:r>
              <a:rPr lang="cs-CZ" sz="1600" dirty="0"/>
              <a:t>. Zákon o stavebním spoření omezuje úročení úvěru tak, že úrok smí být maximálně o 3 procentní body vyšší, než je úročení vkladů. Při úročení vkladů ve výši 2 % smí být tedy úrok z úvěru nejvýše 5 %.</a:t>
            </a:r>
          </a:p>
          <a:p>
            <a:pPr algn="just"/>
            <a:endParaRPr lang="cs-CZ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8125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to je cílová částka?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Cílová částka je částka, kterou si účastník zvolí při podpisu smlouvy o stavebním spoření a jde o limit peněz, které účastník může ze smlouvy o stavebním spoření získat. Ten nemůže být překročen, rovná se součtu vkladů, státní podpory, úvěru ze stavebního spoření a úroků z vkladů a státní podpory, po odečtení daně z příjmů z těchto úroků.</a:t>
            </a:r>
          </a:p>
          <a:p>
            <a:pPr algn="just"/>
            <a:r>
              <a:rPr lang="cs-CZ" sz="1600" dirty="0"/>
              <a:t>Během fáze spoření (během tzv. vázací lhůty 6 let) nesmíte naspořit více, než je cílová částka. Jde o hranici, za jejíž překročení (tzv. </a:t>
            </a:r>
            <a:r>
              <a:rPr lang="cs-CZ" sz="1600" dirty="0" err="1"/>
              <a:t>přespoření</a:t>
            </a:r>
            <a:r>
              <a:rPr lang="cs-CZ" sz="1600" dirty="0"/>
              <a:t>) je účastník potrestán např. ztrátou úrokového bonusu a ztrátou státní podpory. </a:t>
            </a:r>
          </a:p>
          <a:p>
            <a:pPr algn="just"/>
            <a:r>
              <a:rPr lang="cs-CZ" sz="1600" dirty="0"/>
              <a:t>Z cílové částky je počítán poplatek za uzavření smlouvy a provize případnému zprostředkovateli, obvykle zaplatíte 1% z cílové částky. Zprostředkovatelé proto mají tendenci přesvědčovat zájemce o uzavření co nejvyšší cílové částky, což bývá v řadě případů nevýhodné, zvláště tam, kde lidé neplánují vzít si úvěr. ZVAŽTE TEDY vždy již uzavírání smlouvy, JAK VYSOKOU CÍLOVOU ČÁSTKU BUDETE POTŘEBOVAT. Lze ji kdykoli navýšit (s doplatkem rozdílu v poplatku za uzavření).</a:t>
            </a:r>
          </a:p>
          <a:p>
            <a:pPr algn="just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31793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Cílová částka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1600" dirty="0"/>
              <a:t>Propočet potřeby výše cílové částky při spoření 6 let s tím, že neuvažujeme využít úvěr ze stavebního spoření:</a:t>
            </a:r>
          </a:p>
          <a:p>
            <a:pPr algn="just"/>
            <a:endParaRPr lang="cs-CZ" sz="16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251282" y="2261937"/>
          <a:ext cx="9089020" cy="3383280"/>
        </p:xfrm>
        <a:graphic>
          <a:graphicData uri="http://schemas.openxmlformats.org/drawingml/2006/table">
            <a:tbl>
              <a:tblPr/>
              <a:tblGrid>
                <a:gridCol w="1817804">
                  <a:extLst>
                    <a:ext uri="{9D8B030D-6E8A-4147-A177-3AD203B41FA5}">
                      <a16:colId xmlns:a16="http://schemas.microsoft.com/office/drawing/2014/main" val="831346132"/>
                    </a:ext>
                  </a:extLst>
                </a:gridCol>
                <a:gridCol w="1817804">
                  <a:extLst>
                    <a:ext uri="{9D8B030D-6E8A-4147-A177-3AD203B41FA5}">
                      <a16:colId xmlns:a16="http://schemas.microsoft.com/office/drawing/2014/main" val="599824128"/>
                    </a:ext>
                  </a:extLst>
                </a:gridCol>
                <a:gridCol w="1817804">
                  <a:extLst>
                    <a:ext uri="{9D8B030D-6E8A-4147-A177-3AD203B41FA5}">
                      <a16:colId xmlns:a16="http://schemas.microsoft.com/office/drawing/2014/main" val="3717285902"/>
                    </a:ext>
                  </a:extLst>
                </a:gridCol>
                <a:gridCol w="1817804">
                  <a:extLst>
                    <a:ext uri="{9D8B030D-6E8A-4147-A177-3AD203B41FA5}">
                      <a16:colId xmlns:a16="http://schemas.microsoft.com/office/drawing/2014/main" val="3971031368"/>
                    </a:ext>
                  </a:extLst>
                </a:gridCol>
                <a:gridCol w="1817804">
                  <a:extLst>
                    <a:ext uri="{9D8B030D-6E8A-4147-A177-3AD203B41FA5}">
                      <a16:colId xmlns:a16="http://schemas.microsoft.com/office/drawing/2014/main" val="3754391480"/>
                    </a:ext>
                  </a:extLst>
                </a:gridCol>
              </a:tblGrid>
              <a:tr h="354786">
                <a:tc>
                  <a:txBody>
                    <a:bodyPr/>
                    <a:lstStyle/>
                    <a:p>
                      <a:pPr algn="l" fontAlgn="t"/>
                      <a:r>
                        <a:rPr lang="cs-CZ" b="1">
                          <a:effectLst/>
                        </a:rPr>
                        <a:t>pohyb na účtu</a:t>
                      </a:r>
                      <a:endParaRPr lang="cs-CZ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b="1">
                          <a:effectLst/>
                        </a:rPr>
                        <a:t>částka</a:t>
                      </a:r>
                      <a:endParaRPr lang="cs-CZ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b="1">
                          <a:effectLst/>
                        </a:rPr>
                        <a:t>četnost</a:t>
                      </a:r>
                      <a:endParaRPr lang="cs-CZ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b="1">
                          <a:effectLst/>
                        </a:rPr>
                        <a:t>celkem za rok</a:t>
                      </a:r>
                      <a:endParaRPr lang="cs-CZ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b="1">
                          <a:effectLst/>
                        </a:rPr>
                        <a:t>celkem za 6 let</a:t>
                      </a:r>
                      <a:endParaRPr lang="cs-CZ">
                        <a:effectLst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610162"/>
                  </a:ext>
                </a:extLst>
              </a:tr>
              <a:tr h="354786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vklad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1.667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měsíčně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20.000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120.000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633690"/>
                  </a:ext>
                </a:extLst>
              </a:tr>
              <a:tr h="354786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státní podpora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2.000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ročně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2.000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12.000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9452651"/>
                  </a:ext>
                </a:extLst>
              </a:tr>
              <a:tr h="354786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úroky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350 – 1.800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ročně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350 – 1.800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6.500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3700815"/>
                  </a:ext>
                </a:extLst>
              </a:tr>
              <a:tr h="620876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poplatek za vedení účtu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-300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ročně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-300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- 1.500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6005689"/>
                  </a:ext>
                </a:extLst>
              </a:tr>
              <a:tr h="620876">
                <a:tc>
                  <a:txBody>
                    <a:bodyPr/>
                    <a:lstStyle/>
                    <a:p>
                      <a:pPr algn="l" fontAlgn="t"/>
                      <a:r>
                        <a:rPr lang="cs-CZ">
                          <a:effectLst/>
                        </a:rPr>
                        <a:t>poplatek za roční výpis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-25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ročně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-25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>
                          <a:effectLst/>
                        </a:rPr>
                        <a:t>-150 Kč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6625310"/>
                  </a:ext>
                </a:extLst>
              </a:tr>
              <a:tr h="620876">
                <a:tc>
                  <a:txBody>
                    <a:bodyPr/>
                    <a:lstStyle/>
                    <a:p>
                      <a:pPr algn="l" fontAlgn="t"/>
                      <a:r>
                        <a:rPr lang="pl-PL">
                          <a:effectLst/>
                        </a:rPr>
                        <a:t>CELKEM za 6 let zhruba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cs-CZ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b="1" dirty="0">
                          <a:effectLst/>
                        </a:rPr>
                        <a:t>137.000 Kč</a:t>
                      </a:r>
                      <a:endParaRPr lang="cs-CZ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211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149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Cílová částka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Z tabulky vyplývá, že rozumná výše cílové částky při spoření 20.000 Kč ročně po dobu 6 let s nevyužitím úvěru je zhruba 150.000 Kč (přičemž zaplatíte za uzavření smlouvy 1.500 Kč). Pokud po několika letech od uzavření smlouvy dospějete k názoru, že chcete buď spořit déle, nebo využít úvěr ze stavebního spoření, můžete cílovou částku po dohodě se stavební spořitelnou navýšit (pokud navýšíte částku o 100.000 Kč na 250.000 Kč, zaplatíte dodatečně 1.000 Kč).</a:t>
            </a:r>
          </a:p>
          <a:p>
            <a:r>
              <a:rPr lang="cs-CZ" sz="1600" dirty="0"/>
              <a:t>Cílová částka rovněž omezuje výši úvěru. Účastník dostane úvěr maximálně do výše cílové částky. </a:t>
            </a:r>
          </a:p>
        </p:txBody>
      </p:sp>
    </p:spTree>
    <p:extLst>
      <p:ext uri="{BB962C8B-B14F-4D97-AF65-F5344CB8AC3E}">
        <p14:creationId xmlns:p14="http://schemas.microsoft.com/office/powerpoint/2010/main" val="3264139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dělat, když se blížím hranici </a:t>
            </a:r>
            <a:r>
              <a:rPr lang="cs-CZ" dirty="0" err="1"/>
              <a:t>přespoření</a:t>
            </a:r>
            <a:r>
              <a:rPr lang="cs-CZ" dirty="0"/>
              <a:t>?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600" b="1" dirty="0"/>
              <a:t>Existuje několik možností:</a:t>
            </a:r>
          </a:p>
          <a:p>
            <a:pPr algn="just"/>
            <a:r>
              <a:rPr lang="cs-CZ" sz="1600" dirty="0"/>
              <a:t>je možné peníze vybrat (a případně uložit jinde), </a:t>
            </a:r>
          </a:p>
          <a:p>
            <a:pPr algn="just"/>
            <a:r>
              <a:rPr lang="cs-CZ" sz="1600" dirty="0"/>
              <a:t>je možné přestat spořit na danou smlouvu a uzavřít další smlouvu o stavebním spoření. U původní smlouvy je pak ale nutné hlídat, aby nedošlo k </a:t>
            </a:r>
            <a:r>
              <a:rPr lang="cs-CZ" sz="1600" dirty="0" err="1"/>
              <a:t>přespoření</a:t>
            </a:r>
            <a:r>
              <a:rPr lang="cs-CZ" sz="1600" dirty="0"/>
              <a:t> pouhým připisováním úroků nebo státní podpory,</a:t>
            </a:r>
          </a:p>
          <a:p>
            <a:pPr algn="just"/>
            <a:r>
              <a:rPr lang="cs-CZ" sz="1600" dirty="0"/>
              <a:t>zvýšení cílové částky může být vhodné v případě potřeby většího úvěru, avšak je nutno zvážit, zda není výhodnějším řešením např. hypoteční úvěr.</a:t>
            </a:r>
          </a:p>
        </p:txBody>
      </p:sp>
    </p:spTree>
    <p:extLst>
      <p:ext uri="{BB962C8B-B14F-4D97-AF65-F5344CB8AC3E}">
        <p14:creationId xmlns:p14="http://schemas.microsoft.com/office/powerpoint/2010/main" val="1524894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podpora stavebního spoření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600" dirty="0"/>
          </a:p>
          <a:p>
            <a:pPr algn="just"/>
            <a:r>
              <a:rPr lang="cs-CZ" sz="1600" dirty="0"/>
              <a:t>Státní podpora stavebního spoření činí 10 % z ročně naspořené částky, která je však započítávána pouze do výše 20.000 Kč. Maximální výše státní podpory je tedy 2.000 Kč ročně. Pokud naspoříte ročně více, je Vám přebytek z naspořených 20.000 Kč převeden pro účely výpočtu státní podpory do dalšího roku.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Záloha na státní podporu se připisuje na účet v dalším kalendářním roce. Na konci spoření se vyhodnotí splnění podmínek pro přiznání státní podpory a státní podpora buď zůstane, nebo je nutné ji vrátit. Podmínkou je buď 6 let od uzavření smlouvy spořit a peníze nevybírat, nebo si vzít úvěr, a ten použít na bytové potřeby. </a:t>
            </a:r>
            <a:endParaRPr lang="cs-CZ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33805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podpora stavebního spoření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600" b="1" dirty="0"/>
              <a:t>Co se stane, když podmínky přiznání státní podpory nesplním?</a:t>
            </a:r>
          </a:p>
          <a:p>
            <a:endParaRPr lang="cs-CZ" sz="1600" dirty="0"/>
          </a:p>
          <a:p>
            <a:r>
              <a:rPr lang="cs-CZ" sz="1600" dirty="0"/>
              <a:t>Pokud si vyberete naspořené peníze před uplynutím 6 let od uzavření smlouvy o stavebním spoření a nevezmete si úvěr, státní podpora Vám nebude vyplacena. </a:t>
            </a:r>
          </a:p>
          <a:p>
            <a:endParaRPr lang="cs-CZ" sz="1600" dirty="0"/>
          </a:p>
          <a:p>
            <a:r>
              <a:rPr lang="cs-CZ" sz="1600" dirty="0"/>
              <a:t>Zálohy na státní podporu se na Vašem účtu stavebního spoření celou dobu pouze evidují, ale jsou vyplaceny až po ukončení smlouvy po splnění veškerých podmínek. </a:t>
            </a:r>
            <a:endParaRPr lang="cs-CZ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383653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stavebního spoření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 dirty="0">
              <a:effectLst/>
            </a:endParaRPr>
          </a:p>
          <a:p>
            <a:pPr algn="just"/>
            <a:endParaRPr lang="cs-CZ" sz="1600" dirty="0"/>
          </a:p>
          <a:p>
            <a:pPr algn="just"/>
            <a:endParaRPr lang="cs-CZ" sz="1600" dirty="0">
              <a:effectLst/>
            </a:endParaRPr>
          </a:p>
          <a:p>
            <a:pPr algn="just"/>
            <a:endParaRPr lang="cs-CZ" sz="1600" dirty="0"/>
          </a:p>
          <a:p>
            <a:pPr algn="just"/>
            <a:endParaRPr lang="cs-CZ" sz="1600" dirty="0">
              <a:effectLst/>
            </a:endParaRPr>
          </a:p>
          <a:p>
            <a:pPr algn="just"/>
            <a:endParaRPr lang="cs-CZ" sz="1600" dirty="0"/>
          </a:p>
          <a:p>
            <a:pPr algn="just"/>
            <a:endParaRPr lang="cs-CZ" sz="1600" dirty="0">
              <a:effectLst/>
            </a:endParaRPr>
          </a:p>
          <a:p>
            <a:pPr algn="just"/>
            <a:endParaRPr lang="cs-CZ" sz="1600" dirty="0"/>
          </a:p>
          <a:p>
            <a:pPr marL="72000" indent="0" algn="just">
              <a:buNone/>
            </a:pPr>
            <a:r>
              <a:rPr lang="cs-CZ" sz="1600" dirty="0"/>
              <a:t>Pokud účastník stavebního spoření potřebuje úvěr dříve, než naspořil smluvně stanovenou částku, může požádat o </a:t>
            </a:r>
            <a:r>
              <a:rPr lang="cs-CZ" sz="1600" b="1" dirty="0"/>
              <a:t>tzv. překlenovací úvěr,</a:t>
            </a:r>
            <a:r>
              <a:rPr lang="cs-CZ" sz="1600" dirty="0"/>
              <a:t> a to na dobu, než naspoří smluvenou částku a bude mít nárok na řádný úvěr ze stavebního spoření. </a:t>
            </a:r>
            <a:endParaRPr lang="cs-CZ" sz="1600" dirty="0">
              <a:effectLst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110" y="1516680"/>
            <a:ext cx="7657609" cy="294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424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Průběh stavebního spoření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Překlenovací úvěr bývá úročen vyšším úrokem než řádný úvěr ze stavebního spoření. </a:t>
            </a:r>
          </a:p>
          <a:p>
            <a:pPr algn="just"/>
            <a:r>
              <a:rPr lang="cs-CZ" sz="1600" dirty="0"/>
              <a:t>Úskalím překlenovacího úvěru je, že překlenovací úvěr není splácen v pravidelných splátkách (ty jsou započítány na spoření). </a:t>
            </a:r>
          </a:p>
          <a:p>
            <a:pPr algn="just"/>
            <a:r>
              <a:rPr lang="cs-CZ" sz="1600"/>
              <a:t>To </a:t>
            </a:r>
            <a:r>
              <a:rPr lang="cs-CZ" sz="1600" dirty="0"/>
              <a:t>znamená, že ve fázi překlenovacího úvěru platíte do doby, než naspoříte částku určenou ve smlouvě, pouze úrok z CELÉ částky překlenovacího úvěru, nedochází tedy ke snižování jistiny (částky úvěru</a:t>
            </a:r>
            <a:r>
              <a:rPr lang="cs-CZ" sz="1600"/>
              <a:t>). </a:t>
            </a:r>
          </a:p>
          <a:p>
            <a:pPr algn="just"/>
            <a:r>
              <a:rPr lang="cs-CZ" sz="1600"/>
              <a:t>Překlenovací </a:t>
            </a:r>
            <a:r>
              <a:rPr lang="cs-CZ" sz="1600" dirty="0"/>
              <a:t>úvěr totiž bývá splacen naráz z poskytnutého řádného úvěru ze stavebního spoření.</a:t>
            </a:r>
          </a:p>
          <a:p>
            <a:pPr algn="just"/>
            <a:endParaRPr lang="cs-CZ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8861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VKLADY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b="1" dirty="0"/>
              <a:t>Co je to vklad?</a:t>
            </a:r>
          </a:p>
          <a:p>
            <a:r>
              <a:rPr lang="cs-CZ" sz="1800" dirty="0"/>
              <a:t>§ 1 odst. 2 zákona č. 21/1992Sb., o bankách v platném znění: „vkladem se rozumí svěřené peněžní prostředky, které představují závazek vůči vkladateli na jejich výplatu“.</a:t>
            </a:r>
          </a:p>
          <a:p>
            <a:endParaRPr lang="cs-CZ" sz="1800" dirty="0"/>
          </a:p>
          <a:p>
            <a:pPr marL="72000" indent="0">
              <a:buNone/>
            </a:pPr>
            <a:r>
              <a:rPr lang="cs-CZ" sz="1800" b="1" dirty="0"/>
              <a:t>Kdo může přijímat vklady?</a:t>
            </a:r>
          </a:p>
          <a:p>
            <a:r>
              <a:rPr lang="cs-CZ" sz="1800" b="1" dirty="0"/>
              <a:t>Banka</a:t>
            </a:r>
            <a:r>
              <a:rPr lang="cs-CZ" sz="1800" dirty="0"/>
              <a:t> – akciová společnost se sídlem v České republice, která</a:t>
            </a:r>
          </a:p>
          <a:p>
            <a:pPr marL="72000" indent="0">
              <a:buNone/>
            </a:pPr>
            <a:r>
              <a:rPr lang="cs-CZ" sz="1800" dirty="0"/>
              <a:t>	a) přijímá vklady od veřejnosti, a </a:t>
            </a:r>
          </a:p>
          <a:p>
            <a:pPr marL="72000" indent="0">
              <a:buNone/>
            </a:pPr>
            <a:r>
              <a:rPr lang="cs-CZ" sz="1800" dirty="0"/>
              <a:t>	b) poskytuje úvěry,</a:t>
            </a:r>
          </a:p>
          <a:p>
            <a:pPr marL="72000" indent="0">
              <a:buNone/>
            </a:pPr>
            <a:r>
              <a:rPr lang="cs-CZ" sz="1800" dirty="0"/>
              <a:t>	a která k výkonu těchto činností má bankovní licenci (§ 1 odst. 1 zákona o bankách) </a:t>
            </a:r>
          </a:p>
        </p:txBody>
      </p:sp>
    </p:spTree>
    <p:extLst>
      <p:ext uri="{BB962C8B-B14F-4D97-AF65-F5344CB8AC3E}">
        <p14:creationId xmlns:p14="http://schemas.microsoft.com/office/powerpoint/2010/main" val="3366500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VKLADY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Družstevní záložna</a:t>
            </a:r>
          </a:p>
          <a:p>
            <a:r>
              <a:rPr lang="cs-CZ" sz="1800" dirty="0"/>
              <a:t>(též spořitelní družstvo), v obecné češtině kampelička, je družstvo, jehož činností je primárně přijímání vkladů, poskytování úvěrů a další finanční služby. Tyto služby jsou poskytovány členům družstva, kteří družstevní záložnu společně vlastní a řídí. </a:t>
            </a:r>
          </a:p>
          <a:p>
            <a:r>
              <a:rPr lang="cs-CZ" sz="1800" dirty="0"/>
              <a:t>Celosvětové sdružení družstevních záložen </a:t>
            </a:r>
            <a:r>
              <a:rPr lang="cs-CZ" sz="1800" dirty="0" err="1"/>
              <a:t>World</a:t>
            </a:r>
            <a:r>
              <a:rPr lang="cs-CZ" sz="1800" dirty="0"/>
              <a:t> </a:t>
            </a:r>
            <a:r>
              <a:rPr lang="cs-CZ" sz="1800" dirty="0" err="1"/>
              <a:t>Council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Credit</a:t>
            </a:r>
            <a:r>
              <a:rPr lang="cs-CZ" sz="1800" dirty="0"/>
              <a:t> </a:t>
            </a:r>
            <a:r>
              <a:rPr lang="cs-CZ" sz="1800" dirty="0" err="1"/>
              <a:t>Unions</a:t>
            </a:r>
            <a:r>
              <a:rPr lang="cs-CZ" sz="1800" dirty="0"/>
              <a:t> definuje družstevní záložnu jako „demokratické finanční družstvo vlastněné jeho členy“.</a:t>
            </a:r>
          </a:p>
          <a:p>
            <a:r>
              <a:rPr lang="cs-CZ" sz="1800" dirty="0"/>
              <a:t>Právní uspořádání se však v jednotlivých zemích liší: např. v ČR jde o družstva podle zákona 87/1995 Sb. o spořitelních a úvěrních družstvech, v Německu mohou nabývat také formy akciových společností nebo společností s ručením omezeným </a:t>
            </a:r>
          </a:p>
        </p:txBody>
      </p:sp>
    </p:spTree>
    <p:extLst>
      <p:ext uri="{BB962C8B-B14F-4D97-AF65-F5344CB8AC3E}">
        <p14:creationId xmlns:p14="http://schemas.microsoft.com/office/powerpoint/2010/main" val="417653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VKLADY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V roce 2001 založily družstevní záložny WPB </a:t>
            </a:r>
            <a:r>
              <a:rPr lang="cs-CZ" sz="1600" dirty="0" err="1"/>
              <a:t>Capital</a:t>
            </a:r>
            <a:r>
              <a:rPr lang="cs-CZ" sz="1600" dirty="0"/>
              <a:t>, Prague </a:t>
            </a:r>
            <a:r>
              <a:rPr lang="cs-CZ" sz="1600" dirty="0" err="1"/>
              <a:t>Credit</a:t>
            </a:r>
            <a:r>
              <a:rPr lang="cs-CZ" sz="1600" dirty="0"/>
              <a:t> Union a DZ NOVA </a:t>
            </a:r>
            <a:r>
              <a:rPr lang="cs-CZ" sz="1600" b="1" dirty="0"/>
              <a:t>Asociaci družstevních záložen. </a:t>
            </a:r>
          </a:p>
          <a:p>
            <a:pPr algn="just"/>
            <a:r>
              <a:rPr lang="cs-CZ" sz="1600" dirty="0"/>
              <a:t>Původním úkolem Asociace družstevních záložen byla snaha vylepšit obraz kampeliček v České republice a společný postup spřízněných záložen v době přípravy harmonizace zákona č. 87/1995 Sb., o úvěrních a spořitelních družstvech. </a:t>
            </a:r>
          </a:p>
          <a:p>
            <a:pPr algn="just"/>
            <a:r>
              <a:rPr lang="cs-CZ" sz="1600" dirty="0"/>
              <a:t>Podmínky pro založení a činnost kampeliček byly zpřísněny už v roce 2002. Další zpřísnění nastalo v souvislosti se vstupem ČR do EU. Od ledna roku 2006 dohlíží na družstevní záložny ČNB. Kampeličky nyní musí splnit daleko přísnější kapitálové požadavky: jejich základní kapitál musí být nejméně 35 milionů korun. Záložny také musejí získat povolení k působení v ČR od ČNB a mají vůči ní informační povinnost podle vyhlášky č. 123/2007 Sb.</a:t>
            </a:r>
          </a:p>
          <a:p>
            <a:pPr algn="just"/>
            <a:r>
              <a:rPr lang="cs-CZ" sz="1600" dirty="0"/>
              <a:t>Všechny vklady v družstevních záložnách jsou pojištěny ve výši 100 % až do celkového součtu 100 000 EUR pro jednoho vkladatele.</a:t>
            </a:r>
          </a:p>
        </p:txBody>
      </p:sp>
    </p:spTree>
    <p:extLst>
      <p:ext uri="{BB962C8B-B14F-4D97-AF65-F5344CB8AC3E}">
        <p14:creationId xmlns:p14="http://schemas.microsoft.com/office/powerpoint/2010/main" val="3849146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VKLADY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Rozdíl mezi bankou a družstevní záložnou</a:t>
            </a:r>
          </a:p>
          <a:p>
            <a:pPr algn="just"/>
            <a:r>
              <a:rPr lang="cs-CZ" sz="1800" dirty="0"/>
              <a:t>Zatímco zákazníky klasické banky jsou klienti, u záložen jsou to členové. </a:t>
            </a:r>
          </a:p>
          <a:p>
            <a:pPr algn="just"/>
            <a:r>
              <a:rPr lang="cs-CZ" sz="1800" dirty="0"/>
              <a:t>Aby fyzická nebo právnická osoba mohla využívat služeb záložen, musí se nutně stát jejím členem. Stačí podepsat přihlášku, složit členský vklad, případně zaplatit zápisné či vstupní vklad. Jejich výše je u každé záložny jiná. Většinou se ale tato částka pohybuje od koruny až po jeden tisíc korun. Po jejím složení už nic nebrání plnému využívání služeb družstevních záložen, samozřejmě stejně jako v bankách, i v záložnách se při zakládání každého účtu podepisuje smlouva o běžném či vkladovém účtu. </a:t>
            </a:r>
          </a:p>
          <a:p>
            <a:pPr algn="just"/>
            <a:r>
              <a:rPr lang="cs-CZ" sz="1800" dirty="0"/>
              <a:t>Výhody členství v družstevních záložnách vyplývají ze stanov každého družstva, například právo na informace o hospodaření záložny, právo účastnit se členské schůze a klást dotazy přímo nejvyšším představitelům záložny. 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09147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VKLADY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1800" b="1" dirty="0"/>
              <a:t>Jednotný evropský pas (jednotná evropská licence)</a:t>
            </a:r>
          </a:p>
          <a:p>
            <a:pPr algn="just"/>
            <a:r>
              <a:rPr lang="cs-CZ" altLang="cs-CZ" sz="2000" dirty="0"/>
              <a:t>ČR je členem EU 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Proto v ČR platí i právní normy EU – zejména nařízení EP a Rady EU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Ostatní právní normy (směrnice a doporučení) je ČR povinna zapracovat do svého právního řádu.</a:t>
            </a:r>
          </a:p>
          <a:p>
            <a:pPr algn="just"/>
            <a:r>
              <a:rPr lang="cs-CZ" altLang="cs-CZ" sz="2000" dirty="0"/>
              <a:t>Princip jednotné bankovní licence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„Cizí“ banka z členských zemí EU má vůči ČNB pouze informační povinnost.</a:t>
            </a:r>
          </a:p>
          <a:p>
            <a:pPr lvl="1" algn="just">
              <a:lnSpc>
                <a:spcPct val="150000"/>
              </a:lnSpc>
            </a:pPr>
            <a:r>
              <a:rPr lang="cs-CZ" altLang="cs-CZ" sz="1800" dirty="0"/>
              <a:t>Banka mimo EU musí předložit ČNB žádost o udělení licence.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833364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Fond pojištění vkladů </a:t>
            </a:r>
            <a:r>
              <a:rPr lang="cs-CZ" sz="1800" dirty="0"/>
              <a:t>zřízen zákonem v roce 1994 (zákon č. 156/1994 Sb.) za účelem zajištění stability finančního trhu.</a:t>
            </a:r>
          </a:p>
          <a:p>
            <a:r>
              <a:rPr lang="cs-CZ" sz="1800" dirty="0"/>
              <a:t>Od 1. 1. 2016 tuto odpovědnost přebírá </a:t>
            </a:r>
            <a:r>
              <a:rPr lang="cs-CZ" sz="1800" b="1" dirty="0"/>
              <a:t>Garanční systém </a:t>
            </a:r>
            <a:r>
              <a:rPr lang="cs-CZ" sz="1800" dirty="0"/>
              <a:t>a Fond pojištění vkladů se stává majetkově oddělenou účetní jednotkou Garančního systému.</a:t>
            </a:r>
          </a:p>
          <a:p>
            <a:r>
              <a:rPr lang="cs-CZ" sz="1800" dirty="0"/>
              <a:t>V případě úpadku finanční instituce vám může být vyplacena náhrada z Garančního systému finančního trhu. Ten poskytuje náhrady za pohledávky z vkladů u bank, stavebních spořitelen a družstevních záložen se sídlem v ČR ve výši 100 % vkladu, maximálně však 100 000 eur (v odůvodněných případech se celkový limit výplaty může zvýšit až na 200 000 eur).</a:t>
            </a:r>
          </a:p>
        </p:txBody>
      </p:sp>
    </p:spTree>
    <p:extLst>
      <p:ext uri="{BB962C8B-B14F-4D97-AF65-F5344CB8AC3E}">
        <p14:creationId xmlns:p14="http://schemas.microsoft.com/office/powerpoint/2010/main" val="396956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pojištění vkladů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/>
              <a:t>Ne všechny vklady jsou pojištěné!</a:t>
            </a:r>
          </a:p>
          <a:p>
            <a:r>
              <a:rPr lang="cs-CZ" sz="1800" dirty="0"/>
              <a:t>Pojištěné </a:t>
            </a:r>
            <a:r>
              <a:rPr lang="cs-CZ" sz="1800" b="1" dirty="0"/>
              <a:t>nejsou </a:t>
            </a:r>
            <a:r>
              <a:rPr lang="cs-CZ" sz="1800" dirty="0"/>
              <a:t>např. penzijní připojištění, doplňkové penzijní spoření, životní pojištění a kapitálové pojištění a dále pak:</a:t>
            </a:r>
          </a:p>
          <a:p>
            <a:r>
              <a:rPr lang="cs-CZ" sz="1800" dirty="0"/>
              <a:t>směnky a cenné papíry (například akcie, dluhopisy, podílové listy),</a:t>
            </a:r>
          </a:p>
          <a:p>
            <a:r>
              <a:rPr lang="cs-CZ" sz="1800" dirty="0"/>
              <a:t>vklady bank (mezibankovní vklady), finančních institucí (např. investičních společností, penzijních fondů, podílových fondů, pojišťoven), zdravotních pojišťoven a státních fondů,</a:t>
            </a:r>
          </a:p>
          <a:p>
            <a:r>
              <a:rPr lang="cs-CZ" sz="1800" dirty="0"/>
              <a:t>podřízené dluhy (vklady, které je pojištěná instituce oprávněna zčásti zahrnout do svého kapitálu),</a:t>
            </a:r>
          </a:p>
          <a:p>
            <a:r>
              <a:rPr lang="cs-CZ" sz="1800" dirty="0"/>
              <a:t>předplacené platební karty nespojené s žádným účtem, vydané ve formě elektronických peněz (např. Blesk peněženka, </a:t>
            </a:r>
            <a:r>
              <a:rPr lang="cs-CZ" sz="1800" dirty="0" err="1"/>
              <a:t>Cool</a:t>
            </a:r>
            <a:r>
              <a:rPr lang="cs-CZ" sz="1800" dirty="0"/>
              <a:t> karta, </a:t>
            </a:r>
            <a:r>
              <a:rPr lang="cs-CZ" sz="1800" dirty="0" err="1"/>
              <a:t>Napka</a:t>
            </a:r>
            <a:r>
              <a:rPr lang="cs-CZ" sz="1800" dirty="0"/>
              <a:t>, my </a:t>
            </a:r>
            <a:r>
              <a:rPr lang="cs-CZ" sz="1800" dirty="0" err="1"/>
              <a:t>paysafecard</a:t>
            </a:r>
            <a:r>
              <a:rPr lang="cs-CZ" sz="1800" dirty="0"/>
              <a:t> apod.).</a:t>
            </a:r>
          </a:p>
        </p:txBody>
      </p:sp>
    </p:spTree>
    <p:extLst>
      <p:ext uri="{BB962C8B-B14F-4D97-AF65-F5344CB8AC3E}">
        <p14:creationId xmlns:p14="http://schemas.microsoft.com/office/powerpoint/2010/main" val="322582871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765</TotalTime>
  <Words>2974</Words>
  <Application>Microsoft Office PowerPoint</Application>
  <PresentationFormat>Širokoúhlá obrazovka</PresentationFormat>
  <Paragraphs>223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VKLADY A SPOŘENÍ</vt:lpstr>
      <vt:lpstr>Obsah</vt:lpstr>
      <vt:lpstr>VKLADY</vt:lpstr>
      <vt:lpstr>VKLADY</vt:lpstr>
      <vt:lpstr>VKLADY</vt:lpstr>
      <vt:lpstr>VKLADY</vt:lpstr>
      <vt:lpstr>VKLADY</vt:lpstr>
      <vt:lpstr>Systém pojištění vkladů</vt:lpstr>
      <vt:lpstr>Systém pojištění vkladů</vt:lpstr>
      <vt:lpstr>Systém pojištění vkladů</vt:lpstr>
      <vt:lpstr>Systém pojištění vkladů</vt:lpstr>
      <vt:lpstr>Platební styk </vt:lpstr>
      <vt:lpstr>Platební styk </vt:lpstr>
      <vt:lpstr>Platební styk </vt:lpstr>
      <vt:lpstr>Praní špinavých peněz </vt:lpstr>
      <vt:lpstr>Praní špinavých peněz </vt:lpstr>
      <vt:lpstr>Druhy vkladů </vt:lpstr>
      <vt:lpstr>Standard mobility </vt:lpstr>
      <vt:lpstr>Stavební spoření </vt:lpstr>
      <vt:lpstr>Stavební spoření </vt:lpstr>
      <vt:lpstr>Co to je cílová částka?  </vt:lpstr>
      <vt:lpstr>Cílová částka  </vt:lpstr>
      <vt:lpstr>Cílová částka  </vt:lpstr>
      <vt:lpstr>Co dělat, když se blížím hranici přespoření?   </vt:lpstr>
      <vt:lpstr>Státní podpora stavebního spoření    </vt:lpstr>
      <vt:lpstr>Státní podpora stavebního spoření    </vt:lpstr>
      <vt:lpstr>Průběh stavebního spoření </vt:lpstr>
      <vt:lpstr>Průběh stavebního spoření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Martina Sponerová</cp:lastModifiedBy>
  <cp:revision>77</cp:revision>
  <cp:lastPrinted>2020-02-26T10:58:00Z</cp:lastPrinted>
  <dcterms:created xsi:type="dcterms:W3CDTF">2019-01-23T10:10:39Z</dcterms:created>
  <dcterms:modified xsi:type="dcterms:W3CDTF">2021-02-08T10:15:17Z</dcterms:modified>
</cp:coreProperties>
</file>