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6" r:id="rId5"/>
    <p:sldId id="263" r:id="rId6"/>
    <p:sldId id="265" r:id="rId7"/>
    <p:sldId id="257" r:id="rId8"/>
    <p:sldId id="267" r:id="rId9"/>
    <p:sldId id="258" r:id="rId10"/>
    <p:sldId id="259" r:id="rId11"/>
    <p:sldId id="264" r:id="rId12"/>
    <p:sldId id="260" r:id="rId13"/>
  </p:sldIdLst>
  <p:sldSz cx="12192000" cy="6858000"/>
  <p:notesSz cx="6858000" cy="9144000"/>
  <p:custDataLst>
    <p:tags r:id="rId1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025" autoAdjust="0"/>
  </p:normalViewPr>
  <p:slideViewPr>
    <p:cSldViewPr snapToGrid="0">
      <p:cViewPr varScale="1">
        <p:scale>
          <a:sx n="68" d="100"/>
          <a:sy n="68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C277D-8A73-4F93-A71B-A44B18B05B97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B0CF-D055-4F79-B27C-FADD1C7C78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70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>
                <a:effectLst/>
                <a:latin typeface="Arial" panose="020B0604020202020204" pitchFamily="34" charset="0"/>
              </a:rPr>
              <a:t>Ceská</a:t>
            </a:r>
            <a:r>
              <a:rPr lang="cs-CZ" dirty="0">
                <a:effectLst/>
                <a:latin typeface="Arial" panose="020B0604020202020204" pitchFamily="34" charset="0"/>
              </a:rPr>
              <a:t> papírenská </a:t>
            </a:r>
            <a:r>
              <a:rPr lang="cs-CZ" dirty="0" err="1">
                <a:effectLst/>
                <a:latin typeface="Arial" panose="020B0604020202020204" pitchFamily="34" charset="0"/>
              </a:rPr>
              <a:t>produce</a:t>
            </a:r>
            <a:r>
              <a:rPr lang="cs-CZ" dirty="0">
                <a:effectLst/>
                <a:latin typeface="Arial" panose="020B0604020202020204" pitchFamily="34" charset="0"/>
              </a:rPr>
              <a:t> ale </a:t>
            </a:r>
            <a:r>
              <a:rPr lang="cs-CZ" dirty="0" err="1">
                <a:effectLst/>
                <a:latin typeface="Arial" panose="020B0604020202020204" pitchFamily="34" charset="0"/>
              </a:rPr>
              <a:t>zaznamenaůa</a:t>
            </a:r>
            <a:r>
              <a:rPr lang="cs-CZ" dirty="0">
                <a:effectLst/>
                <a:latin typeface="Arial" panose="020B0604020202020204" pitchFamily="34" charset="0"/>
              </a:rPr>
              <a:t> růst – hlavně obalové a balící </a:t>
            </a:r>
            <a:r>
              <a:rPr lang="cs-CZ" dirty="0" err="1">
                <a:effectLst/>
                <a:latin typeface="Arial" panose="020B0604020202020204" pitchFamily="34" charset="0"/>
              </a:rPr>
              <a:t>paíry</a:t>
            </a:r>
            <a:r>
              <a:rPr lang="cs-CZ" dirty="0">
                <a:effectLst/>
                <a:latin typeface="Arial" panose="020B0604020202020204" pitchFamily="34" charset="0"/>
              </a:rPr>
              <a:t> a suroviny pro výrobu vlnitých lepenek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(v současnosti tvoří největší část pro-dukce tohoto průmyslového odvětví, založeného na do-</a:t>
            </a:r>
            <a:r>
              <a:rPr lang="cs-CZ" dirty="0" err="1">
                <a:effectLst/>
                <a:latin typeface="Arial" panose="020B0604020202020204" pitchFamily="34" charset="0"/>
              </a:rPr>
              <a:t>konalém</a:t>
            </a:r>
            <a:r>
              <a:rPr lang="cs-CZ" dirty="0">
                <a:effectLst/>
                <a:latin typeface="Arial" panose="020B0604020202020204" pitchFamily="34" charset="0"/>
              </a:rPr>
              <a:t> využití trvale </a:t>
            </a:r>
            <a:r>
              <a:rPr lang="cs-CZ" dirty="0" err="1">
                <a:effectLst/>
                <a:latin typeface="Arial" panose="020B0604020202020204" pitchFamily="34" charset="0"/>
              </a:rPr>
              <a:t>obno-vitelných</a:t>
            </a:r>
            <a:r>
              <a:rPr lang="cs-CZ" dirty="0">
                <a:effectLst/>
                <a:latin typeface="Arial" panose="020B0604020202020204" pitchFamily="34" charset="0"/>
              </a:rPr>
              <a:t> zdrojů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Jde hlavně o dřevo a také sběrový papír, jehož zpracování je výhodné, ale nikoliv bezproblémové - „Čerstvá vlákna (ze dřeva) a recyklovaná vlákna jsou součástí stejného materiálového cyklu a obojí jsou na sobě extrémně závislé - Pokud by nikdo nevyráběl čerstvé vlákno, nebude z dlouho-dobého hlediska co recyklovat</a:t>
            </a:r>
          </a:p>
          <a:p>
            <a:pPr marL="171450" indent="-171450">
              <a:buFontTx/>
              <a:buChar char="-"/>
            </a:pPr>
            <a:r>
              <a:rPr lang="cs-CZ" dirty="0">
                <a:effectLst/>
                <a:latin typeface="Arial" panose="020B0604020202020204" pitchFamily="34" charset="0"/>
              </a:rPr>
              <a:t>Export sběrového </a:t>
            </a:r>
            <a:r>
              <a:rPr lang="cs-CZ" dirty="0" err="1">
                <a:effectLst/>
                <a:latin typeface="Arial" panose="020B0604020202020204" pitchFamily="34" charset="0"/>
              </a:rPr>
              <a:t>paíru</a:t>
            </a:r>
            <a:endParaRPr lang="cs-CZ" dirty="0">
              <a:effectLst/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cs-CZ" dirty="0"/>
              <a:t>http://www.acpp.cz/</a:t>
            </a:r>
            <a:endParaRPr lang="cs-CZ" dirty="0">
              <a:effectLst/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cs-CZ" dirty="0"/>
              <a:t>https://www.cepi.org/wp-content/uploads/2020/07/Final-Key-Statistics-2019.pdf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6B0CF-D055-4F79-B27C-FADD1C7C78A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28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Podle studie provedené vědci z </a:t>
            </a:r>
            <a:r>
              <a:rPr lang="cs-CZ" sz="1200" dirty="0" err="1"/>
              <a:t>Yale</a:t>
            </a:r>
            <a:r>
              <a:rPr lang="cs-CZ" sz="1200" dirty="0"/>
              <a:t> University a </a:t>
            </a:r>
            <a:r>
              <a:rPr lang="cs-CZ" sz="1200" dirty="0" err="1"/>
              <a:t>Uni-versity</a:t>
            </a:r>
            <a:r>
              <a:rPr lang="cs-CZ" sz="1200" dirty="0"/>
              <a:t> </a:t>
            </a:r>
            <a:r>
              <a:rPr lang="cs-CZ" sz="1200" dirty="0" err="1"/>
              <a:t>College</a:t>
            </a:r>
            <a:r>
              <a:rPr lang="cs-CZ" sz="1200" dirty="0"/>
              <a:t> v Londýně nemusí být recyklace papírových materiálů zcela jednoznačně přínosná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6B0CF-D055-4F79-B27C-FADD1C7C78A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00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Ruben </a:t>
            </a:r>
            <a:r>
              <a:rPr lang="cs-CZ" dirty="0" err="1"/>
              <a:t>Rausing</a:t>
            </a:r>
            <a:r>
              <a:rPr lang="cs-CZ" dirty="0"/>
              <a:t> – revoluční balení nápojů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6B0CF-D055-4F79-B27C-FADD1C7C78A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40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Společnost </a:t>
            </a:r>
            <a:r>
              <a:rPr lang="cs-CZ" dirty="0" err="1">
                <a:effectLst/>
                <a:latin typeface="Arial" panose="020B0604020202020204" pitchFamily="34" charset="0"/>
              </a:rPr>
              <a:t>Cardbox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Packagin</a:t>
            </a:r>
            <a:r>
              <a:rPr lang="cs-CZ" dirty="0">
                <a:effectLst/>
                <a:latin typeface="Arial" panose="020B0604020202020204" pitchFamily="34" charset="0"/>
              </a:rPr>
              <a:t> - získala ocenění </a:t>
            </a:r>
            <a:r>
              <a:rPr lang="cs-CZ" dirty="0" err="1">
                <a:effectLst/>
                <a:latin typeface="Arial" panose="020B0604020202020204" pitchFamily="34" charset="0"/>
              </a:rPr>
              <a:t>Carton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Austria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Award</a:t>
            </a:r>
            <a:r>
              <a:rPr lang="cs-CZ" dirty="0">
                <a:effectLst/>
                <a:latin typeface="Arial" panose="020B0604020202020204" pitchFamily="34" charset="0"/>
              </a:rPr>
              <a:t> za rok 2020. Cenu poroty vyhrála dárková krabice </a:t>
            </a:r>
            <a:r>
              <a:rPr lang="cs-CZ" dirty="0" err="1">
                <a:effectLst/>
                <a:latin typeface="Arial" panose="020B0604020202020204" pitchFamily="34" charset="0"/>
              </a:rPr>
              <a:t>Manner</a:t>
            </a:r>
            <a:r>
              <a:rPr lang="cs-CZ" dirty="0">
                <a:effectLst/>
                <a:latin typeface="Arial" panose="020B0604020202020204" pitchFamily="34" charset="0"/>
              </a:rPr>
              <a:t> Mini Mix, kterou vyrobil závod společnosti </a:t>
            </a:r>
            <a:r>
              <a:rPr lang="cs-CZ" dirty="0" err="1">
                <a:effectLst/>
                <a:latin typeface="Arial" panose="020B0604020202020204" pitchFamily="34" charset="0"/>
              </a:rPr>
              <a:t>Cardbox</a:t>
            </a:r>
            <a:r>
              <a:rPr lang="cs-CZ" dirty="0">
                <a:effectLst/>
                <a:latin typeface="Arial" panose="020B0604020202020204" pitchFamily="34" charset="0"/>
              </a:rPr>
              <a:t> Pac-</a:t>
            </a:r>
            <a:r>
              <a:rPr lang="cs-CZ" dirty="0" err="1">
                <a:effectLst/>
                <a:latin typeface="Arial" panose="020B0604020202020204" pitchFamily="34" charset="0"/>
              </a:rPr>
              <a:t>kaging</a:t>
            </a:r>
            <a:r>
              <a:rPr lang="cs-CZ" dirty="0">
                <a:effectLst/>
                <a:latin typeface="Arial" panose="020B0604020202020204" pitchFamily="34" charset="0"/>
              </a:rPr>
              <a:t> ve </a:t>
            </a:r>
            <a:r>
              <a:rPr lang="cs-CZ" dirty="0" err="1">
                <a:effectLst/>
                <a:latin typeface="Arial" panose="020B0604020202020204" pitchFamily="34" charset="0"/>
              </a:rPr>
              <a:t>Wolfsbergu</a:t>
            </a:r>
            <a:r>
              <a:rPr lang="cs-CZ" dirty="0">
                <a:effectLst/>
                <a:latin typeface="Arial" panose="020B0604020202020204" pitchFamily="34" charset="0"/>
              </a:rPr>
              <a:t> ve spolupráci se společností </a:t>
            </a:r>
            <a:r>
              <a:rPr lang="cs-CZ" dirty="0" err="1">
                <a:effectLst/>
                <a:latin typeface="Arial" panose="020B0604020202020204" pitchFamily="34" charset="0"/>
              </a:rPr>
              <a:t>Metsä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Board</a:t>
            </a:r>
            <a:r>
              <a:rPr lang="cs-CZ" dirty="0">
                <a:effectLst/>
                <a:latin typeface="Arial" panose="020B0604020202020204" pitchFamily="34" charset="0"/>
              </a:rPr>
              <a:t>, která dodala zpracovávaný karton (skládačkovou </a:t>
            </a:r>
            <a:r>
              <a:rPr lang="cs-CZ" dirty="0" err="1">
                <a:effectLst/>
                <a:latin typeface="Arial" panose="020B0604020202020204" pitchFamily="34" charset="0"/>
              </a:rPr>
              <a:t>le-penku</a:t>
            </a:r>
            <a:r>
              <a:rPr lang="cs-CZ" dirty="0">
                <a:effectLst/>
                <a:latin typeface="Arial" panose="020B0604020202020204" pitchFamily="34" charset="0"/>
              </a:rPr>
              <a:t>). Za působivým návrhem stojí závod společnosti Car-</a:t>
            </a:r>
            <a:r>
              <a:rPr lang="cs-CZ" dirty="0" err="1">
                <a:effectLst/>
                <a:latin typeface="Arial" panose="020B0604020202020204" pitchFamily="34" charset="0"/>
              </a:rPr>
              <a:t>dbox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Packaging</a:t>
            </a:r>
            <a:r>
              <a:rPr lang="cs-CZ" dirty="0">
                <a:effectLst/>
                <a:latin typeface="Arial" panose="020B0604020202020204" pitchFamily="34" charset="0"/>
              </a:rPr>
              <a:t> v </a:t>
            </a:r>
            <a:r>
              <a:rPr lang="cs-CZ" dirty="0" err="1">
                <a:effectLst/>
                <a:latin typeface="Arial" panose="020B0604020202020204" pitchFamily="34" charset="0"/>
              </a:rPr>
              <a:t>Pinkafeldu</a:t>
            </a:r>
            <a:r>
              <a:rPr lang="cs-CZ" dirty="0">
                <a:effectLst/>
                <a:latin typeface="Arial" panose="020B0604020202020204" pitchFamily="34" charset="0"/>
              </a:rPr>
              <a:t>. Velká barevná kostka po otevření láká k ochutnání mini dobrot známé potravinářské značky </a:t>
            </a:r>
            <a:r>
              <a:rPr lang="cs-CZ" dirty="0" err="1">
                <a:effectLst/>
                <a:latin typeface="Arial" panose="020B0604020202020204" pitchFamily="34" charset="0"/>
              </a:rPr>
              <a:t>Manner</a:t>
            </a:r>
            <a:r>
              <a:rPr lang="cs-CZ" dirty="0">
                <a:effectLst/>
                <a:latin typeface="Arial" panose="020B0604020202020204" pitchFamily="34" charset="0"/>
              </a:rPr>
              <a:t>. Propracovaný obal se může proměnit v deskovou hru s velikonočními zví-</a:t>
            </a:r>
            <a:r>
              <a:rPr lang="cs-CZ" dirty="0" err="1">
                <a:effectLst/>
                <a:latin typeface="Arial" panose="020B0604020202020204" pitchFamily="34" charset="0"/>
              </a:rPr>
              <a:t>řátky</a:t>
            </a:r>
            <a:r>
              <a:rPr lang="cs-CZ" dirty="0">
                <a:effectLst/>
                <a:latin typeface="Arial" panose="020B0604020202020204" pitchFamily="34" charset="0"/>
              </a:rPr>
              <a:t>. Čtyři různé </a:t>
            </a:r>
            <a:r>
              <a:rPr lang="cs-CZ" dirty="0" err="1">
                <a:effectLst/>
                <a:latin typeface="Arial" panose="020B0604020202020204" pitchFamily="34" charset="0"/>
              </a:rPr>
              <a:t>fi</a:t>
            </a:r>
            <a:r>
              <a:rPr lang="cs-CZ" dirty="0"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effectLst/>
                <a:latin typeface="Arial" panose="020B0604020202020204" pitchFamily="34" charset="0"/>
              </a:rPr>
              <a:t>gurky</a:t>
            </a:r>
            <a:r>
              <a:rPr lang="cs-CZ" dirty="0">
                <a:effectLst/>
                <a:latin typeface="Arial" panose="020B0604020202020204" pitchFamily="34" charset="0"/>
              </a:rPr>
              <a:t> mají tyto příchuti: </a:t>
            </a:r>
            <a:r>
              <a:rPr lang="cs-CZ" dirty="0" err="1">
                <a:effectLst/>
                <a:latin typeface="Arial" panose="020B0604020202020204" pitchFamily="34" charset="0"/>
              </a:rPr>
              <a:t>neapolitan</a:t>
            </a:r>
            <a:r>
              <a:rPr lang="cs-CZ" dirty="0">
                <a:effectLst/>
                <a:latin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Arial" panose="020B0604020202020204" pitchFamily="34" charset="0"/>
              </a:rPr>
              <a:t>ja-hoda</a:t>
            </a:r>
            <a:r>
              <a:rPr lang="cs-CZ" dirty="0">
                <a:effectLst/>
                <a:latin typeface="Arial" panose="020B0604020202020204" pitchFamily="34" charset="0"/>
              </a:rPr>
              <a:t>, nugát a mléčná čokolád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6B0CF-D055-4F79-B27C-FADD1C7C78A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56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FC307-64BE-4234-9D10-B1CA97B8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11C405-E960-4682-9BBD-C63B6E7C2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273761-57E5-403D-9BF5-A8C05951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0036A8-5923-42FF-A4B8-694DEC35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7C23E7-214B-427F-8FAC-DDCA55D3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5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9F7C9-CA29-463A-83CA-FE807EB4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29B397-FA63-4998-87EE-C50A835E3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1B203D-CBE8-4E17-97EB-977940B0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BAEE89-681D-42A3-8D0F-F6E38894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664668-AFB4-4CDB-AF72-44D3FFB8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49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D6ACBF1-0B4C-4400-B928-97A184170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A69714-566C-4183-B9D9-36AA66945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D3800A-8230-4D45-AAFF-58DC6836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D3A97C-1149-4DFD-BED8-CE9BB4AB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787AAF-B32F-41DF-8E3D-B4F28D7C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96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8D64C-0C03-40D6-92E5-836D0874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8A7CC5-1231-43B6-96BC-15EF56C06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555DB4-5B92-43FC-A98B-B832F8B88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BAC3EB-8C09-4199-8C92-CA5FB6AE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43C2D9-9D2B-4036-B87A-44D9DF3C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35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68FA2-D54C-4FC6-A7B7-3D24B1D3D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98E6E0-AEF0-4E9F-84FC-83E1400D5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0EAD69-E203-48B6-ADB2-FD3519AB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3015CB-3B2D-474A-A3BB-B49EEFA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DA6A9B-3C0C-4BE2-A91A-FC43614B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12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B096C-E0A7-4C34-AC8B-7D81E72F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538B63-2D9B-4817-9DB5-F588D0DE8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4E6009-2CAD-4994-8E57-C9C63F380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5DD6C2-55C0-4700-9CBE-04CA816C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DD7832-C93C-48CA-A9E0-6D3C5F57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2BDFC2-8571-4E99-946E-68920C46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76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FF8BD-84CA-4D45-8B7D-BA04D254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156D34-53F9-4C6E-98AD-349EEA94C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C25B2C5-B0AA-4A85-95F2-B9933E9F4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05433EF-70BA-4DEA-BD7C-E4EF71177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2365C58-0760-46ED-A970-B56E395F5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EBA6C89-3152-42C6-8C5B-F841A728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D1F35A8-AA91-4963-8D9D-91ACDA71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BBC9FBD-FD53-4BE3-9B7C-7C6602B3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64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02F5A-B35A-449B-A48C-2A0764E0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F5C1D1-BF8A-4F36-A6F8-D68170CF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172CCF-3CE2-4394-B245-0910993C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47AA6E-539A-4638-840A-9D1881B9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27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3BB1E51-421E-4BD1-B419-48B773B4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EE488A-265E-48A9-8573-04D89D78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18AF69-D499-4B3B-8BFC-C4FBDC9D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8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EE615-A2FE-44AE-96FA-B76D1A78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E958A4-8F23-49B3-AAEF-03F4519D9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6BBDF3-0DDC-4DDD-82C0-9C07664B8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45A156-FC70-45B7-AED0-372D9CBE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D6C3B2-3BF3-4070-96E0-7B7766A1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D73E2B-FF8E-4AE0-B707-0E46458F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81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763F7-ADA3-4F25-9DA2-CF687BA65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0D84EA8-3B05-44DF-AD70-853F9870D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B0CAA9-995F-4664-A5EF-7872BFD2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70FBA4-03C2-4913-A084-3DFB4A59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3F56-A65E-4922-9562-582E9A91F4EC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272275-6DF5-4F22-B9B0-B0BB1F58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3BD8A8-93D3-44F9-BA3B-FBF2DF85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42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2331A4C-28EA-4781-ACE6-9AB1BB36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D5C598-2329-48EA-A9BD-75ED99C62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4A9089-1F8F-4AB6-AEFA-A160B6EDC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3F56-A65E-4922-9562-582E9A91F4EC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A975B8-9DD7-4BD6-BF21-A22C84AB8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1CC2EA-EF40-40E8-AF69-2818BA2A0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6FC2C-4B80-46F8-9C04-112099AF2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8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653C2-8273-42E1-BE7C-7CB7DA8C40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Obaly a balení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9BFDB-237B-422A-A94D-911ABBA11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80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1F05C-C615-43AA-AEA9-78101D7E0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Pure</a:t>
            </a:r>
            <a:r>
              <a:rPr lang="cs-CZ" dirty="0"/>
              <a:t>-pak - balení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68D907-D4E6-452A-91FA-E5676D0CC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690688"/>
            <a:ext cx="10515600" cy="4351338"/>
          </a:xfrm>
        </p:spPr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Hodnocení životního cyklu litrového balení čerstvého mléka ukazuje, že nápojové kartony produkují o 83 % méně emisí CO2 než PET lahve na jedno použití a o 77 % méně než opakovaně použitelné skleněné obaly (dle studie Ústavu pro výzkum energie a životního prostředí v Heidelbergu</a:t>
            </a:r>
          </a:p>
          <a:p>
            <a:r>
              <a:rPr lang="cs-CZ" dirty="0"/>
              <a:t>vícevrstvé kartony, které obsahují asi 70 % papíru, 25 % polyetylenu a 5 % hliníku. Název </a:t>
            </a:r>
            <a:r>
              <a:rPr lang="cs-CZ" b="1" dirty="0" err="1"/>
              <a:t>Pure</a:t>
            </a:r>
            <a:r>
              <a:rPr lang="cs-CZ" dirty="0"/>
              <a:t>-Pak je obchodní značka obalu</a:t>
            </a:r>
          </a:p>
        </p:txBody>
      </p:sp>
      <p:pic>
        <p:nvPicPr>
          <p:cNvPr id="1026" name="Picture 2" descr="Pure-Pak® Classic - Elopak">
            <a:extLst>
              <a:ext uri="{FF2B5EF4-FFF2-40B4-BE49-F238E27FC236}">
                <a16:creationId xmlns:a16="http://schemas.microsoft.com/office/drawing/2014/main" id="{0F8171F5-A6F6-4598-8D49-E977B81A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71" y="4594226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B159D6-5560-4FAC-AEBF-E98720C1E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97" y="4638675"/>
            <a:ext cx="185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8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E5BBA-07E2-4348-850C-CB348B2B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Kompostovatelné plasty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E81B51-8626-4AD3-85C3-FBF8B85A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20911" cy="435133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</a:rPr>
              <a:t>často kompostovatelné pouze v průmyslových kompostárnách.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 err="1">
                <a:effectLst/>
                <a:latin typeface="Calibri" panose="020F0502020204030204" pitchFamily="34" charset="0"/>
              </a:rPr>
              <a:t>Oxo</a:t>
            </a:r>
            <a:r>
              <a:rPr lang="cs-CZ" sz="1800" dirty="0">
                <a:effectLst/>
                <a:latin typeface="Calibri" panose="020F0502020204030204" pitchFamily="34" charset="0"/>
              </a:rPr>
              <a:t> a foto degradabilní plasty -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jJedna</a:t>
            </a:r>
            <a:r>
              <a:rPr lang="cs-CZ" sz="1800" dirty="0">
                <a:effectLst/>
                <a:latin typeface="Calibri" panose="020F0502020204030204" pitchFamily="34" charset="0"/>
              </a:rPr>
              <a:t> jejich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slozka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umoznila</a:t>
            </a:r>
            <a:r>
              <a:rPr lang="cs-CZ" sz="1800" dirty="0">
                <a:effectLst/>
                <a:latin typeface="Calibri" panose="020F0502020204030204" pitchFamily="34" charset="0"/>
              </a:rPr>
              <a:t> rozpad na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mensi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castice</a:t>
            </a:r>
            <a:r>
              <a:rPr lang="cs-CZ" sz="1800" dirty="0">
                <a:effectLst/>
                <a:latin typeface="Calibri" panose="020F0502020204030204" pitchFamily="34" charset="0"/>
              </a:rPr>
              <a:t>, ale stále jsou to plasty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</a:rPr>
              <a:t>Koupit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petku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radeji</a:t>
            </a:r>
            <a:r>
              <a:rPr lang="cs-CZ" sz="1800" dirty="0">
                <a:effectLst/>
                <a:latin typeface="Calibri" panose="020F0502020204030204" pitchFamily="34" charset="0"/>
              </a:rPr>
              <a:t> a nechat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zrecyklovat</a:t>
            </a:r>
            <a:r>
              <a:rPr lang="cs-CZ" sz="1800" dirty="0">
                <a:effectLst/>
                <a:latin typeface="Calibri" panose="020F0502020204030204" pitchFamily="34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nez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nejakou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ekoplastovou</a:t>
            </a:r>
            <a:r>
              <a:rPr lang="cs-CZ" sz="1800" dirty="0">
                <a:effectLst/>
                <a:latin typeface="Calibri" panose="020F0502020204030204" pitchFamily="34" charset="0"/>
              </a:rPr>
              <a:t> náhražku a dát do plastů (může zničit celou dávku pro recyklaci)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94385B-CCC8-4555-B822-2B424F721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44" y="2819400"/>
            <a:ext cx="4357511" cy="15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E27283-E6D4-41FF-82B2-5F5C6803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Balení – jak nalákat zákazníka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5753C44-395F-48DF-AFA5-99938D3B9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7112" y="1967706"/>
            <a:ext cx="5057775" cy="4067175"/>
          </a:xfrm>
        </p:spPr>
      </p:pic>
    </p:spTree>
    <p:extLst>
      <p:ext uri="{BB962C8B-B14F-4D97-AF65-F5344CB8AC3E}">
        <p14:creationId xmlns:p14="http://schemas.microsoft.com/office/powerpoint/2010/main" val="364375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714A99-A0EF-4FC4-88C4-A9756120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vymezení Balení x Obaly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F9CC92-16D9-4158-8E1C-DEA42EE96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Pozor na terminologii – </a:t>
            </a:r>
            <a:r>
              <a:rPr lang="cs-CZ" dirty="0" err="1"/>
              <a:t>packaging</a:t>
            </a:r>
            <a:r>
              <a:rPr lang="cs-CZ" dirty="0"/>
              <a:t> x </a:t>
            </a:r>
            <a:r>
              <a:rPr lang="cs-CZ" dirty="0" err="1"/>
              <a:t>packing</a:t>
            </a:r>
            <a:endParaRPr lang="cs-CZ" dirty="0"/>
          </a:p>
          <a:p>
            <a:r>
              <a:rPr lang="cs-CZ" dirty="0" err="1"/>
              <a:t>Packaging</a:t>
            </a:r>
            <a:r>
              <a:rPr lang="cs-CZ" dirty="0"/>
              <a:t> (balení) = nádoba, bedna, krabice, ve které se produkt dostane ke konečnému uživateli; jedná se o součást prezentace produktu a zůstává v něm, dokud ho zákazník nezíská v maloobchodě. Důležitá role pro marketing (jedná se o tzv. rozšířený produkt)</a:t>
            </a:r>
          </a:p>
          <a:p>
            <a:r>
              <a:rPr lang="cs-CZ" dirty="0" err="1"/>
              <a:t>Packing</a:t>
            </a:r>
            <a:r>
              <a:rPr lang="cs-CZ" dirty="0"/>
              <a:t> (obal) = externí ochranná vrstva používaná pro bezpečný transport zboží</a:t>
            </a:r>
          </a:p>
          <a:p>
            <a:r>
              <a:rPr lang="cs-CZ" dirty="0"/>
              <a:t>Nakládání s obaly v ČR přímo řeší zákon č. 477/2001 Sb., o obalech, ve znění pozdějších předpisů</a:t>
            </a:r>
          </a:p>
          <a:p>
            <a:r>
              <a:rPr lang="cs-CZ" dirty="0"/>
              <a:t>Obaly:</a:t>
            </a:r>
          </a:p>
          <a:p>
            <a:pPr lvl="1"/>
            <a:r>
              <a:rPr lang="cs-CZ" dirty="0"/>
              <a:t> dle určení - spotřebitelské; distribuční; přepravní</a:t>
            </a:r>
          </a:p>
          <a:p>
            <a:pPr lvl="1"/>
            <a:r>
              <a:rPr lang="cs-CZ" dirty="0"/>
              <a:t>Dle použití – jednorázové, vratné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8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41317-0AA4-4EF1-B5E8-D95510B7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36644" cy="1325563"/>
          </a:xfrm>
        </p:spPr>
        <p:txBody>
          <a:bodyPr/>
          <a:lstStyle/>
          <a:p>
            <a:r>
              <a:rPr lang="cs-CZ" dirty="0"/>
              <a:t>Základní vymezení Balení x Obaly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E60F46-3256-4AA0-B803-57F782EAF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0333" cy="4351338"/>
          </a:xfrm>
        </p:spPr>
        <p:txBody>
          <a:bodyPr>
            <a:normAutofit/>
          </a:bodyPr>
          <a:lstStyle/>
          <a:p>
            <a:r>
              <a:rPr lang="cs-CZ" dirty="0"/>
              <a:t>Primární funkce obalu  -</a:t>
            </a:r>
          </a:p>
          <a:p>
            <a:pPr lvl="1"/>
            <a:r>
              <a:rPr lang="cs-CZ" dirty="0"/>
              <a:t>ochranná, </a:t>
            </a:r>
          </a:p>
          <a:p>
            <a:pPr lvl="1"/>
            <a:r>
              <a:rPr lang="cs-CZ" dirty="0"/>
              <a:t>skladovací, </a:t>
            </a:r>
          </a:p>
          <a:p>
            <a:pPr lvl="1"/>
            <a:r>
              <a:rPr lang="cs-CZ" dirty="0"/>
              <a:t>manipulační a přepravní, </a:t>
            </a:r>
          </a:p>
          <a:p>
            <a:pPr lvl="1"/>
            <a:r>
              <a:rPr lang="cs-CZ" dirty="0"/>
              <a:t>informační, </a:t>
            </a:r>
          </a:p>
          <a:p>
            <a:pPr lvl="1"/>
            <a:r>
              <a:rPr lang="cs-CZ" dirty="0"/>
              <a:t> ekologická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Další (sekundární): obchodní, reklamní, užitná, záruční, </a:t>
            </a:r>
          </a:p>
          <a:p>
            <a:pPr lvl="1"/>
            <a:r>
              <a:rPr lang="cs-CZ" dirty="0"/>
              <a:t>přídavná - recyklační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0DF0E2-BEA8-4C56-AC4D-4585561FD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069" y="365125"/>
            <a:ext cx="4523139" cy="29065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6F6C85-A46C-4627-81E3-1D62106C2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14" y="3586330"/>
            <a:ext cx="4103775" cy="29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1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B177C-2C63-432A-BEB3-27ECA00C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71149B-9530-469D-B308-4BD8EF74C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1B1EA8-1A19-4E36-81A0-AF4353DE2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89" y="409299"/>
            <a:ext cx="8394523" cy="55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0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55ADE-A83D-4739-A833-1EEE6EAF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 ve světě obalů (spojeno s trendy e-</a:t>
            </a:r>
            <a:r>
              <a:rPr lang="cs-CZ" dirty="0" err="1"/>
              <a:t>commerce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03168-B174-47CF-B62D-235B161E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1800" dirty="0">
                <a:latin typeface="Calibri" panose="020F0502020204030204" pitchFamily="34" charset="0"/>
              </a:rPr>
              <a:t>Růst tržeb výrobců obalů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vzrůst ceny papíru o 15 %,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dodávky trvají ze 3 dnů na 6 týdnů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změnil se segment zákazníků - malé obchody,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</a:rPr>
              <a:t>e-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commerce</a:t>
            </a:r>
            <a:r>
              <a:rPr lang="cs-CZ" sz="1800" dirty="0">
                <a:effectLst/>
                <a:latin typeface="Calibri" panose="020F0502020204030204" pitchFamily="34" charset="0"/>
              </a:rPr>
              <a:t> je táhne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</a:rPr>
              <a:t>B2B zákazníci –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příkklon</a:t>
            </a:r>
            <a:r>
              <a:rPr lang="cs-CZ" sz="1800" dirty="0">
                <a:effectLst/>
                <a:latin typeface="Calibri" panose="020F0502020204030204" pitchFamily="34" charset="0"/>
              </a:rPr>
              <a:t> k papíru; proces balení se automatizuje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</a:rPr>
              <a:t>Boom firem s obalovými materiály, spousta malých e-shopů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latin typeface="Calibri" panose="020F0502020204030204" pitchFamily="34" charset="0"/>
              </a:rPr>
              <a:t>E-</a:t>
            </a:r>
            <a:r>
              <a:rPr lang="cs-CZ" sz="1800" dirty="0" err="1">
                <a:latin typeface="Calibri" panose="020F0502020204030204" pitchFamily="34" charset="0"/>
              </a:rPr>
              <a:t>shopový</a:t>
            </a:r>
            <a:r>
              <a:rPr lang="cs-CZ" sz="1800" dirty="0">
                <a:latin typeface="Calibri" panose="020F0502020204030204" pitchFamily="34" charset="0"/>
              </a:rPr>
              <a:t> zákazník čím dál </a:t>
            </a:r>
            <a:r>
              <a:rPr lang="cs-CZ" sz="1800" dirty="0" err="1">
                <a:latin typeface="Calibri" panose="020F0502020204030204" pitchFamily="34" charset="0"/>
              </a:rPr>
              <a:t>náročnější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Personalizace</a:t>
            </a:r>
            <a:r>
              <a:rPr lang="cs-CZ" sz="1800" dirty="0">
                <a:effectLst/>
                <a:latin typeface="Calibri" panose="020F0502020204030204" pitchFamily="34" charset="0"/>
              </a:rPr>
              <a:t> obalů - technologicky je možné, problém je, že musí firma zabalit produkt do správné krabice, pokud má firma více klientů, je problém, proto se dává spíše dopis dovnitř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effectLst/>
                <a:latin typeface="Calibri" panose="020F0502020204030204" pitchFamily="34" charset="0"/>
              </a:rPr>
              <a:t>User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experience</a:t>
            </a:r>
            <a:r>
              <a:rPr lang="cs-CZ" sz="1800" dirty="0">
                <a:effectLst/>
                <a:latin typeface="Calibri" panose="020F0502020204030204" pitchFamily="34" charset="0"/>
              </a:rPr>
              <a:t> - tvorba příběhu často spojeno s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chranenymi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dilnami</a:t>
            </a:r>
            <a:r>
              <a:rPr lang="cs-CZ" sz="1800" dirty="0">
                <a:effectLst/>
                <a:latin typeface="Calibri" panose="020F0502020204030204" pitchFamily="34" charset="0"/>
              </a:rPr>
              <a:t>, v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oblaech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pouzivani</a:t>
            </a:r>
            <a:r>
              <a:rPr lang="cs-CZ" sz="1800" dirty="0">
                <a:effectLst/>
                <a:latin typeface="Calibri" panose="020F0502020204030204" pitchFamily="34" charset="0"/>
              </a:rPr>
              <a:t> práce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chranenych</a:t>
            </a:r>
            <a:r>
              <a:rPr lang="cs-CZ" sz="1800" dirty="0">
                <a:effectLst/>
                <a:latin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dilen</a:t>
            </a:r>
            <a:endParaRPr lang="cs-CZ" sz="1800" dirty="0">
              <a:effectLst/>
              <a:latin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80% e-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commerce</a:t>
            </a:r>
            <a:r>
              <a:rPr lang="cs-CZ" sz="1800" dirty="0">
                <a:effectLst/>
                <a:latin typeface="Calibri" panose="020F0502020204030204" pitchFamily="34" charset="0"/>
              </a:rPr>
              <a:t> obalů tvoří vlnitá lepenka</a:t>
            </a:r>
          </a:p>
          <a:p>
            <a:r>
              <a:rPr lang="cs-CZ" sz="1800" dirty="0">
                <a:latin typeface="Calibri" panose="020F0502020204030204" pitchFamily="34" charset="0"/>
              </a:rPr>
              <a:t>2/3 nakupujících v Evropě objednávají oblečení a boty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Průměrně 30%  zakázek v e-</a:t>
            </a:r>
            <a:r>
              <a:rPr lang="cs-CZ" sz="1800" dirty="0" err="1">
                <a:effectLst/>
                <a:latin typeface="Calibri" panose="020F0502020204030204" pitchFamily="34" charset="0"/>
              </a:rPr>
              <a:t>co</a:t>
            </a:r>
            <a:r>
              <a:rPr lang="cs-CZ" sz="1800" dirty="0" err="1">
                <a:latin typeface="Calibri" panose="020F0502020204030204" pitchFamily="34" charset="0"/>
              </a:rPr>
              <a:t>mmerce</a:t>
            </a:r>
            <a:r>
              <a:rPr lang="cs-CZ" sz="1800" dirty="0">
                <a:latin typeface="Calibri" panose="020F0502020204030204" pitchFamily="34" charset="0"/>
              </a:rPr>
              <a:t> se vrací, u </a:t>
            </a:r>
            <a:r>
              <a:rPr lang="cs-CZ" sz="1800" dirty="0" err="1">
                <a:latin typeface="Calibri" panose="020F0502020204030204" pitchFamily="34" charset="0"/>
              </a:rPr>
              <a:t>obleční</a:t>
            </a:r>
            <a:r>
              <a:rPr lang="cs-CZ" sz="1800" dirty="0">
                <a:latin typeface="Calibri" panose="020F0502020204030204" pitchFamily="34" charset="0"/>
              </a:rPr>
              <a:t> a mody je to až 60 % - roste význam vratných obalů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</a:rPr>
              <a:t>Ekologie je tzv. sexy – hnědé balení je vnímáno jako ekologické více než bílé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AD8F0A-DFAA-45D0-B634-37BC30DCD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0" t="36551" r="67685" b="32346"/>
          <a:stretch/>
        </p:blipFill>
        <p:spPr>
          <a:xfrm>
            <a:off x="7744178" y="1845381"/>
            <a:ext cx="2765778" cy="213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8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1A3D2-7F88-4968-AC9E-68610EA0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5851C1E-751A-47A0-9E0B-5B280B086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945" y="491453"/>
            <a:ext cx="8605922" cy="5875093"/>
          </a:xfrm>
        </p:spPr>
      </p:pic>
    </p:spTree>
    <p:extLst>
      <p:ext uri="{BB962C8B-B14F-4D97-AF65-F5344CB8AC3E}">
        <p14:creationId xmlns:p14="http://schemas.microsoft.com/office/powerpoint/2010/main" val="287351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5C3FB-53DE-413E-83B8-31AD4C7F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Papírové obaly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3F955F-C0B9-470D-B266-EFA8CBCC2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6822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Spadá pod papírenský průmysl</a:t>
            </a:r>
          </a:p>
          <a:p>
            <a:r>
              <a:rPr lang="cs-CZ" dirty="0"/>
              <a:t>Ačkoliv papírenský průmysl zaznamenal pokles (cca 5%), ne v oblasti obalových a balicích papírů, kartonů a lepenky</a:t>
            </a:r>
          </a:p>
          <a:p>
            <a:r>
              <a:rPr lang="cs-CZ" dirty="0"/>
              <a:t>Založeno na dokonalém využití trvale obnovitelných zdrojů (dřevo, sběrový papír)</a:t>
            </a:r>
          </a:p>
          <a:p>
            <a:r>
              <a:rPr lang="cs-CZ" dirty="0"/>
              <a:t>sběr papíru pro recyklaci je v ČR na vysoké úrovni</a:t>
            </a:r>
          </a:p>
          <a:p>
            <a:r>
              <a:rPr lang="cs-CZ" dirty="0"/>
              <a:t>Dopad rapidního využívání nákupu přes internet (e-</a:t>
            </a:r>
            <a:r>
              <a:rPr lang="cs-CZ" dirty="0" err="1"/>
              <a:t>commerce</a:t>
            </a:r>
            <a:r>
              <a:rPr lang="cs-CZ" dirty="0"/>
              <a:t>) – ačkoliv poklesl export </a:t>
            </a:r>
            <a:r>
              <a:rPr lang="cs-CZ" dirty="0" err="1"/>
              <a:t>PpR</a:t>
            </a:r>
            <a:r>
              <a:rPr lang="cs-CZ" dirty="0"/>
              <a:t> (papír pro recyklaci) z Evropy do Číny kvůli restrikcím – propad dorovnán, poptávka po </a:t>
            </a:r>
            <a:r>
              <a:rPr lang="cs-CZ" dirty="0" err="1"/>
              <a:t>PpP</a:t>
            </a:r>
            <a:r>
              <a:rPr lang="cs-CZ" dirty="0"/>
              <a:t> převýšila v Evropě nabídku</a:t>
            </a:r>
          </a:p>
          <a:p>
            <a:r>
              <a:rPr lang="cs-CZ" dirty="0"/>
              <a:t>V ČR se vyrábí cca 800 000 t ročně obalových papírů (spotřeba je 900 000 t ročně)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E08874-9F32-411F-BB30-136A82E8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022" y="1219199"/>
            <a:ext cx="3382135" cy="18196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80A0F9-A5D0-4C58-8586-9D671A588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247" y="3274266"/>
            <a:ext cx="3623910" cy="33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8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3AE8C56-0B1A-48E4-B4B4-C16D7A5AA32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2187"/>
            <a:ext cx="1219200" cy="510126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7CF016A-F8F7-4569-ACB3-32FBE00C8E6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714500"/>
            <a:ext cx="1219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>
                <a:solidFill>
                  <a:srgbClr val="424242"/>
                </a:solidFill>
              </a:rPr>
              <a:t>Co znamená tento symbol?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A32659C-9FEF-4B91-B86B-137C8A957E2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143500"/>
            <a:ext cx="12192000" cy="1714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>
                <a:solidFill>
                  <a:srgbClr val="39AC37"/>
                </a:solidFill>
              </a:rPr>
              <a:t>ⓘ</a:t>
            </a:r>
            <a:r>
              <a:rPr lang="en-US" sz="1400">
                <a:solidFill>
                  <a:srgbClr val="424242"/>
                </a:solidFill>
              </a:rPr>
              <a:t> Start presenting to display the poll results on this slide.</a:t>
            </a:r>
            <a:endParaRPr lang="cs-CZ" sz="1400">
              <a:solidFill>
                <a:srgbClr val="42424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3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76BEB-F0D8-4F4B-948C-804F05C1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</a:t>
            </a:r>
            <a:r>
              <a:rPr lang="cs-CZ" dirty="0" err="1"/>
              <a:t>PpR</a:t>
            </a:r>
            <a:r>
              <a:rPr lang="cs-CZ" dirty="0"/>
              <a:t> resp. recyklace pro obalový materiál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CD013F-B7D2-4994-A1D9-3A7E3780A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72111" cy="4351338"/>
          </a:xfrm>
        </p:spPr>
        <p:txBody>
          <a:bodyPr>
            <a:normAutofit fontScale="85000" lnSpcReduction="20000"/>
          </a:bodyPr>
          <a:lstStyle/>
          <a:p>
            <a:r>
              <a:rPr lang="cs-CZ" sz="2600" dirty="0"/>
              <a:t>Růst investic v Evropě do </a:t>
            </a:r>
            <a:r>
              <a:rPr lang="cs-CZ" sz="2600" dirty="0">
                <a:effectLst/>
              </a:rPr>
              <a:t>nových kapacit pro výrobu obalových papírů s potřebou </a:t>
            </a:r>
            <a:r>
              <a:rPr lang="cs-CZ" sz="2600" dirty="0" err="1">
                <a:effectLst/>
              </a:rPr>
              <a:t>PpR</a:t>
            </a:r>
            <a:r>
              <a:rPr lang="cs-CZ" sz="2600" dirty="0">
                <a:effectLst/>
              </a:rPr>
              <a:t> jako hlavní suroviny.</a:t>
            </a:r>
          </a:p>
          <a:p>
            <a:r>
              <a:rPr lang="cs-CZ" sz="2600" dirty="0"/>
              <a:t>ČR má přebytek </a:t>
            </a:r>
            <a:r>
              <a:rPr lang="cs-CZ" sz="2600" dirty="0" err="1"/>
              <a:t>PpR</a:t>
            </a:r>
            <a:r>
              <a:rPr lang="cs-CZ" sz="2600" dirty="0"/>
              <a:t> – export do Evropy</a:t>
            </a:r>
          </a:p>
          <a:p>
            <a:r>
              <a:rPr lang="cs-CZ" sz="2600" dirty="0"/>
              <a:t>Přínosnost recyklace papírových materiálů???? – studie z </a:t>
            </a:r>
            <a:r>
              <a:rPr lang="cs-CZ" sz="2600" dirty="0" err="1"/>
              <a:t>Yale</a:t>
            </a:r>
            <a:r>
              <a:rPr lang="cs-CZ" sz="2600" dirty="0"/>
              <a:t> university a </a:t>
            </a:r>
            <a:r>
              <a:rPr lang="cs-CZ" sz="2600" dirty="0" err="1"/>
              <a:t>College</a:t>
            </a:r>
            <a:r>
              <a:rPr lang="cs-CZ" sz="2600" dirty="0"/>
              <a:t> University v Londýně</a:t>
            </a:r>
          </a:p>
          <a:p>
            <a:r>
              <a:rPr lang="cs-CZ" sz="2600" dirty="0"/>
              <a:t>masivní recyklace sběrového papíru může mít i negativní dopad na klima, více než výroba </a:t>
            </a:r>
            <a:r>
              <a:rPr lang="cs-CZ" sz="2600" dirty="0" err="1"/>
              <a:t>nerecyklova-ného</a:t>
            </a:r>
            <a:r>
              <a:rPr lang="cs-CZ" sz="2600" dirty="0"/>
              <a:t> papíru na bázi čerstvých vláken</a:t>
            </a:r>
          </a:p>
          <a:p>
            <a:r>
              <a:rPr lang="cs-CZ" sz="2600" dirty="0"/>
              <a:t>výroba recyklovaného papíru vyžaduje použití více fosilní energie než výroba nového papíru. Recyklace papíru využívá elektřinu ze sítě nebo z kotelen (zemní plyn, uhlí) – tedy zdroje energie s vysokým obsahem fosilních paliv. Čerstvý vláknitý papír však lze vyrábět s energií bez použití fosilních látek, vyrobenou z vedlejších produktů procesu výroby buničiny.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AF49BC-5F27-4656-9C93-058E42CDE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515" y="2363195"/>
            <a:ext cx="3824641" cy="27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17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3421668c-03cc-4f5b-95f7-b6e389faaa5e"/>
  <p:tag name="SLIDO_EVENT_SECTION_UUID" val="5e53de65-bf2f-4636-b8c1-0ded5a6fafb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MjE0MTczMzR9"/>
  <p:tag name="SLIDO_TYPE" val="SlidoPoll"/>
  <p:tag name="SLIDO_POLL_UUID" val="c0ec6b90-fa6f-4f94-a11e-fac22ed13028"/>
  <p:tag name="SLIDO_POLL_QUESTION_UUID" val="6c2078de-7dd0-4ef1-879f-6d0c4626cb8e"/>
  <p:tag name="SLIDO_TIMELINE" val="W3sic2NyZWVuIjoiUXVpekpvaW5pbmciLCJzaG93UmVzdWx0cyI6ZmFsc2UsInNob3dDb3JyZWN0QW5zd2VycyI6ZmFsc2UsInZvdGluZ0xvY2tlZCI6ZmFsc2V9LHsicG9sbFF1ZXN0aW9uVXVpZCI6IjZjMjA3OGRlLTdkZDAtNGVmMS04NzlmLTZkMGM0NjI2Y2I4ZSIsInNob3dSZXN1bHRzIjpmYWxzZSwic2hvd0NvcnJlY3RBbnN3ZXJzIjpmYWxzZSwidm90aW5nTG9ja2VkIjpmYWxzZX0seyJwb2xsUXVlc3Rpb25VdWlkIjoiNmMyMDc4ZGUtN2RkMC00ZWYxLTg3OWYtNmQwYzQ2MjZjYjhlIiwic2hvd1Jlc3VsdHMiOnRydWUsInNob3dDb3JyZWN0QW5zd2VycyI6ZmFsc2UsInZvdGluZ0xvY2tlZCI6dHJ1ZX0seyJwb2xsUXVlc3Rpb25VdWlkIjoiNmMyMDc4ZGUtN2RkMC00ZWYxLTg3OWYtNmQwYzQ2MjZjYjhlIiwic2hvd1Jlc3VsdHMiOnRydWUsInNob3dDb3JyZWN0QW5zd2VycyI6dHJ1ZSwidm90aW5nTG9ja2VkIjp0cnVlfSx7InNjcmVlbiI6IlF1aXpMZWFkZXJib2FyZCIsInBvbGxRdWVzdGlvblV1aWQiOiIyNGExNmI2MS0wYjZiLTQxMTUtYmNlYi01YzkyM2Q4MDQzOWQiLCJzaG93UmVzdWx0cyI6dHJ1ZSwic2hvd0NvcnJlY3RBbnN3ZXJzIjp0cnVlLCJ2b3RpbmdMb2NrZWQiOnRydWV9XQ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947</Words>
  <Application>Microsoft Office PowerPoint</Application>
  <PresentationFormat>Širokoúhlá obrazovka</PresentationFormat>
  <Paragraphs>70</Paragraphs>
  <Slides>12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Obaly a balení</vt:lpstr>
      <vt:lpstr>Základní vymezení Balení x Obaly</vt:lpstr>
      <vt:lpstr>Základní vymezení Balení x Obaly</vt:lpstr>
      <vt:lpstr>Prezentace aplikace PowerPoint</vt:lpstr>
      <vt:lpstr>Trendy ve světě obalů (spojeno s trendy e-commerce)</vt:lpstr>
      <vt:lpstr>Prezentace aplikace PowerPoint</vt:lpstr>
      <vt:lpstr>Papírové obaly</vt:lpstr>
      <vt:lpstr>Prezentace aplikace PowerPoint</vt:lpstr>
      <vt:lpstr>Význam PpR resp. recyklace pro obalový materiál</vt:lpstr>
      <vt:lpstr>Pure-pak - balení</vt:lpstr>
      <vt:lpstr>Kompostovatelné plasty</vt:lpstr>
      <vt:lpstr>Balení – jak nalákat zákazníka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Balení a manipulace</dc:title>
  <dc:creator>Eva Švandová</dc:creator>
  <cp:lastModifiedBy>Eva Švandová</cp:lastModifiedBy>
  <cp:revision>15</cp:revision>
  <dcterms:created xsi:type="dcterms:W3CDTF">2021-05-04T11:36:41Z</dcterms:created>
  <dcterms:modified xsi:type="dcterms:W3CDTF">2021-05-19T09:43:43Z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