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7" r:id="rId5"/>
    <p:sldId id="260" r:id="rId6"/>
    <p:sldId id="262" r:id="rId7"/>
    <p:sldId id="263" r:id="rId8"/>
    <p:sldId id="261" r:id="rId9"/>
    <p:sldId id="264" r:id="rId10"/>
    <p:sldId id="259" r:id="rId11"/>
    <p:sldId id="266" r:id="rId12"/>
    <p:sldId id="269" r:id="rId13"/>
    <p:sldId id="265" r:id="rId14"/>
    <p:sldId id="268" r:id="rId1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CD622AF-04C6-4748-96B9-DB4C1EDC0BE2}">
          <p14:sldIdLst>
            <p14:sldId id="256"/>
            <p14:sldId id="257"/>
            <p14:sldId id="258"/>
            <p14:sldId id="267"/>
            <p14:sldId id="260"/>
            <p14:sldId id="262"/>
            <p14:sldId id="263"/>
            <p14:sldId id="261"/>
            <p14:sldId id="264"/>
            <p14:sldId id="259"/>
            <p14:sldId id="266"/>
            <p14:sldId id="269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36" autoAdjust="0"/>
  </p:normalViewPr>
  <p:slideViewPr>
    <p:cSldViewPr snapToGrid="0">
      <p:cViewPr varScale="1">
        <p:scale>
          <a:sx n="65" d="100"/>
          <a:sy n="65" d="100"/>
        </p:scale>
        <p:origin x="710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latest milestone in Nike’s move to zero carbon and zero waste to help protect the future of sport.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54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distribution center expands Nike’s European Logistics Campus, which opened in 1994 and today is comprised of six distribution facilities across Ham, </a:t>
            </a:r>
            <a:r>
              <a:rPr lang="en-US" dirty="0" err="1"/>
              <a:t>Laakdal</a:t>
            </a:r>
            <a:r>
              <a:rPr lang="en-US" dirty="0"/>
              <a:t>, </a:t>
            </a:r>
            <a:r>
              <a:rPr lang="en-US" dirty="0" err="1"/>
              <a:t>Meerhout</a:t>
            </a:r>
            <a:r>
              <a:rPr lang="en-US" dirty="0"/>
              <a:t> and Herentals.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537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Nike’s products can be delivered to their European customers via three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differentsupply</a:t>
            </a:r>
            <a:r>
              <a:rPr lang="en-US" dirty="0">
                <a:effectLst/>
                <a:latin typeface="Times New Roman" panose="02020603050405020304" pitchFamily="18" charset="0"/>
              </a:rPr>
              <a:t> chain models:- Directly from the factory to the customer (one container/one customer);- From the factory to the customer via a deconsolidation center (one container/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multiplecustomers</a:t>
            </a:r>
            <a:r>
              <a:rPr lang="en-US" dirty="0">
                <a:effectLst/>
                <a:latin typeface="Times New Roman" panose="02020603050405020304" pitchFamily="18" charset="0"/>
              </a:rPr>
              <a:t>);- From the factory to the customer via the ELC in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Laakdal.The</a:t>
            </a:r>
            <a:r>
              <a:rPr lang="en-US" dirty="0">
                <a:effectLst/>
                <a:latin typeface="Times New Roman" panose="02020603050405020304" pitchFamily="18" charset="0"/>
              </a:rPr>
              <a:t> third supply chain model (see Figure 10) implies that finished footwear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andapparel</a:t>
            </a:r>
            <a:r>
              <a:rPr lang="en-US" dirty="0">
                <a:effectLst/>
                <a:latin typeface="Times New Roman" panose="02020603050405020304" pitchFamily="18" charset="0"/>
              </a:rPr>
              <a:t> products first go from the factories in Asia to a consolidator and then to a port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ofloading</a:t>
            </a:r>
            <a:r>
              <a:rPr lang="en-US" dirty="0">
                <a:effectLst/>
                <a:latin typeface="Times New Roman" panose="02020603050405020304" pitchFamily="18" charset="0"/>
              </a:rPr>
              <a:t> in Asia. Most of Nike products are manufactured in China and Vietnam and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regularcontainer</a:t>
            </a:r>
            <a:r>
              <a:rPr lang="en-US" dirty="0">
                <a:effectLst/>
                <a:latin typeface="Times New Roman" panose="02020603050405020304" pitchFamily="18" charset="0"/>
              </a:rPr>
              <a:t> liner services then transport the manufactured goods to Europe. After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thecontainerized</a:t>
            </a:r>
            <a:r>
              <a:rPr lang="en-US" dirty="0">
                <a:effectLst/>
                <a:latin typeface="Times New Roman" panose="02020603050405020304" pitchFamily="18" charset="0"/>
              </a:rPr>
              <a:t> products are discharged in the ports of Rotterdam, Antwerp or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Zeebrugge,they</a:t>
            </a:r>
            <a:r>
              <a:rPr lang="en-US" dirty="0">
                <a:effectLst/>
                <a:latin typeface="Times New Roman" panose="02020603050405020304" pitchFamily="18" charset="0"/>
              </a:rPr>
              <a:t> are then transferred directly to the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</a:t>
            </a:r>
            <a:r>
              <a:rPr lang="en-US" dirty="0">
                <a:effectLst/>
                <a:latin typeface="Times New Roman" panose="02020603050405020304" pitchFamily="18" charset="0"/>
              </a:rPr>
              <a:t> distribution center, in most cases by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inlandcontainer</a:t>
            </a:r>
            <a:r>
              <a:rPr lang="en-US" dirty="0">
                <a:effectLst/>
                <a:latin typeface="Times New Roman" panose="02020603050405020304" pitchFamily="18" charset="0"/>
              </a:rPr>
              <a:t> barge. The adjacent WCT terminal in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Meerhout</a:t>
            </a:r>
            <a:r>
              <a:rPr lang="en-US" dirty="0">
                <a:effectLst/>
                <a:latin typeface="Times New Roman" panose="02020603050405020304" pitchFamily="18" charset="0"/>
              </a:rPr>
              <a:t> has regular barge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connectionswith</a:t>
            </a:r>
            <a:r>
              <a:rPr lang="en-US" dirty="0">
                <a:effectLst/>
                <a:latin typeface="Times New Roman" panose="02020603050405020304" pitchFamily="18" charset="0"/>
              </a:rPr>
              <a:t> the container load centers located in the Rhine-Scheldt Delta.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877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add value to a rather standardized product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445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latest expansion of Nike’s Europe</a:t>
            </a:r>
            <a:endParaRPr lang="cs-CZ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(For instance, pathways used by employees around the facility are made from recycled footwear material.</a:t>
            </a:r>
            <a:endParaRPr lang="cs-CZ" dirty="0"/>
          </a:p>
          <a:p>
            <a:r>
              <a:rPr lang="en-US" dirty="0"/>
              <a:t>an Logistics Campus, spanning four locations in Belgium,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94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15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Hustota obyvatel a blue </a:t>
            </a:r>
            <a:r>
              <a:rPr lang="cs-CZ" dirty="0" err="1"/>
              <a:t>banana</a:t>
            </a:r>
            <a:r>
              <a:rPr lang="cs-CZ" dirty="0"/>
              <a:t> – koridor – odděluje aktivní a pasivní prvky, koridor nejvíce </a:t>
            </a:r>
            <a:r>
              <a:rPr lang="cs-CZ" dirty="0" err="1"/>
              <a:t>urbanizopvaný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39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Central location -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</a:t>
            </a:r>
            <a:r>
              <a:rPr lang="en-US" dirty="0">
                <a:effectLst/>
                <a:latin typeface="Times New Roman" panose="02020603050405020304" pitchFamily="18" charset="0"/>
              </a:rPr>
              <a:t> is located in the south-eastern part of the province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ofAntwerp</a:t>
            </a:r>
            <a:r>
              <a:rPr lang="en-US" dirty="0">
                <a:effectLst/>
                <a:latin typeface="Times New Roman" panose="02020603050405020304" pitchFamily="18" charset="0"/>
              </a:rPr>
              <a:t> in Flanders, which is often called the gate to Europe. About 60% of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Europeanpurchasing</a:t>
            </a:r>
            <a:r>
              <a:rPr lang="en-US" dirty="0">
                <a:effectLst/>
                <a:latin typeface="Times New Roman" panose="02020603050405020304" pitchFamily="18" charset="0"/>
              </a:rPr>
              <a:t> power is located within 300 miles of Flanders. More than 800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Europeandistribution</a:t>
            </a:r>
            <a:r>
              <a:rPr lang="en-US" dirty="0">
                <a:effectLst/>
                <a:latin typeface="Times New Roman" panose="02020603050405020304" pitchFamily="18" charset="0"/>
              </a:rPr>
              <a:t> centers are located in Flanders, and if including all of Belgium and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theNetherlands</a:t>
            </a:r>
            <a:r>
              <a:rPr lang="en-US" dirty="0">
                <a:effectLst/>
                <a:latin typeface="Times New Roman" panose="02020603050405020304" pitchFamily="18" charset="0"/>
              </a:rPr>
              <a:t>, the number hits around 2000 EDCs. Being located in the central part of the</a:t>
            </a:r>
            <a:endParaRPr lang="en-US" dirty="0">
              <a:effectLst/>
            </a:endParaRPr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Blue </a:t>
            </a:r>
            <a:r>
              <a:rPr lang="en-US" dirty="0">
                <a:effectLst/>
                <a:latin typeface="Times New Roman" panose="02020603050405020304" pitchFamily="18" charset="0"/>
              </a:rPr>
              <a:t>banana of Europe, Nike’s ELC is well positioned and its products can reach any part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ofEurope</a:t>
            </a:r>
            <a:r>
              <a:rPr lang="en-US" dirty="0">
                <a:effectLst/>
                <a:latin typeface="Times New Roman" panose="02020603050405020304" pitchFamily="18" charset="0"/>
              </a:rPr>
              <a:t> within 4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days.Infrastructure</a:t>
            </a:r>
            <a:r>
              <a:rPr lang="en-US" dirty="0">
                <a:effectLst/>
                <a:latin typeface="Times New Roman" panose="02020603050405020304" pitchFamily="18" charset="0"/>
              </a:rPr>
              <a:t> - The infrastructure support for intermodal transportation near the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Nikefacility</a:t>
            </a:r>
            <a:r>
              <a:rPr lang="en-US" dirty="0">
                <a:effectLst/>
                <a:latin typeface="Times New Roman" panose="02020603050405020304" pitchFamily="18" charset="0"/>
              </a:rPr>
              <a:t> in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</a:t>
            </a:r>
            <a:r>
              <a:rPr lang="en-US" dirty="0">
                <a:effectLst/>
                <a:latin typeface="Times New Roman" panose="02020603050405020304" pitchFamily="18" charset="0"/>
              </a:rPr>
              <a:t> is very good. As mentioned earlier, the ELC is positioned next to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theAlbert</a:t>
            </a:r>
            <a:r>
              <a:rPr lang="en-US" dirty="0">
                <a:effectLst/>
                <a:latin typeface="Times New Roman" panose="02020603050405020304" pitchFamily="18" charset="0"/>
              </a:rPr>
              <a:t> Canal (which connects Antwerp to Liège and the Meuse River) and the WCT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inlandcontainer</a:t>
            </a:r>
            <a:r>
              <a:rPr lang="en-US" dirty="0">
                <a:effectLst/>
                <a:latin typeface="Times New Roman" panose="02020603050405020304" pitchFamily="18" charset="0"/>
              </a:rPr>
              <a:t> terminal in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Meerhout</a:t>
            </a:r>
            <a:r>
              <a:rPr lang="en-US" dirty="0">
                <a:effectLst/>
                <a:latin typeface="Times New Roman" panose="02020603050405020304" pitchFamily="18" charset="0"/>
              </a:rPr>
              <a:t>. As a result, 96% of Nike’s inbound flow is delivered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bywater</a:t>
            </a:r>
            <a:r>
              <a:rPr lang="en-US" dirty="0">
                <a:effectLst/>
                <a:latin typeface="Times New Roman" panose="02020603050405020304" pitchFamily="18" charset="0"/>
              </a:rPr>
              <a:t> via regular container barge services coming from the ports of Antwerp,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Rotterdamand</a:t>
            </a:r>
            <a:r>
              <a:rPr lang="en-US" dirty="0">
                <a:effectLst/>
                <a:latin typeface="Times New Roman" panose="02020603050405020304" pitchFamily="18" charset="0"/>
              </a:rPr>
              <a:t> Zeebrugge. The barge dependency of Nike’s inbound flows also adds to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itsenvironmental</a:t>
            </a:r>
            <a:r>
              <a:rPr lang="en-US" dirty="0">
                <a:effectLst/>
                <a:latin typeface="Times New Roman" panose="02020603050405020304" pitchFamily="18" charset="0"/>
              </a:rPr>
              <a:t> friendly business focus. Besides the excellent inland waterway access,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theELC</a:t>
            </a:r>
            <a:r>
              <a:rPr lang="en-US" dirty="0">
                <a:effectLst/>
                <a:latin typeface="Times New Roman" panose="02020603050405020304" pitchFamily="18" charset="0"/>
              </a:rPr>
              <a:t> is very close to highway E313 which connects Antwerp to Germany. The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cargoairports</a:t>
            </a:r>
            <a:r>
              <a:rPr lang="en-US" dirty="0">
                <a:effectLst/>
                <a:latin typeface="Times New Roman" panose="02020603050405020304" pitchFamily="18" charset="0"/>
              </a:rPr>
              <a:t> of Brussels and Liège are also within a 100km distance. In March of 2007,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Nikewelcomed</a:t>
            </a:r>
            <a:r>
              <a:rPr lang="en-US" dirty="0">
                <a:effectLst/>
                <a:latin typeface="Times New Roman" panose="02020603050405020304" pitchFamily="18" charset="0"/>
              </a:rPr>
              <a:t> its first inbound container delivery via rail. The first outbound rail left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thefacility</a:t>
            </a:r>
            <a:r>
              <a:rPr lang="en-US" dirty="0">
                <a:effectLst/>
                <a:latin typeface="Times New Roman" panose="02020603050405020304" pitchFamily="18" charset="0"/>
              </a:rPr>
              <a:t> in October of 2008. The addition of rail means that the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</a:t>
            </a:r>
            <a:r>
              <a:rPr lang="en-US" dirty="0">
                <a:effectLst/>
                <a:latin typeface="Times New Roman" panose="02020603050405020304" pitchFamily="18" charset="0"/>
              </a:rPr>
              <a:t> facility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hastri</a:t>
            </a:r>
            <a:r>
              <a:rPr lang="en-US" dirty="0">
                <a:effectLst/>
                <a:latin typeface="Times New Roman" panose="02020603050405020304" pitchFamily="18" charset="0"/>
              </a:rPr>
              <a:t>-modal access to the gateway ports in Benelux and the European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hinterland.Other</a:t>
            </a:r>
            <a:r>
              <a:rPr lang="en-US" dirty="0">
                <a:effectLst/>
                <a:latin typeface="Times New Roman" panose="02020603050405020304" pitchFamily="18" charset="0"/>
              </a:rPr>
              <a:t> important location factors which were identified by Nike relate to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theco</a:t>
            </a:r>
            <a:r>
              <a:rPr lang="en-US" dirty="0">
                <a:effectLst/>
                <a:latin typeface="Times New Roman" panose="02020603050405020304" pitchFamily="18" charset="0"/>
              </a:rPr>
              <a:t>-operation with local authorities, the availability of an educated work force and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theintegration</a:t>
            </a:r>
            <a:r>
              <a:rPr lang="en-US" dirty="0">
                <a:effectLst/>
                <a:latin typeface="Times New Roman" panose="02020603050405020304" pitchFamily="18" charset="0"/>
              </a:rPr>
              <a:t> process within Nike Be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44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. About 30% of the products are sent to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thecustomers</a:t>
            </a:r>
            <a:r>
              <a:rPr lang="en-US" dirty="0">
                <a:effectLst/>
                <a:latin typeface="Times New Roman" panose="02020603050405020304" pitchFamily="18" charset="0"/>
              </a:rPr>
              <a:t> directly without repacking, while the remaining 70% of the products are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processed on an item basis in the facility. Big customers with massive order volumes, such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as Footlocker, receive the products directly from the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</a:t>
            </a:r>
            <a:r>
              <a:rPr lang="en-US" dirty="0">
                <a:effectLst/>
                <a:latin typeface="Times New Roman" panose="02020603050405020304" pitchFamily="18" charset="0"/>
              </a:rPr>
              <a:t> ELC without repacking. For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repacked goods, the logistics system in the ELC is aimed at deconsolidation and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reconsolidation. On the inbound side containers are deconsolidated into cartons and then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into individual product items. After order picking, the individual items are reconsolidated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into cartons, followed by the palletization of the cartons and outbound shipment via truck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in a few cases also by trailer on rail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87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10492DD7-B031-498F-A42F-3E70AAF5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0ED0B2F4-FE4F-45C9-B3C5-5E05A1FFE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2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960577F5-C87D-4FB3-A6EC-683920A46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E6A06815-DCDE-4F9E-B717-D882404D6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ta-vP0M3x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4D752-B3BA-4892-ACBB-820BB0BB9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EEA127-25B2-4F9F-BE0B-982826EF4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A6753C-483A-4514-9DAA-E2E75B25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70" y="1609059"/>
            <a:ext cx="8522680" cy="1171580"/>
          </a:xfrm>
        </p:spPr>
        <p:txBody>
          <a:bodyPr/>
          <a:lstStyle/>
          <a:p>
            <a:r>
              <a:rPr lang="cs-CZ" dirty="0"/>
              <a:t>Logistika a SCM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F573E9E-AD96-4C78-AB3B-14181053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94" y="2896733"/>
            <a:ext cx="8522680" cy="698497"/>
          </a:xfrm>
        </p:spPr>
        <p:txBody>
          <a:bodyPr/>
          <a:lstStyle/>
          <a:p>
            <a:r>
              <a:rPr lang="cs-CZ" dirty="0"/>
              <a:t>Case study: </a:t>
            </a:r>
            <a:r>
              <a:rPr lang="cs-CZ" dirty="0" err="1"/>
              <a:t>Centralised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Nike</a:t>
            </a:r>
          </a:p>
        </p:txBody>
      </p:sp>
      <p:pic>
        <p:nvPicPr>
          <p:cNvPr id="7" name="Obrázek 6" descr="Obsah obrázku tráva, silnice, vlak, vsedě&#10;&#10;Popis byl vytvořen automaticky">
            <a:extLst>
              <a:ext uri="{FF2B5EF4-FFF2-40B4-BE49-F238E27FC236}">
                <a16:creationId xmlns:a16="http://schemas.microsoft.com/office/drawing/2014/main" id="{24D51D12-D8A6-4CC1-88A8-200782D3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3" y="3939617"/>
            <a:ext cx="4422831" cy="2540383"/>
          </a:xfrm>
          <a:prstGeom prst="rect">
            <a:avLst/>
          </a:prstGeom>
        </p:spPr>
      </p:pic>
      <p:pic>
        <p:nvPicPr>
          <p:cNvPr id="9" name="Obrázek 8" descr="Obsah obrázku tráva, silnice, exteriér, budova&#10;&#10;Popis byl vytvořen automaticky">
            <a:extLst>
              <a:ext uri="{FF2B5EF4-FFF2-40B4-BE49-F238E27FC236}">
                <a16:creationId xmlns:a16="http://schemas.microsoft.com/office/drawing/2014/main" id="{48EAF414-6772-446B-84BA-B01B03192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74" y="3939617"/>
            <a:ext cx="3804060" cy="25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2D6C2-261B-4E0D-B7F9-8CA774671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CB415D-5B2A-44DC-A2D2-5EF13E1B5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9B97CA-A5E3-49C3-B999-10A1CB49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Benefits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2AFB25-FABF-465D-8B8C-201B29C2D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Consolidation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inbound</a:t>
            </a:r>
            <a:r>
              <a:rPr lang="cs-CZ" dirty="0"/>
              <a:t> </a:t>
            </a:r>
            <a:r>
              <a:rPr lang="cs-CZ" dirty="0" err="1"/>
              <a:t>shipments</a:t>
            </a:r>
            <a:endParaRPr lang="cs-CZ" dirty="0"/>
          </a:p>
          <a:p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levels</a:t>
            </a:r>
            <a:endParaRPr lang="cs-CZ" dirty="0"/>
          </a:p>
          <a:p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4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0A1A51-5558-4DAA-A86B-DB72C2412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8FC6B8-28AE-4054-9A38-7C136DB72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1DBE17-4782-46AE-8568-91E25325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decision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BDFB3E-19EF-4B0E-919E-01020FC0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Laakdal</a:t>
            </a:r>
            <a:r>
              <a:rPr lang="en-US" dirty="0">
                <a:effectLst/>
                <a:latin typeface="Times New Roman" panose="02020603050405020304" pitchFamily="18" charset="0"/>
              </a:rPr>
              <a:t> facility is located along the Albert Canal about 45 km east of the port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ofAntwerp</a:t>
            </a:r>
            <a:r>
              <a:rPr lang="en-US" dirty="0">
                <a:effectLst/>
                <a:latin typeface="Times New Roman" panose="02020603050405020304" pitchFamily="18" charset="0"/>
              </a:rPr>
              <a:t> and adjacent to a large inland container terminal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Times New Roman" panose="02020603050405020304" pitchFamily="18" charset="0"/>
              </a:rPr>
              <a:t>Central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</a:rPr>
              <a:t>location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called </a:t>
            </a:r>
            <a:r>
              <a:rPr lang="cs-CZ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</a:rPr>
              <a:t>gate</a:t>
            </a:r>
            <a:r>
              <a:rPr lang="cs-CZ" dirty="0">
                <a:effectLst/>
                <a:latin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Times New Roman" panose="02020603050405020304" pitchFamily="18" charset="0"/>
              </a:rPr>
              <a:t>europe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products can reach any part of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Europe within 4 days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infrastructure support for intermodal transportation</a:t>
            </a:r>
            <a:r>
              <a:rPr lang="cs-CZ" dirty="0">
                <a:latin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</a:rPr>
              <a:t>albret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canal</a:t>
            </a:r>
            <a:r>
              <a:rPr lang="cs-CZ" dirty="0">
                <a:latin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</a:rPr>
              <a:t>highway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conection</a:t>
            </a:r>
            <a:r>
              <a:rPr lang="cs-CZ" dirty="0">
                <a:latin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</a:rPr>
              <a:t>germany</a:t>
            </a:r>
            <a:r>
              <a:rPr lang="cs-CZ" dirty="0">
                <a:latin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</a:rPr>
              <a:t>rail</a:t>
            </a:r>
            <a:r>
              <a:rPr lang="cs-CZ" dirty="0">
                <a:latin typeface="Times New Roman" panose="02020603050405020304" pitchFamily="18" charset="0"/>
              </a:rPr>
              <a:t>,)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70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F19B46-ABA8-4B0A-BE4C-5F6E2F5E0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DDAD11-C0EE-4913-BEA2-385A8068B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3CA3B8-7751-4A03-957D-D01BECDC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49E5BA23-8B59-4737-8D10-0FFC64AAB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38613"/>
            <a:ext cx="4745862" cy="4140200"/>
          </a:xfrm>
        </p:spPr>
      </p:pic>
      <p:pic>
        <p:nvPicPr>
          <p:cNvPr id="9" name="Obrázek 8" descr="Obsah obrázku text, dezert&#10;&#10;Popis byl vytvořen automaticky">
            <a:extLst>
              <a:ext uri="{FF2B5EF4-FFF2-40B4-BE49-F238E27FC236}">
                <a16:creationId xmlns:a16="http://schemas.microsoft.com/office/drawing/2014/main" id="{FA03B0DF-6A12-4CCF-891D-D4550745A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29" y="3246617"/>
            <a:ext cx="4969412" cy="27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9C7D78-6319-4587-991D-956781BA1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E5FD1-5429-47CD-B125-738C2A7522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13885-3339-4A43-97CD-E00168A4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89A749-6998-4794-BFFA-29214BB9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07C838-38F6-452A-8146-876E0F9C8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86" y="331844"/>
            <a:ext cx="6450334" cy="62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9F6845-D8A9-4B24-9E01-A9C23F16A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58CDC6-5C6C-419E-8649-721DC46E4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20BAA6-51F3-4168-AD41-74B7F33E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7EB75F-B55F-4A3B-A408-82775F26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7" y="1830863"/>
            <a:ext cx="8066301" cy="4139998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quality control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cross-docking,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product labeling,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shoebox labeling,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application of security tags,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outer carton labeling,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palletizing,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final packaging, and order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picking for Nike’s online store orders.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transfer of loose shirts, T-shirts and pants onto hangers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in order to make the products shop ready.</a:t>
            </a:r>
            <a:endParaRPr lang="cs-CZ" dirty="0"/>
          </a:p>
        </p:txBody>
      </p:sp>
      <p:pic>
        <p:nvPicPr>
          <p:cNvPr id="1026" name="Picture 2" descr="Justin Bieber Is Stopped by Police Over His Off-White Sneakers' Tag –  Footwear News">
            <a:extLst>
              <a:ext uri="{FF2B5EF4-FFF2-40B4-BE49-F238E27FC236}">
                <a16:creationId xmlns:a16="http://schemas.microsoft.com/office/drawing/2014/main" id="{707880A8-8922-4988-B17B-A9C54AFC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56" y="221138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Nike Shoe Box Label Generator - Labels Database 2020">
            <a:extLst>
              <a:ext uri="{FF2B5EF4-FFF2-40B4-BE49-F238E27FC236}">
                <a16:creationId xmlns:a16="http://schemas.microsoft.com/office/drawing/2014/main" id="{0131082F-A1DD-47E0-B4B7-F1D2B921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3" y="-149105"/>
            <a:ext cx="1979968" cy="19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ns With Nike Logo. Editorial 3D Rendering Editorial Stock Image -  Illustration of packaging, warehouse: 130574499">
            <a:extLst>
              <a:ext uri="{FF2B5EF4-FFF2-40B4-BE49-F238E27FC236}">
                <a16:creationId xmlns:a16="http://schemas.microsoft.com/office/drawing/2014/main" id="{932A7F1A-CCF0-426E-A9B2-6DEFA459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9"/>
          <a:stretch/>
        </p:blipFill>
        <p:spPr bwMode="auto">
          <a:xfrm>
            <a:off x="3269820" y="1895105"/>
            <a:ext cx="159737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5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F8EB5A-E2C2-4D20-AE24-F0A325EC3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32FDE9-8C88-4D41-B8FC-812BC7520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0531AF-9D43-49CD-96EF-82BE2D92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centre in </a:t>
            </a:r>
            <a:r>
              <a:rPr lang="cs-CZ" dirty="0" err="1"/>
              <a:t>Laakdal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DEE14B-A837-41A9-9DC2-F088FA65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4" y="1652582"/>
            <a:ext cx="8295841" cy="457541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200.000 m2</a:t>
            </a:r>
          </a:p>
          <a:p>
            <a:r>
              <a:rPr lang="cs-CZ" dirty="0" err="1"/>
              <a:t>Serves</a:t>
            </a:r>
            <a:r>
              <a:rPr lang="cs-CZ" dirty="0"/>
              <a:t> 45.000 </a:t>
            </a:r>
            <a:r>
              <a:rPr lang="cs-CZ" dirty="0" err="1"/>
              <a:t>customers</a:t>
            </a:r>
            <a:r>
              <a:rPr lang="cs-CZ" dirty="0"/>
              <a:t> in EMEA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footwear</a:t>
            </a:r>
            <a:r>
              <a:rPr lang="cs-CZ" dirty="0"/>
              <a:t>, </a:t>
            </a:r>
            <a:r>
              <a:rPr lang="cs-CZ" dirty="0" err="1"/>
              <a:t>apparel</a:t>
            </a:r>
            <a:r>
              <a:rPr lang="cs-CZ" dirty="0"/>
              <a:t> and </a:t>
            </a:r>
            <a:r>
              <a:rPr lang="cs-CZ" dirty="0" err="1"/>
              <a:t>equipment</a:t>
            </a:r>
            <a:endParaRPr lang="cs-CZ" dirty="0"/>
          </a:p>
          <a:p>
            <a:r>
              <a:rPr lang="cs-CZ" dirty="0" err="1"/>
              <a:t>Workforce</a:t>
            </a:r>
            <a:r>
              <a:rPr lang="cs-CZ" dirty="0"/>
              <a:t> </a:t>
            </a:r>
            <a:r>
              <a:rPr lang="cs-CZ" dirty="0" err="1"/>
              <a:t>stands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1.350 (</a:t>
            </a:r>
            <a:r>
              <a:rPr lang="cs-CZ" dirty="0" err="1"/>
              <a:t>off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) to 2.300 (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peak</a:t>
            </a:r>
            <a:r>
              <a:rPr lang="cs-CZ" dirty="0"/>
              <a:t>)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staff</a:t>
            </a:r>
            <a:r>
              <a:rPr lang="cs-CZ" dirty="0"/>
              <a:t> </a:t>
            </a:r>
          </a:p>
          <a:p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served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centre – </a:t>
            </a:r>
            <a:r>
              <a:rPr lang="cs-CZ" dirty="0" err="1"/>
              <a:t>Russia</a:t>
            </a:r>
            <a:r>
              <a:rPr lang="cs-CZ" dirty="0"/>
              <a:t>, </a:t>
            </a:r>
            <a:r>
              <a:rPr lang="cs-CZ" dirty="0" err="1"/>
              <a:t>Turkey</a:t>
            </a:r>
            <a:r>
              <a:rPr lang="cs-CZ" dirty="0"/>
              <a:t>,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Africa</a:t>
            </a:r>
            <a:r>
              <a:rPr lang="cs-CZ" dirty="0"/>
              <a:t>, </a:t>
            </a:r>
          </a:p>
          <a:p>
            <a:r>
              <a:rPr lang="en-US" sz="2800" dirty="0"/>
              <a:t>coordinates all the logistical activities between 200 factories</a:t>
            </a:r>
            <a:r>
              <a:rPr lang="cs-CZ" dirty="0"/>
              <a:t>, </a:t>
            </a:r>
            <a:r>
              <a:rPr lang="en-US" sz="2800" dirty="0"/>
              <a:t>clients in 55countrie</a:t>
            </a:r>
            <a:r>
              <a:rPr lang="cs-CZ" sz="2800" dirty="0"/>
              <a:t>s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along the Albert Canal about 45 km east of the port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ofAntwerp</a:t>
            </a:r>
            <a:r>
              <a:rPr lang="en-US" dirty="0">
                <a:effectLst/>
                <a:latin typeface="Times New Roman" panose="02020603050405020304" pitchFamily="18" charset="0"/>
              </a:rPr>
              <a:t> and adjacent to a large inland container terminal </a:t>
            </a:r>
            <a:endParaRPr lang="cs-CZ" sz="2800" dirty="0"/>
          </a:p>
          <a:p>
            <a:r>
              <a:rPr lang="cs-CZ" dirty="0"/>
              <a:t>a</a:t>
            </a:r>
            <a:r>
              <a:rPr lang="en-US" dirty="0" err="1"/>
              <a:t>utomated</a:t>
            </a:r>
            <a:r>
              <a:rPr lang="en-US" dirty="0"/>
              <a:t> high warehouse for storing goods, a low warehouse across three floors for handling goods, an office block with social amenities, a technical block with offices and technical facilities. </a:t>
            </a:r>
            <a:endParaRPr lang="cs-CZ" dirty="0"/>
          </a:p>
          <a:p>
            <a:r>
              <a:rPr lang="cs-CZ" dirty="0">
                <a:hlinkClick r:id="rId3"/>
              </a:rPr>
              <a:t>https://youtu.be/Pta-vP0M3x8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77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5F7489-BE32-42EA-A603-6E7A97E2F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3C404-B8C5-4862-8BFC-9AAC5E932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E960EF-EF3F-4CF7-B457-64F5448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pipeline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B9ED09-0164-4D7E-9F33-9369C699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Deliveries</a:t>
            </a:r>
            <a:r>
              <a:rPr lang="cs-CZ" dirty="0"/>
              <a:t> are </a:t>
            </a:r>
            <a:r>
              <a:rPr lang="cs-CZ" dirty="0" err="1"/>
              <a:t>time-critical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business</a:t>
            </a:r>
          </a:p>
          <a:p>
            <a:r>
              <a:rPr lang="cs-CZ" dirty="0"/>
              <a:t>¼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shipments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 (</a:t>
            </a:r>
            <a:r>
              <a:rPr lang="cs-CZ" dirty="0" err="1"/>
              <a:t>largers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 </a:t>
            </a:r>
            <a:r>
              <a:rPr lang="cs-CZ" dirty="0" err="1"/>
              <a:t>supplied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full </a:t>
            </a:r>
            <a:r>
              <a:rPr lang="cs-CZ" dirty="0" err="1"/>
              <a:t>pallets</a:t>
            </a:r>
            <a:r>
              <a:rPr lang="cs-CZ" dirty="0"/>
              <a:t>, no </a:t>
            </a:r>
            <a:r>
              <a:rPr lang="cs-CZ" dirty="0" err="1"/>
              <a:t>consolidation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)</a:t>
            </a:r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retailers</a:t>
            </a:r>
            <a:r>
              <a:rPr lang="cs-CZ" dirty="0"/>
              <a:t> 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weekly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sale</a:t>
            </a:r>
            <a:r>
              <a:rPr lang="cs-CZ" dirty="0"/>
              <a:t> data </a:t>
            </a:r>
            <a:r>
              <a:rPr lang="cs-CZ" dirty="0" err="1"/>
              <a:t>with</a:t>
            </a:r>
            <a:r>
              <a:rPr lang="cs-CZ" dirty="0"/>
              <a:t> Nike to </a:t>
            </a:r>
            <a:r>
              <a:rPr lang="cs-CZ" dirty="0" err="1"/>
              <a:t>enable</a:t>
            </a:r>
            <a:r>
              <a:rPr lang="cs-CZ" dirty="0"/>
              <a:t> </a:t>
            </a:r>
            <a:r>
              <a:rPr lang="cs-CZ" dirty="0" err="1"/>
              <a:t>replenishing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actual</a:t>
            </a:r>
            <a:r>
              <a:rPr lang="cs-CZ" dirty="0"/>
              <a:t> sales data</a:t>
            </a:r>
          </a:p>
          <a:p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cs-CZ" dirty="0" err="1"/>
              <a:t>shipments</a:t>
            </a:r>
            <a:r>
              <a:rPr lang="cs-CZ" dirty="0"/>
              <a:t> are </a:t>
            </a:r>
            <a:r>
              <a:rPr lang="cs-CZ" dirty="0" err="1"/>
              <a:t>dealt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operations</a:t>
            </a:r>
            <a:r>
              <a:rPr lang="cs-CZ" dirty="0"/>
              <a:t> (VAS( - </a:t>
            </a:r>
            <a:r>
              <a:rPr lang="cs-CZ" dirty="0" err="1"/>
              <a:t>labelling</a:t>
            </a:r>
            <a:r>
              <a:rPr lang="cs-CZ" dirty="0"/>
              <a:t>, re-</a:t>
            </a:r>
            <a:r>
              <a:rPr lang="cs-CZ" dirty="0" err="1"/>
              <a:t>packing</a:t>
            </a:r>
            <a:r>
              <a:rPr lang="cs-CZ" dirty="0"/>
              <a:t>)</a:t>
            </a:r>
          </a:p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satellite</a:t>
            </a:r>
            <a:r>
              <a:rPr lang="cs-CZ" dirty="0"/>
              <a:t> centre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inventories</a:t>
            </a:r>
            <a:r>
              <a:rPr lang="cs-CZ" dirty="0"/>
              <a:t> </a:t>
            </a:r>
            <a:r>
              <a:rPr lang="cs-CZ" dirty="0" err="1"/>
              <a:t>opened</a:t>
            </a:r>
            <a:r>
              <a:rPr lang="cs-CZ" dirty="0"/>
              <a:t> to </a:t>
            </a:r>
            <a:r>
              <a:rPr lang="cs-CZ" dirty="0" err="1"/>
              <a:t>enable</a:t>
            </a:r>
            <a:r>
              <a:rPr lang="cs-CZ" dirty="0"/>
              <a:t> </a:t>
            </a:r>
            <a:r>
              <a:rPr lang="cs-CZ" dirty="0" err="1"/>
              <a:t>faster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replenishment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5439AB-941B-4C5C-9551-9C6283E53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8B6094-208F-48D9-8DBA-F97C9D74E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6DBECA-28A1-47B4-8E42-D7A728F0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Nike´s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69EFED-921E-4878-BEF3-F1DC76739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4706" y="1804987"/>
            <a:ext cx="74961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C681BD-B401-4830-8A0A-DF4A4CBA6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991CD6-2B18-470D-8AEC-E863A5E9D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38A981-2A53-4D25-B7F1-541BB464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DB1303-DB2E-4D59-8A33-D138D4319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Why</a:t>
            </a:r>
            <a:r>
              <a:rPr lang="cs-CZ" dirty="0"/>
              <a:t> to </a:t>
            </a:r>
            <a:r>
              <a:rPr lang="cs-CZ" dirty="0" err="1"/>
              <a:t>distribute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utilizing</a:t>
            </a:r>
            <a:r>
              <a:rPr lang="cs-CZ" dirty="0"/>
              <a:t> </a:t>
            </a:r>
            <a:r>
              <a:rPr lang="cs-CZ" dirty="0" err="1"/>
              <a:t>centralized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centre?</a:t>
            </a:r>
          </a:p>
          <a:p>
            <a:r>
              <a:rPr lang="cs-CZ" dirty="0" err="1"/>
              <a:t>Why</a:t>
            </a:r>
            <a:r>
              <a:rPr lang="cs-CZ" dirty="0"/>
              <a:t> to use </a:t>
            </a:r>
            <a:r>
              <a:rPr lang="cs-CZ" dirty="0" err="1"/>
              <a:t>satellite</a:t>
            </a:r>
            <a:r>
              <a:rPr lang="cs-CZ" dirty="0"/>
              <a:t> </a:t>
            </a:r>
            <a:r>
              <a:rPr lang="cs-CZ" dirty="0" err="1"/>
              <a:t>centres</a:t>
            </a:r>
            <a:r>
              <a:rPr lang="cs-CZ" dirty="0"/>
              <a:t> (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in </a:t>
            </a:r>
            <a:r>
              <a:rPr lang="cs-CZ" dirty="0" err="1"/>
              <a:t>Russia</a:t>
            </a:r>
            <a:r>
              <a:rPr lang="cs-CZ" dirty="0"/>
              <a:t>)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pros and </a:t>
            </a:r>
            <a:r>
              <a:rPr lang="cs-CZ" dirty="0" err="1"/>
              <a:t>cons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locating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operations</a:t>
            </a:r>
            <a:r>
              <a:rPr lang="cs-CZ" dirty="0"/>
              <a:t> , such as </a:t>
            </a:r>
            <a:r>
              <a:rPr lang="cs-CZ" dirty="0" err="1"/>
              <a:t>labelling</a:t>
            </a:r>
            <a:r>
              <a:rPr lang="cs-CZ" dirty="0"/>
              <a:t> and </a:t>
            </a:r>
            <a:r>
              <a:rPr lang="cs-CZ" dirty="0" err="1"/>
              <a:t>packaging</a:t>
            </a:r>
            <a:r>
              <a:rPr lang="cs-CZ" dirty="0"/>
              <a:t>, in a </a:t>
            </a:r>
            <a:r>
              <a:rPr lang="cs-CZ" dirty="0" err="1"/>
              <a:t>disttibution</a:t>
            </a:r>
            <a:r>
              <a:rPr lang="cs-CZ" dirty="0"/>
              <a:t> centre, as </a:t>
            </a:r>
            <a:r>
              <a:rPr lang="cs-CZ" dirty="0" err="1"/>
              <a:t>opposed</a:t>
            </a:r>
            <a:r>
              <a:rPr lang="cs-CZ" dirty="0"/>
              <a:t> to in a </a:t>
            </a:r>
            <a:r>
              <a:rPr lang="cs-CZ" dirty="0" err="1"/>
              <a:t>factory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pros and </a:t>
            </a:r>
            <a:r>
              <a:rPr lang="cs-CZ" dirty="0" err="1"/>
              <a:t>cons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company</a:t>
            </a:r>
            <a:r>
              <a:rPr lang="cs-CZ" dirty="0"/>
              <a:t> to také on </a:t>
            </a:r>
            <a:r>
              <a:rPr lang="cs-CZ" dirty="0" err="1"/>
              <a:t>the</a:t>
            </a:r>
            <a:r>
              <a:rPr lang="cs-CZ" dirty="0"/>
              <a:t> materiál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as </a:t>
            </a:r>
            <a:r>
              <a:rPr lang="cs-CZ" dirty="0" err="1"/>
              <a:t>opposed</a:t>
            </a:r>
            <a:r>
              <a:rPr lang="cs-CZ" dirty="0"/>
              <a:t> to </a:t>
            </a:r>
            <a:r>
              <a:rPr lang="cs-CZ" dirty="0" err="1"/>
              <a:t>leaving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to retail </a:t>
            </a:r>
            <a:r>
              <a:rPr lang="cs-CZ" dirty="0" err="1"/>
              <a:t>customers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30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108FD7-B8D6-4C2A-839D-D1C6C2A96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3500D1-726D-4B14-B9B9-E96B26311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057F82-EABD-49D9-BF3F-C66809F3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Center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A01B26-B807-4AEC-AB67-09D40F60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3264508"/>
            <a:ext cx="7609607" cy="2786959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use of 100% renewable energy, sourcing energy from five locally generated sources: wind, solar, geothermal, hydroelectric and biomass.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addition to railways and highways, surrounding infrastructure includes a network of canals, enabling 99% of inbound containers to reach the local container park by water. This eliminates some 14,000 truck journeys each year, reducing associated carbon emissions.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than 95% of waste generated on-site is recycled.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FF8BE5-9AF7-4313-A05E-DA0C450D6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0" t="16235" b="20534"/>
          <a:stretch/>
        </p:blipFill>
        <p:spPr>
          <a:xfrm>
            <a:off x="2182391" y="1171576"/>
            <a:ext cx="4325011" cy="20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B29EBA-5FB3-4038-B6D1-A5187B96D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9220F-40A6-4B4C-B46F-614098D03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990CAE-922C-4021-B9C6-C4FD5347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Center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664FAF-64A1-42B9-A65F-B63AC307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Ham in </a:t>
            </a:r>
            <a:r>
              <a:rPr lang="cs-CZ" dirty="0" err="1"/>
              <a:t>Belgium</a:t>
            </a:r>
            <a:endParaRPr lang="cs-CZ" dirty="0"/>
          </a:p>
          <a:p>
            <a:r>
              <a:rPr lang="en-US" dirty="0"/>
              <a:t>The Court is 1.5 million square feet and operates completely from wind, solar, geothermal, hydroelectric and biomass power</a:t>
            </a:r>
            <a:endParaRPr lang="cs-CZ" dirty="0"/>
          </a:p>
          <a:p>
            <a:r>
              <a:rPr lang="en-US" dirty="0"/>
              <a:t>The distribution center expands Nike’s European Logistics Campus, which opened in 1994 and today is comprised of six distribution facilities across Ham, </a:t>
            </a:r>
            <a:r>
              <a:rPr lang="en-US" dirty="0" err="1"/>
              <a:t>Laakdal</a:t>
            </a:r>
            <a:r>
              <a:rPr lang="en-US" dirty="0"/>
              <a:t>, </a:t>
            </a:r>
            <a:r>
              <a:rPr lang="en-US" dirty="0" err="1"/>
              <a:t>Meerhout</a:t>
            </a:r>
            <a:r>
              <a:rPr lang="en-US" dirty="0"/>
              <a:t> and Herentals.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90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40AA0F-7588-4870-8B64-263BA463B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86F8C1-3A7A-439E-8E06-C70715FE5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D7DFDC-A051-400B-B61B-CA03C567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2456203"/>
            <a:ext cx="8066301" cy="451576"/>
          </a:xfrm>
        </p:spPr>
        <p:txBody>
          <a:bodyPr/>
          <a:lstStyle/>
          <a:p>
            <a:pPr algn="ctr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management </a:t>
            </a:r>
            <a:r>
              <a:rPr lang="cs-CZ" dirty="0" err="1"/>
              <a:t>decisions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1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AA3BCD-661A-4AC4-8F0D-A25C3ADAB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3B8187-335A-43AF-A2E3-72D80DE4C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2A3DA0-430C-4AA5-AE3D-55A1D15A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centre in </a:t>
            </a:r>
            <a:r>
              <a:rPr lang="cs-CZ" dirty="0" err="1"/>
              <a:t>Laakdal</a:t>
            </a:r>
            <a:r>
              <a:rPr lang="cs-CZ" dirty="0"/>
              <a:t> </a:t>
            </a:r>
            <a:r>
              <a:rPr lang="cs-CZ" dirty="0" err="1"/>
              <a:t>decision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B396E0-AD35-4F47-933D-139C8319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3910601" cy="4199512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changing from 32 decentralized DCs prior to 1994 to 1 EDC, Nike has </a:t>
            </a:r>
            <a:r>
              <a:rPr lang="en-US" sz="2800" dirty="0" err="1"/>
              <a:t>benefittedfrom</a:t>
            </a:r>
            <a:r>
              <a:rPr lang="en-US" sz="2800" dirty="0"/>
              <a:t> big savings on inventory costs and close-outs at the end of each season</a:t>
            </a:r>
            <a:endParaRPr lang="cs-CZ" sz="2800" dirty="0"/>
          </a:p>
          <a:p>
            <a:r>
              <a:rPr lang="en-US" sz="2800" dirty="0"/>
              <a:t>While </a:t>
            </a:r>
            <a:r>
              <a:rPr lang="en-US" sz="2800" dirty="0" err="1"/>
              <a:t>thesavings</a:t>
            </a:r>
            <a:r>
              <a:rPr lang="en-US" sz="2800" dirty="0"/>
              <a:t> on warehousing and transportation costs were limited, Nike took into account </a:t>
            </a:r>
            <a:r>
              <a:rPr lang="en-US" sz="2800" dirty="0" err="1"/>
              <a:t>atrade</a:t>
            </a:r>
            <a:r>
              <a:rPr lang="en-US" sz="2800" dirty="0"/>
              <a:t>-off between the product life cycle and demand variability</a:t>
            </a:r>
            <a:endParaRPr lang="cs-CZ" sz="28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4CEBB8-81C5-43B0-ACEB-82C9BC48D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95" y="1692002"/>
            <a:ext cx="4154799" cy="33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854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EN-4×3.potx" id="{D0AAB000-FF41-4542-A153-1894B776F99E}" vid="{BE63B8B1-47EB-4D40-9A00-94D6F67F63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prezentace-muni-en-4-3</Template>
  <TotalTime>577</TotalTime>
  <Words>1441</Words>
  <Application>Microsoft Office PowerPoint</Application>
  <PresentationFormat>Vlastní</PresentationFormat>
  <Paragraphs>102</Paragraphs>
  <Slides>14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Presentation_MU_EN</vt:lpstr>
      <vt:lpstr>Logistika a SCM</vt:lpstr>
      <vt:lpstr>Central distribution centre in Laakdal characteristics</vt:lpstr>
      <vt:lpstr>Distribution pipeline</vt:lpstr>
      <vt:lpstr>Nike´s supply chain</vt:lpstr>
      <vt:lpstr>Questions</vt:lpstr>
      <vt:lpstr>Court Distribution Center </vt:lpstr>
      <vt:lpstr>Court Distribution Center </vt:lpstr>
      <vt:lpstr>Other warehouse management decisions</vt:lpstr>
      <vt:lpstr>Central distribution centre in Laakdal decision</vt:lpstr>
      <vt:lpstr>Benefits</vt:lpstr>
      <vt:lpstr>Location decision</vt:lpstr>
      <vt:lpstr>Prezentace aplikace PowerPoint</vt:lpstr>
      <vt:lpstr>Prezentace aplikace PowerPoint</vt:lpstr>
      <vt:lpstr>VALS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logistics and transportation</dc:title>
  <dc:creator>Eva Švandová</dc:creator>
  <cp:lastModifiedBy>Eva Švandová</cp:lastModifiedBy>
  <cp:revision>16</cp:revision>
  <cp:lastPrinted>1601-01-01T00:00:00Z</cp:lastPrinted>
  <dcterms:created xsi:type="dcterms:W3CDTF">2020-11-29T22:43:29Z</dcterms:created>
  <dcterms:modified xsi:type="dcterms:W3CDTF">2021-04-20T23:18:09Z</dcterms:modified>
</cp:coreProperties>
</file>