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14"/>
  </p:notesMasterIdLst>
  <p:sldIdLst>
    <p:sldId id="256" r:id="rId2"/>
    <p:sldId id="399" r:id="rId3"/>
    <p:sldId id="328" r:id="rId4"/>
    <p:sldId id="269" r:id="rId5"/>
    <p:sldId id="260" r:id="rId6"/>
    <p:sldId id="348" r:id="rId7"/>
    <p:sldId id="326" r:id="rId8"/>
    <p:sldId id="279" r:id="rId9"/>
    <p:sldId id="284" r:id="rId10"/>
    <p:sldId id="324" r:id="rId11"/>
    <p:sldId id="329" r:id="rId12"/>
    <p:sldId id="280" r:id="rId13"/>
    <p:sldId id="401" r:id="rId14"/>
    <p:sldId id="262" r:id="rId15"/>
    <p:sldId id="259" r:id="rId16"/>
    <p:sldId id="330" r:id="rId17"/>
    <p:sldId id="349" r:id="rId18"/>
    <p:sldId id="350" r:id="rId19"/>
    <p:sldId id="402" r:id="rId20"/>
    <p:sldId id="275" r:id="rId21"/>
    <p:sldId id="277" r:id="rId22"/>
    <p:sldId id="281" r:id="rId23"/>
    <p:sldId id="393" r:id="rId24"/>
    <p:sldId id="261" r:id="rId25"/>
    <p:sldId id="391" r:id="rId26"/>
    <p:sldId id="285" r:id="rId27"/>
    <p:sldId id="334" r:id="rId28"/>
    <p:sldId id="405" r:id="rId29"/>
    <p:sldId id="338" r:id="rId30"/>
    <p:sldId id="408" r:id="rId31"/>
    <p:sldId id="409" r:id="rId32"/>
    <p:sldId id="282" r:id="rId33"/>
    <p:sldId id="289" r:id="rId34"/>
    <p:sldId id="410" r:id="rId35"/>
    <p:sldId id="290" r:id="rId36"/>
    <p:sldId id="432" r:id="rId37"/>
    <p:sldId id="433" r:id="rId38"/>
    <p:sldId id="292" r:id="rId39"/>
    <p:sldId id="411" r:id="rId40"/>
    <p:sldId id="293" r:id="rId41"/>
    <p:sldId id="298" r:id="rId42"/>
    <p:sldId id="299" r:id="rId43"/>
    <p:sldId id="302" r:id="rId44"/>
    <p:sldId id="300" r:id="rId45"/>
    <p:sldId id="304" r:id="rId46"/>
    <p:sldId id="412" r:id="rId47"/>
    <p:sldId id="394" r:id="rId48"/>
    <p:sldId id="413" r:id="rId49"/>
    <p:sldId id="288" r:id="rId50"/>
    <p:sldId id="417" r:id="rId51"/>
    <p:sldId id="418" r:id="rId52"/>
    <p:sldId id="351" r:id="rId53"/>
    <p:sldId id="419" r:id="rId54"/>
    <p:sldId id="420" r:id="rId55"/>
    <p:sldId id="421" r:id="rId56"/>
    <p:sldId id="424" r:id="rId57"/>
    <p:sldId id="287" r:id="rId58"/>
    <p:sldId id="321" r:id="rId59"/>
    <p:sldId id="320" r:id="rId60"/>
    <p:sldId id="294" r:id="rId61"/>
    <p:sldId id="346" r:id="rId62"/>
    <p:sldId id="267" r:id="rId63"/>
    <p:sldId id="342" r:id="rId64"/>
    <p:sldId id="340" r:id="rId65"/>
    <p:sldId id="296" r:id="rId66"/>
    <p:sldId id="345" r:id="rId67"/>
    <p:sldId id="343" r:id="rId68"/>
    <p:sldId id="344" r:id="rId69"/>
    <p:sldId id="305" r:id="rId70"/>
    <p:sldId id="354" r:id="rId71"/>
    <p:sldId id="355" r:id="rId72"/>
    <p:sldId id="396" r:id="rId73"/>
    <p:sldId id="306" r:id="rId74"/>
    <p:sldId id="375" r:id="rId75"/>
    <p:sldId id="376" r:id="rId76"/>
    <p:sldId id="377" r:id="rId77"/>
    <p:sldId id="378" r:id="rId78"/>
    <p:sldId id="379" r:id="rId79"/>
    <p:sldId id="380" r:id="rId80"/>
    <p:sldId id="308" r:id="rId81"/>
    <p:sldId id="309" r:id="rId82"/>
    <p:sldId id="370" r:id="rId83"/>
    <p:sldId id="365" r:id="rId84"/>
    <p:sldId id="276" r:id="rId85"/>
    <p:sldId id="274" r:id="rId86"/>
    <p:sldId id="353" r:id="rId87"/>
    <p:sldId id="331" r:id="rId88"/>
    <p:sldId id="332" r:id="rId89"/>
    <p:sldId id="388" r:id="rId90"/>
    <p:sldId id="389" r:id="rId91"/>
    <p:sldId id="286" r:id="rId92"/>
    <p:sldId id="325" r:id="rId93"/>
    <p:sldId id="363" r:id="rId94"/>
    <p:sldId id="364" r:id="rId95"/>
    <p:sldId id="416" r:id="rId96"/>
    <p:sldId id="425" r:id="rId97"/>
    <p:sldId id="323" r:id="rId98"/>
    <p:sldId id="426" r:id="rId99"/>
    <p:sldId id="427" r:id="rId100"/>
    <p:sldId id="428" r:id="rId101"/>
    <p:sldId id="327" r:id="rId102"/>
    <p:sldId id="429" r:id="rId103"/>
    <p:sldId id="430" r:id="rId104"/>
    <p:sldId id="431" r:id="rId105"/>
    <p:sldId id="374" r:id="rId106"/>
    <p:sldId id="386" r:id="rId107"/>
    <p:sldId id="356" r:id="rId108"/>
    <p:sldId id="358" r:id="rId109"/>
    <p:sldId id="359" r:id="rId110"/>
    <p:sldId id="360" r:id="rId111"/>
    <p:sldId id="361" r:id="rId112"/>
    <p:sldId id="362" r:id="rId113"/>
  </p:sldIdLst>
  <p:sldSz cx="9144000" cy="6858000" type="screen4x3"/>
  <p:notesSz cx="6858000" cy="9144000"/>
  <p:custDataLst>
    <p:tags r:id="rId115"/>
  </p:custDataLst>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687" autoAdjust="0"/>
  </p:normalViewPr>
  <p:slideViewPr>
    <p:cSldViewPr>
      <p:cViewPr varScale="1">
        <p:scale>
          <a:sx n="47" d="100"/>
          <a:sy n="47" d="100"/>
        </p:scale>
        <p:origin x="2482"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9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Švandová" userId="a08a9d5a-4b6c-4a58-83f4-d41f596116fa" providerId="ADAL" clId="{10E63576-6B8B-4FC7-895C-86B66C4BE1CB}"/>
    <pc:docChg chg="modSld">
      <pc:chgData name="Eva Švandová" userId="a08a9d5a-4b6c-4a58-83f4-d41f596116fa" providerId="ADAL" clId="{10E63576-6B8B-4FC7-895C-86B66C4BE1CB}" dt="2021-04-07T05:47:54.306" v="0" actId="1076"/>
      <pc:docMkLst>
        <pc:docMk/>
      </pc:docMkLst>
      <pc:sldChg chg="modSp mod">
        <pc:chgData name="Eva Švandová" userId="a08a9d5a-4b6c-4a58-83f4-d41f596116fa" providerId="ADAL" clId="{10E63576-6B8B-4FC7-895C-86B66C4BE1CB}" dt="2021-04-07T05:47:54.306" v="0" actId="1076"/>
        <pc:sldMkLst>
          <pc:docMk/>
          <pc:sldMk cId="0" sldId="279"/>
        </pc:sldMkLst>
        <pc:spChg chg="mod">
          <ac:chgData name="Eva Švandová" userId="a08a9d5a-4b6c-4a58-83f4-d41f596116fa" providerId="ADAL" clId="{10E63576-6B8B-4FC7-895C-86B66C4BE1CB}" dt="2021-04-07T05:47:54.306" v="0" actId="1076"/>
          <ac:spMkLst>
            <pc:docMk/>
            <pc:sldMk cId="0" sldId="279"/>
            <ac:spMk id="3" creationId="{57AF2202-8932-4BD0-B9D2-C8C26B75DC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0D29F1F-B9B3-4B53-9A59-41AD2D4E678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cs-CZ" altLang="cs-CZ"/>
          </a:p>
        </p:txBody>
      </p:sp>
      <p:sp>
        <p:nvSpPr>
          <p:cNvPr id="6147" name="Rectangle 3">
            <a:extLst>
              <a:ext uri="{FF2B5EF4-FFF2-40B4-BE49-F238E27FC236}">
                <a16:creationId xmlns:a16="http://schemas.microsoft.com/office/drawing/2014/main" id="{3895AE2E-CDD8-4067-A6CB-387FCD4295F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cs-CZ" altLang="cs-CZ"/>
          </a:p>
        </p:txBody>
      </p:sp>
      <p:sp>
        <p:nvSpPr>
          <p:cNvPr id="20484" name="Rectangle 4">
            <a:extLst>
              <a:ext uri="{FF2B5EF4-FFF2-40B4-BE49-F238E27FC236}">
                <a16:creationId xmlns:a16="http://schemas.microsoft.com/office/drawing/2014/main" id="{6183AE9E-26DA-4278-8F6E-73A264DA7AB1}"/>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E0E5895C-7357-4C97-A991-0FC83DDB5FE2}"/>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6150" name="Rectangle 6">
            <a:extLst>
              <a:ext uri="{FF2B5EF4-FFF2-40B4-BE49-F238E27FC236}">
                <a16:creationId xmlns:a16="http://schemas.microsoft.com/office/drawing/2014/main" id="{58AA4336-ECF9-4264-A304-436C9F1C9197}"/>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cs-CZ" altLang="cs-CZ"/>
          </a:p>
        </p:txBody>
      </p:sp>
      <p:sp>
        <p:nvSpPr>
          <p:cNvPr id="6151" name="Rectangle 7">
            <a:extLst>
              <a:ext uri="{FF2B5EF4-FFF2-40B4-BE49-F238E27FC236}">
                <a16:creationId xmlns:a16="http://schemas.microsoft.com/office/drawing/2014/main" id="{A33BA97C-6A15-413E-B5B2-4B1A3F79ED23}"/>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0E387D5-6140-4792-A4BA-57FE53463A7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onsultancy.uk/firm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a:extLst>
              <a:ext uri="{FF2B5EF4-FFF2-40B4-BE49-F238E27FC236}">
                <a16:creationId xmlns:a16="http://schemas.microsoft.com/office/drawing/2014/main" id="{8A2A1A52-81FB-433F-8417-4572D51AB7A1}"/>
              </a:ext>
            </a:extLst>
          </p:cNvPr>
          <p:cNvSpPr>
            <a:spLocks noGrp="1" noRot="1" noChangeAspect="1" noChangeArrowheads="1" noTextEdit="1"/>
          </p:cNvSpPr>
          <p:nvPr>
            <p:ph type="sldImg"/>
          </p:nvPr>
        </p:nvSpPr>
        <p:spPr>
          <a:ln/>
        </p:spPr>
      </p:sp>
      <p:sp>
        <p:nvSpPr>
          <p:cNvPr id="23555" name="Zástupný symbol pro poznámky 2">
            <a:extLst>
              <a:ext uri="{FF2B5EF4-FFF2-40B4-BE49-F238E27FC236}">
                <a16:creationId xmlns:a16="http://schemas.microsoft.com/office/drawing/2014/main" id="{FFE98E2E-4FA3-410E-96A8-845987E7BE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Co si odnesete</a:t>
            </a:r>
          </a:p>
        </p:txBody>
      </p:sp>
      <p:sp>
        <p:nvSpPr>
          <p:cNvPr id="23556" name="Zástupný symbol pro číslo snímku 3">
            <a:extLst>
              <a:ext uri="{FF2B5EF4-FFF2-40B4-BE49-F238E27FC236}">
                <a16:creationId xmlns:a16="http://schemas.microsoft.com/office/drawing/2014/main" id="{B923FE4C-D139-4F17-9BA1-7800643307D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229A198E-0013-4180-9AB9-92573787B5EE}" type="slidenum">
              <a:rPr lang="cs-CZ" altLang="cs-CZ" sz="1200" smtClean="0"/>
              <a:pPr/>
              <a:t>2</a:t>
            </a:fld>
            <a:endParaRPr lang="cs-CZ" altLang="cs-CZ"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a:extLst>
              <a:ext uri="{FF2B5EF4-FFF2-40B4-BE49-F238E27FC236}">
                <a16:creationId xmlns:a16="http://schemas.microsoft.com/office/drawing/2014/main" id="{3C1EB7B0-33D6-472A-B952-60DCDAB93548}"/>
              </a:ext>
            </a:extLst>
          </p:cNvPr>
          <p:cNvSpPr>
            <a:spLocks noGrp="1" noRot="1" noChangeAspect="1" noChangeArrowheads="1" noTextEdit="1"/>
          </p:cNvSpPr>
          <p:nvPr>
            <p:ph type="sldImg"/>
          </p:nvPr>
        </p:nvSpPr>
        <p:spPr>
          <a:ln/>
        </p:spPr>
      </p:sp>
      <p:sp>
        <p:nvSpPr>
          <p:cNvPr id="44035" name="Zástupný symbol pro poznámky 2">
            <a:extLst>
              <a:ext uri="{FF2B5EF4-FFF2-40B4-BE49-F238E27FC236}">
                <a16:creationId xmlns:a16="http://schemas.microsoft.com/office/drawing/2014/main" id="{55ACC5DE-6407-47AB-BD19-EB8DE53735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Jak je náročné získat informace o procesu nákupu v podniku?</a:t>
            </a:r>
          </a:p>
        </p:txBody>
      </p:sp>
      <p:sp>
        <p:nvSpPr>
          <p:cNvPr id="44036" name="Zástupný symbol pro číslo snímku 3">
            <a:extLst>
              <a:ext uri="{FF2B5EF4-FFF2-40B4-BE49-F238E27FC236}">
                <a16:creationId xmlns:a16="http://schemas.microsoft.com/office/drawing/2014/main" id="{BFF988F0-708D-4DFA-9E59-A06E0142936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3188319E-0503-4A5F-92B9-EC0A313AE718}" type="slidenum">
              <a:rPr lang="cs-CZ" altLang="cs-CZ" sz="1200" smtClean="0"/>
              <a:pPr/>
              <a:t>13</a:t>
            </a:fld>
            <a:endParaRPr lang="cs-CZ" altLang="cs-CZ"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a:extLst>
              <a:ext uri="{FF2B5EF4-FFF2-40B4-BE49-F238E27FC236}">
                <a16:creationId xmlns:a16="http://schemas.microsoft.com/office/drawing/2014/main" id="{A0BE4AB4-1EE8-43E4-B17C-DE17FCCEE6AB}"/>
              </a:ext>
            </a:extLst>
          </p:cNvPr>
          <p:cNvSpPr>
            <a:spLocks noGrp="1" noRot="1" noChangeAspect="1" noChangeArrowheads="1" noTextEdit="1"/>
          </p:cNvSpPr>
          <p:nvPr>
            <p:ph type="sldImg"/>
          </p:nvPr>
        </p:nvSpPr>
        <p:spPr>
          <a:ln/>
        </p:spPr>
      </p:sp>
      <p:sp>
        <p:nvSpPr>
          <p:cNvPr id="134147" name="Zástupný symbol pro poznámky 2">
            <a:extLst>
              <a:ext uri="{FF2B5EF4-FFF2-40B4-BE49-F238E27FC236}">
                <a16:creationId xmlns:a16="http://schemas.microsoft.com/office/drawing/2014/main" id="{644185ED-20E2-4F63-A2E4-EE76581C8F52}"/>
              </a:ext>
            </a:extLst>
          </p:cNvPr>
          <p:cNvSpPr>
            <a:spLocks noGrp="1"/>
          </p:cNvSpPr>
          <p:nvPr>
            <p:ph type="body" idx="1"/>
          </p:nvPr>
        </p:nvSpPr>
        <p:spPr/>
        <p:txBody>
          <a:bodyPr/>
          <a:lstStyle/>
          <a:p>
            <a:pPr>
              <a:defRPr/>
            </a:pPr>
            <a:r>
              <a:rPr lang="en-US" dirty="0">
                <a:latin typeface="+mn-lt"/>
              </a:rPr>
              <a:t>The supply chain process within a company</a:t>
            </a:r>
            <a:r>
              <a:rPr lang="cs-CZ" dirty="0">
                <a:latin typeface="+mn-lt"/>
              </a:rPr>
              <a:t> </a:t>
            </a:r>
            <a:r>
              <a:rPr lang="en-US" dirty="0">
                <a:latin typeface="+mn-lt"/>
              </a:rPr>
              <a:t>is the starting point to define procurement and strategic sourcing. Supply chain is the whole process starting from getting an order from a customer till the customer receives its product. Procurement as a part of this process is focused </a:t>
            </a:r>
            <a:r>
              <a:rPr lang="cs-CZ" dirty="0">
                <a:latin typeface="+mn-lt"/>
              </a:rPr>
              <a:t>on </a:t>
            </a:r>
            <a:r>
              <a:rPr lang="cs-CZ" dirty="0" err="1">
                <a:latin typeface="+mn-lt"/>
              </a:rPr>
              <a:t>upstream</a:t>
            </a:r>
            <a:r>
              <a:rPr lang="cs-CZ" dirty="0">
                <a:latin typeface="+mn-lt"/>
              </a:rPr>
              <a:t> part </a:t>
            </a:r>
            <a:r>
              <a:rPr lang="cs-CZ" dirty="0" err="1">
                <a:latin typeface="+mn-lt"/>
              </a:rPr>
              <a:t>of</a:t>
            </a:r>
            <a:r>
              <a:rPr lang="cs-CZ" dirty="0">
                <a:latin typeface="+mn-lt"/>
              </a:rPr>
              <a:t> </a:t>
            </a:r>
            <a:r>
              <a:rPr lang="cs-CZ" dirty="0" err="1">
                <a:latin typeface="+mn-lt"/>
              </a:rPr>
              <a:t>the</a:t>
            </a:r>
            <a:r>
              <a:rPr lang="cs-CZ" dirty="0">
                <a:latin typeface="+mn-lt"/>
              </a:rPr>
              <a:t> </a:t>
            </a:r>
            <a:r>
              <a:rPr lang="cs-CZ" dirty="0" err="1">
                <a:latin typeface="+mn-lt"/>
              </a:rPr>
              <a:t>supply</a:t>
            </a:r>
            <a:r>
              <a:rPr lang="cs-CZ" dirty="0">
                <a:latin typeface="+mn-lt"/>
              </a:rPr>
              <a:t> </a:t>
            </a:r>
            <a:r>
              <a:rPr lang="cs-CZ" dirty="0" err="1">
                <a:latin typeface="+mn-lt"/>
              </a:rPr>
              <a:t>chain</a:t>
            </a:r>
            <a:r>
              <a:rPr lang="cs-CZ" dirty="0">
                <a:latin typeface="+mn-lt"/>
              </a:rPr>
              <a:t> and </a:t>
            </a:r>
            <a:r>
              <a:rPr lang="cs-CZ" dirty="0" err="1">
                <a:latin typeface="+mn-lt"/>
              </a:rPr>
              <a:t>focuses</a:t>
            </a:r>
            <a:r>
              <a:rPr lang="cs-CZ" dirty="0">
                <a:latin typeface="+mn-lt"/>
              </a:rPr>
              <a:t> </a:t>
            </a:r>
            <a:r>
              <a:rPr lang="en-US" dirty="0">
                <a:latin typeface="+mn-lt"/>
              </a:rPr>
              <a:t>on purchasing goods or services</a:t>
            </a:r>
            <a:r>
              <a:rPr lang="cs-CZ" dirty="0">
                <a:latin typeface="+mn-lt"/>
              </a:rPr>
              <a:t> </a:t>
            </a:r>
            <a:r>
              <a:rPr lang="en-US" dirty="0">
                <a:latin typeface="+mn-lt"/>
              </a:rPr>
              <a:t>needed for the final product. Next to purchasing this department also consists of functions such as determining the need for purchasing, selecting suppliers, contracting,</a:t>
            </a:r>
            <a:r>
              <a:rPr lang="cs-CZ" dirty="0">
                <a:latin typeface="+mn-lt"/>
              </a:rPr>
              <a:t> (</a:t>
            </a:r>
            <a:r>
              <a:rPr lang="cs-CZ" dirty="0" err="1">
                <a:latin typeface="+mn-lt"/>
              </a:rPr>
              <a:t>suppliers</a:t>
            </a:r>
            <a:r>
              <a:rPr lang="cs-CZ" dirty="0">
                <a:latin typeface="+mn-lt"/>
              </a:rPr>
              <a:t> </a:t>
            </a:r>
            <a:r>
              <a:rPr lang="cs-CZ" dirty="0" err="1">
                <a:latin typeface="+mn-lt"/>
              </a:rPr>
              <a:t>contracted</a:t>
            </a:r>
            <a:r>
              <a:rPr lang="cs-CZ" dirty="0">
                <a:latin typeface="+mn-lt"/>
              </a:rPr>
              <a:t> but </a:t>
            </a:r>
            <a:r>
              <a:rPr lang="cs-CZ" dirty="0" err="1">
                <a:latin typeface="+mn-lt"/>
              </a:rPr>
              <a:t>the</a:t>
            </a:r>
            <a:r>
              <a:rPr lang="cs-CZ" dirty="0">
                <a:latin typeface="+mn-lt"/>
              </a:rPr>
              <a:t> </a:t>
            </a:r>
            <a:r>
              <a:rPr lang="cs-CZ" dirty="0" err="1">
                <a:latin typeface="+mn-lt"/>
              </a:rPr>
              <a:t>physical</a:t>
            </a:r>
            <a:r>
              <a:rPr lang="cs-CZ" dirty="0">
                <a:latin typeface="+mn-lt"/>
              </a:rPr>
              <a:t> </a:t>
            </a:r>
            <a:r>
              <a:rPr lang="cs-CZ" dirty="0" err="1">
                <a:latin typeface="+mn-lt"/>
              </a:rPr>
              <a:t>flow</a:t>
            </a:r>
            <a:r>
              <a:rPr lang="cs-CZ" dirty="0">
                <a:latin typeface="+mn-lt"/>
              </a:rPr>
              <a:t> </a:t>
            </a:r>
            <a:r>
              <a:rPr lang="cs-CZ" dirty="0" err="1">
                <a:latin typeface="+mn-lt"/>
              </a:rPr>
              <a:t>was</a:t>
            </a:r>
            <a:r>
              <a:rPr lang="cs-CZ" dirty="0">
                <a:latin typeface="+mn-lt"/>
              </a:rPr>
              <a:t> not </a:t>
            </a:r>
            <a:r>
              <a:rPr lang="cs-CZ" dirty="0" err="1">
                <a:latin typeface="+mn-lt"/>
              </a:rPr>
              <a:t>realized</a:t>
            </a:r>
            <a:r>
              <a:rPr lang="cs-CZ" dirty="0">
                <a:latin typeface="+mn-lt"/>
              </a:rPr>
              <a:t> </a:t>
            </a:r>
            <a:r>
              <a:rPr lang="cs-CZ" dirty="0" err="1">
                <a:latin typeface="+mn-lt"/>
              </a:rPr>
              <a:t>yet</a:t>
            </a:r>
            <a:r>
              <a:rPr lang="cs-CZ" dirty="0">
                <a:latin typeface="+mn-lt"/>
              </a:rPr>
              <a:t>, </a:t>
            </a:r>
            <a:r>
              <a:rPr lang="cs-CZ" dirty="0" err="1">
                <a:latin typeface="+mn-lt"/>
              </a:rPr>
              <a:t>for</a:t>
            </a:r>
            <a:r>
              <a:rPr lang="cs-CZ" dirty="0">
                <a:latin typeface="+mn-lt"/>
              </a:rPr>
              <a:t> </a:t>
            </a:r>
            <a:r>
              <a:rPr lang="cs-CZ" dirty="0" err="1">
                <a:latin typeface="+mn-lt"/>
              </a:rPr>
              <a:t>realization</a:t>
            </a:r>
            <a:r>
              <a:rPr lang="cs-CZ" dirty="0">
                <a:latin typeface="+mn-lt"/>
              </a:rPr>
              <a:t> </a:t>
            </a:r>
            <a:r>
              <a:rPr lang="cs-CZ" dirty="0" err="1">
                <a:latin typeface="+mn-lt"/>
              </a:rPr>
              <a:t>operational</a:t>
            </a:r>
            <a:r>
              <a:rPr lang="cs-CZ" dirty="0">
                <a:latin typeface="+mn-lt"/>
              </a:rPr>
              <a:t> </a:t>
            </a:r>
            <a:r>
              <a:rPr lang="cs-CZ" dirty="0" err="1">
                <a:latin typeface="+mn-lt"/>
              </a:rPr>
              <a:t>activities</a:t>
            </a:r>
            <a:r>
              <a:rPr lang="cs-CZ" dirty="0">
                <a:latin typeface="+mn-lt"/>
              </a:rPr>
              <a:t> </a:t>
            </a:r>
            <a:r>
              <a:rPr lang="cs-CZ" dirty="0" err="1">
                <a:latin typeface="+mn-lt"/>
              </a:rPr>
              <a:t>starts</a:t>
            </a:r>
            <a:r>
              <a:rPr lang="cs-CZ" dirty="0">
                <a:latin typeface="+mn-lt"/>
              </a:rPr>
              <a:t> - </a:t>
            </a:r>
            <a:r>
              <a:rPr lang="en-US" dirty="0">
                <a:latin typeface="+mn-lt"/>
              </a:rPr>
              <a:t> ordering and monitoring delivery and ensuring the payment.(</a:t>
            </a:r>
            <a:r>
              <a:rPr lang="en-US" dirty="0" err="1">
                <a:latin typeface="+mn-lt"/>
              </a:rPr>
              <a:t>Weele</a:t>
            </a:r>
            <a:r>
              <a:rPr lang="en-US" dirty="0">
                <a:latin typeface="+mn-lt"/>
              </a:rPr>
              <a:t>, 2010)</a:t>
            </a:r>
            <a:endParaRPr lang="cs-CZ" dirty="0">
              <a:latin typeface="+mn-lt"/>
            </a:endParaRPr>
          </a:p>
          <a:p>
            <a:pPr>
              <a:defRPr/>
            </a:pPr>
            <a:r>
              <a:rPr lang="cs-CZ" altLang="cs-CZ" dirty="0">
                <a:latin typeface="+mn-lt"/>
              </a:rPr>
              <a:t>PROCUREMENT PROCESS CNA BE SUBDEVIDIED INTO THREE SUB.PROCESES. On </a:t>
            </a:r>
            <a:r>
              <a:rPr lang="cs-CZ" altLang="cs-CZ" dirty="0" err="1">
                <a:latin typeface="+mn-lt"/>
              </a:rPr>
              <a:t>the</a:t>
            </a:r>
            <a:r>
              <a:rPr lang="cs-CZ" altLang="cs-CZ" dirty="0">
                <a:latin typeface="+mn-lt"/>
              </a:rPr>
              <a:t> </a:t>
            </a:r>
            <a:r>
              <a:rPr lang="cs-CZ" altLang="cs-CZ" dirty="0" err="1">
                <a:latin typeface="+mn-lt"/>
              </a:rPr>
              <a:t>right</a:t>
            </a:r>
            <a:r>
              <a:rPr lang="cs-CZ" altLang="cs-CZ" dirty="0">
                <a:latin typeface="+mn-lt"/>
              </a:rPr>
              <a:t> </a:t>
            </a:r>
            <a:r>
              <a:rPr lang="cs-CZ" altLang="cs-CZ" dirty="0" err="1">
                <a:latin typeface="+mn-lt"/>
              </a:rPr>
              <a:t>side</a:t>
            </a:r>
            <a:r>
              <a:rPr lang="cs-CZ" altLang="cs-CZ" dirty="0">
                <a:latin typeface="+mn-lt"/>
              </a:rPr>
              <a:t> </a:t>
            </a:r>
            <a:r>
              <a:rPr lang="cs-CZ" altLang="cs-CZ" dirty="0" err="1">
                <a:latin typeface="+mn-lt"/>
              </a:rPr>
              <a:t>we</a:t>
            </a:r>
            <a:r>
              <a:rPr lang="cs-CZ" altLang="cs-CZ" dirty="0">
                <a:latin typeface="+mn-lt"/>
              </a:rPr>
              <a:t> </a:t>
            </a:r>
            <a:r>
              <a:rPr lang="cs-CZ" altLang="cs-CZ" dirty="0" err="1">
                <a:latin typeface="+mn-lt"/>
              </a:rPr>
              <a:t>can</a:t>
            </a:r>
            <a:r>
              <a:rPr lang="cs-CZ" altLang="cs-CZ" dirty="0">
                <a:latin typeface="+mn-lt"/>
              </a:rPr>
              <a:t> </a:t>
            </a:r>
            <a:r>
              <a:rPr lang="cs-CZ" altLang="cs-CZ" dirty="0" err="1">
                <a:latin typeface="+mn-lt"/>
              </a:rPr>
              <a:t>see</a:t>
            </a:r>
            <a:r>
              <a:rPr lang="cs-CZ" altLang="cs-CZ" dirty="0">
                <a:latin typeface="+mn-lt"/>
              </a:rPr>
              <a:t> </a:t>
            </a:r>
            <a:r>
              <a:rPr lang="cs-CZ" altLang="cs-CZ" dirty="0" err="1">
                <a:latin typeface="+mn-lt"/>
              </a:rPr>
              <a:t>operational</a:t>
            </a:r>
            <a:r>
              <a:rPr lang="cs-CZ" altLang="cs-CZ" dirty="0">
                <a:latin typeface="+mn-lt"/>
              </a:rPr>
              <a:t> </a:t>
            </a:r>
            <a:r>
              <a:rPr lang="cs-CZ" altLang="cs-CZ" dirty="0" err="1">
                <a:latin typeface="+mn-lt"/>
              </a:rPr>
              <a:t>activities</a:t>
            </a:r>
            <a:r>
              <a:rPr lang="cs-CZ" altLang="cs-CZ" dirty="0">
                <a:latin typeface="+mn-lt"/>
              </a:rPr>
              <a:t> </a:t>
            </a:r>
            <a:r>
              <a:rPr lang="cs-CZ" altLang="cs-CZ" dirty="0" err="1">
                <a:latin typeface="+mn-lt"/>
              </a:rPr>
              <a:t>likeplacing</a:t>
            </a:r>
            <a:r>
              <a:rPr lang="cs-CZ" altLang="cs-CZ" dirty="0">
                <a:latin typeface="+mn-lt"/>
              </a:rPr>
              <a:t> </a:t>
            </a:r>
            <a:r>
              <a:rPr lang="cs-CZ" altLang="cs-CZ" dirty="0" err="1">
                <a:latin typeface="+mn-lt"/>
              </a:rPr>
              <a:t>order</a:t>
            </a:r>
            <a:r>
              <a:rPr lang="cs-CZ" altLang="cs-CZ" dirty="0">
                <a:latin typeface="+mn-lt"/>
              </a:rPr>
              <a:t>, </a:t>
            </a:r>
            <a:r>
              <a:rPr lang="cs-CZ" altLang="cs-CZ" dirty="0" err="1">
                <a:latin typeface="+mn-lt"/>
              </a:rPr>
              <a:t>recieving</a:t>
            </a:r>
            <a:r>
              <a:rPr lang="cs-CZ" altLang="cs-CZ" dirty="0">
                <a:latin typeface="+mn-lt"/>
              </a:rPr>
              <a:t> </a:t>
            </a:r>
            <a:r>
              <a:rPr lang="cs-CZ" altLang="cs-CZ" dirty="0" err="1">
                <a:latin typeface="+mn-lt"/>
              </a:rPr>
              <a:t>goods</a:t>
            </a:r>
            <a:r>
              <a:rPr lang="cs-CZ" altLang="cs-CZ" dirty="0">
                <a:latin typeface="+mn-lt"/>
              </a:rPr>
              <a:t>, </a:t>
            </a:r>
            <a:r>
              <a:rPr lang="cs-CZ" altLang="cs-CZ" dirty="0" err="1">
                <a:latin typeface="+mn-lt"/>
              </a:rPr>
              <a:t>accepting</a:t>
            </a:r>
            <a:r>
              <a:rPr lang="cs-CZ" altLang="cs-CZ" dirty="0">
                <a:latin typeface="+mn-lt"/>
              </a:rPr>
              <a:t> and </a:t>
            </a:r>
            <a:r>
              <a:rPr lang="cs-CZ" altLang="cs-CZ" dirty="0" err="1">
                <a:latin typeface="+mn-lt"/>
              </a:rPr>
              <a:t>paying</a:t>
            </a:r>
            <a:r>
              <a:rPr lang="cs-CZ" altLang="cs-CZ" dirty="0">
                <a:latin typeface="+mn-lt"/>
              </a:rPr>
              <a:t> </a:t>
            </a:r>
            <a:r>
              <a:rPr lang="cs-CZ" altLang="cs-CZ" dirty="0" err="1">
                <a:latin typeface="+mn-lt"/>
              </a:rPr>
              <a:t>invoice</a:t>
            </a:r>
            <a:r>
              <a:rPr lang="cs-CZ" altLang="cs-CZ" dirty="0">
                <a:latin typeface="+mn-lt"/>
              </a:rPr>
              <a:t>. </a:t>
            </a:r>
            <a:r>
              <a:rPr lang="cs-CZ" altLang="cs-CZ" dirty="0" err="1">
                <a:latin typeface="+mn-lt"/>
              </a:rPr>
              <a:t>The</a:t>
            </a:r>
            <a:r>
              <a:rPr lang="cs-CZ" altLang="cs-CZ" dirty="0">
                <a:latin typeface="+mn-lt"/>
              </a:rPr>
              <a:t> </a:t>
            </a:r>
            <a:r>
              <a:rPr lang="cs-CZ" altLang="cs-CZ" dirty="0" err="1">
                <a:latin typeface="+mn-lt"/>
              </a:rPr>
              <a:t>procurement</a:t>
            </a:r>
            <a:r>
              <a:rPr lang="cs-CZ" altLang="cs-CZ" dirty="0">
                <a:latin typeface="+mn-lt"/>
              </a:rPr>
              <a:t> </a:t>
            </a:r>
            <a:r>
              <a:rPr lang="cs-CZ" altLang="cs-CZ" dirty="0" err="1">
                <a:latin typeface="+mn-lt"/>
              </a:rPr>
              <a:t>process</a:t>
            </a:r>
            <a:r>
              <a:rPr lang="cs-CZ" altLang="cs-CZ" dirty="0">
                <a:latin typeface="+mn-lt"/>
              </a:rPr>
              <a:t> </a:t>
            </a:r>
            <a:r>
              <a:rPr lang="cs-CZ" altLang="cs-CZ" dirty="0" err="1">
                <a:latin typeface="+mn-lt"/>
              </a:rPr>
              <a:t>can</a:t>
            </a:r>
            <a:r>
              <a:rPr lang="cs-CZ" altLang="cs-CZ" dirty="0">
                <a:latin typeface="+mn-lt"/>
              </a:rPr>
              <a:t> </a:t>
            </a:r>
            <a:r>
              <a:rPr lang="cs-CZ" altLang="cs-CZ" dirty="0" err="1">
                <a:latin typeface="+mn-lt"/>
              </a:rPr>
              <a:t>be</a:t>
            </a:r>
            <a:r>
              <a:rPr lang="cs-CZ" altLang="cs-CZ" dirty="0">
                <a:latin typeface="+mn-lt"/>
              </a:rPr>
              <a:t> </a:t>
            </a:r>
            <a:r>
              <a:rPr lang="cs-CZ" altLang="cs-CZ" dirty="0" err="1">
                <a:latin typeface="+mn-lt"/>
              </a:rPr>
              <a:t>aligned</a:t>
            </a:r>
            <a:r>
              <a:rPr lang="cs-CZ" altLang="cs-CZ" dirty="0">
                <a:latin typeface="+mn-lt"/>
              </a:rPr>
              <a:t> </a:t>
            </a:r>
            <a:r>
              <a:rPr lang="cs-CZ" altLang="cs-CZ" dirty="0" err="1">
                <a:latin typeface="+mn-lt"/>
              </a:rPr>
              <a:t>with</a:t>
            </a:r>
            <a:r>
              <a:rPr lang="cs-CZ" altLang="cs-CZ" dirty="0">
                <a:latin typeface="+mn-lt"/>
              </a:rPr>
              <a:t> </a:t>
            </a:r>
            <a:r>
              <a:rPr lang="cs-CZ" altLang="cs-CZ" dirty="0" err="1">
                <a:latin typeface="+mn-lt"/>
              </a:rPr>
              <a:t>suppliers</a:t>
            </a:r>
            <a:r>
              <a:rPr lang="cs-CZ" altLang="cs-CZ" dirty="0">
                <a:latin typeface="+mn-lt"/>
              </a:rPr>
              <a:t> </a:t>
            </a:r>
            <a:r>
              <a:rPr lang="cs-CZ" altLang="cs-CZ" dirty="0" err="1">
                <a:latin typeface="+mn-lt"/>
              </a:rPr>
              <a:t>with</a:t>
            </a:r>
            <a:r>
              <a:rPr lang="cs-CZ" altLang="cs-CZ" dirty="0">
                <a:latin typeface="+mn-lt"/>
              </a:rPr>
              <a:t> </a:t>
            </a:r>
            <a:r>
              <a:rPr lang="cs-CZ" altLang="cs-CZ" dirty="0" err="1">
                <a:latin typeface="+mn-lt"/>
              </a:rPr>
              <a:t>help</a:t>
            </a:r>
            <a:r>
              <a:rPr lang="cs-CZ" altLang="cs-CZ" dirty="0">
                <a:latin typeface="+mn-lt"/>
              </a:rPr>
              <a:t> </a:t>
            </a:r>
            <a:r>
              <a:rPr lang="cs-CZ" altLang="cs-CZ" dirty="0" err="1">
                <a:latin typeface="+mn-lt"/>
              </a:rPr>
              <a:t>of</a:t>
            </a:r>
            <a:r>
              <a:rPr lang="cs-CZ" altLang="cs-CZ" dirty="0">
                <a:latin typeface="+mn-lt"/>
              </a:rPr>
              <a:t> ERP </a:t>
            </a:r>
            <a:r>
              <a:rPr lang="cs-CZ" altLang="cs-CZ" dirty="0" err="1">
                <a:latin typeface="+mn-lt"/>
              </a:rPr>
              <a:t>systems</a:t>
            </a:r>
            <a:r>
              <a:rPr lang="cs-CZ" altLang="cs-CZ" dirty="0">
                <a:latin typeface="+mn-lt"/>
              </a:rPr>
              <a:t> </a:t>
            </a:r>
            <a:r>
              <a:rPr lang="cs-CZ" altLang="cs-CZ" dirty="0" err="1">
                <a:latin typeface="+mn-lt"/>
              </a:rPr>
              <a:t>or</a:t>
            </a:r>
            <a:r>
              <a:rPr lang="cs-CZ" altLang="cs-CZ" dirty="0">
                <a:latin typeface="+mn-lt"/>
              </a:rPr>
              <a:t> </a:t>
            </a:r>
            <a:r>
              <a:rPr lang="cs-CZ" altLang="cs-CZ" dirty="0" err="1">
                <a:latin typeface="+mn-lt"/>
              </a:rPr>
              <a:t>integrated</a:t>
            </a:r>
            <a:r>
              <a:rPr lang="cs-CZ" altLang="cs-CZ" dirty="0">
                <a:latin typeface="+mn-lt"/>
              </a:rPr>
              <a:t> </a:t>
            </a:r>
            <a:r>
              <a:rPr lang="cs-CZ" altLang="cs-CZ" dirty="0" err="1">
                <a:latin typeface="+mn-lt"/>
              </a:rPr>
              <a:t>with</a:t>
            </a:r>
            <a:r>
              <a:rPr lang="cs-CZ" altLang="cs-CZ" dirty="0">
                <a:latin typeface="+mn-lt"/>
              </a:rPr>
              <a:t> EDI (</a:t>
            </a:r>
            <a:r>
              <a:rPr lang="cs-CZ" altLang="cs-CZ" dirty="0" err="1">
                <a:latin typeface="+mn-lt"/>
              </a:rPr>
              <a:t>helps</a:t>
            </a:r>
            <a:r>
              <a:rPr lang="cs-CZ" altLang="cs-CZ" dirty="0">
                <a:latin typeface="+mn-lt"/>
              </a:rPr>
              <a:t> to </a:t>
            </a:r>
            <a:r>
              <a:rPr lang="cs-CZ" altLang="cs-CZ" dirty="0" err="1">
                <a:latin typeface="+mn-lt"/>
              </a:rPr>
              <a:t>reduce</a:t>
            </a:r>
            <a:r>
              <a:rPr lang="cs-CZ" altLang="cs-CZ" dirty="0">
                <a:latin typeface="+mn-lt"/>
              </a:rPr>
              <a:t> </a:t>
            </a:r>
            <a:r>
              <a:rPr lang="cs-CZ" altLang="cs-CZ" dirty="0" err="1">
                <a:latin typeface="+mn-lt"/>
              </a:rPr>
              <a:t>errors</a:t>
            </a:r>
            <a:r>
              <a:rPr lang="cs-CZ" altLang="cs-CZ" dirty="0">
                <a:latin typeface="+mn-lt"/>
              </a:rPr>
              <a:t>, </a:t>
            </a:r>
            <a:r>
              <a:rPr lang="cs-CZ" altLang="cs-CZ" dirty="0" err="1">
                <a:latin typeface="+mn-lt"/>
              </a:rPr>
              <a:t>shorten</a:t>
            </a:r>
            <a:r>
              <a:rPr lang="cs-CZ" altLang="cs-CZ" dirty="0">
                <a:latin typeface="+mn-lt"/>
              </a:rPr>
              <a:t> </a:t>
            </a:r>
            <a:r>
              <a:rPr lang="cs-CZ" altLang="cs-CZ" dirty="0" err="1">
                <a:latin typeface="+mn-lt"/>
              </a:rPr>
              <a:t>the</a:t>
            </a:r>
            <a:r>
              <a:rPr lang="cs-CZ" altLang="cs-CZ" dirty="0">
                <a:latin typeface="+mn-lt"/>
              </a:rPr>
              <a:t> </a:t>
            </a:r>
            <a:r>
              <a:rPr lang="cs-CZ" altLang="cs-CZ" dirty="0" err="1">
                <a:latin typeface="+mn-lt"/>
              </a:rPr>
              <a:t>order</a:t>
            </a:r>
            <a:r>
              <a:rPr lang="cs-CZ" altLang="cs-CZ" dirty="0">
                <a:latin typeface="+mn-lt"/>
              </a:rPr>
              <a:t> </a:t>
            </a:r>
            <a:r>
              <a:rPr lang="cs-CZ" altLang="cs-CZ" dirty="0" err="1">
                <a:latin typeface="+mn-lt"/>
              </a:rPr>
              <a:t>cycle</a:t>
            </a:r>
            <a:r>
              <a:rPr lang="cs-CZ" altLang="cs-CZ" dirty="0">
                <a:latin typeface="+mn-lt"/>
              </a:rPr>
              <a:t>, </a:t>
            </a:r>
            <a:r>
              <a:rPr lang="cs-CZ" altLang="cs-CZ" dirty="0" err="1">
                <a:latin typeface="+mn-lt"/>
              </a:rPr>
              <a:t>reduce</a:t>
            </a:r>
            <a:r>
              <a:rPr lang="cs-CZ" altLang="cs-CZ" dirty="0">
                <a:latin typeface="+mn-lt"/>
              </a:rPr>
              <a:t> </a:t>
            </a:r>
            <a:r>
              <a:rPr lang="cs-CZ" altLang="cs-CZ" dirty="0" err="1">
                <a:latin typeface="+mn-lt"/>
              </a:rPr>
              <a:t>transaction</a:t>
            </a:r>
            <a:r>
              <a:rPr lang="cs-CZ" altLang="cs-CZ" dirty="0">
                <a:latin typeface="+mn-lt"/>
              </a:rPr>
              <a:t> </a:t>
            </a:r>
            <a:r>
              <a:rPr lang="cs-CZ" altLang="cs-CZ" dirty="0" err="1">
                <a:latin typeface="+mn-lt"/>
              </a:rPr>
              <a:t>costs</a:t>
            </a:r>
            <a:r>
              <a:rPr lang="cs-CZ" altLang="cs-CZ" dirty="0">
                <a:latin typeface="+mn-lt"/>
              </a:rPr>
              <a:t> </a:t>
            </a:r>
            <a:r>
              <a:rPr lang="cs-CZ" altLang="cs-CZ" dirty="0" err="1">
                <a:latin typeface="+mn-lt"/>
              </a:rPr>
              <a:t>etc</a:t>
            </a:r>
            <a:r>
              <a:rPr lang="cs-CZ" altLang="cs-CZ" dirty="0">
                <a:latin typeface="+mn-lt"/>
              </a:rPr>
              <a:t>. </a:t>
            </a:r>
            <a:r>
              <a:rPr lang="cs-CZ" altLang="cs-CZ" dirty="0" err="1">
                <a:latin typeface="+mn-lt"/>
              </a:rPr>
              <a:t>Integration</a:t>
            </a:r>
            <a:r>
              <a:rPr lang="cs-CZ" altLang="cs-CZ" dirty="0">
                <a:latin typeface="+mn-lt"/>
              </a:rPr>
              <a:t> </a:t>
            </a:r>
            <a:r>
              <a:rPr lang="cs-CZ" altLang="cs-CZ" dirty="0" err="1">
                <a:latin typeface="+mn-lt"/>
              </a:rPr>
              <a:t>with</a:t>
            </a:r>
            <a:r>
              <a:rPr lang="cs-CZ" altLang="cs-CZ" dirty="0">
                <a:latin typeface="+mn-lt"/>
              </a:rPr>
              <a:t> </a:t>
            </a:r>
            <a:r>
              <a:rPr lang="cs-CZ" altLang="cs-CZ" dirty="0" err="1">
                <a:latin typeface="+mn-lt"/>
              </a:rPr>
              <a:t>the</a:t>
            </a:r>
            <a:r>
              <a:rPr lang="cs-CZ" altLang="cs-CZ" dirty="0">
                <a:latin typeface="+mn-lt"/>
              </a:rPr>
              <a:t> </a:t>
            </a:r>
            <a:r>
              <a:rPr lang="cs-CZ" altLang="cs-CZ" dirty="0" err="1">
                <a:latin typeface="+mn-lt"/>
              </a:rPr>
              <a:t>supplier</a:t>
            </a:r>
            <a:r>
              <a:rPr lang="cs-CZ" altLang="cs-CZ" dirty="0">
                <a:latin typeface="+mn-lt"/>
              </a:rPr>
              <a:t> </a:t>
            </a:r>
            <a:r>
              <a:rPr lang="cs-CZ" altLang="cs-CZ" dirty="0" err="1">
                <a:latin typeface="+mn-lt"/>
              </a:rPr>
              <a:t>can</a:t>
            </a:r>
            <a:r>
              <a:rPr lang="cs-CZ" altLang="cs-CZ" dirty="0">
                <a:latin typeface="+mn-lt"/>
              </a:rPr>
              <a:t> </a:t>
            </a:r>
            <a:r>
              <a:rPr lang="cs-CZ" altLang="cs-CZ" dirty="0" err="1">
                <a:latin typeface="+mn-lt"/>
              </a:rPr>
              <a:t>conduct</a:t>
            </a:r>
            <a:r>
              <a:rPr lang="cs-CZ" altLang="cs-CZ" dirty="0">
                <a:latin typeface="+mn-lt"/>
              </a:rPr>
              <a:t> (</a:t>
            </a:r>
            <a:r>
              <a:rPr lang="cs-CZ" altLang="cs-CZ" dirty="0" err="1">
                <a:latin typeface="+mn-lt"/>
              </a:rPr>
              <a:t>administer</a:t>
            </a:r>
            <a:r>
              <a:rPr lang="cs-CZ" altLang="cs-CZ" dirty="0">
                <a:latin typeface="+mn-lt"/>
              </a:rPr>
              <a:t> – vést k) </a:t>
            </a:r>
            <a:r>
              <a:rPr lang="cs-CZ" altLang="cs-CZ" dirty="0" err="1">
                <a:latin typeface="+mn-lt"/>
              </a:rPr>
              <a:t>the</a:t>
            </a:r>
            <a:r>
              <a:rPr lang="cs-CZ" altLang="cs-CZ" dirty="0">
                <a:latin typeface="+mn-lt"/>
              </a:rPr>
              <a:t> </a:t>
            </a:r>
            <a:r>
              <a:rPr lang="cs-CZ" altLang="cs-CZ" dirty="0" err="1">
                <a:latin typeface="+mn-lt"/>
              </a:rPr>
              <a:t>crieation</a:t>
            </a:r>
            <a:r>
              <a:rPr lang="cs-CZ" altLang="cs-CZ" dirty="0">
                <a:latin typeface="+mn-lt"/>
              </a:rPr>
              <a:t> </a:t>
            </a:r>
            <a:r>
              <a:rPr lang="cs-CZ" altLang="cs-CZ" dirty="0" err="1">
                <a:latin typeface="+mn-lt"/>
              </a:rPr>
              <a:t>of</a:t>
            </a:r>
            <a:r>
              <a:rPr lang="cs-CZ" altLang="cs-CZ" dirty="0">
                <a:latin typeface="+mn-lt"/>
              </a:rPr>
              <a:t> </a:t>
            </a:r>
            <a:r>
              <a:rPr lang="cs-CZ" altLang="cs-CZ" dirty="0" err="1">
                <a:latin typeface="+mn-lt"/>
              </a:rPr>
              <a:t>commont</a:t>
            </a:r>
            <a:r>
              <a:rPr lang="cs-CZ" altLang="cs-CZ" dirty="0">
                <a:latin typeface="+mn-lt"/>
              </a:rPr>
              <a:t> </a:t>
            </a:r>
            <a:r>
              <a:rPr lang="cs-CZ" altLang="cs-CZ" dirty="0" err="1">
                <a:latin typeface="+mn-lt"/>
              </a:rPr>
              <a:t>catalogues</a:t>
            </a:r>
            <a:r>
              <a:rPr lang="cs-CZ" altLang="cs-CZ" dirty="0">
                <a:latin typeface="+mn-lt"/>
              </a:rPr>
              <a:t> and so on. </a:t>
            </a:r>
            <a:r>
              <a:rPr lang="cs-CZ" altLang="cs-CZ" dirty="0" err="1">
                <a:latin typeface="+mn-lt"/>
              </a:rPr>
              <a:t>Thus</a:t>
            </a:r>
            <a:r>
              <a:rPr lang="cs-CZ" altLang="cs-CZ" dirty="0">
                <a:latin typeface="+mn-lt"/>
              </a:rPr>
              <a:t> </a:t>
            </a:r>
            <a:r>
              <a:rPr lang="cs-CZ" altLang="cs-CZ" dirty="0" err="1">
                <a:latin typeface="+mn-lt"/>
              </a:rPr>
              <a:t>we</a:t>
            </a:r>
            <a:r>
              <a:rPr lang="cs-CZ" altLang="cs-CZ" dirty="0">
                <a:latin typeface="+mn-lt"/>
              </a:rPr>
              <a:t> are </a:t>
            </a:r>
            <a:r>
              <a:rPr lang="cs-CZ" altLang="cs-CZ" dirty="0" err="1">
                <a:latin typeface="+mn-lt"/>
              </a:rPr>
              <a:t>touching</a:t>
            </a:r>
            <a:r>
              <a:rPr lang="cs-CZ" altLang="cs-CZ" dirty="0">
                <a:latin typeface="+mn-lt"/>
              </a:rPr>
              <a:t> </a:t>
            </a:r>
            <a:r>
              <a:rPr lang="cs-CZ" altLang="cs-CZ" dirty="0" err="1">
                <a:latin typeface="+mn-lt"/>
              </a:rPr>
              <a:t>the</a:t>
            </a:r>
            <a:r>
              <a:rPr lang="cs-CZ" altLang="cs-CZ" dirty="0">
                <a:latin typeface="+mn-lt"/>
              </a:rPr>
              <a:t> </a:t>
            </a:r>
            <a:r>
              <a:rPr lang="cs-CZ" altLang="cs-CZ" dirty="0" err="1">
                <a:latin typeface="+mn-lt"/>
              </a:rPr>
              <a:t>left</a:t>
            </a:r>
            <a:r>
              <a:rPr lang="cs-CZ" altLang="cs-CZ" dirty="0">
                <a:latin typeface="+mn-lt"/>
              </a:rPr>
              <a:t> </a:t>
            </a:r>
            <a:r>
              <a:rPr lang="cs-CZ" altLang="cs-CZ" dirty="0" err="1">
                <a:latin typeface="+mn-lt"/>
              </a:rPr>
              <a:t>side</a:t>
            </a:r>
            <a:r>
              <a:rPr lang="cs-CZ" altLang="cs-CZ" dirty="0">
                <a:latin typeface="+mn-lt"/>
              </a:rPr>
              <a:t> </a:t>
            </a:r>
            <a:r>
              <a:rPr lang="cs-CZ" altLang="cs-CZ" dirty="0" err="1">
                <a:latin typeface="+mn-lt"/>
              </a:rPr>
              <a:t>of</a:t>
            </a:r>
            <a:r>
              <a:rPr lang="cs-CZ" altLang="cs-CZ" dirty="0">
                <a:latin typeface="+mn-lt"/>
              </a:rPr>
              <a:t> </a:t>
            </a:r>
            <a:r>
              <a:rPr lang="cs-CZ" altLang="cs-CZ" dirty="0" err="1">
                <a:latin typeface="+mn-lt"/>
              </a:rPr>
              <a:t>the</a:t>
            </a:r>
            <a:r>
              <a:rPr lang="cs-CZ" altLang="cs-CZ" dirty="0">
                <a:latin typeface="+mn-lt"/>
              </a:rPr>
              <a:t> </a:t>
            </a:r>
            <a:r>
              <a:rPr lang="cs-CZ" altLang="cs-CZ" dirty="0" err="1">
                <a:latin typeface="+mn-lt"/>
              </a:rPr>
              <a:t>picter</a:t>
            </a:r>
            <a:r>
              <a:rPr lang="cs-CZ" altLang="cs-CZ" dirty="0">
                <a:latin typeface="+mn-lt"/>
              </a:rPr>
              <a:t>, </a:t>
            </a:r>
            <a:r>
              <a:rPr lang="cs-CZ" altLang="cs-CZ" dirty="0" err="1">
                <a:latin typeface="+mn-lt"/>
              </a:rPr>
              <a:t>where</a:t>
            </a:r>
            <a:r>
              <a:rPr lang="cs-CZ" altLang="cs-CZ" dirty="0">
                <a:latin typeface="+mn-lt"/>
              </a:rPr>
              <a:t> are place </a:t>
            </a:r>
            <a:r>
              <a:rPr lang="cs-CZ" altLang="cs-CZ" dirty="0" err="1">
                <a:latin typeface="+mn-lt"/>
              </a:rPr>
              <a:t>strategic</a:t>
            </a:r>
            <a:r>
              <a:rPr lang="cs-CZ" altLang="cs-CZ" dirty="0">
                <a:latin typeface="+mn-lt"/>
              </a:rPr>
              <a:t> </a:t>
            </a:r>
            <a:r>
              <a:rPr lang="cs-CZ" altLang="cs-CZ" dirty="0" err="1">
                <a:latin typeface="+mn-lt"/>
              </a:rPr>
              <a:t>procurement</a:t>
            </a:r>
            <a:r>
              <a:rPr lang="cs-CZ" altLang="cs-CZ" dirty="0">
                <a:latin typeface="+mn-lt"/>
              </a:rPr>
              <a:t> </a:t>
            </a:r>
            <a:r>
              <a:rPr lang="cs-CZ" altLang="cs-CZ" dirty="0" err="1">
                <a:latin typeface="+mn-lt"/>
              </a:rPr>
              <a:t>activities</a:t>
            </a:r>
            <a:r>
              <a:rPr lang="cs-CZ" altLang="cs-CZ" dirty="0">
                <a:latin typeface="+mn-lt"/>
              </a:rPr>
              <a:t> </a:t>
            </a:r>
            <a:r>
              <a:rPr lang="cs-CZ" altLang="cs-CZ" dirty="0" err="1">
                <a:latin typeface="+mn-lt"/>
              </a:rPr>
              <a:t>like</a:t>
            </a:r>
            <a:r>
              <a:rPr lang="cs-CZ" altLang="cs-CZ" dirty="0">
                <a:latin typeface="+mn-lt"/>
              </a:rPr>
              <a:t> </a:t>
            </a:r>
            <a:r>
              <a:rPr lang="cs-CZ" altLang="cs-CZ" dirty="0" err="1">
                <a:latin typeface="+mn-lt"/>
              </a:rPr>
              <a:t>selecting</a:t>
            </a:r>
            <a:r>
              <a:rPr lang="cs-CZ" altLang="cs-CZ" dirty="0">
                <a:latin typeface="+mn-lt"/>
              </a:rPr>
              <a:t> </a:t>
            </a:r>
            <a:r>
              <a:rPr lang="cs-CZ" altLang="cs-CZ" dirty="0" err="1">
                <a:latin typeface="+mn-lt"/>
              </a:rPr>
              <a:t>suppliers</a:t>
            </a:r>
            <a:r>
              <a:rPr lang="cs-CZ" altLang="cs-CZ" dirty="0">
                <a:latin typeface="+mn-lt"/>
              </a:rPr>
              <a:t>, </a:t>
            </a:r>
            <a:r>
              <a:rPr lang="cs-CZ" altLang="cs-CZ" dirty="0" err="1">
                <a:latin typeface="+mn-lt"/>
              </a:rPr>
              <a:t>contracting</a:t>
            </a:r>
            <a:r>
              <a:rPr lang="cs-CZ" altLang="cs-CZ" dirty="0">
                <a:latin typeface="+mn-lt"/>
              </a:rPr>
              <a:t> </a:t>
            </a:r>
            <a:r>
              <a:rPr lang="cs-CZ" altLang="cs-CZ" dirty="0" err="1">
                <a:latin typeface="+mn-lt"/>
              </a:rPr>
              <a:t>with</a:t>
            </a:r>
            <a:r>
              <a:rPr lang="cs-CZ" altLang="cs-CZ" dirty="0">
                <a:latin typeface="+mn-lt"/>
              </a:rPr>
              <a:t> </a:t>
            </a:r>
            <a:r>
              <a:rPr lang="cs-CZ" altLang="cs-CZ" dirty="0" err="1">
                <a:latin typeface="+mn-lt"/>
              </a:rPr>
              <a:t>them</a:t>
            </a:r>
            <a:r>
              <a:rPr lang="cs-CZ" altLang="cs-CZ" dirty="0">
                <a:latin typeface="+mn-lt"/>
              </a:rPr>
              <a:t>, </a:t>
            </a:r>
            <a:r>
              <a:rPr lang="cs-CZ" altLang="cs-CZ" dirty="0" err="1">
                <a:latin typeface="+mn-lt"/>
              </a:rPr>
              <a:t>spend</a:t>
            </a:r>
            <a:r>
              <a:rPr lang="cs-CZ" altLang="cs-CZ" dirty="0">
                <a:latin typeface="+mn-lt"/>
              </a:rPr>
              <a:t> </a:t>
            </a:r>
            <a:r>
              <a:rPr lang="cs-CZ" altLang="cs-CZ" dirty="0" err="1">
                <a:latin typeface="+mn-lt"/>
              </a:rPr>
              <a:t>analysis</a:t>
            </a:r>
            <a:r>
              <a:rPr lang="cs-CZ" altLang="cs-CZ" dirty="0">
                <a:latin typeface="+mn-lt"/>
              </a:rPr>
              <a:t> </a:t>
            </a:r>
            <a:r>
              <a:rPr lang="cs-CZ" altLang="cs-CZ" dirty="0" err="1">
                <a:latin typeface="+mn-lt"/>
              </a:rPr>
              <a:t>is</a:t>
            </a:r>
            <a:r>
              <a:rPr lang="cs-CZ" altLang="cs-CZ" dirty="0">
                <a:latin typeface="+mn-lt"/>
              </a:rPr>
              <a:t> </a:t>
            </a:r>
            <a:r>
              <a:rPr lang="cs-CZ" altLang="cs-CZ" dirty="0" err="1">
                <a:latin typeface="+mn-lt"/>
              </a:rPr>
              <a:t>accomplished</a:t>
            </a:r>
            <a:r>
              <a:rPr lang="cs-CZ" altLang="cs-CZ" dirty="0">
                <a:latin typeface="+mn-lt"/>
              </a:rPr>
              <a:t> (uskutečnit), </a:t>
            </a:r>
            <a:r>
              <a:rPr lang="cs-CZ" altLang="cs-CZ" dirty="0" err="1">
                <a:latin typeface="+mn-lt"/>
              </a:rPr>
              <a:t>the</a:t>
            </a:r>
            <a:r>
              <a:rPr lang="cs-CZ" altLang="cs-CZ" dirty="0">
                <a:latin typeface="+mn-lt"/>
              </a:rPr>
              <a:t> </a:t>
            </a:r>
            <a:r>
              <a:rPr lang="cs-CZ" altLang="cs-CZ" dirty="0" err="1">
                <a:latin typeface="+mn-lt"/>
              </a:rPr>
              <a:t>supplier</a:t>
            </a:r>
            <a:r>
              <a:rPr lang="cs-CZ" altLang="cs-CZ" dirty="0">
                <a:latin typeface="+mn-lt"/>
              </a:rPr>
              <a:t> market </a:t>
            </a:r>
            <a:r>
              <a:rPr lang="cs-CZ" altLang="cs-CZ" dirty="0" err="1">
                <a:latin typeface="+mn-lt"/>
              </a:rPr>
              <a:t>analyzed</a:t>
            </a:r>
            <a:r>
              <a:rPr lang="cs-CZ" altLang="cs-CZ" dirty="0">
                <a:latin typeface="+mn-lt"/>
              </a:rPr>
              <a:t> and </a:t>
            </a:r>
            <a:r>
              <a:rPr lang="cs-CZ" altLang="cs-CZ" dirty="0" err="1">
                <a:latin typeface="+mn-lt"/>
              </a:rPr>
              <a:t>strategy</a:t>
            </a:r>
            <a:r>
              <a:rPr lang="cs-CZ" altLang="cs-CZ" dirty="0">
                <a:latin typeface="+mn-lt"/>
              </a:rPr>
              <a:t> to to </a:t>
            </a:r>
            <a:r>
              <a:rPr lang="cs-CZ" altLang="cs-CZ" dirty="0" err="1">
                <a:latin typeface="+mn-lt"/>
              </a:rPr>
              <a:t>meet</a:t>
            </a:r>
            <a:r>
              <a:rPr lang="cs-CZ" altLang="cs-CZ" dirty="0">
                <a:latin typeface="+mn-lt"/>
              </a:rPr>
              <a:t> </a:t>
            </a:r>
            <a:r>
              <a:rPr lang="cs-CZ" altLang="cs-CZ" dirty="0" err="1">
                <a:latin typeface="+mn-lt"/>
              </a:rPr>
              <a:t>the</a:t>
            </a:r>
            <a:r>
              <a:rPr lang="cs-CZ" altLang="cs-CZ" dirty="0">
                <a:latin typeface="+mn-lt"/>
              </a:rPr>
              <a:t> business </a:t>
            </a:r>
            <a:r>
              <a:rPr lang="cs-CZ" altLang="cs-CZ" dirty="0" err="1">
                <a:latin typeface="+mn-lt"/>
              </a:rPr>
              <a:t>neds</a:t>
            </a:r>
            <a:r>
              <a:rPr lang="cs-CZ" altLang="cs-CZ" dirty="0">
                <a:latin typeface="+mn-lt"/>
              </a:rPr>
              <a:t> </a:t>
            </a:r>
            <a:r>
              <a:rPr lang="cs-CZ" altLang="cs-CZ" dirty="0" err="1">
                <a:latin typeface="+mn-lt"/>
              </a:rPr>
              <a:t>is</a:t>
            </a:r>
            <a:r>
              <a:rPr lang="cs-CZ" altLang="cs-CZ" dirty="0">
                <a:latin typeface="+mn-lt"/>
              </a:rPr>
              <a:t> </a:t>
            </a:r>
            <a:r>
              <a:rPr lang="cs-CZ" altLang="cs-CZ" dirty="0" err="1">
                <a:latin typeface="+mn-lt"/>
              </a:rPr>
              <a:t>developed</a:t>
            </a:r>
            <a:r>
              <a:rPr lang="cs-CZ" altLang="cs-CZ" dirty="0">
                <a:latin typeface="+mn-lt"/>
              </a:rPr>
              <a:t>. </a:t>
            </a:r>
            <a:r>
              <a:rPr lang="cs-CZ" altLang="cs-CZ" dirty="0" err="1">
                <a:latin typeface="+mn-lt"/>
              </a:rPr>
              <a:t>It</a:t>
            </a:r>
            <a:r>
              <a:rPr lang="cs-CZ" altLang="cs-CZ" dirty="0">
                <a:latin typeface="+mn-lt"/>
              </a:rPr>
              <a:t> </a:t>
            </a:r>
            <a:r>
              <a:rPr lang="cs-CZ" altLang="cs-CZ" dirty="0" err="1">
                <a:latin typeface="+mn-lt"/>
              </a:rPr>
              <a:t>is</a:t>
            </a:r>
            <a:r>
              <a:rPr lang="cs-CZ" altLang="cs-CZ" dirty="0">
                <a:latin typeface="+mn-lt"/>
              </a:rPr>
              <a:t> </a:t>
            </a:r>
            <a:r>
              <a:rPr lang="cs-CZ" altLang="cs-CZ" dirty="0" err="1">
                <a:latin typeface="+mn-lt"/>
              </a:rPr>
              <a:t>developed</a:t>
            </a:r>
            <a:r>
              <a:rPr lang="cs-CZ" altLang="cs-CZ" dirty="0">
                <a:latin typeface="+mn-lt"/>
              </a:rPr>
              <a:t> in team </a:t>
            </a:r>
            <a:r>
              <a:rPr lang="cs-CZ" altLang="cs-CZ" dirty="0" err="1">
                <a:latin typeface="+mn-lt"/>
              </a:rPr>
              <a:t>of</a:t>
            </a:r>
            <a:r>
              <a:rPr lang="cs-CZ" altLang="cs-CZ" dirty="0">
                <a:latin typeface="+mn-lt"/>
              </a:rPr>
              <a:t> </a:t>
            </a:r>
            <a:r>
              <a:rPr lang="cs-CZ" altLang="cs-CZ" dirty="0" err="1">
                <a:latin typeface="+mn-lt"/>
              </a:rPr>
              <a:t>the</a:t>
            </a:r>
            <a:r>
              <a:rPr lang="cs-CZ" altLang="cs-CZ" dirty="0">
                <a:latin typeface="+mn-lt"/>
              </a:rPr>
              <a:t> </a:t>
            </a:r>
            <a:r>
              <a:rPr lang="cs-CZ" altLang="cs-CZ" dirty="0" err="1">
                <a:latin typeface="+mn-lt"/>
              </a:rPr>
              <a:t>people</a:t>
            </a:r>
            <a:r>
              <a:rPr lang="cs-CZ" altLang="cs-CZ" dirty="0">
                <a:latin typeface="+mn-lt"/>
              </a:rPr>
              <a:t>. </a:t>
            </a:r>
            <a:r>
              <a:rPr lang="cs-CZ" altLang="cs-CZ" dirty="0" err="1">
                <a:latin typeface="+mn-lt"/>
              </a:rPr>
              <a:t>Purchasing</a:t>
            </a:r>
            <a:r>
              <a:rPr lang="cs-CZ" altLang="cs-CZ" dirty="0">
                <a:latin typeface="+mn-lt"/>
              </a:rPr>
              <a:t> </a:t>
            </a:r>
            <a:r>
              <a:rPr lang="cs-CZ" altLang="cs-CZ" dirty="0" err="1">
                <a:latin typeface="+mn-lt"/>
              </a:rPr>
              <a:t>shoudl</a:t>
            </a:r>
            <a:r>
              <a:rPr lang="cs-CZ" altLang="cs-CZ" dirty="0">
                <a:latin typeface="+mn-lt"/>
              </a:rPr>
              <a:t> not </a:t>
            </a:r>
            <a:r>
              <a:rPr lang="cs-CZ" altLang="cs-CZ" dirty="0" err="1">
                <a:latin typeface="+mn-lt"/>
              </a:rPr>
              <a:t>be</a:t>
            </a:r>
            <a:r>
              <a:rPr lang="cs-CZ" altLang="cs-CZ" dirty="0">
                <a:latin typeface="+mn-lt"/>
              </a:rPr>
              <a:t> </a:t>
            </a:r>
            <a:r>
              <a:rPr lang="cs-CZ" altLang="cs-CZ" dirty="0" err="1">
                <a:latin typeface="+mn-lt"/>
              </a:rPr>
              <a:t>isolated</a:t>
            </a:r>
            <a:r>
              <a:rPr lang="cs-CZ" altLang="cs-CZ" dirty="0">
                <a:latin typeface="+mn-lt"/>
              </a:rPr>
              <a:t> but </a:t>
            </a:r>
            <a:r>
              <a:rPr lang="cs-CZ" altLang="cs-CZ" dirty="0" err="1">
                <a:latin typeface="+mn-lt"/>
              </a:rPr>
              <a:t>cooperate</a:t>
            </a:r>
            <a:r>
              <a:rPr lang="cs-CZ" altLang="cs-CZ" dirty="0">
                <a:latin typeface="+mn-lt"/>
              </a:rPr>
              <a:t> </a:t>
            </a:r>
            <a:r>
              <a:rPr lang="cs-CZ" altLang="cs-CZ" dirty="0" err="1">
                <a:latin typeface="+mn-lt"/>
              </a:rPr>
              <a:t>with</a:t>
            </a:r>
            <a:r>
              <a:rPr lang="cs-CZ" altLang="cs-CZ" dirty="0">
                <a:latin typeface="+mn-lt"/>
              </a:rPr>
              <a:t> </a:t>
            </a:r>
            <a:r>
              <a:rPr lang="cs-CZ" altLang="cs-CZ" dirty="0" err="1">
                <a:latin typeface="+mn-lt"/>
              </a:rPr>
              <a:t>other</a:t>
            </a:r>
            <a:r>
              <a:rPr lang="cs-CZ" altLang="cs-CZ" dirty="0">
                <a:latin typeface="+mn-lt"/>
              </a:rPr>
              <a:t> </a:t>
            </a:r>
            <a:r>
              <a:rPr lang="cs-CZ" altLang="cs-CZ" dirty="0" err="1">
                <a:latin typeface="+mn-lt"/>
              </a:rPr>
              <a:t>departments</a:t>
            </a:r>
            <a:r>
              <a:rPr lang="cs-CZ" altLang="cs-CZ" dirty="0">
                <a:latin typeface="+mn-lt"/>
              </a:rPr>
              <a:t> </a:t>
            </a:r>
            <a:r>
              <a:rPr lang="cs-CZ" altLang="cs-CZ" dirty="0" err="1">
                <a:latin typeface="+mn-lt"/>
              </a:rPr>
              <a:t>especially</a:t>
            </a:r>
            <a:r>
              <a:rPr lang="cs-CZ" altLang="cs-CZ" dirty="0">
                <a:latin typeface="+mn-lt"/>
              </a:rPr>
              <a:t> </a:t>
            </a:r>
            <a:r>
              <a:rPr lang="cs-CZ" altLang="cs-CZ" dirty="0" err="1">
                <a:latin typeface="+mn-lt"/>
              </a:rPr>
              <a:t>manufacturing</a:t>
            </a:r>
            <a:r>
              <a:rPr lang="cs-CZ" altLang="cs-CZ" dirty="0">
                <a:latin typeface="+mn-lt"/>
              </a:rPr>
              <a:t>, </a:t>
            </a:r>
            <a:r>
              <a:rPr lang="cs-CZ" altLang="cs-CZ" dirty="0" err="1">
                <a:latin typeface="+mn-lt"/>
              </a:rPr>
              <a:t>selling</a:t>
            </a:r>
            <a:r>
              <a:rPr lang="cs-CZ" altLang="cs-CZ" dirty="0">
                <a:latin typeface="+mn-lt"/>
              </a:rPr>
              <a:t> department and marketing. </a:t>
            </a:r>
            <a:r>
              <a:rPr lang="cs-CZ" altLang="cs-CZ" dirty="0" err="1">
                <a:latin typeface="+mn-lt"/>
              </a:rPr>
              <a:t>Before</a:t>
            </a:r>
            <a:r>
              <a:rPr lang="cs-CZ" altLang="cs-CZ" dirty="0">
                <a:latin typeface="+mn-lt"/>
              </a:rPr>
              <a:t> </a:t>
            </a:r>
            <a:r>
              <a:rPr lang="cs-CZ" altLang="cs-CZ" dirty="0" err="1">
                <a:latin typeface="+mn-lt"/>
              </a:rPr>
              <a:t>the</a:t>
            </a:r>
            <a:r>
              <a:rPr lang="cs-CZ" altLang="cs-CZ" dirty="0">
                <a:latin typeface="+mn-lt"/>
              </a:rPr>
              <a:t> </a:t>
            </a:r>
            <a:r>
              <a:rPr lang="cs-CZ" altLang="cs-CZ" dirty="0" err="1">
                <a:latin typeface="+mn-lt"/>
              </a:rPr>
              <a:t>ction</a:t>
            </a:r>
            <a:r>
              <a:rPr lang="cs-CZ" altLang="cs-CZ" dirty="0">
                <a:latin typeface="+mn-lt"/>
              </a:rPr>
              <a:t> </a:t>
            </a:r>
            <a:r>
              <a:rPr lang="cs-CZ" altLang="cs-CZ" dirty="0" err="1">
                <a:latin typeface="+mn-lt"/>
              </a:rPr>
              <a:t>of</a:t>
            </a:r>
            <a:r>
              <a:rPr lang="cs-CZ" altLang="cs-CZ" dirty="0">
                <a:latin typeface="+mn-lt"/>
              </a:rPr>
              <a:t> </a:t>
            </a:r>
            <a:r>
              <a:rPr lang="cs-CZ" altLang="cs-CZ" dirty="0" err="1">
                <a:latin typeface="+mn-lt"/>
              </a:rPr>
              <a:t>procurement</a:t>
            </a:r>
            <a:r>
              <a:rPr lang="cs-CZ" altLang="cs-CZ" dirty="0">
                <a:latin typeface="+mn-lt"/>
              </a:rPr>
              <a:t> </a:t>
            </a:r>
            <a:r>
              <a:rPr lang="cs-CZ" altLang="cs-CZ" dirty="0" err="1">
                <a:latin typeface="+mn-lt"/>
              </a:rPr>
              <a:t>itself</a:t>
            </a:r>
            <a:r>
              <a:rPr lang="cs-CZ" altLang="cs-CZ" dirty="0">
                <a:latin typeface="+mn-lt"/>
              </a:rPr>
              <a:t> </a:t>
            </a:r>
            <a:r>
              <a:rPr lang="cs-CZ" altLang="cs-CZ" dirty="0" err="1">
                <a:latin typeface="+mn-lt"/>
              </a:rPr>
              <a:t>still</a:t>
            </a:r>
            <a:r>
              <a:rPr lang="cs-CZ" altLang="cs-CZ" dirty="0">
                <a:latin typeface="+mn-lt"/>
              </a:rPr>
              <a:t> </a:t>
            </a:r>
            <a:r>
              <a:rPr lang="cs-CZ" altLang="cs-CZ" dirty="0" err="1">
                <a:latin typeface="+mn-lt"/>
              </a:rPr>
              <a:t>tendering</a:t>
            </a:r>
            <a:r>
              <a:rPr lang="cs-CZ" altLang="cs-CZ" dirty="0">
                <a:latin typeface="+mn-lt"/>
              </a:rPr>
              <a:t> has to </a:t>
            </a:r>
            <a:r>
              <a:rPr lang="cs-CZ" altLang="cs-CZ" dirty="0" err="1">
                <a:latin typeface="+mn-lt"/>
              </a:rPr>
              <a:t>be</a:t>
            </a:r>
            <a:r>
              <a:rPr lang="cs-CZ" altLang="cs-CZ" dirty="0">
                <a:latin typeface="+mn-lt"/>
              </a:rPr>
              <a:t> done. </a:t>
            </a:r>
            <a:r>
              <a:rPr lang="cs-CZ" altLang="cs-CZ" dirty="0" err="1">
                <a:latin typeface="+mn-lt"/>
              </a:rPr>
              <a:t>If</a:t>
            </a:r>
            <a:r>
              <a:rPr lang="cs-CZ" altLang="cs-CZ" dirty="0">
                <a:latin typeface="+mn-lt"/>
              </a:rPr>
              <a:t> </a:t>
            </a:r>
            <a:r>
              <a:rPr lang="cs-CZ" altLang="cs-CZ" dirty="0" err="1">
                <a:latin typeface="+mn-lt"/>
              </a:rPr>
              <a:t>the</a:t>
            </a:r>
            <a:r>
              <a:rPr lang="cs-CZ" altLang="cs-CZ" dirty="0">
                <a:latin typeface="+mn-lt"/>
              </a:rPr>
              <a:t> </a:t>
            </a:r>
            <a:r>
              <a:rPr lang="cs-CZ" altLang="cs-CZ" dirty="0" err="1">
                <a:latin typeface="+mn-lt"/>
              </a:rPr>
              <a:t>strategy</a:t>
            </a:r>
            <a:r>
              <a:rPr lang="cs-CZ" altLang="cs-CZ" dirty="0">
                <a:latin typeface="+mn-lt"/>
              </a:rPr>
              <a:t> </a:t>
            </a:r>
            <a:r>
              <a:rPr lang="cs-CZ" altLang="cs-CZ" dirty="0" err="1">
                <a:latin typeface="+mn-lt"/>
              </a:rPr>
              <a:t>choice</a:t>
            </a:r>
            <a:r>
              <a:rPr lang="cs-CZ" altLang="cs-CZ" dirty="0">
                <a:latin typeface="+mn-lt"/>
              </a:rPr>
              <a:t> </a:t>
            </a:r>
            <a:r>
              <a:rPr lang="cs-CZ" altLang="cs-CZ" dirty="0" err="1">
                <a:latin typeface="+mn-lt"/>
              </a:rPr>
              <a:t>leads</a:t>
            </a:r>
            <a:r>
              <a:rPr lang="cs-CZ" altLang="cs-CZ" dirty="0">
                <a:latin typeface="+mn-lt"/>
              </a:rPr>
              <a:t> to make </a:t>
            </a:r>
            <a:r>
              <a:rPr lang="cs-CZ" altLang="cs-CZ" dirty="0" err="1">
                <a:latin typeface="+mn-lt"/>
              </a:rPr>
              <a:t>decision</a:t>
            </a:r>
            <a:r>
              <a:rPr lang="cs-CZ" altLang="cs-CZ" dirty="0">
                <a:latin typeface="+mn-lt"/>
              </a:rPr>
              <a:t>, </a:t>
            </a:r>
            <a:r>
              <a:rPr lang="cs-CZ" altLang="cs-CZ" dirty="0" err="1">
                <a:latin typeface="+mn-lt"/>
              </a:rPr>
              <a:t>tendering</a:t>
            </a:r>
            <a:r>
              <a:rPr lang="cs-CZ" altLang="cs-CZ" dirty="0">
                <a:latin typeface="+mn-lt"/>
              </a:rPr>
              <a:t> </a:t>
            </a:r>
            <a:r>
              <a:rPr lang="cs-CZ" altLang="cs-CZ" dirty="0" err="1">
                <a:latin typeface="+mn-lt"/>
              </a:rPr>
              <a:t>fall</a:t>
            </a:r>
            <a:r>
              <a:rPr lang="cs-CZ" altLang="cs-CZ" dirty="0">
                <a:latin typeface="+mn-lt"/>
              </a:rPr>
              <a:t>. </a:t>
            </a:r>
            <a:r>
              <a:rPr lang="cs-CZ" altLang="cs-CZ" dirty="0" err="1">
                <a:latin typeface="+mn-lt"/>
              </a:rPr>
              <a:t>The</a:t>
            </a:r>
            <a:r>
              <a:rPr lang="cs-CZ" altLang="cs-CZ" dirty="0">
                <a:latin typeface="+mn-lt"/>
              </a:rPr>
              <a:t> </a:t>
            </a:r>
            <a:r>
              <a:rPr lang="cs-CZ" altLang="cs-CZ" dirty="0" err="1">
                <a:latin typeface="+mn-lt"/>
              </a:rPr>
              <a:t>result</a:t>
            </a:r>
            <a:r>
              <a:rPr lang="cs-CZ" altLang="cs-CZ" dirty="0">
                <a:latin typeface="+mn-lt"/>
              </a:rPr>
              <a:t> </a:t>
            </a:r>
            <a:r>
              <a:rPr lang="cs-CZ" altLang="cs-CZ" dirty="0" err="1">
                <a:latin typeface="+mn-lt"/>
              </a:rPr>
              <a:t>of</a:t>
            </a:r>
            <a:r>
              <a:rPr lang="cs-CZ" altLang="cs-CZ" dirty="0">
                <a:latin typeface="+mn-lt"/>
              </a:rPr>
              <a:t> </a:t>
            </a:r>
            <a:r>
              <a:rPr lang="cs-CZ" altLang="cs-CZ" dirty="0" err="1">
                <a:latin typeface="+mn-lt"/>
              </a:rPr>
              <a:t>the</a:t>
            </a:r>
            <a:r>
              <a:rPr lang="cs-CZ" altLang="cs-CZ" dirty="0">
                <a:latin typeface="+mn-lt"/>
              </a:rPr>
              <a:t> </a:t>
            </a:r>
            <a:r>
              <a:rPr lang="cs-CZ" altLang="cs-CZ" dirty="0" err="1">
                <a:latin typeface="+mn-lt"/>
              </a:rPr>
              <a:t>strategic</a:t>
            </a:r>
            <a:r>
              <a:rPr lang="cs-CZ" altLang="cs-CZ" dirty="0">
                <a:latin typeface="+mn-lt"/>
              </a:rPr>
              <a:t> </a:t>
            </a:r>
            <a:r>
              <a:rPr lang="cs-CZ" altLang="cs-CZ" dirty="0" err="1">
                <a:latin typeface="+mn-lt"/>
              </a:rPr>
              <a:t>sourcing</a:t>
            </a:r>
            <a:r>
              <a:rPr lang="cs-CZ" altLang="cs-CZ" dirty="0">
                <a:latin typeface="+mn-lt"/>
              </a:rPr>
              <a:t> </a:t>
            </a:r>
            <a:r>
              <a:rPr lang="cs-CZ" altLang="cs-CZ" dirty="0" err="1">
                <a:latin typeface="+mn-lt"/>
              </a:rPr>
              <a:t>process</a:t>
            </a:r>
            <a:r>
              <a:rPr lang="cs-CZ" altLang="cs-CZ" dirty="0">
                <a:latin typeface="+mn-lt"/>
              </a:rPr>
              <a:t> </a:t>
            </a:r>
            <a:r>
              <a:rPr lang="cs-CZ" altLang="cs-CZ" dirty="0" err="1">
                <a:latin typeface="+mn-lt"/>
              </a:rPr>
              <a:t>is</a:t>
            </a:r>
            <a:r>
              <a:rPr lang="cs-CZ" altLang="cs-CZ" dirty="0">
                <a:latin typeface="+mn-lt"/>
              </a:rPr>
              <a:t> </a:t>
            </a:r>
            <a:r>
              <a:rPr lang="cs-CZ" altLang="cs-CZ" dirty="0" err="1">
                <a:latin typeface="+mn-lt"/>
              </a:rPr>
              <a:t>used</a:t>
            </a:r>
            <a:r>
              <a:rPr lang="cs-CZ" altLang="cs-CZ" dirty="0">
                <a:latin typeface="+mn-lt"/>
              </a:rPr>
              <a:t> in </a:t>
            </a:r>
            <a:r>
              <a:rPr lang="cs-CZ" altLang="cs-CZ" dirty="0" err="1">
                <a:latin typeface="+mn-lt"/>
              </a:rPr>
              <a:t>tactical</a:t>
            </a:r>
            <a:r>
              <a:rPr lang="cs-CZ" altLang="cs-CZ" dirty="0">
                <a:latin typeface="+mn-lt"/>
              </a:rPr>
              <a:t> and </a:t>
            </a:r>
            <a:r>
              <a:rPr lang="cs-CZ" altLang="cs-CZ" dirty="0" err="1">
                <a:latin typeface="+mn-lt"/>
              </a:rPr>
              <a:t>operational</a:t>
            </a:r>
            <a:r>
              <a:rPr lang="cs-CZ" altLang="cs-CZ" dirty="0">
                <a:latin typeface="+mn-lt"/>
              </a:rPr>
              <a:t> </a:t>
            </a:r>
            <a:r>
              <a:rPr lang="cs-CZ" altLang="cs-CZ" dirty="0" err="1">
                <a:latin typeface="+mn-lt"/>
              </a:rPr>
              <a:t>procurement</a:t>
            </a:r>
            <a:r>
              <a:rPr lang="cs-CZ" altLang="cs-CZ" dirty="0">
                <a:latin typeface="+mn-lt"/>
              </a:rPr>
              <a:t>. </a:t>
            </a:r>
            <a:r>
              <a:rPr lang="cs-CZ" altLang="cs-CZ" dirty="0" err="1">
                <a:latin typeface="+mn-lt"/>
              </a:rPr>
              <a:t>For</a:t>
            </a:r>
            <a:r>
              <a:rPr lang="cs-CZ" altLang="cs-CZ" dirty="0">
                <a:latin typeface="+mn-lt"/>
              </a:rPr>
              <a:t> </a:t>
            </a:r>
            <a:r>
              <a:rPr lang="cs-CZ" altLang="cs-CZ" dirty="0" err="1">
                <a:latin typeface="+mn-lt"/>
              </a:rPr>
              <a:t>example</a:t>
            </a:r>
            <a:r>
              <a:rPr lang="cs-CZ" altLang="cs-CZ" dirty="0">
                <a:latin typeface="+mn-lt"/>
              </a:rPr>
              <a:t> in </a:t>
            </a:r>
            <a:r>
              <a:rPr lang="cs-CZ" altLang="cs-CZ" dirty="0" err="1">
                <a:latin typeface="+mn-lt"/>
              </a:rPr>
              <a:t>tactical</a:t>
            </a:r>
            <a:r>
              <a:rPr lang="cs-CZ" altLang="cs-CZ" dirty="0">
                <a:latin typeface="+mn-lt"/>
              </a:rPr>
              <a:t> area </a:t>
            </a:r>
            <a:r>
              <a:rPr lang="cs-CZ" altLang="cs-CZ" dirty="0" err="1">
                <a:latin typeface="+mn-lt"/>
              </a:rPr>
              <a:t>the</a:t>
            </a:r>
            <a:r>
              <a:rPr lang="cs-CZ" altLang="cs-CZ" dirty="0">
                <a:latin typeface="+mn-lt"/>
              </a:rPr>
              <a:t> </a:t>
            </a:r>
            <a:r>
              <a:rPr lang="cs-CZ" altLang="cs-CZ" dirty="0" err="1">
                <a:latin typeface="+mn-lt"/>
              </a:rPr>
              <a:t>vendor</a:t>
            </a:r>
            <a:r>
              <a:rPr lang="cs-CZ" altLang="cs-CZ" dirty="0">
                <a:latin typeface="+mn-lt"/>
              </a:rPr>
              <a:t> </a:t>
            </a:r>
            <a:r>
              <a:rPr lang="cs-CZ" altLang="cs-CZ" dirty="0" err="1">
                <a:latin typeface="+mn-lt"/>
              </a:rPr>
              <a:t>evaluation</a:t>
            </a:r>
            <a:r>
              <a:rPr lang="cs-CZ" altLang="cs-CZ" dirty="0">
                <a:latin typeface="+mn-lt"/>
              </a:rPr>
              <a:t> has to </a:t>
            </a:r>
            <a:r>
              <a:rPr lang="cs-CZ" altLang="cs-CZ" dirty="0" err="1">
                <a:latin typeface="+mn-lt"/>
              </a:rPr>
              <a:t>be</a:t>
            </a:r>
            <a:r>
              <a:rPr lang="cs-CZ" altLang="cs-CZ" dirty="0">
                <a:latin typeface="+mn-lt"/>
              </a:rPr>
              <a:t> </a:t>
            </a:r>
            <a:r>
              <a:rPr lang="cs-CZ" altLang="cs-CZ" dirty="0" err="1">
                <a:latin typeface="+mn-lt"/>
              </a:rPr>
              <a:t>implemented</a:t>
            </a:r>
            <a:r>
              <a:rPr lang="cs-CZ" altLang="cs-CZ" dirty="0">
                <a:latin typeface="+mn-lt"/>
              </a:rPr>
              <a:t>, </a:t>
            </a:r>
            <a:r>
              <a:rPr lang="cs-CZ" altLang="cs-CZ" dirty="0" err="1">
                <a:latin typeface="+mn-lt"/>
              </a:rPr>
              <a:t>Vendor</a:t>
            </a:r>
            <a:r>
              <a:rPr lang="cs-CZ" altLang="cs-CZ" dirty="0">
                <a:latin typeface="+mn-lt"/>
              </a:rPr>
              <a:t> rating </a:t>
            </a:r>
            <a:r>
              <a:rPr lang="cs-CZ" altLang="cs-CZ" dirty="0" err="1">
                <a:latin typeface="+mn-lt"/>
              </a:rPr>
              <a:t>can</a:t>
            </a:r>
            <a:r>
              <a:rPr lang="cs-CZ" altLang="cs-CZ" dirty="0">
                <a:latin typeface="+mn-lt"/>
              </a:rPr>
              <a:t> </a:t>
            </a:r>
            <a:r>
              <a:rPr lang="cs-CZ" altLang="cs-CZ" dirty="0" err="1">
                <a:latin typeface="+mn-lt"/>
              </a:rPr>
              <a:t>be</a:t>
            </a:r>
            <a:r>
              <a:rPr lang="cs-CZ" altLang="cs-CZ" dirty="0">
                <a:latin typeface="+mn-lt"/>
              </a:rPr>
              <a:t> </a:t>
            </a:r>
            <a:r>
              <a:rPr lang="cs-CZ" altLang="cs-CZ" dirty="0" err="1">
                <a:latin typeface="+mn-lt"/>
              </a:rPr>
              <a:t>used</a:t>
            </a:r>
            <a:r>
              <a:rPr lang="cs-CZ" altLang="cs-CZ" dirty="0">
                <a:latin typeface="+mn-lt"/>
              </a:rPr>
              <a:t> </a:t>
            </a:r>
            <a:r>
              <a:rPr lang="cs-CZ" altLang="cs-CZ" dirty="0" err="1">
                <a:latin typeface="+mn-lt"/>
              </a:rPr>
              <a:t>if</a:t>
            </a:r>
            <a:r>
              <a:rPr lang="cs-CZ" altLang="cs-CZ" dirty="0">
                <a:latin typeface="+mn-lt"/>
              </a:rPr>
              <a:t> </a:t>
            </a:r>
            <a:r>
              <a:rPr lang="cs-CZ" altLang="cs-CZ" dirty="0" err="1">
                <a:latin typeface="+mn-lt"/>
              </a:rPr>
              <a:t>relationship</a:t>
            </a:r>
            <a:r>
              <a:rPr lang="cs-CZ" altLang="cs-CZ" dirty="0">
                <a:latin typeface="+mn-lt"/>
              </a:rPr>
              <a:t> management – </a:t>
            </a:r>
            <a:r>
              <a:rPr lang="cs-CZ" altLang="cs-CZ" dirty="0" err="1">
                <a:latin typeface="+mn-lt"/>
              </a:rPr>
              <a:t>for</a:t>
            </a:r>
            <a:r>
              <a:rPr lang="cs-CZ" altLang="cs-CZ" dirty="0">
                <a:latin typeface="+mn-lt"/>
              </a:rPr>
              <a:t> </a:t>
            </a:r>
            <a:r>
              <a:rPr lang="cs-CZ" altLang="cs-CZ" dirty="0" err="1">
                <a:latin typeface="+mn-lt"/>
              </a:rPr>
              <a:t>example</a:t>
            </a:r>
            <a:r>
              <a:rPr lang="cs-CZ" altLang="cs-CZ" dirty="0">
                <a:latin typeface="+mn-lt"/>
              </a:rPr>
              <a:t> in </a:t>
            </a:r>
            <a:r>
              <a:rPr lang="cs-CZ" altLang="cs-CZ" dirty="0" err="1">
                <a:latin typeface="+mn-lt"/>
              </a:rPr>
              <a:t>the</a:t>
            </a:r>
            <a:r>
              <a:rPr lang="cs-CZ" altLang="cs-CZ" dirty="0">
                <a:latin typeface="+mn-lt"/>
              </a:rPr>
              <a:t> </a:t>
            </a:r>
            <a:r>
              <a:rPr lang="cs-CZ" altLang="cs-CZ" dirty="0" err="1">
                <a:latin typeface="+mn-lt"/>
              </a:rPr>
              <a:t>development</a:t>
            </a:r>
            <a:r>
              <a:rPr lang="cs-CZ" altLang="cs-CZ" dirty="0">
                <a:latin typeface="+mn-lt"/>
              </a:rPr>
              <a:t> </a:t>
            </a:r>
            <a:r>
              <a:rPr lang="cs-CZ" altLang="cs-CZ" dirty="0" err="1">
                <a:latin typeface="+mn-lt"/>
              </a:rPr>
              <a:t>programs</a:t>
            </a:r>
            <a:r>
              <a:rPr lang="cs-CZ" altLang="cs-CZ" dirty="0">
                <a:latin typeface="+mn-lt"/>
              </a:rPr>
              <a:t>.</a:t>
            </a:r>
          </a:p>
          <a:p>
            <a:pPr marL="109728" eaLnBrk="1" hangingPunct="1">
              <a:defRPr/>
            </a:pPr>
            <a:r>
              <a:rPr lang="en-US" b="1" dirty="0">
                <a:solidFill>
                  <a:srgbClr val="FF0000"/>
                </a:solidFill>
              </a:rPr>
              <a:t>E</a:t>
            </a:r>
            <a:r>
              <a:rPr lang="cs-CZ" b="1" dirty="0">
                <a:solidFill>
                  <a:srgbClr val="FF0000"/>
                </a:solidFill>
              </a:rPr>
              <a:t>FEKTIVNÍ „SUPPLY MARKET INTELLIGENCE“</a:t>
            </a:r>
            <a:r>
              <a:rPr lang="cs-CZ" dirty="0"/>
              <a:t> zahrnuje:</a:t>
            </a:r>
          </a:p>
          <a:p>
            <a:pPr algn="just" eaLnBrk="1" hangingPunct="1">
              <a:defRPr/>
            </a:pPr>
            <a:r>
              <a:rPr lang="en-US" dirty="0"/>
              <a:t>• </a:t>
            </a:r>
            <a:r>
              <a:rPr lang="cs-CZ" dirty="0"/>
              <a:t>m</a:t>
            </a:r>
            <a:r>
              <a:rPr lang="en-US" dirty="0" err="1"/>
              <a:t>onitoring</a:t>
            </a:r>
            <a:r>
              <a:rPr lang="en-US" dirty="0"/>
              <a:t> </a:t>
            </a:r>
            <a:r>
              <a:rPr lang="cs-CZ" dirty="0"/>
              <a:t> </a:t>
            </a:r>
            <a:r>
              <a:rPr lang="cs-CZ" dirty="0" err="1"/>
              <a:t>of</a:t>
            </a:r>
            <a:r>
              <a:rPr lang="cs-CZ" dirty="0"/>
              <a:t> </a:t>
            </a:r>
            <a:r>
              <a:rPr lang="cs-CZ" dirty="0" err="1"/>
              <a:t>supply</a:t>
            </a:r>
            <a:r>
              <a:rPr lang="cs-CZ" dirty="0"/>
              <a:t> </a:t>
            </a:r>
            <a:r>
              <a:rPr lang="cs-CZ" dirty="0" err="1"/>
              <a:t>markets</a:t>
            </a:r>
            <a:r>
              <a:rPr lang="cs-CZ" dirty="0"/>
              <a:t> and </a:t>
            </a:r>
            <a:r>
              <a:rPr lang="cs-CZ" dirty="0" err="1"/>
              <a:t>trends</a:t>
            </a:r>
            <a:r>
              <a:rPr lang="cs-CZ" dirty="0"/>
              <a:t> (</a:t>
            </a:r>
            <a:r>
              <a:rPr lang="cs-CZ" dirty="0" err="1"/>
              <a:t>development</a:t>
            </a:r>
            <a:r>
              <a:rPr lang="cs-CZ" dirty="0"/>
              <a:t> </a:t>
            </a:r>
            <a:r>
              <a:rPr lang="cs-CZ" dirty="0" err="1"/>
              <a:t>of</a:t>
            </a:r>
            <a:r>
              <a:rPr lang="cs-CZ" dirty="0"/>
              <a:t> </a:t>
            </a:r>
            <a:r>
              <a:rPr lang="cs-CZ" dirty="0" err="1"/>
              <a:t>purchased</a:t>
            </a:r>
            <a:r>
              <a:rPr lang="cs-CZ" dirty="0"/>
              <a:t> </a:t>
            </a:r>
            <a:r>
              <a:rPr lang="cs-CZ" dirty="0" err="1"/>
              <a:t>items</a:t>
            </a:r>
            <a:r>
              <a:rPr lang="cs-CZ" dirty="0"/>
              <a:t> </a:t>
            </a:r>
            <a:r>
              <a:rPr lang="cs-CZ" dirty="0" err="1"/>
              <a:t>prices</a:t>
            </a:r>
            <a:r>
              <a:rPr lang="cs-CZ" dirty="0"/>
              <a:t>, </a:t>
            </a:r>
            <a:r>
              <a:rPr lang="cs-CZ" dirty="0" err="1"/>
              <a:t>available</a:t>
            </a:r>
            <a:r>
              <a:rPr lang="cs-CZ" dirty="0"/>
              <a:t> </a:t>
            </a:r>
            <a:r>
              <a:rPr lang="cs-CZ" dirty="0" err="1"/>
              <a:t>quantity</a:t>
            </a:r>
            <a:r>
              <a:rPr lang="cs-CZ" dirty="0"/>
              <a:t>, </a:t>
            </a:r>
            <a:r>
              <a:rPr lang="cs-CZ" dirty="0" err="1"/>
              <a:t>interpretation</a:t>
            </a:r>
            <a:r>
              <a:rPr lang="cs-CZ" dirty="0"/>
              <a:t> </a:t>
            </a:r>
            <a:r>
              <a:rPr lang="cs-CZ" dirty="0" err="1"/>
              <a:t>of</a:t>
            </a:r>
            <a:r>
              <a:rPr lang="cs-CZ" dirty="0"/>
              <a:t> </a:t>
            </a:r>
            <a:r>
              <a:rPr lang="cs-CZ" dirty="0" err="1"/>
              <a:t>the</a:t>
            </a:r>
            <a:r>
              <a:rPr lang="cs-CZ" dirty="0"/>
              <a:t> </a:t>
            </a:r>
            <a:r>
              <a:rPr lang="cs-CZ" dirty="0" err="1"/>
              <a:t>impact</a:t>
            </a:r>
            <a:r>
              <a:rPr lang="cs-CZ" dirty="0"/>
              <a:t> on </a:t>
            </a:r>
            <a:r>
              <a:rPr lang="cs-CZ" dirty="0" err="1"/>
              <a:t>the</a:t>
            </a:r>
            <a:r>
              <a:rPr lang="cs-CZ" dirty="0"/>
              <a:t> </a:t>
            </a:r>
            <a:r>
              <a:rPr lang="cs-CZ" dirty="0" err="1"/>
              <a:t>strategy</a:t>
            </a:r>
            <a:r>
              <a:rPr lang="cs-CZ" dirty="0"/>
              <a:t>, </a:t>
            </a:r>
            <a:r>
              <a:rPr lang="cs-CZ" dirty="0" err="1"/>
              <a:t>identification</a:t>
            </a:r>
            <a:r>
              <a:rPr lang="cs-CZ" dirty="0"/>
              <a:t> </a:t>
            </a:r>
            <a:r>
              <a:rPr lang="cs-CZ" dirty="0" err="1"/>
              <a:t>of</a:t>
            </a:r>
            <a:r>
              <a:rPr lang="cs-CZ" dirty="0"/>
              <a:t> </a:t>
            </a:r>
            <a:r>
              <a:rPr lang="cs-CZ" dirty="0" err="1"/>
              <a:t>the</a:t>
            </a:r>
            <a:r>
              <a:rPr lang="cs-CZ" dirty="0"/>
              <a:t> </a:t>
            </a:r>
            <a:r>
              <a:rPr lang="cs-CZ" dirty="0" err="1"/>
              <a:t>crticial</a:t>
            </a:r>
            <a:r>
              <a:rPr lang="cs-CZ" dirty="0"/>
              <a:t> </a:t>
            </a:r>
            <a:r>
              <a:rPr lang="cs-CZ" dirty="0" err="1"/>
              <a:t>items</a:t>
            </a:r>
            <a:r>
              <a:rPr lang="cs-CZ" dirty="0"/>
              <a:t>, </a:t>
            </a:r>
            <a:r>
              <a:rPr lang="cs-CZ" dirty="0" err="1"/>
              <a:t>developent</a:t>
            </a:r>
            <a:r>
              <a:rPr lang="cs-CZ" dirty="0"/>
              <a:t> </a:t>
            </a:r>
            <a:r>
              <a:rPr lang="cs-CZ" dirty="0" err="1"/>
              <a:t>of</a:t>
            </a:r>
            <a:r>
              <a:rPr lang="cs-CZ" dirty="0"/>
              <a:t> </a:t>
            </a:r>
            <a:r>
              <a:rPr lang="cs-CZ" dirty="0" err="1"/>
              <a:t>supplier</a:t>
            </a:r>
            <a:r>
              <a:rPr lang="cs-CZ" dirty="0"/>
              <a:t> </a:t>
            </a:r>
            <a:r>
              <a:rPr lang="cs-CZ" dirty="0" err="1"/>
              <a:t>alternatives</a:t>
            </a:r>
            <a:r>
              <a:rPr lang="cs-CZ" dirty="0"/>
              <a:t> and </a:t>
            </a:r>
            <a:r>
              <a:rPr lang="cs-CZ" dirty="0" err="1"/>
              <a:t>development</a:t>
            </a:r>
            <a:r>
              <a:rPr lang="cs-CZ" dirty="0"/>
              <a:t> </a:t>
            </a:r>
            <a:r>
              <a:rPr lang="cs-CZ" dirty="0" err="1"/>
              <a:t>of</a:t>
            </a:r>
            <a:r>
              <a:rPr lang="cs-CZ" dirty="0"/>
              <a:t> </a:t>
            </a:r>
            <a:r>
              <a:rPr lang="cs-CZ" dirty="0" err="1"/>
              <a:t>alternative</a:t>
            </a:r>
            <a:r>
              <a:rPr lang="cs-CZ" dirty="0"/>
              <a:t> </a:t>
            </a:r>
            <a:r>
              <a:rPr lang="cs-CZ" dirty="0" err="1"/>
              <a:t>plansdodavatelských</a:t>
            </a:r>
            <a:r>
              <a:rPr lang="cs-CZ" dirty="0"/>
              <a:t> trhů a trendů </a:t>
            </a:r>
            <a:r>
              <a:rPr lang="en-US" dirty="0"/>
              <a:t>(</a:t>
            </a:r>
            <a:r>
              <a:rPr lang="cs-CZ" dirty="0"/>
              <a:t>např.</a:t>
            </a:r>
            <a:r>
              <a:rPr lang="en-US" dirty="0"/>
              <a:t> </a:t>
            </a:r>
            <a:r>
              <a:rPr lang="cs-CZ" dirty="0"/>
              <a:t>pohyb cen nákupních položek</a:t>
            </a:r>
            <a:r>
              <a:rPr lang="en-US" dirty="0"/>
              <a:t>, </a:t>
            </a:r>
            <a:r>
              <a:rPr lang="cs-CZ" dirty="0"/>
              <a:t>pohyb dostupného množství</a:t>
            </a:r>
            <a:r>
              <a:rPr lang="en-US" dirty="0"/>
              <a:t>,</a:t>
            </a:r>
            <a:r>
              <a:rPr lang="cs-CZ" dirty="0"/>
              <a:t> změny u dodavatelů</a:t>
            </a:r>
            <a:r>
              <a:rPr lang="en-US" dirty="0"/>
              <a:t>) </a:t>
            </a:r>
            <a:r>
              <a:rPr lang="cs-CZ" dirty="0"/>
              <a:t>+ interpretace dopadů na strategie podniku</a:t>
            </a:r>
          </a:p>
          <a:p>
            <a:pPr algn="just" eaLnBrk="1" hangingPunct="1">
              <a:defRPr/>
            </a:pPr>
            <a:r>
              <a:rPr lang="en-US" dirty="0"/>
              <a:t>• </a:t>
            </a:r>
            <a:r>
              <a:rPr lang="cs-CZ" dirty="0"/>
              <a:t>identifikace kritických položek a služeb, které jsou nutné pro dosahování strategických cílů v klíčových oblastech výkonnosti – zejména u nových produktů</a:t>
            </a:r>
          </a:p>
          <a:p>
            <a:pPr algn="just" eaLnBrk="1" hangingPunct="1">
              <a:defRPr/>
            </a:pPr>
            <a:r>
              <a:rPr lang="en-US" dirty="0"/>
              <a:t>• </a:t>
            </a:r>
            <a:r>
              <a:rPr lang="cs-CZ" dirty="0"/>
              <a:t>rozvoj alternativ dodavatelů a alternativních plánů nákupu – podpora plánů podniku</a:t>
            </a:r>
          </a:p>
          <a:p>
            <a:pPr>
              <a:defRPr/>
            </a:pPr>
            <a:endParaRPr lang="en-GB" altLang="cs-CZ" dirty="0">
              <a:latin typeface="Arial" charset="0"/>
            </a:endParaRPr>
          </a:p>
        </p:txBody>
      </p:sp>
      <p:sp>
        <p:nvSpPr>
          <p:cNvPr id="46084" name="Zástupný symbol pro číslo snímku 3">
            <a:extLst>
              <a:ext uri="{FF2B5EF4-FFF2-40B4-BE49-F238E27FC236}">
                <a16:creationId xmlns:a16="http://schemas.microsoft.com/office/drawing/2014/main" id="{7162C600-F6A6-4956-86B0-3079F934DB2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530FC5-AD99-497F-8E58-F141147D2548}" type="slidenum">
              <a:rPr lang="cs-CZ" altLang="cs-CZ" smtClean="0"/>
              <a:pPr>
                <a:spcBef>
                  <a:spcPct val="0"/>
                </a:spcBef>
              </a:pPr>
              <a:t>14</a:t>
            </a:fld>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a:extLst>
              <a:ext uri="{FF2B5EF4-FFF2-40B4-BE49-F238E27FC236}">
                <a16:creationId xmlns:a16="http://schemas.microsoft.com/office/drawing/2014/main" id="{21CE1C05-1BE7-41CA-9546-CEB2CAD69088}"/>
              </a:ext>
            </a:extLst>
          </p:cNvPr>
          <p:cNvSpPr>
            <a:spLocks noGrp="1" noRot="1" noChangeAspect="1" noChangeArrowheads="1" noTextEdit="1"/>
          </p:cNvSpPr>
          <p:nvPr>
            <p:ph type="sldImg"/>
          </p:nvPr>
        </p:nvSpPr>
        <p:spPr>
          <a:ln/>
        </p:spPr>
      </p:sp>
      <p:sp>
        <p:nvSpPr>
          <p:cNvPr id="3" name="Zástupný symbol pro poznámky 2">
            <a:extLst>
              <a:ext uri="{FF2B5EF4-FFF2-40B4-BE49-F238E27FC236}">
                <a16:creationId xmlns:a16="http://schemas.microsoft.com/office/drawing/2014/main" id="{B878A270-0F02-4103-ADF8-F2125DE798BA}"/>
              </a:ext>
            </a:extLst>
          </p:cNvPr>
          <p:cNvSpPr>
            <a:spLocks noGrp="1"/>
          </p:cNvSpPr>
          <p:nvPr>
            <p:ph type="body" idx="1"/>
          </p:nvPr>
        </p:nvSpPr>
        <p:spPr/>
        <p:txBody>
          <a:bodyPr/>
          <a:lstStyle/>
          <a:p>
            <a:pPr eaLnBrk="1" fontAlgn="auto" hangingPunct="1">
              <a:spcBef>
                <a:spcPts val="0"/>
              </a:spcBef>
              <a:spcAft>
                <a:spcPts val="0"/>
              </a:spcAft>
              <a:defRPr/>
            </a:pPr>
            <a:r>
              <a:rPr lang="en-US" dirty="0">
                <a:latin typeface="+mn-lt"/>
              </a:rPr>
              <a:t>In this way the procurement process can be subdivided in two major sub-processes: a strategic and an operational one (Figure2). The first sub-process is sourcing, it includes spend analysis, strategic sourcing and contract management. Strategic sourcing is focused on</a:t>
            </a:r>
            <a:r>
              <a:rPr lang="cs-CZ" dirty="0">
                <a:latin typeface="+mn-lt"/>
              </a:rPr>
              <a:t> </a:t>
            </a:r>
            <a:r>
              <a:rPr lang="en-US" dirty="0">
                <a:latin typeface="+mn-lt"/>
              </a:rPr>
              <a:t>choosing the right sourcing strategies, </a:t>
            </a:r>
            <a:r>
              <a:rPr lang="en-US" dirty="0" err="1">
                <a:latin typeface="+mn-lt"/>
              </a:rPr>
              <a:t>suppliers’selection</a:t>
            </a:r>
            <a:r>
              <a:rPr lang="en-US" dirty="0">
                <a:latin typeface="+mn-lt"/>
              </a:rPr>
              <a:t> and the evaluation of </a:t>
            </a:r>
            <a:r>
              <a:rPr lang="en-US" dirty="0" err="1">
                <a:latin typeface="+mn-lt"/>
              </a:rPr>
              <a:t>suppliers’performance</a:t>
            </a:r>
            <a:r>
              <a:rPr lang="en-US" dirty="0">
                <a:latin typeface="+mn-lt"/>
              </a:rPr>
              <a:t> relative to the company’s goals. </a:t>
            </a:r>
            <a:r>
              <a:rPr lang="en-US" dirty="0" err="1">
                <a:latin typeface="+mn-lt"/>
              </a:rPr>
              <a:t>Thesecond</a:t>
            </a:r>
            <a:r>
              <a:rPr lang="cs-CZ" dirty="0">
                <a:latin typeface="+mn-lt"/>
              </a:rPr>
              <a:t> </a:t>
            </a:r>
            <a:r>
              <a:rPr lang="en-US" dirty="0">
                <a:latin typeface="+mn-lt"/>
              </a:rPr>
              <a:t>sub-</a:t>
            </a:r>
            <a:r>
              <a:rPr lang="en-US" dirty="0" err="1">
                <a:latin typeface="+mn-lt"/>
              </a:rPr>
              <a:t>processis</a:t>
            </a:r>
            <a:r>
              <a:rPr lang="en-US" dirty="0">
                <a:latin typeface="+mn-lt"/>
              </a:rPr>
              <a:t> purchasing, consisting of all activities from purchasing to payment. (</a:t>
            </a:r>
            <a:r>
              <a:rPr lang="en-US" dirty="0" err="1">
                <a:latin typeface="+mn-lt"/>
              </a:rPr>
              <a:t>Rafati</a:t>
            </a:r>
            <a:r>
              <a:rPr lang="en-US" dirty="0">
                <a:latin typeface="+mn-lt"/>
              </a:rPr>
              <a:t> &amp;</a:t>
            </a:r>
            <a:r>
              <a:rPr lang="en-US" dirty="0" err="1">
                <a:latin typeface="+mn-lt"/>
              </a:rPr>
              <a:t>Poels</a:t>
            </a:r>
            <a:r>
              <a:rPr lang="en-US" dirty="0">
                <a:latin typeface="+mn-lt"/>
              </a:rPr>
              <a:t>, 2016</a:t>
            </a:r>
            <a:endParaRPr lang="en-GB" dirty="0"/>
          </a:p>
          <a:p>
            <a:pPr>
              <a:defRPr/>
            </a:pPr>
            <a:endParaRPr lang="en-GB" dirty="0"/>
          </a:p>
        </p:txBody>
      </p:sp>
      <p:sp>
        <p:nvSpPr>
          <p:cNvPr id="48132" name="Zástupný symbol pro číslo snímku 3">
            <a:extLst>
              <a:ext uri="{FF2B5EF4-FFF2-40B4-BE49-F238E27FC236}">
                <a16:creationId xmlns:a16="http://schemas.microsoft.com/office/drawing/2014/main" id="{DD167C19-AC1C-4934-AF8C-CFDD0064C42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6900EF3C-D3EA-40A8-A01E-A82AF8125909}" type="slidenum">
              <a:rPr lang="en-GB" altLang="cs-CZ" sz="1200" smtClean="0"/>
              <a:pPr/>
              <a:t>15</a:t>
            </a:fld>
            <a:endParaRPr lang="en-GB" altLang="cs-CZ"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a:extLst>
              <a:ext uri="{FF2B5EF4-FFF2-40B4-BE49-F238E27FC236}">
                <a16:creationId xmlns:a16="http://schemas.microsoft.com/office/drawing/2014/main" id="{6F0D6344-D311-4C66-BD3A-55608ACC3C33}"/>
              </a:ext>
            </a:extLst>
          </p:cNvPr>
          <p:cNvSpPr>
            <a:spLocks noGrp="1" noRot="1" noChangeAspect="1" noChangeArrowheads="1" noTextEdit="1"/>
          </p:cNvSpPr>
          <p:nvPr>
            <p:ph type="sldImg"/>
          </p:nvPr>
        </p:nvSpPr>
        <p:spPr>
          <a:ln/>
        </p:spPr>
      </p:sp>
      <p:sp>
        <p:nvSpPr>
          <p:cNvPr id="50179" name="Zástupný symbol pro poznámky 2">
            <a:extLst>
              <a:ext uri="{FF2B5EF4-FFF2-40B4-BE49-F238E27FC236}">
                <a16:creationId xmlns:a16="http://schemas.microsoft.com/office/drawing/2014/main" id="{A574E013-EF11-460B-B546-3A80D9BB20C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1" hangingPunct="1">
              <a:lnSpc>
                <a:spcPct val="80000"/>
              </a:lnSpc>
            </a:pPr>
            <a:r>
              <a:rPr lang="cs-CZ" altLang="cs-CZ" sz="2800"/>
              <a:t>Iniciace </a:t>
            </a:r>
          </a:p>
          <a:p>
            <a:pPr marL="547688" lvl="1" indent="-228600" algn="just" eaLnBrk="1" hangingPunct="1">
              <a:lnSpc>
                <a:spcPct val="80000"/>
              </a:lnSpc>
            </a:pPr>
            <a:r>
              <a:rPr lang="cs-CZ" altLang="cs-CZ" sz="2600"/>
              <a:t>Ujasnění potřeb. Stanovení velikosti a termínů potřeby, odhad ceny</a:t>
            </a:r>
          </a:p>
          <a:p>
            <a:pPr marL="273050" indent="-273050" algn="just" eaLnBrk="1" hangingPunct="1">
              <a:lnSpc>
                <a:spcPct val="80000"/>
              </a:lnSpc>
            </a:pPr>
            <a:r>
              <a:rPr lang="cs-CZ" altLang="cs-CZ" sz="2800"/>
              <a:t>Hledání a výběr dodavatele,</a:t>
            </a:r>
          </a:p>
          <a:p>
            <a:pPr marL="547688" lvl="1" indent="-228600" algn="just" eaLnBrk="1" hangingPunct="1">
              <a:lnSpc>
                <a:spcPct val="80000"/>
              </a:lnSpc>
            </a:pPr>
            <a:r>
              <a:rPr lang="cs-CZ" altLang="cs-CZ" sz="2600"/>
              <a:t>okolnosti platby, screening potenciálních dodavatelů, přehledy, kritéria výběru atd., příprava objednávky</a:t>
            </a:r>
          </a:p>
          <a:p>
            <a:pPr marL="273050" indent="-273050" algn="just" eaLnBrk="1" hangingPunct="1">
              <a:lnSpc>
                <a:spcPct val="80000"/>
              </a:lnSpc>
            </a:pPr>
            <a:r>
              <a:rPr lang="cs-CZ" altLang="cs-CZ" sz="2800"/>
              <a:t>Dokončení  </a:t>
            </a:r>
          </a:p>
          <a:p>
            <a:pPr marL="547688" lvl="1" indent="-228600" algn="just" eaLnBrk="1" hangingPunct="1">
              <a:lnSpc>
                <a:spcPct val="80000"/>
              </a:lnSpc>
            </a:pPr>
            <a:r>
              <a:rPr lang="cs-CZ" altLang="cs-CZ" sz="2600"/>
              <a:t>Kontrola a zaúčtování dodávky, Skladování, Vyskladnění, zajištění kvality</a:t>
            </a:r>
          </a:p>
          <a:p>
            <a:pPr marL="547688" lvl="1" indent="-228600" algn="just" eaLnBrk="1" hangingPunct="1">
              <a:lnSpc>
                <a:spcPct val="80000"/>
              </a:lnSpc>
              <a:buFontTx/>
              <a:buChar char="•"/>
            </a:pPr>
            <a:r>
              <a:rPr lang="cs-CZ" altLang="cs-CZ" sz="2000"/>
              <a:t>Stěžejní činností je uváděn výběr a hodnocení dodavatelů (dodavatele (Fawcett, 2000; Gadde a Hakansson, 2001)</a:t>
            </a:r>
          </a:p>
          <a:p>
            <a:pPr marL="273050" indent="-273050" eaLnBrk="1" hangingPunct="1">
              <a:spcBef>
                <a:spcPct val="0"/>
              </a:spcBef>
            </a:pPr>
            <a:r>
              <a:rPr lang="cs-CZ" altLang="cs-CZ"/>
              <a:t>Analýza potřeb na odbytovém trhu (vnitropodnikový útvar) – třeba pochopit všechy relevantní přání zákazníka, podnet k výrobkové inovaci, vývoj produktu a zpracování prototypu, sestavy, definice nových potřeb</a:t>
            </a:r>
          </a:p>
          <a:p>
            <a:pPr marL="273050" indent="-273050" eaLnBrk="1" hangingPunct="1">
              <a:spcBef>
                <a:spcPct val="0"/>
              </a:spcBef>
            </a:pPr>
            <a:r>
              <a:rPr lang="cs-CZ" altLang="cs-CZ"/>
              <a:t>Dnes vyžaduje proces nákupu holistický přístup a zahrnuje jak samotný nákup, tak i </a:t>
            </a:r>
            <a:r>
              <a:rPr lang="cs-CZ" altLang="cs-CZ" b="1"/>
              <a:t>řízení dodavatelských vztahů, vyjednávání a řízení smluv, řízení interních týmů v rámci organizace a i senior </a:t>
            </a:r>
            <a:r>
              <a:rPr lang="cs-CZ" altLang="cs-CZ"/>
              <a:t>managementu firmy.</a:t>
            </a:r>
            <a:endParaRPr lang="en-GB" altLang="cs-CZ"/>
          </a:p>
          <a:p>
            <a:pPr marL="273050" indent="-273050"/>
            <a:endParaRPr lang="en-GB" altLang="en-US"/>
          </a:p>
        </p:txBody>
      </p:sp>
      <p:sp>
        <p:nvSpPr>
          <p:cNvPr id="50180" name="Zástupný symbol pro číslo snímku 3">
            <a:extLst>
              <a:ext uri="{FF2B5EF4-FFF2-40B4-BE49-F238E27FC236}">
                <a16:creationId xmlns:a16="http://schemas.microsoft.com/office/drawing/2014/main" id="{9FDC7F27-0582-43C9-8836-DC84C802A94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DC5968-F0D9-4946-B221-043C05D853CA}" type="slidenum">
              <a:rPr lang="cs-CZ" altLang="cs-CZ" smtClean="0"/>
              <a:pPr>
                <a:spcBef>
                  <a:spcPct val="0"/>
                </a:spcBef>
              </a:pPr>
              <a:t>16</a:t>
            </a:fld>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a:extLst>
              <a:ext uri="{FF2B5EF4-FFF2-40B4-BE49-F238E27FC236}">
                <a16:creationId xmlns:a16="http://schemas.microsoft.com/office/drawing/2014/main" id="{DE8C3F7F-4371-465F-A265-9460F22CFCF0}"/>
              </a:ext>
            </a:extLst>
          </p:cNvPr>
          <p:cNvSpPr>
            <a:spLocks noGrp="1" noRot="1" noChangeAspect="1" noChangeArrowheads="1" noTextEdit="1"/>
          </p:cNvSpPr>
          <p:nvPr>
            <p:ph type="sldImg"/>
          </p:nvPr>
        </p:nvSpPr>
        <p:spPr>
          <a:ln/>
        </p:spPr>
      </p:sp>
      <p:sp>
        <p:nvSpPr>
          <p:cNvPr id="52227" name="Zástupný symbol pro poznámky 2">
            <a:extLst>
              <a:ext uri="{FF2B5EF4-FFF2-40B4-BE49-F238E27FC236}">
                <a16:creationId xmlns:a16="http://schemas.microsoft.com/office/drawing/2014/main" id="{872C6099-981E-4AF1-A34E-023425D606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cs-CZ" altLang="cs-CZ" sz="2400"/>
              <a:t>Ty novější</a:t>
            </a:r>
          </a:p>
          <a:p>
            <a:pPr lvl="1" eaLnBrk="1" hangingPunct="1">
              <a:lnSpc>
                <a:spcPct val="90000"/>
              </a:lnSpc>
            </a:pPr>
            <a:r>
              <a:rPr lang="cs-CZ" altLang="cs-CZ" sz="2000"/>
              <a:t>Moeleruv</a:t>
            </a:r>
          </a:p>
          <a:p>
            <a:pPr lvl="1" eaLnBrk="1" hangingPunct="1">
              <a:lnSpc>
                <a:spcPct val="90000"/>
              </a:lnSpc>
            </a:pPr>
            <a:r>
              <a:rPr lang="cs-CZ" altLang="cs-CZ" sz="2000"/>
              <a:t>Woodside a vyase (našla jsem v lukoszové)</a:t>
            </a:r>
          </a:p>
          <a:p>
            <a:pPr lvl="1" eaLnBrk="1" hangingPunct="1">
              <a:lnSpc>
                <a:spcPct val="90000"/>
              </a:lnSpc>
            </a:pPr>
            <a:r>
              <a:rPr lang="cs-CZ" altLang="cs-CZ" sz="2000"/>
              <a:t>Dyadický</a:t>
            </a:r>
          </a:p>
          <a:p>
            <a:pPr lvl="1" eaLnBrk="1" hangingPunct="1">
              <a:lnSpc>
                <a:spcPct val="90000"/>
              </a:lnSpc>
            </a:pPr>
            <a:r>
              <a:rPr lang="cs-CZ" altLang="cs-CZ" sz="2000"/>
              <a:t>Interakční(international marketing and purchasing skupina)</a:t>
            </a:r>
          </a:p>
          <a:p>
            <a:pPr eaLnBrk="1" hangingPunct="1">
              <a:lnSpc>
                <a:spcPct val="90000"/>
              </a:lnSpc>
            </a:pPr>
            <a:r>
              <a:rPr lang="cs-CZ" altLang="cs-CZ" sz="2400"/>
              <a:t>Klasické modely</a:t>
            </a:r>
          </a:p>
          <a:p>
            <a:pPr lvl="1" eaLnBrk="1" hangingPunct="1">
              <a:lnSpc>
                <a:spcPct val="90000"/>
              </a:lnSpc>
            </a:pPr>
            <a:r>
              <a:rPr lang="cs-CZ" altLang="cs-CZ" sz="2000"/>
              <a:t>Robinson farris – základní model nákupního procesu od roku 1967</a:t>
            </a:r>
          </a:p>
          <a:p>
            <a:pPr lvl="1" eaLnBrk="1" hangingPunct="1">
              <a:lnSpc>
                <a:spcPct val="90000"/>
              </a:lnSpc>
            </a:pPr>
            <a:r>
              <a:rPr lang="cs-CZ" altLang="cs-CZ" sz="2000"/>
              <a:t>Model nákupní mřížky</a:t>
            </a:r>
          </a:p>
          <a:p>
            <a:pPr lvl="1" eaLnBrk="1" hangingPunct="1">
              <a:lnSpc>
                <a:spcPct val="90000"/>
              </a:lnSpc>
            </a:pPr>
            <a:r>
              <a:rPr lang="cs-CZ" altLang="cs-CZ" sz="2000"/>
              <a:t>Ozanův churchilluv – pro zpracovatelský průmysl</a:t>
            </a:r>
          </a:p>
          <a:p>
            <a:pPr lvl="1" eaLnBrk="1" hangingPunct="1">
              <a:lnSpc>
                <a:spcPct val="90000"/>
              </a:lnSpc>
            </a:pPr>
            <a:r>
              <a:rPr lang="cs-CZ" altLang="cs-CZ" sz="2000"/>
              <a:t>Webster wind</a:t>
            </a:r>
          </a:p>
          <a:p>
            <a:pPr lvl="1" eaLnBrk="1" hangingPunct="1">
              <a:lnSpc>
                <a:spcPct val="90000"/>
              </a:lnSpc>
            </a:pPr>
            <a:r>
              <a:rPr lang="cs-CZ" altLang="cs-CZ" sz="2000"/>
              <a:t>Cordozuv model</a:t>
            </a:r>
          </a:p>
          <a:p>
            <a:pPr lvl="1" eaLnBrk="1" hangingPunct="1">
              <a:lnSpc>
                <a:spcPct val="90000"/>
              </a:lnSpc>
            </a:pPr>
            <a:r>
              <a:rPr lang="cs-CZ" altLang="cs-CZ" sz="2000"/>
              <a:t>Shetův model</a:t>
            </a:r>
          </a:p>
          <a:p>
            <a:endParaRPr lang="en-GB" altLang="en-US"/>
          </a:p>
        </p:txBody>
      </p:sp>
      <p:sp>
        <p:nvSpPr>
          <p:cNvPr id="52228" name="Zástupný symbol pro číslo snímku 3">
            <a:extLst>
              <a:ext uri="{FF2B5EF4-FFF2-40B4-BE49-F238E27FC236}">
                <a16:creationId xmlns:a16="http://schemas.microsoft.com/office/drawing/2014/main" id="{EBDFBC13-8E09-4C24-82C6-49DB275F813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CEC2F5-837B-40DD-84EA-0E4D348704DB}" type="slidenum">
              <a:rPr lang="cs-CZ" altLang="cs-CZ" smtClean="0"/>
              <a:pPr>
                <a:spcBef>
                  <a:spcPct val="0"/>
                </a:spcBef>
              </a:pPr>
              <a:t>17</a:t>
            </a:fld>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a:extLst>
              <a:ext uri="{FF2B5EF4-FFF2-40B4-BE49-F238E27FC236}">
                <a16:creationId xmlns:a16="http://schemas.microsoft.com/office/drawing/2014/main" id="{FEF3586B-BA43-4311-8D36-913B662D5CA6}"/>
              </a:ext>
            </a:extLst>
          </p:cNvPr>
          <p:cNvSpPr>
            <a:spLocks noGrp="1" noRot="1" noChangeAspect="1" noChangeArrowheads="1" noTextEdit="1"/>
          </p:cNvSpPr>
          <p:nvPr>
            <p:ph type="sldImg"/>
          </p:nvPr>
        </p:nvSpPr>
        <p:spPr>
          <a:ln/>
        </p:spPr>
      </p:sp>
      <p:sp>
        <p:nvSpPr>
          <p:cNvPr id="55299" name="Zástupný symbol pro poznámky 2">
            <a:extLst>
              <a:ext uri="{FF2B5EF4-FFF2-40B4-BE49-F238E27FC236}">
                <a16:creationId xmlns:a16="http://schemas.microsoft.com/office/drawing/2014/main" id="{2168AF5E-59D5-44A4-A40F-7FBC3499F2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55300" name="Zástupný symbol pro číslo snímku 3">
            <a:extLst>
              <a:ext uri="{FF2B5EF4-FFF2-40B4-BE49-F238E27FC236}">
                <a16:creationId xmlns:a16="http://schemas.microsoft.com/office/drawing/2014/main" id="{B114629F-A1E3-4B4C-BCC8-7E2A4C520C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9997465A-56AC-4F35-832D-0CFBF103AE4E}" type="slidenum">
              <a:rPr lang="en-GB" altLang="cs-CZ" sz="1200" smtClean="0"/>
              <a:pPr/>
              <a:t>19</a:t>
            </a:fld>
            <a:endParaRPr lang="en-GB" altLang="cs-CZ"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a:extLst>
              <a:ext uri="{FF2B5EF4-FFF2-40B4-BE49-F238E27FC236}">
                <a16:creationId xmlns:a16="http://schemas.microsoft.com/office/drawing/2014/main" id="{6F50DCDD-6069-432E-816F-4B7F77FB343B}"/>
              </a:ext>
            </a:extLst>
          </p:cNvPr>
          <p:cNvSpPr>
            <a:spLocks noGrp="1" noRot="1" noChangeAspect="1" noChangeArrowheads="1" noTextEdit="1"/>
          </p:cNvSpPr>
          <p:nvPr>
            <p:ph type="sldImg"/>
          </p:nvPr>
        </p:nvSpPr>
        <p:spPr>
          <a:ln/>
        </p:spPr>
      </p:sp>
      <p:sp>
        <p:nvSpPr>
          <p:cNvPr id="57347" name="Zástupný symbol pro poznámky 2">
            <a:extLst>
              <a:ext uri="{FF2B5EF4-FFF2-40B4-BE49-F238E27FC236}">
                <a16:creationId xmlns:a16="http://schemas.microsoft.com/office/drawing/2014/main" id="{1E44CB62-F1A7-4598-8392-914BC1F9A7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57348" name="Zástupný symbol pro číslo snímku 3">
            <a:extLst>
              <a:ext uri="{FF2B5EF4-FFF2-40B4-BE49-F238E27FC236}">
                <a16:creationId xmlns:a16="http://schemas.microsoft.com/office/drawing/2014/main" id="{7F70D7BA-BFB8-4FD1-B1DC-8963B828CA7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909883-129E-417B-A36F-34BC6E77D2D7}" type="slidenum">
              <a:rPr lang="cs-CZ" altLang="cs-CZ" smtClean="0"/>
              <a:pPr>
                <a:spcBef>
                  <a:spcPct val="0"/>
                </a:spcBef>
              </a:pPr>
              <a:t>20</a:t>
            </a:fld>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a:extLst>
              <a:ext uri="{FF2B5EF4-FFF2-40B4-BE49-F238E27FC236}">
                <a16:creationId xmlns:a16="http://schemas.microsoft.com/office/drawing/2014/main" id="{16D9FD24-5E61-4E9A-BF37-B67BD3800056}"/>
              </a:ext>
            </a:extLst>
          </p:cNvPr>
          <p:cNvSpPr>
            <a:spLocks noGrp="1" noRot="1" noChangeAspect="1" noChangeArrowheads="1" noTextEdit="1"/>
          </p:cNvSpPr>
          <p:nvPr>
            <p:ph type="sldImg"/>
          </p:nvPr>
        </p:nvSpPr>
        <p:spPr>
          <a:ln/>
        </p:spPr>
      </p:sp>
      <p:sp>
        <p:nvSpPr>
          <p:cNvPr id="59395" name="Zástupný symbol pro poznámky 2">
            <a:extLst>
              <a:ext uri="{FF2B5EF4-FFF2-40B4-BE49-F238E27FC236}">
                <a16:creationId xmlns:a16="http://schemas.microsoft.com/office/drawing/2014/main" id="{24496072-0157-4195-A005-746D35266A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Disruptions in the markets, changing economics, new opportunities, shorter llife cycle, Before we starts to talk about strategies how to avoid or minimizesupply vulnerabilities and make the most of potential buing power, lets mention the scheme appearance of purchasing. Changing role of purchasing</a:t>
            </a:r>
            <a:endParaRPr lang="en-GB" altLang="cs-CZ"/>
          </a:p>
        </p:txBody>
      </p:sp>
      <p:sp>
        <p:nvSpPr>
          <p:cNvPr id="59396" name="Zástupný symbol pro číslo snímku 3">
            <a:extLst>
              <a:ext uri="{FF2B5EF4-FFF2-40B4-BE49-F238E27FC236}">
                <a16:creationId xmlns:a16="http://schemas.microsoft.com/office/drawing/2014/main" id="{64D546B3-4E8E-44A2-9800-B827362252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6384D445-D52D-4809-8EE7-D60D1AC853C9}" type="slidenum">
              <a:rPr lang="en-GB" altLang="cs-CZ" sz="1200" smtClean="0"/>
              <a:pPr/>
              <a:t>21</a:t>
            </a:fld>
            <a:endParaRPr lang="en-GB" altLang="cs-CZ"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68D5DCE-CEC9-4349-A9A2-2AFF304FCA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C06D88-BD47-4ABD-9446-624DFD2E992F}" type="slidenum">
              <a:rPr lang="cs-CZ" altLang="cs-CZ" smtClean="0"/>
              <a:pPr>
                <a:spcBef>
                  <a:spcPct val="0"/>
                </a:spcBef>
              </a:pPr>
              <a:t>22</a:t>
            </a:fld>
            <a:endParaRPr lang="cs-CZ" altLang="cs-CZ"/>
          </a:p>
        </p:txBody>
      </p:sp>
      <p:sp>
        <p:nvSpPr>
          <p:cNvPr id="61443" name="Zástupný symbol pro obrázek snímku 1">
            <a:extLst>
              <a:ext uri="{FF2B5EF4-FFF2-40B4-BE49-F238E27FC236}">
                <a16:creationId xmlns:a16="http://schemas.microsoft.com/office/drawing/2014/main" id="{E58989AD-D4EA-4A4E-879C-74FB874033EE}"/>
              </a:ext>
            </a:extLst>
          </p:cNvPr>
          <p:cNvSpPr>
            <a:spLocks noGrp="1" noRot="1" noChangeAspect="1" noChangeArrowheads="1" noTextEdit="1"/>
          </p:cNvSpPr>
          <p:nvPr>
            <p:ph type="sldImg"/>
          </p:nvPr>
        </p:nvSpPr>
        <p:spPr>
          <a:xfrm>
            <a:off x="1144588" y="685800"/>
            <a:ext cx="4572000" cy="3429000"/>
          </a:xfrm>
          <a:ln/>
        </p:spPr>
      </p:sp>
      <p:sp>
        <p:nvSpPr>
          <p:cNvPr id="61444" name="Zástupný symbol pro poznámky 2">
            <a:extLst>
              <a:ext uri="{FF2B5EF4-FFF2-40B4-BE49-F238E27FC236}">
                <a16:creationId xmlns:a16="http://schemas.microsoft.com/office/drawing/2014/main" id="{9687799C-C089-4AC3-B2B8-C774BFBFE6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B1A514A-EA3A-429A-86E7-2739AEB0CF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10E179-FE50-4741-9AFF-E0BF2B037BAA}" type="slidenum">
              <a:rPr lang="cs-CZ" altLang="cs-CZ" smtClean="0"/>
              <a:pPr>
                <a:spcBef>
                  <a:spcPct val="0"/>
                </a:spcBef>
              </a:pPr>
              <a:t>24</a:t>
            </a:fld>
            <a:endParaRPr lang="cs-CZ" altLang="cs-CZ"/>
          </a:p>
        </p:txBody>
      </p:sp>
      <p:sp>
        <p:nvSpPr>
          <p:cNvPr id="64515" name="Rectangle 2">
            <a:extLst>
              <a:ext uri="{FF2B5EF4-FFF2-40B4-BE49-F238E27FC236}">
                <a16:creationId xmlns:a16="http://schemas.microsoft.com/office/drawing/2014/main" id="{C2CE32EA-FF60-49F0-AEF2-448A71A79B54}"/>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8F855142-0ED3-4E7A-92F9-0DDB5B8733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a:t>Dávají návod k možnému směru vývoje nákupní funkce, neposkytují však detailní návod, je to spíše inspirace</a:t>
            </a:r>
          </a:p>
          <a:p>
            <a:pPr eaLnBrk="1" hangingPunct="1"/>
            <a:r>
              <a:rPr lang="cs-CZ" altLang="cs-CZ"/>
              <a:t>Říkají nám, že proces změn je inkrementální a vyžaduje postupní změny v procesech, strukturách, lidech, vnitro a mezi podnikových vztazích, začít se změnou může být problematické</a:t>
            </a:r>
          </a:p>
          <a:p>
            <a:pPr eaLnBrk="1" hangingPunct="1"/>
            <a:r>
              <a:rPr lang="cs-CZ" altLang="cs-CZ"/>
              <a:t>Hayes a Wheelwright původní modely</a:t>
            </a:r>
          </a:p>
          <a:p>
            <a:pPr eaLnBrk="1" hangingPunct="1"/>
            <a:r>
              <a:rPr lang="cs-CZ" altLang="cs-CZ"/>
              <a:t>Recl a Long (1988)</a:t>
            </a:r>
          </a:p>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a:extLst>
              <a:ext uri="{FF2B5EF4-FFF2-40B4-BE49-F238E27FC236}">
                <a16:creationId xmlns:a16="http://schemas.microsoft.com/office/drawing/2014/main" id="{58E3D907-AFDD-4698-993D-B1F25E838952}"/>
              </a:ext>
            </a:extLst>
          </p:cNvPr>
          <p:cNvSpPr>
            <a:spLocks noGrp="1" noRot="1" noChangeAspect="1" noChangeArrowheads="1" noTextEdit="1"/>
          </p:cNvSpPr>
          <p:nvPr>
            <p:ph type="sldImg"/>
          </p:nvPr>
        </p:nvSpPr>
        <p:spPr>
          <a:ln/>
        </p:spPr>
      </p:sp>
      <p:sp>
        <p:nvSpPr>
          <p:cNvPr id="25603" name="Zástupný symbol pro poznámky 2">
            <a:extLst>
              <a:ext uri="{FF2B5EF4-FFF2-40B4-BE49-F238E27FC236}">
                <a16:creationId xmlns:a16="http://schemas.microsoft.com/office/drawing/2014/main" id="{584A3857-4733-4AA7-BD05-79B7650EE0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b="1"/>
              <a:t>Supply chain operations reference model</a:t>
            </a:r>
            <a:endParaRPr lang="en-GB" altLang="cs-CZ"/>
          </a:p>
        </p:txBody>
      </p:sp>
      <p:sp>
        <p:nvSpPr>
          <p:cNvPr id="25604" name="Zástupný symbol pro číslo snímku 3">
            <a:extLst>
              <a:ext uri="{FF2B5EF4-FFF2-40B4-BE49-F238E27FC236}">
                <a16:creationId xmlns:a16="http://schemas.microsoft.com/office/drawing/2014/main" id="{39A55292-B356-4414-9F42-970C427F1AD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2EB3C2-A9DB-4E71-96AB-030619DF5D6D}" type="slidenum">
              <a:rPr lang="cs-CZ" altLang="cs-CZ" smtClean="0"/>
              <a:pPr>
                <a:spcBef>
                  <a:spcPct val="0"/>
                </a:spcBef>
              </a:pPr>
              <a:t>3</a:t>
            </a:fld>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a:extLst>
              <a:ext uri="{FF2B5EF4-FFF2-40B4-BE49-F238E27FC236}">
                <a16:creationId xmlns:a16="http://schemas.microsoft.com/office/drawing/2014/main" id="{CDEFB0CD-90A9-4BF2-9AFA-4D0E1B83A919}"/>
              </a:ext>
            </a:extLst>
          </p:cNvPr>
          <p:cNvSpPr>
            <a:spLocks noGrp="1" noRot="1" noChangeAspect="1" noChangeArrowheads="1" noTextEdit="1"/>
          </p:cNvSpPr>
          <p:nvPr>
            <p:ph type="sldImg"/>
          </p:nvPr>
        </p:nvSpPr>
        <p:spPr>
          <a:ln/>
        </p:spPr>
      </p:sp>
      <p:sp>
        <p:nvSpPr>
          <p:cNvPr id="66563" name="Zástupný symbol pro poznámky 2">
            <a:extLst>
              <a:ext uri="{FF2B5EF4-FFF2-40B4-BE49-F238E27FC236}">
                <a16:creationId xmlns:a16="http://schemas.microsoft.com/office/drawing/2014/main" id="{786B8C09-7904-4AED-B148-08CD0605D5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i="1"/>
              <a:t>ompanies in the utilities sector have the highest maturity level in the area of procurement. Organisations in mining, wholesale and ICT come in on second place, reveals a recent research by Supply Value. Across the board, the differences in procurement maturity are on the rise.</a:t>
            </a:r>
            <a:endParaRPr lang="en-US" altLang="en-US"/>
          </a:p>
          <a:p>
            <a:r>
              <a:rPr lang="en-US" altLang="en-US"/>
              <a:t>Every year Supply Value, a supply chain </a:t>
            </a:r>
            <a:r>
              <a:rPr lang="en-US" altLang="en-US">
                <a:hlinkClick r:id="rId3" tooltip="consulting firm"/>
              </a:rPr>
              <a:t>consulting firm</a:t>
            </a:r>
            <a:r>
              <a:rPr lang="en-US" altLang="en-US"/>
              <a:t>, conducts research into the trends and developments within the field of procurement. For the 2015 edition, Supply Value teamed up with IFPSM and ISM*, and surveyed more than 550 procurement professionals from 20 countries operating across various branches. Around half of the respondents work in companies with more than 500 FTE.</a:t>
            </a:r>
          </a:p>
          <a:p>
            <a:r>
              <a:rPr lang="en-US" altLang="en-US" b="1"/>
              <a:t>Procurement maturity</a:t>
            </a:r>
            <a:br>
              <a:rPr lang="en-US" altLang="en-US" b="1"/>
            </a:br>
            <a:r>
              <a:rPr lang="en-US" altLang="en-US"/>
              <a:t>One of the themes investigated through the research is the procurement maturity of organisations. For this the researchers used the procurement development model created by Keough**. The model has five levels of achievement, dependent on the level of maturity, from humble beginnings (‘Serve the Factory’; score 1) to masters of maturity (‘World-class Supply Management’; score 5).</a:t>
            </a:r>
          </a:p>
          <a:p>
            <a:r>
              <a:rPr lang="en-US" altLang="en-US"/>
              <a:t>“The further an organisation develops within the procurement maturity model, the more mature the purchase-function and processes become, the more partnerships the company enters into, the more supplier performance measurements and improvements to best practice are made, and how the more integral values in the value chain improves”, explains Ramon Abbenhuis, consultant at Supply Value and co-author of the report.</a:t>
            </a:r>
          </a:p>
          <a:p>
            <a:r>
              <a:rPr lang="en-US" altLang="en-US"/>
              <a:t>Out of the data significant differences in maturity between sectors are disclosed. For instance, organisations in construction and retail scored under 2.7, considerably lower than the leaders, that are particularly active in the utilities, wholesale and ICT sectors. “These are the sectors professionally engaged in procurement-, contract- and supplier management.” With a score of 2.3 businesses in construction, forestry, fisheries are the lowest scorers in the area of procurement. Not entirely surprising, according to Abbenhuis, “procurement traditionally plays a smaller role in the business practice of these sectors. However, they typically still have a relatively large amount of low hanging fruit in the area of purchase and contract management.”</a:t>
            </a:r>
            <a:endParaRPr lang="cs-CZ" altLang="en-US"/>
          </a:p>
          <a:p>
            <a:r>
              <a:rPr lang="en-US" altLang="en-US" b="1"/>
              <a:t>Growing differences</a:t>
            </a:r>
            <a:br>
              <a:rPr lang="en-US" altLang="en-US" b="1"/>
            </a:br>
            <a:r>
              <a:rPr lang="en-US" altLang="en-US"/>
              <a:t>From the full dataset it can be concluded that the difference between leaders and laggers is on the increase. Where last year merely 4% of companies made it into the “World-class Supply Management” category, this year it has risen to 10%. With increases in the level 4 category also occurring from the previous years’ result. At the same time however, a similar trend can be seen at the lowest level, with as consequence that businesses have been driven out of the middle category “coordinated purchasing”. “The first trend, in which companies move into the highest maturity levels, can be explained by the fact that more and more companies are professionally active in procurement, contract and supplier management. This is no longer something only done by large businesses in each of the sectors. We are anxious to observe if the trend will continue in the next edition of the research.”</a:t>
            </a:r>
          </a:p>
          <a:p>
            <a:r>
              <a:rPr lang="en-US" altLang="en-US" i="1"/>
              <a:t>* IFPSM = The International Federation of Purchasing and Supply Management. The platform unites more than 40 national and regional purchasing associations worldwide, who have around 200,000 purchasing professionals as members. ISM®= Institute for Supply Management®. ISM is the first supply management institute in the world, with over 46,000 supply chain professionals as members, ISM advances the practice of supply management to drive value and competitive advantage, and contribute to a prosperous, sustainable world.</a:t>
            </a:r>
            <a:endParaRPr lang="en-US" altLang="en-US"/>
          </a:p>
          <a:p>
            <a:endParaRPr lang="en-US" altLang="en-US"/>
          </a:p>
          <a:p>
            <a:endParaRPr lang="en-GB" altLang="en-US"/>
          </a:p>
        </p:txBody>
      </p:sp>
      <p:sp>
        <p:nvSpPr>
          <p:cNvPr id="66564" name="Zástupný symbol pro číslo snímku 3">
            <a:extLst>
              <a:ext uri="{FF2B5EF4-FFF2-40B4-BE49-F238E27FC236}">
                <a16:creationId xmlns:a16="http://schemas.microsoft.com/office/drawing/2014/main" id="{68C1B581-C5C9-4947-AEE5-57CA780FD04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86DF29-D07A-40D9-96C5-0D60D4D44CC4}" type="slidenum">
              <a:rPr lang="cs-CZ" altLang="cs-CZ" smtClean="0"/>
              <a:pPr>
                <a:spcBef>
                  <a:spcPct val="0"/>
                </a:spcBef>
              </a:pPr>
              <a:t>25</a:t>
            </a:fld>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a:extLst>
              <a:ext uri="{FF2B5EF4-FFF2-40B4-BE49-F238E27FC236}">
                <a16:creationId xmlns:a16="http://schemas.microsoft.com/office/drawing/2014/main" id="{851AD39F-7FA5-48BF-9BDA-955111B52426}"/>
              </a:ext>
            </a:extLst>
          </p:cNvPr>
          <p:cNvSpPr>
            <a:spLocks noGrp="1" noRot="1" noChangeAspect="1" noChangeArrowheads="1" noTextEdit="1"/>
          </p:cNvSpPr>
          <p:nvPr>
            <p:ph type="sldImg"/>
          </p:nvPr>
        </p:nvSpPr>
        <p:spPr>
          <a:ln/>
        </p:spPr>
      </p:sp>
      <p:sp>
        <p:nvSpPr>
          <p:cNvPr id="68611" name="Zástupný symbol pro poznámky 2">
            <a:extLst>
              <a:ext uri="{FF2B5EF4-FFF2-40B4-BE49-F238E27FC236}">
                <a16:creationId xmlns:a16="http://schemas.microsoft.com/office/drawing/2014/main" id="{619CBB96-073E-4D85-ABD1-1AC7FCF360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How is the maturiry exhibited withun subprocesses</a:t>
            </a:r>
            <a:endParaRPr lang="en-GB" altLang="cs-CZ"/>
          </a:p>
        </p:txBody>
      </p:sp>
      <p:sp>
        <p:nvSpPr>
          <p:cNvPr id="68612" name="Zástupný symbol pro číslo snímku 3">
            <a:extLst>
              <a:ext uri="{FF2B5EF4-FFF2-40B4-BE49-F238E27FC236}">
                <a16:creationId xmlns:a16="http://schemas.microsoft.com/office/drawing/2014/main" id="{ED95ED06-1518-4C78-9546-82A891EA33E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C8F1AC-C1A5-4E5F-A87E-2C0A7C232B8F}" type="slidenum">
              <a:rPr lang="cs-CZ" altLang="cs-CZ" smtClean="0"/>
              <a:pPr>
                <a:spcBef>
                  <a:spcPct val="0"/>
                </a:spcBef>
              </a:pPr>
              <a:t>26</a:t>
            </a:fld>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a:extLst>
              <a:ext uri="{FF2B5EF4-FFF2-40B4-BE49-F238E27FC236}">
                <a16:creationId xmlns:a16="http://schemas.microsoft.com/office/drawing/2014/main" id="{F97B0090-CBEC-4D36-912A-3AA7463BA8B4}"/>
              </a:ext>
            </a:extLst>
          </p:cNvPr>
          <p:cNvSpPr>
            <a:spLocks noGrp="1" noRot="1" noChangeAspect="1" noChangeArrowheads="1" noTextEdit="1"/>
          </p:cNvSpPr>
          <p:nvPr>
            <p:ph type="sldImg"/>
          </p:nvPr>
        </p:nvSpPr>
        <p:spPr>
          <a:ln/>
        </p:spPr>
      </p:sp>
      <p:sp>
        <p:nvSpPr>
          <p:cNvPr id="71683" name="Zástupný symbol pro poznámky 2">
            <a:extLst>
              <a:ext uri="{FF2B5EF4-FFF2-40B4-BE49-F238E27FC236}">
                <a16:creationId xmlns:a16="http://schemas.microsoft.com/office/drawing/2014/main" id="{7EEB5582-A82A-43A0-8E3A-11EB86BA16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If the procurement is focused especially on the procure and pay and operational activitites, the buyers are more tactical, staff are more to the right. Staff on the left side, procurement is more aligned with strategies. In final stages, resources are invested more in the left side of the model and SRM</a:t>
            </a:r>
            <a:endParaRPr lang="en-GB" altLang="cs-CZ"/>
          </a:p>
        </p:txBody>
      </p:sp>
      <p:sp>
        <p:nvSpPr>
          <p:cNvPr id="71684" name="Zástupný symbol pro číslo snímku 3">
            <a:extLst>
              <a:ext uri="{FF2B5EF4-FFF2-40B4-BE49-F238E27FC236}">
                <a16:creationId xmlns:a16="http://schemas.microsoft.com/office/drawing/2014/main" id="{F679DBC3-F604-4568-989E-6A7A4798D34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5CC09E6-9B7F-472E-8FB0-A283E237BE11}" type="slidenum">
              <a:rPr lang="en-GB" altLang="cs-CZ" sz="1200" smtClean="0"/>
              <a:pPr/>
              <a:t>28</a:t>
            </a:fld>
            <a:endParaRPr lang="en-GB" altLang="cs-CZ"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rázek snímku 1">
            <a:extLst>
              <a:ext uri="{FF2B5EF4-FFF2-40B4-BE49-F238E27FC236}">
                <a16:creationId xmlns:a16="http://schemas.microsoft.com/office/drawing/2014/main" id="{907636E8-2D45-4965-96EA-52180D534ACF}"/>
              </a:ext>
            </a:extLst>
          </p:cNvPr>
          <p:cNvSpPr>
            <a:spLocks noGrp="1" noRot="1" noChangeAspect="1" noChangeArrowheads="1" noTextEdit="1"/>
          </p:cNvSpPr>
          <p:nvPr>
            <p:ph type="sldImg"/>
          </p:nvPr>
        </p:nvSpPr>
        <p:spPr>
          <a:ln/>
        </p:spPr>
      </p:sp>
      <p:sp>
        <p:nvSpPr>
          <p:cNvPr id="3" name="Zástupný symbol pro poznámky 2">
            <a:extLst>
              <a:ext uri="{FF2B5EF4-FFF2-40B4-BE49-F238E27FC236}">
                <a16:creationId xmlns:a16="http://schemas.microsoft.com/office/drawing/2014/main" id="{A7E581E1-DD83-4D0C-A9B7-E7DE08F3C97E}"/>
              </a:ext>
            </a:extLst>
          </p:cNvPr>
          <p:cNvSpPr>
            <a:spLocks noGrp="1"/>
          </p:cNvSpPr>
          <p:nvPr>
            <p:ph type="body" idx="1"/>
          </p:nvPr>
        </p:nvSpPr>
        <p:spPr/>
        <p:txBody>
          <a:bodyPr/>
          <a:lstStyle/>
          <a:p>
            <a:pPr lvl="2">
              <a:buClr>
                <a:schemeClr val="tx2"/>
              </a:buClr>
              <a:buFont typeface="Wingdings" pitchFamily="2" charset="2"/>
              <a:buChar char="v"/>
              <a:defRPr/>
            </a:pPr>
            <a:r>
              <a:rPr lang="cs-CZ" altLang="cs-CZ" sz="2000" dirty="0">
                <a:latin typeface="Helvetica" charset="0"/>
              </a:rPr>
              <a:t> </a:t>
            </a:r>
            <a:r>
              <a:rPr lang="cs-CZ" altLang="cs-CZ" sz="2000" dirty="0">
                <a:solidFill>
                  <a:srgbClr val="FF0000"/>
                </a:solidFill>
                <a:latin typeface="Helvetica" charset="0"/>
              </a:rPr>
              <a:t>Vytváření </a:t>
            </a:r>
            <a:r>
              <a:rPr lang="cs-CZ" altLang="cs-CZ" sz="2000" b="1" dirty="0">
                <a:solidFill>
                  <a:srgbClr val="00B0F0"/>
                </a:solidFill>
                <a:latin typeface="Helvetica" charset="0"/>
              </a:rPr>
              <a:t>nákupní politiky</a:t>
            </a:r>
            <a:r>
              <a:rPr lang="cs-CZ" altLang="cs-CZ" sz="2000" dirty="0">
                <a:solidFill>
                  <a:srgbClr val="FF0000"/>
                </a:solidFill>
                <a:latin typeface="Helvetica" charset="0"/>
              </a:rPr>
              <a:t> a vytváření a vydávání provozních řádů, směrnic, postupů a popisů činností, které se týkají nákupního oddělení, </a:t>
            </a:r>
          </a:p>
          <a:p>
            <a:pPr lvl="2">
              <a:buClr>
                <a:schemeClr val="tx2"/>
              </a:buClr>
              <a:buFont typeface="Wingdings" pitchFamily="2" charset="2"/>
              <a:buChar char="v"/>
              <a:defRPr/>
            </a:pPr>
            <a:r>
              <a:rPr lang="cs-CZ" altLang="cs-CZ" sz="2000" dirty="0">
                <a:solidFill>
                  <a:srgbClr val="FF0000"/>
                </a:solidFill>
                <a:latin typeface="Helvetica" charset="0"/>
              </a:rPr>
              <a:t> Vytváření a zavádění nástrojů pro monitorování a zlepšení nákupních výkonů, </a:t>
            </a:r>
          </a:p>
          <a:p>
            <a:pPr lvl="2">
              <a:buClr>
                <a:schemeClr val="tx2"/>
              </a:buClr>
              <a:buFont typeface="Wingdings" pitchFamily="2" charset="2"/>
              <a:buChar char="v"/>
              <a:defRPr/>
            </a:pPr>
            <a:r>
              <a:rPr lang="cs-CZ" altLang="cs-CZ" sz="2000" dirty="0">
                <a:solidFill>
                  <a:srgbClr val="FF0000"/>
                </a:solidFill>
                <a:latin typeface="Helvetica" charset="0"/>
              </a:rPr>
              <a:t> Rozhodování o tom, které činnosti dosud prováděné podnikovými zaměstnanci je lepší </a:t>
            </a:r>
            <a:r>
              <a:rPr lang="cs-CZ" altLang="cs-CZ" sz="2000" dirty="0" err="1">
                <a:solidFill>
                  <a:srgbClr val="FF0000"/>
                </a:solidFill>
                <a:latin typeface="Helvetica" charset="0"/>
              </a:rPr>
              <a:t>outsourcovat</a:t>
            </a:r>
            <a:r>
              <a:rPr lang="cs-CZ" altLang="cs-CZ" sz="2000" dirty="0">
                <a:solidFill>
                  <a:srgbClr val="FF0000"/>
                </a:solidFill>
                <a:latin typeface="Helvetica" charset="0"/>
              </a:rPr>
              <a:t> – obstarávat, nakupovat... </a:t>
            </a:r>
          </a:p>
          <a:p>
            <a:pPr lvl="2">
              <a:buClr>
                <a:schemeClr val="tx2"/>
              </a:buClr>
              <a:buFont typeface="Wingdings" pitchFamily="2" charset="2"/>
              <a:buChar char="v"/>
              <a:defRPr/>
            </a:pPr>
            <a:r>
              <a:rPr lang="cs-CZ" altLang="cs-CZ" sz="2000" dirty="0">
                <a:solidFill>
                  <a:srgbClr val="FF0000"/>
                </a:solidFill>
                <a:latin typeface="Helvetica" charset="0"/>
              </a:rPr>
              <a:t> Zajišťování </a:t>
            </a:r>
            <a:r>
              <a:rPr lang="cs-CZ" altLang="cs-CZ" sz="2000" b="1" dirty="0">
                <a:solidFill>
                  <a:srgbClr val="FF0000"/>
                </a:solidFill>
                <a:latin typeface="Helvetica" charset="0"/>
              </a:rPr>
              <a:t>dlouhodobých smluv a vztahů</a:t>
            </a:r>
            <a:r>
              <a:rPr lang="cs-CZ" altLang="cs-CZ" sz="2000" dirty="0">
                <a:solidFill>
                  <a:srgbClr val="FF0000"/>
                </a:solidFill>
                <a:latin typeface="Helvetica" charset="0"/>
              </a:rPr>
              <a:t> s vybranými dodavateli,</a:t>
            </a:r>
          </a:p>
          <a:p>
            <a:pPr lvl="2">
              <a:buClr>
                <a:schemeClr val="tx2"/>
              </a:buClr>
              <a:buFont typeface="Wingdings" pitchFamily="2" charset="2"/>
              <a:buChar char="v"/>
              <a:defRPr/>
            </a:pPr>
            <a:r>
              <a:rPr lang="cs-CZ" altLang="cs-CZ" sz="2000" dirty="0">
                <a:solidFill>
                  <a:srgbClr val="FF0000"/>
                </a:solidFill>
                <a:latin typeface="Helvetica" charset="0"/>
              </a:rPr>
              <a:t> Rozhodování týkající se výběru počtu dodavatelů (koncentrace poptávky/rozdělení rizik),</a:t>
            </a:r>
          </a:p>
          <a:p>
            <a:pPr lvl="2">
              <a:buClr>
                <a:schemeClr val="tx2"/>
              </a:buClr>
              <a:buFont typeface="Wingdings" pitchFamily="2" charset="2"/>
              <a:buChar char="v"/>
              <a:defRPr/>
            </a:pPr>
            <a:r>
              <a:rPr lang="cs-CZ" altLang="cs-CZ" sz="2000" dirty="0">
                <a:solidFill>
                  <a:srgbClr val="FF0000"/>
                </a:solidFill>
                <a:latin typeface="Helvetica" charset="0"/>
              </a:rPr>
              <a:t>Rozhodování o zásadních investicích podniku </a:t>
            </a:r>
          </a:p>
          <a:p>
            <a:pPr marL="109728" algn="just">
              <a:defRPr/>
            </a:pPr>
            <a:r>
              <a:rPr lang="cs-CZ" dirty="0">
                <a:solidFill>
                  <a:srgbClr val="FF0000"/>
                </a:solidFill>
              </a:rPr>
              <a:t>Role strategického nákupu</a:t>
            </a:r>
            <a:r>
              <a:rPr lang="cs-CZ" dirty="0"/>
              <a:t>:</a:t>
            </a:r>
          </a:p>
          <a:p>
            <a:pPr algn="just">
              <a:defRPr/>
            </a:pPr>
            <a:r>
              <a:rPr lang="cs-CZ" dirty="0"/>
              <a:t>identifikovat soubor požadavků pro nákup v souladu se strategickými cíli, stavem interních zdrojů, situací v externím prostředí a v souladu s trendy a změnami v procesech zásobování – jedna ze základen pro budoucnost organizace</a:t>
            </a:r>
          </a:p>
          <a:p>
            <a:pPr>
              <a:defRPr/>
            </a:pPr>
            <a:r>
              <a:rPr lang="cs-CZ" dirty="0"/>
              <a:t>Význam nákupu jako strategické funkce </a:t>
            </a:r>
          </a:p>
          <a:p>
            <a:pPr marL="109728">
              <a:defRPr/>
            </a:pPr>
            <a:r>
              <a:rPr lang="cs-CZ" dirty="0"/>
              <a:t>v organizacích (od 2. pol. 90. let 20. stol.) – </a:t>
            </a:r>
            <a:r>
              <a:rPr lang="cs-CZ" dirty="0">
                <a:solidFill>
                  <a:srgbClr val="FF0000"/>
                </a:solidFill>
              </a:rPr>
              <a:t>VLIV NA KONKURENCESCHOPNOST</a:t>
            </a:r>
            <a:r>
              <a:rPr lang="cs-CZ" dirty="0"/>
              <a:t> – ještě </a:t>
            </a:r>
            <a:r>
              <a:rPr lang="cs-CZ" dirty="0" err="1"/>
              <a:t>jednou:cca</a:t>
            </a:r>
            <a:r>
              <a:rPr lang="cs-CZ" dirty="0"/>
              <a:t> 40 – 70% nákladů na výrobu – nákup (nakupované vstupy)</a:t>
            </a:r>
          </a:p>
          <a:p>
            <a:pPr>
              <a:defRPr/>
            </a:pPr>
            <a:endParaRPr lang="en-GB" dirty="0"/>
          </a:p>
        </p:txBody>
      </p:sp>
      <p:sp>
        <p:nvSpPr>
          <p:cNvPr id="73732" name="Zástupný symbol pro číslo snímku 3">
            <a:extLst>
              <a:ext uri="{FF2B5EF4-FFF2-40B4-BE49-F238E27FC236}">
                <a16:creationId xmlns:a16="http://schemas.microsoft.com/office/drawing/2014/main" id="{4E503B2E-6C13-4D8E-BC6C-90821F54C35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1976D9-B0CB-4E73-8825-18CCBEDDF3BA}" type="slidenum">
              <a:rPr lang="cs-CZ" altLang="cs-CZ" smtClean="0"/>
              <a:pPr>
                <a:spcBef>
                  <a:spcPct val="0"/>
                </a:spcBef>
              </a:pPr>
              <a:t>29</a:t>
            </a:fld>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rázek snímku 1">
            <a:extLst>
              <a:ext uri="{FF2B5EF4-FFF2-40B4-BE49-F238E27FC236}">
                <a16:creationId xmlns:a16="http://schemas.microsoft.com/office/drawing/2014/main" id="{39D0ACC4-6042-43D2-BBAC-E5728FD2A685}"/>
              </a:ext>
            </a:extLst>
          </p:cNvPr>
          <p:cNvSpPr>
            <a:spLocks noGrp="1" noRot="1" noChangeAspect="1" noChangeArrowheads="1" noTextEdit="1"/>
          </p:cNvSpPr>
          <p:nvPr>
            <p:ph type="sldImg"/>
          </p:nvPr>
        </p:nvSpPr>
        <p:spPr>
          <a:ln/>
        </p:spPr>
      </p:sp>
      <p:sp>
        <p:nvSpPr>
          <p:cNvPr id="75779" name="Zástupný symbol pro poznámky 2">
            <a:extLst>
              <a:ext uri="{FF2B5EF4-FFF2-40B4-BE49-F238E27FC236}">
                <a16:creationId xmlns:a16="http://schemas.microsoft.com/office/drawing/2014/main" id="{E11D8586-AB92-4A7A-8A54-72608E7169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75780" name="Zástupný symbol pro číslo snímku 3">
            <a:extLst>
              <a:ext uri="{FF2B5EF4-FFF2-40B4-BE49-F238E27FC236}">
                <a16:creationId xmlns:a16="http://schemas.microsoft.com/office/drawing/2014/main" id="{E97DC9BE-932C-42B7-B4E1-E31AB994C06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21F98A4B-170B-4297-86B0-A2750C1172F7}" type="slidenum">
              <a:rPr lang="en-GB" altLang="cs-CZ" sz="1200" smtClean="0"/>
              <a:pPr/>
              <a:t>30</a:t>
            </a:fld>
            <a:endParaRPr lang="en-GB" altLang="cs-CZ"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a:extLst>
              <a:ext uri="{FF2B5EF4-FFF2-40B4-BE49-F238E27FC236}">
                <a16:creationId xmlns:a16="http://schemas.microsoft.com/office/drawing/2014/main" id="{F0ADD249-0840-4667-91F9-12F22F3ABB8D}"/>
              </a:ext>
            </a:extLst>
          </p:cNvPr>
          <p:cNvSpPr>
            <a:spLocks noGrp="1" noRot="1" noChangeAspect="1" noChangeArrowheads="1" noTextEdit="1"/>
          </p:cNvSpPr>
          <p:nvPr>
            <p:ph type="sldImg"/>
          </p:nvPr>
        </p:nvSpPr>
        <p:spPr>
          <a:ln/>
        </p:spPr>
      </p:sp>
      <p:sp>
        <p:nvSpPr>
          <p:cNvPr id="77827" name="Zástupný symbol pro poznámky 2">
            <a:extLst>
              <a:ext uri="{FF2B5EF4-FFF2-40B4-BE49-F238E27FC236}">
                <a16:creationId xmlns:a16="http://schemas.microsoft.com/office/drawing/2014/main" id="{20DB3291-8967-4072-9374-589BDA6724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CPO wants to be close to the central unit, and so on, but it is not so important as talent is</a:t>
            </a:r>
          </a:p>
          <a:p>
            <a:r>
              <a:rPr lang="cs-CZ" altLang="cs-CZ"/>
              <a:t>What is required and what to do?</a:t>
            </a:r>
          </a:p>
          <a:p>
            <a:r>
              <a:rPr lang="cs-CZ" altLang="cs-CZ"/>
              <a:t>Service focus of procurement – effort on peer needs not on disered value</a:t>
            </a:r>
          </a:p>
          <a:p>
            <a:r>
              <a:rPr lang="cs-CZ" altLang="cs-CZ"/>
              <a:t>Ability to sell the idea through participation rather than through the use of authority</a:t>
            </a:r>
          </a:p>
          <a:p>
            <a:r>
              <a:rPr lang="cs-CZ" altLang="cs-CZ"/>
              <a:t>Stand strong on business values</a:t>
            </a:r>
          </a:p>
          <a:p>
            <a:r>
              <a:rPr lang="cs-CZ" altLang="cs-CZ"/>
              <a:t>Study business plans</a:t>
            </a:r>
          </a:p>
          <a:p>
            <a:r>
              <a:rPr lang="cs-CZ" altLang="cs-CZ"/>
              <a:t>Use metrics to evaluate the performance</a:t>
            </a:r>
          </a:p>
          <a:p>
            <a:r>
              <a:rPr lang="cs-CZ" altLang="cs-CZ"/>
              <a:t>Interviewing the business</a:t>
            </a:r>
            <a:endParaRPr lang="en-GB" altLang="cs-CZ"/>
          </a:p>
          <a:p>
            <a:endParaRPr lang="en-GB" altLang="cs-CZ"/>
          </a:p>
        </p:txBody>
      </p:sp>
      <p:sp>
        <p:nvSpPr>
          <p:cNvPr id="77828" name="Zástupný symbol pro číslo snímku 3">
            <a:extLst>
              <a:ext uri="{FF2B5EF4-FFF2-40B4-BE49-F238E27FC236}">
                <a16:creationId xmlns:a16="http://schemas.microsoft.com/office/drawing/2014/main" id="{6A1D99D3-B498-4388-9364-7E9787AB969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41D917B4-E149-4D6B-8F4E-22709D7ED068}" type="slidenum">
              <a:rPr lang="en-GB" altLang="cs-CZ" sz="1200" smtClean="0"/>
              <a:pPr/>
              <a:t>31</a:t>
            </a:fld>
            <a:endParaRPr lang="en-GB" altLang="cs-CZ"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obrázek snímku 1">
            <a:extLst>
              <a:ext uri="{FF2B5EF4-FFF2-40B4-BE49-F238E27FC236}">
                <a16:creationId xmlns:a16="http://schemas.microsoft.com/office/drawing/2014/main" id="{1439317C-09FC-4638-A5B6-D527C2AAE17D}"/>
              </a:ext>
            </a:extLst>
          </p:cNvPr>
          <p:cNvSpPr>
            <a:spLocks noGrp="1" noRot="1" noChangeAspect="1" noChangeArrowheads="1" noTextEdit="1"/>
          </p:cNvSpPr>
          <p:nvPr>
            <p:ph type="sldImg"/>
          </p:nvPr>
        </p:nvSpPr>
        <p:spPr>
          <a:ln/>
        </p:spPr>
      </p:sp>
      <p:sp>
        <p:nvSpPr>
          <p:cNvPr id="79875" name="Zástupný symbol pro poznámky 2">
            <a:extLst>
              <a:ext uri="{FF2B5EF4-FFF2-40B4-BE49-F238E27FC236}">
                <a16:creationId xmlns:a16="http://schemas.microsoft.com/office/drawing/2014/main" id="{76E6A698-2E06-4C93-91E1-C6F3479AD3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79876" name="Zástupný symbol pro číslo snímku 3">
            <a:extLst>
              <a:ext uri="{FF2B5EF4-FFF2-40B4-BE49-F238E27FC236}">
                <a16:creationId xmlns:a16="http://schemas.microsoft.com/office/drawing/2014/main" id="{EBCB909D-83D2-47AC-BE93-564FA05F65F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5A1A83-D532-4F05-A329-A4938CEFDEF9}" type="slidenum">
              <a:rPr lang="cs-CZ" altLang="cs-CZ" smtClean="0"/>
              <a:pPr>
                <a:spcBef>
                  <a:spcPct val="0"/>
                </a:spcBef>
              </a:pPr>
              <a:t>32</a:t>
            </a:fld>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a:extLst>
              <a:ext uri="{FF2B5EF4-FFF2-40B4-BE49-F238E27FC236}">
                <a16:creationId xmlns:a16="http://schemas.microsoft.com/office/drawing/2014/main" id="{682ADE82-AB1C-4973-A70D-547EA4DDB889}"/>
              </a:ext>
            </a:extLst>
          </p:cNvPr>
          <p:cNvSpPr>
            <a:spLocks noGrp="1" noRot="1" noChangeAspect="1" noChangeArrowheads="1" noTextEdit="1"/>
          </p:cNvSpPr>
          <p:nvPr>
            <p:ph type="sldImg"/>
          </p:nvPr>
        </p:nvSpPr>
        <p:spPr>
          <a:ln/>
        </p:spPr>
      </p:sp>
      <p:sp>
        <p:nvSpPr>
          <p:cNvPr id="81923" name="Zástupný symbol pro poznámky 2">
            <a:extLst>
              <a:ext uri="{FF2B5EF4-FFF2-40B4-BE49-F238E27FC236}">
                <a16:creationId xmlns:a16="http://schemas.microsoft.com/office/drawing/2014/main" id="{08453111-F023-4F95-9872-EDDADB0533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Purchasing strategy is a functional strategy, wich is devoted and is following business strategy. Strategy as operational framework which covers 3-5 years. But it is nost set in stone. It has to be reviewed regularly. Strategies have high degree of uncertainty. Sthe strategy can be prepared for comodity groups, </a:t>
            </a:r>
            <a:endParaRPr lang="en-GB" altLang="cs-CZ"/>
          </a:p>
        </p:txBody>
      </p:sp>
      <p:sp>
        <p:nvSpPr>
          <p:cNvPr id="81924" name="Zástupný symbol pro číslo snímku 3">
            <a:extLst>
              <a:ext uri="{FF2B5EF4-FFF2-40B4-BE49-F238E27FC236}">
                <a16:creationId xmlns:a16="http://schemas.microsoft.com/office/drawing/2014/main" id="{1B5B4C1B-CC86-4D17-9EE6-5BF82A5CC0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00D9EE-ABE9-4192-8F80-4B47094F1301}" type="slidenum">
              <a:rPr lang="cs-CZ" altLang="cs-CZ" smtClean="0"/>
              <a:pPr>
                <a:spcBef>
                  <a:spcPct val="0"/>
                </a:spcBef>
              </a:pPr>
              <a:t>33</a:t>
            </a:fld>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obrázek snímku 1">
            <a:extLst>
              <a:ext uri="{FF2B5EF4-FFF2-40B4-BE49-F238E27FC236}">
                <a16:creationId xmlns:a16="http://schemas.microsoft.com/office/drawing/2014/main" id="{3F7FAFC2-FD9A-4F12-BE00-F5E6279197B5}"/>
              </a:ext>
            </a:extLst>
          </p:cNvPr>
          <p:cNvSpPr>
            <a:spLocks noGrp="1" noRot="1" noChangeAspect="1" noChangeArrowheads="1" noTextEdit="1"/>
          </p:cNvSpPr>
          <p:nvPr>
            <p:ph type="sldImg"/>
          </p:nvPr>
        </p:nvSpPr>
        <p:spPr>
          <a:ln/>
        </p:spPr>
      </p:sp>
      <p:sp>
        <p:nvSpPr>
          <p:cNvPr id="83971" name="Zástupný symbol pro poznámky 2">
            <a:extLst>
              <a:ext uri="{FF2B5EF4-FFF2-40B4-BE49-F238E27FC236}">
                <a16:creationId xmlns:a16="http://schemas.microsoft.com/office/drawing/2014/main" id="{81568C5E-6A6A-46A7-A7A7-1E68C03943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Warranty, </a:t>
            </a:r>
            <a:endParaRPr lang="en-GB" altLang="cs-CZ"/>
          </a:p>
        </p:txBody>
      </p:sp>
      <p:sp>
        <p:nvSpPr>
          <p:cNvPr id="83972" name="Zástupný symbol pro číslo snímku 3">
            <a:extLst>
              <a:ext uri="{FF2B5EF4-FFF2-40B4-BE49-F238E27FC236}">
                <a16:creationId xmlns:a16="http://schemas.microsoft.com/office/drawing/2014/main" id="{86A7CE87-CC06-47C4-AE8D-ED7DBBEBD0B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912142B6-F9CD-40C5-99BD-199354A4C0E8}" type="slidenum">
              <a:rPr lang="en-GB" altLang="cs-CZ" sz="1200" smtClean="0"/>
              <a:pPr/>
              <a:t>34</a:t>
            </a:fld>
            <a:endParaRPr lang="en-GB" altLang="cs-CZ"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obrázek snímku 1">
            <a:extLst>
              <a:ext uri="{FF2B5EF4-FFF2-40B4-BE49-F238E27FC236}">
                <a16:creationId xmlns:a16="http://schemas.microsoft.com/office/drawing/2014/main" id="{EECE7E61-A568-4BDD-8F6B-2E9A39F502A0}"/>
              </a:ext>
            </a:extLst>
          </p:cNvPr>
          <p:cNvSpPr>
            <a:spLocks noGrp="1" noRot="1" noChangeAspect="1" noChangeArrowheads="1" noTextEdit="1"/>
          </p:cNvSpPr>
          <p:nvPr>
            <p:ph type="sldImg"/>
          </p:nvPr>
        </p:nvSpPr>
        <p:spPr>
          <a:ln/>
        </p:spPr>
      </p:sp>
      <p:sp>
        <p:nvSpPr>
          <p:cNvPr id="86019" name="Zástupný symbol pro poznámky 2">
            <a:extLst>
              <a:ext uri="{FF2B5EF4-FFF2-40B4-BE49-F238E27FC236}">
                <a16:creationId xmlns:a16="http://schemas.microsoft.com/office/drawing/2014/main" id="{A4DCC827-2B9A-4AED-907E-1C264B866B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86020" name="Zástupný symbol pro číslo snímku 3">
            <a:extLst>
              <a:ext uri="{FF2B5EF4-FFF2-40B4-BE49-F238E27FC236}">
                <a16:creationId xmlns:a16="http://schemas.microsoft.com/office/drawing/2014/main" id="{FC41819E-1053-468D-A326-43F775A5A5C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F7BEFE64-EFD4-49DB-9324-E425FEBD5123}" type="slidenum">
              <a:rPr lang="en-GB" altLang="cs-CZ" sz="1200" smtClean="0"/>
              <a:pPr/>
              <a:t>35</a:t>
            </a:fld>
            <a:endParaRPr lang="en-GB" altLang="cs-CZ"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CCF859B-E4D1-4734-A91F-85FF4DDBDB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AB9F2E-255B-4294-B114-4CEAE1070526}" type="slidenum">
              <a:rPr lang="cs-CZ" altLang="cs-CZ" smtClean="0"/>
              <a:pPr>
                <a:spcBef>
                  <a:spcPct val="0"/>
                </a:spcBef>
              </a:pPr>
              <a:t>4</a:t>
            </a:fld>
            <a:endParaRPr lang="cs-CZ" altLang="cs-CZ"/>
          </a:p>
        </p:txBody>
      </p:sp>
      <p:sp>
        <p:nvSpPr>
          <p:cNvPr id="27651" name="Zástupný symbol pro obrázek snímku 1">
            <a:extLst>
              <a:ext uri="{FF2B5EF4-FFF2-40B4-BE49-F238E27FC236}">
                <a16:creationId xmlns:a16="http://schemas.microsoft.com/office/drawing/2014/main" id="{8799B61A-282B-40B0-9EB0-C60D9CE1961C}"/>
              </a:ext>
            </a:extLst>
          </p:cNvPr>
          <p:cNvSpPr>
            <a:spLocks noGrp="1" noRot="1" noChangeAspect="1" noChangeArrowheads="1" noTextEdit="1"/>
          </p:cNvSpPr>
          <p:nvPr>
            <p:ph type="sldImg"/>
          </p:nvPr>
        </p:nvSpPr>
        <p:spPr>
          <a:ln/>
        </p:spPr>
      </p:sp>
      <p:sp>
        <p:nvSpPr>
          <p:cNvPr id="27652" name="Zástupný symbol pro poznámky 2">
            <a:extLst>
              <a:ext uri="{FF2B5EF4-FFF2-40B4-BE49-F238E27FC236}">
                <a16:creationId xmlns:a16="http://schemas.microsoft.com/office/drawing/2014/main" id="{067F008C-C495-4DFD-AB89-97BB7D75D7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cs-CZ" altLang="cs-CZ"/>
              <a:t>Purchasing managemenet jakožto koncept s myšlenkou vertikálního nebo horizontálního logistického systému </a:t>
            </a:r>
          </a:p>
          <a:p>
            <a:pPr eaLnBrk="1" hangingPunct="1">
              <a:spcBef>
                <a:spcPct val="0"/>
              </a:spcBef>
            </a:pPr>
            <a:r>
              <a:rPr lang="cs-CZ" altLang="cs-CZ"/>
              <a:t>Nákup označujeme za startegickcý, pokud jsou nákupní činnosti provázány s podnikovýcm strategickcým plánováním. </a:t>
            </a:r>
          </a:p>
          <a:p>
            <a:pPr eaLnBrk="1" hangingPunct="1">
              <a:spcBef>
                <a:spcPct val="0"/>
              </a:spcBef>
            </a:pPr>
            <a:r>
              <a:rPr lang="en-US" altLang="cs-CZ"/>
              <a:t>Purchasing Management is located at the boundary between a</a:t>
            </a:r>
          </a:p>
          <a:p>
            <a:pPr eaLnBrk="1" hangingPunct="1">
              <a:spcBef>
                <a:spcPct val="0"/>
              </a:spcBef>
            </a:pPr>
            <a:r>
              <a:rPr lang="en-US" altLang="cs-CZ"/>
              <a:t>corporate organization’s external and internal business network. The business network is defined as a</a:t>
            </a:r>
          </a:p>
          <a:p>
            <a:pPr eaLnBrk="1" hangingPunct="1">
              <a:spcBef>
                <a:spcPct val="0"/>
              </a:spcBef>
            </a:pPr>
            <a:r>
              <a:rPr lang="en-US" altLang="cs-CZ"/>
              <a:t>network of activities, resources and actors (Ford, et al., 2003). On the internal side of the business</a:t>
            </a:r>
          </a:p>
          <a:p>
            <a:pPr eaLnBrk="1" hangingPunct="1">
              <a:spcBef>
                <a:spcPct val="0"/>
              </a:spcBef>
            </a:pPr>
            <a:r>
              <a:rPr lang="en-US" altLang="cs-CZ"/>
              <a:t>network the activities are often represented of internal process within the own organization and</a:t>
            </a:r>
          </a:p>
          <a:p>
            <a:pPr eaLnBrk="1" hangingPunct="1">
              <a:spcBef>
                <a:spcPct val="0"/>
              </a:spcBef>
            </a:pPr>
            <a:r>
              <a:rPr lang="en-US" altLang="cs-CZ"/>
              <a:t>resources are often owned by the focal firm. The actors here are usually employees or departments</a:t>
            </a:r>
          </a:p>
          <a:p>
            <a:pPr eaLnBrk="1" hangingPunct="1">
              <a:spcBef>
                <a:spcPct val="0"/>
              </a:spcBef>
            </a:pPr>
            <a:r>
              <a:rPr lang="en-US" altLang="cs-CZ"/>
              <a:t>within the corporate organization. On the external side of the industry network, the activities are</a:t>
            </a:r>
          </a:p>
          <a:p>
            <a:pPr eaLnBrk="1" hangingPunct="1">
              <a:spcBef>
                <a:spcPct val="0"/>
              </a:spcBef>
            </a:pPr>
            <a:r>
              <a:rPr lang="en-US" altLang="cs-CZ"/>
              <a:t>represented by supplier activities or joint activities between different actors as competitors,</a:t>
            </a:r>
          </a:p>
          <a:p>
            <a:pPr eaLnBrk="1" hangingPunct="1">
              <a:spcBef>
                <a:spcPct val="0"/>
              </a:spcBef>
            </a:pPr>
            <a:r>
              <a:rPr lang="en-US" altLang="cs-CZ"/>
              <a:t>customers and suppliers. The resources are owned by suppliers or jointly owned by different actorssuch as competitors, customers and suppliers. The actors on the external side of the industry network</a:t>
            </a:r>
          </a:p>
          <a:p>
            <a:pPr eaLnBrk="1" hangingPunct="1">
              <a:spcBef>
                <a:spcPct val="0"/>
              </a:spcBef>
            </a:pPr>
            <a:r>
              <a:rPr lang="en-US" altLang="cs-CZ"/>
              <a:t>are primarily the suppliers, see Figure 1.</a:t>
            </a:r>
            <a:endParaRPr lang="cs-CZ" altLang="cs-CZ"/>
          </a:p>
          <a:p>
            <a:pPr eaLnBrk="1" hangingPunct="1">
              <a:spcBef>
                <a:spcPct val="0"/>
              </a:spcBef>
            </a:pPr>
            <a:r>
              <a:rPr lang="en-US" altLang="cs-CZ" i="1"/>
              <a:t>“Strategic purchasing is the process of planning, implementing, evaluating, and controlling strategic and</a:t>
            </a:r>
            <a:r>
              <a:rPr lang="cs-CZ" altLang="cs-CZ" i="1"/>
              <a:t> </a:t>
            </a:r>
            <a:r>
              <a:rPr lang="en-US" altLang="cs-CZ" i="1"/>
              <a:t>operating purchasing decisions for directing all activities of the purchasing function toward opportunities</a:t>
            </a:r>
            <a:r>
              <a:rPr lang="cs-CZ" altLang="cs-CZ" i="1"/>
              <a:t> </a:t>
            </a:r>
            <a:r>
              <a:rPr lang="en-US" altLang="cs-CZ" i="1"/>
              <a:t>consistent with the firm's capabilities to achieve its long‐term goals”</a:t>
            </a:r>
            <a:r>
              <a:rPr lang="cs-CZ" altLang="cs-CZ" i="1"/>
              <a:t> (</a:t>
            </a:r>
            <a:r>
              <a:rPr lang="en-GB" altLang="cs-CZ"/>
              <a:t>Carr and Smeltzer</a:t>
            </a:r>
            <a:r>
              <a:rPr lang="cs-CZ" altLang="cs-CZ"/>
              <a:t>, </a:t>
            </a:r>
            <a:r>
              <a:rPr lang="en-GB" altLang="cs-CZ"/>
              <a:t>1997)</a:t>
            </a:r>
          </a:p>
          <a:p>
            <a:pPr eaLnBrk="1" hangingPunct="1"/>
            <a:r>
              <a:rPr lang="cs-CZ" altLang="cs-CZ"/>
              <a:t>Purchasing in UK, supply management in america, v neanglkicky mluvícíh zemích často používáno purchasing, ourcing je často synonymeme  ČIPS </a:t>
            </a:r>
            <a:r>
              <a:rPr lang="en-US" altLang="cs-CZ" b="1"/>
              <a:t>Chartered Institute of Procurement &amp; Supply</a:t>
            </a:r>
            <a:endParaRPr lang="cs-CZ" altLang="cs-CZ" b="1"/>
          </a:p>
          <a:p>
            <a:pPr eaLnBrk="1" hangingPunct="1"/>
            <a:r>
              <a:rPr lang="cs-CZ" altLang="cs-CZ">
                <a:solidFill>
                  <a:srgbClr val="C00000"/>
                </a:solidFill>
              </a:rPr>
              <a:t>další pojem – ještě větší důraz na strategický charakter nákupu – purchasing management</a:t>
            </a:r>
          </a:p>
          <a:p>
            <a:pPr eaLnBrk="1" hangingPunct="1"/>
            <a:r>
              <a:rPr lang="cs-CZ" altLang="cs-CZ"/>
              <a:t>Chain je velice podstatné – naznačuje vývoj směrem k multidisciplinaritě (porterův value chain, channle management – marketing a distribuce</a:t>
            </a:r>
          </a:p>
          <a:p>
            <a:pPr eaLnBrk="1" hangingPunct="1"/>
            <a:r>
              <a:rPr lang="cs-CZ" altLang="cs-CZ"/>
              <a:t>Purchasing zaměřen výhradně na vztahy s dodavateli, supply management už řeší více vrstev, dodavatele, subdodavatele, zákazníky, distributory,… SCM absorbovalo mnoho podnikových funkcí a procesů – zásobování, nákup, výrobu, logistiku, distribuci. Nákup je integraální část SCMI, ačkovli jde za diadické vztahy, nákup zůstává u těch didadických vztahů (přímých vztahů, buyer supplir relations x end to end supply chain relation</a:t>
            </a:r>
          </a:p>
          <a:p>
            <a:pPr eaLnBrk="1" hangingPunct="1"/>
            <a:r>
              <a:rPr lang="cs-CZ" altLang="cs-CZ"/>
              <a:t>Procurement více strategické pojetí nákupu, ale i ve strategickém pojetí může být slovo purchasing použito</a:t>
            </a:r>
          </a:p>
          <a:p>
            <a:pPr eaLnBrk="1" hangingPunct="1"/>
            <a:endParaRPr lang="cs-CZ" altLang="cs-CZ" b="1"/>
          </a:p>
        </p:txBody>
      </p:sp>
      <p:sp>
        <p:nvSpPr>
          <p:cNvPr id="27653" name="Zástupný symbol pro číslo snímku 3">
            <a:extLst>
              <a:ext uri="{FF2B5EF4-FFF2-40B4-BE49-F238E27FC236}">
                <a16:creationId xmlns:a16="http://schemas.microsoft.com/office/drawing/2014/main" id="{96779E5E-6B02-4544-BE25-B61FDFED6BE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1D2C7AC-8290-4D11-9356-803CF3CEB9C7}" type="slidenum">
              <a:rPr lang="en-GB" altLang="cs-CZ">
                <a:latin typeface="Calibri" panose="020F0502020204030204" pitchFamily="34" charset="0"/>
              </a:rPr>
              <a:pPr algn="r" eaLnBrk="1" hangingPunct="1">
                <a:spcBef>
                  <a:spcPct val="0"/>
                </a:spcBef>
              </a:pPr>
              <a:t>4</a:t>
            </a:fld>
            <a:endParaRPr lang="en-GB" altLang="cs-CZ">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obrázek snímku 1">
            <a:extLst>
              <a:ext uri="{FF2B5EF4-FFF2-40B4-BE49-F238E27FC236}">
                <a16:creationId xmlns:a16="http://schemas.microsoft.com/office/drawing/2014/main" id="{9D25AA1E-2C88-48DF-BA87-7BE450D6CC6A}"/>
              </a:ext>
            </a:extLst>
          </p:cNvPr>
          <p:cNvSpPr>
            <a:spLocks noGrp="1" noRot="1" noChangeAspect="1" noChangeArrowheads="1" noTextEdit="1"/>
          </p:cNvSpPr>
          <p:nvPr>
            <p:ph type="sldImg"/>
          </p:nvPr>
        </p:nvSpPr>
        <p:spPr>
          <a:ln/>
        </p:spPr>
      </p:sp>
      <p:sp>
        <p:nvSpPr>
          <p:cNvPr id="90115" name="Zástupný symbol pro poznámky 2">
            <a:extLst>
              <a:ext uri="{FF2B5EF4-FFF2-40B4-BE49-F238E27FC236}">
                <a16:creationId xmlns:a16="http://schemas.microsoft.com/office/drawing/2014/main" id="{65B0E396-0CC5-4A69-BB2F-3FA130CFA8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90116" name="Zástupný symbol pro číslo snímku 3">
            <a:extLst>
              <a:ext uri="{FF2B5EF4-FFF2-40B4-BE49-F238E27FC236}">
                <a16:creationId xmlns:a16="http://schemas.microsoft.com/office/drawing/2014/main" id="{DDEC097F-43D0-468D-95AB-8C4F1CE6B3C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A9430685-8C9C-489C-82BA-4775BF7D38D6}" type="slidenum">
              <a:rPr lang="en-GB" altLang="cs-CZ" sz="1200" smtClean="0"/>
              <a:pPr/>
              <a:t>38</a:t>
            </a:fld>
            <a:endParaRPr lang="en-GB" altLang="cs-CZ"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obrázek snímku 1">
            <a:extLst>
              <a:ext uri="{FF2B5EF4-FFF2-40B4-BE49-F238E27FC236}">
                <a16:creationId xmlns:a16="http://schemas.microsoft.com/office/drawing/2014/main" id="{9BBD4E79-9A80-4492-A807-2AD70D97403D}"/>
              </a:ext>
            </a:extLst>
          </p:cNvPr>
          <p:cNvSpPr>
            <a:spLocks noGrp="1" noRot="1" noChangeAspect="1" noChangeArrowheads="1" noTextEdit="1"/>
          </p:cNvSpPr>
          <p:nvPr>
            <p:ph type="sldImg"/>
          </p:nvPr>
        </p:nvSpPr>
        <p:spPr>
          <a:ln/>
        </p:spPr>
      </p:sp>
      <p:sp>
        <p:nvSpPr>
          <p:cNvPr id="92163" name="Zástupný symbol pro poznámky 2">
            <a:extLst>
              <a:ext uri="{FF2B5EF4-FFF2-40B4-BE49-F238E27FC236}">
                <a16:creationId xmlns:a16="http://schemas.microsoft.com/office/drawing/2014/main" id="{12F77569-8561-4390-A581-7DA5A49EE1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Contract signed but stil not impemented – lack of alignment, support…</a:t>
            </a:r>
            <a:endParaRPr lang="en-GB" altLang="cs-CZ"/>
          </a:p>
        </p:txBody>
      </p:sp>
      <p:sp>
        <p:nvSpPr>
          <p:cNvPr id="92164" name="Zástupný symbol pro číslo snímku 3">
            <a:extLst>
              <a:ext uri="{FF2B5EF4-FFF2-40B4-BE49-F238E27FC236}">
                <a16:creationId xmlns:a16="http://schemas.microsoft.com/office/drawing/2014/main" id="{2EC561AD-F6DE-4EBB-B18C-B862EF876CE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1347B82-D4D9-47A3-BA08-37D98124A144}" type="slidenum">
              <a:rPr lang="en-GB" altLang="cs-CZ" sz="1200" smtClean="0"/>
              <a:pPr/>
              <a:t>39</a:t>
            </a:fld>
            <a:endParaRPr lang="en-GB" altLang="cs-CZ"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obrázek snímku 1">
            <a:extLst>
              <a:ext uri="{FF2B5EF4-FFF2-40B4-BE49-F238E27FC236}">
                <a16:creationId xmlns:a16="http://schemas.microsoft.com/office/drawing/2014/main" id="{6CF4301E-71DA-4D33-982B-542207B012DD}"/>
              </a:ext>
            </a:extLst>
          </p:cNvPr>
          <p:cNvSpPr>
            <a:spLocks noGrp="1" noRot="1" noChangeAspect="1" noChangeArrowheads="1" noTextEdit="1"/>
          </p:cNvSpPr>
          <p:nvPr>
            <p:ph type="sldImg"/>
          </p:nvPr>
        </p:nvSpPr>
        <p:spPr>
          <a:ln/>
        </p:spPr>
      </p:sp>
      <p:sp>
        <p:nvSpPr>
          <p:cNvPr id="94211" name="Zástupný symbol pro poznámky 2">
            <a:extLst>
              <a:ext uri="{FF2B5EF4-FFF2-40B4-BE49-F238E27FC236}">
                <a16:creationId xmlns:a16="http://schemas.microsoft.com/office/drawing/2014/main" id="{78BEE595-3945-46C6-8F23-2E5025316B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94212" name="Zástupný symbol pro číslo snímku 3">
            <a:extLst>
              <a:ext uri="{FF2B5EF4-FFF2-40B4-BE49-F238E27FC236}">
                <a16:creationId xmlns:a16="http://schemas.microsoft.com/office/drawing/2014/main" id="{B7BEBBF4-44FA-42A0-B258-3E9C77FFDDB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60EAAF-A72A-43E4-AF66-E4D6BB42C06A}" type="slidenum">
              <a:rPr lang="cs-CZ" altLang="cs-CZ" smtClean="0"/>
              <a:pPr>
                <a:spcBef>
                  <a:spcPct val="0"/>
                </a:spcBef>
              </a:pPr>
              <a:t>40</a:t>
            </a:fld>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obrázek snímku 1">
            <a:extLst>
              <a:ext uri="{FF2B5EF4-FFF2-40B4-BE49-F238E27FC236}">
                <a16:creationId xmlns:a16="http://schemas.microsoft.com/office/drawing/2014/main" id="{9AE83753-7F8C-4EF6-A91B-3B2B6E0DE684}"/>
              </a:ext>
            </a:extLst>
          </p:cNvPr>
          <p:cNvSpPr>
            <a:spLocks noGrp="1" noRot="1" noChangeAspect="1" noChangeArrowheads="1" noTextEdit="1"/>
          </p:cNvSpPr>
          <p:nvPr>
            <p:ph type="sldImg"/>
          </p:nvPr>
        </p:nvSpPr>
        <p:spPr>
          <a:ln/>
        </p:spPr>
      </p:sp>
      <p:sp>
        <p:nvSpPr>
          <p:cNvPr id="96259" name="Zástupný symbol pro poznámky 2">
            <a:extLst>
              <a:ext uri="{FF2B5EF4-FFF2-40B4-BE49-F238E27FC236}">
                <a16:creationId xmlns:a16="http://schemas.microsoft.com/office/drawing/2014/main" id="{E7DC1C5F-104D-4D4A-A97D-CC95661BC5E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96260" name="Zástupný symbol pro číslo snímku 3">
            <a:extLst>
              <a:ext uri="{FF2B5EF4-FFF2-40B4-BE49-F238E27FC236}">
                <a16:creationId xmlns:a16="http://schemas.microsoft.com/office/drawing/2014/main" id="{EAB6AFBC-8F86-4654-8A4A-E2208ED4693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DFEBD2-76F6-48C0-9C54-4D7F0C8C07D3}" type="slidenum">
              <a:rPr lang="cs-CZ" altLang="cs-CZ" smtClean="0"/>
              <a:pPr>
                <a:spcBef>
                  <a:spcPct val="0"/>
                </a:spcBef>
              </a:pPr>
              <a:t>41</a:t>
            </a:fld>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obrázek snímku 1">
            <a:extLst>
              <a:ext uri="{FF2B5EF4-FFF2-40B4-BE49-F238E27FC236}">
                <a16:creationId xmlns:a16="http://schemas.microsoft.com/office/drawing/2014/main" id="{E4228C08-9C4C-410B-BCAC-1CCCB1F08B18}"/>
              </a:ext>
            </a:extLst>
          </p:cNvPr>
          <p:cNvSpPr>
            <a:spLocks noGrp="1" noRot="1" noChangeAspect="1" noChangeArrowheads="1" noTextEdit="1"/>
          </p:cNvSpPr>
          <p:nvPr>
            <p:ph type="sldImg"/>
          </p:nvPr>
        </p:nvSpPr>
        <p:spPr>
          <a:ln/>
        </p:spPr>
      </p:sp>
      <p:sp>
        <p:nvSpPr>
          <p:cNvPr id="98307" name="Zástupný symbol pro poznámky 2">
            <a:extLst>
              <a:ext uri="{FF2B5EF4-FFF2-40B4-BE49-F238E27FC236}">
                <a16:creationId xmlns:a16="http://schemas.microsoft.com/office/drawing/2014/main" id="{D352A1A5-8847-4806-97C9-956C80C04F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98308" name="Zástupný symbol pro číslo snímku 3">
            <a:extLst>
              <a:ext uri="{FF2B5EF4-FFF2-40B4-BE49-F238E27FC236}">
                <a16:creationId xmlns:a16="http://schemas.microsoft.com/office/drawing/2014/main" id="{DF9A35E9-BEED-4C30-9425-A18B05BB589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39175B-E970-4F93-A7AA-DB5943C590E0}" type="slidenum">
              <a:rPr lang="cs-CZ" altLang="cs-CZ" smtClean="0"/>
              <a:pPr>
                <a:spcBef>
                  <a:spcPct val="0"/>
                </a:spcBef>
              </a:pPr>
              <a:t>42</a:t>
            </a:fld>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obrázek snímku 1">
            <a:extLst>
              <a:ext uri="{FF2B5EF4-FFF2-40B4-BE49-F238E27FC236}">
                <a16:creationId xmlns:a16="http://schemas.microsoft.com/office/drawing/2014/main" id="{E0909D61-0BAA-4A33-9DE4-E5D208DCB9FD}"/>
              </a:ext>
            </a:extLst>
          </p:cNvPr>
          <p:cNvSpPr>
            <a:spLocks noGrp="1" noRot="1" noChangeAspect="1" noChangeArrowheads="1" noTextEdit="1"/>
          </p:cNvSpPr>
          <p:nvPr>
            <p:ph type="sldImg"/>
          </p:nvPr>
        </p:nvSpPr>
        <p:spPr>
          <a:ln/>
        </p:spPr>
      </p:sp>
      <p:sp>
        <p:nvSpPr>
          <p:cNvPr id="100355" name="Zástupný symbol pro poznámky 2">
            <a:extLst>
              <a:ext uri="{FF2B5EF4-FFF2-40B4-BE49-F238E27FC236}">
                <a16:creationId xmlns:a16="http://schemas.microsoft.com/office/drawing/2014/main" id="{350A199A-23F0-4811-9227-8263022DA3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00356" name="Zástupný symbol pro číslo snímku 3">
            <a:extLst>
              <a:ext uri="{FF2B5EF4-FFF2-40B4-BE49-F238E27FC236}">
                <a16:creationId xmlns:a16="http://schemas.microsoft.com/office/drawing/2014/main" id="{4DDD209C-6B5F-40C0-AF1B-2F3B8989B5C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2E085499-A19B-42B6-B943-0FB2CA068BAD}" type="slidenum">
              <a:rPr lang="en-GB" altLang="cs-CZ" sz="1200" smtClean="0"/>
              <a:pPr/>
              <a:t>43</a:t>
            </a:fld>
            <a:endParaRPr lang="en-GB" altLang="cs-CZ"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obrázek snímku 1">
            <a:extLst>
              <a:ext uri="{FF2B5EF4-FFF2-40B4-BE49-F238E27FC236}">
                <a16:creationId xmlns:a16="http://schemas.microsoft.com/office/drawing/2014/main" id="{1E5CDA06-7069-44AA-AFA6-8052134B324D}"/>
              </a:ext>
            </a:extLst>
          </p:cNvPr>
          <p:cNvSpPr>
            <a:spLocks noGrp="1" noRot="1" noChangeAspect="1" noChangeArrowheads="1" noTextEdit="1"/>
          </p:cNvSpPr>
          <p:nvPr>
            <p:ph type="sldImg"/>
          </p:nvPr>
        </p:nvSpPr>
        <p:spPr>
          <a:ln/>
        </p:spPr>
      </p:sp>
      <p:sp>
        <p:nvSpPr>
          <p:cNvPr id="102403" name="Zástupný symbol pro poznámky 2">
            <a:extLst>
              <a:ext uri="{FF2B5EF4-FFF2-40B4-BE49-F238E27FC236}">
                <a16:creationId xmlns:a16="http://schemas.microsoft.com/office/drawing/2014/main" id="{C89D00E2-EF48-48D3-AC0A-441CF3C25F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en-US"/>
              <a:t>Leverage - Explit – snžeb kvality. Maike them inshouse</a:t>
            </a:r>
          </a:p>
          <a:p>
            <a:r>
              <a:rPr lang="cs-CZ" altLang="en-US"/>
              <a:t>Bottleneck stratwegy – deversification</a:t>
            </a:r>
          </a:p>
          <a:p>
            <a:r>
              <a:rPr lang="cs-CZ" altLang="en-US"/>
              <a:t>Balance strategy – nin critical startegic items</a:t>
            </a:r>
            <a:endParaRPr lang="en-GB" altLang="en-US"/>
          </a:p>
        </p:txBody>
      </p:sp>
      <p:sp>
        <p:nvSpPr>
          <p:cNvPr id="102404" name="Zástupný symbol pro číslo snímku 3">
            <a:extLst>
              <a:ext uri="{FF2B5EF4-FFF2-40B4-BE49-F238E27FC236}">
                <a16:creationId xmlns:a16="http://schemas.microsoft.com/office/drawing/2014/main" id="{3CA9E484-F96A-420D-BF9A-22F8C64AF40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CCA32B-B737-47A9-877A-CCEDA10E5723}" type="slidenum">
              <a:rPr lang="cs-CZ" altLang="cs-CZ" smtClean="0"/>
              <a:pPr>
                <a:spcBef>
                  <a:spcPct val="0"/>
                </a:spcBef>
              </a:pPr>
              <a:t>44</a:t>
            </a:fld>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Zástupný symbol pro obrázek snímku 1">
            <a:extLst>
              <a:ext uri="{FF2B5EF4-FFF2-40B4-BE49-F238E27FC236}">
                <a16:creationId xmlns:a16="http://schemas.microsoft.com/office/drawing/2014/main" id="{D0A2838F-C31B-4EA8-9164-8CCA9238247A}"/>
              </a:ext>
            </a:extLst>
          </p:cNvPr>
          <p:cNvSpPr>
            <a:spLocks noGrp="1" noRot="1" noChangeAspect="1" noChangeArrowheads="1" noTextEdit="1"/>
          </p:cNvSpPr>
          <p:nvPr>
            <p:ph type="sldImg"/>
          </p:nvPr>
        </p:nvSpPr>
        <p:spPr>
          <a:ln/>
        </p:spPr>
      </p:sp>
      <p:sp>
        <p:nvSpPr>
          <p:cNvPr id="104451" name="Zástupný symbol pro poznámky 2">
            <a:extLst>
              <a:ext uri="{FF2B5EF4-FFF2-40B4-BE49-F238E27FC236}">
                <a16:creationId xmlns:a16="http://schemas.microsoft.com/office/drawing/2014/main" id="{EE2437F1-FAF3-43B2-8EC7-E8853BEAC8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en-US"/>
              <a:t>Ad 2)</a:t>
            </a:r>
            <a:r>
              <a:rPr lang="en-US" altLang="en-US"/>
              <a:t>This means that possible strategies and reactions of suppliers are not considered in the Kraljic matrix and</a:t>
            </a:r>
            <a:r>
              <a:rPr lang="cs-CZ" altLang="en-US"/>
              <a:t> </a:t>
            </a:r>
            <a:r>
              <a:rPr lang="en-US" altLang="en-US"/>
              <a:t>recommendations regarding how to handle the suppliers, are more or less only based on differences in</a:t>
            </a:r>
            <a:r>
              <a:rPr lang="cs-CZ" altLang="en-US"/>
              <a:t> </a:t>
            </a:r>
            <a:r>
              <a:rPr lang="en-US" altLang="en-US"/>
              <a:t>power between the buyer and the supplier. </a:t>
            </a:r>
            <a:endParaRPr lang="cs-CZ" altLang="en-US"/>
          </a:p>
          <a:p>
            <a:r>
              <a:rPr lang="cs-CZ" altLang="en-US"/>
              <a:t>Relation between suppliers, one supplier can deliver more produst categories</a:t>
            </a:r>
            <a:endParaRPr lang="en-GB" altLang="en-US"/>
          </a:p>
        </p:txBody>
      </p:sp>
      <p:sp>
        <p:nvSpPr>
          <p:cNvPr id="104452" name="Zástupný symbol pro číslo snímku 3">
            <a:extLst>
              <a:ext uri="{FF2B5EF4-FFF2-40B4-BE49-F238E27FC236}">
                <a16:creationId xmlns:a16="http://schemas.microsoft.com/office/drawing/2014/main" id="{35A2BEF7-2F2B-49EA-98F1-65214C5BA17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033B95-35C5-45B4-B4CA-5F2246C8BE36}" type="slidenum">
              <a:rPr lang="cs-CZ" altLang="cs-CZ" smtClean="0"/>
              <a:pPr>
                <a:spcBef>
                  <a:spcPct val="0"/>
                </a:spcBef>
              </a:pPr>
              <a:t>45</a:t>
            </a:fld>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Zástupný symbol pro obrázek snímku 1">
            <a:extLst>
              <a:ext uri="{FF2B5EF4-FFF2-40B4-BE49-F238E27FC236}">
                <a16:creationId xmlns:a16="http://schemas.microsoft.com/office/drawing/2014/main" id="{E463B892-F335-41DE-9984-67F98D313828}"/>
              </a:ext>
            </a:extLst>
          </p:cNvPr>
          <p:cNvSpPr>
            <a:spLocks noGrp="1" noRot="1" noChangeAspect="1" noChangeArrowheads="1" noTextEdit="1"/>
          </p:cNvSpPr>
          <p:nvPr>
            <p:ph type="sldImg"/>
          </p:nvPr>
        </p:nvSpPr>
        <p:spPr>
          <a:ln/>
        </p:spPr>
      </p:sp>
      <p:sp>
        <p:nvSpPr>
          <p:cNvPr id="106499" name="Zástupný symbol pro poznámky 2">
            <a:extLst>
              <a:ext uri="{FF2B5EF4-FFF2-40B4-BE49-F238E27FC236}">
                <a16:creationId xmlns:a16="http://schemas.microsoft.com/office/drawing/2014/main" id="{256B3A4C-5684-4C70-9A1F-2EAC3442165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06500" name="Zástupný symbol pro číslo snímku 3">
            <a:extLst>
              <a:ext uri="{FF2B5EF4-FFF2-40B4-BE49-F238E27FC236}">
                <a16:creationId xmlns:a16="http://schemas.microsoft.com/office/drawing/2014/main" id="{43D16C9D-DEE2-43D9-9958-FE29DD7F8E9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65DA85B6-9C7C-4047-BA95-3F2DA268CC28}" type="slidenum">
              <a:rPr lang="en-GB" altLang="cs-CZ" sz="1200" smtClean="0"/>
              <a:pPr/>
              <a:t>46</a:t>
            </a:fld>
            <a:endParaRPr lang="en-GB" altLang="cs-CZ"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obrázek snímku 1">
            <a:extLst>
              <a:ext uri="{FF2B5EF4-FFF2-40B4-BE49-F238E27FC236}">
                <a16:creationId xmlns:a16="http://schemas.microsoft.com/office/drawing/2014/main" id="{2785A221-72FC-4F41-B5C7-236315EFC776}"/>
              </a:ext>
            </a:extLst>
          </p:cNvPr>
          <p:cNvSpPr>
            <a:spLocks noGrp="1" noRot="1" noChangeAspect="1" noChangeArrowheads="1" noTextEdit="1"/>
          </p:cNvSpPr>
          <p:nvPr>
            <p:ph type="sldImg"/>
          </p:nvPr>
        </p:nvSpPr>
        <p:spPr>
          <a:ln/>
        </p:spPr>
      </p:sp>
      <p:sp>
        <p:nvSpPr>
          <p:cNvPr id="3" name="Zástupný symbol pro poznámky 2">
            <a:extLst>
              <a:ext uri="{FF2B5EF4-FFF2-40B4-BE49-F238E27FC236}">
                <a16:creationId xmlns:a16="http://schemas.microsoft.com/office/drawing/2014/main" id="{BFEC68AF-E6DF-4D5D-ABA0-FBC89AAF9388}"/>
              </a:ext>
            </a:extLst>
          </p:cNvPr>
          <p:cNvSpPr>
            <a:spLocks noGrp="1"/>
          </p:cNvSpPr>
          <p:nvPr>
            <p:ph type="body" idx="1"/>
          </p:nvPr>
        </p:nvSpPr>
        <p:spPr/>
        <p:txBody>
          <a:bodyPr/>
          <a:lstStyle/>
          <a:p>
            <a:pPr>
              <a:defRPr/>
            </a:pPr>
            <a:r>
              <a:rPr lang="en-GB" altLang="en-US" dirty="0" err="1">
                <a:latin typeface="Arial" charset="0"/>
              </a:rPr>
              <a:t>rozdělení</a:t>
            </a:r>
            <a:r>
              <a:rPr lang="en-GB" altLang="en-US" dirty="0">
                <a:latin typeface="Arial" charset="0"/>
              </a:rPr>
              <a:t> </a:t>
            </a:r>
            <a:r>
              <a:rPr lang="en-GB" altLang="en-US" dirty="0" err="1">
                <a:latin typeface="Arial" charset="0"/>
              </a:rPr>
              <a:t>položek</a:t>
            </a:r>
            <a:r>
              <a:rPr lang="en-GB" altLang="en-US" dirty="0">
                <a:latin typeface="Arial" charset="0"/>
              </a:rPr>
              <a:t> </a:t>
            </a:r>
            <a:r>
              <a:rPr lang="en-GB" altLang="en-US" dirty="0" err="1">
                <a:latin typeface="Arial" charset="0"/>
              </a:rPr>
              <a:t>podle</a:t>
            </a:r>
            <a:r>
              <a:rPr lang="en-GB" altLang="en-US" dirty="0">
                <a:latin typeface="Arial" charset="0"/>
              </a:rPr>
              <a:t> </a:t>
            </a:r>
            <a:r>
              <a:rPr lang="en-GB" altLang="en-US" dirty="0" err="1">
                <a:latin typeface="Arial" charset="0"/>
              </a:rPr>
              <a:t>charakteru</a:t>
            </a:r>
            <a:r>
              <a:rPr lang="en-GB" altLang="en-US" dirty="0">
                <a:latin typeface="Arial" charset="0"/>
              </a:rPr>
              <a:t> </a:t>
            </a:r>
            <a:r>
              <a:rPr lang="en-GB" altLang="en-US" dirty="0" err="1">
                <a:latin typeface="Arial" charset="0"/>
              </a:rPr>
              <a:t>jejich</a:t>
            </a:r>
            <a:r>
              <a:rPr lang="en-GB" altLang="en-US" dirty="0">
                <a:latin typeface="Arial" charset="0"/>
              </a:rPr>
              <a:t> </a:t>
            </a:r>
            <a:r>
              <a:rPr lang="en-GB" altLang="en-US" dirty="0" err="1">
                <a:latin typeface="Arial" charset="0"/>
              </a:rPr>
              <a:t>spotřeby</a:t>
            </a:r>
            <a:r>
              <a:rPr lang="en-GB" altLang="en-US" dirty="0">
                <a:latin typeface="Arial" charset="0"/>
              </a:rPr>
              <a:t> v </a:t>
            </a:r>
            <a:r>
              <a:rPr lang="en-GB" altLang="en-US" dirty="0" err="1">
                <a:latin typeface="Arial" charset="0"/>
              </a:rPr>
              <a:t>množství</a:t>
            </a:r>
            <a:r>
              <a:rPr lang="en-GB" altLang="en-US" dirty="0">
                <a:latin typeface="Arial" charset="0"/>
              </a:rPr>
              <a:t> a </a:t>
            </a:r>
            <a:r>
              <a:rPr lang="en-GB" altLang="en-US" dirty="0" err="1">
                <a:latin typeface="Arial" charset="0"/>
              </a:rPr>
              <a:t>čase</a:t>
            </a:r>
            <a:r>
              <a:rPr lang="en-GB" altLang="en-US" dirty="0">
                <a:latin typeface="Arial" charset="0"/>
              </a:rPr>
              <a:t>:</a:t>
            </a:r>
          </a:p>
          <a:p>
            <a:pPr>
              <a:defRPr/>
            </a:pPr>
            <a:r>
              <a:rPr lang="en-GB" altLang="en-US" dirty="0" err="1">
                <a:latin typeface="Arial" charset="0"/>
              </a:rPr>
              <a:t>skupina</a:t>
            </a:r>
            <a:r>
              <a:rPr lang="en-GB" altLang="en-US" dirty="0">
                <a:latin typeface="Arial" charset="0"/>
              </a:rPr>
              <a:t> X,  v  </a:t>
            </a:r>
            <a:r>
              <a:rPr lang="en-GB" altLang="en-US" dirty="0" err="1">
                <a:latin typeface="Arial" charset="0"/>
              </a:rPr>
              <a:t>níž</a:t>
            </a:r>
            <a:r>
              <a:rPr lang="en-GB" altLang="en-US" dirty="0">
                <a:latin typeface="Arial" charset="0"/>
              </a:rPr>
              <a:t>  </a:t>
            </a:r>
            <a:r>
              <a:rPr lang="en-GB" altLang="en-US" dirty="0" err="1">
                <a:latin typeface="Arial" charset="0"/>
              </a:rPr>
              <a:t>jsou</a:t>
            </a:r>
            <a:r>
              <a:rPr lang="en-GB" altLang="en-US" dirty="0">
                <a:latin typeface="Arial" charset="0"/>
              </a:rPr>
              <a:t>  </a:t>
            </a:r>
            <a:r>
              <a:rPr lang="en-GB" altLang="en-US" dirty="0" err="1">
                <a:latin typeface="Arial" charset="0"/>
              </a:rPr>
              <a:t>položky</a:t>
            </a:r>
            <a:r>
              <a:rPr lang="en-GB" altLang="en-US" dirty="0">
                <a:latin typeface="Arial" charset="0"/>
              </a:rPr>
              <a:t>  s  </a:t>
            </a:r>
            <a:r>
              <a:rPr lang="en-GB" altLang="en-US" dirty="0" err="1">
                <a:latin typeface="Arial" charset="0"/>
              </a:rPr>
              <a:t>velmi</a:t>
            </a:r>
            <a:r>
              <a:rPr lang="en-GB" altLang="en-US" dirty="0">
                <a:latin typeface="Arial" charset="0"/>
              </a:rPr>
              <a:t>  </a:t>
            </a:r>
            <a:r>
              <a:rPr lang="en-GB" altLang="en-US" dirty="0" err="1">
                <a:latin typeface="Arial" charset="0"/>
              </a:rPr>
              <a:t>pravidelnou</a:t>
            </a:r>
            <a:r>
              <a:rPr lang="en-GB" altLang="en-US" dirty="0">
                <a:latin typeface="Arial" charset="0"/>
              </a:rPr>
              <a:t>  </a:t>
            </a:r>
            <a:r>
              <a:rPr lang="en-GB" altLang="en-US" dirty="0" err="1">
                <a:latin typeface="Arial" charset="0"/>
              </a:rPr>
              <a:t>spotřebou</a:t>
            </a:r>
            <a:r>
              <a:rPr lang="en-GB" altLang="en-US" dirty="0">
                <a:latin typeface="Arial" charset="0"/>
              </a:rPr>
              <a:t> v  </a:t>
            </a:r>
            <a:r>
              <a:rPr lang="en-GB" altLang="en-US" dirty="0" err="1">
                <a:latin typeface="Arial" charset="0"/>
              </a:rPr>
              <a:t>čase</a:t>
            </a:r>
            <a:r>
              <a:rPr lang="en-GB" altLang="en-US" dirty="0">
                <a:latin typeface="Arial" charset="0"/>
              </a:rPr>
              <a:t> a </a:t>
            </a:r>
            <a:r>
              <a:rPr lang="en-GB" altLang="en-US" dirty="0" err="1">
                <a:latin typeface="Arial" charset="0"/>
              </a:rPr>
              <a:t>množství</a:t>
            </a:r>
            <a:r>
              <a:rPr lang="en-GB" altLang="en-US" dirty="0">
                <a:latin typeface="Arial" charset="0"/>
              </a:rPr>
              <a:t>, </a:t>
            </a:r>
            <a:r>
              <a:rPr lang="en-GB" altLang="en-US" dirty="0" err="1">
                <a:latin typeface="Arial" charset="0"/>
              </a:rPr>
              <a:t>položky</a:t>
            </a:r>
            <a:r>
              <a:rPr lang="en-GB" altLang="en-US" dirty="0">
                <a:latin typeface="Arial" charset="0"/>
              </a:rPr>
              <a:t>, </a:t>
            </a:r>
            <a:r>
              <a:rPr lang="en-GB" altLang="en-US" dirty="0" err="1">
                <a:latin typeface="Arial" charset="0"/>
              </a:rPr>
              <a:t>které</a:t>
            </a:r>
            <a:r>
              <a:rPr lang="en-GB" altLang="en-US" dirty="0">
                <a:latin typeface="Arial" charset="0"/>
              </a:rPr>
              <a:t> </a:t>
            </a:r>
            <a:r>
              <a:rPr lang="en-GB" altLang="en-US" dirty="0" err="1">
                <a:latin typeface="Arial" charset="0"/>
              </a:rPr>
              <a:t>jsou</a:t>
            </a:r>
            <a:r>
              <a:rPr lang="en-GB" altLang="en-US" dirty="0">
                <a:latin typeface="Arial" charset="0"/>
              </a:rPr>
              <a:t> </a:t>
            </a:r>
            <a:r>
              <a:rPr lang="en-GB" altLang="en-US" dirty="0" err="1">
                <a:latin typeface="Arial" charset="0"/>
              </a:rPr>
              <a:t>nakupovány</a:t>
            </a:r>
            <a:r>
              <a:rPr lang="en-GB" altLang="en-US" dirty="0">
                <a:latin typeface="Arial" charset="0"/>
              </a:rPr>
              <a:t> </a:t>
            </a:r>
            <a:r>
              <a:rPr lang="en-GB" altLang="en-US" dirty="0" err="1">
                <a:latin typeface="Arial" charset="0"/>
              </a:rPr>
              <a:t>ve</a:t>
            </a:r>
            <a:r>
              <a:rPr lang="en-GB" altLang="en-US" dirty="0">
                <a:latin typeface="Arial" charset="0"/>
              </a:rPr>
              <a:t> </a:t>
            </a:r>
            <a:r>
              <a:rPr lang="en-GB" altLang="en-US" dirty="0" err="1">
                <a:latin typeface="Arial" charset="0"/>
              </a:rPr>
              <a:t>velkých</a:t>
            </a:r>
            <a:r>
              <a:rPr lang="en-GB" altLang="en-US" dirty="0">
                <a:latin typeface="Arial" charset="0"/>
              </a:rPr>
              <a:t> </a:t>
            </a:r>
            <a:r>
              <a:rPr lang="en-GB" altLang="en-US" dirty="0" err="1">
                <a:latin typeface="Arial" charset="0"/>
              </a:rPr>
              <a:t>množstvích</a:t>
            </a:r>
            <a:r>
              <a:rPr lang="en-GB" altLang="en-US" dirty="0">
                <a:latin typeface="Arial" charset="0"/>
              </a:rPr>
              <a:t>, </a:t>
            </a:r>
            <a:r>
              <a:rPr lang="en-GB" altLang="en-US" dirty="0" err="1">
                <a:latin typeface="Arial" charset="0"/>
              </a:rPr>
              <a:t>jejichž</a:t>
            </a:r>
            <a:r>
              <a:rPr lang="en-GB" altLang="en-US" dirty="0">
                <a:latin typeface="Arial" charset="0"/>
              </a:rPr>
              <a:t> </a:t>
            </a:r>
            <a:r>
              <a:rPr lang="en-GB" altLang="en-US" dirty="0" err="1">
                <a:latin typeface="Arial" charset="0"/>
              </a:rPr>
              <a:t>spotřebu</a:t>
            </a:r>
            <a:r>
              <a:rPr lang="en-GB" altLang="en-US" dirty="0">
                <a:latin typeface="Arial" charset="0"/>
              </a:rPr>
              <a:t> </a:t>
            </a:r>
            <a:r>
              <a:rPr lang="en-GB" altLang="en-US" dirty="0" err="1">
                <a:latin typeface="Arial" charset="0"/>
              </a:rPr>
              <a:t>lze</a:t>
            </a:r>
            <a:r>
              <a:rPr lang="en-GB" altLang="en-US" dirty="0">
                <a:latin typeface="Arial" charset="0"/>
              </a:rPr>
              <a:t> s </a:t>
            </a:r>
            <a:r>
              <a:rPr lang="en-GB" altLang="en-US" dirty="0" err="1">
                <a:latin typeface="Arial" charset="0"/>
              </a:rPr>
              <a:t>vysokou</a:t>
            </a:r>
            <a:r>
              <a:rPr lang="en-GB" altLang="en-US" dirty="0">
                <a:latin typeface="Arial" charset="0"/>
              </a:rPr>
              <a:t> </a:t>
            </a:r>
            <a:r>
              <a:rPr lang="en-GB" altLang="en-US" dirty="0" err="1">
                <a:latin typeface="Arial" charset="0"/>
              </a:rPr>
              <a:t>spolehlivostí</a:t>
            </a:r>
            <a:r>
              <a:rPr lang="en-GB" altLang="en-US" dirty="0">
                <a:latin typeface="Arial" charset="0"/>
              </a:rPr>
              <a:t> </a:t>
            </a:r>
            <a:r>
              <a:rPr lang="en-GB" altLang="en-US" dirty="0" err="1">
                <a:latin typeface="Arial" charset="0"/>
              </a:rPr>
              <a:t>předpovědet</a:t>
            </a:r>
            <a:r>
              <a:rPr lang="en-GB" altLang="en-US" dirty="0">
                <a:latin typeface="Arial" charset="0"/>
              </a:rPr>
              <a:t>; </a:t>
            </a:r>
          </a:p>
          <a:p>
            <a:pPr>
              <a:defRPr/>
            </a:pPr>
            <a:r>
              <a:rPr lang="en-GB" altLang="en-US" dirty="0" err="1">
                <a:latin typeface="Arial" charset="0"/>
              </a:rPr>
              <a:t>skupina</a:t>
            </a:r>
            <a:r>
              <a:rPr lang="en-GB" altLang="en-US" dirty="0">
                <a:latin typeface="Arial" charset="0"/>
              </a:rPr>
              <a:t> Y, </a:t>
            </a:r>
            <a:r>
              <a:rPr lang="en-GB" altLang="en-US" dirty="0" err="1">
                <a:latin typeface="Arial" charset="0"/>
              </a:rPr>
              <a:t>kam</a:t>
            </a:r>
            <a:r>
              <a:rPr lang="en-GB" altLang="en-US" dirty="0">
                <a:latin typeface="Arial" charset="0"/>
              </a:rPr>
              <a:t> </a:t>
            </a:r>
            <a:r>
              <a:rPr lang="en-GB" altLang="en-US" dirty="0" err="1">
                <a:latin typeface="Arial" charset="0"/>
              </a:rPr>
              <a:t>zařazujeme</a:t>
            </a:r>
            <a:r>
              <a:rPr lang="en-GB" altLang="en-US" dirty="0">
                <a:latin typeface="Arial" charset="0"/>
              </a:rPr>
              <a:t> </a:t>
            </a:r>
            <a:r>
              <a:rPr lang="en-GB" altLang="en-US" dirty="0" err="1">
                <a:latin typeface="Arial" charset="0"/>
              </a:rPr>
              <a:t>položky</a:t>
            </a:r>
            <a:r>
              <a:rPr lang="en-GB" altLang="en-US" dirty="0">
                <a:latin typeface="Arial" charset="0"/>
              </a:rPr>
              <a:t>, u </a:t>
            </a:r>
            <a:r>
              <a:rPr lang="en-GB" altLang="en-US" dirty="0" err="1">
                <a:latin typeface="Arial" charset="0"/>
              </a:rPr>
              <a:t>kterých</a:t>
            </a:r>
            <a:r>
              <a:rPr lang="en-GB" altLang="en-US" dirty="0">
                <a:latin typeface="Arial" charset="0"/>
              </a:rPr>
              <a:t> </a:t>
            </a:r>
            <a:r>
              <a:rPr lang="en-GB" altLang="en-US" dirty="0" err="1">
                <a:latin typeface="Arial" charset="0"/>
              </a:rPr>
              <a:t>dochází</a:t>
            </a:r>
            <a:r>
              <a:rPr lang="en-GB" altLang="en-US" dirty="0">
                <a:latin typeface="Arial" charset="0"/>
              </a:rPr>
              <a:t> k </a:t>
            </a:r>
            <a:r>
              <a:rPr lang="en-GB" altLang="en-US" dirty="0" err="1">
                <a:latin typeface="Arial" charset="0"/>
              </a:rPr>
              <a:t>výkyvům</a:t>
            </a:r>
            <a:r>
              <a:rPr lang="en-GB" altLang="en-US" dirty="0">
                <a:latin typeface="Arial" charset="0"/>
              </a:rPr>
              <a:t> </a:t>
            </a:r>
            <a:r>
              <a:rPr lang="en-GB" altLang="en-US" dirty="0" err="1">
                <a:latin typeface="Arial" charset="0"/>
              </a:rPr>
              <a:t>spotřeby</a:t>
            </a:r>
            <a:r>
              <a:rPr lang="en-GB" altLang="en-US" dirty="0">
                <a:latin typeface="Arial" charset="0"/>
              </a:rPr>
              <a:t> v </a:t>
            </a:r>
            <a:r>
              <a:rPr lang="en-GB" altLang="en-US" dirty="0" err="1">
                <a:latin typeface="Arial" charset="0"/>
              </a:rPr>
              <a:t>čase</a:t>
            </a:r>
            <a:r>
              <a:rPr lang="en-GB" altLang="en-US" dirty="0">
                <a:latin typeface="Arial" charset="0"/>
              </a:rPr>
              <a:t> </a:t>
            </a:r>
            <a:r>
              <a:rPr lang="en-GB" altLang="en-US" dirty="0" err="1">
                <a:latin typeface="Arial" charset="0"/>
              </a:rPr>
              <a:t>i</a:t>
            </a:r>
            <a:r>
              <a:rPr lang="en-GB" altLang="en-US" dirty="0">
                <a:latin typeface="Arial" charset="0"/>
              </a:rPr>
              <a:t> </a:t>
            </a:r>
            <a:r>
              <a:rPr lang="en-GB" altLang="en-US" dirty="0" err="1">
                <a:latin typeface="Arial" charset="0"/>
              </a:rPr>
              <a:t>množství</a:t>
            </a:r>
            <a:r>
              <a:rPr lang="en-GB" altLang="en-US" dirty="0">
                <a:latin typeface="Arial" charset="0"/>
              </a:rPr>
              <a:t>, ale </a:t>
            </a:r>
            <a:r>
              <a:rPr lang="en-GB" altLang="en-US" dirty="0" err="1">
                <a:latin typeface="Arial" charset="0"/>
              </a:rPr>
              <a:t>lze</a:t>
            </a:r>
            <a:r>
              <a:rPr lang="en-GB" altLang="en-US" dirty="0">
                <a:latin typeface="Arial" charset="0"/>
              </a:rPr>
              <a:t> je s </a:t>
            </a:r>
            <a:r>
              <a:rPr lang="en-GB" altLang="en-US" dirty="0" err="1">
                <a:latin typeface="Arial" charset="0"/>
              </a:rPr>
              <a:t>jistou</a:t>
            </a:r>
            <a:r>
              <a:rPr lang="en-GB" altLang="en-US" dirty="0">
                <a:latin typeface="Arial" charset="0"/>
              </a:rPr>
              <a:t> </a:t>
            </a:r>
            <a:r>
              <a:rPr lang="en-GB" altLang="en-US" dirty="0" err="1">
                <a:latin typeface="Arial" charset="0"/>
              </a:rPr>
              <a:t>pravděpodobností</a:t>
            </a:r>
            <a:r>
              <a:rPr lang="en-GB" altLang="en-US" dirty="0">
                <a:latin typeface="Arial" charset="0"/>
              </a:rPr>
              <a:t> </a:t>
            </a:r>
            <a:r>
              <a:rPr lang="en-GB" altLang="en-US" dirty="0" err="1">
                <a:latin typeface="Arial" charset="0"/>
              </a:rPr>
              <a:t>předpovědět</a:t>
            </a:r>
            <a:r>
              <a:rPr lang="en-GB" altLang="en-US" dirty="0">
                <a:latin typeface="Arial" charset="0"/>
              </a:rPr>
              <a:t>;</a:t>
            </a:r>
          </a:p>
          <a:p>
            <a:pPr>
              <a:defRPr/>
            </a:pPr>
            <a:r>
              <a:rPr lang="en-GB" altLang="en-US" dirty="0" err="1">
                <a:latin typeface="Arial" charset="0"/>
              </a:rPr>
              <a:t>skupina</a:t>
            </a:r>
            <a:r>
              <a:rPr lang="en-GB" altLang="en-US" dirty="0">
                <a:latin typeface="Arial" charset="0"/>
              </a:rPr>
              <a:t> Z </a:t>
            </a:r>
            <a:r>
              <a:rPr lang="en-GB" altLang="en-US" dirty="0" err="1">
                <a:latin typeface="Arial" charset="0"/>
              </a:rPr>
              <a:t>obsahuje</a:t>
            </a:r>
            <a:r>
              <a:rPr lang="en-GB" altLang="en-US" dirty="0">
                <a:latin typeface="Arial" charset="0"/>
              </a:rPr>
              <a:t> </a:t>
            </a:r>
            <a:r>
              <a:rPr lang="en-GB" altLang="en-US" dirty="0" err="1">
                <a:latin typeface="Arial" charset="0"/>
              </a:rPr>
              <a:t>položky</a:t>
            </a:r>
            <a:r>
              <a:rPr lang="en-GB" altLang="en-US" dirty="0">
                <a:latin typeface="Arial" charset="0"/>
              </a:rPr>
              <a:t> se </a:t>
            </a:r>
            <a:r>
              <a:rPr lang="en-GB" altLang="en-US" dirty="0" err="1">
                <a:latin typeface="Arial" charset="0"/>
              </a:rPr>
              <a:t>značně</a:t>
            </a:r>
            <a:r>
              <a:rPr lang="en-GB" altLang="en-US" dirty="0">
                <a:latin typeface="Arial" charset="0"/>
              </a:rPr>
              <a:t>  </a:t>
            </a:r>
            <a:r>
              <a:rPr lang="en-GB" altLang="en-US" dirty="0" err="1">
                <a:latin typeface="Arial" charset="0"/>
              </a:rPr>
              <a:t>nepravidelnou</a:t>
            </a:r>
            <a:r>
              <a:rPr lang="en-GB" altLang="en-US" dirty="0">
                <a:latin typeface="Arial" charset="0"/>
              </a:rPr>
              <a:t>  </a:t>
            </a:r>
            <a:r>
              <a:rPr lang="en-GB" altLang="en-US" dirty="0" err="1">
                <a:latin typeface="Arial" charset="0"/>
              </a:rPr>
              <a:t>spotřebou</a:t>
            </a:r>
            <a:r>
              <a:rPr lang="en-GB" altLang="en-US" dirty="0">
                <a:latin typeface="Arial" charset="0"/>
              </a:rPr>
              <a:t>  v  </a:t>
            </a:r>
            <a:r>
              <a:rPr lang="en-GB" altLang="en-US" dirty="0" err="1">
                <a:latin typeface="Arial" charset="0"/>
              </a:rPr>
              <a:t>čase</a:t>
            </a:r>
            <a:r>
              <a:rPr lang="en-GB" altLang="en-US" dirty="0">
                <a:latin typeface="Arial" charset="0"/>
              </a:rPr>
              <a:t> </a:t>
            </a:r>
            <a:r>
              <a:rPr lang="en-GB" altLang="en-US" dirty="0" err="1">
                <a:latin typeface="Arial" charset="0"/>
              </a:rPr>
              <a:t>i</a:t>
            </a:r>
            <a:r>
              <a:rPr lang="en-GB" altLang="en-US" dirty="0">
                <a:latin typeface="Arial" charset="0"/>
              </a:rPr>
              <a:t> </a:t>
            </a:r>
            <a:r>
              <a:rPr lang="en-GB" altLang="en-US" dirty="0" err="1">
                <a:latin typeface="Arial" charset="0"/>
              </a:rPr>
              <a:t>množství</a:t>
            </a:r>
            <a:r>
              <a:rPr lang="en-GB" altLang="en-US" dirty="0">
                <a:latin typeface="Arial" charset="0"/>
              </a:rPr>
              <a:t>, </a:t>
            </a:r>
            <a:r>
              <a:rPr lang="en-GB" altLang="en-US" dirty="0" err="1">
                <a:latin typeface="Arial" charset="0"/>
              </a:rPr>
              <a:t>jejichž</a:t>
            </a:r>
            <a:r>
              <a:rPr lang="en-GB" altLang="en-US" dirty="0">
                <a:latin typeface="Arial" charset="0"/>
              </a:rPr>
              <a:t> </a:t>
            </a:r>
            <a:r>
              <a:rPr lang="en-GB" altLang="en-US" dirty="0" err="1">
                <a:latin typeface="Arial" charset="0"/>
              </a:rPr>
              <a:t>předpověď</a:t>
            </a:r>
            <a:r>
              <a:rPr lang="en-GB" altLang="en-US" dirty="0">
                <a:latin typeface="Arial" charset="0"/>
              </a:rPr>
              <a:t> je </a:t>
            </a:r>
            <a:r>
              <a:rPr lang="en-GB" altLang="en-US" dirty="0" err="1">
                <a:latin typeface="Arial" charset="0"/>
              </a:rPr>
              <a:t>velmi</a:t>
            </a:r>
            <a:r>
              <a:rPr lang="en-GB" altLang="en-US" dirty="0">
                <a:latin typeface="Arial" charset="0"/>
              </a:rPr>
              <a:t> </a:t>
            </a:r>
            <a:r>
              <a:rPr lang="en-GB" altLang="en-US" dirty="0" err="1">
                <a:latin typeface="Arial" charset="0"/>
              </a:rPr>
              <a:t>obtížná</a:t>
            </a:r>
            <a:r>
              <a:rPr lang="en-GB" altLang="en-US" dirty="0">
                <a:latin typeface="Arial" charset="0"/>
              </a:rPr>
              <a:t>. </a:t>
            </a:r>
          </a:p>
          <a:p>
            <a:pPr eaLnBrk="1" hangingPunct="1">
              <a:defRPr/>
            </a:pPr>
            <a:r>
              <a:rPr lang="cs-CZ" altLang="en-US" dirty="0">
                <a:latin typeface="Arial" charset="0"/>
              </a:rPr>
              <a:t>Strategické položky – význam pro podnikání, riziko nedodání vysoké</a:t>
            </a:r>
          </a:p>
          <a:p>
            <a:pPr lvl="1" eaLnBrk="1" hangingPunct="1">
              <a:defRPr/>
            </a:pPr>
            <a:r>
              <a:rPr lang="cs-CZ" altLang="en-US" dirty="0">
                <a:latin typeface="Arial" charset="0"/>
              </a:rPr>
              <a:t>Snaha o partnerské vztahy podložené smlouvami alespoň rok</a:t>
            </a:r>
          </a:p>
          <a:p>
            <a:pPr lvl="1" eaLnBrk="1" hangingPunct="1">
              <a:defRPr/>
            </a:pPr>
            <a:r>
              <a:rPr lang="cs-CZ" altLang="en-US" dirty="0">
                <a:latin typeface="Arial" charset="0"/>
              </a:rPr>
              <a:t>Spolupráce v oblasti předvídání poptávky a návazná koordinace poptávky</a:t>
            </a:r>
          </a:p>
          <a:p>
            <a:pPr lvl="1" eaLnBrk="1" hangingPunct="1">
              <a:defRPr/>
            </a:pPr>
            <a:r>
              <a:rPr lang="cs-CZ" altLang="en-US" dirty="0">
                <a:latin typeface="Arial" charset="0"/>
              </a:rPr>
              <a:t>Spolupráce ve výzkumu ave vývoji</a:t>
            </a:r>
          </a:p>
          <a:p>
            <a:pPr lvl="1" eaLnBrk="1" hangingPunct="1">
              <a:defRPr/>
            </a:pPr>
            <a:r>
              <a:rPr lang="cs-CZ" altLang="en-US" dirty="0">
                <a:latin typeface="Arial" charset="0"/>
              </a:rPr>
              <a:t>Monitoring konkurenčních zákazníků dodavatele</a:t>
            </a:r>
          </a:p>
          <a:p>
            <a:pPr lvl="1" eaLnBrk="1" hangingPunct="1">
              <a:defRPr/>
            </a:pPr>
            <a:r>
              <a:rPr lang="cs-CZ" altLang="en-US" dirty="0">
                <a:latin typeface="Arial" charset="0"/>
              </a:rPr>
              <a:t>Predikce záměrů dodavatele v cenové politice</a:t>
            </a:r>
          </a:p>
          <a:p>
            <a:pPr lvl="1" eaLnBrk="1" hangingPunct="1">
              <a:defRPr/>
            </a:pPr>
            <a:r>
              <a:rPr lang="cs-CZ" altLang="en-US" dirty="0">
                <a:latin typeface="Arial" charset="0"/>
              </a:rPr>
              <a:t>Zpracování a aktualizace náhradních řešení případného výpadku dodávek</a:t>
            </a:r>
          </a:p>
          <a:p>
            <a:pPr lvl="1" eaLnBrk="1" hangingPunct="1">
              <a:defRPr/>
            </a:pPr>
            <a:r>
              <a:rPr lang="cs-CZ" altLang="en-US" dirty="0">
                <a:latin typeface="Arial" charset="0"/>
              </a:rPr>
              <a:t>Centralizace rozhodování na nejvyšší úroveň</a:t>
            </a:r>
          </a:p>
          <a:p>
            <a:pPr eaLnBrk="1" hangingPunct="1">
              <a:defRPr/>
            </a:pPr>
            <a:r>
              <a:rPr lang="cs-CZ" altLang="en-US" dirty="0">
                <a:latin typeface="Arial" charset="0"/>
              </a:rPr>
              <a:t>Substituční položky</a:t>
            </a:r>
          </a:p>
          <a:p>
            <a:pPr lvl="1" eaLnBrk="1" hangingPunct="1">
              <a:defRPr/>
            </a:pPr>
            <a:r>
              <a:rPr lang="cs-CZ" altLang="en-US" dirty="0">
                <a:latin typeface="Arial" charset="0"/>
              </a:rPr>
              <a:t>Rozvinout výběrové řízení a využít optimalizačních rozhodovacích metod pro výběr dodavatelů</a:t>
            </a:r>
          </a:p>
          <a:p>
            <a:pPr lvl="1" eaLnBrk="1" hangingPunct="1">
              <a:defRPr/>
            </a:pPr>
            <a:r>
              <a:rPr lang="cs-CZ" altLang="en-US" dirty="0">
                <a:latin typeface="Arial" charset="0"/>
              </a:rPr>
              <a:t>Vybrat 1 až 3 dodavatele splňující kritéria</a:t>
            </a:r>
          </a:p>
          <a:p>
            <a:pPr lvl="1" eaLnBrk="1" hangingPunct="1">
              <a:defRPr/>
            </a:pPr>
            <a:r>
              <a:rPr lang="cs-CZ" altLang="en-US" dirty="0">
                <a:latin typeface="Arial" charset="0"/>
              </a:rPr>
              <a:t>Využít konkurence dodavatelů pro lepší podmínky</a:t>
            </a:r>
          </a:p>
          <a:p>
            <a:pPr lvl="1" eaLnBrk="1" hangingPunct="1">
              <a:defRPr/>
            </a:pPr>
            <a:r>
              <a:rPr lang="cs-CZ" altLang="en-US" dirty="0">
                <a:latin typeface="Arial" charset="0"/>
              </a:rPr>
              <a:t>Krátkodobější smlouvy na úrovni středního managementu</a:t>
            </a:r>
          </a:p>
          <a:p>
            <a:pPr lvl="1" eaLnBrk="1" hangingPunct="1">
              <a:defRPr/>
            </a:pPr>
            <a:r>
              <a:rPr lang="cs-CZ" altLang="en-US" dirty="0">
                <a:latin typeface="Arial" charset="0"/>
              </a:rPr>
              <a:t>Požadavek na přesné plnění termínů</a:t>
            </a:r>
          </a:p>
          <a:p>
            <a:pPr eaLnBrk="1" hangingPunct="1">
              <a:defRPr/>
            </a:pPr>
            <a:r>
              <a:rPr lang="cs-CZ" altLang="en-US" dirty="0">
                <a:latin typeface="Arial" charset="0"/>
              </a:rPr>
              <a:t>Úzkoprofilové položky</a:t>
            </a:r>
          </a:p>
          <a:p>
            <a:pPr lvl="1" eaLnBrk="1" hangingPunct="1">
              <a:defRPr/>
            </a:pPr>
            <a:r>
              <a:rPr lang="cs-CZ" altLang="en-US" dirty="0">
                <a:latin typeface="Arial" charset="0"/>
              </a:rPr>
              <a:t>Odhad celkové spotřeby na plánovací období</a:t>
            </a:r>
          </a:p>
          <a:p>
            <a:pPr lvl="1" eaLnBrk="1" hangingPunct="1">
              <a:defRPr/>
            </a:pPr>
            <a:r>
              <a:rPr lang="cs-CZ" altLang="en-US" dirty="0">
                <a:latin typeface="Arial" charset="0"/>
              </a:rPr>
              <a:t>Sledovat sklad a nakoupit popřípadě do zásoby</a:t>
            </a:r>
          </a:p>
          <a:p>
            <a:pPr lvl="1" eaLnBrk="1" hangingPunct="1">
              <a:defRPr/>
            </a:pPr>
            <a:r>
              <a:rPr lang="cs-CZ" altLang="en-US" dirty="0">
                <a:latin typeface="Arial" charset="0"/>
              </a:rPr>
              <a:t>Náhradní řešení pro ně v záloze</a:t>
            </a:r>
          </a:p>
          <a:p>
            <a:pPr lvl="1" eaLnBrk="1" hangingPunct="1">
              <a:defRPr/>
            </a:pPr>
            <a:r>
              <a:rPr lang="cs-CZ" altLang="en-US" dirty="0">
                <a:latin typeface="Arial" charset="0"/>
              </a:rPr>
              <a:t>Delegovat rozhodování na střední úroveň managementu</a:t>
            </a:r>
          </a:p>
          <a:p>
            <a:pPr eaLnBrk="1" hangingPunct="1">
              <a:defRPr/>
            </a:pPr>
            <a:r>
              <a:rPr lang="cs-CZ" altLang="en-US" dirty="0">
                <a:latin typeface="Arial" charset="0"/>
              </a:rPr>
              <a:t>Bezproblémové položky</a:t>
            </a:r>
          </a:p>
          <a:p>
            <a:pPr lvl="1" eaLnBrk="1" hangingPunct="1">
              <a:defRPr/>
            </a:pPr>
            <a:r>
              <a:rPr lang="cs-CZ" altLang="en-US" dirty="0">
                <a:latin typeface="Arial" charset="0"/>
              </a:rPr>
              <a:t>Nakupovat dle okamžité potřeby (jsou krátké dodací termíny)</a:t>
            </a:r>
          </a:p>
          <a:p>
            <a:pPr lvl="1" eaLnBrk="1" hangingPunct="1">
              <a:defRPr/>
            </a:pPr>
            <a:r>
              <a:rPr lang="cs-CZ" altLang="en-US" dirty="0">
                <a:latin typeface="Arial" charset="0"/>
              </a:rPr>
              <a:t>Internetové tržnice, pokud položky jsou zde umístěny</a:t>
            </a:r>
          </a:p>
          <a:p>
            <a:pPr lvl="1" eaLnBrk="1" hangingPunct="1">
              <a:defRPr/>
            </a:pPr>
            <a:r>
              <a:rPr lang="cs-CZ" altLang="en-US" dirty="0">
                <a:latin typeface="Arial" charset="0"/>
              </a:rPr>
              <a:t>Rozhodování na nejnižších úrovních (referenti nákupu</a:t>
            </a:r>
          </a:p>
          <a:p>
            <a:pPr lvl="1" eaLnBrk="1" hangingPunct="1">
              <a:defRPr/>
            </a:pPr>
            <a:r>
              <a:rPr lang="cs-CZ" altLang="en-US" dirty="0">
                <a:latin typeface="Arial" charset="0"/>
              </a:rPr>
              <a:t>Maximálně pojistná zásoba, jinak neudržovat na skladě</a:t>
            </a:r>
          </a:p>
          <a:p>
            <a:pPr lvl="1" eaLnBrk="1" hangingPunct="1">
              <a:defRPr/>
            </a:pPr>
            <a:endParaRPr lang="cs-CZ" altLang="en-US" dirty="0">
              <a:latin typeface="Arial" charset="0"/>
            </a:endParaRPr>
          </a:p>
          <a:p>
            <a:pPr eaLnBrk="1" hangingPunct="1">
              <a:defRPr/>
            </a:pPr>
            <a:r>
              <a:rPr lang="cs-CZ" altLang="en-US" dirty="0">
                <a:latin typeface="Arial" charset="0"/>
              </a:rPr>
              <a:t>Strategie A:</a:t>
            </a:r>
          </a:p>
          <a:p>
            <a:pPr lvl="1" eaLnBrk="1" hangingPunct="1">
              <a:defRPr/>
            </a:pPr>
            <a:r>
              <a:rPr lang="cs-CZ" altLang="en-US" dirty="0">
                <a:latin typeface="Arial" charset="0"/>
              </a:rPr>
              <a:t>Silné postavení nakupujícího, aktivní vystupování, jsou </a:t>
            </a:r>
            <a:r>
              <a:rPr lang="cs-CZ" altLang="en-US" dirty="0" err="1">
                <a:latin typeface="Arial" charset="0"/>
              </a:rPr>
              <a:t>zybtečné</a:t>
            </a:r>
            <a:r>
              <a:rPr lang="cs-CZ" altLang="en-US" dirty="0">
                <a:latin typeface="Arial" charset="0"/>
              </a:rPr>
              <a:t> vysoké zásoby, kontakt s alternativními dodavateli, krátkodobé </a:t>
            </a:r>
            <a:r>
              <a:rPr lang="cs-CZ" altLang="en-US" dirty="0" err="1">
                <a:latin typeface="Arial" charset="0"/>
              </a:rPr>
              <a:t>smouvy</a:t>
            </a:r>
            <a:endParaRPr lang="cs-CZ" altLang="en-US" dirty="0">
              <a:latin typeface="Arial" charset="0"/>
            </a:endParaRPr>
          </a:p>
          <a:p>
            <a:pPr eaLnBrk="1" hangingPunct="1">
              <a:defRPr/>
            </a:pPr>
            <a:r>
              <a:rPr lang="cs-CZ" altLang="en-US" dirty="0">
                <a:latin typeface="Arial" charset="0"/>
              </a:rPr>
              <a:t>Strategie C:</a:t>
            </a:r>
          </a:p>
          <a:p>
            <a:pPr lvl="1" eaLnBrk="1" hangingPunct="1">
              <a:defRPr/>
            </a:pPr>
            <a:r>
              <a:rPr lang="cs-CZ" altLang="en-US" dirty="0">
                <a:latin typeface="Arial" charset="0"/>
              </a:rPr>
              <a:t>Nelze vyjednávat o ceně, trvalé sledování trhu, </a:t>
            </a:r>
            <a:r>
              <a:rPr lang="cs-CZ" altLang="en-US" dirty="0" err="1">
                <a:latin typeface="Arial" charset="0"/>
              </a:rPr>
              <a:t>alternativnáí</a:t>
            </a:r>
            <a:r>
              <a:rPr lang="cs-CZ" altLang="en-US" dirty="0">
                <a:latin typeface="Arial" charset="0"/>
              </a:rPr>
              <a:t> náhrady, velké zásoby, vlastní výroba?</a:t>
            </a:r>
          </a:p>
          <a:p>
            <a:pPr eaLnBrk="1" hangingPunct="1">
              <a:defRPr/>
            </a:pPr>
            <a:r>
              <a:rPr lang="cs-CZ" altLang="en-US" dirty="0">
                <a:latin typeface="Arial" charset="0"/>
              </a:rPr>
              <a:t>Strategie B:</a:t>
            </a:r>
          </a:p>
          <a:p>
            <a:pPr lvl="1" eaLnBrk="1" hangingPunct="1">
              <a:defRPr/>
            </a:pPr>
            <a:r>
              <a:rPr lang="cs-CZ" altLang="en-US" dirty="0">
                <a:latin typeface="Arial" charset="0"/>
              </a:rPr>
              <a:t>Mezi, rovnocenné postavení, cena </a:t>
            </a:r>
            <a:r>
              <a:rPr lang="cs-CZ" altLang="en-US" dirty="0" err="1">
                <a:latin typeface="Arial" charset="0"/>
              </a:rPr>
              <a:t>výsledekm</a:t>
            </a:r>
            <a:r>
              <a:rPr lang="cs-CZ" altLang="en-US" dirty="0">
                <a:latin typeface="Arial" charset="0"/>
              </a:rPr>
              <a:t> vzájemné dohody, zásoby k překlenutí dlouhých dodacích lhůt, většinou </a:t>
            </a:r>
            <a:r>
              <a:rPr lang="cs-CZ" altLang="en-US" dirty="0" err="1">
                <a:latin typeface="Arial" charset="0"/>
              </a:rPr>
              <a:t>smlouvně</a:t>
            </a:r>
            <a:endParaRPr lang="en-GB" altLang="en-US" dirty="0">
              <a:latin typeface="Arial" charset="0"/>
            </a:endParaRPr>
          </a:p>
          <a:p>
            <a:pPr>
              <a:defRPr/>
            </a:pPr>
            <a:endParaRPr lang="cs-CZ" altLang="en-US" dirty="0">
              <a:latin typeface="Arial" charset="0"/>
            </a:endParaRPr>
          </a:p>
          <a:p>
            <a:pPr marL="274320" indent="-274320" eaLnBrk="1" fontAlgn="auto" hangingPunct="1">
              <a:spcAft>
                <a:spcPts val="0"/>
              </a:spcAft>
              <a:buFont typeface="Wingdings"/>
              <a:buChar char=""/>
              <a:defRPr/>
            </a:pPr>
            <a:r>
              <a:rPr lang="cs-CZ" b="1" dirty="0">
                <a:solidFill>
                  <a:srgbClr val="C00000"/>
                </a:solidFill>
              </a:rPr>
              <a:t>substituční položky</a:t>
            </a:r>
            <a:r>
              <a:rPr lang="cs-CZ" dirty="0"/>
              <a:t>, s vysokou nabídkou na trhu, významné pro firmu a s relativně stabilní spotřebou; </a:t>
            </a:r>
          </a:p>
          <a:p>
            <a:pPr marL="274320" indent="-274320" eaLnBrk="1" fontAlgn="auto" hangingPunct="1">
              <a:spcAft>
                <a:spcPts val="0"/>
              </a:spcAft>
              <a:buFont typeface="Wingdings"/>
              <a:buChar char=""/>
              <a:defRPr/>
            </a:pPr>
            <a:r>
              <a:rPr lang="cs-CZ" b="1" dirty="0">
                <a:solidFill>
                  <a:srgbClr val="C00000"/>
                </a:solidFill>
              </a:rPr>
              <a:t>bezproblémové položky</a:t>
            </a:r>
            <a:r>
              <a:rPr lang="cs-CZ" dirty="0"/>
              <a:t>, opět s velkou nabídkou, ale s nižším významem </a:t>
            </a:r>
            <a:r>
              <a:rPr lang="pt-BR" dirty="0"/>
              <a:t>pro </a:t>
            </a:r>
            <a:r>
              <a:rPr lang="cs-CZ" dirty="0"/>
              <a:t>podnik</a:t>
            </a:r>
            <a:r>
              <a:rPr lang="pt-BR" dirty="0"/>
              <a:t> a s prom</a:t>
            </a:r>
            <a:r>
              <a:rPr lang="cs-CZ" dirty="0"/>
              <a:t>ě</a:t>
            </a:r>
            <a:r>
              <a:rPr lang="pt-BR" dirty="0"/>
              <a:t>nlivou poptávkou; </a:t>
            </a:r>
          </a:p>
          <a:p>
            <a:pPr marL="274320" indent="-274320" eaLnBrk="1" fontAlgn="auto" hangingPunct="1">
              <a:spcAft>
                <a:spcPts val="0"/>
              </a:spcAft>
              <a:buFont typeface="Wingdings"/>
              <a:buChar char=""/>
              <a:defRPr/>
            </a:pPr>
            <a:r>
              <a:rPr lang="cs-CZ" b="1" dirty="0">
                <a:solidFill>
                  <a:srgbClr val="C00000"/>
                </a:solidFill>
              </a:rPr>
              <a:t>strategické položky</a:t>
            </a:r>
            <a:r>
              <a:rPr lang="cs-CZ" dirty="0"/>
              <a:t>, významné pro podnik, s omezenou nabídkou a s relativně stabilní spotřebou; </a:t>
            </a:r>
          </a:p>
          <a:p>
            <a:pPr marL="274320" indent="-274320" eaLnBrk="1" fontAlgn="auto" hangingPunct="1">
              <a:spcAft>
                <a:spcPts val="0"/>
              </a:spcAft>
              <a:buFont typeface="Wingdings"/>
              <a:buChar char=""/>
              <a:defRPr/>
            </a:pPr>
            <a:r>
              <a:rPr lang="cs-CZ" b="1" dirty="0">
                <a:solidFill>
                  <a:srgbClr val="C00000"/>
                </a:solidFill>
              </a:rPr>
              <a:t>úzkoprofilové položky</a:t>
            </a:r>
            <a:r>
              <a:rPr lang="cs-CZ" dirty="0"/>
              <a:t>,  s  omezenou  nabídkou,  s  nízkou  a  nepravidelnou spotřebou. </a:t>
            </a:r>
          </a:p>
          <a:p>
            <a:pPr marL="274320" indent="-274320" eaLnBrk="1" fontAlgn="auto" hangingPunct="1">
              <a:spcAft>
                <a:spcPts val="0"/>
              </a:spcAft>
              <a:buFont typeface="Wingdings"/>
              <a:buChar char=""/>
              <a:defRPr/>
            </a:pPr>
            <a:endParaRPr lang="en-GB" dirty="0"/>
          </a:p>
          <a:p>
            <a:pPr>
              <a:defRPr/>
            </a:pPr>
            <a:endParaRPr lang="en-GB" altLang="en-US" dirty="0">
              <a:latin typeface="Arial" charset="0"/>
            </a:endParaRPr>
          </a:p>
          <a:p>
            <a:pPr>
              <a:defRPr/>
            </a:pPr>
            <a:endParaRPr lang="en-GB" dirty="0"/>
          </a:p>
        </p:txBody>
      </p:sp>
      <p:sp>
        <p:nvSpPr>
          <p:cNvPr id="108548" name="Zástupný symbol pro číslo snímku 3">
            <a:extLst>
              <a:ext uri="{FF2B5EF4-FFF2-40B4-BE49-F238E27FC236}">
                <a16:creationId xmlns:a16="http://schemas.microsoft.com/office/drawing/2014/main" id="{F301F350-222B-4F96-93D8-7F438CD51CD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98EAAB-D534-4E65-862D-5157DFCD3E5D}" type="slidenum">
              <a:rPr lang="cs-CZ" altLang="cs-CZ" smtClean="0"/>
              <a:pPr>
                <a:spcBef>
                  <a:spcPct val="0"/>
                </a:spcBef>
              </a:pPr>
              <a:t>47</a:t>
            </a:fld>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a:extLst>
              <a:ext uri="{FF2B5EF4-FFF2-40B4-BE49-F238E27FC236}">
                <a16:creationId xmlns:a16="http://schemas.microsoft.com/office/drawing/2014/main" id="{ABFAE9CB-C11E-4BF8-89AE-7B17923FB010}"/>
              </a:ext>
            </a:extLst>
          </p:cNvPr>
          <p:cNvSpPr>
            <a:spLocks noGrp="1" noRot="1" noChangeAspect="1" noChangeArrowheads="1" noTextEdit="1"/>
          </p:cNvSpPr>
          <p:nvPr>
            <p:ph type="sldImg"/>
          </p:nvPr>
        </p:nvSpPr>
        <p:spPr>
          <a:ln/>
        </p:spPr>
      </p:sp>
      <p:sp>
        <p:nvSpPr>
          <p:cNvPr id="29699" name="Zástupný symbol pro poznámky 2">
            <a:extLst>
              <a:ext uri="{FF2B5EF4-FFF2-40B4-BE49-F238E27FC236}">
                <a16:creationId xmlns:a16="http://schemas.microsoft.com/office/drawing/2014/main" id="{6E9343BD-D7FF-4DB9-81A2-9066B20D51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29700" name="Zástupný symbol pro číslo snímku 3">
            <a:extLst>
              <a:ext uri="{FF2B5EF4-FFF2-40B4-BE49-F238E27FC236}">
                <a16:creationId xmlns:a16="http://schemas.microsoft.com/office/drawing/2014/main" id="{787F1DA4-F36F-42BC-8B4B-AF6FF3184E7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31FDDBE4-EB6E-47B5-B6D5-1D34C125D0B0}" type="slidenum">
              <a:rPr lang="en-GB" altLang="cs-CZ" sz="1200" smtClean="0"/>
              <a:pPr/>
              <a:t>5</a:t>
            </a:fld>
            <a:endParaRPr lang="en-GB" altLang="cs-CZ"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obrázek snímku 1">
            <a:extLst>
              <a:ext uri="{FF2B5EF4-FFF2-40B4-BE49-F238E27FC236}">
                <a16:creationId xmlns:a16="http://schemas.microsoft.com/office/drawing/2014/main" id="{FAC52DEA-16C4-41E5-B0D2-EEA2E973FD8F}"/>
              </a:ext>
            </a:extLst>
          </p:cNvPr>
          <p:cNvSpPr>
            <a:spLocks noGrp="1" noRot="1" noChangeAspect="1" noChangeArrowheads="1" noTextEdit="1"/>
          </p:cNvSpPr>
          <p:nvPr>
            <p:ph type="sldImg"/>
          </p:nvPr>
        </p:nvSpPr>
        <p:spPr>
          <a:ln/>
        </p:spPr>
      </p:sp>
      <p:sp>
        <p:nvSpPr>
          <p:cNvPr id="110595" name="Zástupný symbol pro poznámky 2">
            <a:extLst>
              <a:ext uri="{FF2B5EF4-FFF2-40B4-BE49-F238E27FC236}">
                <a16:creationId xmlns:a16="http://schemas.microsoft.com/office/drawing/2014/main" id="{41AF8BC1-268C-4626-A2B8-24C96BC323D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10596" name="Zástupný symbol pro číslo snímku 3">
            <a:extLst>
              <a:ext uri="{FF2B5EF4-FFF2-40B4-BE49-F238E27FC236}">
                <a16:creationId xmlns:a16="http://schemas.microsoft.com/office/drawing/2014/main" id="{B9AF95DE-755B-4D54-9905-5698436C8BA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CFB2214B-DDC2-471C-BC35-159394B594C2}" type="slidenum">
              <a:rPr lang="en-GB" altLang="cs-CZ" sz="1200" smtClean="0"/>
              <a:pPr/>
              <a:t>48</a:t>
            </a:fld>
            <a:endParaRPr lang="en-GB" altLang="cs-CZ"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A504CE6-1C0E-47A9-8DF3-B8D79E8636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8979AD-D23C-4BA5-A8C4-9A11CE01D167}" type="slidenum">
              <a:rPr lang="cs-CZ" altLang="cs-CZ" smtClean="0"/>
              <a:pPr>
                <a:spcBef>
                  <a:spcPct val="0"/>
                </a:spcBef>
              </a:pPr>
              <a:t>49</a:t>
            </a:fld>
            <a:endParaRPr lang="cs-CZ" altLang="cs-CZ"/>
          </a:p>
        </p:txBody>
      </p:sp>
      <p:sp>
        <p:nvSpPr>
          <p:cNvPr id="112643" name="Zástupný symbol pro obrázek snímku 1">
            <a:extLst>
              <a:ext uri="{FF2B5EF4-FFF2-40B4-BE49-F238E27FC236}">
                <a16:creationId xmlns:a16="http://schemas.microsoft.com/office/drawing/2014/main" id="{B5F3814B-5A3B-44D0-ADA5-681B82188A50}"/>
              </a:ext>
            </a:extLst>
          </p:cNvPr>
          <p:cNvSpPr>
            <a:spLocks noGrp="1" noRot="1" noChangeAspect="1" noChangeArrowheads="1" noTextEdit="1"/>
          </p:cNvSpPr>
          <p:nvPr>
            <p:ph type="sldImg"/>
          </p:nvPr>
        </p:nvSpPr>
        <p:spPr>
          <a:xfrm>
            <a:off x="1144588" y="685800"/>
            <a:ext cx="4572000" cy="3429000"/>
          </a:xfrm>
          <a:ln/>
        </p:spPr>
      </p:sp>
      <p:sp>
        <p:nvSpPr>
          <p:cNvPr id="112644" name="Zástupný symbol pro poznámky 2">
            <a:extLst>
              <a:ext uri="{FF2B5EF4-FFF2-40B4-BE49-F238E27FC236}">
                <a16:creationId xmlns:a16="http://schemas.microsoft.com/office/drawing/2014/main" id="{9B427D41-4E23-40CF-8698-92DA0148F8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cs-CZ" altLang="cs-CZ"/>
              <a:t>Není dogma je nutné přizpůsobit</a:t>
            </a:r>
          </a:p>
          <a:p>
            <a:pPr eaLnBrk="1" hangingPunct="1">
              <a:lnSpc>
                <a:spcPct val="80000"/>
              </a:lnSpc>
            </a:pPr>
            <a:r>
              <a:rPr lang="cs-CZ" altLang="cs-CZ"/>
              <a:t>Základní vymezení komodity – základní specifika, celkový objem nákupu, objem nákupu v dané komoditě, počet dodavatelů a počet dílů</a:t>
            </a:r>
          </a:p>
          <a:p>
            <a:pPr eaLnBrk="1" hangingPunct="1">
              <a:lnSpc>
                <a:spcPct val="80000"/>
              </a:lnSpc>
            </a:pPr>
            <a:r>
              <a:rPr lang="cs-CZ" altLang="cs-CZ"/>
              <a:t>Technické poznatky o kompoditě, trendy a požadavky zákazníka očekávané, bariéry vstupu a výstupu, struktura nákladů</a:t>
            </a:r>
          </a:p>
          <a:p>
            <a:pPr eaLnBrk="1" hangingPunct="1">
              <a:lnSpc>
                <a:spcPct val="80000"/>
              </a:lnSpc>
            </a:pPr>
            <a:r>
              <a:rPr lang="cs-CZ" altLang="cs-CZ"/>
              <a:t>Potřeba daného materiálu – sledování spotřeby ve firmě</a:t>
            </a:r>
          </a:p>
          <a:p>
            <a:pPr eaLnBrk="1" hangingPunct="1">
              <a:lnSpc>
                <a:spcPct val="80000"/>
              </a:lnSpc>
            </a:pPr>
            <a:r>
              <a:rPr lang="cs-CZ" altLang="cs-CZ"/>
              <a:t>Naše poptávka z hlediska clekových kapacit  v dabé kopoditě, kam trh spěje</a:t>
            </a:r>
          </a:p>
          <a:p>
            <a:pPr eaLnBrk="1" hangingPunct="1">
              <a:lnSpc>
                <a:spcPct val="80000"/>
              </a:lnSpc>
            </a:pPr>
            <a:r>
              <a:rPr lang="cs-CZ" altLang="cs-CZ"/>
              <a:t>Koncentrace nákupu</a:t>
            </a:r>
          </a:p>
          <a:p>
            <a:pPr eaLnBrk="1" hangingPunct="1">
              <a:lnSpc>
                <a:spcPct val="80000"/>
              </a:lnSpc>
            </a:pPr>
            <a:r>
              <a:rPr lang="cs-CZ" altLang="cs-CZ"/>
              <a:t>Základní podmínky vztahu </a:t>
            </a:r>
          </a:p>
          <a:p>
            <a:pPr eaLnBrk="1" hangingPunct="1">
              <a:lnSpc>
                <a:spcPct val="80000"/>
              </a:lnSpc>
            </a:pPr>
            <a:r>
              <a:rPr lang="cs-CZ" altLang="cs-CZ"/>
              <a:t>Analýza dodavatelských rizik k našim dodavatelům</a:t>
            </a:r>
          </a:p>
          <a:p>
            <a:pPr eaLnBrk="1" hangingPunct="1">
              <a:lnSpc>
                <a:spcPct val="80000"/>
              </a:lnSpc>
            </a:pPr>
            <a:r>
              <a:rPr lang="cs-CZ" altLang="cs-CZ"/>
              <a:t>Atraktvita dodavatelů k našim dodavatelům</a:t>
            </a:r>
          </a:p>
          <a:p>
            <a:pPr eaLnBrk="1" hangingPunct="1">
              <a:lnSpc>
                <a:spcPct val="80000"/>
              </a:lnSpc>
            </a:pPr>
            <a:r>
              <a:rPr lang="cs-CZ" altLang="cs-CZ"/>
              <a:t>Rovnováha sil</a:t>
            </a:r>
          </a:p>
          <a:p>
            <a:pPr eaLnBrk="1" hangingPunct="1">
              <a:lnSpc>
                <a:spcPct val="80000"/>
              </a:lnSpc>
            </a:pPr>
            <a:r>
              <a:rPr lang="cs-CZ" altLang="cs-CZ"/>
              <a:t>Klíčová sdělení</a:t>
            </a:r>
          </a:p>
          <a:p>
            <a:pPr eaLnBrk="1" hangingPunct="1">
              <a:lnSpc>
                <a:spcPct val="80000"/>
              </a:lnSpc>
            </a:pPr>
            <a:r>
              <a:rPr lang="cs-CZ" altLang="cs-CZ"/>
              <a:t>Finanšní projekce</a:t>
            </a:r>
          </a:p>
          <a:p>
            <a:pPr eaLnBrk="1" hangingPunct="1">
              <a:lnSpc>
                <a:spcPct val="80000"/>
              </a:lnSpc>
            </a:pPr>
            <a:r>
              <a:rPr lang="cs-CZ" altLang="cs-CZ"/>
              <a:t>Startegický akční plán</a:t>
            </a:r>
          </a:p>
          <a:p>
            <a:pPr eaLnBrk="1" hangingPunct="1">
              <a:spcBef>
                <a:spcPct val="0"/>
              </a:spcBef>
            </a:pPr>
            <a:endParaRPr lang="en-GB"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ástupný symbol pro obrázek snímku 1">
            <a:extLst>
              <a:ext uri="{FF2B5EF4-FFF2-40B4-BE49-F238E27FC236}">
                <a16:creationId xmlns:a16="http://schemas.microsoft.com/office/drawing/2014/main" id="{54158835-5B78-441A-B3E5-DA79F77FF916}"/>
              </a:ext>
            </a:extLst>
          </p:cNvPr>
          <p:cNvSpPr>
            <a:spLocks noGrp="1" noRot="1" noChangeAspect="1" noChangeArrowheads="1" noTextEdit="1"/>
          </p:cNvSpPr>
          <p:nvPr>
            <p:ph type="sldImg"/>
          </p:nvPr>
        </p:nvSpPr>
        <p:spPr>
          <a:ln/>
        </p:spPr>
      </p:sp>
      <p:sp>
        <p:nvSpPr>
          <p:cNvPr id="172035" name="Zástupný symbol pro poznámky 2">
            <a:extLst>
              <a:ext uri="{FF2B5EF4-FFF2-40B4-BE49-F238E27FC236}">
                <a16:creationId xmlns:a16="http://schemas.microsoft.com/office/drawing/2014/main" id="{AA1B43DA-F177-47D7-8DCE-425120EDA134}"/>
              </a:ext>
            </a:extLst>
          </p:cNvPr>
          <p:cNvSpPr>
            <a:spLocks noGrp="1"/>
          </p:cNvSpPr>
          <p:nvPr>
            <p:ph type="body" idx="1"/>
          </p:nvPr>
        </p:nvSpPr>
        <p:spPr/>
        <p:txBody>
          <a:bodyPr/>
          <a:lstStyle/>
          <a:p>
            <a:pPr eaLnBrk="1" fontAlgn="auto" hangingPunct="1">
              <a:spcBef>
                <a:spcPts val="0"/>
              </a:spcBef>
              <a:spcAft>
                <a:spcPts val="0"/>
              </a:spcAft>
              <a:defRPr/>
            </a:pPr>
            <a:r>
              <a:rPr lang="cs-CZ" dirty="0" err="1"/>
              <a:t>Influencing</a:t>
            </a:r>
            <a:r>
              <a:rPr lang="en-GB" dirty="0"/>
              <a:t> factors: market structure, size of suppliers, bargaining power of suppliers, </a:t>
            </a:r>
            <a:r>
              <a:rPr lang="en-GB" dirty="0" err="1"/>
              <a:t>strategicity</a:t>
            </a:r>
            <a:r>
              <a:rPr lang="en-GB" dirty="0"/>
              <a:t> of the item, degree of specificity of the market, requirement of purchasing complexity or reliability of supply, suppliers capacity, delivery conditions… .. </a:t>
            </a:r>
            <a:endParaRPr lang="cs-CZ" dirty="0"/>
          </a:p>
          <a:p>
            <a:pPr marL="228600" indent="-228600" eaLnBrk="1" fontAlgn="auto" hangingPunct="1">
              <a:spcBef>
                <a:spcPts val="0"/>
              </a:spcBef>
              <a:spcAft>
                <a:spcPts val="0"/>
              </a:spcAft>
              <a:buFontTx/>
              <a:buAutoNum type="arabicPeriod"/>
              <a:defRPr/>
            </a:pPr>
            <a:r>
              <a:rPr lang="en-GB" dirty="0"/>
              <a:t>Concentration strategy (single sourcing) In single sourcing, the number of suppliers is reduced and the </a:t>
            </a:r>
            <a:r>
              <a:rPr lang="en-GB" dirty="0" err="1"/>
              <a:t>endeavor</a:t>
            </a:r>
            <a:r>
              <a:rPr lang="en-GB" dirty="0"/>
              <a:t> of the customer is to establish a closer business relationship with the main suppliers for the given input. Often so-called strategic suppliers are defined and others</a:t>
            </a:r>
            <a:r>
              <a:rPr lang="cs-CZ" dirty="0"/>
              <a:t> are</a:t>
            </a:r>
            <a:r>
              <a:rPr lang="en-GB" dirty="0"/>
              <a:t> "in reserve" In practice, there is often an absolute single sourcing, </a:t>
            </a:r>
            <a:r>
              <a:rPr lang="en-GB" dirty="0" err="1"/>
              <a:t>ie</a:t>
            </a:r>
            <a:r>
              <a:rPr lang="en-GB" dirty="0"/>
              <a:t> only one supplier provides a given commodity. Depending on the footprint, if a supplier exceeds 30% of the total purchased volume of a given product, the supplier may become dependent and in case of problems the back-up supplier may not be able and ready to provide the required volume of deliveries </a:t>
            </a:r>
            <a:endParaRPr lang="cs-CZ" dirty="0"/>
          </a:p>
          <a:p>
            <a:pPr marL="228600" indent="-228600" eaLnBrk="1" fontAlgn="auto" hangingPunct="1">
              <a:spcBef>
                <a:spcPts val="0"/>
              </a:spcBef>
              <a:spcAft>
                <a:spcPts val="0"/>
              </a:spcAft>
              <a:buFontTx/>
              <a:buAutoNum type="arabicPeriod"/>
              <a:defRPr/>
            </a:pPr>
            <a:r>
              <a:rPr lang="en-GB" dirty="0"/>
              <a:t>(multiple sourcing) Applying this approach uses at least two suppliers for one purchased input, since by splitting consumption into several supplier companies, the risk of disruption of supply continuity in non-standard situations can be minimized. With this division, the enterprise builds its purchasing planning on a wider and thus more secure basis.</a:t>
            </a:r>
          </a:p>
          <a:p>
            <a:pPr>
              <a:defRPr/>
            </a:pPr>
            <a:endParaRPr lang="en-GB" altLang="cs-CZ" dirty="0">
              <a:latin typeface="Arial" charset="0"/>
            </a:endParaRPr>
          </a:p>
        </p:txBody>
      </p:sp>
      <p:sp>
        <p:nvSpPr>
          <p:cNvPr id="114692" name="Zástupný symbol pro číslo snímku 3">
            <a:extLst>
              <a:ext uri="{FF2B5EF4-FFF2-40B4-BE49-F238E27FC236}">
                <a16:creationId xmlns:a16="http://schemas.microsoft.com/office/drawing/2014/main" id="{C399A769-A6AD-4ACE-93CD-D8A9413FFC3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B046F4-0CF5-4B31-917C-C1CC11D72709}" type="slidenum">
              <a:rPr lang="cs-CZ" altLang="cs-CZ" smtClean="0"/>
              <a:pPr>
                <a:spcBef>
                  <a:spcPct val="0"/>
                </a:spcBef>
              </a:pPr>
              <a:t>50</a:t>
            </a:fld>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Zástupný symbol pro obrázek snímku 1">
            <a:extLst>
              <a:ext uri="{FF2B5EF4-FFF2-40B4-BE49-F238E27FC236}">
                <a16:creationId xmlns:a16="http://schemas.microsoft.com/office/drawing/2014/main" id="{828147E4-BA20-47DB-A770-8AC20DCF7A0A}"/>
              </a:ext>
            </a:extLst>
          </p:cNvPr>
          <p:cNvSpPr>
            <a:spLocks noGrp="1" noRot="1" noChangeAspect="1" noChangeArrowheads="1" noTextEdit="1"/>
          </p:cNvSpPr>
          <p:nvPr>
            <p:ph type="sldImg"/>
          </p:nvPr>
        </p:nvSpPr>
        <p:spPr>
          <a:ln/>
        </p:spPr>
      </p:sp>
      <p:sp>
        <p:nvSpPr>
          <p:cNvPr id="116739" name="Zástupný symbol pro poznámky 2">
            <a:extLst>
              <a:ext uri="{FF2B5EF4-FFF2-40B4-BE49-F238E27FC236}">
                <a16:creationId xmlns:a16="http://schemas.microsoft.com/office/drawing/2014/main" id="{C2C031B4-B32C-472E-B9FA-E8F66B6F83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16740" name="Zástupný symbol pro číslo snímku 3">
            <a:extLst>
              <a:ext uri="{FF2B5EF4-FFF2-40B4-BE49-F238E27FC236}">
                <a16:creationId xmlns:a16="http://schemas.microsoft.com/office/drawing/2014/main" id="{5D0F26EC-66B2-47D1-A50C-1C39C721B19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1257FF15-6406-4108-978F-29BE02AD4AF0}" type="slidenum">
              <a:rPr lang="en-GB" altLang="cs-CZ" sz="1200" smtClean="0"/>
              <a:pPr/>
              <a:t>51</a:t>
            </a:fld>
            <a:endParaRPr lang="en-GB" altLang="cs-CZ"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Zástupný symbol pro obrázek snímku 1">
            <a:extLst>
              <a:ext uri="{FF2B5EF4-FFF2-40B4-BE49-F238E27FC236}">
                <a16:creationId xmlns:a16="http://schemas.microsoft.com/office/drawing/2014/main" id="{7F511A9E-A31D-46E0-9D06-5CA409B37D7D}"/>
              </a:ext>
            </a:extLst>
          </p:cNvPr>
          <p:cNvSpPr>
            <a:spLocks noGrp="1" noRot="1" noChangeAspect="1" noChangeArrowheads="1" noTextEdit="1"/>
          </p:cNvSpPr>
          <p:nvPr>
            <p:ph type="sldImg"/>
          </p:nvPr>
        </p:nvSpPr>
        <p:spPr>
          <a:ln/>
        </p:spPr>
      </p:sp>
      <p:sp>
        <p:nvSpPr>
          <p:cNvPr id="118787" name="Zástupný symbol pro poznámky 2">
            <a:extLst>
              <a:ext uri="{FF2B5EF4-FFF2-40B4-BE49-F238E27FC236}">
                <a16:creationId xmlns:a16="http://schemas.microsoft.com/office/drawing/2014/main" id="{0305F361-8D85-4E32-863B-813379DA0F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18788" name="Zástupný symbol pro číslo snímku 3">
            <a:extLst>
              <a:ext uri="{FF2B5EF4-FFF2-40B4-BE49-F238E27FC236}">
                <a16:creationId xmlns:a16="http://schemas.microsoft.com/office/drawing/2014/main" id="{0723E2A8-A39F-4D68-983C-E993786DE33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3C48EB3C-669D-4345-8D59-27AA92C573D4}" type="slidenum">
              <a:rPr lang="en-GB" altLang="cs-CZ" sz="1200" smtClean="0"/>
              <a:pPr/>
              <a:t>52</a:t>
            </a:fld>
            <a:endParaRPr lang="en-GB" altLang="cs-CZ"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Zástupný symbol pro obrázek snímku 1">
            <a:extLst>
              <a:ext uri="{FF2B5EF4-FFF2-40B4-BE49-F238E27FC236}">
                <a16:creationId xmlns:a16="http://schemas.microsoft.com/office/drawing/2014/main" id="{3AE09F59-D332-44B2-A33C-7B3D6D057225}"/>
              </a:ext>
            </a:extLst>
          </p:cNvPr>
          <p:cNvSpPr>
            <a:spLocks noGrp="1" noRot="1" noChangeAspect="1" noChangeArrowheads="1" noTextEdit="1"/>
          </p:cNvSpPr>
          <p:nvPr>
            <p:ph type="sldImg"/>
          </p:nvPr>
        </p:nvSpPr>
        <p:spPr>
          <a:ln/>
        </p:spPr>
      </p:sp>
      <p:sp>
        <p:nvSpPr>
          <p:cNvPr id="120835" name="Zástupný symbol pro poznámky 2">
            <a:extLst>
              <a:ext uri="{FF2B5EF4-FFF2-40B4-BE49-F238E27FC236}">
                <a16:creationId xmlns:a16="http://schemas.microsoft.com/office/drawing/2014/main" id="{6AE46778-D534-4ED5-B0DE-221E5A7B36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20836" name="Zástupný symbol pro číslo snímku 3">
            <a:extLst>
              <a:ext uri="{FF2B5EF4-FFF2-40B4-BE49-F238E27FC236}">
                <a16:creationId xmlns:a16="http://schemas.microsoft.com/office/drawing/2014/main" id="{123F14E5-3D54-44F3-8D7D-2FD1DC26E53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6EE07BDB-537D-4C3D-83EE-B8A7FC43A943}" type="slidenum">
              <a:rPr lang="en-GB" altLang="cs-CZ" sz="1200" smtClean="0"/>
              <a:pPr/>
              <a:t>53</a:t>
            </a:fld>
            <a:endParaRPr lang="en-GB" altLang="cs-CZ"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Zástupný symbol pro obrázek snímku 1">
            <a:extLst>
              <a:ext uri="{FF2B5EF4-FFF2-40B4-BE49-F238E27FC236}">
                <a16:creationId xmlns:a16="http://schemas.microsoft.com/office/drawing/2014/main" id="{61AEB0D3-2FE4-4FD2-89D2-A232F7C26580}"/>
              </a:ext>
            </a:extLst>
          </p:cNvPr>
          <p:cNvSpPr>
            <a:spLocks noGrp="1" noRot="1" noChangeAspect="1" noChangeArrowheads="1" noTextEdit="1"/>
          </p:cNvSpPr>
          <p:nvPr>
            <p:ph type="sldImg"/>
          </p:nvPr>
        </p:nvSpPr>
        <p:spPr>
          <a:ln/>
        </p:spPr>
      </p:sp>
      <p:sp>
        <p:nvSpPr>
          <p:cNvPr id="122883" name="Zástupný symbol pro poznámky 2">
            <a:extLst>
              <a:ext uri="{FF2B5EF4-FFF2-40B4-BE49-F238E27FC236}">
                <a16:creationId xmlns:a16="http://schemas.microsoft.com/office/drawing/2014/main" id="{95E0ED33-B706-437F-A135-87B1C259BC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22884" name="Zástupný symbol pro číslo snímku 3">
            <a:extLst>
              <a:ext uri="{FF2B5EF4-FFF2-40B4-BE49-F238E27FC236}">
                <a16:creationId xmlns:a16="http://schemas.microsoft.com/office/drawing/2014/main" id="{2F2C3A59-4596-4FC1-8F9D-2AB840E8D2A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B309E14F-EFC5-4481-A9E8-0A26829D08F0}" type="slidenum">
              <a:rPr lang="en-GB" altLang="cs-CZ" sz="1200" smtClean="0"/>
              <a:pPr/>
              <a:t>54</a:t>
            </a:fld>
            <a:endParaRPr lang="en-GB" altLang="cs-CZ"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Zástupný symbol pro obrázek snímku 1">
            <a:extLst>
              <a:ext uri="{FF2B5EF4-FFF2-40B4-BE49-F238E27FC236}">
                <a16:creationId xmlns:a16="http://schemas.microsoft.com/office/drawing/2014/main" id="{16CD3A9A-35C5-4075-94EC-189B2D84165F}"/>
              </a:ext>
            </a:extLst>
          </p:cNvPr>
          <p:cNvSpPr>
            <a:spLocks noGrp="1" noRot="1" noChangeAspect="1" noChangeArrowheads="1" noTextEdit="1"/>
          </p:cNvSpPr>
          <p:nvPr>
            <p:ph type="sldImg"/>
          </p:nvPr>
        </p:nvSpPr>
        <p:spPr>
          <a:ln/>
        </p:spPr>
      </p:sp>
      <p:sp>
        <p:nvSpPr>
          <p:cNvPr id="124931" name="Zástupný symbol pro poznámky 2">
            <a:extLst>
              <a:ext uri="{FF2B5EF4-FFF2-40B4-BE49-F238E27FC236}">
                <a16:creationId xmlns:a16="http://schemas.microsoft.com/office/drawing/2014/main" id="{2C881FEE-4AFF-438C-BF6D-1FF9E21F09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24932" name="Zástupný symbol pro číslo snímku 3">
            <a:extLst>
              <a:ext uri="{FF2B5EF4-FFF2-40B4-BE49-F238E27FC236}">
                <a16:creationId xmlns:a16="http://schemas.microsoft.com/office/drawing/2014/main" id="{F7731465-11E3-45BE-97FD-7E80D3999B5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0E783C20-E3DB-4CB5-963E-1C8E7615A3F9}" type="slidenum">
              <a:rPr lang="en-GB" altLang="cs-CZ" sz="1200" smtClean="0"/>
              <a:pPr/>
              <a:t>55</a:t>
            </a:fld>
            <a:endParaRPr lang="en-GB" altLang="cs-CZ"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Zástupný symbol pro obrázek snímku 1">
            <a:extLst>
              <a:ext uri="{FF2B5EF4-FFF2-40B4-BE49-F238E27FC236}">
                <a16:creationId xmlns:a16="http://schemas.microsoft.com/office/drawing/2014/main" id="{48D123C0-1F9B-4604-A182-13E6A761BB8B}"/>
              </a:ext>
            </a:extLst>
          </p:cNvPr>
          <p:cNvSpPr>
            <a:spLocks noGrp="1" noRot="1" noChangeAspect="1" noChangeArrowheads="1" noTextEdit="1"/>
          </p:cNvSpPr>
          <p:nvPr>
            <p:ph type="sldImg"/>
          </p:nvPr>
        </p:nvSpPr>
        <p:spPr>
          <a:ln/>
        </p:spPr>
      </p:sp>
      <p:sp>
        <p:nvSpPr>
          <p:cNvPr id="126979" name="Zástupný symbol pro poznámky 2">
            <a:extLst>
              <a:ext uri="{FF2B5EF4-FFF2-40B4-BE49-F238E27FC236}">
                <a16:creationId xmlns:a16="http://schemas.microsoft.com/office/drawing/2014/main" id="{CF7C5988-D949-4AFE-801A-AC512308BB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26980" name="Zástupný symbol pro číslo snímku 3">
            <a:extLst>
              <a:ext uri="{FF2B5EF4-FFF2-40B4-BE49-F238E27FC236}">
                <a16:creationId xmlns:a16="http://schemas.microsoft.com/office/drawing/2014/main" id="{4C42A603-BC8F-4292-8154-071E2CDCB2A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9269321D-2681-488F-A5FB-5D73139A14D8}" type="slidenum">
              <a:rPr lang="en-GB" altLang="cs-CZ" sz="1200" smtClean="0"/>
              <a:pPr/>
              <a:t>56</a:t>
            </a:fld>
            <a:endParaRPr lang="en-GB" altLang="cs-CZ"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AFA5B985-33E4-4EAA-9EBF-A934E5E577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C38C4F-D787-4814-9099-59C7B0C810F6}" type="slidenum">
              <a:rPr lang="cs-CZ" altLang="cs-CZ" smtClean="0"/>
              <a:pPr>
                <a:spcBef>
                  <a:spcPct val="0"/>
                </a:spcBef>
              </a:pPr>
              <a:t>57</a:t>
            </a:fld>
            <a:endParaRPr lang="cs-CZ" altLang="cs-CZ"/>
          </a:p>
        </p:txBody>
      </p:sp>
      <p:sp>
        <p:nvSpPr>
          <p:cNvPr id="129027" name="Zástupný symbol pro obrázek snímku 1">
            <a:extLst>
              <a:ext uri="{FF2B5EF4-FFF2-40B4-BE49-F238E27FC236}">
                <a16:creationId xmlns:a16="http://schemas.microsoft.com/office/drawing/2014/main" id="{328D0DDB-14DA-4571-BB9C-CE304AC5A6FD}"/>
              </a:ext>
            </a:extLst>
          </p:cNvPr>
          <p:cNvSpPr>
            <a:spLocks noGrp="1" noRot="1" noChangeAspect="1" noChangeArrowheads="1" noTextEdit="1"/>
          </p:cNvSpPr>
          <p:nvPr>
            <p:ph type="sldImg"/>
          </p:nvPr>
        </p:nvSpPr>
        <p:spPr>
          <a:xfrm>
            <a:off x="1144588" y="685800"/>
            <a:ext cx="4572000" cy="3429000"/>
          </a:xfrm>
          <a:ln/>
        </p:spPr>
      </p:sp>
      <p:sp>
        <p:nvSpPr>
          <p:cNvPr id="129028" name="Zástupný symbol pro poznámky 2">
            <a:extLst>
              <a:ext uri="{FF2B5EF4-FFF2-40B4-BE49-F238E27FC236}">
                <a16:creationId xmlns:a16="http://schemas.microsoft.com/office/drawing/2014/main" id="{2D59D309-05C2-405C-BE4C-7180E6B26C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cs-CZ" altLang="cs-CZ"/>
              <a:t>Specific, stimulating</a:t>
            </a:r>
          </a:p>
          <a:p>
            <a:pPr eaLnBrk="1" hangingPunct="1">
              <a:spcBef>
                <a:spcPct val="0"/>
              </a:spcBef>
            </a:pPr>
            <a:r>
              <a:rPr lang="cs-CZ" altLang="cs-CZ"/>
              <a:t>Measurable</a:t>
            </a:r>
          </a:p>
          <a:p>
            <a:pPr eaLnBrk="1" hangingPunct="1">
              <a:spcBef>
                <a:spcPct val="0"/>
              </a:spcBef>
            </a:pPr>
            <a:r>
              <a:rPr lang="cs-CZ" altLang="cs-CZ"/>
              <a:t>Acceptable</a:t>
            </a:r>
          </a:p>
          <a:p>
            <a:pPr eaLnBrk="1" hangingPunct="1">
              <a:spcBef>
                <a:spcPct val="0"/>
              </a:spcBef>
            </a:pPr>
            <a:r>
              <a:rPr lang="cs-CZ" altLang="cs-CZ"/>
              <a:t>Realistic</a:t>
            </a:r>
          </a:p>
          <a:p>
            <a:pPr eaLnBrk="1" hangingPunct="1">
              <a:spcBef>
                <a:spcPct val="0"/>
              </a:spcBef>
            </a:pPr>
            <a:r>
              <a:rPr lang="cs-CZ" altLang="cs-CZ"/>
              <a:t>Timed – časoý horizont ne delší než čas období nadřazených strategií</a:t>
            </a:r>
          </a:p>
          <a:p>
            <a:pPr eaLnBrk="1" hangingPunct="1">
              <a:spcBef>
                <a:spcPct val="0"/>
              </a:spcBef>
            </a:pPr>
            <a:r>
              <a:rPr lang="cs-CZ" altLang="cs-CZ"/>
              <a:t>Na zákaldě analýzy je navržena strategie – definice budoucího stavu formou cílů, jak toho bdue dosaženo</a:t>
            </a:r>
          </a:p>
          <a:p>
            <a:pPr eaLnBrk="1" hangingPunct="1">
              <a:spcBef>
                <a:spcPct val="0"/>
              </a:spcBef>
            </a:pPr>
            <a:r>
              <a:rPr lang="cs-CZ" altLang="cs-CZ"/>
              <a:t>Důležité stavet na všech silných stránkách, a využívat příležtosti, odbourat slabé stránky a eliminovat hrozby</a:t>
            </a:r>
          </a:p>
          <a:p>
            <a:pPr eaLnBrk="1" hangingPunct="1">
              <a:spcBef>
                <a:spcPct val="0"/>
              </a:spcBef>
            </a:pPr>
            <a:r>
              <a:rPr lang="cs-CZ" altLang="cs-CZ"/>
              <a:t>Relevantnost – na konci každé analýzy si zopakovat slabé a silní sránky, příležitosti a hrozby a zamyslet se nad jejich využitelností pro strategii nákupu, pokud nevyužito, nezařatovat</a:t>
            </a:r>
            <a:endParaRPr lang="en-GB"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id="{EC22635A-1031-496E-873A-6A206FC550AB}"/>
              </a:ext>
            </a:extLst>
          </p:cNvPr>
          <p:cNvSpPr>
            <a:spLocks noGrp="1" noRot="1" noChangeAspect="1" noChangeArrowheads="1" noTextEdit="1"/>
          </p:cNvSpPr>
          <p:nvPr>
            <p:ph type="sldImg"/>
          </p:nvPr>
        </p:nvSpPr>
        <p:spPr>
          <a:ln/>
        </p:spPr>
      </p:sp>
      <p:sp>
        <p:nvSpPr>
          <p:cNvPr id="32771" name="Zástupný symbol pro poznámky 2">
            <a:extLst>
              <a:ext uri="{FF2B5EF4-FFF2-40B4-BE49-F238E27FC236}">
                <a16:creationId xmlns:a16="http://schemas.microsoft.com/office/drawing/2014/main" id="{0B2F060F-CEFD-4718-AFDF-5522274CD1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cs-CZ"/>
              <a:t>All activities for which the company receives an invoice from outside parties. </a:t>
            </a:r>
            <a:endParaRPr lang="en-GB" altLang="cs-CZ"/>
          </a:p>
        </p:txBody>
      </p:sp>
      <p:sp>
        <p:nvSpPr>
          <p:cNvPr id="32772" name="Zástupný symbol pro číslo snímku 3">
            <a:extLst>
              <a:ext uri="{FF2B5EF4-FFF2-40B4-BE49-F238E27FC236}">
                <a16:creationId xmlns:a16="http://schemas.microsoft.com/office/drawing/2014/main" id="{E89C1315-0158-4F51-8178-DA233AAA9AC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060B98-9915-429D-92A0-91B998166ADD}" type="slidenum">
              <a:rPr lang="cs-CZ" altLang="cs-CZ" smtClean="0"/>
              <a:pPr>
                <a:spcBef>
                  <a:spcPct val="0"/>
                </a:spcBef>
              </a:pPr>
              <a:t>7</a:t>
            </a:fld>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Zástupný symbol pro obrázek snímku 1">
            <a:extLst>
              <a:ext uri="{FF2B5EF4-FFF2-40B4-BE49-F238E27FC236}">
                <a16:creationId xmlns:a16="http://schemas.microsoft.com/office/drawing/2014/main" id="{0A1B6372-B94A-40D3-914F-3708E8D3D3A9}"/>
              </a:ext>
            </a:extLst>
          </p:cNvPr>
          <p:cNvSpPr>
            <a:spLocks noGrp="1" noRot="1" noChangeAspect="1" noChangeArrowheads="1" noTextEdit="1"/>
          </p:cNvSpPr>
          <p:nvPr>
            <p:ph type="sldImg"/>
          </p:nvPr>
        </p:nvSpPr>
        <p:spPr>
          <a:ln/>
        </p:spPr>
      </p:sp>
      <p:sp>
        <p:nvSpPr>
          <p:cNvPr id="132099" name="Zástupný symbol pro poznámky 2">
            <a:extLst>
              <a:ext uri="{FF2B5EF4-FFF2-40B4-BE49-F238E27FC236}">
                <a16:creationId xmlns:a16="http://schemas.microsoft.com/office/drawing/2014/main" id="{68DE5502-60F8-438E-8ADC-01B69C0827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a:t>Zjištění mantinelů, dvě SBU jedna růst a druhá útlum aktivit – jaké aspekty by měly být v případě těchto zaměření při analýzách zvýrazněny?</a:t>
            </a:r>
          </a:p>
          <a:p>
            <a:pPr eaLnBrk="1" hangingPunct="1"/>
            <a:r>
              <a:rPr lang="cs-CZ" altLang="cs-CZ"/>
              <a:t>Vnější analýa – omezení, která musíme respektovat, interní analýza pak potvrdí, zda je toho podnik schopen</a:t>
            </a:r>
          </a:p>
          <a:p>
            <a:pPr eaLnBrk="1" hangingPunct="1"/>
            <a:r>
              <a:rPr lang="cs-CZ" altLang="cs-CZ"/>
              <a:t>Vnitřní analýza – zase posuzovat s ohledme na vnější podmínky, pokud je růst nýákladů odhalen interní analýzou, ale růst nákladů je typický pro celé odvětví, pak to nemusí být nutně slabá stránka</a:t>
            </a:r>
          </a:p>
          <a:p>
            <a:pPr eaLnBrk="1" hangingPunct="1"/>
            <a:r>
              <a:rPr lang="cs-CZ" altLang="cs-CZ"/>
              <a:t>Nadřazená strategie – 1. identifikace startegickcýh úkolů, které pro nákup ze strategie plynou, 2. porovnat, jak současná strategie nákupu tyto úkoly plní, zda je obalst s těmito požadavky v souladu, pokud ano, můžete skončit</a:t>
            </a:r>
          </a:p>
          <a:p>
            <a:pPr eaLnBrk="1" hangingPunct="1"/>
            <a:r>
              <a:rPr lang="cs-CZ" altLang="cs-CZ"/>
              <a:t>Identifikace nákupní strategie – analýza 7P – produkt, cena, místo, lidé, procesy, pláínoévání, priopagace</a:t>
            </a:r>
          </a:p>
          <a:p>
            <a:pPr eaLnBrk="1" hangingPunct="1"/>
            <a:r>
              <a:rPr lang="cs-CZ" altLang="cs-CZ"/>
              <a:t>SLEPT zpracována pomocí MAP metody – monitor – analyze, predikt</a:t>
            </a:r>
          </a:p>
          <a:p>
            <a:pPr eaLnBrk="1" hangingPunct="1"/>
            <a:r>
              <a:rPr lang="cs-CZ" altLang="cs-CZ"/>
              <a:t>Porterova alanlýza – konkurenčnní pozice firmy v odvětví, anaklýza konkurence, analýza dodavatelů</a:t>
            </a:r>
          </a:p>
          <a:p>
            <a:pPr eaLnBrk="1" hangingPunct="1"/>
            <a:r>
              <a:rPr lang="cs-CZ" altLang="cs-CZ"/>
              <a:t>Analýza stakeholders – analýza nákupní skupiny, zjistit, co očekávají zájmové skupůiny od nákupu, ´, to dá jasně najevo podporu těchto skupin při prosazování startegie, vlastníci, manažeři, interní zákazníci nákupu</a:t>
            </a:r>
          </a:p>
          <a:p>
            <a:pPr eaLnBrk="1" hangingPunct="1"/>
            <a:r>
              <a:rPr lang="cs-CZ" altLang="cs-CZ"/>
              <a:t>Interní analýza – cíle nákuu, rozsah a odpovědnosti nákupu, stžruktura a organizace, vý´běr sítě dodavatelů</a:t>
            </a:r>
          </a:p>
          <a:p>
            <a:pPr eaLnBrk="1" hangingPunct="1"/>
            <a:r>
              <a:rPr lang="cs-CZ" altLang="cs-CZ"/>
              <a:t>Plánování a řízení dodávek a zásob</a:t>
            </a:r>
          </a:p>
          <a:p>
            <a:pPr eaLnBrk="1" hangingPunct="1"/>
            <a:r>
              <a:rPr lang="cs-CZ" altLang="cs-CZ"/>
              <a:t>Finanční aspekty nákupu</a:t>
            </a:r>
          </a:p>
          <a:p>
            <a:pPr eaLnBrk="1" hangingPunct="1"/>
            <a:r>
              <a:rPr lang="cs-CZ" altLang="cs-CZ"/>
              <a:t>Smluvní vztahy</a:t>
            </a:r>
          </a:p>
          <a:p>
            <a:pPr eaLnBrk="1" hangingPunct="1"/>
            <a:r>
              <a:rPr lang="cs-CZ" altLang="cs-CZ"/>
              <a:t>Kontrola a řízenáí kvality dodávek, identifiakce a rízení rizik nákupu, informační a technologická podpora nákuopu</a:t>
            </a:r>
          </a:p>
          <a:p>
            <a:pPr eaLnBrk="1" hangingPunct="1">
              <a:spcBef>
                <a:spcPct val="0"/>
              </a:spcBef>
            </a:pPr>
            <a:r>
              <a:rPr lang="cs-CZ" altLang="cs-CZ"/>
              <a:t>Z každé analýzy vytáhnout SWOT</a:t>
            </a:r>
          </a:p>
          <a:p>
            <a:pPr eaLnBrk="1" hangingPunct="1">
              <a:spcBef>
                <a:spcPct val="0"/>
              </a:spcBef>
            </a:pPr>
            <a:r>
              <a:rPr lang="cs-CZ" altLang="cs-CZ"/>
              <a:t>Zmapovat a vyhodnotit všechny významné faktory, které mají vliv na oblast nákupu</a:t>
            </a:r>
          </a:p>
          <a:p>
            <a:pPr eaLnBrk="1" hangingPunct="1">
              <a:spcBef>
                <a:spcPct val="0"/>
              </a:spcBef>
            </a:pPr>
            <a:r>
              <a:rPr lang="cs-CZ" altLang="cs-CZ"/>
              <a:t>Třeba u analýz vymezit časový horizon, jak moc dopředu</a:t>
            </a:r>
          </a:p>
          <a:p>
            <a:pPr eaLnBrk="1" hangingPunct="1">
              <a:spcBef>
                <a:spcPct val="0"/>
              </a:spcBef>
            </a:pPr>
            <a:r>
              <a:rPr lang="cs-CZ" altLang="cs-CZ"/>
              <a:t>Analýza nadřazené strategie z pohledu 7P – produkt, price, people, planning, process, place, promotion, lze na zákaldě vyhodnotit siln a slabé stránky, O a T při poronání současnéh stavu nákupu a úkolů shora</a:t>
            </a:r>
          </a:p>
          <a:p>
            <a:pPr eaLnBrk="1" hangingPunct="1">
              <a:spcBef>
                <a:spcPct val="0"/>
              </a:spcBef>
            </a:pPr>
            <a:r>
              <a:rPr lang="cs-CZ" altLang="cs-CZ"/>
              <a:t>SLEPT – co má vliv na oblasti strategie (hodnocení dodavatelů, finanční rizika, iT atd)</a:t>
            </a:r>
          </a:p>
          <a:p>
            <a:pPr eaLnBrk="1" hangingPunct="1">
              <a:spcBef>
                <a:spcPct val="0"/>
              </a:spcBef>
            </a:pPr>
            <a:r>
              <a:rPr lang="cs-CZ" altLang="cs-CZ"/>
              <a:t>Porter – zmapování konkurečnní pozice podniku při nákukpu</a:t>
            </a:r>
          </a:p>
          <a:p>
            <a:pPr eaLnBrk="1" hangingPunct="1">
              <a:spcBef>
                <a:spcPct val="0"/>
              </a:spcBef>
            </a:pPr>
            <a:r>
              <a:rPr lang="cs-CZ" altLang="cs-CZ"/>
              <a:t>Analýza konkurence se nerovná analýza konkurenční situace na trhu – je třeba vědět o kokurentech z důvodujejich poptávky po vstupech a zboží, zvyšují cenu – obrázek nabídky práce a poptávky, růst cen na trhu práce, automobilky v CR Skoda, TPCA, hyundai nošovice, kia zilina, peugeot trnava, vw bratislava – nedostatek kapacit u dodavatelů – rozšířili a pak zase byl pokles a mely nadbytek kapacit</a:t>
            </a:r>
          </a:p>
          <a:p>
            <a:pPr eaLnBrk="1" hangingPunct="1">
              <a:spcBef>
                <a:spcPct val="0"/>
              </a:spcBef>
            </a:pPr>
            <a:r>
              <a:rPr lang="cs-CZ" altLang="cs-CZ"/>
              <a:t>Interní prostředí – dle struktury oblastí v nákupní strategii</a:t>
            </a:r>
          </a:p>
          <a:p>
            <a:pPr eaLnBrk="1" hangingPunct="1">
              <a:spcBef>
                <a:spcPct val="0"/>
              </a:spcBef>
            </a:pPr>
            <a:r>
              <a:rPr lang="cs-CZ" altLang="cs-CZ"/>
              <a:t>Analýza:</a:t>
            </a:r>
          </a:p>
          <a:p>
            <a:pPr lvl="1" eaLnBrk="1" hangingPunct="1">
              <a:spcBef>
                <a:spcPct val="0"/>
              </a:spcBef>
            </a:pPr>
            <a:r>
              <a:rPr lang="cs-CZ" altLang="cs-CZ"/>
              <a:t>Odbytový trh – schopnsot předpovídat změnu požadavků, vývoj poptávky, změny počtu zákazníků. Konkurenční vztahy</a:t>
            </a:r>
          </a:p>
          <a:p>
            <a:pPr lvl="1" eaLnBrk="1" hangingPunct="1">
              <a:spcBef>
                <a:spcPct val="0"/>
              </a:spcBef>
            </a:pPr>
            <a:r>
              <a:rPr lang="cs-CZ" altLang="cs-CZ"/>
              <a:t>Nákupní trh – ochota dodaavtelů, likvidita, monopolní chování, konkurenční vtahy, vývoj cena</a:t>
            </a:r>
          </a:p>
          <a:p>
            <a:pPr lvl="1" eaLnBrk="1" hangingPunct="1">
              <a:spcBef>
                <a:spcPct val="0"/>
              </a:spcBef>
            </a:pPr>
            <a:r>
              <a:rPr lang="cs-CZ" altLang="cs-CZ"/>
              <a:t>Vlastní podnik – likdivita, chyby, nedostatky</a:t>
            </a:r>
          </a:p>
          <a:p>
            <a:pPr lvl="1" eaLnBrk="1" hangingPunct="1">
              <a:spcBef>
                <a:spcPct val="0"/>
              </a:spcBef>
            </a:pPr>
            <a:r>
              <a:rPr lang="cs-CZ" altLang="cs-CZ"/>
              <a:t>Okolí – politická  situace, hospo politika, měn. Politika atd.</a:t>
            </a:r>
          </a:p>
          <a:p>
            <a:pPr lvl="1" eaLnBrk="1" hangingPunct="1">
              <a:spcBef>
                <a:spcPct val="0"/>
              </a:spcBef>
            </a:pPr>
            <a:r>
              <a:rPr lang="cs-CZ" altLang="cs-CZ"/>
              <a:t>Analýza pod nikového potenciálu – personální, orgabizační, věcný, finanční, image</a:t>
            </a:r>
            <a:endParaRPr lang="en-GB" altLang="cs-CZ"/>
          </a:p>
          <a:p>
            <a:pPr eaLnBrk="1" hangingPunct="1">
              <a:spcBef>
                <a:spcPct val="0"/>
              </a:spcBef>
            </a:pPr>
            <a:endParaRPr lang="cs-CZ" altLang="cs-CZ"/>
          </a:p>
          <a:p>
            <a:pPr eaLnBrk="1" hangingPunct="1">
              <a:spcBef>
                <a:spcPct val="0"/>
              </a:spcBef>
            </a:pPr>
            <a:endParaRPr lang="cs-CZ" altLang="cs-CZ"/>
          </a:p>
          <a:p>
            <a:pPr eaLnBrk="1" hangingPunct="1"/>
            <a:endParaRPr lang="en-GB" altLang="cs-CZ"/>
          </a:p>
        </p:txBody>
      </p:sp>
      <p:sp>
        <p:nvSpPr>
          <p:cNvPr id="132100" name="Zástupný symbol pro číslo snímku 3">
            <a:extLst>
              <a:ext uri="{FF2B5EF4-FFF2-40B4-BE49-F238E27FC236}">
                <a16:creationId xmlns:a16="http://schemas.microsoft.com/office/drawing/2014/main" id="{1EE83B6E-5A44-4E8A-BA87-84098B36A53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F845E2-7BCD-4E11-8BEC-80E112388928}" type="slidenum">
              <a:rPr lang="cs-CZ" altLang="cs-CZ" smtClean="0"/>
              <a:pPr>
                <a:spcBef>
                  <a:spcPct val="0"/>
                </a:spcBef>
              </a:pPr>
              <a:t>59</a:t>
            </a:fld>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74ACEA8C-0E51-4177-9B71-13F2E490F2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D7FF47-8F12-49F5-90A3-03B65A036AD3}" type="slidenum">
              <a:rPr lang="cs-CZ" altLang="cs-CZ" smtClean="0"/>
              <a:pPr>
                <a:spcBef>
                  <a:spcPct val="0"/>
                </a:spcBef>
              </a:pPr>
              <a:t>60</a:t>
            </a:fld>
            <a:endParaRPr lang="cs-CZ" altLang="cs-CZ"/>
          </a:p>
        </p:txBody>
      </p:sp>
      <p:sp>
        <p:nvSpPr>
          <p:cNvPr id="134147" name="Zástupný symbol pro obrázek snímku 1">
            <a:extLst>
              <a:ext uri="{FF2B5EF4-FFF2-40B4-BE49-F238E27FC236}">
                <a16:creationId xmlns:a16="http://schemas.microsoft.com/office/drawing/2014/main" id="{119DCE0F-1CC5-480A-8CD6-DC80843EF93F}"/>
              </a:ext>
            </a:extLst>
          </p:cNvPr>
          <p:cNvSpPr>
            <a:spLocks noGrp="1" noRot="1" noChangeAspect="1" noChangeArrowheads="1" noTextEdit="1"/>
          </p:cNvSpPr>
          <p:nvPr>
            <p:ph type="sldImg"/>
          </p:nvPr>
        </p:nvSpPr>
        <p:spPr>
          <a:xfrm>
            <a:off x="1144588" y="685800"/>
            <a:ext cx="4572000" cy="3429000"/>
          </a:xfrm>
          <a:ln/>
        </p:spPr>
      </p:sp>
      <p:sp>
        <p:nvSpPr>
          <p:cNvPr id="134148" name="Zástupný symbol pro poznámky 2">
            <a:extLst>
              <a:ext uri="{FF2B5EF4-FFF2-40B4-BE49-F238E27FC236}">
                <a16:creationId xmlns:a16="http://schemas.microsoft.com/office/drawing/2014/main" id="{9B2C1D36-3F93-4085-A90F-4643A8593F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cs-CZ" altLang="cs-CZ"/>
              <a:t>Kompetence – co mají znát a umět – importnía exportní předpisy atd.</a:t>
            </a:r>
            <a:endParaRPr lang="en-GB"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obrázek snímku 1">
            <a:extLst>
              <a:ext uri="{FF2B5EF4-FFF2-40B4-BE49-F238E27FC236}">
                <a16:creationId xmlns:a16="http://schemas.microsoft.com/office/drawing/2014/main" id="{D37570D6-EFCB-429F-833F-1FBB4902ABAC}"/>
              </a:ext>
            </a:extLst>
          </p:cNvPr>
          <p:cNvSpPr>
            <a:spLocks noGrp="1" noRot="1" noChangeAspect="1" noChangeArrowheads="1" noTextEdit="1"/>
          </p:cNvSpPr>
          <p:nvPr>
            <p:ph type="sldImg"/>
          </p:nvPr>
        </p:nvSpPr>
        <p:spPr>
          <a:ln/>
        </p:spPr>
      </p:sp>
      <p:sp>
        <p:nvSpPr>
          <p:cNvPr id="136195" name="Zástupný symbol pro poznámky 2">
            <a:extLst>
              <a:ext uri="{FF2B5EF4-FFF2-40B4-BE49-F238E27FC236}">
                <a16:creationId xmlns:a16="http://schemas.microsoft.com/office/drawing/2014/main" id="{E390D17A-07ED-412F-8064-2BAC42A126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buFont typeface="Wingdings" panose="05000000000000000000" pitchFamily="2" charset="2"/>
              <a:buNone/>
            </a:pPr>
            <a:r>
              <a:rPr lang="cs-CZ" altLang="cs-CZ" b="1">
                <a:solidFill>
                  <a:srgbClr val="00CC00"/>
                </a:solidFill>
              </a:rPr>
              <a:t>ŘÍDÍCÍ</a:t>
            </a:r>
          </a:p>
          <a:p>
            <a:pPr eaLnBrk="1" hangingPunct="1">
              <a:lnSpc>
                <a:spcPct val="90000"/>
              </a:lnSpc>
            </a:pPr>
            <a:r>
              <a:rPr kumimoji="1" lang="cs-CZ" altLang="cs-CZ" b="1">
                <a:solidFill>
                  <a:srgbClr val="990000"/>
                </a:solidFill>
              </a:rPr>
              <a:t>plánování</a:t>
            </a:r>
          </a:p>
          <a:p>
            <a:pPr eaLnBrk="1" hangingPunct="1">
              <a:lnSpc>
                <a:spcPct val="90000"/>
              </a:lnSpc>
            </a:pPr>
            <a:r>
              <a:rPr kumimoji="1" lang="cs-CZ" altLang="cs-CZ" b="1">
                <a:solidFill>
                  <a:srgbClr val="990000"/>
                </a:solidFill>
              </a:rPr>
              <a:t>organizování</a:t>
            </a:r>
          </a:p>
          <a:p>
            <a:pPr eaLnBrk="1" hangingPunct="1">
              <a:lnSpc>
                <a:spcPct val="90000"/>
              </a:lnSpc>
            </a:pPr>
            <a:r>
              <a:rPr kumimoji="1" lang="cs-CZ" altLang="cs-CZ" b="1">
                <a:solidFill>
                  <a:srgbClr val="990000"/>
                </a:solidFill>
              </a:rPr>
              <a:t>rozhodování a přikazování</a:t>
            </a:r>
          </a:p>
          <a:p>
            <a:pPr eaLnBrk="1" hangingPunct="1">
              <a:lnSpc>
                <a:spcPct val="90000"/>
              </a:lnSpc>
            </a:pPr>
            <a:r>
              <a:rPr kumimoji="1" lang="cs-CZ" altLang="cs-CZ" b="1">
                <a:solidFill>
                  <a:srgbClr val="990000"/>
                </a:solidFill>
              </a:rPr>
              <a:t>koordinace</a:t>
            </a:r>
          </a:p>
          <a:p>
            <a:pPr eaLnBrk="1" hangingPunct="1">
              <a:lnSpc>
                <a:spcPct val="90000"/>
              </a:lnSpc>
            </a:pPr>
            <a:r>
              <a:rPr kumimoji="1" lang="cs-CZ" altLang="cs-CZ" b="1">
                <a:solidFill>
                  <a:srgbClr val="990000"/>
                </a:solidFill>
              </a:rPr>
              <a:t>motivování (tj. vedení lidí)</a:t>
            </a:r>
          </a:p>
          <a:p>
            <a:pPr eaLnBrk="1" hangingPunct="1">
              <a:lnSpc>
                <a:spcPct val="90000"/>
              </a:lnSpc>
            </a:pPr>
            <a:r>
              <a:rPr kumimoji="1" lang="cs-CZ" altLang="cs-CZ" b="1">
                <a:solidFill>
                  <a:srgbClr val="990000"/>
                </a:solidFill>
              </a:rPr>
              <a:t>komunikování</a:t>
            </a:r>
            <a:endParaRPr kumimoji="1" lang="cs-CZ" altLang="cs-CZ">
              <a:solidFill>
                <a:srgbClr val="990000"/>
              </a:solidFill>
            </a:endParaRPr>
          </a:p>
          <a:p>
            <a:pPr eaLnBrk="1" hangingPunct="1">
              <a:lnSpc>
                <a:spcPct val="90000"/>
              </a:lnSpc>
            </a:pPr>
            <a:r>
              <a:rPr kumimoji="1" lang="cs-CZ" altLang="cs-CZ" b="1">
                <a:solidFill>
                  <a:srgbClr val="990000"/>
                </a:solidFill>
              </a:rPr>
              <a:t>kontrola</a:t>
            </a:r>
          </a:p>
          <a:p>
            <a:pPr eaLnBrk="1" hangingPunct="1">
              <a:lnSpc>
                <a:spcPct val="90000"/>
              </a:lnSpc>
            </a:pPr>
            <a:r>
              <a:rPr kumimoji="1" lang="cs-CZ" altLang="cs-CZ" b="1">
                <a:solidFill>
                  <a:srgbClr val="990000"/>
                </a:solidFill>
              </a:rPr>
              <a:t>…metody, způsoby jednání…</a:t>
            </a:r>
          </a:p>
          <a:p>
            <a:pPr eaLnBrk="1" hangingPunct="1">
              <a:lnSpc>
                <a:spcPct val="90000"/>
              </a:lnSpc>
            </a:pPr>
            <a:r>
              <a:rPr kumimoji="1" lang="cs-CZ" altLang="cs-CZ" b="1">
                <a:solidFill>
                  <a:srgbClr val="990000"/>
                </a:solidFill>
              </a:rPr>
              <a:t>evidence</a:t>
            </a:r>
          </a:p>
          <a:p>
            <a:endParaRPr lang="en-GB" altLang="en-US"/>
          </a:p>
        </p:txBody>
      </p:sp>
      <p:sp>
        <p:nvSpPr>
          <p:cNvPr id="136196" name="Zástupný symbol pro číslo snímku 3">
            <a:extLst>
              <a:ext uri="{FF2B5EF4-FFF2-40B4-BE49-F238E27FC236}">
                <a16:creationId xmlns:a16="http://schemas.microsoft.com/office/drawing/2014/main" id="{ADFEB4C8-6103-46C1-B091-BF0DE276B5F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9361C0-C21B-49A6-8E9B-9D80A03A426D}" type="slidenum">
              <a:rPr lang="cs-CZ" altLang="cs-CZ" smtClean="0"/>
              <a:pPr>
                <a:spcBef>
                  <a:spcPct val="0"/>
                </a:spcBef>
              </a:pPr>
              <a:t>61</a:t>
            </a:fld>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Zástupný symbol pro obrázek snímku 1">
            <a:extLst>
              <a:ext uri="{FF2B5EF4-FFF2-40B4-BE49-F238E27FC236}">
                <a16:creationId xmlns:a16="http://schemas.microsoft.com/office/drawing/2014/main" id="{62BE168C-05C3-4D0D-916A-0C03CBDA334C}"/>
              </a:ext>
            </a:extLst>
          </p:cNvPr>
          <p:cNvSpPr>
            <a:spLocks noGrp="1" noRot="1" noChangeAspect="1" noChangeArrowheads="1" noTextEdit="1"/>
          </p:cNvSpPr>
          <p:nvPr>
            <p:ph type="sldImg"/>
          </p:nvPr>
        </p:nvSpPr>
        <p:spPr>
          <a:ln/>
        </p:spPr>
      </p:sp>
      <p:sp>
        <p:nvSpPr>
          <p:cNvPr id="138243" name="Zástupný symbol pro poznámky 2">
            <a:extLst>
              <a:ext uri="{FF2B5EF4-FFF2-40B4-BE49-F238E27FC236}">
                <a16:creationId xmlns:a16="http://schemas.microsoft.com/office/drawing/2014/main" id="{01B91AC8-2E9C-4B92-8322-43D10310E6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Wingdings" panose="05000000000000000000" pitchFamily="2" charset="2"/>
              <a:buNone/>
            </a:pPr>
            <a:r>
              <a:rPr lang="cs-CZ" altLang="en-US" b="1"/>
              <a:t>Ovlivňovatel</a:t>
            </a:r>
          </a:p>
          <a:p>
            <a:pPr>
              <a:buFont typeface="Wingdings" panose="05000000000000000000" pitchFamily="2" charset="2"/>
              <a:buNone/>
            </a:pPr>
            <a:r>
              <a:rPr lang="cs-CZ" altLang="en-US" b="1"/>
              <a:t>Navrhovatel/inicátor</a:t>
            </a:r>
          </a:p>
          <a:p>
            <a:pPr>
              <a:buFont typeface="Wingdings" panose="05000000000000000000" pitchFamily="2" charset="2"/>
              <a:buNone/>
            </a:pPr>
            <a:r>
              <a:rPr lang="cs-CZ" altLang="en-US" b="1"/>
              <a:t>Rozhodovatel</a:t>
            </a:r>
          </a:p>
          <a:p>
            <a:pPr>
              <a:buFont typeface="Wingdings" panose="05000000000000000000" pitchFamily="2" charset="2"/>
              <a:buNone/>
            </a:pPr>
            <a:r>
              <a:rPr lang="cs-CZ" altLang="en-US" b="1"/>
              <a:t>Uživatel</a:t>
            </a:r>
          </a:p>
          <a:p>
            <a:pPr>
              <a:buFont typeface="Wingdings" panose="05000000000000000000" pitchFamily="2" charset="2"/>
              <a:buNone/>
            </a:pPr>
            <a:r>
              <a:rPr lang="cs-CZ" altLang="en-US" b="1"/>
              <a:t>Koordinátor</a:t>
            </a:r>
          </a:p>
          <a:p>
            <a:pPr>
              <a:buFont typeface="Wingdings" panose="05000000000000000000" pitchFamily="2" charset="2"/>
              <a:buNone/>
            </a:pPr>
            <a:endParaRPr lang="cs-CZ" altLang="en-US" b="1"/>
          </a:p>
          <a:p>
            <a:pPr eaLnBrk="1" hangingPunct="1">
              <a:lnSpc>
                <a:spcPct val="90000"/>
              </a:lnSpc>
              <a:buFont typeface="Wingdings" panose="05000000000000000000" pitchFamily="2" charset="2"/>
              <a:buNone/>
            </a:pPr>
            <a:r>
              <a:rPr lang="cs-CZ" altLang="cs-CZ">
                <a:latin typeface="Helvetica" panose="020B0604020202020204" pitchFamily="34" charset="0"/>
              </a:rPr>
              <a:t>OBCHODNÍ ÚTVAR</a:t>
            </a:r>
          </a:p>
          <a:p>
            <a:pPr eaLnBrk="1" hangingPunct="1">
              <a:lnSpc>
                <a:spcPct val="90000"/>
              </a:lnSpc>
              <a:buFontTx/>
              <a:buChar char="-"/>
            </a:pPr>
            <a:r>
              <a:rPr lang="cs-CZ" altLang="cs-CZ">
                <a:latin typeface="Helvetica" panose="020B0604020202020204" pitchFamily="34" charset="0"/>
              </a:rPr>
              <a:t>vysoká profesionalita </a:t>
            </a:r>
          </a:p>
          <a:p>
            <a:pPr eaLnBrk="1" hangingPunct="1">
              <a:lnSpc>
                <a:spcPct val="90000"/>
              </a:lnSpc>
              <a:buFontTx/>
              <a:buChar char="-"/>
            </a:pPr>
            <a:r>
              <a:rPr lang="cs-CZ" altLang="cs-CZ">
                <a:latin typeface="Helvetica" panose="020B0604020202020204" pitchFamily="34" charset="0"/>
              </a:rPr>
              <a:t>optimalizace dodávek ve vazbě na stav zásob</a:t>
            </a:r>
          </a:p>
          <a:p>
            <a:pPr eaLnBrk="1" hangingPunct="1">
              <a:lnSpc>
                <a:spcPct val="90000"/>
              </a:lnSpc>
              <a:buFontTx/>
              <a:buChar char="-"/>
            </a:pPr>
            <a:r>
              <a:rPr lang="cs-CZ" altLang="cs-CZ">
                <a:latin typeface="Helvetica" panose="020B0604020202020204" pitchFamily="34" charset="0"/>
              </a:rPr>
              <a:t>propojení nákupu s prodejem</a:t>
            </a:r>
          </a:p>
          <a:p>
            <a:pPr eaLnBrk="1" hangingPunct="1">
              <a:lnSpc>
                <a:spcPct val="90000"/>
              </a:lnSpc>
              <a:buFontTx/>
              <a:buChar char="-"/>
            </a:pPr>
            <a:r>
              <a:rPr lang="cs-CZ" altLang="cs-CZ">
                <a:latin typeface="Helvetica" panose="020B0604020202020204" pitchFamily="34" charset="0"/>
              </a:rPr>
              <a:t>zprostředkovaná vazba na uživatele nakupovaných položek</a:t>
            </a:r>
          </a:p>
          <a:p>
            <a:pPr eaLnBrk="1" hangingPunct="1">
              <a:lnSpc>
                <a:spcPct val="90000"/>
              </a:lnSpc>
              <a:buFontTx/>
              <a:buChar char="-"/>
            </a:pPr>
            <a:r>
              <a:rPr lang="cs-CZ" altLang="cs-CZ">
                <a:latin typeface="Helvetica" panose="020B0604020202020204" pitchFamily="34" charset="0"/>
              </a:rPr>
              <a:t>nebezpečí nákupu výrobků s nevhodnými technickými parametry</a:t>
            </a:r>
          </a:p>
          <a:p>
            <a:pPr eaLnBrk="1" hangingPunct="1">
              <a:lnSpc>
                <a:spcPct val="90000"/>
              </a:lnSpc>
              <a:buFontTx/>
              <a:buChar char="-"/>
            </a:pPr>
            <a:r>
              <a:rPr lang="cs-CZ" altLang="cs-CZ">
                <a:latin typeface="Helvetica" panose="020B0604020202020204" pitchFamily="34" charset="0"/>
              </a:rPr>
              <a:t>nižší operativnost nákupu</a:t>
            </a:r>
          </a:p>
          <a:p>
            <a:pPr eaLnBrk="1" hangingPunct="1">
              <a:lnSpc>
                <a:spcPct val="90000"/>
              </a:lnSpc>
              <a:buFontTx/>
              <a:buChar char="-"/>
            </a:pPr>
            <a:r>
              <a:rPr lang="cs-CZ" altLang="cs-CZ">
                <a:latin typeface="Helvetica" panose="020B0604020202020204" pitchFamily="34" charset="0"/>
              </a:rPr>
              <a:t>složitější koordinace nákupu s výrobou</a:t>
            </a:r>
          </a:p>
          <a:p>
            <a:pPr>
              <a:buFont typeface="Wingdings" panose="05000000000000000000" pitchFamily="2" charset="2"/>
              <a:buNone/>
            </a:pPr>
            <a:endParaRPr lang="cs-CZ" altLang="en-US" b="1"/>
          </a:p>
          <a:p>
            <a:endParaRPr lang="en-GB" altLang="en-US"/>
          </a:p>
        </p:txBody>
      </p:sp>
      <p:sp>
        <p:nvSpPr>
          <p:cNvPr id="138244" name="Zástupný symbol pro číslo snímku 3">
            <a:extLst>
              <a:ext uri="{FF2B5EF4-FFF2-40B4-BE49-F238E27FC236}">
                <a16:creationId xmlns:a16="http://schemas.microsoft.com/office/drawing/2014/main" id="{F6271460-2751-4E74-A5FF-47117AA73DE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7C0700-23DA-40D1-9FC1-EF08050E92E2}" type="slidenum">
              <a:rPr lang="cs-CZ" altLang="cs-CZ" smtClean="0"/>
              <a:pPr>
                <a:spcBef>
                  <a:spcPct val="0"/>
                </a:spcBef>
              </a:pPr>
              <a:t>62</a:t>
            </a:fld>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Zástupný symbol pro obrázek snímku 1">
            <a:extLst>
              <a:ext uri="{FF2B5EF4-FFF2-40B4-BE49-F238E27FC236}">
                <a16:creationId xmlns:a16="http://schemas.microsoft.com/office/drawing/2014/main" id="{E46A856C-7197-4FC0-8598-43697A3D8006}"/>
              </a:ext>
            </a:extLst>
          </p:cNvPr>
          <p:cNvSpPr>
            <a:spLocks noGrp="1" noRot="1" noChangeAspect="1" noChangeArrowheads="1" noTextEdit="1"/>
          </p:cNvSpPr>
          <p:nvPr>
            <p:ph type="sldImg"/>
          </p:nvPr>
        </p:nvSpPr>
        <p:spPr>
          <a:ln/>
        </p:spPr>
      </p:sp>
      <p:sp>
        <p:nvSpPr>
          <p:cNvPr id="140291" name="Zástupný symbol pro poznámky 2">
            <a:extLst>
              <a:ext uri="{FF2B5EF4-FFF2-40B4-BE49-F238E27FC236}">
                <a16:creationId xmlns:a16="http://schemas.microsoft.com/office/drawing/2014/main" id="{592E659C-B53A-4BC2-A233-F1DE9D1884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a:t>Nákupní skupina</a:t>
            </a:r>
          </a:p>
          <a:p>
            <a:pPr lvl="1" eaLnBrk="1" hangingPunct="1"/>
            <a:r>
              <a:rPr lang="cs-CZ" altLang="cs-CZ"/>
              <a:t>Uživatelé – budoucí „spotřebitelé“ – identifikují potřeby</a:t>
            </a:r>
          </a:p>
          <a:p>
            <a:pPr lvl="1" eaLnBrk="1" hangingPunct="1"/>
            <a:r>
              <a:rPr lang="cs-CZ" altLang="cs-CZ"/>
              <a:t>Poradci – ovlivňovatelé (znalci, experti na určitou oblast)</a:t>
            </a:r>
          </a:p>
          <a:p>
            <a:pPr lvl="1" eaLnBrk="1" hangingPunct="1"/>
            <a:r>
              <a:rPr lang="cs-CZ" altLang="cs-CZ"/>
              <a:t>Deskriptori – definují přesnou technickou specifikaci</a:t>
            </a:r>
          </a:p>
          <a:p>
            <a:pPr lvl="1" eaLnBrk="1" hangingPunct="1"/>
            <a:r>
              <a:rPr lang="cs-CZ" altLang="cs-CZ"/>
              <a:t>Kontroloři – eliminace osobních zájmů a dohled nad správností obsahu i postupu</a:t>
            </a:r>
          </a:p>
          <a:p>
            <a:pPr lvl="1" eaLnBrk="1" hangingPunct="1"/>
            <a:r>
              <a:rPr lang="cs-CZ" altLang="cs-CZ"/>
              <a:t>Schvalovatelé – rozhodovatelé (pravomoci a kompetence)</a:t>
            </a:r>
          </a:p>
          <a:p>
            <a:pPr lvl="1" eaLnBrk="1" hangingPunct="1"/>
            <a:r>
              <a:rPr lang="cs-CZ" altLang="cs-CZ"/>
              <a:t>Bezprostřední kupující – kontakt s dodavatelem</a:t>
            </a:r>
          </a:p>
          <a:p>
            <a:pPr lvl="1" eaLnBrk="1" hangingPunct="1"/>
            <a:r>
              <a:rPr lang="cs-CZ" altLang="cs-CZ"/>
              <a:t>Financující – zajištění a zprostředkování úhrady</a:t>
            </a:r>
          </a:p>
          <a:p>
            <a:r>
              <a:rPr lang="cs-CZ" altLang="en-US"/>
              <a:t>VYSOKÁ FORMALIZACE – VYSOKÁ LATERÁLNÍ I VERTIKÁLNÍ INTEGRACE, VYŠŠÍ MNOŽSTVÍ LIDÍ</a:t>
            </a:r>
            <a:endParaRPr lang="en-GB" altLang="en-US"/>
          </a:p>
        </p:txBody>
      </p:sp>
      <p:sp>
        <p:nvSpPr>
          <p:cNvPr id="140292" name="Zástupný symbol pro číslo snímku 3">
            <a:extLst>
              <a:ext uri="{FF2B5EF4-FFF2-40B4-BE49-F238E27FC236}">
                <a16:creationId xmlns:a16="http://schemas.microsoft.com/office/drawing/2014/main" id="{CA9C80B1-3677-4540-B14B-75C1DF853CA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7D0434-EF13-4DA3-8CF3-07F10EA38323}" type="slidenum">
              <a:rPr lang="cs-CZ" altLang="cs-CZ" smtClean="0"/>
              <a:pPr>
                <a:spcBef>
                  <a:spcPct val="0"/>
                </a:spcBef>
              </a:pPr>
              <a:t>63</a:t>
            </a:fld>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Zástupný symbol pro obrázek snímku 1">
            <a:extLst>
              <a:ext uri="{FF2B5EF4-FFF2-40B4-BE49-F238E27FC236}">
                <a16:creationId xmlns:a16="http://schemas.microsoft.com/office/drawing/2014/main" id="{32E6CD7B-D5B3-47FC-8843-79A888E40F0B}"/>
              </a:ext>
            </a:extLst>
          </p:cNvPr>
          <p:cNvSpPr>
            <a:spLocks noGrp="1" noRot="1" noChangeAspect="1" noChangeArrowheads="1" noTextEdit="1"/>
          </p:cNvSpPr>
          <p:nvPr>
            <p:ph type="sldImg"/>
          </p:nvPr>
        </p:nvSpPr>
        <p:spPr>
          <a:ln/>
        </p:spPr>
      </p:sp>
      <p:sp>
        <p:nvSpPr>
          <p:cNvPr id="142339" name="Zástupný symbol pro poznámky 2">
            <a:extLst>
              <a:ext uri="{FF2B5EF4-FFF2-40B4-BE49-F238E27FC236}">
                <a16:creationId xmlns:a16="http://schemas.microsoft.com/office/drawing/2014/main" id="{43ADD5D1-9D27-43D2-8FD0-FE0897D150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p>
        </p:txBody>
      </p:sp>
      <p:sp>
        <p:nvSpPr>
          <p:cNvPr id="142340" name="Zástupný symbol pro číslo snímku 3">
            <a:extLst>
              <a:ext uri="{FF2B5EF4-FFF2-40B4-BE49-F238E27FC236}">
                <a16:creationId xmlns:a16="http://schemas.microsoft.com/office/drawing/2014/main" id="{B8F165F9-227C-43C4-B8DC-636E640C635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3DE3C1-8CDB-4726-BEDB-88961095267F}" type="slidenum">
              <a:rPr lang="cs-CZ" altLang="cs-CZ" smtClean="0"/>
              <a:pPr>
                <a:spcBef>
                  <a:spcPct val="0"/>
                </a:spcBef>
              </a:pPr>
              <a:t>64</a:t>
            </a:fld>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4482E210-7EDD-45A1-A034-0DAACB62E3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C80130-3FAC-4846-8E9F-EDD955F0901F}" type="slidenum">
              <a:rPr lang="cs-CZ" altLang="cs-CZ" smtClean="0"/>
              <a:pPr>
                <a:spcBef>
                  <a:spcPct val="0"/>
                </a:spcBef>
              </a:pPr>
              <a:t>65</a:t>
            </a:fld>
            <a:endParaRPr lang="cs-CZ" altLang="cs-CZ"/>
          </a:p>
        </p:txBody>
      </p:sp>
      <p:sp>
        <p:nvSpPr>
          <p:cNvPr id="144387" name="Zástupný symbol pro obrázek snímku 1">
            <a:extLst>
              <a:ext uri="{FF2B5EF4-FFF2-40B4-BE49-F238E27FC236}">
                <a16:creationId xmlns:a16="http://schemas.microsoft.com/office/drawing/2014/main" id="{622633F9-C449-42B0-B013-2C2FD48D0854}"/>
              </a:ext>
            </a:extLst>
          </p:cNvPr>
          <p:cNvSpPr>
            <a:spLocks noGrp="1" noRot="1" noChangeAspect="1" noChangeArrowheads="1" noTextEdit="1"/>
          </p:cNvSpPr>
          <p:nvPr>
            <p:ph type="sldImg"/>
          </p:nvPr>
        </p:nvSpPr>
        <p:spPr>
          <a:xfrm>
            <a:off x="1144588" y="685800"/>
            <a:ext cx="4572000" cy="3429000"/>
          </a:xfrm>
          <a:ln/>
        </p:spPr>
      </p:sp>
      <p:sp>
        <p:nvSpPr>
          <p:cNvPr id="144388" name="Zástupný symbol pro poznámky 2">
            <a:extLst>
              <a:ext uri="{FF2B5EF4-FFF2-40B4-BE49-F238E27FC236}">
                <a16:creationId xmlns:a16="http://schemas.microsoft.com/office/drawing/2014/main" id="{ED5BC922-2B40-4D27-BB60-1833A5EF9E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en-US"/>
              <a:t>Centralizace výhoda</a:t>
            </a:r>
          </a:p>
          <a:p>
            <a:r>
              <a:rPr lang="cs-CZ" altLang="en-US"/>
              <a:t>Increased professionalism of buyers</a:t>
            </a:r>
          </a:p>
          <a:p>
            <a:r>
              <a:rPr lang="en-US" altLang="en-US"/>
              <a:t>More efficient allocation of purchasing budget</a:t>
            </a:r>
          </a:p>
          <a:p>
            <a:r>
              <a:rPr lang="cs-CZ" altLang="en-US"/>
              <a:t>Higher bargaining power (zejména u velkých podniků s vícero pobočkami)</a:t>
            </a:r>
          </a:p>
          <a:p>
            <a:r>
              <a:rPr lang="en-US" altLang="en-US"/>
              <a:t>Less orders and bigger quantities – savings</a:t>
            </a:r>
            <a:r>
              <a:rPr lang="cs-CZ" altLang="en-US"/>
              <a:t> </a:t>
            </a:r>
            <a:r>
              <a:rPr lang="en-US" altLang="en-US"/>
              <a:t>through administrative costs and economies of</a:t>
            </a:r>
            <a:r>
              <a:rPr lang="cs-CZ" altLang="en-US"/>
              <a:t> scale</a:t>
            </a:r>
          </a:p>
          <a:p>
            <a:r>
              <a:rPr lang="en-US" altLang="en-US"/>
              <a:t>Direct and single‐point contact with suppliers</a:t>
            </a:r>
          </a:p>
          <a:p>
            <a:r>
              <a:rPr lang="en-US" altLang="en-US"/>
              <a:t>Avoidance of competitive buying by parallel</a:t>
            </a:r>
            <a:r>
              <a:rPr lang="cs-CZ" altLang="en-US"/>
              <a:t> departments</a:t>
            </a:r>
          </a:p>
          <a:p>
            <a:r>
              <a:rPr lang="en-US" altLang="en-US"/>
              <a:t>Increased efficiency through development of</a:t>
            </a:r>
            <a:r>
              <a:rPr lang="cs-CZ" altLang="en-US"/>
              <a:t> common standards and procedures</a:t>
            </a:r>
          </a:p>
          <a:p>
            <a:r>
              <a:rPr lang="en-US" altLang="en-US"/>
              <a:t>Higher role of purchasing in corporate hierarchy</a:t>
            </a:r>
            <a:endParaRPr lang="cs-CZ" altLang="en-US"/>
          </a:p>
          <a:p>
            <a:r>
              <a:rPr lang="cs-CZ" altLang="en-US"/>
              <a:t>+ snadnější a méně nákladná kontrola</a:t>
            </a:r>
          </a:p>
          <a:p>
            <a:endParaRPr lang="cs-CZ" altLang="en-US"/>
          </a:p>
          <a:p>
            <a:r>
              <a:rPr lang="cs-CZ" altLang="en-US"/>
              <a:t>Decentraliazce výhoda</a:t>
            </a:r>
          </a:p>
          <a:p>
            <a:r>
              <a:rPr lang="cs-CZ" altLang="en-US"/>
              <a:t>Purchasing department’s better contact with local organization</a:t>
            </a:r>
          </a:p>
          <a:p>
            <a:r>
              <a:rPr lang="en-US" altLang="en-US"/>
              <a:t>Integration with other functions;</a:t>
            </a:r>
          </a:p>
          <a:p>
            <a:r>
              <a:rPr lang="cs-CZ" altLang="en-US"/>
              <a:t>B</a:t>
            </a:r>
            <a:r>
              <a:rPr lang="en-US" altLang="en-US"/>
              <a:t>uyers are often located together</a:t>
            </a:r>
            <a:r>
              <a:rPr lang="cs-CZ" altLang="en-US"/>
              <a:t> with engineering or manufacturing specialists</a:t>
            </a:r>
          </a:p>
          <a:p>
            <a:r>
              <a:rPr lang="en-US" altLang="en-US"/>
              <a:t>Ability to focus on local conditions</a:t>
            </a:r>
            <a:r>
              <a:rPr lang="cs-CZ" altLang="en-US"/>
              <a:t> and adjust purchasing activities accordingly</a:t>
            </a:r>
          </a:p>
          <a:p>
            <a:r>
              <a:rPr lang="cs-CZ" altLang="en-US"/>
              <a:t>Rychlejší procesy (relativní)</a:t>
            </a:r>
          </a:p>
          <a:p>
            <a:endParaRPr lang="cs-CZ" altLang="en-US"/>
          </a:p>
          <a:p>
            <a:pPr eaLnBrk="1" hangingPunct="1">
              <a:spcBef>
                <a:spcPct val="0"/>
              </a:spcBef>
            </a:pPr>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2CDF9726-D627-48D9-AF73-6A176BE905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7E6223-3C92-4CE3-8460-FDC1D8B0D7D8}" type="slidenum">
              <a:rPr lang="cs-CZ" altLang="cs-CZ" smtClean="0"/>
              <a:pPr>
                <a:spcBef>
                  <a:spcPct val="0"/>
                </a:spcBef>
              </a:pPr>
              <a:t>66</a:t>
            </a:fld>
            <a:endParaRPr lang="cs-CZ" altLang="cs-CZ"/>
          </a:p>
        </p:txBody>
      </p:sp>
      <p:sp>
        <p:nvSpPr>
          <p:cNvPr id="146435" name="Zástupný symbol pro obrázek snímku 1">
            <a:extLst>
              <a:ext uri="{FF2B5EF4-FFF2-40B4-BE49-F238E27FC236}">
                <a16:creationId xmlns:a16="http://schemas.microsoft.com/office/drawing/2014/main" id="{A94DD4D4-46DE-4C11-9140-291452FEDB47}"/>
              </a:ext>
            </a:extLst>
          </p:cNvPr>
          <p:cNvSpPr>
            <a:spLocks noGrp="1" noRot="1" noChangeAspect="1" noChangeArrowheads="1" noTextEdit="1"/>
          </p:cNvSpPr>
          <p:nvPr>
            <p:ph type="sldImg"/>
          </p:nvPr>
        </p:nvSpPr>
        <p:spPr>
          <a:xfrm>
            <a:off x="1144588" y="685800"/>
            <a:ext cx="4572000" cy="3429000"/>
          </a:xfrm>
          <a:ln/>
        </p:spPr>
      </p:sp>
      <p:sp>
        <p:nvSpPr>
          <p:cNvPr id="146436" name="Zástupný symbol pro poznámky 2">
            <a:extLst>
              <a:ext uri="{FF2B5EF4-FFF2-40B4-BE49-F238E27FC236}">
                <a16:creationId xmlns:a16="http://schemas.microsoft.com/office/drawing/2014/main" id="{BF435012-29CD-4B9F-AF97-6E735FFF58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en-US"/>
              <a:t>Centralizace výhoda</a:t>
            </a:r>
          </a:p>
          <a:p>
            <a:r>
              <a:rPr lang="cs-CZ" altLang="en-US"/>
              <a:t>Increased professionalism of buyers</a:t>
            </a:r>
          </a:p>
          <a:p>
            <a:r>
              <a:rPr lang="en-US" altLang="en-US"/>
              <a:t>More efficient allocation of purchasing budget</a:t>
            </a:r>
          </a:p>
          <a:p>
            <a:r>
              <a:rPr lang="cs-CZ" altLang="en-US"/>
              <a:t>Higher bargaining power (zejména u velkých podniků s vícero pobočkami)</a:t>
            </a:r>
          </a:p>
          <a:p>
            <a:r>
              <a:rPr lang="en-US" altLang="en-US"/>
              <a:t>Less orders and bigger quantities – savings</a:t>
            </a:r>
            <a:r>
              <a:rPr lang="cs-CZ" altLang="en-US"/>
              <a:t> </a:t>
            </a:r>
            <a:r>
              <a:rPr lang="en-US" altLang="en-US"/>
              <a:t>through administrative costs and economies of</a:t>
            </a:r>
            <a:r>
              <a:rPr lang="cs-CZ" altLang="en-US"/>
              <a:t> scale</a:t>
            </a:r>
          </a:p>
          <a:p>
            <a:r>
              <a:rPr lang="en-US" altLang="en-US"/>
              <a:t>Direct and single‐point contact with suppliers</a:t>
            </a:r>
          </a:p>
          <a:p>
            <a:r>
              <a:rPr lang="en-US" altLang="en-US"/>
              <a:t>Avoidance of competitive buying by parallel</a:t>
            </a:r>
            <a:r>
              <a:rPr lang="cs-CZ" altLang="en-US"/>
              <a:t> departments</a:t>
            </a:r>
          </a:p>
          <a:p>
            <a:r>
              <a:rPr lang="en-US" altLang="en-US"/>
              <a:t>Increased efficiency through development of</a:t>
            </a:r>
            <a:r>
              <a:rPr lang="cs-CZ" altLang="en-US"/>
              <a:t> common standards and procedures</a:t>
            </a:r>
          </a:p>
          <a:p>
            <a:r>
              <a:rPr lang="en-US" altLang="en-US"/>
              <a:t>Higher role of purchasing in corporate hierarchy</a:t>
            </a:r>
            <a:endParaRPr lang="cs-CZ" altLang="en-US"/>
          </a:p>
          <a:p>
            <a:r>
              <a:rPr lang="cs-CZ" altLang="en-US"/>
              <a:t>+ snadnější a méně nákladná kontrola</a:t>
            </a:r>
          </a:p>
          <a:p>
            <a:endParaRPr lang="cs-CZ" altLang="en-US"/>
          </a:p>
          <a:p>
            <a:r>
              <a:rPr lang="cs-CZ" altLang="en-US"/>
              <a:t>Decentraliazce výhoda</a:t>
            </a:r>
          </a:p>
          <a:p>
            <a:r>
              <a:rPr lang="cs-CZ" altLang="en-US"/>
              <a:t>Purchasing department’s better contact with local organization</a:t>
            </a:r>
          </a:p>
          <a:p>
            <a:r>
              <a:rPr lang="en-US" altLang="en-US"/>
              <a:t>Integration with other functions;</a:t>
            </a:r>
          </a:p>
          <a:p>
            <a:r>
              <a:rPr lang="cs-CZ" altLang="en-US"/>
              <a:t>B</a:t>
            </a:r>
            <a:r>
              <a:rPr lang="en-US" altLang="en-US"/>
              <a:t>uyers are often located together</a:t>
            </a:r>
            <a:r>
              <a:rPr lang="cs-CZ" altLang="en-US"/>
              <a:t> with engineering or manufacturing specialists</a:t>
            </a:r>
          </a:p>
          <a:p>
            <a:r>
              <a:rPr lang="en-US" altLang="en-US"/>
              <a:t>Ability to focus on local conditions</a:t>
            </a:r>
            <a:r>
              <a:rPr lang="cs-CZ" altLang="en-US"/>
              <a:t> and adjust purchasing activities accordingly</a:t>
            </a:r>
          </a:p>
          <a:p>
            <a:r>
              <a:rPr lang="cs-CZ" altLang="en-US"/>
              <a:t>Rychlejší procesy (relativní)</a:t>
            </a:r>
          </a:p>
          <a:p>
            <a:endParaRPr lang="cs-CZ" altLang="en-US"/>
          </a:p>
          <a:p>
            <a:pPr eaLnBrk="1" hangingPunct="1">
              <a:spcBef>
                <a:spcPct val="0"/>
              </a:spcBef>
            </a:pPr>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Zástupný symbol pro obrázek snímku 1">
            <a:extLst>
              <a:ext uri="{FF2B5EF4-FFF2-40B4-BE49-F238E27FC236}">
                <a16:creationId xmlns:a16="http://schemas.microsoft.com/office/drawing/2014/main" id="{570735E4-5491-4665-A1F0-F443871B1322}"/>
              </a:ext>
            </a:extLst>
          </p:cNvPr>
          <p:cNvSpPr>
            <a:spLocks noGrp="1" noRot="1" noChangeAspect="1" noChangeArrowheads="1" noTextEdit="1"/>
          </p:cNvSpPr>
          <p:nvPr>
            <p:ph type="sldImg"/>
          </p:nvPr>
        </p:nvSpPr>
        <p:spPr>
          <a:ln/>
        </p:spPr>
      </p:sp>
      <p:sp>
        <p:nvSpPr>
          <p:cNvPr id="148483" name="Zástupný symbol pro poznámky 2">
            <a:extLst>
              <a:ext uri="{FF2B5EF4-FFF2-40B4-BE49-F238E27FC236}">
                <a16:creationId xmlns:a16="http://schemas.microsoft.com/office/drawing/2014/main" id="{D6A19426-F842-447A-B0EE-F827BADE95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p>
        </p:txBody>
      </p:sp>
      <p:sp>
        <p:nvSpPr>
          <p:cNvPr id="148484" name="Zástupný symbol pro číslo snímku 3">
            <a:extLst>
              <a:ext uri="{FF2B5EF4-FFF2-40B4-BE49-F238E27FC236}">
                <a16:creationId xmlns:a16="http://schemas.microsoft.com/office/drawing/2014/main" id="{FF6DD317-0D01-497B-A80B-40A4522DE3D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F86A88-8FA5-4D7B-AF94-684B287E1735}" type="slidenum">
              <a:rPr lang="cs-CZ" altLang="cs-CZ" smtClean="0"/>
              <a:pPr>
                <a:spcBef>
                  <a:spcPct val="0"/>
                </a:spcBef>
              </a:pPr>
              <a:t>67</a:t>
            </a:fld>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Zástupný symbol pro obrázek snímku 1">
            <a:extLst>
              <a:ext uri="{FF2B5EF4-FFF2-40B4-BE49-F238E27FC236}">
                <a16:creationId xmlns:a16="http://schemas.microsoft.com/office/drawing/2014/main" id="{49527E4E-025C-4C8A-8DC7-59C7B8D4C59F}"/>
              </a:ext>
            </a:extLst>
          </p:cNvPr>
          <p:cNvSpPr>
            <a:spLocks noGrp="1" noRot="1" noChangeAspect="1" noChangeArrowheads="1" noTextEdit="1"/>
          </p:cNvSpPr>
          <p:nvPr>
            <p:ph type="sldImg"/>
          </p:nvPr>
        </p:nvSpPr>
        <p:spPr>
          <a:ln/>
        </p:spPr>
      </p:sp>
      <p:sp>
        <p:nvSpPr>
          <p:cNvPr id="3" name="Zástupný symbol pro poznámky 2">
            <a:extLst>
              <a:ext uri="{FF2B5EF4-FFF2-40B4-BE49-F238E27FC236}">
                <a16:creationId xmlns:a16="http://schemas.microsoft.com/office/drawing/2014/main" id="{CEB479D4-4E62-429E-8FF6-208EBF30728D}"/>
              </a:ext>
            </a:extLst>
          </p:cNvPr>
          <p:cNvSpPr>
            <a:spLocks noGrp="1"/>
          </p:cNvSpPr>
          <p:nvPr>
            <p:ph type="body" idx="1"/>
          </p:nvPr>
        </p:nvSpPr>
        <p:spPr/>
        <p:txBody>
          <a:bodyPr/>
          <a:lstStyle/>
          <a:p>
            <a:pPr marL="273050" indent="-273050" eaLnBrk="1" hangingPunct="1">
              <a:lnSpc>
                <a:spcPct val="90000"/>
              </a:lnSpc>
              <a:defRPr/>
            </a:pPr>
            <a:r>
              <a:rPr lang="cs-CZ" altLang="cs-CZ" dirty="0"/>
              <a:t>potřebu dohledu vyšších hierarchických úrovní, pokud má být zajištěna vyšší materiálová efektivita</a:t>
            </a:r>
          </a:p>
          <a:p>
            <a:pPr marL="273050" indent="-273050" eaLnBrk="1" hangingPunct="1">
              <a:lnSpc>
                <a:spcPct val="90000"/>
              </a:lnSpc>
              <a:defRPr/>
            </a:pPr>
            <a:r>
              <a:rPr lang="cs-CZ" altLang="cs-CZ" dirty="0"/>
              <a:t>formalizace důležitá pro zvyšování výkonnosti nákupu</a:t>
            </a:r>
          </a:p>
          <a:p>
            <a:pPr marL="273050" indent="-273050" eaLnBrk="1" hangingPunct="1">
              <a:lnSpc>
                <a:spcPct val="90000"/>
              </a:lnSpc>
              <a:defRPr/>
            </a:pPr>
            <a:r>
              <a:rPr lang="cs-CZ" altLang="cs-CZ" dirty="0"/>
              <a:t>Impulzem pro plnění nákupních cílů se ukázala i zainteresovanost pracovníků nákupu na plnění nákupních cílů resp. odměňování dle plnění nákupních cílů</a:t>
            </a:r>
          </a:p>
          <a:p>
            <a:pPr marL="273050" indent="-273050" eaLnBrk="1" hangingPunct="1">
              <a:lnSpc>
                <a:spcPct val="90000"/>
              </a:lnSpc>
              <a:defRPr/>
            </a:pPr>
            <a:r>
              <a:rPr lang="cs-CZ" altLang="cs-CZ" dirty="0"/>
              <a:t>Vytváření konkurenčního prostředí mezi jednotkami se tak z pohledu nákupu zdá jako přínosné – vliv na dobu obratu, nevhodné pro sdílení znalostí</a:t>
            </a:r>
            <a:endParaRPr lang="en-GB" altLang="cs-CZ" dirty="0"/>
          </a:p>
          <a:p>
            <a:pPr marL="273050" indent="-273050" eaLnBrk="1" hangingPunct="1">
              <a:lnSpc>
                <a:spcPct val="90000"/>
              </a:lnSpc>
              <a:defRPr/>
            </a:pPr>
            <a:endParaRPr lang="en-GB" altLang="cs-CZ" dirty="0"/>
          </a:p>
          <a:p>
            <a:pPr>
              <a:defRPr/>
            </a:pPr>
            <a:endParaRPr lang="en-GB" dirty="0"/>
          </a:p>
        </p:txBody>
      </p:sp>
      <p:sp>
        <p:nvSpPr>
          <p:cNvPr id="150532" name="Zástupný symbol pro číslo snímku 3">
            <a:extLst>
              <a:ext uri="{FF2B5EF4-FFF2-40B4-BE49-F238E27FC236}">
                <a16:creationId xmlns:a16="http://schemas.microsoft.com/office/drawing/2014/main" id="{397383D6-D1C6-4C69-9914-EE3EB08FC74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6C73C6-E98E-4A9E-BB8E-945C85458E56}" type="slidenum">
              <a:rPr lang="cs-CZ" altLang="cs-CZ" smtClean="0"/>
              <a:pPr>
                <a:spcBef>
                  <a:spcPct val="0"/>
                </a:spcBef>
              </a:pPr>
              <a:t>68</a:t>
            </a:fld>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814DF8A-FA0E-4219-8DF4-27F20F052D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7FE3B6-52D3-4DF2-A43B-C7D5DEA0EADC}" type="slidenum">
              <a:rPr lang="cs-CZ" altLang="cs-CZ" smtClean="0"/>
              <a:pPr>
                <a:spcBef>
                  <a:spcPct val="0"/>
                </a:spcBef>
              </a:pPr>
              <a:t>8</a:t>
            </a:fld>
            <a:endParaRPr lang="cs-CZ" altLang="cs-CZ"/>
          </a:p>
        </p:txBody>
      </p:sp>
      <p:sp>
        <p:nvSpPr>
          <p:cNvPr id="34819" name="Zástupný symbol pro obrázek snímku 1">
            <a:extLst>
              <a:ext uri="{FF2B5EF4-FFF2-40B4-BE49-F238E27FC236}">
                <a16:creationId xmlns:a16="http://schemas.microsoft.com/office/drawing/2014/main" id="{D286E6CE-B079-465E-84C2-ADB25AAE6C19}"/>
              </a:ext>
            </a:extLst>
          </p:cNvPr>
          <p:cNvSpPr>
            <a:spLocks noGrp="1" noRot="1" noChangeAspect="1" noChangeArrowheads="1" noTextEdit="1"/>
          </p:cNvSpPr>
          <p:nvPr>
            <p:ph type="sldImg"/>
          </p:nvPr>
        </p:nvSpPr>
        <p:spPr>
          <a:xfrm>
            <a:off x="1144588" y="685800"/>
            <a:ext cx="4572000" cy="3429000"/>
          </a:xfrm>
          <a:ln/>
        </p:spPr>
      </p:sp>
      <p:sp>
        <p:nvSpPr>
          <p:cNvPr id="34820" name="Zástupný symbol pro poznámky 2">
            <a:extLst>
              <a:ext uri="{FF2B5EF4-FFF2-40B4-BE49-F238E27FC236}">
                <a16:creationId xmlns:a16="http://schemas.microsoft.com/office/drawing/2014/main" id="{01631663-1E2B-4B06-AC52-5F2879DC33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cs-CZ" altLang="cs-CZ"/>
              <a:t>Dle AMR Research, 2009 nákup je největším zdrojem úspor v rámci business procesů, u podniků s yvsokým podílem nákladů na materiál na celkových nákladech je dopad při zvýšení obratu o 5 %, dopad na zisk 5 %, snížení výdajů o 5 %, dopad na zisk 35 %. Pákový efekt výdajů </a:t>
            </a:r>
          </a:p>
          <a:p>
            <a:pPr eaLnBrk="1" hangingPunct="1">
              <a:spcBef>
                <a:spcPct val="0"/>
              </a:spcBef>
            </a:pPr>
            <a:r>
              <a:rPr lang="cs-CZ" altLang="cs-CZ"/>
              <a:t>). Z čistě pro výrobu podpůrné administrativní funkce se nákup postupně vyvíjel přes pojetí celopodnikově koordinované funkce až k funkci integrující nejen podnikové jednotky, ale i další podniky </a:t>
            </a:r>
          </a:p>
          <a:p>
            <a:pPr eaLnBrk="1" hangingPunct="1">
              <a:spcBef>
                <a:spcPct val="0"/>
              </a:spcBef>
            </a:pPr>
            <a:r>
              <a:rPr lang="cs-CZ" altLang="cs-CZ"/>
              <a:t>Globálně došlo ke změně vnímání důležitosti n</a:t>
            </a:r>
          </a:p>
          <a:p>
            <a:pPr eaLnBrk="1" hangingPunct="1">
              <a:spcBef>
                <a:spcPct val="0"/>
              </a:spcBef>
            </a:pPr>
            <a:r>
              <a:rPr lang="cs-CZ" altLang="cs-CZ"/>
              <a:t>Někteří autoři uvádí, že výše nákladů na pořízení materiálu a zboží tvoří od 50 % do 80 % celkových nákladů dle odvětví, a až 55 % z celkových tržeb u výrobních podniků ákupu a změně v chápání nákupu jako strategické činnosti </a:t>
            </a:r>
          </a:p>
          <a:p>
            <a:pPr eaLnBrk="1" hangingPunct="1">
              <a:spcBef>
                <a:spcPct val="0"/>
              </a:spcBef>
            </a:pPr>
            <a:r>
              <a:rPr lang="cs-CZ" altLang="cs-CZ"/>
              <a:t>Baily aj. (2005) uvádí, že u velkých podniků dosahuje podíl nákladů na nákup materiálů a služeb 60 % až 90 % z celkových tržeb. Náklady na nákup materiálu a zboží tvoří podstatnou část celkových nákladů v podnicích a platí tak za jednu ze základních oblastí pro nákladové úspory.</a:t>
            </a:r>
          </a:p>
          <a:p>
            <a:pPr eaLnBrk="1" hangingPunct="1">
              <a:spcBef>
                <a:spcPct val="0"/>
              </a:spcBef>
            </a:pPr>
            <a:r>
              <a:rPr lang="cs-CZ" altLang="cs-CZ"/>
              <a:t>Až 50 % problémů s kvalitou může být přisuzováno nekvalitním nakupovaným materiálům (Fawcett, 2000, s. 2). </a:t>
            </a:r>
          </a:p>
          <a:p>
            <a:pPr eaLnBrk="1" hangingPunct="1">
              <a:spcBef>
                <a:spcPct val="0"/>
              </a:spcBef>
            </a:pPr>
            <a:r>
              <a:rPr lang="cs-CZ" altLang="cs-CZ"/>
              <a:t>Podíl nákupu na celkových nákladech podniků – </a:t>
            </a:r>
            <a:r>
              <a:rPr lang="cs-CZ" altLang="cs-CZ">
                <a:solidFill>
                  <a:srgbClr val="FF0000"/>
                </a:solidFill>
              </a:rPr>
              <a:t>40-60% </a:t>
            </a:r>
            <a:r>
              <a:rPr lang="cs-CZ" altLang="cs-CZ"/>
              <a:t>(u výrobních organizací), někde </a:t>
            </a:r>
            <a:r>
              <a:rPr lang="cs-CZ" altLang="cs-CZ">
                <a:solidFill>
                  <a:srgbClr val="FF0000"/>
                </a:solidFill>
              </a:rPr>
              <a:t>i 80% </a:t>
            </a:r>
            <a:r>
              <a:rPr lang="cs-CZ" altLang="cs-CZ"/>
              <a:t>- dopad na nákladovou strukturu podniků (hledání úspor: výběr dodavatelů, důsledná kontrola dílčích nákladů nákupu, spolupráce s dodavateli – SRM = Supplier relationship management)</a:t>
            </a:r>
          </a:p>
          <a:p>
            <a:pPr eaLnBrk="1" hangingPunct="1">
              <a:spcBef>
                <a:spcPct val="0"/>
              </a:spcBef>
            </a:pPr>
            <a:endParaRPr lang="en-GB" altLang="cs-CZ"/>
          </a:p>
          <a:p>
            <a:pPr eaLnBrk="1" hangingPunct="1">
              <a:spcBef>
                <a:spcPct val="0"/>
              </a:spcBef>
            </a:pPr>
            <a:endParaRPr lang="en-GB" alt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5DD2EDD4-649F-4CBE-BFEE-573066C29A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8EB7F7-6A57-46FF-AF5C-2B183013524D}" type="slidenum">
              <a:rPr lang="cs-CZ" altLang="cs-CZ" smtClean="0"/>
              <a:pPr>
                <a:spcBef>
                  <a:spcPct val="0"/>
                </a:spcBef>
              </a:pPr>
              <a:t>69</a:t>
            </a:fld>
            <a:endParaRPr lang="cs-CZ" altLang="cs-CZ"/>
          </a:p>
        </p:txBody>
      </p:sp>
      <p:sp>
        <p:nvSpPr>
          <p:cNvPr id="152579" name="Zástupný symbol pro obrázek snímku 1">
            <a:extLst>
              <a:ext uri="{FF2B5EF4-FFF2-40B4-BE49-F238E27FC236}">
                <a16:creationId xmlns:a16="http://schemas.microsoft.com/office/drawing/2014/main" id="{D567F3A6-61FC-4428-9DB2-698ED4CB4C14}"/>
              </a:ext>
            </a:extLst>
          </p:cNvPr>
          <p:cNvSpPr>
            <a:spLocks noGrp="1" noRot="1" noChangeAspect="1" noChangeArrowheads="1" noTextEdit="1"/>
          </p:cNvSpPr>
          <p:nvPr>
            <p:ph type="sldImg"/>
          </p:nvPr>
        </p:nvSpPr>
        <p:spPr>
          <a:xfrm>
            <a:off x="1144588" y="685800"/>
            <a:ext cx="4572000" cy="3429000"/>
          </a:xfrm>
          <a:ln/>
        </p:spPr>
      </p:sp>
      <p:sp>
        <p:nvSpPr>
          <p:cNvPr id="152580" name="Zástupný symbol pro poznámky 2">
            <a:extLst>
              <a:ext uri="{FF2B5EF4-FFF2-40B4-BE49-F238E27FC236}">
                <a16:creationId xmlns:a16="http://schemas.microsoft.com/office/drawing/2014/main" id="{C7C101BB-DA1C-4FFF-960B-CEDBF7A4C4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cs-CZ" altLang="cs-CZ"/>
              <a:t>Kompetence – co mají znát a umět – importnía exportní předpisy atd.</a:t>
            </a:r>
          </a:p>
          <a:p>
            <a:pPr eaLnBrk="1" hangingPunct="1">
              <a:spcBef>
                <a:spcPct val="0"/>
              </a:spcBef>
            </a:pPr>
            <a:r>
              <a:rPr lang="cs-CZ" altLang="cs-CZ"/>
              <a:t>Může se interpretace výsledků kombinovat s metodou ABC vybereme nejdůležitější dodavatele jak jsu hodnocení</a:t>
            </a:r>
            <a:endParaRPr lang="en-GB" alt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Zástupný symbol pro obrázek snímku 1">
            <a:extLst>
              <a:ext uri="{FF2B5EF4-FFF2-40B4-BE49-F238E27FC236}">
                <a16:creationId xmlns:a16="http://schemas.microsoft.com/office/drawing/2014/main" id="{6ACB70EF-BF07-454F-92C0-59F16BD46B10}"/>
              </a:ext>
            </a:extLst>
          </p:cNvPr>
          <p:cNvSpPr>
            <a:spLocks noGrp="1" noRot="1" noChangeAspect="1" noChangeArrowheads="1" noTextEdit="1"/>
          </p:cNvSpPr>
          <p:nvPr>
            <p:ph type="sldImg"/>
          </p:nvPr>
        </p:nvSpPr>
        <p:spPr>
          <a:ln/>
        </p:spPr>
      </p:sp>
      <p:sp>
        <p:nvSpPr>
          <p:cNvPr id="3" name="Zástupný symbol pro poznámky 2">
            <a:extLst>
              <a:ext uri="{FF2B5EF4-FFF2-40B4-BE49-F238E27FC236}">
                <a16:creationId xmlns:a16="http://schemas.microsoft.com/office/drawing/2014/main" id="{B70F125A-6264-4D72-8299-29DE35A2EC0D}"/>
              </a:ext>
            </a:extLst>
          </p:cNvPr>
          <p:cNvSpPr>
            <a:spLocks noGrp="1"/>
          </p:cNvSpPr>
          <p:nvPr>
            <p:ph type="body" idx="1"/>
          </p:nvPr>
        </p:nvSpPr>
        <p:spPr/>
        <p:txBody>
          <a:bodyPr/>
          <a:lstStyle/>
          <a:p>
            <a:pPr>
              <a:defRPr/>
            </a:pPr>
            <a:r>
              <a:rPr lang="cs-CZ" dirty="0"/>
              <a:t>Závislé na urgentnosti potřeby, charakteru potřeby, možnostech podniku….</a:t>
            </a:r>
          </a:p>
          <a:p>
            <a:pPr marL="109728">
              <a:defRPr/>
            </a:pPr>
            <a:r>
              <a:rPr lang="cs-CZ" dirty="0"/>
              <a:t>Zejména u strategického nákupu tato kritéria:</a:t>
            </a:r>
          </a:p>
          <a:p>
            <a:pPr>
              <a:defRPr/>
            </a:pPr>
            <a:r>
              <a:rPr lang="it-IT" b="1" dirty="0"/>
              <a:t>finan</a:t>
            </a:r>
            <a:r>
              <a:rPr lang="cs-CZ" b="1" dirty="0"/>
              <a:t>č</a:t>
            </a:r>
            <a:r>
              <a:rPr lang="it-IT" b="1" dirty="0"/>
              <a:t>ní situac</a:t>
            </a:r>
            <a:r>
              <a:rPr lang="cs-CZ" b="1" dirty="0"/>
              <a:t>e</a:t>
            </a:r>
            <a:r>
              <a:rPr lang="it-IT" b="1" dirty="0"/>
              <a:t> dodavatele</a:t>
            </a:r>
            <a:endParaRPr lang="cs-CZ" b="1" dirty="0"/>
          </a:p>
          <a:p>
            <a:pPr>
              <a:defRPr/>
            </a:pPr>
            <a:r>
              <a:rPr lang="cs-CZ" b="1" dirty="0"/>
              <a:t>perspektivnost vývoje dodavatele (inovační potenciál)</a:t>
            </a:r>
          </a:p>
          <a:p>
            <a:pPr>
              <a:defRPr/>
            </a:pPr>
            <a:r>
              <a:rPr lang="cs-CZ" b="1" dirty="0"/>
              <a:t>logistické služby dodavatele: </a:t>
            </a:r>
            <a:endParaRPr lang="cs-CZ" dirty="0"/>
          </a:p>
          <a:p>
            <a:pPr lvl="1">
              <a:defRPr/>
            </a:pPr>
            <a:r>
              <a:rPr lang="cs-CZ" dirty="0">
                <a:solidFill>
                  <a:srgbClr val="0000FF"/>
                </a:solidFill>
              </a:rPr>
              <a:t>lokalizace dodavatele,  </a:t>
            </a:r>
          </a:p>
          <a:p>
            <a:pPr lvl="1">
              <a:defRPr/>
            </a:pPr>
            <a:r>
              <a:rPr lang="cs-CZ" dirty="0">
                <a:solidFill>
                  <a:srgbClr val="0000FF"/>
                </a:solidFill>
              </a:rPr>
              <a:t>dodací lhůty, termín vyřízení objednávek, </a:t>
            </a:r>
          </a:p>
          <a:p>
            <a:pPr lvl="1">
              <a:defRPr/>
            </a:pPr>
            <a:r>
              <a:rPr lang="cs-CZ" dirty="0">
                <a:solidFill>
                  <a:srgbClr val="0000FF"/>
                </a:solidFill>
              </a:rPr>
              <a:t>rozptyl termínů vyřízení objednávek, </a:t>
            </a:r>
          </a:p>
          <a:p>
            <a:pPr lvl="1">
              <a:defRPr/>
            </a:pPr>
            <a:r>
              <a:rPr lang="cs-CZ" dirty="0">
                <a:solidFill>
                  <a:srgbClr val="0000FF"/>
                </a:solidFill>
              </a:rPr>
              <a:t>kompletnost dodávek </a:t>
            </a:r>
          </a:p>
          <a:p>
            <a:pPr lvl="1">
              <a:defRPr/>
            </a:pPr>
            <a:r>
              <a:rPr lang="cs-CZ" dirty="0">
                <a:solidFill>
                  <a:srgbClr val="0000FF"/>
                </a:solidFill>
              </a:rPr>
              <a:t>schopnost rychlé reakce na mimořádné objednávky, </a:t>
            </a:r>
          </a:p>
          <a:p>
            <a:pPr lvl="1">
              <a:defRPr/>
            </a:pPr>
            <a:r>
              <a:rPr lang="cs-CZ" dirty="0">
                <a:solidFill>
                  <a:srgbClr val="0000FF"/>
                </a:solidFill>
              </a:rPr>
              <a:t>balení dodávaných výrobků,</a:t>
            </a:r>
          </a:p>
          <a:p>
            <a:pPr lvl="1">
              <a:defRPr/>
            </a:pPr>
            <a:r>
              <a:rPr lang="cs-CZ" dirty="0">
                <a:solidFill>
                  <a:srgbClr val="0000FF"/>
                </a:solidFill>
              </a:rPr>
              <a:t>schopnost zabezpečovat </a:t>
            </a:r>
            <a:r>
              <a:rPr lang="cs-CZ" dirty="0" err="1">
                <a:solidFill>
                  <a:srgbClr val="0000FF"/>
                </a:solidFill>
              </a:rPr>
              <a:t>JiT</a:t>
            </a:r>
            <a:r>
              <a:rPr lang="cs-CZ" dirty="0">
                <a:solidFill>
                  <a:srgbClr val="0000FF"/>
                </a:solidFill>
              </a:rPr>
              <a:t>-dodávky, </a:t>
            </a:r>
          </a:p>
          <a:p>
            <a:pPr lvl="1">
              <a:defRPr/>
            </a:pPr>
            <a:r>
              <a:rPr lang="cs-CZ" dirty="0">
                <a:solidFill>
                  <a:srgbClr val="0000FF"/>
                </a:solidFill>
              </a:rPr>
              <a:t>dopravní schopnost</a:t>
            </a:r>
          </a:p>
          <a:p>
            <a:pPr lvl="1">
              <a:defRPr/>
            </a:pPr>
            <a:r>
              <a:rPr lang="cs-CZ" dirty="0">
                <a:solidFill>
                  <a:srgbClr val="0000FF"/>
                </a:solidFill>
              </a:rPr>
              <a:t>nabídka dalších služeb</a:t>
            </a:r>
            <a:endParaRPr lang="cs-CZ" b="1" dirty="0"/>
          </a:p>
          <a:p>
            <a:pPr>
              <a:defRPr/>
            </a:pPr>
            <a:r>
              <a:rPr lang="cs-CZ" b="1" dirty="0"/>
              <a:t>výrobní možnosti dodavatele</a:t>
            </a:r>
          </a:p>
          <a:p>
            <a:pPr eaLnBrk="1" hangingPunct="1">
              <a:spcBef>
                <a:spcPct val="0"/>
              </a:spcBef>
              <a:defRPr/>
            </a:pPr>
            <a:r>
              <a:rPr lang="cs-CZ" altLang="cs-CZ" dirty="0">
                <a:latin typeface="Arial" charset="0"/>
              </a:rPr>
              <a:t> kvality, </a:t>
            </a:r>
            <a:r>
              <a:rPr lang="cs-CZ" altLang="cs-CZ" dirty="0" err="1">
                <a:latin typeface="Arial" charset="0"/>
              </a:rPr>
              <a:t>spolehlibosto</a:t>
            </a:r>
            <a:r>
              <a:rPr lang="cs-CZ" altLang="cs-CZ" dirty="0">
                <a:latin typeface="Arial" charset="0"/>
              </a:rPr>
              <a:t>, význam v </a:t>
            </a:r>
            <a:r>
              <a:rPr lang="cs-CZ" altLang="cs-CZ" dirty="0" err="1">
                <a:latin typeface="Arial" charset="0"/>
              </a:rPr>
              <a:t>eclém</a:t>
            </a:r>
            <a:r>
              <a:rPr lang="cs-CZ" altLang="cs-CZ" dirty="0">
                <a:latin typeface="Arial" charset="0"/>
              </a:rPr>
              <a:t> výrobní programu, cena, rabaty, platební </a:t>
            </a:r>
            <a:r>
              <a:rPr lang="cs-CZ" altLang="cs-CZ" dirty="0" err="1">
                <a:latin typeface="Arial" charset="0"/>
              </a:rPr>
              <a:t>podmínk,y</a:t>
            </a:r>
            <a:r>
              <a:rPr lang="cs-CZ" altLang="cs-CZ" dirty="0">
                <a:latin typeface="Arial" charset="0"/>
              </a:rPr>
              <a:t> oddací, </a:t>
            </a:r>
            <a:endParaRPr lang="en-GB" altLang="cs-CZ" dirty="0">
              <a:latin typeface="Arial" charset="0"/>
            </a:endParaRPr>
          </a:p>
          <a:p>
            <a:pPr>
              <a:defRPr/>
            </a:pPr>
            <a:endParaRPr lang="en-GB" dirty="0"/>
          </a:p>
        </p:txBody>
      </p:sp>
      <p:sp>
        <p:nvSpPr>
          <p:cNvPr id="154628" name="Zástupný symbol pro číslo snímku 3">
            <a:extLst>
              <a:ext uri="{FF2B5EF4-FFF2-40B4-BE49-F238E27FC236}">
                <a16:creationId xmlns:a16="http://schemas.microsoft.com/office/drawing/2014/main" id="{CF4A2E92-05DB-4963-8C66-331E082824D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553FC2-1E1F-4076-820B-9AA62F87C313}" type="slidenum">
              <a:rPr lang="cs-CZ" altLang="cs-CZ" smtClean="0"/>
              <a:pPr>
                <a:spcBef>
                  <a:spcPct val="0"/>
                </a:spcBef>
              </a:pPr>
              <a:t>70</a:t>
            </a:fld>
            <a:endParaRPr lang="cs-CZ" alt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a:extLst>
              <a:ext uri="{FF2B5EF4-FFF2-40B4-BE49-F238E27FC236}">
                <a16:creationId xmlns:a16="http://schemas.microsoft.com/office/drawing/2014/main" id="{CC02574D-083F-4986-8147-51BA5DDB8447}"/>
              </a:ext>
            </a:extLst>
          </p:cNvPr>
          <p:cNvSpPr>
            <a:spLocks noGrp="1" noRot="1" noChangeAspect="1" noChangeArrowheads="1" noTextEdit="1"/>
          </p:cNvSpPr>
          <p:nvPr>
            <p:ph type="sldImg"/>
          </p:nvPr>
        </p:nvSpPr>
        <p:spPr>
          <a:ln/>
        </p:spPr>
      </p:sp>
      <p:sp>
        <p:nvSpPr>
          <p:cNvPr id="3" name="Zástupný symbol pro poznámky 2">
            <a:extLst>
              <a:ext uri="{FF2B5EF4-FFF2-40B4-BE49-F238E27FC236}">
                <a16:creationId xmlns:a16="http://schemas.microsoft.com/office/drawing/2014/main" id="{DC1AC2E8-17F1-4099-AB2D-B0AAC830E414}"/>
              </a:ext>
            </a:extLst>
          </p:cNvPr>
          <p:cNvSpPr>
            <a:spLocks noGrp="1"/>
          </p:cNvSpPr>
          <p:nvPr>
            <p:ph type="body" idx="1"/>
          </p:nvPr>
        </p:nvSpPr>
        <p:spPr/>
        <p:txBody>
          <a:bodyPr/>
          <a:lstStyle/>
          <a:p>
            <a:pPr>
              <a:defRPr/>
            </a:pPr>
            <a:r>
              <a:rPr lang="cs-CZ" dirty="0"/>
              <a:t>Závislé na urgentnosti potřeby, charakteru potřeby, možnostech podniku….</a:t>
            </a:r>
          </a:p>
          <a:p>
            <a:pPr marL="109728">
              <a:defRPr/>
            </a:pPr>
            <a:r>
              <a:rPr lang="cs-CZ" dirty="0"/>
              <a:t>Zejména u strategického nákupu tato kritéria:</a:t>
            </a:r>
            <a:endParaRPr lang="en-GB" dirty="0"/>
          </a:p>
        </p:txBody>
      </p:sp>
      <p:sp>
        <p:nvSpPr>
          <p:cNvPr id="156676" name="Zástupný symbol pro číslo snímku 3">
            <a:extLst>
              <a:ext uri="{FF2B5EF4-FFF2-40B4-BE49-F238E27FC236}">
                <a16:creationId xmlns:a16="http://schemas.microsoft.com/office/drawing/2014/main" id="{C7CECF5A-6E92-4946-B37C-F952C72823A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9AE05B-C93C-4EB9-94C6-EFD3F19EE45E}" type="slidenum">
              <a:rPr lang="cs-CZ" altLang="cs-CZ" smtClean="0"/>
              <a:pPr>
                <a:spcBef>
                  <a:spcPct val="0"/>
                </a:spcBef>
              </a:pPr>
              <a:t>71</a:t>
            </a:fld>
            <a:endParaRPr lang="cs-CZ" alt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0654BA3E-2802-443F-8ADC-CDE33A1BD3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9BE217-CF89-484F-B7E2-D38727FB3204}" type="slidenum">
              <a:rPr lang="cs-CZ" altLang="cs-CZ" smtClean="0"/>
              <a:pPr>
                <a:spcBef>
                  <a:spcPct val="0"/>
                </a:spcBef>
              </a:pPr>
              <a:t>73</a:t>
            </a:fld>
            <a:endParaRPr lang="cs-CZ" altLang="cs-CZ"/>
          </a:p>
        </p:txBody>
      </p:sp>
      <p:sp>
        <p:nvSpPr>
          <p:cNvPr id="159747" name="Zástupný symbol pro obrázek snímku 1">
            <a:extLst>
              <a:ext uri="{FF2B5EF4-FFF2-40B4-BE49-F238E27FC236}">
                <a16:creationId xmlns:a16="http://schemas.microsoft.com/office/drawing/2014/main" id="{68284975-676E-4197-A0CA-C7B53571A567}"/>
              </a:ext>
            </a:extLst>
          </p:cNvPr>
          <p:cNvSpPr>
            <a:spLocks noGrp="1" noRot="1" noChangeAspect="1" noChangeArrowheads="1" noTextEdit="1"/>
          </p:cNvSpPr>
          <p:nvPr>
            <p:ph type="sldImg"/>
          </p:nvPr>
        </p:nvSpPr>
        <p:spPr>
          <a:xfrm>
            <a:off x="1144588" y="685800"/>
            <a:ext cx="4572000" cy="3429000"/>
          </a:xfrm>
          <a:ln/>
        </p:spPr>
      </p:sp>
      <p:sp>
        <p:nvSpPr>
          <p:cNvPr id="159748" name="Zástupný symbol pro poznámky 2">
            <a:extLst>
              <a:ext uri="{FF2B5EF4-FFF2-40B4-BE49-F238E27FC236}">
                <a16:creationId xmlns:a16="http://schemas.microsoft.com/office/drawing/2014/main" id="{EBEAB956-8A5B-4CE5-A1F3-2935D92FE8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cs-CZ" altLang="cs-CZ"/>
              <a:t>Forma podnikání, velikosti, obrat rsp. tržby, , výrobní program, finanční situace, klima ve firmě, kvalifikace pracovníků, stávající vztahy. Dosahované kvalitativní parametry, možnosti výrobních kapacit, metody řízení</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6B603DBC-A479-4C23-91D7-E66701CE41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ED81BF-75CC-4471-8A67-1BC1C08EB3C9}" type="slidenum">
              <a:rPr lang="cs-CZ" altLang="cs-CZ" smtClean="0"/>
              <a:pPr>
                <a:spcBef>
                  <a:spcPct val="0"/>
                </a:spcBef>
              </a:pPr>
              <a:t>80</a:t>
            </a:fld>
            <a:endParaRPr lang="cs-CZ" altLang="cs-CZ"/>
          </a:p>
        </p:txBody>
      </p:sp>
      <p:sp>
        <p:nvSpPr>
          <p:cNvPr id="167939" name="Zástupný symbol pro obrázek snímku 1">
            <a:extLst>
              <a:ext uri="{FF2B5EF4-FFF2-40B4-BE49-F238E27FC236}">
                <a16:creationId xmlns:a16="http://schemas.microsoft.com/office/drawing/2014/main" id="{76A32587-53E0-4D6C-BB8B-6CFCC05A4503}"/>
              </a:ext>
            </a:extLst>
          </p:cNvPr>
          <p:cNvSpPr>
            <a:spLocks noGrp="1" noRot="1" noChangeAspect="1" noChangeArrowheads="1" noTextEdit="1"/>
          </p:cNvSpPr>
          <p:nvPr>
            <p:ph type="sldImg"/>
          </p:nvPr>
        </p:nvSpPr>
        <p:spPr>
          <a:xfrm>
            <a:off x="1144588" y="685800"/>
            <a:ext cx="4572000" cy="3429000"/>
          </a:xfrm>
          <a:ln/>
        </p:spPr>
      </p:sp>
      <p:sp>
        <p:nvSpPr>
          <p:cNvPr id="167940" name="Zástupný symbol pro poznámky 2">
            <a:extLst>
              <a:ext uri="{FF2B5EF4-FFF2-40B4-BE49-F238E27FC236}">
                <a16:creationId xmlns:a16="http://schemas.microsoft.com/office/drawing/2014/main" id="{A5E845DC-DBC2-4EEE-8C7A-66FE04A510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cs-CZ" altLang="cs-CZ"/>
              <a:t>Ohodnotit dodavatele  - vybrat kritéria, ohodnotit – více hodotitelů – přiřadit váhy kritériím – více hodnotitelů – přiřadit 100 bodům všem kritériím, seřadit a vybrat nejdůležitější kritéria, nebo párové porovnání kritérií, podíl hodnoty sumou.</a:t>
            </a:r>
          </a:p>
          <a:p>
            <a:pPr eaLnBrk="1" hangingPunct="1">
              <a:spcBef>
                <a:spcPct val="0"/>
              </a:spcBef>
            </a:pPr>
            <a:r>
              <a:rPr lang="cs-CZ" altLang="cs-CZ"/>
              <a:t>Zanést do matice</a:t>
            </a:r>
          </a:p>
          <a:p>
            <a:pPr eaLnBrk="1" hangingPunct="1">
              <a:spcBef>
                <a:spcPct val="0"/>
              </a:spcBef>
            </a:pPr>
            <a:r>
              <a:rPr lang="sk-SK" altLang="cs-CZ"/>
              <a:t>MENŠÍKOVÁ, </a:t>
            </a:r>
            <a:r>
              <a:rPr lang="sk-SK" altLang="cs-CZ" i="1"/>
              <a:t>Markéta. Návrh systému hodnocení dodavatel</a:t>
            </a:r>
            <a:r>
              <a:rPr lang="cs-CZ" altLang="cs-CZ" i="1"/>
              <a:t>ů dle ČSN ISO 9000:2000</a:t>
            </a:r>
            <a:r>
              <a:rPr lang="cs-CZ" altLang="cs-CZ"/>
              <a:t>. Brno: Vysoké učení technické v Brně, 2009. s. 24. – Spracovanie vlastné.</a:t>
            </a:r>
          </a:p>
          <a:p>
            <a:pPr eaLnBrk="1" hangingPunct="1">
              <a:spcBef>
                <a:spcPct val="0"/>
              </a:spcBef>
            </a:pPr>
            <a:endParaRPr lang="en-GB" alt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1A6F0444-9EEA-40FF-97BB-B495BC8973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D11DE6-035D-4204-B8D5-99F6915A0583}" type="slidenum">
              <a:rPr lang="cs-CZ" altLang="cs-CZ" smtClean="0"/>
              <a:pPr>
                <a:spcBef>
                  <a:spcPct val="0"/>
                </a:spcBef>
              </a:pPr>
              <a:t>81</a:t>
            </a:fld>
            <a:endParaRPr lang="cs-CZ" altLang="cs-CZ"/>
          </a:p>
        </p:txBody>
      </p:sp>
      <p:sp>
        <p:nvSpPr>
          <p:cNvPr id="169987" name="Zástupný symbol pro obrázek snímku 1">
            <a:extLst>
              <a:ext uri="{FF2B5EF4-FFF2-40B4-BE49-F238E27FC236}">
                <a16:creationId xmlns:a16="http://schemas.microsoft.com/office/drawing/2014/main" id="{5E702560-7A43-4277-934E-9B30FA218F69}"/>
              </a:ext>
            </a:extLst>
          </p:cNvPr>
          <p:cNvSpPr>
            <a:spLocks noGrp="1" noRot="1" noChangeAspect="1" noChangeArrowheads="1" noTextEdit="1"/>
          </p:cNvSpPr>
          <p:nvPr>
            <p:ph type="sldImg"/>
          </p:nvPr>
        </p:nvSpPr>
        <p:spPr>
          <a:xfrm>
            <a:off x="1144588" y="685800"/>
            <a:ext cx="4572000" cy="3429000"/>
          </a:xfrm>
          <a:ln/>
        </p:spPr>
      </p:sp>
      <p:sp>
        <p:nvSpPr>
          <p:cNvPr id="169988" name="Zástupný symbol pro poznámky 2">
            <a:extLst>
              <a:ext uri="{FF2B5EF4-FFF2-40B4-BE49-F238E27FC236}">
                <a16:creationId xmlns:a16="http://schemas.microsoft.com/office/drawing/2014/main" id="{BCE7CFD1-82D3-49C9-BD07-9C37EE2D6C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cs-CZ" altLang="cs-CZ"/>
              <a:t>Snížit počet hodnotících kritérií</a:t>
            </a:r>
          </a:p>
          <a:p>
            <a:pPr eaLnBrk="1" hangingPunct="1">
              <a:spcBef>
                <a:spcPct val="0"/>
              </a:spcBef>
            </a:pPr>
            <a:r>
              <a:rPr lang="cs-CZ" altLang="cs-CZ"/>
              <a:t>20 % kritérií mají vysokou významnost</a:t>
            </a:r>
          </a:p>
          <a:p>
            <a:pPr eaLnBrk="1" hangingPunct="1">
              <a:buFont typeface="Wingdings" panose="05000000000000000000" pitchFamily="2" charset="2"/>
              <a:buNone/>
            </a:pPr>
            <a:r>
              <a:rPr lang="cs-CZ" altLang="en-US" sz="800">
                <a:solidFill>
                  <a:srgbClr val="FF0000"/>
                </a:solidFill>
              </a:rPr>
              <a:t>Paretova analýza:</a:t>
            </a:r>
          </a:p>
          <a:p>
            <a:pPr eaLnBrk="1" hangingPunct="1"/>
            <a:r>
              <a:rPr lang="cs-CZ" altLang="en-US"/>
              <a:t>Základní logika: 20 % dodavatelů realizuje 80 % nakupovaných objemů. </a:t>
            </a:r>
          </a:p>
          <a:p>
            <a:pPr eaLnBrk="1" hangingPunct="1"/>
            <a:r>
              <a:rPr lang="cs-CZ" altLang="en-US"/>
              <a:t>Při aplikaci Paretovy analýzy se nejprve setřídí dodavatelé podle vybraného kritéria (např. podle tržeb, objemu dodávek nebo plateb – objemu fin. částek), vypočte se procentuální poměr objemů jednotlivých dodavatelů k celkovému objemu a následně se sestrojí Paretův diagram. </a:t>
            </a:r>
          </a:p>
          <a:p>
            <a:pPr eaLnBrk="1" hangingPunct="1"/>
            <a:r>
              <a:rPr lang="cs-CZ" altLang="en-US"/>
              <a:t>Z diagramu jednoznačně vyplyne struktura dodavatelů dle zvoleného kriteria.</a:t>
            </a:r>
          </a:p>
          <a:p>
            <a:pPr eaLnBrk="1" hangingPunct="1">
              <a:buFont typeface="Wingdings" panose="05000000000000000000" pitchFamily="2" charset="2"/>
              <a:buNone/>
            </a:pPr>
            <a:r>
              <a:rPr lang="cs-CZ" altLang="en-US"/>
              <a:t>ABC analýza úzce navazuje na Paretovo pravidlo;</a:t>
            </a:r>
          </a:p>
          <a:p>
            <a:pPr eaLnBrk="1" hangingPunct="1"/>
            <a:r>
              <a:rPr lang="cs-CZ" altLang="en-US"/>
              <a:t>na základě ABC analýzy bývají dodavatelé rozděleni podle finančního objemu, resp. dalších kritérií do tří skupin: </a:t>
            </a:r>
          </a:p>
          <a:p>
            <a:pPr eaLnBrk="1" hangingPunct="1"/>
            <a:r>
              <a:rPr lang="cs-CZ" altLang="en-US" i="1">
                <a:solidFill>
                  <a:srgbClr val="FF0000"/>
                </a:solidFill>
              </a:rPr>
              <a:t>A dodavatelé</a:t>
            </a:r>
            <a:r>
              <a:rPr lang="cs-CZ" altLang="en-US" i="1"/>
              <a:t> </a:t>
            </a:r>
            <a:r>
              <a:rPr lang="cs-CZ" altLang="en-US"/>
              <a:t>– do této kategorie spadá 20 % klíčových dodavatelů vstupů, které tvoří v nákupu velké finanční objemy (80 % ročního obratu) – resp. jiného zvoleného kritéria. Kontakt s těmito firmami je častý a je třeba sledovat jejich rozvoj, systém kvality a výrobní procesy. S touto skupinou by se měly udržovat nadstandardní osobní vztahy a jakékoliv problémy s kvalitou nebo termíny se musí okamžitě řešit, protože tyto změny mohou v konečném důsledku způsobit značné problémy ve výrobě. Úspory vytvořené ve spolupráci s dodavatelem A bývají vzhledem k obchodovanému objemu daleko větší než u ostatních dodavatelů.  </a:t>
            </a:r>
          </a:p>
          <a:p>
            <a:pPr eaLnBrk="1" hangingPunct="1"/>
            <a:r>
              <a:rPr lang="cs-CZ" altLang="en-US" i="1">
                <a:solidFill>
                  <a:srgbClr val="FF0000"/>
                </a:solidFill>
              </a:rPr>
              <a:t>B dodavatelé</a:t>
            </a:r>
            <a:r>
              <a:rPr lang="cs-CZ" altLang="en-US"/>
              <a:t> – v této kategorii je obvykle zahrnuto 40-70 % všech dodavatelů, tvoří asi 15 % ročního obratu. Kontakt s B dodavateli představuje hlavní oblast aktivity běžných nákupců.</a:t>
            </a:r>
            <a:endParaRPr lang="cs-CZ" altLang="en-US">
              <a:solidFill>
                <a:srgbClr val="FF0000"/>
              </a:solidFill>
            </a:endParaRPr>
          </a:p>
          <a:p>
            <a:pPr eaLnBrk="1" hangingPunct="1"/>
            <a:r>
              <a:rPr lang="cs-CZ" altLang="en-US" i="1">
                <a:solidFill>
                  <a:srgbClr val="FF0000"/>
                </a:solidFill>
              </a:rPr>
              <a:t>C dodavatelé </a:t>
            </a:r>
            <a:r>
              <a:rPr lang="cs-CZ" altLang="en-US" i="1"/>
              <a:t>– </a:t>
            </a:r>
            <a:r>
              <a:rPr lang="cs-CZ" altLang="en-US"/>
              <a:t>v této kategorii se vyskytují nepravidelní partneři, kteří buď poskytují pouze nárazové dodávky (tvoří asi 5 % ročního obratu), anebo jsou tzv. v záloze, a jsou schopni reagovat při selhání klíčových, nebo běžných dodavatelů. Těmto dodavatelům se nemusí věnovat zvýšená pozornost.</a:t>
            </a:r>
          </a:p>
          <a:p>
            <a:pPr eaLnBrk="1" hangingPunct="1"/>
            <a:endParaRPr lang="cs-CZ" altLang="en-US"/>
          </a:p>
          <a:p>
            <a:pPr eaLnBrk="1" hangingPunct="1">
              <a:spcBef>
                <a:spcPct val="0"/>
              </a:spcBef>
            </a:pPr>
            <a:endParaRPr lang="cs-CZ" alt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Zástupný symbol pro obrázek snímku 1">
            <a:extLst>
              <a:ext uri="{FF2B5EF4-FFF2-40B4-BE49-F238E27FC236}">
                <a16:creationId xmlns:a16="http://schemas.microsoft.com/office/drawing/2014/main" id="{43ACDD84-081B-4948-89B3-46620AF5F5ED}"/>
              </a:ext>
            </a:extLst>
          </p:cNvPr>
          <p:cNvSpPr>
            <a:spLocks noGrp="1" noRot="1" noChangeAspect="1" noChangeArrowheads="1" noTextEdit="1"/>
          </p:cNvSpPr>
          <p:nvPr>
            <p:ph type="sldImg"/>
          </p:nvPr>
        </p:nvSpPr>
        <p:spPr>
          <a:ln/>
        </p:spPr>
      </p:sp>
      <p:sp>
        <p:nvSpPr>
          <p:cNvPr id="176131" name="Zástupný symbol pro poznámky 2">
            <a:extLst>
              <a:ext uri="{FF2B5EF4-FFF2-40B4-BE49-F238E27FC236}">
                <a16:creationId xmlns:a16="http://schemas.microsoft.com/office/drawing/2014/main" id="{A3EF9127-5043-4080-99CC-DD3C728066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en-US"/>
              <a:t>such a system </a:t>
            </a:r>
            <a:r>
              <a:rPr lang="en-US" altLang="en-US"/>
              <a:t>uses information regarding order quantity and demand forecasts unique to each</a:t>
            </a:r>
            <a:r>
              <a:rPr lang="cs-CZ" altLang="en-US"/>
              <a:t> </a:t>
            </a:r>
            <a:r>
              <a:rPr lang="en-US" altLang="en-US"/>
              <a:t>item or part number maintained in inventory. </a:t>
            </a:r>
            <a:endParaRPr lang="cs-CZ" altLang="en-US"/>
          </a:p>
          <a:p>
            <a:r>
              <a:rPr lang="cs-CZ" altLang="en-US"/>
              <a:t>e</a:t>
            </a:r>
            <a:r>
              <a:rPr lang="en-US" altLang="en-US"/>
              <a:t>ach item in a reorder point system,</a:t>
            </a:r>
            <a:r>
              <a:rPr lang="cs-CZ" altLang="en-US"/>
              <a:t> </a:t>
            </a:r>
            <a:r>
              <a:rPr lang="en-US" altLang="en-US"/>
              <a:t>which is usually computerized, has a predetermined order point and order quantity.</a:t>
            </a:r>
          </a:p>
          <a:p>
            <a:r>
              <a:rPr lang="en-US" altLang="en-US"/>
              <a:t>When inventory is depleted to a given level, the system notifies the materials control</a:t>
            </a:r>
            <a:r>
              <a:rPr lang="cs-CZ" altLang="en-US"/>
              <a:t> </a:t>
            </a:r>
            <a:r>
              <a:rPr lang="en-US" altLang="en-US"/>
              <a:t>department (or the buyer, in some organizations) to issue a request to a supplier for</a:t>
            </a:r>
            <a:r>
              <a:rPr lang="cs-CZ" altLang="en-US"/>
              <a:t> </a:t>
            </a:r>
            <a:r>
              <a:rPr lang="en-US" altLang="en-US"/>
              <a:t>inventory replenishment. This signal might be a blinking light on a screen, a message</a:t>
            </a:r>
            <a:r>
              <a:rPr lang="cs-CZ" altLang="en-US"/>
              <a:t> </a:t>
            </a:r>
            <a:r>
              <a:rPr lang="en-US" altLang="en-US"/>
              <a:t>sent to the materials control department’s e-mail address, or a computer report.</a:t>
            </a:r>
          </a:p>
          <a:p>
            <a:r>
              <a:rPr lang="en-US" altLang="en-US"/>
              <a:t>Most reorder point systems are automated using predetermined ordering parameters</a:t>
            </a:r>
            <a:r>
              <a:rPr lang="cs-CZ" altLang="en-US"/>
              <a:t> </a:t>
            </a:r>
            <a:r>
              <a:rPr lang="en-US" altLang="en-US"/>
              <a:t>(such as an economic order quantity, which considers inventory holding and ordering</a:t>
            </a:r>
            <a:r>
              <a:rPr lang="cs-CZ" altLang="en-US"/>
              <a:t> </a:t>
            </a:r>
            <a:r>
              <a:rPr lang="en-US" altLang="en-US"/>
              <a:t>costs). Electronic systems (such as material requirements planning systems) can</a:t>
            </a:r>
            <a:r>
              <a:rPr lang="cs-CZ" altLang="en-US"/>
              <a:t> </a:t>
            </a:r>
            <a:r>
              <a:rPr lang="en-US" altLang="en-US"/>
              <a:t>instantly calculate reorder point parameters. Most systems can also calculate the cost</a:t>
            </a:r>
            <a:r>
              <a:rPr lang="cs-CZ" altLang="en-US"/>
              <a:t> </a:t>
            </a:r>
            <a:r>
              <a:rPr lang="en-US" altLang="en-US"/>
              <a:t>tradeoffs between inventory holding costs, ordering costs, and forecast demand requirements.</a:t>
            </a:r>
            <a:endParaRPr lang="cs-CZ" altLang="en-US"/>
          </a:p>
          <a:p>
            <a:endParaRPr lang="en-GB" altLang="en-US"/>
          </a:p>
        </p:txBody>
      </p:sp>
      <p:sp>
        <p:nvSpPr>
          <p:cNvPr id="176132" name="Zástupný symbol pro číslo snímku 3">
            <a:extLst>
              <a:ext uri="{FF2B5EF4-FFF2-40B4-BE49-F238E27FC236}">
                <a16:creationId xmlns:a16="http://schemas.microsoft.com/office/drawing/2014/main" id="{048A5DD4-3B34-462A-BEA5-E86AA5C6CE1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E80B90-82BC-4069-85B2-082032C119EC}" type="slidenum">
              <a:rPr lang="cs-CZ" altLang="cs-CZ" smtClean="0"/>
              <a:pPr>
                <a:spcBef>
                  <a:spcPct val="0"/>
                </a:spcBef>
              </a:pPr>
              <a:t>86</a:t>
            </a:fld>
            <a:endParaRPr lang="cs-CZ" alt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Zástupný symbol pro obrázek snímku 1">
            <a:extLst>
              <a:ext uri="{FF2B5EF4-FFF2-40B4-BE49-F238E27FC236}">
                <a16:creationId xmlns:a16="http://schemas.microsoft.com/office/drawing/2014/main" id="{F8545A43-9FAE-4DA2-ABC6-DE5B71F7E4D3}"/>
              </a:ext>
            </a:extLst>
          </p:cNvPr>
          <p:cNvSpPr>
            <a:spLocks noGrp="1" noRot="1" noChangeAspect="1" noChangeArrowheads="1" noTextEdit="1"/>
          </p:cNvSpPr>
          <p:nvPr>
            <p:ph type="sldImg"/>
          </p:nvPr>
        </p:nvSpPr>
        <p:spPr>
          <a:ln/>
        </p:spPr>
      </p:sp>
      <p:sp>
        <p:nvSpPr>
          <p:cNvPr id="3" name="Zástupný symbol pro poznámky 2">
            <a:extLst>
              <a:ext uri="{FF2B5EF4-FFF2-40B4-BE49-F238E27FC236}">
                <a16:creationId xmlns:a16="http://schemas.microsoft.com/office/drawing/2014/main" id="{B81FC8DE-11B8-4ED5-B319-0C0A4602364D}"/>
              </a:ext>
            </a:extLst>
          </p:cNvPr>
          <p:cNvSpPr>
            <a:spLocks noGrp="1"/>
          </p:cNvSpPr>
          <p:nvPr>
            <p:ph type="body" idx="1"/>
          </p:nvPr>
        </p:nvSpPr>
        <p:spPr/>
        <p:txBody>
          <a:bodyPr/>
          <a:lstStyle/>
          <a:p>
            <a:pPr marL="609600" indent="-609600" eaLnBrk="1" hangingPunct="1">
              <a:lnSpc>
                <a:spcPct val="80000"/>
              </a:lnSpc>
              <a:buFont typeface="Wingdings" pitchFamily="2" charset="2"/>
              <a:buNone/>
              <a:defRPr/>
            </a:pPr>
            <a:r>
              <a:rPr lang="en-US" altLang="cs-CZ" dirty="0"/>
              <a:t>On of the most important factor that influences the way in which</a:t>
            </a:r>
          </a:p>
          <a:p>
            <a:pPr marL="609600" indent="-609600" eaLnBrk="1" hangingPunct="1">
              <a:lnSpc>
                <a:spcPct val="80000"/>
              </a:lnSpc>
              <a:buFont typeface="Wingdings" pitchFamily="2" charset="2"/>
              <a:buNone/>
              <a:defRPr/>
            </a:pPr>
            <a:r>
              <a:rPr lang="en-US" altLang="cs-CZ" dirty="0"/>
              <a:t>purchasing results are measured, is how management looks upon</a:t>
            </a:r>
          </a:p>
          <a:p>
            <a:pPr marL="609600" indent="-609600" eaLnBrk="1" hangingPunct="1">
              <a:lnSpc>
                <a:spcPct val="80000"/>
              </a:lnSpc>
              <a:buFont typeface="Wingdings" pitchFamily="2" charset="2"/>
              <a:buNone/>
              <a:defRPr/>
            </a:pPr>
            <a:r>
              <a:rPr lang="en-US" altLang="cs-CZ" dirty="0"/>
              <a:t>the role and importance of the purchasing function</a:t>
            </a:r>
          </a:p>
          <a:p>
            <a:pPr eaLnBrk="1" hangingPunct="1">
              <a:spcBef>
                <a:spcPct val="20000"/>
              </a:spcBef>
              <a:defRPr/>
            </a:pPr>
            <a:r>
              <a:rPr lang="en-US" altLang="cs-CZ" dirty="0"/>
              <a:t>What benefits can be derived from a systematic performance</a:t>
            </a:r>
          </a:p>
          <a:p>
            <a:pPr eaLnBrk="1" hangingPunct="1">
              <a:spcBef>
                <a:spcPct val="20000"/>
              </a:spcBef>
              <a:defRPr/>
            </a:pPr>
            <a:r>
              <a:rPr lang="en-US" altLang="cs-CZ" dirty="0"/>
              <a:t>evaluation?</a:t>
            </a:r>
          </a:p>
          <a:p>
            <a:pPr eaLnBrk="1" hangingPunct="1">
              <a:spcBef>
                <a:spcPct val="20000"/>
              </a:spcBef>
              <a:defRPr/>
            </a:pPr>
            <a:endParaRPr lang="en-US" altLang="cs-CZ" dirty="0"/>
          </a:p>
          <a:p>
            <a:pPr eaLnBrk="1" hangingPunct="1">
              <a:spcBef>
                <a:spcPct val="20000"/>
              </a:spcBef>
              <a:buClr>
                <a:schemeClr val="bg2"/>
              </a:buClr>
              <a:buFont typeface="Wingdings" pitchFamily="2" charset="2"/>
              <a:buChar char="§"/>
              <a:defRPr/>
            </a:pPr>
            <a:r>
              <a:rPr lang="en-US" altLang="cs-CZ" dirty="0"/>
              <a:t>Better decision making </a:t>
            </a:r>
          </a:p>
          <a:p>
            <a:pPr eaLnBrk="1" hangingPunct="1">
              <a:spcBef>
                <a:spcPct val="20000"/>
              </a:spcBef>
              <a:buClr>
                <a:schemeClr val="bg2"/>
              </a:buClr>
              <a:buFont typeface="Wingdings" pitchFamily="2" charset="2"/>
              <a:buChar char="§"/>
              <a:defRPr/>
            </a:pPr>
            <a:r>
              <a:rPr lang="en-US" altLang="cs-CZ" dirty="0"/>
              <a:t>Better communication with other departments</a:t>
            </a:r>
          </a:p>
          <a:p>
            <a:pPr eaLnBrk="1" hangingPunct="1">
              <a:spcBef>
                <a:spcPct val="20000"/>
              </a:spcBef>
              <a:buClr>
                <a:schemeClr val="bg2"/>
              </a:buClr>
              <a:buFont typeface="Wingdings" pitchFamily="2" charset="2"/>
              <a:buChar char="§"/>
              <a:defRPr/>
            </a:pPr>
            <a:r>
              <a:rPr lang="en-US" altLang="cs-CZ" dirty="0"/>
              <a:t>Better visibility of purchasing performance</a:t>
            </a:r>
          </a:p>
          <a:p>
            <a:pPr eaLnBrk="1" hangingPunct="1">
              <a:spcBef>
                <a:spcPct val="20000"/>
              </a:spcBef>
              <a:buClr>
                <a:schemeClr val="bg2"/>
              </a:buClr>
              <a:buFont typeface="Wingdings" pitchFamily="2" charset="2"/>
              <a:buChar char="§"/>
              <a:defRPr/>
            </a:pPr>
            <a:r>
              <a:rPr lang="en-US" altLang="cs-CZ" dirty="0"/>
              <a:t>Better motivation of buyers</a:t>
            </a:r>
          </a:p>
          <a:p>
            <a:pPr eaLnBrk="1" hangingPunct="1">
              <a:lnSpc>
                <a:spcPct val="85000"/>
              </a:lnSpc>
              <a:buFont typeface="Wingdings" pitchFamily="2" charset="2"/>
              <a:buNone/>
              <a:defRPr/>
            </a:pPr>
            <a:r>
              <a:rPr lang="en-US" altLang="cs-CZ" sz="2000" dirty="0"/>
              <a:t>Several problems make a systematic and objective assessment of</a:t>
            </a:r>
          </a:p>
          <a:p>
            <a:pPr eaLnBrk="1" hangingPunct="1">
              <a:lnSpc>
                <a:spcPct val="85000"/>
              </a:lnSpc>
              <a:buFont typeface="Wingdings" pitchFamily="2" charset="2"/>
              <a:buNone/>
              <a:defRPr/>
            </a:pPr>
            <a:r>
              <a:rPr lang="en-US" altLang="cs-CZ" sz="2000" dirty="0"/>
              <a:t>purchasing performance problematic (see below)</a:t>
            </a:r>
            <a:r>
              <a:rPr lang="en-US" altLang="cs-CZ" sz="2400" dirty="0"/>
              <a:t>:</a:t>
            </a:r>
          </a:p>
          <a:p>
            <a:pPr eaLnBrk="1" hangingPunct="1">
              <a:lnSpc>
                <a:spcPct val="85000"/>
              </a:lnSpc>
              <a:buFont typeface="Wingdings" pitchFamily="2" charset="2"/>
              <a:buNone/>
              <a:defRPr/>
            </a:pPr>
            <a:endParaRPr lang="en-US" altLang="cs-CZ" sz="2400" dirty="0"/>
          </a:p>
          <a:p>
            <a:pPr lvl="1" eaLnBrk="1" hangingPunct="1">
              <a:lnSpc>
                <a:spcPct val="85000"/>
              </a:lnSpc>
              <a:buFont typeface="Wingdings" pitchFamily="2" charset="2"/>
              <a:buChar char="§"/>
              <a:defRPr/>
            </a:pPr>
            <a:r>
              <a:rPr lang="en-US" altLang="cs-CZ" sz="2000" dirty="0"/>
              <a:t>Lack of clear definitions</a:t>
            </a:r>
          </a:p>
          <a:p>
            <a:pPr lvl="1" eaLnBrk="1" hangingPunct="1">
              <a:lnSpc>
                <a:spcPct val="85000"/>
              </a:lnSpc>
              <a:buFont typeface="Wingdings" pitchFamily="2" charset="2"/>
              <a:buChar char="§"/>
              <a:defRPr/>
            </a:pPr>
            <a:endParaRPr lang="en-US" altLang="cs-CZ" sz="2000" dirty="0"/>
          </a:p>
          <a:p>
            <a:pPr lvl="1" eaLnBrk="1" hangingPunct="1">
              <a:lnSpc>
                <a:spcPct val="85000"/>
              </a:lnSpc>
              <a:buFont typeface="Wingdings" pitchFamily="2" charset="2"/>
              <a:buChar char="§"/>
              <a:defRPr/>
            </a:pPr>
            <a:r>
              <a:rPr lang="en-US" altLang="cs-CZ" sz="2000" dirty="0"/>
              <a:t>Lack of formal objectives and performance standards</a:t>
            </a:r>
          </a:p>
          <a:p>
            <a:pPr lvl="1" eaLnBrk="1" hangingPunct="1">
              <a:lnSpc>
                <a:spcPct val="85000"/>
              </a:lnSpc>
              <a:buFont typeface="Wingdings" pitchFamily="2" charset="2"/>
              <a:buChar char="§"/>
              <a:defRPr/>
            </a:pPr>
            <a:endParaRPr lang="en-US" altLang="cs-CZ" sz="2000" dirty="0"/>
          </a:p>
          <a:p>
            <a:pPr lvl="1" eaLnBrk="1" hangingPunct="1">
              <a:lnSpc>
                <a:spcPct val="85000"/>
              </a:lnSpc>
              <a:buFont typeface="Wingdings" pitchFamily="2" charset="2"/>
              <a:buChar char="§"/>
              <a:defRPr/>
            </a:pPr>
            <a:r>
              <a:rPr lang="en-US" altLang="cs-CZ" sz="2000" dirty="0"/>
              <a:t>Problems of accurate measurement</a:t>
            </a:r>
          </a:p>
          <a:p>
            <a:pPr lvl="1" eaLnBrk="1" hangingPunct="1">
              <a:lnSpc>
                <a:spcPct val="85000"/>
              </a:lnSpc>
              <a:buFont typeface="Wingdings" pitchFamily="2" charset="2"/>
              <a:buChar char="§"/>
              <a:defRPr/>
            </a:pPr>
            <a:endParaRPr lang="en-US" altLang="cs-CZ" sz="2000" dirty="0"/>
          </a:p>
          <a:p>
            <a:pPr lvl="1" eaLnBrk="1" hangingPunct="1">
              <a:lnSpc>
                <a:spcPct val="85000"/>
              </a:lnSpc>
              <a:buFont typeface="Wingdings" pitchFamily="2" charset="2"/>
              <a:buChar char="§"/>
              <a:defRPr/>
            </a:pPr>
            <a:r>
              <a:rPr lang="en-US" altLang="cs-CZ" sz="2000" dirty="0"/>
              <a:t>Difference in scope of purchasing</a:t>
            </a:r>
            <a:endParaRPr lang="cs-CZ" altLang="cs-CZ" sz="2000" dirty="0"/>
          </a:p>
          <a:p>
            <a:pPr eaLnBrk="1" hangingPunct="1">
              <a:spcBef>
                <a:spcPct val="20000"/>
              </a:spcBef>
              <a:defRPr/>
            </a:pPr>
            <a:r>
              <a:rPr lang="en-US" altLang="cs-CZ" sz="2000" dirty="0"/>
              <a:t>Initial steps involved in the development of a systematic</a:t>
            </a:r>
          </a:p>
          <a:p>
            <a:pPr eaLnBrk="1" hangingPunct="1">
              <a:spcBef>
                <a:spcPct val="20000"/>
              </a:spcBef>
              <a:defRPr/>
            </a:pPr>
            <a:r>
              <a:rPr lang="en-US" altLang="cs-CZ" sz="2000" dirty="0"/>
              <a:t>performance measurement system: </a:t>
            </a:r>
          </a:p>
          <a:p>
            <a:pPr eaLnBrk="1" hangingPunct="1">
              <a:spcBef>
                <a:spcPct val="20000"/>
              </a:spcBef>
              <a:buFontTx/>
              <a:buChar char="•"/>
              <a:defRPr/>
            </a:pPr>
            <a:r>
              <a:rPr lang="en-US" altLang="cs-CZ" sz="1600" dirty="0"/>
              <a:t>Management must determine which activities are most important and justify the effort of evaluation</a:t>
            </a:r>
          </a:p>
          <a:p>
            <a:pPr eaLnBrk="1" hangingPunct="1">
              <a:spcBef>
                <a:spcPct val="20000"/>
              </a:spcBef>
              <a:buFontTx/>
              <a:buChar char="•"/>
              <a:defRPr/>
            </a:pPr>
            <a:r>
              <a:rPr lang="en-US" altLang="cs-CZ" sz="1600" dirty="0"/>
              <a:t>Determine the frequency and format for data reporting, as well as which personnel will assume these responsibilities</a:t>
            </a:r>
          </a:p>
          <a:p>
            <a:pPr eaLnBrk="1" hangingPunct="1">
              <a:spcBef>
                <a:spcPct val="20000"/>
              </a:spcBef>
              <a:buFontTx/>
              <a:buChar char="•"/>
              <a:defRPr/>
            </a:pPr>
            <a:r>
              <a:rPr lang="en-US" altLang="cs-CZ" sz="1600" dirty="0"/>
              <a:t>Develop a systematic procedure for collecting historical and statistical data</a:t>
            </a:r>
          </a:p>
          <a:p>
            <a:pPr eaLnBrk="1" hangingPunct="1">
              <a:spcBef>
                <a:spcPct val="20000"/>
              </a:spcBef>
              <a:buFontTx/>
              <a:buChar char="•"/>
              <a:defRPr/>
            </a:pPr>
            <a:r>
              <a:rPr lang="en-US" altLang="cs-CZ" sz="1600" dirty="0"/>
              <a:t>Analysis of the data: management should look for interrelationships between means and ends</a:t>
            </a:r>
          </a:p>
          <a:p>
            <a:pPr eaLnBrk="1" hangingPunct="1">
              <a:spcBef>
                <a:spcPct val="20000"/>
              </a:spcBef>
              <a:buFontTx/>
              <a:buChar char="•"/>
              <a:defRPr/>
            </a:pPr>
            <a:r>
              <a:rPr lang="en-US" altLang="cs-CZ" sz="1600" dirty="0"/>
              <a:t>Following the analytical stage, various measures are developed, implemented and subsequently refined. Prevent measures becoming too complex and too numerous, Simplicity is the key!</a:t>
            </a:r>
          </a:p>
          <a:p>
            <a:pPr eaLnBrk="1" hangingPunct="1">
              <a:spcBef>
                <a:spcPct val="20000"/>
              </a:spcBef>
              <a:buFontTx/>
              <a:buChar char="•"/>
              <a:defRPr/>
            </a:pPr>
            <a:r>
              <a:rPr lang="en-US" altLang="cs-CZ" sz="1600" dirty="0"/>
              <a:t>Final step is the timely reporting of the results to those who should use them.  </a:t>
            </a:r>
          </a:p>
          <a:p>
            <a:pPr lvl="1" eaLnBrk="1" hangingPunct="1">
              <a:lnSpc>
                <a:spcPct val="85000"/>
              </a:lnSpc>
              <a:buFont typeface="Wingdings" pitchFamily="2" charset="2"/>
              <a:buChar char="§"/>
              <a:defRPr/>
            </a:pPr>
            <a:endParaRPr lang="en-US" altLang="cs-CZ" sz="2000" dirty="0"/>
          </a:p>
          <a:p>
            <a:pPr eaLnBrk="1" hangingPunct="1">
              <a:defRPr/>
            </a:pPr>
            <a:endParaRPr lang="en-GB" dirty="0"/>
          </a:p>
        </p:txBody>
      </p:sp>
      <p:sp>
        <p:nvSpPr>
          <p:cNvPr id="178180" name="Zástupný symbol pro číslo snímku 3">
            <a:extLst>
              <a:ext uri="{FF2B5EF4-FFF2-40B4-BE49-F238E27FC236}">
                <a16:creationId xmlns:a16="http://schemas.microsoft.com/office/drawing/2014/main" id="{49EDBE91-1961-4C8E-864C-7A03D314AC8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93CFA1-C86A-430D-A6EA-F74770E13239}" type="slidenum">
              <a:rPr lang="cs-CZ" altLang="cs-CZ" smtClean="0"/>
              <a:pPr>
                <a:spcBef>
                  <a:spcPct val="0"/>
                </a:spcBef>
              </a:pPr>
              <a:t>87</a:t>
            </a:fld>
            <a:endParaRPr lang="cs-CZ" alt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Zástupný symbol pro obrázek snímku 1">
            <a:extLst>
              <a:ext uri="{FF2B5EF4-FFF2-40B4-BE49-F238E27FC236}">
                <a16:creationId xmlns:a16="http://schemas.microsoft.com/office/drawing/2014/main" id="{BBEAACEA-62DB-4AFE-8D67-9FE7F7FF429C}"/>
              </a:ext>
            </a:extLst>
          </p:cNvPr>
          <p:cNvSpPr>
            <a:spLocks noGrp="1" noRot="1" noChangeAspect="1" noChangeArrowheads="1" noTextEdit="1"/>
          </p:cNvSpPr>
          <p:nvPr>
            <p:ph type="sldImg"/>
          </p:nvPr>
        </p:nvSpPr>
        <p:spPr>
          <a:ln/>
        </p:spPr>
      </p:sp>
      <p:sp>
        <p:nvSpPr>
          <p:cNvPr id="180227" name="Zástupný symbol pro poznámky 2">
            <a:extLst>
              <a:ext uri="{FF2B5EF4-FFF2-40B4-BE49-F238E27FC236}">
                <a16:creationId xmlns:a16="http://schemas.microsoft.com/office/drawing/2014/main" id="{BEB7DACD-AC33-4B3F-9477-32EF6701CA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5000"/>
              </a:lnSpc>
            </a:pPr>
            <a:r>
              <a:rPr lang="en-US" altLang="cs-CZ" sz="1800"/>
              <a:t>This dimension refers to the relationship between standard and actual prices paid for materials and services. A distinction is made between: </a:t>
            </a:r>
          </a:p>
          <a:p>
            <a:pPr lvl="1" eaLnBrk="1" hangingPunct="1">
              <a:lnSpc>
                <a:spcPct val="95000"/>
              </a:lnSpc>
              <a:buClr>
                <a:schemeClr val="bg2"/>
              </a:buClr>
              <a:buFont typeface="Wingdings" panose="05000000000000000000" pitchFamily="2" charset="2"/>
              <a:buChar char="§"/>
            </a:pPr>
            <a:r>
              <a:rPr lang="en-US" altLang="cs-CZ" sz="2000">
                <a:solidFill>
                  <a:srgbClr val="CC9900"/>
                </a:solidFill>
              </a:rPr>
              <a:t>Price/cost control</a:t>
            </a:r>
          </a:p>
          <a:p>
            <a:pPr lvl="1" eaLnBrk="1" hangingPunct="1">
              <a:lnSpc>
                <a:spcPct val="95000"/>
              </a:lnSpc>
              <a:buClr>
                <a:schemeClr val="bg2"/>
              </a:buClr>
              <a:buFont typeface="Wingdings" panose="05000000000000000000" pitchFamily="2" charset="2"/>
              <a:buNone/>
            </a:pPr>
            <a:r>
              <a:rPr lang="en-US" altLang="cs-CZ" sz="1800">
                <a:solidFill>
                  <a:srgbClr val="CC9900"/>
                </a:solidFill>
              </a:rPr>
              <a:t> 	</a:t>
            </a:r>
            <a:r>
              <a:rPr lang="en-US" altLang="cs-CZ" sz="1600"/>
              <a:t>Continuous monitoring and evaluation of prices and price increases as they are announced by suppliers (e.g. ROI measures, materials budgets, price inflation reports)</a:t>
            </a:r>
            <a:endParaRPr lang="en-US" altLang="cs-CZ" sz="1400"/>
          </a:p>
          <a:p>
            <a:pPr lvl="1" eaLnBrk="1" hangingPunct="1">
              <a:lnSpc>
                <a:spcPct val="95000"/>
              </a:lnSpc>
              <a:buClr>
                <a:schemeClr val="bg2"/>
              </a:buClr>
              <a:buFont typeface="Wingdings" panose="05000000000000000000" pitchFamily="2" charset="2"/>
              <a:buChar char="§"/>
            </a:pPr>
            <a:r>
              <a:rPr lang="en-US" altLang="cs-CZ" sz="2000">
                <a:solidFill>
                  <a:srgbClr val="CC9900"/>
                </a:solidFill>
              </a:rPr>
              <a:t>Price/cost reduction</a:t>
            </a:r>
          </a:p>
          <a:p>
            <a:pPr lvl="1" eaLnBrk="1" hangingPunct="1">
              <a:lnSpc>
                <a:spcPct val="95000"/>
              </a:lnSpc>
              <a:buClr>
                <a:schemeClr val="bg2"/>
              </a:buClr>
              <a:buFont typeface="Wingdings" panose="05000000000000000000" pitchFamily="2" charset="2"/>
              <a:buNone/>
            </a:pPr>
            <a:r>
              <a:rPr lang="en-US" altLang="cs-CZ" sz="1600"/>
              <a:t>	Continuous monitoring and evaluation of activities initiated to reduce costs in a structured way (e.g. searching new suppliers, value analysis, substitute materials)</a:t>
            </a:r>
          </a:p>
          <a:p>
            <a:pPr lvl="1" eaLnBrk="1" hangingPunct="1">
              <a:lnSpc>
                <a:spcPct val="95000"/>
              </a:lnSpc>
              <a:buClr>
                <a:schemeClr val="bg2"/>
              </a:buClr>
              <a:buFont typeface="Wingdings" panose="05000000000000000000" pitchFamily="2" charset="2"/>
              <a:buChar char="§"/>
            </a:pPr>
            <a:endParaRPr lang="en-US" altLang="cs-CZ" sz="1400"/>
          </a:p>
          <a:p>
            <a:pPr eaLnBrk="1" hangingPunct="1"/>
            <a:r>
              <a:rPr lang="en-US" altLang="cs-CZ">
                <a:solidFill>
                  <a:srgbClr val="CC9900"/>
                </a:solidFill>
              </a:rPr>
              <a:t>Budgets are important instruments for performance planning and monitoring with regard to the price/cost dimension. </a:t>
            </a:r>
          </a:p>
          <a:p>
            <a:pPr eaLnBrk="1" hangingPunct="1">
              <a:lnSpc>
                <a:spcPct val="95000"/>
              </a:lnSpc>
            </a:pPr>
            <a:r>
              <a:rPr lang="en-US" altLang="cs-CZ" sz="1800"/>
              <a:t>This dimension refers to purchasing’s responsibility to secure that products and services are delivered by suppliers in conformance with specifications and requirements.</a:t>
            </a:r>
            <a:r>
              <a:rPr lang="en-US" altLang="cs-CZ" sz="2000"/>
              <a:t>  </a:t>
            </a:r>
          </a:p>
          <a:p>
            <a:pPr lvl="1" eaLnBrk="1" hangingPunct="1">
              <a:lnSpc>
                <a:spcPct val="95000"/>
              </a:lnSpc>
              <a:buClr>
                <a:schemeClr val="bg2"/>
              </a:buClr>
              <a:buFont typeface="Wingdings" panose="05000000000000000000" pitchFamily="2" charset="2"/>
              <a:buChar char="§"/>
            </a:pPr>
            <a:r>
              <a:rPr lang="en-US" altLang="cs-CZ" sz="2000">
                <a:solidFill>
                  <a:srgbClr val="CC9900"/>
                </a:solidFill>
              </a:rPr>
              <a:t>Purchasing’s involvement in new product development </a:t>
            </a:r>
            <a:r>
              <a:rPr lang="en-US" altLang="cs-CZ" sz="1600"/>
              <a:t>Examples of measures: number of man hours spent by purchasing on innovation projects, number of technical change orders and initial sampling reject rate</a:t>
            </a:r>
            <a:endParaRPr lang="en-US" altLang="cs-CZ" sz="1800">
              <a:solidFill>
                <a:srgbClr val="CC9900"/>
              </a:solidFill>
            </a:endParaRPr>
          </a:p>
          <a:p>
            <a:pPr lvl="1" eaLnBrk="1" hangingPunct="1">
              <a:lnSpc>
                <a:spcPct val="95000"/>
              </a:lnSpc>
              <a:buClr>
                <a:schemeClr val="bg2"/>
              </a:buClr>
              <a:buFont typeface="Wingdings" panose="05000000000000000000" pitchFamily="2" charset="2"/>
              <a:buChar char="§"/>
            </a:pPr>
            <a:r>
              <a:rPr lang="en-US" altLang="cs-CZ" sz="2000">
                <a:solidFill>
                  <a:srgbClr val="CC9900"/>
                </a:solidFill>
              </a:rPr>
              <a:t>Purchasing’s contribution to Total Quality Control </a:t>
            </a:r>
          </a:p>
          <a:p>
            <a:pPr lvl="1" eaLnBrk="1" hangingPunct="1">
              <a:lnSpc>
                <a:spcPct val="95000"/>
              </a:lnSpc>
              <a:buClr>
                <a:schemeClr val="bg2"/>
              </a:buClr>
              <a:buFont typeface="Wingdings" panose="05000000000000000000" pitchFamily="2" charset="2"/>
              <a:buNone/>
            </a:pPr>
            <a:r>
              <a:rPr lang="en-US" altLang="cs-CZ" sz="1800"/>
              <a:t>	</a:t>
            </a:r>
            <a:r>
              <a:rPr lang="en-US" altLang="cs-CZ" sz="1600"/>
              <a:t>Examples of measures: reject rates on incoming goods, number of approved /  certified suppliers</a:t>
            </a:r>
          </a:p>
          <a:p>
            <a:pPr eaLnBrk="1" hangingPunct="1">
              <a:lnSpc>
                <a:spcPct val="95000"/>
              </a:lnSpc>
              <a:buFont typeface="Wingdings" panose="05000000000000000000" pitchFamily="2" charset="2"/>
              <a:buNone/>
            </a:pPr>
            <a:r>
              <a:rPr lang="en-US" altLang="cs-CZ" sz="1800" b="1"/>
              <a:t>Purchasing Logistics dimension</a:t>
            </a:r>
            <a:endParaRPr lang="en-US" altLang="cs-CZ" sz="1600" b="1"/>
          </a:p>
          <a:p>
            <a:pPr eaLnBrk="1" hangingPunct="1">
              <a:lnSpc>
                <a:spcPct val="95000"/>
              </a:lnSpc>
              <a:buFont typeface="Wingdings" panose="05000000000000000000" pitchFamily="2" charset="2"/>
              <a:buNone/>
            </a:pPr>
            <a:endParaRPr lang="en-US" altLang="cs-CZ" sz="1600"/>
          </a:p>
          <a:p>
            <a:pPr eaLnBrk="1" hangingPunct="1">
              <a:lnSpc>
                <a:spcPct val="95000"/>
              </a:lnSpc>
            </a:pPr>
            <a:r>
              <a:rPr lang="en-US" altLang="cs-CZ" sz="1800"/>
              <a:t>This dimension refers to purchasing’s role to contribute to an efficient incoming flow of purchased materials and services. This includes the following major activities:  </a:t>
            </a:r>
          </a:p>
          <a:p>
            <a:pPr lvl="1" eaLnBrk="1" hangingPunct="1">
              <a:lnSpc>
                <a:spcPct val="95000"/>
              </a:lnSpc>
              <a:buClr>
                <a:schemeClr val="bg2"/>
              </a:buClr>
              <a:buFont typeface="Wingdings" panose="05000000000000000000" pitchFamily="2" charset="2"/>
              <a:buChar char="§"/>
            </a:pPr>
            <a:r>
              <a:rPr lang="en-US" altLang="cs-CZ" sz="1800">
                <a:solidFill>
                  <a:srgbClr val="CC9900"/>
                </a:solidFill>
              </a:rPr>
              <a:t>Control of the timely and accurate handling of materials requisitions</a:t>
            </a:r>
          </a:p>
          <a:p>
            <a:pPr lvl="1" eaLnBrk="1" hangingPunct="1">
              <a:lnSpc>
                <a:spcPct val="95000"/>
              </a:lnSpc>
              <a:buClr>
                <a:schemeClr val="bg2"/>
              </a:buClr>
              <a:buFont typeface="Wingdings" panose="05000000000000000000" pitchFamily="2" charset="2"/>
              <a:buChar char="§"/>
            </a:pPr>
            <a:r>
              <a:rPr lang="en-US" altLang="cs-CZ" sz="1800">
                <a:solidFill>
                  <a:srgbClr val="CC9900"/>
                </a:solidFill>
              </a:rPr>
              <a:t>Control of timely delivery by suppliers</a:t>
            </a:r>
          </a:p>
          <a:p>
            <a:pPr lvl="1" eaLnBrk="1" hangingPunct="1">
              <a:lnSpc>
                <a:spcPct val="95000"/>
              </a:lnSpc>
              <a:buClr>
                <a:schemeClr val="bg2"/>
              </a:buClr>
              <a:buFont typeface="Wingdings" panose="05000000000000000000" pitchFamily="2" charset="2"/>
              <a:buChar char="§"/>
            </a:pPr>
            <a:r>
              <a:rPr lang="en-US" altLang="cs-CZ" sz="1800">
                <a:solidFill>
                  <a:srgbClr val="CC9900"/>
                </a:solidFill>
              </a:rPr>
              <a:t>Control of quantities delivered</a:t>
            </a:r>
          </a:p>
          <a:p>
            <a:pPr lvl="1" eaLnBrk="1" hangingPunct="1">
              <a:lnSpc>
                <a:spcPct val="95000"/>
              </a:lnSpc>
              <a:buClr>
                <a:schemeClr val="bg2"/>
              </a:buClr>
              <a:buFont typeface="Wingdings" panose="05000000000000000000" pitchFamily="2" charset="2"/>
              <a:buChar char="§"/>
            </a:pPr>
            <a:endParaRPr lang="en-US" altLang="cs-CZ" sz="1600"/>
          </a:p>
          <a:p>
            <a:pPr lvl="1" eaLnBrk="1" hangingPunct="1">
              <a:lnSpc>
                <a:spcPct val="95000"/>
              </a:lnSpc>
            </a:pPr>
            <a:endParaRPr lang="en-US" altLang="cs-CZ" sz="1600"/>
          </a:p>
          <a:p>
            <a:pPr algn="ctr" eaLnBrk="1" hangingPunct="1">
              <a:lnSpc>
                <a:spcPct val="95000"/>
              </a:lnSpc>
              <a:buFont typeface="Wingdings" panose="05000000000000000000" pitchFamily="2" charset="2"/>
              <a:buNone/>
            </a:pPr>
            <a:r>
              <a:rPr lang="en-US" altLang="cs-CZ" sz="1800"/>
              <a:t>Supplier evaluation and vendor rating are techniques used to monitor and improve supplier performance in terms of quality and delivery reliability.</a:t>
            </a:r>
          </a:p>
          <a:p>
            <a:pPr eaLnBrk="1" hangingPunct="1">
              <a:lnSpc>
                <a:spcPct val="95000"/>
              </a:lnSpc>
            </a:pPr>
            <a:r>
              <a:rPr lang="en-US" altLang="cs-CZ" sz="2000"/>
              <a:t>This dimension includes the major resources that are used to achieve the goals and objectives of the purchasing function: </a:t>
            </a:r>
          </a:p>
          <a:p>
            <a:pPr lvl="1" eaLnBrk="1" hangingPunct="1">
              <a:lnSpc>
                <a:spcPct val="95000"/>
              </a:lnSpc>
              <a:buClr>
                <a:schemeClr val="bg2"/>
              </a:buClr>
              <a:buFont typeface="Wingdings" panose="05000000000000000000" pitchFamily="2" charset="2"/>
              <a:buChar char="§"/>
            </a:pPr>
            <a:r>
              <a:rPr lang="en-US" altLang="cs-CZ" sz="2000">
                <a:solidFill>
                  <a:srgbClr val="CC9900"/>
                </a:solidFill>
              </a:rPr>
              <a:t>Purchasing staff</a:t>
            </a:r>
          </a:p>
          <a:p>
            <a:pPr lvl="1" eaLnBrk="1" hangingPunct="1">
              <a:lnSpc>
                <a:spcPct val="95000"/>
              </a:lnSpc>
              <a:buClr>
                <a:schemeClr val="bg2"/>
              </a:buClr>
              <a:buFont typeface="Wingdings" panose="05000000000000000000" pitchFamily="2" charset="2"/>
              <a:buChar char="§"/>
            </a:pPr>
            <a:r>
              <a:rPr lang="en-US" altLang="cs-CZ" sz="2000">
                <a:solidFill>
                  <a:srgbClr val="CC9900"/>
                </a:solidFill>
              </a:rPr>
              <a:t>Purchasing Management</a:t>
            </a:r>
          </a:p>
          <a:p>
            <a:pPr lvl="1" eaLnBrk="1" hangingPunct="1">
              <a:lnSpc>
                <a:spcPct val="95000"/>
              </a:lnSpc>
              <a:buClr>
                <a:schemeClr val="bg2"/>
              </a:buClr>
              <a:buFont typeface="Wingdings" panose="05000000000000000000" pitchFamily="2" charset="2"/>
              <a:buChar char="§"/>
            </a:pPr>
            <a:r>
              <a:rPr lang="en-US" altLang="cs-CZ" sz="2000">
                <a:solidFill>
                  <a:srgbClr val="CC9900"/>
                </a:solidFill>
              </a:rPr>
              <a:t>Purchasing procedures and guidelines</a:t>
            </a:r>
          </a:p>
          <a:p>
            <a:pPr lvl="1" eaLnBrk="1" hangingPunct="1">
              <a:lnSpc>
                <a:spcPct val="95000"/>
              </a:lnSpc>
              <a:buClr>
                <a:schemeClr val="bg2"/>
              </a:buClr>
              <a:buFont typeface="Wingdings" panose="05000000000000000000" pitchFamily="2" charset="2"/>
              <a:buChar char="§"/>
            </a:pPr>
            <a:r>
              <a:rPr lang="en-US" altLang="cs-CZ" sz="2000">
                <a:solidFill>
                  <a:srgbClr val="CC9900"/>
                </a:solidFill>
              </a:rPr>
              <a:t>Purchasing information systems</a:t>
            </a:r>
          </a:p>
          <a:p>
            <a:pPr eaLnBrk="1" hangingPunct="1">
              <a:lnSpc>
                <a:spcPct val="90000"/>
              </a:lnSpc>
              <a:spcBef>
                <a:spcPct val="20000"/>
              </a:spcBef>
            </a:pPr>
            <a:r>
              <a:rPr lang="en-US" altLang="cs-CZ" sz="2100"/>
              <a:t>Each of the four dimensions can be measured and evaluated at</a:t>
            </a:r>
          </a:p>
          <a:p>
            <a:pPr eaLnBrk="1" hangingPunct="1">
              <a:lnSpc>
                <a:spcPct val="90000"/>
              </a:lnSpc>
              <a:spcBef>
                <a:spcPct val="20000"/>
              </a:spcBef>
            </a:pPr>
            <a:r>
              <a:rPr lang="en-US" altLang="cs-CZ" sz="2100"/>
              <a:t>different levels of aggregation, such as: </a:t>
            </a:r>
          </a:p>
          <a:p>
            <a:pPr lvl="1" eaLnBrk="1" hangingPunct="1">
              <a:lnSpc>
                <a:spcPct val="90000"/>
              </a:lnSpc>
              <a:spcBef>
                <a:spcPct val="20000"/>
              </a:spcBef>
              <a:buClr>
                <a:schemeClr val="bg2"/>
              </a:buClr>
              <a:buFont typeface="Wingdings" panose="05000000000000000000" pitchFamily="2" charset="2"/>
              <a:buChar char="§"/>
            </a:pPr>
            <a:r>
              <a:rPr lang="en-US" altLang="cs-CZ" sz="2000">
                <a:solidFill>
                  <a:srgbClr val="CC9900"/>
                </a:solidFill>
              </a:rPr>
              <a:t>Line item level</a:t>
            </a:r>
          </a:p>
          <a:p>
            <a:pPr lvl="1" eaLnBrk="1" hangingPunct="1">
              <a:lnSpc>
                <a:spcPct val="90000"/>
              </a:lnSpc>
              <a:spcBef>
                <a:spcPct val="20000"/>
              </a:spcBef>
              <a:buClr>
                <a:schemeClr val="bg2"/>
              </a:buClr>
              <a:buFont typeface="Wingdings" panose="05000000000000000000" pitchFamily="2" charset="2"/>
              <a:buChar char="§"/>
            </a:pPr>
            <a:r>
              <a:rPr lang="en-US" altLang="cs-CZ" sz="2000">
                <a:solidFill>
                  <a:srgbClr val="CC9900"/>
                </a:solidFill>
              </a:rPr>
              <a:t>Individual supplier level</a:t>
            </a:r>
          </a:p>
          <a:p>
            <a:pPr lvl="1" eaLnBrk="1" hangingPunct="1">
              <a:lnSpc>
                <a:spcPct val="90000"/>
              </a:lnSpc>
              <a:spcBef>
                <a:spcPct val="20000"/>
              </a:spcBef>
              <a:buClr>
                <a:schemeClr val="bg2"/>
              </a:buClr>
              <a:buFont typeface="Wingdings" panose="05000000000000000000" pitchFamily="2" charset="2"/>
              <a:buChar char="§"/>
            </a:pPr>
            <a:r>
              <a:rPr lang="en-US" altLang="cs-CZ" sz="2000">
                <a:solidFill>
                  <a:srgbClr val="CC9900"/>
                </a:solidFill>
              </a:rPr>
              <a:t>Level of the individual buyer</a:t>
            </a:r>
          </a:p>
          <a:p>
            <a:pPr lvl="1" eaLnBrk="1" hangingPunct="1">
              <a:lnSpc>
                <a:spcPct val="90000"/>
              </a:lnSpc>
              <a:spcBef>
                <a:spcPct val="20000"/>
              </a:spcBef>
              <a:buClr>
                <a:schemeClr val="bg2"/>
              </a:buClr>
              <a:buFont typeface="Wingdings" panose="05000000000000000000" pitchFamily="2" charset="2"/>
              <a:buChar char="§"/>
            </a:pPr>
            <a:r>
              <a:rPr lang="en-US" altLang="cs-CZ" sz="2000">
                <a:solidFill>
                  <a:srgbClr val="CC9900"/>
                </a:solidFill>
              </a:rPr>
              <a:t>Department level</a:t>
            </a:r>
          </a:p>
          <a:p>
            <a:pPr lvl="1" eaLnBrk="1" hangingPunct="1">
              <a:lnSpc>
                <a:spcPct val="90000"/>
              </a:lnSpc>
              <a:spcBef>
                <a:spcPct val="20000"/>
              </a:spcBef>
              <a:buClr>
                <a:schemeClr val="bg2"/>
              </a:buClr>
              <a:buFont typeface="Wingdings" panose="05000000000000000000" pitchFamily="2" charset="2"/>
              <a:buChar char="§"/>
            </a:pPr>
            <a:r>
              <a:rPr lang="en-US" altLang="cs-CZ" sz="2000">
                <a:solidFill>
                  <a:srgbClr val="CC9900"/>
                </a:solidFill>
              </a:rPr>
              <a:t>Overall company level</a:t>
            </a:r>
          </a:p>
          <a:p>
            <a:pPr eaLnBrk="1" hangingPunct="1"/>
            <a:endParaRPr lang="en-GB" altLang="cs-CZ"/>
          </a:p>
        </p:txBody>
      </p:sp>
      <p:sp>
        <p:nvSpPr>
          <p:cNvPr id="180228" name="Zástupný symbol pro číslo snímku 3">
            <a:extLst>
              <a:ext uri="{FF2B5EF4-FFF2-40B4-BE49-F238E27FC236}">
                <a16:creationId xmlns:a16="http://schemas.microsoft.com/office/drawing/2014/main" id="{D7904E4B-F09F-472E-9E10-A962FAA85A4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7C4094-1013-49F7-AAAB-E1FA3D6BB733}" type="slidenum">
              <a:rPr lang="cs-CZ" altLang="cs-CZ" smtClean="0"/>
              <a:pPr>
                <a:spcBef>
                  <a:spcPct val="0"/>
                </a:spcBef>
              </a:pPr>
              <a:t>88</a:t>
            </a:fld>
            <a:endParaRPr lang="cs-CZ" alt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Zástupný symbol pro obrázek snímku 1">
            <a:extLst>
              <a:ext uri="{FF2B5EF4-FFF2-40B4-BE49-F238E27FC236}">
                <a16:creationId xmlns:a16="http://schemas.microsoft.com/office/drawing/2014/main" id="{5F319E3F-64CF-44B7-AE32-B1FEF568A104}"/>
              </a:ext>
            </a:extLst>
          </p:cNvPr>
          <p:cNvSpPr>
            <a:spLocks noGrp="1" noRot="1" noChangeAspect="1" noChangeArrowheads="1" noTextEdit="1"/>
          </p:cNvSpPr>
          <p:nvPr>
            <p:ph type="sldImg"/>
          </p:nvPr>
        </p:nvSpPr>
        <p:spPr>
          <a:ln/>
        </p:spPr>
      </p:sp>
      <p:sp>
        <p:nvSpPr>
          <p:cNvPr id="183299" name="Zástupný symbol pro poznámky 2">
            <a:extLst>
              <a:ext uri="{FF2B5EF4-FFF2-40B4-BE49-F238E27FC236}">
                <a16:creationId xmlns:a16="http://schemas.microsoft.com/office/drawing/2014/main" id="{BA33D8DA-FA20-40CD-AD01-CFB1768730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Ukázalo se, že nižší spotřeba materiálu ve vztahu k tržbám je dosažena v případě zapojení vyššího počtu hierarchických úrovní do nákupní činnosti. Tento výsledek může signalizovat </a:t>
            </a:r>
            <a:r>
              <a:rPr lang="cs-CZ" altLang="cs-CZ" b="1"/>
              <a:t>potřebu dohledu vyšších hierarchických úrovní</a:t>
            </a:r>
            <a:r>
              <a:rPr lang="cs-CZ" altLang="cs-CZ"/>
              <a:t>, pokud má být zajištěna vyšší materiálová efektivita. Kontrola může být určitým podnětem pro pracovníky ke zvýšení jejich efektivnosti. </a:t>
            </a:r>
          </a:p>
          <a:p>
            <a:endParaRPr lang="en-GB" altLang="en-US"/>
          </a:p>
        </p:txBody>
      </p:sp>
      <p:sp>
        <p:nvSpPr>
          <p:cNvPr id="183300" name="Zástupný symbol pro číslo snímku 3">
            <a:extLst>
              <a:ext uri="{FF2B5EF4-FFF2-40B4-BE49-F238E27FC236}">
                <a16:creationId xmlns:a16="http://schemas.microsoft.com/office/drawing/2014/main" id="{085D7C5A-E02C-4DF2-B16B-2766F729DCC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B7E023-2930-42DE-A008-E7263735778F}" type="slidenum">
              <a:rPr lang="cs-CZ" altLang="cs-CZ" smtClean="0"/>
              <a:pPr>
                <a:spcBef>
                  <a:spcPct val="0"/>
                </a:spcBef>
              </a:pPr>
              <a:t>90</a:t>
            </a:fld>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a:extLst>
              <a:ext uri="{FF2B5EF4-FFF2-40B4-BE49-F238E27FC236}">
                <a16:creationId xmlns:a16="http://schemas.microsoft.com/office/drawing/2014/main" id="{9EDFF6D8-1FB9-41A7-8D6E-92F03A0A7BF6}"/>
              </a:ext>
            </a:extLst>
          </p:cNvPr>
          <p:cNvSpPr>
            <a:spLocks noGrp="1" noRot="1" noChangeAspect="1" noChangeArrowheads="1" noTextEdit="1"/>
          </p:cNvSpPr>
          <p:nvPr>
            <p:ph type="sldImg"/>
          </p:nvPr>
        </p:nvSpPr>
        <p:spPr>
          <a:ln/>
        </p:spPr>
      </p:sp>
      <p:sp>
        <p:nvSpPr>
          <p:cNvPr id="37891" name="Zástupný symbol pro poznámky 2">
            <a:extLst>
              <a:ext uri="{FF2B5EF4-FFF2-40B4-BE49-F238E27FC236}">
                <a16:creationId xmlns:a16="http://schemas.microsoft.com/office/drawing/2014/main" id="{439DDA22-21A9-4895-BD38-439F405183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cs-CZ"/>
              <a:t>The procurement function should be able to meet </a:t>
            </a:r>
          </a:p>
          <a:p>
            <a:pPr eaLnBrk="1" hangingPunct="1"/>
            <a:r>
              <a:rPr lang="en-US" altLang="cs-CZ"/>
              <a:t>the material requirements related to inbound </a:t>
            </a:r>
          </a:p>
          <a:p>
            <a:pPr eaLnBrk="1" hangingPunct="1"/>
            <a:r>
              <a:rPr lang="en-US" altLang="cs-CZ"/>
              <a:t>and outbound logistics, and to operations.</a:t>
            </a:r>
          </a:p>
          <a:p>
            <a:pPr eaLnBrk="1" hangingPunct="1">
              <a:buFont typeface="Wingdings" panose="05000000000000000000" pitchFamily="2" charset="2"/>
              <a:buNone/>
            </a:pPr>
            <a:r>
              <a:rPr lang="en-US" altLang="cs-CZ"/>
              <a:t>Procurement activities may be also related to supplying</a:t>
            </a:r>
          </a:p>
          <a:p>
            <a:pPr eaLnBrk="1" hangingPunct="1">
              <a:buFont typeface="Wingdings" panose="05000000000000000000" pitchFamily="2" charset="2"/>
              <a:buNone/>
            </a:pPr>
            <a:r>
              <a:rPr lang="en-US" altLang="cs-CZ"/>
              <a:t>products and services for the other support functions. </a:t>
            </a:r>
            <a:endParaRPr lang="cs-CZ" altLang="cs-CZ"/>
          </a:p>
          <a:p>
            <a:pPr eaLnBrk="1" hangingPunct="1">
              <a:buFont typeface="Wingdings" panose="05000000000000000000" pitchFamily="2" charset="2"/>
              <a:buNone/>
            </a:pPr>
            <a:r>
              <a:rPr lang="cs-CZ" altLang="cs-CZ"/>
              <a:t>Podpůrná činnost</a:t>
            </a:r>
          </a:p>
          <a:p>
            <a:pPr eaLnBrk="1" hangingPunct="1">
              <a:buFont typeface="Wingdings" panose="05000000000000000000" pitchFamily="2" charset="2"/>
              <a:buNone/>
            </a:pPr>
            <a:r>
              <a:rPr lang="cs-CZ" altLang="cs-CZ" b="1"/>
              <a:t>Nákup – iniciace toku materiálu</a:t>
            </a:r>
          </a:p>
          <a:p>
            <a:pPr eaLnBrk="1" hangingPunct="1">
              <a:buFont typeface="Wingdings" panose="05000000000000000000" pitchFamily="2" charset="2"/>
              <a:buNone/>
            </a:pPr>
            <a:endParaRPr lang="en-US" altLang="cs-CZ"/>
          </a:p>
          <a:p>
            <a:pPr eaLnBrk="1" hangingPunct="1"/>
            <a:endParaRPr lang="en-GB" altLang="cs-CZ"/>
          </a:p>
        </p:txBody>
      </p:sp>
      <p:sp>
        <p:nvSpPr>
          <p:cNvPr id="37892" name="Zástupný symbol pro číslo snímku 3">
            <a:extLst>
              <a:ext uri="{FF2B5EF4-FFF2-40B4-BE49-F238E27FC236}">
                <a16:creationId xmlns:a16="http://schemas.microsoft.com/office/drawing/2014/main" id="{040F627F-B556-4E96-A168-A978DBAA805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A5E319-8543-4FF0-8AC7-85CAC9BEF36C}" type="slidenum">
              <a:rPr lang="cs-CZ" altLang="cs-CZ" smtClean="0"/>
              <a:pPr>
                <a:spcBef>
                  <a:spcPct val="0"/>
                </a:spcBef>
              </a:pPr>
              <a:t>10</a:t>
            </a:fld>
            <a:endParaRPr lang="cs-CZ" alt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BC6AB212-2207-4883-8506-63119BED5C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4BF1A8-0EFF-4A6D-9E45-0811E007456C}" type="slidenum">
              <a:rPr lang="cs-CZ" altLang="cs-CZ" smtClean="0"/>
              <a:pPr>
                <a:spcBef>
                  <a:spcPct val="0"/>
                </a:spcBef>
              </a:pPr>
              <a:t>91</a:t>
            </a:fld>
            <a:endParaRPr lang="cs-CZ" altLang="cs-CZ"/>
          </a:p>
        </p:txBody>
      </p:sp>
      <p:sp>
        <p:nvSpPr>
          <p:cNvPr id="185347" name="Zástupný symbol pro obrázek snímku 1">
            <a:extLst>
              <a:ext uri="{FF2B5EF4-FFF2-40B4-BE49-F238E27FC236}">
                <a16:creationId xmlns:a16="http://schemas.microsoft.com/office/drawing/2014/main" id="{4B25AEE7-2932-4E27-A997-FDEA9E42264F}"/>
              </a:ext>
            </a:extLst>
          </p:cNvPr>
          <p:cNvSpPr>
            <a:spLocks noGrp="1" noRot="1" noChangeAspect="1" noChangeArrowheads="1" noTextEdit="1"/>
          </p:cNvSpPr>
          <p:nvPr>
            <p:ph type="sldImg"/>
          </p:nvPr>
        </p:nvSpPr>
        <p:spPr>
          <a:xfrm>
            <a:off x="1144588" y="685800"/>
            <a:ext cx="4572000" cy="3429000"/>
          </a:xfrm>
          <a:ln/>
        </p:spPr>
      </p:sp>
      <p:sp>
        <p:nvSpPr>
          <p:cNvPr id="185348" name="Zástupný symbol pro poznámky 2">
            <a:extLst>
              <a:ext uri="{FF2B5EF4-FFF2-40B4-BE49-F238E27FC236}">
                <a16:creationId xmlns:a16="http://schemas.microsoft.com/office/drawing/2014/main" id="{4B3BCA48-A614-4EE1-9055-5905306D10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cs-CZ" altLang="cs-CZ"/>
              <a:t>Spolupráce s výrobcem od počátku vzniku výrobku – fáze vývoje výrobku, výrobu až po likvidaci odpadů</a:t>
            </a:r>
          </a:p>
          <a:p>
            <a:pPr eaLnBrk="1" hangingPunct="1">
              <a:spcBef>
                <a:spcPct val="0"/>
              </a:spcBef>
            </a:pPr>
            <a:r>
              <a:rPr lang="cs-CZ" altLang="cs-CZ"/>
              <a:t>Může znamenat nižší ceny pro nákupce – úspory z rozsahu</a:t>
            </a:r>
          </a:p>
          <a:p>
            <a:pPr eaLnBrk="1" hangingPunct="1">
              <a:lnSpc>
                <a:spcPct val="80000"/>
              </a:lnSpc>
            </a:pPr>
            <a:r>
              <a:rPr lang="en-US" altLang="cs-CZ"/>
              <a:t>Leveraged purchasing and supply strategies</a:t>
            </a:r>
          </a:p>
          <a:p>
            <a:pPr eaLnBrk="1" hangingPunct="1">
              <a:lnSpc>
                <a:spcPct val="80000"/>
              </a:lnSpc>
            </a:pPr>
            <a:r>
              <a:rPr lang="en-US" altLang="cs-CZ"/>
              <a:t>Global sourcing</a:t>
            </a:r>
          </a:p>
          <a:p>
            <a:pPr eaLnBrk="1" hangingPunct="1">
              <a:lnSpc>
                <a:spcPct val="80000"/>
              </a:lnSpc>
            </a:pPr>
            <a:r>
              <a:rPr lang="en-US" altLang="cs-CZ"/>
              <a:t>Supplier integration </a:t>
            </a:r>
          </a:p>
          <a:p>
            <a:pPr eaLnBrk="1" hangingPunct="1">
              <a:lnSpc>
                <a:spcPct val="80000"/>
              </a:lnSpc>
            </a:pPr>
            <a:r>
              <a:rPr lang="en-US" altLang="cs-CZ"/>
              <a:t>Early supplier involvement in new product development </a:t>
            </a:r>
          </a:p>
          <a:p>
            <a:pPr eaLnBrk="1" hangingPunct="1">
              <a:lnSpc>
                <a:spcPct val="80000"/>
              </a:lnSpc>
            </a:pPr>
            <a:r>
              <a:rPr lang="en-US" altLang="cs-CZ"/>
              <a:t>Reciprocity agreements and compensation agreements</a:t>
            </a:r>
          </a:p>
          <a:p>
            <a:pPr eaLnBrk="1" hangingPunct="1">
              <a:lnSpc>
                <a:spcPct val="80000"/>
              </a:lnSpc>
            </a:pPr>
            <a:r>
              <a:rPr lang="en-US" altLang="cs-CZ"/>
              <a:t>Corporate Social Responsibility and business integrity</a:t>
            </a:r>
            <a:endParaRPr lang="cs-CZ" altLang="cs-CZ"/>
          </a:p>
          <a:p>
            <a:pPr eaLnBrk="1" hangingPunct="1"/>
            <a:r>
              <a:rPr lang="cs-CZ" altLang="cs-CZ"/>
              <a:t>Zaměření se na high value and high supply risk items (kraljice)</a:t>
            </a:r>
          </a:p>
          <a:p>
            <a:pPr eaLnBrk="1" hangingPunct="1"/>
            <a:r>
              <a:rPr lang="cs-CZ" altLang="cs-CZ"/>
              <a:t>Budování a udržování vztahů s již ověřenými a preferovanými dodavateli</a:t>
            </a:r>
          </a:p>
          <a:p>
            <a:pPr eaLnBrk="1" hangingPunct="1">
              <a:lnSpc>
                <a:spcPct val="80000"/>
              </a:lnSpc>
            </a:pPr>
            <a:endParaRPr lang="en-US" altLang="cs-CZ"/>
          </a:p>
          <a:p>
            <a:pPr eaLnBrk="1" hangingPunct="1">
              <a:spcBef>
                <a:spcPct val="0"/>
              </a:spcBef>
            </a:pPr>
            <a:endParaRPr lang="en-GB" altLang="cs-CZ"/>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Zástupný symbol pro obrázek snímku 1">
            <a:extLst>
              <a:ext uri="{FF2B5EF4-FFF2-40B4-BE49-F238E27FC236}">
                <a16:creationId xmlns:a16="http://schemas.microsoft.com/office/drawing/2014/main" id="{DED1CCF1-C873-438D-B07E-8C6FE77C19E2}"/>
              </a:ext>
            </a:extLst>
          </p:cNvPr>
          <p:cNvSpPr>
            <a:spLocks noGrp="1" noRot="1" noChangeAspect="1" noChangeArrowheads="1" noTextEdit="1"/>
          </p:cNvSpPr>
          <p:nvPr>
            <p:ph type="sldImg"/>
          </p:nvPr>
        </p:nvSpPr>
        <p:spPr>
          <a:ln/>
        </p:spPr>
      </p:sp>
      <p:sp>
        <p:nvSpPr>
          <p:cNvPr id="187395" name="Zástupný symbol pro poznámky 2">
            <a:extLst>
              <a:ext uri="{FF2B5EF4-FFF2-40B4-BE49-F238E27FC236}">
                <a16:creationId xmlns:a16="http://schemas.microsoft.com/office/drawing/2014/main" id="{8F64302D-23BD-4395-B422-3A7E618AF9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cs-CZ" b="1">
                <a:solidFill>
                  <a:srgbClr val="CC9900"/>
                </a:solidFill>
              </a:rPr>
              <a:t>Insourcing/outsourcing</a:t>
            </a:r>
          </a:p>
          <a:p>
            <a:pPr lvl="1" eaLnBrk="1" hangingPunct="1"/>
            <a:r>
              <a:rPr lang="en-US" altLang="cs-CZ"/>
              <a:t>Clear policy regarding make-or-buy</a:t>
            </a:r>
          </a:p>
          <a:p>
            <a:pPr eaLnBrk="1" hangingPunct="1">
              <a:buFont typeface="Wingdings" panose="05000000000000000000" pitchFamily="2" charset="2"/>
              <a:buNone/>
            </a:pPr>
            <a:endParaRPr lang="en-US" altLang="cs-CZ" b="1">
              <a:solidFill>
                <a:srgbClr val="CC9900"/>
              </a:solidFill>
            </a:endParaRPr>
          </a:p>
          <a:p>
            <a:pPr eaLnBrk="1" hangingPunct="1"/>
            <a:r>
              <a:rPr lang="en-US" altLang="cs-CZ" b="1">
                <a:solidFill>
                  <a:srgbClr val="CC9900"/>
                </a:solidFill>
              </a:rPr>
              <a:t>Develop commodity strategies</a:t>
            </a:r>
          </a:p>
          <a:p>
            <a:pPr lvl="1" eaLnBrk="1" hangingPunct="1"/>
            <a:r>
              <a:rPr lang="en-US" altLang="cs-CZ"/>
              <a:t>Spend analysis (spend cube)</a:t>
            </a:r>
          </a:p>
          <a:p>
            <a:pPr lvl="1" eaLnBrk="1" hangingPunct="1"/>
            <a:r>
              <a:rPr lang="en-US" altLang="cs-CZ"/>
              <a:t>Structure and classify purchasing expenses (category tree)</a:t>
            </a:r>
          </a:p>
          <a:p>
            <a:pPr lvl="1" eaLnBrk="1" hangingPunct="1"/>
            <a:r>
              <a:rPr lang="en-US" altLang="cs-CZ"/>
              <a:t>Determine strategy</a:t>
            </a:r>
          </a:p>
          <a:p>
            <a:pPr lvl="2" eaLnBrk="1" hangingPunct="1"/>
            <a:r>
              <a:rPr lang="en-US" altLang="cs-CZ" sz="1800"/>
              <a:t>Number of suppliers geographical dispersal, relation, contract form</a:t>
            </a:r>
          </a:p>
          <a:p>
            <a:pPr lvl="1" eaLnBrk="1" hangingPunct="1"/>
            <a:r>
              <a:rPr lang="en-US" altLang="cs-CZ"/>
              <a:t>Involvement of specialists and internal customers in execution</a:t>
            </a:r>
          </a:p>
          <a:p>
            <a:pPr eaLnBrk="1" hangingPunct="1"/>
            <a:r>
              <a:rPr lang="en-US" altLang="cs-CZ" sz="2400" b="1">
                <a:solidFill>
                  <a:srgbClr val="CC9900"/>
                </a:solidFill>
              </a:rPr>
              <a:t>World class supply base management</a:t>
            </a:r>
          </a:p>
          <a:p>
            <a:pPr lvl="1" eaLnBrk="1" hangingPunct="1"/>
            <a:r>
              <a:rPr lang="en-US" altLang="cs-CZ" sz="1800"/>
              <a:t>Intensify relations with suppliers</a:t>
            </a:r>
          </a:p>
          <a:p>
            <a:pPr lvl="1" eaLnBrk="1" hangingPunct="1"/>
            <a:r>
              <a:rPr lang="en-US" altLang="cs-CZ" sz="1800"/>
              <a:t>Database with supplier information</a:t>
            </a:r>
          </a:p>
          <a:p>
            <a:pPr lvl="1" eaLnBrk="1" hangingPunct="1"/>
            <a:r>
              <a:rPr lang="en-US" altLang="cs-CZ" sz="1800"/>
              <a:t>Detailed audits with important suppliers</a:t>
            </a:r>
          </a:p>
          <a:p>
            <a:pPr eaLnBrk="1" hangingPunct="1"/>
            <a:r>
              <a:rPr lang="en-US" altLang="cs-CZ" sz="2400" b="1">
                <a:solidFill>
                  <a:srgbClr val="CC9900"/>
                </a:solidFill>
              </a:rPr>
              <a:t>Develop and manage supplier relationships</a:t>
            </a:r>
          </a:p>
          <a:p>
            <a:pPr lvl="1" eaLnBrk="1" hangingPunct="1"/>
            <a:r>
              <a:rPr lang="en-US" altLang="cs-CZ" sz="1800"/>
              <a:t>Continuous improvements</a:t>
            </a:r>
          </a:p>
          <a:p>
            <a:pPr lvl="1" eaLnBrk="1" hangingPunct="1"/>
            <a:r>
              <a:rPr lang="en-US" altLang="cs-CZ" sz="1800"/>
              <a:t>Classification of suppliers:</a:t>
            </a:r>
          </a:p>
          <a:p>
            <a:pPr lvl="2" eaLnBrk="1" hangingPunct="1"/>
            <a:r>
              <a:rPr lang="en-US" altLang="cs-CZ" sz="1800"/>
              <a:t>Commercial suppliers</a:t>
            </a:r>
          </a:p>
          <a:p>
            <a:pPr lvl="2" eaLnBrk="1" hangingPunct="1"/>
            <a:r>
              <a:rPr lang="en-US" altLang="cs-CZ" sz="1800"/>
              <a:t>Preferred suppliers</a:t>
            </a:r>
          </a:p>
          <a:p>
            <a:pPr lvl="2" eaLnBrk="1" hangingPunct="1"/>
            <a:r>
              <a:rPr lang="en-US" altLang="cs-CZ" sz="1800"/>
              <a:t>Supplier partners</a:t>
            </a:r>
          </a:p>
          <a:p>
            <a:pPr eaLnBrk="1" hangingPunct="1"/>
            <a:r>
              <a:rPr lang="en-US" altLang="cs-CZ" sz="2400" b="1">
                <a:solidFill>
                  <a:srgbClr val="CC9900"/>
                </a:solidFill>
              </a:rPr>
              <a:t>Integration of suppliers in product development</a:t>
            </a:r>
          </a:p>
          <a:p>
            <a:pPr lvl="1" eaLnBrk="1" hangingPunct="1"/>
            <a:r>
              <a:rPr lang="en-US" altLang="cs-CZ" sz="1800"/>
              <a:t>Suppliers with proved competences</a:t>
            </a:r>
          </a:p>
          <a:p>
            <a:pPr lvl="1" eaLnBrk="1" hangingPunct="1"/>
            <a:r>
              <a:rPr lang="en-US" altLang="cs-CZ" sz="1800"/>
              <a:t>Using specific knowledge</a:t>
            </a:r>
          </a:p>
          <a:p>
            <a:pPr eaLnBrk="1" hangingPunct="1"/>
            <a:r>
              <a:rPr lang="en-US" altLang="cs-CZ" sz="2400" b="1">
                <a:solidFill>
                  <a:srgbClr val="CC9900"/>
                </a:solidFill>
              </a:rPr>
              <a:t>Supplier integration into order fulfillment process</a:t>
            </a:r>
          </a:p>
          <a:p>
            <a:pPr lvl="1" eaLnBrk="1" hangingPunct="1"/>
            <a:r>
              <a:rPr lang="en-US" altLang="cs-CZ" sz="1800"/>
              <a:t>Outsource logistic and administrative tasks</a:t>
            </a:r>
          </a:p>
          <a:p>
            <a:pPr lvl="1" eaLnBrk="1" hangingPunct="1"/>
            <a:r>
              <a:rPr lang="en-US" altLang="cs-CZ" sz="1800"/>
              <a:t>Connect suppliers with information systems and production planning</a:t>
            </a:r>
          </a:p>
          <a:p>
            <a:pPr lvl="1" eaLnBrk="1" hangingPunct="1"/>
            <a:r>
              <a:rPr lang="en-US" altLang="cs-CZ" sz="1800"/>
              <a:t>Develop plans to increase value for customer through purchasing</a:t>
            </a:r>
          </a:p>
          <a:p>
            <a:pPr eaLnBrk="1" hangingPunct="1"/>
            <a:r>
              <a:rPr lang="en-US" altLang="cs-CZ" sz="2400" b="1">
                <a:solidFill>
                  <a:srgbClr val="CC9900"/>
                </a:solidFill>
              </a:rPr>
              <a:t>Supplier development and quality management</a:t>
            </a:r>
          </a:p>
          <a:p>
            <a:pPr lvl="1" eaLnBrk="1" hangingPunct="1"/>
            <a:r>
              <a:rPr lang="en-US" altLang="cs-CZ" sz="1800"/>
              <a:t>Suppliers are invited to participate in suggestions for improvement</a:t>
            </a:r>
          </a:p>
          <a:p>
            <a:pPr lvl="1" eaLnBrk="1" hangingPunct="1"/>
            <a:r>
              <a:rPr lang="en-US" altLang="cs-CZ" sz="1800"/>
              <a:t>Suppliers are a source of new ideas</a:t>
            </a:r>
          </a:p>
          <a:p>
            <a:pPr eaLnBrk="1" hangingPunct="1"/>
            <a:r>
              <a:rPr lang="en-US" altLang="cs-CZ" sz="2400" b="1">
                <a:solidFill>
                  <a:srgbClr val="CC9900"/>
                </a:solidFill>
              </a:rPr>
              <a:t>Strategic cost management</a:t>
            </a:r>
          </a:p>
          <a:p>
            <a:pPr lvl="1" eaLnBrk="1" hangingPunct="1"/>
            <a:r>
              <a:rPr lang="en-US" altLang="cs-CZ" sz="1800"/>
              <a:t>Detailed cost models </a:t>
            </a:r>
          </a:p>
          <a:p>
            <a:pPr lvl="1" eaLnBrk="1" hangingPunct="1"/>
            <a:r>
              <a:rPr lang="en-US" altLang="cs-CZ" sz="1800"/>
              <a:t>Supply chain analysis and measures to decrease supply chain costs together with suppliers</a:t>
            </a:r>
          </a:p>
          <a:p>
            <a:pPr lvl="1" eaLnBrk="1" hangingPunct="1"/>
            <a:r>
              <a:rPr lang="en-US" altLang="cs-CZ" sz="1800"/>
              <a:t>Sharing of advantages is necessary</a:t>
            </a:r>
            <a:endParaRPr lang="en-US" altLang="cs-CZ"/>
          </a:p>
          <a:p>
            <a:pPr eaLnBrk="1" hangingPunct="1"/>
            <a:endParaRPr lang="en-GB" altLang="cs-CZ"/>
          </a:p>
        </p:txBody>
      </p:sp>
      <p:sp>
        <p:nvSpPr>
          <p:cNvPr id="187396" name="Zástupný symbol pro číslo snímku 3">
            <a:extLst>
              <a:ext uri="{FF2B5EF4-FFF2-40B4-BE49-F238E27FC236}">
                <a16:creationId xmlns:a16="http://schemas.microsoft.com/office/drawing/2014/main" id="{62CAD3DC-B144-4E98-819F-ECA0723020B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19E021-5104-4F8E-BB23-E3A16220CC30}" type="slidenum">
              <a:rPr lang="cs-CZ" altLang="cs-CZ" smtClean="0"/>
              <a:pPr>
                <a:spcBef>
                  <a:spcPct val="0"/>
                </a:spcBef>
              </a:pPr>
              <a:t>92</a:t>
            </a:fld>
            <a:endParaRPr lang="cs-CZ" altLang="cs-CZ"/>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Zástupný symbol pro obrázek snímku 1">
            <a:extLst>
              <a:ext uri="{FF2B5EF4-FFF2-40B4-BE49-F238E27FC236}">
                <a16:creationId xmlns:a16="http://schemas.microsoft.com/office/drawing/2014/main" id="{21791081-B8FB-48C8-9562-FF7CD9F5FFED}"/>
              </a:ext>
            </a:extLst>
          </p:cNvPr>
          <p:cNvSpPr>
            <a:spLocks noGrp="1" noRot="1" noChangeAspect="1" noChangeArrowheads="1" noTextEdit="1"/>
          </p:cNvSpPr>
          <p:nvPr>
            <p:ph type="sldImg"/>
          </p:nvPr>
        </p:nvSpPr>
        <p:spPr>
          <a:ln/>
        </p:spPr>
      </p:sp>
      <p:sp>
        <p:nvSpPr>
          <p:cNvPr id="191491" name="Zástupný symbol pro poznámky 2">
            <a:extLst>
              <a:ext uri="{FF2B5EF4-FFF2-40B4-BE49-F238E27FC236}">
                <a16:creationId xmlns:a16="http://schemas.microsoft.com/office/drawing/2014/main" id="{AE0A7DD9-5138-4AB1-B94E-9F45B7FF74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91492" name="Zástupný symbol pro číslo snímku 3">
            <a:extLst>
              <a:ext uri="{FF2B5EF4-FFF2-40B4-BE49-F238E27FC236}">
                <a16:creationId xmlns:a16="http://schemas.microsoft.com/office/drawing/2014/main" id="{68D03FB6-B1E6-44A7-A0C4-E34BFDBB719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E5A1B3-80D0-4544-9BB2-09B4DDBADDB0}" type="slidenum">
              <a:rPr lang="cs-CZ" altLang="cs-CZ" smtClean="0"/>
              <a:pPr>
                <a:spcBef>
                  <a:spcPct val="0"/>
                </a:spcBef>
              </a:pPr>
              <a:t>95</a:t>
            </a:fld>
            <a:endParaRPr lang="cs-CZ" altLang="cs-CZ"/>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Zástupný symbol pro obrázek snímku 1">
            <a:extLst>
              <a:ext uri="{FF2B5EF4-FFF2-40B4-BE49-F238E27FC236}">
                <a16:creationId xmlns:a16="http://schemas.microsoft.com/office/drawing/2014/main" id="{58CCCD02-BF49-41E7-9ECE-7C4AD394816C}"/>
              </a:ext>
            </a:extLst>
          </p:cNvPr>
          <p:cNvSpPr>
            <a:spLocks noGrp="1" noRot="1" noChangeAspect="1" noChangeArrowheads="1" noTextEdit="1"/>
          </p:cNvSpPr>
          <p:nvPr>
            <p:ph type="sldImg"/>
          </p:nvPr>
        </p:nvSpPr>
        <p:spPr>
          <a:ln/>
        </p:spPr>
      </p:sp>
      <p:sp>
        <p:nvSpPr>
          <p:cNvPr id="193539" name="Zástupný symbol pro poznámky 2">
            <a:extLst>
              <a:ext uri="{FF2B5EF4-FFF2-40B4-BE49-F238E27FC236}">
                <a16:creationId xmlns:a16="http://schemas.microsoft.com/office/drawing/2014/main" id="{AE258DF3-0B72-457C-8657-6C9C6319E8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93540" name="Zástupný symbol pro číslo snímku 3">
            <a:extLst>
              <a:ext uri="{FF2B5EF4-FFF2-40B4-BE49-F238E27FC236}">
                <a16:creationId xmlns:a16="http://schemas.microsoft.com/office/drawing/2014/main" id="{37CE5EAE-ED88-40DC-A895-A26B278193B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6B168363-0E70-4D88-85AC-4A06C9EB5983}" type="slidenum">
              <a:rPr lang="en-GB" altLang="cs-CZ" sz="1200" smtClean="0"/>
              <a:pPr/>
              <a:t>96</a:t>
            </a:fld>
            <a:endParaRPr lang="en-GB" altLang="cs-CZ"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Zástupný symbol pro obrázek snímku 1">
            <a:extLst>
              <a:ext uri="{FF2B5EF4-FFF2-40B4-BE49-F238E27FC236}">
                <a16:creationId xmlns:a16="http://schemas.microsoft.com/office/drawing/2014/main" id="{D9C78D3F-1B0C-49F0-9640-921E82601037}"/>
              </a:ext>
            </a:extLst>
          </p:cNvPr>
          <p:cNvSpPr>
            <a:spLocks noGrp="1" noRot="1" noChangeAspect="1" noChangeArrowheads="1" noTextEdit="1"/>
          </p:cNvSpPr>
          <p:nvPr>
            <p:ph type="sldImg"/>
          </p:nvPr>
        </p:nvSpPr>
        <p:spPr>
          <a:ln/>
        </p:spPr>
      </p:sp>
      <p:sp>
        <p:nvSpPr>
          <p:cNvPr id="195587" name="Zástupný symbol pro poznámky 2">
            <a:extLst>
              <a:ext uri="{FF2B5EF4-FFF2-40B4-BE49-F238E27FC236}">
                <a16:creationId xmlns:a16="http://schemas.microsoft.com/office/drawing/2014/main" id="{3A2FE490-C44B-4153-B31B-63C82633A1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a:t>E-sourcing - strategic area of ​​e-procurement, connected with databases </a:t>
            </a:r>
            <a:r>
              <a:rPr lang="cs-CZ" altLang="cs-CZ"/>
              <a:t>( </a:t>
            </a:r>
            <a:r>
              <a:rPr lang="en-GB" altLang="cs-CZ"/>
              <a:t>for identification of new suppliers</a:t>
            </a:r>
            <a:r>
              <a:rPr lang="cs-CZ" altLang="cs-CZ"/>
              <a:t>)</a:t>
            </a:r>
            <a:r>
              <a:rPr lang="en-GB" altLang="cs-CZ"/>
              <a:t>, electronic inquiries, tenders and auctions, process costs, or their reduction are byproduct, the aim is mainly to reduce cost prices </a:t>
            </a:r>
            <a:endParaRPr lang="cs-CZ" altLang="cs-CZ"/>
          </a:p>
          <a:p>
            <a:r>
              <a:rPr lang="en-GB" altLang="cs-CZ" b="1"/>
              <a:t>E-ordering</a:t>
            </a:r>
            <a:r>
              <a:rPr lang="en-GB" altLang="cs-CZ"/>
              <a:t> - rather administrative and operational tasks, to reduce process costs, use of on-line catalogs, on-line capabilities for end customers</a:t>
            </a:r>
          </a:p>
        </p:txBody>
      </p:sp>
      <p:sp>
        <p:nvSpPr>
          <p:cNvPr id="195588" name="Zástupný symbol pro číslo snímku 3">
            <a:extLst>
              <a:ext uri="{FF2B5EF4-FFF2-40B4-BE49-F238E27FC236}">
                <a16:creationId xmlns:a16="http://schemas.microsoft.com/office/drawing/2014/main" id="{DD424CAB-53D0-4C9B-9A65-5FC4A02D9A1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0AA8B9-8680-4186-AABC-800D482DA177}" type="slidenum">
              <a:rPr lang="en-GB" altLang="cs-CZ" smtClean="0"/>
              <a:pPr>
                <a:spcBef>
                  <a:spcPct val="0"/>
                </a:spcBef>
              </a:pPr>
              <a:t>97</a:t>
            </a:fld>
            <a:endParaRPr lang="en-GB" altLang="cs-CZ"/>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Zástupný symbol pro obrázek snímku 1">
            <a:extLst>
              <a:ext uri="{FF2B5EF4-FFF2-40B4-BE49-F238E27FC236}">
                <a16:creationId xmlns:a16="http://schemas.microsoft.com/office/drawing/2014/main" id="{E8DD0D83-04D1-40EC-943C-678E081CCA4D}"/>
              </a:ext>
            </a:extLst>
          </p:cNvPr>
          <p:cNvSpPr>
            <a:spLocks noGrp="1" noRot="1" noChangeAspect="1" noChangeArrowheads="1" noTextEdit="1"/>
          </p:cNvSpPr>
          <p:nvPr>
            <p:ph type="sldImg"/>
          </p:nvPr>
        </p:nvSpPr>
        <p:spPr>
          <a:ln/>
        </p:spPr>
      </p:sp>
      <p:sp>
        <p:nvSpPr>
          <p:cNvPr id="197635" name="Zástupný symbol pro poznámky 2">
            <a:extLst>
              <a:ext uri="{FF2B5EF4-FFF2-40B4-BE49-F238E27FC236}">
                <a16:creationId xmlns:a16="http://schemas.microsoft.com/office/drawing/2014/main" id="{5E8D15E6-92A2-464C-BFBF-9E0FA10BEFB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97636" name="Zástupný symbol pro číslo snímku 3">
            <a:extLst>
              <a:ext uri="{FF2B5EF4-FFF2-40B4-BE49-F238E27FC236}">
                <a16:creationId xmlns:a16="http://schemas.microsoft.com/office/drawing/2014/main" id="{156F523D-6E0D-438F-B680-A51A1810C39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DF28ADB0-4DA1-4C9B-AEBC-CE08592247B0}" type="slidenum">
              <a:rPr lang="en-GB" altLang="cs-CZ" sz="1200" smtClean="0"/>
              <a:pPr/>
              <a:t>98</a:t>
            </a:fld>
            <a:endParaRPr lang="en-GB" altLang="cs-CZ"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Zástupný symbol pro obrázek snímku 1">
            <a:extLst>
              <a:ext uri="{FF2B5EF4-FFF2-40B4-BE49-F238E27FC236}">
                <a16:creationId xmlns:a16="http://schemas.microsoft.com/office/drawing/2014/main" id="{76779C2E-C07F-4281-B5B2-D1D4932A45B0}"/>
              </a:ext>
            </a:extLst>
          </p:cNvPr>
          <p:cNvSpPr>
            <a:spLocks noGrp="1" noRot="1" noChangeAspect="1" noChangeArrowheads="1" noTextEdit="1"/>
          </p:cNvSpPr>
          <p:nvPr>
            <p:ph type="sldImg"/>
          </p:nvPr>
        </p:nvSpPr>
        <p:spPr>
          <a:ln/>
        </p:spPr>
      </p:sp>
      <p:sp>
        <p:nvSpPr>
          <p:cNvPr id="199683" name="Zástupný symbol pro poznámky 2">
            <a:extLst>
              <a:ext uri="{FF2B5EF4-FFF2-40B4-BE49-F238E27FC236}">
                <a16:creationId xmlns:a16="http://schemas.microsoft.com/office/drawing/2014/main" id="{1A685A16-D6DF-418F-B783-6ACB7C9775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199684" name="Zástupný symbol pro číslo snímku 3">
            <a:extLst>
              <a:ext uri="{FF2B5EF4-FFF2-40B4-BE49-F238E27FC236}">
                <a16:creationId xmlns:a16="http://schemas.microsoft.com/office/drawing/2014/main" id="{E84E984F-50B0-4F84-B897-E6E31BA027B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0B2C346E-B60D-42C2-B048-ACDAC141C131}" type="slidenum">
              <a:rPr lang="en-GB" altLang="cs-CZ" sz="1200" smtClean="0"/>
              <a:pPr/>
              <a:t>99</a:t>
            </a:fld>
            <a:endParaRPr lang="en-GB" altLang="cs-CZ"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Zástupný symbol pro obrázek snímku 1">
            <a:extLst>
              <a:ext uri="{FF2B5EF4-FFF2-40B4-BE49-F238E27FC236}">
                <a16:creationId xmlns:a16="http://schemas.microsoft.com/office/drawing/2014/main" id="{DB7BA281-8B0A-49B2-835A-687F9B85885F}"/>
              </a:ext>
            </a:extLst>
          </p:cNvPr>
          <p:cNvSpPr>
            <a:spLocks noGrp="1" noRot="1" noChangeAspect="1" noChangeArrowheads="1" noTextEdit="1"/>
          </p:cNvSpPr>
          <p:nvPr>
            <p:ph type="sldImg"/>
          </p:nvPr>
        </p:nvSpPr>
        <p:spPr>
          <a:ln/>
        </p:spPr>
      </p:sp>
      <p:sp>
        <p:nvSpPr>
          <p:cNvPr id="201731" name="Zástupný symbol pro poznámky 2">
            <a:extLst>
              <a:ext uri="{FF2B5EF4-FFF2-40B4-BE49-F238E27FC236}">
                <a16:creationId xmlns:a16="http://schemas.microsoft.com/office/drawing/2014/main" id="{9C433EC1-9D44-443D-A359-1AC811673E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ltLang="cs-CZ"/>
          </a:p>
        </p:txBody>
      </p:sp>
      <p:sp>
        <p:nvSpPr>
          <p:cNvPr id="201732" name="Zástupný symbol pro číslo snímku 3">
            <a:extLst>
              <a:ext uri="{FF2B5EF4-FFF2-40B4-BE49-F238E27FC236}">
                <a16:creationId xmlns:a16="http://schemas.microsoft.com/office/drawing/2014/main" id="{EAFE1A79-16CB-46BA-AF53-734DE16924B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3143F9-4245-481F-B09E-1646D12ED37D}" type="slidenum">
              <a:rPr lang="en-GB" altLang="cs-CZ" smtClean="0"/>
              <a:pPr>
                <a:spcBef>
                  <a:spcPct val="0"/>
                </a:spcBef>
              </a:pPr>
              <a:t>100</a:t>
            </a:fld>
            <a:endParaRPr lang="en-GB" altLang="cs-CZ"/>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Zástupný symbol pro obrázek snímku 1">
            <a:extLst>
              <a:ext uri="{FF2B5EF4-FFF2-40B4-BE49-F238E27FC236}">
                <a16:creationId xmlns:a16="http://schemas.microsoft.com/office/drawing/2014/main" id="{294D9EEE-3575-4AF9-9B9B-F0C3C372E88C}"/>
              </a:ext>
            </a:extLst>
          </p:cNvPr>
          <p:cNvSpPr>
            <a:spLocks noGrp="1" noRot="1" noChangeAspect="1" noChangeArrowheads="1" noTextEdit="1"/>
          </p:cNvSpPr>
          <p:nvPr>
            <p:ph type="sldImg"/>
          </p:nvPr>
        </p:nvSpPr>
        <p:spPr>
          <a:ln/>
        </p:spPr>
      </p:sp>
      <p:sp>
        <p:nvSpPr>
          <p:cNvPr id="203779" name="Zástupný symbol pro poznámky 2">
            <a:extLst>
              <a:ext uri="{FF2B5EF4-FFF2-40B4-BE49-F238E27FC236}">
                <a16:creationId xmlns:a16="http://schemas.microsoft.com/office/drawing/2014/main" id="{9F57B242-4B49-484D-9807-2AA70932F0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203780" name="Zástupný symbol pro číslo snímku 3">
            <a:extLst>
              <a:ext uri="{FF2B5EF4-FFF2-40B4-BE49-F238E27FC236}">
                <a16:creationId xmlns:a16="http://schemas.microsoft.com/office/drawing/2014/main" id="{E02C4ACB-757B-41A6-9C57-FA50FD88B25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684A5314-8306-444A-ADA2-EBD62D9FB3FB}" type="slidenum">
              <a:rPr lang="en-GB" altLang="cs-CZ" sz="1200" smtClean="0"/>
              <a:pPr/>
              <a:t>101</a:t>
            </a:fld>
            <a:endParaRPr lang="en-GB" altLang="cs-CZ"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Zástupný symbol pro obrázek snímku 1">
            <a:extLst>
              <a:ext uri="{FF2B5EF4-FFF2-40B4-BE49-F238E27FC236}">
                <a16:creationId xmlns:a16="http://schemas.microsoft.com/office/drawing/2014/main" id="{358C3E58-D7E2-4FCF-87EF-BB18BECEB300}"/>
              </a:ext>
            </a:extLst>
          </p:cNvPr>
          <p:cNvSpPr>
            <a:spLocks noGrp="1" noRot="1" noChangeAspect="1" noChangeArrowheads="1" noTextEdit="1"/>
          </p:cNvSpPr>
          <p:nvPr>
            <p:ph type="sldImg"/>
          </p:nvPr>
        </p:nvSpPr>
        <p:spPr>
          <a:ln/>
        </p:spPr>
      </p:sp>
      <p:sp>
        <p:nvSpPr>
          <p:cNvPr id="205827" name="Zástupný symbol pro poznámky 2">
            <a:extLst>
              <a:ext uri="{FF2B5EF4-FFF2-40B4-BE49-F238E27FC236}">
                <a16:creationId xmlns:a16="http://schemas.microsoft.com/office/drawing/2014/main" id="{47619850-81BA-4FCA-AB10-F13779A6C7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205828" name="Zástupný symbol pro číslo snímku 3">
            <a:extLst>
              <a:ext uri="{FF2B5EF4-FFF2-40B4-BE49-F238E27FC236}">
                <a16:creationId xmlns:a16="http://schemas.microsoft.com/office/drawing/2014/main" id="{6A82B46E-7F7B-4B81-AC4B-0166411370F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0B0C829B-E54D-4DDC-9C00-0EC22E83372C}" type="slidenum">
              <a:rPr lang="en-GB" altLang="cs-CZ" sz="1200" smtClean="0"/>
              <a:pPr/>
              <a:t>102</a:t>
            </a:fld>
            <a:endParaRPr lang="en-GB" altLang="cs-CZ"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rázek snímku 1">
            <a:extLst>
              <a:ext uri="{FF2B5EF4-FFF2-40B4-BE49-F238E27FC236}">
                <a16:creationId xmlns:a16="http://schemas.microsoft.com/office/drawing/2014/main" id="{25EE467B-DCF1-4B84-819C-CE73F75E329F}"/>
              </a:ext>
            </a:extLst>
          </p:cNvPr>
          <p:cNvSpPr>
            <a:spLocks noGrp="1" noRot="1" noChangeAspect="1" noChangeArrowheads="1" noTextEdit="1"/>
          </p:cNvSpPr>
          <p:nvPr>
            <p:ph type="sldImg"/>
          </p:nvPr>
        </p:nvSpPr>
        <p:spPr>
          <a:ln/>
        </p:spPr>
      </p:sp>
      <p:sp>
        <p:nvSpPr>
          <p:cNvPr id="3" name="Zástupný symbol pro poznámky 2">
            <a:extLst>
              <a:ext uri="{FF2B5EF4-FFF2-40B4-BE49-F238E27FC236}">
                <a16:creationId xmlns:a16="http://schemas.microsoft.com/office/drawing/2014/main" id="{82182CD1-02D3-40BD-8214-4B54E02702EC}"/>
              </a:ext>
            </a:extLst>
          </p:cNvPr>
          <p:cNvSpPr>
            <a:spLocks noGrp="1"/>
          </p:cNvSpPr>
          <p:nvPr>
            <p:ph type="body" idx="1"/>
          </p:nvPr>
        </p:nvSpPr>
        <p:spPr/>
        <p:txBody>
          <a:bodyPr/>
          <a:lstStyle/>
          <a:p>
            <a:pPr marL="109728" eaLnBrk="1" hangingPunct="1">
              <a:defRPr/>
            </a:pPr>
            <a:r>
              <a:rPr lang="cs-CZ" dirty="0">
                <a:solidFill>
                  <a:srgbClr val="0000FF"/>
                </a:solidFill>
              </a:rPr>
              <a:t>cíl 1: KONTINUITA DODÁVEK:</a:t>
            </a:r>
          </a:p>
          <a:p>
            <a:pPr marL="109728" eaLnBrk="1" hangingPunct="1">
              <a:defRPr/>
            </a:pPr>
            <a:endParaRPr lang="cs-CZ" dirty="0"/>
          </a:p>
          <a:p>
            <a:pPr eaLnBrk="1" hangingPunct="1">
              <a:defRPr/>
            </a:pPr>
            <a:r>
              <a:rPr lang="en-US" dirty="0"/>
              <a:t>1. </a:t>
            </a:r>
            <a:r>
              <a:rPr lang="cs-CZ" dirty="0"/>
              <a:t>nakupovat produkty a služby  za správnou cenu</a:t>
            </a:r>
            <a:endParaRPr lang="en-US" dirty="0"/>
          </a:p>
          <a:p>
            <a:pPr eaLnBrk="1" hangingPunct="1">
              <a:defRPr/>
            </a:pPr>
            <a:r>
              <a:rPr lang="en-US" dirty="0"/>
              <a:t>2. </a:t>
            </a:r>
            <a:r>
              <a:rPr lang="cs-CZ" dirty="0"/>
              <a:t>nakupovat je ze správného zdroje</a:t>
            </a:r>
            <a:endParaRPr lang="en-US" dirty="0"/>
          </a:p>
          <a:p>
            <a:pPr eaLnBrk="1" hangingPunct="1">
              <a:defRPr/>
            </a:pPr>
            <a:r>
              <a:rPr lang="en-US" dirty="0"/>
              <a:t>3. </a:t>
            </a:r>
            <a:r>
              <a:rPr lang="cs-CZ" dirty="0"/>
              <a:t>nakupovat je na základě správné specifikace, která naplní potřeby uživatelů (správné produkty ve správné kvalitě)</a:t>
            </a:r>
            <a:endParaRPr lang="en-US" dirty="0"/>
          </a:p>
          <a:p>
            <a:pPr eaLnBrk="1" hangingPunct="1">
              <a:defRPr/>
            </a:pPr>
            <a:r>
              <a:rPr lang="en-US" dirty="0"/>
              <a:t>4. </a:t>
            </a:r>
            <a:r>
              <a:rPr lang="cs-CZ" dirty="0"/>
              <a:t>nakupovat je ve správné kvantitě</a:t>
            </a:r>
            <a:endParaRPr lang="en-US" dirty="0"/>
          </a:p>
          <a:p>
            <a:pPr eaLnBrk="1" hangingPunct="1">
              <a:defRPr/>
            </a:pPr>
            <a:r>
              <a:rPr lang="en-US" dirty="0"/>
              <a:t>5. </a:t>
            </a:r>
            <a:r>
              <a:rPr lang="cs-CZ" dirty="0"/>
              <a:t>sjednávat dodávky ve správném čase</a:t>
            </a:r>
            <a:endParaRPr lang="en-US" dirty="0"/>
          </a:p>
          <a:p>
            <a:pPr eaLnBrk="1" hangingPunct="1">
              <a:defRPr/>
            </a:pPr>
            <a:r>
              <a:rPr lang="en-US" dirty="0"/>
              <a:t>6. </a:t>
            </a:r>
            <a:r>
              <a:rPr lang="cs-CZ" dirty="0"/>
              <a:t>vyžadovat dodávku správnému internímu zákazníkovi</a:t>
            </a:r>
          </a:p>
          <a:p>
            <a:pPr algn="just" eaLnBrk="1" hangingPunct="1">
              <a:defRPr/>
            </a:pPr>
            <a:r>
              <a:rPr lang="cs-CZ" dirty="0">
                <a:solidFill>
                  <a:srgbClr val="0000FF"/>
                </a:solidFill>
              </a:rPr>
              <a:t>cíl</a:t>
            </a:r>
            <a:r>
              <a:rPr lang="en-US" dirty="0">
                <a:solidFill>
                  <a:srgbClr val="0000FF"/>
                </a:solidFill>
              </a:rPr>
              <a:t> 2: </a:t>
            </a:r>
            <a:r>
              <a:rPr lang="cs-CZ" dirty="0">
                <a:solidFill>
                  <a:srgbClr val="0000FF"/>
                </a:solidFill>
              </a:rPr>
              <a:t>ŘÍDIT NÁKUPNÍ PROCES EFEKTIVNĚ A ÚČELNĚ </a:t>
            </a:r>
          </a:p>
          <a:p>
            <a:pPr algn="just" eaLnBrk="1" hangingPunct="1">
              <a:defRPr/>
            </a:pPr>
            <a:r>
              <a:rPr lang="cs-CZ" dirty="0"/>
              <a:t>– interní procesy – omezené zdroje: lidské, finanční, časové, informační a znalostní</a:t>
            </a:r>
            <a:r>
              <a:rPr lang="en-US" dirty="0"/>
              <a:t>…</a:t>
            </a:r>
            <a:endParaRPr lang="cs-CZ" dirty="0"/>
          </a:p>
          <a:p>
            <a:pPr algn="just" eaLnBrk="1" hangingPunct="1">
              <a:defRPr/>
            </a:pPr>
            <a:endParaRPr lang="cs-CZ" dirty="0"/>
          </a:p>
          <a:p>
            <a:pPr algn="just" eaLnBrk="1" hangingPunct="1">
              <a:defRPr/>
            </a:pPr>
            <a:r>
              <a:rPr lang="cs-CZ" dirty="0">
                <a:solidFill>
                  <a:srgbClr val="0000FF"/>
                </a:solidFill>
              </a:rPr>
              <a:t>cíl </a:t>
            </a:r>
            <a:r>
              <a:rPr lang="cs-CZ" cap="all" dirty="0">
                <a:solidFill>
                  <a:srgbClr val="0000FF"/>
                </a:solidFill>
              </a:rPr>
              <a:t>3:  rozvoj managementu dodavatelské základny (</a:t>
            </a:r>
            <a:r>
              <a:rPr lang="cs-CZ" cap="all" dirty="0" err="1">
                <a:solidFill>
                  <a:srgbClr val="0000FF"/>
                </a:solidFill>
              </a:rPr>
              <a:t>supply</a:t>
            </a:r>
            <a:r>
              <a:rPr lang="cs-CZ" cap="all" dirty="0">
                <a:solidFill>
                  <a:srgbClr val="0000FF"/>
                </a:solidFill>
              </a:rPr>
              <a:t> base management)</a:t>
            </a:r>
          </a:p>
          <a:p>
            <a:pPr algn="just" eaLnBrk="1" hangingPunct="1">
              <a:defRPr/>
            </a:pPr>
            <a:r>
              <a:rPr lang="cs-CZ" dirty="0"/>
              <a:t>výběr, rozvoj a udržování dodávání potřebného a </a:t>
            </a:r>
            <a:r>
              <a:rPr lang="cs-CZ" dirty="0" err="1"/>
              <a:t>požadovanéhoselection</a:t>
            </a:r>
            <a:r>
              <a:rPr lang="cs-CZ" dirty="0"/>
              <a:t>, nákup – přehled o současné a budoucí pravděpodobné situaci na dodavatelském trhu, tak aby </a:t>
            </a:r>
            <a:r>
              <a:rPr lang="cs-CZ" dirty="0" err="1"/>
              <a:t>aby</a:t>
            </a:r>
            <a:r>
              <a:rPr lang="cs-CZ" dirty="0"/>
              <a:t> zajištěné, že nákup:</a:t>
            </a:r>
          </a:p>
          <a:p>
            <a:pPr algn="just" eaLnBrk="1" hangingPunct="1">
              <a:defRPr/>
            </a:pPr>
            <a:r>
              <a:rPr lang="en-US" dirty="0"/>
              <a:t>(1) </a:t>
            </a:r>
            <a:r>
              <a:rPr lang="cs-CZ" dirty="0"/>
              <a:t>vybere kompetentní dodavatele</a:t>
            </a:r>
            <a:r>
              <a:rPr lang="en-US" dirty="0"/>
              <a:t>, </a:t>
            </a:r>
            <a:endParaRPr lang="cs-CZ" dirty="0"/>
          </a:p>
          <a:p>
            <a:pPr algn="just" eaLnBrk="1" hangingPunct="1">
              <a:defRPr/>
            </a:pPr>
            <a:r>
              <a:rPr lang="en-US" dirty="0"/>
              <a:t>(2)</a:t>
            </a:r>
            <a:r>
              <a:rPr lang="cs-CZ" dirty="0"/>
              <a:t> identifikuje nové dodavatele, mající potenciál pro vynikající výkony – iniciace a budování vztahů</a:t>
            </a:r>
            <a:r>
              <a:rPr lang="en-US" dirty="0"/>
              <a:t>, </a:t>
            </a:r>
            <a:endParaRPr lang="cs-CZ" dirty="0"/>
          </a:p>
          <a:p>
            <a:pPr algn="just" eaLnBrk="1" hangingPunct="1">
              <a:defRPr/>
            </a:pPr>
            <a:r>
              <a:rPr lang="en-US" dirty="0"/>
              <a:t>(3) </a:t>
            </a:r>
            <a:r>
              <a:rPr lang="cs-CZ" dirty="0"/>
              <a:t>zlepšuje stávající dodavatele</a:t>
            </a:r>
          </a:p>
          <a:p>
            <a:pPr marL="109728" eaLnBrk="1" hangingPunct="1">
              <a:defRPr/>
            </a:pPr>
            <a:endParaRPr lang="cs-CZ" dirty="0"/>
          </a:p>
          <a:p>
            <a:pPr eaLnBrk="1" hangingPunct="1">
              <a:defRPr/>
            </a:pPr>
            <a:r>
              <a:rPr lang="cs-CZ" b="1" dirty="0">
                <a:solidFill>
                  <a:srgbClr val="0000FF"/>
                </a:solidFill>
              </a:rPr>
              <a:t>cíl</a:t>
            </a:r>
            <a:r>
              <a:rPr lang="en-US" b="1" dirty="0">
                <a:solidFill>
                  <a:srgbClr val="0000FF"/>
                </a:solidFill>
              </a:rPr>
              <a:t> 4</a:t>
            </a:r>
            <a:r>
              <a:rPr lang="en-US" dirty="0"/>
              <a:t>: </a:t>
            </a:r>
            <a:r>
              <a:rPr lang="cs-CZ" cap="all" dirty="0">
                <a:solidFill>
                  <a:srgbClr val="0000FF"/>
                </a:solidFill>
              </a:rPr>
              <a:t>rozvíjení  společných vzájemně propojených cílů interních funkčních </a:t>
            </a:r>
            <a:r>
              <a:rPr lang="cs-CZ" cap="all" dirty="0" err="1">
                <a:solidFill>
                  <a:srgbClr val="0000FF"/>
                </a:solidFill>
              </a:rPr>
              <a:t>stakeholderů</a:t>
            </a:r>
            <a:r>
              <a:rPr lang="cs-CZ" dirty="0"/>
              <a:t> – nutné pro plnění cílů nákupu….a cílů celého podniku</a:t>
            </a:r>
          </a:p>
          <a:p>
            <a:pPr marL="109728" eaLnBrk="1" hangingPunct="1">
              <a:defRPr/>
            </a:pPr>
            <a:endParaRPr lang="cs-CZ" dirty="0"/>
          </a:p>
          <a:p>
            <a:pPr eaLnBrk="1" hangingPunct="1">
              <a:defRPr/>
            </a:pPr>
            <a:r>
              <a:rPr lang="cs-CZ" dirty="0">
                <a:solidFill>
                  <a:srgbClr val="0000FF"/>
                </a:solidFill>
              </a:rPr>
              <a:t>cíl</a:t>
            </a:r>
            <a:r>
              <a:rPr lang="en-US" dirty="0">
                <a:solidFill>
                  <a:srgbClr val="0000FF"/>
                </a:solidFill>
              </a:rPr>
              <a:t> 5: </a:t>
            </a:r>
            <a:r>
              <a:rPr lang="cs-CZ" cap="all" dirty="0">
                <a:solidFill>
                  <a:srgbClr val="0000FF"/>
                </a:solidFill>
              </a:rPr>
              <a:t>Podpora dosahování cílů podniku</a:t>
            </a:r>
            <a:r>
              <a:rPr lang="cs-CZ" dirty="0"/>
              <a:t> – konflikt cílů a hierarchie cílů</a:t>
            </a:r>
          </a:p>
          <a:p>
            <a:pPr marL="109728" eaLnBrk="1" hangingPunct="1">
              <a:defRPr/>
            </a:pPr>
            <a:endParaRPr lang="cs-CZ" dirty="0"/>
          </a:p>
          <a:p>
            <a:pPr eaLnBrk="1" hangingPunct="1">
              <a:defRPr/>
            </a:pPr>
            <a:r>
              <a:rPr lang="cs-CZ" dirty="0">
                <a:solidFill>
                  <a:srgbClr val="0000FF"/>
                </a:solidFill>
              </a:rPr>
              <a:t>cíl</a:t>
            </a:r>
            <a:r>
              <a:rPr lang="en-US" dirty="0">
                <a:solidFill>
                  <a:srgbClr val="0000FF"/>
                </a:solidFill>
              </a:rPr>
              <a:t> 6: </a:t>
            </a:r>
            <a:r>
              <a:rPr lang="cs-CZ" cap="all" dirty="0">
                <a:solidFill>
                  <a:srgbClr val="0000FF"/>
                </a:solidFill>
              </a:rPr>
              <a:t>rozvoj integrovaných </a:t>
            </a:r>
            <a:r>
              <a:rPr lang="cs-CZ" cap="all" dirty="0" err="1">
                <a:solidFill>
                  <a:srgbClr val="0000FF"/>
                </a:solidFill>
              </a:rPr>
              <a:t>nákuních</a:t>
            </a:r>
            <a:r>
              <a:rPr lang="cs-CZ" cap="all" dirty="0">
                <a:solidFill>
                  <a:srgbClr val="0000FF"/>
                </a:solidFill>
              </a:rPr>
              <a:t> strategií, které podporují organizační strategie</a:t>
            </a:r>
            <a:r>
              <a:rPr lang="cs-CZ" dirty="0"/>
              <a:t> – pozice a vnímání nákupu v organizaci</a:t>
            </a:r>
          </a:p>
          <a:p>
            <a:pPr eaLnBrk="1" hangingPunct="1">
              <a:defRPr/>
            </a:pPr>
            <a:endParaRPr lang="cs-CZ" dirty="0"/>
          </a:p>
          <a:p>
            <a:pPr marL="109728" eaLnBrk="1" hangingPunct="1">
              <a:defRPr/>
            </a:pPr>
            <a:r>
              <a:rPr lang="en-US" b="1" dirty="0">
                <a:solidFill>
                  <a:srgbClr val="FF0000"/>
                </a:solidFill>
              </a:rPr>
              <a:t>E</a:t>
            </a:r>
            <a:r>
              <a:rPr lang="cs-CZ" b="1" dirty="0">
                <a:solidFill>
                  <a:srgbClr val="FF0000"/>
                </a:solidFill>
              </a:rPr>
              <a:t>FEKTIVNÍ „SUPPLY MARKET INTELLIGENCE“</a:t>
            </a:r>
            <a:r>
              <a:rPr lang="cs-CZ" dirty="0"/>
              <a:t> zahrnuje:</a:t>
            </a:r>
          </a:p>
          <a:p>
            <a:pPr algn="just" eaLnBrk="1" hangingPunct="1">
              <a:defRPr/>
            </a:pPr>
            <a:r>
              <a:rPr lang="en-US" dirty="0"/>
              <a:t>• </a:t>
            </a:r>
            <a:r>
              <a:rPr lang="cs-CZ" dirty="0"/>
              <a:t>m</a:t>
            </a:r>
            <a:r>
              <a:rPr lang="en-US" dirty="0" err="1"/>
              <a:t>onitoring</a:t>
            </a:r>
            <a:r>
              <a:rPr lang="en-US" dirty="0"/>
              <a:t> </a:t>
            </a:r>
            <a:r>
              <a:rPr lang="cs-CZ" dirty="0"/>
              <a:t> dodavatelských trhů a trendů </a:t>
            </a:r>
            <a:r>
              <a:rPr lang="en-US" dirty="0"/>
              <a:t>(</a:t>
            </a:r>
            <a:r>
              <a:rPr lang="cs-CZ" dirty="0"/>
              <a:t>např.</a:t>
            </a:r>
            <a:r>
              <a:rPr lang="en-US" dirty="0"/>
              <a:t> </a:t>
            </a:r>
            <a:r>
              <a:rPr lang="cs-CZ" dirty="0"/>
              <a:t>pohyb cen nákupních položek</a:t>
            </a:r>
            <a:r>
              <a:rPr lang="en-US" dirty="0"/>
              <a:t>, </a:t>
            </a:r>
            <a:r>
              <a:rPr lang="cs-CZ" dirty="0"/>
              <a:t>pohyb dostupného množství</a:t>
            </a:r>
            <a:r>
              <a:rPr lang="en-US" dirty="0"/>
              <a:t>,</a:t>
            </a:r>
            <a:r>
              <a:rPr lang="cs-CZ" dirty="0"/>
              <a:t> změny u dodavatelů</a:t>
            </a:r>
            <a:r>
              <a:rPr lang="en-US" dirty="0"/>
              <a:t>) </a:t>
            </a:r>
            <a:r>
              <a:rPr lang="cs-CZ" dirty="0"/>
              <a:t>+ interpretace dopadů na strategie podniku</a:t>
            </a:r>
          </a:p>
          <a:p>
            <a:pPr algn="just" eaLnBrk="1" hangingPunct="1">
              <a:defRPr/>
            </a:pPr>
            <a:r>
              <a:rPr lang="en-US" dirty="0"/>
              <a:t>• </a:t>
            </a:r>
            <a:r>
              <a:rPr lang="cs-CZ" dirty="0"/>
              <a:t>identifikace kritických položek a služeb, které jsou nutné pro dosahování strategických cílů v klíčových oblastech výkonnosti – zejména u nových produktů</a:t>
            </a:r>
          </a:p>
          <a:p>
            <a:pPr algn="just" eaLnBrk="1" hangingPunct="1">
              <a:defRPr/>
            </a:pPr>
            <a:r>
              <a:rPr lang="en-US" dirty="0"/>
              <a:t>• </a:t>
            </a:r>
            <a:r>
              <a:rPr lang="cs-CZ" dirty="0"/>
              <a:t>rozvoj alternativ dodavatelů a alternativních plánů nákupu – podpora plánů podniku</a:t>
            </a:r>
          </a:p>
          <a:p>
            <a:pPr marL="109728" algn="just" eaLnBrk="1" hangingPunct="1">
              <a:defRPr/>
            </a:pPr>
            <a:endParaRPr lang="cs-CZ" dirty="0"/>
          </a:p>
          <a:p>
            <a:pPr algn="just" eaLnBrk="1" hangingPunct="1">
              <a:defRPr/>
            </a:pPr>
            <a:endParaRPr lang="cs-CZ" dirty="0">
              <a:effectLst>
                <a:outerShdw blurRad="38100" dist="38100" dir="2700000" algn="tl">
                  <a:srgbClr val="C0C0C0"/>
                </a:outerShdw>
              </a:effectLst>
            </a:endParaRPr>
          </a:p>
        </p:txBody>
      </p:sp>
      <p:sp>
        <p:nvSpPr>
          <p:cNvPr id="39940" name="Zástupný symbol pro číslo snímku 3">
            <a:extLst>
              <a:ext uri="{FF2B5EF4-FFF2-40B4-BE49-F238E27FC236}">
                <a16:creationId xmlns:a16="http://schemas.microsoft.com/office/drawing/2014/main" id="{06B10C6B-3889-45E2-9A38-E8BB23970F3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9B27B0-BF4A-4B4C-84E5-43801CEE1956}" type="slidenum">
              <a:rPr lang="cs-CZ" altLang="cs-CZ" smtClean="0"/>
              <a:pPr>
                <a:spcBef>
                  <a:spcPct val="0"/>
                </a:spcBef>
              </a:pPr>
              <a:t>11</a:t>
            </a:fld>
            <a:endParaRPr lang="cs-CZ" altLang="cs-CZ"/>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Zástupný symbol pro obrázek snímku 1">
            <a:extLst>
              <a:ext uri="{FF2B5EF4-FFF2-40B4-BE49-F238E27FC236}">
                <a16:creationId xmlns:a16="http://schemas.microsoft.com/office/drawing/2014/main" id="{73054D6D-6ACF-430C-A025-2E450DDD95A0}"/>
              </a:ext>
            </a:extLst>
          </p:cNvPr>
          <p:cNvSpPr>
            <a:spLocks noGrp="1" noRot="1" noChangeAspect="1" noChangeArrowheads="1" noTextEdit="1"/>
          </p:cNvSpPr>
          <p:nvPr>
            <p:ph type="sldImg"/>
          </p:nvPr>
        </p:nvSpPr>
        <p:spPr>
          <a:ln/>
        </p:spPr>
      </p:sp>
      <p:sp>
        <p:nvSpPr>
          <p:cNvPr id="207875" name="Zástupný symbol pro poznámky 2">
            <a:extLst>
              <a:ext uri="{FF2B5EF4-FFF2-40B4-BE49-F238E27FC236}">
                <a16:creationId xmlns:a16="http://schemas.microsoft.com/office/drawing/2014/main" id="{F1B2FC57-E281-4858-9108-21E8C9D772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cs-CZ"/>
          </a:p>
        </p:txBody>
      </p:sp>
      <p:sp>
        <p:nvSpPr>
          <p:cNvPr id="207876" name="Zástupný symbol pro číslo snímku 3">
            <a:extLst>
              <a:ext uri="{FF2B5EF4-FFF2-40B4-BE49-F238E27FC236}">
                <a16:creationId xmlns:a16="http://schemas.microsoft.com/office/drawing/2014/main" id="{CA13A390-7386-4159-AD80-4B2160ABBA3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2817F8-AD8E-470E-A954-8AFBA90A9230}" type="slidenum">
              <a:rPr lang="en-GB" altLang="cs-CZ" smtClean="0"/>
              <a:pPr>
                <a:spcBef>
                  <a:spcPct val="0"/>
                </a:spcBef>
              </a:pPr>
              <a:t>103</a:t>
            </a:fld>
            <a:endParaRPr lang="en-GB" altLang="cs-CZ"/>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Zástupný symbol pro obrázek snímku 1">
            <a:extLst>
              <a:ext uri="{FF2B5EF4-FFF2-40B4-BE49-F238E27FC236}">
                <a16:creationId xmlns:a16="http://schemas.microsoft.com/office/drawing/2014/main" id="{A7FEFE15-D10D-4AAB-B1DE-8B495D7721CF}"/>
              </a:ext>
            </a:extLst>
          </p:cNvPr>
          <p:cNvSpPr>
            <a:spLocks noGrp="1" noRot="1" noChangeAspect="1" noChangeArrowheads="1" noTextEdit="1"/>
          </p:cNvSpPr>
          <p:nvPr>
            <p:ph type="sldImg"/>
          </p:nvPr>
        </p:nvSpPr>
        <p:spPr>
          <a:ln/>
        </p:spPr>
      </p:sp>
      <p:sp>
        <p:nvSpPr>
          <p:cNvPr id="209923" name="Zástupný symbol pro poznámky 2">
            <a:extLst>
              <a:ext uri="{FF2B5EF4-FFF2-40B4-BE49-F238E27FC236}">
                <a16:creationId xmlns:a16="http://schemas.microsoft.com/office/drawing/2014/main" id="{D5FD4224-614C-43CD-AFA3-E5B0EE6ACC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a:t>The main advantages to Sell-Side solutions:</a:t>
            </a:r>
          </a:p>
          <a:p>
            <a:endParaRPr lang="en-GB" altLang="cs-CZ"/>
          </a:p>
          <a:p>
            <a:r>
              <a:rPr lang="en-GB" altLang="cs-CZ"/>
              <a:t>– Conﬁguration of complex products is possible</a:t>
            </a:r>
          </a:p>
          <a:p>
            <a:r>
              <a:rPr lang="en-GB" altLang="cs-CZ"/>
              <a:t>– No investment costs for an order system</a:t>
            </a:r>
          </a:p>
          <a:p>
            <a:r>
              <a:rPr lang="en-GB" altLang="cs-CZ"/>
              <a:t>– No operating costs for maintaining current product lists and prices for the buying</a:t>
            </a:r>
          </a:p>
          <a:p>
            <a:r>
              <a:rPr lang="en-GB" altLang="cs-CZ"/>
              <a:t>company</a:t>
            </a:r>
          </a:p>
          <a:p>
            <a:r>
              <a:rPr lang="en-GB" altLang="cs-CZ"/>
              <a:t>– Shorter delivery times thanks to direct placement of order in supplier’s system</a:t>
            </a:r>
          </a:p>
          <a:p>
            <a:r>
              <a:rPr lang="en-GB" altLang="cs-CZ"/>
              <a:t>– Real-time request of current availabilities and prices</a:t>
            </a:r>
          </a:p>
          <a:p>
            <a:endParaRPr lang="en-GB" altLang="cs-CZ"/>
          </a:p>
          <a:p>
            <a:r>
              <a:rPr lang="en-GB" altLang="cs-CZ"/>
              <a:t>The disadvantages to this solution include:</a:t>
            </a:r>
          </a:p>
          <a:p>
            <a:endParaRPr lang="en-GB" altLang="cs-CZ"/>
          </a:p>
          <a:p>
            <a:r>
              <a:rPr lang="en-GB" altLang="cs-CZ"/>
              <a:t>– No option of automatic product comparison</a:t>
            </a:r>
          </a:p>
          <a:p>
            <a:r>
              <a:rPr lang="en-GB" altLang="cs-CZ"/>
              <a:t>– Only restricted support of procurement process from Buyer</a:t>
            </a:r>
          </a:p>
          <a:p>
            <a:r>
              <a:rPr lang="en-GB" altLang="cs-CZ"/>
              <a:t>– Consumer must use different information system for every supplier</a:t>
            </a:r>
          </a:p>
          <a:p>
            <a:r>
              <a:rPr lang="en-GB" altLang="cs-CZ"/>
              <a:t>– Restricted integration of procurement process in operational information</a:t>
            </a:r>
          </a:p>
          <a:p>
            <a:r>
              <a:rPr lang="en-GB" altLang="cs-CZ"/>
              <a:t>systems of customer</a:t>
            </a:r>
            <a:endParaRPr lang="cs-CZ" altLang="cs-CZ"/>
          </a:p>
          <a:p>
            <a:r>
              <a:rPr lang="en-GB" altLang="cs-CZ"/>
              <a:t>The main advantages to Buy-Side solutions:</a:t>
            </a:r>
          </a:p>
          <a:p>
            <a:endParaRPr lang="en-GB" altLang="cs-CZ"/>
          </a:p>
          <a:p>
            <a:r>
              <a:rPr lang="en-GB" altLang="cs-CZ"/>
              <a:t>– Products from all suppliers may be represented in one system</a:t>
            </a:r>
          </a:p>
          <a:p>
            <a:r>
              <a:rPr lang="en-GB" altLang="cs-CZ"/>
              <a:t>– Procurement process may be designed according to speciﬁc company</a:t>
            </a:r>
          </a:p>
          <a:p>
            <a:r>
              <a:rPr lang="en-GB" altLang="cs-CZ"/>
              <a:t>requirements</a:t>
            </a:r>
          </a:p>
          <a:p>
            <a:r>
              <a:rPr lang="en-GB" altLang="cs-CZ"/>
              <a:t>– Internal authorisation and approval procedures are supported</a:t>
            </a:r>
          </a:p>
          <a:p>
            <a:r>
              <a:rPr lang="en-GB" altLang="cs-CZ"/>
              <a:t>– Process lead times can be reduced</a:t>
            </a:r>
          </a:p>
          <a:p>
            <a:r>
              <a:rPr lang="en-GB" altLang="cs-CZ"/>
              <a:t>– Central administration of products already negotiated</a:t>
            </a:r>
          </a:p>
          <a:p>
            <a:r>
              <a:rPr lang="en-GB" altLang="cs-CZ"/>
              <a:t>– Consumer can operate system independently</a:t>
            </a:r>
          </a:p>
          <a:p>
            <a:endParaRPr lang="en-GB" altLang="cs-CZ"/>
          </a:p>
          <a:p>
            <a:r>
              <a:rPr lang="en-GB" altLang="cs-CZ"/>
              <a:t>Disadvantages to Buy-Side solution:</a:t>
            </a:r>
          </a:p>
          <a:p>
            <a:endParaRPr lang="en-GB" altLang="cs-CZ"/>
          </a:p>
          <a:p>
            <a:r>
              <a:rPr lang="en-GB" altLang="cs-CZ"/>
              <a:t>– Investment costs for information systems rest with procuring company</a:t>
            </a:r>
          </a:p>
          <a:p>
            <a:r>
              <a:rPr lang="en-GB" altLang="cs-CZ"/>
              <a:t>– Operating costs for Content Management incurred</a:t>
            </a:r>
          </a:p>
          <a:p>
            <a:r>
              <a:rPr lang="en-GB" altLang="cs-CZ"/>
              <a:t>– Not all suppliers have an electronic product catalogue</a:t>
            </a:r>
          </a:p>
          <a:p>
            <a:r>
              <a:rPr lang="en-GB" altLang="cs-CZ"/>
              <a:t>– Suppliers sometimes deliver poor-quality product data</a:t>
            </a:r>
          </a:p>
          <a:p>
            <a:r>
              <a:rPr lang="en-GB" altLang="cs-CZ"/>
              <a:t>– Purchaser and supplier must coordinate exchange format</a:t>
            </a:r>
          </a:p>
        </p:txBody>
      </p:sp>
      <p:sp>
        <p:nvSpPr>
          <p:cNvPr id="209924" name="Zástupný symbol pro číslo snímku 3">
            <a:extLst>
              <a:ext uri="{FF2B5EF4-FFF2-40B4-BE49-F238E27FC236}">
                <a16:creationId xmlns:a16="http://schemas.microsoft.com/office/drawing/2014/main" id="{3B9D66EB-FF66-4E93-92D6-074C2AAE64F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82C95C-7F97-4DE5-B097-84ED23AF649D}" type="slidenum">
              <a:rPr lang="en-GB" altLang="cs-CZ" smtClean="0"/>
              <a:pPr>
                <a:spcBef>
                  <a:spcPct val="0"/>
                </a:spcBef>
              </a:pPr>
              <a:t>104</a:t>
            </a:fld>
            <a:endParaRPr lang="en-GB" altLang="cs-CZ"/>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Zástupný symbol pro obrázek snímku 1">
            <a:extLst>
              <a:ext uri="{FF2B5EF4-FFF2-40B4-BE49-F238E27FC236}">
                <a16:creationId xmlns:a16="http://schemas.microsoft.com/office/drawing/2014/main" id="{B4456731-56AF-4451-9766-F2AF4F4643C0}"/>
              </a:ext>
            </a:extLst>
          </p:cNvPr>
          <p:cNvSpPr>
            <a:spLocks noGrp="1" noRot="1" noChangeAspect="1" noChangeArrowheads="1" noTextEdit="1"/>
          </p:cNvSpPr>
          <p:nvPr>
            <p:ph type="sldImg"/>
          </p:nvPr>
        </p:nvSpPr>
        <p:spPr>
          <a:ln/>
        </p:spPr>
      </p:sp>
      <p:sp>
        <p:nvSpPr>
          <p:cNvPr id="214019" name="Zástupný symbol pro poznámky 2">
            <a:extLst>
              <a:ext uri="{FF2B5EF4-FFF2-40B4-BE49-F238E27FC236}">
                <a16:creationId xmlns:a16="http://schemas.microsoft.com/office/drawing/2014/main" id="{4D3DBC0B-013A-458A-ADC3-98A3645B59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a:t>Pre-selection</a:t>
            </a:r>
          </a:p>
          <a:p>
            <a:pPr lvl="1" eaLnBrk="1" hangingPunct="1"/>
            <a:r>
              <a:rPr lang="cs-CZ" altLang="cs-CZ"/>
              <a:t>Supply market reserach</a:t>
            </a:r>
          </a:p>
          <a:p>
            <a:pPr lvl="1" eaLnBrk="1" hangingPunct="1"/>
            <a:r>
              <a:rPr lang="cs-CZ" altLang="cs-CZ"/>
              <a:t>Screenign potentials</a:t>
            </a:r>
          </a:p>
          <a:p>
            <a:pPr lvl="1" eaLnBrk="1" hangingPunct="1"/>
            <a:r>
              <a:rPr lang="cs-CZ" altLang="cs-CZ"/>
              <a:t>Sestavení listu potenciálních dodavatelů</a:t>
            </a:r>
          </a:p>
          <a:p>
            <a:pPr lvl="1" eaLnBrk="1" hangingPunct="1"/>
            <a:endParaRPr lang="cs-CZ" altLang="cs-CZ"/>
          </a:p>
          <a:p>
            <a:endParaRPr lang="en-GB" altLang="en-US"/>
          </a:p>
        </p:txBody>
      </p:sp>
      <p:sp>
        <p:nvSpPr>
          <p:cNvPr id="214020" name="Zástupný symbol pro číslo snímku 3">
            <a:extLst>
              <a:ext uri="{FF2B5EF4-FFF2-40B4-BE49-F238E27FC236}">
                <a16:creationId xmlns:a16="http://schemas.microsoft.com/office/drawing/2014/main" id="{B06D58CA-7CB0-4843-9E7D-18791DC96D9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D24411-FB3B-4042-86E8-A578B4B4DE2B}" type="slidenum">
              <a:rPr lang="cs-CZ" altLang="cs-CZ" smtClean="0"/>
              <a:pPr>
                <a:spcBef>
                  <a:spcPct val="0"/>
                </a:spcBef>
              </a:pPr>
              <a:t>107</a:t>
            </a:fld>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7CC6483-E81C-4AB4-A50E-EAC3AC9417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A111A6-D3E5-4A4E-A935-6510DA5B1C7F}" type="slidenum">
              <a:rPr lang="cs-CZ" altLang="cs-CZ" smtClean="0"/>
              <a:pPr>
                <a:spcBef>
                  <a:spcPct val="0"/>
                </a:spcBef>
              </a:pPr>
              <a:t>12</a:t>
            </a:fld>
            <a:endParaRPr lang="cs-CZ" altLang="cs-CZ"/>
          </a:p>
        </p:txBody>
      </p:sp>
      <p:sp>
        <p:nvSpPr>
          <p:cNvPr id="41987" name="Zástupný symbol pro obrázek snímku 1">
            <a:extLst>
              <a:ext uri="{FF2B5EF4-FFF2-40B4-BE49-F238E27FC236}">
                <a16:creationId xmlns:a16="http://schemas.microsoft.com/office/drawing/2014/main" id="{52CB9E26-E583-46FF-B4A4-4A66F629268A}"/>
              </a:ext>
            </a:extLst>
          </p:cNvPr>
          <p:cNvSpPr>
            <a:spLocks noGrp="1" noRot="1" noChangeAspect="1" noChangeArrowheads="1" noTextEdit="1"/>
          </p:cNvSpPr>
          <p:nvPr>
            <p:ph type="sldImg"/>
          </p:nvPr>
        </p:nvSpPr>
        <p:spPr>
          <a:xfrm>
            <a:off x="1144588" y="685800"/>
            <a:ext cx="4572000" cy="3429000"/>
          </a:xfrm>
          <a:ln/>
        </p:spPr>
      </p:sp>
      <p:sp>
        <p:nvSpPr>
          <p:cNvPr id="41988" name="Zástupný symbol pro poznámky 2">
            <a:extLst>
              <a:ext uri="{FF2B5EF4-FFF2-40B4-BE49-F238E27FC236}">
                <a16:creationId xmlns:a16="http://schemas.microsoft.com/office/drawing/2014/main" id="{B2355DFB-1180-4743-89ED-80D0EA1E4D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cs-CZ" altLang="cs-CZ"/>
              <a:t>Pomáhá nákup vhodným výběrem dodavatelů k diferenciaci finálního produktu nebo služby, znaky finálního produktu souvisí se svtupním materiálem a pod – vliv na tvorbu hodnoty pro zákazníka </a:t>
            </a:r>
          </a:p>
          <a:p>
            <a:pPr eaLnBrk="1" hangingPunct="1">
              <a:spcBef>
                <a:spcPct val="0"/>
              </a:spcBef>
            </a:pPr>
            <a:r>
              <a:rPr lang="cs-CZ" altLang="cs-CZ"/>
              <a:t>Úspory mají různou podobu – od nízké ceny tradačně, po budování vztahu s dodavateli a sniožování celkových nákladů v procesu nákupu a očekávání inovačních nápadů od dodaavtelů, kteřé přináíšení hodnotu zákazníkovi k produktům a službám</a:t>
            </a:r>
          </a:p>
          <a:p>
            <a:pPr eaLnBrk="1" hangingPunct="1">
              <a:spcBef>
                <a:spcPct val="0"/>
              </a:spcBef>
            </a:pPr>
            <a:r>
              <a:rPr lang="cs-CZ" altLang="cs-CZ"/>
              <a:t>Podíl nákupu materiálu na nákladech</a:t>
            </a:r>
            <a:endParaRPr lang="en-GB" altLang="cs-CZ"/>
          </a:p>
          <a:p>
            <a:pPr eaLnBrk="1" hangingPunct="1"/>
            <a:endParaRPr lang="cs-CZ" altLang="en-US"/>
          </a:p>
          <a:p>
            <a:pPr eaLnBrk="1" hangingPunct="1"/>
            <a:r>
              <a:rPr lang="cs-CZ" altLang="en-US">
                <a:solidFill>
                  <a:srgbClr val="C00000"/>
                </a:solidFill>
              </a:rPr>
              <a:t>Volba nákupní strategie</a:t>
            </a:r>
            <a:r>
              <a:rPr lang="cs-CZ" altLang="en-US"/>
              <a:t> – vliv na výši nákladů na udržování zásob, skladové ztráty a nákladů na vázaný kapitál v zásobách</a:t>
            </a:r>
          </a:p>
          <a:p>
            <a:pPr eaLnBrk="1" hangingPunct="1"/>
            <a:r>
              <a:rPr lang="cs-CZ" altLang="en-US">
                <a:solidFill>
                  <a:srgbClr val="C00000"/>
                </a:solidFill>
              </a:rPr>
              <a:t>Výběr nakupovaných položek</a:t>
            </a:r>
            <a:r>
              <a:rPr lang="cs-CZ" altLang="en-US"/>
              <a:t>  - </a:t>
            </a:r>
            <a:r>
              <a:rPr lang="cs-CZ" altLang="en-US">
                <a:solidFill>
                  <a:srgbClr val="00B0F0"/>
                </a:solidFill>
              </a:rPr>
              <a:t>nejenom náklady pořízení</a:t>
            </a:r>
            <a:r>
              <a:rPr lang="cs-CZ" altLang="en-US"/>
              <a:t>– vliv na zpracovatelské náklady (výtěžnost, úspora nákladů na energie, manipulaci…) </a:t>
            </a:r>
          </a:p>
          <a:p>
            <a:pPr eaLnBrk="1" hangingPunct="1"/>
            <a:r>
              <a:rPr lang="cs-CZ" altLang="en-US">
                <a:solidFill>
                  <a:srgbClr val="C00000"/>
                </a:solidFill>
              </a:rPr>
              <a:t>Vliv na kvalitu</a:t>
            </a:r>
            <a:r>
              <a:rPr lang="cs-CZ" altLang="en-US"/>
              <a:t> produktů a služeb (výraznější při outsoucingu)</a:t>
            </a:r>
          </a:p>
          <a:p>
            <a:pPr eaLnBrk="1" hangingPunct="1"/>
            <a:r>
              <a:rPr lang="cs-CZ" altLang="en-US">
                <a:solidFill>
                  <a:srgbClr val="C00000"/>
                </a:solidFill>
              </a:rPr>
              <a:t>Vliv na design produktů a procesů</a:t>
            </a:r>
            <a:r>
              <a:rPr lang="cs-CZ" altLang="en-US"/>
              <a:t> (nákup = styčný bod mezi dodavateli a dizajnéry – </a:t>
            </a:r>
            <a:r>
              <a:rPr lang="cs-CZ" altLang="en-US">
                <a:solidFill>
                  <a:srgbClr val="00B050"/>
                </a:solidFill>
              </a:rPr>
              <a:t>strategie ESI – early supplier involvement</a:t>
            </a:r>
            <a:r>
              <a:rPr lang="cs-CZ" altLang="en-US"/>
              <a:t> do procesů navrhování – úspora cca 20% materálových nákladů, 20 = zlepšení kvality materiálů, 20% zkrácení času vývoje)</a:t>
            </a:r>
          </a:p>
          <a:p>
            <a:pPr eaLnBrk="1" hangingPunct="1"/>
            <a:r>
              <a:rPr lang="cs-CZ" altLang="en-US">
                <a:solidFill>
                  <a:srgbClr val="C00000"/>
                </a:solidFill>
              </a:rPr>
              <a:t>Podpora (udržitelné) konkurenční výhody a ziskovosti</a:t>
            </a:r>
            <a:r>
              <a:rPr lang="cs-CZ" altLang="en-US"/>
              <a:t> (nákupní, t. j. vstupní logistika a obstarávání jako podpůrná funkce v interním a dodavatelském hodnotovém řetězci = </a:t>
            </a:r>
            <a:r>
              <a:rPr lang="cs-CZ" altLang="en-US">
                <a:solidFill>
                  <a:srgbClr val="0000FF"/>
                </a:solidFill>
              </a:rPr>
              <a:t>marže, diferenciace</a:t>
            </a:r>
            <a:r>
              <a:rPr lang="cs-CZ" altLang="en-US"/>
              <a:t>)</a:t>
            </a:r>
          </a:p>
          <a:p>
            <a:pPr eaLnBrk="1" hangingPunct="1"/>
            <a:r>
              <a:rPr lang="cs-CZ" altLang="cs-CZ"/>
              <a:t>Úkoly jak na nákupním trhu – potřebujete nástroje, jak zjistit, že je potřeba nákupu (nustnost obhospodařit interní zákazníky, tak úkoly uvnitř organizace, které musí podnik plnit</a:t>
            </a:r>
          </a:p>
          <a:p>
            <a:pPr eaLnBrk="1" hangingPunct="1"/>
            <a:endParaRPr lang="cs-CZ" altLang="en-US"/>
          </a:p>
          <a:p>
            <a:pPr eaLnBrk="1" hangingPunct="1">
              <a:spcBef>
                <a:spcPct val="0"/>
              </a:spcBef>
            </a:pPr>
            <a:endParaRPr lang="en-GB"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pic>
        <p:nvPicPr>
          <p:cNvPr id="4" name="Grafický objekt 5">
            <a:extLst>
              <a:ext uri="{FF2B5EF4-FFF2-40B4-BE49-F238E27FC236}">
                <a16:creationId xmlns:a16="http://schemas.microsoft.com/office/drawing/2014/main" id="{87590E3A-233A-4868-89A2-AE2AF28E4D1F}"/>
              </a:ext>
            </a:extLst>
          </p:cNvPr>
          <p:cNvPicPr>
            <a:picLocks noChangeAspect="1"/>
          </p:cNvPicPr>
          <p:nvPr/>
        </p:nvPicPr>
        <p:blipFill>
          <a:blip r:embed="rId2"/>
          <a:stretch>
            <a:fillRect/>
          </a:stretch>
        </p:blipFill>
        <p:spPr>
          <a:xfrm>
            <a:off x="311150" y="414338"/>
            <a:ext cx="2349500" cy="671512"/>
          </a:xfrm>
          <a:prstGeom prst="rect">
            <a:avLst/>
          </a:prstGeom>
        </p:spPr>
      </p:pic>
      <p:sp>
        <p:nvSpPr>
          <p:cNvPr id="7" name="Nadpis 6"/>
          <p:cNvSpPr>
            <a:spLocks noGrp="1"/>
          </p:cNvSpPr>
          <p:nvPr>
            <p:ph type="title"/>
          </p:nvPr>
        </p:nvSpPr>
        <p:spPr>
          <a:xfrm>
            <a:off x="298876" y="2900365"/>
            <a:ext cx="8521200" cy="1171580"/>
          </a:xfrm>
        </p:spPr>
        <p:txBody>
          <a:bodyPr/>
          <a:lstStyle>
            <a:lvl1pPr algn="l">
              <a:lnSpc>
                <a:spcPts val="4399"/>
              </a:lnSpc>
              <a:defRPr sz="4399"/>
            </a:lvl1pPr>
          </a:lstStyle>
          <a:p>
            <a:r>
              <a:rPr lang="cs-CZ"/>
              <a:t>Kliknutím lze upravit styl.</a:t>
            </a:r>
            <a:endParaRPr lang="cs-CZ" dirty="0"/>
          </a:p>
        </p:txBody>
      </p:sp>
      <p:sp>
        <p:nvSpPr>
          <p:cNvPr id="8" name="Podnadpis 2"/>
          <p:cNvSpPr>
            <a:spLocks noGrp="1"/>
          </p:cNvSpPr>
          <p:nvPr>
            <p:ph type="subTitle" idx="1"/>
          </p:nvPr>
        </p:nvSpPr>
        <p:spPr>
          <a:xfrm>
            <a:off x="298876" y="4116406"/>
            <a:ext cx="8521200" cy="698497"/>
          </a:xfrm>
        </p:spPr>
        <p:txBody>
          <a:bodyPr anchor="t"/>
          <a:lstStyle>
            <a:lvl1pPr marL="0" indent="0" algn="l">
              <a:buNone/>
              <a:defRPr lang="cs-CZ" sz="2400" b="0" dirty="0">
                <a:solidFill>
                  <a:schemeClr val="tx1"/>
                </a:solidFill>
                <a:latin typeface="+mj-lt"/>
                <a:ea typeface="+mj-ea"/>
                <a:cs typeface="+mj-cs"/>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cs-CZ"/>
              <a:t>Kliknutím můžete upravit styl předlohy.</a:t>
            </a:r>
            <a:endParaRPr lang="cs-CZ" dirty="0"/>
          </a:p>
        </p:txBody>
      </p:sp>
      <p:sp>
        <p:nvSpPr>
          <p:cNvPr id="5" name="Zástupný symbol pro zápatí 2">
            <a:extLst>
              <a:ext uri="{FF2B5EF4-FFF2-40B4-BE49-F238E27FC236}">
                <a16:creationId xmlns:a16="http://schemas.microsoft.com/office/drawing/2014/main" id="{B6367D89-CB79-4B55-8DAB-210419C260DA}"/>
              </a:ext>
            </a:extLst>
          </p:cNvPr>
          <p:cNvSpPr>
            <a:spLocks noGrp="1"/>
          </p:cNvSpPr>
          <p:nvPr>
            <p:ph type="ftr" sz="quarter" idx="10"/>
          </p:nvPr>
        </p:nvSpPr>
        <p:spPr/>
        <p:txBody>
          <a:bodyPr/>
          <a:lstStyle>
            <a:lvl1pPr>
              <a:defRPr/>
            </a:lvl1pPr>
          </a:lstStyle>
          <a:p>
            <a:pPr>
              <a:defRPr/>
            </a:pPr>
            <a:endParaRPr/>
          </a:p>
        </p:txBody>
      </p:sp>
      <p:sp>
        <p:nvSpPr>
          <p:cNvPr id="6" name="Zástupný symbol pro číslo snímku 3">
            <a:extLst>
              <a:ext uri="{FF2B5EF4-FFF2-40B4-BE49-F238E27FC236}">
                <a16:creationId xmlns:a16="http://schemas.microsoft.com/office/drawing/2014/main" id="{7B993F92-3186-421B-B51D-6A557CDDDD07}"/>
              </a:ext>
            </a:extLst>
          </p:cNvPr>
          <p:cNvSpPr>
            <a:spLocks noGrp="1"/>
          </p:cNvSpPr>
          <p:nvPr>
            <p:ph type="sldNum" sz="quarter" idx="11"/>
          </p:nvPr>
        </p:nvSpPr>
        <p:spPr/>
        <p:txBody>
          <a:bodyPr/>
          <a:lstStyle>
            <a:lvl1pPr>
              <a:defRPr/>
            </a:lvl1pPr>
          </a:lstStyle>
          <a:p>
            <a:pPr>
              <a:defRPr/>
            </a:pPr>
            <a:fld id="{3D63DCA0-127B-4E90-9E2C-3F90D168EF4F}" type="slidenum">
              <a:rPr lang="cs-CZ" altLang="cs-CZ"/>
              <a:pPr>
                <a:defRPr/>
              </a:pPr>
              <a:t>‹#›</a:t>
            </a:fld>
            <a:endParaRPr lang="cs-CZ" altLang="cs-CZ"/>
          </a:p>
        </p:txBody>
      </p:sp>
    </p:spTree>
    <p:extLst>
      <p:ext uri="{BB962C8B-B14F-4D97-AF65-F5344CB8AC3E}">
        <p14:creationId xmlns:p14="http://schemas.microsoft.com/office/powerpoint/2010/main" val="126026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pic>
        <p:nvPicPr>
          <p:cNvPr id="8" name="Grafický objekt 5">
            <a:extLst>
              <a:ext uri="{FF2B5EF4-FFF2-40B4-BE49-F238E27FC236}">
                <a16:creationId xmlns:a16="http://schemas.microsoft.com/office/drawing/2014/main" id="{29841172-0772-4A87-8CFE-BA52F1643136}"/>
              </a:ext>
            </a:extLst>
          </p:cNvPr>
          <p:cNvPicPr>
            <a:picLocks noChangeAspect="1"/>
          </p:cNvPicPr>
          <p:nvPr/>
        </p:nvPicPr>
        <p:blipFill>
          <a:blip r:embed="rId2"/>
          <a:stretch>
            <a:fillRect/>
          </a:stretch>
        </p:blipFill>
        <p:spPr>
          <a:xfrm>
            <a:off x="7705725" y="6129338"/>
            <a:ext cx="1127125" cy="322262"/>
          </a:xfrm>
          <a:prstGeom prst="rect">
            <a:avLst/>
          </a:prstGeom>
        </p:spPr>
      </p:pic>
      <p:sp>
        <p:nvSpPr>
          <p:cNvPr id="12" name="Zástupný symbol pro obsah 12"/>
          <p:cNvSpPr>
            <a:spLocks noGrp="1"/>
          </p:cNvSpPr>
          <p:nvPr>
            <p:ph sz="quarter" idx="24"/>
          </p:nvPr>
        </p:nvSpPr>
        <p:spPr>
          <a:xfrm>
            <a:off x="540000" y="718716"/>
            <a:ext cx="3915001" cy="3204001"/>
          </a:xfrm>
        </p:spPr>
        <p:txBody>
          <a:bodyPr/>
          <a:lstStyle/>
          <a:p>
            <a:pPr lvl="0"/>
            <a:r>
              <a:rPr lang="cs-CZ"/>
              <a:t>Po kliknutí můžete upravovat styly textu v předloze.</a:t>
            </a:r>
          </a:p>
        </p:txBody>
      </p:sp>
      <p:sp>
        <p:nvSpPr>
          <p:cNvPr id="9" name="Zástupný symbol pro text 5"/>
          <p:cNvSpPr>
            <a:spLocks noGrp="1"/>
          </p:cNvSpPr>
          <p:nvPr>
            <p:ph type="body" sz="quarter" idx="13"/>
          </p:nvPr>
        </p:nvSpPr>
        <p:spPr>
          <a:xfrm>
            <a:off x="539999" y="4500000"/>
            <a:ext cx="3915000" cy="1331998"/>
          </a:xfrm>
        </p:spPr>
        <p:txBody>
          <a:bodyPr numCol="1" spcCol="324000"/>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p:cNvSpPr>
            <a:spLocks noGrp="1"/>
          </p:cNvSpPr>
          <p:nvPr>
            <p:ph type="body" sz="quarter" idx="19"/>
          </p:nvPr>
        </p:nvSpPr>
        <p:spPr>
          <a:xfrm>
            <a:off x="540543" y="4068000"/>
            <a:ext cx="391500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p:cNvSpPr>
            <a:spLocks noGrp="1"/>
          </p:cNvSpPr>
          <p:nvPr>
            <p:ph type="body" sz="quarter" idx="20"/>
          </p:nvPr>
        </p:nvSpPr>
        <p:spPr>
          <a:xfrm>
            <a:off x="4688459" y="4500000"/>
            <a:ext cx="3915000" cy="1331998"/>
          </a:xfrm>
        </p:spPr>
        <p:txBody>
          <a:bodyPr numCol="1" spcCol="324000"/>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p:cNvSpPr>
            <a:spLocks noGrp="1"/>
          </p:cNvSpPr>
          <p:nvPr>
            <p:ph type="body" sz="quarter" idx="22"/>
          </p:nvPr>
        </p:nvSpPr>
        <p:spPr>
          <a:xfrm>
            <a:off x="4689003" y="4068000"/>
            <a:ext cx="391500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p:cNvSpPr>
            <a:spLocks noGrp="1"/>
          </p:cNvSpPr>
          <p:nvPr>
            <p:ph sz="quarter" idx="25"/>
          </p:nvPr>
        </p:nvSpPr>
        <p:spPr>
          <a:xfrm>
            <a:off x="4688460" y="718716"/>
            <a:ext cx="3915001" cy="3204001"/>
          </a:xfrm>
        </p:spPr>
        <p:txBody>
          <a:bodyPr/>
          <a:lstStyle/>
          <a:p>
            <a:pPr lvl="0"/>
            <a:r>
              <a:rPr lang="cs-CZ"/>
              <a:t>Po kliknutí můžete upravovat styly textu v předloze.</a:t>
            </a:r>
          </a:p>
        </p:txBody>
      </p:sp>
      <p:sp>
        <p:nvSpPr>
          <p:cNvPr id="10" name="Zástupný symbol pro zápatí 1">
            <a:extLst>
              <a:ext uri="{FF2B5EF4-FFF2-40B4-BE49-F238E27FC236}">
                <a16:creationId xmlns:a16="http://schemas.microsoft.com/office/drawing/2014/main" id="{D6B63075-4E90-4892-A698-B9637D772018}"/>
              </a:ext>
            </a:extLst>
          </p:cNvPr>
          <p:cNvSpPr>
            <a:spLocks noGrp="1"/>
          </p:cNvSpPr>
          <p:nvPr>
            <p:ph type="ftr" sz="quarter" idx="26"/>
          </p:nvPr>
        </p:nvSpPr>
        <p:spPr/>
        <p:txBody>
          <a:bodyPr/>
          <a:lstStyle>
            <a:lvl1pPr>
              <a:defRPr/>
            </a:lvl1pPr>
          </a:lstStyle>
          <a:p>
            <a:pPr>
              <a:defRPr/>
            </a:pPr>
            <a:endParaRPr/>
          </a:p>
        </p:txBody>
      </p:sp>
      <p:sp>
        <p:nvSpPr>
          <p:cNvPr id="14" name="Zástupný symbol pro číslo snímku 2">
            <a:extLst>
              <a:ext uri="{FF2B5EF4-FFF2-40B4-BE49-F238E27FC236}">
                <a16:creationId xmlns:a16="http://schemas.microsoft.com/office/drawing/2014/main" id="{434FFD75-3BAC-4D81-978A-49C400B97B3A}"/>
              </a:ext>
            </a:extLst>
          </p:cNvPr>
          <p:cNvSpPr>
            <a:spLocks noGrp="1"/>
          </p:cNvSpPr>
          <p:nvPr>
            <p:ph type="sldNum" sz="quarter" idx="27"/>
          </p:nvPr>
        </p:nvSpPr>
        <p:spPr/>
        <p:txBody>
          <a:bodyPr/>
          <a:lstStyle>
            <a:lvl1pPr>
              <a:defRPr smtClean="0"/>
            </a:lvl1pPr>
          </a:lstStyle>
          <a:p>
            <a:pPr>
              <a:defRPr/>
            </a:pPr>
            <a:fld id="{0079C62F-782F-46AB-BD61-15B256B90334}" type="slidenum">
              <a:rPr lang="cs-CZ" altLang="cs-CZ"/>
              <a:pPr>
                <a:defRPr/>
              </a:pPr>
              <a:t>‹#›</a:t>
            </a:fld>
            <a:endParaRPr lang="cs-CZ" altLang="cs-CZ"/>
          </a:p>
        </p:txBody>
      </p:sp>
    </p:spTree>
    <p:extLst>
      <p:ext uri="{BB962C8B-B14F-4D97-AF65-F5344CB8AC3E}">
        <p14:creationId xmlns:p14="http://schemas.microsoft.com/office/powerpoint/2010/main" val="372447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snímek">
    <p:spTree>
      <p:nvGrpSpPr>
        <p:cNvPr id="1" name=""/>
        <p:cNvGrpSpPr/>
        <p:nvPr/>
      </p:nvGrpSpPr>
      <p:grpSpPr>
        <a:xfrm>
          <a:off x="0" y="0"/>
          <a:ext cx="0" cy="0"/>
          <a:chOff x="0" y="0"/>
          <a:chExt cx="0" cy="0"/>
        </a:xfrm>
      </p:grpSpPr>
      <p:pic>
        <p:nvPicPr>
          <p:cNvPr id="2" name="Grafický objekt 5">
            <a:extLst>
              <a:ext uri="{FF2B5EF4-FFF2-40B4-BE49-F238E27FC236}">
                <a16:creationId xmlns:a16="http://schemas.microsoft.com/office/drawing/2014/main" id="{A4CAE97A-253A-4CA3-BB41-A9E94DAC1BF7}"/>
              </a:ext>
            </a:extLst>
          </p:cNvPr>
          <p:cNvPicPr>
            <a:picLocks noChangeAspect="1"/>
          </p:cNvPicPr>
          <p:nvPr/>
        </p:nvPicPr>
        <p:blipFill>
          <a:blip r:embed="rId2"/>
          <a:stretch>
            <a:fillRect/>
          </a:stretch>
        </p:blipFill>
        <p:spPr>
          <a:xfrm>
            <a:off x="7705725" y="6129338"/>
            <a:ext cx="1127125" cy="322262"/>
          </a:xfrm>
          <a:prstGeom prst="rect">
            <a:avLst/>
          </a:prstGeom>
        </p:spPr>
      </p:pic>
      <p:sp>
        <p:nvSpPr>
          <p:cNvPr id="3" name="Zástupný symbol pro zápatí 1">
            <a:extLst>
              <a:ext uri="{FF2B5EF4-FFF2-40B4-BE49-F238E27FC236}">
                <a16:creationId xmlns:a16="http://schemas.microsoft.com/office/drawing/2014/main" id="{8CF38728-DEB9-41FF-A6CD-4723C2C78BD7}"/>
              </a:ext>
            </a:extLst>
          </p:cNvPr>
          <p:cNvSpPr>
            <a:spLocks noGrp="1"/>
          </p:cNvSpPr>
          <p:nvPr>
            <p:ph type="ftr" sz="quarter" idx="10"/>
          </p:nvPr>
        </p:nvSpPr>
        <p:spPr/>
        <p:txBody>
          <a:bodyPr/>
          <a:lstStyle>
            <a:lvl1pPr>
              <a:defRPr/>
            </a:lvl1pPr>
          </a:lstStyle>
          <a:p>
            <a:pPr>
              <a:defRPr/>
            </a:pPr>
            <a:endParaRPr/>
          </a:p>
        </p:txBody>
      </p:sp>
      <p:sp>
        <p:nvSpPr>
          <p:cNvPr id="4" name="Zástupný symbol pro číslo snímku 2">
            <a:extLst>
              <a:ext uri="{FF2B5EF4-FFF2-40B4-BE49-F238E27FC236}">
                <a16:creationId xmlns:a16="http://schemas.microsoft.com/office/drawing/2014/main" id="{A5C5DD6B-9D6A-425D-B8F1-9A27CEA9C9FE}"/>
              </a:ext>
            </a:extLst>
          </p:cNvPr>
          <p:cNvSpPr>
            <a:spLocks noGrp="1"/>
          </p:cNvSpPr>
          <p:nvPr>
            <p:ph type="sldNum" sz="quarter" idx="11"/>
          </p:nvPr>
        </p:nvSpPr>
        <p:spPr/>
        <p:txBody>
          <a:bodyPr/>
          <a:lstStyle>
            <a:lvl1pPr>
              <a:defRPr smtClean="0"/>
            </a:lvl1pPr>
          </a:lstStyle>
          <a:p>
            <a:pPr>
              <a:defRPr/>
            </a:pPr>
            <a:fld id="{36AD087E-84E0-450B-991C-C1CDC9DC359C}" type="slidenum">
              <a:rPr lang="cs-CZ" altLang="cs-CZ"/>
              <a:pPr>
                <a:defRPr/>
              </a:pPr>
              <a:t>‹#›</a:t>
            </a:fld>
            <a:endParaRPr lang="cs-CZ" altLang="cs-CZ"/>
          </a:p>
        </p:txBody>
      </p:sp>
    </p:spTree>
    <p:extLst>
      <p:ext uri="{BB962C8B-B14F-4D97-AF65-F5344CB8AC3E}">
        <p14:creationId xmlns:p14="http://schemas.microsoft.com/office/powerpoint/2010/main" val="3357392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verzní snímek s obrázkem">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070D201E-FE9C-408C-A939-73856A5A6E8D}"/>
              </a:ext>
            </a:extLst>
          </p:cNvPr>
          <p:cNvPicPr>
            <a:picLocks noChangeAspect="1"/>
          </p:cNvPicPr>
          <p:nvPr/>
        </p:nvPicPr>
        <p:blipFill>
          <a:blip r:embed="rId2"/>
          <a:stretch>
            <a:fillRect/>
          </a:stretch>
        </p:blipFill>
        <p:spPr>
          <a:xfrm>
            <a:off x="7707313" y="6129338"/>
            <a:ext cx="1125537" cy="322262"/>
          </a:xfrm>
          <a:prstGeom prst="rect">
            <a:avLst/>
          </a:prstGeom>
        </p:spPr>
      </p:pic>
      <p:sp>
        <p:nvSpPr>
          <p:cNvPr id="8" name="Zástupný symbol pro obrázek 7"/>
          <p:cNvSpPr>
            <a:spLocks noGrp="1"/>
          </p:cNvSpPr>
          <p:nvPr>
            <p:ph type="pic" sz="quarter" idx="12"/>
          </p:nvPr>
        </p:nvSpPr>
        <p:spPr>
          <a:xfrm>
            <a:off x="0" y="1"/>
            <a:ext cx="9144000" cy="5842000"/>
          </a:xfrm>
        </p:spPr>
        <p:txBody>
          <a:bodyPr anchor="ctr"/>
          <a:lstStyle>
            <a:lvl1pPr algn="ctr">
              <a:defRPr>
                <a:solidFill>
                  <a:schemeClr val="bg1"/>
                </a:solidFill>
              </a:defRPr>
            </a:lvl1pPr>
          </a:lstStyle>
          <a:p>
            <a:pPr lvl="0"/>
            <a:r>
              <a:rPr lang="cs-CZ" noProof="0"/>
              <a:t>Kliknutím na ikonu přidáte obrázek.</a:t>
            </a:r>
            <a:endParaRPr lang="cs-CZ" noProof="0" dirty="0"/>
          </a:p>
        </p:txBody>
      </p:sp>
      <p:sp>
        <p:nvSpPr>
          <p:cNvPr id="4" name="Zástupný symbol pro zápatí 1">
            <a:extLst>
              <a:ext uri="{FF2B5EF4-FFF2-40B4-BE49-F238E27FC236}">
                <a16:creationId xmlns:a16="http://schemas.microsoft.com/office/drawing/2014/main" id="{4A60903C-46AF-495E-B347-D55054909425}"/>
              </a:ext>
            </a:extLst>
          </p:cNvPr>
          <p:cNvSpPr>
            <a:spLocks noGrp="1"/>
          </p:cNvSpPr>
          <p:nvPr>
            <p:ph type="ftr" sz="quarter" idx="13"/>
          </p:nvPr>
        </p:nvSpPr>
        <p:spPr/>
        <p:txBody>
          <a:bodyPr/>
          <a:lstStyle>
            <a:lvl1pPr>
              <a:defRPr>
                <a:solidFill>
                  <a:schemeClr val="bg1"/>
                </a:solidFill>
              </a:defRPr>
            </a:lvl1pPr>
          </a:lstStyle>
          <a:p>
            <a:pPr>
              <a:defRPr/>
            </a:pPr>
            <a:endParaRPr/>
          </a:p>
        </p:txBody>
      </p:sp>
      <p:sp>
        <p:nvSpPr>
          <p:cNvPr id="5" name="Zástupný symbol pro číslo snímku 2">
            <a:extLst>
              <a:ext uri="{FF2B5EF4-FFF2-40B4-BE49-F238E27FC236}">
                <a16:creationId xmlns:a16="http://schemas.microsoft.com/office/drawing/2014/main" id="{F5A663C5-EA3C-4CA9-A8E6-D6387454FEED}"/>
              </a:ext>
            </a:extLst>
          </p:cNvPr>
          <p:cNvSpPr>
            <a:spLocks noGrp="1"/>
          </p:cNvSpPr>
          <p:nvPr>
            <p:ph type="sldNum" sz="quarter" idx="14"/>
          </p:nvPr>
        </p:nvSpPr>
        <p:spPr/>
        <p:txBody>
          <a:bodyPr/>
          <a:lstStyle>
            <a:lvl1pPr>
              <a:defRPr smtClean="0">
                <a:solidFill>
                  <a:schemeClr val="bg1"/>
                </a:solidFill>
              </a:defRPr>
            </a:lvl1pPr>
          </a:lstStyle>
          <a:p>
            <a:pPr>
              <a:defRPr/>
            </a:pPr>
            <a:fld id="{4B4643A8-179C-46FC-B6F1-4D420E1AE123}" type="slidenum">
              <a:rPr lang="cs-CZ" altLang="cs-CZ"/>
              <a:pPr>
                <a:defRPr/>
              </a:pPr>
              <a:t>‹#›</a:t>
            </a:fld>
            <a:endParaRPr lang="cs-CZ" altLang="cs-CZ"/>
          </a:p>
        </p:txBody>
      </p:sp>
    </p:spTree>
    <p:extLst>
      <p:ext uri="{BB962C8B-B14F-4D97-AF65-F5344CB8AC3E}">
        <p14:creationId xmlns:p14="http://schemas.microsoft.com/office/powerpoint/2010/main" val="1777169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nímek MUNI 2">
    <p:bg>
      <p:bgPr>
        <a:solidFill>
          <a:srgbClr val="0000DC"/>
        </a:solidFill>
        <a:effectLst/>
      </p:bgPr>
    </p:bg>
    <p:spTree>
      <p:nvGrpSpPr>
        <p:cNvPr id="1" name=""/>
        <p:cNvGrpSpPr/>
        <p:nvPr/>
      </p:nvGrpSpPr>
      <p:grpSpPr>
        <a:xfrm>
          <a:off x="0" y="0"/>
          <a:ext cx="0" cy="0"/>
          <a:chOff x="0" y="0"/>
          <a:chExt cx="0" cy="0"/>
        </a:xfrm>
      </p:grpSpPr>
      <p:pic>
        <p:nvPicPr>
          <p:cNvPr id="2" name="Grafický objekt 5">
            <a:extLst>
              <a:ext uri="{FF2B5EF4-FFF2-40B4-BE49-F238E27FC236}">
                <a16:creationId xmlns:a16="http://schemas.microsoft.com/office/drawing/2014/main" id="{2C43BB49-AA32-4FCC-9156-1455B7D7D651}"/>
              </a:ext>
            </a:extLst>
          </p:cNvPr>
          <p:cNvPicPr>
            <a:picLocks noChangeAspect="1"/>
          </p:cNvPicPr>
          <p:nvPr/>
        </p:nvPicPr>
        <p:blipFill>
          <a:blip r:embed="rId2"/>
          <a:stretch>
            <a:fillRect/>
          </a:stretch>
        </p:blipFill>
        <p:spPr>
          <a:xfrm>
            <a:off x="1733550" y="2478088"/>
            <a:ext cx="5670550" cy="1619250"/>
          </a:xfrm>
          <a:prstGeom prst="rect">
            <a:avLst/>
          </a:prstGeom>
        </p:spPr>
      </p:pic>
      <p:sp>
        <p:nvSpPr>
          <p:cNvPr id="3" name="Zástupný symbol pro zápatí 1">
            <a:extLst>
              <a:ext uri="{FF2B5EF4-FFF2-40B4-BE49-F238E27FC236}">
                <a16:creationId xmlns:a16="http://schemas.microsoft.com/office/drawing/2014/main" id="{EBD69F8A-0CB2-4E0C-9EB4-C78253E47C06}"/>
              </a:ext>
            </a:extLst>
          </p:cNvPr>
          <p:cNvSpPr>
            <a:spLocks noGrp="1"/>
          </p:cNvSpPr>
          <p:nvPr>
            <p:ph type="ftr" sz="quarter" idx="10"/>
          </p:nvPr>
        </p:nvSpPr>
        <p:spPr/>
        <p:txBody>
          <a:bodyPr/>
          <a:lstStyle>
            <a:lvl1pPr>
              <a:defRPr>
                <a:solidFill>
                  <a:srgbClr val="0000DC"/>
                </a:solidFill>
              </a:defRPr>
            </a:lvl1pPr>
          </a:lstStyle>
          <a:p>
            <a:pPr>
              <a:defRPr/>
            </a:pPr>
            <a:endParaRPr/>
          </a:p>
        </p:txBody>
      </p:sp>
      <p:sp>
        <p:nvSpPr>
          <p:cNvPr id="4" name="Zástupný symbol pro číslo snímku 2">
            <a:extLst>
              <a:ext uri="{FF2B5EF4-FFF2-40B4-BE49-F238E27FC236}">
                <a16:creationId xmlns:a16="http://schemas.microsoft.com/office/drawing/2014/main" id="{42C66CA5-B002-48DE-9FC7-F78C3B840005}"/>
              </a:ext>
            </a:extLst>
          </p:cNvPr>
          <p:cNvSpPr>
            <a:spLocks noGrp="1"/>
          </p:cNvSpPr>
          <p:nvPr>
            <p:ph type="sldNum" sz="quarter" idx="11"/>
          </p:nvPr>
        </p:nvSpPr>
        <p:spPr/>
        <p:txBody>
          <a:bodyPr/>
          <a:lstStyle>
            <a:lvl1pPr>
              <a:defRPr smtClean="0">
                <a:solidFill>
                  <a:srgbClr val="0000DC"/>
                </a:solidFill>
              </a:defRPr>
            </a:lvl1pPr>
          </a:lstStyle>
          <a:p>
            <a:pPr>
              <a:defRPr/>
            </a:pPr>
            <a:fld id="{38FBE6C3-AF64-43DC-A364-40B1DD4957F6}" type="slidenum">
              <a:rPr lang="cs-CZ" altLang="cs-CZ"/>
              <a:pPr>
                <a:defRPr/>
              </a:pPr>
              <a:t>‹#›</a:t>
            </a:fld>
            <a:endParaRPr lang="cs-CZ" altLang="cs-CZ"/>
          </a:p>
        </p:txBody>
      </p:sp>
    </p:spTree>
    <p:extLst>
      <p:ext uri="{BB962C8B-B14F-4D97-AF65-F5344CB8AC3E}">
        <p14:creationId xmlns:p14="http://schemas.microsoft.com/office/powerpoint/2010/main" val="961615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nímek MUNI">
    <p:bg>
      <p:bgPr>
        <a:solidFill>
          <a:schemeClr val="bg2"/>
        </a:solidFill>
        <a:effectLst/>
      </p:bgPr>
    </p:bg>
    <p:spTree>
      <p:nvGrpSpPr>
        <p:cNvPr id="1" name=""/>
        <p:cNvGrpSpPr/>
        <p:nvPr/>
      </p:nvGrpSpPr>
      <p:grpSpPr>
        <a:xfrm>
          <a:off x="0" y="0"/>
          <a:ext cx="0" cy="0"/>
          <a:chOff x="0" y="0"/>
          <a:chExt cx="0" cy="0"/>
        </a:xfrm>
      </p:grpSpPr>
      <p:pic>
        <p:nvPicPr>
          <p:cNvPr id="2" name="Obrázek 5">
            <a:extLst>
              <a:ext uri="{FF2B5EF4-FFF2-40B4-BE49-F238E27FC236}">
                <a16:creationId xmlns:a16="http://schemas.microsoft.com/office/drawing/2014/main" id="{34C75B64-159F-4906-9351-220B4AB26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2433638"/>
            <a:ext cx="7186613"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zápatí 1">
            <a:extLst>
              <a:ext uri="{FF2B5EF4-FFF2-40B4-BE49-F238E27FC236}">
                <a16:creationId xmlns:a16="http://schemas.microsoft.com/office/drawing/2014/main" id="{9FD74D94-47B9-4DEE-9D58-DFB3E91AAF3B}"/>
              </a:ext>
            </a:extLst>
          </p:cNvPr>
          <p:cNvSpPr>
            <a:spLocks noGrp="1"/>
          </p:cNvSpPr>
          <p:nvPr>
            <p:ph type="ftr" sz="quarter" idx="10"/>
          </p:nvPr>
        </p:nvSpPr>
        <p:spPr/>
        <p:txBody>
          <a:bodyPr/>
          <a:lstStyle>
            <a:lvl1pPr>
              <a:defRPr>
                <a:solidFill>
                  <a:srgbClr val="0000DC"/>
                </a:solidFill>
              </a:defRPr>
            </a:lvl1pPr>
          </a:lstStyle>
          <a:p>
            <a:pPr>
              <a:defRPr/>
            </a:pPr>
            <a:endParaRPr/>
          </a:p>
        </p:txBody>
      </p:sp>
      <p:sp>
        <p:nvSpPr>
          <p:cNvPr id="4" name="Zástupný symbol pro číslo snímku 2">
            <a:extLst>
              <a:ext uri="{FF2B5EF4-FFF2-40B4-BE49-F238E27FC236}">
                <a16:creationId xmlns:a16="http://schemas.microsoft.com/office/drawing/2014/main" id="{4A5B8A15-5267-4517-AA91-CFD3C10B8373}"/>
              </a:ext>
            </a:extLst>
          </p:cNvPr>
          <p:cNvSpPr>
            <a:spLocks noGrp="1"/>
          </p:cNvSpPr>
          <p:nvPr>
            <p:ph type="sldNum" sz="quarter" idx="11"/>
          </p:nvPr>
        </p:nvSpPr>
        <p:spPr/>
        <p:txBody>
          <a:bodyPr/>
          <a:lstStyle>
            <a:lvl1pPr>
              <a:defRPr smtClean="0">
                <a:solidFill>
                  <a:srgbClr val="0000DC"/>
                </a:solidFill>
              </a:defRPr>
            </a:lvl1pPr>
          </a:lstStyle>
          <a:p>
            <a:pPr>
              <a:defRPr/>
            </a:pPr>
            <a:fld id="{0CA61C8E-076E-4728-908A-158E14F4DF65}" type="slidenum">
              <a:rPr lang="cs-CZ" altLang="cs-CZ"/>
              <a:pPr>
                <a:defRPr/>
              </a:pPr>
              <a:t>‹#›</a:t>
            </a:fld>
            <a:endParaRPr lang="cs-CZ" altLang="cs-CZ"/>
          </a:p>
        </p:txBody>
      </p:sp>
    </p:spTree>
    <p:extLst>
      <p:ext uri="{BB962C8B-B14F-4D97-AF65-F5344CB8AC3E}">
        <p14:creationId xmlns:p14="http://schemas.microsoft.com/office/powerpoint/2010/main" val="331776292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3">
            <a:extLst>
              <a:ext uri="{FF2B5EF4-FFF2-40B4-BE49-F238E27FC236}">
                <a16:creationId xmlns:a16="http://schemas.microsoft.com/office/drawing/2014/main" id="{A6A7E1BE-3478-413A-A979-F47BCCF8A792}"/>
              </a:ext>
            </a:extLst>
          </p:cNvPr>
          <p:cNvSpPr>
            <a:spLocks noGrp="1"/>
          </p:cNvSpPr>
          <p:nvPr>
            <p:ph type="dt" sz="half" idx="10"/>
          </p:nvPr>
        </p:nvSpPr>
        <p:spPr>
          <a:xfrm>
            <a:off x="0" y="0"/>
            <a:ext cx="0" cy="0"/>
          </a:xfrm>
        </p:spPr>
        <p:txBody>
          <a:bodyPr/>
          <a:lstStyle>
            <a:lvl1pPr eaLnBrk="1" hangingPunct="1">
              <a:defRPr/>
            </a:lvl1pPr>
          </a:lstStyle>
          <a:p>
            <a:pPr>
              <a:defRPr/>
            </a:pPr>
            <a:endParaRPr lang="cs-CZ" altLang="cs-CZ"/>
          </a:p>
        </p:txBody>
      </p:sp>
      <p:sp>
        <p:nvSpPr>
          <p:cNvPr id="3" name="Zástupný symbol pro zápatí 2">
            <a:extLst>
              <a:ext uri="{FF2B5EF4-FFF2-40B4-BE49-F238E27FC236}">
                <a16:creationId xmlns:a16="http://schemas.microsoft.com/office/drawing/2014/main" id="{83D7CFCA-3103-4577-9DB6-B495708AA6F8}"/>
              </a:ext>
            </a:extLst>
          </p:cNvPr>
          <p:cNvSpPr>
            <a:spLocks noGrp="1"/>
          </p:cNvSpPr>
          <p:nvPr>
            <p:ph type="ftr" sz="quarter" idx="11"/>
          </p:nvPr>
        </p:nvSpPr>
        <p:spPr/>
        <p:txBody>
          <a:bodyPr/>
          <a:lstStyle>
            <a:lvl1pPr>
              <a:defRPr/>
            </a:lvl1pPr>
          </a:lstStyle>
          <a:p>
            <a:pPr>
              <a:defRPr/>
            </a:pPr>
            <a:endParaRPr/>
          </a:p>
        </p:txBody>
      </p:sp>
      <p:sp>
        <p:nvSpPr>
          <p:cNvPr id="4" name="Zástupný symbol pro číslo snímku 22">
            <a:extLst>
              <a:ext uri="{FF2B5EF4-FFF2-40B4-BE49-F238E27FC236}">
                <a16:creationId xmlns:a16="http://schemas.microsoft.com/office/drawing/2014/main" id="{B8722943-282C-433F-AB72-DAD711DCEF7F}"/>
              </a:ext>
            </a:extLst>
          </p:cNvPr>
          <p:cNvSpPr>
            <a:spLocks noGrp="1"/>
          </p:cNvSpPr>
          <p:nvPr>
            <p:ph type="sldNum" sz="quarter" idx="12"/>
          </p:nvPr>
        </p:nvSpPr>
        <p:spPr/>
        <p:txBody>
          <a:bodyPr/>
          <a:lstStyle>
            <a:lvl1pPr>
              <a:defRPr/>
            </a:lvl1pPr>
          </a:lstStyle>
          <a:p>
            <a:pPr>
              <a:defRPr/>
            </a:pPr>
            <a:fld id="{22DA23DC-B922-4383-AA29-AC77355AD3CF}" type="slidenum">
              <a:rPr lang="cs-CZ" altLang="cs-CZ"/>
              <a:pPr>
                <a:defRPr/>
              </a:pPr>
              <a:t>‹#›</a:t>
            </a:fld>
            <a:endParaRPr lang="cs-CZ" altLang="cs-CZ"/>
          </a:p>
        </p:txBody>
      </p:sp>
    </p:spTree>
    <p:extLst>
      <p:ext uri="{BB962C8B-B14F-4D97-AF65-F5344CB8AC3E}">
        <p14:creationId xmlns:p14="http://schemas.microsoft.com/office/powerpoint/2010/main" val="816719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9" name="Zástupný symbol pro obsah 8"/>
          <p:cNvSpPr>
            <a:spLocks noGrp="1"/>
          </p:cNvSpPr>
          <p:nvPr>
            <p:ph sz="quarter" idx="1"/>
          </p:nvPr>
        </p:nvSpPr>
        <p:spPr>
          <a:xfrm>
            <a:off x="457200" y="1600200"/>
            <a:ext cx="3657600" cy="4572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Zástupný symbol pro obsah 10"/>
          <p:cNvSpPr>
            <a:spLocks noGrp="1"/>
          </p:cNvSpPr>
          <p:nvPr>
            <p:ph sz="quarter" idx="2"/>
          </p:nvPr>
        </p:nvSpPr>
        <p:spPr>
          <a:xfrm>
            <a:off x="4270248" y="1600200"/>
            <a:ext cx="3657600" cy="4572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13">
            <a:extLst>
              <a:ext uri="{FF2B5EF4-FFF2-40B4-BE49-F238E27FC236}">
                <a16:creationId xmlns:a16="http://schemas.microsoft.com/office/drawing/2014/main" id="{A6440DC6-70E0-4B04-9321-20E1C6076B40}"/>
              </a:ext>
            </a:extLst>
          </p:cNvPr>
          <p:cNvSpPr>
            <a:spLocks noGrp="1"/>
          </p:cNvSpPr>
          <p:nvPr>
            <p:ph type="dt" sz="half" idx="10"/>
          </p:nvPr>
        </p:nvSpPr>
        <p:spPr>
          <a:xfrm>
            <a:off x="0" y="0"/>
            <a:ext cx="0" cy="0"/>
          </a:xfrm>
        </p:spPr>
        <p:txBody>
          <a:bodyPr/>
          <a:lstStyle>
            <a:lvl1pPr eaLnBrk="1" hangingPunct="1">
              <a:defRPr/>
            </a:lvl1pPr>
          </a:lstStyle>
          <a:p>
            <a:pPr>
              <a:defRPr/>
            </a:pPr>
            <a:endParaRPr lang="cs-CZ" altLang="cs-CZ"/>
          </a:p>
        </p:txBody>
      </p:sp>
      <p:sp>
        <p:nvSpPr>
          <p:cNvPr id="6" name="Zástupný symbol pro zápatí 2">
            <a:extLst>
              <a:ext uri="{FF2B5EF4-FFF2-40B4-BE49-F238E27FC236}">
                <a16:creationId xmlns:a16="http://schemas.microsoft.com/office/drawing/2014/main" id="{CEC95452-DFDC-40A0-9F0B-735AEFA7F251}"/>
              </a:ext>
            </a:extLst>
          </p:cNvPr>
          <p:cNvSpPr>
            <a:spLocks noGrp="1"/>
          </p:cNvSpPr>
          <p:nvPr>
            <p:ph type="ftr" sz="quarter" idx="11"/>
          </p:nvPr>
        </p:nvSpPr>
        <p:spPr/>
        <p:txBody>
          <a:bodyPr/>
          <a:lstStyle>
            <a:lvl1pPr>
              <a:defRPr/>
            </a:lvl1pPr>
          </a:lstStyle>
          <a:p>
            <a:pPr>
              <a:defRPr/>
            </a:pPr>
            <a:endParaRPr/>
          </a:p>
        </p:txBody>
      </p:sp>
      <p:sp>
        <p:nvSpPr>
          <p:cNvPr id="7" name="Zástupný symbol pro číslo snímku 22">
            <a:extLst>
              <a:ext uri="{FF2B5EF4-FFF2-40B4-BE49-F238E27FC236}">
                <a16:creationId xmlns:a16="http://schemas.microsoft.com/office/drawing/2014/main" id="{A1E87270-A1C9-45F5-BD21-1E9C53087F52}"/>
              </a:ext>
            </a:extLst>
          </p:cNvPr>
          <p:cNvSpPr>
            <a:spLocks noGrp="1"/>
          </p:cNvSpPr>
          <p:nvPr>
            <p:ph type="sldNum" sz="quarter" idx="12"/>
          </p:nvPr>
        </p:nvSpPr>
        <p:spPr/>
        <p:txBody>
          <a:bodyPr/>
          <a:lstStyle>
            <a:lvl1pPr>
              <a:defRPr/>
            </a:lvl1pPr>
          </a:lstStyle>
          <a:p>
            <a:pPr>
              <a:defRPr/>
            </a:pPr>
            <a:fld id="{8DCA6E0B-AB9D-4E13-8B56-BE33D04421B0}" type="slidenum">
              <a:rPr lang="cs-CZ" altLang="cs-CZ"/>
              <a:pPr>
                <a:defRPr/>
              </a:pPr>
              <a:t>‹#›</a:t>
            </a:fld>
            <a:endParaRPr lang="cs-CZ" altLang="cs-CZ"/>
          </a:p>
        </p:txBody>
      </p:sp>
    </p:spTree>
    <p:extLst>
      <p:ext uri="{BB962C8B-B14F-4D97-AF65-F5344CB8AC3E}">
        <p14:creationId xmlns:p14="http://schemas.microsoft.com/office/powerpoint/2010/main" val="3364339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lstStyle>
            <a:lvl1pPr>
              <a:defRPr/>
            </a:lvl1pPr>
          </a:lstStyle>
          <a:p>
            <a:r>
              <a:rPr lang="cs-CZ"/>
              <a:t>Kliknutím lze upravit styl.</a:t>
            </a:r>
            <a:endParaRPr lang="en-US"/>
          </a:p>
        </p:txBody>
      </p:sp>
      <p:sp>
        <p:nvSpPr>
          <p:cNvPr id="11" name="Zástupný symbol pro obsah 10"/>
          <p:cNvSpPr>
            <a:spLocks noGrp="1"/>
          </p:cNvSpPr>
          <p:nvPr>
            <p:ph sz="quarter" idx="2"/>
          </p:nvPr>
        </p:nvSpPr>
        <p:spPr>
          <a:xfrm>
            <a:off x="457200" y="2362200"/>
            <a:ext cx="3657600" cy="3886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Zástupný symbol pro obsah 12"/>
          <p:cNvSpPr>
            <a:spLocks noGrp="1"/>
          </p:cNvSpPr>
          <p:nvPr>
            <p:ph sz="quarter" idx="4"/>
          </p:nvPr>
        </p:nvSpPr>
        <p:spPr>
          <a:xfrm>
            <a:off x="4371975" y="2362200"/>
            <a:ext cx="3657600" cy="3886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anchor="ctr"/>
          <a:lstStyle>
            <a:lvl1pPr marL="0" indent="0">
              <a:buFontTx/>
              <a:buNone/>
              <a:defRPr sz="2000" b="1">
                <a:solidFill>
                  <a:srgbClr val="FFFFFF"/>
                </a:solidFill>
              </a:defRPr>
            </a:lvl1pPr>
          </a:lstStyle>
          <a:p>
            <a:pPr lvl="0"/>
            <a:r>
              <a:rPr lang="cs-CZ"/>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anchor="ctr"/>
          <a:lstStyle>
            <a:lvl1pPr marL="0" indent="0">
              <a:buFontTx/>
              <a:buNone/>
              <a:defRPr sz="2000" b="1">
                <a:solidFill>
                  <a:srgbClr val="FFFFFF"/>
                </a:solidFill>
              </a:defRPr>
            </a:lvl1pPr>
          </a:lstStyle>
          <a:p>
            <a:pPr lvl="0"/>
            <a:r>
              <a:rPr lang="cs-CZ"/>
              <a:t>Kliknutím lze upravit styly předlohy textu.</a:t>
            </a:r>
          </a:p>
        </p:txBody>
      </p:sp>
      <p:sp>
        <p:nvSpPr>
          <p:cNvPr id="7" name="Zástupný symbol pro datum 13">
            <a:extLst>
              <a:ext uri="{FF2B5EF4-FFF2-40B4-BE49-F238E27FC236}">
                <a16:creationId xmlns:a16="http://schemas.microsoft.com/office/drawing/2014/main" id="{ECA53F12-7F05-4B9D-89AF-9479E24B8C5B}"/>
              </a:ext>
            </a:extLst>
          </p:cNvPr>
          <p:cNvSpPr>
            <a:spLocks noGrp="1"/>
          </p:cNvSpPr>
          <p:nvPr>
            <p:ph type="dt" sz="half" idx="10"/>
          </p:nvPr>
        </p:nvSpPr>
        <p:spPr>
          <a:xfrm>
            <a:off x="0" y="0"/>
            <a:ext cx="0" cy="0"/>
          </a:xfrm>
        </p:spPr>
        <p:txBody>
          <a:bodyPr/>
          <a:lstStyle>
            <a:lvl1pPr eaLnBrk="1" hangingPunct="1">
              <a:defRPr/>
            </a:lvl1pPr>
          </a:lstStyle>
          <a:p>
            <a:pPr>
              <a:defRPr/>
            </a:pPr>
            <a:endParaRPr lang="cs-CZ" altLang="cs-CZ"/>
          </a:p>
        </p:txBody>
      </p:sp>
      <p:sp>
        <p:nvSpPr>
          <p:cNvPr id="8" name="Zástupný symbol pro zápatí 2">
            <a:extLst>
              <a:ext uri="{FF2B5EF4-FFF2-40B4-BE49-F238E27FC236}">
                <a16:creationId xmlns:a16="http://schemas.microsoft.com/office/drawing/2014/main" id="{8D6A4F38-169F-4C85-864F-FF74128EAB42}"/>
              </a:ext>
            </a:extLst>
          </p:cNvPr>
          <p:cNvSpPr>
            <a:spLocks noGrp="1"/>
          </p:cNvSpPr>
          <p:nvPr>
            <p:ph type="ftr" sz="quarter" idx="11"/>
          </p:nvPr>
        </p:nvSpPr>
        <p:spPr/>
        <p:txBody>
          <a:bodyPr/>
          <a:lstStyle>
            <a:lvl1pPr>
              <a:defRPr/>
            </a:lvl1pPr>
          </a:lstStyle>
          <a:p>
            <a:pPr>
              <a:defRPr/>
            </a:pPr>
            <a:endParaRPr/>
          </a:p>
        </p:txBody>
      </p:sp>
      <p:sp>
        <p:nvSpPr>
          <p:cNvPr id="9" name="Zástupný symbol pro číslo snímku 22">
            <a:extLst>
              <a:ext uri="{FF2B5EF4-FFF2-40B4-BE49-F238E27FC236}">
                <a16:creationId xmlns:a16="http://schemas.microsoft.com/office/drawing/2014/main" id="{B6B5B9E5-2AA7-4EDD-9E1A-E24E6A48E26E}"/>
              </a:ext>
            </a:extLst>
          </p:cNvPr>
          <p:cNvSpPr>
            <a:spLocks noGrp="1"/>
          </p:cNvSpPr>
          <p:nvPr>
            <p:ph type="sldNum" sz="quarter" idx="12"/>
          </p:nvPr>
        </p:nvSpPr>
        <p:spPr/>
        <p:txBody>
          <a:bodyPr/>
          <a:lstStyle>
            <a:lvl1pPr>
              <a:defRPr/>
            </a:lvl1pPr>
          </a:lstStyle>
          <a:p>
            <a:pPr>
              <a:defRPr/>
            </a:pPr>
            <a:fld id="{281FB6F8-D962-45DE-8747-6BB8AEEB7AFB}" type="slidenum">
              <a:rPr lang="cs-CZ" altLang="cs-CZ"/>
              <a:pPr>
                <a:defRPr/>
              </a:pPr>
              <a:t>‹#›</a:t>
            </a:fld>
            <a:endParaRPr lang="cs-CZ" altLang="cs-CZ"/>
          </a:p>
        </p:txBody>
      </p:sp>
    </p:spTree>
    <p:extLst>
      <p:ext uri="{BB962C8B-B14F-4D97-AF65-F5344CB8AC3E}">
        <p14:creationId xmlns:p14="http://schemas.microsoft.com/office/powerpoint/2010/main" val="891705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datum 5">
            <a:extLst>
              <a:ext uri="{FF2B5EF4-FFF2-40B4-BE49-F238E27FC236}">
                <a16:creationId xmlns:a16="http://schemas.microsoft.com/office/drawing/2014/main" id="{971A7D2C-6969-44C2-B6D3-7F05F6D69F08}"/>
              </a:ext>
            </a:extLst>
          </p:cNvPr>
          <p:cNvSpPr>
            <a:spLocks noGrp="1"/>
          </p:cNvSpPr>
          <p:nvPr>
            <p:ph type="dt" sz="half" idx="10"/>
          </p:nvPr>
        </p:nvSpPr>
        <p:spPr>
          <a:xfrm>
            <a:off x="0" y="0"/>
            <a:ext cx="0" cy="0"/>
          </a:xfrm>
        </p:spPr>
        <p:txBody>
          <a:bodyPr rtlCol="0"/>
          <a:lstStyle>
            <a:lvl1pPr eaLnBrk="1" hangingPunct="1">
              <a:defRPr/>
            </a:lvl1pPr>
          </a:lstStyle>
          <a:p>
            <a:pPr>
              <a:defRPr/>
            </a:pPr>
            <a:endParaRPr lang="cs-CZ" altLang="cs-CZ"/>
          </a:p>
        </p:txBody>
      </p:sp>
      <p:sp>
        <p:nvSpPr>
          <p:cNvPr id="4" name="Zástupný symbol pro číslo snímku 6">
            <a:extLst>
              <a:ext uri="{FF2B5EF4-FFF2-40B4-BE49-F238E27FC236}">
                <a16:creationId xmlns:a16="http://schemas.microsoft.com/office/drawing/2014/main" id="{FCA2BEE8-BEC7-44FD-9D42-8426F2438AE4}"/>
              </a:ext>
            </a:extLst>
          </p:cNvPr>
          <p:cNvSpPr>
            <a:spLocks noGrp="1"/>
          </p:cNvSpPr>
          <p:nvPr>
            <p:ph type="sldNum" sz="quarter" idx="11"/>
          </p:nvPr>
        </p:nvSpPr>
        <p:spPr/>
        <p:txBody>
          <a:bodyPr/>
          <a:lstStyle>
            <a:lvl1pPr>
              <a:defRPr/>
            </a:lvl1pPr>
          </a:lstStyle>
          <a:p>
            <a:pPr>
              <a:defRPr/>
            </a:pPr>
            <a:fld id="{0438C41D-B394-4E25-82C6-BFC46521AE35}" type="slidenum">
              <a:rPr lang="cs-CZ" altLang="cs-CZ"/>
              <a:pPr>
                <a:defRPr/>
              </a:pPr>
              <a:t>‹#›</a:t>
            </a:fld>
            <a:endParaRPr lang="cs-CZ" altLang="cs-CZ"/>
          </a:p>
        </p:txBody>
      </p:sp>
      <p:sp>
        <p:nvSpPr>
          <p:cNvPr id="5" name="Zástupný symbol pro zápatí 7">
            <a:extLst>
              <a:ext uri="{FF2B5EF4-FFF2-40B4-BE49-F238E27FC236}">
                <a16:creationId xmlns:a16="http://schemas.microsoft.com/office/drawing/2014/main" id="{D516B64F-08F8-432C-9953-4B831C3580FC}"/>
              </a:ext>
            </a:extLst>
          </p:cNvPr>
          <p:cNvSpPr>
            <a:spLocks noGrp="1"/>
          </p:cNvSpPr>
          <p:nvPr>
            <p:ph type="ftr" sz="quarter" idx="12"/>
          </p:nvPr>
        </p:nvSpPr>
        <p:spPr/>
        <p:txBody>
          <a:bodyPr rtlCol="0"/>
          <a:lstStyle>
            <a:lvl1pPr>
              <a:defRPr/>
            </a:lvl1pPr>
          </a:lstStyle>
          <a:p>
            <a:pPr>
              <a:defRPr/>
            </a:pPr>
            <a:endParaRPr/>
          </a:p>
        </p:txBody>
      </p:sp>
    </p:spTree>
    <p:extLst>
      <p:ext uri="{BB962C8B-B14F-4D97-AF65-F5344CB8AC3E}">
        <p14:creationId xmlns:p14="http://schemas.microsoft.com/office/powerpoint/2010/main" val="47046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pic>
        <p:nvPicPr>
          <p:cNvPr id="4" name="Grafický objekt 5">
            <a:extLst>
              <a:ext uri="{FF2B5EF4-FFF2-40B4-BE49-F238E27FC236}">
                <a16:creationId xmlns:a16="http://schemas.microsoft.com/office/drawing/2014/main" id="{0927509A-FE58-4DD0-AD73-1E5DD99BEE78}"/>
              </a:ext>
            </a:extLst>
          </p:cNvPr>
          <p:cNvPicPr>
            <a:picLocks noChangeAspect="1"/>
          </p:cNvPicPr>
          <p:nvPr/>
        </p:nvPicPr>
        <p:blipFill>
          <a:blip r:embed="rId2"/>
          <a:stretch>
            <a:fillRect/>
          </a:stretch>
        </p:blipFill>
        <p:spPr>
          <a:xfrm>
            <a:off x="7705725" y="6129338"/>
            <a:ext cx="1127125" cy="322262"/>
          </a:xfrm>
          <a:prstGeom prst="rect">
            <a:avLst/>
          </a:prstGeom>
        </p:spPr>
      </p:pic>
      <p:sp>
        <p:nvSpPr>
          <p:cNvPr id="13" name="Nadpis 12"/>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540002" y="1692002"/>
            <a:ext cx="8064900" cy="4139998"/>
          </a:xfrm>
          <a:prstGeom prst="rect">
            <a:avLst/>
          </a:prstGeom>
        </p:spPr>
        <p:txBody>
          <a:bodyPr/>
          <a:lstStyle>
            <a:lvl1pPr marL="251950" indent="-179964">
              <a:lnSpc>
                <a:spcPct val="150000"/>
              </a:lnSpc>
              <a:buClr>
                <a:schemeClr val="tx2"/>
              </a:buClr>
              <a:buSzPct val="100000"/>
              <a:buFont typeface="Arial" panose="020B0604020202020204" pitchFamily="34" charset="0"/>
              <a:buChar char="̶"/>
              <a:defRPr b="0"/>
            </a:lvl1pPr>
            <a:lvl2pPr marL="503899" indent="-179964">
              <a:lnSpc>
                <a:spcPct val="100000"/>
              </a:lnSpc>
              <a:buClr>
                <a:schemeClr val="tx2"/>
              </a:buClr>
              <a:buFont typeface="Arial" panose="020B0604020202020204" pitchFamily="34" charset="0"/>
              <a:buChar char="̶"/>
              <a:defRPr sz="2000"/>
            </a:lvl2pPr>
            <a:lvl3pPr marL="914217"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5" name="Zástupný symbol pro zápatí 3">
            <a:extLst>
              <a:ext uri="{FF2B5EF4-FFF2-40B4-BE49-F238E27FC236}">
                <a16:creationId xmlns:a16="http://schemas.microsoft.com/office/drawing/2014/main" id="{3CBBBB8E-38AF-4BB5-994C-0A3BE2CF24D9}"/>
              </a:ext>
            </a:extLst>
          </p:cNvPr>
          <p:cNvSpPr>
            <a:spLocks noGrp="1"/>
          </p:cNvSpPr>
          <p:nvPr>
            <p:ph type="ftr" sz="quarter" idx="10"/>
          </p:nvPr>
        </p:nvSpPr>
        <p:spPr/>
        <p:txBody>
          <a:bodyPr/>
          <a:lstStyle>
            <a:lvl1pPr>
              <a:defRPr sz="1200"/>
            </a:lvl1pPr>
          </a:lstStyle>
          <a:p>
            <a:pPr>
              <a:defRPr/>
            </a:pPr>
            <a:endParaRPr/>
          </a:p>
        </p:txBody>
      </p:sp>
      <p:sp>
        <p:nvSpPr>
          <p:cNvPr id="6" name="Zástupný symbol pro číslo snímku 4">
            <a:extLst>
              <a:ext uri="{FF2B5EF4-FFF2-40B4-BE49-F238E27FC236}">
                <a16:creationId xmlns:a16="http://schemas.microsoft.com/office/drawing/2014/main" id="{5B7F93A8-EA85-4C4D-9E7F-CF1113D82493}"/>
              </a:ext>
            </a:extLst>
          </p:cNvPr>
          <p:cNvSpPr>
            <a:spLocks noGrp="1"/>
          </p:cNvSpPr>
          <p:nvPr>
            <p:ph type="sldNum" sz="quarter" idx="11"/>
          </p:nvPr>
        </p:nvSpPr>
        <p:spPr/>
        <p:txBody>
          <a:bodyPr/>
          <a:lstStyle>
            <a:lvl1pPr>
              <a:defRPr smtClean="0"/>
            </a:lvl1pPr>
          </a:lstStyle>
          <a:p>
            <a:pPr>
              <a:defRPr/>
            </a:pPr>
            <a:fld id="{13031F21-11A0-49E1-8C80-68429840FA58}" type="slidenum">
              <a:rPr lang="cs-CZ" altLang="cs-CZ"/>
              <a:pPr>
                <a:defRPr/>
              </a:pPr>
              <a:t>‹#›</a:t>
            </a:fld>
            <a:endParaRPr lang="cs-CZ" altLang="cs-CZ"/>
          </a:p>
        </p:txBody>
      </p:sp>
    </p:spTree>
    <p:extLst>
      <p:ext uri="{BB962C8B-B14F-4D97-AF65-F5344CB8AC3E}">
        <p14:creationId xmlns:p14="http://schemas.microsoft.com/office/powerpoint/2010/main" val="318980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Úvodní snímek – inverzní">
    <p:bg>
      <p:bgPr>
        <a:solidFill>
          <a:srgbClr val="0000DC"/>
        </a:solidFill>
        <a:effectLst/>
      </p:bgPr>
    </p:bg>
    <p:spTree>
      <p:nvGrpSpPr>
        <p:cNvPr id="1" name=""/>
        <p:cNvGrpSpPr/>
        <p:nvPr/>
      </p:nvGrpSpPr>
      <p:grpSpPr>
        <a:xfrm>
          <a:off x="0" y="0"/>
          <a:ext cx="0" cy="0"/>
          <a:chOff x="0" y="0"/>
          <a:chExt cx="0" cy="0"/>
        </a:xfrm>
      </p:grpSpPr>
      <p:pic>
        <p:nvPicPr>
          <p:cNvPr id="4" name="Grafický objekt 5">
            <a:extLst>
              <a:ext uri="{FF2B5EF4-FFF2-40B4-BE49-F238E27FC236}">
                <a16:creationId xmlns:a16="http://schemas.microsoft.com/office/drawing/2014/main" id="{FF962828-00E8-4C5E-A9E4-A652EAF5C3EA}"/>
              </a:ext>
            </a:extLst>
          </p:cNvPr>
          <p:cNvPicPr>
            <a:picLocks noChangeAspect="1"/>
          </p:cNvPicPr>
          <p:nvPr/>
        </p:nvPicPr>
        <p:blipFill>
          <a:blip r:embed="rId2"/>
          <a:stretch>
            <a:fillRect/>
          </a:stretch>
        </p:blipFill>
        <p:spPr>
          <a:xfrm>
            <a:off x="311150" y="414338"/>
            <a:ext cx="2349500" cy="671512"/>
          </a:xfrm>
          <a:prstGeom prst="rect">
            <a:avLst/>
          </a:prstGeom>
        </p:spPr>
      </p:pic>
      <p:sp>
        <p:nvSpPr>
          <p:cNvPr id="7" name="Nadpis 6"/>
          <p:cNvSpPr>
            <a:spLocks noGrp="1"/>
          </p:cNvSpPr>
          <p:nvPr>
            <p:ph type="title"/>
          </p:nvPr>
        </p:nvSpPr>
        <p:spPr>
          <a:xfrm>
            <a:off x="298876" y="2900365"/>
            <a:ext cx="8521200" cy="1171580"/>
          </a:xfrm>
        </p:spPr>
        <p:txBody>
          <a:bodyPr/>
          <a:lstStyle>
            <a:lvl1pPr algn="l">
              <a:lnSpc>
                <a:spcPts val="4399"/>
              </a:lnSpc>
              <a:defRPr sz="4399">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298876" y="4116406"/>
            <a:ext cx="8521200" cy="698497"/>
          </a:xfrm>
        </p:spPr>
        <p:txBody>
          <a:bodyPr anchor="t"/>
          <a:lstStyle>
            <a:lvl1pPr marL="0" indent="0" algn="l">
              <a:buNone/>
              <a:defRPr lang="cs-CZ" sz="2400" b="0" dirty="0">
                <a:solidFill>
                  <a:schemeClr val="bg1"/>
                </a:solidFill>
                <a:latin typeface="+mj-lt"/>
                <a:ea typeface="+mj-ea"/>
                <a:cs typeface="+mj-cs"/>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cs-CZ"/>
              <a:t>Kliknutím můžete upravit styl předlohy.</a:t>
            </a:r>
            <a:endParaRPr lang="cs-CZ" dirty="0"/>
          </a:p>
        </p:txBody>
      </p:sp>
      <p:sp>
        <p:nvSpPr>
          <p:cNvPr id="5" name="Zástupný symbol pro zápatí 2">
            <a:extLst>
              <a:ext uri="{FF2B5EF4-FFF2-40B4-BE49-F238E27FC236}">
                <a16:creationId xmlns:a16="http://schemas.microsoft.com/office/drawing/2014/main" id="{39A0526A-B0FB-420C-8247-784D9F9E353A}"/>
              </a:ext>
            </a:extLst>
          </p:cNvPr>
          <p:cNvSpPr>
            <a:spLocks noGrp="1"/>
          </p:cNvSpPr>
          <p:nvPr>
            <p:ph type="ftr" sz="quarter" idx="10"/>
          </p:nvPr>
        </p:nvSpPr>
        <p:spPr/>
        <p:txBody>
          <a:bodyPr/>
          <a:lstStyle>
            <a:lvl1pPr>
              <a:defRPr>
                <a:solidFill>
                  <a:schemeClr val="bg1"/>
                </a:solidFill>
              </a:defRPr>
            </a:lvl1pPr>
          </a:lstStyle>
          <a:p>
            <a:pPr>
              <a:defRPr/>
            </a:pPr>
            <a:endParaRPr/>
          </a:p>
        </p:txBody>
      </p:sp>
      <p:sp>
        <p:nvSpPr>
          <p:cNvPr id="6" name="Zástupný symbol pro číslo snímku 3">
            <a:extLst>
              <a:ext uri="{FF2B5EF4-FFF2-40B4-BE49-F238E27FC236}">
                <a16:creationId xmlns:a16="http://schemas.microsoft.com/office/drawing/2014/main" id="{DF52E606-2A1A-4CFC-A063-C61F5A4BC2DC}"/>
              </a:ext>
            </a:extLst>
          </p:cNvPr>
          <p:cNvSpPr>
            <a:spLocks noGrp="1"/>
          </p:cNvSpPr>
          <p:nvPr>
            <p:ph type="sldNum" sz="quarter" idx="11"/>
          </p:nvPr>
        </p:nvSpPr>
        <p:spPr/>
        <p:txBody>
          <a:bodyPr/>
          <a:lstStyle>
            <a:lvl1pPr>
              <a:defRPr smtClean="0">
                <a:solidFill>
                  <a:schemeClr val="bg1"/>
                </a:solidFill>
              </a:defRPr>
            </a:lvl1pPr>
          </a:lstStyle>
          <a:p>
            <a:pPr>
              <a:defRPr/>
            </a:pPr>
            <a:fld id="{20C1A016-4F09-4324-8496-30C01196B2DC}" type="slidenum">
              <a:rPr lang="cs-CZ" altLang="cs-CZ"/>
              <a:pPr>
                <a:defRPr/>
              </a:pPr>
              <a:t>‹#›</a:t>
            </a:fld>
            <a:endParaRPr lang="cs-CZ" altLang="cs-CZ"/>
          </a:p>
        </p:txBody>
      </p:sp>
    </p:spTree>
    <p:extLst>
      <p:ext uri="{BB962C8B-B14F-4D97-AF65-F5344CB8AC3E}">
        <p14:creationId xmlns:p14="http://schemas.microsoft.com/office/powerpoint/2010/main" val="64030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pic>
        <p:nvPicPr>
          <p:cNvPr id="5" name="Grafický objekt 5">
            <a:extLst>
              <a:ext uri="{FF2B5EF4-FFF2-40B4-BE49-F238E27FC236}">
                <a16:creationId xmlns:a16="http://schemas.microsoft.com/office/drawing/2014/main" id="{58C4EF56-60DB-43E9-8F68-AC5FE6B02699}"/>
              </a:ext>
            </a:extLst>
          </p:cNvPr>
          <p:cNvPicPr>
            <a:picLocks noChangeAspect="1"/>
          </p:cNvPicPr>
          <p:nvPr/>
        </p:nvPicPr>
        <p:blipFill>
          <a:blip r:embed="rId2"/>
          <a:stretch>
            <a:fillRect/>
          </a:stretch>
        </p:blipFill>
        <p:spPr>
          <a:xfrm>
            <a:off x="7705725" y="6129338"/>
            <a:ext cx="1127125" cy="322262"/>
          </a:xfrm>
          <a:prstGeom prst="rect">
            <a:avLst/>
          </a:prstGeom>
        </p:spPr>
      </p:pic>
      <p:sp>
        <p:nvSpPr>
          <p:cNvPr id="3" name="Zástupný symbol pro obsah 2"/>
          <p:cNvSpPr>
            <a:spLocks noGrp="1"/>
          </p:cNvSpPr>
          <p:nvPr>
            <p:ph idx="1"/>
          </p:nvPr>
        </p:nvSpPr>
        <p:spPr>
          <a:xfrm>
            <a:off x="540002" y="1692002"/>
            <a:ext cx="8064900" cy="4139998"/>
          </a:xfrm>
          <a:prstGeom prst="rect">
            <a:avLst/>
          </a:prstGeom>
        </p:spPr>
        <p:txBody>
          <a:bodyPr/>
          <a:lstStyle>
            <a:lvl1pPr marL="251950" indent="-179964">
              <a:lnSpc>
                <a:spcPct val="150000"/>
              </a:lnSpc>
              <a:buClr>
                <a:schemeClr val="tx2"/>
              </a:buClr>
              <a:buSzPct val="100000"/>
              <a:buFont typeface="Arial" panose="020B0604020202020204" pitchFamily="34" charset="0"/>
              <a:buChar char="̶"/>
              <a:defRPr b="0"/>
            </a:lvl1pPr>
            <a:lvl2pPr marL="503899" indent="-179964">
              <a:lnSpc>
                <a:spcPct val="100000"/>
              </a:lnSpc>
              <a:buClr>
                <a:schemeClr val="tx2"/>
              </a:buClr>
              <a:buFont typeface="Arial" panose="020B0604020202020204" pitchFamily="34" charset="0"/>
              <a:buChar char="̶"/>
              <a:defRPr sz="2000"/>
            </a:lvl2pPr>
            <a:lvl3pPr marL="914217"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7" name="Zástupný symbol pro text 7"/>
          <p:cNvSpPr>
            <a:spLocks noGrp="1"/>
          </p:cNvSpPr>
          <p:nvPr>
            <p:ph type="body" sz="quarter" idx="13"/>
          </p:nvPr>
        </p:nvSpPr>
        <p:spPr>
          <a:xfrm>
            <a:off x="540544" y="1296001"/>
            <a:ext cx="8064104" cy="271576"/>
          </a:xfrm>
        </p:spPr>
        <p:txBody>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p:cNvSpPr>
            <a:spLocks noGrp="1"/>
          </p:cNvSpPr>
          <p:nvPr>
            <p:ph type="title"/>
          </p:nvPr>
        </p:nvSpPr>
        <p:spPr/>
        <p:txBody>
          <a:bodyPr/>
          <a:lstStyle/>
          <a:p>
            <a:r>
              <a:rPr lang="cs-CZ"/>
              <a:t>Kliknutím lze upravit styl.</a:t>
            </a:r>
          </a:p>
        </p:txBody>
      </p:sp>
      <p:sp>
        <p:nvSpPr>
          <p:cNvPr id="6" name="Zástupný symbol pro zápatí 3">
            <a:extLst>
              <a:ext uri="{FF2B5EF4-FFF2-40B4-BE49-F238E27FC236}">
                <a16:creationId xmlns:a16="http://schemas.microsoft.com/office/drawing/2014/main" id="{53C024F9-5BD4-4FEC-83D9-CE13A753A989}"/>
              </a:ext>
            </a:extLst>
          </p:cNvPr>
          <p:cNvSpPr>
            <a:spLocks noGrp="1"/>
          </p:cNvSpPr>
          <p:nvPr>
            <p:ph type="ftr" sz="quarter" idx="14"/>
          </p:nvPr>
        </p:nvSpPr>
        <p:spPr/>
        <p:txBody>
          <a:bodyPr/>
          <a:lstStyle>
            <a:lvl1pPr>
              <a:defRPr sz="1200"/>
            </a:lvl1pPr>
          </a:lstStyle>
          <a:p>
            <a:pPr>
              <a:defRPr/>
            </a:pPr>
            <a:endParaRPr/>
          </a:p>
        </p:txBody>
      </p:sp>
      <p:sp>
        <p:nvSpPr>
          <p:cNvPr id="8" name="Zástupný symbol pro číslo snímku 4">
            <a:extLst>
              <a:ext uri="{FF2B5EF4-FFF2-40B4-BE49-F238E27FC236}">
                <a16:creationId xmlns:a16="http://schemas.microsoft.com/office/drawing/2014/main" id="{8AED3F87-C3A5-4D81-A9C5-ED21AA53F8C5}"/>
              </a:ext>
            </a:extLst>
          </p:cNvPr>
          <p:cNvSpPr>
            <a:spLocks noGrp="1"/>
          </p:cNvSpPr>
          <p:nvPr>
            <p:ph type="sldNum" sz="quarter" idx="15"/>
          </p:nvPr>
        </p:nvSpPr>
        <p:spPr/>
        <p:txBody>
          <a:bodyPr/>
          <a:lstStyle>
            <a:lvl1pPr>
              <a:defRPr smtClean="0"/>
            </a:lvl1pPr>
          </a:lstStyle>
          <a:p>
            <a:pPr>
              <a:defRPr/>
            </a:pPr>
            <a:fld id="{EF550686-FEF6-4AA3-AFB1-8761E50E9CF2}" type="slidenum">
              <a:rPr lang="cs-CZ" altLang="cs-CZ"/>
              <a:pPr>
                <a:defRPr/>
              </a:pPr>
              <a:t>‹#›</a:t>
            </a:fld>
            <a:endParaRPr lang="cs-CZ" altLang="cs-CZ"/>
          </a:p>
        </p:txBody>
      </p:sp>
    </p:spTree>
    <p:extLst>
      <p:ext uri="{BB962C8B-B14F-4D97-AF65-F5344CB8AC3E}">
        <p14:creationId xmlns:p14="http://schemas.microsoft.com/office/powerpoint/2010/main" val="207469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pic>
        <p:nvPicPr>
          <p:cNvPr id="7" name="Grafický objekt 5">
            <a:extLst>
              <a:ext uri="{FF2B5EF4-FFF2-40B4-BE49-F238E27FC236}">
                <a16:creationId xmlns:a16="http://schemas.microsoft.com/office/drawing/2014/main" id="{1A5E7C58-92E8-4038-96F0-31FADDA269ED}"/>
              </a:ext>
            </a:extLst>
          </p:cNvPr>
          <p:cNvPicPr>
            <a:picLocks noChangeAspect="1"/>
          </p:cNvPicPr>
          <p:nvPr/>
        </p:nvPicPr>
        <p:blipFill>
          <a:blip r:embed="rId2"/>
          <a:stretch>
            <a:fillRect/>
          </a:stretch>
        </p:blipFill>
        <p:spPr>
          <a:xfrm>
            <a:off x="7705725" y="6129338"/>
            <a:ext cx="1127125" cy="322262"/>
          </a:xfrm>
          <a:prstGeom prst="rect">
            <a:avLst/>
          </a:prstGeom>
        </p:spPr>
      </p:pic>
      <p:sp>
        <p:nvSpPr>
          <p:cNvPr id="16" name="Zástupný symbol pro text 7"/>
          <p:cNvSpPr>
            <a:spLocks noGrp="1"/>
          </p:cNvSpPr>
          <p:nvPr>
            <p:ph type="body" sz="quarter" idx="26"/>
          </p:nvPr>
        </p:nvSpPr>
        <p:spPr>
          <a:xfrm>
            <a:off x="540544" y="1296001"/>
            <a:ext cx="3915000" cy="271576"/>
          </a:xfrm>
        </p:spPr>
        <p:txBody>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p:cNvSpPr>
            <a:spLocks noGrp="1"/>
          </p:cNvSpPr>
          <p:nvPr>
            <p:ph type="title"/>
          </p:nvPr>
        </p:nvSpPr>
        <p:spPr>
          <a:xfrm>
            <a:off x="540002" y="720000"/>
            <a:ext cx="8064900" cy="451576"/>
          </a:xfrm>
        </p:spPr>
        <p:txBody>
          <a:bodyPr/>
          <a:lstStyle/>
          <a:p>
            <a:r>
              <a:rPr lang="cs-CZ"/>
              <a:t>Kliknutím lze upravit styl.</a:t>
            </a:r>
          </a:p>
        </p:txBody>
      </p:sp>
      <p:sp>
        <p:nvSpPr>
          <p:cNvPr id="21" name="Zástupný symbol pro text 7"/>
          <p:cNvSpPr>
            <a:spLocks noGrp="1"/>
          </p:cNvSpPr>
          <p:nvPr>
            <p:ph type="body" sz="quarter" idx="27"/>
          </p:nvPr>
        </p:nvSpPr>
        <p:spPr>
          <a:xfrm>
            <a:off x="4688459" y="1290515"/>
            <a:ext cx="3915000" cy="271576"/>
          </a:xfrm>
        </p:spPr>
        <p:txBody>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540001" y="1692001"/>
            <a:ext cx="3914998" cy="4140000"/>
          </a:xfrm>
          <a:prstGeom prst="rect">
            <a:avLst/>
          </a:prstGeom>
        </p:spPr>
        <p:txBody>
          <a:bodyPr/>
          <a:lstStyle>
            <a:lvl1pPr marL="251950" indent="-179964">
              <a:lnSpc>
                <a:spcPct val="150000"/>
              </a:lnSpc>
              <a:buClr>
                <a:schemeClr val="tx2"/>
              </a:buClr>
              <a:buSzPct val="100000"/>
              <a:buFont typeface="Arial" panose="020B0604020202020204" pitchFamily="34" charset="0"/>
              <a:buChar char="̶"/>
              <a:defRPr b="0"/>
            </a:lvl1pPr>
            <a:lvl2pPr marL="503899" indent="-179964">
              <a:lnSpc>
                <a:spcPct val="100000"/>
              </a:lnSpc>
              <a:buClr>
                <a:schemeClr val="tx2"/>
              </a:buClr>
              <a:buFont typeface="Arial" panose="020B0604020202020204" pitchFamily="34" charset="0"/>
              <a:buChar char="̶"/>
              <a:defRPr sz="2000"/>
            </a:lvl2pPr>
            <a:lvl3pPr marL="914217"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4688460" y="1690271"/>
            <a:ext cx="3914998" cy="4140000"/>
          </a:xfrm>
          <a:prstGeom prst="rect">
            <a:avLst/>
          </a:prstGeom>
        </p:spPr>
        <p:txBody>
          <a:bodyPr/>
          <a:lstStyle>
            <a:lvl1pPr marL="251950" indent="-179964">
              <a:lnSpc>
                <a:spcPct val="150000"/>
              </a:lnSpc>
              <a:buClr>
                <a:schemeClr val="tx2"/>
              </a:buClr>
              <a:buSzPct val="100000"/>
              <a:buFont typeface="Arial" panose="020B0604020202020204" pitchFamily="34" charset="0"/>
              <a:buChar char="̶"/>
              <a:defRPr b="0"/>
            </a:lvl1pPr>
            <a:lvl2pPr marL="503899" indent="-179964">
              <a:lnSpc>
                <a:spcPct val="100000"/>
              </a:lnSpc>
              <a:buClr>
                <a:schemeClr val="tx2"/>
              </a:buClr>
              <a:buFont typeface="Arial" panose="020B0604020202020204" pitchFamily="34" charset="0"/>
              <a:buChar char="̶"/>
              <a:defRPr sz="2000"/>
            </a:lvl2pPr>
            <a:lvl3pPr marL="914217"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8" name="Zástupný symbol pro zápatí 1">
            <a:extLst>
              <a:ext uri="{FF2B5EF4-FFF2-40B4-BE49-F238E27FC236}">
                <a16:creationId xmlns:a16="http://schemas.microsoft.com/office/drawing/2014/main" id="{AFAB85DB-2F14-4CB0-B2CE-DF438046017B}"/>
              </a:ext>
            </a:extLst>
          </p:cNvPr>
          <p:cNvSpPr>
            <a:spLocks noGrp="1"/>
          </p:cNvSpPr>
          <p:nvPr>
            <p:ph type="ftr" sz="quarter" idx="29"/>
          </p:nvPr>
        </p:nvSpPr>
        <p:spPr/>
        <p:txBody>
          <a:bodyPr/>
          <a:lstStyle>
            <a:lvl1pPr>
              <a:defRPr/>
            </a:lvl1pPr>
          </a:lstStyle>
          <a:p>
            <a:pPr>
              <a:defRPr/>
            </a:pPr>
            <a:endParaRPr/>
          </a:p>
        </p:txBody>
      </p:sp>
      <p:sp>
        <p:nvSpPr>
          <p:cNvPr id="9" name="Zástupný symbol pro číslo snímku 2">
            <a:extLst>
              <a:ext uri="{FF2B5EF4-FFF2-40B4-BE49-F238E27FC236}">
                <a16:creationId xmlns:a16="http://schemas.microsoft.com/office/drawing/2014/main" id="{CBFDA72C-C76C-4FEA-A49C-4D113E114417}"/>
              </a:ext>
            </a:extLst>
          </p:cNvPr>
          <p:cNvSpPr>
            <a:spLocks noGrp="1"/>
          </p:cNvSpPr>
          <p:nvPr>
            <p:ph type="sldNum" sz="quarter" idx="30"/>
          </p:nvPr>
        </p:nvSpPr>
        <p:spPr/>
        <p:txBody>
          <a:bodyPr/>
          <a:lstStyle>
            <a:lvl1pPr>
              <a:defRPr smtClean="0"/>
            </a:lvl1pPr>
          </a:lstStyle>
          <a:p>
            <a:pPr>
              <a:defRPr/>
            </a:pPr>
            <a:fld id="{D4EDFCAE-2C3F-40DD-A2B1-5A5ABFE26534}" type="slidenum">
              <a:rPr lang="cs-CZ" altLang="cs-CZ"/>
              <a:pPr>
                <a:defRPr/>
              </a:pPr>
              <a:t>‹#›</a:t>
            </a:fld>
            <a:endParaRPr lang="cs-CZ" altLang="cs-CZ"/>
          </a:p>
        </p:txBody>
      </p:sp>
    </p:spTree>
    <p:extLst>
      <p:ext uri="{BB962C8B-B14F-4D97-AF65-F5344CB8AC3E}">
        <p14:creationId xmlns:p14="http://schemas.microsoft.com/office/powerpoint/2010/main" val="409614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obsah a text">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7135D0C6-6133-4131-A0AE-7889E16E56EB}"/>
              </a:ext>
            </a:extLst>
          </p:cNvPr>
          <p:cNvPicPr>
            <a:picLocks noChangeAspect="1"/>
          </p:cNvPicPr>
          <p:nvPr/>
        </p:nvPicPr>
        <p:blipFill>
          <a:blip r:embed="rId2"/>
          <a:stretch>
            <a:fillRect/>
          </a:stretch>
        </p:blipFill>
        <p:spPr>
          <a:xfrm>
            <a:off x="7705725" y="6129338"/>
            <a:ext cx="1127125" cy="322262"/>
          </a:xfrm>
          <a:prstGeom prst="rect">
            <a:avLst/>
          </a:prstGeom>
        </p:spPr>
      </p:pic>
      <p:sp>
        <p:nvSpPr>
          <p:cNvPr id="11" name="Zástupný symbol pro obsah 12"/>
          <p:cNvSpPr>
            <a:spLocks noGrp="1"/>
          </p:cNvSpPr>
          <p:nvPr>
            <p:ph sz="quarter" idx="24"/>
          </p:nvPr>
        </p:nvSpPr>
        <p:spPr>
          <a:xfrm>
            <a:off x="539355" y="1695078"/>
            <a:ext cx="3913809" cy="3896711"/>
          </a:xfrm>
        </p:spPr>
        <p:txBody>
          <a:bodyPr/>
          <a:lstStyle/>
          <a:p>
            <a:pPr lvl="0"/>
            <a:r>
              <a:rPr lang="cs-CZ"/>
              <a:t>Po kliknutí můžete upravovat styly textu v předloze.</a:t>
            </a:r>
          </a:p>
        </p:txBody>
      </p:sp>
      <p:sp>
        <p:nvSpPr>
          <p:cNvPr id="4" name="Nadpis 3"/>
          <p:cNvSpPr>
            <a:spLocks noGrp="1"/>
          </p:cNvSpPr>
          <p:nvPr>
            <p:ph type="title"/>
          </p:nvPr>
        </p:nvSpPr>
        <p:spPr/>
        <p:txBody>
          <a:bodyPr/>
          <a:lstStyle/>
          <a:p>
            <a:r>
              <a:rPr lang="cs-CZ"/>
              <a:t>Kliknutím lze upravit styl.</a:t>
            </a:r>
            <a:endParaRPr lang="cs-CZ" dirty="0"/>
          </a:p>
        </p:txBody>
      </p:sp>
      <p:sp>
        <p:nvSpPr>
          <p:cNvPr id="9" name="Zástupný symbol pro text 13"/>
          <p:cNvSpPr>
            <a:spLocks noGrp="1"/>
          </p:cNvSpPr>
          <p:nvPr>
            <p:ph type="body" sz="quarter" idx="19"/>
          </p:nvPr>
        </p:nvSpPr>
        <p:spPr>
          <a:xfrm>
            <a:off x="540544" y="5599670"/>
            <a:ext cx="3913809"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4688460" y="1667024"/>
            <a:ext cx="3914998" cy="4140000"/>
          </a:xfrm>
          <a:prstGeom prst="rect">
            <a:avLst/>
          </a:prstGeom>
        </p:spPr>
        <p:txBody>
          <a:bodyPr/>
          <a:lstStyle>
            <a:lvl1pPr marL="251950" indent="-179964">
              <a:lnSpc>
                <a:spcPct val="150000"/>
              </a:lnSpc>
              <a:buClr>
                <a:schemeClr val="tx2"/>
              </a:buClr>
              <a:buSzPct val="100000"/>
              <a:buFont typeface="Arial" panose="020B0604020202020204" pitchFamily="34" charset="0"/>
              <a:buChar char="̶"/>
              <a:defRPr sz="2000" b="0"/>
            </a:lvl1pPr>
            <a:lvl2pPr marL="503899" indent="-179964">
              <a:lnSpc>
                <a:spcPct val="100000"/>
              </a:lnSpc>
              <a:buClr>
                <a:schemeClr val="tx2"/>
              </a:buClr>
              <a:buFont typeface="Arial" panose="020B0604020202020204" pitchFamily="34" charset="0"/>
              <a:buChar char="̶"/>
              <a:defRPr sz="1600"/>
            </a:lvl2pPr>
            <a:lvl3pPr marL="914217"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7" name="Zástupný symbol pro zápatí 1">
            <a:extLst>
              <a:ext uri="{FF2B5EF4-FFF2-40B4-BE49-F238E27FC236}">
                <a16:creationId xmlns:a16="http://schemas.microsoft.com/office/drawing/2014/main" id="{8BBD5A9F-9F29-453C-84E0-E74C58EC1343}"/>
              </a:ext>
            </a:extLst>
          </p:cNvPr>
          <p:cNvSpPr>
            <a:spLocks noGrp="1"/>
          </p:cNvSpPr>
          <p:nvPr>
            <p:ph type="ftr" sz="quarter" idx="29"/>
          </p:nvPr>
        </p:nvSpPr>
        <p:spPr/>
        <p:txBody>
          <a:bodyPr/>
          <a:lstStyle>
            <a:lvl1pPr>
              <a:defRPr/>
            </a:lvl1pPr>
          </a:lstStyle>
          <a:p>
            <a:pPr>
              <a:defRPr/>
            </a:pPr>
            <a:endParaRPr/>
          </a:p>
        </p:txBody>
      </p:sp>
      <p:sp>
        <p:nvSpPr>
          <p:cNvPr id="8" name="Zástupný symbol pro číslo snímku 2">
            <a:extLst>
              <a:ext uri="{FF2B5EF4-FFF2-40B4-BE49-F238E27FC236}">
                <a16:creationId xmlns:a16="http://schemas.microsoft.com/office/drawing/2014/main" id="{A19471BA-F832-4529-8FAB-4692DB8212D6}"/>
              </a:ext>
            </a:extLst>
          </p:cNvPr>
          <p:cNvSpPr>
            <a:spLocks noGrp="1"/>
          </p:cNvSpPr>
          <p:nvPr>
            <p:ph type="sldNum" sz="quarter" idx="30"/>
          </p:nvPr>
        </p:nvSpPr>
        <p:spPr/>
        <p:txBody>
          <a:bodyPr/>
          <a:lstStyle>
            <a:lvl1pPr>
              <a:defRPr smtClean="0"/>
            </a:lvl1pPr>
          </a:lstStyle>
          <a:p>
            <a:pPr>
              <a:defRPr/>
            </a:pPr>
            <a:fld id="{7B87C8B9-004C-425C-A8FE-D4D24F68F39E}" type="slidenum">
              <a:rPr lang="cs-CZ" altLang="cs-CZ"/>
              <a:pPr>
                <a:defRPr/>
              </a:pPr>
              <a:t>‹#›</a:t>
            </a:fld>
            <a:endParaRPr lang="cs-CZ" altLang="cs-CZ"/>
          </a:p>
        </p:txBody>
      </p:sp>
    </p:spTree>
    <p:extLst>
      <p:ext uri="{BB962C8B-B14F-4D97-AF65-F5344CB8AC3E}">
        <p14:creationId xmlns:p14="http://schemas.microsoft.com/office/powerpoint/2010/main" val="13525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pic>
        <p:nvPicPr>
          <p:cNvPr id="17" name="Grafický objekt 5">
            <a:extLst>
              <a:ext uri="{FF2B5EF4-FFF2-40B4-BE49-F238E27FC236}">
                <a16:creationId xmlns:a16="http://schemas.microsoft.com/office/drawing/2014/main" id="{6CF2B216-585B-46EA-B186-AF3280FE45EA}"/>
              </a:ext>
            </a:extLst>
          </p:cNvPr>
          <p:cNvPicPr>
            <a:picLocks noChangeAspect="1"/>
          </p:cNvPicPr>
          <p:nvPr/>
        </p:nvPicPr>
        <p:blipFill>
          <a:blip r:embed="rId2"/>
          <a:stretch>
            <a:fillRect/>
          </a:stretch>
        </p:blipFill>
        <p:spPr>
          <a:xfrm>
            <a:off x="7705725" y="6129338"/>
            <a:ext cx="1127125" cy="322262"/>
          </a:xfrm>
          <a:prstGeom prst="rect">
            <a:avLst/>
          </a:prstGeom>
        </p:spPr>
      </p:pic>
      <p:sp>
        <p:nvSpPr>
          <p:cNvPr id="13" name="Zástupný symbol pro obsah 12"/>
          <p:cNvSpPr>
            <a:spLocks noGrp="1"/>
          </p:cNvSpPr>
          <p:nvPr>
            <p:ph sz="quarter" idx="22"/>
          </p:nvPr>
        </p:nvSpPr>
        <p:spPr>
          <a:xfrm>
            <a:off x="3330002" y="1692006"/>
            <a:ext cx="2483644" cy="2230711"/>
          </a:xfrm>
        </p:spPr>
        <p:txBody>
          <a:bodyPr/>
          <a:lstStyle/>
          <a:p>
            <a:pPr lvl="0"/>
            <a:r>
              <a:rPr lang="cs-CZ"/>
              <a:t>Po kliknutí můžete upravovat styly textu v předloze.</a:t>
            </a:r>
          </a:p>
        </p:txBody>
      </p:sp>
      <p:sp>
        <p:nvSpPr>
          <p:cNvPr id="6" name="Zástupný symbol pro text 5"/>
          <p:cNvSpPr>
            <a:spLocks noGrp="1"/>
          </p:cNvSpPr>
          <p:nvPr>
            <p:ph type="body" sz="quarter" idx="12"/>
          </p:nvPr>
        </p:nvSpPr>
        <p:spPr>
          <a:xfrm>
            <a:off x="540001" y="4414271"/>
            <a:ext cx="2484000" cy="1427730"/>
          </a:xfrm>
        </p:spPr>
        <p:txBody>
          <a:bodyPr numCol="1" spcCol="324000"/>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p:cNvSpPr>
            <a:spLocks noGrp="1"/>
          </p:cNvSpPr>
          <p:nvPr>
            <p:ph type="body" sz="quarter" idx="14"/>
          </p:nvPr>
        </p:nvSpPr>
        <p:spPr>
          <a:xfrm>
            <a:off x="3330002" y="4414271"/>
            <a:ext cx="2484000" cy="1427730"/>
          </a:xfrm>
        </p:spPr>
        <p:txBody>
          <a:bodyPr numCol="1" spcCol="324000"/>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p:cNvSpPr>
            <a:spLocks noGrp="1"/>
          </p:cNvSpPr>
          <p:nvPr>
            <p:ph type="body" sz="quarter" idx="15"/>
          </p:nvPr>
        </p:nvSpPr>
        <p:spPr>
          <a:xfrm>
            <a:off x="6120901" y="4414270"/>
            <a:ext cx="2484000" cy="1427730"/>
          </a:xfrm>
        </p:spPr>
        <p:txBody>
          <a:bodyPr numCol="1" spcCol="324000"/>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p:cNvSpPr>
            <a:spLocks noGrp="1"/>
          </p:cNvSpPr>
          <p:nvPr>
            <p:ph type="body" sz="quarter" idx="19"/>
          </p:nvPr>
        </p:nvSpPr>
        <p:spPr>
          <a:xfrm>
            <a:off x="540545" y="4025136"/>
            <a:ext cx="2483644"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p:cNvSpPr>
            <a:spLocks noGrp="1"/>
          </p:cNvSpPr>
          <p:nvPr>
            <p:ph type="body" sz="quarter" idx="20"/>
          </p:nvPr>
        </p:nvSpPr>
        <p:spPr>
          <a:xfrm>
            <a:off x="3330358" y="4025136"/>
            <a:ext cx="2483644"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p:cNvSpPr>
            <a:spLocks noGrp="1"/>
          </p:cNvSpPr>
          <p:nvPr>
            <p:ph type="body" sz="quarter" idx="21"/>
          </p:nvPr>
        </p:nvSpPr>
        <p:spPr>
          <a:xfrm>
            <a:off x="6121078" y="4025136"/>
            <a:ext cx="2483644"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p:cNvSpPr>
            <a:spLocks noGrp="1"/>
          </p:cNvSpPr>
          <p:nvPr>
            <p:ph sz="quarter" idx="23"/>
          </p:nvPr>
        </p:nvSpPr>
        <p:spPr>
          <a:xfrm>
            <a:off x="540001" y="1692006"/>
            <a:ext cx="2483644" cy="2230711"/>
          </a:xfrm>
        </p:spPr>
        <p:txBody>
          <a:bodyPr/>
          <a:lstStyle/>
          <a:p>
            <a:pPr lvl="0"/>
            <a:r>
              <a:rPr lang="cs-CZ"/>
              <a:t>Po kliknutí můžete upravovat styly textu v předloze.</a:t>
            </a:r>
          </a:p>
        </p:txBody>
      </p:sp>
      <p:sp>
        <p:nvSpPr>
          <p:cNvPr id="20" name="Zástupný symbol pro obsah 12"/>
          <p:cNvSpPr>
            <a:spLocks noGrp="1"/>
          </p:cNvSpPr>
          <p:nvPr>
            <p:ph sz="quarter" idx="24"/>
          </p:nvPr>
        </p:nvSpPr>
        <p:spPr>
          <a:xfrm>
            <a:off x="6120003" y="1692006"/>
            <a:ext cx="2483644" cy="2230711"/>
          </a:xfrm>
        </p:spPr>
        <p:txBody>
          <a:bodyPr/>
          <a:lstStyle/>
          <a:p>
            <a:pPr lvl="0"/>
            <a:r>
              <a:rPr lang="cs-CZ"/>
              <a:t>Po kliknutí můžete upravovat styly textu v předloze.</a:t>
            </a:r>
          </a:p>
        </p:txBody>
      </p:sp>
      <p:sp>
        <p:nvSpPr>
          <p:cNvPr id="19" name="Zástupný symbol pro text 7"/>
          <p:cNvSpPr>
            <a:spLocks noGrp="1"/>
          </p:cNvSpPr>
          <p:nvPr>
            <p:ph type="body" sz="quarter" idx="13"/>
          </p:nvPr>
        </p:nvSpPr>
        <p:spPr>
          <a:xfrm>
            <a:off x="540544" y="1296001"/>
            <a:ext cx="8064104" cy="271576"/>
          </a:xfrm>
        </p:spPr>
        <p:txBody>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p:cNvSpPr>
            <a:spLocks noGrp="1"/>
          </p:cNvSpPr>
          <p:nvPr>
            <p:ph type="title"/>
          </p:nvPr>
        </p:nvSpPr>
        <p:spPr>
          <a:xfrm>
            <a:off x="540002" y="720000"/>
            <a:ext cx="8064900" cy="451576"/>
          </a:xfrm>
        </p:spPr>
        <p:txBody>
          <a:bodyPr/>
          <a:lstStyle/>
          <a:p>
            <a:r>
              <a:rPr lang="cs-CZ"/>
              <a:t>Kliknutím lze upravit styl.</a:t>
            </a:r>
          </a:p>
        </p:txBody>
      </p:sp>
      <p:sp>
        <p:nvSpPr>
          <p:cNvPr id="22" name="Zástupný symbol pro zápatí 1">
            <a:extLst>
              <a:ext uri="{FF2B5EF4-FFF2-40B4-BE49-F238E27FC236}">
                <a16:creationId xmlns:a16="http://schemas.microsoft.com/office/drawing/2014/main" id="{5DB1968B-DE3D-45FF-BDF6-924B1129DA00}"/>
              </a:ext>
            </a:extLst>
          </p:cNvPr>
          <p:cNvSpPr>
            <a:spLocks noGrp="1"/>
          </p:cNvSpPr>
          <p:nvPr>
            <p:ph type="ftr" sz="quarter" idx="25"/>
          </p:nvPr>
        </p:nvSpPr>
        <p:spPr/>
        <p:txBody>
          <a:bodyPr/>
          <a:lstStyle>
            <a:lvl1pPr>
              <a:defRPr/>
            </a:lvl1pPr>
          </a:lstStyle>
          <a:p>
            <a:pPr>
              <a:defRPr/>
            </a:pPr>
            <a:endParaRPr/>
          </a:p>
        </p:txBody>
      </p:sp>
      <p:sp>
        <p:nvSpPr>
          <p:cNvPr id="23" name="Zástupný symbol pro číslo snímku 2">
            <a:extLst>
              <a:ext uri="{FF2B5EF4-FFF2-40B4-BE49-F238E27FC236}">
                <a16:creationId xmlns:a16="http://schemas.microsoft.com/office/drawing/2014/main" id="{7F3821DE-9518-418E-8611-798C94CEFD68}"/>
              </a:ext>
            </a:extLst>
          </p:cNvPr>
          <p:cNvSpPr>
            <a:spLocks noGrp="1"/>
          </p:cNvSpPr>
          <p:nvPr>
            <p:ph type="sldNum" sz="quarter" idx="26"/>
          </p:nvPr>
        </p:nvSpPr>
        <p:spPr/>
        <p:txBody>
          <a:bodyPr/>
          <a:lstStyle>
            <a:lvl1pPr>
              <a:defRPr smtClean="0"/>
            </a:lvl1pPr>
          </a:lstStyle>
          <a:p>
            <a:pPr>
              <a:defRPr/>
            </a:pPr>
            <a:fld id="{81082312-7B73-42A7-9F46-6269E5676DE4}" type="slidenum">
              <a:rPr lang="cs-CZ" altLang="cs-CZ"/>
              <a:pPr>
                <a:defRPr/>
              </a:pPr>
              <a:t>‹#›</a:t>
            </a:fld>
            <a:endParaRPr lang="cs-CZ" altLang="cs-CZ"/>
          </a:p>
        </p:txBody>
      </p:sp>
    </p:spTree>
    <p:extLst>
      <p:ext uri="{BB962C8B-B14F-4D97-AF65-F5344CB8AC3E}">
        <p14:creationId xmlns:p14="http://schemas.microsoft.com/office/powerpoint/2010/main" val="377129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sah a text bez nadpisu">
    <p:spTree>
      <p:nvGrpSpPr>
        <p:cNvPr id="1" name=""/>
        <p:cNvGrpSpPr/>
        <p:nvPr/>
      </p:nvGrpSpPr>
      <p:grpSpPr>
        <a:xfrm>
          <a:off x="0" y="0"/>
          <a:ext cx="0" cy="0"/>
          <a:chOff x="0" y="0"/>
          <a:chExt cx="0" cy="0"/>
        </a:xfrm>
      </p:grpSpPr>
      <p:pic>
        <p:nvPicPr>
          <p:cNvPr id="5" name="Grafický objekt 5">
            <a:extLst>
              <a:ext uri="{FF2B5EF4-FFF2-40B4-BE49-F238E27FC236}">
                <a16:creationId xmlns:a16="http://schemas.microsoft.com/office/drawing/2014/main" id="{E63519F5-4165-437C-81C2-D9F4C3898E4A}"/>
              </a:ext>
            </a:extLst>
          </p:cNvPr>
          <p:cNvPicPr>
            <a:picLocks noChangeAspect="1"/>
          </p:cNvPicPr>
          <p:nvPr/>
        </p:nvPicPr>
        <p:blipFill>
          <a:blip r:embed="rId2"/>
          <a:stretch>
            <a:fillRect/>
          </a:stretch>
        </p:blipFill>
        <p:spPr>
          <a:xfrm>
            <a:off x="7705725" y="6129338"/>
            <a:ext cx="1127125" cy="322262"/>
          </a:xfrm>
          <a:prstGeom prst="rect">
            <a:avLst/>
          </a:prstGeom>
        </p:spPr>
      </p:pic>
      <p:sp>
        <p:nvSpPr>
          <p:cNvPr id="14" name="Zástupný symbol pro obsah 2"/>
          <p:cNvSpPr>
            <a:spLocks noGrp="1"/>
          </p:cNvSpPr>
          <p:nvPr>
            <p:ph idx="1"/>
          </p:nvPr>
        </p:nvSpPr>
        <p:spPr>
          <a:xfrm>
            <a:off x="4704159" y="692150"/>
            <a:ext cx="3900741" cy="5139850"/>
          </a:xfrm>
          <a:prstGeom prst="rect">
            <a:avLst/>
          </a:prstGeom>
        </p:spPr>
        <p:txBody>
          <a:bodyPr/>
          <a:lstStyle>
            <a:lvl1pPr marL="251950" indent="-179964">
              <a:lnSpc>
                <a:spcPct val="150000"/>
              </a:lnSpc>
              <a:buClr>
                <a:schemeClr val="tx2"/>
              </a:buClr>
              <a:buSzPct val="100000"/>
              <a:buFont typeface="Arial" panose="020B0604020202020204" pitchFamily="34" charset="0"/>
              <a:buChar char="̶"/>
              <a:defRPr sz="2000" b="0"/>
            </a:lvl1pPr>
            <a:lvl2pPr marL="503899" indent="-179964">
              <a:lnSpc>
                <a:spcPct val="100000"/>
              </a:lnSpc>
              <a:buClr>
                <a:schemeClr val="tx2"/>
              </a:buClr>
              <a:buFont typeface="Arial" panose="020B0604020202020204" pitchFamily="34" charset="0"/>
              <a:buChar char="̶"/>
              <a:defRPr sz="1600"/>
            </a:lvl2pPr>
            <a:lvl3pPr marL="914217"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p:cNvSpPr>
            <a:spLocks noGrp="1"/>
          </p:cNvSpPr>
          <p:nvPr>
            <p:ph sz="quarter" idx="24"/>
          </p:nvPr>
        </p:nvSpPr>
        <p:spPr>
          <a:xfrm>
            <a:off x="539355" y="692154"/>
            <a:ext cx="3913809" cy="4899635"/>
          </a:xfrm>
        </p:spPr>
        <p:txBody>
          <a:bodyPr/>
          <a:lstStyle/>
          <a:p>
            <a:pPr lvl="0"/>
            <a:r>
              <a:rPr lang="cs-CZ"/>
              <a:t>Po kliknutí můžete upravovat styly textu v předloze.</a:t>
            </a:r>
          </a:p>
        </p:txBody>
      </p:sp>
      <p:sp>
        <p:nvSpPr>
          <p:cNvPr id="10" name="Zástupný symbol pro text 13"/>
          <p:cNvSpPr>
            <a:spLocks noGrp="1"/>
          </p:cNvSpPr>
          <p:nvPr>
            <p:ph type="body" sz="quarter" idx="19"/>
          </p:nvPr>
        </p:nvSpPr>
        <p:spPr>
          <a:xfrm>
            <a:off x="540544" y="5599670"/>
            <a:ext cx="3913809" cy="216000"/>
          </a:xfrm>
        </p:spPr>
        <p:txBody>
          <a:bodyPr anchor="ctr"/>
          <a:lstStyle>
            <a:lvl1pPr>
              <a:lnSpc>
                <a:spcPts val="1100"/>
              </a:lnSpc>
              <a:defRPr sz="1000" b="0" i="0"/>
            </a:lvl1pPr>
          </a:lstStyle>
          <a:p>
            <a:pPr lvl="0"/>
            <a:r>
              <a:rPr lang="cs-CZ"/>
              <a:t>Po kliknutí můžete upravovat styly textu v předloze.</a:t>
            </a:r>
          </a:p>
        </p:txBody>
      </p:sp>
      <p:sp>
        <p:nvSpPr>
          <p:cNvPr id="6" name="Zástupný symbol pro zápatí 1">
            <a:extLst>
              <a:ext uri="{FF2B5EF4-FFF2-40B4-BE49-F238E27FC236}">
                <a16:creationId xmlns:a16="http://schemas.microsoft.com/office/drawing/2014/main" id="{1F122822-8F34-49E0-B97E-B9318AA92F63}"/>
              </a:ext>
            </a:extLst>
          </p:cNvPr>
          <p:cNvSpPr>
            <a:spLocks noGrp="1"/>
          </p:cNvSpPr>
          <p:nvPr>
            <p:ph type="ftr" sz="quarter" idx="25"/>
          </p:nvPr>
        </p:nvSpPr>
        <p:spPr/>
        <p:txBody>
          <a:bodyPr/>
          <a:lstStyle>
            <a:lvl1pPr>
              <a:defRPr/>
            </a:lvl1pPr>
          </a:lstStyle>
          <a:p>
            <a:pPr>
              <a:defRPr/>
            </a:pPr>
            <a:endParaRPr/>
          </a:p>
        </p:txBody>
      </p:sp>
      <p:sp>
        <p:nvSpPr>
          <p:cNvPr id="7" name="Zástupný symbol pro číslo snímku 2">
            <a:extLst>
              <a:ext uri="{FF2B5EF4-FFF2-40B4-BE49-F238E27FC236}">
                <a16:creationId xmlns:a16="http://schemas.microsoft.com/office/drawing/2014/main" id="{B02042D5-9777-46C4-B01B-8DF5AC477B52}"/>
              </a:ext>
            </a:extLst>
          </p:cNvPr>
          <p:cNvSpPr>
            <a:spLocks noGrp="1"/>
          </p:cNvSpPr>
          <p:nvPr>
            <p:ph type="sldNum" sz="quarter" idx="26"/>
          </p:nvPr>
        </p:nvSpPr>
        <p:spPr/>
        <p:txBody>
          <a:bodyPr/>
          <a:lstStyle>
            <a:lvl1pPr>
              <a:defRPr smtClean="0"/>
            </a:lvl1pPr>
          </a:lstStyle>
          <a:p>
            <a:pPr>
              <a:defRPr/>
            </a:pPr>
            <a:fld id="{BA5F80DE-4509-4B8F-833E-CF831FC14655}" type="slidenum">
              <a:rPr lang="cs-CZ" altLang="cs-CZ"/>
              <a:pPr>
                <a:defRPr/>
              </a:pPr>
              <a:t>‹#›</a:t>
            </a:fld>
            <a:endParaRPr lang="cs-CZ" altLang="cs-CZ"/>
          </a:p>
        </p:txBody>
      </p:sp>
    </p:spTree>
    <p:extLst>
      <p:ext uri="{BB962C8B-B14F-4D97-AF65-F5344CB8AC3E}">
        <p14:creationId xmlns:p14="http://schemas.microsoft.com/office/powerpoint/2010/main" val="415598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sah bez nadpisu">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409EA0B6-D356-421A-B6AB-1B8A547042A8}"/>
              </a:ext>
            </a:extLst>
          </p:cNvPr>
          <p:cNvPicPr>
            <a:picLocks noChangeAspect="1"/>
          </p:cNvPicPr>
          <p:nvPr/>
        </p:nvPicPr>
        <p:blipFill>
          <a:blip r:embed="rId2"/>
          <a:stretch>
            <a:fillRect/>
          </a:stretch>
        </p:blipFill>
        <p:spPr>
          <a:xfrm>
            <a:off x="7705725" y="6129338"/>
            <a:ext cx="1127125" cy="322262"/>
          </a:xfrm>
          <a:prstGeom prst="rect">
            <a:avLst/>
          </a:prstGeom>
        </p:spPr>
      </p:pic>
      <p:sp>
        <p:nvSpPr>
          <p:cNvPr id="10" name="Zástupný symbol pro obsah 2"/>
          <p:cNvSpPr>
            <a:spLocks noGrp="1"/>
          </p:cNvSpPr>
          <p:nvPr>
            <p:ph idx="1"/>
          </p:nvPr>
        </p:nvSpPr>
        <p:spPr>
          <a:xfrm>
            <a:off x="540002" y="692150"/>
            <a:ext cx="8064900" cy="5139850"/>
          </a:xfrm>
          <a:prstGeom prst="rect">
            <a:avLst/>
          </a:prstGeom>
        </p:spPr>
        <p:txBody>
          <a:bodyPr/>
          <a:lstStyle>
            <a:lvl1pPr marL="251950" indent="-179964">
              <a:lnSpc>
                <a:spcPct val="150000"/>
              </a:lnSpc>
              <a:buClr>
                <a:schemeClr val="tx2"/>
              </a:buClr>
              <a:buSzPct val="100000"/>
              <a:buFont typeface="Arial" panose="020B0604020202020204" pitchFamily="34" charset="0"/>
              <a:buChar char="̶"/>
              <a:defRPr b="0"/>
            </a:lvl1pPr>
            <a:lvl2pPr marL="503899" indent="-179964">
              <a:lnSpc>
                <a:spcPct val="100000"/>
              </a:lnSpc>
              <a:buClr>
                <a:schemeClr val="tx2"/>
              </a:buClr>
              <a:buFont typeface="Arial" panose="020B0604020202020204" pitchFamily="34" charset="0"/>
              <a:buChar char="̶"/>
              <a:defRPr sz="2000"/>
            </a:lvl2pPr>
            <a:lvl3pPr marL="914217"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1">
            <a:extLst>
              <a:ext uri="{FF2B5EF4-FFF2-40B4-BE49-F238E27FC236}">
                <a16:creationId xmlns:a16="http://schemas.microsoft.com/office/drawing/2014/main" id="{B58F355C-D6CA-4E06-9FE8-DD6CD7D46DE8}"/>
              </a:ext>
            </a:extLst>
          </p:cNvPr>
          <p:cNvSpPr>
            <a:spLocks noGrp="1"/>
          </p:cNvSpPr>
          <p:nvPr>
            <p:ph type="ftr" sz="quarter" idx="10"/>
          </p:nvPr>
        </p:nvSpPr>
        <p:spPr/>
        <p:txBody>
          <a:bodyPr/>
          <a:lstStyle>
            <a:lvl1pPr>
              <a:defRPr/>
            </a:lvl1pPr>
          </a:lstStyle>
          <a:p>
            <a:pPr>
              <a:defRPr/>
            </a:pPr>
            <a:endParaRPr/>
          </a:p>
        </p:txBody>
      </p:sp>
      <p:sp>
        <p:nvSpPr>
          <p:cNvPr id="5" name="Zástupný symbol pro číslo snímku 2">
            <a:extLst>
              <a:ext uri="{FF2B5EF4-FFF2-40B4-BE49-F238E27FC236}">
                <a16:creationId xmlns:a16="http://schemas.microsoft.com/office/drawing/2014/main" id="{6C2A43A6-4581-4F95-A542-D52A7484CF9C}"/>
              </a:ext>
            </a:extLst>
          </p:cNvPr>
          <p:cNvSpPr>
            <a:spLocks noGrp="1"/>
          </p:cNvSpPr>
          <p:nvPr>
            <p:ph type="sldNum" sz="quarter" idx="11"/>
          </p:nvPr>
        </p:nvSpPr>
        <p:spPr/>
        <p:txBody>
          <a:bodyPr/>
          <a:lstStyle>
            <a:lvl1pPr>
              <a:defRPr smtClean="0"/>
            </a:lvl1pPr>
          </a:lstStyle>
          <a:p>
            <a:pPr>
              <a:defRPr/>
            </a:pPr>
            <a:fld id="{BA5DD0E2-7808-424A-9EB9-E9597C19293B}" type="slidenum">
              <a:rPr lang="cs-CZ" altLang="cs-CZ"/>
              <a:pPr>
                <a:defRPr/>
              </a:pPr>
              <a:t>‹#›</a:t>
            </a:fld>
            <a:endParaRPr lang="cs-CZ" altLang="cs-CZ"/>
          </a:p>
        </p:txBody>
      </p:sp>
    </p:spTree>
    <p:extLst>
      <p:ext uri="{BB962C8B-B14F-4D97-AF65-F5344CB8AC3E}">
        <p14:creationId xmlns:p14="http://schemas.microsoft.com/office/powerpoint/2010/main" val="315605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a:extLst>
              <a:ext uri="{FF2B5EF4-FFF2-40B4-BE49-F238E27FC236}">
                <a16:creationId xmlns:a16="http://schemas.microsoft.com/office/drawing/2014/main" id="{3FFB2AEC-6406-4522-A13F-1FEC73E08A44}"/>
              </a:ext>
            </a:extLst>
          </p:cNvPr>
          <p:cNvSpPr>
            <a:spLocks noGrp="1" noChangeArrowheads="1"/>
          </p:cNvSpPr>
          <p:nvPr>
            <p:ph type="ftr" sz="quarter" idx="3"/>
          </p:nvPr>
        </p:nvSpPr>
        <p:spPr bwMode="auto">
          <a:xfrm>
            <a:off x="539750" y="6227763"/>
            <a:ext cx="5940425" cy="252412"/>
          </a:xfrm>
          <a:prstGeom prst="rect">
            <a:avLst/>
          </a:prstGeom>
          <a:noFill/>
          <a:ln>
            <a:noFill/>
          </a:ln>
          <a:effectLst/>
        </p:spPr>
        <p:txBody>
          <a:bodyPr vert="horz" wrap="square" lIns="0" tIns="0" rIns="0" bIns="0" numCol="1" anchor="ctr" anchorCtr="0" compatLnSpc="1">
            <a:prstTxWarp prst="textNoShape">
              <a:avLst/>
            </a:prstTxWarp>
          </a:bodyPr>
          <a:lstStyle>
            <a:lvl1pPr eaLnBrk="1" hangingPunct="1">
              <a:defRPr lang="cs-CZ" altLang="cs-CZ" sz="1200">
                <a:solidFill>
                  <a:schemeClr val="tx2"/>
                </a:solidFill>
                <a:latin typeface="+mj-lt"/>
              </a:defRPr>
            </a:lvl1pPr>
          </a:lstStyle>
          <a:p>
            <a:pPr>
              <a:defRPr/>
            </a:pPr>
            <a:endParaRPr/>
          </a:p>
        </p:txBody>
      </p:sp>
      <p:sp>
        <p:nvSpPr>
          <p:cNvPr id="64530" name="Rectangle 18">
            <a:extLst>
              <a:ext uri="{FF2B5EF4-FFF2-40B4-BE49-F238E27FC236}">
                <a16:creationId xmlns:a16="http://schemas.microsoft.com/office/drawing/2014/main" id="{7930575A-6FFB-4414-974C-9CB8C58EADB5}"/>
              </a:ext>
            </a:extLst>
          </p:cNvPr>
          <p:cNvSpPr>
            <a:spLocks noGrp="1" noChangeArrowheads="1"/>
          </p:cNvSpPr>
          <p:nvPr>
            <p:ph type="sldNum" sz="quarter" idx="4"/>
          </p:nvPr>
        </p:nvSpPr>
        <p:spPr bwMode="auto">
          <a:xfrm>
            <a:off x="311150" y="6227763"/>
            <a:ext cx="188913" cy="252412"/>
          </a:xfrm>
          <a:prstGeom prst="rect">
            <a:avLst/>
          </a:prstGeom>
          <a:noFill/>
          <a:ln>
            <a:noFill/>
          </a:ln>
          <a:effectLst/>
        </p:spPr>
        <p:txBody>
          <a:bodyPr vert="horz" wrap="none" lIns="0" tIns="0" rIns="0" bIns="0" numCol="1" anchor="ctr" anchorCtr="0" compatLnSpc="1">
            <a:prstTxWarp prst="textNoShape">
              <a:avLst/>
            </a:prstTxWarp>
          </a:bodyPr>
          <a:lstStyle>
            <a:lvl1pPr algn="l" eaLnBrk="1" hangingPunct="1">
              <a:defRPr sz="1200" b="0" smtClean="0">
                <a:solidFill>
                  <a:schemeClr val="tx2"/>
                </a:solidFill>
                <a:latin typeface="+mj-lt"/>
              </a:defRPr>
            </a:lvl1pPr>
          </a:lstStyle>
          <a:p>
            <a:pPr>
              <a:defRPr/>
            </a:pPr>
            <a:fld id="{124932C7-FD9B-4F08-A1F7-003EACE3B887}" type="slidenum">
              <a:rPr lang="cs-CZ" altLang="cs-CZ"/>
              <a:pPr>
                <a:defRPr/>
              </a:pPr>
              <a:t>‹#›</a:t>
            </a:fld>
            <a:endParaRPr lang="cs-CZ" altLang="cs-CZ"/>
          </a:p>
        </p:txBody>
      </p:sp>
      <p:sp>
        <p:nvSpPr>
          <p:cNvPr id="2" name="Zástupný nadpis 1">
            <a:extLst>
              <a:ext uri="{FF2B5EF4-FFF2-40B4-BE49-F238E27FC236}">
                <a16:creationId xmlns:a16="http://schemas.microsoft.com/office/drawing/2014/main" id="{C4DA8CCC-821B-4141-AE28-59B74323DF20}"/>
              </a:ext>
            </a:extLst>
          </p:cNvPr>
          <p:cNvSpPr>
            <a:spLocks noGrp="1"/>
          </p:cNvSpPr>
          <p:nvPr>
            <p:ph type="title"/>
          </p:nvPr>
        </p:nvSpPr>
        <p:spPr>
          <a:xfrm>
            <a:off x="539750" y="720725"/>
            <a:ext cx="8064500" cy="450850"/>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C79AC26D-7200-4CC3-A3EA-EE014B158830}"/>
              </a:ext>
            </a:extLst>
          </p:cNvPr>
          <p:cNvSpPr>
            <a:spLocks noGrp="1"/>
          </p:cNvSpPr>
          <p:nvPr>
            <p:ph type="body" idx="1"/>
          </p:nvPr>
        </p:nvSpPr>
        <p:spPr>
          <a:xfrm>
            <a:off x="539750" y="1871663"/>
            <a:ext cx="8064500" cy="3960812"/>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Lst>
  <p:txStyles>
    <p:titleStyle>
      <a:lvl1pPr algn="l" rtl="0" fontAlgn="base">
        <a:lnSpc>
          <a:spcPts val="4000"/>
        </a:lnSpc>
        <a:spcBef>
          <a:spcPct val="0"/>
        </a:spcBef>
        <a:spcAft>
          <a:spcPct val="0"/>
        </a:spcAft>
        <a:defRPr sz="3900" b="1">
          <a:solidFill>
            <a:schemeClr val="tx2"/>
          </a:solidFill>
          <a:latin typeface="+mj-lt"/>
          <a:ea typeface="+mj-ea"/>
          <a:cs typeface="+mj-cs"/>
        </a:defRPr>
      </a:lvl1pPr>
      <a:lvl2pPr algn="l" rtl="0" fontAlgn="base">
        <a:lnSpc>
          <a:spcPts val="4000"/>
        </a:lnSpc>
        <a:spcBef>
          <a:spcPct val="0"/>
        </a:spcBef>
        <a:spcAft>
          <a:spcPct val="0"/>
        </a:spcAft>
        <a:defRPr sz="3900" b="1">
          <a:solidFill>
            <a:schemeClr val="tx2"/>
          </a:solidFill>
          <a:latin typeface="Arial" panose="020B0604020202020204" pitchFamily="34" charset="0"/>
        </a:defRPr>
      </a:lvl2pPr>
      <a:lvl3pPr algn="l" rtl="0" fontAlgn="base">
        <a:lnSpc>
          <a:spcPts val="4000"/>
        </a:lnSpc>
        <a:spcBef>
          <a:spcPct val="0"/>
        </a:spcBef>
        <a:spcAft>
          <a:spcPct val="0"/>
        </a:spcAft>
        <a:defRPr sz="3900" b="1">
          <a:solidFill>
            <a:schemeClr val="tx2"/>
          </a:solidFill>
          <a:latin typeface="Arial" panose="020B0604020202020204" pitchFamily="34" charset="0"/>
        </a:defRPr>
      </a:lvl3pPr>
      <a:lvl4pPr algn="l" rtl="0" fontAlgn="base">
        <a:lnSpc>
          <a:spcPts val="4000"/>
        </a:lnSpc>
        <a:spcBef>
          <a:spcPct val="0"/>
        </a:spcBef>
        <a:spcAft>
          <a:spcPct val="0"/>
        </a:spcAft>
        <a:defRPr sz="3900" b="1">
          <a:solidFill>
            <a:schemeClr val="tx2"/>
          </a:solidFill>
          <a:latin typeface="Arial" panose="020B0604020202020204" pitchFamily="34" charset="0"/>
        </a:defRPr>
      </a:lvl4pPr>
      <a:lvl5pPr algn="l" rtl="0" fontAlgn="base">
        <a:lnSpc>
          <a:spcPts val="4000"/>
        </a:lnSpc>
        <a:spcBef>
          <a:spcPct val="0"/>
        </a:spcBef>
        <a:spcAft>
          <a:spcPct val="0"/>
        </a:spcAft>
        <a:defRPr sz="3900" b="1">
          <a:solidFill>
            <a:schemeClr val="tx2"/>
          </a:solidFill>
          <a:latin typeface="Arial" panose="020B0604020202020204" pitchFamily="34" charset="0"/>
        </a:defRPr>
      </a:lvl5pPr>
      <a:lvl6pPr marL="457109" algn="l" rtl="0" eaLnBrk="1" fontAlgn="base" hangingPunct="1">
        <a:spcBef>
          <a:spcPct val="0"/>
        </a:spcBef>
        <a:spcAft>
          <a:spcPct val="0"/>
        </a:spcAft>
        <a:defRPr sz="2400" b="1">
          <a:solidFill>
            <a:srgbClr val="00287D"/>
          </a:solidFill>
          <a:latin typeface="Tahoma" pitchFamily="34" charset="0"/>
        </a:defRPr>
      </a:lvl6pPr>
      <a:lvl7pPr marL="914217" algn="l" rtl="0" eaLnBrk="1" fontAlgn="base" hangingPunct="1">
        <a:spcBef>
          <a:spcPct val="0"/>
        </a:spcBef>
        <a:spcAft>
          <a:spcPct val="0"/>
        </a:spcAft>
        <a:defRPr sz="2400" b="1">
          <a:solidFill>
            <a:srgbClr val="00287D"/>
          </a:solidFill>
          <a:latin typeface="Tahoma" pitchFamily="34" charset="0"/>
        </a:defRPr>
      </a:lvl7pPr>
      <a:lvl8pPr marL="1371326" algn="l" rtl="0" eaLnBrk="1" fontAlgn="base" hangingPunct="1">
        <a:spcBef>
          <a:spcPct val="0"/>
        </a:spcBef>
        <a:spcAft>
          <a:spcPct val="0"/>
        </a:spcAft>
        <a:defRPr sz="2400" b="1">
          <a:solidFill>
            <a:srgbClr val="00287D"/>
          </a:solidFill>
          <a:latin typeface="Tahoma" pitchFamily="34" charset="0"/>
        </a:defRPr>
      </a:lvl8pPr>
      <a:lvl9pPr marL="1828434" algn="l" rtl="0" eaLnBrk="1" fontAlgn="base" hangingPunct="1">
        <a:spcBef>
          <a:spcPct val="0"/>
        </a:spcBef>
        <a:spcAft>
          <a:spcPct val="0"/>
        </a:spcAft>
        <a:defRPr sz="2400" b="1">
          <a:solidFill>
            <a:srgbClr val="00287D"/>
          </a:solidFill>
          <a:latin typeface="Tahoma" pitchFamily="34" charset="0"/>
        </a:defRPr>
      </a:lvl9pPr>
    </p:titleStyle>
    <p:bodyStyle>
      <a:lvl1pPr algn="l" rtl="0" fontAlgn="base">
        <a:spcBef>
          <a:spcPct val="0"/>
        </a:spcBef>
        <a:spcAft>
          <a:spcPct val="0"/>
        </a:spcAft>
        <a:buClr>
          <a:schemeClr val="tx2"/>
        </a:buClr>
        <a:buSzPct val="100000"/>
        <a:defRPr sz="2700">
          <a:solidFill>
            <a:schemeClr val="tx1"/>
          </a:solidFill>
          <a:latin typeface="+mn-lt"/>
          <a:ea typeface="+mn-ea"/>
          <a:cs typeface="+mn-cs"/>
        </a:defRPr>
      </a:lvl1pPr>
      <a:lvl2pPr algn="l" rtl="0" fontAlgn="base">
        <a:lnSpc>
          <a:spcPts val="1800"/>
        </a:lnSpc>
        <a:spcBef>
          <a:spcPct val="0"/>
        </a:spcBef>
        <a:spcAft>
          <a:spcPct val="0"/>
        </a:spcAft>
        <a:buClr>
          <a:schemeClr val="tx2"/>
        </a:buClr>
        <a:buSzPct val="100000"/>
        <a:defRPr sz="1500">
          <a:solidFill>
            <a:schemeClr val="tx1"/>
          </a:solidFill>
          <a:latin typeface="+mn-lt"/>
        </a:defRPr>
      </a:lvl2pPr>
      <a:lvl3pPr marL="912813" algn="l" rtl="0" fontAlgn="base">
        <a:lnSpc>
          <a:spcPts val="1800"/>
        </a:lnSpc>
        <a:spcBef>
          <a:spcPct val="0"/>
        </a:spcBef>
        <a:spcAft>
          <a:spcPct val="0"/>
        </a:spcAft>
        <a:buClr>
          <a:schemeClr val="folHlink"/>
        </a:buClr>
        <a:buSzPct val="80000"/>
        <a:defRPr sz="1500">
          <a:solidFill>
            <a:schemeClr val="tx1"/>
          </a:solidFill>
          <a:latin typeface="+mn-lt"/>
        </a:defRPr>
      </a:lvl3pPr>
      <a:lvl4pPr marL="1370013" algn="l" rtl="0" fontAlgn="base">
        <a:lnSpc>
          <a:spcPts val="1800"/>
        </a:lnSpc>
        <a:spcBef>
          <a:spcPct val="0"/>
        </a:spcBef>
        <a:spcAft>
          <a:spcPct val="0"/>
        </a:spcAft>
        <a:buClr>
          <a:schemeClr val="accent2"/>
        </a:buClr>
        <a:buSzPct val="90000"/>
        <a:defRPr sz="1500">
          <a:solidFill>
            <a:schemeClr val="tx1"/>
          </a:solidFill>
          <a:latin typeface="+mn-lt"/>
        </a:defRPr>
      </a:lvl4pPr>
      <a:lvl5pPr marL="1827213" algn="l" rtl="0" fontAlgn="base">
        <a:lnSpc>
          <a:spcPts val="1800"/>
        </a:lnSpc>
        <a:spcBef>
          <a:spcPct val="0"/>
        </a:spcBef>
        <a:spcAft>
          <a:spcPct val="0"/>
        </a:spcAft>
        <a:buClr>
          <a:schemeClr val="accent1"/>
        </a:buClr>
        <a:defRPr sz="1500">
          <a:solidFill>
            <a:schemeClr val="tx1"/>
          </a:solidFill>
          <a:latin typeface="+mn-lt"/>
        </a:defRPr>
      </a:lvl5pPr>
      <a:lvl6pPr marL="2514097" indent="-228554"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2651"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19976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6868"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10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0.xml"/><Relationship Id="rId5" Type="http://schemas.openxmlformats.org/officeDocument/2006/relationships/slideLayout" Target="../slideLayouts/slideLayout15.xml"/><Relationship Id="rId4"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slideLayout" Target="../slideLayouts/slideLayout15.xml"/><Relationship Id="rId4" Type="http://schemas.openxmlformats.org/officeDocument/2006/relationships/tags" Target="../tags/tag9.xml"/></Relationships>
</file>

<file path=ppt/slides/_rels/slide3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slideLayout" Target="../slideLayouts/slideLayout15.xml"/><Relationship Id="rId4" Type="http://schemas.openxmlformats.org/officeDocument/2006/relationships/tags" Target="../tags/tag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vscht.cz/uer/CZ_studium/doc/.../Nakup%20typy%20struktura.ppt"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9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3E31400-9684-4BA6-8010-08F624997DC9}"/>
              </a:ext>
            </a:extLst>
          </p:cNvPr>
          <p:cNvSpPr>
            <a:spLocks noGrp="1" noChangeArrowheads="1"/>
          </p:cNvSpPr>
          <p:nvPr>
            <p:ph type="title"/>
          </p:nvPr>
        </p:nvSpPr>
        <p:spPr>
          <a:xfrm>
            <a:off x="298450" y="2900363"/>
            <a:ext cx="8521700" cy="1171575"/>
          </a:xfrm>
        </p:spPr>
        <p:txBody>
          <a:bodyPr/>
          <a:lstStyle/>
          <a:p>
            <a:pPr fontAlgn="auto">
              <a:spcAft>
                <a:spcPts val="0"/>
              </a:spcAft>
              <a:defRPr/>
            </a:pPr>
            <a:r>
              <a:rPr lang="cs-CZ" altLang="cs-CZ" dirty="0"/>
              <a:t>Nákupní činnost</a:t>
            </a:r>
          </a:p>
        </p:txBody>
      </p:sp>
      <p:sp>
        <p:nvSpPr>
          <p:cNvPr id="8195" name="Rectangle 3">
            <a:extLst>
              <a:ext uri="{FF2B5EF4-FFF2-40B4-BE49-F238E27FC236}">
                <a16:creationId xmlns:a16="http://schemas.microsoft.com/office/drawing/2014/main" id="{E63811F3-F3A6-4E58-8803-29ADB2789929}"/>
              </a:ext>
            </a:extLst>
          </p:cNvPr>
          <p:cNvSpPr>
            <a:spLocks noGrp="1" noChangeArrowheads="1"/>
          </p:cNvSpPr>
          <p:nvPr>
            <p:ph type="subTitle" idx="1"/>
          </p:nvPr>
        </p:nvSpPr>
        <p:spPr>
          <a:xfrm>
            <a:off x="298450" y="4116388"/>
            <a:ext cx="8521700" cy="698500"/>
          </a:xfrm>
        </p:spPr>
        <p:txBody>
          <a:bodyPr/>
          <a:lstStyle/>
          <a:p>
            <a:pPr>
              <a:spcBef>
                <a:spcPts val="0"/>
              </a:spcBef>
              <a:defRPr/>
            </a:pPr>
            <a:r>
              <a:rPr altLang="cs-CZ"/>
              <a:t>Eva Švandová</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38">
            <a:extLst>
              <a:ext uri="{FF2B5EF4-FFF2-40B4-BE49-F238E27FC236}">
                <a16:creationId xmlns:a16="http://schemas.microsoft.com/office/drawing/2014/main" id="{F3E5A1A9-E2A6-4D16-9A6C-FB94D4E38CCB}"/>
              </a:ext>
            </a:extLst>
          </p:cNvPr>
          <p:cNvSpPr>
            <a:spLocks noGrp="1"/>
          </p:cNvSpPr>
          <p:nvPr>
            <p:ph type="title"/>
          </p:nvPr>
        </p:nvSpPr>
        <p:spPr/>
        <p:txBody>
          <a:bodyPr/>
          <a:lstStyle/>
          <a:p>
            <a:pPr fontAlgn="auto">
              <a:lnSpc>
                <a:spcPts val="3999"/>
              </a:lnSpc>
              <a:spcAft>
                <a:spcPts val="0"/>
              </a:spcAft>
              <a:defRPr/>
            </a:pPr>
            <a:r>
              <a:rPr lang="cs-CZ" altLang="cs-CZ" sz="3999"/>
              <a:t>Nákup v podnikovém systému</a:t>
            </a:r>
            <a:endParaRPr lang="en-GB" altLang="cs-CZ" sz="3999"/>
          </a:p>
        </p:txBody>
      </p:sp>
      <p:pic>
        <p:nvPicPr>
          <p:cNvPr id="36867" name="Obrázek 40">
            <a:extLst>
              <a:ext uri="{FF2B5EF4-FFF2-40B4-BE49-F238E27FC236}">
                <a16:creationId xmlns:a16="http://schemas.microsoft.com/office/drawing/2014/main" id="{946C115D-93D4-49F1-8877-B209D47F0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693863"/>
            <a:ext cx="6088063"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79CC60-C450-4F3F-83E5-B7071251E2DD}"/>
              </a:ext>
            </a:extLst>
          </p:cNvPr>
          <p:cNvSpPr>
            <a:spLocks noGrp="1"/>
          </p:cNvSpPr>
          <p:nvPr>
            <p:ph type="title"/>
          </p:nvPr>
        </p:nvSpPr>
        <p:spPr/>
        <p:txBody>
          <a:bodyPr/>
          <a:lstStyle/>
          <a:p>
            <a:pPr>
              <a:lnSpc>
                <a:spcPts val="3999"/>
              </a:lnSpc>
              <a:defRPr/>
            </a:pPr>
            <a:r>
              <a:rPr lang="cs-CZ" sz="3999" dirty="0" err="1"/>
              <a:t>Advantages</a:t>
            </a:r>
            <a:r>
              <a:rPr lang="cs-CZ" sz="3999" dirty="0"/>
              <a:t> </a:t>
            </a:r>
            <a:r>
              <a:rPr lang="cs-CZ" sz="3999" dirty="0" err="1"/>
              <a:t>of</a:t>
            </a:r>
            <a:r>
              <a:rPr lang="cs-CZ" sz="3999" dirty="0"/>
              <a:t> e-</a:t>
            </a:r>
            <a:r>
              <a:rPr lang="cs-CZ" sz="3999" dirty="0" err="1"/>
              <a:t>procurement</a:t>
            </a:r>
            <a:endParaRPr lang="en-GB" sz="3999" dirty="0"/>
          </a:p>
        </p:txBody>
      </p:sp>
      <p:sp>
        <p:nvSpPr>
          <p:cNvPr id="111619" name="Zástupný symbol pro obsah 2">
            <a:extLst>
              <a:ext uri="{FF2B5EF4-FFF2-40B4-BE49-F238E27FC236}">
                <a16:creationId xmlns:a16="http://schemas.microsoft.com/office/drawing/2014/main" id="{BF5713D6-F722-4E91-B1DA-FAD84C3FA0EA}"/>
              </a:ext>
            </a:extLst>
          </p:cNvPr>
          <p:cNvSpPr>
            <a:spLocks noGrp="1"/>
          </p:cNvSpPr>
          <p:nvPr>
            <p:ph idx="1"/>
          </p:nvPr>
        </p:nvSpPr>
        <p:spPr>
          <a:xfrm>
            <a:off x="539750" y="1692275"/>
            <a:ext cx="8064500" cy="4140200"/>
          </a:xfrm>
        </p:spPr>
        <p:txBody>
          <a:bodyPr/>
          <a:lstStyle/>
          <a:p>
            <a:pPr>
              <a:spcBef>
                <a:spcPts val="0"/>
              </a:spcBef>
              <a:defRPr/>
            </a:pPr>
            <a:r>
              <a:rPr lang="cs-CZ" altLang="cs-CZ" sz="2799"/>
              <a:t>Lower operating costs</a:t>
            </a:r>
          </a:p>
          <a:p>
            <a:pPr>
              <a:spcBef>
                <a:spcPts val="0"/>
              </a:spcBef>
              <a:defRPr/>
            </a:pPr>
            <a:r>
              <a:rPr lang="cs-CZ" altLang="cs-CZ" sz="2799"/>
              <a:t>Improve procurement and sourcing efficiency</a:t>
            </a:r>
          </a:p>
          <a:p>
            <a:pPr>
              <a:spcBef>
                <a:spcPts val="0"/>
              </a:spcBef>
              <a:defRPr/>
            </a:pPr>
            <a:r>
              <a:rPr lang="cs-CZ" altLang="cs-CZ" sz="2799"/>
              <a:t>Reduce procurement prices</a:t>
            </a:r>
            <a:endParaRPr lang="en-GB" altLang="cs-CZ" sz="2799"/>
          </a:p>
        </p:txBody>
      </p:sp>
      <p:pic>
        <p:nvPicPr>
          <p:cNvPr id="200708" name="Picture 2" descr="Image result for rychlost dat">
            <a:extLst>
              <a:ext uri="{FF2B5EF4-FFF2-40B4-BE49-F238E27FC236}">
                <a16:creationId xmlns:a16="http://schemas.microsoft.com/office/drawing/2014/main" id="{2C0AC4F9-245C-4A60-981A-B094CBFFC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3748088"/>
            <a:ext cx="18573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9" name="AutoShape 4" descr="Image result for nákladovost">
            <a:extLst>
              <a:ext uri="{FF2B5EF4-FFF2-40B4-BE49-F238E27FC236}">
                <a16:creationId xmlns:a16="http://schemas.microsoft.com/office/drawing/2014/main" id="{0103A8A4-E3F9-4987-A92F-A22ADE69622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GB" altLang="cs-CZ" sz="1800">
              <a:latin typeface="Arial" panose="020B0604020202020204" pitchFamily="34" charset="0"/>
            </a:endParaRPr>
          </a:p>
        </p:txBody>
      </p:sp>
      <p:sp>
        <p:nvSpPr>
          <p:cNvPr id="200710" name="AutoShape 6" descr="Image result for nákladovost">
            <a:extLst>
              <a:ext uri="{FF2B5EF4-FFF2-40B4-BE49-F238E27FC236}">
                <a16:creationId xmlns:a16="http://schemas.microsoft.com/office/drawing/2014/main" id="{FC50D722-7A19-449D-8732-1CC818B3A5B3}"/>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GB" altLang="cs-CZ" sz="1800">
              <a:latin typeface="Arial" panose="020B0604020202020204" pitchFamily="34" charset="0"/>
            </a:endParaRPr>
          </a:p>
        </p:txBody>
      </p:sp>
      <p:pic>
        <p:nvPicPr>
          <p:cNvPr id="200711" name="Picture 7">
            <a:extLst>
              <a:ext uri="{FF2B5EF4-FFF2-40B4-BE49-F238E27FC236}">
                <a16:creationId xmlns:a16="http://schemas.microsoft.com/office/drawing/2014/main" id="{6E50B676-2EA8-47F7-8C93-FE400BBA0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1783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0712" name="AutoShape 9" descr="Image result for transparentnost">
            <a:extLst>
              <a:ext uri="{FF2B5EF4-FFF2-40B4-BE49-F238E27FC236}">
                <a16:creationId xmlns:a16="http://schemas.microsoft.com/office/drawing/2014/main" id="{2D0BE841-5A6A-40EA-9A9E-70A6DE745B81}"/>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GB" altLang="cs-CZ" sz="1800">
              <a:latin typeface="Arial" panose="020B0604020202020204" pitchFamily="34" charset="0"/>
            </a:endParaRPr>
          </a:p>
        </p:txBody>
      </p:sp>
      <p:pic>
        <p:nvPicPr>
          <p:cNvPr id="200713" name="Picture 10">
            <a:extLst>
              <a:ext uri="{FF2B5EF4-FFF2-40B4-BE49-F238E27FC236}">
                <a16:creationId xmlns:a16="http://schemas.microsoft.com/office/drawing/2014/main" id="{FF7F59DD-A535-4AF4-A2BC-5579E0075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214813"/>
            <a:ext cx="2087563" cy="152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994001-F875-48B2-81D0-B77695314816}"/>
              </a:ext>
            </a:extLst>
          </p:cNvPr>
          <p:cNvSpPr>
            <a:spLocks noGrp="1"/>
          </p:cNvSpPr>
          <p:nvPr>
            <p:ph type="title"/>
          </p:nvPr>
        </p:nvSpPr>
        <p:spPr/>
        <p:txBody>
          <a:bodyPr/>
          <a:lstStyle/>
          <a:p>
            <a:pPr>
              <a:lnSpc>
                <a:spcPts val="3999"/>
              </a:lnSpc>
              <a:defRPr/>
            </a:pPr>
            <a:endParaRPr lang="en-GB" sz="3999"/>
          </a:p>
        </p:txBody>
      </p:sp>
      <p:sp>
        <p:nvSpPr>
          <p:cNvPr id="112643" name="Zástupný symbol pro obsah 2">
            <a:extLst>
              <a:ext uri="{FF2B5EF4-FFF2-40B4-BE49-F238E27FC236}">
                <a16:creationId xmlns:a16="http://schemas.microsoft.com/office/drawing/2014/main" id="{CB28EDEC-2DB4-4EEB-8CA9-4CE873EF115E}"/>
              </a:ext>
            </a:extLst>
          </p:cNvPr>
          <p:cNvSpPr>
            <a:spLocks noGrp="1"/>
          </p:cNvSpPr>
          <p:nvPr>
            <p:ph idx="1"/>
          </p:nvPr>
        </p:nvSpPr>
        <p:spPr>
          <a:xfrm>
            <a:off x="539750" y="1692275"/>
            <a:ext cx="8064500" cy="4140200"/>
          </a:xfrm>
        </p:spPr>
        <p:txBody>
          <a:bodyPr/>
          <a:lstStyle/>
          <a:p>
            <a:pPr>
              <a:spcBef>
                <a:spcPts val="0"/>
              </a:spcBef>
              <a:defRPr/>
            </a:pPr>
            <a:endParaRPr lang="en-GB" altLang="cs-CZ" sz="2799"/>
          </a:p>
        </p:txBody>
      </p:sp>
      <p:pic>
        <p:nvPicPr>
          <p:cNvPr id="202756" name="Picture 6" descr="Image result for benefits of e-procurement">
            <a:extLst>
              <a:ext uri="{FF2B5EF4-FFF2-40B4-BE49-F238E27FC236}">
                <a16:creationId xmlns:a16="http://schemas.microsoft.com/office/drawing/2014/main" id="{FA5EB6C7-755B-4D5D-A8A7-0D15E8B4A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27" r="2943" b="14072"/>
          <a:stretch>
            <a:fillRect/>
          </a:stretch>
        </p:blipFill>
        <p:spPr bwMode="auto">
          <a:xfrm>
            <a:off x="395288" y="692150"/>
            <a:ext cx="79930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726D2C-AF09-4589-8E9D-44571028A0D6}"/>
              </a:ext>
            </a:extLst>
          </p:cNvPr>
          <p:cNvSpPr>
            <a:spLocks noGrp="1"/>
          </p:cNvSpPr>
          <p:nvPr>
            <p:ph type="title"/>
          </p:nvPr>
        </p:nvSpPr>
        <p:spPr/>
        <p:txBody>
          <a:bodyPr/>
          <a:lstStyle/>
          <a:p>
            <a:pPr>
              <a:lnSpc>
                <a:spcPts val="3999"/>
              </a:lnSpc>
              <a:defRPr/>
            </a:pPr>
            <a:endParaRPr lang="en-GB" sz="3999"/>
          </a:p>
        </p:txBody>
      </p:sp>
      <p:sp>
        <p:nvSpPr>
          <p:cNvPr id="113667" name="Zástupný symbol pro obsah 2">
            <a:extLst>
              <a:ext uri="{FF2B5EF4-FFF2-40B4-BE49-F238E27FC236}">
                <a16:creationId xmlns:a16="http://schemas.microsoft.com/office/drawing/2014/main" id="{D38FCFDF-B5AC-4506-8E60-ED7566B9956C}"/>
              </a:ext>
            </a:extLst>
          </p:cNvPr>
          <p:cNvSpPr>
            <a:spLocks noGrp="1"/>
          </p:cNvSpPr>
          <p:nvPr>
            <p:ph idx="1"/>
          </p:nvPr>
        </p:nvSpPr>
        <p:spPr>
          <a:xfrm>
            <a:off x="539750" y="1692275"/>
            <a:ext cx="8064500" cy="4140200"/>
          </a:xfrm>
        </p:spPr>
        <p:txBody>
          <a:bodyPr/>
          <a:lstStyle/>
          <a:p>
            <a:pPr>
              <a:spcBef>
                <a:spcPts val="0"/>
              </a:spcBef>
              <a:defRPr/>
            </a:pPr>
            <a:endParaRPr lang="en-GB" altLang="cs-CZ" sz="2799"/>
          </a:p>
        </p:txBody>
      </p:sp>
      <p:pic>
        <p:nvPicPr>
          <p:cNvPr id="204804" name="Picture 2" descr="Image result for e-ordering model">
            <a:extLst>
              <a:ext uri="{FF2B5EF4-FFF2-40B4-BE49-F238E27FC236}">
                <a16:creationId xmlns:a16="http://schemas.microsoft.com/office/drawing/2014/main" id="{6FD697D3-8817-47AA-AD87-954D0A21B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836613"/>
            <a:ext cx="876935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931E4-5FDD-495F-BDDB-82D2EAA475C6}"/>
              </a:ext>
            </a:extLst>
          </p:cNvPr>
          <p:cNvSpPr>
            <a:spLocks noGrp="1"/>
          </p:cNvSpPr>
          <p:nvPr>
            <p:ph type="title"/>
          </p:nvPr>
        </p:nvSpPr>
        <p:spPr/>
        <p:txBody>
          <a:bodyPr/>
          <a:lstStyle/>
          <a:p>
            <a:pPr>
              <a:lnSpc>
                <a:spcPts val="3999"/>
              </a:lnSpc>
              <a:defRPr/>
            </a:pPr>
            <a:r>
              <a:rPr lang="cs-CZ" sz="3999" dirty="0"/>
              <a:t>E-</a:t>
            </a:r>
            <a:r>
              <a:rPr lang="cs-CZ" sz="3999" dirty="0" err="1"/>
              <a:t>sourcing</a:t>
            </a:r>
            <a:endParaRPr lang="en-GB" sz="3999" dirty="0"/>
          </a:p>
        </p:txBody>
      </p:sp>
      <p:sp>
        <p:nvSpPr>
          <p:cNvPr id="206851" name="Zástupný symbol pro obsah 2">
            <a:extLst>
              <a:ext uri="{FF2B5EF4-FFF2-40B4-BE49-F238E27FC236}">
                <a16:creationId xmlns:a16="http://schemas.microsoft.com/office/drawing/2014/main" id="{5DA181F2-3989-44F6-9E6A-8AFC4519C6D5}"/>
              </a:ext>
            </a:extLst>
          </p:cNvPr>
          <p:cNvSpPr>
            <a:spLocks noGrp="1" noChangeArrowheads="1"/>
          </p:cNvSpPr>
          <p:nvPr>
            <p:ph idx="1"/>
          </p:nvPr>
        </p:nvSpPr>
        <p:spPr bwMode="auto">
          <a:xfrm>
            <a:off x="539750" y="1692275"/>
            <a:ext cx="8064500" cy="4140200"/>
          </a:xfrm>
        </p:spPr>
        <p:txBody>
          <a:bodyPr wrap="square" numCol="1" anchor="t" anchorCtr="0" compatLnSpc="1">
            <a:prstTxWarp prst="textNoShape">
              <a:avLst/>
            </a:prstTxWarp>
          </a:bodyPr>
          <a:lstStyle/>
          <a:p>
            <a:pPr marL="250825" indent="-179388">
              <a:lnSpc>
                <a:spcPct val="80000"/>
              </a:lnSpc>
            </a:pPr>
            <a:r>
              <a:rPr lang="cs-CZ" altLang="en-US" sz="2000"/>
              <a:t>The aim is to improves process results, not process costs</a:t>
            </a:r>
          </a:p>
          <a:p>
            <a:pPr marL="250825" indent="-179388">
              <a:lnSpc>
                <a:spcPct val="80000"/>
              </a:lnSpc>
            </a:pPr>
            <a:r>
              <a:rPr lang="cs-CZ" altLang="en-US" sz="2000"/>
              <a:t>Focused on strategy</a:t>
            </a:r>
          </a:p>
          <a:p>
            <a:pPr marL="250825" indent="-179388">
              <a:lnSpc>
                <a:spcPct val="80000"/>
              </a:lnSpc>
            </a:pPr>
            <a:r>
              <a:rPr lang="cs-CZ" altLang="en-US" sz="2000"/>
              <a:t>Offer the access to many potentional partners</a:t>
            </a:r>
          </a:p>
          <a:p>
            <a:pPr marL="250825" indent="-179388">
              <a:lnSpc>
                <a:spcPct val="80000"/>
              </a:lnSpc>
            </a:pPr>
            <a:r>
              <a:rPr lang="cs-CZ" altLang="en-US" sz="2000"/>
              <a:t>Electronic marketplace – basic platform for trading goods and services</a:t>
            </a:r>
          </a:p>
          <a:p>
            <a:pPr marL="250825" indent="-179388">
              <a:lnSpc>
                <a:spcPct val="80000"/>
              </a:lnSpc>
            </a:pPr>
            <a:r>
              <a:rPr lang="cs-CZ" altLang="en-US" sz="2000"/>
              <a:t>E-tender		x</a:t>
            </a:r>
          </a:p>
          <a:p>
            <a:pPr marL="250825" indent="-179388">
              <a:lnSpc>
                <a:spcPct val="80000"/>
              </a:lnSpc>
            </a:pPr>
            <a:r>
              <a:rPr lang="cs-CZ" altLang="en-US" sz="2000"/>
              <a:t>E-auction</a:t>
            </a:r>
          </a:p>
          <a:p>
            <a:pPr marL="250825" indent="-179388">
              <a:lnSpc>
                <a:spcPct val="80000"/>
              </a:lnSpc>
            </a:pPr>
            <a:r>
              <a:rPr lang="cs-CZ" altLang="en-US" sz="2000"/>
              <a:t>E-collaboration</a:t>
            </a:r>
            <a:endParaRPr lang="en-GB" altLang="en-US" sz="200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AF02B1-C7C4-42D6-9284-63CA9E706232}"/>
              </a:ext>
            </a:extLst>
          </p:cNvPr>
          <p:cNvSpPr>
            <a:spLocks noGrp="1"/>
          </p:cNvSpPr>
          <p:nvPr>
            <p:ph type="title"/>
          </p:nvPr>
        </p:nvSpPr>
        <p:spPr/>
        <p:txBody>
          <a:bodyPr/>
          <a:lstStyle/>
          <a:p>
            <a:pPr>
              <a:lnSpc>
                <a:spcPts val="3999"/>
              </a:lnSpc>
              <a:defRPr/>
            </a:pPr>
            <a:r>
              <a:rPr lang="cs-CZ" sz="3999" dirty="0"/>
              <a:t>E-</a:t>
            </a:r>
            <a:r>
              <a:rPr lang="cs-CZ" sz="3999" dirty="0" err="1"/>
              <a:t>ordering</a:t>
            </a:r>
            <a:r>
              <a:rPr lang="cs-CZ" sz="3999" dirty="0"/>
              <a:t> model</a:t>
            </a:r>
            <a:endParaRPr lang="en-GB" sz="3999" dirty="0"/>
          </a:p>
        </p:txBody>
      </p:sp>
      <p:sp>
        <p:nvSpPr>
          <p:cNvPr id="115715" name="Zástupný symbol pro obsah 2">
            <a:extLst>
              <a:ext uri="{FF2B5EF4-FFF2-40B4-BE49-F238E27FC236}">
                <a16:creationId xmlns:a16="http://schemas.microsoft.com/office/drawing/2014/main" id="{BFCF5E4A-F01F-4B7D-B4E6-619B9989B8B0}"/>
              </a:ext>
            </a:extLst>
          </p:cNvPr>
          <p:cNvSpPr>
            <a:spLocks noGrp="1"/>
          </p:cNvSpPr>
          <p:nvPr>
            <p:ph idx="1"/>
          </p:nvPr>
        </p:nvSpPr>
        <p:spPr>
          <a:xfrm>
            <a:off x="539750" y="1692275"/>
            <a:ext cx="8064500" cy="4140200"/>
          </a:xfrm>
        </p:spPr>
        <p:txBody>
          <a:bodyPr/>
          <a:lstStyle/>
          <a:p>
            <a:pPr>
              <a:spcBef>
                <a:spcPts val="0"/>
              </a:spcBef>
              <a:defRPr/>
            </a:pPr>
            <a:r>
              <a:rPr lang="cs-CZ" altLang="cs-CZ" sz="2799"/>
              <a:t>Support operational, andomistrative and market oriented actvitities during procurement process</a:t>
            </a:r>
          </a:p>
          <a:p>
            <a:pPr>
              <a:spcBef>
                <a:spcPts val="0"/>
              </a:spcBef>
              <a:defRPr/>
            </a:pPr>
            <a:r>
              <a:rPr lang="cs-CZ" altLang="cs-CZ" sz="2799"/>
              <a:t>Sell-side system</a:t>
            </a:r>
          </a:p>
          <a:p>
            <a:pPr>
              <a:spcBef>
                <a:spcPts val="0"/>
              </a:spcBef>
              <a:defRPr/>
            </a:pPr>
            <a:r>
              <a:rPr lang="cs-CZ" altLang="cs-CZ" sz="2799"/>
              <a:t>Buy-side model</a:t>
            </a:r>
          </a:p>
          <a:p>
            <a:pPr>
              <a:spcBef>
                <a:spcPts val="0"/>
              </a:spcBef>
              <a:defRPr/>
            </a:pPr>
            <a:r>
              <a:rPr lang="cs-CZ" altLang="cs-CZ" sz="2799"/>
              <a:t>Electronic marketplace</a:t>
            </a:r>
            <a:endParaRPr lang="en-GB" altLang="cs-CZ" sz="2799"/>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E23D9C0D-1305-4BF3-8DE7-BC35528C99A4}"/>
              </a:ext>
            </a:extLst>
          </p:cNvPr>
          <p:cNvSpPr>
            <a:spLocks noGrp="1"/>
          </p:cNvSpPr>
          <p:nvPr>
            <p:ph type="title"/>
          </p:nvPr>
        </p:nvSpPr>
        <p:spPr/>
        <p:txBody>
          <a:bodyPr/>
          <a:lstStyle/>
          <a:p>
            <a:pPr fontAlgn="auto">
              <a:lnSpc>
                <a:spcPts val="3999"/>
              </a:lnSpc>
              <a:spcAft>
                <a:spcPts val="0"/>
              </a:spcAft>
              <a:defRPr/>
            </a:pPr>
            <a:r>
              <a:rPr lang="cs-CZ" altLang="en-US" sz="3999" dirty="0" err="1">
                <a:solidFill>
                  <a:srgbClr val="FF0000"/>
                </a:solidFill>
              </a:rPr>
              <a:t>Sourcing</a:t>
            </a:r>
            <a:r>
              <a:rPr lang="cs-CZ" altLang="en-US" sz="3999" dirty="0">
                <a:solidFill>
                  <a:srgbClr val="FF0000"/>
                </a:solidFill>
              </a:rPr>
              <a:t> </a:t>
            </a:r>
            <a:r>
              <a:rPr lang="cs-CZ" altLang="en-US" sz="3999" dirty="0" err="1">
                <a:solidFill>
                  <a:srgbClr val="FF0000"/>
                </a:solidFill>
              </a:rPr>
              <a:t>strategy</a:t>
            </a:r>
            <a:endParaRPr lang="en-GB" altLang="en-US" sz="3999" dirty="0">
              <a:solidFill>
                <a:srgbClr val="FF0000"/>
              </a:solidFill>
            </a:endParaRPr>
          </a:p>
        </p:txBody>
      </p:sp>
      <p:sp>
        <p:nvSpPr>
          <p:cNvPr id="56323" name="Zástupný symbol pro obsah 2">
            <a:extLst>
              <a:ext uri="{FF2B5EF4-FFF2-40B4-BE49-F238E27FC236}">
                <a16:creationId xmlns:a16="http://schemas.microsoft.com/office/drawing/2014/main" id="{2EE3EB21-A3ED-4117-9DE3-C8B8F07A1E4C}"/>
              </a:ext>
            </a:extLst>
          </p:cNvPr>
          <p:cNvSpPr>
            <a:spLocks noGrp="1"/>
          </p:cNvSpPr>
          <p:nvPr>
            <p:ph idx="1"/>
          </p:nvPr>
        </p:nvSpPr>
        <p:spPr>
          <a:xfrm>
            <a:off x="539750" y="1692275"/>
            <a:ext cx="8064500" cy="4140200"/>
          </a:xfrm>
        </p:spPr>
        <p:txBody>
          <a:bodyPr/>
          <a:lstStyle/>
          <a:p>
            <a:pPr>
              <a:spcBef>
                <a:spcPts val="0"/>
              </a:spcBef>
              <a:defRPr/>
            </a:pPr>
            <a:r>
              <a:rPr lang="cs-CZ" altLang="en-US" sz="2799"/>
              <a:t>Strategic sourcing - sourcing strategy is defined </a:t>
            </a:r>
            <a:r>
              <a:rPr lang="en-US" altLang="en-US" sz="2799"/>
              <a:t>as the approach developed by the company to procure supplies, for which </a:t>
            </a:r>
            <a:r>
              <a:rPr lang="en-US" altLang="en-US" sz="2799">
                <a:solidFill>
                  <a:srgbClr val="00B050"/>
                </a:solidFill>
              </a:rPr>
              <a:t>four elements are defined</a:t>
            </a:r>
            <a:r>
              <a:rPr lang="cs-CZ" altLang="en-US" sz="2799">
                <a:solidFill>
                  <a:srgbClr val="00B050"/>
                </a:solidFill>
              </a:rPr>
              <a:t> </a:t>
            </a:r>
            <a:r>
              <a:rPr lang="en-US" altLang="en-US" sz="2799">
                <a:solidFill>
                  <a:srgbClr val="00B050"/>
                </a:solidFill>
              </a:rPr>
              <a:t>as: </a:t>
            </a:r>
            <a:endParaRPr lang="cs-CZ" altLang="en-US" sz="2799">
              <a:solidFill>
                <a:srgbClr val="00B050"/>
              </a:solidFill>
            </a:endParaRPr>
          </a:p>
          <a:p>
            <a:pPr>
              <a:spcBef>
                <a:spcPts val="0"/>
              </a:spcBef>
              <a:defRPr/>
            </a:pPr>
            <a:r>
              <a:rPr lang="en-US" altLang="en-US" sz="2799">
                <a:solidFill>
                  <a:srgbClr val="00B050"/>
                </a:solidFill>
              </a:rPr>
              <a:t>“the buying policy, </a:t>
            </a:r>
            <a:endParaRPr lang="cs-CZ" altLang="en-US" sz="2799">
              <a:solidFill>
                <a:srgbClr val="00B050"/>
              </a:solidFill>
            </a:endParaRPr>
          </a:p>
          <a:p>
            <a:pPr>
              <a:spcBef>
                <a:spcPts val="0"/>
              </a:spcBef>
              <a:defRPr/>
            </a:pPr>
            <a:r>
              <a:rPr lang="en-US" altLang="en-US" sz="2799">
                <a:solidFill>
                  <a:srgbClr val="00B050"/>
                </a:solidFill>
              </a:rPr>
              <a:t>the number of sources, </a:t>
            </a:r>
            <a:endParaRPr lang="cs-CZ" altLang="en-US" sz="2799">
              <a:solidFill>
                <a:srgbClr val="00B050"/>
              </a:solidFill>
            </a:endParaRPr>
          </a:p>
          <a:p>
            <a:pPr>
              <a:spcBef>
                <a:spcPts val="0"/>
              </a:spcBef>
              <a:defRPr/>
            </a:pPr>
            <a:r>
              <a:rPr lang="en-US" altLang="en-US" sz="2799">
                <a:solidFill>
                  <a:srgbClr val="00B050"/>
                </a:solidFill>
              </a:rPr>
              <a:t>the type of source and </a:t>
            </a:r>
            <a:endParaRPr lang="cs-CZ" altLang="en-US" sz="2799">
              <a:solidFill>
                <a:srgbClr val="00B050"/>
              </a:solidFill>
            </a:endParaRPr>
          </a:p>
          <a:p>
            <a:pPr>
              <a:spcBef>
                <a:spcPts val="0"/>
              </a:spcBef>
              <a:defRPr/>
            </a:pPr>
            <a:r>
              <a:rPr lang="en-US" altLang="en-US" sz="2799">
                <a:solidFill>
                  <a:srgbClr val="00B050"/>
                </a:solidFill>
              </a:rPr>
              <a:t>the nature of the company</a:t>
            </a:r>
            <a:r>
              <a:rPr lang="cs-CZ" altLang="en-US" sz="2799">
                <a:solidFill>
                  <a:srgbClr val="00B050"/>
                </a:solidFill>
              </a:rPr>
              <a:t> - </a:t>
            </a:r>
            <a:r>
              <a:rPr lang="en-US" altLang="en-US" sz="2799">
                <a:solidFill>
                  <a:srgbClr val="00B050"/>
                </a:solidFill>
              </a:rPr>
              <a:t>supplier</a:t>
            </a:r>
            <a:r>
              <a:rPr lang="cs-CZ" altLang="en-US" sz="2799">
                <a:solidFill>
                  <a:srgbClr val="00B050"/>
                </a:solidFill>
              </a:rPr>
              <a:t> relationship”</a:t>
            </a:r>
          </a:p>
          <a:p>
            <a:pPr>
              <a:spcBef>
                <a:spcPts val="0"/>
              </a:spcBef>
              <a:defRPr/>
            </a:pPr>
            <a:endParaRPr lang="en-GB" altLang="en-US" sz="2799"/>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a:extLst>
              <a:ext uri="{FF2B5EF4-FFF2-40B4-BE49-F238E27FC236}">
                <a16:creationId xmlns:a16="http://schemas.microsoft.com/office/drawing/2014/main" id="{D74ADF95-08F6-42B8-9760-CA7055F62E6D}"/>
              </a:ext>
            </a:extLst>
          </p:cNvPr>
          <p:cNvSpPr>
            <a:spLocks noGrp="1"/>
          </p:cNvSpPr>
          <p:nvPr>
            <p:ph type="title"/>
          </p:nvPr>
        </p:nvSpPr>
        <p:spPr>
          <a:xfrm>
            <a:off x="395288" y="620713"/>
            <a:ext cx="8229600" cy="715962"/>
          </a:xfrm>
        </p:spPr>
        <p:txBody>
          <a:bodyPr>
            <a:normAutofit fontScale="90000"/>
          </a:bodyPr>
          <a:lstStyle/>
          <a:p>
            <a:pPr fontAlgn="auto">
              <a:lnSpc>
                <a:spcPts val="3999"/>
              </a:lnSpc>
              <a:spcAft>
                <a:spcPts val="0"/>
              </a:spcAft>
              <a:defRPr/>
            </a:pPr>
            <a:r>
              <a:rPr lang="cs-CZ" altLang="cs-CZ" sz="3600" dirty="0">
                <a:solidFill>
                  <a:srgbClr val="C00000"/>
                </a:solidFill>
              </a:rPr>
              <a:t>Optimalizace počtu dodavatelů</a:t>
            </a:r>
            <a:br>
              <a:rPr lang="cs-CZ" altLang="cs-CZ" sz="3999" dirty="0"/>
            </a:br>
            <a:endParaRPr lang="cs-CZ" altLang="cs-CZ" sz="3999" dirty="0"/>
          </a:p>
        </p:txBody>
      </p:sp>
      <p:sp>
        <p:nvSpPr>
          <p:cNvPr id="57347" name="Zástupný symbol pro obsah 2">
            <a:extLst>
              <a:ext uri="{FF2B5EF4-FFF2-40B4-BE49-F238E27FC236}">
                <a16:creationId xmlns:a16="http://schemas.microsoft.com/office/drawing/2014/main" id="{CDC069E4-23B9-43C9-B902-0D15D489648B}"/>
              </a:ext>
            </a:extLst>
          </p:cNvPr>
          <p:cNvSpPr>
            <a:spLocks noGrp="1"/>
          </p:cNvSpPr>
          <p:nvPr>
            <p:ph idx="1"/>
          </p:nvPr>
        </p:nvSpPr>
        <p:spPr>
          <a:xfrm>
            <a:off x="468313" y="1412875"/>
            <a:ext cx="8229600" cy="5287963"/>
          </a:xfrm>
        </p:spPr>
        <p:txBody>
          <a:bodyPr/>
          <a:lstStyle/>
          <a:p>
            <a:pPr marL="0" indent="0">
              <a:lnSpc>
                <a:spcPct val="90000"/>
              </a:lnSpc>
              <a:spcBef>
                <a:spcPts val="0"/>
              </a:spcBef>
              <a:buFont typeface="Wingdings" panose="05000000000000000000" pitchFamily="2" charset="2"/>
              <a:buNone/>
              <a:defRPr/>
            </a:pPr>
            <a:r>
              <a:rPr lang="cs-CZ" altLang="en-US" sz="1600">
                <a:solidFill>
                  <a:srgbClr val="000000"/>
                </a:solidFill>
              </a:rPr>
              <a:t>Rozhodující faktory: struktura trhu, velikost dodavatelů, vyjednávací síla dodavatelů, strategičnost položky, míra specifičnosti trhu, požadavek komplexnosti nákupu nebo spolehlivosti dodávek, kapacity dodavatelů, dodavatelských podmínek…..</a:t>
            </a:r>
          </a:p>
          <a:p>
            <a:pPr marL="0" indent="0">
              <a:lnSpc>
                <a:spcPct val="90000"/>
              </a:lnSpc>
              <a:spcBef>
                <a:spcPts val="0"/>
              </a:spcBef>
              <a:buFont typeface="Wingdings" panose="05000000000000000000" pitchFamily="2" charset="2"/>
              <a:buNone/>
              <a:defRPr/>
            </a:pPr>
            <a:r>
              <a:rPr lang="cs-CZ" altLang="en-US" sz="1600" b="1">
                <a:solidFill>
                  <a:srgbClr val="FF0000"/>
                </a:solidFill>
              </a:rPr>
              <a:t>1. Strategie koncentrace (single sourcing) </a:t>
            </a:r>
          </a:p>
          <a:p>
            <a:pPr marL="0" indent="0">
              <a:lnSpc>
                <a:spcPct val="90000"/>
              </a:lnSpc>
              <a:spcBef>
                <a:spcPts val="0"/>
              </a:spcBef>
              <a:defRPr/>
            </a:pPr>
            <a:r>
              <a:rPr lang="cs-CZ" altLang="en-US" sz="1600"/>
              <a:t>Při single sourcingu se redukuje počet dodavatelů a snahou odběratele je užší navázání obchodního vztahu s hlavními dodavateli pro daný vstup. Často jsou definováni tzv. strategičtí dodavatelé a další „ v záloze“</a:t>
            </a:r>
          </a:p>
          <a:p>
            <a:pPr marL="0" indent="0">
              <a:lnSpc>
                <a:spcPct val="90000"/>
              </a:lnSpc>
              <a:spcBef>
                <a:spcPts val="0"/>
              </a:spcBef>
              <a:defRPr/>
            </a:pPr>
            <a:r>
              <a:rPr lang="cs-CZ" altLang="en-US" sz="1600"/>
              <a:t>V praxi často dochází k absolutnímu single sourcingu, tj. že danou komoditu poskytuje pouze jeden dodavatel. </a:t>
            </a:r>
          </a:p>
          <a:p>
            <a:pPr marL="0" indent="0">
              <a:lnSpc>
                <a:spcPct val="90000"/>
              </a:lnSpc>
              <a:spcBef>
                <a:spcPts val="0"/>
              </a:spcBef>
              <a:defRPr/>
            </a:pPr>
            <a:r>
              <a:rPr lang="cs-CZ" altLang="en-US" sz="1600"/>
              <a:t>Dle Šlapoty pokud některý dodavatel překročí hranici 30 % z celkového nakupovaného objemu daného produktu, tak může dojít k závislosti na dodavateli a v případě problémů nemusí být záložní dodavatel schopný a připravený zajistit požadovaný objem dodávek </a:t>
            </a:r>
          </a:p>
          <a:p>
            <a:pPr marL="0" indent="0">
              <a:lnSpc>
                <a:spcPct val="90000"/>
              </a:lnSpc>
              <a:spcBef>
                <a:spcPts val="0"/>
              </a:spcBef>
              <a:defRPr/>
            </a:pPr>
            <a:endParaRPr lang="cs-CZ" altLang="en-US" sz="1600" b="1"/>
          </a:p>
          <a:p>
            <a:pPr marL="0" indent="0">
              <a:lnSpc>
                <a:spcPct val="90000"/>
              </a:lnSpc>
              <a:spcBef>
                <a:spcPts val="0"/>
              </a:spcBef>
              <a:buFont typeface="Wingdings" panose="05000000000000000000" pitchFamily="2" charset="2"/>
              <a:buNone/>
              <a:defRPr/>
            </a:pPr>
            <a:r>
              <a:rPr lang="cs-CZ" altLang="en-US" sz="1600" b="1">
                <a:solidFill>
                  <a:srgbClr val="FF0000"/>
                </a:solidFill>
              </a:rPr>
              <a:t>2. Strategie dodavatelského vějíře (multiple sourcing)</a:t>
            </a:r>
          </a:p>
          <a:p>
            <a:pPr marL="0" indent="0">
              <a:lnSpc>
                <a:spcPct val="90000"/>
              </a:lnSpc>
              <a:spcBef>
                <a:spcPts val="0"/>
              </a:spcBef>
              <a:defRPr/>
            </a:pPr>
            <a:r>
              <a:rPr lang="cs-CZ" altLang="en-US" sz="1600"/>
              <a:t>Při aplikaci tohoto přístupu se využívá nejméně dvou dodavatelů pro jeden nakupovaný vstup, protože rozdělením spotřeby na několik dodavatelských firem lze minimalizovat riziko přerušení plynulosti dodávek v nestandardních situacích. Tímto rozdělením podnik staví své plánování nákupu na širší, a tím také jistější základně.</a:t>
            </a:r>
          </a:p>
          <a:p>
            <a:pPr marL="0" indent="0">
              <a:lnSpc>
                <a:spcPct val="90000"/>
              </a:lnSpc>
              <a:spcBef>
                <a:spcPts val="0"/>
              </a:spcBef>
              <a:buFont typeface="Wingdings" panose="05000000000000000000" pitchFamily="2" charset="2"/>
              <a:buNone/>
              <a:defRPr/>
            </a:pPr>
            <a:endParaRPr lang="cs-CZ" altLang="en-US" sz="1200"/>
          </a:p>
          <a:p>
            <a:pPr marL="0" indent="0">
              <a:lnSpc>
                <a:spcPct val="90000"/>
              </a:lnSpc>
              <a:spcBef>
                <a:spcPts val="0"/>
              </a:spcBef>
              <a:buFont typeface="Wingdings" panose="05000000000000000000" pitchFamily="2" charset="2"/>
              <a:buNone/>
              <a:defRPr/>
            </a:pPr>
            <a:endParaRPr lang="cs-CZ" altLang="en-US" sz="1200"/>
          </a:p>
          <a:p>
            <a:pPr marL="0" indent="0">
              <a:lnSpc>
                <a:spcPct val="90000"/>
              </a:lnSpc>
              <a:spcBef>
                <a:spcPts val="0"/>
              </a:spcBef>
              <a:buFont typeface="Wingdings" panose="05000000000000000000" pitchFamily="2" charset="2"/>
              <a:buNone/>
              <a:defRPr/>
            </a:pPr>
            <a:r>
              <a:rPr lang="cs-CZ" altLang="en-US" sz="1200">
                <a:solidFill>
                  <a:srgbClr val="000000"/>
                </a:solidFill>
              </a:rPr>
              <a:t>Zdroj: Šlapota, 2005 </a:t>
            </a:r>
          </a:p>
          <a:p>
            <a:pPr marL="0" indent="0">
              <a:lnSpc>
                <a:spcPct val="90000"/>
              </a:lnSpc>
              <a:spcBef>
                <a:spcPts val="0"/>
              </a:spcBef>
              <a:defRPr/>
            </a:pPr>
            <a:endParaRPr lang="cs-CZ" altLang="en-US" sz="2799"/>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6E23FE39-E53B-4A11-94A8-BAACBBFA03BB}"/>
              </a:ext>
            </a:extLst>
          </p:cNvPr>
          <p:cNvSpPr>
            <a:spLocks noGrp="1"/>
          </p:cNvSpPr>
          <p:nvPr>
            <p:ph type="title"/>
          </p:nvPr>
        </p:nvSpPr>
        <p:spPr>
          <a:xfrm>
            <a:off x="395288" y="549275"/>
            <a:ext cx="8229600" cy="1066800"/>
          </a:xfrm>
        </p:spPr>
        <p:txBody>
          <a:bodyPr/>
          <a:lstStyle/>
          <a:p>
            <a:pPr fontAlgn="auto">
              <a:lnSpc>
                <a:spcPts val="3999"/>
              </a:lnSpc>
              <a:spcAft>
                <a:spcPts val="0"/>
              </a:spcAft>
              <a:defRPr/>
            </a:pPr>
            <a:r>
              <a:rPr lang="cs-CZ" sz="3999" dirty="0">
                <a:solidFill>
                  <a:srgbClr val="FF0000"/>
                </a:solidFill>
              </a:rPr>
              <a:t>Výběr dodavatelů strategie výběru (</a:t>
            </a:r>
            <a:r>
              <a:rPr lang="cs-CZ" sz="3999" dirty="0" err="1">
                <a:solidFill>
                  <a:srgbClr val="FF0000"/>
                </a:solidFill>
              </a:rPr>
              <a:t>sourcing</a:t>
            </a:r>
            <a:r>
              <a:rPr lang="cs-CZ" sz="3999" dirty="0">
                <a:solidFill>
                  <a:srgbClr val="FF0000"/>
                </a:solidFill>
              </a:rPr>
              <a:t> </a:t>
            </a:r>
            <a:r>
              <a:rPr lang="cs-CZ" sz="3999" dirty="0" err="1">
                <a:solidFill>
                  <a:srgbClr val="FF0000"/>
                </a:solidFill>
              </a:rPr>
              <a:t>strategy</a:t>
            </a:r>
            <a:r>
              <a:rPr lang="cs-CZ" sz="3999" dirty="0">
                <a:solidFill>
                  <a:srgbClr val="FF0000"/>
                </a:solidFill>
              </a:rPr>
              <a:t>)</a:t>
            </a:r>
          </a:p>
        </p:txBody>
      </p:sp>
      <p:sp>
        <p:nvSpPr>
          <p:cNvPr id="6" name="Zástupný symbol pro obsah 5">
            <a:extLst>
              <a:ext uri="{FF2B5EF4-FFF2-40B4-BE49-F238E27FC236}">
                <a16:creationId xmlns:a16="http://schemas.microsoft.com/office/drawing/2014/main" id="{227591DC-5A89-4263-BC42-322E3B9A12D7}"/>
              </a:ext>
            </a:extLst>
          </p:cNvPr>
          <p:cNvSpPr>
            <a:spLocks noGrp="1"/>
          </p:cNvSpPr>
          <p:nvPr>
            <p:ph idx="1"/>
          </p:nvPr>
        </p:nvSpPr>
        <p:spPr>
          <a:xfrm>
            <a:off x="457200" y="1773238"/>
            <a:ext cx="8229600" cy="4800600"/>
          </a:xfrm>
        </p:spPr>
        <p:txBody>
          <a:bodyPr>
            <a:normAutofit fontScale="55000" lnSpcReduction="20000"/>
          </a:bodyPr>
          <a:lstStyle/>
          <a:p>
            <a:pPr marL="274320" indent="-274320" fontAlgn="auto">
              <a:spcBef>
                <a:spcPts val="0"/>
              </a:spcBef>
              <a:spcAft>
                <a:spcPts val="0"/>
              </a:spcAft>
              <a:buFont typeface="Wingdings"/>
              <a:buChar char=""/>
              <a:defRPr/>
            </a:pPr>
            <a:r>
              <a:rPr lang="cs-CZ" sz="2799" dirty="0"/>
              <a:t>Single versus </a:t>
            </a:r>
            <a:r>
              <a:rPr lang="cs-CZ" sz="2799" dirty="0" err="1"/>
              <a:t>multiple</a:t>
            </a:r>
            <a:r>
              <a:rPr lang="cs-CZ" sz="2799" dirty="0"/>
              <a:t> </a:t>
            </a:r>
            <a:r>
              <a:rPr lang="cs-CZ" sz="2799" dirty="0" err="1"/>
              <a:t>supply</a:t>
            </a:r>
            <a:r>
              <a:rPr lang="cs-CZ" sz="2799" dirty="0"/>
              <a:t> </a:t>
            </a:r>
            <a:r>
              <a:rPr lang="cs-CZ" sz="2799" dirty="0" err="1"/>
              <a:t>sources</a:t>
            </a:r>
            <a:endParaRPr lang="cs-CZ" sz="2799" dirty="0"/>
          </a:p>
          <a:p>
            <a:pPr marL="274320" indent="-274320" fontAlgn="auto">
              <a:spcBef>
                <a:spcPts val="0"/>
              </a:spcBef>
              <a:spcAft>
                <a:spcPts val="0"/>
              </a:spcAft>
              <a:buFont typeface="Wingdings"/>
              <a:buChar char=""/>
              <a:defRPr/>
            </a:pPr>
            <a:r>
              <a:rPr lang="en-US" sz="2799" dirty="0"/>
              <a:t>Short-term versus long-term purchase contracts</a:t>
            </a:r>
          </a:p>
          <a:p>
            <a:pPr marL="274320" indent="-274320" fontAlgn="auto">
              <a:spcBef>
                <a:spcPts val="0"/>
              </a:spcBef>
              <a:spcAft>
                <a:spcPts val="0"/>
              </a:spcAft>
              <a:buFont typeface="Wingdings"/>
              <a:buChar char=""/>
              <a:defRPr/>
            </a:pPr>
            <a:r>
              <a:rPr lang="en-US" sz="2799" dirty="0"/>
              <a:t>Selecting suppliers that provide design support versus those that lack design</a:t>
            </a:r>
            <a:r>
              <a:rPr lang="cs-CZ" sz="2799" dirty="0"/>
              <a:t> </a:t>
            </a:r>
            <a:r>
              <a:rPr lang="cs-CZ" sz="2799" dirty="0" err="1"/>
              <a:t>capability</a:t>
            </a:r>
            <a:endParaRPr lang="cs-CZ" sz="2799" dirty="0"/>
          </a:p>
          <a:p>
            <a:pPr marL="274320" indent="-274320" fontAlgn="auto">
              <a:spcBef>
                <a:spcPts val="0"/>
              </a:spcBef>
              <a:spcAft>
                <a:spcPts val="0"/>
              </a:spcAft>
              <a:buFont typeface="Wingdings"/>
              <a:buChar char=""/>
              <a:defRPr/>
            </a:pPr>
            <a:r>
              <a:rPr lang="cs-CZ" sz="2799" dirty="0"/>
              <a:t>Full-</a:t>
            </a:r>
            <a:r>
              <a:rPr lang="cs-CZ" sz="2799" dirty="0" err="1"/>
              <a:t>service</a:t>
            </a:r>
            <a:r>
              <a:rPr lang="cs-CZ" sz="2799" dirty="0"/>
              <a:t> versus non-full-</a:t>
            </a:r>
            <a:r>
              <a:rPr lang="cs-CZ" sz="2799" dirty="0" err="1"/>
              <a:t>service</a:t>
            </a:r>
            <a:r>
              <a:rPr lang="cs-CZ" sz="2799" dirty="0"/>
              <a:t> </a:t>
            </a:r>
            <a:r>
              <a:rPr lang="cs-CZ" sz="2799" dirty="0" err="1"/>
              <a:t>suppliers</a:t>
            </a:r>
            <a:endParaRPr lang="cs-CZ" sz="2799" dirty="0"/>
          </a:p>
          <a:p>
            <a:pPr marL="274320" indent="-274320" fontAlgn="auto">
              <a:spcBef>
                <a:spcPts val="0"/>
              </a:spcBef>
              <a:spcAft>
                <a:spcPts val="0"/>
              </a:spcAft>
              <a:buFont typeface="Wingdings"/>
              <a:buChar char=""/>
              <a:defRPr/>
            </a:pPr>
            <a:r>
              <a:rPr lang="cs-CZ" sz="2799" dirty="0" err="1"/>
              <a:t>Domestic</a:t>
            </a:r>
            <a:r>
              <a:rPr lang="cs-CZ" sz="2799" dirty="0"/>
              <a:t> versus </a:t>
            </a:r>
            <a:r>
              <a:rPr lang="cs-CZ" sz="2799" dirty="0" err="1"/>
              <a:t>foreign</a:t>
            </a:r>
            <a:r>
              <a:rPr lang="cs-CZ" sz="2799" dirty="0"/>
              <a:t> </a:t>
            </a:r>
            <a:r>
              <a:rPr lang="cs-CZ" sz="2799" dirty="0" err="1"/>
              <a:t>suppliers</a:t>
            </a:r>
            <a:endParaRPr lang="cs-CZ" sz="2799" dirty="0"/>
          </a:p>
          <a:p>
            <a:pPr marL="274320" indent="-274320" fontAlgn="auto">
              <a:spcBef>
                <a:spcPts val="0"/>
              </a:spcBef>
              <a:spcAft>
                <a:spcPts val="0"/>
              </a:spcAft>
              <a:buFont typeface="Wingdings"/>
              <a:buChar char=""/>
              <a:defRPr/>
            </a:pPr>
            <a:r>
              <a:rPr lang="en-US" sz="2799" dirty="0"/>
              <a:t>Expectation of a close working relationship versus arm’s-length purchasing</a:t>
            </a:r>
            <a:endParaRPr lang="cs-CZ" sz="2799" dirty="0"/>
          </a:p>
          <a:p>
            <a:pPr marL="274320" indent="-274320" fontAlgn="auto">
              <a:spcBef>
                <a:spcPts val="0"/>
              </a:spcBef>
              <a:spcAft>
                <a:spcPts val="0"/>
              </a:spcAft>
              <a:buFont typeface="Wingdings"/>
              <a:buChar char=""/>
              <a:defRPr/>
            </a:pPr>
            <a:r>
              <a:rPr lang="en-US" sz="2799" dirty="0"/>
              <a:t>(1) manufacturer or distributor; </a:t>
            </a:r>
            <a:endParaRPr lang="cs-CZ" sz="2799" dirty="0"/>
          </a:p>
          <a:p>
            <a:pPr marL="274320" indent="-274320" fontAlgn="auto">
              <a:spcBef>
                <a:spcPts val="0"/>
              </a:spcBef>
              <a:spcAft>
                <a:spcPts val="0"/>
              </a:spcAft>
              <a:buFont typeface="Wingdings"/>
              <a:buChar char=""/>
              <a:defRPr/>
            </a:pPr>
            <a:r>
              <a:rPr lang="en-US" sz="2799" dirty="0"/>
              <a:t>(2) local or national or international source; </a:t>
            </a:r>
            <a:endParaRPr lang="cs-CZ" sz="2799" dirty="0"/>
          </a:p>
          <a:p>
            <a:pPr marL="274320" indent="-274320" fontAlgn="auto">
              <a:spcBef>
                <a:spcPts val="0"/>
              </a:spcBef>
              <a:spcAft>
                <a:spcPts val="0"/>
              </a:spcAft>
              <a:buFont typeface="Wingdings"/>
              <a:buChar char=""/>
              <a:defRPr/>
            </a:pPr>
            <a:r>
              <a:rPr lang="en-US" sz="2799" dirty="0"/>
              <a:t>(3)</a:t>
            </a:r>
            <a:r>
              <a:rPr lang="cs-CZ" sz="2799" dirty="0"/>
              <a:t> </a:t>
            </a:r>
            <a:r>
              <a:rPr lang="en-US" sz="2799" dirty="0"/>
              <a:t>small or large supplier; and </a:t>
            </a:r>
            <a:endParaRPr lang="cs-CZ" sz="2799" dirty="0"/>
          </a:p>
          <a:p>
            <a:pPr marL="274320" indent="-274320" fontAlgn="auto">
              <a:spcBef>
                <a:spcPts val="0"/>
              </a:spcBef>
              <a:spcAft>
                <a:spcPts val="0"/>
              </a:spcAft>
              <a:buFont typeface="Wingdings"/>
              <a:buChar char=""/>
              <a:defRPr/>
            </a:pPr>
            <a:r>
              <a:rPr lang="en-US" sz="2799" dirty="0"/>
              <a:t>(4) multiple or single supplier for the item, commodity,</a:t>
            </a:r>
            <a:r>
              <a:rPr lang="cs-CZ" sz="2799" dirty="0"/>
              <a:t> </a:t>
            </a:r>
            <a:r>
              <a:rPr lang="cs-CZ" sz="2799" dirty="0" err="1"/>
              <a:t>or</a:t>
            </a:r>
            <a:r>
              <a:rPr lang="cs-CZ" sz="2799" dirty="0"/>
              <a:t> </a:t>
            </a:r>
            <a:r>
              <a:rPr lang="cs-CZ" sz="2799" dirty="0" err="1"/>
              <a:t>service</a:t>
            </a:r>
            <a:r>
              <a:rPr lang="cs-CZ" sz="2799" dirty="0"/>
              <a:t>.</a:t>
            </a:r>
          </a:p>
          <a:p>
            <a:pPr marL="274320" indent="-274320" fontAlgn="auto">
              <a:spcBef>
                <a:spcPts val="0"/>
              </a:spcBef>
              <a:spcAft>
                <a:spcPts val="0"/>
              </a:spcAft>
              <a:buFont typeface="Wingdings"/>
              <a:buChar char=""/>
              <a:defRPr/>
            </a:pPr>
            <a:endParaRPr lang="cs-CZ" sz="2799" dirty="0"/>
          </a:p>
          <a:p>
            <a:pPr marL="274320" indent="-274320" fontAlgn="auto">
              <a:spcBef>
                <a:spcPts val="0"/>
              </a:spcBef>
              <a:spcAft>
                <a:spcPts val="0"/>
              </a:spcAft>
              <a:buFont typeface="Wingdings"/>
              <a:buChar char=""/>
              <a:defRPr/>
            </a:pPr>
            <a:r>
              <a:rPr lang="cs-CZ" sz="2799" b="1" dirty="0" err="1">
                <a:solidFill>
                  <a:srgbClr val="0000FF"/>
                </a:solidFill>
              </a:rPr>
              <a:t>The</a:t>
            </a:r>
            <a:r>
              <a:rPr lang="cs-CZ" sz="2799" b="1" dirty="0">
                <a:solidFill>
                  <a:srgbClr val="0000FF"/>
                </a:solidFill>
              </a:rPr>
              <a:t> full-</a:t>
            </a:r>
            <a:r>
              <a:rPr lang="cs-CZ" sz="2799" b="1" dirty="0" err="1">
                <a:solidFill>
                  <a:srgbClr val="0000FF"/>
                </a:solidFill>
              </a:rPr>
              <a:t>service</a:t>
            </a:r>
            <a:r>
              <a:rPr lang="cs-CZ" sz="2799" b="1" dirty="0">
                <a:solidFill>
                  <a:srgbClr val="0000FF"/>
                </a:solidFill>
              </a:rPr>
              <a:t> </a:t>
            </a:r>
            <a:r>
              <a:rPr lang="cs-CZ" sz="2799" b="1" dirty="0" err="1">
                <a:solidFill>
                  <a:srgbClr val="0000FF"/>
                </a:solidFill>
              </a:rPr>
              <a:t>supplier</a:t>
            </a:r>
            <a:r>
              <a:rPr lang="cs-CZ" sz="2799" b="1" dirty="0">
                <a:solidFill>
                  <a:srgbClr val="0000FF"/>
                </a:solidFill>
              </a:rPr>
              <a:t> </a:t>
            </a:r>
            <a:r>
              <a:rPr lang="cs-CZ" sz="2799" b="1" dirty="0" err="1">
                <a:solidFill>
                  <a:srgbClr val="0000FF"/>
                </a:solidFill>
              </a:rPr>
              <a:t>approach</a:t>
            </a:r>
            <a:endParaRPr lang="cs-CZ" sz="2799" b="1" dirty="0">
              <a:solidFill>
                <a:srgbClr val="0000FF"/>
              </a:solidFill>
            </a:endParaRPr>
          </a:p>
          <a:p>
            <a:pPr marL="274320" indent="-274320" fontAlgn="auto">
              <a:spcBef>
                <a:spcPts val="0"/>
              </a:spcBef>
              <a:spcAft>
                <a:spcPts val="0"/>
              </a:spcAft>
              <a:buFont typeface="Wingdings"/>
              <a:buChar char=""/>
              <a:defRPr/>
            </a:pPr>
            <a:r>
              <a:rPr lang="cs-CZ" sz="2799" dirty="0"/>
              <a:t>- </a:t>
            </a:r>
            <a:r>
              <a:rPr lang="en-US" sz="2799" dirty="0"/>
              <a:t> manage an entire system of components,</a:t>
            </a:r>
            <a:r>
              <a:rPr lang="cs-CZ" sz="2799" dirty="0"/>
              <a:t> </a:t>
            </a:r>
            <a:r>
              <a:rPr lang="en-US" sz="2799" dirty="0"/>
              <a:t>activities, and services, as well as to effectively manage its own supply base.</a:t>
            </a:r>
          </a:p>
          <a:p>
            <a:pPr marL="274320" indent="-274320" fontAlgn="auto">
              <a:spcBef>
                <a:spcPts val="0"/>
              </a:spcBef>
              <a:spcAft>
                <a:spcPts val="0"/>
              </a:spcAft>
              <a:buFont typeface="Wingdings"/>
              <a:buChar char=""/>
              <a:defRPr/>
            </a:pPr>
            <a:r>
              <a:rPr lang="en-US" sz="2799" dirty="0"/>
              <a:t>The full-service supplier can also perform complete design and build work instead of</a:t>
            </a:r>
            <a:r>
              <a:rPr lang="cs-CZ" sz="2799" dirty="0"/>
              <a:t> </a:t>
            </a:r>
            <a:r>
              <a:rPr lang="en-US" sz="2799" dirty="0"/>
              <a:t>the buyer performing the work internally or using several different suppliers in an uncoordinated</a:t>
            </a:r>
            <a:r>
              <a:rPr lang="cs-CZ" sz="2799" dirty="0"/>
              <a:t> </a:t>
            </a:r>
            <a:r>
              <a:rPr lang="cs-CZ" sz="2799" dirty="0" err="1"/>
              <a:t>effort</a:t>
            </a:r>
            <a:r>
              <a:rPr lang="cs-CZ" sz="2799" dirty="0"/>
              <a: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a:extLst>
              <a:ext uri="{FF2B5EF4-FFF2-40B4-BE49-F238E27FC236}">
                <a16:creationId xmlns:a16="http://schemas.microsoft.com/office/drawing/2014/main" id="{A8A7CD5B-6DDE-496C-95D7-26BFC2B3D062}"/>
              </a:ext>
            </a:extLst>
          </p:cNvPr>
          <p:cNvSpPr>
            <a:spLocks noGrp="1"/>
          </p:cNvSpPr>
          <p:nvPr>
            <p:ph type="title"/>
          </p:nvPr>
        </p:nvSpPr>
        <p:spPr>
          <a:xfrm>
            <a:off x="468313" y="692150"/>
            <a:ext cx="8229600" cy="1066800"/>
          </a:xfrm>
        </p:spPr>
        <p:txBody>
          <a:bodyPr/>
          <a:lstStyle/>
          <a:p>
            <a:pPr fontAlgn="auto">
              <a:lnSpc>
                <a:spcPts val="3999"/>
              </a:lnSpc>
              <a:spcAft>
                <a:spcPts val="0"/>
              </a:spcAft>
              <a:defRPr/>
            </a:pPr>
            <a:r>
              <a:rPr lang="cs-CZ" altLang="en-US" sz="3999">
                <a:solidFill>
                  <a:srgbClr val="0070C0"/>
                </a:solidFill>
              </a:rPr>
              <a:t>Reasons for global sourcing</a:t>
            </a:r>
          </a:p>
        </p:txBody>
      </p:sp>
      <p:sp>
        <p:nvSpPr>
          <p:cNvPr id="59395" name="Zástupný symbol pro obsah 2">
            <a:extLst>
              <a:ext uri="{FF2B5EF4-FFF2-40B4-BE49-F238E27FC236}">
                <a16:creationId xmlns:a16="http://schemas.microsoft.com/office/drawing/2014/main" id="{5BD780AA-6F7A-436C-A1A7-30720549D525}"/>
              </a:ext>
            </a:extLst>
          </p:cNvPr>
          <p:cNvSpPr>
            <a:spLocks noGrp="1"/>
          </p:cNvSpPr>
          <p:nvPr>
            <p:ph idx="1"/>
          </p:nvPr>
        </p:nvSpPr>
        <p:spPr>
          <a:xfrm>
            <a:off x="457200" y="1916113"/>
            <a:ext cx="8229600" cy="4657725"/>
          </a:xfrm>
        </p:spPr>
        <p:txBody>
          <a:bodyPr/>
          <a:lstStyle/>
          <a:p>
            <a:pPr>
              <a:spcBef>
                <a:spcPts val="0"/>
              </a:spcBef>
              <a:defRPr/>
            </a:pPr>
            <a:r>
              <a:rPr lang="cs-CZ" altLang="cs-CZ" sz="2799"/>
              <a:t>Price (74%)</a:t>
            </a:r>
          </a:p>
          <a:p>
            <a:pPr>
              <a:spcBef>
                <a:spcPts val="0"/>
              </a:spcBef>
              <a:defRPr/>
            </a:pPr>
            <a:r>
              <a:rPr lang="cs-CZ" altLang="cs-CZ" sz="2799"/>
              <a:t> Quality (46%)</a:t>
            </a:r>
          </a:p>
          <a:p>
            <a:pPr>
              <a:spcBef>
                <a:spcPts val="0"/>
              </a:spcBef>
              <a:defRPr/>
            </a:pPr>
            <a:r>
              <a:rPr lang="cs-CZ" altLang="cs-CZ" sz="2799"/>
              <a:t> Only source available (41%)</a:t>
            </a:r>
          </a:p>
          <a:p>
            <a:pPr>
              <a:spcBef>
                <a:spcPts val="0"/>
              </a:spcBef>
              <a:defRPr/>
            </a:pPr>
            <a:r>
              <a:rPr lang="en-US" altLang="cs-CZ" sz="2799"/>
              <a:t> Delivery and continuity of supply (23%)</a:t>
            </a:r>
          </a:p>
          <a:p>
            <a:pPr>
              <a:spcBef>
                <a:spcPts val="0"/>
              </a:spcBef>
              <a:defRPr/>
            </a:pPr>
            <a:r>
              <a:rPr lang="cs-CZ" altLang="cs-CZ" sz="2799"/>
              <a:t> Technical back-up</a:t>
            </a:r>
          </a:p>
          <a:p>
            <a:pPr>
              <a:spcBef>
                <a:spcPts val="0"/>
              </a:spcBef>
              <a:defRPr/>
            </a:pPr>
            <a:r>
              <a:rPr lang="cs-CZ" altLang="cs-CZ" sz="2799"/>
              <a:t> Technology (23%)</a:t>
            </a:r>
          </a:p>
          <a:p>
            <a:pPr>
              <a:spcBef>
                <a:spcPts val="0"/>
              </a:spcBef>
              <a:defRPr/>
            </a:pPr>
            <a:r>
              <a:rPr lang="cs-CZ" altLang="cs-CZ" sz="2799"/>
              <a:t> Counter-trade requirements/ opportunities (5%)</a:t>
            </a:r>
          </a:p>
          <a:p>
            <a:pPr>
              <a:spcBef>
                <a:spcPts val="0"/>
              </a:spcBef>
              <a:defRPr/>
            </a:pPr>
            <a:r>
              <a:rPr lang="cs-CZ" altLang="cs-CZ" sz="2799"/>
              <a:t> Subsidiary deals</a:t>
            </a:r>
          </a:p>
          <a:p>
            <a:pPr>
              <a:spcBef>
                <a:spcPts val="0"/>
              </a:spcBef>
              <a:defRPr/>
            </a:pPr>
            <a:r>
              <a:rPr lang="cs-CZ" altLang="cs-CZ" sz="2799"/>
              <a:t> Competition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a:extLst>
              <a:ext uri="{FF2B5EF4-FFF2-40B4-BE49-F238E27FC236}">
                <a16:creationId xmlns:a16="http://schemas.microsoft.com/office/drawing/2014/main" id="{33C91B72-ADA5-4F61-B29A-120C2ADCF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45" t="12262" r="2570" b="6737"/>
          <a:stretch>
            <a:fillRect/>
          </a:stretch>
        </p:blipFill>
        <p:spPr bwMode="auto">
          <a:xfrm>
            <a:off x="0" y="549275"/>
            <a:ext cx="9144000" cy="619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3">
            <a:extLst>
              <a:ext uri="{FF2B5EF4-FFF2-40B4-BE49-F238E27FC236}">
                <a16:creationId xmlns:a16="http://schemas.microsoft.com/office/drawing/2014/main" id="{75871DD8-934F-4830-BA6B-1FFEB004358B}"/>
              </a:ext>
            </a:extLst>
          </p:cNvPr>
          <p:cNvSpPr>
            <a:spLocks noGrp="1"/>
          </p:cNvSpPr>
          <p:nvPr>
            <p:ph type="title"/>
          </p:nvPr>
        </p:nvSpPr>
        <p:spPr/>
        <p:txBody>
          <a:bodyPr/>
          <a:lstStyle/>
          <a:p>
            <a:pPr fontAlgn="auto">
              <a:lnSpc>
                <a:spcPts val="3999"/>
              </a:lnSpc>
              <a:spcAft>
                <a:spcPts val="0"/>
              </a:spcAft>
              <a:defRPr/>
            </a:pPr>
            <a:r>
              <a:rPr lang="cs-CZ" altLang="cs-CZ" sz="3999"/>
              <a:t>Cíle nákupu</a:t>
            </a:r>
            <a:endParaRPr lang="en-GB" altLang="cs-CZ" sz="3999"/>
          </a:p>
        </p:txBody>
      </p:sp>
      <p:sp>
        <p:nvSpPr>
          <p:cNvPr id="3" name="Zástupný symbol pro obsah 2">
            <a:extLst>
              <a:ext uri="{FF2B5EF4-FFF2-40B4-BE49-F238E27FC236}">
                <a16:creationId xmlns:a16="http://schemas.microsoft.com/office/drawing/2014/main" id="{F0F4B726-FA21-46D7-B1CC-D9EAB22FDAB9}"/>
              </a:ext>
            </a:extLst>
          </p:cNvPr>
          <p:cNvSpPr>
            <a:spLocks noGrp="1"/>
          </p:cNvSpPr>
          <p:nvPr>
            <p:ph sz="quarter" idx="1"/>
          </p:nvPr>
        </p:nvSpPr>
        <p:spPr/>
        <p:txBody>
          <a:bodyPr>
            <a:normAutofit fontScale="77500" lnSpcReduction="20000"/>
          </a:bodyPr>
          <a:lstStyle/>
          <a:p>
            <a:pPr marL="274320" indent="-274320" fontAlgn="auto">
              <a:spcBef>
                <a:spcPts val="0"/>
              </a:spcBef>
              <a:spcAft>
                <a:spcPts val="0"/>
              </a:spcAft>
              <a:buFont typeface="Wingdings"/>
              <a:buChar char=""/>
              <a:defRPr/>
            </a:pPr>
            <a:r>
              <a:rPr lang="en-GB" sz="2799" dirty="0" err="1"/>
              <a:t>spojení</a:t>
            </a:r>
            <a:r>
              <a:rPr lang="en-GB" sz="2799" dirty="0"/>
              <a:t> </a:t>
            </a:r>
            <a:r>
              <a:rPr lang="en-GB" sz="2799" dirty="0" err="1"/>
              <a:t>interního</a:t>
            </a:r>
            <a:r>
              <a:rPr lang="en-GB" sz="2799" dirty="0"/>
              <a:t> a </a:t>
            </a:r>
            <a:r>
              <a:rPr lang="en-GB" sz="2799" dirty="0" err="1"/>
              <a:t>externího</a:t>
            </a:r>
            <a:r>
              <a:rPr lang="en-GB" sz="2799" dirty="0"/>
              <a:t> </a:t>
            </a:r>
            <a:r>
              <a:rPr lang="en-GB" sz="2799" dirty="0" err="1"/>
              <a:t>prostředí</a:t>
            </a:r>
            <a:r>
              <a:rPr lang="en-GB" sz="2799" dirty="0"/>
              <a:t> </a:t>
            </a:r>
            <a:r>
              <a:rPr lang="en-GB" sz="2799" dirty="0" err="1"/>
              <a:t>organizace</a:t>
            </a:r>
            <a:r>
              <a:rPr lang="en-GB" sz="2799" dirty="0"/>
              <a:t> (</a:t>
            </a:r>
            <a:r>
              <a:rPr lang="en-GB" sz="2799" dirty="0" err="1"/>
              <a:t>podobně</a:t>
            </a:r>
            <a:r>
              <a:rPr lang="en-GB" sz="2799" dirty="0"/>
              <a:t> </a:t>
            </a:r>
            <a:r>
              <a:rPr lang="en-GB" sz="2799" dirty="0" err="1"/>
              <a:t>jako</a:t>
            </a:r>
            <a:r>
              <a:rPr lang="en-GB" sz="2799" dirty="0"/>
              <a:t> </a:t>
            </a:r>
            <a:r>
              <a:rPr lang="en-GB" sz="2799" dirty="0" err="1"/>
              <a:t>prodej</a:t>
            </a:r>
            <a:r>
              <a:rPr lang="en-GB" sz="2799" dirty="0"/>
              <a:t> a </a:t>
            </a:r>
            <a:r>
              <a:rPr lang="en-GB" sz="2799" dirty="0" err="1"/>
              <a:t>výstupní</a:t>
            </a:r>
            <a:r>
              <a:rPr lang="en-GB" sz="2799" dirty="0"/>
              <a:t> </a:t>
            </a:r>
            <a:r>
              <a:rPr lang="en-GB" sz="2799" dirty="0" err="1"/>
              <a:t>logistika</a:t>
            </a:r>
            <a:r>
              <a:rPr lang="en-GB" sz="2799" dirty="0"/>
              <a:t>) – </a:t>
            </a:r>
            <a:r>
              <a:rPr lang="en-GB" sz="2799" dirty="0" err="1"/>
              <a:t>informační</a:t>
            </a:r>
            <a:r>
              <a:rPr lang="en-GB" sz="2799" dirty="0"/>
              <a:t> </a:t>
            </a:r>
            <a:r>
              <a:rPr lang="en-GB" sz="2799" dirty="0" err="1"/>
              <a:t>tok</a:t>
            </a:r>
            <a:r>
              <a:rPr lang="en-GB" sz="2799" dirty="0"/>
              <a:t> o </a:t>
            </a:r>
            <a:r>
              <a:rPr lang="en-GB" sz="2799" dirty="0" err="1"/>
              <a:t>dění</a:t>
            </a:r>
            <a:r>
              <a:rPr lang="en-GB" sz="2799" dirty="0"/>
              <a:t> v </a:t>
            </a:r>
            <a:r>
              <a:rPr lang="en-GB" sz="2799" dirty="0" err="1"/>
              <a:t>prostředí</a:t>
            </a:r>
            <a:r>
              <a:rPr lang="en-GB" sz="2799" dirty="0"/>
              <a:t> – </a:t>
            </a:r>
            <a:r>
              <a:rPr lang="en-GB" sz="2799" dirty="0" err="1"/>
              <a:t>příležitosti</a:t>
            </a:r>
            <a:r>
              <a:rPr lang="en-GB" sz="2799" dirty="0"/>
              <a:t> a </a:t>
            </a:r>
            <a:r>
              <a:rPr lang="en-GB" sz="2799" dirty="0" err="1"/>
              <a:t>hrozby</a:t>
            </a:r>
            <a:endParaRPr lang="en-GB" sz="2799" dirty="0"/>
          </a:p>
          <a:p>
            <a:pPr marL="274320" indent="-274320" fontAlgn="auto">
              <a:spcBef>
                <a:spcPts val="0"/>
              </a:spcBef>
              <a:spcAft>
                <a:spcPts val="0"/>
              </a:spcAft>
              <a:buFont typeface="Wingdings"/>
              <a:buChar char=""/>
              <a:defRPr/>
            </a:pPr>
            <a:r>
              <a:rPr lang="en-GB" sz="2799" dirty="0" err="1"/>
              <a:t>propojení</a:t>
            </a:r>
            <a:r>
              <a:rPr lang="en-GB" sz="2799" dirty="0"/>
              <a:t> </a:t>
            </a:r>
            <a:r>
              <a:rPr lang="en-GB" sz="2799" dirty="0" err="1"/>
              <a:t>interního</a:t>
            </a:r>
            <a:r>
              <a:rPr lang="en-GB" sz="2799" dirty="0"/>
              <a:t> </a:t>
            </a:r>
            <a:r>
              <a:rPr lang="en-GB" sz="2799" dirty="0" err="1"/>
              <a:t>prostředí</a:t>
            </a:r>
            <a:r>
              <a:rPr lang="en-GB" sz="2799" dirty="0"/>
              <a:t> </a:t>
            </a:r>
            <a:r>
              <a:rPr lang="en-GB" sz="2799" dirty="0" err="1"/>
              <a:t>organizace</a:t>
            </a:r>
            <a:r>
              <a:rPr lang="en-GB" sz="2799" dirty="0"/>
              <a:t> (</a:t>
            </a:r>
            <a:r>
              <a:rPr lang="en-GB" sz="2799" dirty="0" err="1"/>
              <a:t>vazba</a:t>
            </a:r>
            <a:r>
              <a:rPr lang="en-GB" sz="2799" dirty="0"/>
              <a:t> </a:t>
            </a:r>
            <a:r>
              <a:rPr lang="en-GB" sz="2799" dirty="0" err="1"/>
              <a:t>nákupu</a:t>
            </a:r>
            <a:r>
              <a:rPr lang="en-GB" sz="2799" dirty="0"/>
              <a:t> </a:t>
            </a:r>
            <a:r>
              <a:rPr lang="en-GB" sz="2799" dirty="0" err="1"/>
              <a:t>na</a:t>
            </a:r>
            <a:r>
              <a:rPr lang="en-GB" sz="2799" dirty="0"/>
              <a:t> </a:t>
            </a:r>
            <a:r>
              <a:rPr lang="en-GB" sz="2799" dirty="0" err="1"/>
              <a:t>další</a:t>
            </a:r>
            <a:r>
              <a:rPr lang="en-GB" sz="2799" dirty="0"/>
              <a:t> </a:t>
            </a:r>
            <a:r>
              <a:rPr lang="en-GB" sz="2799" dirty="0" err="1"/>
              <a:t>funkce</a:t>
            </a:r>
            <a:r>
              <a:rPr lang="en-GB" sz="2799" dirty="0"/>
              <a:t>  a </a:t>
            </a:r>
            <a:r>
              <a:rPr lang="en-GB" sz="2799" dirty="0" err="1"/>
              <a:t>naopak</a:t>
            </a:r>
            <a:r>
              <a:rPr lang="en-GB" sz="2799" dirty="0"/>
              <a:t>)</a:t>
            </a:r>
          </a:p>
          <a:p>
            <a:pPr marL="274320" indent="-274320" fontAlgn="auto">
              <a:spcBef>
                <a:spcPts val="0"/>
              </a:spcBef>
              <a:spcAft>
                <a:spcPts val="0"/>
              </a:spcAft>
              <a:buFont typeface="Wingdings"/>
              <a:buChar char=""/>
              <a:defRPr/>
            </a:pPr>
            <a:r>
              <a:rPr lang="en-GB" sz="2799" dirty="0" err="1"/>
              <a:t>dopad</a:t>
            </a:r>
            <a:r>
              <a:rPr lang="en-GB" sz="2799" dirty="0"/>
              <a:t> </a:t>
            </a:r>
            <a:r>
              <a:rPr lang="en-GB" sz="2799" dirty="0" err="1"/>
              <a:t>na</a:t>
            </a:r>
            <a:r>
              <a:rPr lang="en-GB" sz="2799" dirty="0"/>
              <a:t> </a:t>
            </a:r>
            <a:r>
              <a:rPr lang="en-GB" sz="2799" dirty="0" err="1"/>
              <a:t>výkonnost</a:t>
            </a:r>
            <a:r>
              <a:rPr lang="en-GB" sz="2799" dirty="0"/>
              <a:t> </a:t>
            </a:r>
            <a:r>
              <a:rPr lang="en-GB" sz="2799" dirty="0" err="1"/>
              <a:t>celého</a:t>
            </a:r>
            <a:r>
              <a:rPr lang="en-GB" sz="2799" dirty="0"/>
              <a:t> </a:t>
            </a:r>
            <a:r>
              <a:rPr lang="en-GB" sz="2799" dirty="0" err="1"/>
              <a:t>dodavatelského</a:t>
            </a:r>
            <a:r>
              <a:rPr lang="en-GB" sz="2799" dirty="0"/>
              <a:t> </a:t>
            </a:r>
            <a:r>
              <a:rPr lang="en-GB" sz="2799" dirty="0" err="1"/>
              <a:t>řetězce</a:t>
            </a:r>
            <a:r>
              <a:rPr lang="en-GB" sz="2799" dirty="0"/>
              <a:t> (</a:t>
            </a:r>
            <a:r>
              <a:rPr lang="en-GB" sz="2799" dirty="0" err="1"/>
              <a:t>výkonnost</a:t>
            </a:r>
            <a:r>
              <a:rPr lang="en-GB" sz="2799" dirty="0"/>
              <a:t> </a:t>
            </a:r>
            <a:r>
              <a:rPr lang="en-GB" sz="2799" dirty="0" err="1"/>
              <a:t>jednoho</a:t>
            </a:r>
            <a:r>
              <a:rPr lang="en-GB" sz="2799" dirty="0"/>
              <a:t> </a:t>
            </a:r>
            <a:r>
              <a:rPr lang="en-GB" sz="2799" dirty="0" err="1"/>
              <a:t>článku</a:t>
            </a:r>
            <a:r>
              <a:rPr lang="en-GB" sz="2799" dirty="0"/>
              <a:t>)</a:t>
            </a:r>
          </a:p>
          <a:p>
            <a:pPr marL="274320" indent="-274320" fontAlgn="auto">
              <a:spcBef>
                <a:spcPts val="0"/>
              </a:spcBef>
              <a:spcAft>
                <a:spcPts val="0"/>
              </a:spcAft>
              <a:buFont typeface="Wingdings"/>
              <a:buChar char=""/>
              <a:defRPr/>
            </a:pPr>
            <a:r>
              <a:rPr lang="en-GB" sz="2799" dirty="0" err="1"/>
              <a:t>nákup</a:t>
            </a:r>
            <a:r>
              <a:rPr lang="en-GB" sz="2799" dirty="0"/>
              <a:t> = </a:t>
            </a:r>
            <a:r>
              <a:rPr lang="en-GB" sz="2799" dirty="0" err="1"/>
              <a:t>funkce</a:t>
            </a:r>
            <a:r>
              <a:rPr lang="en-GB" sz="2799" dirty="0"/>
              <a:t> </a:t>
            </a:r>
            <a:r>
              <a:rPr lang="en-GB" sz="2799" dirty="0" err="1"/>
              <a:t>služby</a:t>
            </a:r>
            <a:r>
              <a:rPr lang="en-GB" sz="2799" dirty="0"/>
              <a:t> – pro </a:t>
            </a:r>
            <a:r>
              <a:rPr lang="en-GB" sz="2799" dirty="0" err="1"/>
              <a:t>vnitřního</a:t>
            </a:r>
            <a:r>
              <a:rPr lang="en-GB" sz="2799" dirty="0"/>
              <a:t> </a:t>
            </a:r>
            <a:r>
              <a:rPr lang="en-GB" sz="2799" dirty="0" err="1"/>
              <a:t>zákazníka</a:t>
            </a:r>
            <a:endParaRPr lang="en-GB" sz="2799" dirty="0"/>
          </a:p>
          <a:p>
            <a:pPr marL="274320" indent="-274320" fontAlgn="auto">
              <a:spcBef>
                <a:spcPts val="0"/>
              </a:spcBef>
              <a:spcAft>
                <a:spcPts val="0"/>
              </a:spcAft>
              <a:buFont typeface="Wingdings"/>
              <a:buChar char=""/>
              <a:defRPr/>
            </a:pPr>
            <a:endParaRPr lang="en-GB" sz="2799" dirty="0"/>
          </a:p>
        </p:txBody>
      </p:sp>
      <p:sp>
        <p:nvSpPr>
          <p:cNvPr id="5" name="Zástupný symbol pro obsah 4">
            <a:extLst>
              <a:ext uri="{FF2B5EF4-FFF2-40B4-BE49-F238E27FC236}">
                <a16:creationId xmlns:a16="http://schemas.microsoft.com/office/drawing/2014/main" id="{1D7D06E1-451B-40AC-BDBA-E7005C796339}"/>
              </a:ext>
            </a:extLst>
          </p:cNvPr>
          <p:cNvSpPr>
            <a:spLocks noGrp="1"/>
          </p:cNvSpPr>
          <p:nvPr>
            <p:ph sz="quarter" idx="2"/>
          </p:nvPr>
        </p:nvSpPr>
        <p:spPr>
          <a:xfrm>
            <a:off x="4713288" y="1557338"/>
            <a:ext cx="4038600" cy="4895850"/>
          </a:xfrm>
        </p:spPr>
        <p:txBody>
          <a:bodyPr>
            <a:normAutofit fontScale="77500" lnSpcReduction="20000"/>
          </a:bodyPr>
          <a:lstStyle/>
          <a:p>
            <a:pPr marL="147638" indent="-228600" fontAlgn="auto">
              <a:lnSpc>
                <a:spcPct val="80000"/>
              </a:lnSpc>
              <a:spcBef>
                <a:spcPts val="0"/>
              </a:spcBef>
              <a:spcAft>
                <a:spcPts val="0"/>
              </a:spcAft>
              <a:buFont typeface="Wingdings"/>
              <a:buChar char=""/>
              <a:defRPr/>
            </a:pPr>
            <a:r>
              <a:rPr lang="cs-CZ" altLang="cs-CZ" sz="2900" dirty="0"/>
              <a:t>Snižování nákladů</a:t>
            </a:r>
          </a:p>
          <a:p>
            <a:pPr marL="147638" indent="-228600" fontAlgn="auto">
              <a:lnSpc>
                <a:spcPct val="80000"/>
              </a:lnSpc>
              <a:spcBef>
                <a:spcPts val="0"/>
              </a:spcBef>
              <a:spcAft>
                <a:spcPts val="0"/>
              </a:spcAft>
              <a:buFont typeface="Wingdings"/>
              <a:buChar char=""/>
              <a:defRPr/>
            </a:pPr>
            <a:r>
              <a:rPr lang="cs-CZ" altLang="cs-CZ" sz="2900" dirty="0"/>
              <a:t>Zvyšování výkonů</a:t>
            </a:r>
          </a:p>
          <a:p>
            <a:pPr marL="147638" indent="-228600" fontAlgn="auto">
              <a:lnSpc>
                <a:spcPct val="80000"/>
              </a:lnSpc>
              <a:spcBef>
                <a:spcPts val="0"/>
              </a:spcBef>
              <a:spcAft>
                <a:spcPts val="0"/>
              </a:spcAft>
              <a:buFont typeface="Wingdings"/>
              <a:buChar char=""/>
              <a:defRPr/>
            </a:pPr>
            <a:r>
              <a:rPr lang="cs-CZ" altLang="cs-CZ" sz="2900" dirty="0"/>
              <a:t>Zvyšování spokojenosti zákazníků uspokojováním potřeb</a:t>
            </a:r>
          </a:p>
          <a:p>
            <a:pPr marL="147638" indent="-228600" fontAlgn="auto">
              <a:lnSpc>
                <a:spcPct val="80000"/>
              </a:lnSpc>
              <a:spcBef>
                <a:spcPts val="0"/>
              </a:spcBef>
              <a:spcAft>
                <a:spcPts val="0"/>
              </a:spcAft>
              <a:buFont typeface="Wingdings"/>
              <a:buChar char=""/>
              <a:defRPr/>
            </a:pPr>
            <a:r>
              <a:rPr lang="cs-CZ" altLang="cs-CZ" sz="2900" dirty="0"/>
              <a:t>Zvyšování jakosti</a:t>
            </a:r>
          </a:p>
          <a:p>
            <a:pPr marL="147638" indent="-228600" fontAlgn="auto">
              <a:lnSpc>
                <a:spcPct val="80000"/>
              </a:lnSpc>
              <a:spcBef>
                <a:spcPts val="0"/>
              </a:spcBef>
              <a:spcAft>
                <a:spcPts val="0"/>
              </a:spcAft>
              <a:buFont typeface="Wingdings"/>
              <a:buChar char=""/>
              <a:defRPr/>
            </a:pPr>
            <a:r>
              <a:rPr lang="cs-CZ" altLang="cs-CZ" sz="2900" dirty="0"/>
              <a:t>Snižování nákupního rizika</a:t>
            </a:r>
          </a:p>
          <a:p>
            <a:pPr marL="147638" indent="-228600" fontAlgn="auto">
              <a:lnSpc>
                <a:spcPct val="80000"/>
              </a:lnSpc>
              <a:spcBef>
                <a:spcPts val="0"/>
              </a:spcBef>
              <a:spcAft>
                <a:spcPts val="0"/>
              </a:spcAft>
              <a:buFont typeface="Wingdings"/>
              <a:buChar char=""/>
              <a:defRPr/>
            </a:pPr>
            <a:r>
              <a:rPr lang="cs-CZ" altLang="cs-CZ" sz="2900" dirty="0"/>
              <a:t>Zvyšování flexibility nákupu</a:t>
            </a:r>
          </a:p>
          <a:p>
            <a:pPr marL="147638" indent="-228600" fontAlgn="auto">
              <a:lnSpc>
                <a:spcPct val="80000"/>
              </a:lnSpc>
              <a:spcBef>
                <a:spcPts val="0"/>
              </a:spcBef>
              <a:spcAft>
                <a:spcPts val="0"/>
              </a:spcAft>
              <a:buFont typeface="Wingdings"/>
              <a:buChar char=""/>
              <a:defRPr/>
            </a:pPr>
            <a:r>
              <a:rPr lang="cs-CZ" sz="2900" dirty="0"/>
              <a:t>podporování nákupních cílů orientovaných na veřejné zájmy</a:t>
            </a:r>
          </a:p>
          <a:p>
            <a:pPr marL="147638" indent="-228600" fontAlgn="auto">
              <a:lnSpc>
                <a:spcPct val="80000"/>
              </a:lnSpc>
              <a:spcBef>
                <a:spcPts val="0"/>
              </a:spcBef>
              <a:spcAft>
                <a:spcPts val="0"/>
              </a:spcAft>
              <a:buFont typeface="Wingdings"/>
              <a:buChar char=""/>
              <a:defRPr/>
            </a:pPr>
            <a:r>
              <a:rPr lang="cs-CZ" sz="2900" dirty="0"/>
              <a:t>podpora fungování organizace</a:t>
            </a:r>
          </a:p>
          <a:p>
            <a:pPr marL="547688" lvl="1" indent="-228600" fontAlgn="auto">
              <a:lnSpc>
                <a:spcPct val="80000"/>
              </a:lnSpc>
              <a:spcBef>
                <a:spcPts val="0"/>
              </a:spcBef>
              <a:spcAft>
                <a:spcPts val="0"/>
              </a:spcAft>
              <a:buFont typeface="Wingdings 2"/>
              <a:buChar char=""/>
              <a:defRPr/>
            </a:pPr>
            <a:endParaRPr lang="cs-CZ" dirty="0"/>
          </a:p>
        </p:txBody>
      </p:sp>
      <p:sp>
        <p:nvSpPr>
          <p:cNvPr id="38917" name="TextovéPole 5">
            <a:extLst>
              <a:ext uri="{FF2B5EF4-FFF2-40B4-BE49-F238E27FC236}">
                <a16:creationId xmlns:a16="http://schemas.microsoft.com/office/drawing/2014/main" id="{AB784235-577A-415C-B47F-538AD1504BA4}"/>
              </a:ext>
            </a:extLst>
          </p:cNvPr>
          <p:cNvSpPr txBox="1">
            <a:spLocks noChangeArrowheads="1"/>
          </p:cNvSpPr>
          <p:nvPr/>
        </p:nvSpPr>
        <p:spPr bwMode="auto">
          <a:xfrm>
            <a:off x="6516688" y="4581525"/>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GB" altLang="cs-CZ" sz="1800">
              <a:latin typeface="Arial" panose="020B060402020202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AA8486-D5B2-4A75-AA59-E70C817F5CEB}"/>
              </a:ext>
            </a:extLst>
          </p:cNvPr>
          <p:cNvSpPr>
            <a:spLocks noGrp="1"/>
          </p:cNvSpPr>
          <p:nvPr>
            <p:ph type="title"/>
          </p:nvPr>
        </p:nvSpPr>
        <p:spPr>
          <a:xfrm>
            <a:off x="468313" y="549275"/>
            <a:ext cx="8229600" cy="1066800"/>
          </a:xfrm>
        </p:spPr>
        <p:txBody>
          <a:bodyPr/>
          <a:lstStyle/>
          <a:p>
            <a:pPr fontAlgn="auto">
              <a:lnSpc>
                <a:spcPts val="3999"/>
              </a:lnSpc>
              <a:spcAft>
                <a:spcPts val="0"/>
              </a:spcAft>
              <a:defRPr/>
            </a:pPr>
            <a:r>
              <a:rPr lang="cs-CZ" sz="3999" dirty="0">
                <a:solidFill>
                  <a:srgbClr val="0070C0"/>
                </a:solidFill>
              </a:rPr>
              <a:t>Rizika u </a:t>
            </a:r>
            <a:r>
              <a:rPr lang="cs-CZ" sz="3999" dirty="0" err="1">
                <a:solidFill>
                  <a:srgbClr val="0070C0"/>
                </a:solidFill>
              </a:rPr>
              <a:t>global</a:t>
            </a:r>
            <a:r>
              <a:rPr lang="cs-CZ" sz="3999" dirty="0">
                <a:solidFill>
                  <a:srgbClr val="0070C0"/>
                </a:solidFill>
              </a:rPr>
              <a:t> </a:t>
            </a:r>
            <a:r>
              <a:rPr lang="cs-CZ" sz="3999" dirty="0" err="1">
                <a:solidFill>
                  <a:srgbClr val="0070C0"/>
                </a:solidFill>
              </a:rPr>
              <a:t>sourcing</a:t>
            </a:r>
            <a:r>
              <a:rPr lang="cs-CZ" sz="3999" dirty="0">
                <a:solidFill>
                  <a:srgbClr val="0070C0"/>
                </a:solidFill>
              </a:rPr>
              <a:t> – rozdíly mezi dodavatelskými trhy</a:t>
            </a:r>
          </a:p>
        </p:txBody>
      </p:sp>
      <p:sp>
        <p:nvSpPr>
          <p:cNvPr id="3" name="Zástupný symbol pro obsah 2">
            <a:extLst>
              <a:ext uri="{FF2B5EF4-FFF2-40B4-BE49-F238E27FC236}">
                <a16:creationId xmlns:a16="http://schemas.microsoft.com/office/drawing/2014/main" id="{C0E46A33-A927-4AB7-8737-93B123A0D0DB}"/>
              </a:ext>
            </a:extLst>
          </p:cNvPr>
          <p:cNvSpPr>
            <a:spLocks noGrp="1"/>
          </p:cNvSpPr>
          <p:nvPr>
            <p:ph idx="1"/>
          </p:nvPr>
        </p:nvSpPr>
        <p:spPr>
          <a:xfrm>
            <a:off x="457200" y="2060575"/>
            <a:ext cx="8229600" cy="4513263"/>
          </a:xfrm>
        </p:spPr>
        <p:txBody>
          <a:bodyPr>
            <a:normAutofit fontScale="62500" lnSpcReduction="20000"/>
          </a:bodyPr>
          <a:lstStyle/>
          <a:p>
            <a:pPr marL="274320" indent="-274320" fontAlgn="auto">
              <a:spcBef>
                <a:spcPts val="0"/>
              </a:spcBef>
              <a:spcAft>
                <a:spcPts val="0"/>
              </a:spcAft>
              <a:buFont typeface="Wingdings"/>
              <a:buChar char=""/>
              <a:defRPr/>
            </a:pPr>
            <a:r>
              <a:rPr lang="cs-CZ" sz="2799" dirty="0" err="1"/>
              <a:t>Stage</a:t>
            </a:r>
            <a:r>
              <a:rPr lang="cs-CZ" sz="2799" dirty="0"/>
              <a:t> </a:t>
            </a:r>
            <a:r>
              <a:rPr lang="cs-CZ" sz="2799" dirty="0" err="1"/>
              <a:t>of</a:t>
            </a:r>
            <a:r>
              <a:rPr lang="cs-CZ" sz="2799" dirty="0"/>
              <a:t> </a:t>
            </a:r>
            <a:r>
              <a:rPr lang="cs-CZ" sz="2799" dirty="0" err="1"/>
              <a:t>economic</a:t>
            </a:r>
            <a:r>
              <a:rPr lang="cs-CZ" sz="2799" dirty="0"/>
              <a:t> </a:t>
            </a:r>
            <a:r>
              <a:rPr lang="cs-CZ" sz="2799" dirty="0" err="1"/>
              <a:t>development</a:t>
            </a:r>
            <a:endParaRPr lang="cs-CZ" sz="2799" dirty="0"/>
          </a:p>
          <a:p>
            <a:pPr marL="274320" indent="-274320" fontAlgn="auto">
              <a:spcBef>
                <a:spcPts val="0"/>
              </a:spcBef>
              <a:spcAft>
                <a:spcPts val="0"/>
              </a:spcAft>
              <a:buFont typeface="Wingdings"/>
              <a:buChar char=""/>
              <a:defRPr/>
            </a:pPr>
            <a:r>
              <a:rPr lang="cs-CZ" sz="2799" dirty="0"/>
              <a:t> Supply </a:t>
            </a:r>
            <a:r>
              <a:rPr lang="cs-CZ" sz="2799" dirty="0" err="1"/>
              <a:t>structure</a:t>
            </a:r>
            <a:r>
              <a:rPr lang="cs-CZ" sz="2799" dirty="0"/>
              <a:t> and </a:t>
            </a:r>
            <a:r>
              <a:rPr lang="cs-CZ" sz="2799" dirty="0" err="1"/>
              <a:t>competition</a:t>
            </a:r>
            <a:endParaRPr lang="cs-CZ" sz="2799" dirty="0"/>
          </a:p>
          <a:p>
            <a:pPr marL="274320" indent="-274320" fontAlgn="auto">
              <a:spcBef>
                <a:spcPts val="0"/>
              </a:spcBef>
              <a:spcAft>
                <a:spcPts val="0"/>
              </a:spcAft>
              <a:buFont typeface="Wingdings"/>
              <a:buChar char=""/>
              <a:defRPr/>
            </a:pPr>
            <a:r>
              <a:rPr lang="cs-CZ" sz="2799" dirty="0"/>
              <a:t> Culture and </a:t>
            </a:r>
            <a:r>
              <a:rPr lang="cs-CZ" sz="2799" dirty="0" err="1"/>
              <a:t>language</a:t>
            </a:r>
            <a:endParaRPr lang="cs-CZ" sz="2799" dirty="0"/>
          </a:p>
          <a:p>
            <a:pPr marL="274320" indent="-274320" fontAlgn="auto">
              <a:spcBef>
                <a:spcPts val="0"/>
              </a:spcBef>
              <a:spcAft>
                <a:spcPts val="0"/>
              </a:spcAft>
              <a:buFont typeface="Wingdings"/>
              <a:buChar char=""/>
              <a:defRPr/>
            </a:pPr>
            <a:r>
              <a:rPr lang="cs-CZ" sz="2799" dirty="0"/>
              <a:t> Business </a:t>
            </a:r>
            <a:r>
              <a:rPr lang="cs-CZ" sz="2799" dirty="0" err="1"/>
              <a:t>rules</a:t>
            </a:r>
            <a:r>
              <a:rPr lang="cs-CZ" sz="2799" dirty="0"/>
              <a:t> and </a:t>
            </a:r>
            <a:r>
              <a:rPr lang="cs-CZ" sz="2799" dirty="0" err="1"/>
              <a:t>customs</a:t>
            </a:r>
            <a:endParaRPr lang="cs-CZ" sz="2799" dirty="0"/>
          </a:p>
          <a:p>
            <a:pPr marL="274320" indent="-274320" fontAlgn="auto">
              <a:spcBef>
                <a:spcPts val="0"/>
              </a:spcBef>
              <a:spcAft>
                <a:spcPts val="0"/>
              </a:spcAft>
              <a:buFont typeface="Wingdings"/>
              <a:buChar char=""/>
              <a:defRPr/>
            </a:pPr>
            <a:r>
              <a:rPr lang="cs-CZ" sz="2799" dirty="0"/>
              <a:t> </a:t>
            </a:r>
            <a:r>
              <a:rPr lang="cs-CZ" sz="2799" dirty="0" err="1"/>
              <a:t>Currency</a:t>
            </a:r>
            <a:r>
              <a:rPr lang="cs-CZ" sz="2799" dirty="0"/>
              <a:t> and </a:t>
            </a:r>
            <a:r>
              <a:rPr lang="cs-CZ" sz="2799" dirty="0" err="1"/>
              <a:t>exchange</a:t>
            </a:r>
            <a:r>
              <a:rPr lang="cs-CZ" sz="2799" dirty="0"/>
              <a:t> </a:t>
            </a:r>
            <a:r>
              <a:rPr lang="cs-CZ" sz="2799" dirty="0" err="1"/>
              <a:t>risks</a:t>
            </a:r>
            <a:endParaRPr lang="cs-CZ" sz="2799" dirty="0"/>
          </a:p>
          <a:p>
            <a:pPr marL="274320" indent="-274320" fontAlgn="auto">
              <a:spcBef>
                <a:spcPts val="0"/>
              </a:spcBef>
              <a:spcAft>
                <a:spcPts val="0"/>
              </a:spcAft>
              <a:buFont typeface="Wingdings"/>
              <a:buChar char=""/>
              <a:defRPr/>
            </a:pPr>
            <a:r>
              <a:rPr lang="cs-CZ" sz="2799" dirty="0"/>
              <a:t> </a:t>
            </a:r>
            <a:r>
              <a:rPr lang="cs-CZ" sz="2799" dirty="0" err="1"/>
              <a:t>Supplier</a:t>
            </a:r>
            <a:r>
              <a:rPr lang="cs-CZ" sz="2799" dirty="0"/>
              <a:t> </a:t>
            </a:r>
            <a:r>
              <a:rPr lang="cs-CZ" sz="2799" dirty="0" err="1"/>
              <a:t>profiles</a:t>
            </a:r>
            <a:endParaRPr lang="cs-CZ" sz="2799" dirty="0"/>
          </a:p>
          <a:p>
            <a:pPr marL="274320" indent="-274320" fontAlgn="auto">
              <a:spcBef>
                <a:spcPts val="0"/>
              </a:spcBef>
              <a:spcAft>
                <a:spcPts val="0"/>
              </a:spcAft>
              <a:buFont typeface="Wingdings"/>
              <a:buChar char=""/>
              <a:defRPr/>
            </a:pPr>
            <a:r>
              <a:rPr lang="cs-CZ" sz="2799" dirty="0"/>
              <a:t> </a:t>
            </a:r>
            <a:r>
              <a:rPr lang="cs-CZ" sz="2799" dirty="0" err="1"/>
              <a:t>Availability</a:t>
            </a:r>
            <a:r>
              <a:rPr lang="cs-CZ" sz="2799" dirty="0"/>
              <a:t> </a:t>
            </a:r>
            <a:r>
              <a:rPr lang="cs-CZ" sz="2799" dirty="0" err="1"/>
              <a:t>of</a:t>
            </a:r>
            <a:r>
              <a:rPr lang="cs-CZ" sz="2799" dirty="0"/>
              <a:t> data on </a:t>
            </a:r>
            <a:r>
              <a:rPr lang="cs-CZ" sz="2799" dirty="0" err="1"/>
              <a:t>prospective</a:t>
            </a:r>
            <a:r>
              <a:rPr lang="cs-CZ" sz="2799" dirty="0"/>
              <a:t> </a:t>
            </a:r>
            <a:r>
              <a:rPr lang="cs-CZ" sz="2799" dirty="0" err="1"/>
              <a:t>suppliers</a:t>
            </a:r>
            <a:endParaRPr lang="cs-CZ" sz="2799" dirty="0"/>
          </a:p>
          <a:p>
            <a:pPr marL="274320" indent="-274320" fontAlgn="auto">
              <a:spcBef>
                <a:spcPts val="0"/>
              </a:spcBef>
              <a:spcAft>
                <a:spcPts val="0"/>
              </a:spcAft>
              <a:buFont typeface="Wingdings"/>
              <a:buChar char=""/>
              <a:defRPr/>
            </a:pPr>
            <a:r>
              <a:rPr lang="cs-CZ" sz="2799" dirty="0" err="1"/>
              <a:t>Politics</a:t>
            </a:r>
            <a:r>
              <a:rPr lang="cs-CZ" sz="2799" dirty="0"/>
              <a:t>, </a:t>
            </a:r>
            <a:r>
              <a:rPr lang="cs-CZ" sz="2799" dirty="0" err="1"/>
              <a:t>regulations</a:t>
            </a:r>
            <a:r>
              <a:rPr lang="cs-CZ" sz="2799" dirty="0"/>
              <a:t> and </a:t>
            </a:r>
            <a:r>
              <a:rPr lang="cs-CZ" sz="2799" dirty="0" err="1"/>
              <a:t>associated</a:t>
            </a:r>
            <a:r>
              <a:rPr lang="cs-CZ" sz="2799" dirty="0"/>
              <a:t> risk</a:t>
            </a:r>
          </a:p>
          <a:p>
            <a:pPr marL="274320" indent="-274320" fontAlgn="auto">
              <a:spcBef>
                <a:spcPts val="0"/>
              </a:spcBef>
              <a:spcAft>
                <a:spcPts val="0"/>
              </a:spcAft>
              <a:buFont typeface="Wingdings"/>
              <a:buChar char=""/>
              <a:defRPr/>
            </a:pPr>
            <a:r>
              <a:rPr lang="cs-CZ" sz="2799" dirty="0"/>
              <a:t> </a:t>
            </a:r>
            <a:r>
              <a:rPr lang="cs-CZ" sz="2799" dirty="0" err="1"/>
              <a:t>Legal</a:t>
            </a:r>
            <a:r>
              <a:rPr lang="cs-CZ" sz="2799" dirty="0"/>
              <a:t> and </a:t>
            </a:r>
            <a:r>
              <a:rPr lang="cs-CZ" sz="2799" dirty="0" err="1"/>
              <a:t>financial</a:t>
            </a:r>
            <a:r>
              <a:rPr lang="cs-CZ" sz="2799" dirty="0"/>
              <a:t> </a:t>
            </a:r>
            <a:r>
              <a:rPr lang="cs-CZ" sz="2799" dirty="0" err="1"/>
              <a:t>systems</a:t>
            </a:r>
            <a:r>
              <a:rPr lang="cs-CZ" sz="2799" dirty="0"/>
              <a:t> and </a:t>
            </a:r>
            <a:r>
              <a:rPr lang="cs-CZ" sz="2799" dirty="0" err="1"/>
              <a:t>bodies</a:t>
            </a:r>
            <a:r>
              <a:rPr lang="cs-CZ" sz="2799" dirty="0"/>
              <a:t> (</a:t>
            </a:r>
            <a:r>
              <a:rPr lang="cs-CZ" sz="2100" dirty="0" err="1">
                <a:solidFill>
                  <a:srgbClr val="00B050"/>
                </a:solidFill>
              </a:rPr>
              <a:t>e.g</a:t>
            </a:r>
            <a:r>
              <a:rPr lang="cs-CZ" sz="2100" dirty="0">
                <a:solidFill>
                  <a:srgbClr val="00B050"/>
                </a:solidFill>
              </a:rPr>
              <a:t>. EU: </a:t>
            </a:r>
            <a:r>
              <a:rPr lang="cs-CZ" sz="2100" dirty="0" err="1">
                <a:solidFill>
                  <a:srgbClr val="00B050"/>
                </a:solidFill>
              </a:rPr>
              <a:t>Services</a:t>
            </a:r>
            <a:r>
              <a:rPr lang="cs-CZ" sz="2100" dirty="0">
                <a:solidFill>
                  <a:srgbClr val="00B050"/>
                </a:solidFill>
              </a:rPr>
              <a:t> </a:t>
            </a:r>
            <a:r>
              <a:rPr lang="cs-CZ" sz="2100" dirty="0" err="1">
                <a:solidFill>
                  <a:srgbClr val="00B050"/>
                </a:solidFill>
              </a:rPr>
              <a:t>Directive</a:t>
            </a:r>
            <a:r>
              <a:rPr lang="cs-CZ" sz="2100" dirty="0">
                <a:solidFill>
                  <a:srgbClr val="00B050"/>
                </a:solidFill>
              </a:rPr>
              <a:t> 92/50/EC; </a:t>
            </a:r>
            <a:r>
              <a:rPr lang="cs-CZ" sz="2100" dirty="0" err="1">
                <a:solidFill>
                  <a:srgbClr val="00B050"/>
                </a:solidFill>
              </a:rPr>
              <a:t>Supplies</a:t>
            </a:r>
            <a:r>
              <a:rPr lang="cs-CZ" sz="2100" dirty="0">
                <a:solidFill>
                  <a:srgbClr val="00B050"/>
                </a:solidFill>
              </a:rPr>
              <a:t> </a:t>
            </a:r>
            <a:r>
              <a:rPr lang="cs-CZ" sz="2100" dirty="0" err="1">
                <a:solidFill>
                  <a:srgbClr val="00B050"/>
                </a:solidFill>
              </a:rPr>
              <a:t>Directive</a:t>
            </a:r>
            <a:r>
              <a:rPr lang="cs-CZ" sz="2100" dirty="0">
                <a:solidFill>
                  <a:srgbClr val="00B050"/>
                </a:solidFill>
              </a:rPr>
              <a:t> 93/36/EC; Works </a:t>
            </a:r>
            <a:r>
              <a:rPr lang="cs-CZ" sz="2100" dirty="0" err="1">
                <a:solidFill>
                  <a:srgbClr val="00B050"/>
                </a:solidFill>
              </a:rPr>
              <a:t>Directive</a:t>
            </a:r>
            <a:r>
              <a:rPr lang="cs-CZ" sz="2100" dirty="0">
                <a:solidFill>
                  <a:srgbClr val="00B050"/>
                </a:solidFill>
              </a:rPr>
              <a:t> 93/37/EC; </a:t>
            </a:r>
            <a:r>
              <a:rPr lang="cs-CZ" sz="2100" dirty="0" err="1">
                <a:solidFill>
                  <a:srgbClr val="00B050"/>
                </a:solidFill>
              </a:rPr>
              <a:t>Utilities</a:t>
            </a:r>
            <a:r>
              <a:rPr lang="cs-CZ" sz="2100" dirty="0">
                <a:solidFill>
                  <a:srgbClr val="00B050"/>
                </a:solidFill>
              </a:rPr>
              <a:t> </a:t>
            </a:r>
            <a:r>
              <a:rPr lang="cs-CZ" sz="2100" dirty="0" err="1">
                <a:solidFill>
                  <a:srgbClr val="00B050"/>
                </a:solidFill>
              </a:rPr>
              <a:t>Directive</a:t>
            </a:r>
            <a:r>
              <a:rPr lang="cs-CZ" sz="2100" dirty="0">
                <a:solidFill>
                  <a:srgbClr val="00B050"/>
                </a:solidFill>
              </a:rPr>
              <a:t> 93/38/EC; </a:t>
            </a:r>
            <a:r>
              <a:rPr lang="cs-CZ" sz="2100" dirty="0" err="1">
                <a:solidFill>
                  <a:srgbClr val="00B050"/>
                </a:solidFill>
              </a:rPr>
              <a:t>Remedies</a:t>
            </a:r>
            <a:r>
              <a:rPr lang="cs-CZ" sz="2100" dirty="0">
                <a:solidFill>
                  <a:srgbClr val="00B050"/>
                </a:solidFill>
              </a:rPr>
              <a:t> </a:t>
            </a:r>
            <a:r>
              <a:rPr lang="cs-CZ" sz="2100" dirty="0" err="1">
                <a:solidFill>
                  <a:srgbClr val="00B050"/>
                </a:solidFill>
              </a:rPr>
              <a:t>Directive</a:t>
            </a:r>
            <a:r>
              <a:rPr lang="cs-CZ" sz="2100" dirty="0">
                <a:solidFill>
                  <a:srgbClr val="00B050"/>
                </a:solidFill>
              </a:rPr>
              <a:t> 89/96/EC; </a:t>
            </a:r>
            <a:r>
              <a:rPr lang="cs-CZ" sz="2100" dirty="0" err="1">
                <a:solidFill>
                  <a:srgbClr val="00B050"/>
                </a:solidFill>
              </a:rPr>
              <a:t>Utilities</a:t>
            </a:r>
            <a:r>
              <a:rPr lang="cs-CZ" sz="2100" dirty="0">
                <a:solidFill>
                  <a:srgbClr val="00B050"/>
                </a:solidFill>
              </a:rPr>
              <a:t> </a:t>
            </a:r>
            <a:r>
              <a:rPr lang="cs-CZ" sz="2100" dirty="0" err="1">
                <a:solidFill>
                  <a:srgbClr val="00B050"/>
                </a:solidFill>
              </a:rPr>
              <a:t>Remedies</a:t>
            </a:r>
            <a:r>
              <a:rPr lang="cs-CZ" sz="2100" dirty="0">
                <a:solidFill>
                  <a:srgbClr val="00B050"/>
                </a:solidFill>
              </a:rPr>
              <a:t> </a:t>
            </a:r>
            <a:r>
              <a:rPr lang="cs-CZ" sz="2100" dirty="0" err="1">
                <a:solidFill>
                  <a:srgbClr val="00B050"/>
                </a:solidFill>
              </a:rPr>
              <a:t>Directive</a:t>
            </a:r>
            <a:r>
              <a:rPr lang="cs-CZ" sz="2100" dirty="0">
                <a:solidFill>
                  <a:srgbClr val="00B050"/>
                </a:solidFill>
              </a:rPr>
              <a:t> 92/13/EC)</a:t>
            </a:r>
          </a:p>
          <a:p>
            <a:pPr marL="274320" indent="-274320" fontAlgn="auto">
              <a:spcBef>
                <a:spcPts val="0"/>
              </a:spcBef>
              <a:spcAft>
                <a:spcPts val="0"/>
              </a:spcAft>
              <a:buFont typeface="Wingdings"/>
              <a:buChar char=""/>
              <a:defRPr/>
            </a:pPr>
            <a:r>
              <a:rPr lang="cs-CZ" sz="2799" dirty="0" err="1"/>
              <a:t>Control</a:t>
            </a:r>
            <a:r>
              <a:rPr lang="cs-CZ" sz="2799" dirty="0"/>
              <a:t> and </a:t>
            </a:r>
            <a:r>
              <a:rPr lang="cs-CZ" sz="2799" dirty="0" err="1"/>
              <a:t>coordination</a:t>
            </a:r>
            <a:r>
              <a:rPr lang="cs-CZ" sz="2799" dirty="0"/>
              <a:t>.</a:t>
            </a:r>
          </a:p>
          <a:p>
            <a:pPr marL="274320" indent="-274320" fontAlgn="auto">
              <a:spcBef>
                <a:spcPts val="0"/>
              </a:spcBef>
              <a:spcAft>
                <a:spcPts val="0"/>
              </a:spcAft>
              <a:buFont typeface="Wingdings"/>
              <a:buChar char=""/>
              <a:defRPr/>
            </a:pPr>
            <a:endParaRPr lang="cs-CZ" sz="2799"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a:extLst>
              <a:ext uri="{FF2B5EF4-FFF2-40B4-BE49-F238E27FC236}">
                <a16:creationId xmlns:a16="http://schemas.microsoft.com/office/drawing/2014/main" id="{B9B85F88-B074-44CE-946E-54BF133D5F41}"/>
              </a:ext>
            </a:extLst>
          </p:cNvPr>
          <p:cNvSpPr>
            <a:spLocks noGrp="1"/>
          </p:cNvSpPr>
          <p:nvPr>
            <p:ph type="title"/>
          </p:nvPr>
        </p:nvSpPr>
        <p:spPr>
          <a:xfrm>
            <a:off x="395288" y="476250"/>
            <a:ext cx="8229600" cy="1066800"/>
          </a:xfrm>
        </p:spPr>
        <p:txBody>
          <a:bodyPr/>
          <a:lstStyle/>
          <a:p>
            <a:pPr fontAlgn="auto">
              <a:lnSpc>
                <a:spcPts val="3999"/>
              </a:lnSpc>
              <a:spcAft>
                <a:spcPts val="0"/>
              </a:spcAft>
              <a:defRPr/>
            </a:pPr>
            <a:r>
              <a:rPr lang="cs-CZ" altLang="en-US" sz="3999">
                <a:solidFill>
                  <a:srgbClr val="0070C0"/>
                </a:solidFill>
              </a:rPr>
              <a:t>Strategies for global sourcing</a:t>
            </a:r>
          </a:p>
        </p:txBody>
      </p:sp>
      <p:sp>
        <p:nvSpPr>
          <p:cNvPr id="62467" name="Zástupný symbol pro obsah 2">
            <a:extLst>
              <a:ext uri="{FF2B5EF4-FFF2-40B4-BE49-F238E27FC236}">
                <a16:creationId xmlns:a16="http://schemas.microsoft.com/office/drawing/2014/main" id="{A655ED40-165B-48FF-B0FF-0B71969AE502}"/>
              </a:ext>
            </a:extLst>
          </p:cNvPr>
          <p:cNvSpPr>
            <a:spLocks noGrp="1"/>
          </p:cNvSpPr>
          <p:nvPr>
            <p:ph idx="1"/>
          </p:nvPr>
        </p:nvSpPr>
        <p:spPr>
          <a:xfrm>
            <a:off x="457200" y="1557338"/>
            <a:ext cx="8229600" cy="5016500"/>
          </a:xfrm>
        </p:spPr>
        <p:txBody>
          <a:bodyPr/>
          <a:lstStyle/>
          <a:p>
            <a:pPr>
              <a:spcBef>
                <a:spcPts val="0"/>
              </a:spcBef>
              <a:defRPr/>
            </a:pPr>
            <a:r>
              <a:rPr lang="en-US" altLang="cs-CZ" sz="2799"/>
              <a:t>Use a ‘local source’ which is linked to a</a:t>
            </a:r>
            <a:r>
              <a:rPr lang="cs-CZ" altLang="cs-CZ" sz="2799"/>
              <a:t> global network</a:t>
            </a:r>
          </a:p>
          <a:p>
            <a:pPr>
              <a:spcBef>
                <a:spcPts val="0"/>
              </a:spcBef>
              <a:defRPr/>
            </a:pPr>
            <a:r>
              <a:rPr lang="en-US" altLang="cs-CZ" sz="2799"/>
              <a:t> Source through an overseas supplier who</a:t>
            </a:r>
            <a:r>
              <a:rPr lang="cs-CZ" altLang="cs-CZ" sz="2799"/>
              <a:t> </a:t>
            </a:r>
            <a:r>
              <a:rPr lang="en-US" altLang="cs-CZ" sz="2799"/>
              <a:t>can supplying parts direct to your</a:t>
            </a:r>
            <a:r>
              <a:rPr lang="cs-CZ" altLang="cs-CZ" sz="2799"/>
              <a:t> overseas business locations</a:t>
            </a:r>
          </a:p>
          <a:p>
            <a:pPr>
              <a:spcBef>
                <a:spcPts val="0"/>
              </a:spcBef>
              <a:defRPr/>
            </a:pPr>
            <a:r>
              <a:rPr lang="en-US" altLang="cs-CZ" sz="2799"/>
              <a:t> Use an overseas supplier that is able to</a:t>
            </a:r>
            <a:r>
              <a:rPr lang="cs-CZ" altLang="cs-CZ" sz="2799"/>
              <a:t> </a:t>
            </a:r>
            <a:r>
              <a:rPr lang="en-US" altLang="cs-CZ" sz="2799"/>
              <a:t>support your core business location, for</a:t>
            </a:r>
            <a:r>
              <a:rPr lang="cs-CZ" altLang="cs-CZ" sz="2799"/>
              <a:t> </a:t>
            </a:r>
            <a:r>
              <a:rPr lang="en-US" altLang="cs-CZ" sz="2799"/>
              <a:t>example, through having a local</a:t>
            </a:r>
            <a:r>
              <a:rPr lang="cs-CZ" altLang="cs-CZ" sz="2799"/>
              <a:t> </a:t>
            </a:r>
            <a:r>
              <a:rPr lang="en-US" altLang="cs-CZ" sz="2799"/>
              <a:t>development centre in your country</a:t>
            </a:r>
          </a:p>
          <a:p>
            <a:pPr>
              <a:spcBef>
                <a:spcPts val="0"/>
              </a:spcBef>
              <a:defRPr/>
            </a:pPr>
            <a:r>
              <a:rPr lang="en-US" altLang="cs-CZ" sz="2799"/>
              <a:t> Create your own design &amp; development</a:t>
            </a:r>
            <a:r>
              <a:rPr lang="cs-CZ" altLang="cs-CZ" sz="2799"/>
              <a:t> </a:t>
            </a:r>
            <a:r>
              <a:rPr lang="en-US" altLang="cs-CZ" sz="2799"/>
              <a:t>support teams abroad for your various</a:t>
            </a:r>
            <a:r>
              <a:rPr lang="cs-CZ" altLang="cs-CZ" sz="2799"/>
              <a:t> locations and source locally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a:extLst>
              <a:ext uri="{FF2B5EF4-FFF2-40B4-BE49-F238E27FC236}">
                <a16:creationId xmlns:a16="http://schemas.microsoft.com/office/drawing/2014/main" id="{AB57106C-EA91-4BD5-8A19-AEB29B8C5D2A}"/>
              </a:ext>
            </a:extLst>
          </p:cNvPr>
          <p:cNvSpPr>
            <a:spLocks noGrp="1"/>
          </p:cNvSpPr>
          <p:nvPr>
            <p:ph type="title"/>
          </p:nvPr>
        </p:nvSpPr>
        <p:spPr>
          <a:xfrm>
            <a:off x="468313" y="620713"/>
            <a:ext cx="8229600" cy="1066800"/>
          </a:xfrm>
        </p:spPr>
        <p:txBody>
          <a:bodyPr/>
          <a:lstStyle/>
          <a:p>
            <a:pPr fontAlgn="auto">
              <a:lnSpc>
                <a:spcPts val="3999"/>
              </a:lnSpc>
              <a:spcAft>
                <a:spcPts val="0"/>
              </a:spcAft>
              <a:defRPr/>
            </a:pPr>
            <a:r>
              <a:rPr lang="cs-CZ" altLang="en-US" sz="3999">
                <a:solidFill>
                  <a:srgbClr val="0070C0"/>
                </a:solidFill>
              </a:rPr>
              <a:t>Problems in global sourcing</a:t>
            </a:r>
          </a:p>
        </p:txBody>
      </p:sp>
      <p:sp>
        <p:nvSpPr>
          <p:cNvPr id="3" name="Zástupný symbol pro obsah 2">
            <a:extLst>
              <a:ext uri="{FF2B5EF4-FFF2-40B4-BE49-F238E27FC236}">
                <a16:creationId xmlns:a16="http://schemas.microsoft.com/office/drawing/2014/main" id="{C6B1AFB0-54D5-4C5E-A85A-97053D16CABA}"/>
              </a:ext>
            </a:extLst>
          </p:cNvPr>
          <p:cNvSpPr>
            <a:spLocks noGrp="1"/>
          </p:cNvSpPr>
          <p:nvPr>
            <p:ph idx="1"/>
          </p:nvPr>
        </p:nvSpPr>
        <p:spPr>
          <a:xfrm>
            <a:off x="457200" y="1773238"/>
            <a:ext cx="8229600" cy="4800600"/>
          </a:xfrm>
        </p:spPr>
        <p:txBody>
          <a:bodyPr>
            <a:normAutofit fontScale="62500" lnSpcReduction="20000"/>
          </a:bodyPr>
          <a:lstStyle/>
          <a:p>
            <a:pPr marL="274320" indent="-274320" fontAlgn="auto">
              <a:spcBef>
                <a:spcPts val="0"/>
              </a:spcBef>
              <a:spcAft>
                <a:spcPts val="0"/>
              </a:spcAft>
              <a:buFont typeface="Wingdings"/>
              <a:buChar char=""/>
              <a:defRPr/>
            </a:pPr>
            <a:r>
              <a:rPr lang="cs-CZ" sz="2799" dirty="0" err="1"/>
              <a:t>Delivery</a:t>
            </a:r>
            <a:r>
              <a:rPr lang="cs-CZ" sz="2799" dirty="0"/>
              <a:t> </a:t>
            </a:r>
            <a:r>
              <a:rPr lang="cs-CZ" sz="2799" dirty="0" err="1"/>
              <a:t>time</a:t>
            </a:r>
            <a:endParaRPr lang="cs-CZ" sz="2799" dirty="0"/>
          </a:p>
          <a:p>
            <a:pPr marL="274320" indent="-274320" fontAlgn="auto">
              <a:spcBef>
                <a:spcPts val="0"/>
              </a:spcBef>
              <a:spcAft>
                <a:spcPts val="0"/>
              </a:spcAft>
              <a:buFont typeface="Wingdings"/>
              <a:buChar char=""/>
              <a:defRPr/>
            </a:pPr>
            <a:r>
              <a:rPr lang="cs-CZ" sz="2799" dirty="0"/>
              <a:t> Exchange </a:t>
            </a:r>
            <a:r>
              <a:rPr lang="cs-CZ" sz="2799" dirty="0" err="1"/>
              <a:t>rates</a:t>
            </a:r>
            <a:endParaRPr lang="cs-CZ" sz="2799" dirty="0"/>
          </a:p>
          <a:p>
            <a:pPr marL="274320" indent="-274320" fontAlgn="auto">
              <a:spcBef>
                <a:spcPts val="0"/>
              </a:spcBef>
              <a:spcAft>
                <a:spcPts val="0"/>
              </a:spcAft>
              <a:buFont typeface="Wingdings"/>
              <a:buChar char=""/>
              <a:defRPr/>
            </a:pPr>
            <a:r>
              <a:rPr lang="cs-CZ" sz="2799" dirty="0"/>
              <a:t> </a:t>
            </a:r>
            <a:r>
              <a:rPr lang="cs-CZ" sz="2799" dirty="0" err="1"/>
              <a:t>Payment</a:t>
            </a:r>
            <a:endParaRPr lang="cs-CZ" sz="2799" dirty="0"/>
          </a:p>
          <a:p>
            <a:pPr marL="274320" indent="-274320" fontAlgn="auto">
              <a:spcBef>
                <a:spcPts val="0"/>
              </a:spcBef>
              <a:spcAft>
                <a:spcPts val="0"/>
              </a:spcAft>
              <a:buFont typeface="Wingdings"/>
              <a:buChar char=""/>
              <a:defRPr/>
            </a:pPr>
            <a:r>
              <a:rPr lang="cs-CZ" sz="2799" dirty="0"/>
              <a:t> </a:t>
            </a:r>
            <a:r>
              <a:rPr lang="cs-CZ" sz="2799" dirty="0" err="1"/>
              <a:t>Quality</a:t>
            </a:r>
            <a:r>
              <a:rPr lang="cs-CZ" sz="2799" dirty="0"/>
              <a:t>/ </a:t>
            </a:r>
            <a:r>
              <a:rPr lang="cs-CZ" sz="2799" dirty="0" err="1"/>
              <a:t>rejects</a:t>
            </a:r>
            <a:endParaRPr lang="cs-CZ" sz="2799" dirty="0"/>
          </a:p>
          <a:p>
            <a:pPr marL="274320" indent="-274320" fontAlgn="auto">
              <a:spcBef>
                <a:spcPts val="0"/>
              </a:spcBef>
              <a:spcAft>
                <a:spcPts val="0"/>
              </a:spcAft>
              <a:buFont typeface="Wingdings"/>
              <a:buChar char=""/>
              <a:defRPr/>
            </a:pPr>
            <a:r>
              <a:rPr lang="cs-CZ" sz="2799" dirty="0"/>
              <a:t> </a:t>
            </a:r>
            <a:r>
              <a:rPr lang="cs-CZ" sz="2799" dirty="0" err="1"/>
              <a:t>Tariffs</a:t>
            </a:r>
            <a:r>
              <a:rPr lang="cs-CZ" sz="2799" dirty="0"/>
              <a:t>/duty</a:t>
            </a:r>
          </a:p>
          <a:p>
            <a:pPr marL="274320" indent="-274320" fontAlgn="auto">
              <a:spcBef>
                <a:spcPts val="0"/>
              </a:spcBef>
              <a:spcAft>
                <a:spcPts val="0"/>
              </a:spcAft>
              <a:buFont typeface="Wingdings"/>
              <a:buChar char=""/>
              <a:defRPr/>
            </a:pPr>
            <a:r>
              <a:rPr lang="cs-CZ" sz="2799" dirty="0"/>
              <a:t> </a:t>
            </a:r>
            <a:r>
              <a:rPr lang="cs-CZ" sz="2799" dirty="0" err="1"/>
              <a:t>Expediting</a:t>
            </a:r>
            <a:endParaRPr lang="cs-CZ" sz="2799" dirty="0"/>
          </a:p>
          <a:p>
            <a:pPr marL="274320" indent="-274320" fontAlgn="auto">
              <a:spcBef>
                <a:spcPts val="0"/>
              </a:spcBef>
              <a:spcAft>
                <a:spcPts val="0"/>
              </a:spcAft>
              <a:buFont typeface="Wingdings"/>
              <a:buChar char=""/>
              <a:defRPr/>
            </a:pPr>
            <a:r>
              <a:rPr lang="cs-CZ" sz="2799" dirty="0"/>
              <a:t> </a:t>
            </a:r>
            <a:r>
              <a:rPr lang="cs-CZ" sz="2799" dirty="0" err="1"/>
              <a:t>Political</a:t>
            </a:r>
            <a:r>
              <a:rPr lang="cs-CZ" sz="2799" dirty="0"/>
              <a:t>/</a:t>
            </a:r>
            <a:r>
              <a:rPr lang="cs-CZ" sz="2799" dirty="0" err="1"/>
              <a:t>labour</a:t>
            </a:r>
            <a:r>
              <a:rPr lang="cs-CZ" sz="2799" dirty="0"/>
              <a:t> </a:t>
            </a:r>
            <a:r>
              <a:rPr lang="cs-CZ" sz="2799" dirty="0" err="1"/>
              <a:t>problems</a:t>
            </a:r>
            <a:endParaRPr lang="cs-CZ" sz="2799" dirty="0"/>
          </a:p>
          <a:p>
            <a:pPr marL="274320" indent="-274320" fontAlgn="auto">
              <a:spcBef>
                <a:spcPts val="0"/>
              </a:spcBef>
              <a:spcAft>
                <a:spcPts val="0"/>
              </a:spcAft>
              <a:buFont typeface="Wingdings"/>
              <a:buChar char=""/>
              <a:defRPr/>
            </a:pPr>
            <a:r>
              <a:rPr lang="cs-CZ" sz="2799" dirty="0"/>
              <a:t> </a:t>
            </a:r>
            <a:r>
              <a:rPr lang="cs-CZ" sz="2799" dirty="0" err="1"/>
              <a:t>Hidden</a:t>
            </a:r>
            <a:r>
              <a:rPr lang="cs-CZ" sz="2799" dirty="0"/>
              <a:t> </a:t>
            </a:r>
            <a:r>
              <a:rPr lang="cs-CZ" sz="2799" dirty="0" err="1"/>
              <a:t>costs</a:t>
            </a:r>
            <a:r>
              <a:rPr lang="cs-CZ" sz="2799" dirty="0"/>
              <a:t> </a:t>
            </a:r>
            <a:r>
              <a:rPr lang="cs-CZ" sz="2799" dirty="0" err="1"/>
              <a:t>shipping</a:t>
            </a:r>
            <a:r>
              <a:rPr lang="cs-CZ" sz="2799" dirty="0"/>
              <a:t> </a:t>
            </a:r>
            <a:r>
              <a:rPr lang="cs-CZ" sz="2799" dirty="0" err="1"/>
              <a:t>or</a:t>
            </a:r>
            <a:r>
              <a:rPr lang="cs-CZ" sz="2799" dirty="0"/>
              <a:t> </a:t>
            </a:r>
            <a:r>
              <a:rPr lang="cs-CZ" sz="2799" dirty="0" err="1"/>
              <a:t>special</a:t>
            </a:r>
            <a:r>
              <a:rPr lang="cs-CZ" sz="2799" dirty="0"/>
              <a:t> export </a:t>
            </a:r>
            <a:r>
              <a:rPr lang="cs-CZ" sz="2799" dirty="0" err="1"/>
              <a:t>packing</a:t>
            </a:r>
            <a:endParaRPr lang="cs-CZ" sz="2799" dirty="0"/>
          </a:p>
          <a:p>
            <a:pPr marL="274320" indent="-274320" fontAlgn="auto">
              <a:spcBef>
                <a:spcPts val="0"/>
              </a:spcBef>
              <a:spcAft>
                <a:spcPts val="0"/>
              </a:spcAft>
              <a:buFont typeface="Wingdings"/>
              <a:buChar char=""/>
              <a:defRPr/>
            </a:pPr>
            <a:r>
              <a:rPr lang="cs-CZ" sz="2799" dirty="0"/>
              <a:t> </a:t>
            </a:r>
            <a:r>
              <a:rPr lang="cs-CZ" sz="2799" dirty="0" err="1"/>
              <a:t>Document</a:t>
            </a:r>
            <a:r>
              <a:rPr lang="cs-CZ" sz="2799" dirty="0"/>
              <a:t> </a:t>
            </a:r>
            <a:r>
              <a:rPr lang="cs-CZ" sz="2799" dirty="0" err="1"/>
              <a:t>cost</a:t>
            </a:r>
            <a:endParaRPr lang="cs-CZ" sz="2799" dirty="0"/>
          </a:p>
          <a:p>
            <a:pPr marL="274320" indent="-274320" fontAlgn="auto">
              <a:spcBef>
                <a:spcPts val="0"/>
              </a:spcBef>
              <a:spcAft>
                <a:spcPts val="0"/>
              </a:spcAft>
              <a:buFont typeface="Wingdings"/>
              <a:buChar char=""/>
              <a:defRPr/>
            </a:pPr>
            <a:r>
              <a:rPr lang="cs-CZ" sz="2799" dirty="0"/>
              <a:t> </a:t>
            </a:r>
            <a:r>
              <a:rPr lang="cs-CZ" sz="2799" dirty="0" err="1"/>
              <a:t>Legal</a:t>
            </a:r>
            <a:r>
              <a:rPr lang="cs-CZ" sz="2799" dirty="0"/>
              <a:t> </a:t>
            </a:r>
            <a:r>
              <a:rPr lang="cs-CZ" sz="2799" dirty="0" err="1"/>
              <a:t>problems</a:t>
            </a:r>
            <a:endParaRPr lang="cs-CZ" sz="2799" dirty="0"/>
          </a:p>
          <a:p>
            <a:pPr marL="274320" indent="-274320" fontAlgn="auto">
              <a:spcBef>
                <a:spcPts val="0"/>
              </a:spcBef>
              <a:spcAft>
                <a:spcPts val="0"/>
              </a:spcAft>
              <a:buFont typeface="Wingdings"/>
              <a:buChar char=""/>
              <a:defRPr/>
            </a:pPr>
            <a:r>
              <a:rPr lang="cs-CZ" sz="2799" dirty="0"/>
              <a:t> </a:t>
            </a:r>
            <a:r>
              <a:rPr lang="cs-CZ" sz="2799" dirty="0" err="1"/>
              <a:t>Language</a:t>
            </a:r>
            <a:endParaRPr lang="cs-CZ" sz="2799" dirty="0"/>
          </a:p>
          <a:p>
            <a:pPr marL="274320" indent="-274320" fontAlgn="auto">
              <a:spcBef>
                <a:spcPts val="0"/>
              </a:spcBef>
              <a:spcAft>
                <a:spcPts val="0"/>
              </a:spcAft>
              <a:buFont typeface="Wingdings"/>
              <a:buChar char=""/>
              <a:defRPr/>
            </a:pPr>
            <a:r>
              <a:rPr lang="cs-CZ" sz="2799" dirty="0"/>
              <a:t> Culture /</a:t>
            </a:r>
            <a:r>
              <a:rPr lang="cs-CZ" sz="2799" dirty="0" err="1"/>
              <a:t>customs</a:t>
            </a:r>
            <a:endParaRPr lang="cs-CZ" sz="2799" dirty="0"/>
          </a:p>
          <a:p>
            <a:pPr marL="274320" indent="-274320" fontAlgn="auto">
              <a:spcBef>
                <a:spcPts val="0"/>
              </a:spcBef>
              <a:spcAft>
                <a:spcPts val="0"/>
              </a:spcAft>
              <a:buFont typeface="Wingdings"/>
              <a:buChar char=""/>
              <a:defRPr/>
            </a:pPr>
            <a:r>
              <a:rPr lang="cs-CZ" sz="2799" dirty="0"/>
              <a:t> </a:t>
            </a:r>
            <a:r>
              <a:rPr lang="cs-CZ" sz="2799" dirty="0" err="1"/>
              <a:t>Ethics</a:t>
            </a:r>
            <a:endParaRPr lang="cs-CZ" sz="279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390F7524-D356-4591-AE91-CD57AA0C0B91}"/>
              </a:ext>
            </a:extLst>
          </p:cNvPr>
          <p:cNvSpPr>
            <a:spLocks noGrp="1"/>
          </p:cNvSpPr>
          <p:nvPr>
            <p:ph type="title" idx="4294967295"/>
          </p:nvPr>
        </p:nvSpPr>
        <p:spPr>
          <a:xfrm>
            <a:off x="3795713" y="273050"/>
            <a:ext cx="5348287" cy="1143000"/>
          </a:xfrm>
        </p:spPr>
        <p:txBody>
          <a:bodyPr bIns="91440"/>
          <a:lstStyle/>
          <a:p>
            <a:pPr fontAlgn="auto">
              <a:lnSpc>
                <a:spcPts val="3999"/>
              </a:lnSpc>
              <a:spcAft>
                <a:spcPts val="0"/>
              </a:spcAft>
              <a:defRPr/>
            </a:pPr>
            <a:r>
              <a:rPr lang="cs-CZ" altLang="cs-CZ" sz="3999"/>
              <a:t>Úloha nákupu</a:t>
            </a:r>
            <a:endParaRPr lang="en-GB" altLang="cs-CZ" sz="3999"/>
          </a:p>
        </p:txBody>
      </p:sp>
      <p:sp>
        <p:nvSpPr>
          <p:cNvPr id="40963" name="Zástupný symbol pro text 5">
            <a:extLst>
              <a:ext uri="{FF2B5EF4-FFF2-40B4-BE49-F238E27FC236}">
                <a16:creationId xmlns:a16="http://schemas.microsoft.com/office/drawing/2014/main" id="{60C86565-2B5F-487A-AE9E-6DD89BFCD315}"/>
              </a:ext>
            </a:extLst>
          </p:cNvPr>
          <p:cNvSpPr>
            <a:spLocks noGrp="1"/>
          </p:cNvSpPr>
          <p:nvPr>
            <p:ph type="body" sz="half" idx="4294967295"/>
          </p:nvPr>
        </p:nvSpPr>
        <p:spPr bwMode="auto">
          <a:xfrm>
            <a:off x="4968875" y="1535113"/>
            <a:ext cx="4175125"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chemeClr val="tx1"/>
                </a:solidFill>
                <a:miter lim="800000"/>
                <a:headEnd/>
                <a:tailEnd/>
              </a14:hiddenLine>
            </a:ext>
          </a:extLst>
        </p:spPr>
        <p:txBody>
          <a:bodyPr wrap="square" numCol="1" anchor="b" anchorCtr="0" compatLnSpc="1">
            <a:prstTxWarp prst="textNoShape">
              <a:avLst/>
            </a:prstTxWarp>
          </a:bodyPr>
          <a:lstStyle/>
          <a:p>
            <a:pPr lvl="1" indent="-228600"/>
            <a:r>
              <a:rPr lang="cs-CZ" altLang="cs-CZ" sz="2400" b="1"/>
              <a:t>Kde hledat úspory (Aberdeen Group)</a:t>
            </a:r>
            <a:endParaRPr lang="en-US" altLang="cs-CZ" sz="2400" b="1"/>
          </a:p>
        </p:txBody>
      </p:sp>
      <p:sp>
        <p:nvSpPr>
          <p:cNvPr id="40964" name="Zástupný symbol pro obsah 3">
            <a:extLst>
              <a:ext uri="{FF2B5EF4-FFF2-40B4-BE49-F238E27FC236}">
                <a16:creationId xmlns:a16="http://schemas.microsoft.com/office/drawing/2014/main" id="{DF0FD9DA-BC5E-4486-B39E-F4B49148F0B2}"/>
              </a:ext>
            </a:extLst>
          </p:cNvPr>
          <p:cNvSpPr>
            <a:spLocks noGrp="1" noChangeArrowheads="1"/>
          </p:cNvSpPr>
          <p:nvPr>
            <p:ph sz="half" idx="4294967295"/>
          </p:nvPr>
        </p:nvSpPr>
        <p:spPr bwMode="auto">
          <a:xfrm>
            <a:off x="468313" y="2247900"/>
            <a:ext cx="8675687" cy="461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cs-CZ" altLang="cs-CZ" sz="2000"/>
              <a:t>Efektivní strategie nákupu vycházející z důkladných analýz potřeb a nabídky</a:t>
            </a:r>
          </a:p>
          <a:p>
            <a:pPr marL="547688" lvl="1" indent="-228600">
              <a:lnSpc>
                <a:spcPct val="80000"/>
              </a:lnSpc>
            </a:pPr>
            <a:r>
              <a:rPr lang="cs-CZ" altLang="cs-CZ" sz="2000"/>
              <a:t>Snížení výdajů o 2 - 12%</a:t>
            </a:r>
          </a:p>
          <a:p>
            <a:pPr>
              <a:lnSpc>
                <a:spcPct val="80000"/>
              </a:lnSpc>
            </a:pPr>
            <a:r>
              <a:rPr lang="cs-CZ" altLang="cs-CZ" sz="2000"/>
              <a:t>Snížení objemu nákupu mimo kontrakty na polovinu</a:t>
            </a:r>
          </a:p>
          <a:p>
            <a:pPr marL="547688" lvl="1" indent="-228600">
              <a:lnSpc>
                <a:spcPct val="80000"/>
              </a:lnSpc>
            </a:pPr>
            <a:r>
              <a:rPr lang="cs-CZ" altLang="cs-CZ" sz="2000"/>
              <a:t>Dodatečná úspora 7% výdajů na základě lepšího využití nasmlouvaných podmínek</a:t>
            </a:r>
          </a:p>
          <a:p>
            <a:pPr>
              <a:lnSpc>
                <a:spcPct val="80000"/>
              </a:lnSpc>
            </a:pPr>
            <a:r>
              <a:rPr lang="cs-CZ" altLang="cs-CZ" sz="2000"/>
              <a:t>Výběr dodavatele</a:t>
            </a:r>
          </a:p>
          <a:p>
            <a:pPr marL="547688" lvl="1" indent="-228600">
              <a:lnSpc>
                <a:spcPct val="80000"/>
              </a:lnSpc>
            </a:pPr>
            <a:r>
              <a:rPr lang="cs-CZ" altLang="cs-CZ" sz="2000"/>
              <a:t>Zkrácení procesu o 25 - 50%</a:t>
            </a:r>
          </a:p>
          <a:p>
            <a:pPr>
              <a:lnSpc>
                <a:spcPct val="80000"/>
              </a:lnSpc>
            </a:pPr>
            <a:r>
              <a:rPr lang="cs-CZ" altLang="cs-CZ" sz="2000"/>
              <a:t>Počet nakupovaných položek</a:t>
            </a:r>
          </a:p>
          <a:p>
            <a:pPr marL="547688" lvl="1" indent="-228600">
              <a:lnSpc>
                <a:spcPct val="80000"/>
              </a:lnSpc>
            </a:pPr>
            <a:r>
              <a:rPr lang="cs-CZ" altLang="cs-CZ" sz="2000"/>
              <a:t>Snížení počtu nakupovaných položek o 15%</a:t>
            </a:r>
          </a:p>
          <a:p>
            <a:pPr>
              <a:lnSpc>
                <a:spcPct val="80000"/>
              </a:lnSpc>
            </a:pPr>
            <a:r>
              <a:rPr lang="cs-CZ" altLang="cs-CZ" sz="2000"/>
              <a:t>Náklady na držení zásob</a:t>
            </a:r>
          </a:p>
          <a:p>
            <a:pPr marL="547688" lvl="1" indent="-228600">
              <a:lnSpc>
                <a:spcPct val="80000"/>
              </a:lnSpc>
            </a:pPr>
            <a:r>
              <a:rPr lang="cs-CZ" altLang="cs-CZ" sz="2000"/>
              <a:t>Snížení nákladů o 5 - 50%</a:t>
            </a:r>
          </a:p>
          <a:p>
            <a:pPr marL="547688" lvl="1" indent="-228600">
              <a:lnSpc>
                <a:spcPct val="80000"/>
              </a:lnSpc>
            </a:pPr>
            <a:r>
              <a:rPr lang="cs-CZ" altLang="cs-CZ" sz="2000"/>
              <a:t>Zdroj: Aberdeen Group, 2004</a:t>
            </a:r>
            <a:endParaRPr lang="en-US" altLang="cs-CZ" sz="2000"/>
          </a:p>
          <a:p>
            <a:pPr>
              <a:lnSpc>
                <a:spcPct val="80000"/>
              </a:lnSpc>
            </a:pPr>
            <a:endParaRPr lang="cs-CZ" altLang="cs-CZ" sz="2000"/>
          </a:p>
        </p:txBody>
      </p:sp>
      <p:pic>
        <p:nvPicPr>
          <p:cNvPr id="40965" name="Picture 2" descr="Purchasing cartoons, Purchasing cartoon, funny, Purchasing picture, Purchasing pictures, Purchasing image, Purchasing images, Purchasing illustration, Purchasing illustrations">
            <a:extLst>
              <a:ext uri="{FF2B5EF4-FFF2-40B4-BE49-F238E27FC236}">
                <a16:creationId xmlns:a16="http://schemas.microsoft.com/office/drawing/2014/main" id="{8B2AE5CD-A7AF-48F2-8E2A-31A378EEC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0"/>
            <a:ext cx="22764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3010" name="Obrázek 2">
            <a:extLst>
              <a:ext uri="{FF2B5EF4-FFF2-40B4-BE49-F238E27FC236}">
                <a16:creationId xmlns:a16="http://schemas.microsoft.com/office/drawing/2014/main" id="{1565BC92-1E97-4657-BC69-B517C0292C3E}"/>
              </a:ext>
            </a:extLst>
          </p:cNvPr>
          <p:cNvPicPr>
            <a:picLocks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114800" y="665163"/>
            <a:ext cx="914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121FEEE1-FDC4-48CF-9CC1-27B5A8D25958}"/>
              </a:ext>
            </a:extLst>
          </p:cNvPr>
          <p:cNvSpPr/>
          <p:nvPr>
            <p:custDataLst>
              <p:tags r:id="rId3"/>
            </p:custDataLst>
          </p:nvPr>
        </p:nvSpPr>
        <p:spPr>
          <a:xfrm>
            <a:off x="0" y="1714500"/>
            <a:ext cx="9144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3600" dirty="0">
                <a:solidFill>
                  <a:srgbClr val="424242"/>
                </a:solidFill>
              </a:rPr>
              <a:t>Představte si, že si chcete koupit automobil. Zamyslete se nad kroky, které byste podniknul(a) při nákupu. Jaké vidíte rozdíly v případě nákupu automobilu firmou? </a:t>
            </a:r>
          </a:p>
        </p:txBody>
      </p:sp>
      <p:sp>
        <p:nvSpPr>
          <p:cNvPr id="5" name="Obdélník 4">
            <a:extLst>
              <a:ext uri="{FF2B5EF4-FFF2-40B4-BE49-F238E27FC236}">
                <a16:creationId xmlns:a16="http://schemas.microsoft.com/office/drawing/2014/main" id="{E9447A73-3ABB-4143-937D-C79B7FFB8341}"/>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a:solidFill>
                  <a:srgbClr val="39AC37"/>
                </a:solidFill>
              </a:rPr>
              <a:t>ⓘ</a:t>
            </a:r>
            <a:r>
              <a:rPr lang="en-US" sz="1400">
                <a:solidFill>
                  <a:srgbClr val="424242"/>
                </a:solidFill>
              </a:rPr>
              <a:t> Start presenting to display the poll results on this slide.</a:t>
            </a:r>
            <a:endParaRPr lang="cs-CZ" sz="1400">
              <a:solidFill>
                <a:srgbClr val="424242"/>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BF238B02-4C19-4F34-9D69-D04ED789E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693863"/>
            <a:ext cx="7954962" cy="512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adpis 2">
            <a:extLst>
              <a:ext uri="{FF2B5EF4-FFF2-40B4-BE49-F238E27FC236}">
                <a16:creationId xmlns:a16="http://schemas.microsoft.com/office/drawing/2014/main" id="{E15F061A-B879-4EFB-87BF-3A8545CC39AE}"/>
              </a:ext>
            </a:extLst>
          </p:cNvPr>
          <p:cNvSpPr>
            <a:spLocks noGrp="1"/>
          </p:cNvSpPr>
          <p:nvPr>
            <p:ph type="title"/>
          </p:nvPr>
        </p:nvSpPr>
        <p:spPr>
          <a:xfrm>
            <a:off x="427038" y="549275"/>
            <a:ext cx="8716962" cy="849313"/>
          </a:xfrm>
        </p:spPr>
        <p:txBody>
          <a:bodyPr>
            <a:normAutofit fontScale="90000"/>
          </a:bodyPr>
          <a:lstStyle/>
          <a:p>
            <a:pPr>
              <a:lnSpc>
                <a:spcPts val="3999"/>
              </a:lnSpc>
              <a:defRPr/>
            </a:pPr>
            <a:r>
              <a:rPr lang="cs-CZ" sz="3999" dirty="0" err="1"/>
              <a:t>Key</a:t>
            </a:r>
            <a:r>
              <a:rPr lang="cs-CZ" sz="3999" dirty="0"/>
              <a:t> </a:t>
            </a:r>
            <a:r>
              <a:rPr lang="cs-CZ" sz="3999" dirty="0" err="1"/>
              <a:t>subprocesses</a:t>
            </a:r>
            <a:r>
              <a:rPr lang="cs-CZ" sz="3999" dirty="0"/>
              <a:t> </a:t>
            </a:r>
            <a:r>
              <a:rPr lang="cs-CZ" sz="3999" dirty="0" err="1"/>
              <a:t>of</a:t>
            </a:r>
            <a:r>
              <a:rPr lang="cs-CZ" sz="3999" dirty="0"/>
              <a:t> </a:t>
            </a:r>
            <a:r>
              <a:rPr lang="cs-CZ" sz="3999" dirty="0" err="1"/>
              <a:t>procurement</a:t>
            </a:r>
            <a:r>
              <a:rPr lang="cs-CZ" sz="3999" dirty="0"/>
              <a:t> and </a:t>
            </a:r>
            <a:r>
              <a:rPr lang="cs-CZ" sz="3999" dirty="0" err="1"/>
              <a:t>their</a:t>
            </a:r>
            <a:r>
              <a:rPr lang="cs-CZ" sz="3999" dirty="0"/>
              <a:t> </a:t>
            </a:r>
            <a:r>
              <a:rPr lang="cs-CZ" sz="3999" dirty="0" err="1"/>
              <a:t>time</a:t>
            </a:r>
            <a:r>
              <a:rPr lang="cs-CZ" sz="3999" dirty="0"/>
              <a:t> </a:t>
            </a:r>
            <a:r>
              <a:rPr lang="cs-CZ" sz="3999" dirty="0" err="1"/>
              <a:t>allocation</a:t>
            </a:r>
            <a:r>
              <a:rPr lang="cs-CZ" sz="3999" dirty="0"/>
              <a:t> to </a:t>
            </a:r>
            <a:r>
              <a:rPr lang="cs-CZ" sz="3999" dirty="0" err="1"/>
              <a:t>create</a:t>
            </a:r>
            <a:r>
              <a:rPr lang="cs-CZ" sz="3999" dirty="0"/>
              <a:t> </a:t>
            </a:r>
            <a:r>
              <a:rPr lang="cs-CZ" sz="3999" dirty="0" err="1"/>
              <a:t>value</a:t>
            </a:r>
            <a:endParaRPr lang="en-GB" sz="3999" dirty="0"/>
          </a:p>
        </p:txBody>
      </p:sp>
      <p:sp>
        <p:nvSpPr>
          <p:cNvPr id="45060" name="TextovéPole 4">
            <a:extLst>
              <a:ext uri="{FF2B5EF4-FFF2-40B4-BE49-F238E27FC236}">
                <a16:creationId xmlns:a16="http://schemas.microsoft.com/office/drawing/2014/main" id="{DCA0BA32-B17B-4A96-A236-515AD2E38CEA}"/>
              </a:ext>
            </a:extLst>
          </p:cNvPr>
          <p:cNvSpPr txBox="1">
            <a:spLocks noChangeArrowheads="1"/>
          </p:cNvSpPr>
          <p:nvPr/>
        </p:nvSpPr>
        <p:spPr bwMode="auto">
          <a:xfrm>
            <a:off x="1258888" y="6237288"/>
            <a:ext cx="5703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GB" altLang="cs-CZ" sz="18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BB874-315E-4DA8-B945-E3D3833A0AD9}"/>
              </a:ext>
            </a:extLst>
          </p:cNvPr>
          <p:cNvSpPr>
            <a:spLocks noGrp="1"/>
          </p:cNvSpPr>
          <p:nvPr>
            <p:ph type="title"/>
          </p:nvPr>
        </p:nvSpPr>
        <p:spPr/>
        <p:txBody>
          <a:bodyPr/>
          <a:lstStyle/>
          <a:p>
            <a:pPr>
              <a:lnSpc>
                <a:spcPts val="3999"/>
              </a:lnSpc>
              <a:defRPr/>
            </a:pPr>
            <a:endParaRPr lang="en-GB" sz="3999"/>
          </a:p>
        </p:txBody>
      </p:sp>
      <p:sp>
        <p:nvSpPr>
          <p:cNvPr id="3" name="Zástupný symbol pro obsah 2">
            <a:extLst>
              <a:ext uri="{FF2B5EF4-FFF2-40B4-BE49-F238E27FC236}">
                <a16:creationId xmlns:a16="http://schemas.microsoft.com/office/drawing/2014/main" id="{2A705D77-2345-4AB2-9FC8-94F072EBC207}"/>
              </a:ext>
            </a:extLst>
          </p:cNvPr>
          <p:cNvSpPr>
            <a:spLocks noGrp="1"/>
          </p:cNvSpPr>
          <p:nvPr>
            <p:ph idx="1"/>
          </p:nvPr>
        </p:nvSpPr>
        <p:spPr>
          <a:xfrm>
            <a:off x="539750" y="1692275"/>
            <a:ext cx="8064500" cy="4140200"/>
          </a:xfrm>
        </p:spPr>
        <p:txBody>
          <a:bodyPr/>
          <a:lstStyle/>
          <a:p>
            <a:pPr>
              <a:spcBef>
                <a:spcPts val="0"/>
              </a:spcBef>
              <a:defRPr/>
            </a:pPr>
            <a:endParaRPr lang="en-GB" sz="2799"/>
          </a:p>
        </p:txBody>
      </p:sp>
      <p:pic>
        <p:nvPicPr>
          <p:cNvPr id="47108" name="Obrázek 3">
            <a:extLst>
              <a:ext uri="{FF2B5EF4-FFF2-40B4-BE49-F238E27FC236}">
                <a16:creationId xmlns:a16="http://schemas.microsoft.com/office/drawing/2014/main" id="{B238C45B-38BC-40EC-B6A2-4EE8BD6A4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329" t="15108" r="26405" b="28297"/>
          <a:stretch>
            <a:fillRect/>
          </a:stretch>
        </p:blipFill>
        <p:spPr bwMode="auto">
          <a:xfrm>
            <a:off x="252413" y="509588"/>
            <a:ext cx="8710612"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E244FF9E-A9B4-45E6-B81C-366976E88E7E}"/>
              </a:ext>
            </a:extLst>
          </p:cNvPr>
          <p:cNvSpPr>
            <a:spLocks noGrp="1"/>
          </p:cNvSpPr>
          <p:nvPr>
            <p:ph type="title"/>
          </p:nvPr>
        </p:nvSpPr>
        <p:spPr/>
        <p:txBody>
          <a:bodyPr/>
          <a:lstStyle/>
          <a:p>
            <a:pPr fontAlgn="auto">
              <a:lnSpc>
                <a:spcPts val="3999"/>
              </a:lnSpc>
              <a:spcAft>
                <a:spcPts val="0"/>
              </a:spcAft>
              <a:defRPr/>
            </a:pPr>
            <a:r>
              <a:rPr lang="cs-CZ" altLang="cs-CZ" sz="3999"/>
              <a:t>Nákupní činnosti</a:t>
            </a:r>
            <a:endParaRPr lang="en-GB" altLang="cs-CZ" sz="3999"/>
          </a:p>
        </p:txBody>
      </p:sp>
      <p:pic>
        <p:nvPicPr>
          <p:cNvPr id="49155" name="Picture 2">
            <a:extLst>
              <a:ext uri="{FF2B5EF4-FFF2-40B4-BE49-F238E27FC236}">
                <a16:creationId xmlns:a16="http://schemas.microsoft.com/office/drawing/2014/main" id="{78B96CA3-39EE-4A90-BC97-799080111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2035175"/>
            <a:ext cx="7085013" cy="45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2" descr="Grafické znázorn&amp;ecaron;ní nákupního rozhodování organizace">
            <a:extLst>
              <a:ext uri="{FF2B5EF4-FFF2-40B4-BE49-F238E27FC236}">
                <a16:creationId xmlns:a16="http://schemas.microsoft.com/office/drawing/2014/main" id="{481651B5-9F13-4D2E-B901-30762CF6A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838" y="260350"/>
            <a:ext cx="268763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86C478D1-A48A-49A5-B659-5982F630C4DB}"/>
              </a:ext>
            </a:extLst>
          </p:cNvPr>
          <p:cNvSpPr>
            <a:spLocks noGrp="1"/>
          </p:cNvSpPr>
          <p:nvPr>
            <p:ph type="title"/>
          </p:nvPr>
        </p:nvSpPr>
        <p:spPr/>
        <p:txBody>
          <a:bodyPr/>
          <a:lstStyle/>
          <a:p>
            <a:pPr fontAlgn="auto">
              <a:lnSpc>
                <a:spcPts val="3999"/>
              </a:lnSpc>
              <a:spcAft>
                <a:spcPts val="0"/>
              </a:spcAft>
              <a:defRPr/>
            </a:pPr>
            <a:r>
              <a:rPr lang="cs-CZ" altLang="en-US" sz="3999"/>
              <a:t>Nákupní proces</a:t>
            </a:r>
            <a:endParaRPr lang="en-GB" altLang="en-US" sz="3999"/>
          </a:p>
        </p:txBody>
      </p:sp>
      <p:sp>
        <p:nvSpPr>
          <p:cNvPr id="3" name="Zástupný symbol pro obsah 2">
            <a:extLst>
              <a:ext uri="{FF2B5EF4-FFF2-40B4-BE49-F238E27FC236}">
                <a16:creationId xmlns:a16="http://schemas.microsoft.com/office/drawing/2014/main" id="{C1177F4F-046A-4EE4-9407-F9E1D1DC4864}"/>
              </a:ext>
            </a:extLst>
          </p:cNvPr>
          <p:cNvSpPr>
            <a:spLocks noGrp="1"/>
          </p:cNvSpPr>
          <p:nvPr>
            <p:ph idx="1"/>
          </p:nvPr>
        </p:nvSpPr>
        <p:spPr>
          <a:xfrm>
            <a:off x="539750" y="1692275"/>
            <a:ext cx="8064500" cy="4140200"/>
          </a:xfrm>
        </p:spPr>
        <p:txBody>
          <a:bodyPr>
            <a:normAutofit fontScale="62500" lnSpcReduction="20000"/>
          </a:bodyPr>
          <a:lstStyle/>
          <a:p>
            <a:pPr marL="274320" indent="-274320" fontAlgn="auto">
              <a:spcBef>
                <a:spcPts val="0"/>
              </a:spcBef>
              <a:spcAft>
                <a:spcPts val="0"/>
              </a:spcAft>
              <a:buFont typeface="Wingdings"/>
              <a:buChar char=""/>
              <a:defRPr/>
            </a:pPr>
            <a:r>
              <a:rPr lang="en-GB" sz="2799" dirty="0" err="1"/>
              <a:t>predikce</a:t>
            </a:r>
            <a:r>
              <a:rPr lang="en-GB" sz="2799" dirty="0"/>
              <a:t> </a:t>
            </a:r>
            <a:r>
              <a:rPr lang="en-GB" sz="2799" b="1" dirty="0" err="1"/>
              <a:t>budoucích</a:t>
            </a:r>
            <a:r>
              <a:rPr lang="en-GB" sz="2799" b="1" dirty="0"/>
              <a:t> </a:t>
            </a:r>
            <a:r>
              <a:rPr lang="en-GB" sz="2799" b="1" dirty="0" err="1"/>
              <a:t>potřeb</a:t>
            </a:r>
            <a:r>
              <a:rPr lang="en-GB" sz="2799" b="1" dirty="0"/>
              <a:t> </a:t>
            </a:r>
            <a:r>
              <a:rPr lang="en-GB" sz="2799" dirty="0"/>
              <a:t>(</a:t>
            </a:r>
            <a:r>
              <a:rPr lang="en-GB" sz="2799" dirty="0" err="1"/>
              <a:t>strategie</a:t>
            </a:r>
            <a:r>
              <a:rPr lang="en-GB" sz="2799" dirty="0"/>
              <a:t> a </a:t>
            </a:r>
            <a:r>
              <a:rPr lang="en-GB" sz="2799" dirty="0" err="1"/>
              <a:t>plány</a:t>
            </a:r>
            <a:r>
              <a:rPr lang="en-GB" sz="2799" dirty="0"/>
              <a:t>, </a:t>
            </a:r>
            <a:r>
              <a:rPr lang="en-GB" sz="2799" dirty="0" err="1"/>
              <a:t>znalost</a:t>
            </a:r>
            <a:r>
              <a:rPr lang="en-GB" sz="2799" dirty="0"/>
              <a:t> </a:t>
            </a:r>
            <a:r>
              <a:rPr lang="en-GB" sz="2799" dirty="0" err="1"/>
              <a:t>vývoje</a:t>
            </a:r>
            <a:r>
              <a:rPr lang="en-GB" sz="2799" dirty="0"/>
              <a:t> </a:t>
            </a:r>
            <a:r>
              <a:rPr lang="en-GB" sz="2799" dirty="0" err="1"/>
              <a:t>trhu</a:t>
            </a:r>
            <a:r>
              <a:rPr lang="en-GB" sz="2799" dirty="0"/>
              <a:t>)</a:t>
            </a:r>
          </a:p>
          <a:p>
            <a:pPr marL="274320" indent="-274320" fontAlgn="auto">
              <a:spcBef>
                <a:spcPts val="0"/>
              </a:spcBef>
              <a:spcAft>
                <a:spcPts val="0"/>
              </a:spcAft>
              <a:buFont typeface="Wingdings"/>
              <a:buChar char=""/>
              <a:defRPr/>
            </a:pPr>
            <a:r>
              <a:rPr lang="en-GB" sz="2799" dirty="0" err="1"/>
              <a:t>poznání</a:t>
            </a:r>
            <a:r>
              <a:rPr lang="en-GB" sz="2799" dirty="0"/>
              <a:t>, </a:t>
            </a:r>
            <a:r>
              <a:rPr lang="en-GB" sz="2799" dirty="0" err="1"/>
              <a:t>zjištění</a:t>
            </a:r>
            <a:r>
              <a:rPr lang="en-GB" sz="2799" dirty="0"/>
              <a:t> </a:t>
            </a:r>
            <a:r>
              <a:rPr lang="en-GB" sz="2799" dirty="0" err="1"/>
              <a:t>potřeby</a:t>
            </a:r>
            <a:r>
              <a:rPr lang="en-GB" sz="2799" dirty="0"/>
              <a:t> (</a:t>
            </a:r>
            <a:r>
              <a:rPr lang="en-GB" sz="2799" dirty="0" err="1"/>
              <a:t>objednávací</a:t>
            </a:r>
            <a:r>
              <a:rPr lang="en-GB" sz="2799" dirty="0"/>
              <a:t> </a:t>
            </a:r>
            <a:r>
              <a:rPr lang="en-GB" sz="2799" dirty="0" err="1"/>
              <a:t>systém</a:t>
            </a:r>
            <a:r>
              <a:rPr lang="en-GB" sz="2799" dirty="0"/>
              <a:t>)</a:t>
            </a:r>
          </a:p>
          <a:p>
            <a:pPr marL="274320" indent="-274320" fontAlgn="auto">
              <a:spcBef>
                <a:spcPts val="0"/>
              </a:spcBef>
              <a:spcAft>
                <a:spcPts val="0"/>
              </a:spcAft>
              <a:buFont typeface="Wingdings"/>
              <a:buChar char=""/>
              <a:defRPr/>
            </a:pPr>
            <a:r>
              <a:rPr lang="en-GB" sz="2799" dirty="0" err="1"/>
              <a:t>identifikace</a:t>
            </a:r>
            <a:r>
              <a:rPr lang="en-GB" sz="2799" dirty="0"/>
              <a:t> </a:t>
            </a:r>
            <a:r>
              <a:rPr lang="en-GB" sz="2799" dirty="0" err="1"/>
              <a:t>nezbytnosti</a:t>
            </a:r>
            <a:r>
              <a:rPr lang="en-GB" sz="2799" dirty="0"/>
              <a:t>, </a:t>
            </a:r>
            <a:r>
              <a:rPr lang="en-GB" sz="2799" dirty="0" err="1"/>
              <a:t>charakteru</a:t>
            </a:r>
            <a:r>
              <a:rPr lang="en-GB" sz="2799" dirty="0"/>
              <a:t> a </a:t>
            </a:r>
            <a:r>
              <a:rPr lang="en-GB" sz="2799" dirty="0" err="1"/>
              <a:t>rozsahu</a:t>
            </a:r>
            <a:r>
              <a:rPr lang="en-GB" sz="2799" dirty="0"/>
              <a:t> </a:t>
            </a:r>
            <a:r>
              <a:rPr lang="en-GB" sz="2799" dirty="0" err="1"/>
              <a:t>potřeby</a:t>
            </a:r>
            <a:r>
              <a:rPr lang="en-GB" sz="2799" dirty="0"/>
              <a:t> </a:t>
            </a:r>
          </a:p>
          <a:p>
            <a:pPr marL="274320" indent="-274320" fontAlgn="auto">
              <a:spcBef>
                <a:spcPts val="0"/>
              </a:spcBef>
              <a:spcAft>
                <a:spcPts val="0"/>
              </a:spcAft>
              <a:buFont typeface="Wingdings"/>
              <a:buChar char=""/>
              <a:defRPr/>
            </a:pPr>
            <a:r>
              <a:rPr lang="en-GB" sz="2799" dirty="0" err="1"/>
              <a:t>kupní</a:t>
            </a:r>
            <a:r>
              <a:rPr lang="en-GB" sz="2799" dirty="0"/>
              <a:t> </a:t>
            </a:r>
            <a:r>
              <a:rPr lang="en-GB" sz="2799" dirty="0" err="1"/>
              <a:t>rozhodnutí</a:t>
            </a:r>
            <a:r>
              <a:rPr lang="en-GB" sz="2799" dirty="0"/>
              <a:t> </a:t>
            </a:r>
          </a:p>
          <a:p>
            <a:pPr marL="274320" indent="-274320" fontAlgn="auto">
              <a:spcBef>
                <a:spcPts val="0"/>
              </a:spcBef>
              <a:spcAft>
                <a:spcPts val="0"/>
              </a:spcAft>
              <a:buFont typeface="Wingdings"/>
              <a:buChar char=""/>
              <a:defRPr/>
            </a:pPr>
            <a:r>
              <a:rPr lang="en-GB" sz="2799" dirty="0" err="1"/>
              <a:t>specifikace</a:t>
            </a:r>
            <a:r>
              <a:rPr lang="en-GB" sz="2799" dirty="0"/>
              <a:t> </a:t>
            </a:r>
            <a:r>
              <a:rPr lang="en-GB" sz="2799" dirty="0" err="1"/>
              <a:t>výrobku</a:t>
            </a:r>
            <a:r>
              <a:rPr lang="en-GB" sz="2799" dirty="0"/>
              <a:t> </a:t>
            </a:r>
            <a:r>
              <a:rPr lang="en-GB" sz="2799" dirty="0" err="1"/>
              <a:t>nebo</a:t>
            </a:r>
            <a:r>
              <a:rPr lang="en-GB" sz="2799" dirty="0"/>
              <a:t> </a:t>
            </a:r>
            <a:r>
              <a:rPr lang="en-GB" sz="2799" dirty="0" err="1"/>
              <a:t>služby</a:t>
            </a:r>
            <a:r>
              <a:rPr lang="en-GB" sz="2799" dirty="0"/>
              <a:t> </a:t>
            </a:r>
          </a:p>
          <a:p>
            <a:pPr marL="274320" indent="-274320" fontAlgn="auto">
              <a:spcBef>
                <a:spcPts val="0"/>
              </a:spcBef>
              <a:spcAft>
                <a:spcPts val="0"/>
              </a:spcAft>
              <a:buFont typeface="Wingdings"/>
              <a:buChar char=""/>
              <a:defRPr/>
            </a:pPr>
            <a:r>
              <a:rPr lang="en-GB" sz="2799" dirty="0" err="1"/>
              <a:t>výzkum</a:t>
            </a:r>
            <a:r>
              <a:rPr lang="en-GB" sz="2799" dirty="0"/>
              <a:t> </a:t>
            </a:r>
            <a:r>
              <a:rPr lang="en-GB" sz="2799" dirty="0" err="1"/>
              <a:t>nabídek</a:t>
            </a:r>
            <a:r>
              <a:rPr lang="en-GB" sz="2799" dirty="0"/>
              <a:t> - </a:t>
            </a:r>
            <a:r>
              <a:rPr lang="en-GB" sz="2799" dirty="0" err="1"/>
              <a:t>nákupní</a:t>
            </a:r>
            <a:r>
              <a:rPr lang="en-GB" sz="2799" dirty="0"/>
              <a:t> </a:t>
            </a:r>
            <a:r>
              <a:rPr lang="en-GB" sz="2799" dirty="0" err="1"/>
              <a:t>výzkum</a:t>
            </a:r>
            <a:r>
              <a:rPr lang="en-GB" sz="2799" dirty="0"/>
              <a:t> </a:t>
            </a:r>
            <a:r>
              <a:rPr lang="en-GB" sz="2799" dirty="0" err="1"/>
              <a:t>trhu</a:t>
            </a:r>
            <a:r>
              <a:rPr lang="en-GB" sz="2799" dirty="0"/>
              <a:t> (</a:t>
            </a:r>
            <a:r>
              <a:rPr lang="en-GB" sz="2799" dirty="0" err="1"/>
              <a:t>dodavatelů</a:t>
            </a:r>
            <a:r>
              <a:rPr lang="en-GB" sz="2799" dirty="0"/>
              <a:t>) </a:t>
            </a:r>
          </a:p>
          <a:p>
            <a:pPr marL="274320" indent="-274320" fontAlgn="auto">
              <a:spcBef>
                <a:spcPts val="0"/>
              </a:spcBef>
              <a:spcAft>
                <a:spcPts val="0"/>
              </a:spcAft>
              <a:buFont typeface="Wingdings"/>
              <a:buChar char=""/>
              <a:defRPr/>
            </a:pPr>
            <a:r>
              <a:rPr lang="en-GB" sz="2799" b="1" dirty="0" err="1"/>
              <a:t>volba</a:t>
            </a:r>
            <a:r>
              <a:rPr lang="en-GB" sz="2799" b="1" dirty="0"/>
              <a:t> </a:t>
            </a:r>
            <a:r>
              <a:rPr lang="en-GB" sz="2799" b="1" dirty="0" err="1"/>
              <a:t>dodavatele</a:t>
            </a:r>
            <a:r>
              <a:rPr lang="en-GB" sz="2799" b="1" dirty="0"/>
              <a:t> </a:t>
            </a:r>
            <a:r>
              <a:rPr lang="en-GB" sz="2799" dirty="0"/>
              <a:t>(</a:t>
            </a:r>
            <a:r>
              <a:rPr lang="en-GB" sz="2799" dirty="0" err="1"/>
              <a:t>nabídky</a:t>
            </a:r>
            <a:r>
              <a:rPr lang="en-GB" sz="2799" dirty="0"/>
              <a:t>) - </a:t>
            </a:r>
            <a:r>
              <a:rPr lang="en-GB" sz="2799" dirty="0" err="1"/>
              <a:t>kriteria</a:t>
            </a:r>
            <a:endParaRPr lang="en-GB" sz="2799" dirty="0"/>
          </a:p>
          <a:p>
            <a:pPr marL="274320" indent="-274320" fontAlgn="auto">
              <a:spcBef>
                <a:spcPts val="0"/>
              </a:spcBef>
              <a:spcAft>
                <a:spcPts val="0"/>
              </a:spcAft>
              <a:buFont typeface="Wingdings"/>
              <a:buChar char=""/>
              <a:defRPr/>
            </a:pPr>
            <a:r>
              <a:rPr lang="en-GB" sz="2799" dirty="0" err="1"/>
              <a:t>rozhodnutí</a:t>
            </a:r>
            <a:r>
              <a:rPr lang="en-GB" sz="2799" dirty="0"/>
              <a:t> a </a:t>
            </a:r>
            <a:r>
              <a:rPr lang="en-GB" sz="2799" b="1" dirty="0" err="1"/>
              <a:t>formulace</a:t>
            </a:r>
            <a:r>
              <a:rPr lang="en-GB" sz="2799" b="1" dirty="0"/>
              <a:t> </a:t>
            </a:r>
            <a:r>
              <a:rPr lang="en-GB" sz="2799" b="1" dirty="0" err="1"/>
              <a:t>podmínek</a:t>
            </a:r>
            <a:r>
              <a:rPr lang="en-GB" sz="2799" b="1" dirty="0"/>
              <a:t> </a:t>
            </a:r>
            <a:r>
              <a:rPr lang="en-GB" sz="2799" dirty="0" err="1"/>
              <a:t>dodávek</a:t>
            </a:r>
            <a:r>
              <a:rPr lang="en-GB" sz="2799" dirty="0"/>
              <a:t>, </a:t>
            </a:r>
            <a:r>
              <a:rPr lang="en-GB" sz="2799" dirty="0" err="1"/>
              <a:t>zadání</a:t>
            </a:r>
            <a:r>
              <a:rPr lang="en-GB" sz="2799" dirty="0"/>
              <a:t> </a:t>
            </a:r>
            <a:r>
              <a:rPr lang="en-GB" sz="2799" dirty="0" err="1"/>
              <a:t>objednávky</a:t>
            </a:r>
            <a:r>
              <a:rPr lang="en-GB" sz="2799" dirty="0"/>
              <a:t> </a:t>
            </a:r>
          </a:p>
          <a:p>
            <a:pPr marL="274320" indent="-274320" fontAlgn="auto">
              <a:spcBef>
                <a:spcPts val="0"/>
              </a:spcBef>
              <a:spcAft>
                <a:spcPts val="0"/>
              </a:spcAft>
              <a:buFont typeface="Wingdings"/>
              <a:buChar char=""/>
              <a:defRPr/>
            </a:pPr>
            <a:r>
              <a:rPr lang="en-GB" sz="2799" dirty="0" err="1"/>
              <a:t>logistické</a:t>
            </a:r>
            <a:r>
              <a:rPr lang="en-GB" sz="2799" dirty="0"/>
              <a:t> </a:t>
            </a:r>
            <a:r>
              <a:rPr lang="en-GB" sz="2799" dirty="0" err="1"/>
              <a:t>aktivity</a:t>
            </a:r>
            <a:r>
              <a:rPr lang="en-GB" sz="2799" dirty="0"/>
              <a:t> </a:t>
            </a:r>
            <a:r>
              <a:rPr lang="en-GB" sz="2799" dirty="0" err="1"/>
              <a:t>při</a:t>
            </a:r>
            <a:r>
              <a:rPr lang="en-GB" sz="2799" dirty="0"/>
              <a:t> </a:t>
            </a:r>
            <a:r>
              <a:rPr lang="en-GB" sz="2799" dirty="0" err="1"/>
              <a:t>vstupu</a:t>
            </a:r>
            <a:r>
              <a:rPr lang="en-GB" sz="2799" dirty="0"/>
              <a:t> </a:t>
            </a:r>
            <a:r>
              <a:rPr lang="en-GB" sz="2799" dirty="0" err="1"/>
              <a:t>dodávky</a:t>
            </a:r>
            <a:r>
              <a:rPr lang="en-GB" sz="2799" dirty="0"/>
              <a:t> do </a:t>
            </a:r>
            <a:r>
              <a:rPr lang="en-GB" sz="2799" dirty="0" err="1"/>
              <a:t>podniku</a:t>
            </a:r>
            <a:r>
              <a:rPr lang="en-GB" sz="2799" dirty="0"/>
              <a:t> </a:t>
            </a:r>
          </a:p>
          <a:p>
            <a:pPr marL="274320" indent="-274320" fontAlgn="auto">
              <a:spcBef>
                <a:spcPts val="0"/>
              </a:spcBef>
              <a:spcAft>
                <a:spcPts val="0"/>
              </a:spcAft>
              <a:buFont typeface="Wingdings"/>
              <a:buChar char=""/>
              <a:defRPr/>
            </a:pPr>
            <a:r>
              <a:rPr lang="en-GB" sz="2799" dirty="0" err="1"/>
              <a:t>kvantitativní</a:t>
            </a:r>
            <a:r>
              <a:rPr lang="en-GB" sz="2799" dirty="0"/>
              <a:t> a </a:t>
            </a:r>
            <a:r>
              <a:rPr lang="en-GB" sz="2799" dirty="0" err="1"/>
              <a:t>kvalitativní</a:t>
            </a:r>
            <a:r>
              <a:rPr lang="en-GB" sz="2799" dirty="0"/>
              <a:t> </a:t>
            </a:r>
            <a:r>
              <a:rPr lang="en-GB" sz="2799" dirty="0" err="1"/>
              <a:t>přejímka</a:t>
            </a:r>
            <a:r>
              <a:rPr lang="en-GB" sz="2799" dirty="0"/>
              <a:t> </a:t>
            </a:r>
            <a:r>
              <a:rPr lang="en-GB" sz="2799" dirty="0" err="1"/>
              <a:t>dodávky</a:t>
            </a:r>
            <a:r>
              <a:rPr lang="en-GB" sz="2799" dirty="0"/>
              <a:t>, </a:t>
            </a:r>
            <a:r>
              <a:rPr lang="en-GB" sz="2799" dirty="0" err="1"/>
              <a:t>případná</a:t>
            </a:r>
            <a:r>
              <a:rPr lang="en-GB" sz="2799" dirty="0"/>
              <a:t> </a:t>
            </a:r>
            <a:r>
              <a:rPr lang="en-GB" sz="2799" dirty="0" err="1"/>
              <a:t>reklamace</a:t>
            </a:r>
            <a:r>
              <a:rPr lang="en-GB" sz="2799" dirty="0"/>
              <a:t> </a:t>
            </a:r>
          </a:p>
          <a:p>
            <a:pPr marL="274320" indent="-274320" fontAlgn="auto">
              <a:spcBef>
                <a:spcPts val="0"/>
              </a:spcBef>
              <a:spcAft>
                <a:spcPts val="0"/>
              </a:spcAft>
              <a:buFont typeface="Wingdings"/>
              <a:buChar char=""/>
              <a:defRPr/>
            </a:pPr>
            <a:r>
              <a:rPr lang="en-GB" sz="2799" dirty="0" err="1"/>
              <a:t>finanční</a:t>
            </a:r>
            <a:r>
              <a:rPr lang="en-GB" sz="2799" dirty="0"/>
              <a:t> </a:t>
            </a:r>
            <a:r>
              <a:rPr lang="en-GB" sz="2799" dirty="0" err="1"/>
              <a:t>vypořádání</a:t>
            </a:r>
            <a:r>
              <a:rPr lang="en-GB" sz="2799" dirty="0"/>
              <a:t>, </a:t>
            </a:r>
            <a:r>
              <a:rPr lang="en-GB" sz="2799" dirty="0" err="1"/>
              <a:t>úhrada</a:t>
            </a:r>
            <a:r>
              <a:rPr lang="en-GB" sz="2799" dirty="0"/>
              <a:t> </a:t>
            </a:r>
            <a:r>
              <a:rPr lang="en-GB" sz="2799" dirty="0" err="1"/>
              <a:t>dodávky</a:t>
            </a:r>
            <a:r>
              <a:rPr lang="en-GB" sz="2799" dirty="0"/>
              <a:t> </a:t>
            </a:r>
          </a:p>
          <a:p>
            <a:pPr marL="274320" indent="-274320" fontAlgn="auto">
              <a:spcBef>
                <a:spcPts val="0"/>
              </a:spcBef>
              <a:spcAft>
                <a:spcPts val="0"/>
              </a:spcAft>
              <a:buFont typeface="Wingdings"/>
              <a:buChar char=""/>
              <a:defRPr/>
            </a:pPr>
            <a:r>
              <a:rPr lang="en-GB" sz="2799" dirty="0" err="1"/>
              <a:t>hodnocení</a:t>
            </a:r>
            <a:r>
              <a:rPr lang="en-GB" sz="2799" dirty="0"/>
              <a:t> </a:t>
            </a:r>
            <a:r>
              <a:rPr lang="en-GB" sz="2799" dirty="0" err="1"/>
              <a:t>výkonu</a:t>
            </a:r>
            <a:r>
              <a:rPr lang="en-GB" sz="2799" dirty="0"/>
              <a:t> </a:t>
            </a:r>
            <a:r>
              <a:rPr lang="en-GB" sz="2799" dirty="0" err="1"/>
              <a:t>dodavatele</a:t>
            </a:r>
            <a:endParaRPr lang="en-GB" sz="2799" dirty="0"/>
          </a:p>
          <a:p>
            <a:pPr marL="274320" indent="-274320" fontAlgn="auto">
              <a:spcBef>
                <a:spcPts val="0"/>
              </a:spcBef>
              <a:spcAft>
                <a:spcPts val="0"/>
              </a:spcAft>
              <a:buFont typeface="Wingdings"/>
              <a:buChar char=""/>
              <a:defRPr/>
            </a:pPr>
            <a:endParaRPr lang="en-GB" sz="2799"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310F5516-B3C4-4092-88BB-0620A277B923}"/>
              </a:ext>
            </a:extLst>
          </p:cNvPr>
          <p:cNvSpPr>
            <a:spLocks noGrp="1"/>
          </p:cNvSpPr>
          <p:nvPr>
            <p:ph type="title"/>
          </p:nvPr>
        </p:nvSpPr>
        <p:spPr/>
        <p:txBody>
          <a:bodyPr/>
          <a:lstStyle/>
          <a:p>
            <a:pPr fontAlgn="auto">
              <a:lnSpc>
                <a:spcPts val="3999"/>
              </a:lnSpc>
              <a:spcAft>
                <a:spcPts val="0"/>
              </a:spcAft>
              <a:defRPr/>
            </a:pPr>
            <a:endParaRPr lang="en-GB" altLang="en-US" sz="3999"/>
          </a:p>
        </p:txBody>
      </p:sp>
      <p:pic>
        <p:nvPicPr>
          <p:cNvPr id="53251" name="Picture 2">
            <a:extLst>
              <a:ext uri="{FF2B5EF4-FFF2-40B4-BE49-F238E27FC236}">
                <a16:creationId xmlns:a16="http://schemas.microsoft.com/office/drawing/2014/main" id="{C5B3BEB0-70DA-4406-82B6-DE054A556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31" t="4298" b="9624"/>
          <a:stretch>
            <a:fillRect/>
          </a:stretch>
        </p:blipFill>
        <p:spPr bwMode="auto">
          <a:xfrm>
            <a:off x="468313" y="620713"/>
            <a:ext cx="80645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72BB7-CD51-40DA-BBF3-5E966E866447}"/>
              </a:ext>
            </a:extLst>
          </p:cNvPr>
          <p:cNvSpPr>
            <a:spLocks noGrp="1"/>
          </p:cNvSpPr>
          <p:nvPr>
            <p:ph type="title"/>
          </p:nvPr>
        </p:nvSpPr>
        <p:spPr/>
        <p:txBody>
          <a:bodyPr/>
          <a:lstStyle/>
          <a:p>
            <a:pPr>
              <a:lnSpc>
                <a:spcPts val="3999"/>
              </a:lnSpc>
              <a:defRPr/>
            </a:pPr>
            <a:r>
              <a:rPr lang="cs-CZ" sz="3999" dirty="0"/>
              <a:t>Převažující pohled na nákup jako na nákladovou úsporu</a:t>
            </a:r>
            <a:endParaRPr lang="en-GB" sz="3999" dirty="0"/>
          </a:p>
        </p:txBody>
      </p:sp>
      <p:sp>
        <p:nvSpPr>
          <p:cNvPr id="3" name="Zástupný symbol pro obsah 2">
            <a:extLst>
              <a:ext uri="{FF2B5EF4-FFF2-40B4-BE49-F238E27FC236}">
                <a16:creationId xmlns:a16="http://schemas.microsoft.com/office/drawing/2014/main" id="{15E7C3E2-7EC0-49D6-B238-3655441D9994}"/>
              </a:ext>
            </a:extLst>
          </p:cNvPr>
          <p:cNvSpPr>
            <a:spLocks noGrp="1"/>
          </p:cNvSpPr>
          <p:nvPr>
            <p:ph idx="1"/>
          </p:nvPr>
        </p:nvSpPr>
        <p:spPr>
          <a:xfrm>
            <a:off x="457200" y="1600200"/>
            <a:ext cx="7210425" cy="4525963"/>
          </a:xfrm>
        </p:spPr>
        <p:txBody>
          <a:bodyPr>
            <a:normAutofit fontScale="77500" lnSpcReduction="20000"/>
          </a:bodyPr>
          <a:lstStyle/>
          <a:p>
            <a:pPr>
              <a:spcBef>
                <a:spcPts val="0"/>
              </a:spcBef>
              <a:defRPr/>
            </a:pPr>
            <a:r>
              <a:rPr lang="cs-CZ" sz="2799" dirty="0" err="1"/>
              <a:t>Cost</a:t>
            </a:r>
            <a:r>
              <a:rPr lang="cs-CZ" sz="2799" dirty="0"/>
              <a:t> </a:t>
            </a:r>
            <a:r>
              <a:rPr lang="cs-CZ" sz="2799" dirty="0" err="1"/>
              <a:t>savings</a:t>
            </a:r>
            <a:r>
              <a:rPr lang="cs-CZ" sz="2799" dirty="0"/>
              <a:t> to </a:t>
            </a:r>
            <a:r>
              <a:rPr lang="cs-CZ" sz="2799" dirty="0" err="1"/>
              <a:t>provide</a:t>
            </a:r>
            <a:r>
              <a:rPr lang="cs-CZ" sz="2799" dirty="0"/>
              <a:t> </a:t>
            </a:r>
            <a:r>
              <a:rPr lang="cs-CZ" sz="2799" dirty="0" err="1"/>
              <a:t>supply</a:t>
            </a:r>
            <a:r>
              <a:rPr lang="cs-CZ" sz="2799" dirty="0"/>
              <a:t> </a:t>
            </a:r>
            <a:r>
              <a:rPr lang="cs-CZ" sz="2799" dirty="0" err="1"/>
              <a:t>chain</a:t>
            </a:r>
            <a:r>
              <a:rPr lang="cs-CZ" sz="2799" dirty="0"/>
              <a:t> </a:t>
            </a:r>
            <a:r>
              <a:rPr lang="cs-CZ" sz="2799" dirty="0" err="1"/>
              <a:t>competitiveness</a:t>
            </a:r>
            <a:r>
              <a:rPr lang="cs-CZ" sz="2799" dirty="0"/>
              <a:t> (</a:t>
            </a:r>
            <a:r>
              <a:rPr lang="cs-CZ" sz="2799" dirty="0" err="1"/>
              <a:t>especially</a:t>
            </a:r>
            <a:r>
              <a:rPr lang="cs-CZ" sz="2799" dirty="0"/>
              <a:t> in </a:t>
            </a:r>
            <a:r>
              <a:rPr lang="cs-CZ" sz="2799" dirty="0" err="1"/>
              <a:t>the</a:t>
            </a:r>
            <a:r>
              <a:rPr lang="cs-CZ" sz="2799" dirty="0"/>
              <a:t> </a:t>
            </a:r>
            <a:r>
              <a:rPr lang="cs-CZ" sz="2799" dirty="0" err="1"/>
              <a:t>industries</a:t>
            </a:r>
            <a:r>
              <a:rPr lang="cs-CZ" sz="2799" dirty="0"/>
              <a:t> </a:t>
            </a:r>
            <a:r>
              <a:rPr lang="cs-CZ" sz="2799" dirty="0" err="1"/>
              <a:t>with</a:t>
            </a:r>
            <a:r>
              <a:rPr lang="cs-CZ" sz="2799" dirty="0"/>
              <a:t> </a:t>
            </a:r>
            <a:r>
              <a:rPr lang="cs-CZ" sz="2799" dirty="0" err="1"/>
              <a:t>narrow</a:t>
            </a:r>
            <a:r>
              <a:rPr lang="cs-CZ" sz="2799" dirty="0"/>
              <a:t> </a:t>
            </a:r>
            <a:r>
              <a:rPr lang="cs-CZ" sz="2799" dirty="0" err="1"/>
              <a:t>margins</a:t>
            </a:r>
            <a:r>
              <a:rPr lang="cs-CZ" sz="2799" dirty="0"/>
              <a:t>, </a:t>
            </a:r>
            <a:r>
              <a:rPr lang="cs-CZ" sz="2799" dirty="0" err="1"/>
              <a:t>price</a:t>
            </a:r>
            <a:r>
              <a:rPr lang="cs-CZ" sz="2799" dirty="0"/>
              <a:t> sensitive </a:t>
            </a:r>
            <a:r>
              <a:rPr lang="cs-CZ" sz="2799" dirty="0" err="1"/>
              <a:t>markets</a:t>
            </a:r>
            <a:r>
              <a:rPr lang="cs-CZ" sz="2799" dirty="0"/>
              <a:t>, </a:t>
            </a:r>
            <a:r>
              <a:rPr lang="cs-CZ" sz="2799" dirty="0" err="1"/>
              <a:t>if</a:t>
            </a:r>
            <a:r>
              <a:rPr lang="cs-CZ" sz="2799" dirty="0"/>
              <a:t> </a:t>
            </a:r>
            <a:r>
              <a:rPr lang="cs-CZ" sz="2799" dirty="0" err="1"/>
              <a:t>focal</a:t>
            </a:r>
            <a:r>
              <a:rPr lang="cs-CZ" sz="2799" dirty="0"/>
              <a:t> </a:t>
            </a:r>
            <a:r>
              <a:rPr lang="cs-CZ" sz="2799" dirty="0" err="1"/>
              <a:t>firms</a:t>
            </a:r>
            <a:r>
              <a:rPr lang="cs-CZ" sz="2799" dirty="0"/>
              <a:t> </a:t>
            </a:r>
            <a:r>
              <a:rPr lang="cs-CZ" sz="2799" dirty="0" err="1"/>
              <a:t>have</a:t>
            </a:r>
            <a:r>
              <a:rPr lang="cs-CZ" sz="2799" dirty="0"/>
              <a:t> </a:t>
            </a:r>
            <a:r>
              <a:rPr lang="cs-CZ" sz="2799" dirty="0" err="1"/>
              <a:t>high</a:t>
            </a:r>
            <a:r>
              <a:rPr lang="cs-CZ" sz="2799" dirty="0"/>
              <a:t> </a:t>
            </a:r>
            <a:r>
              <a:rPr lang="cs-CZ" sz="2799" dirty="0" err="1"/>
              <a:t>procured</a:t>
            </a:r>
            <a:r>
              <a:rPr lang="cs-CZ" sz="2799" dirty="0"/>
              <a:t> ratio)</a:t>
            </a:r>
          </a:p>
          <a:p>
            <a:pPr>
              <a:spcBef>
                <a:spcPts val="0"/>
              </a:spcBef>
              <a:defRPr/>
            </a:pPr>
            <a:r>
              <a:rPr lang="cs-CZ" sz="2799" dirty="0"/>
              <a:t>„ </a:t>
            </a:r>
            <a:r>
              <a:rPr lang="en-GB" sz="2799" dirty="0"/>
              <a:t>To view procurement as a cost savings activity only is to sentence one's company to competitive failure. Many firms are only now recognising that by leveraging the expertise of their supply base, gains can be made that lead to a sustainable competi­tive advantage.</a:t>
            </a:r>
            <a:r>
              <a:rPr lang="cs-CZ" sz="2799" dirty="0"/>
              <a:t>(</a:t>
            </a:r>
            <a:r>
              <a:rPr lang="cs-CZ" sz="2799" dirty="0" err="1"/>
              <a:t>Cousins</a:t>
            </a:r>
            <a:r>
              <a:rPr lang="cs-CZ" sz="2799" dirty="0"/>
              <a:t> and </a:t>
            </a:r>
            <a:r>
              <a:rPr lang="cs-CZ" sz="2799" dirty="0" err="1"/>
              <a:t>Spekman</a:t>
            </a:r>
            <a:r>
              <a:rPr lang="cs-CZ" sz="2799" dirty="0"/>
              <a:t>, 2003)</a:t>
            </a:r>
          </a:p>
          <a:p>
            <a:pPr>
              <a:spcBef>
                <a:spcPts val="0"/>
              </a:spcBef>
              <a:defRPr/>
            </a:pPr>
            <a:endParaRPr lang="en-GB" sz="279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2899A0-736E-4246-B278-0C71C19245E2}"/>
              </a:ext>
            </a:extLst>
          </p:cNvPr>
          <p:cNvSpPr>
            <a:spLocks noGrp="1"/>
          </p:cNvSpPr>
          <p:nvPr>
            <p:ph type="title"/>
          </p:nvPr>
        </p:nvSpPr>
        <p:spPr/>
        <p:txBody>
          <a:bodyPr/>
          <a:lstStyle/>
          <a:p>
            <a:pPr>
              <a:lnSpc>
                <a:spcPts val="3999"/>
              </a:lnSpc>
              <a:defRPr/>
            </a:pPr>
            <a:r>
              <a:rPr lang="cs-CZ" sz="3999" dirty="0"/>
              <a:t>Obsah přednášky</a:t>
            </a:r>
          </a:p>
        </p:txBody>
      </p:sp>
      <p:sp>
        <p:nvSpPr>
          <p:cNvPr id="3" name="Zástupný obsah 2">
            <a:extLst>
              <a:ext uri="{FF2B5EF4-FFF2-40B4-BE49-F238E27FC236}">
                <a16:creationId xmlns:a16="http://schemas.microsoft.com/office/drawing/2014/main" id="{39D28C08-8E67-4948-9FA3-8DF0B1A4A0E4}"/>
              </a:ext>
            </a:extLst>
          </p:cNvPr>
          <p:cNvSpPr>
            <a:spLocks noGrp="1"/>
          </p:cNvSpPr>
          <p:nvPr>
            <p:ph idx="1"/>
          </p:nvPr>
        </p:nvSpPr>
        <p:spPr>
          <a:xfrm>
            <a:off x="539750" y="1692275"/>
            <a:ext cx="8064500" cy="4140200"/>
          </a:xfrm>
        </p:spPr>
        <p:txBody>
          <a:bodyPr wrap="square" numCol="1" anchor="t" anchorCtr="0" compatLnSpc="1">
            <a:prstTxWarp prst="textNoShape">
              <a:avLst/>
            </a:prstTxWarp>
            <a:normAutofit/>
          </a:bodyPr>
          <a:lstStyle/>
          <a:p>
            <a:pPr marL="585788" indent="-514350">
              <a:lnSpc>
                <a:spcPct val="130000"/>
              </a:lnSpc>
              <a:buFontTx/>
              <a:buAutoNum type="arabicPeriod"/>
            </a:pPr>
            <a:r>
              <a:rPr lang="cs-CZ" altLang="cs-CZ" sz="2600"/>
              <a:t>Základní terminologie</a:t>
            </a:r>
          </a:p>
          <a:p>
            <a:pPr marL="585788" indent="-514350">
              <a:lnSpc>
                <a:spcPct val="130000"/>
              </a:lnSpc>
              <a:buFontTx/>
              <a:buAutoNum type="arabicPeriod"/>
            </a:pPr>
            <a:r>
              <a:rPr lang="cs-CZ" altLang="cs-CZ" sz="2600"/>
              <a:t>Důležitost (úloha) nákupu</a:t>
            </a:r>
          </a:p>
          <a:p>
            <a:pPr marL="585788" indent="-514350">
              <a:lnSpc>
                <a:spcPct val="130000"/>
              </a:lnSpc>
              <a:buFontTx/>
              <a:buAutoNum type="arabicPeriod"/>
            </a:pPr>
            <a:r>
              <a:rPr lang="cs-CZ" altLang="cs-CZ" sz="2600"/>
              <a:t>Nákupní činnosti</a:t>
            </a:r>
          </a:p>
          <a:p>
            <a:pPr marL="585788" indent="-514350">
              <a:lnSpc>
                <a:spcPct val="130000"/>
              </a:lnSpc>
              <a:buFontTx/>
              <a:buAutoNum type="arabicPeriod"/>
            </a:pPr>
            <a:r>
              <a:rPr lang="cs-CZ" altLang="cs-CZ" sz="2600"/>
              <a:t>Vyspělost nákupu</a:t>
            </a:r>
          </a:p>
          <a:p>
            <a:pPr marL="585788" indent="-514350">
              <a:lnSpc>
                <a:spcPct val="130000"/>
              </a:lnSpc>
              <a:buFontTx/>
              <a:buAutoNum type="arabicPeriod"/>
            </a:pPr>
            <a:r>
              <a:rPr lang="cs-CZ" altLang="cs-CZ" sz="2600"/>
              <a:t>TCO</a:t>
            </a:r>
          </a:p>
          <a:p>
            <a:pPr marL="585788" indent="-514350">
              <a:lnSpc>
                <a:spcPct val="130000"/>
              </a:lnSpc>
              <a:buFontTx/>
              <a:buAutoNum type="arabicPeriod"/>
            </a:pPr>
            <a:r>
              <a:rPr lang="cs-CZ" altLang="cs-CZ" sz="2600"/>
              <a:t>Nákupní strategie – rozhodnutí, tvorba</a:t>
            </a:r>
          </a:p>
          <a:p>
            <a:pPr marL="585788" indent="-514350">
              <a:lnSpc>
                <a:spcPct val="130000"/>
              </a:lnSpc>
              <a:buFontTx/>
              <a:buAutoNum type="arabicPeriod"/>
            </a:pPr>
            <a:r>
              <a:rPr lang="cs-CZ" altLang="cs-CZ" sz="2600"/>
              <a:t>Organizace nákupu</a:t>
            </a:r>
          </a:p>
          <a:p>
            <a:pPr marL="585788" indent="-514350">
              <a:lnSpc>
                <a:spcPct val="130000"/>
              </a:lnSpc>
              <a:buFontTx/>
              <a:buAutoNum type="arabicPeriod"/>
            </a:pPr>
            <a:r>
              <a:rPr lang="cs-CZ" altLang="cs-CZ" sz="2600"/>
              <a:t>Hodnocení dodavatelů</a:t>
            </a:r>
          </a:p>
          <a:p>
            <a:pPr marL="585788" indent="-514350">
              <a:lnSpc>
                <a:spcPct val="130000"/>
              </a:lnSpc>
            </a:pPr>
            <a:endParaRPr lang="cs-CZ" altLang="cs-CZ" sz="2600"/>
          </a:p>
          <a:p>
            <a:pPr marL="585788" indent="-514350">
              <a:lnSpc>
                <a:spcPct val="130000"/>
              </a:lnSpc>
            </a:pPr>
            <a:endParaRPr lang="cs-CZ" altLang="cs-CZ" sz="2600"/>
          </a:p>
          <a:p>
            <a:pPr marL="585788" indent="-514350">
              <a:lnSpc>
                <a:spcPct val="130000"/>
              </a:lnSpc>
            </a:pPr>
            <a:endParaRPr lang="cs-CZ" altLang="cs-CZ" sz="2600"/>
          </a:p>
          <a:p>
            <a:pPr marL="585788" indent="-514350">
              <a:lnSpc>
                <a:spcPct val="130000"/>
              </a:lnSpc>
            </a:pPr>
            <a:endParaRPr lang="cs-CZ" altLang="cs-CZ" sz="2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368380-7662-48BE-BA7E-0112CF509E02}"/>
              </a:ext>
            </a:extLst>
          </p:cNvPr>
          <p:cNvSpPr>
            <a:spLocks noGrp="1"/>
          </p:cNvSpPr>
          <p:nvPr>
            <p:ph type="title"/>
          </p:nvPr>
        </p:nvSpPr>
        <p:spPr>
          <a:xfrm>
            <a:off x="457200" y="274638"/>
            <a:ext cx="7467600" cy="777875"/>
          </a:xfrm>
        </p:spPr>
        <p:txBody>
          <a:bodyPr/>
          <a:lstStyle/>
          <a:p>
            <a:pPr>
              <a:lnSpc>
                <a:spcPts val="3999"/>
              </a:lnSpc>
              <a:defRPr/>
            </a:pPr>
            <a:r>
              <a:rPr lang="cs-CZ" sz="3999" dirty="0" err="1"/>
              <a:t>Roles</a:t>
            </a:r>
            <a:r>
              <a:rPr lang="cs-CZ" sz="3999" dirty="0"/>
              <a:t> </a:t>
            </a:r>
            <a:r>
              <a:rPr lang="cs-CZ" sz="3999" dirty="0" err="1"/>
              <a:t>of</a:t>
            </a:r>
            <a:r>
              <a:rPr lang="cs-CZ" sz="3999" dirty="0"/>
              <a:t> </a:t>
            </a:r>
            <a:r>
              <a:rPr lang="cs-CZ" sz="3999" dirty="0" err="1"/>
              <a:t>procurement</a:t>
            </a:r>
            <a:endParaRPr lang="en-GB" sz="3999" dirty="0"/>
          </a:p>
        </p:txBody>
      </p:sp>
      <p:pic>
        <p:nvPicPr>
          <p:cNvPr id="56323" name="Picture 2">
            <a:extLst>
              <a:ext uri="{FF2B5EF4-FFF2-40B4-BE49-F238E27FC236}">
                <a16:creationId xmlns:a16="http://schemas.microsoft.com/office/drawing/2014/main" id="{34209A82-CB36-4E93-A69E-FDF30A562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25538"/>
            <a:ext cx="7200900" cy="558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FC2390-45C0-43BE-A148-7247A17CB109}"/>
              </a:ext>
            </a:extLst>
          </p:cNvPr>
          <p:cNvSpPr>
            <a:spLocks noGrp="1"/>
          </p:cNvSpPr>
          <p:nvPr>
            <p:ph type="title"/>
          </p:nvPr>
        </p:nvSpPr>
        <p:spPr>
          <a:xfrm>
            <a:off x="539750" y="406400"/>
            <a:ext cx="8064500" cy="450850"/>
          </a:xfrm>
        </p:spPr>
        <p:txBody>
          <a:bodyPr>
            <a:normAutofit fontScale="90000"/>
          </a:bodyPr>
          <a:lstStyle/>
          <a:p>
            <a:pPr>
              <a:lnSpc>
                <a:spcPts val="3999"/>
              </a:lnSpc>
              <a:defRPr/>
            </a:pPr>
            <a:r>
              <a:rPr lang="cs-CZ" sz="3999" dirty="0" err="1"/>
              <a:t>Purchasing</a:t>
            </a:r>
            <a:r>
              <a:rPr lang="cs-CZ" sz="3999" dirty="0"/>
              <a:t> – </a:t>
            </a:r>
            <a:r>
              <a:rPr lang="cs-CZ" sz="3999" dirty="0" err="1"/>
              <a:t>from</a:t>
            </a:r>
            <a:r>
              <a:rPr lang="cs-CZ" sz="3999" dirty="0"/>
              <a:t> </a:t>
            </a:r>
            <a:r>
              <a:rPr lang="cs-CZ" sz="3999" dirty="0" err="1"/>
              <a:t>administrative</a:t>
            </a:r>
            <a:r>
              <a:rPr lang="cs-CZ" sz="3999" dirty="0"/>
              <a:t> to </a:t>
            </a:r>
            <a:r>
              <a:rPr lang="cs-CZ" sz="3999" dirty="0" err="1"/>
              <a:t>strategic</a:t>
            </a:r>
            <a:r>
              <a:rPr lang="cs-CZ" sz="3999" dirty="0"/>
              <a:t> </a:t>
            </a:r>
            <a:r>
              <a:rPr lang="cs-CZ" sz="3999" dirty="0" err="1"/>
              <a:t>function</a:t>
            </a:r>
            <a:endParaRPr lang="en-GB" sz="3999" dirty="0"/>
          </a:p>
        </p:txBody>
      </p:sp>
      <p:sp>
        <p:nvSpPr>
          <p:cNvPr id="3" name="Zástupný symbol pro obsah 2">
            <a:extLst>
              <a:ext uri="{FF2B5EF4-FFF2-40B4-BE49-F238E27FC236}">
                <a16:creationId xmlns:a16="http://schemas.microsoft.com/office/drawing/2014/main" id="{B4C5D227-0A2D-4773-B6B1-F04D98DC0F2A}"/>
              </a:ext>
            </a:extLst>
          </p:cNvPr>
          <p:cNvSpPr>
            <a:spLocks noGrp="1"/>
          </p:cNvSpPr>
          <p:nvPr>
            <p:ph idx="1"/>
          </p:nvPr>
        </p:nvSpPr>
        <p:spPr>
          <a:xfrm>
            <a:off x="457200" y="1600200"/>
            <a:ext cx="3754438" cy="5068888"/>
          </a:xfrm>
        </p:spPr>
        <p:txBody>
          <a:bodyPr>
            <a:normAutofit fontScale="77500" lnSpcReduction="20000"/>
          </a:bodyPr>
          <a:lstStyle/>
          <a:p>
            <a:pPr>
              <a:spcBef>
                <a:spcPts val="0"/>
              </a:spcBef>
              <a:defRPr/>
            </a:pPr>
            <a:r>
              <a:rPr lang="cs-CZ" altLang="cs-CZ" sz="2799" dirty="0" err="1"/>
              <a:t>Purchasing</a:t>
            </a:r>
            <a:r>
              <a:rPr lang="cs-CZ" altLang="cs-CZ" sz="2799" dirty="0"/>
              <a:t> as </a:t>
            </a:r>
            <a:r>
              <a:rPr lang="cs-CZ" altLang="cs-CZ" sz="2799" dirty="0" err="1"/>
              <a:t>starting</a:t>
            </a:r>
            <a:r>
              <a:rPr lang="cs-CZ" altLang="cs-CZ" sz="2799" dirty="0"/>
              <a:t> point </a:t>
            </a:r>
            <a:r>
              <a:rPr lang="cs-CZ" altLang="cs-CZ" sz="2799" dirty="0" err="1"/>
              <a:t>for</a:t>
            </a:r>
            <a:r>
              <a:rPr lang="cs-CZ" altLang="cs-CZ" sz="2799" dirty="0"/>
              <a:t> </a:t>
            </a:r>
            <a:r>
              <a:rPr lang="cs-CZ" altLang="cs-CZ" sz="2799" dirty="0" err="1"/>
              <a:t>technological</a:t>
            </a:r>
            <a:r>
              <a:rPr lang="cs-CZ" altLang="cs-CZ" sz="2799" dirty="0"/>
              <a:t> </a:t>
            </a:r>
            <a:r>
              <a:rPr lang="cs-CZ" altLang="cs-CZ" sz="2799" dirty="0" err="1"/>
              <a:t>change</a:t>
            </a:r>
            <a:r>
              <a:rPr lang="cs-CZ" altLang="cs-CZ" sz="2799" dirty="0"/>
              <a:t> and </a:t>
            </a:r>
            <a:r>
              <a:rPr lang="cs-CZ" altLang="cs-CZ" sz="2799" dirty="0" err="1"/>
              <a:t>product</a:t>
            </a:r>
            <a:r>
              <a:rPr lang="cs-CZ" altLang="cs-CZ" sz="2799" dirty="0"/>
              <a:t> </a:t>
            </a:r>
            <a:r>
              <a:rPr lang="cs-CZ" altLang="cs-CZ" sz="2799" dirty="0" err="1"/>
              <a:t>improvement</a:t>
            </a:r>
            <a:endParaRPr lang="cs-CZ" altLang="cs-CZ" sz="2799" dirty="0"/>
          </a:p>
          <a:p>
            <a:pPr>
              <a:spcBef>
                <a:spcPts val="0"/>
              </a:spcBef>
              <a:defRPr/>
            </a:pPr>
            <a:r>
              <a:rPr lang="cs-CZ" altLang="cs-CZ" sz="2799" dirty="0" err="1"/>
              <a:t>Costs</a:t>
            </a:r>
            <a:endParaRPr lang="cs-CZ" altLang="cs-CZ" sz="2799" dirty="0"/>
          </a:p>
          <a:p>
            <a:pPr>
              <a:spcBef>
                <a:spcPts val="0"/>
              </a:spcBef>
              <a:defRPr/>
            </a:pPr>
            <a:r>
              <a:rPr lang="cs-CZ" altLang="cs-CZ" sz="2799" dirty="0" err="1"/>
              <a:t>Quality</a:t>
            </a:r>
            <a:r>
              <a:rPr lang="cs-CZ" altLang="cs-CZ" sz="2799" dirty="0"/>
              <a:t> </a:t>
            </a:r>
          </a:p>
          <a:p>
            <a:pPr>
              <a:spcBef>
                <a:spcPts val="0"/>
              </a:spcBef>
              <a:defRPr/>
            </a:pPr>
            <a:endParaRPr lang="cs-CZ" sz="2799" dirty="0"/>
          </a:p>
          <a:p>
            <a:pPr>
              <a:spcBef>
                <a:spcPts val="0"/>
              </a:spcBef>
              <a:defRPr/>
            </a:pPr>
            <a:r>
              <a:rPr lang="cs-CZ" sz="2799" b="1" dirty="0" err="1"/>
              <a:t>Purchasing</a:t>
            </a:r>
            <a:r>
              <a:rPr lang="cs-CZ" sz="2799" b="1" dirty="0"/>
              <a:t> </a:t>
            </a:r>
            <a:r>
              <a:rPr lang="cs-CZ" sz="2799" b="1" dirty="0" err="1"/>
              <a:t>must</a:t>
            </a:r>
            <a:r>
              <a:rPr lang="cs-CZ" sz="2799" b="1" dirty="0"/>
              <a:t> </a:t>
            </a:r>
            <a:r>
              <a:rPr lang="cs-CZ" sz="2799" b="1" dirty="0" err="1"/>
              <a:t>become</a:t>
            </a:r>
            <a:r>
              <a:rPr lang="cs-CZ" sz="2799" b="1" dirty="0"/>
              <a:t> </a:t>
            </a:r>
            <a:r>
              <a:rPr lang="cs-CZ" sz="2799" b="1" dirty="0" err="1"/>
              <a:t>supply</a:t>
            </a:r>
            <a:r>
              <a:rPr lang="cs-CZ" sz="2799" b="1" dirty="0"/>
              <a:t> management </a:t>
            </a:r>
            <a:r>
              <a:rPr lang="cs-CZ" sz="2799" dirty="0"/>
              <a:t>(</a:t>
            </a:r>
            <a:r>
              <a:rPr lang="cs-CZ" sz="2799" dirty="0" err="1"/>
              <a:t>Kraljic</a:t>
            </a:r>
            <a:r>
              <a:rPr lang="cs-CZ" sz="2799" dirty="0"/>
              <a:t>, 1983)</a:t>
            </a:r>
          </a:p>
          <a:p>
            <a:pPr>
              <a:spcBef>
                <a:spcPts val="0"/>
              </a:spcBef>
              <a:defRPr/>
            </a:pPr>
            <a:r>
              <a:rPr lang="cs-CZ" sz="2799" dirty="0" err="1"/>
              <a:t>Development</a:t>
            </a:r>
            <a:r>
              <a:rPr lang="cs-CZ" sz="2799" dirty="0"/>
              <a:t> </a:t>
            </a:r>
            <a:r>
              <a:rPr lang="cs-CZ" sz="2799" dirty="0" err="1"/>
              <a:t>of</a:t>
            </a:r>
            <a:r>
              <a:rPr lang="cs-CZ" sz="2799" dirty="0"/>
              <a:t> </a:t>
            </a:r>
            <a:r>
              <a:rPr lang="cs-CZ" sz="2799" dirty="0" err="1"/>
              <a:t>purchasing</a:t>
            </a:r>
            <a:r>
              <a:rPr lang="cs-CZ" sz="2799" dirty="0"/>
              <a:t> maturity </a:t>
            </a:r>
            <a:r>
              <a:rPr lang="cs-CZ" sz="2799" dirty="0" err="1"/>
              <a:t>models</a:t>
            </a:r>
            <a:endParaRPr lang="en-GB" sz="2799" dirty="0"/>
          </a:p>
        </p:txBody>
      </p:sp>
      <p:pic>
        <p:nvPicPr>
          <p:cNvPr id="58372" name="Picture 2">
            <a:extLst>
              <a:ext uri="{FF2B5EF4-FFF2-40B4-BE49-F238E27FC236}">
                <a16:creationId xmlns:a16="http://schemas.microsoft.com/office/drawing/2014/main" id="{272FA1F3-371E-4BC2-9C43-ACFBD1CDD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844675"/>
            <a:ext cx="4732338"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4">
            <a:extLst>
              <a:ext uri="{FF2B5EF4-FFF2-40B4-BE49-F238E27FC236}">
                <a16:creationId xmlns:a16="http://schemas.microsoft.com/office/drawing/2014/main" id="{F606AD6D-D698-442D-9490-1F0A3653E328}"/>
              </a:ext>
            </a:extLst>
          </p:cNvPr>
          <p:cNvSpPr>
            <a:spLocks noGrp="1"/>
          </p:cNvSpPr>
          <p:nvPr>
            <p:ph type="title" idx="4294967295"/>
          </p:nvPr>
        </p:nvSpPr>
        <p:spPr>
          <a:xfrm>
            <a:off x="0" y="274638"/>
            <a:ext cx="7473950" cy="777875"/>
          </a:xfrm>
        </p:spPr>
        <p:txBody>
          <a:bodyPr bIns="91440"/>
          <a:lstStyle/>
          <a:p>
            <a:pPr fontAlgn="auto">
              <a:lnSpc>
                <a:spcPts val="3999"/>
              </a:lnSpc>
              <a:spcAft>
                <a:spcPts val="0"/>
              </a:spcAft>
              <a:defRPr/>
            </a:pPr>
            <a:r>
              <a:rPr lang="cs-CZ" altLang="cs-CZ" sz="3999" dirty="0"/>
              <a:t>Základní přístupy k nákupu</a:t>
            </a:r>
          </a:p>
        </p:txBody>
      </p:sp>
      <p:sp>
        <p:nvSpPr>
          <p:cNvPr id="6" name="Zástupný symbol pro obsah 5">
            <a:extLst>
              <a:ext uri="{FF2B5EF4-FFF2-40B4-BE49-F238E27FC236}">
                <a16:creationId xmlns:a16="http://schemas.microsoft.com/office/drawing/2014/main" id="{E0A7B373-A824-4F39-8DBC-3517DAE1E2D8}"/>
              </a:ext>
            </a:extLst>
          </p:cNvPr>
          <p:cNvSpPr>
            <a:spLocks noGrp="1"/>
          </p:cNvSpPr>
          <p:nvPr>
            <p:ph sz="quarter" idx="4294967295"/>
          </p:nvPr>
        </p:nvSpPr>
        <p:spPr>
          <a:xfrm>
            <a:off x="0" y="1196975"/>
            <a:ext cx="7834313" cy="676275"/>
          </a:xfrm>
        </p:spPr>
        <p:txBody>
          <a:bodyPr>
            <a:normAutofit fontScale="85000" lnSpcReduction="10000"/>
          </a:bodyPr>
          <a:lstStyle/>
          <a:p>
            <a:pPr fontAlgn="auto">
              <a:lnSpc>
                <a:spcPct val="80000"/>
              </a:lnSpc>
              <a:spcBef>
                <a:spcPts val="0"/>
              </a:spcBef>
              <a:spcAft>
                <a:spcPts val="0"/>
              </a:spcAft>
              <a:buFont typeface="Wingdings"/>
              <a:buChar char=""/>
              <a:defRPr/>
            </a:pPr>
            <a:r>
              <a:rPr lang="cs-CZ" altLang="cs-CZ" sz="2799" b="1" dirty="0"/>
              <a:t>Nákupu jako iniciátora změn - proaktivní přístup</a:t>
            </a:r>
          </a:p>
          <a:p>
            <a:pPr fontAlgn="auto">
              <a:lnSpc>
                <a:spcPct val="80000"/>
              </a:lnSpc>
              <a:spcBef>
                <a:spcPts val="0"/>
              </a:spcBef>
              <a:spcAft>
                <a:spcPts val="0"/>
              </a:spcAft>
              <a:buFont typeface="Wingdings"/>
              <a:buChar char=""/>
              <a:defRPr/>
            </a:pPr>
            <a:r>
              <a:rPr lang="cs-CZ" altLang="cs-CZ" sz="2799" dirty="0"/>
              <a:t>Nákup jako příjemce změn - reaktivní přístup</a:t>
            </a:r>
          </a:p>
          <a:p>
            <a:pPr fontAlgn="auto">
              <a:lnSpc>
                <a:spcPct val="80000"/>
              </a:lnSpc>
              <a:spcBef>
                <a:spcPts val="0"/>
              </a:spcBef>
              <a:spcAft>
                <a:spcPts val="0"/>
              </a:spcAft>
              <a:buFont typeface="Wingdings"/>
              <a:buChar char=""/>
              <a:defRPr/>
            </a:pPr>
            <a:endParaRPr lang="cs-CZ" altLang="cs-CZ" sz="2799" dirty="0"/>
          </a:p>
        </p:txBody>
      </p:sp>
      <p:pic>
        <p:nvPicPr>
          <p:cNvPr id="60420" name="Picture 2">
            <a:extLst>
              <a:ext uri="{FF2B5EF4-FFF2-40B4-BE49-F238E27FC236}">
                <a16:creationId xmlns:a16="http://schemas.microsoft.com/office/drawing/2014/main" id="{8D863048-F510-465C-82BD-705D10802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1989138"/>
            <a:ext cx="60848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3B33DE-BABF-476C-9AE9-FD6EEE7D3F7F}"/>
              </a:ext>
            </a:extLst>
          </p:cNvPr>
          <p:cNvSpPr>
            <a:spLocks noGrp="1"/>
          </p:cNvSpPr>
          <p:nvPr>
            <p:ph type="title"/>
          </p:nvPr>
        </p:nvSpPr>
        <p:spPr/>
        <p:txBody>
          <a:bodyPr/>
          <a:lstStyle/>
          <a:p>
            <a:pPr>
              <a:lnSpc>
                <a:spcPts val="3999"/>
              </a:lnSpc>
              <a:defRPr/>
            </a:pPr>
            <a:r>
              <a:rPr lang="cs-CZ" sz="3999" dirty="0"/>
              <a:t>Modely nákupní vyspělosti</a:t>
            </a:r>
            <a:endParaRPr lang="en-GB" sz="3999" dirty="0"/>
          </a:p>
        </p:txBody>
      </p:sp>
      <p:sp>
        <p:nvSpPr>
          <p:cNvPr id="20483" name="Zástupný symbol pro obsah 2">
            <a:extLst>
              <a:ext uri="{FF2B5EF4-FFF2-40B4-BE49-F238E27FC236}">
                <a16:creationId xmlns:a16="http://schemas.microsoft.com/office/drawing/2014/main" id="{6D6E9B51-15BF-487A-91B8-3864C913FF3D}"/>
              </a:ext>
            </a:extLst>
          </p:cNvPr>
          <p:cNvSpPr>
            <a:spLocks noGrp="1"/>
          </p:cNvSpPr>
          <p:nvPr>
            <p:ph idx="1"/>
          </p:nvPr>
        </p:nvSpPr>
        <p:spPr>
          <a:xfrm>
            <a:off x="457200" y="1600200"/>
            <a:ext cx="2819400" cy="4873625"/>
          </a:xfrm>
        </p:spPr>
        <p:txBody>
          <a:bodyPr/>
          <a:lstStyle/>
          <a:p>
            <a:pPr>
              <a:spcBef>
                <a:spcPts val="0"/>
              </a:spcBef>
              <a:defRPr/>
            </a:pPr>
            <a:r>
              <a:rPr lang="cs-CZ" altLang="cs-CZ" sz="2799"/>
              <a:t>V literatuře popsáno 12 modelů nákupní vyspělosti</a:t>
            </a:r>
          </a:p>
          <a:p>
            <a:pPr>
              <a:spcBef>
                <a:spcPts val="0"/>
              </a:spcBef>
              <a:defRPr/>
            </a:pPr>
            <a:r>
              <a:rPr lang="en-US" altLang="cs-CZ" sz="2799"/>
              <a:t>“the level of professionalism in the purchasing function.”</a:t>
            </a:r>
            <a:r>
              <a:rPr lang="nl-NL" altLang="cs-CZ" sz="2799"/>
              <a:t> </a:t>
            </a:r>
            <a:r>
              <a:rPr lang="cs-CZ" altLang="cs-CZ" sz="2799"/>
              <a:t>(</a:t>
            </a:r>
            <a:r>
              <a:rPr lang="nl-NL" altLang="cs-CZ" sz="2799"/>
              <a:t>Rozemeijer, Van Weele, and Weggeman (2003, p. 7) </a:t>
            </a:r>
            <a:endParaRPr lang="cs-CZ" altLang="cs-CZ" sz="2799"/>
          </a:p>
        </p:txBody>
      </p:sp>
      <p:pic>
        <p:nvPicPr>
          <p:cNvPr id="62468" name="Picture 2">
            <a:extLst>
              <a:ext uri="{FF2B5EF4-FFF2-40B4-BE49-F238E27FC236}">
                <a16:creationId xmlns:a16="http://schemas.microsoft.com/office/drawing/2014/main" id="{FF659543-DF92-48A9-B2B6-93E24A0E9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511" t="20210" r="29015" b="18617"/>
          <a:stretch>
            <a:fillRect/>
          </a:stretch>
        </p:blipFill>
        <p:spPr bwMode="auto">
          <a:xfrm>
            <a:off x="3276600" y="1628775"/>
            <a:ext cx="5140325" cy="46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6D4F1ADD-D379-4759-A52D-7FA77537BF65}"/>
              </a:ext>
            </a:extLst>
          </p:cNvPr>
          <p:cNvSpPr>
            <a:spLocks noGrp="1" noChangeArrowheads="1"/>
          </p:cNvSpPr>
          <p:nvPr>
            <p:ph idx="1"/>
          </p:nvPr>
        </p:nvSpPr>
        <p:spPr>
          <a:xfrm>
            <a:off x="896938" y="1412875"/>
            <a:ext cx="5699125" cy="4525963"/>
          </a:xfrm>
        </p:spPr>
        <p:txBody>
          <a:bodyPr/>
          <a:lstStyle/>
          <a:p>
            <a:pPr>
              <a:spcBef>
                <a:spcPts val="0"/>
              </a:spcBef>
              <a:defRPr/>
            </a:pPr>
            <a:r>
              <a:rPr lang="cs-CZ" altLang="cs-CZ" sz="2799"/>
              <a:t>Keough maturity model</a:t>
            </a:r>
          </a:p>
          <a:p>
            <a:pPr>
              <a:spcBef>
                <a:spcPts val="0"/>
              </a:spcBef>
              <a:defRPr/>
            </a:pPr>
            <a:endParaRPr lang="cs-CZ" altLang="cs-CZ" sz="2799"/>
          </a:p>
        </p:txBody>
      </p:sp>
      <p:pic>
        <p:nvPicPr>
          <p:cNvPr id="63491" name="Picture 5" descr="Purchasing Maturity">
            <a:extLst>
              <a:ext uri="{FF2B5EF4-FFF2-40B4-BE49-F238E27FC236}">
                <a16:creationId xmlns:a16="http://schemas.microsoft.com/office/drawing/2014/main" id="{FC28BF0F-8F4A-43D5-A2F9-82A36CD88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3" y="758825"/>
            <a:ext cx="7418387"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ovéPole 2">
            <a:extLst>
              <a:ext uri="{FF2B5EF4-FFF2-40B4-BE49-F238E27FC236}">
                <a16:creationId xmlns:a16="http://schemas.microsoft.com/office/drawing/2014/main" id="{3CEC2848-870D-48FC-B880-97B5F3923E97}"/>
              </a:ext>
            </a:extLst>
          </p:cNvPr>
          <p:cNvSpPr txBox="1">
            <a:spLocks noChangeArrowheads="1"/>
          </p:cNvSpPr>
          <p:nvPr/>
        </p:nvSpPr>
        <p:spPr bwMode="auto">
          <a:xfrm>
            <a:off x="855663" y="390525"/>
            <a:ext cx="215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cs-CZ" altLang="cs-CZ" sz="1800">
                <a:latin typeface="Arial" panose="020B0604020202020204" pitchFamily="34" charset="0"/>
              </a:rPr>
              <a:t>Keough model</a:t>
            </a:r>
            <a:endParaRPr lang="en-GB" altLang="cs-CZ" sz="180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F7716188-FD25-418C-B982-A683B67895A8}"/>
              </a:ext>
            </a:extLst>
          </p:cNvPr>
          <p:cNvSpPr>
            <a:spLocks noGrp="1"/>
          </p:cNvSpPr>
          <p:nvPr>
            <p:ph type="title"/>
          </p:nvPr>
        </p:nvSpPr>
        <p:spPr/>
        <p:txBody>
          <a:bodyPr/>
          <a:lstStyle/>
          <a:p>
            <a:pPr fontAlgn="auto">
              <a:lnSpc>
                <a:spcPts val="3999"/>
              </a:lnSpc>
              <a:spcAft>
                <a:spcPts val="0"/>
              </a:spcAft>
              <a:defRPr/>
            </a:pPr>
            <a:endParaRPr lang="en-GB" altLang="en-US" sz="3999"/>
          </a:p>
        </p:txBody>
      </p:sp>
      <p:pic>
        <p:nvPicPr>
          <p:cNvPr id="65539" name="Picture 2" descr="Procurement maturity per sector">
            <a:extLst>
              <a:ext uri="{FF2B5EF4-FFF2-40B4-BE49-F238E27FC236}">
                <a16:creationId xmlns:a16="http://schemas.microsoft.com/office/drawing/2014/main" id="{B38C043B-078A-49E3-B8BA-3924F25AF8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500" y="1809750"/>
            <a:ext cx="5715000" cy="3905250"/>
          </a:xfrm>
          <a:noFill/>
          <a:extLst>
            <a:ext uri="{909E8E84-426E-40DD-AFC4-6F175D3DCCD1}">
              <a14:hiddenFill xmlns:a14="http://schemas.microsoft.com/office/drawing/2010/main">
                <a:solidFill>
                  <a:srgbClr val="FFFFFF"/>
                </a:solidFill>
              </a14:hiddenFill>
            </a:ext>
          </a:extLst>
        </p:spPr>
      </p:pic>
      <p:pic>
        <p:nvPicPr>
          <p:cNvPr id="65540" name="Picture 4" descr="Procurement maturity of companies">
            <a:extLst>
              <a:ext uri="{FF2B5EF4-FFF2-40B4-BE49-F238E27FC236}">
                <a16:creationId xmlns:a16="http://schemas.microsoft.com/office/drawing/2014/main" id="{FF0F28C6-023E-4EE4-8B90-33BE67AC6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713" y="252413"/>
            <a:ext cx="5715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FE585416-31C7-4B6F-9870-698D75E83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92275"/>
            <a:ext cx="7466013" cy="439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adpis 2">
            <a:extLst>
              <a:ext uri="{FF2B5EF4-FFF2-40B4-BE49-F238E27FC236}">
                <a16:creationId xmlns:a16="http://schemas.microsoft.com/office/drawing/2014/main" id="{7E289C83-4DFC-4850-8310-C1053B33CBD3}"/>
              </a:ext>
            </a:extLst>
          </p:cNvPr>
          <p:cNvSpPr>
            <a:spLocks noGrp="1"/>
          </p:cNvSpPr>
          <p:nvPr>
            <p:ph type="title"/>
          </p:nvPr>
        </p:nvSpPr>
        <p:spPr/>
        <p:txBody>
          <a:bodyPr>
            <a:normAutofit fontScale="90000"/>
          </a:bodyPr>
          <a:lstStyle/>
          <a:p>
            <a:pPr>
              <a:lnSpc>
                <a:spcPts val="3999"/>
              </a:lnSpc>
              <a:defRPr/>
            </a:pPr>
            <a:r>
              <a:rPr lang="cs-CZ" sz="3999" dirty="0" err="1"/>
              <a:t>Procurement</a:t>
            </a:r>
            <a:r>
              <a:rPr lang="cs-CZ" sz="3999" dirty="0"/>
              <a:t> maturity </a:t>
            </a:r>
            <a:r>
              <a:rPr lang="cs-CZ" sz="3999" dirty="0" err="1"/>
              <a:t>level</a:t>
            </a:r>
            <a:r>
              <a:rPr lang="cs-CZ" sz="3999" dirty="0"/>
              <a:t> </a:t>
            </a:r>
            <a:r>
              <a:rPr lang="cs-CZ" sz="3999" dirty="0" err="1"/>
              <a:t>influencing</a:t>
            </a:r>
            <a:r>
              <a:rPr lang="cs-CZ" sz="3999" dirty="0"/>
              <a:t> </a:t>
            </a:r>
            <a:r>
              <a:rPr lang="cs-CZ" sz="3999" dirty="0" err="1"/>
              <a:t>subprocesses</a:t>
            </a:r>
            <a:endParaRPr lang="en-GB" sz="3999"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7F8804E6-53C9-4D27-8079-53CCE2C842EF}"/>
              </a:ext>
            </a:extLst>
          </p:cNvPr>
          <p:cNvSpPr>
            <a:spLocks noGrp="1"/>
          </p:cNvSpPr>
          <p:nvPr>
            <p:ph type="title"/>
          </p:nvPr>
        </p:nvSpPr>
        <p:spPr/>
        <p:txBody>
          <a:bodyPr/>
          <a:lstStyle/>
          <a:p>
            <a:pPr fontAlgn="auto">
              <a:lnSpc>
                <a:spcPts val="3999"/>
              </a:lnSpc>
              <a:spcAft>
                <a:spcPts val="0"/>
              </a:spcAft>
              <a:defRPr/>
            </a:pPr>
            <a:r>
              <a:rPr lang="cs-CZ" altLang="cs-CZ" sz="3999" dirty="0"/>
              <a:t>Směr rozvoje nákupu</a:t>
            </a:r>
            <a:endParaRPr lang="en-GB" altLang="cs-CZ" sz="3999" dirty="0"/>
          </a:p>
        </p:txBody>
      </p:sp>
      <p:sp>
        <p:nvSpPr>
          <p:cNvPr id="3" name="Zástupný symbol pro obsah 2">
            <a:extLst>
              <a:ext uri="{FF2B5EF4-FFF2-40B4-BE49-F238E27FC236}">
                <a16:creationId xmlns:a16="http://schemas.microsoft.com/office/drawing/2014/main" id="{02F609D6-C1F2-44A4-A5F2-D55871C73CD3}"/>
              </a:ext>
            </a:extLst>
          </p:cNvPr>
          <p:cNvSpPr>
            <a:spLocks noGrp="1"/>
          </p:cNvSpPr>
          <p:nvPr>
            <p:ph idx="1"/>
          </p:nvPr>
        </p:nvSpPr>
        <p:spPr>
          <a:xfrm>
            <a:off x="323850" y="1773238"/>
            <a:ext cx="7467600" cy="4873625"/>
          </a:xfrm>
        </p:spPr>
        <p:txBody>
          <a:bodyPr>
            <a:normAutofit fontScale="92500" lnSpcReduction="20000"/>
          </a:bodyPr>
          <a:lstStyle/>
          <a:p>
            <a:pPr marL="274320" indent="-274320" fontAlgn="auto">
              <a:spcBef>
                <a:spcPts val="0"/>
              </a:spcBef>
              <a:spcAft>
                <a:spcPts val="0"/>
              </a:spcAft>
              <a:buFont typeface="Wingdings"/>
              <a:buChar char=""/>
              <a:defRPr/>
            </a:pPr>
            <a:r>
              <a:rPr lang="en-US" sz="2799" dirty="0"/>
              <a:t>Step-wise development of purchasing on the following characteristics:</a:t>
            </a:r>
          </a:p>
          <a:p>
            <a:pPr marL="641033" lvl="1" indent="-274320" fontAlgn="auto">
              <a:spcBef>
                <a:spcPts val="0"/>
              </a:spcBef>
              <a:spcAft>
                <a:spcPts val="0"/>
              </a:spcAft>
              <a:buFont typeface="Wingdings"/>
              <a:buChar char=""/>
              <a:defRPr/>
            </a:pPr>
            <a:r>
              <a:rPr lang="en-US" dirty="0"/>
              <a:t>Integrated final stage</a:t>
            </a:r>
          </a:p>
          <a:p>
            <a:pPr marL="641033" lvl="1" indent="-274320" fontAlgn="auto">
              <a:spcBef>
                <a:spcPts val="0"/>
              </a:spcBef>
              <a:spcAft>
                <a:spcPts val="0"/>
              </a:spcAft>
              <a:buFont typeface="Wingdings"/>
              <a:buChar char=""/>
              <a:defRPr/>
            </a:pPr>
            <a:r>
              <a:rPr lang="en-US" dirty="0"/>
              <a:t>Management is actively involved in purchasing strategies and tactics, organized around team-based structures</a:t>
            </a:r>
          </a:p>
          <a:p>
            <a:pPr marL="641033" lvl="1" indent="-274320" fontAlgn="auto">
              <a:spcBef>
                <a:spcPts val="0"/>
              </a:spcBef>
              <a:spcAft>
                <a:spcPts val="0"/>
              </a:spcAft>
              <a:buFont typeface="Wingdings"/>
              <a:buChar char=""/>
              <a:defRPr/>
            </a:pPr>
            <a:r>
              <a:rPr lang="en-US" dirty="0"/>
              <a:t>Organizational status of purchasing</a:t>
            </a:r>
          </a:p>
          <a:p>
            <a:pPr marL="641033" lvl="1" indent="-274320" fontAlgn="auto">
              <a:spcBef>
                <a:spcPts val="0"/>
              </a:spcBef>
              <a:spcAft>
                <a:spcPts val="0"/>
              </a:spcAft>
              <a:buFont typeface="Wingdings"/>
              <a:buChar char=""/>
              <a:defRPr/>
            </a:pPr>
            <a:r>
              <a:rPr lang="en-US" dirty="0"/>
              <a:t>Centralization often leads to some form of coordinated purchasing</a:t>
            </a:r>
          </a:p>
          <a:p>
            <a:pPr marL="641033" lvl="1" indent="-274320" fontAlgn="auto">
              <a:spcBef>
                <a:spcPts val="0"/>
              </a:spcBef>
              <a:spcAft>
                <a:spcPts val="0"/>
              </a:spcAft>
              <a:buFont typeface="Wingdings"/>
              <a:buChar char=""/>
              <a:defRPr/>
            </a:pPr>
            <a:r>
              <a:rPr lang="en-US" dirty="0"/>
              <a:t>Supplier management</a:t>
            </a:r>
          </a:p>
          <a:p>
            <a:pPr marL="641033" lvl="1" indent="-274320" fontAlgn="auto">
              <a:spcBef>
                <a:spcPts val="0"/>
              </a:spcBef>
              <a:spcAft>
                <a:spcPts val="0"/>
              </a:spcAft>
              <a:buFont typeface="Wingdings"/>
              <a:buChar char=""/>
              <a:defRPr/>
            </a:pPr>
            <a:r>
              <a:rPr lang="en-US" dirty="0"/>
              <a:t>From reactive purchasing, via proactive purchasing, to relationship management</a:t>
            </a:r>
          </a:p>
          <a:p>
            <a:pPr marL="641033" lvl="1" indent="-274320" fontAlgn="auto">
              <a:spcBef>
                <a:spcPts val="0"/>
              </a:spcBef>
              <a:spcAft>
                <a:spcPts val="0"/>
              </a:spcAft>
              <a:buFont typeface="Wingdings"/>
              <a:buChar char=""/>
              <a:defRPr/>
            </a:pPr>
            <a:r>
              <a:rPr lang="en-US" dirty="0"/>
              <a:t>Supplier relationships</a:t>
            </a:r>
          </a:p>
          <a:p>
            <a:pPr marL="641033" lvl="1" indent="-274320" fontAlgn="auto">
              <a:spcBef>
                <a:spcPts val="0"/>
              </a:spcBef>
              <a:spcAft>
                <a:spcPts val="0"/>
              </a:spcAft>
              <a:buFont typeface="Wingdings"/>
              <a:buChar char=""/>
              <a:defRPr/>
            </a:pPr>
            <a:r>
              <a:rPr lang="en-US" dirty="0"/>
              <a:t>Reduced number of (preferred) suppliers and closer relationships</a:t>
            </a:r>
            <a:endParaRPr lang="cs-CZ" dirty="0"/>
          </a:p>
          <a:p>
            <a:pPr marL="274320" indent="-274320" fontAlgn="auto">
              <a:spcBef>
                <a:spcPts val="0"/>
              </a:spcBef>
              <a:spcAft>
                <a:spcPts val="0"/>
              </a:spcAft>
              <a:buFont typeface="Wingdings"/>
              <a:buChar char=""/>
              <a:defRPr/>
            </a:pPr>
            <a:r>
              <a:rPr lang="cs-CZ" sz="2799" dirty="0"/>
              <a:t>Fáze vývoje nákupu bývají autory zachyceny tzv. </a:t>
            </a:r>
            <a:r>
              <a:rPr lang="cs-CZ" sz="2799" b="1" dirty="0"/>
              <a:t>modely nákupní vyspělosti</a:t>
            </a:r>
          </a:p>
          <a:p>
            <a:pPr marL="641033" lvl="1" indent="-274320" fontAlgn="auto">
              <a:spcBef>
                <a:spcPts val="0"/>
              </a:spcBef>
              <a:spcAft>
                <a:spcPts val="0"/>
              </a:spcAft>
              <a:buFont typeface="Wingdings"/>
              <a:buChar cha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91B46A-BEF4-4B82-86ED-AB3AF034BA03}"/>
              </a:ext>
            </a:extLst>
          </p:cNvPr>
          <p:cNvSpPr>
            <a:spLocks noGrp="1"/>
          </p:cNvSpPr>
          <p:nvPr>
            <p:ph type="title"/>
          </p:nvPr>
        </p:nvSpPr>
        <p:spPr/>
        <p:txBody>
          <a:bodyPr>
            <a:normAutofit fontScale="90000"/>
          </a:bodyPr>
          <a:lstStyle/>
          <a:p>
            <a:pPr>
              <a:lnSpc>
                <a:spcPts val="3999"/>
              </a:lnSpc>
              <a:defRPr/>
            </a:pPr>
            <a:r>
              <a:rPr lang="cs-CZ" sz="3999" dirty="0" err="1"/>
              <a:t>Purchasing</a:t>
            </a:r>
            <a:r>
              <a:rPr lang="cs-CZ" sz="3999" dirty="0"/>
              <a:t> maturity in </a:t>
            </a:r>
            <a:r>
              <a:rPr lang="cs-CZ" sz="3999" dirty="0" err="1"/>
              <a:t>purchasing</a:t>
            </a:r>
            <a:r>
              <a:rPr lang="cs-CZ" sz="3999" dirty="0"/>
              <a:t> </a:t>
            </a:r>
            <a:r>
              <a:rPr lang="cs-CZ" sz="3999" dirty="0" err="1"/>
              <a:t>process</a:t>
            </a:r>
            <a:endParaRPr lang="en-GB" sz="3999" dirty="0"/>
          </a:p>
        </p:txBody>
      </p:sp>
      <p:pic>
        <p:nvPicPr>
          <p:cNvPr id="70659" name="Picture 2">
            <a:extLst>
              <a:ext uri="{FF2B5EF4-FFF2-40B4-BE49-F238E27FC236}">
                <a16:creationId xmlns:a16="http://schemas.microsoft.com/office/drawing/2014/main" id="{C870B9EF-BD25-4603-850C-44104B83B9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05500" y="1812925"/>
            <a:ext cx="2733675" cy="3627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60" name="Picture 2">
            <a:extLst>
              <a:ext uri="{FF2B5EF4-FFF2-40B4-BE49-F238E27FC236}">
                <a16:creationId xmlns:a16="http://schemas.microsoft.com/office/drawing/2014/main" id="{76BD4052-F449-42DD-9A7D-075B9D824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8" y="1876425"/>
            <a:ext cx="5535612" cy="356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61940AC0-6F2C-45BB-90FD-6C843801F0C6}"/>
              </a:ext>
            </a:extLst>
          </p:cNvPr>
          <p:cNvSpPr>
            <a:spLocks noGrp="1"/>
          </p:cNvSpPr>
          <p:nvPr>
            <p:ph type="title"/>
          </p:nvPr>
        </p:nvSpPr>
        <p:spPr/>
        <p:txBody>
          <a:bodyPr/>
          <a:lstStyle/>
          <a:p>
            <a:pPr fontAlgn="auto">
              <a:lnSpc>
                <a:spcPts val="3999"/>
              </a:lnSpc>
              <a:spcAft>
                <a:spcPts val="0"/>
              </a:spcAft>
              <a:defRPr/>
            </a:pPr>
            <a:r>
              <a:rPr lang="cs-CZ" altLang="en-US" sz="3999"/>
              <a:t>Rozměr, dosah, obsah nákupu</a:t>
            </a:r>
            <a:endParaRPr lang="en-GB" altLang="en-US" sz="3999"/>
          </a:p>
        </p:txBody>
      </p:sp>
      <p:sp>
        <p:nvSpPr>
          <p:cNvPr id="3" name="Zástupný symbol pro obsah 2">
            <a:extLst>
              <a:ext uri="{FF2B5EF4-FFF2-40B4-BE49-F238E27FC236}">
                <a16:creationId xmlns:a16="http://schemas.microsoft.com/office/drawing/2014/main" id="{FB3BB11D-F629-407B-9C67-919A5511662D}"/>
              </a:ext>
            </a:extLst>
          </p:cNvPr>
          <p:cNvSpPr>
            <a:spLocks noGrp="1"/>
          </p:cNvSpPr>
          <p:nvPr>
            <p:ph idx="1"/>
          </p:nvPr>
        </p:nvSpPr>
        <p:spPr>
          <a:xfrm>
            <a:off x="539750" y="1268413"/>
            <a:ext cx="8229600" cy="5329237"/>
          </a:xfrm>
        </p:spPr>
        <p:txBody>
          <a:bodyPr>
            <a:normAutofit lnSpcReduction="10000"/>
          </a:bodyPr>
          <a:lstStyle/>
          <a:p>
            <a:pPr marL="274320" indent="-274320" fontAlgn="auto">
              <a:spcBef>
                <a:spcPts val="0"/>
              </a:spcBef>
              <a:spcAft>
                <a:spcPts val="0"/>
              </a:spcAft>
              <a:buFont typeface="Wingdings"/>
              <a:buChar char=""/>
              <a:defRPr/>
            </a:pPr>
            <a:r>
              <a:rPr lang="en-GB" sz="2799" dirty="0" err="1"/>
              <a:t>Operativní</a:t>
            </a:r>
            <a:endParaRPr lang="cs-CZ" sz="2799" dirty="0"/>
          </a:p>
          <a:p>
            <a:pPr marL="640080" lvl="1" indent="-274320" fontAlgn="auto">
              <a:spcBef>
                <a:spcPts val="0"/>
              </a:spcBef>
              <a:spcAft>
                <a:spcPts val="0"/>
              </a:spcAft>
              <a:buFont typeface="Wingdings 2"/>
              <a:buChar char=""/>
              <a:defRPr/>
            </a:pPr>
            <a:r>
              <a:rPr lang="en-GB" dirty="0"/>
              <a:t>monitoring </a:t>
            </a:r>
            <a:r>
              <a:rPr lang="en-GB" dirty="0" err="1"/>
              <a:t>dodávek</a:t>
            </a:r>
            <a:endParaRPr lang="en-GB" dirty="0"/>
          </a:p>
          <a:p>
            <a:pPr marL="640080" lvl="1" indent="-274320" fontAlgn="auto">
              <a:spcBef>
                <a:spcPts val="0"/>
              </a:spcBef>
              <a:spcAft>
                <a:spcPts val="0"/>
              </a:spcAft>
              <a:buFont typeface="Wingdings 2"/>
              <a:buChar char=""/>
              <a:defRPr/>
            </a:pPr>
            <a:r>
              <a:rPr lang="en-GB" dirty="0"/>
              <a:t> </a:t>
            </a:r>
            <a:r>
              <a:rPr lang="en-GB" dirty="0" err="1"/>
              <a:t>tvorba</a:t>
            </a:r>
            <a:r>
              <a:rPr lang="en-GB" dirty="0"/>
              <a:t> </a:t>
            </a:r>
            <a:r>
              <a:rPr lang="en-GB" dirty="0" err="1"/>
              <a:t>objednávek</a:t>
            </a:r>
            <a:endParaRPr lang="en-GB" dirty="0"/>
          </a:p>
          <a:p>
            <a:pPr marL="640080" lvl="1" indent="-274320" fontAlgn="auto">
              <a:spcBef>
                <a:spcPts val="0"/>
              </a:spcBef>
              <a:spcAft>
                <a:spcPts val="0"/>
              </a:spcAft>
              <a:buFont typeface="Wingdings 2"/>
              <a:buChar char=""/>
              <a:defRPr/>
            </a:pPr>
            <a:r>
              <a:rPr lang="en-GB" dirty="0" err="1"/>
              <a:t>sledování</a:t>
            </a:r>
            <a:r>
              <a:rPr lang="en-GB" dirty="0"/>
              <a:t> </a:t>
            </a:r>
            <a:r>
              <a:rPr lang="en-GB" dirty="0" err="1"/>
              <a:t>vyřizování</a:t>
            </a:r>
            <a:r>
              <a:rPr lang="en-GB" dirty="0"/>
              <a:t> </a:t>
            </a:r>
            <a:r>
              <a:rPr lang="en-GB" dirty="0" err="1"/>
              <a:t>objednávek</a:t>
            </a:r>
            <a:r>
              <a:rPr lang="en-GB" dirty="0"/>
              <a:t>…</a:t>
            </a:r>
          </a:p>
          <a:p>
            <a:pPr marL="274320" indent="-274320" fontAlgn="auto">
              <a:spcBef>
                <a:spcPts val="0"/>
              </a:spcBef>
              <a:spcAft>
                <a:spcPts val="0"/>
              </a:spcAft>
              <a:buFont typeface="Wingdings"/>
              <a:buChar char=""/>
              <a:defRPr/>
            </a:pPr>
            <a:r>
              <a:rPr lang="en-GB" sz="2799" dirty="0" err="1"/>
              <a:t>Taktický</a:t>
            </a:r>
            <a:endParaRPr lang="cs-CZ" sz="2799" dirty="0"/>
          </a:p>
          <a:p>
            <a:pPr marL="640080" lvl="1" indent="-274320" fontAlgn="auto">
              <a:spcBef>
                <a:spcPts val="0"/>
              </a:spcBef>
              <a:spcAft>
                <a:spcPts val="0"/>
              </a:spcAft>
              <a:buFont typeface="Wingdings 2"/>
              <a:buChar char=""/>
              <a:defRPr/>
            </a:pPr>
            <a:r>
              <a:rPr lang="en-GB" dirty="0" err="1"/>
              <a:t>administrativa</a:t>
            </a:r>
            <a:r>
              <a:rPr lang="en-GB" dirty="0"/>
              <a:t> </a:t>
            </a:r>
            <a:r>
              <a:rPr lang="en-GB" dirty="0" err="1"/>
              <a:t>celoročních</a:t>
            </a:r>
            <a:r>
              <a:rPr lang="en-GB" dirty="0"/>
              <a:t> </a:t>
            </a:r>
            <a:r>
              <a:rPr lang="en-GB" dirty="0" err="1"/>
              <a:t>smluv</a:t>
            </a:r>
            <a:r>
              <a:rPr lang="en-GB" dirty="0"/>
              <a:t> s </a:t>
            </a:r>
            <a:r>
              <a:rPr lang="en-GB" dirty="0" err="1"/>
              <a:t>dodavateli</a:t>
            </a:r>
            <a:r>
              <a:rPr lang="en-GB" dirty="0"/>
              <a:t>,</a:t>
            </a:r>
          </a:p>
          <a:p>
            <a:pPr marL="640080" lvl="1" indent="-274320" fontAlgn="auto">
              <a:spcBef>
                <a:spcPts val="0"/>
              </a:spcBef>
              <a:spcAft>
                <a:spcPts val="0"/>
              </a:spcAft>
              <a:buFont typeface="Wingdings 2"/>
              <a:buChar char=""/>
              <a:defRPr/>
            </a:pPr>
            <a:r>
              <a:rPr lang="en-GB" dirty="0"/>
              <a:t> </a:t>
            </a:r>
            <a:r>
              <a:rPr lang="en-GB" dirty="0" err="1"/>
              <a:t>hodnocení</a:t>
            </a:r>
            <a:r>
              <a:rPr lang="en-GB" dirty="0"/>
              <a:t> </a:t>
            </a:r>
            <a:r>
              <a:rPr lang="en-GB" dirty="0" err="1"/>
              <a:t>stávajících</a:t>
            </a:r>
            <a:r>
              <a:rPr lang="en-GB" dirty="0"/>
              <a:t> </a:t>
            </a:r>
            <a:r>
              <a:rPr lang="en-GB" dirty="0" err="1"/>
              <a:t>dodavatelů</a:t>
            </a:r>
            <a:endParaRPr lang="en-GB" dirty="0"/>
          </a:p>
          <a:p>
            <a:pPr marL="640080" lvl="1" indent="-274320" fontAlgn="auto">
              <a:spcBef>
                <a:spcPts val="0"/>
              </a:spcBef>
              <a:spcAft>
                <a:spcPts val="0"/>
              </a:spcAft>
              <a:buFont typeface="Wingdings 2"/>
              <a:buChar char=""/>
              <a:defRPr/>
            </a:pPr>
            <a:r>
              <a:rPr lang="en-GB" dirty="0"/>
              <a:t> </a:t>
            </a:r>
            <a:r>
              <a:rPr lang="en-GB" dirty="0" err="1"/>
              <a:t>příprava</a:t>
            </a:r>
            <a:r>
              <a:rPr lang="en-GB" dirty="0"/>
              <a:t> </a:t>
            </a:r>
            <a:r>
              <a:rPr lang="en-GB" dirty="0" err="1"/>
              <a:t>podkladů</a:t>
            </a:r>
            <a:r>
              <a:rPr lang="en-GB" dirty="0"/>
              <a:t> pro </a:t>
            </a:r>
            <a:r>
              <a:rPr lang="en-GB" dirty="0" err="1"/>
              <a:t>výběr</a:t>
            </a:r>
            <a:r>
              <a:rPr lang="en-GB" dirty="0"/>
              <a:t> </a:t>
            </a:r>
            <a:r>
              <a:rPr lang="en-GB" dirty="0" err="1"/>
              <a:t>nových</a:t>
            </a:r>
            <a:r>
              <a:rPr lang="en-GB" dirty="0"/>
              <a:t> </a:t>
            </a:r>
            <a:r>
              <a:rPr lang="en-GB" dirty="0" err="1"/>
              <a:t>dodavatelů</a:t>
            </a:r>
            <a:endParaRPr lang="en-GB" dirty="0"/>
          </a:p>
          <a:p>
            <a:pPr marL="274320" indent="-274320" fontAlgn="auto">
              <a:spcBef>
                <a:spcPts val="0"/>
              </a:spcBef>
              <a:spcAft>
                <a:spcPts val="0"/>
              </a:spcAft>
              <a:buFont typeface="Wingdings"/>
              <a:buChar char=""/>
              <a:defRPr/>
            </a:pPr>
            <a:r>
              <a:rPr lang="en-GB" sz="2799" dirty="0" err="1"/>
              <a:t>Strategický</a:t>
            </a:r>
            <a:endParaRPr lang="cs-CZ" sz="2799" dirty="0"/>
          </a:p>
          <a:p>
            <a:pPr marL="640080" lvl="1" indent="-274320" fontAlgn="auto">
              <a:spcBef>
                <a:spcPts val="0"/>
              </a:spcBef>
              <a:spcAft>
                <a:spcPts val="0"/>
              </a:spcAft>
              <a:buFont typeface="Wingdings 2"/>
              <a:buChar char=""/>
              <a:defRPr/>
            </a:pPr>
            <a:r>
              <a:rPr lang="en-US" altLang="cs-CZ" i="1" dirty="0"/>
              <a:t>“Strategic purchasing is the process of planning, implementing, evaluating, and controlling strategic and</a:t>
            </a:r>
            <a:r>
              <a:rPr lang="cs-CZ" altLang="cs-CZ" i="1" dirty="0"/>
              <a:t> </a:t>
            </a:r>
            <a:r>
              <a:rPr lang="en-US" altLang="cs-CZ" i="1" dirty="0"/>
              <a:t>operating purchasing decisions for directing all activities of the purchasing function toward opportunities</a:t>
            </a:r>
            <a:r>
              <a:rPr lang="cs-CZ" altLang="cs-CZ" i="1" dirty="0"/>
              <a:t> </a:t>
            </a:r>
            <a:r>
              <a:rPr lang="en-US" altLang="cs-CZ" i="1" dirty="0"/>
              <a:t>consistent with the firm's capabilities to achieve its long‐term goals”</a:t>
            </a:r>
            <a:r>
              <a:rPr lang="cs-CZ" altLang="cs-CZ" i="1" dirty="0"/>
              <a:t> (</a:t>
            </a:r>
            <a:r>
              <a:rPr lang="en-GB" altLang="cs-CZ" dirty="0" err="1"/>
              <a:t>Carr</a:t>
            </a:r>
            <a:r>
              <a:rPr lang="en-GB" altLang="cs-CZ" dirty="0"/>
              <a:t> and </a:t>
            </a:r>
            <a:r>
              <a:rPr lang="en-GB" altLang="cs-CZ" dirty="0" err="1"/>
              <a:t>Smeltzer</a:t>
            </a:r>
            <a:r>
              <a:rPr lang="cs-CZ" altLang="cs-CZ" dirty="0"/>
              <a:t>, </a:t>
            </a:r>
            <a:r>
              <a:rPr lang="en-GB" altLang="cs-CZ" dirty="0"/>
              <a:t>1997)</a:t>
            </a:r>
            <a:endParaRPr lang="cs-CZ" altLang="cs-CZ" dirty="0"/>
          </a:p>
          <a:p>
            <a:pPr lvl="2" indent="-182880" fontAlgn="auto">
              <a:spcBef>
                <a:spcPts val="0"/>
              </a:spcBef>
              <a:spcAft>
                <a:spcPts val="0"/>
              </a:spcAft>
              <a:buClr>
                <a:schemeClr val="accent1">
                  <a:shade val="75000"/>
                </a:schemeClr>
              </a:buClr>
              <a:buFont typeface="Wingdings"/>
              <a:buChar char=""/>
              <a:defRPr/>
            </a:pPr>
            <a:r>
              <a:rPr lang="en-GB" dirty="0"/>
              <a:t>http://www.kensington.cz/nakup.pdf</a:t>
            </a:r>
          </a:p>
          <a:p>
            <a:pPr marL="274320" indent="-274320" fontAlgn="auto">
              <a:spcBef>
                <a:spcPts val="0"/>
              </a:spcBef>
              <a:spcAft>
                <a:spcPts val="0"/>
              </a:spcAft>
              <a:buFont typeface="Wingdings"/>
              <a:buChar char=""/>
              <a:defRPr/>
            </a:pPr>
            <a:endParaRPr lang="en-GB" sz="279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9A60ADC3-A766-431C-AE52-8F2CAFE33374}"/>
              </a:ext>
            </a:extLst>
          </p:cNvPr>
          <p:cNvSpPr>
            <a:spLocks noGrp="1"/>
          </p:cNvSpPr>
          <p:nvPr>
            <p:ph type="title"/>
          </p:nvPr>
        </p:nvSpPr>
        <p:spPr/>
        <p:txBody>
          <a:bodyPr/>
          <a:lstStyle/>
          <a:p>
            <a:pPr fontAlgn="auto">
              <a:lnSpc>
                <a:spcPts val="3999"/>
              </a:lnSpc>
              <a:spcAft>
                <a:spcPts val="0"/>
              </a:spcAft>
              <a:defRPr/>
            </a:pPr>
            <a:r>
              <a:rPr lang="cs-CZ" altLang="cs-CZ" sz="3999"/>
              <a:t>Nákup – terminologie</a:t>
            </a:r>
            <a:endParaRPr lang="en-GB" altLang="cs-CZ" sz="3999"/>
          </a:p>
        </p:txBody>
      </p:sp>
      <p:sp>
        <p:nvSpPr>
          <p:cNvPr id="3" name="Zástupný symbol pro obsah 2">
            <a:extLst>
              <a:ext uri="{FF2B5EF4-FFF2-40B4-BE49-F238E27FC236}">
                <a16:creationId xmlns:a16="http://schemas.microsoft.com/office/drawing/2014/main" id="{46A4FDAA-0E69-4550-8FB1-3C870C1F255E}"/>
              </a:ext>
            </a:extLst>
          </p:cNvPr>
          <p:cNvSpPr>
            <a:spLocks noGrp="1"/>
          </p:cNvSpPr>
          <p:nvPr>
            <p:ph idx="1"/>
          </p:nvPr>
        </p:nvSpPr>
        <p:spPr>
          <a:xfrm>
            <a:off x="468313" y="1484313"/>
            <a:ext cx="8229600" cy="5099050"/>
          </a:xfrm>
        </p:spPr>
        <p:txBody>
          <a:bodyPr>
            <a:normAutofit fontScale="47500" lnSpcReduction="20000"/>
          </a:bodyPr>
          <a:lstStyle/>
          <a:p>
            <a:pPr marL="274320" indent="-274320" fontAlgn="auto">
              <a:spcBef>
                <a:spcPts val="0"/>
              </a:spcBef>
              <a:spcAft>
                <a:spcPts val="0"/>
              </a:spcAft>
              <a:buFont typeface="Wingdings"/>
              <a:buChar char=""/>
              <a:defRPr/>
            </a:pPr>
            <a:r>
              <a:rPr lang="en-GB" sz="2799" dirty="0"/>
              <a:t>PROCUREMENT -  </a:t>
            </a:r>
            <a:r>
              <a:rPr lang="en-GB" sz="2799" dirty="0" err="1"/>
              <a:t>obstarávání</a:t>
            </a:r>
            <a:r>
              <a:rPr lang="en-GB" sz="2799" dirty="0"/>
              <a:t>, </a:t>
            </a:r>
            <a:r>
              <a:rPr lang="en-GB" sz="2799" dirty="0" err="1"/>
              <a:t>získávání</a:t>
            </a:r>
            <a:r>
              <a:rPr lang="en-GB" sz="2799" dirty="0"/>
              <a:t>, </a:t>
            </a:r>
            <a:r>
              <a:rPr lang="en-GB" sz="2799" dirty="0" err="1"/>
              <a:t>opatřování</a:t>
            </a:r>
            <a:r>
              <a:rPr lang="en-GB" sz="2799" dirty="0"/>
              <a:t>, </a:t>
            </a:r>
            <a:r>
              <a:rPr lang="en-GB" sz="2799" dirty="0" err="1"/>
              <a:t>tj</a:t>
            </a:r>
            <a:r>
              <a:rPr lang="en-GB" sz="2799" dirty="0"/>
              <a:t>. </a:t>
            </a:r>
            <a:r>
              <a:rPr lang="en-GB" sz="2799" dirty="0" err="1"/>
              <a:t>zajišťování</a:t>
            </a:r>
            <a:r>
              <a:rPr lang="en-GB" sz="2799" dirty="0"/>
              <a:t> </a:t>
            </a:r>
            <a:r>
              <a:rPr lang="en-GB" sz="2799" dirty="0" err="1"/>
              <a:t>vstupů</a:t>
            </a:r>
            <a:r>
              <a:rPr lang="en-GB" sz="2799" dirty="0"/>
              <a:t> - </a:t>
            </a:r>
            <a:r>
              <a:rPr lang="en-GB" sz="2799" dirty="0" err="1"/>
              <a:t>zdrojů</a:t>
            </a:r>
            <a:r>
              <a:rPr lang="en-GB" sz="2799" dirty="0"/>
              <a:t>, </a:t>
            </a:r>
            <a:r>
              <a:rPr lang="en-GB" sz="2799" dirty="0" err="1"/>
              <a:t>nákup</a:t>
            </a:r>
            <a:r>
              <a:rPr lang="en-GB" sz="2799" dirty="0"/>
              <a:t>, </a:t>
            </a:r>
            <a:r>
              <a:rPr lang="en-GB" sz="2799" dirty="0" err="1"/>
              <a:t>doprava</a:t>
            </a:r>
            <a:r>
              <a:rPr lang="en-GB" sz="2799" dirty="0"/>
              <a:t>, </a:t>
            </a:r>
            <a:r>
              <a:rPr lang="en-GB" sz="2799" dirty="0" err="1"/>
              <a:t>dodávání</a:t>
            </a:r>
            <a:r>
              <a:rPr lang="en-GB" sz="2799" dirty="0"/>
              <a:t>, resp. </a:t>
            </a:r>
            <a:r>
              <a:rPr lang="en-GB" sz="2799" dirty="0" err="1"/>
              <a:t>i</a:t>
            </a:r>
            <a:r>
              <a:rPr lang="en-GB" sz="2799" dirty="0"/>
              <a:t> </a:t>
            </a:r>
            <a:r>
              <a:rPr lang="en-GB" sz="2799" dirty="0" err="1"/>
              <a:t>balení</a:t>
            </a:r>
            <a:r>
              <a:rPr lang="en-GB" sz="2799" dirty="0"/>
              <a:t> a </a:t>
            </a:r>
            <a:r>
              <a:rPr lang="en-GB" sz="2799" dirty="0" err="1"/>
              <a:t>skladování</a:t>
            </a:r>
            <a:r>
              <a:rPr lang="en-GB" sz="2799" dirty="0"/>
              <a:t> (</a:t>
            </a:r>
            <a:r>
              <a:rPr lang="en-GB" sz="2799" dirty="0" err="1"/>
              <a:t>širší</a:t>
            </a:r>
            <a:r>
              <a:rPr lang="en-GB" sz="2799" dirty="0"/>
              <a:t> </a:t>
            </a:r>
            <a:r>
              <a:rPr lang="en-GB" sz="2799" dirty="0" err="1"/>
              <a:t>pohled</a:t>
            </a:r>
            <a:r>
              <a:rPr lang="en-GB" sz="2799" dirty="0"/>
              <a:t>), ale </a:t>
            </a:r>
            <a:r>
              <a:rPr lang="en-GB" sz="2799" dirty="0" err="1"/>
              <a:t>i</a:t>
            </a:r>
            <a:r>
              <a:rPr lang="en-GB" sz="2799" dirty="0"/>
              <a:t> </a:t>
            </a:r>
            <a:r>
              <a:rPr lang="en-GB" sz="2799" dirty="0" err="1"/>
              <a:t>opatřování</a:t>
            </a:r>
            <a:r>
              <a:rPr lang="en-GB" sz="2799" dirty="0"/>
              <a:t> </a:t>
            </a:r>
            <a:r>
              <a:rPr lang="en-GB" sz="2799" dirty="0" err="1"/>
              <a:t>finančních</a:t>
            </a:r>
            <a:r>
              <a:rPr lang="en-GB" sz="2799" dirty="0"/>
              <a:t> </a:t>
            </a:r>
            <a:r>
              <a:rPr lang="en-GB" sz="2799" dirty="0" err="1"/>
              <a:t>prostředků</a:t>
            </a:r>
            <a:r>
              <a:rPr lang="en-GB" sz="2799" dirty="0"/>
              <a:t> a </a:t>
            </a:r>
            <a:r>
              <a:rPr lang="en-GB" sz="2799" dirty="0" err="1"/>
              <a:t>získávání</a:t>
            </a:r>
            <a:r>
              <a:rPr lang="en-GB" sz="2799" dirty="0"/>
              <a:t> </a:t>
            </a:r>
            <a:r>
              <a:rPr lang="en-GB" sz="2799" dirty="0" err="1"/>
              <a:t>lidských</a:t>
            </a:r>
            <a:r>
              <a:rPr lang="en-GB" sz="2799" dirty="0"/>
              <a:t> </a:t>
            </a:r>
            <a:r>
              <a:rPr lang="en-GB" sz="2799" dirty="0" err="1"/>
              <a:t>zdrojů</a:t>
            </a:r>
            <a:r>
              <a:rPr lang="cs-CZ" sz="2799" dirty="0"/>
              <a:t>, spíše strategický pohled, používáno ve veřejném sektoru</a:t>
            </a:r>
          </a:p>
          <a:p>
            <a:pPr marL="274320" indent="-274320" fontAlgn="auto">
              <a:spcBef>
                <a:spcPts val="0"/>
              </a:spcBef>
              <a:spcAft>
                <a:spcPts val="0"/>
              </a:spcAft>
              <a:buFont typeface="Wingdings"/>
              <a:buChar char=""/>
              <a:defRPr/>
            </a:pPr>
            <a:r>
              <a:rPr lang="en-GB" sz="2799" dirty="0"/>
              <a:t>PURCHASE - NÁKUP </a:t>
            </a:r>
            <a:r>
              <a:rPr lang="en-GB" sz="2799" dirty="0" err="1"/>
              <a:t>materiálů</a:t>
            </a:r>
            <a:r>
              <a:rPr lang="en-GB" sz="2799" dirty="0"/>
              <a:t>, </a:t>
            </a:r>
            <a:r>
              <a:rPr lang="en-GB" sz="2799" dirty="0" err="1"/>
              <a:t>služeb</a:t>
            </a:r>
            <a:r>
              <a:rPr lang="en-GB" sz="2799" dirty="0"/>
              <a:t> a </a:t>
            </a:r>
            <a:r>
              <a:rPr lang="en-GB" sz="2799" dirty="0" err="1"/>
              <a:t>jiných</a:t>
            </a:r>
            <a:r>
              <a:rPr lang="en-GB" sz="2799" dirty="0"/>
              <a:t> </a:t>
            </a:r>
            <a:r>
              <a:rPr lang="en-GB" sz="2799" dirty="0" err="1"/>
              <a:t>aktiv</a:t>
            </a:r>
            <a:r>
              <a:rPr lang="en-GB" sz="2799" dirty="0"/>
              <a:t>, resp. </a:t>
            </a:r>
            <a:r>
              <a:rPr lang="en-GB" sz="2799" dirty="0" err="1"/>
              <a:t>i</a:t>
            </a:r>
            <a:r>
              <a:rPr lang="en-GB" sz="2799" dirty="0"/>
              <a:t> </a:t>
            </a:r>
            <a:r>
              <a:rPr lang="en-GB" sz="2799" dirty="0" err="1"/>
              <a:t>pasiv</a:t>
            </a:r>
            <a:r>
              <a:rPr lang="en-GB" sz="2799" dirty="0"/>
              <a:t> (</a:t>
            </a:r>
            <a:r>
              <a:rPr lang="en-GB" sz="2799" dirty="0" err="1"/>
              <a:t>užší</a:t>
            </a:r>
            <a:r>
              <a:rPr lang="en-GB" sz="2799" dirty="0"/>
              <a:t> </a:t>
            </a:r>
            <a:r>
              <a:rPr lang="en-GB" sz="2799" dirty="0" err="1"/>
              <a:t>pohled</a:t>
            </a:r>
            <a:r>
              <a:rPr lang="en-GB" sz="2799" dirty="0"/>
              <a:t> – </a:t>
            </a:r>
            <a:r>
              <a:rPr lang="en-GB" sz="2799" dirty="0" err="1"/>
              <a:t>jedna</a:t>
            </a:r>
            <a:r>
              <a:rPr lang="en-GB" sz="2799" dirty="0"/>
              <a:t> </a:t>
            </a:r>
            <a:r>
              <a:rPr lang="en-GB" sz="2799" dirty="0" err="1"/>
              <a:t>činnost</a:t>
            </a:r>
            <a:r>
              <a:rPr lang="en-GB" sz="2799" dirty="0"/>
              <a:t>) = </a:t>
            </a:r>
            <a:r>
              <a:rPr lang="en-GB" sz="2799" b="1" dirty="0" err="1"/>
              <a:t>obchodní</a:t>
            </a:r>
            <a:r>
              <a:rPr lang="en-GB" sz="2799" b="1" dirty="0"/>
              <a:t> </a:t>
            </a:r>
            <a:r>
              <a:rPr lang="en-GB" sz="2799" b="1" dirty="0" err="1"/>
              <a:t>operac</a:t>
            </a:r>
            <a:r>
              <a:rPr lang="cs-CZ" sz="2799" b="1" dirty="0"/>
              <a:t>e</a:t>
            </a:r>
          </a:p>
          <a:p>
            <a:pPr marL="274320" indent="-274320" fontAlgn="auto">
              <a:spcBef>
                <a:spcPts val="0"/>
              </a:spcBef>
              <a:spcAft>
                <a:spcPts val="0"/>
              </a:spcAft>
              <a:buFont typeface="Wingdings"/>
              <a:buChar char=""/>
              <a:defRPr/>
            </a:pPr>
            <a:r>
              <a:rPr lang="en-GB" sz="2799" dirty="0"/>
              <a:t>SUPPLY - </a:t>
            </a:r>
            <a:r>
              <a:rPr lang="en-GB" sz="2799" dirty="0" err="1"/>
              <a:t>zásobování</a:t>
            </a:r>
            <a:r>
              <a:rPr lang="en-GB" sz="2799" dirty="0"/>
              <a:t>, </a:t>
            </a:r>
            <a:r>
              <a:rPr lang="en-GB" sz="2799" dirty="0" err="1"/>
              <a:t>dodávání</a:t>
            </a:r>
            <a:r>
              <a:rPr lang="en-GB" sz="2799" dirty="0"/>
              <a:t> = </a:t>
            </a:r>
            <a:r>
              <a:rPr lang="en-GB" sz="2799" b="1" dirty="0" err="1"/>
              <a:t>fyzické</a:t>
            </a:r>
            <a:r>
              <a:rPr lang="en-GB" sz="2799" b="1" dirty="0"/>
              <a:t> </a:t>
            </a:r>
            <a:r>
              <a:rPr lang="en-GB" sz="2799" b="1" dirty="0" err="1"/>
              <a:t>aktivity</a:t>
            </a:r>
            <a:r>
              <a:rPr lang="en-GB" sz="2799" b="1" dirty="0"/>
              <a:t> </a:t>
            </a:r>
            <a:r>
              <a:rPr lang="en-GB" sz="2799" dirty="0" err="1"/>
              <a:t>týkající</a:t>
            </a:r>
            <a:r>
              <a:rPr lang="en-GB" sz="2799" dirty="0"/>
              <a:t> se </a:t>
            </a:r>
            <a:r>
              <a:rPr lang="en-GB" sz="2799" dirty="0" err="1"/>
              <a:t>přesunu</a:t>
            </a:r>
            <a:r>
              <a:rPr lang="en-GB" sz="2799" dirty="0"/>
              <a:t> </a:t>
            </a:r>
            <a:r>
              <a:rPr lang="en-GB" sz="2799" dirty="0" err="1"/>
              <a:t>vstupů</a:t>
            </a:r>
            <a:r>
              <a:rPr lang="cs-CZ" sz="2799" dirty="0"/>
              <a:t> (</a:t>
            </a:r>
            <a:r>
              <a:rPr lang="en-GB" sz="2799" dirty="0"/>
              <a:t>issuing orders</a:t>
            </a:r>
            <a:r>
              <a:rPr lang="cs-CZ" sz="2799" dirty="0"/>
              <a:t>;</a:t>
            </a:r>
            <a:r>
              <a:rPr lang="en-GB" sz="2799" dirty="0"/>
              <a:t> acceptance and inspection of goods</a:t>
            </a:r>
            <a:r>
              <a:rPr lang="cs-CZ" sz="2799" dirty="0"/>
              <a:t>;</a:t>
            </a:r>
            <a:r>
              <a:rPr lang="en-GB" sz="2799" dirty="0"/>
              <a:t> warehousing and warehouse management</a:t>
            </a:r>
            <a:r>
              <a:rPr lang="cs-CZ" sz="2799" dirty="0"/>
              <a:t>;</a:t>
            </a:r>
            <a:r>
              <a:rPr lang="en-GB" sz="2799" dirty="0"/>
              <a:t> internal transport planning, management and control of material and information flows</a:t>
            </a:r>
            <a:r>
              <a:rPr lang="cs-CZ" sz="2799" dirty="0"/>
              <a:t>) x</a:t>
            </a:r>
          </a:p>
          <a:p>
            <a:pPr marL="274320" indent="-274320" fontAlgn="auto">
              <a:spcBef>
                <a:spcPts val="0"/>
              </a:spcBef>
              <a:spcAft>
                <a:spcPts val="0"/>
              </a:spcAft>
              <a:buFont typeface="Wingdings"/>
              <a:buChar char=""/>
              <a:defRPr/>
            </a:pPr>
            <a:r>
              <a:rPr lang="cs-CZ" sz="2799" dirty="0"/>
              <a:t>SOURCING – aktivity spojené s vyhledáváním trhu zdrojů, na opačném konci je marketing (</a:t>
            </a:r>
            <a:r>
              <a:rPr lang="en-GB" sz="2799" dirty="0"/>
              <a:t>market research</a:t>
            </a:r>
            <a:r>
              <a:rPr lang="cs-CZ" sz="2799" dirty="0"/>
              <a:t>; </a:t>
            </a:r>
            <a:r>
              <a:rPr lang="en-GB" sz="2799" dirty="0"/>
              <a:t>resource search</a:t>
            </a:r>
            <a:r>
              <a:rPr lang="cs-CZ" sz="2799" dirty="0"/>
              <a:t>;</a:t>
            </a:r>
            <a:r>
              <a:rPr lang="en-GB" sz="2799" dirty="0"/>
              <a:t> addressing potential suppliers</a:t>
            </a:r>
            <a:r>
              <a:rPr lang="cs-CZ" sz="2799" dirty="0"/>
              <a:t>;</a:t>
            </a:r>
            <a:r>
              <a:rPr lang="en-GB" sz="2799" dirty="0"/>
              <a:t> opening and closing negotiations</a:t>
            </a:r>
            <a:r>
              <a:rPr lang="cs-CZ" sz="2799" dirty="0"/>
              <a:t>;</a:t>
            </a:r>
            <a:r>
              <a:rPr lang="en-GB" sz="2799" dirty="0"/>
              <a:t> price and value analysis SRM</a:t>
            </a:r>
            <a:r>
              <a:rPr lang="cs-CZ" sz="2799" dirty="0"/>
              <a:t>)</a:t>
            </a:r>
          </a:p>
          <a:p>
            <a:pPr marL="274320" indent="-274320" fontAlgn="auto">
              <a:spcBef>
                <a:spcPts val="0"/>
              </a:spcBef>
              <a:spcAft>
                <a:spcPts val="0"/>
              </a:spcAft>
              <a:buFont typeface="Wingdings"/>
              <a:buChar char=""/>
              <a:defRPr/>
            </a:pPr>
            <a:r>
              <a:rPr lang="cs-CZ" sz="2799" dirty="0"/>
              <a:t>SCM - </a:t>
            </a:r>
            <a:r>
              <a:rPr lang="en-US" altLang="cs-CZ" sz="2799" dirty="0"/>
              <a:t>The management of all activities, information, knowledge and financial resources associated with the flow and transformation of goods and services up from the raw materials suppliers, component suppliers and other suppliers in such a way that the expectations of the end users of the company are being met or surpassed</a:t>
            </a:r>
            <a:br>
              <a:rPr lang="en-GB" sz="2799" dirty="0"/>
            </a:br>
            <a:endParaRPr lang="cs-CZ" sz="2799" dirty="0"/>
          </a:p>
          <a:p>
            <a:pPr marL="274320" indent="-274320" fontAlgn="auto">
              <a:spcBef>
                <a:spcPts val="0"/>
              </a:spcBef>
              <a:spcAft>
                <a:spcPts val="0"/>
              </a:spcAft>
              <a:buFont typeface="Wingdings"/>
              <a:buChar char=""/>
              <a:defRPr/>
            </a:pPr>
            <a:r>
              <a:rPr lang="en-GB" sz="2799" b="1" dirty="0" err="1"/>
              <a:t>materiálové</a:t>
            </a:r>
            <a:r>
              <a:rPr lang="en-GB" sz="2799" b="1" dirty="0"/>
              <a:t> </a:t>
            </a:r>
            <a:r>
              <a:rPr lang="en-GB" sz="2799" b="1" dirty="0" err="1"/>
              <a:t>hospodářství</a:t>
            </a:r>
            <a:r>
              <a:rPr lang="en-GB" sz="2799" b="1" dirty="0"/>
              <a:t> </a:t>
            </a:r>
            <a:r>
              <a:rPr lang="en-GB" sz="2799" dirty="0"/>
              <a:t>(</a:t>
            </a:r>
            <a:r>
              <a:rPr lang="en-GB" sz="2799" dirty="0" err="1"/>
              <a:t>již</a:t>
            </a:r>
            <a:r>
              <a:rPr lang="en-GB" sz="2799" dirty="0"/>
              <a:t> </a:t>
            </a:r>
            <a:r>
              <a:rPr lang="en-GB" sz="2799" dirty="0" err="1"/>
              <a:t>na</a:t>
            </a:r>
            <a:r>
              <a:rPr lang="en-GB" sz="2799" dirty="0"/>
              <a:t> </a:t>
            </a:r>
            <a:r>
              <a:rPr lang="en-GB" sz="2799" dirty="0" err="1"/>
              <a:t>ústupu</a:t>
            </a:r>
            <a:r>
              <a:rPr lang="en-GB" sz="2799" dirty="0"/>
              <a:t> z „</a:t>
            </a:r>
            <a:r>
              <a:rPr lang="en-GB" sz="2799" dirty="0" err="1"/>
              <a:t>odborné</a:t>
            </a:r>
            <a:r>
              <a:rPr lang="en-GB" sz="2799" dirty="0"/>
              <a:t> </a:t>
            </a:r>
            <a:r>
              <a:rPr lang="en-GB" sz="2799" dirty="0" err="1"/>
              <a:t>hantýrky</a:t>
            </a:r>
            <a:r>
              <a:rPr lang="en-GB" sz="2799" dirty="0"/>
              <a:t>“) = </a:t>
            </a:r>
            <a:r>
              <a:rPr lang="en-GB" sz="2799" dirty="0" err="1"/>
              <a:t>pořizování</a:t>
            </a:r>
            <a:r>
              <a:rPr lang="en-GB" sz="2799" dirty="0"/>
              <a:t> </a:t>
            </a:r>
            <a:r>
              <a:rPr lang="en-GB" sz="2799" dirty="0" err="1"/>
              <a:t>vstupů</a:t>
            </a:r>
            <a:r>
              <a:rPr lang="en-GB" sz="2799" dirty="0"/>
              <a:t> pro </a:t>
            </a:r>
            <a:r>
              <a:rPr lang="en-GB" sz="2799" dirty="0" err="1"/>
              <a:t>zejména</a:t>
            </a:r>
            <a:r>
              <a:rPr lang="en-GB" sz="2799" dirty="0"/>
              <a:t> </a:t>
            </a:r>
            <a:r>
              <a:rPr lang="en-GB" sz="2799" dirty="0" err="1"/>
              <a:t>produkční</a:t>
            </a:r>
            <a:r>
              <a:rPr lang="en-GB" sz="2799" dirty="0"/>
              <a:t> </a:t>
            </a:r>
            <a:r>
              <a:rPr lang="en-GB" sz="2799" dirty="0" err="1"/>
              <a:t>procesy</a:t>
            </a:r>
            <a:r>
              <a:rPr lang="en-GB" sz="2799" dirty="0"/>
              <a:t> a </a:t>
            </a:r>
            <a:r>
              <a:rPr lang="en-GB" sz="2799" dirty="0" err="1"/>
              <a:t>řízení</a:t>
            </a:r>
            <a:r>
              <a:rPr lang="en-GB" sz="2799" dirty="0"/>
              <a:t> </a:t>
            </a:r>
            <a:r>
              <a:rPr lang="en-GB" sz="2799" dirty="0" err="1"/>
              <a:t>materiálových</a:t>
            </a:r>
            <a:r>
              <a:rPr lang="en-GB" sz="2799" dirty="0"/>
              <a:t> </a:t>
            </a:r>
            <a:r>
              <a:rPr lang="en-GB" sz="2799" dirty="0" err="1"/>
              <a:t>toků</a:t>
            </a:r>
            <a:r>
              <a:rPr lang="en-GB" sz="2799" dirty="0"/>
              <a:t> </a:t>
            </a:r>
            <a:r>
              <a:rPr lang="en-GB" sz="2799" dirty="0" err="1"/>
              <a:t>napříč</a:t>
            </a:r>
            <a:r>
              <a:rPr lang="en-GB" sz="2799" dirty="0"/>
              <a:t> </a:t>
            </a:r>
            <a:r>
              <a:rPr lang="en-GB" sz="2799" dirty="0" err="1"/>
              <a:t>podnikem</a:t>
            </a:r>
            <a:endParaRPr lang="en-GB" sz="2799" dirty="0"/>
          </a:p>
          <a:p>
            <a:pPr marL="274320" indent="-274320" fontAlgn="auto">
              <a:spcBef>
                <a:spcPts val="0"/>
              </a:spcBef>
              <a:spcAft>
                <a:spcPts val="0"/>
              </a:spcAft>
              <a:buFont typeface="Wingdings"/>
              <a:buChar char=""/>
              <a:defRPr/>
            </a:pPr>
            <a:endParaRPr lang="en-GB" sz="2799"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5F28B-B58F-4211-97C9-020A5070F639}"/>
              </a:ext>
            </a:extLst>
          </p:cNvPr>
          <p:cNvSpPr>
            <a:spLocks noGrp="1"/>
          </p:cNvSpPr>
          <p:nvPr>
            <p:ph type="title"/>
          </p:nvPr>
        </p:nvSpPr>
        <p:spPr/>
        <p:txBody>
          <a:bodyPr>
            <a:normAutofit fontScale="90000"/>
          </a:bodyPr>
          <a:lstStyle/>
          <a:p>
            <a:pPr>
              <a:lnSpc>
                <a:spcPts val="3999"/>
              </a:lnSpc>
              <a:defRPr/>
            </a:pPr>
            <a:r>
              <a:rPr lang="cs-CZ" sz="3999" dirty="0" err="1"/>
              <a:t>Recommended</a:t>
            </a:r>
            <a:r>
              <a:rPr lang="cs-CZ" sz="3999" dirty="0"/>
              <a:t> </a:t>
            </a:r>
            <a:r>
              <a:rPr lang="cs-CZ" sz="3999" dirty="0" err="1"/>
              <a:t>operating</a:t>
            </a:r>
            <a:r>
              <a:rPr lang="cs-CZ" sz="3999" dirty="0"/>
              <a:t> </a:t>
            </a:r>
            <a:r>
              <a:rPr lang="cs-CZ" sz="3999" dirty="0" err="1"/>
              <a:t>principles</a:t>
            </a:r>
            <a:endParaRPr lang="en-GB" sz="3999" dirty="0"/>
          </a:p>
        </p:txBody>
      </p:sp>
      <p:sp>
        <p:nvSpPr>
          <p:cNvPr id="3" name="Zástupný symbol pro obsah 2">
            <a:extLst>
              <a:ext uri="{FF2B5EF4-FFF2-40B4-BE49-F238E27FC236}">
                <a16:creationId xmlns:a16="http://schemas.microsoft.com/office/drawing/2014/main" id="{F92D7999-0F1F-4FCE-8513-EA3023944F17}"/>
              </a:ext>
            </a:extLst>
          </p:cNvPr>
          <p:cNvSpPr>
            <a:spLocks noGrp="1"/>
          </p:cNvSpPr>
          <p:nvPr>
            <p:ph idx="1"/>
          </p:nvPr>
        </p:nvSpPr>
        <p:spPr>
          <a:xfrm>
            <a:off x="539750" y="1692275"/>
            <a:ext cx="8064500" cy="4140200"/>
          </a:xfrm>
        </p:spPr>
        <p:txBody>
          <a:bodyPr wrap="square" numCol="1" anchor="t" anchorCtr="0" compatLnSpc="1">
            <a:prstTxWarp prst="textNoShape">
              <a:avLst/>
            </a:prstTxWarp>
            <a:normAutofit/>
          </a:bodyPr>
          <a:lstStyle/>
          <a:p>
            <a:pPr marL="250825" indent="-179388">
              <a:lnSpc>
                <a:spcPct val="130000"/>
              </a:lnSpc>
            </a:pPr>
            <a:r>
              <a:rPr lang="cs-CZ" altLang="cs-CZ" sz="1700"/>
              <a:t>What should be done and followed when providing purchasing function:</a:t>
            </a:r>
          </a:p>
          <a:p>
            <a:pPr marL="250825" indent="-179388">
              <a:lnSpc>
                <a:spcPct val="130000"/>
              </a:lnSpc>
              <a:buFontTx/>
              <a:buAutoNum type="arabicPeriod"/>
            </a:pPr>
            <a:r>
              <a:rPr lang="en-GB" altLang="cs-CZ" sz="1700"/>
              <a:t>Align procurement internally towards its broader strategic role within the focal firm before turning to supplier relations.</a:t>
            </a:r>
            <a:endParaRPr lang="cs-CZ" altLang="cs-CZ" sz="1700"/>
          </a:p>
          <a:p>
            <a:pPr marL="250825" indent="-179388">
              <a:lnSpc>
                <a:spcPct val="130000"/>
              </a:lnSpc>
              <a:buFontTx/>
              <a:buAutoNum type="arabicPeriod"/>
            </a:pPr>
            <a:r>
              <a:rPr lang="en-GB" altLang="cs-CZ" sz="1700"/>
              <a:t>Involve procurement early and fully in supply chain design and development, not just when a contract needs to be drawn up about prices for a supplier already selected.</a:t>
            </a:r>
            <a:r>
              <a:rPr lang="cs-CZ" altLang="cs-CZ" sz="1700"/>
              <a:t> (strategic sourcing)</a:t>
            </a:r>
          </a:p>
          <a:p>
            <a:pPr marL="250825" indent="-179388">
              <a:lnSpc>
                <a:spcPct val="130000"/>
              </a:lnSpc>
              <a:buFontTx/>
              <a:buAutoNum type="arabicPeriod"/>
            </a:pPr>
            <a:r>
              <a:rPr lang="en-GB" altLang="cs-CZ" sz="1700"/>
              <a:t>Focus on total costs of ownership or customer value sought, not solely on price</a:t>
            </a:r>
            <a:endParaRPr lang="cs-CZ" altLang="cs-CZ" sz="1700"/>
          </a:p>
          <a:p>
            <a:pPr marL="250825" indent="-179388">
              <a:lnSpc>
                <a:spcPct val="130000"/>
              </a:lnSpc>
              <a:buFontTx/>
              <a:buAutoNum type="arabicPeriod"/>
            </a:pPr>
            <a:r>
              <a:rPr lang="en-GB" altLang="cs-CZ" sz="1700"/>
              <a:t>Do not consider the procurement job done when a supplier contract is signed</a:t>
            </a:r>
          </a:p>
          <a:p>
            <a:pPr marL="250825" indent="-179388">
              <a:lnSpc>
                <a:spcPct val="130000"/>
              </a:lnSpc>
            </a:pPr>
            <a:endParaRPr lang="en-GB" altLang="cs-CZ" sz="17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D31E6-EAB5-462B-B5A2-EDCDF1BF8EEC}"/>
              </a:ext>
            </a:extLst>
          </p:cNvPr>
          <p:cNvSpPr>
            <a:spLocks noGrp="1"/>
          </p:cNvSpPr>
          <p:nvPr>
            <p:ph type="title"/>
          </p:nvPr>
        </p:nvSpPr>
        <p:spPr/>
        <p:txBody>
          <a:bodyPr/>
          <a:lstStyle/>
          <a:p>
            <a:pPr>
              <a:lnSpc>
                <a:spcPts val="3999"/>
              </a:lnSpc>
              <a:defRPr/>
            </a:pPr>
            <a:r>
              <a:rPr lang="cs-CZ" sz="3999" dirty="0"/>
              <a:t>1. Business </a:t>
            </a:r>
            <a:r>
              <a:rPr lang="cs-CZ" sz="3999" dirty="0" err="1"/>
              <a:t>alignment</a:t>
            </a:r>
            <a:endParaRPr lang="en-GB" sz="3999" dirty="0"/>
          </a:p>
        </p:txBody>
      </p:sp>
      <p:sp>
        <p:nvSpPr>
          <p:cNvPr id="3" name="Zástupný symbol pro obsah 2">
            <a:extLst>
              <a:ext uri="{FF2B5EF4-FFF2-40B4-BE49-F238E27FC236}">
                <a16:creationId xmlns:a16="http://schemas.microsoft.com/office/drawing/2014/main" id="{E9056A25-FF82-48D3-8AB4-8C60847D6B4F}"/>
              </a:ext>
            </a:extLst>
          </p:cNvPr>
          <p:cNvSpPr>
            <a:spLocks noGrp="1"/>
          </p:cNvSpPr>
          <p:nvPr>
            <p:ph idx="1"/>
          </p:nvPr>
        </p:nvSpPr>
        <p:spPr>
          <a:xfrm>
            <a:off x="457200" y="1600200"/>
            <a:ext cx="8434388" cy="3268663"/>
          </a:xfrm>
        </p:spPr>
        <p:txBody>
          <a:bodyPr>
            <a:normAutofit fontScale="92500" lnSpcReduction="10000"/>
          </a:bodyPr>
          <a:lstStyle/>
          <a:p>
            <a:pPr marL="342831" indent="-342831">
              <a:spcBef>
                <a:spcPts val="0"/>
              </a:spcBef>
              <a:buFont typeface="Arial" panose="020B0604020202020204" pitchFamily="34" charset="0"/>
              <a:buChar char="•"/>
              <a:defRPr/>
            </a:pPr>
            <a:r>
              <a:rPr lang="cs-CZ" sz="2799" dirty="0" err="1"/>
              <a:t>It</a:t>
            </a:r>
            <a:r>
              <a:rPr lang="cs-CZ" sz="2799" dirty="0"/>
              <a:t> has to </a:t>
            </a:r>
            <a:r>
              <a:rPr lang="cs-CZ" sz="2799" dirty="0" err="1"/>
              <a:t>be</a:t>
            </a:r>
            <a:r>
              <a:rPr lang="cs-CZ" sz="2799" dirty="0"/>
              <a:t> done </a:t>
            </a:r>
            <a:r>
              <a:rPr lang="cs-CZ" sz="2799" dirty="0" err="1"/>
              <a:t>internally</a:t>
            </a:r>
            <a:r>
              <a:rPr lang="cs-CZ" sz="2799" dirty="0"/>
              <a:t> </a:t>
            </a:r>
            <a:r>
              <a:rPr lang="cs-CZ" sz="2799" dirty="0" err="1"/>
              <a:t>before</a:t>
            </a:r>
            <a:r>
              <a:rPr lang="cs-CZ" sz="2799" dirty="0"/>
              <a:t> </a:t>
            </a:r>
            <a:r>
              <a:rPr lang="cs-CZ" sz="2799" dirty="0" err="1"/>
              <a:t>the</a:t>
            </a:r>
            <a:r>
              <a:rPr lang="cs-CZ" sz="2799" dirty="0"/>
              <a:t> </a:t>
            </a:r>
            <a:r>
              <a:rPr lang="cs-CZ" sz="2799" dirty="0" err="1"/>
              <a:t>supply</a:t>
            </a:r>
            <a:r>
              <a:rPr lang="cs-CZ" sz="2799" dirty="0"/>
              <a:t> </a:t>
            </a:r>
            <a:r>
              <a:rPr lang="cs-CZ" sz="2799" dirty="0" err="1"/>
              <a:t>starts</a:t>
            </a:r>
            <a:endParaRPr lang="cs-CZ" sz="2799" dirty="0"/>
          </a:p>
          <a:p>
            <a:pPr marL="342831" indent="-342831">
              <a:spcBef>
                <a:spcPts val="0"/>
              </a:spcBef>
              <a:buFont typeface="Arial" panose="020B0604020202020204" pitchFamily="34" charset="0"/>
              <a:buChar char="•"/>
              <a:defRPr/>
            </a:pPr>
            <a:r>
              <a:rPr lang="cs-CZ" sz="2799" dirty="0" err="1"/>
              <a:t>Communication</a:t>
            </a:r>
            <a:r>
              <a:rPr lang="cs-CZ" sz="2799" dirty="0"/>
              <a:t> </a:t>
            </a:r>
            <a:r>
              <a:rPr lang="cs-CZ" sz="2799" dirty="0" err="1"/>
              <a:t>necessary</a:t>
            </a:r>
            <a:r>
              <a:rPr lang="cs-CZ" sz="2799" dirty="0"/>
              <a:t> – </a:t>
            </a:r>
            <a:r>
              <a:rPr lang="cs-CZ" sz="2799" dirty="0" err="1"/>
              <a:t>procurement</a:t>
            </a:r>
            <a:r>
              <a:rPr lang="cs-CZ" sz="2799" dirty="0"/>
              <a:t> </a:t>
            </a:r>
            <a:r>
              <a:rPr lang="cs-CZ" sz="2799" dirty="0" err="1"/>
              <a:t>professional</a:t>
            </a:r>
            <a:r>
              <a:rPr lang="cs-CZ" sz="2799" dirty="0"/>
              <a:t> hase to </a:t>
            </a:r>
            <a:r>
              <a:rPr lang="cs-CZ" sz="2799" dirty="0" err="1"/>
              <a:t>be</a:t>
            </a:r>
            <a:r>
              <a:rPr lang="cs-CZ" sz="2799" dirty="0"/>
              <a:t> </a:t>
            </a:r>
            <a:r>
              <a:rPr lang="cs-CZ" sz="2799" dirty="0" err="1"/>
              <a:t>aligned</a:t>
            </a:r>
            <a:r>
              <a:rPr lang="cs-CZ" sz="2799" dirty="0"/>
              <a:t> </a:t>
            </a:r>
            <a:r>
              <a:rPr lang="cs-CZ" sz="2799" dirty="0" err="1"/>
              <a:t>closely</a:t>
            </a:r>
            <a:r>
              <a:rPr lang="cs-CZ" sz="2799" dirty="0"/>
              <a:t> </a:t>
            </a:r>
            <a:r>
              <a:rPr lang="cs-CZ" sz="2799" dirty="0" err="1"/>
              <a:t>with</a:t>
            </a:r>
            <a:r>
              <a:rPr lang="cs-CZ" sz="2799" dirty="0"/>
              <a:t> </a:t>
            </a:r>
            <a:r>
              <a:rPr lang="cs-CZ" sz="2799" dirty="0" err="1"/>
              <a:t>their</a:t>
            </a:r>
            <a:r>
              <a:rPr lang="cs-CZ" sz="2799" dirty="0"/>
              <a:t> </a:t>
            </a:r>
            <a:r>
              <a:rPr lang="cs-CZ" sz="2799" dirty="0" err="1"/>
              <a:t>peers</a:t>
            </a:r>
            <a:r>
              <a:rPr lang="cs-CZ" sz="2799" dirty="0"/>
              <a:t> in </a:t>
            </a:r>
            <a:r>
              <a:rPr lang="cs-CZ" sz="2799" dirty="0" err="1"/>
              <a:t>supply</a:t>
            </a:r>
            <a:r>
              <a:rPr lang="cs-CZ" sz="2799" dirty="0"/>
              <a:t> </a:t>
            </a:r>
            <a:r>
              <a:rPr lang="cs-CZ" sz="2799" dirty="0" err="1"/>
              <a:t>chain</a:t>
            </a:r>
            <a:r>
              <a:rPr lang="cs-CZ" sz="2799" dirty="0"/>
              <a:t> (to </a:t>
            </a:r>
            <a:r>
              <a:rPr lang="cs-CZ" sz="2799" dirty="0" err="1"/>
              <a:t>avoid</a:t>
            </a:r>
            <a:r>
              <a:rPr lang="cs-CZ" sz="2799" dirty="0"/>
              <a:t> </a:t>
            </a:r>
            <a:r>
              <a:rPr lang="cs-CZ" sz="2799" dirty="0" err="1"/>
              <a:t>fo</a:t>
            </a:r>
            <a:r>
              <a:rPr lang="cs-CZ" sz="2799" dirty="0"/>
              <a:t> </a:t>
            </a:r>
            <a:r>
              <a:rPr lang="cs-CZ" sz="2799" dirty="0" err="1"/>
              <a:t>example</a:t>
            </a:r>
            <a:r>
              <a:rPr lang="cs-CZ" sz="2799" dirty="0"/>
              <a:t> </a:t>
            </a:r>
            <a:r>
              <a:rPr lang="cs-CZ" sz="2799" dirty="0" err="1"/>
              <a:t>wrong</a:t>
            </a:r>
            <a:r>
              <a:rPr lang="cs-CZ" sz="2799" dirty="0"/>
              <a:t> </a:t>
            </a:r>
            <a:r>
              <a:rPr lang="cs-CZ" sz="2799" dirty="0" err="1"/>
              <a:t>requirement</a:t>
            </a:r>
            <a:r>
              <a:rPr lang="cs-CZ" sz="2799" dirty="0"/>
              <a:t> </a:t>
            </a:r>
            <a:r>
              <a:rPr lang="cs-CZ" sz="2799" dirty="0" err="1"/>
              <a:t>specifications</a:t>
            </a:r>
            <a:r>
              <a:rPr lang="cs-CZ" sz="2799" dirty="0"/>
              <a:t> </a:t>
            </a:r>
            <a:r>
              <a:rPr lang="cs-CZ" sz="2799" dirty="0" err="1"/>
              <a:t>etc</a:t>
            </a:r>
            <a:r>
              <a:rPr lang="cs-CZ" sz="2799" dirty="0"/>
              <a:t>.)</a:t>
            </a:r>
          </a:p>
          <a:p>
            <a:pPr marL="342831" indent="-342831">
              <a:spcBef>
                <a:spcPts val="0"/>
              </a:spcBef>
              <a:buFont typeface="Arial" panose="020B0604020202020204" pitchFamily="34" charset="0"/>
              <a:buChar char="•"/>
              <a:defRPr/>
            </a:pPr>
            <a:r>
              <a:rPr lang="cs-CZ" sz="2799" dirty="0" err="1"/>
              <a:t>What</a:t>
            </a:r>
            <a:r>
              <a:rPr lang="cs-CZ" sz="2799" dirty="0"/>
              <a:t> has to </a:t>
            </a:r>
            <a:r>
              <a:rPr lang="cs-CZ" sz="2799" dirty="0" err="1"/>
              <a:t>be</a:t>
            </a:r>
            <a:r>
              <a:rPr lang="cs-CZ" sz="2799" dirty="0"/>
              <a:t> done to </a:t>
            </a:r>
            <a:r>
              <a:rPr lang="cs-CZ" sz="2799" dirty="0" err="1"/>
              <a:t>leverage</a:t>
            </a:r>
            <a:r>
              <a:rPr lang="cs-CZ" sz="2799" dirty="0"/>
              <a:t> </a:t>
            </a:r>
            <a:r>
              <a:rPr lang="cs-CZ" sz="2799" dirty="0" err="1"/>
              <a:t>the</a:t>
            </a:r>
            <a:r>
              <a:rPr lang="cs-CZ" sz="2799" dirty="0"/>
              <a:t> performance ?</a:t>
            </a:r>
            <a:endParaRPr lang="en-GB" sz="2799" dirty="0"/>
          </a:p>
        </p:txBody>
      </p:sp>
      <p:pic>
        <p:nvPicPr>
          <p:cNvPr id="76804" name="Picture 2">
            <a:extLst>
              <a:ext uri="{FF2B5EF4-FFF2-40B4-BE49-F238E27FC236}">
                <a16:creationId xmlns:a16="http://schemas.microsoft.com/office/drawing/2014/main" id="{1A5A5947-C376-4D4D-BA0B-6D51AA879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3646488"/>
            <a:ext cx="6996112" cy="319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81894F-3E22-46A0-8FCF-72DBBF26BD32}"/>
              </a:ext>
            </a:extLst>
          </p:cNvPr>
          <p:cNvSpPr>
            <a:spLocks noGrp="1"/>
          </p:cNvSpPr>
          <p:nvPr>
            <p:ph type="title"/>
          </p:nvPr>
        </p:nvSpPr>
        <p:spPr/>
        <p:txBody>
          <a:bodyPr>
            <a:normAutofit fontScale="90000"/>
          </a:bodyPr>
          <a:lstStyle/>
          <a:p>
            <a:pPr>
              <a:lnSpc>
                <a:spcPts val="3999"/>
              </a:lnSpc>
              <a:defRPr/>
            </a:pPr>
            <a:r>
              <a:rPr lang="cs-CZ" sz="3999" dirty="0"/>
              <a:t>2. </a:t>
            </a:r>
            <a:r>
              <a:rPr lang="cs-CZ" sz="3999" dirty="0" err="1"/>
              <a:t>Developing</a:t>
            </a:r>
            <a:r>
              <a:rPr lang="cs-CZ" sz="3999" dirty="0"/>
              <a:t> </a:t>
            </a:r>
            <a:r>
              <a:rPr lang="cs-CZ" sz="3999" dirty="0" err="1"/>
              <a:t>strategies</a:t>
            </a:r>
            <a:r>
              <a:rPr lang="cs-CZ" sz="3999" dirty="0"/>
              <a:t> </a:t>
            </a:r>
            <a:r>
              <a:rPr lang="cs-CZ" sz="3999" dirty="0" err="1"/>
              <a:t>for</a:t>
            </a:r>
            <a:r>
              <a:rPr lang="cs-CZ" sz="3999" dirty="0"/>
              <a:t> </a:t>
            </a:r>
            <a:r>
              <a:rPr lang="cs-CZ" sz="3999" dirty="0" err="1"/>
              <a:t>procurement</a:t>
            </a:r>
            <a:r>
              <a:rPr lang="cs-CZ" sz="3999" dirty="0"/>
              <a:t> </a:t>
            </a:r>
            <a:r>
              <a:rPr lang="cs-CZ" sz="3999" dirty="0" err="1"/>
              <a:t>categories</a:t>
            </a:r>
            <a:endParaRPr lang="en-GB" sz="3999" dirty="0"/>
          </a:p>
        </p:txBody>
      </p:sp>
      <p:sp>
        <p:nvSpPr>
          <p:cNvPr id="3" name="Zástupný symbol pro obsah 2">
            <a:extLst>
              <a:ext uri="{FF2B5EF4-FFF2-40B4-BE49-F238E27FC236}">
                <a16:creationId xmlns:a16="http://schemas.microsoft.com/office/drawing/2014/main" id="{F36A4D72-BBB6-471D-82DC-B1A513384B28}"/>
              </a:ext>
            </a:extLst>
          </p:cNvPr>
          <p:cNvSpPr>
            <a:spLocks noGrp="1"/>
          </p:cNvSpPr>
          <p:nvPr>
            <p:ph idx="1"/>
          </p:nvPr>
        </p:nvSpPr>
        <p:spPr>
          <a:xfrm>
            <a:off x="539750" y="1692275"/>
            <a:ext cx="8064500" cy="4140200"/>
          </a:xfrm>
        </p:spPr>
        <p:txBody>
          <a:bodyPr>
            <a:normAutofit/>
          </a:bodyPr>
          <a:lstStyle/>
          <a:p>
            <a:pPr>
              <a:spcBef>
                <a:spcPts val="0"/>
              </a:spcBef>
              <a:defRPr/>
            </a:pPr>
            <a:r>
              <a:rPr lang="cs-CZ" sz="2799" dirty="0" err="1"/>
              <a:t>Involvement</a:t>
            </a:r>
            <a:r>
              <a:rPr lang="cs-CZ" sz="2799" dirty="0"/>
              <a:t> </a:t>
            </a:r>
            <a:r>
              <a:rPr lang="cs-CZ" sz="2799" dirty="0" err="1"/>
              <a:t>of</a:t>
            </a:r>
            <a:r>
              <a:rPr lang="cs-CZ" sz="2799" dirty="0"/>
              <a:t> </a:t>
            </a:r>
            <a:r>
              <a:rPr lang="cs-CZ" sz="2799" dirty="0" err="1"/>
              <a:t>procurement</a:t>
            </a:r>
            <a:r>
              <a:rPr lang="cs-CZ" sz="2799" dirty="0"/>
              <a:t> </a:t>
            </a:r>
            <a:r>
              <a:rPr lang="cs-CZ" sz="2799" dirty="0" err="1"/>
              <a:t>from</a:t>
            </a:r>
            <a:r>
              <a:rPr lang="cs-CZ" sz="2799" dirty="0"/>
              <a:t> </a:t>
            </a:r>
            <a:r>
              <a:rPr lang="cs-CZ" sz="2799" dirty="0" err="1"/>
              <a:t>the</a:t>
            </a:r>
            <a:r>
              <a:rPr lang="cs-CZ" sz="2799" dirty="0"/>
              <a:t> design to </a:t>
            </a:r>
            <a:r>
              <a:rPr lang="cs-CZ" sz="2799" dirty="0" err="1"/>
              <a:t>the</a:t>
            </a:r>
            <a:r>
              <a:rPr lang="cs-CZ" sz="2799" dirty="0"/>
              <a:t> </a:t>
            </a:r>
            <a:r>
              <a:rPr lang="cs-CZ" sz="2799" dirty="0" err="1"/>
              <a:t>disposal</a:t>
            </a:r>
            <a:r>
              <a:rPr lang="cs-CZ" sz="2799" dirty="0"/>
              <a:t>, </a:t>
            </a:r>
            <a:r>
              <a:rPr lang="cs-CZ" sz="2799" dirty="0" err="1"/>
              <a:t>across</a:t>
            </a:r>
            <a:r>
              <a:rPr lang="cs-CZ" sz="2799" dirty="0"/>
              <a:t> </a:t>
            </a:r>
            <a:r>
              <a:rPr lang="cs-CZ" sz="2799" dirty="0" err="1"/>
              <a:t>the</a:t>
            </a:r>
            <a:r>
              <a:rPr lang="cs-CZ" sz="2799" dirty="0"/>
              <a:t> </a:t>
            </a:r>
            <a:r>
              <a:rPr lang="cs-CZ" sz="2799" dirty="0" err="1"/>
              <a:t>whole</a:t>
            </a:r>
            <a:r>
              <a:rPr lang="cs-CZ" sz="2799" dirty="0"/>
              <a:t> </a:t>
            </a:r>
            <a:r>
              <a:rPr lang="cs-CZ" sz="2799" dirty="0" err="1"/>
              <a:t>life</a:t>
            </a:r>
            <a:r>
              <a:rPr lang="cs-CZ" sz="2799" dirty="0"/>
              <a:t> </a:t>
            </a:r>
            <a:r>
              <a:rPr lang="cs-CZ" sz="2799" dirty="0" err="1"/>
              <a:t>cycle</a:t>
            </a:r>
            <a:endParaRPr lang="cs-CZ" sz="2799" dirty="0"/>
          </a:p>
          <a:p>
            <a:pPr>
              <a:spcBef>
                <a:spcPts val="0"/>
              </a:spcBef>
              <a:defRPr/>
            </a:pPr>
            <a:r>
              <a:rPr lang="cs-CZ" sz="2799" dirty="0" err="1"/>
              <a:t>Strategy</a:t>
            </a:r>
            <a:r>
              <a:rPr lang="cs-CZ" sz="2799" dirty="0"/>
              <a:t> </a:t>
            </a:r>
            <a:r>
              <a:rPr lang="cs-CZ" sz="2799" dirty="0" err="1"/>
              <a:t>created</a:t>
            </a:r>
            <a:r>
              <a:rPr lang="cs-CZ" sz="2799" dirty="0"/>
              <a:t> </a:t>
            </a:r>
            <a:r>
              <a:rPr lang="cs-CZ" sz="2799" dirty="0" err="1"/>
              <a:t>for</a:t>
            </a:r>
            <a:r>
              <a:rPr lang="cs-CZ" sz="2799" dirty="0"/>
              <a:t> a </a:t>
            </a:r>
            <a:r>
              <a:rPr lang="cs-CZ" sz="2799" dirty="0" err="1"/>
              <a:t>category</a:t>
            </a:r>
            <a:r>
              <a:rPr lang="cs-CZ" sz="2799" dirty="0"/>
              <a:t> </a:t>
            </a:r>
            <a:r>
              <a:rPr lang="cs-CZ" sz="2799" dirty="0" err="1"/>
              <a:t>of</a:t>
            </a:r>
            <a:r>
              <a:rPr lang="cs-CZ" sz="2799" dirty="0"/>
              <a:t> </a:t>
            </a:r>
            <a:r>
              <a:rPr lang="cs-CZ" sz="2799" dirty="0" err="1"/>
              <a:t>products</a:t>
            </a:r>
            <a:r>
              <a:rPr lang="cs-CZ" sz="2799" dirty="0"/>
              <a:t> </a:t>
            </a:r>
            <a:r>
              <a:rPr lang="cs-CZ" sz="2799" dirty="0" err="1"/>
              <a:t>or</a:t>
            </a:r>
            <a:r>
              <a:rPr lang="cs-CZ" sz="2799" dirty="0"/>
              <a:t> </a:t>
            </a:r>
            <a:r>
              <a:rPr lang="cs-CZ" sz="2799" dirty="0" err="1"/>
              <a:t>services</a:t>
            </a:r>
            <a:endParaRPr lang="cs-CZ" sz="2799" dirty="0"/>
          </a:p>
          <a:p>
            <a:pPr>
              <a:spcBef>
                <a:spcPts val="0"/>
              </a:spcBef>
              <a:defRPr/>
            </a:pPr>
            <a:r>
              <a:rPr lang="cs-CZ" sz="2799" dirty="0" err="1"/>
              <a:t>What</a:t>
            </a:r>
            <a:r>
              <a:rPr lang="cs-CZ" sz="2799" dirty="0"/>
              <a:t> are </a:t>
            </a:r>
            <a:r>
              <a:rPr lang="cs-CZ" sz="2799" dirty="0" err="1"/>
              <a:t>possible</a:t>
            </a:r>
            <a:r>
              <a:rPr lang="cs-CZ" sz="2799" dirty="0"/>
              <a:t> </a:t>
            </a:r>
            <a:r>
              <a:rPr lang="cs-CZ" sz="2799" dirty="0" err="1"/>
              <a:t>categories</a:t>
            </a:r>
            <a:r>
              <a:rPr lang="cs-CZ" sz="2799" dirty="0"/>
              <a:t> </a:t>
            </a:r>
            <a:r>
              <a:rPr lang="cs-CZ" sz="2799" dirty="0" err="1"/>
              <a:t>of</a:t>
            </a:r>
            <a:r>
              <a:rPr lang="cs-CZ" sz="2799" dirty="0"/>
              <a:t> </a:t>
            </a:r>
            <a:r>
              <a:rPr lang="cs-CZ" sz="2799" dirty="0" err="1"/>
              <a:t>grocery</a:t>
            </a:r>
            <a:r>
              <a:rPr lang="cs-CZ" sz="2799" dirty="0"/>
              <a:t>?</a:t>
            </a:r>
            <a:endParaRPr lang="en-GB" sz="2799"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25911B-0CF4-4258-9604-BDE7D501E932}"/>
              </a:ext>
            </a:extLst>
          </p:cNvPr>
          <p:cNvSpPr>
            <a:spLocks noGrp="1"/>
          </p:cNvSpPr>
          <p:nvPr>
            <p:ph type="title"/>
          </p:nvPr>
        </p:nvSpPr>
        <p:spPr/>
        <p:txBody>
          <a:bodyPr>
            <a:normAutofit fontScale="90000"/>
          </a:bodyPr>
          <a:lstStyle/>
          <a:p>
            <a:pPr>
              <a:lnSpc>
                <a:spcPts val="3999"/>
              </a:lnSpc>
              <a:defRPr/>
            </a:pPr>
            <a:r>
              <a:rPr lang="cs-CZ" sz="3999" dirty="0" err="1"/>
              <a:t>Strategy</a:t>
            </a:r>
            <a:r>
              <a:rPr lang="cs-CZ" sz="3999" dirty="0"/>
              <a:t> </a:t>
            </a:r>
            <a:r>
              <a:rPr lang="cs-CZ" sz="3999" dirty="0" err="1"/>
              <a:t>document</a:t>
            </a:r>
            <a:r>
              <a:rPr lang="cs-CZ" sz="3999" dirty="0"/>
              <a:t> </a:t>
            </a:r>
            <a:r>
              <a:rPr lang="cs-CZ" sz="3999" dirty="0" err="1"/>
              <a:t>for</a:t>
            </a:r>
            <a:r>
              <a:rPr lang="cs-CZ" sz="3999" dirty="0"/>
              <a:t> </a:t>
            </a:r>
            <a:r>
              <a:rPr lang="cs-CZ" sz="3999" dirty="0" err="1"/>
              <a:t>procurement</a:t>
            </a:r>
            <a:r>
              <a:rPr lang="cs-CZ" sz="3999" dirty="0"/>
              <a:t> „</a:t>
            </a:r>
            <a:r>
              <a:rPr lang="cs-CZ" sz="3999" dirty="0" err="1"/>
              <a:t>category</a:t>
            </a:r>
            <a:r>
              <a:rPr lang="cs-CZ" sz="3999" dirty="0"/>
              <a:t>“ </a:t>
            </a:r>
            <a:r>
              <a:rPr lang="cs-CZ" sz="3999" dirty="0" err="1"/>
              <a:t>include</a:t>
            </a:r>
            <a:r>
              <a:rPr lang="cs-CZ" sz="3999" dirty="0"/>
              <a:t>:</a:t>
            </a:r>
            <a:endParaRPr lang="en-GB" sz="3999" dirty="0"/>
          </a:p>
        </p:txBody>
      </p:sp>
      <p:sp>
        <p:nvSpPr>
          <p:cNvPr id="3" name="Zástupný symbol pro obsah 2">
            <a:extLst>
              <a:ext uri="{FF2B5EF4-FFF2-40B4-BE49-F238E27FC236}">
                <a16:creationId xmlns:a16="http://schemas.microsoft.com/office/drawing/2014/main" id="{5F9A2849-31D2-4784-BE2B-6E721C3225B9}"/>
              </a:ext>
            </a:extLst>
          </p:cNvPr>
          <p:cNvSpPr>
            <a:spLocks noGrp="1"/>
          </p:cNvSpPr>
          <p:nvPr>
            <p:ph idx="1"/>
          </p:nvPr>
        </p:nvSpPr>
        <p:spPr>
          <a:xfrm>
            <a:off x="539750" y="1871663"/>
            <a:ext cx="7426325" cy="4510087"/>
          </a:xfrm>
        </p:spPr>
        <p:txBody>
          <a:bodyPr wrap="square" numCol="1" anchor="t" anchorCtr="0" compatLnSpc="1">
            <a:prstTxWarp prst="textNoShape">
              <a:avLst/>
            </a:prstTxWarp>
            <a:normAutofit/>
          </a:bodyPr>
          <a:lstStyle/>
          <a:p>
            <a:pPr marL="512763" indent="-512763">
              <a:lnSpc>
                <a:spcPct val="130000"/>
              </a:lnSpc>
              <a:buFontTx/>
              <a:buAutoNum type="arabicPeriod"/>
            </a:pPr>
            <a:r>
              <a:rPr lang="en-GB" altLang="cs-CZ" sz="2000"/>
              <a:t>Specification of supply chain stakeholders</a:t>
            </a:r>
            <a:endParaRPr lang="cs-CZ" altLang="cs-CZ" sz="2000"/>
          </a:p>
          <a:p>
            <a:pPr marL="512763" indent="-512763">
              <a:lnSpc>
                <a:spcPct val="130000"/>
              </a:lnSpc>
              <a:buFontTx/>
              <a:buAutoNum type="arabicPeriod"/>
            </a:pPr>
            <a:r>
              <a:rPr lang="en-GB" altLang="cs-CZ" sz="2000"/>
              <a:t>Overview of current procured value and existing supply base</a:t>
            </a:r>
            <a:endParaRPr lang="cs-CZ" altLang="cs-CZ" sz="2000"/>
          </a:p>
          <a:p>
            <a:pPr marL="512763" indent="-512763">
              <a:lnSpc>
                <a:spcPct val="130000"/>
              </a:lnSpc>
              <a:buFontTx/>
              <a:buAutoNum type="arabicPeriod"/>
            </a:pPr>
            <a:r>
              <a:rPr lang="en-GB" altLang="cs-CZ" sz="2000"/>
              <a:t>Analysis of the supply market and supply market trends </a:t>
            </a:r>
            <a:endParaRPr lang="cs-CZ" altLang="cs-CZ" sz="2000"/>
          </a:p>
          <a:p>
            <a:pPr marL="512763" indent="-512763">
              <a:lnSpc>
                <a:spcPct val="130000"/>
              </a:lnSpc>
              <a:buFontTx/>
              <a:buAutoNum type="arabicPeriod"/>
            </a:pPr>
            <a:r>
              <a:rPr lang="en-GB" altLang="cs-CZ" sz="2000"/>
              <a:t> Competitor approaches and benchmark performance in the category</a:t>
            </a:r>
            <a:endParaRPr lang="cs-CZ" altLang="cs-CZ" sz="2000"/>
          </a:p>
          <a:p>
            <a:pPr marL="512763" indent="-512763">
              <a:lnSpc>
                <a:spcPct val="130000"/>
              </a:lnSpc>
              <a:buFontTx/>
              <a:buAutoNum type="arabicPeriod"/>
            </a:pPr>
            <a:r>
              <a:rPr lang="en-GB" altLang="cs-CZ" sz="2000"/>
              <a:t>Consideration of the need to buy versus the opportunity to in-source</a:t>
            </a:r>
            <a:endParaRPr lang="cs-CZ" altLang="cs-CZ" sz="2000"/>
          </a:p>
          <a:p>
            <a:pPr marL="512763" indent="-512763">
              <a:lnSpc>
                <a:spcPct val="130000"/>
              </a:lnSpc>
              <a:buFontTx/>
              <a:buAutoNum type="arabicPeriod"/>
            </a:pPr>
            <a:r>
              <a:rPr lang="en-GB" altLang="cs-CZ" sz="2000"/>
              <a:t>Total cost of ownership considerations</a:t>
            </a:r>
            <a:endParaRPr lang="cs-CZ" altLang="cs-CZ" sz="2000"/>
          </a:p>
          <a:p>
            <a:pPr marL="512763" indent="-512763">
              <a:lnSpc>
                <a:spcPct val="130000"/>
              </a:lnSpc>
              <a:buFontTx/>
              <a:buAutoNum type="arabicPeriod"/>
            </a:pPr>
            <a:r>
              <a:rPr lang="en-GB" altLang="cs-CZ" sz="2000"/>
              <a:t>Supply-facing strategic options and relevant performance indicators for this </a:t>
            </a:r>
            <a:r>
              <a:rPr lang="cs-CZ" altLang="cs-CZ" sz="2000"/>
              <a:t>c</a:t>
            </a:r>
            <a:r>
              <a:rPr lang="en-GB" altLang="cs-CZ" sz="2000"/>
              <a:t>ategory</a:t>
            </a:r>
            <a:endParaRPr lang="cs-CZ" altLang="cs-CZ" sz="2000"/>
          </a:p>
          <a:p>
            <a:pPr marL="512763" indent="-512763">
              <a:lnSpc>
                <a:spcPct val="130000"/>
              </a:lnSpc>
              <a:buFontTx/>
              <a:buAutoNum type="arabicPeriod"/>
            </a:pPr>
            <a:r>
              <a:rPr lang="cs-CZ" altLang="cs-CZ" sz="2000"/>
              <a:t> Implementation and communication plans</a:t>
            </a:r>
          </a:p>
          <a:p>
            <a:pPr marL="512763" indent="-512763">
              <a:lnSpc>
                <a:spcPct val="130000"/>
              </a:lnSpc>
            </a:pPr>
            <a:endParaRPr lang="cs-CZ" altLang="cs-CZ" sz="2000"/>
          </a:p>
          <a:p>
            <a:pPr marL="512763" indent="-512763">
              <a:lnSpc>
                <a:spcPct val="130000"/>
              </a:lnSpc>
            </a:pPr>
            <a:endParaRPr lang="cs-CZ" altLang="cs-CZ" sz="2000"/>
          </a:p>
          <a:p>
            <a:pPr marL="512763" indent="-512763">
              <a:lnSpc>
                <a:spcPct val="130000"/>
              </a:lnSpc>
            </a:pPr>
            <a:endParaRPr lang="cs-CZ" altLang="cs-CZ" sz="2000"/>
          </a:p>
          <a:p>
            <a:pPr marL="512763" indent="-512763">
              <a:lnSpc>
                <a:spcPct val="130000"/>
              </a:lnSpc>
            </a:pPr>
            <a:endParaRPr lang="en-GB" altLang="cs-CZ"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2885AC-0B83-48B8-B5F4-3A423C14DC10}"/>
              </a:ext>
            </a:extLst>
          </p:cNvPr>
          <p:cNvSpPr>
            <a:spLocks noGrp="1"/>
          </p:cNvSpPr>
          <p:nvPr>
            <p:ph type="title"/>
          </p:nvPr>
        </p:nvSpPr>
        <p:spPr/>
        <p:txBody>
          <a:bodyPr/>
          <a:lstStyle/>
          <a:p>
            <a:pPr>
              <a:lnSpc>
                <a:spcPts val="3999"/>
              </a:lnSpc>
              <a:defRPr/>
            </a:pPr>
            <a:r>
              <a:rPr lang="cs-CZ" sz="3999" dirty="0"/>
              <a:t>3. </a:t>
            </a:r>
            <a:r>
              <a:rPr lang="cs-CZ" sz="3999" dirty="0" err="1"/>
              <a:t>Focus</a:t>
            </a:r>
            <a:r>
              <a:rPr lang="cs-CZ" sz="3999" dirty="0"/>
              <a:t> on TCO, not </a:t>
            </a:r>
            <a:r>
              <a:rPr lang="cs-CZ" sz="3999" dirty="0" err="1"/>
              <a:t>only</a:t>
            </a:r>
            <a:r>
              <a:rPr lang="cs-CZ" sz="3999" dirty="0"/>
              <a:t> </a:t>
            </a:r>
            <a:r>
              <a:rPr lang="cs-CZ" sz="3999" dirty="0" err="1"/>
              <a:t>price</a:t>
            </a:r>
            <a:endParaRPr lang="en-GB" sz="3999" dirty="0"/>
          </a:p>
        </p:txBody>
      </p:sp>
      <p:sp>
        <p:nvSpPr>
          <p:cNvPr id="3" name="Zástupný symbol pro obsah 2">
            <a:extLst>
              <a:ext uri="{FF2B5EF4-FFF2-40B4-BE49-F238E27FC236}">
                <a16:creationId xmlns:a16="http://schemas.microsoft.com/office/drawing/2014/main" id="{CF0A9386-163C-416C-9449-2C071A65E6FC}"/>
              </a:ext>
            </a:extLst>
          </p:cNvPr>
          <p:cNvSpPr>
            <a:spLocks noGrp="1"/>
          </p:cNvSpPr>
          <p:nvPr>
            <p:ph idx="1"/>
          </p:nvPr>
        </p:nvSpPr>
        <p:spPr>
          <a:xfrm>
            <a:off x="457200" y="1600200"/>
            <a:ext cx="5051425" cy="4525963"/>
          </a:xfrm>
        </p:spPr>
        <p:txBody>
          <a:bodyPr>
            <a:normAutofit fontScale="62500" lnSpcReduction="20000"/>
          </a:bodyPr>
          <a:lstStyle/>
          <a:p>
            <a:pPr>
              <a:spcBef>
                <a:spcPts val="0"/>
              </a:spcBef>
              <a:defRPr/>
            </a:pPr>
            <a:r>
              <a:rPr lang="cs-CZ" sz="2799" dirty="0" err="1"/>
              <a:t>Savings</a:t>
            </a:r>
            <a:r>
              <a:rPr lang="cs-CZ" sz="2799" dirty="0"/>
              <a:t>, </a:t>
            </a:r>
            <a:r>
              <a:rPr lang="cs-CZ" sz="2799" dirty="0" err="1"/>
              <a:t>savings</a:t>
            </a:r>
            <a:r>
              <a:rPr lang="cs-CZ" sz="2799" dirty="0"/>
              <a:t> – </a:t>
            </a:r>
            <a:r>
              <a:rPr lang="cs-CZ" sz="2799" dirty="0" err="1"/>
              <a:t>predominant</a:t>
            </a:r>
            <a:r>
              <a:rPr lang="cs-CZ" sz="2799" dirty="0"/>
              <a:t> </a:t>
            </a:r>
            <a:r>
              <a:rPr lang="cs-CZ" sz="2799" dirty="0" err="1"/>
              <a:t>traditional</a:t>
            </a:r>
            <a:r>
              <a:rPr lang="cs-CZ" sz="2799" dirty="0"/>
              <a:t> </a:t>
            </a:r>
            <a:r>
              <a:rPr lang="cs-CZ" sz="2799" dirty="0" err="1"/>
              <a:t>focsu</a:t>
            </a:r>
            <a:r>
              <a:rPr lang="cs-CZ" sz="2799" dirty="0"/>
              <a:t>, </a:t>
            </a:r>
            <a:r>
              <a:rPr lang="cs-CZ" sz="2799" dirty="0" err="1"/>
              <a:t>professionals</a:t>
            </a:r>
            <a:r>
              <a:rPr lang="cs-CZ" sz="2799" dirty="0"/>
              <a:t> are </a:t>
            </a:r>
            <a:r>
              <a:rPr lang="cs-CZ" sz="2799" dirty="0" err="1"/>
              <a:t>especialy</a:t>
            </a:r>
            <a:r>
              <a:rPr lang="cs-CZ" sz="2799" dirty="0"/>
              <a:t> </a:t>
            </a:r>
            <a:r>
              <a:rPr lang="cs-CZ" sz="2799" dirty="0" err="1"/>
              <a:t>negotiating</a:t>
            </a:r>
            <a:r>
              <a:rPr lang="cs-CZ" sz="2799" dirty="0"/>
              <a:t> </a:t>
            </a:r>
            <a:r>
              <a:rPr lang="cs-CZ" sz="2799" dirty="0" err="1"/>
              <a:t>lower</a:t>
            </a:r>
            <a:r>
              <a:rPr lang="cs-CZ" sz="2799" dirty="0"/>
              <a:t> </a:t>
            </a:r>
            <a:r>
              <a:rPr lang="cs-CZ" sz="2799" dirty="0" err="1"/>
              <a:t>prices</a:t>
            </a:r>
            <a:r>
              <a:rPr lang="cs-CZ" sz="2799" dirty="0"/>
              <a:t> – IS IT GOOD?</a:t>
            </a:r>
          </a:p>
          <a:p>
            <a:pPr>
              <a:spcBef>
                <a:spcPts val="0"/>
              </a:spcBef>
              <a:defRPr/>
            </a:pPr>
            <a:r>
              <a:rPr lang="cs-CZ" sz="2799" dirty="0" err="1"/>
              <a:t>Importance</a:t>
            </a:r>
            <a:r>
              <a:rPr lang="cs-CZ" sz="2799" dirty="0"/>
              <a:t> </a:t>
            </a:r>
            <a:r>
              <a:rPr lang="cs-CZ" sz="2799" dirty="0" err="1"/>
              <a:t>of</a:t>
            </a:r>
            <a:r>
              <a:rPr lang="cs-CZ" sz="2799" dirty="0"/>
              <a:t> </a:t>
            </a:r>
            <a:r>
              <a:rPr lang="cs-CZ" sz="2799" dirty="0" err="1"/>
              <a:t>delivery</a:t>
            </a:r>
            <a:r>
              <a:rPr lang="cs-CZ" sz="2799" dirty="0"/>
              <a:t> speed, reliability, </a:t>
            </a:r>
            <a:r>
              <a:rPr lang="cs-CZ" sz="2799" dirty="0" err="1"/>
              <a:t>product</a:t>
            </a:r>
            <a:r>
              <a:rPr lang="cs-CZ" sz="2799" dirty="0"/>
              <a:t> </a:t>
            </a:r>
            <a:r>
              <a:rPr lang="cs-CZ" sz="2799" dirty="0" err="1"/>
              <a:t>quality</a:t>
            </a:r>
            <a:r>
              <a:rPr lang="cs-CZ" sz="2799" dirty="0"/>
              <a:t> – </a:t>
            </a:r>
            <a:r>
              <a:rPr lang="cs-CZ" sz="2799" b="1" dirty="0" err="1"/>
              <a:t>discounts</a:t>
            </a:r>
            <a:r>
              <a:rPr lang="cs-CZ" sz="2799" b="1" dirty="0"/>
              <a:t> x </a:t>
            </a:r>
            <a:r>
              <a:rPr lang="cs-CZ" sz="2799" b="1" dirty="0" err="1"/>
              <a:t>service</a:t>
            </a:r>
            <a:r>
              <a:rPr lang="cs-CZ" sz="2799" b="1" dirty="0"/>
              <a:t> </a:t>
            </a:r>
            <a:r>
              <a:rPr lang="cs-CZ" sz="2799" b="1" dirty="0" err="1"/>
              <a:t>level</a:t>
            </a:r>
            <a:endParaRPr lang="cs-CZ" sz="2799" b="1" dirty="0"/>
          </a:p>
          <a:p>
            <a:pPr>
              <a:spcBef>
                <a:spcPts val="0"/>
              </a:spcBef>
              <a:defRPr/>
            </a:pPr>
            <a:r>
              <a:rPr lang="cs-CZ" sz="2799" dirty="0" err="1"/>
              <a:t>Price</a:t>
            </a:r>
            <a:r>
              <a:rPr lang="cs-CZ" sz="2799" dirty="0"/>
              <a:t> </a:t>
            </a:r>
            <a:r>
              <a:rPr lang="cs-CZ" sz="2799" dirty="0" err="1"/>
              <a:t>can</a:t>
            </a:r>
            <a:r>
              <a:rPr lang="cs-CZ" sz="2799" dirty="0"/>
              <a:t> </a:t>
            </a:r>
            <a:r>
              <a:rPr lang="cs-CZ" sz="2799" dirty="0" err="1"/>
              <a:t>be</a:t>
            </a:r>
            <a:r>
              <a:rPr lang="cs-CZ" sz="2799" dirty="0"/>
              <a:t> </a:t>
            </a:r>
            <a:r>
              <a:rPr lang="cs-CZ" sz="2799" dirty="0" err="1"/>
              <a:t>only</a:t>
            </a:r>
            <a:r>
              <a:rPr lang="cs-CZ" sz="2799" dirty="0"/>
              <a:t> tip </a:t>
            </a:r>
            <a:r>
              <a:rPr lang="cs-CZ" sz="2799" dirty="0" err="1"/>
              <a:t>of</a:t>
            </a:r>
            <a:r>
              <a:rPr lang="cs-CZ" sz="2799" dirty="0"/>
              <a:t> </a:t>
            </a:r>
            <a:r>
              <a:rPr lang="cs-CZ" sz="2799" dirty="0" err="1"/>
              <a:t>the</a:t>
            </a:r>
            <a:r>
              <a:rPr lang="cs-CZ" sz="2799" dirty="0"/>
              <a:t> </a:t>
            </a:r>
            <a:r>
              <a:rPr lang="cs-CZ" sz="2799" dirty="0" err="1"/>
              <a:t>iceberg</a:t>
            </a:r>
            <a:r>
              <a:rPr lang="cs-CZ" sz="2799" dirty="0"/>
              <a:t> </a:t>
            </a:r>
            <a:r>
              <a:rPr lang="cs-CZ" sz="2799" dirty="0" err="1"/>
              <a:t>of</a:t>
            </a:r>
            <a:r>
              <a:rPr lang="cs-CZ" sz="2799" dirty="0"/>
              <a:t> </a:t>
            </a:r>
            <a:r>
              <a:rPr lang="cs-CZ" sz="2799" dirty="0" err="1"/>
              <a:t>cost</a:t>
            </a:r>
            <a:r>
              <a:rPr lang="cs-CZ" sz="2799" dirty="0"/>
              <a:t> </a:t>
            </a:r>
            <a:r>
              <a:rPr lang="cs-CZ" sz="2799" dirty="0" err="1"/>
              <a:t>drivers</a:t>
            </a:r>
            <a:r>
              <a:rPr lang="cs-CZ" sz="2799" dirty="0"/>
              <a:t> – </a:t>
            </a:r>
            <a:r>
              <a:rPr lang="cs-CZ" sz="2799" dirty="0" err="1"/>
              <a:t>other</a:t>
            </a:r>
            <a:r>
              <a:rPr lang="cs-CZ" sz="2799" dirty="0"/>
              <a:t> </a:t>
            </a:r>
            <a:r>
              <a:rPr lang="cs-CZ" sz="2799" dirty="0" err="1"/>
              <a:t>costs</a:t>
            </a:r>
            <a:r>
              <a:rPr lang="cs-CZ" sz="2799" dirty="0"/>
              <a:t> are </a:t>
            </a:r>
            <a:r>
              <a:rPr lang="cs-CZ" sz="2799" dirty="0" err="1"/>
              <a:t>occuring</a:t>
            </a:r>
            <a:r>
              <a:rPr lang="cs-CZ" sz="2799" dirty="0"/>
              <a:t> </a:t>
            </a:r>
            <a:r>
              <a:rPr lang="cs-CZ" sz="2799" dirty="0" err="1"/>
              <a:t>during</a:t>
            </a:r>
            <a:r>
              <a:rPr lang="cs-CZ" sz="2799" dirty="0"/>
              <a:t> </a:t>
            </a:r>
            <a:r>
              <a:rPr lang="cs-CZ" sz="2799" dirty="0" err="1"/>
              <a:t>the</a:t>
            </a:r>
            <a:r>
              <a:rPr lang="cs-CZ" sz="2799" dirty="0"/>
              <a:t> </a:t>
            </a:r>
            <a:r>
              <a:rPr lang="cs-CZ" sz="2799" dirty="0" err="1"/>
              <a:t>lifeccycle</a:t>
            </a:r>
            <a:r>
              <a:rPr lang="cs-CZ" sz="2799" dirty="0"/>
              <a:t> </a:t>
            </a:r>
            <a:r>
              <a:rPr lang="cs-CZ" sz="2799" dirty="0" err="1"/>
              <a:t>of</a:t>
            </a:r>
            <a:r>
              <a:rPr lang="cs-CZ" sz="2799" dirty="0"/>
              <a:t> </a:t>
            </a:r>
            <a:r>
              <a:rPr lang="cs-CZ" sz="2799" dirty="0" err="1"/>
              <a:t>the</a:t>
            </a:r>
            <a:r>
              <a:rPr lang="cs-CZ" sz="2799" dirty="0"/>
              <a:t> </a:t>
            </a:r>
            <a:r>
              <a:rPr lang="cs-CZ" sz="2799" dirty="0" err="1"/>
              <a:t>product</a:t>
            </a:r>
            <a:r>
              <a:rPr lang="cs-CZ" sz="2799" dirty="0"/>
              <a:t> – EXAMPLE </a:t>
            </a:r>
            <a:r>
              <a:rPr lang="cs-CZ" sz="2799" dirty="0" err="1"/>
              <a:t>of</a:t>
            </a:r>
            <a:r>
              <a:rPr lang="cs-CZ" sz="2799" dirty="0"/>
              <a:t> </a:t>
            </a:r>
            <a:r>
              <a:rPr lang="cs-CZ" sz="2799" dirty="0" err="1"/>
              <a:t>the</a:t>
            </a:r>
            <a:r>
              <a:rPr lang="cs-CZ" sz="2799" dirty="0"/>
              <a:t> </a:t>
            </a:r>
            <a:r>
              <a:rPr lang="cs-CZ" sz="2799" dirty="0" err="1"/>
              <a:t>cost</a:t>
            </a:r>
            <a:r>
              <a:rPr lang="cs-CZ" sz="2799" dirty="0"/>
              <a:t>?</a:t>
            </a:r>
          </a:p>
          <a:p>
            <a:pPr>
              <a:spcBef>
                <a:spcPts val="0"/>
              </a:spcBef>
              <a:defRPr/>
            </a:pPr>
            <a:r>
              <a:rPr lang="cs-CZ" sz="2799" dirty="0" err="1"/>
              <a:t>Problem</a:t>
            </a:r>
            <a:r>
              <a:rPr lang="cs-CZ" sz="2799" dirty="0"/>
              <a:t> to </a:t>
            </a:r>
            <a:r>
              <a:rPr lang="cs-CZ" sz="2799" dirty="0" err="1"/>
              <a:t>quantify</a:t>
            </a:r>
            <a:r>
              <a:rPr lang="cs-CZ" sz="2799" dirty="0"/>
              <a:t> TCO </a:t>
            </a:r>
            <a:r>
              <a:rPr lang="cs-CZ" sz="2799" dirty="0" err="1"/>
              <a:t>fully</a:t>
            </a:r>
            <a:r>
              <a:rPr lang="cs-CZ" sz="2799" dirty="0"/>
              <a:t> – </a:t>
            </a:r>
            <a:r>
              <a:rPr lang="cs-CZ" sz="2799" dirty="0" err="1"/>
              <a:t>simply</a:t>
            </a:r>
            <a:r>
              <a:rPr lang="cs-CZ" sz="2799" dirty="0"/>
              <a:t> </a:t>
            </a:r>
            <a:r>
              <a:rPr lang="cs-CZ" sz="2799" dirty="0" err="1"/>
              <a:t>consider</a:t>
            </a:r>
            <a:r>
              <a:rPr lang="cs-CZ" sz="2799" dirty="0"/>
              <a:t> </a:t>
            </a:r>
            <a:r>
              <a:rPr lang="cs-CZ" sz="2799" dirty="0" err="1"/>
              <a:t>them</a:t>
            </a:r>
            <a:endParaRPr lang="cs-CZ" sz="2799" dirty="0"/>
          </a:p>
        </p:txBody>
      </p:sp>
      <p:pic>
        <p:nvPicPr>
          <p:cNvPr id="82948" name="Picture 3">
            <a:extLst>
              <a:ext uri="{FF2B5EF4-FFF2-40B4-BE49-F238E27FC236}">
                <a16:creationId xmlns:a16="http://schemas.microsoft.com/office/drawing/2014/main" id="{660450A7-041A-44AE-9902-D43B60C9F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1268413"/>
            <a:ext cx="3349625" cy="303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E5D054-FB44-4B83-B5E3-3A3D1095001F}"/>
              </a:ext>
            </a:extLst>
          </p:cNvPr>
          <p:cNvSpPr>
            <a:spLocks noGrp="1"/>
          </p:cNvSpPr>
          <p:nvPr>
            <p:ph type="title"/>
          </p:nvPr>
        </p:nvSpPr>
        <p:spPr/>
        <p:txBody>
          <a:bodyPr/>
          <a:lstStyle/>
          <a:p>
            <a:pPr>
              <a:lnSpc>
                <a:spcPts val="3999"/>
              </a:lnSpc>
              <a:defRPr/>
            </a:pPr>
            <a:endParaRPr lang="en-GB" sz="3999"/>
          </a:p>
        </p:txBody>
      </p:sp>
      <p:pic>
        <p:nvPicPr>
          <p:cNvPr id="84995" name="Picture 2">
            <a:extLst>
              <a:ext uri="{FF2B5EF4-FFF2-40B4-BE49-F238E27FC236}">
                <a16:creationId xmlns:a16="http://schemas.microsoft.com/office/drawing/2014/main" id="{01012DFA-ADF2-4B09-9B97-192A3FD50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628775"/>
            <a:ext cx="506571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6" name="Picture 2" descr="C:\Users\Uzivatel\AppData\Local\Microsoft\Windows\Temporary Internet Files\Content.Outlook\J52FS0VV\IMG_6018.jpg">
            <a:extLst>
              <a:ext uri="{FF2B5EF4-FFF2-40B4-BE49-F238E27FC236}">
                <a16:creationId xmlns:a16="http://schemas.microsoft.com/office/drawing/2014/main" id="{31D3AEDE-5A48-40D9-9D3D-67EB91047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981" r="18674" b="20404"/>
          <a:stretch>
            <a:fillRect/>
          </a:stretch>
        </p:blipFill>
        <p:spPr bwMode="auto">
          <a:xfrm>
            <a:off x="4848225" y="1689100"/>
            <a:ext cx="427355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87042" name="Obrázek 2">
            <a:extLst>
              <a:ext uri="{FF2B5EF4-FFF2-40B4-BE49-F238E27FC236}">
                <a16:creationId xmlns:a16="http://schemas.microsoft.com/office/drawing/2014/main" id="{6D90AB2C-145B-461E-B469-C5C2202168C7}"/>
              </a:ext>
            </a:extLst>
          </p:cNvPr>
          <p:cNvPicPr>
            <a:picLocks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114800" y="665163"/>
            <a:ext cx="914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E6F90EA-A524-4848-892F-380512983598}"/>
              </a:ext>
            </a:extLst>
          </p:cNvPr>
          <p:cNvSpPr/>
          <p:nvPr>
            <p:custDataLst>
              <p:tags r:id="rId3"/>
            </p:custDataLst>
          </p:nvPr>
        </p:nvSpPr>
        <p:spPr>
          <a:xfrm>
            <a:off x="0" y="1714500"/>
            <a:ext cx="9144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3600" dirty="0">
                <a:solidFill>
                  <a:srgbClr val="424242"/>
                </a:solidFill>
              </a:rPr>
              <a:t>Jaké nákladové faktory byste zvažovali v případě nákupu novin?</a:t>
            </a:r>
          </a:p>
        </p:txBody>
      </p:sp>
      <p:sp>
        <p:nvSpPr>
          <p:cNvPr id="5" name="Obdélník 4">
            <a:extLst>
              <a:ext uri="{FF2B5EF4-FFF2-40B4-BE49-F238E27FC236}">
                <a16:creationId xmlns:a16="http://schemas.microsoft.com/office/drawing/2014/main" id="{18E9DC44-24D9-4747-AF02-EC711C5B54BF}"/>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a:solidFill>
                  <a:srgbClr val="39AC37"/>
                </a:solidFill>
              </a:rPr>
              <a:t>ⓘ</a:t>
            </a:r>
            <a:r>
              <a:rPr lang="en-US" sz="1400">
                <a:solidFill>
                  <a:srgbClr val="424242"/>
                </a:solidFill>
              </a:rPr>
              <a:t> Start presenting to display the poll results on this slide.</a:t>
            </a:r>
            <a:endParaRPr lang="cs-CZ" sz="1400">
              <a:solidFill>
                <a:srgbClr val="42424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88066" name="Obrázek 2">
            <a:extLst>
              <a:ext uri="{FF2B5EF4-FFF2-40B4-BE49-F238E27FC236}">
                <a16:creationId xmlns:a16="http://schemas.microsoft.com/office/drawing/2014/main" id="{4AAC2D0C-D3F1-4235-A944-46B267923E6C}"/>
              </a:ext>
            </a:extLst>
          </p:cNvPr>
          <p:cNvPicPr>
            <a:picLocks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114800" y="665163"/>
            <a:ext cx="914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E1D375CD-DB28-445C-9CDF-39001CC1B4A7}"/>
              </a:ext>
            </a:extLst>
          </p:cNvPr>
          <p:cNvSpPr/>
          <p:nvPr>
            <p:custDataLst>
              <p:tags r:id="rId3"/>
            </p:custDataLst>
          </p:nvPr>
        </p:nvSpPr>
        <p:spPr>
          <a:xfrm>
            <a:off x="485775" y="1381125"/>
            <a:ext cx="817245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3600" dirty="0">
                <a:solidFill>
                  <a:srgbClr val="424242"/>
                </a:solidFill>
              </a:rPr>
              <a:t>Jaké nákladové faktory byste zvažovali v případě nákupu počítače?</a:t>
            </a:r>
          </a:p>
        </p:txBody>
      </p:sp>
      <p:sp>
        <p:nvSpPr>
          <p:cNvPr id="5" name="Obdélník 4">
            <a:extLst>
              <a:ext uri="{FF2B5EF4-FFF2-40B4-BE49-F238E27FC236}">
                <a16:creationId xmlns:a16="http://schemas.microsoft.com/office/drawing/2014/main" id="{E5C8AB0E-B354-4AA7-AF0A-404429A59887}"/>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a:solidFill>
                  <a:srgbClr val="39AC37"/>
                </a:solidFill>
              </a:rPr>
              <a:t>ⓘ</a:t>
            </a:r>
            <a:r>
              <a:rPr lang="en-US" sz="1400">
                <a:solidFill>
                  <a:srgbClr val="424242"/>
                </a:solidFill>
              </a:rPr>
              <a:t> Start presenting to display the poll results on this slide.</a:t>
            </a:r>
            <a:endParaRPr lang="cs-CZ" sz="1400">
              <a:solidFill>
                <a:srgbClr val="42424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a:extLst>
              <a:ext uri="{FF2B5EF4-FFF2-40B4-BE49-F238E27FC236}">
                <a16:creationId xmlns:a16="http://schemas.microsoft.com/office/drawing/2014/main" id="{15ADB4D6-2CEF-44BE-B6D3-89E0408A8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646238"/>
            <a:ext cx="6491287" cy="434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247DC2-D02E-4147-8EE5-7EB8B97C5E00}"/>
              </a:ext>
            </a:extLst>
          </p:cNvPr>
          <p:cNvSpPr>
            <a:spLocks noGrp="1"/>
          </p:cNvSpPr>
          <p:nvPr>
            <p:ph type="title"/>
          </p:nvPr>
        </p:nvSpPr>
        <p:spPr/>
        <p:txBody>
          <a:bodyPr>
            <a:normAutofit fontScale="90000"/>
          </a:bodyPr>
          <a:lstStyle/>
          <a:p>
            <a:pPr>
              <a:lnSpc>
                <a:spcPts val="3999"/>
              </a:lnSpc>
              <a:defRPr/>
            </a:pPr>
            <a:r>
              <a:rPr lang="cs-CZ" sz="3999" dirty="0"/>
              <a:t>4. </a:t>
            </a:r>
            <a:r>
              <a:rPr lang="cs-CZ" sz="3999" dirty="0" err="1"/>
              <a:t>Supplier</a:t>
            </a:r>
            <a:r>
              <a:rPr lang="cs-CZ" sz="3999" dirty="0"/>
              <a:t> </a:t>
            </a:r>
            <a:r>
              <a:rPr lang="cs-CZ" sz="3999" dirty="0" err="1"/>
              <a:t>relationship</a:t>
            </a:r>
            <a:r>
              <a:rPr lang="cs-CZ" sz="3999" dirty="0"/>
              <a:t> management</a:t>
            </a:r>
            <a:endParaRPr lang="en-GB" sz="3999" dirty="0"/>
          </a:p>
        </p:txBody>
      </p:sp>
      <p:sp>
        <p:nvSpPr>
          <p:cNvPr id="3" name="Zástupný symbol pro obsah 2">
            <a:extLst>
              <a:ext uri="{FF2B5EF4-FFF2-40B4-BE49-F238E27FC236}">
                <a16:creationId xmlns:a16="http://schemas.microsoft.com/office/drawing/2014/main" id="{F7252A96-AC49-441F-8E98-0B41E58AA052}"/>
              </a:ext>
            </a:extLst>
          </p:cNvPr>
          <p:cNvSpPr>
            <a:spLocks noGrp="1"/>
          </p:cNvSpPr>
          <p:nvPr>
            <p:ph idx="1"/>
          </p:nvPr>
        </p:nvSpPr>
        <p:spPr>
          <a:xfrm>
            <a:off x="539750" y="1692275"/>
            <a:ext cx="8064500" cy="4140200"/>
          </a:xfrm>
        </p:spPr>
        <p:txBody>
          <a:bodyPr/>
          <a:lstStyle/>
          <a:p>
            <a:pPr>
              <a:spcBef>
                <a:spcPts val="0"/>
              </a:spcBef>
              <a:defRPr/>
            </a:pPr>
            <a:r>
              <a:rPr lang="cs-CZ" sz="2799" dirty="0"/>
              <a:t>Step </a:t>
            </a:r>
            <a:r>
              <a:rPr lang="cs-CZ" sz="2799" dirty="0" err="1"/>
              <a:t>after</a:t>
            </a:r>
            <a:r>
              <a:rPr lang="cs-CZ" sz="2799" dirty="0"/>
              <a:t> </a:t>
            </a:r>
            <a:r>
              <a:rPr lang="cs-CZ" sz="2799" dirty="0" err="1"/>
              <a:t>signing</a:t>
            </a:r>
            <a:r>
              <a:rPr lang="cs-CZ" sz="2799" dirty="0"/>
              <a:t> </a:t>
            </a:r>
            <a:r>
              <a:rPr lang="cs-CZ" sz="2799" dirty="0" err="1"/>
              <a:t>the</a:t>
            </a:r>
            <a:r>
              <a:rPr lang="cs-CZ" sz="2799" dirty="0"/>
              <a:t> </a:t>
            </a:r>
            <a:r>
              <a:rPr lang="cs-CZ" sz="2799" dirty="0" err="1"/>
              <a:t>contract</a:t>
            </a:r>
            <a:r>
              <a:rPr lang="cs-CZ" sz="2799" dirty="0"/>
              <a:t> </a:t>
            </a:r>
            <a:r>
              <a:rPr lang="cs-CZ" sz="2799" dirty="0" err="1"/>
              <a:t>for</a:t>
            </a:r>
            <a:r>
              <a:rPr lang="cs-CZ" sz="2799" dirty="0"/>
              <a:t> </a:t>
            </a:r>
            <a:r>
              <a:rPr lang="cs-CZ" sz="2799" dirty="0" err="1"/>
              <a:t>particular</a:t>
            </a:r>
            <a:r>
              <a:rPr lang="cs-CZ" sz="2799" dirty="0"/>
              <a:t> </a:t>
            </a:r>
            <a:r>
              <a:rPr lang="cs-CZ" sz="2799" dirty="0" err="1"/>
              <a:t>category</a:t>
            </a:r>
            <a:r>
              <a:rPr lang="cs-CZ" sz="2799" dirty="0"/>
              <a:t> </a:t>
            </a:r>
          </a:p>
          <a:p>
            <a:pPr>
              <a:spcBef>
                <a:spcPts val="0"/>
              </a:spcBef>
              <a:defRPr/>
            </a:pPr>
            <a:r>
              <a:rPr lang="cs-CZ" sz="2799" dirty="0" err="1"/>
              <a:t>Contract</a:t>
            </a:r>
            <a:r>
              <a:rPr lang="cs-CZ" sz="2799" dirty="0"/>
              <a:t> </a:t>
            </a:r>
            <a:r>
              <a:rPr lang="cs-CZ" sz="2799" dirty="0" err="1"/>
              <a:t>supplier</a:t>
            </a:r>
            <a:r>
              <a:rPr lang="cs-CZ" sz="2799" dirty="0"/>
              <a:t> has to </a:t>
            </a:r>
            <a:r>
              <a:rPr lang="cs-CZ" sz="2799" dirty="0" err="1"/>
              <a:t>be</a:t>
            </a:r>
            <a:r>
              <a:rPr lang="cs-CZ" sz="2799" dirty="0"/>
              <a:t> </a:t>
            </a:r>
            <a:r>
              <a:rPr lang="cs-CZ" sz="2799" dirty="0" err="1"/>
              <a:t>managed</a:t>
            </a:r>
            <a:r>
              <a:rPr lang="cs-CZ" sz="2799" dirty="0"/>
              <a:t> (SRM)</a:t>
            </a:r>
          </a:p>
          <a:p>
            <a:pPr>
              <a:spcBef>
                <a:spcPts val="0"/>
              </a:spcBef>
              <a:defRPr/>
            </a:pPr>
            <a:r>
              <a:rPr lang="en-GB" sz="2799" dirty="0"/>
              <a:t>SRM aims for collaboration with suppliers so that a focal firm can 'develop new product</a:t>
            </a:r>
            <a:r>
              <a:rPr lang="cs-CZ" sz="2799" dirty="0"/>
              <a:t>s </a:t>
            </a:r>
            <a:r>
              <a:rPr lang="en-GB" sz="2799" dirty="0"/>
              <a:t>competitively and produce goods efficiently' (Park et al., 2010).</a:t>
            </a:r>
            <a:endParaRPr lang="cs-CZ" sz="279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34D93474-06F5-4853-AFEE-9F1478684E2F}"/>
              </a:ext>
            </a:extLst>
          </p:cNvPr>
          <p:cNvSpPr>
            <a:spLocks noGrp="1"/>
          </p:cNvSpPr>
          <p:nvPr>
            <p:ph type="title" idx="4294967295"/>
          </p:nvPr>
        </p:nvSpPr>
        <p:spPr>
          <a:xfrm>
            <a:off x="914400" y="188913"/>
            <a:ext cx="8229600" cy="1143000"/>
          </a:xfrm>
        </p:spPr>
        <p:txBody>
          <a:bodyPr/>
          <a:lstStyle/>
          <a:p>
            <a:pPr fontAlgn="auto">
              <a:lnSpc>
                <a:spcPts val="3999"/>
              </a:lnSpc>
              <a:spcAft>
                <a:spcPts val="0"/>
              </a:spcAft>
              <a:defRPr/>
            </a:pPr>
            <a:r>
              <a:rPr lang="cs-CZ" altLang="cs-CZ" sz="3999" dirty="0"/>
              <a:t>Nákup – strategický rozměr</a:t>
            </a:r>
            <a:endParaRPr lang="en-GB" altLang="cs-CZ" sz="3999" dirty="0"/>
          </a:p>
        </p:txBody>
      </p:sp>
      <p:sp>
        <p:nvSpPr>
          <p:cNvPr id="13315" name="Zástupný symbol pro obsah 3">
            <a:extLst>
              <a:ext uri="{FF2B5EF4-FFF2-40B4-BE49-F238E27FC236}">
                <a16:creationId xmlns:a16="http://schemas.microsoft.com/office/drawing/2014/main" id="{2CB5ECE4-F540-4055-893B-A8E9D46E6CAE}"/>
              </a:ext>
            </a:extLst>
          </p:cNvPr>
          <p:cNvSpPr>
            <a:spLocks noGrp="1"/>
          </p:cNvSpPr>
          <p:nvPr>
            <p:ph sz="half" idx="4294967295"/>
          </p:nvPr>
        </p:nvSpPr>
        <p:spPr>
          <a:xfrm>
            <a:off x="0" y="1341438"/>
            <a:ext cx="8064500" cy="5329237"/>
          </a:xfrm>
        </p:spPr>
        <p:txBody>
          <a:bodyPr>
            <a:normAutofit fontScale="92500" lnSpcReduction="10000"/>
          </a:bodyPr>
          <a:lstStyle/>
          <a:p>
            <a:pPr>
              <a:lnSpc>
                <a:spcPct val="80000"/>
              </a:lnSpc>
              <a:spcBef>
                <a:spcPts val="0"/>
              </a:spcBef>
              <a:defRPr/>
            </a:pPr>
            <a:r>
              <a:rPr lang="cs-CZ" altLang="cs-CZ" sz="2799" dirty="0"/>
              <a:t>Supply management (někdy </a:t>
            </a:r>
            <a:r>
              <a:rPr lang="cs-CZ" altLang="cs-CZ" sz="2799" dirty="0" err="1"/>
              <a:t>purchasing</a:t>
            </a:r>
            <a:r>
              <a:rPr lang="cs-CZ" altLang="cs-CZ" sz="2799" dirty="0"/>
              <a:t> management) – </a:t>
            </a:r>
            <a:r>
              <a:rPr lang="en-US" altLang="cs-CZ" sz="2799" dirty="0"/>
              <a:t>All activities that are required to manage supplier relationships</a:t>
            </a:r>
            <a:r>
              <a:rPr lang="cs-CZ" altLang="cs-CZ" sz="2799" dirty="0"/>
              <a:t> (SRM)</a:t>
            </a:r>
          </a:p>
          <a:p>
            <a:pPr>
              <a:spcBef>
                <a:spcPts val="0"/>
              </a:spcBef>
              <a:defRPr/>
            </a:pPr>
            <a:r>
              <a:rPr lang="cs-CZ" altLang="cs-CZ" sz="2799" b="1" dirty="0">
                <a:solidFill>
                  <a:srgbClr val="FF0000"/>
                </a:solidFill>
              </a:rPr>
              <a:t>S</a:t>
            </a:r>
            <a:r>
              <a:rPr lang="en-US" altLang="cs-CZ" sz="2799" b="1" dirty="0" err="1">
                <a:solidFill>
                  <a:srgbClr val="FF0000"/>
                </a:solidFill>
              </a:rPr>
              <a:t>upply</a:t>
            </a:r>
            <a:r>
              <a:rPr lang="en-US" altLang="cs-CZ" sz="2799" b="1" dirty="0">
                <a:solidFill>
                  <a:srgbClr val="FF0000"/>
                </a:solidFill>
              </a:rPr>
              <a:t> management</a:t>
            </a:r>
            <a:r>
              <a:rPr lang="en-US" altLang="cs-CZ" sz="2799" dirty="0"/>
              <a:t> </a:t>
            </a:r>
            <a:r>
              <a:rPr lang="cs-CZ" altLang="cs-CZ" sz="2799" dirty="0"/>
              <a:t>=</a:t>
            </a:r>
            <a:r>
              <a:rPr lang="en-US" altLang="cs-CZ" sz="2799" dirty="0"/>
              <a:t> a strategic approach to planning for and acquiring</a:t>
            </a:r>
            <a:r>
              <a:rPr lang="cs-CZ" altLang="cs-CZ" sz="2799" dirty="0"/>
              <a:t> </a:t>
            </a:r>
            <a:r>
              <a:rPr lang="en-US" altLang="cs-CZ" sz="2799" dirty="0"/>
              <a:t>the organization’s current and future needs through effectively managing the supply</a:t>
            </a:r>
            <a:r>
              <a:rPr lang="cs-CZ" altLang="cs-CZ" sz="2799" dirty="0"/>
              <a:t> </a:t>
            </a:r>
            <a:r>
              <a:rPr lang="en-US" altLang="cs-CZ" sz="2799" dirty="0"/>
              <a:t>base, utilizing a process orientation in conjunction with cross-functional teams</a:t>
            </a:r>
            <a:r>
              <a:rPr lang="cs-CZ" altLang="cs-CZ" sz="2799" dirty="0"/>
              <a:t> </a:t>
            </a:r>
            <a:r>
              <a:rPr lang="en-US" altLang="cs-CZ" sz="2799" dirty="0"/>
              <a:t>(CFTs) to achieve the organizational mission.</a:t>
            </a:r>
            <a:endParaRPr lang="cs-CZ" altLang="cs-CZ" sz="2799" dirty="0"/>
          </a:p>
          <a:p>
            <a:pPr>
              <a:spcBef>
                <a:spcPts val="0"/>
              </a:spcBef>
              <a:defRPr/>
            </a:pPr>
            <a:r>
              <a:rPr lang="cs-CZ" altLang="cs-CZ" sz="2799" dirty="0"/>
              <a:t>= </a:t>
            </a:r>
            <a:r>
              <a:rPr lang="en-US" altLang="cs-CZ" sz="2799" dirty="0"/>
              <a:t>the identification, acquisition,</a:t>
            </a:r>
            <a:r>
              <a:rPr lang="cs-CZ" altLang="cs-CZ" sz="2799" dirty="0"/>
              <a:t> </a:t>
            </a:r>
            <a:r>
              <a:rPr lang="en-US" altLang="cs-CZ" sz="2799" dirty="0"/>
              <a:t>access, positioning, and management of resources and related capabilities an organization</a:t>
            </a:r>
            <a:r>
              <a:rPr lang="cs-CZ" altLang="cs-CZ" sz="2799" dirty="0"/>
              <a:t> </a:t>
            </a:r>
            <a:r>
              <a:rPr lang="en-US" altLang="cs-CZ" sz="2799" dirty="0"/>
              <a:t>needs or potentially needs in the attainment of its strategi</a:t>
            </a:r>
            <a:r>
              <a:rPr lang="cs-CZ" altLang="cs-CZ" sz="2799" dirty="0"/>
              <a:t>c </a:t>
            </a:r>
            <a:r>
              <a:rPr lang="en-US" altLang="cs-CZ" sz="2799" dirty="0"/>
              <a:t>objectives.</a:t>
            </a:r>
            <a:r>
              <a:rPr lang="cs-CZ" altLang="cs-CZ" sz="2799" dirty="0"/>
              <a:t>(</a:t>
            </a:r>
            <a:r>
              <a:rPr lang="en-US" altLang="cs-CZ" sz="2799" dirty="0"/>
              <a:t>Institute</a:t>
            </a:r>
            <a:r>
              <a:rPr lang="cs-CZ" altLang="cs-CZ" sz="2799" dirty="0"/>
              <a:t> </a:t>
            </a:r>
            <a:r>
              <a:rPr lang="en-US" altLang="cs-CZ" sz="2799" dirty="0"/>
              <a:t>for Supply Management </a:t>
            </a:r>
            <a:r>
              <a:rPr lang="cs-CZ" altLang="cs-CZ" sz="2799" dirty="0"/>
              <a:t>)</a:t>
            </a:r>
          </a:p>
          <a:p>
            <a:pPr>
              <a:spcBef>
                <a:spcPts val="0"/>
              </a:spcBef>
              <a:defRPr/>
            </a:pPr>
            <a:r>
              <a:rPr lang="cs-CZ" altLang="cs-CZ" sz="2799" dirty="0" err="1"/>
              <a:t>Purchasing</a:t>
            </a:r>
            <a:r>
              <a:rPr lang="cs-CZ" altLang="cs-CZ" sz="2799" dirty="0"/>
              <a:t> in UK, </a:t>
            </a:r>
            <a:r>
              <a:rPr lang="cs-CZ" altLang="cs-CZ" sz="2799" dirty="0" err="1"/>
              <a:t>supply</a:t>
            </a:r>
            <a:r>
              <a:rPr lang="cs-CZ" altLang="cs-CZ" sz="2799" dirty="0"/>
              <a:t> management in USA</a:t>
            </a:r>
          </a:p>
          <a:p>
            <a:pPr>
              <a:spcBef>
                <a:spcPts val="0"/>
              </a:spcBef>
              <a:defRPr/>
            </a:pPr>
            <a:endParaRPr lang="cs-CZ" altLang="cs-CZ" sz="2799" dirty="0"/>
          </a:p>
          <a:p>
            <a:pPr>
              <a:lnSpc>
                <a:spcPct val="80000"/>
              </a:lnSpc>
              <a:spcBef>
                <a:spcPts val="0"/>
              </a:spcBef>
              <a:defRPr/>
            </a:pPr>
            <a:endParaRPr lang="cs-CZ" altLang="cs-CZ" sz="2799"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8CFA8C-2A3E-464F-9010-10BAD0BA9244}"/>
              </a:ext>
            </a:extLst>
          </p:cNvPr>
          <p:cNvSpPr>
            <a:spLocks noGrp="1"/>
          </p:cNvSpPr>
          <p:nvPr>
            <p:ph type="title"/>
          </p:nvPr>
        </p:nvSpPr>
        <p:spPr/>
        <p:txBody>
          <a:bodyPr/>
          <a:lstStyle/>
          <a:p>
            <a:pPr>
              <a:lnSpc>
                <a:spcPts val="3999"/>
              </a:lnSpc>
              <a:defRPr/>
            </a:pPr>
            <a:r>
              <a:rPr lang="cs-CZ" sz="3999" dirty="0" err="1"/>
              <a:t>Steps</a:t>
            </a:r>
            <a:r>
              <a:rPr lang="cs-CZ" sz="3999" dirty="0"/>
              <a:t> to SRM - opakování</a:t>
            </a:r>
            <a:endParaRPr lang="en-GB" sz="3999" dirty="0"/>
          </a:p>
        </p:txBody>
      </p:sp>
      <p:sp>
        <p:nvSpPr>
          <p:cNvPr id="3" name="Zástupný symbol pro obsah 2">
            <a:extLst>
              <a:ext uri="{FF2B5EF4-FFF2-40B4-BE49-F238E27FC236}">
                <a16:creationId xmlns:a16="http://schemas.microsoft.com/office/drawing/2014/main" id="{CB0E3FB3-03BA-48E6-8056-7D7F72A162B8}"/>
              </a:ext>
            </a:extLst>
          </p:cNvPr>
          <p:cNvSpPr>
            <a:spLocks noGrp="1"/>
          </p:cNvSpPr>
          <p:nvPr>
            <p:ph idx="1"/>
          </p:nvPr>
        </p:nvSpPr>
        <p:spPr>
          <a:xfrm>
            <a:off x="539750" y="1692275"/>
            <a:ext cx="8064500" cy="4140200"/>
          </a:xfrm>
        </p:spPr>
        <p:txBody>
          <a:bodyPr>
            <a:normAutofit fontScale="77500" lnSpcReduction="20000"/>
          </a:bodyPr>
          <a:lstStyle/>
          <a:p>
            <a:pPr>
              <a:spcBef>
                <a:spcPts val="0"/>
              </a:spcBef>
              <a:defRPr/>
            </a:pPr>
            <a:r>
              <a:rPr lang="en-GB" sz="2799" dirty="0"/>
              <a:t>The basic steps to supplier relationship management are:</a:t>
            </a:r>
          </a:p>
          <a:p>
            <a:pPr>
              <a:spcBef>
                <a:spcPts val="0"/>
              </a:spcBef>
              <a:defRPr/>
            </a:pPr>
            <a:r>
              <a:rPr lang="en-GB" sz="2799" dirty="0"/>
              <a:t>1 Reduce the supply base.</a:t>
            </a:r>
          </a:p>
          <a:p>
            <a:pPr>
              <a:spcBef>
                <a:spcPts val="0"/>
              </a:spcBef>
              <a:defRPr/>
            </a:pPr>
            <a:r>
              <a:rPr lang="en-GB" sz="2799" dirty="0"/>
              <a:t>2 Segment the supply base.</a:t>
            </a:r>
          </a:p>
          <a:p>
            <a:pPr>
              <a:spcBef>
                <a:spcPts val="0"/>
              </a:spcBef>
              <a:defRPr/>
            </a:pPr>
            <a:r>
              <a:rPr lang="en-GB" sz="2799" dirty="0"/>
              <a:t>3 Establish policies per supply market segment.</a:t>
            </a:r>
          </a:p>
          <a:p>
            <a:pPr>
              <a:spcBef>
                <a:spcPts val="0"/>
              </a:spcBef>
              <a:defRPr/>
            </a:pPr>
            <a:r>
              <a:rPr lang="en-GB" sz="2799" dirty="0"/>
              <a:t>4 Implement vendor rating and improvement planning.</a:t>
            </a:r>
          </a:p>
          <a:p>
            <a:pPr>
              <a:spcBef>
                <a:spcPts val="0"/>
              </a:spcBef>
              <a:defRPr/>
            </a:pPr>
            <a:r>
              <a:rPr lang="en-GB" sz="2799" dirty="0"/>
              <a:t>5 Assign executive ownership to most important suppliers to foster relationship </a:t>
            </a:r>
          </a:p>
          <a:p>
            <a:pPr>
              <a:spcBef>
                <a:spcPts val="0"/>
              </a:spcBef>
              <a:defRPr/>
            </a:pPr>
            <a:r>
              <a:rPr lang="en-GB" sz="2799" dirty="0"/>
              <a:t>potential.</a:t>
            </a:r>
          </a:p>
          <a:p>
            <a:pPr>
              <a:spcBef>
                <a:spcPts val="0"/>
              </a:spcBef>
              <a:defRPr/>
            </a:pPr>
            <a:r>
              <a:rPr lang="en-GB" sz="2799" dirty="0"/>
              <a:t>6 Manage towards customer of choice status.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7C2E65-F22F-4C47-B928-27C778156B15}"/>
              </a:ext>
            </a:extLst>
          </p:cNvPr>
          <p:cNvSpPr>
            <a:spLocks noGrp="1"/>
          </p:cNvSpPr>
          <p:nvPr>
            <p:ph type="title"/>
          </p:nvPr>
        </p:nvSpPr>
        <p:spPr/>
        <p:txBody>
          <a:bodyPr>
            <a:normAutofit fontScale="90000"/>
          </a:bodyPr>
          <a:lstStyle/>
          <a:p>
            <a:pPr>
              <a:lnSpc>
                <a:spcPts val="3999"/>
              </a:lnSpc>
              <a:defRPr/>
            </a:pPr>
            <a:r>
              <a:rPr lang="cs-CZ" sz="3999" dirty="0" err="1"/>
              <a:t>Segmentation</a:t>
            </a:r>
            <a:r>
              <a:rPr lang="cs-CZ" sz="3999" dirty="0"/>
              <a:t> </a:t>
            </a:r>
            <a:r>
              <a:rPr lang="cs-CZ" sz="3999" dirty="0" err="1"/>
              <a:t>of</a:t>
            </a:r>
            <a:r>
              <a:rPr lang="cs-CZ" sz="3999" dirty="0"/>
              <a:t> </a:t>
            </a:r>
            <a:r>
              <a:rPr lang="cs-CZ" sz="3999" dirty="0" err="1"/>
              <a:t>suppliers</a:t>
            </a:r>
            <a:r>
              <a:rPr lang="cs-CZ" sz="3999" dirty="0"/>
              <a:t> (</a:t>
            </a:r>
            <a:r>
              <a:rPr lang="cs-CZ" sz="3999" dirty="0" err="1"/>
              <a:t>based</a:t>
            </a:r>
            <a:r>
              <a:rPr lang="cs-CZ" sz="3999" dirty="0"/>
              <a:t> on </a:t>
            </a:r>
            <a:r>
              <a:rPr lang="cs-CZ" sz="3999" dirty="0" err="1"/>
              <a:t>category</a:t>
            </a:r>
            <a:r>
              <a:rPr lang="cs-CZ" sz="3999" dirty="0"/>
              <a:t>) </a:t>
            </a:r>
            <a:endParaRPr lang="en-GB" sz="3999" dirty="0"/>
          </a:p>
        </p:txBody>
      </p:sp>
      <p:sp>
        <p:nvSpPr>
          <p:cNvPr id="3" name="Zástupný symbol pro obsah 2">
            <a:extLst>
              <a:ext uri="{FF2B5EF4-FFF2-40B4-BE49-F238E27FC236}">
                <a16:creationId xmlns:a16="http://schemas.microsoft.com/office/drawing/2014/main" id="{F538FDF5-2687-4927-ACDB-2053D0285FB6}"/>
              </a:ext>
            </a:extLst>
          </p:cNvPr>
          <p:cNvSpPr>
            <a:spLocks noGrp="1"/>
          </p:cNvSpPr>
          <p:nvPr>
            <p:ph idx="1"/>
          </p:nvPr>
        </p:nvSpPr>
        <p:spPr>
          <a:xfrm>
            <a:off x="539750" y="2057400"/>
            <a:ext cx="6656388" cy="4525963"/>
          </a:xfrm>
        </p:spPr>
        <p:txBody>
          <a:bodyPr>
            <a:normAutofit/>
          </a:bodyPr>
          <a:lstStyle/>
          <a:p>
            <a:pPr>
              <a:spcBef>
                <a:spcPts val="0"/>
              </a:spcBef>
              <a:defRPr/>
            </a:pPr>
            <a:r>
              <a:rPr lang="cs-CZ" sz="2799" dirty="0"/>
              <a:t>ABC </a:t>
            </a:r>
            <a:r>
              <a:rPr lang="cs-CZ" sz="2799" dirty="0" err="1"/>
              <a:t>analysis</a:t>
            </a:r>
            <a:r>
              <a:rPr lang="cs-CZ" sz="2799" dirty="0"/>
              <a:t> (</a:t>
            </a:r>
            <a:r>
              <a:rPr lang="cs-CZ" sz="2799" dirty="0" err="1"/>
              <a:t>based</a:t>
            </a:r>
            <a:r>
              <a:rPr lang="cs-CZ" sz="2799" dirty="0"/>
              <a:t> on </a:t>
            </a:r>
            <a:r>
              <a:rPr lang="cs-CZ" sz="2799" dirty="0" err="1"/>
              <a:t>Pareto</a:t>
            </a:r>
            <a:r>
              <a:rPr lang="cs-CZ" sz="2799" dirty="0"/>
              <a:t> </a:t>
            </a:r>
            <a:r>
              <a:rPr lang="cs-CZ" sz="2799" dirty="0" err="1"/>
              <a:t>principle</a:t>
            </a:r>
            <a:r>
              <a:rPr lang="cs-CZ" sz="2799" dirty="0"/>
              <a:t>)</a:t>
            </a:r>
          </a:p>
          <a:p>
            <a:pPr>
              <a:spcBef>
                <a:spcPts val="0"/>
              </a:spcBef>
              <a:defRPr/>
            </a:pPr>
            <a:r>
              <a:rPr lang="cs-CZ" sz="2799" u="sng" dirty="0" err="1"/>
              <a:t>Kraljic</a:t>
            </a:r>
            <a:r>
              <a:rPr lang="cs-CZ" sz="2799" u="sng" dirty="0"/>
              <a:t> portfolio matrix (</a:t>
            </a:r>
            <a:r>
              <a:rPr lang="cs-CZ" sz="2799" u="sng" dirty="0" err="1"/>
              <a:t>Kraljic</a:t>
            </a:r>
            <a:r>
              <a:rPr lang="cs-CZ" sz="2799" u="sng" dirty="0"/>
              <a:t>, 1983)</a:t>
            </a:r>
          </a:p>
          <a:p>
            <a:pPr lvl="1">
              <a:spcBef>
                <a:spcPts val="0"/>
              </a:spcBef>
              <a:defRPr/>
            </a:pPr>
            <a:r>
              <a:rPr lang="en-GB" dirty="0"/>
              <a:t>comprehensive portfolio approach for the determination of a set of differentiated purchasing strategies. </a:t>
            </a:r>
            <a:endParaRPr lang="cs-CZ" dirty="0"/>
          </a:p>
          <a:p>
            <a:pPr lvl="1">
              <a:spcBef>
                <a:spcPts val="0"/>
              </a:spcBef>
              <a:defRPr/>
            </a:pPr>
            <a:r>
              <a:rPr lang="en-GB" dirty="0"/>
              <a:t>The general idea is to minimize supply risk and make the most of buying power </a:t>
            </a:r>
            <a:endParaRPr lang="cs-CZ" dirty="0"/>
          </a:p>
          <a:p>
            <a:pPr lvl="1">
              <a:spcBef>
                <a:spcPts val="0"/>
              </a:spcBef>
              <a:defRPr/>
            </a:pPr>
            <a:r>
              <a:rPr lang="en-GB" dirty="0"/>
              <a:t>portfolio matrix classifies products on the basis of two dimensions: profit impact</a:t>
            </a:r>
            <a:r>
              <a:rPr lang="cs-CZ" dirty="0"/>
              <a:t> (</a:t>
            </a:r>
            <a:r>
              <a:rPr lang="cs-CZ" dirty="0" err="1"/>
              <a:t>cost</a:t>
            </a:r>
            <a:r>
              <a:rPr lang="cs-CZ" dirty="0"/>
              <a:t>)</a:t>
            </a:r>
            <a:r>
              <a:rPr lang="en-GB" dirty="0"/>
              <a:t> and supply risk </a:t>
            </a:r>
            <a:r>
              <a:rPr lang="cs-CZ" dirty="0"/>
              <a:t>(</a:t>
            </a:r>
            <a:r>
              <a:rPr lang="cs-CZ" dirty="0" err="1"/>
              <a:t>complexity</a:t>
            </a:r>
            <a:r>
              <a:rPr lang="cs-CZ" dirty="0"/>
              <a:t> </a:t>
            </a:r>
            <a:r>
              <a:rPr lang="cs-CZ" dirty="0" err="1"/>
              <a:t>of</a:t>
            </a:r>
            <a:r>
              <a:rPr lang="cs-CZ" dirty="0"/>
              <a:t> </a:t>
            </a:r>
            <a:r>
              <a:rPr lang="cs-CZ" dirty="0" err="1"/>
              <a:t>supply</a:t>
            </a:r>
            <a:r>
              <a:rPr lang="cs-CZ" dirty="0"/>
              <a:t> market)</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F23AB5DF-E5A5-40FA-82C6-429D2F45A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428" t="8662" r="13583" b="6474"/>
          <a:stretch>
            <a:fillRect/>
          </a:stretch>
        </p:blipFill>
        <p:spPr bwMode="auto">
          <a:xfrm>
            <a:off x="1588" y="0"/>
            <a:ext cx="8747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9ED983-8792-49F4-BCFA-ABD084E8A3AD}"/>
              </a:ext>
            </a:extLst>
          </p:cNvPr>
          <p:cNvSpPr>
            <a:spLocks noGrp="1"/>
          </p:cNvSpPr>
          <p:nvPr>
            <p:ph type="title"/>
          </p:nvPr>
        </p:nvSpPr>
        <p:spPr/>
        <p:txBody>
          <a:bodyPr/>
          <a:lstStyle/>
          <a:p>
            <a:pPr>
              <a:lnSpc>
                <a:spcPts val="3999"/>
              </a:lnSpc>
              <a:defRPr/>
            </a:pPr>
            <a:endParaRPr lang="en-GB" sz="3999"/>
          </a:p>
        </p:txBody>
      </p:sp>
      <p:sp>
        <p:nvSpPr>
          <p:cNvPr id="3" name="Zástupný symbol pro obsah 2">
            <a:extLst>
              <a:ext uri="{FF2B5EF4-FFF2-40B4-BE49-F238E27FC236}">
                <a16:creationId xmlns:a16="http://schemas.microsoft.com/office/drawing/2014/main" id="{BB2C4062-E7E7-4BD6-8BC1-3D9C327525DC}"/>
              </a:ext>
            </a:extLst>
          </p:cNvPr>
          <p:cNvSpPr>
            <a:spLocks noGrp="1"/>
          </p:cNvSpPr>
          <p:nvPr>
            <p:ph idx="1"/>
          </p:nvPr>
        </p:nvSpPr>
        <p:spPr>
          <a:xfrm>
            <a:off x="539750" y="1692275"/>
            <a:ext cx="8064500" cy="4140200"/>
          </a:xfrm>
        </p:spPr>
        <p:txBody>
          <a:bodyPr/>
          <a:lstStyle/>
          <a:p>
            <a:pPr>
              <a:spcBef>
                <a:spcPts val="0"/>
              </a:spcBef>
              <a:defRPr/>
            </a:pPr>
            <a:endParaRPr lang="en-GB" sz="2799"/>
          </a:p>
        </p:txBody>
      </p:sp>
      <p:pic>
        <p:nvPicPr>
          <p:cNvPr id="99332" name="Picture 6">
            <a:extLst>
              <a:ext uri="{FF2B5EF4-FFF2-40B4-BE49-F238E27FC236}">
                <a16:creationId xmlns:a16="http://schemas.microsoft.com/office/drawing/2014/main" id="{020C773B-E2D4-4124-A2D6-32458C65E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294" t="18320" r="50000" b="5688"/>
          <a:stretch>
            <a:fillRect/>
          </a:stretch>
        </p:blipFill>
        <p:spPr bwMode="auto">
          <a:xfrm>
            <a:off x="252413" y="-20638"/>
            <a:ext cx="3887787" cy="700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3" name="Picture 2">
            <a:extLst>
              <a:ext uri="{FF2B5EF4-FFF2-40B4-BE49-F238E27FC236}">
                <a16:creationId xmlns:a16="http://schemas.microsoft.com/office/drawing/2014/main" id="{75AE384B-656C-4B40-9D32-13DA7868F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5" y="309563"/>
            <a:ext cx="4730750" cy="317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4" name="Picture 3">
            <a:extLst>
              <a:ext uri="{FF2B5EF4-FFF2-40B4-BE49-F238E27FC236}">
                <a16:creationId xmlns:a16="http://schemas.microsoft.com/office/drawing/2014/main" id="{4733EEFD-3869-4D09-A56D-90033AADE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0013" y="3749675"/>
            <a:ext cx="3001962" cy="286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465C5CAB-624A-44EF-8B64-8F405DB0BDE0}"/>
              </a:ext>
            </a:extLst>
          </p:cNvPr>
          <p:cNvSpPr>
            <a:spLocks noChangeArrowheads="1"/>
          </p:cNvSpPr>
          <p:nvPr/>
        </p:nvSpPr>
        <p:spPr bwMode="auto">
          <a:xfrm>
            <a:off x="0" y="90488"/>
            <a:ext cx="1570038" cy="277812"/>
          </a:xfrm>
          <a:prstGeom prst="rect">
            <a:avLst/>
          </a:prstGeom>
          <a:noFill/>
          <a:ln>
            <a:noFill/>
          </a:ln>
          <a:effectLst/>
        </p:spPr>
        <p:txBody>
          <a:bodyPr wrap="none" anchor="ctr">
            <a:spAutoFit/>
          </a:bodyPr>
          <a:lstStyle>
            <a:lvl1pPr>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defRPr/>
            </a:pPr>
            <a:r>
              <a:rPr lang="cs-CZ" altLang="cs-CZ" sz="600" b="1">
                <a:latin typeface="Arial" charset="0"/>
              </a:rPr>
              <a:t>Figure 2 – Purchasing Portfolio Matrix</a:t>
            </a:r>
          </a:p>
          <a:p>
            <a:pPr eaLnBrk="1" hangingPunct="1">
              <a:spcBef>
                <a:spcPct val="0"/>
              </a:spcBef>
              <a:buClrTx/>
              <a:buSzTx/>
              <a:buFontTx/>
              <a:buNone/>
              <a:defRPr/>
            </a:pPr>
            <a:r>
              <a:rPr lang="cs-CZ" altLang="cs-CZ" sz="600">
                <a:latin typeface="Arial" charset="0"/>
              </a:rPr>
              <a:t>  </a:t>
            </a:r>
            <a:endParaRPr lang="cs-CZ" altLang="cs-CZ" sz="27095">
              <a:latin typeface="Arial" charset="0"/>
            </a:endParaRPr>
          </a:p>
        </p:txBody>
      </p:sp>
      <p:pic>
        <p:nvPicPr>
          <p:cNvPr id="101379" name="Picture 4" descr="Purchasing Portfolio Matrix Diagram">
            <a:extLst>
              <a:ext uri="{FF2B5EF4-FFF2-40B4-BE49-F238E27FC236}">
                <a16:creationId xmlns:a16="http://schemas.microsoft.com/office/drawing/2014/main" id="{08880EF8-FB4D-4661-9C13-6622DA5DB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8600"/>
            <a:ext cx="40322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a:extLst>
              <a:ext uri="{FF2B5EF4-FFF2-40B4-BE49-F238E27FC236}">
                <a16:creationId xmlns:a16="http://schemas.microsoft.com/office/drawing/2014/main" id="{F06028B6-2EEE-4746-A4A8-4013DF49D55D}"/>
              </a:ext>
            </a:extLst>
          </p:cNvPr>
          <p:cNvSpPr/>
          <p:nvPr/>
        </p:nvSpPr>
        <p:spPr>
          <a:xfrm>
            <a:off x="468313" y="4029075"/>
            <a:ext cx="4987925" cy="2030413"/>
          </a:xfrm>
          <a:prstGeom prst="rect">
            <a:avLst/>
          </a:prstGeom>
        </p:spPr>
        <p:txBody>
          <a:bodyPr>
            <a:spAutoFit/>
          </a:bodyPr>
          <a:lstStyle/>
          <a:p>
            <a:pPr eaLnBrk="1" hangingPunct="1">
              <a:defRPr/>
            </a:pPr>
            <a:r>
              <a:rPr lang="cs-CZ" b="1" dirty="0" err="1">
                <a:latin typeface="Arial" panose="020B0604020202020204" pitchFamily="34" charset="0"/>
              </a:rPr>
              <a:t>Kraljic</a:t>
            </a:r>
            <a:r>
              <a:rPr lang="cs-CZ" b="1" dirty="0">
                <a:latin typeface="Arial" panose="020B0604020202020204" pitchFamily="34" charset="0"/>
              </a:rPr>
              <a:t> Portfolio </a:t>
            </a:r>
            <a:r>
              <a:rPr lang="cs-CZ" b="1" dirty="0" err="1">
                <a:latin typeface="Arial" panose="020B0604020202020204" pitchFamily="34" charset="0"/>
              </a:rPr>
              <a:t>Purchasing</a:t>
            </a:r>
            <a:r>
              <a:rPr lang="cs-CZ" b="1" dirty="0">
                <a:latin typeface="Arial" panose="020B0604020202020204" pitchFamily="34" charset="0"/>
              </a:rPr>
              <a:t> Model:</a:t>
            </a:r>
          </a:p>
          <a:p>
            <a:pPr eaLnBrk="1" hangingPunct="1">
              <a:defRPr/>
            </a:pPr>
            <a:r>
              <a:rPr lang="cs-CZ" b="1" dirty="0">
                <a:latin typeface="Arial" panose="020B0604020202020204" pitchFamily="34" charset="0"/>
              </a:rPr>
              <a:t> </a:t>
            </a:r>
            <a:r>
              <a:rPr lang="en-US" dirty="0">
                <a:latin typeface="Arial" panose="020B0604020202020204" pitchFamily="34" charset="0"/>
              </a:rPr>
              <a:t>The model involves four steps:</a:t>
            </a:r>
          </a:p>
          <a:p>
            <a:pPr marL="285693" indent="-285693" eaLnBrk="1" hangingPunct="1">
              <a:buFont typeface="Arial" panose="020B0604020202020204" pitchFamily="34" charset="0"/>
              <a:buChar char="•"/>
              <a:defRPr/>
            </a:pPr>
            <a:r>
              <a:rPr lang="en-US" dirty="0">
                <a:latin typeface="Arial" panose="020B0604020202020204" pitchFamily="34" charset="0"/>
              </a:rPr>
              <a:t>Purchase classification.</a:t>
            </a:r>
          </a:p>
          <a:p>
            <a:pPr marL="285693" indent="-285693" eaLnBrk="1" hangingPunct="1">
              <a:buFont typeface="Arial" panose="020B0604020202020204" pitchFamily="34" charset="0"/>
              <a:buChar char="•"/>
              <a:defRPr/>
            </a:pPr>
            <a:r>
              <a:rPr lang="en-US" dirty="0">
                <a:latin typeface="Arial" panose="020B0604020202020204" pitchFamily="34" charset="0"/>
              </a:rPr>
              <a:t>Market analysis.</a:t>
            </a:r>
          </a:p>
          <a:p>
            <a:pPr marL="285693" indent="-285693" eaLnBrk="1" hangingPunct="1">
              <a:buFont typeface="Arial" panose="020B0604020202020204" pitchFamily="34" charset="0"/>
              <a:buChar char="•"/>
              <a:defRPr/>
            </a:pPr>
            <a:r>
              <a:rPr lang="en-US" dirty="0">
                <a:latin typeface="Arial" panose="020B0604020202020204" pitchFamily="34" charset="0"/>
              </a:rPr>
              <a:t>Strategic positioning.</a:t>
            </a:r>
          </a:p>
          <a:p>
            <a:pPr marL="285693" indent="-285693" eaLnBrk="1" hangingPunct="1">
              <a:buFont typeface="Arial" panose="020B0604020202020204" pitchFamily="34" charset="0"/>
              <a:buChar char="•"/>
              <a:defRPr/>
            </a:pPr>
            <a:r>
              <a:rPr lang="en-US" dirty="0">
                <a:latin typeface="Arial" panose="020B0604020202020204" pitchFamily="34" charset="0"/>
              </a:rPr>
              <a:t>Action planning.</a:t>
            </a:r>
          </a:p>
          <a:p>
            <a:pPr eaLnBrk="1" hangingPunct="1">
              <a:defRPr/>
            </a:pPr>
            <a:endParaRPr lang="cs-CZ" b="1" dirty="0">
              <a:latin typeface="Arial" panose="020B0604020202020204" pitchFamily="34" charset="0"/>
            </a:endParaRPr>
          </a:p>
        </p:txBody>
      </p:sp>
      <p:pic>
        <p:nvPicPr>
          <p:cNvPr id="101381" name="Picture 6" descr="https://hbr.org/resources/images/article_assets/hbr/8309/83509_E.gif">
            <a:extLst>
              <a:ext uri="{FF2B5EF4-FFF2-40B4-BE49-F238E27FC236}">
                <a16:creationId xmlns:a16="http://schemas.microsoft.com/office/drawing/2014/main" id="{1D6E02B5-7133-41FE-AA62-A422DB3E5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28600"/>
            <a:ext cx="3959225" cy="63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4F5FF4-60A1-4385-AAF3-5D5B7D5E0B5D}"/>
              </a:ext>
            </a:extLst>
          </p:cNvPr>
          <p:cNvSpPr>
            <a:spLocks noGrp="1"/>
          </p:cNvSpPr>
          <p:nvPr>
            <p:ph type="title"/>
          </p:nvPr>
        </p:nvSpPr>
        <p:spPr/>
        <p:txBody>
          <a:bodyPr/>
          <a:lstStyle/>
          <a:p>
            <a:pPr>
              <a:lnSpc>
                <a:spcPts val="3999"/>
              </a:lnSpc>
              <a:defRPr/>
            </a:pPr>
            <a:r>
              <a:rPr lang="cs-CZ" sz="3999" dirty="0" err="1"/>
              <a:t>Limits</a:t>
            </a:r>
            <a:r>
              <a:rPr lang="cs-CZ" sz="3999" dirty="0"/>
              <a:t> </a:t>
            </a:r>
            <a:r>
              <a:rPr lang="cs-CZ" sz="3999" dirty="0" err="1"/>
              <a:t>of</a:t>
            </a:r>
            <a:r>
              <a:rPr lang="cs-CZ" sz="3999" dirty="0"/>
              <a:t> </a:t>
            </a:r>
            <a:r>
              <a:rPr lang="cs-CZ" sz="3999" dirty="0" err="1"/>
              <a:t>Kraljic´s</a:t>
            </a:r>
            <a:r>
              <a:rPr lang="cs-CZ" sz="3999" dirty="0"/>
              <a:t> portfolio model</a:t>
            </a:r>
            <a:endParaRPr lang="en-GB" sz="3999" dirty="0"/>
          </a:p>
        </p:txBody>
      </p:sp>
      <p:sp>
        <p:nvSpPr>
          <p:cNvPr id="3" name="Zástupný symbol pro obsah 2">
            <a:extLst>
              <a:ext uri="{FF2B5EF4-FFF2-40B4-BE49-F238E27FC236}">
                <a16:creationId xmlns:a16="http://schemas.microsoft.com/office/drawing/2014/main" id="{08FC2ACD-2D7E-45BC-A0B1-8FEEB02974AA}"/>
              </a:ext>
            </a:extLst>
          </p:cNvPr>
          <p:cNvSpPr>
            <a:spLocks noGrp="1"/>
          </p:cNvSpPr>
          <p:nvPr>
            <p:ph idx="1"/>
          </p:nvPr>
        </p:nvSpPr>
        <p:spPr>
          <a:xfrm>
            <a:off x="457200" y="1600200"/>
            <a:ext cx="8218488" cy="3989388"/>
          </a:xfrm>
        </p:spPr>
        <p:txBody>
          <a:bodyPr wrap="square" numCol="1" anchor="t" anchorCtr="0" compatLnSpc="1">
            <a:prstTxWarp prst="textNoShape">
              <a:avLst/>
            </a:prstTxWarp>
            <a:normAutofit/>
          </a:bodyPr>
          <a:lstStyle/>
          <a:p>
            <a:pPr marL="455613" indent="-455613">
              <a:lnSpc>
                <a:spcPct val="130000"/>
              </a:lnSpc>
              <a:buFontTx/>
              <a:buAutoNum type="arabicPeriod"/>
            </a:pPr>
            <a:r>
              <a:rPr lang="en-US" altLang="cs-CZ" sz="1700"/>
              <a:t>decisions based on portfolio models are proven to be sensitive to the choice of dimensions, factors and</a:t>
            </a:r>
            <a:r>
              <a:rPr lang="cs-CZ" altLang="cs-CZ" sz="1700"/>
              <a:t> </a:t>
            </a:r>
            <a:r>
              <a:rPr lang="en-US" altLang="cs-CZ" sz="1700"/>
              <a:t>weights </a:t>
            </a:r>
            <a:endParaRPr lang="cs-CZ" altLang="cs-CZ" sz="1700"/>
          </a:p>
          <a:p>
            <a:pPr marL="455613" indent="-455613">
              <a:lnSpc>
                <a:spcPct val="130000"/>
              </a:lnSpc>
              <a:buFontTx/>
              <a:buAutoNum type="arabicPeriod"/>
            </a:pPr>
            <a:r>
              <a:rPr lang="en-US" altLang="cs-CZ" sz="1700"/>
              <a:t>the supplier side of the buyer-seller relationship is a disregarded element.</a:t>
            </a:r>
          </a:p>
          <a:p>
            <a:pPr marL="455613" indent="-455613">
              <a:lnSpc>
                <a:spcPct val="130000"/>
              </a:lnSpc>
              <a:buFontTx/>
              <a:buAutoNum type="arabicPeriod"/>
            </a:pPr>
            <a:r>
              <a:rPr lang="en-US" altLang="cs-CZ" sz="1700"/>
              <a:t>the model does not provide guidelines for</a:t>
            </a:r>
            <a:r>
              <a:rPr lang="cs-CZ" altLang="cs-CZ" sz="1700"/>
              <a:t> </a:t>
            </a:r>
            <a:r>
              <a:rPr lang="en-US" altLang="cs-CZ" sz="1700"/>
              <a:t>moving commodities and/or suppliers within the matrix, i.e., decisions regarding strategic change.</a:t>
            </a:r>
            <a:endParaRPr lang="cs-CZ" altLang="cs-CZ" sz="1700"/>
          </a:p>
          <a:p>
            <a:pPr marL="455613" indent="-455613">
              <a:lnSpc>
                <a:spcPct val="130000"/>
              </a:lnSpc>
              <a:buFontTx/>
              <a:buAutoNum type="arabicPeriod"/>
            </a:pPr>
            <a:r>
              <a:rPr lang="en-GB" altLang="cs-CZ" sz="1700"/>
              <a:t>rather generic</a:t>
            </a:r>
            <a:r>
              <a:rPr lang="cs-CZ" altLang="cs-CZ" sz="1700"/>
              <a:t> model</a:t>
            </a:r>
            <a:r>
              <a:rPr lang="en-GB" altLang="cs-CZ" sz="1700"/>
              <a:t> by nature</a:t>
            </a:r>
            <a:r>
              <a:rPr lang="cs-CZ" altLang="cs-CZ" sz="1700"/>
              <a:t>, generic strategies (exploit, balance, diversify)</a:t>
            </a:r>
          </a:p>
          <a:p>
            <a:pPr marL="455613" indent="-455613">
              <a:lnSpc>
                <a:spcPct val="130000"/>
              </a:lnSpc>
              <a:buFontTx/>
              <a:buAutoNum type="arabicPeriod"/>
            </a:pPr>
            <a:r>
              <a:rPr lang="en-US" altLang="cs-CZ" sz="1700"/>
              <a:t>it does not provide guidelines</a:t>
            </a:r>
            <a:r>
              <a:rPr lang="cs-CZ" altLang="cs-CZ" sz="1700"/>
              <a:t> </a:t>
            </a:r>
            <a:r>
              <a:rPr lang="en-US" altLang="cs-CZ" sz="1700"/>
              <a:t>for moving commodities or suppliers around the different categories </a:t>
            </a:r>
            <a:endParaRPr lang="en-GB" altLang="cs-CZ" sz="17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70E54-A01C-46EE-A105-B8C24003D913}"/>
              </a:ext>
            </a:extLst>
          </p:cNvPr>
          <p:cNvSpPr>
            <a:spLocks noGrp="1"/>
          </p:cNvSpPr>
          <p:nvPr>
            <p:ph type="title"/>
          </p:nvPr>
        </p:nvSpPr>
        <p:spPr/>
        <p:txBody>
          <a:bodyPr>
            <a:normAutofit fontScale="90000"/>
          </a:bodyPr>
          <a:lstStyle/>
          <a:p>
            <a:pPr>
              <a:lnSpc>
                <a:spcPts val="3999"/>
              </a:lnSpc>
              <a:defRPr/>
            </a:pPr>
            <a:r>
              <a:rPr lang="en-GB" sz="3999" dirty="0"/>
              <a:t>Guidelines to move between categories of </a:t>
            </a:r>
            <a:r>
              <a:rPr lang="en-GB" sz="3999" dirty="0" err="1"/>
              <a:t>Kraljic´s</a:t>
            </a:r>
            <a:r>
              <a:rPr lang="en-GB" sz="3999" dirty="0"/>
              <a:t> matrix</a:t>
            </a:r>
          </a:p>
        </p:txBody>
      </p:sp>
      <p:pic>
        <p:nvPicPr>
          <p:cNvPr id="105475" name="Picture 2">
            <a:extLst>
              <a:ext uri="{FF2B5EF4-FFF2-40B4-BE49-F238E27FC236}">
                <a16:creationId xmlns:a16="http://schemas.microsoft.com/office/drawing/2014/main" id="{5C52CC29-6A77-4DD8-9403-68A4B3AE2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66" t="14874" r="37996" b="12120"/>
          <a:stretch>
            <a:fillRect/>
          </a:stretch>
        </p:blipFill>
        <p:spPr bwMode="auto">
          <a:xfrm>
            <a:off x="1403350" y="1371600"/>
            <a:ext cx="4897438" cy="545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Nadpis 1">
            <a:extLst>
              <a:ext uri="{FF2B5EF4-FFF2-40B4-BE49-F238E27FC236}">
                <a16:creationId xmlns:a16="http://schemas.microsoft.com/office/drawing/2014/main" id="{5A7F0FB1-16BE-4931-87C3-EE083CC7400D}"/>
              </a:ext>
            </a:extLst>
          </p:cNvPr>
          <p:cNvSpPr>
            <a:spLocks noGrp="1" noChangeArrowheads="1"/>
          </p:cNvSpPr>
          <p:nvPr>
            <p:ph type="title"/>
          </p:nvPr>
        </p:nvSpPr>
        <p:spPr bwMode="auto">
          <a:xfrm>
            <a:off x="381000" y="620713"/>
            <a:ext cx="8229600" cy="1066800"/>
          </a:xfrm>
        </p:spPr>
        <p:txBody>
          <a:bodyPr wrap="square" numCol="1" compatLnSpc="1">
            <a:prstTxWarp prst="textNoShape">
              <a:avLst/>
            </a:prstTxWarp>
          </a:bodyPr>
          <a:lstStyle/>
          <a:p>
            <a:r>
              <a:rPr lang="cs-CZ" altLang="cs-CZ" sz="3200">
                <a:solidFill>
                  <a:srgbClr val="C00000"/>
                </a:solidFill>
              </a:rPr>
              <a:t>Kraljicova nákupní portfoliová matice (Peter Kraljic)</a:t>
            </a:r>
          </a:p>
        </p:txBody>
      </p:sp>
      <p:graphicFrame>
        <p:nvGraphicFramePr>
          <p:cNvPr id="107523" name="Objekt 4">
            <a:extLst>
              <a:ext uri="{FF2B5EF4-FFF2-40B4-BE49-F238E27FC236}">
                <a16:creationId xmlns:a16="http://schemas.microsoft.com/office/drawing/2014/main" id="{D9C05320-64C8-4D22-8E10-6B23E3BC90C4}"/>
              </a:ext>
            </a:extLst>
          </p:cNvPr>
          <p:cNvGraphicFramePr>
            <a:graphicFrameLocks noChangeAspect="1"/>
          </p:cNvGraphicFramePr>
          <p:nvPr/>
        </p:nvGraphicFramePr>
        <p:xfrm>
          <a:off x="360363" y="2790825"/>
          <a:ext cx="8026400" cy="4030663"/>
        </p:xfrm>
        <a:graphic>
          <a:graphicData uri="http://schemas.openxmlformats.org/presentationml/2006/ole">
            <mc:AlternateContent xmlns:mc="http://schemas.openxmlformats.org/markup-compatibility/2006">
              <mc:Choice xmlns:v="urn:schemas-microsoft-com:vml" Requires="v">
                <p:oleObj name="Dokument" r:id="rId3" imgW="5987740" imgH="3015842" progId="Word.Document.12">
                  <p:embed/>
                </p:oleObj>
              </mc:Choice>
              <mc:Fallback>
                <p:oleObj name="Dokument" r:id="rId3" imgW="5987740" imgH="3015842" progId="Word.Document.12">
                  <p:embed/>
                  <p:pic>
                    <p:nvPicPr>
                      <p:cNvPr id="107523" name="Objekt 4">
                        <a:extLst>
                          <a:ext uri="{FF2B5EF4-FFF2-40B4-BE49-F238E27FC236}">
                            <a16:creationId xmlns:a16="http://schemas.microsoft.com/office/drawing/2014/main" id="{D9C05320-64C8-4D22-8E10-6B23E3BC9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2790825"/>
                        <a:ext cx="80264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4" name="TextovéPole 5">
            <a:extLst>
              <a:ext uri="{FF2B5EF4-FFF2-40B4-BE49-F238E27FC236}">
                <a16:creationId xmlns:a16="http://schemas.microsoft.com/office/drawing/2014/main" id="{0191FC92-CA5C-4A9F-B92E-CDFC3A1E7189}"/>
              </a:ext>
            </a:extLst>
          </p:cNvPr>
          <p:cNvSpPr txBox="1">
            <a:spLocks noChangeArrowheads="1"/>
          </p:cNvSpPr>
          <p:nvPr/>
        </p:nvSpPr>
        <p:spPr bwMode="auto">
          <a:xfrm>
            <a:off x="107950" y="1628775"/>
            <a:ext cx="8194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buFont typeface="Wingdings" panose="05000000000000000000" pitchFamily="2" charset="2"/>
              <a:buNone/>
            </a:pPr>
            <a:r>
              <a:rPr lang="cs-CZ" altLang="cs-CZ" sz="1800">
                <a:solidFill>
                  <a:srgbClr val="000000"/>
                </a:solidFill>
                <a:latin typeface="Times New Roman" panose="02020603050405020304" pitchFamily="18" charset="0"/>
                <a:cs typeface="Times New Roman" panose="02020603050405020304" pitchFamily="18" charset="0"/>
              </a:rPr>
              <a:t>- nakupované produkty jsou rozděleny do 4 kategorií na základě posouzení 2 dimenzí, a to: dodavatelské riziko a ziskovost.</a:t>
            </a:r>
          </a:p>
          <a:p>
            <a:pPr eaLnBrk="1" hangingPunct="1">
              <a:buFont typeface="Wingdings" panose="05000000000000000000" pitchFamily="2" charset="2"/>
              <a:buNone/>
            </a:pPr>
            <a:r>
              <a:rPr lang="cs-CZ" altLang="cs-CZ" sz="1800">
                <a:solidFill>
                  <a:srgbClr val="000000"/>
                </a:solidFill>
                <a:latin typeface="Times New Roman" panose="02020603050405020304" pitchFamily="18" charset="0"/>
                <a:cs typeface="Times New Roman" panose="02020603050405020304" pitchFamily="18" charset="0"/>
              </a:rPr>
              <a:t> - pomocí matice lze optimalizovat využití možností a schopností různých dodavatelů</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1B4063-E043-46E3-B06A-1E2B008FE592}"/>
              </a:ext>
            </a:extLst>
          </p:cNvPr>
          <p:cNvSpPr>
            <a:spLocks noGrp="1"/>
          </p:cNvSpPr>
          <p:nvPr>
            <p:ph type="title"/>
          </p:nvPr>
        </p:nvSpPr>
        <p:spPr/>
        <p:txBody>
          <a:bodyPr>
            <a:normAutofit fontScale="90000"/>
          </a:bodyPr>
          <a:lstStyle/>
          <a:p>
            <a:pPr>
              <a:lnSpc>
                <a:spcPts val="3999"/>
              </a:lnSpc>
              <a:defRPr/>
            </a:pPr>
            <a:r>
              <a:rPr lang="cs-CZ" sz="3999" dirty="0" err="1"/>
              <a:t>Supplier</a:t>
            </a:r>
            <a:r>
              <a:rPr lang="cs-CZ" sz="3999" dirty="0"/>
              <a:t> preference matrix (Van </a:t>
            </a:r>
            <a:r>
              <a:rPr lang="cs-CZ" sz="3999" dirty="0" err="1"/>
              <a:t>Weele</a:t>
            </a:r>
            <a:r>
              <a:rPr lang="cs-CZ" sz="3999" dirty="0"/>
              <a:t>, 2003)</a:t>
            </a:r>
            <a:endParaRPr lang="en-GB" sz="3999" dirty="0"/>
          </a:p>
        </p:txBody>
      </p:sp>
      <p:sp>
        <p:nvSpPr>
          <p:cNvPr id="45059" name="Zástupný symbol pro obsah 2">
            <a:extLst>
              <a:ext uri="{FF2B5EF4-FFF2-40B4-BE49-F238E27FC236}">
                <a16:creationId xmlns:a16="http://schemas.microsoft.com/office/drawing/2014/main" id="{F40DA054-CDAD-4501-95F3-2F3818EFE152}"/>
              </a:ext>
            </a:extLst>
          </p:cNvPr>
          <p:cNvSpPr>
            <a:spLocks noGrp="1"/>
          </p:cNvSpPr>
          <p:nvPr>
            <p:ph idx="1"/>
          </p:nvPr>
        </p:nvSpPr>
        <p:spPr>
          <a:xfrm>
            <a:off x="457200" y="1600200"/>
            <a:ext cx="4186238" cy="4873625"/>
          </a:xfrm>
        </p:spPr>
        <p:txBody>
          <a:bodyPr>
            <a:normAutofit fontScale="85000" lnSpcReduction="20000"/>
          </a:bodyPr>
          <a:lstStyle/>
          <a:p>
            <a:pPr>
              <a:spcBef>
                <a:spcPts val="0"/>
              </a:spcBef>
              <a:defRPr/>
            </a:pPr>
            <a:r>
              <a:rPr lang="cs-CZ" altLang="en-US" sz="2799"/>
              <a:t>Reflects </a:t>
            </a:r>
            <a:r>
              <a:rPr lang="en-US" altLang="en-US" sz="2799"/>
              <a:t>suppliers’ point of view as a starting</a:t>
            </a:r>
            <a:r>
              <a:rPr lang="cs-CZ" altLang="en-US" sz="2799"/>
              <a:t> </a:t>
            </a:r>
            <a:r>
              <a:rPr lang="en-GB" altLang="en-US" sz="2799"/>
              <a:t>position</a:t>
            </a:r>
            <a:endParaRPr lang="cs-CZ" altLang="en-US" sz="2799"/>
          </a:p>
          <a:p>
            <a:pPr>
              <a:spcBef>
                <a:spcPts val="0"/>
              </a:spcBef>
              <a:defRPr/>
            </a:pPr>
            <a:r>
              <a:rPr lang="en-US" altLang="en-US" sz="2799"/>
              <a:t>The account attractiveness is a measure for</a:t>
            </a:r>
            <a:r>
              <a:rPr lang="cs-CZ" altLang="en-US" sz="2799"/>
              <a:t> </a:t>
            </a:r>
            <a:r>
              <a:rPr lang="en-US" altLang="en-US" sz="2799"/>
              <a:t>how important the buying company is to the supplier.</a:t>
            </a:r>
            <a:endParaRPr lang="cs-CZ" altLang="en-US" sz="2799"/>
          </a:p>
          <a:p>
            <a:pPr>
              <a:spcBef>
                <a:spcPts val="0"/>
              </a:spcBef>
              <a:defRPr/>
            </a:pPr>
            <a:r>
              <a:rPr lang="en-US" altLang="en-US" sz="2799"/>
              <a:t>The relative value of the business is a</a:t>
            </a:r>
            <a:r>
              <a:rPr lang="cs-CZ" altLang="en-US" sz="2799"/>
              <a:t> </a:t>
            </a:r>
            <a:r>
              <a:rPr lang="en-US" altLang="en-US" sz="2799"/>
              <a:t>measure for the value of the products to the buying company</a:t>
            </a:r>
            <a:endParaRPr lang="en-GB" altLang="en-US" sz="2799"/>
          </a:p>
        </p:txBody>
      </p:sp>
      <p:pic>
        <p:nvPicPr>
          <p:cNvPr id="109572" name="Picture 2">
            <a:extLst>
              <a:ext uri="{FF2B5EF4-FFF2-40B4-BE49-F238E27FC236}">
                <a16:creationId xmlns:a16="http://schemas.microsoft.com/office/drawing/2014/main" id="{D45B80E4-74AF-40A3-AC01-D0D6E143F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57338"/>
            <a:ext cx="3868737" cy="405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66F3F2BC-5D06-4E33-9A4B-F11BB34861E3}"/>
              </a:ext>
            </a:extLst>
          </p:cNvPr>
          <p:cNvSpPr>
            <a:spLocks noGrp="1"/>
          </p:cNvSpPr>
          <p:nvPr>
            <p:ph type="title" idx="4294967295"/>
          </p:nvPr>
        </p:nvSpPr>
        <p:spPr>
          <a:xfrm>
            <a:off x="914400" y="66675"/>
            <a:ext cx="8229600" cy="1143000"/>
          </a:xfrm>
        </p:spPr>
        <p:txBody>
          <a:bodyPr bIns="91440"/>
          <a:lstStyle/>
          <a:p>
            <a:pPr fontAlgn="auto">
              <a:lnSpc>
                <a:spcPts val="3999"/>
              </a:lnSpc>
              <a:spcAft>
                <a:spcPts val="0"/>
              </a:spcAft>
              <a:defRPr/>
            </a:pPr>
            <a:r>
              <a:rPr lang="cs-CZ" altLang="cs-CZ" sz="3999"/>
              <a:t>Možné oblasti nákupní strategie</a:t>
            </a:r>
            <a:endParaRPr lang="en-GB" altLang="cs-CZ" sz="3999"/>
          </a:p>
        </p:txBody>
      </p:sp>
      <p:sp>
        <p:nvSpPr>
          <p:cNvPr id="111619" name="AutoShape 2" descr="data:image/png;base64,iVBORw0KGgoAAAANSUhEUgAAARIAAAC4CAMAAAAYGZMtAAAAqFBMVEX///8AAACHhoWRkI+dnJv29vbg4OC4t7fr6+uEg4LGxsbS0tKrqqr5+fl7enmZmJelpKOxsLDl5eVIRURmZGNxcG+/vr7w8PDa2dnKysrp6enEw8N1c3MJAACNjIuBf35qaGdST05eXFsdFxQ8PD0xLCpfXl0QBABDQ0QYEQ86NjVXVVQPCw8TExQtLS4iIiMsJyUeHh4SDQczMjIpKCciHBgbFhcdHR/iEFZgAAAWFElEQVR4nO1dh2LiOBDVuGLce2+0AA4bFsLe///ZSYYkgE2xMUnY7EsMLpLLQ2VmNBojdE/Y9D2hbvy73v1dQN339OajUsL2XFdGyJVll0Vk2cJ1yy/Wfd92a86wl/gj6xselhJfB+BRBK4Ec6TDentIBCBfHqjb7RQATnLCAvSQCsXhiR+XEuQuTGQ4oePAPFQg53g+RLwKgPfwbogfK9R15PMABs/zmCX82Qv4EgHOTr4AJF+CzOMdvKX3piCREvO4lCTgI2WSw3oGuQTj1H4BE8zVDJcL+IVLjQN67o9gMVvHESiIhpeXoQNjGga/cUmiwIL1YmXCr9UoEnAW03JtIFw9MCUwQEhZ/hnGf1ZWCEtqthgCiIC/njfxaop44BAakc2xNk9xBUkpCMGUANcmhGscyp8WOP3TbC4MF7N5pshpWekelxIBFxIESUQKBdh40Ue7FYAYyvZFoX2yDzaaxmNKzCmmZMQAPcWPngHz8p4+BKAm4EaPTYkr0AlFedRWlkhozafohEuS7VZCMwgxSYoYvMVRScpiSka051EqopJEJCdJcHI6YcREd/BZkoRyEZWSpvhRKWkMGqwrU/4YSnqid2XKv4ESOfF7qno+j0z3zx3u0fT7+t9AiU69iWinwQtnDloJm3yc9LEp4c3cZPiBgrvWOI/yEqapT/FniGRbMRXcD+f5iHWKNM8zfSTlkelQtknSKt50StKObMiFwnw/6WNTIpH+1pmYT/AnjkS8sQIQ5gBPRNh3pQILKojso8VJ/gQmA7yV42Z2Cj5OgrOKuJO2+j1Qg71S9tiU6PCMBbR5tiJffimmYZkVnmfPmBIRqJISvE8bje3V8xNo07ENUQiqAaVkh/JhSAQ4+u+hRCKCljXeClzzNfnEDxpNieSGglVSUoKhUsMI1iPwqVkEZg4hU2bcLf3pQPtrKGENIzAQ+QgMw3WNwJ1A0sO7AwMrcC4XGDIqD+E05Dgq0xoBxwVBmdEgh2XWwCnfT/rYlFRhx8ytp//bKOkAfxklWLO14JwIsoUj71bk8GMnaYFI9XlYSnqcwcksx3EIBXgVNxxcgAxiMQo9bgsDHw5Ykk7GW2ThSAPDGQz4eC9GMIm5t2OuGIYlVQ9LCTH7TKzChD4aEC0/t38/4R7mzwxLIWC/ACWAin/3FfntByTFhHQyPaz+xWsF+Byy0SYCWPoFPJfH6PzRS0kSPy/AwQSoyMJiydiB1c6EBCKPxTMRTA4yGmDzvIghQhAP8SEXU6KFGsgKqJiMzfMYganjfjsBdbBalGa1h6WEKk1FlA0MwrIFllClKRZHVSKThlgki7HMhsAO+1mZrnDwZ0xKCdd/mW8pGc2xWEMoCX0oMlALnO6hKdHyoih0y8p1ROG1iLEnOZ+TnSan2hP8nQhY1bEYvAsfMM1ehg+5SJoWGTIFK5fEPCqKAYWPTZ3JGGgBH++hB6ak2zPSI2Kp3eIfJQQco31IeP8oqeCTKTG4lgj2TvJJlARt79U4f/4jFA7fCk62d5JMaAiqUeJ4Z5LM2t5r3oiSpFHqPeyXDJ5pBjprlt6oXvKOD9n6MrdUFlfv4pKu7yPR3465+2L51ePE8DhXNWOzy9TBLW0diD2skbdQ0pNaZTu6ZAiAxb5+rxf0WDBR0DN6L5nP9wIDyUbQvq3bT02RO3WpY73VgCX+Kdj/snP31wjdUNKHISyediOscxOIGdPCGlQxsgb5FE5nbHAZGPES/7LidYnndF2X8L/B67zBi6Iu+Zx+MmNTdEXJYjaLE6JY8uvVjIJEBzqKy2HpJOqIkifQMd8M8PAHcpBgkBJPiN/rdIR3PcPJjE3RWcV5g/TfcATALM0JLiypBcVk0BElM3B+P2Hdy8dX8YFfZAnWY2eQIgX6348S1nuH6xku+S53BYbnOaPN6YwNLoOJ4LHu7oL1pGDtVYcJ0W5X6c694btRcgYSz/f2Nh+gE76JEg5U7yB/Dyb4Uyz3Gbj6aEe+cK4+Gcvoelx+Mk/0dy6GrL9H/ZdQIoq+bISeBawo9kS8JeIVPxRdkUug7yEk90MX9wa+weEFkW/fG40zsdllDmHRxym4V2W3Zg/23C+/hBKwpzmxQa7yJei/cccS55AMAUzIc2BARAMYERsmvfwP6I0F6iZO/jybAhz7jZ6/zA4qTYcSrcKa9oyEphO8negoofW+2peT0pWoR3M1GVugPSWqNbPj4fMQFNzxPuMFQF/PZkAhGvcADloUCPeNQ6dcYBaCCvZ/hdaOEtyrBH8wwRFuUs1i1+kACAATZjHDXX2fNLJ1GZujPSVJAe++cAALsiItSikWwMGUKNvDfLnYoMxfKLA3djtKDJBEzCsM8NUmnv+SUaARC7kEtDEaBiruc2Lo12RsgdaUuDLrliBO1qwHKot37Tbxilw6X5erZMEbJD1i0yaMfDxZsrbt0XQ6Gq0ZKS9eR0X+tM68V3sirDfSKPu19tejtV+TsQU66oRlsVeb7mLGtqmj825E34CSO2V8PLnk7hlt6gyU5ZqmTxyrdNYN0JKSU7dCUQmdj5PTz2HfcK/HEJPkgmNiK7Sk5DScJLvWY7QDhKPE6fqc3VJiJOOuKb4ILK9xl1M1QIeUyLqlnJnzdD9wWcY30ZwuoDNKRM1yruyIuwerW1FnF++GEtaz0y8eB/Q0uqO2thNK6JH0ZQVkDzyVd/G73E6JY1LfZqDYFQQ6uJzsPG6kxFAo+kua1JPo64rfSI+q4CZKeGHQyCL0OZC1QrjlZ2pPiUGvtRsufF9oc7513paUyLylfIcW9SRcI7G9dmWlFSWelPHNvCK+AqJj6m0kuOaUyJytnJ3l9Y0QCEXzxq4xJepc+9Y15hh+wTRUDJtREprCoxSQDxh0Kjap5g0oMQQq+V4yyNXwC0q+ulm5mhI+5S8VEJltBxlxaktc39WqjHplUbmOEgOf8GIizmroFLaDliPdkFsBXZ44sveoiuZcU1SuoER2NOUaxYFra9+ikd62xW5mymV527ls8rtICefY/HU6A/deirfzXvZhnLuTT6MEw3OSS6bqC5QYUXS1Fe+DklGub4feduVURv5BpT8qvp9JCQavqnWOhe84S4m6bqIpfFACAkuc1vLd4Chk5hQkiDWA3xNYMmBvDnquT6aEZKOd07/0aUrCvOFgyCElMRg0mZ78Z/g8JAO2aJEE8GdVzodRhYPG//MpIbGO7FNt7QlKAir1mtpiPihZDE1Yg6FBOaN9O1TOQD8CePr1UuTgDA7OXU+JqJAfUlfedwQ1z3/DqB7LM2mtmFVLiZPqZ2tbPT4oCcKw7zoscmig+2EY4u2QBKsKQ9EIHTd0DhWPekp4ED1JN8HVJE3raZL036o6p/fGKQNMnWxRpcRg1HbDh9xxw+OozFVtUT0lDvhkRuFsMQEdZsNIeB1XE906i0KW04oV7IgSOdSitmp/hRJEHGJ98aIuWkdJrydBf1S69BQQQp6tbaihJDVuMypicGJ6ePkDSgzH1ttf4ogSmUzRF8PSgTyQyaT9ICjn8VdQR0kIYAbllEOaBD+g44klQVrJGjnXFcTzMKR073fbo8Sw7ZtGc48o8SGBhER/mOfELQnwJihZnVvIbT0Ol6gdDEL7+btKy775nmvjW+muUOLDoFgNF7OnBK8+gwhAKd1TQjQONbxdRWe1tOxTeqPNEpPcz+mb62SVkp0b+XBafs1WUBw7MW9xu1zCihrfgd1CpOnA79HxEAaJ14Ul9YgSlviMY2WHOJBzHkcDzxEn8pqMnYhqnJZ24cThWEsDNsNNN6bluh7nA8Zp5bEr6dVRtctlXYIOUFy8DIGnKV9uHJBZRr8kc+sZamnpege6JjKf22cc9hZ7iRgYbdBTjs9l6Ol5OUjqwDXsMiUGz4i4xAbZOWe700gsFOgtUWf7DM9GzvsMSpKkY8eo2yFSzMn6c3dKeK2J9fPzwOppWK/735cSzhe47zuKIdL9uqJSpSSwLKwP7zXwe6tqUWcpOEEJ21P5b+NqUw9RrzGIVCgJXrCqETHwVqhcYU+c9GrN17WUuCkjdehEeDdozLHDR5WSXxCiDDbvQke8Kef0qtstVaqKITWUVC/0bcG6lHNQmKsVh5nDnClNf0j2otVsgVdHKVZERBg+D19X8xSiwxzHlPgOVYnY/63h+cqeeF6lROYYiH+RKU+IGo+HLy94dZPnwzkJYbmB2SY3j6wSB5S4geJ/oj94V9DpdzG3QolPJldNNTKagH4vLVBSvLrRtGewZkOA7HWmMUeBGfYo8QWtXdSGbwBlp/9USwlP04nbp2k1Qb2EpnmeTgyapnqMBhDRfTahhaNa8UZJINHfvIc5D5cRRCRq/LVyCTU3T6l3kCEByaL0Lbx9b4OfLKGoqEUnIIuieEIsh3kEiuo/PiGIhKncwGlK+oLMq9e4FMWzVfw9pfYWyOIzlFA+lk+uccSPh5sLEcofBp5lmXU6jjMyzblom7mQrV6n9nTuj8ypOTJVa96fzqs9bLyKTar/Db2gG0KmBSyfsHoNJTqYAuSeDzGuWAOXRLp4AtAW5YxnqD46DCIeiWF6wwjPN0Cfnm8tXHWlhIdcIzHWN1hanZkcmZuOZVhOihfEpF5DyVsnXB0qfBQYvHlaVENlKSExxFVcNlbleBMN8SKmYTv4dJoSjH4qdTC29smQPSHzPvrLOkr6g5QfqOrAwpCUSLImVgar3NLEwcQaVNuSA4E+4NLUewQV+A2sM9AuqH31ADituFTUPmkQPkqzEkTZRePACZwTTWuMAx6j3hy+/ROgj4SqXe1+hkadKroYcrwfOEupnWdxT9ur4Wd6V3YCod1wB3VyTpAqnPLEvLOFPqDtdO+XaDt6JqO2URNO+CWqZ+Zs3X8cx9fmb77pXKa1dRhvSwlfQ0k/p8452n3KaB9u1kt/yRsGQKuU9DgXlc/L4brhcZznyTWD+RVKegKVnNfZpejs4atwxZgwxysW5xrvpfUw9m9Qtjist+u5j2ID4/UaSoLfYGYrvOKSV07wFNBhURM994gSR7g8d1papso5CIKQ4uVckpS8KfIyuNCMQl+hFD9hwgMZ2HgpHzgvdpRoMNs7HoJfR4kIivwyJi46z9ZMASDRsswRwBEt+5QEzPwaycDTzkIH2Nh40aUziaRr64PhkJCS0kvhkfMxfshomiMyga7jLc2VcE3QNA7pusRrzO6KjCuFtRUHmRsYsTCcgTaAxezP8xBsDlZHJfadEtmxW3tiHsCHJQd8bNMtHH+r4Bwd60viL+KuB0/61mdvF2TMwXq3hwrymq8X8MAmPvYUQGTHkNVRwpm/YLQkcSlhCVvHrlGRVQaZdpRwetbFUL3L2amkGzSkfQ9xNH37KQkloYFelsRddcOTYHCRBaoVz56xtk0oWcfgoF8mglQFHRwfUlwn7DpKXKcfuqHTJ8Ar20/8daSVlpQYkd1JpBttvvXa7gu7EsILt47gEUrwLb4+Lf6UlMQZeBlIoxku/SE8Y0pgiClZY0rM6VNGgtKlSlxPyZXgDcTM1ZsDL2AwBfU2IN77GJhxafWmUYnzvmpncIGS2rDcWzi20EUBCdWJ/yFyHnhHyz59Q6SaE5T4F3mub153N5ZHxftTT48Lcgdz2mUysfWg1TieVuBPWo/X1FMiTkXdPG9hqaFEFUDVqBQxAuQqLYSM6lOUB7R26K9XJ702A29Kx8MU1ZkWPallDJ8qJQoleCJNT8FLBV/damqeUvllq5TwZZzOfrk8bef0gPUKCxgfat83UsJE9lWTTzB8lWlRVKqUkLcWRRDHQ0hxMwvlElatVaco2S6rGPhn3IsnIpnpdHi7t1Di60V9nK0Ts7ZYSWssq9RT8gor/LcEAffA1Bpi9RpK5Elkqlk0CizyjlbTz01PzUxpqtqH4mtrSlyaUrwTtsGTc/tcLfKbNV5VStYMtX1BrW7m+A/GJm+aZuUxbuiE21HiC+aZjurcDFBxUD/57QQudcIsnNBB2lNyZh7nSehJcf5yF+YJa8z1RtYb5JLM75cS6qUlPNz2qaaUeH3zop/9pdnkLJs6V3ZAN9hLPLElGo2fyFKaXREM6IqYA5ySGtdUoBscxj8DnHDlRPDrIlPwo1tiyn4DyNr86vhvV8cvSUadB1b9LBh+njYQKa6PcsN6QsNe+XsgVIpGcX+axUISCyZ4pAFh/DsKptb0jhtGzGK1+QPVH2mctBBcmsdV4zL7u82/qUPPt4R2Trptou+5zuC7uyT1mKLfdnS2XYxGls/sLsx7d4JQ0De4BrWO5MlF1vesP/ycus2B7JZ4r/y6cWt+Z7BiRKm31umbQuDKLtMiLOTd4OoTvYPbuTV2dCCkyfdoamk76iaAfAcRxvt3eIlCU4RSd/JSN3Ho6RviEt8OMRGoXnetWkdvK3CN9PqYdJ3C7VtMt/OEununhThpKS3eAkkoOp+J2umbT6R1G52iNTx+fo/3rHT8fhw2tbp8CYl7xsaojZ/4/ikL5S2/TNug66du1OOplXbOWtroMrrePwnfF/2Tx27x0WtJiZecup1zd4qPXuXl9Y6LAVpO4QteP+a19Vtq9qZYva0Z7ysoaSsYNbvXB6VE/oiC5e7PS9FrJsX9EEomsPIRyyKZRRJgTmQZryEZkRExGW+yBz3Qj6AEljKCcW5BBNETgE6cGM31mzOjBgrs94hdUSKeFwu/uC1hQH/N1NIdZAhLB56XIV6Tf8/Iq9QToOn9CtSSEnuAPIFD4hx34gFRqJj3+853YSPofa+tr6XEnIL+a7MY4QIxgin8wnS8LhdlaZnGZgF63gEl0yXyFE/JIFSSDHRBSRJcTJQ0TZN4LCipkPqJxlPvweG/lhLf912Yiz0x9N0+i8WSKYic5/fI/n7f9cMD6awlJeYSOTu/JEUAsEbDjNRHEoT59QlXWYveVtR5q8scoptO+GBiqHPulO1LSVhSoirWLIYZLHs8izS8g3+JgSeULJ5Aevee/HpK3nfI+04wXum7HDr7fLWkRBkkSu4USsHnaVHwk8HExmey8A5lMiiccJLx/xVMZL6VyC+lhOU43NMauBxzHDL6oAV4RcZ/hgiCwRkqHLyf5m6dsBjv6wpfSsnrYGQja24/AQ24ewGLVOrB9kt4Hk9wL7QfxeEnyCU6zHUElhrvfDKV18VGwfvIvBF9NOfT+PmnUZIP1gUuJRaZnk/+CHjI8cpmpJBwMPDjSsm2LeE4o2xL8JdhGCwXuFy5cOWB1vf6mJQ0RENKPv1dFxjuJ9tLmt2rmLacU30pfE+vOJP5zETuxDx9SqXlvV4br+rOMNqOO93j/fDfA0bb8ZUH9+w8g3+UVPCPkgr+UVLBP0oqqFLiMZLu0e9GUfGEg9VPokSWLXD8vsj6Pv73GHBEUfQrfvc/iRIkrlQD62PrvJgAA1PQiHZWcdP4UZT8WrLc7wWIv8aTt4mWq7zic/aTKJkArZOIEZZpZqDAAGCW1YRu+UmUuKzruuS1Jq6LWJclgZ0iqCriP4mSGog1I7g/nJI6/KOkgn+UVPAXU/LPXnKMYEC3w2mrWrf4H0bYuXjxUX7EAAAAAElFTkSuQmCC">
            <a:extLst>
              <a:ext uri="{FF2B5EF4-FFF2-40B4-BE49-F238E27FC236}">
                <a16:creationId xmlns:a16="http://schemas.microsoft.com/office/drawing/2014/main" id="{F8D20251-85CA-4371-8495-58770A37EF29}"/>
              </a:ext>
            </a:extLst>
          </p:cNvPr>
          <p:cNvSpPr>
            <a:spLocks noChangeAspect="1" noChangeArrowheads="1"/>
          </p:cNvSpPr>
          <p:nvPr/>
        </p:nvSpPr>
        <p:spPr bwMode="auto">
          <a:xfrm>
            <a:off x="155575" y="-1462088"/>
            <a:ext cx="4562475"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GB" altLang="cs-CZ" sz="1800">
              <a:latin typeface="Perpetua" panose="02020502060401020303" pitchFamily="18" charset="0"/>
            </a:endParaRPr>
          </a:p>
        </p:txBody>
      </p:sp>
      <p:sp>
        <p:nvSpPr>
          <p:cNvPr id="111620" name="AutoShape 4" descr="data:image/png;base64,iVBORw0KGgoAAAANSUhEUgAAARIAAAC4CAMAAAAYGZMtAAAAqFBMVEX///8AAACHhoWRkI+dnJv29vbg4OC4t7fr6+uEg4LGxsbS0tKrqqr5+fl7enmZmJelpKOxsLDl5eVIRURmZGNxcG+/vr7w8PDa2dnKysrp6enEw8N1c3MJAACNjIuBf35qaGdST05eXFsdFxQ8PD0xLCpfXl0QBABDQ0QYEQ86NjVXVVQPCw8TExQtLS4iIiMsJyUeHh4SDQczMjIpKCciHBgbFhcdHR/iEFZgAAAWFElEQVR4nO1dh2LiOBDVuGLce2+0AA4bFsLe///ZSYYkgE2xMUnY7EsMLpLLQ2VmNBojdE/Y9D2hbvy73v1dQN339OajUsL2XFdGyJVll0Vk2cJ1yy/Wfd92a86wl/gj6xselhJfB+BRBK4Ec6TDentIBCBfHqjb7RQATnLCAvSQCsXhiR+XEuQuTGQ4oePAPFQg53g+RLwKgPfwbogfK9R15PMABs/zmCX82Qv4EgHOTr4AJF+CzOMdvKX3piCREvO4lCTgI2WSw3oGuQTj1H4BE8zVDJcL+IVLjQN67o9gMVvHESiIhpeXoQNjGga/cUmiwIL1YmXCr9UoEnAW03JtIFw9MCUwQEhZ/hnGf1ZWCEtqthgCiIC/njfxaop44BAakc2xNk9xBUkpCMGUANcmhGscyp8WOP3TbC4MF7N5pshpWekelxIBFxIESUQKBdh40Ue7FYAYyvZFoX2yDzaaxmNKzCmmZMQAPcWPngHz8p4+BKAm4EaPTYkr0AlFedRWlkhozafohEuS7VZCMwgxSYoYvMVRScpiSka051EqopJEJCdJcHI6YcREd/BZkoRyEZWSpvhRKWkMGqwrU/4YSnqid2XKv4ESOfF7qno+j0z3zx3u0fT7+t9AiU69iWinwQtnDloJm3yc9LEp4c3cZPiBgrvWOI/yEqapT/FniGRbMRXcD+f5iHWKNM8zfSTlkelQtknSKt50StKObMiFwnw/6WNTIpH+1pmYT/AnjkS8sQIQ5gBPRNh3pQILKojso8VJ/gQmA7yV42Z2Cj5OgrOKuJO2+j1Qg71S9tiU6PCMBbR5tiJffimmYZkVnmfPmBIRqJISvE8bje3V8xNo07ENUQiqAaVkh/JhSAQ4+u+hRCKCljXeClzzNfnEDxpNieSGglVSUoKhUsMI1iPwqVkEZg4hU2bcLf3pQPtrKGENIzAQ+QgMw3WNwJ1A0sO7AwMrcC4XGDIqD+E05Dgq0xoBxwVBmdEgh2XWwCnfT/rYlFRhx8ytp//bKOkAfxklWLO14JwIsoUj71bk8GMnaYFI9XlYSnqcwcksx3EIBXgVNxxcgAxiMQo9bgsDHw5Ykk7GW2ThSAPDGQz4eC9GMIm5t2OuGIYlVQ9LCTH7TKzChD4aEC0/t38/4R7mzwxLIWC/ACWAin/3FfntByTFhHQyPaz+xWsF+Byy0SYCWPoFPJfH6PzRS0kSPy/AwQSoyMJiydiB1c6EBCKPxTMRTA4yGmDzvIghQhAP8SEXU6KFGsgKqJiMzfMYganjfjsBdbBalGa1h6WEKk1FlA0MwrIFllClKRZHVSKThlgki7HMhsAO+1mZrnDwZ0xKCdd/mW8pGc2xWEMoCX0oMlALnO6hKdHyoih0y8p1ROG1iLEnOZ+TnSan2hP8nQhY1bEYvAsfMM1ehg+5SJoWGTIFK5fEPCqKAYWPTZ3JGGgBH++hB6ak2zPSI2Kp3eIfJQQco31IeP8oqeCTKTG4lgj2TvJJlARt79U4f/4jFA7fCk62d5JMaAiqUeJ4Z5LM2t5r3oiSpFHqPeyXDJ5pBjprlt6oXvKOD9n6MrdUFlfv4pKu7yPR3465+2L51ePE8DhXNWOzy9TBLW0diD2skbdQ0pNaZTu6ZAiAxb5+rxf0WDBR0DN6L5nP9wIDyUbQvq3bT02RO3WpY73VgCX+Kdj/snP31wjdUNKHISyediOscxOIGdPCGlQxsgb5FE5nbHAZGPES/7LidYnndF2X8L/B67zBi6Iu+Zx+MmNTdEXJYjaLE6JY8uvVjIJEBzqKy2HpJOqIkifQMd8M8PAHcpBgkBJPiN/rdIR3PcPJjE3RWcV5g/TfcATALM0JLiypBcVk0BElM3B+P2Hdy8dX8YFfZAnWY2eQIgX6348S1nuH6xku+S53BYbnOaPN6YwNLoOJ4LHu7oL1pGDtVYcJ0W5X6c694btRcgYSz/f2Nh+gE76JEg5U7yB/Dyb4Uyz3Gbj6aEe+cK4+Gcvoelx+Mk/0dy6GrL9H/ZdQIoq+bISeBawo9kS8JeIVPxRdkUug7yEk90MX9wa+weEFkW/fG40zsdllDmHRxym4V2W3Zg/23C+/hBKwpzmxQa7yJei/cccS55AMAUzIc2BARAMYERsmvfwP6I0F6iZO/jybAhz7jZ6/zA4qTYcSrcKa9oyEphO8negoofW+2peT0pWoR3M1GVugPSWqNbPj4fMQFNzxPuMFQF/PZkAhGvcADloUCPeNQ6dcYBaCCvZ/hdaOEtyrBH8wwRFuUs1i1+kACAATZjHDXX2fNLJ1GZujPSVJAe++cAALsiItSikWwMGUKNvDfLnYoMxfKLA3djtKDJBEzCsM8NUmnv+SUaARC7kEtDEaBiruc2Lo12RsgdaUuDLrliBO1qwHKot37Tbxilw6X5erZMEbJD1i0yaMfDxZsrbt0XQ6Gq0ZKS9eR0X+tM68V3sirDfSKPu19tejtV+TsQU66oRlsVeb7mLGtqmj825E34CSO2V8PLnk7hlt6gyU5ZqmTxyrdNYN0JKSU7dCUQmdj5PTz2HfcK/HEJPkgmNiK7Sk5DScJLvWY7QDhKPE6fqc3VJiJOOuKb4ILK9xl1M1QIeUyLqlnJnzdD9wWcY30ZwuoDNKRM1yruyIuwerW1FnF++GEtaz0y8eB/Q0uqO2thNK6JH0ZQVkDzyVd/G73E6JY1LfZqDYFQQ6uJzsPG6kxFAo+kua1JPo64rfSI+q4CZKeGHQyCL0OZC1QrjlZ2pPiUGvtRsufF9oc7513paUyLylfIcW9SRcI7G9dmWlFSWelPHNvCK+AqJj6m0kuOaUyJytnJ3l9Y0QCEXzxq4xJepc+9Y15hh+wTRUDJtREprCoxSQDxh0Kjap5g0oMQQq+V4yyNXwC0q+ulm5mhI+5S8VEJltBxlxaktc39WqjHplUbmOEgOf8GIizmroFLaDliPdkFsBXZ44sveoiuZcU1SuoER2NOUaxYFra9+ikd62xW5mymV527ls8rtICefY/HU6A/deirfzXvZhnLuTT6MEw3OSS6bqC5QYUXS1Fe+DklGub4feduVURv5BpT8qvp9JCQavqnWOhe84S4m6bqIpfFACAkuc1vLd4Chk5hQkiDWA3xNYMmBvDnquT6aEZKOd07/0aUrCvOFgyCElMRg0mZ78Z/g8JAO2aJEE8GdVzodRhYPG//MpIbGO7FNt7QlKAir1mtpiPihZDE1Yg6FBOaN9O1TOQD8CePr1UuTgDA7OXU+JqJAfUlfedwQ1z3/DqB7LM2mtmFVLiZPqZ2tbPT4oCcKw7zoscmig+2EY4u2QBKsKQ9EIHTd0DhWPekp4ED1JN8HVJE3raZL036o6p/fGKQNMnWxRpcRg1HbDh9xxw+OozFVtUT0lDvhkRuFsMQEdZsNIeB1XE906i0KW04oV7IgSOdSitmp/hRJEHGJ98aIuWkdJrydBf1S69BQQQp6tbaihJDVuMypicGJ6ePkDSgzH1ttf4ogSmUzRF8PSgTyQyaT9ICjn8VdQR0kIYAbllEOaBD+g44klQVrJGjnXFcTzMKR073fbo8Sw7ZtGc48o8SGBhER/mOfELQnwJihZnVvIbT0Ol6gdDEL7+btKy775nmvjW+muUOLDoFgNF7OnBK8+gwhAKd1TQjQONbxdRWe1tOxTeqPNEpPcz+mb62SVkp0b+XBafs1WUBw7MW9xu1zCihrfgd1CpOnA79HxEAaJ14Ul9YgSlviMY2WHOJBzHkcDzxEn8pqMnYhqnJZ24cThWEsDNsNNN6bluh7nA8Zp5bEr6dVRtctlXYIOUFy8DIGnKV9uHJBZRr8kc+sZamnpege6JjKf22cc9hZ7iRgYbdBTjs9l6Ol5OUjqwDXsMiUGz4i4xAbZOWe700gsFOgtUWf7DM9GzvsMSpKkY8eo2yFSzMn6c3dKeK2J9fPzwOppWK/735cSzhe47zuKIdL9uqJSpSSwLKwP7zXwe6tqUWcpOEEJ21P5b+NqUw9RrzGIVCgJXrCqETHwVqhcYU+c9GrN17WUuCkjdehEeDdozLHDR5WSXxCiDDbvQke8Kef0qtstVaqKITWUVC/0bcG6lHNQmKsVh5nDnClNf0j2otVsgVdHKVZERBg+D19X8xSiwxzHlPgOVYnY/63h+cqeeF6lROYYiH+RKU+IGo+HLy94dZPnwzkJYbmB2SY3j6wSB5S4geJ/oj94V9DpdzG3QolPJldNNTKagH4vLVBSvLrRtGewZkOA7HWmMUeBGfYo8QWtXdSGbwBlp/9USwlP04nbp2k1Qb2EpnmeTgyapnqMBhDRfTahhaNa8UZJINHfvIc5D5cRRCRq/LVyCTU3T6l3kCEByaL0Lbx9b4OfLKGoqEUnIIuieEIsh3kEiuo/PiGIhKncwGlK+oLMq9e4FMWzVfw9pfYWyOIzlFA+lk+uccSPh5sLEcofBp5lmXU6jjMyzblom7mQrV6n9nTuj8ypOTJVa96fzqs9bLyKTar/Db2gG0KmBSyfsHoNJTqYAuSeDzGuWAOXRLp4AtAW5YxnqD46DCIeiWF6wwjPN0Cfnm8tXHWlhIdcIzHWN1hanZkcmZuOZVhOihfEpF5DyVsnXB0qfBQYvHlaVENlKSExxFVcNlbleBMN8SKmYTv4dJoSjH4qdTC29smQPSHzPvrLOkr6g5QfqOrAwpCUSLImVgar3NLEwcQaVNuSA4E+4NLUewQV+A2sM9AuqH31ADituFTUPmkQPkqzEkTZRePACZwTTWuMAx6j3hy+/ROgj4SqXe1+hkadKroYcrwfOEupnWdxT9ur4Wd6V3YCod1wB3VyTpAqnPLEvLOFPqDtdO+XaDt6JqO2URNO+CWqZ+Zs3X8cx9fmb77pXKa1dRhvSwlfQ0k/p8452n3KaB9u1kt/yRsGQKuU9DgXlc/L4brhcZznyTWD+RVKegKVnNfZpejs4atwxZgwxysW5xrvpfUw9m9Qtjist+u5j2ID4/UaSoLfYGYrvOKSV07wFNBhURM994gSR7g8d1papso5CIKQ4uVckpS8KfIyuNCMQl+hFD9hwgMZ2HgpHzgvdpRoMNs7HoJfR4kIivwyJi46z9ZMASDRsswRwBEt+5QEzPwaycDTzkIH2Nh40aUziaRr64PhkJCS0kvhkfMxfshomiMyga7jLc2VcE3QNA7pusRrzO6KjCuFtRUHmRsYsTCcgTaAxezP8xBsDlZHJfadEtmxW3tiHsCHJQd8bNMtHH+r4Bwd60viL+KuB0/61mdvF2TMwXq3hwrymq8X8MAmPvYUQGTHkNVRwpm/YLQkcSlhCVvHrlGRVQaZdpRwetbFUL3L2amkGzSkfQ9xNH37KQkloYFelsRddcOTYHCRBaoVz56xtk0oWcfgoF8mglQFHRwfUlwn7DpKXKcfuqHTJ8Ar20/8daSVlpQYkd1JpBttvvXa7gu7EsILt47gEUrwLb4+Lf6UlMQZeBlIoxku/SE8Y0pgiClZY0rM6VNGgtKlSlxPyZXgDcTM1ZsDL2AwBfU2IN77GJhxafWmUYnzvmpncIGS2rDcWzi20EUBCdWJ/yFyHnhHyz59Q6SaE5T4F3mub153N5ZHxftTT48Lcgdz2mUysfWg1TieVuBPWo/X1FMiTkXdPG9hqaFEFUDVqBQxAuQqLYSM6lOUB7R26K9XJ702A29Kx8MU1ZkWPallDJ8qJQoleCJNT8FLBV/damqeUvllq5TwZZzOfrk8bef0gPUKCxgfat83UsJE9lWTTzB8lWlRVKqUkLcWRRDHQ0hxMwvlElatVaco2S6rGPhn3IsnIpnpdHi7t1Di60V9nK0Ts7ZYSWssq9RT8gor/LcEAffA1Bpi9RpK5Elkqlk0CizyjlbTz01PzUxpqtqH4mtrSlyaUrwTtsGTc/tcLfKbNV5VStYMtX1BrW7m+A/GJm+aZuUxbuiE21HiC+aZjurcDFBxUD/57QQudcIsnNBB2lNyZh7nSehJcf5yF+YJa8z1RtYb5JLM75cS6qUlPNz2qaaUeH3zop/9pdnkLJs6V3ZAN9hLPLElGo2fyFKaXREM6IqYA5ySGtdUoBscxj8DnHDlRPDrIlPwo1tiyn4DyNr86vhvV8cvSUadB1b9LBh+njYQKa6PcsN6QsNe+XsgVIpGcX+axUISCyZ4pAFh/DsKptb0jhtGzGK1+QPVH2mctBBcmsdV4zL7u82/qUPPt4R2Trptou+5zuC7uyT1mKLfdnS2XYxGls/sLsx7d4JQ0De4BrWO5MlF1vesP/ycus2B7JZ4r/y6cWt+Z7BiRKm31umbQuDKLtMiLOTd4OoTvYPbuTV2dCCkyfdoamk76iaAfAcRxvt3eIlCU4RSd/JSN3Ho6RviEt8OMRGoXnetWkdvK3CN9PqYdJ3C7VtMt/OEununhThpKS3eAkkoOp+J2umbT6R1G52iNTx+fo/3rHT8fhw2tbp8CYl7xsaojZ/4/ikL5S2/TNug66du1OOplXbOWtroMrrePwnfF/2Tx27x0WtJiZecup1zd4qPXuXl9Y6LAVpO4QteP+a19Vtq9qZYva0Z7ysoaSsYNbvXB6VE/oiC5e7PS9FrJsX9EEomsPIRyyKZRRJgTmQZryEZkRExGW+yBz3Qj6AEljKCcW5BBNETgE6cGM31mzOjBgrs94hdUSKeFwu/uC1hQH/N1NIdZAhLB56XIV6Tf8/Iq9QToOn9CtSSEnuAPIFD4hx34gFRqJj3+853YSPofa+tr6XEnIL+a7MY4QIxgin8wnS8LhdlaZnGZgF63gEl0yXyFE/JIFSSDHRBSRJcTJQ0TZN4LCipkPqJxlPvweG/lhLf912Yiz0x9N0+i8WSKYic5/fI/n7f9cMD6awlJeYSOTu/JEUAsEbDjNRHEoT59QlXWYveVtR5q8scoptO+GBiqHPulO1LSVhSoirWLIYZLHs8izS8g3+JgSeULJ5Aevee/HpK3nfI+04wXum7HDr7fLWkRBkkSu4USsHnaVHwk8HExmey8A5lMiiccJLx/xVMZL6VyC+lhOU43NMauBxzHDL6oAV4RcZ/hgiCwRkqHLyf5m6dsBjv6wpfSsnrYGQja24/AQ24ewGLVOrB9kt4Hk9wL7QfxeEnyCU6zHUElhrvfDKV18VGwfvIvBF9NOfT+PmnUZIP1gUuJRaZnk/+CHjI8cpmpJBwMPDjSsm2LeE4o2xL8JdhGCwXuFy5cOWB1vf6mJQ0RENKPv1dFxjuJ9tLmt2rmLacU30pfE+vOJP5zETuxDx9SqXlvV4br+rOMNqOO93j/fDfA0bb8ZUH9+w8g3+UVPCPkgr+UVLBP0oqqFLiMZLu0e9GUfGEg9VPokSWLXD8vsj6Pv73GHBEUfQrfvc/iRIkrlQD62PrvJgAA1PQiHZWcdP4UZT8WrLc7wWIv8aTt4mWq7zic/aTKJkArZOIEZZpZqDAAGCW1YRu+UmUuKzruuS1Jq6LWJclgZ0iqCriP4mSGog1I7g/nJI6/KOkgn+UVPAXU/LPXnKMYEC3w2mrWrf4H0bYuXjxUX7EAAAAAElFTkSuQmCC">
            <a:extLst>
              <a:ext uri="{FF2B5EF4-FFF2-40B4-BE49-F238E27FC236}">
                <a16:creationId xmlns:a16="http://schemas.microsoft.com/office/drawing/2014/main" id="{F72327B3-B315-4B80-B8AB-E576EEC0CA85}"/>
              </a:ext>
            </a:extLst>
          </p:cNvPr>
          <p:cNvSpPr>
            <a:spLocks noChangeAspect="1" noChangeArrowheads="1"/>
          </p:cNvSpPr>
          <p:nvPr/>
        </p:nvSpPr>
        <p:spPr bwMode="auto">
          <a:xfrm>
            <a:off x="307975" y="-1309688"/>
            <a:ext cx="4562475"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GB" altLang="cs-CZ" sz="1800">
              <a:latin typeface="Perpetua" panose="02020502060401020303" pitchFamily="18" charset="0"/>
            </a:endParaRPr>
          </a:p>
        </p:txBody>
      </p:sp>
      <p:pic>
        <p:nvPicPr>
          <p:cNvPr id="111621" name="Obrázek 2">
            <a:extLst>
              <a:ext uri="{FF2B5EF4-FFF2-40B4-BE49-F238E27FC236}">
                <a16:creationId xmlns:a16="http://schemas.microsoft.com/office/drawing/2014/main" id="{E21D39DE-8F11-4C3C-98E7-F72358F28289}"/>
              </a:ext>
            </a:extLst>
          </p:cNvPr>
          <p:cNvPicPr>
            <a:picLocks noChangeAspect="1"/>
          </p:cNvPicPr>
          <p:nvPr/>
        </p:nvPicPr>
        <p:blipFill>
          <a:blip r:embed="rId3">
            <a:extLst>
              <a:ext uri="{28A0092B-C50C-407E-A947-70E740481C1C}">
                <a14:useLocalDpi xmlns:a14="http://schemas.microsoft.com/office/drawing/2010/main" val="0"/>
              </a:ext>
            </a:extLst>
          </a:blip>
          <a:srcRect l="1730" b="2074"/>
          <a:stretch>
            <a:fillRect/>
          </a:stretch>
        </p:blipFill>
        <p:spPr bwMode="auto">
          <a:xfrm>
            <a:off x="307975" y="115888"/>
            <a:ext cx="8656638"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BAE0C6-8721-4C0B-BD1C-338F16B3D8FC}"/>
              </a:ext>
            </a:extLst>
          </p:cNvPr>
          <p:cNvSpPr>
            <a:spLocks noGrp="1"/>
          </p:cNvSpPr>
          <p:nvPr>
            <p:ph type="title"/>
          </p:nvPr>
        </p:nvSpPr>
        <p:spPr>
          <a:xfrm>
            <a:off x="457200" y="274638"/>
            <a:ext cx="7467600" cy="706437"/>
          </a:xfrm>
        </p:spPr>
        <p:txBody>
          <a:bodyPr/>
          <a:lstStyle/>
          <a:p>
            <a:pPr>
              <a:lnSpc>
                <a:spcPts val="3999"/>
              </a:lnSpc>
              <a:defRPr/>
            </a:pPr>
            <a:r>
              <a:rPr lang="cs-CZ" sz="3999" dirty="0"/>
              <a:t>Vymezení příbuzných pojmů</a:t>
            </a:r>
            <a:endParaRPr lang="en-GB" sz="3999" dirty="0"/>
          </a:p>
        </p:txBody>
      </p:sp>
      <p:pic>
        <p:nvPicPr>
          <p:cNvPr id="28675" name="Picture 2">
            <a:extLst>
              <a:ext uri="{FF2B5EF4-FFF2-40B4-BE49-F238E27FC236}">
                <a16:creationId xmlns:a16="http://schemas.microsoft.com/office/drawing/2014/main" id="{7F5838FE-4F8A-45B5-9DBA-3E8AE26AC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004" t="18651" r="22694" b="10390"/>
          <a:stretch>
            <a:fillRect/>
          </a:stretch>
        </p:blipFill>
        <p:spPr bwMode="auto">
          <a:xfrm>
            <a:off x="1044575" y="1196975"/>
            <a:ext cx="67214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a:extLst>
              <a:ext uri="{FF2B5EF4-FFF2-40B4-BE49-F238E27FC236}">
                <a16:creationId xmlns:a16="http://schemas.microsoft.com/office/drawing/2014/main" id="{CF36A8A6-54DB-48FD-A86F-755C24BBC6E4}"/>
              </a:ext>
            </a:extLst>
          </p:cNvPr>
          <p:cNvSpPr>
            <a:spLocks noGrp="1"/>
          </p:cNvSpPr>
          <p:nvPr>
            <p:ph type="title"/>
          </p:nvPr>
        </p:nvSpPr>
        <p:spPr>
          <a:xfrm>
            <a:off x="395288" y="620713"/>
            <a:ext cx="8229600" cy="715962"/>
          </a:xfrm>
        </p:spPr>
        <p:txBody>
          <a:bodyPr>
            <a:normAutofit/>
          </a:bodyPr>
          <a:lstStyle/>
          <a:p>
            <a:pPr fontAlgn="auto">
              <a:lnSpc>
                <a:spcPts val="3999"/>
              </a:lnSpc>
              <a:spcAft>
                <a:spcPts val="0"/>
              </a:spcAft>
              <a:defRPr/>
            </a:pPr>
            <a:r>
              <a:rPr lang="cs-CZ" altLang="cs-CZ" sz="3599" dirty="0" err="1">
                <a:solidFill>
                  <a:srgbClr val="C00000"/>
                </a:solidFill>
              </a:rPr>
              <a:t>Number</a:t>
            </a:r>
            <a:r>
              <a:rPr lang="cs-CZ" altLang="cs-CZ" sz="3599" dirty="0">
                <a:solidFill>
                  <a:srgbClr val="C00000"/>
                </a:solidFill>
              </a:rPr>
              <a:t> </a:t>
            </a:r>
            <a:r>
              <a:rPr lang="cs-CZ" altLang="cs-CZ" sz="3599" dirty="0" err="1">
                <a:solidFill>
                  <a:srgbClr val="C00000"/>
                </a:solidFill>
              </a:rPr>
              <a:t>of</a:t>
            </a:r>
            <a:r>
              <a:rPr lang="cs-CZ" altLang="cs-CZ" sz="3599" dirty="0">
                <a:solidFill>
                  <a:srgbClr val="C00000"/>
                </a:solidFill>
              </a:rPr>
              <a:t> </a:t>
            </a:r>
            <a:r>
              <a:rPr lang="cs-CZ" altLang="cs-CZ" sz="3599" dirty="0" err="1">
                <a:solidFill>
                  <a:srgbClr val="C00000"/>
                </a:solidFill>
              </a:rPr>
              <a:t>sources</a:t>
            </a:r>
            <a:endParaRPr lang="cs-CZ" altLang="cs-CZ" sz="3999" dirty="0"/>
          </a:p>
        </p:txBody>
      </p:sp>
      <p:sp>
        <p:nvSpPr>
          <p:cNvPr id="64515" name="Zástupný symbol pro obsah 2">
            <a:extLst>
              <a:ext uri="{FF2B5EF4-FFF2-40B4-BE49-F238E27FC236}">
                <a16:creationId xmlns:a16="http://schemas.microsoft.com/office/drawing/2014/main" id="{30E64925-7FCB-4CD5-A13E-B3C3BC1FB6A3}"/>
              </a:ext>
            </a:extLst>
          </p:cNvPr>
          <p:cNvSpPr>
            <a:spLocks noGrp="1"/>
          </p:cNvSpPr>
          <p:nvPr>
            <p:ph idx="1"/>
          </p:nvPr>
        </p:nvSpPr>
        <p:spPr>
          <a:xfrm>
            <a:off x="468313" y="1412875"/>
            <a:ext cx="8229600" cy="5287963"/>
          </a:xfrm>
        </p:spPr>
        <p:txBody>
          <a:bodyPr/>
          <a:lstStyle/>
          <a:p>
            <a:pPr>
              <a:lnSpc>
                <a:spcPct val="90000"/>
              </a:lnSpc>
              <a:spcBef>
                <a:spcPts val="0"/>
              </a:spcBef>
              <a:defRPr/>
            </a:pPr>
            <a:endParaRPr lang="cs-CZ" altLang="en-US" sz="1200" dirty="0"/>
          </a:p>
          <a:p>
            <a:pPr>
              <a:lnSpc>
                <a:spcPct val="90000"/>
              </a:lnSpc>
              <a:spcBef>
                <a:spcPts val="0"/>
              </a:spcBef>
              <a:defRPr/>
            </a:pPr>
            <a:r>
              <a:rPr lang="cs-CZ" altLang="en-US" sz="2799" dirty="0"/>
              <a:t>Single </a:t>
            </a:r>
            <a:r>
              <a:rPr lang="cs-CZ" altLang="en-US" sz="2799" dirty="0" err="1"/>
              <a:t>sourcing</a:t>
            </a:r>
            <a:r>
              <a:rPr lang="cs-CZ" altLang="en-US" sz="2799" dirty="0"/>
              <a:t> – </a:t>
            </a:r>
            <a:r>
              <a:rPr lang="cs-CZ" altLang="en-US" sz="2799" dirty="0" err="1"/>
              <a:t>dependancy</a:t>
            </a:r>
            <a:r>
              <a:rPr lang="cs-CZ" altLang="en-US" sz="2799" dirty="0"/>
              <a:t>, </a:t>
            </a:r>
            <a:r>
              <a:rPr lang="cs-CZ" altLang="en-US" sz="2799" dirty="0" err="1"/>
              <a:t>lower</a:t>
            </a:r>
            <a:r>
              <a:rPr lang="cs-CZ" altLang="en-US" sz="2799" dirty="0"/>
              <a:t> TCO</a:t>
            </a:r>
          </a:p>
          <a:p>
            <a:pPr>
              <a:lnSpc>
                <a:spcPct val="90000"/>
              </a:lnSpc>
              <a:spcBef>
                <a:spcPts val="0"/>
              </a:spcBef>
              <a:defRPr/>
            </a:pPr>
            <a:r>
              <a:rPr lang="cs-CZ" altLang="en-US" sz="2799" dirty="0" err="1"/>
              <a:t>Multiple</a:t>
            </a:r>
            <a:r>
              <a:rPr lang="cs-CZ" altLang="en-US" sz="2799" dirty="0"/>
              <a:t> </a:t>
            </a:r>
            <a:r>
              <a:rPr lang="cs-CZ" altLang="en-US" sz="2799" dirty="0" err="1"/>
              <a:t>sourcing</a:t>
            </a:r>
            <a:r>
              <a:rPr lang="cs-CZ" altLang="en-US" sz="2799" dirty="0"/>
              <a:t> – </a:t>
            </a:r>
            <a:r>
              <a:rPr lang="cs-CZ" altLang="en-US" sz="2799" dirty="0" err="1"/>
              <a:t>spread</a:t>
            </a:r>
            <a:r>
              <a:rPr lang="cs-CZ" altLang="en-US" sz="2799" dirty="0"/>
              <a:t> </a:t>
            </a:r>
            <a:r>
              <a:rPr lang="cs-CZ" altLang="en-US" sz="2799" dirty="0" err="1"/>
              <a:t>of</a:t>
            </a:r>
            <a:r>
              <a:rPr lang="cs-CZ" altLang="en-US" sz="2799" dirty="0"/>
              <a:t> risk, </a:t>
            </a:r>
            <a:r>
              <a:rPr lang="cs-CZ" altLang="en-US" sz="2799" dirty="0" err="1"/>
              <a:t>lower</a:t>
            </a:r>
            <a:r>
              <a:rPr lang="cs-CZ" altLang="en-US" sz="2799" dirty="0"/>
              <a:t> </a:t>
            </a:r>
            <a:r>
              <a:rPr lang="cs-CZ" altLang="en-US" sz="2799" dirty="0" err="1"/>
              <a:t>depandancy</a:t>
            </a:r>
            <a:r>
              <a:rPr lang="cs-CZ" altLang="en-US" sz="2799" dirty="0"/>
              <a:t>, </a:t>
            </a:r>
            <a:r>
              <a:rPr lang="cs-CZ" altLang="en-US" sz="2799" dirty="0" err="1"/>
              <a:t>lower</a:t>
            </a:r>
            <a:r>
              <a:rPr lang="cs-CZ" altLang="en-US" sz="2799" dirty="0"/>
              <a:t> </a:t>
            </a:r>
            <a:r>
              <a:rPr lang="cs-CZ" altLang="en-US" sz="2799" dirty="0" err="1"/>
              <a:t>contribution</a:t>
            </a:r>
            <a:r>
              <a:rPr lang="cs-CZ" altLang="en-US" sz="2799" dirty="0"/>
              <a:t> </a:t>
            </a:r>
            <a:r>
              <a:rPr lang="cs-CZ" altLang="en-US" sz="2799" dirty="0" err="1"/>
              <a:t>margin</a:t>
            </a:r>
            <a:endParaRPr lang="cs-CZ" altLang="en-US" sz="2799" dirty="0"/>
          </a:p>
          <a:p>
            <a:pPr>
              <a:lnSpc>
                <a:spcPct val="90000"/>
              </a:lnSpc>
              <a:spcBef>
                <a:spcPts val="0"/>
              </a:spcBef>
              <a:defRPr/>
            </a:pPr>
            <a:r>
              <a:rPr lang="cs-CZ" altLang="en-US" sz="2799" dirty="0" err="1"/>
              <a:t>Parallel</a:t>
            </a:r>
            <a:r>
              <a:rPr lang="cs-CZ" altLang="en-US" sz="2799" dirty="0"/>
              <a:t> </a:t>
            </a:r>
            <a:r>
              <a:rPr lang="cs-CZ" altLang="en-US" sz="2799" dirty="0" err="1"/>
              <a:t>sourcing</a:t>
            </a:r>
            <a:endParaRPr lang="cs-CZ" altLang="en-US" sz="2799" dirty="0"/>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7C5A10-C72D-498A-96A7-EE0DBFFD6BAE}"/>
              </a:ext>
            </a:extLst>
          </p:cNvPr>
          <p:cNvSpPr>
            <a:spLocks noGrp="1"/>
          </p:cNvSpPr>
          <p:nvPr>
            <p:ph type="title"/>
          </p:nvPr>
        </p:nvSpPr>
        <p:spPr/>
        <p:txBody>
          <a:bodyPr/>
          <a:lstStyle/>
          <a:p>
            <a:pPr>
              <a:lnSpc>
                <a:spcPts val="3999"/>
              </a:lnSpc>
              <a:defRPr/>
            </a:pPr>
            <a:endParaRPr lang="en-GB" sz="3999"/>
          </a:p>
        </p:txBody>
      </p:sp>
      <p:sp>
        <p:nvSpPr>
          <p:cNvPr id="65539" name="Zástupný symbol pro obsah 2">
            <a:extLst>
              <a:ext uri="{FF2B5EF4-FFF2-40B4-BE49-F238E27FC236}">
                <a16:creationId xmlns:a16="http://schemas.microsoft.com/office/drawing/2014/main" id="{C6CEE51F-E39E-4AA7-B998-9E48AED263C3}"/>
              </a:ext>
            </a:extLst>
          </p:cNvPr>
          <p:cNvSpPr>
            <a:spLocks noGrp="1"/>
          </p:cNvSpPr>
          <p:nvPr>
            <p:ph idx="1"/>
          </p:nvPr>
        </p:nvSpPr>
        <p:spPr>
          <a:xfrm>
            <a:off x="539750" y="1692275"/>
            <a:ext cx="8064500" cy="4140200"/>
          </a:xfrm>
        </p:spPr>
        <p:txBody>
          <a:bodyPr/>
          <a:lstStyle/>
          <a:p>
            <a:pPr>
              <a:spcBef>
                <a:spcPts val="0"/>
              </a:spcBef>
              <a:defRPr/>
            </a:pPr>
            <a:endParaRPr lang="en-GB" altLang="en-US" sz="2799"/>
          </a:p>
        </p:txBody>
      </p:sp>
      <p:pic>
        <p:nvPicPr>
          <p:cNvPr id="115716" name="Picture 2">
            <a:extLst>
              <a:ext uri="{FF2B5EF4-FFF2-40B4-BE49-F238E27FC236}">
                <a16:creationId xmlns:a16="http://schemas.microsoft.com/office/drawing/2014/main" id="{7080B7D5-2A9E-4B92-ACBC-05BADC826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701" t="32205" r="37941" b="21672"/>
          <a:stretch>
            <a:fillRect/>
          </a:stretch>
        </p:blipFill>
        <p:spPr bwMode="auto">
          <a:xfrm>
            <a:off x="900113" y="1628775"/>
            <a:ext cx="6777037" cy="461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D0C6C1-9092-4ED6-9624-1836A7604838}"/>
              </a:ext>
            </a:extLst>
          </p:cNvPr>
          <p:cNvSpPr>
            <a:spLocks noGrp="1"/>
          </p:cNvSpPr>
          <p:nvPr>
            <p:ph type="title"/>
          </p:nvPr>
        </p:nvSpPr>
        <p:spPr>
          <a:xfrm>
            <a:off x="468313" y="693738"/>
            <a:ext cx="8228012" cy="1066800"/>
          </a:xfrm>
        </p:spPr>
        <p:txBody>
          <a:bodyPr/>
          <a:lstStyle/>
          <a:p>
            <a:pPr>
              <a:lnSpc>
                <a:spcPts val="3999"/>
              </a:lnSpc>
              <a:defRPr/>
            </a:pPr>
            <a:r>
              <a:rPr lang="cs-CZ" sz="3999" dirty="0" err="1">
                <a:solidFill>
                  <a:srgbClr val="0070C0"/>
                </a:solidFill>
              </a:rPr>
              <a:t>Reasons</a:t>
            </a:r>
            <a:r>
              <a:rPr lang="cs-CZ" sz="3999" dirty="0">
                <a:solidFill>
                  <a:srgbClr val="0070C0"/>
                </a:solidFill>
              </a:rPr>
              <a:t> </a:t>
            </a:r>
            <a:r>
              <a:rPr lang="cs-CZ" sz="3999" dirty="0" err="1">
                <a:solidFill>
                  <a:srgbClr val="0070C0"/>
                </a:solidFill>
              </a:rPr>
              <a:t>for</a:t>
            </a:r>
            <a:r>
              <a:rPr lang="cs-CZ" sz="3999" dirty="0">
                <a:solidFill>
                  <a:srgbClr val="0070C0"/>
                </a:solidFill>
              </a:rPr>
              <a:t> </a:t>
            </a:r>
            <a:r>
              <a:rPr lang="cs-CZ" sz="3999" dirty="0" err="1">
                <a:solidFill>
                  <a:srgbClr val="0070C0"/>
                </a:solidFill>
              </a:rPr>
              <a:t>global</a:t>
            </a:r>
            <a:r>
              <a:rPr lang="cs-CZ" sz="3999" dirty="0">
                <a:solidFill>
                  <a:srgbClr val="0070C0"/>
                </a:solidFill>
              </a:rPr>
              <a:t> </a:t>
            </a:r>
            <a:r>
              <a:rPr lang="cs-CZ" sz="3999" dirty="0" err="1">
                <a:solidFill>
                  <a:srgbClr val="0070C0"/>
                </a:solidFill>
              </a:rPr>
              <a:t>sourcing</a:t>
            </a:r>
            <a:endParaRPr lang="cs-CZ" sz="3999" dirty="0">
              <a:solidFill>
                <a:srgbClr val="0070C0"/>
              </a:solidFill>
            </a:endParaRPr>
          </a:p>
        </p:txBody>
      </p:sp>
      <p:sp>
        <p:nvSpPr>
          <p:cNvPr id="3" name="Zástupný symbol pro obsah 2">
            <a:extLst>
              <a:ext uri="{FF2B5EF4-FFF2-40B4-BE49-F238E27FC236}">
                <a16:creationId xmlns:a16="http://schemas.microsoft.com/office/drawing/2014/main" id="{37A00326-C60C-4FDE-BF2F-77386DB30C92}"/>
              </a:ext>
            </a:extLst>
          </p:cNvPr>
          <p:cNvSpPr>
            <a:spLocks noGrp="1"/>
          </p:cNvSpPr>
          <p:nvPr>
            <p:ph idx="1"/>
          </p:nvPr>
        </p:nvSpPr>
        <p:spPr>
          <a:xfrm>
            <a:off x="457200" y="1917700"/>
            <a:ext cx="8229600" cy="4656138"/>
          </a:xfrm>
        </p:spPr>
        <p:txBody>
          <a:bodyPr>
            <a:normAutofit fontScale="92500" lnSpcReduction="20000"/>
          </a:bodyPr>
          <a:lstStyle/>
          <a:p>
            <a:pPr>
              <a:spcBef>
                <a:spcPts val="0"/>
              </a:spcBef>
              <a:defRPr/>
            </a:pPr>
            <a:r>
              <a:rPr lang="cs-CZ" sz="2799" dirty="0" err="1"/>
              <a:t>Price</a:t>
            </a:r>
            <a:r>
              <a:rPr lang="cs-CZ" sz="2799" dirty="0"/>
              <a:t> (74%)</a:t>
            </a:r>
          </a:p>
          <a:p>
            <a:pPr>
              <a:spcBef>
                <a:spcPts val="0"/>
              </a:spcBef>
              <a:defRPr/>
            </a:pPr>
            <a:r>
              <a:rPr lang="cs-CZ" sz="2799" dirty="0"/>
              <a:t> </a:t>
            </a:r>
            <a:r>
              <a:rPr lang="cs-CZ" sz="2799" dirty="0" err="1"/>
              <a:t>Quality</a:t>
            </a:r>
            <a:r>
              <a:rPr lang="cs-CZ" sz="2799" dirty="0"/>
              <a:t> (46%)</a:t>
            </a:r>
          </a:p>
          <a:p>
            <a:pPr>
              <a:spcBef>
                <a:spcPts val="0"/>
              </a:spcBef>
              <a:defRPr/>
            </a:pPr>
            <a:r>
              <a:rPr lang="cs-CZ" sz="2799" dirty="0"/>
              <a:t> </a:t>
            </a:r>
            <a:r>
              <a:rPr lang="cs-CZ" sz="2799" dirty="0" err="1"/>
              <a:t>Only</a:t>
            </a:r>
            <a:r>
              <a:rPr lang="cs-CZ" sz="2799" dirty="0"/>
              <a:t> source </a:t>
            </a:r>
            <a:r>
              <a:rPr lang="cs-CZ" sz="2799" dirty="0" err="1"/>
              <a:t>available</a:t>
            </a:r>
            <a:r>
              <a:rPr lang="cs-CZ" sz="2799" dirty="0"/>
              <a:t> (41%)</a:t>
            </a:r>
          </a:p>
          <a:p>
            <a:pPr>
              <a:spcBef>
                <a:spcPts val="0"/>
              </a:spcBef>
              <a:defRPr/>
            </a:pPr>
            <a:r>
              <a:rPr lang="en-US" sz="2799" dirty="0"/>
              <a:t> Delivery and continuity of supply (23%)</a:t>
            </a:r>
          </a:p>
          <a:p>
            <a:pPr>
              <a:spcBef>
                <a:spcPts val="0"/>
              </a:spcBef>
              <a:defRPr/>
            </a:pPr>
            <a:r>
              <a:rPr lang="cs-CZ" sz="2799" dirty="0"/>
              <a:t> </a:t>
            </a:r>
            <a:r>
              <a:rPr lang="cs-CZ" sz="2799" dirty="0" err="1"/>
              <a:t>Technical</a:t>
            </a:r>
            <a:r>
              <a:rPr lang="cs-CZ" sz="2799" dirty="0"/>
              <a:t> </a:t>
            </a:r>
            <a:r>
              <a:rPr lang="cs-CZ" sz="2799" dirty="0" err="1"/>
              <a:t>back</a:t>
            </a:r>
            <a:r>
              <a:rPr lang="cs-CZ" sz="2799" dirty="0"/>
              <a:t>-up</a:t>
            </a:r>
          </a:p>
          <a:p>
            <a:pPr>
              <a:spcBef>
                <a:spcPts val="0"/>
              </a:spcBef>
              <a:defRPr/>
            </a:pPr>
            <a:r>
              <a:rPr lang="cs-CZ" sz="2799" dirty="0"/>
              <a:t> Technology (23%)</a:t>
            </a:r>
          </a:p>
          <a:p>
            <a:pPr>
              <a:spcBef>
                <a:spcPts val="0"/>
              </a:spcBef>
              <a:defRPr/>
            </a:pPr>
            <a:r>
              <a:rPr lang="cs-CZ" sz="2799" dirty="0"/>
              <a:t> </a:t>
            </a:r>
            <a:r>
              <a:rPr lang="cs-CZ" sz="2799" dirty="0" err="1"/>
              <a:t>Counter-trade</a:t>
            </a:r>
            <a:r>
              <a:rPr lang="cs-CZ" sz="2799" dirty="0"/>
              <a:t> </a:t>
            </a:r>
            <a:r>
              <a:rPr lang="cs-CZ" sz="2799" dirty="0" err="1"/>
              <a:t>requirements</a:t>
            </a:r>
            <a:r>
              <a:rPr lang="cs-CZ" sz="2799" dirty="0"/>
              <a:t>/ </a:t>
            </a:r>
            <a:r>
              <a:rPr lang="cs-CZ" sz="2799" dirty="0" err="1"/>
              <a:t>opportunities</a:t>
            </a:r>
            <a:r>
              <a:rPr lang="cs-CZ" sz="2799" dirty="0"/>
              <a:t> (5%)</a:t>
            </a:r>
          </a:p>
          <a:p>
            <a:pPr>
              <a:spcBef>
                <a:spcPts val="0"/>
              </a:spcBef>
              <a:defRPr/>
            </a:pPr>
            <a:r>
              <a:rPr lang="cs-CZ" sz="2799" dirty="0"/>
              <a:t> </a:t>
            </a:r>
            <a:r>
              <a:rPr lang="cs-CZ" sz="2799" dirty="0" err="1"/>
              <a:t>Subsidiary</a:t>
            </a:r>
            <a:r>
              <a:rPr lang="cs-CZ" sz="2799" dirty="0"/>
              <a:t> </a:t>
            </a:r>
            <a:r>
              <a:rPr lang="cs-CZ" sz="2799" dirty="0" err="1"/>
              <a:t>deals</a:t>
            </a:r>
            <a:endParaRPr lang="cs-CZ" sz="2799" dirty="0"/>
          </a:p>
          <a:p>
            <a:pPr>
              <a:spcBef>
                <a:spcPts val="0"/>
              </a:spcBef>
              <a:defRPr/>
            </a:pPr>
            <a:r>
              <a:rPr lang="cs-CZ" sz="2799" dirty="0"/>
              <a:t> </a:t>
            </a:r>
            <a:r>
              <a:rPr lang="cs-CZ" sz="2799" dirty="0" err="1"/>
              <a:t>Competition</a:t>
            </a:r>
            <a:endParaRPr lang="cs-CZ" sz="2799"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927C91-926B-42CB-93AE-E558B0F6FF0C}"/>
              </a:ext>
            </a:extLst>
          </p:cNvPr>
          <p:cNvSpPr>
            <a:spLocks noGrp="1"/>
          </p:cNvSpPr>
          <p:nvPr>
            <p:ph type="title"/>
          </p:nvPr>
        </p:nvSpPr>
        <p:spPr>
          <a:xfrm>
            <a:off x="468313" y="549275"/>
            <a:ext cx="8228012" cy="1066800"/>
          </a:xfrm>
        </p:spPr>
        <p:txBody>
          <a:bodyPr>
            <a:normAutofit fontScale="90000"/>
          </a:bodyPr>
          <a:lstStyle/>
          <a:p>
            <a:pPr>
              <a:lnSpc>
                <a:spcPts val="3999"/>
              </a:lnSpc>
              <a:defRPr/>
            </a:pPr>
            <a:r>
              <a:rPr lang="cs-CZ" sz="3999" dirty="0">
                <a:solidFill>
                  <a:srgbClr val="0070C0"/>
                </a:solidFill>
              </a:rPr>
              <a:t>Risk </a:t>
            </a:r>
            <a:r>
              <a:rPr lang="cs-CZ" sz="3999" dirty="0" err="1">
                <a:solidFill>
                  <a:srgbClr val="0070C0"/>
                </a:solidFill>
              </a:rPr>
              <a:t>of</a:t>
            </a:r>
            <a:r>
              <a:rPr lang="cs-CZ" sz="3999" dirty="0">
                <a:solidFill>
                  <a:srgbClr val="0070C0"/>
                </a:solidFill>
              </a:rPr>
              <a:t> </a:t>
            </a:r>
            <a:r>
              <a:rPr lang="cs-CZ" sz="3999" dirty="0" err="1">
                <a:solidFill>
                  <a:srgbClr val="0070C0"/>
                </a:solidFill>
              </a:rPr>
              <a:t>global</a:t>
            </a:r>
            <a:r>
              <a:rPr lang="cs-CZ" sz="3999" dirty="0">
                <a:solidFill>
                  <a:srgbClr val="0070C0"/>
                </a:solidFill>
              </a:rPr>
              <a:t> </a:t>
            </a:r>
            <a:r>
              <a:rPr lang="cs-CZ" sz="3999" dirty="0" err="1">
                <a:solidFill>
                  <a:srgbClr val="0070C0"/>
                </a:solidFill>
              </a:rPr>
              <a:t>sourcing</a:t>
            </a:r>
            <a:r>
              <a:rPr lang="cs-CZ" sz="3999" dirty="0">
                <a:solidFill>
                  <a:srgbClr val="0070C0"/>
                </a:solidFill>
              </a:rPr>
              <a:t> </a:t>
            </a:r>
            <a:r>
              <a:rPr lang="cs-CZ" sz="3999" dirty="0" err="1">
                <a:solidFill>
                  <a:srgbClr val="0070C0"/>
                </a:solidFill>
              </a:rPr>
              <a:t>connected</a:t>
            </a:r>
            <a:r>
              <a:rPr lang="cs-CZ" sz="3999" dirty="0">
                <a:solidFill>
                  <a:srgbClr val="0070C0"/>
                </a:solidFill>
              </a:rPr>
              <a:t> </a:t>
            </a:r>
            <a:r>
              <a:rPr lang="cs-CZ" sz="3999" dirty="0" err="1">
                <a:solidFill>
                  <a:srgbClr val="0070C0"/>
                </a:solidFill>
              </a:rPr>
              <a:t>with</a:t>
            </a:r>
            <a:r>
              <a:rPr lang="cs-CZ" sz="3999" dirty="0">
                <a:solidFill>
                  <a:srgbClr val="0070C0"/>
                </a:solidFill>
              </a:rPr>
              <a:t> </a:t>
            </a:r>
            <a:r>
              <a:rPr lang="cs-CZ" sz="3999" dirty="0" err="1">
                <a:solidFill>
                  <a:srgbClr val="0070C0"/>
                </a:solidFill>
              </a:rPr>
              <a:t>partners</a:t>
            </a:r>
            <a:r>
              <a:rPr lang="cs-CZ" sz="3999" dirty="0">
                <a:solidFill>
                  <a:srgbClr val="0070C0"/>
                </a:solidFill>
              </a:rPr>
              <a:t> </a:t>
            </a:r>
            <a:r>
              <a:rPr lang="cs-CZ" sz="3999" dirty="0" err="1">
                <a:solidFill>
                  <a:srgbClr val="0070C0"/>
                </a:solidFill>
              </a:rPr>
              <a:t>differences</a:t>
            </a:r>
            <a:endParaRPr lang="cs-CZ" sz="3999" dirty="0">
              <a:solidFill>
                <a:srgbClr val="0070C0"/>
              </a:solidFill>
            </a:endParaRPr>
          </a:p>
        </p:txBody>
      </p:sp>
      <p:sp>
        <p:nvSpPr>
          <p:cNvPr id="3" name="Zástupný symbol pro obsah 2">
            <a:extLst>
              <a:ext uri="{FF2B5EF4-FFF2-40B4-BE49-F238E27FC236}">
                <a16:creationId xmlns:a16="http://schemas.microsoft.com/office/drawing/2014/main" id="{4F7DEA4C-F37C-4C5D-9D01-A592ACF8FD6A}"/>
              </a:ext>
            </a:extLst>
          </p:cNvPr>
          <p:cNvSpPr>
            <a:spLocks noGrp="1"/>
          </p:cNvSpPr>
          <p:nvPr>
            <p:ph idx="1"/>
          </p:nvPr>
        </p:nvSpPr>
        <p:spPr>
          <a:xfrm>
            <a:off x="457200" y="2060575"/>
            <a:ext cx="8229600" cy="4513263"/>
          </a:xfrm>
        </p:spPr>
        <p:txBody>
          <a:bodyPr>
            <a:normAutofit fontScale="62500" lnSpcReduction="20000"/>
          </a:bodyPr>
          <a:lstStyle/>
          <a:p>
            <a:pPr marL="457109" indent="-457109">
              <a:spcBef>
                <a:spcPts val="0"/>
              </a:spcBef>
              <a:buFont typeface="Arial" panose="020B0604020202020204" pitchFamily="34" charset="0"/>
              <a:buChar char="•"/>
              <a:defRPr/>
            </a:pPr>
            <a:r>
              <a:rPr lang="cs-CZ" sz="2799" dirty="0" err="1"/>
              <a:t>Stage</a:t>
            </a:r>
            <a:r>
              <a:rPr lang="cs-CZ" sz="2799" dirty="0"/>
              <a:t> </a:t>
            </a:r>
            <a:r>
              <a:rPr lang="cs-CZ" sz="2799" dirty="0" err="1"/>
              <a:t>of</a:t>
            </a:r>
            <a:r>
              <a:rPr lang="cs-CZ" sz="2799" dirty="0"/>
              <a:t> </a:t>
            </a:r>
            <a:r>
              <a:rPr lang="cs-CZ" sz="2799" dirty="0" err="1"/>
              <a:t>economic</a:t>
            </a:r>
            <a:r>
              <a:rPr lang="cs-CZ" sz="2799" dirty="0"/>
              <a:t> </a:t>
            </a:r>
            <a:r>
              <a:rPr lang="cs-CZ" sz="2799" dirty="0" err="1"/>
              <a:t>development</a:t>
            </a:r>
            <a:endParaRPr lang="cs-CZ" sz="2799" dirty="0"/>
          </a:p>
          <a:p>
            <a:pPr marL="457109" indent="-457109">
              <a:spcBef>
                <a:spcPts val="0"/>
              </a:spcBef>
              <a:buFont typeface="Arial" panose="020B0604020202020204" pitchFamily="34" charset="0"/>
              <a:buChar char="•"/>
              <a:defRPr/>
            </a:pPr>
            <a:r>
              <a:rPr lang="cs-CZ" sz="2799" dirty="0"/>
              <a:t> Supply </a:t>
            </a:r>
            <a:r>
              <a:rPr lang="cs-CZ" sz="2799" dirty="0" err="1"/>
              <a:t>structure</a:t>
            </a:r>
            <a:r>
              <a:rPr lang="cs-CZ" sz="2799" dirty="0"/>
              <a:t> and </a:t>
            </a:r>
            <a:r>
              <a:rPr lang="cs-CZ" sz="2799" dirty="0" err="1"/>
              <a:t>competition</a:t>
            </a:r>
            <a:endParaRPr lang="cs-CZ" sz="2799" dirty="0"/>
          </a:p>
          <a:p>
            <a:pPr marL="457109" indent="-457109">
              <a:spcBef>
                <a:spcPts val="0"/>
              </a:spcBef>
              <a:buFont typeface="Arial" panose="020B0604020202020204" pitchFamily="34" charset="0"/>
              <a:buChar char="•"/>
              <a:defRPr/>
            </a:pPr>
            <a:r>
              <a:rPr lang="cs-CZ" sz="2799" dirty="0"/>
              <a:t> Culture and </a:t>
            </a:r>
            <a:r>
              <a:rPr lang="cs-CZ" sz="2799" dirty="0" err="1"/>
              <a:t>language</a:t>
            </a:r>
            <a:endParaRPr lang="cs-CZ" sz="2799" dirty="0"/>
          </a:p>
          <a:p>
            <a:pPr marL="457109" indent="-457109">
              <a:spcBef>
                <a:spcPts val="0"/>
              </a:spcBef>
              <a:buFont typeface="Arial" panose="020B0604020202020204" pitchFamily="34" charset="0"/>
              <a:buChar char="•"/>
              <a:defRPr/>
            </a:pPr>
            <a:r>
              <a:rPr lang="cs-CZ" sz="2799" dirty="0"/>
              <a:t> Business </a:t>
            </a:r>
            <a:r>
              <a:rPr lang="cs-CZ" sz="2799" dirty="0" err="1"/>
              <a:t>rules</a:t>
            </a:r>
            <a:r>
              <a:rPr lang="cs-CZ" sz="2799" dirty="0"/>
              <a:t> and </a:t>
            </a:r>
            <a:r>
              <a:rPr lang="cs-CZ" sz="2799" dirty="0" err="1"/>
              <a:t>customs</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Currency</a:t>
            </a:r>
            <a:r>
              <a:rPr lang="cs-CZ" sz="2799" dirty="0"/>
              <a:t> and </a:t>
            </a:r>
            <a:r>
              <a:rPr lang="cs-CZ" sz="2799" dirty="0" err="1"/>
              <a:t>exchange</a:t>
            </a:r>
            <a:r>
              <a:rPr lang="cs-CZ" sz="2799" dirty="0"/>
              <a:t> </a:t>
            </a:r>
            <a:r>
              <a:rPr lang="cs-CZ" sz="2799" dirty="0" err="1"/>
              <a:t>risks</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Supplier</a:t>
            </a:r>
            <a:r>
              <a:rPr lang="cs-CZ" sz="2799" dirty="0"/>
              <a:t> </a:t>
            </a:r>
            <a:r>
              <a:rPr lang="cs-CZ" sz="2799" dirty="0" err="1"/>
              <a:t>profiles</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Availability</a:t>
            </a:r>
            <a:r>
              <a:rPr lang="cs-CZ" sz="2799" dirty="0"/>
              <a:t> </a:t>
            </a:r>
            <a:r>
              <a:rPr lang="cs-CZ" sz="2799" dirty="0" err="1"/>
              <a:t>of</a:t>
            </a:r>
            <a:r>
              <a:rPr lang="cs-CZ" sz="2799" dirty="0"/>
              <a:t> data on </a:t>
            </a:r>
            <a:r>
              <a:rPr lang="cs-CZ" sz="2799" dirty="0" err="1"/>
              <a:t>prospective</a:t>
            </a:r>
            <a:r>
              <a:rPr lang="cs-CZ" sz="2799" dirty="0"/>
              <a:t> </a:t>
            </a:r>
            <a:r>
              <a:rPr lang="cs-CZ" sz="2799" dirty="0" err="1"/>
              <a:t>suppliers</a:t>
            </a:r>
            <a:endParaRPr lang="cs-CZ" sz="2799" dirty="0"/>
          </a:p>
          <a:p>
            <a:pPr marL="457109" indent="-457109">
              <a:spcBef>
                <a:spcPts val="0"/>
              </a:spcBef>
              <a:buFont typeface="Arial" panose="020B0604020202020204" pitchFamily="34" charset="0"/>
              <a:buChar char="•"/>
              <a:defRPr/>
            </a:pPr>
            <a:r>
              <a:rPr lang="cs-CZ" sz="2799" dirty="0" err="1"/>
              <a:t>Politics</a:t>
            </a:r>
            <a:r>
              <a:rPr lang="cs-CZ" sz="2799" dirty="0"/>
              <a:t>, </a:t>
            </a:r>
            <a:r>
              <a:rPr lang="cs-CZ" sz="2799" dirty="0" err="1"/>
              <a:t>regulations</a:t>
            </a:r>
            <a:r>
              <a:rPr lang="cs-CZ" sz="2799" dirty="0"/>
              <a:t> and </a:t>
            </a:r>
            <a:r>
              <a:rPr lang="cs-CZ" sz="2799" dirty="0" err="1"/>
              <a:t>associated</a:t>
            </a:r>
            <a:r>
              <a:rPr lang="cs-CZ" sz="2799" dirty="0"/>
              <a:t> risk</a:t>
            </a:r>
          </a:p>
          <a:p>
            <a:pPr marL="457109" indent="-457109">
              <a:spcBef>
                <a:spcPts val="0"/>
              </a:spcBef>
              <a:buFont typeface="Arial" panose="020B0604020202020204" pitchFamily="34" charset="0"/>
              <a:buChar char="•"/>
              <a:defRPr/>
            </a:pPr>
            <a:r>
              <a:rPr lang="cs-CZ" sz="2799" dirty="0"/>
              <a:t> </a:t>
            </a:r>
            <a:r>
              <a:rPr lang="cs-CZ" sz="2799" dirty="0" err="1"/>
              <a:t>Legal</a:t>
            </a:r>
            <a:r>
              <a:rPr lang="cs-CZ" sz="2799" dirty="0"/>
              <a:t> and </a:t>
            </a:r>
            <a:r>
              <a:rPr lang="cs-CZ" sz="2799" dirty="0" err="1"/>
              <a:t>financial</a:t>
            </a:r>
            <a:r>
              <a:rPr lang="cs-CZ" sz="2799" dirty="0"/>
              <a:t> </a:t>
            </a:r>
            <a:r>
              <a:rPr lang="cs-CZ" sz="2799" dirty="0" err="1"/>
              <a:t>systems</a:t>
            </a:r>
            <a:r>
              <a:rPr lang="cs-CZ" sz="2799" dirty="0"/>
              <a:t> and </a:t>
            </a:r>
            <a:r>
              <a:rPr lang="cs-CZ" sz="2799" dirty="0" err="1"/>
              <a:t>bodies</a:t>
            </a:r>
            <a:r>
              <a:rPr lang="cs-CZ" sz="2799" dirty="0"/>
              <a:t> (</a:t>
            </a:r>
            <a:r>
              <a:rPr lang="cs-CZ" sz="2100" dirty="0" err="1">
                <a:solidFill>
                  <a:srgbClr val="00B050"/>
                </a:solidFill>
              </a:rPr>
              <a:t>e.g</a:t>
            </a:r>
            <a:r>
              <a:rPr lang="cs-CZ" sz="2100" dirty="0">
                <a:solidFill>
                  <a:srgbClr val="00B050"/>
                </a:solidFill>
              </a:rPr>
              <a:t>. EU: </a:t>
            </a:r>
            <a:r>
              <a:rPr lang="cs-CZ" sz="2100" dirty="0" err="1">
                <a:solidFill>
                  <a:srgbClr val="00B050"/>
                </a:solidFill>
              </a:rPr>
              <a:t>Services</a:t>
            </a:r>
            <a:r>
              <a:rPr lang="cs-CZ" sz="2100" dirty="0">
                <a:solidFill>
                  <a:srgbClr val="00B050"/>
                </a:solidFill>
              </a:rPr>
              <a:t> </a:t>
            </a:r>
            <a:r>
              <a:rPr lang="cs-CZ" sz="2100" dirty="0" err="1">
                <a:solidFill>
                  <a:srgbClr val="00B050"/>
                </a:solidFill>
              </a:rPr>
              <a:t>Directive</a:t>
            </a:r>
            <a:r>
              <a:rPr lang="cs-CZ" sz="2100" dirty="0">
                <a:solidFill>
                  <a:srgbClr val="00B050"/>
                </a:solidFill>
              </a:rPr>
              <a:t> 92/50/EC; </a:t>
            </a:r>
            <a:r>
              <a:rPr lang="cs-CZ" sz="2100" dirty="0" err="1">
                <a:solidFill>
                  <a:srgbClr val="00B050"/>
                </a:solidFill>
              </a:rPr>
              <a:t>Supplies</a:t>
            </a:r>
            <a:r>
              <a:rPr lang="cs-CZ" sz="2100" dirty="0">
                <a:solidFill>
                  <a:srgbClr val="00B050"/>
                </a:solidFill>
              </a:rPr>
              <a:t> </a:t>
            </a:r>
            <a:r>
              <a:rPr lang="cs-CZ" sz="2100" dirty="0" err="1">
                <a:solidFill>
                  <a:srgbClr val="00B050"/>
                </a:solidFill>
              </a:rPr>
              <a:t>Directive</a:t>
            </a:r>
            <a:r>
              <a:rPr lang="cs-CZ" sz="2100" dirty="0">
                <a:solidFill>
                  <a:srgbClr val="00B050"/>
                </a:solidFill>
              </a:rPr>
              <a:t> 93/36/EC; Works </a:t>
            </a:r>
            <a:r>
              <a:rPr lang="cs-CZ" sz="2100" dirty="0" err="1">
                <a:solidFill>
                  <a:srgbClr val="00B050"/>
                </a:solidFill>
              </a:rPr>
              <a:t>Directive</a:t>
            </a:r>
            <a:r>
              <a:rPr lang="cs-CZ" sz="2100" dirty="0">
                <a:solidFill>
                  <a:srgbClr val="00B050"/>
                </a:solidFill>
              </a:rPr>
              <a:t> 93/37/EC; </a:t>
            </a:r>
            <a:r>
              <a:rPr lang="cs-CZ" sz="2100" dirty="0" err="1">
                <a:solidFill>
                  <a:srgbClr val="00B050"/>
                </a:solidFill>
              </a:rPr>
              <a:t>Utilities</a:t>
            </a:r>
            <a:r>
              <a:rPr lang="cs-CZ" sz="2100" dirty="0">
                <a:solidFill>
                  <a:srgbClr val="00B050"/>
                </a:solidFill>
              </a:rPr>
              <a:t> </a:t>
            </a:r>
            <a:r>
              <a:rPr lang="cs-CZ" sz="2100" dirty="0" err="1">
                <a:solidFill>
                  <a:srgbClr val="00B050"/>
                </a:solidFill>
              </a:rPr>
              <a:t>Directive</a:t>
            </a:r>
            <a:r>
              <a:rPr lang="cs-CZ" sz="2100" dirty="0">
                <a:solidFill>
                  <a:srgbClr val="00B050"/>
                </a:solidFill>
              </a:rPr>
              <a:t> 93/38/EC; </a:t>
            </a:r>
            <a:r>
              <a:rPr lang="cs-CZ" sz="2100" dirty="0" err="1">
                <a:solidFill>
                  <a:srgbClr val="00B050"/>
                </a:solidFill>
              </a:rPr>
              <a:t>Remedies</a:t>
            </a:r>
            <a:r>
              <a:rPr lang="cs-CZ" sz="2100" dirty="0">
                <a:solidFill>
                  <a:srgbClr val="00B050"/>
                </a:solidFill>
              </a:rPr>
              <a:t> </a:t>
            </a:r>
            <a:r>
              <a:rPr lang="cs-CZ" sz="2100" dirty="0" err="1">
                <a:solidFill>
                  <a:srgbClr val="00B050"/>
                </a:solidFill>
              </a:rPr>
              <a:t>Directive</a:t>
            </a:r>
            <a:r>
              <a:rPr lang="cs-CZ" sz="2100" dirty="0">
                <a:solidFill>
                  <a:srgbClr val="00B050"/>
                </a:solidFill>
              </a:rPr>
              <a:t> 89/96/EC; </a:t>
            </a:r>
            <a:r>
              <a:rPr lang="cs-CZ" sz="2100" dirty="0" err="1">
                <a:solidFill>
                  <a:srgbClr val="00B050"/>
                </a:solidFill>
              </a:rPr>
              <a:t>Utilities</a:t>
            </a:r>
            <a:r>
              <a:rPr lang="cs-CZ" sz="2100" dirty="0">
                <a:solidFill>
                  <a:srgbClr val="00B050"/>
                </a:solidFill>
              </a:rPr>
              <a:t> </a:t>
            </a:r>
            <a:r>
              <a:rPr lang="cs-CZ" sz="2100" dirty="0" err="1">
                <a:solidFill>
                  <a:srgbClr val="00B050"/>
                </a:solidFill>
              </a:rPr>
              <a:t>Remedies</a:t>
            </a:r>
            <a:r>
              <a:rPr lang="cs-CZ" sz="2100" dirty="0">
                <a:solidFill>
                  <a:srgbClr val="00B050"/>
                </a:solidFill>
              </a:rPr>
              <a:t> </a:t>
            </a:r>
            <a:r>
              <a:rPr lang="cs-CZ" sz="2100" dirty="0" err="1">
                <a:solidFill>
                  <a:srgbClr val="00B050"/>
                </a:solidFill>
              </a:rPr>
              <a:t>Directive</a:t>
            </a:r>
            <a:r>
              <a:rPr lang="cs-CZ" sz="2100" dirty="0">
                <a:solidFill>
                  <a:srgbClr val="00B050"/>
                </a:solidFill>
              </a:rPr>
              <a:t> 92/13/EC)</a:t>
            </a:r>
          </a:p>
          <a:p>
            <a:pPr marL="457109" indent="-457109">
              <a:spcBef>
                <a:spcPts val="0"/>
              </a:spcBef>
              <a:buFont typeface="Arial" panose="020B0604020202020204" pitchFamily="34" charset="0"/>
              <a:buChar char="•"/>
              <a:defRPr/>
            </a:pPr>
            <a:r>
              <a:rPr lang="cs-CZ" sz="2799" dirty="0" err="1"/>
              <a:t>Control</a:t>
            </a:r>
            <a:r>
              <a:rPr lang="cs-CZ" sz="2799" dirty="0"/>
              <a:t> and </a:t>
            </a:r>
            <a:r>
              <a:rPr lang="cs-CZ" sz="2799" dirty="0" err="1"/>
              <a:t>coordination</a:t>
            </a:r>
            <a:r>
              <a:rPr lang="cs-CZ" sz="2799" dirty="0"/>
              <a:t>.</a:t>
            </a:r>
          </a:p>
          <a:p>
            <a:pPr>
              <a:spcBef>
                <a:spcPts val="0"/>
              </a:spcBef>
              <a:defRPr/>
            </a:pPr>
            <a:endParaRPr lang="cs-CZ" sz="2799"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757292-59EB-4A3D-8410-9D758018D114}"/>
              </a:ext>
            </a:extLst>
          </p:cNvPr>
          <p:cNvSpPr>
            <a:spLocks noGrp="1"/>
          </p:cNvSpPr>
          <p:nvPr>
            <p:ph type="title"/>
          </p:nvPr>
        </p:nvSpPr>
        <p:spPr>
          <a:xfrm>
            <a:off x="396875" y="477838"/>
            <a:ext cx="8228013" cy="1065212"/>
          </a:xfrm>
        </p:spPr>
        <p:txBody>
          <a:bodyPr/>
          <a:lstStyle/>
          <a:p>
            <a:pPr>
              <a:lnSpc>
                <a:spcPts val="3999"/>
              </a:lnSpc>
              <a:defRPr/>
            </a:pPr>
            <a:r>
              <a:rPr lang="cs-CZ" sz="3999" dirty="0" err="1">
                <a:solidFill>
                  <a:srgbClr val="0070C0"/>
                </a:solidFill>
              </a:rPr>
              <a:t>Strategies</a:t>
            </a:r>
            <a:r>
              <a:rPr lang="cs-CZ" sz="3999" dirty="0">
                <a:solidFill>
                  <a:srgbClr val="0070C0"/>
                </a:solidFill>
              </a:rPr>
              <a:t> </a:t>
            </a:r>
            <a:r>
              <a:rPr lang="cs-CZ" sz="3999" dirty="0" err="1">
                <a:solidFill>
                  <a:srgbClr val="0070C0"/>
                </a:solidFill>
              </a:rPr>
              <a:t>for</a:t>
            </a:r>
            <a:r>
              <a:rPr lang="cs-CZ" sz="3999" dirty="0">
                <a:solidFill>
                  <a:srgbClr val="0070C0"/>
                </a:solidFill>
              </a:rPr>
              <a:t> </a:t>
            </a:r>
            <a:r>
              <a:rPr lang="cs-CZ" sz="3999" dirty="0" err="1">
                <a:solidFill>
                  <a:srgbClr val="0070C0"/>
                </a:solidFill>
              </a:rPr>
              <a:t>global</a:t>
            </a:r>
            <a:r>
              <a:rPr lang="cs-CZ" sz="3999" dirty="0">
                <a:solidFill>
                  <a:srgbClr val="0070C0"/>
                </a:solidFill>
              </a:rPr>
              <a:t> </a:t>
            </a:r>
            <a:r>
              <a:rPr lang="cs-CZ" sz="3999" dirty="0" err="1">
                <a:solidFill>
                  <a:srgbClr val="0070C0"/>
                </a:solidFill>
              </a:rPr>
              <a:t>sourcing</a:t>
            </a:r>
            <a:endParaRPr lang="cs-CZ" sz="3999" dirty="0">
              <a:solidFill>
                <a:srgbClr val="0070C0"/>
              </a:solidFill>
            </a:endParaRPr>
          </a:p>
        </p:txBody>
      </p:sp>
      <p:sp>
        <p:nvSpPr>
          <p:cNvPr id="3" name="Zástupný symbol pro obsah 2">
            <a:extLst>
              <a:ext uri="{FF2B5EF4-FFF2-40B4-BE49-F238E27FC236}">
                <a16:creationId xmlns:a16="http://schemas.microsoft.com/office/drawing/2014/main" id="{7F1B1CD3-D680-4EA3-8318-1C3FD3A0A6C3}"/>
              </a:ext>
            </a:extLst>
          </p:cNvPr>
          <p:cNvSpPr>
            <a:spLocks noGrp="1"/>
          </p:cNvSpPr>
          <p:nvPr>
            <p:ph idx="1"/>
          </p:nvPr>
        </p:nvSpPr>
        <p:spPr>
          <a:xfrm>
            <a:off x="457200" y="1557338"/>
            <a:ext cx="8229600" cy="5016500"/>
          </a:xfrm>
        </p:spPr>
        <p:txBody>
          <a:bodyPr>
            <a:normAutofit fontScale="85000" lnSpcReduction="10000"/>
          </a:bodyPr>
          <a:lstStyle/>
          <a:p>
            <a:pPr marL="457109" indent="-457109">
              <a:spcBef>
                <a:spcPts val="0"/>
              </a:spcBef>
              <a:buFont typeface="Arial" panose="020B0604020202020204" pitchFamily="34" charset="0"/>
              <a:buChar char="•"/>
              <a:defRPr/>
            </a:pPr>
            <a:r>
              <a:rPr lang="en-US" sz="2799" dirty="0"/>
              <a:t>Use a ‘local source’ which is linked to a</a:t>
            </a:r>
            <a:r>
              <a:rPr lang="cs-CZ" sz="2799" dirty="0"/>
              <a:t> </a:t>
            </a:r>
            <a:r>
              <a:rPr lang="cs-CZ" sz="2799" dirty="0" err="1"/>
              <a:t>global</a:t>
            </a:r>
            <a:r>
              <a:rPr lang="cs-CZ" sz="2799" dirty="0"/>
              <a:t> network</a:t>
            </a:r>
          </a:p>
          <a:p>
            <a:pPr marL="457109" indent="-457109">
              <a:spcBef>
                <a:spcPts val="0"/>
              </a:spcBef>
              <a:buFont typeface="Arial" panose="020B0604020202020204" pitchFamily="34" charset="0"/>
              <a:buChar char="•"/>
              <a:defRPr/>
            </a:pPr>
            <a:r>
              <a:rPr lang="en-US" sz="2799" dirty="0"/>
              <a:t> Source through an overseas supplier who</a:t>
            </a:r>
            <a:r>
              <a:rPr lang="cs-CZ" sz="2799" dirty="0"/>
              <a:t> </a:t>
            </a:r>
            <a:r>
              <a:rPr lang="en-US" sz="2799" dirty="0"/>
              <a:t>can supplying parts direct to your</a:t>
            </a:r>
            <a:r>
              <a:rPr lang="cs-CZ" sz="2799" dirty="0"/>
              <a:t> </a:t>
            </a:r>
            <a:r>
              <a:rPr lang="cs-CZ" sz="2799" dirty="0" err="1"/>
              <a:t>overseas</a:t>
            </a:r>
            <a:r>
              <a:rPr lang="cs-CZ" sz="2799" dirty="0"/>
              <a:t> business </a:t>
            </a:r>
            <a:r>
              <a:rPr lang="cs-CZ" sz="2799" dirty="0" err="1"/>
              <a:t>locations</a:t>
            </a:r>
            <a:endParaRPr lang="cs-CZ" sz="2799" dirty="0"/>
          </a:p>
          <a:p>
            <a:pPr marL="457109" indent="-457109">
              <a:spcBef>
                <a:spcPts val="0"/>
              </a:spcBef>
              <a:buFont typeface="Arial" panose="020B0604020202020204" pitchFamily="34" charset="0"/>
              <a:buChar char="•"/>
              <a:defRPr/>
            </a:pPr>
            <a:r>
              <a:rPr lang="en-US" sz="2799" dirty="0"/>
              <a:t> Use an overseas supplier that is able to</a:t>
            </a:r>
            <a:r>
              <a:rPr lang="cs-CZ" sz="2799" dirty="0"/>
              <a:t> </a:t>
            </a:r>
            <a:r>
              <a:rPr lang="en-US" sz="2799" dirty="0"/>
              <a:t>support your core business location, for</a:t>
            </a:r>
            <a:r>
              <a:rPr lang="cs-CZ" sz="2799" dirty="0"/>
              <a:t> </a:t>
            </a:r>
            <a:r>
              <a:rPr lang="en-US" sz="2799" dirty="0"/>
              <a:t>example, through having a local</a:t>
            </a:r>
            <a:r>
              <a:rPr lang="cs-CZ" sz="2799" dirty="0"/>
              <a:t> </a:t>
            </a:r>
            <a:r>
              <a:rPr lang="en-US" sz="2799" dirty="0"/>
              <a:t>development </a:t>
            </a:r>
            <a:r>
              <a:rPr lang="en-US" sz="2799" dirty="0" err="1"/>
              <a:t>centre</a:t>
            </a:r>
            <a:r>
              <a:rPr lang="en-US" sz="2799" dirty="0"/>
              <a:t> in your country</a:t>
            </a:r>
          </a:p>
          <a:p>
            <a:pPr marL="457109" indent="-457109">
              <a:spcBef>
                <a:spcPts val="0"/>
              </a:spcBef>
              <a:buFont typeface="Arial" panose="020B0604020202020204" pitchFamily="34" charset="0"/>
              <a:buChar char="•"/>
              <a:defRPr/>
            </a:pPr>
            <a:r>
              <a:rPr lang="en-US" sz="2799" dirty="0"/>
              <a:t> Create your own design &amp; development</a:t>
            </a:r>
            <a:r>
              <a:rPr lang="cs-CZ" sz="2799" dirty="0"/>
              <a:t> </a:t>
            </a:r>
            <a:r>
              <a:rPr lang="en-US" sz="2799" dirty="0"/>
              <a:t>support teams abroad for your various</a:t>
            </a:r>
            <a:r>
              <a:rPr lang="cs-CZ" sz="2799" dirty="0"/>
              <a:t> </a:t>
            </a:r>
            <a:r>
              <a:rPr lang="cs-CZ" sz="2799" dirty="0" err="1"/>
              <a:t>locations</a:t>
            </a:r>
            <a:r>
              <a:rPr lang="cs-CZ" sz="2799" dirty="0"/>
              <a:t> and source </a:t>
            </a:r>
            <a:r>
              <a:rPr lang="cs-CZ" sz="2799" dirty="0" err="1"/>
              <a:t>locally</a:t>
            </a:r>
            <a:endParaRPr lang="cs-CZ" sz="2799"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E2560-D55B-4F88-BC2F-8E7512E48BA8}"/>
              </a:ext>
            </a:extLst>
          </p:cNvPr>
          <p:cNvSpPr>
            <a:spLocks noGrp="1"/>
          </p:cNvSpPr>
          <p:nvPr>
            <p:ph type="title"/>
          </p:nvPr>
        </p:nvSpPr>
        <p:spPr>
          <a:xfrm>
            <a:off x="468313" y="620713"/>
            <a:ext cx="8228012" cy="1066800"/>
          </a:xfrm>
        </p:spPr>
        <p:txBody>
          <a:bodyPr/>
          <a:lstStyle/>
          <a:p>
            <a:pPr>
              <a:lnSpc>
                <a:spcPts val="3999"/>
              </a:lnSpc>
              <a:defRPr/>
            </a:pPr>
            <a:r>
              <a:rPr lang="cs-CZ" sz="3999" dirty="0" err="1">
                <a:solidFill>
                  <a:srgbClr val="0070C0"/>
                </a:solidFill>
              </a:rPr>
              <a:t>Problems</a:t>
            </a:r>
            <a:r>
              <a:rPr lang="cs-CZ" sz="3999" dirty="0">
                <a:solidFill>
                  <a:srgbClr val="0070C0"/>
                </a:solidFill>
              </a:rPr>
              <a:t> in </a:t>
            </a:r>
            <a:r>
              <a:rPr lang="cs-CZ" sz="3999" dirty="0" err="1">
                <a:solidFill>
                  <a:srgbClr val="0070C0"/>
                </a:solidFill>
              </a:rPr>
              <a:t>global</a:t>
            </a:r>
            <a:r>
              <a:rPr lang="cs-CZ" sz="3999" dirty="0">
                <a:solidFill>
                  <a:srgbClr val="0070C0"/>
                </a:solidFill>
              </a:rPr>
              <a:t> </a:t>
            </a:r>
            <a:r>
              <a:rPr lang="cs-CZ" sz="3999" dirty="0" err="1">
                <a:solidFill>
                  <a:srgbClr val="0070C0"/>
                </a:solidFill>
              </a:rPr>
              <a:t>sourcing</a:t>
            </a:r>
            <a:endParaRPr lang="cs-CZ" sz="3999" dirty="0">
              <a:solidFill>
                <a:srgbClr val="0070C0"/>
              </a:solidFill>
            </a:endParaRPr>
          </a:p>
        </p:txBody>
      </p:sp>
      <p:sp>
        <p:nvSpPr>
          <p:cNvPr id="3" name="Zástupný symbol pro obsah 2">
            <a:extLst>
              <a:ext uri="{FF2B5EF4-FFF2-40B4-BE49-F238E27FC236}">
                <a16:creationId xmlns:a16="http://schemas.microsoft.com/office/drawing/2014/main" id="{F3D9C192-C50F-4D7C-B210-1F1251B98E51}"/>
              </a:ext>
            </a:extLst>
          </p:cNvPr>
          <p:cNvSpPr>
            <a:spLocks noGrp="1"/>
          </p:cNvSpPr>
          <p:nvPr>
            <p:ph idx="1"/>
          </p:nvPr>
        </p:nvSpPr>
        <p:spPr>
          <a:xfrm>
            <a:off x="457200" y="1773238"/>
            <a:ext cx="8229600" cy="4800600"/>
          </a:xfrm>
        </p:spPr>
        <p:txBody>
          <a:bodyPr>
            <a:normAutofit fontScale="62500" lnSpcReduction="20000"/>
          </a:bodyPr>
          <a:lstStyle/>
          <a:p>
            <a:pPr marL="457109" indent="-457109">
              <a:spcBef>
                <a:spcPts val="0"/>
              </a:spcBef>
              <a:buFont typeface="Arial" panose="020B0604020202020204" pitchFamily="34" charset="0"/>
              <a:buChar char="•"/>
              <a:defRPr/>
            </a:pPr>
            <a:r>
              <a:rPr lang="cs-CZ" sz="2799" dirty="0" err="1"/>
              <a:t>Delivery</a:t>
            </a:r>
            <a:r>
              <a:rPr lang="cs-CZ" sz="2799" dirty="0"/>
              <a:t> </a:t>
            </a:r>
            <a:r>
              <a:rPr lang="cs-CZ" sz="2799" dirty="0" err="1"/>
              <a:t>time</a:t>
            </a:r>
            <a:endParaRPr lang="cs-CZ" sz="2799" dirty="0"/>
          </a:p>
          <a:p>
            <a:pPr marL="457109" indent="-457109">
              <a:spcBef>
                <a:spcPts val="0"/>
              </a:spcBef>
              <a:buFont typeface="Arial" panose="020B0604020202020204" pitchFamily="34" charset="0"/>
              <a:buChar char="•"/>
              <a:defRPr/>
            </a:pPr>
            <a:r>
              <a:rPr lang="cs-CZ" sz="2799" dirty="0"/>
              <a:t> Exchange </a:t>
            </a:r>
            <a:r>
              <a:rPr lang="cs-CZ" sz="2799" dirty="0" err="1"/>
              <a:t>rates</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Payment</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Quality</a:t>
            </a:r>
            <a:r>
              <a:rPr lang="cs-CZ" sz="2799" dirty="0"/>
              <a:t>/ </a:t>
            </a:r>
            <a:r>
              <a:rPr lang="cs-CZ" sz="2799" dirty="0" err="1"/>
              <a:t>rejects</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Tariffs</a:t>
            </a:r>
            <a:r>
              <a:rPr lang="cs-CZ" sz="2799" dirty="0"/>
              <a:t>/duty</a:t>
            </a:r>
          </a:p>
          <a:p>
            <a:pPr marL="457109" indent="-457109">
              <a:spcBef>
                <a:spcPts val="0"/>
              </a:spcBef>
              <a:buFont typeface="Arial" panose="020B0604020202020204" pitchFamily="34" charset="0"/>
              <a:buChar char="•"/>
              <a:defRPr/>
            </a:pPr>
            <a:r>
              <a:rPr lang="cs-CZ" sz="2799" dirty="0"/>
              <a:t> </a:t>
            </a:r>
            <a:r>
              <a:rPr lang="cs-CZ" sz="2799" dirty="0" err="1"/>
              <a:t>Expediting</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Political</a:t>
            </a:r>
            <a:r>
              <a:rPr lang="cs-CZ" sz="2799" dirty="0"/>
              <a:t>/</a:t>
            </a:r>
            <a:r>
              <a:rPr lang="cs-CZ" sz="2799" dirty="0" err="1"/>
              <a:t>labour</a:t>
            </a:r>
            <a:r>
              <a:rPr lang="cs-CZ" sz="2799" dirty="0"/>
              <a:t> </a:t>
            </a:r>
            <a:r>
              <a:rPr lang="cs-CZ" sz="2799" dirty="0" err="1"/>
              <a:t>problems</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Hidden</a:t>
            </a:r>
            <a:r>
              <a:rPr lang="cs-CZ" sz="2799" dirty="0"/>
              <a:t> </a:t>
            </a:r>
            <a:r>
              <a:rPr lang="cs-CZ" sz="2799" dirty="0" err="1"/>
              <a:t>costs</a:t>
            </a:r>
            <a:r>
              <a:rPr lang="cs-CZ" sz="2799" dirty="0"/>
              <a:t> </a:t>
            </a:r>
            <a:r>
              <a:rPr lang="cs-CZ" sz="2799" dirty="0" err="1"/>
              <a:t>shipping</a:t>
            </a:r>
            <a:r>
              <a:rPr lang="cs-CZ" sz="2799" dirty="0"/>
              <a:t> </a:t>
            </a:r>
            <a:r>
              <a:rPr lang="cs-CZ" sz="2799" dirty="0" err="1"/>
              <a:t>or</a:t>
            </a:r>
            <a:r>
              <a:rPr lang="cs-CZ" sz="2799" dirty="0"/>
              <a:t> </a:t>
            </a:r>
            <a:r>
              <a:rPr lang="cs-CZ" sz="2799" dirty="0" err="1"/>
              <a:t>special</a:t>
            </a:r>
            <a:r>
              <a:rPr lang="cs-CZ" sz="2799" dirty="0"/>
              <a:t> export </a:t>
            </a:r>
            <a:r>
              <a:rPr lang="cs-CZ" sz="2799" dirty="0" err="1"/>
              <a:t>packing</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Document</a:t>
            </a:r>
            <a:r>
              <a:rPr lang="cs-CZ" sz="2799" dirty="0"/>
              <a:t> </a:t>
            </a:r>
            <a:r>
              <a:rPr lang="cs-CZ" sz="2799" dirty="0" err="1"/>
              <a:t>cost</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Legal</a:t>
            </a:r>
            <a:r>
              <a:rPr lang="cs-CZ" sz="2799" dirty="0"/>
              <a:t> </a:t>
            </a:r>
            <a:r>
              <a:rPr lang="cs-CZ" sz="2799" dirty="0" err="1"/>
              <a:t>problems</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Language</a:t>
            </a:r>
            <a:endParaRPr lang="cs-CZ" sz="2799" dirty="0"/>
          </a:p>
          <a:p>
            <a:pPr marL="457109" indent="-457109">
              <a:spcBef>
                <a:spcPts val="0"/>
              </a:spcBef>
              <a:buFont typeface="Arial" panose="020B0604020202020204" pitchFamily="34" charset="0"/>
              <a:buChar char="•"/>
              <a:defRPr/>
            </a:pPr>
            <a:r>
              <a:rPr lang="cs-CZ" sz="2799" dirty="0"/>
              <a:t> Culture /</a:t>
            </a:r>
            <a:r>
              <a:rPr lang="cs-CZ" sz="2799" dirty="0" err="1"/>
              <a:t>customs</a:t>
            </a:r>
            <a:endParaRPr lang="cs-CZ" sz="2799" dirty="0"/>
          </a:p>
          <a:p>
            <a:pPr marL="457109" indent="-457109">
              <a:spcBef>
                <a:spcPts val="0"/>
              </a:spcBef>
              <a:buFont typeface="Arial" panose="020B0604020202020204" pitchFamily="34" charset="0"/>
              <a:buChar char="•"/>
              <a:defRPr/>
            </a:pPr>
            <a:r>
              <a:rPr lang="cs-CZ" sz="2799" dirty="0"/>
              <a:t> </a:t>
            </a:r>
            <a:r>
              <a:rPr lang="cs-CZ" sz="2799" dirty="0" err="1"/>
              <a:t>Ethics</a:t>
            </a:r>
            <a:endParaRPr lang="cs-CZ" sz="2799"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D11B6C-AE1B-42E0-90F4-0169AA3CA8E8}"/>
              </a:ext>
            </a:extLst>
          </p:cNvPr>
          <p:cNvSpPr>
            <a:spLocks noGrp="1"/>
          </p:cNvSpPr>
          <p:nvPr>
            <p:ph type="title"/>
          </p:nvPr>
        </p:nvSpPr>
        <p:spPr/>
        <p:txBody>
          <a:bodyPr/>
          <a:lstStyle/>
          <a:p>
            <a:pPr>
              <a:lnSpc>
                <a:spcPts val="3999"/>
              </a:lnSpc>
              <a:defRPr/>
            </a:pPr>
            <a:r>
              <a:rPr lang="cs-CZ" sz="3999" dirty="0" err="1"/>
              <a:t>Supplier</a:t>
            </a:r>
            <a:r>
              <a:rPr lang="cs-CZ" sz="3999" dirty="0"/>
              <a:t> </a:t>
            </a:r>
            <a:r>
              <a:rPr lang="cs-CZ" sz="3999" dirty="0" err="1"/>
              <a:t>development</a:t>
            </a:r>
            <a:r>
              <a:rPr lang="cs-CZ" sz="3999" dirty="0"/>
              <a:t> </a:t>
            </a:r>
            <a:r>
              <a:rPr lang="cs-CZ" sz="3999" dirty="0" err="1"/>
              <a:t>framework</a:t>
            </a:r>
            <a:endParaRPr lang="en-GB" sz="3999" dirty="0"/>
          </a:p>
        </p:txBody>
      </p:sp>
      <p:sp>
        <p:nvSpPr>
          <p:cNvPr id="106499" name="Zástupný symbol pro obsah 2">
            <a:extLst>
              <a:ext uri="{FF2B5EF4-FFF2-40B4-BE49-F238E27FC236}">
                <a16:creationId xmlns:a16="http://schemas.microsoft.com/office/drawing/2014/main" id="{896B7F87-A78E-437F-BCD8-CC913ECDD922}"/>
              </a:ext>
            </a:extLst>
          </p:cNvPr>
          <p:cNvSpPr>
            <a:spLocks noGrp="1"/>
          </p:cNvSpPr>
          <p:nvPr>
            <p:ph idx="1"/>
          </p:nvPr>
        </p:nvSpPr>
        <p:spPr>
          <a:xfrm>
            <a:off x="457200" y="1600200"/>
            <a:ext cx="4259263" cy="4873625"/>
          </a:xfrm>
        </p:spPr>
        <p:txBody>
          <a:bodyPr>
            <a:normAutofit fontScale="77500" lnSpcReduction="20000"/>
          </a:bodyPr>
          <a:lstStyle/>
          <a:p>
            <a:pPr>
              <a:spcBef>
                <a:spcPts val="0"/>
              </a:spcBef>
              <a:defRPr/>
            </a:pPr>
            <a:r>
              <a:rPr lang="en-GB" altLang="cs-CZ" sz="2799"/>
              <a:t>any effort of a buying firm to increase the performance and capabilities of the supplier”</a:t>
            </a:r>
            <a:endParaRPr lang="cs-CZ" altLang="cs-CZ" sz="2799"/>
          </a:p>
          <a:p>
            <a:pPr>
              <a:spcBef>
                <a:spcPts val="0"/>
              </a:spcBef>
              <a:defRPr/>
            </a:pPr>
            <a:r>
              <a:rPr lang="cs-CZ" altLang="cs-CZ" sz="2799"/>
              <a:t>Examples: </a:t>
            </a:r>
            <a:r>
              <a:rPr lang="en-GB" altLang="cs-CZ" sz="2799"/>
              <a:t>training programs for</a:t>
            </a:r>
            <a:r>
              <a:rPr lang="cs-CZ" altLang="cs-CZ" sz="2799"/>
              <a:t>, </a:t>
            </a:r>
            <a:r>
              <a:rPr lang="en-GB" altLang="cs-CZ" sz="2799"/>
              <a:t>employees of the supplier, investments in the supplier and supplier evaluation</a:t>
            </a:r>
            <a:r>
              <a:rPr lang="cs-CZ" altLang="cs-CZ" sz="2799"/>
              <a:t>, supplier education, awarding of a supplier prize….</a:t>
            </a:r>
          </a:p>
          <a:p>
            <a:pPr>
              <a:spcBef>
                <a:spcPts val="0"/>
              </a:spcBef>
              <a:defRPr/>
            </a:pPr>
            <a:endParaRPr lang="en-GB" altLang="cs-CZ" sz="2799"/>
          </a:p>
        </p:txBody>
      </p:sp>
      <p:pic>
        <p:nvPicPr>
          <p:cNvPr id="125956" name="Picture 3">
            <a:extLst>
              <a:ext uri="{FF2B5EF4-FFF2-40B4-BE49-F238E27FC236}">
                <a16:creationId xmlns:a16="http://schemas.microsoft.com/office/drawing/2014/main" id="{AF612E38-E3E9-4D10-B454-1DBE8B653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051"/>
          <a:stretch>
            <a:fillRect/>
          </a:stretch>
        </p:blipFill>
        <p:spPr bwMode="auto">
          <a:xfrm>
            <a:off x="4716463" y="1916113"/>
            <a:ext cx="4076700" cy="417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5FD93C64-9B0A-4EBF-8BC0-31BD6DD06908}"/>
              </a:ext>
            </a:extLst>
          </p:cNvPr>
          <p:cNvSpPr>
            <a:spLocks noGrp="1"/>
          </p:cNvSpPr>
          <p:nvPr>
            <p:ph type="title" idx="4294967295"/>
          </p:nvPr>
        </p:nvSpPr>
        <p:spPr>
          <a:xfrm>
            <a:off x="0" y="274638"/>
            <a:ext cx="8229600" cy="1143000"/>
          </a:xfrm>
        </p:spPr>
        <p:txBody>
          <a:bodyPr bIns="91440"/>
          <a:lstStyle/>
          <a:p>
            <a:pPr fontAlgn="auto">
              <a:lnSpc>
                <a:spcPts val="3999"/>
              </a:lnSpc>
              <a:spcAft>
                <a:spcPts val="0"/>
              </a:spcAft>
              <a:defRPr/>
            </a:pPr>
            <a:r>
              <a:rPr lang="cs-CZ" altLang="cs-CZ" sz="3999"/>
              <a:t>Nákupní strategie</a:t>
            </a:r>
            <a:endParaRPr lang="en-GB" altLang="cs-CZ" sz="3999"/>
          </a:p>
        </p:txBody>
      </p:sp>
      <p:sp>
        <p:nvSpPr>
          <p:cNvPr id="128003" name="Zástupný symbol pro obsah 2">
            <a:extLst>
              <a:ext uri="{FF2B5EF4-FFF2-40B4-BE49-F238E27FC236}">
                <a16:creationId xmlns:a16="http://schemas.microsoft.com/office/drawing/2014/main" id="{219502BA-3807-4163-AF51-EA299BB6423F}"/>
              </a:ext>
            </a:extLst>
          </p:cNvPr>
          <p:cNvSpPr>
            <a:spLocks noGrp="1" noChangeArrowheads="1"/>
          </p:cNvSpPr>
          <p:nvPr>
            <p:ph sz="quarter" idx="4294967295"/>
          </p:nvPr>
        </p:nvSpPr>
        <p:spPr bwMode="auto">
          <a:xfrm>
            <a:off x="0" y="1600200"/>
            <a:ext cx="6886575" cy="492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cs-CZ" altLang="cs-CZ" sz="2000"/>
              <a:t>Návaznost nákupní strategie na podnikovou strategii, je třeba respektovat poslání a vizi podniku</a:t>
            </a:r>
          </a:p>
          <a:p>
            <a:pPr>
              <a:lnSpc>
                <a:spcPct val="80000"/>
              </a:lnSpc>
            </a:pPr>
            <a:r>
              <a:rPr lang="cs-CZ" altLang="cs-CZ" sz="2000"/>
              <a:t>Nákupní strategie je funkční strategií, nadřazené jsou podniková a obchodní strategie</a:t>
            </a:r>
          </a:p>
          <a:p>
            <a:pPr>
              <a:lnSpc>
                <a:spcPct val="80000"/>
              </a:lnSpc>
            </a:pPr>
            <a:r>
              <a:rPr lang="cs-CZ" altLang="cs-CZ" sz="2000"/>
              <a:t>Jaký časový horizont?</a:t>
            </a:r>
          </a:p>
          <a:p>
            <a:pPr>
              <a:lnSpc>
                <a:spcPct val="80000"/>
              </a:lnSpc>
            </a:pPr>
            <a:r>
              <a:rPr lang="cs-CZ" altLang="cs-CZ" sz="2000"/>
              <a:t>Relevantnost analýz!</a:t>
            </a:r>
          </a:p>
          <a:p>
            <a:pPr>
              <a:lnSpc>
                <a:spcPct val="80000"/>
              </a:lnSpc>
            </a:pPr>
            <a:r>
              <a:rPr lang="cs-CZ" altLang="cs-CZ" sz="2000"/>
              <a:t>Strategie = strategické cíle (CO) a cesty jejich dosažení (JAK)</a:t>
            </a:r>
          </a:p>
          <a:p>
            <a:pPr>
              <a:lnSpc>
                <a:spcPct val="80000"/>
              </a:lnSpc>
            </a:pPr>
            <a:r>
              <a:rPr lang="cs-CZ" altLang="cs-CZ" sz="2000"/>
              <a:t>Generický charakter nadřazené strategie</a:t>
            </a:r>
          </a:p>
          <a:p>
            <a:pPr>
              <a:lnSpc>
                <a:spcPct val="80000"/>
              </a:lnSpc>
            </a:pPr>
            <a:r>
              <a:rPr lang="cs-CZ" altLang="cs-CZ" sz="2000"/>
              <a:t>Nutnost respektovat význam nakupovaných položek pro firmu</a:t>
            </a:r>
          </a:p>
          <a:p>
            <a:pPr>
              <a:lnSpc>
                <a:spcPct val="80000"/>
              </a:lnSpc>
            </a:pPr>
            <a:r>
              <a:rPr lang="cs-CZ" altLang="cs-CZ" sz="2000"/>
              <a:t>Strategie dle:</a:t>
            </a:r>
          </a:p>
          <a:p>
            <a:pPr marL="547688" lvl="1" indent="-228600">
              <a:lnSpc>
                <a:spcPct val="80000"/>
              </a:lnSpc>
            </a:pPr>
            <a:r>
              <a:rPr lang="cs-CZ" altLang="cs-CZ" sz="1900"/>
              <a:t>Geografického rozložení – global surcing, local sourcing</a:t>
            </a:r>
          </a:p>
          <a:p>
            <a:pPr marL="547688" lvl="1" indent="-228600">
              <a:lnSpc>
                <a:spcPct val="80000"/>
              </a:lnSpc>
            </a:pPr>
            <a:r>
              <a:rPr lang="cs-CZ" altLang="cs-CZ" sz="1900"/>
              <a:t>Počtu dodavatelů</a:t>
            </a:r>
          </a:p>
          <a:p>
            <a:pPr marL="547688" lvl="1" indent="-228600">
              <a:lnSpc>
                <a:spcPct val="80000"/>
              </a:lnSpc>
            </a:pPr>
            <a:r>
              <a:rPr lang="cs-CZ" altLang="cs-CZ" sz="1900"/>
              <a:t>Rozsahu dodávaných výkonů</a:t>
            </a:r>
          </a:p>
          <a:p>
            <a:pPr>
              <a:lnSpc>
                <a:spcPct val="80000"/>
              </a:lnSpc>
            </a:pPr>
            <a:r>
              <a:rPr lang="cs-CZ" altLang="cs-CZ" sz="2000" b="1"/>
              <a:t>Tvorbě nákupní strategie předchází strategická analýza</a:t>
            </a:r>
          </a:p>
          <a:p>
            <a:pPr>
              <a:lnSpc>
                <a:spcPct val="80000"/>
              </a:lnSpc>
            </a:pPr>
            <a:r>
              <a:rPr lang="cs-CZ" altLang="cs-CZ" sz="2000" b="1"/>
              <a:t>Jaké oblasti zpracovávat v rámci nákupní strategie???</a:t>
            </a:r>
          </a:p>
          <a:p>
            <a:pPr>
              <a:lnSpc>
                <a:spcPct val="80000"/>
              </a:lnSpc>
            </a:pPr>
            <a:endParaRPr lang="cs-CZ" altLang="cs-CZ" sz="2000" b="1"/>
          </a:p>
          <a:p>
            <a:pPr marL="547688" lvl="1" indent="-228600">
              <a:lnSpc>
                <a:spcPct val="80000"/>
              </a:lnSpc>
            </a:pPr>
            <a:endParaRPr lang="cs-CZ" altLang="cs-CZ" sz="1900" b="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3">
            <a:extLst>
              <a:ext uri="{FF2B5EF4-FFF2-40B4-BE49-F238E27FC236}">
                <a16:creationId xmlns:a16="http://schemas.microsoft.com/office/drawing/2014/main" id="{533E2138-9497-4699-AAC4-DB4F17B4EB6A}"/>
              </a:ext>
            </a:extLst>
          </p:cNvPr>
          <p:cNvSpPr>
            <a:spLocks noGrp="1"/>
          </p:cNvSpPr>
          <p:nvPr>
            <p:ph type="title"/>
          </p:nvPr>
        </p:nvSpPr>
        <p:spPr/>
        <p:txBody>
          <a:bodyPr/>
          <a:lstStyle/>
          <a:p>
            <a:pPr fontAlgn="auto">
              <a:lnSpc>
                <a:spcPts val="3999"/>
              </a:lnSpc>
              <a:spcAft>
                <a:spcPts val="0"/>
              </a:spcAft>
              <a:defRPr/>
            </a:pPr>
            <a:r>
              <a:rPr lang="cs-CZ" altLang="cs-CZ" sz="3999" dirty="0"/>
              <a:t>Generické strategie a nákup (náklady vs. diferenciace</a:t>
            </a:r>
            <a:endParaRPr lang="en-GB" altLang="cs-CZ" sz="3999" dirty="0"/>
          </a:p>
        </p:txBody>
      </p:sp>
      <p:sp>
        <p:nvSpPr>
          <p:cNvPr id="6" name="Zástupný symbol pro obsah 5">
            <a:extLst>
              <a:ext uri="{FF2B5EF4-FFF2-40B4-BE49-F238E27FC236}">
                <a16:creationId xmlns:a16="http://schemas.microsoft.com/office/drawing/2014/main" id="{C75C5CCB-45DA-4AE4-8E4A-4A2FFF8DD1C9}"/>
              </a:ext>
            </a:extLst>
          </p:cNvPr>
          <p:cNvSpPr>
            <a:spLocks noGrp="1"/>
          </p:cNvSpPr>
          <p:nvPr>
            <p:ph sz="quarter" idx="2"/>
          </p:nvPr>
        </p:nvSpPr>
        <p:spPr>
          <a:xfrm>
            <a:off x="457200" y="1416050"/>
            <a:ext cx="8362950" cy="5326063"/>
          </a:xfrm>
        </p:spPr>
        <p:txBody>
          <a:bodyPr>
            <a:normAutofit fontScale="77500" lnSpcReduction="20000"/>
          </a:bodyPr>
          <a:lstStyle/>
          <a:p>
            <a:pPr fontAlgn="auto">
              <a:spcBef>
                <a:spcPts val="0"/>
              </a:spcBef>
              <a:spcAft>
                <a:spcPts val="0"/>
              </a:spcAft>
              <a:buFont typeface="Wingdings" panose="05000000000000000000" pitchFamily="2" charset="2"/>
              <a:buNone/>
              <a:defRPr/>
            </a:pPr>
            <a:r>
              <a:rPr lang="cs-CZ" sz="2799" b="1" u="sng" dirty="0"/>
              <a:t>Rozhodněte – náklady nebo diferenciace ?????</a:t>
            </a:r>
          </a:p>
          <a:p>
            <a:pPr marL="274320" indent="-274320" fontAlgn="auto">
              <a:spcBef>
                <a:spcPts val="0"/>
              </a:spcBef>
              <a:spcAft>
                <a:spcPts val="0"/>
              </a:spcAft>
              <a:buFont typeface="Wingdings"/>
              <a:buChar char=""/>
              <a:defRPr/>
            </a:pPr>
            <a:r>
              <a:rPr lang="cs-CZ" sz="2799" dirty="0"/>
              <a:t>Užší dlouhodobá spolupráce s dodavateli</a:t>
            </a:r>
          </a:p>
          <a:p>
            <a:pPr marL="274320" indent="-274320" fontAlgn="auto">
              <a:spcBef>
                <a:spcPts val="0"/>
              </a:spcBef>
              <a:spcAft>
                <a:spcPts val="0"/>
              </a:spcAft>
              <a:buFont typeface="Wingdings"/>
              <a:buChar char=""/>
              <a:defRPr/>
            </a:pPr>
            <a:r>
              <a:rPr lang="cs-CZ" sz="2799" dirty="0"/>
              <a:t>Unikátní řečení</a:t>
            </a:r>
          </a:p>
          <a:p>
            <a:pPr marL="274320" indent="-274320" fontAlgn="auto">
              <a:spcBef>
                <a:spcPts val="0"/>
              </a:spcBef>
              <a:spcAft>
                <a:spcPts val="0"/>
              </a:spcAft>
              <a:buFont typeface="Wingdings"/>
              <a:buChar char=""/>
              <a:defRPr/>
            </a:pPr>
            <a:r>
              <a:rPr lang="cs-CZ" sz="2799" dirty="0"/>
              <a:t>Vysoká přidaná hodnota dodavatele</a:t>
            </a:r>
          </a:p>
          <a:p>
            <a:pPr marL="274320" indent="-274320" fontAlgn="auto">
              <a:spcBef>
                <a:spcPts val="0"/>
              </a:spcBef>
              <a:spcAft>
                <a:spcPts val="0"/>
              </a:spcAft>
              <a:buFont typeface="Wingdings"/>
              <a:buChar char=""/>
              <a:defRPr/>
            </a:pPr>
            <a:r>
              <a:rPr lang="cs-CZ" sz="2799" dirty="0"/>
              <a:t>Nízká frekvence výběru dodavatele</a:t>
            </a:r>
          </a:p>
          <a:p>
            <a:pPr marL="274320" indent="-274320" fontAlgn="auto">
              <a:spcBef>
                <a:spcPts val="0"/>
              </a:spcBef>
              <a:spcAft>
                <a:spcPts val="0"/>
              </a:spcAft>
              <a:buFont typeface="Wingdings"/>
              <a:buChar char=""/>
              <a:defRPr/>
            </a:pPr>
            <a:r>
              <a:rPr lang="cs-CZ" sz="2799" dirty="0"/>
              <a:t>Malý počet dodavatelů</a:t>
            </a:r>
          </a:p>
          <a:p>
            <a:pPr marL="274320" indent="-274320" fontAlgn="auto">
              <a:spcBef>
                <a:spcPts val="0"/>
              </a:spcBef>
              <a:spcAft>
                <a:spcPts val="0"/>
              </a:spcAft>
              <a:buFont typeface="Wingdings"/>
              <a:buChar char=""/>
              <a:defRPr/>
            </a:pPr>
            <a:r>
              <a:rPr lang="cs-CZ" sz="2799" dirty="0"/>
              <a:t>Vyšší počet dodavatel</a:t>
            </a:r>
          </a:p>
          <a:p>
            <a:pPr marL="274320" indent="-274320" fontAlgn="auto">
              <a:spcBef>
                <a:spcPts val="0"/>
              </a:spcBef>
              <a:spcAft>
                <a:spcPts val="0"/>
              </a:spcAft>
              <a:buFont typeface="Wingdings"/>
              <a:buChar char=""/>
              <a:defRPr/>
            </a:pPr>
            <a:r>
              <a:rPr lang="cs-CZ" sz="2799" dirty="0"/>
              <a:t>Vysoká vyjednávací síla dodavatele</a:t>
            </a:r>
          </a:p>
          <a:p>
            <a:pPr marL="274320" indent="-274320" fontAlgn="auto">
              <a:spcBef>
                <a:spcPts val="0"/>
              </a:spcBef>
              <a:spcAft>
                <a:spcPts val="0"/>
              </a:spcAft>
              <a:buFont typeface="Wingdings"/>
              <a:buChar char=""/>
              <a:defRPr/>
            </a:pPr>
            <a:r>
              <a:rPr lang="cs-CZ" sz="2799" dirty="0"/>
              <a:t>Závislost na dodavatelích vyšší</a:t>
            </a:r>
          </a:p>
          <a:p>
            <a:pPr marL="274320" indent="-274320" fontAlgn="auto">
              <a:spcBef>
                <a:spcPts val="0"/>
              </a:spcBef>
              <a:spcAft>
                <a:spcPts val="0"/>
              </a:spcAft>
              <a:buFont typeface="Wingdings"/>
              <a:buChar char=""/>
              <a:defRPr/>
            </a:pPr>
            <a:r>
              <a:rPr lang="cs-CZ" sz="2799" dirty="0"/>
              <a:t>Dlouhodobé smlouvy z důvodu slev a fixace cen</a:t>
            </a:r>
          </a:p>
          <a:p>
            <a:pPr marL="274320" indent="-274320" fontAlgn="auto">
              <a:spcBef>
                <a:spcPts val="0"/>
              </a:spcBef>
              <a:spcAft>
                <a:spcPts val="0"/>
              </a:spcAft>
              <a:buFont typeface="Wingdings"/>
              <a:buChar char=""/>
              <a:defRPr/>
            </a:pPr>
            <a:r>
              <a:rPr lang="cs-CZ" sz="2799" dirty="0"/>
              <a:t>Dlouhodobé smlouvy z důvodu specifického know-how</a:t>
            </a:r>
          </a:p>
          <a:p>
            <a:pPr marL="274320" indent="-274320" fontAlgn="auto">
              <a:spcBef>
                <a:spcPts val="0"/>
              </a:spcBef>
              <a:spcAft>
                <a:spcPts val="0"/>
              </a:spcAft>
              <a:buFont typeface="Wingdings"/>
              <a:buChar char=""/>
              <a:defRPr/>
            </a:pPr>
            <a:r>
              <a:rPr lang="cs-CZ" sz="2799" dirty="0"/>
              <a:t>Spíše decentralizovaní řízení, kdy nákup dělají zaměstnanci blíže samotné výrobě (znají technické specifikace)</a:t>
            </a:r>
          </a:p>
          <a:p>
            <a:pPr marL="274320" indent="-274320" fontAlgn="auto">
              <a:spcBef>
                <a:spcPts val="0"/>
              </a:spcBef>
              <a:spcAft>
                <a:spcPts val="0"/>
              </a:spcAft>
              <a:buFont typeface="Wingdings"/>
              <a:buChar char=""/>
              <a:defRPr/>
            </a:pPr>
            <a:r>
              <a:rPr lang="cs-CZ" sz="2799" dirty="0"/>
              <a:t>Nákupy ze zemí s nízkými náklady</a:t>
            </a:r>
          </a:p>
          <a:p>
            <a:pPr marL="274320" indent="-274320" fontAlgn="auto">
              <a:spcBef>
                <a:spcPts val="0"/>
              </a:spcBef>
              <a:spcAft>
                <a:spcPts val="0"/>
              </a:spcAft>
              <a:buFont typeface="Wingdings"/>
              <a:buChar char=""/>
              <a:defRPr/>
            </a:pPr>
            <a:r>
              <a:rPr lang="cs-CZ" sz="2799" dirty="0"/>
              <a:t>Nákupčí spíše se znalostí cizích jazyků než technické znalosti</a:t>
            </a:r>
          </a:p>
          <a:p>
            <a:pPr marL="274320" indent="-274320" fontAlgn="auto">
              <a:spcBef>
                <a:spcPts val="0"/>
              </a:spcBef>
              <a:spcAft>
                <a:spcPts val="0"/>
              </a:spcAft>
              <a:buFont typeface="Wingdings"/>
              <a:buChar char=""/>
              <a:defRPr/>
            </a:pPr>
            <a:r>
              <a:rPr lang="cs-CZ" sz="2799" dirty="0"/>
              <a:t>Otevřená výběrová řízení</a:t>
            </a:r>
          </a:p>
          <a:p>
            <a:pPr marL="274320" indent="-274320" fontAlgn="auto">
              <a:spcBef>
                <a:spcPts val="0"/>
              </a:spcBef>
              <a:spcAft>
                <a:spcPts val="0"/>
              </a:spcAft>
              <a:buFont typeface="Wingdings"/>
              <a:buChar char=""/>
              <a:defRPr/>
            </a:pPr>
            <a:r>
              <a:rPr lang="cs-CZ" sz="2799" dirty="0"/>
              <a:t>Častá změna dodavatele</a:t>
            </a:r>
          </a:p>
          <a:p>
            <a:pPr marL="274320" indent="-274320" fontAlgn="auto">
              <a:spcBef>
                <a:spcPts val="0"/>
              </a:spcBef>
              <a:spcAft>
                <a:spcPts val="0"/>
              </a:spcAft>
              <a:buFont typeface="Wingdings"/>
              <a:buChar char=""/>
              <a:defRPr/>
            </a:pPr>
            <a:r>
              <a:rPr lang="cs-CZ" sz="2799" dirty="0"/>
              <a:t>Spíše centralizace nákupu, popřípadě hybridní</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76C98984-461E-414F-963F-C9C517B5B530}"/>
              </a:ext>
            </a:extLst>
          </p:cNvPr>
          <p:cNvSpPr>
            <a:spLocks noGrp="1"/>
          </p:cNvSpPr>
          <p:nvPr>
            <p:ph type="title"/>
          </p:nvPr>
        </p:nvSpPr>
        <p:spPr/>
        <p:txBody>
          <a:bodyPr/>
          <a:lstStyle/>
          <a:p>
            <a:pPr fontAlgn="auto">
              <a:lnSpc>
                <a:spcPts val="3999"/>
              </a:lnSpc>
              <a:spcAft>
                <a:spcPts val="0"/>
              </a:spcAft>
              <a:defRPr/>
            </a:pPr>
            <a:r>
              <a:rPr lang="cs-CZ" altLang="cs-CZ" sz="3999"/>
              <a:t>Jak postupovat při formulaci nákupní strategie?</a:t>
            </a:r>
            <a:endParaRPr lang="en-GB" altLang="cs-CZ" sz="3999"/>
          </a:p>
        </p:txBody>
      </p:sp>
      <p:sp>
        <p:nvSpPr>
          <p:cNvPr id="3" name="Zástupný symbol pro obsah 2">
            <a:extLst>
              <a:ext uri="{FF2B5EF4-FFF2-40B4-BE49-F238E27FC236}">
                <a16:creationId xmlns:a16="http://schemas.microsoft.com/office/drawing/2014/main" id="{E6DFE709-6C14-4F09-8154-42C311F736A6}"/>
              </a:ext>
            </a:extLst>
          </p:cNvPr>
          <p:cNvSpPr>
            <a:spLocks noGrp="1"/>
          </p:cNvSpPr>
          <p:nvPr>
            <p:ph idx="1"/>
          </p:nvPr>
        </p:nvSpPr>
        <p:spPr>
          <a:xfrm>
            <a:off x="457200" y="1600200"/>
            <a:ext cx="7931150" cy="3413125"/>
          </a:xfrm>
        </p:spPr>
        <p:txBody>
          <a:bodyPr>
            <a:normAutofit fontScale="62500" lnSpcReduction="20000"/>
          </a:bodyPr>
          <a:lstStyle/>
          <a:p>
            <a:pPr marL="274320" indent="-274320" fontAlgn="auto">
              <a:spcBef>
                <a:spcPts val="0"/>
              </a:spcBef>
              <a:spcAft>
                <a:spcPts val="0"/>
              </a:spcAft>
              <a:buFont typeface="Wingdings"/>
              <a:buChar char=""/>
              <a:defRPr/>
            </a:pPr>
            <a:r>
              <a:rPr lang="cs-CZ" sz="2799" dirty="0"/>
              <a:t>Analýza nadřazeného patra</a:t>
            </a:r>
          </a:p>
          <a:p>
            <a:pPr marL="274320" indent="-274320" fontAlgn="auto">
              <a:spcBef>
                <a:spcPts val="0"/>
              </a:spcBef>
              <a:spcAft>
                <a:spcPts val="0"/>
              </a:spcAft>
              <a:buFont typeface="Wingdings"/>
              <a:buChar char=""/>
              <a:defRPr/>
            </a:pPr>
            <a:r>
              <a:rPr lang="cs-CZ" sz="2799" dirty="0"/>
              <a:t>Analýza externího okolí</a:t>
            </a:r>
          </a:p>
          <a:p>
            <a:pPr marL="274320" indent="-274320" fontAlgn="auto">
              <a:spcBef>
                <a:spcPts val="0"/>
              </a:spcBef>
              <a:spcAft>
                <a:spcPts val="0"/>
              </a:spcAft>
              <a:buFont typeface="Wingdings"/>
              <a:buChar char=""/>
              <a:defRPr/>
            </a:pPr>
            <a:r>
              <a:rPr lang="cs-CZ" sz="2799" dirty="0"/>
              <a:t>SLEPT zaměřená na oblast nákupu</a:t>
            </a:r>
          </a:p>
          <a:p>
            <a:pPr marL="274320" indent="-274320" fontAlgn="auto">
              <a:spcBef>
                <a:spcPts val="0"/>
              </a:spcBef>
              <a:spcAft>
                <a:spcPts val="0"/>
              </a:spcAft>
              <a:buFont typeface="Wingdings"/>
              <a:buChar char=""/>
              <a:defRPr/>
            </a:pPr>
            <a:r>
              <a:rPr lang="cs-CZ" sz="2799" dirty="0"/>
              <a:t>Analýza odvětví zaměřená na oblast nákupu (porter, analýza konkurence, dodavatelů a zákazníků)</a:t>
            </a:r>
          </a:p>
          <a:p>
            <a:pPr marL="274320" indent="-274320" fontAlgn="auto">
              <a:spcBef>
                <a:spcPts val="0"/>
              </a:spcBef>
              <a:spcAft>
                <a:spcPts val="0"/>
              </a:spcAft>
              <a:buFont typeface="Wingdings"/>
              <a:buChar char=""/>
              <a:defRPr/>
            </a:pPr>
            <a:r>
              <a:rPr lang="cs-CZ" sz="2799" dirty="0"/>
              <a:t>Vývoje ceny komodit, práce….</a:t>
            </a:r>
          </a:p>
          <a:p>
            <a:pPr marL="274320" indent="-274320" fontAlgn="auto">
              <a:spcBef>
                <a:spcPts val="0"/>
              </a:spcBef>
              <a:spcAft>
                <a:spcPts val="0"/>
              </a:spcAft>
              <a:buFont typeface="Wingdings"/>
              <a:buChar char=""/>
              <a:defRPr/>
            </a:pPr>
            <a:r>
              <a:rPr lang="cs-CZ" sz="2799" dirty="0"/>
              <a:t>Analýza očekávání nejdůležitějších </a:t>
            </a:r>
            <a:r>
              <a:rPr lang="cs-CZ" sz="2799" dirty="0" err="1"/>
              <a:t>stakeholders</a:t>
            </a:r>
            <a:endParaRPr lang="cs-CZ" sz="2799" dirty="0"/>
          </a:p>
          <a:p>
            <a:pPr marL="274320" indent="-274320" fontAlgn="auto">
              <a:spcBef>
                <a:spcPts val="0"/>
              </a:spcBef>
              <a:spcAft>
                <a:spcPts val="0"/>
              </a:spcAft>
              <a:buFont typeface="Wingdings"/>
              <a:buChar char=""/>
              <a:defRPr/>
            </a:pPr>
            <a:r>
              <a:rPr lang="cs-CZ" sz="2799" dirty="0"/>
              <a:t>Analýza interního prostředí firmy</a:t>
            </a:r>
          </a:p>
          <a:p>
            <a:pPr marL="274320" indent="-274320" fontAlgn="auto">
              <a:spcBef>
                <a:spcPts val="0"/>
              </a:spcBef>
              <a:spcAft>
                <a:spcPts val="0"/>
              </a:spcAft>
              <a:buFont typeface="Wingdings"/>
              <a:buChar char=""/>
              <a:defRPr/>
            </a:pPr>
            <a:r>
              <a:rPr lang="cs-CZ" sz="2799" dirty="0"/>
              <a:t>Sumární SWOT analýza</a:t>
            </a:r>
            <a:endParaRPr lang="en-GB" sz="2799" dirty="0"/>
          </a:p>
        </p:txBody>
      </p:sp>
      <p:pic>
        <p:nvPicPr>
          <p:cNvPr id="131076" name="Picture 2">
            <a:extLst>
              <a:ext uri="{FF2B5EF4-FFF2-40B4-BE49-F238E27FC236}">
                <a16:creationId xmlns:a16="http://schemas.microsoft.com/office/drawing/2014/main" id="{856EC5C6-232E-4E24-8112-7600C5540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645" t="59331" r="28287" b="28928"/>
          <a:stretch>
            <a:fillRect/>
          </a:stretch>
        </p:blipFill>
        <p:spPr bwMode="auto">
          <a:xfrm>
            <a:off x="2484438" y="5084763"/>
            <a:ext cx="4138612" cy="11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7E8BCD06-7A5E-423F-AC1B-CCD82CC96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292100"/>
            <a:ext cx="9059863" cy="627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Nadpis 1">
            <a:extLst>
              <a:ext uri="{FF2B5EF4-FFF2-40B4-BE49-F238E27FC236}">
                <a16:creationId xmlns:a16="http://schemas.microsoft.com/office/drawing/2014/main" id="{76F59BDB-1003-4C64-951A-1C89936F8BDE}"/>
              </a:ext>
            </a:extLst>
          </p:cNvPr>
          <p:cNvSpPr>
            <a:spLocks noGrp="1" noChangeArrowheads="1"/>
          </p:cNvSpPr>
          <p:nvPr>
            <p:ph type="title" idx="4294967295"/>
          </p:nvPr>
        </p:nvSpPr>
        <p:spPr bwMode="auto">
          <a:xfrm>
            <a:off x="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91440" numCol="1" compatLnSpc="1">
            <a:prstTxWarp prst="textNoShape">
              <a:avLst/>
            </a:prstTxWarp>
          </a:bodyPr>
          <a:lstStyle/>
          <a:p>
            <a:r>
              <a:rPr lang="cs-CZ" altLang="cs-CZ" sz="4000"/>
              <a:t>Organizace, struktura, řízení</a:t>
            </a:r>
            <a:endParaRPr lang="en-GB" altLang="cs-CZ" sz="4000"/>
          </a:p>
        </p:txBody>
      </p:sp>
      <p:sp>
        <p:nvSpPr>
          <p:cNvPr id="133123" name="Zástupný symbol pro obsah 2">
            <a:extLst>
              <a:ext uri="{FF2B5EF4-FFF2-40B4-BE49-F238E27FC236}">
                <a16:creationId xmlns:a16="http://schemas.microsoft.com/office/drawing/2014/main" id="{3B0CD253-8532-48D6-9274-1A2FC2022FF1}"/>
              </a:ext>
            </a:extLst>
          </p:cNvPr>
          <p:cNvSpPr>
            <a:spLocks noGrp="1" noChangeArrowheads="1"/>
          </p:cNvSpPr>
          <p:nvPr>
            <p:ph sz="quarter" idx="4294967295"/>
          </p:nvPr>
        </p:nvSpPr>
        <p:spPr bwMode="auto">
          <a:xfrm>
            <a:off x="0" y="1600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buFont typeface="Arial" panose="020B0604020202020204" pitchFamily="34" charset="0"/>
              <a:buChar char="•"/>
            </a:pPr>
            <a:r>
              <a:rPr lang="cs-CZ" altLang="cs-CZ" sz="3600"/>
              <a:t>Centralizace, decentralizace</a:t>
            </a:r>
          </a:p>
          <a:p>
            <a:pPr marL="342900" lvl="1" indent="-342900">
              <a:buFont typeface="Arial" panose="020B0604020202020204" pitchFamily="34" charset="0"/>
              <a:buChar char="•"/>
            </a:pPr>
            <a:r>
              <a:rPr lang="cs-CZ" altLang="cs-CZ" sz="3600"/>
              <a:t>CAPS – nejvíce firem centralizované hybridní (67 %)</a:t>
            </a:r>
          </a:p>
          <a:p>
            <a:pPr marL="342900" lvl="1" indent="-342900">
              <a:buFont typeface="Arial" panose="020B0604020202020204" pitchFamily="34" charset="0"/>
              <a:buChar char="•"/>
            </a:pPr>
            <a:r>
              <a:rPr lang="cs-CZ" altLang="cs-CZ" sz="3600"/>
              <a:t>Výrobní firmy spíše decentralizace</a:t>
            </a:r>
          </a:p>
          <a:p>
            <a:pPr marL="342900" lvl="1" indent="-342900">
              <a:buFont typeface="Arial" panose="020B0604020202020204" pitchFamily="34" charset="0"/>
              <a:buChar char="•"/>
            </a:pPr>
            <a:r>
              <a:rPr lang="cs-CZ" altLang="cs-CZ" sz="3600"/>
              <a:t>Nákupní skupina, komoditní výbory</a:t>
            </a:r>
          </a:p>
          <a:p>
            <a:pPr marL="342900" lvl="1" indent="-342900">
              <a:buFont typeface="Arial" panose="020B0604020202020204" pitchFamily="34" charset="0"/>
              <a:buChar char="•"/>
            </a:pPr>
            <a:r>
              <a:rPr lang="cs-CZ" altLang="cs-CZ" sz="3600" i="1"/>
              <a:t>Vymezit kompetence pracovníkům</a:t>
            </a:r>
          </a:p>
          <a:p>
            <a:pPr marL="342900" lvl="1" indent="-342900">
              <a:buFont typeface="Arial" panose="020B0604020202020204" pitchFamily="34" charset="0"/>
              <a:buChar char="•"/>
            </a:pPr>
            <a:endParaRPr lang="cs-CZ" altLang="cs-CZ" sz="3600"/>
          </a:p>
          <a:p>
            <a:pPr marL="342900" lvl="1" indent="-342900"/>
            <a:endParaRPr lang="cs-CZ" altLang="cs-CZ"/>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5BFA6042-F807-402A-A627-908615135DC2}"/>
              </a:ext>
            </a:extLst>
          </p:cNvPr>
          <p:cNvSpPr>
            <a:spLocks noGrp="1"/>
          </p:cNvSpPr>
          <p:nvPr>
            <p:ph type="title"/>
          </p:nvPr>
        </p:nvSpPr>
        <p:spPr/>
        <p:txBody>
          <a:bodyPr/>
          <a:lstStyle/>
          <a:p>
            <a:pPr fontAlgn="auto">
              <a:lnSpc>
                <a:spcPts val="3999"/>
              </a:lnSpc>
              <a:spcAft>
                <a:spcPts val="0"/>
              </a:spcAft>
              <a:defRPr/>
            </a:pPr>
            <a:r>
              <a:rPr lang="cs-CZ" altLang="en-US" sz="3999"/>
              <a:t>Řídící činnosti - organizace nákupu</a:t>
            </a:r>
            <a:endParaRPr lang="en-GB" altLang="en-US" sz="3999"/>
          </a:p>
        </p:txBody>
      </p:sp>
      <p:sp>
        <p:nvSpPr>
          <p:cNvPr id="3" name="Zástupný symbol pro obsah 2">
            <a:extLst>
              <a:ext uri="{FF2B5EF4-FFF2-40B4-BE49-F238E27FC236}">
                <a16:creationId xmlns:a16="http://schemas.microsoft.com/office/drawing/2014/main" id="{3A0ECAE6-D3AE-4BD0-8CDD-05E7DA0CD4A8}"/>
              </a:ext>
            </a:extLst>
          </p:cNvPr>
          <p:cNvSpPr>
            <a:spLocks noGrp="1"/>
          </p:cNvSpPr>
          <p:nvPr>
            <p:ph idx="1"/>
          </p:nvPr>
        </p:nvSpPr>
        <p:spPr>
          <a:xfrm>
            <a:off x="539750" y="1692275"/>
            <a:ext cx="8064500" cy="4140200"/>
          </a:xfrm>
        </p:spPr>
        <p:txBody>
          <a:bodyPr>
            <a:normAutofit fontScale="62500" lnSpcReduction="20000"/>
          </a:bodyPr>
          <a:lstStyle/>
          <a:p>
            <a:pPr marL="274320" indent="-274320" fontAlgn="auto">
              <a:spcBef>
                <a:spcPts val="0"/>
              </a:spcBef>
              <a:spcAft>
                <a:spcPts val="0"/>
              </a:spcAft>
              <a:buFont typeface="Wingdings"/>
              <a:buChar char=""/>
              <a:defRPr/>
            </a:pPr>
            <a:r>
              <a:rPr lang="en-GB" sz="2799" dirty="0"/>
              <a:t>TŘI ZÁKLADNÍ OTÁZKY ORGANIZACE: </a:t>
            </a:r>
          </a:p>
          <a:p>
            <a:pPr marL="274320" indent="-274320" fontAlgn="auto">
              <a:spcBef>
                <a:spcPts val="0"/>
              </a:spcBef>
              <a:spcAft>
                <a:spcPts val="0"/>
              </a:spcAft>
              <a:buFont typeface="Wingdings"/>
              <a:buChar char=""/>
              <a:defRPr/>
            </a:pPr>
            <a:r>
              <a:rPr lang="en-GB" sz="2799" dirty="0" err="1"/>
              <a:t>Jakou</a:t>
            </a:r>
            <a:r>
              <a:rPr lang="en-GB" sz="2799" dirty="0"/>
              <a:t> </a:t>
            </a:r>
            <a:r>
              <a:rPr lang="en-GB" sz="2799" dirty="0" err="1"/>
              <a:t>míru</a:t>
            </a:r>
            <a:r>
              <a:rPr lang="en-GB" sz="2799" dirty="0"/>
              <a:t> </a:t>
            </a:r>
            <a:r>
              <a:rPr lang="en-GB" sz="2799" dirty="0" err="1"/>
              <a:t>centralizace</a:t>
            </a:r>
            <a:r>
              <a:rPr lang="en-GB" sz="2799" dirty="0"/>
              <a:t> </a:t>
            </a:r>
            <a:r>
              <a:rPr lang="en-GB" sz="2799" dirty="0" err="1"/>
              <a:t>zvolit</a:t>
            </a:r>
            <a:r>
              <a:rPr lang="en-GB" sz="2799" dirty="0"/>
              <a:t>? </a:t>
            </a:r>
          </a:p>
          <a:p>
            <a:pPr marL="274320" indent="-274320" fontAlgn="auto">
              <a:spcBef>
                <a:spcPts val="0"/>
              </a:spcBef>
              <a:spcAft>
                <a:spcPts val="0"/>
              </a:spcAft>
              <a:buFont typeface="Wingdings"/>
              <a:buChar char=""/>
              <a:defRPr/>
            </a:pPr>
            <a:r>
              <a:rPr lang="en-GB" sz="2799" dirty="0" err="1"/>
              <a:t>úplná</a:t>
            </a:r>
            <a:r>
              <a:rPr lang="en-GB" sz="2799" dirty="0"/>
              <a:t> </a:t>
            </a:r>
            <a:r>
              <a:rPr lang="en-GB" sz="2799" dirty="0" err="1"/>
              <a:t>centralizace</a:t>
            </a:r>
            <a:r>
              <a:rPr lang="en-GB" sz="2799" dirty="0"/>
              <a:t> </a:t>
            </a:r>
            <a:r>
              <a:rPr lang="en-GB" sz="2799" dirty="0" err="1"/>
              <a:t>nákupu</a:t>
            </a:r>
            <a:r>
              <a:rPr lang="en-GB" sz="2799" dirty="0"/>
              <a:t> do </a:t>
            </a:r>
            <a:r>
              <a:rPr lang="en-GB" sz="2799" dirty="0" err="1"/>
              <a:t>jednoho</a:t>
            </a:r>
            <a:r>
              <a:rPr lang="en-GB" sz="2799" dirty="0"/>
              <a:t> </a:t>
            </a:r>
            <a:r>
              <a:rPr lang="en-GB" sz="2799" dirty="0" err="1"/>
              <a:t>podnikového</a:t>
            </a:r>
            <a:r>
              <a:rPr lang="en-GB" sz="2799" dirty="0"/>
              <a:t> </a:t>
            </a:r>
            <a:r>
              <a:rPr lang="en-GB" sz="2799" dirty="0" err="1"/>
              <a:t>útvaru</a:t>
            </a:r>
            <a:r>
              <a:rPr lang="en-GB" sz="2799" dirty="0"/>
              <a:t>, </a:t>
            </a:r>
          </a:p>
          <a:p>
            <a:pPr marL="274320" indent="-274320" fontAlgn="auto">
              <a:spcBef>
                <a:spcPts val="0"/>
              </a:spcBef>
              <a:spcAft>
                <a:spcPts val="0"/>
              </a:spcAft>
              <a:buFont typeface="Wingdings"/>
              <a:buChar char=""/>
              <a:defRPr/>
            </a:pPr>
            <a:r>
              <a:rPr lang="en-GB" sz="2799" dirty="0" err="1"/>
              <a:t>náklady</a:t>
            </a:r>
            <a:r>
              <a:rPr lang="en-GB" sz="2799" dirty="0"/>
              <a:t>, </a:t>
            </a:r>
            <a:r>
              <a:rPr lang="en-GB" sz="2799" dirty="0" err="1"/>
              <a:t>specializace</a:t>
            </a:r>
            <a:r>
              <a:rPr lang="en-GB" sz="2799" dirty="0"/>
              <a:t>, </a:t>
            </a:r>
            <a:r>
              <a:rPr lang="en-GB" sz="2799" dirty="0" err="1"/>
              <a:t>kontrola</a:t>
            </a:r>
            <a:r>
              <a:rPr lang="en-GB" sz="2799" dirty="0"/>
              <a:t>…</a:t>
            </a:r>
          </a:p>
          <a:p>
            <a:pPr marL="274320" indent="-274320" fontAlgn="auto">
              <a:spcBef>
                <a:spcPts val="0"/>
              </a:spcBef>
              <a:spcAft>
                <a:spcPts val="0"/>
              </a:spcAft>
              <a:buFont typeface="Wingdings"/>
              <a:buChar char=""/>
              <a:defRPr/>
            </a:pPr>
            <a:r>
              <a:rPr lang="en-GB" sz="2799" dirty="0" err="1"/>
              <a:t>úplná</a:t>
            </a:r>
            <a:r>
              <a:rPr lang="en-GB" sz="2799" dirty="0"/>
              <a:t> </a:t>
            </a:r>
            <a:r>
              <a:rPr lang="en-GB" sz="2799" dirty="0" err="1"/>
              <a:t>decentralizace</a:t>
            </a:r>
            <a:r>
              <a:rPr lang="en-GB" sz="2799" dirty="0"/>
              <a:t> </a:t>
            </a:r>
            <a:r>
              <a:rPr lang="en-GB" sz="2799" dirty="0" err="1"/>
              <a:t>nákupu</a:t>
            </a:r>
            <a:r>
              <a:rPr lang="en-GB" sz="2799" dirty="0"/>
              <a:t> </a:t>
            </a:r>
            <a:r>
              <a:rPr lang="en-GB" sz="2799" dirty="0" err="1"/>
              <a:t>na</a:t>
            </a:r>
            <a:r>
              <a:rPr lang="en-GB" sz="2799" dirty="0"/>
              <a:t> </a:t>
            </a:r>
            <a:r>
              <a:rPr lang="en-GB" sz="2799" dirty="0" err="1"/>
              <a:t>podřízené</a:t>
            </a:r>
            <a:r>
              <a:rPr lang="en-GB" sz="2799" dirty="0"/>
              <a:t> </a:t>
            </a:r>
            <a:r>
              <a:rPr lang="en-GB" sz="2799" dirty="0" err="1"/>
              <a:t>útvary</a:t>
            </a:r>
            <a:r>
              <a:rPr lang="en-GB" sz="2799" dirty="0"/>
              <a:t> </a:t>
            </a:r>
            <a:r>
              <a:rPr lang="en-GB" sz="2799" dirty="0" err="1"/>
              <a:t>podniku</a:t>
            </a:r>
            <a:r>
              <a:rPr lang="en-GB" sz="2799" dirty="0"/>
              <a:t>,</a:t>
            </a:r>
          </a:p>
          <a:p>
            <a:pPr marL="274320" indent="-274320" fontAlgn="auto">
              <a:spcBef>
                <a:spcPts val="0"/>
              </a:spcBef>
              <a:spcAft>
                <a:spcPts val="0"/>
              </a:spcAft>
              <a:buFont typeface="Wingdings"/>
              <a:buChar char=""/>
              <a:defRPr/>
            </a:pPr>
            <a:r>
              <a:rPr lang="en-GB" sz="2799" dirty="0" err="1"/>
              <a:t>hybridní</a:t>
            </a:r>
            <a:r>
              <a:rPr lang="en-GB" sz="2799" dirty="0"/>
              <a:t> (</a:t>
            </a:r>
            <a:r>
              <a:rPr lang="en-GB" sz="2799" dirty="0" err="1"/>
              <a:t>smíšené</a:t>
            </a:r>
            <a:r>
              <a:rPr lang="en-GB" sz="2799" dirty="0"/>
              <a:t>) </a:t>
            </a:r>
            <a:r>
              <a:rPr lang="en-GB" sz="2799" dirty="0" err="1"/>
              <a:t>modely</a:t>
            </a:r>
            <a:r>
              <a:rPr lang="en-GB" sz="2799" dirty="0"/>
              <a:t>, </a:t>
            </a:r>
            <a:r>
              <a:rPr lang="en-GB" sz="2799" dirty="0" err="1"/>
              <a:t>kdy</a:t>
            </a:r>
            <a:r>
              <a:rPr lang="en-GB" sz="2799" dirty="0"/>
              <a:t> </a:t>
            </a:r>
            <a:r>
              <a:rPr lang="en-GB" sz="2799" dirty="0" err="1"/>
              <a:t>centrální</a:t>
            </a:r>
            <a:r>
              <a:rPr lang="en-GB" sz="2799" dirty="0"/>
              <a:t> a </a:t>
            </a:r>
            <a:r>
              <a:rPr lang="en-GB" sz="2799" dirty="0" err="1"/>
              <a:t>podřízené</a:t>
            </a:r>
            <a:r>
              <a:rPr lang="en-GB" sz="2799" dirty="0"/>
              <a:t> </a:t>
            </a:r>
            <a:r>
              <a:rPr lang="en-GB" sz="2799" dirty="0" err="1"/>
              <a:t>útvary</a:t>
            </a:r>
            <a:r>
              <a:rPr lang="en-GB" sz="2799" dirty="0"/>
              <a:t> </a:t>
            </a:r>
            <a:r>
              <a:rPr lang="en-GB" sz="2799" dirty="0" err="1"/>
              <a:t>sdílejí</a:t>
            </a:r>
            <a:r>
              <a:rPr lang="en-GB" sz="2799" dirty="0"/>
              <a:t> </a:t>
            </a:r>
            <a:r>
              <a:rPr lang="en-GB" sz="2799" dirty="0" err="1"/>
              <a:t>nákupní</a:t>
            </a:r>
            <a:r>
              <a:rPr lang="en-GB" sz="2799" dirty="0"/>
              <a:t> </a:t>
            </a:r>
            <a:r>
              <a:rPr lang="en-GB" sz="2799" dirty="0" err="1"/>
              <a:t>pravomoci</a:t>
            </a:r>
            <a:r>
              <a:rPr lang="en-GB" sz="2799" dirty="0"/>
              <a:t> </a:t>
            </a:r>
          </a:p>
          <a:p>
            <a:pPr marL="274320" indent="-274320" fontAlgn="auto">
              <a:spcBef>
                <a:spcPts val="0"/>
              </a:spcBef>
              <a:spcAft>
                <a:spcPts val="0"/>
              </a:spcAft>
              <a:buFont typeface="Wingdings"/>
              <a:buChar char=""/>
              <a:defRPr/>
            </a:pPr>
            <a:r>
              <a:rPr lang="en-GB" sz="2799" dirty="0" err="1"/>
              <a:t>Význam</a:t>
            </a:r>
            <a:r>
              <a:rPr lang="en-GB" sz="2799" dirty="0"/>
              <a:t> </a:t>
            </a:r>
            <a:r>
              <a:rPr lang="en-GB" sz="2799" dirty="0" err="1"/>
              <a:t>položky</a:t>
            </a:r>
            <a:r>
              <a:rPr lang="en-GB" sz="2799" dirty="0"/>
              <a:t>!!! + </a:t>
            </a:r>
            <a:r>
              <a:rPr lang="en-GB" sz="2799" dirty="0" err="1"/>
              <a:t>velikost</a:t>
            </a:r>
            <a:r>
              <a:rPr lang="en-GB" sz="2799" dirty="0"/>
              <a:t>, </a:t>
            </a:r>
            <a:r>
              <a:rPr lang="en-GB" sz="2799" dirty="0" err="1"/>
              <a:t>objem</a:t>
            </a:r>
            <a:r>
              <a:rPr lang="en-GB" sz="2799" dirty="0"/>
              <a:t>, </a:t>
            </a:r>
            <a:r>
              <a:rPr lang="en-GB" sz="2799" dirty="0" err="1"/>
              <a:t>množství</a:t>
            </a:r>
            <a:r>
              <a:rPr lang="en-GB" sz="2799" dirty="0"/>
              <a:t> </a:t>
            </a:r>
            <a:r>
              <a:rPr lang="en-GB" sz="2799" dirty="0" err="1"/>
              <a:t>nákupu</a:t>
            </a:r>
            <a:r>
              <a:rPr lang="en-GB" sz="2799" dirty="0"/>
              <a:t> </a:t>
            </a:r>
            <a:r>
              <a:rPr lang="en-GB" sz="2799" dirty="0" err="1"/>
              <a:t>položky</a:t>
            </a:r>
            <a:r>
              <a:rPr lang="en-GB" sz="2799" dirty="0"/>
              <a:t>…</a:t>
            </a:r>
          </a:p>
          <a:p>
            <a:pPr marL="274320" indent="-274320" fontAlgn="auto">
              <a:spcBef>
                <a:spcPts val="0"/>
              </a:spcBef>
              <a:spcAft>
                <a:spcPts val="0"/>
              </a:spcAft>
              <a:buFont typeface="Wingdings"/>
              <a:buChar char=""/>
              <a:defRPr/>
            </a:pPr>
            <a:r>
              <a:rPr lang="en-GB" sz="2799" dirty="0"/>
              <a:t>TÝKÁ SE I JEDNOTLIVÝCH ČINNOSTÍ V RÁMCI NÁKUPU</a:t>
            </a:r>
          </a:p>
          <a:p>
            <a:pPr marL="274320" indent="-274320" fontAlgn="auto">
              <a:spcBef>
                <a:spcPts val="0"/>
              </a:spcBef>
              <a:spcAft>
                <a:spcPts val="0"/>
              </a:spcAft>
              <a:buFont typeface="Wingdings"/>
              <a:buChar char=""/>
              <a:defRPr/>
            </a:pPr>
            <a:endParaRPr lang="en-GB" sz="2799" dirty="0"/>
          </a:p>
          <a:p>
            <a:pPr marL="274320" indent="-274320" fontAlgn="auto">
              <a:spcBef>
                <a:spcPts val="0"/>
              </a:spcBef>
              <a:spcAft>
                <a:spcPts val="0"/>
              </a:spcAft>
              <a:buFont typeface="Wingdings"/>
              <a:buChar char=""/>
              <a:defRPr/>
            </a:pPr>
            <a:r>
              <a:rPr lang="en-GB" sz="2799" dirty="0" err="1"/>
              <a:t>Jak</a:t>
            </a:r>
            <a:r>
              <a:rPr lang="en-GB" sz="2799" dirty="0"/>
              <a:t> </a:t>
            </a:r>
            <a:r>
              <a:rPr lang="en-GB" sz="2799" dirty="0" err="1"/>
              <a:t>zařadit</a:t>
            </a:r>
            <a:r>
              <a:rPr lang="en-GB" sz="2799" dirty="0"/>
              <a:t> </a:t>
            </a:r>
            <a:r>
              <a:rPr lang="en-GB" sz="2799" dirty="0" err="1"/>
              <a:t>nákup</a:t>
            </a:r>
            <a:r>
              <a:rPr lang="en-GB" sz="2799" dirty="0"/>
              <a:t> do </a:t>
            </a:r>
            <a:r>
              <a:rPr lang="en-GB" sz="2799" dirty="0" err="1"/>
              <a:t>organizační</a:t>
            </a:r>
            <a:r>
              <a:rPr lang="en-GB" sz="2799" dirty="0"/>
              <a:t> </a:t>
            </a:r>
            <a:r>
              <a:rPr lang="en-GB" sz="2799" dirty="0" err="1"/>
              <a:t>struktury</a:t>
            </a:r>
            <a:r>
              <a:rPr lang="en-GB" sz="2799" dirty="0"/>
              <a:t> </a:t>
            </a:r>
            <a:r>
              <a:rPr lang="en-GB" sz="2799" dirty="0" err="1"/>
              <a:t>podniku</a:t>
            </a:r>
            <a:r>
              <a:rPr lang="en-GB" sz="2799" dirty="0"/>
              <a:t>? </a:t>
            </a:r>
          </a:p>
          <a:p>
            <a:pPr marL="274320" indent="-274320" fontAlgn="auto">
              <a:spcBef>
                <a:spcPts val="0"/>
              </a:spcBef>
              <a:spcAft>
                <a:spcPts val="0"/>
              </a:spcAft>
              <a:buFont typeface="Wingdings"/>
              <a:buChar char=""/>
              <a:defRPr/>
            </a:pPr>
            <a:r>
              <a:rPr lang="en-GB" sz="2799" dirty="0" err="1"/>
              <a:t>Jakou</a:t>
            </a:r>
            <a:r>
              <a:rPr lang="en-GB" sz="2799" dirty="0"/>
              <a:t> </a:t>
            </a:r>
            <a:r>
              <a:rPr lang="en-GB" sz="2799" dirty="0" err="1"/>
              <a:t>vnitřní</a:t>
            </a:r>
            <a:r>
              <a:rPr lang="en-GB" sz="2799" dirty="0"/>
              <a:t> </a:t>
            </a:r>
            <a:r>
              <a:rPr lang="en-GB" sz="2799" dirty="0" err="1"/>
              <a:t>organizaci</a:t>
            </a:r>
            <a:r>
              <a:rPr lang="en-GB" sz="2799" dirty="0"/>
              <a:t> </a:t>
            </a:r>
            <a:r>
              <a:rPr lang="en-GB" sz="2799" dirty="0" err="1"/>
              <a:t>nákupního</a:t>
            </a:r>
            <a:r>
              <a:rPr lang="en-GB" sz="2799" dirty="0"/>
              <a:t> </a:t>
            </a:r>
            <a:r>
              <a:rPr lang="en-GB" sz="2799" dirty="0" err="1"/>
              <a:t>útvaru</a:t>
            </a:r>
            <a:r>
              <a:rPr lang="en-GB" sz="2799" dirty="0"/>
              <a:t> </a:t>
            </a:r>
            <a:r>
              <a:rPr lang="en-GB" sz="2799" dirty="0" err="1"/>
              <a:t>navrhnout</a:t>
            </a:r>
            <a:r>
              <a:rPr lang="en-GB" sz="2799" dirty="0"/>
              <a:t>? (</a:t>
            </a:r>
            <a:r>
              <a:rPr lang="en-GB" sz="2799" dirty="0" err="1"/>
              <a:t>Gros</a:t>
            </a:r>
            <a:r>
              <a:rPr lang="en-GB" sz="2799" dirty="0"/>
              <a:t>, </a:t>
            </a:r>
            <a:r>
              <a:rPr lang="en-GB" sz="2799" dirty="0" err="1"/>
              <a:t>Grosová</a:t>
            </a:r>
            <a:r>
              <a:rPr lang="en-GB" sz="2799" dirty="0"/>
              <a:t>, 2006)</a:t>
            </a:r>
          </a:p>
          <a:p>
            <a:pPr marL="274320" indent="-274320" fontAlgn="auto">
              <a:spcBef>
                <a:spcPts val="0"/>
              </a:spcBef>
              <a:spcAft>
                <a:spcPts val="0"/>
              </a:spcAft>
              <a:buFont typeface="Wingdings"/>
              <a:buChar char=""/>
              <a:defRPr/>
            </a:pPr>
            <a:endParaRPr lang="en-GB" sz="2799"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2CFAD84-E603-4D6D-AF04-4C2CC52F87A2}"/>
              </a:ext>
            </a:extLst>
          </p:cNvPr>
          <p:cNvSpPr>
            <a:spLocks noGrp="1" noChangeArrowheads="1"/>
          </p:cNvSpPr>
          <p:nvPr>
            <p:ph type="title"/>
          </p:nvPr>
        </p:nvSpPr>
        <p:spPr/>
        <p:txBody>
          <a:bodyPr/>
          <a:lstStyle/>
          <a:p>
            <a:pPr fontAlgn="auto">
              <a:lnSpc>
                <a:spcPts val="3999"/>
              </a:lnSpc>
              <a:spcAft>
                <a:spcPts val="0"/>
              </a:spcAft>
              <a:defRPr/>
            </a:pPr>
            <a:r>
              <a:rPr lang="cs-CZ" altLang="cs-CZ" sz="3999"/>
              <a:t>Organizace nákupu</a:t>
            </a:r>
          </a:p>
        </p:txBody>
      </p:sp>
      <p:sp>
        <p:nvSpPr>
          <p:cNvPr id="24579" name="Rectangle 3">
            <a:extLst>
              <a:ext uri="{FF2B5EF4-FFF2-40B4-BE49-F238E27FC236}">
                <a16:creationId xmlns:a16="http://schemas.microsoft.com/office/drawing/2014/main" id="{046AD2F0-10EC-4AF0-9ECA-3A6CC8051652}"/>
              </a:ext>
            </a:extLst>
          </p:cNvPr>
          <p:cNvSpPr>
            <a:spLocks noGrp="1" noChangeArrowheads="1"/>
          </p:cNvSpPr>
          <p:nvPr>
            <p:ph idx="1"/>
          </p:nvPr>
        </p:nvSpPr>
        <p:spPr>
          <a:xfrm>
            <a:off x="457200" y="1600200"/>
            <a:ext cx="5410200" cy="4525963"/>
          </a:xfrm>
        </p:spPr>
        <p:txBody>
          <a:bodyPr>
            <a:normAutofit fontScale="70000" lnSpcReduction="20000"/>
          </a:bodyPr>
          <a:lstStyle/>
          <a:p>
            <a:pPr marL="274320" indent="-274320" fontAlgn="auto">
              <a:spcBef>
                <a:spcPts val="0"/>
              </a:spcBef>
              <a:spcAft>
                <a:spcPts val="0"/>
              </a:spcAft>
              <a:buFont typeface="Wingdings"/>
              <a:buChar char=""/>
              <a:defRPr/>
            </a:pPr>
            <a:r>
              <a:rPr lang="cs-CZ" altLang="cs-CZ" sz="2799" dirty="0"/>
              <a:t>Nákup jako samostatná funkce - útvar</a:t>
            </a:r>
          </a:p>
          <a:p>
            <a:pPr marL="274320" indent="-274320" fontAlgn="auto">
              <a:spcBef>
                <a:spcPts val="0"/>
              </a:spcBef>
              <a:spcAft>
                <a:spcPts val="0"/>
              </a:spcAft>
              <a:buFont typeface="Wingdings"/>
              <a:buChar char=""/>
              <a:defRPr/>
            </a:pPr>
            <a:r>
              <a:rPr lang="cs-CZ" altLang="cs-CZ" sz="2799" dirty="0"/>
              <a:t>Sloučení nákupu a prodeje (OBCHOD)</a:t>
            </a:r>
          </a:p>
          <a:p>
            <a:pPr marL="274320" indent="-274320" fontAlgn="auto">
              <a:spcBef>
                <a:spcPts val="0"/>
              </a:spcBef>
              <a:spcAft>
                <a:spcPts val="0"/>
              </a:spcAft>
              <a:buFont typeface="Wingdings"/>
              <a:buChar char=""/>
              <a:defRPr/>
            </a:pPr>
            <a:r>
              <a:rPr lang="cs-CZ" altLang="cs-CZ" sz="2799" dirty="0"/>
              <a:t>Sloučení nákupu a výroby</a:t>
            </a:r>
          </a:p>
          <a:p>
            <a:pPr marL="274320" indent="-274320" fontAlgn="auto">
              <a:spcBef>
                <a:spcPts val="0"/>
              </a:spcBef>
              <a:spcAft>
                <a:spcPts val="0"/>
              </a:spcAft>
              <a:buFont typeface="Wingdings"/>
              <a:buChar char=""/>
              <a:defRPr/>
            </a:pPr>
            <a:r>
              <a:rPr lang="cs-CZ" altLang="cs-CZ" sz="2799" dirty="0"/>
              <a:t>Sloučení nákupu s logistikou</a:t>
            </a:r>
          </a:p>
          <a:p>
            <a:pPr marL="274320" indent="-274320" fontAlgn="auto">
              <a:spcBef>
                <a:spcPts val="0"/>
              </a:spcBef>
              <a:spcAft>
                <a:spcPts val="0"/>
              </a:spcAft>
              <a:buFont typeface="Wingdings"/>
              <a:buChar char=""/>
              <a:defRPr/>
            </a:pPr>
            <a:r>
              <a:rPr lang="cs-CZ" altLang="cs-CZ" sz="2799" dirty="0"/>
              <a:t>Rozdělení nákupu na několik útvarů podle:</a:t>
            </a:r>
          </a:p>
          <a:p>
            <a:pPr marL="640080" lvl="1" indent="-274320" fontAlgn="auto">
              <a:spcBef>
                <a:spcPts val="0"/>
              </a:spcBef>
              <a:spcAft>
                <a:spcPts val="0"/>
              </a:spcAft>
              <a:buFont typeface="Wingdings 2"/>
              <a:buChar char=""/>
              <a:defRPr/>
            </a:pPr>
            <a:r>
              <a:rPr lang="cs-CZ" altLang="cs-CZ" dirty="0"/>
              <a:t>Hierarchie plánování a řízení (velikosti podniku…)</a:t>
            </a:r>
          </a:p>
          <a:p>
            <a:pPr marL="640080" lvl="1" indent="-274320" fontAlgn="auto">
              <a:spcBef>
                <a:spcPts val="0"/>
              </a:spcBef>
              <a:spcAft>
                <a:spcPts val="0"/>
              </a:spcAft>
              <a:buFont typeface="Wingdings 2"/>
              <a:buChar char=""/>
              <a:defRPr/>
            </a:pPr>
            <a:r>
              <a:rPr lang="cs-CZ" altLang="cs-CZ" dirty="0"/>
              <a:t>Geograficky</a:t>
            </a:r>
          </a:p>
          <a:p>
            <a:pPr marL="640080" lvl="1" indent="-274320" fontAlgn="auto">
              <a:spcBef>
                <a:spcPts val="0"/>
              </a:spcBef>
              <a:spcAft>
                <a:spcPts val="0"/>
              </a:spcAft>
              <a:buFont typeface="Wingdings 2"/>
              <a:buChar char=""/>
              <a:defRPr/>
            </a:pPr>
            <a:r>
              <a:rPr lang="cs-CZ" altLang="cs-CZ" dirty="0"/>
              <a:t>Zákazníka</a:t>
            </a:r>
          </a:p>
          <a:p>
            <a:pPr marL="640080" lvl="1" indent="-274320" fontAlgn="auto">
              <a:spcBef>
                <a:spcPts val="0"/>
              </a:spcBef>
              <a:spcAft>
                <a:spcPts val="0"/>
              </a:spcAft>
              <a:buFont typeface="Wingdings 2"/>
              <a:buChar char=""/>
              <a:defRPr/>
            </a:pPr>
            <a:r>
              <a:rPr lang="cs-CZ" altLang="cs-CZ" dirty="0"/>
              <a:t>Dodavatele</a:t>
            </a:r>
          </a:p>
          <a:p>
            <a:pPr marL="640080" lvl="1" indent="-274320" fontAlgn="auto">
              <a:spcBef>
                <a:spcPts val="0"/>
              </a:spcBef>
              <a:spcAft>
                <a:spcPts val="0"/>
              </a:spcAft>
              <a:buFont typeface="Wingdings 2"/>
              <a:buChar char=""/>
              <a:defRPr/>
            </a:pPr>
            <a:r>
              <a:rPr lang="cs-CZ" altLang="cs-CZ" dirty="0"/>
              <a:t>Produktu = předmětu nákupu</a:t>
            </a:r>
          </a:p>
          <a:p>
            <a:pPr marL="640080" lvl="1" indent="-274320" fontAlgn="auto">
              <a:spcBef>
                <a:spcPts val="0"/>
              </a:spcBef>
              <a:spcAft>
                <a:spcPts val="0"/>
              </a:spcAft>
              <a:buFont typeface="Wingdings 2"/>
              <a:buChar char=""/>
              <a:defRPr/>
            </a:pPr>
            <a:r>
              <a:rPr lang="cs-CZ" altLang="cs-CZ" dirty="0"/>
              <a:t>Hodnoty produktu</a:t>
            </a:r>
          </a:p>
          <a:p>
            <a:pPr marL="640080" lvl="1" indent="-274320" fontAlgn="auto">
              <a:spcBef>
                <a:spcPts val="0"/>
              </a:spcBef>
              <a:spcAft>
                <a:spcPts val="0"/>
              </a:spcAft>
              <a:buFont typeface="Wingdings 2"/>
              <a:buChar char=""/>
              <a:defRPr/>
            </a:pPr>
            <a:r>
              <a:rPr lang="cs-CZ" altLang="cs-CZ" dirty="0"/>
              <a:t>Nákupčích (znalosti, pozice)</a:t>
            </a:r>
          </a:p>
          <a:p>
            <a:pPr>
              <a:spcBef>
                <a:spcPts val="0"/>
              </a:spcBef>
              <a:defRPr/>
            </a:pPr>
            <a:r>
              <a:rPr lang="cs-CZ" altLang="cs-CZ" sz="2799" dirty="0"/>
              <a:t>Prvky organizační struktury – Centralizace, Formalizace, Specializace, Struktura nákupní skupiny, Dělba práce, Autonomie, participace</a:t>
            </a:r>
            <a:endParaRPr lang="en-GB" altLang="cs-CZ" sz="2799" dirty="0"/>
          </a:p>
          <a:p>
            <a:pPr marL="274320" indent="-274320" fontAlgn="auto">
              <a:spcBef>
                <a:spcPts val="0"/>
              </a:spcBef>
              <a:spcAft>
                <a:spcPts val="0"/>
              </a:spcAft>
              <a:buFont typeface="Wingdings"/>
              <a:buChar char=""/>
              <a:defRPr/>
            </a:pPr>
            <a:endParaRPr lang="cs-CZ" altLang="cs-CZ" sz="2799" dirty="0"/>
          </a:p>
          <a:p>
            <a:pPr marL="640080" lvl="1" indent="-274320" fontAlgn="auto">
              <a:spcBef>
                <a:spcPts val="0"/>
              </a:spcBef>
              <a:spcAft>
                <a:spcPts val="0"/>
              </a:spcAft>
              <a:buFont typeface="Wingdings 2"/>
              <a:buChar char=""/>
              <a:defRPr/>
            </a:pPr>
            <a:endParaRPr lang="cs-CZ" altLang="cs-CZ" dirty="0"/>
          </a:p>
        </p:txBody>
      </p:sp>
      <p:sp>
        <p:nvSpPr>
          <p:cNvPr id="137220" name="Obdélník 1">
            <a:extLst>
              <a:ext uri="{FF2B5EF4-FFF2-40B4-BE49-F238E27FC236}">
                <a16:creationId xmlns:a16="http://schemas.microsoft.com/office/drawing/2014/main" id="{53D97DBD-495A-42AE-AE7F-1BA8C71EE320}"/>
              </a:ext>
            </a:extLst>
          </p:cNvPr>
          <p:cNvSpPr>
            <a:spLocks noChangeArrowheads="1"/>
          </p:cNvSpPr>
          <p:nvPr/>
        </p:nvSpPr>
        <p:spPr bwMode="auto">
          <a:xfrm>
            <a:off x="6084888" y="1628775"/>
            <a:ext cx="277177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lnSpc>
                <a:spcPct val="90000"/>
              </a:lnSpc>
              <a:buFont typeface="Wingdings" panose="05000000000000000000" pitchFamily="2" charset="2"/>
              <a:buNone/>
            </a:pPr>
            <a:r>
              <a:rPr lang="cs-CZ" altLang="cs-CZ" sz="1800">
                <a:latin typeface="Helvetica" panose="020B0604020202020204" pitchFamily="34" charset="0"/>
              </a:rPr>
              <a:t>VÝROBNÍ ÚTVAR</a:t>
            </a:r>
          </a:p>
          <a:p>
            <a:pPr eaLnBrk="1" hangingPunct="1">
              <a:lnSpc>
                <a:spcPct val="90000"/>
              </a:lnSpc>
              <a:buFontTx/>
              <a:buChar char="-"/>
            </a:pPr>
            <a:r>
              <a:rPr lang="cs-CZ" altLang="cs-CZ" sz="1800">
                <a:latin typeface="Helvetica" panose="020B0604020202020204" pitchFamily="34" charset="0"/>
              </a:rPr>
              <a:t>dokonalá znalost specifikace nakupovaných položek</a:t>
            </a:r>
          </a:p>
          <a:p>
            <a:pPr eaLnBrk="1" hangingPunct="1">
              <a:lnSpc>
                <a:spcPct val="90000"/>
              </a:lnSpc>
              <a:buFontTx/>
              <a:buChar char="-"/>
            </a:pPr>
            <a:r>
              <a:rPr lang="cs-CZ" altLang="cs-CZ" sz="1800">
                <a:latin typeface="Helvetica" panose="020B0604020202020204" pitchFamily="34" charset="0"/>
              </a:rPr>
              <a:t>rychlá reakce na změny požadavků výroby</a:t>
            </a:r>
          </a:p>
          <a:p>
            <a:pPr eaLnBrk="1" hangingPunct="1">
              <a:lnSpc>
                <a:spcPct val="90000"/>
              </a:lnSpc>
              <a:buFontTx/>
              <a:buChar char="-"/>
            </a:pPr>
            <a:r>
              <a:rPr lang="cs-CZ" altLang="cs-CZ" sz="1800">
                <a:latin typeface="Helvetica" panose="020B0604020202020204" pitchFamily="34" charset="0"/>
              </a:rPr>
              <a:t>preference technických parametrů, </a:t>
            </a:r>
          </a:p>
          <a:p>
            <a:pPr eaLnBrk="1" hangingPunct="1">
              <a:lnSpc>
                <a:spcPct val="90000"/>
              </a:lnSpc>
              <a:buFontTx/>
              <a:buChar char="-"/>
            </a:pPr>
            <a:r>
              <a:rPr lang="cs-CZ" altLang="cs-CZ" sz="1800">
                <a:latin typeface="Helvetica" panose="020B0604020202020204" pitchFamily="34" charset="0"/>
              </a:rPr>
              <a:t>potlačování ekonom. ukazatelů </a:t>
            </a:r>
          </a:p>
          <a:p>
            <a:pPr eaLnBrk="1" hangingPunct="1">
              <a:lnSpc>
                <a:spcPct val="90000"/>
              </a:lnSpc>
              <a:buFontTx/>
              <a:buChar char="-"/>
            </a:pPr>
            <a:r>
              <a:rPr lang="cs-CZ" altLang="cs-CZ" sz="1800">
                <a:latin typeface="Helvetica" panose="020B0604020202020204" pitchFamily="34" charset="0"/>
              </a:rPr>
              <a:t>omezení nákupu na vstupní suroviny, díly, energie pro výrobu</a:t>
            </a:r>
          </a:p>
          <a:p>
            <a:pPr eaLnBrk="1" hangingPunct="1">
              <a:lnSpc>
                <a:spcPct val="90000"/>
              </a:lnSpc>
              <a:buFontTx/>
              <a:buChar char="-"/>
            </a:pPr>
            <a:r>
              <a:rPr lang="cs-CZ" altLang="cs-CZ" sz="1800">
                <a:latin typeface="Helvetica" panose="020B0604020202020204" pitchFamily="34" charset="0"/>
              </a:rPr>
              <a:t>nutnost vytvoření dalšího útvaru pro nákup ostatních položek </a:t>
            </a:r>
          </a:p>
          <a:p>
            <a:pPr eaLnBrk="1" hangingPunct="1">
              <a:lnSpc>
                <a:spcPct val="90000"/>
              </a:lnSpc>
              <a:buFontTx/>
              <a:buChar char="-"/>
            </a:pPr>
            <a:r>
              <a:rPr lang="cs-CZ" altLang="cs-CZ" sz="1800">
                <a:latin typeface="Helvetica" panose="020B0604020202020204" pitchFamily="34" charset="0"/>
              </a:rPr>
              <a:t>nižší profesionalita vyjednávání</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2835AA15-40CB-49C8-811C-652495E60EB5}"/>
              </a:ext>
            </a:extLst>
          </p:cNvPr>
          <p:cNvSpPr>
            <a:spLocks noGrp="1"/>
          </p:cNvSpPr>
          <p:nvPr>
            <p:ph type="title"/>
          </p:nvPr>
        </p:nvSpPr>
        <p:spPr/>
        <p:txBody>
          <a:bodyPr/>
          <a:lstStyle/>
          <a:p>
            <a:pPr fontAlgn="auto">
              <a:lnSpc>
                <a:spcPts val="3999"/>
              </a:lnSpc>
              <a:spcAft>
                <a:spcPts val="0"/>
              </a:spcAft>
              <a:defRPr/>
            </a:pPr>
            <a:r>
              <a:rPr lang="cs-CZ" altLang="en-US" sz="3999"/>
              <a:t>Nákupní skupina</a:t>
            </a:r>
            <a:endParaRPr lang="en-GB" altLang="en-US" sz="3999"/>
          </a:p>
        </p:txBody>
      </p:sp>
      <p:sp>
        <p:nvSpPr>
          <p:cNvPr id="3" name="Zástupný symbol pro obsah 2">
            <a:extLst>
              <a:ext uri="{FF2B5EF4-FFF2-40B4-BE49-F238E27FC236}">
                <a16:creationId xmlns:a16="http://schemas.microsoft.com/office/drawing/2014/main" id="{5CFA1D94-8415-4352-AE8A-BBF87FE19C44}"/>
              </a:ext>
            </a:extLst>
          </p:cNvPr>
          <p:cNvSpPr>
            <a:spLocks noGrp="1"/>
          </p:cNvSpPr>
          <p:nvPr>
            <p:ph idx="1"/>
          </p:nvPr>
        </p:nvSpPr>
        <p:spPr>
          <a:xfrm>
            <a:off x="539750" y="1692275"/>
            <a:ext cx="8064500" cy="4140200"/>
          </a:xfrm>
        </p:spPr>
        <p:txBody>
          <a:bodyPr>
            <a:normAutofit fontScale="62500" lnSpcReduction="20000"/>
          </a:bodyPr>
          <a:lstStyle/>
          <a:p>
            <a:pPr marL="274320" indent="-274320" fontAlgn="auto">
              <a:spcBef>
                <a:spcPts val="0"/>
              </a:spcBef>
              <a:spcAft>
                <a:spcPts val="0"/>
              </a:spcAft>
              <a:buFont typeface="Wingdings"/>
              <a:buChar char=""/>
              <a:defRPr/>
            </a:pPr>
            <a:r>
              <a:rPr lang="cs-CZ" sz="2799" dirty="0"/>
              <a:t>všechny podnikové funkce, které jsou zahrnuty v nákupním procesu určitého produktu nebo služby</a:t>
            </a:r>
          </a:p>
          <a:p>
            <a:pPr marL="274320" indent="-274320" fontAlgn="auto">
              <a:spcBef>
                <a:spcPts val="0"/>
              </a:spcBef>
              <a:spcAft>
                <a:spcPts val="0"/>
              </a:spcAft>
              <a:buFont typeface="Wingdings"/>
              <a:buChar char=""/>
              <a:defRPr/>
            </a:pPr>
            <a:r>
              <a:rPr lang="cs-CZ" sz="2799" dirty="0"/>
              <a:t>Nákupní oddělení je součástí formální organizace a vymezuje ty, jejichž výhradní náplní práce jsou nákupní činnosti. </a:t>
            </a:r>
          </a:p>
          <a:p>
            <a:pPr marL="274320" indent="-274320" fontAlgn="auto">
              <a:spcBef>
                <a:spcPts val="0"/>
              </a:spcBef>
              <a:spcAft>
                <a:spcPts val="0"/>
              </a:spcAft>
              <a:buFont typeface="Wingdings"/>
              <a:buChar char=""/>
              <a:defRPr/>
            </a:pPr>
            <a:r>
              <a:rPr lang="cs-CZ" sz="2799" dirty="0"/>
              <a:t>Nákupní centrum je naopak širší pojem a lze na něj pohlížet jako na komunikační síť (</a:t>
            </a:r>
            <a:r>
              <a:rPr lang="cs-CZ" sz="2799" dirty="0" err="1"/>
              <a:t>Johnston</a:t>
            </a:r>
            <a:r>
              <a:rPr lang="cs-CZ" sz="2799" dirty="0"/>
              <a:t> a </a:t>
            </a:r>
            <a:r>
              <a:rPr lang="cs-CZ" sz="2799" dirty="0" err="1"/>
              <a:t>Bonoma</a:t>
            </a:r>
            <a:r>
              <a:rPr lang="cs-CZ" sz="2799" dirty="0"/>
              <a:t>, 1981, str. 146), která nemusí nutně vycházet ze struktury formální útvarové organizace. </a:t>
            </a:r>
          </a:p>
          <a:p>
            <a:pPr marL="274320" indent="-274320" fontAlgn="auto">
              <a:spcBef>
                <a:spcPts val="0"/>
              </a:spcBef>
              <a:spcAft>
                <a:spcPts val="0"/>
              </a:spcAft>
              <a:buFont typeface="Wingdings"/>
              <a:buChar char=""/>
              <a:defRPr/>
            </a:pPr>
            <a:r>
              <a:rPr lang="cs-CZ" sz="2799" i="1" dirty="0"/>
              <a:t>Strukturální charakteristiky:</a:t>
            </a:r>
          </a:p>
          <a:p>
            <a:pPr marL="640080" lvl="1" indent="-274320" fontAlgn="auto">
              <a:spcBef>
                <a:spcPts val="0"/>
              </a:spcBef>
              <a:spcAft>
                <a:spcPts val="0"/>
              </a:spcAft>
              <a:buFont typeface="Wingdings 2"/>
              <a:buChar char=""/>
              <a:defRPr/>
            </a:pPr>
            <a:r>
              <a:rPr lang="cs-CZ" i="1" dirty="0"/>
              <a:t>vertikální integrace</a:t>
            </a:r>
            <a:r>
              <a:rPr lang="cs-CZ" dirty="0"/>
              <a:t> (počet hierarchických stupňů zahrnutých v komunikaci nákupního centra),</a:t>
            </a:r>
          </a:p>
          <a:p>
            <a:pPr marL="640080" lvl="1" indent="-274320" fontAlgn="auto">
              <a:spcBef>
                <a:spcPts val="0"/>
              </a:spcBef>
              <a:spcAft>
                <a:spcPts val="0"/>
              </a:spcAft>
              <a:buFont typeface="Wingdings 2"/>
              <a:buChar char=""/>
              <a:defRPr/>
            </a:pPr>
            <a:r>
              <a:rPr lang="cs-CZ" i="1" dirty="0"/>
              <a:t>laterální integrace</a:t>
            </a:r>
            <a:r>
              <a:rPr lang="cs-CZ" dirty="0"/>
              <a:t> (počet oddělení zapojených do nákupního rozhodování), </a:t>
            </a:r>
          </a:p>
          <a:p>
            <a:pPr marL="640080" lvl="1" indent="-274320" fontAlgn="auto">
              <a:spcBef>
                <a:spcPts val="0"/>
              </a:spcBef>
              <a:spcAft>
                <a:spcPts val="0"/>
              </a:spcAft>
              <a:buFont typeface="Wingdings 2"/>
              <a:buChar char=""/>
              <a:defRPr/>
            </a:pPr>
            <a:r>
              <a:rPr lang="cs-CZ" i="1" dirty="0" err="1"/>
              <a:t>extenzivita</a:t>
            </a:r>
            <a:r>
              <a:rPr lang="cs-CZ" dirty="0"/>
              <a:t> (množství lidí v nákupním centru neboli velikost, </a:t>
            </a:r>
            <a:r>
              <a:rPr lang="cs-CZ" dirty="0" err="1"/>
              <a:t>Johnston</a:t>
            </a:r>
            <a:r>
              <a:rPr lang="cs-CZ" dirty="0"/>
              <a:t> a </a:t>
            </a:r>
            <a:r>
              <a:rPr lang="cs-CZ" dirty="0" err="1"/>
              <a:t>Bonoma</a:t>
            </a:r>
            <a:r>
              <a:rPr lang="cs-CZ" dirty="0"/>
              <a:t>, 1981; </a:t>
            </a:r>
            <a:r>
              <a:rPr lang="cs-CZ" dirty="0" err="1"/>
              <a:t>Lewin</a:t>
            </a:r>
            <a:r>
              <a:rPr lang="cs-CZ" dirty="0"/>
              <a:t> a </a:t>
            </a:r>
            <a:r>
              <a:rPr lang="cs-CZ" dirty="0" err="1"/>
              <a:t>Donthu</a:t>
            </a:r>
            <a:r>
              <a:rPr lang="cs-CZ" dirty="0"/>
              <a:t>, 1995). </a:t>
            </a:r>
          </a:p>
          <a:p>
            <a:pPr marL="640080" lvl="1" indent="-274320" fontAlgn="auto">
              <a:spcBef>
                <a:spcPts val="0"/>
              </a:spcBef>
              <a:spcAft>
                <a:spcPts val="0"/>
              </a:spcAft>
              <a:buFont typeface="Wingdings 2"/>
              <a:buChar char=""/>
              <a:defRPr/>
            </a:pPr>
            <a:r>
              <a:rPr lang="cs-CZ" dirty="0" err="1"/>
              <a:t>Johnston</a:t>
            </a:r>
            <a:r>
              <a:rPr lang="cs-CZ" dirty="0"/>
              <a:t> a </a:t>
            </a:r>
            <a:r>
              <a:rPr lang="cs-CZ" dirty="0" err="1"/>
              <a:t>Bonoma</a:t>
            </a:r>
            <a:r>
              <a:rPr lang="cs-CZ" dirty="0"/>
              <a:t> (1981) navíc ještě doplnili dimenze </a:t>
            </a:r>
            <a:r>
              <a:rPr lang="cs-CZ" i="1" dirty="0" err="1"/>
              <a:t>connectedness</a:t>
            </a:r>
            <a:r>
              <a:rPr lang="cs-CZ" dirty="0"/>
              <a:t> (hustota komunikační sítě), </a:t>
            </a:r>
            <a:r>
              <a:rPr lang="cs-CZ" i="1" dirty="0"/>
              <a:t>centralita</a:t>
            </a:r>
            <a:r>
              <a:rPr lang="cs-CZ" dirty="0"/>
              <a:t> (nákupního manažera).</a:t>
            </a:r>
          </a:p>
          <a:p>
            <a:pPr marL="274320" indent="-274320" fontAlgn="auto">
              <a:spcBef>
                <a:spcPts val="0"/>
              </a:spcBef>
              <a:spcAft>
                <a:spcPts val="0"/>
              </a:spcAft>
              <a:buFont typeface="Wingdings"/>
              <a:buChar char=""/>
              <a:defRPr/>
            </a:pPr>
            <a:endParaRPr lang="cs-CZ" altLang="cs-CZ" sz="2799"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D6A01417-8C0E-43A4-9F1B-AB70F1083F4E}"/>
              </a:ext>
            </a:extLst>
          </p:cNvPr>
          <p:cNvSpPr>
            <a:spLocks noGrp="1"/>
          </p:cNvSpPr>
          <p:nvPr>
            <p:ph type="title"/>
          </p:nvPr>
        </p:nvSpPr>
        <p:spPr/>
        <p:txBody>
          <a:bodyPr/>
          <a:lstStyle/>
          <a:p>
            <a:pPr fontAlgn="auto">
              <a:lnSpc>
                <a:spcPts val="3999"/>
              </a:lnSpc>
              <a:spcAft>
                <a:spcPts val="0"/>
              </a:spcAft>
              <a:defRPr/>
            </a:pPr>
            <a:r>
              <a:rPr lang="cs-CZ" altLang="en-US" sz="3999"/>
              <a:t>Nákupní skupina</a:t>
            </a:r>
            <a:endParaRPr lang="en-GB" altLang="en-US" sz="3999"/>
          </a:p>
        </p:txBody>
      </p:sp>
      <p:sp>
        <p:nvSpPr>
          <p:cNvPr id="141315" name="Text Box 35">
            <a:extLst>
              <a:ext uri="{FF2B5EF4-FFF2-40B4-BE49-F238E27FC236}">
                <a16:creationId xmlns:a16="http://schemas.microsoft.com/office/drawing/2014/main" id="{04B68F5A-901A-4F36-9B51-9092C1C89B4A}"/>
              </a:ext>
            </a:extLst>
          </p:cNvPr>
          <p:cNvSpPr txBox="1">
            <a:spLocks noChangeArrowheads="1"/>
          </p:cNvSpPr>
          <p:nvPr/>
        </p:nvSpPr>
        <p:spPr bwMode="auto">
          <a:xfrm>
            <a:off x="4140200" y="3573463"/>
            <a:ext cx="1079500" cy="404812"/>
          </a:xfrm>
          <a:prstGeom prst="rect">
            <a:avLst/>
          </a:prstGeom>
          <a:solidFill>
            <a:srgbClr val="FFC000"/>
          </a:solidFill>
          <a:ln w="38100">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800" b="1">
                <a:latin typeface="Times New Roman" panose="02020603050405020304" pitchFamily="18" charset="0"/>
              </a:rPr>
              <a:t>Nákup</a:t>
            </a:r>
            <a:endParaRPr lang="en-US" altLang="cs-CZ" sz="1800" b="1">
              <a:latin typeface="Times New Roman" panose="02020603050405020304" pitchFamily="18" charset="0"/>
            </a:endParaRPr>
          </a:p>
        </p:txBody>
      </p:sp>
      <p:sp>
        <p:nvSpPr>
          <p:cNvPr id="57" name="Text Box 36">
            <a:extLst>
              <a:ext uri="{FF2B5EF4-FFF2-40B4-BE49-F238E27FC236}">
                <a16:creationId xmlns:a16="http://schemas.microsoft.com/office/drawing/2014/main" id="{225C4B11-487F-4F53-8707-B9A88231BA2F}"/>
              </a:ext>
            </a:extLst>
          </p:cNvPr>
          <p:cNvSpPr txBox="1">
            <a:spLocks noChangeArrowheads="1"/>
          </p:cNvSpPr>
          <p:nvPr/>
        </p:nvSpPr>
        <p:spPr bwMode="auto">
          <a:xfrm>
            <a:off x="4067175" y="1268413"/>
            <a:ext cx="1152525" cy="590550"/>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600" b="1">
                <a:latin typeface="Times New Roman" panose="02020603050405020304" pitchFamily="18" charset="0"/>
              </a:rPr>
              <a:t>Výrobní útvary</a:t>
            </a:r>
            <a:endParaRPr lang="en-US" altLang="cs-CZ" sz="1600" b="1">
              <a:latin typeface="Times New Roman" panose="02020603050405020304" pitchFamily="18" charset="0"/>
            </a:endParaRPr>
          </a:p>
        </p:txBody>
      </p:sp>
      <p:sp>
        <p:nvSpPr>
          <p:cNvPr id="58" name="Text Box 37">
            <a:extLst>
              <a:ext uri="{FF2B5EF4-FFF2-40B4-BE49-F238E27FC236}">
                <a16:creationId xmlns:a16="http://schemas.microsoft.com/office/drawing/2014/main" id="{12DD8C37-E130-4EB1-9B72-A3C5731111F1}"/>
              </a:ext>
            </a:extLst>
          </p:cNvPr>
          <p:cNvSpPr txBox="1">
            <a:spLocks noChangeArrowheads="1"/>
          </p:cNvSpPr>
          <p:nvPr/>
        </p:nvSpPr>
        <p:spPr bwMode="auto">
          <a:xfrm>
            <a:off x="1116013" y="1484313"/>
            <a:ext cx="1152525" cy="650875"/>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800">
                <a:latin typeface="Times New Roman" panose="02020603050405020304" pitchFamily="18" charset="0"/>
              </a:rPr>
              <a:t>Výzkum, vývoj</a:t>
            </a:r>
            <a:endParaRPr lang="en-US" altLang="cs-CZ" sz="1800">
              <a:latin typeface="Times New Roman" panose="02020603050405020304" pitchFamily="18" charset="0"/>
            </a:endParaRPr>
          </a:p>
        </p:txBody>
      </p:sp>
      <p:sp>
        <p:nvSpPr>
          <p:cNvPr id="59" name="Text Box 38">
            <a:extLst>
              <a:ext uri="{FF2B5EF4-FFF2-40B4-BE49-F238E27FC236}">
                <a16:creationId xmlns:a16="http://schemas.microsoft.com/office/drawing/2014/main" id="{7049AE35-7E1C-432C-81D6-C654FA8E7491}"/>
              </a:ext>
            </a:extLst>
          </p:cNvPr>
          <p:cNvSpPr txBox="1">
            <a:spLocks noChangeArrowheads="1"/>
          </p:cNvSpPr>
          <p:nvPr/>
        </p:nvSpPr>
        <p:spPr bwMode="auto">
          <a:xfrm>
            <a:off x="7235825" y="2924175"/>
            <a:ext cx="1295400" cy="376238"/>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cs-CZ" altLang="cs-CZ" sz="1800">
                <a:latin typeface="Times New Roman" panose="02020603050405020304" pitchFamily="18" charset="0"/>
              </a:rPr>
              <a:t>Controlling</a:t>
            </a:r>
            <a:endParaRPr lang="en-US" altLang="cs-CZ" sz="1800">
              <a:latin typeface="Times New Roman" panose="02020603050405020304" pitchFamily="18" charset="0"/>
            </a:endParaRPr>
          </a:p>
        </p:txBody>
      </p:sp>
      <p:sp>
        <p:nvSpPr>
          <p:cNvPr id="60" name="Text Box 39">
            <a:extLst>
              <a:ext uri="{FF2B5EF4-FFF2-40B4-BE49-F238E27FC236}">
                <a16:creationId xmlns:a16="http://schemas.microsoft.com/office/drawing/2014/main" id="{C51CEB3B-136E-4D92-891F-F011285D8A71}"/>
              </a:ext>
            </a:extLst>
          </p:cNvPr>
          <p:cNvSpPr txBox="1">
            <a:spLocks noChangeArrowheads="1"/>
          </p:cNvSpPr>
          <p:nvPr/>
        </p:nvSpPr>
        <p:spPr bwMode="auto">
          <a:xfrm>
            <a:off x="7164388" y="1557338"/>
            <a:ext cx="1152525" cy="650875"/>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800">
                <a:latin typeface="Times New Roman" panose="02020603050405020304" pitchFamily="18" charset="0"/>
              </a:rPr>
              <a:t>Finanční útvary</a:t>
            </a:r>
            <a:endParaRPr lang="en-US" altLang="cs-CZ" sz="1800">
              <a:latin typeface="Times New Roman" panose="02020603050405020304" pitchFamily="18" charset="0"/>
            </a:endParaRPr>
          </a:p>
        </p:txBody>
      </p:sp>
      <p:sp>
        <p:nvSpPr>
          <p:cNvPr id="61" name="Text Box 40">
            <a:extLst>
              <a:ext uri="{FF2B5EF4-FFF2-40B4-BE49-F238E27FC236}">
                <a16:creationId xmlns:a16="http://schemas.microsoft.com/office/drawing/2014/main" id="{48EE4230-E76E-4084-9E1E-E3C736E484D1}"/>
              </a:ext>
            </a:extLst>
          </p:cNvPr>
          <p:cNvSpPr txBox="1">
            <a:spLocks noChangeArrowheads="1"/>
          </p:cNvSpPr>
          <p:nvPr/>
        </p:nvSpPr>
        <p:spPr bwMode="auto">
          <a:xfrm>
            <a:off x="971550" y="2924175"/>
            <a:ext cx="1368425" cy="650875"/>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800">
                <a:latin typeface="Times New Roman" panose="02020603050405020304" pitchFamily="18" charset="0"/>
              </a:rPr>
              <a:t>Útvar řízení kvality</a:t>
            </a:r>
            <a:endParaRPr lang="en-US" altLang="cs-CZ" sz="1800">
              <a:latin typeface="Times New Roman" panose="02020603050405020304" pitchFamily="18" charset="0"/>
            </a:endParaRPr>
          </a:p>
        </p:txBody>
      </p:sp>
      <p:sp>
        <p:nvSpPr>
          <p:cNvPr id="62" name="Text Box 41">
            <a:extLst>
              <a:ext uri="{FF2B5EF4-FFF2-40B4-BE49-F238E27FC236}">
                <a16:creationId xmlns:a16="http://schemas.microsoft.com/office/drawing/2014/main" id="{ED23C9B1-CA6C-498A-87C8-B028B82CF0EE}"/>
              </a:ext>
            </a:extLst>
          </p:cNvPr>
          <p:cNvSpPr txBox="1">
            <a:spLocks noChangeArrowheads="1"/>
          </p:cNvSpPr>
          <p:nvPr/>
        </p:nvSpPr>
        <p:spPr bwMode="auto">
          <a:xfrm>
            <a:off x="827088" y="4076700"/>
            <a:ext cx="1512887" cy="925513"/>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800">
                <a:latin typeface="Times New Roman" panose="02020603050405020304" pitchFamily="18" charset="0"/>
              </a:rPr>
              <a:t>Bezpečnost práce, životní prostředí</a:t>
            </a:r>
            <a:endParaRPr lang="en-US" altLang="cs-CZ" sz="1800">
              <a:latin typeface="Times New Roman" panose="02020603050405020304" pitchFamily="18" charset="0"/>
            </a:endParaRPr>
          </a:p>
        </p:txBody>
      </p:sp>
      <p:sp>
        <p:nvSpPr>
          <p:cNvPr id="63" name="Text Box 42">
            <a:extLst>
              <a:ext uri="{FF2B5EF4-FFF2-40B4-BE49-F238E27FC236}">
                <a16:creationId xmlns:a16="http://schemas.microsoft.com/office/drawing/2014/main" id="{BD90B11B-CC1B-42E3-A9E9-23ED42406FAB}"/>
              </a:ext>
            </a:extLst>
          </p:cNvPr>
          <p:cNvSpPr txBox="1">
            <a:spLocks noChangeArrowheads="1"/>
          </p:cNvSpPr>
          <p:nvPr/>
        </p:nvSpPr>
        <p:spPr bwMode="auto">
          <a:xfrm>
            <a:off x="7235825" y="5805488"/>
            <a:ext cx="1512888" cy="376237"/>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800">
                <a:latin typeface="Times New Roman" panose="02020603050405020304" pitchFamily="18" charset="0"/>
              </a:rPr>
              <a:t>Právní útvar</a:t>
            </a:r>
            <a:endParaRPr lang="en-US" altLang="cs-CZ" sz="1800">
              <a:latin typeface="Times New Roman" panose="02020603050405020304" pitchFamily="18" charset="0"/>
            </a:endParaRPr>
          </a:p>
        </p:txBody>
      </p:sp>
      <p:sp>
        <p:nvSpPr>
          <p:cNvPr id="64" name="Text Box 43">
            <a:extLst>
              <a:ext uri="{FF2B5EF4-FFF2-40B4-BE49-F238E27FC236}">
                <a16:creationId xmlns:a16="http://schemas.microsoft.com/office/drawing/2014/main" id="{0DB0DCBD-0DDA-4D11-95C1-BCA58C7FC814}"/>
              </a:ext>
            </a:extLst>
          </p:cNvPr>
          <p:cNvSpPr txBox="1">
            <a:spLocks noChangeArrowheads="1"/>
          </p:cNvSpPr>
          <p:nvPr/>
        </p:nvSpPr>
        <p:spPr bwMode="auto">
          <a:xfrm>
            <a:off x="7235825" y="4005263"/>
            <a:ext cx="1512888" cy="376237"/>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800">
                <a:latin typeface="Times New Roman" panose="02020603050405020304" pitchFamily="18" charset="0"/>
              </a:rPr>
              <a:t>Logistika</a:t>
            </a:r>
            <a:endParaRPr lang="en-US" altLang="cs-CZ" sz="1800">
              <a:latin typeface="Times New Roman" panose="02020603050405020304" pitchFamily="18" charset="0"/>
            </a:endParaRPr>
          </a:p>
        </p:txBody>
      </p:sp>
      <p:sp>
        <p:nvSpPr>
          <p:cNvPr id="65" name="Text Box 44">
            <a:extLst>
              <a:ext uri="{FF2B5EF4-FFF2-40B4-BE49-F238E27FC236}">
                <a16:creationId xmlns:a16="http://schemas.microsoft.com/office/drawing/2014/main" id="{E0A0F5CB-D8C3-4BBD-BCD4-3C32416D58CD}"/>
              </a:ext>
            </a:extLst>
          </p:cNvPr>
          <p:cNvSpPr txBox="1">
            <a:spLocks noChangeArrowheads="1"/>
          </p:cNvSpPr>
          <p:nvPr/>
        </p:nvSpPr>
        <p:spPr bwMode="auto">
          <a:xfrm>
            <a:off x="4067175" y="2205038"/>
            <a:ext cx="1225550" cy="1044575"/>
          </a:xfrm>
          <a:prstGeom prst="rect">
            <a:avLst/>
          </a:prstGeom>
          <a:solidFill>
            <a:schemeClr val="bg1"/>
          </a:solidFill>
          <a:ln w="38100" cmpd="dbl">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000">
                <a:latin typeface="Arial" panose="020B0604020202020204" pitchFamily="34" charset="0"/>
              </a:rPr>
              <a:t>Specifikace požadavků na množství, dodací termíny, balení, frekvenci dodávek…. </a:t>
            </a:r>
            <a:endParaRPr lang="en-US" altLang="cs-CZ" sz="1000">
              <a:latin typeface="Arial" panose="020B0604020202020204" pitchFamily="34" charset="0"/>
            </a:endParaRPr>
          </a:p>
        </p:txBody>
      </p:sp>
      <p:sp>
        <p:nvSpPr>
          <p:cNvPr id="66" name="Text Box 45">
            <a:extLst>
              <a:ext uri="{FF2B5EF4-FFF2-40B4-BE49-F238E27FC236}">
                <a16:creationId xmlns:a16="http://schemas.microsoft.com/office/drawing/2014/main" id="{A89F6243-7FD6-44C0-9681-EA7A2636B311}"/>
              </a:ext>
            </a:extLst>
          </p:cNvPr>
          <p:cNvSpPr txBox="1">
            <a:spLocks noChangeArrowheads="1"/>
          </p:cNvSpPr>
          <p:nvPr/>
        </p:nvSpPr>
        <p:spPr bwMode="auto">
          <a:xfrm>
            <a:off x="5508625" y="1484313"/>
            <a:ext cx="1225550" cy="892175"/>
          </a:xfrm>
          <a:prstGeom prst="rect">
            <a:avLst/>
          </a:prstGeom>
          <a:solidFill>
            <a:schemeClr val="bg1"/>
          </a:solidFill>
          <a:ln w="38100" cmpd="dbl">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000">
                <a:latin typeface="Arial" panose="020B0604020202020204" pitchFamily="34" charset="0"/>
              </a:rPr>
              <a:t>Finanční nároky, limit zásob, termíny, finanční závazky vůči dodavatelům.. </a:t>
            </a:r>
            <a:endParaRPr lang="en-US" altLang="cs-CZ" sz="1000">
              <a:latin typeface="Arial" panose="020B0604020202020204" pitchFamily="34" charset="0"/>
            </a:endParaRPr>
          </a:p>
        </p:txBody>
      </p:sp>
      <p:sp>
        <p:nvSpPr>
          <p:cNvPr id="67" name="Text Box 46">
            <a:extLst>
              <a:ext uri="{FF2B5EF4-FFF2-40B4-BE49-F238E27FC236}">
                <a16:creationId xmlns:a16="http://schemas.microsoft.com/office/drawing/2014/main" id="{55E55F47-FBAE-4019-B4B8-5222243A12D9}"/>
              </a:ext>
            </a:extLst>
          </p:cNvPr>
          <p:cNvSpPr txBox="1">
            <a:spLocks noChangeArrowheads="1"/>
          </p:cNvSpPr>
          <p:nvPr/>
        </p:nvSpPr>
        <p:spPr bwMode="auto">
          <a:xfrm>
            <a:off x="5508625" y="2781300"/>
            <a:ext cx="1225550" cy="892175"/>
          </a:xfrm>
          <a:prstGeom prst="rect">
            <a:avLst/>
          </a:prstGeom>
          <a:solidFill>
            <a:schemeClr val="bg1"/>
          </a:solidFill>
          <a:ln w="38100" cmpd="dbl">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000">
                <a:latin typeface="Arial" panose="020B0604020202020204" pitchFamily="34" charset="0"/>
              </a:rPr>
              <a:t>Sledování nákladů na nákup ABC analýza logistických činností       </a:t>
            </a:r>
            <a:endParaRPr lang="en-US" altLang="cs-CZ" sz="1000">
              <a:latin typeface="Arial" panose="020B0604020202020204" pitchFamily="34" charset="0"/>
            </a:endParaRPr>
          </a:p>
        </p:txBody>
      </p:sp>
      <p:sp>
        <p:nvSpPr>
          <p:cNvPr id="68" name="Text Box 47">
            <a:extLst>
              <a:ext uri="{FF2B5EF4-FFF2-40B4-BE49-F238E27FC236}">
                <a16:creationId xmlns:a16="http://schemas.microsoft.com/office/drawing/2014/main" id="{62E513BD-5264-4884-A965-4B46C373A968}"/>
              </a:ext>
            </a:extLst>
          </p:cNvPr>
          <p:cNvSpPr txBox="1">
            <a:spLocks noChangeArrowheads="1"/>
          </p:cNvSpPr>
          <p:nvPr/>
        </p:nvSpPr>
        <p:spPr bwMode="auto">
          <a:xfrm>
            <a:off x="5580063" y="3860800"/>
            <a:ext cx="1225550" cy="739775"/>
          </a:xfrm>
          <a:prstGeom prst="rect">
            <a:avLst/>
          </a:prstGeom>
          <a:solidFill>
            <a:schemeClr val="bg1"/>
          </a:solidFill>
          <a:ln w="38100" cmpd="dbl">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000">
                <a:latin typeface="Arial" panose="020B0604020202020204" pitchFamily="34" charset="0"/>
              </a:rPr>
              <a:t>Realizace dodávek, manipulace ve firmě…. </a:t>
            </a:r>
            <a:endParaRPr lang="en-US" altLang="cs-CZ" sz="1000">
              <a:latin typeface="Arial" panose="020B0604020202020204" pitchFamily="34" charset="0"/>
            </a:endParaRPr>
          </a:p>
        </p:txBody>
      </p:sp>
      <p:sp>
        <p:nvSpPr>
          <p:cNvPr id="69" name="Text Box 48">
            <a:extLst>
              <a:ext uri="{FF2B5EF4-FFF2-40B4-BE49-F238E27FC236}">
                <a16:creationId xmlns:a16="http://schemas.microsoft.com/office/drawing/2014/main" id="{29B9D834-4465-4A0E-84B5-F1701B2ACB0D}"/>
              </a:ext>
            </a:extLst>
          </p:cNvPr>
          <p:cNvSpPr txBox="1">
            <a:spLocks noChangeArrowheads="1"/>
          </p:cNvSpPr>
          <p:nvPr/>
        </p:nvSpPr>
        <p:spPr bwMode="auto">
          <a:xfrm>
            <a:off x="2555875" y="2636838"/>
            <a:ext cx="1225550" cy="1044575"/>
          </a:xfrm>
          <a:prstGeom prst="rect">
            <a:avLst/>
          </a:prstGeom>
          <a:solidFill>
            <a:schemeClr val="bg1"/>
          </a:solidFill>
          <a:ln w="38100" cmpd="dbl">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000">
                <a:latin typeface="Arial" panose="020B0604020202020204" pitchFamily="34" charset="0"/>
              </a:rPr>
              <a:t>Kvalitativní přejímka, metody měření, specifikace požadavků na jakost, audity…</a:t>
            </a:r>
            <a:endParaRPr lang="en-US" altLang="cs-CZ" sz="1000">
              <a:latin typeface="Arial" panose="020B0604020202020204" pitchFamily="34" charset="0"/>
            </a:endParaRPr>
          </a:p>
        </p:txBody>
      </p:sp>
      <p:sp>
        <p:nvSpPr>
          <p:cNvPr id="70" name="Text Box 49">
            <a:extLst>
              <a:ext uri="{FF2B5EF4-FFF2-40B4-BE49-F238E27FC236}">
                <a16:creationId xmlns:a16="http://schemas.microsoft.com/office/drawing/2014/main" id="{2244F564-F516-4EE1-99FB-23BD23FB2918}"/>
              </a:ext>
            </a:extLst>
          </p:cNvPr>
          <p:cNvSpPr txBox="1">
            <a:spLocks noChangeArrowheads="1"/>
          </p:cNvSpPr>
          <p:nvPr/>
        </p:nvSpPr>
        <p:spPr bwMode="auto">
          <a:xfrm>
            <a:off x="2555875" y="1484313"/>
            <a:ext cx="1225550" cy="892175"/>
          </a:xfrm>
          <a:prstGeom prst="rect">
            <a:avLst/>
          </a:prstGeom>
          <a:solidFill>
            <a:schemeClr val="bg1"/>
          </a:solidFill>
          <a:ln w="38100" cmpd="dbl">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000">
                <a:latin typeface="Arial" panose="020B0604020202020204" pitchFamily="34" charset="0"/>
              </a:rPr>
              <a:t>Modifikace požadavků na nákup, formulace nových požadavků…</a:t>
            </a:r>
            <a:endParaRPr lang="en-US" altLang="cs-CZ" sz="1000">
              <a:latin typeface="Arial" panose="020B0604020202020204" pitchFamily="34" charset="0"/>
            </a:endParaRPr>
          </a:p>
        </p:txBody>
      </p:sp>
      <p:sp>
        <p:nvSpPr>
          <p:cNvPr id="71" name="Text Box 50">
            <a:extLst>
              <a:ext uri="{FF2B5EF4-FFF2-40B4-BE49-F238E27FC236}">
                <a16:creationId xmlns:a16="http://schemas.microsoft.com/office/drawing/2014/main" id="{9EB9F26B-440A-4E35-8145-566A1C927162}"/>
              </a:ext>
            </a:extLst>
          </p:cNvPr>
          <p:cNvSpPr txBox="1">
            <a:spLocks noChangeArrowheads="1"/>
          </p:cNvSpPr>
          <p:nvPr/>
        </p:nvSpPr>
        <p:spPr bwMode="auto">
          <a:xfrm>
            <a:off x="2555875" y="4076700"/>
            <a:ext cx="1225550" cy="892175"/>
          </a:xfrm>
          <a:prstGeom prst="rect">
            <a:avLst/>
          </a:prstGeom>
          <a:solidFill>
            <a:schemeClr val="bg1"/>
          </a:solidFill>
          <a:ln w="38100" cmpd="dbl">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000">
                <a:latin typeface="Arial" panose="020B0604020202020204" pitchFamily="34" charset="0"/>
              </a:rPr>
              <a:t>Specifikace požadavků na bezpečnost práce (dodávky strojů), živ.prostředí …. </a:t>
            </a:r>
            <a:endParaRPr lang="en-US" altLang="cs-CZ" sz="1000">
              <a:latin typeface="Arial" panose="020B0604020202020204" pitchFamily="34" charset="0"/>
            </a:endParaRPr>
          </a:p>
        </p:txBody>
      </p:sp>
      <p:sp>
        <p:nvSpPr>
          <p:cNvPr id="72" name="Text Box 51">
            <a:extLst>
              <a:ext uri="{FF2B5EF4-FFF2-40B4-BE49-F238E27FC236}">
                <a16:creationId xmlns:a16="http://schemas.microsoft.com/office/drawing/2014/main" id="{51BDD0F2-F7AF-44F4-BD05-BF7BE8586566}"/>
              </a:ext>
            </a:extLst>
          </p:cNvPr>
          <p:cNvSpPr txBox="1">
            <a:spLocks noChangeArrowheads="1"/>
          </p:cNvSpPr>
          <p:nvPr/>
        </p:nvSpPr>
        <p:spPr bwMode="auto">
          <a:xfrm>
            <a:off x="4140200" y="4724400"/>
            <a:ext cx="1225550" cy="739775"/>
          </a:xfrm>
          <a:prstGeom prst="rect">
            <a:avLst/>
          </a:prstGeom>
          <a:solidFill>
            <a:schemeClr val="bg1"/>
          </a:solidFill>
          <a:ln w="38100" cmpd="dbl">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000">
                <a:latin typeface="Arial" panose="020B0604020202020204" pitchFamily="34" charset="0"/>
              </a:rPr>
              <a:t>Hospodářské smlouvy, reklamační řízení…. </a:t>
            </a:r>
            <a:endParaRPr lang="en-US" altLang="cs-CZ" sz="1000">
              <a:latin typeface="Arial" panose="020B0604020202020204" pitchFamily="34" charset="0"/>
            </a:endParaRPr>
          </a:p>
        </p:txBody>
      </p:sp>
      <p:sp>
        <p:nvSpPr>
          <p:cNvPr id="73" name="Line 52">
            <a:extLst>
              <a:ext uri="{FF2B5EF4-FFF2-40B4-BE49-F238E27FC236}">
                <a16:creationId xmlns:a16="http://schemas.microsoft.com/office/drawing/2014/main" id="{5D86B5C1-6B17-4FBF-AEFB-99B364E29BBD}"/>
              </a:ext>
            </a:extLst>
          </p:cNvPr>
          <p:cNvSpPr>
            <a:spLocks noChangeShapeType="1"/>
          </p:cNvSpPr>
          <p:nvPr/>
        </p:nvSpPr>
        <p:spPr bwMode="auto">
          <a:xfrm>
            <a:off x="2268538" y="1844675"/>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4" name="Line 53">
            <a:extLst>
              <a:ext uri="{FF2B5EF4-FFF2-40B4-BE49-F238E27FC236}">
                <a16:creationId xmlns:a16="http://schemas.microsoft.com/office/drawing/2014/main" id="{326A6D26-5862-4572-BE0B-A03B2A34BE88}"/>
              </a:ext>
            </a:extLst>
          </p:cNvPr>
          <p:cNvSpPr>
            <a:spLocks noChangeShapeType="1"/>
          </p:cNvSpPr>
          <p:nvPr/>
        </p:nvSpPr>
        <p:spPr bwMode="auto">
          <a:xfrm>
            <a:off x="2339975" y="3284538"/>
            <a:ext cx="215900"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5" name="Line 54">
            <a:extLst>
              <a:ext uri="{FF2B5EF4-FFF2-40B4-BE49-F238E27FC236}">
                <a16:creationId xmlns:a16="http://schemas.microsoft.com/office/drawing/2014/main" id="{64E3C9D4-E452-4938-85EF-B4DACB6EFD57}"/>
              </a:ext>
            </a:extLst>
          </p:cNvPr>
          <p:cNvSpPr>
            <a:spLocks noChangeShapeType="1"/>
          </p:cNvSpPr>
          <p:nvPr/>
        </p:nvSpPr>
        <p:spPr bwMode="auto">
          <a:xfrm>
            <a:off x="3851275" y="3573463"/>
            <a:ext cx="288925"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6" name="Line 55">
            <a:extLst>
              <a:ext uri="{FF2B5EF4-FFF2-40B4-BE49-F238E27FC236}">
                <a16:creationId xmlns:a16="http://schemas.microsoft.com/office/drawing/2014/main" id="{D5529894-0F80-471E-A8F9-5B65E451A11D}"/>
              </a:ext>
            </a:extLst>
          </p:cNvPr>
          <p:cNvSpPr>
            <a:spLocks noChangeShapeType="1"/>
          </p:cNvSpPr>
          <p:nvPr/>
        </p:nvSpPr>
        <p:spPr bwMode="auto">
          <a:xfrm>
            <a:off x="3779838" y="184467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7" name="Line 56">
            <a:extLst>
              <a:ext uri="{FF2B5EF4-FFF2-40B4-BE49-F238E27FC236}">
                <a16:creationId xmlns:a16="http://schemas.microsoft.com/office/drawing/2014/main" id="{9F79CEAF-DC79-4335-A7D3-680C3543650E}"/>
              </a:ext>
            </a:extLst>
          </p:cNvPr>
          <p:cNvSpPr>
            <a:spLocks noChangeShapeType="1"/>
          </p:cNvSpPr>
          <p:nvPr/>
        </p:nvSpPr>
        <p:spPr bwMode="auto">
          <a:xfrm>
            <a:off x="3924300" y="1844675"/>
            <a:ext cx="0" cy="1512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 name="Line 57">
            <a:extLst>
              <a:ext uri="{FF2B5EF4-FFF2-40B4-BE49-F238E27FC236}">
                <a16:creationId xmlns:a16="http://schemas.microsoft.com/office/drawing/2014/main" id="{DB9B8BB5-8416-4A7D-A747-A33CCC266F87}"/>
              </a:ext>
            </a:extLst>
          </p:cNvPr>
          <p:cNvSpPr>
            <a:spLocks noChangeShapeType="1"/>
          </p:cNvSpPr>
          <p:nvPr/>
        </p:nvSpPr>
        <p:spPr bwMode="auto">
          <a:xfrm>
            <a:off x="3924300" y="3357563"/>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9" name="Line 58">
            <a:extLst>
              <a:ext uri="{FF2B5EF4-FFF2-40B4-BE49-F238E27FC236}">
                <a16:creationId xmlns:a16="http://schemas.microsoft.com/office/drawing/2014/main" id="{8F7C1B1C-390A-4422-B978-8C80CE2FC891}"/>
              </a:ext>
            </a:extLst>
          </p:cNvPr>
          <p:cNvSpPr>
            <a:spLocks noChangeShapeType="1"/>
          </p:cNvSpPr>
          <p:nvPr/>
        </p:nvSpPr>
        <p:spPr bwMode="auto">
          <a:xfrm>
            <a:off x="4643438" y="184467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0" name="Line 59">
            <a:extLst>
              <a:ext uri="{FF2B5EF4-FFF2-40B4-BE49-F238E27FC236}">
                <a16:creationId xmlns:a16="http://schemas.microsoft.com/office/drawing/2014/main" id="{FA6E30BC-A0D7-4933-A39B-30DF993F6EF6}"/>
              </a:ext>
            </a:extLst>
          </p:cNvPr>
          <p:cNvSpPr>
            <a:spLocks noChangeShapeType="1"/>
          </p:cNvSpPr>
          <p:nvPr/>
        </p:nvSpPr>
        <p:spPr bwMode="auto">
          <a:xfrm>
            <a:off x="4643438" y="3284538"/>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1" name="Line 60">
            <a:extLst>
              <a:ext uri="{FF2B5EF4-FFF2-40B4-BE49-F238E27FC236}">
                <a16:creationId xmlns:a16="http://schemas.microsoft.com/office/drawing/2014/main" id="{E791A2B3-BE35-4BD9-AA85-0F6D6067A5A7}"/>
              </a:ext>
            </a:extLst>
          </p:cNvPr>
          <p:cNvSpPr>
            <a:spLocks noChangeShapeType="1"/>
          </p:cNvSpPr>
          <p:nvPr/>
        </p:nvSpPr>
        <p:spPr bwMode="auto">
          <a:xfrm flipH="1">
            <a:off x="6732588" y="184467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2" name="Line 61">
            <a:extLst>
              <a:ext uri="{FF2B5EF4-FFF2-40B4-BE49-F238E27FC236}">
                <a16:creationId xmlns:a16="http://schemas.microsoft.com/office/drawing/2014/main" id="{8F5BFBBC-CBA0-4637-B6B7-D976B6972627}"/>
              </a:ext>
            </a:extLst>
          </p:cNvPr>
          <p:cNvSpPr>
            <a:spLocks noChangeShapeType="1"/>
          </p:cNvSpPr>
          <p:nvPr/>
        </p:nvSpPr>
        <p:spPr bwMode="auto">
          <a:xfrm flipH="1">
            <a:off x="5364163" y="184467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3" name="Line 62">
            <a:extLst>
              <a:ext uri="{FF2B5EF4-FFF2-40B4-BE49-F238E27FC236}">
                <a16:creationId xmlns:a16="http://schemas.microsoft.com/office/drawing/2014/main" id="{19899CCB-8443-4F75-B35A-9821F332C628}"/>
              </a:ext>
            </a:extLst>
          </p:cNvPr>
          <p:cNvSpPr>
            <a:spLocks noChangeShapeType="1"/>
          </p:cNvSpPr>
          <p:nvPr/>
        </p:nvSpPr>
        <p:spPr bwMode="auto">
          <a:xfrm>
            <a:off x="5364163" y="1844675"/>
            <a:ext cx="0" cy="158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4" name="Line 63">
            <a:extLst>
              <a:ext uri="{FF2B5EF4-FFF2-40B4-BE49-F238E27FC236}">
                <a16:creationId xmlns:a16="http://schemas.microsoft.com/office/drawing/2014/main" id="{C0BEFE4C-1BC8-4895-8348-2F86BAB49E2C}"/>
              </a:ext>
            </a:extLst>
          </p:cNvPr>
          <p:cNvSpPr>
            <a:spLocks noChangeShapeType="1"/>
          </p:cNvSpPr>
          <p:nvPr/>
        </p:nvSpPr>
        <p:spPr bwMode="auto">
          <a:xfrm flipH="1">
            <a:off x="4932363" y="3429000"/>
            <a:ext cx="4318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5" name="Line 64">
            <a:extLst>
              <a:ext uri="{FF2B5EF4-FFF2-40B4-BE49-F238E27FC236}">
                <a16:creationId xmlns:a16="http://schemas.microsoft.com/office/drawing/2014/main" id="{D5A0B4B8-3C01-47BE-B4C0-604A9E40F1B5}"/>
              </a:ext>
            </a:extLst>
          </p:cNvPr>
          <p:cNvSpPr>
            <a:spLocks noChangeShapeType="1"/>
          </p:cNvSpPr>
          <p:nvPr/>
        </p:nvSpPr>
        <p:spPr bwMode="auto">
          <a:xfrm flipH="1">
            <a:off x="6732588" y="3068638"/>
            <a:ext cx="503237"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6" name="Line 65">
            <a:extLst>
              <a:ext uri="{FF2B5EF4-FFF2-40B4-BE49-F238E27FC236}">
                <a16:creationId xmlns:a16="http://schemas.microsoft.com/office/drawing/2014/main" id="{4A9EF9C6-495C-4261-B4A0-A11597DFF648}"/>
              </a:ext>
            </a:extLst>
          </p:cNvPr>
          <p:cNvSpPr>
            <a:spLocks noChangeShapeType="1"/>
          </p:cNvSpPr>
          <p:nvPr/>
        </p:nvSpPr>
        <p:spPr bwMode="auto">
          <a:xfrm flipH="1" flipV="1">
            <a:off x="6804025" y="4076700"/>
            <a:ext cx="4318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7" name="Line 66">
            <a:extLst>
              <a:ext uri="{FF2B5EF4-FFF2-40B4-BE49-F238E27FC236}">
                <a16:creationId xmlns:a16="http://schemas.microsoft.com/office/drawing/2014/main" id="{D908E0CB-8864-4F86-BC43-E2E75A9E5ED0}"/>
              </a:ext>
            </a:extLst>
          </p:cNvPr>
          <p:cNvSpPr>
            <a:spLocks noChangeShapeType="1"/>
          </p:cNvSpPr>
          <p:nvPr/>
        </p:nvSpPr>
        <p:spPr bwMode="auto">
          <a:xfrm flipH="1" flipV="1">
            <a:off x="5219700" y="3860800"/>
            <a:ext cx="360363"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8" name="Line 67">
            <a:extLst>
              <a:ext uri="{FF2B5EF4-FFF2-40B4-BE49-F238E27FC236}">
                <a16:creationId xmlns:a16="http://schemas.microsoft.com/office/drawing/2014/main" id="{3AF16A3F-F3CD-4018-B3FB-AB67B25A9F34}"/>
              </a:ext>
            </a:extLst>
          </p:cNvPr>
          <p:cNvSpPr>
            <a:spLocks noChangeShapeType="1"/>
          </p:cNvSpPr>
          <p:nvPr/>
        </p:nvSpPr>
        <p:spPr bwMode="auto">
          <a:xfrm flipH="1" flipV="1">
            <a:off x="5292725" y="5445125"/>
            <a:ext cx="19431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9" name="Line 68">
            <a:extLst>
              <a:ext uri="{FF2B5EF4-FFF2-40B4-BE49-F238E27FC236}">
                <a16:creationId xmlns:a16="http://schemas.microsoft.com/office/drawing/2014/main" id="{D8BEC580-877E-49C2-9709-BE2C644522DD}"/>
              </a:ext>
            </a:extLst>
          </p:cNvPr>
          <p:cNvSpPr>
            <a:spLocks noChangeShapeType="1"/>
          </p:cNvSpPr>
          <p:nvPr/>
        </p:nvSpPr>
        <p:spPr bwMode="auto">
          <a:xfrm flipV="1">
            <a:off x="4716463" y="4005263"/>
            <a:ext cx="0"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90" name="Line 69">
            <a:extLst>
              <a:ext uri="{FF2B5EF4-FFF2-40B4-BE49-F238E27FC236}">
                <a16:creationId xmlns:a16="http://schemas.microsoft.com/office/drawing/2014/main" id="{9C60F854-E0F2-41E9-BAAD-C49AD981C4DD}"/>
              </a:ext>
            </a:extLst>
          </p:cNvPr>
          <p:cNvSpPr>
            <a:spLocks noChangeShapeType="1"/>
          </p:cNvSpPr>
          <p:nvPr/>
        </p:nvSpPr>
        <p:spPr bwMode="auto">
          <a:xfrm flipV="1">
            <a:off x="2339975" y="4437063"/>
            <a:ext cx="215900"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91" name="Line 70">
            <a:extLst>
              <a:ext uri="{FF2B5EF4-FFF2-40B4-BE49-F238E27FC236}">
                <a16:creationId xmlns:a16="http://schemas.microsoft.com/office/drawing/2014/main" id="{2439EEB4-6D36-48BE-BE2C-28D6CFA85A09}"/>
              </a:ext>
            </a:extLst>
          </p:cNvPr>
          <p:cNvSpPr>
            <a:spLocks noChangeShapeType="1"/>
          </p:cNvSpPr>
          <p:nvPr/>
        </p:nvSpPr>
        <p:spPr bwMode="auto">
          <a:xfrm flipV="1">
            <a:off x="3779838" y="4005263"/>
            <a:ext cx="64770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92" name="Line 71">
            <a:extLst>
              <a:ext uri="{FF2B5EF4-FFF2-40B4-BE49-F238E27FC236}">
                <a16:creationId xmlns:a16="http://schemas.microsoft.com/office/drawing/2014/main" id="{AD5E7A36-D83C-4E27-9748-F8712AA81A81}"/>
              </a:ext>
            </a:extLst>
          </p:cNvPr>
          <p:cNvSpPr>
            <a:spLocks noChangeShapeType="1"/>
          </p:cNvSpPr>
          <p:nvPr/>
        </p:nvSpPr>
        <p:spPr bwMode="auto">
          <a:xfrm flipH="1">
            <a:off x="5219700" y="3500438"/>
            <a:ext cx="2889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93" name="Text Box 72">
            <a:extLst>
              <a:ext uri="{FF2B5EF4-FFF2-40B4-BE49-F238E27FC236}">
                <a16:creationId xmlns:a16="http://schemas.microsoft.com/office/drawing/2014/main" id="{CB9AF14F-5824-4612-88CC-124137FF7FF3}"/>
              </a:ext>
            </a:extLst>
          </p:cNvPr>
          <p:cNvSpPr txBox="1">
            <a:spLocks noChangeArrowheads="1"/>
          </p:cNvSpPr>
          <p:nvPr/>
        </p:nvSpPr>
        <p:spPr bwMode="auto">
          <a:xfrm>
            <a:off x="7235825" y="5013325"/>
            <a:ext cx="1152525" cy="376238"/>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800">
                <a:latin typeface="Times New Roman" panose="02020603050405020304" pitchFamily="18" charset="0"/>
              </a:rPr>
              <a:t>Marketing</a:t>
            </a:r>
            <a:endParaRPr lang="en-US" altLang="cs-CZ" sz="1800">
              <a:latin typeface="Times New Roman" panose="02020603050405020304" pitchFamily="18" charset="0"/>
            </a:endParaRPr>
          </a:p>
        </p:txBody>
      </p:sp>
      <p:sp>
        <p:nvSpPr>
          <p:cNvPr id="94" name="Text Box 73">
            <a:extLst>
              <a:ext uri="{FF2B5EF4-FFF2-40B4-BE49-F238E27FC236}">
                <a16:creationId xmlns:a16="http://schemas.microsoft.com/office/drawing/2014/main" id="{F0706AAC-6926-478D-BF65-27846100EF36}"/>
              </a:ext>
            </a:extLst>
          </p:cNvPr>
          <p:cNvSpPr txBox="1">
            <a:spLocks noChangeArrowheads="1"/>
          </p:cNvSpPr>
          <p:nvPr/>
        </p:nvSpPr>
        <p:spPr bwMode="auto">
          <a:xfrm>
            <a:off x="5580063" y="4868863"/>
            <a:ext cx="1225550" cy="587375"/>
          </a:xfrm>
          <a:prstGeom prst="rect">
            <a:avLst/>
          </a:prstGeom>
          <a:solidFill>
            <a:schemeClr val="bg1"/>
          </a:solidFill>
          <a:ln w="38100" cmpd="dbl">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000">
                <a:latin typeface="Arial" panose="020B0604020202020204" pitchFamily="34" charset="0"/>
              </a:rPr>
              <a:t>Průzkum  B2B trhu dodavatelů…. </a:t>
            </a:r>
            <a:endParaRPr lang="en-US" altLang="cs-CZ" sz="1000">
              <a:latin typeface="Arial" panose="020B0604020202020204" pitchFamily="34" charset="0"/>
            </a:endParaRPr>
          </a:p>
        </p:txBody>
      </p:sp>
      <p:sp>
        <p:nvSpPr>
          <p:cNvPr id="95" name="Line 74">
            <a:extLst>
              <a:ext uri="{FF2B5EF4-FFF2-40B4-BE49-F238E27FC236}">
                <a16:creationId xmlns:a16="http://schemas.microsoft.com/office/drawing/2014/main" id="{3FA1C3D0-8773-4C66-B015-B83EFD563050}"/>
              </a:ext>
            </a:extLst>
          </p:cNvPr>
          <p:cNvSpPr>
            <a:spLocks noChangeShapeType="1"/>
          </p:cNvSpPr>
          <p:nvPr/>
        </p:nvSpPr>
        <p:spPr bwMode="auto">
          <a:xfrm flipH="1" flipV="1">
            <a:off x="6804025" y="5157788"/>
            <a:ext cx="4318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96" name="Line 75">
            <a:extLst>
              <a:ext uri="{FF2B5EF4-FFF2-40B4-BE49-F238E27FC236}">
                <a16:creationId xmlns:a16="http://schemas.microsoft.com/office/drawing/2014/main" id="{7D83C536-0456-4838-8D3C-6470BC7A36FE}"/>
              </a:ext>
            </a:extLst>
          </p:cNvPr>
          <p:cNvSpPr>
            <a:spLocks noChangeShapeType="1"/>
          </p:cNvSpPr>
          <p:nvPr/>
        </p:nvSpPr>
        <p:spPr bwMode="auto">
          <a:xfrm flipH="1" flipV="1">
            <a:off x="4859338" y="4005263"/>
            <a:ext cx="792162"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97" name="Text Box 76">
            <a:extLst>
              <a:ext uri="{FF2B5EF4-FFF2-40B4-BE49-F238E27FC236}">
                <a16:creationId xmlns:a16="http://schemas.microsoft.com/office/drawing/2014/main" id="{C539FD39-7B0E-4D6E-A341-23C1433F3F4A}"/>
              </a:ext>
            </a:extLst>
          </p:cNvPr>
          <p:cNvSpPr txBox="1">
            <a:spLocks noChangeArrowheads="1"/>
          </p:cNvSpPr>
          <p:nvPr/>
        </p:nvSpPr>
        <p:spPr bwMode="auto">
          <a:xfrm>
            <a:off x="755650" y="5300663"/>
            <a:ext cx="1512888" cy="650875"/>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800">
                <a:latin typeface="Times New Roman" panose="02020603050405020304" pitchFamily="18" charset="0"/>
              </a:rPr>
              <a:t>Informační systém</a:t>
            </a:r>
            <a:endParaRPr lang="en-US" altLang="cs-CZ" sz="1800">
              <a:latin typeface="Times New Roman" panose="02020603050405020304" pitchFamily="18" charset="0"/>
            </a:endParaRPr>
          </a:p>
        </p:txBody>
      </p:sp>
      <p:sp>
        <p:nvSpPr>
          <p:cNvPr id="98" name="Text Box 77">
            <a:extLst>
              <a:ext uri="{FF2B5EF4-FFF2-40B4-BE49-F238E27FC236}">
                <a16:creationId xmlns:a16="http://schemas.microsoft.com/office/drawing/2014/main" id="{3166DB6E-7566-4FFA-8DE6-724EB38FE87C}"/>
              </a:ext>
            </a:extLst>
          </p:cNvPr>
          <p:cNvSpPr txBox="1">
            <a:spLocks noChangeArrowheads="1"/>
          </p:cNvSpPr>
          <p:nvPr/>
        </p:nvSpPr>
        <p:spPr bwMode="auto">
          <a:xfrm>
            <a:off x="2555875" y="5310188"/>
            <a:ext cx="1225550" cy="1044575"/>
          </a:xfrm>
          <a:prstGeom prst="rect">
            <a:avLst/>
          </a:prstGeom>
          <a:solidFill>
            <a:schemeClr val="bg1"/>
          </a:solidFill>
          <a:ln w="38100" cmpd="dbl">
            <a:solidFill>
              <a:schemeClr val="tx1"/>
            </a:solidFill>
            <a:miter lim="800000"/>
            <a:headEnd/>
            <a:tailEnd/>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cs-CZ" altLang="cs-CZ" sz="1000">
                <a:latin typeface="Arial" panose="020B0604020202020204" pitchFamily="34" charset="0"/>
              </a:rPr>
              <a:t>Informační podpora výběru dodavatelů, nákupní portály, internetové tržnice…  </a:t>
            </a:r>
            <a:endParaRPr lang="en-US" altLang="cs-CZ" sz="1000">
              <a:latin typeface="Arial" panose="020B0604020202020204" pitchFamily="34" charset="0"/>
            </a:endParaRPr>
          </a:p>
        </p:txBody>
      </p:sp>
      <p:sp>
        <p:nvSpPr>
          <p:cNvPr id="99" name="Line 78">
            <a:extLst>
              <a:ext uri="{FF2B5EF4-FFF2-40B4-BE49-F238E27FC236}">
                <a16:creationId xmlns:a16="http://schemas.microsoft.com/office/drawing/2014/main" id="{BCA7EE0E-5FA3-4961-A94F-49861D163A4F}"/>
              </a:ext>
            </a:extLst>
          </p:cNvPr>
          <p:cNvSpPr>
            <a:spLocks noChangeShapeType="1"/>
          </p:cNvSpPr>
          <p:nvPr/>
        </p:nvSpPr>
        <p:spPr bwMode="auto">
          <a:xfrm>
            <a:off x="2268538" y="5734050"/>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00" name="Line 79">
            <a:extLst>
              <a:ext uri="{FF2B5EF4-FFF2-40B4-BE49-F238E27FC236}">
                <a16:creationId xmlns:a16="http://schemas.microsoft.com/office/drawing/2014/main" id="{E307A845-6BCB-4F05-BD2A-C6948D503E95}"/>
              </a:ext>
            </a:extLst>
          </p:cNvPr>
          <p:cNvSpPr>
            <a:spLocks noChangeShapeType="1"/>
          </p:cNvSpPr>
          <p:nvPr/>
        </p:nvSpPr>
        <p:spPr bwMode="auto">
          <a:xfrm>
            <a:off x="3779838" y="5589588"/>
            <a:ext cx="2873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1" name="Line 80">
            <a:extLst>
              <a:ext uri="{FF2B5EF4-FFF2-40B4-BE49-F238E27FC236}">
                <a16:creationId xmlns:a16="http://schemas.microsoft.com/office/drawing/2014/main" id="{BC88D655-DE69-40CE-B5C9-AEDF1C48C8C0}"/>
              </a:ext>
            </a:extLst>
          </p:cNvPr>
          <p:cNvSpPr>
            <a:spLocks noChangeShapeType="1"/>
          </p:cNvSpPr>
          <p:nvPr/>
        </p:nvSpPr>
        <p:spPr bwMode="auto">
          <a:xfrm flipV="1">
            <a:off x="4067175" y="4437063"/>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 name="Line 81">
            <a:extLst>
              <a:ext uri="{FF2B5EF4-FFF2-40B4-BE49-F238E27FC236}">
                <a16:creationId xmlns:a16="http://schemas.microsoft.com/office/drawing/2014/main" id="{F0DFAFB5-2C1B-409D-8549-211B807CACD0}"/>
              </a:ext>
            </a:extLst>
          </p:cNvPr>
          <p:cNvSpPr>
            <a:spLocks noChangeShapeType="1"/>
          </p:cNvSpPr>
          <p:nvPr/>
        </p:nvSpPr>
        <p:spPr bwMode="auto">
          <a:xfrm flipV="1">
            <a:off x="4067175" y="4005263"/>
            <a:ext cx="5048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1362" name="Text Box 51">
            <a:extLst>
              <a:ext uri="{FF2B5EF4-FFF2-40B4-BE49-F238E27FC236}">
                <a16:creationId xmlns:a16="http://schemas.microsoft.com/office/drawing/2014/main" id="{F558B1FD-F704-4DA6-8308-F405D4A672CE}"/>
              </a:ext>
            </a:extLst>
          </p:cNvPr>
          <p:cNvSpPr txBox="1">
            <a:spLocks noChangeArrowheads="1"/>
          </p:cNvSpPr>
          <p:nvPr/>
        </p:nvSpPr>
        <p:spPr bwMode="auto">
          <a:xfrm>
            <a:off x="5292725" y="6021388"/>
            <a:ext cx="1511300" cy="379412"/>
          </a:xfrm>
          <a:prstGeom prst="rect">
            <a:avLst/>
          </a:prstGeom>
          <a:solidFill>
            <a:srgbClr val="CCFFCC"/>
          </a:solidFill>
          <a:ln w="12700" cap="sq">
            <a:solidFill>
              <a:schemeClr val="tx1"/>
            </a:solidFill>
            <a:miter lim="800000"/>
            <a:headEnd type="none" w="sm" len="sm"/>
            <a:tailEnd type="none" w="sm" len="sm"/>
          </a:ln>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kumimoji="1" lang="cs-CZ" altLang="cs-CZ" sz="1800">
                <a:latin typeface="Times New Roman" panose="02020603050405020304" pitchFamily="18" charset="0"/>
              </a:rPr>
              <a:t>Odbyt/prodej</a:t>
            </a:r>
          </a:p>
        </p:txBody>
      </p:sp>
      <p:sp>
        <p:nvSpPr>
          <p:cNvPr id="141363" name="Text Box 52">
            <a:extLst>
              <a:ext uri="{FF2B5EF4-FFF2-40B4-BE49-F238E27FC236}">
                <a16:creationId xmlns:a16="http://schemas.microsoft.com/office/drawing/2014/main" id="{8F474EA5-CC10-438A-ABD7-D6A1F1D05C08}"/>
              </a:ext>
            </a:extLst>
          </p:cNvPr>
          <p:cNvSpPr txBox="1">
            <a:spLocks noChangeArrowheads="1"/>
          </p:cNvSpPr>
          <p:nvPr/>
        </p:nvSpPr>
        <p:spPr bwMode="auto">
          <a:xfrm>
            <a:off x="3924300" y="5805488"/>
            <a:ext cx="1079500" cy="768350"/>
          </a:xfrm>
          <a:prstGeom prst="rect">
            <a:avLst/>
          </a:prstGeom>
          <a:solidFill>
            <a:schemeClr val="bg1"/>
          </a:solidFill>
          <a:ln w="38100" cap="sq" cmpd="dbl">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kumimoji="1" lang="cs-CZ" altLang="cs-CZ" sz="1400">
                <a:latin typeface="Times New Roman" panose="02020603050405020304" pitchFamily="18" charset="0"/>
              </a:rPr>
              <a:t>Poptávka, objednávky…</a:t>
            </a:r>
          </a:p>
        </p:txBody>
      </p:sp>
      <p:sp>
        <p:nvSpPr>
          <p:cNvPr id="141364" name="Line 53">
            <a:extLst>
              <a:ext uri="{FF2B5EF4-FFF2-40B4-BE49-F238E27FC236}">
                <a16:creationId xmlns:a16="http://schemas.microsoft.com/office/drawing/2014/main" id="{1A78FAEC-1762-47CE-916D-8233EC4E8BB8}"/>
              </a:ext>
            </a:extLst>
          </p:cNvPr>
          <p:cNvSpPr>
            <a:spLocks noChangeShapeType="1"/>
          </p:cNvSpPr>
          <p:nvPr/>
        </p:nvSpPr>
        <p:spPr bwMode="auto">
          <a:xfrm flipH="1">
            <a:off x="5003800" y="6165850"/>
            <a:ext cx="288925"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1365" name="Line 54">
            <a:extLst>
              <a:ext uri="{FF2B5EF4-FFF2-40B4-BE49-F238E27FC236}">
                <a16:creationId xmlns:a16="http://schemas.microsoft.com/office/drawing/2014/main" id="{8F9353EE-0462-4AF9-A571-B3B00CE1B10E}"/>
              </a:ext>
            </a:extLst>
          </p:cNvPr>
          <p:cNvSpPr>
            <a:spLocks noChangeShapeType="1"/>
          </p:cNvSpPr>
          <p:nvPr/>
        </p:nvSpPr>
        <p:spPr bwMode="auto">
          <a:xfrm flipV="1">
            <a:off x="4211638" y="3933825"/>
            <a:ext cx="431800" cy="1871663"/>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1366" name="Rectangle 50">
            <a:extLst>
              <a:ext uri="{FF2B5EF4-FFF2-40B4-BE49-F238E27FC236}">
                <a16:creationId xmlns:a16="http://schemas.microsoft.com/office/drawing/2014/main" id="{130DDA60-A850-40B7-8D92-9F915FD0CF7B}"/>
              </a:ext>
            </a:extLst>
          </p:cNvPr>
          <p:cNvSpPr>
            <a:spLocks noChangeArrowheads="1"/>
          </p:cNvSpPr>
          <p:nvPr/>
        </p:nvSpPr>
        <p:spPr bwMode="auto">
          <a:xfrm>
            <a:off x="69850" y="6259513"/>
            <a:ext cx="39243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kumimoji="1" lang="cs-CZ" altLang="cs-CZ" sz="800" i="1">
                <a:latin typeface="Times New Roman" panose="02020603050405020304" pitchFamily="18" charset="0"/>
              </a:rPr>
              <a:t>Zdroj: </a:t>
            </a:r>
            <a:r>
              <a:rPr kumimoji="1" lang="en-US" altLang="cs-CZ" sz="800" i="1">
                <a:latin typeface="Times New Roman" panose="02020603050405020304" pitchFamily="18" charset="0"/>
                <a:hlinkClick r:id="rId3"/>
              </a:rPr>
              <a:t>www.vscht.cz/uer/CZ_studium/doc/.../Nakup%20typy%20struktura.ppt</a:t>
            </a:r>
            <a:r>
              <a:rPr kumimoji="1" lang="cs-CZ" altLang="cs-CZ" sz="800" i="1">
                <a:latin typeface="Times New Roman" panose="02020603050405020304" pitchFamily="18" charset="0"/>
              </a:rPr>
              <a:t> upraveno</a:t>
            </a:r>
            <a:r>
              <a:rPr kumimoji="1" lang="en-US" altLang="cs-CZ" sz="180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edge">
                                      <p:cBhvr>
                                        <p:cTn id="18" dur="2000"/>
                                        <p:tgtEl>
                                          <p:spTgt spid="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down)">
                                      <p:cBhvr>
                                        <p:cTn id="23" dur="500"/>
                                        <p:tgtEl>
                                          <p:spTgt spid="8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down)">
                                      <p:cBhvr>
                                        <p:cTn id="28" dur="500"/>
                                        <p:tgtEl>
                                          <p:spTgt spid="5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down)">
                                      <p:cBhvr>
                                        <p:cTn id="33" dur="500"/>
                                        <p:tgtEl>
                                          <p:spTgt spid="7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wedge">
                                      <p:cBhvr>
                                        <p:cTn id="38" dur="2000"/>
                                        <p:tgtEl>
                                          <p:spTgt spid="7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par>
                                <p:cTn id="44" presetID="22" presetClass="entr" presetSubtype="4"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down)">
                                      <p:cBhvr>
                                        <p:cTn id="46" dur="500"/>
                                        <p:tgtEl>
                                          <p:spTgt spid="77"/>
                                        </p:tgtEl>
                                      </p:cBhvr>
                                    </p:animEffect>
                                  </p:childTnLst>
                                </p:cTn>
                              </p:par>
                              <p:par>
                                <p:cTn id="47" presetID="22" presetClass="entr" presetSubtype="4"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wipe(down)">
                                      <p:cBhvr>
                                        <p:cTn id="49" dur="500"/>
                                        <p:tgtEl>
                                          <p:spTgt spid="7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additive="base">
                                        <p:cTn id="54" dur="500" fill="hold"/>
                                        <p:tgtEl>
                                          <p:spTgt spid="60"/>
                                        </p:tgtEl>
                                        <p:attrNameLst>
                                          <p:attrName>ppt_x</p:attrName>
                                        </p:attrNameLst>
                                      </p:cBhvr>
                                      <p:tavLst>
                                        <p:tav tm="0">
                                          <p:val>
                                            <p:strVal val="#ppt_x"/>
                                          </p:val>
                                        </p:tav>
                                        <p:tav tm="100000">
                                          <p:val>
                                            <p:strVal val="#ppt_x"/>
                                          </p:val>
                                        </p:tav>
                                      </p:tavLst>
                                    </p:anim>
                                    <p:anim calcmode="lin" valueType="num">
                                      <p:cBhvr additive="base">
                                        <p:cTn id="5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down)">
                                      <p:cBhvr>
                                        <p:cTn id="60" dur="500"/>
                                        <p:tgtEl>
                                          <p:spTgt spid="8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edge">
                                      <p:cBhvr>
                                        <p:cTn id="65" dur="2000"/>
                                        <p:tgtEl>
                                          <p:spTgt spid="6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down)">
                                      <p:cBhvr>
                                        <p:cTn id="70" dur="500"/>
                                        <p:tgtEl>
                                          <p:spTgt spid="82"/>
                                        </p:tgtEl>
                                      </p:cBhvr>
                                    </p:animEffect>
                                  </p:childTnLst>
                                </p:cTn>
                              </p:par>
                              <p:par>
                                <p:cTn id="71" presetID="22" presetClass="entr" presetSubtype="4" fill="hold"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down)">
                                      <p:cBhvr>
                                        <p:cTn id="73" dur="500"/>
                                        <p:tgtEl>
                                          <p:spTgt spid="83"/>
                                        </p:tgtEl>
                                      </p:cBhvr>
                                    </p:animEffect>
                                  </p:childTnLst>
                                </p:cTn>
                              </p:par>
                              <p:par>
                                <p:cTn id="74" presetID="22" presetClass="entr" presetSubtype="4" fill="hold" nodeType="with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wipe(down)">
                                      <p:cBhvr>
                                        <p:cTn id="76" dur="500"/>
                                        <p:tgtEl>
                                          <p:spTgt spid="8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500" fill="hold"/>
                                        <p:tgtEl>
                                          <p:spTgt spid="61"/>
                                        </p:tgtEl>
                                        <p:attrNameLst>
                                          <p:attrName>ppt_x</p:attrName>
                                        </p:attrNameLst>
                                      </p:cBhvr>
                                      <p:tavLst>
                                        <p:tav tm="0">
                                          <p:val>
                                            <p:strVal val="#ppt_x"/>
                                          </p:val>
                                        </p:tav>
                                        <p:tav tm="100000">
                                          <p:val>
                                            <p:strVal val="#ppt_x"/>
                                          </p:val>
                                        </p:tav>
                                      </p:tavLst>
                                    </p:anim>
                                    <p:anim calcmode="lin" valueType="num">
                                      <p:cBhvr additive="base">
                                        <p:cTn id="8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wipe(down)">
                                      <p:cBhvr>
                                        <p:cTn id="87" dur="500"/>
                                        <p:tgtEl>
                                          <p:spTgt spid="7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edge">
                                      <p:cBhvr>
                                        <p:cTn id="92" dur="2000"/>
                                        <p:tgtEl>
                                          <p:spTgt spid="6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wipe(down)">
                                      <p:cBhvr>
                                        <p:cTn id="97" dur="500"/>
                                        <p:tgtEl>
                                          <p:spTgt spid="7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 calcmode="lin" valueType="num">
                                      <p:cBhvr additive="base">
                                        <p:cTn id="102" dur="500" fill="hold"/>
                                        <p:tgtEl>
                                          <p:spTgt spid="59"/>
                                        </p:tgtEl>
                                        <p:attrNameLst>
                                          <p:attrName>ppt_x</p:attrName>
                                        </p:attrNameLst>
                                      </p:cBhvr>
                                      <p:tavLst>
                                        <p:tav tm="0">
                                          <p:val>
                                            <p:strVal val="#ppt_x"/>
                                          </p:val>
                                        </p:tav>
                                        <p:tav tm="100000">
                                          <p:val>
                                            <p:strVal val="#ppt_x"/>
                                          </p:val>
                                        </p:tav>
                                      </p:tavLst>
                                    </p:anim>
                                    <p:anim calcmode="lin" valueType="num">
                                      <p:cBhvr additive="base">
                                        <p:cTn id="10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4" fill="hold" nodeType="clickEffect">
                                  <p:stCondLst>
                                    <p:cond delay="0"/>
                                  </p:stCondLst>
                                  <p:childTnLst>
                                    <p:set>
                                      <p:cBhvr>
                                        <p:cTn id="107" dur="1" fill="hold">
                                          <p:stCondLst>
                                            <p:cond delay="0"/>
                                          </p:stCondLst>
                                        </p:cTn>
                                        <p:tgtEl>
                                          <p:spTgt spid="85"/>
                                        </p:tgtEl>
                                        <p:attrNameLst>
                                          <p:attrName>style.visibility</p:attrName>
                                        </p:attrNameLst>
                                      </p:cBhvr>
                                      <p:to>
                                        <p:strVal val="visible"/>
                                      </p:to>
                                    </p:set>
                                    <p:animEffect transition="in" filter="wipe(down)">
                                      <p:cBhvr>
                                        <p:cTn id="108" dur="500"/>
                                        <p:tgtEl>
                                          <p:spTgt spid="85"/>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wedge">
                                      <p:cBhvr>
                                        <p:cTn id="113" dur="2000"/>
                                        <p:tgtEl>
                                          <p:spTgt spid="67"/>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4" fill="hold" nodeType="click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wipe(down)">
                                      <p:cBhvr>
                                        <p:cTn id="118" dur="500"/>
                                        <p:tgtEl>
                                          <p:spTgt spid="9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anim calcmode="lin" valueType="num">
                                      <p:cBhvr additive="base">
                                        <p:cTn id="123" dur="500" fill="hold"/>
                                        <p:tgtEl>
                                          <p:spTgt spid="64"/>
                                        </p:tgtEl>
                                        <p:attrNameLst>
                                          <p:attrName>ppt_x</p:attrName>
                                        </p:attrNameLst>
                                      </p:cBhvr>
                                      <p:tavLst>
                                        <p:tav tm="0">
                                          <p:val>
                                            <p:strVal val="#ppt_x"/>
                                          </p:val>
                                        </p:tav>
                                        <p:tav tm="100000">
                                          <p:val>
                                            <p:strVal val="#ppt_x"/>
                                          </p:val>
                                        </p:tav>
                                      </p:tavLst>
                                    </p:anim>
                                    <p:anim calcmode="lin" valueType="num">
                                      <p:cBhvr additive="base">
                                        <p:cTn id="12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4" fill="hold" nodeType="clickEffect">
                                  <p:stCondLst>
                                    <p:cond delay="0"/>
                                  </p:stCondLst>
                                  <p:childTnLst>
                                    <p:set>
                                      <p:cBhvr>
                                        <p:cTn id="128" dur="1" fill="hold">
                                          <p:stCondLst>
                                            <p:cond delay="0"/>
                                          </p:stCondLst>
                                        </p:cTn>
                                        <p:tgtEl>
                                          <p:spTgt spid="86"/>
                                        </p:tgtEl>
                                        <p:attrNameLst>
                                          <p:attrName>style.visibility</p:attrName>
                                        </p:attrNameLst>
                                      </p:cBhvr>
                                      <p:to>
                                        <p:strVal val="visible"/>
                                      </p:to>
                                    </p:set>
                                    <p:animEffect transition="in" filter="wipe(down)">
                                      <p:cBhvr>
                                        <p:cTn id="129" dur="500"/>
                                        <p:tgtEl>
                                          <p:spTgt spid="8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0" presetClass="entr" presetSubtype="0" fill="hold" grpId="0" nodeType="click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wedge">
                                      <p:cBhvr>
                                        <p:cTn id="134" dur="2000"/>
                                        <p:tgtEl>
                                          <p:spTgt spid="6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4" fill="hold" nodeType="clickEffect">
                                  <p:stCondLst>
                                    <p:cond delay="0"/>
                                  </p:stCondLst>
                                  <p:childTnLst>
                                    <p:set>
                                      <p:cBhvr>
                                        <p:cTn id="138" dur="1" fill="hold">
                                          <p:stCondLst>
                                            <p:cond delay="0"/>
                                          </p:stCondLst>
                                        </p:cTn>
                                        <p:tgtEl>
                                          <p:spTgt spid="87"/>
                                        </p:tgtEl>
                                        <p:attrNameLst>
                                          <p:attrName>style.visibility</p:attrName>
                                        </p:attrNameLst>
                                      </p:cBhvr>
                                      <p:to>
                                        <p:strVal val="visible"/>
                                      </p:to>
                                    </p:set>
                                    <p:animEffect transition="in" filter="wipe(down)">
                                      <p:cBhvr>
                                        <p:cTn id="139" dur="500"/>
                                        <p:tgtEl>
                                          <p:spTgt spid="87"/>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62"/>
                                        </p:tgtEl>
                                        <p:attrNameLst>
                                          <p:attrName>style.visibility</p:attrName>
                                        </p:attrNameLst>
                                      </p:cBhvr>
                                      <p:to>
                                        <p:strVal val="visible"/>
                                      </p:to>
                                    </p:set>
                                    <p:anim calcmode="lin" valueType="num">
                                      <p:cBhvr additive="base">
                                        <p:cTn id="144" dur="500" fill="hold"/>
                                        <p:tgtEl>
                                          <p:spTgt spid="62"/>
                                        </p:tgtEl>
                                        <p:attrNameLst>
                                          <p:attrName>ppt_x</p:attrName>
                                        </p:attrNameLst>
                                      </p:cBhvr>
                                      <p:tavLst>
                                        <p:tav tm="0">
                                          <p:val>
                                            <p:strVal val="#ppt_x"/>
                                          </p:val>
                                        </p:tav>
                                        <p:tav tm="100000">
                                          <p:val>
                                            <p:strVal val="#ppt_x"/>
                                          </p:val>
                                        </p:tav>
                                      </p:tavLst>
                                    </p:anim>
                                    <p:anim calcmode="lin" valueType="num">
                                      <p:cBhvr additive="base">
                                        <p:cTn id="145"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4" fill="hold" nodeType="clickEffect">
                                  <p:stCondLst>
                                    <p:cond delay="0"/>
                                  </p:stCondLst>
                                  <p:childTnLst>
                                    <p:set>
                                      <p:cBhvr>
                                        <p:cTn id="149" dur="1" fill="hold">
                                          <p:stCondLst>
                                            <p:cond delay="0"/>
                                          </p:stCondLst>
                                        </p:cTn>
                                        <p:tgtEl>
                                          <p:spTgt spid="90"/>
                                        </p:tgtEl>
                                        <p:attrNameLst>
                                          <p:attrName>style.visibility</p:attrName>
                                        </p:attrNameLst>
                                      </p:cBhvr>
                                      <p:to>
                                        <p:strVal val="visible"/>
                                      </p:to>
                                    </p:set>
                                    <p:animEffect transition="in" filter="wipe(down)">
                                      <p:cBhvr>
                                        <p:cTn id="150" dur="500"/>
                                        <p:tgtEl>
                                          <p:spTgt spid="90"/>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0" presetClass="entr" presetSubtype="0" fill="hold" grpId="0" nodeType="clickEffect">
                                  <p:stCondLst>
                                    <p:cond delay="0"/>
                                  </p:stCondLst>
                                  <p:childTnLst>
                                    <p:set>
                                      <p:cBhvr>
                                        <p:cTn id="154" dur="1" fill="hold">
                                          <p:stCondLst>
                                            <p:cond delay="0"/>
                                          </p:stCondLst>
                                        </p:cTn>
                                        <p:tgtEl>
                                          <p:spTgt spid="71"/>
                                        </p:tgtEl>
                                        <p:attrNameLst>
                                          <p:attrName>style.visibility</p:attrName>
                                        </p:attrNameLst>
                                      </p:cBhvr>
                                      <p:to>
                                        <p:strVal val="visible"/>
                                      </p:to>
                                    </p:set>
                                    <p:animEffect transition="in" filter="wedge">
                                      <p:cBhvr>
                                        <p:cTn id="155" dur="2000"/>
                                        <p:tgtEl>
                                          <p:spTgt spid="71"/>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4" fill="hold" nodeType="clickEffect">
                                  <p:stCondLst>
                                    <p:cond delay="0"/>
                                  </p:stCondLst>
                                  <p:childTnLst>
                                    <p:set>
                                      <p:cBhvr>
                                        <p:cTn id="159" dur="1" fill="hold">
                                          <p:stCondLst>
                                            <p:cond delay="0"/>
                                          </p:stCondLst>
                                        </p:cTn>
                                        <p:tgtEl>
                                          <p:spTgt spid="91"/>
                                        </p:tgtEl>
                                        <p:attrNameLst>
                                          <p:attrName>style.visibility</p:attrName>
                                        </p:attrNameLst>
                                      </p:cBhvr>
                                      <p:to>
                                        <p:strVal val="visible"/>
                                      </p:to>
                                    </p:set>
                                    <p:animEffect transition="in" filter="wipe(down)">
                                      <p:cBhvr>
                                        <p:cTn id="160" dur="500"/>
                                        <p:tgtEl>
                                          <p:spTgt spid="91"/>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63"/>
                                        </p:tgtEl>
                                        <p:attrNameLst>
                                          <p:attrName>style.visibility</p:attrName>
                                        </p:attrNameLst>
                                      </p:cBhvr>
                                      <p:to>
                                        <p:strVal val="visible"/>
                                      </p:to>
                                    </p:set>
                                    <p:anim calcmode="lin" valueType="num">
                                      <p:cBhvr additive="base">
                                        <p:cTn id="165" dur="500" fill="hold"/>
                                        <p:tgtEl>
                                          <p:spTgt spid="63"/>
                                        </p:tgtEl>
                                        <p:attrNameLst>
                                          <p:attrName>ppt_x</p:attrName>
                                        </p:attrNameLst>
                                      </p:cBhvr>
                                      <p:tavLst>
                                        <p:tav tm="0">
                                          <p:val>
                                            <p:strVal val="#ppt_x"/>
                                          </p:val>
                                        </p:tav>
                                        <p:tav tm="100000">
                                          <p:val>
                                            <p:strVal val="#ppt_x"/>
                                          </p:val>
                                        </p:tav>
                                      </p:tavLst>
                                    </p:anim>
                                    <p:anim calcmode="lin" valueType="num">
                                      <p:cBhvr additive="base">
                                        <p:cTn id="16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4" fill="hold" nodeType="clickEffect">
                                  <p:stCondLst>
                                    <p:cond delay="0"/>
                                  </p:stCondLst>
                                  <p:childTnLst>
                                    <p:set>
                                      <p:cBhvr>
                                        <p:cTn id="170" dur="1" fill="hold">
                                          <p:stCondLst>
                                            <p:cond delay="0"/>
                                          </p:stCondLst>
                                        </p:cTn>
                                        <p:tgtEl>
                                          <p:spTgt spid="88"/>
                                        </p:tgtEl>
                                        <p:attrNameLst>
                                          <p:attrName>style.visibility</p:attrName>
                                        </p:attrNameLst>
                                      </p:cBhvr>
                                      <p:to>
                                        <p:strVal val="visible"/>
                                      </p:to>
                                    </p:set>
                                    <p:animEffect transition="in" filter="wipe(down)">
                                      <p:cBhvr>
                                        <p:cTn id="171" dur="500"/>
                                        <p:tgtEl>
                                          <p:spTgt spid="88"/>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0" presetClass="entr" presetSubtype="0" fill="hold" grpId="0" nodeType="clickEffect">
                                  <p:stCondLst>
                                    <p:cond delay="0"/>
                                  </p:stCondLst>
                                  <p:childTnLst>
                                    <p:set>
                                      <p:cBhvr>
                                        <p:cTn id="175" dur="1" fill="hold">
                                          <p:stCondLst>
                                            <p:cond delay="0"/>
                                          </p:stCondLst>
                                        </p:cTn>
                                        <p:tgtEl>
                                          <p:spTgt spid="72"/>
                                        </p:tgtEl>
                                        <p:attrNameLst>
                                          <p:attrName>style.visibility</p:attrName>
                                        </p:attrNameLst>
                                      </p:cBhvr>
                                      <p:to>
                                        <p:strVal val="visible"/>
                                      </p:to>
                                    </p:set>
                                    <p:animEffect transition="in" filter="wedge">
                                      <p:cBhvr>
                                        <p:cTn id="176" dur="2000"/>
                                        <p:tgtEl>
                                          <p:spTgt spid="72"/>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4" fill="hold" nodeType="clickEffect">
                                  <p:stCondLst>
                                    <p:cond delay="0"/>
                                  </p:stCondLst>
                                  <p:childTnLst>
                                    <p:set>
                                      <p:cBhvr>
                                        <p:cTn id="180" dur="1" fill="hold">
                                          <p:stCondLst>
                                            <p:cond delay="0"/>
                                          </p:stCondLst>
                                        </p:cTn>
                                        <p:tgtEl>
                                          <p:spTgt spid="89"/>
                                        </p:tgtEl>
                                        <p:attrNameLst>
                                          <p:attrName>style.visibility</p:attrName>
                                        </p:attrNameLst>
                                      </p:cBhvr>
                                      <p:to>
                                        <p:strVal val="visible"/>
                                      </p:to>
                                    </p:set>
                                    <p:animEffect transition="in" filter="wipe(down)">
                                      <p:cBhvr>
                                        <p:cTn id="181" dur="500"/>
                                        <p:tgtEl>
                                          <p:spTgt spid="89"/>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93"/>
                                        </p:tgtEl>
                                        <p:attrNameLst>
                                          <p:attrName>style.visibility</p:attrName>
                                        </p:attrNameLst>
                                      </p:cBhvr>
                                      <p:to>
                                        <p:strVal val="visible"/>
                                      </p:to>
                                    </p:set>
                                    <p:anim calcmode="lin" valueType="num">
                                      <p:cBhvr additive="base">
                                        <p:cTn id="186" dur="500" fill="hold"/>
                                        <p:tgtEl>
                                          <p:spTgt spid="93"/>
                                        </p:tgtEl>
                                        <p:attrNameLst>
                                          <p:attrName>ppt_x</p:attrName>
                                        </p:attrNameLst>
                                      </p:cBhvr>
                                      <p:tavLst>
                                        <p:tav tm="0">
                                          <p:val>
                                            <p:strVal val="#ppt_x"/>
                                          </p:val>
                                        </p:tav>
                                        <p:tav tm="100000">
                                          <p:val>
                                            <p:strVal val="#ppt_x"/>
                                          </p:val>
                                        </p:tav>
                                      </p:tavLst>
                                    </p:anim>
                                    <p:anim calcmode="lin" valueType="num">
                                      <p:cBhvr additive="base">
                                        <p:cTn id="187"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2" presetClass="entr" presetSubtype="4" fill="hold" nodeType="clickEffect">
                                  <p:stCondLst>
                                    <p:cond delay="0"/>
                                  </p:stCondLst>
                                  <p:childTnLst>
                                    <p:set>
                                      <p:cBhvr>
                                        <p:cTn id="191" dur="1" fill="hold">
                                          <p:stCondLst>
                                            <p:cond delay="0"/>
                                          </p:stCondLst>
                                        </p:cTn>
                                        <p:tgtEl>
                                          <p:spTgt spid="95"/>
                                        </p:tgtEl>
                                        <p:attrNameLst>
                                          <p:attrName>style.visibility</p:attrName>
                                        </p:attrNameLst>
                                      </p:cBhvr>
                                      <p:to>
                                        <p:strVal val="visible"/>
                                      </p:to>
                                    </p:set>
                                    <p:animEffect transition="in" filter="wipe(down)">
                                      <p:cBhvr>
                                        <p:cTn id="192" dur="500"/>
                                        <p:tgtEl>
                                          <p:spTgt spid="95"/>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0" presetClass="entr" presetSubtype="0" fill="hold" grpId="0" nodeType="clickEffect">
                                  <p:stCondLst>
                                    <p:cond delay="0"/>
                                  </p:stCondLst>
                                  <p:childTnLst>
                                    <p:set>
                                      <p:cBhvr>
                                        <p:cTn id="196" dur="1" fill="hold">
                                          <p:stCondLst>
                                            <p:cond delay="0"/>
                                          </p:stCondLst>
                                        </p:cTn>
                                        <p:tgtEl>
                                          <p:spTgt spid="94"/>
                                        </p:tgtEl>
                                        <p:attrNameLst>
                                          <p:attrName>style.visibility</p:attrName>
                                        </p:attrNameLst>
                                      </p:cBhvr>
                                      <p:to>
                                        <p:strVal val="visible"/>
                                      </p:to>
                                    </p:set>
                                    <p:animEffect transition="in" filter="wedge">
                                      <p:cBhvr>
                                        <p:cTn id="197" dur="2000"/>
                                        <p:tgtEl>
                                          <p:spTgt spid="94"/>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4" fill="hold" nodeType="clickEffect">
                                  <p:stCondLst>
                                    <p:cond delay="0"/>
                                  </p:stCondLst>
                                  <p:childTnLst>
                                    <p:set>
                                      <p:cBhvr>
                                        <p:cTn id="201" dur="1" fill="hold">
                                          <p:stCondLst>
                                            <p:cond delay="0"/>
                                          </p:stCondLst>
                                        </p:cTn>
                                        <p:tgtEl>
                                          <p:spTgt spid="96"/>
                                        </p:tgtEl>
                                        <p:attrNameLst>
                                          <p:attrName>style.visibility</p:attrName>
                                        </p:attrNameLst>
                                      </p:cBhvr>
                                      <p:to>
                                        <p:strVal val="visible"/>
                                      </p:to>
                                    </p:set>
                                    <p:animEffect transition="in" filter="wipe(down)">
                                      <p:cBhvr>
                                        <p:cTn id="202" dur="500"/>
                                        <p:tgtEl>
                                          <p:spTgt spid="96"/>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97"/>
                                        </p:tgtEl>
                                        <p:attrNameLst>
                                          <p:attrName>style.visibility</p:attrName>
                                        </p:attrNameLst>
                                      </p:cBhvr>
                                      <p:to>
                                        <p:strVal val="visible"/>
                                      </p:to>
                                    </p:set>
                                    <p:anim calcmode="lin" valueType="num">
                                      <p:cBhvr additive="base">
                                        <p:cTn id="207" dur="500" fill="hold"/>
                                        <p:tgtEl>
                                          <p:spTgt spid="97"/>
                                        </p:tgtEl>
                                        <p:attrNameLst>
                                          <p:attrName>ppt_x</p:attrName>
                                        </p:attrNameLst>
                                      </p:cBhvr>
                                      <p:tavLst>
                                        <p:tav tm="0">
                                          <p:val>
                                            <p:strVal val="#ppt_x"/>
                                          </p:val>
                                        </p:tav>
                                        <p:tav tm="100000">
                                          <p:val>
                                            <p:strVal val="#ppt_x"/>
                                          </p:val>
                                        </p:tav>
                                      </p:tavLst>
                                    </p:anim>
                                    <p:anim calcmode="lin" valueType="num">
                                      <p:cBhvr additive="base">
                                        <p:cTn id="20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4" fill="hold" nodeType="clickEffect">
                                  <p:stCondLst>
                                    <p:cond delay="0"/>
                                  </p:stCondLst>
                                  <p:childTnLst>
                                    <p:set>
                                      <p:cBhvr>
                                        <p:cTn id="212" dur="1" fill="hold">
                                          <p:stCondLst>
                                            <p:cond delay="0"/>
                                          </p:stCondLst>
                                        </p:cTn>
                                        <p:tgtEl>
                                          <p:spTgt spid="99"/>
                                        </p:tgtEl>
                                        <p:attrNameLst>
                                          <p:attrName>style.visibility</p:attrName>
                                        </p:attrNameLst>
                                      </p:cBhvr>
                                      <p:to>
                                        <p:strVal val="visible"/>
                                      </p:to>
                                    </p:set>
                                    <p:animEffect transition="in" filter="wipe(down)">
                                      <p:cBhvr>
                                        <p:cTn id="213" dur="500"/>
                                        <p:tgtEl>
                                          <p:spTgt spid="99"/>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20" presetClass="entr" presetSubtype="0" fill="hold" grpId="0" nodeType="clickEffect">
                                  <p:stCondLst>
                                    <p:cond delay="0"/>
                                  </p:stCondLst>
                                  <p:childTnLst>
                                    <p:set>
                                      <p:cBhvr>
                                        <p:cTn id="217" dur="1" fill="hold">
                                          <p:stCondLst>
                                            <p:cond delay="0"/>
                                          </p:stCondLst>
                                        </p:cTn>
                                        <p:tgtEl>
                                          <p:spTgt spid="98"/>
                                        </p:tgtEl>
                                        <p:attrNameLst>
                                          <p:attrName>style.visibility</p:attrName>
                                        </p:attrNameLst>
                                      </p:cBhvr>
                                      <p:to>
                                        <p:strVal val="visible"/>
                                      </p:to>
                                    </p:set>
                                    <p:animEffect transition="in" filter="wedge">
                                      <p:cBhvr>
                                        <p:cTn id="218" dur="2000"/>
                                        <p:tgtEl>
                                          <p:spTgt spid="98"/>
                                        </p:tgtEl>
                                      </p:cBhvr>
                                    </p:animEffec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2" presetClass="entr" presetSubtype="4" fill="hold" nodeType="clickEffect">
                                  <p:stCondLst>
                                    <p:cond delay="0"/>
                                  </p:stCondLst>
                                  <p:childTnLst>
                                    <p:set>
                                      <p:cBhvr>
                                        <p:cTn id="222" dur="1" fill="hold">
                                          <p:stCondLst>
                                            <p:cond delay="0"/>
                                          </p:stCondLst>
                                        </p:cTn>
                                        <p:tgtEl>
                                          <p:spTgt spid="100"/>
                                        </p:tgtEl>
                                        <p:attrNameLst>
                                          <p:attrName>style.visibility</p:attrName>
                                        </p:attrNameLst>
                                      </p:cBhvr>
                                      <p:to>
                                        <p:strVal val="visible"/>
                                      </p:to>
                                    </p:set>
                                    <p:animEffect transition="in" filter="wipe(down)">
                                      <p:cBhvr>
                                        <p:cTn id="223" dur="500"/>
                                        <p:tgtEl>
                                          <p:spTgt spid="100"/>
                                        </p:tgtEl>
                                      </p:cBhvr>
                                    </p:animEffect>
                                  </p:childTnLst>
                                </p:cTn>
                              </p:par>
                              <p:par>
                                <p:cTn id="224" presetID="22" presetClass="entr" presetSubtype="4" fill="hold" nodeType="withEffect">
                                  <p:stCondLst>
                                    <p:cond delay="0"/>
                                  </p:stCondLst>
                                  <p:childTnLst>
                                    <p:set>
                                      <p:cBhvr>
                                        <p:cTn id="225" dur="1" fill="hold">
                                          <p:stCondLst>
                                            <p:cond delay="0"/>
                                          </p:stCondLst>
                                        </p:cTn>
                                        <p:tgtEl>
                                          <p:spTgt spid="101"/>
                                        </p:tgtEl>
                                        <p:attrNameLst>
                                          <p:attrName>style.visibility</p:attrName>
                                        </p:attrNameLst>
                                      </p:cBhvr>
                                      <p:to>
                                        <p:strVal val="visible"/>
                                      </p:to>
                                    </p:set>
                                    <p:animEffect transition="in" filter="wipe(down)">
                                      <p:cBhvr>
                                        <p:cTn id="226" dur="500"/>
                                        <p:tgtEl>
                                          <p:spTgt spid="101"/>
                                        </p:tgtEl>
                                      </p:cBhvr>
                                    </p:animEffec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4" fill="hold" nodeType="clickEffect">
                                  <p:stCondLst>
                                    <p:cond delay="0"/>
                                  </p:stCondLst>
                                  <p:childTnLst>
                                    <p:set>
                                      <p:cBhvr>
                                        <p:cTn id="230" dur="1" fill="hold">
                                          <p:stCondLst>
                                            <p:cond delay="0"/>
                                          </p:stCondLst>
                                        </p:cTn>
                                        <p:tgtEl>
                                          <p:spTgt spid="85"/>
                                        </p:tgtEl>
                                        <p:attrNameLst>
                                          <p:attrName>style.visibility</p:attrName>
                                        </p:attrNameLst>
                                      </p:cBhvr>
                                      <p:to>
                                        <p:strVal val="visible"/>
                                      </p:to>
                                    </p:set>
                                    <p:animEffect transition="in" filter="wipe(down)">
                                      <p:cBhvr>
                                        <p:cTn id="231" dur="500"/>
                                        <p:tgtEl>
                                          <p:spTgt spid="85"/>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2" presetClass="entr" presetSubtype="4" fill="hold" nodeType="clickEffect">
                                  <p:stCondLst>
                                    <p:cond delay="0"/>
                                  </p:stCondLst>
                                  <p:childTnLst>
                                    <p:set>
                                      <p:cBhvr>
                                        <p:cTn id="235" dur="1" fill="hold">
                                          <p:stCondLst>
                                            <p:cond delay="0"/>
                                          </p:stCondLst>
                                        </p:cTn>
                                        <p:tgtEl>
                                          <p:spTgt spid="102"/>
                                        </p:tgtEl>
                                        <p:attrNameLst>
                                          <p:attrName>style.visibility</p:attrName>
                                        </p:attrNameLst>
                                      </p:cBhvr>
                                      <p:to>
                                        <p:strVal val="visible"/>
                                      </p:to>
                                    </p:set>
                                    <p:animEffect transition="in" filter="wipe(down)">
                                      <p:cBhvr>
                                        <p:cTn id="23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93" grpId="0" animBg="1"/>
      <p:bldP spid="94" grpId="0" animBg="1"/>
      <p:bldP spid="97" grpId="0" animBg="1"/>
      <p:bldP spid="9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7DBAEB9A-80F1-4350-97A3-3A222FDC14E4}"/>
              </a:ext>
            </a:extLst>
          </p:cNvPr>
          <p:cNvSpPr>
            <a:spLocks noGrp="1"/>
          </p:cNvSpPr>
          <p:nvPr>
            <p:ph type="title" idx="4294967295"/>
          </p:nvPr>
        </p:nvSpPr>
        <p:spPr>
          <a:xfrm>
            <a:off x="0" y="273050"/>
            <a:ext cx="8229600" cy="1143000"/>
          </a:xfrm>
        </p:spPr>
        <p:txBody>
          <a:bodyPr bIns="91440"/>
          <a:lstStyle/>
          <a:p>
            <a:pPr fontAlgn="auto">
              <a:lnSpc>
                <a:spcPts val="3999"/>
              </a:lnSpc>
              <a:spcAft>
                <a:spcPts val="0"/>
              </a:spcAft>
              <a:defRPr/>
            </a:pPr>
            <a:r>
              <a:rPr lang="cs-CZ" altLang="cs-CZ" sz="3999"/>
              <a:t>Organizace nákupu</a:t>
            </a:r>
            <a:endParaRPr lang="en-GB" altLang="cs-CZ" sz="3999"/>
          </a:p>
        </p:txBody>
      </p:sp>
      <p:sp>
        <p:nvSpPr>
          <p:cNvPr id="143363" name="Zástupný symbol pro text 2">
            <a:extLst>
              <a:ext uri="{FF2B5EF4-FFF2-40B4-BE49-F238E27FC236}">
                <a16:creationId xmlns:a16="http://schemas.microsoft.com/office/drawing/2014/main" id="{B4C37B10-D317-4420-9C78-132FEB7914B5}"/>
              </a:ext>
            </a:extLst>
          </p:cNvPr>
          <p:cNvSpPr>
            <a:spLocks noGrp="1"/>
          </p:cNvSpPr>
          <p:nvPr>
            <p:ph type="body" idx="4294967295"/>
          </p:nvPr>
        </p:nvSpPr>
        <p:spPr bwMode="auto">
          <a:xfrm>
            <a:off x="0" y="1600200"/>
            <a:ext cx="3952875"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chemeClr val="tx1"/>
                </a:solidFill>
                <a:miter lim="800000"/>
                <a:headEnd/>
                <a:tailEnd/>
              </a14:hiddenLine>
            </a:ext>
          </a:extLst>
        </p:spPr>
        <p:txBody>
          <a:bodyPr wrap="square" numCol="1" anchor="b" anchorCtr="0" compatLnSpc="1">
            <a:prstTxWarp prst="textNoShape">
              <a:avLst/>
            </a:prstTxWarp>
          </a:bodyPr>
          <a:lstStyle/>
          <a:p>
            <a:r>
              <a:rPr lang="cs-CZ" altLang="cs-CZ" sz="3000" b="1">
                <a:solidFill>
                  <a:schemeClr val="accent1"/>
                </a:solidFill>
                <a:latin typeface="Franklin Gothic Book" panose="020B0503020102020204" pitchFamily="34" charset="0"/>
              </a:rPr>
              <a:t>Centralizace výhody</a:t>
            </a:r>
            <a:endParaRPr lang="en-GB" altLang="cs-CZ" sz="3000" b="1">
              <a:solidFill>
                <a:schemeClr val="accent1"/>
              </a:solidFill>
              <a:latin typeface="Franklin Gothic Book" panose="020B0503020102020204" pitchFamily="34" charset="0"/>
            </a:endParaRPr>
          </a:p>
        </p:txBody>
      </p:sp>
      <p:sp>
        <p:nvSpPr>
          <p:cNvPr id="143364" name="Zástupný symbol pro text 4">
            <a:extLst>
              <a:ext uri="{FF2B5EF4-FFF2-40B4-BE49-F238E27FC236}">
                <a16:creationId xmlns:a16="http://schemas.microsoft.com/office/drawing/2014/main" id="{3F148D8C-C22B-441F-834F-AF573DDDB700}"/>
              </a:ext>
            </a:extLst>
          </p:cNvPr>
          <p:cNvSpPr>
            <a:spLocks noGrp="1"/>
          </p:cNvSpPr>
          <p:nvPr>
            <p:ph type="body" sz="half" idx="4294967295"/>
          </p:nvPr>
        </p:nvSpPr>
        <p:spPr bwMode="auto">
          <a:xfrm>
            <a:off x="5191125" y="1600200"/>
            <a:ext cx="3952875"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chemeClr val="tx1"/>
                </a:solidFill>
                <a:miter lim="800000"/>
                <a:headEnd/>
                <a:tailEnd/>
              </a14:hiddenLine>
            </a:ext>
          </a:extLst>
        </p:spPr>
        <p:txBody>
          <a:bodyPr wrap="square" numCol="1" anchor="b" anchorCtr="0" compatLnSpc="1">
            <a:prstTxWarp prst="textNoShape">
              <a:avLst/>
            </a:prstTxWarp>
          </a:bodyPr>
          <a:lstStyle/>
          <a:p>
            <a:r>
              <a:rPr lang="cs-CZ" altLang="cs-CZ" sz="2900" b="1">
                <a:solidFill>
                  <a:schemeClr val="accent1"/>
                </a:solidFill>
                <a:latin typeface="Franklin Gothic Book" panose="020B0503020102020204" pitchFamily="34" charset="0"/>
              </a:rPr>
              <a:t>Decentralizace výhoda</a:t>
            </a:r>
            <a:endParaRPr lang="en-GB" altLang="cs-CZ" sz="2900" b="1">
              <a:solidFill>
                <a:schemeClr val="accent1"/>
              </a:solidFill>
              <a:latin typeface="Franklin Gothic Book" panose="020B0503020102020204" pitchFamily="34" charset="0"/>
            </a:endParaRPr>
          </a:p>
        </p:txBody>
      </p:sp>
      <p:sp>
        <p:nvSpPr>
          <p:cNvPr id="38917" name="Zástupný symbol pro obsah 3">
            <a:extLst>
              <a:ext uri="{FF2B5EF4-FFF2-40B4-BE49-F238E27FC236}">
                <a16:creationId xmlns:a16="http://schemas.microsoft.com/office/drawing/2014/main" id="{6E10B075-B8B1-485F-A1D2-39AE5A4F8451}"/>
              </a:ext>
            </a:extLst>
          </p:cNvPr>
          <p:cNvSpPr>
            <a:spLocks noGrp="1"/>
          </p:cNvSpPr>
          <p:nvPr>
            <p:ph sz="half" idx="4294967295"/>
          </p:nvPr>
        </p:nvSpPr>
        <p:spPr>
          <a:xfrm>
            <a:off x="0" y="2230438"/>
            <a:ext cx="3743325" cy="3890962"/>
          </a:xfrm>
        </p:spPr>
        <p:txBody>
          <a:bodyPr>
            <a:normAutofit fontScale="92500" lnSpcReduction="20000"/>
          </a:bodyPr>
          <a:lstStyle/>
          <a:p>
            <a:pPr fontAlgn="auto">
              <a:spcBef>
                <a:spcPts val="0"/>
              </a:spcBef>
              <a:spcAft>
                <a:spcPts val="0"/>
              </a:spcAft>
              <a:buFont typeface="Wingdings"/>
              <a:buChar char=""/>
              <a:defRPr/>
            </a:pPr>
            <a:r>
              <a:rPr lang="cs-CZ" altLang="cs-CZ" sz="2799" dirty="0"/>
              <a:t>Vyjednávací síla</a:t>
            </a:r>
          </a:p>
          <a:p>
            <a:pPr fontAlgn="auto">
              <a:spcBef>
                <a:spcPts val="0"/>
              </a:spcBef>
              <a:spcAft>
                <a:spcPts val="0"/>
              </a:spcAft>
              <a:buFont typeface="Wingdings"/>
              <a:buChar char=""/>
              <a:defRPr/>
            </a:pPr>
            <a:r>
              <a:rPr lang="cs-CZ" altLang="cs-CZ" sz="2799" dirty="0"/>
              <a:t>Dostupnost zdrojů</a:t>
            </a:r>
          </a:p>
          <a:p>
            <a:pPr fontAlgn="auto">
              <a:spcBef>
                <a:spcPts val="0"/>
              </a:spcBef>
              <a:spcAft>
                <a:spcPts val="0"/>
              </a:spcAft>
              <a:buFont typeface="Wingdings"/>
              <a:buChar char=""/>
              <a:defRPr/>
            </a:pPr>
            <a:r>
              <a:rPr lang="cs-CZ" altLang="cs-CZ" sz="2799" dirty="0"/>
              <a:t>Hospodaření se zdroji lepší</a:t>
            </a:r>
          </a:p>
          <a:p>
            <a:pPr fontAlgn="auto">
              <a:spcBef>
                <a:spcPts val="0"/>
              </a:spcBef>
              <a:spcAft>
                <a:spcPts val="0"/>
              </a:spcAft>
              <a:buFont typeface="Wingdings"/>
              <a:buChar char=""/>
              <a:defRPr/>
            </a:pPr>
            <a:r>
              <a:rPr lang="cs-CZ" altLang="cs-CZ" sz="2799" dirty="0"/>
              <a:t>Oblast řízení jednotek </a:t>
            </a:r>
          </a:p>
          <a:p>
            <a:pPr fontAlgn="auto">
              <a:spcBef>
                <a:spcPts val="0"/>
              </a:spcBef>
              <a:spcAft>
                <a:spcPts val="0"/>
              </a:spcAft>
              <a:buFont typeface="Wingdings"/>
              <a:buChar char=""/>
              <a:defRPr/>
            </a:pPr>
            <a:r>
              <a:rPr lang="cs-CZ" altLang="cs-CZ" sz="2799" dirty="0"/>
              <a:t>Kvalita rozhodování </a:t>
            </a:r>
          </a:p>
          <a:p>
            <a:pPr fontAlgn="auto">
              <a:spcBef>
                <a:spcPts val="0"/>
              </a:spcBef>
              <a:spcAft>
                <a:spcPts val="0"/>
              </a:spcAft>
              <a:buFont typeface="Wingdings"/>
              <a:buChar char=""/>
              <a:defRPr/>
            </a:pPr>
            <a:r>
              <a:rPr lang="cs-CZ" altLang="cs-CZ" sz="2799" dirty="0"/>
              <a:t>Náklady – nízké administrativní a úspory z rozsahu</a:t>
            </a:r>
          </a:p>
          <a:p>
            <a:pPr fontAlgn="auto">
              <a:spcBef>
                <a:spcPts val="0"/>
              </a:spcBef>
              <a:spcAft>
                <a:spcPts val="0"/>
              </a:spcAft>
              <a:buFont typeface="Wingdings"/>
              <a:buChar char=""/>
              <a:defRPr/>
            </a:pPr>
            <a:r>
              <a:rPr lang="cs-CZ" altLang="cs-CZ" sz="2799" dirty="0"/>
              <a:t>Profesionalizace nakupujících</a:t>
            </a:r>
          </a:p>
        </p:txBody>
      </p:sp>
      <p:sp>
        <p:nvSpPr>
          <p:cNvPr id="38918" name="Zástupný symbol pro obsah 5">
            <a:extLst>
              <a:ext uri="{FF2B5EF4-FFF2-40B4-BE49-F238E27FC236}">
                <a16:creationId xmlns:a16="http://schemas.microsoft.com/office/drawing/2014/main" id="{B8C11BE3-2842-4737-B8F8-49201FC25463}"/>
              </a:ext>
            </a:extLst>
          </p:cNvPr>
          <p:cNvSpPr>
            <a:spLocks noGrp="1"/>
          </p:cNvSpPr>
          <p:nvPr>
            <p:ph sz="half" idx="4294967295"/>
          </p:nvPr>
        </p:nvSpPr>
        <p:spPr>
          <a:xfrm>
            <a:off x="5410200" y="2247900"/>
            <a:ext cx="3733800" cy="3881438"/>
          </a:xfrm>
        </p:spPr>
        <p:txBody>
          <a:bodyPr>
            <a:normAutofit fontScale="92500" lnSpcReduction="20000"/>
          </a:bodyPr>
          <a:lstStyle/>
          <a:p>
            <a:pPr fontAlgn="auto">
              <a:spcBef>
                <a:spcPts val="0"/>
              </a:spcBef>
              <a:spcAft>
                <a:spcPts val="0"/>
              </a:spcAft>
              <a:buFont typeface="Wingdings"/>
              <a:buChar char=""/>
              <a:defRPr/>
            </a:pPr>
            <a:r>
              <a:rPr lang="cs-CZ" altLang="cs-CZ" sz="2799" dirty="0"/>
              <a:t>Řízení a kontrola na lokální úrovni – lepší kontakt s lokálními dodavateli </a:t>
            </a:r>
          </a:p>
          <a:p>
            <a:pPr fontAlgn="auto">
              <a:spcBef>
                <a:spcPts val="0"/>
              </a:spcBef>
              <a:spcAft>
                <a:spcPts val="0"/>
              </a:spcAft>
              <a:buFont typeface="Wingdings"/>
              <a:buChar char=""/>
              <a:defRPr/>
            </a:pPr>
            <a:r>
              <a:rPr lang="cs-CZ" altLang="cs-CZ" sz="2799" dirty="0"/>
              <a:t>Budování SRM </a:t>
            </a:r>
          </a:p>
          <a:p>
            <a:pPr fontAlgn="auto">
              <a:spcBef>
                <a:spcPts val="0"/>
              </a:spcBef>
              <a:spcAft>
                <a:spcPts val="0"/>
              </a:spcAft>
              <a:buFont typeface="Wingdings"/>
              <a:buChar char=""/>
              <a:defRPr/>
            </a:pPr>
            <a:r>
              <a:rPr lang="cs-CZ" altLang="cs-CZ" sz="2799" dirty="0"/>
              <a:t>Rychlost a flexibilita </a:t>
            </a:r>
          </a:p>
          <a:p>
            <a:pPr fontAlgn="auto">
              <a:spcBef>
                <a:spcPts val="0"/>
              </a:spcBef>
              <a:spcAft>
                <a:spcPts val="0"/>
              </a:spcAft>
              <a:buFont typeface="Wingdings"/>
              <a:buChar char=""/>
              <a:defRPr/>
            </a:pPr>
            <a:r>
              <a:rPr lang="cs-CZ" altLang="cs-CZ" sz="2799" dirty="0"/>
              <a:t>Integrace s jinými funkcemi – hlavně blízko, výrobě </a:t>
            </a:r>
          </a:p>
          <a:p>
            <a:pPr fontAlgn="auto">
              <a:spcBef>
                <a:spcPts val="0"/>
              </a:spcBef>
              <a:spcAft>
                <a:spcPts val="0"/>
              </a:spcAft>
              <a:buFont typeface="Wingdings"/>
              <a:buChar char=""/>
              <a:defRPr/>
            </a:pPr>
            <a:r>
              <a:rPr lang="cs-CZ" altLang="cs-CZ" sz="2799" dirty="0"/>
              <a:t>Motivace </a:t>
            </a:r>
          </a:p>
          <a:p>
            <a:pPr fontAlgn="auto">
              <a:spcBef>
                <a:spcPts val="0"/>
              </a:spcBef>
              <a:spcAft>
                <a:spcPts val="0"/>
              </a:spcAft>
              <a:buFont typeface="Wingdings"/>
              <a:buChar char=""/>
              <a:defRPr/>
            </a:pPr>
            <a:r>
              <a:rPr lang="cs-CZ" altLang="cs-CZ" sz="2799" dirty="0"/>
              <a:t>Kvalita rozhodování </a:t>
            </a:r>
            <a:endParaRPr lang="en-GB" altLang="cs-CZ" sz="2799"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a:extLst>
              <a:ext uri="{FF2B5EF4-FFF2-40B4-BE49-F238E27FC236}">
                <a16:creationId xmlns:a16="http://schemas.microsoft.com/office/drawing/2014/main" id="{819950D7-005A-47AB-B07D-C2DEF8BCF7A4}"/>
              </a:ext>
            </a:extLst>
          </p:cNvPr>
          <p:cNvSpPr>
            <a:spLocks noGrp="1"/>
          </p:cNvSpPr>
          <p:nvPr>
            <p:ph type="title" idx="4294967295"/>
          </p:nvPr>
        </p:nvSpPr>
        <p:spPr>
          <a:xfrm>
            <a:off x="0" y="273050"/>
            <a:ext cx="8229600" cy="1143000"/>
          </a:xfrm>
        </p:spPr>
        <p:txBody>
          <a:bodyPr bIns="91440"/>
          <a:lstStyle/>
          <a:p>
            <a:pPr fontAlgn="auto">
              <a:lnSpc>
                <a:spcPts val="3999"/>
              </a:lnSpc>
              <a:spcAft>
                <a:spcPts val="0"/>
              </a:spcAft>
              <a:defRPr/>
            </a:pPr>
            <a:r>
              <a:rPr lang="cs-CZ" altLang="cs-CZ" sz="3999"/>
              <a:t>Organizace nákupu</a:t>
            </a:r>
            <a:endParaRPr lang="en-GB" altLang="cs-CZ" sz="3999"/>
          </a:p>
        </p:txBody>
      </p:sp>
      <p:sp>
        <p:nvSpPr>
          <p:cNvPr id="145411" name="Zástupný symbol pro text 2">
            <a:extLst>
              <a:ext uri="{FF2B5EF4-FFF2-40B4-BE49-F238E27FC236}">
                <a16:creationId xmlns:a16="http://schemas.microsoft.com/office/drawing/2014/main" id="{C31E8319-6FA5-4713-B972-BB52C8F39BB0}"/>
              </a:ext>
            </a:extLst>
          </p:cNvPr>
          <p:cNvSpPr>
            <a:spLocks noGrp="1"/>
          </p:cNvSpPr>
          <p:nvPr>
            <p:ph type="body" idx="4294967295"/>
          </p:nvPr>
        </p:nvSpPr>
        <p:spPr bwMode="auto">
          <a:xfrm>
            <a:off x="0" y="1600200"/>
            <a:ext cx="3952875"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chemeClr val="tx1"/>
                </a:solidFill>
                <a:miter lim="800000"/>
                <a:headEnd/>
                <a:tailEnd/>
              </a14:hiddenLine>
            </a:ext>
          </a:extLst>
        </p:spPr>
        <p:txBody>
          <a:bodyPr wrap="square" numCol="1" anchor="b" anchorCtr="0" compatLnSpc="1">
            <a:prstTxWarp prst="textNoShape">
              <a:avLst/>
            </a:prstTxWarp>
          </a:bodyPr>
          <a:lstStyle/>
          <a:p>
            <a:r>
              <a:rPr lang="cs-CZ" altLang="cs-CZ" sz="3000" b="1">
                <a:solidFill>
                  <a:schemeClr val="accent1"/>
                </a:solidFill>
                <a:latin typeface="Franklin Gothic Book" panose="020B0503020102020204" pitchFamily="34" charset="0"/>
              </a:rPr>
              <a:t>Centralizace nevýhody</a:t>
            </a:r>
            <a:endParaRPr lang="en-GB" altLang="cs-CZ" sz="3000" b="1">
              <a:solidFill>
                <a:schemeClr val="accent1"/>
              </a:solidFill>
              <a:latin typeface="Franklin Gothic Book" panose="020B0503020102020204" pitchFamily="34" charset="0"/>
            </a:endParaRPr>
          </a:p>
        </p:txBody>
      </p:sp>
      <p:sp>
        <p:nvSpPr>
          <p:cNvPr id="145412" name="Zástupný symbol pro text 4">
            <a:extLst>
              <a:ext uri="{FF2B5EF4-FFF2-40B4-BE49-F238E27FC236}">
                <a16:creationId xmlns:a16="http://schemas.microsoft.com/office/drawing/2014/main" id="{D36DCA68-0CBB-479F-A5FC-E8263599320F}"/>
              </a:ext>
            </a:extLst>
          </p:cNvPr>
          <p:cNvSpPr>
            <a:spLocks noGrp="1"/>
          </p:cNvSpPr>
          <p:nvPr>
            <p:ph type="body" sz="half" idx="4294967295"/>
          </p:nvPr>
        </p:nvSpPr>
        <p:spPr bwMode="auto">
          <a:xfrm>
            <a:off x="4733925" y="1600200"/>
            <a:ext cx="4410075"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chemeClr val="tx1"/>
                </a:solidFill>
                <a:miter lim="800000"/>
                <a:headEnd/>
                <a:tailEnd/>
              </a14:hiddenLine>
            </a:ext>
          </a:extLst>
        </p:spPr>
        <p:txBody>
          <a:bodyPr wrap="square" numCol="1" anchor="b" anchorCtr="0" compatLnSpc="1">
            <a:prstTxWarp prst="textNoShape">
              <a:avLst/>
            </a:prstTxWarp>
          </a:bodyPr>
          <a:lstStyle/>
          <a:p>
            <a:r>
              <a:rPr lang="cs-CZ" altLang="cs-CZ" sz="2900" b="1">
                <a:solidFill>
                  <a:schemeClr val="accent1"/>
                </a:solidFill>
                <a:latin typeface="Franklin Gothic Book" panose="020B0503020102020204" pitchFamily="34" charset="0"/>
              </a:rPr>
              <a:t>Decentralizace nevýhoda</a:t>
            </a:r>
            <a:endParaRPr lang="en-GB" altLang="cs-CZ" sz="2900" b="1">
              <a:solidFill>
                <a:schemeClr val="accent1"/>
              </a:solidFill>
              <a:latin typeface="Franklin Gothic Book" panose="020B0503020102020204" pitchFamily="34" charset="0"/>
            </a:endParaRPr>
          </a:p>
        </p:txBody>
      </p:sp>
      <p:sp>
        <p:nvSpPr>
          <p:cNvPr id="145413" name="Zástupný symbol pro obsah 3">
            <a:extLst>
              <a:ext uri="{FF2B5EF4-FFF2-40B4-BE49-F238E27FC236}">
                <a16:creationId xmlns:a16="http://schemas.microsoft.com/office/drawing/2014/main" id="{B0326F61-F5A6-42D5-BBD4-A1B9AB570606}"/>
              </a:ext>
            </a:extLst>
          </p:cNvPr>
          <p:cNvSpPr>
            <a:spLocks noGrp="1" noChangeArrowheads="1"/>
          </p:cNvSpPr>
          <p:nvPr>
            <p:ph sz="half" idx="4294967295"/>
          </p:nvPr>
        </p:nvSpPr>
        <p:spPr bwMode="auto">
          <a:xfrm>
            <a:off x="0" y="2230438"/>
            <a:ext cx="3743325"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cs-CZ" altLang="en-US" sz="2000"/>
              <a:t>Nepřímý kontakt mezi dodavatelem a uživatelem komponent</a:t>
            </a:r>
          </a:p>
          <a:p>
            <a:pPr>
              <a:lnSpc>
                <a:spcPct val="80000"/>
              </a:lnSpc>
            </a:pPr>
            <a:r>
              <a:rPr lang="cs-CZ" altLang="en-US" sz="2000"/>
              <a:t>Rostoucí specializace může prohloubit propast s ostatními specializacemi</a:t>
            </a:r>
            <a:r>
              <a:rPr lang="en-US" altLang="en-US" sz="2000"/>
              <a:t>,</a:t>
            </a:r>
          </a:p>
          <a:p>
            <a:pPr>
              <a:lnSpc>
                <a:spcPct val="80000"/>
              </a:lnSpc>
            </a:pPr>
            <a:r>
              <a:rPr lang="cs-CZ" altLang="en-US" sz="2000"/>
              <a:t>Chybí soudržnost</a:t>
            </a:r>
            <a:endParaRPr lang="en-US" altLang="en-US" sz="2000"/>
          </a:p>
          <a:p>
            <a:pPr>
              <a:lnSpc>
                <a:spcPct val="80000"/>
              </a:lnSpc>
            </a:pPr>
            <a:r>
              <a:rPr lang="en-US" altLang="en-US" sz="2000"/>
              <a:t>High buying power can be abused by the chase of</a:t>
            </a:r>
            <a:r>
              <a:rPr lang="cs-CZ" altLang="en-US" sz="2000"/>
              <a:t> </a:t>
            </a:r>
            <a:r>
              <a:rPr lang="en-US" altLang="en-US" sz="2000"/>
              <a:t>lower prices resulting in bankruptcy of supplier</a:t>
            </a:r>
            <a:r>
              <a:rPr lang="cs-CZ" altLang="en-US" sz="2000"/>
              <a:t> </a:t>
            </a:r>
            <a:r>
              <a:rPr lang="en-US" altLang="en-US" sz="2000"/>
              <a:t>and changers in market structure</a:t>
            </a:r>
            <a:endParaRPr lang="cs-CZ" altLang="en-US" sz="2000"/>
          </a:p>
          <a:p>
            <a:pPr>
              <a:lnSpc>
                <a:spcPct val="80000"/>
              </a:lnSpc>
            </a:pPr>
            <a:r>
              <a:rPr lang="cs-CZ" altLang="en-US" sz="2000"/>
              <a:t>Vysoká vyjednávací síla může vést k bankrotu dodavatelů</a:t>
            </a:r>
          </a:p>
        </p:txBody>
      </p:sp>
      <p:sp>
        <p:nvSpPr>
          <p:cNvPr id="38918" name="Zástupný symbol pro obsah 5">
            <a:extLst>
              <a:ext uri="{FF2B5EF4-FFF2-40B4-BE49-F238E27FC236}">
                <a16:creationId xmlns:a16="http://schemas.microsoft.com/office/drawing/2014/main" id="{73B001A6-B77F-427E-AB7B-1F304630F0B7}"/>
              </a:ext>
            </a:extLst>
          </p:cNvPr>
          <p:cNvSpPr>
            <a:spLocks noGrp="1"/>
          </p:cNvSpPr>
          <p:nvPr>
            <p:ph sz="half" idx="4294967295"/>
          </p:nvPr>
        </p:nvSpPr>
        <p:spPr>
          <a:xfrm>
            <a:off x="5410200" y="2247900"/>
            <a:ext cx="3733800" cy="3881438"/>
          </a:xfrm>
        </p:spPr>
        <p:txBody>
          <a:bodyPr>
            <a:normAutofit lnSpcReduction="10000"/>
          </a:bodyPr>
          <a:lstStyle/>
          <a:p>
            <a:pPr marL="274320" indent="-274320" fontAlgn="auto">
              <a:spcBef>
                <a:spcPts val="0"/>
              </a:spcBef>
              <a:spcAft>
                <a:spcPts val="0"/>
              </a:spcAft>
              <a:buFont typeface="Wingdings"/>
              <a:buChar char=""/>
              <a:defRPr/>
            </a:pPr>
            <a:r>
              <a:rPr lang="cs-CZ" sz="2799" dirty="0"/>
              <a:t>Náročná koordinace aktivit na </a:t>
            </a:r>
            <a:r>
              <a:rPr lang="cs-CZ" sz="2799" dirty="0" err="1"/>
              <a:t>různách</a:t>
            </a:r>
            <a:r>
              <a:rPr lang="cs-CZ" sz="2799" dirty="0"/>
              <a:t> místech</a:t>
            </a:r>
          </a:p>
          <a:p>
            <a:pPr marL="274320" indent="-274320" fontAlgn="auto">
              <a:spcBef>
                <a:spcPts val="0"/>
              </a:spcBef>
              <a:spcAft>
                <a:spcPts val="0"/>
              </a:spcAft>
              <a:buFont typeface="Wingdings"/>
              <a:buChar char=""/>
              <a:defRPr/>
            </a:pPr>
            <a:r>
              <a:rPr lang="cs-CZ" sz="2799" dirty="0"/>
              <a:t>Není přehled o vstupním materiálovém toku</a:t>
            </a:r>
          </a:p>
          <a:p>
            <a:pPr marL="274320" indent="-274320" fontAlgn="auto">
              <a:spcBef>
                <a:spcPts val="0"/>
              </a:spcBef>
              <a:spcAft>
                <a:spcPts val="0"/>
              </a:spcAft>
              <a:buFont typeface="Wingdings"/>
              <a:buChar char=""/>
              <a:defRPr/>
            </a:pPr>
            <a:r>
              <a:rPr lang="cs-CZ" sz="2799" dirty="0"/>
              <a:t>Nízká specializace a vyjednávací síla kvůli malému rozsahu funkce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a:extLst>
              <a:ext uri="{FF2B5EF4-FFF2-40B4-BE49-F238E27FC236}">
                <a16:creationId xmlns:a16="http://schemas.microsoft.com/office/drawing/2014/main" id="{C1FE8D5F-C133-4D24-B326-15DE4A6E37C5}"/>
              </a:ext>
            </a:extLst>
          </p:cNvPr>
          <p:cNvSpPr>
            <a:spLocks noGrp="1"/>
          </p:cNvSpPr>
          <p:nvPr>
            <p:ph type="title"/>
          </p:nvPr>
        </p:nvSpPr>
        <p:spPr>
          <a:xfrm>
            <a:off x="107950" y="274638"/>
            <a:ext cx="8578850" cy="1143000"/>
          </a:xfrm>
        </p:spPr>
        <p:txBody>
          <a:bodyPr/>
          <a:lstStyle/>
          <a:p>
            <a:pPr fontAlgn="auto">
              <a:lnSpc>
                <a:spcPts val="3999"/>
              </a:lnSpc>
              <a:spcAft>
                <a:spcPts val="0"/>
              </a:spcAft>
              <a:defRPr/>
            </a:pPr>
            <a:r>
              <a:rPr lang="cs-CZ" altLang="en-US" sz="3999"/>
              <a:t>Šetření organizace nákupu v ČR</a:t>
            </a:r>
            <a:endParaRPr lang="en-GB" altLang="en-US" sz="3999"/>
          </a:p>
        </p:txBody>
      </p:sp>
      <p:sp>
        <p:nvSpPr>
          <p:cNvPr id="48131" name="Zástupný symbol pro obsah 2">
            <a:extLst>
              <a:ext uri="{FF2B5EF4-FFF2-40B4-BE49-F238E27FC236}">
                <a16:creationId xmlns:a16="http://schemas.microsoft.com/office/drawing/2014/main" id="{9BEA1353-682C-4BC7-8471-5209AFDD753D}"/>
              </a:ext>
            </a:extLst>
          </p:cNvPr>
          <p:cNvSpPr>
            <a:spLocks noGrp="1"/>
          </p:cNvSpPr>
          <p:nvPr>
            <p:ph idx="1"/>
          </p:nvPr>
        </p:nvSpPr>
        <p:spPr>
          <a:xfrm>
            <a:off x="457200" y="1600200"/>
            <a:ext cx="2674938" cy="4525963"/>
          </a:xfrm>
        </p:spPr>
        <p:txBody>
          <a:bodyPr/>
          <a:lstStyle/>
          <a:p>
            <a:pPr>
              <a:spcBef>
                <a:spcPts val="0"/>
              </a:spcBef>
              <a:defRPr/>
            </a:pPr>
            <a:r>
              <a:rPr lang="cs-CZ" altLang="en-US" sz="2799"/>
              <a:t>Celkem 136 podniků</a:t>
            </a:r>
          </a:p>
          <a:p>
            <a:pPr>
              <a:spcBef>
                <a:spcPts val="0"/>
              </a:spcBef>
              <a:defRPr/>
            </a:pPr>
            <a:r>
              <a:rPr lang="cs-CZ" altLang="en-US" sz="2799"/>
              <a:t>Rok 2013</a:t>
            </a:r>
          </a:p>
          <a:p>
            <a:pPr>
              <a:spcBef>
                <a:spcPts val="0"/>
              </a:spcBef>
              <a:defRPr/>
            </a:pPr>
            <a:r>
              <a:rPr lang="cs-CZ" altLang="en-US" sz="2799"/>
              <a:t>Zaměřeno na nákup přímého materiálu</a:t>
            </a:r>
            <a:endParaRPr lang="en-GB" altLang="en-US" sz="2799"/>
          </a:p>
        </p:txBody>
      </p:sp>
      <p:pic>
        <p:nvPicPr>
          <p:cNvPr id="147460" name="Obrázek 3">
            <a:extLst>
              <a:ext uri="{FF2B5EF4-FFF2-40B4-BE49-F238E27FC236}">
                <a16:creationId xmlns:a16="http://schemas.microsoft.com/office/drawing/2014/main" id="{0F79BCA0-DEC6-4ACB-9F71-42A81CC5081B}"/>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t="2834"/>
          <a:stretch>
            <a:fillRect/>
          </a:stretch>
        </p:blipFill>
        <p:spPr bwMode="auto">
          <a:xfrm>
            <a:off x="4067175" y="1484313"/>
            <a:ext cx="409575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1" name="Obrázek 4">
            <a:extLst>
              <a:ext uri="{FF2B5EF4-FFF2-40B4-BE49-F238E27FC236}">
                <a16:creationId xmlns:a16="http://schemas.microsoft.com/office/drawing/2014/main" id="{54E6F888-4A25-4589-B9C4-97830022596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238625" y="3933825"/>
            <a:ext cx="3924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a:extLst>
              <a:ext uri="{FF2B5EF4-FFF2-40B4-BE49-F238E27FC236}">
                <a16:creationId xmlns:a16="http://schemas.microsoft.com/office/drawing/2014/main" id="{18EB3C56-4912-4BA9-90B7-B3A8115E7FC4}"/>
              </a:ext>
            </a:extLst>
          </p:cNvPr>
          <p:cNvSpPr>
            <a:spLocks noGrp="1"/>
          </p:cNvSpPr>
          <p:nvPr>
            <p:ph type="title"/>
          </p:nvPr>
        </p:nvSpPr>
        <p:spPr/>
        <p:txBody>
          <a:bodyPr/>
          <a:lstStyle/>
          <a:p>
            <a:pPr fontAlgn="auto">
              <a:lnSpc>
                <a:spcPts val="3999"/>
              </a:lnSpc>
              <a:spcAft>
                <a:spcPts val="0"/>
              </a:spcAft>
              <a:defRPr/>
            </a:pPr>
            <a:r>
              <a:rPr lang="cs-CZ" altLang="en-US" sz="3999"/>
              <a:t>Výsledky šetření</a:t>
            </a:r>
            <a:endParaRPr lang="en-GB" altLang="en-US" sz="3999"/>
          </a:p>
        </p:txBody>
      </p:sp>
      <p:sp>
        <p:nvSpPr>
          <p:cNvPr id="3" name="Zástupný symbol pro obsah 2">
            <a:extLst>
              <a:ext uri="{FF2B5EF4-FFF2-40B4-BE49-F238E27FC236}">
                <a16:creationId xmlns:a16="http://schemas.microsoft.com/office/drawing/2014/main" id="{56FCF5CF-9F3D-4C27-883A-0CEC0013AFBF}"/>
              </a:ext>
            </a:extLst>
          </p:cNvPr>
          <p:cNvSpPr>
            <a:spLocks noGrp="1"/>
          </p:cNvSpPr>
          <p:nvPr>
            <p:ph idx="1"/>
          </p:nvPr>
        </p:nvSpPr>
        <p:spPr>
          <a:xfrm>
            <a:off x="457200" y="1412875"/>
            <a:ext cx="8075613" cy="5040313"/>
          </a:xfrm>
        </p:spPr>
        <p:txBody>
          <a:bodyPr>
            <a:normAutofit fontScale="47500" lnSpcReduction="20000"/>
          </a:bodyPr>
          <a:lstStyle/>
          <a:p>
            <a:pPr marL="274320" indent="-274320" fontAlgn="auto">
              <a:spcBef>
                <a:spcPts val="0"/>
              </a:spcBef>
              <a:spcAft>
                <a:spcPts val="0"/>
              </a:spcAft>
              <a:buFont typeface="Wingdings"/>
              <a:buChar char=""/>
              <a:defRPr/>
            </a:pPr>
            <a:r>
              <a:rPr lang="cs-CZ" sz="2799" dirty="0"/>
              <a:t>Nejčastěji je nákupní činnost v podnicích vykonávána </a:t>
            </a:r>
            <a:r>
              <a:rPr lang="cs-CZ" sz="2799" b="1" dirty="0"/>
              <a:t>nákupním oddělením</a:t>
            </a:r>
          </a:p>
          <a:p>
            <a:pPr marL="274320" indent="-274320" fontAlgn="auto">
              <a:spcBef>
                <a:spcPts val="0"/>
              </a:spcBef>
              <a:spcAft>
                <a:spcPts val="0"/>
              </a:spcAft>
              <a:buFont typeface="Wingdings"/>
              <a:buChar char=""/>
              <a:defRPr/>
            </a:pPr>
            <a:r>
              <a:rPr lang="cs-CZ" sz="2799" dirty="0"/>
              <a:t>v průměru zaměstnáváno 5,2 pracovníků</a:t>
            </a:r>
          </a:p>
          <a:p>
            <a:pPr marL="274320" indent="-274320" fontAlgn="auto">
              <a:spcBef>
                <a:spcPts val="0"/>
              </a:spcBef>
              <a:spcAft>
                <a:spcPts val="0"/>
              </a:spcAft>
              <a:buFont typeface="Wingdings"/>
              <a:buChar char=""/>
              <a:defRPr/>
            </a:pPr>
            <a:r>
              <a:rPr lang="cs-CZ" sz="2799" dirty="0"/>
              <a:t>Nákupní oddělení či jinak nazvané oddělení, jehož předmětem je nákupní činnost má 95 % podniků</a:t>
            </a:r>
          </a:p>
          <a:p>
            <a:pPr marL="274320" indent="-274320" fontAlgn="auto">
              <a:spcBef>
                <a:spcPts val="0"/>
              </a:spcBef>
              <a:spcAft>
                <a:spcPts val="0"/>
              </a:spcAft>
              <a:buFont typeface="Wingdings"/>
              <a:buChar char=""/>
              <a:defRPr/>
            </a:pPr>
            <a:r>
              <a:rPr lang="cs-CZ" sz="2799" dirty="0"/>
              <a:t>Dalšími odděleními, která se podílejí na nákupní činnosti, jsou oddělení výroby, vývoje, MTZ, logistika</a:t>
            </a:r>
          </a:p>
          <a:p>
            <a:pPr marL="274320" indent="-274320" fontAlgn="auto">
              <a:spcBef>
                <a:spcPts val="0"/>
              </a:spcBef>
              <a:spcAft>
                <a:spcPts val="0"/>
              </a:spcAft>
              <a:buFont typeface="Wingdings"/>
              <a:buChar char=""/>
              <a:defRPr/>
            </a:pPr>
            <a:r>
              <a:rPr lang="cs-CZ" sz="2799" dirty="0"/>
              <a:t>nákup spadá v 53 % případů přímo pod vedení podniku</a:t>
            </a:r>
          </a:p>
          <a:p>
            <a:pPr marL="274320" indent="-274320" fontAlgn="auto">
              <a:spcBef>
                <a:spcPts val="0"/>
              </a:spcBef>
              <a:spcAft>
                <a:spcPts val="0"/>
              </a:spcAft>
              <a:buFont typeface="Wingdings"/>
              <a:buChar char=""/>
              <a:defRPr/>
            </a:pPr>
            <a:r>
              <a:rPr lang="cs-CZ" sz="2799" dirty="0"/>
              <a:t>Více jak polovina podniků ze vzorku </a:t>
            </a:r>
            <a:r>
              <a:rPr lang="cs-CZ" sz="2799" b="1" dirty="0"/>
              <a:t>se pravidelně setkává s vedením podniku, </a:t>
            </a:r>
            <a:r>
              <a:rPr lang="cs-CZ" sz="2799" dirty="0"/>
              <a:t>velmi často v záležitosti hodnocení strategie a výkonu nákupního oddělení</a:t>
            </a:r>
          </a:p>
          <a:p>
            <a:pPr marL="274320" indent="-274320" fontAlgn="auto">
              <a:spcBef>
                <a:spcPts val="0"/>
              </a:spcBef>
              <a:spcAft>
                <a:spcPts val="0"/>
              </a:spcAft>
              <a:buFont typeface="Wingdings"/>
              <a:buChar char=""/>
              <a:defRPr/>
            </a:pPr>
            <a:r>
              <a:rPr lang="cs-CZ" sz="2799" dirty="0"/>
              <a:t>cca 10 % podniků se s  vedením podniku téměř nesetkává, což má negativní dopad na plnění nákupních cílů v podniku</a:t>
            </a:r>
          </a:p>
          <a:p>
            <a:pPr marL="274320" indent="-274320" fontAlgn="auto">
              <a:spcBef>
                <a:spcPts val="0"/>
              </a:spcBef>
              <a:spcAft>
                <a:spcPts val="0"/>
              </a:spcAft>
              <a:buFont typeface="Wingdings"/>
              <a:buChar char=""/>
              <a:defRPr/>
            </a:pPr>
            <a:r>
              <a:rPr lang="cs-CZ" sz="2799" dirty="0"/>
              <a:t>Neformální setkávání v podniku probíhají méně než formální setkávání. Přitom právě </a:t>
            </a:r>
            <a:r>
              <a:rPr lang="cs-CZ" sz="2799" b="1" dirty="0"/>
              <a:t>neformální setkávání přispívají k plnění nákupních cílů</a:t>
            </a:r>
          </a:p>
          <a:p>
            <a:pPr marL="274320" indent="-274320" fontAlgn="auto">
              <a:spcBef>
                <a:spcPts val="0"/>
              </a:spcBef>
              <a:spcAft>
                <a:spcPts val="0"/>
              </a:spcAft>
              <a:buFont typeface="Wingdings"/>
              <a:buChar char=""/>
              <a:defRPr/>
            </a:pPr>
            <a:r>
              <a:rPr lang="cs-CZ" sz="2799" dirty="0"/>
              <a:t>Přes 84 % respondentů považuje nákup za </a:t>
            </a:r>
            <a:r>
              <a:rPr lang="cs-CZ" sz="2799" b="1" dirty="0"/>
              <a:t>strategickou činnost</a:t>
            </a:r>
            <a:r>
              <a:rPr lang="cs-CZ" sz="2799" dirty="0"/>
              <a:t>. Podniky si uvědomují důležitost nákupní funkce pro podnik bez ohledu na velikost či odvětví, ve kterém podnik působí. </a:t>
            </a:r>
            <a:r>
              <a:rPr lang="cs-CZ" sz="2799" b="1" dirty="0"/>
              <a:t>Strategický význam nákupu není dán blízkostí nákupu vedení podniku</a:t>
            </a:r>
          </a:p>
          <a:p>
            <a:pPr marL="274320" indent="-274320" fontAlgn="auto">
              <a:spcBef>
                <a:spcPts val="0"/>
              </a:spcBef>
              <a:spcAft>
                <a:spcPts val="0"/>
              </a:spcAft>
              <a:buFont typeface="Wingdings"/>
              <a:buChar char=""/>
              <a:defRPr/>
            </a:pPr>
            <a:r>
              <a:rPr lang="cs-CZ" sz="2799" dirty="0"/>
              <a:t>Dodavatelský trh se jeví českým podnikům jako </a:t>
            </a:r>
            <a:r>
              <a:rPr lang="cs-CZ" sz="2799" b="1" dirty="0"/>
              <a:t>stabilní</a:t>
            </a:r>
          </a:p>
          <a:p>
            <a:pPr marL="274320" indent="-274320" fontAlgn="auto">
              <a:spcBef>
                <a:spcPts val="0"/>
              </a:spcBef>
              <a:spcAft>
                <a:spcPts val="0"/>
              </a:spcAft>
              <a:buFont typeface="Wingdings"/>
              <a:buChar char=""/>
              <a:defRPr/>
            </a:pPr>
            <a:r>
              <a:rPr lang="cs-CZ" sz="2799" dirty="0"/>
              <a:t>téměř 60 % respondentů </a:t>
            </a:r>
            <a:r>
              <a:rPr lang="cs-CZ" sz="2799" b="1" dirty="0"/>
              <a:t>přisuzují kvalitě nakupovaných vstupů vyšší důležitost</a:t>
            </a:r>
            <a:r>
              <a:rPr lang="cs-CZ" sz="2799" dirty="0"/>
              <a:t> než minimalizaci nákladů na nákup</a:t>
            </a:r>
          </a:p>
          <a:p>
            <a:pPr marL="274320" indent="-274320" fontAlgn="auto">
              <a:spcBef>
                <a:spcPts val="0"/>
              </a:spcBef>
              <a:spcAft>
                <a:spcPts val="0"/>
              </a:spcAft>
              <a:buFont typeface="Wingdings"/>
              <a:buChar char=""/>
              <a:defRPr/>
            </a:pPr>
            <a:r>
              <a:rPr lang="cs-CZ" sz="2799" dirty="0"/>
              <a:t>s </a:t>
            </a:r>
            <a:r>
              <a:rPr lang="cs-CZ" sz="2799" b="1" dirty="0"/>
              <a:t>růstem podniku dochází i k růstu propojení jednotlivců, podniku a oddělení prostřednictvím nákupního IS</a:t>
            </a:r>
            <a:r>
              <a:rPr lang="cs-CZ" sz="2799" dirty="0"/>
              <a:t>.</a:t>
            </a:r>
            <a:endParaRPr lang="en-GB" sz="2799"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Nadpis 1">
            <a:extLst>
              <a:ext uri="{FF2B5EF4-FFF2-40B4-BE49-F238E27FC236}">
                <a16:creationId xmlns:a16="http://schemas.microsoft.com/office/drawing/2014/main" id="{F34414CA-A08B-4613-B7F5-A1B694DA9ABC}"/>
              </a:ext>
            </a:extLst>
          </p:cNvPr>
          <p:cNvSpPr>
            <a:spLocks noGrp="1" noChangeArrowheads="1"/>
          </p:cNvSpPr>
          <p:nvPr>
            <p:ph type="title" idx="4294967295"/>
          </p:nvPr>
        </p:nvSpPr>
        <p:spPr bwMode="auto">
          <a:xfrm>
            <a:off x="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91440" numCol="1" compatLnSpc="1">
            <a:prstTxWarp prst="textNoShape">
              <a:avLst/>
            </a:prstTxWarp>
          </a:bodyPr>
          <a:lstStyle/>
          <a:p>
            <a:r>
              <a:rPr lang="cs-CZ" altLang="cs-CZ" sz="4000"/>
              <a:t>Výběr dodavatelů</a:t>
            </a:r>
            <a:endParaRPr lang="en-GB" altLang="cs-CZ" sz="4000"/>
          </a:p>
        </p:txBody>
      </p:sp>
      <p:sp>
        <p:nvSpPr>
          <p:cNvPr id="3" name="Zástupný symbol pro obsah 2">
            <a:extLst>
              <a:ext uri="{FF2B5EF4-FFF2-40B4-BE49-F238E27FC236}">
                <a16:creationId xmlns:a16="http://schemas.microsoft.com/office/drawing/2014/main" id="{6DC888FE-0022-4CAB-A3ED-8F2D51CBBB53}"/>
              </a:ext>
            </a:extLst>
          </p:cNvPr>
          <p:cNvSpPr>
            <a:spLocks noGrp="1"/>
          </p:cNvSpPr>
          <p:nvPr>
            <p:ph sz="quarter" idx="4294967295"/>
          </p:nvPr>
        </p:nvSpPr>
        <p:spPr>
          <a:xfrm>
            <a:off x="0" y="1298575"/>
            <a:ext cx="5832475" cy="4794250"/>
          </a:xfrm>
        </p:spPr>
        <p:txBody>
          <a:bodyPr>
            <a:normAutofit fontScale="92500" lnSpcReduction="10000"/>
          </a:bodyPr>
          <a:lstStyle/>
          <a:p>
            <a:pPr marL="547688" lvl="1" indent="-228600" fontAlgn="auto">
              <a:spcBef>
                <a:spcPts val="0"/>
              </a:spcBef>
              <a:spcAft>
                <a:spcPts val="0"/>
              </a:spcAft>
              <a:buFont typeface="Wingdings 2"/>
              <a:buChar char=""/>
              <a:defRPr/>
            </a:pPr>
            <a:endParaRPr lang="cs-CZ" altLang="cs-CZ"/>
          </a:p>
          <a:p>
            <a:pPr fontAlgn="auto">
              <a:spcBef>
                <a:spcPts val="0"/>
              </a:spcBef>
              <a:spcAft>
                <a:spcPts val="0"/>
              </a:spcAft>
              <a:buFont typeface="Wingdings"/>
              <a:buChar char=""/>
              <a:defRPr/>
            </a:pPr>
            <a:r>
              <a:rPr lang="cs-CZ" altLang="cs-CZ" sz="3000"/>
              <a:t>S ohledem na strategii podniku (diferenciační – lokální dodavatelé, menší počet, dlouhodobá spolupráce, cost focus – low cost countries, množstevní slevy, velký počet dodavatelů</a:t>
            </a:r>
          </a:p>
          <a:p>
            <a:pPr fontAlgn="auto">
              <a:spcBef>
                <a:spcPts val="0"/>
              </a:spcBef>
              <a:spcAft>
                <a:spcPts val="0"/>
              </a:spcAft>
              <a:buFont typeface="Wingdings"/>
              <a:buChar char=""/>
              <a:defRPr/>
            </a:pPr>
            <a:r>
              <a:rPr lang="cs-CZ" altLang="cs-CZ" sz="3000"/>
              <a:t>Kritéria výběru dodavatele – cena, platební podmínky, vstřícnost komunikace, technické schopnosti, kapacita, kvalita, finanční situace dodavatele, </a:t>
            </a:r>
          </a:p>
          <a:p>
            <a:pPr marL="547688" lvl="1" indent="-228600" fontAlgn="auto">
              <a:spcBef>
                <a:spcPts val="0"/>
              </a:spcBef>
              <a:spcAft>
                <a:spcPts val="0"/>
              </a:spcAft>
              <a:buFont typeface="Wingdings 2"/>
              <a:buChar char=""/>
              <a:defRPr/>
            </a:pPr>
            <a:endParaRPr lang="cs-CZ" altLang="cs-CZ"/>
          </a:p>
          <a:p>
            <a:pPr marL="547688" lvl="1" indent="-228600" fontAlgn="auto">
              <a:spcBef>
                <a:spcPts val="0"/>
              </a:spcBef>
              <a:spcAft>
                <a:spcPts val="0"/>
              </a:spcAft>
              <a:defRPr/>
            </a:pPr>
            <a:endParaRPr lang="en-GB" altLang="cs-CZ"/>
          </a:p>
        </p:txBody>
      </p:sp>
      <p:pic>
        <p:nvPicPr>
          <p:cNvPr id="151556" name="Picture 2">
            <a:extLst>
              <a:ext uri="{FF2B5EF4-FFF2-40B4-BE49-F238E27FC236}">
                <a16:creationId xmlns:a16="http://schemas.microsoft.com/office/drawing/2014/main" id="{8FB25DD7-6435-4038-B2D3-49A09863A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5" y="1916113"/>
            <a:ext cx="280193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175C3011-262F-4C1E-BECC-1906DA62A8A1}"/>
              </a:ext>
            </a:extLst>
          </p:cNvPr>
          <p:cNvSpPr>
            <a:spLocks noGrp="1"/>
          </p:cNvSpPr>
          <p:nvPr>
            <p:ph type="title"/>
          </p:nvPr>
        </p:nvSpPr>
        <p:spPr/>
        <p:txBody>
          <a:bodyPr/>
          <a:lstStyle/>
          <a:p>
            <a:pPr fontAlgn="auto">
              <a:lnSpc>
                <a:spcPts val="3999"/>
              </a:lnSpc>
              <a:spcAft>
                <a:spcPts val="0"/>
              </a:spcAft>
              <a:defRPr/>
            </a:pPr>
            <a:r>
              <a:rPr lang="cs-CZ" altLang="cs-CZ" sz="3999"/>
              <a:t>Nákup – základní vymezení</a:t>
            </a:r>
            <a:endParaRPr lang="en-GB" altLang="cs-CZ" sz="3999"/>
          </a:p>
        </p:txBody>
      </p:sp>
      <p:sp>
        <p:nvSpPr>
          <p:cNvPr id="3" name="Zástupný symbol pro obsah 2">
            <a:extLst>
              <a:ext uri="{FF2B5EF4-FFF2-40B4-BE49-F238E27FC236}">
                <a16:creationId xmlns:a16="http://schemas.microsoft.com/office/drawing/2014/main" id="{D9D0402B-B3B5-4BBF-8B20-2E517A9B974F}"/>
              </a:ext>
            </a:extLst>
          </p:cNvPr>
          <p:cNvSpPr>
            <a:spLocks noGrp="1"/>
          </p:cNvSpPr>
          <p:nvPr>
            <p:ph idx="1"/>
          </p:nvPr>
        </p:nvSpPr>
        <p:spPr>
          <a:xfrm>
            <a:off x="539750" y="1692275"/>
            <a:ext cx="8064500" cy="4140200"/>
          </a:xfrm>
        </p:spPr>
        <p:txBody>
          <a:bodyPr>
            <a:normAutofit fontScale="62500" lnSpcReduction="20000"/>
          </a:bodyPr>
          <a:lstStyle/>
          <a:p>
            <a:pPr marL="274320" indent="-274320" fontAlgn="auto">
              <a:spcBef>
                <a:spcPts val="0"/>
              </a:spcBef>
              <a:spcAft>
                <a:spcPts val="0"/>
              </a:spcAft>
              <a:buFont typeface="Wingdings"/>
              <a:buChar char=""/>
              <a:defRPr/>
            </a:pPr>
            <a:r>
              <a:rPr lang="en-GB" sz="2799" i="1" dirty="0"/>
              <a:t>„</a:t>
            </a:r>
            <a:r>
              <a:rPr lang="en-GB" sz="2799" i="1" dirty="0" err="1"/>
              <a:t>nákup</a:t>
            </a:r>
            <a:r>
              <a:rPr lang="en-GB" sz="2799" i="1" dirty="0"/>
              <a:t> </a:t>
            </a:r>
            <a:r>
              <a:rPr lang="en-GB" sz="2799" i="1" dirty="0" err="1"/>
              <a:t>představuje</a:t>
            </a:r>
            <a:r>
              <a:rPr lang="en-GB" sz="2799" i="1" dirty="0"/>
              <a:t> </a:t>
            </a:r>
            <a:r>
              <a:rPr lang="en-GB" sz="2799" i="1" dirty="0" err="1"/>
              <a:t>soubor</a:t>
            </a:r>
            <a:r>
              <a:rPr lang="en-GB" sz="2799" i="1" dirty="0"/>
              <a:t> </a:t>
            </a:r>
            <a:r>
              <a:rPr lang="en-GB" sz="2799" i="1" dirty="0" err="1"/>
              <a:t>činností</a:t>
            </a:r>
            <a:r>
              <a:rPr lang="en-GB" sz="2799" i="1" dirty="0"/>
              <a:t>, </a:t>
            </a:r>
            <a:r>
              <a:rPr lang="en-GB" sz="2799" i="1" dirty="0" err="1"/>
              <a:t>jejichž</a:t>
            </a:r>
            <a:r>
              <a:rPr lang="en-GB" sz="2799" i="1" dirty="0"/>
              <a:t> </a:t>
            </a:r>
            <a:r>
              <a:rPr lang="en-GB" sz="2799" i="1" dirty="0" err="1"/>
              <a:t>cílem</a:t>
            </a:r>
            <a:r>
              <a:rPr lang="en-GB" sz="2799" i="1" dirty="0"/>
              <a:t> je </a:t>
            </a:r>
            <a:r>
              <a:rPr lang="en-GB" sz="2799" i="1" dirty="0" err="1"/>
              <a:t>zabezpečení</a:t>
            </a:r>
            <a:r>
              <a:rPr lang="en-GB" sz="2799" i="1" dirty="0"/>
              <a:t> </a:t>
            </a:r>
            <a:r>
              <a:rPr lang="en-GB" sz="2799" i="1" dirty="0" err="1"/>
              <a:t>výrobní</a:t>
            </a:r>
            <a:r>
              <a:rPr lang="en-GB" sz="2799" i="1" dirty="0"/>
              <a:t>, </a:t>
            </a:r>
            <a:r>
              <a:rPr lang="en-GB" sz="2799" i="1" dirty="0" err="1"/>
              <a:t>obchodní</a:t>
            </a:r>
            <a:r>
              <a:rPr lang="en-GB" sz="2799" i="1" dirty="0"/>
              <a:t> a </a:t>
            </a:r>
            <a:r>
              <a:rPr lang="en-GB" sz="2799" i="1" dirty="0" err="1"/>
              <a:t>jiné</a:t>
            </a:r>
            <a:r>
              <a:rPr lang="en-GB" sz="2799" i="1" dirty="0"/>
              <a:t> </a:t>
            </a:r>
            <a:r>
              <a:rPr lang="en-GB" sz="2799" i="1" dirty="0" err="1"/>
              <a:t>činnosti</a:t>
            </a:r>
            <a:r>
              <a:rPr lang="en-GB" sz="2799" i="1" dirty="0"/>
              <a:t> </a:t>
            </a:r>
            <a:r>
              <a:rPr lang="en-GB" sz="2799" i="1" dirty="0" err="1"/>
              <a:t>organizace</a:t>
            </a:r>
            <a:r>
              <a:rPr lang="en-GB" sz="2799" i="1" dirty="0"/>
              <a:t> </a:t>
            </a:r>
            <a:r>
              <a:rPr lang="en-GB" sz="2799" i="1" dirty="0" err="1"/>
              <a:t>požadovaným</a:t>
            </a:r>
            <a:r>
              <a:rPr lang="en-GB" sz="2799" i="1" dirty="0"/>
              <a:t> </a:t>
            </a:r>
            <a:r>
              <a:rPr lang="en-GB" sz="2799" i="1" dirty="0" err="1"/>
              <a:t>sortimentem</a:t>
            </a:r>
            <a:r>
              <a:rPr lang="en-GB" sz="2799" i="1" dirty="0"/>
              <a:t> </a:t>
            </a:r>
            <a:r>
              <a:rPr lang="en-GB" sz="2799" i="1" dirty="0" err="1"/>
              <a:t>výrobků</a:t>
            </a:r>
            <a:r>
              <a:rPr lang="en-GB" sz="2799" i="1" dirty="0"/>
              <a:t>, </a:t>
            </a:r>
            <a:r>
              <a:rPr lang="en-GB" sz="2799" i="1" dirty="0" err="1"/>
              <a:t>polotovarů</a:t>
            </a:r>
            <a:r>
              <a:rPr lang="en-GB" sz="2799" i="1" dirty="0"/>
              <a:t>, </a:t>
            </a:r>
            <a:r>
              <a:rPr lang="en-GB" sz="2799" i="1" dirty="0" err="1"/>
              <a:t>surovin</a:t>
            </a:r>
            <a:r>
              <a:rPr lang="en-GB" sz="2799" i="1" dirty="0"/>
              <a:t>, </a:t>
            </a:r>
            <a:r>
              <a:rPr lang="en-GB" sz="2799" i="1" dirty="0" err="1"/>
              <a:t>energií</a:t>
            </a:r>
            <a:r>
              <a:rPr lang="en-GB" sz="2799" i="1" dirty="0"/>
              <a:t>, </a:t>
            </a:r>
            <a:r>
              <a:rPr lang="en-GB" sz="2799" i="1" dirty="0" err="1"/>
              <a:t>obalů</a:t>
            </a:r>
            <a:r>
              <a:rPr lang="en-GB" sz="2799" i="1" dirty="0"/>
              <a:t> </a:t>
            </a:r>
            <a:r>
              <a:rPr lang="en-GB" sz="2799" i="1" dirty="0" err="1"/>
              <a:t>aj</a:t>
            </a:r>
            <a:r>
              <a:rPr lang="en-GB" sz="2799" i="1" dirty="0"/>
              <a:t>. a </a:t>
            </a:r>
            <a:r>
              <a:rPr lang="en-GB" sz="2799" i="1" dirty="0" err="1"/>
              <a:t>služeb</a:t>
            </a:r>
            <a:r>
              <a:rPr lang="en-GB" sz="2799" i="1" dirty="0"/>
              <a:t> v </a:t>
            </a:r>
            <a:r>
              <a:rPr lang="en-GB" sz="2799" i="1" dirty="0" err="1"/>
              <a:t>požadované</a:t>
            </a:r>
            <a:r>
              <a:rPr lang="en-GB" sz="2799" i="1" dirty="0"/>
              <a:t> </a:t>
            </a:r>
            <a:r>
              <a:rPr lang="en-GB" sz="2799" i="1" dirty="0" err="1"/>
              <a:t>kvalitě</a:t>
            </a:r>
            <a:r>
              <a:rPr lang="en-GB" sz="2799" i="1" dirty="0"/>
              <a:t>, v </a:t>
            </a:r>
            <a:r>
              <a:rPr lang="en-GB" sz="2799" i="1" dirty="0" err="1"/>
              <a:t>požadovaný</a:t>
            </a:r>
            <a:r>
              <a:rPr lang="en-GB" sz="2799" i="1" dirty="0"/>
              <a:t> </a:t>
            </a:r>
            <a:r>
              <a:rPr lang="en-GB" sz="2799" i="1" dirty="0" err="1"/>
              <a:t>čas</a:t>
            </a:r>
            <a:r>
              <a:rPr lang="en-GB" sz="2799" i="1" dirty="0"/>
              <a:t>, </a:t>
            </a:r>
            <a:r>
              <a:rPr lang="en-GB" sz="2799" i="1" dirty="0" err="1"/>
              <a:t>na</a:t>
            </a:r>
            <a:r>
              <a:rPr lang="en-GB" sz="2799" i="1" dirty="0"/>
              <a:t> </a:t>
            </a:r>
            <a:r>
              <a:rPr lang="en-GB" sz="2799" i="1" dirty="0" err="1"/>
              <a:t>požadované</a:t>
            </a:r>
            <a:r>
              <a:rPr lang="en-GB" sz="2799" i="1" dirty="0"/>
              <a:t> </a:t>
            </a:r>
            <a:r>
              <a:rPr lang="en-GB" sz="2799" i="1" dirty="0" err="1"/>
              <a:t>místo</a:t>
            </a:r>
            <a:r>
              <a:rPr lang="en-GB" sz="2799" i="1" dirty="0"/>
              <a:t> </a:t>
            </a:r>
            <a:r>
              <a:rPr lang="en-GB" sz="2799" i="1" dirty="0" err="1"/>
              <a:t>při</a:t>
            </a:r>
            <a:r>
              <a:rPr lang="en-GB" sz="2799" i="1" dirty="0"/>
              <a:t> </a:t>
            </a:r>
            <a:r>
              <a:rPr lang="en-GB" sz="2799" i="1" dirty="0" err="1"/>
              <a:t>ekonomických</a:t>
            </a:r>
            <a:r>
              <a:rPr lang="en-GB" sz="2799" i="1" dirty="0"/>
              <a:t> </a:t>
            </a:r>
            <a:r>
              <a:rPr lang="en-GB" sz="2799" i="1" dirty="0" err="1"/>
              <a:t>nákladech</a:t>
            </a:r>
            <a:r>
              <a:rPr lang="en-GB" sz="2799" i="1" dirty="0"/>
              <a:t>.“ </a:t>
            </a:r>
            <a:r>
              <a:rPr lang="en-GB" sz="2799" dirty="0"/>
              <a:t>(Gross, </a:t>
            </a:r>
            <a:r>
              <a:rPr lang="en-GB" sz="2799" dirty="0" err="1"/>
              <a:t>Grossová</a:t>
            </a:r>
            <a:r>
              <a:rPr lang="en-GB" sz="2799" dirty="0"/>
              <a:t>, 2006, s. 9)</a:t>
            </a:r>
            <a:endParaRPr lang="cs-CZ" sz="2799" dirty="0"/>
          </a:p>
          <a:p>
            <a:pPr marL="274320" indent="-274320" fontAlgn="auto">
              <a:spcBef>
                <a:spcPts val="0"/>
              </a:spcBef>
              <a:spcAft>
                <a:spcPts val="0"/>
              </a:spcAft>
              <a:buFont typeface="Wingdings"/>
              <a:buChar char=""/>
              <a:defRPr/>
            </a:pPr>
            <a:r>
              <a:rPr lang="cs-CZ" sz="2799" dirty="0"/>
              <a:t>„To </a:t>
            </a:r>
            <a:r>
              <a:rPr lang="cs-CZ" sz="2799" dirty="0" err="1"/>
              <a:t>acquire</a:t>
            </a:r>
            <a:r>
              <a:rPr lang="cs-CZ" sz="2799" dirty="0"/>
              <a:t> </a:t>
            </a:r>
            <a:r>
              <a:rPr lang="cs-CZ" sz="2799" dirty="0" err="1"/>
              <a:t>goods</a:t>
            </a:r>
            <a:r>
              <a:rPr lang="cs-CZ" sz="2799" dirty="0"/>
              <a:t>, </a:t>
            </a:r>
            <a:r>
              <a:rPr lang="cs-CZ" sz="2799" dirty="0" err="1"/>
              <a:t>works</a:t>
            </a:r>
            <a:r>
              <a:rPr lang="cs-CZ" sz="2799" dirty="0"/>
              <a:t> </a:t>
            </a:r>
            <a:r>
              <a:rPr lang="cs-CZ" sz="2799" dirty="0" err="1"/>
              <a:t>or</a:t>
            </a:r>
            <a:r>
              <a:rPr lang="cs-CZ" sz="2799" dirty="0"/>
              <a:t> </a:t>
            </a:r>
            <a:r>
              <a:rPr lang="cs-CZ" sz="2799" dirty="0" err="1"/>
              <a:t>services</a:t>
            </a:r>
            <a:r>
              <a:rPr lang="cs-CZ" sz="2799" dirty="0"/>
              <a:t> </a:t>
            </a:r>
            <a:r>
              <a:rPr lang="cs-CZ" sz="2799" dirty="0" err="1"/>
              <a:t>from</a:t>
            </a:r>
            <a:r>
              <a:rPr lang="cs-CZ" sz="2799" dirty="0"/>
              <a:t> </a:t>
            </a:r>
            <a:r>
              <a:rPr lang="cs-CZ" sz="2799" dirty="0" err="1"/>
              <a:t>nominated</a:t>
            </a:r>
            <a:r>
              <a:rPr lang="cs-CZ" sz="2799" dirty="0"/>
              <a:t> </a:t>
            </a:r>
            <a:r>
              <a:rPr lang="cs-CZ" sz="2799" dirty="0" err="1"/>
              <a:t>supplier</a:t>
            </a:r>
            <a:r>
              <a:rPr lang="cs-CZ" sz="2799" dirty="0"/>
              <a:t>“ (</a:t>
            </a:r>
            <a:r>
              <a:rPr lang="cs-CZ" sz="2799" dirty="0" err="1"/>
              <a:t>Johnsen</a:t>
            </a:r>
            <a:r>
              <a:rPr lang="cs-CZ" sz="2799" dirty="0"/>
              <a:t> et.al, 2014, str. 8)</a:t>
            </a:r>
          </a:p>
          <a:p>
            <a:pPr marL="274320" indent="-274320" fontAlgn="auto">
              <a:spcBef>
                <a:spcPts val="0"/>
              </a:spcBef>
              <a:spcAft>
                <a:spcPts val="0"/>
              </a:spcAft>
              <a:buFont typeface="Wingdings"/>
              <a:buChar char=""/>
              <a:defRPr/>
            </a:pPr>
            <a:r>
              <a:rPr lang="cs-CZ" sz="2799" dirty="0" err="1"/>
              <a:t>Purchasing</a:t>
            </a:r>
            <a:r>
              <a:rPr lang="cs-CZ" sz="2799" dirty="0"/>
              <a:t> vs. </a:t>
            </a:r>
            <a:r>
              <a:rPr lang="cs-CZ" sz="2799" dirty="0" err="1"/>
              <a:t>Procuremenet</a:t>
            </a:r>
            <a:r>
              <a:rPr lang="cs-CZ" sz="2799" dirty="0"/>
              <a:t> vs. Supply vs. </a:t>
            </a:r>
            <a:r>
              <a:rPr lang="cs-CZ" sz="2799" dirty="0" err="1"/>
              <a:t>Sourcing</a:t>
            </a:r>
            <a:endParaRPr lang="cs-CZ" sz="2799" dirty="0"/>
          </a:p>
          <a:p>
            <a:pPr marL="274320" indent="-274320" fontAlgn="auto">
              <a:spcBef>
                <a:spcPts val="0"/>
              </a:spcBef>
              <a:spcAft>
                <a:spcPts val="0"/>
              </a:spcAft>
              <a:buFont typeface="Wingdings"/>
              <a:buChar char=""/>
              <a:defRPr/>
            </a:pPr>
            <a:r>
              <a:rPr lang="cs-CZ" sz="2799" dirty="0" err="1"/>
              <a:t>Purchasing</a:t>
            </a:r>
            <a:r>
              <a:rPr lang="cs-CZ" sz="2799" dirty="0"/>
              <a:t> management vs. Supply management (</a:t>
            </a:r>
            <a:r>
              <a:rPr lang="cs-CZ" sz="2799" dirty="0" err="1"/>
              <a:t>chain</a:t>
            </a:r>
            <a:r>
              <a:rPr lang="cs-CZ" sz="2799" dirty="0"/>
              <a:t>)</a:t>
            </a:r>
          </a:p>
          <a:p>
            <a:pPr marL="274320" indent="-274320" fontAlgn="auto">
              <a:spcBef>
                <a:spcPts val="0"/>
              </a:spcBef>
              <a:spcAft>
                <a:spcPts val="0"/>
              </a:spcAft>
              <a:buFont typeface="Wingdings"/>
              <a:buChar char=""/>
              <a:defRPr/>
            </a:pPr>
            <a:r>
              <a:rPr lang="cs-CZ" sz="2799" dirty="0"/>
              <a:t>Je třeba od sebe odlišit</a:t>
            </a:r>
          </a:p>
          <a:p>
            <a:pPr marL="640080" lvl="1" indent="-274320" fontAlgn="auto">
              <a:spcBef>
                <a:spcPts val="0"/>
              </a:spcBef>
              <a:spcAft>
                <a:spcPts val="0"/>
              </a:spcAft>
              <a:buFont typeface="Wingdings 2"/>
              <a:buChar char=""/>
              <a:defRPr/>
            </a:pPr>
            <a:r>
              <a:rPr lang="cs-CZ" dirty="0"/>
              <a:t>Nákup jako funkce</a:t>
            </a:r>
          </a:p>
          <a:p>
            <a:pPr marL="640080" lvl="1" indent="-274320" fontAlgn="auto">
              <a:spcBef>
                <a:spcPts val="0"/>
              </a:spcBef>
              <a:spcAft>
                <a:spcPts val="0"/>
              </a:spcAft>
              <a:buFont typeface="Wingdings 2"/>
              <a:buChar char=""/>
              <a:defRPr/>
            </a:pPr>
            <a:r>
              <a:rPr lang="cs-CZ" dirty="0"/>
              <a:t>Nákup jako oddělení</a:t>
            </a:r>
            <a:endParaRPr lang="en-GB" dirty="0"/>
          </a:p>
          <a:p>
            <a:pPr marL="274320" indent="-274320" fontAlgn="auto">
              <a:spcBef>
                <a:spcPts val="0"/>
              </a:spcBef>
              <a:spcAft>
                <a:spcPts val="0"/>
              </a:spcAft>
              <a:buFont typeface="Wingdings"/>
              <a:buChar char=""/>
              <a:defRPr/>
            </a:pPr>
            <a:endParaRPr lang="en-GB" sz="2799"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FE573BF9-D9D4-4A2A-BD9D-4B6B96BFA3DD}"/>
              </a:ext>
            </a:extLst>
          </p:cNvPr>
          <p:cNvSpPr>
            <a:spLocks noGrp="1"/>
          </p:cNvSpPr>
          <p:nvPr>
            <p:ph type="title"/>
          </p:nvPr>
        </p:nvSpPr>
        <p:spPr/>
        <p:txBody>
          <a:bodyPr/>
          <a:lstStyle/>
          <a:p>
            <a:pPr fontAlgn="auto">
              <a:lnSpc>
                <a:spcPts val="3999"/>
              </a:lnSpc>
              <a:spcAft>
                <a:spcPts val="0"/>
              </a:spcAft>
              <a:defRPr/>
            </a:pPr>
            <a:r>
              <a:rPr lang="cs-CZ" altLang="en-US" sz="3999"/>
              <a:t>Výběr dodavatelů</a:t>
            </a:r>
            <a:endParaRPr lang="en-GB" altLang="en-US" sz="3999"/>
          </a:p>
        </p:txBody>
      </p:sp>
      <p:sp>
        <p:nvSpPr>
          <p:cNvPr id="3" name="Zástupný symbol pro obsah 2">
            <a:extLst>
              <a:ext uri="{FF2B5EF4-FFF2-40B4-BE49-F238E27FC236}">
                <a16:creationId xmlns:a16="http://schemas.microsoft.com/office/drawing/2014/main" id="{83F05FE3-6B12-4510-8EAD-9761C5C29DFA}"/>
              </a:ext>
            </a:extLst>
          </p:cNvPr>
          <p:cNvSpPr>
            <a:spLocks noGrp="1"/>
          </p:cNvSpPr>
          <p:nvPr>
            <p:ph sz="quarter" idx="1"/>
          </p:nvPr>
        </p:nvSpPr>
        <p:spPr/>
        <p:txBody>
          <a:bodyPr>
            <a:normAutofit fontScale="55000" lnSpcReduction="20000"/>
          </a:bodyPr>
          <a:lstStyle/>
          <a:p>
            <a:pPr marL="109728" fontAlgn="auto">
              <a:spcBef>
                <a:spcPts val="0"/>
              </a:spcBef>
              <a:spcAft>
                <a:spcPts val="0"/>
              </a:spcAft>
              <a:defRPr/>
            </a:pPr>
            <a:r>
              <a:rPr lang="cs-CZ" sz="2799" dirty="0"/>
              <a:t>Vyjednávání je vhodné pokud:</a:t>
            </a:r>
          </a:p>
          <a:p>
            <a:pPr marL="274320" indent="-274320" fontAlgn="auto">
              <a:spcBef>
                <a:spcPts val="0"/>
              </a:spcBef>
              <a:spcAft>
                <a:spcPts val="0"/>
              </a:spcAft>
              <a:buFont typeface="Wingdings"/>
              <a:buChar char=""/>
              <a:defRPr/>
            </a:pPr>
            <a:r>
              <a:rPr lang="cs-CZ" sz="2799" dirty="0"/>
              <a:t>Jde o novou položku nebo technicky komplexní položku, kterou nelze přesně specifikovat</a:t>
            </a:r>
          </a:p>
          <a:p>
            <a:pPr marL="274320" indent="-274320" fontAlgn="auto">
              <a:spcBef>
                <a:spcPts val="0"/>
              </a:spcBef>
              <a:spcAft>
                <a:spcPts val="0"/>
              </a:spcAft>
              <a:buFont typeface="Wingdings"/>
              <a:buChar char=""/>
              <a:defRPr/>
            </a:pPr>
            <a:r>
              <a:rPr lang="cs-CZ" sz="2799" dirty="0"/>
              <a:t>Pokud nákup vyžaduje ujednání o mnoha faktorech: cena, kvalita, sdílení rizika, podpora produktu atd.</a:t>
            </a:r>
          </a:p>
          <a:p>
            <a:pPr marL="274320" indent="-274320" fontAlgn="auto">
              <a:spcBef>
                <a:spcPts val="0"/>
              </a:spcBef>
              <a:spcAft>
                <a:spcPts val="0"/>
              </a:spcAft>
              <a:buFont typeface="Wingdings"/>
              <a:buChar char=""/>
              <a:defRPr/>
            </a:pPr>
            <a:r>
              <a:rPr lang="cs-CZ" sz="2799" dirty="0"/>
              <a:t>Pokud nakupující vyžaduje včasné zapojení dodavatele</a:t>
            </a:r>
            <a:r>
              <a:rPr lang="en-US" sz="2799" dirty="0"/>
              <a:t>.</a:t>
            </a:r>
          </a:p>
          <a:p>
            <a:pPr marL="274320" indent="-274320" fontAlgn="auto">
              <a:spcBef>
                <a:spcPts val="0"/>
              </a:spcBef>
              <a:spcAft>
                <a:spcPts val="0"/>
              </a:spcAft>
              <a:buFont typeface="Wingdings"/>
              <a:buChar char=""/>
              <a:defRPr/>
            </a:pPr>
            <a:r>
              <a:rPr lang="cs-CZ" sz="2799" dirty="0"/>
              <a:t>Pokud dodavatel vyžaduje dlouhou dobu vývoje a produkce položky – nelze přesně odhadnout všechny náklady</a:t>
            </a:r>
          </a:p>
          <a:p>
            <a:pPr marL="274320" indent="-274320" fontAlgn="auto">
              <a:spcBef>
                <a:spcPts val="0"/>
              </a:spcBef>
              <a:spcAft>
                <a:spcPts val="0"/>
              </a:spcAft>
              <a:buFont typeface="Wingdings"/>
              <a:buChar char=""/>
              <a:defRPr/>
            </a:pPr>
            <a:endParaRPr lang="cs-CZ" sz="2799" dirty="0"/>
          </a:p>
          <a:p>
            <a:pPr marL="274320" indent="-274320" fontAlgn="auto">
              <a:spcBef>
                <a:spcPts val="0"/>
              </a:spcBef>
              <a:spcAft>
                <a:spcPts val="0"/>
              </a:spcAft>
              <a:buFont typeface="Wingdings"/>
              <a:buChar char=""/>
              <a:defRPr/>
            </a:pPr>
            <a:r>
              <a:rPr lang="cs-CZ" sz="2799" dirty="0"/>
              <a:t>Často na základě zaslání POPTÁVKY (</a:t>
            </a:r>
            <a:r>
              <a:rPr lang="cs-CZ" sz="2799" dirty="0" err="1"/>
              <a:t>request</a:t>
            </a:r>
            <a:r>
              <a:rPr lang="cs-CZ" sz="2799" dirty="0"/>
              <a:t> </a:t>
            </a:r>
            <a:r>
              <a:rPr lang="cs-CZ" sz="2799" dirty="0" err="1"/>
              <a:t>for</a:t>
            </a:r>
            <a:r>
              <a:rPr lang="cs-CZ" sz="2799" dirty="0"/>
              <a:t> </a:t>
            </a:r>
            <a:r>
              <a:rPr lang="cs-CZ" sz="2799" dirty="0" err="1"/>
              <a:t>proposal</a:t>
            </a:r>
            <a:r>
              <a:rPr lang="cs-CZ" sz="2799" dirty="0"/>
              <a:t>)</a:t>
            </a:r>
          </a:p>
          <a:p>
            <a:pPr marL="274320" indent="-274320" fontAlgn="auto">
              <a:spcBef>
                <a:spcPts val="0"/>
              </a:spcBef>
              <a:spcAft>
                <a:spcPts val="0"/>
              </a:spcAft>
              <a:buFont typeface="Wingdings"/>
              <a:buChar char=""/>
              <a:defRPr/>
            </a:pPr>
            <a:endParaRPr lang="en-GB" sz="2799" dirty="0"/>
          </a:p>
        </p:txBody>
      </p:sp>
      <p:sp>
        <p:nvSpPr>
          <p:cNvPr id="5" name="Zástupný symbol pro obsah 4">
            <a:extLst>
              <a:ext uri="{FF2B5EF4-FFF2-40B4-BE49-F238E27FC236}">
                <a16:creationId xmlns:a16="http://schemas.microsoft.com/office/drawing/2014/main" id="{E8EA2AAE-F534-4923-9F6A-EC44F1D88C80}"/>
              </a:ext>
            </a:extLst>
          </p:cNvPr>
          <p:cNvSpPr>
            <a:spLocks noGrp="1"/>
          </p:cNvSpPr>
          <p:nvPr>
            <p:ph sz="quarter" idx="2"/>
          </p:nvPr>
        </p:nvSpPr>
        <p:spPr>
          <a:xfrm>
            <a:off x="4270375" y="1600200"/>
            <a:ext cx="3657600" cy="4572000"/>
          </a:xfrm>
        </p:spPr>
        <p:txBody>
          <a:bodyPr>
            <a:normAutofit fontScale="55000" lnSpcReduction="20000"/>
          </a:bodyPr>
          <a:lstStyle/>
          <a:p>
            <a:pPr fontAlgn="auto">
              <a:spcBef>
                <a:spcPts val="0"/>
              </a:spcBef>
              <a:spcAft>
                <a:spcPts val="0"/>
              </a:spcAft>
              <a:defRPr/>
            </a:pPr>
            <a:r>
              <a:rPr lang="cs-CZ" sz="2799" dirty="0"/>
              <a:t>Nabídkové řízení</a:t>
            </a:r>
          </a:p>
          <a:p>
            <a:pPr marL="109728" fontAlgn="auto">
              <a:spcBef>
                <a:spcPts val="0"/>
              </a:spcBef>
              <a:spcAft>
                <a:spcPts val="0"/>
              </a:spcAft>
              <a:defRPr/>
            </a:pPr>
            <a:r>
              <a:rPr lang="cs-CZ" sz="2799" dirty="0"/>
              <a:t>– cena je dominantním kritériem a lze přímo specifikovat požadavky na nákupní položku</a:t>
            </a:r>
          </a:p>
          <a:p>
            <a:pPr marL="274320" indent="-274320" fontAlgn="auto">
              <a:spcBef>
                <a:spcPts val="0"/>
              </a:spcBef>
              <a:spcAft>
                <a:spcPts val="0"/>
              </a:spcAft>
              <a:buFont typeface="Wingdings"/>
              <a:buChar char=""/>
              <a:defRPr/>
            </a:pPr>
            <a:r>
              <a:rPr lang="cs-CZ" sz="2799" dirty="0"/>
              <a:t>Zaslání žádosti o (cenovou) nabídku </a:t>
            </a:r>
            <a:r>
              <a:rPr lang="en-US" sz="2799" dirty="0">
                <a:solidFill>
                  <a:srgbClr val="0070C0"/>
                </a:solidFill>
              </a:rPr>
              <a:t>request for quotation</a:t>
            </a:r>
            <a:r>
              <a:rPr lang="cs-CZ" sz="2799" dirty="0">
                <a:solidFill>
                  <a:srgbClr val="0070C0"/>
                </a:solidFill>
              </a:rPr>
              <a:t> (RFQ)</a:t>
            </a:r>
          </a:p>
          <a:p>
            <a:pPr marL="274320" indent="-274320" fontAlgn="auto">
              <a:spcBef>
                <a:spcPts val="0"/>
              </a:spcBef>
              <a:spcAft>
                <a:spcPts val="0"/>
              </a:spcAft>
              <a:buFont typeface="Wingdings"/>
              <a:buChar char=""/>
              <a:defRPr/>
            </a:pPr>
            <a:r>
              <a:rPr lang="cs-CZ" sz="2799" dirty="0"/>
              <a:t>Hodnocení nabídek podle zvolených kritérií</a:t>
            </a:r>
          </a:p>
          <a:p>
            <a:pPr marL="109728" fontAlgn="auto">
              <a:spcBef>
                <a:spcPts val="0"/>
              </a:spcBef>
              <a:spcAft>
                <a:spcPts val="0"/>
              </a:spcAft>
              <a:defRPr/>
            </a:pPr>
            <a:endParaRPr lang="cs-CZ" sz="2799" dirty="0"/>
          </a:p>
          <a:p>
            <a:pPr marL="109728" fontAlgn="auto">
              <a:spcBef>
                <a:spcPts val="0"/>
              </a:spcBef>
              <a:spcAft>
                <a:spcPts val="0"/>
              </a:spcAft>
              <a:defRPr/>
            </a:pPr>
            <a:r>
              <a:rPr lang="cs-CZ" sz="2799" dirty="0"/>
              <a:t>Efektivní, pokud:</a:t>
            </a:r>
          </a:p>
          <a:p>
            <a:pPr marL="274320" indent="-274320" fontAlgn="auto">
              <a:spcBef>
                <a:spcPts val="0"/>
              </a:spcBef>
              <a:spcAft>
                <a:spcPts val="0"/>
              </a:spcAft>
              <a:buFont typeface="Wingdings"/>
              <a:buChar char=""/>
              <a:defRPr/>
            </a:pPr>
            <a:r>
              <a:rPr lang="cs-CZ" sz="2799" dirty="0"/>
              <a:t>Jde o velké objemy nebo vysokou cenu položky– efektivita nákupu</a:t>
            </a:r>
          </a:p>
          <a:p>
            <a:pPr marL="274320" indent="-274320" fontAlgn="auto">
              <a:spcBef>
                <a:spcPts val="0"/>
              </a:spcBef>
              <a:spcAft>
                <a:spcPts val="0"/>
              </a:spcAft>
              <a:buFont typeface="Wingdings"/>
              <a:buChar char=""/>
              <a:defRPr/>
            </a:pPr>
            <a:r>
              <a:rPr lang="cs-CZ" sz="2799" dirty="0"/>
              <a:t>Lze jasně vymezit specifikaci pro dodavatele</a:t>
            </a:r>
          </a:p>
          <a:p>
            <a:pPr marL="274320" indent="-274320" fontAlgn="auto">
              <a:spcBef>
                <a:spcPts val="0"/>
              </a:spcBef>
              <a:spcAft>
                <a:spcPts val="0"/>
              </a:spcAft>
              <a:buFont typeface="Wingdings"/>
              <a:buChar char=""/>
              <a:defRPr/>
            </a:pPr>
            <a:r>
              <a:rPr lang="cs-CZ" sz="2799" dirty="0"/>
              <a:t>Trh je konkurenční – očekává se adekvátní počet dodavatelů – zájemců</a:t>
            </a:r>
          </a:p>
          <a:p>
            <a:pPr marL="274320" indent="-274320" fontAlgn="auto">
              <a:spcBef>
                <a:spcPts val="0"/>
              </a:spcBef>
              <a:spcAft>
                <a:spcPts val="0"/>
              </a:spcAft>
              <a:buFont typeface="Wingdings"/>
              <a:buChar char=""/>
              <a:defRPr/>
            </a:pPr>
            <a:r>
              <a:rPr lang="cs-CZ" sz="2799" dirty="0"/>
              <a:t>Je k dispozici dostatečně dlouhý čas pro realizaci celého procesu</a:t>
            </a:r>
          </a:p>
          <a:p>
            <a:pPr marL="274320" indent="-274320" fontAlgn="auto">
              <a:spcBef>
                <a:spcPts val="0"/>
              </a:spcBef>
              <a:spcAft>
                <a:spcPts val="0"/>
              </a:spcAft>
              <a:buFont typeface="Wingdings"/>
              <a:buChar char=""/>
              <a:defRPr/>
            </a:pPr>
            <a:r>
              <a:rPr lang="cs-CZ" sz="2799" dirty="0"/>
              <a:t>Kupující nemá preferovaného dodavatele pro danou položku.</a:t>
            </a:r>
          </a:p>
          <a:p>
            <a:pPr marL="274320" indent="-274320" fontAlgn="auto">
              <a:spcBef>
                <a:spcPts val="0"/>
              </a:spcBef>
              <a:spcAft>
                <a:spcPts val="0"/>
              </a:spcAft>
              <a:buFont typeface="Wingdings"/>
              <a:buChar char=""/>
              <a:defRPr/>
            </a:pPr>
            <a:endParaRPr lang="cs-CZ" sz="2799" dirty="0"/>
          </a:p>
          <a:p>
            <a:pPr marL="274320" indent="-274320" fontAlgn="auto">
              <a:spcBef>
                <a:spcPts val="0"/>
              </a:spcBef>
              <a:spcAft>
                <a:spcPts val="0"/>
              </a:spcAft>
              <a:buFont typeface="Wingdings"/>
              <a:buChar char=""/>
              <a:defRPr/>
            </a:pPr>
            <a:r>
              <a:rPr lang="cs-CZ" sz="2799" dirty="0"/>
              <a:t>Korupce u veřejných zakázek</a:t>
            </a:r>
          </a:p>
          <a:p>
            <a:pPr marL="274320" indent="-274320" fontAlgn="auto">
              <a:spcBef>
                <a:spcPts val="0"/>
              </a:spcBef>
              <a:spcAft>
                <a:spcPts val="0"/>
              </a:spcAft>
              <a:buFont typeface="Wingdings"/>
              <a:buChar char=""/>
              <a:defRPr/>
            </a:pPr>
            <a:endParaRPr lang="en-GB" sz="2799"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473FCFF1-11DC-422A-B7CF-EC81691A490E}"/>
              </a:ext>
            </a:extLst>
          </p:cNvPr>
          <p:cNvSpPr>
            <a:spLocks noGrp="1"/>
          </p:cNvSpPr>
          <p:nvPr>
            <p:ph type="title"/>
          </p:nvPr>
        </p:nvSpPr>
        <p:spPr/>
        <p:txBody>
          <a:bodyPr/>
          <a:lstStyle/>
          <a:p>
            <a:pPr fontAlgn="auto">
              <a:lnSpc>
                <a:spcPts val="3999"/>
              </a:lnSpc>
              <a:spcAft>
                <a:spcPts val="0"/>
              </a:spcAft>
              <a:defRPr/>
            </a:pPr>
            <a:r>
              <a:rPr lang="cs-CZ" altLang="en-US" sz="3999"/>
              <a:t>Kritéria výběru dodavatele</a:t>
            </a:r>
            <a:endParaRPr lang="en-GB" altLang="en-US" sz="3999"/>
          </a:p>
        </p:txBody>
      </p:sp>
      <p:sp>
        <p:nvSpPr>
          <p:cNvPr id="3" name="Zástupný symbol pro obsah 2">
            <a:extLst>
              <a:ext uri="{FF2B5EF4-FFF2-40B4-BE49-F238E27FC236}">
                <a16:creationId xmlns:a16="http://schemas.microsoft.com/office/drawing/2014/main" id="{462E73F1-83C0-4916-9A34-4A7F9626722B}"/>
              </a:ext>
            </a:extLst>
          </p:cNvPr>
          <p:cNvSpPr>
            <a:spLocks noGrp="1"/>
          </p:cNvSpPr>
          <p:nvPr>
            <p:ph sz="quarter" idx="1"/>
          </p:nvPr>
        </p:nvSpPr>
        <p:spPr/>
        <p:txBody>
          <a:bodyPr>
            <a:normAutofit fontScale="70000" lnSpcReduction="20000"/>
          </a:bodyPr>
          <a:lstStyle/>
          <a:p>
            <a:pPr marL="274320" indent="-274320" fontAlgn="auto">
              <a:spcBef>
                <a:spcPts val="0"/>
              </a:spcBef>
              <a:spcAft>
                <a:spcPts val="0"/>
              </a:spcAft>
              <a:buFont typeface="Wingdings"/>
              <a:buChar char=""/>
              <a:defRPr/>
            </a:pPr>
            <a:r>
              <a:rPr lang="it-IT" sz="2799" b="1" dirty="0"/>
              <a:t>finan</a:t>
            </a:r>
            <a:r>
              <a:rPr lang="cs-CZ" sz="2799" b="1" dirty="0"/>
              <a:t>č</a:t>
            </a:r>
            <a:r>
              <a:rPr lang="it-IT" sz="2799" b="1" dirty="0"/>
              <a:t>ní situac</a:t>
            </a:r>
            <a:r>
              <a:rPr lang="cs-CZ" sz="2799" b="1" dirty="0"/>
              <a:t>e</a:t>
            </a:r>
            <a:r>
              <a:rPr lang="it-IT" sz="2799" b="1" dirty="0"/>
              <a:t> dodavatele</a:t>
            </a:r>
            <a:endParaRPr lang="cs-CZ" sz="2799" b="1" dirty="0"/>
          </a:p>
          <a:p>
            <a:pPr marL="274320" indent="-274320" fontAlgn="auto">
              <a:spcBef>
                <a:spcPts val="0"/>
              </a:spcBef>
              <a:spcAft>
                <a:spcPts val="0"/>
              </a:spcAft>
              <a:buFont typeface="Wingdings"/>
              <a:buChar char=""/>
              <a:defRPr/>
            </a:pPr>
            <a:r>
              <a:rPr lang="cs-CZ" sz="2799" b="1" dirty="0"/>
              <a:t>perspektivnost vývoje dodavatele (inovační potenciál)</a:t>
            </a:r>
          </a:p>
          <a:p>
            <a:pPr marL="274320" indent="-274320" fontAlgn="auto">
              <a:spcBef>
                <a:spcPts val="0"/>
              </a:spcBef>
              <a:spcAft>
                <a:spcPts val="0"/>
              </a:spcAft>
              <a:buFont typeface="Wingdings"/>
              <a:buChar char=""/>
              <a:defRPr/>
            </a:pPr>
            <a:r>
              <a:rPr lang="cs-CZ" sz="2799" b="1" dirty="0"/>
              <a:t>logistické služby dodavatele: </a:t>
            </a:r>
            <a:endParaRPr lang="cs-CZ" sz="2799" dirty="0"/>
          </a:p>
          <a:p>
            <a:pPr marL="640080" lvl="1" indent="-274320" fontAlgn="auto">
              <a:spcBef>
                <a:spcPts val="0"/>
              </a:spcBef>
              <a:spcAft>
                <a:spcPts val="0"/>
              </a:spcAft>
              <a:buFont typeface="Wingdings 2"/>
              <a:buChar char=""/>
              <a:defRPr/>
            </a:pPr>
            <a:r>
              <a:rPr lang="cs-CZ" dirty="0">
                <a:solidFill>
                  <a:srgbClr val="0000FF"/>
                </a:solidFill>
              </a:rPr>
              <a:t>lokalizace dodavatele,  </a:t>
            </a:r>
          </a:p>
          <a:p>
            <a:pPr marL="640080" lvl="1" indent="-274320" fontAlgn="auto">
              <a:spcBef>
                <a:spcPts val="0"/>
              </a:spcBef>
              <a:spcAft>
                <a:spcPts val="0"/>
              </a:spcAft>
              <a:buFont typeface="Wingdings 2"/>
              <a:buChar char=""/>
              <a:defRPr/>
            </a:pPr>
            <a:r>
              <a:rPr lang="cs-CZ" dirty="0">
                <a:solidFill>
                  <a:srgbClr val="0000FF"/>
                </a:solidFill>
              </a:rPr>
              <a:t>dodací lhůty, termín vyřízení objednávek, </a:t>
            </a:r>
          </a:p>
          <a:p>
            <a:pPr marL="640080" lvl="1" indent="-274320" fontAlgn="auto">
              <a:spcBef>
                <a:spcPts val="0"/>
              </a:spcBef>
              <a:spcAft>
                <a:spcPts val="0"/>
              </a:spcAft>
              <a:buFont typeface="Wingdings 2"/>
              <a:buChar char=""/>
              <a:defRPr/>
            </a:pPr>
            <a:r>
              <a:rPr lang="cs-CZ" dirty="0">
                <a:solidFill>
                  <a:srgbClr val="0000FF"/>
                </a:solidFill>
              </a:rPr>
              <a:t>rozptyl termínů vyřízení objednávek, </a:t>
            </a:r>
          </a:p>
          <a:p>
            <a:pPr marL="640080" lvl="1" indent="-274320" fontAlgn="auto">
              <a:spcBef>
                <a:spcPts val="0"/>
              </a:spcBef>
              <a:spcAft>
                <a:spcPts val="0"/>
              </a:spcAft>
              <a:buFont typeface="Wingdings 2"/>
              <a:buChar char=""/>
              <a:defRPr/>
            </a:pPr>
            <a:r>
              <a:rPr lang="cs-CZ" dirty="0">
                <a:solidFill>
                  <a:srgbClr val="0000FF"/>
                </a:solidFill>
              </a:rPr>
              <a:t>kompletnost dodávek </a:t>
            </a:r>
          </a:p>
          <a:p>
            <a:pPr marL="640080" lvl="1" indent="-274320" fontAlgn="auto">
              <a:spcBef>
                <a:spcPts val="0"/>
              </a:spcBef>
              <a:spcAft>
                <a:spcPts val="0"/>
              </a:spcAft>
              <a:buFont typeface="Wingdings 2"/>
              <a:buChar char=""/>
              <a:defRPr/>
            </a:pPr>
            <a:r>
              <a:rPr lang="cs-CZ" dirty="0">
                <a:solidFill>
                  <a:srgbClr val="0000FF"/>
                </a:solidFill>
              </a:rPr>
              <a:t>schopnost rychlé reakce na mimořádné objednávky, </a:t>
            </a:r>
          </a:p>
          <a:p>
            <a:pPr marL="640080" lvl="1" indent="-274320" fontAlgn="auto">
              <a:spcBef>
                <a:spcPts val="0"/>
              </a:spcBef>
              <a:spcAft>
                <a:spcPts val="0"/>
              </a:spcAft>
              <a:buFont typeface="Wingdings 2"/>
              <a:buChar char=""/>
              <a:defRPr/>
            </a:pPr>
            <a:r>
              <a:rPr lang="cs-CZ" dirty="0">
                <a:solidFill>
                  <a:srgbClr val="0000FF"/>
                </a:solidFill>
              </a:rPr>
              <a:t>balení dodávaných výrobků,</a:t>
            </a:r>
          </a:p>
          <a:p>
            <a:pPr marL="640080" lvl="1" indent="-274320" fontAlgn="auto">
              <a:spcBef>
                <a:spcPts val="0"/>
              </a:spcBef>
              <a:spcAft>
                <a:spcPts val="0"/>
              </a:spcAft>
              <a:buFont typeface="Wingdings 2"/>
              <a:buChar char=""/>
              <a:defRPr/>
            </a:pPr>
            <a:r>
              <a:rPr lang="cs-CZ" dirty="0">
                <a:solidFill>
                  <a:srgbClr val="0000FF"/>
                </a:solidFill>
              </a:rPr>
              <a:t>schopnost zabezpečovat </a:t>
            </a:r>
            <a:r>
              <a:rPr lang="cs-CZ" dirty="0" err="1">
                <a:solidFill>
                  <a:srgbClr val="0000FF"/>
                </a:solidFill>
              </a:rPr>
              <a:t>JiT</a:t>
            </a:r>
            <a:r>
              <a:rPr lang="cs-CZ" dirty="0">
                <a:solidFill>
                  <a:srgbClr val="0000FF"/>
                </a:solidFill>
              </a:rPr>
              <a:t>-dodávky, </a:t>
            </a:r>
          </a:p>
          <a:p>
            <a:pPr marL="640080" lvl="1" indent="-274320" fontAlgn="auto">
              <a:spcBef>
                <a:spcPts val="0"/>
              </a:spcBef>
              <a:spcAft>
                <a:spcPts val="0"/>
              </a:spcAft>
              <a:buFont typeface="Wingdings 2"/>
              <a:buChar char=""/>
              <a:defRPr/>
            </a:pPr>
            <a:r>
              <a:rPr lang="cs-CZ" dirty="0">
                <a:solidFill>
                  <a:srgbClr val="0000FF"/>
                </a:solidFill>
              </a:rPr>
              <a:t>dopravní schopnost</a:t>
            </a:r>
          </a:p>
          <a:p>
            <a:pPr marL="640080" lvl="1" indent="-274320" fontAlgn="auto">
              <a:spcBef>
                <a:spcPts val="0"/>
              </a:spcBef>
              <a:spcAft>
                <a:spcPts val="0"/>
              </a:spcAft>
              <a:buFont typeface="Wingdings 2"/>
              <a:buChar char=""/>
              <a:defRPr/>
            </a:pPr>
            <a:r>
              <a:rPr lang="cs-CZ" dirty="0">
                <a:solidFill>
                  <a:srgbClr val="0000FF"/>
                </a:solidFill>
              </a:rPr>
              <a:t>nabídka dalších služeb</a:t>
            </a:r>
            <a:endParaRPr lang="cs-CZ" b="1" dirty="0"/>
          </a:p>
          <a:p>
            <a:pPr marL="274320" indent="-274320" fontAlgn="auto">
              <a:spcBef>
                <a:spcPts val="0"/>
              </a:spcBef>
              <a:spcAft>
                <a:spcPts val="0"/>
              </a:spcAft>
              <a:buFont typeface="Wingdings"/>
              <a:buChar char=""/>
              <a:defRPr/>
            </a:pPr>
            <a:r>
              <a:rPr lang="cs-CZ" sz="2799" b="1" dirty="0"/>
              <a:t>výrobní možnosti dodavatele</a:t>
            </a:r>
          </a:p>
          <a:p>
            <a:pPr marL="274320" indent="-274320" fontAlgn="auto">
              <a:spcBef>
                <a:spcPts val="0"/>
              </a:spcBef>
              <a:spcAft>
                <a:spcPts val="0"/>
              </a:spcAft>
              <a:buFont typeface="Wingdings"/>
              <a:buChar char=""/>
              <a:defRPr/>
            </a:pPr>
            <a:endParaRPr lang="en-GB" sz="2799" dirty="0"/>
          </a:p>
        </p:txBody>
      </p:sp>
      <p:sp>
        <p:nvSpPr>
          <p:cNvPr id="4" name="Zástupný symbol pro obsah 3">
            <a:extLst>
              <a:ext uri="{FF2B5EF4-FFF2-40B4-BE49-F238E27FC236}">
                <a16:creationId xmlns:a16="http://schemas.microsoft.com/office/drawing/2014/main" id="{65B5FD05-B93F-4EB7-B125-ACAB9991E1C4}"/>
              </a:ext>
            </a:extLst>
          </p:cNvPr>
          <p:cNvSpPr>
            <a:spLocks noGrp="1"/>
          </p:cNvSpPr>
          <p:nvPr>
            <p:ph sz="quarter" idx="2"/>
          </p:nvPr>
        </p:nvSpPr>
        <p:spPr>
          <a:xfrm>
            <a:off x="4270375" y="1600200"/>
            <a:ext cx="3657600" cy="4572000"/>
          </a:xfrm>
        </p:spPr>
        <p:txBody>
          <a:bodyPr>
            <a:normAutofit fontScale="70000" lnSpcReduction="20000"/>
          </a:bodyPr>
          <a:lstStyle/>
          <a:p>
            <a:pPr marL="274320" indent="-274320" fontAlgn="auto">
              <a:spcBef>
                <a:spcPts val="0"/>
              </a:spcBef>
              <a:spcAft>
                <a:spcPts val="0"/>
              </a:spcAft>
              <a:buFont typeface="Wingdings"/>
              <a:buChar char=""/>
              <a:defRPr/>
            </a:pPr>
            <a:r>
              <a:rPr lang="cs-CZ" sz="2799" b="1" dirty="0"/>
              <a:t>požadovaná kvalita:</a:t>
            </a:r>
          </a:p>
          <a:p>
            <a:pPr marL="640080" lvl="1" indent="-274320" fontAlgn="auto">
              <a:spcBef>
                <a:spcPts val="0"/>
              </a:spcBef>
              <a:spcAft>
                <a:spcPts val="0"/>
              </a:spcAft>
              <a:buFont typeface="Wingdings 2"/>
              <a:buChar char=""/>
              <a:defRPr/>
            </a:pPr>
            <a:r>
              <a:rPr lang="cs-CZ" dirty="0">
                <a:solidFill>
                  <a:srgbClr val="0000FF"/>
                </a:solidFill>
              </a:rPr>
              <a:t>procentuální podíl vadných dílů z celkového dodaného množství, </a:t>
            </a:r>
          </a:p>
          <a:p>
            <a:pPr marL="640080" lvl="1" indent="-274320" fontAlgn="auto">
              <a:spcBef>
                <a:spcPts val="0"/>
              </a:spcBef>
              <a:spcAft>
                <a:spcPts val="0"/>
              </a:spcAft>
              <a:buFont typeface="Wingdings 2"/>
              <a:buChar char=""/>
              <a:defRPr/>
            </a:pPr>
            <a:r>
              <a:rPr lang="cs-CZ" dirty="0">
                <a:solidFill>
                  <a:srgbClr val="0000FF"/>
                </a:solidFill>
              </a:rPr>
              <a:t>procentuální podíl nevyhovujících vzorků při statistické kontrole kvality, </a:t>
            </a:r>
          </a:p>
          <a:p>
            <a:pPr marL="640080" lvl="1" indent="-274320" fontAlgn="auto">
              <a:spcBef>
                <a:spcPts val="0"/>
              </a:spcBef>
              <a:spcAft>
                <a:spcPts val="0"/>
              </a:spcAft>
              <a:buFont typeface="Wingdings 2"/>
              <a:buChar char=""/>
              <a:defRPr/>
            </a:pPr>
            <a:r>
              <a:rPr lang="cs-CZ" dirty="0">
                <a:solidFill>
                  <a:srgbClr val="0000FF"/>
                </a:solidFill>
              </a:rPr>
              <a:t>informace o dosavadním vývoji a perspektivách v kvalitě výrobků dodavatele, </a:t>
            </a:r>
          </a:p>
          <a:p>
            <a:pPr marL="640080" lvl="1" indent="-274320" fontAlgn="auto">
              <a:spcBef>
                <a:spcPts val="0"/>
              </a:spcBef>
              <a:spcAft>
                <a:spcPts val="0"/>
              </a:spcAft>
              <a:buFont typeface="Wingdings 2"/>
              <a:buChar char=""/>
              <a:defRPr/>
            </a:pPr>
            <a:r>
              <a:rPr lang="cs-CZ" dirty="0">
                <a:solidFill>
                  <a:srgbClr val="0000FF"/>
                </a:solidFill>
              </a:rPr>
              <a:t>informace o systému řízení kvality, </a:t>
            </a:r>
          </a:p>
          <a:p>
            <a:pPr marL="274320" indent="-274320" fontAlgn="auto">
              <a:spcBef>
                <a:spcPts val="0"/>
              </a:spcBef>
              <a:spcAft>
                <a:spcPts val="0"/>
              </a:spcAft>
              <a:buFont typeface="Wingdings"/>
              <a:buChar char=""/>
              <a:defRPr/>
            </a:pPr>
            <a:r>
              <a:rPr lang="cs-CZ" sz="2799" b="1" dirty="0"/>
              <a:t>informační systém</a:t>
            </a:r>
          </a:p>
          <a:p>
            <a:pPr marL="274320" indent="-274320" fontAlgn="auto">
              <a:spcBef>
                <a:spcPts val="0"/>
              </a:spcBef>
              <a:spcAft>
                <a:spcPts val="0"/>
              </a:spcAft>
              <a:buFont typeface="Wingdings"/>
              <a:buChar char=""/>
              <a:defRPr/>
            </a:pPr>
            <a:r>
              <a:rPr lang="cs-CZ" sz="2799" b="1" dirty="0"/>
              <a:t>celkové pořizovací náklady a platební podmínky: </a:t>
            </a:r>
          </a:p>
          <a:p>
            <a:pPr marL="640080" lvl="1" indent="-274320" fontAlgn="auto">
              <a:spcBef>
                <a:spcPts val="0"/>
              </a:spcBef>
              <a:spcAft>
                <a:spcPts val="0"/>
              </a:spcAft>
              <a:buFont typeface="Wingdings 2"/>
              <a:buChar char=""/>
              <a:defRPr/>
            </a:pPr>
            <a:r>
              <a:rPr lang="cs-CZ" dirty="0">
                <a:solidFill>
                  <a:srgbClr val="0000FF"/>
                </a:solidFill>
              </a:rPr>
              <a:t>cena, </a:t>
            </a:r>
          </a:p>
          <a:p>
            <a:pPr marL="640080" lvl="1" indent="-274320" fontAlgn="auto">
              <a:spcBef>
                <a:spcPts val="0"/>
              </a:spcBef>
              <a:spcAft>
                <a:spcPts val="0"/>
              </a:spcAft>
              <a:buFont typeface="Wingdings 2"/>
              <a:buChar char=""/>
              <a:defRPr/>
            </a:pPr>
            <a:r>
              <a:rPr lang="cs-CZ" dirty="0">
                <a:solidFill>
                  <a:srgbClr val="0000FF"/>
                </a:solidFill>
              </a:rPr>
              <a:t>pořizovací náklady, </a:t>
            </a:r>
          </a:p>
          <a:p>
            <a:pPr marL="640080" lvl="1" indent="-274320" fontAlgn="auto">
              <a:spcBef>
                <a:spcPts val="0"/>
              </a:spcBef>
              <a:spcAft>
                <a:spcPts val="0"/>
              </a:spcAft>
              <a:buFont typeface="Wingdings 2"/>
              <a:buChar char=""/>
              <a:defRPr/>
            </a:pPr>
            <a:r>
              <a:rPr lang="cs-CZ" dirty="0">
                <a:solidFill>
                  <a:srgbClr val="0000FF"/>
                </a:solidFill>
              </a:rPr>
              <a:t>očekávaný vývoj ceny, </a:t>
            </a:r>
          </a:p>
          <a:p>
            <a:pPr marL="640080" lvl="1" indent="-274320" fontAlgn="auto">
              <a:spcBef>
                <a:spcPts val="0"/>
              </a:spcBef>
              <a:spcAft>
                <a:spcPts val="0"/>
              </a:spcAft>
              <a:buFont typeface="Wingdings 2"/>
              <a:buChar char=""/>
              <a:defRPr/>
            </a:pPr>
            <a:r>
              <a:rPr lang="cs-CZ" dirty="0">
                <a:solidFill>
                  <a:srgbClr val="0000FF"/>
                </a:solidFill>
              </a:rPr>
              <a:t>vývoj nákladů dodavatele, </a:t>
            </a:r>
          </a:p>
          <a:p>
            <a:pPr marL="640080" lvl="1" indent="-274320" fontAlgn="auto">
              <a:spcBef>
                <a:spcPts val="0"/>
              </a:spcBef>
              <a:spcAft>
                <a:spcPts val="0"/>
              </a:spcAft>
              <a:buFont typeface="Wingdings 2"/>
              <a:buChar char=""/>
              <a:defRPr/>
            </a:pPr>
            <a:r>
              <a:rPr lang="cs-CZ" dirty="0">
                <a:solidFill>
                  <a:srgbClr val="0000FF"/>
                </a:solidFill>
              </a:rPr>
              <a:t>podíl přímých a režijních nákladů,</a:t>
            </a:r>
          </a:p>
          <a:p>
            <a:pPr marL="640080" lvl="1" indent="-274320" fontAlgn="auto">
              <a:spcBef>
                <a:spcPts val="0"/>
              </a:spcBef>
              <a:spcAft>
                <a:spcPts val="0"/>
              </a:spcAft>
              <a:buFont typeface="Wingdings 2"/>
              <a:buChar char=""/>
              <a:defRPr/>
            </a:pPr>
            <a:r>
              <a:rPr lang="pl-PL" dirty="0">
                <a:solidFill>
                  <a:srgbClr val="0000FF"/>
                </a:solidFill>
              </a:rPr>
              <a:t>lhůty splatnosti faktur, </a:t>
            </a:r>
          </a:p>
          <a:p>
            <a:pPr marL="640080" lvl="1" indent="-274320" fontAlgn="auto">
              <a:spcBef>
                <a:spcPts val="0"/>
              </a:spcBef>
              <a:spcAft>
                <a:spcPts val="0"/>
              </a:spcAft>
              <a:buFont typeface="Wingdings 2"/>
              <a:buChar char=""/>
              <a:defRPr/>
            </a:pPr>
            <a:r>
              <a:rPr lang="cs-CZ" dirty="0">
                <a:solidFill>
                  <a:srgbClr val="0000FF"/>
                </a:solidFill>
              </a:rPr>
              <a:t>cenové rabaty. </a:t>
            </a:r>
          </a:p>
          <a:p>
            <a:pPr marL="274320" indent="-274320" fontAlgn="auto">
              <a:spcBef>
                <a:spcPts val="0"/>
              </a:spcBef>
              <a:spcAft>
                <a:spcPts val="0"/>
              </a:spcAft>
              <a:buFont typeface="Wingdings"/>
              <a:buChar char=""/>
              <a:defRPr/>
            </a:pPr>
            <a:endParaRPr lang="en-GB" sz="2799"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B860FBA-DE08-4F05-AA2F-73C9BB782C05}"/>
              </a:ext>
            </a:extLst>
          </p:cNvPr>
          <p:cNvSpPr>
            <a:spLocks noGrp="1"/>
          </p:cNvSpPr>
          <p:nvPr>
            <p:ph type="title"/>
          </p:nvPr>
        </p:nvSpPr>
        <p:spPr/>
        <p:txBody>
          <a:bodyPr/>
          <a:lstStyle/>
          <a:p>
            <a:pPr>
              <a:lnSpc>
                <a:spcPts val="3999"/>
              </a:lnSpc>
              <a:defRPr/>
            </a:pPr>
            <a:r>
              <a:rPr lang="cs-CZ" sz="3999" dirty="0">
                <a:solidFill>
                  <a:srgbClr val="FF0000"/>
                </a:solidFill>
              </a:rPr>
              <a:t>Výběr dodavatelů – ABC analýza</a:t>
            </a:r>
            <a:endParaRPr lang="en-GB" sz="3999" dirty="0">
              <a:solidFill>
                <a:srgbClr val="FF0000"/>
              </a:solidFill>
            </a:endParaRPr>
          </a:p>
        </p:txBody>
      </p:sp>
      <p:sp>
        <p:nvSpPr>
          <p:cNvPr id="5" name="Zástupný symbol pro obsah 4">
            <a:extLst>
              <a:ext uri="{FF2B5EF4-FFF2-40B4-BE49-F238E27FC236}">
                <a16:creationId xmlns:a16="http://schemas.microsoft.com/office/drawing/2014/main" id="{0BE63859-B22A-4ADD-AB55-80D4CDA9659A}"/>
              </a:ext>
            </a:extLst>
          </p:cNvPr>
          <p:cNvSpPr>
            <a:spLocks noGrp="1"/>
          </p:cNvSpPr>
          <p:nvPr>
            <p:ph idx="1"/>
          </p:nvPr>
        </p:nvSpPr>
        <p:spPr>
          <a:xfrm>
            <a:off x="539750" y="1692275"/>
            <a:ext cx="8064500" cy="4140200"/>
          </a:xfrm>
        </p:spPr>
        <p:txBody>
          <a:bodyPr>
            <a:normAutofit fontScale="92500" lnSpcReduction="20000"/>
          </a:bodyPr>
          <a:lstStyle/>
          <a:p>
            <a:pPr marL="109728" indent="0">
              <a:spcBef>
                <a:spcPts val="0"/>
              </a:spcBef>
              <a:buFont typeface="Wingdings" panose="05000000000000000000" pitchFamily="2" charset="2"/>
              <a:buNone/>
              <a:defRPr/>
            </a:pPr>
            <a:r>
              <a:rPr lang="pl-PL" sz="2799" dirty="0"/>
              <a:t>podle postavení a jejich poč</a:t>
            </a:r>
            <a:r>
              <a:rPr lang="cs-CZ" sz="2799" dirty="0"/>
              <a:t>tu na trhu: </a:t>
            </a:r>
          </a:p>
          <a:p>
            <a:pPr>
              <a:spcBef>
                <a:spcPts val="0"/>
              </a:spcBef>
              <a:defRPr/>
            </a:pPr>
            <a:r>
              <a:rPr lang="cs-CZ" sz="2799" dirty="0">
                <a:solidFill>
                  <a:srgbClr val="C00000"/>
                </a:solidFill>
              </a:rPr>
              <a:t>kategorie A</a:t>
            </a:r>
            <a:r>
              <a:rPr lang="cs-CZ" sz="2799" dirty="0"/>
              <a:t> - omezené množství většinou monopolních dodavatelů dodávajících specializované produkty; </a:t>
            </a:r>
          </a:p>
          <a:p>
            <a:pPr>
              <a:spcBef>
                <a:spcPts val="0"/>
              </a:spcBef>
              <a:defRPr/>
            </a:pPr>
            <a:r>
              <a:rPr lang="cs-CZ" sz="2799" dirty="0">
                <a:solidFill>
                  <a:srgbClr val="C00000"/>
                </a:solidFill>
              </a:rPr>
              <a:t>skupinu B</a:t>
            </a:r>
            <a:r>
              <a:rPr lang="cs-CZ" sz="2799" dirty="0"/>
              <a:t> tvoří větší množství dodavatelů dodávajících zboží na rozsáhlejší  segmenty trhu;  </a:t>
            </a:r>
          </a:p>
          <a:p>
            <a:pPr>
              <a:spcBef>
                <a:spcPts val="0"/>
              </a:spcBef>
              <a:defRPr/>
            </a:pPr>
            <a:r>
              <a:rPr lang="cs-CZ" sz="2799" dirty="0">
                <a:solidFill>
                  <a:srgbClr val="C00000"/>
                </a:solidFill>
              </a:rPr>
              <a:t>skupinu C</a:t>
            </a:r>
            <a:r>
              <a:rPr lang="cs-CZ" sz="2799" dirty="0"/>
              <a:t> tvoří velký počet dodavatelů nabízejících produkty s širokým využitím.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Nadpis 1">
            <a:extLst>
              <a:ext uri="{FF2B5EF4-FFF2-40B4-BE49-F238E27FC236}">
                <a16:creationId xmlns:a16="http://schemas.microsoft.com/office/drawing/2014/main" id="{92777F2C-AC87-4CBB-8E37-DE8D9739A5FB}"/>
              </a:ext>
            </a:extLst>
          </p:cNvPr>
          <p:cNvSpPr>
            <a:spLocks noGrp="1" noChangeArrowheads="1"/>
          </p:cNvSpPr>
          <p:nvPr>
            <p:ph type="title" idx="4294967295"/>
          </p:nvPr>
        </p:nvSpPr>
        <p:spPr bwMode="auto">
          <a:xfrm>
            <a:off x="914400" y="260350"/>
            <a:ext cx="8229600"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91440" numCol="1" compatLnSpc="1">
            <a:prstTxWarp prst="textNoShape">
              <a:avLst/>
            </a:prstTxWarp>
          </a:bodyPr>
          <a:lstStyle/>
          <a:p>
            <a:r>
              <a:rPr lang="cs-CZ" altLang="cs-CZ" sz="4000"/>
              <a:t>Hodnocení dodavatelů</a:t>
            </a:r>
            <a:endParaRPr lang="en-GB" altLang="cs-CZ" sz="4000"/>
          </a:p>
        </p:txBody>
      </p:sp>
      <p:sp>
        <p:nvSpPr>
          <p:cNvPr id="3" name="Zástupný symbol pro obsah 2">
            <a:extLst>
              <a:ext uri="{FF2B5EF4-FFF2-40B4-BE49-F238E27FC236}">
                <a16:creationId xmlns:a16="http://schemas.microsoft.com/office/drawing/2014/main" id="{9FA6605B-09A9-4E21-8D7E-BD2B46EFA6AF}"/>
              </a:ext>
            </a:extLst>
          </p:cNvPr>
          <p:cNvSpPr>
            <a:spLocks noGrp="1"/>
          </p:cNvSpPr>
          <p:nvPr>
            <p:ph sz="quarter" idx="4294967295"/>
          </p:nvPr>
        </p:nvSpPr>
        <p:spPr>
          <a:xfrm>
            <a:off x="0" y="1600200"/>
            <a:ext cx="8229600" cy="4525963"/>
          </a:xfrm>
        </p:spPr>
        <p:txBody>
          <a:bodyPr>
            <a:normAutofit lnSpcReduction="10000"/>
          </a:bodyPr>
          <a:lstStyle/>
          <a:p>
            <a:pPr fontAlgn="auto">
              <a:lnSpc>
                <a:spcPct val="90000"/>
              </a:lnSpc>
              <a:spcBef>
                <a:spcPts val="0"/>
              </a:spcBef>
              <a:spcAft>
                <a:spcPts val="0"/>
              </a:spcAft>
              <a:buFont typeface="Wingdings"/>
              <a:buChar char=""/>
              <a:defRPr/>
            </a:pPr>
            <a:r>
              <a:rPr lang="cs-CZ" altLang="cs-CZ" sz="2800"/>
              <a:t>Co za údaje sledovat o dodavatelích</a:t>
            </a:r>
          </a:p>
          <a:p>
            <a:pPr marL="547688" lvl="1" indent="-228600" fontAlgn="auto">
              <a:lnSpc>
                <a:spcPct val="90000"/>
              </a:lnSpc>
              <a:spcBef>
                <a:spcPts val="0"/>
              </a:spcBef>
              <a:spcAft>
                <a:spcPts val="0"/>
              </a:spcAft>
              <a:buFont typeface="Wingdings 2"/>
              <a:buChar char=""/>
              <a:defRPr/>
            </a:pPr>
            <a:r>
              <a:rPr lang="cs-CZ" altLang="cs-CZ" sz="2600"/>
              <a:t>Snižování nákladů (% úspor)</a:t>
            </a:r>
          </a:p>
          <a:p>
            <a:pPr marL="547688" lvl="1" indent="-228600" fontAlgn="auto">
              <a:lnSpc>
                <a:spcPct val="90000"/>
              </a:lnSpc>
              <a:spcBef>
                <a:spcPts val="0"/>
              </a:spcBef>
              <a:spcAft>
                <a:spcPts val="0"/>
              </a:spcAft>
              <a:buFont typeface="Wingdings 2"/>
              <a:buChar char=""/>
              <a:defRPr/>
            </a:pPr>
            <a:r>
              <a:rPr lang="cs-CZ" altLang="cs-CZ" sz="2600"/>
              <a:t>Včasnost dodávek (% dodávek na čas)</a:t>
            </a:r>
          </a:p>
          <a:p>
            <a:pPr marL="547688" lvl="1" indent="-228600" fontAlgn="auto">
              <a:lnSpc>
                <a:spcPct val="90000"/>
              </a:lnSpc>
              <a:spcBef>
                <a:spcPts val="0"/>
              </a:spcBef>
              <a:spcAft>
                <a:spcPts val="0"/>
              </a:spcAft>
              <a:buFont typeface="Wingdings 2"/>
              <a:buChar char=""/>
              <a:defRPr/>
            </a:pPr>
            <a:r>
              <a:rPr lang="cs-CZ" altLang="cs-CZ" sz="2600"/>
              <a:t>Kvalita (% zmetků, náklady na nekvalitu)</a:t>
            </a:r>
          </a:p>
          <a:p>
            <a:pPr marL="547688" lvl="1" indent="-228600" fontAlgn="auto">
              <a:lnSpc>
                <a:spcPct val="90000"/>
              </a:lnSpc>
              <a:spcBef>
                <a:spcPts val="0"/>
              </a:spcBef>
              <a:spcAft>
                <a:spcPts val="0"/>
              </a:spcAft>
              <a:buFont typeface="Wingdings 2"/>
              <a:buChar char=""/>
              <a:defRPr/>
            </a:pPr>
            <a:r>
              <a:rPr lang="cs-CZ" altLang="cs-CZ" sz="2600"/>
              <a:t>Dodací podmínky (% dodávek na čas, čas od objednávky k dodávce)</a:t>
            </a:r>
          </a:p>
          <a:p>
            <a:pPr marL="547688" lvl="1" indent="-228600" fontAlgn="auto">
              <a:lnSpc>
                <a:spcPct val="90000"/>
              </a:lnSpc>
              <a:spcBef>
                <a:spcPts val="0"/>
              </a:spcBef>
              <a:spcAft>
                <a:spcPts val="0"/>
              </a:spcAft>
              <a:buFont typeface="Wingdings 2"/>
              <a:buChar char=""/>
              <a:defRPr/>
            </a:pPr>
            <a:r>
              <a:rPr lang="cs-CZ" altLang="cs-CZ" sz="2600"/>
              <a:t>Platební podmínky (splatnost)</a:t>
            </a:r>
          </a:p>
          <a:p>
            <a:pPr marL="547688" lvl="1" indent="-228600" fontAlgn="auto">
              <a:lnSpc>
                <a:spcPct val="90000"/>
              </a:lnSpc>
              <a:spcBef>
                <a:spcPts val="0"/>
              </a:spcBef>
              <a:spcAft>
                <a:spcPts val="0"/>
              </a:spcAft>
              <a:buFont typeface="Wingdings 2"/>
              <a:buChar char=""/>
              <a:defRPr/>
            </a:pPr>
            <a:r>
              <a:rPr lang="cs-CZ" altLang="cs-CZ" sz="2600"/>
              <a:t>Dostupnost zákaznické podpory</a:t>
            </a:r>
          </a:p>
          <a:p>
            <a:pPr fontAlgn="auto">
              <a:lnSpc>
                <a:spcPct val="90000"/>
              </a:lnSpc>
              <a:spcBef>
                <a:spcPts val="0"/>
              </a:spcBef>
              <a:spcAft>
                <a:spcPts val="0"/>
              </a:spcAft>
              <a:buFont typeface="Wingdings"/>
              <a:buChar char=""/>
              <a:defRPr/>
            </a:pPr>
            <a:r>
              <a:rPr lang="cs-CZ" altLang="cs-CZ" sz="2800"/>
              <a:t>Formy smluvního zajištění objednávek</a:t>
            </a:r>
          </a:p>
          <a:p>
            <a:pPr marL="547688" lvl="1" indent="-228600" fontAlgn="auto">
              <a:lnSpc>
                <a:spcPct val="90000"/>
              </a:lnSpc>
              <a:spcBef>
                <a:spcPts val="0"/>
              </a:spcBef>
              <a:spcAft>
                <a:spcPts val="0"/>
              </a:spcAft>
              <a:buFont typeface="Wingdings 2"/>
              <a:buChar char=""/>
              <a:defRPr/>
            </a:pPr>
            <a:r>
              <a:rPr lang="cs-CZ" altLang="cs-CZ" sz="2600"/>
              <a:t>Rámcové smlouvy (kvalita ano, množství a termín ne</a:t>
            </a:r>
          </a:p>
          <a:p>
            <a:pPr marL="547688" lvl="1" indent="-228600" fontAlgn="auto">
              <a:lnSpc>
                <a:spcPct val="90000"/>
              </a:lnSpc>
              <a:spcBef>
                <a:spcPts val="0"/>
              </a:spcBef>
              <a:spcAft>
                <a:spcPts val="0"/>
              </a:spcAft>
              <a:buFont typeface="Wingdings 2"/>
              <a:buChar char=""/>
              <a:defRPr/>
            </a:pPr>
            <a:r>
              <a:rPr lang="cs-CZ" altLang="cs-CZ" sz="2600"/>
              <a:t>Smlouvy na odvolávky (kvalita, množství, termíny)</a:t>
            </a:r>
          </a:p>
          <a:p>
            <a:pPr marL="547688" lvl="1" indent="-228600" fontAlgn="auto">
              <a:lnSpc>
                <a:spcPct val="90000"/>
              </a:lnSpc>
              <a:spcBef>
                <a:spcPts val="0"/>
              </a:spcBef>
              <a:spcAft>
                <a:spcPts val="0"/>
              </a:spcAft>
              <a:buFont typeface="Wingdings 2"/>
              <a:buChar char=""/>
              <a:defRPr/>
            </a:pPr>
            <a:r>
              <a:rPr lang="cs-CZ" altLang="cs-CZ" sz="2600"/>
              <a:t>Nákup a základě specifikace</a:t>
            </a:r>
          </a:p>
          <a:p>
            <a:pPr marL="547688" lvl="1" indent="-228600" fontAlgn="auto">
              <a:lnSpc>
                <a:spcPct val="90000"/>
              </a:lnSpc>
              <a:spcBef>
                <a:spcPts val="0"/>
              </a:spcBef>
              <a:spcAft>
                <a:spcPts val="0"/>
              </a:spcAft>
              <a:buFont typeface="Wingdings 2"/>
              <a:buChar char=""/>
              <a:defRPr/>
            </a:pPr>
            <a:r>
              <a:rPr lang="cs-CZ" altLang="cs-CZ" sz="2600"/>
              <a:t>Nákup z konsignačního skadu – odběr dle potřeby</a:t>
            </a:r>
          </a:p>
          <a:p>
            <a:pPr fontAlgn="auto">
              <a:lnSpc>
                <a:spcPct val="90000"/>
              </a:lnSpc>
              <a:spcBef>
                <a:spcPts val="0"/>
              </a:spcBef>
              <a:spcAft>
                <a:spcPts val="0"/>
              </a:spcAft>
              <a:buFont typeface="Wingdings"/>
              <a:buChar char=""/>
              <a:defRPr/>
            </a:pPr>
            <a:endParaRPr lang="en-GB" altLang="cs-CZ" sz="2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a:extLst>
              <a:ext uri="{FF2B5EF4-FFF2-40B4-BE49-F238E27FC236}">
                <a16:creationId xmlns:a16="http://schemas.microsoft.com/office/drawing/2014/main" id="{4D2DBFB6-7C29-4049-8629-BE1474C692F7}"/>
              </a:ext>
            </a:extLst>
          </p:cNvPr>
          <p:cNvSpPr>
            <a:spLocks noGrp="1"/>
          </p:cNvSpPr>
          <p:nvPr>
            <p:ph type="title"/>
          </p:nvPr>
        </p:nvSpPr>
        <p:spPr/>
        <p:txBody>
          <a:bodyPr/>
          <a:lstStyle/>
          <a:p>
            <a:pPr fontAlgn="auto">
              <a:lnSpc>
                <a:spcPts val="3999"/>
              </a:lnSpc>
              <a:spcAft>
                <a:spcPts val="0"/>
              </a:spcAft>
              <a:defRPr/>
            </a:pPr>
            <a:r>
              <a:rPr lang="cs-CZ" altLang="cs-CZ" sz="3999" dirty="0">
                <a:solidFill>
                  <a:srgbClr val="C00000"/>
                </a:solidFill>
              </a:rPr>
              <a:t>Metody hodnocení (výběru dodavatelů)</a:t>
            </a:r>
          </a:p>
        </p:txBody>
      </p:sp>
      <p:sp>
        <p:nvSpPr>
          <p:cNvPr id="65539" name="Zástupný symbol pro obsah 2">
            <a:extLst>
              <a:ext uri="{FF2B5EF4-FFF2-40B4-BE49-F238E27FC236}">
                <a16:creationId xmlns:a16="http://schemas.microsoft.com/office/drawing/2014/main" id="{2C50298B-AEC8-4B32-BEC1-9CCF05D49FC8}"/>
              </a:ext>
            </a:extLst>
          </p:cNvPr>
          <p:cNvSpPr>
            <a:spLocks noGrp="1"/>
          </p:cNvSpPr>
          <p:nvPr>
            <p:ph idx="1"/>
          </p:nvPr>
        </p:nvSpPr>
        <p:spPr>
          <a:xfrm>
            <a:off x="539750" y="1692275"/>
            <a:ext cx="8064500" cy="4140200"/>
          </a:xfrm>
        </p:spPr>
        <p:txBody>
          <a:bodyPr/>
          <a:lstStyle/>
          <a:p>
            <a:pPr>
              <a:spcBef>
                <a:spcPts val="0"/>
              </a:spcBef>
              <a:defRPr/>
            </a:pPr>
            <a:r>
              <a:rPr lang="cs-CZ" altLang="cs-CZ" sz="2799"/>
              <a:t>expertní odhad (tým nebo jednotlivec s danými pravomocemi) – vliv značné subjektivity</a:t>
            </a:r>
          </a:p>
          <a:p>
            <a:pPr>
              <a:spcBef>
                <a:spcPts val="0"/>
              </a:spcBef>
              <a:defRPr/>
            </a:pPr>
            <a:r>
              <a:rPr lang="cs-CZ" altLang="cs-CZ" sz="2799"/>
              <a:t>Škálovací, Bodové metody</a:t>
            </a:r>
          </a:p>
          <a:p>
            <a:pPr>
              <a:spcBef>
                <a:spcPts val="0"/>
              </a:spcBef>
              <a:defRPr/>
            </a:pPr>
            <a:r>
              <a:rPr lang="cs-CZ" altLang="cs-CZ" sz="2799"/>
              <a:t>scoring-model (viz dále)</a:t>
            </a:r>
          </a:p>
          <a:p>
            <a:pPr>
              <a:spcBef>
                <a:spcPts val="0"/>
              </a:spcBef>
              <a:defRPr/>
            </a:pPr>
            <a:r>
              <a:rPr lang="cs-CZ" altLang="cs-CZ" sz="2799"/>
              <a:t>porovnání nabídek (např. z hlediska cenové úrovně dodavatele)</a:t>
            </a:r>
          </a:p>
          <a:p>
            <a:pPr>
              <a:spcBef>
                <a:spcPts val="0"/>
              </a:spcBef>
              <a:defRPr/>
            </a:pPr>
            <a:r>
              <a:rPr lang="cs-CZ" altLang="cs-CZ" sz="2799"/>
              <a:t>kombinace metod (v praxi nejčastěji uplatňovaný přístup)</a:t>
            </a:r>
          </a:p>
          <a:p>
            <a:pPr>
              <a:spcBef>
                <a:spcPts val="0"/>
              </a:spcBef>
              <a:defRPr/>
            </a:pPr>
            <a:endParaRPr lang="cs-CZ" altLang="cs-CZ" sz="2799"/>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75910-518B-4C34-9F80-A1B312DFFFCD}"/>
              </a:ext>
            </a:extLst>
          </p:cNvPr>
          <p:cNvSpPr>
            <a:spLocks noGrp="1"/>
          </p:cNvSpPr>
          <p:nvPr>
            <p:ph type="title"/>
          </p:nvPr>
        </p:nvSpPr>
        <p:spPr>
          <a:xfrm>
            <a:off x="457200" y="274638"/>
            <a:ext cx="8229600" cy="1020762"/>
          </a:xfrm>
        </p:spPr>
        <p:txBody>
          <a:bodyPr>
            <a:normAutofit/>
          </a:bodyPr>
          <a:lstStyle/>
          <a:p>
            <a:pPr fontAlgn="auto">
              <a:lnSpc>
                <a:spcPts val="3999"/>
              </a:lnSpc>
              <a:spcAft>
                <a:spcPts val="0"/>
              </a:spcAft>
              <a:defRPr/>
            </a:pPr>
            <a:r>
              <a:rPr lang="cs-CZ" sz="3600" dirty="0">
                <a:solidFill>
                  <a:srgbClr val="C00000"/>
                </a:solidFill>
                <a:latin typeface="+mn-lt"/>
              </a:rPr>
              <a:t>Příklad kritérií  hodnocení dodavatelů – jednoduchá bodová metoda</a:t>
            </a:r>
          </a:p>
        </p:txBody>
      </p:sp>
      <p:graphicFrame>
        <p:nvGraphicFramePr>
          <p:cNvPr id="161795" name="Objekt 4">
            <a:extLst>
              <a:ext uri="{FF2B5EF4-FFF2-40B4-BE49-F238E27FC236}">
                <a16:creationId xmlns:a16="http://schemas.microsoft.com/office/drawing/2014/main" id="{C24A9659-C1C4-402F-A3FF-CDFE96B85121}"/>
              </a:ext>
            </a:extLst>
          </p:cNvPr>
          <p:cNvGraphicFramePr>
            <a:graphicFrameLocks noChangeAspect="1"/>
          </p:cNvGraphicFramePr>
          <p:nvPr/>
        </p:nvGraphicFramePr>
        <p:xfrm>
          <a:off x="381000" y="1370013"/>
          <a:ext cx="8077200" cy="5016500"/>
        </p:xfrm>
        <a:graphic>
          <a:graphicData uri="http://schemas.openxmlformats.org/presentationml/2006/ole">
            <mc:AlternateContent xmlns:mc="http://schemas.openxmlformats.org/markup-compatibility/2006">
              <mc:Choice xmlns:v="urn:schemas-microsoft-com:vml" Requires="v">
                <p:oleObj name="Dokument" r:id="rId2" imgW="5902640" imgH="5016420" progId="Word.Document.12">
                  <p:embed/>
                </p:oleObj>
              </mc:Choice>
              <mc:Fallback>
                <p:oleObj name="Dokument" r:id="rId2" imgW="5902640" imgH="5016420" progId="Word.Document.12">
                  <p:embed/>
                  <p:pic>
                    <p:nvPicPr>
                      <p:cNvPr id="161795" name="Objekt 4">
                        <a:extLst>
                          <a:ext uri="{FF2B5EF4-FFF2-40B4-BE49-F238E27FC236}">
                            <a16:creationId xmlns:a16="http://schemas.microsoft.com/office/drawing/2014/main" id="{C24A9659-C1C4-402F-A3FF-CDFE96B85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0013"/>
                        <a:ext cx="8077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1796" name="TextovéPole 5">
            <a:extLst>
              <a:ext uri="{FF2B5EF4-FFF2-40B4-BE49-F238E27FC236}">
                <a16:creationId xmlns:a16="http://schemas.microsoft.com/office/drawing/2014/main" id="{5C1F0937-914E-4FA6-8805-B8D51B654275}"/>
              </a:ext>
            </a:extLst>
          </p:cNvPr>
          <p:cNvSpPr txBox="1">
            <a:spLocks noChangeArrowheads="1"/>
          </p:cNvSpPr>
          <p:nvPr/>
        </p:nvSpPr>
        <p:spPr bwMode="auto">
          <a:xfrm>
            <a:off x="838200" y="6248400"/>
            <a:ext cx="373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buFont typeface="Wingdings" panose="05000000000000000000" pitchFamily="2" charset="2"/>
              <a:buNone/>
            </a:pPr>
            <a:r>
              <a:rPr lang="cs-CZ" altLang="cs-CZ" sz="1200">
                <a:latin typeface="Arial" panose="020B0604020202020204" pitchFamily="34" charset="0"/>
                <a:cs typeface="Arial" panose="020B0604020202020204" pitchFamily="34" charset="0"/>
              </a:rPr>
              <a:t>Schulte, </a:t>
            </a:r>
            <a:r>
              <a:rPr lang="cs-CZ" altLang="cs-CZ" sz="1200">
                <a:solidFill>
                  <a:srgbClr val="000000"/>
                </a:solidFill>
                <a:latin typeface="Arial" panose="020B0604020202020204" pitchFamily="34" charset="0"/>
                <a:cs typeface="Arial" panose="020B0604020202020204" pitchFamily="34" charset="0"/>
              </a:rPr>
              <a:t>1994</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a:extLst>
              <a:ext uri="{FF2B5EF4-FFF2-40B4-BE49-F238E27FC236}">
                <a16:creationId xmlns:a16="http://schemas.microsoft.com/office/drawing/2014/main" id="{4F3D7084-3645-4948-9EBD-275134EC7BB2}"/>
              </a:ext>
            </a:extLst>
          </p:cNvPr>
          <p:cNvSpPr>
            <a:spLocks noGrp="1"/>
          </p:cNvSpPr>
          <p:nvPr>
            <p:ph type="title"/>
          </p:nvPr>
        </p:nvSpPr>
        <p:spPr/>
        <p:txBody>
          <a:bodyPr/>
          <a:lstStyle/>
          <a:p>
            <a:pPr fontAlgn="auto">
              <a:lnSpc>
                <a:spcPts val="3999"/>
              </a:lnSpc>
              <a:spcAft>
                <a:spcPts val="0"/>
              </a:spcAft>
              <a:defRPr/>
            </a:pPr>
            <a:r>
              <a:rPr lang="cs-CZ" altLang="cs-CZ" sz="3999">
                <a:solidFill>
                  <a:srgbClr val="C00000"/>
                </a:solidFill>
              </a:rPr>
              <a:t>Scoring model</a:t>
            </a:r>
          </a:p>
        </p:txBody>
      </p:sp>
      <p:sp>
        <p:nvSpPr>
          <p:cNvPr id="162819" name="Zástupný symbol pro obsah 2">
            <a:extLst>
              <a:ext uri="{FF2B5EF4-FFF2-40B4-BE49-F238E27FC236}">
                <a16:creationId xmlns:a16="http://schemas.microsoft.com/office/drawing/2014/main" id="{2094A150-BB61-4CD0-BACB-D0FE09B56E59}"/>
              </a:ext>
            </a:extLst>
          </p:cNvPr>
          <p:cNvSpPr>
            <a:spLocks noGrp="1" noChangeArrowheads="1"/>
          </p:cNvSpPr>
          <p:nvPr>
            <p:ph idx="1"/>
          </p:nvPr>
        </p:nvSpPr>
        <p:spPr bwMode="auto">
          <a:xfrm>
            <a:off x="457200" y="1219200"/>
            <a:ext cx="8229600" cy="4525963"/>
          </a:xfrm>
        </p:spPr>
        <p:txBody>
          <a:bodyPr wrap="square" numCol="1" anchor="t" anchorCtr="0" compatLnSpc="1">
            <a:prstTxWarp prst="textNoShape">
              <a:avLst/>
            </a:prstTxWarp>
          </a:bodyPr>
          <a:lstStyle/>
          <a:p>
            <a:pPr marL="0" indent="0">
              <a:lnSpc>
                <a:spcPct val="90000"/>
              </a:lnSpc>
              <a:buFont typeface="Wingdings" panose="05000000000000000000" pitchFamily="2" charset="2"/>
              <a:buNone/>
            </a:pPr>
            <a:r>
              <a:rPr lang="cs-CZ" altLang="en-US" sz="1700"/>
              <a:t>= bodové ohodnocení hlavních ukazatelů výkonnosti dodavatelů. </a:t>
            </a:r>
          </a:p>
          <a:p>
            <a:pPr marL="0" indent="0">
              <a:lnSpc>
                <a:spcPct val="90000"/>
              </a:lnSpc>
              <a:buFont typeface="Wingdings" panose="05000000000000000000" pitchFamily="2" charset="2"/>
              <a:buNone/>
            </a:pPr>
            <a:r>
              <a:rPr lang="cs-CZ" altLang="en-US" sz="1700"/>
              <a:t>Výsledné bodové ohodnocení každého dodavatele:</a:t>
            </a:r>
          </a:p>
          <a:p>
            <a:pPr marL="0" indent="0">
              <a:lnSpc>
                <a:spcPct val="90000"/>
              </a:lnSpc>
              <a:buFont typeface="Wingdings" panose="05000000000000000000" pitchFamily="2" charset="2"/>
              <a:buNone/>
            </a:pPr>
            <a:endParaRPr lang="cs-CZ" altLang="en-US" sz="1700"/>
          </a:p>
          <a:p>
            <a:pPr marL="0" indent="0">
              <a:lnSpc>
                <a:spcPct val="90000"/>
              </a:lnSpc>
              <a:buFont typeface="Wingdings" panose="05000000000000000000" pitchFamily="2" charset="2"/>
              <a:buNone/>
            </a:pPr>
            <a:endParaRPr lang="cs-CZ" altLang="en-US" sz="1700"/>
          </a:p>
          <a:p>
            <a:pPr marL="0" indent="0">
              <a:lnSpc>
                <a:spcPct val="90000"/>
              </a:lnSpc>
            </a:pPr>
            <a:r>
              <a:rPr lang="cs-CZ" altLang="en-US" sz="1700"/>
              <a:t>kde:</a:t>
            </a:r>
          </a:p>
          <a:p>
            <a:pPr marL="0" indent="0">
              <a:lnSpc>
                <a:spcPct val="90000"/>
              </a:lnSpc>
            </a:pPr>
            <a:r>
              <a:rPr lang="cs-CZ" altLang="en-US" sz="1700"/>
              <a:t>    A</a:t>
            </a:r>
            <a:r>
              <a:rPr lang="cs-CZ" altLang="en-US" sz="1700" baseline="-25000"/>
              <a:t>j</a:t>
            </a:r>
            <a:r>
              <a:rPr lang="cs-CZ" altLang="en-US" sz="1700"/>
              <a:t> 	= celkový počet bodů dodavatele j</a:t>
            </a:r>
          </a:p>
          <a:p>
            <a:pPr marL="0" indent="0">
              <a:lnSpc>
                <a:spcPct val="90000"/>
              </a:lnSpc>
            </a:pPr>
            <a:r>
              <a:rPr lang="cs-CZ" altLang="en-US" sz="1700"/>
              <a:t>     a</a:t>
            </a:r>
            <a:r>
              <a:rPr lang="cs-CZ" altLang="en-US" sz="1700" baseline="-25000"/>
              <a:t>i</a:t>
            </a:r>
            <a:r>
              <a:rPr lang="cs-CZ" altLang="en-US" sz="1700"/>
              <a:t>  = váha kritéria i</a:t>
            </a:r>
          </a:p>
          <a:p>
            <a:pPr marL="0" indent="0">
              <a:lnSpc>
                <a:spcPct val="90000"/>
              </a:lnSpc>
            </a:pPr>
            <a:r>
              <a:rPr lang="cs-CZ" altLang="en-US" sz="1700"/>
              <a:t>    b</a:t>
            </a:r>
            <a:r>
              <a:rPr lang="cs-CZ" altLang="en-US" sz="1700" baseline="-25000"/>
              <a:t>ij</a:t>
            </a:r>
            <a:r>
              <a:rPr lang="cs-CZ" altLang="en-US" sz="1700"/>
              <a:t> 	= ohodnocení výkonu dodavatele j podle kritéria i</a:t>
            </a:r>
          </a:p>
          <a:p>
            <a:pPr marL="0" indent="0">
              <a:lnSpc>
                <a:spcPct val="90000"/>
              </a:lnSpc>
            </a:pPr>
            <a:r>
              <a:rPr lang="cs-CZ" altLang="en-US" sz="1700"/>
              <a:t>     n 	= počet hodnocených kritérií</a:t>
            </a:r>
          </a:p>
          <a:p>
            <a:pPr marL="0" indent="0">
              <a:lnSpc>
                <a:spcPct val="90000"/>
              </a:lnSpc>
            </a:pPr>
            <a:r>
              <a:rPr lang="cs-CZ" altLang="en-US" sz="1700"/>
              <a:t>Ke každému kritériu se může určit individuální váha (pokud se zvážení neuskuteční, tak má individuální váha hodnotu jedna). C</a:t>
            </a:r>
            <a:r>
              <a:rPr lang="cs-CZ" altLang="en-US" sz="1700" i="1"/>
              <a:t>elkové bodové ocenění </a:t>
            </a:r>
            <a:r>
              <a:rPr lang="cs-CZ" altLang="en-US" sz="1700"/>
              <a:t>každého dodavatele se získá jako celkový součet součinů bodových hodnocení a vah pro jednotlivá kritéria. </a:t>
            </a:r>
          </a:p>
          <a:p>
            <a:pPr marL="0" indent="0">
              <a:lnSpc>
                <a:spcPct val="90000"/>
              </a:lnSpc>
            </a:pPr>
            <a:r>
              <a:rPr lang="cs-CZ" altLang="en-US" sz="1700"/>
              <a:t>Výsledné celkové bodové ohodnocení je možno srovnávat s ohodnocením jiných dodavatelů. Čím vyšší je celkový počet bodů dodavatele, tím lépe dodavatel vyhovuje potřebám a specifikům daného podniku. </a:t>
            </a:r>
          </a:p>
          <a:p>
            <a:pPr marL="0" indent="0">
              <a:lnSpc>
                <a:spcPct val="90000"/>
              </a:lnSpc>
            </a:pPr>
            <a:endParaRPr lang="cs-CZ" altLang="en-US" sz="3000"/>
          </a:p>
        </p:txBody>
      </p:sp>
      <p:pic>
        <p:nvPicPr>
          <p:cNvPr id="162820" name="Picture 2">
            <a:extLst>
              <a:ext uri="{FF2B5EF4-FFF2-40B4-BE49-F238E27FC236}">
                <a16:creationId xmlns:a16="http://schemas.microsoft.com/office/drawing/2014/main" id="{ED973C17-49EE-49B6-AC51-2A6114E7C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671638"/>
            <a:ext cx="1752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a:extLst>
              <a:ext uri="{FF2B5EF4-FFF2-40B4-BE49-F238E27FC236}">
                <a16:creationId xmlns:a16="http://schemas.microsoft.com/office/drawing/2014/main" id="{D98B5584-7457-4A39-A851-40517B95B07F}"/>
              </a:ext>
            </a:extLst>
          </p:cNvPr>
          <p:cNvSpPr>
            <a:spLocks noGrp="1"/>
          </p:cNvSpPr>
          <p:nvPr>
            <p:ph type="title"/>
          </p:nvPr>
        </p:nvSpPr>
        <p:spPr/>
        <p:txBody>
          <a:bodyPr/>
          <a:lstStyle/>
          <a:p>
            <a:pPr fontAlgn="auto">
              <a:lnSpc>
                <a:spcPts val="3999"/>
              </a:lnSpc>
              <a:spcAft>
                <a:spcPts val="0"/>
              </a:spcAft>
              <a:defRPr/>
            </a:pPr>
            <a:r>
              <a:rPr lang="cs-CZ" altLang="cs-CZ" sz="3999"/>
              <a:t>Příklad použití scoring modelu</a:t>
            </a:r>
          </a:p>
        </p:txBody>
      </p:sp>
      <p:graphicFrame>
        <p:nvGraphicFramePr>
          <p:cNvPr id="163843" name="Objekt 4">
            <a:extLst>
              <a:ext uri="{FF2B5EF4-FFF2-40B4-BE49-F238E27FC236}">
                <a16:creationId xmlns:a16="http://schemas.microsoft.com/office/drawing/2014/main" id="{2032B35D-85D8-4A3F-BC02-42D0315740FC}"/>
              </a:ext>
            </a:extLst>
          </p:cNvPr>
          <p:cNvGraphicFramePr>
            <a:graphicFrameLocks noChangeAspect="1"/>
          </p:cNvGraphicFramePr>
          <p:nvPr/>
        </p:nvGraphicFramePr>
        <p:xfrm>
          <a:off x="468313" y="1763713"/>
          <a:ext cx="7848600" cy="3875087"/>
        </p:xfrm>
        <a:graphic>
          <a:graphicData uri="http://schemas.openxmlformats.org/presentationml/2006/ole">
            <mc:AlternateContent xmlns:mc="http://schemas.openxmlformats.org/markup-compatibility/2006">
              <mc:Choice xmlns:v="urn:schemas-microsoft-com:vml" Requires="v">
                <p:oleObj name="Dokument" r:id="rId2" imgW="5860877" imgH="3330840" progId="Word.Document.12">
                  <p:embed/>
                </p:oleObj>
              </mc:Choice>
              <mc:Fallback>
                <p:oleObj name="Dokument" r:id="rId2" imgW="5860877" imgH="3330840" progId="Word.Document.12">
                  <p:embed/>
                  <p:pic>
                    <p:nvPicPr>
                      <p:cNvPr id="163843" name="Objekt 4">
                        <a:extLst>
                          <a:ext uri="{FF2B5EF4-FFF2-40B4-BE49-F238E27FC236}">
                            <a16:creationId xmlns:a16="http://schemas.microsoft.com/office/drawing/2014/main" id="{2032B35D-85D8-4A3F-BC02-42D031574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63713"/>
                        <a:ext cx="78486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ovéPole 5">
            <a:extLst>
              <a:ext uri="{FF2B5EF4-FFF2-40B4-BE49-F238E27FC236}">
                <a16:creationId xmlns:a16="http://schemas.microsoft.com/office/drawing/2014/main" id="{3AC9B111-4CFA-4789-9D07-9BD24D6CAF2A}"/>
              </a:ext>
            </a:extLst>
          </p:cNvPr>
          <p:cNvSpPr txBox="1"/>
          <p:nvPr/>
        </p:nvSpPr>
        <p:spPr>
          <a:xfrm>
            <a:off x="1295400" y="5638800"/>
            <a:ext cx="4343400" cy="276225"/>
          </a:xfrm>
          <a:prstGeom prst="rect">
            <a:avLst/>
          </a:prstGeom>
          <a:noFill/>
        </p:spPr>
        <p:txBody>
          <a:bodyPr>
            <a:spAutoFit/>
          </a:bodyPr>
          <a:lstStyle/>
          <a:p>
            <a:pPr eaLnBrk="1" hangingPunct="1">
              <a:buFont typeface="Wingdings" pitchFamily="2" charset="2"/>
              <a:buNone/>
              <a:defRPr/>
            </a:pPr>
            <a:r>
              <a:rPr lang="cs-CZ" sz="1200" dirty="0">
                <a:solidFill>
                  <a:srgbClr val="000000"/>
                </a:solidFill>
                <a:latin typeface="+mn-lt"/>
              </a:rPr>
              <a:t>Tomek, 1996</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FD8996D2-6D00-4C7B-8874-F692505F6D15}"/>
              </a:ext>
            </a:extLst>
          </p:cNvPr>
          <p:cNvSpPr>
            <a:spLocks noGrp="1"/>
          </p:cNvSpPr>
          <p:nvPr>
            <p:ph type="title"/>
          </p:nvPr>
        </p:nvSpPr>
        <p:spPr>
          <a:xfrm>
            <a:off x="228600" y="609600"/>
            <a:ext cx="4191000" cy="639763"/>
          </a:xfrm>
        </p:spPr>
        <p:txBody>
          <a:bodyPr>
            <a:normAutofit fontScale="90000"/>
          </a:bodyPr>
          <a:lstStyle/>
          <a:p>
            <a:pPr fontAlgn="auto">
              <a:lnSpc>
                <a:spcPts val="3999"/>
              </a:lnSpc>
              <a:spcAft>
                <a:spcPts val="0"/>
              </a:spcAft>
              <a:defRPr/>
            </a:pPr>
            <a:r>
              <a:rPr lang="cs-CZ" altLang="cs-CZ" sz="3200">
                <a:solidFill>
                  <a:srgbClr val="C00000"/>
                </a:solidFill>
              </a:rPr>
              <a:t>Grafická metoda hodnocení dodavatelů</a:t>
            </a:r>
          </a:p>
        </p:txBody>
      </p:sp>
      <p:pic>
        <p:nvPicPr>
          <p:cNvPr id="164867" name="Picture 2" descr="skenovani0001">
            <a:extLst>
              <a:ext uri="{FF2B5EF4-FFF2-40B4-BE49-F238E27FC236}">
                <a16:creationId xmlns:a16="http://schemas.microsoft.com/office/drawing/2014/main" id="{C7359DA3-F06A-4AC2-80C4-FD5D35A98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371600"/>
            <a:ext cx="38957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a:extLst>
              <a:ext uri="{FF2B5EF4-FFF2-40B4-BE49-F238E27FC236}">
                <a16:creationId xmlns:a16="http://schemas.microsoft.com/office/drawing/2014/main" id="{2A144265-AEF5-4993-BEB1-6072B0C4C6F2}"/>
              </a:ext>
            </a:extLst>
          </p:cNvPr>
          <p:cNvSpPr txBox="1"/>
          <p:nvPr/>
        </p:nvSpPr>
        <p:spPr>
          <a:xfrm>
            <a:off x="892175" y="4572000"/>
            <a:ext cx="1676400" cy="276225"/>
          </a:xfrm>
          <a:prstGeom prst="rect">
            <a:avLst/>
          </a:prstGeom>
          <a:noFill/>
        </p:spPr>
        <p:txBody>
          <a:bodyPr>
            <a:spAutoFit/>
          </a:bodyPr>
          <a:lstStyle/>
          <a:p>
            <a:pPr eaLnBrk="1" hangingPunct="1">
              <a:buFont typeface="Wingdings" pitchFamily="2" charset="2"/>
              <a:buNone/>
              <a:defRPr/>
            </a:pPr>
            <a:r>
              <a:rPr lang="cs-CZ" sz="1200" dirty="0" err="1">
                <a:solidFill>
                  <a:srgbClr val="000000"/>
                </a:solidFill>
                <a:latin typeface="+mn-lt"/>
              </a:rPr>
              <a:t>Perrotin</a:t>
            </a:r>
            <a:r>
              <a:rPr lang="cs-CZ" sz="1200" dirty="0">
                <a:solidFill>
                  <a:srgbClr val="000000"/>
                </a:solidFill>
                <a:latin typeface="+mn-lt"/>
              </a:rPr>
              <a:t>, 1999</a:t>
            </a:r>
          </a:p>
        </p:txBody>
      </p:sp>
      <p:pic>
        <p:nvPicPr>
          <p:cNvPr id="164869" name="Picture 3" descr="SW3">
            <a:extLst>
              <a:ext uri="{FF2B5EF4-FFF2-40B4-BE49-F238E27FC236}">
                <a16:creationId xmlns:a16="http://schemas.microsoft.com/office/drawing/2014/main" id="{E34E4EEF-1C51-4BA5-82BB-176543987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938463"/>
            <a:ext cx="5286375"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0" name="Nadpis 1">
            <a:extLst>
              <a:ext uri="{FF2B5EF4-FFF2-40B4-BE49-F238E27FC236}">
                <a16:creationId xmlns:a16="http://schemas.microsoft.com/office/drawing/2014/main" id="{EB934564-76C9-4CFC-86CB-2666703E84F5}"/>
              </a:ext>
            </a:extLst>
          </p:cNvPr>
          <p:cNvSpPr txBox="1">
            <a:spLocks/>
          </p:cNvSpPr>
          <p:nvPr/>
        </p:nvSpPr>
        <p:spPr bwMode="auto">
          <a:xfrm>
            <a:off x="4300538" y="2108200"/>
            <a:ext cx="4191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lnSpc>
                <a:spcPct val="85000"/>
              </a:lnSpc>
              <a:buFont typeface="Wingdings" panose="05000000000000000000" pitchFamily="2" charset="2"/>
              <a:buNone/>
            </a:pPr>
            <a:r>
              <a:rPr lang="cs-CZ" altLang="cs-CZ" sz="3200" b="1">
                <a:solidFill>
                  <a:srgbClr val="C00000"/>
                </a:solidFill>
                <a:latin typeface="Calibri" panose="020F0502020204030204" pitchFamily="34" charset="0"/>
              </a:rPr>
              <a:t>Softwarový model pro hodnocení dodavatelů</a:t>
            </a:r>
            <a:endParaRPr lang="cs-CZ" altLang="cs-CZ" sz="3200">
              <a:solidFill>
                <a:srgbClr val="C00000"/>
              </a:solidFill>
              <a:latin typeface="Calibri" panose="020F0502020204030204" pitchFamily="34" charset="0"/>
            </a:endParaRPr>
          </a:p>
        </p:txBody>
      </p:sp>
      <p:sp>
        <p:nvSpPr>
          <p:cNvPr id="5" name="Obdélník 4">
            <a:extLst>
              <a:ext uri="{FF2B5EF4-FFF2-40B4-BE49-F238E27FC236}">
                <a16:creationId xmlns:a16="http://schemas.microsoft.com/office/drawing/2014/main" id="{3287FCA6-55C2-4229-9B74-17F9D4E94976}"/>
              </a:ext>
            </a:extLst>
          </p:cNvPr>
          <p:cNvSpPr/>
          <p:nvPr/>
        </p:nvSpPr>
        <p:spPr>
          <a:xfrm>
            <a:off x="3917950" y="6400800"/>
            <a:ext cx="4572000" cy="276225"/>
          </a:xfrm>
          <a:prstGeom prst="rect">
            <a:avLst/>
          </a:prstGeom>
        </p:spPr>
        <p:txBody>
          <a:bodyPr>
            <a:spAutoFit/>
          </a:bodyPr>
          <a:lstStyle/>
          <a:p>
            <a:pPr eaLnBrk="1" hangingPunct="1">
              <a:buFont typeface="Wingdings" pitchFamily="2" charset="2"/>
              <a:buNone/>
              <a:defRPr/>
            </a:pPr>
            <a:r>
              <a:rPr lang="cs-CZ" sz="1200" dirty="0">
                <a:solidFill>
                  <a:srgbClr val="000000"/>
                </a:solidFill>
                <a:latin typeface="+mn-lt"/>
              </a:rPr>
              <a:t>http://www.qlanys.cz/cz/qlanys-hodnoceni-dodavatelu.php</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972E1C8-002F-4C22-91F8-E66A070D540E}"/>
              </a:ext>
            </a:extLst>
          </p:cNvPr>
          <p:cNvSpPr>
            <a:spLocks noGrp="1" noChangeArrowheads="1"/>
          </p:cNvSpPr>
          <p:nvPr>
            <p:ph type="title"/>
          </p:nvPr>
        </p:nvSpPr>
        <p:spPr>
          <a:xfrm>
            <a:off x="250825" y="620713"/>
            <a:ext cx="8229600" cy="1066800"/>
          </a:xfrm>
        </p:spPr>
        <p:txBody>
          <a:bodyPr/>
          <a:lstStyle/>
          <a:p>
            <a:pPr fontAlgn="auto">
              <a:lnSpc>
                <a:spcPts val="3999"/>
              </a:lnSpc>
              <a:spcAft>
                <a:spcPts val="0"/>
              </a:spcAft>
              <a:defRPr/>
            </a:pPr>
            <a:r>
              <a:rPr lang="cs-CZ" altLang="en-US" sz="3999">
                <a:solidFill>
                  <a:srgbClr val="FF0000"/>
                </a:solidFill>
              </a:rPr>
              <a:t>Rozhodovací tabulka</a:t>
            </a:r>
          </a:p>
        </p:txBody>
      </p:sp>
      <p:sp>
        <p:nvSpPr>
          <p:cNvPr id="70659" name="Rectangle 3">
            <a:extLst>
              <a:ext uri="{FF2B5EF4-FFF2-40B4-BE49-F238E27FC236}">
                <a16:creationId xmlns:a16="http://schemas.microsoft.com/office/drawing/2014/main" id="{890A1892-552A-461E-B747-70B2F899BC47}"/>
              </a:ext>
            </a:extLst>
          </p:cNvPr>
          <p:cNvSpPr>
            <a:spLocks noGrp="1" noChangeArrowheads="1"/>
          </p:cNvSpPr>
          <p:nvPr>
            <p:ph idx="1"/>
          </p:nvPr>
        </p:nvSpPr>
        <p:spPr>
          <a:xfrm>
            <a:off x="838200" y="1676400"/>
            <a:ext cx="7958138" cy="1600200"/>
          </a:xfrm>
        </p:spPr>
        <p:txBody>
          <a:bodyPr/>
          <a:lstStyle/>
          <a:p>
            <a:pPr>
              <a:lnSpc>
                <a:spcPct val="90000"/>
              </a:lnSpc>
              <a:spcBef>
                <a:spcPts val="0"/>
              </a:spcBef>
              <a:defRPr/>
            </a:pPr>
            <a:r>
              <a:rPr lang="cs-CZ" altLang="en-US" sz="2799"/>
              <a:t>Ve sloupcích tabulky jsou jednotliví hodnocení dodavatelé, v řádcích zvolená kritéria. Hodnoty Amn v tabulce mohou být kvantitativní údaje v různých jednotkách, kvalitativní údaje a popisné charakteristiky</a:t>
            </a:r>
          </a:p>
        </p:txBody>
      </p:sp>
      <p:sp>
        <p:nvSpPr>
          <p:cNvPr id="165892" name="Text Box 4">
            <a:extLst>
              <a:ext uri="{FF2B5EF4-FFF2-40B4-BE49-F238E27FC236}">
                <a16:creationId xmlns:a16="http://schemas.microsoft.com/office/drawing/2014/main" id="{A15AF9F4-1CD6-44C0-900D-EF5F021D2CFE}"/>
              </a:ext>
            </a:extLst>
          </p:cNvPr>
          <p:cNvSpPr txBox="1">
            <a:spLocks noChangeArrowheads="1"/>
          </p:cNvSpPr>
          <p:nvPr/>
        </p:nvSpPr>
        <p:spPr bwMode="auto">
          <a:xfrm>
            <a:off x="762000" y="5670550"/>
            <a:ext cx="6858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buFont typeface="Wingdings" panose="05000000000000000000" pitchFamily="2" charset="2"/>
              <a:buNone/>
            </a:pPr>
            <a:r>
              <a:rPr lang="cs-CZ" altLang="en-US" sz="1400">
                <a:solidFill>
                  <a:srgbClr val="000000"/>
                </a:solidFill>
                <a:latin typeface="Arial" panose="020B0604020202020204" pitchFamily="34" charset="0"/>
              </a:rPr>
              <a:t>Použitý text z DP:Menšíková Barbora, Návrh systému hodnocení dodavatelů dle ČSN ISO 9001:2000</a:t>
            </a:r>
          </a:p>
        </p:txBody>
      </p:sp>
      <p:pic>
        <p:nvPicPr>
          <p:cNvPr id="165893" name="Picture 16" descr="http://147.33.74.135/knihy/uid_isbn-80-7080-598-6/img/064.png">
            <a:extLst>
              <a:ext uri="{FF2B5EF4-FFF2-40B4-BE49-F238E27FC236}">
                <a16:creationId xmlns:a16="http://schemas.microsoft.com/office/drawing/2014/main" id="{EAC3C0CB-118A-408D-8C79-00EADFCD8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85" t="67676" r="6734" b="15678"/>
          <a:stretch>
            <a:fillRect/>
          </a:stretch>
        </p:blipFill>
        <p:spPr bwMode="auto">
          <a:xfrm>
            <a:off x="374650" y="3362325"/>
            <a:ext cx="7632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F091E499-6FF7-4D31-A145-57B9E96A94EE}"/>
              </a:ext>
            </a:extLst>
          </p:cNvPr>
          <p:cNvSpPr>
            <a:spLocks noGrp="1"/>
          </p:cNvSpPr>
          <p:nvPr>
            <p:ph type="title" idx="4294967295"/>
          </p:nvPr>
        </p:nvSpPr>
        <p:spPr>
          <a:xfrm>
            <a:off x="0" y="260350"/>
            <a:ext cx="8229600" cy="1143000"/>
          </a:xfrm>
        </p:spPr>
        <p:txBody>
          <a:bodyPr bIns="91440"/>
          <a:lstStyle/>
          <a:p>
            <a:pPr fontAlgn="auto">
              <a:lnSpc>
                <a:spcPts val="3999"/>
              </a:lnSpc>
              <a:spcAft>
                <a:spcPts val="0"/>
              </a:spcAft>
              <a:defRPr/>
            </a:pPr>
            <a:r>
              <a:rPr lang="cs-CZ" altLang="cs-CZ" sz="3999" dirty="0"/>
              <a:t>Význam (role) nákupu</a:t>
            </a:r>
          </a:p>
        </p:txBody>
      </p:sp>
      <p:sp>
        <p:nvSpPr>
          <p:cNvPr id="3" name="Zástupný symbol pro obsah 2">
            <a:extLst>
              <a:ext uri="{FF2B5EF4-FFF2-40B4-BE49-F238E27FC236}">
                <a16:creationId xmlns:a16="http://schemas.microsoft.com/office/drawing/2014/main" id="{57AF2202-8932-4BD0-B9D2-C8C26B75DC10}"/>
              </a:ext>
            </a:extLst>
          </p:cNvPr>
          <p:cNvSpPr>
            <a:spLocks noGrp="1"/>
          </p:cNvSpPr>
          <p:nvPr>
            <p:ph sz="quarter" idx="4294967295"/>
          </p:nvPr>
        </p:nvSpPr>
        <p:spPr>
          <a:xfrm>
            <a:off x="786606" y="1196752"/>
            <a:ext cx="7570788" cy="4997450"/>
          </a:xfrm>
        </p:spPr>
        <p:txBody>
          <a:bodyPr>
            <a:normAutofit/>
          </a:bodyPr>
          <a:lstStyle/>
          <a:p>
            <a:pPr fontAlgn="auto">
              <a:lnSpc>
                <a:spcPct val="90000"/>
              </a:lnSpc>
              <a:spcBef>
                <a:spcPts val="0"/>
              </a:spcBef>
              <a:spcAft>
                <a:spcPts val="0"/>
              </a:spcAft>
              <a:buFont typeface="Wingdings"/>
              <a:buChar char=""/>
              <a:defRPr/>
            </a:pPr>
            <a:r>
              <a:rPr lang="cs-CZ" altLang="cs-CZ" sz="2799" dirty="0"/>
              <a:t>vytváří podstatné náklady - </a:t>
            </a:r>
            <a:r>
              <a:rPr lang="cs-CZ" altLang="cs-CZ" sz="2799" dirty="0">
                <a:solidFill>
                  <a:srgbClr val="FF0000"/>
                </a:solidFill>
              </a:rPr>
              <a:t>40-60% </a:t>
            </a:r>
            <a:r>
              <a:rPr lang="cs-CZ" altLang="cs-CZ" sz="2799" dirty="0"/>
              <a:t>(u výrobních organizací), někde </a:t>
            </a:r>
            <a:r>
              <a:rPr lang="cs-CZ" altLang="cs-CZ" sz="2799" dirty="0">
                <a:solidFill>
                  <a:srgbClr val="FF0000"/>
                </a:solidFill>
              </a:rPr>
              <a:t>i 80% </a:t>
            </a:r>
            <a:endParaRPr lang="cs-CZ" altLang="cs-CZ" sz="2799" dirty="0"/>
          </a:p>
          <a:p>
            <a:pPr fontAlgn="auto">
              <a:lnSpc>
                <a:spcPct val="90000"/>
              </a:lnSpc>
              <a:spcBef>
                <a:spcPts val="0"/>
              </a:spcBef>
              <a:spcAft>
                <a:spcPts val="0"/>
              </a:spcAft>
              <a:buFont typeface="Wingdings"/>
              <a:buChar char=""/>
              <a:defRPr/>
            </a:pPr>
            <a:r>
              <a:rPr lang="cs-CZ" altLang="cs-CZ" sz="2799" dirty="0"/>
              <a:t>spojitost nákupu s kvalitou produktů (hlavně u outsourcingu)</a:t>
            </a:r>
          </a:p>
          <a:p>
            <a:pPr fontAlgn="auto">
              <a:lnSpc>
                <a:spcPct val="90000"/>
              </a:lnSpc>
              <a:spcBef>
                <a:spcPts val="0"/>
              </a:spcBef>
              <a:spcAft>
                <a:spcPts val="0"/>
              </a:spcAft>
              <a:buFont typeface="Wingdings"/>
              <a:buChar char=""/>
              <a:defRPr/>
            </a:pPr>
            <a:r>
              <a:rPr lang="cs-CZ" altLang="cs-CZ" sz="2799" dirty="0"/>
              <a:t>oblast nákupu lze považovat za počátek technologických změn a zdokonalení produktu nebo procesu </a:t>
            </a:r>
          </a:p>
          <a:p>
            <a:pPr fontAlgn="auto">
              <a:lnSpc>
                <a:spcPct val="90000"/>
              </a:lnSpc>
              <a:spcBef>
                <a:spcPts val="0"/>
              </a:spcBef>
              <a:spcAft>
                <a:spcPts val="0"/>
              </a:spcAft>
              <a:buFont typeface="Wingdings"/>
              <a:buChar char=""/>
              <a:defRPr/>
            </a:pPr>
            <a:r>
              <a:rPr lang="cs-CZ" altLang="cs-CZ" sz="2799" dirty="0"/>
              <a:t>úlohou nákupního oddělení při řízení dodavatelského řetězce</a:t>
            </a:r>
          </a:p>
          <a:p>
            <a:pPr fontAlgn="auto">
              <a:spcBef>
                <a:spcPts val="0"/>
              </a:spcBef>
              <a:spcAft>
                <a:spcPts val="0"/>
              </a:spcAft>
              <a:buFont typeface="Wingdings"/>
              <a:buChar char=""/>
              <a:defRPr/>
            </a:pPr>
            <a:r>
              <a:rPr lang="cs-CZ" altLang="cs-CZ" sz="2799" dirty="0"/>
              <a:t>Růst hodnoty a úspor</a:t>
            </a:r>
          </a:p>
          <a:p>
            <a:pPr fontAlgn="auto">
              <a:spcBef>
                <a:spcPts val="0"/>
              </a:spcBef>
              <a:spcAft>
                <a:spcPts val="0"/>
              </a:spcAft>
              <a:buFont typeface="Wingdings"/>
              <a:buChar char=""/>
              <a:defRPr/>
            </a:pPr>
            <a:r>
              <a:rPr lang="cs-CZ" altLang="cs-CZ" sz="2799" dirty="0"/>
              <a:t>Budování vztahů a podpora inovací. </a:t>
            </a:r>
          </a:p>
          <a:p>
            <a:pPr fontAlgn="auto">
              <a:spcBef>
                <a:spcPts val="0"/>
              </a:spcBef>
              <a:spcAft>
                <a:spcPts val="0"/>
              </a:spcAft>
              <a:buFont typeface="Wingdings"/>
              <a:buChar char=""/>
              <a:defRPr/>
            </a:pPr>
            <a:endParaRPr lang="cs-CZ" altLang="cs-CZ" sz="2799" dirty="0"/>
          </a:p>
          <a:p>
            <a:pPr fontAlgn="auto">
              <a:spcBef>
                <a:spcPts val="0"/>
              </a:spcBef>
              <a:spcAft>
                <a:spcPts val="0"/>
              </a:spcAft>
              <a:defRPr/>
            </a:pPr>
            <a:endParaRPr lang="en-GB" altLang="cs-CZ" sz="2799" dirty="0"/>
          </a:p>
          <a:p>
            <a:pPr fontAlgn="auto">
              <a:lnSpc>
                <a:spcPct val="80000"/>
              </a:lnSpc>
              <a:spcBef>
                <a:spcPts val="0"/>
              </a:spcBef>
              <a:spcAft>
                <a:spcPts val="0"/>
              </a:spcAft>
              <a:buFont typeface="Wingdings"/>
              <a:buChar char=""/>
              <a:defRPr/>
            </a:pPr>
            <a:endParaRPr lang="cs-CZ" altLang="cs-CZ" sz="2799" dirty="0"/>
          </a:p>
          <a:p>
            <a:pPr fontAlgn="auto">
              <a:lnSpc>
                <a:spcPct val="80000"/>
              </a:lnSpc>
              <a:spcBef>
                <a:spcPts val="0"/>
              </a:spcBef>
              <a:spcAft>
                <a:spcPts val="0"/>
              </a:spcAft>
              <a:buFont typeface="Wingdings"/>
              <a:buChar char=""/>
              <a:defRPr/>
            </a:pPr>
            <a:endParaRPr lang="cs-CZ" altLang="cs-CZ" sz="2799" dirty="0"/>
          </a:p>
          <a:p>
            <a:pPr marL="547688" lvl="1" indent="-228600" fontAlgn="auto">
              <a:lnSpc>
                <a:spcPct val="80000"/>
              </a:lnSpc>
              <a:spcBef>
                <a:spcPts val="0"/>
              </a:spcBef>
              <a:spcAft>
                <a:spcPts val="0"/>
              </a:spcAft>
              <a:buFont typeface="Wingdings 2"/>
              <a:buChar char=""/>
              <a:defRPr/>
            </a:pPr>
            <a:endParaRPr lang="cs-CZ" altLang="cs-CZ" dirty="0"/>
          </a:p>
          <a:p>
            <a:pPr marL="547688" lvl="1" indent="-228600" fontAlgn="auto">
              <a:lnSpc>
                <a:spcPct val="80000"/>
              </a:lnSpc>
              <a:spcBef>
                <a:spcPts val="0"/>
              </a:spcBef>
              <a:spcAft>
                <a:spcPts val="0"/>
              </a:spcAft>
              <a:buFont typeface="Wingdings 2"/>
              <a:buChar char=""/>
              <a:defRPr/>
            </a:pPr>
            <a:endParaRPr lang="cs-CZ" altLang="cs-CZ" dirty="0"/>
          </a:p>
          <a:p>
            <a:pPr marL="547688" lvl="1" indent="-228600" fontAlgn="auto">
              <a:lnSpc>
                <a:spcPct val="80000"/>
              </a:lnSpc>
              <a:spcBef>
                <a:spcPts val="0"/>
              </a:spcBef>
              <a:spcAft>
                <a:spcPts val="0"/>
              </a:spcAft>
              <a:buFont typeface="Wingdings 2"/>
              <a:buChar char=""/>
              <a:defRPr/>
            </a:pPr>
            <a:endParaRPr lang="cs-CZ" altLang="cs-CZ"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60C4776E-D191-46AF-87DC-81A6F324BDD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GB" altLang="cs-CZ" sz="1800">
              <a:latin typeface="Perpetua" panose="02020502060401020303" pitchFamily="18" charset="0"/>
            </a:endParaRPr>
          </a:p>
        </p:txBody>
      </p:sp>
      <p:sp>
        <p:nvSpPr>
          <p:cNvPr id="166915" name="Rectangle 4">
            <a:extLst>
              <a:ext uri="{FF2B5EF4-FFF2-40B4-BE49-F238E27FC236}">
                <a16:creationId xmlns:a16="http://schemas.microsoft.com/office/drawing/2014/main" id="{A51775A4-2446-4F47-A1F6-8DE8FB09C26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GB" altLang="cs-CZ" sz="1800">
              <a:latin typeface="Perpetua" panose="02020502060401020303" pitchFamily="18" charset="0"/>
            </a:endParaRPr>
          </a:p>
        </p:txBody>
      </p:sp>
      <p:sp>
        <p:nvSpPr>
          <p:cNvPr id="166916" name="Rectangle 6">
            <a:extLst>
              <a:ext uri="{FF2B5EF4-FFF2-40B4-BE49-F238E27FC236}">
                <a16:creationId xmlns:a16="http://schemas.microsoft.com/office/drawing/2014/main" id="{F1A1C53B-0B4F-478C-9B3A-20699ADD06D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GB" altLang="cs-CZ" sz="1800">
              <a:latin typeface="Perpetua" panose="02020502060401020303" pitchFamily="18" charset="0"/>
            </a:endParaRPr>
          </a:p>
        </p:txBody>
      </p:sp>
      <p:pic>
        <p:nvPicPr>
          <p:cNvPr id="166917" name="Picture 17">
            <a:extLst>
              <a:ext uri="{FF2B5EF4-FFF2-40B4-BE49-F238E27FC236}">
                <a16:creationId xmlns:a16="http://schemas.microsoft.com/office/drawing/2014/main" id="{48E747D3-614F-4C04-8BD3-28FE00217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83" t="6914" r="12546" b="77721"/>
          <a:stretch>
            <a:fillRect/>
          </a:stretch>
        </p:blipFill>
        <p:spPr bwMode="auto">
          <a:xfrm>
            <a:off x="201613" y="14288"/>
            <a:ext cx="43021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18">
            <a:extLst>
              <a:ext uri="{FF2B5EF4-FFF2-40B4-BE49-F238E27FC236}">
                <a16:creationId xmlns:a16="http://schemas.microsoft.com/office/drawing/2014/main" id="{1414DF74-BD24-42C0-8276-08DEFFDB6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547" t="14342" r="11092" b="62868"/>
          <a:stretch>
            <a:fillRect/>
          </a:stretch>
        </p:blipFill>
        <p:spPr bwMode="auto">
          <a:xfrm>
            <a:off x="246063" y="1262063"/>
            <a:ext cx="4135437"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9" name="Picture 18">
            <a:extLst>
              <a:ext uri="{FF2B5EF4-FFF2-40B4-BE49-F238E27FC236}">
                <a16:creationId xmlns:a16="http://schemas.microsoft.com/office/drawing/2014/main" id="{39BCE838-B17B-438A-91CE-EE1BBE9DC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545" t="41763" r="12909" b="36214"/>
          <a:stretch>
            <a:fillRect/>
          </a:stretch>
        </p:blipFill>
        <p:spPr bwMode="auto">
          <a:xfrm>
            <a:off x="296863" y="3111500"/>
            <a:ext cx="40322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0" name="Picture 20" descr="http://147.33.74.135/knihy/uid_isbn-80-7080-598-6/img/067.png">
            <a:extLst>
              <a:ext uri="{FF2B5EF4-FFF2-40B4-BE49-F238E27FC236}">
                <a16:creationId xmlns:a16="http://schemas.microsoft.com/office/drawing/2014/main" id="{8D9233E8-0D69-46D5-91AE-0A8AAAC5AD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602" t="13132" r="10670" b="52565"/>
          <a:stretch>
            <a:fillRect/>
          </a:stretch>
        </p:blipFill>
        <p:spPr bwMode="auto">
          <a:xfrm>
            <a:off x="4948238" y="333375"/>
            <a:ext cx="4156075"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1" name="Picture 22" descr="http://147.33.74.135/knihy/uid_isbn-80-7080-598-6/img/067.png">
            <a:extLst>
              <a:ext uri="{FF2B5EF4-FFF2-40B4-BE49-F238E27FC236}">
                <a16:creationId xmlns:a16="http://schemas.microsoft.com/office/drawing/2014/main" id="{22CFC5B6-6393-48F7-A204-ADD345808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109" t="45975" r="37711" b="19966"/>
          <a:stretch>
            <a:fillRect/>
          </a:stretch>
        </p:blipFill>
        <p:spPr bwMode="auto">
          <a:xfrm>
            <a:off x="5219700" y="3006725"/>
            <a:ext cx="312578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2" name="Picture 24" descr="http://147.33.74.135/knihy/uid_isbn-80-7080-598-6/img/070.png">
            <a:extLst>
              <a:ext uri="{FF2B5EF4-FFF2-40B4-BE49-F238E27FC236}">
                <a16:creationId xmlns:a16="http://schemas.microsoft.com/office/drawing/2014/main" id="{49A201C6-55B4-42A5-8725-8CFD771895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109" t="63075" r="11163" b="14600"/>
          <a:stretch>
            <a:fillRect/>
          </a:stretch>
        </p:blipFill>
        <p:spPr bwMode="auto">
          <a:xfrm>
            <a:off x="479425" y="5062538"/>
            <a:ext cx="415607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a:extLst>
              <a:ext uri="{FF2B5EF4-FFF2-40B4-BE49-F238E27FC236}">
                <a16:creationId xmlns:a16="http://schemas.microsoft.com/office/drawing/2014/main" id="{77585003-8ECD-4BEE-AE08-C8DC70B184D8}"/>
              </a:ext>
            </a:extLst>
          </p:cNvPr>
          <p:cNvSpPr>
            <a:spLocks noGrp="1"/>
          </p:cNvSpPr>
          <p:nvPr>
            <p:ph type="title" idx="4294967295"/>
          </p:nvPr>
        </p:nvSpPr>
        <p:spPr>
          <a:xfrm>
            <a:off x="0" y="274638"/>
            <a:ext cx="8229600" cy="1143000"/>
          </a:xfrm>
        </p:spPr>
        <p:txBody>
          <a:bodyPr bIns="91440"/>
          <a:lstStyle/>
          <a:p>
            <a:pPr fontAlgn="auto">
              <a:lnSpc>
                <a:spcPts val="3999"/>
              </a:lnSpc>
              <a:spcAft>
                <a:spcPts val="0"/>
              </a:spcAft>
              <a:defRPr/>
            </a:pPr>
            <a:r>
              <a:rPr lang="cs-CZ" altLang="cs-CZ" sz="3999"/>
              <a:t>Pareto při hodnocení dodavatelů</a:t>
            </a:r>
          </a:p>
        </p:txBody>
      </p:sp>
      <p:pic>
        <p:nvPicPr>
          <p:cNvPr id="168963" name="Picture 2" descr="http://147.33.74.135/knihy/uid_isbn-80-7080-598-6/img/069.png">
            <a:extLst>
              <a:ext uri="{FF2B5EF4-FFF2-40B4-BE49-F238E27FC236}">
                <a16:creationId xmlns:a16="http://schemas.microsoft.com/office/drawing/2014/main" id="{276DCCE4-F0A1-498F-88D9-15562CF1D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99" t="57674" r="10558" b="16228"/>
          <a:stretch>
            <a:fillRect/>
          </a:stretch>
        </p:blipFill>
        <p:spPr bwMode="auto">
          <a:xfrm>
            <a:off x="827088" y="1196975"/>
            <a:ext cx="640873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4" name="Picture 4" descr="http://147.33.74.135/knihy/uid_isbn-80-7080-598-6/img/070.png">
            <a:extLst>
              <a:ext uri="{FF2B5EF4-FFF2-40B4-BE49-F238E27FC236}">
                <a16:creationId xmlns:a16="http://schemas.microsoft.com/office/drawing/2014/main" id="{183F77FD-3308-4C80-9157-19B6FD1A5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585" t="20042" r="19472" b="56442"/>
          <a:stretch>
            <a:fillRect/>
          </a:stretch>
        </p:blipFill>
        <p:spPr bwMode="auto">
          <a:xfrm>
            <a:off x="1006475" y="4292600"/>
            <a:ext cx="5005388"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3">
            <a:extLst>
              <a:ext uri="{FF2B5EF4-FFF2-40B4-BE49-F238E27FC236}">
                <a16:creationId xmlns:a16="http://schemas.microsoft.com/office/drawing/2014/main" id="{D12EA891-D592-43B2-ADE8-A6C719E35113}"/>
              </a:ext>
            </a:extLst>
          </p:cNvPr>
          <p:cNvSpPr>
            <a:spLocks noGrp="1"/>
          </p:cNvSpPr>
          <p:nvPr>
            <p:ph type="title"/>
          </p:nvPr>
        </p:nvSpPr>
        <p:spPr>
          <a:xfrm>
            <a:off x="385763" y="549275"/>
            <a:ext cx="8229600" cy="792163"/>
          </a:xfrm>
        </p:spPr>
        <p:txBody>
          <a:bodyPr/>
          <a:lstStyle/>
          <a:p>
            <a:pPr fontAlgn="auto">
              <a:lnSpc>
                <a:spcPts val="3999"/>
              </a:lnSpc>
              <a:spcAft>
                <a:spcPts val="0"/>
              </a:spcAft>
              <a:defRPr/>
            </a:pPr>
            <a:r>
              <a:rPr lang="cs-CZ" altLang="en-US" sz="3999"/>
              <a:t>Příklady kritérií</a:t>
            </a:r>
          </a:p>
        </p:txBody>
      </p:sp>
      <p:pic>
        <p:nvPicPr>
          <p:cNvPr id="171011" name="Picture 2">
            <a:extLst>
              <a:ext uri="{FF2B5EF4-FFF2-40B4-BE49-F238E27FC236}">
                <a16:creationId xmlns:a16="http://schemas.microsoft.com/office/drawing/2014/main" id="{BB4E4869-05F3-442D-9B52-DE8D5FF8F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156" r="1530" b="23599"/>
          <a:stretch>
            <a:fillRect/>
          </a:stretch>
        </p:blipFill>
        <p:spPr bwMode="auto">
          <a:xfrm>
            <a:off x="0" y="1557338"/>
            <a:ext cx="8675688"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a:extLst>
              <a:ext uri="{FF2B5EF4-FFF2-40B4-BE49-F238E27FC236}">
                <a16:creationId xmlns:a16="http://schemas.microsoft.com/office/drawing/2014/main" id="{432DE0F5-0A3F-40F7-BEA1-EA84F9A3541A}"/>
              </a:ext>
            </a:extLst>
          </p:cNvPr>
          <p:cNvSpPr>
            <a:spLocks noGrp="1"/>
          </p:cNvSpPr>
          <p:nvPr>
            <p:ph type="title"/>
          </p:nvPr>
        </p:nvSpPr>
        <p:spPr>
          <a:xfrm>
            <a:off x="420688" y="493713"/>
            <a:ext cx="8229600" cy="1069975"/>
          </a:xfrm>
        </p:spPr>
        <p:txBody>
          <a:bodyPr/>
          <a:lstStyle/>
          <a:p>
            <a:pPr fontAlgn="auto">
              <a:lnSpc>
                <a:spcPts val="3999"/>
              </a:lnSpc>
              <a:spcAft>
                <a:spcPts val="0"/>
              </a:spcAft>
              <a:defRPr/>
            </a:pPr>
            <a:r>
              <a:rPr lang="cs-CZ" altLang="en-US" sz="3999"/>
              <a:t>struktura dodací lhůty</a:t>
            </a:r>
          </a:p>
        </p:txBody>
      </p:sp>
      <p:pic>
        <p:nvPicPr>
          <p:cNvPr id="172035" name="Picture 2">
            <a:extLst>
              <a:ext uri="{FF2B5EF4-FFF2-40B4-BE49-F238E27FC236}">
                <a16:creationId xmlns:a16="http://schemas.microsoft.com/office/drawing/2014/main" id="{94950D2F-603A-4F2C-A048-6D2129DF1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557338"/>
            <a:ext cx="7416800" cy="48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6" name="TextovéPole 2">
            <a:extLst>
              <a:ext uri="{FF2B5EF4-FFF2-40B4-BE49-F238E27FC236}">
                <a16:creationId xmlns:a16="http://schemas.microsoft.com/office/drawing/2014/main" id="{65418B7F-F8FE-484F-AF33-2D8B05AF31BE}"/>
              </a:ext>
            </a:extLst>
          </p:cNvPr>
          <p:cNvSpPr txBox="1">
            <a:spLocks noChangeArrowheads="1"/>
          </p:cNvSpPr>
          <p:nvPr/>
        </p:nvSpPr>
        <p:spPr bwMode="auto">
          <a:xfrm>
            <a:off x="971550" y="6369050"/>
            <a:ext cx="396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cs-CZ" altLang="en-US" sz="1800">
                <a:latin typeface="Arial" panose="020B0604020202020204" pitchFamily="34" charset="0"/>
              </a:rPr>
              <a:t>Zdroj: Gros, Grosová, 2006, s. 55</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61031C9-F576-4D61-98D0-158B376B5FAA}"/>
              </a:ext>
            </a:extLst>
          </p:cNvPr>
          <p:cNvSpPr>
            <a:spLocks noGrp="1" noChangeArrowheads="1"/>
          </p:cNvSpPr>
          <p:nvPr>
            <p:ph type="title"/>
          </p:nvPr>
        </p:nvSpPr>
        <p:spPr/>
        <p:txBody>
          <a:bodyPr/>
          <a:lstStyle/>
          <a:p>
            <a:pPr fontAlgn="auto">
              <a:lnSpc>
                <a:spcPts val="3999"/>
              </a:lnSpc>
              <a:spcAft>
                <a:spcPts val="0"/>
              </a:spcAft>
              <a:defRPr/>
            </a:pPr>
            <a:r>
              <a:rPr lang="cs-CZ" altLang="cs-CZ" sz="3999"/>
              <a:t>Zdroje informací</a:t>
            </a:r>
          </a:p>
        </p:txBody>
      </p:sp>
      <p:sp>
        <p:nvSpPr>
          <p:cNvPr id="56323" name="Rectangle 3">
            <a:extLst>
              <a:ext uri="{FF2B5EF4-FFF2-40B4-BE49-F238E27FC236}">
                <a16:creationId xmlns:a16="http://schemas.microsoft.com/office/drawing/2014/main" id="{452A2512-EE26-4378-A011-B27C19096F7C}"/>
              </a:ext>
            </a:extLst>
          </p:cNvPr>
          <p:cNvSpPr>
            <a:spLocks noGrp="1" noChangeArrowheads="1"/>
          </p:cNvSpPr>
          <p:nvPr>
            <p:ph idx="1"/>
          </p:nvPr>
        </p:nvSpPr>
        <p:spPr>
          <a:xfrm>
            <a:off x="539750" y="1692275"/>
            <a:ext cx="8064500" cy="4140200"/>
          </a:xfrm>
        </p:spPr>
        <p:txBody>
          <a:bodyPr>
            <a:normAutofit fontScale="32500" lnSpcReduction="20000"/>
          </a:bodyPr>
          <a:lstStyle/>
          <a:p>
            <a:pPr marL="274320" indent="-274320" fontAlgn="auto">
              <a:spcBef>
                <a:spcPts val="0"/>
              </a:spcBef>
              <a:spcAft>
                <a:spcPts val="0"/>
              </a:spcAft>
              <a:buFont typeface="Wingdings"/>
              <a:buChar char=""/>
              <a:defRPr/>
            </a:pPr>
            <a:r>
              <a:rPr lang="cs-CZ" altLang="cs-CZ" sz="2799" dirty="0"/>
              <a:t>Informace : </a:t>
            </a:r>
          </a:p>
          <a:p>
            <a:pPr marL="274320" indent="-274320" fontAlgn="auto">
              <a:spcBef>
                <a:spcPts val="0"/>
              </a:spcBef>
              <a:spcAft>
                <a:spcPts val="0"/>
              </a:spcAft>
              <a:buFont typeface="Wingdings"/>
              <a:buChar char=""/>
              <a:defRPr/>
            </a:pPr>
            <a:r>
              <a:rPr lang="cs-CZ" altLang="cs-CZ" sz="2799" dirty="0"/>
              <a:t>o evidenci o výkonech dodavatelů </a:t>
            </a:r>
          </a:p>
          <a:p>
            <a:pPr marL="274320" indent="-274320" fontAlgn="auto">
              <a:spcBef>
                <a:spcPts val="0"/>
              </a:spcBef>
              <a:spcAft>
                <a:spcPts val="0"/>
              </a:spcAft>
              <a:buFont typeface="Wingdings"/>
              <a:buChar char=""/>
              <a:defRPr/>
            </a:pPr>
            <a:r>
              <a:rPr lang="cs-CZ" altLang="cs-CZ" sz="2799" dirty="0"/>
              <a:t>aktuální informace pracovníků nákupu </a:t>
            </a:r>
          </a:p>
          <a:p>
            <a:pPr marL="274320" indent="-274320" fontAlgn="auto">
              <a:spcBef>
                <a:spcPts val="0"/>
              </a:spcBef>
              <a:spcAft>
                <a:spcPts val="0"/>
              </a:spcAft>
              <a:buFont typeface="Wingdings"/>
              <a:buChar char=""/>
              <a:defRPr/>
            </a:pPr>
            <a:r>
              <a:rPr lang="cs-CZ" altLang="cs-CZ" sz="2799" dirty="0"/>
              <a:t>informace získávané sledováním propagačních aktivit dodavatelů </a:t>
            </a:r>
          </a:p>
          <a:p>
            <a:pPr marL="274320" indent="-274320" fontAlgn="auto">
              <a:spcBef>
                <a:spcPts val="0"/>
              </a:spcBef>
              <a:spcAft>
                <a:spcPts val="0"/>
              </a:spcAft>
              <a:buFont typeface="Wingdings"/>
              <a:buChar char=""/>
              <a:defRPr/>
            </a:pPr>
            <a:r>
              <a:rPr lang="cs-CZ" altLang="cs-CZ" sz="2799" dirty="0"/>
              <a:t>informace získávané na výstavách, veletrzích, prezentacích a při předvádění nových výrobků </a:t>
            </a:r>
          </a:p>
          <a:p>
            <a:pPr marL="274320" indent="-274320" fontAlgn="auto">
              <a:spcBef>
                <a:spcPts val="0"/>
              </a:spcBef>
              <a:spcAft>
                <a:spcPts val="0"/>
              </a:spcAft>
              <a:buFont typeface="Wingdings"/>
              <a:buChar char=""/>
              <a:defRPr/>
            </a:pPr>
            <a:r>
              <a:rPr lang="cs-CZ" altLang="cs-CZ" sz="2799" dirty="0"/>
              <a:t>zprávy z obchodních jednání </a:t>
            </a:r>
          </a:p>
          <a:p>
            <a:pPr marL="274320" indent="-274320" fontAlgn="auto">
              <a:spcBef>
                <a:spcPts val="0"/>
              </a:spcBef>
              <a:spcAft>
                <a:spcPts val="0"/>
              </a:spcAft>
              <a:buFont typeface="Wingdings"/>
              <a:buChar char=""/>
              <a:defRPr/>
            </a:pPr>
            <a:r>
              <a:rPr lang="cs-CZ" altLang="cs-CZ" sz="2799" dirty="0"/>
              <a:t>informace publikované v odborném tisku </a:t>
            </a:r>
          </a:p>
          <a:p>
            <a:pPr marL="274320" indent="-274320" fontAlgn="auto">
              <a:spcBef>
                <a:spcPts val="0"/>
              </a:spcBef>
              <a:spcAft>
                <a:spcPts val="0"/>
              </a:spcAft>
              <a:buFont typeface="Wingdings"/>
              <a:buChar char=""/>
              <a:defRPr/>
            </a:pPr>
            <a:r>
              <a:rPr lang="cs-CZ" altLang="cs-CZ" sz="2799" dirty="0"/>
              <a:t>Strategické cíle podniku</a:t>
            </a:r>
          </a:p>
          <a:p>
            <a:pPr marL="274320" indent="-274320" fontAlgn="auto">
              <a:spcBef>
                <a:spcPts val="0"/>
              </a:spcBef>
              <a:spcAft>
                <a:spcPts val="0"/>
              </a:spcAft>
              <a:buFont typeface="Wingdings"/>
              <a:buChar char=""/>
              <a:defRPr/>
            </a:pPr>
            <a:r>
              <a:rPr lang="cs-CZ" altLang="cs-CZ" sz="2799" dirty="0"/>
              <a:t>Nákupní politika</a:t>
            </a:r>
          </a:p>
          <a:p>
            <a:pPr marL="274320" indent="-274320" fontAlgn="auto">
              <a:spcBef>
                <a:spcPts val="0"/>
              </a:spcBef>
              <a:spcAft>
                <a:spcPts val="0"/>
              </a:spcAft>
              <a:buFont typeface="Wingdings"/>
              <a:buChar char=""/>
              <a:defRPr/>
            </a:pPr>
            <a:r>
              <a:rPr lang="cs-CZ" altLang="cs-CZ" sz="2799" dirty="0"/>
              <a:t>Plán prodeje/odbytu, výroby</a:t>
            </a:r>
          </a:p>
          <a:p>
            <a:pPr marL="274320" indent="-274320" fontAlgn="auto">
              <a:spcBef>
                <a:spcPts val="0"/>
              </a:spcBef>
              <a:spcAft>
                <a:spcPts val="0"/>
              </a:spcAft>
              <a:buFont typeface="Wingdings"/>
              <a:buChar char=""/>
              <a:defRPr/>
            </a:pPr>
            <a:r>
              <a:rPr lang="cs-CZ" altLang="cs-CZ" sz="2799" dirty="0"/>
              <a:t>Specifické požadavky zákazníků</a:t>
            </a:r>
          </a:p>
          <a:p>
            <a:pPr marL="274320" indent="-274320" fontAlgn="auto">
              <a:spcBef>
                <a:spcPts val="0"/>
              </a:spcBef>
              <a:spcAft>
                <a:spcPts val="0"/>
              </a:spcAft>
              <a:buFont typeface="Wingdings"/>
              <a:buChar char=""/>
              <a:defRPr/>
            </a:pPr>
            <a:r>
              <a:rPr lang="cs-CZ" altLang="cs-CZ" sz="2799" dirty="0"/>
              <a:t>Stav zásob</a:t>
            </a:r>
          </a:p>
          <a:p>
            <a:pPr marL="274320" indent="-274320" fontAlgn="auto">
              <a:spcBef>
                <a:spcPts val="0"/>
              </a:spcBef>
              <a:spcAft>
                <a:spcPts val="0"/>
              </a:spcAft>
              <a:buFont typeface="Wingdings"/>
              <a:buChar char=""/>
              <a:defRPr/>
            </a:pPr>
            <a:r>
              <a:rPr lang="cs-CZ" altLang="cs-CZ" sz="2799" dirty="0"/>
              <a:t>Údaje o spotřebě (např. z kusovníků)</a:t>
            </a:r>
          </a:p>
          <a:p>
            <a:pPr marL="274320" indent="-274320" fontAlgn="auto">
              <a:spcBef>
                <a:spcPts val="0"/>
              </a:spcBef>
              <a:spcAft>
                <a:spcPts val="0"/>
              </a:spcAft>
              <a:buFont typeface="Wingdings"/>
              <a:buChar char=""/>
              <a:defRPr/>
            </a:pPr>
            <a:r>
              <a:rPr lang="cs-CZ" altLang="cs-CZ" sz="2799" dirty="0"/>
              <a:t>Očekávané inovace a technické změny</a:t>
            </a:r>
          </a:p>
          <a:p>
            <a:pPr marL="274320" indent="-274320" fontAlgn="auto">
              <a:spcBef>
                <a:spcPts val="0"/>
              </a:spcBef>
              <a:spcAft>
                <a:spcPts val="0"/>
              </a:spcAft>
              <a:buFont typeface="Wingdings"/>
              <a:buChar char=""/>
              <a:defRPr/>
            </a:pPr>
            <a:r>
              <a:rPr lang="cs-CZ" altLang="cs-CZ" sz="2799" dirty="0"/>
              <a:t>Nákupní ceny – aktuální a prognóza vývoje</a:t>
            </a:r>
          </a:p>
          <a:p>
            <a:pPr marL="274320" indent="-274320" fontAlgn="auto">
              <a:spcBef>
                <a:spcPts val="0"/>
              </a:spcBef>
              <a:spcAft>
                <a:spcPts val="0"/>
              </a:spcAft>
              <a:buFont typeface="Wingdings"/>
              <a:buChar char=""/>
              <a:defRPr/>
            </a:pPr>
            <a:r>
              <a:rPr lang="cs-CZ" altLang="cs-CZ" sz="2799" dirty="0"/>
              <a:t>Informace od dodavatelů (možnosti)</a:t>
            </a:r>
          </a:p>
          <a:p>
            <a:pPr marL="274320" indent="-274320" fontAlgn="auto">
              <a:spcBef>
                <a:spcPts val="0"/>
              </a:spcBef>
              <a:spcAft>
                <a:spcPts val="0"/>
              </a:spcAft>
              <a:buFont typeface="Wingdings"/>
              <a:buChar char=""/>
              <a:defRPr/>
            </a:pPr>
            <a:r>
              <a:rPr lang="cs-CZ" altLang="cs-CZ" sz="2799" dirty="0"/>
              <a:t>Informace o potenciálních dodavatelích</a:t>
            </a:r>
          </a:p>
          <a:p>
            <a:pPr marL="274320" indent="-274320" fontAlgn="auto">
              <a:spcBef>
                <a:spcPts val="0"/>
              </a:spcBef>
              <a:spcAft>
                <a:spcPts val="0"/>
              </a:spcAft>
              <a:buFont typeface="Wingdings"/>
              <a:buChar char=""/>
              <a:defRPr/>
            </a:pPr>
            <a:r>
              <a:rPr lang="cs-CZ" altLang="cs-CZ" sz="2799" dirty="0"/>
              <a:t>Změny v legislativě</a:t>
            </a:r>
          </a:p>
          <a:p>
            <a:pPr marL="274320" indent="-274320" fontAlgn="auto">
              <a:spcBef>
                <a:spcPts val="0"/>
              </a:spcBef>
              <a:spcAft>
                <a:spcPts val="0"/>
              </a:spcAft>
              <a:buFont typeface="Wingdings"/>
              <a:buChar char=""/>
              <a:defRPr/>
            </a:pPr>
            <a:r>
              <a:rPr lang="cs-CZ" altLang="cs-CZ" sz="2799" dirty="0"/>
              <a:t>Měnové kurzy - očekávání</a:t>
            </a:r>
          </a:p>
          <a:p>
            <a:pPr marL="274320" indent="-274320" fontAlgn="auto">
              <a:spcBef>
                <a:spcPts val="0"/>
              </a:spcBef>
              <a:spcAft>
                <a:spcPts val="0"/>
              </a:spcAft>
              <a:buFont typeface="Wingdings"/>
              <a:buChar char=""/>
              <a:defRPr/>
            </a:pPr>
            <a:r>
              <a:rPr lang="cs-CZ" altLang="cs-CZ" sz="2799" dirty="0"/>
              <a:t>Úsilí konkurentů</a:t>
            </a:r>
          </a:p>
          <a:p>
            <a:pPr marL="274320" indent="-274320" fontAlgn="auto">
              <a:spcBef>
                <a:spcPts val="0"/>
              </a:spcBef>
              <a:spcAft>
                <a:spcPts val="0"/>
              </a:spcAft>
              <a:buFont typeface="Wingdings"/>
              <a:buChar char=""/>
              <a:defRPr/>
            </a:pPr>
            <a:r>
              <a:rPr lang="cs-CZ" altLang="cs-CZ" sz="2799" dirty="0"/>
              <a:t>informace o zkušenostech jiných odběratelů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81FA51F1-2262-403C-9F28-E4E95733D75C}"/>
              </a:ext>
            </a:extLst>
          </p:cNvPr>
          <p:cNvSpPr>
            <a:spLocks noGrp="1" noChangeArrowheads="1"/>
          </p:cNvSpPr>
          <p:nvPr>
            <p:ph type="title"/>
          </p:nvPr>
        </p:nvSpPr>
        <p:spPr/>
        <p:txBody>
          <a:bodyPr/>
          <a:lstStyle/>
          <a:p>
            <a:pPr fontAlgn="auto">
              <a:lnSpc>
                <a:spcPts val="3999"/>
              </a:lnSpc>
              <a:spcAft>
                <a:spcPts val="0"/>
              </a:spcAft>
              <a:defRPr/>
            </a:pPr>
            <a:r>
              <a:rPr lang="cs-CZ" altLang="cs-CZ" sz="3999"/>
              <a:t>Dokumenty v nákupu</a:t>
            </a:r>
          </a:p>
        </p:txBody>
      </p:sp>
      <p:sp>
        <p:nvSpPr>
          <p:cNvPr id="59395" name="Rectangle 3">
            <a:extLst>
              <a:ext uri="{FF2B5EF4-FFF2-40B4-BE49-F238E27FC236}">
                <a16:creationId xmlns:a16="http://schemas.microsoft.com/office/drawing/2014/main" id="{3AEABD9B-099A-4E85-B0DF-1BEAD53E1690}"/>
              </a:ext>
            </a:extLst>
          </p:cNvPr>
          <p:cNvSpPr>
            <a:spLocks noGrp="1" noChangeArrowheads="1"/>
          </p:cNvSpPr>
          <p:nvPr>
            <p:ph idx="1"/>
          </p:nvPr>
        </p:nvSpPr>
        <p:spPr>
          <a:xfrm>
            <a:off x="539750" y="1692275"/>
            <a:ext cx="8064500" cy="4140200"/>
          </a:xfrm>
        </p:spPr>
        <p:txBody>
          <a:bodyPr>
            <a:normAutofit fontScale="32500" lnSpcReduction="20000"/>
          </a:bodyPr>
          <a:lstStyle/>
          <a:p>
            <a:pPr marL="274320" indent="-274320" fontAlgn="auto">
              <a:spcBef>
                <a:spcPts val="0"/>
              </a:spcBef>
              <a:spcAft>
                <a:spcPts val="0"/>
              </a:spcAft>
              <a:buFont typeface="Wingdings"/>
              <a:buChar char=""/>
              <a:defRPr/>
            </a:pPr>
            <a:r>
              <a:rPr lang="cs-CZ" altLang="cs-CZ" sz="2799" dirty="0"/>
              <a:t>Nákupní řád</a:t>
            </a:r>
          </a:p>
          <a:p>
            <a:pPr marL="274320" indent="-274320" fontAlgn="auto">
              <a:spcBef>
                <a:spcPts val="0"/>
              </a:spcBef>
              <a:spcAft>
                <a:spcPts val="0"/>
              </a:spcAft>
              <a:buFont typeface="Wingdings"/>
              <a:buChar char=""/>
              <a:defRPr/>
            </a:pPr>
            <a:r>
              <a:rPr lang="cs-CZ" altLang="cs-CZ" sz="2799" dirty="0"/>
              <a:t>Směrnice o nákupu</a:t>
            </a:r>
          </a:p>
          <a:p>
            <a:pPr marL="274320" indent="-274320" fontAlgn="auto">
              <a:spcBef>
                <a:spcPts val="0"/>
              </a:spcBef>
              <a:spcAft>
                <a:spcPts val="0"/>
              </a:spcAft>
              <a:buFont typeface="Wingdings"/>
              <a:buChar char=""/>
              <a:defRPr/>
            </a:pPr>
            <a:r>
              <a:rPr lang="cs-CZ" altLang="cs-CZ" sz="2799" dirty="0"/>
              <a:t>Specifikace nakupované položky</a:t>
            </a:r>
          </a:p>
          <a:p>
            <a:pPr marL="274320" indent="-274320" fontAlgn="auto">
              <a:spcBef>
                <a:spcPts val="0"/>
              </a:spcBef>
              <a:spcAft>
                <a:spcPts val="0"/>
              </a:spcAft>
              <a:buFont typeface="Wingdings"/>
              <a:buChar char=""/>
              <a:defRPr/>
            </a:pPr>
            <a:r>
              <a:rPr lang="cs-CZ" altLang="cs-CZ" sz="2799" dirty="0"/>
              <a:t>Dodací a platební podmínky (rámcové)</a:t>
            </a:r>
          </a:p>
          <a:p>
            <a:pPr marL="274320" indent="-274320" fontAlgn="auto">
              <a:spcBef>
                <a:spcPts val="0"/>
              </a:spcBef>
              <a:spcAft>
                <a:spcPts val="0"/>
              </a:spcAft>
              <a:buFont typeface="Wingdings"/>
              <a:buChar char=""/>
              <a:defRPr/>
            </a:pPr>
            <a:r>
              <a:rPr lang="cs-CZ" altLang="cs-CZ" sz="2799" dirty="0"/>
              <a:t>Poptávky</a:t>
            </a:r>
          </a:p>
          <a:p>
            <a:pPr marL="274320" indent="-274320" fontAlgn="auto">
              <a:spcBef>
                <a:spcPts val="0"/>
              </a:spcBef>
              <a:spcAft>
                <a:spcPts val="0"/>
              </a:spcAft>
              <a:buFont typeface="Wingdings"/>
              <a:buChar char=""/>
              <a:defRPr/>
            </a:pPr>
            <a:r>
              <a:rPr lang="cs-CZ" altLang="cs-CZ" sz="2799" dirty="0"/>
              <a:t>Normy spotřeby, kusovníky</a:t>
            </a:r>
          </a:p>
          <a:p>
            <a:pPr marL="274320" indent="-274320" fontAlgn="auto">
              <a:spcBef>
                <a:spcPts val="0"/>
              </a:spcBef>
              <a:spcAft>
                <a:spcPts val="0"/>
              </a:spcAft>
              <a:buFont typeface="Wingdings"/>
              <a:buChar char=""/>
              <a:defRPr/>
            </a:pPr>
            <a:r>
              <a:rPr lang="cs-CZ" altLang="cs-CZ" sz="2799" dirty="0"/>
              <a:t>Technologické předpisy, pracovní postupy</a:t>
            </a:r>
          </a:p>
          <a:p>
            <a:pPr marL="274320" indent="-274320" fontAlgn="auto">
              <a:spcBef>
                <a:spcPts val="0"/>
              </a:spcBef>
              <a:spcAft>
                <a:spcPts val="0"/>
              </a:spcAft>
              <a:buFont typeface="Wingdings"/>
              <a:buChar char=""/>
              <a:defRPr/>
            </a:pPr>
            <a:r>
              <a:rPr lang="cs-CZ" altLang="cs-CZ" sz="2799" dirty="0"/>
              <a:t>Evidence zásob (nedokončené výroby)</a:t>
            </a:r>
          </a:p>
          <a:p>
            <a:pPr marL="274320" indent="-274320" fontAlgn="auto">
              <a:spcBef>
                <a:spcPts val="0"/>
              </a:spcBef>
              <a:spcAft>
                <a:spcPts val="0"/>
              </a:spcAft>
              <a:buFont typeface="Wingdings"/>
              <a:buChar char=""/>
              <a:defRPr/>
            </a:pPr>
            <a:r>
              <a:rPr lang="cs-CZ" altLang="cs-CZ" sz="2799" dirty="0"/>
              <a:t>Nabídky</a:t>
            </a:r>
          </a:p>
          <a:p>
            <a:pPr marL="274320" indent="-274320" fontAlgn="auto">
              <a:spcBef>
                <a:spcPts val="0"/>
              </a:spcBef>
              <a:spcAft>
                <a:spcPts val="0"/>
              </a:spcAft>
              <a:buFont typeface="Wingdings"/>
              <a:buChar char=""/>
              <a:defRPr/>
            </a:pPr>
            <a:r>
              <a:rPr lang="cs-CZ" altLang="cs-CZ" sz="2799" dirty="0"/>
              <a:t>Reference o dodavatelích</a:t>
            </a:r>
          </a:p>
          <a:p>
            <a:pPr marL="274320" indent="-274320" fontAlgn="auto">
              <a:spcBef>
                <a:spcPts val="0"/>
              </a:spcBef>
              <a:spcAft>
                <a:spcPts val="0"/>
              </a:spcAft>
              <a:buFont typeface="Wingdings"/>
              <a:buChar char=""/>
              <a:defRPr/>
            </a:pPr>
            <a:r>
              <a:rPr lang="cs-CZ" altLang="cs-CZ" sz="2799" dirty="0"/>
              <a:t>Protokoly o výběrovém řízení</a:t>
            </a:r>
          </a:p>
          <a:p>
            <a:pPr marL="274320" indent="-274320" fontAlgn="auto">
              <a:spcBef>
                <a:spcPts val="0"/>
              </a:spcBef>
              <a:spcAft>
                <a:spcPts val="0"/>
              </a:spcAft>
              <a:buFont typeface="Wingdings"/>
              <a:buChar char=""/>
              <a:defRPr/>
            </a:pPr>
            <a:r>
              <a:rPr lang="cs-CZ" altLang="cs-CZ" sz="2799" dirty="0"/>
              <a:t>Protokoly o zkoušce prvního výrobku</a:t>
            </a:r>
          </a:p>
          <a:p>
            <a:pPr marL="274320" indent="-274320" fontAlgn="auto">
              <a:spcBef>
                <a:spcPts val="0"/>
              </a:spcBef>
              <a:spcAft>
                <a:spcPts val="0"/>
              </a:spcAft>
              <a:buFont typeface="Wingdings"/>
              <a:buChar char=""/>
              <a:defRPr/>
            </a:pPr>
            <a:r>
              <a:rPr lang="cs-CZ" altLang="cs-CZ" sz="2799" dirty="0"/>
              <a:t>Osvědčení o kvalitě</a:t>
            </a:r>
          </a:p>
          <a:p>
            <a:pPr marL="274320" indent="-274320" fontAlgn="auto">
              <a:spcBef>
                <a:spcPts val="0"/>
              </a:spcBef>
              <a:spcAft>
                <a:spcPts val="0"/>
              </a:spcAft>
              <a:buFont typeface="Wingdings"/>
              <a:buChar char=""/>
              <a:defRPr/>
            </a:pPr>
            <a:r>
              <a:rPr lang="cs-CZ" altLang="cs-CZ" sz="2799" dirty="0"/>
              <a:t>Smlouvy</a:t>
            </a:r>
          </a:p>
          <a:p>
            <a:pPr marL="274320" indent="-274320" fontAlgn="auto">
              <a:spcBef>
                <a:spcPts val="0"/>
              </a:spcBef>
              <a:spcAft>
                <a:spcPts val="0"/>
              </a:spcAft>
              <a:buFont typeface="Wingdings"/>
              <a:buChar char=""/>
              <a:defRPr/>
            </a:pPr>
            <a:r>
              <a:rPr lang="cs-CZ" altLang="cs-CZ" sz="2799" dirty="0"/>
              <a:t>Objednávky</a:t>
            </a:r>
          </a:p>
          <a:p>
            <a:pPr marL="274320" indent="-274320" fontAlgn="auto">
              <a:spcBef>
                <a:spcPts val="0"/>
              </a:spcBef>
              <a:spcAft>
                <a:spcPts val="0"/>
              </a:spcAft>
              <a:buFont typeface="Wingdings"/>
              <a:buChar char=""/>
              <a:defRPr/>
            </a:pPr>
            <a:r>
              <a:rPr lang="cs-CZ" altLang="cs-CZ" sz="2799" dirty="0"/>
              <a:t>Seznam dodavatelů</a:t>
            </a:r>
          </a:p>
          <a:p>
            <a:pPr marL="274320" indent="-274320" fontAlgn="auto">
              <a:spcBef>
                <a:spcPts val="0"/>
              </a:spcBef>
              <a:spcAft>
                <a:spcPts val="0"/>
              </a:spcAft>
              <a:buFont typeface="Wingdings"/>
              <a:buChar char=""/>
              <a:defRPr/>
            </a:pPr>
            <a:r>
              <a:rPr lang="cs-CZ" altLang="cs-CZ" sz="2799" dirty="0"/>
              <a:t>Hodnocení dodavatelů</a:t>
            </a:r>
          </a:p>
          <a:p>
            <a:pPr marL="274320" indent="-274320" fontAlgn="auto">
              <a:spcBef>
                <a:spcPts val="0"/>
              </a:spcBef>
              <a:spcAft>
                <a:spcPts val="0"/>
              </a:spcAft>
              <a:buFont typeface="Wingdings"/>
              <a:buChar char=""/>
              <a:defRPr/>
            </a:pPr>
            <a:r>
              <a:rPr lang="cs-CZ" altLang="cs-CZ" sz="2799" dirty="0"/>
              <a:t>Faktury</a:t>
            </a:r>
          </a:p>
          <a:p>
            <a:pPr marL="274320" indent="-274320" fontAlgn="auto">
              <a:spcBef>
                <a:spcPts val="0"/>
              </a:spcBef>
              <a:spcAft>
                <a:spcPts val="0"/>
              </a:spcAft>
              <a:buFont typeface="Wingdings"/>
              <a:buChar char=""/>
              <a:defRPr/>
            </a:pPr>
            <a:r>
              <a:rPr lang="cs-CZ" altLang="cs-CZ" sz="2799" dirty="0"/>
              <a:t>Dodací listy</a:t>
            </a:r>
          </a:p>
          <a:p>
            <a:pPr marL="274320" indent="-274320" fontAlgn="auto">
              <a:spcBef>
                <a:spcPts val="0"/>
              </a:spcBef>
              <a:spcAft>
                <a:spcPts val="0"/>
              </a:spcAft>
              <a:buFont typeface="Wingdings"/>
              <a:buChar char=""/>
              <a:defRPr/>
            </a:pPr>
            <a:r>
              <a:rPr lang="cs-CZ" altLang="cs-CZ" sz="2799" dirty="0"/>
              <a:t>Reklamační protokoly</a:t>
            </a:r>
          </a:p>
          <a:p>
            <a:pPr marL="274320" indent="-274320" fontAlgn="auto">
              <a:spcBef>
                <a:spcPts val="0"/>
              </a:spcBef>
              <a:spcAft>
                <a:spcPts val="0"/>
              </a:spcAft>
              <a:buFont typeface="Wingdings"/>
              <a:buChar char=""/>
              <a:defRPr/>
            </a:pPr>
            <a:endParaRPr lang="cs-CZ" altLang="cs-CZ" sz="2799"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adpis 1">
            <a:extLst>
              <a:ext uri="{FF2B5EF4-FFF2-40B4-BE49-F238E27FC236}">
                <a16:creationId xmlns:a16="http://schemas.microsoft.com/office/drawing/2014/main" id="{F20957B7-6083-42E5-B937-8FB97D2A9889}"/>
              </a:ext>
            </a:extLst>
          </p:cNvPr>
          <p:cNvSpPr>
            <a:spLocks noGrp="1"/>
          </p:cNvSpPr>
          <p:nvPr>
            <p:ph type="title"/>
          </p:nvPr>
        </p:nvSpPr>
        <p:spPr/>
        <p:txBody>
          <a:bodyPr/>
          <a:lstStyle/>
          <a:p>
            <a:pPr fontAlgn="auto">
              <a:lnSpc>
                <a:spcPts val="3999"/>
              </a:lnSpc>
              <a:spcAft>
                <a:spcPts val="0"/>
              </a:spcAft>
              <a:defRPr/>
            </a:pPr>
            <a:r>
              <a:rPr lang="cs-CZ" altLang="en-US" sz="3999"/>
              <a:t>Žádanka</a:t>
            </a:r>
            <a:endParaRPr lang="en-GB" altLang="en-US" sz="3999"/>
          </a:p>
        </p:txBody>
      </p:sp>
      <p:sp>
        <p:nvSpPr>
          <p:cNvPr id="84995" name="Zástupný symbol pro obsah 2">
            <a:extLst>
              <a:ext uri="{FF2B5EF4-FFF2-40B4-BE49-F238E27FC236}">
                <a16:creationId xmlns:a16="http://schemas.microsoft.com/office/drawing/2014/main" id="{465B59ED-1631-4F0D-A12E-FC8714380677}"/>
              </a:ext>
            </a:extLst>
          </p:cNvPr>
          <p:cNvSpPr>
            <a:spLocks noGrp="1"/>
          </p:cNvSpPr>
          <p:nvPr>
            <p:ph idx="1"/>
          </p:nvPr>
        </p:nvSpPr>
        <p:spPr>
          <a:xfrm>
            <a:off x="539750" y="1692275"/>
            <a:ext cx="8064500" cy="4140200"/>
          </a:xfrm>
        </p:spPr>
        <p:txBody>
          <a:bodyPr/>
          <a:lstStyle/>
          <a:p>
            <a:pPr>
              <a:spcBef>
                <a:spcPts val="0"/>
              </a:spcBef>
              <a:defRPr/>
            </a:pPr>
            <a:r>
              <a:rPr lang="en-GB" altLang="cs-CZ" sz="2799"/>
              <a:t>Popis, specifikace požadovaného materiálu nebo služby</a:t>
            </a:r>
          </a:p>
          <a:p>
            <a:pPr>
              <a:spcBef>
                <a:spcPts val="0"/>
              </a:spcBef>
              <a:defRPr/>
            </a:pPr>
            <a:r>
              <a:rPr lang="en-GB" altLang="cs-CZ" sz="2799"/>
              <a:t>Množství a požadovaná doba dodání (datum)</a:t>
            </a:r>
          </a:p>
          <a:p>
            <a:pPr>
              <a:spcBef>
                <a:spcPts val="0"/>
              </a:spcBef>
              <a:defRPr/>
            </a:pPr>
            <a:r>
              <a:rPr lang="en-GB" altLang="cs-CZ" sz="2799"/>
              <a:t>Odhad nákladů (ceny) za jednotku </a:t>
            </a:r>
          </a:p>
          <a:p>
            <a:pPr>
              <a:spcBef>
                <a:spcPts val="0"/>
              </a:spcBef>
              <a:defRPr/>
            </a:pPr>
            <a:r>
              <a:rPr lang="en-GB" altLang="cs-CZ" sz="2799"/>
              <a:t>Účet (provozní), ze kterého bude nákup hrazený</a:t>
            </a:r>
          </a:p>
          <a:p>
            <a:pPr>
              <a:spcBef>
                <a:spcPts val="0"/>
              </a:spcBef>
              <a:defRPr/>
            </a:pPr>
            <a:r>
              <a:rPr lang="en-GB" altLang="cs-CZ" sz="2799"/>
              <a:t>Datum žádanky – začátek fáze nákupního procesu</a:t>
            </a:r>
          </a:p>
          <a:p>
            <a:pPr>
              <a:spcBef>
                <a:spcPts val="0"/>
              </a:spcBef>
              <a:defRPr/>
            </a:pPr>
            <a:r>
              <a:rPr lang="en-GB" altLang="cs-CZ" sz="2799"/>
              <a:t>Podpis, podpisy nadřízených pracovníků</a:t>
            </a:r>
            <a:endParaRPr lang="cs-CZ" altLang="cs-CZ" sz="2799"/>
          </a:p>
          <a:p>
            <a:pPr>
              <a:spcBef>
                <a:spcPts val="0"/>
              </a:spcBef>
              <a:defRPr/>
            </a:pPr>
            <a:endParaRPr lang="cs-CZ" altLang="cs-CZ" sz="2799"/>
          </a:p>
          <a:p>
            <a:pPr>
              <a:spcBef>
                <a:spcPts val="0"/>
              </a:spcBef>
              <a:defRPr/>
            </a:pPr>
            <a:r>
              <a:rPr lang="cs-CZ" altLang="cs-CZ" sz="2799"/>
              <a:t>Reorder Point System –“automatizovaná žádanka“</a:t>
            </a:r>
            <a:endParaRPr lang="en-GB" altLang="cs-CZ" sz="2799"/>
          </a:p>
          <a:p>
            <a:pPr>
              <a:spcBef>
                <a:spcPts val="0"/>
              </a:spcBef>
              <a:defRPr/>
            </a:pPr>
            <a:endParaRPr lang="en-GB" altLang="cs-CZ" sz="2799"/>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a:extLst>
              <a:ext uri="{FF2B5EF4-FFF2-40B4-BE49-F238E27FC236}">
                <a16:creationId xmlns:a16="http://schemas.microsoft.com/office/drawing/2014/main" id="{45D2661A-CF29-4805-8B5B-37307641E5AC}"/>
              </a:ext>
            </a:extLst>
          </p:cNvPr>
          <p:cNvSpPr>
            <a:spLocks noGrp="1"/>
          </p:cNvSpPr>
          <p:nvPr>
            <p:ph type="title"/>
          </p:nvPr>
        </p:nvSpPr>
        <p:spPr/>
        <p:txBody>
          <a:bodyPr/>
          <a:lstStyle/>
          <a:p>
            <a:pPr fontAlgn="auto">
              <a:lnSpc>
                <a:spcPts val="3999"/>
              </a:lnSpc>
              <a:spcAft>
                <a:spcPts val="0"/>
              </a:spcAft>
              <a:defRPr/>
            </a:pPr>
            <a:r>
              <a:rPr lang="cs-CZ" altLang="cs-CZ" sz="3999"/>
              <a:t>Výkonnost nákupu</a:t>
            </a:r>
            <a:endParaRPr lang="en-GB" altLang="cs-CZ" sz="3999"/>
          </a:p>
        </p:txBody>
      </p:sp>
      <p:sp>
        <p:nvSpPr>
          <p:cNvPr id="3" name="Zástupný symbol pro obsah 2">
            <a:extLst>
              <a:ext uri="{FF2B5EF4-FFF2-40B4-BE49-F238E27FC236}">
                <a16:creationId xmlns:a16="http://schemas.microsoft.com/office/drawing/2014/main" id="{BABF0060-22CC-4D00-A176-99A20BFE351E}"/>
              </a:ext>
            </a:extLst>
          </p:cNvPr>
          <p:cNvSpPr>
            <a:spLocks noGrp="1"/>
          </p:cNvSpPr>
          <p:nvPr>
            <p:ph idx="1"/>
          </p:nvPr>
        </p:nvSpPr>
        <p:spPr>
          <a:xfrm>
            <a:off x="457200" y="1600200"/>
            <a:ext cx="5051425" cy="4525963"/>
          </a:xfrm>
        </p:spPr>
        <p:txBody>
          <a:bodyPr>
            <a:normAutofit/>
          </a:bodyPr>
          <a:lstStyle/>
          <a:p>
            <a:pPr marL="342900" lvl="1" indent="-342900" fontAlgn="auto">
              <a:spcBef>
                <a:spcPts val="0"/>
              </a:spcBef>
              <a:spcAft>
                <a:spcPts val="0"/>
              </a:spcAft>
              <a:buFontTx/>
              <a:buChar char="•"/>
              <a:defRPr/>
            </a:pPr>
            <a:r>
              <a:rPr lang="cs-CZ" dirty="0" err="1"/>
              <a:t>Efficiency</a:t>
            </a:r>
            <a:r>
              <a:rPr lang="cs-CZ" dirty="0"/>
              <a:t> - </a:t>
            </a:r>
            <a:r>
              <a:rPr lang="en-US" altLang="cs-CZ" sz="2400" dirty="0"/>
              <a:t>Cost actual / Cost planned</a:t>
            </a:r>
            <a:endParaRPr lang="cs-CZ" altLang="cs-CZ" sz="2400" dirty="0"/>
          </a:p>
          <a:p>
            <a:pPr marL="342900" lvl="1" indent="-342900" fontAlgn="auto">
              <a:spcBef>
                <a:spcPts val="0"/>
              </a:spcBef>
              <a:spcAft>
                <a:spcPts val="0"/>
              </a:spcAft>
              <a:buFontTx/>
              <a:buChar char="•"/>
              <a:defRPr/>
            </a:pPr>
            <a:r>
              <a:rPr lang="cs-CZ" dirty="0" err="1"/>
              <a:t>Effectiveness</a:t>
            </a:r>
            <a:r>
              <a:rPr lang="cs-CZ" dirty="0"/>
              <a:t> - </a:t>
            </a:r>
            <a:r>
              <a:rPr lang="en-US" altLang="cs-CZ" sz="2400" dirty="0"/>
              <a:t>Results actual / Results planned</a:t>
            </a:r>
          </a:p>
          <a:p>
            <a:pPr marL="990600" lvl="1" indent="-533400" fontAlgn="auto">
              <a:lnSpc>
                <a:spcPct val="70000"/>
              </a:lnSpc>
              <a:spcBef>
                <a:spcPts val="0"/>
              </a:spcBef>
              <a:spcAft>
                <a:spcPts val="0"/>
              </a:spcAft>
              <a:buClr>
                <a:schemeClr val="bg2"/>
              </a:buClr>
              <a:buFont typeface="Wingdings" pitchFamily="2" charset="2"/>
              <a:buNone/>
              <a:defRPr/>
            </a:pPr>
            <a:r>
              <a:rPr lang="en-US" altLang="cs-CZ" sz="1800" dirty="0"/>
              <a:t>	(e.g. material costs, quality, logistics, innovation ..)</a:t>
            </a:r>
          </a:p>
          <a:p>
            <a:pPr marL="274320" indent="-274320" fontAlgn="auto">
              <a:spcBef>
                <a:spcPts val="0"/>
              </a:spcBef>
              <a:spcAft>
                <a:spcPts val="0"/>
              </a:spcAft>
              <a:buFont typeface="Wingdings"/>
              <a:buChar char=""/>
              <a:defRPr/>
            </a:pPr>
            <a:r>
              <a:rPr lang="cs-CZ" sz="2799" dirty="0"/>
              <a:t>4 dimenze měření:</a:t>
            </a:r>
          </a:p>
          <a:p>
            <a:pPr marL="640080" lvl="1" indent="-274320" fontAlgn="auto">
              <a:spcBef>
                <a:spcPts val="0"/>
              </a:spcBef>
              <a:spcAft>
                <a:spcPts val="0"/>
              </a:spcAft>
              <a:buClr>
                <a:schemeClr val="bg2"/>
              </a:buClr>
              <a:buFont typeface="Wingdings" pitchFamily="2" charset="2"/>
              <a:buChar char="§"/>
              <a:defRPr/>
            </a:pPr>
            <a:r>
              <a:rPr lang="en-US" altLang="cs-CZ" dirty="0">
                <a:solidFill>
                  <a:srgbClr val="CC9900"/>
                </a:solidFill>
              </a:rPr>
              <a:t>Price / cost dimensions</a:t>
            </a:r>
          </a:p>
          <a:p>
            <a:pPr marL="640080" lvl="1" indent="-274320" fontAlgn="auto">
              <a:spcBef>
                <a:spcPts val="0"/>
              </a:spcBef>
              <a:spcAft>
                <a:spcPts val="0"/>
              </a:spcAft>
              <a:buClr>
                <a:schemeClr val="bg2"/>
              </a:buClr>
              <a:buFont typeface="Wingdings" pitchFamily="2" charset="2"/>
              <a:buChar char="§"/>
              <a:defRPr/>
            </a:pPr>
            <a:r>
              <a:rPr lang="en-US" altLang="cs-CZ" dirty="0">
                <a:solidFill>
                  <a:srgbClr val="CC9900"/>
                </a:solidFill>
              </a:rPr>
              <a:t>Product / quality dimensions</a:t>
            </a:r>
          </a:p>
          <a:p>
            <a:pPr marL="640080" lvl="1" indent="-274320" fontAlgn="auto">
              <a:spcBef>
                <a:spcPts val="0"/>
              </a:spcBef>
              <a:spcAft>
                <a:spcPts val="0"/>
              </a:spcAft>
              <a:buClr>
                <a:schemeClr val="bg2"/>
              </a:buClr>
              <a:buFont typeface="Wingdings" pitchFamily="2" charset="2"/>
              <a:buChar char="§"/>
              <a:defRPr/>
            </a:pPr>
            <a:r>
              <a:rPr lang="en-US" altLang="cs-CZ" dirty="0">
                <a:solidFill>
                  <a:srgbClr val="CC9900"/>
                </a:solidFill>
              </a:rPr>
              <a:t>Logistics dimensions</a:t>
            </a:r>
          </a:p>
          <a:p>
            <a:pPr marL="640080" lvl="1" indent="-274320" fontAlgn="auto">
              <a:spcBef>
                <a:spcPts val="0"/>
              </a:spcBef>
              <a:spcAft>
                <a:spcPts val="0"/>
              </a:spcAft>
              <a:buClr>
                <a:schemeClr val="bg2"/>
              </a:buClr>
              <a:buFont typeface="Wingdings" pitchFamily="2" charset="2"/>
              <a:buChar char="§"/>
              <a:defRPr/>
            </a:pPr>
            <a:r>
              <a:rPr lang="en-US" altLang="cs-CZ" dirty="0">
                <a:solidFill>
                  <a:srgbClr val="CC9900"/>
                </a:solidFill>
              </a:rPr>
              <a:t>Organizational dimensions</a:t>
            </a:r>
          </a:p>
          <a:p>
            <a:pPr marL="274320" indent="-274320" fontAlgn="auto">
              <a:spcBef>
                <a:spcPts val="0"/>
              </a:spcBef>
              <a:spcAft>
                <a:spcPts val="0"/>
              </a:spcAft>
              <a:buFont typeface="Wingdings"/>
              <a:buChar char=""/>
              <a:defRPr/>
            </a:pPr>
            <a:endParaRPr lang="en-GB" sz="2799"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a:extLst>
              <a:ext uri="{FF2B5EF4-FFF2-40B4-BE49-F238E27FC236}">
                <a16:creationId xmlns:a16="http://schemas.microsoft.com/office/drawing/2014/main" id="{DAE12B77-9C99-4E0C-9A40-C97049C39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5175"/>
            <a:ext cx="74168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a:extLst>
              <a:ext uri="{FF2B5EF4-FFF2-40B4-BE49-F238E27FC236}">
                <a16:creationId xmlns:a16="http://schemas.microsoft.com/office/drawing/2014/main" id="{4A644A70-66EE-4B6C-BC42-EED942D4F581}"/>
              </a:ext>
            </a:extLst>
          </p:cNvPr>
          <p:cNvSpPr>
            <a:spLocks noGrp="1"/>
          </p:cNvSpPr>
          <p:nvPr>
            <p:ph type="title"/>
          </p:nvPr>
        </p:nvSpPr>
        <p:spPr>
          <a:xfrm>
            <a:off x="323850" y="476250"/>
            <a:ext cx="8229600" cy="865188"/>
          </a:xfrm>
        </p:spPr>
        <p:txBody>
          <a:bodyPr/>
          <a:lstStyle/>
          <a:p>
            <a:pPr fontAlgn="auto">
              <a:lnSpc>
                <a:spcPts val="3999"/>
              </a:lnSpc>
              <a:spcAft>
                <a:spcPts val="0"/>
              </a:spcAft>
              <a:defRPr/>
            </a:pPr>
            <a:r>
              <a:rPr lang="cs-CZ" altLang="en-US" sz="3999">
                <a:solidFill>
                  <a:srgbClr val="00B050"/>
                </a:solidFill>
              </a:rPr>
              <a:t>Měřítka výkonnosti u nákupu</a:t>
            </a:r>
          </a:p>
        </p:txBody>
      </p:sp>
      <p:pic>
        <p:nvPicPr>
          <p:cNvPr id="181251" name="Picture 2">
            <a:extLst>
              <a:ext uri="{FF2B5EF4-FFF2-40B4-BE49-F238E27FC236}">
                <a16:creationId xmlns:a16="http://schemas.microsoft.com/office/drawing/2014/main" id="{EAAFBC05-0502-4256-9ED7-1A2F3E4926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8424863" cy="2154238"/>
          </a:xfrm>
        </p:spPr>
      </p:pic>
      <p:pic>
        <p:nvPicPr>
          <p:cNvPr id="181252" name="Picture 3">
            <a:extLst>
              <a:ext uri="{FF2B5EF4-FFF2-40B4-BE49-F238E27FC236}">
                <a16:creationId xmlns:a16="http://schemas.microsoft.com/office/drawing/2014/main" id="{DF511E61-78EF-4F8E-9349-CE5888D14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644900"/>
            <a:ext cx="7378700" cy="30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Obrázek 2">
            <a:extLst>
              <a:ext uri="{FF2B5EF4-FFF2-40B4-BE49-F238E27FC236}">
                <a16:creationId xmlns:a16="http://schemas.microsoft.com/office/drawing/2014/main" id="{C50AA295-DC7C-4871-829A-C46B0C017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2563"/>
            <a:ext cx="7551737"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a:extLst>
              <a:ext uri="{FF2B5EF4-FFF2-40B4-BE49-F238E27FC236}">
                <a16:creationId xmlns:a16="http://schemas.microsoft.com/office/drawing/2014/main" id="{C1B7A82B-B48E-418D-8865-78C21DE94252}"/>
              </a:ext>
            </a:extLst>
          </p:cNvPr>
          <p:cNvSpPr>
            <a:spLocks noGrp="1"/>
          </p:cNvSpPr>
          <p:nvPr>
            <p:ph type="title"/>
          </p:nvPr>
        </p:nvSpPr>
        <p:spPr>
          <a:xfrm>
            <a:off x="468313" y="692150"/>
            <a:ext cx="8229600" cy="1066800"/>
          </a:xfrm>
        </p:spPr>
        <p:txBody>
          <a:bodyPr/>
          <a:lstStyle/>
          <a:p>
            <a:pPr fontAlgn="auto">
              <a:lnSpc>
                <a:spcPts val="3999"/>
              </a:lnSpc>
              <a:spcAft>
                <a:spcPts val="0"/>
              </a:spcAft>
              <a:defRPr/>
            </a:pPr>
            <a:r>
              <a:rPr lang="cs-CZ" altLang="en-US" sz="3999">
                <a:solidFill>
                  <a:srgbClr val="00B050"/>
                </a:solidFill>
              </a:rPr>
              <a:t>Měřítka výkonnosti u nákupu</a:t>
            </a:r>
          </a:p>
        </p:txBody>
      </p:sp>
      <p:pic>
        <p:nvPicPr>
          <p:cNvPr id="182275" name="Picture 2">
            <a:extLst>
              <a:ext uri="{FF2B5EF4-FFF2-40B4-BE49-F238E27FC236}">
                <a16:creationId xmlns:a16="http://schemas.microsoft.com/office/drawing/2014/main" id="{77DC9A00-D278-40FE-9475-B456EAF076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7993062" cy="4051300"/>
          </a:xfrm>
        </p:spPr>
      </p:pic>
      <p:pic>
        <p:nvPicPr>
          <p:cNvPr id="182276" name="Obrázek 6">
            <a:extLst>
              <a:ext uri="{FF2B5EF4-FFF2-40B4-BE49-F238E27FC236}">
                <a16:creationId xmlns:a16="http://schemas.microsoft.com/office/drawing/2014/main" id="{1F51A5D7-6E56-4E10-B32F-0A633426E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589338"/>
            <a:ext cx="241300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Nadpis 1">
            <a:extLst>
              <a:ext uri="{FF2B5EF4-FFF2-40B4-BE49-F238E27FC236}">
                <a16:creationId xmlns:a16="http://schemas.microsoft.com/office/drawing/2014/main" id="{685C3059-29E9-4DFB-900B-07E248AD6938}"/>
              </a:ext>
            </a:extLst>
          </p:cNvPr>
          <p:cNvSpPr>
            <a:spLocks noGrp="1"/>
          </p:cNvSpPr>
          <p:nvPr>
            <p:ph type="title" idx="4294967295"/>
          </p:nvPr>
        </p:nvSpPr>
        <p:spPr>
          <a:xfrm>
            <a:off x="1371600" y="9525"/>
            <a:ext cx="7772400" cy="1143000"/>
          </a:xfrm>
        </p:spPr>
        <p:txBody>
          <a:bodyPr bIns="91440"/>
          <a:lstStyle/>
          <a:p>
            <a:pPr fontAlgn="auto">
              <a:lnSpc>
                <a:spcPts val="3999"/>
              </a:lnSpc>
              <a:spcAft>
                <a:spcPts val="0"/>
              </a:spcAft>
              <a:defRPr/>
            </a:pPr>
            <a:r>
              <a:rPr lang="cs-CZ" altLang="cs-CZ" sz="3999"/>
              <a:t>Nákupní trendy</a:t>
            </a:r>
          </a:p>
        </p:txBody>
      </p:sp>
      <p:sp>
        <p:nvSpPr>
          <p:cNvPr id="184323" name="Zástupný symbol pro obsah 2">
            <a:extLst>
              <a:ext uri="{FF2B5EF4-FFF2-40B4-BE49-F238E27FC236}">
                <a16:creationId xmlns:a16="http://schemas.microsoft.com/office/drawing/2014/main" id="{BA84AEA7-D51A-4C5E-8FFF-BF1BCAE19E6A}"/>
              </a:ext>
            </a:extLst>
          </p:cNvPr>
          <p:cNvSpPr>
            <a:spLocks noGrp="1" noChangeArrowheads="1"/>
          </p:cNvSpPr>
          <p:nvPr>
            <p:ph sz="quarter" idx="4294967295"/>
          </p:nvPr>
        </p:nvSpPr>
        <p:spPr bwMode="auto">
          <a:xfrm>
            <a:off x="925513" y="1196975"/>
            <a:ext cx="8218487" cy="2476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3000"/>
              <a:t>Lean management a dopad na zásobovací logistiku</a:t>
            </a:r>
          </a:p>
          <a:p>
            <a:r>
              <a:rPr lang="cs-CZ" altLang="cs-CZ" sz="3000"/>
              <a:t>Single sourcing – budování dlouhodobých  partnerství, omezený počet dodavatelů</a:t>
            </a:r>
          </a:p>
          <a:p>
            <a:r>
              <a:rPr lang="cs-CZ" altLang="cs-CZ" sz="3000"/>
              <a:t>Princip výrobního partnerství - Early supplier involvement</a:t>
            </a:r>
          </a:p>
          <a:p>
            <a:r>
              <a:rPr lang="cs-CZ" altLang="cs-CZ" sz="3000"/>
              <a:t>Dlouhodobé smlouvy v souvislosti s JIT</a:t>
            </a:r>
          </a:p>
        </p:txBody>
      </p:sp>
      <p:sp>
        <p:nvSpPr>
          <p:cNvPr id="184324" name="Obdélník 4">
            <a:extLst>
              <a:ext uri="{FF2B5EF4-FFF2-40B4-BE49-F238E27FC236}">
                <a16:creationId xmlns:a16="http://schemas.microsoft.com/office/drawing/2014/main" id="{80E643FB-893A-437C-9C19-B458F311E17E}"/>
              </a:ext>
            </a:extLst>
          </p:cNvPr>
          <p:cNvSpPr>
            <a:spLocks noChangeArrowheads="1"/>
          </p:cNvSpPr>
          <p:nvPr/>
        </p:nvSpPr>
        <p:spPr bwMode="auto">
          <a:xfrm>
            <a:off x="468313" y="3413125"/>
            <a:ext cx="8269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cs-CZ" altLang="cs-CZ" sz="2000" i="1">
                <a:latin typeface="Perpetua" panose="02020502060401020303" pitchFamily="18" charset="0"/>
              </a:rPr>
              <a:t>Výhody a nevýhody single sourcingu</a:t>
            </a:r>
            <a:endParaRPr lang="en-GB" altLang="cs-CZ" sz="2000">
              <a:latin typeface="Perpetua" panose="02020502060401020303" pitchFamily="18" charset="0"/>
            </a:endParaRPr>
          </a:p>
        </p:txBody>
      </p:sp>
      <p:pic>
        <p:nvPicPr>
          <p:cNvPr id="184325" name="Picture 3">
            <a:extLst>
              <a:ext uri="{FF2B5EF4-FFF2-40B4-BE49-F238E27FC236}">
                <a16:creationId xmlns:a16="http://schemas.microsoft.com/office/drawing/2014/main" id="{E48D94A6-EF34-47CE-A5C2-11504BBA1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89363"/>
            <a:ext cx="7632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auto0">
            <a:extLst>
              <a:ext uri="{FF2B5EF4-FFF2-40B4-BE49-F238E27FC236}">
                <a16:creationId xmlns:a16="http://schemas.microsoft.com/office/drawing/2014/main" id="{049DBD28-667E-4557-825C-B78A266C4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24"/>
          <a:stretch>
            <a:fillRect/>
          </a:stretch>
        </p:blipFill>
        <p:spPr bwMode="auto">
          <a:xfrm>
            <a:off x="642938" y="1633538"/>
            <a:ext cx="7451725" cy="4656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6371" name="Obdélník 2">
            <a:extLst>
              <a:ext uri="{FF2B5EF4-FFF2-40B4-BE49-F238E27FC236}">
                <a16:creationId xmlns:a16="http://schemas.microsoft.com/office/drawing/2014/main" id="{A5ED7E39-F3E3-433F-96DA-826191302E54}"/>
              </a:ext>
            </a:extLst>
          </p:cNvPr>
          <p:cNvSpPr>
            <a:spLocks noChangeArrowheads="1"/>
          </p:cNvSpPr>
          <p:nvPr/>
        </p:nvSpPr>
        <p:spPr bwMode="auto">
          <a:xfrm>
            <a:off x="2339975" y="6308725"/>
            <a:ext cx="7488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cs-CZ" sz="1800">
                <a:latin typeface="Arial" panose="020B0604020202020204" pitchFamily="34" charset="0"/>
              </a:rPr>
              <a:t>Monczka as quoted by Purspective www.purspective.com</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0A2843-8384-42CF-9CA8-7EEC13B19725}"/>
              </a:ext>
            </a:extLst>
          </p:cNvPr>
          <p:cNvSpPr>
            <a:spLocks noGrp="1"/>
          </p:cNvSpPr>
          <p:nvPr>
            <p:ph type="title"/>
          </p:nvPr>
        </p:nvSpPr>
        <p:spPr>
          <a:xfrm>
            <a:off x="468313" y="692150"/>
            <a:ext cx="8229600" cy="792163"/>
          </a:xfrm>
        </p:spPr>
        <p:txBody>
          <a:bodyPr>
            <a:normAutofit fontScale="90000"/>
          </a:bodyPr>
          <a:lstStyle/>
          <a:p>
            <a:pPr fontAlgn="auto">
              <a:lnSpc>
                <a:spcPts val="3999"/>
              </a:lnSpc>
              <a:spcAft>
                <a:spcPts val="0"/>
              </a:spcAft>
              <a:defRPr/>
            </a:pPr>
            <a:r>
              <a:rPr lang="cs-CZ" sz="3999" dirty="0"/>
              <a:t>Příklady dokumentů v rámci etapy výběru dodavatele a po vybrání</a:t>
            </a:r>
          </a:p>
        </p:txBody>
      </p:sp>
      <p:sp>
        <p:nvSpPr>
          <p:cNvPr id="54275" name="Zástupný symbol pro obsah 5">
            <a:extLst>
              <a:ext uri="{FF2B5EF4-FFF2-40B4-BE49-F238E27FC236}">
                <a16:creationId xmlns:a16="http://schemas.microsoft.com/office/drawing/2014/main" id="{D3BD5C9C-DCB9-47ED-91A2-9FDDE3C04C29}"/>
              </a:ext>
            </a:extLst>
          </p:cNvPr>
          <p:cNvSpPr>
            <a:spLocks noGrp="1"/>
          </p:cNvSpPr>
          <p:nvPr>
            <p:ph idx="1"/>
          </p:nvPr>
        </p:nvSpPr>
        <p:spPr>
          <a:xfrm>
            <a:off x="457200" y="1844675"/>
            <a:ext cx="8229600" cy="4729163"/>
          </a:xfrm>
        </p:spPr>
        <p:txBody>
          <a:bodyPr/>
          <a:lstStyle/>
          <a:p>
            <a:pPr>
              <a:spcBef>
                <a:spcPts val="0"/>
              </a:spcBef>
              <a:defRPr/>
            </a:pPr>
            <a:r>
              <a:rPr lang="cs-CZ" altLang="cs-CZ" sz="2799"/>
              <a:t>Žádost o informaci (request on information) – znalost existence několika potenciálních dodavatelů</a:t>
            </a:r>
          </a:p>
          <a:p>
            <a:pPr>
              <a:spcBef>
                <a:spcPts val="0"/>
              </a:spcBef>
              <a:defRPr/>
            </a:pPr>
            <a:r>
              <a:rPr lang="cs-CZ" altLang="cs-CZ" sz="2799"/>
              <a:t>Žádost o zaslání nabídky</a:t>
            </a:r>
          </a:p>
          <a:p>
            <a:pPr>
              <a:spcBef>
                <a:spcPts val="0"/>
              </a:spcBef>
              <a:defRPr/>
            </a:pPr>
            <a:r>
              <a:rPr lang="cs-CZ" altLang="cs-CZ" sz="2799"/>
              <a:t>Hodnocení nabídek a další dokladů (osvědčení o kvalitě, protokoly o zkoušce vzorku….)</a:t>
            </a:r>
          </a:p>
          <a:p>
            <a:pPr>
              <a:spcBef>
                <a:spcPts val="0"/>
              </a:spcBef>
              <a:defRPr/>
            </a:pPr>
            <a:r>
              <a:rPr lang="cs-CZ" altLang="cs-CZ" sz="2799"/>
              <a:t>Kupní smlouva (</a:t>
            </a:r>
            <a:r>
              <a:rPr lang="cs-CZ" altLang="cs-CZ" sz="2799">
                <a:solidFill>
                  <a:srgbClr val="0070C0"/>
                </a:solidFill>
              </a:rPr>
              <a:t>1. rámcová –“blanket purchase order“</a:t>
            </a:r>
            <a:r>
              <a:rPr lang="cs-CZ" altLang="cs-CZ" sz="2799"/>
              <a:t> -  specifikace celého procesu dodávání včetně podmínek, lhůt, dokladů – roční i víceletá, ale i na kratší období; </a:t>
            </a:r>
            <a:r>
              <a:rPr lang="cs-CZ" altLang="cs-CZ" sz="2799">
                <a:solidFill>
                  <a:srgbClr val="0070C0"/>
                </a:solidFill>
              </a:rPr>
              <a:t>2. standardní</a:t>
            </a:r>
            <a:r>
              <a:rPr lang="cs-CZ" altLang="cs-CZ" sz="2799"/>
              <a:t>), resp. </a:t>
            </a:r>
            <a:r>
              <a:rPr lang="cs-CZ" altLang="cs-CZ" sz="2799">
                <a:solidFill>
                  <a:srgbClr val="0070C0"/>
                </a:solidFill>
              </a:rPr>
              <a:t>3. smlouva o dodávkách…</a:t>
            </a:r>
          </a:p>
          <a:p>
            <a:pPr>
              <a:spcBef>
                <a:spcPts val="0"/>
              </a:spcBef>
              <a:defRPr/>
            </a:pPr>
            <a:r>
              <a:rPr lang="cs-CZ" altLang="cs-CZ" sz="2799"/>
              <a:t>Objednávka</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a:extLst>
              <a:ext uri="{FF2B5EF4-FFF2-40B4-BE49-F238E27FC236}">
                <a16:creationId xmlns:a16="http://schemas.microsoft.com/office/drawing/2014/main" id="{29FEB946-BC9B-47B8-983D-D80BC070B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85" r="7820" b="15808"/>
          <a:stretch>
            <a:fillRect/>
          </a:stretch>
        </p:blipFill>
        <p:spPr bwMode="auto">
          <a:xfrm>
            <a:off x="0" y="476250"/>
            <a:ext cx="8675688"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49DF290C-9F4C-49E8-9CC1-BA446C8615F7}"/>
              </a:ext>
            </a:extLst>
          </p:cNvPr>
          <p:cNvSpPr>
            <a:spLocks noGrp="1"/>
          </p:cNvSpPr>
          <p:nvPr>
            <p:ph type="title"/>
          </p:nvPr>
        </p:nvSpPr>
        <p:spPr/>
        <p:txBody>
          <a:bodyPr/>
          <a:lstStyle/>
          <a:p>
            <a:pPr fontAlgn="auto">
              <a:lnSpc>
                <a:spcPts val="3999"/>
              </a:lnSpc>
              <a:spcAft>
                <a:spcPts val="0"/>
              </a:spcAft>
              <a:defRPr/>
            </a:pPr>
            <a:r>
              <a:rPr lang="cs-CZ" altLang="en-US" sz="3999" dirty="0" err="1">
                <a:solidFill>
                  <a:srgbClr val="FF0000"/>
                </a:solidFill>
              </a:rPr>
              <a:t>Sourcing</a:t>
            </a:r>
            <a:r>
              <a:rPr lang="cs-CZ" altLang="en-US" sz="3999" dirty="0">
                <a:solidFill>
                  <a:srgbClr val="FF0000"/>
                </a:solidFill>
              </a:rPr>
              <a:t> </a:t>
            </a:r>
            <a:r>
              <a:rPr lang="cs-CZ" altLang="en-US" sz="3999" dirty="0" err="1">
                <a:solidFill>
                  <a:srgbClr val="FF0000"/>
                </a:solidFill>
              </a:rPr>
              <a:t>strategy</a:t>
            </a:r>
            <a:endParaRPr lang="en-GB" altLang="en-US" sz="3999" dirty="0">
              <a:solidFill>
                <a:srgbClr val="FF0000"/>
              </a:solidFill>
            </a:endParaRPr>
          </a:p>
        </p:txBody>
      </p:sp>
      <p:sp>
        <p:nvSpPr>
          <p:cNvPr id="65539" name="Zástupný symbol pro obsah 2">
            <a:extLst>
              <a:ext uri="{FF2B5EF4-FFF2-40B4-BE49-F238E27FC236}">
                <a16:creationId xmlns:a16="http://schemas.microsoft.com/office/drawing/2014/main" id="{BA4B59A8-0D3D-448C-A45D-5D15BA9D0345}"/>
              </a:ext>
            </a:extLst>
          </p:cNvPr>
          <p:cNvSpPr>
            <a:spLocks noGrp="1"/>
          </p:cNvSpPr>
          <p:nvPr>
            <p:ph idx="1"/>
          </p:nvPr>
        </p:nvSpPr>
        <p:spPr>
          <a:xfrm>
            <a:off x="323850" y="1700213"/>
            <a:ext cx="7272338" cy="3024187"/>
          </a:xfrm>
        </p:spPr>
        <p:txBody>
          <a:bodyPr>
            <a:normAutofit fontScale="70000" lnSpcReduction="20000"/>
          </a:bodyPr>
          <a:lstStyle/>
          <a:p>
            <a:pPr>
              <a:spcBef>
                <a:spcPts val="0"/>
              </a:spcBef>
              <a:defRPr/>
            </a:pPr>
            <a:r>
              <a:rPr lang="cs-CZ" altLang="en-US" sz="2799" dirty="0" err="1"/>
              <a:t>Sourcing</a:t>
            </a:r>
            <a:r>
              <a:rPr lang="cs-CZ" altLang="en-US" sz="2799" dirty="0"/>
              <a:t> </a:t>
            </a:r>
            <a:r>
              <a:rPr lang="cs-CZ" altLang="en-US" sz="2799" dirty="0" err="1"/>
              <a:t>strategy</a:t>
            </a:r>
            <a:r>
              <a:rPr lang="cs-CZ" altLang="en-US" sz="2799" dirty="0"/>
              <a:t> </a:t>
            </a:r>
            <a:r>
              <a:rPr lang="cs-CZ" altLang="en-US" sz="2799" dirty="0" err="1"/>
              <a:t>is</a:t>
            </a:r>
            <a:r>
              <a:rPr lang="cs-CZ" altLang="en-US" sz="2799" dirty="0"/>
              <a:t> </a:t>
            </a:r>
            <a:r>
              <a:rPr lang="cs-CZ" altLang="en-US" sz="2799" dirty="0" err="1"/>
              <a:t>defined</a:t>
            </a:r>
            <a:r>
              <a:rPr lang="cs-CZ" altLang="en-US" sz="2799" dirty="0"/>
              <a:t> </a:t>
            </a:r>
            <a:r>
              <a:rPr lang="en-US" altLang="en-US" sz="2799" dirty="0"/>
              <a:t>as the approach developed by the company to procure supplies, for which </a:t>
            </a:r>
            <a:r>
              <a:rPr lang="en-US" altLang="en-US" sz="2799" dirty="0">
                <a:solidFill>
                  <a:srgbClr val="00B050"/>
                </a:solidFill>
              </a:rPr>
              <a:t>four elements are defined</a:t>
            </a:r>
            <a:r>
              <a:rPr lang="cs-CZ" altLang="en-US" sz="2799" dirty="0">
                <a:solidFill>
                  <a:srgbClr val="00B050"/>
                </a:solidFill>
              </a:rPr>
              <a:t> </a:t>
            </a:r>
            <a:r>
              <a:rPr lang="en-US" altLang="en-US" sz="2799" dirty="0">
                <a:solidFill>
                  <a:srgbClr val="00B050"/>
                </a:solidFill>
              </a:rPr>
              <a:t>as: </a:t>
            </a:r>
            <a:endParaRPr lang="cs-CZ" altLang="en-US" sz="2799" dirty="0">
              <a:solidFill>
                <a:srgbClr val="00B050"/>
              </a:solidFill>
            </a:endParaRPr>
          </a:p>
          <a:p>
            <a:pPr>
              <a:spcBef>
                <a:spcPts val="0"/>
              </a:spcBef>
              <a:defRPr/>
            </a:pPr>
            <a:r>
              <a:rPr lang="en-US" altLang="en-US" sz="2799" dirty="0">
                <a:solidFill>
                  <a:srgbClr val="00B050"/>
                </a:solidFill>
              </a:rPr>
              <a:t>“the buying policy, </a:t>
            </a:r>
            <a:endParaRPr lang="cs-CZ" altLang="en-US" sz="2799" dirty="0">
              <a:solidFill>
                <a:srgbClr val="00B050"/>
              </a:solidFill>
            </a:endParaRPr>
          </a:p>
          <a:p>
            <a:pPr>
              <a:spcBef>
                <a:spcPts val="0"/>
              </a:spcBef>
              <a:defRPr/>
            </a:pPr>
            <a:r>
              <a:rPr lang="en-US" altLang="en-US" sz="2799" dirty="0">
                <a:solidFill>
                  <a:srgbClr val="00B050"/>
                </a:solidFill>
              </a:rPr>
              <a:t>the number of sources, </a:t>
            </a:r>
            <a:endParaRPr lang="cs-CZ" altLang="en-US" sz="2799" dirty="0">
              <a:solidFill>
                <a:srgbClr val="00B050"/>
              </a:solidFill>
            </a:endParaRPr>
          </a:p>
          <a:p>
            <a:pPr>
              <a:spcBef>
                <a:spcPts val="0"/>
              </a:spcBef>
              <a:defRPr/>
            </a:pPr>
            <a:r>
              <a:rPr lang="en-US" altLang="en-US" sz="2799" dirty="0">
                <a:solidFill>
                  <a:srgbClr val="00B050"/>
                </a:solidFill>
              </a:rPr>
              <a:t>the type of source and </a:t>
            </a:r>
            <a:endParaRPr lang="cs-CZ" altLang="en-US" sz="2799" dirty="0">
              <a:solidFill>
                <a:srgbClr val="00B050"/>
              </a:solidFill>
            </a:endParaRPr>
          </a:p>
          <a:p>
            <a:pPr>
              <a:spcBef>
                <a:spcPts val="0"/>
              </a:spcBef>
              <a:defRPr/>
            </a:pPr>
            <a:r>
              <a:rPr lang="en-US" altLang="en-US" sz="2799" dirty="0">
                <a:solidFill>
                  <a:srgbClr val="00B050"/>
                </a:solidFill>
              </a:rPr>
              <a:t>the nature of the company</a:t>
            </a:r>
            <a:r>
              <a:rPr lang="cs-CZ" altLang="en-US" sz="2799" dirty="0">
                <a:solidFill>
                  <a:srgbClr val="00B050"/>
                </a:solidFill>
              </a:rPr>
              <a:t> - </a:t>
            </a:r>
            <a:r>
              <a:rPr lang="en-US" altLang="en-US" sz="2799" dirty="0">
                <a:solidFill>
                  <a:srgbClr val="00B050"/>
                </a:solidFill>
              </a:rPr>
              <a:t>supplier</a:t>
            </a:r>
            <a:r>
              <a:rPr lang="cs-CZ" altLang="en-US" sz="2799" dirty="0">
                <a:solidFill>
                  <a:srgbClr val="00B050"/>
                </a:solidFill>
              </a:rPr>
              <a:t> </a:t>
            </a:r>
            <a:r>
              <a:rPr lang="cs-CZ" altLang="en-US" sz="2799" dirty="0" err="1">
                <a:solidFill>
                  <a:srgbClr val="00B050"/>
                </a:solidFill>
              </a:rPr>
              <a:t>relationship</a:t>
            </a:r>
            <a:r>
              <a:rPr lang="cs-CZ" altLang="en-US" sz="2799" dirty="0">
                <a:solidFill>
                  <a:srgbClr val="00B050"/>
                </a:solidFill>
              </a:rPr>
              <a:t>”</a:t>
            </a:r>
          </a:p>
          <a:p>
            <a:pPr>
              <a:spcBef>
                <a:spcPts val="0"/>
              </a:spcBef>
              <a:defRPr/>
            </a:pPr>
            <a:endParaRPr lang="en-GB" altLang="en-US" sz="2799" dirty="0"/>
          </a:p>
        </p:txBody>
      </p:sp>
      <p:pic>
        <p:nvPicPr>
          <p:cNvPr id="190468" name="Picture 4">
            <a:extLst>
              <a:ext uri="{FF2B5EF4-FFF2-40B4-BE49-F238E27FC236}">
                <a16:creationId xmlns:a16="http://schemas.microsoft.com/office/drawing/2014/main" id="{B6950E3D-AF2C-46EA-BBE2-329A140B4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068638"/>
            <a:ext cx="31686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0469" name="Picture 6" descr="https://html2-f.scribdassets.com/6w5ypznd34393qs9/images/3-12f166e753.jpg">
            <a:extLst>
              <a:ext uri="{FF2B5EF4-FFF2-40B4-BE49-F238E27FC236}">
                <a16:creationId xmlns:a16="http://schemas.microsoft.com/office/drawing/2014/main" id="{0CECE52B-B385-41BA-A6F5-8E38B6FE4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460875"/>
            <a:ext cx="6624637"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D39738-16AE-4265-9984-6DCE336CEDC0}"/>
              </a:ext>
            </a:extLst>
          </p:cNvPr>
          <p:cNvSpPr>
            <a:spLocks noGrp="1"/>
          </p:cNvSpPr>
          <p:nvPr>
            <p:ph type="title"/>
          </p:nvPr>
        </p:nvSpPr>
        <p:spPr>
          <a:xfrm>
            <a:off x="298450" y="2900363"/>
            <a:ext cx="8521700" cy="1171575"/>
          </a:xfrm>
        </p:spPr>
        <p:txBody>
          <a:bodyPr/>
          <a:lstStyle/>
          <a:p>
            <a:pPr>
              <a:defRPr/>
            </a:pPr>
            <a:r>
              <a:rPr lang="cs-CZ" dirty="0"/>
              <a:t>E-</a:t>
            </a:r>
            <a:r>
              <a:rPr lang="cs-CZ" dirty="0" err="1"/>
              <a:t>procurement</a:t>
            </a:r>
            <a:endParaRPr lang="en-GB" dirty="0"/>
          </a:p>
        </p:txBody>
      </p:sp>
      <p:sp>
        <p:nvSpPr>
          <p:cNvPr id="107523" name="Podnadpis 2">
            <a:extLst>
              <a:ext uri="{FF2B5EF4-FFF2-40B4-BE49-F238E27FC236}">
                <a16:creationId xmlns:a16="http://schemas.microsoft.com/office/drawing/2014/main" id="{48E9EDBF-95FC-4734-9861-08BA6CE79A53}"/>
              </a:ext>
            </a:extLst>
          </p:cNvPr>
          <p:cNvSpPr>
            <a:spLocks noGrp="1"/>
          </p:cNvSpPr>
          <p:nvPr>
            <p:ph type="subTitle" idx="1"/>
          </p:nvPr>
        </p:nvSpPr>
        <p:spPr>
          <a:xfrm>
            <a:off x="298450" y="4116388"/>
            <a:ext cx="8521700" cy="698500"/>
          </a:xfrm>
        </p:spPr>
        <p:txBody>
          <a:bodyPr/>
          <a:lstStyle/>
          <a:p>
            <a:pPr>
              <a:spcBef>
                <a:spcPts val="0"/>
              </a:spcBef>
              <a:defRPr/>
            </a:pPr>
            <a:endParaRPr lang="en-GB" altLang="cs-CZ"/>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E52820-B025-421B-97EA-0426E4DE7F05}"/>
              </a:ext>
            </a:extLst>
          </p:cNvPr>
          <p:cNvSpPr>
            <a:spLocks noGrp="1"/>
          </p:cNvSpPr>
          <p:nvPr>
            <p:ph type="title"/>
          </p:nvPr>
        </p:nvSpPr>
        <p:spPr/>
        <p:txBody>
          <a:bodyPr>
            <a:normAutofit fontScale="90000"/>
          </a:bodyPr>
          <a:lstStyle/>
          <a:p>
            <a:pPr>
              <a:lnSpc>
                <a:spcPts val="3999"/>
              </a:lnSpc>
              <a:defRPr/>
            </a:pPr>
            <a:r>
              <a:rPr lang="cs-CZ" sz="3999" dirty="0" err="1"/>
              <a:t>Electronic</a:t>
            </a:r>
            <a:r>
              <a:rPr lang="cs-CZ" sz="3999" dirty="0"/>
              <a:t> business and </a:t>
            </a:r>
            <a:r>
              <a:rPr lang="cs-CZ" sz="3999" dirty="0" err="1"/>
              <a:t>procurement</a:t>
            </a:r>
            <a:endParaRPr lang="en-GB" sz="3999" dirty="0"/>
          </a:p>
        </p:txBody>
      </p:sp>
      <p:sp>
        <p:nvSpPr>
          <p:cNvPr id="3" name="Zástupný symbol pro obsah 2">
            <a:extLst>
              <a:ext uri="{FF2B5EF4-FFF2-40B4-BE49-F238E27FC236}">
                <a16:creationId xmlns:a16="http://schemas.microsoft.com/office/drawing/2014/main" id="{64B63796-A288-44AC-81D8-94866AC3E6A0}"/>
              </a:ext>
            </a:extLst>
          </p:cNvPr>
          <p:cNvSpPr>
            <a:spLocks noGrp="1"/>
          </p:cNvSpPr>
          <p:nvPr>
            <p:ph idx="1"/>
          </p:nvPr>
        </p:nvSpPr>
        <p:spPr>
          <a:xfrm>
            <a:off x="457200" y="1600200"/>
            <a:ext cx="3632200" cy="5068888"/>
          </a:xfrm>
        </p:spPr>
        <p:txBody>
          <a:bodyPr>
            <a:normAutofit fontScale="70000" lnSpcReduction="20000"/>
          </a:bodyPr>
          <a:lstStyle/>
          <a:p>
            <a:pPr>
              <a:spcBef>
                <a:spcPts val="0"/>
              </a:spcBef>
              <a:defRPr/>
            </a:pPr>
            <a:r>
              <a:rPr lang="cs-CZ" sz="2799" dirty="0"/>
              <a:t>E-</a:t>
            </a:r>
            <a:r>
              <a:rPr lang="cs-CZ" sz="2799" dirty="0" err="1"/>
              <a:t>procurement</a:t>
            </a:r>
            <a:r>
              <a:rPr lang="cs-CZ" sz="2799" dirty="0"/>
              <a:t> jako součást e-business</a:t>
            </a:r>
          </a:p>
          <a:p>
            <a:pPr>
              <a:spcBef>
                <a:spcPts val="0"/>
              </a:spcBef>
              <a:defRPr/>
            </a:pPr>
            <a:r>
              <a:rPr lang="cs-CZ" sz="2799" dirty="0"/>
              <a:t>E-business – </a:t>
            </a:r>
            <a:r>
              <a:rPr lang="en-US" sz="2799" dirty="0"/>
              <a:t>„</a:t>
            </a:r>
            <a:r>
              <a:rPr lang="en-US" sz="2799" i="1" dirty="0"/>
              <a:t>understood as the use of digital information technology for initiation, arrangement and processing of business processes between economic partners via innovative communication network“ (</a:t>
            </a:r>
            <a:r>
              <a:rPr lang="en-US" sz="2799" i="1" dirty="0" err="1"/>
              <a:t>Weigel</a:t>
            </a:r>
            <a:r>
              <a:rPr lang="en-US" sz="2799" i="1" dirty="0"/>
              <a:t>, 2015)</a:t>
            </a:r>
            <a:endParaRPr lang="cs-CZ" sz="2799" i="1" dirty="0"/>
          </a:p>
          <a:p>
            <a:pPr>
              <a:spcBef>
                <a:spcPts val="0"/>
              </a:spcBef>
              <a:defRPr/>
            </a:pPr>
            <a:r>
              <a:rPr lang="cs-CZ" sz="2799" dirty="0"/>
              <a:t>Basic e-business technology – </a:t>
            </a:r>
            <a:r>
              <a:rPr lang="cs-CZ" sz="2799" dirty="0" err="1"/>
              <a:t>world</a:t>
            </a:r>
            <a:r>
              <a:rPr lang="cs-CZ" sz="2799" dirty="0"/>
              <a:t> </a:t>
            </a:r>
            <a:r>
              <a:rPr lang="cs-CZ" sz="2799" dirty="0" err="1"/>
              <a:t>wide</a:t>
            </a:r>
            <a:r>
              <a:rPr lang="cs-CZ" sz="2799" dirty="0"/>
              <a:t> web</a:t>
            </a:r>
            <a:endParaRPr lang="en-US" sz="2799" dirty="0"/>
          </a:p>
        </p:txBody>
      </p:sp>
      <p:pic>
        <p:nvPicPr>
          <p:cNvPr id="194564" name="Picture 2">
            <a:extLst>
              <a:ext uri="{FF2B5EF4-FFF2-40B4-BE49-F238E27FC236}">
                <a16:creationId xmlns:a16="http://schemas.microsoft.com/office/drawing/2014/main" id="{32C13E4C-844C-4D4C-A9D1-BEF8C353F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400" y="1773238"/>
            <a:ext cx="5054600" cy="295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9F4FB8-C061-4931-B6DD-87585F28710F}"/>
              </a:ext>
            </a:extLst>
          </p:cNvPr>
          <p:cNvSpPr>
            <a:spLocks noGrp="1"/>
          </p:cNvSpPr>
          <p:nvPr>
            <p:ph type="title"/>
          </p:nvPr>
        </p:nvSpPr>
        <p:spPr/>
        <p:txBody>
          <a:bodyPr/>
          <a:lstStyle/>
          <a:p>
            <a:pPr>
              <a:lnSpc>
                <a:spcPts val="3999"/>
              </a:lnSpc>
              <a:defRPr/>
            </a:pPr>
            <a:endParaRPr lang="en-GB" sz="3999"/>
          </a:p>
        </p:txBody>
      </p:sp>
      <p:sp>
        <p:nvSpPr>
          <p:cNvPr id="109571" name="Zástupný symbol pro obsah 2">
            <a:extLst>
              <a:ext uri="{FF2B5EF4-FFF2-40B4-BE49-F238E27FC236}">
                <a16:creationId xmlns:a16="http://schemas.microsoft.com/office/drawing/2014/main" id="{2D037CE7-CFDF-41AD-9A45-A28E363032B5}"/>
              </a:ext>
            </a:extLst>
          </p:cNvPr>
          <p:cNvSpPr>
            <a:spLocks noGrp="1"/>
          </p:cNvSpPr>
          <p:nvPr>
            <p:ph idx="1"/>
          </p:nvPr>
        </p:nvSpPr>
        <p:spPr>
          <a:xfrm>
            <a:off x="539750" y="1692275"/>
            <a:ext cx="8064500" cy="4140200"/>
          </a:xfrm>
        </p:spPr>
        <p:txBody>
          <a:bodyPr/>
          <a:lstStyle/>
          <a:p>
            <a:pPr>
              <a:spcBef>
                <a:spcPts val="0"/>
              </a:spcBef>
              <a:defRPr/>
            </a:pPr>
            <a:endParaRPr lang="en-GB" altLang="cs-CZ" sz="2799"/>
          </a:p>
        </p:txBody>
      </p:sp>
      <p:pic>
        <p:nvPicPr>
          <p:cNvPr id="196612" name="Picture 2" descr="Image result for e-procurement">
            <a:extLst>
              <a:ext uri="{FF2B5EF4-FFF2-40B4-BE49-F238E27FC236}">
                <a16:creationId xmlns:a16="http://schemas.microsoft.com/office/drawing/2014/main" id="{B7CCF823-0212-40FC-A2E7-2E3E61983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766"/>
          <a:stretch>
            <a:fillRect/>
          </a:stretch>
        </p:blipFill>
        <p:spPr bwMode="auto">
          <a:xfrm>
            <a:off x="179388" y="476250"/>
            <a:ext cx="86995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F7E71C-9AF6-4349-96AA-556EB1BF6288}"/>
              </a:ext>
            </a:extLst>
          </p:cNvPr>
          <p:cNvSpPr>
            <a:spLocks noGrp="1"/>
          </p:cNvSpPr>
          <p:nvPr>
            <p:ph type="title"/>
          </p:nvPr>
        </p:nvSpPr>
        <p:spPr/>
        <p:txBody>
          <a:bodyPr/>
          <a:lstStyle/>
          <a:p>
            <a:pPr>
              <a:lnSpc>
                <a:spcPts val="3999"/>
              </a:lnSpc>
              <a:defRPr/>
            </a:pPr>
            <a:endParaRPr lang="en-GB" sz="3999"/>
          </a:p>
        </p:txBody>
      </p:sp>
      <p:sp>
        <p:nvSpPr>
          <p:cNvPr id="110595" name="Zástupný symbol pro obsah 2">
            <a:extLst>
              <a:ext uri="{FF2B5EF4-FFF2-40B4-BE49-F238E27FC236}">
                <a16:creationId xmlns:a16="http://schemas.microsoft.com/office/drawing/2014/main" id="{0A2C58EC-2E1E-4896-845E-C2030ECF2CE8}"/>
              </a:ext>
            </a:extLst>
          </p:cNvPr>
          <p:cNvSpPr>
            <a:spLocks noGrp="1"/>
          </p:cNvSpPr>
          <p:nvPr>
            <p:ph idx="1"/>
          </p:nvPr>
        </p:nvSpPr>
        <p:spPr>
          <a:xfrm>
            <a:off x="539750" y="1692275"/>
            <a:ext cx="8064500" cy="4140200"/>
          </a:xfrm>
        </p:spPr>
        <p:txBody>
          <a:bodyPr/>
          <a:lstStyle/>
          <a:p>
            <a:pPr>
              <a:spcBef>
                <a:spcPts val="0"/>
              </a:spcBef>
              <a:defRPr/>
            </a:pPr>
            <a:endParaRPr lang="en-GB" altLang="cs-CZ" sz="2799"/>
          </a:p>
        </p:txBody>
      </p:sp>
      <p:pic>
        <p:nvPicPr>
          <p:cNvPr id="198660" name="Picture 4" descr="Related image">
            <a:extLst>
              <a:ext uri="{FF2B5EF4-FFF2-40B4-BE49-F238E27FC236}">
                <a16:creationId xmlns:a16="http://schemas.microsoft.com/office/drawing/2014/main" id="{F65A7AFA-B844-4108-9C7F-07272C998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53" b="11453"/>
          <a:stretch>
            <a:fillRect/>
          </a:stretch>
        </p:blipFill>
        <p:spPr bwMode="auto">
          <a:xfrm>
            <a:off x="468313" y="549275"/>
            <a:ext cx="82375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17.1.1417"/>
  <p:tag name="SLIDO_PRESENTATION_ID" val="00000000-0000-0000-0000-000000000000"/>
  <p:tag name="SLIDO_EVENT_UUID" val="e7ce09bc-fb11-4aa9-87c6-279c4886730d"/>
  <p:tag name="SLIDO_EVENT_SECTION_UUID" val="4dce7f80-67d0-465d-821a-44cbd60dbada"/>
</p:tagLst>
</file>

<file path=ppt/tags/tag10.xml><?xml version="1.0" encoding="utf-8"?>
<p:tagLst xmlns:a="http://schemas.openxmlformats.org/drawingml/2006/main" xmlns:r="http://schemas.openxmlformats.org/officeDocument/2006/relationships" xmlns:p="http://schemas.openxmlformats.org/presentationml/2006/main">
  <p:tag name="SLIDO_METADATA" val="eyJUaW1lc3RhbXAiOjE2MTc3NTc1MTJ9"/>
  <p:tag name="SLIDO_TYPE" val="SlidoPoll"/>
  <p:tag name="SLIDO_POLL_UUID" val="a42a415d-6844-4df7-b82f-94bd526c5566"/>
  <p:tag name="SLIDO_TIMELINE" val="W3sicG9sbFF1ZXN0aW9uVXVpZCI6IjVkNTUzOWI3LTlkNzYtNDU2Mi1hNzRhLTY1OWNjMWIyMjFmZiIsInNob3dSZXN1bHRzIjpmYWxzZSwic2hvd0NvcnJlY3RBbnN3ZXJzIjpmYWxzZSwidm90aW5nTG9ja2VkIjpmYWxzZX0seyJwb2xsUXVlc3Rpb25VdWlkIjoiNWQ1NTM5YjctOWQ3Ni00NTYyLWE3NGEtNjU5Y2MxYjIyMWZmIiwic2hvd1Jlc3VsdHMiOnRydWUsInNob3dDb3JyZWN0QW5zd2VycyI6ZmFsc2UsInZvdGluZ0xvY2tlZCI6ZmFsc2V9XQ=="/>
</p:tagLst>
</file>

<file path=ppt/tags/tag11.xml><?xml version="1.0" encoding="utf-8"?>
<p:tagLst xmlns:a="http://schemas.openxmlformats.org/drawingml/2006/main" xmlns:r="http://schemas.openxmlformats.org/officeDocument/2006/relationships" xmlns:p="http://schemas.openxmlformats.org/presentationml/2006/main">
  <p:tag name="SLIDO_ELEMENT" val="logo"/>
</p:tagLst>
</file>

<file path=ppt/tags/tag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3.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MTc3NTU5MDV9"/>
  <p:tag name="SLIDO_TYPE" val="SlidoPoll"/>
  <p:tag name="SLIDO_POLL_UUID" val="79ca2fa2-5706-4ef6-979c-ced7f4d8dd28"/>
  <p:tag name="SLIDO_TIMELINE" val="W3sicG9sbFF1ZXN0aW9uVXVpZCI6IjAzZjMyNWJkLWVhOTYtNDUwMS1iNTcxLTUyNWE3NzkzNDgyO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2MTc3NTc0NTh9"/>
  <p:tag name="SLIDO_TYPE" val="SlidoPoll"/>
  <p:tag name="SLIDO_POLL_UUID" val="f0086877-3d47-4ab4-ace0-2fd53c472cfb"/>
  <p:tag name="SLIDO_TIMELINE" val="W3sicG9sbFF1ZXN0aW9uVXVpZCI6Ijk2ZmJlODg4LWVmZDQtNGE3OS1iZDZkLTExNTVkYzZhN2YwMiIsInNob3dSZXN1bHRzIjpmYWxzZSwic2hvd0NvcnJlY3RBbnN3ZXJzIjpmYWxzZSwidm90aW5nTG9ja2VkIjpmYWxzZX0seyJwb2xsUXVlc3Rpb25VdWlkIjoiOTZmYmU4ODgtZWZkNC00YTc5LWJkNmQtMTE1NWRjNmE3ZjAy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title"/>
</p:tagLst>
</file>

<file path=ppt/tags/tag9.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cz-4-3" id="{3D7D153C-E6C1-42F9-AD62-5BCA90937599}" vid="{7EBF0560-594B-4807-8311-6520C7A704F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docProps/app.xml><?xml version="1.0" encoding="utf-8"?>
<Properties xmlns="http://schemas.openxmlformats.org/officeDocument/2006/extended-properties" xmlns:vt="http://schemas.openxmlformats.org/officeDocument/2006/docPropsVTypes">
  <Template>prezentace-muni-cz-4-3</Template>
  <TotalTime>2335</TotalTime>
  <Words>12300</Words>
  <Application>Microsoft Office PowerPoint</Application>
  <PresentationFormat>Předvádění na obrazovce (4:3)</PresentationFormat>
  <Paragraphs>1268</Paragraphs>
  <Slides>112</Slides>
  <Notes>82</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2</vt:i4>
      </vt:variant>
      <vt:variant>
        <vt:lpstr>Nadpisy snímků</vt:lpstr>
      </vt:variant>
      <vt:variant>
        <vt:i4>112</vt:i4>
      </vt:variant>
    </vt:vector>
  </HeadingPairs>
  <TitlesOfParts>
    <vt:vector size="124" baseType="lpstr">
      <vt:lpstr>Tahoma</vt:lpstr>
      <vt:lpstr>Arial</vt:lpstr>
      <vt:lpstr>Wingdings</vt:lpstr>
      <vt:lpstr>Wingdings 2</vt:lpstr>
      <vt:lpstr>Times New Roman</vt:lpstr>
      <vt:lpstr>Perpetua</vt:lpstr>
      <vt:lpstr>Helvetica</vt:lpstr>
      <vt:lpstr>Franklin Gothic Book</vt:lpstr>
      <vt:lpstr>Calibri</vt:lpstr>
      <vt:lpstr>Prezentace_MU_CZ</vt:lpstr>
      <vt:lpstr>Microsoft Word Document</vt:lpstr>
      <vt:lpstr>Dokument</vt:lpstr>
      <vt:lpstr>Nákupní činnost</vt:lpstr>
      <vt:lpstr>Obsah přednášky</vt:lpstr>
      <vt:lpstr>Nákup – terminologie</vt:lpstr>
      <vt:lpstr>Nákup – strategický rozměr</vt:lpstr>
      <vt:lpstr>Vymezení příbuzných pojmů</vt:lpstr>
      <vt:lpstr>Prezentace aplikace PowerPoint</vt:lpstr>
      <vt:lpstr>Nákup – základní vymezení</vt:lpstr>
      <vt:lpstr>Význam (role) nákupu</vt:lpstr>
      <vt:lpstr>Prezentace aplikace PowerPoint</vt:lpstr>
      <vt:lpstr>Nákup v podnikovém systému</vt:lpstr>
      <vt:lpstr>Cíle nákupu</vt:lpstr>
      <vt:lpstr>Úloha nákupu</vt:lpstr>
      <vt:lpstr>Prezentace aplikace PowerPoint</vt:lpstr>
      <vt:lpstr>Key subprocesses of procurement and their time allocation to create value</vt:lpstr>
      <vt:lpstr>Prezentace aplikace PowerPoint</vt:lpstr>
      <vt:lpstr>Nákupní činnosti</vt:lpstr>
      <vt:lpstr>Nákupní proces</vt:lpstr>
      <vt:lpstr>Prezentace aplikace PowerPoint</vt:lpstr>
      <vt:lpstr>Převažující pohled na nákup jako na nákladovou úsporu</vt:lpstr>
      <vt:lpstr>Roles of procurement</vt:lpstr>
      <vt:lpstr>Purchasing – from administrative to strategic function</vt:lpstr>
      <vt:lpstr>Základní přístupy k nákupu</vt:lpstr>
      <vt:lpstr>Modely nákupní vyspělosti</vt:lpstr>
      <vt:lpstr>Prezentace aplikace PowerPoint</vt:lpstr>
      <vt:lpstr>Prezentace aplikace PowerPoint</vt:lpstr>
      <vt:lpstr>Procurement maturity level influencing subprocesses</vt:lpstr>
      <vt:lpstr>Směr rozvoje nákupu</vt:lpstr>
      <vt:lpstr>Purchasing maturity in purchasing process</vt:lpstr>
      <vt:lpstr>Rozměr, dosah, obsah nákupu</vt:lpstr>
      <vt:lpstr>Recommended operating principles</vt:lpstr>
      <vt:lpstr>1. Business alignment</vt:lpstr>
      <vt:lpstr>2. Developing strategies for procurement categories</vt:lpstr>
      <vt:lpstr>Strategy document for procurement „category“ include:</vt:lpstr>
      <vt:lpstr>3. Focus on TCO, not only price</vt:lpstr>
      <vt:lpstr>Prezentace aplikace PowerPoint</vt:lpstr>
      <vt:lpstr>Prezentace aplikace PowerPoint</vt:lpstr>
      <vt:lpstr>Prezentace aplikace PowerPoint</vt:lpstr>
      <vt:lpstr>Prezentace aplikace PowerPoint</vt:lpstr>
      <vt:lpstr>4. Supplier relationship management</vt:lpstr>
      <vt:lpstr>Steps to SRM - opakování</vt:lpstr>
      <vt:lpstr>Segmentation of suppliers (based on category) </vt:lpstr>
      <vt:lpstr>Prezentace aplikace PowerPoint</vt:lpstr>
      <vt:lpstr>Prezentace aplikace PowerPoint</vt:lpstr>
      <vt:lpstr>Prezentace aplikace PowerPoint</vt:lpstr>
      <vt:lpstr>Limits of Kraljic´s portfolio model</vt:lpstr>
      <vt:lpstr>Guidelines to move between categories of Kraljic´s matrix</vt:lpstr>
      <vt:lpstr>Kraljicova nákupní portfoliová matice (Peter Kraljic)</vt:lpstr>
      <vt:lpstr>Supplier preference matrix (Van Weele, 2003)</vt:lpstr>
      <vt:lpstr>Možné oblasti nákupní strategie</vt:lpstr>
      <vt:lpstr>Number of sources</vt:lpstr>
      <vt:lpstr>Prezentace aplikace PowerPoint</vt:lpstr>
      <vt:lpstr>Reasons for global sourcing</vt:lpstr>
      <vt:lpstr>Risk of global sourcing connected with partners differences</vt:lpstr>
      <vt:lpstr>Strategies for global sourcing</vt:lpstr>
      <vt:lpstr>Problems in global sourcing</vt:lpstr>
      <vt:lpstr>Supplier development framework</vt:lpstr>
      <vt:lpstr>Nákupní strategie</vt:lpstr>
      <vt:lpstr>Generické strategie a nákup (náklady vs. diferenciace</vt:lpstr>
      <vt:lpstr>Jak postupovat při formulaci nákupní strategie?</vt:lpstr>
      <vt:lpstr>Organizace, struktura, řízení</vt:lpstr>
      <vt:lpstr>Řídící činnosti - organizace nákupu</vt:lpstr>
      <vt:lpstr>Organizace nákupu</vt:lpstr>
      <vt:lpstr>Nákupní skupina</vt:lpstr>
      <vt:lpstr>Nákupní skupina</vt:lpstr>
      <vt:lpstr>Organizace nákupu</vt:lpstr>
      <vt:lpstr>Organizace nákupu</vt:lpstr>
      <vt:lpstr>Šetření organizace nákupu v ČR</vt:lpstr>
      <vt:lpstr>Výsledky šetření</vt:lpstr>
      <vt:lpstr>Výběr dodavatelů</vt:lpstr>
      <vt:lpstr>Výběr dodavatelů</vt:lpstr>
      <vt:lpstr>Kritéria výběru dodavatele</vt:lpstr>
      <vt:lpstr>Výběr dodavatelů – ABC analýza</vt:lpstr>
      <vt:lpstr>Hodnocení dodavatelů</vt:lpstr>
      <vt:lpstr>Metody hodnocení (výběru dodavatelů)</vt:lpstr>
      <vt:lpstr>Příklad kritérií  hodnocení dodavatelů – jednoduchá bodová metoda</vt:lpstr>
      <vt:lpstr>Scoring model</vt:lpstr>
      <vt:lpstr>Příklad použití scoring modelu</vt:lpstr>
      <vt:lpstr>Grafická metoda hodnocení dodavatelů</vt:lpstr>
      <vt:lpstr>Rozhodovací tabulka</vt:lpstr>
      <vt:lpstr>Prezentace aplikace PowerPoint</vt:lpstr>
      <vt:lpstr>Pareto při hodnocení dodavatelů</vt:lpstr>
      <vt:lpstr>Příklady kritérií</vt:lpstr>
      <vt:lpstr>struktura dodací lhůty</vt:lpstr>
      <vt:lpstr>Zdroje informací</vt:lpstr>
      <vt:lpstr>Dokumenty v nákupu</vt:lpstr>
      <vt:lpstr>Žádanka</vt:lpstr>
      <vt:lpstr>Výkonnost nákupu</vt:lpstr>
      <vt:lpstr>Prezentace aplikace PowerPoint</vt:lpstr>
      <vt:lpstr>Měřítka výkonnosti u nákupu</vt:lpstr>
      <vt:lpstr>Měřítka výkonnosti u nákupu</vt:lpstr>
      <vt:lpstr>Nákupní trendy</vt:lpstr>
      <vt:lpstr>Prezentace aplikace PowerPoint</vt:lpstr>
      <vt:lpstr>Příklady dokumentů v rámci etapy výběru dodavatele a po vybrání</vt:lpstr>
      <vt:lpstr>Prezentace aplikace PowerPoint</vt:lpstr>
      <vt:lpstr>Sourcing strategy</vt:lpstr>
      <vt:lpstr>E-procurement</vt:lpstr>
      <vt:lpstr>Electronic business and procurement</vt:lpstr>
      <vt:lpstr>Prezentace aplikace PowerPoint</vt:lpstr>
      <vt:lpstr>Prezentace aplikace PowerPoint</vt:lpstr>
      <vt:lpstr>Advantages of e-procurement</vt:lpstr>
      <vt:lpstr>Prezentace aplikace PowerPoint</vt:lpstr>
      <vt:lpstr>Prezentace aplikace PowerPoint</vt:lpstr>
      <vt:lpstr>E-sourcing</vt:lpstr>
      <vt:lpstr>E-ordering model</vt:lpstr>
      <vt:lpstr>Sourcing strategy</vt:lpstr>
      <vt:lpstr>Optimalizace počtu dodavatelů </vt:lpstr>
      <vt:lpstr>Výběr dodavatelů strategie výběru (sourcing strategy)</vt:lpstr>
      <vt:lpstr>Reasons for global sourcing</vt:lpstr>
      <vt:lpstr>Prezentace aplikace PowerPoint</vt:lpstr>
      <vt:lpstr>Rizika u global sourcing – rozdíly mezi dodavatelskými trhy</vt:lpstr>
      <vt:lpstr>Strategies for global sourcing</vt:lpstr>
      <vt:lpstr>Problems in global sourcing</vt:lpstr>
    </vt:vector>
  </TitlesOfParts>
  <Company>ESF -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uživatel</dc:creator>
  <cp:lastModifiedBy>Eva Švandová</cp:lastModifiedBy>
  <cp:revision>73</cp:revision>
  <dcterms:created xsi:type="dcterms:W3CDTF">2017-03-02T13:30:29Z</dcterms:created>
  <dcterms:modified xsi:type="dcterms:W3CDTF">2021-04-07T05:48:25Z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0.17.1.1417</vt:lpwstr>
  </property>
</Properties>
</file>