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6" r:id="rId7"/>
    <p:sldId id="274" r:id="rId8"/>
    <p:sldId id="267" r:id="rId9"/>
    <p:sldId id="268" r:id="rId10"/>
    <p:sldId id="269" r:id="rId11"/>
    <p:sldId id="270" r:id="rId12"/>
    <p:sldId id="271" r:id="rId13"/>
    <p:sldId id="272" r:id="rId14"/>
    <p:sldId id="257" r:id="rId15"/>
    <p:sldId id="273" r:id="rId16"/>
    <p:sldId id="258" r:id="rId17"/>
    <p:sldId id="259" r:id="rId18"/>
    <p:sldId id="260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56B-6459-4684-AB88-75089CD1EFF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04626-04BA-4859-88FF-8356173490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53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04626-04BA-4859-88FF-83561734904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66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04626-04BA-4859-88FF-83561734904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61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truck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stack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r>
              <a:rPr lang="cs-CZ" dirty="0"/>
              <a:t>Neznečišťovat ŽP a házet odpad do určených </a:t>
            </a:r>
            <a:r>
              <a:rPr lang="cs-CZ" dirty="0" err="1"/>
              <a:t>náddob</a:t>
            </a:r>
            <a:endParaRPr lang="cs-CZ" dirty="0"/>
          </a:p>
          <a:p>
            <a:r>
              <a:rPr lang="cs-CZ" dirty="0"/>
              <a:t>tento obal už byl vyroben z </a:t>
            </a:r>
            <a:r>
              <a:rPr lang="cs-CZ" b="1" dirty="0"/>
              <a:t>recyklovaného materiálu</a:t>
            </a:r>
            <a:r>
              <a:rPr lang="cs-CZ" dirty="0"/>
              <a:t>. - Čísla a písmena pod tímto symbolem nám napovědí, z jakého materiálu je obal vyroben.</a:t>
            </a:r>
          </a:p>
          <a:p>
            <a:endParaRPr lang="cs-CZ" dirty="0"/>
          </a:p>
          <a:p>
            <a:r>
              <a:rPr lang="cs-CZ" dirty="0"/>
              <a:t>Food </a:t>
            </a:r>
            <a:r>
              <a:rPr lang="cs-CZ" dirty="0" err="1"/>
              <a:t>safe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04626-04BA-4859-88FF-83561734904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78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04626-04BA-4859-88FF-83561734904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5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3"/>
            <a:ext cx="3133856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1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0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1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5641" y="6129339"/>
            <a:ext cx="1502362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58" y="2477312"/>
            <a:ext cx="756170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85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41E2E7-49AD-44F9-9253-D416EE39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DC0-26DC-483D-8E42-6F5997E568FF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1DF9756-9DA5-4878-8D77-EF3B4D0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B574D0-9192-4676-A83B-BC197FF4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1" y="414003"/>
            <a:ext cx="3133958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3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3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2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1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4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692154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2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67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2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74E6648A-AF04-432A-B433-553C5E52E7F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1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765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4.xml"/><Relationship Id="rId7" Type="http://schemas.openxmlformats.org/officeDocument/2006/relationships/image" Target="../media/image2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5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7.png"/><Relationship Id="rId3" Type="http://schemas.openxmlformats.org/officeDocument/2006/relationships/image" Target="../media/image10.png"/><Relationship Id="rId21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hyperlink" Target="https://www.ekokom.cz/cz/klienti/uzitecne-informace-pro-klienty/zeleny-bo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osebou.cz/dictionary/recyklace/" TargetMode="External"/><Relationship Id="rId2" Type="http://schemas.openxmlformats.org/officeDocument/2006/relationships/hyperlink" Target="https://www.samosebou.cz/dictionary/re-use-znovupouzit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42C19-410D-40BE-8924-25A20919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na obalech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714B2-F6E2-455A-B320-E4DC60897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Logistika a </a:t>
            </a:r>
            <a:r>
              <a:rPr lang="cs-CZ" dirty="0" err="1"/>
              <a:t>SCM_seminář</a:t>
            </a:r>
            <a:r>
              <a:rPr lang="cs-CZ" dirty="0"/>
              <a:t> 11</a:t>
            </a:r>
          </a:p>
        </p:txBody>
      </p:sp>
      <p:pic>
        <p:nvPicPr>
          <p:cNvPr id="5" name="Obrázek 4" descr="Obsah obrázku text, box, interiér&#10;&#10;Popis byl vytvořen automaticky">
            <a:extLst>
              <a:ext uri="{FF2B5EF4-FFF2-40B4-BE49-F238E27FC236}">
                <a16:creationId xmlns:a16="http://schemas.microsoft.com/office/drawing/2014/main" id="{D3748613-BA45-4A01-BA32-545833AB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1" y="1661774"/>
            <a:ext cx="5306860" cy="35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4AE9AF-5231-4F96-BBBB-0BD5C5B006B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124341F-A331-4F78-BCEA-939D24291B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DF249AA-C525-4BF6-B314-3697583EC5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B86C5B-3721-494D-B36F-39ADEC06AE9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8" y="2302903"/>
            <a:ext cx="1756818" cy="18750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85D051-D075-4524-B959-6077E252AF1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AC853DB-9B42-4627-BE66-E0312748F4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D99200-E3F4-435D-84F9-31CB837472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5A222B-7E59-477B-8D04-06FBFEE8DCF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28" y="2981196"/>
            <a:ext cx="2209556" cy="20610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6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8F15F0-52E6-40CF-828F-0BA191C8228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981B640-0A93-4777-BC62-3F2513EBD5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37549E-D127-47B9-913F-946116D138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5C5D9E-2E93-40DF-8BF7-5DB9A7EBC70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7" y="2854048"/>
            <a:ext cx="1589450" cy="17798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1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BD7134-D4E8-4EE1-B36A-299ED14DD76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9752EE5-6701-498E-A65A-2960F02C55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1D4D231-415F-4ADC-A659-7C9D62F6F1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7A8286-36AF-494E-B923-EC70CD1687B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596515"/>
            <a:ext cx="1756818" cy="166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F00233D-E613-4947-A315-76F5F0C9DA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4" y="2010036"/>
            <a:ext cx="3810000" cy="1885950"/>
          </a:xfrm>
          <a:prstGeom prst="rect">
            <a:avLst/>
          </a:prstGeom>
        </p:spPr>
      </p:pic>
      <p:pic>
        <p:nvPicPr>
          <p:cNvPr id="10" name="Obrázek 9" descr="Obsah obrázku text, interiér, strop, štos&#10;&#10;Popis byl vytvořen automaticky">
            <a:extLst>
              <a:ext uri="{FF2B5EF4-FFF2-40B4-BE49-F238E27FC236}">
                <a16:creationId xmlns:a16="http://schemas.microsoft.com/office/drawing/2014/main" id="{F2270E42-6731-4F05-A2DD-8BCC31D5E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77" y="1391687"/>
            <a:ext cx="2726358" cy="3635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FCC11-485C-48B1-B237-DF518362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rozumíme symbolům na obalech?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0B2999-8619-4388-872E-7A1D3D55FA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62" y="1318170"/>
            <a:ext cx="1756818" cy="160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B07528-DA50-4D15-A28A-CE332B5D85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5" y="1318171"/>
            <a:ext cx="1756818" cy="16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7D74461-CBEE-4C8F-BB03-7A22C7F7BE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8" y="1318168"/>
            <a:ext cx="1877514" cy="16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DED24A-B92D-4BBB-A663-F7EAD2F4C09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5" y="1315627"/>
            <a:ext cx="1784305" cy="160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F182BEF-0E0C-4983-8520-8DC42572E27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33" y="1315627"/>
            <a:ext cx="1589450" cy="1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0856B5D-4C25-459F-AF18-67521E3E2C2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306" y="1315627"/>
            <a:ext cx="1497330" cy="16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F202C88-F9BA-47F6-80D4-DD9C4707843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" y="3154680"/>
            <a:ext cx="1756819" cy="187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347FB67-0888-4C6E-AA14-F327EACA9BE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62" y="3167199"/>
            <a:ext cx="1756818" cy="187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BCAC310-E1E0-49C2-A317-29D1BEC5D98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9" y="3154680"/>
            <a:ext cx="1756818" cy="188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710D3FE-ED71-472C-BF29-78AC96AF066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6" y="3167200"/>
            <a:ext cx="1728450" cy="187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CA12D91-9CE1-40AB-A51D-8DD7FF801A5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34" y="3154680"/>
            <a:ext cx="1589449" cy="188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81457D8-CA8B-4779-B62B-F1D71E6AF51B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63" y="3167199"/>
            <a:ext cx="1589450" cy="177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DABCDAE-EA07-4B73-A73D-0D0C0BD4A9CC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" y="5193030"/>
            <a:ext cx="1756819" cy="166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EF440A5-30D1-4DCF-B06A-C69BC59149D0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63" y="5193030"/>
            <a:ext cx="1756818" cy="166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1054CAF-F7FD-4A19-963E-42BB7FAC18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8" y="5410816"/>
            <a:ext cx="1432297" cy="143229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0471A2C-F93C-401F-9978-88405972C0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03" y="5283614"/>
            <a:ext cx="1432297" cy="143229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53A3CC4-5E37-45D1-91A0-69082FA6BF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3" y="5283614"/>
            <a:ext cx="1345149" cy="1345149"/>
          </a:xfrm>
          <a:prstGeom prst="rect">
            <a:avLst/>
          </a:prstGeom>
        </p:spPr>
      </p:pic>
      <p:pic>
        <p:nvPicPr>
          <p:cNvPr id="29" name="Obrázek 28" descr="Obsah obrázku text, podepsat, vektorová grafika&#10;&#10;Popis byl vytvořen automaticky">
            <a:extLst>
              <a:ext uri="{FF2B5EF4-FFF2-40B4-BE49-F238E27FC236}">
                <a16:creationId xmlns:a16="http://schemas.microsoft.com/office/drawing/2014/main" id="{B2E0D8EB-53C0-4046-AB4A-F60913DF8C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00" y="5141527"/>
            <a:ext cx="1716473" cy="1716473"/>
          </a:xfrm>
          <a:prstGeom prst="rect">
            <a:avLst/>
          </a:prstGeom>
        </p:spPr>
      </p:pic>
      <p:pic>
        <p:nvPicPr>
          <p:cNvPr id="1030" name="Picture 6" descr="Prusa Knowledge Base | Food safe FDM printing">
            <a:extLst>
              <a:ext uri="{FF2B5EF4-FFF2-40B4-BE49-F238E27FC236}">
                <a16:creationId xmlns:a16="http://schemas.microsoft.com/office/drawing/2014/main" id="{01A2979D-1F49-48C8-A147-6641C789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333" y="5306548"/>
            <a:ext cx="1299280" cy="12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9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D051A-5B0B-4976-8B41-BCF41967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880AAAD0-A6CD-499E-B65D-5E6D08481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3" b="37630"/>
          <a:stretch/>
        </p:blipFill>
        <p:spPr>
          <a:xfrm>
            <a:off x="6350726" y="2226265"/>
            <a:ext cx="5734595" cy="1325563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1C21A6-6704-4569-94BF-0E3C1F773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" t="9176" r="1" b="7685"/>
          <a:stretch/>
        </p:blipFill>
        <p:spPr>
          <a:xfrm>
            <a:off x="616131" y="182633"/>
            <a:ext cx="5734595" cy="63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C476-6120-458F-BABA-D907DEF4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Zelený bod a EKO-KOM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AF4D490-CBE8-478D-B7E8-88B35F457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43" y="365125"/>
            <a:ext cx="2468885" cy="217322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E43B86-ECD3-4AEC-8601-2E519227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767" y="543597"/>
            <a:ext cx="1324360" cy="199475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9642D0-DA86-419F-B19E-1837BE732547}"/>
              </a:ext>
            </a:extLst>
          </p:cNvPr>
          <p:cNvSpPr txBox="1"/>
          <p:nvPr/>
        </p:nvSpPr>
        <p:spPr>
          <a:xfrm>
            <a:off x="290218" y="1451739"/>
            <a:ext cx="66896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Značka ZELENÝ BOD je ochrannou známkou.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Označení obalu značkou ZELENÝ BOD znamená, že za tento obal byl uhrazen finanční příspěvek organizaci zajišťující zpětný odběr a využití obalového odpadu.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hlinkClick r:id="rId4"/>
              </a:rPr>
              <a:t>https://www.ekokom.cz/cz/klienti/uzitecne-informace-pro-klienty/zeleny-bod</a:t>
            </a:r>
            <a:endParaRPr lang="cs-CZ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Povinnosti zpětného odběru a využití odpadů z obalů mají podle zákona osoby (podnikající právnické a fyzické osoby), které uvádějí obaly na trh nebo do oběhu, tzn. plní, importují do ČR nebo prodávají.</a:t>
            </a:r>
            <a:endParaRPr lang="cs-CZ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Autorizovaná obalová společnost EKO‑KOM, a.s.</a:t>
            </a:r>
            <a:r>
              <a:rPr lang="cs-CZ" dirty="0"/>
              <a:t> provozuje celorepublikový systém, který zajišťuje zpětný odběr a využití odpadů z obalů – dle zákona č. 477/2001 Sb., o obalech.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Sytém fungování – 88 % tvoří přímé náklady na samotný sběr a recyklaci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Povidnnosti</a:t>
            </a:r>
            <a:r>
              <a:rPr lang="cs-CZ" dirty="0"/>
              <a:t>: roční platba poplatku, čtvrtletní platba odměny (musí evidovat obaly uvedené na trh nebo do oběhu)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1290B0-5DCE-4E75-BF54-93A304739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27" y="2810753"/>
            <a:ext cx="4177400" cy="36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5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22E9B-4B7D-4454-9FFC-742B6677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AA3F7-679C-4A39-80D0-2E74F940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cs-CZ" b="0" dirty="0">
                <a:effectLst/>
              </a:rPr>
              <a:t>V roce 1994 bylo stanoveno </a:t>
            </a:r>
            <a:r>
              <a:rPr lang="cs-CZ" b="1" dirty="0">
                <a:effectLst/>
              </a:rPr>
              <a:t>Směrnicí 94/62/EC o obalech a obalových odpadech</a:t>
            </a:r>
            <a:r>
              <a:rPr lang="cs-CZ" b="0" dirty="0">
                <a:effectLst/>
              </a:rPr>
              <a:t>, že: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obaly musí být vyráběny tak, aby byly jejich </a:t>
            </a:r>
            <a:r>
              <a:rPr lang="cs-CZ" b="1" dirty="0">
                <a:effectLst/>
              </a:rPr>
              <a:t>objem a hmotnost minimální hodnoty</a:t>
            </a:r>
            <a:r>
              <a:rPr lang="cs-CZ" b="0" dirty="0">
                <a:effectLst/>
              </a:rPr>
              <a:t> přiměřené pro zachování nezbytné úrovně bezpečnosti, hygieny a přijatelnosti pro výrobek i pro spotřebitele;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obaly musí být navrženy a vyrobeny způsobem, který umožní jejich </a:t>
            </a:r>
            <a:r>
              <a:rPr lang="cs-CZ" b="1" dirty="0">
                <a:effectLst/>
                <a:hlinkClick r:id="rId2"/>
              </a:rPr>
              <a:t>opakované použití</a:t>
            </a:r>
            <a:r>
              <a:rPr lang="cs-CZ" b="0" dirty="0">
                <a:effectLst/>
              </a:rPr>
              <a:t> nebo </a:t>
            </a:r>
            <a:r>
              <a:rPr lang="cs-CZ" b="1" dirty="0">
                <a:effectLst/>
              </a:rPr>
              <a:t>využití</a:t>
            </a:r>
            <a:r>
              <a:rPr lang="cs-CZ" b="0" dirty="0">
                <a:effectLst/>
              </a:rPr>
              <a:t>, včetně </a:t>
            </a:r>
            <a:r>
              <a:rPr lang="cs-CZ" b="1" dirty="0">
                <a:effectLst/>
                <a:hlinkClick r:id="rId3"/>
              </a:rPr>
              <a:t>recyklace;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obaly musí být vyráběny s co </a:t>
            </a:r>
            <a:r>
              <a:rPr lang="cs-CZ" b="1" dirty="0">
                <a:effectLst/>
              </a:rPr>
              <a:t>nejnižším obsahem škodlivých a jiných nebezpečných látek</a:t>
            </a:r>
            <a:r>
              <a:rPr lang="cs-CZ" b="0" dirty="0">
                <a:effectLst/>
              </a:rPr>
              <a:t>.</a:t>
            </a:r>
          </a:p>
          <a:p>
            <a:r>
              <a:rPr lang="cs-CZ" b="0" dirty="0">
                <a:effectLst/>
              </a:rPr>
              <a:t>Na spotřebitele pamatuje v České republice </a:t>
            </a:r>
            <a:r>
              <a:rPr lang="cs-CZ" b="1" dirty="0"/>
              <a:t>zákon č. 634/1992 Sb. o ochraně spotřebitele</a:t>
            </a:r>
            <a:r>
              <a:rPr lang="cs-CZ" b="0" dirty="0">
                <a:effectLst/>
              </a:rPr>
              <a:t>, který definuje </a:t>
            </a:r>
            <a:r>
              <a:rPr lang="cs-CZ" b="1" dirty="0"/>
              <a:t>informace uvedené na produktu</a:t>
            </a:r>
            <a:r>
              <a:rPr lang="cs-CZ" b="0" dirty="0">
                <a:effectLst/>
              </a:rPr>
              <a:t> jako povinné a nepovinné.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75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9B14E-0B6A-4B25-9717-382B4A77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BB8A3-E03B-42E6-AD97-DB36B25C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0" dirty="0">
                <a:effectLst/>
              </a:rPr>
              <a:t>Prodávající je povinen zajistit přímo viditelné a srozumitelné značení na obalech. Jednoznačně </a:t>
            </a:r>
            <a:r>
              <a:rPr lang="cs-CZ" b="1" dirty="0">
                <a:effectLst/>
              </a:rPr>
              <a:t>povinnými údaji při značení obalů</a:t>
            </a:r>
            <a:r>
              <a:rPr lang="cs-CZ" b="0" dirty="0">
                <a:effectLst/>
              </a:rPr>
              <a:t> jsou: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název výrobku;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informace o výrobci, dovozci nebo dodavateli;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údaje o množství, hmotnosti nebo velikosti (popř. rozměru) produktu;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informace o materiálu, ze kterého je výrobek zhotoven;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další údaje potřebné dle povahy výrobku k jeho identifikaci, popřípadě užití;</a:t>
            </a:r>
            <a:endParaRPr lang="cs-CZ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údaje o materiálech použitých v jejich hlavních částech.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08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A69DFF-7287-4339-96D0-EB4D9E7F77A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2163691-3F0C-459E-8BBE-CDCDB8CD7A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rgbClr val="424242"/>
                </a:solidFill>
              </a:rPr>
              <a:t>Co znamená tento symbol?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93A3049-D791-42A9-AF2C-6FB158B68B4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39AC37"/>
                </a:solidFill>
              </a:rPr>
              <a:t>ⓘ</a:t>
            </a:r>
            <a:r>
              <a:rPr lang="en-US" sz="1400" dirty="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 dirty="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EECD92-B6DF-4314-B21C-02643934ADF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05" y="2721086"/>
            <a:ext cx="1756818" cy="16079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7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E2F816-4041-4A90-A3FE-4A90391E9B7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1E3E86E-90AD-4765-A9E3-BEE8E93B27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Co znamená tento symbol?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F9E954-132B-4CF0-B484-0B6177E2C9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7C23F2-3A5A-4C68-8DCD-72A63D56F8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02" y="2733611"/>
            <a:ext cx="1756818" cy="16079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7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3B65BB-C365-4EBE-9E8F-9D2EA3ABD43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47C2574-A4A0-4E37-8A2C-8B070A54C7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Co znamená tento symbol?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002A84C-3AF6-4816-8526-A9F2B91E52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29699E-B515-4C22-9232-2A02860C54A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24" y="2733609"/>
            <a:ext cx="1877514" cy="16079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4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DE43E58-8C0B-4784-B6C5-F0F3C046769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08E52F7-848D-41AE-B4B6-EF77972A4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DC0F77-2176-4729-870E-1E9FAB7682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D1B134-EE92-4445-804F-D5F971B4420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7" y="2380340"/>
            <a:ext cx="1784305" cy="16079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3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CBEB09-852E-4B6F-9291-DD47D6B30D0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284CA17-0A80-4697-84D3-96FD6E2C9A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A882EA-8C65-4DCA-9BA4-EDAF1B45B1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08F35E-39B6-4E2F-8059-04A80FB811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856329"/>
            <a:ext cx="1589450" cy="16053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46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kontejner, box&#10;&#10;Popis byl vytvořen automaticky">
            <a:extLst>
              <a:ext uri="{FF2B5EF4-FFF2-40B4-BE49-F238E27FC236}">
                <a16:creationId xmlns:a16="http://schemas.microsoft.com/office/drawing/2014/main" id="{B3D0BEA0-024E-41ED-8724-DBC66359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639043"/>
            <a:ext cx="8302205" cy="62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F26771-4C15-4DD8-B531-DA0E7D69382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08C9915-65A8-4E39-B05E-42B31B426C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0246501-A498-4BD4-AD19-BE4F7758F4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C3CCDD-D277-45F3-B141-937AB2DE54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27" y="2781172"/>
            <a:ext cx="1497330" cy="16079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3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C17789E-1EA2-4D70-B86C-68D85643559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6F313A6-F236-49FF-96B9-C72E7FCAE2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>
                <a:solidFill>
                  <a:srgbClr val="424242"/>
                </a:solidFill>
              </a:rPr>
              <a:t>??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AE07A63-C141-4931-A413-31378535FA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846876-FEC2-41AD-8D57-66FA300E91B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48" y="2603535"/>
            <a:ext cx="1756819" cy="18750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1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3421668c-03cc-4f5b-95f7-b6e389faaa5e"/>
  <p:tag name="SLIDO_EVENT_SECTION_UUID" val="5e53de65-bf2f-4636-b8c1-0ded5a6fafb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E4MTJ9"/>
  <p:tag name="SLIDO_TYPE" val="SlidoPoll"/>
  <p:tag name="SLIDO_POLL_UUID" val="c0ec6b90-fa6f-4f94-a11e-fac22ed13028"/>
  <p:tag name="SLIDO_POLL_QUESTION_UUID" val="30bf43ac-dfeb-4059-9264-7ca6759458fa"/>
  <p:tag name="SLIDO_TIMELINE" val="W3sicG9sbFF1ZXN0aW9uVXVpZCI6IjMwYmY0M2FjLWRmZWItNDA1OS05MjY0LTdjYTY3NTk0NThmYSIsInNob3dSZXN1bHRzIjpmYWxzZSwic2hvd0NvcnJlY3RBbnN3ZXJzIjpmYWxzZSwidm90aW5nTG9ja2VkIjpmYWxzZX0seyJwb2xsUXVlc3Rpb25VdWlkIjoiMzBiZjQzYWMtZGZlYi00MDU5LTkyNjQtN2NhNjc1OTQ1OGZhIiwic2hvd1Jlc3VsdHMiOnRydWUsInNob3dDb3JyZWN0QW5zd2VycyI6ZmFsc2UsInZvdGluZ0xvY2tlZCI6dHJ1ZX0seyJwb2xsUXVlc3Rpb25VdWlkIjoiMzBiZjQzYWMtZGZlYi00MDU5LTkyNjQtN2NhNjc1OTQ1OGZhIiwic2hvd1Jlc3VsdHMiOnRydWUsInNob3dDb3JyZWN0QW5zd2VycyI6dHJ1ZSwidm90aW5nTG9ja2VkIjp0cnV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E4NzF9"/>
  <p:tag name="SLIDO_TYPE" val="SlidoPoll"/>
  <p:tag name="SLIDO_POLL_UUID" val="c0ec6b90-fa6f-4f94-a11e-fac22ed13028"/>
  <p:tag name="SLIDO_POLL_QUESTION_UUID" val="2bc73047-06cd-4a54-ac20-4d536c2ab922"/>
  <p:tag name="SLIDO_TIMELINE" val="W3sicG9sbFF1ZXN0aW9uVXVpZCI6IjJiYzczMDQ3LTA2Y2QtNGE1NC1hYzIwLTRkNTM2YzJhYjkyMiIsInNob3dSZXN1bHRzIjpmYWxzZSwic2hvd0NvcnJlY3RBbnN3ZXJzIjpmYWxzZSwidm90aW5nTG9ja2VkIjpmYWxzZX0seyJwb2xsUXVlc3Rpb25VdWlkIjoiMmJjNzMwNDctMDZjZC00YTU0LWFjMjAtNGQ1MzZjMmFiOTIyIiwic2hvd1Jlc3VsdHMiOnRydWUsInNob3dDb3JyZWN0QW5zd2VycyI6ZmFsc2UsInZvdGluZ0xvY2tlZCI6dHJ1ZX0seyJwb2xsUXVlc3Rpb25VdWlkIjoiMmJjNzMwNDctMDZjZC00YTU0LWFjMjAtNGQ1MzZjMmFiOTIyIiwic2hvd1Jlc3VsdHMiOnRydWUsInNob3dDb3JyZWN0QW5zd2VycyI6dHJ1ZSwidm90aW5nTG9ja2VkIjp0cnV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E5MzV9"/>
  <p:tag name="SLIDO_TYPE" val="SlidoPoll"/>
  <p:tag name="SLIDO_POLL_UUID" val="c0ec6b90-fa6f-4f94-a11e-fac22ed13028"/>
  <p:tag name="SLIDO_POLL_QUESTION_UUID" val="c8415f73-a5dc-4b06-91f4-e42b2b4cc1f3"/>
  <p:tag name="SLIDO_TIMELINE" val="W3sicG9sbFF1ZXN0aW9uVXVpZCI6ImM4NDE1ZjczLWE1ZGMtNGIwNi05MWY0LWU0MmIyYjRjYzFmMyIsInNob3dSZXN1bHRzIjpmYWxzZSwic2hvd0NvcnJlY3RBbnN3ZXJzIjpmYWxzZSwidm90aW5nTG9ja2VkIjpmYWxzZX0seyJwb2xsUXVlc3Rpb25VdWlkIjoiYzg0MTVmNzMtYTVkYy00YjA2LTkxZjQtZTQyYjJiNGNjMWYzIiwic2hvd1Jlc3VsdHMiOnRydWUsInNob3dDb3JyZWN0QW5zd2VycyI6ZmFsc2UsInZvdGluZ0xvY2tlZCI6dHJ1ZX0seyJwb2xsUXVlc3Rpb25VdWlkIjoiYzg0MTVmNzMtYTVkYy00YjA2LTkxZjQtZTQyYjJiNGNjMWYzIiwic2hvd1Jlc3VsdHMiOnRydWUsInNob3dDb3JyZWN0QW5zd2VycyI6dHJ1ZSwidm90aW5nTG9ja2VkIjp0cnVlfV0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E1MzJ9"/>
  <p:tag name="SLIDO_TYPE" val="SlidoPoll"/>
  <p:tag name="SLIDO_POLL_UUID" val="c0ec6b90-fa6f-4f94-a11e-fac22ed13028"/>
  <p:tag name="SLIDO_POLL_QUESTION_UUID" val="6c2078de-7dd0-4ef1-879f-6d0c4626cb8e"/>
  <p:tag name="SLIDO_TIMELINE" val="W3sic2NyZWVuIjoiUXVpekpvaW5pbmciLCJzaG93UmVzdWx0cyI6ZmFsc2UsInNob3dDb3JyZWN0QW5zd2VycyI6ZmFsc2UsInZvdGluZ0xvY2tlZCI6ZmFsc2V9LHsicG9sbFF1ZXN0aW9uVXVpZCI6IjZjMjA3OGRlLTdkZDAtNGVmMS04NzlmLTZkMGM0NjI2Y2I4ZSIsInNob3dSZXN1bHRzIjpmYWxzZSwic2hvd0NvcnJlY3RBbnN3ZXJzIjpmYWxzZSwidm90aW5nTG9ja2VkIjpmYWxzZX0seyJwb2xsUXVlc3Rpb25VdWlkIjoiNmMyMDc4ZGUtN2RkMC00ZWYxLTg3OWYtNmQwYzQ2MjZjYjhlIiwic2hvd1Jlc3VsdHMiOnRydWUsInNob3dDb3JyZWN0QW5zd2VycyI6ZmFsc2UsInZvdGluZ0xvY2tlZCI6dHJ1ZX0seyJwb2xsUXVlc3Rpb25VdWlkIjoiNmMyMDc4ZGUtN2RkMC00ZWYxLTg3OWYtNmQwYzQ2MjZjYjhl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wMDN9"/>
  <p:tag name="SLIDO_TYPE" val="SlidoPoll"/>
  <p:tag name="SLIDO_POLL_UUID" val="c0ec6b90-fa6f-4f94-a11e-fac22ed13028"/>
  <p:tag name="SLIDO_POLL_QUESTION_UUID" val="9e78c0ec-518e-491e-adc3-f874eb0ad5ff"/>
  <p:tag name="SLIDO_TIMELINE" val="W3sic2NyZWVuIjoiUXVpekdldFJlYWR5Iiwic2hvd1Jlc3VsdHMiOmZhbHNlLCJzaG93Q29ycmVjdEFuc3dlcnMiOmZhbHNlLCJ2b3RpbmdMb2NrZWQiOmZhbHNlfSx7InBvbGxRdWVzdGlvblV1aWQiOiI5ZTc4YzBlYy01MThlLTQ5MWUtYWRjMy1mODc0ZWIwYWQ1ZmYiLCJzaG93UmVzdWx0cyI6ZmFsc2UsInNob3dDb3JyZWN0QW5zd2VycyI6ZmFsc2UsInZvdGluZ0xvY2tlZCI6ZmFsc2V9LHsicG9sbFF1ZXN0aW9uVXVpZCI6IjllNzhjMGVjLTUxOGUtNDkxZS1hZGMzLWY4NzRlYjBhZDVmZiIsInNob3dSZXN1bHRzIjp0cnVlLCJzaG93Q29ycmVjdEFuc3dlcnMiOmZhbHNlLCJ2b3RpbmdMb2NrZWQiOnRydWV9LHsicG9sbFF1ZXN0aW9uVXVpZCI6IjllNzhjMGVjLTUxOGUtNDkxZS1hZGMzLWY4NzRlYjBhZDVmZiIsInNob3dSZXN1bHRzIjp0cnVlLCJzaG93Q29ycmVjdEFuc3dlcnMiOnRydWUsInZvdGluZ0xvY2tlZCI6dHJ1ZX1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wNjB9"/>
  <p:tag name="SLIDO_TYPE" val="SlidoPoll"/>
  <p:tag name="SLIDO_POLL_UUID" val="c0ec6b90-fa6f-4f94-a11e-fac22ed13028"/>
  <p:tag name="SLIDO_POLL_QUESTION_UUID" val="b536e928-eb6b-481e-bab3-afc7a33da2a8"/>
  <p:tag name="SLIDO_TIMELINE" val="W3sicG9sbFF1ZXN0aW9uVXVpZCI6ImI1MzZlOTI4LWViNmItNDgxZS1iYWIzLWFmYzdhMzNkYTJhOCIsInNob3dSZXN1bHRzIjpmYWxzZSwic2hvd0NvcnJlY3RBbnN3ZXJzIjpmYWxzZSwidm90aW5nTG9ja2VkIjpmYWxzZX0seyJwb2xsUXVlc3Rpb25VdWlkIjoiYjUzNmU5MjgtZWI2Yi00ODFlLWJhYjMtYWZjN2EzM2RhMmE4Iiwic2hvd1Jlc3VsdHMiOnRydWUsInNob3dDb3JyZWN0QW5zd2VycyI6ZmFsc2UsInZvdGluZ0xvY2tlZCI6dHJ1ZX0seyJwb2xsUXVlc3Rpb25VdWlkIjoiYjUzNmU5MjgtZWI2Yi00ODFlLWJhYjMtYWZjN2EzM2RhMmE4Iiwic2hvd1Jlc3VsdHMiOnRydWUsInNob3dDb3JyZWN0QW5zd2VycyI6dHJ1ZSwidm90aW5nTG9ja2VkIjp0cnVlfV0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xMDZ9"/>
  <p:tag name="SLIDO_TYPE" val="SlidoPoll"/>
  <p:tag name="SLIDO_POLL_UUID" val="c0ec6b90-fa6f-4f94-a11e-fac22ed13028"/>
  <p:tag name="SLIDO_POLL_QUESTION_UUID" val="7e2758fa-ec4b-4715-b3b7-7bc40d097f96"/>
  <p:tag name="SLIDO_TIMELINE" val="W3sicG9sbFF1ZXN0aW9uVXVpZCI6IjdlMjc1OGZhLWVjNGItNDcxNS1iM2I3LTdiYzQwZDA5N2Y5NiIsInNob3dSZXN1bHRzIjpmYWxzZSwic2hvd0NvcnJlY3RBbnN3ZXJzIjpmYWxzZSwidm90aW5nTG9ja2VkIjpmYWxzZX0seyJwb2xsUXVlc3Rpb25VdWlkIjoiN2UyNzU4ZmEtZWM0Yi00NzE1LWIzYjctN2JjNDBkMDk3Zjk2Iiwic2hvd1Jlc3VsdHMiOnRydWUsInNob3dDb3JyZWN0QW5zd2VycyI6ZmFsc2UsInZvdGluZ0xvY2tlZCI6dHJ1ZX0seyJwb2xsUXVlc3Rpb25VdWlkIjoiN2UyNzU4ZmEtZWM0Yi00NzE1LWIzYjctN2JjNDBkMDk3Zjk2Iiwic2hvd1Jlc3VsdHMiOnRydWUsInNob3dDb3JyZWN0QW5zd2VycyI6dHJ1ZSwidm90aW5nTG9ja2VkIjp0cnV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yMDd9"/>
  <p:tag name="SLIDO_TYPE" val="SlidoPoll"/>
  <p:tag name="SLIDO_POLL_UUID" val="c0ec6b90-fa6f-4f94-a11e-fac22ed13028"/>
  <p:tag name="SLIDO_POLL_QUESTION_UUID" val="bd0e02fa-86cc-45dd-b7af-43c284253b2d"/>
  <p:tag name="SLIDO_TIMELINE" val="W3sicG9sbFF1ZXN0aW9uVXVpZCI6ImJkMGUwMmZhLTg2Y2MtNDVkZC1iN2FmLTQzYzI4NDI1M2IyZCIsInNob3dSZXN1bHRzIjpmYWxzZSwic2hvd0NvcnJlY3RBbnN3ZXJzIjpmYWxzZSwidm90aW5nTG9ja2VkIjpmYWxzZX0seyJwb2xsUXVlc3Rpb25VdWlkIjoiYmQwZTAyZmEtODZjYy00NWRkLWI3YWYtNDNjMjg0MjUzYjJkIiwic2hvd1Jlc3VsdHMiOnRydWUsInNob3dDb3JyZWN0QW5zd2VycyI6ZmFsc2UsInZvdGluZ0xvY2tlZCI6dHJ1ZX0seyJwb2xsUXVlc3Rpb25VdWlkIjoiYmQwZTAyZmEtODZjYy00NWRkLWI3YWYtNDNjMjg0MjUzYjJkIiwic2hvd1Jlc3VsdHMiOnRydWUsInNob3dDb3JyZWN0QW5zd2VycyI6dHJ1ZSwidm90aW5nTG9ja2VkIjp0cnVlfV0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zMDB9"/>
  <p:tag name="SLIDO_TYPE" val="SlidoPoll"/>
  <p:tag name="SLIDO_POLL_UUID" val="c0ec6b90-fa6f-4f94-a11e-fac22ed13028"/>
  <p:tag name="SLIDO_POLL_QUESTION_UUID" val="a38a8020-1e83-40a1-8a7f-d72b89f862df"/>
  <p:tag name="SLIDO_TIMELINE" val="W3sicG9sbFF1ZXN0aW9uVXVpZCI6ImEzOGE4MDIwLTFlODMtNDBhMS04YTdmLWQ3MmI4OWY4NjJkZiIsInNob3dSZXN1bHRzIjpmYWxzZSwic2hvd0NvcnJlY3RBbnN3ZXJzIjpmYWxzZSwidm90aW5nTG9ja2VkIjpmYWxzZX0seyJwb2xsUXVlc3Rpb25VdWlkIjoiYTM4YTgwMjAtMWU4My00MGExLThhN2YtZDcyYjg5Zjg2MmRmIiwic2hvd1Jlc3VsdHMiOnRydWUsInNob3dDb3JyZWN0QW5zd2VycyI6ZmFsc2UsInZvdGluZ0xvY2tlZCI6dHJ1ZX0seyJwb2xsUXVlc3Rpb25VdWlkIjoiYTM4YTgwMjAtMWU4My00MGExLThhN2YtZDcyYjg5Zjg2MmRmIiwic2hvd1Jlc3VsdHMiOnRydWUsInNob3dDb3JyZWN0QW5zd2VycyI6dHJ1ZSwidm90aW5nTG9ja2VkIjp0cnVlfV0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IzNjZ9"/>
  <p:tag name="SLIDO_TYPE" val="SlidoPoll"/>
  <p:tag name="SLIDO_POLL_UUID" val="c0ec6b90-fa6f-4f94-a11e-fac22ed13028"/>
  <p:tag name="SLIDO_POLL_QUESTION_UUID" val="24a16b61-0b6b-4115-bceb-5c923d80439d"/>
  <p:tag name="SLIDO_TIMELINE" val="W3sicG9sbFF1ZXN0aW9uVXVpZCI6IjI0YTE2YjYxLTBiNmItNDExNS1iY2ViLTVjOTIzZDgwNDM5ZCIsInNob3dSZXN1bHRzIjpmYWxzZSwic2hvd0NvcnJlY3RBbnN3ZXJzIjpmYWxzZSwidm90aW5nTG9ja2VkIjpmYWxzZX0seyJwb2xsUXVlc3Rpb25VdWlkIjoiMjRhMTZiNjEtMGI2Yi00MTE1LWJjZWItNWM5MjNkODA0MzlkIiwic2hvd1Jlc3VsdHMiOnRydWUsInNob3dDb3JyZWN0QW5zd2VycyI6ZmFsc2UsInZvdGluZ0xvY2tlZCI6dHJ1ZX0seyJwb2xsUXVlc3Rpb25VdWlkIjoiMjRhMTZiNjEtMGI2Yi00MTE1LWJjZWItNWM5MjNkODA0MzlkIiwic2hvd1Jlc3VsdHMiOnRydWUsInNob3dDb3JyZWN0QW5zd2VycyI6dHJ1ZSwidm90aW5nTG9ja2VkIjp0cnVlfSx7InNjcmVlbiI6IlF1aXpMZWFkZXJib2FyZCIsInBvbGxRdWVzdGlvblV1aWQiOiIyNGExNmI2MS0wYjZiLTQxMTUtYmNlYi01YzkyM2Q4MDQzOWQiLCJzaG93UmVzdWx0cyI6dHJ1ZSwic2hvd0NvcnJlY3RBbnN3ZXJzIjp0cnVlLCJ2b3RpbmdMb2NrZWQiOnRydWV9XQ=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A4MTE2Nzh9"/>
  <p:tag name="SLIDO_TYPE" val="SlidoPoll"/>
  <p:tag name="SLIDO_POLL_UUID" val="c0ec6b90-fa6f-4f94-a11e-fac22ed13028"/>
  <p:tag name="SLIDO_POLL_QUESTION_UUID" val="4034202e-b143-455d-9583-4da251252eef"/>
  <p:tag name="SLIDO_TIMELINE" val="W3sicG9sbFF1ZXN0aW9uVXVpZCI6IjQwMzQyMDJlLWIxNDMtNDU1ZC05NTgzLTRkYTI1MTI1MmVlZiIsInNob3dSZXN1bHRzIjpmYWxzZSwic2hvd0NvcnJlY3RBbnN3ZXJzIjpmYWxzZSwidm90aW5nTG9ja2VkIjpmYWxzZX0seyJwb2xsUXVlc3Rpb25VdWlkIjoiNDAzNDIwMmUtYjE0My00NTVkLTk1ODMtNGRhMjUxMjUyZWVmIiwic2hvd1Jlc3VsdHMiOnRydWUsInNob3dDb3JyZWN0QW5zd2VycyI6ZmFsc2UsInZvdGluZ0xvY2tlZCI6dHJ1ZX0seyJwb2xsUXVlc3Rpb25VdWlkIjoiNDAzNDIwMmUtYjE0My00NTVkLTk1ODMtNGRhMjUxMjUyZWVmIiwic2hvd1Jlc3VsdHMiOnRydWUsInNob3dDb3JyZWN0QW5zd2VycyI6dHJ1ZSwidm90aW5nTG9ja2VkIjp0cnV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-4-3" id="{3D7D153C-E6C1-42F9-AD62-5BCA90937599}" vid="{7EBF0560-594B-4807-8311-6520C7A704F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1654</TotalTime>
  <Words>555</Words>
  <Application>Microsoft Office PowerPoint</Application>
  <PresentationFormat>Širokoúhlá obrazovka</PresentationFormat>
  <Paragraphs>56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Prezentace_MU_CZ</vt:lpstr>
      <vt:lpstr>Symboly na obalech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rozumíme symbolům na obalech?</vt:lpstr>
      <vt:lpstr>Prezentace aplikace PowerPoint</vt:lpstr>
      <vt:lpstr>Zelený bod a EKO-KOM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Symboly na obalech</dc:title>
  <dc:creator>Eva Švandová</dc:creator>
  <cp:lastModifiedBy>Eva Švandová</cp:lastModifiedBy>
  <cp:revision>11</cp:revision>
  <dcterms:created xsi:type="dcterms:W3CDTF">2021-05-12T08:26:42Z</dcterms:created>
  <dcterms:modified xsi:type="dcterms:W3CDTF">2021-05-19T09:37:15Z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