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1" r:id="rId4"/>
  </p:sldMasterIdLst>
  <p:notesMasterIdLst>
    <p:notesMasterId r:id="rId52"/>
  </p:notesMasterIdLst>
  <p:sldIdLst>
    <p:sldId id="257" r:id="rId5"/>
    <p:sldId id="309" r:id="rId6"/>
    <p:sldId id="310" r:id="rId7"/>
    <p:sldId id="258" r:id="rId8"/>
    <p:sldId id="259" r:id="rId9"/>
    <p:sldId id="311" r:id="rId10"/>
    <p:sldId id="267" r:id="rId11"/>
    <p:sldId id="312" r:id="rId12"/>
    <p:sldId id="268" r:id="rId13"/>
    <p:sldId id="269" r:id="rId14"/>
    <p:sldId id="313" r:id="rId15"/>
    <p:sldId id="314" r:id="rId16"/>
    <p:sldId id="271" r:id="rId17"/>
    <p:sldId id="272" r:id="rId18"/>
    <p:sldId id="278" r:id="rId19"/>
    <p:sldId id="283" r:id="rId20"/>
    <p:sldId id="284" r:id="rId21"/>
    <p:sldId id="285" r:id="rId22"/>
    <p:sldId id="287" r:id="rId23"/>
    <p:sldId id="294" r:id="rId24"/>
    <p:sldId id="295" r:id="rId25"/>
    <p:sldId id="263" r:id="rId26"/>
    <p:sldId id="299" r:id="rId27"/>
    <p:sldId id="300" r:id="rId28"/>
    <p:sldId id="302" r:id="rId29"/>
    <p:sldId id="297" r:id="rId30"/>
    <p:sldId id="298" r:id="rId31"/>
    <p:sldId id="301" r:id="rId32"/>
    <p:sldId id="265" r:id="rId33"/>
    <p:sldId id="266" r:id="rId34"/>
    <p:sldId id="317" r:id="rId35"/>
    <p:sldId id="323" r:id="rId36"/>
    <p:sldId id="318" r:id="rId37"/>
    <p:sldId id="319" r:id="rId38"/>
    <p:sldId id="320" r:id="rId39"/>
    <p:sldId id="303" r:id="rId40"/>
    <p:sldId id="304" r:id="rId41"/>
    <p:sldId id="260" r:id="rId42"/>
    <p:sldId id="261" r:id="rId43"/>
    <p:sldId id="306" r:id="rId44"/>
    <p:sldId id="307" r:id="rId45"/>
    <p:sldId id="308" r:id="rId46"/>
    <p:sldId id="315" r:id="rId47"/>
    <p:sldId id="264" r:id="rId48"/>
    <p:sldId id="316" r:id="rId49"/>
    <p:sldId id="321" r:id="rId50"/>
    <p:sldId id="322" r:id="rId5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623E"/>
    <a:srgbClr val="B2B2B2"/>
    <a:srgbClr val="FFFFFF"/>
    <a:srgbClr val="FF6600"/>
    <a:srgbClr val="FF9900"/>
    <a:srgbClr val="00330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F524D7-6A7E-49AC-BFF3-3040F9F0538A}" v="1" dt="2021-05-19T22:28:49.5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6" autoAdjust="0"/>
    <p:restoredTop sz="71758" autoAdjust="0"/>
  </p:normalViewPr>
  <p:slideViewPr>
    <p:cSldViewPr>
      <p:cViewPr varScale="1">
        <p:scale>
          <a:sx n="61" d="100"/>
          <a:sy n="61" d="100"/>
        </p:scale>
        <p:origin x="1330"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6/11/relationships/changesInfo" Target="changesInfos/changesInfo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a Švandová" userId="a08a9d5a-4b6c-4a58-83f4-d41f596116fa" providerId="ADAL" clId="{2AF524D7-6A7E-49AC-BFF3-3040F9F0538A}"/>
    <pc:docChg chg="custSel addSld modSld">
      <pc:chgData name="Eva Švandová" userId="a08a9d5a-4b6c-4a58-83f4-d41f596116fa" providerId="ADAL" clId="{2AF524D7-6A7E-49AC-BFF3-3040F9F0538A}" dt="2021-05-19T22:47:53.072" v="141" actId="1076"/>
      <pc:docMkLst>
        <pc:docMk/>
      </pc:docMkLst>
      <pc:sldChg chg="modSp mod">
        <pc:chgData name="Eva Švandová" userId="a08a9d5a-4b6c-4a58-83f4-d41f596116fa" providerId="ADAL" clId="{2AF524D7-6A7E-49AC-BFF3-3040F9F0538A}" dt="2021-05-19T22:30:22.981" v="8" actId="21"/>
        <pc:sldMkLst>
          <pc:docMk/>
          <pc:sldMk cId="923252038" sldId="317"/>
        </pc:sldMkLst>
        <pc:spChg chg="mod">
          <ac:chgData name="Eva Švandová" userId="a08a9d5a-4b6c-4a58-83f4-d41f596116fa" providerId="ADAL" clId="{2AF524D7-6A7E-49AC-BFF3-3040F9F0538A}" dt="2021-05-19T22:30:22.981" v="8" actId="21"/>
          <ac:spMkLst>
            <pc:docMk/>
            <pc:sldMk cId="923252038" sldId="317"/>
            <ac:spMk id="3" creationId="{B4C6CD5A-72E7-4D3E-98C4-51A1E3AE5E63}"/>
          </ac:spMkLst>
        </pc:spChg>
      </pc:sldChg>
      <pc:sldChg chg="modSp mod">
        <pc:chgData name="Eva Švandová" userId="a08a9d5a-4b6c-4a58-83f4-d41f596116fa" providerId="ADAL" clId="{2AF524D7-6A7E-49AC-BFF3-3040F9F0538A}" dt="2021-05-19T22:35:43.620" v="137" actId="20577"/>
        <pc:sldMkLst>
          <pc:docMk/>
          <pc:sldMk cId="196757858" sldId="318"/>
        </pc:sldMkLst>
        <pc:spChg chg="mod">
          <ac:chgData name="Eva Švandová" userId="a08a9d5a-4b6c-4a58-83f4-d41f596116fa" providerId="ADAL" clId="{2AF524D7-6A7E-49AC-BFF3-3040F9F0538A}" dt="2021-05-19T22:35:43.620" v="137" actId="20577"/>
          <ac:spMkLst>
            <pc:docMk/>
            <pc:sldMk cId="196757858" sldId="318"/>
            <ac:spMk id="3" creationId="{CDB69060-0827-4153-9148-1175C674075D}"/>
          </ac:spMkLst>
        </pc:spChg>
      </pc:sldChg>
      <pc:sldChg chg="addSp modSp mod">
        <pc:chgData name="Eva Švandová" userId="a08a9d5a-4b6c-4a58-83f4-d41f596116fa" providerId="ADAL" clId="{2AF524D7-6A7E-49AC-BFF3-3040F9F0538A}" dt="2021-05-19T22:47:53.072" v="141" actId="1076"/>
        <pc:sldMkLst>
          <pc:docMk/>
          <pc:sldMk cId="838249273" sldId="319"/>
        </pc:sldMkLst>
        <pc:picChg chg="add mod">
          <ac:chgData name="Eva Švandová" userId="a08a9d5a-4b6c-4a58-83f4-d41f596116fa" providerId="ADAL" clId="{2AF524D7-6A7E-49AC-BFF3-3040F9F0538A}" dt="2021-05-19T22:47:53.072" v="141" actId="1076"/>
          <ac:picMkLst>
            <pc:docMk/>
            <pc:sldMk cId="838249273" sldId="319"/>
            <ac:picMk id="5" creationId="{93736C36-E6C8-47C7-947A-753F9EA4624D}"/>
          </ac:picMkLst>
        </pc:picChg>
      </pc:sldChg>
      <pc:sldChg chg="modSp add mod">
        <pc:chgData name="Eva Švandová" userId="a08a9d5a-4b6c-4a58-83f4-d41f596116fa" providerId="ADAL" clId="{2AF524D7-6A7E-49AC-BFF3-3040F9F0538A}" dt="2021-05-19T22:35:19.783" v="116" actId="20577"/>
        <pc:sldMkLst>
          <pc:docMk/>
          <pc:sldMk cId="885114796" sldId="323"/>
        </pc:sldMkLst>
        <pc:spChg chg="mod">
          <ac:chgData name="Eva Švandová" userId="a08a9d5a-4b6c-4a58-83f4-d41f596116fa" providerId="ADAL" clId="{2AF524D7-6A7E-49AC-BFF3-3040F9F0538A}" dt="2021-05-19T22:35:19.783" v="116" actId="20577"/>
          <ac:spMkLst>
            <pc:docMk/>
            <pc:sldMk cId="885114796" sldId="323"/>
            <ac:spMk id="3" creationId="{B4C6CD5A-72E7-4D3E-98C4-51A1E3AE5E63}"/>
          </ac:spMkLst>
        </pc:spChg>
      </pc:sldChg>
    </pc:docChg>
  </pc:docChgLst>
  <pc:docChgLst>
    <pc:chgData name="Eva Švandová" userId="a08a9d5a-4b6c-4a58-83f4-d41f596116fa" providerId="ADAL" clId="{76F3C767-8451-4D1E-B2CB-276D83CE3CDD}"/>
    <pc:docChg chg="custSel delSld modSld">
      <pc:chgData name="Eva Švandová" userId="a08a9d5a-4b6c-4a58-83f4-d41f596116fa" providerId="ADAL" clId="{76F3C767-8451-4D1E-B2CB-276D83CE3CDD}" dt="2021-04-15T02:07:57.652" v="3" actId="27636"/>
      <pc:docMkLst>
        <pc:docMk/>
      </pc:docMkLst>
      <pc:sldChg chg="del">
        <pc:chgData name="Eva Švandová" userId="a08a9d5a-4b6c-4a58-83f4-d41f596116fa" providerId="ADAL" clId="{76F3C767-8451-4D1E-B2CB-276D83CE3CDD}" dt="2021-04-15T02:05:12.576" v="0" actId="47"/>
        <pc:sldMkLst>
          <pc:docMk/>
          <pc:sldMk cId="0" sldId="273"/>
        </pc:sldMkLst>
      </pc:sldChg>
      <pc:sldChg chg="del">
        <pc:chgData name="Eva Švandová" userId="a08a9d5a-4b6c-4a58-83f4-d41f596116fa" providerId="ADAL" clId="{76F3C767-8451-4D1E-B2CB-276D83CE3CDD}" dt="2021-04-15T02:05:19.127" v="1" actId="47"/>
        <pc:sldMkLst>
          <pc:docMk/>
          <pc:sldMk cId="0" sldId="280"/>
        </pc:sldMkLst>
      </pc:sldChg>
      <pc:sldChg chg="del">
        <pc:chgData name="Eva Švandová" userId="a08a9d5a-4b6c-4a58-83f4-d41f596116fa" providerId="ADAL" clId="{76F3C767-8451-4D1E-B2CB-276D83CE3CDD}" dt="2021-04-15T02:06:42.644" v="2" actId="47"/>
        <pc:sldMkLst>
          <pc:docMk/>
          <pc:sldMk cId="3947485246" sldId="305"/>
        </pc:sldMkLst>
      </pc:sldChg>
      <pc:sldChg chg="modSp mod">
        <pc:chgData name="Eva Švandová" userId="a08a9d5a-4b6c-4a58-83f4-d41f596116fa" providerId="ADAL" clId="{76F3C767-8451-4D1E-B2CB-276D83CE3CDD}" dt="2021-04-15T02:07:57.652" v="3" actId="27636"/>
        <pc:sldMkLst>
          <pc:docMk/>
          <pc:sldMk cId="3655533174" sldId="316"/>
        </pc:sldMkLst>
        <pc:spChg chg="mod">
          <ac:chgData name="Eva Švandová" userId="a08a9d5a-4b6c-4a58-83f4-d41f596116fa" providerId="ADAL" clId="{76F3C767-8451-4D1E-B2CB-276D83CE3CDD}" dt="2021-04-15T02:07:57.652" v="3" actId="27636"/>
          <ac:spMkLst>
            <pc:docMk/>
            <pc:sldMk cId="3655533174" sldId="316"/>
            <ac:spMk id="3" creationId="{BD973F45-3EA9-483B-BF14-DE3B6640151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00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endParaRPr lang="cs-CZ" altLang="cs-CZ"/>
          </a:p>
        </p:txBody>
      </p:sp>
      <p:sp>
        <p:nvSpPr>
          <p:cNvPr id="1300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endParaRPr lang="cs-CZ" altLang="cs-CZ"/>
          </a:p>
        </p:txBody>
      </p:sp>
      <p:sp>
        <p:nvSpPr>
          <p:cNvPr id="130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00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300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endParaRPr lang="cs-CZ" altLang="cs-CZ"/>
          </a:p>
        </p:txBody>
      </p:sp>
      <p:sp>
        <p:nvSpPr>
          <p:cNvPr id="1300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F4A0BDA0-8E47-4E69-8FCF-47CB1BC51A7F}" type="slidenum">
              <a:rPr lang="cs-CZ" altLang="cs-CZ"/>
              <a:pPr/>
              <a:t>‹#›</a:t>
            </a:fld>
            <a:endParaRPr lang="cs-CZ" altLang="cs-CZ"/>
          </a:p>
        </p:txBody>
      </p:sp>
    </p:spTree>
    <p:extLst>
      <p:ext uri="{BB962C8B-B14F-4D97-AF65-F5344CB8AC3E}">
        <p14:creationId xmlns:p14="http://schemas.microsoft.com/office/powerpoint/2010/main" val="14744209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EB3DFA-C070-431A-BE89-7CED54FCC603}" type="slidenum">
              <a:rPr lang="cs-CZ" altLang="cs-CZ"/>
              <a:pPr/>
              <a:t>1</a:t>
            </a:fld>
            <a:endParaRPr lang="cs-CZ" altLang="cs-CZ"/>
          </a:p>
        </p:txBody>
      </p:sp>
      <p:sp>
        <p:nvSpPr>
          <p:cNvPr id="134146" name="Rectangle 2"/>
          <p:cNvSpPr>
            <a:spLocks noGrp="1" noRot="1" noChangeAspect="1" noChangeArrowheads="1" noTextEdit="1"/>
          </p:cNvSpPr>
          <p:nvPr>
            <p:ph type="sldImg"/>
          </p:nvPr>
        </p:nvSpPr>
        <p:spPr>
          <a:xfrm>
            <a:off x="1150938" y="692150"/>
            <a:ext cx="4556125" cy="3416300"/>
          </a:xfrm>
          <a:ln/>
        </p:spPr>
      </p:sp>
      <p:sp>
        <p:nvSpPr>
          <p:cNvPr id="134147" name="Rectangle 3"/>
          <p:cNvSpPr>
            <a:spLocks noGrp="1" noChangeArrowheads="1"/>
          </p:cNvSpPr>
          <p:nvPr>
            <p:ph type="body" idx="1"/>
          </p:nvPr>
        </p:nvSpPr>
        <p:spPr>
          <a:xfrm>
            <a:off x="914400" y="4343400"/>
            <a:ext cx="5029200" cy="4114800"/>
          </a:xfrm>
        </p:spPr>
        <p:txBody>
          <a:bodyPr/>
          <a:lstStyle/>
          <a:p>
            <a:endParaRPr lang="cs-CZ" alt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8C1DA2-B411-4092-9054-56701815E9D5}" type="slidenum">
              <a:rPr lang="cs-CZ" altLang="cs-CZ"/>
              <a:pPr/>
              <a:t>14</a:t>
            </a:fld>
            <a:endParaRPr lang="cs-CZ" altLang="cs-CZ"/>
          </a:p>
        </p:txBody>
      </p:sp>
      <p:sp>
        <p:nvSpPr>
          <p:cNvPr id="164866" name="Rectangle 2"/>
          <p:cNvSpPr>
            <a:spLocks noGrp="1" noRot="1" noChangeAspect="1" noChangeArrowheads="1" noTextEdit="1"/>
          </p:cNvSpPr>
          <p:nvPr>
            <p:ph type="sldImg"/>
          </p:nvPr>
        </p:nvSpPr>
        <p:spPr>
          <a:xfrm>
            <a:off x="1150938" y="692150"/>
            <a:ext cx="4556125" cy="3416300"/>
          </a:xfrm>
          <a:ln/>
        </p:spPr>
      </p:sp>
      <p:sp>
        <p:nvSpPr>
          <p:cNvPr id="164867" name="Rectangle 3"/>
          <p:cNvSpPr>
            <a:spLocks noGrp="1" noChangeArrowheads="1"/>
          </p:cNvSpPr>
          <p:nvPr>
            <p:ph type="body" idx="1"/>
          </p:nvPr>
        </p:nvSpPr>
        <p:spPr>
          <a:xfrm>
            <a:off x="914400" y="4343400"/>
            <a:ext cx="5029200" cy="4114800"/>
          </a:xfrm>
        </p:spPr>
        <p:txBody>
          <a:bodyPr/>
          <a:lstStyle/>
          <a:p>
            <a:endParaRPr lang="cs-CZ" alt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750223-96AA-4F7F-B79E-967A250C92CF}" type="slidenum">
              <a:rPr lang="cs-CZ" altLang="cs-CZ"/>
              <a:pPr/>
              <a:t>15</a:t>
            </a:fld>
            <a:endParaRPr lang="cs-CZ" altLang="cs-CZ"/>
          </a:p>
        </p:txBody>
      </p:sp>
      <p:sp>
        <p:nvSpPr>
          <p:cNvPr id="177154" name="Rectangle 2"/>
          <p:cNvSpPr>
            <a:spLocks noGrp="1" noRot="1" noChangeAspect="1" noChangeArrowheads="1" noTextEdit="1"/>
          </p:cNvSpPr>
          <p:nvPr>
            <p:ph type="sldImg"/>
          </p:nvPr>
        </p:nvSpPr>
        <p:spPr>
          <a:xfrm>
            <a:off x="1150938" y="692150"/>
            <a:ext cx="4556125" cy="3416300"/>
          </a:xfrm>
          <a:ln/>
        </p:spPr>
      </p:sp>
      <p:sp>
        <p:nvSpPr>
          <p:cNvPr id="177155" name="Rectangle 3"/>
          <p:cNvSpPr>
            <a:spLocks noGrp="1" noChangeArrowheads="1"/>
          </p:cNvSpPr>
          <p:nvPr>
            <p:ph type="body" idx="1"/>
          </p:nvPr>
        </p:nvSpPr>
        <p:spPr>
          <a:xfrm>
            <a:off x="914400" y="4343400"/>
            <a:ext cx="5029200" cy="4114800"/>
          </a:xfrm>
        </p:spPr>
        <p:txBody>
          <a:bodyPr/>
          <a:lstStyle/>
          <a:p>
            <a:endParaRPr lang="cs-CZ" alt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12DC9D-0C03-40B1-944C-8A5B390A8AE9}" type="slidenum">
              <a:rPr lang="cs-CZ" altLang="cs-CZ"/>
              <a:pPr/>
              <a:t>22</a:t>
            </a:fld>
            <a:endParaRPr lang="cs-CZ" altLang="cs-CZ"/>
          </a:p>
        </p:txBody>
      </p:sp>
      <p:sp>
        <p:nvSpPr>
          <p:cNvPr id="146434" name="Rectangle 2"/>
          <p:cNvSpPr>
            <a:spLocks noGrp="1" noRot="1" noChangeAspect="1" noChangeArrowheads="1" noTextEdit="1"/>
          </p:cNvSpPr>
          <p:nvPr>
            <p:ph type="sldImg"/>
          </p:nvPr>
        </p:nvSpPr>
        <p:spPr>
          <a:xfrm>
            <a:off x="1150938" y="692150"/>
            <a:ext cx="4556125" cy="3416300"/>
          </a:xfrm>
          <a:ln/>
        </p:spPr>
      </p:sp>
      <p:sp>
        <p:nvSpPr>
          <p:cNvPr id="146435" name="Rectangle 3"/>
          <p:cNvSpPr>
            <a:spLocks noGrp="1" noChangeArrowheads="1"/>
          </p:cNvSpPr>
          <p:nvPr>
            <p:ph type="body" idx="1"/>
          </p:nvPr>
        </p:nvSpPr>
        <p:spPr>
          <a:xfrm>
            <a:off x="914400" y="4343400"/>
            <a:ext cx="5029200" cy="4114800"/>
          </a:xfrm>
        </p:spPr>
        <p:txBody>
          <a:bodyPr/>
          <a:lstStyle/>
          <a:p>
            <a:endParaRPr lang="cs-CZ" alt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A4094C-8590-4EFD-9DCB-2800676377A3}" type="slidenum">
              <a:rPr lang="cs-CZ" altLang="cs-CZ"/>
              <a:pPr/>
              <a:t>23</a:t>
            </a:fld>
            <a:endParaRPr lang="cs-CZ" altLang="cs-CZ"/>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p:txBody>
          <a:bodyPr/>
          <a:lstStyle/>
          <a:p>
            <a:pPr marL="228600" indent="-228600">
              <a:lnSpc>
                <a:spcPct val="80000"/>
              </a:lnSpc>
            </a:pPr>
            <a:r>
              <a:rPr lang="cs-CZ" altLang="zh-CN" sz="900"/>
              <a:t>kniha Henryho Forda vydané v roce 1922 s názvem „My life and work“, ve kterém píše, že se nevyplatí kupovat materiál za jiným účelem, než je potřeba. Chtěl koupit pouze tolik, aby se to hodilo do plánu produkce, a následně vzít v úvahu dopravu, která by měla být perfektní. To byl tehdejší „kámen úrazu“, neboť mohli v Ford Motor company použít pouze železnici či jinou nedostatečně rozvinutou přepravní jednotku.</a:t>
            </a:r>
          </a:p>
          <a:p>
            <a:pPr marL="228600" indent="-228600">
              <a:lnSpc>
                <a:spcPct val="80000"/>
              </a:lnSpc>
            </a:pPr>
            <a:r>
              <a:rPr lang="cs-CZ" altLang="zh-CN" sz="900"/>
              <a:t>Následně myšlenky Henryho Forda rozšířili a publikovali v japonské společnosti Toyota Motor Corporation jako jednu z částí Toyota Production System (TPS), známou též jako Kanban. Japonské podniky si nemohly dovolit mít velkou zabranou plochu obrovskými sklady a právě díky tomu velice strádaly, neboť nemohly zcela využít svůj potenciál a díky vyráběnému množství nebylo možné dosáhnout stejných úspor z rozsahu jako například americké automobilky. Taiichi Ohno (</a:t>
            </a:r>
            <a:r>
              <a:rPr lang="zh-CN" altLang="en-US" sz="900"/>
              <a:t>大野 耐</a:t>
            </a:r>
            <a:r>
              <a:rPr lang="zh-CN" altLang="cs-CZ" sz="900"/>
              <a:t> </a:t>
            </a:r>
            <a:r>
              <a:rPr lang="cs-CZ" altLang="zh-CN" sz="900"/>
              <a:t>v japonštině) - Filosofie tohoto systému spočívá v tom, že díly a materiály by se měly dodávat přesně v tom okamžiku, kdy je výroba potřebuje.</a:t>
            </a:r>
          </a:p>
          <a:p>
            <a:pPr marL="228600" indent="-228600">
              <a:lnSpc>
                <a:spcPct val="80000"/>
              </a:lnSpc>
            </a:pPr>
            <a:r>
              <a:rPr lang="cs-CZ" altLang="zh-CN" sz="900"/>
              <a:t>Aby systém Kanban fungoval efektivně, je nutné dodržet následující pravidla:</a:t>
            </a:r>
          </a:p>
          <a:p>
            <a:pPr marL="228600" indent="-228600">
              <a:lnSpc>
                <a:spcPct val="80000"/>
              </a:lnSpc>
            </a:pPr>
            <a:r>
              <a:rPr lang="cs-CZ" altLang="zh-CN" sz="900"/>
              <a:t>a)Ke kontejneru musí být v jednom okamžiku připojena vždy pouze jedna karta.</a:t>
            </a:r>
          </a:p>
          <a:p>
            <a:pPr marL="228600" indent="-228600">
              <a:lnSpc>
                <a:spcPct val="80000"/>
              </a:lnSpc>
            </a:pPr>
            <a:r>
              <a:rPr lang="cs-CZ" altLang="zh-CN" sz="900"/>
              <a:t>b)Přesun dílů z podávacího (nebo předcházejícího) pracoviště musí iniciovat středisko momentálně používající kontejner (nebo následné pracoviště).</a:t>
            </a:r>
          </a:p>
          <a:p>
            <a:pPr marL="228600" indent="-228600">
              <a:lnSpc>
                <a:spcPct val="80000"/>
              </a:lnSpc>
            </a:pPr>
            <a:r>
              <a:rPr lang="cs-CZ" altLang="zh-CN" sz="900"/>
              <a:t>c)Středisko nesmí vyrábět díly, pokud nedostane výrobní kanbanovou kartu.</a:t>
            </a:r>
          </a:p>
          <a:p>
            <a:pPr marL="228600" indent="-228600">
              <a:lnSpc>
                <a:spcPct val="80000"/>
              </a:lnSpc>
            </a:pPr>
            <a:r>
              <a:rPr lang="cs-CZ" altLang="zh-CN" sz="900"/>
              <a:t>d)Nikdy se nesmí přesunout resp. vyrábět více výrobků, než kolik udává kanbanová karta.</a:t>
            </a:r>
          </a:p>
          <a:p>
            <a:pPr marL="228600" indent="-228600">
              <a:lnSpc>
                <a:spcPct val="80000"/>
              </a:lnSpc>
            </a:pPr>
            <a:r>
              <a:rPr lang="cs-CZ" altLang="zh-CN" sz="900"/>
              <a:t>e)S kanbanovými kartami je nutno pracovat podle systému First-in, first-out(FIFO).</a:t>
            </a:r>
          </a:p>
          <a:p>
            <a:pPr marL="228600" indent="-228600">
              <a:lnSpc>
                <a:spcPct val="80000"/>
              </a:lnSpc>
            </a:pPr>
            <a:r>
              <a:rPr lang="cs-CZ" altLang="zh-CN" sz="900"/>
              <a:t>f)Hotové díly se musí ukládat na to místo, které udává kanbanová karta.</a:t>
            </a:r>
            <a:endParaRPr lang="cs-CZ" altLang="cs-CZ" sz="9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5686E3-347D-44C0-B766-DD709CADECAA}" type="slidenum">
              <a:rPr lang="cs-CZ" altLang="cs-CZ"/>
              <a:pPr/>
              <a:t>25</a:t>
            </a:fld>
            <a:endParaRPr lang="cs-CZ" altLang="cs-CZ"/>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r>
              <a:rPr lang="cs-CZ" altLang="cs-CZ"/>
              <a:t>Prostorová blízkost – může být i kamenem úrazu, neboť velké vzdálenosti neumožní dodat dodávku včas a to v případě dodavatele A by mělo nedozírné následky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F77066-4A14-4045-95CF-5A178A3CC791}" type="slidenum">
              <a:rPr lang="cs-CZ" altLang="cs-CZ"/>
              <a:pPr/>
              <a:t>28</a:t>
            </a:fld>
            <a:endParaRPr lang="cs-CZ" altLang="cs-CZ"/>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pPr>
              <a:lnSpc>
                <a:spcPct val="90000"/>
              </a:lnSpc>
            </a:pPr>
            <a:endParaRPr lang="cs-CZ" altLang="cs-CZ" sz="9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CAA343-4E68-43C8-A0D1-8412EEB465F5}" type="slidenum">
              <a:rPr lang="cs-CZ" altLang="cs-CZ"/>
              <a:pPr/>
              <a:t>29</a:t>
            </a:fld>
            <a:endParaRPr lang="cs-CZ" altLang="cs-CZ"/>
          </a:p>
        </p:txBody>
      </p:sp>
      <p:sp>
        <p:nvSpPr>
          <p:cNvPr id="150530" name="Rectangle 2"/>
          <p:cNvSpPr>
            <a:spLocks noGrp="1" noRot="1" noChangeAspect="1" noChangeArrowheads="1" noTextEdit="1"/>
          </p:cNvSpPr>
          <p:nvPr>
            <p:ph type="sldImg"/>
          </p:nvPr>
        </p:nvSpPr>
        <p:spPr>
          <a:xfrm>
            <a:off x="1150938" y="692150"/>
            <a:ext cx="4556125" cy="3416300"/>
          </a:xfrm>
          <a:ln/>
        </p:spPr>
      </p:sp>
      <p:sp>
        <p:nvSpPr>
          <p:cNvPr id="150531" name="Rectangle 3"/>
          <p:cNvSpPr>
            <a:spLocks noGrp="1" noChangeArrowheads="1"/>
          </p:cNvSpPr>
          <p:nvPr>
            <p:ph type="body" idx="1"/>
          </p:nvPr>
        </p:nvSpPr>
        <p:spPr>
          <a:xfrm>
            <a:off x="914400" y="4343400"/>
            <a:ext cx="5029200" cy="4114800"/>
          </a:xfrm>
        </p:spPr>
        <p:txBody>
          <a:bodyPr/>
          <a:lstStyle/>
          <a:p>
            <a:endParaRPr lang="cs-CZ" altLang="cs-C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154BAC-BA40-497E-B6D6-A3F47C3546AE}" type="slidenum">
              <a:rPr lang="cs-CZ" altLang="cs-CZ"/>
              <a:pPr/>
              <a:t>30</a:t>
            </a:fld>
            <a:endParaRPr lang="cs-CZ" altLang="cs-CZ"/>
          </a:p>
        </p:txBody>
      </p:sp>
      <p:sp>
        <p:nvSpPr>
          <p:cNvPr id="152578" name="Rectangle 2"/>
          <p:cNvSpPr>
            <a:spLocks noGrp="1" noRot="1" noChangeAspect="1" noChangeArrowheads="1" noTextEdit="1"/>
          </p:cNvSpPr>
          <p:nvPr>
            <p:ph type="sldImg"/>
          </p:nvPr>
        </p:nvSpPr>
        <p:spPr>
          <a:xfrm>
            <a:off x="1150938" y="692150"/>
            <a:ext cx="4556125" cy="3416300"/>
          </a:xfrm>
          <a:ln/>
        </p:spPr>
      </p:sp>
      <p:sp>
        <p:nvSpPr>
          <p:cNvPr id="152579" name="Rectangle 3"/>
          <p:cNvSpPr>
            <a:spLocks noGrp="1" noChangeArrowheads="1"/>
          </p:cNvSpPr>
          <p:nvPr>
            <p:ph type="body" idx="1"/>
          </p:nvPr>
        </p:nvSpPr>
        <p:spPr>
          <a:xfrm>
            <a:off x="914400" y="4343400"/>
            <a:ext cx="5029200" cy="4114800"/>
          </a:xfrm>
        </p:spPr>
        <p:txBody>
          <a:bodyPr/>
          <a:lstStyle/>
          <a:p>
            <a:endParaRPr lang="cs-CZ" altLang="cs-CZ"/>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effectLst/>
                <a:latin typeface="Arial" panose="020B0604020202020204" pitchFamily="34" charset="0"/>
              </a:rPr>
              <a:t>začíná akceptováním zprávy posílané pomocí EDI popisující aktuální stav zásob odběratele</a:t>
            </a:r>
          </a:p>
          <a:p>
            <a:r>
              <a:rPr lang="cs-CZ" dirty="0">
                <a:effectLst/>
                <a:latin typeface="Arial" panose="020B0604020202020204" pitchFamily="34" charset="0"/>
              </a:rPr>
              <a:t>Dodavatel přijatá data vyhodnotí a zařadí do archivu. </a:t>
            </a:r>
          </a:p>
          <a:p>
            <a:r>
              <a:rPr lang="cs-CZ" dirty="0">
                <a:effectLst/>
                <a:latin typeface="Arial" panose="020B0604020202020204" pitchFamily="34" charset="0"/>
              </a:rPr>
              <a:t>Na základě historie vývoje dodávek pak dodavatel sestavuje týdenní předpověď potřeby odběratele </a:t>
            </a:r>
            <a:endParaRPr lang="cs-CZ" dirty="0">
              <a:latin typeface="Arial" panose="020B0604020202020204" pitchFamily="34" charset="0"/>
            </a:endParaRPr>
          </a:p>
          <a:p>
            <a:r>
              <a:rPr lang="cs-CZ" dirty="0">
                <a:effectLst/>
                <a:latin typeface="Arial" panose="020B0604020202020204" pitchFamily="34" charset="0"/>
              </a:rPr>
              <a:t>stanovuje pojistnou hladinu zásob, kterou musí </a:t>
            </a:r>
          </a:p>
          <a:p>
            <a:r>
              <a:rPr lang="cs-CZ" dirty="0">
                <a:effectLst/>
                <a:latin typeface="Arial" panose="020B0604020202020204" pitchFamily="34" charset="0"/>
              </a:rPr>
              <a:t>dodavatel udržovat. Tato předpověď vzniká s ohledem na plánované období, aktuální velikost poptávky po výrobcích včetně ochrany vůči mimořádným výkyvům v poptávce. Dodavatel dále porovnává množství dostupného zboží na skladě s očekávanou potřebou odběratele. Na základě takto získané informace pak dodavatel určuje doporučené množství a navrhuje objednávku, která musí být následně odběratelem potvrzena. [22]Jakmile odběratel navrženou objednávku potvrdí, dodavatel vyřizuje dodávku a elektronicky informuje odběratele o blížící se zásilce.[10, str. 839]Znamená to tedy, že ačkoli jsou objednávky sestavovány a navrhovány dodavatelem, konečnou zodpovědnost za objednávané množství výrobků má odběratel.[26, str. 362]Právě díky této spolupráci při generování objednávek je zajištěno, že bude mít odběratel vždy </a:t>
            </a:r>
            <a:r>
              <a:rPr lang="cs-CZ" dirty="0" err="1">
                <a:effectLst/>
                <a:latin typeface="Arial" panose="020B0604020202020204" pitchFamily="34" charset="0"/>
              </a:rPr>
              <a:t>kdispozici</a:t>
            </a:r>
            <a:r>
              <a:rPr lang="cs-CZ" dirty="0">
                <a:effectLst/>
                <a:latin typeface="Arial" panose="020B0604020202020204" pitchFamily="34" charset="0"/>
              </a:rPr>
              <a:t> správné množství produktů. Odstraní se tím zbytečný pohyb produktů mezi odběratelem a dodavatelem, a tím i náklady spojené s tímto pohybem.</a:t>
            </a:r>
            <a:endParaRPr lang="cs-CZ" dirty="0"/>
          </a:p>
          <a:p>
            <a:endParaRPr lang="cs-CZ" dirty="0"/>
          </a:p>
        </p:txBody>
      </p:sp>
      <p:sp>
        <p:nvSpPr>
          <p:cNvPr id="4" name="Zástupný symbol pro číslo snímku 3"/>
          <p:cNvSpPr>
            <a:spLocks noGrp="1"/>
          </p:cNvSpPr>
          <p:nvPr>
            <p:ph type="sldNum" sz="quarter" idx="5"/>
          </p:nvPr>
        </p:nvSpPr>
        <p:spPr/>
        <p:txBody>
          <a:bodyPr/>
          <a:lstStyle/>
          <a:p>
            <a:fld id="{F4A0BDA0-8E47-4E69-8FCF-47CB1BC51A7F}" type="slidenum">
              <a:rPr lang="cs-CZ" altLang="cs-CZ" smtClean="0"/>
              <a:pPr/>
              <a:t>33</a:t>
            </a:fld>
            <a:endParaRPr lang="cs-CZ" altLang="cs-CZ"/>
          </a:p>
        </p:txBody>
      </p:sp>
    </p:spTree>
    <p:extLst>
      <p:ext uri="{BB962C8B-B14F-4D97-AF65-F5344CB8AC3E}">
        <p14:creationId xmlns:p14="http://schemas.microsoft.com/office/powerpoint/2010/main" val="28420408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cs-CZ" dirty="0">
                <a:effectLst/>
                <a:latin typeface="Arial" panose="020B0604020202020204" pitchFamily="34" charset="0"/>
              </a:rPr>
              <a:t>Poprvé aplikována v roce1985 společností Wal-Mart a jejím dodavatelem drogistického zboží, firmou Procter &amp; Gamble.</a:t>
            </a:r>
            <a:endParaRPr lang="cs-CZ" dirty="0"/>
          </a:p>
          <a:p>
            <a:endParaRPr lang="cs-CZ" dirty="0"/>
          </a:p>
        </p:txBody>
      </p:sp>
      <p:sp>
        <p:nvSpPr>
          <p:cNvPr id="4" name="Zástupný symbol pro číslo snímku 3"/>
          <p:cNvSpPr>
            <a:spLocks noGrp="1"/>
          </p:cNvSpPr>
          <p:nvPr>
            <p:ph type="sldNum" sz="quarter" idx="5"/>
          </p:nvPr>
        </p:nvSpPr>
        <p:spPr/>
        <p:txBody>
          <a:bodyPr/>
          <a:lstStyle/>
          <a:p>
            <a:fld id="{F4A0BDA0-8E47-4E69-8FCF-47CB1BC51A7F}" type="slidenum">
              <a:rPr lang="cs-CZ" altLang="cs-CZ" smtClean="0"/>
              <a:pPr/>
              <a:t>34</a:t>
            </a:fld>
            <a:endParaRPr lang="cs-CZ" altLang="cs-CZ"/>
          </a:p>
        </p:txBody>
      </p:sp>
    </p:spTree>
    <p:extLst>
      <p:ext uri="{BB962C8B-B14F-4D97-AF65-F5344CB8AC3E}">
        <p14:creationId xmlns:p14="http://schemas.microsoft.com/office/powerpoint/2010/main" val="4253343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10"/>
          </p:nvPr>
        </p:nvSpPr>
        <p:spPr/>
        <p:txBody>
          <a:bodyPr/>
          <a:lstStyle/>
          <a:p>
            <a:fld id="{F4A0BDA0-8E47-4E69-8FCF-47CB1BC51A7F}" type="slidenum">
              <a:rPr lang="cs-CZ" altLang="cs-CZ" smtClean="0"/>
              <a:pPr/>
              <a:t>2</a:t>
            </a:fld>
            <a:endParaRPr lang="cs-CZ" altLang="cs-CZ"/>
          </a:p>
        </p:txBody>
      </p:sp>
    </p:spTree>
    <p:extLst>
      <p:ext uri="{BB962C8B-B14F-4D97-AF65-F5344CB8AC3E}">
        <p14:creationId xmlns:p14="http://schemas.microsoft.com/office/powerpoint/2010/main" val="20733898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effectLst/>
                <a:latin typeface="Arial" panose="020B0604020202020204" pitchFamily="34" charset="0"/>
              </a:rPr>
              <a:t>Kvýraznému</a:t>
            </a:r>
            <a:r>
              <a:rPr lang="cs-CZ" dirty="0">
                <a:effectLst/>
                <a:latin typeface="Arial" panose="020B0604020202020204" pitchFamily="34" charset="0"/>
              </a:rPr>
              <a:t> snížení zásob dochází pouze u firem, které nově zavádějí technologii VMI. U firem, které tuto technologii realizují více než 1 rok, </a:t>
            </a:r>
            <a:r>
              <a:rPr lang="cs-CZ" dirty="0" err="1">
                <a:effectLst/>
                <a:latin typeface="Arial" panose="020B0604020202020204" pitchFamily="34" charset="0"/>
              </a:rPr>
              <a:t>kdalšímu</a:t>
            </a:r>
            <a:r>
              <a:rPr lang="cs-CZ" dirty="0">
                <a:effectLst/>
                <a:latin typeface="Arial" panose="020B0604020202020204" pitchFamily="34" charset="0"/>
              </a:rPr>
              <a:t> výraznějšímu </a:t>
            </a:r>
            <a:endParaRPr lang="cs-CZ" dirty="0">
              <a:effectLst/>
            </a:endParaRPr>
          </a:p>
          <a:p>
            <a:r>
              <a:rPr lang="cs-CZ" dirty="0">
                <a:effectLst/>
                <a:latin typeface="Arial" panose="020B0604020202020204" pitchFamily="34" charset="0"/>
              </a:rPr>
              <a:t>19snižování zásob již nedochází. Nejedná se však o negativní efekt. Jedná se spíše o to, že se firmy na počátku zavádění této technologie soustředí na optimalizaci skladových zásob a dále tuto optimální úroveň zásob již pouze udržují. Program pro optimalizaci zásob je však nutné neustále vyvíjet, aby byl </a:t>
            </a:r>
            <a:r>
              <a:rPr lang="cs-CZ" dirty="0" err="1">
                <a:effectLst/>
                <a:latin typeface="Arial" panose="020B0604020202020204" pitchFamily="34" charset="0"/>
              </a:rPr>
              <a:t>vsouladu</a:t>
            </a:r>
            <a:r>
              <a:rPr lang="cs-CZ" dirty="0">
                <a:effectLst/>
                <a:latin typeface="Arial" panose="020B0604020202020204" pitchFamily="34" charset="0"/>
              </a:rPr>
              <a:t> </a:t>
            </a:r>
            <a:r>
              <a:rPr lang="cs-CZ" dirty="0" err="1">
                <a:effectLst/>
                <a:latin typeface="Arial" panose="020B0604020202020204" pitchFamily="34" charset="0"/>
              </a:rPr>
              <a:t>směnícími</a:t>
            </a:r>
            <a:r>
              <a:rPr lang="cs-CZ" dirty="0">
                <a:effectLst/>
                <a:latin typeface="Arial" panose="020B0604020202020204" pitchFamily="34" charset="0"/>
              </a:rPr>
              <a:t> se podmínkami pro podnikán</a:t>
            </a:r>
            <a:endParaRPr lang="cs-CZ" dirty="0"/>
          </a:p>
        </p:txBody>
      </p:sp>
      <p:sp>
        <p:nvSpPr>
          <p:cNvPr id="4" name="Zástupný symbol pro číslo snímku 3"/>
          <p:cNvSpPr>
            <a:spLocks noGrp="1"/>
          </p:cNvSpPr>
          <p:nvPr>
            <p:ph type="sldNum" sz="quarter" idx="5"/>
          </p:nvPr>
        </p:nvSpPr>
        <p:spPr/>
        <p:txBody>
          <a:bodyPr/>
          <a:lstStyle/>
          <a:p>
            <a:fld id="{F4A0BDA0-8E47-4E69-8FCF-47CB1BC51A7F}" type="slidenum">
              <a:rPr lang="cs-CZ" altLang="cs-CZ" smtClean="0"/>
              <a:pPr/>
              <a:t>35</a:t>
            </a:fld>
            <a:endParaRPr lang="cs-CZ" altLang="cs-CZ"/>
          </a:p>
        </p:txBody>
      </p:sp>
    </p:spTree>
    <p:extLst>
      <p:ext uri="{BB962C8B-B14F-4D97-AF65-F5344CB8AC3E}">
        <p14:creationId xmlns:p14="http://schemas.microsoft.com/office/powerpoint/2010/main" val="38994594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„rychlá reakce“, je logistická technologie, zaměřena na řetězce spotřebního zboží. Za její </a:t>
            </a:r>
          </a:p>
          <a:p>
            <a:r>
              <a:rPr lang="cs-CZ" dirty="0"/>
              <a:t>počátky je možné považovat 80. léta minulého století, kdy se v USA začala používat u </a:t>
            </a:r>
          </a:p>
          <a:p>
            <a:r>
              <a:rPr lang="cs-CZ" dirty="0"/>
              <a:t>textilního a oděvního zboží a postupně se rozšířila na další zboží i do Evropy. Optimalizace řízení zásob – snaha</a:t>
            </a:r>
          </a:p>
          <a:p>
            <a:r>
              <a:rPr lang="cs-CZ" dirty="0"/>
              <a:t>automatické identifikace, která je realizována prostřednictvím běžných </a:t>
            </a:r>
          </a:p>
          <a:p>
            <a:r>
              <a:rPr lang="cs-CZ" dirty="0"/>
              <a:t>čárových kódů uvedených na výrobku. Tímto způsobem je sledován prodej jednotlivých </a:t>
            </a:r>
          </a:p>
          <a:p>
            <a:r>
              <a:rPr lang="cs-CZ" dirty="0"/>
              <a:t>výrobků zákazníkům a z toho odvozené informace jsou v reálném čase předávány všem </a:t>
            </a:r>
          </a:p>
          <a:p>
            <a:r>
              <a:rPr lang="cs-CZ" dirty="0"/>
              <a:t>článkům v řetězci. </a:t>
            </a:r>
          </a:p>
        </p:txBody>
      </p:sp>
      <p:sp>
        <p:nvSpPr>
          <p:cNvPr id="4" name="Zástupný symbol pro číslo snímku 3"/>
          <p:cNvSpPr>
            <a:spLocks noGrp="1"/>
          </p:cNvSpPr>
          <p:nvPr>
            <p:ph type="sldNum" sz="quarter" idx="5"/>
          </p:nvPr>
        </p:nvSpPr>
        <p:spPr/>
        <p:txBody>
          <a:bodyPr/>
          <a:lstStyle/>
          <a:p>
            <a:fld id="{90211418-2E7E-4B8F-8F64-B148658C612A}" type="slidenum">
              <a:rPr lang="cs-CZ" smtClean="0"/>
              <a:t>38</a:t>
            </a:fld>
            <a:endParaRPr lang="cs-CZ"/>
          </a:p>
        </p:txBody>
      </p:sp>
    </p:spTree>
    <p:extLst>
      <p:ext uri="{BB962C8B-B14F-4D97-AF65-F5344CB8AC3E}">
        <p14:creationId xmlns:p14="http://schemas.microsoft.com/office/powerpoint/2010/main" val="12749060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228600" indent="-228600">
              <a:buAutoNum type="alphaLcParenR"/>
            </a:pPr>
            <a:r>
              <a:rPr lang="cs-CZ" dirty="0"/>
              <a:t>tradiční, JIT, na podnikové úrovni, nesdílí informace o poptávce nebo </a:t>
            </a:r>
            <a:r>
              <a:rPr lang="cs-CZ" dirty="0" err="1"/>
              <a:t>budouvích</a:t>
            </a:r>
            <a:r>
              <a:rPr lang="cs-CZ" dirty="0"/>
              <a:t> potřebách</a:t>
            </a:r>
          </a:p>
          <a:p>
            <a:pPr marL="228600" indent="-228600">
              <a:buAutoNum type="alphaLcParenR"/>
            </a:pPr>
            <a:r>
              <a:rPr lang="cs-CZ" dirty="0">
                <a:effectLst/>
                <a:latin typeface="Arial" panose="020B0604020202020204" pitchFamily="34" charset="0"/>
              </a:rPr>
              <a:t>b) představuje model dodavatelského řetězce, který by mohl uplatňovat technologii CRP, VMI nebo QR. Společným znakem těchto tří technologií je skutečnost, že jsou všechny určené pro implementaci mezi dvěma články dodavatelského řetězce. Jejich oblast použití tedy již překračuje úroveň jednoho podnik</a:t>
            </a:r>
            <a:endParaRPr lang="cs-CZ" dirty="0"/>
          </a:p>
        </p:txBody>
      </p:sp>
      <p:sp>
        <p:nvSpPr>
          <p:cNvPr id="4" name="Zástupný symbol pro číslo snímku 3"/>
          <p:cNvSpPr>
            <a:spLocks noGrp="1"/>
          </p:cNvSpPr>
          <p:nvPr>
            <p:ph type="sldNum" sz="quarter" idx="5"/>
          </p:nvPr>
        </p:nvSpPr>
        <p:spPr/>
        <p:txBody>
          <a:bodyPr/>
          <a:lstStyle/>
          <a:p>
            <a:fld id="{F4A0BDA0-8E47-4E69-8FCF-47CB1BC51A7F}" type="slidenum">
              <a:rPr lang="cs-CZ" altLang="cs-CZ" smtClean="0"/>
              <a:pPr/>
              <a:t>47</a:t>
            </a:fld>
            <a:endParaRPr lang="cs-CZ" altLang="cs-CZ"/>
          </a:p>
        </p:txBody>
      </p:sp>
    </p:spTree>
    <p:extLst>
      <p:ext uri="{BB962C8B-B14F-4D97-AF65-F5344CB8AC3E}">
        <p14:creationId xmlns:p14="http://schemas.microsoft.com/office/powerpoint/2010/main" val="4126840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CC537C-4D21-4818-BF9A-452148B63687}" type="slidenum">
              <a:rPr lang="cs-CZ" altLang="cs-CZ"/>
              <a:pPr/>
              <a:t>4</a:t>
            </a:fld>
            <a:endParaRPr lang="cs-CZ" altLang="cs-CZ"/>
          </a:p>
        </p:txBody>
      </p:sp>
      <p:sp>
        <p:nvSpPr>
          <p:cNvPr id="136194" name="Rectangle 2"/>
          <p:cNvSpPr>
            <a:spLocks noGrp="1" noRot="1" noChangeAspect="1" noChangeArrowheads="1" noTextEdit="1"/>
          </p:cNvSpPr>
          <p:nvPr>
            <p:ph type="sldImg"/>
          </p:nvPr>
        </p:nvSpPr>
        <p:spPr>
          <a:xfrm>
            <a:off x="1150938" y="692150"/>
            <a:ext cx="4556125" cy="3416300"/>
          </a:xfrm>
          <a:ln/>
        </p:spPr>
      </p:sp>
      <p:sp>
        <p:nvSpPr>
          <p:cNvPr id="136195" name="Rectangle 3"/>
          <p:cNvSpPr>
            <a:spLocks noGrp="1" noChangeArrowheads="1"/>
          </p:cNvSpPr>
          <p:nvPr>
            <p:ph type="body" idx="1"/>
          </p:nvPr>
        </p:nvSpPr>
        <p:spPr>
          <a:xfrm>
            <a:off x="914400" y="4343400"/>
            <a:ext cx="5029200" cy="4114800"/>
          </a:xfrm>
        </p:spPr>
        <p:txBody>
          <a:bodyPr/>
          <a:lstStyle/>
          <a:p>
            <a:endParaRPr lang="cs-CZ" alt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FE13F8-C8BF-4CBF-949B-D24096FAA198}" type="slidenum">
              <a:rPr lang="cs-CZ" altLang="cs-CZ"/>
              <a:pPr/>
              <a:t>5</a:t>
            </a:fld>
            <a:endParaRPr lang="cs-CZ" altLang="cs-CZ"/>
          </a:p>
        </p:txBody>
      </p:sp>
      <p:sp>
        <p:nvSpPr>
          <p:cNvPr id="138242" name="Rectangle 2"/>
          <p:cNvSpPr>
            <a:spLocks noGrp="1" noRot="1" noChangeAspect="1" noChangeArrowheads="1" noTextEdit="1"/>
          </p:cNvSpPr>
          <p:nvPr>
            <p:ph type="sldImg"/>
          </p:nvPr>
        </p:nvSpPr>
        <p:spPr>
          <a:xfrm>
            <a:off x="1150938" y="692150"/>
            <a:ext cx="4556125" cy="3416300"/>
          </a:xfrm>
          <a:ln/>
        </p:spPr>
      </p:sp>
      <p:sp>
        <p:nvSpPr>
          <p:cNvPr id="138243" name="Rectangle 3"/>
          <p:cNvSpPr>
            <a:spLocks noGrp="1" noChangeArrowheads="1"/>
          </p:cNvSpPr>
          <p:nvPr>
            <p:ph type="body" idx="1"/>
          </p:nvPr>
        </p:nvSpPr>
        <p:spPr>
          <a:xfrm>
            <a:off x="914400" y="4343400"/>
            <a:ext cx="5029200" cy="4114800"/>
          </a:xfrm>
        </p:spPr>
        <p:txBody>
          <a:bodyPr/>
          <a:lstStyle/>
          <a:p>
            <a:r>
              <a:rPr lang="cs-CZ" altLang="cs-CZ" dirty="0"/>
              <a:t>Můžeme rozdělit na aktivní a pasivní prvky – aktivní</a:t>
            </a:r>
            <a:r>
              <a:rPr lang="cs-CZ" altLang="cs-CZ" baseline="0" dirty="0"/>
              <a:t> prvky – netechnologické </a:t>
            </a:r>
            <a:r>
              <a:rPr lang="cs-CZ" altLang="cs-CZ" baseline="0" dirty="0" err="1"/>
              <a:t>oparece</a:t>
            </a:r>
            <a:r>
              <a:rPr lang="cs-CZ" altLang="cs-CZ" baseline="0" dirty="0"/>
              <a:t> s pasivními prvky – manipulace, doprava – skládání, balení přeprava, rozebírání, naskladnění, vyskladnění </a:t>
            </a:r>
            <a:r>
              <a:rPr lang="cs-CZ" altLang="cs-CZ" baseline="0" dirty="0" err="1"/>
              <a:t>atd</a:t>
            </a:r>
            <a:r>
              <a:rPr lang="cs-CZ" altLang="cs-CZ" baseline="0" dirty="0"/>
              <a:t>…Pasivní prvky – věci a informace, které probíhají v logistickém řetězci, aktivní prvky jsou jejich hybateli</a:t>
            </a:r>
            <a:endParaRPr lang="cs-CZ" altLang="cs-CZ"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9CB9DD-AFC7-494B-8169-C42662DD9F21}" type="slidenum">
              <a:rPr lang="cs-CZ" altLang="cs-CZ"/>
              <a:pPr/>
              <a:t>7</a:t>
            </a:fld>
            <a:endParaRPr lang="cs-CZ" altLang="cs-CZ"/>
          </a:p>
        </p:txBody>
      </p:sp>
      <p:sp>
        <p:nvSpPr>
          <p:cNvPr id="154626" name="Rectangle 2"/>
          <p:cNvSpPr>
            <a:spLocks noGrp="1" noRot="1" noChangeAspect="1" noChangeArrowheads="1" noTextEdit="1"/>
          </p:cNvSpPr>
          <p:nvPr>
            <p:ph type="sldImg"/>
          </p:nvPr>
        </p:nvSpPr>
        <p:spPr>
          <a:xfrm>
            <a:off x="1150938" y="692150"/>
            <a:ext cx="4556125" cy="3416300"/>
          </a:xfrm>
          <a:ln/>
        </p:spPr>
      </p:sp>
      <p:sp>
        <p:nvSpPr>
          <p:cNvPr id="154627" name="Rectangle 3"/>
          <p:cNvSpPr>
            <a:spLocks noGrp="1" noChangeArrowheads="1"/>
          </p:cNvSpPr>
          <p:nvPr>
            <p:ph type="body" idx="1"/>
          </p:nvPr>
        </p:nvSpPr>
        <p:spPr>
          <a:xfrm>
            <a:off x="914400" y="4343400"/>
            <a:ext cx="5029200" cy="4114800"/>
          </a:xfrm>
        </p:spPr>
        <p:txBody>
          <a:bodyPr/>
          <a:lstStyle/>
          <a:p>
            <a:endParaRPr lang="cs-CZ" alt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Smyslem je </a:t>
            </a:r>
            <a:r>
              <a:rPr lang="cs-CZ" dirty="0" err="1"/>
              <a:t>osunout</a:t>
            </a:r>
            <a:r>
              <a:rPr lang="cs-CZ" dirty="0"/>
              <a:t> ten bod co nejblíže k počátku toku proti proudu, rozhodující číst řízena podle objednávek</a:t>
            </a:r>
            <a:endParaRPr lang="en-GB" dirty="0"/>
          </a:p>
        </p:txBody>
      </p:sp>
      <p:sp>
        <p:nvSpPr>
          <p:cNvPr id="4" name="Zástupný symbol pro číslo snímku 3"/>
          <p:cNvSpPr>
            <a:spLocks noGrp="1"/>
          </p:cNvSpPr>
          <p:nvPr>
            <p:ph type="sldNum" sz="quarter" idx="10"/>
          </p:nvPr>
        </p:nvSpPr>
        <p:spPr/>
        <p:txBody>
          <a:bodyPr/>
          <a:lstStyle/>
          <a:p>
            <a:fld id="{2FD2AB47-07A9-4B95-B85C-C89505612E2A}" type="slidenum">
              <a:rPr lang="en-GB" smtClean="0"/>
              <a:t>8</a:t>
            </a:fld>
            <a:endParaRPr lang="en-GB"/>
          </a:p>
        </p:txBody>
      </p:sp>
    </p:spTree>
    <p:extLst>
      <p:ext uri="{BB962C8B-B14F-4D97-AF65-F5344CB8AC3E}">
        <p14:creationId xmlns:p14="http://schemas.microsoft.com/office/powerpoint/2010/main" val="1943948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85041B-8F89-4002-8C58-8CA8C6858F4D}" type="slidenum">
              <a:rPr lang="cs-CZ" altLang="cs-CZ"/>
              <a:pPr/>
              <a:t>9</a:t>
            </a:fld>
            <a:endParaRPr lang="cs-CZ" altLang="cs-CZ"/>
          </a:p>
        </p:txBody>
      </p:sp>
      <p:sp>
        <p:nvSpPr>
          <p:cNvPr id="156674" name="Rectangle 2"/>
          <p:cNvSpPr>
            <a:spLocks noGrp="1" noRot="1" noChangeAspect="1" noChangeArrowheads="1" noTextEdit="1"/>
          </p:cNvSpPr>
          <p:nvPr>
            <p:ph type="sldImg"/>
          </p:nvPr>
        </p:nvSpPr>
        <p:spPr>
          <a:xfrm>
            <a:off x="1150938" y="692150"/>
            <a:ext cx="4556125" cy="3416300"/>
          </a:xfrm>
          <a:ln/>
        </p:spPr>
      </p:sp>
      <p:sp>
        <p:nvSpPr>
          <p:cNvPr id="156675" name="Rectangle 3"/>
          <p:cNvSpPr>
            <a:spLocks noGrp="1" noChangeArrowheads="1"/>
          </p:cNvSpPr>
          <p:nvPr>
            <p:ph type="body" idx="1"/>
          </p:nvPr>
        </p:nvSpPr>
        <p:spPr>
          <a:xfrm>
            <a:off x="914400" y="4343400"/>
            <a:ext cx="5029200" cy="4114800"/>
          </a:xfrm>
        </p:spPr>
        <p:txBody>
          <a:bodyPr/>
          <a:lstStyle/>
          <a:p>
            <a:r>
              <a:rPr lang="cs-CZ" dirty="0"/>
              <a:t>Vstupuje do materiálového toku objednávka zákazníka</a:t>
            </a:r>
          </a:p>
          <a:p>
            <a:r>
              <a:rPr lang="cs-CZ" dirty="0"/>
              <a:t>Místo, které rozděluje materiálový tok proti proudu (část řetězce řízená plánem – </a:t>
            </a:r>
            <a:r>
              <a:rPr lang="cs-CZ" dirty="0" err="1"/>
              <a:t>push</a:t>
            </a:r>
            <a:r>
              <a:rPr lang="cs-CZ" dirty="0"/>
              <a:t> systém) a po proudu (část řetězce řízení poptávkou – </a:t>
            </a:r>
            <a:r>
              <a:rPr lang="cs-CZ" dirty="0" err="1"/>
              <a:t>pull</a:t>
            </a:r>
            <a:r>
              <a:rPr lang="cs-CZ" dirty="0"/>
              <a:t>, systém)</a:t>
            </a:r>
            <a:endParaRPr lang="en-GB" dirty="0"/>
          </a:p>
          <a:p>
            <a:pPr marL="0" marR="0" indent="0" algn="l" defTabSz="914400" rtl="0" eaLnBrk="0" fontAlgn="base" latinLnBrk="0" hangingPunct="0">
              <a:lnSpc>
                <a:spcPct val="100000"/>
              </a:lnSpc>
              <a:spcBef>
                <a:spcPct val="30000"/>
              </a:spcBef>
              <a:spcAft>
                <a:spcPct val="0"/>
              </a:spcAft>
              <a:buClrTx/>
              <a:buSzTx/>
              <a:buFontTx/>
              <a:buNone/>
              <a:tabLst/>
              <a:defRPr/>
            </a:pPr>
            <a:r>
              <a:rPr lang="cs-CZ" dirty="0"/>
              <a:t>Řešení rozporu mezi </a:t>
            </a:r>
            <a:r>
              <a:rPr lang="cs-CZ" b="1" dirty="0"/>
              <a:t>celkovou spotřebou času na realizaci logistických činností </a:t>
            </a:r>
            <a:r>
              <a:rPr lang="cs-CZ" dirty="0"/>
              <a:t>v dodavatelském systému P (P </a:t>
            </a:r>
            <a:r>
              <a:rPr lang="cs-CZ" dirty="0" err="1"/>
              <a:t>production</a:t>
            </a:r>
            <a:r>
              <a:rPr lang="cs-CZ" dirty="0"/>
              <a:t> </a:t>
            </a:r>
            <a:r>
              <a:rPr lang="cs-CZ" dirty="0" err="1"/>
              <a:t>time</a:t>
            </a:r>
            <a:r>
              <a:rPr lang="cs-CZ" dirty="0"/>
              <a:t>) a dobou, kterou je zákazník ochoten čekat na vyřízení své objednávky (D-</a:t>
            </a:r>
            <a:r>
              <a:rPr lang="cs-CZ" dirty="0" err="1"/>
              <a:t>time</a:t>
            </a:r>
            <a:r>
              <a:rPr lang="cs-CZ" dirty="0"/>
              <a:t>, </a:t>
            </a:r>
            <a:r>
              <a:rPr lang="cs-CZ" dirty="0" err="1"/>
              <a:t>delivery</a:t>
            </a:r>
            <a:r>
              <a:rPr lang="cs-CZ" dirty="0"/>
              <a:t>)</a:t>
            </a:r>
          </a:p>
          <a:p>
            <a:endParaRPr lang="cs-CZ" altLang="cs-CZ"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CEB206-377D-4B9A-B9D9-805CCD972A77}" type="slidenum">
              <a:rPr lang="cs-CZ" altLang="cs-CZ"/>
              <a:pPr/>
              <a:t>10</a:t>
            </a:fld>
            <a:endParaRPr lang="cs-CZ" altLang="cs-CZ"/>
          </a:p>
        </p:txBody>
      </p:sp>
      <p:sp>
        <p:nvSpPr>
          <p:cNvPr id="158722" name="Rectangle 2"/>
          <p:cNvSpPr>
            <a:spLocks noGrp="1" noRot="1" noChangeAspect="1" noChangeArrowheads="1" noTextEdit="1"/>
          </p:cNvSpPr>
          <p:nvPr>
            <p:ph type="sldImg"/>
          </p:nvPr>
        </p:nvSpPr>
        <p:spPr>
          <a:xfrm>
            <a:off x="1150938" y="692150"/>
            <a:ext cx="4556125" cy="3416300"/>
          </a:xfrm>
          <a:ln/>
        </p:spPr>
      </p:sp>
      <p:sp>
        <p:nvSpPr>
          <p:cNvPr id="158723" name="Rectangle 3"/>
          <p:cNvSpPr>
            <a:spLocks noGrp="1" noChangeArrowheads="1"/>
          </p:cNvSpPr>
          <p:nvPr>
            <p:ph type="body" idx="1"/>
          </p:nvPr>
        </p:nvSpPr>
        <p:spPr>
          <a:xfrm>
            <a:off x="914400" y="4343400"/>
            <a:ext cx="5029200" cy="4114800"/>
          </a:xfrm>
        </p:spPr>
        <p:txBody>
          <a:bodyPr/>
          <a:lstStyle/>
          <a:p>
            <a:endParaRPr lang="cs-CZ" alt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3C7D97-AA8E-484D-8D87-4C1ED0500656}" type="slidenum">
              <a:rPr lang="cs-CZ" altLang="cs-CZ"/>
              <a:pPr/>
              <a:t>13</a:t>
            </a:fld>
            <a:endParaRPr lang="cs-CZ" altLang="cs-CZ"/>
          </a:p>
        </p:txBody>
      </p:sp>
      <p:sp>
        <p:nvSpPr>
          <p:cNvPr id="162818" name="Rectangle 2"/>
          <p:cNvSpPr>
            <a:spLocks noGrp="1" noRot="1" noChangeAspect="1" noChangeArrowheads="1" noTextEdit="1"/>
          </p:cNvSpPr>
          <p:nvPr>
            <p:ph type="sldImg"/>
          </p:nvPr>
        </p:nvSpPr>
        <p:spPr>
          <a:xfrm>
            <a:off x="1150938" y="692150"/>
            <a:ext cx="4556125" cy="3416300"/>
          </a:xfrm>
          <a:ln/>
        </p:spPr>
      </p:sp>
      <p:sp>
        <p:nvSpPr>
          <p:cNvPr id="162819" name="Rectangle 3"/>
          <p:cNvSpPr>
            <a:spLocks noGrp="1" noChangeArrowheads="1"/>
          </p:cNvSpPr>
          <p:nvPr>
            <p:ph type="body" idx="1"/>
          </p:nvPr>
        </p:nvSpPr>
        <p:spPr>
          <a:xfrm>
            <a:off x="914400" y="4343400"/>
            <a:ext cx="5029200" cy="4114800"/>
          </a:xfrm>
        </p:spPr>
        <p:txBody>
          <a:bodyPr/>
          <a:lstStyle/>
          <a:p>
            <a:endParaRPr lang="cs-CZ" altLang="cs-CZ"/>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ctrTitle"/>
          </p:nvPr>
        </p:nvSpPr>
        <p:spPr>
          <a:xfrm>
            <a:off x="468313" y="4581525"/>
            <a:ext cx="8064500" cy="866775"/>
          </a:xfrm>
        </p:spPr>
        <p:txBody>
          <a:bodyPr anchor="b"/>
          <a:lstStyle>
            <a:lvl1pPr>
              <a:defRPr/>
            </a:lvl1pPr>
          </a:lstStyle>
          <a:p>
            <a:pPr lvl="0"/>
            <a:r>
              <a:rPr lang="cs-CZ" altLang="cs-CZ" noProof="0"/>
              <a:t>Klepnutím lze upravit styl nadpisu.</a:t>
            </a:r>
          </a:p>
        </p:txBody>
      </p:sp>
      <p:sp>
        <p:nvSpPr>
          <p:cNvPr id="110595" name="Rectangle 3"/>
          <p:cNvSpPr>
            <a:spLocks noGrp="1" noChangeArrowheads="1"/>
          </p:cNvSpPr>
          <p:nvPr>
            <p:ph type="subTitle" idx="1"/>
          </p:nvPr>
        </p:nvSpPr>
        <p:spPr>
          <a:xfrm>
            <a:off x="468313" y="5495925"/>
            <a:ext cx="8064500" cy="685800"/>
          </a:xfrm>
        </p:spPr>
        <p:txBody>
          <a:bodyPr anchor="b"/>
          <a:lstStyle>
            <a:lvl1pPr marL="0" indent="0">
              <a:buFont typeface="Wingdings" pitchFamily="2" charset="2"/>
              <a:buNone/>
              <a:defRPr sz="3400" b="1"/>
            </a:lvl1pPr>
          </a:lstStyle>
          <a:p>
            <a:pPr lvl="0"/>
            <a:r>
              <a:rPr lang="cs-CZ" altLang="cs-CZ" noProof="0"/>
              <a:t>Klepnutím lze upravit styl podnadpisu.</a:t>
            </a:r>
          </a:p>
        </p:txBody>
      </p:sp>
      <p:sp>
        <p:nvSpPr>
          <p:cNvPr id="110596" name="Rectangle 4"/>
          <p:cNvSpPr>
            <a:spLocks noGrp="1" noChangeArrowheads="1"/>
          </p:cNvSpPr>
          <p:nvPr>
            <p:ph type="dt" sz="quarter" idx="2"/>
          </p:nvPr>
        </p:nvSpPr>
        <p:spPr/>
        <p:txBody>
          <a:bodyPr/>
          <a:lstStyle>
            <a:lvl1pPr>
              <a:defRPr/>
            </a:lvl1pPr>
          </a:lstStyle>
          <a:p>
            <a:endParaRPr lang="cs-CZ" altLang="cs-CZ"/>
          </a:p>
        </p:txBody>
      </p:sp>
      <p:sp>
        <p:nvSpPr>
          <p:cNvPr id="110597" name="Rectangle 5"/>
          <p:cNvSpPr>
            <a:spLocks noGrp="1" noChangeArrowheads="1"/>
          </p:cNvSpPr>
          <p:nvPr>
            <p:ph type="ftr" sz="quarter" idx="3"/>
          </p:nvPr>
        </p:nvSpPr>
        <p:spPr/>
        <p:txBody>
          <a:bodyPr/>
          <a:lstStyle>
            <a:lvl1pPr>
              <a:defRPr/>
            </a:lvl1pPr>
          </a:lstStyle>
          <a:p>
            <a:endParaRPr lang="cs-CZ" altLang="cs-CZ"/>
          </a:p>
        </p:txBody>
      </p:sp>
      <p:sp>
        <p:nvSpPr>
          <p:cNvPr id="110598" name="Rectangle 6"/>
          <p:cNvSpPr>
            <a:spLocks noGrp="1" noChangeArrowheads="1"/>
          </p:cNvSpPr>
          <p:nvPr>
            <p:ph type="sldNum" sz="quarter" idx="4"/>
          </p:nvPr>
        </p:nvSpPr>
        <p:spPr/>
        <p:txBody>
          <a:bodyPr/>
          <a:lstStyle>
            <a:lvl1pPr>
              <a:defRPr/>
            </a:lvl1pPr>
          </a:lstStyle>
          <a:p>
            <a:fld id="{C038273B-3E16-47B6-A6C0-15EEB95B56D6}" type="slidenum">
              <a:rPr lang="cs-CZ" altLang="cs-CZ"/>
              <a:pPr/>
              <a:t>‹#›</a:t>
            </a:fld>
            <a:endParaRPr lang="cs-CZ" alt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endParaRPr lang="cs-CZ" altLang="cs-CZ"/>
          </a:p>
        </p:txBody>
      </p:sp>
      <p:sp>
        <p:nvSpPr>
          <p:cNvPr id="5" name="Zástupný symbol pro zápatí 4"/>
          <p:cNvSpPr>
            <a:spLocks noGrp="1"/>
          </p:cNvSpPr>
          <p:nvPr>
            <p:ph type="ftr" sz="quarter" idx="11"/>
          </p:nvPr>
        </p:nvSpPr>
        <p:spPr/>
        <p:txBody>
          <a:bodyPr/>
          <a:lstStyle>
            <a:lvl1pPr>
              <a:defRPr/>
            </a:lvl1pPr>
          </a:lstStyle>
          <a:p>
            <a:endParaRPr lang="cs-CZ" altLang="cs-CZ"/>
          </a:p>
        </p:txBody>
      </p:sp>
      <p:sp>
        <p:nvSpPr>
          <p:cNvPr id="6" name="Zástupný symbol pro číslo snímku 5"/>
          <p:cNvSpPr>
            <a:spLocks noGrp="1"/>
          </p:cNvSpPr>
          <p:nvPr>
            <p:ph type="sldNum" sz="quarter" idx="12"/>
          </p:nvPr>
        </p:nvSpPr>
        <p:spPr/>
        <p:txBody>
          <a:bodyPr/>
          <a:lstStyle>
            <a:lvl1pPr>
              <a:defRPr/>
            </a:lvl1pPr>
          </a:lstStyle>
          <a:p>
            <a:fld id="{9A6DEA49-B23A-43BE-BFA7-9A160FA80727}" type="slidenum">
              <a:rPr lang="cs-CZ" altLang="cs-CZ"/>
              <a:pPr/>
              <a:t>‹#›</a:t>
            </a:fld>
            <a:endParaRPr lang="cs-CZ" altLang="cs-CZ"/>
          </a:p>
        </p:txBody>
      </p:sp>
    </p:spTree>
    <p:extLst>
      <p:ext uri="{BB962C8B-B14F-4D97-AF65-F5344CB8AC3E}">
        <p14:creationId xmlns:p14="http://schemas.microsoft.com/office/powerpoint/2010/main" val="907318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05588" y="476250"/>
            <a:ext cx="2070100" cy="5905500"/>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395288" y="476250"/>
            <a:ext cx="6057900" cy="5905500"/>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endParaRPr lang="cs-CZ" altLang="cs-CZ"/>
          </a:p>
        </p:txBody>
      </p:sp>
      <p:sp>
        <p:nvSpPr>
          <p:cNvPr id="5" name="Zástupný symbol pro zápatí 4"/>
          <p:cNvSpPr>
            <a:spLocks noGrp="1"/>
          </p:cNvSpPr>
          <p:nvPr>
            <p:ph type="ftr" sz="quarter" idx="11"/>
          </p:nvPr>
        </p:nvSpPr>
        <p:spPr/>
        <p:txBody>
          <a:bodyPr/>
          <a:lstStyle>
            <a:lvl1pPr>
              <a:defRPr/>
            </a:lvl1pPr>
          </a:lstStyle>
          <a:p>
            <a:endParaRPr lang="cs-CZ" altLang="cs-CZ"/>
          </a:p>
        </p:txBody>
      </p:sp>
      <p:sp>
        <p:nvSpPr>
          <p:cNvPr id="6" name="Zástupný symbol pro číslo snímku 5"/>
          <p:cNvSpPr>
            <a:spLocks noGrp="1"/>
          </p:cNvSpPr>
          <p:nvPr>
            <p:ph type="sldNum" sz="quarter" idx="12"/>
          </p:nvPr>
        </p:nvSpPr>
        <p:spPr/>
        <p:txBody>
          <a:bodyPr/>
          <a:lstStyle>
            <a:lvl1pPr>
              <a:defRPr/>
            </a:lvl1pPr>
          </a:lstStyle>
          <a:p>
            <a:fld id="{50997F42-13A2-4415-BCB8-27938DB1C059}" type="slidenum">
              <a:rPr lang="cs-CZ" altLang="cs-CZ"/>
              <a:pPr/>
              <a:t>‹#›</a:t>
            </a:fld>
            <a:endParaRPr lang="cs-CZ" altLang="cs-CZ"/>
          </a:p>
        </p:txBody>
      </p:sp>
    </p:spTree>
    <p:extLst>
      <p:ext uri="{BB962C8B-B14F-4D97-AF65-F5344CB8AC3E}">
        <p14:creationId xmlns:p14="http://schemas.microsoft.com/office/powerpoint/2010/main" val="937875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395288" y="476250"/>
            <a:ext cx="8280400" cy="874713"/>
          </a:xfrm>
        </p:spPr>
        <p:txBody>
          <a:bodyPr/>
          <a:lstStyle/>
          <a:p>
            <a:r>
              <a:rPr lang="cs-CZ"/>
              <a:t>Kliknutím lze upravit styl.</a:t>
            </a:r>
          </a:p>
        </p:txBody>
      </p:sp>
      <p:sp>
        <p:nvSpPr>
          <p:cNvPr id="3" name="Zástupný symbol pro text 2"/>
          <p:cNvSpPr>
            <a:spLocks noGrp="1"/>
          </p:cNvSpPr>
          <p:nvPr>
            <p:ph type="body" sz="half" idx="1"/>
          </p:nvPr>
        </p:nvSpPr>
        <p:spPr>
          <a:xfrm>
            <a:off x="395288" y="1557338"/>
            <a:ext cx="4064000" cy="4824412"/>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11688" y="1557338"/>
            <a:ext cx="4064000" cy="4824412"/>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a:xfrm>
            <a:off x="457200" y="6245225"/>
            <a:ext cx="2133600" cy="476250"/>
          </a:xfrm>
        </p:spPr>
        <p:txBody>
          <a:bodyPr/>
          <a:lstStyle>
            <a:lvl1pPr>
              <a:defRPr/>
            </a:lvl1pPr>
          </a:lstStyle>
          <a:p>
            <a:endParaRPr lang="cs-CZ" altLang="cs-CZ"/>
          </a:p>
        </p:txBody>
      </p:sp>
      <p:sp>
        <p:nvSpPr>
          <p:cNvPr id="6" name="Zástupný symbol pro zápatí 5"/>
          <p:cNvSpPr>
            <a:spLocks noGrp="1"/>
          </p:cNvSpPr>
          <p:nvPr>
            <p:ph type="ftr" sz="quarter" idx="11"/>
          </p:nvPr>
        </p:nvSpPr>
        <p:spPr>
          <a:xfrm>
            <a:off x="3124200" y="6245225"/>
            <a:ext cx="2895600" cy="476250"/>
          </a:xfrm>
        </p:spPr>
        <p:txBody>
          <a:bodyPr/>
          <a:lstStyle>
            <a:lvl1pPr>
              <a:defRPr/>
            </a:lvl1pPr>
          </a:lstStyle>
          <a:p>
            <a:endParaRPr lang="cs-CZ" altLang="cs-CZ"/>
          </a:p>
        </p:txBody>
      </p:sp>
      <p:sp>
        <p:nvSpPr>
          <p:cNvPr id="7" name="Zástupný symbol pro číslo snímku 6"/>
          <p:cNvSpPr>
            <a:spLocks noGrp="1"/>
          </p:cNvSpPr>
          <p:nvPr>
            <p:ph type="sldNum" sz="quarter" idx="12"/>
          </p:nvPr>
        </p:nvSpPr>
        <p:spPr>
          <a:xfrm>
            <a:off x="6553200" y="6245225"/>
            <a:ext cx="2133600" cy="476250"/>
          </a:xfrm>
        </p:spPr>
        <p:txBody>
          <a:bodyPr/>
          <a:lstStyle>
            <a:lvl1pPr>
              <a:defRPr/>
            </a:lvl1pPr>
          </a:lstStyle>
          <a:p>
            <a:fld id="{742C7956-0E4D-40AC-9CCE-6C23820439FF}" type="slidenum">
              <a:rPr lang="cs-CZ" altLang="cs-CZ"/>
              <a:pPr/>
              <a:t>‹#›</a:t>
            </a:fld>
            <a:endParaRPr lang="cs-CZ" altLang="cs-CZ"/>
          </a:p>
        </p:txBody>
      </p:sp>
    </p:spTree>
    <p:extLst>
      <p:ext uri="{BB962C8B-B14F-4D97-AF65-F5344CB8AC3E}">
        <p14:creationId xmlns:p14="http://schemas.microsoft.com/office/powerpoint/2010/main" val="2762815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395288" y="476250"/>
            <a:ext cx="8280400" cy="874713"/>
          </a:xfrm>
        </p:spPr>
        <p:txBody>
          <a:bodyPr/>
          <a:lstStyle/>
          <a:p>
            <a:r>
              <a:rPr lang="cs-CZ"/>
              <a:t>Kliknutím lze upravit styl.</a:t>
            </a:r>
          </a:p>
        </p:txBody>
      </p:sp>
      <p:sp>
        <p:nvSpPr>
          <p:cNvPr id="3" name="Zástupný symbol pro tabulku 2"/>
          <p:cNvSpPr>
            <a:spLocks noGrp="1"/>
          </p:cNvSpPr>
          <p:nvPr>
            <p:ph type="tbl" idx="1"/>
          </p:nvPr>
        </p:nvSpPr>
        <p:spPr>
          <a:xfrm>
            <a:off x="395288" y="1557338"/>
            <a:ext cx="8280400" cy="4824412"/>
          </a:xfrm>
        </p:spPr>
        <p:txBody>
          <a:bodyPr/>
          <a:lstStyle/>
          <a:p>
            <a:endParaRPr lang="cs-CZ"/>
          </a:p>
        </p:txBody>
      </p:sp>
      <p:sp>
        <p:nvSpPr>
          <p:cNvPr id="4" name="Zástupný symbol pro datum 3"/>
          <p:cNvSpPr>
            <a:spLocks noGrp="1"/>
          </p:cNvSpPr>
          <p:nvPr>
            <p:ph type="dt" sz="half" idx="10"/>
          </p:nvPr>
        </p:nvSpPr>
        <p:spPr>
          <a:xfrm>
            <a:off x="457200" y="6245225"/>
            <a:ext cx="2133600" cy="476250"/>
          </a:xfrm>
        </p:spPr>
        <p:txBody>
          <a:bodyPr/>
          <a:lstStyle>
            <a:lvl1pPr>
              <a:defRPr/>
            </a:lvl1pPr>
          </a:lstStyle>
          <a:p>
            <a:endParaRPr lang="cs-CZ" altLang="cs-CZ"/>
          </a:p>
        </p:txBody>
      </p:sp>
      <p:sp>
        <p:nvSpPr>
          <p:cNvPr id="5" name="Zástupný symbol pro zápatí 4"/>
          <p:cNvSpPr>
            <a:spLocks noGrp="1"/>
          </p:cNvSpPr>
          <p:nvPr>
            <p:ph type="ftr" sz="quarter" idx="11"/>
          </p:nvPr>
        </p:nvSpPr>
        <p:spPr>
          <a:xfrm>
            <a:off x="3124200" y="6245225"/>
            <a:ext cx="2895600" cy="476250"/>
          </a:xfrm>
        </p:spPr>
        <p:txBody>
          <a:bodyPr/>
          <a:lstStyle>
            <a:lvl1pPr>
              <a:defRPr/>
            </a:lvl1pPr>
          </a:lstStyle>
          <a:p>
            <a:endParaRPr lang="cs-CZ" altLang="cs-CZ"/>
          </a:p>
        </p:txBody>
      </p:sp>
      <p:sp>
        <p:nvSpPr>
          <p:cNvPr id="6" name="Zástupný symbol pro číslo snímku 5"/>
          <p:cNvSpPr>
            <a:spLocks noGrp="1"/>
          </p:cNvSpPr>
          <p:nvPr>
            <p:ph type="sldNum" sz="quarter" idx="12"/>
          </p:nvPr>
        </p:nvSpPr>
        <p:spPr>
          <a:xfrm>
            <a:off x="6553200" y="6245225"/>
            <a:ext cx="2133600" cy="476250"/>
          </a:xfrm>
        </p:spPr>
        <p:txBody>
          <a:bodyPr/>
          <a:lstStyle>
            <a:lvl1pPr>
              <a:defRPr/>
            </a:lvl1pPr>
          </a:lstStyle>
          <a:p>
            <a:fld id="{B935F741-DB1C-4640-9ED1-04FF2A9CD980}" type="slidenum">
              <a:rPr lang="cs-CZ" altLang="cs-CZ"/>
              <a:pPr/>
              <a:t>‹#›</a:t>
            </a:fld>
            <a:endParaRPr lang="cs-CZ" altLang="cs-CZ"/>
          </a:p>
        </p:txBody>
      </p:sp>
    </p:spTree>
    <p:extLst>
      <p:ext uri="{BB962C8B-B14F-4D97-AF65-F5344CB8AC3E}">
        <p14:creationId xmlns:p14="http://schemas.microsoft.com/office/powerpoint/2010/main" val="3605974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endParaRPr lang="cs-CZ" altLang="cs-CZ"/>
          </a:p>
        </p:txBody>
      </p:sp>
      <p:sp>
        <p:nvSpPr>
          <p:cNvPr id="5" name="Zástupný symbol pro zápatí 4"/>
          <p:cNvSpPr>
            <a:spLocks noGrp="1"/>
          </p:cNvSpPr>
          <p:nvPr>
            <p:ph type="ftr" sz="quarter" idx="11"/>
          </p:nvPr>
        </p:nvSpPr>
        <p:spPr/>
        <p:txBody>
          <a:bodyPr/>
          <a:lstStyle>
            <a:lvl1pPr>
              <a:defRPr/>
            </a:lvl1pPr>
          </a:lstStyle>
          <a:p>
            <a:endParaRPr lang="cs-CZ" altLang="cs-CZ"/>
          </a:p>
        </p:txBody>
      </p:sp>
      <p:sp>
        <p:nvSpPr>
          <p:cNvPr id="6" name="Zástupný symbol pro číslo snímku 5"/>
          <p:cNvSpPr>
            <a:spLocks noGrp="1"/>
          </p:cNvSpPr>
          <p:nvPr>
            <p:ph type="sldNum" sz="quarter" idx="12"/>
          </p:nvPr>
        </p:nvSpPr>
        <p:spPr/>
        <p:txBody>
          <a:bodyPr/>
          <a:lstStyle>
            <a:lvl1pPr>
              <a:defRPr/>
            </a:lvl1pPr>
          </a:lstStyle>
          <a:p>
            <a:fld id="{22ACE3B9-3282-4158-BC6E-DD6C0913AA52}" type="slidenum">
              <a:rPr lang="cs-CZ" altLang="cs-CZ"/>
              <a:pPr/>
              <a:t>‹#›</a:t>
            </a:fld>
            <a:endParaRPr lang="cs-CZ" altLang="cs-CZ"/>
          </a:p>
        </p:txBody>
      </p:sp>
    </p:spTree>
    <p:extLst>
      <p:ext uri="{BB962C8B-B14F-4D97-AF65-F5344CB8AC3E}">
        <p14:creationId xmlns:p14="http://schemas.microsoft.com/office/powerpoint/2010/main" val="3282837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lvl1pPr>
              <a:defRPr/>
            </a:lvl1pPr>
          </a:lstStyle>
          <a:p>
            <a:endParaRPr lang="cs-CZ" altLang="cs-CZ"/>
          </a:p>
        </p:txBody>
      </p:sp>
      <p:sp>
        <p:nvSpPr>
          <p:cNvPr id="5" name="Zástupný symbol pro zápatí 4"/>
          <p:cNvSpPr>
            <a:spLocks noGrp="1"/>
          </p:cNvSpPr>
          <p:nvPr>
            <p:ph type="ftr" sz="quarter" idx="11"/>
          </p:nvPr>
        </p:nvSpPr>
        <p:spPr/>
        <p:txBody>
          <a:bodyPr/>
          <a:lstStyle>
            <a:lvl1pPr>
              <a:defRPr/>
            </a:lvl1pPr>
          </a:lstStyle>
          <a:p>
            <a:endParaRPr lang="cs-CZ" altLang="cs-CZ"/>
          </a:p>
        </p:txBody>
      </p:sp>
      <p:sp>
        <p:nvSpPr>
          <p:cNvPr id="6" name="Zástupný symbol pro číslo snímku 5"/>
          <p:cNvSpPr>
            <a:spLocks noGrp="1"/>
          </p:cNvSpPr>
          <p:nvPr>
            <p:ph type="sldNum" sz="quarter" idx="12"/>
          </p:nvPr>
        </p:nvSpPr>
        <p:spPr/>
        <p:txBody>
          <a:bodyPr/>
          <a:lstStyle>
            <a:lvl1pPr>
              <a:defRPr/>
            </a:lvl1pPr>
          </a:lstStyle>
          <a:p>
            <a:fld id="{6C628126-7770-4242-A566-7D615DFF00A6}" type="slidenum">
              <a:rPr lang="cs-CZ" altLang="cs-CZ"/>
              <a:pPr/>
              <a:t>‹#›</a:t>
            </a:fld>
            <a:endParaRPr lang="cs-CZ" altLang="cs-CZ"/>
          </a:p>
        </p:txBody>
      </p:sp>
    </p:spTree>
    <p:extLst>
      <p:ext uri="{BB962C8B-B14F-4D97-AF65-F5344CB8AC3E}">
        <p14:creationId xmlns:p14="http://schemas.microsoft.com/office/powerpoint/2010/main" val="354246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395288" y="1557338"/>
            <a:ext cx="40640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11688" y="1557338"/>
            <a:ext cx="40640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lvl1pPr>
              <a:defRPr/>
            </a:lvl1pPr>
          </a:lstStyle>
          <a:p>
            <a:endParaRPr lang="cs-CZ" altLang="cs-CZ"/>
          </a:p>
        </p:txBody>
      </p:sp>
      <p:sp>
        <p:nvSpPr>
          <p:cNvPr id="6" name="Zástupný symbol pro zápatí 5"/>
          <p:cNvSpPr>
            <a:spLocks noGrp="1"/>
          </p:cNvSpPr>
          <p:nvPr>
            <p:ph type="ftr" sz="quarter" idx="11"/>
          </p:nvPr>
        </p:nvSpPr>
        <p:spPr/>
        <p:txBody>
          <a:bodyPr/>
          <a:lstStyle>
            <a:lvl1pPr>
              <a:defRPr/>
            </a:lvl1pPr>
          </a:lstStyle>
          <a:p>
            <a:endParaRPr lang="cs-CZ" altLang="cs-CZ"/>
          </a:p>
        </p:txBody>
      </p:sp>
      <p:sp>
        <p:nvSpPr>
          <p:cNvPr id="7" name="Zástupný symbol pro číslo snímku 6"/>
          <p:cNvSpPr>
            <a:spLocks noGrp="1"/>
          </p:cNvSpPr>
          <p:nvPr>
            <p:ph type="sldNum" sz="quarter" idx="12"/>
          </p:nvPr>
        </p:nvSpPr>
        <p:spPr/>
        <p:txBody>
          <a:bodyPr/>
          <a:lstStyle>
            <a:lvl1pPr>
              <a:defRPr/>
            </a:lvl1pPr>
          </a:lstStyle>
          <a:p>
            <a:fld id="{F2CF67C7-8461-44C8-A073-826F70D05AE6}" type="slidenum">
              <a:rPr lang="cs-CZ" altLang="cs-CZ"/>
              <a:pPr/>
              <a:t>‹#›</a:t>
            </a:fld>
            <a:endParaRPr lang="cs-CZ" altLang="cs-CZ"/>
          </a:p>
        </p:txBody>
      </p:sp>
    </p:spTree>
    <p:extLst>
      <p:ext uri="{BB962C8B-B14F-4D97-AF65-F5344CB8AC3E}">
        <p14:creationId xmlns:p14="http://schemas.microsoft.com/office/powerpoint/2010/main" val="2080487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lvl1pPr>
              <a:defRPr/>
            </a:lvl1pPr>
          </a:lstStyle>
          <a:p>
            <a:endParaRPr lang="cs-CZ" altLang="cs-CZ"/>
          </a:p>
        </p:txBody>
      </p:sp>
      <p:sp>
        <p:nvSpPr>
          <p:cNvPr id="8" name="Zástupný symbol pro zápatí 7"/>
          <p:cNvSpPr>
            <a:spLocks noGrp="1"/>
          </p:cNvSpPr>
          <p:nvPr>
            <p:ph type="ftr" sz="quarter" idx="11"/>
          </p:nvPr>
        </p:nvSpPr>
        <p:spPr/>
        <p:txBody>
          <a:bodyPr/>
          <a:lstStyle>
            <a:lvl1pPr>
              <a:defRPr/>
            </a:lvl1pPr>
          </a:lstStyle>
          <a:p>
            <a:endParaRPr lang="cs-CZ" altLang="cs-CZ"/>
          </a:p>
        </p:txBody>
      </p:sp>
      <p:sp>
        <p:nvSpPr>
          <p:cNvPr id="9" name="Zástupný symbol pro číslo snímku 8"/>
          <p:cNvSpPr>
            <a:spLocks noGrp="1"/>
          </p:cNvSpPr>
          <p:nvPr>
            <p:ph type="sldNum" sz="quarter" idx="12"/>
          </p:nvPr>
        </p:nvSpPr>
        <p:spPr/>
        <p:txBody>
          <a:bodyPr/>
          <a:lstStyle>
            <a:lvl1pPr>
              <a:defRPr/>
            </a:lvl1pPr>
          </a:lstStyle>
          <a:p>
            <a:fld id="{3A46CEF4-F084-402A-AAE8-062C9B2AAC72}" type="slidenum">
              <a:rPr lang="cs-CZ" altLang="cs-CZ"/>
              <a:pPr/>
              <a:t>‹#›</a:t>
            </a:fld>
            <a:endParaRPr lang="cs-CZ" altLang="cs-CZ"/>
          </a:p>
        </p:txBody>
      </p:sp>
    </p:spTree>
    <p:extLst>
      <p:ext uri="{BB962C8B-B14F-4D97-AF65-F5344CB8AC3E}">
        <p14:creationId xmlns:p14="http://schemas.microsoft.com/office/powerpoint/2010/main" val="434736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lvl1pPr>
              <a:defRPr/>
            </a:lvl1pPr>
          </a:lstStyle>
          <a:p>
            <a:endParaRPr lang="cs-CZ" altLang="cs-CZ"/>
          </a:p>
        </p:txBody>
      </p:sp>
      <p:sp>
        <p:nvSpPr>
          <p:cNvPr id="4" name="Zástupný symbol pro zápatí 3"/>
          <p:cNvSpPr>
            <a:spLocks noGrp="1"/>
          </p:cNvSpPr>
          <p:nvPr>
            <p:ph type="ftr" sz="quarter" idx="11"/>
          </p:nvPr>
        </p:nvSpPr>
        <p:spPr/>
        <p:txBody>
          <a:bodyPr/>
          <a:lstStyle>
            <a:lvl1pPr>
              <a:defRPr/>
            </a:lvl1pPr>
          </a:lstStyle>
          <a:p>
            <a:endParaRPr lang="cs-CZ" altLang="cs-CZ"/>
          </a:p>
        </p:txBody>
      </p:sp>
      <p:sp>
        <p:nvSpPr>
          <p:cNvPr id="5" name="Zástupný symbol pro číslo snímku 4"/>
          <p:cNvSpPr>
            <a:spLocks noGrp="1"/>
          </p:cNvSpPr>
          <p:nvPr>
            <p:ph type="sldNum" sz="quarter" idx="12"/>
          </p:nvPr>
        </p:nvSpPr>
        <p:spPr/>
        <p:txBody>
          <a:bodyPr/>
          <a:lstStyle>
            <a:lvl1pPr>
              <a:defRPr/>
            </a:lvl1pPr>
          </a:lstStyle>
          <a:p>
            <a:fld id="{BDF1A268-7B47-4724-B893-26CCF5D7C905}" type="slidenum">
              <a:rPr lang="cs-CZ" altLang="cs-CZ"/>
              <a:pPr/>
              <a:t>‹#›</a:t>
            </a:fld>
            <a:endParaRPr lang="cs-CZ" altLang="cs-CZ"/>
          </a:p>
        </p:txBody>
      </p:sp>
    </p:spTree>
    <p:extLst>
      <p:ext uri="{BB962C8B-B14F-4D97-AF65-F5344CB8AC3E}">
        <p14:creationId xmlns:p14="http://schemas.microsoft.com/office/powerpoint/2010/main" val="2030736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lvl1pPr>
              <a:defRPr/>
            </a:lvl1pPr>
          </a:lstStyle>
          <a:p>
            <a:endParaRPr lang="cs-CZ" altLang="cs-CZ"/>
          </a:p>
        </p:txBody>
      </p:sp>
      <p:sp>
        <p:nvSpPr>
          <p:cNvPr id="3" name="Zástupný symbol pro zápatí 2"/>
          <p:cNvSpPr>
            <a:spLocks noGrp="1"/>
          </p:cNvSpPr>
          <p:nvPr>
            <p:ph type="ftr" sz="quarter" idx="11"/>
          </p:nvPr>
        </p:nvSpPr>
        <p:spPr/>
        <p:txBody>
          <a:bodyPr/>
          <a:lstStyle>
            <a:lvl1pPr>
              <a:defRPr/>
            </a:lvl1pPr>
          </a:lstStyle>
          <a:p>
            <a:endParaRPr lang="cs-CZ" altLang="cs-CZ"/>
          </a:p>
        </p:txBody>
      </p:sp>
      <p:sp>
        <p:nvSpPr>
          <p:cNvPr id="4" name="Zástupný symbol pro číslo snímku 3"/>
          <p:cNvSpPr>
            <a:spLocks noGrp="1"/>
          </p:cNvSpPr>
          <p:nvPr>
            <p:ph type="sldNum" sz="quarter" idx="12"/>
          </p:nvPr>
        </p:nvSpPr>
        <p:spPr/>
        <p:txBody>
          <a:bodyPr/>
          <a:lstStyle>
            <a:lvl1pPr>
              <a:defRPr/>
            </a:lvl1pPr>
          </a:lstStyle>
          <a:p>
            <a:fld id="{E4489932-F3A3-4CAD-8D37-B301C054C578}" type="slidenum">
              <a:rPr lang="cs-CZ" altLang="cs-CZ"/>
              <a:pPr/>
              <a:t>‹#›</a:t>
            </a:fld>
            <a:endParaRPr lang="cs-CZ" altLang="cs-CZ"/>
          </a:p>
        </p:txBody>
      </p:sp>
    </p:spTree>
    <p:extLst>
      <p:ext uri="{BB962C8B-B14F-4D97-AF65-F5344CB8AC3E}">
        <p14:creationId xmlns:p14="http://schemas.microsoft.com/office/powerpoint/2010/main" val="3371368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lvl1pPr>
              <a:defRPr/>
            </a:lvl1pPr>
          </a:lstStyle>
          <a:p>
            <a:endParaRPr lang="cs-CZ" altLang="cs-CZ"/>
          </a:p>
        </p:txBody>
      </p:sp>
      <p:sp>
        <p:nvSpPr>
          <p:cNvPr id="6" name="Zástupný symbol pro zápatí 5"/>
          <p:cNvSpPr>
            <a:spLocks noGrp="1"/>
          </p:cNvSpPr>
          <p:nvPr>
            <p:ph type="ftr" sz="quarter" idx="11"/>
          </p:nvPr>
        </p:nvSpPr>
        <p:spPr/>
        <p:txBody>
          <a:bodyPr/>
          <a:lstStyle>
            <a:lvl1pPr>
              <a:defRPr/>
            </a:lvl1pPr>
          </a:lstStyle>
          <a:p>
            <a:endParaRPr lang="cs-CZ" altLang="cs-CZ"/>
          </a:p>
        </p:txBody>
      </p:sp>
      <p:sp>
        <p:nvSpPr>
          <p:cNvPr id="7" name="Zástupný symbol pro číslo snímku 6"/>
          <p:cNvSpPr>
            <a:spLocks noGrp="1"/>
          </p:cNvSpPr>
          <p:nvPr>
            <p:ph type="sldNum" sz="quarter" idx="12"/>
          </p:nvPr>
        </p:nvSpPr>
        <p:spPr/>
        <p:txBody>
          <a:bodyPr/>
          <a:lstStyle>
            <a:lvl1pPr>
              <a:defRPr/>
            </a:lvl1pPr>
          </a:lstStyle>
          <a:p>
            <a:fld id="{2243A554-AC70-4D7F-835D-9810A1853F8C}" type="slidenum">
              <a:rPr lang="cs-CZ" altLang="cs-CZ"/>
              <a:pPr/>
              <a:t>‹#›</a:t>
            </a:fld>
            <a:endParaRPr lang="cs-CZ" altLang="cs-CZ"/>
          </a:p>
        </p:txBody>
      </p:sp>
    </p:spTree>
    <p:extLst>
      <p:ext uri="{BB962C8B-B14F-4D97-AF65-F5344CB8AC3E}">
        <p14:creationId xmlns:p14="http://schemas.microsoft.com/office/powerpoint/2010/main" val="364778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lvl1pPr>
              <a:defRPr/>
            </a:lvl1pPr>
          </a:lstStyle>
          <a:p>
            <a:endParaRPr lang="cs-CZ" altLang="cs-CZ"/>
          </a:p>
        </p:txBody>
      </p:sp>
      <p:sp>
        <p:nvSpPr>
          <p:cNvPr id="6" name="Zástupný symbol pro zápatí 5"/>
          <p:cNvSpPr>
            <a:spLocks noGrp="1"/>
          </p:cNvSpPr>
          <p:nvPr>
            <p:ph type="ftr" sz="quarter" idx="11"/>
          </p:nvPr>
        </p:nvSpPr>
        <p:spPr/>
        <p:txBody>
          <a:bodyPr/>
          <a:lstStyle>
            <a:lvl1pPr>
              <a:defRPr/>
            </a:lvl1pPr>
          </a:lstStyle>
          <a:p>
            <a:endParaRPr lang="cs-CZ" altLang="cs-CZ"/>
          </a:p>
        </p:txBody>
      </p:sp>
      <p:sp>
        <p:nvSpPr>
          <p:cNvPr id="7" name="Zástupný symbol pro číslo snímku 6"/>
          <p:cNvSpPr>
            <a:spLocks noGrp="1"/>
          </p:cNvSpPr>
          <p:nvPr>
            <p:ph type="sldNum" sz="quarter" idx="12"/>
          </p:nvPr>
        </p:nvSpPr>
        <p:spPr/>
        <p:txBody>
          <a:bodyPr/>
          <a:lstStyle>
            <a:lvl1pPr>
              <a:defRPr/>
            </a:lvl1pPr>
          </a:lstStyle>
          <a:p>
            <a:fld id="{90DB2F82-5C3A-4FD9-97C7-4514EEF2E6FB}" type="slidenum">
              <a:rPr lang="cs-CZ" altLang="cs-CZ"/>
              <a:pPr/>
              <a:t>‹#›</a:t>
            </a:fld>
            <a:endParaRPr lang="cs-CZ" altLang="cs-CZ"/>
          </a:p>
        </p:txBody>
      </p:sp>
    </p:spTree>
    <p:extLst>
      <p:ext uri="{BB962C8B-B14F-4D97-AF65-F5344CB8AC3E}">
        <p14:creationId xmlns:p14="http://schemas.microsoft.com/office/powerpoint/2010/main" val="2625928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bwMode="auto">
          <a:xfrm>
            <a:off x="395288" y="476250"/>
            <a:ext cx="8280400" cy="874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a:t>Klepnutím lze upravit styl nadpisu.</a:t>
            </a:r>
          </a:p>
        </p:txBody>
      </p:sp>
      <p:sp>
        <p:nvSpPr>
          <p:cNvPr id="109571" name="Rectangle 3"/>
          <p:cNvSpPr>
            <a:spLocks noGrp="1" noChangeArrowheads="1"/>
          </p:cNvSpPr>
          <p:nvPr>
            <p:ph type="body" idx="1"/>
          </p:nvPr>
        </p:nvSpPr>
        <p:spPr bwMode="auto">
          <a:xfrm>
            <a:off x="395288" y="1557338"/>
            <a:ext cx="8280400" cy="4824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		</a:t>
            </a:r>
          </a:p>
          <a:p>
            <a:pPr lvl="3"/>
            <a:r>
              <a:rPr lang="cs-CZ" altLang="cs-CZ"/>
              <a:t>Čtvrtá úroveň</a:t>
            </a:r>
          </a:p>
          <a:p>
            <a:pPr lvl="4"/>
            <a:r>
              <a:rPr lang="cs-CZ" altLang="cs-CZ"/>
              <a:t>Pátá úroveň</a:t>
            </a:r>
          </a:p>
        </p:txBody>
      </p:sp>
      <p:sp>
        <p:nvSpPr>
          <p:cNvPr id="109573"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lvl1pPr>
          </a:lstStyle>
          <a:p>
            <a:endParaRPr lang="cs-CZ" altLang="cs-CZ"/>
          </a:p>
        </p:txBody>
      </p:sp>
      <p:sp>
        <p:nvSpPr>
          <p:cNvPr id="109574"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a:lvl1pPr>
          </a:lstStyle>
          <a:p>
            <a:endParaRPr lang="cs-CZ" altLang="cs-CZ"/>
          </a:p>
        </p:txBody>
      </p:sp>
      <p:sp>
        <p:nvSpPr>
          <p:cNvPr id="109575"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a:lvl1pPr>
          </a:lstStyle>
          <a:p>
            <a:fld id="{7576ECE3-6864-406B-A9C2-949DA033253F}" type="slidenum">
              <a:rPr lang="cs-CZ" altLang="cs-CZ"/>
              <a:pPr/>
              <a:t>‹#›</a:t>
            </a:fld>
            <a:endParaRPr lang="cs-CZ" altLang="cs-CZ"/>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Lst>
  <p:txStyles>
    <p:titleStyle>
      <a:lvl1pPr algn="l" rtl="0" eaLnBrk="0" fontAlgn="base" hangingPunct="0">
        <a:spcBef>
          <a:spcPct val="0"/>
        </a:spcBef>
        <a:spcAft>
          <a:spcPct val="0"/>
        </a:spcAft>
        <a:defRPr kumimoji="1" sz="4000" b="1">
          <a:solidFill>
            <a:schemeClr val="tx2"/>
          </a:solidFill>
          <a:latin typeface="+mj-lt"/>
          <a:ea typeface="+mj-ea"/>
          <a:cs typeface="+mj-cs"/>
        </a:defRPr>
      </a:lvl1pPr>
      <a:lvl2pPr algn="l" rtl="0" eaLnBrk="0" fontAlgn="base" hangingPunct="0">
        <a:spcBef>
          <a:spcPct val="0"/>
        </a:spcBef>
        <a:spcAft>
          <a:spcPct val="0"/>
        </a:spcAft>
        <a:defRPr kumimoji="1" sz="4000" b="1">
          <a:solidFill>
            <a:schemeClr val="tx2"/>
          </a:solidFill>
          <a:latin typeface="Arial" charset="0"/>
        </a:defRPr>
      </a:lvl2pPr>
      <a:lvl3pPr algn="l" rtl="0" eaLnBrk="0" fontAlgn="base" hangingPunct="0">
        <a:spcBef>
          <a:spcPct val="0"/>
        </a:spcBef>
        <a:spcAft>
          <a:spcPct val="0"/>
        </a:spcAft>
        <a:defRPr kumimoji="1" sz="4000" b="1">
          <a:solidFill>
            <a:schemeClr val="tx2"/>
          </a:solidFill>
          <a:latin typeface="Arial" charset="0"/>
        </a:defRPr>
      </a:lvl3pPr>
      <a:lvl4pPr algn="l" rtl="0" eaLnBrk="0" fontAlgn="base" hangingPunct="0">
        <a:spcBef>
          <a:spcPct val="0"/>
        </a:spcBef>
        <a:spcAft>
          <a:spcPct val="0"/>
        </a:spcAft>
        <a:defRPr kumimoji="1" sz="4000" b="1">
          <a:solidFill>
            <a:schemeClr val="tx2"/>
          </a:solidFill>
          <a:latin typeface="Arial" charset="0"/>
        </a:defRPr>
      </a:lvl4pPr>
      <a:lvl5pPr algn="l" rtl="0" eaLnBrk="0" fontAlgn="base" hangingPunct="0">
        <a:spcBef>
          <a:spcPct val="0"/>
        </a:spcBef>
        <a:spcAft>
          <a:spcPct val="0"/>
        </a:spcAft>
        <a:defRPr kumimoji="1" sz="4000" b="1">
          <a:solidFill>
            <a:schemeClr val="tx2"/>
          </a:solidFill>
          <a:latin typeface="Arial" charset="0"/>
        </a:defRPr>
      </a:lvl5pPr>
      <a:lvl6pPr marL="457200" algn="l" rtl="0" eaLnBrk="0" fontAlgn="base" hangingPunct="0">
        <a:spcBef>
          <a:spcPct val="0"/>
        </a:spcBef>
        <a:spcAft>
          <a:spcPct val="0"/>
        </a:spcAft>
        <a:defRPr kumimoji="1" sz="4000" b="1">
          <a:solidFill>
            <a:schemeClr val="tx2"/>
          </a:solidFill>
          <a:latin typeface="Arial" charset="0"/>
        </a:defRPr>
      </a:lvl6pPr>
      <a:lvl7pPr marL="914400" algn="l" rtl="0" eaLnBrk="0" fontAlgn="base" hangingPunct="0">
        <a:spcBef>
          <a:spcPct val="0"/>
        </a:spcBef>
        <a:spcAft>
          <a:spcPct val="0"/>
        </a:spcAft>
        <a:defRPr kumimoji="1" sz="4000" b="1">
          <a:solidFill>
            <a:schemeClr val="tx2"/>
          </a:solidFill>
          <a:latin typeface="Arial" charset="0"/>
        </a:defRPr>
      </a:lvl7pPr>
      <a:lvl8pPr marL="1371600" algn="l" rtl="0" eaLnBrk="0" fontAlgn="base" hangingPunct="0">
        <a:spcBef>
          <a:spcPct val="0"/>
        </a:spcBef>
        <a:spcAft>
          <a:spcPct val="0"/>
        </a:spcAft>
        <a:defRPr kumimoji="1" sz="4000" b="1">
          <a:solidFill>
            <a:schemeClr val="tx2"/>
          </a:solidFill>
          <a:latin typeface="Arial" charset="0"/>
        </a:defRPr>
      </a:lvl8pPr>
      <a:lvl9pPr marL="1828800" algn="l" rtl="0" eaLnBrk="0" fontAlgn="base" hangingPunct="0">
        <a:spcBef>
          <a:spcPct val="0"/>
        </a:spcBef>
        <a:spcAft>
          <a:spcPct val="0"/>
        </a:spcAft>
        <a:defRPr kumimoji="1" sz="4000" b="1">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75000"/>
        <a:buFont typeface="Wingdings" pitchFamily="2" charset="2"/>
        <a:buChar char="n"/>
        <a:defRPr kumimoji="1" sz="2800">
          <a:solidFill>
            <a:schemeClr val="tx1"/>
          </a:solidFill>
          <a:latin typeface="+mn-lt"/>
        </a:defRPr>
      </a:lvl2pPr>
      <a:lvl3pPr marL="1143000" indent="-228600" algn="l" rtl="0" eaLnBrk="0" fontAlgn="base" hangingPunct="0">
        <a:spcBef>
          <a:spcPct val="20000"/>
        </a:spcBef>
        <a:spcAft>
          <a:spcPct val="0"/>
        </a:spcAft>
        <a:buClr>
          <a:schemeClr val="hlink"/>
        </a:buClr>
        <a:buSzPct val="75000"/>
        <a:buFont typeface="Wingdings" pitchFamily="2" charset="2"/>
        <a:buChar char="n"/>
        <a:defRPr kumimoji="1" sz="2400">
          <a:solidFill>
            <a:schemeClr val="tx1"/>
          </a:solidFill>
          <a:latin typeface="+mn-lt"/>
        </a:defRPr>
      </a:lvl3pPr>
      <a:lvl4pPr marL="1600200" indent="-228600" algn="l" rtl="0" eaLnBrk="0" fontAlgn="base" hangingPunct="0">
        <a:spcBef>
          <a:spcPct val="20000"/>
        </a:spcBef>
        <a:spcAft>
          <a:spcPct val="0"/>
        </a:spcAft>
        <a:buClr>
          <a:schemeClr val="hlink"/>
        </a:buClr>
        <a:buSzPct val="75000"/>
        <a:buFont typeface="Wingdings" pitchFamily="2" charset="2"/>
        <a:buChar char="n"/>
        <a:defRPr kumimoji="1" sz="2000">
          <a:solidFill>
            <a:schemeClr val="tx1"/>
          </a:solidFill>
          <a:latin typeface="+mn-lt"/>
        </a:defRPr>
      </a:lvl4pPr>
      <a:lvl5pPr marL="2057400" indent="-228600" algn="l" rtl="0" eaLnBrk="0" fontAlgn="base" hangingPunct="0">
        <a:spcBef>
          <a:spcPct val="20000"/>
        </a:spcBef>
        <a:spcAft>
          <a:spcPct val="0"/>
        </a:spcAft>
        <a:buClr>
          <a:schemeClr val="hlink"/>
        </a:buClr>
        <a:buSzPct val="75000"/>
        <a:buFont typeface="Wingdings" pitchFamily="2" charset="2"/>
        <a:buChar char="n"/>
        <a:defRPr kumimoji="1" sz="2000">
          <a:solidFill>
            <a:schemeClr val="tx1"/>
          </a:solidFill>
          <a:latin typeface="+mn-lt"/>
        </a:defRPr>
      </a:lvl5pPr>
      <a:lvl6pPr marL="2514600" indent="-228600" algn="l" rtl="0" eaLnBrk="0" fontAlgn="base" hangingPunct="0">
        <a:spcBef>
          <a:spcPct val="20000"/>
        </a:spcBef>
        <a:spcAft>
          <a:spcPct val="0"/>
        </a:spcAft>
        <a:buClr>
          <a:schemeClr val="hlink"/>
        </a:buClr>
        <a:buSzPct val="75000"/>
        <a:buFont typeface="Wingdings" pitchFamily="2" charset="2"/>
        <a:buChar char="n"/>
        <a:defRPr kumimoji="1" sz="2000">
          <a:solidFill>
            <a:schemeClr val="tx1"/>
          </a:solidFill>
          <a:latin typeface="+mn-lt"/>
        </a:defRPr>
      </a:lvl6pPr>
      <a:lvl7pPr marL="2971800" indent="-228600" algn="l" rtl="0" eaLnBrk="0" fontAlgn="base" hangingPunct="0">
        <a:spcBef>
          <a:spcPct val="20000"/>
        </a:spcBef>
        <a:spcAft>
          <a:spcPct val="0"/>
        </a:spcAft>
        <a:buClr>
          <a:schemeClr val="hlink"/>
        </a:buClr>
        <a:buSzPct val="75000"/>
        <a:buFont typeface="Wingdings" pitchFamily="2" charset="2"/>
        <a:buChar char="n"/>
        <a:defRPr kumimoji="1" sz="2000">
          <a:solidFill>
            <a:schemeClr val="tx1"/>
          </a:solidFill>
          <a:latin typeface="+mn-lt"/>
        </a:defRPr>
      </a:lvl7pPr>
      <a:lvl8pPr marL="3429000" indent="-228600" algn="l" rtl="0" eaLnBrk="0" fontAlgn="base" hangingPunct="0">
        <a:spcBef>
          <a:spcPct val="20000"/>
        </a:spcBef>
        <a:spcAft>
          <a:spcPct val="0"/>
        </a:spcAft>
        <a:buClr>
          <a:schemeClr val="hlink"/>
        </a:buClr>
        <a:buSzPct val="75000"/>
        <a:buFont typeface="Wingdings" pitchFamily="2" charset="2"/>
        <a:buChar char="n"/>
        <a:defRPr kumimoji="1" sz="2000">
          <a:solidFill>
            <a:schemeClr val="tx1"/>
          </a:solidFill>
          <a:latin typeface="+mn-lt"/>
        </a:defRPr>
      </a:lvl8pPr>
      <a:lvl9pPr marL="3886200" indent="-228600" algn="l" rtl="0" eaLnBrk="0" fontAlgn="base" hangingPunct="0">
        <a:spcBef>
          <a:spcPct val="20000"/>
        </a:spcBef>
        <a:spcAft>
          <a:spcPct val="0"/>
        </a:spcAft>
        <a:buClr>
          <a:schemeClr val="hlink"/>
        </a:buClr>
        <a:buSzPct val="75000"/>
        <a:buFont typeface="Wingdings" pitchFamily="2" charset="2"/>
        <a:buChar char="n"/>
        <a:defRPr kumimoji="1"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oleObject" Target="../embeddings/oleObject2.bin"/></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1" name="Rectangle 11"/>
          <p:cNvSpPr>
            <a:spLocks noGrp="1" noChangeArrowheads="1"/>
          </p:cNvSpPr>
          <p:nvPr>
            <p:ph type="ctrTitle"/>
          </p:nvPr>
        </p:nvSpPr>
        <p:spPr/>
        <p:txBody>
          <a:bodyPr/>
          <a:lstStyle/>
          <a:p>
            <a:r>
              <a:rPr kumimoji="0" lang="cs-CZ" altLang="cs-CZ">
                <a:solidFill>
                  <a:schemeClr val="tx1"/>
                </a:solidFill>
              </a:rPr>
              <a:t>Řízení toku materiálů</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r>
              <a:rPr lang="cs-CZ" altLang="cs-CZ"/>
              <a:t>Bod rozpojení</a:t>
            </a:r>
            <a:r>
              <a:rPr lang="en-US" altLang="cs-CZ"/>
              <a:t> 2</a:t>
            </a:r>
            <a:endParaRPr lang="cs-CZ" altLang="cs-CZ"/>
          </a:p>
        </p:txBody>
      </p:sp>
      <p:pic>
        <p:nvPicPr>
          <p:cNvPr id="1576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1600200"/>
            <a:ext cx="6248400" cy="461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Bod rozpojení</a:t>
            </a:r>
            <a:endParaRPr lang="en-GB" dirty="0"/>
          </a:p>
        </p:txBody>
      </p:sp>
      <p:sp>
        <p:nvSpPr>
          <p:cNvPr id="3" name="Zástupný symbol pro obsah 2"/>
          <p:cNvSpPr>
            <a:spLocks noGrp="1"/>
          </p:cNvSpPr>
          <p:nvPr>
            <p:ph sz="half" idx="1"/>
          </p:nvPr>
        </p:nvSpPr>
        <p:spPr/>
        <p:txBody>
          <a:bodyPr>
            <a:normAutofit fontScale="92500" lnSpcReduction="20000"/>
          </a:bodyPr>
          <a:lstStyle/>
          <a:p>
            <a:r>
              <a:rPr lang="cs-CZ" dirty="0"/>
              <a:t>Řešení rozporu mezi celkovou spotřebou času na realizaci logistických činností v dodavatelském systému P (P </a:t>
            </a:r>
            <a:r>
              <a:rPr lang="cs-CZ" dirty="0" err="1"/>
              <a:t>production</a:t>
            </a:r>
            <a:r>
              <a:rPr lang="cs-CZ" dirty="0"/>
              <a:t> </a:t>
            </a:r>
            <a:r>
              <a:rPr lang="cs-CZ" dirty="0" err="1"/>
              <a:t>time</a:t>
            </a:r>
            <a:r>
              <a:rPr lang="cs-CZ" dirty="0"/>
              <a:t>) a dobou, kterou je zákazník ochoten čekat na vyřízení své objednávky (D-</a:t>
            </a:r>
            <a:r>
              <a:rPr lang="cs-CZ" dirty="0" err="1"/>
              <a:t>time</a:t>
            </a:r>
            <a:r>
              <a:rPr lang="cs-CZ" dirty="0"/>
              <a:t>, </a:t>
            </a:r>
            <a:r>
              <a:rPr lang="cs-CZ" dirty="0" err="1"/>
              <a:t>delivery</a:t>
            </a:r>
            <a:r>
              <a:rPr lang="cs-CZ" dirty="0"/>
              <a:t>)</a:t>
            </a:r>
          </a:p>
          <a:p>
            <a:endParaRPr lang="en-GB" dirty="0"/>
          </a:p>
        </p:txBody>
      </p:sp>
      <p:sp>
        <p:nvSpPr>
          <p:cNvPr id="4" name="Zástupný symbol pro obsah 3"/>
          <p:cNvSpPr>
            <a:spLocks noGrp="1"/>
          </p:cNvSpPr>
          <p:nvPr>
            <p:ph sz="half" idx="2"/>
          </p:nvPr>
        </p:nvSpPr>
        <p:spPr/>
        <p:txBody>
          <a:bodyPr>
            <a:normAutofit fontScale="92500" lnSpcReduction="20000"/>
          </a:bodyPr>
          <a:lstStyle/>
          <a:p>
            <a:r>
              <a:rPr lang="cs-CZ" dirty="0"/>
              <a:t>Po proudu – zvyšuje se úroveň logistických služeb, roste vázanost, rostou náklady na udržování a riziko neprodejnosti, klesají vlivem nízké potřeby přestavování zařízení</a:t>
            </a:r>
          </a:p>
          <a:p>
            <a:r>
              <a:rPr lang="cs-CZ" dirty="0"/>
              <a:t>Proti proudu – nízká úroveň logistických služeb, dlouhé dodací lhůty, rostou náklady na přestavování, klesají na skladování</a:t>
            </a:r>
            <a:endParaRPr lang="en-GB" dirty="0"/>
          </a:p>
        </p:txBody>
      </p:sp>
    </p:spTree>
    <p:extLst>
      <p:ext uri="{BB962C8B-B14F-4D97-AF65-F5344CB8AC3E}">
        <p14:creationId xmlns:p14="http://schemas.microsoft.com/office/powerpoint/2010/main" val="1933291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ástupný symbol pro obsah 11"/>
          <p:cNvSpPr>
            <a:spLocks noGrp="1"/>
          </p:cNvSpPr>
          <p:nvPr>
            <p:ph sz="half" idx="1"/>
          </p:nvPr>
        </p:nvSpPr>
        <p:spPr>
          <a:xfrm>
            <a:off x="0" y="922232"/>
            <a:ext cx="3563888" cy="4680520"/>
          </a:xfrm>
        </p:spPr>
        <p:txBody>
          <a:bodyPr>
            <a:normAutofit fontScale="92500"/>
          </a:bodyPr>
          <a:lstStyle/>
          <a:p>
            <a:r>
              <a:rPr lang="cs-CZ" dirty="0"/>
              <a:t>Hledání kompromisu mezi důsledky:</a:t>
            </a:r>
          </a:p>
          <a:p>
            <a:pPr lvl="1"/>
            <a:r>
              <a:rPr lang="cs-CZ" dirty="0"/>
              <a:t>Kam posunout proti proudu, abychom neztratili zákazníky kvůli nedostatečné kvalitě služeb (délka dodání…)</a:t>
            </a:r>
          </a:p>
          <a:p>
            <a:pPr lvl="1"/>
            <a:r>
              <a:rPr lang="cs-CZ" dirty="0"/>
              <a:t>Kam posunout po proudu, abychom moc nevázali zásoby</a:t>
            </a:r>
          </a:p>
          <a:p>
            <a:endParaRPr lang="en-GB" dirty="0"/>
          </a:p>
        </p:txBody>
      </p:sp>
      <p:pic>
        <p:nvPicPr>
          <p:cNvPr id="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7438" t="38320" r="25015" b="23360"/>
          <a:stretch/>
        </p:blipFill>
        <p:spPr bwMode="auto">
          <a:xfrm>
            <a:off x="3528391" y="4326612"/>
            <a:ext cx="5615609" cy="2544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3035" y="435105"/>
            <a:ext cx="5616624" cy="382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0867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r>
              <a:rPr lang="cs-CZ" altLang="cs-CZ"/>
              <a:t>Bod rozpojení</a:t>
            </a:r>
            <a:r>
              <a:rPr lang="en-US" altLang="cs-CZ"/>
              <a:t> 4</a:t>
            </a:r>
            <a:endParaRPr lang="cs-CZ" altLang="cs-CZ"/>
          </a:p>
        </p:txBody>
      </p:sp>
      <p:pic>
        <p:nvPicPr>
          <p:cNvPr id="1617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1600201"/>
            <a:ext cx="6696744" cy="2836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4573060"/>
            <a:ext cx="5040560" cy="2260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r>
              <a:rPr lang="cs-CZ" altLang="cs-CZ"/>
              <a:t>Bod rozpojení</a:t>
            </a:r>
            <a:r>
              <a:rPr lang="en-US" altLang="cs-CZ"/>
              <a:t> 5</a:t>
            </a:r>
            <a:endParaRPr lang="cs-CZ" altLang="cs-CZ"/>
          </a:p>
        </p:txBody>
      </p:sp>
      <p:pic>
        <p:nvPicPr>
          <p:cNvPr id="1638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1676400"/>
            <a:ext cx="6648450" cy="46720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r>
              <a:rPr lang="cs-CZ" altLang="cs-CZ" sz="3600"/>
              <a:t>Určení optimální polohy bodu rozpojení</a:t>
            </a:r>
          </a:p>
        </p:txBody>
      </p:sp>
      <p:sp>
        <p:nvSpPr>
          <p:cNvPr id="176131" name="Rectangle 3"/>
          <p:cNvSpPr>
            <a:spLocks noGrp="1" noChangeArrowheads="1"/>
          </p:cNvSpPr>
          <p:nvPr>
            <p:ph type="body" idx="1"/>
          </p:nvPr>
        </p:nvSpPr>
        <p:spPr/>
        <p:txBody>
          <a:bodyPr/>
          <a:lstStyle/>
          <a:p>
            <a:pPr>
              <a:lnSpc>
                <a:spcPct val="80000"/>
              </a:lnSpc>
            </a:pPr>
            <a:r>
              <a:rPr lang="cs-CZ" altLang="cs-CZ" sz="1800"/>
              <a:t>Je třeba určit pro každou skupinu výrobků</a:t>
            </a:r>
          </a:p>
          <a:p>
            <a:pPr>
              <a:lnSpc>
                <a:spcPct val="80000"/>
              </a:lnSpc>
            </a:pPr>
            <a:r>
              <a:rPr lang="cs-CZ" altLang="cs-CZ" sz="1800"/>
              <a:t>Ekonomické kritérium:</a:t>
            </a:r>
          </a:p>
          <a:p>
            <a:pPr lvl="1">
              <a:lnSpc>
                <a:spcPct val="80000"/>
              </a:lnSpc>
            </a:pPr>
            <a:r>
              <a:rPr lang="cs-CZ" altLang="cs-CZ" sz="1600"/>
              <a:t>Náklady na zásoby a riziko neprodejnosti</a:t>
            </a:r>
          </a:p>
          <a:p>
            <a:pPr lvl="1">
              <a:lnSpc>
                <a:spcPct val="80000"/>
              </a:lnSpc>
            </a:pPr>
            <a:r>
              <a:rPr lang="cs-CZ" altLang="cs-CZ" sz="1600"/>
              <a:t>Náklady na přestavění a z rizika ztráty zákazníka v důsledku dělby dodacích lhůt a spolehlivosti dodávky</a:t>
            </a:r>
          </a:p>
          <a:p>
            <a:pPr>
              <a:lnSpc>
                <a:spcPct val="80000"/>
              </a:lnSpc>
            </a:pPr>
            <a:r>
              <a:rPr lang="cs-CZ" altLang="cs-CZ" sz="1800"/>
              <a:t>Optimalizované veličiny</a:t>
            </a:r>
          </a:p>
          <a:p>
            <a:pPr lvl="1">
              <a:lnSpc>
                <a:spcPct val="80000"/>
              </a:lnSpc>
            </a:pPr>
            <a:r>
              <a:rPr lang="cs-CZ" altLang="cs-CZ" sz="1600"/>
              <a:t>Dodací lhůta</a:t>
            </a:r>
          </a:p>
          <a:p>
            <a:pPr lvl="1">
              <a:lnSpc>
                <a:spcPct val="80000"/>
              </a:lnSpc>
            </a:pPr>
            <a:r>
              <a:rPr lang="cs-CZ" altLang="cs-CZ" sz="1600"/>
              <a:t>Spolehlivost dodávky</a:t>
            </a:r>
          </a:p>
          <a:p>
            <a:pPr lvl="1">
              <a:lnSpc>
                <a:spcPct val="80000"/>
              </a:lnSpc>
            </a:pPr>
            <a:r>
              <a:rPr lang="cs-CZ" altLang="cs-CZ" sz="1600"/>
              <a:t>Náklady na zásoby</a:t>
            </a:r>
          </a:p>
          <a:p>
            <a:pPr lvl="1">
              <a:lnSpc>
                <a:spcPct val="80000"/>
              </a:lnSpc>
            </a:pPr>
            <a:r>
              <a:rPr lang="cs-CZ" altLang="cs-CZ" sz="1600"/>
              <a:t>Riziko neprodejnosti či nepoužitelnosti</a:t>
            </a:r>
          </a:p>
          <a:p>
            <a:pPr>
              <a:lnSpc>
                <a:spcPct val="80000"/>
              </a:lnSpc>
            </a:pPr>
            <a:r>
              <a:rPr lang="cs-CZ" altLang="cs-CZ" sz="1800"/>
              <a:t>Omezující faktory</a:t>
            </a:r>
          </a:p>
          <a:p>
            <a:pPr lvl="1">
              <a:lnSpc>
                <a:spcPct val="80000"/>
              </a:lnSpc>
            </a:pPr>
            <a:r>
              <a:rPr lang="cs-CZ" altLang="cs-CZ" sz="1600"/>
              <a:t>Cena výrobku</a:t>
            </a:r>
          </a:p>
          <a:p>
            <a:pPr lvl="1">
              <a:lnSpc>
                <a:spcPct val="80000"/>
              </a:lnSpc>
            </a:pPr>
            <a:r>
              <a:rPr lang="cs-CZ" altLang="cs-CZ" sz="1600"/>
              <a:t>Průběžná doba ve výrobě</a:t>
            </a:r>
          </a:p>
          <a:p>
            <a:pPr lvl="1">
              <a:lnSpc>
                <a:spcPct val="80000"/>
              </a:lnSpc>
            </a:pPr>
            <a:r>
              <a:rPr lang="cs-CZ" altLang="cs-CZ" sz="1600"/>
              <a:t>Počet variant výrobku</a:t>
            </a:r>
          </a:p>
          <a:p>
            <a:pPr lvl="1">
              <a:lnSpc>
                <a:spcPct val="80000"/>
              </a:lnSpc>
            </a:pPr>
            <a:r>
              <a:rPr lang="cs-CZ" altLang="cs-CZ" sz="1600"/>
              <a:t>Stupeň obtížnosti predikování poptávky (malé trhy)</a:t>
            </a:r>
          </a:p>
          <a:p>
            <a:pPr lvl="1">
              <a:lnSpc>
                <a:spcPct val="80000"/>
              </a:lnSpc>
            </a:pPr>
            <a:r>
              <a:rPr lang="cs-CZ" altLang="cs-CZ" sz="1600"/>
              <a:t>Přestavovací náklady</a:t>
            </a:r>
          </a:p>
          <a:p>
            <a:pPr lvl="1">
              <a:lnSpc>
                <a:spcPct val="80000"/>
              </a:lnSpc>
            </a:pPr>
            <a:r>
              <a:rPr lang="cs-CZ" altLang="cs-CZ" sz="1600"/>
              <a:t>Špatná ovladatelnost a nejistota ve výrobním procesu</a:t>
            </a:r>
          </a:p>
          <a:p>
            <a:pPr lvl="1">
              <a:lnSpc>
                <a:spcPct val="80000"/>
              </a:lnSpc>
            </a:pPr>
            <a:r>
              <a:rPr lang="cs-CZ" altLang="cs-CZ" sz="1600"/>
              <a:t>Spolehlivost a nahraditelnost dodavatelů</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cs-CZ" altLang="cs-CZ"/>
              <a:t>Rozbor materiálového toku</a:t>
            </a:r>
          </a:p>
        </p:txBody>
      </p:sp>
      <p:sp>
        <p:nvSpPr>
          <p:cNvPr id="223235" name="Rectangle 3"/>
          <p:cNvSpPr>
            <a:spLocks noGrp="1" noChangeArrowheads="1"/>
          </p:cNvSpPr>
          <p:nvPr>
            <p:ph type="body" idx="1"/>
          </p:nvPr>
        </p:nvSpPr>
        <p:spPr/>
        <p:txBody>
          <a:bodyPr/>
          <a:lstStyle/>
          <a:p>
            <a:pPr>
              <a:lnSpc>
                <a:spcPct val="90000"/>
              </a:lnSpc>
            </a:pPr>
            <a:r>
              <a:rPr lang="cs-CZ" altLang="cs-CZ" sz="2400"/>
              <a:t>Často se stává, že typické jednotky měření intenzity toku materiálu nelze srovnavat. Například váha značného množství sypkého materiálu není z hlediska přepravitelnosti srovnatelná s tuhým materiálem stejné hmoty</a:t>
            </a:r>
          </a:p>
          <a:p>
            <a:pPr>
              <a:lnSpc>
                <a:spcPct val="90000"/>
              </a:lnSpc>
            </a:pPr>
            <a:r>
              <a:rPr lang="cs-CZ" altLang="cs-CZ" sz="2400"/>
              <a:t>Ještě výraznější případ nastává ve srovnání např. automobilovou karosérii a motor. Tyto dvě přepravované hmoty nelze srovnat ani podle velikosti ani podle váhy.</a:t>
            </a:r>
          </a:p>
          <a:p>
            <a:pPr>
              <a:lnSpc>
                <a:spcPct val="90000"/>
              </a:lnSpc>
            </a:pPr>
            <a:r>
              <a:rPr lang="cs-CZ" altLang="cs-CZ" sz="2400"/>
              <a:t>Proto při řešení obtížných manipulačních problémů používáme veličinového počtu MAG.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cs-CZ" altLang="cs-CZ"/>
              <a:t>Rozbor materiálového toku</a:t>
            </a:r>
          </a:p>
        </p:txBody>
      </p:sp>
      <p:sp>
        <p:nvSpPr>
          <p:cNvPr id="224259" name="Rectangle 3"/>
          <p:cNvSpPr>
            <a:spLocks noGrp="1" noChangeArrowheads="1"/>
          </p:cNvSpPr>
          <p:nvPr>
            <p:ph type="body" idx="1"/>
          </p:nvPr>
        </p:nvSpPr>
        <p:spPr/>
        <p:txBody>
          <a:bodyPr/>
          <a:lstStyle/>
          <a:p>
            <a:pPr>
              <a:lnSpc>
                <a:spcPct val="90000"/>
              </a:lnSpc>
            </a:pPr>
            <a:r>
              <a:rPr lang="cs-CZ" altLang="cs-CZ" sz="2800" b="1"/>
              <a:t>MAG </a:t>
            </a:r>
            <a:r>
              <a:rPr lang="cs-CZ" altLang="cs-CZ" sz="2800"/>
              <a:t>udává základní hodnotu velikosti předmětu A (činitel rozměru), kterou zvyšujeme nebo snižujeme s přihlédnutím k následujícím činitelům ovlivňující přepravitelnost:</a:t>
            </a:r>
            <a:endParaRPr lang="cs-CZ" altLang="cs-CZ" sz="2800" b="1"/>
          </a:p>
          <a:p>
            <a:pPr>
              <a:lnSpc>
                <a:spcPct val="90000"/>
              </a:lnSpc>
            </a:pPr>
            <a:r>
              <a:rPr lang="cs-CZ" altLang="cs-CZ" sz="2800" b="1"/>
              <a:t>A-rozměry,</a:t>
            </a:r>
          </a:p>
          <a:p>
            <a:pPr>
              <a:lnSpc>
                <a:spcPct val="90000"/>
              </a:lnSpc>
            </a:pPr>
            <a:r>
              <a:rPr lang="cs-CZ" altLang="cs-CZ" sz="2800" b="1"/>
              <a:t>B-hmotnost,</a:t>
            </a:r>
          </a:p>
          <a:p>
            <a:pPr>
              <a:lnSpc>
                <a:spcPct val="90000"/>
              </a:lnSpc>
            </a:pPr>
            <a:r>
              <a:rPr lang="cs-CZ" altLang="cs-CZ" sz="2800" b="1"/>
              <a:t>C-tvar,</a:t>
            </a:r>
          </a:p>
          <a:p>
            <a:pPr>
              <a:lnSpc>
                <a:spcPct val="90000"/>
              </a:lnSpc>
            </a:pPr>
            <a:r>
              <a:rPr lang="cs-CZ" altLang="cs-CZ" sz="2800" b="1"/>
              <a:t>D-nebezpečí poškození,</a:t>
            </a:r>
          </a:p>
          <a:p>
            <a:pPr>
              <a:lnSpc>
                <a:spcPct val="90000"/>
              </a:lnSpc>
            </a:pPr>
            <a:r>
              <a:rPr lang="cs-CZ" altLang="cs-CZ" sz="2800" b="1"/>
              <a:t>E-stav materiálu,</a:t>
            </a:r>
          </a:p>
          <a:p>
            <a:pPr>
              <a:lnSpc>
                <a:spcPct val="90000"/>
              </a:lnSpc>
            </a:pPr>
            <a:r>
              <a:rPr lang="cs-CZ" altLang="cs-CZ" sz="2800" b="1"/>
              <a:t>F-hodnota (cena) materiálu.</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p:txBody>
          <a:bodyPr/>
          <a:lstStyle/>
          <a:p>
            <a:r>
              <a:rPr lang="cs-CZ" altLang="cs-CZ"/>
              <a:t>Rozbor materiálového toku</a:t>
            </a:r>
          </a:p>
        </p:txBody>
      </p:sp>
      <p:sp>
        <p:nvSpPr>
          <p:cNvPr id="225283" name="Rectangle 3"/>
          <p:cNvSpPr>
            <a:spLocks noGrp="1" noChangeArrowheads="1"/>
          </p:cNvSpPr>
          <p:nvPr>
            <p:ph type="body" idx="1"/>
          </p:nvPr>
        </p:nvSpPr>
        <p:spPr/>
        <p:txBody>
          <a:bodyPr/>
          <a:lstStyle/>
          <a:p>
            <a:pPr>
              <a:lnSpc>
                <a:spcPct val="90000"/>
              </a:lnSpc>
            </a:pPr>
            <a:r>
              <a:rPr lang="cs-CZ" altLang="cs-CZ" sz="2800"/>
              <a:t>Hodnota 1 MAGu odpovídá materiálu, který lze pohodlně držet v ruce, je dostatečně pevný, má kompaktní tvar, dá se stohovat, nepodléhá poškození, je dostatečně čistý, tuhý a stálý.</a:t>
            </a:r>
          </a:p>
          <a:p>
            <a:pPr>
              <a:lnSpc>
                <a:spcPct val="90000"/>
              </a:lnSpc>
            </a:pPr>
            <a:r>
              <a:rPr lang="cs-CZ" altLang="cs-CZ" sz="2800"/>
              <a:t>Typickým příkladem je kostka suchého dřeva s objemem 10 palců kubických (16,4 cm3).</a:t>
            </a:r>
          </a:p>
          <a:p>
            <a:pPr>
              <a:lnSpc>
                <a:spcPct val="90000"/>
              </a:lnSpc>
              <a:buFont typeface="Wingdings" pitchFamily="2" charset="2"/>
              <a:buNone/>
            </a:pPr>
            <a:endParaRPr lang="cs-CZ" altLang="cs-CZ" sz="2800"/>
          </a:p>
          <a:p>
            <a:pPr>
              <a:lnSpc>
                <a:spcPct val="90000"/>
              </a:lnSpc>
            </a:pPr>
            <a:r>
              <a:rPr lang="cs-CZ" altLang="cs-CZ" sz="2800"/>
              <a:t>Hodnota přepravitelnosti se vypočítá z následující rovnice s udávající velikosti činitelů přepravitelnosti B, C, D, E, F.</a:t>
            </a:r>
          </a:p>
          <a:p>
            <a:pPr>
              <a:lnSpc>
                <a:spcPct val="90000"/>
              </a:lnSpc>
            </a:pPr>
            <a:r>
              <a:rPr lang="cs-CZ" altLang="cs-CZ" sz="2800"/>
              <a:t>MAG=A+[0,25.A.(B+C+D+E+F)]</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lstStyle/>
          <a:p>
            <a:r>
              <a:rPr lang="cs-CZ" altLang="cs-CZ"/>
              <a:t>Rozbor materiálového toku</a:t>
            </a:r>
          </a:p>
        </p:txBody>
      </p:sp>
      <p:sp>
        <p:nvSpPr>
          <p:cNvPr id="227331" name="Rectangle 3"/>
          <p:cNvSpPr>
            <a:spLocks noGrp="1" noChangeArrowheads="1"/>
          </p:cNvSpPr>
          <p:nvPr>
            <p:ph type="body" idx="1"/>
          </p:nvPr>
        </p:nvSpPr>
        <p:spPr/>
        <p:txBody>
          <a:bodyPr/>
          <a:lstStyle/>
          <a:p>
            <a:r>
              <a:rPr lang="cs-CZ" altLang="cs-CZ" b="1"/>
              <a:t>Tato metoda je pomůckou pro měření </a:t>
            </a:r>
            <a:r>
              <a:rPr lang="cs-CZ" altLang="cs-CZ"/>
              <a:t>a </a:t>
            </a:r>
            <a:r>
              <a:rPr lang="cs-CZ" altLang="cs-CZ" b="1"/>
              <a:t>vyjadřování všech činitelů</a:t>
            </a:r>
            <a:r>
              <a:rPr lang="cs-CZ" altLang="cs-CZ"/>
              <a:t>, které ovlivňují snadnost (nesnadnost) přepravy jakéhokoliv kusového nebo patetizovaného materiálu.</a:t>
            </a:r>
            <a:endParaRPr lang="cs-CZ" altLang="cs-CZ" b="1"/>
          </a:p>
          <a:p>
            <a:r>
              <a:rPr lang="cs-CZ" altLang="cs-CZ" b="1"/>
              <a:t>Bez této jednotky by vůbec nebylo snadné porovnávat intenzitu toků různých druhů materiálu nebo intenzitu toku materiálu po různých trasách</a:t>
            </a:r>
            <a:r>
              <a:rPr lang="cs-CZ" altLang="cs-CZ"/>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Materiálový (hmotný) tok</a:t>
            </a:r>
            <a:endParaRPr lang="en-GB" dirty="0"/>
          </a:p>
        </p:txBody>
      </p:sp>
      <p:sp>
        <p:nvSpPr>
          <p:cNvPr id="3" name="Zástupný symbol pro obsah 2"/>
          <p:cNvSpPr>
            <a:spLocks noGrp="1"/>
          </p:cNvSpPr>
          <p:nvPr>
            <p:ph idx="1"/>
          </p:nvPr>
        </p:nvSpPr>
        <p:spPr/>
        <p:txBody>
          <a:bodyPr>
            <a:normAutofit fontScale="85000" lnSpcReduction="20000"/>
          </a:bodyPr>
          <a:lstStyle/>
          <a:p>
            <a:r>
              <a:rPr lang="cs-CZ" dirty="0"/>
              <a:t>Součást logistického řízení</a:t>
            </a:r>
          </a:p>
          <a:p>
            <a:r>
              <a:rPr lang="cs-CZ" dirty="0"/>
              <a:t>Zahrnuje tok surovin, výrobků, součástek, balících materiálů, odpadu apod.</a:t>
            </a:r>
          </a:p>
          <a:p>
            <a:r>
              <a:rPr lang="cs-CZ" dirty="0"/>
              <a:t>Organizovaný pohyb materiálu ve výrobním procesu nebo v oběhu</a:t>
            </a:r>
          </a:p>
          <a:p>
            <a:r>
              <a:rPr lang="cs-CZ" dirty="0"/>
              <a:t>Řízení materiálu probíhá ve spolupráci s logistickou funkcí dopravy směrem do podniku a v rámci celého podniku</a:t>
            </a:r>
          </a:p>
          <a:p>
            <a:r>
              <a:rPr lang="cs-CZ" dirty="0"/>
              <a:t>Analýza toku  (jedná se o teoreticko-fyzikální veličinu):</a:t>
            </a:r>
          </a:p>
          <a:p>
            <a:pPr lvl="1"/>
            <a:r>
              <a:rPr lang="cs-CZ" dirty="0"/>
              <a:t>Trasa (vzdálenost)</a:t>
            </a:r>
          </a:p>
          <a:p>
            <a:pPr lvl="1"/>
            <a:r>
              <a:rPr lang="cs-CZ" dirty="0"/>
              <a:t>Fyzický stav trasy</a:t>
            </a:r>
          </a:p>
          <a:p>
            <a:pPr lvl="1"/>
            <a:r>
              <a:rPr lang="cs-CZ" dirty="0"/>
              <a:t>Intenzita (rozsah toku) a kontinuita toku</a:t>
            </a:r>
            <a:endParaRPr lang="en-GB" dirty="0"/>
          </a:p>
        </p:txBody>
      </p:sp>
    </p:spTree>
    <p:extLst>
      <p:ext uri="{BB962C8B-B14F-4D97-AF65-F5344CB8AC3E}">
        <p14:creationId xmlns:p14="http://schemas.microsoft.com/office/powerpoint/2010/main" val="723054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p:txBody>
          <a:bodyPr/>
          <a:lstStyle/>
          <a:p>
            <a:r>
              <a:rPr lang="cs-CZ" altLang="cs-CZ"/>
              <a:t>Rozbor materiálového toku</a:t>
            </a:r>
          </a:p>
        </p:txBody>
      </p:sp>
      <p:sp>
        <p:nvSpPr>
          <p:cNvPr id="234499" name="Rectangle 3"/>
          <p:cNvSpPr>
            <a:spLocks noGrp="1" noChangeArrowheads="1"/>
          </p:cNvSpPr>
          <p:nvPr>
            <p:ph type="body" idx="1"/>
          </p:nvPr>
        </p:nvSpPr>
        <p:spPr>
          <a:xfrm>
            <a:off x="395288" y="1557338"/>
            <a:ext cx="8280400" cy="2346325"/>
          </a:xfrm>
        </p:spPr>
        <p:txBody>
          <a:bodyPr/>
          <a:lstStyle/>
          <a:p>
            <a:r>
              <a:rPr lang="cs-CZ" altLang="cs-CZ" sz="2400"/>
              <a:t>Materiálové toky se obvykle a znázorňují materiálového do </a:t>
            </a:r>
            <a:r>
              <a:rPr lang="cs-CZ" altLang="cs-CZ" sz="2400" b="1"/>
              <a:t>Sankeyova diagramu</a:t>
            </a:r>
            <a:r>
              <a:rPr lang="cs-CZ" altLang="cs-CZ" sz="2400"/>
              <a:t>, kde intenzita materiálového toku se přímo zakresluje do situačního plánu. </a:t>
            </a:r>
            <a:r>
              <a:rPr lang="cs-CZ" altLang="cs-CZ" sz="2400" b="1">
                <a:solidFill>
                  <a:schemeClr val="hlink"/>
                </a:solidFill>
              </a:rPr>
              <a:t>Šířka jednotlivých proudů je úměrná intenzitě materiálového toku (v MAG)</a:t>
            </a:r>
            <a:endParaRPr lang="cs-CZ" altLang="cs-CZ" sz="2400"/>
          </a:p>
        </p:txBody>
      </p:sp>
      <p:pic>
        <p:nvPicPr>
          <p:cNvPr id="2345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638" y="3543300"/>
            <a:ext cx="5715000" cy="311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4501" name="Oval 5"/>
          <p:cNvSpPr>
            <a:spLocks noChangeArrowheads="1"/>
          </p:cNvSpPr>
          <p:nvPr/>
        </p:nvSpPr>
        <p:spPr bwMode="auto">
          <a:xfrm>
            <a:off x="6619875" y="3867150"/>
            <a:ext cx="466725" cy="361950"/>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34502" name="AutoShape 6"/>
          <p:cNvSpPr>
            <a:spLocks noChangeArrowheads="1"/>
          </p:cNvSpPr>
          <p:nvPr/>
        </p:nvSpPr>
        <p:spPr bwMode="auto">
          <a:xfrm rot="10800000">
            <a:off x="6591300" y="4552950"/>
            <a:ext cx="523875" cy="428625"/>
          </a:xfrm>
          <a:prstGeom prst="triangle">
            <a:avLst>
              <a:gd name="adj" fmla="val 50000"/>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34503" name="AutoShape 7"/>
          <p:cNvSpPr>
            <a:spLocks noChangeArrowheads="1"/>
          </p:cNvSpPr>
          <p:nvPr/>
        </p:nvSpPr>
        <p:spPr bwMode="auto">
          <a:xfrm>
            <a:off x="6572250" y="5372100"/>
            <a:ext cx="695325" cy="400050"/>
          </a:xfrm>
          <a:prstGeom prst="rightArrow">
            <a:avLst>
              <a:gd name="adj1" fmla="val 50000"/>
              <a:gd name="adj2" fmla="val 43452"/>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34504" name="AutoShape 8"/>
          <p:cNvSpPr>
            <a:spLocks noChangeArrowheads="1"/>
          </p:cNvSpPr>
          <p:nvPr/>
        </p:nvSpPr>
        <p:spPr bwMode="auto">
          <a:xfrm>
            <a:off x="6534150" y="5915025"/>
            <a:ext cx="647700" cy="419100"/>
          </a:xfrm>
          <a:prstGeom prst="leftArrow">
            <a:avLst>
              <a:gd name="adj1" fmla="val 50000"/>
              <a:gd name="adj2" fmla="val 38636"/>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34505" name="Text Box 9"/>
          <p:cNvSpPr txBox="1">
            <a:spLocks noChangeArrowheads="1"/>
          </p:cNvSpPr>
          <p:nvPr/>
        </p:nvSpPr>
        <p:spPr bwMode="auto">
          <a:xfrm>
            <a:off x="7375525" y="3894138"/>
            <a:ext cx="869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sz="1800">
                <a:latin typeface="Arial" charset="0"/>
              </a:rPr>
              <a:t>výroba</a:t>
            </a:r>
          </a:p>
        </p:txBody>
      </p:sp>
      <p:sp>
        <p:nvSpPr>
          <p:cNvPr id="234506" name="Text Box 10"/>
          <p:cNvSpPr txBox="1">
            <a:spLocks noChangeArrowheads="1"/>
          </p:cNvSpPr>
          <p:nvPr/>
        </p:nvSpPr>
        <p:spPr bwMode="auto">
          <a:xfrm>
            <a:off x="7337425" y="4675188"/>
            <a:ext cx="717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sz="1800">
                <a:latin typeface="Arial" charset="0"/>
              </a:rPr>
              <a:t>sklad</a:t>
            </a:r>
          </a:p>
        </p:txBody>
      </p:sp>
      <p:sp>
        <p:nvSpPr>
          <p:cNvPr id="234507" name="Text Box 11"/>
          <p:cNvSpPr txBox="1">
            <a:spLocks noChangeArrowheads="1"/>
          </p:cNvSpPr>
          <p:nvPr/>
        </p:nvSpPr>
        <p:spPr bwMode="auto">
          <a:xfrm>
            <a:off x="7404100" y="5380038"/>
            <a:ext cx="1098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sz="1800">
                <a:latin typeface="Arial" charset="0"/>
              </a:rPr>
              <a:t>expedice</a:t>
            </a:r>
          </a:p>
        </p:txBody>
      </p:sp>
      <p:sp>
        <p:nvSpPr>
          <p:cNvPr id="234508" name="Text Box 12"/>
          <p:cNvSpPr txBox="1">
            <a:spLocks noChangeArrowheads="1"/>
          </p:cNvSpPr>
          <p:nvPr/>
        </p:nvSpPr>
        <p:spPr bwMode="auto">
          <a:xfrm>
            <a:off x="7394575" y="5989638"/>
            <a:ext cx="819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sz="1800">
                <a:latin typeface="Arial" charset="0"/>
              </a:rPr>
              <a:t>příjem</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p:txBody>
          <a:bodyPr/>
          <a:lstStyle/>
          <a:p>
            <a:r>
              <a:rPr lang="cs-CZ" altLang="cs-CZ"/>
              <a:t>Spaghetti diagram </a:t>
            </a:r>
            <a:r>
              <a:rPr lang="cs-CZ" altLang="cs-CZ" b="0"/>
              <a:t>(štíhlá výroba)</a:t>
            </a:r>
          </a:p>
        </p:txBody>
      </p:sp>
      <p:pic>
        <p:nvPicPr>
          <p:cNvPr id="2355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528763"/>
            <a:ext cx="6696075" cy="532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r>
              <a:rPr lang="cs-CZ" altLang="cs-CZ"/>
              <a:t>Správa a řízení toku materiálů</a:t>
            </a:r>
          </a:p>
        </p:txBody>
      </p:sp>
      <p:sp>
        <p:nvSpPr>
          <p:cNvPr id="145411" name="Rectangle 3"/>
          <p:cNvSpPr>
            <a:spLocks noGrp="1" noChangeArrowheads="1"/>
          </p:cNvSpPr>
          <p:nvPr>
            <p:ph type="body" idx="1"/>
          </p:nvPr>
        </p:nvSpPr>
        <p:spPr/>
        <p:txBody>
          <a:bodyPr/>
          <a:lstStyle/>
          <a:p>
            <a:pPr>
              <a:lnSpc>
                <a:spcPct val="80000"/>
              </a:lnSpc>
              <a:buClr>
                <a:schemeClr val="tx1"/>
              </a:buClr>
            </a:pPr>
            <a:r>
              <a:rPr lang="cs-CZ" altLang="cs-CZ" sz="2600"/>
              <a:t>Systémy </a:t>
            </a:r>
            <a:r>
              <a:rPr lang="en-US" altLang="cs-CZ" sz="2600"/>
              <a:t>Kanban/Just-in-time</a:t>
            </a:r>
          </a:p>
          <a:p>
            <a:pPr lvl="2">
              <a:lnSpc>
                <a:spcPct val="80000"/>
              </a:lnSpc>
              <a:buClr>
                <a:schemeClr val="tx1"/>
              </a:buClr>
              <a:buFontTx/>
              <a:buChar char="-"/>
            </a:pPr>
            <a:r>
              <a:rPr lang="en-US" altLang="cs-CZ" sz="2000" b="1"/>
              <a:t>Kanban  (Toyota Production System)</a:t>
            </a:r>
            <a:endParaRPr lang="cs-CZ" altLang="cs-CZ" sz="2000" b="1"/>
          </a:p>
          <a:p>
            <a:pPr lvl="2">
              <a:lnSpc>
                <a:spcPct val="80000"/>
              </a:lnSpc>
              <a:buClr>
                <a:schemeClr val="tx1"/>
              </a:buClr>
              <a:buFontTx/>
              <a:buChar char="-"/>
            </a:pPr>
            <a:r>
              <a:rPr lang="en-US" altLang="cs-CZ" sz="2000" b="1"/>
              <a:t>JIT &amp; JIT II</a:t>
            </a:r>
            <a:endParaRPr lang="cs-CZ" altLang="cs-CZ" sz="2000" b="1"/>
          </a:p>
          <a:p>
            <a:pPr>
              <a:lnSpc>
                <a:spcPct val="80000"/>
              </a:lnSpc>
              <a:buClr>
                <a:schemeClr val="tx1"/>
              </a:buClr>
            </a:pPr>
            <a:r>
              <a:rPr lang="cs-CZ" altLang="cs-CZ" sz="2600"/>
              <a:t>Systémy </a:t>
            </a:r>
            <a:r>
              <a:rPr lang="en-US" altLang="cs-CZ" sz="2600"/>
              <a:t>MRP </a:t>
            </a:r>
            <a:endParaRPr lang="cs-CZ" altLang="cs-CZ" sz="2600"/>
          </a:p>
          <a:p>
            <a:pPr lvl="2">
              <a:lnSpc>
                <a:spcPct val="80000"/>
              </a:lnSpc>
              <a:buClr>
                <a:schemeClr val="tx1"/>
              </a:buClr>
              <a:buFontTx/>
              <a:buChar char="-"/>
            </a:pPr>
            <a:r>
              <a:rPr lang="cs-CZ" altLang="cs-CZ" sz="2000" b="1"/>
              <a:t>Plánování materiálových požadavků</a:t>
            </a:r>
            <a:r>
              <a:rPr lang="en-US" altLang="cs-CZ" sz="2000" b="1"/>
              <a:t>  (MRP I)</a:t>
            </a:r>
            <a:endParaRPr lang="cs-CZ" altLang="cs-CZ" sz="2000" b="1"/>
          </a:p>
          <a:p>
            <a:pPr lvl="2">
              <a:lnSpc>
                <a:spcPct val="80000"/>
              </a:lnSpc>
              <a:buClr>
                <a:schemeClr val="tx1"/>
              </a:buClr>
              <a:buFontTx/>
              <a:buChar char="-"/>
            </a:pPr>
            <a:r>
              <a:rPr lang="cs-CZ" altLang="cs-CZ" sz="2000" b="1"/>
              <a:t>Plánování výrobních zdrojů</a:t>
            </a:r>
            <a:r>
              <a:rPr lang="en-US" altLang="cs-CZ" sz="2000" b="1"/>
              <a:t>  (MRP II)</a:t>
            </a:r>
            <a:r>
              <a:rPr lang="cs-CZ" altLang="cs-CZ" sz="2000" b="1"/>
              <a:t> (=MRP I +plán požadavků na zdroje + řízení dílen+nákup)</a:t>
            </a:r>
            <a:endParaRPr lang="en-US" altLang="cs-CZ" sz="2000" b="1"/>
          </a:p>
          <a:p>
            <a:pPr>
              <a:lnSpc>
                <a:spcPct val="80000"/>
              </a:lnSpc>
              <a:buClr>
                <a:schemeClr val="tx1"/>
              </a:buClr>
            </a:pPr>
            <a:r>
              <a:rPr lang="cs-CZ" altLang="cs-CZ" sz="2600"/>
              <a:t>Systémy </a:t>
            </a:r>
            <a:r>
              <a:rPr lang="en-US" altLang="cs-CZ" sz="2600"/>
              <a:t>DRP</a:t>
            </a:r>
            <a:r>
              <a:rPr lang="cs-CZ" altLang="cs-CZ" sz="2600"/>
              <a:t> </a:t>
            </a:r>
          </a:p>
          <a:p>
            <a:pPr lvl="2">
              <a:lnSpc>
                <a:spcPct val="80000"/>
              </a:lnSpc>
              <a:buClr>
                <a:schemeClr val="tx1"/>
              </a:buClr>
              <a:buFontTx/>
              <a:buChar char="-"/>
            </a:pPr>
            <a:r>
              <a:rPr lang="cs-CZ" altLang="cs-CZ" sz="2000" b="1"/>
              <a:t>Plánování požadavků na distribuci</a:t>
            </a:r>
            <a:r>
              <a:rPr lang="en-US" altLang="cs-CZ" sz="2000" b="1"/>
              <a:t>  (DRP I)</a:t>
            </a:r>
            <a:endParaRPr lang="cs-CZ" altLang="cs-CZ" sz="2000" b="1"/>
          </a:p>
          <a:p>
            <a:pPr lvl="2">
              <a:lnSpc>
                <a:spcPct val="80000"/>
              </a:lnSpc>
              <a:buClr>
                <a:schemeClr val="tx1"/>
              </a:buClr>
              <a:buFontTx/>
              <a:buChar char="-"/>
            </a:pPr>
            <a:r>
              <a:rPr lang="cs-CZ" altLang="cs-CZ" sz="2000" b="1"/>
              <a:t>Plánování distribučních zdrojů</a:t>
            </a:r>
            <a:r>
              <a:rPr lang="en-US" altLang="cs-CZ" sz="2000" b="1"/>
              <a:t>  (DRP II)</a:t>
            </a:r>
            <a:r>
              <a:rPr lang="cs-CZ" altLang="cs-CZ" sz="2000" b="1"/>
              <a:t> (=DPR I+ plánování klíčových zdrojů</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a:lstStyle/>
          <a:p>
            <a:r>
              <a:rPr lang="cs-CZ" altLang="cs-CZ"/>
              <a:t>Just in Time 1/2</a:t>
            </a:r>
          </a:p>
        </p:txBody>
      </p:sp>
      <p:sp>
        <p:nvSpPr>
          <p:cNvPr id="239619" name="Rectangle 3"/>
          <p:cNvSpPr>
            <a:spLocks noGrp="1" noChangeArrowheads="1"/>
          </p:cNvSpPr>
          <p:nvPr>
            <p:ph type="body" idx="1"/>
          </p:nvPr>
        </p:nvSpPr>
        <p:spPr/>
        <p:txBody>
          <a:bodyPr/>
          <a:lstStyle/>
          <a:p>
            <a:r>
              <a:rPr lang="cs-CZ" altLang="cs-CZ"/>
              <a:t>Historie</a:t>
            </a:r>
          </a:p>
          <a:p>
            <a:pPr lvl="1"/>
            <a:r>
              <a:rPr lang="cs-CZ" altLang="cs-CZ"/>
              <a:t>Henry Ford – My life and work</a:t>
            </a:r>
          </a:p>
          <a:p>
            <a:pPr lvl="1"/>
            <a:r>
              <a:rPr lang="cs-CZ" altLang="cs-CZ"/>
              <a:t>Taichi Ohno</a:t>
            </a:r>
            <a:r>
              <a:rPr lang="cs-CZ" altLang="zh-CN"/>
              <a:t> </a:t>
            </a:r>
            <a:r>
              <a:rPr lang="cs-CZ" altLang="zh-CN">
                <a:cs typeface="Arial" charset="0"/>
              </a:rPr>
              <a:t>→</a:t>
            </a:r>
            <a:r>
              <a:rPr lang="cs-CZ" altLang="zh-CN"/>
              <a:t> TPS</a:t>
            </a:r>
          </a:p>
          <a:p>
            <a:pPr>
              <a:lnSpc>
                <a:spcPct val="200000"/>
              </a:lnSpc>
            </a:pPr>
            <a:r>
              <a:rPr lang="cs-CZ" altLang="cs-CZ"/>
              <a:t>Kanban = šťítek</a:t>
            </a:r>
          </a:p>
          <a:p>
            <a:pPr lvl="1"/>
            <a:r>
              <a:rPr lang="cs-CZ" altLang="cs-CZ"/>
              <a:t>Přesunové (pohybové) karty</a:t>
            </a:r>
          </a:p>
          <a:p>
            <a:pPr lvl="1"/>
            <a:r>
              <a:rPr lang="cs-CZ" altLang="cs-CZ"/>
              <a:t>Výrobní karty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p:txBody>
          <a:bodyPr/>
          <a:lstStyle/>
          <a:p>
            <a:r>
              <a:rPr lang="cs-CZ" altLang="cs-CZ"/>
              <a:t>Just in Time 2/2</a:t>
            </a:r>
          </a:p>
        </p:txBody>
      </p:sp>
      <p:sp>
        <p:nvSpPr>
          <p:cNvPr id="241667" name="Rectangle 3"/>
          <p:cNvSpPr>
            <a:spLocks noGrp="1" noChangeArrowheads="1"/>
          </p:cNvSpPr>
          <p:nvPr>
            <p:ph type="body" idx="1"/>
          </p:nvPr>
        </p:nvSpPr>
        <p:spPr/>
        <p:txBody>
          <a:bodyPr/>
          <a:lstStyle/>
          <a:p>
            <a:pPr>
              <a:tabLst>
                <a:tab pos="1085850" algn="l"/>
              </a:tabLst>
            </a:pPr>
            <a:endParaRPr lang="cs-CZ" altLang="cs-CZ" sz="2400"/>
          </a:p>
          <a:p>
            <a:pPr>
              <a:tabLst>
                <a:tab pos="1085850" algn="l"/>
              </a:tabLst>
            </a:pPr>
            <a:r>
              <a:rPr lang="cs-CZ" altLang="cs-CZ" sz="2400"/>
              <a:t>Propojuje nákup, výrobu a logistiku</a:t>
            </a:r>
          </a:p>
          <a:p>
            <a:pPr>
              <a:spcBef>
                <a:spcPct val="80000"/>
              </a:spcBef>
              <a:tabLst>
                <a:tab pos="1085850" algn="l"/>
              </a:tabLst>
            </a:pPr>
            <a:r>
              <a:rPr lang="cs-CZ" altLang="cs-CZ" sz="2400"/>
              <a:t>Cíl – výroba vysoce kvalitních výrobků</a:t>
            </a:r>
          </a:p>
          <a:p>
            <a:pPr>
              <a:spcBef>
                <a:spcPct val="0"/>
              </a:spcBef>
              <a:buFont typeface="Wingdings" pitchFamily="2" charset="2"/>
              <a:buNone/>
              <a:tabLst>
                <a:tab pos="1085850" algn="l"/>
              </a:tabLst>
            </a:pPr>
            <a:r>
              <a:rPr lang="cs-CZ" altLang="cs-CZ" sz="2400"/>
              <a:t>		vysoká úroveň produktivity</a:t>
            </a:r>
          </a:p>
          <a:p>
            <a:pPr>
              <a:spcBef>
                <a:spcPct val="0"/>
              </a:spcBef>
              <a:buFont typeface="Wingdings" pitchFamily="2" charset="2"/>
              <a:buNone/>
              <a:tabLst>
                <a:tab pos="1085850" algn="l"/>
              </a:tabLst>
            </a:pPr>
            <a:r>
              <a:rPr lang="cs-CZ" altLang="cs-CZ" sz="2400"/>
              <a:t>		nižší stav zásob</a:t>
            </a:r>
          </a:p>
          <a:p>
            <a:pPr>
              <a:spcBef>
                <a:spcPct val="0"/>
              </a:spcBef>
              <a:buFont typeface="Wingdings" pitchFamily="2" charset="2"/>
              <a:buNone/>
              <a:tabLst>
                <a:tab pos="1085850" algn="l"/>
              </a:tabLst>
            </a:pPr>
            <a:r>
              <a:rPr lang="cs-CZ" altLang="cs-CZ" sz="2400"/>
              <a:t>		rozvíjení LR vztahů s dodavateli</a:t>
            </a:r>
          </a:p>
          <a:p>
            <a:pPr>
              <a:spcBef>
                <a:spcPct val="80000"/>
              </a:spcBef>
              <a:tabLst>
                <a:tab pos="1085850" algn="l"/>
              </a:tabLst>
            </a:pPr>
            <a:r>
              <a:rPr lang="cs-CZ" altLang="cs-CZ" sz="2400"/>
              <a:t>Tajemství – eliminovat čas a prostoje</a:t>
            </a:r>
          </a:p>
          <a:p>
            <a:pPr>
              <a:spcBef>
                <a:spcPct val="80000"/>
              </a:spcBef>
              <a:tabLst>
                <a:tab pos="1085850" algn="l"/>
              </a:tabLst>
            </a:pPr>
            <a:r>
              <a:rPr lang="cs-CZ" altLang="cs-CZ" sz="2400"/>
              <a:t>Používání scannerů a čárkových kódů</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p:txBody>
          <a:bodyPr/>
          <a:lstStyle/>
          <a:p>
            <a:r>
              <a:rPr lang="cs-CZ" altLang="cs-CZ" sz="3600"/>
              <a:t>Synchronizační metoda JIT a ABC</a:t>
            </a:r>
          </a:p>
        </p:txBody>
      </p:sp>
      <p:sp>
        <p:nvSpPr>
          <p:cNvPr id="244739" name="Rectangle 3"/>
          <p:cNvSpPr>
            <a:spLocks noGrp="1" noChangeArrowheads="1"/>
          </p:cNvSpPr>
          <p:nvPr>
            <p:ph type="body" idx="1"/>
          </p:nvPr>
        </p:nvSpPr>
        <p:spPr/>
        <p:txBody>
          <a:bodyPr/>
          <a:lstStyle/>
          <a:p>
            <a:r>
              <a:rPr lang="cs-CZ" altLang="cs-CZ" sz="2800"/>
              <a:t>Uspořádání zásobovacích řetězců</a:t>
            </a:r>
          </a:p>
          <a:p>
            <a:pPr lvl="1"/>
            <a:r>
              <a:rPr lang="cs-CZ" altLang="cs-CZ" sz="2400"/>
              <a:t>Přímé dodávky</a:t>
            </a:r>
          </a:p>
          <a:p>
            <a:pPr lvl="2"/>
            <a:r>
              <a:rPr lang="cs-CZ" altLang="cs-CZ"/>
              <a:t>rámcová dohoda – roční</a:t>
            </a:r>
          </a:p>
          <a:p>
            <a:pPr lvl="2"/>
            <a:r>
              <a:rPr lang="cs-CZ" altLang="cs-CZ"/>
              <a:t>kontrakty – čtvrtletní rámcové smlouvy s měsíční aktualizací</a:t>
            </a:r>
          </a:p>
          <a:p>
            <a:pPr lvl="1">
              <a:spcBef>
                <a:spcPct val="80000"/>
              </a:spcBef>
            </a:pPr>
            <a:r>
              <a:rPr lang="cs-CZ" altLang="cs-CZ" sz="2400"/>
              <a:t>Prostorová blízkost – dodavatele a odběratele</a:t>
            </a:r>
          </a:p>
          <a:p>
            <a:pPr lvl="1">
              <a:spcBef>
                <a:spcPct val="80000"/>
              </a:spcBef>
            </a:pPr>
            <a:r>
              <a:rPr lang="cs-CZ" altLang="cs-CZ" sz="2400"/>
              <a:t>Zásobování – neuplatňuje se na celý sortiment, ale diferencovaně - ABC</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7570" name="Group 2"/>
          <p:cNvGrpSpPr>
            <a:grpSpLocks/>
          </p:cNvGrpSpPr>
          <p:nvPr/>
        </p:nvGrpSpPr>
        <p:grpSpPr bwMode="auto">
          <a:xfrm>
            <a:off x="611188" y="404813"/>
            <a:ext cx="746125" cy="565150"/>
            <a:chOff x="3013" y="1373"/>
            <a:chExt cx="1757" cy="1663"/>
          </a:xfrm>
        </p:grpSpPr>
        <p:sp>
          <p:nvSpPr>
            <p:cNvPr id="237571" name="Freeform 3"/>
            <p:cNvSpPr>
              <a:spLocks noChangeAspect="1"/>
            </p:cNvSpPr>
            <p:nvPr/>
          </p:nvSpPr>
          <p:spPr bwMode="auto">
            <a:xfrm>
              <a:off x="3013" y="1373"/>
              <a:ext cx="610" cy="235"/>
            </a:xfrm>
            <a:custGeom>
              <a:avLst/>
              <a:gdLst>
                <a:gd name="T0" fmla="*/ 0 w 1114"/>
                <a:gd name="T1" fmla="*/ 0 h 430"/>
                <a:gd name="T2" fmla="*/ 1114 w 1114"/>
                <a:gd name="T3" fmla="*/ 0 h 430"/>
                <a:gd name="T4" fmla="*/ 1114 w 1114"/>
                <a:gd name="T5" fmla="*/ 430 h 430"/>
                <a:gd name="T6" fmla="*/ 181 w 1114"/>
                <a:gd name="T7" fmla="*/ 430 h 430"/>
                <a:gd name="T8" fmla="*/ 181 w 1114"/>
                <a:gd name="T9" fmla="*/ 371 h 430"/>
                <a:gd name="T10" fmla="*/ 177 w 1114"/>
                <a:gd name="T11" fmla="*/ 305 h 430"/>
                <a:gd name="T12" fmla="*/ 175 w 1114"/>
                <a:gd name="T13" fmla="*/ 271 h 430"/>
                <a:gd name="T14" fmla="*/ 169 w 1114"/>
                <a:gd name="T15" fmla="*/ 236 h 430"/>
                <a:gd name="T16" fmla="*/ 163 w 1114"/>
                <a:gd name="T17" fmla="*/ 204 h 430"/>
                <a:gd name="T18" fmla="*/ 156 w 1114"/>
                <a:gd name="T19" fmla="*/ 171 h 430"/>
                <a:gd name="T20" fmla="*/ 146 w 1114"/>
                <a:gd name="T21" fmla="*/ 138 h 430"/>
                <a:gd name="T22" fmla="*/ 132 w 1114"/>
                <a:gd name="T23" fmla="*/ 109 h 430"/>
                <a:gd name="T24" fmla="*/ 127 w 1114"/>
                <a:gd name="T25" fmla="*/ 94 h 430"/>
                <a:gd name="T26" fmla="*/ 119 w 1114"/>
                <a:gd name="T27" fmla="*/ 82 h 430"/>
                <a:gd name="T28" fmla="*/ 109 w 1114"/>
                <a:gd name="T29" fmla="*/ 69 h 430"/>
                <a:gd name="T30" fmla="*/ 102 w 1114"/>
                <a:gd name="T31" fmla="*/ 57 h 430"/>
                <a:gd name="T32" fmla="*/ 90 w 1114"/>
                <a:gd name="T33" fmla="*/ 46 h 430"/>
                <a:gd name="T34" fmla="*/ 80 w 1114"/>
                <a:gd name="T35" fmla="*/ 36 h 430"/>
                <a:gd name="T36" fmla="*/ 69 w 1114"/>
                <a:gd name="T37" fmla="*/ 27 h 430"/>
                <a:gd name="T38" fmla="*/ 57 w 1114"/>
                <a:gd name="T39" fmla="*/ 19 h 430"/>
                <a:gd name="T40" fmla="*/ 44 w 1114"/>
                <a:gd name="T41" fmla="*/ 11 h 430"/>
                <a:gd name="T42" fmla="*/ 28 w 1114"/>
                <a:gd name="T43" fmla="*/ 7 h 430"/>
                <a:gd name="T44" fmla="*/ 15 w 1114"/>
                <a:gd name="T45" fmla="*/ 2 h 430"/>
                <a:gd name="T46" fmla="*/ 0 w 1114"/>
                <a:gd name="T47" fmla="*/ 0 h 43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14"/>
                <a:gd name="T73" fmla="*/ 0 h 430"/>
                <a:gd name="T74" fmla="*/ 1114 w 1114"/>
                <a:gd name="T75" fmla="*/ 430 h 43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14" h="430">
                  <a:moveTo>
                    <a:pt x="0" y="0"/>
                  </a:moveTo>
                  <a:lnTo>
                    <a:pt x="1114" y="0"/>
                  </a:lnTo>
                  <a:lnTo>
                    <a:pt x="1114" y="430"/>
                  </a:lnTo>
                  <a:lnTo>
                    <a:pt x="181" y="430"/>
                  </a:lnTo>
                  <a:lnTo>
                    <a:pt x="181" y="371"/>
                  </a:lnTo>
                  <a:lnTo>
                    <a:pt x="177" y="305"/>
                  </a:lnTo>
                  <a:lnTo>
                    <a:pt x="175" y="271"/>
                  </a:lnTo>
                  <a:lnTo>
                    <a:pt x="169" y="236"/>
                  </a:lnTo>
                  <a:lnTo>
                    <a:pt x="163" y="204"/>
                  </a:lnTo>
                  <a:lnTo>
                    <a:pt x="156" y="171"/>
                  </a:lnTo>
                  <a:lnTo>
                    <a:pt x="146" y="138"/>
                  </a:lnTo>
                  <a:lnTo>
                    <a:pt x="132" y="109"/>
                  </a:lnTo>
                  <a:lnTo>
                    <a:pt x="127" y="94"/>
                  </a:lnTo>
                  <a:lnTo>
                    <a:pt x="119" y="82"/>
                  </a:lnTo>
                  <a:lnTo>
                    <a:pt x="109" y="69"/>
                  </a:lnTo>
                  <a:lnTo>
                    <a:pt x="102" y="57"/>
                  </a:lnTo>
                  <a:lnTo>
                    <a:pt x="90" y="46"/>
                  </a:lnTo>
                  <a:lnTo>
                    <a:pt x="80" y="36"/>
                  </a:lnTo>
                  <a:lnTo>
                    <a:pt x="69" y="27"/>
                  </a:lnTo>
                  <a:lnTo>
                    <a:pt x="57" y="19"/>
                  </a:lnTo>
                  <a:lnTo>
                    <a:pt x="44" y="11"/>
                  </a:lnTo>
                  <a:lnTo>
                    <a:pt x="28" y="7"/>
                  </a:lnTo>
                  <a:lnTo>
                    <a:pt x="15" y="2"/>
                  </a:lnTo>
                  <a:lnTo>
                    <a:pt x="0" y="0"/>
                  </a:lnTo>
                  <a:close/>
                </a:path>
              </a:pathLst>
            </a:custGeom>
            <a:solidFill>
              <a:srgbClr val="3333CC"/>
            </a:solidFill>
            <a:ln>
              <a:noFill/>
            </a:ln>
            <a:extLst>
              <a:ext uri="{91240B29-F687-4F45-9708-019B960494DF}">
                <a14:hiddenLine xmlns:a14="http://schemas.microsoft.com/office/drawing/2010/main" w="22225">
                  <a:solidFill>
                    <a:srgbClr val="000000"/>
                  </a:solidFill>
                  <a:round/>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cs-CZ" altLang="cs-CZ" sz="1800">
                <a:latin typeface="Arial" charset="0"/>
              </a:endParaRPr>
            </a:p>
          </p:txBody>
        </p:sp>
        <p:sp>
          <p:nvSpPr>
            <p:cNvPr id="237572" name="Freeform 4"/>
            <p:cNvSpPr>
              <a:spLocks noChangeAspect="1"/>
            </p:cNvSpPr>
            <p:nvPr/>
          </p:nvSpPr>
          <p:spPr bwMode="auto">
            <a:xfrm>
              <a:off x="4160" y="1373"/>
              <a:ext cx="610" cy="235"/>
            </a:xfrm>
            <a:custGeom>
              <a:avLst/>
              <a:gdLst>
                <a:gd name="T0" fmla="*/ 1114 w 1114"/>
                <a:gd name="T1" fmla="*/ 0 h 430"/>
                <a:gd name="T2" fmla="*/ 0 w 1114"/>
                <a:gd name="T3" fmla="*/ 0 h 430"/>
                <a:gd name="T4" fmla="*/ 0 w 1114"/>
                <a:gd name="T5" fmla="*/ 430 h 430"/>
                <a:gd name="T6" fmla="*/ 933 w 1114"/>
                <a:gd name="T7" fmla="*/ 430 h 430"/>
                <a:gd name="T8" fmla="*/ 933 w 1114"/>
                <a:gd name="T9" fmla="*/ 371 h 430"/>
                <a:gd name="T10" fmla="*/ 937 w 1114"/>
                <a:gd name="T11" fmla="*/ 305 h 430"/>
                <a:gd name="T12" fmla="*/ 939 w 1114"/>
                <a:gd name="T13" fmla="*/ 271 h 430"/>
                <a:gd name="T14" fmla="*/ 945 w 1114"/>
                <a:gd name="T15" fmla="*/ 236 h 430"/>
                <a:gd name="T16" fmla="*/ 951 w 1114"/>
                <a:gd name="T17" fmla="*/ 204 h 430"/>
                <a:gd name="T18" fmla="*/ 958 w 1114"/>
                <a:gd name="T19" fmla="*/ 171 h 430"/>
                <a:gd name="T20" fmla="*/ 968 w 1114"/>
                <a:gd name="T21" fmla="*/ 138 h 430"/>
                <a:gd name="T22" fmla="*/ 982 w 1114"/>
                <a:gd name="T23" fmla="*/ 109 h 430"/>
                <a:gd name="T24" fmla="*/ 987 w 1114"/>
                <a:gd name="T25" fmla="*/ 94 h 430"/>
                <a:gd name="T26" fmla="*/ 995 w 1114"/>
                <a:gd name="T27" fmla="*/ 82 h 430"/>
                <a:gd name="T28" fmla="*/ 1005 w 1114"/>
                <a:gd name="T29" fmla="*/ 69 h 430"/>
                <a:gd name="T30" fmla="*/ 1012 w 1114"/>
                <a:gd name="T31" fmla="*/ 57 h 430"/>
                <a:gd name="T32" fmla="*/ 1024 w 1114"/>
                <a:gd name="T33" fmla="*/ 46 h 430"/>
                <a:gd name="T34" fmla="*/ 1034 w 1114"/>
                <a:gd name="T35" fmla="*/ 36 h 430"/>
                <a:gd name="T36" fmla="*/ 1045 w 1114"/>
                <a:gd name="T37" fmla="*/ 27 h 430"/>
                <a:gd name="T38" fmla="*/ 1057 w 1114"/>
                <a:gd name="T39" fmla="*/ 19 h 430"/>
                <a:gd name="T40" fmla="*/ 1070 w 1114"/>
                <a:gd name="T41" fmla="*/ 11 h 430"/>
                <a:gd name="T42" fmla="*/ 1086 w 1114"/>
                <a:gd name="T43" fmla="*/ 7 h 430"/>
                <a:gd name="T44" fmla="*/ 1099 w 1114"/>
                <a:gd name="T45" fmla="*/ 2 h 430"/>
                <a:gd name="T46" fmla="*/ 1114 w 1114"/>
                <a:gd name="T47" fmla="*/ 0 h 43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14"/>
                <a:gd name="T73" fmla="*/ 0 h 430"/>
                <a:gd name="T74" fmla="*/ 1114 w 1114"/>
                <a:gd name="T75" fmla="*/ 430 h 43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14" h="430">
                  <a:moveTo>
                    <a:pt x="1114" y="0"/>
                  </a:moveTo>
                  <a:lnTo>
                    <a:pt x="0" y="0"/>
                  </a:lnTo>
                  <a:lnTo>
                    <a:pt x="0" y="430"/>
                  </a:lnTo>
                  <a:lnTo>
                    <a:pt x="933" y="430"/>
                  </a:lnTo>
                  <a:lnTo>
                    <a:pt x="933" y="371"/>
                  </a:lnTo>
                  <a:lnTo>
                    <a:pt x="937" y="305"/>
                  </a:lnTo>
                  <a:lnTo>
                    <a:pt x="939" y="271"/>
                  </a:lnTo>
                  <a:lnTo>
                    <a:pt x="945" y="236"/>
                  </a:lnTo>
                  <a:lnTo>
                    <a:pt x="951" y="204"/>
                  </a:lnTo>
                  <a:lnTo>
                    <a:pt x="958" y="171"/>
                  </a:lnTo>
                  <a:lnTo>
                    <a:pt x="968" y="138"/>
                  </a:lnTo>
                  <a:lnTo>
                    <a:pt x="982" y="109"/>
                  </a:lnTo>
                  <a:lnTo>
                    <a:pt x="987" y="94"/>
                  </a:lnTo>
                  <a:lnTo>
                    <a:pt x="995" y="82"/>
                  </a:lnTo>
                  <a:lnTo>
                    <a:pt x="1005" y="69"/>
                  </a:lnTo>
                  <a:lnTo>
                    <a:pt x="1012" y="57"/>
                  </a:lnTo>
                  <a:lnTo>
                    <a:pt x="1024" y="46"/>
                  </a:lnTo>
                  <a:lnTo>
                    <a:pt x="1034" y="36"/>
                  </a:lnTo>
                  <a:lnTo>
                    <a:pt x="1045" y="27"/>
                  </a:lnTo>
                  <a:lnTo>
                    <a:pt x="1057" y="19"/>
                  </a:lnTo>
                  <a:lnTo>
                    <a:pt x="1070" y="11"/>
                  </a:lnTo>
                  <a:lnTo>
                    <a:pt x="1086" y="7"/>
                  </a:lnTo>
                  <a:lnTo>
                    <a:pt x="1099" y="2"/>
                  </a:lnTo>
                  <a:lnTo>
                    <a:pt x="1114" y="0"/>
                  </a:lnTo>
                  <a:close/>
                </a:path>
              </a:pathLst>
            </a:custGeom>
            <a:solidFill>
              <a:srgbClr val="3333CC"/>
            </a:solidFill>
            <a:ln>
              <a:noFill/>
            </a:ln>
            <a:extLst>
              <a:ext uri="{91240B29-F687-4F45-9708-019B960494DF}">
                <a14:hiddenLine xmlns:a14="http://schemas.microsoft.com/office/drawing/2010/main" w="22225">
                  <a:solidFill>
                    <a:srgbClr val="000000"/>
                  </a:solidFill>
                  <a:round/>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cs-CZ" altLang="cs-CZ" sz="1800">
                <a:latin typeface="Arial" charset="0"/>
              </a:endParaRPr>
            </a:p>
          </p:txBody>
        </p:sp>
        <p:sp>
          <p:nvSpPr>
            <p:cNvPr id="237573" name="Rectangle 5"/>
            <p:cNvSpPr>
              <a:spLocks noChangeAspect="1" noChangeArrowheads="1"/>
            </p:cNvSpPr>
            <p:nvPr/>
          </p:nvSpPr>
          <p:spPr bwMode="auto">
            <a:xfrm>
              <a:off x="3609" y="1373"/>
              <a:ext cx="552" cy="235"/>
            </a:xfrm>
            <a:prstGeom prst="rect">
              <a:avLst/>
            </a:prstGeom>
            <a:solidFill>
              <a:srgbClr val="3333CC"/>
            </a:solidFill>
            <a:ln>
              <a:noFill/>
            </a:ln>
            <a:extLst>
              <a:ext uri="{91240B29-F687-4F45-9708-019B960494DF}">
                <a14:hiddenLine xmlns:a14="http://schemas.microsoft.com/office/drawing/2010/main" w="222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cs-CZ" altLang="cs-CZ" sz="1800">
                <a:latin typeface="Arial" charset="0"/>
              </a:endParaRPr>
            </a:p>
          </p:txBody>
        </p:sp>
        <p:sp>
          <p:nvSpPr>
            <p:cNvPr id="237574" name="Freeform 6"/>
            <p:cNvSpPr>
              <a:spLocks noChangeAspect="1"/>
            </p:cNvSpPr>
            <p:nvPr/>
          </p:nvSpPr>
          <p:spPr bwMode="auto">
            <a:xfrm>
              <a:off x="3113" y="2801"/>
              <a:ext cx="1512" cy="235"/>
            </a:xfrm>
            <a:custGeom>
              <a:avLst/>
              <a:gdLst>
                <a:gd name="T0" fmla="*/ 0 w 2842"/>
                <a:gd name="T1" fmla="*/ 33 h 443"/>
                <a:gd name="T2" fmla="*/ 4 w 2842"/>
                <a:gd name="T3" fmla="*/ 93 h 443"/>
                <a:gd name="T4" fmla="*/ 12 w 2842"/>
                <a:gd name="T5" fmla="*/ 147 h 443"/>
                <a:gd name="T6" fmla="*/ 24 w 2842"/>
                <a:gd name="T7" fmla="*/ 196 h 443"/>
                <a:gd name="T8" fmla="*/ 39 w 2842"/>
                <a:gd name="T9" fmla="*/ 239 h 443"/>
                <a:gd name="T10" fmla="*/ 56 w 2842"/>
                <a:gd name="T11" fmla="*/ 277 h 443"/>
                <a:gd name="T12" fmla="*/ 79 w 2842"/>
                <a:gd name="T13" fmla="*/ 312 h 443"/>
                <a:gd name="T14" fmla="*/ 103 w 2842"/>
                <a:gd name="T15" fmla="*/ 341 h 443"/>
                <a:gd name="T16" fmla="*/ 129 w 2842"/>
                <a:gd name="T17" fmla="*/ 366 h 443"/>
                <a:gd name="T18" fmla="*/ 160 w 2842"/>
                <a:gd name="T19" fmla="*/ 387 h 443"/>
                <a:gd name="T20" fmla="*/ 191 w 2842"/>
                <a:gd name="T21" fmla="*/ 404 h 443"/>
                <a:gd name="T22" fmla="*/ 226 w 2842"/>
                <a:gd name="T23" fmla="*/ 418 h 443"/>
                <a:gd name="T24" fmla="*/ 280 w 2842"/>
                <a:gd name="T25" fmla="*/ 433 h 443"/>
                <a:gd name="T26" fmla="*/ 359 w 2842"/>
                <a:gd name="T27" fmla="*/ 443 h 443"/>
                <a:gd name="T28" fmla="*/ 2416 w 2842"/>
                <a:gd name="T29" fmla="*/ 443 h 443"/>
                <a:gd name="T30" fmla="*/ 2503 w 2842"/>
                <a:gd name="T31" fmla="*/ 439 h 443"/>
                <a:gd name="T32" fmla="*/ 2584 w 2842"/>
                <a:gd name="T33" fmla="*/ 425 h 443"/>
                <a:gd name="T34" fmla="*/ 2622 w 2842"/>
                <a:gd name="T35" fmla="*/ 414 h 443"/>
                <a:gd name="T36" fmla="*/ 2657 w 2842"/>
                <a:gd name="T37" fmla="*/ 398 h 443"/>
                <a:gd name="T38" fmla="*/ 2690 w 2842"/>
                <a:gd name="T39" fmla="*/ 381 h 443"/>
                <a:gd name="T40" fmla="*/ 2718 w 2842"/>
                <a:gd name="T41" fmla="*/ 358 h 443"/>
                <a:gd name="T42" fmla="*/ 2745 w 2842"/>
                <a:gd name="T43" fmla="*/ 331 h 443"/>
                <a:gd name="T44" fmla="*/ 2770 w 2842"/>
                <a:gd name="T45" fmla="*/ 300 h 443"/>
                <a:gd name="T46" fmla="*/ 2792 w 2842"/>
                <a:gd name="T47" fmla="*/ 264 h 443"/>
                <a:gd name="T48" fmla="*/ 2809 w 2842"/>
                <a:gd name="T49" fmla="*/ 221 h 443"/>
                <a:gd name="T50" fmla="*/ 2822 w 2842"/>
                <a:gd name="T51" fmla="*/ 175 h 443"/>
                <a:gd name="T52" fmla="*/ 2834 w 2842"/>
                <a:gd name="T53" fmla="*/ 123 h 443"/>
                <a:gd name="T54" fmla="*/ 2840 w 2842"/>
                <a:gd name="T55" fmla="*/ 66 h 443"/>
                <a:gd name="T56" fmla="*/ 2842 w 2842"/>
                <a:gd name="T57" fmla="*/ 0 h 443"/>
                <a:gd name="T58" fmla="*/ 2609 w 2842"/>
                <a:gd name="T59" fmla="*/ 27 h 443"/>
                <a:gd name="T60" fmla="*/ 2570 w 2842"/>
                <a:gd name="T61" fmla="*/ 73 h 443"/>
                <a:gd name="T62" fmla="*/ 2522 w 2842"/>
                <a:gd name="T63" fmla="*/ 112 h 443"/>
                <a:gd name="T64" fmla="*/ 2472 w 2842"/>
                <a:gd name="T65" fmla="*/ 141 h 443"/>
                <a:gd name="T66" fmla="*/ 2420 w 2842"/>
                <a:gd name="T67" fmla="*/ 164 h 443"/>
                <a:gd name="T68" fmla="*/ 2368 w 2842"/>
                <a:gd name="T69" fmla="*/ 179 h 443"/>
                <a:gd name="T70" fmla="*/ 2320 w 2842"/>
                <a:gd name="T71" fmla="*/ 191 h 443"/>
                <a:gd name="T72" fmla="*/ 2278 w 2842"/>
                <a:gd name="T73" fmla="*/ 195 h 443"/>
                <a:gd name="T74" fmla="*/ 586 w 2842"/>
                <a:gd name="T75" fmla="*/ 191 h 443"/>
                <a:gd name="T76" fmla="*/ 513 w 2842"/>
                <a:gd name="T77" fmla="*/ 185 h 443"/>
                <a:gd name="T78" fmla="*/ 466 w 2842"/>
                <a:gd name="T79" fmla="*/ 175 h 443"/>
                <a:gd name="T80" fmla="*/ 414 w 2842"/>
                <a:gd name="T81" fmla="*/ 158 h 443"/>
                <a:gd name="T82" fmla="*/ 362 w 2842"/>
                <a:gd name="T83" fmla="*/ 133 h 443"/>
                <a:gd name="T84" fmla="*/ 310 w 2842"/>
                <a:gd name="T85" fmla="*/ 98 h 443"/>
                <a:gd name="T86" fmla="*/ 264 w 2842"/>
                <a:gd name="T87" fmla="*/ 56 h 443"/>
                <a:gd name="T88" fmla="*/ 224 w 2842"/>
                <a:gd name="T89" fmla="*/ 0 h 44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842"/>
                <a:gd name="T136" fmla="*/ 0 h 443"/>
                <a:gd name="T137" fmla="*/ 2842 w 2842"/>
                <a:gd name="T138" fmla="*/ 443 h 44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842" h="443">
                  <a:moveTo>
                    <a:pt x="0" y="0"/>
                  </a:moveTo>
                  <a:lnTo>
                    <a:pt x="0" y="33"/>
                  </a:lnTo>
                  <a:lnTo>
                    <a:pt x="2" y="64"/>
                  </a:lnTo>
                  <a:lnTo>
                    <a:pt x="4" y="93"/>
                  </a:lnTo>
                  <a:lnTo>
                    <a:pt x="8" y="122"/>
                  </a:lnTo>
                  <a:lnTo>
                    <a:pt x="12" y="147"/>
                  </a:lnTo>
                  <a:lnTo>
                    <a:pt x="18" y="171"/>
                  </a:lnTo>
                  <a:lnTo>
                    <a:pt x="24" y="196"/>
                  </a:lnTo>
                  <a:lnTo>
                    <a:pt x="31" y="218"/>
                  </a:lnTo>
                  <a:lnTo>
                    <a:pt x="39" y="239"/>
                  </a:lnTo>
                  <a:lnTo>
                    <a:pt x="47" y="260"/>
                  </a:lnTo>
                  <a:lnTo>
                    <a:pt x="56" y="277"/>
                  </a:lnTo>
                  <a:lnTo>
                    <a:pt x="68" y="296"/>
                  </a:lnTo>
                  <a:lnTo>
                    <a:pt x="79" y="312"/>
                  </a:lnTo>
                  <a:lnTo>
                    <a:pt x="91" y="327"/>
                  </a:lnTo>
                  <a:lnTo>
                    <a:pt x="103" y="341"/>
                  </a:lnTo>
                  <a:lnTo>
                    <a:pt x="116" y="354"/>
                  </a:lnTo>
                  <a:lnTo>
                    <a:pt x="129" y="366"/>
                  </a:lnTo>
                  <a:lnTo>
                    <a:pt x="145" y="377"/>
                  </a:lnTo>
                  <a:lnTo>
                    <a:pt x="160" y="387"/>
                  </a:lnTo>
                  <a:lnTo>
                    <a:pt x="176" y="396"/>
                  </a:lnTo>
                  <a:lnTo>
                    <a:pt x="191" y="404"/>
                  </a:lnTo>
                  <a:lnTo>
                    <a:pt x="208" y="412"/>
                  </a:lnTo>
                  <a:lnTo>
                    <a:pt x="226" y="418"/>
                  </a:lnTo>
                  <a:lnTo>
                    <a:pt x="243" y="423"/>
                  </a:lnTo>
                  <a:lnTo>
                    <a:pt x="280" y="433"/>
                  </a:lnTo>
                  <a:lnTo>
                    <a:pt x="318" y="439"/>
                  </a:lnTo>
                  <a:lnTo>
                    <a:pt x="359" y="443"/>
                  </a:lnTo>
                  <a:lnTo>
                    <a:pt x="399" y="443"/>
                  </a:lnTo>
                  <a:lnTo>
                    <a:pt x="2416" y="443"/>
                  </a:lnTo>
                  <a:lnTo>
                    <a:pt x="2460" y="443"/>
                  </a:lnTo>
                  <a:lnTo>
                    <a:pt x="2503" y="439"/>
                  </a:lnTo>
                  <a:lnTo>
                    <a:pt x="2545" y="433"/>
                  </a:lnTo>
                  <a:lnTo>
                    <a:pt x="2584" y="425"/>
                  </a:lnTo>
                  <a:lnTo>
                    <a:pt x="2603" y="419"/>
                  </a:lnTo>
                  <a:lnTo>
                    <a:pt x="2622" y="414"/>
                  </a:lnTo>
                  <a:lnTo>
                    <a:pt x="2639" y="406"/>
                  </a:lnTo>
                  <a:lnTo>
                    <a:pt x="2657" y="398"/>
                  </a:lnTo>
                  <a:lnTo>
                    <a:pt x="2672" y="391"/>
                  </a:lnTo>
                  <a:lnTo>
                    <a:pt x="2690" y="381"/>
                  </a:lnTo>
                  <a:lnTo>
                    <a:pt x="2705" y="369"/>
                  </a:lnTo>
                  <a:lnTo>
                    <a:pt x="2718" y="358"/>
                  </a:lnTo>
                  <a:lnTo>
                    <a:pt x="2734" y="345"/>
                  </a:lnTo>
                  <a:lnTo>
                    <a:pt x="2745" y="331"/>
                  </a:lnTo>
                  <a:lnTo>
                    <a:pt x="2759" y="316"/>
                  </a:lnTo>
                  <a:lnTo>
                    <a:pt x="2770" y="300"/>
                  </a:lnTo>
                  <a:lnTo>
                    <a:pt x="2782" y="283"/>
                  </a:lnTo>
                  <a:lnTo>
                    <a:pt x="2792" y="264"/>
                  </a:lnTo>
                  <a:lnTo>
                    <a:pt x="2801" y="243"/>
                  </a:lnTo>
                  <a:lnTo>
                    <a:pt x="2809" y="221"/>
                  </a:lnTo>
                  <a:lnTo>
                    <a:pt x="2817" y="200"/>
                  </a:lnTo>
                  <a:lnTo>
                    <a:pt x="2822" y="175"/>
                  </a:lnTo>
                  <a:lnTo>
                    <a:pt x="2828" y="150"/>
                  </a:lnTo>
                  <a:lnTo>
                    <a:pt x="2834" y="123"/>
                  </a:lnTo>
                  <a:lnTo>
                    <a:pt x="2838" y="95"/>
                  </a:lnTo>
                  <a:lnTo>
                    <a:pt x="2840" y="66"/>
                  </a:lnTo>
                  <a:lnTo>
                    <a:pt x="2842" y="33"/>
                  </a:lnTo>
                  <a:lnTo>
                    <a:pt x="2842" y="0"/>
                  </a:lnTo>
                  <a:lnTo>
                    <a:pt x="2626" y="0"/>
                  </a:lnTo>
                  <a:lnTo>
                    <a:pt x="2609" y="27"/>
                  </a:lnTo>
                  <a:lnTo>
                    <a:pt x="2589" y="52"/>
                  </a:lnTo>
                  <a:lnTo>
                    <a:pt x="2570" y="73"/>
                  </a:lnTo>
                  <a:lnTo>
                    <a:pt x="2547" y="93"/>
                  </a:lnTo>
                  <a:lnTo>
                    <a:pt x="2522" y="112"/>
                  </a:lnTo>
                  <a:lnTo>
                    <a:pt x="2497" y="127"/>
                  </a:lnTo>
                  <a:lnTo>
                    <a:pt x="2472" y="141"/>
                  </a:lnTo>
                  <a:lnTo>
                    <a:pt x="2445" y="154"/>
                  </a:lnTo>
                  <a:lnTo>
                    <a:pt x="2420" y="164"/>
                  </a:lnTo>
                  <a:lnTo>
                    <a:pt x="2393" y="173"/>
                  </a:lnTo>
                  <a:lnTo>
                    <a:pt x="2368" y="179"/>
                  </a:lnTo>
                  <a:lnTo>
                    <a:pt x="2343" y="185"/>
                  </a:lnTo>
                  <a:lnTo>
                    <a:pt x="2320" y="191"/>
                  </a:lnTo>
                  <a:lnTo>
                    <a:pt x="2297" y="193"/>
                  </a:lnTo>
                  <a:lnTo>
                    <a:pt x="2278" y="195"/>
                  </a:lnTo>
                  <a:lnTo>
                    <a:pt x="2260" y="196"/>
                  </a:lnTo>
                  <a:lnTo>
                    <a:pt x="586" y="191"/>
                  </a:lnTo>
                  <a:lnTo>
                    <a:pt x="553" y="191"/>
                  </a:lnTo>
                  <a:lnTo>
                    <a:pt x="513" y="185"/>
                  </a:lnTo>
                  <a:lnTo>
                    <a:pt x="489" y="181"/>
                  </a:lnTo>
                  <a:lnTo>
                    <a:pt x="466" y="175"/>
                  </a:lnTo>
                  <a:lnTo>
                    <a:pt x="441" y="168"/>
                  </a:lnTo>
                  <a:lnTo>
                    <a:pt x="414" y="158"/>
                  </a:lnTo>
                  <a:lnTo>
                    <a:pt x="389" y="147"/>
                  </a:lnTo>
                  <a:lnTo>
                    <a:pt x="362" y="133"/>
                  </a:lnTo>
                  <a:lnTo>
                    <a:pt x="337" y="118"/>
                  </a:lnTo>
                  <a:lnTo>
                    <a:pt x="310" y="98"/>
                  </a:lnTo>
                  <a:lnTo>
                    <a:pt x="287" y="79"/>
                  </a:lnTo>
                  <a:lnTo>
                    <a:pt x="264" y="56"/>
                  </a:lnTo>
                  <a:lnTo>
                    <a:pt x="243" y="29"/>
                  </a:lnTo>
                  <a:lnTo>
                    <a:pt x="224" y="0"/>
                  </a:lnTo>
                  <a:lnTo>
                    <a:pt x="0" y="0"/>
                  </a:lnTo>
                  <a:close/>
                </a:path>
              </a:pathLst>
            </a:custGeom>
            <a:solidFill>
              <a:srgbClr val="3333CC"/>
            </a:solidFill>
            <a:ln>
              <a:noFill/>
            </a:ln>
            <a:extLst>
              <a:ext uri="{91240B29-F687-4F45-9708-019B960494DF}">
                <a14:hiddenLine xmlns:a14="http://schemas.microsoft.com/office/drawing/2010/main" w="22225">
                  <a:solidFill>
                    <a:srgbClr val="000000"/>
                  </a:solidFill>
                  <a:round/>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cs-CZ" altLang="cs-CZ" sz="1800">
                <a:latin typeface="Arial" charset="0"/>
              </a:endParaRPr>
            </a:p>
          </p:txBody>
        </p:sp>
        <p:sp>
          <p:nvSpPr>
            <p:cNvPr id="237575" name="WordArt 7"/>
            <p:cNvSpPr>
              <a:spLocks noChangeAspect="1" noChangeArrowheads="1" noChangeShapeType="1" noTextEdit="1"/>
            </p:cNvSpPr>
            <p:nvPr/>
          </p:nvSpPr>
          <p:spPr bwMode="auto">
            <a:xfrm>
              <a:off x="3118" y="1680"/>
              <a:ext cx="1512" cy="1059"/>
            </a:xfrm>
            <a:prstGeom prst="rect">
              <a:avLst/>
            </a:prstGeom>
          </p:spPr>
          <p:txBody>
            <a:bodyPr wrap="none" fromWordArt="1">
              <a:prstTxWarp prst="textPlain">
                <a:avLst>
                  <a:gd name="adj" fmla="val 50000"/>
                </a:avLst>
              </a:prstTxWarp>
            </a:bodyPr>
            <a:lstStyle/>
            <a:p>
              <a:pPr algn="ctr"/>
              <a:r>
                <a:rPr lang="cs-CZ" sz="3600" b="1" kern="10" spc="-720">
                  <a:ln w="3175">
                    <a:solidFill>
                      <a:srgbClr val="3333CC"/>
                    </a:solidFill>
                    <a:round/>
                    <a:headEnd/>
                    <a:tailEnd/>
                  </a:ln>
                  <a:gradFill rotWithShape="1">
                    <a:gsLst>
                      <a:gs pos="0">
                        <a:srgbClr val="3333CC"/>
                      </a:gs>
                      <a:gs pos="100000">
                        <a:srgbClr val="FFFFFF"/>
                      </a:gs>
                    </a:gsLst>
                    <a:lin ang="0" scaled="1"/>
                  </a:gradFill>
                  <a:latin typeface="Arial Black"/>
                </a:rPr>
                <a:t>UER</a:t>
              </a:r>
            </a:p>
          </p:txBody>
        </p:sp>
        <p:sp>
          <p:nvSpPr>
            <p:cNvPr id="237576" name="Freeform 8"/>
            <p:cNvSpPr>
              <a:spLocks noChangeAspect="1"/>
            </p:cNvSpPr>
            <p:nvPr/>
          </p:nvSpPr>
          <p:spPr bwMode="auto">
            <a:xfrm>
              <a:off x="3373" y="1484"/>
              <a:ext cx="188" cy="125"/>
            </a:xfrm>
            <a:custGeom>
              <a:avLst/>
              <a:gdLst>
                <a:gd name="T0" fmla="*/ 0 w 188"/>
                <a:gd name="T1" fmla="*/ 125 h 125"/>
                <a:gd name="T2" fmla="*/ 61 w 188"/>
                <a:gd name="T3" fmla="*/ 0 h 125"/>
                <a:gd name="T4" fmla="*/ 188 w 188"/>
                <a:gd name="T5" fmla="*/ 0 h 125"/>
                <a:gd name="T6" fmla="*/ 128 w 188"/>
                <a:gd name="T7" fmla="*/ 122 h 125"/>
                <a:gd name="T8" fmla="*/ 0 w 188"/>
                <a:gd name="T9" fmla="*/ 125 h 125"/>
                <a:gd name="T10" fmla="*/ 0 60000 65536"/>
                <a:gd name="T11" fmla="*/ 0 60000 65536"/>
                <a:gd name="T12" fmla="*/ 0 60000 65536"/>
                <a:gd name="T13" fmla="*/ 0 60000 65536"/>
                <a:gd name="T14" fmla="*/ 0 60000 65536"/>
                <a:gd name="T15" fmla="*/ 0 w 188"/>
                <a:gd name="T16" fmla="*/ 0 h 125"/>
                <a:gd name="T17" fmla="*/ 188 w 188"/>
                <a:gd name="T18" fmla="*/ 125 h 125"/>
              </a:gdLst>
              <a:ahLst/>
              <a:cxnLst>
                <a:cxn ang="T10">
                  <a:pos x="T0" y="T1"/>
                </a:cxn>
                <a:cxn ang="T11">
                  <a:pos x="T2" y="T3"/>
                </a:cxn>
                <a:cxn ang="T12">
                  <a:pos x="T4" y="T5"/>
                </a:cxn>
                <a:cxn ang="T13">
                  <a:pos x="T6" y="T7"/>
                </a:cxn>
                <a:cxn ang="T14">
                  <a:pos x="T8" y="T9"/>
                </a:cxn>
              </a:cxnLst>
              <a:rect l="T15" t="T16" r="T17" b="T18"/>
              <a:pathLst>
                <a:path w="188" h="125">
                  <a:moveTo>
                    <a:pt x="0" y="125"/>
                  </a:moveTo>
                  <a:lnTo>
                    <a:pt x="61" y="0"/>
                  </a:lnTo>
                  <a:lnTo>
                    <a:pt x="188" y="0"/>
                  </a:lnTo>
                  <a:lnTo>
                    <a:pt x="128" y="122"/>
                  </a:lnTo>
                  <a:lnTo>
                    <a:pt x="0" y="125"/>
                  </a:lnTo>
                  <a:close/>
                </a:path>
              </a:pathLst>
            </a:custGeom>
            <a:solidFill>
              <a:srgbClr val="FFFFFF"/>
            </a:solidFill>
            <a:ln>
              <a:noFill/>
            </a:ln>
            <a:extLst>
              <a:ext uri="{91240B29-F687-4F45-9708-019B960494DF}">
                <a14:hiddenLine xmlns:a14="http://schemas.microsoft.com/office/drawing/2010/main" w="222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cs-CZ" altLang="cs-CZ" sz="1800">
                <a:latin typeface="Arial" charset="0"/>
              </a:endParaRPr>
            </a:p>
          </p:txBody>
        </p:sp>
        <p:sp>
          <p:nvSpPr>
            <p:cNvPr id="237577" name="Freeform 9"/>
            <p:cNvSpPr>
              <a:spLocks noChangeAspect="1"/>
            </p:cNvSpPr>
            <p:nvPr/>
          </p:nvSpPr>
          <p:spPr bwMode="auto">
            <a:xfrm>
              <a:off x="4123" y="1498"/>
              <a:ext cx="332" cy="115"/>
            </a:xfrm>
            <a:custGeom>
              <a:avLst/>
              <a:gdLst>
                <a:gd name="T0" fmla="*/ 105 w 332"/>
                <a:gd name="T1" fmla="*/ 114 h 115"/>
                <a:gd name="T2" fmla="*/ 0 w 332"/>
                <a:gd name="T3" fmla="*/ 2 h 115"/>
                <a:gd name="T4" fmla="*/ 133 w 332"/>
                <a:gd name="T5" fmla="*/ 0 h 115"/>
                <a:gd name="T6" fmla="*/ 171 w 332"/>
                <a:gd name="T7" fmla="*/ 35 h 115"/>
                <a:gd name="T8" fmla="*/ 205 w 332"/>
                <a:gd name="T9" fmla="*/ 2 h 115"/>
                <a:gd name="T10" fmla="*/ 332 w 332"/>
                <a:gd name="T11" fmla="*/ 2 h 115"/>
                <a:gd name="T12" fmla="*/ 229 w 332"/>
                <a:gd name="T13" fmla="*/ 115 h 115"/>
                <a:gd name="T14" fmla="*/ 105 w 332"/>
                <a:gd name="T15" fmla="*/ 114 h 115"/>
                <a:gd name="T16" fmla="*/ 0 60000 65536"/>
                <a:gd name="T17" fmla="*/ 0 60000 65536"/>
                <a:gd name="T18" fmla="*/ 0 60000 65536"/>
                <a:gd name="T19" fmla="*/ 0 60000 65536"/>
                <a:gd name="T20" fmla="*/ 0 60000 65536"/>
                <a:gd name="T21" fmla="*/ 0 60000 65536"/>
                <a:gd name="T22" fmla="*/ 0 60000 65536"/>
                <a:gd name="T23" fmla="*/ 0 60000 65536"/>
                <a:gd name="T24" fmla="*/ 0 w 332"/>
                <a:gd name="T25" fmla="*/ 0 h 115"/>
                <a:gd name="T26" fmla="*/ 332 w 332"/>
                <a:gd name="T27" fmla="*/ 115 h 1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2" h="115">
                  <a:moveTo>
                    <a:pt x="105" y="114"/>
                  </a:moveTo>
                  <a:lnTo>
                    <a:pt x="0" y="2"/>
                  </a:lnTo>
                  <a:lnTo>
                    <a:pt x="133" y="0"/>
                  </a:lnTo>
                  <a:lnTo>
                    <a:pt x="171" y="35"/>
                  </a:lnTo>
                  <a:lnTo>
                    <a:pt x="205" y="2"/>
                  </a:lnTo>
                  <a:lnTo>
                    <a:pt x="332" y="2"/>
                  </a:lnTo>
                  <a:lnTo>
                    <a:pt x="229" y="115"/>
                  </a:lnTo>
                  <a:lnTo>
                    <a:pt x="105" y="114"/>
                  </a:lnTo>
                  <a:close/>
                </a:path>
              </a:pathLst>
            </a:custGeom>
            <a:solidFill>
              <a:srgbClr val="FFFFFF"/>
            </a:solidFill>
            <a:ln>
              <a:noFill/>
            </a:ln>
            <a:extLst>
              <a:ext uri="{91240B29-F687-4F45-9708-019B960494DF}">
                <a14:hiddenLine xmlns:a14="http://schemas.microsoft.com/office/drawing/2010/main" w="222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cs-CZ" altLang="cs-CZ" sz="1800">
                <a:latin typeface="Arial" charset="0"/>
              </a:endParaRPr>
            </a:p>
          </p:txBody>
        </p:sp>
        <p:sp>
          <p:nvSpPr>
            <p:cNvPr id="237578" name="Rectangle 10"/>
            <p:cNvSpPr>
              <a:spLocks noChangeArrowheads="1"/>
            </p:cNvSpPr>
            <p:nvPr/>
          </p:nvSpPr>
          <p:spPr bwMode="auto">
            <a:xfrm>
              <a:off x="3220" y="2801"/>
              <a:ext cx="1352" cy="131"/>
            </a:xfrm>
            <a:prstGeom prst="rect">
              <a:avLst/>
            </a:prstGeom>
            <a:solidFill>
              <a:srgbClr val="3333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cs-CZ" altLang="cs-CZ" sz="1800">
                <a:latin typeface="Arial" charset="0"/>
              </a:endParaRPr>
            </a:p>
          </p:txBody>
        </p:sp>
      </p:grpSp>
      <p:sp>
        <p:nvSpPr>
          <p:cNvPr id="13325" name="Rectangle 13"/>
          <p:cNvSpPr>
            <a:spLocks noChangeArrowheads="1"/>
          </p:cNvSpPr>
          <p:nvPr/>
        </p:nvSpPr>
        <p:spPr bwMode="auto">
          <a:xfrm>
            <a:off x="571500" y="1714500"/>
            <a:ext cx="8135938" cy="1169988"/>
          </a:xfrm>
          <a:prstGeom prst="rect">
            <a:avLst/>
          </a:prstGeom>
          <a:solidFill>
            <a:schemeClr val="bg1"/>
          </a:solidFill>
          <a:ln w="9525">
            <a:solidFill>
              <a:schemeClr val="tx1"/>
            </a:solidFill>
            <a:miter lim="800000"/>
            <a:headEnd/>
            <a:tailEnd/>
          </a:ln>
        </p:spPr>
        <p:txBody>
          <a:bodyPr anchor="ctr">
            <a:spAutoFit/>
          </a:bodyPr>
          <a:lstStyle>
            <a:lvl1pPr eaLnBrk="0" hangingPunct="0">
              <a:tabLst>
                <a:tab pos="228600" algn="l"/>
              </a:tabLst>
              <a:defRPr sz="2400">
                <a:solidFill>
                  <a:schemeClr val="tx1"/>
                </a:solidFill>
                <a:latin typeface="Times New Roman" pitchFamily="18" charset="0"/>
              </a:defRPr>
            </a:lvl1pPr>
            <a:lvl2pPr marL="742950" indent="-285750" eaLnBrk="0" hangingPunct="0">
              <a:tabLst>
                <a:tab pos="228600" algn="l"/>
              </a:tabLst>
              <a:defRPr sz="2400">
                <a:solidFill>
                  <a:schemeClr val="tx1"/>
                </a:solidFill>
                <a:latin typeface="Times New Roman" pitchFamily="18" charset="0"/>
              </a:defRPr>
            </a:lvl2pPr>
            <a:lvl3pPr marL="1143000" indent="-228600" eaLnBrk="0" hangingPunct="0">
              <a:tabLst>
                <a:tab pos="228600" algn="l"/>
              </a:tabLst>
              <a:defRPr sz="2400">
                <a:solidFill>
                  <a:schemeClr val="tx1"/>
                </a:solidFill>
                <a:latin typeface="Times New Roman" pitchFamily="18" charset="0"/>
              </a:defRPr>
            </a:lvl3pPr>
            <a:lvl4pPr marL="1600200" indent="-228600" eaLnBrk="0" hangingPunct="0">
              <a:tabLst>
                <a:tab pos="228600" algn="l"/>
              </a:tabLst>
              <a:defRPr sz="2400">
                <a:solidFill>
                  <a:schemeClr val="tx1"/>
                </a:solidFill>
                <a:latin typeface="Times New Roman" pitchFamily="18" charset="0"/>
              </a:defRPr>
            </a:lvl4pPr>
            <a:lvl5pPr marL="2057400" indent="-228600" eaLnBrk="0" hangingPunct="0">
              <a:tabLst>
                <a:tab pos="228600"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228600"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228600"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228600"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228600" algn="l"/>
              </a:tabLst>
              <a:defRPr sz="2400">
                <a:solidFill>
                  <a:schemeClr val="tx1"/>
                </a:solidFill>
                <a:latin typeface="Times New Roman" pitchFamily="18" charset="0"/>
              </a:defRPr>
            </a:lvl9pPr>
          </a:lstStyle>
          <a:p>
            <a:pPr eaLnBrk="1" hangingPunct="1"/>
            <a:r>
              <a:rPr lang="cs-CZ" altLang="cs-CZ" sz="1400" b="1">
                <a:solidFill>
                  <a:schemeClr val="accent2"/>
                </a:solidFill>
              </a:rPr>
              <a:t> </a:t>
            </a:r>
            <a:r>
              <a:rPr lang="cs-CZ" altLang="cs-CZ" sz="1400" b="1"/>
              <a:t>1. Odběratel uzavře s dodavatelem rámcovou, obvykle roční smlouvu o dodávkách, která obsahuje zejména</a:t>
            </a:r>
          </a:p>
          <a:p>
            <a:pPr eaLnBrk="1" hangingPunct="1">
              <a:buFontTx/>
              <a:buChar char="•"/>
            </a:pPr>
            <a:r>
              <a:rPr lang="cs-CZ" altLang="cs-CZ" sz="1400" b="1"/>
              <a:t>Kapacitní požadavky v rozdělení na čtvrtletí</a:t>
            </a:r>
          </a:p>
          <a:p>
            <a:pPr eaLnBrk="1" hangingPunct="1">
              <a:buFontTx/>
              <a:buChar char="•"/>
            </a:pPr>
            <a:r>
              <a:rPr lang="cs-CZ" altLang="cs-CZ" sz="1400" b="1"/>
              <a:t>Očekávaný sortiment</a:t>
            </a:r>
          </a:p>
          <a:p>
            <a:pPr eaLnBrk="1" hangingPunct="1">
              <a:buFontTx/>
              <a:buChar char="•"/>
            </a:pPr>
            <a:r>
              <a:rPr lang="cs-CZ" altLang="cs-CZ" sz="1400" b="1"/>
              <a:t>Jakost</a:t>
            </a:r>
            <a:endParaRPr lang="cs-CZ" altLang="cs-CZ" sz="1400" b="1">
              <a:solidFill>
                <a:srgbClr val="FF0000"/>
              </a:solidFill>
            </a:endParaRPr>
          </a:p>
        </p:txBody>
      </p:sp>
      <p:sp>
        <p:nvSpPr>
          <p:cNvPr id="13327" name="Rectangle 15"/>
          <p:cNvSpPr>
            <a:spLocks noChangeArrowheads="1"/>
          </p:cNvSpPr>
          <p:nvPr/>
        </p:nvSpPr>
        <p:spPr bwMode="auto">
          <a:xfrm>
            <a:off x="571500" y="4000500"/>
            <a:ext cx="8135938" cy="650875"/>
          </a:xfrm>
          <a:prstGeom prst="rect">
            <a:avLst/>
          </a:prstGeom>
          <a:solidFill>
            <a:schemeClr val="bg1"/>
          </a:solidFill>
          <a:ln w="9525">
            <a:solidFill>
              <a:schemeClr val="tx1"/>
            </a:solidFill>
            <a:miter lim="800000"/>
            <a:headEnd/>
            <a:tailEnd/>
          </a:ln>
        </p:spPr>
        <p:txBody>
          <a:bodyPr anchor="ctr">
            <a:spAutoFit/>
          </a:bodyPr>
          <a:lstStyle>
            <a:lvl1pPr eaLnBrk="0" hangingPunct="0">
              <a:tabLst>
                <a:tab pos="228600" algn="l"/>
              </a:tabLst>
              <a:defRPr sz="2400">
                <a:solidFill>
                  <a:schemeClr val="tx1"/>
                </a:solidFill>
                <a:latin typeface="Times New Roman" pitchFamily="18" charset="0"/>
              </a:defRPr>
            </a:lvl1pPr>
            <a:lvl2pPr marL="742950" indent="-285750" eaLnBrk="0" hangingPunct="0">
              <a:tabLst>
                <a:tab pos="228600" algn="l"/>
              </a:tabLst>
              <a:defRPr sz="2400">
                <a:solidFill>
                  <a:schemeClr val="tx1"/>
                </a:solidFill>
                <a:latin typeface="Times New Roman" pitchFamily="18" charset="0"/>
              </a:defRPr>
            </a:lvl2pPr>
            <a:lvl3pPr marL="1143000" indent="-228600" eaLnBrk="0" hangingPunct="0">
              <a:tabLst>
                <a:tab pos="228600" algn="l"/>
              </a:tabLst>
              <a:defRPr sz="2400">
                <a:solidFill>
                  <a:schemeClr val="tx1"/>
                </a:solidFill>
                <a:latin typeface="Times New Roman" pitchFamily="18" charset="0"/>
              </a:defRPr>
            </a:lvl3pPr>
            <a:lvl4pPr marL="1600200" indent="-228600" eaLnBrk="0" hangingPunct="0">
              <a:tabLst>
                <a:tab pos="228600" algn="l"/>
              </a:tabLst>
              <a:defRPr sz="2400">
                <a:solidFill>
                  <a:schemeClr val="tx1"/>
                </a:solidFill>
                <a:latin typeface="Times New Roman" pitchFamily="18" charset="0"/>
              </a:defRPr>
            </a:lvl4pPr>
            <a:lvl5pPr marL="2057400" indent="-228600" eaLnBrk="0" hangingPunct="0">
              <a:tabLst>
                <a:tab pos="228600"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228600"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228600"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228600"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228600" algn="l"/>
              </a:tabLst>
              <a:defRPr sz="2400">
                <a:solidFill>
                  <a:schemeClr val="tx1"/>
                </a:solidFill>
                <a:latin typeface="Times New Roman" pitchFamily="18" charset="0"/>
              </a:defRPr>
            </a:lvl9pPr>
          </a:lstStyle>
          <a:p>
            <a:pPr eaLnBrk="1" hangingPunct="1"/>
            <a:r>
              <a:rPr lang="cs-CZ" altLang="cs-CZ" sz="1800" b="1">
                <a:solidFill>
                  <a:schemeClr val="accent2"/>
                </a:solidFill>
              </a:rPr>
              <a:t> 2</a:t>
            </a:r>
            <a:r>
              <a:rPr lang="cs-CZ" altLang="cs-CZ" sz="1800" b="1"/>
              <a:t>. Plán je postupně upravován metodou klouzavých operativních plánů, často je opět uzavírána dílčí smlouva</a:t>
            </a:r>
            <a:endParaRPr lang="cs-CZ" altLang="cs-CZ" b="1">
              <a:solidFill>
                <a:srgbClr val="FF0000"/>
              </a:solidFill>
            </a:endParaRPr>
          </a:p>
        </p:txBody>
      </p:sp>
      <p:sp>
        <p:nvSpPr>
          <p:cNvPr id="13328" name="Rectangle 16"/>
          <p:cNvSpPr>
            <a:spLocks noChangeArrowheads="1"/>
          </p:cNvSpPr>
          <p:nvPr/>
        </p:nvSpPr>
        <p:spPr bwMode="auto">
          <a:xfrm>
            <a:off x="571500" y="5143500"/>
            <a:ext cx="8135938" cy="741363"/>
          </a:xfrm>
          <a:prstGeom prst="rect">
            <a:avLst/>
          </a:prstGeom>
          <a:solidFill>
            <a:schemeClr val="bg1"/>
          </a:solidFill>
          <a:ln w="9525">
            <a:solidFill>
              <a:schemeClr val="tx1"/>
            </a:solidFill>
            <a:miter lim="800000"/>
            <a:headEnd/>
            <a:tailEnd/>
          </a:ln>
        </p:spPr>
        <p:txBody>
          <a:bodyPr anchor="ctr">
            <a:spAutoFit/>
          </a:bodyPr>
          <a:lstStyle>
            <a:lvl1pPr eaLnBrk="0" hangingPunct="0">
              <a:tabLst>
                <a:tab pos="228600" algn="l"/>
              </a:tabLst>
              <a:defRPr sz="2400">
                <a:solidFill>
                  <a:schemeClr val="tx1"/>
                </a:solidFill>
                <a:latin typeface="Times New Roman" pitchFamily="18" charset="0"/>
              </a:defRPr>
            </a:lvl1pPr>
            <a:lvl2pPr marL="742950" indent="-285750" eaLnBrk="0" hangingPunct="0">
              <a:tabLst>
                <a:tab pos="228600" algn="l"/>
              </a:tabLst>
              <a:defRPr sz="2400">
                <a:solidFill>
                  <a:schemeClr val="tx1"/>
                </a:solidFill>
                <a:latin typeface="Times New Roman" pitchFamily="18" charset="0"/>
              </a:defRPr>
            </a:lvl2pPr>
            <a:lvl3pPr marL="1143000" indent="-228600" eaLnBrk="0" hangingPunct="0">
              <a:tabLst>
                <a:tab pos="228600" algn="l"/>
              </a:tabLst>
              <a:defRPr sz="2400">
                <a:solidFill>
                  <a:schemeClr val="tx1"/>
                </a:solidFill>
                <a:latin typeface="Times New Roman" pitchFamily="18" charset="0"/>
              </a:defRPr>
            </a:lvl3pPr>
            <a:lvl4pPr marL="1600200" indent="-228600" eaLnBrk="0" hangingPunct="0">
              <a:tabLst>
                <a:tab pos="228600" algn="l"/>
              </a:tabLst>
              <a:defRPr sz="2400">
                <a:solidFill>
                  <a:schemeClr val="tx1"/>
                </a:solidFill>
                <a:latin typeface="Times New Roman" pitchFamily="18" charset="0"/>
              </a:defRPr>
            </a:lvl4pPr>
            <a:lvl5pPr marL="2057400" indent="-228600" eaLnBrk="0" hangingPunct="0">
              <a:tabLst>
                <a:tab pos="228600"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228600"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228600"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228600"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228600" algn="l"/>
              </a:tabLst>
              <a:defRPr sz="2400">
                <a:solidFill>
                  <a:schemeClr val="tx1"/>
                </a:solidFill>
                <a:latin typeface="Times New Roman" pitchFamily="18" charset="0"/>
              </a:defRPr>
            </a:lvl9pPr>
          </a:lstStyle>
          <a:p>
            <a:pPr eaLnBrk="1" hangingPunct="1"/>
            <a:r>
              <a:rPr lang="cs-CZ" altLang="cs-CZ" sz="1800" b="1">
                <a:solidFill>
                  <a:schemeClr val="accent2"/>
                </a:solidFill>
              </a:rPr>
              <a:t> 3</a:t>
            </a:r>
            <a:r>
              <a:rPr lang="cs-CZ" altLang="cs-CZ" sz="1800" b="1"/>
              <a:t>. Požadavky jsou zpřesňovány formou odvolávek na stále kratší období</a:t>
            </a:r>
            <a:r>
              <a:rPr lang="en-US" altLang="cs-CZ" sz="1800" b="1"/>
              <a:t>:</a:t>
            </a:r>
            <a:endParaRPr lang="cs-CZ" altLang="cs-CZ" sz="1800" b="1"/>
          </a:p>
          <a:p>
            <a:pPr algn="ctr" eaLnBrk="1" hangingPunct="1"/>
            <a:r>
              <a:rPr lang="cs-CZ" altLang="cs-CZ" sz="1800" b="1"/>
              <a:t> </a:t>
            </a:r>
            <a:r>
              <a:rPr lang="cs-CZ" altLang="cs-CZ" b="1"/>
              <a:t>měsíc – týden – den až hodiny</a:t>
            </a:r>
            <a:endParaRPr lang="cs-CZ" altLang="cs-CZ" b="1">
              <a:solidFill>
                <a:srgbClr val="FF0000"/>
              </a:solidFill>
            </a:endParaRPr>
          </a:p>
        </p:txBody>
      </p:sp>
      <p:sp>
        <p:nvSpPr>
          <p:cNvPr id="19" name="Rectangle 13"/>
          <p:cNvSpPr>
            <a:spLocks noChangeArrowheads="1"/>
          </p:cNvSpPr>
          <p:nvPr/>
        </p:nvSpPr>
        <p:spPr bwMode="auto">
          <a:xfrm>
            <a:off x="571500" y="2928938"/>
            <a:ext cx="8135938" cy="862012"/>
          </a:xfrm>
          <a:prstGeom prst="rect">
            <a:avLst/>
          </a:prstGeom>
          <a:solidFill>
            <a:schemeClr val="bg1"/>
          </a:solidFill>
          <a:ln w="9525">
            <a:solidFill>
              <a:schemeClr val="tx1"/>
            </a:solidFill>
            <a:miter lim="800000"/>
            <a:headEnd/>
            <a:tailEnd/>
          </a:ln>
        </p:spPr>
        <p:txBody>
          <a:bodyPr anchor="ctr">
            <a:spAutoFit/>
          </a:bodyPr>
          <a:lstStyle>
            <a:lvl1pPr eaLnBrk="0" hangingPunct="0">
              <a:tabLst>
                <a:tab pos="228600" algn="l"/>
              </a:tabLst>
              <a:defRPr sz="2400">
                <a:solidFill>
                  <a:schemeClr val="tx1"/>
                </a:solidFill>
                <a:latin typeface="Times New Roman" pitchFamily="18" charset="0"/>
              </a:defRPr>
            </a:lvl1pPr>
            <a:lvl2pPr marL="742950" indent="-285750" eaLnBrk="0" hangingPunct="0">
              <a:tabLst>
                <a:tab pos="228600" algn="l"/>
              </a:tabLst>
              <a:defRPr sz="2400">
                <a:solidFill>
                  <a:schemeClr val="tx1"/>
                </a:solidFill>
                <a:latin typeface="Times New Roman" pitchFamily="18" charset="0"/>
              </a:defRPr>
            </a:lvl2pPr>
            <a:lvl3pPr marL="1143000" indent="-228600" eaLnBrk="0" hangingPunct="0">
              <a:tabLst>
                <a:tab pos="228600" algn="l"/>
              </a:tabLst>
              <a:defRPr sz="2400">
                <a:solidFill>
                  <a:schemeClr val="tx1"/>
                </a:solidFill>
                <a:latin typeface="Times New Roman" pitchFamily="18" charset="0"/>
              </a:defRPr>
            </a:lvl3pPr>
            <a:lvl4pPr marL="1600200" indent="-228600" eaLnBrk="0" hangingPunct="0">
              <a:tabLst>
                <a:tab pos="228600" algn="l"/>
              </a:tabLst>
              <a:defRPr sz="2400">
                <a:solidFill>
                  <a:schemeClr val="tx1"/>
                </a:solidFill>
                <a:latin typeface="Times New Roman" pitchFamily="18" charset="0"/>
              </a:defRPr>
            </a:lvl4pPr>
            <a:lvl5pPr marL="2057400" indent="-228600" eaLnBrk="0" hangingPunct="0">
              <a:tabLst>
                <a:tab pos="228600"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228600"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228600"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228600"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228600" algn="l"/>
              </a:tabLst>
              <a:defRPr sz="2400">
                <a:solidFill>
                  <a:schemeClr val="tx1"/>
                </a:solidFill>
                <a:latin typeface="Times New Roman" pitchFamily="18" charset="0"/>
              </a:defRPr>
            </a:lvl9pPr>
          </a:lstStyle>
          <a:p>
            <a:pPr eaLnBrk="1" hangingPunct="1"/>
            <a:r>
              <a:rPr lang="cs-CZ" altLang="cs-CZ" sz="1400" b="1">
                <a:solidFill>
                  <a:schemeClr val="accent2"/>
                </a:solidFill>
              </a:rPr>
              <a:t> </a:t>
            </a:r>
            <a:r>
              <a:rPr lang="cs-CZ" altLang="cs-CZ" sz="1400" b="1"/>
              <a:t>1. </a:t>
            </a:r>
            <a:r>
              <a:rPr lang="cs-CZ" altLang="cs-CZ" sz="1200"/>
              <a:t>Customer  conclude general contract with supplier, usually for year, wich usually contents</a:t>
            </a:r>
          </a:p>
          <a:p>
            <a:pPr eaLnBrk="1" hangingPunct="1">
              <a:buFontTx/>
              <a:buChar char="•"/>
            </a:pPr>
            <a:r>
              <a:rPr lang="cs-CZ" altLang="cs-CZ" sz="1200"/>
              <a:t> capacity needs divided to year quarters</a:t>
            </a:r>
          </a:p>
          <a:p>
            <a:pPr eaLnBrk="1" hangingPunct="1">
              <a:buFontTx/>
              <a:buChar char="•"/>
            </a:pPr>
            <a:r>
              <a:rPr lang="cs-CZ" altLang="cs-CZ" sz="1200"/>
              <a:t>Prospective assortment</a:t>
            </a:r>
          </a:p>
          <a:p>
            <a:pPr eaLnBrk="1" hangingPunct="1">
              <a:buFontTx/>
              <a:buChar char="•"/>
            </a:pPr>
            <a:r>
              <a:rPr lang="cs-CZ" altLang="cs-CZ" sz="1200"/>
              <a:t>Quolity</a:t>
            </a:r>
            <a:endParaRPr lang="cs-CZ" altLang="cs-CZ" sz="1200">
              <a:solidFill>
                <a:srgbClr val="FF0000"/>
              </a:solidFill>
            </a:endParaRPr>
          </a:p>
        </p:txBody>
      </p:sp>
      <p:sp>
        <p:nvSpPr>
          <p:cNvPr id="20" name="Rectangle 15"/>
          <p:cNvSpPr>
            <a:spLocks noChangeArrowheads="1"/>
          </p:cNvSpPr>
          <p:nvPr/>
        </p:nvSpPr>
        <p:spPr bwMode="auto">
          <a:xfrm>
            <a:off x="571500" y="4714875"/>
            <a:ext cx="8135938" cy="307975"/>
          </a:xfrm>
          <a:prstGeom prst="rect">
            <a:avLst/>
          </a:prstGeom>
          <a:solidFill>
            <a:schemeClr val="bg1"/>
          </a:solidFill>
          <a:ln w="9525">
            <a:solidFill>
              <a:schemeClr val="tx1"/>
            </a:solidFill>
            <a:miter lim="800000"/>
            <a:headEnd/>
            <a:tailEnd/>
          </a:ln>
        </p:spPr>
        <p:txBody>
          <a:bodyPr anchor="ctr">
            <a:spAutoFit/>
          </a:bodyPr>
          <a:lstStyle>
            <a:lvl1pPr eaLnBrk="0" hangingPunct="0">
              <a:tabLst>
                <a:tab pos="228600" algn="l"/>
              </a:tabLst>
              <a:defRPr sz="2400">
                <a:solidFill>
                  <a:schemeClr val="tx1"/>
                </a:solidFill>
                <a:latin typeface="Times New Roman" pitchFamily="18" charset="0"/>
              </a:defRPr>
            </a:lvl1pPr>
            <a:lvl2pPr marL="742950" indent="-285750" eaLnBrk="0" hangingPunct="0">
              <a:tabLst>
                <a:tab pos="228600" algn="l"/>
              </a:tabLst>
              <a:defRPr sz="2400">
                <a:solidFill>
                  <a:schemeClr val="tx1"/>
                </a:solidFill>
                <a:latin typeface="Times New Roman" pitchFamily="18" charset="0"/>
              </a:defRPr>
            </a:lvl2pPr>
            <a:lvl3pPr marL="1143000" indent="-228600" eaLnBrk="0" hangingPunct="0">
              <a:tabLst>
                <a:tab pos="228600" algn="l"/>
              </a:tabLst>
              <a:defRPr sz="2400">
                <a:solidFill>
                  <a:schemeClr val="tx1"/>
                </a:solidFill>
                <a:latin typeface="Times New Roman" pitchFamily="18" charset="0"/>
              </a:defRPr>
            </a:lvl3pPr>
            <a:lvl4pPr marL="1600200" indent="-228600" eaLnBrk="0" hangingPunct="0">
              <a:tabLst>
                <a:tab pos="228600" algn="l"/>
              </a:tabLst>
              <a:defRPr sz="2400">
                <a:solidFill>
                  <a:schemeClr val="tx1"/>
                </a:solidFill>
                <a:latin typeface="Times New Roman" pitchFamily="18" charset="0"/>
              </a:defRPr>
            </a:lvl4pPr>
            <a:lvl5pPr marL="2057400" indent="-228600" eaLnBrk="0" hangingPunct="0">
              <a:tabLst>
                <a:tab pos="228600"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228600"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228600"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228600"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228600" algn="l"/>
              </a:tabLst>
              <a:defRPr sz="2400">
                <a:solidFill>
                  <a:schemeClr val="tx1"/>
                </a:solidFill>
                <a:latin typeface="Times New Roman" pitchFamily="18" charset="0"/>
              </a:defRPr>
            </a:lvl9pPr>
          </a:lstStyle>
          <a:p>
            <a:pPr eaLnBrk="1" hangingPunct="1"/>
            <a:r>
              <a:rPr lang="cs-CZ" altLang="cs-CZ" sz="1400" b="1">
                <a:solidFill>
                  <a:schemeClr val="accent2"/>
                </a:solidFill>
              </a:rPr>
              <a:t> </a:t>
            </a:r>
            <a:r>
              <a:rPr lang="cs-CZ" altLang="cs-CZ" sz="1400">
                <a:solidFill>
                  <a:schemeClr val="accent2"/>
                </a:solidFill>
              </a:rPr>
              <a:t>2</a:t>
            </a:r>
            <a:r>
              <a:rPr lang="en-US" altLang="cs-CZ" sz="1400"/>
              <a:t>. </a:t>
            </a:r>
            <a:r>
              <a:rPr lang="en-US" altLang="cs-CZ" sz="1200"/>
              <a:t>Plan is step to step specified with the method of mooving operative plans, often is concuded partial contract</a:t>
            </a:r>
            <a:endParaRPr lang="en-US" altLang="cs-CZ" sz="1200">
              <a:solidFill>
                <a:srgbClr val="FF0000"/>
              </a:solidFill>
            </a:endParaRPr>
          </a:p>
        </p:txBody>
      </p:sp>
      <p:sp>
        <p:nvSpPr>
          <p:cNvPr id="21" name="Rectangle 16"/>
          <p:cNvSpPr>
            <a:spLocks noChangeArrowheads="1"/>
          </p:cNvSpPr>
          <p:nvPr/>
        </p:nvSpPr>
        <p:spPr bwMode="auto">
          <a:xfrm>
            <a:off x="571500" y="6000750"/>
            <a:ext cx="8135938" cy="492125"/>
          </a:xfrm>
          <a:prstGeom prst="rect">
            <a:avLst/>
          </a:prstGeom>
          <a:solidFill>
            <a:schemeClr val="bg1"/>
          </a:solidFill>
          <a:ln w="9525">
            <a:solidFill>
              <a:schemeClr val="tx1"/>
            </a:solidFill>
            <a:miter lim="800000"/>
            <a:headEnd/>
            <a:tailEnd/>
          </a:ln>
        </p:spPr>
        <p:txBody>
          <a:bodyPr anchor="ctr">
            <a:spAutoFit/>
          </a:bodyPr>
          <a:lstStyle>
            <a:lvl1pPr eaLnBrk="0" hangingPunct="0">
              <a:tabLst>
                <a:tab pos="228600" algn="l"/>
              </a:tabLst>
              <a:defRPr sz="2400">
                <a:solidFill>
                  <a:schemeClr val="tx1"/>
                </a:solidFill>
                <a:latin typeface="Times New Roman" pitchFamily="18" charset="0"/>
              </a:defRPr>
            </a:lvl1pPr>
            <a:lvl2pPr marL="742950" indent="-285750" eaLnBrk="0" hangingPunct="0">
              <a:tabLst>
                <a:tab pos="228600" algn="l"/>
              </a:tabLst>
              <a:defRPr sz="2400">
                <a:solidFill>
                  <a:schemeClr val="tx1"/>
                </a:solidFill>
                <a:latin typeface="Times New Roman" pitchFamily="18" charset="0"/>
              </a:defRPr>
            </a:lvl2pPr>
            <a:lvl3pPr marL="1143000" indent="-228600" eaLnBrk="0" hangingPunct="0">
              <a:tabLst>
                <a:tab pos="228600" algn="l"/>
              </a:tabLst>
              <a:defRPr sz="2400">
                <a:solidFill>
                  <a:schemeClr val="tx1"/>
                </a:solidFill>
                <a:latin typeface="Times New Roman" pitchFamily="18" charset="0"/>
              </a:defRPr>
            </a:lvl3pPr>
            <a:lvl4pPr marL="1600200" indent="-228600" eaLnBrk="0" hangingPunct="0">
              <a:tabLst>
                <a:tab pos="228600" algn="l"/>
              </a:tabLst>
              <a:defRPr sz="2400">
                <a:solidFill>
                  <a:schemeClr val="tx1"/>
                </a:solidFill>
                <a:latin typeface="Times New Roman" pitchFamily="18" charset="0"/>
              </a:defRPr>
            </a:lvl4pPr>
            <a:lvl5pPr marL="2057400" indent="-228600" eaLnBrk="0" hangingPunct="0">
              <a:tabLst>
                <a:tab pos="228600"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228600"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228600"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228600"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228600" algn="l"/>
              </a:tabLst>
              <a:defRPr sz="2400">
                <a:solidFill>
                  <a:schemeClr val="tx1"/>
                </a:solidFill>
                <a:latin typeface="Times New Roman" pitchFamily="18" charset="0"/>
              </a:defRPr>
            </a:lvl9pPr>
          </a:lstStyle>
          <a:p>
            <a:pPr eaLnBrk="1" hangingPunct="1"/>
            <a:r>
              <a:rPr lang="cs-CZ" altLang="cs-CZ" sz="1400">
                <a:solidFill>
                  <a:schemeClr val="accent2"/>
                </a:solidFill>
              </a:rPr>
              <a:t> 3</a:t>
            </a:r>
            <a:r>
              <a:rPr lang="cs-CZ" altLang="cs-CZ" sz="1400"/>
              <a:t>. </a:t>
            </a:r>
            <a:r>
              <a:rPr lang="cs-CZ" altLang="cs-CZ" sz="1200"/>
              <a:t>Needs are specified for shorter ann shorter planning periods:</a:t>
            </a:r>
          </a:p>
          <a:p>
            <a:pPr algn="ctr" eaLnBrk="1" hangingPunct="1"/>
            <a:r>
              <a:rPr lang="cs-CZ" altLang="cs-CZ" sz="1200"/>
              <a:t> month – week – day - hours</a:t>
            </a:r>
            <a:endParaRPr lang="cs-CZ" altLang="cs-CZ" sz="1200">
              <a:solidFill>
                <a:srgbClr val="FF0000"/>
              </a:solidFill>
            </a:endParaRPr>
          </a:p>
        </p:txBody>
      </p:sp>
      <p:sp>
        <p:nvSpPr>
          <p:cNvPr id="237588" name="Rectangle 20"/>
          <p:cNvSpPr>
            <a:spLocks noGrp="1" noChangeArrowheads="1"/>
          </p:cNvSpPr>
          <p:nvPr>
            <p:ph type="title"/>
          </p:nvPr>
        </p:nvSpPr>
        <p:spPr/>
        <p:txBody>
          <a:bodyPr/>
          <a:lstStyle/>
          <a:p>
            <a:r>
              <a:rPr kumimoji="0" lang="cs-CZ" altLang="cs-CZ">
                <a:solidFill>
                  <a:schemeClr val="tx1"/>
                </a:solidFill>
              </a:rPr>
              <a:t>	JiT zásobování - postup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25"/>
                                        </p:tgtEl>
                                        <p:attrNameLst>
                                          <p:attrName>style.visibility</p:attrName>
                                        </p:attrNameLst>
                                      </p:cBhvr>
                                      <p:to>
                                        <p:strVal val="visible"/>
                                      </p:to>
                                    </p:set>
                                    <p:anim calcmode="lin" valueType="num">
                                      <p:cBhvr additive="base">
                                        <p:cTn id="7" dur="500" fill="hold"/>
                                        <p:tgtEl>
                                          <p:spTgt spid="13325"/>
                                        </p:tgtEl>
                                        <p:attrNameLst>
                                          <p:attrName>ppt_x</p:attrName>
                                        </p:attrNameLst>
                                      </p:cBhvr>
                                      <p:tavLst>
                                        <p:tav tm="0">
                                          <p:val>
                                            <p:strVal val="#ppt_x"/>
                                          </p:val>
                                        </p:tav>
                                        <p:tav tm="100000">
                                          <p:val>
                                            <p:strVal val="#ppt_x"/>
                                          </p:val>
                                        </p:tav>
                                      </p:tavLst>
                                    </p:anim>
                                    <p:anim calcmode="lin" valueType="num">
                                      <p:cBhvr additive="base">
                                        <p:cTn id="8" dur="500" fill="hold"/>
                                        <p:tgtEl>
                                          <p:spTgt spid="1332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27"/>
                                        </p:tgtEl>
                                        <p:attrNameLst>
                                          <p:attrName>style.visibility</p:attrName>
                                        </p:attrNameLst>
                                      </p:cBhvr>
                                      <p:to>
                                        <p:strVal val="visible"/>
                                      </p:to>
                                    </p:set>
                                    <p:anim calcmode="lin" valueType="num">
                                      <p:cBhvr additive="base">
                                        <p:cTn id="13" dur="500" fill="hold"/>
                                        <p:tgtEl>
                                          <p:spTgt spid="13327"/>
                                        </p:tgtEl>
                                        <p:attrNameLst>
                                          <p:attrName>ppt_x</p:attrName>
                                        </p:attrNameLst>
                                      </p:cBhvr>
                                      <p:tavLst>
                                        <p:tav tm="0">
                                          <p:val>
                                            <p:strVal val="#ppt_x"/>
                                          </p:val>
                                        </p:tav>
                                        <p:tav tm="100000">
                                          <p:val>
                                            <p:strVal val="#ppt_x"/>
                                          </p:val>
                                        </p:tav>
                                      </p:tavLst>
                                    </p:anim>
                                    <p:anim calcmode="lin" valueType="num">
                                      <p:cBhvr additive="base">
                                        <p:cTn id="14" dur="500" fill="hold"/>
                                        <p:tgtEl>
                                          <p:spTgt spid="1332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28"/>
                                        </p:tgtEl>
                                        <p:attrNameLst>
                                          <p:attrName>style.visibility</p:attrName>
                                        </p:attrNameLst>
                                      </p:cBhvr>
                                      <p:to>
                                        <p:strVal val="visible"/>
                                      </p:to>
                                    </p:set>
                                    <p:anim calcmode="lin" valueType="num">
                                      <p:cBhvr additive="base">
                                        <p:cTn id="19" dur="500" fill="hold"/>
                                        <p:tgtEl>
                                          <p:spTgt spid="13328"/>
                                        </p:tgtEl>
                                        <p:attrNameLst>
                                          <p:attrName>ppt_x</p:attrName>
                                        </p:attrNameLst>
                                      </p:cBhvr>
                                      <p:tavLst>
                                        <p:tav tm="0">
                                          <p:val>
                                            <p:strVal val="#ppt_x"/>
                                          </p:val>
                                        </p:tav>
                                        <p:tav tm="100000">
                                          <p:val>
                                            <p:strVal val="#ppt_x"/>
                                          </p:val>
                                        </p:tav>
                                      </p:tavLst>
                                    </p:anim>
                                    <p:anim calcmode="lin" valueType="num">
                                      <p:cBhvr additive="base">
                                        <p:cTn id="20" dur="500" fill="hold"/>
                                        <p:tgtEl>
                                          <p:spTgt spid="1332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5" grpId="0" animBg="1"/>
      <p:bldP spid="13327" grpId="0" animBg="1"/>
      <p:bldP spid="13328" grpId="0" animBg="1"/>
      <p:bldP spid="19" grpId="0" animBg="1"/>
      <p:bldP spid="20" grpId="0" animBg="1"/>
      <p:bldP spid="2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8594" name="Group 2"/>
          <p:cNvGrpSpPr>
            <a:grpSpLocks/>
          </p:cNvGrpSpPr>
          <p:nvPr/>
        </p:nvGrpSpPr>
        <p:grpSpPr bwMode="auto">
          <a:xfrm>
            <a:off x="468313" y="333375"/>
            <a:ext cx="600075" cy="574675"/>
            <a:chOff x="3013" y="1373"/>
            <a:chExt cx="1757" cy="1663"/>
          </a:xfrm>
        </p:grpSpPr>
        <p:sp>
          <p:nvSpPr>
            <p:cNvPr id="238595" name="Freeform 3"/>
            <p:cNvSpPr>
              <a:spLocks noChangeAspect="1"/>
            </p:cNvSpPr>
            <p:nvPr/>
          </p:nvSpPr>
          <p:spPr bwMode="auto">
            <a:xfrm>
              <a:off x="3013" y="1373"/>
              <a:ext cx="610" cy="235"/>
            </a:xfrm>
            <a:custGeom>
              <a:avLst/>
              <a:gdLst>
                <a:gd name="T0" fmla="*/ 0 w 1114"/>
                <a:gd name="T1" fmla="*/ 0 h 430"/>
                <a:gd name="T2" fmla="*/ 1114 w 1114"/>
                <a:gd name="T3" fmla="*/ 0 h 430"/>
                <a:gd name="T4" fmla="*/ 1114 w 1114"/>
                <a:gd name="T5" fmla="*/ 430 h 430"/>
                <a:gd name="T6" fmla="*/ 181 w 1114"/>
                <a:gd name="T7" fmla="*/ 430 h 430"/>
                <a:gd name="T8" fmla="*/ 181 w 1114"/>
                <a:gd name="T9" fmla="*/ 371 h 430"/>
                <a:gd name="T10" fmla="*/ 177 w 1114"/>
                <a:gd name="T11" fmla="*/ 305 h 430"/>
                <a:gd name="T12" fmla="*/ 175 w 1114"/>
                <a:gd name="T13" fmla="*/ 271 h 430"/>
                <a:gd name="T14" fmla="*/ 169 w 1114"/>
                <a:gd name="T15" fmla="*/ 236 h 430"/>
                <a:gd name="T16" fmla="*/ 163 w 1114"/>
                <a:gd name="T17" fmla="*/ 204 h 430"/>
                <a:gd name="T18" fmla="*/ 156 w 1114"/>
                <a:gd name="T19" fmla="*/ 171 h 430"/>
                <a:gd name="T20" fmla="*/ 146 w 1114"/>
                <a:gd name="T21" fmla="*/ 138 h 430"/>
                <a:gd name="T22" fmla="*/ 132 w 1114"/>
                <a:gd name="T23" fmla="*/ 109 h 430"/>
                <a:gd name="T24" fmla="*/ 127 w 1114"/>
                <a:gd name="T25" fmla="*/ 94 h 430"/>
                <a:gd name="T26" fmla="*/ 119 w 1114"/>
                <a:gd name="T27" fmla="*/ 82 h 430"/>
                <a:gd name="T28" fmla="*/ 109 w 1114"/>
                <a:gd name="T29" fmla="*/ 69 h 430"/>
                <a:gd name="T30" fmla="*/ 102 w 1114"/>
                <a:gd name="T31" fmla="*/ 57 h 430"/>
                <a:gd name="T32" fmla="*/ 90 w 1114"/>
                <a:gd name="T33" fmla="*/ 46 h 430"/>
                <a:gd name="T34" fmla="*/ 80 w 1114"/>
                <a:gd name="T35" fmla="*/ 36 h 430"/>
                <a:gd name="T36" fmla="*/ 69 w 1114"/>
                <a:gd name="T37" fmla="*/ 27 h 430"/>
                <a:gd name="T38" fmla="*/ 57 w 1114"/>
                <a:gd name="T39" fmla="*/ 19 h 430"/>
                <a:gd name="T40" fmla="*/ 44 w 1114"/>
                <a:gd name="T41" fmla="*/ 11 h 430"/>
                <a:gd name="T42" fmla="*/ 28 w 1114"/>
                <a:gd name="T43" fmla="*/ 7 h 430"/>
                <a:gd name="T44" fmla="*/ 15 w 1114"/>
                <a:gd name="T45" fmla="*/ 2 h 430"/>
                <a:gd name="T46" fmla="*/ 0 w 1114"/>
                <a:gd name="T47" fmla="*/ 0 h 43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14"/>
                <a:gd name="T73" fmla="*/ 0 h 430"/>
                <a:gd name="T74" fmla="*/ 1114 w 1114"/>
                <a:gd name="T75" fmla="*/ 430 h 43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14" h="430">
                  <a:moveTo>
                    <a:pt x="0" y="0"/>
                  </a:moveTo>
                  <a:lnTo>
                    <a:pt x="1114" y="0"/>
                  </a:lnTo>
                  <a:lnTo>
                    <a:pt x="1114" y="430"/>
                  </a:lnTo>
                  <a:lnTo>
                    <a:pt x="181" y="430"/>
                  </a:lnTo>
                  <a:lnTo>
                    <a:pt x="181" y="371"/>
                  </a:lnTo>
                  <a:lnTo>
                    <a:pt x="177" y="305"/>
                  </a:lnTo>
                  <a:lnTo>
                    <a:pt x="175" y="271"/>
                  </a:lnTo>
                  <a:lnTo>
                    <a:pt x="169" y="236"/>
                  </a:lnTo>
                  <a:lnTo>
                    <a:pt x="163" y="204"/>
                  </a:lnTo>
                  <a:lnTo>
                    <a:pt x="156" y="171"/>
                  </a:lnTo>
                  <a:lnTo>
                    <a:pt x="146" y="138"/>
                  </a:lnTo>
                  <a:lnTo>
                    <a:pt x="132" y="109"/>
                  </a:lnTo>
                  <a:lnTo>
                    <a:pt x="127" y="94"/>
                  </a:lnTo>
                  <a:lnTo>
                    <a:pt x="119" y="82"/>
                  </a:lnTo>
                  <a:lnTo>
                    <a:pt x="109" y="69"/>
                  </a:lnTo>
                  <a:lnTo>
                    <a:pt x="102" y="57"/>
                  </a:lnTo>
                  <a:lnTo>
                    <a:pt x="90" y="46"/>
                  </a:lnTo>
                  <a:lnTo>
                    <a:pt x="80" y="36"/>
                  </a:lnTo>
                  <a:lnTo>
                    <a:pt x="69" y="27"/>
                  </a:lnTo>
                  <a:lnTo>
                    <a:pt x="57" y="19"/>
                  </a:lnTo>
                  <a:lnTo>
                    <a:pt x="44" y="11"/>
                  </a:lnTo>
                  <a:lnTo>
                    <a:pt x="28" y="7"/>
                  </a:lnTo>
                  <a:lnTo>
                    <a:pt x="15" y="2"/>
                  </a:lnTo>
                  <a:lnTo>
                    <a:pt x="0" y="0"/>
                  </a:lnTo>
                  <a:close/>
                </a:path>
              </a:pathLst>
            </a:custGeom>
            <a:solidFill>
              <a:srgbClr val="3333CC"/>
            </a:solidFill>
            <a:ln>
              <a:noFill/>
            </a:ln>
            <a:extLst>
              <a:ext uri="{91240B29-F687-4F45-9708-019B960494DF}">
                <a14:hiddenLine xmlns:a14="http://schemas.microsoft.com/office/drawing/2010/main" w="22225">
                  <a:solidFill>
                    <a:srgbClr val="000000"/>
                  </a:solidFill>
                  <a:round/>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cs-CZ" altLang="cs-CZ" sz="1800">
                <a:latin typeface="Arial" charset="0"/>
              </a:endParaRPr>
            </a:p>
          </p:txBody>
        </p:sp>
        <p:sp>
          <p:nvSpPr>
            <p:cNvPr id="238596" name="Freeform 4"/>
            <p:cNvSpPr>
              <a:spLocks noChangeAspect="1"/>
            </p:cNvSpPr>
            <p:nvPr/>
          </p:nvSpPr>
          <p:spPr bwMode="auto">
            <a:xfrm>
              <a:off x="4160" y="1373"/>
              <a:ext cx="610" cy="235"/>
            </a:xfrm>
            <a:custGeom>
              <a:avLst/>
              <a:gdLst>
                <a:gd name="T0" fmla="*/ 1114 w 1114"/>
                <a:gd name="T1" fmla="*/ 0 h 430"/>
                <a:gd name="T2" fmla="*/ 0 w 1114"/>
                <a:gd name="T3" fmla="*/ 0 h 430"/>
                <a:gd name="T4" fmla="*/ 0 w 1114"/>
                <a:gd name="T5" fmla="*/ 430 h 430"/>
                <a:gd name="T6" fmla="*/ 933 w 1114"/>
                <a:gd name="T7" fmla="*/ 430 h 430"/>
                <a:gd name="T8" fmla="*/ 933 w 1114"/>
                <a:gd name="T9" fmla="*/ 371 h 430"/>
                <a:gd name="T10" fmla="*/ 937 w 1114"/>
                <a:gd name="T11" fmla="*/ 305 h 430"/>
                <a:gd name="T12" fmla="*/ 939 w 1114"/>
                <a:gd name="T13" fmla="*/ 271 h 430"/>
                <a:gd name="T14" fmla="*/ 945 w 1114"/>
                <a:gd name="T15" fmla="*/ 236 h 430"/>
                <a:gd name="T16" fmla="*/ 951 w 1114"/>
                <a:gd name="T17" fmla="*/ 204 h 430"/>
                <a:gd name="T18" fmla="*/ 958 w 1114"/>
                <a:gd name="T19" fmla="*/ 171 h 430"/>
                <a:gd name="T20" fmla="*/ 968 w 1114"/>
                <a:gd name="T21" fmla="*/ 138 h 430"/>
                <a:gd name="T22" fmla="*/ 982 w 1114"/>
                <a:gd name="T23" fmla="*/ 109 h 430"/>
                <a:gd name="T24" fmla="*/ 987 w 1114"/>
                <a:gd name="T25" fmla="*/ 94 h 430"/>
                <a:gd name="T26" fmla="*/ 995 w 1114"/>
                <a:gd name="T27" fmla="*/ 82 h 430"/>
                <a:gd name="T28" fmla="*/ 1005 w 1114"/>
                <a:gd name="T29" fmla="*/ 69 h 430"/>
                <a:gd name="T30" fmla="*/ 1012 w 1114"/>
                <a:gd name="T31" fmla="*/ 57 h 430"/>
                <a:gd name="T32" fmla="*/ 1024 w 1114"/>
                <a:gd name="T33" fmla="*/ 46 h 430"/>
                <a:gd name="T34" fmla="*/ 1034 w 1114"/>
                <a:gd name="T35" fmla="*/ 36 h 430"/>
                <a:gd name="T36" fmla="*/ 1045 w 1114"/>
                <a:gd name="T37" fmla="*/ 27 h 430"/>
                <a:gd name="T38" fmla="*/ 1057 w 1114"/>
                <a:gd name="T39" fmla="*/ 19 h 430"/>
                <a:gd name="T40" fmla="*/ 1070 w 1114"/>
                <a:gd name="T41" fmla="*/ 11 h 430"/>
                <a:gd name="T42" fmla="*/ 1086 w 1114"/>
                <a:gd name="T43" fmla="*/ 7 h 430"/>
                <a:gd name="T44" fmla="*/ 1099 w 1114"/>
                <a:gd name="T45" fmla="*/ 2 h 430"/>
                <a:gd name="T46" fmla="*/ 1114 w 1114"/>
                <a:gd name="T47" fmla="*/ 0 h 43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14"/>
                <a:gd name="T73" fmla="*/ 0 h 430"/>
                <a:gd name="T74" fmla="*/ 1114 w 1114"/>
                <a:gd name="T75" fmla="*/ 430 h 43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14" h="430">
                  <a:moveTo>
                    <a:pt x="1114" y="0"/>
                  </a:moveTo>
                  <a:lnTo>
                    <a:pt x="0" y="0"/>
                  </a:lnTo>
                  <a:lnTo>
                    <a:pt x="0" y="430"/>
                  </a:lnTo>
                  <a:lnTo>
                    <a:pt x="933" y="430"/>
                  </a:lnTo>
                  <a:lnTo>
                    <a:pt x="933" y="371"/>
                  </a:lnTo>
                  <a:lnTo>
                    <a:pt x="937" y="305"/>
                  </a:lnTo>
                  <a:lnTo>
                    <a:pt x="939" y="271"/>
                  </a:lnTo>
                  <a:lnTo>
                    <a:pt x="945" y="236"/>
                  </a:lnTo>
                  <a:lnTo>
                    <a:pt x="951" y="204"/>
                  </a:lnTo>
                  <a:lnTo>
                    <a:pt x="958" y="171"/>
                  </a:lnTo>
                  <a:lnTo>
                    <a:pt x="968" y="138"/>
                  </a:lnTo>
                  <a:lnTo>
                    <a:pt x="982" y="109"/>
                  </a:lnTo>
                  <a:lnTo>
                    <a:pt x="987" y="94"/>
                  </a:lnTo>
                  <a:lnTo>
                    <a:pt x="995" y="82"/>
                  </a:lnTo>
                  <a:lnTo>
                    <a:pt x="1005" y="69"/>
                  </a:lnTo>
                  <a:lnTo>
                    <a:pt x="1012" y="57"/>
                  </a:lnTo>
                  <a:lnTo>
                    <a:pt x="1024" y="46"/>
                  </a:lnTo>
                  <a:lnTo>
                    <a:pt x="1034" y="36"/>
                  </a:lnTo>
                  <a:lnTo>
                    <a:pt x="1045" y="27"/>
                  </a:lnTo>
                  <a:lnTo>
                    <a:pt x="1057" y="19"/>
                  </a:lnTo>
                  <a:lnTo>
                    <a:pt x="1070" y="11"/>
                  </a:lnTo>
                  <a:lnTo>
                    <a:pt x="1086" y="7"/>
                  </a:lnTo>
                  <a:lnTo>
                    <a:pt x="1099" y="2"/>
                  </a:lnTo>
                  <a:lnTo>
                    <a:pt x="1114" y="0"/>
                  </a:lnTo>
                  <a:close/>
                </a:path>
              </a:pathLst>
            </a:custGeom>
            <a:solidFill>
              <a:srgbClr val="3333CC"/>
            </a:solidFill>
            <a:ln>
              <a:noFill/>
            </a:ln>
            <a:extLst>
              <a:ext uri="{91240B29-F687-4F45-9708-019B960494DF}">
                <a14:hiddenLine xmlns:a14="http://schemas.microsoft.com/office/drawing/2010/main" w="22225">
                  <a:solidFill>
                    <a:srgbClr val="000000"/>
                  </a:solidFill>
                  <a:round/>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cs-CZ" altLang="cs-CZ" sz="1800">
                <a:latin typeface="Arial" charset="0"/>
              </a:endParaRPr>
            </a:p>
          </p:txBody>
        </p:sp>
        <p:sp>
          <p:nvSpPr>
            <p:cNvPr id="238597" name="Rectangle 5"/>
            <p:cNvSpPr>
              <a:spLocks noChangeAspect="1" noChangeArrowheads="1"/>
            </p:cNvSpPr>
            <p:nvPr/>
          </p:nvSpPr>
          <p:spPr bwMode="auto">
            <a:xfrm>
              <a:off x="3609" y="1373"/>
              <a:ext cx="552" cy="235"/>
            </a:xfrm>
            <a:prstGeom prst="rect">
              <a:avLst/>
            </a:prstGeom>
            <a:solidFill>
              <a:srgbClr val="3333CC"/>
            </a:solidFill>
            <a:ln>
              <a:noFill/>
            </a:ln>
            <a:extLst>
              <a:ext uri="{91240B29-F687-4F45-9708-019B960494DF}">
                <a14:hiddenLine xmlns:a14="http://schemas.microsoft.com/office/drawing/2010/main" w="222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cs-CZ" altLang="cs-CZ" sz="1800">
                <a:latin typeface="Arial" charset="0"/>
              </a:endParaRPr>
            </a:p>
          </p:txBody>
        </p:sp>
        <p:sp>
          <p:nvSpPr>
            <p:cNvPr id="238598" name="Freeform 6"/>
            <p:cNvSpPr>
              <a:spLocks noChangeAspect="1"/>
            </p:cNvSpPr>
            <p:nvPr/>
          </p:nvSpPr>
          <p:spPr bwMode="auto">
            <a:xfrm>
              <a:off x="3113" y="2801"/>
              <a:ext cx="1512" cy="235"/>
            </a:xfrm>
            <a:custGeom>
              <a:avLst/>
              <a:gdLst>
                <a:gd name="T0" fmla="*/ 0 w 2842"/>
                <a:gd name="T1" fmla="*/ 33 h 443"/>
                <a:gd name="T2" fmla="*/ 4 w 2842"/>
                <a:gd name="T3" fmla="*/ 93 h 443"/>
                <a:gd name="T4" fmla="*/ 12 w 2842"/>
                <a:gd name="T5" fmla="*/ 147 h 443"/>
                <a:gd name="T6" fmla="*/ 24 w 2842"/>
                <a:gd name="T7" fmla="*/ 196 h 443"/>
                <a:gd name="T8" fmla="*/ 39 w 2842"/>
                <a:gd name="T9" fmla="*/ 239 h 443"/>
                <a:gd name="T10" fmla="*/ 56 w 2842"/>
                <a:gd name="T11" fmla="*/ 277 h 443"/>
                <a:gd name="T12" fmla="*/ 79 w 2842"/>
                <a:gd name="T13" fmla="*/ 312 h 443"/>
                <a:gd name="T14" fmla="*/ 103 w 2842"/>
                <a:gd name="T15" fmla="*/ 341 h 443"/>
                <a:gd name="T16" fmla="*/ 129 w 2842"/>
                <a:gd name="T17" fmla="*/ 366 h 443"/>
                <a:gd name="T18" fmla="*/ 160 w 2842"/>
                <a:gd name="T19" fmla="*/ 387 h 443"/>
                <a:gd name="T20" fmla="*/ 191 w 2842"/>
                <a:gd name="T21" fmla="*/ 404 h 443"/>
                <a:gd name="T22" fmla="*/ 226 w 2842"/>
                <a:gd name="T23" fmla="*/ 418 h 443"/>
                <a:gd name="T24" fmla="*/ 280 w 2842"/>
                <a:gd name="T25" fmla="*/ 433 h 443"/>
                <a:gd name="T26" fmla="*/ 359 w 2842"/>
                <a:gd name="T27" fmla="*/ 443 h 443"/>
                <a:gd name="T28" fmla="*/ 2416 w 2842"/>
                <a:gd name="T29" fmla="*/ 443 h 443"/>
                <a:gd name="T30" fmla="*/ 2503 w 2842"/>
                <a:gd name="T31" fmla="*/ 439 h 443"/>
                <a:gd name="T32" fmla="*/ 2584 w 2842"/>
                <a:gd name="T33" fmla="*/ 425 h 443"/>
                <a:gd name="T34" fmla="*/ 2622 w 2842"/>
                <a:gd name="T35" fmla="*/ 414 h 443"/>
                <a:gd name="T36" fmla="*/ 2657 w 2842"/>
                <a:gd name="T37" fmla="*/ 398 h 443"/>
                <a:gd name="T38" fmla="*/ 2690 w 2842"/>
                <a:gd name="T39" fmla="*/ 381 h 443"/>
                <a:gd name="T40" fmla="*/ 2718 w 2842"/>
                <a:gd name="T41" fmla="*/ 358 h 443"/>
                <a:gd name="T42" fmla="*/ 2745 w 2842"/>
                <a:gd name="T43" fmla="*/ 331 h 443"/>
                <a:gd name="T44" fmla="*/ 2770 w 2842"/>
                <a:gd name="T45" fmla="*/ 300 h 443"/>
                <a:gd name="T46" fmla="*/ 2792 w 2842"/>
                <a:gd name="T47" fmla="*/ 264 h 443"/>
                <a:gd name="T48" fmla="*/ 2809 w 2842"/>
                <a:gd name="T49" fmla="*/ 221 h 443"/>
                <a:gd name="T50" fmla="*/ 2822 w 2842"/>
                <a:gd name="T51" fmla="*/ 175 h 443"/>
                <a:gd name="T52" fmla="*/ 2834 w 2842"/>
                <a:gd name="T53" fmla="*/ 123 h 443"/>
                <a:gd name="T54" fmla="*/ 2840 w 2842"/>
                <a:gd name="T55" fmla="*/ 66 h 443"/>
                <a:gd name="T56" fmla="*/ 2842 w 2842"/>
                <a:gd name="T57" fmla="*/ 0 h 443"/>
                <a:gd name="T58" fmla="*/ 2609 w 2842"/>
                <a:gd name="T59" fmla="*/ 27 h 443"/>
                <a:gd name="T60" fmla="*/ 2570 w 2842"/>
                <a:gd name="T61" fmla="*/ 73 h 443"/>
                <a:gd name="T62" fmla="*/ 2522 w 2842"/>
                <a:gd name="T63" fmla="*/ 112 h 443"/>
                <a:gd name="T64" fmla="*/ 2472 w 2842"/>
                <a:gd name="T65" fmla="*/ 141 h 443"/>
                <a:gd name="T66" fmla="*/ 2420 w 2842"/>
                <a:gd name="T67" fmla="*/ 164 h 443"/>
                <a:gd name="T68" fmla="*/ 2368 w 2842"/>
                <a:gd name="T69" fmla="*/ 179 h 443"/>
                <a:gd name="T70" fmla="*/ 2320 w 2842"/>
                <a:gd name="T71" fmla="*/ 191 h 443"/>
                <a:gd name="T72" fmla="*/ 2278 w 2842"/>
                <a:gd name="T73" fmla="*/ 195 h 443"/>
                <a:gd name="T74" fmla="*/ 586 w 2842"/>
                <a:gd name="T75" fmla="*/ 191 h 443"/>
                <a:gd name="T76" fmla="*/ 513 w 2842"/>
                <a:gd name="T77" fmla="*/ 185 h 443"/>
                <a:gd name="T78" fmla="*/ 466 w 2842"/>
                <a:gd name="T79" fmla="*/ 175 h 443"/>
                <a:gd name="T80" fmla="*/ 414 w 2842"/>
                <a:gd name="T81" fmla="*/ 158 h 443"/>
                <a:gd name="T82" fmla="*/ 362 w 2842"/>
                <a:gd name="T83" fmla="*/ 133 h 443"/>
                <a:gd name="T84" fmla="*/ 310 w 2842"/>
                <a:gd name="T85" fmla="*/ 98 h 443"/>
                <a:gd name="T86" fmla="*/ 264 w 2842"/>
                <a:gd name="T87" fmla="*/ 56 h 443"/>
                <a:gd name="T88" fmla="*/ 224 w 2842"/>
                <a:gd name="T89" fmla="*/ 0 h 44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842"/>
                <a:gd name="T136" fmla="*/ 0 h 443"/>
                <a:gd name="T137" fmla="*/ 2842 w 2842"/>
                <a:gd name="T138" fmla="*/ 443 h 44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842" h="443">
                  <a:moveTo>
                    <a:pt x="0" y="0"/>
                  </a:moveTo>
                  <a:lnTo>
                    <a:pt x="0" y="33"/>
                  </a:lnTo>
                  <a:lnTo>
                    <a:pt x="2" y="64"/>
                  </a:lnTo>
                  <a:lnTo>
                    <a:pt x="4" y="93"/>
                  </a:lnTo>
                  <a:lnTo>
                    <a:pt x="8" y="122"/>
                  </a:lnTo>
                  <a:lnTo>
                    <a:pt x="12" y="147"/>
                  </a:lnTo>
                  <a:lnTo>
                    <a:pt x="18" y="171"/>
                  </a:lnTo>
                  <a:lnTo>
                    <a:pt x="24" y="196"/>
                  </a:lnTo>
                  <a:lnTo>
                    <a:pt x="31" y="218"/>
                  </a:lnTo>
                  <a:lnTo>
                    <a:pt x="39" y="239"/>
                  </a:lnTo>
                  <a:lnTo>
                    <a:pt x="47" y="260"/>
                  </a:lnTo>
                  <a:lnTo>
                    <a:pt x="56" y="277"/>
                  </a:lnTo>
                  <a:lnTo>
                    <a:pt x="68" y="296"/>
                  </a:lnTo>
                  <a:lnTo>
                    <a:pt x="79" y="312"/>
                  </a:lnTo>
                  <a:lnTo>
                    <a:pt x="91" y="327"/>
                  </a:lnTo>
                  <a:lnTo>
                    <a:pt x="103" y="341"/>
                  </a:lnTo>
                  <a:lnTo>
                    <a:pt x="116" y="354"/>
                  </a:lnTo>
                  <a:lnTo>
                    <a:pt x="129" y="366"/>
                  </a:lnTo>
                  <a:lnTo>
                    <a:pt x="145" y="377"/>
                  </a:lnTo>
                  <a:lnTo>
                    <a:pt x="160" y="387"/>
                  </a:lnTo>
                  <a:lnTo>
                    <a:pt x="176" y="396"/>
                  </a:lnTo>
                  <a:lnTo>
                    <a:pt x="191" y="404"/>
                  </a:lnTo>
                  <a:lnTo>
                    <a:pt x="208" y="412"/>
                  </a:lnTo>
                  <a:lnTo>
                    <a:pt x="226" y="418"/>
                  </a:lnTo>
                  <a:lnTo>
                    <a:pt x="243" y="423"/>
                  </a:lnTo>
                  <a:lnTo>
                    <a:pt x="280" y="433"/>
                  </a:lnTo>
                  <a:lnTo>
                    <a:pt x="318" y="439"/>
                  </a:lnTo>
                  <a:lnTo>
                    <a:pt x="359" y="443"/>
                  </a:lnTo>
                  <a:lnTo>
                    <a:pt x="399" y="443"/>
                  </a:lnTo>
                  <a:lnTo>
                    <a:pt x="2416" y="443"/>
                  </a:lnTo>
                  <a:lnTo>
                    <a:pt x="2460" y="443"/>
                  </a:lnTo>
                  <a:lnTo>
                    <a:pt x="2503" y="439"/>
                  </a:lnTo>
                  <a:lnTo>
                    <a:pt x="2545" y="433"/>
                  </a:lnTo>
                  <a:lnTo>
                    <a:pt x="2584" y="425"/>
                  </a:lnTo>
                  <a:lnTo>
                    <a:pt x="2603" y="419"/>
                  </a:lnTo>
                  <a:lnTo>
                    <a:pt x="2622" y="414"/>
                  </a:lnTo>
                  <a:lnTo>
                    <a:pt x="2639" y="406"/>
                  </a:lnTo>
                  <a:lnTo>
                    <a:pt x="2657" y="398"/>
                  </a:lnTo>
                  <a:lnTo>
                    <a:pt x="2672" y="391"/>
                  </a:lnTo>
                  <a:lnTo>
                    <a:pt x="2690" y="381"/>
                  </a:lnTo>
                  <a:lnTo>
                    <a:pt x="2705" y="369"/>
                  </a:lnTo>
                  <a:lnTo>
                    <a:pt x="2718" y="358"/>
                  </a:lnTo>
                  <a:lnTo>
                    <a:pt x="2734" y="345"/>
                  </a:lnTo>
                  <a:lnTo>
                    <a:pt x="2745" y="331"/>
                  </a:lnTo>
                  <a:lnTo>
                    <a:pt x="2759" y="316"/>
                  </a:lnTo>
                  <a:lnTo>
                    <a:pt x="2770" y="300"/>
                  </a:lnTo>
                  <a:lnTo>
                    <a:pt x="2782" y="283"/>
                  </a:lnTo>
                  <a:lnTo>
                    <a:pt x="2792" y="264"/>
                  </a:lnTo>
                  <a:lnTo>
                    <a:pt x="2801" y="243"/>
                  </a:lnTo>
                  <a:lnTo>
                    <a:pt x="2809" y="221"/>
                  </a:lnTo>
                  <a:lnTo>
                    <a:pt x="2817" y="200"/>
                  </a:lnTo>
                  <a:lnTo>
                    <a:pt x="2822" y="175"/>
                  </a:lnTo>
                  <a:lnTo>
                    <a:pt x="2828" y="150"/>
                  </a:lnTo>
                  <a:lnTo>
                    <a:pt x="2834" y="123"/>
                  </a:lnTo>
                  <a:lnTo>
                    <a:pt x="2838" y="95"/>
                  </a:lnTo>
                  <a:lnTo>
                    <a:pt x="2840" y="66"/>
                  </a:lnTo>
                  <a:lnTo>
                    <a:pt x="2842" y="33"/>
                  </a:lnTo>
                  <a:lnTo>
                    <a:pt x="2842" y="0"/>
                  </a:lnTo>
                  <a:lnTo>
                    <a:pt x="2626" y="0"/>
                  </a:lnTo>
                  <a:lnTo>
                    <a:pt x="2609" y="27"/>
                  </a:lnTo>
                  <a:lnTo>
                    <a:pt x="2589" y="52"/>
                  </a:lnTo>
                  <a:lnTo>
                    <a:pt x="2570" y="73"/>
                  </a:lnTo>
                  <a:lnTo>
                    <a:pt x="2547" y="93"/>
                  </a:lnTo>
                  <a:lnTo>
                    <a:pt x="2522" y="112"/>
                  </a:lnTo>
                  <a:lnTo>
                    <a:pt x="2497" y="127"/>
                  </a:lnTo>
                  <a:lnTo>
                    <a:pt x="2472" y="141"/>
                  </a:lnTo>
                  <a:lnTo>
                    <a:pt x="2445" y="154"/>
                  </a:lnTo>
                  <a:lnTo>
                    <a:pt x="2420" y="164"/>
                  </a:lnTo>
                  <a:lnTo>
                    <a:pt x="2393" y="173"/>
                  </a:lnTo>
                  <a:lnTo>
                    <a:pt x="2368" y="179"/>
                  </a:lnTo>
                  <a:lnTo>
                    <a:pt x="2343" y="185"/>
                  </a:lnTo>
                  <a:lnTo>
                    <a:pt x="2320" y="191"/>
                  </a:lnTo>
                  <a:lnTo>
                    <a:pt x="2297" y="193"/>
                  </a:lnTo>
                  <a:lnTo>
                    <a:pt x="2278" y="195"/>
                  </a:lnTo>
                  <a:lnTo>
                    <a:pt x="2260" y="196"/>
                  </a:lnTo>
                  <a:lnTo>
                    <a:pt x="586" y="191"/>
                  </a:lnTo>
                  <a:lnTo>
                    <a:pt x="553" y="191"/>
                  </a:lnTo>
                  <a:lnTo>
                    <a:pt x="513" y="185"/>
                  </a:lnTo>
                  <a:lnTo>
                    <a:pt x="489" y="181"/>
                  </a:lnTo>
                  <a:lnTo>
                    <a:pt x="466" y="175"/>
                  </a:lnTo>
                  <a:lnTo>
                    <a:pt x="441" y="168"/>
                  </a:lnTo>
                  <a:lnTo>
                    <a:pt x="414" y="158"/>
                  </a:lnTo>
                  <a:lnTo>
                    <a:pt x="389" y="147"/>
                  </a:lnTo>
                  <a:lnTo>
                    <a:pt x="362" y="133"/>
                  </a:lnTo>
                  <a:lnTo>
                    <a:pt x="337" y="118"/>
                  </a:lnTo>
                  <a:lnTo>
                    <a:pt x="310" y="98"/>
                  </a:lnTo>
                  <a:lnTo>
                    <a:pt x="287" y="79"/>
                  </a:lnTo>
                  <a:lnTo>
                    <a:pt x="264" y="56"/>
                  </a:lnTo>
                  <a:lnTo>
                    <a:pt x="243" y="29"/>
                  </a:lnTo>
                  <a:lnTo>
                    <a:pt x="224" y="0"/>
                  </a:lnTo>
                  <a:lnTo>
                    <a:pt x="0" y="0"/>
                  </a:lnTo>
                  <a:close/>
                </a:path>
              </a:pathLst>
            </a:custGeom>
            <a:solidFill>
              <a:srgbClr val="3333CC"/>
            </a:solidFill>
            <a:ln>
              <a:noFill/>
            </a:ln>
            <a:extLst>
              <a:ext uri="{91240B29-F687-4F45-9708-019B960494DF}">
                <a14:hiddenLine xmlns:a14="http://schemas.microsoft.com/office/drawing/2010/main" w="22225">
                  <a:solidFill>
                    <a:srgbClr val="000000"/>
                  </a:solidFill>
                  <a:round/>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cs-CZ" altLang="cs-CZ" sz="1800">
                <a:latin typeface="Arial" charset="0"/>
              </a:endParaRPr>
            </a:p>
          </p:txBody>
        </p:sp>
        <p:sp>
          <p:nvSpPr>
            <p:cNvPr id="238599" name="WordArt 7"/>
            <p:cNvSpPr>
              <a:spLocks noChangeAspect="1" noChangeArrowheads="1" noChangeShapeType="1" noTextEdit="1"/>
            </p:cNvSpPr>
            <p:nvPr/>
          </p:nvSpPr>
          <p:spPr bwMode="auto">
            <a:xfrm>
              <a:off x="3118" y="1680"/>
              <a:ext cx="1512" cy="1059"/>
            </a:xfrm>
            <a:prstGeom prst="rect">
              <a:avLst/>
            </a:prstGeom>
          </p:spPr>
          <p:txBody>
            <a:bodyPr wrap="none" fromWordArt="1">
              <a:prstTxWarp prst="textPlain">
                <a:avLst>
                  <a:gd name="adj" fmla="val 50000"/>
                </a:avLst>
              </a:prstTxWarp>
            </a:bodyPr>
            <a:lstStyle/>
            <a:p>
              <a:pPr algn="ctr"/>
              <a:r>
                <a:rPr lang="cs-CZ" sz="3600" b="1" kern="10" spc="-720">
                  <a:ln w="3175">
                    <a:solidFill>
                      <a:srgbClr val="3333CC"/>
                    </a:solidFill>
                    <a:round/>
                    <a:headEnd/>
                    <a:tailEnd/>
                  </a:ln>
                  <a:gradFill rotWithShape="1">
                    <a:gsLst>
                      <a:gs pos="0">
                        <a:srgbClr val="3333CC"/>
                      </a:gs>
                      <a:gs pos="100000">
                        <a:srgbClr val="FFFFFF"/>
                      </a:gs>
                    </a:gsLst>
                    <a:lin ang="0" scaled="1"/>
                  </a:gradFill>
                  <a:latin typeface="Arial Black"/>
                </a:rPr>
                <a:t>UER</a:t>
              </a:r>
            </a:p>
          </p:txBody>
        </p:sp>
        <p:sp>
          <p:nvSpPr>
            <p:cNvPr id="238600" name="Freeform 8"/>
            <p:cNvSpPr>
              <a:spLocks noChangeAspect="1"/>
            </p:cNvSpPr>
            <p:nvPr/>
          </p:nvSpPr>
          <p:spPr bwMode="auto">
            <a:xfrm>
              <a:off x="3373" y="1484"/>
              <a:ext cx="188" cy="125"/>
            </a:xfrm>
            <a:custGeom>
              <a:avLst/>
              <a:gdLst>
                <a:gd name="T0" fmla="*/ 0 w 188"/>
                <a:gd name="T1" fmla="*/ 125 h 125"/>
                <a:gd name="T2" fmla="*/ 61 w 188"/>
                <a:gd name="T3" fmla="*/ 0 h 125"/>
                <a:gd name="T4" fmla="*/ 188 w 188"/>
                <a:gd name="T5" fmla="*/ 0 h 125"/>
                <a:gd name="T6" fmla="*/ 128 w 188"/>
                <a:gd name="T7" fmla="*/ 122 h 125"/>
                <a:gd name="T8" fmla="*/ 0 w 188"/>
                <a:gd name="T9" fmla="*/ 125 h 125"/>
                <a:gd name="T10" fmla="*/ 0 60000 65536"/>
                <a:gd name="T11" fmla="*/ 0 60000 65536"/>
                <a:gd name="T12" fmla="*/ 0 60000 65536"/>
                <a:gd name="T13" fmla="*/ 0 60000 65536"/>
                <a:gd name="T14" fmla="*/ 0 60000 65536"/>
                <a:gd name="T15" fmla="*/ 0 w 188"/>
                <a:gd name="T16" fmla="*/ 0 h 125"/>
                <a:gd name="T17" fmla="*/ 188 w 188"/>
                <a:gd name="T18" fmla="*/ 125 h 125"/>
              </a:gdLst>
              <a:ahLst/>
              <a:cxnLst>
                <a:cxn ang="T10">
                  <a:pos x="T0" y="T1"/>
                </a:cxn>
                <a:cxn ang="T11">
                  <a:pos x="T2" y="T3"/>
                </a:cxn>
                <a:cxn ang="T12">
                  <a:pos x="T4" y="T5"/>
                </a:cxn>
                <a:cxn ang="T13">
                  <a:pos x="T6" y="T7"/>
                </a:cxn>
                <a:cxn ang="T14">
                  <a:pos x="T8" y="T9"/>
                </a:cxn>
              </a:cxnLst>
              <a:rect l="T15" t="T16" r="T17" b="T18"/>
              <a:pathLst>
                <a:path w="188" h="125">
                  <a:moveTo>
                    <a:pt x="0" y="125"/>
                  </a:moveTo>
                  <a:lnTo>
                    <a:pt x="61" y="0"/>
                  </a:lnTo>
                  <a:lnTo>
                    <a:pt x="188" y="0"/>
                  </a:lnTo>
                  <a:lnTo>
                    <a:pt x="128" y="122"/>
                  </a:lnTo>
                  <a:lnTo>
                    <a:pt x="0" y="125"/>
                  </a:lnTo>
                  <a:close/>
                </a:path>
              </a:pathLst>
            </a:custGeom>
            <a:solidFill>
              <a:srgbClr val="FFFFFF"/>
            </a:solidFill>
            <a:ln>
              <a:noFill/>
            </a:ln>
            <a:extLst>
              <a:ext uri="{91240B29-F687-4F45-9708-019B960494DF}">
                <a14:hiddenLine xmlns:a14="http://schemas.microsoft.com/office/drawing/2010/main" w="222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cs-CZ" altLang="cs-CZ" sz="1800">
                <a:latin typeface="Arial" charset="0"/>
              </a:endParaRPr>
            </a:p>
          </p:txBody>
        </p:sp>
        <p:sp>
          <p:nvSpPr>
            <p:cNvPr id="238601" name="Freeform 9"/>
            <p:cNvSpPr>
              <a:spLocks noChangeAspect="1"/>
            </p:cNvSpPr>
            <p:nvPr/>
          </p:nvSpPr>
          <p:spPr bwMode="auto">
            <a:xfrm>
              <a:off x="4123" y="1498"/>
              <a:ext cx="332" cy="115"/>
            </a:xfrm>
            <a:custGeom>
              <a:avLst/>
              <a:gdLst>
                <a:gd name="T0" fmla="*/ 105 w 332"/>
                <a:gd name="T1" fmla="*/ 114 h 115"/>
                <a:gd name="T2" fmla="*/ 0 w 332"/>
                <a:gd name="T3" fmla="*/ 2 h 115"/>
                <a:gd name="T4" fmla="*/ 133 w 332"/>
                <a:gd name="T5" fmla="*/ 0 h 115"/>
                <a:gd name="T6" fmla="*/ 171 w 332"/>
                <a:gd name="T7" fmla="*/ 35 h 115"/>
                <a:gd name="T8" fmla="*/ 205 w 332"/>
                <a:gd name="T9" fmla="*/ 2 h 115"/>
                <a:gd name="T10" fmla="*/ 332 w 332"/>
                <a:gd name="T11" fmla="*/ 2 h 115"/>
                <a:gd name="T12" fmla="*/ 229 w 332"/>
                <a:gd name="T13" fmla="*/ 115 h 115"/>
                <a:gd name="T14" fmla="*/ 105 w 332"/>
                <a:gd name="T15" fmla="*/ 114 h 115"/>
                <a:gd name="T16" fmla="*/ 0 60000 65536"/>
                <a:gd name="T17" fmla="*/ 0 60000 65536"/>
                <a:gd name="T18" fmla="*/ 0 60000 65536"/>
                <a:gd name="T19" fmla="*/ 0 60000 65536"/>
                <a:gd name="T20" fmla="*/ 0 60000 65536"/>
                <a:gd name="T21" fmla="*/ 0 60000 65536"/>
                <a:gd name="T22" fmla="*/ 0 60000 65536"/>
                <a:gd name="T23" fmla="*/ 0 60000 65536"/>
                <a:gd name="T24" fmla="*/ 0 w 332"/>
                <a:gd name="T25" fmla="*/ 0 h 115"/>
                <a:gd name="T26" fmla="*/ 332 w 332"/>
                <a:gd name="T27" fmla="*/ 115 h 1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2" h="115">
                  <a:moveTo>
                    <a:pt x="105" y="114"/>
                  </a:moveTo>
                  <a:lnTo>
                    <a:pt x="0" y="2"/>
                  </a:lnTo>
                  <a:lnTo>
                    <a:pt x="133" y="0"/>
                  </a:lnTo>
                  <a:lnTo>
                    <a:pt x="171" y="35"/>
                  </a:lnTo>
                  <a:lnTo>
                    <a:pt x="205" y="2"/>
                  </a:lnTo>
                  <a:lnTo>
                    <a:pt x="332" y="2"/>
                  </a:lnTo>
                  <a:lnTo>
                    <a:pt x="229" y="115"/>
                  </a:lnTo>
                  <a:lnTo>
                    <a:pt x="105" y="114"/>
                  </a:lnTo>
                  <a:close/>
                </a:path>
              </a:pathLst>
            </a:custGeom>
            <a:solidFill>
              <a:srgbClr val="FFFFFF"/>
            </a:solidFill>
            <a:ln>
              <a:noFill/>
            </a:ln>
            <a:extLst>
              <a:ext uri="{91240B29-F687-4F45-9708-019B960494DF}">
                <a14:hiddenLine xmlns:a14="http://schemas.microsoft.com/office/drawing/2010/main" w="22225">
                  <a:solidFill>
                    <a:srgbClr val="000000"/>
                  </a:solidFill>
                  <a:round/>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cs-CZ" altLang="cs-CZ" sz="1800">
                <a:latin typeface="Arial" charset="0"/>
              </a:endParaRPr>
            </a:p>
          </p:txBody>
        </p:sp>
        <p:sp>
          <p:nvSpPr>
            <p:cNvPr id="238602" name="Rectangle 10"/>
            <p:cNvSpPr>
              <a:spLocks noChangeArrowheads="1"/>
            </p:cNvSpPr>
            <p:nvPr/>
          </p:nvSpPr>
          <p:spPr bwMode="auto">
            <a:xfrm>
              <a:off x="3220" y="2801"/>
              <a:ext cx="1352" cy="131"/>
            </a:xfrm>
            <a:prstGeom prst="rect">
              <a:avLst/>
            </a:prstGeom>
            <a:solidFill>
              <a:srgbClr val="3333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cs-CZ" altLang="cs-CZ" sz="1800">
                <a:latin typeface="Arial" charset="0"/>
              </a:endParaRPr>
            </a:p>
          </p:txBody>
        </p:sp>
      </p:grpSp>
      <p:sp>
        <p:nvSpPr>
          <p:cNvPr id="238603" name="Text Box 11"/>
          <p:cNvSpPr txBox="1">
            <a:spLocks noChangeArrowheads="1"/>
          </p:cNvSpPr>
          <p:nvPr/>
        </p:nvSpPr>
        <p:spPr bwMode="auto">
          <a:xfrm>
            <a:off x="755650" y="6524625"/>
            <a:ext cx="7561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cs-CZ" altLang="cs-CZ" sz="1000" b="1"/>
              <a:t>Ústav ekonomiky a řízení chemického a potravinářského průmyslu VŠCHT Praha</a:t>
            </a:r>
          </a:p>
        </p:txBody>
      </p:sp>
      <p:sp>
        <p:nvSpPr>
          <p:cNvPr id="238604" name="Text Box 12"/>
          <p:cNvSpPr txBox="1">
            <a:spLocks noChangeArrowheads="1"/>
          </p:cNvSpPr>
          <p:nvPr/>
        </p:nvSpPr>
        <p:spPr bwMode="auto">
          <a:xfrm>
            <a:off x="3779838" y="333375"/>
            <a:ext cx="2305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cs-CZ" altLang="cs-CZ" sz="1400" b="1"/>
              <a:t>Nákupní strategie</a:t>
            </a:r>
            <a:endParaRPr lang="en-US" altLang="cs-CZ" sz="1400" b="1"/>
          </a:p>
        </p:txBody>
      </p:sp>
      <p:sp>
        <p:nvSpPr>
          <p:cNvPr id="238605" name="Rectangle 13"/>
          <p:cNvSpPr>
            <a:spLocks noChangeArrowheads="1"/>
          </p:cNvSpPr>
          <p:nvPr/>
        </p:nvSpPr>
        <p:spPr bwMode="auto">
          <a:xfrm>
            <a:off x="2987675" y="549275"/>
            <a:ext cx="3633788"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28528" bIns="0"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cs-CZ" altLang="cs-CZ" sz="2000" b="1">
                <a:cs typeface="Times New Roman" pitchFamily="18" charset="0"/>
              </a:rPr>
              <a:t>ABC a XYZ analýza v nákupu</a:t>
            </a:r>
          </a:p>
          <a:p>
            <a:endParaRPr lang="cs-CZ" altLang="cs-CZ" sz="2000">
              <a:latin typeface="Arial" charset="0"/>
            </a:endParaRPr>
          </a:p>
        </p:txBody>
      </p:sp>
      <p:sp>
        <p:nvSpPr>
          <p:cNvPr id="7182" name="Rectangle 14"/>
          <p:cNvSpPr>
            <a:spLocks noChangeArrowheads="1"/>
          </p:cNvSpPr>
          <p:nvPr/>
        </p:nvSpPr>
        <p:spPr bwMode="auto">
          <a:xfrm>
            <a:off x="6372225" y="5365750"/>
            <a:ext cx="1871663"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cs-CZ" altLang="cs-CZ" sz="1400">
                <a:cs typeface="Times New Roman" pitchFamily="18" charset="0"/>
              </a:rPr>
              <a:t>Krytí potřeb z vlastní pojistné zásoby, nebo zásoby dodavatelů</a:t>
            </a:r>
          </a:p>
        </p:txBody>
      </p:sp>
      <p:sp>
        <p:nvSpPr>
          <p:cNvPr id="238607" name="Rectangle 15"/>
          <p:cNvSpPr>
            <a:spLocks noChangeArrowheads="1"/>
          </p:cNvSpPr>
          <p:nvPr/>
        </p:nvSpPr>
        <p:spPr bwMode="auto">
          <a:xfrm>
            <a:off x="4500563" y="5365750"/>
            <a:ext cx="1871662"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pPr>
            <a:endParaRPr lang="cs-CZ" altLang="cs-CZ" sz="1400">
              <a:latin typeface="Arial" charset="0"/>
            </a:endParaRPr>
          </a:p>
        </p:txBody>
      </p:sp>
      <p:sp>
        <p:nvSpPr>
          <p:cNvPr id="7184" name="Rectangle 16"/>
          <p:cNvSpPr>
            <a:spLocks noChangeArrowheads="1"/>
          </p:cNvSpPr>
          <p:nvPr/>
        </p:nvSpPr>
        <p:spPr bwMode="auto">
          <a:xfrm>
            <a:off x="2627313" y="5365750"/>
            <a:ext cx="1873250"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cs-CZ" altLang="cs-CZ" sz="1400">
                <a:cs typeface="Times New Roman" pitchFamily="18" charset="0"/>
              </a:rPr>
              <a:t>Integrace předpovědí poptávky v zásobo-vacím řetězci</a:t>
            </a:r>
          </a:p>
          <a:p>
            <a:r>
              <a:rPr lang="cs-CZ" altLang="cs-CZ" sz="1400">
                <a:cs typeface="Times New Roman" pitchFamily="18" charset="0"/>
              </a:rPr>
              <a:t>Vytvoření kapacitních rezerv v řetězci</a:t>
            </a:r>
            <a:endParaRPr lang="cs-CZ" altLang="cs-CZ" sz="1400">
              <a:latin typeface="Arial" charset="0"/>
            </a:endParaRPr>
          </a:p>
        </p:txBody>
      </p:sp>
      <p:sp>
        <p:nvSpPr>
          <p:cNvPr id="7185" name="Rectangle 17"/>
          <p:cNvSpPr>
            <a:spLocks noChangeArrowheads="1"/>
          </p:cNvSpPr>
          <p:nvPr/>
        </p:nvSpPr>
        <p:spPr bwMode="auto">
          <a:xfrm>
            <a:off x="755650" y="5365750"/>
            <a:ext cx="1871663"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cs-CZ" altLang="cs-CZ" sz="1400" b="1">
                <a:cs typeface="Times New Roman" pitchFamily="18" charset="0"/>
              </a:rPr>
              <a:t>Z</a:t>
            </a:r>
            <a:r>
              <a:rPr lang="cs-CZ" altLang="cs-CZ" sz="1400">
                <a:cs typeface="Times New Roman" pitchFamily="18" charset="0"/>
              </a:rPr>
              <a:t> </a:t>
            </a:r>
            <a:r>
              <a:rPr lang="cs-CZ" altLang="cs-CZ" sz="1400" i="1">
                <a:cs typeface="Times New Roman" pitchFamily="18" charset="0"/>
              </a:rPr>
              <a:t>Položky s velmi nepravidelnou, nárazovou spotřebou </a:t>
            </a:r>
            <a:endParaRPr lang="cs-CZ" altLang="cs-CZ" sz="1400">
              <a:cs typeface="Times New Roman" pitchFamily="18" charset="0"/>
            </a:endParaRPr>
          </a:p>
          <a:p>
            <a:r>
              <a:rPr lang="cs-CZ" altLang="cs-CZ" sz="1400" i="1">
                <a:cs typeface="Times New Roman" pitchFamily="18" charset="0"/>
              </a:rPr>
              <a:t>Předpověď je zatížena velkou chybou</a:t>
            </a:r>
            <a:endParaRPr lang="cs-CZ" altLang="cs-CZ" sz="1400">
              <a:latin typeface="Arial" charset="0"/>
            </a:endParaRPr>
          </a:p>
        </p:txBody>
      </p:sp>
      <p:sp>
        <p:nvSpPr>
          <p:cNvPr id="238610" name="Rectangle 18"/>
          <p:cNvSpPr>
            <a:spLocks noChangeArrowheads="1"/>
          </p:cNvSpPr>
          <p:nvPr/>
        </p:nvSpPr>
        <p:spPr bwMode="auto">
          <a:xfrm>
            <a:off x="6372225" y="3998913"/>
            <a:ext cx="1871663"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pPr>
            <a:endParaRPr lang="cs-CZ" altLang="cs-CZ" sz="1400">
              <a:latin typeface="Arial" charset="0"/>
            </a:endParaRPr>
          </a:p>
        </p:txBody>
      </p:sp>
      <p:sp>
        <p:nvSpPr>
          <p:cNvPr id="7187" name="Rectangle 19"/>
          <p:cNvSpPr>
            <a:spLocks noChangeArrowheads="1"/>
          </p:cNvSpPr>
          <p:nvPr/>
        </p:nvSpPr>
        <p:spPr bwMode="auto">
          <a:xfrm>
            <a:off x="4500563" y="3998913"/>
            <a:ext cx="1871662"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cs-CZ" altLang="cs-CZ" sz="1400" b="1">
                <a:solidFill>
                  <a:srgbClr val="FF3300"/>
                </a:solidFill>
                <a:cs typeface="Times New Roman" pitchFamily="18" charset="0"/>
              </a:rPr>
              <a:t>Spolupráce s yíce dodavateli</a:t>
            </a:r>
          </a:p>
          <a:p>
            <a:r>
              <a:rPr lang="cs-CZ" altLang="cs-CZ" sz="1400" b="1">
                <a:solidFill>
                  <a:srgbClr val="FF3300"/>
                </a:solidFill>
                <a:cs typeface="Times New Roman" pitchFamily="18" charset="0"/>
              </a:rPr>
              <a:t>Využití průmyslových distributorů</a:t>
            </a:r>
            <a:endParaRPr lang="cs-CZ" altLang="cs-CZ" sz="1400" b="1">
              <a:solidFill>
                <a:srgbClr val="FF3300"/>
              </a:solidFill>
              <a:latin typeface="Arial" charset="0"/>
            </a:endParaRPr>
          </a:p>
        </p:txBody>
      </p:sp>
      <p:sp>
        <p:nvSpPr>
          <p:cNvPr id="7188" name="Rectangle 20"/>
          <p:cNvSpPr>
            <a:spLocks noChangeArrowheads="1"/>
          </p:cNvSpPr>
          <p:nvPr/>
        </p:nvSpPr>
        <p:spPr bwMode="auto">
          <a:xfrm>
            <a:off x="2627313" y="3998913"/>
            <a:ext cx="1873250"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cs-CZ" altLang="cs-CZ" sz="1400" b="1">
                <a:solidFill>
                  <a:srgbClr val="FF3300"/>
                </a:solidFill>
                <a:cs typeface="Times New Roman" pitchFamily="18" charset="0"/>
              </a:rPr>
              <a:t>Spolupráce zásobování v řetězci při lokalizaci zásob</a:t>
            </a:r>
          </a:p>
          <a:p>
            <a:r>
              <a:rPr lang="cs-CZ" altLang="cs-CZ" sz="1400" b="1">
                <a:solidFill>
                  <a:srgbClr val="FF3300"/>
                </a:solidFill>
                <a:cs typeface="Times New Roman" pitchFamily="18" charset="0"/>
              </a:rPr>
              <a:t>Doplňování zásob dodavatelem (ECR)</a:t>
            </a:r>
          </a:p>
        </p:txBody>
      </p:sp>
      <p:sp>
        <p:nvSpPr>
          <p:cNvPr id="7189" name="Rectangle 21"/>
          <p:cNvSpPr>
            <a:spLocks noChangeArrowheads="1"/>
          </p:cNvSpPr>
          <p:nvPr/>
        </p:nvSpPr>
        <p:spPr bwMode="auto">
          <a:xfrm>
            <a:off x="755650" y="3998913"/>
            <a:ext cx="1871663"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cs-CZ" altLang="cs-CZ" sz="1400" b="1">
                <a:cs typeface="Times New Roman" pitchFamily="18" charset="0"/>
              </a:rPr>
              <a:t>Y</a:t>
            </a:r>
            <a:r>
              <a:rPr lang="cs-CZ" altLang="cs-CZ" sz="1400">
                <a:cs typeface="Times New Roman" pitchFamily="18" charset="0"/>
              </a:rPr>
              <a:t> </a:t>
            </a:r>
            <a:r>
              <a:rPr lang="cs-CZ" altLang="cs-CZ" sz="1400" i="1">
                <a:cs typeface="Times New Roman" pitchFamily="18" charset="0"/>
              </a:rPr>
              <a:t>Položky s nestabilním průběhem potřeby s významnými výkyvy</a:t>
            </a:r>
            <a:endParaRPr lang="cs-CZ" altLang="cs-CZ" sz="1400">
              <a:cs typeface="Times New Roman" pitchFamily="18" charset="0"/>
            </a:endParaRPr>
          </a:p>
          <a:p>
            <a:r>
              <a:rPr lang="cs-CZ" altLang="cs-CZ" sz="1400" i="1">
                <a:cs typeface="Times New Roman" pitchFamily="18" charset="0"/>
              </a:rPr>
              <a:t>Poptávka obtížněji předvídatelná</a:t>
            </a:r>
            <a:endParaRPr lang="cs-CZ" altLang="cs-CZ" sz="1400">
              <a:latin typeface="Arial" charset="0"/>
            </a:endParaRPr>
          </a:p>
        </p:txBody>
      </p:sp>
      <p:sp>
        <p:nvSpPr>
          <p:cNvPr id="7190" name="Rectangle 22"/>
          <p:cNvSpPr>
            <a:spLocks noChangeArrowheads="1"/>
          </p:cNvSpPr>
          <p:nvPr/>
        </p:nvSpPr>
        <p:spPr bwMode="auto">
          <a:xfrm>
            <a:off x="6372225" y="2419350"/>
            <a:ext cx="1871663" cy="157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cs-CZ" altLang="cs-CZ" sz="1400" b="1">
                <a:solidFill>
                  <a:srgbClr val="FF3300"/>
                </a:solidFill>
                <a:cs typeface="Times New Roman" pitchFamily="18" charset="0"/>
              </a:rPr>
              <a:t>Nákup podle situace na trhu </a:t>
            </a:r>
          </a:p>
          <a:p>
            <a:r>
              <a:rPr lang="cs-CZ" altLang="cs-CZ" sz="1400" b="1">
                <a:solidFill>
                  <a:srgbClr val="FF3300"/>
                </a:solidFill>
                <a:cs typeface="Times New Roman" pitchFamily="18" charset="0"/>
              </a:rPr>
              <a:t>Využití výhod internetových tržnic</a:t>
            </a:r>
          </a:p>
          <a:p>
            <a:r>
              <a:rPr lang="cs-CZ" altLang="cs-CZ" sz="1400" b="1">
                <a:solidFill>
                  <a:srgbClr val="FF3300"/>
                </a:solidFill>
                <a:cs typeface="Times New Roman" pitchFamily="18" charset="0"/>
              </a:rPr>
              <a:t>Nákup podle katalogů</a:t>
            </a:r>
            <a:endParaRPr lang="cs-CZ" altLang="cs-CZ" sz="1400" b="1">
              <a:solidFill>
                <a:srgbClr val="FF3300"/>
              </a:solidFill>
              <a:latin typeface="Arial" charset="0"/>
            </a:endParaRPr>
          </a:p>
        </p:txBody>
      </p:sp>
      <p:sp>
        <p:nvSpPr>
          <p:cNvPr id="7191" name="Rectangle 23"/>
          <p:cNvSpPr>
            <a:spLocks noChangeArrowheads="1"/>
          </p:cNvSpPr>
          <p:nvPr/>
        </p:nvSpPr>
        <p:spPr bwMode="auto">
          <a:xfrm>
            <a:off x="4500563" y="2419350"/>
            <a:ext cx="1871662" cy="157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cs-CZ" altLang="cs-CZ" sz="1400" b="1">
                <a:solidFill>
                  <a:srgbClr val="FF3300"/>
                </a:solidFill>
                <a:cs typeface="Times New Roman" pitchFamily="18" charset="0"/>
              </a:rPr>
              <a:t>Synchronizace záso-bování v řetězci</a:t>
            </a:r>
          </a:p>
          <a:p>
            <a:r>
              <a:rPr lang="cs-CZ" altLang="cs-CZ" sz="1400" b="1">
                <a:solidFill>
                  <a:srgbClr val="FF3300"/>
                </a:solidFill>
                <a:cs typeface="Times New Roman" pitchFamily="18" charset="0"/>
              </a:rPr>
              <a:t>Přímé, kompletované JIT dodávky</a:t>
            </a:r>
          </a:p>
          <a:p>
            <a:r>
              <a:rPr lang="cs-CZ" altLang="cs-CZ" sz="1400" b="1">
                <a:solidFill>
                  <a:srgbClr val="FF3300"/>
                </a:solidFill>
                <a:cs typeface="Times New Roman" pitchFamily="18" charset="0"/>
              </a:rPr>
              <a:t>Odvolávky v delších intervalech, dny, týdny</a:t>
            </a:r>
            <a:endParaRPr lang="cs-CZ" altLang="cs-CZ" sz="1400" b="1">
              <a:solidFill>
                <a:srgbClr val="FF3300"/>
              </a:solidFill>
              <a:latin typeface="Arial" charset="0"/>
            </a:endParaRPr>
          </a:p>
        </p:txBody>
      </p:sp>
      <p:sp>
        <p:nvSpPr>
          <p:cNvPr id="7192" name="Rectangle 24"/>
          <p:cNvSpPr>
            <a:spLocks noChangeArrowheads="1"/>
          </p:cNvSpPr>
          <p:nvPr/>
        </p:nvSpPr>
        <p:spPr bwMode="auto">
          <a:xfrm>
            <a:off x="2627313" y="2419350"/>
            <a:ext cx="1873250" cy="157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cs-CZ" altLang="cs-CZ" sz="1400" b="1">
                <a:solidFill>
                  <a:srgbClr val="FF3300"/>
                </a:solidFill>
                <a:cs typeface="Times New Roman" pitchFamily="18" charset="0"/>
              </a:rPr>
              <a:t>Synchronizace zásobování v řetězci</a:t>
            </a:r>
          </a:p>
          <a:p>
            <a:r>
              <a:rPr lang="cs-CZ" altLang="cs-CZ" sz="1400" b="1">
                <a:solidFill>
                  <a:srgbClr val="FF3300"/>
                </a:solidFill>
                <a:cs typeface="Times New Roman" pitchFamily="18" charset="0"/>
              </a:rPr>
              <a:t>Přímé JIT dodávky</a:t>
            </a:r>
          </a:p>
          <a:p>
            <a:r>
              <a:rPr lang="cs-CZ" altLang="cs-CZ" sz="1400" b="1">
                <a:solidFill>
                  <a:srgbClr val="FF3300"/>
                </a:solidFill>
                <a:cs typeface="Times New Roman" pitchFamily="18" charset="0"/>
              </a:rPr>
              <a:t>Odvolávky v hodinách</a:t>
            </a:r>
          </a:p>
          <a:p>
            <a:r>
              <a:rPr lang="cs-CZ" altLang="cs-CZ" sz="1400" b="1">
                <a:solidFill>
                  <a:srgbClr val="FF3300"/>
                </a:solidFill>
                <a:cs typeface="Times New Roman" pitchFamily="18" charset="0"/>
              </a:rPr>
              <a:t>Minimální zásoby</a:t>
            </a:r>
            <a:endParaRPr lang="cs-CZ" altLang="cs-CZ" sz="1400" b="1">
              <a:solidFill>
                <a:srgbClr val="FF3300"/>
              </a:solidFill>
              <a:latin typeface="Arial" charset="0"/>
            </a:endParaRPr>
          </a:p>
        </p:txBody>
      </p:sp>
      <p:sp>
        <p:nvSpPr>
          <p:cNvPr id="7193" name="Rectangle 25"/>
          <p:cNvSpPr>
            <a:spLocks noChangeArrowheads="1"/>
          </p:cNvSpPr>
          <p:nvPr/>
        </p:nvSpPr>
        <p:spPr bwMode="auto">
          <a:xfrm>
            <a:off x="755650" y="2419350"/>
            <a:ext cx="1871663" cy="157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cs-CZ" altLang="cs-CZ" sz="1400" b="1">
                <a:cs typeface="Times New Roman" pitchFamily="18" charset="0"/>
              </a:rPr>
              <a:t>X</a:t>
            </a:r>
            <a:r>
              <a:rPr lang="cs-CZ" altLang="cs-CZ" sz="1400">
                <a:cs typeface="Times New Roman" pitchFamily="18" charset="0"/>
              </a:rPr>
              <a:t> </a:t>
            </a:r>
            <a:r>
              <a:rPr lang="cs-CZ" altLang="cs-CZ" sz="1400" i="1">
                <a:cs typeface="Times New Roman" pitchFamily="18" charset="0"/>
              </a:rPr>
              <a:t>Položky s relativně stabilním průběhem potřeby bez významných výkyvů</a:t>
            </a:r>
            <a:endParaRPr lang="cs-CZ" altLang="cs-CZ" sz="1400">
              <a:cs typeface="Times New Roman" pitchFamily="18" charset="0"/>
            </a:endParaRPr>
          </a:p>
          <a:p>
            <a:r>
              <a:rPr lang="cs-CZ" altLang="cs-CZ" sz="1400" i="1">
                <a:cs typeface="Times New Roman" pitchFamily="18" charset="0"/>
              </a:rPr>
              <a:t>Poptávka snadno předvídatelná</a:t>
            </a:r>
            <a:endParaRPr lang="cs-CZ" altLang="cs-CZ" sz="1400">
              <a:latin typeface="Arial" charset="0"/>
            </a:endParaRPr>
          </a:p>
        </p:txBody>
      </p:sp>
      <p:sp>
        <p:nvSpPr>
          <p:cNvPr id="7194" name="Rectangle 26"/>
          <p:cNvSpPr>
            <a:spLocks noChangeArrowheads="1"/>
          </p:cNvSpPr>
          <p:nvPr/>
        </p:nvSpPr>
        <p:spPr bwMode="auto">
          <a:xfrm>
            <a:off x="6372225" y="1052513"/>
            <a:ext cx="1871663"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cs-CZ" altLang="cs-CZ" sz="1400" b="1">
                <a:cs typeface="Times New Roman" pitchFamily="18" charset="0"/>
              </a:rPr>
              <a:t>C</a:t>
            </a:r>
            <a:endParaRPr lang="cs-CZ" altLang="cs-CZ" sz="1400">
              <a:cs typeface="Times New Roman" pitchFamily="18" charset="0"/>
            </a:endParaRPr>
          </a:p>
          <a:p>
            <a:r>
              <a:rPr lang="cs-CZ" altLang="cs-CZ" sz="1400" i="1">
                <a:cs typeface="Times New Roman" pitchFamily="18" charset="0"/>
              </a:rPr>
              <a:t>Velký počet nakupovaných položek s nízkým podílem na nákladech na nákup</a:t>
            </a:r>
            <a:endParaRPr lang="cs-CZ" altLang="cs-CZ" sz="1400">
              <a:latin typeface="Arial" charset="0"/>
            </a:endParaRPr>
          </a:p>
        </p:txBody>
      </p:sp>
      <p:sp>
        <p:nvSpPr>
          <p:cNvPr id="7195" name="Rectangle 27"/>
          <p:cNvSpPr>
            <a:spLocks noChangeArrowheads="1"/>
          </p:cNvSpPr>
          <p:nvPr/>
        </p:nvSpPr>
        <p:spPr bwMode="auto">
          <a:xfrm>
            <a:off x="4500563" y="1052513"/>
            <a:ext cx="1871662"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cs-CZ" altLang="cs-CZ" sz="1400" b="1">
                <a:cs typeface="Times New Roman" pitchFamily="18" charset="0"/>
              </a:rPr>
              <a:t>B</a:t>
            </a:r>
            <a:endParaRPr lang="cs-CZ" altLang="cs-CZ" sz="1400">
              <a:cs typeface="Times New Roman" pitchFamily="18" charset="0"/>
            </a:endParaRPr>
          </a:p>
          <a:p>
            <a:r>
              <a:rPr lang="cs-CZ" altLang="cs-CZ" sz="1400" i="1">
                <a:cs typeface="Times New Roman" pitchFamily="18" charset="0"/>
              </a:rPr>
              <a:t>Početnější sortiment nakupovaných položek s nižším podílem nákladech na nákup</a:t>
            </a:r>
            <a:endParaRPr lang="cs-CZ" altLang="cs-CZ" sz="1400">
              <a:latin typeface="Arial" charset="0"/>
            </a:endParaRPr>
          </a:p>
        </p:txBody>
      </p:sp>
      <p:sp>
        <p:nvSpPr>
          <p:cNvPr id="7196" name="Rectangle 28"/>
          <p:cNvSpPr>
            <a:spLocks noChangeArrowheads="1"/>
          </p:cNvSpPr>
          <p:nvPr/>
        </p:nvSpPr>
        <p:spPr bwMode="auto">
          <a:xfrm>
            <a:off x="2627313" y="1052513"/>
            <a:ext cx="1873250"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cs-CZ" altLang="cs-CZ" sz="1400" b="1">
                <a:cs typeface="Times New Roman" pitchFamily="18" charset="0"/>
              </a:rPr>
              <a:t>A</a:t>
            </a:r>
            <a:endParaRPr lang="cs-CZ" altLang="cs-CZ" sz="1400">
              <a:cs typeface="Times New Roman" pitchFamily="18" charset="0"/>
            </a:endParaRPr>
          </a:p>
          <a:p>
            <a:r>
              <a:rPr lang="cs-CZ" altLang="cs-CZ" sz="1400" i="1">
                <a:cs typeface="Times New Roman" pitchFamily="18" charset="0"/>
              </a:rPr>
              <a:t>Nízký počet nakupovaných položek, vysoký podíl na nákladech na nákup</a:t>
            </a:r>
            <a:endParaRPr lang="cs-CZ" altLang="cs-CZ" sz="1400">
              <a:latin typeface="Arial" charset="0"/>
            </a:endParaRPr>
          </a:p>
        </p:txBody>
      </p:sp>
      <p:sp>
        <p:nvSpPr>
          <p:cNvPr id="238621" name="Rectangle 29"/>
          <p:cNvSpPr>
            <a:spLocks noChangeArrowheads="1"/>
          </p:cNvSpPr>
          <p:nvPr/>
        </p:nvSpPr>
        <p:spPr bwMode="auto">
          <a:xfrm>
            <a:off x="755650" y="1052513"/>
            <a:ext cx="1871663"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cs-CZ" altLang="cs-CZ" sz="1400">
                <a:cs typeface="Times New Roman" pitchFamily="18" charset="0"/>
              </a:rPr>
              <a:t>         Počet položek, </a:t>
            </a:r>
          </a:p>
          <a:p>
            <a:r>
              <a:rPr lang="cs-CZ" altLang="cs-CZ" sz="1400">
                <a:cs typeface="Times New Roman" pitchFamily="18" charset="0"/>
              </a:rPr>
              <a:t>                   podíl na </a:t>
            </a:r>
          </a:p>
          <a:p>
            <a:r>
              <a:rPr lang="cs-CZ" altLang="cs-CZ" sz="1400">
                <a:cs typeface="Times New Roman" pitchFamily="18" charset="0"/>
              </a:rPr>
              <a:t>                    nákupu</a:t>
            </a:r>
          </a:p>
          <a:p>
            <a:r>
              <a:rPr lang="cs-CZ" altLang="cs-CZ" sz="1400">
                <a:cs typeface="Times New Roman" pitchFamily="18" charset="0"/>
              </a:rPr>
              <a:t>Průběh</a:t>
            </a:r>
          </a:p>
          <a:p>
            <a:r>
              <a:rPr lang="cs-CZ" altLang="cs-CZ" sz="1400">
                <a:cs typeface="Times New Roman" pitchFamily="18" charset="0"/>
              </a:rPr>
              <a:t>potřeby a jeho</a:t>
            </a:r>
          </a:p>
          <a:p>
            <a:r>
              <a:rPr lang="cs-CZ" altLang="cs-CZ" sz="1400">
                <a:cs typeface="Times New Roman" pitchFamily="18" charset="0"/>
              </a:rPr>
              <a:t>předpověď</a:t>
            </a:r>
            <a:endParaRPr lang="cs-CZ" altLang="cs-CZ" sz="1400">
              <a:latin typeface="Arial" charset="0"/>
            </a:endParaRPr>
          </a:p>
        </p:txBody>
      </p:sp>
      <p:sp>
        <p:nvSpPr>
          <p:cNvPr id="238622" name="Line 30"/>
          <p:cNvSpPr>
            <a:spLocks noChangeShapeType="1"/>
          </p:cNvSpPr>
          <p:nvPr/>
        </p:nvSpPr>
        <p:spPr bwMode="auto">
          <a:xfrm>
            <a:off x="755650" y="1052513"/>
            <a:ext cx="7488238" cy="0"/>
          </a:xfrm>
          <a:prstGeom prst="line">
            <a:avLst/>
          </a:prstGeom>
          <a:noFill/>
          <a:ln w="254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38623" name="Line 31"/>
          <p:cNvSpPr>
            <a:spLocks noChangeShapeType="1"/>
          </p:cNvSpPr>
          <p:nvPr/>
        </p:nvSpPr>
        <p:spPr bwMode="auto">
          <a:xfrm>
            <a:off x="755650" y="6519863"/>
            <a:ext cx="7488238" cy="0"/>
          </a:xfrm>
          <a:prstGeom prst="line">
            <a:avLst/>
          </a:prstGeom>
          <a:noFill/>
          <a:ln w="254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38624" name="Line 32"/>
          <p:cNvSpPr>
            <a:spLocks noChangeShapeType="1"/>
          </p:cNvSpPr>
          <p:nvPr/>
        </p:nvSpPr>
        <p:spPr bwMode="auto">
          <a:xfrm>
            <a:off x="755650" y="1052513"/>
            <a:ext cx="0" cy="5467350"/>
          </a:xfrm>
          <a:prstGeom prst="line">
            <a:avLst/>
          </a:prstGeom>
          <a:noFill/>
          <a:ln w="254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38625" name="Line 33"/>
          <p:cNvSpPr>
            <a:spLocks noChangeShapeType="1"/>
          </p:cNvSpPr>
          <p:nvPr/>
        </p:nvSpPr>
        <p:spPr bwMode="auto">
          <a:xfrm>
            <a:off x="8243888" y="1052513"/>
            <a:ext cx="0" cy="5467350"/>
          </a:xfrm>
          <a:prstGeom prst="line">
            <a:avLst/>
          </a:prstGeom>
          <a:noFill/>
          <a:ln w="254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38626" name="Line 34"/>
          <p:cNvSpPr>
            <a:spLocks noChangeShapeType="1"/>
          </p:cNvSpPr>
          <p:nvPr/>
        </p:nvSpPr>
        <p:spPr bwMode="auto">
          <a:xfrm>
            <a:off x="755650" y="2419350"/>
            <a:ext cx="1871663"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38627" name="Line 35"/>
          <p:cNvSpPr>
            <a:spLocks noChangeShapeType="1"/>
          </p:cNvSpPr>
          <p:nvPr/>
        </p:nvSpPr>
        <p:spPr bwMode="auto">
          <a:xfrm>
            <a:off x="2627313" y="1052513"/>
            <a:ext cx="0" cy="1366837"/>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38628" name="Line 36"/>
          <p:cNvSpPr>
            <a:spLocks noChangeShapeType="1"/>
          </p:cNvSpPr>
          <p:nvPr/>
        </p:nvSpPr>
        <p:spPr bwMode="auto">
          <a:xfrm>
            <a:off x="2627313" y="2419350"/>
            <a:ext cx="5616575" cy="0"/>
          </a:xfrm>
          <a:prstGeom prst="line">
            <a:avLst/>
          </a:prstGeom>
          <a:noFill/>
          <a:ln w="254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38629" name="Line 37"/>
          <p:cNvSpPr>
            <a:spLocks noChangeShapeType="1"/>
          </p:cNvSpPr>
          <p:nvPr/>
        </p:nvSpPr>
        <p:spPr bwMode="auto">
          <a:xfrm>
            <a:off x="4500563" y="1052513"/>
            <a:ext cx="0" cy="546735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38630" name="Line 38"/>
          <p:cNvSpPr>
            <a:spLocks noChangeShapeType="1"/>
          </p:cNvSpPr>
          <p:nvPr/>
        </p:nvSpPr>
        <p:spPr bwMode="auto">
          <a:xfrm>
            <a:off x="6372225" y="1052513"/>
            <a:ext cx="0" cy="546735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38631" name="Line 39"/>
          <p:cNvSpPr>
            <a:spLocks noChangeShapeType="1"/>
          </p:cNvSpPr>
          <p:nvPr/>
        </p:nvSpPr>
        <p:spPr bwMode="auto">
          <a:xfrm>
            <a:off x="755650" y="3998913"/>
            <a:ext cx="7488238"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38632" name="Line 40"/>
          <p:cNvSpPr>
            <a:spLocks noChangeShapeType="1"/>
          </p:cNvSpPr>
          <p:nvPr/>
        </p:nvSpPr>
        <p:spPr bwMode="auto">
          <a:xfrm>
            <a:off x="2627313" y="2419350"/>
            <a:ext cx="0" cy="4100513"/>
          </a:xfrm>
          <a:prstGeom prst="line">
            <a:avLst/>
          </a:prstGeom>
          <a:noFill/>
          <a:ln w="254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38633" name="Line 41"/>
          <p:cNvSpPr>
            <a:spLocks noChangeShapeType="1"/>
          </p:cNvSpPr>
          <p:nvPr/>
        </p:nvSpPr>
        <p:spPr bwMode="auto">
          <a:xfrm>
            <a:off x="755650" y="5365750"/>
            <a:ext cx="7488238"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38634" name="Line 42"/>
          <p:cNvSpPr>
            <a:spLocks noChangeShapeType="1"/>
          </p:cNvSpPr>
          <p:nvPr/>
        </p:nvSpPr>
        <p:spPr bwMode="auto">
          <a:xfrm>
            <a:off x="755650" y="1052513"/>
            <a:ext cx="1871663" cy="13684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196">
                                            <p:txEl>
                                              <p:pRg st="0" end="0"/>
                                            </p:txEl>
                                          </p:spTgt>
                                        </p:tgtEl>
                                        <p:attrNameLst>
                                          <p:attrName>style.visibility</p:attrName>
                                        </p:attrNameLst>
                                      </p:cBhvr>
                                      <p:to>
                                        <p:strVal val="visible"/>
                                      </p:to>
                                    </p:set>
                                    <p:anim calcmode="lin" valueType="num">
                                      <p:cBhvr additive="base">
                                        <p:cTn id="7" dur="500" fill="hold"/>
                                        <p:tgtEl>
                                          <p:spTgt spid="719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9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196">
                                            <p:txEl>
                                              <p:pRg st="1" end="1"/>
                                            </p:txEl>
                                          </p:spTgt>
                                        </p:tgtEl>
                                        <p:attrNameLst>
                                          <p:attrName>style.visibility</p:attrName>
                                        </p:attrNameLst>
                                      </p:cBhvr>
                                      <p:to>
                                        <p:strVal val="visible"/>
                                      </p:to>
                                    </p:set>
                                    <p:anim calcmode="lin" valueType="num">
                                      <p:cBhvr additive="base">
                                        <p:cTn id="11" dur="500" fill="hold"/>
                                        <p:tgtEl>
                                          <p:spTgt spid="719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19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7195">
                                            <p:txEl>
                                              <p:pRg st="0" end="0"/>
                                            </p:txEl>
                                          </p:spTgt>
                                        </p:tgtEl>
                                        <p:attrNameLst>
                                          <p:attrName>style.visibility</p:attrName>
                                        </p:attrNameLst>
                                      </p:cBhvr>
                                      <p:to>
                                        <p:strVal val="visible"/>
                                      </p:to>
                                    </p:set>
                                    <p:anim calcmode="lin" valueType="num">
                                      <p:cBhvr additive="base">
                                        <p:cTn id="17" dur="500" fill="hold"/>
                                        <p:tgtEl>
                                          <p:spTgt spid="7195">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195">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195">
                                            <p:txEl>
                                              <p:pRg st="1" end="1"/>
                                            </p:txEl>
                                          </p:spTgt>
                                        </p:tgtEl>
                                        <p:attrNameLst>
                                          <p:attrName>style.visibility</p:attrName>
                                        </p:attrNameLst>
                                      </p:cBhvr>
                                      <p:to>
                                        <p:strVal val="visible"/>
                                      </p:to>
                                    </p:set>
                                    <p:anim calcmode="lin" valueType="num">
                                      <p:cBhvr additive="base">
                                        <p:cTn id="21" dur="500" fill="hold"/>
                                        <p:tgtEl>
                                          <p:spTgt spid="7195">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1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7194">
                                            <p:txEl>
                                              <p:pRg st="0" end="0"/>
                                            </p:txEl>
                                          </p:spTgt>
                                        </p:tgtEl>
                                        <p:attrNameLst>
                                          <p:attrName>style.visibility</p:attrName>
                                        </p:attrNameLst>
                                      </p:cBhvr>
                                      <p:to>
                                        <p:strVal val="visible"/>
                                      </p:to>
                                    </p:set>
                                    <p:anim calcmode="lin" valueType="num">
                                      <p:cBhvr additive="base">
                                        <p:cTn id="27" dur="500" fill="hold"/>
                                        <p:tgtEl>
                                          <p:spTgt spid="7194">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194">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194">
                                            <p:txEl>
                                              <p:pRg st="1" end="1"/>
                                            </p:txEl>
                                          </p:spTgt>
                                        </p:tgtEl>
                                        <p:attrNameLst>
                                          <p:attrName>style.visibility</p:attrName>
                                        </p:attrNameLst>
                                      </p:cBhvr>
                                      <p:to>
                                        <p:strVal val="visible"/>
                                      </p:to>
                                    </p:set>
                                    <p:anim calcmode="lin" valueType="num">
                                      <p:cBhvr additive="base">
                                        <p:cTn id="31" dur="500" fill="hold"/>
                                        <p:tgtEl>
                                          <p:spTgt spid="7194">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9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7193">
                                            <p:txEl>
                                              <p:pRg st="0" end="0"/>
                                            </p:txEl>
                                          </p:spTgt>
                                        </p:tgtEl>
                                        <p:attrNameLst>
                                          <p:attrName>style.visibility</p:attrName>
                                        </p:attrNameLst>
                                      </p:cBhvr>
                                      <p:to>
                                        <p:strVal val="visible"/>
                                      </p:to>
                                    </p:set>
                                    <p:anim calcmode="lin" valueType="num">
                                      <p:cBhvr additive="base">
                                        <p:cTn id="37" dur="500" fill="hold"/>
                                        <p:tgtEl>
                                          <p:spTgt spid="7193">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193">
                                            <p:txEl>
                                              <p:pRg st="0" end="0"/>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7193">
                                            <p:txEl>
                                              <p:pRg st="1" end="1"/>
                                            </p:txEl>
                                          </p:spTgt>
                                        </p:tgtEl>
                                        <p:attrNameLst>
                                          <p:attrName>style.visibility</p:attrName>
                                        </p:attrNameLst>
                                      </p:cBhvr>
                                      <p:to>
                                        <p:strVal val="visible"/>
                                      </p:to>
                                    </p:set>
                                    <p:anim calcmode="lin" valueType="num">
                                      <p:cBhvr additive="base">
                                        <p:cTn id="41" dur="500" fill="hold"/>
                                        <p:tgtEl>
                                          <p:spTgt spid="7193">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19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7189">
                                            <p:txEl>
                                              <p:pRg st="0" end="0"/>
                                            </p:txEl>
                                          </p:spTgt>
                                        </p:tgtEl>
                                        <p:attrNameLst>
                                          <p:attrName>style.visibility</p:attrName>
                                        </p:attrNameLst>
                                      </p:cBhvr>
                                      <p:to>
                                        <p:strVal val="visible"/>
                                      </p:to>
                                    </p:set>
                                    <p:anim calcmode="lin" valueType="num">
                                      <p:cBhvr additive="base">
                                        <p:cTn id="47" dur="500" fill="hold"/>
                                        <p:tgtEl>
                                          <p:spTgt spid="7189">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7189">
                                            <p:txEl>
                                              <p:pRg st="0" end="0"/>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189">
                                            <p:txEl>
                                              <p:pRg st="1" end="1"/>
                                            </p:txEl>
                                          </p:spTgt>
                                        </p:tgtEl>
                                        <p:attrNameLst>
                                          <p:attrName>style.visibility</p:attrName>
                                        </p:attrNameLst>
                                      </p:cBhvr>
                                      <p:to>
                                        <p:strVal val="visible"/>
                                      </p:to>
                                    </p:set>
                                    <p:anim calcmode="lin" valueType="num">
                                      <p:cBhvr additive="base">
                                        <p:cTn id="51" dur="500" fill="hold"/>
                                        <p:tgtEl>
                                          <p:spTgt spid="7189">
                                            <p:txEl>
                                              <p:pRg st="1" end="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718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7185">
                                            <p:txEl>
                                              <p:pRg st="0" end="0"/>
                                            </p:txEl>
                                          </p:spTgt>
                                        </p:tgtEl>
                                        <p:attrNameLst>
                                          <p:attrName>style.visibility</p:attrName>
                                        </p:attrNameLst>
                                      </p:cBhvr>
                                      <p:to>
                                        <p:strVal val="visible"/>
                                      </p:to>
                                    </p:set>
                                    <p:anim calcmode="lin" valueType="num">
                                      <p:cBhvr additive="base">
                                        <p:cTn id="57" dur="500" fill="hold"/>
                                        <p:tgtEl>
                                          <p:spTgt spid="7185">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7185">
                                            <p:txEl>
                                              <p:pRg st="0" end="0"/>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7185">
                                            <p:txEl>
                                              <p:pRg st="1" end="1"/>
                                            </p:txEl>
                                          </p:spTgt>
                                        </p:tgtEl>
                                        <p:attrNameLst>
                                          <p:attrName>style.visibility</p:attrName>
                                        </p:attrNameLst>
                                      </p:cBhvr>
                                      <p:to>
                                        <p:strVal val="visible"/>
                                      </p:to>
                                    </p:set>
                                    <p:anim calcmode="lin" valueType="num">
                                      <p:cBhvr additive="base">
                                        <p:cTn id="61" dur="500" fill="hold"/>
                                        <p:tgtEl>
                                          <p:spTgt spid="7185">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718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4" presetClass="entr" presetSubtype="16" fill="hold" nodeType="clickEffect">
                                  <p:stCondLst>
                                    <p:cond delay="0"/>
                                  </p:stCondLst>
                                  <p:childTnLst>
                                    <p:set>
                                      <p:cBhvr>
                                        <p:cTn id="66" dur="1" fill="hold">
                                          <p:stCondLst>
                                            <p:cond delay="0"/>
                                          </p:stCondLst>
                                        </p:cTn>
                                        <p:tgtEl>
                                          <p:spTgt spid="7192">
                                            <p:txEl>
                                              <p:pRg st="0" end="0"/>
                                            </p:txEl>
                                          </p:spTgt>
                                        </p:tgtEl>
                                        <p:attrNameLst>
                                          <p:attrName>style.visibility</p:attrName>
                                        </p:attrNameLst>
                                      </p:cBhvr>
                                      <p:to>
                                        <p:strVal val="visible"/>
                                      </p:to>
                                    </p:set>
                                    <p:animEffect transition="in" filter="box(in)">
                                      <p:cBhvr>
                                        <p:cTn id="67" dur="500"/>
                                        <p:tgtEl>
                                          <p:spTgt spid="7192">
                                            <p:txEl>
                                              <p:pRg st="0" end="0"/>
                                            </p:txEl>
                                          </p:spTgt>
                                        </p:tgtEl>
                                      </p:cBhvr>
                                    </p:animEffect>
                                  </p:childTnLst>
                                </p:cTn>
                              </p:par>
                              <p:par>
                                <p:cTn id="68" presetID="4" presetClass="entr" presetSubtype="16" fill="hold" nodeType="withEffect">
                                  <p:stCondLst>
                                    <p:cond delay="0"/>
                                  </p:stCondLst>
                                  <p:childTnLst>
                                    <p:set>
                                      <p:cBhvr>
                                        <p:cTn id="69" dur="1" fill="hold">
                                          <p:stCondLst>
                                            <p:cond delay="0"/>
                                          </p:stCondLst>
                                        </p:cTn>
                                        <p:tgtEl>
                                          <p:spTgt spid="7192">
                                            <p:txEl>
                                              <p:pRg st="1" end="1"/>
                                            </p:txEl>
                                          </p:spTgt>
                                        </p:tgtEl>
                                        <p:attrNameLst>
                                          <p:attrName>style.visibility</p:attrName>
                                        </p:attrNameLst>
                                      </p:cBhvr>
                                      <p:to>
                                        <p:strVal val="visible"/>
                                      </p:to>
                                    </p:set>
                                    <p:animEffect transition="in" filter="box(in)">
                                      <p:cBhvr>
                                        <p:cTn id="70" dur="500"/>
                                        <p:tgtEl>
                                          <p:spTgt spid="7192">
                                            <p:txEl>
                                              <p:pRg st="1" end="1"/>
                                            </p:txEl>
                                          </p:spTgt>
                                        </p:tgtEl>
                                      </p:cBhvr>
                                    </p:animEffect>
                                  </p:childTnLst>
                                </p:cTn>
                              </p:par>
                              <p:par>
                                <p:cTn id="71" presetID="4" presetClass="entr" presetSubtype="16" fill="hold" nodeType="withEffect">
                                  <p:stCondLst>
                                    <p:cond delay="0"/>
                                  </p:stCondLst>
                                  <p:childTnLst>
                                    <p:set>
                                      <p:cBhvr>
                                        <p:cTn id="72" dur="1" fill="hold">
                                          <p:stCondLst>
                                            <p:cond delay="0"/>
                                          </p:stCondLst>
                                        </p:cTn>
                                        <p:tgtEl>
                                          <p:spTgt spid="7192">
                                            <p:txEl>
                                              <p:pRg st="2" end="2"/>
                                            </p:txEl>
                                          </p:spTgt>
                                        </p:tgtEl>
                                        <p:attrNameLst>
                                          <p:attrName>style.visibility</p:attrName>
                                        </p:attrNameLst>
                                      </p:cBhvr>
                                      <p:to>
                                        <p:strVal val="visible"/>
                                      </p:to>
                                    </p:set>
                                    <p:animEffect transition="in" filter="box(in)">
                                      <p:cBhvr>
                                        <p:cTn id="73" dur="500"/>
                                        <p:tgtEl>
                                          <p:spTgt spid="7192">
                                            <p:txEl>
                                              <p:pRg st="2" end="2"/>
                                            </p:txEl>
                                          </p:spTgt>
                                        </p:tgtEl>
                                      </p:cBhvr>
                                    </p:animEffect>
                                  </p:childTnLst>
                                </p:cTn>
                              </p:par>
                              <p:par>
                                <p:cTn id="74" presetID="4" presetClass="entr" presetSubtype="16" fill="hold" nodeType="withEffect">
                                  <p:stCondLst>
                                    <p:cond delay="0"/>
                                  </p:stCondLst>
                                  <p:childTnLst>
                                    <p:set>
                                      <p:cBhvr>
                                        <p:cTn id="75" dur="1" fill="hold">
                                          <p:stCondLst>
                                            <p:cond delay="0"/>
                                          </p:stCondLst>
                                        </p:cTn>
                                        <p:tgtEl>
                                          <p:spTgt spid="7192">
                                            <p:txEl>
                                              <p:pRg st="3" end="3"/>
                                            </p:txEl>
                                          </p:spTgt>
                                        </p:tgtEl>
                                        <p:attrNameLst>
                                          <p:attrName>style.visibility</p:attrName>
                                        </p:attrNameLst>
                                      </p:cBhvr>
                                      <p:to>
                                        <p:strVal val="visible"/>
                                      </p:to>
                                    </p:set>
                                    <p:animEffect transition="in" filter="box(in)">
                                      <p:cBhvr>
                                        <p:cTn id="76" dur="500"/>
                                        <p:tgtEl>
                                          <p:spTgt spid="7192">
                                            <p:txEl>
                                              <p:pRg st="3" end="3"/>
                                            </p:txEl>
                                          </p:spTgt>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4" presetClass="entr" presetSubtype="16" fill="hold" nodeType="clickEffect">
                                  <p:stCondLst>
                                    <p:cond delay="0"/>
                                  </p:stCondLst>
                                  <p:childTnLst>
                                    <p:set>
                                      <p:cBhvr>
                                        <p:cTn id="80" dur="1" fill="hold">
                                          <p:stCondLst>
                                            <p:cond delay="0"/>
                                          </p:stCondLst>
                                        </p:cTn>
                                        <p:tgtEl>
                                          <p:spTgt spid="7191">
                                            <p:txEl>
                                              <p:pRg st="0" end="0"/>
                                            </p:txEl>
                                          </p:spTgt>
                                        </p:tgtEl>
                                        <p:attrNameLst>
                                          <p:attrName>style.visibility</p:attrName>
                                        </p:attrNameLst>
                                      </p:cBhvr>
                                      <p:to>
                                        <p:strVal val="visible"/>
                                      </p:to>
                                    </p:set>
                                    <p:animEffect transition="in" filter="box(in)">
                                      <p:cBhvr>
                                        <p:cTn id="81" dur="500"/>
                                        <p:tgtEl>
                                          <p:spTgt spid="7191">
                                            <p:txEl>
                                              <p:pRg st="0" end="0"/>
                                            </p:txEl>
                                          </p:spTgt>
                                        </p:tgtEl>
                                      </p:cBhvr>
                                    </p:animEffect>
                                  </p:childTnLst>
                                </p:cTn>
                              </p:par>
                              <p:par>
                                <p:cTn id="82" presetID="4" presetClass="entr" presetSubtype="16" fill="hold" nodeType="withEffect">
                                  <p:stCondLst>
                                    <p:cond delay="0"/>
                                  </p:stCondLst>
                                  <p:childTnLst>
                                    <p:set>
                                      <p:cBhvr>
                                        <p:cTn id="83" dur="1" fill="hold">
                                          <p:stCondLst>
                                            <p:cond delay="0"/>
                                          </p:stCondLst>
                                        </p:cTn>
                                        <p:tgtEl>
                                          <p:spTgt spid="7191">
                                            <p:txEl>
                                              <p:pRg st="1" end="1"/>
                                            </p:txEl>
                                          </p:spTgt>
                                        </p:tgtEl>
                                        <p:attrNameLst>
                                          <p:attrName>style.visibility</p:attrName>
                                        </p:attrNameLst>
                                      </p:cBhvr>
                                      <p:to>
                                        <p:strVal val="visible"/>
                                      </p:to>
                                    </p:set>
                                    <p:animEffect transition="in" filter="box(in)">
                                      <p:cBhvr>
                                        <p:cTn id="84" dur="500"/>
                                        <p:tgtEl>
                                          <p:spTgt spid="7191">
                                            <p:txEl>
                                              <p:pRg st="1" end="1"/>
                                            </p:txEl>
                                          </p:spTgt>
                                        </p:tgtEl>
                                      </p:cBhvr>
                                    </p:animEffect>
                                  </p:childTnLst>
                                </p:cTn>
                              </p:par>
                              <p:par>
                                <p:cTn id="85" presetID="4" presetClass="entr" presetSubtype="16" fill="hold" nodeType="withEffect">
                                  <p:stCondLst>
                                    <p:cond delay="0"/>
                                  </p:stCondLst>
                                  <p:childTnLst>
                                    <p:set>
                                      <p:cBhvr>
                                        <p:cTn id="86" dur="1" fill="hold">
                                          <p:stCondLst>
                                            <p:cond delay="0"/>
                                          </p:stCondLst>
                                        </p:cTn>
                                        <p:tgtEl>
                                          <p:spTgt spid="7191">
                                            <p:txEl>
                                              <p:pRg st="2" end="2"/>
                                            </p:txEl>
                                          </p:spTgt>
                                        </p:tgtEl>
                                        <p:attrNameLst>
                                          <p:attrName>style.visibility</p:attrName>
                                        </p:attrNameLst>
                                      </p:cBhvr>
                                      <p:to>
                                        <p:strVal val="visible"/>
                                      </p:to>
                                    </p:set>
                                    <p:animEffect transition="in" filter="box(in)">
                                      <p:cBhvr>
                                        <p:cTn id="87" dur="500"/>
                                        <p:tgtEl>
                                          <p:spTgt spid="7191">
                                            <p:txEl>
                                              <p:pRg st="2" end="2"/>
                                            </p:txEl>
                                          </p:spTgt>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4" presetClass="entr" presetSubtype="16" fill="hold" nodeType="clickEffect">
                                  <p:stCondLst>
                                    <p:cond delay="0"/>
                                  </p:stCondLst>
                                  <p:childTnLst>
                                    <p:set>
                                      <p:cBhvr>
                                        <p:cTn id="91" dur="1" fill="hold">
                                          <p:stCondLst>
                                            <p:cond delay="0"/>
                                          </p:stCondLst>
                                        </p:cTn>
                                        <p:tgtEl>
                                          <p:spTgt spid="7190">
                                            <p:txEl>
                                              <p:pRg st="0" end="0"/>
                                            </p:txEl>
                                          </p:spTgt>
                                        </p:tgtEl>
                                        <p:attrNameLst>
                                          <p:attrName>style.visibility</p:attrName>
                                        </p:attrNameLst>
                                      </p:cBhvr>
                                      <p:to>
                                        <p:strVal val="visible"/>
                                      </p:to>
                                    </p:set>
                                    <p:animEffect transition="in" filter="box(in)">
                                      <p:cBhvr>
                                        <p:cTn id="92" dur="500"/>
                                        <p:tgtEl>
                                          <p:spTgt spid="7190">
                                            <p:txEl>
                                              <p:pRg st="0" end="0"/>
                                            </p:txEl>
                                          </p:spTgt>
                                        </p:tgtEl>
                                      </p:cBhvr>
                                    </p:animEffect>
                                  </p:childTnLst>
                                </p:cTn>
                              </p:par>
                              <p:par>
                                <p:cTn id="93" presetID="4" presetClass="entr" presetSubtype="16" fill="hold" nodeType="withEffect">
                                  <p:stCondLst>
                                    <p:cond delay="0"/>
                                  </p:stCondLst>
                                  <p:childTnLst>
                                    <p:set>
                                      <p:cBhvr>
                                        <p:cTn id="94" dur="1" fill="hold">
                                          <p:stCondLst>
                                            <p:cond delay="0"/>
                                          </p:stCondLst>
                                        </p:cTn>
                                        <p:tgtEl>
                                          <p:spTgt spid="7190">
                                            <p:txEl>
                                              <p:pRg st="1" end="1"/>
                                            </p:txEl>
                                          </p:spTgt>
                                        </p:tgtEl>
                                        <p:attrNameLst>
                                          <p:attrName>style.visibility</p:attrName>
                                        </p:attrNameLst>
                                      </p:cBhvr>
                                      <p:to>
                                        <p:strVal val="visible"/>
                                      </p:to>
                                    </p:set>
                                    <p:animEffect transition="in" filter="box(in)">
                                      <p:cBhvr>
                                        <p:cTn id="95" dur="500"/>
                                        <p:tgtEl>
                                          <p:spTgt spid="7190">
                                            <p:txEl>
                                              <p:pRg st="1" end="1"/>
                                            </p:txEl>
                                          </p:spTgt>
                                        </p:tgtEl>
                                      </p:cBhvr>
                                    </p:animEffect>
                                  </p:childTnLst>
                                </p:cTn>
                              </p:par>
                              <p:par>
                                <p:cTn id="96" presetID="4" presetClass="entr" presetSubtype="16" fill="hold" nodeType="withEffect">
                                  <p:stCondLst>
                                    <p:cond delay="0"/>
                                  </p:stCondLst>
                                  <p:childTnLst>
                                    <p:set>
                                      <p:cBhvr>
                                        <p:cTn id="97" dur="1" fill="hold">
                                          <p:stCondLst>
                                            <p:cond delay="0"/>
                                          </p:stCondLst>
                                        </p:cTn>
                                        <p:tgtEl>
                                          <p:spTgt spid="7190">
                                            <p:txEl>
                                              <p:pRg st="2" end="2"/>
                                            </p:txEl>
                                          </p:spTgt>
                                        </p:tgtEl>
                                        <p:attrNameLst>
                                          <p:attrName>style.visibility</p:attrName>
                                        </p:attrNameLst>
                                      </p:cBhvr>
                                      <p:to>
                                        <p:strVal val="visible"/>
                                      </p:to>
                                    </p:set>
                                    <p:animEffect transition="in" filter="box(in)">
                                      <p:cBhvr>
                                        <p:cTn id="98" dur="500"/>
                                        <p:tgtEl>
                                          <p:spTgt spid="7190">
                                            <p:txEl>
                                              <p:pRg st="2" end="2"/>
                                            </p:txEl>
                                          </p:spTgt>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4" presetClass="entr" presetSubtype="16" fill="hold" nodeType="clickEffect">
                                  <p:stCondLst>
                                    <p:cond delay="0"/>
                                  </p:stCondLst>
                                  <p:childTnLst>
                                    <p:set>
                                      <p:cBhvr>
                                        <p:cTn id="102" dur="1" fill="hold">
                                          <p:stCondLst>
                                            <p:cond delay="0"/>
                                          </p:stCondLst>
                                        </p:cTn>
                                        <p:tgtEl>
                                          <p:spTgt spid="7188">
                                            <p:txEl>
                                              <p:pRg st="0" end="0"/>
                                            </p:txEl>
                                          </p:spTgt>
                                        </p:tgtEl>
                                        <p:attrNameLst>
                                          <p:attrName>style.visibility</p:attrName>
                                        </p:attrNameLst>
                                      </p:cBhvr>
                                      <p:to>
                                        <p:strVal val="visible"/>
                                      </p:to>
                                    </p:set>
                                    <p:animEffect transition="in" filter="box(in)">
                                      <p:cBhvr>
                                        <p:cTn id="103" dur="500"/>
                                        <p:tgtEl>
                                          <p:spTgt spid="7188">
                                            <p:txEl>
                                              <p:pRg st="0" end="0"/>
                                            </p:txEl>
                                          </p:spTgt>
                                        </p:tgtEl>
                                      </p:cBhvr>
                                    </p:animEffect>
                                  </p:childTnLst>
                                </p:cTn>
                              </p:par>
                              <p:par>
                                <p:cTn id="104" presetID="4" presetClass="entr" presetSubtype="16" fill="hold" nodeType="withEffect">
                                  <p:stCondLst>
                                    <p:cond delay="0"/>
                                  </p:stCondLst>
                                  <p:childTnLst>
                                    <p:set>
                                      <p:cBhvr>
                                        <p:cTn id="105" dur="1" fill="hold">
                                          <p:stCondLst>
                                            <p:cond delay="0"/>
                                          </p:stCondLst>
                                        </p:cTn>
                                        <p:tgtEl>
                                          <p:spTgt spid="7188">
                                            <p:txEl>
                                              <p:pRg st="1" end="1"/>
                                            </p:txEl>
                                          </p:spTgt>
                                        </p:tgtEl>
                                        <p:attrNameLst>
                                          <p:attrName>style.visibility</p:attrName>
                                        </p:attrNameLst>
                                      </p:cBhvr>
                                      <p:to>
                                        <p:strVal val="visible"/>
                                      </p:to>
                                    </p:set>
                                    <p:animEffect transition="in" filter="box(in)">
                                      <p:cBhvr>
                                        <p:cTn id="106" dur="500"/>
                                        <p:tgtEl>
                                          <p:spTgt spid="7188">
                                            <p:txEl>
                                              <p:pRg st="1" end="1"/>
                                            </p:txEl>
                                          </p:spTgt>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4" presetClass="entr" presetSubtype="16" fill="hold" nodeType="clickEffect">
                                  <p:stCondLst>
                                    <p:cond delay="0"/>
                                  </p:stCondLst>
                                  <p:childTnLst>
                                    <p:set>
                                      <p:cBhvr>
                                        <p:cTn id="110" dur="1" fill="hold">
                                          <p:stCondLst>
                                            <p:cond delay="0"/>
                                          </p:stCondLst>
                                        </p:cTn>
                                        <p:tgtEl>
                                          <p:spTgt spid="7187">
                                            <p:txEl>
                                              <p:pRg st="0" end="0"/>
                                            </p:txEl>
                                          </p:spTgt>
                                        </p:tgtEl>
                                        <p:attrNameLst>
                                          <p:attrName>style.visibility</p:attrName>
                                        </p:attrNameLst>
                                      </p:cBhvr>
                                      <p:to>
                                        <p:strVal val="visible"/>
                                      </p:to>
                                    </p:set>
                                    <p:animEffect transition="in" filter="box(in)">
                                      <p:cBhvr>
                                        <p:cTn id="111" dur="500"/>
                                        <p:tgtEl>
                                          <p:spTgt spid="7187">
                                            <p:txEl>
                                              <p:pRg st="0" end="0"/>
                                            </p:txEl>
                                          </p:spTgt>
                                        </p:tgtEl>
                                      </p:cBhvr>
                                    </p:animEffect>
                                  </p:childTnLst>
                                </p:cTn>
                              </p:par>
                              <p:par>
                                <p:cTn id="112" presetID="4" presetClass="entr" presetSubtype="16" fill="hold" nodeType="withEffect">
                                  <p:stCondLst>
                                    <p:cond delay="0"/>
                                  </p:stCondLst>
                                  <p:childTnLst>
                                    <p:set>
                                      <p:cBhvr>
                                        <p:cTn id="113" dur="1" fill="hold">
                                          <p:stCondLst>
                                            <p:cond delay="0"/>
                                          </p:stCondLst>
                                        </p:cTn>
                                        <p:tgtEl>
                                          <p:spTgt spid="7187">
                                            <p:txEl>
                                              <p:pRg st="1" end="1"/>
                                            </p:txEl>
                                          </p:spTgt>
                                        </p:tgtEl>
                                        <p:attrNameLst>
                                          <p:attrName>style.visibility</p:attrName>
                                        </p:attrNameLst>
                                      </p:cBhvr>
                                      <p:to>
                                        <p:strVal val="visible"/>
                                      </p:to>
                                    </p:set>
                                    <p:animEffect transition="in" filter="box(in)">
                                      <p:cBhvr>
                                        <p:cTn id="114" dur="500"/>
                                        <p:tgtEl>
                                          <p:spTgt spid="7187">
                                            <p:txEl>
                                              <p:pRg st="1" end="1"/>
                                            </p:txEl>
                                          </p:spTgt>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4" presetClass="entr" presetSubtype="16" fill="hold" nodeType="clickEffect">
                                  <p:stCondLst>
                                    <p:cond delay="0"/>
                                  </p:stCondLst>
                                  <p:childTnLst>
                                    <p:set>
                                      <p:cBhvr>
                                        <p:cTn id="118" dur="1" fill="hold">
                                          <p:stCondLst>
                                            <p:cond delay="0"/>
                                          </p:stCondLst>
                                        </p:cTn>
                                        <p:tgtEl>
                                          <p:spTgt spid="7184">
                                            <p:txEl>
                                              <p:pRg st="0" end="0"/>
                                            </p:txEl>
                                          </p:spTgt>
                                        </p:tgtEl>
                                        <p:attrNameLst>
                                          <p:attrName>style.visibility</p:attrName>
                                        </p:attrNameLst>
                                      </p:cBhvr>
                                      <p:to>
                                        <p:strVal val="visible"/>
                                      </p:to>
                                    </p:set>
                                    <p:animEffect transition="in" filter="box(in)">
                                      <p:cBhvr>
                                        <p:cTn id="119" dur="500"/>
                                        <p:tgtEl>
                                          <p:spTgt spid="7184">
                                            <p:txEl>
                                              <p:pRg st="0" end="0"/>
                                            </p:txEl>
                                          </p:spTgt>
                                        </p:tgtEl>
                                      </p:cBhvr>
                                    </p:animEffect>
                                  </p:childTnLst>
                                </p:cTn>
                              </p:par>
                              <p:par>
                                <p:cTn id="120" presetID="4" presetClass="entr" presetSubtype="16" fill="hold" nodeType="withEffect">
                                  <p:stCondLst>
                                    <p:cond delay="0"/>
                                  </p:stCondLst>
                                  <p:childTnLst>
                                    <p:set>
                                      <p:cBhvr>
                                        <p:cTn id="121" dur="1" fill="hold">
                                          <p:stCondLst>
                                            <p:cond delay="0"/>
                                          </p:stCondLst>
                                        </p:cTn>
                                        <p:tgtEl>
                                          <p:spTgt spid="7184">
                                            <p:txEl>
                                              <p:pRg st="1" end="1"/>
                                            </p:txEl>
                                          </p:spTgt>
                                        </p:tgtEl>
                                        <p:attrNameLst>
                                          <p:attrName>style.visibility</p:attrName>
                                        </p:attrNameLst>
                                      </p:cBhvr>
                                      <p:to>
                                        <p:strVal val="visible"/>
                                      </p:to>
                                    </p:set>
                                    <p:animEffect transition="in" filter="box(in)">
                                      <p:cBhvr>
                                        <p:cTn id="122" dur="500"/>
                                        <p:tgtEl>
                                          <p:spTgt spid="7184">
                                            <p:txEl>
                                              <p:pRg st="1" end="1"/>
                                            </p:txEl>
                                          </p:spTgt>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4" presetClass="entr" presetSubtype="16" fill="hold" nodeType="clickEffect">
                                  <p:stCondLst>
                                    <p:cond delay="0"/>
                                  </p:stCondLst>
                                  <p:childTnLst>
                                    <p:set>
                                      <p:cBhvr>
                                        <p:cTn id="126" dur="1" fill="hold">
                                          <p:stCondLst>
                                            <p:cond delay="0"/>
                                          </p:stCondLst>
                                        </p:cTn>
                                        <p:tgtEl>
                                          <p:spTgt spid="7182">
                                            <p:txEl>
                                              <p:pRg st="0" end="0"/>
                                            </p:txEl>
                                          </p:spTgt>
                                        </p:tgtEl>
                                        <p:attrNameLst>
                                          <p:attrName>style.visibility</p:attrName>
                                        </p:attrNameLst>
                                      </p:cBhvr>
                                      <p:to>
                                        <p:strVal val="visible"/>
                                      </p:to>
                                    </p:set>
                                    <p:animEffect transition="in" filter="box(in)">
                                      <p:cBhvr>
                                        <p:cTn id="127" dur="500"/>
                                        <p:tgtEl>
                                          <p:spTgt spid="718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cs-CZ" altLang="cs-CZ"/>
              <a:t>Tradiční nákup vs. JIT</a:t>
            </a:r>
          </a:p>
        </p:txBody>
      </p:sp>
      <p:graphicFrame>
        <p:nvGraphicFramePr>
          <p:cNvPr id="242729" name="Group 41"/>
          <p:cNvGraphicFramePr>
            <a:graphicFrameLocks noGrp="1"/>
          </p:cNvGraphicFramePr>
          <p:nvPr>
            <p:ph idx="1"/>
          </p:nvPr>
        </p:nvGraphicFramePr>
        <p:xfrm>
          <a:off x="179388" y="1628775"/>
          <a:ext cx="8785225" cy="5020947"/>
        </p:xfrm>
        <a:graphic>
          <a:graphicData uri="http://schemas.openxmlformats.org/drawingml/2006/table">
            <a:tbl>
              <a:tblPr/>
              <a:tblGrid>
                <a:gridCol w="2130425">
                  <a:extLst>
                    <a:ext uri="{9D8B030D-6E8A-4147-A177-3AD203B41FA5}">
                      <a16:colId xmlns:a16="http://schemas.microsoft.com/office/drawing/2014/main" val="20000"/>
                    </a:ext>
                  </a:extLst>
                </a:gridCol>
                <a:gridCol w="3143250">
                  <a:extLst>
                    <a:ext uri="{9D8B030D-6E8A-4147-A177-3AD203B41FA5}">
                      <a16:colId xmlns:a16="http://schemas.microsoft.com/office/drawing/2014/main" val="20001"/>
                    </a:ext>
                  </a:extLst>
                </a:gridCol>
                <a:gridCol w="3511550">
                  <a:extLst>
                    <a:ext uri="{9D8B030D-6E8A-4147-A177-3AD203B41FA5}">
                      <a16:colId xmlns:a16="http://schemas.microsoft.com/office/drawing/2014/main" val="20002"/>
                    </a:ext>
                  </a:extLst>
                </a:gridCol>
              </a:tblGrid>
              <a:tr h="319088">
                <a:tc>
                  <a:txBody>
                    <a:bodyPr/>
                    <a:lstStyle>
                      <a:lvl1pPr marL="342900" indent="-342900" eaLnBrk="0" hangingPunct="0">
                        <a:spcBef>
                          <a:spcPct val="20000"/>
                        </a:spcBef>
                        <a:buClr>
                          <a:schemeClr val="hlink"/>
                        </a:buClr>
                        <a:buSzPct val="75000"/>
                        <a:buFont typeface="Wingdings" pitchFamily="2" charset="2"/>
                        <a:defRPr kumimoji="1" sz="2800">
                          <a:solidFill>
                            <a:schemeClr val="tx1"/>
                          </a:solidFill>
                          <a:latin typeface="Arial" charset="0"/>
                        </a:defRPr>
                      </a:lvl1pPr>
                      <a:lvl2pPr marL="742950" indent="-285750" eaLnBrk="0" hangingPunct="0">
                        <a:spcBef>
                          <a:spcPct val="20000"/>
                        </a:spcBef>
                        <a:buClr>
                          <a:schemeClr val="hlink"/>
                        </a:buClr>
                        <a:buSzPct val="75000"/>
                        <a:buFont typeface="Wingdings" pitchFamily="2" charset="2"/>
                        <a:defRPr kumimoji="1" sz="2400">
                          <a:solidFill>
                            <a:schemeClr val="tx1"/>
                          </a:solidFill>
                          <a:latin typeface="Arial" charset="0"/>
                        </a:defRPr>
                      </a:lvl2pPr>
                      <a:lvl3pPr marL="1143000" indent="-228600" eaLnBrk="0" hangingPunct="0">
                        <a:spcBef>
                          <a:spcPct val="20000"/>
                        </a:spcBef>
                        <a:buClr>
                          <a:schemeClr val="hlink"/>
                        </a:buClr>
                        <a:buSzPct val="75000"/>
                        <a:buFont typeface="Wingdings" pitchFamily="2" charset="2"/>
                        <a:defRPr kumimoji="1" sz="20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defRPr kumimoji="1">
                          <a:solidFill>
                            <a:schemeClr val="tx1"/>
                          </a:solidFill>
                          <a:latin typeface="Arial" charset="0"/>
                        </a:defRPr>
                      </a:lvl4pPr>
                      <a:lvl5pPr marL="2057400" indent="-228600" eaLnBrk="0" hangingPunct="0">
                        <a:spcBef>
                          <a:spcPct val="20000"/>
                        </a:spcBef>
                        <a:buClr>
                          <a:schemeClr val="hlink"/>
                        </a:buClr>
                        <a:buSzPct val="75000"/>
                        <a:buFont typeface="Wingdings" pitchFamily="2" charset="2"/>
                        <a:defRPr kumimoji="1">
                          <a:solidFill>
                            <a:schemeClr val="tx1"/>
                          </a:solidFill>
                          <a:latin typeface="Arial" charset="0"/>
                        </a:defRPr>
                      </a:lvl5pPr>
                      <a:lvl6pPr marL="2514600" indent="-228600" eaLnBrk="0" fontAlgn="base" hangingPunct="0">
                        <a:spcBef>
                          <a:spcPct val="20000"/>
                        </a:spcBef>
                        <a:spcAft>
                          <a:spcPct val="0"/>
                        </a:spcAft>
                        <a:buClr>
                          <a:schemeClr val="hlink"/>
                        </a:buClr>
                        <a:buSzPct val="75000"/>
                        <a:buFont typeface="Wingdings" pitchFamily="2" charset="2"/>
                        <a:defRPr kumimoji="1">
                          <a:solidFill>
                            <a:schemeClr val="tx1"/>
                          </a:solidFill>
                          <a:latin typeface="Arial" charset="0"/>
                        </a:defRPr>
                      </a:lvl6pPr>
                      <a:lvl7pPr marL="2971800" indent="-228600" eaLnBrk="0" fontAlgn="base" hangingPunct="0">
                        <a:spcBef>
                          <a:spcPct val="20000"/>
                        </a:spcBef>
                        <a:spcAft>
                          <a:spcPct val="0"/>
                        </a:spcAft>
                        <a:buClr>
                          <a:schemeClr val="hlink"/>
                        </a:buClr>
                        <a:buSzPct val="75000"/>
                        <a:buFont typeface="Wingdings" pitchFamily="2" charset="2"/>
                        <a:defRPr kumimoji="1">
                          <a:solidFill>
                            <a:schemeClr val="tx1"/>
                          </a:solidFill>
                          <a:latin typeface="Arial" charset="0"/>
                        </a:defRPr>
                      </a:lvl7pPr>
                      <a:lvl8pPr marL="3429000" indent="-228600" eaLnBrk="0" fontAlgn="base" hangingPunct="0">
                        <a:spcBef>
                          <a:spcPct val="20000"/>
                        </a:spcBef>
                        <a:spcAft>
                          <a:spcPct val="0"/>
                        </a:spcAft>
                        <a:buClr>
                          <a:schemeClr val="hlink"/>
                        </a:buClr>
                        <a:buSzPct val="75000"/>
                        <a:buFont typeface="Wingdings" pitchFamily="2" charset="2"/>
                        <a:defRPr kumimoji="1">
                          <a:solidFill>
                            <a:schemeClr val="tx1"/>
                          </a:solidFill>
                          <a:latin typeface="Arial" charset="0"/>
                        </a:defRPr>
                      </a:lvl8pPr>
                      <a:lvl9pPr marL="3886200" indent="-228600" eaLnBrk="0" fontAlgn="base" hangingPunct="0">
                        <a:spcBef>
                          <a:spcPct val="20000"/>
                        </a:spcBef>
                        <a:spcAft>
                          <a:spcPct val="0"/>
                        </a:spcAft>
                        <a:buClr>
                          <a:schemeClr val="hlink"/>
                        </a:buClr>
                        <a:buSzPct val="75000"/>
                        <a:buFont typeface="Wingdings" pitchFamily="2" charset="2"/>
                        <a:defRPr kumimoji="1">
                          <a:solidFill>
                            <a:schemeClr val="tx1"/>
                          </a:solidFill>
                          <a:latin typeface="Arial"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75000"/>
                        <a:buFont typeface="Wingdings" pitchFamily="2" charset="2"/>
                        <a:buNone/>
                        <a:tabLst/>
                      </a:pPr>
                      <a:r>
                        <a:rPr kumimoji="1" lang="cs-CZ" altLang="cs-CZ" sz="1400" b="1" i="0" u="none" strike="noStrike" cap="none" normalizeH="0" baseline="0">
                          <a:ln>
                            <a:noFill/>
                          </a:ln>
                          <a:solidFill>
                            <a:schemeClr val="tx1"/>
                          </a:solidFill>
                          <a:effectLst/>
                          <a:latin typeface="Arial" charset="0"/>
                          <a:cs typeface="Arial" charset="0"/>
                        </a:rPr>
                        <a:t>Nákupní činnost</a:t>
                      </a:r>
                      <a:endParaRPr kumimoji="1" lang="cs-CZ" altLang="cs-CZ" sz="1800" b="1" i="0" u="none" strike="noStrike" cap="none" normalizeH="0" baseline="0">
                        <a:ln>
                          <a:noFill/>
                        </a:ln>
                        <a:solidFill>
                          <a:schemeClr val="tx1"/>
                        </a:solidFill>
                        <a:effectLst/>
                        <a:latin typeface="Arial" charset="0"/>
                      </a:endParaRPr>
                    </a:p>
                  </a:txBody>
                  <a:tcPr anchor="b"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Clr>
                          <a:schemeClr val="hlink"/>
                        </a:buClr>
                        <a:buSzPct val="75000"/>
                        <a:buFont typeface="Wingdings" pitchFamily="2" charset="2"/>
                        <a:defRPr kumimoji="1" sz="2800">
                          <a:solidFill>
                            <a:schemeClr val="tx1"/>
                          </a:solidFill>
                          <a:latin typeface="Arial" charset="0"/>
                        </a:defRPr>
                      </a:lvl1pPr>
                      <a:lvl2pPr marL="742950" indent="-285750" eaLnBrk="0" hangingPunct="0">
                        <a:spcBef>
                          <a:spcPct val="20000"/>
                        </a:spcBef>
                        <a:buClr>
                          <a:schemeClr val="hlink"/>
                        </a:buClr>
                        <a:buSzPct val="75000"/>
                        <a:buFont typeface="Wingdings" pitchFamily="2" charset="2"/>
                        <a:defRPr kumimoji="1" sz="2400">
                          <a:solidFill>
                            <a:schemeClr val="tx1"/>
                          </a:solidFill>
                          <a:latin typeface="Arial" charset="0"/>
                        </a:defRPr>
                      </a:lvl2pPr>
                      <a:lvl3pPr marL="1143000" indent="-228600" eaLnBrk="0" hangingPunct="0">
                        <a:spcBef>
                          <a:spcPct val="20000"/>
                        </a:spcBef>
                        <a:buClr>
                          <a:schemeClr val="hlink"/>
                        </a:buClr>
                        <a:buSzPct val="75000"/>
                        <a:buFont typeface="Wingdings" pitchFamily="2" charset="2"/>
                        <a:defRPr kumimoji="1" sz="20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defRPr kumimoji="1">
                          <a:solidFill>
                            <a:schemeClr val="tx1"/>
                          </a:solidFill>
                          <a:latin typeface="Arial" charset="0"/>
                        </a:defRPr>
                      </a:lvl4pPr>
                      <a:lvl5pPr marL="2057400" indent="-228600" eaLnBrk="0" hangingPunct="0">
                        <a:spcBef>
                          <a:spcPct val="20000"/>
                        </a:spcBef>
                        <a:buClr>
                          <a:schemeClr val="hlink"/>
                        </a:buClr>
                        <a:buSzPct val="75000"/>
                        <a:buFont typeface="Wingdings" pitchFamily="2" charset="2"/>
                        <a:defRPr kumimoji="1">
                          <a:solidFill>
                            <a:schemeClr val="tx1"/>
                          </a:solidFill>
                          <a:latin typeface="Arial" charset="0"/>
                        </a:defRPr>
                      </a:lvl5pPr>
                      <a:lvl6pPr marL="2514600" indent="-228600" eaLnBrk="0" fontAlgn="base" hangingPunct="0">
                        <a:spcBef>
                          <a:spcPct val="20000"/>
                        </a:spcBef>
                        <a:spcAft>
                          <a:spcPct val="0"/>
                        </a:spcAft>
                        <a:buClr>
                          <a:schemeClr val="hlink"/>
                        </a:buClr>
                        <a:buSzPct val="75000"/>
                        <a:buFont typeface="Wingdings" pitchFamily="2" charset="2"/>
                        <a:defRPr kumimoji="1">
                          <a:solidFill>
                            <a:schemeClr val="tx1"/>
                          </a:solidFill>
                          <a:latin typeface="Arial" charset="0"/>
                        </a:defRPr>
                      </a:lvl6pPr>
                      <a:lvl7pPr marL="2971800" indent="-228600" eaLnBrk="0" fontAlgn="base" hangingPunct="0">
                        <a:spcBef>
                          <a:spcPct val="20000"/>
                        </a:spcBef>
                        <a:spcAft>
                          <a:spcPct val="0"/>
                        </a:spcAft>
                        <a:buClr>
                          <a:schemeClr val="hlink"/>
                        </a:buClr>
                        <a:buSzPct val="75000"/>
                        <a:buFont typeface="Wingdings" pitchFamily="2" charset="2"/>
                        <a:defRPr kumimoji="1">
                          <a:solidFill>
                            <a:schemeClr val="tx1"/>
                          </a:solidFill>
                          <a:latin typeface="Arial" charset="0"/>
                        </a:defRPr>
                      </a:lvl7pPr>
                      <a:lvl8pPr marL="3429000" indent="-228600" eaLnBrk="0" fontAlgn="base" hangingPunct="0">
                        <a:spcBef>
                          <a:spcPct val="20000"/>
                        </a:spcBef>
                        <a:spcAft>
                          <a:spcPct val="0"/>
                        </a:spcAft>
                        <a:buClr>
                          <a:schemeClr val="hlink"/>
                        </a:buClr>
                        <a:buSzPct val="75000"/>
                        <a:buFont typeface="Wingdings" pitchFamily="2" charset="2"/>
                        <a:defRPr kumimoji="1">
                          <a:solidFill>
                            <a:schemeClr val="tx1"/>
                          </a:solidFill>
                          <a:latin typeface="Arial" charset="0"/>
                        </a:defRPr>
                      </a:lvl8pPr>
                      <a:lvl9pPr marL="3886200" indent="-228600" eaLnBrk="0" fontAlgn="base" hangingPunct="0">
                        <a:spcBef>
                          <a:spcPct val="20000"/>
                        </a:spcBef>
                        <a:spcAft>
                          <a:spcPct val="0"/>
                        </a:spcAft>
                        <a:buClr>
                          <a:schemeClr val="hlink"/>
                        </a:buClr>
                        <a:buSzPct val="75000"/>
                        <a:buFont typeface="Wingdings" pitchFamily="2" charset="2"/>
                        <a:defRPr kumimoji="1">
                          <a:solidFill>
                            <a:schemeClr val="tx1"/>
                          </a:solidFill>
                          <a:latin typeface="Arial"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75000"/>
                        <a:buFont typeface="Wingdings" pitchFamily="2" charset="2"/>
                        <a:buNone/>
                        <a:tabLst/>
                      </a:pPr>
                      <a:r>
                        <a:rPr kumimoji="1" lang="cs-CZ" altLang="cs-CZ" sz="1400" b="1" i="0" u="none" strike="noStrike" cap="none" normalizeH="0" baseline="0">
                          <a:ln>
                            <a:noFill/>
                          </a:ln>
                          <a:solidFill>
                            <a:schemeClr val="tx1"/>
                          </a:solidFill>
                          <a:effectLst/>
                          <a:latin typeface="Arial" charset="0"/>
                          <a:cs typeface="Arial" charset="0"/>
                        </a:rPr>
                        <a:t>Tradiční nákup</a:t>
                      </a:r>
                      <a:endParaRPr kumimoji="1" lang="cs-CZ" altLang="cs-CZ" sz="1800" b="1" i="0" u="none" strike="noStrike" cap="none" normalizeH="0" baseline="0">
                        <a:ln>
                          <a:noFill/>
                        </a:ln>
                        <a:solidFill>
                          <a:schemeClr val="tx1"/>
                        </a:solidFill>
                        <a:effectLst/>
                        <a:latin typeface="Arial" charset="0"/>
                      </a:endParaRPr>
                    </a:p>
                  </a:txBody>
                  <a:tcPr anchor="b"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Clr>
                          <a:schemeClr val="hlink"/>
                        </a:buClr>
                        <a:buSzPct val="75000"/>
                        <a:buFont typeface="Wingdings" pitchFamily="2" charset="2"/>
                        <a:defRPr kumimoji="1" sz="2800">
                          <a:solidFill>
                            <a:schemeClr val="tx1"/>
                          </a:solidFill>
                          <a:latin typeface="Arial" charset="0"/>
                        </a:defRPr>
                      </a:lvl1pPr>
                      <a:lvl2pPr marL="742950" indent="-285750" eaLnBrk="0" hangingPunct="0">
                        <a:spcBef>
                          <a:spcPct val="20000"/>
                        </a:spcBef>
                        <a:buClr>
                          <a:schemeClr val="hlink"/>
                        </a:buClr>
                        <a:buSzPct val="75000"/>
                        <a:buFont typeface="Wingdings" pitchFamily="2" charset="2"/>
                        <a:defRPr kumimoji="1" sz="2400">
                          <a:solidFill>
                            <a:schemeClr val="tx1"/>
                          </a:solidFill>
                          <a:latin typeface="Arial" charset="0"/>
                        </a:defRPr>
                      </a:lvl2pPr>
                      <a:lvl3pPr marL="1143000" indent="-228600" eaLnBrk="0" hangingPunct="0">
                        <a:spcBef>
                          <a:spcPct val="20000"/>
                        </a:spcBef>
                        <a:buClr>
                          <a:schemeClr val="hlink"/>
                        </a:buClr>
                        <a:buSzPct val="75000"/>
                        <a:buFont typeface="Wingdings" pitchFamily="2" charset="2"/>
                        <a:defRPr kumimoji="1" sz="20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defRPr kumimoji="1">
                          <a:solidFill>
                            <a:schemeClr val="tx1"/>
                          </a:solidFill>
                          <a:latin typeface="Arial" charset="0"/>
                        </a:defRPr>
                      </a:lvl4pPr>
                      <a:lvl5pPr marL="2057400" indent="-228600" eaLnBrk="0" hangingPunct="0">
                        <a:spcBef>
                          <a:spcPct val="20000"/>
                        </a:spcBef>
                        <a:buClr>
                          <a:schemeClr val="hlink"/>
                        </a:buClr>
                        <a:buSzPct val="75000"/>
                        <a:buFont typeface="Wingdings" pitchFamily="2" charset="2"/>
                        <a:defRPr kumimoji="1">
                          <a:solidFill>
                            <a:schemeClr val="tx1"/>
                          </a:solidFill>
                          <a:latin typeface="Arial" charset="0"/>
                        </a:defRPr>
                      </a:lvl5pPr>
                      <a:lvl6pPr marL="2514600" indent="-228600" eaLnBrk="0" fontAlgn="base" hangingPunct="0">
                        <a:spcBef>
                          <a:spcPct val="20000"/>
                        </a:spcBef>
                        <a:spcAft>
                          <a:spcPct val="0"/>
                        </a:spcAft>
                        <a:buClr>
                          <a:schemeClr val="hlink"/>
                        </a:buClr>
                        <a:buSzPct val="75000"/>
                        <a:buFont typeface="Wingdings" pitchFamily="2" charset="2"/>
                        <a:defRPr kumimoji="1">
                          <a:solidFill>
                            <a:schemeClr val="tx1"/>
                          </a:solidFill>
                          <a:latin typeface="Arial" charset="0"/>
                        </a:defRPr>
                      </a:lvl6pPr>
                      <a:lvl7pPr marL="2971800" indent="-228600" eaLnBrk="0" fontAlgn="base" hangingPunct="0">
                        <a:spcBef>
                          <a:spcPct val="20000"/>
                        </a:spcBef>
                        <a:spcAft>
                          <a:spcPct val="0"/>
                        </a:spcAft>
                        <a:buClr>
                          <a:schemeClr val="hlink"/>
                        </a:buClr>
                        <a:buSzPct val="75000"/>
                        <a:buFont typeface="Wingdings" pitchFamily="2" charset="2"/>
                        <a:defRPr kumimoji="1">
                          <a:solidFill>
                            <a:schemeClr val="tx1"/>
                          </a:solidFill>
                          <a:latin typeface="Arial" charset="0"/>
                        </a:defRPr>
                      </a:lvl7pPr>
                      <a:lvl8pPr marL="3429000" indent="-228600" eaLnBrk="0" fontAlgn="base" hangingPunct="0">
                        <a:spcBef>
                          <a:spcPct val="20000"/>
                        </a:spcBef>
                        <a:spcAft>
                          <a:spcPct val="0"/>
                        </a:spcAft>
                        <a:buClr>
                          <a:schemeClr val="hlink"/>
                        </a:buClr>
                        <a:buSzPct val="75000"/>
                        <a:buFont typeface="Wingdings" pitchFamily="2" charset="2"/>
                        <a:defRPr kumimoji="1">
                          <a:solidFill>
                            <a:schemeClr val="tx1"/>
                          </a:solidFill>
                          <a:latin typeface="Arial" charset="0"/>
                        </a:defRPr>
                      </a:lvl8pPr>
                      <a:lvl9pPr marL="3886200" indent="-228600" eaLnBrk="0" fontAlgn="base" hangingPunct="0">
                        <a:spcBef>
                          <a:spcPct val="20000"/>
                        </a:spcBef>
                        <a:spcAft>
                          <a:spcPct val="0"/>
                        </a:spcAft>
                        <a:buClr>
                          <a:schemeClr val="hlink"/>
                        </a:buClr>
                        <a:buSzPct val="75000"/>
                        <a:buFont typeface="Wingdings" pitchFamily="2" charset="2"/>
                        <a:defRPr kumimoji="1">
                          <a:solidFill>
                            <a:schemeClr val="tx1"/>
                          </a:solidFill>
                          <a:latin typeface="Arial"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75000"/>
                        <a:buFont typeface="Wingdings" pitchFamily="2" charset="2"/>
                        <a:buNone/>
                        <a:tabLst/>
                      </a:pPr>
                      <a:r>
                        <a:rPr kumimoji="1" lang="cs-CZ" altLang="cs-CZ" sz="1400" b="1" i="0" u="none" strike="noStrike" cap="none" normalizeH="0" baseline="0">
                          <a:ln>
                            <a:noFill/>
                          </a:ln>
                          <a:solidFill>
                            <a:schemeClr val="tx1"/>
                          </a:solidFill>
                          <a:effectLst/>
                          <a:latin typeface="Arial" charset="0"/>
                          <a:cs typeface="Arial" charset="0"/>
                        </a:rPr>
                        <a:t>Uplatnění JIT</a:t>
                      </a:r>
                      <a:endParaRPr kumimoji="1" lang="cs-CZ" altLang="cs-CZ" sz="1800" b="1" i="0" u="none" strike="noStrike" cap="none" normalizeH="0" baseline="0">
                        <a:ln>
                          <a:noFill/>
                        </a:ln>
                        <a:solidFill>
                          <a:schemeClr val="tx1"/>
                        </a:solidFill>
                        <a:effectLst/>
                        <a:latin typeface="Arial" charset="0"/>
                      </a:endParaRPr>
                    </a:p>
                  </a:txBody>
                  <a:tcPr anchor="b"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30238">
                <a:tc>
                  <a:txBody>
                    <a:bodyPr/>
                    <a:lstStyle>
                      <a:lvl1pPr marL="342900" indent="-342900" eaLnBrk="0" hangingPunct="0">
                        <a:spcBef>
                          <a:spcPct val="20000"/>
                        </a:spcBef>
                        <a:buClr>
                          <a:schemeClr val="hlink"/>
                        </a:buClr>
                        <a:buSzPct val="75000"/>
                        <a:buFont typeface="Wingdings" pitchFamily="2" charset="2"/>
                        <a:defRPr kumimoji="1" sz="2800">
                          <a:solidFill>
                            <a:schemeClr val="tx1"/>
                          </a:solidFill>
                          <a:latin typeface="Arial" charset="0"/>
                        </a:defRPr>
                      </a:lvl1pPr>
                      <a:lvl2pPr marL="742950" indent="-285750" eaLnBrk="0" hangingPunct="0">
                        <a:spcBef>
                          <a:spcPct val="20000"/>
                        </a:spcBef>
                        <a:buClr>
                          <a:schemeClr val="hlink"/>
                        </a:buClr>
                        <a:buSzPct val="75000"/>
                        <a:buFont typeface="Wingdings" pitchFamily="2" charset="2"/>
                        <a:defRPr kumimoji="1" sz="2400">
                          <a:solidFill>
                            <a:schemeClr val="tx1"/>
                          </a:solidFill>
                          <a:latin typeface="Arial" charset="0"/>
                        </a:defRPr>
                      </a:lvl2pPr>
                      <a:lvl3pPr marL="1143000" indent="-228600" eaLnBrk="0" hangingPunct="0">
                        <a:spcBef>
                          <a:spcPct val="20000"/>
                        </a:spcBef>
                        <a:buClr>
                          <a:schemeClr val="hlink"/>
                        </a:buClr>
                        <a:buSzPct val="75000"/>
                        <a:buFont typeface="Wingdings" pitchFamily="2" charset="2"/>
                        <a:defRPr kumimoji="1" sz="20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defRPr kumimoji="1">
                          <a:solidFill>
                            <a:schemeClr val="tx1"/>
                          </a:solidFill>
                          <a:latin typeface="Arial" charset="0"/>
                        </a:defRPr>
                      </a:lvl4pPr>
                      <a:lvl5pPr marL="2057400" indent="-228600" eaLnBrk="0" hangingPunct="0">
                        <a:spcBef>
                          <a:spcPct val="20000"/>
                        </a:spcBef>
                        <a:buClr>
                          <a:schemeClr val="hlink"/>
                        </a:buClr>
                        <a:buSzPct val="75000"/>
                        <a:buFont typeface="Wingdings" pitchFamily="2" charset="2"/>
                        <a:defRPr kumimoji="1">
                          <a:solidFill>
                            <a:schemeClr val="tx1"/>
                          </a:solidFill>
                          <a:latin typeface="Arial" charset="0"/>
                        </a:defRPr>
                      </a:lvl5pPr>
                      <a:lvl6pPr marL="2514600" indent="-228600" eaLnBrk="0" fontAlgn="base" hangingPunct="0">
                        <a:spcBef>
                          <a:spcPct val="20000"/>
                        </a:spcBef>
                        <a:spcAft>
                          <a:spcPct val="0"/>
                        </a:spcAft>
                        <a:buClr>
                          <a:schemeClr val="hlink"/>
                        </a:buClr>
                        <a:buSzPct val="75000"/>
                        <a:buFont typeface="Wingdings" pitchFamily="2" charset="2"/>
                        <a:defRPr kumimoji="1">
                          <a:solidFill>
                            <a:schemeClr val="tx1"/>
                          </a:solidFill>
                          <a:latin typeface="Arial" charset="0"/>
                        </a:defRPr>
                      </a:lvl6pPr>
                      <a:lvl7pPr marL="2971800" indent="-228600" eaLnBrk="0" fontAlgn="base" hangingPunct="0">
                        <a:spcBef>
                          <a:spcPct val="20000"/>
                        </a:spcBef>
                        <a:spcAft>
                          <a:spcPct val="0"/>
                        </a:spcAft>
                        <a:buClr>
                          <a:schemeClr val="hlink"/>
                        </a:buClr>
                        <a:buSzPct val="75000"/>
                        <a:buFont typeface="Wingdings" pitchFamily="2" charset="2"/>
                        <a:defRPr kumimoji="1">
                          <a:solidFill>
                            <a:schemeClr val="tx1"/>
                          </a:solidFill>
                          <a:latin typeface="Arial" charset="0"/>
                        </a:defRPr>
                      </a:lvl7pPr>
                      <a:lvl8pPr marL="3429000" indent="-228600" eaLnBrk="0" fontAlgn="base" hangingPunct="0">
                        <a:spcBef>
                          <a:spcPct val="20000"/>
                        </a:spcBef>
                        <a:spcAft>
                          <a:spcPct val="0"/>
                        </a:spcAft>
                        <a:buClr>
                          <a:schemeClr val="hlink"/>
                        </a:buClr>
                        <a:buSzPct val="75000"/>
                        <a:buFont typeface="Wingdings" pitchFamily="2" charset="2"/>
                        <a:defRPr kumimoji="1">
                          <a:solidFill>
                            <a:schemeClr val="tx1"/>
                          </a:solidFill>
                          <a:latin typeface="Arial" charset="0"/>
                        </a:defRPr>
                      </a:lvl8pPr>
                      <a:lvl9pPr marL="3886200" indent="-228600" eaLnBrk="0" fontAlgn="base" hangingPunct="0">
                        <a:spcBef>
                          <a:spcPct val="20000"/>
                        </a:spcBef>
                        <a:spcAft>
                          <a:spcPct val="0"/>
                        </a:spcAft>
                        <a:buClr>
                          <a:schemeClr val="hlink"/>
                        </a:buClr>
                        <a:buSzPct val="75000"/>
                        <a:buFont typeface="Wingdings" pitchFamily="2" charset="2"/>
                        <a:defRPr kumimoji="1">
                          <a:solidFill>
                            <a:schemeClr val="tx1"/>
                          </a:solidFill>
                          <a:latin typeface="Arial" charset="0"/>
                        </a:defRPr>
                      </a:lvl9pPr>
                    </a:lstStyle>
                    <a:p>
                      <a:pPr marL="342900" marR="0" lvl="0" indent="-342900" algn="l" defTabSz="914400" rtl="0" eaLnBrk="0" fontAlgn="t" latinLnBrk="0" hangingPunct="0">
                        <a:lnSpc>
                          <a:spcPct val="100000"/>
                        </a:lnSpc>
                        <a:spcBef>
                          <a:spcPct val="0"/>
                        </a:spcBef>
                        <a:spcAft>
                          <a:spcPct val="0"/>
                        </a:spcAft>
                        <a:buClr>
                          <a:schemeClr val="hlink"/>
                        </a:buClr>
                        <a:buSzPct val="75000"/>
                        <a:buFont typeface="Wingdings" pitchFamily="2" charset="2"/>
                        <a:buNone/>
                        <a:tabLst/>
                      </a:pPr>
                      <a:r>
                        <a:rPr kumimoji="1" lang="cs-CZ" altLang="cs-CZ" sz="1300" b="0" i="0" u="none" strike="noStrike" cap="none" normalizeH="0" baseline="0">
                          <a:ln>
                            <a:noFill/>
                          </a:ln>
                          <a:solidFill>
                            <a:schemeClr val="tx1"/>
                          </a:solidFill>
                          <a:effectLst/>
                          <a:latin typeface="Arial" charset="0"/>
                          <a:cs typeface="Arial" charset="0"/>
                        </a:rPr>
                        <a:t>výběr dodavatele</a:t>
                      </a:r>
                      <a:endParaRPr kumimoji="1" lang="cs-CZ" altLang="cs-CZ" sz="1300" b="0" i="0" u="none" strike="noStrike" cap="none" normalizeH="0" baseline="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Clr>
                          <a:schemeClr val="hlink"/>
                        </a:buClr>
                        <a:buSzPct val="75000"/>
                        <a:buFont typeface="Wingdings" pitchFamily="2" charset="2"/>
                        <a:defRPr kumimoji="1" sz="2800">
                          <a:solidFill>
                            <a:schemeClr val="tx1"/>
                          </a:solidFill>
                          <a:latin typeface="Arial" charset="0"/>
                        </a:defRPr>
                      </a:lvl1pPr>
                      <a:lvl2pPr marL="742950" indent="-285750" eaLnBrk="0" hangingPunct="0">
                        <a:spcBef>
                          <a:spcPct val="20000"/>
                        </a:spcBef>
                        <a:buClr>
                          <a:schemeClr val="hlink"/>
                        </a:buClr>
                        <a:buSzPct val="75000"/>
                        <a:buFont typeface="Wingdings" pitchFamily="2" charset="2"/>
                        <a:defRPr kumimoji="1" sz="2400">
                          <a:solidFill>
                            <a:schemeClr val="tx1"/>
                          </a:solidFill>
                          <a:latin typeface="Arial" charset="0"/>
                        </a:defRPr>
                      </a:lvl2pPr>
                      <a:lvl3pPr marL="1143000" indent="-228600" eaLnBrk="0" hangingPunct="0">
                        <a:spcBef>
                          <a:spcPct val="20000"/>
                        </a:spcBef>
                        <a:buClr>
                          <a:schemeClr val="hlink"/>
                        </a:buClr>
                        <a:buSzPct val="75000"/>
                        <a:buFont typeface="Wingdings" pitchFamily="2" charset="2"/>
                        <a:defRPr kumimoji="1" sz="20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defRPr kumimoji="1">
                          <a:solidFill>
                            <a:schemeClr val="tx1"/>
                          </a:solidFill>
                          <a:latin typeface="Arial" charset="0"/>
                        </a:defRPr>
                      </a:lvl4pPr>
                      <a:lvl5pPr marL="2057400" indent="-228600" eaLnBrk="0" hangingPunct="0">
                        <a:spcBef>
                          <a:spcPct val="20000"/>
                        </a:spcBef>
                        <a:buClr>
                          <a:schemeClr val="hlink"/>
                        </a:buClr>
                        <a:buSzPct val="75000"/>
                        <a:buFont typeface="Wingdings" pitchFamily="2" charset="2"/>
                        <a:defRPr kumimoji="1">
                          <a:solidFill>
                            <a:schemeClr val="tx1"/>
                          </a:solidFill>
                          <a:latin typeface="Arial" charset="0"/>
                        </a:defRPr>
                      </a:lvl5pPr>
                      <a:lvl6pPr marL="2514600" indent="-228600" eaLnBrk="0" fontAlgn="base" hangingPunct="0">
                        <a:spcBef>
                          <a:spcPct val="20000"/>
                        </a:spcBef>
                        <a:spcAft>
                          <a:spcPct val="0"/>
                        </a:spcAft>
                        <a:buClr>
                          <a:schemeClr val="hlink"/>
                        </a:buClr>
                        <a:buSzPct val="75000"/>
                        <a:buFont typeface="Wingdings" pitchFamily="2" charset="2"/>
                        <a:defRPr kumimoji="1">
                          <a:solidFill>
                            <a:schemeClr val="tx1"/>
                          </a:solidFill>
                          <a:latin typeface="Arial" charset="0"/>
                        </a:defRPr>
                      </a:lvl6pPr>
                      <a:lvl7pPr marL="2971800" indent="-228600" eaLnBrk="0" fontAlgn="base" hangingPunct="0">
                        <a:spcBef>
                          <a:spcPct val="20000"/>
                        </a:spcBef>
                        <a:spcAft>
                          <a:spcPct val="0"/>
                        </a:spcAft>
                        <a:buClr>
                          <a:schemeClr val="hlink"/>
                        </a:buClr>
                        <a:buSzPct val="75000"/>
                        <a:buFont typeface="Wingdings" pitchFamily="2" charset="2"/>
                        <a:defRPr kumimoji="1">
                          <a:solidFill>
                            <a:schemeClr val="tx1"/>
                          </a:solidFill>
                          <a:latin typeface="Arial" charset="0"/>
                        </a:defRPr>
                      </a:lvl7pPr>
                      <a:lvl8pPr marL="3429000" indent="-228600" eaLnBrk="0" fontAlgn="base" hangingPunct="0">
                        <a:spcBef>
                          <a:spcPct val="20000"/>
                        </a:spcBef>
                        <a:spcAft>
                          <a:spcPct val="0"/>
                        </a:spcAft>
                        <a:buClr>
                          <a:schemeClr val="hlink"/>
                        </a:buClr>
                        <a:buSzPct val="75000"/>
                        <a:buFont typeface="Wingdings" pitchFamily="2" charset="2"/>
                        <a:defRPr kumimoji="1">
                          <a:solidFill>
                            <a:schemeClr val="tx1"/>
                          </a:solidFill>
                          <a:latin typeface="Arial" charset="0"/>
                        </a:defRPr>
                      </a:lvl8pPr>
                      <a:lvl9pPr marL="3886200" indent="-228600" eaLnBrk="0" fontAlgn="base" hangingPunct="0">
                        <a:spcBef>
                          <a:spcPct val="20000"/>
                        </a:spcBef>
                        <a:spcAft>
                          <a:spcPct val="0"/>
                        </a:spcAft>
                        <a:buClr>
                          <a:schemeClr val="hlink"/>
                        </a:buClr>
                        <a:buSzPct val="75000"/>
                        <a:buFont typeface="Wingdings" pitchFamily="2" charset="2"/>
                        <a:defRPr kumimoji="1">
                          <a:solidFill>
                            <a:schemeClr val="tx1"/>
                          </a:solidFill>
                          <a:latin typeface="Arial" charset="0"/>
                        </a:defRPr>
                      </a:lvl9pPr>
                    </a:lstStyle>
                    <a:p>
                      <a:pPr marL="342900" marR="0" lvl="0" indent="-342900" algn="l" defTabSz="914400" rtl="0" eaLnBrk="0" fontAlgn="t" latinLnBrk="0" hangingPunct="0">
                        <a:lnSpc>
                          <a:spcPct val="100000"/>
                        </a:lnSpc>
                        <a:spcBef>
                          <a:spcPct val="0"/>
                        </a:spcBef>
                        <a:spcAft>
                          <a:spcPct val="0"/>
                        </a:spcAft>
                        <a:buClr>
                          <a:schemeClr val="hlink"/>
                        </a:buClr>
                        <a:buSzPct val="75000"/>
                        <a:buFont typeface="Wingdings" pitchFamily="2" charset="2"/>
                        <a:buNone/>
                        <a:tabLst/>
                      </a:pPr>
                      <a:r>
                        <a:rPr kumimoji="1" lang="cs-CZ" altLang="cs-CZ" sz="1300" b="0" i="0" u="none" strike="noStrike" cap="none" normalizeH="0" baseline="0">
                          <a:ln>
                            <a:noFill/>
                          </a:ln>
                          <a:solidFill>
                            <a:schemeClr val="tx1"/>
                          </a:solidFill>
                          <a:effectLst/>
                          <a:latin typeface="Arial" charset="0"/>
                          <a:cs typeface="Arial" charset="0"/>
                        </a:rPr>
                        <a:t>Minimem jsou dva dodavatelé; ústředním kritériem výběru je cena</a:t>
                      </a:r>
                      <a:endParaRPr kumimoji="1" lang="cs-CZ" altLang="cs-CZ" sz="1300" b="0" i="0" u="none" strike="noStrike" cap="none" normalizeH="0" baseline="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Clr>
                          <a:schemeClr val="hlink"/>
                        </a:buClr>
                        <a:buSzPct val="75000"/>
                        <a:buFont typeface="Wingdings" pitchFamily="2" charset="2"/>
                        <a:defRPr kumimoji="1" sz="2800">
                          <a:solidFill>
                            <a:schemeClr val="tx1"/>
                          </a:solidFill>
                          <a:latin typeface="Arial" charset="0"/>
                        </a:defRPr>
                      </a:lvl1pPr>
                      <a:lvl2pPr marL="742950" indent="-285750" eaLnBrk="0" hangingPunct="0">
                        <a:spcBef>
                          <a:spcPct val="20000"/>
                        </a:spcBef>
                        <a:buClr>
                          <a:schemeClr val="hlink"/>
                        </a:buClr>
                        <a:buSzPct val="75000"/>
                        <a:buFont typeface="Wingdings" pitchFamily="2" charset="2"/>
                        <a:defRPr kumimoji="1" sz="2400">
                          <a:solidFill>
                            <a:schemeClr val="tx1"/>
                          </a:solidFill>
                          <a:latin typeface="Arial" charset="0"/>
                        </a:defRPr>
                      </a:lvl2pPr>
                      <a:lvl3pPr marL="1143000" indent="-228600" eaLnBrk="0" hangingPunct="0">
                        <a:spcBef>
                          <a:spcPct val="20000"/>
                        </a:spcBef>
                        <a:buClr>
                          <a:schemeClr val="hlink"/>
                        </a:buClr>
                        <a:buSzPct val="75000"/>
                        <a:buFont typeface="Wingdings" pitchFamily="2" charset="2"/>
                        <a:defRPr kumimoji="1" sz="20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defRPr kumimoji="1">
                          <a:solidFill>
                            <a:schemeClr val="tx1"/>
                          </a:solidFill>
                          <a:latin typeface="Arial" charset="0"/>
                        </a:defRPr>
                      </a:lvl4pPr>
                      <a:lvl5pPr marL="2057400" indent="-228600" eaLnBrk="0" hangingPunct="0">
                        <a:spcBef>
                          <a:spcPct val="20000"/>
                        </a:spcBef>
                        <a:buClr>
                          <a:schemeClr val="hlink"/>
                        </a:buClr>
                        <a:buSzPct val="75000"/>
                        <a:buFont typeface="Wingdings" pitchFamily="2" charset="2"/>
                        <a:defRPr kumimoji="1">
                          <a:solidFill>
                            <a:schemeClr val="tx1"/>
                          </a:solidFill>
                          <a:latin typeface="Arial" charset="0"/>
                        </a:defRPr>
                      </a:lvl5pPr>
                      <a:lvl6pPr marL="2514600" indent="-228600" eaLnBrk="0" fontAlgn="base" hangingPunct="0">
                        <a:spcBef>
                          <a:spcPct val="20000"/>
                        </a:spcBef>
                        <a:spcAft>
                          <a:spcPct val="0"/>
                        </a:spcAft>
                        <a:buClr>
                          <a:schemeClr val="hlink"/>
                        </a:buClr>
                        <a:buSzPct val="75000"/>
                        <a:buFont typeface="Wingdings" pitchFamily="2" charset="2"/>
                        <a:defRPr kumimoji="1">
                          <a:solidFill>
                            <a:schemeClr val="tx1"/>
                          </a:solidFill>
                          <a:latin typeface="Arial" charset="0"/>
                        </a:defRPr>
                      </a:lvl6pPr>
                      <a:lvl7pPr marL="2971800" indent="-228600" eaLnBrk="0" fontAlgn="base" hangingPunct="0">
                        <a:spcBef>
                          <a:spcPct val="20000"/>
                        </a:spcBef>
                        <a:spcAft>
                          <a:spcPct val="0"/>
                        </a:spcAft>
                        <a:buClr>
                          <a:schemeClr val="hlink"/>
                        </a:buClr>
                        <a:buSzPct val="75000"/>
                        <a:buFont typeface="Wingdings" pitchFamily="2" charset="2"/>
                        <a:defRPr kumimoji="1">
                          <a:solidFill>
                            <a:schemeClr val="tx1"/>
                          </a:solidFill>
                          <a:latin typeface="Arial" charset="0"/>
                        </a:defRPr>
                      </a:lvl7pPr>
                      <a:lvl8pPr marL="3429000" indent="-228600" eaLnBrk="0" fontAlgn="base" hangingPunct="0">
                        <a:spcBef>
                          <a:spcPct val="20000"/>
                        </a:spcBef>
                        <a:spcAft>
                          <a:spcPct val="0"/>
                        </a:spcAft>
                        <a:buClr>
                          <a:schemeClr val="hlink"/>
                        </a:buClr>
                        <a:buSzPct val="75000"/>
                        <a:buFont typeface="Wingdings" pitchFamily="2" charset="2"/>
                        <a:defRPr kumimoji="1">
                          <a:solidFill>
                            <a:schemeClr val="tx1"/>
                          </a:solidFill>
                          <a:latin typeface="Arial" charset="0"/>
                        </a:defRPr>
                      </a:lvl8pPr>
                      <a:lvl9pPr marL="3886200" indent="-228600" eaLnBrk="0" fontAlgn="base" hangingPunct="0">
                        <a:spcBef>
                          <a:spcPct val="20000"/>
                        </a:spcBef>
                        <a:spcAft>
                          <a:spcPct val="0"/>
                        </a:spcAft>
                        <a:buClr>
                          <a:schemeClr val="hlink"/>
                        </a:buClr>
                        <a:buSzPct val="75000"/>
                        <a:buFont typeface="Wingdings" pitchFamily="2" charset="2"/>
                        <a:defRPr kumimoji="1">
                          <a:solidFill>
                            <a:schemeClr val="tx1"/>
                          </a:solidFill>
                          <a:latin typeface="Arial" charset="0"/>
                        </a:defRPr>
                      </a:lvl9pPr>
                    </a:lstStyle>
                    <a:p>
                      <a:pPr marL="342900" marR="0" lvl="0" indent="-342900" algn="l" defTabSz="914400" rtl="0" eaLnBrk="0" fontAlgn="t" latinLnBrk="0" hangingPunct="0">
                        <a:lnSpc>
                          <a:spcPct val="100000"/>
                        </a:lnSpc>
                        <a:spcBef>
                          <a:spcPct val="0"/>
                        </a:spcBef>
                        <a:spcAft>
                          <a:spcPct val="0"/>
                        </a:spcAft>
                        <a:buClr>
                          <a:schemeClr val="hlink"/>
                        </a:buClr>
                        <a:buSzPct val="75000"/>
                        <a:buFont typeface="Wingdings" pitchFamily="2" charset="2"/>
                        <a:buNone/>
                        <a:tabLst/>
                      </a:pPr>
                      <a:r>
                        <a:rPr kumimoji="1" lang="cs-CZ" altLang="cs-CZ" sz="1300" b="0" i="0" u="none" strike="noStrike" cap="none" normalizeH="0" baseline="0">
                          <a:ln>
                            <a:noFill/>
                          </a:ln>
                          <a:solidFill>
                            <a:schemeClr val="tx1"/>
                          </a:solidFill>
                          <a:effectLst/>
                          <a:latin typeface="Arial" charset="0"/>
                          <a:cs typeface="Arial" charset="0"/>
                        </a:rPr>
                        <a:t>často pouze jeden místní dodavatel; časté dodávky</a:t>
                      </a:r>
                      <a:endParaRPr kumimoji="1" lang="cs-CZ" altLang="cs-CZ" sz="1300" b="0" i="0" u="none" strike="noStrike" cap="none" normalizeH="0" baseline="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25463">
                <a:tc>
                  <a:txBody>
                    <a:bodyPr/>
                    <a:lstStyle>
                      <a:lvl1pPr marL="342900" indent="-342900" eaLnBrk="0" hangingPunct="0">
                        <a:spcBef>
                          <a:spcPct val="20000"/>
                        </a:spcBef>
                        <a:buClr>
                          <a:schemeClr val="hlink"/>
                        </a:buClr>
                        <a:buSzPct val="75000"/>
                        <a:buFont typeface="Wingdings" pitchFamily="2" charset="2"/>
                        <a:defRPr kumimoji="1" sz="2800">
                          <a:solidFill>
                            <a:schemeClr val="tx1"/>
                          </a:solidFill>
                          <a:latin typeface="Arial" charset="0"/>
                        </a:defRPr>
                      </a:lvl1pPr>
                      <a:lvl2pPr marL="742950" indent="-285750" eaLnBrk="0" hangingPunct="0">
                        <a:spcBef>
                          <a:spcPct val="20000"/>
                        </a:spcBef>
                        <a:buClr>
                          <a:schemeClr val="hlink"/>
                        </a:buClr>
                        <a:buSzPct val="75000"/>
                        <a:buFont typeface="Wingdings" pitchFamily="2" charset="2"/>
                        <a:defRPr kumimoji="1" sz="2400">
                          <a:solidFill>
                            <a:schemeClr val="tx1"/>
                          </a:solidFill>
                          <a:latin typeface="Arial" charset="0"/>
                        </a:defRPr>
                      </a:lvl2pPr>
                      <a:lvl3pPr marL="1143000" indent="-228600" eaLnBrk="0" hangingPunct="0">
                        <a:spcBef>
                          <a:spcPct val="20000"/>
                        </a:spcBef>
                        <a:buClr>
                          <a:schemeClr val="hlink"/>
                        </a:buClr>
                        <a:buSzPct val="75000"/>
                        <a:buFont typeface="Wingdings" pitchFamily="2" charset="2"/>
                        <a:defRPr kumimoji="1" sz="20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defRPr kumimoji="1">
                          <a:solidFill>
                            <a:schemeClr val="tx1"/>
                          </a:solidFill>
                          <a:latin typeface="Arial" charset="0"/>
                        </a:defRPr>
                      </a:lvl4pPr>
                      <a:lvl5pPr marL="2057400" indent="-228600" eaLnBrk="0" hangingPunct="0">
                        <a:spcBef>
                          <a:spcPct val="20000"/>
                        </a:spcBef>
                        <a:buClr>
                          <a:schemeClr val="hlink"/>
                        </a:buClr>
                        <a:buSzPct val="75000"/>
                        <a:buFont typeface="Wingdings" pitchFamily="2" charset="2"/>
                        <a:defRPr kumimoji="1">
                          <a:solidFill>
                            <a:schemeClr val="tx1"/>
                          </a:solidFill>
                          <a:latin typeface="Arial" charset="0"/>
                        </a:defRPr>
                      </a:lvl5pPr>
                      <a:lvl6pPr marL="2514600" indent="-228600" eaLnBrk="0" fontAlgn="base" hangingPunct="0">
                        <a:spcBef>
                          <a:spcPct val="20000"/>
                        </a:spcBef>
                        <a:spcAft>
                          <a:spcPct val="0"/>
                        </a:spcAft>
                        <a:buClr>
                          <a:schemeClr val="hlink"/>
                        </a:buClr>
                        <a:buSzPct val="75000"/>
                        <a:buFont typeface="Wingdings" pitchFamily="2" charset="2"/>
                        <a:defRPr kumimoji="1">
                          <a:solidFill>
                            <a:schemeClr val="tx1"/>
                          </a:solidFill>
                          <a:latin typeface="Arial" charset="0"/>
                        </a:defRPr>
                      </a:lvl6pPr>
                      <a:lvl7pPr marL="2971800" indent="-228600" eaLnBrk="0" fontAlgn="base" hangingPunct="0">
                        <a:spcBef>
                          <a:spcPct val="20000"/>
                        </a:spcBef>
                        <a:spcAft>
                          <a:spcPct val="0"/>
                        </a:spcAft>
                        <a:buClr>
                          <a:schemeClr val="hlink"/>
                        </a:buClr>
                        <a:buSzPct val="75000"/>
                        <a:buFont typeface="Wingdings" pitchFamily="2" charset="2"/>
                        <a:defRPr kumimoji="1">
                          <a:solidFill>
                            <a:schemeClr val="tx1"/>
                          </a:solidFill>
                          <a:latin typeface="Arial" charset="0"/>
                        </a:defRPr>
                      </a:lvl7pPr>
                      <a:lvl8pPr marL="3429000" indent="-228600" eaLnBrk="0" fontAlgn="base" hangingPunct="0">
                        <a:spcBef>
                          <a:spcPct val="20000"/>
                        </a:spcBef>
                        <a:spcAft>
                          <a:spcPct val="0"/>
                        </a:spcAft>
                        <a:buClr>
                          <a:schemeClr val="hlink"/>
                        </a:buClr>
                        <a:buSzPct val="75000"/>
                        <a:buFont typeface="Wingdings" pitchFamily="2" charset="2"/>
                        <a:defRPr kumimoji="1">
                          <a:solidFill>
                            <a:schemeClr val="tx1"/>
                          </a:solidFill>
                          <a:latin typeface="Arial" charset="0"/>
                        </a:defRPr>
                      </a:lvl8pPr>
                      <a:lvl9pPr marL="3886200" indent="-228600" eaLnBrk="0" fontAlgn="base" hangingPunct="0">
                        <a:spcBef>
                          <a:spcPct val="20000"/>
                        </a:spcBef>
                        <a:spcAft>
                          <a:spcPct val="0"/>
                        </a:spcAft>
                        <a:buClr>
                          <a:schemeClr val="hlink"/>
                        </a:buClr>
                        <a:buSzPct val="75000"/>
                        <a:buFont typeface="Wingdings" pitchFamily="2" charset="2"/>
                        <a:defRPr kumimoji="1">
                          <a:solidFill>
                            <a:schemeClr val="tx1"/>
                          </a:solidFill>
                          <a:latin typeface="Arial" charset="0"/>
                        </a:defRPr>
                      </a:lvl9pPr>
                    </a:lstStyle>
                    <a:p>
                      <a:pPr marL="342900" marR="0" lvl="0" indent="-342900" algn="l" defTabSz="914400" rtl="0" eaLnBrk="0" fontAlgn="t" latinLnBrk="0" hangingPunct="0">
                        <a:lnSpc>
                          <a:spcPct val="100000"/>
                        </a:lnSpc>
                        <a:spcBef>
                          <a:spcPct val="0"/>
                        </a:spcBef>
                        <a:spcAft>
                          <a:spcPct val="0"/>
                        </a:spcAft>
                        <a:buClr>
                          <a:schemeClr val="hlink"/>
                        </a:buClr>
                        <a:buSzPct val="75000"/>
                        <a:buFont typeface="Wingdings" pitchFamily="2" charset="2"/>
                        <a:buNone/>
                        <a:tabLst/>
                      </a:pPr>
                      <a:r>
                        <a:rPr kumimoji="1" lang="cs-CZ" altLang="cs-CZ" sz="1300" b="0" i="0" u="none" strike="noStrike" cap="none" normalizeH="0" baseline="0">
                          <a:ln>
                            <a:noFill/>
                          </a:ln>
                          <a:solidFill>
                            <a:schemeClr val="tx1"/>
                          </a:solidFill>
                          <a:effectLst/>
                          <a:latin typeface="Arial" charset="0"/>
                          <a:cs typeface="Arial" charset="0"/>
                        </a:rPr>
                        <a:t>podávání objednávek</a:t>
                      </a:r>
                      <a:endParaRPr kumimoji="1" lang="cs-CZ" altLang="cs-CZ" sz="1300" b="0" i="0" u="none" strike="noStrike" cap="none" normalizeH="0" baseline="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Clr>
                          <a:schemeClr val="hlink"/>
                        </a:buClr>
                        <a:buSzPct val="75000"/>
                        <a:buFont typeface="Wingdings" pitchFamily="2" charset="2"/>
                        <a:defRPr kumimoji="1" sz="2800">
                          <a:solidFill>
                            <a:schemeClr val="tx1"/>
                          </a:solidFill>
                          <a:latin typeface="Arial" charset="0"/>
                        </a:defRPr>
                      </a:lvl1pPr>
                      <a:lvl2pPr marL="742950" indent="-285750" eaLnBrk="0" hangingPunct="0">
                        <a:spcBef>
                          <a:spcPct val="20000"/>
                        </a:spcBef>
                        <a:buClr>
                          <a:schemeClr val="hlink"/>
                        </a:buClr>
                        <a:buSzPct val="75000"/>
                        <a:buFont typeface="Wingdings" pitchFamily="2" charset="2"/>
                        <a:defRPr kumimoji="1" sz="2400">
                          <a:solidFill>
                            <a:schemeClr val="tx1"/>
                          </a:solidFill>
                          <a:latin typeface="Arial" charset="0"/>
                        </a:defRPr>
                      </a:lvl2pPr>
                      <a:lvl3pPr marL="1143000" indent="-228600" eaLnBrk="0" hangingPunct="0">
                        <a:spcBef>
                          <a:spcPct val="20000"/>
                        </a:spcBef>
                        <a:buClr>
                          <a:schemeClr val="hlink"/>
                        </a:buClr>
                        <a:buSzPct val="75000"/>
                        <a:buFont typeface="Wingdings" pitchFamily="2" charset="2"/>
                        <a:defRPr kumimoji="1" sz="20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defRPr kumimoji="1">
                          <a:solidFill>
                            <a:schemeClr val="tx1"/>
                          </a:solidFill>
                          <a:latin typeface="Arial" charset="0"/>
                        </a:defRPr>
                      </a:lvl4pPr>
                      <a:lvl5pPr marL="2057400" indent="-228600" eaLnBrk="0" hangingPunct="0">
                        <a:spcBef>
                          <a:spcPct val="20000"/>
                        </a:spcBef>
                        <a:buClr>
                          <a:schemeClr val="hlink"/>
                        </a:buClr>
                        <a:buSzPct val="75000"/>
                        <a:buFont typeface="Wingdings" pitchFamily="2" charset="2"/>
                        <a:defRPr kumimoji="1">
                          <a:solidFill>
                            <a:schemeClr val="tx1"/>
                          </a:solidFill>
                          <a:latin typeface="Arial" charset="0"/>
                        </a:defRPr>
                      </a:lvl5pPr>
                      <a:lvl6pPr marL="2514600" indent="-228600" eaLnBrk="0" fontAlgn="base" hangingPunct="0">
                        <a:spcBef>
                          <a:spcPct val="20000"/>
                        </a:spcBef>
                        <a:spcAft>
                          <a:spcPct val="0"/>
                        </a:spcAft>
                        <a:buClr>
                          <a:schemeClr val="hlink"/>
                        </a:buClr>
                        <a:buSzPct val="75000"/>
                        <a:buFont typeface="Wingdings" pitchFamily="2" charset="2"/>
                        <a:defRPr kumimoji="1">
                          <a:solidFill>
                            <a:schemeClr val="tx1"/>
                          </a:solidFill>
                          <a:latin typeface="Arial" charset="0"/>
                        </a:defRPr>
                      </a:lvl6pPr>
                      <a:lvl7pPr marL="2971800" indent="-228600" eaLnBrk="0" fontAlgn="base" hangingPunct="0">
                        <a:spcBef>
                          <a:spcPct val="20000"/>
                        </a:spcBef>
                        <a:spcAft>
                          <a:spcPct val="0"/>
                        </a:spcAft>
                        <a:buClr>
                          <a:schemeClr val="hlink"/>
                        </a:buClr>
                        <a:buSzPct val="75000"/>
                        <a:buFont typeface="Wingdings" pitchFamily="2" charset="2"/>
                        <a:defRPr kumimoji="1">
                          <a:solidFill>
                            <a:schemeClr val="tx1"/>
                          </a:solidFill>
                          <a:latin typeface="Arial" charset="0"/>
                        </a:defRPr>
                      </a:lvl7pPr>
                      <a:lvl8pPr marL="3429000" indent="-228600" eaLnBrk="0" fontAlgn="base" hangingPunct="0">
                        <a:spcBef>
                          <a:spcPct val="20000"/>
                        </a:spcBef>
                        <a:spcAft>
                          <a:spcPct val="0"/>
                        </a:spcAft>
                        <a:buClr>
                          <a:schemeClr val="hlink"/>
                        </a:buClr>
                        <a:buSzPct val="75000"/>
                        <a:buFont typeface="Wingdings" pitchFamily="2" charset="2"/>
                        <a:defRPr kumimoji="1">
                          <a:solidFill>
                            <a:schemeClr val="tx1"/>
                          </a:solidFill>
                          <a:latin typeface="Arial" charset="0"/>
                        </a:defRPr>
                      </a:lvl8pPr>
                      <a:lvl9pPr marL="3886200" indent="-228600" eaLnBrk="0" fontAlgn="base" hangingPunct="0">
                        <a:spcBef>
                          <a:spcPct val="20000"/>
                        </a:spcBef>
                        <a:spcAft>
                          <a:spcPct val="0"/>
                        </a:spcAft>
                        <a:buClr>
                          <a:schemeClr val="hlink"/>
                        </a:buClr>
                        <a:buSzPct val="75000"/>
                        <a:buFont typeface="Wingdings" pitchFamily="2" charset="2"/>
                        <a:defRPr kumimoji="1">
                          <a:solidFill>
                            <a:schemeClr val="tx1"/>
                          </a:solidFill>
                          <a:latin typeface="Arial" charset="0"/>
                        </a:defRPr>
                      </a:lvl9pPr>
                    </a:lstStyle>
                    <a:p>
                      <a:pPr marL="342900" marR="0" lvl="0" indent="-342900" algn="l" defTabSz="914400" rtl="0" eaLnBrk="0" fontAlgn="t" latinLnBrk="0" hangingPunct="0">
                        <a:lnSpc>
                          <a:spcPct val="100000"/>
                        </a:lnSpc>
                        <a:spcBef>
                          <a:spcPct val="0"/>
                        </a:spcBef>
                        <a:spcAft>
                          <a:spcPct val="0"/>
                        </a:spcAft>
                        <a:buClr>
                          <a:schemeClr val="hlink"/>
                        </a:buClr>
                        <a:buSzPct val="75000"/>
                        <a:buFont typeface="Wingdings" pitchFamily="2" charset="2"/>
                        <a:buNone/>
                        <a:tabLst/>
                      </a:pPr>
                      <a:r>
                        <a:rPr kumimoji="1" lang="cs-CZ" altLang="cs-CZ" sz="1300" b="0" i="0" u="none" strike="noStrike" cap="none" normalizeH="0" baseline="0">
                          <a:ln>
                            <a:noFill/>
                          </a:ln>
                          <a:solidFill>
                            <a:schemeClr val="tx1"/>
                          </a:solidFill>
                          <a:effectLst/>
                          <a:latin typeface="Arial" charset="0"/>
                          <a:cs typeface="Arial" charset="0"/>
                        </a:rPr>
                        <a:t>objednávka specifikuje dodací dobu a kvalitu</a:t>
                      </a:r>
                      <a:endParaRPr kumimoji="1" lang="cs-CZ" altLang="cs-CZ" sz="1300" b="0" i="0" u="none" strike="noStrike" cap="none" normalizeH="0" baseline="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Clr>
                          <a:schemeClr val="hlink"/>
                        </a:buClr>
                        <a:buSzPct val="75000"/>
                        <a:buFont typeface="Wingdings" pitchFamily="2" charset="2"/>
                        <a:defRPr kumimoji="1" sz="2800">
                          <a:solidFill>
                            <a:schemeClr val="tx1"/>
                          </a:solidFill>
                          <a:latin typeface="Arial" charset="0"/>
                        </a:defRPr>
                      </a:lvl1pPr>
                      <a:lvl2pPr marL="742950" indent="-285750" eaLnBrk="0" hangingPunct="0">
                        <a:spcBef>
                          <a:spcPct val="20000"/>
                        </a:spcBef>
                        <a:buClr>
                          <a:schemeClr val="hlink"/>
                        </a:buClr>
                        <a:buSzPct val="75000"/>
                        <a:buFont typeface="Wingdings" pitchFamily="2" charset="2"/>
                        <a:defRPr kumimoji="1" sz="2400">
                          <a:solidFill>
                            <a:schemeClr val="tx1"/>
                          </a:solidFill>
                          <a:latin typeface="Arial" charset="0"/>
                        </a:defRPr>
                      </a:lvl2pPr>
                      <a:lvl3pPr marL="1143000" indent="-228600" eaLnBrk="0" hangingPunct="0">
                        <a:spcBef>
                          <a:spcPct val="20000"/>
                        </a:spcBef>
                        <a:buClr>
                          <a:schemeClr val="hlink"/>
                        </a:buClr>
                        <a:buSzPct val="75000"/>
                        <a:buFont typeface="Wingdings" pitchFamily="2" charset="2"/>
                        <a:defRPr kumimoji="1" sz="20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defRPr kumimoji="1">
                          <a:solidFill>
                            <a:schemeClr val="tx1"/>
                          </a:solidFill>
                          <a:latin typeface="Arial" charset="0"/>
                        </a:defRPr>
                      </a:lvl4pPr>
                      <a:lvl5pPr marL="2057400" indent="-228600" eaLnBrk="0" hangingPunct="0">
                        <a:spcBef>
                          <a:spcPct val="20000"/>
                        </a:spcBef>
                        <a:buClr>
                          <a:schemeClr val="hlink"/>
                        </a:buClr>
                        <a:buSzPct val="75000"/>
                        <a:buFont typeface="Wingdings" pitchFamily="2" charset="2"/>
                        <a:defRPr kumimoji="1">
                          <a:solidFill>
                            <a:schemeClr val="tx1"/>
                          </a:solidFill>
                          <a:latin typeface="Arial" charset="0"/>
                        </a:defRPr>
                      </a:lvl5pPr>
                      <a:lvl6pPr marL="2514600" indent="-228600" eaLnBrk="0" fontAlgn="base" hangingPunct="0">
                        <a:spcBef>
                          <a:spcPct val="20000"/>
                        </a:spcBef>
                        <a:spcAft>
                          <a:spcPct val="0"/>
                        </a:spcAft>
                        <a:buClr>
                          <a:schemeClr val="hlink"/>
                        </a:buClr>
                        <a:buSzPct val="75000"/>
                        <a:buFont typeface="Wingdings" pitchFamily="2" charset="2"/>
                        <a:defRPr kumimoji="1">
                          <a:solidFill>
                            <a:schemeClr val="tx1"/>
                          </a:solidFill>
                          <a:latin typeface="Arial" charset="0"/>
                        </a:defRPr>
                      </a:lvl6pPr>
                      <a:lvl7pPr marL="2971800" indent="-228600" eaLnBrk="0" fontAlgn="base" hangingPunct="0">
                        <a:spcBef>
                          <a:spcPct val="20000"/>
                        </a:spcBef>
                        <a:spcAft>
                          <a:spcPct val="0"/>
                        </a:spcAft>
                        <a:buClr>
                          <a:schemeClr val="hlink"/>
                        </a:buClr>
                        <a:buSzPct val="75000"/>
                        <a:buFont typeface="Wingdings" pitchFamily="2" charset="2"/>
                        <a:defRPr kumimoji="1">
                          <a:solidFill>
                            <a:schemeClr val="tx1"/>
                          </a:solidFill>
                          <a:latin typeface="Arial" charset="0"/>
                        </a:defRPr>
                      </a:lvl7pPr>
                      <a:lvl8pPr marL="3429000" indent="-228600" eaLnBrk="0" fontAlgn="base" hangingPunct="0">
                        <a:spcBef>
                          <a:spcPct val="20000"/>
                        </a:spcBef>
                        <a:spcAft>
                          <a:spcPct val="0"/>
                        </a:spcAft>
                        <a:buClr>
                          <a:schemeClr val="hlink"/>
                        </a:buClr>
                        <a:buSzPct val="75000"/>
                        <a:buFont typeface="Wingdings" pitchFamily="2" charset="2"/>
                        <a:defRPr kumimoji="1">
                          <a:solidFill>
                            <a:schemeClr val="tx1"/>
                          </a:solidFill>
                          <a:latin typeface="Arial" charset="0"/>
                        </a:defRPr>
                      </a:lvl8pPr>
                      <a:lvl9pPr marL="3886200" indent="-228600" eaLnBrk="0" fontAlgn="base" hangingPunct="0">
                        <a:spcBef>
                          <a:spcPct val="20000"/>
                        </a:spcBef>
                        <a:spcAft>
                          <a:spcPct val="0"/>
                        </a:spcAft>
                        <a:buClr>
                          <a:schemeClr val="hlink"/>
                        </a:buClr>
                        <a:buSzPct val="75000"/>
                        <a:buFont typeface="Wingdings" pitchFamily="2" charset="2"/>
                        <a:defRPr kumimoji="1">
                          <a:solidFill>
                            <a:schemeClr val="tx1"/>
                          </a:solidFill>
                          <a:latin typeface="Arial" charset="0"/>
                        </a:defRPr>
                      </a:lvl9pPr>
                    </a:lstStyle>
                    <a:p>
                      <a:pPr marL="342900" marR="0" lvl="0" indent="-342900" algn="l" defTabSz="914400" rtl="0" eaLnBrk="0" fontAlgn="t" latinLnBrk="0" hangingPunct="0">
                        <a:lnSpc>
                          <a:spcPct val="100000"/>
                        </a:lnSpc>
                        <a:spcBef>
                          <a:spcPct val="0"/>
                        </a:spcBef>
                        <a:spcAft>
                          <a:spcPct val="0"/>
                        </a:spcAft>
                        <a:buClr>
                          <a:schemeClr val="hlink"/>
                        </a:buClr>
                        <a:buSzPct val="75000"/>
                        <a:buFont typeface="Wingdings" pitchFamily="2" charset="2"/>
                        <a:buNone/>
                        <a:tabLst/>
                      </a:pPr>
                      <a:r>
                        <a:rPr kumimoji="1" lang="cs-CZ" altLang="cs-CZ" sz="1300" b="0" i="0" u="none" strike="noStrike" cap="none" normalizeH="0" baseline="0">
                          <a:ln>
                            <a:noFill/>
                          </a:ln>
                          <a:solidFill>
                            <a:schemeClr val="tx1"/>
                          </a:solidFill>
                          <a:effectLst/>
                          <a:latin typeface="Arial" charset="0"/>
                          <a:cs typeface="Arial" charset="0"/>
                        </a:rPr>
                        <a:t>roční rámcová objednávka; dodávky se uskutečňují podle potřeby</a:t>
                      </a:r>
                      <a:endParaRPr kumimoji="1" lang="cs-CZ" altLang="cs-CZ" sz="1300" b="0" i="0" u="none" strike="noStrike" cap="none" normalizeH="0" baseline="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81063">
                <a:tc>
                  <a:txBody>
                    <a:bodyPr/>
                    <a:lstStyle>
                      <a:lvl1pPr marL="342900" indent="-342900" eaLnBrk="0" hangingPunct="0">
                        <a:spcBef>
                          <a:spcPct val="20000"/>
                        </a:spcBef>
                        <a:buClr>
                          <a:schemeClr val="hlink"/>
                        </a:buClr>
                        <a:buSzPct val="75000"/>
                        <a:buFont typeface="Wingdings" pitchFamily="2" charset="2"/>
                        <a:defRPr kumimoji="1" sz="2800">
                          <a:solidFill>
                            <a:schemeClr val="tx1"/>
                          </a:solidFill>
                          <a:latin typeface="Arial" charset="0"/>
                        </a:defRPr>
                      </a:lvl1pPr>
                      <a:lvl2pPr marL="742950" indent="-285750" eaLnBrk="0" hangingPunct="0">
                        <a:spcBef>
                          <a:spcPct val="20000"/>
                        </a:spcBef>
                        <a:buClr>
                          <a:schemeClr val="hlink"/>
                        </a:buClr>
                        <a:buSzPct val="75000"/>
                        <a:buFont typeface="Wingdings" pitchFamily="2" charset="2"/>
                        <a:defRPr kumimoji="1" sz="2400">
                          <a:solidFill>
                            <a:schemeClr val="tx1"/>
                          </a:solidFill>
                          <a:latin typeface="Arial" charset="0"/>
                        </a:defRPr>
                      </a:lvl2pPr>
                      <a:lvl3pPr marL="1143000" indent="-228600" eaLnBrk="0" hangingPunct="0">
                        <a:spcBef>
                          <a:spcPct val="20000"/>
                        </a:spcBef>
                        <a:buClr>
                          <a:schemeClr val="hlink"/>
                        </a:buClr>
                        <a:buSzPct val="75000"/>
                        <a:buFont typeface="Wingdings" pitchFamily="2" charset="2"/>
                        <a:defRPr kumimoji="1" sz="20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defRPr kumimoji="1">
                          <a:solidFill>
                            <a:schemeClr val="tx1"/>
                          </a:solidFill>
                          <a:latin typeface="Arial" charset="0"/>
                        </a:defRPr>
                      </a:lvl4pPr>
                      <a:lvl5pPr marL="2057400" indent="-228600" eaLnBrk="0" hangingPunct="0">
                        <a:spcBef>
                          <a:spcPct val="20000"/>
                        </a:spcBef>
                        <a:buClr>
                          <a:schemeClr val="hlink"/>
                        </a:buClr>
                        <a:buSzPct val="75000"/>
                        <a:buFont typeface="Wingdings" pitchFamily="2" charset="2"/>
                        <a:defRPr kumimoji="1">
                          <a:solidFill>
                            <a:schemeClr val="tx1"/>
                          </a:solidFill>
                          <a:latin typeface="Arial" charset="0"/>
                        </a:defRPr>
                      </a:lvl5pPr>
                      <a:lvl6pPr marL="2514600" indent="-228600" eaLnBrk="0" fontAlgn="base" hangingPunct="0">
                        <a:spcBef>
                          <a:spcPct val="20000"/>
                        </a:spcBef>
                        <a:spcAft>
                          <a:spcPct val="0"/>
                        </a:spcAft>
                        <a:buClr>
                          <a:schemeClr val="hlink"/>
                        </a:buClr>
                        <a:buSzPct val="75000"/>
                        <a:buFont typeface="Wingdings" pitchFamily="2" charset="2"/>
                        <a:defRPr kumimoji="1">
                          <a:solidFill>
                            <a:schemeClr val="tx1"/>
                          </a:solidFill>
                          <a:latin typeface="Arial" charset="0"/>
                        </a:defRPr>
                      </a:lvl6pPr>
                      <a:lvl7pPr marL="2971800" indent="-228600" eaLnBrk="0" fontAlgn="base" hangingPunct="0">
                        <a:spcBef>
                          <a:spcPct val="20000"/>
                        </a:spcBef>
                        <a:spcAft>
                          <a:spcPct val="0"/>
                        </a:spcAft>
                        <a:buClr>
                          <a:schemeClr val="hlink"/>
                        </a:buClr>
                        <a:buSzPct val="75000"/>
                        <a:buFont typeface="Wingdings" pitchFamily="2" charset="2"/>
                        <a:defRPr kumimoji="1">
                          <a:solidFill>
                            <a:schemeClr val="tx1"/>
                          </a:solidFill>
                          <a:latin typeface="Arial" charset="0"/>
                        </a:defRPr>
                      </a:lvl7pPr>
                      <a:lvl8pPr marL="3429000" indent="-228600" eaLnBrk="0" fontAlgn="base" hangingPunct="0">
                        <a:spcBef>
                          <a:spcPct val="20000"/>
                        </a:spcBef>
                        <a:spcAft>
                          <a:spcPct val="0"/>
                        </a:spcAft>
                        <a:buClr>
                          <a:schemeClr val="hlink"/>
                        </a:buClr>
                        <a:buSzPct val="75000"/>
                        <a:buFont typeface="Wingdings" pitchFamily="2" charset="2"/>
                        <a:defRPr kumimoji="1">
                          <a:solidFill>
                            <a:schemeClr val="tx1"/>
                          </a:solidFill>
                          <a:latin typeface="Arial" charset="0"/>
                        </a:defRPr>
                      </a:lvl8pPr>
                      <a:lvl9pPr marL="3886200" indent="-228600" eaLnBrk="0" fontAlgn="base" hangingPunct="0">
                        <a:spcBef>
                          <a:spcPct val="20000"/>
                        </a:spcBef>
                        <a:spcAft>
                          <a:spcPct val="0"/>
                        </a:spcAft>
                        <a:buClr>
                          <a:schemeClr val="hlink"/>
                        </a:buClr>
                        <a:buSzPct val="75000"/>
                        <a:buFont typeface="Wingdings" pitchFamily="2" charset="2"/>
                        <a:defRPr kumimoji="1">
                          <a:solidFill>
                            <a:schemeClr val="tx1"/>
                          </a:solidFill>
                          <a:latin typeface="Arial" charset="0"/>
                        </a:defRPr>
                      </a:lvl9pPr>
                    </a:lstStyle>
                    <a:p>
                      <a:pPr marL="342900" marR="0" lvl="0" indent="-342900" algn="l" defTabSz="914400" rtl="0" eaLnBrk="0" fontAlgn="t" latinLnBrk="0" hangingPunct="0">
                        <a:lnSpc>
                          <a:spcPct val="100000"/>
                        </a:lnSpc>
                        <a:spcBef>
                          <a:spcPct val="0"/>
                        </a:spcBef>
                        <a:spcAft>
                          <a:spcPct val="0"/>
                        </a:spcAft>
                        <a:buClr>
                          <a:schemeClr val="hlink"/>
                        </a:buClr>
                        <a:buSzPct val="75000"/>
                        <a:buFont typeface="Wingdings" pitchFamily="2" charset="2"/>
                        <a:buNone/>
                        <a:tabLst/>
                      </a:pPr>
                      <a:r>
                        <a:rPr kumimoji="1" lang="cs-CZ" altLang="cs-CZ" sz="1300" b="0" i="0" u="none" strike="noStrike" cap="none" normalizeH="0" baseline="0">
                          <a:ln>
                            <a:noFill/>
                          </a:ln>
                          <a:solidFill>
                            <a:schemeClr val="tx1"/>
                          </a:solidFill>
                          <a:effectLst/>
                          <a:latin typeface="Arial" charset="0"/>
                          <a:cs typeface="Arial" charset="0"/>
                        </a:rPr>
                        <a:t>změny objednávek</a:t>
                      </a:r>
                      <a:endParaRPr kumimoji="1" lang="cs-CZ" altLang="cs-CZ" sz="1300" b="0" i="0" u="none" strike="noStrike" cap="none" normalizeH="0" baseline="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Clr>
                          <a:schemeClr val="hlink"/>
                        </a:buClr>
                        <a:buSzPct val="75000"/>
                        <a:buFont typeface="Wingdings" pitchFamily="2" charset="2"/>
                        <a:defRPr kumimoji="1" sz="2800">
                          <a:solidFill>
                            <a:schemeClr val="tx1"/>
                          </a:solidFill>
                          <a:latin typeface="Arial" charset="0"/>
                        </a:defRPr>
                      </a:lvl1pPr>
                      <a:lvl2pPr marL="742950" indent="-285750" eaLnBrk="0" hangingPunct="0">
                        <a:spcBef>
                          <a:spcPct val="20000"/>
                        </a:spcBef>
                        <a:buClr>
                          <a:schemeClr val="hlink"/>
                        </a:buClr>
                        <a:buSzPct val="75000"/>
                        <a:buFont typeface="Wingdings" pitchFamily="2" charset="2"/>
                        <a:defRPr kumimoji="1" sz="2400">
                          <a:solidFill>
                            <a:schemeClr val="tx1"/>
                          </a:solidFill>
                          <a:latin typeface="Arial" charset="0"/>
                        </a:defRPr>
                      </a:lvl2pPr>
                      <a:lvl3pPr marL="1143000" indent="-228600" eaLnBrk="0" hangingPunct="0">
                        <a:spcBef>
                          <a:spcPct val="20000"/>
                        </a:spcBef>
                        <a:buClr>
                          <a:schemeClr val="hlink"/>
                        </a:buClr>
                        <a:buSzPct val="75000"/>
                        <a:buFont typeface="Wingdings" pitchFamily="2" charset="2"/>
                        <a:defRPr kumimoji="1" sz="20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defRPr kumimoji="1">
                          <a:solidFill>
                            <a:schemeClr val="tx1"/>
                          </a:solidFill>
                          <a:latin typeface="Arial" charset="0"/>
                        </a:defRPr>
                      </a:lvl4pPr>
                      <a:lvl5pPr marL="2057400" indent="-228600" eaLnBrk="0" hangingPunct="0">
                        <a:spcBef>
                          <a:spcPct val="20000"/>
                        </a:spcBef>
                        <a:buClr>
                          <a:schemeClr val="hlink"/>
                        </a:buClr>
                        <a:buSzPct val="75000"/>
                        <a:buFont typeface="Wingdings" pitchFamily="2" charset="2"/>
                        <a:defRPr kumimoji="1">
                          <a:solidFill>
                            <a:schemeClr val="tx1"/>
                          </a:solidFill>
                          <a:latin typeface="Arial" charset="0"/>
                        </a:defRPr>
                      </a:lvl5pPr>
                      <a:lvl6pPr marL="2514600" indent="-228600" eaLnBrk="0" fontAlgn="base" hangingPunct="0">
                        <a:spcBef>
                          <a:spcPct val="20000"/>
                        </a:spcBef>
                        <a:spcAft>
                          <a:spcPct val="0"/>
                        </a:spcAft>
                        <a:buClr>
                          <a:schemeClr val="hlink"/>
                        </a:buClr>
                        <a:buSzPct val="75000"/>
                        <a:buFont typeface="Wingdings" pitchFamily="2" charset="2"/>
                        <a:defRPr kumimoji="1">
                          <a:solidFill>
                            <a:schemeClr val="tx1"/>
                          </a:solidFill>
                          <a:latin typeface="Arial" charset="0"/>
                        </a:defRPr>
                      </a:lvl6pPr>
                      <a:lvl7pPr marL="2971800" indent="-228600" eaLnBrk="0" fontAlgn="base" hangingPunct="0">
                        <a:spcBef>
                          <a:spcPct val="20000"/>
                        </a:spcBef>
                        <a:spcAft>
                          <a:spcPct val="0"/>
                        </a:spcAft>
                        <a:buClr>
                          <a:schemeClr val="hlink"/>
                        </a:buClr>
                        <a:buSzPct val="75000"/>
                        <a:buFont typeface="Wingdings" pitchFamily="2" charset="2"/>
                        <a:defRPr kumimoji="1">
                          <a:solidFill>
                            <a:schemeClr val="tx1"/>
                          </a:solidFill>
                          <a:latin typeface="Arial" charset="0"/>
                        </a:defRPr>
                      </a:lvl7pPr>
                      <a:lvl8pPr marL="3429000" indent="-228600" eaLnBrk="0" fontAlgn="base" hangingPunct="0">
                        <a:spcBef>
                          <a:spcPct val="20000"/>
                        </a:spcBef>
                        <a:spcAft>
                          <a:spcPct val="0"/>
                        </a:spcAft>
                        <a:buClr>
                          <a:schemeClr val="hlink"/>
                        </a:buClr>
                        <a:buSzPct val="75000"/>
                        <a:buFont typeface="Wingdings" pitchFamily="2" charset="2"/>
                        <a:defRPr kumimoji="1">
                          <a:solidFill>
                            <a:schemeClr val="tx1"/>
                          </a:solidFill>
                          <a:latin typeface="Arial" charset="0"/>
                        </a:defRPr>
                      </a:lvl8pPr>
                      <a:lvl9pPr marL="3886200" indent="-228600" eaLnBrk="0" fontAlgn="base" hangingPunct="0">
                        <a:spcBef>
                          <a:spcPct val="20000"/>
                        </a:spcBef>
                        <a:spcAft>
                          <a:spcPct val="0"/>
                        </a:spcAft>
                        <a:buClr>
                          <a:schemeClr val="hlink"/>
                        </a:buClr>
                        <a:buSzPct val="75000"/>
                        <a:buFont typeface="Wingdings" pitchFamily="2" charset="2"/>
                        <a:defRPr kumimoji="1">
                          <a:solidFill>
                            <a:schemeClr val="tx1"/>
                          </a:solidFill>
                          <a:latin typeface="Arial" charset="0"/>
                        </a:defRPr>
                      </a:lvl9pPr>
                    </a:lstStyle>
                    <a:p>
                      <a:pPr marL="342900" marR="0" lvl="0" indent="-342900" algn="l" defTabSz="914400" rtl="0" eaLnBrk="0" fontAlgn="t" latinLnBrk="0" hangingPunct="0">
                        <a:lnSpc>
                          <a:spcPct val="100000"/>
                        </a:lnSpc>
                        <a:spcBef>
                          <a:spcPct val="0"/>
                        </a:spcBef>
                        <a:spcAft>
                          <a:spcPct val="0"/>
                        </a:spcAft>
                        <a:buClr>
                          <a:schemeClr val="hlink"/>
                        </a:buClr>
                        <a:buSzPct val="75000"/>
                        <a:buFont typeface="Wingdings" pitchFamily="2" charset="2"/>
                        <a:buNone/>
                        <a:tabLst/>
                      </a:pPr>
                      <a:r>
                        <a:rPr kumimoji="1" lang="cs-CZ" altLang="cs-CZ" sz="1300" b="0" i="0" u="none" strike="noStrike" cap="none" normalizeH="0" baseline="0">
                          <a:ln>
                            <a:noFill/>
                          </a:ln>
                          <a:solidFill>
                            <a:schemeClr val="tx1"/>
                          </a:solidFill>
                          <a:effectLst/>
                          <a:latin typeface="Arial" charset="0"/>
                          <a:cs typeface="Arial" charset="0"/>
                        </a:rPr>
                        <a:t>dodací doba a kvalita se často na poslední chvíli mění</a:t>
                      </a:r>
                      <a:endParaRPr kumimoji="1" lang="cs-CZ" altLang="cs-CZ" sz="1300" b="0" i="0" u="none" strike="noStrike" cap="none" normalizeH="0" baseline="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Clr>
                          <a:schemeClr val="hlink"/>
                        </a:buClr>
                        <a:buSzPct val="75000"/>
                        <a:buFont typeface="Wingdings" pitchFamily="2" charset="2"/>
                        <a:defRPr kumimoji="1" sz="2800">
                          <a:solidFill>
                            <a:schemeClr val="tx1"/>
                          </a:solidFill>
                          <a:latin typeface="Arial" charset="0"/>
                        </a:defRPr>
                      </a:lvl1pPr>
                      <a:lvl2pPr marL="742950" indent="-285750" eaLnBrk="0" hangingPunct="0">
                        <a:spcBef>
                          <a:spcPct val="20000"/>
                        </a:spcBef>
                        <a:buClr>
                          <a:schemeClr val="hlink"/>
                        </a:buClr>
                        <a:buSzPct val="75000"/>
                        <a:buFont typeface="Wingdings" pitchFamily="2" charset="2"/>
                        <a:defRPr kumimoji="1" sz="2400">
                          <a:solidFill>
                            <a:schemeClr val="tx1"/>
                          </a:solidFill>
                          <a:latin typeface="Arial" charset="0"/>
                        </a:defRPr>
                      </a:lvl2pPr>
                      <a:lvl3pPr marL="1143000" indent="-228600" eaLnBrk="0" hangingPunct="0">
                        <a:spcBef>
                          <a:spcPct val="20000"/>
                        </a:spcBef>
                        <a:buClr>
                          <a:schemeClr val="hlink"/>
                        </a:buClr>
                        <a:buSzPct val="75000"/>
                        <a:buFont typeface="Wingdings" pitchFamily="2" charset="2"/>
                        <a:defRPr kumimoji="1" sz="20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defRPr kumimoji="1">
                          <a:solidFill>
                            <a:schemeClr val="tx1"/>
                          </a:solidFill>
                          <a:latin typeface="Arial" charset="0"/>
                        </a:defRPr>
                      </a:lvl4pPr>
                      <a:lvl5pPr marL="2057400" indent="-228600" eaLnBrk="0" hangingPunct="0">
                        <a:spcBef>
                          <a:spcPct val="20000"/>
                        </a:spcBef>
                        <a:buClr>
                          <a:schemeClr val="hlink"/>
                        </a:buClr>
                        <a:buSzPct val="75000"/>
                        <a:buFont typeface="Wingdings" pitchFamily="2" charset="2"/>
                        <a:defRPr kumimoji="1">
                          <a:solidFill>
                            <a:schemeClr val="tx1"/>
                          </a:solidFill>
                          <a:latin typeface="Arial" charset="0"/>
                        </a:defRPr>
                      </a:lvl5pPr>
                      <a:lvl6pPr marL="2514600" indent="-228600" eaLnBrk="0" fontAlgn="base" hangingPunct="0">
                        <a:spcBef>
                          <a:spcPct val="20000"/>
                        </a:spcBef>
                        <a:spcAft>
                          <a:spcPct val="0"/>
                        </a:spcAft>
                        <a:buClr>
                          <a:schemeClr val="hlink"/>
                        </a:buClr>
                        <a:buSzPct val="75000"/>
                        <a:buFont typeface="Wingdings" pitchFamily="2" charset="2"/>
                        <a:defRPr kumimoji="1">
                          <a:solidFill>
                            <a:schemeClr val="tx1"/>
                          </a:solidFill>
                          <a:latin typeface="Arial" charset="0"/>
                        </a:defRPr>
                      </a:lvl6pPr>
                      <a:lvl7pPr marL="2971800" indent="-228600" eaLnBrk="0" fontAlgn="base" hangingPunct="0">
                        <a:spcBef>
                          <a:spcPct val="20000"/>
                        </a:spcBef>
                        <a:spcAft>
                          <a:spcPct val="0"/>
                        </a:spcAft>
                        <a:buClr>
                          <a:schemeClr val="hlink"/>
                        </a:buClr>
                        <a:buSzPct val="75000"/>
                        <a:buFont typeface="Wingdings" pitchFamily="2" charset="2"/>
                        <a:defRPr kumimoji="1">
                          <a:solidFill>
                            <a:schemeClr val="tx1"/>
                          </a:solidFill>
                          <a:latin typeface="Arial" charset="0"/>
                        </a:defRPr>
                      </a:lvl7pPr>
                      <a:lvl8pPr marL="3429000" indent="-228600" eaLnBrk="0" fontAlgn="base" hangingPunct="0">
                        <a:spcBef>
                          <a:spcPct val="20000"/>
                        </a:spcBef>
                        <a:spcAft>
                          <a:spcPct val="0"/>
                        </a:spcAft>
                        <a:buClr>
                          <a:schemeClr val="hlink"/>
                        </a:buClr>
                        <a:buSzPct val="75000"/>
                        <a:buFont typeface="Wingdings" pitchFamily="2" charset="2"/>
                        <a:defRPr kumimoji="1">
                          <a:solidFill>
                            <a:schemeClr val="tx1"/>
                          </a:solidFill>
                          <a:latin typeface="Arial" charset="0"/>
                        </a:defRPr>
                      </a:lvl8pPr>
                      <a:lvl9pPr marL="3886200" indent="-228600" eaLnBrk="0" fontAlgn="base" hangingPunct="0">
                        <a:spcBef>
                          <a:spcPct val="20000"/>
                        </a:spcBef>
                        <a:spcAft>
                          <a:spcPct val="0"/>
                        </a:spcAft>
                        <a:buClr>
                          <a:schemeClr val="hlink"/>
                        </a:buClr>
                        <a:buSzPct val="75000"/>
                        <a:buFont typeface="Wingdings" pitchFamily="2" charset="2"/>
                        <a:defRPr kumimoji="1">
                          <a:solidFill>
                            <a:schemeClr val="tx1"/>
                          </a:solidFill>
                          <a:latin typeface="Arial" charset="0"/>
                        </a:defRPr>
                      </a:lvl9pPr>
                    </a:lstStyle>
                    <a:p>
                      <a:pPr marL="342900" marR="0" lvl="0" indent="-342900" algn="l" defTabSz="914400" rtl="0" eaLnBrk="0" fontAlgn="t" latinLnBrk="0" hangingPunct="0">
                        <a:lnSpc>
                          <a:spcPct val="100000"/>
                        </a:lnSpc>
                        <a:spcBef>
                          <a:spcPct val="0"/>
                        </a:spcBef>
                        <a:spcAft>
                          <a:spcPct val="0"/>
                        </a:spcAft>
                        <a:buClr>
                          <a:schemeClr val="hlink"/>
                        </a:buClr>
                        <a:buSzPct val="75000"/>
                        <a:buFont typeface="Wingdings" pitchFamily="2" charset="2"/>
                        <a:buNone/>
                        <a:tabLst/>
                      </a:pPr>
                      <a:r>
                        <a:rPr kumimoji="1" lang="cs-CZ" altLang="cs-CZ" sz="1300" b="0" i="0" u="none" strike="noStrike" cap="none" normalizeH="0" baseline="0">
                          <a:ln>
                            <a:noFill/>
                          </a:ln>
                          <a:solidFill>
                            <a:schemeClr val="tx1"/>
                          </a:solidFill>
                          <a:effectLst/>
                          <a:latin typeface="Arial" charset="0"/>
                          <a:cs typeface="Arial" charset="0"/>
                        </a:rPr>
                        <a:t>dodací doba a kvalita jsou pevně dány; množství se podle potřeby upravuje v rámci předem daných rozmezí</a:t>
                      </a:r>
                      <a:endParaRPr kumimoji="1" lang="cs-CZ" altLang="cs-CZ" sz="1300" b="0" i="0" u="none" strike="noStrike" cap="none" normalizeH="0" baseline="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30263">
                <a:tc>
                  <a:txBody>
                    <a:bodyPr/>
                    <a:lstStyle>
                      <a:lvl1pPr marL="342900" indent="-342900" eaLnBrk="0" hangingPunct="0">
                        <a:spcBef>
                          <a:spcPct val="20000"/>
                        </a:spcBef>
                        <a:buClr>
                          <a:schemeClr val="hlink"/>
                        </a:buClr>
                        <a:buSzPct val="75000"/>
                        <a:buFont typeface="Wingdings" pitchFamily="2" charset="2"/>
                        <a:defRPr kumimoji="1" sz="2800">
                          <a:solidFill>
                            <a:schemeClr val="tx1"/>
                          </a:solidFill>
                          <a:latin typeface="Arial" charset="0"/>
                        </a:defRPr>
                      </a:lvl1pPr>
                      <a:lvl2pPr marL="742950" indent="-285750" eaLnBrk="0" hangingPunct="0">
                        <a:spcBef>
                          <a:spcPct val="20000"/>
                        </a:spcBef>
                        <a:buClr>
                          <a:schemeClr val="hlink"/>
                        </a:buClr>
                        <a:buSzPct val="75000"/>
                        <a:buFont typeface="Wingdings" pitchFamily="2" charset="2"/>
                        <a:defRPr kumimoji="1" sz="2400">
                          <a:solidFill>
                            <a:schemeClr val="tx1"/>
                          </a:solidFill>
                          <a:latin typeface="Arial" charset="0"/>
                        </a:defRPr>
                      </a:lvl2pPr>
                      <a:lvl3pPr marL="1143000" indent="-228600" eaLnBrk="0" hangingPunct="0">
                        <a:spcBef>
                          <a:spcPct val="20000"/>
                        </a:spcBef>
                        <a:buClr>
                          <a:schemeClr val="hlink"/>
                        </a:buClr>
                        <a:buSzPct val="75000"/>
                        <a:buFont typeface="Wingdings" pitchFamily="2" charset="2"/>
                        <a:defRPr kumimoji="1" sz="20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defRPr kumimoji="1">
                          <a:solidFill>
                            <a:schemeClr val="tx1"/>
                          </a:solidFill>
                          <a:latin typeface="Arial" charset="0"/>
                        </a:defRPr>
                      </a:lvl4pPr>
                      <a:lvl5pPr marL="2057400" indent="-228600" eaLnBrk="0" hangingPunct="0">
                        <a:spcBef>
                          <a:spcPct val="20000"/>
                        </a:spcBef>
                        <a:buClr>
                          <a:schemeClr val="hlink"/>
                        </a:buClr>
                        <a:buSzPct val="75000"/>
                        <a:buFont typeface="Wingdings" pitchFamily="2" charset="2"/>
                        <a:defRPr kumimoji="1">
                          <a:solidFill>
                            <a:schemeClr val="tx1"/>
                          </a:solidFill>
                          <a:latin typeface="Arial" charset="0"/>
                        </a:defRPr>
                      </a:lvl5pPr>
                      <a:lvl6pPr marL="2514600" indent="-228600" eaLnBrk="0" fontAlgn="base" hangingPunct="0">
                        <a:spcBef>
                          <a:spcPct val="20000"/>
                        </a:spcBef>
                        <a:spcAft>
                          <a:spcPct val="0"/>
                        </a:spcAft>
                        <a:buClr>
                          <a:schemeClr val="hlink"/>
                        </a:buClr>
                        <a:buSzPct val="75000"/>
                        <a:buFont typeface="Wingdings" pitchFamily="2" charset="2"/>
                        <a:defRPr kumimoji="1">
                          <a:solidFill>
                            <a:schemeClr val="tx1"/>
                          </a:solidFill>
                          <a:latin typeface="Arial" charset="0"/>
                        </a:defRPr>
                      </a:lvl6pPr>
                      <a:lvl7pPr marL="2971800" indent="-228600" eaLnBrk="0" fontAlgn="base" hangingPunct="0">
                        <a:spcBef>
                          <a:spcPct val="20000"/>
                        </a:spcBef>
                        <a:spcAft>
                          <a:spcPct val="0"/>
                        </a:spcAft>
                        <a:buClr>
                          <a:schemeClr val="hlink"/>
                        </a:buClr>
                        <a:buSzPct val="75000"/>
                        <a:buFont typeface="Wingdings" pitchFamily="2" charset="2"/>
                        <a:defRPr kumimoji="1">
                          <a:solidFill>
                            <a:schemeClr val="tx1"/>
                          </a:solidFill>
                          <a:latin typeface="Arial" charset="0"/>
                        </a:defRPr>
                      </a:lvl7pPr>
                      <a:lvl8pPr marL="3429000" indent="-228600" eaLnBrk="0" fontAlgn="base" hangingPunct="0">
                        <a:spcBef>
                          <a:spcPct val="20000"/>
                        </a:spcBef>
                        <a:spcAft>
                          <a:spcPct val="0"/>
                        </a:spcAft>
                        <a:buClr>
                          <a:schemeClr val="hlink"/>
                        </a:buClr>
                        <a:buSzPct val="75000"/>
                        <a:buFont typeface="Wingdings" pitchFamily="2" charset="2"/>
                        <a:defRPr kumimoji="1">
                          <a:solidFill>
                            <a:schemeClr val="tx1"/>
                          </a:solidFill>
                          <a:latin typeface="Arial" charset="0"/>
                        </a:defRPr>
                      </a:lvl8pPr>
                      <a:lvl9pPr marL="3886200" indent="-228600" eaLnBrk="0" fontAlgn="base" hangingPunct="0">
                        <a:spcBef>
                          <a:spcPct val="20000"/>
                        </a:spcBef>
                        <a:spcAft>
                          <a:spcPct val="0"/>
                        </a:spcAft>
                        <a:buClr>
                          <a:schemeClr val="hlink"/>
                        </a:buClr>
                        <a:buSzPct val="75000"/>
                        <a:buFont typeface="Wingdings" pitchFamily="2" charset="2"/>
                        <a:defRPr kumimoji="1">
                          <a:solidFill>
                            <a:schemeClr val="tx1"/>
                          </a:solidFill>
                          <a:latin typeface="Arial" charset="0"/>
                        </a:defRPr>
                      </a:lvl9pPr>
                    </a:lstStyle>
                    <a:p>
                      <a:pPr marL="342900" marR="0" lvl="0" indent="-342900" algn="l" defTabSz="914400" rtl="0" eaLnBrk="0" fontAlgn="t" latinLnBrk="0" hangingPunct="0">
                        <a:lnSpc>
                          <a:spcPct val="100000"/>
                        </a:lnSpc>
                        <a:spcBef>
                          <a:spcPct val="0"/>
                        </a:spcBef>
                        <a:spcAft>
                          <a:spcPct val="0"/>
                        </a:spcAft>
                        <a:buClr>
                          <a:schemeClr val="hlink"/>
                        </a:buClr>
                        <a:buSzPct val="75000"/>
                        <a:buFont typeface="Wingdings" pitchFamily="2" charset="2"/>
                        <a:buNone/>
                        <a:tabLst/>
                      </a:pPr>
                      <a:r>
                        <a:rPr kumimoji="1" lang="cs-CZ" altLang="cs-CZ" sz="1300" b="0" i="0" u="none" strike="noStrike" cap="none" normalizeH="0" baseline="0">
                          <a:ln>
                            <a:noFill/>
                          </a:ln>
                          <a:solidFill>
                            <a:schemeClr val="tx1"/>
                          </a:solidFill>
                          <a:effectLst/>
                          <a:latin typeface="Arial" charset="0"/>
                          <a:cs typeface="Arial" charset="0"/>
                        </a:rPr>
                        <a:t>následná kontrola objednávek</a:t>
                      </a:r>
                      <a:endParaRPr kumimoji="1" lang="cs-CZ" altLang="cs-CZ" sz="1300" b="0" i="0" u="none" strike="noStrike" cap="none" normalizeH="0" baseline="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Clr>
                          <a:schemeClr val="hlink"/>
                        </a:buClr>
                        <a:buSzPct val="75000"/>
                        <a:buFont typeface="Wingdings" pitchFamily="2" charset="2"/>
                        <a:defRPr kumimoji="1" sz="2800">
                          <a:solidFill>
                            <a:schemeClr val="tx1"/>
                          </a:solidFill>
                          <a:latin typeface="Arial" charset="0"/>
                        </a:defRPr>
                      </a:lvl1pPr>
                      <a:lvl2pPr marL="742950" indent="-285750" eaLnBrk="0" hangingPunct="0">
                        <a:spcBef>
                          <a:spcPct val="20000"/>
                        </a:spcBef>
                        <a:buClr>
                          <a:schemeClr val="hlink"/>
                        </a:buClr>
                        <a:buSzPct val="75000"/>
                        <a:buFont typeface="Wingdings" pitchFamily="2" charset="2"/>
                        <a:defRPr kumimoji="1" sz="2400">
                          <a:solidFill>
                            <a:schemeClr val="tx1"/>
                          </a:solidFill>
                          <a:latin typeface="Arial" charset="0"/>
                        </a:defRPr>
                      </a:lvl2pPr>
                      <a:lvl3pPr marL="1143000" indent="-228600" eaLnBrk="0" hangingPunct="0">
                        <a:spcBef>
                          <a:spcPct val="20000"/>
                        </a:spcBef>
                        <a:buClr>
                          <a:schemeClr val="hlink"/>
                        </a:buClr>
                        <a:buSzPct val="75000"/>
                        <a:buFont typeface="Wingdings" pitchFamily="2" charset="2"/>
                        <a:defRPr kumimoji="1" sz="20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defRPr kumimoji="1">
                          <a:solidFill>
                            <a:schemeClr val="tx1"/>
                          </a:solidFill>
                          <a:latin typeface="Arial" charset="0"/>
                        </a:defRPr>
                      </a:lvl4pPr>
                      <a:lvl5pPr marL="2057400" indent="-228600" eaLnBrk="0" hangingPunct="0">
                        <a:spcBef>
                          <a:spcPct val="20000"/>
                        </a:spcBef>
                        <a:buClr>
                          <a:schemeClr val="hlink"/>
                        </a:buClr>
                        <a:buSzPct val="75000"/>
                        <a:buFont typeface="Wingdings" pitchFamily="2" charset="2"/>
                        <a:defRPr kumimoji="1">
                          <a:solidFill>
                            <a:schemeClr val="tx1"/>
                          </a:solidFill>
                          <a:latin typeface="Arial" charset="0"/>
                        </a:defRPr>
                      </a:lvl5pPr>
                      <a:lvl6pPr marL="2514600" indent="-228600" eaLnBrk="0" fontAlgn="base" hangingPunct="0">
                        <a:spcBef>
                          <a:spcPct val="20000"/>
                        </a:spcBef>
                        <a:spcAft>
                          <a:spcPct val="0"/>
                        </a:spcAft>
                        <a:buClr>
                          <a:schemeClr val="hlink"/>
                        </a:buClr>
                        <a:buSzPct val="75000"/>
                        <a:buFont typeface="Wingdings" pitchFamily="2" charset="2"/>
                        <a:defRPr kumimoji="1">
                          <a:solidFill>
                            <a:schemeClr val="tx1"/>
                          </a:solidFill>
                          <a:latin typeface="Arial" charset="0"/>
                        </a:defRPr>
                      </a:lvl6pPr>
                      <a:lvl7pPr marL="2971800" indent="-228600" eaLnBrk="0" fontAlgn="base" hangingPunct="0">
                        <a:spcBef>
                          <a:spcPct val="20000"/>
                        </a:spcBef>
                        <a:spcAft>
                          <a:spcPct val="0"/>
                        </a:spcAft>
                        <a:buClr>
                          <a:schemeClr val="hlink"/>
                        </a:buClr>
                        <a:buSzPct val="75000"/>
                        <a:buFont typeface="Wingdings" pitchFamily="2" charset="2"/>
                        <a:defRPr kumimoji="1">
                          <a:solidFill>
                            <a:schemeClr val="tx1"/>
                          </a:solidFill>
                          <a:latin typeface="Arial" charset="0"/>
                        </a:defRPr>
                      </a:lvl7pPr>
                      <a:lvl8pPr marL="3429000" indent="-228600" eaLnBrk="0" fontAlgn="base" hangingPunct="0">
                        <a:spcBef>
                          <a:spcPct val="20000"/>
                        </a:spcBef>
                        <a:spcAft>
                          <a:spcPct val="0"/>
                        </a:spcAft>
                        <a:buClr>
                          <a:schemeClr val="hlink"/>
                        </a:buClr>
                        <a:buSzPct val="75000"/>
                        <a:buFont typeface="Wingdings" pitchFamily="2" charset="2"/>
                        <a:defRPr kumimoji="1">
                          <a:solidFill>
                            <a:schemeClr val="tx1"/>
                          </a:solidFill>
                          <a:latin typeface="Arial" charset="0"/>
                        </a:defRPr>
                      </a:lvl8pPr>
                      <a:lvl9pPr marL="3886200" indent="-228600" eaLnBrk="0" fontAlgn="base" hangingPunct="0">
                        <a:spcBef>
                          <a:spcPct val="20000"/>
                        </a:spcBef>
                        <a:spcAft>
                          <a:spcPct val="0"/>
                        </a:spcAft>
                        <a:buClr>
                          <a:schemeClr val="hlink"/>
                        </a:buClr>
                        <a:buSzPct val="75000"/>
                        <a:buFont typeface="Wingdings" pitchFamily="2" charset="2"/>
                        <a:defRPr kumimoji="1">
                          <a:solidFill>
                            <a:schemeClr val="tx1"/>
                          </a:solidFill>
                          <a:latin typeface="Arial" charset="0"/>
                        </a:defRPr>
                      </a:lvl9pPr>
                    </a:lstStyle>
                    <a:p>
                      <a:pPr marL="342900" marR="0" lvl="0" indent="-342900" algn="l" defTabSz="914400" rtl="0" eaLnBrk="0" fontAlgn="t" latinLnBrk="0" hangingPunct="0">
                        <a:lnSpc>
                          <a:spcPct val="100000"/>
                        </a:lnSpc>
                        <a:spcBef>
                          <a:spcPct val="0"/>
                        </a:spcBef>
                        <a:spcAft>
                          <a:spcPct val="0"/>
                        </a:spcAft>
                        <a:buClr>
                          <a:schemeClr val="hlink"/>
                        </a:buClr>
                        <a:buSzPct val="75000"/>
                        <a:buFont typeface="Wingdings" pitchFamily="2" charset="2"/>
                        <a:buNone/>
                        <a:tabLst/>
                      </a:pPr>
                      <a:r>
                        <a:rPr kumimoji="1" lang="cs-CZ" altLang="cs-CZ" sz="1300" b="0" i="0" u="none" strike="noStrike" cap="none" normalizeH="0" baseline="0">
                          <a:ln>
                            <a:noFill/>
                          </a:ln>
                          <a:solidFill>
                            <a:schemeClr val="tx1"/>
                          </a:solidFill>
                          <a:effectLst/>
                          <a:latin typeface="Arial" charset="0"/>
                          <a:cs typeface="Arial" charset="0"/>
                        </a:rPr>
                        <a:t>mnoho telefonátů - nutno řešit problémy s dodávkami</a:t>
                      </a:r>
                      <a:endParaRPr kumimoji="1" lang="cs-CZ" altLang="cs-CZ" sz="1300" b="0" i="0" u="none" strike="noStrike" cap="none" normalizeH="0" baseline="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Clr>
                          <a:schemeClr val="hlink"/>
                        </a:buClr>
                        <a:buSzPct val="75000"/>
                        <a:buFont typeface="Wingdings" pitchFamily="2" charset="2"/>
                        <a:defRPr kumimoji="1" sz="2800">
                          <a:solidFill>
                            <a:schemeClr val="tx1"/>
                          </a:solidFill>
                          <a:latin typeface="Arial" charset="0"/>
                        </a:defRPr>
                      </a:lvl1pPr>
                      <a:lvl2pPr marL="742950" indent="-285750" eaLnBrk="0" hangingPunct="0">
                        <a:spcBef>
                          <a:spcPct val="20000"/>
                        </a:spcBef>
                        <a:buClr>
                          <a:schemeClr val="hlink"/>
                        </a:buClr>
                        <a:buSzPct val="75000"/>
                        <a:buFont typeface="Wingdings" pitchFamily="2" charset="2"/>
                        <a:defRPr kumimoji="1" sz="2400">
                          <a:solidFill>
                            <a:schemeClr val="tx1"/>
                          </a:solidFill>
                          <a:latin typeface="Arial" charset="0"/>
                        </a:defRPr>
                      </a:lvl2pPr>
                      <a:lvl3pPr marL="1143000" indent="-228600" eaLnBrk="0" hangingPunct="0">
                        <a:spcBef>
                          <a:spcPct val="20000"/>
                        </a:spcBef>
                        <a:buClr>
                          <a:schemeClr val="hlink"/>
                        </a:buClr>
                        <a:buSzPct val="75000"/>
                        <a:buFont typeface="Wingdings" pitchFamily="2" charset="2"/>
                        <a:defRPr kumimoji="1" sz="20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defRPr kumimoji="1">
                          <a:solidFill>
                            <a:schemeClr val="tx1"/>
                          </a:solidFill>
                          <a:latin typeface="Arial" charset="0"/>
                        </a:defRPr>
                      </a:lvl4pPr>
                      <a:lvl5pPr marL="2057400" indent="-228600" eaLnBrk="0" hangingPunct="0">
                        <a:spcBef>
                          <a:spcPct val="20000"/>
                        </a:spcBef>
                        <a:buClr>
                          <a:schemeClr val="hlink"/>
                        </a:buClr>
                        <a:buSzPct val="75000"/>
                        <a:buFont typeface="Wingdings" pitchFamily="2" charset="2"/>
                        <a:defRPr kumimoji="1">
                          <a:solidFill>
                            <a:schemeClr val="tx1"/>
                          </a:solidFill>
                          <a:latin typeface="Arial" charset="0"/>
                        </a:defRPr>
                      </a:lvl5pPr>
                      <a:lvl6pPr marL="2514600" indent="-228600" eaLnBrk="0" fontAlgn="base" hangingPunct="0">
                        <a:spcBef>
                          <a:spcPct val="20000"/>
                        </a:spcBef>
                        <a:spcAft>
                          <a:spcPct val="0"/>
                        </a:spcAft>
                        <a:buClr>
                          <a:schemeClr val="hlink"/>
                        </a:buClr>
                        <a:buSzPct val="75000"/>
                        <a:buFont typeface="Wingdings" pitchFamily="2" charset="2"/>
                        <a:defRPr kumimoji="1">
                          <a:solidFill>
                            <a:schemeClr val="tx1"/>
                          </a:solidFill>
                          <a:latin typeface="Arial" charset="0"/>
                        </a:defRPr>
                      </a:lvl6pPr>
                      <a:lvl7pPr marL="2971800" indent="-228600" eaLnBrk="0" fontAlgn="base" hangingPunct="0">
                        <a:spcBef>
                          <a:spcPct val="20000"/>
                        </a:spcBef>
                        <a:spcAft>
                          <a:spcPct val="0"/>
                        </a:spcAft>
                        <a:buClr>
                          <a:schemeClr val="hlink"/>
                        </a:buClr>
                        <a:buSzPct val="75000"/>
                        <a:buFont typeface="Wingdings" pitchFamily="2" charset="2"/>
                        <a:defRPr kumimoji="1">
                          <a:solidFill>
                            <a:schemeClr val="tx1"/>
                          </a:solidFill>
                          <a:latin typeface="Arial" charset="0"/>
                        </a:defRPr>
                      </a:lvl7pPr>
                      <a:lvl8pPr marL="3429000" indent="-228600" eaLnBrk="0" fontAlgn="base" hangingPunct="0">
                        <a:spcBef>
                          <a:spcPct val="20000"/>
                        </a:spcBef>
                        <a:spcAft>
                          <a:spcPct val="0"/>
                        </a:spcAft>
                        <a:buClr>
                          <a:schemeClr val="hlink"/>
                        </a:buClr>
                        <a:buSzPct val="75000"/>
                        <a:buFont typeface="Wingdings" pitchFamily="2" charset="2"/>
                        <a:defRPr kumimoji="1">
                          <a:solidFill>
                            <a:schemeClr val="tx1"/>
                          </a:solidFill>
                          <a:latin typeface="Arial" charset="0"/>
                        </a:defRPr>
                      </a:lvl8pPr>
                      <a:lvl9pPr marL="3886200" indent="-228600" eaLnBrk="0" fontAlgn="base" hangingPunct="0">
                        <a:spcBef>
                          <a:spcPct val="20000"/>
                        </a:spcBef>
                        <a:spcAft>
                          <a:spcPct val="0"/>
                        </a:spcAft>
                        <a:buClr>
                          <a:schemeClr val="hlink"/>
                        </a:buClr>
                        <a:buSzPct val="75000"/>
                        <a:buFont typeface="Wingdings" pitchFamily="2" charset="2"/>
                        <a:defRPr kumimoji="1">
                          <a:solidFill>
                            <a:schemeClr val="tx1"/>
                          </a:solidFill>
                          <a:latin typeface="Arial" charset="0"/>
                        </a:defRPr>
                      </a:lvl9pPr>
                    </a:lstStyle>
                    <a:p>
                      <a:pPr marL="342900" marR="0" lvl="0" indent="-342900" algn="l" defTabSz="914400" rtl="0" eaLnBrk="0" fontAlgn="t" latinLnBrk="0" hangingPunct="0">
                        <a:lnSpc>
                          <a:spcPct val="100000"/>
                        </a:lnSpc>
                        <a:spcBef>
                          <a:spcPct val="0"/>
                        </a:spcBef>
                        <a:spcAft>
                          <a:spcPct val="0"/>
                        </a:spcAft>
                        <a:buClr>
                          <a:schemeClr val="hlink"/>
                        </a:buClr>
                        <a:buSzPct val="75000"/>
                        <a:buFont typeface="Wingdings" pitchFamily="2" charset="2"/>
                        <a:buNone/>
                        <a:tabLst/>
                      </a:pPr>
                      <a:r>
                        <a:rPr kumimoji="1" lang="cs-CZ" altLang="cs-CZ" sz="1300" b="0" i="0" u="none" strike="noStrike" cap="none" normalizeH="0" baseline="0">
                          <a:ln>
                            <a:noFill/>
                          </a:ln>
                          <a:solidFill>
                            <a:schemeClr val="tx1"/>
                          </a:solidFill>
                          <a:effectLst/>
                          <a:latin typeface="Arial" charset="0"/>
                          <a:cs typeface="Arial" charset="0"/>
                        </a:rPr>
                        <a:t>málo problémů s dodávkami díky jasně stanoveným smlouvám, nedodržení kvality nebo dodacích lhůt se nepřipouští</a:t>
                      </a:r>
                      <a:endParaRPr kumimoji="1" lang="cs-CZ" altLang="cs-CZ" sz="1300" b="0" i="0" u="none" strike="noStrike" cap="none" normalizeH="0" baseline="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84200">
                <a:tc>
                  <a:txBody>
                    <a:bodyPr/>
                    <a:lstStyle>
                      <a:lvl1pPr marL="342900" indent="-342900" eaLnBrk="0" hangingPunct="0">
                        <a:spcBef>
                          <a:spcPct val="20000"/>
                        </a:spcBef>
                        <a:buClr>
                          <a:schemeClr val="hlink"/>
                        </a:buClr>
                        <a:buSzPct val="75000"/>
                        <a:buFont typeface="Wingdings" pitchFamily="2" charset="2"/>
                        <a:defRPr kumimoji="1" sz="2800">
                          <a:solidFill>
                            <a:schemeClr val="tx1"/>
                          </a:solidFill>
                          <a:latin typeface="Arial" charset="0"/>
                        </a:defRPr>
                      </a:lvl1pPr>
                      <a:lvl2pPr marL="742950" indent="-285750" eaLnBrk="0" hangingPunct="0">
                        <a:spcBef>
                          <a:spcPct val="20000"/>
                        </a:spcBef>
                        <a:buClr>
                          <a:schemeClr val="hlink"/>
                        </a:buClr>
                        <a:buSzPct val="75000"/>
                        <a:buFont typeface="Wingdings" pitchFamily="2" charset="2"/>
                        <a:defRPr kumimoji="1" sz="2400">
                          <a:solidFill>
                            <a:schemeClr val="tx1"/>
                          </a:solidFill>
                          <a:latin typeface="Arial" charset="0"/>
                        </a:defRPr>
                      </a:lvl2pPr>
                      <a:lvl3pPr marL="1143000" indent="-228600" eaLnBrk="0" hangingPunct="0">
                        <a:spcBef>
                          <a:spcPct val="20000"/>
                        </a:spcBef>
                        <a:buClr>
                          <a:schemeClr val="hlink"/>
                        </a:buClr>
                        <a:buSzPct val="75000"/>
                        <a:buFont typeface="Wingdings" pitchFamily="2" charset="2"/>
                        <a:defRPr kumimoji="1" sz="20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defRPr kumimoji="1">
                          <a:solidFill>
                            <a:schemeClr val="tx1"/>
                          </a:solidFill>
                          <a:latin typeface="Arial" charset="0"/>
                        </a:defRPr>
                      </a:lvl4pPr>
                      <a:lvl5pPr marL="2057400" indent="-228600" eaLnBrk="0" hangingPunct="0">
                        <a:spcBef>
                          <a:spcPct val="20000"/>
                        </a:spcBef>
                        <a:buClr>
                          <a:schemeClr val="hlink"/>
                        </a:buClr>
                        <a:buSzPct val="75000"/>
                        <a:buFont typeface="Wingdings" pitchFamily="2" charset="2"/>
                        <a:defRPr kumimoji="1">
                          <a:solidFill>
                            <a:schemeClr val="tx1"/>
                          </a:solidFill>
                          <a:latin typeface="Arial" charset="0"/>
                        </a:defRPr>
                      </a:lvl5pPr>
                      <a:lvl6pPr marL="2514600" indent="-228600" eaLnBrk="0" fontAlgn="base" hangingPunct="0">
                        <a:spcBef>
                          <a:spcPct val="20000"/>
                        </a:spcBef>
                        <a:spcAft>
                          <a:spcPct val="0"/>
                        </a:spcAft>
                        <a:buClr>
                          <a:schemeClr val="hlink"/>
                        </a:buClr>
                        <a:buSzPct val="75000"/>
                        <a:buFont typeface="Wingdings" pitchFamily="2" charset="2"/>
                        <a:defRPr kumimoji="1">
                          <a:solidFill>
                            <a:schemeClr val="tx1"/>
                          </a:solidFill>
                          <a:latin typeface="Arial" charset="0"/>
                        </a:defRPr>
                      </a:lvl6pPr>
                      <a:lvl7pPr marL="2971800" indent="-228600" eaLnBrk="0" fontAlgn="base" hangingPunct="0">
                        <a:spcBef>
                          <a:spcPct val="20000"/>
                        </a:spcBef>
                        <a:spcAft>
                          <a:spcPct val="0"/>
                        </a:spcAft>
                        <a:buClr>
                          <a:schemeClr val="hlink"/>
                        </a:buClr>
                        <a:buSzPct val="75000"/>
                        <a:buFont typeface="Wingdings" pitchFamily="2" charset="2"/>
                        <a:defRPr kumimoji="1">
                          <a:solidFill>
                            <a:schemeClr val="tx1"/>
                          </a:solidFill>
                          <a:latin typeface="Arial" charset="0"/>
                        </a:defRPr>
                      </a:lvl7pPr>
                      <a:lvl8pPr marL="3429000" indent="-228600" eaLnBrk="0" fontAlgn="base" hangingPunct="0">
                        <a:spcBef>
                          <a:spcPct val="20000"/>
                        </a:spcBef>
                        <a:spcAft>
                          <a:spcPct val="0"/>
                        </a:spcAft>
                        <a:buClr>
                          <a:schemeClr val="hlink"/>
                        </a:buClr>
                        <a:buSzPct val="75000"/>
                        <a:buFont typeface="Wingdings" pitchFamily="2" charset="2"/>
                        <a:defRPr kumimoji="1">
                          <a:solidFill>
                            <a:schemeClr val="tx1"/>
                          </a:solidFill>
                          <a:latin typeface="Arial" charset="0"/>
                        </a:defRPr>
                      </a:lvl8pPr>
                      <a:lvl9pPr marL="3886200" indent="-228600" eaLnBrk="0" fontAlgn="base" hangingPunct="0">
                        <a:spcBef>
                          <a:spcPct val="20000"/>
                        </a:spcBef>
                        <a:spcAft>
                          <a:spcPct val="0"/>
                        </a:spcAft>
                        <a:buClr>
                          <a:schemeClr val="hlink"/>
                        </a:buClr>
                        <a:buSzPct val="75000"/>
                        <a:buFont typeface="Wingdings" pitchFamily="2" charset="2"/>
                        <a:defRPr kumimoji="1">
                          <a:solidFill>
                            <a:schemeClr val="tx1"/>
                          </a:solidFill>
                          <a:latin typeface="Arial" charset="0"/>
                        </a:defRPr>
                      </a:lvl9pPr>
                    </a:lstStyle>
                    <a:p>
                      <a:pPr marL="342900" marR="0" lvl="0" indent="-342900" algn="l" defTabSz="914400" rtl="0" eaLnBrk="0" fontAlgn="t" latinLnBrk="0" hangingPunct="0">
                        <a:lnSpc>
                          <a:spcPct val="100000"/>
                        </a:lnSpc>
                        <a:spcBef>
                          <a:spcPct val="0"/>
                        </a:spcBef>
                        <a:spcAft>
                          <a:spcPct val="0"/>
                        </a:spcAft>
                        <a:buClr>
                          <a:schemeClr val="hlink"/>
                        </a:buClr>
                        <a:buSzPct val="75000"/>
                        <a:buFont typeface="Wingdings" pitchFamily="2" charset="2"/>
                        <a:buNone/>
                        <a:tabLst/>
                      </a:pPr>
                      <a:r>
                        <a:rPr kumimoji="1" lang="cs-CZ" altLang="cs-CZ" sz="1300" b="0" i="0" u="none" strike="noStrike" cap="none" normalizeH="0" baseline="0">
                          <a:ln>
                            <a:noFill/>
                          </a:ln>
                          <a:solidFill>
                            <a:schemeClr val="tx1"/>
                          </a:solidFill>
                          <a:effectLst/>
                          <a:latin typeface="Arial" charset="0"/>
                          <a:cs typeface="Arial" charset="0"/>
                        </a:rPr>
                        <a:t>kontrola dodaného zboží</a:t>
                      </a:r>
                      <a:endParaRPr kumimoji="1" lang="cs-CZ" altLang="cs-CZ" sz="1300" b="0" i="0" u="none" strike="noStrike" cap="none" normalizeH="0" baseline="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Clr>
                          <a:schemeClr val="hlink"/>
                        </a:buClr>
                        <a:buSzPct val="75000"/>
                        <a:buFont typeface="Wingdings" pitchFamily="2" charset="2"/>
                        <a:defRPr kumimoji="1" sz="2800">
                          <a:solidFill>
                            <a:schemeClr val="tx1"/>
                          </a:solidFill>
                          <a:latin typeface="Arial" charset="0"/>
                        </a:defRPr>
                      </a:lvl1pPr>
                      <a:lvl2pPr marL="742950" indent="-285750" eaLnBrk="0" hangingPunct="0">
                        <a:spcBef>
                          <a:spcPct val="20000"/>
                        </a:spcBef>
                        <a:buClr>
                          <a:schemeClr val="hlink"/>
                        </a:buClr>
                        <a:buSzPct val="75000"/>
                        <a:buFont typeface="Wingdings" pitchFamily="2" charset="2"/>
                        <a:defRPr kumimoji="1" sz="2400">
                          <a:solidFill>
                            <a:schemeClr val="tx1"/>
                          </a:solidFill>
                          <a:latin typeface="Arial" charset="0"/>
                        </a:defRPr>
                      </a:lvl2pPr>
                      <a:lvl3pPr marL="1143000" indent="-228600" eaLnBrk="0" hangingPunct="0">
                        <a:spcBef>
                          <a:spcPct val="20000"/>
                        </a:spcBef>
                        <a:buClr>
                          <a:schemeClr val="hlink"/>
                        </a:buClr>
                        <a:buSzPct val="75000"/>
                        <a:buFont typeface="Wingdings" pitchFamily="2" charset="2"/>
                        <a:defRPr kumimoji="1" sz="20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defRPr kumimoji="1">
                          <a:solidFill>
                            <a:schemeClr val="tx1"/>
                          </a:solidFill>
                          <a:latin typeface="Arial" charset="0"/>
                        </a:defRPr>
                      </a:lvl4pPr>
                      <a:lvl5pPr marL="2057400" indent="-228600" eaLnBrk="0" hangingPunct="0">
                        <a:spcBef>
                          <a:spcPct val="20000"/>
                        </a:spcBef>
                        <a:buClr>
                          <a:schemeClr val="hlink"/>
                        </a:buClr>
                        <a:buSzPct val="75000"/>
                        <a:buFont typeface="Wingdings" pitchFamily="2" charset="2"/>
                        <a:defRPr kumimoji="1">
                          <a:solidFill>
                            <a:schemeClr val="tx1"/>
                          </a:solidFill>
                          <a:latin typeface="Arial" charset="0"/>
                        </a:defRPr>
                      </a:lvl5pPr>
                      <a:lvl6pPr marL="2514600" indent="-228600" eaLnBrk="0" fontAlgn="base" hangingPunct="0">
                        <a:spcBef>
                          <a:spcPct val="20000"/>
                        </a:spcBef>
                        <a:spcAft>
                          <a:spcPct val="0"/>
                        </a:spcAft>
                        <a:buClr>
                          <a:schemeClr val="hlink"/>
                        </a:buClr>
                        <a:buSzPct val="75000"/>
                        <a:buFont typeface="Wingdings" pitchFamily="2" charset="2"/>
                        <a:defRPr kumimoji="1">
                          <a:solidFill>
                            <a:schemeClr val="tx1"/>
                          </a:solidFill>
                          <a:latin typeface="Arial" charset="0"/>
                        </a:defRPr>
                      </a:lvl6pPr>
                      <a:lvl7pPr marL="2971800" indent="-228600" eaLnBrk="0" fontAlgn="base" hangingPunct="0">
                        <a:spcBef>
                          <a:spcPct val="20000"/>
                        </a:spcBef>
                        <a:spcAft>
                          <a:spcPct val="0"/>
                        </a:spcAft>
                        <a:buClr>
                          <a:schemeClr val="hlink"/>
                        </a:buClr>
                        <a:buSzPct val="75000"/>
                        <a:buFont typeface="Wingdings" pitchFamily="2" charset="2"/>
                        <a:defRPr kumimoji="1">
                          <a:solidFill>
                            <a:schemeClr val="tx1"/>
                          </a:solidFill>
                          <a:latin typeface="Arial" charset="0"/>
                        </a:defRPr>
                      </a:lvl7pPr>
                      <a:lvl8pPr marL="3429000" indent="-228600" eaLnBrk="0" fontAlgn="base" hangingPunct="0">
                        <a:spcBef>
                          <a:spcPct val="20000"/>
                        </a:spcBef>
                        <a:spcAft>
                          <a:spcPct val="0"/>
                        </a:spcAft>
                        <a:buClr>
                          <a:schemeClr val="hlink"/>
                        </a:buClr>
                        <a:buSzPct val="75000"/>
                        <a:buFont typeface="Wingdings" pitchFamily="2" charset="2"/>
                        <a:defRPr kumimoji="1">
                          <a:solidFill>
                            <a:schemeClr val="tx1"/>
                          </a:solidFill>
                          <a:latin typeface="Arial" charset="0"/>
                        </a:defRPr>
                      </a:lvl8pPr>
                      <a:lvl9pPr marL="3886200" indent="-228600" eaLnBrk="0" fontAlgn="base" hangingPunct="0">
                        <a:spcBef>
                          <a:spcPct val="20000"/>
                        </a:spcBef>
                        <a:spcAft>
                          <a:spcPct val="0"/>
                        </a:spcAft>
                        <a:buClr>
                          <a:schemeClr val="hlink"/>
                        </a:buClr>
                        <a:buSzPct val="75000"/>
                        <a:buFont typeface="Wingdings" pitchFamily="2" charset="2"/>
                        <a:defRPr kumimoji="1">
                          <a:solidFill>
                            <a:schemeClr val="tx1"/>
                          </a:solidFill>
                          <a:latin typeface="Arial" charset="0"/>
                        </a:defRPr>
                      </a:lvl9pPr>
                    </a:lstStyle>
                    <a:p>
                      <a:pPr marL="342900" marR="0" lvl="0" indent="-342900" algn="l" defTabSz="914400" rtl="0" eaLnBrk="0" fontAlgn="t" latinLnBrk="0" hangingPunct="0">
                        <a:lnSpc>
                          <a:spcPct val="100000"/>
                        </a:lnSpc>
                        <a:spcBef>
                          <a:spcPct val="0"/>
                        </a:spcBef>
                        <a:spcAft>
                          <a:spcPct val="0"/>
                        </a:spcAft>
                        <a:buClr>
                          <a:schemeClr val="hlink"/>
                        </a:buClr>
                        <a:buSzPct val="75000"/>
                        <a:buFont typeface="Wingdings" pitchFamily="2" charset="2"/>
                        <a:buNone/>
                        <a:tabLst/>
                      </a:pPr>
                      <a:r>
                        <a:rPr kumimoji="1" lang="cs-CZ" altLang="cs-CZ" sz="1300" b="0" i="0" u="none" strike="noStrike" cap="none" normalizeH="0" baseline="0">
                          <a:ln>
                            <a:noFill/>
                          </a:ln>
                          <a:solidFill>
                            <a:schemeClr val="tx1"/>
                          </a:solidFill>
                          <a:effectLst/>
                          <a:latin typeface="Arial" charset="0"/>
                          <a:cs typeface="Arial" charset="0"/>
                        </a:rPr>
                        <a:t>kontrola kvality i množství prakticky u všech dodávek</a:t>
                      </a:r>
                      <a:endParaRPr kumimoji="1" lang="cs-CZ" altLang="cs-CZ" sz="1300" b="0" i="0" u="none" strike="noStrike" cap="none" normalizeH="0" baseline="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Clr>
                          <a:schemeClr val="hlink"/>
                        </a:buClr>
                        <a:buSzPct val="75000"/>
                        <a:buFont typeface="Wingdings" pitchFamily="2" charset="2"/>
                        <a:defRPr kumimoji="1" sz="2800">
                          <a:solidFill>
                            <a:schemeClr val="tx1"/>
                          </a:solidFill>
                          <a:latin typeface="Arial" charset="0"/>
                        </a:defRPr>
                      </a:lvl1pPr>
                      <a:lvl2pPr marL="742950" indent="-285750" eaLnBrk="0" hangingPunct="0">
                        <a:spcBef>
                          <a:spcPct val="20000"/>
                        </a:spcBef>
                        <a:buClr>
                          <a:schemeClr val="hlink"/>
                        </a:buClr>
                        <a:buSzPct val="75000"/>
                        <a:buFont typeface="Wingdings" pitchFamily="2" charset="2"/>
                        <a:defRPr kumimoji="1" sz="2400">
                          <a:solidFill>
                            <a:schemeClr val="tx1"/>
                          </a:solidFill>
                          <a:latin typeface="Arial" charset="0"/>
                        </a:defRPr>
                      </a:lvl2pPr>
                      <a:lvl3pPr marL="1143000" indent="-228600" eaLnBrk="0" hangingPunct="0">
                        <a:spcBef>
                          <a:spcPct val="20000"/>
                        </a:spcBef>
                        <a:buClr>
                          <a:schemeClr val="hlink"/>
                        </a:buClr>
                        <a:buSzPct val="75000"/>
                        <a:buFont typeface="Wingdings" pitchFamily="2" charset="2"/>
                        <a:defRPr kumimoji="1" sz="20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defRPr kumimoji="1">
                          <a:solidFill>
                            <a:schemeClr val="tx1"/>
                          </a:solidFill>
                          <a:latin typeface="Arial" charset="0"/>
                        </a:defRPr>
                      </a:lvl4pPr>
                      <a:lvl5pPr marL="2057400" indent="-228600" eaLnBrk="0" hangingPunct="0">
                        <a:spcBef>
                          <a:spcPct val="20000"/>
                        </a:spcBef>
                        <a:buClr>
                          <a:schemeClr val="hlink"/>
                        </a:buClr>
                        <a:buSzPct val="75000"/>
                        <a:buFont typeface="Wingdings" pitchFamily="2" charset="2"/>
                        <a:defRPr kumimoji="1">
                          <a:solidFill>
                            <a:schemeClr val="tx1"/>
                          </a:solidFill>
                          <a:latin typeface="Arial" charset="0"/>
                        </a:defRPr>
                      </a:lvl5pPr>
                      <a:lvl6pPr marL="2514600" indent="-228600" eaLnBrk="0" fontAlgn="base" hangingPunct="0">
                        <a:spcBef>
                          <a:spcPct val="20000"/>
                        </a:spcBef>
                        <a:spcAft>
                          <a:spcPct val="0"/>
                        </a:spcAft>
                        <a:buClr>
                          <a:schemeClr val="hlink"/>
                        </a:buClr>
                        <a:buSzPct val="75000"/>
                        <a:buFont typeface="Wingdings" pitchFamily="2" charset="2"/>
                        <a:defRPr kumimoji="1">
                          <a:solidFill>
                            <a:schemeClr val="tx1"/>
                          </a:solidFill>
                          <a:latin typeface="Arial" charset="0"/>
                        </a:defRPr>
                      </a:lvl6pPr>
                      <a:lvl7pPr marL="2971800" indent="-228600" eaLnBrk="0" fontAlgn="base" hangingPunct="0">
                        <a:spcBef>
                          <a:spcPct val="20000"/>
                        </a:spcBef>
                        <a:spcAft>
                          <a:spcPct val="0"/>
                        </a:spcAft>
                        <a:buClr>
                          <a:schemeClr val="hlink"/>
                        </a:buClr>
                        <a:buSzPct val="75000"/>
                        <a:buFont typeface="Wingdings" pitchFamily="2" charset="2"/>
                        <a:defRPr kumimoji="1">
                          <a:solidFill>
                            <a:schemeClr val="tx1"/>
                          </a:solidFill>
                          <a:latin typeface="Arial" charset="0"/>
                        </a:defRPr>
                      </a:lvl7pPr>
                      <a:lvl8pPr marL="3429000" indent="-228600" eaLnBrk="0" fontAlgn="base" hangingPunct="0">
                        <a:spcBef>
                          <a:spcPct val="20000"/>
                        </a:spcBef>
                        <a:spcAft>
                          <a:spcPct val="0"/>
                        </a:spcAft>
                        <a:buClr>
                          <a:schemeClr val="hlink"/>
                        </a:buClr>
                        <a:buSzPct val="75000"/>
                        <a:buFont typeface="Wingdings" pitchFamily="2" charset="2"/>
                        <a:defRPr kumimoji="1">
                          <a:solidFill>
                            <a:schemeClr val="tx1"/>
                          </a:solidFill>
                          <a:latin typeface="Arial" charset="0"/>
                        </a:defRPr>
                      </a:lvl8pPr>
                      <a:lvl9pPr marL="3886200" indent="-228600" eaLnBrk="0" fontAlgn="base" hangingPunct="0">
                        <a:spcBef>
                          <a:spcPct val="20000"/>
                        </a:spcBef>
                        <a:spcAft>
                          <a:spcPct val="0"/>
                        </a:spcAft>
                        <a:buClr>
                          <a:schemeClr val="hlink"/>
                        </a:buClr>
                        <a:buSzPct val="75000"/>
                        <a:buFont typeface="Wingdings" pitchFamily="2" charset="2"/>
                        <a:defRPr kumimoji="1">
                          <a:solidFill>
                            <a:schemeClr val="tx1"/>
                          </a:solidFill>
                          <a:latin typeface="Arial" charset="0"/>
                        </a:defRPr>
                      </a:lvl9pPr>
                    </a:lstStyle>
                    <a:p>
                      <a:pPr marL="342900" marR="0" lvl="0" indent="-342900" algn="l" defTabSz="914400" rtl="0" eaLnBrk="0" fontAlgn="t" latinLnBrk="0" hangingPunct="0">
                        <a:lnSpc>
                          <a:spcPct val="100000"/>
                        </a:lnSpc>
                        <a:spcBef>
                          <a:spcPct val="0"/>
                        </a:spcBef>
                        <a:spcAft>
                          <a:spcPct val="0"/>
                        </a:spcAft>
                        <a:buClr>
                          <a:schemeClr val="hlink"/>
                        </a:buClr>
                        <a:buSzPct val="75000"/>
                        <a:buFont typeface="Wingdings" pitchFamily="2" charset="2"/>
                        <a:buNone/>
                        <a:tabLst/>
                      </a:pPr>
                      <a:r>
                        <a:rPr kumimoji="1" lang="cs-CZ" altLang="cs-CZ" sz="1300" b="0" i="0" u="none" strike="noStrike" cap="none" normalizeH="0" baseline="0">
                          <a:ln>
                            <a:noFill/>
                          </a:ln>
                          <a:solidFill>
                            <a:schemeClr val="tx1"/>
                          </a:solidFill>
                          <a:effectLst/>
                          <a:latin typeface="Arial" charset="0"/>
                          <a:cs typeface="Arial" charset="0"/>
                        </a:rPr>
                        <a:t>počáteční namátkové kontroly; později nejsou nutné</a:t>
                      </a:r>
                      <a:endParaRPr kumimoji="1" lang="cs-CZ" altLang="cs-CZ" sz="1300" b="0" i="0" u="none" strike="noStrike" cap="none" normalizeH="0" baseline="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50875">
                <a:tc>
                  <a:txBody>
                    <a:bodyPr/>
                    <a:lstStyle>
                      <a:lvl1pPr marL="342900" indent="-342900" eaLnBrk="0" hangingPunct="0">
                        <a:spcBef>
                          <a:spcPct val="20000"/>
                        </a:spcBef>
                        <a:buClr>
                          <a:schemeClr val="hlink"/>
                        </a:buClr>
                        <a:buSzPct val="75000"/>
                        <a:buFont typeface="Wingdings" pitchFamily="2" charset="2"/>
                        <a:defRPr kumimoji="1" sz="2800">
                          <a:solidFill>
                            <a:schemeClr val="tx1"/>
                          </a:solidFill>
                          <a:latin typeface="Arial" charset="0"/>
                        </a:defRPr>
                      </a:lvl1pPr>
                      <a:lvl2pPr marL="742950" indent="-285750" eaLnBrk="0" hangingPunct="0">
                        <a:spcBef>
                          <a:spcPct val="20000"/>
                        </a:spcBef>
                        <a:buClr>
                          <a:schemeClr val="hlink"/>
                        </a:buClr>
                        <a:buSzPct val="75000"/>
                        <a:buFont typeface="Wingdings" pitchFamily="2" charset="2"/>
                        <a:defRPr kumimoji="1" sz="2400">
                          <a:solidFill>
                            <a:schemeClr val="tx1"/>
                          </a:solidFill>
                          <a:latin typeface="Arial" charset="0"/>
                        </a:defRPr>
                      </a:lvl2pPr>
                      <a:lvl3pPr marL="1143000" indent="-228600" eaLnBrk="0" hangingPunct="0">
                        <a:spcBef>
                          <a:spcPct val="20000"/>
                        </a:spcBef>
                        <a:buClr>
                          <a:schemeClr val="hlink"/>
                        </a:buClr>
                        <a:buSzPct val="75000"/>
                        <a:buFont typeface="Wingdings" pitchFamily="2" charset="2"/>
                        <a:defRPr kumimoji="1" sz="20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defRPr kumimoji="1">
                          <a:solidFill>
                            <a:schemeClr val="tx1"/>
                          </a:solidFill>
                          <a:latin typeface="Arial" charset="0"/>
                        </a:defRPr>
                      </a:lvl4pPr>
                      <a:lvl5pPr marL="2057400" indent="-228600" eaLnBrk="0" hangingPunct="0">
                        <a:spcBef>
                          <a:spcPct val="20000"/>
                        </a:spcBef>
                        <a:buClr>
                          <a:schemeClr val="hlink"/>
                        </a:buClr>
                        <a:buSzPct val="75000"/>
                        <a:buFont typeface="Wingdings" pitchFamily="2" charset="2"/>
                        <a:defRPr kumimoji="1">
                          <a:solidFill>
                            <a:schemeClr val="tx1"/>
                          </a:solidFill>
                          <a:latin typeface="Arial" charset="0"/>
                        </a:defRPr>
                      </a:lvl5pPr>
                      <a:lvl6pPr marL="2514600" indent="-228600" eaLnBrk="0" fontAlgn="base" hangingPunct="0">
                        <a:spcBef>
                          <a:spcPct val="20000"/>
                        </a:spcBef>
                        <a:spcAft>
                          <a:spcPct val="0"/>
                        </a:spcAft>
                        <a:buClr>
                          <a:schemeClr val="hlink"/>
                        </a:buClr>
                        <a:buSzPct val="75000"/>
                        <a:buFont typeface="Wingdings" pitchFamily="2" charset="2"/>
                        <a:defRPr kumimoji="1">
                          <a:solidFill>
                            <a:schemeClr val="tx1"/>
                          </a:solidFill>
                          <a:latin typeface="Arial" charset="0"/>
                        </a:defRPr>
                      </a:lvl6pPr>
                      <a:lvl7pPr marL="2971800" indent="-228600" eaLnBrk="0" fontAlgn="base" hangingPunct="0">
                        <a:spcBef>
                          <a:spcPct val="20000"/>
                        </a:spcBef>
                        <a:spcAft>
                          <a:spcPct val="0"/>
                        </a:spcAft>
                        <a:buClr>
                          <a:schemeClr val="hlink"/>
                        </a:buClr>
                        <a:buSzPct val="75000"/>
                        <a:buFont typeface="Wingdings" pitchFamily="2" charset="2"/>
                        <a:defRPr kumimoji="1">
                          <a:solidFill>
                            <a:schemeClr val="tx1"/>
                          </a:solidFill>
                          <a:latin typeface="Arial" charset="0"/>
                        </a:defRPr>
                      </a:lvl7pPr>
                      <a:lvl8pPr marL="3429000" indent="-228600" eaLnBrk="0" fontAlgn="base" hangingPunct="0">
                        <a:spcBef>
                          <a:spcPct val="20000"/>
                        </a:spcBef>
                        <a:spcAft>
                          <a:spcPct val="0"/>
                        </a:spcAft>
                        <a:buClr>
                          <a:schemeClr val="hlink"/>
                        </a:buClr>
                        <a:buSzPct val="75000"/>
                        <a:buFont typeface="Wingdings" pitchFamily="2" charset="2"/>
                        <a:defRPr kumimoji="1">
                          <a:solidFill>
                            <a:schemeClr val="tx1"/>
                          </a:solidFill>
                          <a:latin typeface="Arial" charset="0"/>
                        </a:defRPr>
                      </a:lvl8pPr>
                      <a:lvl9pPr marL="3886200" indent="-228600" eaLnBrk="0" fontAlgn="base" hangingPunct="0">
                        <a:spcBef>
                          <a:spcPct val="20000"/>
                        </a:spcBef>
                        <a:spcAft>
                          <a:spcPct val="0"/>
                        </a:spcAft>
                        <a:buClr>
                          <a:schemeClr val="hlink"/>
                        </a:buClr>
                        <a:buSzPct val="75000"/>
                        <a:buFont typeface="Wingdings" pitchFamily="2" charset="2"/>
                        <a:defRPr kumimoji="1">
                          <a:solidFill>
                            <a:schemeClr val="tx1"/>
                          </a:solidFill>
                          <a:latin typeface="Arial" charset="0"/>
                        </a:defRPr>
                      </a:lvl9pPr>
                    </a:lstStyle>
                    <a:p>
                      <a:pPr marL="342900" marR="0" lvl="0" indent="-342900" algn="l" defTabSz="914400" rtl="0" eaLnBrk="0" fontAlgn="t" latinLnBrk="0" hangingPunct="0">
                        <a:lnSpc>
                          <a:spcPct val="100000"/>
                        </a:lnSpc>
                        <a:spcBef>
                          <a:spcPct val="0"/>
                        </a:spcBef>
                        <a:spcAft>
                          <a:spcPct val="0"/>
                        </a:spcAft>
                        <a:buClr>
                          <a:schemeClr val="hlink"/>
                        </a:buClr>
                        <a:buSzPct val="75000"/>
                        <a:buFont typeface="Wingdings" pitchFamily="2" charset="2"/>
                        <a:buNone/>
                        <a:tabLst/>
                      </a:pPr>
                      <a:r>
                        <a:rPr kumimoji="1" lang="cs-CZ" altLang="cs-CZ" sz="1300" b="0" i="0" u="none" strike="noStrike" cap="none" normalizeH="0" baseline="0">
                          <a:ln>
                            <a:noFill/>
                          </a:ln>
                          <a:solidFill>
                            <a:schemeClr val="tx1"/>
                          </a:solidFill>
                          <a:effectLst/>
                          <a:latin typeface="Arial" charset="0"/>
                          <a:cs typeface="Arial" charset="0"/>
                        </a:rPr>
                        <a:t>hodnocení dodavatelů</a:t>
                      </a:r>
                      <a:endParaRPr kumimoji="1" lang="cs-CZ" altLang="cs-CZ" sz="1300" b="0" i="0" u="none" strike="noStrike" cap="none" normalizeH="0" baseline="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Clr>
                          <a:schemeClr val="hlink"/>
                        </a:buClr>
                        <a:buSzPct val="75000"/>
                        <a:buFont typeface="Wingdings" pitchFamily="2" charset="2"/>
                        <a:defRPr kumimoji="1" sz="2800">
                          <a:solidFill>
                            <a:schemeClr val="tx1"/>
                          </a:solidFill>
                          <a:latin typeface="Arial" charset="0"/>
                        </a:defRPr>
                      </a:lvl1pPr>
                      <a:lvl2pPr marL="742950" indent="-285750" eaLnBrk="0" hangingPunct="0">
                        <a:spcBef>
                          <a:spcPct val="20000"/>
                        </a:spcBef>
                        <a:buClr>
                          <a:schemeClr val="hlink"/>
                        </a:buClr>
                        <a:buSzPct val="75000"/>
                        <a:buFont typeface="Wingdings" pitchFamily="2" charset="2"/>
                        <a:defRPr kumimoji="1" sz="2400">
                          <a:solidFill>
                            <a:schemeClr val="tx1"/>
                          </a:solidFill>
                          <a:latin typeface="Arial" charset="0"/>
                        </a:defRPr>
                      </a:lvl2pPr>
                      <a:lvl3pPr marL="1143000" indent="-228600" eaLnBrk="0" hangingPunct="0">
                        <a:spcBef>
                          <a:spcPct val="20000"/>
                        </a:spcBef>
                        <a:buClr>
                          <a:schemeClr val="hlink"/>
                        </a:buClr>
                        <a:buSzPct val="75000"/>
                        <a:buFont typeface="Wingdings" pitchFamily="2" charset="2"/>
                        <a:defRPr kumimoji="1" sz="20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defRPr kumimoji="1">
                          <a:solidFill>
                            <a:schemeClr val="tx1"/>
                          </a:solidFill>
                          <a:latin typeface="Arial" charset="0"/>
                        </a:defRPr>
                      </a:lvl4pPr>
                      <a:lvl5pPr marL="2057400" indent="-228600" eaLnBrk="0" hangingPunct="0">
                        <a:spcBef>
                          <a:spcPct val="20000"/>
                        </a:spcBef>
                        <a:buClr>
                          <a:schemeClr val="hlink"/>
                        </a:buClr>
                        <a:buSzPct val="75000"/>
                        <a:buFont typeface="Wingdings" pitchFamily="2" charset="2"/>
                        <a:defRPr kumimoji="1">
                          <a:solidFill>
                            <a:schemeClr val="tx1"/>
                          </a:solidFill>
                          <a:latin typeface="Arial" charset="0"/>
                        </a:defRPr>
                      </a:lvl5pPr>
                      <a:lvl6pPr marL="2514600" indent="-228600" eaLnBrk="0" fontAlgn="base" hangingPunct="0">
                        <a:spcBef>
                          <a:spcPct val="20000"/>
                        </a:spcBef>
                        <a:spcAft>
                          <a:spcPct val="0"/>
                        </a:spcAft>
                        <a:buClr>
                          <a:schemeClr val="hlink"/>
                        </a:buClr>
                        <a:buSzPct val="75000"/>
                        <a:buFont typeface="Wingdings" pitchFamily="2" charset="2"/>
                        <a:defRPr kumimoji="1">
                          <a:solidFill>
                            <a:schemeClr val="tx1"/>
                          </a:solidFill>
                          <a:latin typeface="Arial" charset="0"/>
                        </a:defRPr>
                      </a:lvl6pPr>
                      <a:lvl7pPr marL="2971800" indent="-228600" eaLnBrk="0" fontAlgn="base" hangingPunct="0">
                        <a:spcBef>
                          <a:spcPct val="20000"/>
                        </a:spcBef>
                        <a:spcAft>
                          <a:spcPct val="0"/>
                        </a:spcAft>
                        <a:buClr>
                          <a:schemeClr val="hlink"/>
                        </a:buClr>
                        <a:buSzPct val="75000"/>
                        <a:buFont typeface="Wingdings" pitchFamily="2" charset="2"/>
                        <a:defRPr kumimoji="1">
                          <a:solidFill>
                            <a:schemeClr val="tx1"/>
                          </a:solidFill>
                          <a:latin typeface="Arial" charset="0"/>
                        </a:defRPr>
                      </a:lvl7pPr>
                      <a:lvl8pPr marL="3429000" indent="-228600" eaLnBrk="0" fontAlgn="base" hangingPunct="0">
                        <a:spcBef>
                          <a:spcPct val="20000"/>
                        </a:spcBef>
                        <a:spcAft>
                          <a:spcPct val="0"/>
                        </a:spcAft>
                        <a:buClr>
                          <a:schemeClr val="hlink"/>
                        </a:buClr>
                        <a:buSzPct val="75000"/>
                        <a:buFont typeface="Wingdings" pitchFamily="2" charset="2"/>
                        <a:defRPr kumimoji="1">
                          <a:solidFill>
                            <a:schemeClr val="tx1"/>
                          </a:solidFill>
                          <a:latin typeface="Arial" charset="0"/>
                        </a:defRPr>
                      </a:lvl8pPr>
                      <a:lvl9pPr marL="3886200" indent="-228600" eaLnBrk="0" fontAlgn="base" hangingPunct="0">
                        <a:spcBef>
                          <a:spcPct val="20000"/>
                        </a:spcBef>
                        <a:spcAft>
                          <a:spcPct val="0"/>
                        </a:spcAft>
                        <a:buClr>
                          <a:schemeClr val="hlink"/>
                        </a:buClr>
                        <a:buSzPct val="75000"/>
                        <a:buFont typeface="Wingdings" pitchFamily="2" charset="2"/>
                        <a:defRPr kumimoji="1">
                          <a:solidFill>
                            <a:schemeClr val="tx1"/>
                          </a:solidFill>
                          <a:latin typeface="Arial" charset="0"/>
                        </a:defRPr>
                      </a:lvl9pPr>
                    </a:lstStyle>
                    <a:p>
                      <a:pPr marL="342900" marR="0" lvl="0" indent="-342900" algn="l" defTabSz="914400" rtl="0" eaLnBrk="0" fontAlgn="t" latinLnBrk="0" hangingPunct="0">
                        <a:lnSpc>
                          <a:spcPct val="100000"/>
                        </a:lnSpc>
                        <a:spcBef>
                          <a:spcPct val="0"/>
                        </a:spcBef>
                        <a:spcAft>
                          <a:spcPct val="0"/>
                        </a:spcAft>
                        <a:buClr>
                          <a:schemeClr val="hlink"/>
                        </a:buClr>
                        <a:buSzPct val="75000"/>
                        <a:buFont typeface="Wingdings" pitchFamily="2" charset="2"/>
                        <a:buNone/>
                        <a:tabLst/>
                      </a:pPr>
                      <a:r>
                        <a:rPr kumimoji="1" lang="cs-CZ" altLang="cs-CZ" sz="1300" b="0" i="0" u="none" strike="noStrike" cap="none" normalizeH="0" baseline="0">
                          <a:ln>
                            <a:noFill/>
                          </a:ln>
                          <a:solidFill>
                            <a:schemeClr val="tx1"/>
                          </a:solidFill>
                          <a:effectLst/>
                          <a:latin typeface="Arial" charset="0"/>
                          <a:cs typeface="Arial" charset="0"/>
                        </a:rPr>
                        <a:t>kvalitativní hodnocení; dodací odchylky do 10% se tolerují</a:t>
                      </a:r>
                      <a:endParaRPr kumimoji="1" lang="cs-CZ" altLang="cs-CZ" sz="1300" b="0" i="0" u="none" strike="noStrike" cap="none" normalizeH="0" baseline="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Clr>
                          <a:schemeClr val="hlink"/>
                        </a:buClr>
                        <a:buSzPct val="75000"/>
                        <a:buFont typeface="Wingdings" pitchFamily="2" charset="2"/>
                        <a:defRPr kumimoji="1" sz="2800">
                          <a:solidFill>
                            <a:schemeClr val="tx1"/>
                          </a:solidFill>
                          <a:latin typeface="Arial" charset="0"/>
                        </a:defRPr>
                      </a:lvl1pPr>
                      <a:lvl2pPr marL="742950" indent="-285750" eaLnBrk="0" hangingPunct="0">
                        <a:spcBef>
                          <a:spcPct val="20000"/>
                        </a:spcBef>
                        <a:buClr>
                          <a:schemeClr val="hlink"/>
                        </a:buClr>
                        <a:buSzPct val="75000"/>
                        <a:buFont typeface="Wingdings" pitchFamily="2" charset="2"/>
                        <a:defRPr kumimoji="1" sz="2400">
                          <a:solidFill>
                            <a:schemeClr val="tx1"/>
                          </a:solidFill>
                          <a:latin typeface="Arial" charset="0"/>
                        </a:defRPr>
                      </a:lvl2pPr>
                      <a:lvl3pPr marL="1143000" indent="-228600" eaLnBrk="0" hangingPunct="0">
                        <a:spcBef>
                          <a:spcPct val="20000"/>
                        </a:spcBef>
                        <a:buClr>
                          <a:schemeClr val="hlink"/>
                        </a:buClr>
                        <a:buSzPct val="75000"/>
                        <a:buFont typeface="Wingdings" pitchFamily="2" charset="2"/>
                        <a:defRPr kumimoji="1" sz="20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defRPr kumimoji="1">
                          <a:solidFill>
                            <a:schemeClr val="tx1"/>
                          </a:solidFill>
                          <a:latin typeface="Arial" charset="0"/>
                        </a:defRPr>
                      </a:lvl4pPr>
                      <a:lvl5pPr marL="2057400" indent="-228600" eaLnBrk="0" hangingPunct="0">
                        <a:spcBef>
                          <a:spcPct val="20000"/>
                        </a:spcBef>
                        <a:buClr>
                          <a:schemeClr val="hlink"/>
                        </a:buClr>
                        <a:buSzPct val="75000"/>
                        <a:buFont typeface="Wingdings" pitchFamily="2" charset="2"/>
                        <a:defRPr kumimoji="1">
                          <a:solidFill>
                            <a:schemeClr val="tx1"/>
                          </a:solidFill>
                          <a:latin typeface="Arial" charset="0"/>
                        </a:defRPr>
                      </a:lvl5pPr>
                      <a:lvl6pPr marL="2514600" indent="-228600" eaLnBrk="0" fontAlgn="base" hangingPunct="0">
                        <a:spcBef>
                          <a:spcPct val="20000"/>
                        </a:spcBef>
                        <a:spcAft>
                          <a:spcPct val="0"/>
                        </a:spcAft>
                        <a:buClr>
                          <a:schemeClr val="hlink"/>
                        </a:buClr>
                        <a:buSzPct val="75000"/>
                        <a:buFont typeface="Wingdings" pitchFamily="2" charset="2"/>
                        <a:defRPr kumimoji="1">
                          <a:solidFill>
                            <a:schemeClr val="tx1"/>
                          </a:solidFill>
                          <a:latin typeface="Arial" charset="0"/>
                        </a:defRPr>
                      </a:lvl6pPr>
                      <a:lvl7pPr marL="2971800" indent="-228600" eaLnBrk="0" fontAlgn="base" hangingPunct="0">
                        <a:spcBef>
                          <a:spcPct val="20000"/>
                        </a:spcBef>
                        <a:spcAft>
                          <a:spcPct val="0"/>
                        </a:spcAft>
                        <a:buClr>
                          <a:schemeClr val="hlink"/>
                        </a:buClr>
                        <a:buSzPct val="75000"/>
                        <a:buFont typeface="Wingdings" pitchFamily="2" charset="2"/>
                        <a:defRPr kumimoji="1">
                          <a:solidFill>
                            <a:schemeClr val="tx1"/>
                          </a:solidFill>
                          <a:latin typeface="Arial" charset="0"/>
                        </a:defRPr>
                      </a:lvl7pPr>
                      <a:lvl8pPr marL="3429000" indent="-228600" eaLnBrk="0" fontAlgn="base" hangingPunct="0">
                        <a:spcBef>
                          <a:spcPct val="20000"/>
                        </a:spcBef>
                        <a:spcAft>
                          <a:spcPct val="0"/>
                        </a:spcAft>
                        <a:buClr>
                          <a:schemeClr val="hlink"/>
                        </a:buClr>
                        <a:buSzPct val="75000"/>
                        <a:buFont typeface="Wingdings" pitchFamily="2" charset="2"/>
                        <a:defRPr kumimoji="1">
                          <a:solidFill>
                            <a:schemeClr val="tx1"/>
                          </a:solidFill>
                          <a:latin typeface="Arial" charset="0"/>
                        </a:defRPr>
                      </a:lvl8pPr>
                      <a:lvl9pPr marL="3886200" indent="-228600" eaLnBrk="0" fontAlgn="base" hangingPunct="0">
                        <a:spcBef>
                          <a:spcPct val="20000"/>
                        </a:spcBef>
                        <a:spcAft>
                          <a:spcPct val="0"/>
                        </a:spcAft>
                        <a:buClr>
                          <a:schemeClr val="hlink"/>
                        </a:buClr>
                        <a:buSzPct val="75000"/>
                        <a:buFont typeface="Wingdings" pitchFamily="2" charset="2"/>
                        <a:defRPr kumimoji="1">
                          <a:solidFill>
                            <a:schemeClr val="tx1"/>
                          </a:solidFill>
                          <a:latin typeface="Arial" charset="0"/>
                        </a:defRPr>
                      </a:lvl9pPr>
                    </a:lstStyle>
                    <a:p>
                      <a:pPr marL="342900" marR="0" lvl="0" indent="-342900" algn="l" defTabSz="914400" rtl="0" eaLnBrk="0" fontAlgn="t" latinLnBrk="0" hangingPunct="0">
                        <a:lnSpc>
                          <a:spcPct val="100000"/>
                        </a:lnSpc>
                        <a:spcBef>
                          <a:spcPct val="0"/>
                        </a:spcBef>
                        <a:spcAft>
                          <a:spcPct val="0"/>
                        </a:spcAft>
                        <a:buClr>
                          <a:schemeClr val="hlink"/>
                        </a:buClr>
                        <a:buSzPct val="75000"/>
                        <a:buFont typeface="Wingdings" pitchFamily="2" charset="2"/>
                        <a:buNone/>
                        <a:tabLst/>
                      </a:pPr>
                      <a:r>
                        <a:rPr kumimoji="1" lang="cs-CZ" altLang="cs-CZ" sz="1300" b="0" i="0" u="none" strike="noStrike" cap="none" normalizeH="0" baseline="0">
                          <a:ln>
                            <a:noFill/>
                          </a:ln>
                          <a:solidFill>
                            <a:schemeClr val="tx1"/>
                          </a:solidFill>
                          <a:effectLst/>
                          <a:latin typeface="Arial" charset="0"/>
                          <a:cs typeface="Arial" charset="0"/>
                        </a:rPr>
                        <a:t>odchylky se nepřipouštějí; cena je pevně dána a vychází z jasné kalkulace</a:t>
                      </a:r>
                      <a:endParaRPr kumimoji="1" lang="cs-CZ" altLang="cs-CZ" sz="1300" b="0" i="0" u="none" strike="noStrike" cap="none" normalizeH="0" baseline="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46100">
                <a:tc>
                  <a:txBody>
                    <a:bodyPr/>
                    <a:lstStyle>
                      <a:lvl1pPr marL="342900" indent="-342900" eaLnBrk="0" hangingPunct="0">
                        <a:spcBef>
                          <a:spcPct val="20000"/>
                        </a:spcBef>
                        <a:buClr>
                          <a:schemeClr val="hlink"/>
                        </a:buClr>
                        <a:buSzPct val="75000"/>
                        <a:buFont typeface="Wingdings" pitchFamily="2" charset="2"/>
                        <a:defRPr kumimoji="1" sz="2800">
                          <a:solidFill>
                            <a:schemeClr val="tx1"/>
                          </a:solidFill>
                          <a:latin typeface="Arial" charset="0"/>
                        </a:defRPr>
                      </a:lvl1pPr>
                      <a:lvl2pPr marL="742950" indent="-285750" eaLnBrk="0" hangingPunct="0">
                        <a:spcBef>
                          <a:spcPct val="20000"/>
                        </a:spcBef>
                        <a:buClr>
                          <a:schemeClr val="hlink"/>
                        </a:buClr>
                        <a:buSzPct val="75000"/>
                        <a:buFont typeface="Wingdings" pitchFamily="2" charset="2"/>
                        <a:defRPr kumimoji="1" sz="2400">
                          <a:solidFill>
                            <a:schemeClr val="tx1"/>
                          </a:solidFill>
                          <a:latin typeface="Arial" charset="0"/>
                        </a:defRPr>
                      </a:lvl2pPr>
                      <a:lvl3pPr marL="1143000" indent="-228600" eaLnBrk="0" hangingPunct="0">
                        <a:spcBef>
                          <a:spcPct val="20000"/>
                        </a:spcBef>
                        <a:buClr>
                          <a:schemeClr val="hlink"/>
                        </a:buClr>
                        <a:buSzPct val="75000"/>
                        <a:buFont typeface="Wingdings" pitchFamily="2" charset="2"/>
                        <a:defRPr kumimoji="1" sz="20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defRPr kumimoji="1">
                          <a:solidFill>
                            <a:schemeClr val="tx1"/>
                          </a:solidFill>
                          <a:latin typeface="Arial" charset="0"/>
                        </a:defRPr>
                      </a:lvl4pPr>
                      <a:lvl5pPr marL="2057400" indent="-228600" eaLnBrk="0" hangingPunct="0">
                        <a:spcBef>
                          <a:spcPct val="20000"/>
                        </a:spcBef>
                        <a:buClr>
                          <a:schemeClr val="hlink"/>
                        </a:buClr>
                        <a:buSzPct val="75000"/>
                        <a:buFont typeface="Wingdings" pitchFamily="2" charset="2"/>
                        <a:defRPr kumimoji="1">
                          <a:solidFill>
                            <a:schemeClr val="tx1"/>
                          </a:solidFill>
                          <a:latin typeface="Arial" charset="0"/>
                        </a:defRPr>
                      </a:lvl5pPr>
                      <a:lvl6pPr marL="2514600" indent="-228600" eaLnBrk="0" fontAlgn="base" hangingPunct="0">
                        <a:spcBef>
                          <a:spcPct val="20000"/>
                        </a:spcBef>
                        <a:spcAft>
                          <a:spcPct val="0"/>
                        </a:spcAft>
                        <a:buClr>
                          <a:schemeClr val="hlink"/>
                        </a:buClr>
                        <a:buSzPct val="75000"/>
                        <a:buFont typeface="Wingdings" pitchFamily="2" charset="2"/>
                        <a:defRPr kumimoji="1">
                          <a:solidFill>
                            <a:schemeClr val="tx1"/>
                          </a:solidFill>
                          <a:latin typeface="Arial" charset="0"/>
                        </a:defRPr>
                      </a:lvl6pPr>
                      <a:lvl7pPr marL="2971800" indent="-228600" eaLnBrk="0" fontAlgn="base" hangingPunct="0">
                        <a:spcBef>
                          <a:spcPct val="20000"/>
                        </a:spcBef>
                        <a:spcAft>
                          <a:spcPct val="0"/>
                        </a:spcAft>
                        <a:buClr>
                          <a:schemeClr val="hlink"/>
                        </a:buClr>
                        <a:buSzPct val="75000"/>
                        <a:buFont typeface="Wingdings" pitchFamily="2" charset="2"/>
                        <a:defRPr kumimoji="1">
                          <a:solidFill>
                            <a:schemeClr val="tx1"/>
                          </a:solidFill>
                          <a:latin typeface="Arial" charset="0"/>
                        </a:defRPr>
                      </a:lvl7pPr>
                      <a:lvl8pPr marL="3429000" indent="-228600" eaLnBrk="0" fontAlgn="base" hangingPunct="0">
                        <a:spcBef>
                          <a:spcPct val="20000"/>
                        </a:spcBef>
                        <a:spcAft>
                          <a:spcPct val="0"/>
                        </a:spcAft>
                        <a:buClr>
                          <a:schemeClr val="hlink"/>
                        </a:buClr>
                        <a:buSzPct val="75000"/>
                        <a:buFont typeface="Wingdings" pitchFamily="2" charset="2"/>
                        <a:defRPr kumimoji="1">
                          <a:solidFill>
                            <a:schemeClr val="tx1"/>
                          </a:solidFill>
                          <a:latin typeface="Arial" charset="0"/>
                        </a:defRPr>
                      </a:lvl8pPr>
                      <a:lvl9pPr marL="3886200" indent="-228600" eaLnBrk="0" fontAlgn="base" hangingPunct="0">
                        <a:spcBef>
                          <a:spcPct val="20000"/>
                        </a:spcBef>
                        <a:spcAft>
                          <a:spcPct val="0"/>
                        </a:spcAft>
                        <a:buClr>
                          <a:schemeClr val="hlink"/>
                        </a:buClr>
                        <a:buSzPct val="75000"/>
                        <a:buFont typeface="Wingdings" pitchFamily="2" charset="2"/>
                        <a:defRPr kumimoji="1">
                          <a:solidFill>
                            <a:schemeClr val="tx1"/>
                          </a:solidFill>
                          <a:latin typeface="Arial" charset="0"/>
                        </a:defRPr>
                      </a:lvl9pPr>
                    </a:lstStyle>
                    <a:p>
                      <a:pPr marL="342900" marR="0" lvl="0" indent="-342900" algn="l" defTabSz="914400" rtl="0" eaLnBrk="0" fontAlgn="t" latinLnBrk="0" hangingPunct="0">
                        <a:lnSpc>
                          <a:spcPct val="100000"/>
                        </a:lnSpc>
                        <a:spcBef>
                          <a:spcPct val="0"/>
                        </a:spcBef>
                        <a:spcAft>
                          <a:spcPct val="0"/>
                        </a:spcAft>
                        <a:buClr>
                          <a:schemeClr val="hlink"/>
                        </a:buClr>
                        <a:buSzPct val="75000"/>
                        <a:buFont typeface="Wingdings" pitchFamily="2" charset="2"/>
                        <a:buNone/>
                        <a:tabLst/>
                      </a:pPr>
                      <a:r>
                        <a:rPr kumimoji="1" lang="cs-CZ" altLang="cs-CZ" sz="1300" b="0" i="0" u="none" strike="noStrike" cap="none" normalizeH="0" baseline="0">
                          <a:ln>
                            <a:noFill/>
                          </a:ln>
                          <a:solidFill>
                            <a:schemeClr val="tx1"/>
                          </a:solidFill>
                          <a:effectLst/>
                          <a:latin typeface="Arial" charset="0"/>
                          <a:cs typeface="Arial" charset="0"/>
                        </a:rPr>
                        <a:t>fakturace</a:t>
                      </a:r>
                      <a:endParaRPr kumimoji="1" lang="cs-CZ" altLang="cs-CZ" sz="1300" b="0" i="0" u="none" strike="noStrike" cap="none" normalizeH="0" baseline="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Clr>
                          <a:schemeClr val="hlink"/>
                        </a:buClr>
                        <a:buSzPct val="75000"/>
                        <a:buFont typeface="Wingdings" pitchFamily="2" charset="2"/>
                        <a:defRPr kumimoji="1" sz="2800">
                          <a:solidFill>
                            <a:schemeClr val="tx1"/>
                          </a:solidFill>
                          <a:latin typeface="Arial" charset="0"/>
                        </a:defRPr>
                      </a:lvl1pPr>
                      <a:lvl2pPr marL="742950" indent="-285750" eaLnBrk="0" hangingPunct="0">
                        <a:spcBef>
                          <a:spcPct val="20000"/>
                        </a:spcBef>
                        <a:buClr>
                          <a:schemeClr val="hlink"/>
                        </a:buClr>
                        <a:buSzPct val="75000"/>
                        <a:buFont typeface="Wingdings" pitchFamily="2" charset="2"/>
                        <a:defRPr kumimoji="1" sz="2400">
                          <a:solidFill>
                            <a:schemeClr val="tx1"/>
                          </a:solidFill>
                          <a:latin typeface="Arial" charset="0"/>
                        </a:defRPr>
                      </a:lvl2pPr>
                      <a:lvl3pPr marL="1143000" indent="-228600" eaLnBrk="0" hangingPunct="0">
                        <a:spcBef>
                          <a:spcPct val="20000"/>
                        </a:spcBef>
                        <a:buClr>
                          <a:schemeClr val="hlink"/>
                        </a:buClr>
                        <a:buSzPct val="75000"/>
                        <a:buFont typeface="Wingdings" pitchFamily="2" charset="2"/>
                        <a:defRPr kumimoji="1" sz="20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defRPr kumimoji="1">
                          <a:solidFill>
                            <a:schemeClr val="tx1"/>
                          </a:solidFill>
                          <a:latin typeface="Arial" charset="0"/>
                        </a:defRPr>
                      </a:lvl4pPr>
                      <a:lvl5pPr marL="2057400" indent="-228600" eaLnBrk="0" hangingPunct="0">
                        <a:spcBef>
                          <a:spcPct val="20000"/>
                        </a:spcBef>
                        <a:buClr>
                          <a:schemeClr val="hlink"/>
                        </a:buClr>
                        <a:buSzPct val="75000"/>
                        <a:buFont typeface="Wingdings" pitchFamily="2" charset="2"/>
                        <a:defRPr kumimoji="1">
                          <a:solidFill>
                            <a:schemeClr val="tx1"/>
                          </a:solidFill>
                          <a:latin typeface="Arial" charset="0"/>
                        </a:defRPr>
                      </a:lvl5pPr>
                      <a:lvl6pPr marL="2514600" indent="-228600" eaLnBrk="0" fontAlgn="base" hangingPunct="0">
                        <a:spcBef>
                          <a:spcPct val="20000"/>
                        </a:spcBef>
                        <a:spcAft>
                          <a:spcPct val="0"/>
                        </a:spcAft>
                        <a:buClr>
                          <a:schemeClr val="hlink"/>
                        </a:buClr>
                        <a:buSzPct val="75000"/>
                        <a:buFont typeface="Wingdings" pitchFamily="2" charset="2"/>
                        <a:defRPr kumimoji="1">
                          <a:solidFill>
                            <a:schemeClr val="tx1"/>
                          </a:solidFill>
                          <a:latin typeface="Arial" charset="0"/>
                        </a:defRPr>
                      </a:lvl6pPr>
                      <a:lvl7pPr marL="2971800" indent="-228600" eaLnBrk="0" fontAlgn="base" hangingPunct="0">
                        <a:spcBef>
                          <a:spcPct val="20000"/>
                        </a:spcBef>
                        <a:spcAft>
                          <a:spcPct val="0"/>
                        </a:spcAft>
                        <a:buClr>
                          <a:schemeClr val="hlink"/>
                        </a:buClr>
                        <a:buSzPct val="75000"/>
                        <a:buFont typeface="Wingdings" pitchFamily="2" charset="2"/>
                        <a:defRPr kumimoji="1">
                          <a:solidFill>
                            <a:schemeClr val="tx1"/>
                          </a:solidFill>
                          <a:latin typeface="Arial" charset="0"/>
                        </a:defRPr>
                      </a:lvl7pPr>
                      <a:lvl8pPr marL="3429000" indent="-228600" eaLnBrk="0" fontAlgn="base" hangingPunct="0">
                        <a:spcBef>
                          <a:spcPct val="20000"/>
                        </a:spcBef>
                        <a:spcAft>
                          <a:spcPct val="0"/>
                        </a:spcAft>
                        <a:buClr>
                          <a:schemeClr val="hlink"/>
                        </a:buClr>
                        <a:buSzPct val="75000"/>
                        <a:buFont typeface="Wingdings" pitchFamily="2" charset="2"/>
                        <a:defRPr kumimoji="1">
                          <a:solidFill>
                            <a:schemeClr val="tx1"/>
                          </a:solidFill>
                          <a:latin typeface="Arial" charset="0"/>
                        </a:defRPr>
                      </a:lvl8pPr>
                      <a:lvl9pPr marL="3886200" indent="-228600" eaLnBrk="0" fontAlgn="base" hangingPunct="0">
                        <a:spcBef>
                          <a:spcPct val="20000"/>
                        </a:spcBef>
                        <a:spcAft>
                          <a:spcPct val="0"/>
                        </a:spcAft>
                        <a:buClr>
                          <a:schemeClr val="hlink"/>
                        </a:buClr>
                        <a:buSzPct val="75000"/>
                        <a:buFont typeface="Wingdings" pitchFamily="2" charset="2"/>
                        <a:defRPr kumimoji="1">
                          <a:solidFill>
                            <a:schemeClr val="tx1"/>
                          </a:solidFill>
                          <a:latin typeface="Arial" charset="0"/>
                        </a:defRPr>
                      </a:lvl9pPr>
                    </a:lstStyle>
                    <a:p>
                      <a:pPr marL="342900" marR="0" lvl="0" indent="-342900" algn="l" defTabSz="914400" rtl="0" eaLnBrk="0" fontAlgn="t" latinLnBrk="0" hangingPunct="0">
                        <a:lnSpc>
                          <a:spcPct val="100000"/>
                        </a:lnSpc>
                        <a:spcBef>
                          <a:spcPct val="0"/>
                        </a:spcBef>
                        <a:spcAft>
                          <a:spcPct val="0"/>
                        </a:spcAft>
                        <a:buClr>
                          <a:schemeClr val="hlink"/>
                        </a:buClr>
                        <a:buSzPct val="75000"/>
                        <a:buFont typeface="Wingdings" pitchFamily="2" charset="2"/>
                        <a:buNone/>
                        <a:tabLst/>
                      </a:pPr>
                      <a:r>
                        <a:rPr kumimoji="1" lang="cs-CZ" altLang="cs-CZ" sz="1300" b="0" i="0" u="none" strike="noStrike" cap="none" normalizeH="0" baseline="0">
                          <a:ln>
                            <a:noFill/>
                          </a:ln>
                          <a:solidFill>
                            <a:schemeClr val="tx1"/>
                          </a:solidFill>
                          <a:effectLst/>
                          <a:latin typeface="Arial" charset="0"/>
                          <a:cs typeface="Arial" charset="0"/>
                        </a:rPr>
                        <a:t>platba po každé dodávce</a:t>
                      </a:r>
                      <a:endParaRPr kumimoji="1" lang="cs-CZ" altLang="cs-CZ" sz="1300" b="0" i="0" u="none" strike="noStrike" cap="none" normalizeH="0" baseline="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Clr>
                          <a:schemeClr val="hlink"/>
                        </a:buClr>
                        <a:buSzPct val="75000"/>
                        <a:buFont typeface="Wingdings" pitchFamily="2" charset="2"/>
                        <a:defRPr kumimoji="1" sz="2800">
                          <a:solidFill>
                            <a:schemeClr val="tx1"/>
                          </a:solidFill>
                          <a:latin typeface="Arial" charset="0"/>
                        </a:defRPr>
                      </a:lvl1pPr>
                      <a:lvl2pPr marL="742950" indent="-285750" eaLnBrk="0" hangingPunct="0">
                        <a:spcBef>
                          <a:spcPct val="20000"/>
                        </a:spcBef>
                        <a:buClr>
                          <a:schemeClr val="hlink"/>
                        </a:buClr>
                        <a:buSzPct val="75000"/>
                        <a:buFont typeface="Wingdings" pitchFamily="2" charset="2"/>
                        <a:defRPr kumimoji="1" sz="2400">
                          <a:solidFill>
                            <a:schemeClr val="tx1"/>
                          </a:solidFill>
                          <a:latin typeface="Arial" charset="0"/>
                        </a:defRPr>
                      </a:lvl2pPr>
                      <a:lvl3pPr marL="1143000" indent="-228600" eaLnBrk="0" hangingPunct="0">
                        <a:spcBef>
                          <a:spcPct val="20000"/>
                        </a:spcBef>
                        <a:buClr>
                          <a:schemeClr val="hlink"/>
                        </a:buClr>
                        <a:buSzPct val="75000"/>
                        <a:buFont typeface="Wingdings" pitchFamily="2" charset="2"/>
                        <a:defRPr kumimoji="1" sz="2000">
                          <a:solidFill>
                            <a:schemeClr val="tx1"/>
                          </a:solidFill>
                          <a:latin typeface="Arial" charset="0"/>
                        </a:defRPr>
                      </a:lvl3pPr>
                      <a:lvl4pPr marL="1600200" indent="-228600" eaLnBrk="0" hangingPunct="0">
                        <a:spcBef>
                          <a:spcPct val="20000"/>
                        </a:spcBef>
                        <a:buClr>
                          <a:schemeClr val="hlink"/>
                        </a:buClr>
                        <a:buSzPct val="75000"/>
                        <a:buFont typeface="Wingdings" pitchFamily="2" charset="2"/>
                        <a:defRPr kumimoji="1">
                          <a:solidFill>
                            <a:schemeClr val="tx1"/>
                          </a:solidFill>
                          <a:latin typeface="Arial" charset="0"/>
                        </a:defRPr>
                      </a:lvl4pPr>
                      <a:lvl5pPr marL="2057400" indent="-228600" eaLnBrk="0" hangingPunct="0">
                        <a:spcBef>
                          <a:spcPct val="20000"/>
                        </a:spcBef>
                        <a:buClr>
                          <a:schemeClr val="hlink"/>
                        </a:buClr>
                        <a:buSzPct val="75000"/>
                        <a:buFont typeface="Wingdings" pitchFamily="2" charset="2"/>
                        <a:defRPr kumimoji="1">
                          <a:solidFill>
                            <a:schemeClr val="tx1"/>
                          </a:solidFill>
                          <a:latin typeface="Arial" charset="0"/>
                        </a:defRPr>
                      </a:lvl5pPr>
                      <a:lvl6pPr marL="2514600" indent="-228600" eaLnBrk="0" fontAlgn="base" hangingPunct="0">
                        <a:spcBef>
                          <a:spcPct val="20000"/>
                        </a:spcBef>
                        <a:spcAft>
                          <a:spcPct val="0"/>
                        </a:spcAft>
                        <a:buClr>
                          <a:schemeClr val="hlink"/>
                        </a:buClr>
                        <a:buSzPct val="75000"/>
                        <a:buFont typeface="Wingdings" pitchFamily="2" charset="2"/>
                        <a:defRPr kumimoji="1">
                          <a:solidFill>
                            <a:schemeClr val="tx1"/>
                          </a:solidFill>
                          <a:latin typeface="Arial" charset="0"/>
                        </a:defRPr>
                      </a:lvl6pPr>
                      <a:lvl7pPr marL="2971800" indent="-228600" eaLnBrk="0" fontAlgn="base" hangingPunct="0">
                        <a:spcBef>
                          <a:spcPct val="20000"/>
                        </a:spcBef>
                        <a:spcAft>
                          <a:spcPct val="0"/>
                        </a:spcAft>
                        <a:buClr>
                          <a:schemeClr val="hlink"/>
                        </a:buClr>
                        <a:buSzPct val="75000"/>
                        <a:buFont typeface="Wingdings" pitchFamily="2" charset="2"/>
                        <a:defRPr kumimoji="1">
                          <a:solidFill>
                            <a:schemeClr val="tx1"/>
                          </a:solidFill>
                          <a:latin typeface="Arial" charset="0"/>
                        </a:defRPr>
                      </a:lvl7pPr>
                      <a:lvl8pPr marL="3429000" indent="-228600" eaLnBrk="0" fontAlgn="base" hangingPunct="0">
                        <a:spcBef>
                          <a:spcPct val="20000"/>
                        </a:spcBef>
                        <a:spcAft>
                          <a:spcPct val="0"/>
                        </a:spcAft>
                        <a:buClr>
                          <a:schemeClr val="hlink"/>
                        </a:buClr>
                        <a:buSzPct val="75000"/>
                        <a:buFont typeface="Wingdings" pitchFamily="2" charset="2"/>
                        <a:defRPr kumimoji="1">
                          <a:solidFill>
                            <a:schemeClr val="tx1"/>
                          </a:solidFill>
                          <a:latin typeface="Arial" charset="0"/>
                        </a:defRPr>
                      </a:lvl8pPr>
                      <a:lvl9pPr marL="3886200" indent="-228600" eaLnBrk="0" fontAlgn="base" hangingPunct="0">
                        <a:spcBef>
                          <a:spcPct val="20000"/>
                        </a:spcBef>
                        <a:spcAft>
                          <a:spcPct val="0"/>
                        </a:spcAft>
                        <a:buClr>
                          <a:schemeClr val="hlink"/>
                        </a:buClr>
                        <a:buSzPct val="75000"/>
                        <a:buFont typeface="Wingdings" pitchFamily="2" charset="2"/>
                        <a:defRPr kumimoji="1">
                          <a:solidFill>
                            <a:schemeClr val="tx1"/>
                          </a:solidFill>
                          <a:latin typeface="Arial" charset="0"/>
                        </a:defRPr>
                      </a:lvl9pPr>
                    </a:lstStyle>
                    <a:p>
                      <a:pPr marL="342900" marR="0" lvl="0" indent="-342900" algn="l" defTabSz="914400" rtl="0" eaLnBrk="0" fontAlgn="t" latinLnBrk="0" hangingPunct="0">
                        <a:lnSpc>
                          <a:spcPct val="100000"/>
                        </a:lnSpc>
                        <a:spcBef>
                          <a:spcPct val="0"/>
                        </a:spcBef>
                        <a:spcAft>
                          <a:spcPct val="0"/>
                        </a:spcAft>
                        <a:buClr>
                          <a:schemeClr val="hlink"/>
                        </a:buClr>
                        <a:buSzPct val="75000"/>
                        <a:buFont typeface="Wingdings" pitchFamily="2" charset="2"/>
                        <a:buNone/>
                        <a:tabLst/>
                      </a:pPr>
                      <a:r>
                        <a:rPr kumimoji="1" lang="cs-CZ" altLang="cs-CZ" sz="1300" b="0" i="0" u="none" strike="noStrike" cap="none" normalizeH="0" baseline="0">
                          <a:ln>
                            <a:noFill/>
                          </a:ln>
                          <a:solidFill>
                            <a:schemeClr val="tx1"/>
                          </a:solidFill>
                          <a:effectLst/>
                          <a:latin typeface="Arial" charset="0"/>
                          <a:cs typeface="Arial" charset="0"/>
                        </a:rPr>
                        <a:t>faktury se shromažďují a uhrazují se jednou za měsíc</a:t>
                      </a:r>
                      <a:endParaRPr kumimoji="1" lang="cs-CZ" altLang="cs-CZ" sz="1300" b="0" i="0" u="none" strike="noStrike" cap="none" normalizeH="0" baseline="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r>
              <a:rPr lang="cs-CZ" altLang="cs-CZ"/>
              <a:t>Just-in-Time</a:t>
            </a:r>
            <a:r>
              <a:rPr lang="en-US" altLang="cs-CZ"/>
              <a:t> – p</a:t>
            </a:r>
            <a:r>
              <a:rPr lang="cs-CZ" altLang="cs-CZ"/>
              <a:t>roblémy</a:t>
            </a:r>
          </a:p>
        </p:txBody>
      </p:sp>
      <p:sp>
        <p:nvSpPr>
          <p:cNvPr id="149507" name="Rectangle 3"/>
          <p:cNvSpPr>
            <a:spLocks noGrp="1" noChangeArrowheads="1"/>
          </p:cNvSpPr>
          <p:nvPr>
            <p:ph type="body" idx="1"/>
          </p:nvPr>
        </p:nvSpPr>
        <p:spPr/>
        <p:txBody>
          <a:bodyPr/>
          <a:lstStyle/>
          <a:p>
            <a:pPr>
              <a:lnSpc>
                <a:spcPct val="90000"/>
              </a:lnSpc>
            </a:pPr>
            <a:r>
              <a:rPr lang="cs-CZ" altLang="cs-CZ" sz="2400"/>
              <a:t>Plánování produkce podniku </a:t>
            </a:r>
            <a:r>
              <a:rPr lang="cs-CZ" altLang="cs-CZ" sz="2400" i="1"/>
              <a:t>(JIT nemusí být vhodná, když výrobní plán rovnoměrný a když vysoké ztráty z výpadklu nebo zpomalení výroby)</a:t>
            </a:r>
            <a:endParaRPr lang="en-US" altLang="cs-CZ" sz="2400"/>
          </a:p>
          <a:p>
            <a:pPr>
              <a:lnSpc>
                <a:spcPct val="90000"/>
              </a:lnSpc>
            </a:pPr>
            <a:r>
              <a:rPr lang="cs-CZ" altLang="cs-CZ" sz="2400"/>
              <a:t>Výrobní plány dodavatelů </a:t>
            </a:r>
            <a:r>
              <a:rPr lang="cs-CZ" altLang="cs-CZ" sz="2400" i="1"/>
              <a:t>(menší série a menší objem dodávek-vyšší ceny)</a:t>
            </a:r>
            <a:endParaRPr lang="en-US" altLang="cs-CZ" sz="2400"/>
          </a:p>
          <a:p>
            <a:pPr>
              <a:lnSpc>
                <a:spcPct val="90000"/>
              </a:lnSpc>
            </a:pPr>
            <a:r>
              <a:rPr lang="cs-CZ" altLang="cs-CZ" sz="2400"/>
              <a:t>Geografická poloha dodavatelů </a:t>
            </a:r>
            <a:r>
              <a:rPr lang="cs-CZ" altLang="cs-CZ" sz="2400" i="1"/>
              <a:t>(se vzdáleností pravděpodobnost kolísání dodacích dob roste)</a:t>
            </a:r>
          </a:p>
          <a:p>
            <a:pPr>
              <a:lnSpc>
                <a:spcPct val="90000"/>
              </a:lnSpc>
            </a:pPr>
            <a:r>
              <a:rPr lang="cs-CZ" altLang="cs-CZ" sz="2400"/>
              <a:t>Odpor zaměstnanců</a:t>
            </a:r>
          </a:p>
          <a:p>
            <a:pPr>
              <a:lnSpc>
                <a:spcPct val="90000"/>
              </a:lnSpc>
            </a:pPr>
            <a:r>
              <a:rPr lang="cs-CZ" altLang="cs-CZ" sz="2400"/>
              <a:t>Nedostatečná podpora podnikových systémů</a:t>
            </a:r>
          </a:p>
          <a:p>
            <a:pPr>
              <a:lnSpc>
                <a:spcPct val="90000"/>
              </a:lnSpc>
            </a:pPr>
            <a:r>
              <a:rPr lang="cs-CZ" altLang="cs-CZ" sz="2400"/>
              <a:t>Přesun zásob na dodavatele</a:t>
            </a:r>
          </a:p>
          <a:p>
            <a:pPr>
              <a:lnSpc>
                <a:spcPct val="90000"/>
              </a:lnSpc>
            </a:pPr>
            <a:r>
              <a:rPr lang="cs-CZ" altLang="cs-CZ" sz="2400"/>
              <a:t>Růst dopravy a environmentální vlivy</a:t>
            </a:r>
          </a:p>
          <a:p>
            <a:pPr>
              <a:lnSpc>
                <a:spcPct val="90000"/>
              </a:lnSpc>
            </a:pPr>
            <a:endParaRPr lang="cs-CZ" altLang="cs-CZ"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Materiálový tok</a:t>
            </a:r>
            <a:endParaRPr lang="en-GB" dirty="0"/>
          </a:p>
        </p:txBody>
      </p:sp>
      <p:sp>
        <p:nvSpPr>
          <p:cNvPr id="3" name="Zástupný symbol pro obsah 2"/>
          <p:cNvSpPr>
            <a:spLocks noGrp="1"/>
          </p:cNvSpPr>
          <p:nvPr>
            <p:ph idx="1"/>
          </p:nvPr>
        </p:nvSpPr>
        <p:spPr/>
        <p:txBody>
          <a:bodyPr/>
          <a:lstStyle/>
          <a:p>
            <a:r>
              <a:rPr lang="cs-CZ" dirty="0"/>
              <a:t>Zaměstnává v podniku až 25% pracovníků</a:t>
            </a:r>
          </a:p>
          <a:p>
            <a:r>
              <a:rPr lang="cs-CZ" dirty="0"/>
              <a:t>Zabírá až 25 % plochy</a:t>
            </a:r>
          </a:p>
          <a:p>
            <a:r>
              <a:rPr lang="cs-CZ" dirty="0"/>
              <a:t>Představuje až 84 % doby výrobku v podniku</a:t>
            </a:r>
          </a:p>
          <a:p>
            <a:r>
              <a:rPr lang="cs-CZ" dirty="0"/>
              <a:t>Způsobuje 3-5 % znehodnocení materiálu</a:t>
            </a:r>
          </a:p>
          <a:p>
            <a:r>
              <a:rPr lang="cs-CZ" dirty="0"/>
              <a:t>Tvoří 15-70 % nákladů výrobku</a:t>
            </a:r>
            <a:endParaRPr lang="en-GB" dirty="0"/>
          </a:p>
        </p:txBody>
      </p:sp>
    </p:spTree>
    <p:extLst>
      <p:ext uri="{BB962C8B-B14F-4D97-AF65-F5344CB8AC3E}">
        <p14:creationId xmlns:p14="http://schemas.microsoft.com/office/powerpoint/2010/main" val="14442972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cs-CZ" altLang="cs-CZ"/>
              <a:t>MRP</a:t>
            </a:r>
          </a:p>
        </p:txBody>
      </p:sp>
      <p:sp>
        <p:nvSpPr>
          <p:cNvPr id="151555" name="Rectangle 3"/>
          <p:cNvSpPr>
            <a:spLocks noGrp="1" noChangeArrowheads="1"/>
          </p:cNvSpPr>
          <p:nvPr>
            <p:ph type="body" idx="1"/>
          </p:nvPr>
        </p:nvSpPr>
        <p:spPr/>
        <p:txBody>
          <a:bodyPr/>
          <a:lstStyle/>
          <a:p>
            <a:pPr>
              <a:lnSpc>
                <a:spcPct val="80000"/>
              </a:lnSpc>
            </a:pPr>
            <a:r>
              <a:rPr lang="cs-CZ" altLang="cs-CZ" sz="2000"/>
              <a:t>Vstupy: hlavní plán výroby, kusovníky, databáze zásob.</a:t>
            </a:r>
          </a:p>
          <a:p>
            <a:pPr>
              <a:lnSpc>
                <a:spcPct val="80000"/>
              </a:lnSpc>
            </a:pPr>
            <a:r>
              <a:rPr lang="cs-CZ" altLang="cs-CZ" sz="2000"/>
              <a:t>Vhodné:</a:t>
            </a:r>
          </a:p>
          <a:p>
            <a:pPr>
              <a:lnSpc>
                <a:spcPct val="80000"/>
              </a:lnSpc>
            </a:pPr>
            <a:r>
              <a:rPr lang="cs-CZ" altLang="cs-CZ" sz="2000"/>
              <a:t>Pro přerušovanou výrobu nebo zakázkové op</a:t>
            </a:r>
            <a:r>
              <a:rPr lang="en-US" altLang="cs-CZ" sz="2000"/>
              <a:t>e</a:t>
            </a:r>
            <a:r>
              <a:rPr lang="cs-CZ" altLang="cs-CZ" sz="2000"/>
              <a:t>race (spotřeba materiálů proměnlivá)</a:t>
            </a:r>
          </a:p>
          <a:p>
            <a:pPr>
              <a:lnSpc>
                <a:spcPct val="80000"/>
              </a:lnSpc>
            </a:pPr>
            <a:r>
              <a:rPr lang="cs-CZ" altLang="cs-CZ" sz="2000"/>
              <a:t>Když potřeba materiálu odvislá od jiné skladové položky nebo od finálního výrobku</a:t>
            </a:r>
          </a:p>
          <a:p>
            <a:pPr>
              <a:lnSpc>
                <a:spcPct val="80000"/>
              </a:lnSpc>
            </a:pPr>
            <a:r>
              <a:rPr lang="cs-CZ" altLang="cs-CZ" sz="2000"/>
              <a:t>Pokud je ochota zpracovávat objednávky na týdenní bázi</a:t>
            </a:r>
          </a:p>
          <a:p>
            <a:pPr>
              <a:lnSpc>
                <a:spcPct val="80000"/>
              </a:lnSpc>
            </a:pPr>
            <a:r>
              <a:rPr lang="cs-CZ" altLang="cs-CZ" sz="2000"/>
              <a:t>Ale: nezohledňuje náklady na pořízení matriálů</a:t>
            </a:r>
          </a:p>
          <a:p>
            <a:pPr>
              <a:lnSpc>
                <a:spcPct val="80000"/>
              </a:lnSpc>
            </a:pPr>
            <a:r>
              <a:rPr lang="cs-CZ" altLang="cs-CZ" sz="2000"/>
              <a:t>Častější objednávání menších množství – dražší, nejsou množstevní ceny</a:t>
            </a:r>
          </a:p>
          <a:p>
            <a:pPr>
              <a:lnSpc>
                <a:spcPct val="80000"/>
              </a:lnSpc>
            </a:pPr>
            <a:endParaRPr lang="cs-CZ" altLang="cs-CZ" sz="20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9CC4D3-FCFB-4D27-85E7-0A4BB1BFC089}"/>
              </a:ext>
            </a:extLst>
          </p:cNvPr>
          <p:cNvSpPr>
            <a:spLocks noGrp="1"/>
          </p:cNvSpPr>
          <p:nvPr>
            <p:ph type="title"/>
          </p:nvPr>
        </p:nvSpPr>
        <p:spPr/>
        <p:txBody>
          <a:bodyPr/>
          <a:lstStyle/>
          <a:p>
            <a:r>
              <a:rPr lang="cs-CZ" dirty="0" err="1"/>
              <a:t>Continuous</a:t>
            </a:r>
            <a:r>
              <a:rPr lang="cs-CZ" dirty="0"/>
              <a:t> </a:t>
            </a:r>
            <a:r>
              <a:rPr lang="cs-CZ" dirty="0" err="1"/>
              <a:t>replenishement</a:t>
            </a:r>
            <a:r>
              <a:rPr lang="cs-CZ" dirty="0"/>
              <a:t> </a:t>
            </a:r>
            <a:r>
              <a:rPr lang="cs-CZ" dirty="0" err="1"/>
              <a:t>planning</a:t>
            </a:r>
            <a:endParaRPr lang="cs-CZ" dirty="0"/>
          </a:p>
        </p:txBody>
      </p:sp>
      <p:sp>
        <p:nvSpPr>
          <p:cNvPr id="3" name="Zástupný obsah 2">
            <a:extLst>
              <a:ext uri="{FF2B5EF4-FFF2-40B4-BE49-F238E27FC236}">
                <a16:creationId xmlns:a16="http://schemas.microsoft.com/office/drawing/2014/main" id="{B4C6CD5A-72E7-4D3E-98C4-51A1E3AE5E63}"/>
              </a:ext>
            </a:extLst>
          </p:cNvPr>
          <p:cNvSpPr>
            <a:spLocks noGrp="1"/>
          </p:cNvSpPr>
          <p:nvPr>
            <p:ph idx="1"/>
          </p:nvPr>
        </p:nvSpPr>
        <p:spPr/>
        <p:txBody>
          <a:bodyPr/>
          <a:lstStyle/>
          <a:p>
            <a:r>
              <a:rPr lang="en-US" dirty="0"/>
              <a:t>the practice of partnering between distribution channel members that changes the traditional process from distributor-generated purchase orders based on economic order quantities to the replenishment by the vendor of product based on actual and forecast data </a:t>
            </a:r>
            <a:endParaRPr lang="cs-CZ" dirty="0"/>
          </a:p>
          <a:p>
            <a:r>
              <a:rPr lang="pl-PL" dirty="0">
                <a:effectLst/>
                <a:latin typeface="Arial" panose="020B0604020202020204" pitchFamily="34" charset="0"/>
              </a:rPr>
              <a:t>požadavky na dodávky stanovuje dodavatel</a:t>
            </a:r>
            <a:r>
              <a:rPr lang="cs-CZ" dirty="0">
                <a:effectLst/>
                <a:latin typeface="Arial" panose="020B0604020202020204" pitchFamily="34" charset="0"/>
              </a:rPr>
              <a:t> (na rozdíl od tradičního odběratele)</a:t>
            </a:r>
          </a:p>
          <a:p>
            <a:endParaRPr lang="cs-CZ" dirty="0"/>
          </a:p>
        </p:txBody>
      </p:sp>
    </p:spTree>
    <p:extLst>
      <p:ext uri="{BB962C8B-B14F-4D97-AF65-F5344CB8AC3E}">
        <p14:creationId xmlns:p14="http://schemas.microsoft.com/office/powerpoint/2010/main" val="9232520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9CC4D3-FCFB-4D27-85E7-0A4BB1BFC089}"/>
              </a:ext>
            </a:extLst>
          </p:cNvPr>
          <p:cNvSpPr>
            <a:spLocks noGrp="1"/>
          </p:cNvSpPr>
          <p:nvPr>
            <p:ph type="title"/>
          </p:nvPr>
        </p:nvSpPr>
        <p:spPr/>
        <p:txBody>
          <a:bodyPr/>
          <a:lstStyle/>
          <a:p>
            <a:r>
              <a:rPr lang="cs-CZ" dirty="0" err="1"/>
              <a:t>Continuous</a:t>
            </a:r>
            <a:r>
              <a:rPr lang="cs-CZ" dirty="0"/>
              <a:t> </a:t>
            </a:r>
            <a:r>
              <a:rPr lang="cs-CZ" dirty="0" err="1"/>
              <a:t>replenishement</a:t>
            </a:r>
            <a:r>
              <a:rPr lang="cs-CZ" dirty="0"/>
              <a:t> </a:t>
            </a:r>
            <a:r>
              <a:rPr lang="cs-CZ" dirty="0" err="1"/>
              <a:t>planning</a:t>
            </a:r>
            <a:endParaRPr lang="cs-CZ" dirty="0"/>
          </a:p>
        </p:txBody>
      </p:sp>
      <p:sp>
        <p:nvSpPr>
          <p:cNvPr id="3" name="Zástupný obsah 2">
            <a:extLst>
              <a:ext uri="{FF2B5EF4-FFF2-40B4-BE49-F238E27FC236}">
                <a16:creationId xmlns:a16="http://schemas.microsoft.com/office/drawing/2014/main" id="{B4C6CD5A-72E7-4D3E-98C4-51A1E3AE5E63}"/>
              </a:ext>
            </a:extLst>
          </p:cNvPr>
          <p:cNvSpPr>
            <a:spLocks noGrp="1"/>
          </p:cNvSpPr>
          <p:nvPr>
            <p:ph idx="1"/>
          </p:nvPr>
        </p:nvSpPr>
        <p:spPr/>
        <p:txBody>
          <a:bodyPr/>
          <a:lstStyle/>
          <a:p>
            <a:r>
              <a:rPr lang="cs-CZ" dirty="0">
                <a:latin typeface="Arial" panose="020B0604020202020204" pitchFamily="34" charset="0"/>
              </a:rPr>
              <a:t>Většinou výrobce a maloobchod, ale kdekoliv v řetězci lze použít</a:t>
            </a:r>
          </a:p>
          <a:p>
            <a:r>
              <a:rPr lang="cs-CZ" dirty="0">
                <a:latin typeface="Arial" panose="020B0604020202020204" pitchFamily="34" charset="0"/>
              </a:rPr>
              <a:t>EDI – </a:t>
            </a:r>
            <a:r>
              <a:rPr lang="cs-CZ" dirty="0" err="1">
                <a:latin typeface="Arial" panose="020B0604020202020204" pitchFamily="34" charset="0"/>
              </a:rPr>
              <a:t>info</a:t>
            </a:r>
            <a:r>
              <a:rPr lang="cs-CZ" dirty="0">
                <a:latin typeface="Arial" panose="020B0604020202020204" pitchFamily="34" charset="0"/>
              </a:rPr>
              <a:t> o poptávce, stavu zásob, prodejích, + software pro generování zákaznických objednávek</a:t>
            </a:r>
          </a:p>
          <a:p>
            <a:r>
              <a:rPr lang="cs-CZ" dirty="0"/>
              <a:t>Systém plynulého zásobování</a:t>
            </a:r>
          </a:p>
          <a:p>
            <a:r>
              <a:rPr lang="en-US" dirty="0"/>
              <a:t>investment is not an overwhelming barrier</a:t>
            </a:r>
            <a:endParaRPr lang="cs-CZ" dirty="0"/>
          </a:p>
          <a:p>
            <a:r>
              <a:rPr lang="en-US" dirty="0"/>
              <a:t>CRP depends 20% upon technology and 80% upon people</a:t>
            </a:r>
            <a:r>
              <a:rPr lang="cs-CZ" dirty="0"/>
              <a:t> – není to o tom, jestli si mohou dovolit investici finanční</a:t>
            </a:r>
          </a:p>
          <a:p>
            <a:endParaRPr lang="cs-CZ" dirty="0"/>
          </a:p>
        </p:txBody>
      </p:sp>
    </p:spTree>
    <p:extLst>
      <p:ext uri="{BB962C8B-B14F-4D97-AF65-F5344CB8AC3E}">
        <p14:creationId xmlns:p14="http://schemas.microsoft.com/office/powerpoint/2010/main" val="8851147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E97C44-AAB4-4FF7-9219-7C7574DC0864}"/>
              </a:ext>
            </a:extLst>
          </p:cNvPr>
          <p:cNvSpPr>
            <a:spLocks noGrp="1"/>
          </p:cNvSpPr>
          <p:nvPr>
            <p:ph type="title"/>
          </p:nvPr>
        </p:nvSpPr>
        <p:spPr/>
        <p:txBody>
          <a:bodyPr/>
          <a:lstStyle/>
          <a:p>
            <a:r>
              <a:rPr lang="cs-CZ" dirty="0" err="1"/>
              <a:t>Continuous</a:t>
            </a:r>
            <a:r>
              <a:rPr lang="cs-CZ" dirty="0"/>
              <a:t> </a:t>
            </a:r>
            <a:r>
              <a:rPr lang="cs-CZ" dirty="0" err="1"/>
              <a:t>replenishement</a:t>
            </a:r>
            <a:r>
              <a:rPr lang="cs-CZ" dirty="0"/>
              <a:t> </a:t>
            </a:r>
            <a:r>
              <a:rPr lang="cs-CZ" dirty="0" err="1"/>
              <a:t>planning</a:t>
            </a:r>
            <a:endParaRPr lang="cs-CZ" dirty="0"/>
          </a:p>
        </p:txBody>
      </p:sp>
      <p:sp>
        <p:nvSpPr>
          <p:cNvPr id="3" name="Zástupný obsah 2">
            <a:extLst>
              <a:ext uri="{FF2B5EF4-FFF2-40B4-BE49-F238E27FC236}">
                <a16:creationId xmlns:a16="http://schemas.microsoft.com/office/drawing/2014/main" id="{CDB69060-0827-4153-9148-1175C674075D}"/>
              </a:ext>
            </a:extLst>
          </p:cNvPr>
          <p:cNvSpPr>
            <a:spLocks noGrp="1"/>
          </p:cNvSpPr>
          <p:nvPr>
            <p:ph idx="1"/>
          </p:nvPr>
        </p:nvSpPr>
        <p:spPr/>
        <p:txBody>
          <a:bodyPr>
            <a:normAutofit fontScale="70000" lnSpcReduction="20000"/>
          </a:bodyPr>
          <a:lstStyle/>
          <a:p>
            <a:pPr marL="514350" indent="-514350">
              <a:buFont typeface="+mj-lt"/>
              <a:buAutoNum type="arabicPeriod"/>
            </a:pPr>
            <a:r>
              <a:rPr lang="cs-CZ" dirty="0">
                <a:effectLst/>
                <a:latin typeface="Arial" panose="020B0604020202020204" pitchFamily="34" charset="0"/>
              </a:rPr>
              <a:t>zpráva posílaná pomocí EDI o stavu zásob odběratele dodavateli</a:t>
            </a:r>
          </a:p>
          <a:p>
            <a:pPr marL="514350" indent="-514350">
              <a:buFont typeface="+mj-lt"/>
              <a:buAutoNum type="arabicPeriod"/>
            </a:pPr>
            <a:r>
              <a:rPr lang="cs-CZ" dirty="0">
                <a:effectLst/>
                <a:latin typeface="Arial" panose="020B0604020202020204" pitchFamily="34" charset="0"/>
              </a:rPr>
              <a:t>Dodavatel vyhodnocuje</a:t>
            </a:r>
          </a:p>
          <a:p>
            <a:pPr marL="514350" indent="-514350">
              <a:buFont typeface="+mj-lt"/>
              <a:buAutoNum type="arabicPeriod"/>
            </a:pPr>
            <a:r>
              <a:rPr lang="cs-CZ" dirty="0">
                <a:effectLst/>
                <a:latin typeface="Arial" panose="020B0604020202020204" pitchFamily="34" charset="0"/>
              </a:rPr>
              <a:t>dodavatel sestavuje týdenní předpověď potřeby odběratele </a:t>
            </a:r>
            <a:endParaRPr lang="cs-CZ" dirty="0">
              <a:latin typeface="Arial" panose="020B0604020202020204" pitchFamily="34" charset="0"/>
            </a:endParaRPr>
          </a:p>
          <a:p>
            <a:pPr marL="514350" indent="-514350">
              <a:buFont typeface="+mj-lt"/>
              <a:buAutoNum type="arabicPeriod"/>
            </a:pPr>
            <a:r>
              <a:rPr lang="cs-CZ" dirty="0">
                <a:effectLst/>
                <a:latin typeface="Arial" panose="020B0604020202020204" pitchFamily="34" charset="0"/>
              </a:rPr>
              <a:t>Dodavatel stanovuje pojistnou hladinu zásob, kterou udržuje</a:t>
            </a:r>
          </a:p>
          <a:p>
            <a:pPr marL="514350" indent="-514350">
              <a:buFont typeface="+mj-lt"/>
              <a:buAutoNum type="arabicPeriod"/>
            </a:pPr>
            <a:r>
              <a:rPr lang="cs-CZ" dirty="0">
                <a:effectLst/>
                <a:latin typeface="Arial" panose="020B0604020202020204" pitchFamily="34" charset="0"/>
              </a:rPr>
              <a:t>Dodavatel dále porovnává množství dostupného zboží na skladě s očekávanou potřebou odběratele.</a:t>
            </a:r>
          </a:p>
          <a:p>
            <a:pPr marL="514350" indent="-514350">
              <a:buFont typeface="+mj-lt"/>
              <a:buAutoNum type="arabicPeriod"/>
            </a:pPr>
            <a:r>
              <a:rPr lang="cs-CZ" dirty="0">
                <a:effectLst/>
                <a:latin typeface="Arial" panose="020B0604020202020204" pitchFamily="34" charset="0"/>
              </a:rPr>
              <a:t>dodavatel určuje doporučené množství a navrhuje objednávku</a:t>
            </a:r>
          </a:p>
          <a:p>
            <a:pPr marL="514350" indent="-514350">
              <a:buFont typeface="+mj-lt"/>
              <a:buAutoNum type="arabicPeriod"/>
            </a:pPr>
            <a:r>
              <a:rPr lang="cs-CZ" dirty="0">
                <a:latin typeface="Arial" panose="020B0604020202020204" pitchFamily="34" charset="0"/>
              </a:rPr>
              <a:t>Odběratel potvrzuje</a:t>
            </a:r>
          </a:p>
          <a:p>
            <a:pPr marL="514350" indent="-514350">
              <a:buFont typeface="+mj-lt"/>
              <a:buAutoNum type="arabicPeriod"/>
            </a:pPr>
            <a:r>
              <a:rPr lang="cs-CZ" dirty="0">
                <a:effectLst/>
                <a:latin typeface="Arial" panose="020B0604020202020204" pitchFamily="34" charset="0"/>
              </a:rPr>
              <a:t>dodavatel vyřizuje dodávku a elektronicky informuje odběratele o blížící se zásilce</a:t>
            </a:r>
          </a:p>
          <a:p>
            <a:r>
              <a:rPr lang="cs-CZ" dirty="0">
                <a:effectLst/>
                <a:latin typeface="Arial" panose="020B0604020202020204" pitchFamily="34" charset="0"/>
              </a:rPr>
              <a:t>konečnou zodpovědnost za objednávané množství výrobků má odběratel</a:t>
            </a:r>
          </a:p>
          <a:p>
            <a:r>
              <a:rPr lang="cs-CZ" dirty="0" err="1">
                <a:latin typeface="Arial" panose="020B0604020202020204" pitchFamily="34" charset="0"/>
              </a:rPr>
              <a:t>Wal-mart</a:t>
            </a:r>
            <a:r>
              <a:rPr lang="cs-CZ" dirty="0">
                <a:latin typeface="Arial" panose="020B0604020202020204" pitchFamily="34" charset="0"/>
              </a:rPr>
              <a:t> jako první</a:t>
            </a:r>
            <a:endParaRPr lang="cs-CZ" dirty="0"/>
          </a:p>
          <a:p>
            <a:endParaRPr lang="cs-CZ" dirty="0"/>
          </a:p>
        </p:txBody>
      </p:sp>
    </p:spTree>
    <p:extLst>
      <p:ext uri="{BB962C8B-B14F-4D97-AF65-F5344CB8AC3E}">
        <p14:creationId xmlns:p14="http://schemas.microsoft.com/office/powerpoint/2010/main" val="1967578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F60125F-F445-4EBD-A53B-B75560E5CA59}"/>
              </a:ext>
            </a:extLst>
          </p:cNvPr>
          <p:cNvSpPr>
            <a:spLocks noGrp="1"/>
          </p:cNvSpPr>
          <p:nvPr>
            <p:ph type="title"/>
          </p:nvPr>
        </p:nvSpPr>
        <p:spPr/>
        <p:txBody>
          <a:bodyPr/>
          <a:lstStyle/>
          <a:p>
            <a:r>
              <a:rPr lang="cs-CZ" dirty="0"/>
              <a:t>VMI Vendor </a:t>
            </a:r>
            <a:r>
              <a:rPr lang="cs-CZ" dirty="0" err="1"/>
              <a:t>managed</a:t>
            </a:r>
            <a:r>
              <a:rPr lang="cs-CZ" dirty="0"/>
              <a:t> </a:t>
            </a:r>
            <a:r>
              <a:rPr lang="cs-CZ" dirty="0" err="1"/>
              <a:t>inventory</a:t>
            </a:r>
            <a:endParaRPr lang="cs-CZ" dirty="0"/>
          </a:p>
        </p:txBody>
      </p:sp>
      <p:sp>
        <p:nvSpPr>
          <p:cNvPr id="3" name="Zástupný obsah 2">
            <a:extLst>
              <a:ext uri="{FF2B5EF4-FFF2-40B4-BE49-F238E27FC236}">
                <a16:creationId xmlns:a16="http://schemas.microsoft.com/office/drawing/2014/main" id="{738471F5-2208-4BBB-B248-BF7C593FAED4}"/>
              </a:ext>
            </a:extLst>
          </p:cNvPr>
          <p:cNvSpPr>
            <a:spLocks noGrp="1"/>
          </p:cNvSpPr>
          <p:nvPr>
            <p:ph idx="1"/>
          </p:nvPr>
        </p:nvSpPr>
        <p:spPr/>
        <p:txBody>
          <a:bodyPr/>
          <a:lstStyle/>
          <a:p>
            <a:r>
              <a:rPr lang="cs-CZ" dirty="0"/>
              <a:t>Řízení zásob dodavatelem</a:t>
            </a:r>
          </a:p>
          <a:p>
            <a:r>
              <a:rPr lang="cs-CZ" dirty="0"/>
              <a:t>Obdobné jak CRP, ale přenos informací vyšší</a:t>
            </a:r>
          </a:p>
          <a:p>
            <a:r>
              <a:rPr lang="cs-CZ" dirty="0">
                <a:effectLst/>
                <a:latin typeface="Arial" panose="020B0604020202020204" pitchFamily="34" charset="0"/>
              </a:rPr>
              <a:t>odpovědnost za řízení zásob přechází zcela na dodavatele</a:t>
            </a:r>
          </a:p>
        </p:txBody>
      </p:sp>
      <p:pic>
        <p:nvPicPr>
          <p:cNvPr id="5" name="Obrázek 4">
            <a:extLst>
              <a:ext uri="{FF2B5EF4-FFF2-40B4-BE49-F238E27FC236}">
                <a16:creationId xmlns:a16="http://schemas.microsoft.com/office/drawing/2014/main" id="{93736C36-E6C8-47C7-947A-753F9EA4624D}"/>
              </a:ext>
            </a:extLst>
          </p:cNvPr>
          <p:cNvPicPr>
            <a:picLocks noChangeAspect="1"/>
          </p:cNvPicPr>
          <p:nvPr/>
        </p:nvPicPr>
        <p:blipFill>
          <a:blip r:embed="rId3"/>
          <a:stretch>
            <a:fillRect/>
          </a:stretch>
        </p:blipFill>
        <p:spPr>
          <a:xfrm>
            <a:off x="391740" y="4392738"/>
            <a:ext cx="6566694" cy="2465262"/>
          </a:xfrm>
          <a:prstGeom prst="rect">
            <a:avLst/>
          </a:prstGeom>
        </p:spPr>
      </p:pic>
    </p:spTree>
    <p:extLst>
      <p:ext uri="{BB962C8B-B14F-4D97-AF65-F5344CB8AC3E}">
        <p14:creationId xmlns:p14="http://schemas.microsoft.com/office/powerpoint/2010/main" val="8382492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B19E9E-C203-4BDC-8A82-BD530708C367}"/>
              </a:ext>
            </a:extLst>
          </p:cNvPr>
          <p:cNvSpPr>
            <a:spLocks noGrp="1"/>
          </p:cNvSpPr>
          <p:nvPr>
            <p:ph type="title"/>
          </p:nvPr>
        </p:nvSpPr>
        <p:spPr/>
        <p:txBody>
          <a:bodyPr/>
          <a:lstStyle/>
          <a:p>
            <a:r>
              <a:rPr lang="cs-CZ" dirty="0"/>
              <a:t>VMI Vendor </a:t>
            </a:r>
            <a:r>
              <a:rPr lang="cs-CZ" dirty="0" err="1"/>
              <a:t>managed</a:t>
            </a:r>
            <a:r>
              <a:rPr lang="cs-CZ" dirty="0"/>
              <a:t> </a:t>
            </a:r>
            <a:r>
              <a:rPr lang="cs-CZ" dirty="0" err="1"/>
              <a:t>inventory</a:t>
            </a:r>
            <a:endParaRPr lang="cs-CZ" dirty="0"/>
          </a:p>
        </p:txBody>
      </p:sp>
      <p:sp>
        <p:nvSpPr>
          <p:cNvPr id="3" name="Zástupný obsah 2">
            <a:extLst>
              <a:ext uri="{FF2B5EF4-FFF2-40B4-BE49-F238E27FC236}">
                <a16:creationId xmlns:a16="http://schemas.microsoft.com/office/drawing/2014/main" id="{40B5B7D5-60D8-49EB-A6AE-B6112477B1CF}"/>
              </a:ext>
            </a:extLst>
          </p:cNvPr>
          <p:cNvSpPr>
            <a:spLocks noGrp="1"/>
          </p:cNvSpPr>
          <p:nvPr>
            <p:ph idx="1"/>
          </p:nvPr>
        </p:nvSpPr>
        <p:spPr/>
        <p:txBody>
          <a:bodyPr>
            <a:normAutofit fontScale="85000" lnSpcReduction="10000"/>
          </a:bodyPr>
          <a:lstStyle/>
          <a:p>
            <a:pPr marL="514350" indent="-514350">
              <a:buFont typeface="+mj-lt"/>
              <a:buAutoNum type="arabicPeriod"/>
            </a:pPr>
            <a:r>
              <a:rPr lang="cs-CZ" dirty="0">
                <a:effectLst/>
                <a:latin typeface="Arial" panose="020B0604020202020204" pitchFamily="34" charset="0"/>
              </a:rPr>
              <a:t>proces doplňování </a:t>
            </a:r>
            <a:r>
              <a:rPr lang="cs-CZ" dirty="0" err="1">
                <a:effectLst/>
                <a:latin typeface="Arial" panose="020B0604020202020204" pitchFamily="34" charset="0"/>
              </a:rPr>
              <a:t>začívá</a:t>
            </a:r>
            <a:r>
              <a:rPr lang="cs-CZ" dirty="0">
                <a:effectLst/>
                <a:latin typeface="Arial" panose="020B0604020202020204" pitchFamily="34" charset="0"/>
              </a:rPr>
              <a:t> v okamžiku, kdy dodavatel přijímá informace posílané odběratelem</a:t>
            </a:r>
          </a:p>
          <a:p>
            <a:pPr marL="514350" indent="-514350">
              <a:buFont typeface="+mj-lt"/>
              <a:buAutoNum type="arabicPeriod"/>
            </a:pPr>
            <a:r>
              <a:rPr lang="cs-CZ" dirty="0">
                <a:effectLst/>
                <a:latin typeface="Arial" panose="020B0604020202020204" pitchFamily="34" charset="0"/>
              </a:rPr>
              <a:t>Dodavatel předpovídá poptávku, provádí  výpočty potřeby materiálu a četnosti objednávek pro pokrytí poptávky.</a:t>
            </a:r>
          </a:p>
          <a:p>
            <a:pPr marL="514350" indent="-514350">
              <a:buFont typeface="+mj-lt"/>
              <a:buAutoNum type="arabicPeriod"/>
            </a:pPr>
            <a:r>
              <a:rPr lang="cs-CZ" dirty="0">
                <a:latin typeface="Arial" panose="020B0604020202020204" pitchFamily="34" charset="0"/>
              </a:rPr>
              <a:t>Rozhoduje kdy a kolik bude dodáno odběrateli</a:t>
            </a:r>
          </a:p>
          <a:p>
            <a:pPr marL="514350" indent="-514350">
              <a:buFont typeface="+mj-lt"/>
              <a:buAutoNum type="arabicPeriod"/>
            </a:pPr>
            <a:r>
              <a:rPr lang="cs-CZ" dirty="0">
                <a:effectLst/>
                <a:latin typeface="Arial" panose="020B0604020202020204" pitchFamily="34" charset="0"/>
              </a:rPr>
              <a:t>Vytvoří ve svém systému zákaznickou objednávku</a:t>
            </a:r>
          </a:p>
          <a:p>
            <a:r>
              <a:rPr lang="cs-CZ" dirty="0">
                <a:effectLst/>
                <a:latin typeface="Arial" panose="020B0604020202020204" pitchFamily="34" charset="0"/>
              </a:rPr>
              <a:t>odběratel objednávky neschvaluje. O vytvoření objednávky je odběratel pouze informován</a:t>
            </a:r>
            <a:endParaRPr lang="cs-CZ" dirty="0"/>
          </a:p>
        </p:txBody>
      </p:sp>
    </p:spTree>
    <p:extLst>
      <p:ext uri="{BB962C8B-B14F-4D97-AF65-F5344CB8AC3E}">
        <p14:creationId xmlns:p14="http://schemas.microsoft.com/office/powerpoint/2010/main" val="13113594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539750" y="2133600"/>
            <a:ext cx="8277225" cy="4464050"/>
          </a:xfrm>
        </p:spPr>
        <p:txBody>
          <a:bodyPr/>
          <a:lstStyle/>
          <a:p>
            <a:pPr>
              <a:lnSpc>
                <a:spcPct val="80000"/>
              </a:lnSpc>
              <a:spcBef>
                <a:spcPct val="0"/>
              </a:spcBef>
              <a:buClrTx/>
              <a:buFontTx/>
              <a:buChar char="•"/>
            </a:pPr>
            <a:r>
              <a:rPr lang="en-US" altLang="zh-CN" b="1" dirty="0">
                <a:solidFill>
                  <a:schemeClr val="hlink"/>
                </a:solidFill>
                <a:latin typeface="Microsoft Sans Serif" pitchFamily="34" charset="0"/>
              </a:rPr>
              <a:t>What is Supply Chain I</a:t>
            </a:r>
            <a:r>
              <a:rPr lang="en-US" altLang="zh-TW" b="1" dirty="0">
                <a:solidFill>
                  <a:schemeClr val="hlink"/>
                </a:solidFill>
                <a:latin typeface="Microsoft Sans Serif" pitchFamily="34" charset="0"/>
                <a:ea typeface="新細明體" pitchFamily="18" charset="-120"/>
              </a:rPr>
              <a:t>ntegration</a:t>
            </a:r>
          </a:p>
          <a:p>
            <a:pPr lvl="1">
              <a:lnSpc>
                <a:spcPct val="80000"/>
              </a:lnSpc>
              <a:spcBef>
                <a:spcPct val="0"/>
              </a:spcBef>
              <a:buClrTx/>
              <a:buFontTx/>
              <a:buChar char="•"/>
            </a:pPr>
            <a:r>
              <a:rPr lang="en-US" altLang="zh-TW" dirty="0">
                <a:solidFill>
                  <a:schemeClr val="tx2"/>
                </a:solidFill>
                <a:latin typeface="Microsoft Sans Serif" pitchFamily="34" charset="0"/>
                <a:ea typeface="新細明體" pitchFamily="18" charset="-120"/>
              </a:rPr>
              <a:t>the degree to which the firm can </a:t>
            </a:r>
            <a:r>
              <a:rPr lang="en-US" altLang="zh-TW" dirty="0">
                <a:solidFill>
                  <a:srgbClr val="FF3300"/>
                </a:solidFill>
                <a:latin typeface="Microsoft Sans Serif" pitchFamily="34" charset="0"/>
                <a:ea typeface="新細明體" pitchFamily="18" charset="-120"/>
              </a:rPr>
              <a:t>strategically collaborate</a:t>
            </a:r>
            <a:r>
              <a:rPr lang="en-US" altLang="zh-TW" dirty="0">
                <a:solidFill>
                  <a:schemeClr val="tx2"/>
                </a:solidFill>
                <a:latin typeface="Microsoft Sans Serif" pitchFamily="34" charset="0"/>
                <a:ea typeface="新細明體" pitchFamily="18" charset="-120"/>
              </a:rPr>
              <a:t> with their supply chain partners and collaboratively manage</a:t>
            </a:r>
            <a:r>
              <a:rPr lang="en-US" altLang="zh-TW" dirty="0">
                <a:solidFill>
                  <a:srgbClr val="FF3300"/>
                </a:solidFill>
                <a:latin typeface="Microsoft Sans Serif" pitchFamily="34" charset="0"/>
                <a:ea typeface="新細明體" pitchFamily="18" charset="-120"/>
              </a:rPr>
              <a:t> the intra- and inter-organization processes to achieve the effective and efficient flows of</a:t>
            </a:r>
            <a:r>
              <a:rPr lang="en-US" altLang="zh-TW" sz="2400" dirty="0">
                <a:solidFill>
                  <a:srgbClr val="FF3300"/>
                </a:solidFill>
                <a:latin typeface="Microsoft Sans Serif" pitchFamily="34" charset="0"/>
                <a:ea typeface="新細明體" pitchFamily="18" charset="-120"/>
              </a:rPr>
              <a:t> </a:t>
            </a:r>
            <a:endParaRPr lang="en-US" altLang="zh-TW" sz="2400" dirty="0">
              <a:solidFill>
                <a:schemeClr val="tx2"/>
              </a:solidFill>
              <a:latin typeface="Microsoft Sans Serif" pitchFamily="34" charset="0"/>
              <a:ea typeface="新細明體" pitchFamily="18" charset="-120"/>
            </a:endParaRPr>
          </a:p>
          <a:p>
            <a:pPr lvl="2">
              <a:lnSpc>
                <a:spcPct val="80000"/>
              </a:lnSpc>
              <a:spcBef>
                <a:spcPct val="0"/>
              </a:spcBef>
              <a:buFontTx/>
              <a:buChar char="•"/>
            </a:pPr>
            <a:r>
              <a:rPr lang="en-US" altLang="zh-TW" dirty="0">
                <a:solidFill>
                  <a:srgbClr val="78623E"/>
                </a:solidFill>
                <a:latin typeface="Microsoft Sans Serif" pitchFamily="34" charset="0"/>
                <a:ea typeface="新細明體" pitchFamily="18" charset="-120"/>
              </a:rPr>
              <a:t>Product and services</a:t>
            </a:r>
          </a:p>
          <a:p>
            <a:pPr lvl="2">
              <a:lnSpc>
                <a:spcPct val="80000"/>
              </a:lnSpc>
              <a:spcBef>
                <a:spcPct val="0"/>
              </a:spcBef>
              <a:buFontTx/>
              <a:buChar char="•"/>
            </a:pPr>
            <a:r>
              <a:rPr lang="en-US" altLang="zh-TW" dirty="0">
                <a:solidFill>
                  <a:srgbClr val="78623E"/>
                </a:solidFill>
                <a:latin typeface="Microsoft Sans Serif" pitchFamily="34" charset="0"/>
                <a:ea typeface="新細明體" pitchFamily="18" charset="-120"/>
              </a:rPr>
              <a:t>Information </a:t>
            </a:r>
          </a:p>
          <a:p>
            <a:pPr lvl="2">
              <a:lnSpc>
                <a:spcPct val="80000"/>
              </a:lnSpc>
              <a:spcBef>
                <a:spcPct val="0"/>
              </a:spcBef>
              <a:buFontTx/>
              <a:buChar char="•"/>
            </a:pPr>
            <a:r>
              <a:rPr lang="en-US" altLang="zh-TW" dirty="0">
                <a:solidFill>
                  <a:srgbClr val="78623E"/>
                </a:solidFill>
                <a:latin typeface="Microsoft Sans Serif" pitchFamily="34" charset="0"/>
                <a:ea typeface="新細明體" pitchFamily="18" charset="-120"/>
              </a:rPr>
              <a:t>Money</a:t>
            </a:r>
          </a:p>
          <a:p>
            <a:pPr lvl="2">
              <a:lnSpc>
                <a:spcPct val="80000"/>
              </a:lnSpc>
              <a:spcBef>
                <a:spcPct val="0"/>
              </a:spcBef>
              <a:buFontTx/>
              <a:buChar char="•"/>
            </a:pPr>
            <a:r>
              <a:rPr lang="en-US" altLang="zh-TW" dirty="0">
                <a:solidFill>
                  <a:srgbClr val="78623E"/>
                </a:solidFill>
                <a:latin typeface="Microsoft Sans Serif" pitchFamily="34" charset="0"/>
                <a:ea typeface="新細明體" pitchFamily="18" charset="-120"/>
              </a:rPr>
              <a:t>Decisions</a:t>
            </a:r>
          </a:p>
          <a:p>
            <a:pPr>
              <a:lnSpc>
                <a:spcPct val="80000"/>
              </a:lnSpc>
              <a:spcBef>
                <a:spcPct val="0"/>
              </a:spcBef>
              <a:buClrTx/>
              <a:buFontTx/>
              <a:buNone/>
            </a:pPr>
            <a:r>
              <a:rPr lang="en-US" altLang="zh-TW" sz="2800" dirty="0">
                <a:solidFill>
                  <a:srgbClr val="99FF66"/>
                </a:solidFill>
                <a:latin typeface="Microsoft Sans Serif" pitchFamily="34" charset="0"/>
                <a:ea typeface="新細明體" pitchFamily="18" charset="-120"/>
              </a:rPr>
              <a:t>    </a:t>
            </a:r>
            <a:endParaRPr lang="en-US" altLang="zh-TW" sz="2800" dirty="0">
              <a:solidFill>
                <a:schemeClr val="tx2"/>
              </a:solidFill>
              <a:latin typeface="Microsoft Sans Serif" pitchFamily="34" charset="0"/>
              <a:ea typeface="新細明體" pitchFamily="18" charset="-120"/>
            </a:endParaRPr>
          </a:p>
          <a:p>
            <a:pPr lvl="1">
              <a:lnSpc>
                <a:spcPct val="80000"/>
              </a:lnSpc>
              <a:spcBef>
                <a:spcPct val="0"/>
              </a:spcBef>
              <a:buClrTx/>
              <a:buFontTx/>
              <a:buChar char="•"/>
            </a:pPr>
            <a:r>
              <a:rPr lang="en-US" altLang="zh-TW" sz="2400" dirty="0">
                <a:solidFill>
                  <a:schemeClr val="tx2"/>
                </a:solidFill>
                <a:latin typeface="Microsoft Sans Serif" pitchFamily="34" charset="0"/>
                <a:ea typeface="新細明體" pitchFamily="18" charset="-120"/>
              </a:rPr>
              <a:t>With the objective of </a:t>
            </a:r>
            <a:r>
              <a:rPr lang="en-US" altLang="zh-TW" sz="2400" dirty="0">
                <a:solidFill>
                  <a:srgbClr val="FF3300"/>
                </a:solidFill>
                <a:latin typeface="Microsoft Sans Serif" pitchFamily="34" charset="0"/>
                <a:ea typeface="新細明體" pitchFamily="18" charset="-120"/>
              </a:rPr>
              <a:t>providing the maximum value to the customer at low cost and high speed</a:t>
            </a:r>
            <a:endParaRPr lang="zh-TW" altLang="en-US" sz="2400" dirty="0">
              <a:solidFill>
                <a:srgbClr val="FF3300"/>
              </a:solidFill>
              <a:latin typeface="Microsoft Sans Serif" pitchFamily="34" charset="0"/>
              <a:ea typeface="新細明體" pitchFamily="18" charset="-120"/>
            </a:endParaRPr>
          </a:p>
        </p:txBody>
      </p:sp>
      <p:grpSp>
        <p:nvGrpSpPr>
          <p:cNvPr id="20484" name="Group 4"/>
          <p:cNvGrpSpPr>
            <a:grpSpLocks/>
          </p:cNvGrpSpPr>
          <p:nvPr/>
        </p:nvGrpSpPr>
        <p:grpSpPr bwMode="auto">
          <a:xfrm>
            <a:off x="3352800" y="4724400"/>
            <a:ext cx="5791200" cy="762000"/>
            <a:chOff x="1056" y="3312"/>
            <a:chExt cx="4272" cy="768"/>
          </a:xfrm>
        </p:grpSpPr>
        <p:graphicFrame>
          <p:nvGraphicFramePr>
            <p:cNvPr id="20485" name="Object 5"/>
            <p:cNvGraphicFramePr>
              <a:graphicFrameLocks noChangeAspect="1"/>
            </p:cNvGraphicFramePr>
            <p:nvPr/>
          </p:nvGraphicFramePr>
          <p:xfrm>
            <a:off x="3264" y="3312"/>
            <a:ext cx="2064" cy="768"/>
          </p:xfrm>
          <a:graphic>
            <a:graphicData uri="http://schemas.openxmlformats.org/presentationml/2006/ole">
              <mc:AlternateContent xmlns:mc="http://schemas.openxmlformats.org/markup-compatibility/2006">
                <mc:Choice xmlns:v="urn:schemas-microsoft-com:vml" Requires="v">
                  <p:oleObj name="Photo Editor Photo" r:id="rId2" imgW="3134162" imgH="1123810" progId="MSPhotoEd.3">
                    <p:embed/>
                  </p:oleObj>
                </mc:Choice>
                <mc:Fallback>
                  <p:oleObj name="Photo Editor Photo" r:id="rId2" imgW="3134162" imgH="1123810" progId="MSPhotoEd.3">
                    <p:embed/>
                    <p:pic>
                      <p:nvPicPr>
                        <p:cNvPr id="20485"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4" y="3312"/>
                          <a:ext cx="2064" cy="768"/>
                        </a:xfrm>
                        <a:prstGeom prst="rect">
                          <a:avLst/>
                        </a:prstGeom>
                        <a:noFill/>
                        <a:ln w="9525">
                          <a:solidFill>
                            <a:srgbClr val="FFFF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6" name="Object 6"/>
            <p:cNvGraphicFramePr>
              <a:graphicFrameLocks noChangeAspect="1"/>
            </p:cNvGraphicFramePr>
            <p:nvPr/>
          </p:nvGraphicFramePr>
          <p:xfrm>
            <a:off x="1056" y="3312"/>
            <a:ext cx="2208" cy="768"/>
          </p:xfrm>
          <a:graphic>
            <a:graphicData uri="http://schemas.openxmlformats.org/presentationml/2006/ole">
              <mc:AlternateContent xmlns:mc="http://schemas.openxmlformats.org/markup-compatibility/2006">
                <mc:Choice xmlns:v="urn:schemas-microsoft-com:vml" Requires="v">
                  <p:oleObj name="Photo Editor Photo" r:id="rId4" imgW="3123810" imgH="1057423" progId="MSPhotoEd.3">
                    <p:embed/>
                  </p:oleObj>
                </mc:Choice>
                <mc:Fallback>
                  <p:oleObj name="Photo Editor Photo" r:id="rId4" imgW="3123810" imgH="1057423" progId="MSPhotoEd.3">
                    <p:embed/>
                    <p:pic>
                      <p:nvPicPr>
                        <p:cNvPr id="20486"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6" y="3312"/>
                          <a:ext cx="2208" cy="768"/>
                        </a:xfrm>
                        <a:prstGeom prst="rect">
                          <a:avLst/>
                        </a:prstGeom>
                        <a:noFill/>
                        <a:ln w="9525">
                          <a:solidFill>
                            <a:srgbClr val="FFFF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0488" name="Rectangle 8"/>
          <p:cNvSpPr>
            <a:spLocks noChangeArrowheads="1"/>
          </p:cNvSpPr>
          <p:nvPr/>
        </p:nvSpPr>
        <p:spPr bwMode="auto">
          <a:xfrm>
            <a:off x="898525" y="304800"/>
            <a:ext cx="824547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b="1">
                <a:solidFill>
                  <a:schemeClr val="tx2"/>
                </a:solidFill>
                <a:effectLst>
                  <a:outerShdw blurRad="38100" dist="38100" dir="2700000" algn="tl">
                    <a:srgbClr val="000000"/>
                  </a:outerShdw>
                </a:effectLst>
                <a:latin typeface="Tahoma" pitchFamily="34" charset="0"/>
                <a:ea typeface="宋体" pitchFamily="2" charset="-122"/>
              </a:defRPr>
            </a:lvl1pPr>
            <a:lvl2pPr>
              <a:defRPr sz="4400" b="1">
                <a:solidFill>
                  <a:schemeClr val="tx2"/>
                </a:solidFill>
                <a:effectLst>
                  <a:outerShdw blurRad="38100" dist="38100" dir="2700000" algn="tl">
                    <a:srgbClr val="000000"/>
                  </a:outerShdw>
                </a:effectLst>
                <a:latin typeface="Tahoma" pitchFamily="34" charset="0"/>
                <a:ea typeface="宋体" pitchFamily="2" charset="-122"/>
              </a:defRPr>
            </a:lvl2pPr>
            <a:lvl3pPr>
              <a:defRPr sz="4400" b="1">
                <a:solidFill>
                  <a:schemeClr val="tx2"/>
                </a:solidFill>
                <a:effectLst>
                  <a:outerShdw blurRad="38100" dist="38100" dir="2700000" algn="tl">
                    <a:srgbClr val="000000"/>
                  </a:outerShdw>
                </a:effectLst>
                <a:latin typeface="Tahoma" pitchFamily="34" charset="0"/>
                <a:ea typeface="宋体" pitchFamily="2" charset="-122"/>
              </a:defRPr>
            </a:lvl3pPr>
            <a:lvl4pPr>
              <a:defRPr sz="4400" b="1">
                <a:solidFill>
                  <a:schemeClr val="tx2"/>
                </a:solidFill>
                <a:effectLst>
                  <a:outerShdw blurRad="38100" dist="38100" dir="2700000" algn="tl">
                    <a:srgbClr val="000000"/>
                  </a:outerShdw>
                </a:effectLst>
                <a:latin typeface="Tahoma" pitchFamily="34" charset="0"/>
                <a:ea typeface="宋体" pitchFamily="2" charset="-122"/>
              </a:defRPr>
            </a:lvl4pPr>
            <a:lvl5pPr>
              <a:defRPr sz="4400" b="1">
                <a:solidFill>
                  <a:schemeClr val="tx2"/>
                </a:solidFill>
                <a:effectLst>
                  <a:outerShdw blurRad="38100" dist="38100" dir="2700000" algn="tl">
                    <a:srgbClr val="000000"/>
                  </a:outerShdw>
                </a:effectLst>
                <a:latin typeface="Tahoma" pitchFamily="34" charset="0"/>
                <a:ea typeface="宋体" pitchFamily="2" charset="-122"/>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ea typeface="宋体" pitchFamily="2" charset="-122"/>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ea typeface="宋体" pitchFamily="2" charset="-122"/>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ea typeface="宋体" pitchFamily="2" charset="-122"/>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ea typeface="宋体" pitchFamily="2" charset="-122"/>
              </a:defRPr>
            </a:lvl9pPr>
          </a:lstStyle>
          <a:p>
            <a:r>
              <a:rPr lang="en-US" altLang="zh-CN" sz="4000"/>
              <a:t>Integration in the supply chain</a:t>
            </a:r>
          </a:p>
        </p:txBody>
      </p:sp>
    </p:spTree>
    <p:extLst>
      <p:ext uri="{BB962C8B-B14F-4D97-AF65-F5344CB8AC3E}">
        <p14:creationId xmlns:p14="http://schemas.microsoft.com/office/powerpoint/2010/main" val="462366537"/>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1066800" y="2060575"/>
            <a:ext cx="7753350" cy="4608513"/>
          </a:xfrm>
        </p:spPr>
        <p:txBody>
          <a:bodyPr/>
          <a:lstStyle/>
          <a:p>
            <a:pPr>
              <a:lnSpc>
                <a:spcPct val="90000"/>
              </a:lnSpc>
            </a:pPr>
            <a:r>
              <a:rPr lang="en-US" altLang="zh-CN" b="1">
                <a:solidFill>
                  <a:schemeClr val="hlink"/>
                </a:solidFill>
              </a:rPr>
              <a:t>Measures of integration</a:t>
            </a:r>
          </a:p>
          <a:p>
            <a:pPr lvl="1">
              <a:lnSpc>
                <a:spcPct val="90000"/>
              </a:lnSpc>
            </a:pPr>
            <a:r>
              <a:rPr lang="en-US" altLang="zh-CN"/>
              <a:t>Access to planning system</a:t>
            </a:r>
          </a:p>
          <a:p>
            <a:pPr lvl="1">
              <a:lnSpc>
                <a:spcPct val="90000"/>
              </a:lnSpc>
            </a:pPr>
            <a:r>
              <a:rPr lang="en-US" altLang="zh-CN"/>
              <a:t>Sharing production plans</a:t>
            </a:r>
          </a:p>
          <a:p>
            <a:pPr lvl="1">
              <a:lnSpc>
                <a:spcPct val="90000"/>
              </a:lnSpc>
            </a:pPr>
            <a:r>
              <a:rPr lang="en-US" altLang="zh-CN"/>
              <a:t>Joint EDI access / networks</a:t>
            </a:r>
          </a:p>
          <a:p>
            <a:pPr lvl="1">
              <a:lnSpc>
                <a:spcPct val="90000"/>
              </a:lnSpc>
            </a:pPr>
            <a:r>
              <a:rPr lang="en-US" altLang="zh-CN"/>
              <a:t>Knowledge of inventory mix / levels</a:t>
            </a:r>
          </a:p>
          <a:p>
            <a:pPr lvl="1">
              <a:lnSpc>
                <a:spcPct val="90000"/>
              </a:lnSpc>
            </a:pPr>
            <a:r>
              <a:rPr lang="en-US" altLang="zh-CN"/>
              <a:t>Packaging customization</a:t>
            </a:r>
          </a:p>
          <a:p>
            <a:pPr lvl="1">
              <a:lnSpc>
                <a:spcPct val="90000"/>
              </a:lnSpc>
            </a:pPr>
            <a:r>
              <a:rPr lang="en-US" altLang="zh-CN"/>
              <a:t>Delivery frequencies</a:t>
            </a:r>
          </a:p>
          <a:p>
            <a:pPr lvl="1">
              <a:lnSpc>
                <a:spcPct val="90000"/>
              </a:lnSpc>
            </a:pPr>
            <a:r>
              <a:rPr lang="en-US" altLang="zh-CN"/>
              <a:t>Common logistical equipment / containers</a:t>
            </a:r>
          </a:p>
          <a:p>
            <a:pPr lvl="1">
              <a:lnSpc>
                <a:spcPct val="90000"/>
              </a:lnSpc>
            </a:pPr>
            <a:r>
              <a:rPr lang="en-US" altLang="zh-CN"/>
              <a:t>Common use of third-party logistics</a:t>
            </a:r>
          </a:p>
        </p:txBody>
      </p:sp>
      <p:sp>
        <p:nvSpPr>
          <p:cNvPr id="22533" name="Rectangle 5"/>
          <p:cNvSpPr>
            <a:spLocks noChangeArrowheads="1"/>
          </p:cNvSpPr>
          <p:nvPr/>
        </p:nvSpPr>
        <p:spPr bwMode="auto">
          <a:xfrm>
            <a:off x="898525" y="304800"/>
            <a:ext cx="824547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b="1">
                <a:solidFill>
                  <a:schemeClr val="tx2"/>
                </a:solidFill>
                <a:effectLst>
                  <a:outerShdw blurRad="38100" dist="38100" dir="2700000" algn="tl">
                    <a:srgbClr val="000000"/>
                  </a:outerShdw>
                </a:effectLst>
                <a:latin typeface="Tahoma" pitchFamily="34" charset="0"/>
                <a:ea typeface="宋体" pitchFamily="2" charset="-122"/>
              </a:defRPr>
            </a:lvl1pPr>
            <a:lvl2pPr>
              <a:defRPr sz="4400" b="1">
                <a:solidFill>
                  <a:schemeClr val="tx2"/>
                </a:solidFill>
                <a:effectLst>
                  <a:outerShdw blurRad="38100" dist="38100" dir="2700000" algn="tl">
                    <a:srgbClr val="000000"/>
                  </a:outerShdw>
                </a:effectLst>
                <a:latin typeface="Tahoma" pitchFamily="34" charset="0"/>
                <a:ea typeface="宋体" pitchFamily="2" charset="-122"/>
              </a:defRPr>
            </a:lvl2pPr>
            <a:lvl3pPr>
              <a:defRPr sz="4400" b="1">
                <a:solidFill>
                  <a:schemeClr val="tx2"/>
                </a:solidFill>
                <a:effectLst>
                  <a:outerShdw blurRad="38100" dist="38100" dir="2700000" algn="tl">
                    <a:srgbClr val="000000"/>
                  </a:outerShdw>
                </a:effectLst>
                <a:latin typeface="Tahoma" pitchFamily="34" charset="0"/>
                <a:ea typeface="宋体" pitchFamily="2" charset="-122"/>
              </a:defRPr>
            </a:lvl3pPr>
            <a:lvl4pPr>
              <a:defRPr sz="4400" b="1">
                <a:solidFill>
                  <a:schemeClr val="tx2"/>
                </a:solidFill>
                <a:effectLst>
                  <a:outerShdw blurRad="38100" dist="38100" dir="2700000" algn="tl">
                    <a:srgbClr val="000000"/>
                  </a:outerShdw>
                </a:effectLst>
                <a:latin typeface="Tahoma" pitchFamily="34" charset="0"/>
                <a:ea typeface="宋体" pitchFamily="2" charset="-122"/>
              </a:defRPr>
            </a:lvl4pPr>
            <a:lvl5pPr>
              <a:defRPr sz="4400" b="1">
                <a:solidFill>
                  <a:schemeClr val="tx2"/>
                </a:solidFill>
                <a:effectLst>
                  <a:outerShdw blurRad="38100" dist="38100" dir="2700000" algn="tl">
                    <a:srgbClr val="000000"/>
                  </a:outerShdw>
                </a:effectLst>
                <a:latin typeface="Tahoma" pitchFamily="34" charset="0"/>
                <a:ea typeface="宋体" pitchFamily="2" charset="-122"/>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ea typeface="宋体" pitchFamily="2" charset="-122"/>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ea typeface="宋体" pitchFamily="2" charset="-122"/>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ea typeface="宋体" pitchFamily="2" charset="-122"/>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ea typeface="宋体" pitchFamily="2" charset="-122"/>
              </a:defRPr>
            </a:lvl9pPr>
          </a:lstStyle>
          <a:p>
            <a:r>
              <a:rPr lang="en-US" altLang="zh-CN" sz="4000"/>
              <a:t>Integration in the supply chain</a:t>
            </a:r>
          </a:p>
        </p:txBody>
      </p:sp>
    </p:spTree>
    <p:extLst>
      <p:ext uri="{BB962C8B-B14F-4D97-AF65-F5344CB8AC3E}">
        <p14:creationId xmlns:p14="http://schemas.microsoft.com/office/powerpoint/2010/main" val="17518215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D704BFA-DA19-41EB-A962-7388168279D8}"/>
              </a:ext>
            </a:extLst>
          </p:cNvPr>
          <p:cNvSpPr>
            <a:spLocks noGrp="1"/>
          </p:cNvSpPr>
          <p:nvPr>
            <p:ph type="title"/>
          </p:nvPr>
        </p:nvSpPr>
        <p:spPr/>
        <p:txBody>
          <a:bodyPr/>
          <a:lstStyle/>
          <a:p>
            <a:r>
              <a:rPr lang="cs-CZ" dirty="0" err="1"/>
              <a:t>Quick</a:t>
            </a:r>
            <a:r>
              <a:rPr lang="cs-CZ" dirty="0"/>
              <a:t> response</a:t>
            </a:r>
          </a:p>
        </p:txBody>
      </p:sp>
      <p:sp>
        <p:nvSpPr>
          <p:cNvPr id="3" name="Zástupný obsah 2">
            <a:extLst>
              <a:ext uri="{FF2B5EF4-FFF2-40B4-BE49-F238E27FC236}">
                <a16:creationId xmlns:a16="http://schemas.microsoft.com/office/drawing/2014/main" id="{E8EA375C-A550-46C4-B87C-2791CD893B48}"/>
              </a:ext>
            </a:extLst>
          </p:cNvPr>
          <p:cNvSpPr>
            <a:spLocks noGrp="1"/>
          </p:cNvSpPr>
          <p:nvPr>
            <p:ph idx="1"/>
          </p:nvPr>
        </p:nvSpPr>
        <p:spPr/>
        <p:txBody>
          <a:bodyPr/>
          <a:lstStyle/>
          <a:p>
            <a:r>
              <a:rPr lang="cs-CZ" dirty="0"/>
              <a:t>Souvisí s řetězci spotřebního zboží</a:t>
            </a:r>
          </a:p>
          <a:p>
            <a:r>
              <a:rPr lang="cs-CZ" dirty="0"/>
              <a:t>Z USA v 80. letech</a:t>
            </a:r>
          </a:p>
          <a:p>
            <a:r>
              <a:rPr lang="cs-CZ" dirty="0"/>
              <a:t>Nutnost nastavit spolupráci napříč celým řetězcem, EDI</a:t>
            </a:r>
          </a:p>
          <a:p>
            <a:r>
              <a:rPr lang="cs-CZ" dirty="0"/>
              <a:t>Spolupráce založená na - informacích o prodeji, objednávkách a zásobách, které společně sdílejí jednotlivé články v řetězci.</a:t>
            </a:r>
          </a:p>
          <a:p>
            <a:r>
              <a:rPr lang="cs-CZ" dirty="0"/>
              <a:t>Předpokladem je automatická identifikace </a:t>
            </a:r>
          </a:p>
          <a:p>
            <a:endParaRPr lang="cs-CZ" dirty="0"/>
          </a:p>
        </p:txBody>
      </p:sp>
    </p:spTree>
    <p:extLst>
      <p:ext uri="{BB962C8B-B14F-4D97-AF65-F5344CB8AC3E}">
        <p14:creationId xmlns:p14="http://schemas.microsoft.com/office/powerpoint/2010/main" val="10684351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FC2CA33-24BD-49C8-991B-BD643A2AB51F}"/>
              </a:ext>
            </a:extLst>
          </p:cNvPr>
          <p:cNvSpPr>
            <a:spLocks noGrp="1"/>
          </p:cNvSpPr>
          <p:nvPr>
            <p:ph type="title"/>
          </p:nvPr>
        </p:nvSpPr>
        <p:spPr/>
        <p:txBody>
          <a:bodyPr/>
          <a:lstStyle/>
          <a:p>
            <a:r>
              <a:rPr lang="cs-CZ" dirty="0" err="1"/>
              <a:t>Quick</a:t>
            </a:r>
            <a:r>
              <a:rPr lang="cs-CZ" dirty="0"/>
              <a:t> response</a:t>
            </a:r>
          </a:p>
        </p:txBody>
      </p:sp>
      <p:sp>
        <p:nvSpPr>
          <p:cNvPr id="3" name="Zástupný obsah 2">
            <a:extLst>
              <a:ext uri="{FF2B5EF4-FFF2-40B4-BE49-F238E27FC236}">
                <a16:creationId xmlns:a16="http://schemas.microsoft.com/office/drawing/2014/main" id="{9BA2B088-9E11-45E8-BF7E-05C8AD1771B4}"/>
              </a:ext>
            </a:extLst>
          </p:cNvPr>
          <p:cNvSpPr>
            <a:spLocks noGrp="1"/>
          </p:cNvSpPr>
          <p:nvPr>
            <p:ph idx="1"/>
          </p:nvPr>
        </p:nvSpPr>
        <p:spPr/>
        <p:txBody>
          <a:bodyPr>
            <a:normAutofit fontScale="92500" lnSpcReduction="20000"/>
          </a:bodyPr>
          <a:lstStyle/>
          <a:p>
            <a:r>
              <a:rPr lang="cs-CZ" dirty="0"/>
              <a:t>Přínosy:</a:t>
            </a:r>
          </a:p>
          <a:p>
            <a:pPr lvl="1"/>
            <a:r>
              <a:rPr lang="cs-CZ" dirty="0"/>
              <a:t>zrychlení toku informací a snížení stupně nejistoty v rozhodování (dodat či nedodat zboží?</a:t>
            </a:r>
          </a:p>
          <a:p>
            <a:pPr lvl="1"/>
            <a:r>
              <a:rPr lang="cs-CZ" dirty="0"/>
              <a:t>kontrola zásob v reálném čase, možnost jejich snížení </a:t>
            </a:r>
          </a:p>
          <a:p>
            <a:pPr lvl="1"/>
            <a:r>
              <a:rPr lang="cs-CZ" dirty="0"/>
              <a:t>snížení rozsahu manipulace se zbožím </a:t>
            </a:r>
          </a:p>
          <a:p>
            <a:pPr lvl="1"/>
            <a:r>
              <a:rPr lang="cs-CZ" dirty="0"/>
              <a:t>zmenšení nároků na skladovou plochu – tím je umožněno rozšířit plochu prodejní </a:t>
            </a:r>
          </a:p>
          <a:p>
            <a:pPr lvl="1"/>
            <a:r>
              <a:rPr lang="cs-CZ" dirty="0"/>
              <a:t>úspora času, zkrácení doby odezvy jednotlivých článků (zboží se do prodejen dostává během nejbližších 24 – 48 hodin) </a:t>
            </a:r>
          </a:p>
          <a:p>
            <a:pPr lvl="1"/>
            <a:r>
              <a:rPr lang="cs-CZ" dirty="0"/>
              <a:t>nárůst zisku s ohledem na pokles nákladů na skladování zásob </a:t>
            </a:r>
          </a:p>
        </p:txBody>
      </p:sp>
    </p:spTree>
    <p:extLst>
      <p:ext uri="{BB962C8B-B14F-4D97-AF65-F5344CB8AC3E}">
        <p14:creationId xmlns:p14="http://schemas.microsoft.com/office/powerpoint/2010/main" val="4062859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r>
              <a:rPr lang="cs-CZ" altLang="cs-CZ"/>
              <a:t>Cíle řízení oblasti materiálů</a:t>
            </a:r>
          </a:p>
        </p:txBody>
      </p:sp>
      <p:sp>
        <p:nvSpPr>
          <p:cNvPr id="135171" name="Rectangle 3"/>
          <p:cNvSpPr>
            <a:spLocks noGrp="1" noChangeArrowheads="1"/>
          </p:cNvSpPr>
          <p:nvPr>
            <p:ph type="body" idx="1"/>
          </p:nvPr>
        </p:nvSpPr>
        <p:spPr/>
        <p:txBody>
          <a:bodyPr/>
          <a:lstStyle/>
          <a:p>
            <a:pPr>
              <a:lnSpc>
                <a:spcPct val="80000"/>
              </a:lnSpc>
            </a:pPr>
            <a:r>
              <a:rPr lang="cs-CZ" altLang="cs-CZ" sz="2400"/>
              <a:t>Nízké náklady</a:t>
            </a:r>
          </a:p>
          <a:p>
            <a:pPr>
              <a:lnSpc>
                <a:spcPct val="80000"/>
              </a:lnSpc>
            </a:pPr>
            <a:endParaRPr lang="en-US" altLang="cs-CZ" sz="2400"/>
          </a:p>
          <a:p>
            <a:pPr>
              <a:lnSpc>
                <a:spcPct val="80000"/>
              </a:lnSpc>
            </a:pPr>
            <a:r>
              <a:rPr lang="cs-CZ" altLang="cs-CZ" sz="2400"/>
              <a:t>Vysoká úroveň servisu</a:t>
            </a:r>
          </a:p>
          <a:p>
            <a:pPr>
              <a:lnSpc>
                <a:spcPct val="80000"/>
              </a:lnSpc>
            </a:pPr>
            <a:endParaRPr lang="en-US" altLang="cs-CZ" sz="2400"/>
          </a:p>
          <a:p>
            <a:pPr>
              <a:lnSpc>
                <a:spcPct val="80000"/>
              </a:lnSpc>
            </a:pPr>
            <a:r>
              <a:rPr lang="cs-CZ" altLang="cs-CZ" sz="2400"/>
              <a:t>Zajištění kvality</a:t>
            </a:r>
          </a:p>
          <a:p>
            <a:pPr>
              <a:lnSpc>
                <a:spcPct val="80000"/>
              </a:lnSpc>
            </a:pPr>
            <a:endParaRPr lang="en-US" altLang="cs-CZ" sz="2400"/>
          </a:p>
          <a:p>
            <a:pPr>
              <a:lnSpc>
                <a:spcPct val="80000"/>
              </a:lnSpc>
            </a:pPr>
            <a:r>
              <a:rPr lang="cs-CZ" altLang="cs-CZ" sz="2400"/>
              <a:t>Nízká úroveň vázaného kapitálu</a:t>
            </a:r>
          </a:p>
          <a:p>
            <a:pPr>
              <a:lnSpc>
                <a:spcPct val="80000"/>
              </a:lnSpc>
            </a:pPr>
            <a:endParaRPr lang="en-US" altLang="cs-CZ" sz="2400"/>
          </a:p>
          <a:p>
            <a:pPr>
              <a:lnSpc>
                <a:spcPct val="80000"/>
              </a:lnSpc>
            </a:pPr>
            <a:r>
              <a:rPr lang="cs-CZ" altLang="cs-CZ" sz="2400"/>
              <a:t>Podpora ostatních funkcí</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Grp="1" noChangeArrowheads="1"/>
          </p:cNvSpPr>
          <p:nvPr>
            <p:ph type="title"/>
          </p:nvPr>
        </p:nvSpPr>
        <p:spPr>
          <a:xfrm>
            <a:off x="900113" y="304800"/>
            <a:ext cx="8243887" cy="1431925"/>
          </a:xfrm>
          <a:noFill/>
          <a:ln/>
        </p:spPr>
        <p:txBody>
          <a:bodyPr/>
          <a:lstStyle/>
          <a:p>
            <a:r>
              <a:rPr lang="en-US" altLang="zh-CN"/>
              <a:t>Efficient consumer response</a:t>
            </a:r>
          </a:p>
        </p:txBody>
      </p:sp>
      <p:sp>
        <p:nvSpPr>
          <p:cNvPr id="28707" name="Rectangle 35"/>
          <p:cNvSpPr>
            <a:spLocks noGrp="1" noChangeArrowheads="1"/>
          </p:cNvSpPr>
          <p:nvPr>
            <p:ph type="body" idx="1"/>
          </p:nvPr>
        </p:nvSpPr>
        <p:spPr>
          <a:xfrm>
            <a:off x="1066800" y="1700213"/>
            <a:ext cx="7543800" cy="655637"/>
          </a:xfrm>
          <a:noFill/>
          <a:ln/>
        </p:spPr>
        <p:txBody>
          <a:bodyPr/>
          <a:lstStyle/>
          <a:p>
            <a:r>
              <a:rPr lang="en-US" altLang="zh-CN" b="1">
                <a:solidFill>
                  <a:schemeClr val="hlink"/>
                </a:solidFill>
              </a:rPr>
              <a:t>Category management</a:t>
            </a:r>
          </a:p>
        </p:txBody>
      </p:sp>
      <p:grpSp>
        <p:nvGrpSpPr>
          <p:cNvPr id="28719" name="Group 47"/>
          <p:cNvGrpSpPr>
            <a:grpSpLocks/>
          </p:cNvGrpSpPr>
          <p:nvPr/>
        </p:nvGrpSpPr>
        <p:grpSpPr bwMode="auto">
          <a:xfrm>
            <a:off x="-39688" y="2420938"/>
            <a:ext cx="9185276" cy="4321175"/>
            <a:chOff x="-25" y="1525"/>
            <a:chExt cx="5786" cy="2722"/>
          </a:xfrm>
        </p:grpSpPr>
        <p:sp>
          <p:nvSpPr>
            <p:cNvPr id="28693" name="Rectangle 21"/>
            <p:cNvSpPr>
              <a:spLocks noChangeArrowheads="1"/>
            </p:cNvSpPr>
            <p:nvPr/>
          </p:nvSpPr>
          <p:spPr bwMode="auto">
            <a:xfrm>
              <a:off x="1109" y="1525"/>
              <a:ext cx="1090" cy="49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zh-CN" sz="2000"/>
                <a:t>Establish infrastructure</a:t>
              </a:r>
            </a:p>
          </p:txBody>
        </p:sp>
        <p:sp>
          <p:nvSpPr>
            <p:cNvPr id="28694" name="Rectangle 22"/>
            <p:cNvSpPr>
              <a:spLocks noChangeArrowheads="1"/>
            </p:cNvSpPr>
            <p:nvPr/>
          </p:nvSpPr>
          <p:spPr bwMode="auto">
            <a:xfrm>
              <a:off x="2243" y="1525"/>
              <a:ext cx="1090" cy="49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zh-CN" sz="2000"/>
                <a:t>Optimize introductions</a:t>
              </a:r>
            </a:p>
          </p:txBody>
        </p:sp>
        <p:sp>
          <p:nvSpPr>
            <p:cNvPr id="28695" name="Rectangle 23"/>
            <p:cNvSpPr>
              <a:spLocks noChangeArrowheads="1"/>
            </p:cNvSpPr>
            <p:nvPr/>
          </p:nvSpPr>
          <p:spPr bwMode="auto">
            <a:xfrm>
              <a:off x="3378" y="1525"/>
              <a:ext cx="1134" cy="49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zh-CN" sz="2000"/>
                <a:t>Optimize assortments</a:t>
              </a:r>
            </a:p>
          </p:txBody>
        </p:sp>
        <p:sp>
          <p:nvSpPr>
            <p:cNvPr id="28696" name="Rectangle 24"/>
            <p:cNvSpPr>
              <a:spLocks noChangeArrowheads="1"/>
            </p:cNvSpPr>
            <p:nvPr/>
          </p:nvSpPr>
          <p:spPr bwMode="auto">
            <a:xfrm>
              <a:off x="4558" y="1525"/>
              <a:ext cx="1201" cy="49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zh-CN" sz="2000"/>
                <a:t>Optimize promotions</a:t>
              </a:r>
            </a:p>
          </p:txBody>
        </p:sp>
        <p:sp>
          <p:nvSpPr>
            <p:cNvPr id="28697" name="Rectangle 25"/>
            <p:cNvSpPr>
              <a:spLocks noChangeArrowheads="1"/>
            </p:cNvSpPr>
            <p:nvPr/>
          </p:nvSpPr>
          <p:spPr bwMode="auto">
            <a:xfrm>
              <a:off x="1110" y="2341"/>
              <a:ext cx="1090" cy="498"/>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zh-CN" sz="2000"/>
                <a:t>Integrated suppliers</a:t>
              </a:r>
            </a:p>
          </p:txBody>
        </p:sp>
        <p:sp>
          <p:nvSpPr>
            <p:cNvPr id="28698" name="Rectangle 26"/>
            <p:cNvSpPr>
              <a:spLocks noChangeArrowheads="1"/>
            </p:cNvSpPr>
            <p:nvPr/>
          </p:nvSpPr>
          <p:spPr bwMode="auto">
            <a:xfrm>
              <a:off x="2244" y="2341"/>
              <a:ext cx="1090" cy="498"/>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zh-CN" sz="2000"/>
                <a:t>Synchronized production</a:t>
              </a:r>
            </a:p>
          </p:txBody>
        </p:sp>
        <p:sp>
          <p:nvSpPr>
            <p:cNvPr id="28699" name="Rectangle 27"/>
            <p:cNvSpPr>
              <a:spLocks noChangeArrowheads="1"/>
            </p:cNvSpPr>
            <p:nvPr/>
          </p:nvSpPr>
          <p:spPr bwMode="auto">
            <a:xfrm>
              <a:off x="3379" y="2341"/>
              <a:ext cx="1134" cy="498"/>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zh-CN" sz="2000"/>
                <a:t>Continuous replenishment</a:t>
              </a:r>
            </a:p>
          </p:txBody>
        </p:sp>
        <p:sp>
          <p:nvSpPr>
            <p:cNvPr id="28700" name="Rectangle 28"/>
            <p:cNvSpPr>
              <a:spLocks noChangeArrowheads="1"/>
            </p:cNvSpPr>
            <p:nvPr/>
          </p:nvSpPr>
          <p:spPr bwMode="auto">
            <a:xfrm>
              <a:off x="4559" y="2341"/>
              <a:ext cx="1201" cy="498"/>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zh-CN" sz="2000"/>
                <a:t>Automated store ordering</a:t>
              </a:r>
            </a:p>
          </p:txBody>
        </p:sp>
        <p:cxnSp>
          <p:nvCxnSpPr>
            <p:cNvPr id="28701" name="AutoShape 29"/>
            <p:cNvCxnSpPr>
              <a:cxnSpLocks noChangeShapeType="1"/>
              <a:stCxn id="28693" idx="2"/>
              <a:endCxn id="28697" idx="0"/>
            </p:cNvCxnSpPr>
            <p:nvPr/>
          </p:nvCxnSpPr>
          <p:spPr bwMode="auto">
            <a:xfrm>
              <a:off x="1654" y="2023"/>
              <a:ext cx="1" cy="318"/>
            </a:xfrm>
            <a:prstGeom prst="straightConnector1">
              <a:avLst/>
            </a:prstGeom>
            <a:noFill/>
            <a:ln w="25400">
              <a:solidFill>
                <a:schemeClr val="tx1"/>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702" name="AutoShape 30"/>
            <p:cNvCxnSpPr>
              <a:cxnSpLocks noChangeShapeType="1"/>
              <a:stCxn id="28694" idx="2"/>
              <a:endCxn id="28698" idx="0"/>
            </p:cNvCxnSpPr>
            <p:nvPr/>
          </p:nvCxnSpPr>
          <p:spPr bwMode="auto">
            <a:xfrm>
              <a:off x="2788" y="2023"/>
              <a:ext cx="1" cy="318"/>
            </a:xfrm>
            <a:prstGeom prst="straightConnector1">
              <a:avLst/>
            </a:prstGeom>
            <a:noFill/>
            <a:ln w="25400">
              <a:solidFill>
                <a:schemeClr val="tx1"/>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703" name="AutoShape 31"/>
            <p:cNvCxnSpPr>
              <a:cxnSpLocks noChangeShapeType="1"/>
              <a:stCxn id="28695" idx="2"/>
              <a:endCxn id="28699" idx="0"/>
            </p:cNvCxnSpPr>
            <p:nvPr/>
          </p:nvCxnSpPr>
          <p:spPr bwMode="auto">
            <a:xfrm>
              <a:off x="3945" y="2023"/>
              <a:ext cx="1" cy="318"/>
            </a:xfrm>
            <a:prstGeom prst="straightConnector1">
              <a:avLst/>
            </a:prstGeom>
            <a:noFill/>
            <a:ln w="25400">
              <a:solidFill>
                <a:schemeClr val="tx1"/>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704" name="AutoShape 32"/>
            <p:cNvCxnSpPr>
              <a:cxnSpLocks noChangeShapeType="1"/>
              <a:stCxn id="28696" idx="2"/>
              <a:endCxn id="28700" idx="0"/>
            </p:cNvCxnSpPr>
            <p:nvPr/>
          </p:nvCxnSpPr>
          <p:spPr bwMode="auto">
            <a:xfrm>
              <a:off x="5159" y="2023"/>
              <a:ext cx="1" cy="318"/>
            </a:xfrm>
            <a:prstGeom prst="straightConnector1">
              <a:avLst/>
            </a:prstGeom>
            <a:noFill/>
            <a:ln w="25400">
              <a:solidFill>
                <a:schemeClr val="tx1"/>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705" name="Rectangle 33"/>
            <p:cNvSpPr>
              <a:spLocks noChangeArrowheads="1"/>
            </p:cNvSpPr>
            <p:nvPr/>
          </p:nvSpPr>
          <p:spPr bwMode="auto">
            <a:xfrm>
              <a:off x="22" y="1525"/>
              <a:ext cx="1090" cy="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zh-CN" sz="2000"/>
                <a:t>Category management</a:t>
              </a:r>
            </a:p>
          </p:txBody>
        </p:sp>
        <p:sp>
          <p:nvSpPr>
            <p:cNvPr id="28706" name="Rectangle 34"/>
            <p:cNvSpPr>
              <a:spLocks noChangeArrowheads="1"/>
            </p:cNvSpPr>
            <p:nvPr/>
          </p:nvSpPr>
          <p:spPr bwMode="auto">
            <a:xfrm>
              <a:off x="-25" y="2341"/>
              <a:ext cx="1136" cy="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zh-CN" sz="2000"/>
                <a:t>Product replenishment</a:t>
              </a:r>
            </a:p>
          </p:txBody>
        </p:sp>
        <p:sp>
          <p:nvSpPr>
            <p:cNvPr id="28708" name="Rectangle 36"/>
            <p:cNvSpPr>
              <a:spLocks noChangeArrowheads="1"/>
            </p:cNvSpPr>
            <p:nvPr/>
          </p:nvSpPr>
          <p:spPr bwMode="auto">
            <a:xfrm>
              <a:off x="1655" y="2931"/>
              <a:ext cx="1090" cy="49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zh-CN" sz="2000"/>
                <a:t>Reliable operations</a:t>
              </a:r>
            </a:p>
          </p:txBody>
        </p:sp>
        <p:sp>
          <p:nvSpPr>
            <p:cNvPr id="28709" name="Rectangle 37"/>
            <p:cNvSpPr>
              <a:spLocks noChangeArrowheads="1"/>
            </p:cNvSpPr>
            <p:nvPr/>
          </p:nvSpPr>
          <p:spPr bwMode="auto">
            <a:xfrm>
              <a:off x="3969" y="2932"/>
              <a:ext cx="1090" cy="49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zh-CN" sz="2000"/>
                <a:t>Cross-docking</a:t>
              </a:r>
            </a:p>
          </p:txBody>
        </p:sp>
        <p:sp>
          <p:nvSpPr>
            <p:cNvPr id="28710" name="Rectangle 38"/>
            <p:cNvSpPr>
              <a:spLocks noChangeArrowheads="1"/>
            </p:cNvSpPr>
            <p:nvPr/>
          </p:nvSpPr>
          <p:spPr bwMode="auto">
            <a:xfrm>
              <a:off x="1111" y="3749"/>
              <a:ext cx="1090" cy="498"/>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80000"/>
                </a:lnSpc>
              </a:pPr>
              <a:r>
                <a:rPr lang="en-US" altLang="zh-CN" sz="2000"/>
                <a:t>EDI</a:t>
              </a:r>
            </a:p>
          </p:txBody>
        </p:sp>
        <p:sp>
          <p:nvSpPr>
            <p:cNvPr id="28711" name="Rectangle 39"/>
            <p:cNvSpPr>
              <a:spLocks noChangeArrowheads="1"/>
            </p:cNvSpPr>
            <p:nvPr/>
          </p:nvSpPr>
          <p:spPr bwMode="auto">
            <a:xfrm>
              <a:off x="2245" y="3749"/>
              <a:ext cx="1090" cy="498"/>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zh-CN" sz="2000"/>
                <a:t>EFT</a:t>
              </a:r>
            </a:p>
          </p:txBody>
        </p:sp>
        <p:sp>
          <p:nvSpPr>
            <p:cNvPr id="28712" name="Rectangle 40"/>
            <p:cNvSpPr>
              <a:spLocks noChangeArrowheads="1"/>
            </p:cNvSpPr>
            <p:nvPr/>
          </p:nvSpPr>
          <p:spPr bwMode="auto">
            <a:xfrm>
              <a:off x="3380" y="3749"/>
              <a:ext cx="1134" cy="498"/>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80000"/>
                </a:lnSpc>
              </a:pPr>
              <a:r>
                <a:rPr lang="en-US" altLang="zh-CN" sz="2000"/>
                <a:t>Item coding and database maintenance</a:t>
              </a:r>
            </a:p>
          </p:txBody>
        </p:sp>
        <p:sp>
          <p:nvSpPr>
            <p:cNvPr id="28713" name="Rectangle 41"/>
            <p:cNvSpPr>
              <a:spLocks noChangeArrowheads="1"/>
            </p:cNvSpPr>
            <p:nvPr/>
          </p:nvSpPr>
          <p:spPr bwMode="auto">
            <a:xfrm>
              <a:off x="4560" y="3749"/>
              <a:ext cx="1201" cy="498"/>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zh-CN" sz="2000"/>
                <a:t>ABC</a:t>
              </a:r>
            </a:p>
          </p:txBody>
        </p:sp>
        <p:cxnSp>
          <p:nvCxnSpPr>
            <p:cNvPr id="28714" name="AutoShape 42"/>
            <p:cNvCxnSpPr>
              <a:cxnSpLocks noChangeShapeType="1"/>
            </p:cNvCxnSpPr>
            <p:nvPr/>
          </p:nvCxnSpPr>
          <p:spPr bwMode="auto">
            <a:xfrm>
              <a:off x="1610" y="3430"/>
              <a:ext cx="1" cy="318"/>
            </a:xfrm>
            <a:prstGeom prst="straightConnector1">
              <a:avLst/>
            </a:prstGeom>
            <a:noFill/>
            <a:ln w="25400">
              <a:solidFill>
                <a:schemeClr val="tx1"/>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715" name="AutoShape 43"/>
            <p:cNvCxnSpPr>
              <a:cxnSpLocks noChangeShapeType="1"/>
            </p:cNvCxnSpPr>
            <p:nvPr/>
          </p:nvCxnSpPr>
          <p:spPr bwMode="auto">
            <a:xfrm>
              <a:off x="2789" y="3430"/>
              <a:ext cx="1" cy="318"/>
            </a:xfrm>
            <a:prstGeom prst="straightConnector1">
              <a:avLst/>
            </a:prstGeom>
            <a:noFill/>
            <a:ln w="25400">
              <a:solidFill>
                <a:schemeClr val="tx1"/>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716" name="AutoShape 44"/>
            <p:cNvCxnSpPr>
              <a:cxnSpLocks noChangeShapeType="1"/>
            </p:cNvCxnSpPr>
            <p:nvPr/>
          </p:nvCxnSpPr>
          <p:spPr bwMode="auto">
            <a:xfrm>
              <a:off x="3922" y="3430"/>
              <a:ext cx="1" cy="318"/>
            </a:xfrm>
            <a:prstGeom prst="straightConnector1">
              <a:avLst/>
            </a:prstGeom>
            <a:noFill/>
            <a:ln w="25400">
              <a:solidFill>
                <a:schemeClr val="tx1"/>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717" name="AutoShape 45"/>
            <p:cNvCxnSpPr>
              <a:cxnSpLocks noChangeShapeType="1"/>
            </p:cNvCxnSpPr>
            <p:nvPr/>
          </p:nvCxnSpPr>
          <p:spPr bwMode="auto">
            <a:xfrm>
              <a:off x="5102" y="3430"/>
              <a:ext cx="1" cy="318"/>
            </a:xfrm>
            <a:prstGeom prst="straightConnector1">
              <a:avLst/>
            </a:prstGeom>
            <a:noFill/>
            <a:ln w="25400">
              <a:solidFill>
                <a:schemeClr val="tx1"/>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718" name="Rectangle 46"/>
            <p:cNvSpPr>
              <a:spLocks noChangeArrowheads="1"/>
            </p:cNvSpPr>
            <p:nvPr/>
          </p:nvSpPr>
          <p:spPr bwMode="auto">
            <a:xfrm>
              <a:off x="-23" y="3749"/>
              <a:ext cx="1136" cy="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zh-CN" sz="2000"/>
                <a:t>Enabling technologies</a:t>
              </a:r>
            </a:p>
          </p:txBody>
        </p:sp>
      </p:grpSp>
    </p:spTree>
    <p:extLst>
      <p:ext uri="{BB962C8B-B14F-4D97-AF65-F5344CB8AC3E}">
        <p14:creationId xmlns:p14="http://schemas.microsoft.com/office/powerpoint/2010/main" val="25892199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900113" y="1917700"/>
            <a:ext cx="7920037" cy="4895850"/>
          </a:xfrm>
        </p:spPr>
        <p:txBody>
          <a:bodyPr/>
          <a:lstStyle/>
          <a:p>
            <a:r>
              <a:rPr lang="en-US" altLang="zh-CN"/>
              <a:t>Enabling technologies</a:t>
            </a:r>
          </a:p>
          <a:p>
            <a:pPr lvl="1"/>
            <a:r>
              <a:rPr lang="en-US" altLang="zh-CN"/>
              <a:t>Scanning data</a:t>
            </a:r>
          </a:p>
          <a:p>
            <a:pPr lvl="1"/>
            <a:r>
              <a:rPr lang="en-US" altLang="zh-CN"/>
              <a:t>Data warehousing</a:t>
            </a:r>
          </a:p>
          <a:p>
            <a:pPr lvl="1"/>
            <a:r>
              <a:rPr lang="en-US" altLang="zh-CN"/>
              <a:t>Data mining</a:t>
            </a:r>
          </a:p>
          <a:p>
            <a:r>
              <a:rPr lang="en-US" altLang="zh-CN"/>
              <a:t>The data include</a:t>
            </a:r>
          </a:p>
          <a:p>
            <a:pPr lvl="1"/>
            <a:r>
              <a:rPr lang="en-US" altLang="zh-CN"/>
              <a:t>Demand / consumption / sales information</a:t>
            </a:r>
          </a:p>
          <a:p>
            <a:pPr lvl="1"/>
            <a:r>
              <a:rPr lang="en-US" altLang="zh-CN"/>
              <a:t>Cash flow</a:t>
            </a:r>
          </a:p>
          <a:p>
            <a:pPr lvl="1"/>
            <a:r>
              <a:rPr lang="en-US" altLang="zh-CN"/>
              <a:t>Stocks of finished goods / work in progress</a:t>
            </a:r>
          </a:p>
          <a:p>
            <a:pPr lvl="1"/>
            <a:r>
              <a:rPr lang="en-US" altLang="zh-CN"/>
              <a:t>Delivery and output status</a:t>
            </a:r>
          </a:p>
        </p:txBody>
      </p:sp>
      <p:sp>
        <p:nvSpPr>
          <p:cNvPr id="30724" name="Rectangle 4"/>
          <p:cNvSpPr>
            <a:spLocks noGrp="1" noChangeArrowheads="1"/>
          </p:cNvSpPr>
          <p:nvPr>
            <p:ph type="title"/>
          </p:nvPr>
        </p:nvSpPr>
        <p:spPr>
          <a:xfrm>
            <a:off x="900113" y="304800"/>
            <a:ext cx="8243887" cy="1431925"/>
          </a:xfrm>
          <a:noFill/>
          <a:ln/>
        </p:spPr>
        <p:txBody>
          <a:bodyPr/>
          <a:lstStyle/>
          <a:p>
            <a:r>
              <a:rPr lang="en-US" altLang="zh-CN"/>
              <a:t>Efficient consumer response</a:t>
            </a:r>
          </a:p>
        </p:txBody>
      </p:sp>
    </p:spTree>
    <p:extLst>
      <p:ext uri="{BB962C8B-B14F-4D97-AF65-F5344CB8AC3E}">
        <p14:creationId xmlns:p14="http://schemas.microsoft.com/office/powerpoint/2010/main" val="25494996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Grp="1" noChangeArrowheads="1"/>
          </p:cNvSpPr>
          <p:nvPr>
            <p:ph type="title"/>
          </p:nvPr>
        </p:nvSpPr>
        <p:spPr>
          <a:xfrm>
            <a:off x="900113" y="304800"/>
            <a:ext cx="8243887" cy="1108075"/>
          </a:xfrm>
          <a:noFill/>
          <a:ln/>
        </p:spPr>
        <p:txBody>
          <a:bodyPr/>
          <a:lstStyle/>
          <a:p>
            <a:r>
              <a:rPr lang="en-US" altLang="zh-CN"/>
              <a:t>Efficient consumer response</a:t>
            </a:r>
          </a:p>
        </p:txBody>
      </p:sp>
      <p:graphicFrame>
        <p:nvGraphicFramePr>
          <p:cNvPr id="31785" name="Group 41"/>
          <p:cNvGraphicFramePr>
            <a:graphicFrameLocks noGrp="1"/>
          </p:cNvGraphicFramePr>
          <p:nvPr/>
        </p:nvGraphicFramePr>
        <p:xfrm>
          <a:off x="179388" y="1484313"/>
          <a:ext cx="8856662" cy="5344033"/>
        </p:xfrm>
        <a:graphic>
          <a:graphicData uri="http://schemas.openxmlformats.org/drawingml/2006/table">
            <a:tbl>
              <a:tblPr/>
              <a:tblGrid>
                <a:gridCol w="1728787">
                  <a:extLst>
                    <a:ext uri="{9D8B030D-6E8A-4147-A177-3AD203B41FA5}">
                      <a16:colId xmlns:a16="http://schemas.microsoft.com/office/drawing/2014/main" val="20000"/>
                    </a:ext>
                  </a:extLst>
                </a:gridCol>
                <a:gridCol w="2447925">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gridCol w="2266950">
                  <a:extLst>
                    <a:ext uri="{9D8B030D-6E8A-4147-A177-3AD203B41FA5}">
                      <a16:colId xmlns:a16="http://schemas.microsoft.com/office/drawing/2014/main" val="20003"/>
                    </a:ext>
                  </a:extLst>
                </a:gridCol>
              </a:tblGrid>
              <a:tr h="936625">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Tahoma" pitchFamily="34" charset="0"/>
                          <a:ea typeface="宋体" pitchFamily="2" charset="-122"/>
                        </a:defRPr>
                      </a:lvl1pPr>
                      <a:lvl2pPr>
                        <a:spcBef>
                          <a:spcPct val="20000"/>
                        </a:spcBef>
                        <a:buClr>
                          <a:schemeClr val="tx1"/>
                        </a:buClr>
                        <a:defRPr sz="2400">
                          <a:solidFill>
                            <a:schemeClr val="tx1"/>
                          </a:solidFill>
                          <a:effectLst>
                            <a:outerShdw blurRad="38100" dist="38100" dir="2700000" algn="tl">
                              <a:srgbClr val="000000"/>
                            </a:outerShdw>
                          </a:effectLst>
                          <a:latin typeface="Tahoma" pitchFamily="34" charset="0"/>
                          <a:ea typeface="宋体" pitchFamily="2" charset="-122"/>
                        </a:defRPr>
                      </a:lvl2pPr>
                      <a:lvl3pPr>
                        <a:spcBef>
                          <a:spcPct val="20000"/>
                        </a:spcBef>
                        <a:buClr>
                          <a:schemeClr val="hlink"/>
                        </a:buClr>
                        <a:buSzPct val="70000"/>
                        <a:buFont typeface="Wingdings" pitchFamily="2" charset="2"/>
                        <a:defRPr sz="2000">
                          <a:solidFill>
                            <a:schemeClr val="tx1"/>
                          </a:solidFill>
                          <a:effectLst>
                            <a:outerShdw blurRad="38100" dist="38100" dir="2700000" algn="tl">
                              <a:srgbClr val="000000"/>
                            </a:outerShdw>
                          </a:effectLst>
                          <a:latin typeface="Tahoma" pitchFamily="34" charset="0"/>
                          <a:ea typeface="宋体" pitchFamily="2" charset="-122"/>
                        </a:defRPr>
                      </a:lvl3pPr>
                      <a:lvl4pPr>
                        <a:spcBef>
                          <a:spcPct val="20000"/>
                        </a:spcBef>
                        <a:buClr>
                          <a:schemeClr val="tx1"/>
                        </a:buClr>
                        <a:defRPr>
                          <a:solidFill>
                            <a:schemeClr val="tx1"/>
                          </a:solidFill>
                          <a:effectLst>
                            <a:outerShdw blurRad="38100" dist="38100" dir="2700000" algn="tl">
                              <a:srgbClr val="000000"/>
                            </a:outerShdw>
                          </a:effectLst>
                          <a:latin typeface="Tahoma" pitchFamily="34" charset="0"/>
                          <a:ea typeface="宋体" pitchFamily="2" charset="-122"/>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Tahoma" pitchFamily="34" charset="0"/>
                          <a:ea typeface="宋体" pitchFamily="2" charset="-122"/>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Tahoma" pitchFamily="34" charset="0"/>
                          <a:ea typeface="宋体" pitchFamily="2" charset="-122"/>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Tahoma" pitchFamily="34" charset="0"/>
                          <a:ea typeface="宋体" pitchFamily="2" charset="-122"/>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Tahoma" pitchFamily="34" charset="0"/>
                          <a:ea typeface="宋体" pitchFamily="2" charset="-122"/>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Tahoma"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zh-CN" altLang="en-US" sz="2400" b="0" i="0" u="none" strike="noStrike" cap="none" normalizeH="0" baseline="0">
                        <a:ln>
                          <a:noFill/>
                        </a:ln>
                        <a:solidFill>
                          <a:schemeClr val="tx1"/>
                        </a:solidFill>
                        <a:effectLst>
                          <a:outerShdw blurRad="38100" dist="38100" dir="2700000" algn="tl">
                            <a:srgbClr val="000000"/>
                          </a:outerShdw>
                        </a:effectLst>
                        <a:latin typeface="Tahoma" pitchFamily="34" charset="0"/>
                        <a:ea typeface="宋体" pitchFamily="2" charset="-122"/>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Tahoma" pitchFamily="34" charset="0"/>
                          <a:ea typeface="宋体" pitchFamily="2" charset="-122"/>
                        </a:defRPr>
                      </a:lvl1pPr>
                      <a:lvl2pPr>
                        <a:spcBef>
                          <a:spcPct val="20000"/>
                        </a:spcBef>
                        <a:buClr>
                          <a:schemeClr val="tx1"/>
                        </a:buClr>
                        <a:defRPr sz="2400">
                          <a:solidFill>
                            <a:schemeClr val="tx1"/>
                          </a:solidFill>
                          <a:effectLst>
                            <a:outerShdw blurRad="38100" dist="38100" dir="2700000" algn="tl">
                              <a:srgbClr val="000000"/>
                            </a:outerShdw>
                          </a:effectLst>
                          <a:latin typeface="Tahoma" pitchFamily="34" charset="0"/>
                          <a:ea typeface="宋体" pitchFamily="2" charset="-122"/>
                        </a:defRPr>
                      </a:lvl2pPr>
                      <a:lvl3pPr>
                        <a:spcBef>
                          <a:spcPct val="20000"/>
                        </a:spcBef>
                        <a:buClr>
                          <a:schemeClr val="hlink"/>
                        </a:buClr>
                        <a:buSzPct val="70000"/>
                        <a:buFont typeface="Wingdings" pitchFamily="2" charset="2"/>
                        <a:defRPr sz="2000">
                          <a:solidFill>
                            <a:schemeClr val="tx1"/>
                          </a:solidFill>
                          <a:effectLst>
                            <a:outerShdw blurRad="38100" dist="38100" dir="2700000" algn="tl">
                              <a:srgbClr val="000000"/>
                            </a:outerShdw>
                          </a:effectLst>
                          <a:latin typeface="Tahoma" pitchFamily="34" charset="0"/>
                          <a:ea typeface="宋体" pitchFamily="2" charset="-122"/>
                        </a:defRPr>
                      </a:lvl3pPr>
                      <a:lvl4pPr>
                        <a:spcBef>
                          <a:spcPct val="20000"/>
                        </a:spcBef>
                        <a:buClr>
                          <a:schemeClr val="tx1"/>
                        </a:buClr>
                        <a:defRPr>
                          <a:solidFill>
                            <a:schemeClr val="tx1"/>
                          </a:solidFill>
                          <a:effectLst>
                            <a:outerShdw blurRad="38100" dist="38100" dir="2700000" algn="tl">
                              <a:srgbClr val="000000"/>
                            </a:outerShdw>
                          </a:effectLst>
                          <a:latin typeface="Tahoma" pitchFamily="34" charset="0"/>
                          <a:ea typeface="宋体" pitchFamily="2" charset="-122"/>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Tahoma" pitchFamily="34" charset="0"/>
                          <a:ea typeface="宋体" pitchFamily="2" charset="-122"/>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Tahoma" pitchFamily="34" charset="0"/>
                          <a:ea typeface="宋体" pitchFamily="2" charset="-122"/>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Tahoma" pitchFamily="34" charset="0"/>
                          <a:ea typeface="宋体" pitchFamily="2" charset="-122"/>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Tahoma" pitchFamily="34" charset="0"/>
                          <a:ea typeface="宋体" pitchFamily="2" charset="-122"/>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Tahoma"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zh-CN" sz="2400" b="0" i="0" u="none" strike="noStrike" cap="none" normalizeH="0" baseline="0">
                          <a:ln>
                            <a:noFill/>
                          </a:ln>
                          <a:solidFill>
                            <a:srgbClr val="CC0000"/>
                          </a:solidFill>
                          <a:effectLst>
                            <a:outerShdw blurRad="38100" dist="38100" dir="2700000" algn="tl">
                              <a:srgbClr val="000000"/>
                            </a:outerShdw>
                          </a:effectLst>
                          <a:latin typeface="Tahoma" pitchFamily="34" charset="0"/>
                          <a:ea typeface="宋体" pitchFamily="2" charset="-122"/>
                        </a:rPr>
                        <a:t>Category management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Tahoma" pitchFamily="34" charset="0"/>
                          <a:ea typeface="宋体" pitchFamily="2" charset="-122"/>
                        </a:defRPr>
                      </a:lvl1pPr>
                      <a:lvl2pPr>
                        <a:spcBef>
                          <a:spcPct val="20000"/>
                        </a:spcBef>
                        <a:buClr>
                          <a:schemeClr val="tx1"/>
                        </a:buClr>
                        <a:defRPr sz="2400">
                          <a:solidFill>
                            <a:schemeClr val="tx1"/>
                          </a:solidFill>
                          <a:effectLst>
                            <a:outerShdw blurRad="38100" dist="38100" dir="2700000" algn="tl">
                              <a:srgbClr val="000000"/>
                            </a:outerShdw>
                          </a:effectLst>
                          <a:latin typeface="Tahoma" pitchFamily="34" charset="0"/>
                          <a:ea typeface="宋体" pitchFamily="2" charset="-122"/>
                        </a:defRPr>
                      </a:lvl2pPr>
                      <a:lvl3pPr>
                        <a:spcBef>
                          <a:spcPct val="20000"/>
                        </a:spcBef>
                        <a:buClr>
                          <a:schemeClr val="hlink"/>
                        </a:buClr>
                        <a:buSzPct val="70000"/>
                        <a:buFont typeface="Wingdings" pitchFamily="2" charset="2"/>
                        <a:defRPr sz="2000">
                          <a:solidFill>
                            <a:schemeClr val="tx1"/>
                          </a:solidFill>
                          <a:effectLst>
                            <a:outerShdw blurRad="38100" dist="38100" dir="2700000" algn="tl">
                              <a:srgbClr val="000000"/>
                            </a:outerShdw>
                          </a:effectLst>
                          <a:latin typeface="Tahoma" pitchFamily="34" charset="0"/>
                          <a:ea typeface="宋体" pitchFamily="2" charset="-122"/>
                        </a:defRPr>
                      </a:lvl3pPr>
                      <a:lvl4pPr>
                        <a:spcBef>
                          <a:spcPct val="20000"/>
                        </a:spcBef>
                        <a:buClr>
                          <a:schemeClr val="tx1"/>
                        </a:buClr>
                        <a:defRPr>
                          <a:solidFill>
                            <a:schemeClr val="tx1"/>
                          </a:solidFill>
                          <a:effectLst>
                            <a:outerShdw blurRad="38100" dist="38100" dir="2700000" algn="tl">
                              <a:srgbClr val="000000"/>
                            </a:outerShdw>
                          </a:effectLst>
                          <a:latin typeface="Tahoma" pitchFamily="34" charset="0"/>
                          <a:ea typeface="宋体" pitchFamily="2" charset="-122"/>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Tahoma" pitchFamily="34" charset="0"/>
                          <a:ea typeface="宋体" pitchFamily="2" charset="-122"/>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Tahoma" pitchFamily="34" charset="0"/>
                          <a:ea typeface="宋体" pitchFamily="2" charset="-122"/>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Tahoma" pitchFamily="34" charset="0"/>
                          <a:ea typeface="宋体" pitchFamily="2" charset="-122"/>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Tahoma" pitchFamily="34" charset="0"/>
                          <a:ea typeface="宋体" pitchFamily="2" charset="-122"/>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Tahoma"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zh-CN" sz="2400" b="0" i="0" u="none" strike="noStrike" cap="none" normalizeH="0" baseline="0">
                          <a:ln>
                            <a:noFill/>
                          </a:ln>
                          <a:solidFill>
                            <a:srgbClr val="CC0000"/>
                          </a:solidFill>
                          <a:effectLst>
                            <a:outerShdw blurRad="38100" dist="38100" dir="2700000" algn="tl">
                              <a:srgbClr val="000000"/>
                            </a:outerShdw>
                          </a:effectLst>
                          <a:latin typeface="Tahoma" pitchFamily="34" charset="0"/>
                          <a:ea typeface="宋体" pitchFamily="2" charset="-122"/>
                        </a:rPr>
                        <a:t>Continuous replenishment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Tahoma" pitchFamily="34" charset="0"/>
                          <a:ea typeface="宋体" pitchFamily="2" charset="-122"/>
                        </a:defRPr>
                      </a:lvl1pPr>
                      <a:lvl2pPr>
                        <a:spcBef>
                          <a:spcPct val="20000"/>
                        </a:spcBef>
                        <a:buClr>
                          <a:schemeClr val="tx1"/>
                        </a:buClr>
                        <a:defRPr sz="2400">
                          <a:solidFill>
                            <a:schemeClr val="tx1"/>
                          </a:solidFill>
                          <a:effectLst>
                            <a:outerShdw blurRad="38100" dist="38100" dir="2700000" algn="tl">
                              <a:srgbClr val="000000"/>
                            </a:outerShdw>
                          </a:effectLst>
                          <a:latin typeface="Tahoma" pitchFamily="34" charset="0"/>
                          <a:ea typeface="宋体" pitchFamily="2" charset="-122"/>
                        </a:defRPr>
                      </a:lvl2pPr>
                      <a:lvl3pPr>
                        <a:spcBef>
                          <a:spcPct val="20000"/>
                        </a:spcBef>
                        <a:buClr>
                          <a:schemeClr val="hlink"/>
                        </a:buClr>
                        <a:buSzPct val="70000"/>
                        <a:buFont typeface="Wingdings" pitchFamily="2" charset="2"/>
                        <a:defRPr sz="2000">
                          <a:solidFill>
                            <a:schemeClr val="tx1"/>
                          </a:solidFill>
                          <a:effectLst>
                            <a:outerShdw blurRad="38100" dist="38100" dir="2700000" algn="tl">
                              <a:srgbClr val="000000"/>
                            </a:outerShdw>
                          </a:effectLst>
                          <a:latin typeface="Tahoma" pitchFamily="34" charset="0"/>
                          <a:ea typeface="宋体" pitchFamily="2" charset="-122"/>
                        </a:defRPr>
                      </a:lvl3pPr>
                      <a:lvl4pPr>
                        <a:spcBef>
                          <a:spcPct val="20000"/>
                        </a:spcBef>
                        <a:buClr>
                          <a:schemeClr val="tx1"/>
                        </a:buClr>
                        <a:defRPr>
                          <a:solidFill>
                            <a:schemeClr val="tx1"/>
                          </a:solidFill>
                          <a:effectLst>
                            <a:outerShdw blurRad="38100" dist="38100" dir="2700000" algn="tl">
                              <a:srgbClr val="000000"/>
                            </a:outerShdw>
                          </a:effectLst>
                          <a:latin typeface="Tahoma" pitchFamily="34" charset="0"/>
                          <a:ea typeface="宋体" pitchFamily="2" charset="-122"/>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Tahoma" pitchFamily="34" charset="0"/>
                          <a:ea typeface="宋体" pitchFamily="2" charset="-122"/>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Tahoma" pitchFamily="34" charset="0"/>
                          <a:ea typeface="宋体" pitchFamily="2" charset="-122"/>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Tahoma" pitchFamily="34" charset="0"/>
                          <a:ea typeface="宋体" pitchFamily="2" charset="-122"/>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Tahoma" pitchFamily="34" charset="0"/>
                          <a:ea typeface="宋体" pitchFamily="2" charset="-122"/>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Tahoma"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zh-CN" sz="2400" b="0" i="0" u="none" strike="noStrike" cap="none" normalizeH="0" baseline="0">
                          <a:ln>
                            <a:noFill/>
                          </a:ln>
                          <a:solidFill>
                            <a:srgbClr val="CC0000"/>
                          </a:solidFill>
                          <a:effectLst>
                            <a:outerShdw blurRad="38100" dist="38100" dir="2700000" algn="tl">
                              <a:srgbClr val="000000"/>
                            </a:outerShdw>
                          </a:effectLst>
                          <a:latin typeface="Tahoma" pitchFamily="34" charset="0"/>
                          <a:ea typeface="宋体" pitchFamily="2" charset="-122"/>
                        </a:rPr>
                        <a:t>Enabling technologies</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56063">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Tahoma" pitchFamily="34" charset="0"/>
                          <a:ea typeface="宋体" pitchFamily="2" charset="-122"/>
                        </a:defRPr>
                      </a:lvl1pPr>
                      <a:lvl2pPr>
                        <a:spcBef>
                          <a:spcPct val="20000"/>
                        </a:spcBef>
                        <a:buClr>
                          <a:schemeClr val="tx1"/>
                        </a:buClr>
                        <a:defRPr sz="2400">
                          <a:solidFill>
                            <a:schemeClr val="tx1"/>
                          </a:solidFill>
                          <a:effectLst>
                            <a:outerShdw blurRad="38100" dist="38100" dir="2700000" algn="tl">
                              <a:srgbClr val="000000"/>
                            </a:outerShdw>
                          </a:effectLst>
                          <a:latin typeface="Tahoma" pitchFamily="34" charset="0"/>
                          <a:ea typeface="宋体" pitchFamily="2" charset="-122"/>
                        </a:defRPr>
                      </a:lvl2pPr>
                      <a:lvl3pPr>
                        <a:spcBef>
                          <a:spcPct val="20000"/>
                        </a:spcBef>
                        <a:buClr>
                          <a:schemeClr val="hlink"/>
                        </a:buClr>
                        <a:buSzPct val="70000"/>
                        <a:buFont typeface="Wingdings" pitchFamily="2" charset="2"/>
                        <a:defRPr sz="2000">
                          <a:solidFill>
                            <a:schemeClr val="tx1"/>
                          </a:solidFill>
                          <a:effectLst>
                            <a:outerShdw blurRad="38100" dist="38100" dir="2700000" algn="tl">
                              <a:srgbClr val="000000"/>
                            </a:outerShdw>
                          </a:effectLst>
                          <a:latin typeface="Tahoma" pitchFamily="34" charset="0"/>
                          <a:ea typeface="宋体" pitchFamily="2" charset="-122"/>
                        </a:defRPr>
                      </a:lvl3pPr>
                      <a:lvl4pPr>
                        <a:spcBef>
                          <a:spcPct val="20000"/>
                        </a:spcBef>
                        <a:buClr>
                          <a:schemeClr val="tx1"/>
                        </a:buClr>
                        <a:defRPr>
                          <a:solidFill>
                            <a:schemeClr val="tx1"/>
                          </a:solidFill>
                          <a:effectLst>
                            <a:outerShdw blurRad="38100" dist="38100" dir="2700000" algn="tl">
                              <a:srgbClr val="000000"/>
                            </a:outerShdw>
                          </a:effectLst>
                          <a:latin typeface="Tahoma" pitchFamily="34" charset="0"/>
                          <a:ea typeface="宋体" pitchFamily="2" charset="-122"/>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Tahoma" pitchFamily="34" charset="0"/>
                          <a:ea typeface="宋体" pitchFamily="2" charset="-122"/>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Tahoma" pitchFamily="34" charset="0"/>
                          <a:ea typeface="宋体" pitchFamily="2" charset="-122"/>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Tahoma" pitchFamily="34" charset="0"/>
                          <a:ea typeface="宋体" pitchFamily="2" charset="-122"/>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Tahoma" pitchFamily="34" charset="0"/>
                          <a:ea typeface="宋体" pitchFamily="2" charset="-122"/>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Tahoma" pitchFamily="34" charset="0"/>
                          <a:ea typeface="宋体"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altLang="zh-CN" sz="2800" b="0" i="0" u="none" strike="noStrike" cap="none" normalizeH="0" baseline="0">
                          <a:ln>
                            <a:noFill/>
                          </a:ln>
                          <a:solidFill>
                            <a:srgbClr val="CC0000"/>
                          </a:solidFill>
                          <a:effectLst>
                            <a:outerShdw blurRad="38100" dist="38100" dir="2700000" algn="tl">
                              <a:srgbClr val="000000"/>
                            </a:outerShdw>
                          </a:effectLst>
                          <a:latin typeface="Tahoma" pitchFamily="34" charset="0"/>
                          <a:ea typeface="宋体" pitchFamily="2" charset="-122"/>
                        </a:rPr>
                        <a:t>Required capability</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Tahoma" pitchFamily="34" charset="0"/>
                          <a:ea typeface="宋体" pitchFamily="2" charset="-122"/>
                        </a:defRPr>
                      </a:lvl1pPr>
                      <a:lvl2pPr>
                        <a:spcBef>
                          <a:spcPct val="20000"/>
                        </a:spcBef>
                        <a:buClr>
                          <a:schemeClr val="tx1"/>
                        </a:buClr>
                        <a:defRPr sz="2400">
                          <a:solidFill>
                            <a:schemeClr val="tx1"/>
                          </a:solidFill>
                          <a:effectLst>
                            <a:outerShdw blurRad="38100" dist="38100" dir="2700000" algn="tl">
                              <a:srgbClr val="000000"/>
                            </a:outerShdw>
                          </a:effectLst>
                          <a:latin typeface="Tahoma" pitchFamily="34" charset="0"/>
                          <a:ea typeface="宋体" pitchFamily="2" charset="-122"/>
                        </a:defRPr>
                      </a:lvl2pPr>
                      <a:lvl3pPr>
                        <a:spcBef>
                          <a:spcPct val="20000"/>
                        </a:spcBef>
                        <a:buClr>
                          <a:schemeClr val="hlink"/>
                        </a:buClr>
                        <a:buSzPct val="70000"/>
                        <a:buFont typeface="Wingdings" pitchFamily="2" charset="2"/>
                        <a:defRPr sz="2000">
                          <a:solidFill>
                            <a:schemeClr val="tx1"/>
                          </a:solidFill>
                          <a:effectLst>
                            <a:outerShdw blurRad="38100" dist="38100" dir="2700000" algn="tl">
                              <a:srgbClr val="000000"/>
                            </a:outerShdw>
                          </a:effectLst>
                          <a:latin typeface="Tahoma" pitchFamily="34" charset="0"/>
                          <a:ea typeface="宋体" pitchFamily="2" charset="-122"/>
                        </a:defRPr>
                      </a:lvl3pPr>
                      <a:lvl4pPr>
                        <a:spcBef>
                          <a:spcPct val="20000"/>
                        </a:spcBef>
                        <a:buClr>
                          <a:schemeClr val="tx1"/>
                        </a:buClr>
                        <a:defRPr>
                          <a:solidFill>
                            <a:schemeClr val="tx1"/>
                          </a:solidFill>
                          <a:effectLst>
                            <a:outerShdw blurRad="38100" dist="38100" dir="2700000" algn="tl">
                              <a:srgbClr val="000000"/>
                            </a:outerShdw>
                          </a:effectLst>
                          <a:latin typeface="Tahoma" pitchFamily="34" charset="0"/>
                          <a:ea typeface="宋体" pitchFamily="2" charset="-122"/>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Tahoma" pitchFamily="34" charset="0"/>
                          <a:ea typeface="宋体" pitchFamily="2" charset="-122"/>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Tahoma" pitchFamily="34" charset="0"/>
                          <a:ea typeface="宋体" pitchFamily="2" charset="-122"/>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Tahoma" pitchFamily="34" charset="0"/>
                          <a:ea typeface="宋体" pitchFamily="2" charset="-122"/>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Tahoma" pitchFamily="34" charset="0"/>
                          <a:ea typeface="宋体" pitchFamily="2" charset="-122"/>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Tahoma"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l"/>
                        <a:tabLst/>
                      </a:pPr>
                      <a:r>
                        <a:rPr kumimoji="0" lang="en-US" altLang="zh-CN" sz="2400" b="0" i="0" u="none" strike="noStrike" cap="none" normalizeH="0" baseline="0">
                          <a:ln>
                            <a:noFill/>
                          </a:ln>
                          <a:solidFill>
                            <a:schemeClr val="tx1"/>
                          </a:solidFill>
                          <a:effectLst/>
                          <a:latin typeface="Tahoma" pitchFamily="34" charset="0"/>
                          <a:ea typeface="宋体" pitchFamily="2" charset="-122"/>
                        </a:rPr>
                        <a:t>Account management</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l"/>
                        <a:tabLst/>
                      </a:pPr>
                      <a:r>
                        <a:rPr kumimoji="0" lang="en-US" altLang="zh-CN" sz="2400" b="0" i="0" u="none" strike="noStrike" cap="none" normalizeH="0" baseline="0">
                          <a:ln>
                            <a:noFill/>
                          </a:ln>
                          <a:solidFill>
                            <a:schemeClr val="tx1"/>
                          </a:solidFill>
                          <a:effectLst/>
                          <a:latin typeface="Tahoma" pitchFamily="34" charset="0"/>
                          <a:ea typeface="宋体" pitchFamily="2" charset="-122"/>
                        </a:rPr>
                        <a:t>Demand management</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l"/>
                        <a:tabLst/>
                      </a:pPr>
                      <a:r>
                        <a:rPr kumimoji="0" lang="en-US" altLang="zh-CN" sz="2400" b="0" i="0" u="none" strike="noStrike" cap="none" normalizeH="0" baseline="0">
                          <a:ln>
                            <a:noFill/>
                          </a:ln>
                          <a:solidFill>
                            <a:schemeClr val="tx1"/>
                          </a:solidFill>
                          <a:effectLst/>
                          <a:latin typeface="Tahoma" pitchFamily="34" charset="0"/>
                          <a:ea typeface="宋体" pitchFamily="2" charset="-122"/>
                        </a:rPr>
                        <a:t>Multifunctional selling teams</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l"/>
                        <a:tabLst/>
                      </a:pPr>
                      <a:r>
                        <a:rPr kumimoji="0" lang="en-US" altLang="zh-CN" sz="2400" b="0" i="0" u="none" strike="noStrike" cap="none" normalizeH="0" baseline="0">
                          <a:ln>
                            <a:noFill/>
                          </a:ln>
                          <a:solidFill>
                            <a:schemeClr val="tx1"/>
                          </a:solidFill>
                          <a:effectLst/>
                          <a:latin typeface="Tahoma" pitchFamily="34" charset="0"/>
                          <a:ea typeface="宋体" pitchFamily="2" charset="-122"/>
                        </a:rPr>
                        <a:t>Price list restructuring</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l"/>
                        <a:tabLst/>
                      </a:pPr>
                      <a:r>
                        <a:rPr kumimoji="0" lang="en-US" altLang="zh-CN" sz="2400" b="0" i="0" u="none" strike="noStrike" cap="none" normalizeH="0" baseline="0">
                          <a:ln>
                            <a:noFill/>
                          </a:ln>
                          <a:solidFill>
                            <a:schemeClr val="tx1"/>
                          </a:solidFill>
                          <a:effectLst/>
                          <a:latin typeface="Tahoma" pitchFamily="34" charset="0"/>
                          <a:ea typeface="宋体" pitchFamily="2" charset="-122"/>
                        </a:rPr>
                        <a:t>Effective and customized promotions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Tahoma" pitchFamily="34" charset="0"/>
                          <a:ea typeface="宋体" pitchFamily="2" charset="-122"/>
                        </a:defRPr>
                      </a:lvl1pPr>
                      <a:lvl2pPr>
                        <a:spcBef>
                          <a:spcPct val="20000"/>
                        </a:spcBef>
                        <a:buClr>
                          <a:schemeClr val="tx1"/>
                        </a:buClr>
                        <a:defRPr sz="2400">
                          <a:solidFill>
                            <a:schemeClr val="tx1"/>
                          </a:solidFill>
                          <a:effectLst>
                            <a:outerShdw blurRad="38100" dist="38100" dir="2700000" algn="tl">
                              <a:srgbClr val="000000"/>
                            </a:outerShdw>
                          </a:effectLst>
                          <a:latin typeface="Tahoma" pitchFamily="34" charset="0"/>
                          <a:ea typeface="宋体" pitchFamily="2" charset="-122"/>
                        </a:defRPr>
                      </a:lvl2pPr>
                      <a:lvl3pPr>
                        <a:spcBef>
                          <a:spcPct val="20000"/>
                        </a:spcBef>
                        <a:buClr>
                          <a:schemeClr val="hlink"/>
                        </a:buClr>
                        <a:buSzPct val="70000"/>
                        <a:buFont typeface="Wingdings" pitchFamily="2" charset="2"/>
                        <a:defRPr sz="2000">
                          <a:solidFill>
                            <a:schemeClr val="tx1"/>
                          </a:solidFill>
                          <a:effectLst>
                            <a:outerShdw blurRad="38100" dist="38100" dir="2700000" algn="tl">
                              <a:srgbClr val="000000"/>
                            </a:outerShdw>
                          </a:effectLst>
                          <a:latin typeface="Tahoma" pitchFamily="34" charset="0"/>
                          <a:ea typeface="宋体" pitchFamily="2" charset="-122"/>
                        </a:defRPr>
                      </a:lvl3pPr>
                      <a:lvl4pPr>
                        <a:spcBef>
                          <a:spcPct val="20000"/>
                        </a:spcBef>
                        <a:buClr>
                          <a:schemeClr val="tx1"/>
                        </a:buClr>
                        <a:defRPr>
                          <a:solidFill>
                            <a:schemeClr val="tx1"/>
                          </a:solidFill>
                          <a:effectLst>
                            <a:outerShdw blurRad="38100" dist="38100" dir="2700000" algn="tl">
                              <a:srgbClr val="000000"/>
                            </a:outerShdw>
                          </a:effectLst>
                          <a:latin typeface="Tahoma" pitchFamily="34" charset="0"/>
                          <a:ea typeface="宋体" pitchFamily="2" charset="-122"/>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Tahoma" pitchFamily="34" charset="0"/>
                          <a:ea typeface="宋体" pitchFamily="2" charset="-122"/>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Tahoma" pitchFamily="34" charset="0"/>
                          <a:ea typeface="宋体" pitchFamily="2" charset="-122"/>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Tahoma" pitchFamily="34" charset="0"/>
                          <a:ea typeface="宋体" pitchFamily="2" charset="-122"/>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Tahoma" pitchFamily="34" charset="0"/>
                          <a:ea typeface="宋体" pitchFamily="2" charset="-122"/>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Tahoma"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l"/>
                        <a:tabLst/>
                      </a:pPr>
                      <a:r>
                        <a:rPr kumimoji="0" lang="en-US" altLang="zh-CN" sz="2400" b="0" i="0" u="none" strike="noStrike" cap="none" normalizeH="0" baseline="0">
                          <a:ln>
                            <a:noFill/>
                          </a:ln>
                          <a:solidFill>
                            <a:schemeClr val="tx1"/>
                          </a:solidFill>
                          <a:effectLst>
                            <a:outerShdw blurRad="38100" dist="38100" dir="2700000" algn="tl">
                              <a:srgbClr val="000000"/>
                            </a:outerShdw>
                          </a:effectLst>
                          <a:latin typeface="Tahoma" pitchFamily="34" charset="0"/>
                          <a:ea typeface="宋体" pitchFamily="2" charset="-122"/>
                        </a:rPr>
                        <a:t>Joint inventory management</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l"/>
                        <a:tabLst/>
                      </a:pPr>
                      <a:r>
                        <a:rPr kumimoji="0" lang="en-US" altLang="zh-CN" sz="2400" b="0" i="0" u="none" strike="noStrike" cap="none" normalizeH="0" baseline="0">
                          <a:ln>
                            <a:noFill/>
                          </a:ln>
                          <a:solidFill>
                            <a:schemeClr val="tx1"/>
                          </a:solidFill>
                          <a:effectLst>
                            <a:outerShdw blurRad="38100" dist="38100" dir="2700000" algn="tl">
                              <a:srgbClr val="000000"/>
                            </a:outerShdw>
                          </a:effectLst>
                          <a:latin typeface="Tahoma" pitchFamily="34" charset="0"/>
                          <a:ea typeface="宋体" pitchFamily="2" charset="-122"/>
                        </a:rPr>
                        <a:t>Cross-dock operations</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l"/>
                        <a:tabLst/>
                      </a:pPr>
                      <a:r>
                        <a:rPr kumimoji="0" lang="en-US" altLang="zh-CN" sz="2400" b="0" i="0" u="none" strike="noStrike" cap="none" normalizeH="0" baseline="0">
                          <a:ln>
                            <a:noFill/>
                          </a:ln>
                          <a:solidFill>
                            <a:schemeClr val="tx1"/>
                          </a:solidFill>
                          <a:effectLst>
                            <a:outerShdw blurRad="38100" dist="38100" dir="2700000" algn="tl">
                              <a:srgbClr val="000000"/>
                            </a:outerShdw>
                          </a:effectLst>
                          <a:latin typeface="Tahoma" pitchFamily="34" charset="0"/>
                          <a:ea typeface="宋体" pitchFamily="2" charset="-122"/>
                        </a:rPr>
                        <a:t>Continuous replenishment</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l"/>
                        <a:tabLst/>
                      </a:pPr>
                      <a:r>
                        <a:rPr kumimoji="0" lang="en-US" altLang="zh-CN" sz="2400" b="0" i="0" u="none" strike="noStrike" cap="none" normalizeH="0" baseline="0">
                          <a:ln>
                            <a:noFill/>
                          </a:ln>
                          <a:solidFill>
                            <a:schemeClr val="tx1"/>
                          </a:solidFill>
                          <a:effectLst>
                            <a:outerShdw blurRad="38100" dist="38100" dir="2700000" algn="tl">
                              <a:srgbClr val="000000"/>
                            </a:outerShdw>
                          </a:effectLst>
                          <a:latin typeface="Tahoma" pitchFamily="34" charset="0"/>
                          <a:ea typeface="宋体" pitchFamily="2" charset="-122"/>
                        </a:rPr>
                        <a:t>Effective logistics and product flows</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l"/>
                        <a:tabLst/>
                      </a:pPr>
                      <a:r>
                        <a:rPr kumimoji="0" lang="en-US" altLang="zh-CN" sz="2400" b="0" i="0" u="none" strike="noStrike" cap="none" normalizeH="0" baseline="0">
                          <a:ln>
                            <a:noFill/>
                          </a:ln>
                          <a:solidFill>
                            <a:schemeClr val="tx1"/>
                          </a:solidFill>
                          <a:effectLst>
                            <a:outerShdw blurRad="38100" dist="38100" dir="2700000" algn="tl">
                              <a:srgbClr val="000000"/>
                            </a:outerShdw>
                          </a:effectLst>
                          <a:latin typeface="Tahoma" pitchFamily="34" charset="0"/>
                          <a:ea typeface="宋体" pitchFamily="2" charset="-122"/>
                        </a:rPr>
                        <a:t>Quick response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itchFamily="2" charset="2"/>
                        <a:defRPr sz="2800">
                          <a:solidFill>
                            <a:schemeClr val="tx1"/>
                          </a:solidFill>
                          <a:effectLst>
                            <a:outerShdw blurRad="38100" dist="38100" dir="2700000" algn="tl">
                              <a:srgbClr val="000000"/>
                            </a:outerShdw>
                          </a:effectLst>
                          <a:latin typeface="Tahoma" pitchFamily="34" charset="0"/>
                          <a:ea typeface="宋体" pitchFamily="2" charset="-122"/>
                        </a:defRPr>
                      </a:lvl1pPr>
                      <a:lvl2pPr>
                        <a:spcBef>
                          <a:spcPct val="20000"/>
                        </a:spcBef>
                        <a:buClr>
                          <a:schemeClr val="tx1"/>
                        </a:buClr>
                        <a:defRPr sz="2400">
                          <a:solidFill>
                            <a:schemeClr val="tx1"/>
                          </a:solidFill>
                          <a:effectLst>
                            <a:outerShdw blurRad="38100" dist="38100" dir="2700000" algn="tl">
                              <a:srgbClr val="000000"/>
                            </a:outerShdw>
                          </a:effectLst>
                          <a:latin typeface="Tahoma" pitchFamily="34" charset="0"/>
                          <a:ea typeface="宋体" pitchFamily="2" charset="-122"/>
                        </a:defRPr>
                      </a:lvl2pPr>
                      <a:lvl3pPr>
                        <a:spcBef>
                          <a:spcPct val="20000"/>
                        </a:spcBef>
                        <a:buClr>
                          <a:schemeClr val="hlink"/>
                        </a:buClr>
                        <a:buSzPct val="70000"/>
                        <a:buFont typeface="Wingdings" pitchFamily="2" charset="2"/>
                        <a:defRPr sz="2000">
                          <a:solidFill>
                            <a:schemeClr val="tx1"/>
                          </a:solidFill>
                          <a:effectLst>
                            <a:outerShdw blurRad="38100" dist="38100" dir="2700000" algn="tl">
                              <a:srgbClr val="000000"/>
                            </a:outerShdw>
                          </a:effectLst>
                          <a:latin typeface="Tahoma" pitchFamily="34" charset="0"/>
                          <a:ea typeface="宋体" pitchFamily="2" charset="-122"/>
                        </a:defRPr>
                      </a:lvl3pPr>
                      <a:lvl4pPr>
                        <a:spcBef>
                          <a:spcPct val="20000"/>
                        </a:spcBef>
                        <a:buClr>
                          <a:schemeClr val="tx1"/>
                        </a:buClr>
                        <a:defRPr>
                          <a:solidFill>
                            <a:schemeClr val="tx1"/>
                          </a:solidFill>
                          <a:effectLst>
                            <a:outerShdw blurRad="38100" dist="38100" dir="2700000" algn="tl">
                              <a:srgbClr val="000000"/>
                            </a:outerShdw>
                          </a:effectLst>
                          <a:latin typeface="Tahoma" pitchFamily="34" charset="0"/>
                          <a:ea typeface="宋体" pitchFamily="2" charset="-122"/>
                        </a:defRPr>
                      </a:lvl4pPr>
                      <a:lvl5pPr>
                        <a:spcBef>
                          <a:spcPct val="20000"/>
                        </a:spcBef>
                        <a:buClr>
                          <a:schemeClr val="hlink"/>
                        </a:buClr>
                        <a:buSzPct val="70000"/>
                        <a:buFont typeface="Wingdings" pitchFamily="2" charset="2"/>
                        <a:defRPr>
                          <a:solidFill>
                            <a:schemeClr val="tx1"/>
                          </a:solidFill>
                          <a:effectLst>
                            <a:outerShdw blurRad="38100" dist="38100" dir="2700000" algn="tl">
                              <a:srgbClr val="000000"/>
                            </a:outerShdw>
                          </a:effectLst>
                          <a:latin typeface="Tahoma" pitchFamily="34" charset="0"/>
                          <a:ea typeface="宋体" pitchFamily="2" charset="-122"/>
                        </a:defRPr>
                      </a:lvl5pPr>
                      <a:lvl6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Tahoma" pitchFamily="34" charset="0"/>
                          <a:ea typeface="宋体" pitchFamily="2" charset="-122"/>
                        </a:defRPr>
                      </a:lvl6pPr>
                      <a:lvl7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Tahoma" pitchFamily="34" charset="0"/>
                          <a:ea typeface="宋体" pitchFamily="2" charset="-122"/>
                        </a:defRPr>
                      </a:lvl7pPr>
                      <a:lvl8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Tahoma" pitchFamily="34" charset="0"/>
                          <a:ea typeface="宋体" pitchFamily="2" charset="-122"/>
                        </a:defRPr>
                      </a:lvl8pPr>
                      <a:lvl9pPr fontAlgn="base">
                        <a:spcBef>
                          <a:spcPct val="20000"/>
                        </a:spcBef>
                        <a:spcAft>
                          <a:spcPct val="0"/>
                        </a:spcAft>
                        <a:buClr>
                          <a:schemeClr val="hlink"/>
                        </a:buClr>
                        <a:buSzPct val="70000"/>
                        <a:buFont typeface="Wingdings" pitchFamily="2" charset="2"/>
                        <a:defRPr>
                          <a:solidFill>
                            <a:schemeClr val="tx1"/>
                          </a:solidFill>
                          <a:effectLst>
                            <a:outerShdw blurRad="38100" dist="38100" dir="2700000" algn="tl">
                              <a:srgbClr val="000000"/>
                            </a:outerShdw>
                          </a:effectLst>
                          <a:latin typeface="Tahoma"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l"/>
                        <a:tabLst/>
                      </a:pPr>
                      <a:r>
                        <a:rPr kumimoji="0" lang="en-US" altLang="zh-CN" sz="2400" b="0" i="0" u="none" strike="noStrike" cap="none" normalizeH="0" baseline="0">
                          <a:ln>
                            <a:noFill/>
                          </a:ln>
                          <a:solidFill>
                            <a:schemeClr val="tx1"/>
                          </a:solidFill>
                          <a:effectLst>
                            <a:outerShdw blurRad="38100" dist="38100" dir="2700000" algn="tl">
                              <a:srgbClr val="000000"/>
                            </a:outerShdw>
                          </a:effectLst>
                          <a:latin typeface="Tahoma" pitchFamily="34" charset="0"/>
                          <a:ea typeface="宋体" pitchFamily="2" charset="-122"/>
                        </a:rPr>
                        <a:t>Effective information sharing</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l"/>
                        <a:tabLst/>
                      </a:pPr>
                      <a:r>
                        <a:rPr kumimoji="0" lang="en-US" altLang="zh-CN" sz="2400" b="0" i="0" u="none" strike="noStrike" cap="none" normalizeH="0" baseline="0">
                          <a:ln>
                            <a:noFill/>
                          </a:ln>
                          <a:solidFill>
                            <a:schemeClr val="tx1"/>
                          </a:solidFill>
                          <a:effectLst>
                            <a:outerShdw blurRad="38100" dist="38100" dir="2700000" algn="tl">
                              <a:srgbClr val="000000"/>
                            </a:outerShdw>
                          </a:effectLst>
                          <a:latin typeface="Tahoma" pitchFamily="34" charset="0"/>
                          <a:ea typeface="宋体" pitchFamily="2" charset="-122"/>
                        </a:rPr>
                        <a:t>Automated order generation</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l"/>
                        <a:tabLst/>
                      </a:pPr>
                      <a:r>
                        <a:rPr kumimoji="0" lang="en-US" altLang="zh-CN" sz="2400" b="0" i="0" u="none" strike="noStrike" cap="none" normalizeH="0" baseline="0">
                          <a:ln>
                            <a:noFill/>
                          </a:ln>
                          <a:solidFill>
                            <a:schemeClr val="tx1"/>
                          </a:solidFill>
                          <a:effectLst>
                            <a:outerShdw blurRad="38100" dist="38100" dir="2700000" algn="tl">
                              <a:srgbClr val="000000"/>
                            </a:outerShdw>
                          </a:effectLst>
                          <a:latin typeface="Tahoma" pitchFamily="34" charset="0"/>
                          <a:ea typeface="宋体" pitchFamily="2" charset="-122"/>
                        </a:rPr>
                        <a:t>Bar-coding and the use of other scanning technology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710905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FDB080-FB5F-4EB6-B91B-F19EB3CE4F9A}"/>
              </a:ext>
            </a:extLst>
          </p:cNvPr>
          <p:cNvSpPr>
            <a:spLocks noGrp="1"/>
          </p:cNvSpPr>
          <p:nvPr>
            <p:ph type="title"/>
          </p:nvPr>
        </p:nvSpPr>
        <p:spPr/>
        <p:txBody>
          <a:bodyPr/>
          <a:lstStyle/>
          <a:p>
            <a:r>
              <a:rPr lang="cs-CZ" dirty="0" err="1"/>
              <a:t>Efficient</a:t>
            </a:r>
            <a:r>
              <a:rPr lang="cs-CZ" dirty="0"/>
              <a:t> </a:t>
            </a:r>
            <a:r>
              <a:rPr lang="cs-CZ" dirty="0" err="1"/>
              <a:t>consumer</a:t>
            </a:r>
            <a:r>
              <a:rPr lang="cs-CZ" dirty="0"/>
              <a:t> response</a:t>
            </a:r>
          </a:p>
        </p:txBody>
      </p:sp>
      <p:sp>
        <p:nvSpPr>
          <p:cNvPr id="3" name="Zástupný obsah 2">
            <a:extLst>
              <a:ext uri="{FF2B5EF4-FFF2-40B4-BE49-F238E27FC236}">
                <a16:creationId xmlns:a16="http://schemas.microsoft.com/office/drawing/2014/main" id="{A8CB14F1-03BB-471F-BDA1-727AA17F3EC1}"/>
              </a:ext>
            </a:extLst>
          </p:cNvPr>
          <p:cNvSpPr>
            <a:spLocks noGrp="1"/>
          </p:cNvSpPr>
          <p:nvPr>
            <p:ph idx="1"/>
          </p:nvPr>
        </p:nvSpPr>
        <p:spPr/>
        <p:txBody>
          <a:bodyPr>
            <a:normAutofit fontScale="85000" lnSpcReduction="10000"/>
          </a:bodyPr>
          <a:lstStyle/>
          <a:p>
            <a:r>
              <a:rPr lang="cs-CZ" dirty="0"/>
              <a:t>Logistická technologie ECR je charakteristická 4 „E“ strategiemi: </a:t>
            </a:r>
          </a:p>
          <a:p>
            <a:pPr lvl="1"/>
            <a:r>
              <a:rPr lang="cs-CZ" dirty="0"/>
              <a:t>efektivní sortiment-důležité hledisko pro zvýšení spokojenosti koncového zákazníka;  </a:t>
            </a:r>
          </a:p>
          <a:p>
            <a:pPr lvl="1"/>
            <a:r>
              <a:rPr lang="cs-CZ" dirty="0"/>
              <a:t>efektivní představení produktu- souvisí s reklamou zejména při zavádění nových produktů na trh a je nutná spolupráce a integrace všech dodavatelů;  </a:t>
            </a:r>
          </a:p>
          <a:p>
            <a:pPr lvl="1"/>
            <a:r>
              <a:rPr lang="cs-CZ" dirty="0"/>
              <a:t>efektivní propagace produktu-sestavení ucelené koncepce propagace produktů v rámci ucelené koncepce a strategie politiky prodeje produktů; </a:t>
            </a:r>
          </a:p>
          <a:p>
            <a:pPr lvl="1"/>
            <a:r>
              <a:rPr lang="cs-CZ" dirty="0"/>
              <a:t>efektivní doplňování produktu-týká se optimalizace logistického řetězce a to takovým způsobem, aby si trh vyžadoval přímo tento produkt ke koupi. </a:t>
            </a:r>
          </a:p>
        </p:txBody>
      </p:sp>
    </p:spTree>
    <p:extLst>
      <p:ext uri="{BB962C8B-B14F-4D97-AF65-F5344CB8AC3E}">
        <p14:creationId xmlns:p14="http://schemas.microsoft.com/office/powerpoint/2010/main" val="7679432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032103-AF77-4A05-BA14-9612286244BA}"/>
              </a:ext>
            </a:extLst>
          </p:cNvPr>
          <p:cNvSpPr>
            <a:spLocks noGrp="1"/>
          </p:cNvSpPr>
          <p:nvPr>
            <p:ph type="title"/>
          </p:nvPr>
        </p:nvSpPr>
        <p:spPr/>
        <p:txBody>
          <a:bodyPr/>
          <a:lstStyle/>
          <a:p>
            <a:r>
              <a:rPr lang="cs-CZ" dirty="0" err="1"/>
              <a:t>Efficient</a:t>
            </a:r>
            <a:r>
              <a:rPr lang="cs-CZ" dirty="0"/>
              <a:t> </a:t>
            </a:r>
            <a:r>
              <a:rPr lang="cs-CZ" dirty="0" err="1"/>
              <a:t>consumer</a:t>
            </a:r>
            <a:r>
              <a:rPr lang="cs-CZ" dirty="0"/>
              <a:t> response</a:t>
            </a:r>
          </a:p>
        </p:txBody>
      </p:sp>
      <p:sp>
        <p:nvSpPr>
          <p:cNvPr id="3" name="Zástupný obsah 2">
            <a:extLst>
              <a:ext uri="{FF2B5EF4-FFF2-40B4-BE49-F238E27FC236}">
                <a16:creationId xmlns:a16="http://schemas.microsoft.com/office/drawing/2014/main" id="{1763CC4A-3AB5-4AD6-AC96-F0ABDAE5AF72}"/>
              </a:ext>
            </a:extLst>
          </p:cNvPr>
          <p:cNvSpPr>
            <a:spLocks noGrp="1"/>
          </p:cNvSpPr>
          <p:nvPr>
            <p:ph idx="1"/>
          </p:nvPr>
        </p:nvSpPr>
        <p:spPr/>
        <p:txBody>
          <a:bodyPr/>
          <a:lstStyle/>
          <a:p>
            <a:r>
              <a:rPr lang="cs-CZ" dirty="0" err="1"/>
              <a:t>Přídosy</a:t>
            </a:r>
            <a:r>
              <a:rPr lang="cs-CZ" dirty="0"/>
              <a:t>:</a:t>
            </a:r>
          </a:p>
          <a:p>
            <a:pPr lvl="1"/>
            <a:r>
              <a:rPr lang="cs-CZ" dirty="0"/>
              <a:t>zrychlený oběh zboží v závislosti na poptávce a potřebách zákazníka, </a:t>
            </a:r>
          </a:p>
          <a:p>
            <a:pPr lvl="1"/>
            <a:r>
              <a:rPr lang="cs-CZ" dirty="0"/>
              <a:t>vytřídění neprodejného zboží a </a:t>
            </a:r>
          </a:p>
          <a:p>
            <a:pPr lvl="1"/>
            <a:r>
              <a:rPr lang="cs-CZ" dirty="0"/>
              <a:t>účinné snižování provozních nákladů ve všech směrech. </a:t>
            </a:r>
          </a:p>
          <a:p>
            <a:endParaRPr lang="cs-CZ" dirty="0"/>
          </a:p>
        </p:txBody>
      </p:sp>
    </p:spTree>
    <p:extLst>
      <p:ext uri="{BB962C8B-B14F-4D97-AF65-F5344CB8AC3E}">
        <p14:creationId xmlns:p14="http://schemas.microsoft.com/office/powerpoint/2010/main" val="13700406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E4039B-5FFB-4823-BB50-F816DAECF448}"/>
              </a:ext>
            </a:extLst>
          </p:cNvPr>
          <p:cNvSpPr>
            <a:spLocks noGrp="1"/>
          </p:cNvSpPr>
          <p:nvPr>
            <p:ph type="title"/>
          </p:nvPr>
        </p:nvSpPr>
        <p:spPr/>
        <p:txBody>
          <a:bodyPr/>
          <a:lstStyle/>
          <a:p>
            <a:r>
              <a:rPr lang="cs-CZ" dirty="0" err="1"/>
              <a:t>Cooperative</a:t>
            </a:r>
            <a:r>
              <a:rPr lang="cs-CZ" dirty="0"/>
              <a:t> </a:t>
            </a:r>
            <a:r>
              <a:rPr lang="cs-CZ" dirty="0" err="1"/>
              <a:t>planning</a:t>
            </a:r>
            <a:r>
              <a:rPr lang="cs-CZ" dirty="0"/>
              <a:t>  </a:t>
            </a:r>
            <a:r>
              <a:rPr lang="cs-CZ" dirty="0" err="1"/>
              <a:t>forecasting</a:t>
            </a:r>
            <a:r>
              <a:rPr lang="cs-CZ" dirty="0"/>
              <a:t> and </a:t>
            </a:r>
            <a:r>
              <a:rPr lang="cs-CZ" dirty="0" err="1"/>
              <a:t>replenishment</a:t>
            </a:r>
            <a:r>
              <a:rPr lang="cs-CZ" dirty="0"/>
              <a:t>, </a:t>
            </a:r>
          </a:p>
        </p:txBody>
      </p:sp>
      <p:sp>
        <p:nvSpPr>
          <p:cNvPr id="3" name="Zástupný obsah 2">
            <a:extLst>
              <a:ext uri="{FF2B5EF4-FFF2-40B4-BE49-F238E27FC236}">
                <a16:creationId xmlns:a16="http://schemas.microsoft.com/office/drawing/2014/main" id="{BD973F45-3EA9-483B-BF14-DE3B66401511}"/>
              </a:ext>
            </a:extLst>
          </p:cNvPr>
          <p:cNvSpPr>
            <a:spLocks noGrp="1"/>
          </p:cNvSpPr>
          <p:nvPr>
            <p:ph idx="1"/>
          </p:nvPr>
        </p:nvSpPr>
        <p:spPr/>
        <p:txBody>
          <a:bodyPr>
            <a:normAutofit fontScale="92500" lnSpcReduction="10000"/>
          </a:bodyPr>
          <a:lstStyle/>
          <a:p>
            <a:r>
              <a:rPr lang="cs-CZ" dirty="0">
                <a:effectLst/>
                <a:latin typeface="Arial" panose="020B0604020202020204" pitchFamily="34" charset="0"/>
              </a:rPr>
              <a:t>společné plánování, předpovídání a doplňování zásob. </a:t>
            </a:r>
          </a:p>
          <a:p>
            <a:r>
              <a:rPr lang="cs-CZ" dirty="0">
                <a:effectLst/>
                <a:latin typeface="Arial" panose="020B0604020202020204" pitchFamily="34" charset="0"/>
              </a:rPr>
              <a:t>Jedná se o technologii navrženou komisí VICS (</a:t>
            </a:r>
            <a:r>
              <a:rPr lang="cs-CZ" dirty="0" err="1">
                <a:effectLst/>
                <a:latin typeface="Arial" panose="020B0604020202020204" pitchFamily="34" charset="0"/>
              </a:rPr>
              <a:t>Voluntary</a:t>
            </a:r>
            <a:r>
              <a:rPr lang="cs-CZ" dirty="0">
                <a:effectLst/>
                <a:latin typeface="Arial" panose="020B0604020202020204" pitchFamily="34" charset="0"/>
              </a:rPr>
              <a:t> Inter-</a:t>
            </a:r>
            <a:r>
              <a:rPr lang="cs-CZ" dirty="0" err="1">
                <a:effectLst/>
                <a:latin typeface="Arial" panose="020B0604020202020204" pitchFamily="34" charset="0"/>
              </a:rPr>
              <a:t>industry</a:t>
            </a:r>
            <a:r>
              <a:rPr lang="cs-CZ" dirty="0">
                <a:effectLst/>
                <a:latin typeface="Arial" panose="020B0604020202020204" pitchFamily="34" charset="0"/>
              </a:rPr>
              <a:t> </a:t>
            </a:r>
            <a:r>
              <a:rPr lang="cs-CZ" dirty="0" err="1">
                <a:effectLst/>
                <a:latin typeface="Arial" panose="020B0604020202020204" pitchFamily="34" charset="0"/>
              </a:rPr>
              <a:t>Commerce</a:t>
            </a:r>
            <a:r>
              <a:rPr lang="cs-CZ" dirty="0">
                <a:effectLst/>
                <a:latin typeface="Arial" panose="020B0604020202020204" pitchFamily="34" charset="0"/>
              </a:rPr>
              <a:t> </a:t>
            </a:r>
            <a:r>
              <a:rPr lang="cs-CZ" dirty="0" err="1">
                <a:effectLst/>
                <a:latin typeface="Arial" panose="020B0604020202020204" pitchFamily="34" charset="0"/>
              </a:rPr>
              <a:t>Standards</a:t>
            </a:r>
            <a:r>
              <a:rPr lang="cs-CZ" dirty="0">
                <a:effectLst/>
                <a:latin typeface="Arial" panose="020B0604020202020204" pitchFamily="34" charset="0"/>
              </a:rPr>
              <a:t>) v roce 1998 pro společnosti, které vyžadovaly realizaci společného projektu v oblasti doplňování zboží. </a:t>
            </a:r>
          </a:p>
          <a:p>
            <a:r>
              <a:rPr lang="cs-CZ" dirty="0">
                <a:effectLst/>
                <a:latin typeface="Arial" panose="020B0604020202020204" pitchFamily="34" charset="0"/>
              </a:rPr>
              <a:t>Je možné ji považovat za nejpropracovanější systém pro řízení hmotných toků založených na JIT, QR, ECR, CRP</a:t>
            </a:r>
            <a:endParaRPr lang="cs-CZ" dirty="0"/>
          </a:p>
        </p:txBody>
      </p:sp>
    </p:spTree>
    <p:extLst>
      <p:ext uri="{BB962C8B-B14F-4D97-AF65-F5344CB8AC3E}">
        <p14:creationId xmlns:p14="http://schemas.microsoft.com/office/powerpoint/2010/main" val="36555331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8BCE3FC-393B-4FC5-A0D0-8B546082318B}"/>
              </a:ext>
            </a:extLst>
          </p:cNvPr>
          <p:cNvSpPr>
            <a:spLocks noGrp="1"/>
          </p:cNvSpPr>
          <p:nvPr>
            <p:ph type="title"/>
          </p:nvPr>
        </p:nvSpPr>
        <p:spPr/>
        <p:txBody>
          <a:bodyPr/>
          <a:lstStyle/>
          <a:p>
            <a:r>
              <a:rPr lang="cs-CZ" dirty="0" err="1"/>
              <a:t>Cooperative</a:t>
            </a:r>
            <a:r>
              <a:rPr lang="cs-CZ" dirty="0"/>
              <a:t> </a:t>
            </a:r>
            <a:r>
              <a:rPr lang="cs-CZ" dirty="0" err="1"/>
              <a:t>planning</a:t>
            </a:r>
            <a:r>
              <a:rPr lang="cs-CZ" dirty="0"/>
              <a:t>  </a:t>
            </a:r>
            <a:r>
              <a:rPr lang="cs-CZ" dirty="0" err="1"/>
              <a:t>forecasting</a:t>
            </a:r>
            <a:r>
              <a:rPr lang="cs-CZ" dirty="0"/>
              <a:t> and </a:t>
            </a:r>
            <a:r>
              <a:rPr lang="cs-CZ" dirty="0" err="1"/>
              <a:t>replenishment</a:t>
            </a:r>
            <a:r>
              <a:rPr lang="cs-CZ" dirty="0"/>
              <a:t>, </a:t>
            </a:r>
          </a:p>
        </p:txBody>
      </p:sp>
      <p:sp>
        <p:nvSpPr>
          <p:cNvPr id="3" name="Zástupný obsah 2">
            <a:extLst>
              <a:ext uri="{FF2B5EF4-FFF2-40B4-BE49-F238E27FC236}">
                <a16:creationId xmlns:a16="http://schemas.microsoft.com/office/drawing/2014/main" id="{346592B5-500D-4008-9C5E-924517A2FA10}"/>
              </a:ext>
            </a:extLst>
          </p:cNvPr>
          <p:cNvSpPr>
            <a:spLocks noGrp="1"/>
          </p:cNvSpPr>
          <p:nvPr>
            <p:ph idx="1"/>
          </p:nvPr>
        </p:nvSpPr>
        <p:spPr/>
        <p:txBody>
          <a:bodyPr/>
          <a:lstStyle/>
          <a:p>
            <a:r>
              <a:rPr lang="cs-CZ" dirty="0">
                <a:effectLst/>
                <a:latin typeface="Arial" panose="020B0604020202020204" pitchFamily="34" charset="0"/>
              </a:rPr>
              <a:t>Úzká spolupráce partnerů v dodavatelském řetězci však není aplikovaná pouze při procesu doplňování, ale rozšiřuje se obdobně jako v ECR i na další společné procesy v řetězci. </a:t>
            </a:r>
          </a:p>
          <a:p>
            <a:r>
              <a:rPr lang="cs-CZ" b="1" dirty="0">
                <a:effectLst/>
                <a:latin typeface="Arial" panose="020B0604020202020204" pitchFamily="34" charset="0"/>
              </a:rPr>
              <a:t>vytváření společné předpovědi poptávky</a:t>
            </a:r>
          </a:p>
          <a:p>
            <a:pPr lvl="1"/>
            <a:r>
              <a:rPr lang="cs-CZ" dirty="0">
                <a:effectLst/>
                <a:latin typeface="Arial" panose="020B0604020202020204" pitchFamily="34" charset="0"/>
              </a:rPr>
              <a:t>tzv. metoda integrované předpovědi poptávky pro celý dodavatelský řetězec. </a:t>
            </a:r>
            <a:endParaRPr lang="cs-CZ" b="1" dirty="0"/>
          </a:p>
        </p:txBody>
      </p:sp>
    </p:spTree>
    <p:extLst>
      <p:ext uri="{BB962C8B-B14F-4D97-AF65-F5344CB8AC3E}">
        <p14:creationId xmlns:p14="http://schemas.microsoft.com/office/powerpoint/2010/main" val="39326701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C1897D8-05F6-4282-A832-6C3A190E1794}"/>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53156BDB-455D-4A63-BC40-4243938EAD84}"/>
              </a:ext>
            </a:extLst>
          </p:cNvPr>
          <p:cNvSpPr>
            <a:spLocks noGrp="1"/>
          </p:cNvSpPr>
          <p:nvPr>
            <p:ph idx="1"/>
          </p:nvPr>
        </p:nvSpPr>
        <p:spPr/>
        <p:txBody>
          <a:bodyPr/>
          <a:lstStyle/>
          <a:p>
            <a:endParaRPr lang="cs-CZ"/>
          </a:p>
        </p:txBody>
      </p:sp>
      <p:pic>
        <p:nvPicPr>
          <p:cNvPr id="5" name="Obrázek 4">
            <a:extLst>
              <a:ext uri="{FF2B5EF4-FFF2-40B4-BE49-F238E27FC236}">
                <a16:creationId xmlns:a16="http://schemas.microsoft.com/office/drawing/2014/main" id="{3A9B5466-14D4-4E39-ABAB-33A11CBF78F4}"/>
              </a:ext>
            </a:extLst>
          </p:cNvPr>
          <p:cNvPicPr>
            <a:picLocks noChangeAspect="1"/>
          </p:cNvPicPr>
          <p:nvPr/>
        </p:nvPicPr>
        <p:blipFill>
          <a:blip r:embed="rId3"/>
          <a:stretch>
            <a:fillRect/>
          </a:stretch>
        </p:blipFill>
        <p:spPr>
          <a:xfrm>
            <a:off x="561975" y="414337"/>
            <a:ext cx="8020050" cy="6029325"/>
          </a:xfrm>
          <a:prstGeom prst="rect">
            <a:avLst/>
          </a:prstGeom>
        </p:spPr>
      </p:pic>
    </p:spTree>
    <p:extLst>
      <p:ext uri="{BB962C8B-B14F-4D97-AF65-F5344CB8AC3E}">
        <p14:creationId xmlns:p14="http://schemas.microsoft.com/office/powerpoint/2010/main" val="3734398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r>
              <a:rPr lang="cs-CZ" altLang="cs-CZ"/>
              <a:t>Součásti řízení materiálů</a:t>
            </a:r>
          </a:p>
        </p:txBody>
      </p:sp>
      <p:sp>
        <p:nvSpPr>
          <p:cNvPr id="137219" name="Rectangle 3"/>
          <p:cNvSpPr>
            <a:spLocks noGrp="1" noChangeArrowheads="1"/>
          </p:cNvSpPr>
          <p:nvPr>
            <p:ph type="body" sz="half" idx="1"/>
          </p:nvPr>
        </p:nvSpPr>
        <p:spPr>
          <a:xfrm>
            <a:off x="395288" y="1557338"/>
            <a:ext cx="4062412" cy="4824412"/>
          </a:xfrm>
        </p:spPr>
        <p:txBody>
          <a:bodyPr/>
          <a:lstStyle/>
          <a:p>
            <a:r>
              <a:rPr lang="cs-CZ" altLang="cs-CZ" sz="2000"/>
              <a:t>Nákup a obstarávání</a:t>
            </a:r>
            <a:endParaRPr lang="en-US" altLang="cs-CZ" sz="2000"/>
          </a:p>
          <a:p>
            <a:r>
              <a:rPr lang="cs-CZ" altLang="cs-CZ" sz="2000"/>
              <a:t>Řízení výroby</a:t>
            </a:r>
            <a:endParaRPr lang="en-US" altLang="cs-CZ" sz="2000"/>
          </a:p>
          <a:p>
            <a:r>
              <a:rPr lang="cs-CZ" altLang="cs-CZ" sz="2000"/>
              <a:t>Vnitřní logistika</a:t>
            </a:r>
          </a:p>
          <a:p>
            <a:r>
              <a:rPr lang="cs-CZ" altLang="cs-CZ" sz="2000"/>
              <a:t>Skladování </a:t>
            </a:r>
            <a:r>
              <a:rPr lang="cs-CZ" altLang="cs-CZ" sz="2000" i="1"/>
              <a:t>(u surovin méně náročné – otevřený prostor)</a:t>
            </a:r>
            <a:endParaRPr lang="en-US" altLang="cs-CZ" sz="2000" i="1"/>
          </a:p>
          <a:p>
            <a:r>
              <a:rPr lang="cs-CZ" altLang="cs-CZ" sz="2000"/>
              <a:t>Data a informační systémy</a:t>
            </a:r>
            <a:endParaRPr lang="en-US" altLang="cs-CZ" sz="2000"/>
          </a:p>
          <a:p>
            <a:endParaRPr lang="cs-CZ" altLang="cs-CZ" sz="2000"/>
          </a:p>
        </p:txBody>
      </p:sp>
      <p:sp>
        <p:nvSpPr>
          <p:cNvPr id="137220" name="Rectangle 4"/>
          <p:cNvSpPr>
            <a:spLocks noGrp="1" noChangeArrowheads="1"/>
          </p:cNvSpPr>
          <p:nvPr>
            <p:ph type="body" sz="half" idx="2"/>
          </p:nvPr>
        </p:nvSpPr>
        <p:spPr>
          <a:xfrm>
            <a:off x="4613275" y="1557338"/>
            <a:ext cx="4062413" cy="4824412"/>
          </a:xfrm>
        </p:spPr>
        <p:txBody>
          <a:bodyPr/>
          <a:lstStyle/>
          <a:p>
            <a:r>
              <a:rPr lang="cs-CZ" altLang="cs-CZ" sz="2000"/>
              <a:t>Plánování a řízení zásob </a:t>
            </a:r>
            <a:r>
              <a:rPr lang="cs-CZ" altLang="cs-CZ" sz="2000" i="1"/>
              <a:t>(při řízení materiálů stejné metody jako u zásob)</a:t>
            </a:r>
            <a:endParaRPr lang="en-US" altLang="cs-CZ" sz="2000" i="1"/>
          </a:p>
          <a:p>
            <a:r>
              <a:rPr lang="cs-CZ" altLang="cs-CZ" sz="2000"/>
              <a:t>Prognózování </a:t>
            </a:r>
            <a:r>
              <a:rPr lang="cs-CZ" altLang="cs-CZ" sz="2000" i="1"/>
              <a:t>(výsledky jiných podnikových útvarů, jsou vstupem pro řízení materiálů)</a:t>
            </a:r>
          </a:p>
          <a:p>
            <a:r>
              <a:rPr lang="cs-CZ" altLang="cs-CZ" sz="2000"/>
              <a:t>Likvidace materiálů</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Manipulace</a:t>
            </a:r>
            <a:endParaRPr lang="en-GB" dirty="0"/>
          </a:p>
        </p:txBody>
      </p:sp>
      <p:sp>
        <p:nvSpPr>
          <p:cNvPr id="3" name="Zástupný symbol pro obsah 2"/>
          <p:cNvSpPr>
            <a:spLocks noGrp="1"/>
          </p:cNvSpPr>
          <p:nvPr>
            <p:ph idx="1"/>
          </p:nvPr>
        </p:nvSpPr>
        <p:spPr>
          <a:xfrm>
            <a:off x="457200" y="1600200"/>
            <a:ext cx="4186808" cy="4525963"/>
          </a:xfrm>
        </p:spPr>
        <p:txBody>
          <a:bodyPr>
            <a:normAutofit fontScale="70000" lnSpcReduction="20000"/>
          </a:bodyPr>
          <a:lstStyle/>
          <a:p>
            <a:r>
              <a:rPr lang="cs-CZ" dirty="0"/>
              <a:t>Materiály přepravovány pomocí manipulačních jednotek (MJ) (palety, kontejnery, vhodné obaly apod.</a:t>
            </a:r>
          </a:p>
          <a:p>
            <a:r>
              <a:rPr lang="cs-CZ" dirty="0"/>
              <a:t>MJ – stav  či formu materiálu při manipulaci, materiál </a:t>
            </a:r>
            <a:r>
              <a:rPr lang="cs-CZ" dirty="0" err="1"/>
              <a:t>supořádány</a:t>
            </a:r>
            <a:r>
              <a:rPr lang="cs-CZ" dirty="0"/>
              <a:t> do většího celku, se kterým se dále operuje</a:t>
            </a:r>
          </a:p>
          <a:p>
            <a:r>
              <a:rPr lang="cs-CZ" dirty="0"/>
              <a:t>V rámci jedné materiálové skupiny přepravováno jedním manipulačním prostředkem</a:t>
            </a:r>
            <a:endParaRPr lang="en-GB" dirty="0"/>
          </a:p>
        </p:txBody>
      </p:sp>
      <p:sp>
        <p:nvSpPr>
          <p:cNvPr id="4" name="Zástupný symbol pro obsah 2"/>
          <p:cNvSpPr txBox="1">
            <a:spLocks/>
          </p:cNvSpPr>
          <p:nvPr/>
        </p:nvSpPr>
        <p:spPr>
          <a:xfrm>
            <a:off x="4572000" y="1484784"/>
            <a:ext cx="4186808" cy="5184576"/>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b="1" dirty="0"/>
              <a:t>Materiálové prostředky</a:t>
            </a:r>
          </a:p>
          <a:p>
            <a:pPr lvl="1"/>
            <a:r>
              <a:rPr lang="cs-CZ" dirty="0"/>
              <a:t>Zdvihací zařízení</a:t>
            </a:r>
          </a:p>
          <a:p>
            <a:pPr lvl="1"/>
            <a:r>
              <a:rPr lang="cs-CZ" dirty="0"/>
              <a:t>Dopravní tratě</a:t>
            </a:r>
          </a:p>
          <a:p>
            <a:pPr lvl="1"/>
            <a:r>
              <a:rPr lang="cs-CZ" dirty="0"/>
              <a:t>Zařízení pro nakládku a vykládku</a:t>
            </a:r>
          </a:p>
          <a:p>
            <a:pPr lvl="1"/>
            <a:r>
              <a:rPr lang="cs-CZ" dirty="0"/>
              <a:t>Manipulátory (roboty) – jednoúčelová zařízení</a:t>
            </a:r>
          </a:p>
          <a:p>
            <a:pPr lvl="1"/>
            <a:r>
              <a:rPr lang="en-GB" dirty="0"/>
              <a:t> </a:t>
            </a:r>
            <a:r>
              <a:rPr lang="en-GB" dirty="0" err="1"/>
              <a:t>Přepravní</a:t>
            </a:r>
            <a:r>
              <a:rPr lang="en-GB" dirty="0"/>
              <a:t> </a:t>
            </a:r>
            <a:r>
              <a:rPr lang="en-GB" dirty="0" err="1"/>
              <a:t>prostředky</a:t>
            </a:r>
            <a:r>
              <a:rPr lang="en-GB" dirty="0"/>
              <a:t> – </a:t>
            </a:r>
            <a:r>
              <a:rPr lang="en-GB" dirty="0" err="1"/>
              <a:t>manipulační</a:t>
            </a:r>
            <a:r>
              <a:rPr lang="en-GB" dirty="0"/>
              <a:t> </a:t>
            </a:r>
            <a:r>
              <a:rPr lang="en-GB" dirty="0" err="1"/>
              <a:t>jednotky</a:t>
            </a:r>
            <a:r>
              <a:rPr lang="en-GB" dirty="0"/>
              <a:t> </a:t>
            </a:r>
          </a:p>
          <a:p>
            <a:pPr lvl="1"/>
            <a:r>
              <a:rPr lang="en-GB" dirty="0" err="1"/>
              <a:t>Zařízení</a:t>
            </a:r>
            <a:r>
              <a:rPr lang="en-GB" dirty="0"/>
              <a:t> pro </a:t>
            </a:r>
            <a:r>
              <a:rPr lang="en-GB" dirty="0" err="1"/>
              <a:t>skladování-regály</a:t>
            </a:r>
            <a:r>
              <a:rPr lang="en-GB" dirty="0"/>
              <a:t> </a:t>
            </a:r>
          </a:p>
          <a:p>
            <a:pPr lvl="1"/>
            <a:r>
              <a:rPr lang="en-GB" dirty="0" err="1"/>
              <a:t>Zařízení</a:t>
            </a:r>
            <a:r>
              <a:rPr lang="en-GB" dirty="0"/>
              <a:t> pro </a:t>
            </a:r>
            <a:r>
              <a:rPr lang="en-GB" dirty="0" err="1"/>
              <a:t>úpravu</a:t>
            </a:r>
            <a:r>
              <a:rPr lang="en-GB" dirty="0"/>
              <a:t> </a:t>
            </a:r>
            <a:r>
              <a:rPr lang="en-GB" dirty="0" err="1"/>
              <a:t>materiálu</a:t>
            </a:r>
            <a:r>
              <a:rPr lang="en-GB" dirty="0"/>
              <a:t> k </a:t>
            </a:r>
            <a:r>
              <a:rPr lang="en-GB" dirty="0" err="1"/>
              <a:t>manipulaci</a:t>
            </a:r>
            <a:r>
              <a:rPr lang="en-GB" dirty="0"/>
              <a:t> </a:t>
            </a:r>
            <a:r>
              <a:rPr lang="en-GB" dirty="0" err="1"/>
              <a:t>stohovací</a:t>
            </a:r>
            <a:r>
              <a:rPr lang="en-GB" dirty="0"/>
              <a:t> a </a:t>
            </a:r>
            <a:r>
              <a:rPr lang="en-GB" dirty="0" err="1"/>
              <a:t>dopravní</a:t>
            </a:r>
            <a:r>
              <a:rPr lang="en-GB" dirty="0"/>
              <a:t> </a:t>
            </a:r>
            <a:r>
              <a:rPr lang="en-GB" dirty="0" err="1"/>
              <a:t>stroje</a:t>
            </a:r>
            <a:r>
              <a:rPr lang="en-GB" dirty="0"/>
              <a:t> </a:t>
            </a:r>
          </a:p>
          <a:p>
            <a:pPr lvl="1"/>
            <a:r>
              <a:rPr lang="en-GB" dirty="0"/>
              <a:t> </a:t>
            </a:r>
            <a:r>
              <a:rPr lang="en-GB" dirty="0" err="1"/>
              <a:t>Dopravní</a:t>
            </a:r>
            <a:r>
              <a:rPr lang="en-GB" dirty="0"/>
              <a:t> </a:t>
            </a:r>
            <a:r>
              <a:rPr lang="en-GB" dirty="0" err="1"/>
              <a:t>prostředky</a:t>
            </a:r>
            <a:r>
              <a:rPr lang="en-GB" dirty="0"/>
              <a:t> </a:t>
            </a:r>
          </a:p>
        </p:txBody>
      </p:sp>
    </p:spTree>
    <p:extLst>
      <p:ext uri="{BB962C8B-B14F-4D97-AF65-F5344CB8AC3E}">
        <p14:creationId xmlns:p14="http://schemas.microsoft.com/office/powerpoint/2010/main" val="1998056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02" name="Group 2"/>
          <p:cNvGrpSpPr>
            <a:grpSpLocks/>
          </p:cNvGrpSpPr>
          <p:nvPr/>
        </p:nvGrpSpPr>
        <p:grpSpPr bwMode="auto">
          <a:xfrm>
            <a:off x="1447800" y="228600"/>
            <a:ext cx="6096000" cy="6629400"/>
            <a:chOff x="1344" y="1200"/>
            <a:chExt cx="2976" cy="2832"/>
          </a:xfrm>
        </p:grpSpPr>
        <p:sp>
          <p:nvSpPr>
            <p:cNvPr id="153603" name="Rectangle 3"/>
            <p:cNvSpPr>
              <a:spLocks noChangeArrowheads="1"/>
            </p:cNvSpPr>
            <p:nvPr/>
          </p:nvSpPr>
          <p:spPr bwMode="auto">
            <a:xfrm>
              <a:off x="1344" y="1200"/>
              <a:ext cx="2976" cy="2832"/>
            </a:xfrm>
            <a:prstGeom prst="rect">
              <a:avLst/>
            </a:prstGeom>
            <a:solidFill>
              <a:srgbClr val="0000FF"/>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00FF"/>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cs-CZ"/>
            </a:p>
          </p:txBody>
        </p:sp>
        <p:pic>
          <p:nvPicPr>
            <p:cNvPr id="153604" name="Picture 4" descr="FIG1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4" y="1266"/>
              <a:ext cx="2880" cy="2718"/>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Bod rozpojení (</a:t>
            </a:r>
            <a:r>
              <a:rPr lang="cs-CZ" dirty="0" err="1"/>
              <a:t>decoupling</a:t>
            </a:r>
            <a:r>
              <a:rPr lang="cs-CZ" dirty="0"/>
              <a:t> point)</a:t>
            </a:r>
            <a:endParaRPr lang="en-GB" dirty="0"/>
          </a:p>
        </p:txBody>
      </p:sp>
      <p:sp>
        <p:nvSpPr>
          <p:cNvPr id="3" name="Zástupný symbol pro obsah 2"/>
          <p:cNvSpPr>
            <a:spLocks noGrp="1"/>
          </p:cNvSpPr>
          <p:nvPr>
            <p:ph idx="1"/>
          </p:nvPr>
        </p:nvSpPr>
        <p:spPr>
          <a:xfrm>
            <a:off x="457200" y="1600201"/>
            <a:ext cx="8229600" cy="2332855"/>
          </a:xfrm>
        </p:spPr>
        <p:txBody>
          <a:bodyPr>
            <a:normAutofit fontScale="85000" lnSpcReduction="20000"/>
          </a:bodyPr>
          <a:lstStyle/>
          <a:p>
            <a:r>
              <a:rPr lang="cs-CZ" dirty="0"/>
              <a:t>Vstupuje do materiálového toku objednávka zákazníka</a:t>
            </a:r>
          </a:p>
          <a:p>
            <a:r>
              <a:rPr lang="cs-CZ" dirty="0"/>
              <a:t>Místo, které rozděluje materiálový tok proti proudu (část řetězce řízená plánem – </a:t>
            </a:r>
            <a:r>
              <a:rPr lang="cs-CZ" dirty="0" err="1"/>
              <a:t>push</a:t>
            </a:r>
            <a:r>
              <a:rPr lang="cs-CZ" dirty="0"/>
              <a:t> systém) a po proudu (část řetězce řízení poptávkou – </a:t>
            </a:r>
            <a:r>
              <a:rPr lang="cs-CZ" dirty="0" err="1"/>
              <a:t>pull</a:t>
            </a:r>
            <a:r>
              <a:rPr lang="cs-CZ" dirty="0"/>
              <a:t>, systém)</a:t>
            </a:r>
            <a:endParaRPr lang="en-GB"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3717032"/>
            <a:ext cx="6408712" cy="2874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4451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r>
              <a:rPr lang="cs-CZ" altLang="cs-CZ"/>
              <a:t>Bod rozpojení</a:t>
            </a:r>
            <a:r>
              <a:rPr lang="en-US" altLang="cs-CZ"/>
              <a:t> 1</a:t>
            </a:r>
            <a:endParaRPr lang="cs-CZ" altLang="cs-CZ"/>
          </a:p>
        </p:txBody>
      </p:sp>
      <p:pic>
        <p:nvPicPr>
          <p:cNvPr id="155651" name="Picture 3"/>
          <p:cNvPicPr>
            <a:picLocks noGrp="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187624" y="1556792"/>
            <a:ext cx="6489700" cy="41764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theme/theme1.xml><?xml version="1.0" encoding="utf-8"?>
<a:theme xmlns:a="http://schemas.openxmlformats.org/drawingml/2006/main" name="01140805">
  <a:themeElements>
    <a:clrScheme name="01140805 1">
      <a:dk1>
        <a:srgbClr val="1D4337"/>
      </a:dk1>
      <a:lt1>
        <a:srgbClr val="DDFFDD"/>
      </a:lt1>
      <a:dk2>
        <a:srgbClr val="1D4944"/>
      </a:dk2>
      <a:lt2>
        <a:srgbClr val="220011"/>
      </a:lt2>
      <a:accent1>
        <a:srgbClr val="71AD49"/>
      </a:accent1>
      <a:accent2>
        <a:srgbClr val="15692B"/>
      </a:accent2>
      <a:accent3>
        <a:srgbClr val="EBFFEB"/>
      </a:accent3>
      <a:accent4>
        <a:srgbClr val="17382D"/>
      </a:accent4>
      <a:accent5>
        <a:srgbClr val="BBD3B1"/>
      </a:accent5>
      <a:accent6>
        <a:srgbClr val="125E26"/>
      </a:accent6>
      <a:hlink>
        <a:srgbClr val="7A8E32"/>
      </a:hlink>
      <a:folHlink>
        <a:srgbClr val="DFE34F"/>
      </a:folHlink>
    </a:clrScheme>
    <a:fontScheme name="01140805">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01140805 1">
        <a:dk1>
          <a:srgbClr val="1D4337"/>
        </a:dk1>
        <a:lt1>
          <a:srgbClr val="DDFFDD"/>
        </a:lt1>
        <a:dk2>
          <a:srgbClr val="1D4944"/>
        </a:dk2>
        <a:lt2>
          <a:srgbClr val="220011"/>
        </a:lt2>
        <a:accent1>
          <a:srgbClr val="71AD49"/>
        </a:accent1>
        <a:accent2>
          <a:srgbClr val="15692B"/>
        </a:accent2>
        <a:accent3>
          <a:srgbClr val="EBFFEB"/>
        </a:accent3>
        <a:accent4>
          <a:srgbClr val="17382D"/>
        </a:accent4>
        <a:accent5>
          <a:srgbClr val="BBD3B1"/>
        </a:accent5>
        <a:accent6>
          <a:srgbClr val="125E26"/>
        </a:accent6>
        <a:hlink>
          <a:srgbClr val="7A8E32"/>
        </a:hlink>
        <a:folHlink>
          <a:srgbClr val="DFE34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A3C6C7AADF99CC43B8D9B1855999DB1C" ma:contentTypeVersion="13" ma:contentTypeDescription="Vytvoří nový dokument" ma:contentTypeScope="" ma:versionID="b13850b584b616a76f5d8a08fb543ecd">
  <xsd:schema xmlns:xsd="http://www.w3.org/2001/XMLSchema" xmlns:xs="http://www.w3.org/2001/XMLSchema" xmlns:p="http://schemas.microsoft.com/office/2006/metadata/properties" xmlns:ns3="03892b24-3888-4101-aa84-294deccda1fb" xmlns:ns4="efe87457-3646-4719-9946-e6e381e59eee" targetNamespace="http://schemas.microsoft.com/office/2006/metadata/properties" ma:root="true" ma:fieldsID="38160e5b843fde9bf60de9fc58c9bc90" ns3:_="" ns4:_="">
    <xsd:import namespace="03892b24-3888-4101-aa84-294deccda1fb"/>
    <xsd:import namespace="efe87457-3646-4719-9946-e6e381e59eee"/>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ServiceLocation"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892b24-3888-4101-aa84-294deccda1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fe87457-3646-4719-9946-e6e381e59eee" elementFormDefault="qualified">
    <xsd:import namespace="http://schemas.microsoft.com/office/2006/documentManagement/types"/>
    <xsd:import namespace="http://schemas.microsoft.com/office/infopath/2007/PartnerControls"/>
    <xsd:element name="SharedWithUsers" ma:index="10"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dílené s podrobnostmi" ma:internalName="SharedWithDetails" ma:readOnly="true">
      <xsd:simpleType>
        <xsd:restriction base="dms:Note">
          <xsd:maxLength value="255"/>
        </xsd:restriction>
      </xsd:simpleType>
    </xsd:element>
    <xsd:element name="SharingHintHash" ma:index="12" nillable="true" ma:displayName="Hodnota hash upozornění na sdílení"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6C1FF6-18F8-4E44-A373-7715136272EA}">
  <ds:schemaRefs>
    <ds:schemaRef ds:uri="efe87457-3646-4719-9946-e6e381e59eee"/>
    <ds:schemaRef ds:uri="http://schemas.microsoft.com/office/infopath/2007/PartnerControls"/>
    <ds:schemaRef ds:uri="03892b24-3888-4101-aa84-294deccda1fb"/>
    <ds:schemaRef ds:uri="http://schemas.microsoft.com/office/2006/documentManagement/types"/>
    <ds:schemaRef ds:uri="http://purl.org/dc/elements/1.1/"/>
    <ds:schemaRef ds:uri="http://www.w3.org/XML/1998/namespace"/>
    <ds:schemaRef ds:uri="http://schemas.microsoft.com/office/2006/metadata/properties"/>
    <ds:schemaRef ds:uri="http://purl.org/dc/term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BCEB1B2C-F3EB-43B6-B9C0-E8BE9B0EF3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892b24-3888-4101-aa84-294deccda1fb"/>
    <ds:schemaRef ds:uri="efe87457-3646-4719-9946-e6e381e59e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1389F01-C617-4A07-B97A-72BB58A7E2C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01140805</Template>
  <TotalTime>321</TotalTime>
  <Words>3397</Words>
  <Application>Microsoft Office PowerPoint</Application>
  <PresentationFormat>Předvádění na obrazovce (4:3)</PresentationFormat>
  <Paragraphs>420</Paragraphs>
  <Slides>47</Slides>
  <Notes>22</Notes>
  <HiddenSlides>0</HiddenSlides>
  <MMClips>0</MMClips>
  <ScaleCrop>false</ScaleCrop>
  <HeadingPairs>
    <vt:vector size="8" baseType="variant">
      <vt:variant>
        <vt:lpstr>Použitá písma</vt:lpstr>
      </vt:variant>
      <vt:variant>
        <vt:i4>6</vt:i4>
      </vt:variant>
      <vt:variant>
        <vt:lpstr>Motiv</vt:lpstr>
      </vt:variant>
      <vt:variant>
        <vt:i4>1</vt:i4>
      </vt:variant>
      <vt:variant>
        <vt:lpstr>Vložené servery OLE</vt:lpstr>
      </vt:variant>
      <vt:variant>
        <vt:i4>1</vt:i4>
      </vt:variant>
      <vt:variant>
        <vt:lpstr>Nadpisy snímků</vt:lpstr>
      </vt:variant>
      <vt:variant>
        <vt:i4>47</vt:i4>
      </vt:variant>
    </vt:vector>
  </HeadingPairs>
  <TitlesOfParts>
    <vt:vector size="55" baseType="lpstr">
      <vt:lpstr>Arial</vt:lpstr>
      <vt:lpstr>Arial Black</vt:lpstr>
      <vt:lpstr>Microsoft Sans Serif</vt:lpstr>
      <vt:lpstr>Tahoma</vt:lpstr>
      <vt:lpstr>Times New Roman</vt:lpstr>
      <vt:lpstr>Wingdings</vt:lpstr>
      <vt:lpstr>01140805</vt:lpstr>
      <vt:lpstr>Photo Editor Photo</vt:lpstr>
      <vt:lpstr>Řízení toku materiálů</vt:lpstr>
      <vt:lpstr>Materiálový (hmotný) tok</vt:lpstr>
      <vt:lpstr>Materiálový tok</vt:lpstr>
      <vt:lpstr>Cíle řízení oblasti materiálů</vt:lpstr>
      <vt:lpstr>Součásti řízení materiálů</vt:lpstr>
      <vt:lpstr>Manipulace</vt:lpstr>
      <vt:lpstr>Prezentace aplikace PowerPoint</vt:lpstr>
      <vt:lpstr>Bod rozpojení (decoupling point)</vt:lpstr>
      <vt:lpstr>Bod rozpojení 1</vt:lpstr>
      <vt:lpstr>Bod rozpojení 2</vt:lpstr>
      <vt:lpstr>Bod rozpojení</vt:lpstr>
      <vt:lpstr>Prezentace aplikace PowerPoint</vt:lpstr>
      <vt:lpstr>Bod rozpojení 4</vt:lpstr>
      <vt:lpstr>Bod rozpojení 5</vt:lpstr>
      <vt:lpstr>Určení optimální polohy bodu rozpojení</vt:lpstr>
      <vt:lpstr>Rozbor materiálového toku</vt:lpstr>
      <vt:lpstr>Rozbor materiálového toku</vt:lpstr>
      <vt:lpstr>Rozbor materiálového toku</vt:lpstr>
      <vt:lpstr>Rozbor materiálového toku</vt:lpstr>
      <vt:lpstr>Rozbor materiálového toku</vt:lpstr>
      <vt:lpstr>Spaghetti diagram (štíhlá výroba)</vt:lpstr>
      <vt:lpstr>Správa a řízení toku materiálů</vt:lpstr>
      <vt:lpstr>Just in Time 1/2</vt:lpstr>
      <vt:lpstr>Just in Time 2/2</vt:lpstr>
      <vt:lpstr>Synchronizační metoda JIT a ABC</vt:lpstr>
      <vt:lpstr> JiT zásobování - postup</vt:lpstr>
      <vt:lpstr>Prezentace aplikace PowerPoint</vt:lpstr>
      <vt:lpstr>Tradiční nákup vs. JIT</vt:lpstr>
      <vt:lpstr>Just-in-Time – problémy</vt:lpstr>
      <vt:lpstr>MRP</vt:lpstr>
      <vt:lpstr>Continuous replenishement planning</vt:lpstr>
      <vt:lpstr>Continuous replenishement planning</vt:lpstr>
      <vt:lpstr>Continuous replenishement planning</vt:lpstr>
      <vt:lpstr>VMI Vendor managed inventory</vt:lpstr>
      <vt:lpstr>VMI Vendor managed inventory</vt:lpstr>
      <vt:lpstr>Prezentace aplikace PowerPoint</vt:lpstr>
      <vt:lpstr>Prezentace aplikace PowerPoint</vt:lpstr>
      <vt:lpstr>Quick response</vt:lpstr>
      <vt:lpstr>Quick response</vt:lpstr>
      <vt:lpstr>Efficient consumer response</vt:lpstr>
      <vt:lpstr>Efficient consumer response</vt:lpstr>
      <vt:lpstr>Efficient consumer response</vt:lpstr>
      <vt:lpstr>Efficient consumer response</vt:lpstr>
      <vt:lpstr>Efficient consumer response</vt:lpstr>
      <vt:lpstr>Cooperative planning  forecasting and replenishment, </vt:lpstr>
      <vt:lpstr>Cooperative planning  forecasting and replenishment, </vt:lpstr>
      <vt:lpstr>Prezentace aplikace PowerPoint</vt:lpstr>
    </vt:vector>
  </TitlesOfParts>
  <Company>dodo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Škapa</dc:creator>
  <cp:lastModifiedBy>Eva Švandová</cp:lastModifiedBy>
  <cp:revision>25</cp:revision>
  <dcterms:created xsi:type="dcterms:W3CDTF">2009-05-01T13:44:23Z</dcterms:created>
  <dcterms:modified xsi:type="dcterms:W3CDTF">2021-05-19T22:48:17Z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TC011408051029</vt:lpwstr>
  </property>
  <property fmtid="{D5CDD505-2E9C-101B-9397-08002B2CF9AE}" pid="3" name="ContentTypeId">
    <vt:lpwstr>0x010100A3C6C7AADF99CC43B8D9B1855999DB1C</vt:lpwstr>
  </property>
</Properties>
</file>