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117"/>
  </p:notesMasterIdLst>
  <p:sldIdLst>
    <p:sldId id="256" r:id="rId2"/>
    <p:sldId id="385" r:id="rId3"/>
    <p:sldId id="286" r:id="rId4"/>
    <p:sldId id="287" r:id="rId5"/>
    <p:sldId id="288" r:id="rId6"/>
    <p:sldId id="274" r:id="rId7"/>
    <p:sldId id="349" r:id="rId8"/>
    <p:sldId id="350" r:id="rId9"/>
    <p:sldId id="351" r:id="rId10"/>
    <p:sldId id="352" r:id="rId11"/>
    <p:sldId id="383" r:id="rId12"/>
    <p:sldId id="356" r:id="rId13"/>
    <p:sldId id="299" r:id="rId14"/>
    <p:sldId id="291" r:id="rId15"/>
    <p:sldId id="381" r:id="rId16"/>
    <p:sldId id="278" r:id="rId17"/>
    <p:sldId id="293" r:id="rId18"/>
    <p:sldId id="386" r:id="rId19"/>
    <p:sldId id="294" r:id="rId20"/>
    <p:sldId id="399" r:id="rId21"/>
    <p:sldId id="387" r:id="rId22"/>
    <p:sldId id="292" r:id="rId23"/>
    <p:sldId id="272" r:id="rId24"/>
    <p:sldId id="388" r:id="rId25"/>
    <p:sldId id="296" r:id="rId26"/>
    <p:sldId id="297" r:id="rId27"/>
    <p:sldId id="298" r:id="rId28"/>
    <p:sldId id="290" r:id="rId29"/>
    <p:sldId id="389" r:id="rId30"/>
    <p:sldId id="390" r:id="rId31"/>
    <p:sldId id="391" r:id="rId32"/>
    <p:sldId id="295" r:id="rId33"/>
    <p:sldId id="392" r:id="rId34"/>
    <p:sldId id="393" r:id="rId35"/>
    <p:sldId id="394" r:id="rId36"/>
    <p:sldId id="395" r:id="rId37"/>
    <p:sldId id="396" r:id="rId38"/>
    <p:sldId id="397" r:id="rId39"/>
    <p:sldId id="398" r:id="rId40"/>
    <p:sldId id="282" r:id="rId41"/>
    <p:sldId id="283" r:id="rId42"/>
    <p:sldId id="260" r:id="rId43"/>
    <p:sldId id="261" r:id="rId44"/>
    <p:sldId id="259" r:id="rId45"/>
    <p:sldId id="384" r:id="rId46"/>
    <p:sldId id="372" r:id="rId47"/>
    <p:sldId id="373" r:id="rId48"/>
    <p:sldId id="300" r:id="rId49"/>
    <p:sldId id="262" r:id="rId50"/>
    <p:sldId id="374" r:id="rId51"/>
    <p:sldId id="382"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57" r:id="rId69"/>
    <p:sldId id="358" r:id="rId70"/>
    <p:sldId id="359" r:id="rId71"/>
    <p:sldId id="360" r:id="rId72"/>
    <p:sldId id="361" r:id="rId73"/>
    <p:sldId id="362" r:id="rId74"/>
    <p:sldId id="363" r:id="rId75"/>
    <p:sldId id="364" r:id="rId76"/>
    <p:sldId id="365" r:id="rId77"/>
    <p:sldId id="366" r:id="rId78"/>
    <p:sldId id="367" r:id="rId79"/>
    <p:sldId id="368" r:id="rId80"/>
    <p:sldId id="369" r:id="rId81"/>
    <p:sldId id="317" r:id="rId82"/>
    <p:sldId id="318" r:id="rId83"/>
    <p:sldId id="319" r:id="rId84"/>
    <p:sldId id="320" r:id="rId85"/>
    <p:sldId id="273" r:id="rId86"/>
    <p:sldId id="275" r:id="rId87"/>
    <p:sldId id="321" r:id="rId88"/>
    <p:sldId id="325" r:id="rId89"/>
    <p:sldId id="326" r:id="rId90"/>
    <p:sldId id="322" r:id="rId91"/>
    <p:sldId id="323" r:id="rId92"/>
    <p:sldId id="327" r:id="rId93"/>
    <p:sldId id="328" r:id="rId94"/>
    <p:sldId id="329" r:id="rId95"/>
    <p:sldId id="330" r:id="rId96"/>
    <p:sldId id="346" r:id="rId97"/>
    <p:sldId id="347" r:id="rId98"/>
    <p:sldId id="331" r:id="rId99"/>
    <p:sldId id="332" r:id="rId100"/>
    <p:sldId id="333" r:id="rId101"/>
    <p:sldId id="334" r:id="rId102"/>
    <p:sldId id="335" r:id="rId103"/>
    <p:sldId id="336" r:id="rId104"/>
    <p:sldId id="337" r:id="rId105"/>
    <p:sldId id="338" r:id="rId106"/>
    <p:sldId id="339" r:id="rId107"/>
    <p:sldId id="340" r:id="rId108"/>
    <p:sldId id="341" r:id="rId109"/>
    <p:sldId id="342" r:id="rId110"/>
    <p:sldId id="343" r:id="rId111"/>
    <p:sldId id="344" r:id="rId112"/>
    <p:sldId id="345" r:id="rId113"/>
    <p:sldId id="277" r:id="rId114"/>
    <p:sldId id="279" r:id="rId115"/>
    <p:sldId id="280" r:id="rId116"/>
  </p:sldIdLst>
  <p:sldSz cx="9144000" cy="6858000" type="screen4x3"/>
  <p:notesSz cx="6662738" cy="9926638"/>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05" autoAdjust="0"/>
  </p:normalViewPr>
  <p:slideViewPr>
    <p:cSldViewPr>
      <p:cViewPr varScale="1">
        <p:scale>
          <a:sx n="65" d="100"/>
          <a:sy n="65" d="100"/>
        </p:scale>
        <p:origin x="1954" y="3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887186"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cs-CZ"/>
          </a:p>
        </p:txBody>
      </p:sp>
      <p:sp>
        <p:nvSpPr>
          <p:cNvPr id="3" name="Zástupný symbol pro datum 2"/>
          <p:cNvSpPr>
            <a:spLocks noGrp="1"/>
          </p:cNvSpPr>
          <p:nvPr>
            <p:ph type="dt" idx="1"/>
          </p:nvPr>
        </p:nvSpPr>
        <p:spPr>
          <a:xfrm>
            <a:off x="3774010" y="0"/>
            <a:ext cx="2887186" cy="496332"/>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76AC69B4-6AD2-46F2-8DC0-CE8CC428F07E}" type="datetimeFigureOut">
              <a:rPr lang="cs-CZ"/>
              <a:pPr>
                <a:defRPr/>
              </a:pPr>
              <a:t>20.05.2021</a:t>
            </a:fld>
            <a:endParaRPr lang="cs-CZ"/>
          </a:p>
        </p:txBody>
      </p:sp>
      <p:sp>
        <p:nvSpPr>
          <p:cNvPr id="4" name="Zástupný symbol pro obrázek snímku 3"/>
          <p:cNvSpPr>
            <a:spLocks noGrp="1" noRot="1" noChangeAspect="1"/>
          </p:cNvSpPr>
          <p:nvPr>
            <p:ph type="sldImg" idx="2"/>
          </p:nvPr>
        </p:nvSpPr>
        <p:spPr>
          <a:xfrm>
            <a:off x="850900" y="744538"/>
            <a:ext cx="4962525" cy="3722687"/>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66274" y="4715153"/>
            <a:ext cx="5330190" cy="4466987"/>
          </a:xfrm>
          <a:prstGeom prst="rect">
            <a:avLst/>
          </a:prstGeom>
        </p:spPr>
        <p:txBody>
          <a:bodyPr vert="horz" lIns="91440" tIns="45720" rIns="91440" bIns="45720" rtlCol="0"/>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a:xfrm>
            <a:off x="0" y="9428583"/>
            <a:ext cx="2887186"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cs-CZ"/>
          </a:p>
        </p:txBody>
      </p:sp>
      <p:sp>
        <p:nvSpPr>
          <p:cNvPr id="7" name="Zástupný symbol pro číslo snímku 6"/>
          <p:cNvSpPr>
            <a:spLocks noGrp="1"/>
          </p:cNvSpPr>
          <p:nvPr>
            <p:ph type="sldNum" sz="quarter" idx="5"/>
          </p:nvPr>
        </p:nvSpPr>
        <p:spPr>
          <a:xfrm>
            <a:off x="3774010" y="9428583"/>
            <a:ext cx="2887186" cy="496332"/>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32378213-7784-4003-A18F-C630DEB9B2A5}" type="slidenum">
              <a:rPr lang="cs-CZ"/>
              <a:pPr>
                <a:defRPr/>
              </a:pPr>
              <a:t>‹#›</a:t>
            </a:fld>
            <a:endParaRPr lang="cs-CZ"/>
          </a:p>
        </p:txBody>
      </p:sp>
    </p:spTree>
    <p:extLst>
      <p:ext uri="{BB962C8B-B14F-4D97-AF65-F5344CB8AC3E}">
        <p14:creationId xmlns:p14="http://schemas.microsoft.com/office/powerpoint/2010/main" val="13627252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logistikknowhow.com/materialfluss-und-transport/die-bedeutung-von-materialfluss/" TargetMode="External"/><Relationship Id="rId3" Type="http://schemas.openxmlformats.org/officeDocument/2006/relationships/hyperlink" Target="https://logistikknowhow.com/bestandsverwaltung/hochregallager/" TargetMode="External"/><Relationship Id="rId7" Type="http://schemas.openxmlformats.org/officeDocument/2006/relationships/hyperlink" Target="https://logistikknowhow.com/planung-und-organisation-eines-lagers/warehouse-management-system-wms/"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logistikknowhow.com/materialfluss-und-transport/taschensorter/" TargetMode="External"/><Relationship Id="rId5" Type="http://schemas.openxmlformats.org/officeDocument/2006/relationships/hyperlink" Target="https://logistikknowhow.com/sorter-packerei/sorterpackerei-grundlagen/" TargetMode="External"/><Relationship Id="rId4" Type="http://schemas.openxmlformats.org/officeDocument/2006/relationships/hyperlink" Target="https://logistikknowhow.com/materialfluss-und-transport/fahrerlose-transportsysteme/"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1</a:t>
            </a:fld>
            <a:endParaRPr lang="cs-CZ"/>
          </a:p>
        </p:txBody>
      </p:sp>
    </p:spTree>
    <p:extLst>
      <p:ext uri="{BB962C8B-B14F-4D97-AF65-F5344CB8AC3E}">
        <p14:creationId xmlns:p14="http://schemas.microsoft.com/office/powerpoint/2010/main" val="2038094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11</a:t>
            </a:fld>
            <a:endParaRPr lang="cs-CZ"/>
          </a:p>
        </p:txBody>
      </p:sp>
    </p:spTree>
    <p:extLst>
      <p:ext uri="{BB962C8B-B14F-4D97-AF65-F5344CB8AC3E}">
        <p14:creationId xmlns:p14="http://schemas.microsoft.com/office/powerpoint/2010/main" val="134142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0F6A6E-BFD3-4C25-B671-DCD2531B61EB}" type="slidenum">
              <a:rPr lang="en-US"/>
              <a:pPr fontAlgn="base">
                <a:spcBef>
                  <a:spcPct val="0"/>
                </a:spcBef>
                <a:spcAft>
                  <a:spcPct val="0"/>
                </a:spcAft>
              </a:pPr>
              <a:t>12</a:t>
            </a:fld>
            <a:endParaRPr lang="en-US"/>
          </a:p>
        </p:txBody>
      </p:sp>
      <p:sp>
        <p:nvSpPr>
          <p:cNvPr id="317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13</a:t>
            </a:fld>
            <a:endParaRPr lang="cs-CZ"/>
          </a:p>
        </p:txBody>
      </p:sp>
    </p:spTree>
    <p:extLst>
      <p:ext uri="{BB962C8B-B14F-4D97-AF65-F5344CB8AC3E}">
        <p14:creationId xmlns:p14="http://schemas.microsoft.com/office/powerpoint/2010/main" val="1057592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14</a:t>
            </a:fld>
            <a:endParaRPr lang="cs-CZ"/>
          </a:p>
        </p:txBody>
      </p:sp>
    </p:spTree>
    <p:extLst>
      <p:ext uri="{BB962C8B-B14F-4D97-AF65-F5344CB8AC3E}">
        <p14:creationId xmlns:p14="http://schemas.microsoft.com/office/powerpoint/2010/main" val="3944641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15</a:t>
            </a:fld>
            <a:endParaRPr lang="cs-CZ"/>
          </a:p>
        </p:txBody>
      </p:sp>
    </p:spTree>
    <p:extLst>
      <p:ext uri="{BB962C8B-B14F-4D97-AF65-F5344CB8AC3E}">
        <p14:creationId xmlns:p14="http://schemas.microsoft.com/office/powerpoint/2010/main" val="517428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B7AB6ADB-08A2-4CC5-AE6C-9F10A1B5548D}" type="slidenum">
              <a:rPr lang="en-GB" smtClean="0"/>
              <a:t>16</a:t>
            </a:fld>
            <a:endParaRPr lang="en-GB"/>
          </a:p>
        </p:txBody>
      </p:sp>
    </p:spTree>
    <p:extLst>
      <p:ext uri="{BB962C8B-B14F-4D97-AF65-F5344CB8AC3E}">
        <p14:creationId xmlns:p14="http://schemas.microsoft.com/office/powerpoint/2010/main" val="4034327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r>
              <a:rPr lang="en-US" altLang="cs-CZ" b="1" dirty="0"/>
              <a:t>Cross-docking</a:t>
            </a:r>
            <a:r>
              <a:rPr lang="en-US" altLang="cs-CZ" dirty="0"/>
              <a:t> combines inventory from multiple origins  into a </a:t>
            </a:r>
            <a:r>
              <a:rPr lang="en-US" altLang="cs-CZ" dirty="0" err="1"/>
              <a:t>prespecified</a:t>
            </a:r>
            <a:r>
              <a:rPr lang="en-US" altLang="cs-CZ" dirty="0"/>
              <a:t> assortment for a specific customer</a:t>
            </a:r>
            <a:endParaRPr lang="cs-CZ" altLang="cs-CZ" dirty="0"/>
          </a:p>
          <a:p>
            <a:r>
              <a:rPr lang="en-US" altLang="cs-CZ" b="1" dirty="0"/>
              <a:t>Mixing</a:t>
            </a:r>
            <a:r>
              <a:rPr lang="en-US" altLang="cs-CZ" dirty="0"/>
              <a:t> combines inventory from multiple origins  (like cross-docking) but also adds items that are regularly stocked at the mixing warehouse</a:t>
            </a:r>
          </a:p>
          <a:p>
            <a:endParaRPr lang="en-GB" dirty="0"/>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17</a:t>
            </a:fld>
            <a:endParaRPr lang="cs-CZ"/>
          </a:p>
        </p:txBody>
      </p:sp>
    </p:spTree>
    <p:extLst>
      <p:ext uri="{BB962C8B-B14F-4D97-AF65-F5344CB8AC3E}">
        <p14:creationId xmlns:p14="http://schemas.microsoft.com/office/powerpoint/2010/main" val="2763134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r>
              <a:rPr lang="en-US" altLang="cs-CZ" b="1" dirty="0"/>
              <a:t>Cross-docking</a:t>
            </a:r>
            <a:r>
              <a:rPr lang="en-US" altLang="cs-CZ" dirty="0"/>
              <a:t> combines inventory from multiple origins  into a </a:t>
            </a:r>
            <a:r>
              <a:rPr lang="en-US" altLang="cs-CZ" dirty="0" err="1"/>
              <a:t>prespecified</a:t>
            </a:r>
            <a:r>
              <a:rPr lang="en-US" altLang="cs-CZ" dirty="0"/>
              <a:t> assortment for a specific customer</a:t>
            </a:r>
            <a:endParaRPr lang="cs-CZ" altLang="cs-CZ" dirty="0"/>
          </a:p>
          <a:p>
            <a:r>
              <a:rPr lang="en-US" altLang="cs-CZ" b="1" dirty="0"/>
              <a:t>Mixing</a:t>
            </a:r>
            <a:r>
              <a:rPr lang="en-US" altLang="cs-CZ" dirty="0"/>
              <a:t> combines inventory from multiple origins  (like cross-docking) but also adds items that are regularly stocked at the mixing warehouse</a:t>
            </a:r>
            <a:endParaRPr lang="cs-CZ" dirty="0"/>
          </a:p>
          <a:p>
            <a:r>
              <a:rPr lang="en-GB" dirty="0"/>
              <a:t>Cross docking seems to be ideal for goods with high turn-over, goods that do not require further handling such as re-packing or kitting, and goods that are perishable. Especially in industry segments like food, medical, retail in general and fashion in particular, the method has proved an ideal solution.</a:t>
            </a:r>
            <a:endParaRPr lang="cs-CZ" dirty="0"/>
          </a:p>
          <a:p>
            <a:r>
              <a:rPr lang="en-GB" b="1" dirty="0"/>
              <a:t>in cases where you need to add handling activities to the product, it would not make sense to cross dock</a:t>
            </a:r>
            <a:r>
              <a:rPr lang="cs-CZ" b="1" dirty="0"/>
              <a:t>, </a:t>
            </a:r>
            <a:r>
              <a:rPr lang="cs-CZ" b="1" dirty="0" err="1"/>
              <a:t>bad</a:t>
            </a:r>
            <a:r>
              <a:rPr lang="cs-CZ" b="1" dirty="0"/>
              <a:t> </a:t>
            </a:r>
            <a:r>
              <a:rPr lang="cs-CZ" b="1" dirty="0" err="1"/>
              <a:t>when</a:t>
            </a:r>
            <a:r>
              <a:rPr lang="cs-CZ" b="1" dirty="0"/>
              <a:t> </a:t>
            </a:r>
            <a:r>
              <a:rPr lang="cs-CZ" b="1" dirty="0" err="1"/>
              <a:t>turn-over</a:t>
            </a:r>
            <a:r>
              <a:rPr lang="cs-CZ" b="1" dirty="0"/>
              <a:t> </a:t>
            </a:r>
            <a:r>
              <a:rPr lang="cs-CZ" b="1" dirty="0" err="1"/>
              <a:t>is</a:t>
            </a:r>
            <a:r>
              <a:rPr lang="cs-CZ" b="1" dirty="0"/>
              <a:t> </a:t>
            </a:r>
            <a:r>
              <a:rPr lang="cs-CZ" b="1" dirty="0" err="1"/>
              <a:t>low</a:t>
            </a:r>
            <a:endParaRPr lang="cs-CZ" b="1" dirty="0"/>
          </a:p>
          <a:p>
            <a:endParaRPr lang="en-GB" dirty="0"/>
          </a:p>
          <a:p>
            <a:r>
              <a:rPr lang="en-GB" dirty="0"/>
              <a:t>handling of most goods in two cycles (acceptance and expedition)</a:t>
            </a:r>
          </a:p>
          <a:p>
            <a:pPr marL="0" marR="0" indent="0" algn="l" defTabSz="914400" rtl="0" eaLnBrk="1" fontAlgn="auto" latinLnBrk="0" hangingPunct="1">
              <a:lnSpc>
                <a:spcPct val="100000"/>
              </a:lnSpc>
              <a:spcBef>
                <a:spcPts val="0"/>
              </a:spcBef>
              <a:spcAft>
                <a:spcPts val="0"/>
              </a:spcAft>
              <a:buClrTx/>
              <a:buSzTx/>
              <a:buFontTx/>
              <a:buNone/>
              <a:tabLst/>
              <a:defRPr/>
            </a:pPr>
            <a:r>
              <a:rPr lang="en-GB" u="sng" dirty="0"/>
              <a:t>Distribution </a:t>
            </a:r>
            <a:r>
              <a:rPr lang="en-GB" u="sng" dirty="0" err="1"/>
              <a:t>center</a:t>
            </a:r>
            <a:r>
              <a:rPr lang="en-GB" u="sng" dirty="0"/>
              <a:t> advantages</a:t>
            </a:r>
            <a:r>
              <a:rPr lang="en-GB" dirty="0"/>
              <a:t>: Reduction of the need for transport services in the logistics chain (concentration of transport routes in one place), simplification of administration, reduction of error rate (transfer of physical revenue operation from customers to the </a:t>
            </a:r>
            <a:r>
              <a:rPr lang="en-GB" dirty="0" err="1"/>
              <a:t>center</a:t>
            </a:r>
            <a:r>
              <a:rPr lang="en-GB" dirty="0"/>
              <a:t>), expanding the range of services and improving their quality, Increased use of vehicles by dispatching from one place lower capital ties in inventories, lower costs (relative - depending on ownership).</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main advantage of cross-docking is the reduction of the number of manipulations - contacts with goods. Each handling reduces productivity and increases the likelihood of error or damage.</a:t>
            </a:r>
          </a:p>
          <a:p>
            <a:endParaRPr lang="cs-CZ" b="1" dirty="0"/>
          </a:p>
        </p:txBody>
      </p:sp>
      <p:sp>
        <p:nvSpPr>
          <p:cNvPr id="4" name="Zástupný symbol pro číslo snímku 3"/>
          <p:cNvSpPr>
            <a:spLocks noGrp="1"/>
          </p:cNvSpPr>
          <p:nvPr>
            <p:ph type="sldNum" sz="quarter" idx="10"/>
          </p:nvPr>
        </p:nvSpPr>
        <p:spPr/>
        <p:txBody>
          <a:bodyPr/>
          <a:lstStyle/>
          <a:p>
            <a:fld id="{B7AB6ADB-08A2-4CC5-AE6C-9F10A1B5548D}" type="slidenum">
              <a:rPr lang="en-GB" smtClean="0"/>
              <a:t>18</a:t>
            </a:fld>
            <a:endParaRPr lang="en-GB"/>
          </a:p>
        </p:txBody>
      </p:sp>
    </p:spTree>
    <p:extLst>
      <p:ext uri="{BB962C8B-B14F-4D97-AF65-F5344CB8AC3E}">
        <p14:creationId xmlns:p14="http://schemas.microsoft.com/office/powerpoint/2010/main" val="1225476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 známo místo určení již při přijetí zboží do skladu</a:t>
            </a:r>
          </a:p>
          <a:p>
            <a:r>
              <a:rPr lang="cs-CZ" dirty="0"/>
              <a:t>Zákazníci připraveni zboží ihned přijmout</a:t>
            </a:r>
          </a:p>
          <a:p>
            <a:r>
              <a:rPr lang="cs-CZ" dirty="0"/>
              <a:t>Denně se expedují dodávky do méně než 200 lokalit</a:t>
            </a:r>
          </a:p>
          <a:p>
            <a:r>
              <a:rPr lang="cs-CZ" dirty="0"/>
              <a:t>Denní kapacita přesahuje 2000 kartónů</a:t>
            </a:r>
          </a:p>
          <a:p>
            <a:r>
              <a:rPr lang="cs-CZ" dirty="0"/>
              <a:t>Více než 70% zboží lze přepravovat na páse</a:t>
            </a:r>
          </a:p>
          <a:p>
            <a:r>
              <a:rPr lang="cs-CZ" dirty="0"/>
              <a:t>Podnik přijímá velké množství samostatných položek</a:t>
            </a:r>
          </a:p>
          <a:p>
            <a:r>
              <a:rPr lang="cs-CZ" dirty="0"/>
              <a:t>Přijímané zboží je již vybaveno visačkami</a:t>
            </a:r>
          </a:p>
          <a:p>
            <a:r>
              <a:rPr lang="cs-CZ" dirty="0"/>
              <a:t>Časově citlivé položky (některé druhy zboží)</a:t>
            </a:r>
          </a:p>
          <a:p>
            <a:r>
              <a:rPr lang="cs-CZ" dirty="0"/>
              <a:t>Distribuční centrum vytíženo na plnou kapacitu</a:t>
            </a:r>
          </a:p>
          <a:p>
            <a:r>
              <a:rPr lang="cs-CZ" dirty="0"/>
              <a:t>Některé položky opatřeny cenovkami</a:t>
            </a:r>
          </a:p>
          <a:p>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19</a:t>
            </a:fld>
            <a:endParaRPr lang="cs-CZ"/>
          </a:p>
        </p:txBody>
      </p:sp>
    </p:spTree>
    <p:extLst>
      <p:ext uri="{BB962C8B-B14F-4D97-AF65-F5344CB8AC3E}">
        <p14:creationId xmlns:p14="http://schemas.microsoft.com/office/powerpoint/2010/main" val="546508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 známo místo určení již při přijetí zboží do skladu</a:t>
            </a:r>
          </a:p>
          <a:p>
            <a:r>
              <a:rPr lang="cs-CZ" dirty="0"/>
              <a:t>Zákazníci připraveni zboží ihned přijmout</a:t>
            </a:r>
          </a:p>
          <a:p>
            <a:r>
              <a:rPr lang="cs-CZ" dirty="0"/>
              <a:t>Denně se expedují dodávky do méně než 200 lokalit</a:t>
            </a:r>
          </a:p>
          <a:p>
            <a:r>
              <a:rPr lang="cs-CZ" dirty="0"/>
              <a:t>Denní kapacita přesahuje 2000 kartónů</a:t>
            </a:r>
          </a:p>
          <a:p>
            <a:r>
              <a:rPr lang="cs-CZ" dirty="0"/>
              <a:t>Více než 70% zboží lze přepravovat na páse</a:t>
            </a:r>
          </a:p>
          <a:p>
            <a:r>
              <a:rPr lang="cs-CZ" dirty="0"/>
              <a:t>Podnik přijímá velké množství samostatných položek</a:t>
            </a:r>
          </a:p>
          <a:p>
            <a:r>
              <a:rPr lang="cs-CZ" dirty="0"/>
              <a:t>Přijímané zboží je již vybaveno visačkami</a:t>
            </a:r>
          </a:p>
          <a:p>
            <a:r>
              <a:rPr lang="cs-CZ" dirty="0"/>
              <a:t>Časově citlivé položky (některé druhy zboží)</a:t>
            </a:r>
          </a:p>
          <a:p>
            <a:r>
              <a:rPr lang="cs-CZ" dirty="0"/>
              <a:t>Distribuční centrum vytíženo na plnou kapacitu</a:t>
            </a:r>
          </a:p>
          <a:p>
            <a:r>
              <a:rPr lang="cs-CZ" dirty="0"/>
              <a:t>Některé položky opatřeny cenovkami</a:t>
            </a:r>
          </a:p>
          <a:p>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20</a:t>
            </a:fld>
            <a:endParaRPr lang="cs-CZ"/>
          </a:p>
        </p:txBody>
      </p:sp>
    </p:spTree>
    <p:extLst>
      <p:ext uri="{BB962C8B-B14F-4D97-AF65-F5344CB8AC3E}">
        <p14:creationId xmlns:p14="http://schemas.microsoft.com/office/powerpoint/2010/main" val="387340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p:spPr>
      </p:sp>
      <p:sp>
        <p:nvSpPr>
          <p:cNvPr id="134147" name="Rectangle 3"/>
          <p:cNvSpPr>
            <a:spLocks noGrp="1"/>
          </p:cNvSpPr>
          <p:nvPr>
            <p:ph type="body" idx="1"/>
          </p:nvPr>
        </p:nvSpPr>
        <p:spPr bwMode="auto">
          <a:noFill/>
        </p:spPr>
        <p:txBody>
          <a:bodyPr wrap="square" numCol="1" anchor="t" anchorCtr="0" compatLnSpc="1">
            <a:prstTxWarp prst="textNoShape">
              <a:avLst/>
            </a:prstTxWarp>
          </a:bodyPr>
          <a:lstStyle/>
          <a:p>
            <a:endParaRPr lang="cs-CZ"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err="1"/>
              <a:t>Various</a:t>
            </a:r>
            <a:r>
              <a:rPr lang="cs-CZ" dirty="0"/>
              <a:t> </a:t>
            </a:r>
            <a:r>
              <a:rPr lang="cs-CZ" dirty="0" err="1"/>
              <a:t>shapes</a:t>
            </a:r>
            <a:r>
              <a:rPr lang="cs-CZ" dirty="0"/>
              <a:t> - </a:t>
            </a:r>
            <a:r>
              <a:rPr lang="en-GB" dirty="0"/>
              <a:t>In 2004, Bartholdi &amp; </a:t>
            </a:r>
            <a:r>
              <a:rPr lang="en-GB" dirty="0" err="1"/>
              <a:t>Gue</a:t>
            </a:r>
            <a:r>
              <a:rPr lang="en-GB" dirty="0"/>
              <a:t> demonstrated that a rectangle is ideal for facilities with 150 doors or fewer. For facilities with 150-200 doors a “T” shape is more cost effective. Finally, for facilities with 200 or more doors the cost minimizing shape will be an “X”.</a:t>
            </a:r>
            <a:endParaRPr lang="cs-CZ" dirty="0"/>
          </a:p>
          <a:p>
            <a:r>
              <a:rPr lang="en-GB" sz="1200" b="0" i="0" u="none" strike="noStrike" kern="1200" baseline="0" dirty="0">
                <a:solidFill>
                  <a:schemeClr val="tx1"/>
                </a:solidFill>
                <a:latin typeface="+mn-lt"/>
                <a:ea typeface="+mn-ea"/>
                <a:cs typeface="+mn-cs"/>
              </a:rPr>
              <a:t>Cross-docking is a process which minimizes the storage</a:t>
            </a:r>
          </a:p>
          <a:p>
            <a:r>
              <a:rPr lang="en-GB" sz="1200" b="0" i="0" u="none" strike="noStrike" kern="1200" baseline="0" dirty="0">
                <a:solidFill>
                  <a:schemeClr val="tx1"/>
                </a:solidFill>
                <a:latin typeface="+mn-lt"/>
                <a:ea typeface="+mn-ea"/>
                <a:cs typeface="+mn-cs"/>
              </a:rPr>
              <a:t>and order-picking time while the receiving and shipping operations</a:t>
            </a:r>
          </a:p>
          <a:p>
            <a:r>
              <a:rPr lang="en-GB" sz="1200" b="0" i="0" u="none" strike="noStrike" kern="1200" baseline="0" dirty="0">
                <a:solidFill>
                  <a:schemeClr val="tx1"/>
                </a:solidFill>
                <a:latin typeface="+mn-lt"/>
                <a:ea typeface="+mn-ea"/>
                <a:cs typeface="+mn-cs"/>
              </a:rPr>
              <a:t>are still allowed to a full extent. The basic idea is</a:t>
            </a:r>
          </a:p>
          <a:p>
            <a:r>
              <a:rPr lang="en-GB" sz="1200" b="0" i="0" u="none" strike="noStrike" kern="1200" baseline="0" dirty="0">
                <a:solidFill>
                  <a:schemeClr val="tx1"/>
                </a:solidFill>
                <a:latin typeface="+mn-lt"/>
                <a:ea typeface="+mn-ea"/>
                <a:cs typeface="+mn-cs"/>
              </a:rPr>
              <a:t>to transfer goods directly from the incoming to the outgoing</a:t>
            </a:r>
          </a:p>
          <a:p>
            <a:r>
              <a:rPr lang="en-GB" sz="1200" b="0" i="0" u="none" strike="noStrike" kern="1200" baseline="0" dirty="0">
                <a:solidFill>
                  <a:schemeClr val="tx1"/>
                </a:solidFill>
                <a:latin typeface="+mn-lt"/>
                <a:ea typeface="+mn-ea"/>
                <a:cs typeface="+mn-cs"/>
              </a:rPr>
              <a:t>department without any other warehouse operations in between.</a:t>
            </a:r>
          </a:p>
          <a:p>
            <a:r>
              <a:rPr lang="en-GB" sz="1200" b="0" i="0" u="none" strike="noStrike" kern="1200" baseline="0" dirty="0">
                <a:solidFill>
                  <a:schemeClr val="tx1"/>
                </a:solidFill>
                <a:latin typeface="+mn-lt"/>
                <a:ea typeface="+mn-ea"/>
                <a:cs typeface="+mn-cs"/>
              </a:rPr>
              <a:t>In [57] the problem was handled as a Vehicle Routing</a:t>
            </a:r>
          </a:p>
          <a:p>
            <a:r>
              <a:rPr lang="en-GB" sz="1200" b="0" i="0" u="none" strike="noStrike" kern="1200" baseline="0" dirty="0">
                <a:solidFill>
                  <a:schemeClr val="tx1"/>
                </a:solidFill>
                <a:latin typeface="+mn-lt"/>
                <a:ea typeface="+mn-ea"/>
                <a:cs typeface="+mn-cs"/>
              </a:rPr>
              <a:t>Problem. In [58] have been presented a solution developed</a:t>
            </a:r>
          </a:p>
          <a:p>
            <a:r>
              <a:rPr lang="en-GB" sz="1200" b="0" i="0" u="none" strike="noStrike" kern="1200" baseline="0" dirty="0">
                <a:solidFill>
                  <a:schemeClr val="tx1"/>
                </a:solidFill>
                <a:latin typeface="+mn-lt"/>
                <a:ea typeface="+mn-ea"/>
                <a:cs typeface="+mn-cs"/>
              </a:rPr>
              <a:t>for multiple delivery </a:t>
            </a:r>
            <a:r>
              <a:rPr lang="en-GB" sz="1200" b="0" i="0" u="none" strike="noStrike" kern="1200" baseline="0" dirty="0" err="1">
                <a:solidFill>
                  <a:schemeClr val="tx1"/>
                </a:solidFill>
                <a:latin typeface="+mn-lt"/>
                <a:ea typeface="+mn-ea"/>
                <a:cs typeface="+mn-cs"/>
              </a:rPr>
              <a:t>centers</a:t>
            </a:r>
            <a:r>
              <a:rPr lang="en-GB" sz="1200" b="0" i="0" u="none" strike="noStrike" kern="1200" baseline="0" dirty="0">
                <a:solidFill>
                  <a:schemeClr val="tx1"/>
                </a:solidFill>
                <a:latin typeface="+mn-lt"/>
                <a:ea typeface="+mn-ea"/>
                <a:cs typeface="+mn-cs"/>
              </a:rPr>
              <a:t> by many sub-optimizations of</a:t>
            </a:r>
          </a:p>
          <a:p>
            <a:r>
              <a:rPr lang="en-GB" sz="1200" b="0" i="0" u="none" strike="noStrike" kern="1200" baseline="0" dirty="0">
                <a:solidFill>
                  <a:schemeClr val="tx1"/>
                </a:solidFill>
                <a:latin typeface="+mn-lt"/>
                <a:ea typeface="+mn-ea"/>
                <a:cs typeface="+mn-cs"/>
              </a:rPr>
              <a:t>single </a:t>
            </a:r>
            <a:r>
              <a:rPr lang="en-GB" sz="1200" b="0" i="0" u="none" strike="noStrike" kern="1200" baseline="0" dirty="0" err="1">
                <a:solidFill>
                  <a:schemeClr val="tx1"/>
                </a:solidFill>
                <a:latin typeface="+mn-lt"/>
                <a:ea typeface="+mn-ea"/>
                <a:cs typeface="+mn-cs"/>
              </a:rPr>
              <a:t>centers</a:t>
            </a:r>
            <a:r>
              <a:rPr lang="en-GB" sz="1200" b="0" i="0" u="none" strike="noStrike" kern="1200" baseline="0" dirty="0">
                <a:solidFill>
                  <a:schemeClr val="tx1"/>
                </a:solidFill>
                <a:latin typeface="+mn-lt"/>
                <a:ea typeface="+mn-ea"/>
                <a:cs typeface="+mn-cs"/>
              </a:rPr>
              <a:t> based on </a:t>
            </a:r>
            <a:r>
              <a:rPr lang="en-GB" sz="1200" b="0" i="0" u="none" strike="noStrike" kern="1200" baseline="0" dirty="0" err="1">
                <a:solidFill>
                  <a:schemeClr val="tx1"/>
                </a:solidFill>
                <a:latin typeface="+mn-lt"/>
                <a:ea typeface="+mn-ea"/>
                <a:cs typeface="+mn-cs"/>
              </a:rPr>
              <a:t>Neighborhood</a:t>
            </a:r>
            <a:r>
              <a:rPr lang="en-GB" sz="1200" b="0" i="0" u="none" strike="noStrike" kern="1200" baseline="0" dirty="0">
                <a:solidFill>
                  <a:schemeClr val="tx1"/>
                </a:solidFill>
                <a:latin typeface="+mn-lt"/>
                <a:ea typeface="+mn-ea"/>
                <a:cs typeface="+mn-cs"/>
              </a:rPr>
              <a:t> Search and </a:t>
            </a:r>
            <a:r>
              <a:rPr lang="en-GB" sz="1200" b="0" i="0" u="none" strike="noStrike" kern="1200" baseline="0" dirty="0" err="1">
                <a:solidFill>
                  <a:schemeClr val="tx1"/>
                </a:solidFill>
                <a:latin typeface="+mn-lt"/>
                <a:ea typeface="+mn-ea"/>
                <a:cs typeface="+mn-cs"/>
              </a:rPr>
              <a:t>Tabu</a:t>
            </a:r>
            <a:r>
              <a:rPr lang="en-GB" sz="1200" b="0" i="0" u="none" strike="noStrike" kern="1200" baseline="0" dirty="0">
                <a:solidFill>
                  <a:schemeClr val="tx1"/>
                </a:solidFill>
                <a:latin typeface="+mn-lt"/>
                <a:ea typeface="+mn-ea"/>
                <a:cs typeface="+mn-cs"/>
              </a:rPr>
              <a:t> Search</a:t>
            </a:r>
          </a:p>
          <a:p>
            <a:r>
              <a:rPr lang="en-GB" sz="1200" b="0" i="0" u="none" strike="noStrike" kern="1200" baseline="0" dirty="0">
                <a:solidFill>
                  <a:schemeClr val="tx1"/>
                </a:solidFill>
                <a:latin typeface="+mn-lt"/>
                <a:ea typeface="+mn-ea"/>
                <a:cs typeface="+mn-cs"/>
              </a:rPr>
              <a:t>algorithms. The scheduling of trucks in the cross-docking</a:t>
            </a:r>
          </a:p>
          <a:p>
            <a:r>
              <a:rPr lang="en-GB" sz="1200" b="0" i="0" u="none" strike="noStrike" kern="1200" baseline="0" dirty="0">
                <a:solidFill>
                  <a:schemeClr val="tx1"/>
                </a:solidFill>
                <a:latin typeface="+mn-lt"/>
                <a:ea typeface="+mn-ea"/>
                <a:cs typeface="+mn-cs"/>
              </a:rPr>
              <a:t>system with five meta-heuristic algorithms (Genetic Algorithms,</a:t>
            </a:r>
          </a:p>
          <a:p>
            <a:r>
              <a:rPr lang="en-GB" sz="1200" b="0" i="0" u="none" strike="noStrike" kern="1200" baseline="0" dirty="0">
                <a:solidFill>
                  <a:schemeClr val="tx1"/>
                </a:solidFill>
                <a:latin typeface="+mn-lt"/>
                <a:ea typeface="+mn-ea"/>
                <a:cs typeface="+mn-cs"/>
              </a:rPr>
              <a:t>Simulated Annealing, </a:t>
            </a:r>
            <a:r>
              <a:rPr lang="en-GB" sz="1200" b="0" i="0" u="none" strike="noStrike" kern="1200" baseline="0" dirty="0" err="1">
                <a:solidFill>
                  <a:schemeClr val="tx1"/>
                </a:solidFill>
                <a:latin typeface="+mn-lt"/>
                <a:ea typeface="+mn-ea"/>
                <a:cs typeface="+mn-cs"/>
              </a:rPr>
              <a:t>Tabu</a:t>
            </a:r>
            <a:r>
              <a:rPr lang="en-GB" sz="1200" b="0" i="0" u="none" strike="noStrike" kern="1200" baseline="0" dirty="0">
                <a:solidFill>
                  <a:schemeClr val="tx1"/>
                </a:solidFill>
                <a:latin typeface="+mn-lt"/>
                <a:ea typeface="+mn-ea"/>
                <a:cs typeface="+mn-cs"/>
              </a:rPr>
              <a:t> Search, </a:t>
            </a:r>
            <a:r>
              <a:rPr lang="en-GB" sz="1200" b="0" i="0" u="none" strike="noStrike" kern="1200" baseline="0" dirty="0" err="1">
                <a:solidFill>
                  <a:schemeClr val="tx1"/>
                </a:solidFill>
                <a:latin typeface="+mn-lt"/>
                <a:ea typeface="+mn-ea"/>
                <a:cs typeface="+mn-cs"/>
              </a:rPr>
              <a:t>Electromagnetismlike</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Algorithm, Variable </a:t>
            </a:r>
            <a:r>
              <a:rPr lang="en-GB" sz="1200" b="0" i="0" u="none" strike="noStrike" kern="1200" baseline="0" dirty="0" err="1">
                <a:solidFill>
                  <a:schemeClr val="tx1"/>
                </a:solidFill>
                <a:latin typeface="+mn-lt"/>
                <a:ea typeface="+mn-ea"/>
                <a:cs typeface="+mn-cs"/>
              </a:rPr>
              <a:t>Neighborhood</a:t>
            </a:r>
            <a:r>
              <a:rPr lang="en-GB" sz="1200" b="0" i="0" u="none" strike="noStrike" kern="1200" baseline="0" dirty="0">
                <a:solidFill>
                  <a:schemeClr val="tx1"/>
                </a:solidFill>
                <a:latin typeface="+mn-lt"/>
                <a:ea typeface="+mn-ea"/>
                <a:cs typeface="+mn-cs"/>
              </a:rPr>
              <a:t> Search) with respect</a:t>
            </a:r>
          </a:p>
          <a:p>
            <a:r>
              <a:rPr lang="en-GB" sz="1200" b="0" i="0" u="none" strike="noStrike" kern="1200" baseline="0" dirty="0">
                <a:solidFill>
                  <a:schemeClr val="tx1"/>
                </a:solidFill>
                <a:latin typeface="+mn-lt"/>
                <a:ea typeface="+mn-ea"/>
                <a:cs typeface="+mn-cs"/>
              </a:rPr>
              <a:t>to minimization of the total operation time is described in</a:t>
            </a:r>
          </a:p>
          <a:p>
            <a:r>
              <a:rPr lang="en-GB" sz="1200" b="0" i="0" u="none" strike="noStrike" kern="1200" baseline="0" dirty="0">
                <a:solidFill>
                  <a:schemeClr val="tx1"/>
                </a:solidFill>
                <a:latin typeface="+mn-lt"/>
                <a:ea typeface="+mn-ea"/>
                <a:cs typeface="+mn-cs"/>
              </a:rPr>
              <a:t>[59]. The analytical models for pre-distribution cross-docking</a:t>
            </a:r>
          </a:p>
          <a:p>
            <a:r>
              <a:rPr lang="en-GB" sz="1200" b="0" i="0" u="none" strike="noStrike" kern="1200" baseline="0" dirty="0">
                <a:solidFill>
                  <a:schemeClr val="tx1"/>
                </a:solidFill>
                <a:latin typeface="+mn-lt"/>
                <a:ea typeface="+mn-ea"/>
                <a:cs typeface="+mn-cs"/>
              </a:rPr>
              <a:t>(on the side of a manufacturing company) and post-distribution</a:t>
            </a:r>
          </a:p>
          <a:p>
            <a:r>
              <a:rPr lang="en-GB" sz="1200" b="0" i="0" u="none" strike="noStrike" kern="1200" baseline="0" dirty="0">
                <a:solidFill>
                  <a:schemeClr val="tx1"/>
                </a:solidFill>
                <a:latin typeface="+mn-lt"/>
                <a:ea typeface="+mn-ea"/>
                <a:cs typeface="+mn-cs"/>
              </a:rPr>
              <a:t>cross-docking (on the side of warehousing company) proposed</a:t>
            </a:r>
          </a:p>
          <a:p>
            <a:r>
              <a:rPr lang="en-GB" sz="1200" b="0" i="0" u="none" strike="noStrike" kern="1200" baseline="0" dirty="0">
                <a:solidFill>
                  <a:schemeClr val="tx1"/>
                </a:solidFill>
                <a:latin typeface="+mn-lt"/>
                <a:ea typeface="+mn-ea"/>
                <a:cs typeface="+mn-cs"/>
              </a:rPr>
              <a:t>in [60] had been compared with a traditional distribution </a:t>
            </a:r>
            <a:r>
              <a:rPr lang="en-GB" sz="1200" b="0" i="0" u="none" strike="noStrike" kern="1200" baseline="0" dirty="0" err="1">
                <a:solidFill>
                  <a:schemeClr val="tx1"/>
                </a:solidFill>
                <a:latin typeface="+mn-lt"/>
                <a:ea typeface="+mn-ea"/>
                <a:cs typeface="+mn-cs"/>
              </a:rPr>
              <a:t>center</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system. Analytical results showed a pre-distribution crossdocking</a:t>
            </a:r>
          </a:p>
          <a:p>
            <a:r>
              <a:rPr lang="en-GB" sz="1200" b="0" i="0" u="none" strike="noStrike" kern="1200" baseline="0" dirty="0">
                <a:solidFill>
                  <a:schemeClr val="tx1"/>
                </a:solidFill>
                <a:latin typeface="+mn-lt"/>
                <a:ea typeface="+mn-ea"/>
                <a:cs typeface="+mn-cs"/>
              </a:rPr>
              <a:t>as a preferred solution for </a:t>
            </a:r>
            <a:r>
              <a:rPr lang="en-GB" sz="1200" b="0" i="0" u="none" strike="noStrike" kern="1200" baseline="0" dirty="0" err="1">
                <a:solidFill>
                  <a:schemeClr val="tx1"/>
                </a:solidFill>
                <a:latin typeface="+mn-lt"/>
                <a:ea typeface="+mn-ea"/>
                <a:cs typeface="+mn-cs"/>
              </a:rPr>
              <a:t>centers</a:t>
            </a:r>
            <a:r>
              <a:rPr lang="en-GB" sz="1200" b="0" i="0" u="none" strike="noStrike" kern="1200" baseline="0" dirty="0">
                <a:solidFill>
                  <a:schemeClr val="tx1"/>
                </a:solidFill>
                <a:latin typeface="+mn-lt"/>
                <a:ea typeface="+mn-ea"/>
                <a:cs typeface="+mn-cs"/>
              </a:rPr>
              <a:t> with shorter supply</a:t>
            </a:r>
          </a:p>
          <a:p>
            <a:r>
              <a:rPr lang="en-GB" sz="1200" b="0" i="0" u="none" strike="noStrike" kern="1200" baseline="0" dirty="0">
                <a:solidFill>
                  <a:schemeClr val="tx1"/>
                </a:solidFill>
                <a:latin typeface="+mn-lt"/>
                <a:ea typeface="+mn-ea"/>
                <a:cs typeface="+mn-cs"/>
              </a:rPr>
              <a:t>lead time and lower uncertainty of demand, but in general the</a:t>
            </a:r>
          </a:p>
          <a:p>
            <a:r>
              <a:rPr lang="en-GB" sz="1200" b="0" i="0" u="none" strike="noStrike" kern="1200" baseline="0" dirty="0">
                <a:solidFill>
                  <a:schemeClr val="tx1"/>
                </a:solidFill>
                <a:latin typeface="+mn-lt"/>
                <a:ea typeface="+mn-ea"/>
                <a:cs typeface="+mn-cs"/>
              </a:rPr>
              <a:t>preference depends highly on business environment [60].</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Zástupný symbol pro číslo snímku 3"/>
          <p:cNvSpPr>
            <a:spLocks noGrp="1"/>
          </p:cNvSpPr>
          <p:nvPr>
            <p:ph type="sldNum" sz="quarter" idx="10"/>
          </p:nvPr>
        </p:nvSpPr>
        <p:spPr/>
        <p:txBody>
          <a:bodyPr/>
          <a:lstStyle/>
          <a:p>
            <a:fld id="{B7AB6ADB-08A2-4CC5-AE6C-9F10A1B5548D}" type="slidenum">
              <a:rPr lang="en-GB" smtClean="0"/>
              <a:t>21</a:t>
            </a:fld>
            <a:endParaRPr lang="en-GB"/>
          </a:p>
        </p:txBody>
      </p:sp>
    </p:spTree>
    <p:extLst>
      <p:ext uri="{BB962C8B-B14F-4D97-AF65-F5344CB8AC3E}">
        <p14:creationId xmlns:p14="http://schemas.microsoft.com/office/powerpoint/2010/main" val="4280691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Veřejné, není třeba investic</a:t>
            </a:r>
            <a:r>
              <a:rPr lang="cs-CZ" baseline="0" dirty="0"/>
              <a:t>, </a:t>
            </a:r>
            <a:r>
              <a:rPr lang="cs-CZ" baseline="0" dirty="0" err="1"/>
              <a:t>možnsot</a:t>
            </a:r>
            <a:r>
              <a:rPr lang="cs-CZ" baseline="0" dirty="0"/>
              <a:t> navýšit prostor, pokud třeba, náklady na skladování přímo úměrné objemu, soukromé – mohou fungovat 20-40 let, bude třeba měnit technologie, u veřejných to firma nedělá, ve veřejných mohou nastat úspory z rozsahu – výstavba větších kladů, lepší využití zaměstnanců. Mohou si dovolit technologie, výstavba menšího </a:t>
            </a:r>
            <a:r>
              <a:rPr lang="cs-CZ" baseline="0" dirty="0" err="1"/>
              <a:t>ystojí</a:t>
            </a:r>
            <a:r>
              <a:rPr lang="cs-CZ" baseline="0" dirty="0"/>
              <a:t> </a:t>
            </a:r>
            <a:r>
              <a:rPr lang="cs-CZ" baseline="0" dirty="0" err="1"/>
              <a:t>íce</a:t>
            </a:r>
            <a:r>
              <a:rPr lang="cs-CZ" baseline="0" dirty="0"/>
              <a:t>, neklesají náklady lineárně</a:t>
            </a:r>
            <a:endParaRPr lang="en-GB" dirty="0"/>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22</a:t>
            </a:fld>
            <a:endParaRPr lang="cs-CZ"/>
          </a:p>
        </p:txBody>
      </p:sp>
    </p:spTree>
    <p:extLst>
      <p:ext uri="{BB962C8B-B14F-4D97-AF65-F5344CB8AC3E}">
        <p14:creationId xmlns:p14="http://schemas.microsoft.com/office/powerpoint/2010/main" val="3994185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23</a:t>
            </a:fld>
            <a:endParaRPr lang="cs-CZ"/>
          </a:p>
        </p:txBody>
      </p:sp>
    </p:spTree>
    <p:extLst>
      <p:ext uri="{BB962C8B-B14F-4D97-AF65-F5344CB8AC3E}">
        <p14:creationId xmlns:p14="http://schemas.microsoft.com/office/powerpoint/2010/main" val="3350298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effectLst/>
                <a:latin typeface="Arial" panose="020B0604020202020204" pitchFamily="34" charset="0"/>
              </a:rPr>
              <a:t>Contract </a:t>
            </a:r>
            <a:r>
              <a:rPr lang="en-US" dirty="0" err="1">
                <a:effectLst/>
                <a:latin typeface="Arial" panose="020B0604020202020204" pitchFamily="34" charset="0"/>
              </a:rPr>
              <a:t>Warehouse.</a:t>
            </a:r>
            <a:r>
              <a:rPr lang="en-US" dirty="0" err="1">
                <a:effectLst/>
                <a:latin typeface="Courier New" panose="02070309020205020404" pitchFamily="49" charset="0"/>
              </a:rPr>
              <a:t>.</a:t>
            </a:r>
            <a:r>
              <a:rPr lang="en-US" dirty="0" err="1">
                <a:effectLst/>
                <a:latin typeface="Arial" panose="020B0604020202020204" pitchFamily="34" charset="0"/>
              </a:rPr>
              <a:t>Contract</a:t>
            </a:r>
            <a:r>
              <a:rPr lang="en-US" dirty="0">
                <a:effectLst/>
                <a:latin typeface="Arial" panose="020B0604020202020204" pitchFamily="34" charset="0"/>
              </a:rPr>
              <a:t> warehousing is a customized version of public warehousing in which an external company provides a combination of logistics services that the firm itself has traditionally provided. </a:t>
            </a:r>
            <a:r>
              <a:rPr lang="en-US" dirty="0">
                <a:effectLst/>
                <a:latin typeface="Courier New" panose="02070309020205020404" pitchFamily="49" charset="0"/>
              </a:rPr>
              <a:t>.</a:t>
            </a:r>
            <a:r>
              <a:rPr lang="en-US" dirty="0">
                <a:effectLst/>
                <a:latin typeface="Arial" panose="020B0604020202020204" pitchFamily="34" charset="0"/>
              </a:rPr>
              <a:t>The contract warehousing company specializes in providing efficient, economical, and accurate distribution services. These warehouses are designed to adhere to higher standards and specialized handling needs for products such as pharmaceuticals, electronics, and high value manufacturing goods.</a:t>
            </a:r>
            <a:endParaRPr lang="cs-CZ" dirty="0"/>
          </a:p>
        </p:txBody>
      </p:sp>
      <p:sp>
        <p:nvSpPr>
          <p:cNvPr id="4" name="Zástupný symbol pro číslo snímku 3"/>
          <p:cNvSpPr>
            <a:spLocks noGrp="1"/>
          </p:cNvSpPr>
          <p:nvPr>
            <p:ph type="sldNum" sz="quarter" idx="5"/>
          </p:nvPr>
        </p:nvSpPr>
        <p:spPr/>
        <p:txBody>
          <a:bodyPr/>
          <a:lstStyle/>
          <a:p>
            <a:fld id="{B7AB6ADB-08A2-4CC5-AE6C-9F10A1B5548D}" type="slidenum">
              <a:rPr lang="en-GB" smtClean="0"/>
              <a:t>24</a:t>
            </a:fld>
            <a:endParaRPr lang="en-GB"/>
          </a:p>
        </p:txBody>
      </p:sp>
    </p:spTree>
    <p:extLst>
      <p:ext uri="{BB962C8B-B14F-4D97-AF65-F5344CB8AC3E}">
        <p14:creationId xmlns:p14="http://schemas.microsoft.com/office/powerpoint/2010/main" val="3185674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25</a:t>
            </a:fld>
            <a:endParaRPr lang="cs-CZ"/>
          </a:p>
        </p:txBody>
      </p:sp>
    </p:spTree>
    <p:extLst>
      <p:ext uri="{BB962C8B-B14F-4D97-AF65-F5344CB8AC3E}">
        <p14:creationId xmlns:p14="http://schemas.microsoft.com/office/powerpoint/2010/main" val="3496920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26</a:t>
            </a:fld>
            <a:endParaRPr lang="cs-CZ"/>
          </a:p>
        </p:txBody>
      </p:sp>
    </p:spTree>
    <p:extLst>
      <p:ext uri="{BB962C8B-B14F-4D97-AF65-F5344CB8AC3E}">
        <p14:creationId xmlns:p14="http://schemas.microsoft.com/office/powerpoint/2010/main" val="2970440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27</a:t>
            </a:fld>
            <a:endParaRPr lang="cs-CZ"/>
          </a:p>
        </p:txBody>
      </p:sp>
    </p:spTree>
    <p:extLst>
      <p:ext uri="{BB962C8B-B14F-4D97-AF65-F5344CB8AC3E}">
        <p14:creationId xmlns:p14="http://schemas.microsoft.com/office/powerpoint/2010/main" val="4011639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It </a:t>
            </a:r>
            <a:r>
              <a:rPr lang="cs-CZ" dirty="0" err="1"/>
              <a:t>is</a:t>
            </a:r>
            <a:r>
              <a:rPr lang="cs-CZ" dirty="0"/>
              <a:t> a </a:t>
            </a:r>
            <a:r>
              <a:rPr lang="cs-CZ" dirty="0" err="1"/>
              <a:t>strategic</a:t>
            </a:r>
            <a:r>
              <a:rPr lang="cs-CZ" dirty="0"/>
              <a:t> </a:t>
            </a:r>
            <a:r>
              <a:rPr lang="cs-CZ" dirty="0" err="1"/>
              <a:t>decision</a:t>
            </a:r>
            <a:endParaRPr lang="cs-CZ" dirty="0"/>
          </a:p>
        </p:txBody>
      </p:sp>
      <p:sp>
        <p:nvSpPr>
          <p:cNvPr id="4" name="Zástupný symbol pro číslo snímku 3"/>
          <p:cNvSpPr>
            <a:spLocks noGrp="1"/>
          </p:cNvSpPr>
          <p:nvPr>
            <p:ph type="sldNum" sz="quarter" idx="5"/>
          </p:nvPr>
        </p:nvSpPr>
        <p:spPr/>
        <p:txBody>
          <a:bodyPr/>
          <a:lstStyle/>
          <a:p>
            <a:fld id="{B7AB6ADB-08A2-4CC5-AE6C-9F10A1B5548D}" type="slidenum">
              <a:rPr lang="en-GB" smtClean="0"/>
              <a:t>28</a:t>
            </a:fld>
            <a:endParaRPr lang="en-GB"/>
          </a:p>
        </p:txBody>
      </p:sp>
    </p:spTree>
    <p:extLst>
      <p:ext uri="{BB962C8B-B14F-4D97-AF65-F5344CB8AC3E}">
        <p14:creationId xmlns:p14="http://schemas.microsoft.com/office/powerpoint/2010/main" val="3618903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 firm could re-organize its logistics in many ways as a result of lower transportation costs. For one, it could reduce the number of warehouses and thereby increase the use of transportation services. Four factors influence the number of warehouses a firm chooses to maintain: cost of lost sales, inventory costs, warehousing costs, and transportation costs.</a:t>
            </a:r>
          </a:p>
          <a:p>
            <a:r>
              <a:rPr lang="en-US" b="1" dirty="0"/>
              <a:t>Cost of Lost Sales.</a:t>
            </a:r>
            <a:r>
              <a:rPr lang="en-US" dirty="0"/>
              <a:t> The cost of lost sales is the most difficult to quantify. It would generally decrease with number of warehouses and would vary by industry, company, product, and customer. The remaining cost components are more consistent across firms and industries.</a:t>
            </a:r>
          </a:p>
          <a:p>
            <a:r>
              <a:rPr lang="en-US" b="1" dirty="0"/>
              <a:t>Inventory Costs.</a:t>
            </a:r>
            <a:r>
              <a:rPr lang="en-US" dirty="0"/>
              <a:t> Inventory costs increase with the number of warehouses because firm maintain a safety stock of all (or most) products at each facility. More total space is required overall.</a:t>
            </a:r>
          </a:p>
          <a:p>
            <a:r>
              <a:rPr lang="en-US" b="1" dirty="0"/>
              <a:t>Warehousing Costs.</a:t>
            </a:r>
            <a:r>
              <a:rPr lang="en-US" dirty="0"/>
              <a:t> More warehouses mean more space to be owned, leased or rented. Fixed costs across many facilities are larger than the marginal variable costs of fewer locations.</a:t>
            </a:r>
          </a:p>
          <a:p>
            <a:r>
              <a:rPr lang="en-US" b="1" dirty="0"/>
              <a:t>Transportation Costs.</a:t>
            </a:r>
            <a:r>
              <a:rPr lang="en-US" dirty="0"/>
              <a:t> Transportation costs initially decline as the number of facilities increases due to proximity. Costs eventually increase for too many warehouses due to the combination of inbound and outbound transport costs.</a:t>
            </a:r>
          </a:p>
          <a:p>
            <a:r>
              <a:rPr lang="en-US" dirty="0"/>
              <a:t>A firm seeking to minimize total costs, the sum of the above components, could balance all cost components by solving a multi-facility location problem. As transportation costs decline however – possibly due to highway infrastructure investment, the minimum total cost will in general occur for fewer warehouses. The nature and timing of re-organization will occur at different points for each firm. Sufficient potential gains will need to be realized before an investment hurdle rate is exceeded.</a:t>
            </a:r>
            <a:endParaRPr lang="cs-CZ" dirty="0"/>
          </a:p>
          <a:p>
            <a:r>
              <a:rPr lang="cs-CZ" b="1" dirty="0"/>
              <a:t>C</a:t>
            </a:r>
            <a:r>
              <a:rPr lang="en-US" b="1" dirty="0" err="1"/>
              <a:t>entral</a:t>
            </a:r>
            <a:r>
              <a:rPr lang="en-US" b="1" dirty="0"/>
              <a:t> warehouse, storage costs are usually low, while transport costs are high. In decentralized warehousing, on the other hand, the opposite is true.</a:t>
            </a:r>
          </a:p>
          <a:p>
            <a:r>
              <a:rPr lang="en-US" b="1" dirty="0"/>
              <a:t>Advantages of a central warehouse</a:t>
            </a:r>
            <a:endParaRPr lang="en-US" dirty="0"/>
          </a:p>
          <a:p>
            <a:pPr>
              <a:buFont typeface="Arial" panose="020B0604020202020204" pitchFamily="34" charset="0"/>
              <a:buChar char="•"/>
            </a:pPr>
            <a:r>
              <a:rPr lang="en-US" dirty="0"/>
              <a:t>Lower storage costs / lower location costs</a:t>
            </a:r>
          </a:p>
          <a:p>
            <a:pPr>
              <a:buFont typeface="Arial" panose="020B0604020202020204" pitchFamily="34" charset="0"/>
              <a:buChar char="•"/>
            </a:pPr>
            <a:r>
              <a:rPr lang="en-US" dirty="0"/>
              <a:t>More efficient warehouse organization and management</a:t>
            </a:r>
          </a:p>
          <a:p>
            <a:pPr>
              <a:buFont typeface="Arial" panose="020B0604020202020204" pitchFamily="34" charset="0"/>
              <a:buChar char="•"/>
            </a:pPr>
            <a:r>
              <a:rPr lang="en-US" dirty="0"/>
              <a:t>High degree of automation possible</a:t>
            </a:r>
          </a:p>
          <a:p>
            <a:pPr>
              <a:buFont typeface="Arial" panose="020B0604020202020204" pitchFamily="34" charset="0"/>
              <a:buChar char="•"/>
            </a:pPr>
            <a:r>
              <a:rPr lang="en-US" dirty="0"/>
              <a:t>Low personnel costs</a:t>
            </a:r>
          </a:p>
          <a:p>
            <a:pPr>
              <a:buFont typeface="Arial" panose="020B0604020202020204" pitchFamily="34" charset="0"/>
              <a:buChar char="•"/>
            </a:pPr>
            <a:r>
              <a:rPr lang="en-US" dirty="0"/>
              <a:t>If centrally located, relatively short transport distances</a:t>
            </a:r>
          </a:p>
          <a:p>
            <a:pPr>
              <a:buFont typeface="Arial" panose="020B0604020202020204" pitchFamily="34" charset="0"/>
              <a:buChar char="•"/>
            </a:pPr>
            <a:r>
              <a:rPr lang="en-US" dirty="0"/>
              <a:t>High readiness to deliver (high availability of goods)</a:t>
            </a:r>
          </a:p>
          <a:p>
            <a:pPr>
              <a:buFont typeface="Arial" panose="020B0604020202020204" pitchFamily="34" charset="0"/>
              <a:buChar char="•"/>
            </a:pPr>
            <a:r>
              <a:rPr lang="en-US" dirty="0"/>
              <a:t>Lower minimum stock level</a:t>
            </a:r>
          </a:p>
          <a:p>
            <a:pPr>
              <a:buFont typeface="Arial" panose="020B0604020202020204" pitchFamily="34" charset="0"/>
              <a:buChar char="•"/>
            </a:pPr>
            <a:r>
              <a:rPr lang="en-US" dirty="0"/>
              <a:t>Usually optimal warehouse equipment</a:t>
            </a:r>
          </a:p>
          <a:p>
            <a:pPr>
              <a:buFont typeface="Arial" panose="020B0604020202020204" pitchFamily="34" charset="0"/>
              <a:buChar char="•"/>
            </a:pPr>
            <a:r>
              <a:rPr lang="en-US" dirty="0"/>
              <a:t>Bundling of high-performance auxiliary equipment (</a:t>
            </a:r>
            <a:r>
              <a:rPr lang="en-US" dirty="0">
                <a:hlinkClick r:id="rId3"/>
              </a:rPr>
              <a:t>high-bay warehouse</a:t>
            </a:r>
            <a:r>
              <a:rPr lang="en-US" dirty="0"/>
              <a:t>, </a:t>
            </a:r>
            <a:r>
              <a:rPr lang="en-US" dirty="0">
                <a:hlinkClick r:id="rId4"/>
              </a:rPr>
              <a:t>FTS</a:t>
            </a:r>
            <a:r>
              <a:rPr lang="en-US" dirty="0"/>
              <a:t>, </a:t>
            </a:r>
            <a:r>
              <a:rPr lang="en-US" dirty="0" err="1">
                <a:hlinkClick r:id="rId5"/>
              </a:rPr>
              <a:t>sorter</a:t>
            </a:r>
            <a:r>
              <a:rPr lang="en-US" dirty="0" err="1"/>
              <a:t>,</a:t>
            </a:r>
            <a:r>
              <a:rPr lang="en-US" dirty="0" err="1">
                <a:hlinkClick r:id="rId6"/>
              </a:rPr>
              <a:t>pocket</a:t>
            </a:r>
            <a:r>
              <a:rPr lang="en-US" dirty="0">
                <a:hlinkClick r:id="rId6"/>
              </a:rPr>
              <a:t> sorter</a:t>
            </a:r>
            <a:r>
              <a:rPr lang="en-US" dirty="0"/>
              <a:t>)</a:t>
            </a:r>
          </a:p>
          <a:p>
            <a:pPr>
              <a:buFont typeface="Arial" panose="020B0604020202020204" pitchFamily="34" charset="0"/>
              <a:buChar char="•"/>
            </a:pPr>
            <a:r>
              <a:rPr lang="en-US" dirty="0"/>
              <a:t>Centralization of warehouse processes (high standardization)</a:t>
            </a:r>
          </a:p>
          <a:p>
            <a:r>
              <a:rPr lang="en-US" b="1" dirty="0"/>
              <a:t>Disadvantages of a central warehouse</a:t>
            </a:r>
            <a:endParaRPr lang="en-US" dirty="0"/>
          </a:p>
          <a:p>
            <a:pPr>
              <a:buFont typeface="Arial" panose="020B0604020202020204" pitchFamily="34" charset="0"/>
              <a:buChar char="•"/>
            </a:pPr>
            <a:r>
              <a:rPr lang="en-US" dirty="0"/>
              <a:t>Reduced supply flexibility</a:t>
            </a:r>
          </a:p>
          <a:p>
            <a:pPr>
              <a:buFont typeface="Arial" panose="020B0604020202020204" pitchFamily="34" charset="0"/>
              <a:buChar char="•"/>
            </a:pPr>
            <a:r>
              <a:rPr lang="en-US" dirty="0"/>
              <a:t>High transport costs (if location is not chosen optimally)</a:t>
            </a:r>
          </a:p>
          <a:p>
            <a:pPr>
              <a:buFont typeface="Arial" panose="020B0604020202020204" pitchFamily="34" charset="0"/>
              <a:buChar char="•"/>
            </a:pPr>
            <a:r>
              <a:rPr lang="en-US" dirty="0"/>
              <a:t>Longer transport routes</a:t>
            </a:r>
          </a:p>
          <a:p>
            <a:pPr>
              <a:buFont typeface="Arial" panose="020B0604020202020204" pitchFamily="34" charset="0"/>
              <a:buChar char="•"/>
            </a:pPr>
            <a:r>
              <a:rPr lang="en-US" dirty="0"/>
              <a:t>Delivery to the site as a rule once a day</a:t>
            </a:r>
          </a:p>
          <a:p>
            <a:r>
              <a:rPr lang="en-US" b="1" dirty="0"/>
              <a:t>Advantages of a decentralized warehouse</a:t>
            </a:r>
            <a:endParaRPr lang="en-US" dirty="0"/>
          </a:p>
          <a:p>
            <a:pPr>
              <a:buFont typeface="Arial" panose="020B0604020202020204" pitchFamily="34" charset="0"/>
              <a:buChar char="•"/>
            </a:pPr>
            <a:r>
              <a:rPr lang="en-US" dirty="0"/>
              <a:t>High delivery flexibility</a:t>
            </a:r>
          </a:p>
          <a:p>
            <a:pPr>
              <a:buFont typeface="Arial" panose="020B0604020202020204" pitchFamily="34" charset="0"/>
              <a:buChar char="•"/>
            </a:pPr>
            <a:r>
              <a:rPr lang="en-US" dirty="0"/>
              <a:t>Lower transport costs</a:t>
            </a:r>
          </a:p>
          <a:p>
            <a:pPr>
              <a:buFont typeface="Arial" panose="020B0604020202020204" pitchFamily="34" charset="0"/>
              <a:buChar char="•"/>
            </a:pPr>
            <a:r>
              <a:rPr lang="en-US" dirty="0"/>
              <a:t>Shorter delivery time (dispatch)</a:t>
            </a:r>
          </a:p>
          <a:p>
            <a:pPr>
              <a:buFont typeface="Arial" panose="020B0604020202020204" pitchFamily="34" charset="0"/>
              <a:buChar char="•"/>
            </a:pPr>
            <a:r>
              <a:rPr lang="en-US" dirty="0"/>
              <a:t>Delivery to the site as a rule up to three times a day</a:t>
            </a:r>
          </a:p>
          <a:p>
            <a:r>
              <a:rPr lang="en-US" b="1" dirty="0"/>
              <a:t>Disadvantages of a decentralized warehouse</a:t>
            </a:r>
            <a:endParaRPr lang="en-US" dirty="0"/>
          </a:p>
          <a:p>
            <a:pPr>
              <a:buFont typeface="Arial" panose="020B0604020202020204" pitchFamily="34" charset="0"/>
              <a:buChar char="•"/>
            </a:pPr>
            <a:r>
              <a:rPr lang="en-US" dirty="0"/>
              <a:t>Risk of misallocation (goods ordered are not stored at a more convenient location)</a:t>
            </a:r>
          </a:p>
          <a:p>
            <a:pPr>
              <a:buFont typeface="Arial" panose="020B0604020202020204" pitchFamily="34" charset="0"/>
              <a:buChar char="•"/>
            </a:pPr>
            <a:r>
              <a:rPr lang="en-US" dirty="0"/>
              <a:t>Higher investment and operating costs</a:t>
            </a:r>
          </a:p>
          <a:p>
            <a:pPr>
              <a:buFont typeface="Arial" panose="020B0604020202020204" pitchFamily="34" charset="0"/>
              <a:buChar char="•"/>
            </a:pPr>
            <a:r>
              <a:rPr lang="en-US" dirty="0"/>
              <a:t>Higher control expenditure (</a:t>
            </a:r>
            <a:r>
              <a:rPr lang="en-US" dirty="0">
                <a:hlinkClick r:id="rId7"/>
              </a:rPr>
              <a:t>warehouse management</a:t>
            </a:r>
            <a:r>
              <a:rPr lang="en-US" dirty="0"/>
              <a:t>, </a:t>
            </a:r>
            <a:r>
              <a:rPr lang="en-US" dirty="0">
                <a:hlinkClick r:id="rId8"/>
              </a:rPr>
              <a:t>material flow</a:t>
            </a:r>
            <a:r>
              <a:rPr lang="en-US" dirty="0"/>
              <a:t>)</a:t>
            </a:r>
          </a:p>
          <a:p>
            <a:pPr>
              <a:buFont typeface="Arial" panose="020B0604020202020204" pitchFamily="34" charset="0"/>
              <a:buChar char="•"/>
            </a:pPr>
            <a:r>
              <a:rPr lang="en-US" dirty="0"/>
              <a:t>High effort for inventory management</a:t>
            </a:r>
          </a:p>
          <a:p>
            <a:pPr>
              <a:buFont typeface="Arial" panose="020B0604020202020204" pitchFamily="34" charset="0"/>
              <a:buChar char="•"/>
            </a:pPr>
            <a:r>
              <a:rPr lang="en-US" dirty="0"/>
              <a:t>Higher minimum stocks</a:t>
            </a:r>
          </a:p>
          <a:p>
            <a:endParaRPr lang="cs-CZ" dirty="0"/>
          </a:p>
        </p:txBody>
      </p:sp>
      <p:sp>
        <p:nvSpPr>
          <p:cNvPr id="4" name="Zástupný symbol pro číslo snímku 3"/>
          <p:cNvSpPr>
            <a:spLocks noGrp="1"/>
          </p:cNvSpPr>
          <p:nvPr>
            <p:ph type="sldNum" sz="quarter" idx="5"/>
          </p:nvPr>
        </p:nvSpPr>
        <p:spPr/>
        <p:txBody>
          <a:bodyPr/>
          <a:lstStyle/>
          <a:p>
            <a:fld id="{B7AB6ADB-08A2-4CC5-AE6C-9F10A1B5548D}" type="slidenum">
              <a:rPr lang="en-GB" smtClean="0"/>
              <a:t>29</a:t>
            </a:fld>
            <a:endParaRPr lang="en-GB"/>
          </a:p>
        </p:txBody>
      </p:sp>
    </p:spTree>
    <p:extLst>
      <p:ext uri="{BB962C8B-B14F-4D97-AF65-F5344CB8AC3E}">
        <p14:creationId xmlns:p14="http://schemas.microsoft.com/office/powerpoint/2010/main" val="2205374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But in </a:t>
            </a:r>
            <a:r>
              <a:rPr lang="cs-CZ" dirty="0" err="1"/>
              <a:t>general</a:t>
            </a:r>
            <a:r>
              <a:rPr lang="cs-CZ" dirty="0"/>
              <a:t> transport </a:t>
            </a:r>
            <a:r>
              <a:rPr lang="cs-CZ" dirty="0" err="1"/>
              <a:t>costs</a:t>
            </a:r>
            <a:r>
              <a:rPr lang="cs-CZ" dirty="0"/>
              <a:t> </a:t>
            </a:r>
            <a:r>
              <a:rPr lang="cs-CZ" dirty="0" err="1"/>
              <a:t>have</a:t>
            </a:r>
            <a:r>
              <a:rPr lang="cs-CZ" dirty="0"/>
              <a:t> </a:t>
            </a:r>
            <a:r>
              <a:rPr lang="cs-CZ" dirty="0" err="1"/>
              <a:t>continued</a:t>
            </a:r>
            <a:r>
              <a:rPr lang="cs-CZ" dirty="0"/>
              <a:t> to </a:t>
            </a:r>
            <a:r>
              <a:rPr lang="cs-CZ" dirty="0" err="1"/>
              <a:t>decline</a:t>
            </a:r>
            <a:r>
              <a:rPr lang="cs-CZ" dirty="0"/>
              <a:t> </a:t>
            </a:r>
            <a:r>
              <a:rPr lang="cs-CZ" dirty="0" err="1"/>
              <a:t>over</a:t>
            </a:r>
            <a:r>
              <a:rPr lang="cs-CZ" dirty="0"/>
              <a:t> </a:t>
            </a:r>
            <a:r>
              <a:rPr lang="cs-CZ" dirty="0" err="1"/>
              <a:t>time</a:t>
            </a:r>
            <a:r>
              <a:rPr lang="cs-CZ" dirty="0"/>
              <a:t> as a </a:t>
            </a:r>
            <a:r>
              <a:rPr lang="cs-CZ" dirty="0" err="1"/>
              <a:t>relative</a:t>
            </a:r>
            <a:r>
              <a:rPr lang="cs-CZ" dirty="0"/>
              <a:t> </a:t>
            </a:r>
            <a:r>
              <a:rPr lang="cs-CZ" dirty="0" err="1"/>
              <a:t>cost</a:t>
            </a:r>
            <a:r>
              <a:rPr lang="cs-CZ" dirty="0"/>
              <a:t> </a:t>
            </a:r>
            <a:r>
              <a:rPr lang="cs-CZ" dirty="0" err="1"/>
              <a:t>item</a:t>
            </a:r>
            <a:r>
              <a:rPr lang="cs-CZ" dirty="0"/>
              <a:t> </a:t>
            </a:r>
            <a:r>
              <a:rPr lang="cs-CZ" dirty="0" err="1"/>
              <a:t>because</a:t>
            </a:r>
            <a:r>
              <a:rPr lang="cs-CZ" dirty="0"/>
              <a:t> </a:t>
            </a:r>
            <a:r>
              <a:rPr lang="cs-CZ" dirty="0" err="1"/>
              <a:t>of</a:t>
            </a:r>
            <a:r>
              <a:rPr lang="cs-CZ" dirty="0"/>
              <a:t> </a:t>
            </a:r>
            <a:r>
              <a:rPr lang="cs-CZ" dirty="0" err="1"/>
              <a:t>the</a:t>
            </a:r>
            <a:r>
              <a:rPr lang="cs-CZ" dirty="0"/>
              <a:t> </a:t>
            </a:r>
            <a:r>
              <a:rPr lang="cs-CZ" dirty="0" err="1"/>
              <a:t>innovations</a:t>
            </a:r>
            <a:r>
              <a:rPr lang="cs-CZ" dirty="0"/>
              <a:t> in transport technology, </a:t>
            </a:r>
            <a:r>
              <a:rPr lang="cs-CZ" dirty="0" err="1"/>
              <a:t>containarization</a:t>
            </a:r>
            <a:r>
              <a:rPr lang="cs-CZ" dirty="0"/>
              <a:t> and </a:t>
            </a:r>
            <a:r>
              <a:rPr lang="cs-CZ" dirty="0" err="1"/>
              <a:t>oversupply</a:t>
            </a:r>
            <a:r>
              <a:rPr lang="cs-CZ" dirty="0"/>
              <a:t> </a:t>
            </a:r>
            <a:r>
              <a:rPr lang="cs-CZ" dirty="0" err="1"/>
              <a:t>of</a:t>
            </a:r>
            <a:r>
              <a:rPr lang="cs-CZ" dirty="0"/>
              <a:t> transport </a:t>
            </a:r>
            <a:r>
              <a:rPr lang="cs-CZ" dirty="0" err="1"/>
              <a:t>capacity</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30</a:t>
            </a:fld>
            <a:endParaRPr lang="cs-CZ" altLang="cs-CZ"/>
          </a:p>
        </p:txBody>
      </p:sp>
    </p:spTree>
    <p:extLst>
      <p:ext uri="{BB962C8B-B14F-4D97-AF65-F5344CB8AC3E}">
        <p14:creationId xmlns:p14="http://schemas.microsoft.com/office/powerpoint/2010/main" val="2689999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4</a:t>
            </a:fld>
            <a:endParaRPr lang="cs-CZ"/>
          </a:p>
        </p:txBody>
      </p:sp>
    </p:spTree>
    <p:extLst>
      <p:ext uri="{BB962C8B-B14F-4D97-AF65-F5344CB8AC3E}">
        <p14:creationId xmlns:p14="http://schemas.microsoft.com/office/powerpoint/2010/main" val="4072017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Nike – </a:t>
            </a:r>
            <a:r>
              <a:rPr lang="cs-CZ" dirty="0" err="1"/>
              <a:t>short</a:t>
            </a:r>
            <a:r>
              <a:rPr lang="cs-CZ" dirty="0"/>
              <a:t> </a:t>
            </a:r>
            <a:r>
              <a:rPr lang="cs-CZ" dirty="0" err="1"/>
              <a:t>product</a:t>
            </a:r>
            <a:r>
              <a:rPr lang="cs-CZ" dirty="0"/>
              <a:t> </a:t>
            </a:r>
            <a:r>
              <a:rPr lang="cs-CZ" dirty="0" err="1"/>
              <a:t>life</a:t>
            </a:r>
            <a:r>
              <a:rPr lang="cs-CZ" dirty="0"/>
              <a:t> </a:t>
            </a:r>
            <a:r>
              <a:rPr lang="cs-CZ" dirty="0" err="1"/>
              <a:t>cycle</a:t>
            </a:r>
            <a:r>
              <a:rPr lang="cs-CZ" dirty="0"/>
              <a:t> – up to </a:t>
            </a:r>
            <a:r>
              <a:rPr lang="cs-CZ" dirty="0" err="1"/>
              <a:t>three</a:t>
            </a:r>
            <a:r>
              <a:rPr lang="cs-CZ" dirty="0"/>
              <a:t> </a:t>
            </a:r>
            <a:r>
              <a:rPr lang="cs-CZ" dirty="0" err="1"/>
              <a:t>monts</a:t>
            </a:r>
            <a:r>
              <a:rPr lang="cs-CZ" dirty="0"/>
              <a:t>, </a:t>
            </a:r>
            <a:r>
              <a:rPr lang="cs-CZ" dirty="0" err="1"/>
              <a:t>unpredictable</a:t>
            </a:r>
            <a:r>
              <a:rPr lang="cs-CZ" dirty="0"/>
              <a:t> </a:t>
            </a:r>
            <a:r>
              <a:rPr lang="cs-CZ" dirty="0" err="1"/>
              <a:t>customer</a:t>
            </a:r>
            <a:r>
              <a:rPr lang="cs-CZ" dirty="0"/>
              <a:t> </a:t>
            </a:r>
            <a:r>
              <a:rPr lang="cs-CZ" dirty="0" err="1"/>
              <a:t>demand</a:t>
            </a:r>
            <a:r>
              <a:rPr lang="cs-CZ" dirty="0"/>
              <a:t>, </a:t>
            </a:r>
            <a:r>
              <a:rPr lang="cs-CZ" dirty="0" err="1"/>
              <a:t>high</a:t>
            </a:r>
            <a:r>
              <a:rPr lang="cs-CZ" dirty="0"/>
              <a:t> </a:t>
            </a:r>
            <a:r>
              <a:rPr lang="cs-CZ" dirty="0" err="1"/>
              <a:t>product</a:t>
            </a:r>
            <a:r>
              <a:rPr lang="cs-CZ" dirty="0"/>
              <a:t> profit </a:t>
            </a:r>
            <a:r>
              <a:rPr lang="cs-CZ" dirty="0" err="1"/>
              <a:t>margin</a:t>
            </a:r>
            <a:r>
              <a:rPr lang="cs-CZ" dirty="0"/>
              <a:t>, </a:t>
            </a:r>
            <a:r>
              <a:rPr lang="cs-CZ" dirty="0" err="1"/>
              <a:t>distribution</a:t>
            </a:r>
            <a:r>
              <a:rPr lang="cs-CZ" dirty="0"/>
              <a:t> </a:t>
            </a:r>
            <a:r>
              <a:rPr lang="cs-CZ" dirty="0" err="1"/>
              <a:t>focus</a:t>
            </a:r>
            <a:r>
              <a:rPr lang="cs-CZ" dirty="0"/>
              <a:t> on </a:t>
            </a:r>
            <a:r>
              <a:rPr lang="cs-CZ" dirty="0" err="1"/>
              <a:t>service</a:t>
            </a:r>
            <a:endParaRPr lang="cs-CZ" dirty="0"/>
          </a:p>
          <a:p>
            <a:r>
              <a:rPr lang="cs-CZ" dirty="0" err="1"/>
              <a:t>Strong</a:t>
            </a:r>
            <a:r>
              <a:rPr lang="cs-CZ" dirty="0"/>
              <a:t> </a:t>
            </a:r>
            <a:r>
              <a:rPr lang="cs-CZ" dirty="0" err="1"/>
              <a:t>seasonability</a:t>
            </a:r>
            <a:r>
              <a:rPr lang="cs-CZ" dirty="0"/>
              <a:t> and </a:t>
            </a:r>
            <a:r>
              <a:rPr lang="cs-CZ" dirty="0" err="1"/>
              <a:t>demand</a:t>
            </a:r>
            <a:r>
              <a:rPr lang="cs-CZ" dirty="0"/>
              <a:t> variability</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3540632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28600" indent="-228600">
              <a:buAutoNum type="arabicPeriod"/>
            </a:pPr>
            <a:r>
              <a:rPr lang="cs-CZ" dirty="0" err="1"/>
              <a:t>Proximity</a:t>
            </a:r>
            <a:r>
              <a:rPr lang="cs-CZ" dirty="0"/>
              <a:t> </a:t>
            </a:r>
            <a:r>
              <a:rPr lang="cs-CZ" dirty="0" err="1"/>
              <a:t>is</a:t>
            </a:r>
            <a:r>
              <a:rPr lang="cs-CZ" dirty="0"/>
              <a:t> </a:t>
            </a:r>
            <a:r>
              <a:rPr lang="cs-CZ" dirty="0" err="1"/>
              <a:t>crucial</a:t>
            </a:r>
            <a:r>
              <a:rPr lang="cs-CZ" dirty="0"/>
              <a:t>, </a:t>
            </a:r>
            <a:r>
              <a:rPr lang="cs-CZ" dirty="0" err="1"/>
              <a:t>weight</a:t>
            </a:r>
            <a:r>
              <a:rPr lang="cs-CZ" dirty="0"/>
              <a:t> </a:t>
            </a:r>
            <a:r>
              <a:rPr lang="cs-CZ" dirty="0" err="1"/>
              <a:t>gaining</a:t>
            </a:r>
            <a:r>
              <a:rPr lang="cs-CZ" dirty="0"/>
              <a:t> </a:t>
            </a:r>
            <a:r>
              <a:rPr lang="cs-CZ" dirty="0" err="1"/>
              <a:t>goods</a:t>
            </a:r>
            <a:r>
              <a:rPr lang="cs-CZ" dirty="0"/>
              <a:t> – </a:t>
            </a:r>
            <a:r>
              <a:rPr lang="cs-CZ" dirty="0" err="1"/>
              <a:t>bottles</a:t>
            </a:r>
            <a:r>
              <a:rPr lang="cs-CZ" dirty="0"/>
              <a:t> </a:t>
            </a:r>
            <a:r>
              <a:rPr lang="cs-CZ" dirty="0" err="1"/>
              <a:t>for</a:t>
            </a:r>
            <a:r>
              <a:rPr lang="cs-CZ" dirty="0"/>
              <a:t> </a:t>
            </a:r>
            <a:r>
              <a:rPr lang="cs-CZ" dirty="0" err="1"/>
              <a:t>beverages</a:t>
            </a:r>
            <a:endParaRPr lang="cs-CZ" dirty="0"/>
          </a:p>
          <a:p>
            <a:pPr marL="228600" indent="-228600">
              <a:buAutoNum type="arabicPeriod"/>
            </a:pPr>
            <a:r>
              <a:rPr lang="cs-CZ" dirty="0" err="1"/>
              <a:t>Perishable</a:t>
            </a:r>
            <a:r>
              <a:rPr lang="cs-CZ" dirty="0"/>
              <a:t> </a:t>
            </a:r>
            <a:r>
              <a:rPr lang="cs-CZ" dirty="0" err="1"/>
              <a:t>products</a:t>
            </a:r>
            <a:r>
              <a:rPr lang="cs-CZ" dirty="0"/>
              <a:t>, </a:t>
            </a:r>
            <a:r>
              <a:rPr lang="cs-CZ" dirty="0" err="1"/>
              <a:t>weightlooosing</a:t>
            </a:r>
            <a:r>
              <a:rPr lang="cs-CZ" dirty="0"/>
              <a:t> </a:t>
            </a:r>
            <a:r>
              <a:rPr lang="cs-CZ" dirty="0" err="1"/>
              <a:t>products</a:t>
            </a:r>
            <a:r>
              <a:rPr lang="cs-CZ" dirty="0"/>
              <a:t> iron </a:t>
            </a:r>
            <a:r>
              <a:rPr lang="cs-CZ" dirty="0" err="1"/>
              <a:t>ore</a:t>
            </a:r>
            <a:r>
              <a:rPr lang="cs-CZ" dirty="0"/>
              <a:t> </a:t>
            </a:r>
            <a:r>
              <a:rPr lang="cs-CZ" dirty="0" err="1"/>
              <a:t>converted</a:t>
            </a:r>
            <a:r>
              <a:rPr lang="cs-CZ" dirty="0"/>
              <a:t> </a:t>
            </a:r>
            <a:r>
              <a:rPr lang="cs-CZ" dirty="0" err="1"/>
              <a:t>into</a:t>
            </a:r>
            <a:r>
              <a:rPr lang="cs-CZ" dirty="0"/>
              <a:t> a </a:t>
            </a:r>
            <a:r>
              <a:rPr lang="cs-CZ" dirty="0" err="1"/>
              <a:t>steel</a:t>
            </a:r>
            <a:endParaRPr lang="cs-CZ" dirty="0"/>
          </a:p>
          <a:p>
            <a:pPr marL="228600" indent="-228600">
              <a:buAutoNum type="arabicPeriod"/>
            </a:pPr>
            <a:r>
              <a:rPr lang="cs-CZ" dirty="0"/>
              <a:t>Von </a:t>
            </a:r>
            <a:r>
              <a:rPr lang="cs-CZ" dirty="0" err="1"/>
              <a:t>thunnen</a:t>
            </a:r>
            <a:r>
              <a:rPr lang="cs-CZ" dirty="0"/>
              <a:t> – </a:t>
            </a:r>
            <a:r>
              <a:rPr lang="cs-CZ" dirty="0" err="1"/>
              <a:t>minimisation</a:t>
            </a:r>
            <a:r>
              <a:rPr lang="cs-CZ" dirty="0"/>
              <a:t> </a:t>
            </a:r>
            <a:r>
              <a:rPr lang="cs-CZ" dirty="0" err="1"/>
              <a:t>of</a:t>
            </a:r>
            <a:r>
              <a:rPr lang="cs-CZ" dirty="0"/>
              <a:t> </a:t>
            </a:r>
            <a:r>
              <a:rPr lang="cs-CZ" dirty="0" err="1"/>
              <a:t>transportation</a:t>
            </a:r>
            <a:r>
              <a:rPr lang="cs-CZ" dirty="0"/>
              <a:t> </a:t>
            </a:r>
            <a:r>
              <a:rPr lang="cs-CZ" dirty="0" err="1"/>
              <a:t>costs</a:t>
            </a:r>
            <a:r>
              <a:rPr lang="cs-CZ" dirty="0"/>
              <a:t> (</a:t>
            </a:r>
            <a:r>
              <a:rPr lang="cs-CZ" dirty="0" err="1"/>
              <a:t>johann</a:t>
            </a:r>
            <a:r>
              <a:rPr lang="cs-CZ" dirty="0"/>
              <a:t>, </a:t>
            </a:r>
            <a:r>
              <a:rPr lang="cs-CZ" dirty="0" err="1"/>
              <a:t>german</a:t>
            </a:r>
            <a:r>
              <a:rPr lang="cs-CZ" dirty="0"/>
              <a:t> </a:t>
            </a:r>
            <a:r>
              <a:rPr lang="cs-CZ" dirty="0" err="1"/>
              <a:t>agriculturist</a:t>
            </a:r>
            <a:r>
              <a:rPr lang="cs-CZ" dirty="0"/>
              <a:t>) – </a:t>
            </a:r>
            <a:r>
              <a:rPr lang="cs-CZ" dirty="0" err="1"/>
              <a:t>low</a:t>
            </a:r>
            <a:r>
              <a:rPr lang="cs-CZ" dirty="0"/>
              <a:t> </a:t>
            </a:r>
            <a:r>
              <a:rPr lang="cs-CZ" dirty="0" err="1"/>
              <a:t>value</a:t>
            </a:r>
            <a:r>
              <a:rPr lang="cs-CZ" dirty="0"/>
              <a:t> </a:t>
            </a:r>
            <a:r>
              <a:rPr lang="cs-CZ" dirty="0" err="1"/>
              <a:t>procucts</a:t>
            </a:r>
            <a:r>
              <a:rPr lang="cs-CZ" dirty="0"/>
              <a:t> </a:t>
            </a:r>
            <a:r>
              <a:rPr lang="cs-CZ" dirty="0" err="1"/>
              <a:t>should</a:t>
            </a:r>
            <a:r>
              <a:rPr lang="cs-CZ" dirty="0"/>
              <a:t> </a:t>
            </a:r>
            <a:r>
              <a:rPr lang="cs-CZ" dirty="0" err="1"/>
              <a:t>be</a:t>
            </a:r>
            <a:r>
              <a:rPr lang="cs-CZ" dirty="0"/>
              <a:t> </a:t>
            </a:r>
            <a:r>
              <a:rPr lang="cs-CZ" dirty="0" err="1"/>
              <a:t>produced</a:t>
            </a:r>
            <a:r>
              <a:rPr lang="cs-CZ" dirty="0"/>
              <a:t> </a:t>
            </a:r>
            <a:r>
              <a:rPr lang="cs-CZ" dirty="0" err="1"/>
              <a:t>near</a:t>
            </a:r>
            <a:r>
              <a:rPr lang="cs-CZ" dirty="0"/>
              <a:t> </a:t>
            </a:r>
            <a:r>
              <a:rPr lang="cs-CZ" dirty="0" err="1"/>
              <a:t>the</a:t>
            </a:r>
            <a:r>
              <a:rPr lang="cs-CZ" dirty="0"/>
              <a:t> city, far </a:t>
            </a:r>
            <a:r>
              <a:rPr lang="cs-CZ" dirty="0" err="1"/>
              <a:t>fromcity</a:t>
            </a:r>
            <a:r>
              <a:rPr lang="cs-CZ" dirty="0"/>
              <a:t> – </a:t>
            </a:r>
            <a:r>
              <a:rPr lang="cs-CZ" dirty="0" err="1"/>
              <a:t>great</a:t>
            </a:r>
            <a:r>
              <a:rPr lang="cs-CZ" dirty="0"/>
              <a:t> </a:t>
            </a:r>
            <a:r>
              <a:rPr lang="cs-CZ" dirty="0" err="1"/>
              <a:t>transportation</a:t>
            </a:r>
            <a:r>
              <a:rPr lang="cs-CZ" dirty="0"/>
              <a:t> </a:t>
            </a:r>
            <a:r>
              <a:rPr lang="cs-CZ" dirty="0" err="1"/>
              <a:t>costs</a:t>
            </a:r>
            <a:endParaRPr lang="cs-CZ" dirty="0"/>
          </a:p>
          <a:p>
            <a:pPr marL="228600" indent="-228600">
              <a:buAutoNum type="arabicPeriod"/>
            </a:pPr>
            <a:r>
              <a:rPr lang="cs-CZ" dirty="0" err="1"/>
              <a:t>Weber´s</a:t>
            </a:r>
            <a:r>
              <a:rPr lang="cs-CZ" dirty="0"/>
              <a:t> model – </a:t>
            </a:r>
            <a:r>
              <a:rPr lang="cs-CZ" dirty="0" err="1"/>
              <a:t>precondition</a:t>
            </a:r>
            <a:r>
              <a:rPr lang="cs-CZ" dirty="0"/>
              <a:t> </a:t>
            </a:r>
            <a:r>
              <a:rPr lang="cs-CZ" dirty="0" err="1"/>
              <a:t>of</a:t>
            </a:r>
            <a:r>
              <a:rPr lang="cs-CZ" dirty="0"/>
              <a:t> </a:t>
            </a:r>
            <a:r>
              <a:rPr lang="cs-CZ" dirty="0" err="1"/>
              <a:t>constat</a:t>
            </a:r>
            <a:r>
              <a:rPr lang="cs-CZ" dirty="0"/>
              <a:t> </a:t>
            </a:r>
            <a:r>
              <a:rPr lang="cs-CZ" dirty="0" err="1"/>
              <a:t>transportation</a:t>
            </a:r>
            <a:r>
              <a:rPr lang="cs-CZ" dirty="0"/>
              <a:t> </a:t>
            </a:r>
            <a:r>
              <a:rPr lang="cs-CZ" dirty="0" err="1"/>
              <a:t>cost</a:t>
            </a:r>
            <a:r>
              <a:rPr lang="cs-CZ" dirty="0"/>
              <a:t> </a:t>
            </a:r>
            <a:r>
              <a:rPr lang="cs-CZ" dirty="0" err="1"/>
              <a:t>with</a:t>
            </a:r>
            <a:r>
              <a:rPr lang="cs-CZ" dirty="0"/>
              <a:t> </a:t>
            </a:r>
            <a:r>
              <a:rPr lang="cs-CZ" dirty="0" err="1"/>
              <a:t>respect</a:t>
            </a:r>
            <a:r>
              <a:rPr lang="cs-CZ" dirty="0"/>
              <a:t> to </a:t>
            </a:r>
            <a:r>
              <a:rPr lang="cs-CZ" dirty="0" err="1"/>
              <a:t>weight</a:t>
            </a:r>
            <a:r>
              <a:rPr lang="cs-CZ" dirty="0"/>
              <a:t> and distance and </a:t>
            </a:r>
            <a:r>
              <a:rPr lang="cs-CZ" dirty="0" err="1"/>
              <a:t>equally</a:t>
            </a:r>
            <a:r>
              <a:rPr lang="cs-CZ" dirty="0"/>
              <a:t> </a:t>
            </a:r>
            <a:r>
              <a:rPr lang="cs-CZ" dirty="0" err="1"/>
              <a:t>accesable</a:t>
            </a:r>
            <a:r>
              <a:rPr lang="cs-CZ" dirty="0"/>
              <a:t> transport – point </a:t>
            </a:r>
            <a:r>
              <a:rPr lang="cs-CZ" dirty="0" err="1"/>
              <a:t>at</a:t>
            </a:r>
            <a:r>
              <a:rPr lang="cs-CZ" dirty="0"/>
              <a:t> least </a:t>
            </a:r>
            <a:r>
              <a:rPr lang="cs-CZ" dirty="0" err="1"/>
              <a:t>cost</a:t>
            </a:r>
            <a:r>
              <a:rPr lang="cs-CZ" dirty="0"/>
              <a:t> </a:t>
            </a:r>
            <a:r>
              <a:rPr lang="cs-CZ" dirty="0" err="1"/>
              <a:t>location</a:t>
            </a:r>
            <a:r>
              <a:rPr lang="cs-CZ" dirty="0"/>
              <a:t> </a:t>
            </a:r>
            <a:r>
              <a:rPr lang="cs-CZ" dirty="0" err="1"/>
              <a:t>minimal</a:t>
            </a:r>
            <a:r>
              <a:rPr lang="cs-CZ" dirty="0"/>
              <a:t> </a:t>
            </a:r>
            <a:r>
              <a:rPr lang="cs-CZ" dirty="0" err="1"/>
              <a:t>transportation</a:t>
            </a:r>
            <a:r>
              <a:rPr lang="cs-CZ" dirty="0"/>
              <a:t> </a:t>
            </a:r>
            <a:r>
              <a:rPr lang="cs-CZ" dirty="0" err="1"/>
              <a:t>cost</a:t>
            </a:r>
            <a:r>
              <a:rPr lang="cs-CZ" dirty="0"/>
              <a:t> </a:t>
            </a:r>
            <a:r>
              <a:rPr lang="cs-CZ" dirty="0" err="1"/>
              <a:t>for</a:t>
            </a:r>
            <a:r>
              <a:rPr lang="cs-CZ" dirty="0"/>
              <a:t> </a:t>
            </a:r>
            <a:r>
              <a:rPr lang="cs-CZ" dirty="0" err="1"/>
              <a:t>row</a:t>
            </a:r>
            <a:r>
              <a:rPr lang="cs-CZ" dirty="0"/>
              <a:t> </a:t>
            </a:r>
            <a:r>
              <a:rPr lang="cs-CZ" dirty="0" err="1"/>
              <a:t>materials</a:t>
            </a:r>
            <a:r>
              <a:rPr lang="cs-CZ" dirty="0"/>
              <a:t> and </a:t>
            </a:r>
            <a:r>
              <a:rPr lang="cs-CZ" dirty="0" err="1"/>
              <a:t>finished</a:t>
            </a:r>
            <a:r>
              <a:rPr lang="cs-CZ" dirty="0"/>
              <a:t> </a:t>
            </a:r>
            <a:r>
              <a:rPr lang="cs-CZ" dirty="0" err="1"/>
              <a:t>goods</a:t>
            </a:r>
            <a:endParaRPr lang="cs-CZ" dirty="0"/>
          </a:p>
          <a:p>
            <a:pPr marL="228600" indent="-228600">
              <a:buAutoNum type="arabicPeriod"/>
            </a:pPr>
            <a:r>
              <a:rPr lang="cs-CZ" dirty="0" err="1"/>
              <a:t>Centres</a:t>
            </a:r>
            <a:r>
              <a:rPr lang="cs-CZ" dirty="0"/>
              <a:t> </a:t>
            </a:r>
            <a:r>
              <a:rPr lang="cs-CZ" dirty="0" err="1"/>
              <a:t>of</a:t>
            </a:r>
            <a:r>
              <a:rPr lang="cs-CZ" dirty="0"/>
              <a:t> </a:t>
            </a:r>
            <a:r>
              <a:rPr lang="cs-CZ" dirty="0" err="1"/>
              <a:t>gravitiy</a:t>
            </a:r>
            <a:r>
              <a:rPr lang="cs-CZ" dirty="0"/>
              <a:t> are </a:t>
            </a:r>
            <a:r>
              <a:rPr lang="cs-CZ" dirty="0" err="1"/>
              <a:t>locations</a:t>
            </a:r>
            <a:r>
              <a:rPr lang="cs-CZ" dirty="0"/>
              <a:t> </a:t>
            </a:r>
            <a:r>
              <a:rPr lang="cs-CZ" dirty="0" err="1"/>
              <a:t>that</a:t>
            </a:r>
            <a:r>
              <a:rPr lang="cs-CZ" dirty="0"/>
              <a:t> </a:t>
            </a:r>
            <a:r>
              <a:rPr lang="cs-CZ" dirty="0" err="1"/>
              <a:t>minimize</a:t>
            </a:r>
            <a:r>
              <a:rPr lang="cs-CZ" dirty="0"/>
              <a:t> </a:t>
            </a:r>
            <a:r>
              <a:rPr lang="cs-CZ" dirty="0" err="1"/>
              <a:t>the</a:t>
            </a:r>
            <a:r>
              <a:rPr lang="cs-CZ" dirty="0"/>
              <a:t> sum </a:t>
            </a:r>
            <a:r>
              <a:rPr lang="cs-CZ" dirty="0" err="1"/>
              <a:t>of</a:t>
            </a:r>
            <a:r>
              <a:rPr lang="cs-CZ" dirty="0"/>
              <a:t> </a:t>
            </a:r>
            <a:r>
              <a:rPr lang="cs-CZ" dirty="0" err="1"/>
              <a:t>weighted</a:t>
            </a:r>
            <a:r>
              <a:rPr lang="cs-CZ" dirty="0"/>
              <a:t> </a:t>
            </a:r>
            <a:r>
              <a:rPr lang="cs-CZ" dirty="0" err="1"/>
              <a:t>distances</a:t>
            </a:r>
            <a:r>
              <a:rPr lang="cs-CZ" dirty="0"/>
              <a:t>. </a:t>
            </a:r>
            <a:r>
              <a:rPr lang="cs-CZ" dirty="0" err="1"/>
              <a:t>Weighted</a:t>
            </a:r>
            <a:r>
              <a:rPr lang="cs-CZ" dirty="0"/>
              <a:t> distance </a:t>
            </a:r>
            <a:r>
              <a:rPr lang="cs-CZ" dirty="0" err="1"/>
              <a:t>is</a:t>
            </a:r>
            <a:r>
              <a:rPr lang="cs-CZ" dirty="0"/>
              <a:t> </a:t>
            </a:r>
            <a:r>
              <a:rPr lang="cs-CZ" dirty="0" err="1"/>
              <a:t>the</a:t>
            </a:r>
            <a:r>
              <a:rPr lang="cs-CZ" dirty="0"/>
              <a:t> </a:t>
            </a:r>
            <a:r>
              <a:rPr lang="cs-CZ" dirty="0" err="1"/>
              <a:t>the</a:t>
            </a:r>
            <a:r>
              <a:rPr lang="cs-CZ" dirty="0"/>
              <a:t> distance </a:t>
            </a:r>
            <a:r>
              <a:rPr lang="cs-CZ" dirty="0" err="1"/>
              <a:t>between</a:t>
            </a:r>
            <a:r>
              <a:rPr lang="cs-CZ" dirty="0"/>
              <a:t> </a:t>
            </a:r>
            <a:r>
              <a:rPr lang="cs-CZ" dirty="0" err="1"/>
              <a:t>warehouse</a:t>
            </a:r>
            <a:r>
              <a:rPr lang="cs-CZ" dirty="0"/>
              <a:t> and </a:t>
            </a:r>
            <a:r>
              <a:rPr lang="cs-CZ" dirty="0" err="1"/>
              <a:t>customer</a:t>
            </a:r>
            <a:r>
              <a:rPr lang="cs-CZ" dirty="0"/>
              <a:t> </a:t>
            </a:r>
            <a:r>
              <a:rPr lang="cs-CZ" dirty="0" err="1"/>
              <a:t>or</a:t>
            </a:r>
            <a:r>
              <a:rPr lang="cs-CZ" dirty="0"/>
              <a:t> </a:t>
            </a:r>
            <a:r>
              <a:rPr lang="cs-CZ" dirty="0" err="1"/>
              <a:t>supplier</a:t>
            </a:r>
            <a:r>
              <a:rPr lang="cs-CZ" dirty="0"/>
              <a:t> (</a:t>
            </a:r>
            <a:r>
              <a:rPr lang="cs-CZ" dirty="0" err="1"/>
              <a:t>other</a:t>
            </a:r>
            <a:r>
              <a:rPr lang="cs-CZ" dirty="0"/>
              <a:t> </a:t>
            </a:r>
            <a:r>
              <a:rPr lang="cs-CZ" dirty="0" err="1"/>
              <a:t>location</a:t>
            </a:r>
            <a:r>
              <a:rPr lang="cs-CZ" dirty="0"/>
              <a:t>) </a:t>
            </a:r>
            <a:r>
              <a:rPr lang="cs-CZ" dirty="0" err="1"/>
              <a:t>multiplied</a:t>
            </a:r>
            <a:r>
              <a:rPr lang="cs-CZ" dirty="0"/>
              <a:t> by </a:t>
            </a:r>
            <a:r>
              <a:rPr lang="cs-CZ" dirty="0" err="1"/>
              <a:t>its</a:t>
            </a:r>
            <a:r>
              <a:rPr lang="cs-CZ" dirty="0"/>
              <a:t> </a:t>
            </a:r>
            <a:r>
              <a:rPr lang="cs-CZ" dirty="0" err="1"/>
              <a:t>demand</a:t>
            </a:r>
            <a:r>
              <a:rPr lang="cs-CZ" dirty="0"/>
              <a:t>. </a:t>
            </a:r>
            <a:r>
              <a:rPr lang="cs-CZ" dirty="0" err="1"/>
              <a:t>The</a:t>
            </a:r>
            <a:r>
              <a:rPr lang="cs-CZ" dirty="0"/>
              <a:t> sum </a:t>
            </a:r>
            <a:r>
              <a:rPr lang="cs-CZ" dirty="0" err="1"/>
              <a:t>of</a:t>
            </a:r>
            <a:r>
              <a:rPr lang="cs-CZ" dirty="0"/>
              <a:t> </a:t>
            </a:r>
            <a:r>
              <a:rPr lang="cs-CZ" dirty="0" err="1"/>
              <a:t>weighted</a:t>
            </a:r>
            <a:r>
              <a:rPr lang="cs-CZ" dirty="0"/>
              <a:t> </a:t>
            </a:r>
            <a:r>
              <a:rPr lang="cs-CZ" dirty="0" err="1"/>
              <a:t>costs</a:t>
            </a:r>
            <a:r>
              <a:rPr lang="cs-CZ" dirty="0"/>
              <a:t> </a:t>
            </a:r>
            <a:r>
              <a:rPr lang="cs-CZ" dirty="0" err="1"/>
              <a:t>is</a:t>
            </a:r>
            <a:r>
              <a:rPr lang="cs-CZ" dirty="0"/>
              <a:t> </a:t>
            </a:r>
            <a:r>
              <a:rPr lang="cs-CZ" dirty="0" err="1"/>
              <a:t>act</a:t>
            </a:r>
            <a:r>
              <a:rPr lang="cs-CZ" dirty="0"/>
              <a:t> as </a:t>
            </a:r>
            <a:r>
              <a:rPr lang="cs-CZ" dirty="0" err="1"/>
              <a:t>an</a:t>
            </a:r>
            <a:r>
              <a:rPr lang="cs-CZ" dirty="0"/>
              <a:t> </a:t>
            </a:r>
            <a:r>
              <a:rPr lang="cs-CZ" dirty="0" err="1"/>
              <a:t>indicator</a:t>
            </a:r>
            <a:r>
              <a:rPr lang="cs-CZ" dirty="0"/>
              <a:t> </a:t>
            </a:r>
            <a:r>
              <a:rPr lang="cs-CZ" dirty="0" err="1"/>
              <a:t>of</a:t>
            </a:r>
            <a:r>
              <a:rPr lang="cs-CZ" dirty="0"/>
              <a:t> transport </a:t>
            </a:r>
            <a:r>
              <a:rPr lang="cs-CZ" dirty="0" err="1"/>
              <a:t>costs</a:t>
            </a:r>
            <a:r>
              <a:rPr lang="cs-CZ" dirty="0"/>
              <a:t>. </a:t>
            </a:r>
            <a:r>
              <a:rPr lang="cs-CZ" dirty="0" err="1"/>
              <a:t>Prediction</a:t>
            </a:r>
            <a:r>
              <a:rPr lang="cs-CZ" dirty="0"/>
              <a:t> </a:t>
            </a:r>
            <a:r>
              <a:rPr lang="cs-CZ" dirty="0" err="1"/>
              <a:t>of</a:t>
            </a:r>
            <a:r>
              <a:rPr lang="cs-CZ" dirty="0"/>
              <a:t> </a:t>
            </a:r>
            <a:r>
              <a:rPr lang="cs-CZ" dirty="0" err="1"/>
              <a:t>linear</a:t>
            </a:r>
            <a:r>
              <a:rPr lang="cs-CZ" dirty="0"/>
              <a:t> </a:t>
            </a:r>
            <a:r>
              <a:rPr lang="cs-CZ" dirty="0" err="1"/>
              <a:t>transportation</a:t>
            </a:r>
            <a:r>
              <a:rPr lang="cs-CZ" dirty="0"/>
              <a:t> </a:t>
            </a:r>
            <a:r>
              <a:rPr lang="cs-CZ" dirty="0" err="1"/>
              <a:t>costs</a:t>
            </a:r>
            <a:endParaRPr lang="cs-CZ" dirty="0"/>
          </a:p>
        </p:txBody>
      </p:sp>
      <p:sp>
        <p:nvSpPr>
          <p:cNvPr id="4" name="Zástupný symbol pro číslo snímku 3"/>
          <p:cNvSpPr>
            <a:spLocks noGrp="1"/>
          </p:cNvSpPr>
          <p:nvPr>
            <p:ph type="sldNum" sz="quarter" idx="5"/>
          </p:nvPr>
        </p:nvSpPr>
        <p:spPr/>
        <p:txBody>
          <a:bodyPr/>
          <a:lstStyle/>
          <a:p>
            <a:fld id="{B7AB6ADB-08A2-4CC5-AE6C-9F10A1B5548D}" type="slidenum">
              <a:rPr lang="en-GB" smtClean="0"/>
              <a:t>32</a:t>
            </a:fld>
            <a:endParaRPr lang="en-GB"/>
          </a:p>
        </p:txBody>
      </p:sp>
    </p:spTree>
    <p:extLst>
      <p:ext uri="{BB962C8B-B14F-4D97-AF65-F5344CB8AC3E}">
        <p14:creationId xmlns:p14="http://schemas.microsoft.com/office/powerpoint/2010/main" val="2519592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The</a:t>
            </a:r>
            <a:r>
              <a:rPr lang="cs-CZ" dirty="0"/>
              <a:t> </a:t>
            </a:r>
            <a:r>
              <a:rPr lang="cs-CZ" dirty="0" err="1"/>
              <a:t>wight</a:t>
            </a:r>
            <a:r>
              <a:rPr lang="cs-CZ" dirty="0"/>
              <a:t> </a:t>
            </a:r>
            <a:r>
              <a:rPr lang="cs-CZ" dirty="0" err="1"/>
              <a:t>is</a:t>
            </a:r>
            <a:r>
              <a:rPr lang="cs-CZ" dirty="0"/>
              <a:t> </a:t>
            </a:r>
            <a:r>
              <a:rPr lang="cs-CZ" dirty="0" err="1"/>
              <a:t>determined</a:t>
            </a:r>
            <a:r>
              <a:rPr lang="cs-CZ" dirty="0"/>
              <a:t> by </a:t>
            </a:r>
            <a:r>
              <a:rPr lang="cs-CZ" dirty="0" err="1"/>
              <a:t>the</a:t>
            </a:r>
            <a:r>
              <a:rPr lang="cs-CZ" dirty="0"/>
              <a:t> </a:t>
            </a:r>
            <a:r>
              <a:rPr lang="cs-CZ" dirty="0" err="1"/>
              <a:t>volume</a:t>
            </a:r>
            <a:endParaRPr lang="cs-CZ" dirty="0"/>
          </a:p>
        </p:txBody>
      </p:sp>
      <p:sp>
        <p:nvSpPr>
          <p:cNvPr id="4" name="Zástupný symbol pro číslo snímku 3"/>
          <p:cNvSpPr>
            <a:spLocks noGrp="1"/>
          </p:cNvSpPr>
          <p:nvPr>
            <p:ph type="sldNum" sz="quarter" idx="5"/>
          </p:nvPr>
        </p:nvSpPr>
        <p:spPr/>
        <p:txBody>
          <a:bodyPr/>
          <a:lstStyle/>
          <a:p>
            <a:fld id="{B7AB6ADB-08A2-4CC5-AE6C-9F10A1B5548D}" type="slidenum">
              <a:rPr lang="en-GB" smtClean="0"/>
              <a:t>34</a:t>
            </a:fld>
            <a:endParaRPr lang="en-GB"/>
          </a:p>
        </p:txBody>
      </p:sp>
    </p:spTree>
    <p:extLst>
      <p:ext uri="{BB962C8B-B14F-4D97-AF65-F5344CB8AC3E}">
        <p14:creationId xmlns:p14="http://schemas.microsoft.com/office/powerpoint/2010/main" val="3317024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effectLst/>
                <a:latin typeface="Arial" panose="020B0604020202020204" pitchFamily="34" charset="0"/>
              </a:rPr>
              <a:t>Murphy and Wood (2008, p. 204) use the term weighted center of gravity </a:t>
            </a:r>
            <a:r>
              <a:rPr lang="en-US" dirty="0" err="1">
                <a:effectLst/>
                <a:latin typeface="Arial" panose="020B0604020202020204" pitchFamily="34" charset="0"/>
              </a:rPr>
              <a:t>forthis</a:t>
            </a:r>
            <a:r>
              <a:rPr lang="en-US" dirty="0">
                <a:effectLst/>
                <a:latin typeface="Arial" panose="020B0604020202020204" pitchFamily="34" charset="0"/>
              </a:rPr>
              <a:t> meth-od presented by </a:t>
            </a:r>
            <a:r>
              <a:rPr lang="en-US" dirty="0" err="1">
                <a:effectLst/>
                <a:latin typeface="Arial" panose="020B0604020202020204" pitchFamily="34" charset="0"/>
              </a:rPr>
              <a:t>Krajewski</a:t>
            </a:r>
            <a:r>
              <a:rPr lang="en-US" dirty="0">
                <a:effectLst/>
                <a:latin typeface="Arial" panose="020B0604020202020204" pitchFamily="34" charset="0"/>
              </a:rPr>
              <a:t> et al.(2007) as the approach pays attention also to the vol-</a:t>
            </a:r>
            <a:r>
              <a:rPr lang="en-US" dirty="0" err="1">
                <a:effectLst/>
                <a:latin typeface="Arial" panose="020B0604020202020204" pitchFamily="34" charset="0"/>
              </a:rPr>
              <a:t>umesand</a:t>
            </a:r>
            <a:r>
              <a:rPr lang="en-US" dirty="0">
                <a:effectLst/>
                <a:latin typeface="Arial" panose="020B0604020202020204" pitchFamily="34" charset="0"/>
              </a:rPr>
              <a:t> not only the </a:t>
            </a:r>
            <a:r>
              <a:rPr lang="en-US" dirty="0" err="1">
                <a:effectLst/>
                <a:latin typeface="Arial" panose="020B0604020202020204" pitchFamily="34" charset="0"/>
              </a:rPr>
              <a:t>locations.Krajewski</a:t>
            </a:r>
            <a:r>
              <a:rPr lang="en-US" dirty="0">
                <a:effectLst/>
                <a:latin typeface="Arial" panose="020B0604020202020204" pitchFamily="34" charset="0"/>
              </a:rPr>
              <a:t> et al. (2007, p. 433) seethe Center of Gravity method as a good starting point when evaluating locations in the target area. However, they explain that the location obtained by the center of gravity method is not generally the optimal one. Neither Mur-</a:t>
            </a:r>
            <a:r>
              <a:rPr lang="en-US" dirty="0" err="1">
                <a:effectLst/>
                <a:latin typeface="Arial" panose="020B0604020202020204" pitchFamily="34" charset="0"/>
              </a:rPr>
              <a:t>phy</a:t>
            </a:r>
            <a:r>
              <a:rPr lang="en-US" dirty="0">
                <a:effectLst/>
                <a:latin typeface="Arial" panose="020B0604020202020204" pitchFamily="34" charset="0"/>
              </a:rPr>
              <a:t> </a:t>
            </a:r>
            <a:r>
              <a:rPr lang="en-US" dirty="0" err="1">
                <a:effectLst/>
                <a:latin typeface="Arial" panose="020B0604020202020204" pitchFamily="34" charset="0"/>
              </a:rPr>
              <a:t>norWood</a:t>
            </a:r>
            <a:r>
              <a:rPr lang="en-US" dirty="0">
                <a:effectLst/>
                <a:latin typeface="Arial" panose="020B0604020202020204" pitchFamily="34" charset="0"/>
              </a:rPr>
              <a:t> (2008, p. 205) consider the weighted center of gravity approach as a so-</a:t>
            </a:r>
            <a:r>
              <a:rPr lang="en-US" dirty="0" err="1">
                <a:effectLst/>
                <a:latin typeface="Arial" panose="020B0604020202020204" pitchFamily="34" charset="0"/>
              </a:rPr>
              <a:t>phisticated</a:t>
            </a:r>
            <a:r>
              <a:rPr lang="en-US" dirty="0">
                <a:effectLst/>
                <a:latin typeface="Arial" panose="020B0604020202020204" pitchFamily="34" charset="0"/>
              </a:rPr>
              <a:t> method. They call for recognition of real </a:t>
            </a:r>
            <a:r>
              <a:rPr lang="en-US" dirty="0" err="1">
                <a:effectLst/>
                <a:latin typeface="Arial" panose="020B0604020202020204" pitchFamily="34" charset="0"/>
              </a:rPr>
              <a:t>lifeconsiderations</a:t>
            </a:r>
            <a:r>
              <a:rPr lang="en-US" dirty="0">
                <a:effectLst/>
                <a:latin typeface="Arial" panose="020B0604020202020204" pitchFamily="34" charset="0"/>
              </a:rPr>
              <a:t> such as taxes, volume discounts and the fact that transport rates are not linear with </a:t>
            </a:r>
            <a:r>
              <a:rPr lang="en-US" dirty="0" err="1">
                <a:effectLst/>
                <a:latin typeface="Arial" panose="020B0604020202020204" pitchFamily="34" charset="0"/>
              </a:rPr>
              <a:t>distances.Ballou</a:t>
            </a:r>
            <a:r>
              <a:rPr lang="en-US" dirty="0">
                <a:effectLst/>
                <a:latin typeface="Arial" panose="020B0604020202020204" pitchFamily="34" charset="0"/>
              </a:rPr>
              <a:t> (2004, pp. 555-556) considers the transportation </a:t>
            </a:r>
            <a:r>
              <a:rPr lang="en-US" dirty="0" err="1">
                <a:effectLst/>
                <a:latin typeface="Arial" panose="020B0604020202020204" pitchFamily="34" charset="0"/>
              </a:rPr>
              <a:t>ratea</a:t>
            </a:r>
            <a:r>
              <a:rPr lang="en-US" dirty="0">
                <a:effectLst/>
                <a:latin typeface="Arial" panose="020B0604020202020204" pitchFamily="34" charset="0"/>
              </a:rPr>
              <a:t> variable of the center of gravity method. This recognition is meant to diminish the difference between the meth-od and the real world. When </a:t>
            </a:r>
            <a:r>
              <a:rPr lang="en-US" dirty="0" err="1">
                <a:effectLst/>
                <a:latin typeface="Arial" panose="020B0604020202020204" pitchFamily="34" charset="0"/>
              </a:rPr>
              <a:t>usingthesame</a:t>
            </a:r>
            <a:r>
              <a:rPr lang="en-US" dirty="0">
                <a:effectLst/>
                <a:latin typeface="Arial" panose="020B0604020202020204" pitchFamily="34" charset="0"/>
              </a:rPr>
              <a:t> denotations as </a:t>
            </a:r>
            <a:r>
              <a:rPr lang="en-US" dirty="0" err="1">
                <a:effectLst/>
                <a:latin typeface="Arial" panose="020B0604020202020204" pitchFamily="34" charset="0"/>
              </a:rPr>
              <a:t>Krajewski</a:t>
            </a:r>
            <a:r>
              <a:rPr lang="en-US" dirty="0">
                <a:effectLst/>
                <a:latin typeface="Arial" panose="020B0604020202020204" pitchFamily="34" charset="0"/>
              </a:rPr>
              <a:t> et al. (2007, p. 433) use, Ballou’s (2004, p. 556) the </a:t>
            </a:r>
            <a:r>
              <a:rPr lang="en-US" dirty="0" err="1">
                <a:effectLst/>
                <a:latin typeface="Arial" panose="020B0604020202020204" pitchFamily="34" charset="0"/>
              </a:rPr>
              <a:t>formulaare</a:t>
            </a:r>
            <a:r>
              <a:rPr lang="en-US" dirty="0">
                <a:effectLst/>
                <a:latin typeface="Arial" panose="020B0604020202020204" pitchFamily="34" charset="0"/>
              </a:rPr>
              <a:t> as follows:</a:t>
            </a:r>
            <a:endParaRPr lang="cs-CZ" dirty="0">
              <a:effectLst/>
              <a:latin typeface="Arial" panose="020B0604020202020204" pitchFamily="34" charset="0"/>
            </a:endParaRPr>
          </a:p>
          <a:p>
            <a:r>
              <a:rPr lang="cs-CZ" dirty="0" err="1">
                <a:effectLst/>
                <a:latin typeface="Arial" panose="020B0604020202020204" pitchFamily="34" charset="0"/>
              </a:rPr>
              <a:t>transportation</a:t>
            </a:r>
            <a:r>
              <a:rPr lang="cs-CZ" dirty="0">
                <a:effectLst/>
                <a:latin typeface="Arial" panose="020B0604020202020204" pitchFamily="34" charset="0"/>
              </a:rPr>
              <a:t> </a:t>
            </a:r>
            <a:r>
              <a:rPr lang="cs-CZ" dirty="0" err="1">
                <a:effectLst/>
                <a:latin typeface="Arial" panose="020B0604020202020204" pitchFamily="34" charset="0"/>
              </a:rPr>
              <a:t>rate</a:t>
            </a:r>
            <a:r>
              <a:rPr lang="cs-CZ" dirty="0">
                <a:effectLst/>
                <a:latin typeface="Arial" panose="020B0604020202020204" pitchFamily="34" charset="0"/>
              </a:rPr>
              <a:t> to point </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36</a:t>
            </a:fld>
            <a:endParaRPr lang="cs-CZ" altLang="cs-CZ"/>
          </a:p>
        </p:txBody>
      </p:sp>
    </p:spTree>
    <p:extLst>
      <p:ext uri="{BB962C8B-B14F-4D97-AF65-F5344CB8AC3E}">
        <p14:creationId xmlns:p14="http://schemas.microsoft.com/office/powerpoint/2010/main" val="1557011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Three</a:t>
            </a:r>
            <a:r>
              <a:rPr lang="cs-CZ" dirty="0"/>
              <a:t> </a:t>
            </a:r>
            <a:r>
              <a:rPr lang="cs-CZ" dirty="0" err="1"/>
              <a:t>factors</a:t>
            </a:r>
            <a:r>
              <a:rPr lang="cs-CZ" dirty="0"/>
              <a:t> </a:t>
            </a:r>
            <a:r>
              <a:rPr lang="cs-CZ" dirty="0" err="1"/>
              <a:t>have</a:t>
            </a:r>
            <a:r>
              <a:rPr lang="cs-CZ" dirty="0"/>
              <a:t> to </a:t>
            </a:r>
            <a:r>
              <a:rPr lang="cs-CZ" dirty="0" err="1"/>
              <a:t>be</a:t>
            </a:r>
            <a:r>
              <a:rPr lang="cs-CZ" dirty="0"/>
              <a:t> </a:t>
            </a:r>
            <a:r>
              <a:rPr lang="cs-CZ" dirty="0" err="1"/>
              <a:t>considered</a:t>
            </a:r>
            <a:r>
              <a:rPr lang="cs-CZ" dirty="0"/>
              <a:t> in </a:t>
            </a:r>
            <a:r>
              <a:rPr lang="cs-CZ" dirty="0" err="1"/>
              <a:t>the</a:t>
            </a:r>
            <a:r>
              <a:rPr lang="cs-CZ" dirty="0"/>
              <a:t> design </a:t>
            </a:r>
            <a:r>
              <a:rPr lang="cs-CZ" dirty="0" err="1"/>
              <a:t>process</a:t>
            </a:r>
            <a:endParaRPr lang="cs-CZ" dirty="0"/>
          </a:p>
          <a:p>
            <a:pPr>
              <a:lnSpc>
                <a:spcPct val="90000"/>
              </a:lnSpc>
            </a:pPr>
            <a:r>
              <a:rPr lang="en-US" altLang="cs-CZ" sz="1200" dirty="0"/>
              <a:t>The use of elevators to move product from one floor to the next requires time and energy. </a:t>
            </a:r>
          </a:p>
          <a:p>
            <a:pPr>
              <a:lnSpc>
                <a:spcPct val="90000"/>
              </a:lnSpc>
            </a:pPr>
            <a:r>
              <a:rPr lang="en-US" altLang="cs-CZ" sz="1200" dirty="0"/>
              <a:t>The elevator is also often a </a:t>
            </a:r>
            <a:r>
              <a:rPr lang="en-US" altLang="cs-CZ" sz="1200" b="1" dirty="0"/>
              <a:t>bottleneck</a:t>
            </a:r>
            <a:r>
              <a:rPr lang="en-US" altLang="cs-CZ" sz="1200" dirty="0"/>
              <a:t> in product flow since many material handlers are usual</a:t>
            </a:r>
            <a:r>
              <a:rPr lang="tr-TR" altLang="cs-CZ" sz="1200" dirty="0"/>
              <a:t>l</a:t>
            </a:r>
            <a:r>
              <a:rPr lang="en-US" altLang="cs-CZ" sz="1200" dirty="0"/>
              <a:t>y competing for a limited number of elevators. </a:t>
            </a:r>
          </a:p>
          <a:p>
            <a:pPr>
              <a:lnSpc>
                <a:spcPct val="90000"/>
              </a:lnSpc>
            </a:pPr>
            <a:r>
              <a:rPr lang="en-US" altLang="cs-CZ" sz="1200" dirty="0"/>
              <a:t>While it is not always possible, particularly in central business districts where land is restricted or expensive, warehouses should be limited to a single story.</a:t>
            </a:r>
            <a:r>
              <a:rPr lang="en-GB" dirty="0"/>
              <a:t> Smooth product flow - at the beginning of receipt, storage in the middle, shipping the other end</a:t>
            </a:r>
            <a:endParaRPr lang="cs-CZ" dirty="0"/>
          </a:p>
          <a:p>
            <a:pPr marL="0" marR="0" indent="0" algn="l" defTabSz="914400" rtl="0" eaLnBrk="1" fontAlgn="auto" latinLnBrk="0" hangingPunct="1">
              <a:lnSpc>
                <a:spcPct val="90000"/>
              </a:lnSpc>
              <a:spcBef>
                <a:spcPts val="0"/>
              </a:spcBef>
              <a:spcAft>
                <a:spcPts val="0"/>
              </a:spcAft>
              <a:buClrTx/>
              <a:buSzTx/>
              <a:buFontTx/>
              <a:buNone/>
              <a:tabLst/>
              <a:defRPr/>
            </a:pPr>
            <a:r>
              <a:rPr lang="en-US" altLang="cs-CZ" sz="1200" dirty="0"/>
              <a:t>Maximum effective warehouse height is limited by the safe lifting capabilities of material-handling equipment, such as forklifts.</a:t>
            </a:r>
          </a:p>
          <a:p>
            <a:pPr>
              <a:lnSpc>
                <a:spcPct val="90000"/>
              </a:lnSpc>
            </a:pPr>
            <a:endParaRPr lang="en-US" altLang="cs-CZ" sz="1200" dirty="0"/>
          </a:p>
          <a:p>
            <a:endParaRPr lang="en-GB" dirty="0"/>
          </a:p>
        </p:txBody>
      </p:sp>
      <p:sp>
        <p:nvSpPr>
          <p:cNvPr id="4" name="Zástupný symbol pro číslo snímku 3"/>
          <p:cNvSpPr>
            <a:spLocks noGrp="1"/>
          </p:cNvSpPr>
          <p:nvPr>
            <p:ph type="sldNum" sz="quarter" idx="10"/>
          </p:nvPr>
        </p:nvSpPr>
        <p:spPr/>
        <p:txBody>
          <a:bodyPr/>
          <a:lstStyle/>
          <a:p>
            <a:fld id="{B7AB6ADB-08A2-4CC5-AE6C-9F10A1B5548D}" type="slidenum">
              <a:rPr lang="en-GB" smtClean="0"/>
              <a:t>40</a:t>
            </a:fld>
            <a:endParaRPr lang="en-GB"/>
          </a:p>
        </p:txBody>
      </p:sp>
    </p:spTree>
    <p:extLst>
      <p:ext uri="{BB962C8B-B14F-4D97-AF65-F5344CB8AC3E}">
        <p14:creationId xmlns:p14="http://schemas.microsoft.com/office/powerpoint/2010/main" val="1612575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fld id="{B7AB6ADB-08A2-4CC5-AE6C-9F10A1B5548D}" type="slidenum">
              <a:rPr lang="en-GB" smtClean="0"/>
              <a:t>41</a:t>
            </a:fld>
            <a:endParaRPr lang="en-GB"/>
          </a:p>
        </p:txBody>
      </p:sp>
    </p:spTree>
    <p:extLst>
      <p:ext uri="{BB962C8B-B14F-4D97-AF65-F5344CB8AC3E}">
        <p14:creationId xmlns:p14="http://schemas.microsoft.com/office/powerpoint/2010/main" val="182422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To </a:t>
            </a:r>
            <a:r>
              <a:rPr lang="cs-CZ" dirty="0" err="1"/>
              <a:t>optimise</a:t>
            </a:r>
            <a:r>
              <a:rPr lang="cs-CZ" dirty="0"/>
              <a:t> </a:t>
            </a:r>
            <a:r>
              <a:rPr lang="cs-CZ" dirty="0" err="1"/>
              <a:t>warehouse</a:t>
            </a:r>
            <a:r>
              <a:rPr lang="cs-CZ" dirty="0"/>
              <a:t> </a:t>
            </a:r>
            <a:r>
              <a:rPr lang="cs-CZ" dirty="0" err="1"/>
              <a:t>operations</a:t>
            </a:r>
            <a:r>
              <a:rPr lang="cs-CZ" dirty="0"/>
              <a:t>, </a:t>
            </a:r>
            <a:r>
              <a:rPr lang="cs-CZ" dirty="0" err="1"/>
              <a:t>it</a:t>
            </a:r>
            <a:r>
              <a:rPr lang="cs-CZ" dirty="0"/>
              <a:t> </a:t>
            </a:r>
            <a:r>
              <a:rPr lang="cs-CZ" dirty="0" err="1"/>
              <a:t>is</a:t>
            </a:r>
            <a:r>
              <a:rPr lang="cs-CZ" dirty="0"/>
              <a:t> </a:t>
            </a:r>
            <a:r>
              <a:rPr lang="cs-CZ" dirty="0" err="1"/>
              <a:t>needed</a:t>
            </a:r>
            <a:r>
              <a:rPr lang="cs-CZ" dirty="0"/>
              <a:t> to </a:t>
            </a:r>
            <a:r>
              <a:rPr lang="cs-CZ" dirty="0" err="1"/>
              <a:t>think</a:t>
            </a:r>
            <a:r>
              <a:rPr lang="cs-CZ" dirty="0"/>
              <a:t> </a:t>
            </a:r>
            <a:r>
              <a:rPr lang="cs-CZ" dirty="0" err="1"/>
              <a:t>about</a:t>
            </a:r>
            <a:r>
              <a:rPr lang="cs-CZ" dirty="0"/>
              <a:t> </a:t>
            </a:r>
            <a:r>
              <a:rPr lang="cs-CZ" dirty="0" err="1"/>
              <a:t>some</a:t>
            </a:r>
            <a:r>
              <a:rPr lang="cs-CZ" dirty="0"/>
              <a:t> </a:t>
            </a:r>
            <a:r>
              <a:rPr lang="cs-CZ" dirty="0" err="1"/>
              <a:t>things</a:t>
            </a:r>
            <a:r>
              <a:rPr lang="en-GB" sz="1200" b="0" i="0" u="none" strike="noStrike" kern="1200" baseline="0" dirty="0">
                <a:solidFill>
                  <a:schemeClr val="tx1"/>
                </a:solidFill>
                <a:latin typeface="+mn-lt"/>
                <a:ea typeface="+mn-ea"/>
                <a:cs typeface="+mn-cs"/>
              </a:rPr>
              <a:t>Providing enough storage space for your inventory; While still having enough</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working space for staff to move around and complete their tasks.</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Following</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areas</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should</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be</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clearly</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defined</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This can be tricky - especially when dealing with limited space. So it’s</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best to sketch out your warehouse layout to scale before setting it up</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or</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changing</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Using a grid system makes planning this a lot easier. Space and</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manoeuvrability is a key thing to remember. Pickers need to be able to</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walk up and down aisles without getting in each other’s way. And should</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also have enough room to actually pick items.</a:t>
            </a:r>
            <a:endParaRPr lang="cs-CZ" sz="1200" b="0" i="0" u="none" strike="noStrike" kern="1200" baseline="0" dirty="0">
              <a:solidFill>
                <a:schemeClr val="tx1"/>
              </a:solidFill>
              <a:latin typeface="+mn-lt"/>
              <a:ea typeface="+mn-ea"/>
              <a:cs typeface="+mn-cs"/>
            </a:endParaRPr>
          </a:p>
          <a:p>
            <a:r>
              <a:rPr lang="cs-CZ" sz="1200" b="0" i="0" u="none" strike="noStrike" kern="1200" baseline="0" dirty="0" err="1">
                <a:solidFill>
                  <a:schemeClr val="tx1"/>
                </a:solidFill>
                <a:latin typeface="+mn-lt"/>
                <a:ea typeface="+mn-ea"/>
                <a:cs typeface="+mn-cs"/>
              </a:rPr>
              <a:t>Clear</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labelling</a:t>
            </a:r>
            <a:r>
              <a:rPr lang="cs-CZ" sz="1200" b="0" i="0" u="none" strike="noStrike" kern="1200" baseline="0" dirty="0">
                <a:solidFill>
                  <a:schemeClr val="tx1"/>
                </a:solidFill>
                <a:latin typeface="+mn-lt"/>
                <a:ea typeface="+mn-ea"/>
                <a:cs typeface="+mn-cs"/>
              </a:rPr>
              <a:t> - </a:t>
            </a:r>
            <a:r>
              <a:rPr lang="en-GB" sz="1200" b="0" i="0" u="none" strike="noStrike" kern="1200" baseline="0" dirty="0">
                <a:solidFill>
                  <a:schemeClr val="tx1"/>
                </a:solidFill>
                <a:latin typeface="+mn-lt"/>
                <a:ea typeface="+mn-ea"/>
                <a:cs typeface="+mn-cs"/>
              </a:rPr>
              <a:t>How detailed you go with labelling depends totally on the size of your</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facility or site, complexity of your warehouse operations and a range</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of other factors. But in short: The bigger your facility, the more </a:t>
            </a:r>
            <a:r>
              <a:rPr lang="en-GB" sz="1200" b="0" i="0" u="none" strike="noStrike" kern="1200" baseline="0" dirty="0" err="1">
                <a:solidFill>
                  <a:schemeClr val="tx1"/>
                </a:solidFill>
                <a:latin typeface="+mn-lt"/>
                <a:ea typeface="+mn-ea"/>
                <a:cs typeface="+mn-cs"/>
              </a:rPr>
              <a:t>indepth</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you’ll need to go with your location labelling</a:t>
            </a:r>
            <a:endParaRPr lang="cs-CZ" sz="1200" b="0" i="0" u="none" strike="noStrike" kern="1200" baseline="0" dirty="0">
              <a:solidFill>
                <a:schemeClr val="tx1"/>
              </a:solidFill>
              <a:latin typeface="+mn-lt"/>
              <a:ea typeface="+mn-ea"/>
              <a:cs typeface="+mn-cs"/>
            </a:endParaRPr>
          </a:p>
          <a:p>
            <a:r>
              <a:rPr lang="cs-CZ" sz="1200" b="0" i="0" u="none" strike="noStrike" kern="1200" baseline="0" dirty="0" err="1">
                <a:solidFill>
                  <a:schemeClr val="tx1"/>
                </a:solidFill>
                <a:latin typeface="+mn-lt"/>
                <a:ea typeface="+mn-ea"/>
                <a:cs typeface="+mn-cs"/>
              </a:rPr>
              <a:t>How</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should</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be</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each</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product</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stored</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Keep better selling products closer to</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the packing desk.</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Meaning you can severely reduce picker walking time by Identifying</a:t>
            </a:r>
          </a:p>
          <a:p>
            <a:r>
              <a:rPr lang="en-GB" sz="1200" b="0" i="0" u="none" strike="noStrike" kern="1200" baseline="0" dirty="0">
                <a:solidFill>
                  <a:schemeClr val="tx1"/>
                </a:solidFill>
                <a:latin typeface="+mn-lt"/>
                <a:ea typeface="+mn-ea"/>
                <a:cs typeface="+mn-cs"/>
              </a:rPr>
              <a:t>that 20% of products from past sales data in your business; and</a:t>
            </a:r>
          </a:p>
          <a:p>
            <a:r>
              <a:rPr lang="en-GB" sz="1200" b="0" i="0" u="none" strike="noStrike" kern="1200" baseline="0" dirty="0">
                <a:solidFill>
                  <a:schemeClr val="tx1"/>
                </a:solidFill>
                <a:latin typeface="+mn-lt"/>
                <a:ea typeface="+mn-ea"/>
                <a:cs typeface="+mn-cs"/>
              </a:rPr>
              <a:t>then storing these as close to the packing desk as possible. Tools</a:t>
            </a:r>
          </a:p>
          <a:p>
            <a:r>
              <a:rPr lang="en-GB" sz="1200" b="0" i="0" u="none" strike="noStrike" kern="1200" baseline="0" dirty="0">
                <a:solidFill>
                  <a:schemeClr val="tx1"/>
                </a:solidFill>
                <a:latin typeface="+mn-lt"/>
                <a:ea typeface="+mn-ea"/>
                <a:cs typeface="+mn-cs"/>
              </a:rPr>
              <a:t>like ABC Analysis tend to be used more in inventory management.</a:t>
            </a:r>
          </a:p>
          <a:p>
            <a:r>
              <a:rPr lang="en-GB" sz="1200" b="0" i="0" u="none" strike="noStrike" kern="1200" baseline="0" dirty="0">
                <a:solidFill>
                  <a:schemeClr val="tx1"/>
                </a:solidFill>
                <a:latin typeface="+mn-lt"/>
                <a:ea typeface="+mn-ea"/>
                <a:cs typeface="+mn-cs"/>
              </a:rPr>
              <a:t>But this can provide some handy information when it comes to this</a:t>
            </a:r>
          </a:p>
          <a:p>
            <a:r>
              <a:rPr lang="en-GB" sz="1200" b="0" i="0" u="none" strike="noStrike" kern="1200" baseline="0" dirty="0">
                <a:solidFill>
                  <a:schemeClr val="tx1"/>
                </a:solidFill>
                <a:latin typeface="+mn-lt"/>
                <a:ea typeface="+mn-ea"/>
                <a:cs typeface="+mn-cs"/>
              </a:rPr>
              <a:t>part of warehouse management too. Divide all on-hand inventory</a:t>
            </a:r>
          </a:p>
          <a:p>
            <a:r>
              <a:rPr lang="en-GB" sz="1200" b="0" i="0" u="none" strike="noStrike" kern="1200" baseline="0" dirty="0">
                <a:solidFill>
                  <a:schemeClr val="tx1"/>
                </a:solidFill>
                <a:latin typeface="+mn-lt"/>
                <a:ea typeface="+mn-ea"/>
                <a:cs typeface="+mn-cs"/>
              </a:rPr>
              <a:t>into three groups – A, B and C:</a:t>
            </a:r>
          </a:p>
          <a:p>
            <a:r>
              <a:rPr lang="en-GB" sz="1200" b="0" i="0" u="none" strike="noStrike" kern="1200" baseline="0" dirty="0">
                <a:solidFill>
                  <a:schemeClr val="tx1"/>
                </a:solidFill>
                <a:latin typeface="+mn-lt"/>
                <a:ea typeface="+mn-ea"/>
                <a:cs typeface="+mn-cs"/>
              </a:rPr>
              <a:t>HOW TO ARRANGE INVENTORY IN THE WAREHOUSE</a:t>
            </a:r>
          </a:p>
          <a:p>
            <a:r>
              <a:rPr lang="en-GB" sz="1200" b="0" i="0" u="none" strike="noStrike" kern="1200" baseline="0" dirty="0">
                <a:solidFill>
                  <a:schemeClr val="tx1"/>
                </a:solidFill>
                <a:latin typeface="+mn-lt"/>
                <a:ea typeface="+mn-ea"/>
                <a:cs typeface="+mn-cs"/>
              </a:rPr>
              <a:t>You can then decide that ‘C items’ will be placed closest to the</a:t>
            </a:r>
          </a:p>
          <a:p>
            <a:r>
              <a:rPr lang="en-GB" sz="1200" b="0" i="0" u="none" strike="noStrike" kern="1200" baseline="0" dirty="0">
                <a:solidFill>
                  <a:schemeClr val="tx1"/>
                </a:solidFill>
                <a:latin typeface="+mn-lt"/>
                <a:ea typeface="+mn-ea"/>
                <a:cs typeface="+mn-cs"/>
              </a:rPr>
              <a:t>packing desk, while ‘A items’ will be farthest away. Like this:</a:t>
            </a:r>
          </a:p>
          <a:p>
            <a:r>
              <a:rPr lang="en-GB" dirty="0"/>
              <a:t>https://www.newcastlesys.com/warehouse-management-system-process</a:t>
            </a:r>
            <a:endParaRPr lang="cs-CZ" dirty="0"/>
          </a:p>
          <a:p>
            <a:r>
              <a:rPr lang="en-GB" dirty="0"/>
              <a:t>https://www.camcode.com/asset-tags/warehouse-design-and-layout-tips/</a:t>
            </a:r>
          </a:p>
        </p:txBody>
      </p:sp>
      <p:sp>
        <p:nvSpPr>
          <p:cNvPr id="4" name="Zástupný symbol pro číslo snímku 3"/>
          <p:cNvSpPr>
            <a:spLocks noGrp="1"/>
          </p:cNvSpPr>
          <p:nvPr>
            <p:ph type="sldNum" sz="quarter" idx="10"/>
          </p:nvPr>
        </p:nvSpPr>
        <p:spPr/>
        <p:txBody>
          <a:bodyPr/>
          <a:lstStyle/>
          <a:p>
            <a:fld id="{B7AB6ADB-08A2-4CC5-AE6C-9F10A1B5548D}" type="slidenum">
              <a:rPr lang="en-GB" smtClean="0"/>
              <a:t>42</a:t>
            </a:fld>
            <a:endParaRPr lang="en-GB"/>
          </a:p>
        </p:txBody>
      </p:sp>
    </p:spTree>
    <p:extLst>
      <p:ext uri="{BB962C8B-B14F-4D97-AF65-F5344CB8AC3E}">
        <p14:creationId xmlns:p14="http://schemas.microsoft.com/office/powerpoint/2010/main" val="1922498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Some small and lightweight items may even be sold frequently enough to</a:t>
            </a:r>
          </a:p>
          <a:p>
            <a:r>
              <a:rPr lang="en-GB" sz="1200" b="0" i="0" u="none" strike="noStrike" kern="1200" baseline="0" dirty="0">
                <a:solidFill>
                  <a:schemeClr val="tx1"/>
                </a:solidFill>
                <a:latin typeface="+mn-lt"/>
                <a:ea typeface="+mn-ea"/>
                <a:cs typeface="+mn-cs"/>
              </a:rPr>
              <a:t>warrant being stored on shelves above the packing desks themselves. This</a:t>
            </a:r>
          </a:p>
          <a:p>
            <a:r>
              <a:rPr lang="en-GB" sz="1200" b="0" i="0" u="none" strike="noStrike" kern="1200" baseline="0" dirty="0">
                <a:solidFill>
                  <a:schemeClr val="tx1"/>
                </a:solidFill>
                <a:latin typeface="+mn-lt"/>
                <a:ea typeface="+mn-ea"/>
                <a:cs typeface="+mn-cs"/>
              </a:rPr>
              <a:t>means packers can quickly add these into relevant orders and pickers can</a:t>
            </a:r>
          </a:p>
          <a:p>
            <a:r>
              <a:rPr lang="en-GB" sz="1200" b="0" i="0" u="none" strike="noStrike" kern="1200" baseline="0" dirty="0">
                <a:solidFill>
                  <a:schemeClr val="tx1"/>
                </a:solidFill>
                <a:latin typeface="+mn-lt"/>
                <a:ea typeface="+mn-ea"/>
                <a:cs typeface="+mn-cs"/>
              </a:rPr>
              <a:t>focus on bigger items. Finally, you can take this concept another layer deep by</a:t>
            </a:r>
          </a:p>
          <a:p>
            <a:r>
              <a:rPr lang="en-GB" sz="1200" b="0" i="0" u="none" strike="noStrike" kern="1200" baseline="0" dirty="0">
                <a:solidFill>
                  <a:schemeClr val="tx1"/>
                </a:solidFill>
                <a:latin typeface="+mn-lt"/>
                <a:ea typeface="+mn-ea"/>
                <a:cs typeface="+mn-cs"/>
              </a:rPr>
              <a:t>also identifying which products are most commonly sold together.</a:t>
            </a:r>
            <a:endParaRPr lang="cs-CZ" sz="1200" b="0" i="0" u="none" strike="noStrike" kern="1200" baseline="0" dirty="0">
              <a:solidFill>
                <a:schemeClr val="tx1"/>
              </a:solidFill>
              <a:latin typeface="+mn-lt"/>
              <a:ea typeface="+mn-ea"/>
              <a:cs typeface="+mn-cs"/>
            </a:endParaRPr>
          </a:p>
          <a:p>
            <a:pPr eaLnBrk="1" hangingPunct="1">
              <a:lnSpc>
                <a:spcPct val="80000"/>
              </a:lnSpc>
            </a:pPr>
            <a:r>
              <a:rPr lang="en-US" altLang="cs-CZ" sz="1200" dirty="0"/>
              <a:t>Similarly, the plan should include a specific strategy for products dependent on weight and storage characteristics. </a:t>
            </a:r>
          </a:p>
          <a:p>
            <a:pPr eaLnBrk="1" hangingPunct="1">
              <a:lnSpc>
                <a:spcPct val="80000"/>
              </a:lnSpc>
            </a:pPr>
            <a:r>
              <a:rPr lang="en-US" altLang="cs-CZ" sz="1200" dirty="0"/>
              <a:t>Relatively heavy items should be assigned to locations low to the ground to minimize the effort and risk of heavy lifting. </a:t>
            </a:r>
          </a:p>
          <a:p>
            <a:pPr eaLnBrk="1" hangingPunct="1">
              <a:lnSpc>
                <a:spcPct val="80000"/>
              </a:lnSpc>
            </a:pPr>
            <a:r>
              <a:rPr lang="en-US" altLang="cs-CZ" sz="1200" dirty="0"/>
              <a:t>Bulky or low-density products require extensive storage volume, so open floor space or high-level racks can be used for them. </a:t>
            </a:r>
          </a:p>
          <a:p>
            <a:pPr eaLnBrk="1" hangingPunct="1">
              <a:lnSpc>
                <a:spcPct val="80000"/>
              </a:lnSpc>
            </a:pPr>
            <a:r>
              <a:rPr lang="en-US" altLang="cs-CZ" sz="1200" dirty="0"/>
              <a:t>On the other hand, smaller items may require storage shelves or drawers. </a:t>
            </a:r>
          </a:p>
          <a:p>
            <a:pPr eaLnBrk="1" hangingPunct="1">
              <a:lnSpc>
                <a:spcPct val="80000"/>
              </a:lnSpc>
            </a:pPr>
            <a:r>
              <a:rPr lang="en-US" altLang="cs-CZ" sz="1200" dirty="0"/>
              <a:t>The integrated storage plan must consider and address the specific characteristics of each product</a:t>
            </a:r>
            <a:endParaRPr lang="en-GB" sz="1200" b="0" i="0" u="none" strike="noStrike" kern="1200" baseline="0" dirty="0">
              <a:solidFill>
                <a:schemeClr val="tx1"/>
              </a:solidFill>
              <a:latin typeface="+mn-lt"/>
              <a:ea typeface="+mn-ea"/>
              <a:cs typeface="+mn-cs"/>
            </a:endParaRPr>
          </a:p>
          <a:p>
            <a:endParaRPr lang="en-GB" dirty="0"/>
          </a:p>
        </p:txBody>
      </p:sp>
      <p:sp>
        <p:nvSpPr>
          <p:cNvPr id="4" name="Zástupný symbol pro číslo snímku 3"/>
          <p:cNvSpPr>
            <a:spLocks noGrp="1"/>
          </p:cNvSpPr>
          <p:nvPr>
            <p:ph type="sldNum" sz="quarter" idx="10"/>
          </p:nvPr>
        </p:nvSpPr>
        <p:spPr/>
        <p:txBody>
          <a:bodyPr/>
          <a:lstStyle/>
          <a:p>
            <a:fld id="{B7AB6ADB-08A2-4CC5-AE6C-9F10A1B5548D}" type="slidenum">
              <a:rPr lang="en-GB" smtClean="0"/>
              <a:t>43</a:t>
            </a:fld>
            <a:endParaRPr lang="en-GB"/>
          </a:p>
        </p:txBody>
      </p:sp>
    </p:spTree>
    <p:extLst>
      <p:ext uri="{BB962C8B-B14F-4D97-AF65-F5344CB8AC3E}">
        <p14:creationId xmlns:p14="http://schemas.microsoft.com/office/powerpoint/2010/main" val="1922498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a:t>Most high growth retailers would use automation tools (like some form of</a:t>
            </a:r>
            <a:r>
              <a:rPr lang="cs-CZ" dirty="0"/>
              <a:t> </a:t>
            </a:r>
            <a:r>
              <a:rPr lang="en-GB" dirty="0"/>
              <a:t>Warehouse Management System) to control this part of their supply chain.</a:t>
            </a:r>
          </a:p>
          <a:p>
            <a:endParaRPr lang="en-GB" dirty="0"/>
          </a:p>
          <a:p>
            <a:r>
              <a:rPr lang="en-GB" sz="1200" b="0" i="0" u="none" strike="noStrike" kern="1200" baseline="0" dirty="0">
                <a:solidFill>
                  <a:schemeClr val="tx1"/>
                </a:solidFill>
                <a:latin typeface="+mn-lt"/>
                <a:ea typeface="+mn-ea"/>
                <a:cs typeface="+mn-cs"/>
              </a:rPr>
              <a:t>Finding the correct Warehouse Management System for you depends on</a:t>
            </a:r>
          </a:p>
          <a:p>
            <a:r>
              <a:rPr lang="en-GB" sz="1200" b="0" i="0" u="none" strike="noStrike" kern="1200" baseline="0" dirty="0">
                <a:solidFill>
                  <a:schemeClr val="tx1"/>
                </a:solidFill>
                <a:latin typeface="+mn-lt"/>
                <a:ea typeface="+mn-ea"/>
                <a:cs typeface="+mn-cs"/>
              </a:rPr>
              <a:t>a variety of aspects unique to your business. But here are the main things</a:t>
            </a:r>
          </a:p>
          <a:p>
            <a:r>
              <a:rPr lang="en-GB" sz="1200" b="0" i="0" u="none" strike="noStrike" kern="1200" baseline="0" dirty="0">
                <a:solidFill>
                  <a:schemeClr val="tx1"/>
                </a:solidFill>
                <a:latin typeface="+mn-lt"/>
                <a:ea typeface="+mn-ea"/>
                <a:cs typeface="+mn-cs"/>
              </a:rPr>
              <a:t>medium to large retailers need to think about when deciding:</a:t>
            </a:r>
          </a:p>
          <a:p>
            <a:r>
              <a:rPr lang="en-GB" sz="1200" b="0" i="0" u="none" strike="noStrike" kern="1200" baseline="0" dirty="0">
                <a:solidFill>
                  <a:schemeClr val="tx1"/>
                </a:solidFill>
                <a:latin typeface="+mn-lt"/>
                <a:ea typeface="+mn-ea"/>
                <a:cs typeface="+mn-cs"/>
              </a:rPr>
              <a:t>• Warehouse organisation. Stores exact locations for every SKU and can</a:t>
            </a:r>
          </a:p>
          <a:p>
            <a:r>
              <a:rPr lang="en-GB" sz="1200" b="0" i="0" u="none" strike="noStrike" kern="1200" baseline="0" dirty="0">
                <a:solidFill>
                  <a:schemeClr val="tx1"/>
                </a:solidFill>
                <a:latin typeface="+mn-lt"/>
                <a:ea typeface="+mn-ea"/>
                <a:cs typeface="+mn-cs"/>
              </a:rPr>
              <a:t>direct you on the best walking route to this place in the warehouse.</a:t>
            </a:r>
          </a:p>
          <a:p>
            <a:r>
              <a:rPr lang="en-GB" sz="1200" b="0" i="0" u="none" strike="noStrike" kern="1200" baseline="0" dirty="0">
                <a:solidFill>
                  <a:schemeClr val="tx1"/>
                </a:solidFill>
                <a:latin typeface="+mn-lt"/>
                <a:ea typeface="+mn-ea"/>
                <a:cs typeface="+mn-cs"/>
              </a:rPr>
              <a:t>• Digital barcode operations. Uses mobile scanners and barcodes to</a:t>
            </a:r>
          </a:p>
          <a:p>
            <a:r>
              <a:rPr lang="en-GB" sz="1200" b="0" i="0" u="none" strike="noStrike" kern="1200" baseline="0" dirty="0">
                <a:solidFill>
                  <a:schemeClr val="tx1"/>
                </a:solidFill>
                <a:latin typeface="+mn-lt"/>
                <a:ea typeface="+mn-ea"/>
                <a:cs typeface="+mn-cs"/>
              </a:rPr>
              <a:t>minimise the need for paper and optimise accuracy when picking, packing</a:t>
            </a:r>
          </a:p>
          <a:p>
            <a:r>
              <a:rPr lang="en-GB" sz="1200" b="0" i="0" u="none" strike="noStrike" kern="1200" baseline="0" dirty="0">
                <a:solidFill>
                  <a:schemeClr val="tx1"/>
                </a:solidFill>
                <a:latin typeface="+mn-lt"/>
                <a:ea typeface="+mn-ea"/>
                <a:cs typeface="+mn-cs"/>
              </a:rPr>
              <a:t>and booking in new stock.</a:t>
            </a:r>
          </a:p>
          <a:p>
            <a:r>
              <a:rPr lang="en-GB" sz="1200" b="0" i="0" u="none" strike="noStrike" kern="1200" baseline="0" dirty="0">
                <a:solidFill>
                  <a:schemeClr val="tx1"/>
                </a:solidFill>
                <a:latin typeface="+mn-lt"/>
                <a:ea typeface="+mn-ea"/>
                <a:cs typeface="+mn-cs"/>
              </a:rPr>
              <a:t>• Desired integrations. Has an integration (or an integration can be built)</a:t>
            </a:r>
          </a:p>
          <a:p>
            <a:r>
              <a:rPr lang="en-GB" sz="1200" b="0" i="0" u="none" strike="noStrike" kern="1200" baseline="0" dirty="0">
                <a:solidFill>
                  <a:schemeClr val="tx1"/>
                </a:solidFill>
                <a:latin typeface="+mn-lt"/>
                <a:ea typeface="+mn-ea"/>
                <a:cs typeface="+mn-cs"/>
              </a:rPr>
              <a:t>with all necessary stores, marketplaces, shipping partners, number of</a:t>
            </a:r>
          </a:p>
          <a:p>
            <a:r>
              <a:rPr lang="en-GB" sz="1200" b="0" i="0" u="none" strike="noStrike" kern="1200" baseline="0" dirty="0">
                <a:solidFill>
                  <a:schemeClr val="tx1"/>
                </a:solidFill>
                <a:latin typeface="+mn-lt"/>
                <a:ea typeface="+mn-ea"/>
                <a:cs typeface="+mn-cs"/>
              </a:rPr>
              <a:t>warehouses and anything else unique to your business.</a:t>
            </a:r>
          </a:p>
          <a:p>
            <a:r>
              <a:rPr lang="en-GB" sz="1200" b="0" i="0" u="none" strike="noStrike" kern="1200" baseline="0" dirty="0">
                <a:solidFill>
                  <a:schemeClr val="tx1"/>
                </a:solidFill>
                <a:latin typeface="+mn-lt"/>
                <a:ea typeface="+mn-ea"/>
                <a:cs typeface="+mn-cs"/>
              </a:rPr>
              <a:t>• Easy-to-use system. Straightforward platform designed to be easy to</a:t>
            </a:r>
          </a:p>
          <a:p>
            <a:r>
              <a:rPr lang="en-GB" sz="1200" b="0" i="0" u="none" strike="noStrike" kern="1200" baseline="0" dirty="0">
                <a:solidFill>
                  <a:schemeClr val="tx1"/>
                </a:solidFill>
                <a:latin typeface="+mn-lt"/>
                <a:ea typeface="+mn-ea"/>
                <a:cs typeface="+mn-cs"/>
              </a:rPr>
              <a:t>operate and learn for all current, new and temporary team members.</a:t>
            </a:r>
          </a:p>
          <a:p>
            <a:r>
              <a:rPr lang="en-GB" sz="1200" b="0" i="0" u="none" strike="noStrike" kern="1200" baseline="0" dirty="0">
                <a:solidFill>
                  <a:schemeClr val="tx1"/>
                </a:solidFill>
                <a:latin typeface="+mn-lt"/>
                <a:ea typeface="+mn-ea"/>
                <a:cs typeface="+mn-cs"/>
              </a:rPr>
              <a:t>All-in-one solution. Capability to handle and manage other major areas of</a:t>
            </a:r>
          </a:p>
          <a:p>
            <a:r>
              <a:rPr lang="en-GB" sz="1200" b="0" i="0" u="none" strike="noStrike" kern="1200" baseline="0" dirty="0">
                <a:solidFill>
                  <a:schemeClr val="tx1"/>
                </a:solidFill>
                <a:latin typeface="+mn-lt"/>
                <a:ea typeface="+mn-ea"/>
                <a:cs typeface="+mn-cs"/>
              </a:rPr>
              <a:t>your retail operation – including orders, inventory and shipping.</a:t>
            </a:r>
          </a:p>
          <a:p>
            <a:r>
              <a:rPr lang="en-GB" sz="1200" b="0" i="0" u="none" strike="noStrike" kern="1200" baseline="0" dirty="0">
                <a:solidFill>
                  <a:schemeClr val="tx1"/>
                </a:solidFill>
                <a:latin typeface="+mn-lt"/>
                <a:ea typeface="+mn-ea"/>
                <a:cs typeface="+mn-cs"/>
              </a:rPr>
              <a:t>• Reporting and accountability. Tracks and holds a history of every action</a:t>
            </a:r>
          </a:p>
          <a:p>
            <a:r>
              <a:rPr lang="en-GB" sz="1200" b="0" i="0" u="none" strike="noStrike" kern="1200" baseline="0" dirty="0">
                <a:solidFill>
                  <a:schemeClr val="tx1"/>
                </a:solidFill>
                <a:latin typeface="+mn-lt"/>
                <a:ea typeface="+mn-ea"/>
                <a:cs typeface="+mn-cs"/>
              </a:rPr>
              <a:t>in the warehouse and by which team member for high-level KPI reporting and</a:t>
            </a:r>
          </a:p>
          <a:p>
            <a:r>
              <a:rPr lang="en-GB" sz="1200" b="0" i="0" u="none" strike="noStrike" kern="1200" baseline="0" dirty="0">
                <a:solidFill>
                  <a:schemeClr val="tx1"/>
                </a:solidFill>
                <a:latin typeface="+mn-lt"/>
                <a:ea typeface="+mn-ea"/>
                <a:cs typeface="+mn-cs"/>
              </a:rPr>
              <a:t>staff accountability.</a:t>
            </a:r>
            <a:endParaRPr lang="en-GB" dirty="0"/>
          </a:p>
        </p:txBody>
      </p:sp>
      <p:sp>
        <p:nvSpPr>
          <p:cNvPr id="4" name="Zástupný symbol pro číslo snímku 3"/>
          <p:cNvSpPr>
            <a:spLocks noGrp="1"/>
          </p:cNvSpPr>
          <p:nvPr>
            <p:ph type="sldNum" sz="quarter" idx="10"/>
          </p:nvPr>
        </p:nvSpPr>
        <p:spPr/>
        <p:txBody>
          <a:bodyPr/>
          <a:lstStyle/>
          <a:p>
            <a:fld id="{B7AB6ADB-08A2-4CC5-AE6C-9F10A1B5548D}" type="slidenum">
              <a:rPr lang="en-GB" smtClean="0"/>
              <a:t>44</a:t>
            </a:fld>
            <a:endParaRPr lang="en-GB"/>
          </a:p>
        </p:txBody>
      </p:sp>
    </p:spTree>
    <p:extLst>
      <p:ext uri="{BB962C8B-B14F-4D97-AF65-F5344CB8AC3E}">
        <p14:creationId xmlns:p14="http://schemas.microsoft.com/office/powerpoint/2010/main" val="2370217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45</a:t>
            </a:fld>
            <a:endParaRPr lang="cs-CZ"/>
          </a:p>
        </p:txBody>
      </p:sp>
    </p:spTree>
    <p:extLst>
      <p:ext uri="{BB962C8B-B14F-4D97-AF65-F5344CB8AC3E}">
        <p14:creationId xmlns:p14="http://schemas.microsoft.com/office/powerpoint/2010/main" val="267609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5</a:t>
            </a:fld>
            <a:endParaRPr lang="cs-CZ"/>
          </a:p>
        </p:txBody>
      </p:sp>
    </p:spTree>
    <p:extLst>
      <p:ext uri="{BB962C8B-B14F-4D97-AF65-F5344CB8AC3E}">
        <p14:creationId xmlns:p14="http://schemas.microsoft.com/office/powerpoint/2010/main" val="2797610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46</a:t>
            </a:fld>
            <a:endParaRPr lang="cs-CZ"/>
          </a:p>
        </p:txBody>
      </p:sp>
    </p:spTree>
    <p:extLst>
      <p:ext uri="{BB962C8B-B14F-4D97-AF65-F5344CB8AC3E}">
        <p14:creationId xmlns:p14="http://schemas.microsoft.com/office/powerpoint/2010/main" val="8142120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47</a:t>
            </a:fld>
            <a:endParaRPr lang="cs-CZ"/>
          </a:p>
        </p:txBody>
      </p:sp>
    </p:spTree>
    <p:extLst>
      <p:ext uri="{BB962C8B-B14F-4D97-AF65-F5344CB8AC3E}">
        <p14:creationId xmlns:p14="http://schemas.microsoft.com/office/powerpoint/2010/main" val="1100423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48</a:t>
            </a:fld>
            <a:endParaRPr lang="cs-CZ"/>
          </a:p>
        </p:txBody>
      </p:sp>
    </p:spTree>
    <p:extLst>
      <p:ext uri="{BB962C8B-B14F-4D97-AF65-F5344CB8AC3E}">
        <p14:creationId xmlns:p14="http://schemas.microsoft.com/office/powerpoint/2010/main" val="35451863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err="1">
                <a:solidFill>
                  <a:schemeClr val="tx1"/>
                </a:solidFill>
                <a:latin typeface="+mn-lt"/>
                <a:ea typeface="+mn-ea"/>
                <a:cs typeface="+mn-cs"/>
              </a:rPr>
              <a:t>Prtocess</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flow</a:t>
            </a:r>
            <a:endParaRPr lang="cs-CZ"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Storing operations consist of the distribution of goods</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to storage areas (transportation to a storage place or crossdocking,</a:t>
            </a:r>
          </a:p>
          <a:p>
            <a:r>
              <a:rPr lang="en-GB" sz="1200" b="0" i="0" u="none" strike="noStrike" kern="1200" baseline="0" dirty="0">
                <a:solidFill>
                  <a:schemeClr val="tx1"/>
                </a:solidFill>
                <a:latin typeface="+mn-lt"/>
                <a:ea typeface="+mn-ea"/>
                <a:cs typeface="+mn-cs"/>
              </a:rPr>
              <a:t>which is the transportation directly to the shipping</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department), identification (if it was not done during acceptance),</a:t>
            </a:r>
          </a:p>
          <a:p>
            <a:r>
              <a:rPr lang="en-GB" sz="1200" b="0" i="0" u="none" strike="noStrike" kern="1200" baseline="0" dirty="0">
                <a:solidFill>
                  <a:schemeClr val="tx1"/>
                </a:solidFill>
                <a:latin typeface="+mn-lt"/>
                <a:ea typeface="+mn-ea"/>
                <a:cs typeface="+mn-cs"/>
              </a:rPr>
              <a:t>assignment of the storage bin and put-away which is</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a simple determination of a storage bin concerning the physical</a:t>
            </a:r>
          </a:p>
          <a:p>
            <a:r>
              <a:rPr lang="en-GB" sz="1200" b="0" i="0" u="none" strike="noStrike" kern="1200" baseline="0" dirty="0">
                <a:solidFill>
                  <a:schemeClr val="tx1"/>
                </a:solidFill>
                <a:latin typeface="+mn-lt"/>
                <a:ea typeface="+mn-ea"/>
                <a:cs typeface="+mn-cs"/>
              </a:rPr>
              <a:t>dimensions and the weight of goods; storage monitoring is</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also a part of management systems – to know which goods</a:t>
            </a:r>
          </a:p>
          <a:p>
            <a:r>
              <a:rPr lang="en-GB" sz="1200" b="0" i="0" u="none" strike="noStrike" kern="1200" baseline="0" dirty="0">
                <a:solidFill>
                  <a:schemeClr val="tx1"/>
                </a:solidFill>
                <a:latin typeface="+mn-lt"/>
                <a:ea typeface="+mn-ea"/>
                <a:cs typeface="+mn-cs"/>
              </a:rPr>
              <a:t>are available and where.</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Put-away is a process which requires a strictly determined</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storage location. This is very important, because the information</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system has to know all the time what storage locations</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are available, what is the location of a specific type of goods</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and where each particular pallet is stored. This information is</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also used for an efficient design of a pick-list. This process</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requires about 15% [6] of operating costs, because this covers</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a lot of transfers from the gate to the storage place. Consolidation of an order is a process of completion of</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a customer’s order in case that it was picked by more than</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one pickers. The paper [56] has proposed the design and</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the operation of an order-consolidation warehouse. When</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the order is consolidated, the process of checking follows.</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Checking of an order is a process that checks if the order</a:t>
            </a:r>
          </a:p>
          <a:p>
            <a:r>
              <a:rPr lang="en-GB" sz="1200" b="0" i="0" u="none" strike="noStrike" kern="1200" baseline="0" dirty="0">
                <a:solidFill>
                  <a:schemeClr val="tx1"/>
                </a:solidFill>
                <a:latin typeface="+mn-lt"/>
                <a:ea typeface="+mn-ea"/>
                <a:cs typeface="+mn-cs"/>
              </a:rPr>
              <a:t>is complete and accurate.</a:t>
            </a:r>
          </a:p>
          <a:p>
            <a:r>
              <a:rPr lang="en-GB" sz="1200" b="0" i="0" u="none" strike="noStrike" kern="1200" baseline="0" dirty="0">
                <a:solidFill>
                  <a:schemeClr val="tx1"/>
                </a:solidFill>
                <a:latin typeface="+mn-lt"/>
                <a:ea typeface="+mn-ea"/>
                <a:cs typeface="+mn-cs"/>
              </a:rPr>
              <a:t>Packing ensures that the picked and consolidated goods,</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also checked for the completeness of an order, are packed for</a:t>
            </a:r>
          </a:p>
          <a:p>
            <a:r>
              <a:rPr lang="en-GB" sz="1200" b="0" i="0" u="none" strike="noStrike" kern="1200" baseline="0" dirty="0">
                <a:solidFill>
                  <a:schemeClr val="tx1"/>
                </a:solidFill>
                <a:latin typeface="+mn-lt"/>
                <a:ea typeface="+mn-ea"/>
                <a:cs typeface="+mn-cs"/>
              </a:rPr>
              <a:t>transportation and given to the shipping department. Packing</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can also be ensured by an autonomous packing department in</a:t>
            </a:r>
          </a:p>
          <a:p>
            <a:r>
              <a:rPr lang="en-GB" sz="1200" b="0" i="0" u="none" strike="noStrike" kern="1200" baseline="0" dirty="0">
                <a:solidFill>
                  <a:schemeClr val="tx1"/>
                </a:solidFill>
                <a:latin typeface="+mn-lt"/>
                <a:ea typeface="+mn-ea"/>
                <a:cs typeface="+mn-cs"/>
              </a:rPr>
              <a:t>the warehouse, then the consolidation and checking are usually</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part of this department.</a:t>
            </a:r>
          </a:p>
          <a:p>
            <a:r>
              <a:rPr lang="en-GB" sz="1200" b="0" i="0" u="none" strike="noStrike" kern="1200" baseline="0" dirty="0">
                <a:solidFill>
                  <a:schemeClr val="tx1"/>
                </a:solidFill>
                <a:latin typeface="+mn-lt"/>
                <a:ea typeface="+mn-ea"/>
                <a:cs typeface="+mn-cs"/>
              </a:rPr>
              <a:t>Shipping ensures that the packed consignment is provided</a:t>
            </a:r>
            <a:r>
              <a:rPr lang="cs-CZ"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by transport destinations, assigned to the truck and optimally</a:t>
            </a:r>
          </a:p>
          <a:p>
            <a:r>
              <a:rPr lang="en-GB" sz="1200" b="0" i="0" u="none" strike="noStrike" kern="1200" baseline="0" dirty="0">
                <a:solidFill>
                  <a:schemeClr val="tx1"/>
                </a:solidFill>
                <a:latin typeface="+mn-lt"/>
                <a:ea typeface="+mn-ea"/>
                <a:cs typeface="+mn-cs"/>
              </a:rPr>
              <a:t>loaded on the truck. The shipping process is ensured by the</a:t>
            </a:r>
          </a:p>
          <a:p>
            <a:r>
              <a:rPr lang="en-GB" sz="1200" b="0" i="0" u="none" strike="noStrike" kern="1200" baseline="0" dirty="0">
                <a:solidFill>
                  <a:schemeClr val="tx1"/>
                </a:solidFill>
                <a:latin typeface="+mn-lt"/>
                <a:ea typeface="+mn-ea"/>
                <a:cs typeface="+mn-cs"/>
              </a:rPr>
              <a:t>shipping department that can also secure three preceding jobs</a:t>
            </a:r>
            <a:endParaRPr lang="en-GB" dirty="0"/>
          </a:p>
        </p:txBody>
      </p:sp>
      <p:sp>
        <p:nvSpPr>
          <p:cNvPr id="4" name="Zástupný symbol pro číslo snímku 3"/>
          <p:cNvSpPr>
            <a:spLocks noGrp="1"/>
          </p:cNvSpPr>
          <p:nvPr>
            <p:ph type="sldNum" sz="quarter" idx="10"/>
          </p:nvPr>
        </p:nvSpPr>
        <p:spPr/>
        <p:txBody>
          <a:bodyPr/>
          <a:lstStyle/>
          <a:p>
            <a:fld id="{B7AB6ADB-08A2-4CC5-AE6C-9F10A1B5548D}" type="slidenum">
              <a:rPr lang="en-GB" smtClean="0"/>
              <a:t>49</a:t>
            </a:fld>
            <a:endParaRPr lang="en-GB"/>
          </a:p>
        </p:txBody>
      </p:sp>
    </p:spTree>
    <p:extLst>
      <p:ext uri="{BB962C8B-B14F-4D97-AF65-F5344CB8AC3E}">
        <p14:creationId xmlns:p14="http://schemas.microsoft.com/office/powerpoint/2010/main" val="565820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50</a:t>
            </a:fld>
            <a:endParaRPr lang="cs-CZ"/>
          </a:p>
        </p:txBody>
      </p:sp>
    </p:spTree>
    <p:extLst>
      <p:ext uri="{BB962C8B-B14F-4D97-AF65-F5344CB8AC3E}">
        <p14:creationId xmlns:p14="http://schemas.microsoft.com/office/powerpoint/2010/main" val="34759513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51</a:t>
            </a:fld>
            <a:endParaRPr lang="cs-CZ"/>
          </a:p>
        </p:txBody>
      </p:sp>
    </p:spTree>
    <p:extLst>
      <p:ext uri="{BB962C8B-B14F-4D97-AF65-F5344CB8AC3E}">
        <p14:creationId xmlns:p14="http://schemas.microsoft.com/office/powerpoint/2010/main" val="413714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CC9C74-AF55-4221-A382-2681669C0C3D}" type="slidenum">
              <a:rPr lang="en-US"/>
              <a:pPr fontAlgn="base">
                <a:spcBef>
                  <a:spcPct val="0"/>
                </a:spcBef>
                <a:spcAft>
                  <a:spcPct val="0"/>
                </a:spcAft>
              </a:pPr>
              <a:t>69</a:t>
            </a:fld>
            <a:endParaRPr lang="en-US"/>
          </a:p>
        </p:txBody>
      </p:sp>
      <p:sp>
        <p:nvSpPr>
          <p:cNvPr id="716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9C499E-5FBA-43D3-A0E7-A583355111C9}" type="slidenum">
              <a:rPr lang="en-US"/>
              <a:pPr fontAlgn="base">
                <a:spcBef>
                  <a:spcPct val="0"/>
                </a:spcBef>
                <a:spcAft>
                  <a:spcPct val="0"/>
                </a:spcAft>
              </a:pPr>
              <a:t>70</a:t>
            </a:fld>
            <a:endParaRPr lang="en-US"/>
          </a:p>
        </p:txBody>
      </p:sp>
      <p:sp>
        <p:nvSpPr>
          <p:cNvPr id="737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94F7C4-14E8-43C7-A35C-D23A4E5C93DF}" type="slidenum">
              <a:rPr lang="en-US"/>
              <a:pPr fontAlgn="base">
                <a:spcBef>
                  <a:spcPct val="0"/>
                </a:spcBef>
                <a:spcAft>
                  <a:spcPct val="0"/>
                </a:spcAft>
              </a:pPr>
              <a:t>71</a:t>
            </a:fld>
            <a:endParaRPr lang="en-US"/>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971527-99B6-43C3-B9FE-19DDA7CA1551}" type="slidenum">
              <a:rPr lang="en-US"/>
              <a:pPr fontAlgn="base">
                <a:spcBef>
                  <a:spcPct val="0"/>
                </a:spcBef>
                <a:spcAft>
                  <a:spcPct val="0"/>
                </a:spcAft>
              </a:pPr>
              <a:t>73</a:t>
            </a:fld>
            <a:endParaRPr lang="en-US"/>
          </a:p>
        </p:txBody>
      </p:sp>
      <p:sp>
        <p:nvSpPr>
          <p:cNvPr id="788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Canned</a:t>
            </a:r>
            <a:r>
              <a:rPr lang="cs-CZ" baseline="0" dirty="0"/>
              <a:t> </a:t>
            </a:r>
            <a:r>
              <a:rPr lang="cs-CZ" baseline="0" dirty="0" err="1"/>
              <a:t>fruit</a:t>
            </a:r>
            <a:r>
              <a:rPr lang="cs-CZ" baseline="0" dirty="0"/>
              <a:t> and </a:t>
            </a:r>
            <a:r>
              <a:rPr lang="cs-CZ" baseline="0" dirty="0" err="1"/>
              <a:t>vegetable</a:t>
            </a:r>
            <a:r>
              <a:rPr lang="cs-CZ" baseline="0" dirty="0"/>
              <a:t> – </a:t>
            </a:r>
            <a:r>
              <a:rPr lang="cs-CZ" baseline="0" dirty="0" err="1"/>
              <a:t>production</a:t>
            </a:r>
            <a:r>
              <a:rPr lang="cs-CZ" baseline="0" dirty="0"/>
              <a:t> </a:t>
            </a:r>
            <a:r>
              <a:rPr lang="cs-CZ" baseline="0" dirty="0" err="1"/>
              <a:t>occures</a:t>
            </a:r>
            <a:r>
              <a:rPr lang="cs-CZ" baseline="0" dirty="0"/>
              <a:t> </a:t>
            </a:r>
            <a:r>
              <a:rPr lang="cs-CZ" baseline="0" dirty="0" err="1"/>
              <a:t>during</a:t>
            </a:r>
            <a:r>
              <a:rPr lang="cs-CZ" baseline="0" dirty="0"/>
              <a:t> </a:t>
            </a:r>
            <a:r>
              <a:rPr lang="cs-CZ" baseline="0" dirty="0" err="1"/>
              <a:t>relatively</a:t>
            </a:r>
            <a:r>
              <a:rPr lang="cs-CZ" baseline="0" dirty="0"/>
              <a:t> </a:t>
            </a:r>
            <a:r>
              <a:rPr lang="cs-CZ" baseline="0" dirty="0" err="1"/>
              <a:t>short</a:t>
            </a:r>
            <a:r>
              <a:rPr lang="cs-CZ" baseline="0" dirty="0"/>
              <a:t> period, but sales are spread </a:t>
            </a:r>
            <a:r>
              <a:rPr lang="cs-CZ" baseline="0" dirty="0" err="1"/>
              <a:t>throughout</a:t>
            </a:r>
            <a:r>
              <a:rPr lang="cs-CZ" baseline="0" dirty="0"/>
              <a:t> </a:t>
            </a:r>
            <a:r>
              <a:rPr lang="cs-CZ" baseline="0" dirty="0" err="1"/>
              <a:t>the</a:t>
            </a:r>
            <a:r>
              <a:rPr lang="cs-CZ" baseline="0" dirty="0"/>
              <a:t> </a:t>
            </a:r>
            <a:r>
              <a:rPr lang="cs-CZ" baseline="0" dirty="0" err="1"/>
              <a:t>year</a:t>
            </a:r>
            <a:endParaRPr lang="cs-CZ" baseline="0" dirty="0"/>
          </a:p>
          <a:p>
            <a:r>
              <a:rPr lang="cs-CZ" baseline="0" dirty="0" err="1"/>
              <a:t>Safety</a:t>
            </a:r>
            <a:r>
              <a:rPr lang="cs-CZ" baseline="0" dirty="0"/>
              <a:t> </a:t>
            </a:r>
            <a:r>
              <a:rPr lang="cs-CZ" baseline="0" dirty="0" err="1"/>
              <a:t>function</a:t>
            </a:r>
            <a:r>
              <a:rPr lang="cs-CZ" baseline="0" dirty="0"/>
              <a:t> (</a:t>
            </a:r>
            <a:r>
              <a:rPr lang="cs-CZ" baseline="0" dirty="0" err="1"/>
              <a:t>contingencies</a:t>
            </a:r>
            <a:r>
              <a:rPr lang="cs-CZ" baseline="0" dirty="0"/>
              <a:t>))- </a:t>
            </a:r>
            <a:r>
              <a:rPr lang="en-US" dirty="0">
                <a:effectLst/>
                <a:latin typeface="Arial" panose="020B0604020202020204" pitchFamily="34" charset="0"/>
              </a:rPr>
              <a:t>A fifth warehousing is protection against contingencies such as transportation delays, vendor stockouts, or strikes. </a:t>
            </a:r>
            <a:endParaRPr lang="cs-CZ" dirty="0">
              <a:effectLst/>
              <a:latin typeface="Arial" panose="020B0604020202020204" pitchFamily="34" charset="0"/>
            </a:endParaRPr>
          </a:p>
          <a:p>
            <a:endParaRPr lang="cs-CZ" dirty="0">
              <a:effectLst/>
              <a:latin typeface="Arial" panose="020B0604020202020204" pitchFamily="34" charset="0"/>
            </a:endParaRPr>
          </a:p>
          <a:p>
            <a:r>
              <a:rPr lang="cs-CZ" dirty="0" err="1">
                <a:effectLst/>
                <a:latin typeface="Arial" panose="020B0604020202020204" pitchFamily="34" charset="0"/>
              </a:rPr>
              <a:t>Everything</a:t>
            </a:r>
            <a:r>
              <a:rPr lang="cs-CZ" dirty="0">
                <a:effectLst/>
                <a:latin typeface="Arial" panose="020B0604020202020204" pitchFamily="34" charset="0"/>
              </a:rPr>
              <a:t> </a:t>
            </a:r>
            <a:r>
              <a:rPr lang="cs-CZ" dirty="0" err="1">
                <a:effectLst/>
                <a:latin typeface="Arial" panose="020B0604020202020204" pitchFamily="34" charset="0"/>
              </a:rPr>
              <a:t>leads</a:t>
            </a:r>
            <a:r>
              <a:rPr lang="cs-CZ" dirty="0">
                <a:effectLst/>
                <a:latin typeface="Arial" panose="020B0604020202020204" pitchFamily="34" charset="0"/>
              </a:rPr>
              <a:t> to </a:t>
            </a:r>
            <a:r>
              <a:rPr lang="cs-CZ" dirty="0" err="1">
                <a:effectLst/>
                <a:latin typeface="Arial" panose="020B0604020202020204" pitchFamily="34" charset="0"/>
              </a:rPr>
              <a:t>customer</a:t>
            </a:r>
            <a:r>
              <a:rPr lang="cs-CZ" dirty="0">
                <a:effectLst/>
                <a:latin typeface="Arial" panose="020B0604020202020204" pitchFamily="34" charset="0"/>
              </a:rPr>
              <a:t> </a:t>
            </a:r>
            <a:r>
              <a:rPr lang="cs-CZ" dirty="0" err="1">
                <a:effectLst/>
                <a:latin typeface="Arial" panose="020B0604020202020204" pitchFamily="34" charset="0"/>
              </a:rPr>
              <a:t>satisfaction</a:t>
            </a:r>
            <a:r>
              <a:rPr lang="cs-CZ" dirty="0">
                <a:effectLst/>
                <a:latin typeface="Arial" panose="020B0604020202020204" pitchFamily="34" charset="0"/>
              </a:rPr>
              <a:t>!!!! </a:t>
            </a:r>
            <a:r>
              <a:rPr lang="cs-CZ" dirty="0" err="1">
                <a:effectLst/>
                <a:latin typeface="Arial" panose="020B0604020202020204" pitchFamily="34" charset="0"/>
              </a:rPr>
              <a:t>Also</a:t>
            </a:r>
            <a:r>
              <a:rPr lang="cs-CZ" dirty="0">
                <a:effectLst/>
                <a:latin typeface="Arial" panose="020B0604020202020204" pitchFamily="34" charset="0"/>
              </a:rPr>
              <a:t> a </a:t>
            </a:r>
            <a:r>
              <a:rPr lang="cs-CZ" dirty="0" err="1">
                <a:effectLst/>
                <a:latin typeface="Arial" panose="020B0604020202020204" pitchFamily="34" charset="0"/>
              </a:rPr>
              <a:t>function</a:t>
            </a:r>
            <a:endParaRPr lang="cs-CZ" dirty="0">
              <a:effectLst/>
              <a:latin typeface="Arial" panose="020B0604020202020204" pitchFamily="34" charset="0"/>
            </a:endParaRPr>
          </a:p>
          <a:p>
            <a:r>
              <a:rPr lang="cs-CZ" dirty="0" err="1"/>
              <a:t>Stockpilling</a:t>
            </a:r>
            <a:r>
              <a:rPr lang="cs-CZ" dirty="0"/>
              <a:t> – </a:t>
            </a:r>
            <a:r>
              <a:rPr lang="cs-CZ" dirty="0" err="1"/>
              <a:t>smoothing</a:t>
            </a: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err="1">
                <a:effectLst/>
                <a:latin typeface="Arial" panose="020B0604020202020204" pitchFamily="34" charset="0"/>
              </a:rPr>
              <a:t>Overflow</a:t>
            </a:r>
            <a:r>
              <a:rPr lang="cs-CZ" dirty="0">
                <a:effectLst/>
                <a:latin typeface="Arial" panose="020B0604020202020204" pitchFamily="34" charset="0"/>
              </a:rPr>
              <a:t> </a:t>
            </a:r>
            <a:r>
              <a:rPr lang="cs-CZ" dirty="0" err="1">
                <a:effectLst/>
                <a:latin typeface="Arial" panose="020B0604020202020204" pitchFamily="34" charset="0"/>
              </a:rPr>
              <a:t>reservoirs</a:t>
            </a:r>
            <a:r>
              <a:rPr lang="cs-CZ" dirty="0">
                <a:effectLst/>
                <a:latin typeface="Arial" panose="020B0604020202020204" pitchFamily="34" charset="0"/>
              </a:rPr>
              <a:t> are </a:t>
            </a:r>
            <a:r>
              <a:rPr lang="cs-CZ" dirty="0" err="1">
                <a:effectLst/>
                <a:latin typeface="Arial" panose="020B0604020202020204" pitchFamily="34" charset="0"/>
              </a:rPr>
              <a:t>needed</a:t>
            </a:r>
            <a:r>
              <a:rPr lang="cs-CZ" dirty="0">
                <a:effectLst/>
                <a:latin typeface="Arial" panose="020B0604020202020204" pitchFamily="34" charset="0"/>
              </a:rPr>
              <a:t> in 2 </a:t>
            </a:r>
            <a:r>
              <a:rPr lang="cs-CZ" dirty="0" err="1">
                <a:effectLst/>
                <a:latin typeface="Arial" panose="020B0604020202020204" pitchFamily="34" charset="0"/>
              </a:rPr>
              <a:t>situations</a:t>
            </a:r>
            <a:r>
              <a:rPr lang="cs-CZ" dirty="0">
                <a:effectLst/>
                <a:latin typeface="Arial" panose="020B0604020202020204" pitchFamily="34" charset="0"/>
              </a:rPr>
              <a:t> – 1)</a:t>
            </a:r>
            <a:r>
              <a:rPr lang="cs-CZ" dirty="0" err="1">
                <a:effectLst/>
                <a:latin typeface="Arial" panose="020B0604020202020204" pitchFamily="34" charset="0"/>
              </a:rPr>
              <a:t>seasonal</a:t>
            </a:r>
            <a:r>
              <a:rPr lang="cs-CZ" dirty="0">
                <a:effectLst/>
                <a:latin typeface="Arial" panose="020B0604020202020204" pitchFamily="34" charset="0"/>
              </a:rPr>
              <a:t> </a:t>
            </a:r>
            <a:r>
              <a:rPr lang="cs-CZ" dirty="0" err="1">
                <a:effectLst/>
                <a:latin typeface="Arial" panose="020B0604020202020204" pitchFamily="34" charset="0"/>
              </a:rPr>
              <a:t>production</a:t>
            </a:r>
            <a:r>
              <a:rPr lang="cs-CZ" dirty="0">
                <a:effectLst/>
                <a:latin typeface="Arial" panose="020B0604020202020204" pitchFamily="34" charset="0"/>
              </a:rPr>
              <a:t> and level </a:t>
            </a:r>
            <a:r>
              <a:rPr lang="cs-CZ" dirty="0" err="1">
                <a:effectLst/>
                <a:latin typeface="Arial" panose="020B0604020202020204" pitchFamily="34" charset="0"/>
              </a:rPr>
              <a:t>demand</a:t>
            </a:r>
            <a:r>
              <a:rPr lang="cs-CZ" dirty="0">
                <a:effectLst/>
                <a:latin typeface="Arial" panose="020B0604020202020204" pitchFamily="34" charset="0"/>
              </a:rPr>
              <a:t> (</a:t>
            </a:r>
            <a:r>
              <a:rPr lang="cs-CZ" dirty="0" err="1">
                <a:effectLst/>
                <a:latin typeface="Arial" panose="020B0604020202020204" pitchFamily="34" charset="0"/>
              </a:rPr>
              <a:t>canner</a:t>
            </a:r>
            <a:r>
              <a:rPr lang="cs-CZ" dirty="0">
                <a:effectLst/>
                <a:latin typeface="Arial" panose="020B0604020202020204" pitchFamily="34" charset="0"/>
              </a:rPr>
              <a:t> </a:t>
            </a:r>
            <a:r>
              <a:rPr lang="cs-CZ" dirty="0" err="1">
                <a:effectLst/>
                <a:latin typeface="Arial" panose="020B0604020202020204" pitchFamily="34" charset="0"/>
              </a:rPr>
              <a:t>of</a:t>
            </a:r>
            <a:r>
              <a:rPr lang="cs-CZ" dirty="0">
                <a:effectLst/>
                <a:latin typeface="Arial" panose="020B0604020202020204" pitchFamily="34" charset="0"/>
              </a:rPr>
              <a:t> </a:t>
            </a:r>
            <a:r>
              <a:rPr lang="cs-CZ" dirty="0" err="1">
                <a:effectLst/>
                <a:latin typeface="Arial" panose="020B0604020202020204" pitchFamily="34" charset="0"/>
              </a:rPr>
              <a:t>tomato</a:t>
            </a:r>
            <a:r>
              <a:rPr lang="cs-CZ" dirty="0">
                <a:effectLst/>
                <a:latin typeface="Arial" panose="020B0604020202020204" pitchFamily="34" charset="0"/>
              </a:rPr>
              <a:t> </a:t>
            </a:r>
            <a:r>
              <a:rPr lang="cs-CZ" dirty="0" err="1">
                <a:effectLst/>
                <a:latin typeface="Arial" panose="020B0604020202020204" pitchFamily="34" charset="0"/>
              </a:rPr>
              <a:t>products</a:t>
            </a:r>
            <a:r>
              <a:rPr lang="cs-CZ" dirty="0">
                <a:effectLst/>
                <a:latin typeface="Arial" panose="020B0604020202020204" pitchFamily="34" charset="0"/>
              </a:rPr>
              <a:t> – </a:t>
            </a:r>
            <a:r>
              <a:rPr lang="cs-CZ" dirty="0" err="1">
                <a:effectLst/>
                <a:latin typeface="Arial" panose="020B0604020202020204" pitchFamily="34" charset="0"/>
              </a:rPr>
              <a:t>produces</a:t>
            </a:r>
            <a:r>
              <a:rPr lang="cs-CZ" dirty="0">
                <a:effectLst/>
                <a:latin typeface="Arial" panose="020B0604020202020204" pitchFamily="34" charset="0"/>
              </a:rPr>
              <a:t> </a:t>
            </a:r>
            <a:r>
              <a:rPr lang="cs-CZ" dirty="0" err="1">
                <a:effectLst/>
                <a:latin typeface="Arial" panose="020B0604020202020204" pitchFamily="34" charset="0"/>
              </a:rPr>
              <a:t>the</a:t>
            </a:r>
            <a:r>
              <a:rPr lang="cs-CZ" dirty="0">
                <a:effectLst/>
                <a:latin typeface="Arial" panose="020B0604020202020204" pitchFamily="34" charset="0"/>
              </a:rPr>
              <a:t> </a:t>
            </a:r>
            <a:r>
              <a:rPr lang="cs-CZ" dirty="0" err="1">
                <a:effectLst/>
                <a:latin typeface="Arial" panose="020B0604020202020204" pitchFamily="34" charset="0"/>
              </a:rPr>
              <a:t>products</a:t>
            </a:r>
            <a:r>
              <a:rPr lang="cs-CZ" dirty="0">
                <a:effectLst/>
                <a:latin typeface="Arial" panose="020B0604020202020204" pitchFamily="34" charset="0"/>
              </a:rPr>
              <a:t> </a:t>
            </a:r>
            <a:r>
              <a:rPr lang="cs-CZ" dirty="0" err="1">
                <a:effectLst/>
                <a:latin typeface="Arial" panose="020B0604020202020204" pitchFamily="34" charset="0"/>
              </a:rPr>
              <a:t>during</a:t>
            </a:r>
            <a:r>
              <a:rPr lang="cs-CZ" dirty="0">
                <a:effectLst/>
                <a:latin typeface="Arial" panose="020B0604020202020204" pitchFamily="34" charset="0"/>
              </a:rPr>
              <a:t> </a:t>
            </a:r>
            <a:r>
              <a:rPr lang="cs-CZ" dirty="0" err="1">
                <a:effectLst/>
                <a:latin typeface="Arial" panose="020B0604020202020204" pitchFamily="34" charset="0"/>
              </a:rPr>
              <a:t>harvest</a:t>
            </a:r>
            <a:r>
              <a:rPr lang="cs-CZ" dirty="0">
                <a:effectLst/>
                <a:latin typeface="Arial" panose="020B0604020202020204" pitchFamily="34" charset="0"/>
              </a:rPr>
              <a:t> </a:t>
            </a:r>
            <a:r>
              <a:rPr lang="cs-CZ" dirty="0" err="1">
                <a:effectLst/>
                <a:latin typeface="Arial" panose="020B0604020202020204" pitchFamily="34" charset="0"/>
              </a:rPr>
              <a:t>time</a:t>
            </a:r>
            <a:r>
              <a:rPr lang="cs-CZ" dirty="0">
                <a:effectLst/>
                <a:latin typeface="Arial" panose="020B0604020202020204" pitchFamily="34" charset="0"/>
              </a:rPr>
              <a:t> but </a:t>
            </a:r>
            <a:r>
              <a:rPr lang="cs-CZ" dirty="0" err="1">
                <a:effectLst/>
                <a:latin typeface="Arial" panose="020B0604020202020204" pitchFamily="34" charset="0"/>
              </a:rPr>
              <a:t>the</a:t>
            </a:r>
            <a:r>
              <a:rPr lang="cs-CZ" dirty="0">
                <a:effectLst/>
                <a:latin typeface="Arial" panose="020B0604020202020204" pitchFamily="34" charset="0"/>
              </a:rPr>
              <a:t> </a:t>
            </a:r>
            <a:r>
              <a:rPr lang="cs-CZ" dirty="0" err="1">
                <a:effectLst/>
                <a:latin typeface="Arial" panose="020B0604020202020204" pitchFamily="34" charset="0"/>
              </a:rPr>
              <a:t>demand</a:t>
            </a:r>
            <a:r>
              <a:rPr lang="cs-CZ" dirty="0">
                <a:effectLst/>
                <a:latin typeface="Arial" panose="020B0604020202020204" pitchFamily="34" charset="0"/>
              </a:rPr>
              <a:t> </a:t>
            </a:r>
            <a:r>
              <a:rPr lang="cs-CZ" dirty="0" err="1">
                <a:effectLst/>
                <a:latin typeface="Arial" panose="020B0604020202020204" pitchFamily="34" charset="0"/>
              </a:rPr>
              <a:t>is</a:t>
            </a:r>
            <a:r>
              <a:rPr lang="cs-CZ" dirty="0">
                <a:effectLst/>
                <a:latin typeface="Arial" panose="020B0604020202020204" pitchFamily="34" charset="0"/>
              </a:rPr>
              <a:t> </a:t>
            </a:r>
            <a:r>
              <a:rPr lang="cs-CZ" dirty="0" err="1">
                <a:effectLst/>
                <a:latin typeface="Arial" panose="020B0604020202020204" pitchFamily="34" charset="0"/>
              </a:rPr>
              <a:t>through</a:t>
            </a:r>
            <a:r>
              <a:rPr lang="cs-CZ" dirty="0">
                <a:effectLst/>
                <a:latin typeface="Arial" panose="020B0604020202020204" pitchFamily="34" charset="0"/>
              </a:rPr>
              <a:t> </a:t>
            </a:r>
            <a:r>
              <a:rPr lang="cs-CZ" dirty="0" err="1">
                <a:effectLst/>
                <a:latin typeface="Arial" panose="020B0604020202020204" pitchFamily="34" charset="0"/>
              </a:rPr>
              <a:t>the</a:t>
            </a:r>
            <a:r>
              <a:rPr lang="cs-CZ" dirty="0">
                <a:effectLst/>
                <a:latin typeface="Arial" panose="020B0604020202020204" pitchFamily="34" charset="0"/>
              </a:rPr>
              <a:t> </a:t>
            </a:r>
            <a:r>
              <a:rPr lang="cs-CZ" dirty="0" err="1">
                <a:effectLst/>
                <a:latin typeface="Arial" panose="020B0604020202020204" pitchFamily="34" charset="0"/>
              </a:rPr>
              <a:t>year</a:t>
            </a:r>
            <a:r>
              <a:rPr lang="cs-CZ" dirty="0">
                <a:effectLst/>
                <a:latin typeface="Arial" panose="020B0604020202020204" pitchFamily="34" charset="0"/>
              </a:rPr>
              <a:t>)) , and2)  level </a:t>
            </a:r>
            <a:r>
              <a:rPr lang="cs-CZ" dirty="0" err="1">
                <a:effectLst/>
                <a:latin typeface="Arial" panose="020B0604020202020204" pitchFamily="34" charset="0"/>
              </a:rPr>
              <a:t>production</a:t>
            </a:r>
            <a:r>
              <a:rPr lang="cs-CZ" dirty="0">
                <a:effectLst/>
                <a:latin typeface="Arial" panose="020B0604020202020204" pitchFamily="34" charset="0"/>
              </a:rPr>
              <a:t> and </a:t>
            </a:r>
            <a:r>
              <a:rPr lang="cs-CZ" dirty="0" err="1">
                <a:effectLst/>
                <a:latin typeface="Arial" panose="020B0604020202020204" pitchFamily="34" charset="0"/>
              </a:rPr>
              <a:t>seasonal</a:t>
            </a:r>
            <a:r>
              <a:rPr lang="cs-CZ" dirty="0">
                <a:effectLst/>
                <a:latin typeface="Arial" panose="020B0604020202020204" pitchFamily="34" charset="0"/>
              </a:rPr>
              <a:t> </a:t>
            </a:r>
            <a:r>
              <a:rPr lang="cs-CZ" dirty="0" err="1">
                <a:effectLst/>
                <a:latin typeface="Arial" panose="020B0604020202020204" pitchFamily="34" charset="0"/>
              </a:rPr>
              <a:t>demand</a:t>
            </a:r>
            <a:r>
              <a:rPr lang="cs-CZ" dirty="0">
                <a:effectLst/>
                <a:latin typeface="Arial" panose="020B0604020202020204" pitchFamily="34" charset="0"/>
              </a:rPr>
              <a:t> (</a:t>
            </a:r>
            <a:r>
              <a:rPr lang="cs-CZ" dirty="0" err="1">
                <a:effectLst/>
                <a:latin typeface="Arial" panose="020B0604020202020204" pitchFamily="34" charset="0"/>
              </a:rPr>
              <a:t>toy</a:t>
            </a:r>
            <a:r>
              <a:rPr lang="cs-CZ" dirty="0">
                <a:effectLst/>
                <a:latin typeface="Arial" panose="020B0604020202020204" pitchFamily="34" charset="0"/>
              </a:rPr>
              <a:t> </a:t>
            </a:r>
            <a:r>
              <a:rPr lang="cs-CZ" dirty="0" err="1">
                <a:effectLst/>
                <a:latin typeface="Arial" panose="020B0604020202020204" pitchFamily="34" charset="0"/>
              </a:rPr>
              <a:t>manufacturesr</a:t>
            </a:r>
            <a:r>
              <a:rPr lang="cs-CZ" dirty="0">
                <a:effectLst/>
                <a:latin typeface="Arial" panose="020B0604020202020204" pitchFamily="34" charset="0"/>
              </a:rPr>
              <a:t>)– EXAMPLES? 3)Balance </a:t>
            </a:r>
            <a:r>
              <a:rPr lang="cs-CZ" dirty="0" err="1">
                <a:effectLst/>
                <a:latin typeface="Arial" panose="020B0604020202020204" pitchFamily="34" charset="0"/>
              </a:rPr>
              <a:t>supply</a:t>
            </a:r>
            <a:r>
              <a:rPr lang="cs-CZ" dirty="0">
                <a:effectLst/>
                <a:latin typeface="Arial" panose="020B0604020202020204" pitchFamily="34" charset="0"/>
              </a:rPr>
              <a:t> and </a:t>
            </a:r>
            <a:r>
              <a:rPr lang="cs-CZ" dirty="0" err="1">
                <a:effectLst/>
                <a:latin typeface="Arial" panose="020B0604020202020204" pitchFamily="34" charset="0"/>
              </a:rPr>
              <a:t>demnd</a:t>
            </a:r>
            <a:r>
              <a:rPr lang="cs-CZ" dirty="0">
                <a:effectLst/>
                <a:latin typeface="Arial" panose="020B0604020202020204" pitchFamily="34" charset="0"/>
              </a:rPr>
              <a:t> – </a:t>
            </a:r>
            <a:r>
              <a:rPr lang="cs-CZ" dirty="0" err="1">
                <a:effectLst/>
                <a:latin typeface="Arial" panose="020B0604020202020204" pitchFamily="34" charset="0"/>
              </a:rPr>
              <a:t>storing</a:t>
            </a:r>
            <a:r>
              <a:rPr lang="cs-CZ" dirty="0">
                <a:effectLst/>
                <a:latin typeface="Arial" panose="020B0604020202020204" pitchFamily="34" charset="0"/>
              </a:rPr>
              <a:t> </a:t>
            </a:r>
            <a:r>
              <a:rPr lang="cs-CZ" dirty="0" err="1">
                <a:effectLst/>
                <a:latin typeface="Arial" panose="020B0604020202020204" pitchFamily="34" charset="0"/>
              </a:rPr>
              <a:t>semifinished</a:t>
            </a:r>
            <a:r>
              <a:rPr lang="cs-CZ" dirty="0">
                <a:effectLst/>
                <a:latin typeface="Arial" panose="020B0604020202020204" pitchFamily="34" charset="0"/>
              </a:rPr>
              <a:t> </a:t>
            </a:r>
            <a:r>
              <a:rPr lang="cs-CZ" dirty="0" err="1">
                <a:effectLst/>
                <a:latin typeface="Arial" panose="020B0604020202020204" pitchFamily="34" charset="0"/>
              </a:rPr>
              <a:t>products</a:t>
            </a:r>
            <a:r>
              <a:rPr lang="cs-CZ" dirty="0">
                <a:effectLst/>
                <a:latin typeface="Arial" panose="020B0604020202020204" pitchFamily="34" charset="0"/>
              </a:rPr>
              <a:t> – </a:t>
            </a:r>
            <a:r>
              <a:rPr lang="cs-CZ" dirty="0" err="1">
                <a:effectLst/>
                <a:latin typeface="Arial" panose="020B0604020202020204" pitchFamily="34" charset="0"/>
              </a:rPr>
              <a:t>production</a:t>
            </a:r>
            <a:r>
              <a:rPr lang="cs-CZ" dirty="0">
                <a:effectLst/>
                <a:latin typeface="Arial" panose="020B0604020202020204" pitchFamily="34" charset="0"/>
              </a:rPr>
              <a:t> </a:t>
            </a:r>
            <a:r>
              <a:rPr lang="cs-CZ" dirty="0" err="1">
                <a:effectLst/>
                <a:latin typeface="Arial" panose="020B0604020202020204" pitchFamily="34" charset="0"/>
              </a:rPr>
              <a:t>logistics</a:t>
            </a:r>
            <a:r>
              <a:rPr lang="cs-CZ" dirty="0">
                <a:effectLst/>
                <a:latin typeface="Arial" panose="020B0604020202020204" pitchFamily="34" charset="0"/>
              </a:rPr>
              <a:t> </a:t>
            </a:r>
          </a:p>
          <a:p>
            <a:endParaRPr lang="en-GB" dirty="0"/>
          </a:p>
        </p:txBody>
      </p:sp>
      <p:sp>
        <p:nvSpPr>
          <p:cNvPr id="4" name="Zástupný symbol pro číslo snímku 3"/>
          <p:cNvSpPr>
            <a:spLocks noGrp="1"/>
          </p:cNvSpPr>
          <p:nvPr>
            <p:ph type="sldNum" sz="quarter" idx="10"/>
          </p:nvPr>
        </p:nvSpPr>
        <p:spPr/>
        <p:txBody>
          <a:bodyPr/>
          <a:lstStyle/>
          <a:p>
            <a:fld id="{B7AB6ADB-08A2-4CC5-AE6C-9F10A1B5548D}" type="slidenum">
              <a:rPr lang="en-GB" smtClean="0"/>
              <a:t>6</a:t>
            </a:fld>
            <a:endParaRPr lang="en-GB"/>
          </a:p>
        </p:txBody>
      </p:sp>
    </p:spTree>
    <p:extLst>
      <p:ext uri="{BB962C8B-B14F-4D97-AF65-F5344CB8AC3E}">
        <p14:creationId xmlns:p14="http://schemas.microsoft.com/office/powerpoint/2010/main" val="3530579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EAC4A3-3956-4AF9-A465-29F406CB0D83}" type="slidenum">
              <a:rPr lang="en-US"/>
              <a:pPr fontAlgn="base">
                <a:spcBef>
                  <a:spcPct val="0"/>
                </a:spcBef>
                <a:spcAft>
                  <a:spcPct val="0"/>
                </a:spcAft>
              </a:pPr>
              <a:t>75</a:t>
            </a:fld>
            <a:endParaRPr lang="en-US"/>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84994"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a:p>
        </p:txBody>
      </p:sp>
      <p:sp>
        <p:nvSpPr>
          <p:cNvPr id="84995"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B1107D-B182-4AE9-B765-E7B5FBCF4019}" type="slidenum">
              <a:rPr lang="en-US"/>
              <a:pPr fontAlgn="base">
                <a:spcBef>
                  <a:spcPct val="0"/>
                </a:spcBef>
                <a:spcAft>
                  <a:spcPct val="0"/>
                </a:spcAft>
              </a:pPr>
              <a:t>77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p:spPr>
      </p:sp>
      <p:sp>
        <p:nvSpPr>
          <p:cNvPr id="133123" name="Rectangle 3"/>
          <p:cNvSpPr>
            <a:spLocks noGrp="1"/>
          </p:cNvSpPr>
          <p:nvPr>
            <p:ph type="body" idx="1"/>
          </p:nvPr>
        </p:nvSpPr>
        <p:spPr bwMode="auto">
          <a:noFill/>
        </p:spPr>
        <p:txBody>
          <a:bodyPr wrap="square" numCol="1" anchor="t" anchorCtr="0" compatLnSpc="1">
            <a:prstTxWarp prst="textNoShape">
              <a:avLst/>
            </a:prstTxWarp>
          </a:bodyPr>
          <a:lstStyle/>
          <a:p>
            <a:endParaRPr lang="cs-C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8</a:t>
            </a:fld>
            <a:endParaRPr lang="cs-CZ"/>
          </a:p>
        </p:txBody>
      </p:sp>
    </p:spTree>
    <p:extLst>
      <p:ext uri="{BB962C8B-B14F-4D97-AF65-F5344CB8AC3E}">
        <p14:creationId xmlns:p14="http://schemas.microsoft.com/office/powerpoint/2010/main" val="227505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9</a:t>
            </a:fld>
            <a:endParaRPr lang="cs-CZ"/>
          </a:p>
        </p:txBody>
      </p:sp>
    </p:spTree>
    <p:extLst>
      <p:ext uri="{BB962C8B-B14F-4D97-AF65-F5344CB8AC3E}">
        <p14:creationId xmlns:p14="http://schemas.microsoft.com/office/powerpoint/2010/main" val="1594971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10"/>
          </p:nvPr>
        </p:nvSpPr>
        <p:spPr/>
        <p:txBody>
          <a:bodyPr/>
          <a:lstStyle/>
          <a:p>
            <a:pPr>
              <a:defRPr/>
            </a:pPr>
            <a:fld id="{32378213-7784-4003-A18F-C630DEB9B2A5}" type="slidenum">
              <a:rPr lang="cs-CZ" smtClean="0"/>
              <a:pPr>
                <a:defRPr/>
              </a:pPr>
              <a:t>10</a:t>
            </a:fld>
            <a:endParaRPr lang="cs-CZ"/>
          </a:p>
        </p:txBody>
      </p:sp>
    </p:spTree>
    <p:extLst>
      <p:ext uri="{BB962C8B-B14F-4D97-AF65-F5344CB8AC3E}">
        <p14:creationId xmlns:p14="http://schemas.microsoft.com/office/powerpoint/2010/main" val="1817221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pPr>
              <a:defRPr/>
            </a:pPr>
            <a:endParaRPr lang="cs-CZ"/>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pPr>
              <a:defRPr/>
            </a:pPr>
            <a:fld id="{B7BCAE98-1AB1-4FAB-B801-746B67843463}" type="slidenum">
              <a:rPr lang="cs-CZ" smtClean="0"/>
              <a:pPr>
                <a:defRPr/>
              </a:pPr>
              <a:t>‹#›</a:t>
            </a:fld>
            <a:endParaRPr 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298876" y="2900365"/>
            <a:ext cx="8521200" cy="1171580"/>
          </a:xfrm>
        </p:spPr>
        <p:txBody>
          <a:bodyPr anchor="t"/>
          <a:lstStyle>
            <a:lvl1pPr algn="l">
              <a:lnSpc>
                <a:spcPts val="4399"/>
              </a:lnSpc>
              <a:defRPr sz="4399"/>
            </a:lvl1pPr>
          </a:lstStyle>
          <a:p>
            <a:r>
              <a:rPr lang="cs-CZ"/>
              <a:t>Kliknutím lze upravit styl.</a:t>
            </a:r>
            <a:endParaRPr lang="cs-CZ" dirty="0"/>
          </a:p>
        </p:txBody>
      </p:sp>
      <p:sp>
        <p:nvSpPr>
          <p:cNvPr id="8" name="Podnadpis 2"/>
          <p:cNvSpPr>
            <a:spLocks noGrp="1"/>
          </p:cNvSpPr>
          <p:nvPr>
            <p:ph type="subTitle" idx="1"/>
          </p:nvPr>
        </p:nvSpPr>
        <p:spPr>
          <a:xfrm>
            <a:off x="298876" y="4116406"/>
            <a:ext cx="8521200" cy="698497"/>
          </a:xfrm>
        </p:spPr>
        <p:txBody>
          <a:bodyPr anchor="t"/>
          <a:lstStyle>
            <a:lvl1pPr marL="0" indent="0" algn="l">
              <a:buNone/>
              <a:defRPr lang="cs-CZ" sz="2400" b="0" dirty="0">
                <a:solidFill>
                  <a:schemeClr val="tx1"/>
                </a:solidFill>
                <a:latin typeface="+mj-lt"/>
                <a:ea typeface="+mj-ea"/>
                <a:cs typeface="+mj-cs"/>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cs-CZ"/>
              <a:t>Kliknutím můžete upravit styl předlohy.</a:t>
            </a:r>
            <a:endParaRPr lang="cs-CZ" dirty="0"/>
          </a:p>
        </p:txBody>
      </p:sp>
      <p:pic>
        <p:nvPicPr>
          <p:cNvPr id="11"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0500" y="414003"/>
            <a:ext cx="2350392" cy="671411"/>
          </a:xfrm>
          <a:prstGeom prst="rect">
            <a:avLst/>
          </a:prstGeom>
        </p:spPr>
      </p:pic>
    </p:spTree>
    <p:extLst>
      <p:ext uri="{BB962C8B-B14F-4D97-AF65-F5344CB8AC3E}">
        <p14:creationId xmlns:p14="http://schemas.microsoft.com/office/powerpoint/2010/main" val="3735081152"/>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540000" y="718716"/>
            <a:ext cx="3915001" cy="3204001"/>
          </a:xfrm>
        </p:spPr>
        <p:txBody>
          <a:bodyPr/>
          <a:lstStyle/>
          <a:p>
            <a:pPr lvl="0"/>
            <a:r>
              <a:rPr lang="cs-CZ"/>
              <a:t>Po kliknutí můžete upravovat styly textu v předloze.</a:t>
            </a:r>
          </a:p>
        </p:txBody>
      </p:sp>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pPr>
              <a:defRPr/>
            </a:pPr>
            <a:fld id="{EAEE062C-5ED4-4BA1-BC41-062B3FBB29BE}" type="slidenum">
              <a:rPr lang="cs-CZ" smtClean="0"/>
              <a:pPr>
                <a:defRPr/>
              </a:pPr>
              <a:t>‹#›</a:t>
            </a:fld>
            <a:endParaRPr lang="cs-CZ"/>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539999" y="4500000"/>
            <a:ext cx="3915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540543" y="4068000"/>
            <a:ext cx="3915000" cy="360000"/>
          </a:xfrm>
        </p:spPr>
        <p:txBody>
          <a:bodyPr/>
          <a:lstStyle>
            <a:lvl1pPr>
              <a:lnSpc>
                <a:spcPts val="1100"/>
              </a:lnSpc>
              <a:defRPr sz="900" b="1"/>
            </a:lvl1pPr>
          </a:lstStyle>
          <a:p>
            <a:pPr lvl="0"/>
            <a:r>
              <a:rPr lang="cs-CZ"/>
              <a:t>Po kliknutí můžete upravovat styly textu v předloze.</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4688459" y="4500000"/>
            <a:ext cx="3915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4689003" y="4068000"/>
            <a:ext cx="3915000" cy="360000"/>
          </a:xfrm>
        </p:spPr>
        <p:txBody>
          <a:bodyPr/>
          <a:lstStyle>
            <a:lvl1pPr>
              <a:lnSpc>
                <a:spcPts val="1100"/>
              </a:lnSpc>
              <a:defRPr sz="900" b="1"/>
            </a:lvl1pPr>
          </a:lstStyle>
          <a:p>
            <a:pPr lvl="0"/>
            <a:r>
              <a:rPr lang="cs-CZ"/>
              <a:t>Po kliknutí můžete upravovat styly textu v předloze.</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4688460" y="718716"/>
            <a:ext cx="3915001" cy="3204001"/>
          </a:xfrm>
        </p:spPr>
        <p:txBody>
          <a:bodyPr/>
          <a:lstStyle/>
          <a:p>
            <a:pPr lvl="0"/>
            <a:r>
              <a:rPr lang="cs-CZ"/>
              <a:t>Po kliknutí můžete upravovat styly textu v předloze.</a:t>
            </a:r>
          </a:p>
        </p:txBody>
      </p:sp>
      <p:pic>
        <p:nvPicPr>
          <p:cNvPr id="16"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4270540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pPr>
              <a:defRPr/>
            </a:pPr>
            <a:fld id="{EAEE062C-5ED4-4BA1-BC41-062B3FBB29BE}" type="slidenum">
              <a:rPr lang="cs-CZ" smtClean="0"/>
              <a:pPr>
                <a:defRPr/>
              </a:pPr>
              <a:t>‹#›</a:t>
            </a:fld>
            <a:endParaRPr lang="cs-CZ"/>
          </a:p>
        </p:txBody>
      </p:sp>
      <p:pic>
        <p:nvPicPr>
          <p:cNvPr id="5"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1214425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verzní snímek s obrázkem">
    <p:bg>
      <p:bgPr>
        <a:solidFill>
          <a:srgbClr val="0000DC"/>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540000" y="6228000"/>
            <a:ext cx="5940000" cy="252000"/>
          </a:xfrm>
        </p:spPr>
        <p:txBody>
          <a:bodyPr/>
          <a:lstStyle>
            <a:lvl1pPr>
              <a:defRPr>
                <a:solidFill>
                  <a:schemeClr val="bg1"/>
                </a:solidFill>
              </a:defRPr>
            </a:lvl1pPr>
          </a:lstStyle>
          <a:p>
            <a:pPr>
              <a:defRPr/>
            </a:pPr>
            <a:endParaRPr lang="cs-CZ"/>
          </a:p>
        </p:txBody>
      </p:sp>
      <p:sp>
        <p:nvSpPr>
          <p:cNvPr id="5" name="Zástupný symbol pro číslo snímku 2"/>
          <p:cNvSpPr>
            <a:spLocks noGrp="1"/>
          </p:cNvSpPr>
          <p:nvPr>
            <p:ph type="sldNum" sz="quarter" idx="11"/>
          </p:nvPr>
        </p:nvSpPr>
        <p:spPr>
          <a:xfrm>
            <a:off x="310502" y="6228000"/>
            <a:ext cx="189000" cy="252000"/>
          </a:xfrm>
        </p:spPr>
        <p:txBody>
          <a:bodyPr/>
          <a:lstStyle>
            <a:lvl1pPr>
              <a:defRPr>
                <a:solidFill>
                  <a:schemeClr val="bg1"/>
                </a:solidFill>
              </a:defRPr>
            </a:lvl1pPr>
          </a:lstStyle>
          <a:p>
            <a:pPr>
              <a:defRPr/>
            </a:pPr>
            <a:fld id="{EAEE062C-5ED4-4BA1-BC41-062B3FBB29BE}" type="slidenum">
              <a:rPr lang="cs-CZ" smtClean="0"/>
              <a:pPr>
                <a:defRPr/>
              </a:pPr>
              <a:t>‹#›</a:t>
            </a:fld>
            <a:endParaRPr lang="cs-CZ"/>
          </a:p>
        </p:txBody>
      </p:sp>
      <p:sp>
        <p:nvSpPr>
          <p:cNvPr id="8" name="Zástupný symbol pro obrázek 7"/>
          <p:cNvSpPr>
            <a:spLocks noGrp="1"/>
          </p:cNvSpPr>
          <p:nvPr>
            <p:ph type="pic" sz="quarter" idx="12"/>
          </p:nvPr>
        </p:nvSpPr>
        <p:spPr>
          <a:xfrm>
            <a:off x="0" y="1"/>
            <a:ext cx="9144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10"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6731" y="6129339"/>
            <a:ext cx="1126771" cy="321862"/>
          </a:xfrm>
          <a:prstGeom prst="rect">
            <a:avLst/>
          </a:prstGeom>
        </p:spPr>
      </p:pic>
    </p:spTree>
    <p:extLst>
      <p:ext uri="{BB962C8B-B14F-4D97-AF65-F5344CB8AC3E}">
        <p14:creationId xmlns:p14="http://schemas.microsoft.com/office/powerpoint/2010/main" val="1585004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nímek MUNI 2">
    <p:bg>
      <p:bgPr>
        <a:solidFill>
          <a:srgbClr val="0000DC"/>
        </a:solidFill>
        <a:effectLst/>
      </p:bgPr>
    </p:bg>
    <p:spTree>
      <p:nvGrpSpPr>
        <p:cNvPr id="1" name=""/>
        <p:cNvGrpSpPr/>
        <p:nvPr/>
      </p:nvGrpSpPr>
      <p:grpSpPr>
        <a:xfrm>
          <a:off x="0" y="0"/>
          <a:ext cx="0" cy="0"/>
          <a:chOff x="0" y="0"/>
          <a:chExt cx="0" cy="0"/>
        </a:xfrm>
      </p:grpSpPr>
      <p:sp>
        <p:nvSpPr>
          <p:cNvPr id="3" name="Zástupný symbol pro zápatí 1"/>
          <p:cNvSpPr>
            <a:spLocks noGrp="1"/>
          </p:cNvSpPr>
          <p:nvPr>
            <p:ph type="ftr" sz="quarter" idx="10"/>
          </p:nvPr>
        </p:nvSpPr>
        <p:spPr>
          <a:xfrm>
            <a:off x="540000" y="6228000"/>
            <a:ext cx="5940000" cy="252000"/>
          </a:xfrm>
        </p:spPr>
        <p:txBody>
          <a:bodyPr/>
          <a:lstStyle>
            <a:lvl1pPr>
              <a:defRPr>
                <a:solidFill>
                  <a:srgbClr val="0000DC"/>
                </a:solidFill>
              </a:defRPr>
            </a:lvl1pPr>
          </a:lstStyle>
          <a:p>
            <a:pPr>
              <a:defRPr/>
            </a:pPr>
            <a:endParaRPr lang="cs-CZ"/>
          </a:p>
        </p:txBody>
      </p:sp>
      <p:sp>
        <p:nvSpPr>
          <p:cNvPr id="5" name="Zástupný symbol pro číslo snímku 2"/>
          <p:cNvSpPr>
            <a:spLocks noGrp="1"/>
          </p:cNvSpPr>
          <p:nvPr>
            <p:ph type="sldNum" sz="quarter" idx="11"/>
          </p:nvPr>
        </p:nvSpPr>
        <p:spPr>
          <a:xfrm>
            <a:off x="310502" y="6228000"/>
            <a:ext cx="189000" cy="252000"/>
          </a:xfrm>
        </p:spPr>
        <p:txBody>
          <a:bodyPr/>
          <a:lstStyle>
            <a:lvl1pPr>
              <a:defRPr>
                <a:solidFill>
                  <a:srgbClr val="0000DC"/>
                </a:solidFill>
              </a:defRPr>
            </a:lvl1pPr>
          </a:lstStyle>
          <a:p>
            <a:pPr>
              <a:defRPr/>
            </a:pPr>
            <a:fld id="{EAEE062C-5ED4-4BA1-BC41-062B3FBB29BE}" type="slidenum">
              <a:rPr lang="cs-CZ" smtClean="0"/>
              <a:pPr>
                <a:defRPr/>
              </a:pPr>
              <a:t>‹#›</a:t>
            </a:fld>
            <a:endParaRPr lang="cs-CZ"/>
          </a:p>
        </p:txBody>
      </p:sp>
      <p:pic>
        <p:nvPicPr>
          <p:cNvPr id="7"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3443" y="2477312"/>
            <a:ext cx="5671279" cy="1620000"/>
          </a:xfrm>
          <a:prstGeom prst="rect">
            <a:avLst/>
          </a:prstGeom>
        </p:spPr>
      </p:pic>
    </p:spTree>
    <p:extLst>
      <p:ext uri="{BB962C8B-B14F-4D97-AF65-F5344CB8AC3E}">
        <p14:creationId xmlns:p14="http://schemas.microsoft.com/office/powerpoint/2010/main" val="1884934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nímek MUNI">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A7784FCF-CA63-43D5-9F7A-283B5FF3D23A}"/>
              </a:ext>
            </a:extLst>
          </p:cNvPr>
          <p:cNvSpPr>
            <a:spLocks noGrp="1"/>
          </p:cNvSpPr>
          <p:nvPr>
            <p:ph type="ftr" sz="quarter" idx="10"/>
          </p:nvPr>
        </p:nvSpPr>
        <p:spPr>
          <a:xfrm>
            <a:off x="540000" y="6228000"/>
            <a:ext cx="5940000" cy="252000"/>
          </a:xfrm>
        </p:spPr>
        <p:txBody>
          <a:bodyPr/>
          <a:lstStyle>
            <a:lvl1pPr>
              <a:defRPr>
                <a:solidFill>
                  <a:srgbClr val="0000DC"/>
                </a:solidFill>
              </a:defRPr>
            </a:lvl1pPr>
          </a:lstStyle>
          <a:p>
            <a:pPr>
              <a:defRPr/>
            </a:pPr>
            <a:endParaRPr lang="cs-CZ"/>
          </a:p>
        </p:txBody>
      </p:sp>
      <p:sp>
        <p:nvSpPr>
          <p:cNvPr id="5" name="Zástupný symbol pro číslo snímku 2">
            <a:extLst>
              <a:ext uri="{FF2B5EF4-FFF2-40B4-BE49-F238E27FC236}">
                <a16:creationId xmlns:a16="http://schemas.microsoft.com/office/drawing/2014/main" id="{657C0906-8176-4053-9581-FB903F818F7F}"/>
              </a:ext>
            </a:extLst>
          </p:cNvPr>
          <p:cNvSpPr>
            <a:spLocks noGrp="1"/>
          </p:cNvSpPr>
          <p:nvPr>
            <p:ph type="sldNum" sz="quarter" idx="11"/>
          </p:nvPr>
        </p:nvSpPr>
        <p:spPr>
          <a:xfrm>
            <a:off x="310502" y="6228000"/>
            <a:ext cx="189000" cy="252000"/>
          </a:xfrm>
        </p:spPr>
        <p:txBody>
          <a:bodyPr/>
          <a:lstStyle>
            <a:lvl1pPr>
              <a:defRPr>
                <a:solidFill>
                  <a:srgbClr val="0000DC"/>
                </a:solidFill>
              </a:defRPr>
            </a:lvl1pPr>
          </a:lstStyle>
          <a:p>
            <a:pPr>
              <a:defRPr/>
            </a:pPr>
            <a:fld id="{EAEE062C-5ED4-4BA1-BC41-062B3FBB29BE}" type="slidenum">
              <a:rPr lang="cs-CZ" smtClean="0"/>
              <a:pPr>
                <a:defRPr/>
              </a:pPr>
              <a:t>‹#›</a:t>
            </a:fld>
            <a:endParaRPr lang="cs-CZ"/>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824" y="2434289"/>
            <a:ext cx="7186746" cy="1863554"/>
          </a:xfrm>
          <a:prstGeom prst="rect">
            <a:avLst/>
          </a:prstGeom>
        </p:spPr>
      </p:pic>
    </p:spTree>
    <p:extLst>
      <p:ext uri="{BB962C8B-B14F-4D97-AF65-F5344CB8AC3E}">
        <p14:creationId xmlns:p14="http://schemas.microsoft.com/office/powerpoint/2010/main" val="191051325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097530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880AAEB5-FEE2-4A07-B0A6-3374FBC958CD}" type="datetimeFigureOut">
              <a:rPr lang="cs-CZ"/>
              <a:pPr>
                <a:defRPr/>
              </a:pPr>
              <a:t>20.05.2021</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0B965A92-0441-4932-9021-3214F5966BBE}" type="slidenum">
              <a:rPr lang="cs-CZ"/>
              <a:pPr>
                <a:defRPr/>
              </a:pPr>
              <a:t>‹#›</a:t>
            </a:fld>
            <a:endParaRPr lang="cs-CZ"/>
          </a:p>
        </p:txBody>
      </p:sp>
    </p:spTree>
    <p:extLst>
      <p:ext uri="{BB962C8B-B14F-4D97-AF65-F5344CB8AC3E}">
        <p14:creationId xmlns:p14="http://schemas.microsoft.com/office/powerpoint/2010/main" val="3542690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fld id="{4AFB4A0E-1150-462F-A377-8CC3663E4193}" type="datetimeFigureOut">
              <a:rPr lang="cs-CZ"/>
              <a:pPr>
                <a:defRPr/>
              </a:pPr>
              <a:t>20.05.2021</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2B6CDA6F-50BB-4651-A31E-622D2F4193F2}" type="slidenum">
              <a:rPr lang="cs-CZ"/>
              <a:pPr>
                <a:defRPr/>
              </a:pPr>
              <a:t>‹#›</a:t>
            </a:fld>
            <a:endParaRPr lang="cs-CZ"/>
          </a:p>
        </p:txBody>
      </p:sp>
    </p:spTree>
    <p:extLst>
      <p:ext uri="{BB962C8B-B14F-4D97-AF65-F5344CB8AC3E}">
        <p14:creationId xmlns:p14="http://schemas.microsoft.com/office/powerpoint/2010/main" val="352891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fld id="{662C0A3B-5BAE-430F-8940-A8A93C9D69E3}" type="datetimeFigureOut">
              <a:rPr lang="cs-CZ"/>
              <a:pPr>
                <a:defRPr/>
              </a:pPr>
              <a:t>20.05.2021</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6B5C2440-4326-44C9-BC72-C61FD0AE6608}" type="slidenum">
              <a:rPr lang="cs-CZ"/>
              <a:pPr>
                <a:defRPr/>
              </a:pPr>
              <a:t>‹#›</a:t>
            </a:fld>
            <a:endParaRPr lang="cs-CZ"/>
          </a:p>
        </p:txBody>
      </p:sp>
    </p:spTree>
    <p:extLst>
      <p:ext uri="{BB962C8B-B14F-4D97-AF65-F5344CB8AC3E}">
        <p14:creationId xmlns:p14="http://schemas.microsoft.com/office/powerpoint/2010/main" val="1241354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35BFB80-D237-4DAC-9DEC-F8BAEEA28FF0}" type="slidenum">
              <a:rPr lang="en-US"/>
              <a:pPr>
                <a:defRPr/>
              </a:pPr>
              <a:t>‹#›</a:t>
            </a:fld>
            <a:endParaRPr lang="en-US"/>
          </a:p>
        </p:txBody>
      </p:sp>
    </p:spTree>
    <p:extLst>
      <p:ext uri="{BB962C8B-B14F-4D97-AF65-F5344CB8AC3E}">
        <p14:creationId xmlns:p14="http://schemas.microsoft.com/office/powerpoint/2010/main" val="69778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00" y="6228000"/>
            <a:ext cx="5940000" cy="252000"/>
          </a:xfrm>
        </p:spPr>
        <p:txBody>
          <a:bodyPr/>
          <a:lstStyle>
            <a:lvl1pPr>
              <a:defRPr sz="1200"/>
            </a:lvl1pPr>
          </a:lstStyle>
          <a:p>
            <a:pPr>
              <a:defRPr/>
            </a:pPr>
            <a:endParaRPr lang="cs-CZ"/>
          </a:p>
        </p:txBody>
      </p:sp>
      <p:sp>
        <p:nvSpPr>
          <p:cNvPr id="5" name="Zástupný symbol pro číslo snímku 4"/>
          <p:cNvSpPr>
            <a:spLocks noGrp="1"/>
          </p:cNvSpPr>
          <p:nvPr>
            <p:ph type="sldNum" sz="quarter" idx="11"/>
          </p:nvPr>
        </p:nvSpPr>
        <p:spPr/>
        <p:txBody>
          <a:bodyPr/>
          <a:lstStyle>
            <a:lvl1pPr>
              <a:defRPr/>
            </a:lvl1pPr>
          </a:lstStyle>
          <a:p>
            <a:pPr>
              <a:defRPr/>
            </a:pPr>
            <a:fld id="{21D0F15E-8C1C-4EC4-A3E8-F691603218D2}" type="slidenum">
              <a:rPr lang="cs-CZ" smtClean="0"/>
              <a:pPr>
                <a:defRPr/>
              </a:pPr>
              <a:t>‹#›</a:t>
            </a:fld>
            <a:endParaRPr lang="cs-CZ"/>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sp>
        <p:nvSpPr>
          <p:cNvPr id="7" name="Zástupný symbol pro obsah 2"/>
          <p:cNvSpPr>
            <a:spLocks noGrp="1"/>
          </p:cNvSpPr>
          <p:nvPr>
            <p:ph idx="1"/>
          </p:nvPr>
        </p:nvSpPr>
        <p:spPr>
          <a:xfrm>
            <a:off x="540002" y="1692002"/>
            <a:ext cx="8064900" cy="4139998"/>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2192651528"/>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Úvodní snímek – inverzní">
    <p:bg>
      <p:bgPr>
        <a:solidFill>
          <a:srgbClr val="00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pPr>
              <a:defRPr/>
            </a:pPr>
            <a:endParaRPr lang="cs-CZ"/>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pPr>
              <a:defRPr/>
            </a:pPr>
            <a:fld id="{EAEE062C-5ED4-4BA1-BC41-062B3FBB29BE}" type="slidenum">
              <a:rPr lang="cs-CZ" smtClean="0"/>
              <a:pPr>
                <a:defRPr/>
              </a:pPr>
              <a:t>‹#›</a:t>
            </a:fld>
            <a:endParaRPr 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298876" y="2900365"/>
            <a:ext cx="8521200" cy="1171580"/>
          </a:xfrm>
        </p:spPr>
        <p:txBody>
          <a:bodyPr anchor="t"/>
          <a:lstStyle>
            <a:lvl1pPr algn="l">
              <a:lnSpc>
                <a:spcPts val="4399"/>
              </a:lnSpc>
              <a:defRPr sz="4399">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298876" y="4116406"/>
            <a:ext cx="8521200" cy="698497"/>
          </a:xfrm>
        </p:spPr>
        <p:txBody>
          <a:bodyPr anchor="t"/>
          <a:lstStyle>
            <a:lvl1pPr marL="0" indent="0" algn="l">
              <a:buNone/>
              <a:defRPr lang="cs-CZ" sz="2400" b="0" dirty="0">
                <a:solidFill>
                  <a:schemeClr val="bg1"/>
                </a:solidFill>
                <a:latin typeface="+mj-lt"/>
                <a:ea typeface="+mj-ea"/>
                <a:cs typeface="+mj-cs"/>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cs-CZ"/>
              <a:t>Kliknutím můžete upravit styl předlohy.</a:t>
            </a:r>
            <a:endParaRPr lang="cs-CZ" dirty="0"/>
          </a:p>
        </p:txBody>
      </p:sp>
      <p:pic>
        <p:nvPicPr>
          <p:cNvPr id="11"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0500" y="414003"/>
            <a:ext cx="2350469" cy="671411"/>
          </a:xfrm>
          <a:prstGeom prst="rect">
            <a:avLst/>
          </a:prstGeom>
        </p:spPr>
      </p:pic>
    </p:spTree>
    <p:extLst>
      <p:ext uri="{BB962C8B-B14F-4D97-AF65-F5344CB8AC3E}">
        <p14:creationId xmlns:p14="http://schemas.microsoft.com/office/powerpoint/2010/main" val="377945228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40002" y="1692002"/>
            <a:ext cx="8064900" cy="4139998"/>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pPr>
              <a:defRPr/>
            </a:pPr>
            <a:endParaRPr lang="cs-CZ"/>
          </a:p>
        </p:txBody>
      </p:sp>
      <p:sp>
        <p:nvSpPr>
          <p:cNvPr id="5" name="Zástupný symbol pro číslo snímku 4"/>
          <p:cNvSpPr>
            <a:spLocks noGrp="1"/>
          </p:cNvSpPr>
          <p:nvPr>
            <p:ph type="sldNum" sz="quarter" idx="11"/>
          </p:nvPr>
        </p:nvSpPr>
        <p:spPr/>
        <p:txBody>
          <a:bodyPr/>
          <a:lstStyle>
            <a:lvl1pPr>
              <a:defRPr/>
            </a:lvl1pPr>
          </a:lstStyle>
          <a:p>
            <a:pPr>
              <a:defRPr/>
            </a:pPr>
            <a:fld id="{EAEE062C-5ED4-4BA1-BC41-062B3FBB29BE}" type="slidenum">
              <a:rPr lang="cs-CZ" smtClean="0"/>
              <a:pPr>
                <a:defRPr/>
              </a:pPr>
              <a:t>‹#›</a:t>
            </a:fld>
            <a:endParaRPr lang="cs-CZ"/>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540544" y="1296001"/>
            <a:ext cx="8064104"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1604928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pPr>
              <a:defRPr/>
            </a:pPr>
            <a:fld id="{EAEE062C-5ED4-4BA1-BC41-062B3FBB29BE}" type="slidenum">
              <a:rPr lang="cs-CZ" smtClean="0"/>
              <a:pPr>
                <a:defRPr/>
              </a:pPr>
              <a:t>‹#›</a:t>
            </a:fld>
            <a:endParaRPr lang="cs-CZ"/>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540544" y="1296001"/>
            <a:ext cx="3915000"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540002" y="720000"/>
            <a:ext cx="80649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4688459" y="1290515"/>
            <a:ext cx="3915000"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22" name="Zástupný symbol pro obsah 2"/>
          <p:cNvSpPr>
            <a:spLocks noGrp="1"/>
          </p:cNvSpPr>
          <p:nvPr>
            <p:ph idx="1"/>
          </p:nvPr>
        </p:nvSpPr>
        <p:spPr>
          <a:xfrm>
            <a:off x="540001" y="1692001"/>
            <a:ext cx="3914998"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sp>
        <p:nvSpPr>
          <p:cNvPr id="23" name="Zástupný symbol pro obsah 2"/>
          <p:cNvSpPr>
            <a:spLocks noGrp="1"/>
          </p:cNvSpPr>
          <p:nvPr>
            <p:ph idx="28"/>
          </p:nvPr>
        </p:nvSpPr>
        <p:spPr>
          <a:xfrm>
            <a:off x="4688460" y="1690271"/>
            <a:ext cx="3914998"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2138538098"/>
      </p:ext>
    </p:extLst>
  </p:cSld>
  <p:clrMapOvr>
    <a:masterClrMapping/>
  </p:clrMapOvr>
  <p:extLst>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539355" y="1695078"/>
            <a:ext cx="3913809" cy="3896711"/>
          </a:xfrm>
        </p:spPr>
        <p:txBody>
          <a:bodyPr/>
          <a:lstStyle/>
          <a:p>
            <a:pPr lvl="0"/>
            <a:r>
              <a:rPr lang="cs-CZ"/>
              <a:t>Po kliknutí můžete upravovat styly textu v předloze.</a:t>
            </a:r>
          </a:p>
        </p:txBody>
      </p:sp>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pPr>
              <a:defRPr/>
            </a:pPr>
            <a:fld id="{EAEE062C-5ED4-4BA1-BC41-062B3FBB29BE}" type="slidenum">
              <a:rPr lang="cs-CZ" smtClean="0"/>
              <a:pPr>
                <a:defRPr/>
              </a:pPr>
              <a:t>‹#›</a:t>
            </a:fld>
            <a:endParaRPr lang="cs-CZ"/>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540544" y="5599670"/>
            <a:ext cx="3913809" cy="216000"/>
          </a:xfrm>
        </p:spPr>
        <p:txBody>
          <a:bodyPr anchor="ctr"/>
          <a:lstStyle>
            <a:lvl1pPr>
              <a:lnSpc>
                <a:spcPts val="1100"/>
              </a:lnSpc>
              <a:defRPr sz="1000" b="0" i="0"/>
            </a:lvl1pPr>
          </a:lstStyle>
          <a:p>
            <a:pPr lvl="0"/>
            <a:r>
              <a:rPr lang="cs-CZ"/>
              <a:t>Po kliknutí můžete upravovat styly textu v předloze.</a:t>
            </a:r>
          </a:p>
        </p:txBody>
      </p:sp>
      <p:sp>
        <p:nvSpPr>
          <p:cNvPr id="12" name="Zástupný symbol pro obsah 2"/>
          <p:cNvSpPr>
            <a:spLocks noGrp="1"/>
          </p:cNvSpPr>
          <p:nvPr>
            <p:ph idx="28"/>
          </p:nvPr>
        </p:nvSpPr>
        <p:spPr>
          <a:xfrm>
            <a:off x="4688460" y="1667024"/>
            <a:ext cx="3914998"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sz="2000" b="0"/>
            </a:lvl1pPr>
            <a:lvl2pPr marL="503899" indent="-179964">
              <a:lnSpc>
                <a:spcPct val="100000"/>
              </a:lnSpc>
              <a:buClr>
                <a:schemeClr val="tx2"/>
              </a:buClr>
              <a:buFont typeface="Arial" panose="020B0604020202020204" pitchFamily="34" charset="0"/>
              <a:buChar char="̶"/>
              <a:defRPr sz="16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1157354885"/>
      </p:ext>
    </p:extLst>
  </p:cSld>
  <p:clrMapOvr>
    <a:masterClrMapping/>
  </p:clrMapOvr>
  <p:extLst>
    <p:ext uri="{DCECCB84-F9BA-43D5-87BE-67443E8EF086}">
      <p15:sldGuideLst xmlns:p15="http://schemas.microsoft.com/office/powerpoint/2012/main">
        <p15:guide id="1" orient="horz" pos="3657">
          <p15:clr>
            <a:srgbClr val="FBAE40"/>
          </p15:clr>
        </p15:guide>
        <p15:guide id="2" pos="724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3330002" y="1692006"/>
            <a:ext cx="2483644" cy="2230711"/>
          </a:xfrm>
        </p:spPr>
        <p:txBody>
          <a:bodyPr/>
          <a:lstStyle/>
          <a:p>
            <a:pPr lvl="0"/>
            <a:r>
              <a:rPr lang="cs-CZ"/>
              <a:t>Po kliknutí můžete upravovat styly textu v předloze.</a:t>
            </a:r>
          </a:p>
        </p:txBody>
      </p:sp>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pPr>
              <a:defRPr/>
            </a:pPr>
            <a:fld id="{EAEE062C-5ED4-4BA1-BC41-062B3FBB29BE}" type="slidenum">
              <a:rPr lang="cs-CZ" smtClean="0"/>
              <a:pPr>
                <a:defRPr/>
              </a:pPr>
              <a:t>‹#›</a:t>
            </a:fld>
            <a:endParaRPr lang="cs-CZ"/>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540001" y="4414271"/>
            <a:ext cx="2484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3330002" y="4414271"/>
            <a:ext cx="2484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6120901" y="4414270"/>
            <a:ext cx="2484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Po kliknutí můžete upravovat styly textu v předloze.</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540545" y="4025136"/>
            <a:ext cx="2483644" cy="216000"/>
          </a:xfrm>
        </p:spPr>
        <p:txBody>
          <a:bodyPr anchor="ctr"/>
          <a:lstStyle>
            <a:lvl1pPr>
              <a:lnSpc>
                <a:spcPts val="1100"/>
              </a:lnSpc>
              <a:defRPr sz="1000" b="0"/>
            </a:lvl1pPr>
          </a:lstStyle>
          <a:p>
            <a:pPr lvl="0"/>
            <a:r>
              <a:rPr lang="cs-CZ"/>
              <a:t>Po kliknutí můžete upravovat styly textu v předloze.</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3330358" y="4025136"/>
            <a:ext cx="2483644" cy="216000"/>
          </a:xfrm>
        </p:spPr>
        <p:txBody>
          <a:bodyPr anchor="ctr"/>
          <a:lstStyle>
            <a:lvl1pPr>
              <a:lnSpc>
                <a:spcPts val="1100"/>
              </a:lnSpc>
              <a:defRPr sz="1000" b="0"/>
            </a:lvl1pPr>
          </a:lstStyle>
          <a:p>
            <a:pPr lvl="0"/>
            <a:r>
              <a:rPr lang="cs-CZ"/>
              <a:t>Po kliknutí můžete upravovat styly textu v předloze.</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6121078" y="4025136"/>
            <a:ext cx="2483644" cy="216000"/>
          </a:xfrm>
        </p:spPr>
        <p:txBody>
          <a:bodyPr anchor="ctr"/>
          <a:lstStyle>
            <a:lvl1pPr>
              <a:lnSpc>
                <a:spcPts val="1100"/>
              </a:lnSpc>
              <a:defRPr sz="1000" b="0"/>
            </a:lvl1pPr>
          </a:lstStyle>
          <a:p>
            <a:pPr lvl="0"/>
            <a:r>
              <a:rPr lang="cs-CZ"/>
              <a:t>Po kliknutí můžete upravovat styly textu v předloze.</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540001" y="1692006"/>
            <a:ext cx="2483644" cy="2230711"/>
          </a:xfrm>
        </p:spPr>
        <p:txBody>
          <a:bodyPr/>
          <a:lstStyle/>
          <a:p>
            <a:pPr lvl="0"/>
            <a:r>
              <a:rPr lang="cs-CZ"/>
              <a:t>Po kliknutí můžete upravovat styly textu v předloze.</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6120003" y="1692006"/>
            <a:ext cx="2483644" cy="2230711"/>
          </a:xfrm>
        </p:spPr>
        <p:txBody>
          <a:bodyPr/>
          <a:lstStyle/>
          <a:p>
            <a:pPr lvl="0"/>
            <a:r>
              <a:rPr lang="cs-CZ"/>
              <a:t>Po kliknutí můžete upravovat styly textu v předloze.</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540544" y="1296001"/>
            <a:ext cx="8064104"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540002" y="720000"/>
            <a:ext cx="8064900" cy="451576"/>
          </a:xfrm>
        </p:spPr>
        <p:txBody>
          <a:bodyPr/>
          <a:lstStyle/>
          <a:p>
            <a:r>
              <a:rPr lang="cs-CZ"/>
              <a:t>Kliknutím lze upravit styl.</a:t>
            </a:r>
          </a:p>
        </p:txBody>
      </p:sp>
      <p:pic>
        <p:nvPicPr>
          <p:cNvPr id="22"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2412825610"/>
      </p:ext>
    </p:extLst>
  </p:cSld>
  <p:clrMapOvr>
    <a:masterClrMapping/>
  </p:clrMapOvr>
  <p:extLst>
    <p:ext uri="{DCECCB84-F9BA-43D5-87BE-67443E8EF086}">
      <p15:sldGuideLst xmlns:p15="http://schemas.microsoft.com/office/powerpoint/2012/main">
        <p15:guide id="1" orient="horz" pos="1049">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pPr>
              <a:defRPr/>
            </a:pPr>
            <a:fld id="{EAEE062C-5ED4-4BA1-BC41-062B3FBB29BE}" type="slidenum">
              <a:rPr lang="cs-CZ" smtClean="0"/>
              <a:pPr>
                <a:defRPr/>
              </a:pPr>
              <a:t>‹#›</a:t>
            </a:fld>
            <a:endParaRPr lang="cs-CZ"/>
          </a:p>
        </p:txBody>
      </p:sp>
      <p:sp>
        <p:nvSpPr>
          <p:cNvPr id="14" name="Zástupný symbol pro obsah 2"/>
          <p:cNvSpPr>
            <a:spLocks noGrp="1"/>
          </p:cNvSpPr>
          <p:nvPr>
            <p:ph idx="1"/>
          </p:nvPr>
        </p:nvSpPr>
        <p:spPr>
          <a:xfrm>
            <a:off x="4704159" y="692150"/>
            <a:ext cx="3900741" cy="513985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sz="2000" b="0"/>
            </a:lvl1pPr>
            <a:lvl2pPr marL="503899" indent="-179964">
              <a:lnSpc>
                <a:spcPct val="100000"/>
              </a:lnSpc>
              <a:buClr>
                <a:schemeClr val="tx2"/>
              </a:buClr>
              <a:buFont typeface="Arial" panose="020B0604020202020204" pitchFamily="34" charset="0"/>
              <a:buChar char="̶"/>
              <a:defRPr sz="16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539355" y="692154"/>
            <a:ext cx="3913809" cy="4899635"/>
          </a:xfrm>
        </p:spPr>
        <p:txBody>
          <a:bodyPr/>
          <a:lstStyle/>
          <a:p>
            <a:pPr lvl="0"/>
            <a:r>
              <a:rPr lang="cs-CZ"/>
              <a:t>Po kliknutí můžete upravovat styly textu v předloze.</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540544" y="5599670"/>
            <a:ext cx="3913809" cy="216000"/>
          </a:xfrm>
        </p:spPr>
        <p:txBody>
          <a:bodyPr anchor="ctr"/>
          <a:lstStyle>
            <a:lvl1pPr>
              <a:lnSpc>
                <a:spcPts val="1100"/>
              </a:lnSpc>
              <a:defRPr sz="1000" b="0" i="0"/>
            </a:lvl1pPr>
          </a:lstStyle>
          <a:p>
            <a:pPr lvl="0"/>
            <a:r>
              <a:rPr lang="cs-CZ"/>
              <a:t>Po kliknutí můžete upravovat styly textu v předloze.</a:t>
            </a:r>
          </a:p>
        </p:txBody>
      </p:sp>
      <p:pic>
        <p:nvPicPr>
          <p:cNvPr id="8"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2164570339"/>
      </p:ext>
    </p:extLst>
  </p:cSld>
  <p:clrMapOvr>
    <a:masterClrMapping/>
  </p:clrMapOvr>
  <p:extLst>
    <p:ext uri="{DCECCB84-F9BA-43D5-87BE-67443E8EF086}">
      <p15:sldGuideLst xmlns:p15="http://schemas.microsoft.com/office/powerpoint/2012/main">
        <p15:guide id="1" orient="horz" pos="3158">
          <p15:clr>
            <a:srgbClr val="FBAE40"/>
          </p15:clr>
        </p15:guide>
        <p15:guide id="2"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pPr>
              <a:defRPr/>
            </a:pPr>
            <a:endParaRPr lang="cs-CZ"/>
          </a:p>
        </p:txBody>
      </p:sp>
      <p:sp>
        <p:nvSpPr>
          <p:cNvPr id="3" name="Zástupný symbol pro číslo snímku 2"/>
          <p:cNvSpPr>
            <a:spLocks noGrp="1"/>
          </p:cNvSpPr>
          <p:nvPr>
            <p:ph type="sldNum" sz="quarter" idx="11"/>
          </p:nvPr>
        </p:nvSpPr>
        <p:spPr/>
        <p:txBody>
          <a:bodyPr/>
          <a:lstStyle>
            <a:lvl1pPr>
              <a:defRPr/>
            </a:lvl1pPr>
          </a:lstStyle>
          <a:p>
            <a:pPr>
              <a:defRPr/>
            </a:pPr>
            <a:fld id="{EAEE062C-5ED4-4BA1-BC41-062B3FBB29BE}" type="slidenum">
              <a:rPr lang="cs-CZ" smtClean="0"/>
              <a:pPr>
                <a:defRPr/>
              </a:pPr>
              <a:t>‹#›</a:t>
            </a:fld>
            <a:endParaRPr lang="cs-CZ"/>
          </a:p>
        </p:txBody>
      </p:sp>
      <p:sp>
        <p:nvSpPr>
          <p:cNvPr id="10" name="Zástupný symbol pro obsah 2"/>
          <p:cNvSpPr>
            <a:spLocks noGrp="1"/>
          </p:cNvSpPr>
          <p:nvPr>
            <p:ph idx="1"/>
          </p:nvPr>
        </p:nvSpPr>
        <p:spPr>
          <a:xfrm>
            <a:off x="540002" y="692150"/>
            <a:ext cx="8064900" cy="513985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6" name="Grafický objekt 5">
            <a:extLst>
              <a:ext uri="{FF2B5EF4-FFF2-40B4-BE49-F238E27FC236}">
                <a16:creationId xmlns:a16="http://schemas.microsoft.com/office/drawing/2014/main" id="{D6FB5EA9-F874-4F06-97A8-C555AC1A0C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980" y="6129338"/>
            <a:ext cx="1127520" cy="322087"/>
          </a:xfrm>
          <a:prstGeom prst="rect">
            <a:avLst/>
          </a:prstGeom>
        </p:spPr>
      </p:pic>
    </p:spTree>
    <p:extLst>
      <p:ext uri="{BB962C8B-B14F-4D97-AF65-F5344CB8AC3E}">
        <p14:creationId xmlns:p14="http://schemas.microsoft.com/office/powerpoint/2010/main" val="988463827"/>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540000" y="6228000"/>
            <a:ext cx="594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pPr>
              <a:defRPr/>
            </a:pPr>
            <a:endParaRPr lang="cs-CZ"/>
          </a:p>
        </p:txBody>
      </p:sp>
      <p:sp>
        <p:nvSpPr>
          <p:cNvPr id="64530" name="Rectangle 18"/>
          <p:cNvSpPr>
            <a:spLocks noGrp="1" noChangeArrowheads="1"/>
          </p:cNvSpPr>
          <p:nvPr>
            <p:ph type="sldNum" sz="quarter" idx="4"/>
          </p:nvPr>
        </p:nvSpPr>
        <p:spPr bwMode="auto">
          <a:xfrm>
            <a:off x="310502" y="6228000"/>
            <a:ext cx="189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pPr>
              <a:defRPr/>
            </a:pPr>
            <a:fld id="{EAEE062C-5ED4-4BA1-BC41-062B3FBB29BE}" type="slidenum">
              <a:rPr lang="cs-CZ" smtClean="0"/>
              <a:pPr>
                <a:defRPr/>
              </a:pPr>
              <a:t>‹#›</a:t>
            </a:fld>
            <a:endParaRPr lang="cs-CZ"/>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02" y="720000"/>
            <a:ext cx="80649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01" y="1872000"/>
            <a:ext cx="8064900" cy="3960000"/>
          </a:xfrm>
          <a:prstGeom prst="rect">
            <a:avLst/>
          </a:prstGeom>
        </p:spPr>
        <p:txBody>
          <a:bodyPr vert="horz" lIns="0" tIns="0" rIns="0" bIns="0" rtlCol="0">
            <a:noAutofit/>
          </a:bodyPr>
          <a:lstStyle/>
          <a:p>
            <a:pPr lvl="0"/>
            <a:r>
              <a:rPr lang="cs-CZ" dirty="0"/>
              <a:t>Upravte styly předlohy textu</a:t>
            </a:r>
          </a:p>
        </p:txBody>
      </p:sp>
    </p:spTree>
    <p:extLst>
      <p:ext uri="{BB962C8B-B14F-4D97-AF65-F5344CB8AC3E}">
        <p14:creationId xmlns:p14="http://schemas.microsoft.com/office/powerpoint/2010/main" val="398427510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txStyles>
    <p:titleStyle>
      <a:lvl1pPr algn="l" rtl="0" eaLnBrk="1" fontAlgn="base" hangingPunct="1">
        <a:lnSpc>
          <a:spcPts val="3999"/>
        </a:lnSpc>
        <a:spcBef>
          <a:spcPct val="0"/>
        </a:spcBef>
        <a:spcAft>
          <a:spcPct val="0"/>
        </a:spcAft>
        <a:defRPr sz="3999"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109" algn="l" rtl="0" eaLnBrk="1" fontAlgn="base" hangingPunct="1">
        <a:spcBef>
          <a:spcPct val="0"/>
        </a:spcBef>
        <a:spcAft>
          <a:spcPct val="0"/>
        </a:spcAft>
        <a:defRPr sz="2400" b="1">
          <a:solidFill>
            <a:srgbClr val="00287D"/>
          </a:solidFill>
          <a:latin typeface="Tahoma" pitchFamily="34" charset="0"/>
        </a:defRPr>
      </a:lvl6pPr>
      <a:lvl7pPr marL="914217" algn="l" rtl="0" eaLnBrk="1" fontAlgn="base" hangingPunct="1">
        <a:spcBef>
          <a:spcPct val="0"/>
        </a:spcBef>
        <a:spcAft>
          <a:spcPct val="0"/>
        </a:spcAft>
        <a:defRPr sz="2400" b="1">
          <a:solidFill>
            <a:srgbClr val="00287D"/>
          </a:solidFill>
          <a:latin typeface="Tahoma" pitchFamily="34" charset="0"/>
        </a:defRPr>
      </a:lvl7pPr>
      <a:lvl8pPr marL="1371326" algn="l" rtl="0" eaLnBrk="1" fontAlgn="base" hangingPunct="1">
        <a:spcBef>
          <a:spcPct val="0"/>
        </a:spcBef>
        <a:spcAft>
          <a:spcPct val="0"/>
        </a:spcAft>
        <a:defRPr sz="2400" b="1">
          <a:solidFill>
            <a:srgbClr val="00287D"/>
          </a:solidFill>
          <a:latin typeface="Tahoma" pitchFamily="34" charset="0"/>
        </a:defRPr>
      </a:lvl8pPr>
      <a:lvl9pPr marL="1828434"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799"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217"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326"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434"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097" indent="-228554" algn="l" rtl="0" eaLnBrk="1" fontAlgn="base" hangingPunct="1">
        <a:spcBef>
          <a:spcPct val="20000"/>
        </a:spcBef>
        <a:spcAft>
          <a:spcPct val="0"/>
        </a:spcAft>
        <a:buClr>
          <a:schemeClr val="accent1"/>
        </a:buClr>
        <a:buFont typeface="Wingdings" pitchFamily="2" charset="2"/>
        <a:buBlip>
          <a:blip r:embed="rId21"/>
        </a:buBlip>
        <a:defRPr>
          <a:solidFill>
            <a:schemeClr val="tx1"/>
          </a:solidFill>
          <a:latin typeface="+mn-lt"/>
        </a:defRPr>
      </a:lvl6pPr>
      <a:lvl7pPr marL="2742651"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19976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6868"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w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oleObject" Target="../embeddings/oleObject5.bin"/><Relationship Id="rId4" Type="http://schemas.openxmlformats.org/officeDocument/2006/relationships/image" Target="../media/image91.png"/></Relationships>
</file>

<file path=ppt/slides/_rels/slide11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TUx-ljgB-5Q"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az-data.cz/slovnik/konsignac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Ip6pGVXh0U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www.youtube.com/watch?v=gEQJxNDSKAE" TargetMode="External"/><Relationship Id="rId4" Type="http://schemas.openxmlformats.org/officeDocument/2006/relationships/hyperlink" Target="https://www.youtube.com/watch?v=gtMIdlaxa0k"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managementmania.com/cs/last-in-first-out" TargetMode="External"/><Relationship Id="rId2" Type="http://schemas.openxmlformats.org/officeDocument/2006/relationships/hyperlink" Target="https://managementmania.com/cs/first-in-first-out" TargetMode="External"/><Relationship Id="rId1" Type="http://schemas.openxmlformats.org/officeDocument/2006/relationships/slideLayout" Target="../slideLayouts/slideLayout2.xml"/><Relationship Id="rId6" Type="http://schemas.openxmlformats.org/officeDocument/2006/relationships/hyperlink" Target="https://managementmania.com/cs/lofo-lowest-in-first-out" TargetMode="External"/><Relationship Id="rId5" Type="http://schemas.openxmlformats.org/officeDocument/2006/relationships/hyperlink" Target="https://managementmania.com/cs/highest-in-first-out" TargetMode="External"/><Relationship Id="rId4" Type="http://schemas.openxmlformats.org/officeDocument/2006/relationships/hyperlink" Target="https://managementmania.com/cs/logistika-a-doprava" TargetMode="External"/></Relationships>
</file>

<file path=ppt/slides/_rels/slide87.xml.rels><?xml version="1.0" encoding="UTF-8" standalone="yes"?>
<Relationships xmlns="http://schemas.openxmlformats.org/package/2006/relationships"><Relationship Id="rId2" Type="http://schemas.openxmlformats.org/officeDocument/2006/relationships/hyperlink" Target="http://www.systemonline.cz/it-pro-logistiku/jak-zvysit-kvalitu-a-efektivnost-vychystavaciho-procesu.htm"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Nadpis 1"/>
          <p:cNvSpPr>
            <a:spLocks noGrp="1"/>
          </p:cNvSpPr>
          <p:nvPr>
            <p:ph type="title"/>
          </p:nvPr>
        </p:nvSpPr>
        <p:spPr>
          <a:xfrm>
            <a:off x="685800" y="1459356"/>
            <a:ext cx="7772400" cy="1470025"/>
          </a:xfrm>
        </p:spPr>
        <p:txBody>
          <a:bodyPr/>
          <a:lstStyle/>
          <a:p>
            <a:r>
              <a:rPr lang="cs-CZ" dirty="0"/>
              <a:t>Sklady a skladování</a:t>
            </a:r>
          </a:p>
        </p:txBody>
      </p:sp>
      <p:sp>
        <p:nvSpPr>
          <p:cNvPr id="3" name="Podnadpis 2"/>
          <p:cNvSpPr>
            <a:spLocks noGrp="1"/>
          </p:cNvSpPr>
          <p:nvPr>
            <p:ph type="subTitle" idx="1"/>
          </p:nvPr>
        </p:nvSpPr>
        <p:spPr/>
        <p:txBody>
          <a:bodyPr rtlCol="0">
            <a:normAutofit/>
          </a:bodyPr>
          <a:lstStyle/>
          <a:p>
            <a:pPr fontAlgn="auto">
              <a:spcAft>
                <a:spcPts val="0"/>
              </a:spcAft>
              <a:buFont typeface="Arial" pitchFamily="34" charset="0"/>
              <a:buNone/>
              <a:defRPr/>
            </a:pPr>
            <a:endParaRPr lang="cs-CZ"/>
          </a:p>
        </p:txBody>
      </p:sp>
      <p:pic>
        <p:nvPicPr>
          <p:cNvPr id="16387" name="Picture 2"/>
          <p:cNvPicPr>
            <a:picLocks noChangeAspect="1" noChangeArrowheads="1"/>
          </p:cNvPicPr>
          <p:nvPr/>
        </p:nvPicPr>
        <p:blipFill>
          <a:blip r:embed="rId3"/>
          <a:srcRect/>
          <a:stretch>
            <a:fillRect/>
          </a:stretch>
        </p:blipFill>
        <p:spPr bwMode="auto">
          <a:xfrm>
            <a:off x="484188" y="2924175"/>
            <a:ext cx="8280400" cy="335756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p:cNvPicPr>
            <a:picLocks noChangeAspect="1" noChangeArrowheads="1"/>
          </p:cNvPicPr>
          <p:nvPr/>
        </p:nvPicPr>
        <p:blipFill>
          <a:blip r:embed="rId3"/>
          <a:srcRect/>
          <a:stretch>
            <a:fillRect/>
          </a:stretch>
        </p:blipFill>
        <p:spPr bwMode="auto">
          <a:xfrm>
            <a:off x="76200" y="4876800"/>
            <a:ext cx="4554538" cy="1752600"/>
          </a:xfrm>
          <a:prstGeom prst="rect">
            <a:avLst/>
          </a:prstGeom>
          <a:noFill/>
          <a:ln w="9525">
            <a:solidFill>
              <a:schemeClr val="tx1"/>
            </a:solidFill>
            <a:miter lim="800000"/>
            <a:headEnd/>
            <a:tailEnd/>
          </a:ln>
          <a:effectLst>
            <a:outerShdw dist="107763" dir="18900000" algn="ctr" rotWithShape="0">
              <a:schemeClr val="bg2">
                <a:alpha val="50000"/>
              </a:schemeClr>
            </a:outerShdw>
          </a:effectLst>
        </p:spPr>
      </p:pic>
      <p:sp>
        <p:nvSpPr>
          <p:cNvPr id="26626" name="Title 1"/>
          <p:cNvSpPr>
            <a:spLocks noGrp="1"/>
          </p:cNvSpPr>
          <p:nvPr>
            <p:ph type="title" idx="4294967295"/>
          </p:nvPr>
        </p:nvSpPr>
        <p:spPr>
          <a:xfrm>
            <a:off x="0" y="274638"/>
            <a:ext cx="8229600" cy="1143000"/>
          </a:xfrm>
        </p:spPr>
        <p:txBody>
          <a:bodyPr/>
          <a:lstStyle/>
          <a:p>
            <a:r>
              <a:rPr lang="cs-CZ" altLang="cs-CZ" sz="3200"/>
              <a:t>Třídění = rekonfigurace dodávek od dodavatelů pro odběratele</a:t>
            </a:r>
            <a:endParaRPr lang="en-US" altLang="cs-CZ" sz="3200"/>
          </a:p>
        </p:txBody>
      </p:sp>
      <p:pic>
        <p:nvPicPr>
          <p:cNvPr id="12292" name="Picture 5"/>
          <p:cNvPicPr>
            <a:picLocks noChangeAspect="1" noChangeArrowheads="1"/>
          </p:cNvPicPr>
          <p:nvPr/>
        </p:nvPicPr>
        <p:blipFill>
          <a:blip r:embed="rId4"/>
          <a:srcRect/>
          <a:stretch>
            <a:fillRect/>
          </a:stretch>
        </p:blipFill>
        <p:spPr bwMode="auto">
          <a:xfrm>
            <a:off x="152400" y="1758950"/>
            <a:ext cx="4495800" cy="2432050"/>
          </a:xfrm>
          <a:prstGeom prst="rect">
            <a:avLst/>
          </a:prstGeom>
          <a:noFill/>
          <a:ln w="9525">
            <a:solidFill>
              <a:schemeClr val="tx1"/>
            </a:solidFill>
            <a:miter lim="800000"/>
            <a:headEnd/>
            <a:tailEnd/>
          </a:ln>
          <a:effectLst>
            <a:outerShdw dist="107763" dir="18900000" algn="ctr" rotWithShape="0">
              <a:schemeClr val="bg2">
                <a:alpha val="50000"/>
              </a:schemeClr>
            </a:outerShdw>
          </a:effectLst>
        </p:spPr>
      </p:pic>
      <p:pic>
        <p:nvPicPr>
          <p:cNvPr id="12293" name="Picture 6"/>
          <p:cNvPicPr>
            <a:picLocks noChangeAspect="1" noChangeArrowheads="1"/>
          </p:cNvPicPr>
          <p:nvPr/>
        </p:nvPicPr>
        <p:blipFill>
          <a:blip r:embed="rId5"/>
          <a:srcRect l="1471" r="3284"/>
          <a:stretch>
            <a:fillRect/>
          </a:stretch>
        </p:blipFill>
        <p:spPr bwMode="auto">
          <a:xfrm>
            <a:off x="4648200" y="2486025"/>
            <a:ext cx="4343400" cy="2670175"/>
          </a:xfrm>
          <a:prstGeom prst="rect">
            <a:avLst/>
          </a:prstGeom>
          <a:noFill/>
          <a:ln w="9525">
            <a:solidFill>
              <a:schemeClr val="tx1"/>
            </a:solidFill>
            <a:miter lim="800000"/>
            <a:headEnd/>
            <a:tailEnd/>
          </a:ln>
          <a:effectLst>
            <a:outerShdw dist="107763" dir="18900000" algn="ctr" rotWithShape="0">
              <a:schemeClr val="bg2">
                <a:alpha val="50000"/>
              </a:schemeClr>
            </a:outerShdw>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313" y="765175"/>
            <a:ext cx="8229600" cy="990600"/>
          </a:xfrm>
        </p:spPr>
        <p:txBody>
          <a:bodyPr rtlCol="0">
            <a:normAutofit fontScale="90000"/>
          </a:bodyPr>
          <a:lstStyle/>
          <a:p>
            <a:pPr fontAlgn="auto">
              <a:spcAft>
                <a:spcPts val="0"/>
              </a:spcAft>
              <a:defRPr/>
            </a:pPr>
            <a:r>
              <a:rPr lang="cs-CZ" dirty="0"/>
              <a:t>Tesco – vychystávání zboží ze skladů v prodejně pro prodej na prodejní ploše</a:t>
            </a:r>
            <a:br>
              <a:rPr lang="cs-CZ" dirty="0"/>
            </a:br>
            <a:endParaRPr lang="cs-CZ" dirty="0"/>
          </a:p>
        </p:txBody>
      </p:sp>
      <p:sp>
        <p:nvSpPr>
          <p:cNvPr id="3" name="Zástupný symbol pro obsah 2"/>
          <p:cNvSpPr>
            <a:spLocks noGrp="1"/>
          </p:cNvSpPr>
          <p:nvPr>
            <p:ph idx="1"/>
          </p:nvPr>
        </p:nvSpPr>
        <p:spPr>
          <a:xfrm>
            <a:off x="540002" y="2204864"/>
            <a:ext cx="8064900" cy="3627136"/>
          </a:xfrm>
        </p:spPr>
        <p:txBody>
          <a:bodyPr rtlCol="0">
            <a:normAutofit fontScale="62500" lnSpcReduction="20000"/>
          </a:bodyPr>
          <a:lstStyle/>
          <a:p>
            <a:pPr marL="0" indent="0" fontAlgn="auto">
              <a:spcAft>
                <a:spcPts val="0"/>
              </a:spcAft>
              <a:buFont typeface="Arial" pitchFamily="34" charset="0"/>
              <a:buNone/>
              <a:defRPr/>
            </a:pPr>
            <a:endParaRPr lang="cs-CZ" dirty="0"/>
          </a:p>
          <a:p>
            <a:pPr marL="182880" indent="-182880" fontAlgn="auto">
              <a:spcAft>
                <a:spcPts val="0"/>
              </a:spcAft>
              <a:buFont typeface="Arial" pitchFamily="34" charset="0"/>
              <a:buChar char="•"/>
              <a:defRPr/>
            </a:pPr>
            <a:r>
              <a:rPr lang="cs-CZ" dirty="0"/>
              <a:t>„</a:t>
            </a:r>
            <a:r>
              <a:rPr lang="cs-CZ" i="1" dirty="0"/>
              <a:t>Celý sortiment zboží – ve stanoveném množství – je vystaven na prodejních plochách určených pro zákazníky.</a:t>
            </a:r>
          </a:p>
          <a:p>
            <a:pPr marL="182880" indent="-182880" fontAlgn="auto">
              <a:spcAft>
                <a:spcPts val="0"/>
              </a:spcAft>
              <a:buFont typeface="Arial" pitchFamily="34" charset="0"/>
              <a:buChar char="•"/>
              <a:defRPr/>
            </a:pPr>
            <a:r>
              <a:rPr lang="cs-CZ" i="1" dirty="0"/>
              <a:t>Dílčí sklady jsou řízeny systémem zvaným „proces </a:t>
            </a:r>
            <a:r>
              <a:rPr lang="cs-CZ" i="1" dirty="0" err="1">
                <a:solidFill>
                  <a:srgbClr val="0070C0"/>
                </a:solidFill>
              </a:rPr>
              <a:t>Simple</a:t>
            </a:r>
            <a:r>
              <a:rPr lang="cs-CZ" i="1" dirty="0">
                <a:solidFill>
                  <a:srgbClr val="0070C0"/>
                </a:solidFill>
              </a:rPr>
              <a:t> </a:t>
            </a:r>
            <a:r>
              <a:rPr lang="cs-CZ" i="1" dirty="0" err="1">
                <a:solidFill>
                  <a:srgbClr val="0070C0"/>
                </a:solidFill>
              </a:rPr>
              <a:t>Ordering</a:t>
            </a:r>
            <a:r>
              <a:rPr lang="cs-CZ" i="1" dirty="0">
                <a:solidFill>
                  <a:srgbClr val="0070C0"/>
                </a:solidFill>
              </a:rPr>
              <a:t>“.</a:t>
            </a:r>
          </a:p>
          <a:p>
            <a:pPr marL="182880" indent="-182880" fontAlgn="auto">
              <a:spcAft>
                <a:spcPts val="0"/>
              </a:spcAft>
              <a:buFont typeface="Arial" pitchFamily="34" charset="0"/>
              <a:buChar char="•"/>
              <a:defRPr/>
            </a:pPr>
            <a:r>
              <a:rPr lang="cs-CZ" i="1" dirty="0"/>
              <a:t>V praxi to znamená, že uličky umístěné na prodejních plochách, určené pro potřeby pohybu zákazníka v prodejně, a rovněž uličky nalézající se ve skladech, jsou očíslované. Zajistí se tak kvalitní a rychlé doplnění chybějícího zboží – vždy na základě totožných čísel je možno doplnit do prodejních ploch přesně ten druh zboží, který je potřeba. Respektováno je i dané množstv</a:t>
            </a:r>
            <a:r>
              <a:rPr lang="cs-CZ" dirty="0"/>
              <a:t>í.“  Zdroj: Monika Ryglová, Funkce centrálního skladu v distribučním systému, DP, 2011, s. 53</a:t>
            </a:r>
          </a:p>
          <a:p>
            <a:pPr marL="0" indent="0" fontAlgn="auto">
              <a:spcAft>
                <a:spcPts val="0"/>
              </a:spcAft>
              <a:buFont typeface="Arial" pitchFamily="34" charset="0"/>
              <a:buNone/>
              <a:defRPr/>
            </a:pPr>
            <a:endParaRPr lang="cs-CZ" dirty="0"/>
          </a:p>
          <a:p>
            <a:pPr marL="182880" indent="-182880" fontAlgn="auto">
              <a:spcAft>
                <a:spcPts val="0"/>
              </a:spcAft>
              <a:buFont typeface="Arial" pitchFamily="34" charset="0"/>
              <a:buChar char="•"/>
              <a:defRPr/>
            </a:pPr>
            <a:endParaRPr lang="cs-CZ"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Nadpis 1"/>
          <p:cNvSpPr>
            <a:spLocks noGrp="1"/>
          </p:cNvSpPr>
          <p:nvPr>
            <p:ph type="title"/>
          </p:nvPr>
        </p:nvSpPr>
        <p:spPr/>
        <p:txBody>
          <a:bodyPr/>
          <a:lstStyle/>
          <a:p>
            <a:r>
              <a:rPr lang="cs-CZ">
                <a:solidFill>
                  <a:srgbClr val="C00000"/>
                </a:solidFill>
              </a:rPr>
              <a:t>Skladování a dokumenty (1)</a:t>
            </a:r>
          </a:p>
        </p:txBody>
      </p:sp>
      <p:sp>
        <p:nvSpPr>
          <p:cNvPr id="54275" name="Zástupný symbol pro obsah 2"/>
          <p:cNvSpPr>
            <a:spLocks noGrp="1"/>
          </p:cNvSpPr>
          <p:nvPr>
            <p:ph idx="1"/>
          </p:nvPr>
        </p:nvSpPr>
        <p:spPr/>
        <p:txBody>
          <a:bodyPr rtlCol="0">
            <a:normAutofit fontScale="62500" lnSpcReduction="20000"/>
          </a:bodyPr>
          <a:lstStyle/>
          <a:p>
            <a:pPr fontAlgn="auto">
              <a:spcAft>
                <a:spcPts val="0"/>
              </a:spcAft>
              <a:buFont typeface="Arial" pitchFamily="34" charset="0"/>
              <a:buChar char="•"/>
              <a:defRPr/>
            </a:pPr>
            <a:r>
              <a:rPr lang="cs-CZ" dirty="0"/>
              <a:t>Dodací (nebo balící) list – přebírá se zboží – podklad pro přejímku</a:t>
            </a:r>
          </a:p>
          <a:p>
            <a:pPr fontAlgn="auto">
              <a:spcAft>
                <a:spcPts val="0"/>
              </a:spcAft>
              <a:buFont typeface="Arial" pitchFamily="34" charset="0"/>
              <a:buChar char="•"/>
              <a:defRPr/>
            </a:pPr>
            <a:r>
              <a:rPr lang="cs-CZ" dirty="0"/>
              <a:t>Kniha došlých zásilek – evidence všech došlých zásilek</a:t>
            </a:r>
          </a:p>
          <a:p>
            <a:pPr fontAlgn="auto">
              <a:spcAft>
                <a:spcPts val="0"/>
              </a:spcAft>
              <a:buFont typeface="Arial" pitchFamily="34" charset="0"/>
              <a:buChar char="•"/>
              <a:defRPr/>
            </a:pPr>
            <a:r>
              <a:rPr lang="cs-CZ" dirty="0"/>
              <a:t>Příjemka – doklad o převzetí zboží (kopie dopravci) – vyznačuje se taktéž záznam o kontrole kvality – totožné se zápisem v knize došlých zásilek</a:t>
            </a:r>
          </a:p>
          <a:p>
            <a:pPr fontAlgn="auto">
              <a:spcAft>
                <a:spcPts val="0"/>
              </a:spcAft>
              <a:buFont typeface="Arial" pitchFamily="34" charset="0"/>
              <a:buChar char="•"/>
              <a:defRPr/>
            </a:pPr>
            <a:r>
              <a:rPr lang="cs-CZ" dirty="0"/>
              <a:t>Reklamační protokol</a:t>
            </a:r>
          </a:p>
          <a:p>
            <a:pPr fontAlgn="auto">
              <a:spcAft>
                <a:spcPts val="0"/>
              </a:spcAft>
              <a:buFont typeface="Arial" pitchFamily="34" charset="0"/>
              <a:buChar char="•"/>
              <a:defRPr/>
            </a:pPr>
            <a:r>
              <a:rPr lang="cs-CZ" dirty="0"/>
              <a:t>Paletová karta/lístek – označení palety a zboží na něm – „jde s paletou“ – většinou již z výroby – evidenční list o paletě</a:t>
            </a:r>
          </a:p>
          <a:p>
            <a:pPr fontAlgn="auto">
              <a:spcAft>
                <a:spcPts val="0"/>
              </a:spcAft>
              <a:buFont typeface="Arial" pitchFamily="34" charset="0"/>
              <a:buChar char="•"/>
              <a:defRPr/>
            </a:pPr>
            <a:r>
              <a:rPr lang="cs-CZ" dirty="0"/>
              <a:t>Skladová karta (pro dané skladové místo) – evidence zboží a pohybu zboží na daném místě</a:t>
            </a:r>
          </a:p>
          <a:p>
            <a:pPr fontAlgn="auto">
              <a:spcAft>
                <a:spcPts val="0"/>
              </a:spcAft>
              <a:buFont typeface="Arial" pitchFamily="34" charset="0"/>
              <a:buChar char="•"/>
              <a:defRPr/>
            </a:pPr>
            <a:r>
              <a:rPr lang="cs-CZ" dirty="0"/>
              <a:t>Karta regálů (kniha regálů), manipulační techniky apod. – nutná každoroční kontrola – požadavky bezpečnosti práce (viz doplňkový ilustrativní soubor v </a:t>
            </a:r>
            <a:r>
              <a:rPr lang="cs-CZ" dirty="0" err="1"/>
              <a:t>pdf</a:t>
            </a:r>
            <a:r>
              <a:rPr lang="cs-CZ" dirty="0"/>
              <a:t> v materiálech v IS)</a:t>
            </a:r>
          </a:p>
          <a:p>
            <a:pPr fontAlgn="auto">
              <a:spcAft>
                <a:spcPts val="0"/>
              </a:spcAft>
              <a:buFont typeface="Arial" pitchFamily="34" charset="0"/>
              <a:buChar char="•"/>
              <a:defRPr/>
            </a:pPr>
            <a:endParaRPr lang="cs-CZ" dirty="0"/>
          </a:p>
          <a:p>
            <a:pPr fontAlgn="auto">
              <a:spcAft>
                <a:spcPts val="0"/>
              </a:spcAft>
              <a:buFont typeface="Arial" pitchFamily="34" charset="0"/>
              <a:buChar char="•"/>
              <a:defRPr/>
            </a:pPr>
            <a:endParaRPr lang="cs-CZ"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Nadpis 1"/>
          <p:cNvSpPr>
            <a:spLocks noGrp="1"/>
          </p:cNvSpPr>
          <p:nvPr>
            <p:ph type="title"/>
          </p:nvPr>
        </p:nvSpPr>
        <p:spPr/>
        <p:txBody>
          <a:bodyPr/>
          <a:lstStyle/>
          <a:p>
            <a:r>
              <a:rPr lang="cs-CZ">
                <a:solidFill>
                  <a:srgbClr val="C00000"/>
                </a:solidFill>
              </a:rPr>
              <a:t>Skladování a dokumenty (2)</a:t>
            </a:r>
            <a:endParaRPr lang="cs-CZ"/>
          </a:p>
        </p:txBody>
      </p:sp>
      <p:sp>
        <p:nvSpPr>
          <p:cNvPr id="3" name="Zástupný symbol pro obsah 2"/>
          <p:cNvSpPr>
            <a:spLocks noGrp="1"/>
          </p:cNvSpPr>
          <p:nvPr>
            <p:ph idx="1"/>
          </p:nvPr>
        </p:nvSpPr>
        <p:spPr/>
        <p:txBody>
          <a:bodyPr rtlCol="0">
            <a:normAutofit fontScale="62500" lnSpcReduction="20000"/>
          </a:bodyPr>
          <a:lstStyle/>
          <a:p>
            <a:pPr marL="182880" indent="-182880" fontAlgn="auto">
              <a:spcAft>
                <a:spcPts val="0"/>
              </a:spcAft>
              <a:buFont typeface="Arial" pitchFamily="34" charset="0"/>
              <a:buChar char="•"/>
              <a:defRPr/>
            </a:pPr>
            <a:r>
              <a:rPr lang="cs-CZ" dirty="0" err="1"/>
              <a:t>Zaskladňovací</a:t>
            </a:r>
            <a:r>
              <a:rPr lang="cs-CZ" dirty="0"/>
              <a:t> plán – písemný příkaz na uložení zboží pro skladové pracovníky – kromě informací k naskladnění také evidence činnosti</a:t>
            </a:r>
          </a:p>
          <a:p>
            <a:pPr marL="182880" indent="-182880" fontAlgn="auto">
              <a:spcAft>
                <a:spcPts val="0"/>
              </a:spcAft>
              <a:buFont typeface="Arial" pitchFamily="34" charset="0"/>
              <a:buChar char="•"/>
              <a:defRPr/>
            </a:pPr>
            <a:r>
              <a:rPr lang="cs-CZ" dirty="0"/>
              <a:t>Sestava o stavu a pohybu zásob</a:t>
            </a:r>
          </a:p>
          <a:p>
            <a:pPr marL="182880" indent="-182880" fontAlgn="auto">
              <a:spcAft>
                <a:spcPts val="0"/>
              </a:spcAft>
              <a:buFont typeface="Arial" pitchFamily="34" charset="0"/>
              <a:buChar char="•"/>
              <a:defRPr/>
            </a:pPr>
            <a:r>
              <a:rPr lang="cs-CZ" dirty="0"/>
              <a:t>Deník kontrol</a:t>
            </a:r>
          </a:p>
          <a:p>
            <a:pPr marL="182880" indent="-182880" fontAlgn="auto">
              <a:spcAft>
                <a:spcPts val="0"/>
              </a:spcAft>
              <a:buFont typeface="Arial" pitchFamily="34" charset="0"/>
              <a:buChar char="•"/>
              <a:defRPr/>
            </a:pPr>
            <a:r>
              <a:rPr lang="cs-CZ" dirty="0"/>
              <a:t>Kontrolní protokoly</a:t>
            </a:r>
          </a:p>
          <a:p>
            <a:pPr marL="182880" indent="-182880" fontAlgn="auto">
              <a:spcAft>
                <a:spcPts val="0"/>
              </a:spcAft>
              <a:buFont typeface="Arial" pitchFamily="34" charset="0"/>
              <a:buChar char="•"/>
              <a:defRPr/>
            </a:pPr>
            <a:r>
              <a:rPr lang="cs-CZ" dirty="0"/>
              <a:t>Objednávka</a:t>
            </a:r>
          </a:p>
          <a:p>
            <a:pPr marL="182880" indent="-182880" fontAlgn="auto">
              <a:spcAft>
                <a:spcPts val="0"/>
              </a:spcAft>
              <a:buFont typeface="Arial" pitchFamily="34" charset="0"/>
              <a:buChar char="•"/>
              <a:defRPr/>
            </a:pPr>
            <a:r>
              <a:rPr lang="cs-CZ" dirty="0"/>
              <a:t>Vyskladňovací/vychystávací příkaz - vyskladňovací příkaz - obsahuje číslo vyskladnění, název a označení zboží, šarži, počet kusů nebo jiné měrné jednotky (kg, t), procento z palety, lokaci a číslo palety. Součástí vyskladňovacího příkazu je paletový štítek (pokud je zboží skladováno na paletách)</a:t>
            </a:r>
          </a:p>
          <a:p>
            <a:pPr marL="182880" indent="-182880" fontAlgn="auto">
              <a:spcAft>
                <a:spcPts val="0"/>
              </a:spcAft>
              <a:buFont typeface="Arial" pitchFamily="34" charset="0"/>
              <a:buChar char="•"/>
              <a:defRPr/>
            </a:pPr>
            <a:r>
              <a:rPr lang="cs-CZ" dirty="0"/>
              <a:t>formulář „Kontrola vychystaného zboží“, který obsahuje datum kontroly, ukladatele, číslo dokladu, počet palet a počet chyb.</a:t>
            </a:r>
          </a:p>
          <a:p>
            <a:pPr marL="182880" indent="-182880" fontAlgn="auto">
              <a:spcAft>
                <a:spcPts val="0"/>
              </a:spcAft>
              <a:buFont typeface="Arial" pitchFamily="34" charset="0"/>
              <a:buChar char="•"/>
              <a:defRPr/>
            </a:pPr>
            <a:endParaRPr lang="cs-CZ" dirty="0"/>
          </a:p>
          <a:p>
            <a:pPr marL="182880" indent="-182880" fontAlgn="auto">
              <a:spcAft>
                <a:spcPts val="0"/>
              </a:spcAft>
              <a:buFont typeface="Arial" pitchFamily="34" charset="0"/>
              <a:buChar char="•"/>
              <a:defRPr/>
            </a:pPr>
            <a:endParaRPr lang="cs-CZ"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p:cNvPicPr>
            <a:picLocks noChangeAspect="1" noChangeArrowheads="1"/>
          </p:cNvPicPr>
          <p:nvPr/>
        </p:nvPicPr>
        <p:blipFill>
          <a:blip r:embed="rId2"/>
          <a:srcRect/>
          <a:stretch>
            <a:fillRect/>
          </a:stretch>
        </p:blipFill>
        <p:spPr bwMode="auto">
          <a:xfrm>
            <a:off x="4741863" y="341313"/>
            <a:ext cx="4402137" cy="4138612"/>
          </a:xfrm>
          <a:prstGeom prst="rect">
            <a:avLst/>
          </a:prstGeom>
          <a:noFill/>
          <a:ln w="9525">
            <a:noFill/>
            <a:miter lim="800000"/>
            <a:headEnd/>
            <a:tailEnd/>
          </a:ln>
        </p:spPr>
      </p:pic>
      <p:pic>
        <p:nvPicPr>
          <p:cNvPr id="115714" name="Picture 3"/>
          <p:cNvPicPr>
            <a:picLocks noChangeAspect="1" noChangeArrowheads="1"/>
          </p:cNvPicPr>
          <p:nvPr/>
        </p:nvPicPr>
        <p:blipFill>
          <a:blip r:embed="rId3"/>
          <a:srcRect/>
          <a:stretch>
            <a:fillRect/>
          </a:stretch>
        </p:blipFill>
        <p:spPr bwMode="auto">
          <a:xfrm>
            <a:off x="323850" y="2349500"/>
            <a:ext cx="4418013" cy="4262438"/>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p:cNvPicPr>
            <a:picLocks noChangeAspect="1" noChangeArrowheads="1"/>
          </p:cNvPicPr>
          <p:nvPr/>
        </p:nvPicPr>
        <p:blipFill>
          <a:blip r:embed="rId2"/>
          <a:srcRect/>
          <a:stretch>
            <a:fillRect/>
          </a:stretch>
        </p:blipFill>
        <p:spPr bwMode="auto">
          <a:xfrm>
            <a:off x="4932363" y="542925"/>
            <a:ext cx="4572000" cy="5189538"/>
          </a:xfrm>
          <a:prstGeom prst="rect">
            <a:avLst/>
          </a:prstGeom>
          <a:noFill/>
          <a:ln w="9525">
            <a:noFill/>
            <a:miter lim="800000"/>
            <a:headEnd/>
            <a:tailEnd/>
          </a:ln>
        </p:spPr>
      </p:pic>
      <p:pic>
        <p:nvPicPr>
          <p:cNvPr id="116738" name="Picture 3"/>
          <p:cNvPicPr>
            <a:picLocks noChangeAspect="1" noChangeArrowheads="1"/>
          </p:cNvPicPr>
          <p:nvPr/>
        </p:nvPicPr>
        <p:blipFill>
          <a:blip r:embed="rId3"/>
          <a:srcRect/>
          <a:stretch>
            <a:fillRect/>
          </a:stretch>
        </p:blipFill>
        <p:spPr bwMode="auto">
          <a:xfrm>
            <a:off x="250825" y="1052513"/>
            <a:ext cx="5400675" cy="5300662"/>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a:srcRect/>
          <a:stretch>
            <a:fillRect/>
          </a:stretch>
        </p:blipFill>
        <p:spPr bwMode="auto">
          <a:xfrm>
            <a:off x="1187450" y="333375"/>
            <a:ext cx="6840538" cy="6513513"/>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p:cNvPicPr>
            <a:picLocks noChangeAspect="1" noChangeArrowheads="1"/>
          </p:cNvPicPr>
          <p:nvPr/>
        </p:nvPicPr>
        <p:blipFill>
          <a:blip r:embed="rId2"/>
          <a:srcRect/>
          <a:stretch>
            <a:fillRect/>
          </a:stretch>
        </p:blipFill>
        <p:spPr bwMode="auto">
          <a:xfrm>
            <a:off x="412750" y="-1217613"/>
            <a:ext cx="4152900" cy="5916613"/>
          </a:xfrm>
          <a:prstGeom prst="rect">
            <a:avLst/>
          </a:prstGeom>
          <a:noFill/>
          <a:ln w="9525">
            <a:noFill/>
            <a:miter lim="800000"/>
            <a:headEnd/>
            <a:tailEnd/>
          </a:ln>
        </p:spPr>
      </p:pic>
      <p:pic>
        <p:nvPicPr>
          <p:cNvPr id="118786" name="Picture 2"/>
          <p:cNvPicPr>
            <a:picLocks noChangeAspect="1" noChangeArrowheads="1"/>
          </p:cNvPicPr>
          <p:nvPr/>
        </p:nvPicPr>
        <p:blipFill>
          <a:blip r:embed="rId3"/>
          <a:srcRect/>
          <a:stretch>
            <a:fillRect/>
          </a:stretch>
        </p:blipFill>
        <p:spPr bwMode="auto">
          <a:xfrm>
            <a:off x="-180975" y="4695825"/>
            <a:ext cx="10039350" cy="2162175"/>
          </a:xfrm>
          <a:prstGeom prst="rect">
            <a:avLst/>
          </a:prstGeom>
          <a:noFill/>
          <a:ln w="9525">
            <a:noFill/>
            <a:miter lim="800000"/>
            <a:headEnd/>
            <a:tailEnd/>
          </a:ln>
        </p:spPr>
      </p:pic>
      <p:pic>
        <p:nvPicPr>
          <p:cNvPr id="118787" name="Picture 2"/>
          <p:cNvPicPr>
            <a:picLocks noChangeAspect="1" noChangeArrowheads="1"/>
          </p:cNvPicPr>
          <p:nvPr/>
        </p:nvPicPr>
        <p:blipFill>
          <a:blip r:embed="rId4"/>
          <a:srcRect/>
          <a:stretch>
            <a:fillRect/>
          </a:stretch>
        </p:blipFill>
        <p:spPr bwMode="auto">
          <a:xfrm>
            <a:off x="4999038" y="549275"/>
            <a:ext cx="4133850" cy="3382963"/>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r>
              <a:rPr lang="cs-CZ" altLang="cs-CZ">
                <a:solidFill>
                  <a:srgbClr val="FF5050"/>
                </a:solidFill>
              </a:rPr>
              <a:t>Manipulační systémy</a:t>
            </a:r>
          </a:p>
        </p:txBody>
      </p:sp>
      <p:sp>
        <p:nvSpPr>
          <p:cNvPr id="119810" name="Rectangle 3"/>
          <p:cNvSpPr>
            <a:spLocks noGrp="1" noChangeArrowheads="1"/>
          </p:cNvSpPr>
          <p:nvPr>
            <p:ph idx="1"/>
          </p:nvPr>
        </p:nvSpPr>
        <p:spPr/>
        <p:txBody>
          <a:bodyPr/>
          <a:lstStyle/>
          <a:p>
            <a:pPr algn="ctr">
              <a:buFontTx/>
              <a:buNone/>
            </a:pPr>
            <a:r>
              <a:rPr lang="cs-CZ" altLang="cs-CZ"/>
              <a:t>seskupení dvou nebo více zařízení a prostředků (dopravních, manipulačních, inženýrsko-stavebních, řídících apod.), které tvoří celek pro určitou oblast manipulační činnosti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rtlCol="0">
            <a:normAutofit fontScale="90000"/>
          </a:bodyPr>
          <a:lstStyle/>
          <a:p>
            <a:pPr fontAlgn="auto">
              <a:spcAft>
                <a:spcPts val="0"/>
              </a:spcAft>
              <a:defRPr/>
            </a:pPr>
            <a:r>
              <a:rPr lang="cs-CZ" altLang="cs-CZ">
                <a:solidFill>
                  <a:srgbClr val="FF5050"/>
                </a:solidFill>
              </a:rPr>
              <a:t>Manipulační a skladovací systémy zahrnují pohyb materiálu ve fázích</a:t>
            </a:r>
            <a:r>
              <a:rPr lang="cs-CZ" altLang="cs-CZ"/>
              <a:t> </a:t>
            </a:r>
          </a:p>
        </p:txBody>
      </p:sp>
      <p:sp>
        <p:nvSpPr>
          <p:cNvPr id="120834" name="Rectangle 3"/>
          <p:cNvSpPr>
            <a:spLocks noGrp="1" noChangeArrowheads="1"/>
          </p:cNvSpPr>
          <p:nvPr>
            <p:ph idx="1"/>
          </p:nvPr>
        </p:nvSpPr>
        <p:spPr/>
        <p:txBody>
          <a:bodyPr/>
          <a:lstStyle/>
          <a:p>
            <a:pPr>
              <a:lnSpc>
                <a:spcPct val="90000"/>
              </a:lnSpc>
            </a:pPr>
            <a:endParaRPr lang="cs-CZ" altLang="cs-CZ"/>
          </a:p>
          <a:p>
            <a:pPr>
              <a:lnSpc>
                <a:spcPct val="90000"/>
              </a:lnSpc>
            </a:pPr>
            <a:r>
              <a:rPr lang="cs-CZ" altLang="cs-CZ"/>
              <a:t>vnější a meziobjektová doprava,</a:t>
            </a:r>
          </a:p>
          <a:p>
            <a:pPr>
              <a:lnSpc>
                <a:spcPct val="90000"/>
              </a:lnSpc>
            </a:pPr>
            <a:endParaRPr lang="cs-CZ" altLang="cs-CZ"/>
          </a:p>
          <a:p>
            <a:pPr>
              <a:lnSpc>
                <a:spcPct val="90000"/>
              </a:lnSpc>
            </a:pPr>
            <a:r>
              <a:rPr lang="cs-CZ" altLang="cs-CZ"/>
              <a:t>vnitroobjektová manipulace,</a:t>
            </a:r>
          </a:p>
          <a:p>
            <a:pPr>
              <a:lnSpc>
                <a:spcPct val="90000"/>
              </a:lnSpc>
            </a:pPr>
            <a:endParaRPr lang="cs-CZ" altLang="cs-CZ"/>
          </a:p>
          <a:p>
            <a:pPr>
              <a:lnSpc>
                <a:spcPct val="90000"/>
              </a:lnSpc>
            </a:pPr>
            <a:r>
              <a:rPr lang="cs-CZ" altLang="cs-CZ"/>
              <a:t>skladové hospodářství,</a:t>
            </a:r>
          </a:p>
          <a:p>
            <a:pPr>
              <a:lnSpc>
                <a:spcPct val="90000"/>
              </a:lnSpc>
            </a:pPr>
            <a:endParaRPr lang="cs-CZ" altLang="cs-CZ"/>
          </a:p>
          <a:p>
            <a:pPr>
              <a:lnSpc>
                <a:spcPct val="90000"/>
              </a:lnSpc>
            </a:pPr>
            <a:r>
              <a:rPr lang="cs-CZ" altLang="cs-CZ"/>
              <a:t>obalové hospodářství, práce s odpady.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0" y="274638"/>
            <a:ext cx="9144000" cy="1143000"/>
          </a:xfrm>
        </p:spPr>
        <p:txBody>
          <a:bodyPr/>
          <a:lstStyle/>
          <a:p>
            <a:r>
              <a:rPr lang="cs-CZ" altLang="cs-CZ" sz="3600">
                <a:solidFill>
                  <a:srgbClr val="FF5050"/>
                </a:solidFill>
              </a:rPr>
              <a:t>Manipulační systémy jsou klasifikovány jako</a:t>
            </a:r>
            <a:r>
              <a:rPr lang="cs-CZ" altLang="cs-CZ"/>
              <a:t> </a:t>
            </a:r>
          </a:p>
        </p:txBody>
      </p:sp>
      <p:sp>
        <p:nvSpPr>
          <p:cNvPr id="121858" name="Rectangle 3"/>
          <p:cNvSpPr>
            <a:spLocks noGrp="1" noChangeArrowheads="1"/>
          </p:cNvSpPr>
          <p:nvPr>
            <p:ph idx="1"/>
          </p:nvPr>
        </p:nvSpPr>
        <p:spPr/>
        <p:txBody>
          <a:bodyPr/>
          <a:lstStyle/>
          <a:p>
            <a:r>
              <a:rPr lang="cs-CZ" altLang="cs-CZ"/>
              <a:t>Mechanizované</a:t>
            </a:r>
          </a:p>
          <a:p>
            <a:endParaRPr lang="cs-CZ" altLang="cs-CZ"/>
          </a:p>
          <a:p>
            <a:r>
              <a:rPr lang="cs-CZ" altLang="cs-CZ"/>
              <a:t>Polo a plně automatizované</a:t>
            </a:r>
          </a:p>
          <a:p>
            <a:endParaRPr lang="cs-CZ" altLang="cs-CZ"/>
          </a:p>
          <a:p>
            <a:r>
              <a:rPr lang="cs-CZ" altLang="cs-CZ"/>
              <a:t>Počítačem řízené</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401888"/>
            <a:ext cx="8572500"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2"/>
          <p:cNvSpPr>
            <a:spLocks noGrp="1"/>
          </p:cNvSpPr>
          <p:nvPr>
            <p:ph type="title"/>
          </p:nvPr>
        </p:nvSpPr>
        <p:spPr/>
        <p:txBody>
          <a:bodyPr/>
          <a:lstStyle/>
          <a:p>
            <a:r>
              <a:rPr lang="en-US" altLang="cs-CZ" dirty="0"/>
              <a:t>Typical list of value-added services</a:t>
            </a:r>
            <a:endParaRPr lang="en-GB" dirty="0"/>
          </a:p>
        </p:txBody>
      </p:sp>
      <p:sp>
        <p:nvSpPr>
          <p:cNvPr id="4" name="Zástupný symbol pro obsah 3"/>
          <p:cNvSpPr>
            <a:spLocks noGrp="1"/>
          </p:cNvSpPr>
          <p:nvPr>
            <p:ph idx="1"/>
          </p:nvPr>
        </p:nvSpPr>
        <p:spPr/>
        <p:txBody>
          <a:bodyPr/>
          <a:lstStyle/>
          <a:p>
            <a:endParaRPr lang="en-GB"/>
          </a:p>
        </p:txBody>
      </p:sp>
      <p:pic>
        <p:nvPicPr>
          <p:cNvPr id="7170" name="Picture 2" descr="Kitting - definition and meaning - Market Business News">
            <a:extLst>
              <a:ext uri="{FF2B5EF4-FFF2-40B4-BE49-F238E27FC236}">
                <a16:creationId xmlns:a16="http://schemas.microsoft.com/office/drawing/2014/main" id="{53D0782C-9C7A-4E51-BCEC-1FE47E2AC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5170807"/>
            <a:ext cx="2095738" cy="153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1706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468313" y="404813"/>
            <a:ext cx="8229600" cy="990600"/>
          </a:xfrm>
        </p:spPr>
        <p:txBody>
          <a:bodyPr/>
          <a:lstStyle/>
          <a:p>
            <a:r>
              <a:rPr lang="cs-CZ" altLang="cs-CZ">
                <a:solidFill>
                  <a:srgbClr val="FF5050"/>
                </a:solidFill>
              </a:rPr>
              <a:t>Manipulační prostředky (1)</a:t>
            </a:r>
          </a:p>
        </p:txBody>
      </p:sp>
      <p:sp>
        <p:nvSpPr>
          <p:cNvPr id="122882" name="Rectangle 3"/>
          <p:cNvSpPr>
            <a:spLocks noGrp="1" noChangeArrowheads="1"/>
          </p:cNvSpPr>
          <p:nvPr>
            <p:ph idx="1"/>
          </p:nvPr>
        </p:nvSpPr>
        <p:spPr>
          <a:xfrm>
            <a:off x="0" y="1341438"/>
            <a:ext cx="9144000" cy="5516562"/>
          </a:xfrm>
        </p:spPr>
        <p:txBody>
          <a:bodyPr/>
          <a:lstStyle/>
          <a:p>
            <a:pPr>
              <a:lnSpc>
                <a:spcPct val="80000"/>
              </a:lnSpc>
              <a:buFontTx/>
              <a:buNone/>
            </a:pPr>
            <a:r>
              <a:rPr lang="cs-CZ" altLang="cs-CZ" sz="2000"/>
              <a:t>a) </a:t>
            </a:r>
            <a:r>
              <a:rPr lang="cs-CZ" altLang="cs-CZ" sz="2000" b="1">
                <a:solidFill>
                  <a:srgbClr val="3333CC"/>
                </a:solidFill>
              </a:rPr>
              <a:t>zdvihací zařízení</a:t>
            </a:r>
            <a:r>
              <a:rPr lang="cs-CZ" altLang="cs-CZ" sz="2000" b="1"/>
              <a:t>	</a:t>
            </a:r>
            <a:r>
              <a:rPr lang="cs-CZ" altLang="cs-CZ" sz="2000"/>
              <a:t>- jeřáby</a:t>
            </a:r>
          </a:p>
          <a:p>
            <a:pPr>
              <a:lnSpc>
                <a:spcPct val="80000"/>
              </a:lnSpc>
              <a:buFontTx/>
              <a:buNone/>
            </a:pPr>
            <a:r>
              <a:rPr lang="cs-CZ" altLang="cs-CZ" sz="2000" b="1"/>
              <a:t>			</a:t>
            </a:r>
            <a:r>
              <a:rPr lang="cs-CZ" altLang="cs-CZ" sz="2000"/>
              <a:t>	- zvedací mechanizmy</a:t>
            </a:r>
          </a:p>
          <a:p>
            <a:pPr>
              <a:lnSpc>
                <a:spcPct val="80000"/>
              </a:lnSpc>
              <a:buFontTx/>
              <a:buNone/>
            </a:pPr>
            <a:r>
              <a:rPr lang="cs-CZ" altLang="cs-CZ" sz="2000"/>
              <a:t>				- výtahy</a:t>
            </a:r>
          </a:p>
          <a:p>
            <a:pPr>
              <a:lnSpc>
                <a:spcPct val="80000"/>
              </a:lnSpc>
            </a:pPr>
            <a:endParaRPr lang="cs-CZ" altLang="cs-CZ" sz="2000"/>
          </a:p>
          <a:p>
            <a:pPr>
              <a:lnSpc>
                <a:spcPct val="80000"/>
              </a:lnSpc>
              <a:buFontTx/>
              <a:buNone/>
            </a:pPr>
            <a:r>
              <a:rPr lang="cs-CZ" altLang="cs-CZ" sz="2000"/>
              <a:t>b) </a:t>
            </a:r>
            <a:r>
              <a:rPr lang="cs-CZ" altLang="cs-CZ" sz="2000" b="1">
                <a:solidFill>
                  <a:srgbClr val="3333CC"/>
                </a:solidFill>
              </a:rPr>
              <a:t>dopravní zařízení</a:t>
            </a:r>
            <a:r>
              <a:rPr lang="cs-CZ" altLang="cs-CZ" sz="2000"/>
              <a:t>	- transportní zařízení pro přepravu sypkých 				  materiálů</a:t>
            </a:r>
          </a:p>
          <a:p>
            <a:pPr>
              <a:lnSpc>
                <a:spcPct val="80000"/>
              </a:lnSpc>
              <a:buFontTx/>
              <a:buNone/>
            </a:pPr>
            <a:r>
              <a:rPr lang="cs-CZ" altLang="cs-CZ" sz="2000"/>
              <a:t>				- transportní zařízení pro přepravu kusového 				  materiálu</a:t>
            </a:r>
          </a:p>
          <a:p>
            <a:pPr>
              <a:lnSpc>
                <a:spcPct val="80000"/>
              </a:lnSpc>
              <a:buFontTx/>
              <a:buNone/>
            </a:pPr>
            <a:r>
              <a:rPr lang="cs-CZ" altLang="cs-CZ" sz="2000"/>
              <a:t>				- zařízení po dopravu po laně</a:t>
            </a:r>
          </a:p>
          <a:p>
            <a:pPr>
              <a:lnSpc>
                <a:spcPct val="80000"/>
              </a:lnSpc>
              <a:buFontTx/>
              <a:buNone/>
            </a:pPr>
            <a:r>
              <a:rPr lang="cs-CZ" altLang="cs-CZ" sz="2000"/>
              <a:t>				- prostředky technické obsluhy a dopravy 				  v zemědělství</a:t>
            </a:r>
          </a:p>
          <a:p>
            <a:pPr>
              <a:lnSpc>
                <a:spcPct val="80000"/>
              </a:lnSpc>
              <a:buFontTx/>
              <a:buNone/>
            </a:pPr>
            <a:r>
              <a:rPr lang="cs-CZ" altLang="cs-CZ" sz="2000"/>
              <a:t>				- výrobky pro pneumatickou dopravy</a:t>
            </a:r>
          </a:p>
          <a:p>
            <a:pPr>
              <a:lnSpc>
                <a:spcPct val="80000"/>
              </a:lnSpc>
              <a:buFontTx/>
              <a:buNone/>
            </a:pPr>
            <a:r>
              <a:rPr lang="cs-CZ" altLang="cs-CZ" sz="2000"/>
              <a:t>				- zařízení důlní dopravy</a:t>
            </a:r>
          </a:p>
          <a:p>
            <a:pPr>
              <a:lnSpc>
                <a:spcPct val="80000"/>
              </a:lnSpc>
            </a:pPr>
            <a:endParaRPr lang="cs-CZ" altLang="cs-CZ" sz="2000"/>
          </a:p>
          <a:p>
            <a:pPr>
              <a:lnSpc>
                <a:spcPct val="80000"/>
              </a:lnSpc>
              <a:buFontTx/>
              <a:buNone/>
            </a:pPr>
            <a:r>
              <a:rPr lang="cs-CZ" altLang="cs-CZ" sz="2000"/>
              <a:t>c) </a:t>
            </a:r>
            <a:r>
              <a:rPr lang="cs-CZ" altLang="cs-CZ" sz="2000" b="1">
                <a:solidFill>
                  <a:srgbClr val="3333CC"/>
                </a:solidFill>
              </a:rPr>
              <a:t>zařízení pro operační a mezioperační manipulaci</a:t>
            </a:r>
          </a:p>
          <a:p>
            <a:pPr>
              <a:lnSpc>
                <a:spcPct val="80000"/>
              </a:lnSpc>
              <a:buFontTx/>
              <a:buNone/>
            </a:pPr>
            <a:r>
              <a:rPr lang="cs-CZ" altLang="cs-CZ" sz="2000"/>
              <a:t>				- průmyslové roboty a manipulátory</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Nadpis 1"/>
          <p:cNvSpPr>
            <a:spLocks noGrp="1"/>
          </p:cNvSpPr>
          <p:nvPr>
            <p:ph type="title"/>
          </p:nvPr>
        </p:nvSpPr>
        <p:spPr/>
        <p:txBody>
          <a:bodyPr/>
          <a:lstStyle/>
          <a:p>
            <a:r>
              <a:rPr lang="cs-CZ" altLang="cs-CZ">
                <a:solidFill>
                  <a:srgbClr val="FF5050"/>
                </a:solidFill>
              </a:rPr>
              <a:t>Manipulační prostředky (2)</a:t>
            </a:r>
            <a:endParaRPr lang="cs-CZ"/>
          </a:p>
        </p:txBody>
      </p:sp>
      <p:sp>
        <p:nvSpPr>
          <p:cNvPr id="64515" name="Rectangle 3"/>
          <p:cNvSpPr>
            <a:spLocks noGrp="1" noChangeArrowheads="1"/>
          </p:cNvSpPr>
          <p:nvPr>
            <p:ph idx="1"/>
          </p:nvPr>
        </p:nvSpPr>
        <p:spPr/>
        <p:txBody>
          <a:bodyPr rtlCol="0">
            <a:normAutofit/>
          </a:bodyPr>
          <a:lstStyle/>
          <a:p>
            <a:pPr fontAlgn="auto">
              <a:lnSpc>
                <a:spcPct val="80000"/>
              </a:lnSpc>
              <a:spcAft>
                <a:spcPts val="0"/>
              </a:spcAft>
              <a:buFontTx/>
              <a:buNone/>
              <a:defRPr/>
            </a:pPr>
            <a:r>
              <a:rPr lang="cs-CZ" altLang="cs-CZ" sz="2000"/>
              <a:t>d) </a:t>
            </a:r>
            <a:r>
              <a:rPr lang="cs-CZ" altLang="cs-CZ" sz="2000" b="1">
                <a:solidFill>
                  <a:srgbClr val="3333CC"/>
                </a:solidFill>
              </a:rPr>
              <a:t>zařízení pro ložné operace</a:t>
            </a:r>
            <a:r>
              <a:rPr lang="cs-CZ" altLang="cs-CZ" sz="2000"/>
              <a:t>	- zařízení pro ložné operace</a:t>
            </a:r>
          </a:p>
          <a:p>
            <a:pPr fontAlgn="auto">
              <a:lnSpc>
                <a:spcPct val="80000"/>
              </a:lnSpc>
              <a:spcAft>
                <a:spcPts val="0"/>
              </a:spcAft>
              <a:buFontTx/>
              <a:buNone/>
              <a:defRPr/>
            </a:pPr>
            <a:r>
              <a:rPr lang="cs-CZ" altLang="cs-CZ" sz="2000"/>
              <a:t>					- kolesová rypadla a zakladače</a:t>
            </a:r>
          </a:p>
          <a:p>
            <a:pPr fontAlgn="auto">
              <a:lnSpc>
                <a:spcPct val="80000"/>
              </a:lnSpc>
              <a:spcAft>
                <a:spcPts val="0"/>
              </a:spcAft>
              <a:buFontTx/>
              <a:buNone/>
              <a:defRPr/>
            </a:pPr>
            <a:r>
              <a:rPr lang="cs-CZ" altLang="cs-CZ" sz="2000"/>
              <a:t>					- rypadla lopatová a korečková	</a:t>
            </a:r>
          </a:p>
          <a:p>
            <a:pPr fontAlgn="auto">
              <a:lnSpc>
                <a:spcPct val="80000"/>
              </a:lnSpc>
              <a:spcAft>
                <a:spcPts val="0"/>
              </a:spcAft>
              <a:buFontTx/>
              <a:buNone/>
              <a:defRPr/>
            </a:pPr>
            <a:r>
              <a:rPr lang="cs-CZ" altLang="cs-CZ" sz="2000"/>
              <a:t>					- stroje a zařízení pro zemní,stavební 					  a silniční práce</a:t>
            </a:r>
          </a:p>
          <a:p>
            <a:pPr fontAlgn="auto">
              <a:lnSpc>
                <a:spcPct val="80000"/>
              </a:lnSpc>
              <a:spcAft>
                <a:spcPts val="0"/>
              </a:spcAft>
              <a:buFontTx/>
              <a:buNone/>
              <a:defRPr/>
            </a:pPr>
            <a:endParaRPr lang="cs-CZ" altLang="cs-CZ" sz="2000"/>
          </a:p>
          <a:p>
            <a:pPr fontAlgn="auto">
              <a:lnSpc>
                <a:spcPct val="80000"/>
              </a:lnSpc>
              <a:spcAft>
                <a:spcPts val="0"/>
              </a:spcAft>
              <a:buFontTx/>
              <a:buNone/>
              <a:defRPr/>
            </a:pPr>
            <a:r>
              <a:rPr lang="cs-CZ" altLang="cs-CZ" sz="2000"/>
              <a:t>e) </a:t>
            </a:r>
            <a:r>
              <a:rPr lang="cs-CZ" altLang="cs-CZ" sz="2000" b="1">
                <a:solidFill>
                  <a:srgbClr val="3333CC"/>
                </a:solidFill>
              </a:rPr>
              <a:t>Přepravní prostředky</a:t>
            </a:r>
            <a:r>
              <a:rPr lang="cs-CZ" altLang="cs-CZ" sz="2000"/>
              <a:t>	- přepravní prostředky kovové a z 					  kombinovaných materiálů pro paletizaci a 				  kontejnerizaci</a:t>
            </a:r>
          </a:p>
          <a:p>
            <a:pPr fontAlgn="auto">
              <a:lnSpc>
                <a:spcPct val="80000"/>
              </a:lnSpc>
              <a:spcAft>
                <a:spcPts val="0"/>
              </a:spcAft>
              <a:buFontTx/>
              <a:buNone/>
              <a:defRPr/>
            </a:pPr>
            <a:r>
              <a:rPr lang="cs-CZ" altLang="cs-CZ" sz="2000"/>
              <a:t>					- obaly,nádoby a přepravní prostředky pro 				  paletizaci tvářené z plastů</a:t>
            </a:r>
          </a:p>
          <a:p>
            <a:pPr fontAlgn="auto">
              <a:lnSpc>
                <a:spcPct val="80000"/>
              </a:lnSpc>
              <a:spcAft>
                <a:spcPts val="0"/>
              </a:spcAft>
              <a:buFontTx/>
              <a:buNone/>
              <a:defRPr/>
            </a:pPr>
            <a:r>
              <a:rPr lang="cs-CZ" altLang="cs-CZ" sz="2000"/>
              <a:t>					- dřevěné obaly a přepravní skříně</a:t>
            </a:r>
          </a:p>
          <a:p>
            <a:pPr fontAlgn="auto">
              <a:lnSpc>
                <a:spcPct val="80000"/>
              </a:lnSpc>
              <a:spcAft>
                <a:spcPts val="0"/>
              </a:spcAft>
              <a:buFontTx/>
              <a:buNone/>
              <a:defRPr/>
            </a:pPr>
            <a:r>
              <a:rPr lang="cs-CZ" altLang="cs-CZ" sz="2000"/>
              <a:t>					- kovové obaly</a:t>
            </a:r>
          </a:p>
          <a:p>
            <a:pPr fontAlgn="auto">
              <a:lnSpc>
                <a:spcPct val="80000"/>
              </a:lnSpc>
              <a:spcAft>
                <a:spcPts val="0"/>
              </a:spcAft>
              <a:buFontTx/>
              <a:buNone/>
              <a:defRPr/>
            </a:pPr>
            <a:endParaRPr lang="cs-CZ" altLang="cs-CZ" sz="2000"/>
          </a:p>
          <a:p>
            <a:pPr fontAlgn="auto">
              <a:lnSpc>
                <a:spcPct val="80000"/>
              </a:lnSpc>
              <a:spcAft>
                <a:spcPts val="0"/>
              </a:spcAft>
              <a:buFontTx/>
              <a:buNone/>
              <a:defRPr/>
            </a:pPr>
            <a:r>
              <a:rPr lang="cs-CZ" altLang="cs-CZ" sz="2000"/>
              <a:t>f) </a:t>
            </a:r>
            <a:r>
              <a:rPr lang="cs-CZ" altLang="cs-CZ" sz="2000" b="1">
                <a:solidFill>
                  <a:srgbClr val="3333CC"/>
                </a:solidFill>
              </a:rPr>
              <a:t>skladovací zařízení</a:t>
            </a:r>
            <a:r>
              <a:rPr lang="cs-CZ" altLang="cs-CZ" sz="2000"/>
              <a:t>	- zařízení pro sklady kusového zboží</a:t>
            </a:r>
          </a:p>
          <a:p>
            <a:pPr fontAlgn="auto">
              <a:lnSpc>
                <a:spcPct val="80000"/>
              </a:lnSpc>
              <a:spcAft>
                <a:spcPts val="0"/>
              </a:spcAft>
              <a:buFontTx/>
              <a:buNone/>
              <a:defRPr/>
            </a:pPr>
            <a:r>
              <a:rPr lang="cs-CZ" altLang="cs-CZ" sz="2000"/>
              <a:t>				- zařízení pro ložné operace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Nadpis 1"/>
          <p:cNvSpPr>
            <a:spLocks noGrp="1"/>
          </p:cNvSpPr>
          <p:nvPr>
            <p:ph type="title"/>
          </p:nvPr>
        </p:nvSpPr>
        <p:spPr/>
        <p:txBody>
          <a:bodyPr/>
          <a:lstStyle/>
          <a:p>
            <a:r>
              <a:rPr lang="cs-CZ" altLang="cs-CZ">
                <a:solidFill>
                  <a:srgbClr val="FF5050"/>
                </a:solidFill>
              </a:rPr>
              <a:t>Manipulační prostředky (3)</a:t>
            </a:r>
            <a:endParaRPr lang="cs-CZ"/>
          </a:p>
        </p:txBody>
      </p:sp>
      <p:sp>
        <p:nvSpPr>
          <p:cNvPr id="124930" name="Rectangle 3"/>
          <p:cNvSpPr>
            <a:spLocks noGrp="1" noChangeArrowheads="1"/>
          </p:cNvSpPr>
          <p:nvPr>
            <p:ph idx="1"/>
          </p:nvPr>
        </p:nvSpPr>
        <p:spPr/>
        <p:txBody>
          <a:bodyPr/>
          <a:lstStyle/>
          <a:p>
            <a:pPr>
              <a:lnSpc>
                <a:spcPct val="80000"/>
              </a:lnSpc>
              <a:buFontTx/>
              <a:buNone/>
            </a:pPr>
            <a:r>
              <a:rPr lang="cs-CZ" altLang="cs-CZ" sz="2000"/>
              <a:t>g) </a:t>
            </a:r>
            <a:r>
              <a:rPr lang="cs-CZ" altLang="cs-CZ" sz="2000" b="1">
                <a:solidFill>
                  <a:srgbClr val="3333CC"/>
                </a:solidFill>
              </a:rPr>
              <a:t>Zařízení pro úpravu materiálu k manipulaci</a:t>
            </a:r>
          </a:p>
          <a:p>
            <a:pPr>
              <a:lnSpc>
                <a:spcPct val="80000"/>
              </a:lnSpc>
              <a:buFontTx/>
              <a:buNone/>
            </a:pPr>
            <a:r>
              <a:rPr lang="cs-CZ" altLang="cs-CZ" sz="2000"/>
              <a:t> 			- váhy (bez vah laboratorních a vah pro 			  	  domácnost)</a:t>
            </a:r>
          </a:p>
          <a:p>
            <a:pPr>
              <a:lnSpc>
                <a:spcPct val="80000"/>
              </a:lnSpc>
              <a:buFontTx/>
              <a:buNone/>
            </a:pPr>
            <a:r>
              <a:rPr lang="cs-CZ" altLang="cs-CZ" sz="2000"/>
              <a:t>			- plnící a balící stroje a stroje pro úpravu obalů</a:t>
            </a:r>
          </a:p>
          <a:p>
            <a:pPr>
              <a:lnSpc>
                <a:spcPct val="80000"/>
              </a:lnSpc>
              <a:buFontTx/>
              <a:buNone/>
            </a:pPr>
            <a:endParaRPr lang="cs-CZ" altLang="cs-CZ" sz="2000"/>
          </a:p>
          <a:p>
            <a:pPr>
              <a:lnSpc>
                <a:spcPct val="80000"/>
              </a:lnSpc>
              <a:buFontTx/>
              <a:buNone/>
            </a:pPr>
            <a:r>
              <a:rPr lang="cs-CZ" altLang="cs-CZ" sz="2000"/>
              <a:t>h) </a:t>
            </a:r>
            <a:r>
              <a:rPr lang="cs-CZ" altLang="cs-CZ" sz="2000" b="1">
                <a:solidFill>
                  <a:srgbClr val="3333CC"/>
                </a:solidFill>
              </a:rPr>
              <a:t>Dopravní prostředky</a:t>
            </a:r>
            <a:r>
              <a:rPr lang="cs-CZ" altLang="cs-CZ" sz="2000"/>
              <a:t>	- dopravní vozíky</a:t>
            </a:r>
          </a:p>
          <a:p>
            <a:pPr>
              <a:lnSpc>
                <a:spcPct val="80000"/>
              </a:lnSpc>
              <a:buFontTx/>
              <a:buNone/>
            </a:pPr>
            <a:r>
              <a:rPr lang="cs-CZ" altLang="cs-CZ" sz="2000"/>
              <a:t>				- nákladní automobily a jejich účelové 				  modifikace</a:t>
            </a:r>
          </a:p>
          <a:p>
            <a:pPr>
              <a:lnSpc>
                <a:spcPct val="80000"/>
              </a:lnSpc>
              <a:buFontTx/>
              <a:buNone/>
            </a:pPr>
            <a:r>
              <a:rPr lang="cs-CZ" altLang="cs-CZ" sz="2000"/>
              <a:t>				- přívěsy a návěsy</a:t>
            </a:r>
          </a:p>
          <a:p>
            <a:pPr>
              <a:lnSpc>
                <a:spcPct val="80000"/>
              </a:lnSpc>
              <a:buFontTx/>
              <a:buNone/>
            </a:pPr>
            <a:r>
              <a:rPr lang="cs-CZ" altLang="cs-CZ" sz="2000"/>
              <a:t>				- kolejová vozidla pro nákladní dopravu</a:t>
            </a:r>
          </a:p>
          <a:p>
            <a:pPr>
              <a:lnSpc>
                <a:spcPct val="80000"/>
              </a:lnSpc>
              <a:buFontTx/>
              <a:buNone/>
            </a:pPr>
            <a:r>
              <a:rPr lang="cs-CZ" altLang="cs-CZ" sz="2000"/>
              <a:t>				- námořní lodě a lodě smíšené plavby</a:t>
            </a:r>
          </a:p>
          <a:p>
            <a:pPr>
              <a:lnSpc>
                <a:spcPct val="80000"/>
              </a:lnSpc>
              <a:buFontTx/>
              <a:buNone/>
            </a:pPr>
            <a:r>
              <a:rPr lang="cs-CZ" altLang="cs-CZ" sz="2000"/>
              <a:t>				- letadla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6"/>
          <p:cNvSpPr>
            <a:spLocks noChangeArrowheads="1"/>
          </p:cNvSpPr>
          <p:nvPr/>
        </p:nvSpPr>
        <p:spPr bwMode="auto">
          <a:xfrm>
            <a:off x="15875" y="1198563"/>
            <a:ext cx="4968875" cy="2246312"/>
          </a:xfrm>
          <a:prstGeom prst="rect">
            <a:avLst/>
          </a:prstGeom>
          <a:solidFill>
            <a:schemeClr val="bg1"/>
          </a:solidFill>
          <a:ln w="9525">
            <a:noFill/>
            <a:miter lim="800000"/>
            <a:headEnd/>
            <a:tailEnd/>
          </a:ln>
        </p:spPr>
        <p:txBody>
          <a:bodyPr>
            <a:spAutoFit/>
          </a:bodyPr>
          <a:lstStyle/>
          <a:p>
            <a:pPr>
              <a:buFontTx/>
              <a:buChar char="•"/>
            </a:pPr>
            <a:r>
              <a:rPr lang="cs-CZ" altLang="cs-CZ" sz="2000" b="1">
                <a:latin typeface="Calibri" pitchFamily="34" charset="0"/>
              </a:rPr>
              <a:t>pro kompletace z regálových skladů do maximálně 3 paletových pater</a:t>
            </a:r>
          </a:p>
          <a:p>
            <a:pPr>
              <a:buFontTx/>
              <a:buChar char="•"/>
            </a:pPr>
            <a:r>
              <a:rPr lang="cs-CZ" altLang="cs-CZ" sz="2000" b="1">
                <a:latin typeface="Calibri" pitchFamily="34" charset="0"/>
              </a:rPr>
              <a:t>pro kompletace celopaletových, velkých, objemných objednávek</a:t>
            </a:r>
          </a:p>
          <a:p>
            <a:pPr>
              <a:buFontTx/>
              <a:buChar char="•"/>
            </a:pPr>
            <a:r>
              <a:rPr lang="cs-CZ" altLang="cs-CZ" sz="2000" b="1">
                <a:latin typeface="Calibri" pitchFamily="34" charset="0"/>
              </a:rPr>
              <a:t>u regálových systémů s širokými manipulačními uličkami, kde může pracovat více operátorů</a:t>
            </a:r>
          </a:p>
        </p:txBody>
      </p:sp>
      <p:sp>
        <p:nvSpPr>
          <p:cNvPr id="2081" name="Obdélník 11"/>
          <p:cNvSpPr>
            <a:spLocks noChangeArrowheads="1"/>
          </p:cNvSpPr>
          <p:nvPr/>
        </p:nvSpPr>
        <p:spPr bwMode="auto">
          <a:xfrm>
            <a:off x="1979613" y="214313"/>
            <a:ext cx="5419725" cy="523875"/>
          </a:xfrm>
          <a:prstGeom prst="rect">
            <a:avLst/>
          </a:prstGeom>
          <a:noFill/>
          <a:ln w="9525">
            <a:noFill/>
            <a:miter lim="800000"/>
            <a:headEnd/>
            <a:tailEnd/>
          </a:ln>
        </p:spPr>
        <p:txBody>
          <a:bodyPr wrap="none">
            <a:spAutoFit/>
          </a:bodyPr>
          <a:lstStyle/>
          <a:p>
            <a:r>
              <a:rPr lang="cs-CZ" altLang="cs-CZ" sz="2800" b="1">
                <a:latin typeface="Calibri" pitchFamily="34" charset="0"/>
              </a:rPr>
              <a:t>Vychystávání a přeprava a doprava </a:t>
            </a:r>
          </a:p>
        </p:txBody>
      </p:sp>
      <p:sp>
        <p:nvSpPr>
          <p:cNvPr id="2082" name="Obdélník 12"/>
          <p:cNvSpPr>
            <a:spLocks noChangeArrowheads="1"/>
          </p:cNvSpPr>
          <p:nvPr/>
        </p:nvSpPr>
        <p:spPr bwMode="auto">
          <a:xfrm>
            <a:off x="107950" y="796925"/>
            <a:ext cx="2238375" cy="400050"/>
          </a:xfrm>
          <a:prstGeom prst="rect">
            <a:avLst/>
          </a:prstGeom>
          <a:solidFill>
            <a:srgbClr val="FFFF00"/>
          </a:solidFill>
          <a:ln w="9525">
            <a:noFill/>
            <a:miter lim="800000"/>
            <a:headEnd/>
            <a:tailEnd/>
          </a:ln>
        </p:spPr>
        <p:txBody>
          <a:bodyPr wrap="none">
            <a:spAutoFit/>
          </a:bodyPr>
          <a:lstStyle/>
          <a:p>
            <a:r>
              <a:rPr lang="cs-CZ" altLang="cs-CZ" sz="2000" b="1">
                <a:latin typeface="Calibri" pitchFamily="34" charset="0"/>
              </a:rPr>
              <a:t>Kompletační vozíky</a:t>
            </a:r>
            <a:endParaRPr lang="cs-CZ" altLang="cs-CZ" sz="2000">
              <a:latin typeface="Calibri" pitchFamily="34" charset="0"/>
            </a:endParaRPr>
          </a:p>
        </p:txBody>
      </p:sp>
      <p:pic>
        <p:nvPicPr>
          <p:cNvPr id="14" name="Picture 12" descr="kompl"/>
          <p:cNvPicPr>
            <a:picLocks noGrp="1" noChangeAspect="1" noChangeArrowheads="1"/>
          </p:cNvPicPr>
          <p:nvPr>
            <p:ph idx="1"/>
          </p:nvPr>
        </p:nvPicPr>
        <p:blipFill>
          <a:blip r:embed="rId2"/>
          <a:stretch>
            <a:fillRect/>
          </a:stretch>
        </p:blipFill>
        <p:spPr>
          <a:xfrm>
            <a:off x="2509837" y="2528887"/>
            <a:ext cx="4124325" cy="2466975"/>
          </a:xfrm>
        </p:spPr>
      </p:pic>
      <p:graphicFrame>
        <p:nvGraphicFramePr>
          <p:cNvPr id="15" name="Object 30"/>
          <p:cNvGraphicFramePr>
            <a:graphicFrameLocks noChangeAspect="1"/>
          </p:cNvGraphicFramePr>
          <p:nvPr/>
        </p:nvGraphicFramePr>
        <p:xfrm>
          <a:off x="6948488" y="746125"/>
          <a:ext cx="2195512" cy="2178050"/>
        </p:xfrm>
        <a:graphic>
          <a:graphicData uri="http://schemas.openxmlformats.org/presentationml/2006/ole">
            <mc:AlternateContent xmlns:mc="http://schemas.openxmlformats.org/markup-compatibility/2006">
              <mc:Choice xmlns:v="urn:schemas-microsoft-com:vml" Requires="v">
                <p:oleObj name="Fotografie" r:id="rId3" imgW="5315692" imgH="5466667" progId="">
                  <p:embed/>
                </p:oleObj>
              </mc:Choice>
              <mc:Fallback>
                <p:oleObj name="Fotografie" r:id="rId3" imgW="5315692" imgH="5466667" progId="">
                  <p:embed/>
                  <p:pic>
                    <p:nvPicPr>
                      <p:cNvPr id="0" name="Picture 30"/>
                      <p:cNvPicPr>
                        <a:picLocks noChangeAspect="1" noChangeArrowheads="1"/>
                      </p:cNvPicPr>
                      <p:nvPr/>
                    </p:nvPicPr>
                    <p:blipFill>
                      <a:blip r:embed="rId4">
                        <a:extLst>
                          <a:ext uri="{28A0092B-C50C-407E-A947-70E740481C1C}">
                            <a14:useLocalDpi xmlns:a14="http://schemas.microsoft.com/office/drawing/2010/main" val="0"/>
                          </a:ext>
                        </a:extLst>
                      </a:blip>
                      <a:srcRect l="3293" t="3412" r="3113"/>
                      <a:stretch>
                        <a:fillRect/>
                      </a:stretch>
                    </p:blipFill>
                    <p:spPr bwMode="auto">
                      <a:xfrm>
                        <a:off x="6948488" y="746125"/>
                        <a:ext cx="2195512" cy="217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8"/>
          <p:cNvSpPr>
            <a:spLocks noChangeArrowheads="1"/>
          </p:cNvSpPr>
          <p:nvPr/>
        </p:nvSpPr>
        <p:spPr bwMode="auto">
          <a:xfrm>
            <a:off x="179388" y="3498850"/>
            <a:ext cx="7777162" cy="708025"/>
          </a:xfrm>
          <a:prstGeom prst="rect">
            <a:avLst/>
          </a:prstGeom>
          <a:solidFill>
            <a:srgbClr val="FFFF00"/>
          </a:solidFill>
          <a:ln w="9525">
            <a:noFill/>
            <a:miter lim="800000"/>
            <a:headEnd/>
            <a:tailEnd/>
          </a:ln>
        </p:spPr>
        <p:txBody>
          <a:bodyPr>
            <a:spAutoFit/>
          </a:bodyPr>
          <a:lstStyle/>
          <a:p>
            <a:r>
              <a:rPr lang="cs-CZ" altLang="cs-CZ" sz="2000" b="1">
                <a:latin typeface="Calibri" pitchFamily="34" charset="0"/>
              </a:rPr>
              <a:t>Kompletační mechanizační prostředky pro velké výšky </a:t>
            </a:r>
          </a:p>
          <a:p>
            <a:r>
              <a:rPr lang="cs-CZ" altLang="cs-CZ" sz="2000" b="1">
                <a:latin typeface="Calibri" pitchFamily="34" charset="0"/>
              </a:rPr>
              <a:t>(cca do 10m)</a:t>
            </a:r>
          </a:p>
        </p:txBody>
      </p:sp>
      <p:sp>
        <p:nvSpPr>
          <p:cNvPr id="13" name="Rectangle 20"/>
          <p:cNvSpPr>
            <a:spLocks noChangeArrowheads="1"/>
          </p:cNvSpPr>
          <p:nvPr/>
        </p:nvSpPr>
        <p:spPr bwMode="auto">
          <a:xfrm>
            <a:off x="100013" y="4303713"/>
            <a:ext cx="4943475" cy="2554287"/>
          </a:xfrm>
          <a:prstGeom prst="rect">
            <a:avLst/>
          </a:prstGeom>
          <a:solidFill>
            <a:schemeClr val="bg1"/>
          </a:solidFill>
          <a:ln>
            <a:noFill/>
          </a:ln>
          <a:effectLst/>
        </p:spPr>
        <p:txBody>
          <a:bodyPr>
            <a:spAutoFit/>
          </a:bodyPr>
          <a:lstStyle/>
          <a:p>
            <a:pPr marL="342900" indent="-342900">
              <a:buFont typeface="Arial" charset="0"/>
              <a:buChar char="•"/>
            </a:pPr>
            <a:r>
              <a:rPr lang="cs-CZ" altLang="cs-CZ" sz="2000" b="1">
                <a:latin typeface="Calibri" pitchFamily="34" charset="0"/>
              </a:rPr>
              <a:t>Většinou stabilní zakladače  - nesou kabinu pro operátora a mechanizační prostředky pro manipulaci s paletami</a:t>
            </a:r>
          </a:p>
          <a:p>
            <a:pPr marL="342900" indent="-342900">
              <a:buFont typeface="Arial" charset="0"/>
              <a:buChar char="•"/>
            </a:pPr>
            <a:r>
              <a:rPr lang="cs-CZ" altLang="cs-CZ" sz="2000" b="1">
                <a:latin typeface="Calibri" pitchFamily="34" charset="0"/>
              </a:rPr>
              <a:t>Výhodné v případech, kdy je možný současný horizontální i vertikální pojezd a oboustranná manipulace v uličce</a:t>
            </a:r>
          </a:p>
          <a:p>
            <a:pPr marL="342900" indent="-342900">
              <a:buFont typeface="Arial" charset="0"/>
              <a:buChar char="•"/>
            </a:pPr>
            <a:r>
              <a:rPr lang="cs-CZ" altLang="cs-CZ" sz="2000" b="1">
                <a:latin typeface="Calibri" pitchFamily="34" charset="0"/>
              </a:rPr>
              <a:t>Nevhodné pro objemné zboží</a:t>
            </a:r>
          </a:p>
          <a:p>
            <a:pPr marL="342900" indent="-342900"/>
            <a:r>
              <a:rPr lang="cs-CZ" altLang="cs-CZ" sz="2000" b="1">
                <a:latin typeface="Calibri" pitchFamily="34" charset="0"/>
              </a:rPr>
              <a:t>Zdroj: Gros, PPT Kompletace</a:t>
            </a:r>
          </a:p>
        </p:txBody>
      </p:sp>
      <p:graphicFrame>
        <p:nvGraphicFramePr>
          <p:cNvPr id="2079" name="Object 31"/>
          <p:cNvGraphicFramePr>
            <a:graphicFrameLocks noChangeAspect="1"/>
          </p:cNvGraphicFramePr>
          <p:nvPr/>
        </p:nvGraphicFramePr>
        <p:xfrm>
          <a:off x="6140450" y="3284538"/>
          <a:ext cx="2824163" cy="3370262"/>
        </p:xfrm>
        <a:graphic>
          <a:graphicData uri="http://schemas.openxmlformats.org/presentationml/2006/ole">
            <mc:AlternateContent xmlns:mc="http://schemas.openxmlformats.org/markup-compatibility/2006">
              <mc:Choice xmlns:v="urn:schemas-microsoft-com:vml" Requires="v">
                <p:oleObj name="Fotografie" r:id="rId5" imgW="5125165" imgH="10828571" progId="">
                  <p:embed/>
                </p:oleObj>
              </mc:Choice>
              <mc:Fallback>
                <p:oleObj name="Fotografie" r:id="rId5" imgW="5125165" imgH="10828571" progId="">
                  <p:embed/>
                  <p:pic>
                    <p:nvPicPr>
                      <p:cNvPr id="0"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0450" y="3284538"/>
                        <a:ext cx="2824163" cy="3370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20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edge">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8" name="Text Box 16"/>
          <p:cNvSpPr txBox="1">
            <a:spLocks noChangeArrowheads="1"/>
          </p:cNvSpPr>
          <p:nvPr/>
        </p:nvSpPr>
        <p:spPr bwMode="auto">
          <a:xfrm>
            <a:off x="493713" y="1125538"/>
            <a:ext cx="3816350" cy="1016000"/>
          </a:xfrm>
          <a:prstGeom prst="rect">
            <a:avLst/>
          </a:prstGeom>
          <a:solidFill>
            <a:schemeClr val="bg1"/>
          </a:solidFill>
          <a:ln w="9525">
            <a:noFill/>
            <a:miter lim="800000"/>
            <a:headEnd/>
            <a:tailEnd/>
          </a:ln>
        </p:spPr>
        <p:txBody>
          <a:bodyPr>
            <a:spAutoFit/>
          </a:bodyPr>
          <a:lstStyle/>
          <a:p>
            <a:pPr>
              <a:buFontTx/>
              <a:buChar char="•"/>
            </a:pPr>
            <a:r>
              <a:rPr lang="cs-CZ" altLang="cs-CZ" sz="2000" b="1">
                <a:latin typeface="Calibri" pitchFamily="34" charset="0"/>
              </a:rPr>
              <a:t>gravitační regály - snižuje se nutný prostor pro kompletace až o  80%, zkracují se vzdálenosti</a:t>
            </a:r>
          </a:p>
        </p:txBody>
      </p:sp>
      <p:sp>
        <p:nvSpPr>
          <p:cNvPr id="128002" name="Rectangle 15"/>
          <p:cNvSpPr>
            <a:spLocks noChangeArrowheads="1"/>
          </p:cNvSpPr>
          <p:nvPr/>
        </p:nvSpPr>
        <p:spPr bwMode="auto">
          <a:xfrm>
            <a:off x="1187450" y="404813"/>
            <a:ext cx="6624638" cy="522287"/>
          </a:xfrm>
          <a:prstGeom prst="rect">
            <a:avLst/>
          </a:prstGeom>
          <a:solidFill>
            <a:schemeClr val="bg1"/>
          </a:solidFill>
          <a:ln w="9525">
            <a:noFill/>
            <a:miter lim="800000"/>
            <a:headEnd/>
            <a:tailEnd/>
          </a:ln>
        </p:spPr>
        <p:txBody>
          <a:bodyPr anchor="ctr">
            <a:spAutoFit/>
          </a:bodyPr>
          <a:lstStyle/>
          <a:p>
            <a:pPr>
              <a:tabLst>
                <a:tab pos="257175" algn="l"/>
              </a:tabLst>
            </a:pPr>
            <a:r>
              <a:rPr lang="cs-CZ" altLang="cs-CZ" sz="2800" b="1">
                <a:latin typeface="Calibri" pitchFamily="34" charset="0"/>
              </a:rPr>
              <a:t>Vychystávání - prostředky         </a:t>
            </a:r>
            <a:r>
              <a:rPr lang="cs-CZ" altLang="cs-CZ" sz="2000" b="1">
                <a:latin typeface="Calibri" pitchFamily="34" charset="0"/>
              </a:rPr>
              <a:t>                                                  </a:t>
            </a:r>
          </a:p>
        </p:txBody>
      </p:sp>
      <p:pic>
        <p:nvPicPr>
          <p:cNvPr id="18" name="Picture 42" descr="gravreg"/>
          <p:cNvPicPr>
            <a:picLocks noChangeAspect="1" noChangeArrowheads="1"/>
          </p:cNvPicPr>
          <p:nvPr/>
        </p:nvPicPr>
        <p:blipFill>
          <a:blip r:embed="rId2"/>
          <a:srcRect/>
          <a:stretch>
            <a:fillRect/>
          </a:stretch>
        </p:blipFill>
        <p:spPr bwMode="auto">
          <a:xfrm>
            <a:off x="5364163" y="1268413"/>
            <a:ext cx="3384550" cy="3816350"/>
          </a:xfrm>
          <a:prstGeom prst="rect">
            <a:avLst/>
          </a:prstGeom>
          <a:noFill/>
          <a:ln w="9525">
            <a:noFill/>
            <a:miter lim="800000"/>
            <a:headEnd/>
            <a:tailEnd/>
          </a:ln>
        </p:spPr>
      </p:pic>
      <p:sp>
        <p:nvSpPr>
          <p:cNvPr id="128004" name="Rectangle 13"/>
          <p:cNvSpPr>
            <a:spLocks noChangeArrowheads="1"/>
          </p:cNvSpPr>
          <p:nvPr/>
        </p:nvSpPr>
        <p:spPr bwMode="auto">
          <a:xfrm>
            <a:off x="1901825" y="3106738"/>
            <a:ext cx="639763" cy="549275"/>
          </a:xfrm>
          <a:prstGeom prst="rect">
            <a:avLst/>
          </a:prstGeom>
          <a:solidFill>
            <a:srgbClr val="969696"/>
          </a:solidFill>
          <a:ln w="9525">
            <a:solidFill>
              <a:srgbClr val="000000"/>
            </a:solidFill>
            <a:miter lim="800000"/>
            <a:headEnd/>
            <a:tailEnd/>
          </a:ln>
        </p:spPr>
        <p:txBody>
          <a:bodyPr/>
          <a:lstStyle/>
          <a:p>
            <a:endParaRPr lang="cs-CZ" altLang="cs-CZ">
              <a:latin typeface="Calibri" pitchFamily="34" charset="0"/>
            </a:endParaRPr>
          </a:p>
        </p:txBody>
      </p:sp>
      <p:sp>
        <p:nvSpPr>
          <p:cNvPr id="128005" name="Rectangle 17"/>
          <p:cNvSpPr>
            <a:spLocks noChangeArrowheads="1"/>
          </p:cNvSpPr>
          <p:nvPr/>
        </p:nvSpPr>
        <p:spPr bwMode="auto">
          <a:xfrm>
            <a:off x="1901825" y="3656013"/>
            <a:ext cx="639763" cy="90487"/>
          </a:xfrm>
          <a:prstGeom prst="rect">
            <a:avLst/>
          </a:prstGeom>
          <a:solidFill>
            <a:srgbClr val="FFFFFF"/>
          </a:solidFill>
          <a:ln w="9525">
            <a:solidFill>
              <a:srgbClr val="000000"/>
            </a:solidFill>
            <a:miter lim="800000"/>
            <a:headEnd/>
            <a:tailEnd/>
          </a:ln>
        </p:spPr>
        <p:txBody>
          <a:bodyPr/>
          <a:lstStyle/>
          <a:p>
            <a:endParaRPr lang="cs-CZ" altLang="cs-CZ">
              <a:latin typeface="Calibri" pitchFamily="34" charset="0"/>
            </a:endParaRPr>
          </a:p>
        </p:txBody>
      </p:sp>
      <p:sp>
        <p:nvSpPr>
          <p:cNvPr id="128006" name="Rectangle 20"/>
          <p:cNvSpPr>
            <a:spLocks noChangeArrowheads="1"/>
          </p:cNvSpPr>
          <p:nvPr/>
        </p:nvSpPr>
        <p:spPr bwMode="auto">
          <a:xfrm>
            <a:off x="1901825" y="3656013"/>
            <a:ext cx="92075" cy="90487"/>
          </a:xfrm>
          <a:prstGeom prst="rect">
            <a:avLst/>
          </a:prstGeom>
          <a:solidFill>
            <a:srgbClr val="000000"/>
          </a:solidFill>
          <a:ln w="9525">
            <a:solidFill>
              <a:srgbClr val="000000"/>
            </a:solidFill>
            <a:miter lim="800000"/>
            <a:headEnd/>
            <a:tailEnd/>
          </a:ln>
        </p:spPr>
        <p:txBody>
          <a:bodyPr/>
          <a:lstStyle/>
          <a:p>
            <a:endParaRPr lang="cs-CZ" altLang="cs-CZ">
              <a:latin typeface="Calibri" pitchFamily="34" charset="0"/>
            </a:endParaRPr>
          </a:p>
        </p:txBody>
      </p:sp>
      <p:sp>
        <p:nvSpPr>
          <p:cNvPr id="128007" name="Rectangle 21"/>
          <p:cNvSpPr>
            <a:spLocks noChangeArrowheads="1"/>
          </p:cNvSpPr>
          <p:nvPr/>
        </p:nvSpPr>
        <p:spPr bwMode="auto">
          <a:xfrm>
            <a:off x="2451100" y="3656013"/>
            <a:ext cx="90488" cy="90487"/>
          </a:xfrm>
          <a:prstGeom prst="rect">
            <a:avLst/>
          </a:prstGeom>
          <a:solidFill>
            <a:srgbClr val="000000"/>
          </a:solidFill>
          <a:ln w="9525">
            <a:solidFill>
              <a:srgbClr val="000000"/>
            </a:solidFill>
            <a:miter lim="800000"/>
            <a:headEnd/>
            <a:tailEnd/>
          </a:ln>
        </p:spPr>
        <p:txBody>
          <a:bodyPr/>
          <a:lstStyle/>
          <a:p>
            <a:endParaRPr lang="cs-CZ" altLang="cs-CZ">
              <a:latin typeface="Calibri" pitchFamily="34" charset="0"/>
            </a:endParaRPr>
          </a:p>
        </p:txBody>
      </p:sp>
      <p:sp>
        <p:nvSpPr>
          <p:cNvPr id="128008" name="Rectangle 24"/>
          <p:cNvSpPr>
            <a:spLocks noChangeArrowheads="1"/>
          </p:cNvSpPr>
          <p:nvPr/>
        </p:nvSpPr>
        <p:spPr bwMode="auto">
          <a:xfrm>
            <a:off x="2176463" y="3656013"/>
            <a:ext cx="92075" cy="90487"/>
          </a:xfrm>
          <a:prstGeom prst="rect">
            <a:avLst/>
          </a:prstGeom>
          <a:solidFill>
            <a:srgbClr val="000000"/>
          </a:solidFill>
          <a:ln w="9525">
            <a:solidFill>
              <a:srgbClr val="000000"/>
            </a:solidFill>
            <a:miter lim="800000"/>
            <a:headEnd/>
            <a:tailEnd/>
          </a:ln>
        </p:spPr>
        <p:txBody>
          <a:bodyPr/>
          <a:lstStyle/>
          <a:p>
            <a:endParaRPr lang="cs-CZ" altLang="cs-CZ">
              <a:latin typeface="Calibri" pitchFamily="34" charset="0"/>
            </a:endParaRPr>
          </a:p>
        </p:txBody>
      </p:sp>
      <p:sp>
        <p:nvSpPr>
          <p:cNvPr id="128009" name="Line 33"/>
          <p:cNvSpPr>
            <a:spLocks noChangeShapeType="1"/>
          </p:cNvSpPr>
          <p:nvPr/>
        </p:nvSpPr>
        <p:spPr bwMode="auto">
          <a:xfrm>
            <a:off x="2725738" y="4113213"/>
            <a:ext cx="0" cy="1004887"/>
          </a:xfrm>
          <a:prstGeom prst="line">
            <a:avLst/>
          </a:prstGeom>
          <a:noFill/>
          <a:ln w="9525">
            <a:solidFill>
              <a:srgbClr val="000000"/>
            </a:solidFill>
            <a:round/>
            <a:headEnd/>
            <a:tailEnd/>
          </a:ln>
        </p:spPr>
        <p:txBody>
          <a:bodyPr/>
          <a:lstStyle/>
          <a:p>
            <a:endParaRPr lang="cs-CZ"/>
          </a:p>
        </p:txBody>
      </p:sp>
      <p:sp>
        <p:nvSpPr>
          <p:cNvPr id="128010" name="Line 34"/>
          <p:cNvSpPr>
            <a:spLocks noChangeShapeType="1"/>
          </p:cNvSpPr>
          <p:nvPr/>
        </p:nvSpPr>
        <p:spPr bwMode="auto">
          <a:xfrm>
            <a:off x="2998788" y="4113213"/>
            <a:ext cx="0" cy="1004887"/>
          </a:xfrm>
          <a:prstGeom prst="line">
            <a:avLst/>
          </a:prstGeom>
          <a:noFill/>
          <a:ln w="9525">
            <a:solidFill>
              <a:srgbClr val="000000"/>
            </a:solidFill>
            <a:round/>
            <a:headEnd/>
            <a:tailEnd/>
          </a:ln>
        </p:spPr>
        <p:txBody>
          <a:bodyPr/>
          <a:lstStyle/>
          <a:p>
            <a:endParaRPr lang="cs-CZ"/>
          </a:p>
        </p:txBody>
      </p:sp>
      <p:sp>
        <p:nvSpPr>
          <p:cNvPr id="128011" name="Rectangle 38"/>
          <p:cNvSpPr>
            <a:spLocks noChangeArrowheads="1"/>
          </p:cNvSpPr>
          <p:nvPr/>
        </p:nvSpPr>
        <p:spPr bwMode="auto">
          <a:xfrm rot="600366">
            <a:off x="1993900" y="4113213"/>
            <a:ext cx="274638" cy="182562"/>
          </a:xfrm>
          <a:prstGeom prst="rect">
            <a:avLst/>
          </a:prstGeom>
          <a:solidFill>
            <a:srgbClr val="969696"/>
          </a:solidFill>
          <a:ln w="9525">
            <a:solidFill>
              <a:srgbClr val="000000"/>
            </a:solidFill>
            <a:miter lim="800000"/>
            <a:headEnd/>
            <a:tailEnd/>
          </a:ln>
        </p:spPr>
        <p:txBody>
          <a:bodyPr/>
          <a:lstStyle/>
          <a:p>
            <a:endParaRPr lang="cs-CZ" altLang="cs-CZ">
              <a:latin typeface="Calibri" pitchFamily="34" charset="0"/>
            </a:endParaRPr>
          </a:p>
        </p:txBody>
      </p:sp>
      <p:sp>
        <p:nvSpPr>
          <p:cNvPr id="128012" name="Rectangle 39"/>
          <p:cNvSpPr>
            <a:spLocks noChangeArrowheads="1"/>
          </p:cNvSpPr>
          <p:nvPr/>
        </p:nvSpPr>
        <p:spPr bwMode="auto">
          <a:xfrm rot="600366">
            <a:off x="2725738" y="4295775"/>
            <a:ext cx="273050" cy="182563"/>
          </a:xfrm>
          <a:prstGeom prst="rect">
            <a:avLst/>
          </a:prstGeom>
          <a:solidFill>
            <a:srgbClr val="969696"/>
          </a:solidFill>
          <a:ln w="9525">
            <a:solidFill>
              <a:srgbClr val="000000"/>
            </a:solidFill>
            <a:miter lim="800000"/>
            <a:headEnd/>
            <a:tailEnd/>
          </a:ln>
        </p:spPr>
        <p:txBody>
          <a:bodyPr/>
          <a:lstStyle/>
          <a:p>
            <a:endParaRPr lang="cs-CZ" altLang="cs-CZ">
              <a:latin typeface="Calibri" pitchFamily="34" charset="0"/>
            </a:endParaRPr>
          </a:p>
        </p:txBody>
      </p:sp>
      <p:sp>
        <p:nvSpPr>
          <p:cNvPr id="128013" name="Rectangle 40"/>
          <p:cNvSpPr>
            <a:spLocks noChangeArrowheads="1"/>
          </p:cNvSpPr>
          <p:nvPr/>
        </p:nvSpPr>
        <p:spPr bwMode="auto">
          <a:xfrm rot="600366">
            <a:off x="2359025" y="4203700"/>
            <a:ext cx="274638" cy="184150"/>
          </a:xfrm>
          <a:prstGeom prst="rect">
            <a:avLst/>
          </a:prstGeom>
          <a:solidFill>
            <a:srgbClr val="969696"/>
          </a:solidFill>
          <a:ln w="9525">
            <a:solidFill>
              <a:srgbClr val="000000"/>
            </a:solidFill>
            <a:miter lim="800000"/>
            <a:headEnd/>
            <a:tailEnd/>
          </a:ln>
        </p:spPr>
        <p:txBody>
          <a:bodyPr/>
          <a:lstStyle/>
          <a:p>
            <a:endParaRPr lang="cs-CZ" altLang="cs-CZ">
              <a:latin typeface="Calibri" pitchFamily="34" charset="0"/>
            </a:endParaRPr>
          </a:p>
        </p:txBody>
      </p:sp>
      <p:sp>
        <p:nvSpPr>
          <p:cNvPr id="128014" name="Rectangle 41"/>
          <p:cNvSpPr>
            <a:spLocks noChangeArrowheads="1"/>
          </p:cNvSpPr>
          <p:nvPr/>
        </p:nvSpPr>
        <p:spPr bwMode="auto">
          <a:xfrm rot="600366">
            <a:off x="2359025" y="4478338"/>
            <a:ext cx="274638" cy="182562"/>
          </a:xfrm>
          <a:prstGeom prst="rect">
            <a:avLst/>
          </a:prstGeom>
          <a:solidFill>
            <a:srgbClr val="969696"/>
          </a:solidFill>
          <a:ln w="9525">
            <a:solidFill>
              <a:srgbClr val="000000"/>
            </a:solidFill>
            <a:miter lim="800000"/>
            <a:headEnd/>
            <a:tailEnd/>
          </a:ln>
        </p:spPr>
        <p:txBody>
          <a:bodyPr/>
          <a:lstStyle/>
          <a:p>
            <a:endParaRPr lang="cs-CZ" altLang="cs-CZ">
              <a:latin typeface="Calibri" pitchFamily="34" charset="0"/>
            </a:endParaRPr>
          </a:p>
        </p:txBody>
      </p:sp>
      <p:sp>
        <p:nvSpPr>
          <p:cNvPr id="128015" name="Rectangle 42"/>
          <p:cNvSpPr>
            <a:spLocks noChangeArrowheads="1"/>
          </p:cNvSpPr>
          <p:nvPr/>
        </p:nvSpPr>
        <p:spPr bwMode="auto">
          <a:xfrm rot="600366">
            <a:off x="1993900" y="4387850"/>
            <a:ext cx="274638" cy="182563"/>
          </a:xfrm>
          <a:prstGeom prst="rect">
            <a:avLst/>
          </a:prstGeom>
          <a:solidFill>
            <a:srgbClr val="969696"/>
          </a:solidFill>
          <a:ln w="9525">
            <a:solidFill>
              <a:srgbClr val="000000"/>
            </a:solidFill>
            <a:miter lim="800000"/>
            <a:headEnd/>
            <a:tailEnd/>
          </a:ln>
        </p:spPr>
        <p:txBody>
          <a:bodyPr/>
          <a:lstStyle/>
          <a:p>
            <a:endParaRPr lang="cs-CZ" altLang="cs-CZ">
              <a:latin typeface="Calibri" pitchFamily="34" charset="0"/>
            </a:endParaRPr>
          </a:p>
        </p:txBody>
      </p:sp>
      <p:sp>
        <p:nvSpPr>
          <p:cNvPr id="128016" name="Rectangle 43"/>
          <p:cNvSpPr>
            <a:spLocks noChangeArrowheads="1"/>
          </p:cNvSpPr>
          <p:nvPr/>
        </p:nvSpPr>
        <p:spPr bwMode="auto">
          <a:xfrm rot="600366">
            <a:off x="2725738" y="4570413"/>
            <a:ext cx="273050" cy="182562"/>
          </a:xfrm>
          <a:prstGeom prst="rect">
            <a:avLst/>
          </a:prstGeom>
          <a:solidFill>
            <a:srgbClr val="969696"/>
          </a:solidFill>
          <a:ln w="9525">
            <a:solidFill>
              <a:srgbClr val="000000"/>
            </a:solidFill>
            <a:miter lim="800000"/>
            <a:headEnd/>
            <a:tailEnd/>
          </a:ln>
        </p:spPr>
        <p:txBody>
          <a:bodyPr/>
          <a:lstStyle/>
          <a:p>
            <a:endParaRPr lang="cs-CZ" altLang="cs-CZ">
              <a:latin typeface="Calibri" pitchFamily="34" charset="0"/>
            </a:endParaRPr>
          </a:p>
        </p:txBody>
      </p:sp>
      <p:sp>
        <p:nvSpPr>
          <p:cNvPr id="128017" name="Rectangle 44"/>
          <p:cNvSpPr>
            <a:spLocks noChangeArrowheads="1"/>
          </p:cNvSpPr>
          <p:nvPr/>
        </p:nvSpPr>
        <p:spPr bwMode="auto">
          <a:xfrm rot="2347943">
            <a:off x="2998788" y="4660900"/>
            <a:ext cx="274637" cy="184150"/>
          </a:xfrm>
          <a:prstGeom prst="rect">
            <a:avLst/>
          </a:prstGeom>
          <a:solidFill>
            <a:srgbClr val="969696"/>
          </a:solidFill>
          <a:ln w="9525">
            <a:solidFill>
              <a:srgbClr val="000000"/>
            </a:solidFill>
            <a:miter lim="800000"/>
            <a:headEnd/>
            <a:tailEnd/>
          </a:ln>
        </p:spPr>
        <p:txBody>
          <a:bodyPr/>
          <a:lstStyle/>
          <a:p>
            <a:endParaRPr lang="cs-CZ" altLang="cs-CZ">
              <a:latin typeface="Calibri" pitchFamily="34" charset="0"/>
            </a:endParaRPr>
          </a:p>
        </p:txBody>
      </p:sp>
      <p:sp>
        <p:nvSpPr>
          <p:cNvPr id="128018" name="Rectangle 45"/>
          <p:cNvSpPr>
            <a:spLocks noChangeArrowheads="1"/>
          </p:cNvSpPr>
          <p:nvPr/>
        </p:nvSpPr>
        <p:spPr bwMode="auto">
          <a:xfrm rot="2347943">
            <a:off x="2998788" y="4387850"/>
            <a:ext cx="274637" cy="182563"/>
          </a:xfrm>
          <a:prstGeom prst="rect">
            <a:avLst/>
          </a:prstGeom>
          <a:solidFill>
            <a:srgbClr val="969696"/>
          </a:solidFill>
          <a:ln w="9525">
            <a:solidFill>
              <a:srgbClr val="000000"/>
            </a:solidFill>
            <a:miter lim="800000"/>
            <a:headEnd/>
            <a:tailEnd/>
          </a:ln>
        </p:spPr>
        <p:txBody>
          <a:bodyPr/>
          <a:lstStyle/>
          <a:p>
            <a:endParaRPr lang="cs-CZ" altLang="cs-CZ">
              <a:latin typeface="Calibri" pitchFamily="34" charset="0"/>
            </a:endParaRPr>
          </a:p>
        </p:txBody>
      </p:sp>
      <p:sp>
        <p:nvSpPr>
          <p:cNvPr id="128019" name="Line 46"/>
          <p:cNvSpPr>
            <a:spLocks noChangeShapeType="1"/>
          </p:cNvSpPr>
          <p:nvPr/>
        </p:nvSpPr>
        <p:spPr bwMode="auto">
          <a:xfrm>
            <a:off x="1993900" y="4570413"/>
            <a:ext cx="1004888" cy="182562"/>
          </a:xfrm>
          <a:prstGeom prst="line">
            <a:avLst/>
          </a:prstGeom>
          <a:noFill/>
          <a:ln w="38100">
            <a:solidFill>
              <a:srgbClr val="000000"/>
            </a:solidFill>
            <a:round/>
            <a:headEnd/>
            <a:tailEnd/>
          </a:ln>
        </p:spPr>
        <p:txBody>
          <a:bodyPr/>
          <a:lstStyle/>
          <a:p>
            <a:endParaRPr lang="cs-CZ"/>
          </a:p>
        </p:txBody>
      </p:sp>
      <p:sp>
        <p:nvSpPr>
          <p:cNvPr id="128020" name="Line 47"/>
          <p:cNvSpPr>
            <a:spLocks noChangeShapeType="1"/>
          </p:cNvSpPr>
          <p:nvPr/>
        </p:nvSpPr>
        <p:spPr bwMode="auto">
          <a:xfrm>
            <a:off x="1993900" y="4295775"/>
            <a:ext cx="1004888" cy="182563"/>
          </a:xfrm>
          <a:prstGeom prst="line">
            <a:avLst/>
          </a:prstGeom>
          <a:noFill/>
          <a:ln w="38100">
            <a:solidFill>
              <a:srgbClr val="000000"/>
            </a:solidFill>
            <a:round/>
            <a:headEnd/>
            <a:tailEnd/>
          </a:ln>
        </p:spPr>
        <p:txBody>
          <a:bodyPr/>
          <a:lstStyle/>
          <a:p>
            <a:endParaRPr lang="cs-CZ"/>
          </a:p>
        </p:txBody>
      </p:sp>
      <p:sp>
        <p:nvSpPr>
          <p:cNvPr id="128021" name="Line 48"/>
          <p:cNvSpPr>
            <a:spLocks noChangeShapeType="1"/>
          </p:cNvSpPr>
          <p:nvPr/>
        </p:nvSpPr>
        <p:spPr bwMode="auto">
          <a:xfrm>
            <a:off x="2998788" y="4752975"/>
            <a:ext cx="184150" cy="182563"/>
          </a:xfrm>
          <a:prstGeom prst="line">
            <a:avLst/>
          </a:prstGeom>
          <a:noFill/>
          <a:ln w="38100">
            <a:solidFill>
              <a:srgbClr val="000000"/>
            </a:solidFill>
            <a:round/>
            <a:headEnd/>
            <a:tailEnd/>
          </a:ln>
        </p:spPr>
        <p:txBody>
          <a:bodyPr/>
          <a:lstStyle/>
          <a:p>
            <a:endParaRPr lang="cs-CZ"/>
          </a:p>
        </p:txBody>
      </p:sp>
      <p:sp>
        <p:nvSpPr>
          <p:cNvPr id="128022" name="Line 49"/>
          <p:cNvSpPr>
            <a:spLocks noChangeShapeType="1"/>
          </p:cNvSpPr>
          <p:nvPr/>
        </p:nvSpPr>
        <p:spPr bwMode="auto">
          <a:xfrm>
            <a:off x="2998788" y="4478338"/>
            <a:ext cx="184150" cy="182562"/>
          </a:xfrm>
          <a:prstGeom prst="line">
            <a:avLst/>
          </a:prstGeom>
          <a:noFill/>
          <a:ln w="38100">
            <a:solidFill>
              <a:srgbClr val="000000"/>
            </a:solidFill>
            <a:round/>
            <a:headEnd/>
            <a:tailEnd/>
          </a:ln>
        </p:spPr>
        <p:txBody>
          <a:bodyPr/>
          <a:lstStyle/>
          <a:p>
            <a:endParaRPr lang="cs-CZ"/>
          </a:p>
        </p:txBody>
      </p:sp>
      <p:sp>
        <p:nvSpPr>
          <p:cNvPr id="128023" name="Line 50"/>
          <p:cNvSpPr>
            <a:spLocks noChangeShapeType="1"/>
          </p:cNvSpPr>
          <p:nvPr/>
        </p:nvSpPr>
        <p:spPr bwMode="auto">
          <a:xfrm>
            <a:off x="1993900" y="2924175"/>
            <a:ext cx="0" cy="182563"/>
          </a:xfrm>
          <a:prstGeom prst="line">
            <a:avLst/>
          </a:prstGeom>
          <a:noFill/>
          <a:ln w="57150">
            <a:solidFill>
              <a:srgbClr val="000000"/>
            </a:solidFill>
            <a:round/>
            <a:headEnd/>
            <a:tailEnd/>
          </a:ln>
        </p:spPr>
        <p:txBody>
          <a:bodyPr/>
          <a:lstStyle/>
          <a:p>
            <a:endParaRPr lang="cs-CZ"/>
          </a:p>
        </p:txBody>
      </p:sp>
      <p:sp>
        <p:nvSpPr>
          <p:cNvPr id="128024" name="Line 51"/>
          <p:cNvSpPr>
            <a:spLocks noChangeShapeType="1"/>
          </p:cNvSpPr>
          <p:nvPr/>
        </p:nvSpPr>
        <p:spPr bwMode="auto">
          <a:xfrm>
            <a:off x="2451100" y="2924175"/>
            <a:ext cx="0" cy="182563"/>
          </a:xfrm>
          <a:prstGeom prst="line">
            <a:avLst/>
          </a:prstGeom>
          <a:noFill/>
          <a:ln w="57150">
            <a:solidFill>
              <a:srgbClr val="000000"/>
            </a:solidFill>
            <a:round/>
            <a:headEnd/>
            <a:tailEnd/>
          </a:ln>
        </p:spPr>
        <p:txBody>
          <a:bodyPr/>
          <a:lstStyle/>
          <a:p>
            <a:endParaRPr lang="cs-CZ"/>
          </a:p>
        </p:txBody>
      </p:sp>
      <p:sp>
        <p:nvSpPr>
          <p:cNvPr id="128025" name="Line 54"/>
          <p:cNvSpPr>
            <a:spLocks noChangeShapeType="1"/>
          </p:cNvSpPr>
          <p:nvPr/>
        </p:nvSpPr>
        <p:spPr bwMode="auto">
          <a:xfrm>
            <a:off x="1993900" y="3838575"/>
            <a:ext cx="0" cy="1279525"/>
          </a:xfrm>
          <a:prstGeom prst="line">
            <a:avLst/>
          </a:prstGeom>
          <a:noFill/>
          <a:ln w="57150">
            <a:solidFill>
              <a:srgbClr val="000000"/>
            </a:solidFill>
            <a:round/>
            <a:headEnd/>
            <a:tailEnd/>
          </a:ln>
        </p:spPr>
        <p:txBody>
          <a:bodyPr/>
          <a:lstStyle/>
          <a:p>
            <a:endParaRPr lang="cs-CZ"/>
          </a:p>
        </p:txBody>
      </p:sp>
      <p:sp>
        <p:nvSpPr>
          <p:cNvPr id="128026" name="Line 55"/>
          <p:cNvSpPr>
            <a:spLocks noChangeShapeType="1"/>
          </p:cNvSpPr>
          <p:nvPr/>
        </p:nvSpPr>
        <p:spPr bwMode="auto">
          <a:xfrm>
            <a:off x="2451100" y="3746500"/>
            <a:ext cx="0" cy="457200"/>
          </a:xfrm>
          <a:prstGeom prst="line">
            <a:avLst/>
          </a:prstGeom>
          <a:noFill/>
          <a:ln w="57150">
            <a:solidFill>
              <a:srgbClr val="000000"/>
            </a:solidFill>
            <a:round/>
            <a:headEnd/>
            <a:tailEnd/>
          </a:ln>
        </p:spPr>
        <p:txBody>
          <a:bodyPr/>
          <a:lstStyle/>
          <a:p>
            <a:endParaRPr lang="cs-CZ"/>
          </a:p>
        </p:txBody>
      </p:sp>
      <p:sp>
        <p:nvSpPr>
          <p:cNvPr id="128027" name="Line 56"/>
          <p:cNvSpPr>
            <a:spLocks noChangeShapeType="1"/>
          </p:cNvSpPr>
          <p:nvPr/>
        </p:nvSpPr>
        <p:spPr bwMode="auto">
          <a:xfrm flipV="1">
            <a:off x="1993900" y="3746500"/>
            <a:ext cx="0" cy="1006475"/>
          </a:xfrm>
          <a:prstGeom prst="line">
            <a:avLst/>
          </a:prstGeom>
          <a:noFill/>
          <a:ln w="57150">
            <a:solidFill>
              <a:srgbClr val="000000"/>
            </a:solidFill>
            <a:round/>
            <a:headEnd/>
            <a:tailEnd/>
          </a:ln>
        </p:spPr>
        <p:txBody>
          <a:bodyPr/>
          <a:lstStyle/>
          <a:p>
            <a:endParaRPr lang="cs-CZ"/>
          </a:p>
        </p:txBody>
      </p:sp>
      <p:sp>
        <p:nvSpPr>
          <p:cNvPr id="128028" name="Line 57"/>
          <p:cNvSpPr>
            <a:spLocks noChangeShapeType="1"/>
          </p:cNvSpPr>
          <p:nvPr/>
        </p:nvSpPr>
        <p:spPr bwMode="auto">
          <a:xfrm>
            <a:off x="2451100" y="4660900"/>
            <a:ext cx="0" cy="457200"/>
          </a:xfrm>
          <a:prstGeom prst="line">
            <a:avLst/>
          </a:prstGeom>
          <a:noFill/>
          <a:ln w="57150">
            <a:solidFill>
              <a:srgbClr val="000000"/>
            </a:solidFill>
            <a:round/>
            <a:headEnd/>
            <a:tailEnd/>
          </a:ln>
        </p:spPr>
        <p:txBody>
          <a:bodyPr/>
          <a:lstStyle/>
          <a:p>
            <a:endParaRPr lang="cs-CZ"/>
          </a:p>
        </p:txBody>
      </p:sp>
      <p:sp>
        <p:nvSpPr>
          <p:cNvPr id="128029" name="Line 58"/>
          <p:cNvSpPr>
            <a:spLocks noChangeShapeType="1"/>
          </p:cNvSpPr>
          <p:nvPr/>
        </p:nvSpPr>
        <p:spPr bwMode="auto">
          <a:xfrm>
            <a:off x="2725738" y="4684713"/>
            <a:ext cx="0" cy="433387"/>
          </a:xfrm>
          <a:prstGeom prst="line">
            <a:avLst/>
          </a:prstGeom>
          <a:noFill/>
          <a:ln w="57150">
            <a:solidFill>
              <a:srgbClr val="000000"/>
            </a:solidFill>
            <a:round/>
            <a:headEnd/>
            <a:tailEnd/>
          </a:ln>
        </p:spPr>
        <p:txBody>
          <a:bodyPr/>
          <a:lstStyle/>
          <a:p>
            <a:endParaRPr lang="cs-CZ"/>
          </a:p>
        </p:txBody>
      </p:sp>
      <p:sp>
        <p:nvSpPr>
          <p:cNvPr id="128030" name="Line 59"/>
          <p:cNvSpPr>
            <a:spLocks noChangeShapeType="1"/>
          </p:cNvSpPr>
          <p:nvPr/>
        </p:nvSpPr>
        <p:spPr bwMode="auto">
          <a:xfrm>
            <a:off x="2998788" y="4752975"/>
            <a:ext cx="0" cy="365125"/>
          </a:xfrm>
          <a:prstGeom prst="line">
            <a:avLst/>
          </a:prstGeom>
          <a:noFill/>
          <a:ln w="57150">
            <a:solidFill>
              <a:srgbClr val="000000"/>
            </a:solidFill>
            <a:round/>
            <a:headEnd/>
            <a:tailEnd/>
          </a:ln>
        </p:spPr>
        <p:txBody>
          <a:bodyPr/>
          <a:lstStyle/>
          <a:p>
            <a:endParaRPr lang="cs-CZ"/>
          </a:p>
        </p:txBody>
      </p:sp>
      <p:sp>
        <p:nvSpPr>
          <p:cNvPr id="128031" name="Line 60"/>
          <p:cNvSpPr>
            <a:spLocks noChangeShapeType="1"/>
          </p:cNvSpPr>
          <p:nvPr/>
        </p:nvSpPr>
        <p:spPr bwMode="auto">
          <a:xfrm>
            <a:off x="2725738" y="4113213"/>
            <a:ext cx="0" cy="182562"/>
          </a:xfrm>
          <a:prstGeom prst="line">
            <a:avLst/>
          </a:prstGeom>
          <a:noFill/>
          <a:ln w="57150">
            <a:solidFill>
              <a:srgbClr val="000000"/>
            </a:solidFill>
            <a:round/>
            <a:headEnd/>
            <a:tailEnd/>
          </a:ln>
        </p:spPr>
        <p:txBody>
          <a:bodyPr/>
          <a:lstStyle/>
          <a:p>
            <a:endParaRPr lang="cs-CZ"/>
          </a:p>
        </p:txBody>
      </p:sp>
      <p:sp>
        <p:nvSpPr>
          <p:cNvPr id="128032" name="Line 61"/>
          <p:cNvSpPr>
            <a:spLocks noChangeShapeType="1"/>
          </p:cNvSpPr>
          <p:nvPr/>
        </p:nvSpPr>
        <p:spPr bwMode="auto">
          <a:xfrm>
            <a:off x="2998788" y="4113213"/>
            <a:ext cx="0" cy="182562"/>
          </a:xfrm>
          <a:prstGeom prst="line">
            <a:avLst/>
          </a:prstGeom>
          <a:noFill/>
          <a:ln w="57150">
            <a:solidFill>
              <a:srgbClr val="000000"/>
            </a:solidFill>
            <a:round/>
            <a:headEnd/>
            <a:tailEnd/>
          </a:ln>
        </p:spPr>
        <p:txBody>
          <a:bodyPr/>
          <a:lstStyle/>
          <a:p>
            <a:endParaRPr lang="cs-CZ"/>
          </a:p>
        </p:txBody>
      </p:sp>
      <p:sp>
        <p:nvSpPr>
          <p:cNvPr id="128033" name="Line 75"/>
          <p:cNvSpPr>
            <a:spLocks noChangeShapeType="1"/>
          </p:cNvSpPr>
          <p:nvPr/>
        </p:nvSpPr>
        <p:spPr bwMode="auto">
          <a:xfrm>
            <a:off x="3730625" y="4752975"/>
            <a:ext cx="0" cy="365125"/>
          </a:xfrm>
          <a:prstGeom prst="line">
            <a:avLst/>
          </a:prstGeom>
          <a:noFill/>
          <a:ln w="9525">
            <a:solidFill>
              <a:srgbClr val="000000"/>
            </a:solidFill>
            <a:round/>
            <a:headEnd/>
            <a:tailEnd/>
          </a:ln>
        </p:spPr>
        <p:txBody>
          <a:bodyPr/>
          <a:lstStyle/>
          <a:p>
            <a:endParaRPr lang="cs-CZ"/>
          </a:p>
        </p:txBody>
      </p:sp>
      <p:sp>
        <p:nvSpPr>
          <p:cNvPr id="128034" name="Line 76"/>
          <p:cNvSpPr>
            <a:spLocks noChangeShapeType="1"/>
          </p:cNvSpPr>
          <p:nvPr/>
        </p:nvSpPr>
        <p:spPr bwMode="auto">
          <a:xfrm>
            <a:off x="4097338" y="4752975"/>
            <a:ext cx="0" cy="365125"/>
          </a:xfrm>
          <a:prstGeom prst="line">
            <a:avLst/>
          </a:prstGeom>
          <a:noFill/>
          <a:ln w="9525">
            <a:solidFill>
              <a:srgbClr val="000000"/>
            </a:solidFill>
            <a:round/>
            <a:headEnd/>
            <a:tailEnd/>
          </a:ln>
        </p:spPr>
        <p:txBody>
          <a:bodyPr/>
          <a:lstStyle/>
          <a:p>
            <a:endParaRPr lang="cs-CZ"/>
          </a:p>
        </p:txBody>
      </p:sp>
      <p:sp>
        <p:nvSpPr>
          <p:cNvPr id="128035" name="Line 77"/>
          <p:cNvSpPr>
            <a:spLocks noChangeShapeType="1"/>
          </p:cNvSpPr>
          <p:nvPr/>
        </p:nvSpPr>
        <p:spPr bwMode="auto">
          <a:xfrm>
            <a:off x="3730625" y="4935538"/>
            <a:ext cx="0" cy="182562"/>
          </a:xfrm>
          <a:prstGeom prst="line">
            <a:avLst/>
          </a:prstGeom>
          <a:noFill/>
          <a:ln w="76200">
            <a:solidFill>
              <a:srgbClr val="000000"/>
            </a:solidFill>
            <a:round/>
            <a:headEnd/>
            <a:tailEnd/>
          </a:ln>
        </p:spPr>
        <p:txBody>
          <a:bodyPr/>
          <a:lstStyle/>
          <a:p>
            <a:endParaRPr lang="cs-CZ"/>
          </a:p>
        </p:txBody>
      </p:sp>
      <p:sp>
        <p:nvSpPr>
          <p:cNvPr id="128036" name="Line 78"/>
          <p:cNvSpPr>
            <a:spLocks noChangeShapeType="1"/>
          </p:cNvSpPr>
          <p:nvPr/>
        </p:nvSpPr>
        <p:spPr bwMode="auto">
          <a:xfrm>
            <a:off x="4097338" y="4935538"/>
            <a:ext cx="0" cy="182562"/>
          </a:xfrm>
          <a:prstGeom prst="line">
            <a:avLst/>
          </a:prstGeom>
          <a:noFill/>
          <a:ln w="76200">
            <a:solidFill>
              <a:srgbClr val="000000"/>
            </a:solidFill>
            <a:round/>
            <a:headEnd/>
            <a:tailEnd/>
          </a:ln>
        </p:spPr>
        <p:txBody>
          <a:bodyPr/>
          <a:lstStyle/>
          <a:p>
            <a:endParaRPr lang="cs-CZ"/>
          </a:p>
        </p:txBody>
      </p:sp>
      <p:sp>
        <p:nvSpPr>
          <p:cNvPr id="128037" name="Line 79"/>
          <p:cNvSpPr>
            <a:spLocks noChangeShapeType="1"/>
          </p:cNvSpPr>
          <p:nvPr/>
        </p:nvSpPr>
        <p:spPr bwMode="auto">
          <a:xfrm>
            <a:off x="3640138" y="4752975"/>
            <a:ext cx="547687" cy="0"/>
          </a:xfrm>
          <a:prstGeom prst="line">
            <a:avLst/>
          </a:prstGeom>
          <a:noFill/>
          <a:ln w="9525">
            <a:solidFill>
              <a:srgbClr val="000000"/>
            </a:solidFill>
            <a:round/>
            <a:headEnd/>
            <a:tailEnd/>
          </a:ln>
        </p:spPr>
        <p:txBody>
          <a:bodyPr/>
          <a:lstStyle/>
          <a:p>
            <a:endParaRPr lang="cs-CZ"/>
          </a:p>
        </p:txBody>
      </p:sp>
      <p:sp>
        <p:nvSpPr>
          <p:cNvPr id="128038" name="Rectangle 80"/>
          <p:cNvSpPr>
            <a:spLocks noChangeArrowheads="1"/>
          </p:cNvSpPr>
          <p:nvPr/>
        </p:nvSpPr>
        <p:spPr bwMode="auto">
          <a:xfrm>
            <a:off x="3730625" y="4478338"/>
            <a:ext cx="366713" cy="274637"/>
          </a:xfrm>
          <a:prstGeom prst="rect">
            <a:avLst/>
          </a:prstGeom>
          <a:solidFill>
            <a:srgbClr val="C0C0C0"/>
          </a:solidFill>
          <a:ln w="9525">
            <a:solidFill>
              <a:srgbClr val="000000"/>
            </a:solidFill>
            <a:miter lim="800000"/>
            <a:headEnd/>
            <a:tailEnd/>
          </a:ln>
        </p:spPr>
        <p:txBody>
          <a:bodyPr/>
          <a:lstStyle/>
          <a:p>
            <a:endParaRPr lang="cs-CZ" altLang="cs-CZ">
              <a:latin typeface="Calibri" pitchFamily="34" charset="0"/>
            </a:endParaRPr>
          </a:p>
        </p:txBody>
      </p:sp>
      <p:sp>
        <p:nvSpPr>
          <p:cNvPr id="128039" name="AutoShape 83"/>
          <p:cNvSpPr>
            <a:spLocks noChangeArrowheads="1"/>
          </p:cNvSpPr>
          <p:nvPr/>
        </p:nvSpPr>
        <p:spPr bwMode="auto">
          <a:xfrm>
            <a:off x="3365500" y="4570413"/>
            <a:ext cx="365125" cy="90487"/>
          </a:xfrm>
          <a:prstGeom prst="rightArrow">
            <a:avLst>
              <a:gd name="adj1" fmla="val 50000"/>
              <a:gd name="adj2" fmla="val 100878"/>
            </a:avLst>
          </a:prstGeom>
          <a:solidFill>
            <a:srgbClr val="FFFFFF"/>
          </a:solidFill>
          <a:ln w="9525">
            <a:solidFill>
              <a:srgbClr val="000000"/>
            </a:solidFill>
            <a:miter lim="800000"/>
            <a:headEnd/>
            <a:tailEnd/>
          </a:ln>
        </p:spPr>
        <p:txBody>
          <a:bodyPr/>
          <a:lstStyle/>
          <a:p>
            <a:endParaRPr lang="cs-CZ" altLang="cs-CZ">
              <a:latin typeface="Calibri" pitchFamily="34" charset="0"/>
            </a:endParaRPr>
          </a:p>
        </p:txBody>
      </p:sp>
      <p:sp>
        <p:nvSpPr>
          <p:cNvPr id="59" name="Rectangle 116"/>
          <p:cNvSpPr>
            <a:spLocks noChangeArrowheads="1"/>
          </p:cNvSpPr>
          <p:nvPr/>
        </p:nvSpPr>
        <p:spPr bwMode="auto">
          <a:xfrm>
            <a:off x="3090863" y="4445000"/>
            <a:ext cx="73025" cy="71438"/>
          </a:xfrm>
          <a:prstGeom prst="rect">
            <a:avLst/>
          </a:prstGeom>
          <a:solidFill>
            <a:srgbClr val="FF3300"/>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60" name="Rectangle 118"/>
          <p:cNvSpPr>
            <a:spLocks noChangeArrowheads="1"/>
          </p:cNvSpPr>
          <p:nvPr/>
        </p:nvSpPr>
        <p:spPr bwMode="auto">
          <a:xfrm>
            <a:off x="3090863" y="4732338"/>
            <a:ext cx="144462" cy="73025"/>
          </a:xfrm>
          <a:prstGeom prst="rect">
            <a:avLst/>
          </a:prstGeom>
          <a:solidFill>
            <a:schemeClr val="accent2"/>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61" name="Rectangle 119"/>
          <p:cNvSpPr>
            <a:spLocks noChangeArrowheads="1"/>
          </p:cNvSpPr>
          <p:nvPr/>
        </p:nvSpPr>
        <p:spPr bwMode="auto">
          <a:xfrm rot="600366">
            <a:off x="1939925" y="3436938"/>
            <a:ext cx="274638" cy="184150"/>
          </a:xfrm>
          <a:prstGeom prst="rect">
            <a:avLst/>
          </a:prstGeom>
          <a:solidFill>
            <a:srgbClr val="969696"/>
          </a:solidFill>
          <a:ln w="9525">
            <a:solidFill>
              <a:srgbClr val="000000"/>
            </a:solidFill>
            <a:miter lim="800000"/>
            <a:headEnd/>
            <a:tailEnd/>
          </a:ln>
        </p:spPr>
        <p:txBody>
          <a:bodyPr/>
          <a:lstStyle/>
          <a:p>
            <a:endParaRPr lang="cs-CZ" altLang="cs-CZ">
              <a:latin typeface="Calibri" pitchFamily="34" charset="0"/>
            </a:endParaRPr>
          </a:p>
        </p:txBody>
      </p:sp>
      <p:sp>
        <p:nvSpPr>
          <p:cNvPr id="128043" name="Text Box 85"/>
          <p:cNvSpPr txBox="1">
            <a:spLocks noChangeArrowheads="1"/>
          </p:cNvSpPr>
          <p:nvPr/>
        </p:nvSpPr>
        <p:spPr bwMode="auto">
          <a:xfrm>
            <a:off x="3449638" y="3768725"/>
            <a:ext cx="1554162" cy="642938"/>
          </a:xfrm>
          <a:prstGeom prst="rect">
            <a:avLst/>
          </a:prstGeom>
          <a:solidFill>
            <a:srgbClr val="FFFFFF"/>
          </a:solidFill>
          <a:ln w="9525">
            <a:noFill/>
            <a:miter lim="800000"/>
            <a:headEnd/>
            <a:tailEnd/>
          </a:ln>
        </p:spPr>
        <p:txBody>
          <a:bodyPr/>
          <a:lstStyle/>
          <a:p>
            <a:pPr algn="ctr"/>
            <a:r>
              <a:rPr lang="cs-CZ" altLang="cs-CZ" sz="1600" b="1"/>
              <a:t>Kompletační vozík</a:t>
            </a:r>
            <a:endParaRPr lang="cs-CZ" altLang="cs-CZ"/>
          </a:p>
        </p:txBody>
      </p:sp>
      <p:sp>
        <p:nvSpPr>
          <p:cNvPr id="128044" name="Text Box 87"/>
          <p:cNvSpPr txBox="1">
            <a:spLocks noChangeArrowheads="1"/>
          </p:cNvSpPr>
          <p:nvPr/>
        </p:nvSpPr>
        <p:spPr bwMode="auto">
          <a:xfrm>
            <a:off x="628650" y="4181475"/>
            <a:ext cx="1270000" cy="365125"/>
          </a:xfrm>
          <a:prstGeom prst="rect">
            <a:avLst/>
          </a:prstGeom>
          <a:solidFill>
            <a:srgbClr val="FFFFFF"/>
          </a:solidFill>
          <a:ln w="9525">
            <a:noFill/>
            <a:miter lim="800000"/>
            <a:headEnd/>
            <a:tailEnd/>
          </a:ln>
        </p:spPr>
        <p:txBody>
          <a:bodyPr/>
          <a:lstStyle/>
          <a:p>
            <a:pPr algn="ctr"/>
            <a:r>
              <a:rPr lang="cs-CZ" altLang="cs-CZ" sz="1600" b="1"/>
              <a:t>Gravitační regály</a:t>
            </a:r>
            <a:endParaRPr lang="cs-CZ" altLang="cs-CZ"/>
          </a:p>
        </p:txBody>
      </p:sp>
      <p:sp>
        <p:nvSpPr>
          <p:cNvPr id="64" name="Rectangle 18"/>
          <p:cNvSpPr>
            <a:spLocks noChangeArrowheads="1"/>
          </p:cNvSpPr>
          <p:nvPr/>
        </p:nvSpPr>
        <p:spPr bwMode="auto">
          <a:xfrm>
            <a:off x="628650" y="5445125"/>
            <a:ext cx="8064500" cy="1016000"/>
          </a:xfrm>
          <a:prstGeom prst="rect">
            <a:avLst/>
          </a:prstGeom>
          <a:solidFill>
            <a:schemeClr val="bg1"/>
          </a:solidFill>
          <a:ln w="9525">
            <a:noFill/>
            <a:miter lim="800000"/>
            <a:headEnd/>
            <a:tailEnd/>
          </a:ln>
        </p:spPr>
        <p:txBody>
          <a:bodyPr>
            <a:spAutoFit/>
          </a:bodyPr>
          <a:lstStyle/>
          <a:p>
            <a:pPr marL="342900" indent="-342900">
              <a:buFontTx/>
              <a:buChar char="•"/>
            </a:pPr>
            <a:r>
              <a:rPr lang="cs-CZ" altLang="cs-CZ" sz="2000" b="1">
                <a:latin typeface="Calibri" pitchFamily="34" charset="0"/>
              </a:rPr>
              <a:t>dopravníky pro přísun zboží do prostoru kompletace (gravitační, poháněné dopravníky) a dopravu kompletovaných objednávek do balení, expedice</a:t>
            </a:r>
          </a:p>
        </p:txBody>
      </p:sp>
      <p:sp>
        <p:nvSpPr>
          <p:cNvPr id="2" name="Šipka doprava 1"/>
          <p:cNvSpPr/>
          <p:nvPr/>
        </p:nvSpPr>
        <p:spPr>
          <a:xfrm rot="16200000">
            <a:off x="6941344" y="4910932"/>
            <a:ext cx="585787" cy="533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28047" name="TextovéPole 47"/>
          <p:cNvSpPr txBox="1">
            <a:spLocks noChangeArrowheads="1"/>
          </p:cNvSpPr>
          <p:nvPr/>
        </p:nvSpPr>
        <p:spPr bwMode="auto">
          <a:xfrm>
            <a:off x="5795963" y="6276975"/>
            <a:ext cx="3097212" cy="368300"/>
          </a:xfrm>
          <a:prstGeom prst="rect">
            <a:avLst/>
          </a:prstGeom>
          <a:noFill/>
          <a:ln w="9525">
            <a:noFill/>
            <a:miter lim="800000"/>
            <a:headEnd/>
            <a:tailEnd/>
          </a:ln>
        </p:spPr>
        <p:txBody>
          <a:bodyPr>
            <a:spAutoFit/>
          </a:bodyPr>
          <a:lstStyle/>
          <a:p>
            <a:r>
              <a:rPr lang="cs-CZ">
                <a:latin typeface="Calibri" pitchFamily="34" charset="0"/>
              </a:rPr>
              <a:t>Zdroj: Gros, PPT Kompletace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808"/>
                                        </p:tgtEl>
                                        <p:attrNameLst>
                                          <p:attrName>style.visibility</p:attrName>
                                        </p:attrNameLst>
                                      </p:cBhvr>
                                      <p:to>
                                        <p:strVal val="visible"/>
                                      </p:to>
                                    </p:set>
                                    <p:animEffect transition="in" filter="box(in)">
                                      <p:cBhvr>
                                        <p:cTn id="7" dur="500"/>
                                        <p:tgtEl>
                                          <p:spTgt spid="338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20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grpId="0" nodeType="clickEffect">
                                  <p:stCondLst>
                                    <p:cond delay="0"/>
                                  </p:stCondLst>
                                  <p:childTnLst>
                                    <p:animMotion origin="layout" path="M -1.66667E-6 2.13873E-6 C 0.00521 -0.0104 0.01059 -0.02058 0.0191 -0.02543 C 0.0276 -0.03029 0.04236 -0.03144 0.05087 -0.02959 C 0.05937 -0.02774 0.06632 -0.02566 0.06996 -0.0148 C 0.07361 -0.00393 0.07326 0.01595 0.07309 0.03607 " pathEditMode="relative" ptsTypes="aaaaA">
                                      <p:cBhvr>
                                        <p:cTn id="16" dur="2000" fill="hold"/>
                                        <p:tgtEl>
                                          <p:spTgt spid="59"/>
                                        </p:tgtEl>
                                        <p:attrNameLst>
                                          <p:attrName>ppt_x</p:attrName>
                                          <p:attrName>ppt_y</p:attrName>
                                        </p:attrNameLst>
                                      </p:cBhvr>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grpId="0" nodeType="clickEffect">
                                  <p:stCondLst>
                                    <p:cond delay="0"/>
                                  </p:stCondLst>
                                  <p:childTnLst>
                                    <p:animMotion origin="layout" path="M -3.33333E-6 9.24855E-7 C 0.00573 -0.01965 0.01146 -0.0393 0.02066 -0.05295 C 0.02986 -0.06659 0.04549 -0.07977 0.05556 -0.08254 C 0.06562 -0.08531 0.07535 -0.08254 0.0809 -0.06982 C 0.08646 -0.05711 0.08767 -0.03167 0.08889 -0.00624 " pathEditMode="relative" ptsTypes="aaaaA">
                                      <p:cBhvr>
                                        <p:cTn id="20" dur="2000" fill="hold"/>
                                        <p:tgtEl>
                                          <p:spTgt spid="60"/>
                                        </p:tgtEl>
                                        <p:attrNameLst>
                                          <p:attrName>ppt_x</p:attrName>
                                          <p:attrName>ppt_y</p:attrName>
                                        </p:attrNameLst>
                                      </p:cBhvr>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grpId="0" nodeType="clickEffect">
                                  <p:stCondLst>
                                    <p:cond delay="0"/>
                                  </p:stCondLst>
                                  <p:childTnLst>
                                    <p:animMotion origin="layout" path="M -8.61111E-6 -3.93064E-6 C -0.01407 0.0215 -0.02796 0.04301 -0.03334 0.05503 C -0.03872 0.06705 -0.03473 0.0659 -0.03178 0.07191 C -0.02882 0.07792 -0.02344 0.08624 -0.01598 0.09087 C -0.00851 0.09549 0.00798 0.09803 0.01267 0.09942 " pathEditMode="relative" ptsTypes="aaaaA">
                                      <p:cBhvr>
                                        <p:cTn id="24" dur="2000" fill="hold"/>
                                        <p:tgtEl>
                                          <p:spTgt spid="61"/>
                                        </p:tgtEl>
                                        <p:attrNameLst>
                                          <p:attrName>ppt_x</p:attrName>
                                          <p:attrName>ppt_y</p:attrName>
                                        </p:attrNameLst>
                                      </p:cBhvr>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box(in)">
                                      <p:cBhvr>
                                        <p:cTn id="2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8" grpId="0" animBg="1"/>
      <p:bldP spid="59" grpId="0" animBg="1"/>
      <p:bldP spid="60" grpId="0" animBg="1"/>
      <p:bldP spid="61" grpId="0" animBg="1"/>
      <p:bldP spid="6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4"/>
          <p:cNvSpPr>
            <a:spLocks noChangeArrowheads="1"/>
          </p:cNvSpPr>
          <p:nvPr/>
        </p:nvSpPr>
        <p:spPr bwMode="auto">
          <a:xfrm>
            <a:off x="2503488" y="188913"/>
            <a:ext cx="4003675" cy="522287"/>
          </a:xfrm>
          <a:prstGeom prst="rect">
            <a:avLst/>
          </a:prstGeom>
          <a:noFill/>
          <a:ln w="9525">
            <a:noFill/>
            <a:miter lim="800000"/>
            <a:headEnd/>
            <a:tailEnd/>
          </a:ln>
        </p:spPr>
        <p:txBody>
          <a:bodyPr wrap="none" anchor="ctr">
            <a:spAutoFit/>
          </a:bodyPr>
          <a:lstStyle/>
          <a:p>
            <a:pPr algn="just">
              <a:tabLst>
                <a:tab pos="228600" algn="l"/>
              </a:tabLst>
            </a:pPr>
            <a:r>
              <a:rPr lang="cs-CZ" altLang="cs-CZ" sz="2800" b="1">
                <a:latin typeface="Calibri" pitchFamily="34" charset="0"/>
              </a:rPr>
              <a:t>Vychystávání - prostředky</a:t>
            </a:r>
          </a:p>
        </p:txBody>
      </p:sp>
      <p:sp>
        <p:nvSpPr>
          <p:cNvPr id="5" name="Obdélník 4"/>
          <p:cNvSpPr/>
          <p:nvPr/>
        </p:nvSpPr>
        <p:spPr>
          <a:xfrm>
            <a:off x="1511300" y="1754188"/>
            <a:ext cx="180975" cy="22875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6" name="Obdélník 5"/>
          <p:cNvSpPr/>
          <p:nvPr/>
        </p:nvSpPr>
        <p:spPr>
          <a:xfrm>
            <a:off x="1965325" y="1808163"/>
            <a:ext cx="360363" cy="22336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7" name="Obdélník 6"/>
          <p:cNvSpPr/>
          <p:nvPr/>
        </p:nvSpPr>
        <p:spPr>
          <a:xfrm>
            <a:off x="2649538" y="1808163"/>
            <a:ext cx="360362" cy="22336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8" name="Obdélník 7"/>
          <p:cNvSpPr/>
          <p:nvPr/>
        </p:nvSpPr>
        <p:spPr>
          <a:xfrm>
            <a:off x="3276600" y="1844675"/>
            <a:ext cx="358775" cy="2238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9" name="Obdélník 8"/>
          <p:cNvSpPr/>
          <p:nvPr/>
        </p:nvSpPr>
        <p:spPr>
          <a:xfrm>
            <a:off x="3924300" y="1825625"/>
            <a:ext cx="179388" cy="22209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cxnSp>
        <p:nvCxnSpPr>
          <p:cNvPr id="11" name="Přímá spojnice 10"/>
          <p:cNvCxnSpPr/>
          <p:nvPr/>
        </p:nvCxnSpPr>
        <p:spPr>
          <a:xfrm>
            <a:off x="1511300" y="1825625"/>
            <a:ext cx="0" cy="2232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2146300" y="1825625"/>
            <a:ext cx="0" cy="2232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2803525" y="1825625"/>
            <a:ext cx="0" cy="2232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3455988" y="1808163"/>
            <a:ext cx="0" cy="22336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4103688" y="1808163"/>
            <a:ext cx="0" cy="2233612"/>
          </a:xfrm>
          <a:prstGeom prst="line">
            <a:avLst/>
          </a:prstGeom>
        </p:spPr>
        <p:style>
          <a:lnRef idx="1">
            <a:schemeClr val="accent1"/>
          </a:lnRef>
          <a:fillRef idx="0">
            <a:schemeClr val="accent1"/>
          </a:fillRef>
          <a:effectRef idx="0">
            <a:schemeClr val="accent1"/>
          </a:effectRef>
          <a:fontRef idx="minor">
            <a:schemeClr val="tx1"/>
          </a:fontRef>
        </p:style>
      </p:cxnSp>
      <p:sp>
        <p:nvSpPr>
          <p:cNvPr id="16" name="Obdélník 15"/>
          <p:cNvSpPr/>
          <p:nvPr/>
        </p:nvSpPr>
        <p:spPr>
          <a:xfrm rot="16200000">
            <a:off x="2709862" y="2843213"/>
            <a:ext cx="195263" cy="2592388"/>
          </a:xfrm>
          <a:prstGeom prst="rect">
            <a:avLst/>
          </a:prstGeom>
          <a:pattFill prst="ltVert">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7" name="Obdélník 16"/>
          <p:cNvSpPr/>
          <p:nvPr/>
        </p:nvSpPr>
        <p:spPr>
          <a:xfrm rot="16200000">
            <a:off x="2375694" y="116682"/>
            <a:ext cx="179387" cy="3276600"/>
          </a:xfrm>
          <a:prstGeom prst="rect">
            <a:avLst/>
          </a:prstGeom>
          <a:pattFill prst="ltVert">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8" name="Obdélník 17"/>
          <p:cNvSpPr/>
          <p:nvPr/>
        </p:nvSpPr>
        <p:spPr>
          <a:xfrm rot="16200000">
            <a:off x="2375694" y="2996407"/>
            <a:ext cx="179387" cy="3276600"/>
          </a:xfrm>
          <a:prstGeom prst="rect">
            <a:avLst/>
          </a:prstGeom>
          <a:pattFill prst="ltVert">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20" name="Obdélník 19"/>
          <p:cNvSpPr/>
          <p:nvPr/>
        </p:nvSpPr>
        <p:spPr>
          <a:xfrm rot="16200000">
            <a:off x="824467" y="1841707"/>
            <a:ext cx="180022" cy="2706531"/>
          </a:xfrm>
          <a:prstGeom prst="rect">
            <a:avLst/>
          </a:prstGeom>
          <a:pattFill prst="ltHorz">
            <a:fgClr>
              <a:schemeClr val="accent1"/>
            </a:fgClr>
            <a:bgClr>
              <a:schemeClr val="bg1"/>
            </a:bgClr>
          </a:pattFill>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21" name="Obdélník 20"/>
          <p:cNvSpPr/>
          <p:nvPr/>
        </p:nvSpPr>
        <p:spPr>
          <a:xfrm>
            <a:off x="3743325" y="1916113"/>
            <a:ext cx="107950" cy="217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22" name="Obdélník 21"/>
          <p:cNvSpPr/>
          <p:nvPr/>
        </p:nvSpPr>
        <p:spPr>
          <a:xfrm>
            <a:off x="2443163" y="2068513"/>
            <a:ext cx="109537" cy="217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23" name="Obdélník 22"/>
          <p:cNvSpPr/>
          <p:nvPr/>
        </p:nvSpPr>
        <p:spPr>
          <a:xfrm>
            <a:off x="1763713" y="2438400"/>
            <a:ext cx="10795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24" name="Obdélník 23"/>
          <p:cNvSpPr/>
          <p:nvPr/>
        </p:nvSpPr>
        <p:spPr>
          <a:xfrm>
            <a:off x="3095625" y="2924175"/>
            <a:ext cx="107950" cy="217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cxnSp>
        <p:nvCxnSpPr>
          <p:cNvPr id="26" name="Přímá spojnice 25"/>
          <p:cNvCxnSpPr/>
          <p:nvPr/>
        </p:nvCxnSpPr>
        <p:spPr>
          <a:xfrm>
            <a:off x="3779838" y="1811338"/>
            <a:ext cx="0" cy="22320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2484438" y="1844675"/>
            <a:ext cx="0" cy="22320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a:off x="3132138" y="1844675"/>
            <a:ext cx="0" cy="22320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a:xfrm>
            <a:off x="1835150" y="1825625"/>
            <a:ext cx="0" cy="22320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Obdélník 34"/>
          <p:cNvSpPr/>
          <p:nvPr/>
        </p:nvSpPr>
        <p:spPr>
          <a:xfrm rot="16200000">
            <a:off x="1778575" y="4740030"/>
            <a:ext cx="216023" cy="1194364"/>
          </a:xfrm>
          <a:prstGeom prst="rect">
            <a:avLst/>
          </a:prstGeom>
          <a:pattFill prst="ltHorz">
            <a:fgClr>
              <a:schemeClr val="accent1"/>
            </a:fgClr>
            <a:bgClr>
              <a:schemeClr val="bg1"/>
            </a:bgClr>
          </a:pattFill>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36" name="Obdélník 35"/>
          <p:cNvSpPr/>
          <p:nvPr/>
        </p:nvSpPr>
        <p:spPr>
          <a:xfrm rot="16200000">
            <a:off x="2815181" y="4740030"/>
            <a:ext cx="216023" cy="1194364"/>
          </a:xfrm>
          <a:prstGeom prst="rect">
            <a:avLst/>
          </a:prstGeom>
          <a:pattFill prst="ltHorz">
            <a:fgClr>
              <a:schemeClr val="accent1"/>
            </a:fgClr>
            <a:bgClr>
              <a:schemeClr val="bg1"/>
            </a:bgClr>
          </a:pattFill>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37" name="Ovál 36"/>
          <p:cNvSpPr/>
          <p:nvPr/>
        </p:nvSpPr>
        <p:spPr>
          <a:xfrm>
            <a:off x="1601788" y="4797425"/>
            <a:ext cx="144462" cy="127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49" name="Ovál 48"/>
          <p:cNvSpPr/>
          <p:nvPr/>
        </p:nvSpPr>
        <p:spPr>
          <a:xfrm>
            <a:off x="2640013" y="4797425"/>
            <a:ext cx="144462" cy="127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50" name="Obdélník 49"/>
          <p:cNvSpPr/>
          <p:nvPr/>
        </p:nvSpPr>
        <p:spPr>
          <a:xfrm rot="16200000">
            <a:off x="4094947" y="1655801"/>
            <a:ext cx="162019" cy="3096345"/>
          </a:xfrm>
          <a:prstGeom prst="rect">
            <a:avLst/>
          </a:prstGeom>
          <a:pattFill prst="ltHorz">
            <a:fgClr>
              <a:schemeClr val="accent1"/>
            </a:fgClr>
            <a:bgClr>
              <a:schemeClr val="bg1"/>
            </a:bgClr>
          </a:pattFill>
          <a:ln>
            <a:solidFill>
              <a:schemeClr val="tx1"/>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cxnSp>
        <p:nvCxnSpPr>
          <p:cNvPr id="59" name="Přímá spojnice 58"/>
          <p:cNvCxnSpPr>
            <a:stCxn id="24" idx="3"/>
          </p:cNvCxnSpPr>
          <p:nvPr/>
        </p:nvCxnSpPr>
        <p:spPr>
          <a:xfrm>
            <a:off x="3203575" y="3033713"/>
            <a:ext cx="252413" cy="0"/>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2" name="Přímá spojnice 61"/>
          <p:cNvCxnSpPr>
            <a:endCxn id="24" idx="0"/>
          </p:cNvCxnSpPr>
          <p:nvPr/>
        </p:nvCxnSpPr>
        <p:spPr>
          <a:xfrm>
            <a:off x="3149600" y="1754188"/>
            <a:ext cx="0" cy="1169987"/>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5" name="Přímá spojnice 64"/>
          <p:cNvCxnSpPr/>
          <p:nvPr/>
        </p:nvCxnSpPr>
        <p:spPr>
          <a:xfrm flipH="1">
            <a:off x="3149600" y="1754188"/>
            <a:ext cx="1027113" cy="0"/>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9" name="Přímá spojnice 68"/>
          <p:cNvCxnSpPr/>
          <p:nvPr/>
        </p:nvCxnSpPr>
        <p:spPr>
          <a:xfrm flipV="1">
            <a:off x="4176713" y="1754188"/>
            <a:ext cx="0" cy="2881312"/>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2" name="Přímá spojnice 71"/>
          <p:cNvCxnSpPr/>
          <p:nvPr/>
        </p:nvCxnSpPr>
        <p:spPr>
          <a:xfrm>
            <a:off x="2922588" y="4635500"/>
            <a:ext cx="1254125" cy="0"/>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Přímá spojnice 74"/>
          <p:cNvCxnSpPr/>
          <p:nvPr/>
        </p:nvCxnSpPr>
        <p:spPr>
          <a:xfrm>
            <a:off x="914400" y="4635500"/>
            <a:ext cx="1893888" cy="0"/>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a:off x="914400" y="1754188"/>
            <a:ext cx="0" cy="2881312"/>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flipH="1">
            <a:off x="954088" y="1754188"/>
            <a:ext cx="2141537" cy="0"/>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3" name="Přímá spojnice 82"/>
          <p:cNvCxnSpPr/>
          <p:nvPr/>
        </p:nvCxnSpPr>
        <p:spPr>
          <a:xfrm flipH="1" flipV="1">
            <a:off x="3038475" y="1754188"/>
            <a:ext cx="20638" cy="1350962"/>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6" name="Přímá spojnice 85"/>
          <p:cNvCxnSpPr/>
          <p:nvPr/>
        </p:nvCxnSpPr>
        <p:spPr>
          <a:xfrm flipH="1">
            <a:off x="3038475" y="3141663"/>
            <a:ext cx="417513" cy="0"/>
          </a:xfrm>
          <a:prstGeom prst="line">
            <a:avLst/>
          </a:prstGeom>
          <a:ln w="31750">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89" name="Šipka dolů 88"/>
          <p:cNvSpPr/>
          <p:nvPr/>
        </p:nvSpPr>
        <p:spPr>
          <a:xfrm>
            <a:off x="1817688" y="4887913"/>
            <a:ext cx="171450" cy="80803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90" name="Šipka dolů 89"/>
          <p:cNvSpPr/>
          <p:nvPr/>
        </p:nvSpPr>
        <p:spPr>
          <a:xfrm>
            <a:off x="2835275" y="4887913"/>
            <a:ext cx="171450" cy="80803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91" name="Obdélník 90"/>
          <p:cNvSpPr/>
          <p:nvPr/>
        </p:nvSpPr>
        <p:spPr>
          <a:xfrm rot="16200000">
            <a:off x="1062832" y="872331"/>
            <a:ext cx="195262" cy="701675"/>
          </a:xfrm>
          <a:prstGeom prst="rect">
            <a:avLst/>
          </a:prstGeom>
          <a:pattFill prst="ltVert">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29066" name="TextovéPole 91"/>
          <p:cNvSpPr txBox="1">
            <a:spLocks noChangeArrowheads="1"/>
          </p:cNvSpPr>
          <p:nvPr/>
        </p:nvSpPr>
        <p:spPr bwMode="auto">
          <a:xfrm>
            <a:off x="1763713" y="1009650"/>
            <a:ext cx="2160587" cy="369888"/>
          </a:xfrm>
          <a:prstGeom prst="rect">
            <a:avLst/>
          </a:prstGeom>
          <a:noFill/>
          <a:ln w="9525">
            <a:noFill/>
            <a:miter lim="800000"/>
            <a:headEnd/>
            <a:tailEnd/>
          </a:ln>
        </p:spPr>
        <p:txBody>
          <a:bodyPr>
            <a:spAutoFit/>
          </a:bodyPr>
          <a:lstStyle/>
          <a:p>
            <a:r>
              <a:rPr lang="cs-CZ" altLang="cs-CZ"/>
              <a:t>válečkové tratě</a:t>
            </a:r>
          </a:p>
        </p:txBody>
      </p:sp>
      <p:sp>
        <p:nvSpPr>
          <p:cNvPr id="93" name="Obdélník 92"/>
          <p:cNvSpPr/>
          <p:nvPr/>
        </p:nvSpPr>
        <p:spPr>
          <a:xfrm>
            <a:off x="3446463" y="1009650"/>
            <a:ext cx="311150" cy="5270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cxnSp>
        <p:nvCxnSpPr>
          <p:cNvPr id="94" name="Přímá spojnice 93"/>
          <p:cNvCxnSpPr>
            <a:endCxn id="93" idx="2"/>
          </p:cNvCxnSpPr>
          <p:nvPr/>
        </p:nvCxnSpPr>
        <p:spPr>
          <a:xfrm>
            <a:off x="3602038" y="1016000"/>
            <a:ext cx="0" cy="520700"/>
          </a:xfrm>
          <a:prstGeom prst="line">
            <a:avLst/>
          </a:prstGeom>
        </p:spPr>
        <p:style>
          <a:lnRef idx="1">
            <a:schemeClr val="accent1"/>
          </a:lnRef>
          <a:fillRef idx="0">
            <a:schemeClr val="accent1"/>
          </a:fillRef>
          <a:effectRef idx="0">
            <a:schemeClr val="accent1"/>
          </a:effectRef>
          <a:fontRef idx="minor">
            <a:schemeClr val="tx1"/>
          </a:fontRef>
        </p:style>
      </p:cxnSp>
      <p:sp>
        <p:nvSpPr>
          <p:cNvPr id="129069" name="TextovéPole 95"/>
          <p:cNvSpPr txBox="1">
            <a:spLocks noChangeArrowheads="1"/>
          </p:cNvSpPr>
          <p:nvPr/>
        </p:nvSpPr>
        <p:spPr bwMode="auto">
          <a:xfrm>
            <a:off x="3851275" y="981075"/>
            <a:ext cx="2160588" cy="368300"/>
          </a:xfrm>
          <a:prstGeom prst="rect">
            <a:avLst/>
          </a:prstGeom>
          <a:noFill/>
          <a:ln w="9525">
            <a:noFill/>
            <a:miter lim="800000"/>
            <a:headEnd/>
            <a:tailEnd/>
          </a:ln>
        </p:spPr>
        <p:txBody>
          <a:bodyPr>
            <a:spAutoFit/>
          </a:bodyPr>
          <a:lstStyle/>
          <a:p>
            <a:r>
              <a:rPr lang="cs-CZ" altLang="cs-CZ"/>
              <a:t>krabicové regály</a:t>
            </a:r>
          </a:p>
        </p:txBody>
      </p:sp>
      <p:cxnSp>
        <p:nvCxnSpPr>
          <p:cNvPr id="97" name="Přímá spojnice 96"/>
          <p:cNvCxnSpPr/>
          <p:nvPr/>
        </p:nvCxnSpPr>
        <p:spPr>
          <a:xfrm>
            <a:off x="5867400" y="1052513"/>
            <a:ext cx="0" cy="3270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9" name="Obdélník 98"/>
          <p:cNvSpPr/>
          <p:nvPr/>
        </p:nvSpPr>
        <p:spPr>
          <a:xfrm>
            <a:off x="5813425" y="1108075"/>
            <a:ext cx="10795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29072" name="TextovéPole 99"/>
          <p:cNvSpPr txBox="1">
            <a:spLocks noChangeArrowheads="1"/>
          </p:cNvSpPr>
          <p:nvPr/>
        </p:nvSpPr>
        <p:spPr bwMode="auto">
          <a:xfrm>
            <a:off x="6011863" y="981075"/>
            <a:ext cx="2736850" cy="368300"/>
          </a:xfrm>
          <a:prstGeom prst="rect">
            <a:avLst/>
          </a:prstGeom>
          <a:noFill/>
          <a:ln w="9525">
            <a:noFill/>
            <a:miter lim="800000"/>
            <a:headEnd/>
            <a:tailEnd/>
          </a:ln>
        </p:spPr>
        <p:txBody>
          <a:bodyPr>
            <a:spAutoFit/>
          </a:bodyPr>
          <a:lstStyle/>
          <a:p>
            <a:r>
              <a:rPr lang="cs-CZ" altLang="cs-CZ"/>
              <a:t>automatické zakladače</a:t>
            </a:r>
          </a:p>
        </p:txBody>
      </p:sp>
      <p:sp>
        <p:nvSpPr>
          <p:cNvPr id="129073" name="TextovéPole 100"/>
          <p:cNvSpPr txBox="1">
            <a:spLocks noChangeArrowheads="1"/>
          </p:cNvSpPr>
          <p:nvPr/>
        </p:nvSpPr>
        <p:spPr bwMode="auto">
          <a:xfrm>
            <a:off x="1712913" y="5949950"/>
            <a:ext cx="1419225" cy="368300"/>
          </a:xfrm>
          <a:prstGeom prst="rect">
            <a:avLst/>
          </a:prstGeom>
          <a:noFill/>
          <a:ln w="9525">
            <a:noFill/>
            <a:miter lim="800000"/>
            <a:headEnd/>
            <a:tailEnd/>
          </a:ln>
        </p:spPr>
        <p:txBody>
          <a:bodyPr>
            <a:spAutoFit/>
          </a:bodyPr>
          <a:lstStyle/>
          <a:p>
            <a:r>
              <a:rPr lang="cs-CZ" altLang="cs-CZ"/>
              <a:t>k expedici</a:t>
            </a:r>
          </a:p>
        </p:txBody>
      </p:sp>
      <p:sp>
        <p:nvSpPr>
          <p:cNvPr id="129074" name="TextovéPole 101"/>
          <p:cNvSpPr txBox="1">
            <a:spLocks noChangeArrowheads="1"/>
          </p:cNvSpPr>
          <p:nvPr/>
        </p:nvSpPr>
        <p:spPr bwMode="auto">
          <a:xfrm>
            <a:off x="6156325" y="1379538"/>
            <a:ext cx="2160588" cy="369887"/>
          </a:xfrm>
          <a:prstGeom prst="rect">
            <a:avLst/>
          </a:prstGeom>
          <a:noFill/>
          <a:ln w="9525">
            <a:noFill/>
            <a:miter lim="800000"/>
            <a:headEnd/>
            <a:tailEnd/>
          </a:ln>
        </p:spPr>
        <p:txBody>
          <a:bodyPr>
            <a:spAutoFit/>
          </a:bodyPr>
          <a:lstStyle/>
          <a:p>
            <a:r>
              <a:rPr lang="cs-CZ" altLang="cs-CZ"/>
              <a:t>kompletační místa</a:t>
            </a:r>
          </a:p>
        </p:txBody>
      </p:sp>
      <p:sp>
        <p:nvSpPr>
          <p:cNvPr id="103" name="Ovál 102"/>
          <p:cNvSpPr/>
          <p:nvPr/>
        </p:nvSpPr>
        <p:spPr>
          <a:xfrm>
            <a:off x="5795963" y="1484313"/>
            <a:ext cx="144462" cy="127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pic>
        <p:nvPicPr>
          <p:cNvPr id="104" name="Picture 73" descr="krabicak"/>
          <p:cNvPicPr>
            <a:picLocks noChangeAspect="1" noChangeArrowheads="1"/>
          </p:cNvPicPr>
          <p:nvPr/>
        </p:nvPicPr>
        <p:blipFill>
          <a:blip r:embed="rId2"/>
          <a:srcRect/>
          <a:stretch>
            <a:fillRect/>
          </a:stretch>
        </p:blipFill>
        <p:spPr bwMode="auto">
          <a:xfrm>
            <a:off x="4859338" y="2030413"/>
            <a:ext cx="3562350" cy="3990975"/>
          </a:xfrm>
          <a:prstGeom prst="rect">
            <a:avLst/>
          </a:prstGeom>
          <a:noFill/>
          <a:ln w="9525">
            <a:noFill/>
            <a:miter lim="800000"/>
            <a:headEnd/>
            <a:tailEnd/>
          </a:ln>
        </p:spPr>
      </p:pic>
      <p:sp>
        <p:nvSpPr>
          <p:cNvPr id="129077" name="TextovéPole 53"/>
          <p:cNvSpPr txBox="1">
            <a:spLocks noChangeArrowheads="1"/>
          </p:cNvSpPr>
          <p:nvPr/>
        </p:nvSpPr>
        <p:spPr bwMode="auto">
          <a:xfrm>
            <a:off x="180975" y="6318250"/>
            <a:ext cx="3095625" cy="369888"/>
          </a:xfrm>
          <a:prstGeom prst="rect">
            <a:avLst/>
          </a:prstGeom>
          <a:noFill/>
          <a:ln w="9525">
            <a:noFill/>
            <a:miter lim="800000"/>
            <a:headEnd/>
            <a:tailEnd/>
          </a:ln>
        </p:spPr>
        <p:txBody>
          <a:bodyPr>
            <a:spAutoFit/>
          </a:bodyPr>
          <a:lstStyle/>
          <a:p>
            <a:r>
              <a:rPr lang="cs-CZ">
                <a:latin typeface="Calibri" pitchFamily="34" charset="0"/>
              </a:rPr>
              <a:t>Zdroj: Gros, PPT Kompletace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edge">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6" name="Rectangle 14"/>
          <p:cNvSpPr>
            <a:spLocks noChangeArrowheads="1"/>
          </p:cNvSpPr>
          <p:nvPr/>
        </p:nvSpPr>
        <p:spPr bwMode="auto">
          <a:xfrm>
            <a:off x="3338513" y="1397000"/>
            <a:ext cx="1520825" cy="661988"/>
          </a:xfrm>
          <a:prstGeom prst="rect">
            <a:avLst/>
          </a:prstGeom>
          <a:noFill/>
          <a:ln w="9525">
            <a:noFill/>
            <a:miter lim="800000"/>
            <a:headEnd/>
            <a:tailEnd/>
          </a:ln>
        </p:spPr>
        <p:txBody>
          <a:bodyPr bIns="0" anchor="ctr">
            <a:spAutoFit/>
          </a:bodyPr>
          <a:lstStyle/>
          <a:p>
            <a:r>
              <a:rPr lang="cs-CZ" sz="2000" b="1">
                <a:latin typeface="Calibri" pitchFamily="34" charset="0"/>
              </a:rPr>
              <a:t>Skladované položky</a:t>
            </a:r>
            <a:endParaRPr lang="cs-CZ" sz="2000">
              <a:latin typeface="Calibri" pitchFamily="34" charset="0"/>
            </a:endParaRPr>
          </a:p>
        </p:txBody>
      </p:sp>
      <p:sp>
        <p:nvSpPr>
          <p:cNvPr id="28687" name="Rectangle 15"/>
          <p:cNvSpPr>
            <a:spLocks noChangeArrowheads="1"/>
          </p:cNvSpPr>
          <p:nvPr/>
        </p:nvSpPr>
        <p:spPr bwMode="auto">
          <a:xfrm>
            <a:off x="3313113" y="3041650"/>
            <a:ext cx="1573212" cy="661988"/>
          </a:xfrm>
          <a:prstGeom prst="rect">
            <a:avLst/>
          </a:prstGeom>
          <a:noFill/>
          <a:ln w="9525">
            <a:noFill/>
            <a:miter lim="800000"/>
            <a:headEnd/>
            <a:tailEnd/>
          </a:ln>
        </p:spPr>
        <p:txBody>
          <a:bodyPr bIns="0" anchor="ctr">
            <a:spAutoFit/>
          </a:bodyPr>
          <a:lstStyle/>
          <a:p>
            <a:r>
              <a:rPr lang="cs-CZ" sz="2000" b="1">
                <a:latin typeface="Calibri" pitchFamily="34" charset="0"/>
              </a:rPr>
              <a:t>Skladovací jednotky</a:t>
            </a:r>
            <a:endParaRPr lang="cs-CZ" sz="2000">
              <a:latin typeface="Calibri" pitchFamily="34" charset="0"/>
            </a:endParaRPr>
          </a:p>
        </p:txBody>
      </p:sp>
      <p:sp>
        <p:nvSpPr>
          <p:cNvPr id="28688" name="Rectangle 16"/>
          <p:cNvSpPr>
            <a:spLocks noChangeArrowheads="1"/>
          </p:cNvSpPr>
          <p:nvPr/>
        </p:nvSpPr>
        <p:spPr bwMode="auto">
          <a:xfrm>
            <a:off x="3325813" y="4437063"/>
            <a:ext cx="1770062" cy="708025"/>
          </a:xfrm>
          <a:prstGeom prst="rect">
            <a:avLst/>
          </a:prstGeom>
          <a:noFill/>
          <a:ln w="9525">
            <a:noFill/>
            <a:miter lim="800000"/>
            <a:headEnd/>
            <a:tailEnd/>
          </a:ln>
        </p:spPr>
        <p:txBody>
          <a:bodyPr anchor="ctr">
            <a:spAutoFit/>
          </a:bodyPr>
          <a:lstStyle/>
          <a:p>
            <a:pPr algn="ctr"/>
            <a:r>
              <a:rPr lang="cs-CZ" sz="2000" b="1">
                <a:latin typeface="Calibri" pitchFamily="34" charset="0"/>
              </a:rPr>
              <a:t>Skladované skupiny zboží  </a:t>
            </a:r>
          </a:p>
        </p:txBody>
      </p:sp>
      <p:sp>
        <p:nvSpPr>
          <p:cNvPr id="30724" name="Obdélník 1"/>
          <p:cNvSpPr>
            <a:spLocks noChangeArrowheads="1"/>
          </p:cNvSpPr>
          <p:nvPr/>
        </p:nvSpPr>
        <p:spPr bwMode="auto">
          <a:xfrm>
            <a:off x="522288" y="927100"/>
            <a:ext cx="2143125" cy="1754188"/>
          </a:xfrm>
          <a:prstGeom prst="rect">
            <a:avLst/>
          </a:prstGeom>
          <a:noFill/>
          <a:ln w="9525">
            <a:noFill/>
            <a:miter lim="800000"/>
            <a:headEnd/>
            <a:tailEnd/>
          </a:ln>
        </p:spPr>
        <p:txBody>
          <a:bodyPr>
            <a:spAutoFit/>
          </a:bodyPr>
          <a:lstStyle/>
          <a:p>
            <a:pPr algn="ctr">
              <a:tabLst>
                <a:tab pos="228600" algn="l"/>
              </a:tabLst>
            </a:pPr>
            <a:r>
              <a:rPr lang="cs-CZ" b="1" dirty="0">
                <a:latin typeface="Calibri" pitchFamily="34" charset="0"/>
              </a:rPr>
              <a:t> špagety 250g </a:t>
            </a:r>
          </a:p>
          <a:p>
            <a:pPr algn="ctr">
              <a:tabLst>
                <a:tab pos="228600" algn="l"/>
              </a:tabLst>
            </a:pPr>
            <a:r>
              <a:rPr lang="cs-CZ" b="1" dirty="0">
                <a:latin typeface="Calibri" pitchFamily="34" charset="0"/>
              </a:rPr>
              <a:t>vruty 8mm,     </a:t>
            </a:r>
          </a:p>
          <a:p>
            <a:pPr algn="ctr">
              <a:tabLst>
                <a:tab pos="228600" algn="l"/>
              </a:tabLst>
            </a:pPr>
            <a:r>
              <a:rPr lang="cs-CZ" b="1" dirty="0">
                <a:latin typeface="Calibri" pitchFamily="34" charset="0"/>
              </a:rPr>
              <a:t>     cement 250</a:t>
            </a:r>
          </a:p>
          <a:p>
            <a:pPr algn="ctr">
              <a:tabLst>
                <a:tab pos="228600" algn="l"/>
              </a:tabLst>
            </a:pPr>
            <a:r>
              <a:rPr lang="cs-CZ" b="1" dirty="0">
                <a:latin typeface="Calibri" pitchFamily="34" charset="0"/>
              </a:rPr>
              <a:t> šampon  150ml</a:t>
            </a:r>
          </a:p>
          <a:p>
            <a:pPr algn="ctr">
              <a:tabLst>
                <a:tab pos="228600" algn="l"/>
              </a:tabLst>
            </a:pPr>
            <a:r>
              <a:rPr lang="cs-CZ" b="1" dirty="0">
                <a:latin typeface="Calibri" pitchFamily="34" charset="0"/>
              </a:rPr>
              <a:t> školní sešit </a:t>
            </a:r>
          </a:p>
          <a:p>
            <a:pPr algn="ctr">
              <a:tabLst>
                <a:tab pos="228600" algn="l"/>
              </a:tabLst>
            </a:pPr>
            <a:r>
              <a:rPr lang="cs-CZ" b="1" dirty="0">
                <a:latin typeface="Calibri" pitchFamily="34" charset="0"/>
              </a:rPr>
              <a:t>     linkovaný…</a:t>
            </a:r>
          </a:p>
        </p:txBody>
      </p:sp>
      <p:sp>
        <p:nvSpPr>
          <p:cNvPr id="30725" name="Obdélník 2"/>
          <p:cNvSpPr>
            <a:spLocks noChangeArrowheads="1"/>
          </p:cNvSpPr>
          <p:nvPr/>
        </p:nvSpPr>
        <p:spPr bwMode="auto">
          <a:xfrm>
            <a:off x="792163" y="2911475"/>
            <a:ext cx="1711325" cy="922338"/>
          </a:xfrm>
          <a:prstGeom prst="rect">
            <a:avLst/>
          </a:prstGeom>
          <a:noFill/>
          <a:ln w="9525">
            <a:noFill/>
            <a:miter lim="800000"/>
            <a:headEnd/>
            <a:tailEnd/>
          </a:ln>
        </p:spPr>
        <p:txBody>
          <a:bodyPr>
            <a:spAutoFit/>
          </a:bodyPr>
          <a:lstStyle/>
          <a:p>
            <a:pPr algn="ctr">
              <a:tabLst>
                <a:tab pos="228600" algn="l"/>
              </a:tabLst>
            </a:pPr>
            <a:r>
              <a:rPr lang="cs-CZ" b="1">
                <a:latin typeface="Calibri" pitchFamily="34" charset="0"/>
              </a:rPr>
              <a:t> kartony ,</a:t>
            </a:r>
          </a:p>
          <a:p>
            <a:pPr algn="ctr">
              <a:tabLst>
                <a:tab pos="228600" algn="l"/>
              </a:tabLst>
            </a:pPr>
            <a:r>
              <a:rPr lang="cs-CZ" b="1">
                <a:latin typeface="Calibri" pitchFamily="34" charset="0"/>
              </a:rPr>
              <a:t>  palety ,</a:t>
            </a:r>
          </a:p>
          <a:p>
            <a:pPr algn="ctr">
              <a:tabLst>
                <a:tab pos="228600" algn="l"/>
              </a:tabLst>
            </a:pPr>
            <a:r>
              <a:rPr lang="cs-CZ" b="1">
                <a:latin typeface="Calibri" pitchFamily="34" charset="0"/>
              </a:rPr>
              <a:t> sudy…</a:t>
            </a:r>
          </a:p>
        </p:txBody>
      </p:sp>
      <p:sp>
        <p:nvSpPr>
          <p:cNvPr id="30726" name="Obdélník 3"/>
          <p:cNvSpPr>
            <a:spLocks noChangeArrowheads="1"/>
          </p:cNvSpPr>
          <p:nvPr/>
        </p:nvSpPr>
        <p:spPr bwMode="auto">
          <a:xfrm>
            <a:off x="468313" y="4256088"/>
            <a:ext cx="2212975" cy="1476375"/>
          </a:xfrm>
          <a:prstGeom prst="rect">
            <a:avLst/>
          </a:prstGeom>
          <a:noFill/>
          <a:ln w="9525">
            <a:noFill/>
            <a:miter lim="800000"/>
            <a:headEnd/>
            <a:tailEnd/>
          </a:ln>
        </p:spPr>
        <p:txBody>
          <a:bodyPr>
            <a:spAutoFit/>
          </a:bodyPr>
          <a:lstStyle/>
          <a:p>
            <a:pPr algn="ctr">
              <a:tabLst>
                <a:tab pos="228600" algn="l"/>
              </a:tabLst>
            </a:pPr>
            <a:r>
              <a:rPr lang="cs-CZ" b="1">
                <a:latin typeface="Calibri" pitchFamily="34" charset="0"/>
              </a:rPr>
              <a:t>těstoviny,</a:t>
            </a:r>
          </a:p>
          <a:p>
            <a:pPr algn="ctr">
              <a:tabLst>
                <a:tab pos="228600" algn="l"/>
              </a:tabLst>
            </a:pPr>
            <a:r>
              <a:rPr lang="cs-CZ" b="1">
                <a:latin typeface="Calibri" pitchFamily="34" charset="0"/>
              </a:rPr>
              <a:t> mražené zeleninové směsi ,</a:t>
            </a:r>
          </a:p>
          <a:p>
            <a:pPr algn="ctr">
              <a:tabLst>
                <a:tab pos="228600" algn="l"/>
              </a:tabLst>
            </a:pPr>
            <a:r>
              <a:rPr lang="cs-CZ" b="1">
                <a:latin typeface="Calibri" pitchFamily="34" charset="0"/>
              </a:rPr>
              <a:t>nátěrové hmoty </a:t>
            </a:r>
          </a:p>
          <a:p>
            <a:pPr algn="ctr">
              <a:tabLst>
                <a:tab pos="228600" algn="l"/>
              </a:tabLst>
            </a:pPr>
            <a:r>
              <a:rPr lang="cs-CZ" b="1">
                <a:latin typeface="Calibri" pitchFamily="34" charset="0"/>
              </a:rPr>
              <a:t>…</a:t>
            </a:r>
          </a:p>
        </p:txBody>
      </p:sp>
      <p:sp>
        <p:nvSpPr>
          <p:cNvPr id="5" name="Levá složená závorka 4"/>
          <p:cNvSpPr/>
          <p:nvPr/>
        </p:nvSpPr>
        <p:spPr>
          <a:xfrm rot="10800000">
            <a:off x="2665413" y="927100"/>
            <a:ext cx="301625" cy="1754188"/>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cs-CZ"/>
          </a:p>
        </p:txBody>
      </p:sp>
      <p:sp>
        <p:nvSpPr>
          <p:cNvPr id="19" name="Levá složená závorka 18"/>
          <p:cNvSpPr/>
          <p:nvPr/>
        </p:nvSpPr>
        <p:spPr>
          <a:xfrm rot="10800000">
            <a:off x="2613025" y="2854325"/>
            <a:ext cx="303213" cy="1036638"/>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cs-CZ"/>
          </a:p>
        </p:txBody>
      </p:sp>
      <p:sp>
        <p:nvSpPr>
          <p:cNvPr id="20" name="Levá složená závorka 19"/>
          <p:cNvSpPr/>
          <p:nvPr/>
        </p:nvSpPr>
        <p:spPr>
          <a:xfrm rot="10800000">
            <a:off x="2665413" y="4173538"/>
            <a:ext cx="312737" cy="136842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cs-CZ"/>
          </a:p>
        </p:txBody>
      </p:sp>
      <p:sp>
        <p:nvSpPr>
          <p:cNvPr id="21" name="Text Box 23"/>
          <p:cNvSpPr txBox="1">
            <a:spLocks noChangeArrowheads="1"/>
          </p:cNvSpPr>
          <p:nvPr/>
        </p:nvSpPr>
        <p:spPr bwMode="auto">
          <a:xfrm>
            <a:off x="5464175" y="4437063"/>
            <a:ext cx="3211513" cy="708025"/>
          </a:xfrm>
          <a:prstGeom prst="rect">
            <a:avLst/>
          </a:prstGeom>
          <a:solidFill>
            <a:schemeClr val="bg1"/>
          </a:solidFill>
          <a:ln w="9525">
            <a:noFill/>
            <a:miter lim="800000"/>
            <a:headEnd/>
            <a:tailEnd/>
          </a:ln>
        </p:spPr>
        <p:txBody>
          <a:bodyPr>
            <a:spAutoFit/>
          </a:bodyPr>
          <a:lstStyle/>
          <a:p>
            <a:pPr algn="ctr">
              <a:spcBef>
                <a:spcPct val="50000"/>
              </a:spcBef>
            </a:pPr>
            <a:r>
              <a:rPr lang="cs-CZ" sz="2000" b="1">
                <a:latin typeface="Calibri" pitchFamily="34" charset="0"/>
              </a:rPr>
              <a:t>Determinují skladovací podmínky</a:t>
            </a:r>
            <a:endParaRPr lang="en-US" sz="2000" b="1">
              <a:latin typeface="Calibri" pitchFamily="34" charset="0"/>
            </a:endParaRPr>
          </a:p>
        </p:txBody>
      </p:sp>
      <p:sp>
        <p:nvSpPr>
          <p:cNvPr id="22" name="Text Box 24"/>
          <p:cNvSpPr txBox="1">
            <a:spLocks noChangeArrowheads="1"/>
          </p:cNvSpPr>
          <p:nvPr/>
        </p:nvSpPr>
        <p:spPr bwMode="auto">
          <a:xfrm>
            <a:off x="5434013" y="3009900"/>
            <a:ext cx="3211512" cy="706438"/>
          </a:xfrm>
          <a:prstGeom prst="rect">
            <a:avLst/>
          </a:prstGeom>
          <a:solidFill>
            <a:schemeClr val="bg1"/>
          </a:solidFill>
          <a:ln w="9525">
            <a:noFill/>
            <a:miter lim="800000"/>
            <a:headEnd/>
            <a:tailEnd/>
          </a:ln>
        </p:spPr>
        <p:txBody>
          <a:bodyPr>
            <a:spAutoFit/>
          </a:bodyPr>
          <a:lstStyle/>
          <a:p>
            <a:pPr algn="ctr">
              <a:spcBef>
                <a:spcPct val="50000"/>
              </a:spcBef>
            </a:pPr>
            <a:r>
              <a:rPr lang="cs-CZ" sz="2000" b="1">
                <a:latin typeface="Calibri" pitchFamily="34" charset="0"/>
              </a:rPr>
              <a:t>Determinují typ skladu, mechanizační prostředky </a:t>
            </a:r>
            <a:endParaRPr lang="en-US" sz="2000" b="1">
              <a:latin typeface="Calibri" pitchFamily="34" charset="0"/>
            </a:endParaRPr>
          </a:p>
        </p:txBody>
      </p:sp>
      <p:sp>
        <p:nvSpPr>
          <p:cNvPr id="23" name="Text Box 25"/>
          <p:cNvSpPr txBox="1">
            <a:spLocks noChangeArrowheads="1"/>
          </p:cNvSpPr>
          <p:nvPr/>
        </p:nvSpPr>
        <p:spPr bwMode="auto">
          <a:xfrm>
            <a:off x="5454650" y="1425575"/>
            <a:ext cx="3205163" cy="708025"/>
          </a:xfrm>
          <a:prstGeom prst="rect">
            <a:avLst/>
          </a:prstGeom>
          <a:solidFill>
            <a:schemeClr val="bg1"/>
          </a:solidFill>
          <a:ln w="9525">
            <a:noFill/>
            <a:miter lim="800000"/>
            <a:headEnd/>
            <a:tailEnd/>
          </a:ln>
        </p:spPr>
        <p:txBody>
          <a:bodyPr>
            <a:spAutoFit/>
          </a:bodyPr>
          <a:lstStyle/>
          <a:p>
            <a:pPr algn="ctr">
              <a:spcBef>
                <a:spcPct val="50000"/>
              </a:spcBef>
            </a:pPr>
            <a:r>
              <a:rPr lang="cs-CZ" sz="2000" b="1">
                <a:latin typeface="Calibri" pitchFamily="34" charset="0"/>
              </a:rPr>
              <a:t>Determinují požadavky na kompletaci </a:t>
            </a:r>
            <a:endParaRPr lang="en-US" sz="2000" b="1">
              <a:latin typeface="Calibri" pitchFamily="34" charset="0"/>
            </a:endParaRPr>
          </a:p>
        </p:txBody>
      </p:sp>
      <p:sp>
        <p:nvSpPr>
          <p:cNvPr id="6" name="Šipka doprava 5"/>
          <p:cNvSpPr/>
          <p:nvPr/>
        </p:nvSpPr>
        <p:spPr>
          <a:xfrm>
            <a:off x="3313113" y="927100"/>
            <a:ext cx="2195512" cy="175418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25" name="Šipka doprava 24"/>
          <p:cNvSpPr/>
          <p:nvPr/>
        </p:nvSpPr>
        <p:spPr>
          <a:xfrm>
            <a:off x="3313113" y="2473325"/>
            <a:ext cx="2195512" cy="175577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26" name="Šipka doprava 25"/>
          <p:cNvSpPr/>
          <p:nvPr/>
        </p:nvSpPr>
        <p:spPr>
          <a:xfrm>
            <a:off x="3313113" y="3981450"/>
            <a:ext cx="2195512" cy="175418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30736" name="TextovéPole 1"/>
          <p:cNvSpPr txBox="1">
            <a:spLocks noChangeArrowheads="1"/>
          </p:cNvSpPr>
          <p:nvPr/>
        </p:nvSpPr>
        <p:spPr bwMode="auto">
          <a:xfrm>
            <a:off x="4683125" y="3141663"/>
            <a:ext cx="896938" cy="368300"/>
          </a:xfrm>
          <a:prstGeom prst="rect">
            <a:avLst/>
          </a:prstGeom>
          <a:noFill/>
          <a:ln w="9525">
            <a:noFill/>
            <a:miter lim="800000"/>
            <a:headEnd/>
            <a:tailEnd/>
          </a:ln>
        </p:spPr>
        <p:txBody>
          <a:bodyPr>
            <a:spAutoFit/>
          </a:bodyPr>
          <a:lstStyle/>
          <a:p>
            <a:r>
              <a:rPr lang="cs-CZ" b="1">
                <a:latin typeface="Calibri" pitchFamily="34" charset="0"/>
              </a:rPr>
              <a:t>SKU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88"/>
                                        </p:tgtEl>
                                        <p:attrNameLst>
                                          <p:attrName>style.visibility</p:attrName>
                                        </p:attrNameLst>
                                      </p:cBhvr>
                                      <p:to>
                                        <p:strVal val="visible"/>
                                      </p:to>
                                    </p:set>
                                    <p:anim calcmode="lin" valueType="num">
                                      <p:cBhvr additive="base">
                                        <p:cTn id="7" dur="500" fill="hold"/>
                                        <p:tgtEl>
                                          <p:spTgt spid="28688"/>
                                        </p:tgtEl>
                                        <p:attrNameLst>
                                          <p:attrName>ppt_x</p:attrName>
                                        </p:attrNameLst>
                                      </p:cBhvr>
                                      <p:tavLst>
                                        <p:tav tm="0">
                                          <p:val>
                                            <p:strVal val="#ppt_x"/>
                                          </p:val>
                                        </p:tav>
                                        <p:tav tm="100000">
                                          <p:val>
                                            <p:strVal val="#ppt_x"/>
                                          </p:val>
                                        </p:tav>
                                      </p:tavLst>
                                    </p:anim>
                                    <p:anim calcmode="lin" valueType="num">
                                      <p:cBhvr additive="base">
                                        <p:cTn id="8" dur="500" fill="hold"/>
                                        <p:tgtEl>
                                          <p:spTgt spid="286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87"/>
                                        </p:tgtEl>
                                        <p:attrNameLst>
                                          <p:attrName>style.visibility</p:attrName>
                                        </p:attrNameLst>
                                      </p:cBhvr>
                                      <p:to>
                                        <p:strVal val="visible"/>
                                      </p:to>
                                    </p:set>
                                    <p:anim calcmode="lin" valueType="num">
                                      <p:cBhvr additive="base">
                                        <p:cTn id="13" dur="500" fill="hold"/>
                                        <p:tgtEl>
                                          <p:spTgt spid="28687"/>
                                        </p:tgtEl>
                                        <p:attrNameLst>
                                          <p:attrName>ppt_x</p:attrName>
                                        </p:attrNameLst>
                                      </p:cBhvr>
                                      <p:tavLst>
                                        <p:tav tm="0">
                                          <p:val>
                                            <p:strVal val="#ppt_x"/>
                                          </p:val>
                                        </p:tav>
                                        <p:tav tm="100000">
                                          <p:val>
                                            <p:strVal val="#ppt_x"/>
                                          </p:val>
                                        </p:tav>
                                      </p:tavLst>
                                    </p:anim>
                                    <p:anim calcmode="lin" valueType="num">
                                      <p:cBhvr additive="base">
                                        <p:cTn id="14" dur="500" fill="hold"/>
                                        <p:tgtEl>
                                          <p:spTgt spid="2868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86"/>
                                        </p:tgtEl>
                                        <p:attrNameLst>
                                          <p:attrName>style.visibility</p:attrName>
                                        </p:attrNameLst>
                                      </p:cBhvr>
                                      <p:to>
                                        <p:strVal val="visible"/>
                                      </p:to>
                                    </p:set>
                                    <p:anim calcmode="lin" valueType="num">
                                      <p:cBhvr additive="base">
                                        <p:cTn id="19" dur="500" fill="hold"/>
                                        <p:tgtEl>
                                          <p:spTgt spid="28686"/>
                                        </p:tgtEl>
                                        <p:attrNameLst>
                                          <p:attrName>ppt_x</p:attrName>
                                        </p:attrNameLst>
                                      </p:cBhvr>
                                      <p:tavLst>
                                        <p:tav tm="0">
                                          <p:val>
                                            <p:strVal val="#ppt_x"/>
                                          </p:val>
                                        </p:tav>
                                        <p:tav tm="100000">
                                          <p:val>
                                            <p:strVal val="#ppt_x"/>
                                          </p:val>
                                        </p:tav>
                                      </p:tavLst>
                                    </p:anim>
                                    <p:anim calcmode="lin" valueType="num">
                                      <p:cBhvr additive="base">
                                        <p:cTn id="20" dur="500" fill="hold"/>
                                        <p:tgtEl>
                                          <p:spTgt spid="2868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6" grpId="0"/>
      <p:bldP spid="28687" grpId="0"/>
      <p:bldP spid="28688" grpId="0"/>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404813"/>
            <a:ext cx="8229600" cy="720725"/>
          </a:xfrm>
        </p:spPr>
        <p:txBody>
          <a:bodyPr rtlCol="0">
            <a:normAutofit fontScale="90000"/>
          </a:bodyPr>
          <a:lstStyle/>
          <a:p>
            <a:pPr fontAlgn="auto">
              <a:spcAft>
                <a:spcPts val="0"/>
              </a:spcAft>
              <a:defRPr/>
            </a:pPr>
            <a:r>
              <a:rPr lang="cs-CZ" dirty="0"/>
              <a:t>Sklad a skladové manipulační jednotky (anebo </a:t>
            </a:r>
            <a:r>
              <a:rPr lang="en-US" altLang="cs-CZ" dirty="0">
                <a:latin typeface="Tw Cen MT Condensed" pitchFamily="34" charset="0"/>
                <a:cs typeface="Microsoft Sans Serif" pitchFamily="34" charset="0"/>
              </a:rPr>
              <a:t>stock-keeping unit (SKU)</a:t>
            </a:r>
            <a:endParaRPr lang="cs-CZ" dirty="0"/>
          </a:p>
        </p:txBody>
      </p:sp>
      <p:sp>
        <p:nvSpPr>
          <p:cNvPr id="3" name="Zástupný symbol pro obsah 2"/>
          <p:cNvSpPr>
            <a:spLocks noGrp="1"/>
          </p:cNvSpPr>
          <p:nvPr>
            <p:ph idx="1"/>
          </p:nvPr>
        </p:nvSpPr>
        <p:spPr>
          <a:xfrm>
            <a:off x="179388" y="1700808"/>
            <a:ext cx="8785100" cy="4776192"/>
          </a:xfrm>
        </p:spPr>
        <p:txBody>
          <a:bodyPr rtlCol="0">
            <a:normAutofit fontScale="47500" lnSpcReduction="20000"/>
          </a:bodyPr>
          <a:lstStyle/>
          <a:p>
            <a:pPr marL="182880" indent="-182880" fontAlgn="auto">
              <a:spcAft>
                <a:spcPts val="0"/>
              </a:spcAft>
              <a:buFont typeface="Arial" pitchFamily="34" charset="0"/>
              <a:buChar char="•"/>
              <a:defRPr/>
            </a:pPr>
            <a:r>
              <a:rPr lang="cs-CZ" dirty="0"/>
              <a:t>typ manipulace ve skladu nebo typ zákaznického obalu, ve kterém daný materiál přichází:</a:t>
            </a:r>
          </a:p>
          <a:p>
            <a:pPr marL="182880" indent="-182880" fontAlgn="auto">
              <a:spcAft>
                <a:spcPts val="0"/>
              </a:spcAft>
              <a:buFont typeface="Arial" pitchFamily="34" charset="0"/>
              <a:buChar char="•"/>
              <a:defRPr/>
            </a:pPr>
            <a:r>
              <a:rPr lang="cs-CZ" dirty="0">
                <a:solidFill>
                  <a:srgbClr val="FF0000"/>
                </a:solidFill>
              </a:rPr>
              <a:t>0. řádu</a:t>
            </a:r>
            <a:r>
              <a:rPr lang="cs-CZ" dirty="0"/>
              <a:t> – zboží v spotřebitelském obalu</a:t>
            </a:r>
          </a:p>
          <a:p>
            <a:pPr marL="182880" indent="-182880" fontAlgn="auto">
              <a:spcAft>
                <a:spcPts val="0"/>
              </a:spcAft>
              <a:buFont typeface="Arial" pitchFamily="34" charset="0"/>
              <a:buChar char="•"/>
              <a:defRPr/>
            </a:pPr>
            <a:r>
              <a:rPr lang="cs-CZ" dirty="0">
                <a:solidFill>
                  <a:srgbClr val="C00000"/>
                </a:solidFill>
              </a:rPr>
              <a:t>1. řádu</a:t>
            </a:r>
            <a:r>
              <a:rPr lang="cs-CZ" dirty="0"/>
              <a:t> - určené pro ruční manipulaci – většinou dále nedělitelné jak při pohybu do skladu i z něj - minimální objednací, odběrné či dodací množství. Maximální hmotnost těchto jednotek by neměla přesáhnout 15 kg</a:t>
            </a:r>
          </a:p>
          <a:p>
            <a:pPr marL="0" indent="0" fontAlgn="auto">
              <a:spcAft>
                <a:spcPts val="0"/>
              </a:spcAft>
              <a:buFont typeface="Arial" pitchFamily="34" charset="0"/>
              <a:buNone/>
              <a:defRPr/>
            </a:pPr>
            <a:r>
              <a:rPr lang="cs-CZ" dirty="0"/>
              <a:t> - např. lepenkové krabice, bedny, přepravky. </a:t>
            </a:r>
          </a:p>
          <a:p>
            <a:pPr marL="182880" indent="-182880" fontAlgn="auto">
              <a:spcAft>
                <a:spcPts val="0"/>
              </a:spcAft>
              <a:buFont typeface="Arial" pitchFamily="34" charset="0"/>
              <a:buChar char="•"/>
              <a:defRPr/>
            </a:pPr>
            <a:r>
              <a:rPr lang="cs-CZ" dirty="0">
                <a:solidFill>
                  <a:srgbClr val="C00000"/>
                </a:solidFill>
              </a:rPr>
              <a:t>2. řádu</a:t>
            </a:r>
            <a:r>
              <a:rPr lang="cs-CZ" dirty="0"/>
              <a:t> - tvořené z pravidla 16 - 64 jednotkami prvního řádu. Jejich rozměry jsou uzpůsobeny pro co nejvhodnější manipulaci v rámci výrobního procesu nebo ve skladech</a:t>
            </a:r>
          </a:p>
          <a:p>
            <a:pPr marL="0" indent="0" fontAlgn="auto">
              <a:spcAft>
                <a:spcPts val="0"/>
              </a:spcAft>
              <a:buFont typeface="Arial" pitchFamily="34" charset="0"/>
              <a:buNone/>
              <a:defRPr/>
            </a:pPr>
            <a:r>
              <a:rPr lang="cs-CZ" dirty="0"/>
              <a:t>    - rozměry uzpůsobeny dopravním prostředkům, pomocí kterých se jimi manipuluje, typům skladovacího prostoru, velikostem regálové buňky</a:t>
            </a:r>
          </a:p>
          <a:p>
            <a:pPr marL="0" indent="0" fontAlgn="auto">
              <a:spcAft>
                <a:spcPts val="0"/>
              </a:spcAft>
              <a:buFont typeface="Arial" pitchFamily="34" charset="0"/>
              <a:buNone/>
              <a:defRPr/>
            </a:pPr>
            <a:r>
              <a:rPr lang="cs-CZ" dirty="0"/>
              <a:t>- </a:t>
            </a:r>
            <a:r>
              <a:rPr lang="cs-CZ" dirty="0">
                <a:solidFill>
                  <a:srgbClr val="00B050"/>
                </a:solidFill>
              </a:rPr>
              <a:t>tvoří  skladovací nebo expediční jednotky</a:t>
            </a:r>
            <a:r>
              <a:rPr lang="cs-CZ" dirty="0"/>
              <a:t>. Hmotnost těchto jednotek je do 5000 kg. Manipulaci s těmito jednotkami zajišťují vysokozdvižné vozíky, stohovací jeřáby a regálové zakladače. </a:t>
            </a:r>
          </a:p>
          <a:p>
            <a:pPr marL="0" indent="0" fontAlgn="auto">
              <a:spcAft>
                <a:spcPts val="0"/>
              </a:spcAft>
              <a:buFont typeface="Arial" pitchFamily="34" charset="0"/>
              <a:buNone/>
              <a:defRPr/>
            </a:pPr>
            <a:r>
              <a:rPr lang="cs-CZ" dirty="0"/>
              <a:t>   - paleta a </a:t>
            </a:r>
            <a:r>
              <a:rPr lang="cs-CZ" dirty="0" err="1"/>
              <a:t>roltejner</a:t>
            </a:r>
            <a:endParaRPr lang="cs-CZ" dirty="0"/>
          </a:p>
          <a:p>
            <a:pPr marL="182880" indent="-182880" fontAlgn="auto">
              <a:spcAft>
                <a:spcPts val="0"/>
              </a:spcAft>
              <a:buFont typeface="Arial" pitchFamily="34" charset="0"/>
              <a:buChar char="•"/>
              <a:defRPr/>
            </a:pPr>
            <a:r>
              <a:rPr lang="cs-CZ" dirty="0">
                <a:solidFill>
                  <a:srgbClr val="C00000"/>
                </a:solidFill>
              </a:rPr>
              <a:t>3. řádu</a:t>
            </a:r>
            <a:r>
              <a:rPr lang="cs-CZ" dirty="0"/>
              <a:t> – slouží pro mechanizovanou manipulaci  a dálkovou přepravu – jako skladová manipulační jednotka zřídka – </a:t>
            </a:r>
            <a:r>
              <a:rPr lang="cs-CZ" dirty="0">
                <a:solidFill>
                  <a:srgbClr val="00B050"/>
                </a:solidFill>
              </a:rPr>
              <a:t>spíše název „přepravní jednotka</a:t>
            </a:r>
            <a:r>
              <a:rPr lang="cs-CZ" dirty="0"/>
              <a:t>“</a:t>
            </a:r>
          </a:p>
          <a:p>
            <a:pPr marL="0" indent="0" fontAlgn="auto">
              <a:spcAft>
                <a:spcPts val="0"/>
              </a:spcAft>
              <a:buFont typeface="Arial" pitchFamily="34" charset="0"/>
              <a:buNone/>
              <a:defRPr/>
            </a:pPr>
            <a:r>
              <a:rPr lang="cs-CZ" dirty="0"/>
              <a:t>   - výměnné nástavby a kontejnery</a:t>
            </a:r>
          </a:p>
          <a:p>
            <a:pPr marL="182880" indent="-182880" fontAlgn="auto">
              <a:spcAft>
                <a:spcPts val="0"/>
              </a:spcAft>
              <a:buFont typeface="Arial" pitchFamily="34" charset="0"/>
              <a:buChar char="•"/>
              <a:defRPr/>
            </a:pPr>
            <a:r>
              <a:rPr lang="cs-CZ" dirty="0">
                <a:solidFill>
                  <a:srgbClr val="C00000"/>
                </a:solidFill>
              </a:rPr>
              <a:t>4. řádu</a:t>
            </a:r>
            <a:r>
              <a:rPr lang="cs-CZ" dirty="0"/>
              <a:t> – pro dopravu vodní a dálkovou kombinovanou vnitrozemskou a námořní –bárky a </a:t>
            </a:r>
            <a:r>
              <a:rPr lang="cs-CZ" dirty="0" err="1"/>
              <a:t>lichtery</a:t>
            </a:r>
            <a:r>
              <a:rPr lang="cs-CZ" dirty="0"/>
              <a:t> – přepravní jednotka </a:t>
            </a:r>
          </a:p>
        </p:txBody>
      </p:sp>
      <p:pic>
        <p:nvPicPr>
          <p:cNvPr id="50179" name="Picture 2"/>
          <p:cNvPicPr>
            <a:picLocks noChangeAspect="1" noChangeArrowheads="1"/>
          </p:cNvPicPr>
          <p:nvPr/>
        </p:nvPicPr>
        <p:blipFill>
          <a:blip r:embed="rId3"/>
          <a:srcRect/>
          <a:stretch>
            <a:fillRect/>
          </a:stretch>
        </p:blipFill>
        <p:spPr bwMode="auto">
          <a:xfrm>
            <a:off x="7524750" y="5805488"/>
            <a:ext cx="1508125" cy="1052512"/>
          </a:xfrm>
          <a:prstGeom prst="rect">
            <a:avLst/>
          </a:prstGeom>
          <a:noFill/>
          <a:ln w="9525">
            <a:noFill/>
            <a:miter lim="800000"/>
            <a:headEnd/>
            <a:tailEnd/>
          </a:ln>
        </p:spPr>
      </p:pic>
      <p:sp>
        <p:nvSpPr>
          <p:cNvPr id="50180" name="Obdélník 3"/>
          <p:cNvSpPr>
            <a:spLocks noChangeArrowheads="1"/>
          </p:cNvSpPr>
          <p:nvPr/>
        </p:nvSpPr>
        <p:spPr bwMode="auto">
          <a:xfrm>
            <a:off x="2771775" y="6008688"/>
            <a:ext cx="4572000" cy="646112"/>
          </a:xfrm>
          <a:prstGeom prst="rect">
            <a:avLst/>
          </a:prstGeom>
          <a:noFill/>
          <a:ln w="9525">
            <a:noFill/>
            <a:miter lim="800000"/>
            <a:headEnd/>
            <a:tailEnd/>
          </a:ln>
        </p:spPr>
        <p:txBody>
          <a:bodyPr>
            <a:spAutoFit/>
          </a:bodyPr>
          <a:lstStyle/>
          <a:p>
            <a:r>
              <a:rPr lang="cs-CZ">
                <a:latin typeface="Calibri" pitchFamily="34" charset="0"/>
              </a:rPr>
              <a:t>http://www.leanproducts.eu/eng/material_handling_klt.php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Nadpis 3"/>
          <p:cNvSpPr>
            <a:spLocks noGrp="1"/>
          </p:cNvSpPr>
          <p:nvPr>
            <p:ph type="title"/>
          </p:nvPr>
        </p:nvSpPr>
        <p:spPr>
          <a:xfrm>
            <a:off x="468313" y="188913"/>
            <a:ext cx="8229600" cy="990600"/>
          </a:xfrm>
        </p:spPr>
        <p:txBody>
          <a:bodyPr/>
          <a:lstStyle/>
          <a:p>
            <a:r>
              <a:rPr lang="cs-CZ"/>
              <a:t>Členění skladů – kategorie, typy</a:t>
            </a:r>
          </a:p>
        </p:txBody>
      </p:sp>
      <p:pic>
        <p:nvPicPr>
          <p:cNvPr id="32770" name="Picture 2"/>
          <p:cNvPicPr>
            <a:picLocks noChangeAspect="1" noChangeArrowheads="1"/>
          </p:cNvPicPr>
          <p:nvPr/>
        </p:nvPicPr>
        <p:blipFill>
          <a:blip r:embed="rId3"/>
          <a:srcRect/>
          <a:stretch>
            <a:fillRect/>
          </a:stretch>
        </p:blipFill>
        <p:spPr bwMode="auto">
          <a:xfrm>
            <a:off x="6443663" y="3860800"/>
            <a:ext cx="2673350" cy="2997200"/>
          </a:xfrm>
          <a:prstGeom prst="rect">
            <a:avLst/>
          </a:prstGeom>
          <a:noFill/>
          <a:ln w="9525">
            <a:noFill/>
            <a:miter lim="800000"/>
            <a:headEnd/>
            <a:tailEnd/>
          </a:ln>
        </p:spPr>
      </p:pic>
      <p:pic>
        <p:nvPicPr>
          <p:cNvPr id="32771" name="Picture 3"/>
          <p:cNvPicPr>
            <a:picLocks noChangeAspect="1" noChangeArrowheads="1"/>
          </p:cNvPicPr>
          <p:nvPr/>
        </p:nvPicPr>
        <p:blipFill>
          <a:blip r:embed="rId4"/>
          <a:srcRect/>
          <a:stretch>
            <a:fillRect/>
          </a:stretch>
        </p:blipFill>
        <p:spPr bwMode="auto">
          <a:xfrm>
            <a:off x="3995738" y="1079500"/>
            <a:ext cx="2690812" cy="2870200"/>
          </a:xfrm>
          <a:prstGeom prst="rect">
            <a:avLst/>
          </a:prstGeom>
          <a:noFill/>
          <a:ln w="9525">
            <a:noFill/>
            <a:miter lim="800000"/>
            <a:headEnd/>
            <a:tailEnd/>
          </a:ln>
        </p:spPr>
      </p:pic>
      <p:pic>
        <p:nvPicPr>
          <p:cNvPr id="32772" name="Picture 4"/>
          <p:cNvPicPr>
            <a:picLocks noChangeAspect="1" noChangeArrowheads="1"/>
          </p:cNvPicPr>
          <p:nvPr/>
        </p:nvPicPr>
        <p:blipFill>
          <a:blip r:embed="rId5"/>
          <a:srcRect/>
          <a:stretch>
            <a:fillRect/>
          </a:stretch>
        </p:blipFill>
        <p:spPr bwMode="auto">
          <a:xfrm>
            <a:off x="1619250" y="3770313"/>
            <a:ext cx="2713038" cy="3087687"/>
          </a:xfrm>
          <a:prstGeom prst="rect">
            <a:avLst/>
          </a:prstGeom>
          <a:noFill/>
          <a:ln w="9525">
            <a:noFill/>
            <a:miter lim="800000"/>
            <a:headEnd/>
            <a:tailEnd/>
          </a:ln>
        </p:spPr>
      </p:pic>
      <p:pic>
        <p:nvPicPr>
          <p:cNvPr id="32773" name="Picture 5"/>
          <p:cNvPicPr>
            <a:picLocks noChangeAspect="1" noChangeArrowheads="1"/>
          </p:cNvPicPr>
          <p:nvPr/>
        </p:nvPicPr>
        <p:blipFill>
          <a:blip r:embed="rId6"/>
          <a:srcRect/>
          <a:stretch>
            <a:fillRect/>
          </a:stretch>
        </p:blipFill>
        <p:spPr bwMode="auto">
          <a:xfrm>
            <a:off x="0" y="1004888"/>
            <a:ext cx="2484438" cy="2989262"/>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Členění dle činností</a:t>
            </a:r>
            <a:endParaRPr lang="en-GB" dirty="0"/>
          </a:p>
        </p:txBody>
      </p:sp>
      <p:sp>
        <p:nvSpPr>
          <p:cNvPr id="3" name="Zástupný symbol pro obsah 2"/>
          <p:cNvSpPr>
            <a:spLocks noGrp="1"/>
          </p:cNvSpPr>
          <p:nvPr>
            <p:ph idx="1"/>
          </p:nvPr>
        </p:nvSpPr>
        <p:spPr/>
        <p:txBody>
          <a:bodyPr/>
          <a:lstStyle/>
          <a:p>
            <a:r>
              <a:rPr lang="cs-CZ" dirty="0"/>
              <a:t>Sklady</a:t>
            </a:r>
          </a:p>
          <a:p>
            <a:r>
              <a:rPr lang="cs-CZ" dirty="0"/>
              <a:t>Distribuční centra</a:t>
            </a:r>
          </a:p>
          <a:p>
            <a:r>
              <a:rPr lang="cs-CZ" dirty="0" err="1"/>
              <a:t>Cross</a:t>
            </a:r>
            <a:r>
              <a:rPr lang="cs-CZ" dirty="0"/>
              <a:t> </a:t>
            </a:r>
            <a:r>
              <a:rPr lang="cs-CZ" dirty="0" err="1"/>
              <a:t>docking</a:t>
            </a:r>
            <a:endParaRPr lang="en-GB" dirty="0"/>
          </a:p>
        </p:txBody>
      </p:sp>
      <p:grpSp>
        <p:nvGrpSpPr>
          <p:cNvPr id="6" name="Skupina 5"/>
          <p:cNvGrpSpPr/>
          <p:nvPr/>
        </p:nvGrpSpPr>
        <p:grpSpPr>
          <a:xfrm>
            <a:off x="3491880" y="2852936"/>
            <a:ext cx="5114999" cy="3158028"/>
            <a:chOff x="2915816" y="3055953"/>
            <a:chExt cx="5907087" cy="3554412"/>
          </a:xfrm>
        </p:grpSpPr>
        <p:pic>
          <p:nvPicPr>
            <p:cNvPr id="4" name="Picture 4" descr="crossdocking.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055953"/>
              <a:ext cx="5907087"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4804941" y="3987815"/>
              <a:ext cx="949325" cy="657225"/>
            </a:xfrm>
            <a:prstGeom prst="rect">
              <a:avLst/>
            </a:prstGeom>
            <a:solidFill>
              <a:srgbClr val="FF0000"/>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Narrow" pitchFamily="34" charset="0"/>
                </a:defRPr>
              </a:lvl1pPr>
              <a:lvl2pPr marL="742950" indent="-285750" eaLnBrk="0" hangingPunct="0">
                <a:spcBef>
                  <a:spcPct val="20000"/>
                </a:spcBef>
                <a:buChar char="–"/>
                <a:defRPr sz="2800">
                  <a:solidFill>
                    <a:schemeClr val="tx1"/>
                  </a:solidFill>
                  <a:latin typeface="Arial Narrow" pitchFamily="34" charset="0"/>
                </a:defRPr>
              </a:lvl2pPr>
              <a:lvl3pPr marL="1143000" indent="-228600" eaLnBrk="0" hangingPunct="0">
                <a:spcBef>
                  <a:spcPct val="20000"/>
                </a:spcBef>
                <a:buChar char="•"/>
                <a:defRPr sz="2400">
                  <a:solidFill>
                    <a:schemeClr val="tx1"/>
                  </a:solidFill>
                  <a:latin typeface="Arial Narrow" pitchFamily="34" charset="0"/>
                </a:defRPr>
              </a:lvl3pPr>
              <a:lvl4pPr marL="1600200" indent="-228600" eaLnBrk="0" hangingPunct="0">
                <a:spcBef>
                  <a:spcPct val="20000"/>
                </a:spcBef>
                <a:buChar char="–"/>
                <a:defRPr sz="2000">
                  <a:solidFill>
                    <a:schemeClr val="tx1"/>
                  </a:solidFill>
                  <a:latin typeface="Arial Narrow" pitchFamily="34" charset="0"/>
                </a:defRPr>
              </a:lvl4pPr>
              <a:lvl5pPr marL="2057400" indent="-228600" eaLnBrk="0" hangingPunct="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lgn="ctr">
                <a:spcBef>
                  <a:spcPct val="0"/>
                </a:spcBef>
                <a:buFontTx/>
                <a:buNone/>
              </a:pPr>
              <a:r>
                <a:rPr lang="en-US" altLang="cs-CZ" sz="1200">
                  <a:latin typeface="Arial" charset="0"/>
                </a:rPr>
                <a:t>        </a:t>
              </a:r>
              <a:r>
                <a:rPr lang="en-US" altLang="cs-CZ" sz="1400">
                  <a:latin typeface="Arial" charset="0"/>
                </a:rPr>
                <a:t>Stock</a:t>
              </a:r>
            </a:p>
            <a:p>
              <a:pPr algn="ctr">
                <a:spcBef>
                  <a:spcPct val="0"/>
                </a:spcBef>
                <a:buFontTx/>
                <a:buNone/>
              </a:pPr>
              <a:r>
                <a:rPr lang="en-US" altLang="cs-CZ" sz="1400">
                  <a:latin typeface="Arial" charset="0"/>
                </a:rPr>
                <a:t>Inventory</a:t>
              </a:r>
            </a:p>
          </p:txBody>
        </p:sp>
      </p:grpSp>
    </p:spTree>
    <p:extLst>
      <p:ext uri="{BB962C8B-B14F-4D97-AF65-F5344CB8AC3E}">
        <p14:creationId xmlns:p14="http://schemas.microsoft.com/office/powerpoint/2010/main" val="3278306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Warehousing</a:t>
            </a:r>
            <a:r>
              <a:rPr lang="cs-CZ" dirty="0"/>
              <a:t> </a:t>
            </a:r>
            <a:r>
              <a:rPr lang="cs-CZ" dirty="0" err="1"/>
              <a:t>can</a:t>
            </a:r>
            <a:r>
              <a:rPr lang="cs-CZ" dirty="0"/>
              <a:t> </a:t>
            </a:r>
            <a:r>
              <a:rPr lang="cs-CZ" dirty="0" err="1"/>
              <a:t>be</a:t>
            </a:r>
            <a:r>
              <a:rPr lang="cs-CZ" dirty="0"/>
              <a:t> </a:t>
            </a:r>
            <a:r>
              <a:rPr lang="cs-CZ" dirty="0" err="1"/>
              <a:t>provided</a:t>
            </a:r>
            <a:r>
              <a:rPr lang="cs-CZ" dirty="0"/>
              <a:t> by </a:t>
            </a:r>
            <a:endParaRPr lang="en-GB" dirty="0"/>
          </a:p>
        </p:txBody>
      </p:sp>
      <p:sp>
        <p:nvSpPr>
          <p:cNvPr id="3" name="Zástupný symbol pro obsah 2"/>
          <p:cNvSpPr>
            <a:spLocks noGrp="1"/>
          </p:cNvSpPr>
          <p:nvPr>
            <p:ph idx="1"/>
          </p:nvPr>
        </p:nvSpPr>
        <p:spPr>
          <a:xfrm>
            <a:off x="252270" y="1413128"/>
            <a:ext cx="5255672" cy="5111680"/>
          </a:xfrm>
        </p:spPr>
        <p:txBody>
          <a:bodyPr>
            <a:normAutofit fontScale="85000" lnSpcReduction="10000"/>
          </a:bodyPr>
          <a:lstStyle/>
          <a:p>
            <a:r>
              <a:rPr lang="en-US" altLang="en-US" b="1" dirty="0"/>
              <a:t>Warehouses</a:t>
            </a:r>
          </a:p>
          <a:p>
            <a:pPr lvl="1">
              <a:lnSpc>
                <a:spcPct val="100000"/>
              </a:lnSpc>
            </a:pPr>
            <a:r>
              <a:rPr lang="en-US" altLang="en-US" sz="2799" dirty="0"/>
              <a:t>Emphasize the storage of products</a:t>
            </a:r>
          </a:p>
          <a:p>
            <a:pPr lvl="1">
              <a:lnSpc>
                <a:spcPct val="100000"/>
              </a:lnSpc>
            </a:pPr>
            <a:r>
              <a:rPr lang="en-US" altLang="en-US" sz="2799" dirty="0"/>
              <a:t>Primary purpose is to maximize the usage of available storage space</a:t>
            </a:r>
          </a:p>
          <a:p>
            <a:r>
              <a:rPr lang="en-US" altLang="en-US" b="1" dirty="0"/>
              <a:t>Distribution centers </a:t>
            </a:r>
            <a:r>
              <a:rPr lang="en-US" altLang="en-US" dirty="0"/>
              <a:t>emphasize rapid movement of products through the facility</a:t>
            </a:r>
            <a:r>
              <a:rPr lang="cs-CZ" altLang="en-US" dirty="0"/>
              <a:t>, </a:t>
            </a:r>
            <a:r>
              <a:rPr lang="cs-CZ" altLang="en-US" dirty="0" err="1"/>
              <a:t>ma</a:t>
            </a:r>
            <a:r>
              <a:rPr lang="cs-CZ" dirty="0" err="1"/>
              <a:t>ximize</a:t>
            </a:r>
            <a:r>
              <a:rPr lang="cs-CZ" dirty="0"/>
              <a:t> </a:t>
            </a:r>
            <a:r>
              <a:rPr lang="cs-CZ" dirty="0" err="1"/>
              <a:t>throughput</a:t>
            </a:r>
            <a:endParaRPr lang="en-US" altLang="en-US" dirty="0"/>
          </a:p>
          <a:p>
            <a:r>
              <a:rPr lang="en-US" altLang="en-US" b="1" dirty="0"/>
              <a:t>Throughput</a:t>
            </a:r>
            <a:r>
              <a:rPr lang="en-US" altLang="en-US" dirty="0"/>
              <a:t> is the amount of product entering and leaving a facility in a given time period</a:t>
            </a:r>
          </a:p>
          <a:p>
            <a:endParaRPr lang="en-GB" dirty="0"/>
          </a:p>
        </p:txBody>
      </p:sp>
      <p:pic>
        <p:nvPicPr>
          <p:cNvPr id="2050" name="Picture 2" descr="Cross docking distribution centre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943" y="2421063"/>
            <a:ext cx="3658314" cy="313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544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313" y="188913"/>
            <a:ext cx="8229600" cy="633412"/>
          </a:xfrm>
        </p:spPr>
        <p:txBody>
          <a:bodyPr rtlCol="0">
            <a:normAutofit/>
          </a:bodyPr>
          <a:lstStyle/>
          <a:p>
            <a:pPr fontAlgn="auto">
              <a:spcAft>
                <a:spcPts val="0"/>
              </a:spcAft>
              <a:defRPr/>
            </a:pPr>
            <a:r>
              <a:rPr lang="cs-CZ" dirty="0"/>
              <a:t>Distribuční centra</a:t>
            </a:r>
          </a:p>
        </p:txBody>
      </p:sp>
      <p:sp>
        <p:nvSpPr>
          <p:cNvPr id="3" name="Zástupný symbol pro obsah 2"/>
          <p:cNvSpPr>
            <a:spLocks noGrp="1"/>
          </p:cNvSpPr>
          <p:nvPr>
            <p:ph idx="1"/>
          </p:nvPr>
        </p:nvSpPr>
        <p:spPr>
          <a:xfrm>
            <a:off x="323850" y="836613"/>
            <a:ext cx="8640763" cy="5761037"/>
          </a:xfrm>
        </p:spPr>
        <p:txBody>
          <a:bodyPr rtlCol="0">
            <a:normAutofit fontScale="77500" lnSpcReduction="20000"/>
          </a:bodyPr>
          <a:lstStyle/>
          <a:p>
            <a:pPr fontAlgn="auto">
              <a:spcAft>
                <a:spcPts val="0"/>
              </a:spcAft>
              <a:buFont typeface="Arial" pitchFamily="34" charset="0"/>
              <a:buChar char="•"/>
              <a:defRPr/>
            </a:pPr>
            <a:r>
              <a:rPr lang="cs-CZ" sz="1600" dirty="0"/>
              <a:t>Dominantní funkce skladování = </a:t>
            </a:r>
            <a:r>
              <a:rPr lang="cs-CZ" sz="1600" dirty="0">
                <a:solidFill>
                  <a:srgbClr val="FF0000"/>
                </a:solidFill>
              </a:rPr>
              <a:t>KOMPLETAČNÍ</a:t>
            </a:r>
          </a:p>
          <a:p>
            <a:pPr fontAlgn="auto">
              <a:spcAft>
                <a:spcPts val="0"/>
              </a:spcAft>
              <a:buFont typeface="Arial" pitchFamily="34" charset="0"/>
              <a:buChar char="•"/>
              <a:defRPr/>
            </a:pPr>
            <a:r>
              <a:rPr lang="cs-CZ" sz="1600" dirty="0"/>
              <a:t>Maximalizace průchodu (</a:t>
            </a:r>
            <a:r>
              <a:rPr lang="cs-CZ" sz="1600" dirty="0" err="1"/>
              <a:t>throughput</a:t>
            </a:r>
            <a:r>
              <a:rPr lang="cs-CZ" sz="1600" dirty="0"/>
              <a:t>) x  </a:t>
            </a:r>
            <a:r>
              <a:rPr lang="cs-CZ" sz="1600" dirty="0" err="1"/>
              <a:t>warehousing</a:t>
            </a:r>
            <a:r>
              <a:rPr lang="cs-CZ" sz="1600" dirty="0"/>
              <a:t> – maximalizace využití skladových prostor</a:t>
            </a:r>
          </a:p>
          <a:p>
            <a:pPr fontAlgn="auto">
              <a:spcAft>
                <a:spcPts val="0"/>
              </a:spcAft>
              <a:buFont typeface="Arial" pitchFamily="34" charset="0"/>
              <a:buChar char="•"/>
              <a:defRPr/>
            </a:pPr>
            <a:r>
              <a:rPr lang="cs-CZ" sz="1600" dirty="0"/>
              <a:t>třídění, kompletování a sdružování přímé dodávky</a:t>
            </a:r>
          </a:p>
          <a:p>
            <a:pPr fontAlgn="auto">
              <a:spcAft>
                <a:spcPts val="0"/>
              </a:spcAft>
              <a:buFont typeface="Arial" pitchFamily="34" charset="0"/>
              <a:buChar char="•"/>
              <a:defRPr/>
            </a:pPr>
            <a:r>
              <a:rPr lang="cs-CZ" sz="1600" dirty="0"/>
              <a:t>v distribučním centru se neudržují zásoby zboží</a:t>
            </a:r>
          </a:p>
          <a:p>
            <a:pPr fontAlgn="auto">
              <a:spcAft>
                <a:spcPts val="0"/>
              </a:spcAft>
              <a:buFont typeface="Arial" pitchFamily="34" charset="0"/>
              <a:buChar char="•"/>
              <a:defRPr/>
            </a:pPr>
            <a:r>
              <a:rPr lang="cs-CZ" sz="1600" dirty="0"/>
              <a:t>data tečou v reálném čase (nemusí to tak být vždy)</a:t>
            </a:r>
          </a:p>
          <a:p>
            <a:pPr fontAlgn="auto">
              <a:spcAft>
                <a:spcPts val="0"/>
              </a:spcAft>
              <a:buFont typeface="Arial" pitchFamily="34" charset="0"/>
              <a:buChar char="•"/>
              <a:defRPr/>
            </a:pPr>
            <a:r>
              <a:rPr lang="cs-CZ" sz="1600" dirty="0" err="1"/>
              <a:t>paletizované</a:t>
            </a:r>
            <a:r>
              <a:rPr lang="cs-CZ" sz="1600" dirty="0"/>
              <a:t> anebo kusové zboží-  paletové jednotky či </a:t>
            </a:r>
            <a:r>
              <a:rPr lang="cs-CZ" sz="1600" dirty="0" err="1"/>
              <a:t>roltejnery</a:t>
            </a:r>
            <a:r>
              <a:rPr lang="cs-CZ" sz="1600" dirty="0"/>
              <a:t> jsou ukládány pouze v jedné vrstvě na ploše centra</a:t>
            </a:r>
          </a:p>
          <a:p>
            <a:pPr fontAlgn="auto">
              <a:spcAft>
                <a:spcPts val="0"/>
              </a:spcAft>
              <a:buFont typeface="Arial" pitchFamily="34" charset="0"/>
              <a:buChar char="•"/>
              <a:defRPr/>
            </a:pPr>
            <a:r>
              <a:rPr lang="cs-CZ" sz="1600" dirty="0"/>
              <a:t>manipulace s většinou zboží ve dvou cyklech (přejímka a expedice)</a:t>
            </a:r>
          </a:p>
          <a:p>
            <a:pPr fontAlgn="auto">
              <a:spcAft>
                <a:spcPts val="0"/>
              </a:spcAft>
              <a:buFont typeface="Arial" pitchFamily="34" charset="0"/>
              <a:buChar char="•"/>
              <a:defRPr/>
            </a:pPr>
            <a:r>
              <a:rPr lang="cs-CZ" sz="1600" dirty="0"/>
              <a:t>Kompletace dodávek zboží od několika dodavatelů pro několik odběratelů</a:t>
            </a:r>
          </a:p>
          <a:p>
            <a:pPr fontAlgn="auto">
              <a:spcAft>
                <a:spcPts val="0"/>
              </a:spcAft>
              <a:buFont typeface="Arial" pitchFamily="34" charset="0"/>
              <a:buChar char="•"/>
              <a:defRPr/>
            </a:pPr>
            <a:r>
              <a:rPr lang="cs-CZ" sz="1600" dirty="0"/>
              <a:t>DC – výrobní i obchodní (většinou maloobchodní) – výrobní – u velkých nadnárodních společností</a:t>
            </a:r>
          </a:p>
          <a:p>
            <a:pPr marL="0" lvl="3" indent="0" fontAlgn="auto">
              <a:spcBef>
                <a:spcPts val="1200"/>
              </a:spcBef>
              <a:spcAft>
                <a:spcPts val="0"/>
              </a:spcAft>
              <a:buFont typeface="Arial" pitchFamily="34" charset="0"/>
              <a:buNone/>
              <a:defRPr/>
            </a:pPr>
            <a:r>
              <a:rPr lang="cs-CZ" sz="1600" b="1" dirty="0" err="1">
                <a:solidFill>
                  <a:srgbClr val="00FF00"/>
                </a:solidFill>
              </a:rPr>
              <a:t>Cross</a:t>
            </a:r>
            <a:r>
              <a:rPr lang="cs-CZ" sz="1600" b="1" dirty="0">
                <a:solidFill>
                  <a:srgbClr val="00FF00"/>
                </a:solidFill>
              </a:rPr>
              <a:t> – </a:t>
            </a:r>
            <a:r>
              <a:rPr lang="cs-CZ" sz="1600" b="1" dirty="0" err="1">
                <a:solidFill>
                  <a:srgbClr val="00FF00"/>
                </a:solidFill>
              </a:rPr>
              <a:t>docking</a:t>
            </a:r>
            <a:r>
              <a:rPr lang="cs-CZ" sz="1600" b="1" dirty="0"/>
              <a:t> -  = obchodní sklady většinou maloobchodních řetězců</a:t>
            </a:r>
          </a:p>
          <a:p>
            <a:pPr marL="0" lvl="3" indent="0" fontAlgn="auto">
              <a:spcBef>
                <a:spcPts val="0"/>
              </a:spcBef>
              <a:spcAft>
                <a:spcPts val="0"/>
              </a:spcAft>
              <a:buFont typeface="Arial" pitchFamily="34" charset="0"/>
              <a:buNone/>
              <a:defRPr/>
            </a:pPr>
            <a:r>
              <a:rPr lang="cs-CZ" sz="1600" b="1" dirty="0"/>
              <a:t>=</a:t>
            </a:r>
            <a:r>
              <a:rPr lang="cs-CZ" sz="1600" dirty="0"/>
              <a:t> „distribuční směšovací centrum“. Zboží je do těchto skladů přiváženo ve velkém, ihned se rozděluje a spojuje s jiným zbožím do jednotlivých zásilek, určených konkrétním zákazníkům. Zboží se zde tak nezdrží více než 24 hodin. </a:t>
            </a:r>
          </a:p>
          <a:p>
            <a:pPr marL="0" indent="0" fontAlgn="auto">
              <a:spcAft>
                <a:spcPts val="0"/>
              </a:spcAft>
              <a:buFont typeface="Arial" pitchFamily="34" charset="0"/>
              <a:buNone/>
              <a:defRPr/>
            </a:pPr>
            <a:r>
              <a:rPr lang="cs-CZ" sz="1600" dirty="0">
                <a:solidFill>
                  <a:srgbClr val="FFC000"/>
                </a:solidFill>
              </a:rPr>
              <a:t>Výhody distribučního centra</a:t>
            </a:r>
            <a:r>
              <a:rPr lang="cs-CZ" sz="1600" dirty="0"/>
              <a:t>: </a:t>
            </a:r>
          </a:p>
          <a:p>
            <a:pPr fontAlgn="auto">
              <a:spcAft>
                <a:spcPts val="0"/>
              </a:spcAft>
              <a:buFont typeface="Arial" pitchFamily="34" charset="0"/>
              <a:buChar char="•"/>
              <a:defRPr/>
            </a:pPr>
            <a:r>
              <a:rPr lang="cs-CZ" sz="1600" dirty="0"/>
              <a:t>snížení potřeby výkonů při dopravní obsluze logistického řetězce (soustředění </a:t>
            </a:r>
            <a:r>
              <a:rPr lang="pl-PL" sz="1600" dirty="0"/>
              <a:t>dopravních tras do jednoho místa),</a:t>
            </a:r>
          </a:p>
          <a:p>
            <a:pPr fontAlgn="auto">
              <a:spcAft>
                <a:spcPts val="0"/>
              </a:spcAft>
              <a:buFont typeface="Arial" pitchFamily="34" charset="0"/>
              <a:buChar char="•"/>
              <a:defRPr/>
            </a:pPr>
            <a:r>
              <a:rPr lang="cs-CZ" sz="1600" dirty="0"/>
              <a:t>zjednodušení administrativy, snížení chybovosti (přenos fyzické příjmové operace z odběratelů na centrum),</a:t>
            </a:r>
          </a:p>
          <a:p>
            <a:pPr fontAlgn="auto">
              <a:spcAft>
                <a:spcPts val="0"/>
              </a:spcAft>
              <a:buFont typeface="Arial" pitchFamily="34" charset="0"/>
              <a:buChar char="•"/>
              <a:defRPr/>
            </a:pPr>
            <a:r>
              <a:rPr lang="cs-CZ" sz="1600" dirty="0"/>
              <a:t>rozšíření nabídky služeb a zlepšení jejich kvality,</a:t>
            </a:r>
          </a:p>
          <a:p>
            <a:pPr fontAlgn="auto">
              <a:spcAft>
                <a:spcPts val="0"/>
              </a:spcAft>
              <a:buFont typeface="Arial" pitchFamily="34" charset="0"/>
              <a:buChar char="•"/>
              <a:defRPr/>
            </a:pPr>
            <a:r>
              <a:rPr lang="cs-CZ" sz="1600" dirty="0"/>
              <a:t>vyšší využití dopravních prostředků díky expedici z jednoho místa,</a:t>
            </a:r>
          </a:p>
          <a:p>
            <a:pPr fontAlgn="auto">
              <a:spcAft>
                <a:spcPts val="0"/>
              </a:spcAft>
              <a:buFont typeface="Arial" pitchFamily="34" charset="0"/>
              <a:buChar char="•"/>
              <a:defRPr/>
            </a:pPr>
            <a:r>
              <a:rPr lang="cs-CZ" sz="1600" dirty="0"/>
              <a:t>menší vázanost kapitálu v zásobách, nižší náklady (relativní – v závislosti na vlastnictví).</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Cross-docking</a:t>
            </a:r>
            <a:endParaRPr lang="en-GB" dirty="0"/>
          </a:p>
        </p:txBody>
      </p:sp>
      <p:sp>
        <p:nvSpPr>
          <p:cNvPr id="3" name="Zástupný symbol pro obsah 2"/>
          <p:cNvSpPr>
            <a:spLocks noGrp="1"/>
          </p:cNvSpPr>
          <p:nvPr>
            <p:ph idx="1"/>
          </p:nvPr>
        </p:nvSpPr>
        <p:spPr>
          <a:xfrm>
            <a:off x="324265" y="1269136"/>
            <a:ext cx="8279483" cy="5173137"/>
          </a:xfrm>
        </p:spPr>
        <p:txBody>
          <a:bodyPr>
            <a:normAutofit fontScale="70000" lnSpcReduction="20000"/>
          </a:bodyPr>
          <a:lstStyle/>
          <a:p>
            <a:pPr marL="457109" indent="-457109">
              <a:buFont typeface="Arial" panose="020B0604020202020204" pitchFamily="34" charset="0"/>
              <a:buChar char="•"/>
            </a:pPr>
            <a:r>
              <a:rPr lang="en-US" altLang="en-US" b="1" dirty="0"/>
              <a:t>Cross-docking</a:t>
            </a:r>
            <a:r>
              <a:rPr lang="en-US" altLang="en-US" dirty="0"/>
              <a:t> can be defined as “the process of receiving product and shipping it out the same day or overnight without putting it into storage.”</a:t>
            </a:r>
            <a:endParaRPr lang="cs-CZ" altLang="en-US" dirty="0"/>
          </a:p>
          <a:p>
            <a:pPr marL="457109" indent="-457109">
              <a:buFont typeface="Arial" panose="020B0604020202020204" pitchFamily="34" charset="0"/>
              <a:buChar char="•"/>
            </a:pPr>
            <a:r>
              <a:rPr lang="en-US" altLang="en-US" dirty="0"/>
              <a:t>Increased emphasis on time reductions in supply chains has led to the growth of cross-docking.</a:t>
            </a:r>
            <a:endParaRPr lang="cs-CZ" dirty="0"/>
          </a:p>
          <a:p>
            <a:pPr marL="457109" indent="-457109">
              <a:buFont typeface="Arial" panose="020B0604020202020204" pitchFamily="34" charset="0"/>
              <a:buChar char="•"/>
            </a:pPr>
            <a:r>
              <a:rPr lang="en-GB" dirty="0"/>
              <a:t>In cross docking many deliveries take place during a single day</a:t>
            </a:r>
            <a:r>
              <a:rPr lang="cs-CZ" dirty="0"/>
              <a:t>. </a:t>
            </a:r>
          </a:p>
          <a:p>
            <a:pPr marL="457109" indent="-457109">
              <a:buFont typeface="Arial" panose="020B0604020202020204" pitchFamily="34" charset="0"/>
              <a:buChar char="•"/>
            </a:pPr>
            <a:r>
              <a:rPr lang="en-GB" dirty="0"/>
              <a:t>Therefore suppliers need to be informed in an accurate and timely way about the deliveries they have to make that day.”</a:t>
            </a:r>
            <a:r>
              <a:rPr lang="cs-CZ" dirty="0"/>
              <a:t> . </a:t>
            </a:r>
            <a:r>
              <a:rPr lang="en-US" altLang="cs-CZ" dirty="0"/>
              <a:t>Success</a:t>
            </a:r>
            <a:r>
              <a:rPr lang="cs-CZ" altLang="cs-CZ" dirty="0"/>
              <a:t> </a:t>
            </a:r>
            <a:r>
              <a:rPr lang="cs-CZ" altLang="cs-CZ" dirty="0" err="1"/>
              <a:t>of</a:t>
            </a:r>
            <a:r>
              <a:rPr lang="cs-CZ" altLang="cs-CZ" dirty="0"/>
              <a:t> CD </a:t>
            </a:r>
            <a:r>
              <a:rPr lang="en-US" altLang="cs-CZ" dirty="0"/>
              <a:t>highly dependent on </a:t>
            </a:r>
            <a:r>
              <a:rPr lang="cs-CZ" altLang="cs-CZ" dirty="0"/>
              <a:t>IT</a:t>
            </a:r>
          </a:p>
          <a:p>
            <a:pPr marL="457109" indent="-457109">
              <a:buFont typeface="Arial" panose="020B0604020202020204" pitchFamily="34" charset="0"/>
              <a:buChar char="•"/>
            </a:pPr>
            <a:r>
              <a:rPr lang="en-US" altLang="cs-CZ" dirty="0"/>
              <a:t>Products are received, selected, repackaged, and loaded for shipment</a:t>
            </a:r>
            <a:r>
              <a:rPr lang="cs-CZ" altLang="cs-CZ" dirty="0"/>
              <a:t> – no </a:t>
            </a:r>
            <a:r>
              <a:rPr lang="cs-CZ" altLang="cs-CZ" dirty="0" err="1"/>
              <a:t>storage</a:t>
            </a:r>
            <a:r>
              <a:rPr lang="cs-CZ" altLang="cs-CZ" dirty="0"/>
              <a:t> (</a:t>
            </a:r>
            <a:r>
              <a:rPr lang="cs-CZ" altLang="cs-CZ" dirty="0" err="1"/>
              <a:t>like</a:t>
            </a:r>
            <a:r>
              <a:rPr lang="cs-CZ" altLang="cs-CZ" dirty="0"/>
              <a:t>  in </a:t>
            </a:r>
            <a:r>
              <a:rPr lang="cs-CZ" altLang="cs-CZ" dirty="0" err="1"/>
              <a:t>warehousing</a:t>
            </a:r>
            <a:r>
              <a:rPr lang="cs-CZ" altLang="cs-CZ" dirty="0"/>
              <a:t>)</a:t>
            </a:r>
            <a:endParaRPr lang="en-GB" dirty="0"/>
          </a:p>
        </p:txBody>
      </p:sp>
    </p:spTree>
    <p:extLst>
      <p:ext uri="{BB962C8B-B14F-4D97-AF65-F5344CB8AC3E}">
        <p14:creationId xmlns:p14="http://schemas.microsoft.com/office/powerpoint/2010/main" val="379452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Nadpis 1"/>
          <p:cNvSpPr>
            <a:spLocks noGrp="1"/>
          </p:cNvSpPr>
          <p:nvPr>
            <p:ph type="title"/>
          </p:nvPr>
        </p:nvSpPr>
        <p:spPr>
          <a:xfrm>
            <a:off x="468313" y="115888"/>
            <a:ext cx="8229600" cy="649287"/>
          </a:xfrm>
        </p:spPr>
        <p:txBody>
          <a:bodyPr/>
          <a:lstStyle/>
          <a:p>
            <a:r>
              <a:rPr lang="cs-CZ" sz="3600"/>
              <a:t>Distribuční centra a funkce cross-dockingu</a:t>
            </a:r>
          </a:p>
        </p:txBody>
      </p:sp>
      <p:sp>
        <p:nvSpPr>
          <p:cNvPr id="3" name="Zástupný symbol pro obsah 2"/>
          <p:cNvSpPr>
            <a:spLocks noGrp="1"/>
          </p:cNvSpPr>
          <p:nvPr>
            <p:ph idx="1"/>
          </p:nvPr>
        </p:nvSpPr>
        <p:spPr>
          <a:xfrm>
            <a:off x="107950" y="1340769"/>
            <a:ext cx="8136458" cy="3816424"/>
          </a:xfrm>
        </p:spPr>
        <p:txBody>
          <a:bodyPr rtlCol="0">
            <a:noAutofit/>
          </a:bodyPr>
          <a:lstStyle/>
          <a:p>
            <a:pPr fontAlgn="auto">
              <a:spcAft>
                <a:spcPts val="0"/>
              </a:spcAft>
              <a:buFont typeface="Arial" pitchFamily="34" charset="0"/>
              <a:buChar char="•"/>
              <a:defRPr/>
            </a:pPr>
            <a:r>
              <a:rPr lang="cs-CZ" sz="1600" dirty="0"/>
              <a:t>Hlavní výhodou </a:t>
            </a:r>
            <a:r>
              <a:rPr lang="cs-CZ" sz="1600" b="1" dirty="0" err="1"/>
              <a:t>cross-dockingu</a:t>
            </a:r>
            <a:r>
              <a:rPr lang="cs-CZ" sz="1600" dirty="0"/>
              <a:t> je redukce počtu manipulací – kontaktů se zbožím. Každá manipulace snižuje produktivitu a zvyšuje pravděpodobnost chyby či poškození. </a:t>
            </a:r>
          </a:p>
          <a:p>
            <a:pPr marL="0" indent="0" fontAlgn="auto">
              <a:spcAft>
                <a:spcPts val="0"/>
              </a:spcAft>
              <a:buFont typeface="Arial" pitchFamily="34" charset="0"/>
              <a:buNone/>
              <a:defRPr/>
            </a:pPr>
            <a:r>
              <a:rPr lang="cs-CZ" sz="1600" dirty="0"/>
              <a:t>4 </a:t>
            </a:r>
            <a:r>
              <a:rPr lang="cs-CZ" sz="1600" b="1" dirty="0"/>
              <a:t>strategie</a:t>
            </a:r>
            <a:r>
              <a:rPr lang="cs-CZ" sz="1600" dirty="0"/>
              <a:t> podle počtu kontaktů se zbožím:</a:t>
            </a:r>
          </a:p>
          <a:p>
            <a:pPr fontAlgn="auto">
              <a:spcAft>
                <a:spcPts val="0"/>
              </a:spcAft>
              <a:buFont typeface="Arial" pitchFamily="34" charset="0"/>
              <a:buChar char="•"/>
              <a:defRPr/>
            </a:pPr>
            <a:r>
              <a:rPr lang="cs-CZ" sz="1600" b="1" dirty="0"/>
              <a:t>Tři kontakty</a:t>
            </a:r>
          </a:p>
          <a:p>
            <a:pPr fontAlgn="auto">
              <a:spcAft>
                <a:spcPts val="0"/>
              </a:spcAft>
              <a:buFont typeface="Arial" pitchFamily="34" charset="0"/>
              <a:buChar char="•"/>
              <a:defRPr/>
            </a:pPr>
            <a:r>
              <a:rPr lang="cs-CZ" sz="1600" dirty="0"/>
              <a:t>Eliminace operace </a:t>
            </a:r>
            <a:r>
              <a:rPr lang="cs-CZ" sz="1600" dirty="0" err="1"/>
              <a:t>zaskladnění</a:t>
            </a:r>
            <a:r>
              <a:rPr lang="cs-CZ" sz="1600" dirty="0"/>
              <a:t> a vyskladnění prostřednictvím okamžité </a:t>
            </a:r>
            <a:r>
              <a:rPr lang="cs-CZ" sz="1600" dirty="0" err="1"/>
              <a:t>kompletacíepalet</a:t>
            </a:r>
            <a:r>
              <a:rPr lang="cs-CZ" sz="1600" dirty="0"/>
              <a:t> pro expedici. Po vyložení zboží do kompletační zóny (kontakt 1) jsou okamžitě rozebrány palety s přijímaným zbožím a následně se palety kompletují  podle požadavků na expedici (kontakt 2). Po kompletaci jsou palety naloženy (kontakt 3) a expedovány.</a:t>
            </a:r>
          </a:p>
          <a:p>
            <a:pPr fontAlgn="auto">
              <a:spcAft>
                <a:spcPts val="0"/>
              </a:spcAft>
              <a:buFont typeface="Arial" pitchFamily="34" charset="0"/>
              <a:buChar char="•"/>
              <a:defRPr/>
            </a:pPr>
            <a:r>
              <a:rPr lang="cs-CZ" sz="1600" b="1" dirty="0"/>
              <a:t>Dva kontakty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4421BB-4FA8-488E-8B6C-6A81FD5D8448}"/>
              </a:ext>
            </a:extLst>
          </p:cNvPr>
          <p:cNvSpPr>
            <a:spLocks noGrp="1"/>
          </p:cNvSpPr>
          <p:nvPr>
            <p:ph type="title"/>
          </p:nvPr>
        </p:nvSpPr>
        <p:spPr/>
        <p:txBody>
          <a:bodyPr/>
          <a:lstStyle/>
          <a:p>
            <a:r>
              <a:rPr lang="cs-CZ" dirty="0"/>
              <a:t>Co se dnes dozvíme?</a:t>
            </a:r>
          </a:p>
        </p:txBody>
      </p:sp>
      <p:sp>
        <p:nvSpPr>
          <p:cNvPr id="3" name="Zástupný obsah 2">
            <a:extLst>
              <a:ext uri="{FF2B5EF4-FFF2-40B4-BE49-F238E27FC236}">
                <a16:creationId xmlns:a16="http://schemas.microsoft.com/office/drawing/2014/main" id="{B69E317A-DCD4-440D-8A61-F2821B50B12F}"/>
              </a:ext>
            </a:extLst>
          </p:cNvPr>
          <p:cNvSpPr>
            <a:spLocks noGrp="1"/>
          </p:cNvSpPr>
          <p:nvPr>
            <p:ph idx="1"/>
          </p:nvPr>
        </p:nvSpPr>
        <p:spPr/>
        <p:txBody>
          <a:bodyPr/>
          <a:lstStyle/>
          <a:p>
            <a:pPr marL="586336" indent="-514350">
              <a:buFont typeface="+mj-lt"/>
              <a:buAutoNum type="arabicPeriod"/>
            </a:pPr>
            <a:r>
              <a:rPr lang="cs-CZ" dirty="0"/>
              <a:t>Skladování je náklad – přesto skladujeme, proč? FUNKCE SKLADOVÁNÍ</a:t>
            </a:r>
          </a:p>
          <a:p>
            <a:pPr marL="586336" indent="-514350">
              <a:buFont typeface="+mj-lt"/>
              <a:buAutoNum type="arabicPeriod"/>
            </a:pPr>
            <a:r>
              <a:rPr lang="cs-CZ" dirty="0"/>
              <a:t>Základní otázky spojené se skladováním – kde a jak? WAREHOUSE LOCIATION – kde?</a:t>
            </a:r>
          </a:p>
          <a:p>
            <a:pPr marL="586336" indent="-514350">
              <a:buFont typeface="+mj-lt"/>
              <a:buAutoNum type="arabicPeriod"/>
            </a:pPr>
            <a:r>
              <a:rPr lang="cs-CZ" dirty="0"/>
              <a:t>Jak? DESIGNING WAREHOUSE</a:t>
            </a:r>
          </a:p>
          <a:p>
            <a:pPr marL="586336" indent="-514350">
              <a:buFont typeface="+mj-lt"/>
              <a:buAutoNum type="arabicPeriod"/>
            </a:pPr>
            <a:r>
              <a:rPr lang="cs-CZ" dirty="0"/>
              <a:t>SKLADOVACÍ PROCES</a:t>
            </a:r>
          </a:p>
          <a:p>
            <a:pPr marL="586336" indent="-514350">
              <a:buFont typeface="+mj-lt"/>
              <a:buAutoNum type="arabicPeriod"/>
            </a:pPr>
            <a:r>
              <a:rPr lang="cs-CZ" dirty="0"/>
              <a:t>SKLADOVÁNÍ V NIKE – Case study</a:t>
            </a:r>
          </a:p>
          <a:p>
            <a:endParaRPr lang="cs-CZ" dirty="0"/>
          </a:p>
        </p:txBody>
      </p:sp>
    </p:spTree>
    <p:extLst>
      <p:ext uri="{BB962C8B-B14F-4D97-AF65-F5344CB8AC3E}">
        <p14:creationId xmlns:p14="http://schemas.microsoft.com/office/powerpoint/2010/main" val="429180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Nadpis 1"/>
          <p:cNvSpPr>
            <a:spLocks noGrp="1"/>
          </p:cNvSpPr>
          <p:nvPr>
            <p:ph type="title"/>
          </p:nvPr>
        </p:nvSpPr>
        <p:spPr>
          <a:xfrm>
            <a:off x="468313" y="115888"/>
            <a:ext cx="8229600" cy="649287"/>
          </a:xfrm>
        </p:spPr>
        <p:txBody>
          <a:bodyPr/>
          <a:lstStyle/>
          <a:p>
            <a:r>
              <a:rPr lang="cs-CZ" sz="3600"/>
              <a:t>Distribuční centra a funkce cross-dockingu</a:t>
            </a:r>
          </a:p>
        </p:txBody>
      </p:sp>
      <p:sp>
        <p:nvSpPr>
          <p:cNvPr id="3" name="Zástupný symbol pro obsah 2"/>
          <p:cNvSpPr>
            <a:spLocks noGrp="1"/>
          </p:cNvSpPr>
          <p:nvPr>
            <p:ph idx="1"/>
          </p:nvPr>
        </p:nvSpPr>
        <p:spPr>
          <a:xfrm>
            <a:off x="107950" y="1340769"/>
            <a:ext cx="8136458" cy="3816424"/>
          </a:xfrm>
        </p:spPr>
        <p:txBody>
          <a:bodyPr rtlCol="0">
            <a:noAutofit/>
          </a:bodyPr>
          <a:lstStyle/>
          <a:p>
            <a:pPr fontAlgn="auto">
              <a:spcAft>
                <a:spcPts val="0"/>
              </a:spcAft>
              <a:buFont typeface="Arial" pitchFamily="34" charset="0"/>
              <a:buChar char="•"/>
              <a:defRPr/>
            </a:pPr>
            <a:r>
              <a:rPr lang="cs-CZ" sz="1600"/>
              <a:t>Podobná </a:t>
            </a:r>
            <a:r>
              <a:rPr lang="cs-CZ" sz="1600" dirty="0"/>
              <a:t>strategie jako předchozí, uplatňovaná v případě, kdy odpadá nutnost </a:t>
            </a:r>
            <a:r>
              <a:rPr lang="cs-CZ" sz="1600" dirty="0" err="1"/>
              <a:t>dekompletace</a:t>
            </a:r>
            <a:r>
              <a:rPr lang="cs-CZ" sz="1600" dirty="0"/>
              <a:t> palet. – palety nejsou rozebírány – manipuluje se s celými paletami (paletový odběr) – palety se vyloží, „pobudou“ a naloží – ovšem různý počet </a:t>
            </a:r>
          </a:p>
          <a:p>
            <a:pPr fontAlgn="auto">
              <a:spcAft>
                <a:spcPts val="0"/>
              </a:spcAft>
              <a:buFont typeface="Arial" pitchFamily="34" charset="0"/>
              <a:buChar char="•"/>
              <a:defRPr/>
            </a:pPr>
            <a:r>
              <a:rPr lang="cs-CZ" sz="1600" b="1" dirty="0"/>
              <a:t>Jeden kontakt</a:t>
            </a:r>
          </a:p>
          <a:p>
            <a:pPr fontAlgn="auto">
              <a:spcAft>
                <a:spcPts val="0"/>
              </a:spcAft>
              <a:buFont typeface="Arial" pitchFamily="34" charset="0"/>
              <a:buChar char="•"/>
              <a:defRPr/>
            </a:pPr>
            <a:r>
              <a:rPr lang="cs-CZ" sz="1600" dirty="0"/>
              <a:t>Zboží je přijato a okamžitě expedováno bez jakéhokoliv kontaktu ve skladu – kromě oficiálního příjmu a expedice - průtok. Tato strategie, vzhledem k nutnosti časové koordinace činností, vyžaduje určitý stupeň integrace informačního systému skladu WMS s objednávkovým systémem (většinou ekonomický systém, ERP).</a:t>
            </a:r>
          </a:p>
          <a:p>
            <a:pPr fontAlgn="auto">
              <a:spcAft>
                <a:spcPts val="0"/>
              </a:spcAft>
              <a:buFont typeface="Arial" pitchFamily="34" charset="0"/>
              <a:buChar char="•"/>
              <a:defRPr/>
            </a:pPr>
            <a:r>
              <a:rPr lang="cs-CZ" sz="1600" b="1" dirty="0"/>
              <a:t>Bez kontaktu</a:t>
            </a:r>
          </a:p>
          <a:p>
            <a:pPr fontAlgn="auto">
              <a:spcAft>
                <a:spcPts val="0"/>
              </a:spcAft>
              <a:buFont typeface="Arial" pitchFamily="34" charset="0"/>
              <a:buChar char="•"/>
              <a:defRPr/>
            </a:pPr>
            <a:r>
              <a:rPr lang="cs-CZ" sz="1600" dirty="0"/>
              <a:t>Totálně efektivní strategie umožňující naprostou eliminaci kontaktu se zbožím ve skladu. K dosažení takové míry efektivity je nutný vysoký stupeň </a:t>
            </a:r>
            <a:r>
              <a:rPr lang="cs-CZ" sz="1600" b="1" dirty="0"/>
              <a:t>informační integrace a koordinace</a:t>
            </a:r>
            <a:r>
              <a:rPr lang="cs-CZ" sz="1600" dirty="0"/>
              <a:t> s dodavateli v řetězci. Základním předpokladem je také použití stejného dopravního prostředku pro příchozí a odchozí zboží. Zboží určené k přímé expedici musí být již u dodavatele naloženo tak, aby bylo možno vyložit zbytek nákladu a ponechat je naložené jako součást odchozího nákladu. </a:t>
            </a:r>
          </a:p>
        </p:txBody>
      </p:sp>
    </p:spTree>
    <p:extLst>
      <p:ext uri="{BB962C8B-B14F-4D97-AF65-F5344CB8AC3E}">
        <p14:creationId xmlns:p14="http://schemas.microsoft.com/office/powerpoint/2010/main" val="2249735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Cross-docking</a:t>
            </a:r>
            <a:endParaRPr lang="en-GB" dirty="0"/>
          </a:p>
        </p:txBody>
      </p:sp>
      <p:pic>
        <p:nvPicPr>
          <p:cNvPr id="4" name="Picture 3" descr="fig1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700117" y="1125145"/>
            <a:ext cx="4175739" cy="2956700"/>
          </a:xfrm>
          <a:prstGeom prst="rect">
            <a:avLst/>
          </a:prstGeom>
        </p:spPr>
      </p:pic>
      <p:pic>
        <p:nvPicPr>
          <p:cNvPr id="5" name="Picture 2" descr="EU_CrossDocking_content_images_750x400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117" y="4148956"/>
            <a:ext cx="4679708" cy="2495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572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Nadpis 1"/>
          <p:cNvSpPr>
            <a:spLocks noGrp="1"/>
          </p:cNvSpPr>
          <p:nvPr>
            <p:ph type="title"/>
          </p:nvPr>
        </p:nvSpPr>
        <p:spPr/>
        <p:txBody>
          <a:bodyPr/>
          <a:lstStyle/>
          <a:p>
            <a:r>
              <a:rPr lang="cs-CZ" dirty="0"/>
              <a:t>Sklady z hlediska vlastnictví</a:t>
            </a:r>
          </a:p>
        </p:txBody>
      </p:sp>
      <p:sp>
        <p:nvSpPr>
          <p:cNvPr id="14339" name="Zástupný symbol pro obsah 2"/>
          <p:cNvSpPr>
            <a:spLocks noGrp="1"/>
          </p:cNvSpPr>
          <p:nvPr>
            <p:ph idx="1"/>
          </p:nvPr>
        </p:nvSpPr>
        <p:spPr/>
        <p:txBody>
          <a:bodyPr rtlCol="0">
            <a:normAutofit fontScale="70000" lnSpcReduction="20000"/>
          </a:bodyPr>
          <a:lstStyle/>
          <a:p>
            <a:pPr fontAlgn="auto">
              <a:spcAft>
                <a:spcPts val="0"/>
              </a:spcAft>
              <a:buFont typeface="Arial" pitchFamily="34" charset="0"/>
              <a:buChar char="•"/>
              <a:defRPr/>
            </a:pPr>
            <a:r>
              <a:rPr lang="cs-CZ" dirty="0"/>
              <a:t>soukromé, veřejné či smluvní sklady</a:t>
            </a:r>
          </a:p>
          <a:p>
            <a:pPr fontAlgn="auto">
              <a:spcAft>
                <a:spcPts val="0"/>
              </a:spcAft>
              <a:buFont typeface="Arial" pitchFamily="34" charset="0"/>
              <a:buChar char="•"/>
              <a:defRPr/>
            </a:pPr>
            <a:r>
              <a:rPr lang="cs-CZ" b="1" dirty="0">
                <a:solidFill>
                  <a:srgbClr val="00FF00"/>
                </a:solidFill>
              </a:rPr>
              <a:t>soukromé sklady</a:t>
            </a:r>
            <a:r>
              <a:rPr lang="cs-CZ" dirty="0"/>
              <a:t> - ve vlastnictví podniku, který sklad zároveň využívá,</a:t>
            </a:r>
          </a:p>
          <a:p>
            <a:pPr fontAlgn="auto">
              <a:spcAft>
                <a:spcPts val="0"/>
              </a:spcAft>
              <a:buFont typeface="Arial" pitchFamily="34" charset="0"/>
              <a:buChar char="•"/>
              <a:defRPr/>
            </a:pPr>
            <a:r>
              <a:rPr lang="cs-CZ" b="1" dirty="0">
                <a:solidFill>
                  <a:srgbClr val="00FF00"/>
                </a:solidFill>
              </a:rPr>
              <a:t>veřejné sklady</a:t>
            </a:r>
            <a:r>
              <a:rPr lang="cs-CZ" dirty="0"/>
              <a:t>  - nezávislé podniky, které kromě skladování často nabízejí také další služby, zejména přepravu. </a:t>
            </a:r>
          </a:p>
          <a:p>
            <a:pPr lvl="1" fontAlgn="auto">
              <a:spcAft>
                <a:spcPts val="0"/>
              </a:spcAft>
              <a:buFont typeface="Arial" pitchFamily="34" charset="0"/>
              <a:buChar char="•"/>
              <a:defRPr/>
            </a:pPr>
            <a:r>
              <a:rPr lang="cs-CZ" dirty="0"/>
              <a:t>Všeobecné obchodní pro průmyslové a spotřební zboží</a:t>
            </a:r>
          </a:p>
          <a:p>
            <a:pPr lvl="1" fontAlgn="auto">
              <a:spcAft>
                <a:spcPts val="0"/>
              </a:spcAft>
              <a:buFont typeface="Arial" pitchFamily="34" charset="0"/>
              <a:buChar char="•"/>
              <a:defRPr/>
            </a:pPr>
            <a:r>
              <a:rPr lang="cs-CZ" dirty="0"/>
              <a:t>Mrazírenské nebo chladírenské</a:t>
            </a:r>
          </a:p>
          <a:p>
            <a:pPr lvl="1" fontAlgn="auto">
              <a:spcAft>
                <a:spcPts val="0"/>
              </a:spcAft>
              <a:buFont typeface="Arial" pitchFamily="34" charset="0"/>
              <a:buChar char="•"/>
              <a:defRPr/>
            </a:pPr>
            <a:r>
              <a:rPr lang="cs-CZ" dirty="0"/>
              <a:t>Celní sklady</a:t>
            </a:r>
          </a:p>
          <a:p>
            <a:pPr lvl="1" fontAlgn="auto">
              <a:spcAft>
                <a:spcPts val="0"/>
              </a:spcAft>
              <a:buFont typeface="Arial" pitchFamily="34" charset="0"/>
              <a:buChar char="•"/>
              <a:defRPr/>
            </a:pPr>
            <a:r>
              <a:rPr lang="cs-CZ" dirty="0"/>
              <a:t>Sklady pro vybavení domácností a nábytek</a:t>
            </a:r>
          </a:p>
          <a:p>
            <a:pPr lvl="1" fontAlgn="auto">
              <a:spcAft>
                <a:spcPts val="0"/>
              </a:spcAft>
              <a:buFont typeface="Arial" pitchFamily="34" charset="0"/>
              <a:buChar char="•"/>
              <a:defRPr/>
            </a:pPr>
            <a:r>
              <a:rPr lang="cs-CZ" dirty="0"/>
              <a:t>Speciální komoditní</a:t>
            </a:r>
          </a:p>
          <a:p>
            <a:pPr lvl="1" fontAlgn="auto">
              <a:spcAft>
                <a:spcPts val="0"/>
              </a:spcAft>
              <a:buFont typeface="Arial" pitchFamily="34" charset="0"/>
              <a:buChar char="•"/>
              <a:defRPr/>
            </a:pPr>
            <a:r>
              <a:rPr lang="cs-CZ" dirty="0"/>
              <a:t>Sklady pro skladování hromadných substrátů</a:t>
            </a:r>
          </a:p>
          <a:p>
            <a:pPr fontAlgn="auto">
              <a:spcAft>
                <a:spcPts val="0"/>
              </a:spcAft>
              <a:buFont typeface="Arial" pitchFamily="34" charset="0"/>
              <a:buChar char="•"/>
              <a:defRPr/>
            </a:pPr>
            <a:r>
              <a:rPr lang="cs-CZ" b="1" dirty="0">
                <a:solidFill>
                  <a:srgbClr val="00FF00"/>
                </a:solidFill>
              </a:rPr>
              <a:t>smluvní sklady</a:t>
            </a:r>
            <a:r>
              <a:rPr lang="cs-CZ" dirty="0"/>
              <a:t>  - vyvinuly z veřejných skladů – předpokládá se dlouhodobější využívání služeb</a:t>
            </a:r>
          </a:p>
          <a:p>
            <a:pPr fontAlgn="auto">
              <a:spcAft>
                <a:spcPts val="0"/>
              </a:spcAft>
              <a:buFont typeface="Arial" pitchFamily="34" charset="0"/>
              <a:buChar char="•"/>
              <a:defRPr/>
            </a:pPr>
            <a:endParaRPr lang="cs-CZ"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fontScale="90000"/>
          </a:bodyPr>
          <a:lstStyle/>
          <a:p>
            <a:pPr fontAlgn="auto">
              <a:spcAft>
                <a:spcPts val="0"/>
              </a:spcAft>
              <a:defRPr/>
            </a:pPr>
            <a:r>
              <a:rPr lang="cs-CZ" dirty="0"/>
              <a:t>Veřejné sklady</a:t>
            </a:r>
          </a:p>
        </p:txBody>
      </p:sp>
      <p:sp>
        <p:nvSpPr>
          <p:cNvPr id="3" name="Zástupný symbol pro obsah 2"/>
          <p:cNvSpPr>
            <a:spLocks noGrp="1"/>
          </p:cNvSpPr>
          <p:nvPr>
            <p:ph idx="1"/>
          </p:nvPr>
        </p:nvSpPr>
        <p:spPr>
          <a:xfrm>
            <a:off x="457200" y="1268760"/>
            <a:ext cx="8229600" cy="4857403"/>
          </a:xfrm>
        </p:spPr>
        <p:txBody>
          <a:bodyPr rtlCol="0">
            <a:normAutofit fontScale="55000" lnSpcReduction="20000"/>
          </a:bodyPr>
          <a:lstStyle/>
          <a:p>
            <a:pPr fontAlgn="auto">
              <a:spcAft>
                <a:spcPts val="0"/>
              </a:spcAft>
              <a:buFont typeface="Arial" pitchFamily="34" charset="0"/>
              <a:buChar char="•"/>
              <a:defRPr/>
            </a:pPr>
            <a:r>
              <a:rPr lang="cs-CZ" b="1" dirty="0"/>
              <a:t>Komoditní sklady</a:t>
            </a:r>
            <a:r>
              <a:rPr lang="cs-CZ" dirty="0"/>
              <a:t>  - jsou určeny pro skladování a manipulaci pouze některých druhů zboží – většinou charakteru komodity (sklady uhlí, bavlny, obilí, kávy, tabáku)</a:t>
            </a:r>
          </a:p>
          <a:p>
            <a:pPr fontAlgn="auto">
              <a:spcAft>
                <a:spcPts val="0"/>
              </a:spcAft>
              <a:buFont typeface="Arial" pitchFamily="34" charset="0"/>
              <a:buChar char="•"/>
              <a:defRPr/>
            </a:pPr>
            <a:r>
              <a:rPr lang="cs-CZ" b="1" dirty="0"/>
              <a:t>Sklady tekutých materiálů</a:t>
            </a:r>
            <a:r>
              <a:rPr lang="cs-CZ" dirty="0"/>
              <a:t> (sklady ropy, kyselin, chemikálií, olejů, vína).</a:t>
            </a:r>
          </a:p>
          <a:p>
            <a:pPr fontAlgn="auto">
              <a:spcAft>
                <a:spcPts val="0"/>
              </a:spcAft>
              <a:buFont typeface="Arial" pitchFamily="34" charset="0"/>
              <a:buChar char="•"/>
              <a:defRPr/>
            </a:pPr>
            <a:r>
              <a:rPr lang="cs-CZ" b="1" dirty="0"/>
              <a:t>Chladírny a mrazírny</a:t>
            </a:r>
            <a:r>
              <a:rPr lang="cs-CZ" dirty="0"/>
              <a:t> - určeny pro skladování výrobků podléhajících zkáze a potravin určených pro dlouhodobé skladování (maso, ryby, zelenina, máslo)</a:t>
            </a:r>
          </a:p>
          <a:p>
            <a:pPr fontAlgn="auto">
              <a:spcAft>
                <a:spcPts val="0"/>
              </a:spcAft>
              <a:buFont typeface="Arial" pitchFamily="34" charset="0"/>
              <a:buChar char="•"/>
              <a:defRPr/>
            </a:pPr>
            <a:r>
              <a:rPr lang="cs-CZ" b="1" dirty="0"/>
              <a:t>Sklady spotřebního zboží</a:t>
            </a:r>
            <a:r>
              <a:rPr lang="cs-CZ" dirty="0"/>
              <a:t>  - specializují se na některé druhy (jeden anebo několik málo druhů zboží) (nábytek, elektro, textilie, obuv, potraviny) – z důvodu podnikatelské orientace nebo specifických nároků na manipulaci</a:t>
            </a:r>
          </a:p>
          <a:p>
            <a:pPr fontAlgn="auto">
              <a:spcAft>
                <a:spcPts val="0"/>
              </a:spcAft>
              <a:buFont typeface="Arial" pitchFamily="34" charset="0"/>
              <a:buChar char="•"/>
              <a:defRPr/>
            </a:pPr>
            <a:r>
              <a:rPr lang="cs-CZ" b="1" dirty="0"/>
              <a:t>Obchodní sklady smíšeného zboží</a:t>
            </a:r>
            <a:r>
              <a:rPr lang="cs-CZ" dirty="0"/>
              <a:t> - nevyžadují speciální obsluhu a v nichž se dá používat univerzální zařízení</a:t>
            </a:r>
          </a:p>
          <a:p>
            <a:pPr fontAlgn="auto">
              <a:spcAft>
                <a:spcPts val="0"/>
              </a:spcAft>
              <a:buFont typeface="Arial" pitchFamily="34" charset="0"/>
              <a:buChar char="•"/>
              <a:defRPr/>
            </a:pPr>
            <a:r>
              <a:rPr lang="cs-CZ" dirty="0"/>
              <a:t>celní sklady - slouží především pro uskladňování dovezených tabákových a alkoholických výrobků. Dokud není toto zboží distribuováno na trh, má nad ním stát kontrolu. V tom okamžiku musí dovozce zaplatit celní poplatky příslušnému orgánu. dovozní cla se neplatí, dokud se zboží neprodá.</a:t>
            </a:r>
          </a:p>
          <a:p>
            <a:pPr fontAlgn="auto">
              <a:spcAft>
                <a:spcPts val="0"/>
              </a:spcAft>
              <a:buFont typeface="Arial" pitchFamily="34" charset="0"/>
              <a:buChar char="•"/>
              <a:defRPr/>
            </a:pPr>
            <a:endParaRPr lang="cs-CZ"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32E979-E6FC-4CD6-BBD5-D641A94F0C22}"/>
              </a:ext>
            </a:extLst>
          </p:cNvPr>
          <p:cNvSpPr>
            <a:spLocks noGrp="1"/>
          </p:cNvSpPr>
          <p:nvPr>
            <p:ph type="title"/>
          </p:nvPr>
        </p:nvSpPr>
        <p:spPr/>
        <p:txBody>
          <a:bodyPr/>
          <a:lstStyle/>
          <a:p>
            <a:endParaRPr lang="cs-CZ" dirty="0"/>
          </a:p>
        </p:txBody>
      </p:sp>
      <p:pic>
        <p:nvPicPr>
          <p:cNvPr id="4" name="Obrázek 3">
            <a:extLst>
              <a:ext uri="{FF2B5EF4-FFF2-40B4-BE49-F238E27FC236}">
                <a16:creationId xmlns:a16="http://schemas.microsoft.com/office/drawing/2014/main" id="{52907AB7-6697-4170-B920-E271B51A0E81}"/>
              </a:ext>
            </a:extLst>
          </p:cNvPr>
          <p:cNvPicPr>
            <a:picLocks noChangeAspect="1"/>
          </p:cNvPicPr>
          <p:nvPr/>
        </p:nvPicPr>
        <p:blipFill>
          <a:blip r:embed="rId3"/>
          <a:stretch>
            <a:fillRect/>
          </a:stretch>
        </p:blipFill>
        <p:spPr>
          <a:xfrm>
            <a:off x="935022" y="597"/>
            <a:ext cx="7273957" cy="3215009"/>
          </a:xfrm>
          <a:prstGeom prst="rect">
            <a:avLst/>
          </a:prstGeom>
        </p:spPr>
      </p:pic>
      <p:pic>
        <p:nvPicPr>
          <p:cNvPr id="3" name="Obrázek 2">
            <a:extLst>
              <a:ext uri="{FF2B5EF4-FFF2-40B4-BE49-F238E27FC236}">
                <a16:creationId xmlns:a16="http://schemas.microsoft.com/office/drawing/2014/main" id="{B95159F7-1C81-4854-8949-F0D0D1E697FA}"/>
              </a:ext>
            </a:extLst>
          </p:cNvPr>
          <p:cNvPicPr>
            <a:picLocks noChangeAspect="1"/>
          </p:cNvPicPr>
          <p:nvPr/>
        </p:nvPicPr>
        <p:blipFill rotWithShape="1">
          <a:blip r:embed="rId4"/>
          <a:srcRect l="20075" t="29001" r="40550" b="31800"/>
          <a:stretch/>
        </p:blipFill>
        <p:spPr>
          <a:xfrm>
            <a:off x="1116216" y="2855012"/>
            <a:ext cx="6839573" cy="3830161"/>
          </a:xfrm>
          <a:prstGeom prst="rect">
            <a:avLst/>
          </a:prstGeom>
        </p:spPr>
      </p:pic>
    </p:spTree>
    <p:extLst>
      <p:ext uri="{BB962C8B-B14F-4D97-AF65-F5344CB8AC3E}">
        <p14:creationId xmlns:p14="http://schemas.microsoft.com/office/powerpoint/2010/main" val="2250932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Nadpis 1"/>
          <p:cNvSpPr>
            <a:spLocks noGrp="1"/>
          </p:cNvSpPr>
          <p:nvPr>
            <p:ph type="title"/>
          </p:nvPr>
        </p:nvSpPr>
        <p:spPr>
          <a:xfrm>
            <a:off x="395288" y="333375"/>
            <a:ext cx="8229600" cy="990600"/>
          </a:xfrm>
        </p:spPr>
        <p:txBody>
          <a:bodyPr/>
          <a:lstStyle/>
          <a:p>
            <a:r>
              <a:rPr lang="cs-CZ" dirty="0"/>
              <a:t>Dle technologického vybavení</a:t>
            </a:r>
          </a:p>
        </p:txBody>
      </p:sp>
      <p:sp>
        <p:nvSpPr>
          <p:cNvPr id="41986" name="Zástupný symbol pro obsah 2"/>
          <p:cNvSpPr>
            <a:spLocks noGrp="1"/>
          </p:cNvSpPr>
          <p:nvPr>
            <p:ph idx="1"/>
          </p:nvPr>
        </p:nvSpPr>
        <p:spPr>
          <a:xfrm>
            <a:off x="179388" y="1196975"/>
            <a:ext cx="8229600" cy="4876800"/>
          </a:xfrm>
        </p:spPr>
        <p:txBody>
          <a:bodyPr/>
          <a:lstStyle/>
          <a:p>
            <a:pPr marL="0" lvl="3" indent="0">
              <a:lnSpc>
                <a:spcPct val="120000"/>
              </a:lnSpc>
              <a:spcBef>
                <a:spcPct val="0"/>
              </a:spcBef>
              <a:buFont typeface="Arial" charset="0"/>
              <a:buNone/>
            </a:pPr>
            <a:r>
              <a:rPr lang="cs-CZ" b="1" dirty="0">
                <a:solidFill>
                  <a:srgbClr val="00FF00"/>
                </a:solidFill>
              </a:rPr>
              <a:t>Ruční sklady</a:t>
            </a:r>
            <a:r>
              <a:rPr lang="cs-CZ" dirty="0"/>
              <a:t> - převažuje ruční manipulace s materiálem. Setkáme se s nimi ve velmi malých podnicích a prodejnách.</a:t>
            </a:r>
          </a:p>
          <a:p>
            <a:pPr marL="0" lvl="3" indent="0">
              <a:lnSpc>
                <a:spcPct val="120000"/>
              </a:lnSpc>
              <a:spcBef>
                <a:spcPct val="0"/>
              </a:spcBef>
              <a:buFont typeface="Arial" charset="0"/>
              <a:buNone/>
            </a:pPr>
            <a:endParaRPr lang="cs-CZ" b="1" dirty="0"/>
          </a:p>
          <a:p>
            <a:pPr marL="0" lvl="3" indent="0">
              <a:lnSpc>
                <a:spcPct val="120000"/>
              </a:lnSpc>
              <a:spcBef>
                <a:spcPct val="0"/>
              </a:spcBef>
              <a:buFont typeface="Arial" charset="0"/>
              <a:buNone/>
            </a:pPr>
            <a:r>
              <a:rPr lang="cs-CZ" b="1" dirty="0">
                <a:solidFill>
                  <a:srgbClr val="00FF00"/>
                </a:solidFill>
              </a:rPr>
              <a:t>Mechanizované sklady</a:t>
            </a:r>
            <a:r>
              <a:rPr lang="cs-CZ" dirty="0"/>
              <a:t> – částečné využití  mechanizačních zařízení</a:t>
            </a:r>
          </a:p>
          <a:p>
            <a:pPr marL="0" lvl="3" indent="0">
              <a:lnSpc>
                <a:spcPct val="120000"/>
              </a:lnSpc>
              <a:spcBef>
                <a:spcPct val="0"/>
              </a:spcBef>
              <a:buFont typeface="Arial" charset="0"/>
              <a:buNone/>
            </a:pPr>
            <a:endParaRPr lang="cs-CZ" b="1" dirty="0"/>
          </a:p>
          <a:p>
            <a:pPr marL="0" lvl="3" indent="0">
              <a:lnSpc>
                <a:spcPct val="120000"/>
              </a:lnSpc>
              <a:spcBef>
                <a:spcPct val="0"/>
              </a:spcBef>
              <a:buFont typeface="Arial" charset="0"/>
              <a:buNone/>
            </a:pPr>
            <a:r>
              <a:rPr lang="cs-CZ" b="1" dirty="0">
                <a:solidFill>
                  <a:srgbClr val="00FF00"/>
                </a:solidFill>
              </a:rPr>
              <a:t>Vysoce mechanizované sklady</a:t>
            </a:r>
            <a:r>
              <a:rPr lang="cs-CZ" dirty="0"/>
              <a:t> - založeny na progresivní skladové technologii a jsou hodnoceny jako nejefektivnější. Na příjmu, v průběhu skladování a vyskladňování pracuje člověk.</a:t>
            </a:r>
          </a:p>
          <a:p>
            <a:pPr marL="0" lvl="3" indent="0">
              <a:lnSpc>
                <a:spcPct val="120000"/>
              </a:lnSpc>
              <a:spcBef>
                <a:spcPct val="0"/>
              </a:spcBef>
              <a:buFont typeface="Arial" charset="0"/>
              <a:buNone/>
            </a:pPr>
            <a:endParaRPr lang="cs-CZ" b="1" dirty="0"/>
          </a:p>
          <a:p>
            <a:pPr marL="0" lvl="3" indent="0">
              <a:lnSpc>
                <a:spcPct val="120000"/>
              </a:lnSpc>
              <a:spcBef>
                <a:spcPct val="0"/>
              </a:spcBef>
              <a:buFont typeface="Arial" charset="0"/>
              <a:buNone/>
            </a:pPr>
            <a:r>
              <a:rPr lang="cs-CZ" b="1" dirty="0">
                <a:solidFill>
                  <a:srgbClr val="00FF00"/>
                </a:solidFill>
              </a:rPr>
              <a:t>Plně automatizované sklady</a:t>
            </a:r>
            <a:r>
              <a:rPr lang="cs-CZ" dirty="0"/>
              <a:t> -  automatizovány jsou téměř</a:t>
            </a:r>
          </a:p>
          <a:p>
            <a:pPr marL="0" lvl="3" indent="0">
              <a:lnSpc>
                <a:spcPct val="120000"/>
              </a:lnSpc>
              <a:spcBef>
                <a:spcPct val="0"/>
              </a:spcBef>
              <a:buFont typeface="Arial" charset="0"/>
              <a:buNone/>
            </a:pPr>
            <a:r>
              <a:rPr lang="cs-CZ" dirty="0"/>
              <a:t> všechny manipulační procesy. </a:t>
            </a:r>
            <a:r>
              <a:rPr lang="cs-CZ" dirty="0">
                <a:hlinkClick r:id="rId3"/>
              </a:rPr>
              <a:t>https://www.youtube.com/watch?v=TUx-ljgB-5Q</a:t>
            </a:r>
            <a:r>
              <a:rPr lang="cs-CZ" dirty="0"/>
              <a:t> AMAZON</a:t>
            </a:r>
          </a:p>
        </p:txBody>
      </p:sp>
      <p:pic>
        <p:nvPicPr>
          <p:cNvPr id="41987" name="Picture 2"/>
          <p:cNvPicPr>
            <a:picLocks noChangeAspect="1" noChangeArrowheads="1"/>
          </p:cNvPicPr>
          <p:nvPr/>
        </p:nvPicPr>
        <p:blipFill>
          <a:blip r:embed="rId4"/>
          <a:srcRect/>
          <a:stretch>
            <a:fillRect/>
          </a:stretch>
        </p:blipFill>
        <p:spPr bwMode="auto">
          <a:xfrm>
            <a:off x="7164388" y="3933825"/>
            <a:ext cx="1714500" cy="25812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313" y="61913"/>
            <a:ext cx="5975350" cy="719137"/>
          </a:xfrm>
        </p:spPr>
        <p:txBody>
          <a:bodyPr rtlCol="0">
            <a:normAutofit/>
          </a:bodyPr>
          <a:lstStyle/>
          <a:p>
            <a:pPr algn="l" fontAlgn="auto">
              <a:spcAft>
                <a:spcPts val="0"/>
              </a:spcAft>
              <a:defRPr/>
            </a:pPr>
            <a:r>
              <a:rPr lang="cs-CZ" dirty="0"/>
              <a:t>Sklady dle konstrukce</a:t>
            </a:r>
          </a:p>
        </p:txBody>
      </p:sp>
      <p:sp>
        <p:nvSpPr>
          <p:cNvPr id="3" name="Zástupný symbol pro obsah 2"/>
          <p:cNvSpPr>
            <a:spLocks noGrp="1"/>
          </p:cNvSpPr>
          <p:nvPr>
            <p:ph idx="1"/>
          </p:nvPr>
        </p:nvSpPr>
        <p:spPr>
          <a:xfrm>
            <a:off x="179388" y="1125538"/>
            <a:ext cx="8964612" cy="5732462"/>
          </a:xfrm>
        </p:spPr>
        <p:txBody>
          <a:bodyPr rtlCol="0">
            <a:normAutofit fontScale="85000" lnSpcReduction="20000"/>
          </a:bodyPr>
          <a:lstStyle/>
          <a:p>
            <a:pPr marL="0" lvl="3" indent="0" fontAlgn="auto">
              <a:lnSpc>
                <a:spcPct val="120000"/>
              </a:lnSpc>
              <a:spcBef>
                <a:spcPts val="0"/>
              </a:spcBef>
              <a:spcAft>
                <a:spcPts val="0"/>
              </a:spcAft>
              <a:buFont typeface="Arial" pitchFamily="34" charset="0"/>
              <a:buNone/>
              <a:defRPr/>
            </a:pPr>
            <a:r>
              <a:rPr lang="cs-CZ" sz="1900" b="1" dirty="0">
                <a:solidFill>
                  <a:srgbClr val="00FF00"/>
                </a:solidFill>
              </a:rPr>
              <a:t>Uzavřené sklady</a:t>
            </a:r>
            <a:r>
              <a:rPr lang="cs-CZ" sz="1900" b="1" dirty="0"/>
              <a:t> - s</a:t>
            </a:r>
            <a:r>
              <a:rPr lang="cs-CZ" sz="1900" dirty="0"/>
              <a:t>klady uzavřené ze všech 4 stran.</a:t>
            </a:r>
          </a:p>
          <a:p>
            <a:pPr marL="0" lvl="3" indent="0" fontAlgn="auto">
              <a:lnSpc>
                <a:spcPct val="120000"/>
              </a:lnSpc>
              <a:spcBef>
                <a:spcPts val="0"/>
              </a:spcBef>
              <a:spcAft>
                <a:spcPts val="0"/>
              </a:spcAft>
              <a:buFont typeface="Arial" pitchFamily="34" charset="0"/>
              <a:buNone/>
              <a:defRPr/>
            </a:pPr>
            <a:endParaRPr lang="cs-CZ" sz="1900" b="1" dirty="0"/>
          </a:p>
          <a:p>
            <a:pPr marL="0" lvl="3" indent="0" fontAlgn="auto">
              <a:lnSpc>
                <a:spcPct val="120000"/>
              </a:lnSpc>
              <a:spcBef>
                <a:spcPts val="0"/>
              </a:spcBef>
              <a:spcAft>
                <a:spcPts val="0"/>
              </a:spcAft>
              <a:buFont typeface="Arial" pitchFamily="34" charset="0"/>
              <a:buNone/>
              <a:defRPr/>
            </a:pPr>
            <a:r>
              <a:rPr lang="cs-CZ" sz="1900" b="1" dirty="0">
                <a:solidFill>
                  <a:srgbClr val="00FF00"/>
                </a:solidFill>
              </a:rPr>
              <a:t>Kryté sklady </a:t>
            </a:r>
            <a:r>
              <a:rPr lang="cs-CZ" sz="1900" b="1" dirty="0"/>
              <a:t>–</a:t>
            </a:r>
            <a:r>
              <a:rPr lang="cs-CZ" sz="1900" dirty="0"/>
              <a:t> střecha a  1 – 3 strany. Nejsou vhodné pro skladování zboží, které vyžaduje zvláštní úpravu teploty – vhodné pro krátkodobé skladování produktů citlivých na srážky a slunečních paprsků, ale odolných vůči dalším klimatických vlivům – snadná manipulace</a:t>
            </a:r>
          </a:p>
          <a:p>
            <a:pPr marL="0" indent="0" fontAlgn="auto">
              <a:spcAft>
                <a:spcPts val="0"/>
              </a:spcAft>
              <a:buFont typeface="Arial" pitchFamily="34" charset="0"/>
              <a:buNone/>
              <a:defRPr/>
            </a:pPr>
            <a:endParaRPr lang="cs-CZ" sz="1900" dirty="0"/>
          </a:p>
          <a:p>
            <a:pPr marL="0" indent="0" fontAlgn="auto">
              <a:spcAft>
                <a:spcPts val="0"/>
              </a:spcAft>
              <a:buFont typeface="Arial" pitchFamily="34" charset="0"/>
              <a:buNone/>
              <a:defRPr/>
            </a:pPr>
            <a:r>
              <a:rPr lang="cs-CZ" sz="1900" b="1" dirty="0">
                <a:solidFill>
                  <a:srgbClr val="00FF00"/>
                </a:solidFill>
              </a:rPr>
              <a:t>Otevřené sklady</a:t>
            </a:r>
            <a:r>
              <a:rPr lang="cs-CZ" sz="1900" b="1" dirty="0"/>
              <a:t>  - s</a:t>
            </a:r>
            <a:r>
              <a:rPr lang="cs-CZ" sz="1900" dirty="0"/>
              <a:t>louží k volnému skladování zboží na vyhrazené ploše, tzv. „složišti“ - </a:t>
            </a:r>
            <a:r>
              <a:rPr lang="cs-CZ" sz="1900" dirty="0">
                <a:solidFill>
                  <a:schemeClr val="tx1">
                    <a:lumMod val="75000"/>
                    <a:lumOff val="25000"/>
                  </a:schemeClr>
                </a:solidFill>
              </a:rPr>
              <a:t>vhodné</a:t>
            </a:r>
            <a:r>
              <a:rPr lang="sk-SK" sz="1900" dirty="0">
                <a:solidFill>
                  <a:schemeClr val="tx1">
                    <a:lumMod val="75000"/>
                    <a:lumOff val="25000"/>
                  </a:schemeClr>
                </a:solidFill>
              </a:rPr>
              <a:t> </a:t>
            </a:r>
            <a:r>
              <a:rPr lang="cs-CZ" sz="1900" dirty="0">
                <a:solidFill>
                  <a:schemeClr val="tx1">
                    <a:lumMod val="75000"/>
                    <a:lumOff val="25000"/>
                  </a:schemeClr>
                </a:solidFill>
              </a:rPr>
              <a:t>pro materiály s menší citlivostí na vnější vlivy, menší relativní hodnotou a velkým obratem (např.. stavebniny, uhlí, dřevo, hutnické a</a:t>
            </a:r>
            <a:r>
              <a:rPr lang="sk-SK" sz="1900" dirty="0">
                <a:solidFill>
                  <a:schemeClr val="tx1">
                    <a:lumMod val="75000"/>
                    <a:lumOff val="25000"/>
                  </a:schemeClr>
                </a:solidFill>
              </a:rPr>
              <a:t> </a:t>
            </a:r>
            <a:r>
              <a:rPr lang="cs-CZ" sz="1900" dirty="0">
                <a:solidFill>
                  <a:schemeClr val="tx1">
                    <a:lumMod val="75000"/>
                    <a:lumOff val="25000"/>
                  </a:schemeClr>
                </a:solidFill>
              </a:rPr>
              <a:t>železářské</a:t>
            </a:r>
            <a:r>
              <a:rPr lang="sk-SK" sz="1900" dirty="0">
                <a:solidFill>
                  <a:schemeClr val="tx1">
                    <a:lumMod val="75000"/>
                    <a:lumOff val="25000"/>
                  </a:schemeClr>
                </a:solidFill>
              </a:rPr>
              <a:t> </a:t>
            </a:r>
            <a:r>
              <a:rPr lang="cs-CZ" sz="1900" dirty="0">
                <a:solidFill>
                  <a:schemeClr val="tx1">
                    <a:lumMod val="75000"/>
                    <a:lumOff val="25000"/>
                  </a:schemeClr>
                </a:solidFill>
              </a:rPr>
              <a:t>výrobky</a:t>
            </a:r>
            <a:r>
              <a:rPr lang="sk-SK" sz="1900" dirty="0">
                <a:solidFill>
                  <a:schemeClr val="tx1">
                    <a:lumMod val="75000"/>
                    <a:lumOff val="25000"/>
                  </a:schemeClr>
                </a:solidFill>
              </a:rPr>
              <a:t> a pod.)</a:t>
            </a:r>
            <a:endParaRPr lang="cs-CZ" sz="1900" dirty="0"/>
          </a:p>
          <a:p>
            <a:pPr marL="0" indent="0" fontAlgn="auto">
              <a:spcAft>
                <a:spcPts val="0"/>
              </a:spcAft>
              <a:buFont typeface="Arial" pitchFamily="34" charset="0"/>
              <a:buNone/>
              <a:defRPr/>
            </a:pPr>
            <a:endParaRPr lang="cs-CZ" sz="1900" b="1" dirty="0"/>
          </a:p>
          <a:p>
            <a:pPr marL="0" indent="0" fontAlgn="auto">
              <a:spcAft>
                <a:spcPts val="0"/>
              </a:spcAft>
              <a:buFont typeface="Arial" pitchFamily="34" charset="0"/>
              <a:buNone/>
              <a:defRPr/>
            </a:pPr>
            <a:r>
              <a:rPr lang="cs-CZ" sz="1900" b="1" dirty="0">
                <a:solidFill>
                  <a:srgbClr val="00FF00"/>
                </a:solidFill>
              </a:rPr>
              <a:t>Výškové sklady</a:t>
            </a:r>
            <a:r>
              <a:rPr lang="cs-CZ" sz="1900" dirty="0"/>
              <a:t> - jednopodlažní uzavřené sklady od výšky </a:t>
            </a:r>
            <a:r>
              <a:rPr lang="cs-CZ" sz="1900" dirty="0" err="1"/>
              <a:t>8m</a:t>
            </a:r>
            <a:r>
              <a:rPr lang="cs-CZ" sz="1900" dirty="0"/>
              <a:t>.</a:t>
            </a:r>
          </a:p>
          <a:p>
            <a:pPr marL="0" indent="0" fontAlgn="auto">
              <a:spcAft>
                <a:spcPts val="0"/>
              </a:spcAft>
              <a:buFont typeface="Arial" pitchFamily="34" charset="0"/>
              <a:buNone/>
              <a:defRPr/>
            </a:pPr>
            <a:endParaRPr lang="cs-CZ" sz="1900" b="1" dirty="0"/>
          </a:p>
          <a:p>
            <a:pPr marL="0" indent="0" fontAlgn="auto">
              <a:spcAft>
                <a:spcPts val="0"/>
              </a:spcAft>
              <a:buFont typeface="Arial" pitchFamily="34" charset="0"/>
              <a:buNone/>
              <a:defRPr/>
            </a:pPr>
            <a:r>
              <a:rPr lang="cs-CZ" sz="1900" b="1" dirty="0">
                <a:solidFill>
                  <a:srgbClr val="00FF00"/>
                </a:solidFill>
              </a:rPr>
              <a:t>Halové sklady</a:t>
            </a:r>
            <a:r>
              <a:rPr lang="cs-CZ" sz="1900" dirty="0"/>
              <a:t> - jednopodlažní sklady o výšce 5 – </a:t>
            </a:r>
            <a:r>
              <a:rPr lang="cs-CZ" sz="1900" dirty="0" err="1"/>
              <a:t>8m</a:t>
            </a:r>
            <a:r>
              <a:rPr lang="cs-CZ" sz="1900" dirty="0"/>
              <a:t> (dochází ale k mixu </a:t>
            </a:r>
            <a:r>
              <a:rPr lang="cs-CZ" sz="1900" dirty="0" err="1"/>
              <a:t>výšk</a:t>
            </a:r>
            <a:r>
              <a:rPr lang="cs-CZ" sz="1900" dirty="0"/>
              <a:t>. A halových). </a:t>
            </a:r>
          </a:p>
          <a:p>
            <a:pPr marL="0" indent="0" fontAlgn="auto">
              <a:spcAft>
                <a:spcPts val="0"/>
              </a:spcAft>
              <a:buFont typeface="Arial" pitchFamily="34" charset="0"/>
              <a:buNone/>
              <a:defRPr/>
            </a:pPr>
            <a:endParaRPr lang="cs-CZ" sz="1900" b="1" dirty="0"/>
          </a:p>
          <a:p>
            <a:pPr marL="0" indent="0" fontAlgn="auto">
              <a:spcAft>
                <a:spcPts val="0"/>
              </a:spcAft>
              <a:buFont typeface="Arial" pitchFamily="34" charset="0"/>
              <a:buNone/>
              <a:defRPr/>
            </a:pPr>
            <a:r>
              <a:rPr lang="cs-CZ" sz="1900" b="1" dirty="0">
                <a:solidFill>
                  <a:srgbClr val="00FF00"/>
                </a:solidFill>
              </a:rPr>
              <a:t>Etážové sklady</a:t>
            </a:r>
            <a:r>
              <a:rPr lang="cs-CZ" sz="1900" b="1" dirty="0"/>
              <a:t> </a:t>
            </a:r>
            <a:r>
              <a:rPr lang="cs-CZ" sz="1900" dirty="0"/>
              <a:t> - skladová kapacita rozložena do 2 či více podlaží.</a:t>
            </a:r>
          </a:p>
          <a:p>
            <a:pPr marL="0" indent="0" fontAlgn="auto">
              <a:spcAft>
                <a:spcPts val="0"/>
              </a:spcAft>
              <a:buFont typeface="Arial" pitchFamily="34" charset="0"/>
              <a:buNone/>
              <a:defRPr/>
            </a:pPr>
            <a:endParaRPr lang="cs-CZ" sz="1900" dirty="0"/>
          </a:p>
          <a:p>
            <a:pPr marL="0" indent="0" fontAlgn="auto">
              <a:spcAft>
                <a:spcPts val="0"/>
              </a:spcAft>
              <a:buFont typeface="Arial" pitchFamily="34" charset="0"/>
              <a:buNone/>
              <a:defRPr/>
            </a:pPr>
            <a:r>
              <a:rPr lang="cs-CZ" sz="1900" b="1" dirty="0">
                <a:solidFill>
                  <a:srgbClr val="00FF00"/>
                </a:solidFill>
              </a:rPr>
              <a:t>Speciální sklady</a:t>
            </a:r>
            <a:r>
              <a:rPr lang="cs-CZ" sz="1900" dirty="0"/>
              <a:t> – s konstrukcí vhodnou pro speciální uchovávání – sila, pro výbušniny, tankery, chladírenské, mrazírenské…</a:t>
            </a:r>
          </a:p>
          <a:p>
            <a:pPr marL="0" indent="0" fontAlgn="auto">
              <a:spcAft>
                <a:spcPts val="0"/>
              </a:spcAft>
              <a:buFont typeface="Arial" pitchFamily="34" charset="0"/>
              <a:buNone/>
              <a:defRPr/>
            </a:pPr>
            <a:endParaRPr lang="cs-CZ" sz="1900" dirty="0"/>
          </a:p>
          <a:p>
            <a:pPr marL="182880" indent="-182880" fontAlgn="auto">
              <a:spcAft>
                <a:spcPts val="0"/>
              </a:spcAft>
              <a:buFont typeface="Arial" pitchFamily="34" charset="0"/>
              <a:buChar char="•"/>
              <a:defRPr/>
            </a:pPr>
            <a:endParaRPr lang="cs-CZ" dirty="0"/>
          </a:p>
        </p:txBody>
      </p:sp>
      <p:pic>
        <p:nvPicPr>
          <p:cNvPr id="43011" name="Picture 2"/>
          <p:cNvPicPr>
            <a:picLocks noChangeAspect="1" noChangeArrowheads="1"/>
          </p:cNvPicPr>
          <p:nvPr/>
        </p:nvPicPr>
        <p:blipFill>
          <a:blip r:embed="rId3"/>
          <a:srcRect/>
          <a:stretch>
            <a:fillRect/>
          </a:stretch>
        </p:blipFill>
        <p:spPr bwMode="auto">
          <a:xfrm>
            <a:off x="7092950" y="333375"/>
            <a:ext cx="1855788" cy="12239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404813"/>
            <a:ext cx="8229600" cy="735012"/>
          </a:xfrm>
        </p:spPr>
        <p:txBody>
          <a:bodyPr rtlCol="0">
            <a:normAutofit/>
          </a:bodyPr>
          <a:lstStyle/>
          <a:p>
            <a:pPr fontAlgn="auto">
              <a:spcAft>
                <a:spcPts val="0"/>
              </a:spcAft>
              <a:defRPr/>
            </a:pPr>
            <a:r>
              <a:rPr lang="cs-CZ" dirty="0"/>
              <a:t>Další členění </a:t>
            </a:r>
          </a:p>
        </p:txBody>
      </p:sp>
      <p:sp>
        <p:nvSpPr>
          <p:cNvPr id="3" name="Zástupný symbol pro obsah 2"/>
          <p:cNvSpPr>
            <a:spLocks noGrp="1"/>
          </p:cNvSpPr>
          <p:nvPr>
            <p:ph idx="1"/>
          </p:nvPr>
        </p:nvSpPr>
        <p:spPr>
          <a:xfrm>
            <a:off x="457200" y="1196975"/>
            <a:ext cx="8229600" cy="5280025"/>
          </a:xfrm>
        </p:spPr>
        <p:txBody>
          <a:bodyPr rtlCol="0">
            <a:normAutofit fontScale="47500" lnSpcReduction="20000"/>
          </a:bodyPr>
          <a:lstStyle/>
          <a:p>
            <a:pPr marL="0" indent="0" fontAlgn="auto">
              <a:spcAft>
                <a:spcPts val="0"/>
              </a:spcAft>
              <a:buFont typeface="Arial" pitchFamily="34" charset="0"/>
              <a:buNone/>
              <a:defRPr/>
            </a:pPr>
            <a:r>
              <a:rPr lang="cs-CZ" b="1" dirty="0">
                <a:solidFill>
                  <a:srgbClr val="C00000"/>
                </a:solidFill>
              </a:rPr>
              <a:t>6. dle směru toku zboží</a:t>
            </a:r>
          </a:p>
          <a:p>
            <a:pPr marL="182880" indent="-182880" fontAlgn="auto">
              <a:spcAft>
                <a:spcPts val="0"/>
              </a:spcAft>
              <a:buFont typeface="Arial" pitchFamily="34" charset="0"/>
              <a:buChar char="•"/>
              <a:defRPr/>
            </a:pPr>
            <a:r>
              <a:rPr lang="cs-CZ" b="1" dirty="0">
                <a:solidFill>
                  <a:srgbClr val="00FF00"/>
                </a:solidFill>
              </a:rPr>
              <a:t>Průtokový</a:t>
            </a:r>
            <a:r>
              <a:rPr lang="cs-CZ" dirty="0"/>
              <a:t> - jednosměrný pohyb ve směru přejímky od příjmu až po vyskladnění, případně zboží odbočuje ve směru do pravého úhlu</a:t>
            </a:r>
          </a:p>
          <a:p>
            <a:pPr marL="182880" indent="-182880" fontAlgn="auto">
              <a:spcAft>
                <a:spcPts val="0"/>
              </a:spcAft>
              <a:buFont typeface="Arial" pitchFamily="34" charset="0"/>
              <a:buChar char="•"/>
              <a:defRPr/>
            </a:pPr>
            <a:r>
              <a:rPr lang="cs-CZ" b="1" dirty="0">
                <a:solidFill>
                  <a:srgbClr val="00FF00"/>
                </a:solidFill>
              </a:rPr>
              <a:t>Hlavový</a:t>
            </a:r>
            <a:r>
              <a:rPr lang="cs-CZ" dirty="0"/>
              <a:t> – většinou u malých skladů - příjem i vyskladnění  jsou na jedné straně skladu. </a:t>
            </a:r>
          </a:p>
          <a:p>
            <a:pPr marL="0" indent="0" fontAlgn="auto">
              <a:spcAft>
                <a:spcPts val="0"/>
              </a:spcAft>
              <a:buFont typeface="Arial" pitchFamily="34" charset="0"/>
              <a:buNone/>
              <a:defRPr/>
            </a:pPr>
            <a:endParaRPr lang="cs-CZ" dirty="0"/>
          </a:p>
          <a:p>
            <a:pPr marL="0" indent="0" fontAlgn="auto">
              <a:spcAft>
                <a:spcPts val="0"/>
              </a:spcAft>
              <a:buFont typeface="Arial" pitchFamily="34" charset="0"/>
              <a:buNone/>
              <a:defRPr/>
            </a:pPr>
            <a:r>
              <a:rPr lang="cs-CZ" b="1" dirty="0">
                <a:solidFill>
                  <a:srgbClr val="C00000"/>
                </a:solidFill>
              </a:rPr>
              <a:t>7. dle polohy vzhledem k výrobnímu procesu</a:t>
            </a:r>
            <a:endParaRPr lang="cs-CZ" dirty="0">
              <a:solidFill>
                <a:srgbClr val="C00000"/>
              </a:solidFill>
            </a:endParaRPr>
          </a:p>
          <a:p>
            <a:pPr marL="182880" indent="-182880" fontAlgn="auto">
              <a:spcAft>
                <a:spcPts val="0"/>
              </a:spcAft>
              <a:buFont typeface="Arial" pitchFamily="34" charset="0"/>
              <a:buChar char="•"/>
              <a:defRPr/>
            </a:pPr>
            <a:r>
              <a:rPr lang="cs-CZ" b="1" dirty="0">
                <a:solidFill>
                  <a:srgbClr val="00FF00"/>
                </a:solidFill>
              </a:rPr>
              <a:t>Vstupní sklady</a:t>
            </a:r>
            <a:r>
              <a:rPr lang="cs-CZ" b="1" dirty="0"/>
              <a:t> </a:t>
            </a:r>
            <a:r>
              <a:rPr lang="cs-CZ" dirty="0"/>
              <a:t> -  pořizovací nebo zásobovací sklady - určené k udržování zásob vstupních materiálů. </a:t>
            </a:r>
          </a:p>
          <a:p>
            <a:pPr marL="182880" indent="-182880" fontAlgn="auto">
              <a:spcAft>
                <a:spcPts val="0"/>
              </a:spcAft>
              <a:buFont typeface="Arial" pitchFamily="34" charset="0"/>
              <a:buChar char="•"/>
              <a:defRPr/>
            </a:pPr>
            <a:r>
              <a:rPr lang="cs-CZ" b="1" dirty="0">
                <a:solidFill>
                  <a:srgbClr val="00FF00"/>
                </a:solidFill>
              </a:rPr>
              <a:t>Mezisklady a příruční sklady</a:t>
            </a:r>
            <a:r>
              <a:rPr lang="cs-CZ" b="1" dirty="0"/>
              <a:t> </a:t>
            </a:r>
            <a:r>
              <a:rPr lang="cs-CZ" dirty="0"/>
              <a:t>- výrobní sklady - určené k předzásobení mezi různými stupni výrobního procesu - mohou se používat pro vyrovnáním kapacitních rozdílů mezi linkami, nebo mohou sloužit i jako zásobníky materiálu pro výrobu. </a:t>
            </a:r>
          </a:p>
          <a:p>
            <a:pPr marL="182880" indent="-182880" fontAlgn="auto">
              <a:spcAft>
                <a:spcPts val="0"/>
              </a:spcAft>
              <a:buFont typeface="Arial" pitchFamily="34" charset="0"/>
              <a:buChar char="•"/>
              <a:defRPr/>
            </a:pPr>
            <a:r>
              <a:rPr lang="cs-CZ" b="1" dirty="0">
                <a:solidFill>
                  <a:srgbClr val="00FF00"/>
                </a:solidFill>
              </a:rPr>
              <a:t>Odbytové sklady</a:t>
            </a:r>
            <a:r>
              <a:rPr lang="cs-CZ" b="1" dirty="0"/>
              <a:t> </a:t>
            </a:r>
            <a:r>
              <a:rPr lang="cs-CZ" dirty="0"/>
              <a:t> - expediční sklady</a:t>
            </a:r>
            <a:r>
              <a:rPr lang="cs-CZ" b="1" dirty="0"/>
              <a:t> </a:t>
            </a:r>
            <a:r>
              <a:rPr lang="cs-CZ" dirty="0"/>
              <a:t> -  sklady určené k vyrovnání časových rozdílů mezi výrobními a odbytovými procesy. </a:t>
            </a:r>
          </a:p>
          <a:p>
            <a:pPr marL="182880" indent="-182880" fontAlgn="auto">
              <a:spcAft>
                <a:spcPts val="0"/>
              </a:spcAft>
              <a:buFont typeface="Arial" pitchFamily="34" charset="0"/>
              <a:buChar char="•"/>
              <a:defRPr/>
            </a:pPr>
            <a:r>
              <a:rPr lang="cs-CZ" b="1" dirty="0">
                <a:solidFill>
                  <a:srgbClr val="FFC000"/>
                </a:solidFill>
              </a:rPr>
              <a:t>Konsignační sklady </a:t>
            </a:r>
            <a:r>
              <a:rPr lang="cs-CZ" dirty="0"/>
              <a:t>–  sklad u </a:t>
            </a:r>
            <a:r>
              <a:rPr lang="cs-CZ" dirty="0" err="1"/>
              <a:t>nevlastníka</a:t>
            </a:r>
            <a:r>
              <a:rPr lang="cs-CZ" dirty="0"/>
              <a:t> zboží. Nejčastěji je takový sklad provozovaný kupujícím (někdy označován jako "call-</a:t>
            </a:r>
            <a:r>
              <a:rPr lang="cs-CZ" dirty="0" err="1"/>
              <a:t>off</a:t>
            </a:r>
            <a:r>
              <a:rPr lang="cs-CZ" dirty="0"/>
              <a:t>" sklad, zřizovatelem je dodavatel), ale někdy také obchodním zástupcem nebo komisionářem. Účelem je, aby lokace zboží byla blíže zákazníkovi. Zboží je tedy skladováno u odběratele, avšak na účet a riziko dodavatele. Prodávající je obvykle povinen udržovat určité množství zásob. Kupující si zboží odebírá podle potřeby. Po odběru zboží zasílá kupující prodávajícímu seznam odebraného zboží – </a:t>
            </a:r>
            <a:r>
              <a:rPr lang="cs-CZ" b="1" u="sng" dirty="0">
                <a:hlinkClick r:id="rId3"/>
              </a:rPr>
              <a:t>konsignaci</a:t>
            </a:r>
            <a:r>
              <a:rPr lang="cs-CZ" dirty="0"/>
              <a:t> a je povinen za odebrané zboží zaplatit. Dodání zboží přes konsignační sklad se považuje za dodané jakmile je ukončena doprava do konsignačního skladu (nikoli tedy až při konsignaci). Vychází to z úvahy, že kupující již může zacházet se zbožím jako vlastník a dochází v podstatě pouze k odložení platby.  </a:t>
            </a:r>
          </a:p>
          <a:p>
            <a:pPr marL="182880" indent="-182880" fontAlgn="auto">
              <a:spcAft>
                <a:spcPts val="0"/>
              </a:spcAft>
              <a:buFont typeface="Arial" pitchFamily="34" charset="0"/>
              <a:buChar char="•"/>
              <a:defRPr/>
            </a:pPr>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A0C3C8-E377-4161-A955-F3510FB4C51E}"/>
              </a:ext>
            </a:extLst>
          </p:cNvPr>
          <p:cNvSpPr>
            <a:spLocks noGrp="1"/>
          </p:cNvSpPr>
          <p:nvPr>
            <p:ph type="title"/>
          </p:nvPr>
        </p:nvSpPr>
        <p:spPr/>
        <p:txBody>
          <a:bodyPr/>
          <a:lstStyle/>
          <a:p>
            <a:r>
              <a:rPr lang="cs-CZ" dirty="0" err="1"/>
              <a:t>Warehouse</a:t>
            </a:r>
            <a:r>
              <a:rPr lang="cs-CZ" dirty="0"/>
              <a:t> </a:t>
            </a:r>
            <a:r>
              <a:rPr lang="cs-CZ" dirty="0" err="1"/>
              <a:t>location</a:t>
            </a:r>
            <a:endParaRPr lang="cs-CZ" dirty="0"/>
          </a:p>
        </p:txBody>
      </p:sp>
      <p:sp>
        <p:nvSpPr>
          <p:cNvPr id="3" name="Zástupný obsah 2">
            <a:extLst>
              <a:ext uri="{FF2B5EF4-FFF2-40B4-BE49-F238E27FC236}">
                <a16:creationId xmlns:a16="http://schemas.microsoft.com/office/drawing/2014/main" id="{53792F9D-F916-4940-8487-775E182040E9}"/>
              </a:ext>
            </a:extLst>
          </p:cNvPr>
          <p:cNvSpPr>
            <a:spLocks noGrp="1"/>
          </p:cNvSpPr>
          <p:nvPr>
            <p:ph idx="1"/>
          </p:nvPr>
        </p:nvSpPr>
        <p:spPr/>
        <p:txBody>
          <a:bodyPr/>
          <a:lstStyle/>
          <a:p>
            <a:pPr marL="457109" indent="-457109">
              <a:buFont typeface="Arial" panose="020B0604020202020204" pitchFamily="34" charset="0"/>
              <a:buChar char="•"/>
            </a:pPr>
            <a:r>
              <a:rPr lang="cs-CZ" b="1" dirty="0" err="1"/>
              <a:t>Strategic</a:t>
            </a:r>
            <a:r>
              <a:rPr lang="cs-CZ" b="1" dirty="0"/>
              <a:t> </a:t>
            </a:r>
            <a:r>
              <a:rPr lang="cs-CZ" b="1" dirty="0" err="1"/>
              <a:t>decision</a:t>
            </a:r>
            <a:r>
              <a:rPr lang="cs-CZ" b="1" dirty="0"/>
              <a:t> </a:t>
            </a:r>
            <a:r>
              <a:rPr lang="cs-CZ" b="1" dirty="0" err="1"/>
              <a:t>concerning</a:t>
            </a:r>
            <a:r>
              <a:rPr lang="cs-CZ" b="1" dirty="0"/>
              <a:t>:</a:t>
            </a:r>
          </a:p>
          <a:p>
            <a:pPr marL="457109" indent="-457109">
              <a:buFont typeface="Arial" panose="020B0604020202020204" pitchFamily="34" charset="0"/>
              <a:buChar char="•"/>
            </a:pPr>
            <a:r>
              <a:rPr lang="cs-CZ" dirty="0" err="1"/>
              <a:t>How</a:t>
            </a:r>
            <a:r>
              <a:rPr lang="cs-CZ" dirty="0"/>
              <a:t> many </a:t>
            </a:r>
            <a:r>
              <a:rPr lang="cs-CZ" dirty="0" err="1"/>
              <a:t>facilities</a:t>
            </a:r>
            <a:r>
              <a:rPr lang="cs-CZ" dirty="0"/>
              <a:t> </a:t>
            </a:r>
            <a:r>
              <a:rPr lang="cs-CZ" dirty="0" err="1"/>
              <a:t>should</a:t>
            </a:r>
            <a:r>
              <a:rPr lang="cs-CZ" dirty="0"/>
              <a:t> </a:t>
            </a:r>
            <a:r>
              <a:rPr lang="cs-CZ" dirty="0" err="1"/>
              <a:t>exist</a:t>
            </a:r>
            <a:endParaRPr lang="cs-CZ" dirty="0"/>
          </a:p>
          <a:p>
            <a:pPr marL="457109" indent="-457109">
              <a:buFont typeface="Arial" panose="020B0604020202020204" pitchFamily="34" charset="0"/>
              <a:buChar char="•"/>
            </a:pPr>
            <a:r>
              <a:rPr lang="cs-CZ" dirty="0" err="1"/>
              <a:t>Where</a:t>
            </a:r>
            <a:r>
              <a:rPr lang="cs-CZ" dirty="0"/>
              <a:t> </a:t>
            </a:r>
            <a:r>
              <a:rPr lang="cs-CZ" dirty="0" err="1"/>
              <a:t>should</a:t>
            </a:r>
            <a:r>
              <a:rPr lang="cs-CZ" dirty="0"/>
              <a:t> </a:t>
            </a:r>
            <a:r>
              <a:rPr lang="cs-CZ" dirty="0" err="1"/>
              <a:t>they</a:t>
            </a:r>
            <a:r>
              <a:rPr lang="cs-CZ" dirty="0"/>
              <a:t> </a:t>
            </a:r>
            <a:r>
              <a:rPr lang="cs-CZ" dirty="0" err="1"/>
              <a:t>be</a:t>
            </a:r>
            <a:r>
              <a:rPr lang="cs-CZ" dirty="0"/>
              <a:t> </a:t>
            </a:r>
            <a:r>
              <a:rPr lang="cs-CZ" dirty="0" err="1"/>
              <a:t>located</a:t>
            </a:r>
            <a:endParaRPr lang="cs-CZ" dirty="0"/>
          </a:p>
          <a:p>
            <a:pPr marL="457109" indent="-457109">
              <a:buFont typeface="Arial" panose="020B0604020202020204" pitchFamily="34" charset="0"/>
              <a:buChar char="•"/>
            </a:pPr>
            <a:r>
              <a:rPr lang="cs-CZ" dirty="0" err="1"/>
              <a:t>What</a:t>
            </a:r>
            <a:r>
              <a:rPr lang="cs-CZ" dirty="0"/>
              <a:t> </a:t>
            </a:r>
            <a:r>
              <a:rPr lang="cs-CZ" dirty="0" err="1"/>
              <a:t>size</a:t>
            </a:r>
            <a:r>
              <a:rPr lang="cs-CZ" dirty="0"/>
              <a:t> </a:t>
            </a:r>
            <a:r>
              <a:rPr lang="cs-CZ" dirty="0" err="1"/>
              <a:t>should</a:t>
            </a:r>
            <a:r>
              <a:rPr lang="cs-CZ" dirty="0"/>
              <a:t> </a:t>
            </a:r>
            <a:r>
              <a:rPr lang="cs-CZ" dirty="0" err="1"/>
              <a:t>they</a:t>
            </a:r>
            <a:r>
              <a:rPr lang="cs-CZ" dirty="0"/>
              <a:t> </a:t>
            </a:r>
            <a:r>
              <a:rPr lang="cs-CZ" dirty="0" err="1"/>
              <a:t>be</a:t>
            </a:r>
            <a:endParaRPr lang="cs-CZ" dirty="0"/>
          </a:p>
        </p:txBody>
      </p:sp>
    </p:spTree>
    <p:extLst>
      <p:ext uri="{BB962C8B-B14F-4D97-AF65-F5344CB8AC3E}">
        <p14:creationId xmlns:p14="http://schemas.microsoft.com/office/powerpoint/2010/main" val="17498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A65B74-98F2-449A-8D6D-68E1B0CB8B7C}"/>
              </a:ext>
            </a:extLst>
          </p:cNvPr>
          <p:cNvSpPr>
            <a:spLocks noGrp="1"/>
          </p:cNvSpPr>
          <p:nvPr>
            <p:ph type="title"/>
          </p:nvPr>
        </p:nvSpPr>
        <p:spPr/>
        <p:txBody>
          <a:bodyPr/>
          <a:lstStyle/>
          <a:p>
            <a:r>
              <a:rPr lang="cs-CZ" dirty="0" err="1"/>
              <a:t>Number</a:t>
            </a:r>
            <a:r>
              <a:rPr lang="cs-CZ" dirty="0"/>
              <a:t> </a:t>
            </a:r>
            <a:r>
              <a:rPr lang="cs-CZ" dirty="0" err="1"/>
              <a:t>of</a:t>
            </a:r>
            <a:r>
              <a:rPr lang="cs-CZ" dirty="0"/>
              <a:t> </a:t>
            </a:r>
            <a:r>
              <a:rPr lang="cs-CZ" dirty="0" err="1"/>
              <a:t>warehouses</a:t>
            </a:r>
            <a:endParaRPr lang="cs-CZ" dirty="0"/>
          </a:p>
        </p:txBody>
      </p:sp>
      <p:sp>
        <p:nvSpPr>
          <p:cNvPr id="3" name="Zástupný obsah 2">
            <a:extLst>
              <a:ext uri="{FF2B5EF4-FFF2-40B4-BE49-F238E27FC236}">
                <a16:creationId xmlns:a16="http://schemas.microsoft.com/office/drawing/2014/main" id="{D1733B2E-E73F-485C-ABFB-F46F3B8C86BC}"/>
              </a:ext>
            </a:extLst>
          </p:cNvPr>
          <p:cNvSpPr>
            <a:spLocks noGrp="1"/>
          </p:cNvSpPr>
          <p:nvPr>
            <p:ph idx="1"/>
          </p:nvPr>
        </p:nvSpPr>
        <p:spPr>
          <a:xfrm>
            <a:off x="6030966" y="1600200"/>
            <a:ext cx="2655834" cy="4525963"/>
          </a:xfrm>
        </p:spPr>
        <p:txBody>
          <a:bodyPr/>
          <a:lstStyle/>
          <a:p>
            <a:r>
              <a:rPr lang="cs-CZ" dirty="0">
                <a:solidFill>
                  <a:srgbClr val="FF0000"/>
                </a:solidFill>
              </a:rPr>
              <a:t>CENTRALIZOVAT NEDO DECENTRALIZOVAT?</a:t>
            </a:r>
          </a:p>
        </p:txBody>
      </p:sp>
      <p:pic>
        <p:nvPicPr>
          <p:cNvPr id="4" name="Obrázek 3">
            <a:extLst>
              <a:ext uri="{FF2B5EF4-FFF2-40B4-BE49-F238E27FC236}">
                <a16:creationId xmlns:a16="http://schemas.microsoft.com/office/drawing/2014/main" id="{EB39DC95-AA95-41B2-82E5-694F39618E19}"/>
              </a:ext>
            </a:extLst>
          </p:cNvPr>
          <p:cNvPicPr>
            <a:picLocks noChangeAspect="1"/>
          </p:cNvPicPr>
          <p:nvPr/>
        </p:nvPicPr>
        <p:blipFill rotWithShape="1">
          <a:blip r:embed="rId3"/>
          <a:srcRect l="35037" t="40200" r="35038" b="9401"/>
          <a:stretch/>
        </p:blipFill>
        <p:spPr>
          <a:xfrm>
            <a:off x="457200" y="1302951"/>
            <a:ext cx="5573766" cy="5280411"/>
          </a:xfrm>
          <a:prstGeom prst="rect">
            <a:avLst/>
          </a:prstGeom>
        </p:spPr>
      </p:pic>
    </p:spTree>
    <p:extLst>
      <p:ext uri="{BB962C8B-B14F-4D97-AF65-F5344CB8AC3E}">
        <p14:creationId xmlns:p14="http://schemas.microsoft.com/office/powerpoint/2010/main" val="1007380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rtlCol="0">
            <a:normAutofit fontScale="90000"/>
          </a:bodyPr>
          <a:lstStyle/>
          <a:p>
            <a:pPr marL="320040" indent="-320040" fontAlgn="auto">
              <a:spcAft>
                <a:spcPts val="0"/>
              </a:spcAft>
              <a:buClr>
                <a:schemeClr val="accent6">
                  <a:lumMod val="75000"/>
                </a:schemeClr>
              </a:buClr>
              <a:defRPr/>
            </a:pPr>
            <a:r>
              <a:rPr lang="sk-SK" dirty="0">
                <a:solidFill>
                  <a:srgbClr val="C00000"/>
                </a:solidFill>
              </a:rPr>
              <a:t>SKLAD a SKLADOVÁNÍ</a:t>
            </a:r>
            <a:br>
              <a:rPr lang="sk-SK" dirty="0"/>
            </a:br>
            <a:endParaRPr lang="sk-SK" dirty="0"/>
          </a:p>
        </p:txBody>
      </p:sp>
      <p:sp>
        <p:nvSpPr>
          <p:cNvPr id="7171" name="Rectangle 3"/>
          <p:cNvSpPr>
            <a:spLocks noGrp="1" noChangeArrowheads="1"/>
          </p:cNvSpPr>
          <p:nvPr>
            <p:ph idx="1"/>
          </p:nvPr>
        </p:nvSpPr>
        <p:spPr>
          <a:xfrm>
            <a:off x="250825" y="1196975"/>
            <a:ext cx="8642350" cy="5472113"/>
          </a:xfrm>
        </p:spPr>
        <p:txBody>
          <a:bodyPr rtlCol="0">
            <a:normAutofit fontScale="55000" lnSpcReduction="20000"/>
          </a:bodyPr>
          <a:lstStyle/>
          <a:p>
            <a:pPr algn="just" fontAlgn="auto">
              <a:spcAft>
                <a:spcPts val="0"/>
              </a:spcAft>
              <a:defRPr/>
            </a:pPr>
            <a:r>
              <a:rPr lang="cs-CZ" altLang="sk-SK" dirty="0"/>
              <a:t>SKLAD = objekt, připadne prostor speciálně zkonstruovaný a určený na krátkodobé anebo dlouhodobé uskladněni materiálu (zboží), který je vybavený skladovací technikou a zařízením určeným na příjem, skladováni, manipulaci, opravy, resp. další operace a distribuci materiálu (zboží).</a:t>
            </a:r>
          </a:p>
          <a:p>
            <a:pPr algn="just" fontAlgn="auto">
              <a:spcAft>
                <a:spcPts val="0"/>
              </a:spcAft>
              <a:defRPr/>
            </a:pPr>
            <a:r>
              <a:rPr lang="cs-CZ" dirty="0"/>
              <a:t>SKLADOVÁNÍ = Cílevědomé přerušeni toku materiálu (zboží) na stanoveném místě (v skladovém článku logistického řetězce) na určenou dobu, v rámci kterého materiál (zboží) existuje ve formě zásob a je chráněný před nežádoucími vlivy (vnějšími i vnitřními) různého charakteru. </a:t>
            </a:r>
            <a:endParaRPr lang="cs-CZ" dirty="0">
              <a:solidFill>
                <a:schemeClr val="tx1">
                  <a:lumMod val="75000"/>
                  <a:lumOff val="25000"/>
                </a:schemeClr>
              </a:solidFill>
            </a:endParaRPr>
          </a:p>
          <a:p>
            <a:pPr algn="just" fontAlgn="auto">
              <a:spcAft>
                <a:spcPts val="0"/>
              </a:spcAft>
              <a:defRPr/>
            </a:pPr>
            <a:r>
              <a:rPr lang="cs-CZ" dirty="0">
                <a:solidFill>
                  <a:srgbClr val="0070C0"/>
                </a:solidFill>
              </a:rPr>
              <a:t>Tvorba zásob je </a:t>
            </a:r>
            <a:r>
              <a:rPr lang="cs-CZ" b="1" dirty="0">
                <a:solidFill>
                  <a:srgbClr val="0070C0"/>
                </a:solidFill>
              </a:rPr>
              <a:t>sekundární funkce </a:t>
            </a:r>
            <a:r>
              <a:rPr lang="cs-CZ" dirty="0">
                <a:solidFill>
                  <a:srgbClr val="0070C0"/>
                </a:solidFill>
              </a:rPr>
              <a:t>skladu</a:t>
            </a:r>
            <a:r>
              <a:rPr lang="cs-CZ" dirty="0"/>
              <a:t>. </a:t>
            </a:r>
            <a:r>
              <a:rPr lang="cs-CZ" b="1" dirty="0"/>
              <a:t>Primární funkcí </a:t>
            </a:r>
            <a:r>
              <a:rPr lang="cs-CZ" dirty="0"/>
              <a:t>je </a:t>
            </a:r>
            <a:r>
              <a:rPr lang="cs-CZ" dirty="0">
                <a:solidFill>
                  <a:srgbClr val="FF0000"/>
                </a:solidFill>
              </a:rPr>
              <a:t>uspokojeni potřeby následujícího článku logistického řetězce (výroba, odběratel...),</a:t>
            </a:r>
            <a:r>
              <a:rPr lang="cs-CZ" dirty="0"/>
              <a:t> </a:t>
            </a:r>
            <a:r>
              <a:rPr lang="cs-CZ" dirty="0">
                <a:solidFill>
                  <a:srgbClr val="00B050"/>
                </a:solidFill>
              </a:rPr>
              <a:t>tj. uchovávání a expedice objednaného materiálu (zboží) v množství, sortimentní skladbě, kvalitě, balení a pod. a v lhůtě (frekvenci) podle požadavek odběratele.  </a:t>
            </a:r>
          </a:p>
          <a:p>
            <a:pPr algn="just" fontAlgn="auto">
              <a:spcAft>
                <a:spcPts val="0"/>
              </a:spcAft>
              <a:defRPr/>
            </a:pPr>
            <a:r>
              <a:rPr lang="cs-CZ" sz="3100" dirty="0"/>
              <a:t>Dle Lamberta 3 funkce skladování: 1. přesun 2. uskladnění 3. přenos informací</a:t>
            </a:r>
          </a:p>
          <a:p>
            <a:pPr algn="just" fontAlgn="auto">
              <a:spcAft>
                <a:spcPts val="0"/>
              </a:spcAft>
              <a:defRPr/>
            </a:pPr>
            <a:r>
              <a:rPr lang="cs-CZ" sz="3100" dirty="0"/>
              <a:t>Sklady – spíše </a:t>
            </a:r>
            <a:r>
              <a:rPr lang="cs-CZ" sz="3100" b="1" dirty="0"/>
              <a:t>průtokové body </a:t>
            </a:r>
            <a:r>
              <a:rPr lang="cs-CZ" sz="3100" dirty="0"/>
              <a:t>než místa úschovy (Lambert, 2000, str. 268) – s jakým systémem distribuce spojeno? </a:t>
            </a:r>
          </a:p>
          <a:p>
            <a:pPr marL="182880" indent="-182880" algn="just" fontAlgn="auto">
              <a:spcAft>
                <a:spcPts val="0"/>
              </a:spcAft>
              <a:buFont typeface="Wingdings" pitchFamily="2" charset="2"/>
              <a:buNone/>
              <a:defRPr/>
            </a:pPr>
            <a:endParaRPr lang="cs-CZ" altLang="sk-SK"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7D749FAB-4E29-4357-8DC8-BF093753F8A5}"/>
              </a:ext>
            </a:extLst>
          </p:cNvPr>
          <p:cNvSpPr>
            <a:spLocks noGrp="1"/>
          </p:cNvSpPr>
          <p:nvPr>
            <p:ph type="ftr" sz="quarter" idx="10"/>
          </p:nvPr>
        </p:nvSpPr>
        <p:spPr/>
        <p:txBody>
          <a:bodyPr/>
          <a:lstStyle/>
          <a:p>
            <a:endParaRPr lang="en-GB"/>
          </a:p>
        </p:txBody>
      </p:sp>
      <p:sp>
        <p:nvSpPr>
          <p:cNvPr id="5" name="Zástupný symbol pro číslo snímku 4">
            <a:extLst>
              <a:ext uri="{FF2B5EF4-FFF2-40B4-BE49-F238E27FC236}">
                <a16:creationId xmlns:a16="http://schemas.microsoft.com/office/drawing/2014/main" id="{D7945B09-4118-4D10-A528-039760EB9900}"/>
              </a:ext>
            </a:extLst>
          </p:cNvPr>
          <p:cNvSpPr>
            <a:spLocks noGrp="1"/>
          </p:cNvSpPr>
          <p:nvPr>
            <p:ph type="sldNum" sz="quarter" idx="11"/>
          </p:nvPr>
        </p:nvSpPr>
        <p:spPr/>
        <p:txBody>
          <a:bodyPr/>
          <a:lstStyle/>
          <a:p>
            <a:fld id="{A62948D4-A819-4F22-946F-A0440340FCA2}" type="slidenum">
              <a:rPr lang="en-GB" smtClean="0"/>
              <a:t>30</a:t>
            </a:fld>
            <a:endParaRPr lang="en-GB"/>
          </a:p>
        </p:txBody>
      </p:sp>
      <p:sp>
        <p:nvSpPr>
          <p:cNvPr id="2" name="Nadpis 1">
            <a:extLst>
              <a:ext uri="{FF2B5EF4-FFF2-40B4-BE49-F238E27FC236}">
                <a16:creationId xmlns:a16="http://schemas.microsoft.com/office/drawing/2014/main" id="{F5F4D482-25CB-4975-A6C1-60DCCB2704F5}"/>
              </a:ext>
            </a:extLst>
          </p:cNvPr>
          <p:cNvSpPr>
            <a:spLocks noGrp="1"/>
          </p:cNvSpPr>
          <p:nvPr>
            <p:ph type="title"/>
          </p:nvPr>
        </p:nvSpPr>
        <p:spPr/>
        <p:txBody>
          <a:bodyPr/>
          <a:lstStyle/>
          <a:p>
            <a:r>
              <a:rPr lang="cs-CZ" dirty="0" err="1"/>
              <a:t>Centralised</a:t>
            </a:r>
            <a:r>
              <a:rPr lang="cs-CZ" dirty="0"/>
              <a:t> </a:t>
            </a:r>
            <a:r>
              <a:rPr lang="cs-CZ" dirty="0" err="1"/>
              <a:t>warehousing</a:t>
            </a:r>
            <a:r>
              <a:rPr lang="cs-CZ" dirty="0"/>
              <a:t> (</a:t>
            </a:r>
            <a:r>
              <a:rPr lang="cs-CZ" dirty="0" err="1"/>
              <a:t>inventories</a:t>
            </a:r>
            <a:r>
              <a:rPr lang="cs-CZ" dirty="0"/>
              <a:t>)</a:t>
            </a:r>
          </a:p>
        </p:txBody>
      </p:sp>
      <p:sp>
        <p:nvSpPr>
          <p:cNvPr id="3" name="Zástupný obsah 2">
            <a:extLst>
              <a:ext uri="{FF2B5EF4-FFF2-40B4-BE49-F238E27FC236}">
                <a16:creationId xmlns:a16="http://schemas.microsoft.com/office/drawing/2014/main" id="{3634A38C-7E28-4549-B005-9F99312C3ACB}"/>
              </a:ext>
            </a:extLst>
          </p:cNvPr>
          <p:cNvSpPr>
            <a:spLocks noGrp="1"/>
          </p:cNvSpPr>
          <p:nvPr>
            <p:ph idx="1"/>
          </p:nvPr>
        </p:nvSpPr>
        <p:spPr>
          <a:xfrm>
            <a:off x="540002" y="1692002"/>
            <a:ext cx="8064900" cy="4787998"/>
          </a:xfrm>
        </p:spPr>
        <p:txBody>
          <a:bodyPr vert="horz" wrap="square" lIns="0" tIns="0" rIns="0" bIns="0" numCol="1" rtlCol="0" anchor="t" anchorCtr="0" compatLnSpc="1">
            <a:prstTxWarp prst="textNoShape">
              <a:avLst/>
            </a:prstTxWarp>
            <a:noAutofit/>
          </a:bodyPr>
          <a:lstStyle/>
          <a:p>
            <a:pPr marL="457109" indent="-457109">
              <a:buFont typeface="Arial" panose="020B0604020202020204" pitchFamily="34" charset="0"/>
              <a:buChar char="•"/>
            </a:pPr>
            <a:r>
              <a:rPr lang="cs-CZ" sz="2000" dirty="0" err="1"/>
              <a:t>Coordinating</a:t>
            </a:r>
            <a:r>
              <a:rPr lang="cs-CZ" sz="2000" dirty="0"/>
              <a:t> </a:t>
            </a:r>
            <a:r>
              <a:rPr lang="cs-CZ" sz="2000" dirty="0" err="1"/>
              <a:t>inventory</a:t>
            </a:r>
            <a:r>
              <a:rPr lang="cs-CZ" sz="2000" dirty="0"/>
              <a:t> management </a:t>
            </a:r>
            <a:r>
              <a:rPr lang="cs-CZ" sz="2000" dirty="0" err="1"/>
              <a:t>across</a:t>
            </a:r>
            <a:r>
              <a:rPr lang="cs-CZ" sz="2000" dirty="0"/>
              <a:t> </a:t>
            </a:r>
            <a:r>
              <a:rPr lang="cs-CZ" sz="2000" dirty="0" err="1"/>
              <a:t>the</a:t>
            </a:r>
            <a:r>
              <a:rPr lang="cs-CZ" sz="2000" dirty="0"/>
              <a:t> </a:t>
            </a:r>
            <a:r>
              <a:rPr lang="cs-CZ" sz="2000" dirty="0" err="1"/>
              <a:t>whole</a:t>
            </a:r>
            <a:r>
              <a:rPr lang="cs-CZ" sz="2000" dirty="0"/>
              <a:t> </a:t>
            </a:r>
            <a:r>
              <a:rPr lang="cs-CZ" sz="2000" dirty="0" err="1"/>
              <a:t>supply</a:t>
            </a:r>
            <a:r>
              <a:rPr lang="cs-CZ" sz="2000" dirty="0"/>
              <a:t> </a:t>
            </a:r>
            <a:r>
              <a:rPr lang="cs-CZ" sz="2000" dirty="0" err="1"/>
              <a:t>pipeline</a:t>
            </a:r>
            <a:endParaRPr lang="cs-CZ" sz="2000" dirty="0"/>
          </a:p>
          <a:p>
            <a:pPr marL="457109" indent="-457109">
              <a:buFont typeface="Arial" panose="020B0604020202020204" pitchFamily="34" charset="0"/>
              <a:buChar char="•"/>
            </a:pPr>
            <a:r>
              <a:rPr lang="cs-CZ" sz="2000" dirty="0" err="1"/>
              <a:t>Costs</a:t>
            </a:r>
            <a:r>
              <a:rPr lang="cs-CZ" sz="2000" dirty="0"/>
              <a:t> </a:t>
            </a:r>
            <a:r>
              <a:rPr lang="cs-CZ" sz="2000" dirty="0" err="1"/>
              <a:t>savings</a:t>
            </a:r>
            <a:endParaRPr lang="cs-CZ" sz="2000" dirty="0"/>
          </a:p>
          <a:p>
            <a:pPr marL="1371326" lvl="2" indent="-457109">
              <a:buFont typeface="Arial" panose="020B0604020202020204" pitchFamily="34" charset="0"/>
              <a:buChar char="•"/>
            </a:pPr>
            <a:r>
              <a:rPr lang="cs-CZ" sz="2000" dirty="0" err="1"/>
              <a:t>Minimal</a:t>
            </a:r>
            <a:r>
              <a:rPr lang="cs-CZ" sz="2000" dirty="0"/>
              <a:t> </a:t>
            </a:r>
            <a:r>
              <a:rPr lang="cs-CZ" sz="2000" dirty="0" err="1"/>
              <a:t>safety</a:t>
            </a:r>
            <a:r>
              <a:rPr lang="cs-CZ" sz="2000" dirty="0"/>
              <a:t> </a:t>
            </a:r>
            <a:r>
              <a:rPr lang="cs-CZ" sz="2000" dirty="0" err="1"/>
              <a:t>stocs</a:t>
            </a:r>
            <a:endParaRPr lang="cs-CZ" sz="2000" dirty="0"/>
          </a:p>
          <a:p>
            <a:pPr marL="1371326" lvl="2" indent="-457109">
              <a:buFont typeface="Arial" panose="020B0604020202020204" pitchFamily="34" charset="0"/>
              <a:buChar char="•"/>
            </a:pPr>
            <a:r>
              <a:rPr lang="cs-CZ" sz="2000" dirty="0" err="1"/>
              <a:t>Elimination</a:t>
            </a:r>
            <a:r>
              <a:rPr lang="cs-CZ" sz="2000" dirty="0"/>
              <a:t> </a:t>
            </a:r>
            <a:r>
              <a:rPr lang="cs-CZ" sz="2000" dirty="0" err="1"/>
              <a:t>of</a:t>
            </a:r>
            <a:r>
              <a:rPr lang="cs-CZ" sz="2000" dirty="0"/>
              <a:t> </a:t>
            </a:r>
            <a:r>
              <a:rPr lang="cs-CZ" sz="2000" dirty="0" err="1"/>
              <a:t>duplication</a:t>
            </a:r>
            <a:endParaRPr lang="cs-CZ" sz="2000" dirty="0"/>
          </a:p>
          <a:p>
            <a:pPr marL="1371326" lvl="2" indent="-457109">
              <a:buFont typeface="Arial" panose="020B0604020202020204" pitchFamily="34" charset="0"/>
              <a:buChar char="•"/>
            </a:pPr>
            <a:r>
              <a:rPr lang="cs-CZ" sz="2000" dirty="0" err="1"/>
              <a:t>lower</a:t>
            </a:r>
            <a:r>
              <a:rPr lang="cs-CZ" sz="2000" dirty="0"/>
              <a:t> </a:t>
            </a:r>
            <a:r>
              <a:rPr lang="cs-CZ" sz="2000" dirty="0" err="1"/>
              <a:t>distribution</a:t>
            </a:r>
            <a:r>
              <a:rPr lang="cs-CZ" sz="2000" dirty="0"/>
              <a:t> </a:t>
            </a:r>
            <a:r>
              <a:rPr lang="cs-CZ" sz="2000" dirty="0" err="1"/>
              <a:t>cycle</a:t>
            </a:r>
            <a:r>
              <a:rPr lang="cs-CZ" sz="2000" dirty="0"/>
              <a:t> </a:t>
            </a:r>
            <a:r>
              <a:rPr lang="cs-CZ" sz="2000" dirty="0" err="1"/>
              <a:t>times</a:t>
            </a:r>
            <a:endParaRPr lang="cs-CZ" sz="2000" dirty="0"/>
          </a:p>
          <a:p>
            <a:pPr marL="457109" lvl="1" indent="-457109">
              <a:buFont typeface="Arial" panose="020B0604020202020204" pitchFamily="34" charset="0"/>
              <a:buChar char="•"/>
            </a:pPr>
            <a:r>
              <a:rPr lang="cs-CZ" dirty="0" err="1"/>
              <a:t>Costs</a:t>
            </a:r>
            <a:r>
              <a:rPr lang="cs-CZ" dirty="0"/>
              <a:t> </a:t>
            </a:r>
            <a:r>
              <a:rPr lang="cs-CZ" dirty="0" err="1"/>
              <a:t>growth</a:t>
            </a:r>
            <a:endParaRPr lang="cs-CZ" dirty="0"/>
          </a:p>
          <a:p>
            <a:pPr marL="1371326" lvl="2" indent="-457109">
              <a:buFont typeface="Arial" panose="020B0604020202020204" pitchFamily="34" charset="0"/>
              <a:buChar char="•"/>
            </a:pPr>
            <a:r>
              <a:rPr lang="cs-CZ" sz="2000" dirty="0" err="1"/>
              <a:t>Longer</a:t>
            </a:r>
            <a:r>
              <a:rPr lang="cs-CZ" sz="2000" dirty="0"/>
              <a:t> </a:t>
            </a:r>
            <a:r>
              <a:rPr lang="cs-CZ" sz="2000" dirty="0" err="1"/>
              <a:t>distribution</a:t>
            </a:r>
            <a:r>
              <a:rPr lang="cs-CZ" sz="2000" dirty="0"/>
              <a:t> </a:t>
            </a:r>
            <a:r>
              <a:rPr lang="cs-CZ" sz="2000" dirty="0" err="1"/>
              <a:t>legs</a:t>
            </a:r>
            <a:r>
              <a:rPr lang="cs-CZ" sz="2000" dirty="0"/>
              <a:t> to </a:t>
            </a:r>
            <a:r>
              <a:rPr lang="cs-CZ" sz="2000" dirty="0" err="1"/>
              <a:t>customers</a:t>
            </a:r>
            <a:r>
              <a:rPr lang="cs-CZ" sz="2000" dirty="0"/>
              <a:t> – </a:t>
            </a:r>
            <a:r>
              <a:rPr lang="cs-CZ" sz="2000" dirty="0" err="1"/>
              <a:t>transortation</a:t>
            </a:r>
            <a:r>
              <a:rPr lang="cs-CZ" sz="2000" dirty="0"/>
              <a:t> </a:t>
            </a:r>
            <a:r>
              <a:rPr lang="cs-CZ" sz="2000" dirty="0" err="1"/>
              <a:t>costs</a:t>
            </a:r>
            <a:r>
              <a:rPr lang="cs-CZ" sz="2000" dirty="0"/>
              <a:t> </a:t>
            </a:r>
            <a:r>
              <a:rPr lang="cs-CZ" sz="2000" dirty="0" err="1"/>
              <a:t>increase</a:t>
            </a:r>
            <a:endParaRPr lang="cs-CZ" sz="2000" dirty="0"/>
          </a:p>
        </p:txBody>
      </p:sp>
    </p:spTree>
    <p:extLst>
      <p:ext uri="{BB962C8B-B14F-4D97-AF65-F5344CB8AC3E}">
        <p14:creationId xmlns:p14="http://schemas.microsoft.com/office/powerpoint/2010/main" val="794382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D301F489-B28D-47A0-B69C-AC1CF292BF5F}"/>
              </a:ext>
            </a:extLst>
          </p:cNvPr>
          <p:cNvSpPr>
            <a:spLocks noGrp="1"/>
          </p:cNvSpPr>
          <p:nvPr>
            <p:ph type="ftr" sz="quarter" idx="10"/>
          </p:nvPr>
        </p:nvSpPr>
        <p:spPr/>
        <p:txBody>
          <a:bodyPr/>
          <a:lstStyle/>
          <a:p>
            <a:endParaRPr lang="en-GB"/>
          </a:p>
        </p:txBody>
      </p:sp>
      <p:sp>
        <p:nvSpPr>
          <p:cNvPr id="5" name="Zástupný symbol pro číslo snímku 4">
            <a:extLst>
              <a:ext uri="{FF2B5EF4-FFF2-40B4-BE49-F238E27FC236}">
                <a16:creationId xmlns:a16="http://schemas.microsoft.com/office/drawing/2014/main" id="{268C3686-86AA-4164-8C28-B6F69228B215}"/>
              </a:ext>
            </a:extLst>
          </p:cNvPr>
          <p:cNvSpPr>
            <a:spLocks noGrp="1"/>
          </p:cNvSpPr>
          <p:nvPr>
            <p:ph type="sldNum" sz="quarter" idx="11"/>
          </p:nvPr>
        </p:nvSpPr>
        <p:spPr/>
        <p:txBody>
          <a:bodyPr/>
          <a:lstStyle/>
          <a:p>
            <a:fld id="{A62948D4-A819-4F22-946F-A0440340FCA2}" type="slidenum">
              <a:rPr lang="en-GB" smtClean="0"/>
              <a:t>31</a:t>
            </a:fld>
            <a:endParaRPr lang="en-GB"/>
          </a:p>
        </p:txBody>
      </p:sp>
      <p:sp>
        <p:nvSpPr>
          <p:cNvPr id="2" name="Nadpis 1">
            <a:extLst>
              <a:ext uri="{FF2B5EF4-FFF2-40B4-BE49-F238E27FC236}">
                <a16:creationId xmlns:a16="http://schemas.microsoft.com/office/drawing/2014/main" id="{A260FEA6-0932-45BE-825F-47A841B272C5}"/>
              </a:ext>
            </a:extLst>
          </p:cNvPr>
          <p:cNvSpPr>
            <a:spLocks noGrp="1"/>
          </p:cNvSpPr>
          <p:nvPr>
            <p:ph type="title"/>
          </p:nvPr>
        </p:nvSpPr>
        <p:spPr/>
        <p:txBody>
          <a:bodyPr/>
          <a:lstStyle/>
          <a:p>
            <a:endParaRPr lang="cs-CZ"/>
          </a:p>
        </p:txBody>
      </p:sp>
      <p:pic>
        <p:nvPicPr>
          <p:cNvPr id="2050" name="Picture 2" descr="Product value‐density: managing diversity through supply chain segmentation  | Emerald Insight">
            <a:extLst>
              <a:ext uri="{FF2B5EF4-FFF2-40B4-BE49-F238E27FC236}">
                <a16:creationId xmlns:a16="http://schemas.microsoft.com/office/drawing/2014/main" id="{3AD92999-D2D7-4E00-A772-A4159E1AB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065" y="720470"/>
            <a:ext cx="6178952" cy="508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485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7BE52F-0218-4958-B3ED-FB7FF7E53900}"/>
              </a:ext>
            </a:extLst>
          </p:cNvPr>
          <p:cNvSpPr>
            <a:spLocks noGrp="1"/>
          </p:cNvSpPr>
          <p:nvPr>
            <p:ph type="title"/>
          </p:nvPr>
        </p:nvSpPr>
        <p:spPr/>
        <p:txBody>
          <a:bodyPr/>
          <a:lstStyle/>
          <a:p>
            <a:r>
              <a:rPr lang="cs-CZ" dirty="0" err="1"/>
              <a:t>Location</a:t>
            </a:r>
            <a:r>
              <a:rPr lang="cs-CZ" dirty="0"/>
              <a:t> </a:t>
            </a:r>
            <a:r>
              <a:rPr lang="cs-CZ" dirty="0" err="1"/>
              <a:t>of</a:t>
            </a:r>
            <a:r>
              <a:rPr lang="cs-CZ" dirty="0"/>
              <a:t> </a:t>
            </a:r>
            <a:r>
              <a:rPr lang="cs-CZ" dirty="0" err="1"/>
              <a:t>the</a:t>
            </a:r>
            <a:r>
              <a:rPr lang="cs-CZ" dirty="0"/>
              <a:t> </a:t>
            </a:r>
            <a:r>
              <a:rPr lang="cs-CZ" dirty="0" err="1"/>
              <a:t>warehouses</a:t>
            </a:r>
            <a:endParaRPr lang="cs-CZ" dirty="0"/>
          </a:p>
        </p:txBody>
      </p:sp>
      <p:sp>
        <p:nvSpPr>
          <p:cNvPr id="3" name="Zástupný obsah 2">
            <a:extLst>
              <a:ext uri="{FF2B5EF4-FFF2-40B4-BE49-F238E27FC236}">
                <a16:creationId xmlns:a16="http://schemas.microsoft.com/office/drawing/2014/main" id="{5089B097-1086-4BB3-A7FB-508A54513726}"/>
              </a:ext>
            </a:extLst>
          </p:cNvPr>
          <p:cNvSpPr>
            <a:spLocks noGrp="1"/>
          </p:cNvSpPr>
          <p:nvPr>
            <p:ph idx="1"/>
          </p:nvPr>
        </p:nvSpPr>
        <p:spPr/>
        <p:txBody>
          <a:bodyPr>
            <a:normAutofit fontScale="85000" lnSpcReduction="10000"/>
          </a:bodyPr>
          <a:lstStyle/>
          <a:p>
            <a:pPr marL="457109" indent="-457109">
              <a:buFont typeface="Arial" panose="020B0604020202020204" pitchFamily="34" charset="0"/>
              <a:buChar char="•"/>
            </a:pPr>
            <a:r>
              <a:rPr lang="cs-CZ" dirty="0"/>
              <a:t>Market </a:t>
            </a:r>
            <a:r>
              <a:rPr lang="cs-CZ" dirty="0" err="1"/>
              <a:t>positioned</a:t>
            </a:r>
            <a:r>
              <a:rPr lang="cs-CZ" dirty="0"/>
              <a:t> </a:t>
            </a:r>
            <a:r>
              <a:rPr lang="cs-CZ" dirty="0" err="1"/>
              <a:t>warehouse</a:t>
            </a:r>
            <a:r>
              <a:rPr lang="cs-CZ" dirty="0"/>
              <a:t> – </a:t>
            </a:r>
            <a:r>
              <a:rPr lang="cs-CZ" dirty="0" err="1"/>
              <a:t>closest</a:t>
            </a:r>
            <a:r>
              <a:rPr lang="cs-CZ" dirty="0"/>
              <a:t> to </a:t>
            </a:r>
            <a:r>
              <a:rPr lang="cs-CZ" dirty="0" err="1"/>
              <a:t>final</a:t>
            </a:r>
            <a:r>
              <a:rPr lang="cs-CZ" dirty="0"/>
              <a:t> </a:t>
            </a:r>
            <a:r>
              <a:rPr lang="cs-CZ" dirty="0" err="1"/>
              <a:t>customer</a:t>
            </a:r>
            <a:endParaRPr lang="cs-CZ" dirty="0"/>
          </a:p>
          <a:p>
            <a:pPr marL="457109" indent="-457109">
              <a:buFont typeface="Arial" panose="020B0604020202020204" pitchFamily="34" charset="0"/>
              <a:buChar char="•"/>
            </a:pPr>
            <a:r>
              <a:rPr lang="cs-CZ" dirty="0" err="1"/>
              <a:t>Production</a:t>
            </a:r>
            <a:r>
              <a:rPr lang="cs-CZ" dirty="0"/>
              <a:t> </a:t>
            </a:r>
            <a:r>
              <a:rPr lang="cs-CZ" dirty="0" err="1"/>
              <a:t>positioned</a:t>
            </a:r>
            <a:r>
              <a:rPr lang="cs-CZ" dirty="0"/>
              <a:t> </a:t>
            </a:r>
            <a:r>
              <a:rPr lang="cs-CZ" dirty="0" err="1"/>
              <a:t>warehouse</a:t>
            </a:r>
            <a:r>
              <a:rPr lang="cs-CZ" dirty="0"/>
              <a:t> – </a:t>
            </a:r>
            <a:r>
              <a:rPr lang="cs-CZ" dirty="0" err="1"/>
              <a:t>close</a:t>
            </a:r>
            <a:r>
              <a:rPr lang="cs-CZ" dirty="0"/>
              <a:t> to </a:t>
            </a:r>
            <a:r>
              <a:rPr lang="cs-CZ" dirty="0" err="1"/>
              <a:t>the</a:t>
            </a:r>
            <a:r>
              <a:rPr lang="cs-CZ" dirty="0"/>
              <a:t> </a:t>
            </a:r>
            <a:r>
              <a:rPr lang="cs-CZ" dirty="0" err="1"/>
              <a:t>sources</a:t>
            </a:r>
            <a:r>
              <a:rPr lang="cs-CZ" dirty="0"/>
              <a:t> </a:t>
            </a:r>
            <a:r>
              <a:rPr lang="cs-CZ" dirty="0" err="1"/>
              <a:t>of</a:t>
            </a:r>
            <a:r>
              <a:rPr lang="cs-CZ" dirty="0"/>
              <a:t> </a:t>
            </a:r>
            <a:r>
              <a:rPr lang="cs-CZ" dirty="0" err="1"/>
              <a:t>supply</a:t>
            </a:r>
            <a:endParaRPr lang="cs-CZ" dirty="0"/>
          </a:p>
          <a:p>
            <a:pPr marL="457109" indent="-457109">
              <a:buFont typeface="Arial" panose="020B0604020202020204" pitchFamily="34" charset="0"/>
              <a:buChar char="•"/>
            </a:pPr>
            <a:r>
              <a:rPr lang="cs-CZ" dirty="0" err="1"/>
              <a:t>Intermadiately</a:t>
            </a:r>
            <a:r>
              <a:rPr lang="cs-CZ" dirty="0"/>
              <a:t> </a:t>
            </a:r>
            <a:r>
              <a:rPr lang="cs-CZ" dirty="0" err="1"/>
              <a:t>positioned</a:t>
            </a:r>
            <a:r>
              <a:rPr lang="cs-CZ" dirty="0"/>
              <a:t> </a:t>
            </a:r>
            <a:r>
              <a:rPr lang="cs-CZ" dirty="0" err="1"/>
              <a:t>warehouse</a:t>
            </a:r>
            <a:r>
              <a:rPr lang="cs-CZ" dirty="0"/>
              <a:t> – </a:t>
            </a:r>
            <a:r>
              <a:rPr lang="cs-CZ" dirty="0" err="1"/>
              <a:t>trade-off</a:t>
            </a:r>
            <a:r>
              <a:rPr lang="cs-CZ" dirty="0"/>
              <a:t> </a:t>
            </a:r>
            <a:r>
              <a:rPr lang="cs-CZ" dirty="0" err="1"/>
              <a:t>between</a:t>
            </a:r>
            <a:r>
              <a:rPr lang="cs-CZ" dirty="0"/>
              <a:t> </a:t>
            </a:r>
            <a:r>
              <a:rPr lang="cs-CZ" dirty="0" err="1"/>
              <a:t>service</a:t>
            </a:r>
            <a:r>
              <a:rPr lang="cs-CZ" dirty="0"/>
              <a:t> and </a:t>
            </a:r>
            <a:r>
              <a:rPr lang="cs-CZ" dirty="0" err="1"/>
              <a:t>cost</a:t>
            </a:r>
            <a:endParaRPr lang="cs-CZ" dirty="0"/>
          </a:p>
          <a:p>
            <a:pPr marL="457109" indent="-457109">
              <a:buFont typeface="Arial" panose="020B0604020202020204" pitchFamily="34" charset="0"/>
              <a:buChar char="•"/>
            </a:pPr>
            <a:r>
              <a:rPr lang="cs-CZ" dirty="0" err="1"/>
              <a:t>Location</a:t>
            </a:r>
            <a:r>
              <a:rPr lang="cs-CZ" dirty="0"/>
              <a:t> </a:t>
            </a:r>
            <a:r>
              <a:rPr lang="cs-CZ" dirty="0" err="1"/>
              <a:t>analysis</a:t>
            </a:r>
            <a:r>
              <a:rPr lang="cs-CZ" dirty="0"/>
              <a:t> </a:t>
            </a:r>
            <a:r>
              <a:rPr lang="cs-CZ" dirty="0" err="1"/>
              <a:t>trade</a:t>
            </a:r>
            <a:r>
              <a:rPr lang="cs-CZ" dirty="0"/>
              <a:t> </a:t>
            </a:r>
            <a:r>
              <a:rPr lang="cs-CZ" dirty="0" err="1"/>
              <a:t>off</a:t>
            </a:r>
            <a:r>
              <a:rPr lang="cs-CZ" dirty="0"/>
              <a:t> </a:t>
            </a:r>
            <a:r>
              <a:rPr lang="cs-CZ" dirty="0" err="1"/>
              <a:t>between</a:t>
            </a:r>
            <a:r>
              <a:rPr lang="cs-CZ" dirty="0"/>
              <a:t> </a:t>
            </a:r>
            <a:r>
              <a:rPr lang="cs-CZ" dirty="0" err="1"/>
              <a:t>transportation</a:t>
            </a:r>
            <a:r>
              <a:rPr lang="cs-CZ" dirty="0"/>
              <a:t> </a:t>
            </a:r>
            <a:r>
              <a:rPr lang="cs-CZ" dirty="0" err="1"/>
              <a:t>costs</a:t>
            </a:r>
            <a:r>
              <a:rPr lang="cs-CZ" dirty="0"/>
              <a:t>, </a:t>
            </a:r>
            <a:r>
              <a:rPr lang="cs-CZ" dirty="0" err="1"/>
              <a:t>inventory</a:t>
            </a:r>
            <a:r>
              <a:rPr lang="cs-CZ" dirty="0"/>
              <a:t> </a:t>
            </a:r>
            <a:r>
              <a:rPr lang="cs-CZ" dirty="0" err="1"/>
              <a:t>carrying</a:t>
            </a:r>
            <a:r>
              <a:rPr lang="cs-CZ" dirty="0"/>
              <a:t> </a:t>
            </a:r>
            <a:r>
              <a:rPr lang="cs-CZ" dirty="0" err="1"/>
              <a:t>costs</a:t>
            </a:r>
            <a:r>
              <a:rPr lang="cs-CZ" dirty="0"/>
              <a:t>, </a:t>
            </a:r>
            <a:r>
              <a:rPr lang="cs-CZ" dirty="0" err="1"/>
              <a:t>labour</a:t>
            </a:r>
            <a:r>
              <a:rPr lang="cs-CZ" dirty="0"/>
              <a:t> </a:t>
            </a:r>
            <a:r>
              <a:rPr lang="cs-CZ" dirty="0" err="1"/>
              <a:t>costs</a:t>
            </a:r>
            <a:r>
              <a:rPr lang="cs-CZ" dirty="0"/>
              <a:t>, </a:t>
            </a:r>
            <a:r>
              <a:rPr lang="cs-CZ" dirty="0" err="1"/>
              <a:t>taxes</a:t>
            </a:r>
            <a:endParaRPr lang="cs-CZ" dirty="0"/>
          </a:p>
          <a:p>
            <a:pPr marL="457109" indent="-457109">
              <a:buFont typeface="Arial" panose="020B0604020202020204" pitchFamily="34" charset="0"/>
              <a:buChar char="•"/>
            </a:pPr>
            <a:r>
              <a:rPr lang="cs-CZ" dirty="0"/>
              <a:t>-</a:t>
            </a:r>
            <a:r>
              <a:rPr lang="cs-CZ" dirty="0" err="1"/>
              <a:t>location</a:t>
            </a:r>
            <a:r>
              <a:rPr lang="cs-CZ" dirty="0"/>
              <a:t> </a:t>
            </a:r>
            <a:r>
              <a:rPr lang="cs-CZ" dirty="0" err="1"/>
              <a:t>analysis</a:t>
            </a:r>
            <a:r>
              <a:rPr lang="cs-CZ" dirty="0"/>
              <a:t> </a:t>
            </a:r>
            <a:r>
              <a:rPr lang="cs-CZ" dirty="0" err="1"/>
              <a:t>based</a:t>
            </a:r>
            <a:r>
              <a:rPr lang="cs-CZ" dirty="0"/>
              <a:t> on </a:t>
            </a:r>
            <a:r>
              <a:rPr lang="cs-CZ" dirty="0" err="1"/>
              <a:t>centres</a:t>
            </a:r>
            <a:r>
              <a:rPr lang="cs-CZ" dirty="0"/>
              <a:t> </a:t>
            </a:r>
            <a:r>
              <a:rPr lang="cs-CZ" dirty="0" err="1"/>
              <a:t>of</a:t>
            </a:r>
            <a:r>
              <a:rPr lang="cs-CZ" dirty="0"/>
              <a:t> </a:t>
            </a:r>
            <a:r>
              <a:rPr lang="cs-CZ" dirty="0" err="1"/>
              <a:t>gravity</a:t>
            </a:r>
            <a:endParaRPr lang="cs-CZ" dirty="0"/>
          </a:p>
        </p:txBody>
      </p:sp>
    </p:spTree>
    <p:extLst>
      <p:ext uri="{BB962C8B-B14F-4D97-AF65-F5344CB8AC3E}">
        <p14:creationId xmlns:p14="http://schemas.microsoft.com/office/powerpoint/2010/main" val="725031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153E5C-3F64-407E-B670-DCD789177DDB}"/>
              </a:ext>
            </a:extLst>
          </p:cNvPr>
          <p:cNvSpPr>
            <a:spLocks noGrp="1"/>
          </p:cNvSpPr>
          <p:nvPr>
            <p:ph type="title"/>
          </p:nvPr>
        </p:nvSpPr>
        <p:spPr/>
        <p:txBody>
          <a:bodyPr>
            <a:normAutofit fontScale="90000"/>
          </a:bodyPr>
          <a:lstStyle/>
          <a:p>
            <a:r>
              <a:rPr lang="cs-CZ" dirty="0"/>
              <a:t>Single facility </a:t>
            </a:r>
            <a:r>
              <a:rPr lang="cs-CZ" dirty="0" err="1"/>
              <a:t>location</a:t>
            </a:r>
            <a:r>
              <a:rPr lang="cs-CZ" dirty="0"/>
              <a:t> – </a:t>
            </a:r>
            <a:r>
              <a:rPr lang="cs-CZ" dirty="0" err="1"/>
              <a:t>factor</a:t>
            </a:r>
            <a:r>
              <a:rPr lang="cs-CZ" dirty="0"/>
              <a:t> rating </a:t>
            </a:r>
            <a:r>
              <a:rPr lang="cs-CZ" dirty="0" err="1"/>
              <a:t>method</a:t>
            </a:r>
            <a:br>
              <a:rPr lang="cs-CZ" dirty="0"/>
            </a:br>
            <a:endParaRPr lang="cs-CZ" dirty="0"/>
          </a:p>
        </p:txBody>
      </p:sp>
      <p:pic>
        <p:nvPicPr>
          <p:cNvPr id="4" name="Obrázek 3">
            <a:extLst>
              <a:ext uri="{FF2B5EF4-FFF2-40B4-BE49-F238E27FC236}">
                <a16:creationId xmlns:a16="http://schemas.microsoft.com/office/drawing/2014/main" id="{A1147DB2-B0AE-4600-AAAD-526A94D3F07B}"/>
              </a:ext>
            </a:extLst>
          </p:cNvPr>
          <p:cNvPicPr>
            <a:picLocks noChangeAspect="1"/>
          </p:cNvPicPr>
          <p:nvPr/>
        </p:nvPicPr>
        <p:blipFill rotWithShape="1">
          <a:blip r:embed="rId2"/>
          <a:srcRect l="19288" t="40216" r="39763" b="22001"/>
          <a:stretch/>
        </p:blipFill>
        <p:spPr>
          <a:xfrm>
            <a:off x="250332" y="1831391"/>
            <a:ext cx="8643336" cy="4485996"/>
          </a:xfrm>
          <a:prstGeom prst="rect">
            <a:avLst/>
          </a:prstGeom>
        </p:spPr>
      </p:pic>
    </p:spTree>
    <p:extLst>
      <p:ext uri="{BB962C8B-B14F-4D97-AF65-F5344CB8AC3E}">
        <p14:creationId xmlns:p14="http://schemas.microsoft.com/office/powerpoint/2010/main" val="2362196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A96620-EBC2-45D4-A040-DB786770F107}"/>
              </a:ext>
            </a:extLst>
          </p:cNvPr>
          <p:cNvSpPr>
            <a:spLocks noGrp="1"/>
          </p:cNvSpPr>
          <p:nvPr>
            <p:ph type="title"/>
          </p:nvPr>
        </p:nvSpPr>
        <p:spPr/>
        <p:txBody>
          <a:bodyPr>
            <a:normAutofit fontScale="90000"/>
          </a:bodyPr>
          <a:lstStyle/>
          <a:p>
            <a:r>
              <a:rPr lang="cs-CZ" dirty="0"/>
              <a:t>Single facility </a:t>
            </a:r>
            <a:r>
              <a:rPr lang="cs-CZ" dirty="0" err="1"/>
              <a:t>location</a:t>
            </a:r>
            <a:r>
              <a:rPr lang="cs-CZ" dirty="0"/>
              <a:t> – Centre </a:t>
            </a:r>
            <a:r>
              <a:rPr lang="cs-CZ" dirty="0" err="1"/>
              <a:t>of</a:t>
            </a:r>
            <a:r>
              <a:rPr lang="cs-CZ" dirty="0"/>
              <a:t> </a:t>
            </a:r>
            <a:r>
              <a:rPr lang="cs-CZ" dirty="0" err="1"/>
              <a:t>gravity</a:t>
            </a:r>
            <a:r>
              <a:rPr lang="cs-CZ" dirty="0"/>
              <a:t> </a:t>
            </a:r>
            <a:r>
              <a:rPr lang="cs-CZ" dirty="0" err="1"/>
              <a:t>method</a:t>
            </a:r>
            <a:endParaRPr lang="cs-CZ" dirty="0"/>
          </a:p>
        </p:txBody>
      </p:sp>
      <p:sp>
        <p:nvSpPr>
          <p:cNvPr id="3" name="Zástupný obsah 2">
            <a:extLst>
              <a:ext uri="{FF2B5EF4-FFF2-40B4-BE49-F238E27FC236}">
                <a16:creationId xmlns:a16="http://schemas.microsoft.com/office/drawing/2014/main" id="{2295B4CB-E2DB-4908-8766-7D2278796574}"/>
              </a:ext>
            </a:extLst>
          </p:cNvPr>
          <p:cNvSpPr>
            <a:spLocks noGrp="1"/>
          </p:cNvSpPr>
          <p:nvPr>
            <p:ph idx="1"/>
          </p:nvPr>
        </p:nvSpPr>
        <p:spPr>
          <a:xfrm>
            <a:off x="457915" y="1600519"/>
            <a:ext cx="8228171" cy="1828482"/>
          </a:xfrm>
        </p:spPr>
        <p:txBody>
          <a:bodyPr>
            <a:normAutofit fontScale="77500" lnSpcReduction="20000"/>
          </a:bodyPr>
          <a:lstStyle/>
          <a:p>
            <a:r>
              <a:rPr lang="cs-CZ" dirty="0" err="1"/>
              <a:t>The</a:t>
            </a:r>
            <a:r>
              <a:rPr lang="cs-CZ" dirty="0"/>
              <a:t> centre </a:t>
            </a:r>
            <a:r>
              <a:rPr lang="cs-CZ" dirty="0" err="1"/>
              <a:t>of</a:t>
            </a:r>
            <a:r>
              <a:rPr lang="cs-CZ" dirty="0"/>
              <a:t> </a:t>
            </a:r>
            <a:r>
              <a:rPr lang="cs-CZ" dirty="0" err="1"/>
              <a:t>gravity</a:t>
            </a:r>
            <a:r>
              <a:rPr lang="cs-CZ" dirty="0"/>
              <a:t> </a:t>
            </a:r>
            <a:r>
              <a:rPr lang="cs-CZ" dirty="0" err="1"/>
              <a:t>method</a:t>
            </a:r>
            <a:r>
              <a:rPr lang="cs-CZ" dirty="0"/>
              <a:t> </a:t>
            </a:r>
            <a:r>
              <a:rPr lang="cs-CZ" dirty="0" err="1"/>
              <a:t>or</a:t>
            </a:r>
            <a:r>
              <a:rPr lang="cs-CZ" dirty="0"/>
              <a:t> </a:t>
            </a:r>
            <a:r>
              <a:rPr lang="cs-CZ" dirty="0" err="1"/>
              <a:t>weighted</a:t>
            </a:r>
            <a:r>
              <a:rPr lang="cs-CZ" dirty="0"/>
              <a:t> centre </a:t>
            </a:r>
            <a:r>
              <a:rPr lang="cs-CZ" dirty="0" err="1"/>
              <a:t>technique</a:t>
            </a:r>
            <a:r>
              <a:rPr lang="cs-CZ" dirty="0"/>
              <a:t> </a:t>
            </a:r>
            <a:r>
              <a:rPr lang="cs-CZ" dirty="0" err="1"/>
              <a:t>is</a:t>
            </a:r>
            <a:r>
              <a:rPr lang="cs-CZ" dirty="0"/>
              <a:t> a </a:t>
            </a:r>
            <a:r>
              <a:rPr lang="cs-CZ" dirty="0" err="1"/>
              <a:t>quantitative</a:t>
            </a:r>
            <a:r>
              <a:rPr lang="cs-CZ" dirty="0"/>
              <a:t> </a:t>
            </a:r>
            <a:r>
              <a:rPr lang="cs-CZ" dirty="0" err="1"/>
              <a:t>method</a:t>
            </a:r>
            <a:r>
              <a:rPr lang="cs-CZ" dirty="0"/>
              <a:t> </a:t>
            </a:r>
            <a:r>
              <a:rPr lang="cs-CZ" dirty="0" err="1"/>
              <a:t>for</a:t>
            </a:r>
            <a:r>
              <a:rPr lang="cs-CZ" dirty="0"/>
              <a:t> </a:t>
            </a:r>
            <a:r>
              <a:rPr lang="cs-CZ" dirty="0" err="1"/>
              <a:t>locating</a:t>
            </a:r>
            <a:r>
              <a:rPr lang="cs-CZ" dirty="0"/>
              <a:t> a facility (</a:t>
            </a:r>
            <a:r>
              <a:rPr lang="cs-CZ" dirty="0" err="1"/>
              <a:t>warehouse</a:t>
            </a:r>
            <a:r>
              <a:rPr lang="cs-CZ" dirty="0"/>
              <a:t>, </a:t>
            </a:r>
            <a:r>
              <a:rPr lang="cs-CZ" dirty="0" err="1"/>
              <a:t>production</a:t>
            </a:r>
            <a:r>
              <a:rPr lang="cs-CZ" dirty="0"/>
              <a:t> plant) </a:t>
            </a:r>
            <a:r>
              <a:rPr lang="cs-CZ" dirty="0" err="1"/>
              <a:t>at</a:t>
            </a:r>
            <a:r>
              <a:rPr lang="cs-CZ" dirty="0"/>
              <a:t> </a:t>
            </a:r>
            <a:r>
              <a:rPr lang="cs-CZ" dirty="0" err="1"/>
              <a:t>the</a:t>
            </a:r>
            <a:r>
              <a:rPr lang="cs-CZ" dirty="0"/>
              <a:t> centre </a:t>
            </a:r>
            <a:r>
              <a:rPr lang="cs-CZ" dirty="0" err="1"/>
              <a:t>of</a:t>
            </a:r>
            <a:r>
              <a:rPr lang="cs-CZ" dirty="0"/>
              <a:t> </a:t>
            </a:r>
            <a:r>
              <a:rPr lang="cs-CZ" dirty="0" err="1"/>
              <a:t>movement</a:t>
            </a:r>
            <a:r>
              <a:rPr lang="cs-CZ" dirty="0"/>
              <a:t> in a </a:t>
            </a:r>
            <a:r>
              <a:rPr lang="cs-CZ" dirty="0" err="1"/>
              <a:t>geographic</a:t>
            </a:r>
            <a:r>
              <a:rPr lang="cs-CZ" dirty="0"/>
              <a:t> area </a:t>
            </a:r>
            <a:r>
              <a:rPr lang="cs-CZ" dirty="0" err="1"/>
              <a:t>based</a:t>
            </a:r>
            <a:r>
              <a:rPr lang="cs-CZ" dirty="0"/>
              <a:t> on </a:t>
            </a:r>
            <a:r>
              <a:rPr lang="cs-CZ" dirty="0" err="1"/>
              <a:t>wEight</a:t>
            </a:r>
            <a:r>
              <a:rPr lang="cs-CZ" dirty="0"/>
              <a:t> and distance</a:t>
            </a:r>
          </a:p>
          <a:p>
            <a:endParaRPr lang="cs-CZ" dirty="0"/>
          </a:p>
        </p:txBody>
      </p:sp>
      <p:pic>
        <p:nvPicPr>
          <p:cNvPr id="4" name="Obrázek 3">
            <a:extLst>
              <a:ext uri="{FF2B5EF4-FFF2-40B4-BE49-F238E27FC236}">
                <a16:creationId xmlns:a16="http://schemas.microsoft.com/office/drawing/2014/main" id="{5F4060B6-D695-4E64-8CCF-AA3BCB4B90BB}"/>
              </a:ext>
            </a:extLst>
          </p:cNvPr>
          <p:cNvPicPr>
            <a:picLocks noChangeAspect="1"/>
          </p:cNvPicPr>
          <p:nvPr/>
        </p:nvPicPr>
        <p:blipFill rotWithShape="1">
          <a:blip r:embed="rId3"/>
          <a:srcRect l="23225" t="41599" r="41338" b="17801"/>
          <a:stretch/>
        </p:blipFill>
        <p:spPr>
          <a:xfrm>
            <a:off x="540000" y="3429000"/>
            <a:ext cx="4607712" cy="2969414"/>
          </a:xfrm>
          <a:prstGeom prst="rect">
            <a:avLst/>
          </a:prstGeom>
        </p:spPr>
      </p:pic>
    </p:spTree>
    <p:extLst>
      <p:ext uri="{BB962C8B-B14F-4D97-AF65-F5344CB8AC3E}">
        <p14:creationId xmlns:p14="http://schemas.microsoft.com/office/powerpoint/2010/main" val="877717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B01C0B-2F1A-4783-8359-D157F3A7C00A}"/>
              </a:ext>
            </a:extLst>
          </p:cNvPr>
          <p:cNvSpPr>
            <a:spLocks noGrp="1"/>
          </p:cNvSpPr>
          <p:nvPr>
            <p:ph type="title"/>
          </p:nvPr>
        </p:nvSpPr>
        <p:spPr/>
        <p:txBody>
          <a:bodyPr/>
          <a:lstStyle/>
          <a:p>
            <a:r>
              <a:rPr lang="cs-CZ" dirty="0"/>
              <a:t>COG </a:t>
            </a:r>
            <a:r>
              <a:rPr lang="cs-CZ" dirty="0" err="1"/>
              <a:t>method</a:t>
            </a:r>
            <a:r>
              <a:rPr lang="cs-CZ" dirty="0"/>
              <a:t> </a:t>
            </a:r>
            <a:r>
              <a:rPr lang="cs-CZ" dirty="0" err="1"/>
              <a:t>involves</a:t>
            </a:r>
            <a:endParaRPr lang="cs-CZ" dirty="0"/>
          </a:p>
        </p:txBody>
      </p:sp>
      <p:sp>
        <p:nvSpPr>
          <p:cNvPr id="3" name="Zástupný obsah 2">
            <a:extLst>
              <a:ext uri="{FF2B5EF4-FFF2-40B4-BE49-F238E27FC236}">
                <a16:creationId xmlns:a16="http://schemas.microsoft.com/office/drawing/2014/main" id="{2FEA3CCF-F01F-48FA-8996-E55175CE7A30}"/>
              </a:ext>
            </a:extLst>
          </p:cNvPr>
          <p:cNvSpPr>
            <a:spLocks noGrp="1"/>
          </p:cNvSpPr>
          <p:nvPr>
            <p:ph idx="1"/>
          </p:nvPr>
        </p:nvSpPr>
        <p:spPr/>
        <p:txBody>
          <a:bodyPr/>
          <a:lstStyle/>
          <a:p>
            <a:pPr marL="457109" indent="-457109">
              <a:buFont typeface="Arial" panose="020B0604020202020204" pitchFamily="34" charset="0"/>
              <a:buChar char="•"/>
            </a:pPr>
            <a:r>
              <a:rPr lang="cs-CZ" dirty="0" err="1"/>
              <a:t>Determing</a:t>
            </a:r>
            <a:r>
              <a:rPr lang="cs-CZ" dirty="0"/>
              <a:t> </a:t>
            </a:r>
            <a:r>
              <a:rPr lang="cs-CZ" dirty="0" err="1"/>
              <a:t>the</a:t>
            </a:r>
            <a:r>
              <a:rPr lang="cs-CZ" dirty="0"/>
              <a:t> </a:t>
            </a:r>
            <a:r>
              <a:rPr lang="cs-CZ" dirty="0" err="1"/>
              <a:t>volumes</a:t>
            </a:r>
            <a:r>
              <a:rPr lang="cs-CZ" dirty="0"/>
              <a:t> by source and by </a:t>
            </a:r>
            <a:r>
              <a:rPr lang="cs-CZ" dirty="0" err="1"/>
              <a:t>destination</a:t>
            </a:r>
            <a:r>
              <a:rPr lang="cs-CZ" dirty="0"/>
              <a:t> point</a:t>
            </a:r>
          </a:p>
          <a:p>
            <a:pPr marL="457109" indent="-457109">
              <a:buFont typeface="Arial" panose="020B0604020202020204" pitchFamily="34" charset="0"/>
              <a:buChar char="•"/>
            </a:pPr>
            <a:r>
              <a:rPr lang="cs-CZ" dirty="0" err="1"/>
              <a:t>Determing</a:t>
            </a:r>
            <a:r>
              <a:rPr lang="cs-CZ" dirty="0"/>
              <a:t> </a:t>
            </a:r>
            <a:r>
              <a:rPr lang="cs-CZ" dirty="0" err="1"/>
              <a:t>the</a:t>
            </a:r>
            <a:r>
              <a:rPr lang="cs-CZ" dirty="0"/>
              <a:t> </a:t>
            </a:r>
            <a:r>
              <a:rPr lang="cs-CZ" dirty="0" err="1"/>
              <a:t>transporatation</a:t>
            </a:r>
            <a:r>
              <a:rPr lang="cs-CZ" dirty="0"/>
              <a:t> </a:t>
            </a:r>
            <a:r>
              <a:rPr lang="cs-CZ" dirty="0" err="1"/>
              <a:t>costs</a:t>
            </a:r>
            <a:r>
              <a:rPr lang="cs-CZ" dirty="0"/>
              <a:t> </a:t>
            </a:r>
            <a:r>
              <a:rPr lang="en-US" dirty="0">
                <a:effectLst/>
                <a:latin typeface="Arial" panose="020B0604020202020204" pitchFamily="34" charset="0"/>
              </a:rPr>
              <a:t>based on</a:t>
            </a:r>
            <a:r>
              <a:rPr lang="cs-CZ" dirty="0">
                <a:effectLst/>
                <a:latin typeface="Arial" panose="020B0604020202020204" pitchFamily="34" charset="0"/>
              </a:rPr>
              <a:t> </a:t>
            </a:r>
            <a:r>
              <a:rPr lang="en-US" dirty="0">
                <a:effectLst/>
                <a:latin typeface="Arial" panose="020B0604020202020204" pitchFamily="34" charset="0"/>
              </a:rPr>
              <a:t>$/unit</a:t>
            </a:r>
            <a:r>
              <a:rPr lang="cs-CZ" dirty="0">
                <a:effectLst/>
                <a:latin typeface="Arial" panose="020B0604020202020204" pitchFamily="34" charset="0"/>
              </a:rPr>
              <a:t>/km – </a:t>
            </a:r>
            <a:r>
              <a:rPr lang="cs-CZ" dirty="0" err="1">
                <a:effectLst/>
                <a:latin typeface="Arial" panose="020B0604020202020204" pitchFamily="34" charset="0"/>
              </a:rPr>
              <a:t>rate</a:t>
            </a:r>
            <a:endParaRPr lang="cs-CZ" dirty="0">
              <a:latin typeface="Arial" panose="020B0604020202020204" pitchFamily="34" charset="0"/>
            </a:endParaRPr>
          </a:p>
          <a:p>
            <a:pPr marL="457109" indent="-457109">
              <a:buFont typeface="Arial" panose="020B0604020202020204" pitchFamily="34" charset="0"/>
              <a:buChar char="•"/>
            </a:pPr>
            <a:r>
              <a:rPr lang="en-US" dirty="0">
                <a:effectLst/>
                <a:latin typeface="Arial" panose="020B0604020202020204" pitchFamily="34" charset="0"/>
              </a:rPr>
              <a:t>Overlaying a grid to determine the coordinates of source and/or destination points</a:t>
            </a:r>
            <a:endParaRPr lang="cs-CZ" dirty="0">
              <a:effectLst/>
              <a:latin typeface="Arial" panose="020B0604020202020204" pitchFamily="34" charset="0"/>
            </a:endParaRPr>
          </a:p>
          <a:p>
            <a:pPr marL="457109" indent="-457109">
              <a:buFont typeface="Arial" panose="020B0604020202020204" pitchFamily="34" charset="0"/>
              <a:buChar char="•"/>
            </a:pPr>
            <a:r>
              <a:rPr lang="en-US" dirty="0">
                <a:effectLst/>
                <a:latin typeface="Arial" panose="020B0604020202020204" pitchFamily="34" charset="0"/>
              </a:rPr>
              <a:t>Finding the weighted center of gravity for the graph</a:t>
            </a:r>
            <a:endParaRPr lang="cs-CZ" dirty="0"/>
          </a:p>
        </p:txBody>
      </p:sp>
    </p:spTree>
    <p:extLst>
      <p:ext uri="{BB962C8B-B14F-4D97-AF65-F5344CB8AC3E}">
        <p14:creationId xmlns:p14="http://schemas.microsoft.com/office/powerpoint/2010/main" val="3669585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032D93BC-8784-48EF-8F9A-1216CD2BF5BC}"/>
              </a:ext>
            </a:extLst>
          </p:cNvPr>
          <p:cNvSpPr>
            <a:spLocks noGrp="1"/>
          </p:cNvSpPr>
          <p:nvPr>
            <p:ph type="ftr" sz="quarter" idx="10"/>
          </p:nvPr>
        </p:nvSpPr>
        <p:spPr/>
        <p:txBody>
          <a:bodyPr/>
          <a:lstStyle/>
          <a:p>
            <a:endParaRPr lang="en-GB"/>
          </a:p>
        </p:txBody>
      </p:sp>
      <p:sp>
        <p:nvSpPr>
          <p:cNvPr id="5" name="Zástupný symbol pro číslo snímku 4">
            <a:extLst>
              <a:ext uri="{FF2B5EF4-FFF2-40B4-BE49-F238E27FC236}">
                <a16:creationId xmlns:a16="http://schemas.microsoft.com/office/drawing/2014/main" id="{AB80B59B-8045-45C2-9C3D-1330A3BA5A8D}"/>
              </a:ext>
            </a:extLst>
          </p:cNvPr>
          <p:cNvSpPr>
            <a:spLocks noGrp="1"/>
          </p:cNvSpPr>
          <p:nvPr>
            <p:ph type="sldNum" sz="quarter" idx="11"/>
          </p:nvPr>
        </p:nvSpPr>
        <p:spPr/>
        <p:txBody>
          <a:bodyPr/>
          <a:lstStyle/>
          <a:p>
            <a:fld id="{A62948D4-A819-4F22-946F-A0440340FCA2}" type="slidenum">
              <a:rPr lang="en-GB" smtClean="0"/>
              <a:t>36</a:t>
            </a:fld>
            <a:endParaRPr lang="en-GB"/>
          </a:p>
        </p:txBody>
      </p:sp>
      <p:sp>
        <p:nvSpPr>
          <p:cNvPr id="2" name="Nadpis 1">
            <a:extLst>
              <a:ext uri="{FF2B5EF4-FFF2-40B4-BE49-F238E27FC236}">
                <a16:creationId xmlns:a16="http://schemas.microsoft.com/office/drawing/2014/main" id="{6C8BEFB5-47FE-4416-8736-5C4BD5901D1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775924A-7DDF-4DA4-A48A-08DF80E950E6}"/>
              </a:ext>
            </a:extLst>
          </p:cNvPr>
          <p:cNvSpPr>
            <a:spLocks noGrp="1"/>
          </p:cNvSpPr>
          <p:nvPr>
            <p:ph idx="1"/>
          </p:nvPr>
        </p:nvSpPr>
        <p:spPr>
          <a:xfrm>
            <a:off x="499500" y="1425844"/>
            <a:ext cx="8064901" cy="2163704"/>
          </a:xfrm>
        </p:spPr>
        <p:txBody>
          <a:bodyPr/>
          <a:lstStyle/>
          <a:p>
            <a:r>
              <a:rPr lang="cs-CZ" dirty="0">
                <a:effectLst/>
                <a:latin typeface="Arial" panose="020B0604020202020204" pitchFamily="34" charset="0"/>
              </a:rPr>
              <a:t>𝑀𝑖𝑛𝑇𝐶=𝑉𝑖𝑅𝑖𝑑𝑖</a:t>
            </a:r>
          </a:p>
          <a:p>
            <a:r>
              <a:rPr lang="cs-CZ" dirty="0">
                <a:effectLst/>
                <a:latin typeface="Arial" panose="020B0604020202020204" pitchFamily="34" charset="0"/>
              </a:rPr>
              <a:t>TC = </a:t>
            </a:r>
            <a:r>
              <a:rPr lang="cs-CZ" dirty="0" err="1">
                <a:effectLst/>
                <a:latin typeface="Arial" panose="020B0604020202020204" pitchFamily="34" charset="0"/>
              </a:rPr>
              <a:t>total</a:t>
            </a:r>
            <a:r>
              <a:rPr lang="cs-CZ" dirty="0">
                <a:effectLst/>
                <a:latin typeface="Arial" panose="020B0604020202020204" pitchFamily="34" charset="0"/>
              </a:rPr>
              <a:t> </a:t>
            </a:r>
            <a:r>
              <a:rPr lang="cs-CZ" dirty="0" err="1">
                <a:effectLst/>
                <a:latin typeface="Arial" panose="020B0604020202020204" pitchFamily="34" charset="0"/>
              </a:rPr>
              <a:t>transportation</a:t>
            </a:r>
            <a:r>
              <a:rPr lang="cs-CZ" dirty="0">
                <a:effectLst/>
                <a:latin typeface="Arial" panose="020B0604020202020204" pitchFamily="34" charset="0"/>
              </a:rPr>
              <a:t> </a:t>
            </a:r>
            <a:r>
              <a:rPr lang="cs-CZ" dirty="0" err="1">
                <a:effectLst/>
                <a:latin typeface="Arial" panose="020B0604020202020204" pitchFamily="34" charset="0"/>
              </a:rPr>
              <a:t>cost</a:t>
            </a:r>
            <a:endParaRPr lang="cs-CZ" dirty="0">
              <a:latin typeface="Arial" panose="020B0604020202020204" pitchFamily="34" charset="0"/>
            </a:endParaRPr>
          </a:p>
          <a:p>
            <a:r>
              <a:rPr lang="cs-CZ" dirty="0" err="1">
                <a:effectLst/>
                <a:latin typeface="Arial" panose="020B0604020202020204" pitchFamily="34" charset="0"/>
              </a:rPr>
              <a:t>Vi</a:t>
            </a:r>
            <a:r>
              <a:rPr lang="cs-CZ" dirty="0">
                <a:effectLst/>
                <a:latin typeface="Arial" panose="020B0604020202020204" pitchFamily="34" charset="0"/>
              </a:rPr>
              <a:t>= </a:t>
            </a:r>
            <a:r>
              <a:rPr lang="cs-CZ" dirty="0" err="1">
                <a:effectLst/>
                <a:latin typeface="Arial" panose="020B0604020202020204" pitchFamily="34" charset="0"/>
              </a:rPr>
              <a:t>volume</a:t>
            </a:r>
            <a:r>
              <a:rPr lang="cs-CZ" dirty="0">
                <a:effectLst/>
                <a:latin typeface="Arial" panose="020B0604020202020204" pitchFamily="34" charset="0"/>
              </a:rPr>
              <a:t> </a:t>
            </a:r>
            <a:r>
              <a:rPr lang="cs-CZ" dirty="0" err="1">
                <a:effectLst/>
                <a:latin typeface="Arial" panose="020B0604020202020204" pitchFamily="34" charset="0"/>
              </a:rPr>
              <a:t>at</a:t>
            </a:r>
            <a:r>
              <a:rPr lang="cs-CZ" dirty="0">
                <a:effectLst/>
                <a:latin typeface="Arial" panose="020B0604020202020204" pitchFamily="34" charset="0"/>
              </a:rPr>
              <a:t> point i</a:t>
            </a:r>
          </a:p>
          <a:p>
            <a:r>
              <a:rPr lang="cs-CZ" dirty="0" err="1">
                <a:effectLst/>
                <a:latin typeface="Arial" panose="020B0604020202020204" pitchFamily="34" charset="0"/>
              </a:rPr>
              <a:t>Ri</a:t>
            </a:r>
            <a:r>
              <a:rPr lang="cs-CZ" dirty="0">
                <a:effectLst/>
                <a:latin typeface="Arial" panose="020B0604020202020204" pitchFamily="34" charset="0"/>
              </a:rPr>
              <a:t>= </a:t>
            </a:r>
            <a:r>
              <a:rPr lang="cs-CZ" dirty="0" err="1">
                <a:effectLst/>
                <a:latin typeface="Arial" panose="020B0604020202020204" pitchFamily="34" charset="0"/>
              </a:rPr>
              <a:t>transportation</a:t>
            </a:r>
            <a:r>
              <a:rPr lang="cs-CZ" dirty="0">
                <a:effectLst/>
                <a:latin typeface="Arial" panose="020B0604020202020204" pitchFamily="34" charset="0"/>
              </a:rPr>
              <a:t> </a:t>
            </a:r>
            <a:r>
              <a:rPr lang="cs-CZ" dirty="0" err="1">
                <a:effectLst/>
                <a:latin typeface="Arial" panose="020B0604020202020204" pitchFamily="34" charset="0"/>
              </a:rPr>
              <a:t>rate</a:t>
            </a:r>
            <a:r>
              <a:rPr lang="cs-CZ" dirty="0">
                <a:effectLst/>
                <a:latin typeface="Arial" panose="020B0604020202020204" pitchFamily="34" charset="0"/>
              </a:rPr>
              <a:t> to point i</a:t>
            </a:r>
            <a:endParaRPr lang="cs-CZ" dirty="0">
              <a:latin typeface="Arial" panose="020B0604020202020204" pitchFamily="34" charset="0"/>
            </a:endParaRPr>
          </a:p>
          <a:p>
            <a:r>
              <a:rPr lang="cs-CZ" dirty="0">
                <a:effectLst/>
                <a:latin typeface="Arial" panose="020B0604020202020204" pitchFamily="34" charset="0"/>
              </a:rPr>
              <a:t>di= distance to point i </a:t>
            </a:r>
            <a:r>
              <a:rPr lang="cs-CZ" dirty="0" err="1">
                <a:effectLst/>
                <a:latin typeface="Arial" panose="020B0604020202020204" pitchFamily="34" charset="0"/>
              </a:rPr>
              <a:t>from</a:t>
            </a:r>
            <a:r>
              <a:rPr lang="cs-CZ" dirty="0">
                <a:effectLst/>
                <a:latin typeface="Arial" panose="020B0604020202020204" pitchFamily="34" charset="0"/>
              </a:rPr>
              <a:t> </a:t>
            </a:r>
            <a:r>
              <a:rPr lang="cs-CZ" dirty="0" err="1">
                <a:effectLst/>
                <a:latin typeface="Arial" panose="020B0604020202020204" pitchFamily="34" charset="0"/>
              </a:rPr>
              <a:t>the</a:t>
            </a:r>
            <a:r>
              <a:rPr lang="cs-CZ" dirty="0">
                <a:effectLst/>
                <a:latin typeface="Arial" panose="020B0604020202020204" pitchFamily="34" charset="0"/>
              </a:rPr>
              <a:t> facility to </a:t>
            </a:r>
            <a:r>
              <a:rPr lang="cs-CZ" dirty="0" err="1">
                <a:effectLst/>
                <a:latin typeface="Arial" panose="020B0604020202020204" pitchFamily="34" charset="0"/>
              </a:rPr>
              <a:t>be</a:t>
            </a:r>
            <a:r>
              <a:rPr lang="cs-CZ" dirty="0">
                <a:effectLst/>
                <a:latin typeface="Arial" panose="020B0604020202020204" pitchFamily="34" charset="0"/>
              </a:rPr>
              <a:t> </a:t>
            </a:r>
            <a:r>
              <a:rPr lang="cs-CZ" dirty="0" err="1">
                <a:effectLst/>
                <a:latin typeface="Arial" panose="020B0604020202020204" pitchFamily="34" charset="0"/>
              </a:rPr>
              <a:t>located</a:t>
            </a:r>
            <a:endParaRPr lang="cs-CZ" dirty="0">
              <a:effectLst/>
              <a:latin typeface="Arial" panose="020B0604020202020204" pitchFamily="34" charset="0"/>
            </a:endParaRPr>
          </a:p>
          <a:p>
            <a:r>
              <a:rPr lang="cs-CZ" dirty="0" err="1">
                <a:effectLst/>
                <a:latin typeface="Arial" panose="020B0604020202020204" pitchFamily="34" charset="0"/>
              </a:rPr>
              <a:t>The</a:t>
            </a:r>
            <a:r>
              <a:rPr lang="cs-CZ" dirty="0">
                <a:effectLst/>
                <a:latin typeface="Arial" panose="020B0604020202020204" pitchFamily="34" charset="0"/>
              </a:rPr>
              <a:t> facility </a:t>
            </a:r>
            <a:r>
              <a:rPr lang="cs-CZ" dirty="0" err="1">
                <a:effectLst/>
                <a:latin typeface="Arial" panose="020B0604020202020204" pitchFamily="34" charset="0"/>
              </a:rPr>
              <a:t>Location</a:t>
            </a:r>
            <a:r>
              <a:rPr lang="cs-CZ" dirty="0">
                <a:effectLst/>
                <a:latin typeface="Arial" panose="020B0604020202020204" pitchFamily="34" charset="0"/>
              </a:rPr>
              <a:t>:</a:t>
            </a:r>
          </a:p>
          <a:p>
            <a:endParaRPr lang="cs-CZ" dirty="0"/>
          </a:p>
        </p:txBody>
      </p:sp>
      <p:pic>
        <p:nvPicPr>
          <p:cNvPr id="8" name="Obrázek 7">
            <a:extLst>
              <a:ext uri="{FF2B5EF4-FFF2-40B4-BE49-F238E27FC236}">
                <a16:creationId xmlns:a16="http://schemas.microsoft.com/office/drawing/2014/main" id="{3E9C21AF-D6E6-471A-858B-7EE67E510853}"/>
              </a:ext>
            </a:extLst>
          </p:cNvPr>
          <p:cNvPicPr>
            <a:picLocks noChangeAspect="1"/>
          </p:cNvPicPr>
          <p:nvPr/>
        </p:nvPicPr>
        <p:blipFill rotWithShape="1">
          <a:blip r:embed="rId3"/>
          <a:srcRect l="27661" t="42298" r="31512" b="15636"/>
          <a:stretch/>
        </p:blipFill>
        <p:spPr>
          <a:xfrm>
            <a:off x="4283968" y="4735414"/>
            <a:ext cx="2962188" cy="1716860"/>
          </a:xfrm>
          <a:prstGeom prst="rect">
            <a:avLst/>
          </a:prstGeom>
        </p:spPr>
      </p:pic>
      <p:pic>
        <p:nvPicPr>
          <p:cNvPr id="9" name="Obrázek 8">
            <a:extLst>
              <a:ext uri="{FF2B5EF4-FFF2-40B4-BE49-F238E27FC236}">
                <a16:creationId xmlns:a16="http://schemas.microsoft.com/office/drawing/2014/main" id="{F8F0A5B4-54B7-4ED3-9541-13B896392A93}"/>
              </a:ext>
            </a:extLst>
          </p:cNvPr>
          <p:cNvPicPr>
            <a:picLocks noChangeAspect="1"/>
          </p:cNvPicPr>
          <p:nvPr/>
        </p:nvPicPr>
        <p:blipFill rotWithShape="1">
          <a:blip r:embed="rId4"/>
          <a:srcRect l="43264" t="29311" r="37739" b="48608"/>
          <a:stretch/>
        </p:blipFill>
        <p:spPr>
          <a:xfrm>
            <a:off x="7578350" y="4379365"/>
            <a:ext cx="1108450" cy="724737"/>
          </a:xfrm>
          <a:prstGeom prst="rect">
            <a:avLst/>
          </a:prstGeom>
        </p:spPr>
      </p:pic>
      <p:pic>
        <p:nvPicPr>
          <p:cNvPr id="10" name="Obrázek 9">
            <a:extLst>
              <a:ext uri="{FF2B5EF4-FFF2-40B4-BE49-F238E27FC236}">
                <a16:creationId xmlns:a16="http://schemas.microsoft.com/office/drawing/2014/main" id="{FA013B5F-9F68-4336-B703-755CDC38004B}"/>
              </a:ext>
            </a:extLst>
          </p:cNvPr>
          <p:cNvPicPr>
            <a:picLocks noChangeAspect="1"/>
          </p:cNvPicPr>
          <p:nvPr/>
        </p:nvPicPr>
        <p:blipFill rotWithShape="1">
          <a:blip r:embed="rId5"/>
          <a:srcRect l="20164" t="33410" r="40343" b="26893"/>
          <a:stretch/>
        </p:blipFill>
        <p:spPr>
          <a:xfrm>
            <a:off x="4496641" y="324502"/>
            <a:ext cx="4426814" cy="2502925"/>
          </a:xfrm>
          <a:prstGeom prst="rect">
            <a:avLst/>
          </a:prstGeom>
        </p:spPr>
      </p:pic>
    </p:spTree>
    <p:extLst>
      <p:ext uri="{BB962C8B-B14F-4D97-AF65-F5344CB8AC3E}">
        <p14:creationId xmlns:p14="http://schemas.microsoft.com/office/powerpoint/2010/main" val="1604007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1899B980-D8F8-4AC5-B70A-6D1D5DF88B1D}"/>
              </a:ext>
            </a:extLst>
          </p:cNvPr>
          <p:cNvSpPr>
            <a:spLocks noGrp="1"/>
          </p:cNvSpPr>
          <p:nvPr>
            <p:ph type="ftr" sz="quarter" idx="10"/>
          </p:nvPr>
        </p:nvSpPr>
        <p:spPr/>
        <p:txBody>
          <a:bodyPr/>
          <a:lstStyle/>
          <a:p>
            <a:endParaRPr lang="en-GB"/>
          </a:p>
        </p:txBody>
      </p:sp>
      <p:sp>
        <p:nvSpPr>
          <p:cNvPr id="5" name="Zástupný symbol pro číslo snímku 4">
            <a:extLst>
              <a:ext uri="{FF2B5EF4-FFF2-40B4-BE49-F238E27FC236}">
                <a16:creationId xmlns:a16="http://schemas.microsoft.com/office/drawing/2014/main" id="{35DD7845-CB3B-4DBE-A6BB-03190B24D848}"/>
              </a:ext>
            </a:extLst>
          </p:cNvPr>
          <p:cNvSpPr>
            <a:spLocks noGrp="1"/>
          </p:cNvSpPr>
          <p:nvPr>
            <p:ph type="sldNum" sz="quarter" idx="11"/>
          </p:nvPr>
        </p:nvSpPr>
        <p:spPr/>
        <p:txBody>
          <a:bodyPr/>
          <a:lstStyle/>
          <a:p>
            <a:fld id="{A62948D4-A819-4F22-946F-A0440340FCA2}" type="slidenum">
              <a:rPr lang="en-GB" smtClean="0"/>
              <a:t>37</a:t>
            </a:fld>
            <a:endParaRPr lang="en-GB"/>
          </a:p>
        </p:txBody>
      </p:sp>
      <p:sp>
        <p:nvSpPr>
          <p:cNvPr id="2" name="Nadpis 1">
            <a:extLst>
              <a:ext uri="{FF2B5EF4-FFF2-40B4-BE49-F238E27FC236}">
                <a16:creationId xmlns:a16="http://schemas.microsoft.com/office/drawing/2014/main" id="{F9E7C964-B365-4688-8782-55CF64EFD3D3}"/>
              </a:ext>
            </a:extLst>
          </p:cNvPr>
          <p:cNvSpPr>
            <a:spLocks noGrp="1"/>
          </p:cNvSpPr>
          <p:nvPr>
            <p:ph type="title"/>
          </p:nvPr>
        </p:nvSpPr>
        <p:spPr/>
        <p:txBody>
          <a:bodyPr/>
          <a:lstStyle/>
          <a:p>
            <a:r>
              <a:rPr lang="cs-CZ" dirty="0" err="1"/>
              <a:t>What</a:t>
            </a:r>
            <a:r>
              <a:rPr lang="cs-CZ" dirty="0"/>
              <a:t> are </a:t>
            </a:r>
            <a:r>
              <a:rPr lang="cs-CZ" dirty="0" err="1"/>
              <a:t>the</a:t>
            </a:r>
            <a:r>
              <a:rPr lang="cs-CZ" dirty="0"/>
              <a:t> </a:t>
            </a:r>
            <a:r>
              <a:rPr lang="cs-CZ" dirty="0" err="1"/>
              <a:t>coordinates</a:t>
            </a:r>
            <a:r>
              <a:rPr lang="cs-CZ" dirty="0"/>
              <a:t> </a:t>
            </a:r>
            <a:r>
              <a:rPr lang="cs-CZ" dirty="0" err="1"/>
              <a:t>of</a:t>
            </a:r>
            <a:r>
              <a:rPr lang="cs-CZ" dirty="0"/>
              <a:t> </a:t>
            </a:r>
            <a:r>
              <a:rPr lang="cs-CZ" dirty="0" err="1"/>
              <a:t>warehouse</a:t>
            </a:r>
            <a:r>
              <a:rPr lang="cs-CZ" dirty="0"/>
              <a:t> </a:t>
            </a:r>
            <a:r>
              <a:rPr lang="cs-CZ" dirty="0" err="1"/>
              <a:t>location</a:t>
            </a:r>
            <a:r>
              <a:rPr lang="cs-CZ" dirty="0"/>
              <a:t> </a:t>
            </a:r>
            <a:r>
              <a:rPr lang="cs-CZ" dirty="0" err="1"/>
              <a:t>minimizing</a:t>
            </a:r>
            <a:r>
              <a:rPr lang="cs-CZ" dirty="0"/>
              <a:t> </a:t>
            </a:r>
            <a:r>
              <a:rPr lang="cs-CZ" dirty="0" err="1"/>
              <a:t>costs</a:t>
            </a:r>
            <a:r>
              <a:rPr lang="cs-CZ" dirty="0"/>
              <a:t>?</a:t>
            </a:r>
          </a:p>
        </p:txBody>
      </p:sp>
      <p:pic>
        <p:nvPicPr>
          <p:cNvPr id="6" name="Obrázek 5">
            <a:extLst>
              <a:ext uri="{FF2B5EF4-FFF2-40B4-BE49-F238E27FC236}">
                <a16:creationId xmlns:a16="http://schemas.microsoft.com/office/drawing/2014/main" id="{6B1FBDB1-B4EC-4784-AC0E-8ED1757E78B8}"/>
              </a:ext>
            </a:extLst>
          </p:cNvPr>
          <p:cNvPicPr>
            <a:picLocks noChangeAspect="1"/>
          </p:cNvPicPr>
          <p:nvPr/>
        </p:nvPicPr>
        <p:blipFill rotWithShape="1">
          <a:blip r:embed="rId2"/>
          <a:srcRect l="19830" t="30448" r="39844" b="21856"/>
          <a:stretch/>
        </p:blipFill>
        <p:spPr>
          <a:xfrm>
            <a:off x="1398505" y="2225249"/>
            <a:ext cx="5554156" cy="3695120"/>
          </a:xfrm>
          <a:prstGeom prst="rect">
            <a:avLst/>
          </a:prstGeom>
        </p:spPr>
      </p:pic>
    </p:spTree>
    <p:extLst>
      <p:ext uri="{BB962C8B-B14F-4D97-AF65-F5344CB8AC3E}">
        <p14:creationId xmlns:p14="http://schemas.microsoft.com/office/powerpoint/2010/main" val="181229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860F794D-5C4C-4745-A258-6CB981547795}"/>
              </a:ext>
            </a:extLst>
          </p:cNvPr>
          <p:cNvSpPr>
            <a:spLocks noGrp="1"/>
          </p:cNvSpPr>
          <p:nvPr>
            <p:ph type="ftr" sz="quarter" idx="10"/>
          </p:nvPr>
        </p:nvSpPr>
        <p:spPr/>
        <p:txBody>
          <a:bodyPr/>
          <a:lstStyle/>
          <a:p>
            <a:endParaRPr lang="en-GB"/>
          </a:p>
        </p:txBody>
      </p:sp>
      <p:sp>
        <p:nvSpPr>
          <p:cNvPr id="5" name="Zástupný symbol pro číslo snímku 4">
            <a:extLst>
              <a:ext uri="{FF2B5EF4-FFF2-40B4-BE49-F238E27FC236}">
                <a16:creationId xmlns:a16="http://schemas.microsoft.com/office/drawing/2014/main" id="{6FFADF49-D085-4214-B17A-702CD89DD406}"/>
              </a:ext>
            </a:extLst>
          </p:cNvPr>
          <p:cNvSpPr>
            <a:spLocks noGrp="1"/>
          </p:cNvSpPr>
          <p:nvPr>
            <p:ph type="sldNum" sz="quarter" idx="11"/>
          </p:nvPr>
        </p:nvSpPr>
        <p:spPr/>
        <p:txBody>
          <a:bodyPr/>
          <a:lstStyle/>
          <a:p>
            <a:fld id="{A62948D4-A819-4F22-946F-A0440340FCA2}" type="slidenum">
              <a:rPr lang="en-GB" smtClean="0"/>
              <a:t>38</a:t>
            </a:fld>
            <a:endParaRPr lang="en-GB"/>
          </a:p>
        </p:txBody>
      </p:sp>
      <p:sp>
        <p:nvSpPr>
          <p:cNvPr id="2" name="Nadpis 1">
            <a:extLst>
              <a:ext uri="{FF2B5EF4-FFF2-40B4-BE49-F238E27FC236}">
                <a16:creationId xmlns:a16="http://schemas.microsoft.com/office/drawing/2014/main" id="{F7987C5D-CF25-4598-88A9-7A47AD011E8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C08AA2C-C5D2-4603-ACDB-A43D4451CA3E}"/>
              </a:ext>
            </a:extLst>
          </p:cNvPr>
          <p:cNvSpPr>
            <a:spLocks noGrp="1"/>
          </p:cNvSpPr>
          <p:nvPr>
            <p:ph idx="1"/>
          </p:nvPr>
        </p:nvSpPr>
        <p:spPr/>
        <p:txBody>
          <a:bodyPr/>
          <a:lstStyle/>
          <a:p>
            <a:endParaRPr lang="cs-CZ"/>
          </a:p>
        </p:txBody>
      </p:sp>
      <p:pic>
        <p:nvPicPr>
          <p:cNvPr id="6" name="Obrázek 5">
            <a:extLst>
              <a:ext uri="{FF2B5EF4-FFF2-40B4-BE49-F238E27FC236}">
                <a16:creationId xmlns:a16="http://schemas.microsoft.com/office/drawing/2014/main" id="{BB099153-8442-415E-9F66-D553028CADBC}"/>
              </a:ext>
            </a:extLst>
          </p:cNvPr>
          <p:cNvPicPr>
            <a:picLocks noChangeAspect="1"/>
          </p:cNvPicPr>
          <p:nvPr/>
        </p:nvPicPr>
        <p:blipFill>
          <a:blip r:embed="rId2"/>
          <a:stretch>
            <a:fillRect/>
          </a:stretch>
        </p:blipFill>
        <p:spPr>
          <a:xfrm>
            <a:off x="310501" y="1476340"/>
            <a:ext cx="4346494" cy="4277910"/>
          </a:xfrm>
          <a:prstGeom prst="rect">
            <a:avLst/>
          </a:prstGeom>
        </p:spPr>
      </p:pic>
      <p:pic>
        <p:nvPicPr>
          <p:cNvPr id="8" name="Obrázek 7">
            <a:extLst>
              <a:ext uri="{FF2B5EF4-FFF2-40B4-BE49-F238E27FC236}">
                <a16:creationId xmlns:a16="http://schemas.microsoft.com/office/drawing/2014/main" id="{B82CB533-E71E-4F5B-B9F5-D683342ECE23}"/>
              </a:ext>
            </a:extLst>
          </p:cNvPr>
          <p:cNvPicPr>
            <a:picLocks noChangeAspect="1"/>
          </p:cNvPicPr>
          <p:nvPr/>
        </p:nvPicPr>
        <p:blipFill rotWithShape="1">
          <a:blip r:embed="rId3"/>
          <a:srcRect l="28329" t="31633" r="43801" b="23023"/>
          <a:stretch/>
        </p:blipFill>
        <p:spPr>
          <a:xfrm>
            <a:off x="4824823" y="1266406"/>
            <a:ext cx="4930448" cy="4512161"/>
          </a:xfrm>
          <a:prstGeom prst="rect">
            <a:avLst/>
          </a:prstGeom>
        </p:spPr>
      </p:pic>
    </p:spTree>
    <p:extLst>
      <p:ext uri="{BB962C8B-B14F-4D97-AF65-F5344CB8AC3E}">
        <p14:creationId xmlns:p14="http://schemas.microsoft.com/office/powerpoint/2010/main" val="3812884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BA0D6C96-50E8-4684-98AF-635DEE7D86E5}"/>
              </a:ext>
            </a:extLst>
          </p:cNvPr>
          <p:cNvSpPr>
            <a:spLocks noGrp="1"/>
          </p:cNvSpPr>
          <p:nvPr>
            <p:ph type="ftr" sz="quarter" idx="10"/>
          </p:nvPr>
        </p:nvSpPr>
        <p:spPr/>
        <p:txBody>
          <a:bodyPr/>
          <a:lstStyle/>
          <a:p>
            <a:endParaRPr lang="en-GB"/>
          </a:p>
        </p:txBody>
      </p:sp>
      <p:sp>
        <p:nvSpPr>
          <p:cNvPr id="5" name="Zástupný symbol pro číslo snímku 4">
            <a:extLst>
              <a:ext uri="{FF2B5EF4-FFF2-40B4-BE49-F238E27FC236}">
                <a16:creationId xmlns:a16="http://schemas.microsoft.com/office/drawing/2014/main" id="{1EC4BD32-20F1-40BA-AAAA-6ABB461628F2}"/>
              </a:ext>
            </a:extLst>
          </p:cNvPr>
          <p:cNvSpPr>
            <a:spLocks noGrp="1"/>
          </p:cNvSpPr>
          <p:nvPr>
            <p:ph type="sldNum" sz="quarter" idx="11"/>
          </p:nvPr>
        </p:nvSpPr>
        <p:spPr/>
        <p:txBody>
          <a:bodyPr/>
          <a:lstStyle/>
          <a:p>
            <a:fld id="{A62948D4-A819-4F22-946F-A0440340FCA2}" type="slidenum">
              <a:rPr lang="en-GB" smtClean="0"/>
              <a:t>39</a:t>
            </a:fld>
            <a:endParaRPr lang="en-GB"/>
          </a:p>
        </p:txBody>
      </p:sp>
      <p:sp>
        <p:nvSpPr>
          <p:cNvPr id="2" name="Nadpis 1">
            <a:extLst>
              <a:ext uri="{FF2B5EF4-FFF2-40B4-BE49-F238E27FC236}">
                <a16:creationId xmlns:a16="http://schemas.microsoft.com/office/drawing/2014/main" id="{482F4039-094D-4FF2-90A5-311BB56D01B2}"/>
              </a:ext>
            </a:extLst>
          </p:cNvPr>
          <p:cNvSpPr>
            <a:spLocks noGrp="1"/>
          </p:cNvSpPr>
          <p:nvPr>
            <p:ph type="title"/>
          </p:nvPr>
        </p:nvSpPr>
        <p:spPr/>
        <p:txBody>
          <a:bodyPr/>
          <a:lstStyle/>
          <a:p>
            <a:endParaRPr lang="cs-CZ"/>
          </a:p>
        </p:txBody>
      </p:sp>
      <p:pic>
        <p:nvPicPr>
          <p:cNvPr id="8" name="Obrázek 7">
            <a:extLst>
              <a:ext uri="{FF2B5EF4-FFF2-40B4-BE49-F238E27FC236}">
                <a16:creationId xmlns:a16="http://schemas.microsoft.com/office/drawing/2014/main" id="{D0D1F4C1-C3F8-49E9-9FDB-91F8E5621224}"/>
              </a:ext>
            </a:extLst>
          </p:cNvPr>
          <p:cNvPicPr>
            <a:picLocks noChangeAspect="1"/>
          </p:cNvPicPr>
          <p:nvPr/>
        </p:nvPicPr>
        <p:blipFill>
          <a:blip r:embed="rId2"/>
          <a:stretch>
            <a:fillRect/>
          </a:stretch>
        </p:blipFill>
        <p:spPr>
          <a:xfrm>
            <a:off x="439344" y="594852"/>
            <a:ext cx="7072671" cy="5607370"/>
          </a:xfrm>
          <a:prstGeom prst="rect">
            <a:avLst/>
          </a:prstGeom>
        </p:spPr>
      </p:pic>
    </p:spTree>
    <p:extLst>
      <p:ext uri="{BB962C8B-B14F-4D97-AF65-F5344CB8AC3E}">
        <p14:creationId xmlns:p14="http://schemas.microsoft.com/office/powerpoint/2010/main" val="1551999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idx="1"/>
          </p:nvPr>
        </p:nvSpPr>
        <p:spPr>
          <a:xfrm>
            <a:off x="457200" y="1196975"/>
            <a:ext cx="8229600" cy="5040313"/>
          </a:xfrm>
        </p:spPr>
        <p:txBody>
          <a:bodyPr>
            <a:normAutofit fontScale="92500" lnSpcReduction="20000"/>
          </a:bodyPr>
          <a:lstStyle/>
          <a:p>
            <a:pPr algn="just">
              <a:buFont typeface="Wingdings" pitchFamily="2" charset="2"/>
              <a:buNone/>
            </a:pPr>
            <a:r>
              <a:rPr lang="sk-SK" altLang="sk-SK" dirty="0"/>
              <a:t>	</a:t>
            </a:r>
            <a:r>
              <a:rPr lang="sk-SK" altLang="sk-SK" dirty="0" err="1"/>
              <a:t>anebo</a:t>
            </a:r>
            <a:r>
              <a:rPr lang="sk-SK" altLang="sk-SK" dirty="0"/>
              <a:t>....</a:t>
            </a:r>
          </a:p>
          <a:p>
            <a:pPr algn="just">
              <a:buFont typeface="Wingdings" pitchFamily="2" charset="2"/>
              <a:buNone/>
            </a:pPr>
            <a:r>
              <a:rPr lang="cs-CZ" altLang="sk-SK" sz="2800" dirty="0"/>
              <a:t>Skladováni = subsystém logistického systému, který zabezpečuje uskladněni materiálu (surovin, polotovarů, výrobků v různé fázi zpracování a zboží) v místech:</a:t>
            </a:r>
          </a:p>
          <a:p>
            <a:pPr lvl="1" algn="just"/>
            <a:r>
              <a:rPr lang="cs-CZ" altLang="sk-SK" dirty="0"/>
              <a:t>jejich vzniku,</a:t>
            </a:r>
          </a:p>
          <a:p>
            <a:pPr lvl="1" algn="just"/>
            <a:r>
              <a:rPr lang="cs-CZ" altLang="sk-SK" dirty="0"/>
              <a:t>mezi místem jejich vzniku a místem jejich spotřeby.</a:t>
            </a:r>
          </a:p>
          <a:p>
            <a:pPr lvl="1" algn="just"/>
            <a:endParaRPr lang="cs-CZ" b="1" i="1" dirty="0"/>
          </a:p>
          <a:p>
            <a:pPr lvl="1" algn="just"/>
            <a:r>
              <a:rPr lang="en-US" b="1" i="1" dirty="0"/>
              <a:t>Warehousing</a:t>
            </a:r>
            <a:r>
              <a:rPr lang="en-US" i="1" dirty="0"/>
              <a:t> refers to “that part of the firm’s logistics system that stores products (raw materials, part, good-in-process, finished goods) at an</a:t>
            </a:r>
            <a:r>
              <a:rPr lang="cs-CZ" i="1" dirty="0"/>
              <a:t>d</a:t>
            </a:r>
            <a:r>
              <a:rPr lang="en-US" i="1" dirty="0"/>
              <a:t> between points of origin and point of consumption.”</a:t>
            </a:r>
            <a:r>
              <a:rPr lang="cs-CZ" i="1" dirty="0"/>
              <a:t> (</a:t>
            </a:r>
            <a:r>
              <a:rPr lang="en-US" i="1" dirty="0"/>
              <a:t>Douglas M. Lambert, James R. Stock, and Lisa M. </a:t>
            </a:r>
            <a:r>
              <a:rPr lang="en-US" i="1" dirty="0" err="1"/>
              <a:t>Ellram</a:t>
            </a:r>
            <a:r>
              <a:rPr lang="en-US" i="1" dirty="0"/>
              <a:t>, Fundamentals of Logistics Management (New York:  Irwin McGraw-Hill, 1998), Chapter 8</a:t>
            </a:r>
            <a:r>
              <a:rPr lang="cs-CZ" i="1" dirty="0"/>
              <a:t>)</a:t>
            </a:r>
          </a:p>
          <a:p>
            <a:pPr lvl="1" algn="just"/>
            <a:endParaRPr lang="cs-CZ" altLang="sk-SK"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Designing</a:t>
            </a:r>
            <a:r>
              <a:rPr lang="cs-CZ" dirty="0"/>
              <a:t> </a:t>
            </a:r>
            <a:r>
              <a:rPr lang="cs-CZ" dirty="0" err="1"/>
              <a:t>warehouse</a:t>
            </a:r>
            <a:endParaRPr lang="en-GB" dirty="0"/>
          </a:p>
        </p:txBody>
      </p:sp>
      <p:sp>
        <p:nvSpPr>
          <p:cNvPr id="3" name="Zástupný symbol pro obsah 2"/>
          <p:cNvSpPr>
            <a:spLocks noGrp="1"/>
          </p:cNvSpPr>
          <p:nvPr>
            <p:ph idx="1"/>
          </p:nvPr>
        </p:nvSpPr>
        <p:spPr>
          <a:xfrm>
            <a:off x="539100" y="1872270"/>
            <a:ext cx="8064901" cy="4543251"/>
          </a:xfrm>
        </p:spPr>
        <p:txBody>
          <a:bodyPr>
            <a:normAutofit/>
          </a:bodyPr>
          <a:lstStyle/>
          <a:p>
            <a:pPr marL="457109" indent="-457109">
              <a:buFont typeface="Arial" panose="020B0604020202020204" pitchFamily="34" charset="0"/>
              <a:buChar char="•"/>
            </a:pPr>
            <a:r>
              <a:rPr lang="en-US" altLang="cs-CZ" sz="2400" dirty="0"/>
              <a:t>the number of </a:t>
            </a:r>
            <a:r>
              <a:rPr lang="en-US" altLang="cs-CZ" sz="2400" dirty="0" err="1"/>
              <a:t>storey's</a:t>
            </a:r>
            <a:r>
              <a:rPr lang="en-US" altLang="cs-CZ" sz="2400" dirty="0"/>
              <a:t> in the facility</a:t>
            </a:r>
            <a:endParaRPr lang="cs-CZ" altLang="cs-CZ" sz="2400" dirty="0"/>
          </a:p>
          <a:p>
            <a:pPr marL="1199910" lvl="2" indent="-285693">
              <a:buFont typeface="Arial" panose="020B0604020202020204" pitchFamily="34" charset="0"/>
              <a:buChar char="•"/>
            </a:pPr>
            <a:r>
              <a:rPr lang="cs-CZ" altLang="cs-CZ" dirty="0"/>
              <a:t> </a:t>
            </a:r>
            <a:r>
              <a:rPr lang="en-US" altLang="cs-CZ" dirty="0"/>
              <a:t>The ideal warehouse design is limited to a single </a:t>
            </a:r>
            <a:r>
              <a:rPr lang="en-US" altLang="cs-CZ" dirty="0" err="1"/>
              <a:t>storey</a:t>
            </a:r>
            <a:r>
              <a:rPr lang="en-US" altLang="cs-CZ" dirty="0"/>
              <a:t> so that product does not have to be moved up and down. </a:t>
            </a:r>
            <a:endParaRPr lang="cs-CZ" altLang="cs-CZ" dirty="0"/>
          </a:p>
          <a:p>
            <a:pPr marL="1199910" lvl="2" indent="-285693">
              <a:buFont typeface="Arial" panose="020B0604020202020204" pitchFamily="34" charset="0"/>
              <a:buChar char="•"/>
            </a:pPr>
            <a:r>
              <a:rPr lang="cs-CZ" altLang="cs-CZ" dirty="0"/>
              <a:t>Minimum </a:t>
            </a:r>
            <a:r>
              <a:rPr lang="cs-CZ" altLang="cs-CZ" dirty="0" err="1"/>
              <a:t>of</a:t>
            </a:r>
            <a:r>
              <a:rPr lang="cs-CZ" altLang="cs-CZ" dirty="0"/>
              <a:t> </a:t>
            </a:r>
            <a:r>
              <a:rPr lang="cs-CZ" altLang="cs-CZ" dirty="0" err="1"/>
              <a:t>vertical</a:t>
            </a:r>
            <a:r>
              <a:rPr lang="cs-CZ" altLang="cs-CZ" dirty="0"/>
              <a:t> </a:t>
            </a:r>
            <a:r>
              <a:rPr lang="cs-CZ" altLang="cs-CZ" dirty="0" err="1"/>
              <a:t>movement</a:t>
            </a:r>
            <a:endParaRPr lang="tr-TR" altLang="cs-CZ" dirty="0"/>
          </a:p>
          <a:p>
            <a:pPr marL="571386" indent="-571386">
              <a:buFont typeface="Arial" panose="020B0604020202020204" pitchFamily="34" charset="0"/>
              <a:buChar char="•"/>
            </a:pPr>
            <a:r>
              <a:rPr lang="en-US" altLang="cs-CZ" sz="2400" dirty="0"/>
              <a:t>height utilization</a:t>
            </a:r>
            <a:endParaRPr lang="cs-CZ" altLang="cs-CZ" sz="2400" dirty="0"/>
          </a:p>
          <a:p>
            <a:pPr marL="1199910" lvl="2" indent="-285693">
              <a:buFont typeface="Arial" panose="020B0604020202020204" pitchFamily="34" charset="0"/>
              <a:buChar char="•"/>
            </a:pPr>
            <a:r>
              <a:rPr lang="en-US" altLang="cs-CZ" dirty="0"/>
              <a:t>Through the use of racking or other hardware, it should be possible to store products up to the building's ceiling. </a:t>
            </a:r>
            <a:endParaRPr lang="tr-TR" altLang="cs-CZ" dirty="0"/>
          </a:p>
          <a:p>
            <a:pPr marL="571386" indent="-571386">
              <a:buFont typeface="Arial" panose="020B0604020202020204" pitchFamily="34" charset="0"/>
              <a:buChar char="•"/>
            </a:pPr>
            <a:r>
              <a:rPr lang="en-US" altLang="cs-CZ" sz="2400" dirty="0"/>
              <a:t>product flow</a:t>
            </a:r>
            <a:endParaRPr lang="cs-CZ" altLang="cs-CZ" sz="2400" dirty="0"/>
          </a:p>
          <a:p>
            <a:pPr marL="1199910" lvl="2" indent="-285693">
              <a:buFont typeface="Arial" panose="020B0604020202020204" pitchFamily="34" charset="0"/>
              <a:buChar char="•"/>
            </a:pPr>
            <a:r>
              <a:rPr lang="en-US" altLang="cs-CZ" dirty="0"/>
              <a:t>In general, this means that product should be received at one end of the building, stored in the middle, and then shipped from the other end</a:t>
            </a:r>
          </a:p>
          <a:p>
            <a:pPr marL="457109" indent="-457109">
              <a:buFont typeface="Arial" panose="020B0604020202020204" pitchFamily="34" charset="0"/>
              <a:buChar char="•"/>
            </a:pPr>
            <a:endParaRPr lang="en-GB" sz="2400" dirty="0"/>
          </a:p>
        </p:txBody>
      </p:sp>
    </p:spTree>
    <p:extLst>
      <p:ext uri="{BB962C8B-B14F-4D97-AF65-F5344CB8AC3E}">
        <p14:creationId xmlns:p14="http://schemas.microsoft.com/office/powerpoint/2010/main" val="1530938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pic>
        <p:nvPicPr>
          <p:cNvPr id="6" name="Picture 5" descr="https://logisticsmgepsupv.files.wordpress.com/2014/03/basic-warehouse-design.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844108" y="261198"/>
            <a:ext cx="4207907" cy="2951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Výsledek obrázku pro storage plan based on product movement velocity"/>
          <p:cNvPicPr>
            <a:picLocks noChangeAspect="1" noChangeArrowheads="1"/>
          </p:cNvPicPr>
          <p:nvPr/>
        </p:nvPicPr>
        <p:blipFill rotWithShape="1">
          <a:blip r:embed="rId4">
            <a:extLst>
              <a:ext uri="{28A0092B-C50C-407E-A947-70E740481C1C}">
                <a14:useLocalDpi xmlns:a14="http://schemas.microsoft.com/office/drawing/2010/main" val="0"/>
              </a:ext>
            </a:extLst>
          </a:blip>
          <a:srcRect t="22736"/>
          <a:stretch/>
        </p:blipFill>
        <p:spPr bwMode="auto">
          <a:xfrm>
            <a:off x="1908166" y="2997027"/>
            <a:ext cx="5975627" cy="3464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969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Arranging</a:t>
            </a:r>
            <a:r>
              <a:rPr lang="cs-CZ" dirty="0"/>
              <a:t> </a:t>
            </a:r>
            <a:r>
              <a:rPr lang="cs-CZ" dirty="0" err="1"/>
              <a:t>warehouse</a:t>
            </a:r>
            <a:endParaRPr lang="en-GB" dirty="0"/>
          </a:p>
        </p:txBody>
      </p:sp>
      <p:sp>
        <p:nvSpPr>
          <p:cNvPr id="3" name="Zástupný symbol pro obsah 2"/>
          <p:cNvSpPr>
            <a:spLocks noGrp="1"/>
          </p:cNvSpPr>
          <p:nvPr>
            <p:ph idx="1"/>
          </p:nvPr>
        </p:nvSpPr>
        <p:spPr>
          <a:xfrm>
            <a:off x="457915" y="1600517"/>
            <a:ext cx="8228171" cy="4996285"/>
          </a:xfrm>
        </p:spPr>
        <p:txBody>
          <a:bodyPr>
            <a:normAutofit/>
          </a:bodyPr>
          <a:lstStyle/>
          <a:p>
            <a:r>
              <a:rPr lang="cs-CZ" dirty="0"/>
              <a:t>General </a:t>
            </a:r>
            <a:r>
              <a:rPr lang="cs-CZ" dirty="0" err="1"/>
              <a:t>warehouse</a:t>
            </a:r>
            <a:r>
              <a:rPr lang="cs-CZ" dirty="0"/>
              <a:t> </a:t>
            </a:r>
            <a:r>
              <a:rPr lang="cs-CZ" b="1" dirty="0"/>
              <a:t>layout</a:t>
            </a:r>
          </a:p>
          <a:p>
            <a:endParaRPr lang="cs-CZ" b="1" dirty="0"/>
          </a:p>
          <a:p>
            <a:endParaRPr lang="cs-CZ" b="1" dirty="0"/>
          </a:p>
          <a:p>
            <a:endParaRPr lang="cs-CZ" dirty="0"/>
          </a:p>
          <a:p>
            <a:endParaRPr lang="cs-CZ" dirty="0"/>
          </a:p>
          <a:p>
            <a:r>
              <a:rPr lang="cs-CZ" dirty="0" err="1"/>
              <a:t>Clear</a:t>
            </a:r>
            <a:r>
              <a:rPr lang="cs-CZ" dirty="0"/>
              <a:t> </a:t>
            </a:r>
            <a:r>
              <a:rPr lang="cs-CZ" dirty="0" err="1"/>
              <a:t>labelling</a:t>
            </a:r>
            <a:r>
              <a:rPr lang="cs-CZ" dirty="0"/>
              <a:t> </a:t>
            </a:r>
            <a:r>
              <a:rPr lang="cs-CZ" dirty="0" err="1"/>
              <a:t>of</a:t>
            </a:r>
            <a:r>
              <a:rPr lang="cs-CZ" dirty="0"/>
              <a:t> </a:t>
            </a:r>
            <a:r>
              <a:rPr lang="cs-CZ" dirty="0" err="1"/>
              <a:t>the</a:t>
            </a:r>
            <a:r>
              <a:rPr lang="cs-CZ" dirty="0"/>
              <a:t> </a:t>
            </a:r>
            <a:r>
              <a:rPr lang="cs-CZ" dirty="0" err="1"/>
              <a:t>items</a:t>
            </a:r>
            <a:endParaRPr lang="cs-CZ"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55" t="71202" r="48080" b="14399"/>
          <a:stretch/>
        </p:blipFill>
        <p:spPr bwMode="auto">
          <a:xfrm>
            <a:off x="564482" y="2428852"/>
            <a:ext cx="4371010" cy="93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416" y="1269135"/>
            <a:ext cx="3203319" cy="222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231" y="4436938"/>
            <a:ext cx="1903349" cy="120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4085" y="4436939"/>
            <a:ext cx="3838354" cy="1166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1712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Arranging</a:t>
            </a:r>
            <a:r>
              <a:rPr lang="cs-CZ" dirty="0"/>
              <a:t> </a:t>
            </a:r>
            <a:r>
              <a:rPr lang="cs-CZ" dirty="0" err="1"/>
              <a:t>warehouse</a:t>
            </a:r>
            <a:endParaRPr lang="en-GB" dirty="0"/>
          </a:p>
        </p:txBody>
      </p:sp>
      <p:sp>
        <p:nvSpPr>
          <p:cNvPr id="3" name="Zástupný symbol pro obsah 2"/>
          <p:cNvSpPr>
            <a:spLocks noGrp="1"/>
          </p:cNvSpPr>
          <p:nvPr>
            <p:ph idx="1"/>
          </p:nvPr>
        </p:nvSpPr>
        <p:spPr>
          <a:xfrm>
            <a:off x="457915" y="1600517"/>
            <a:ext cx="8228171" cy="4996285"/>
          </a:xfrm>
        </p:spPr>
        <p:txBody>
          <a:bodyPr>
            <a:normAutofit/>
          </a:bodyPr>
          <a:lstStyle/>
          <a:p>
            <a:r>
              <a:rPr lang="cs-CZ" dirty="0" err="1"/>
              <a:t>Determing</a:t>
            </a:r>
            <a:r>
              <a:rPr lang="cs-CZ" dirty="0"/>
              <a:t> </a:t>
            </a:r>
            <a:r>
              <a:rPr lang="cs-CZ" dirty="0" err="1"/>
              <a:t>exact</a:t>
            </a:r>
            <a:r>
              <a:rPr lang="cs-CZ" dirty="0"/>
              <a:t> </a:t>
            </a:r>
            <a:r>
              <a:rPr lang="cs-CZ" dirty="0" err="1"/>
              <a:t>location</a:t>
            </a:r>
            <a:r>
              <a:rPr lang="cs-CZ" dirty="0"/>
              <a:t> – </a:t>
            </a:r>
            <a:r>
              <a:rPr lang="cs-CZ" dirty="0" err="1"/>
              <a:t>utilize</a:t>
            </a:r>
            <a:r>
              <a:rPr lang="cs-CZ" dirty="0"/>
              <a:t> </a:t>
            </a:r>
            <a:r>
              <a:rPr lang="cs-CZ" dirty="0" err="1"/>
              <a:t>Pareto</a:t>
            </a:r>
            <a:r>
              <a:rPr lang="cs-CZ" dirty="0"/>
              <a:t> </a:t>
            </a:r>
            <a:r>
              <a:rPr lang="cs-CZ" dirty="0" err="1"/>
              <a:t>principle</a:t>
            </a:r>
            <a:r>
              <a:rPr lang="cs-CZ" dirty="0"/>
              <a:t> - 8</a:t>
            </a:r>
            <a:r>
              <a:rPr lang="en-GB" dirty="0"/>
              <a:t>0%</a:t>
            </a:r>
            <a:r>
              <a:rPr lang="cs-CZ" dirty="0"/>
              <a:t> </a:t>
            </a:r>
            <a:r>
              <a:rPr lang="en-GB" dirty="0"/>
              <a:t>of a company’s sales tend to come from just 20% of their products.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4215201"/>
            <a:ext cx="3853702" cy="1541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a:extLst>
              <a:ext uri="{FF2B5EF4-FFF2-40B4-BE49-F238E27FC236}">
                <a16:creationId xmlns:a16="http://schemas.microsoft.com/office/drawing/2014/main" id="{B1327AA5-3CF0-4259-9BC5-153635CA7257}"/>
              </a:ext>
            </a:extLst>
          </p:cNvPr>
          <p:cNvPicPr>
            <a:picLocks noChangeAspect="1"/>
          </p:cNvPicPr>
          <p:nvPr/>
        </p:nvPicPr>
        <p:blipFill rotWithShape="1">
          <a:blip r:embed="rId4"/>
          <a:srcRect l="-1" t="5534" r="9760"/>
          <a:stretch/>
        </p:blipFill>
        <p:spPr>
          <a:xfrm>
            <a:off x="4751200" y="3897837"/>
            <a:ext cx="3853702" cy="2176208"/>
          </a:xfrm>
          <a:prstGeom prst="rect">
            <a:avLst/>
          </a:prstGeom>
        </p:spPr>
      </p:pic>
    </p:spTree>
    <p:extLst>
      <p:ext uri="{BB962C8B-B14F-4D97-AF65-F5344CB8AC3E}">
        <p14:creationId xmlns:p14="http://schemas.microsoft.com/office/powerpoint/2010/main" val="1751642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Warehouse</a:t>
            </a:r>
            <a:r>
              <a:rPr lang="cs-CZ" dirty="0"/>
              <a:t> management </a:t>
            </a:r>
            <a:r>
              <a:rPr lang="cs-CZ" dirty="0" err="1"/>
              <a:t>system</a:t>
            </a:r>
            <a:endParaRPr lang="en-GB" dirty="0"/>
          </a:p>
        </p:txBody>
      </p:sp>
      <p:sp>
        <p:nvSpPr>
          <p:cNvPr id="3" name="Zástupný symbol pro obsah 2"/>
          <p:cNvSpPr>
            <a:spLocks noGrp="1"/>
          </p:cNvSpPr>
          <p:nvPr>
            <p:ph idx="1"/>
          </p:nvPr>
        </p:nvSpPr>
        <p:spPr>
          <a:xfrm>
            <a:off x="692799" y="1555427"/>
            <a:ext cx="8064900" cy="4139998"/>
          </a:xfrm>
        </p:spPr>
        <p:txBody>
          <a:bodyPr>
            <a:normAutofit/>
          </a:bodyPr>
          <a:lstStyle/>
          <a:p>
            <a:pPr marL="457109" indent="-457109">
              <a:buFont typeface="Arial" panose="020B0604020202020204" pitchFamily="34" charset="0"/>
              <a:buChar char="•"/>
            </a:pPr>
            <a:r>
              <a:rPr lang="cs-CZ" sz="1800" dirty="0" err="1"/>
              <a:t>Automation</a:t>
            </a:r>
            <a:endParaRPr lang="cs-CZ" sz="1800" dirty="0"/>
          </a:p>
          <a:p>
            <a:pPr marL="457109" indent="-457109">
              <a:buFont typeface="Arial" panose="020B0604020202020204" pitchFamily="34" charset="0"/>
              <a:buChar char="•"/>
            </a:pPr>
            <a:r>
              <a:rPr lang="cs-CZ" sz="1800" dirty="0"/>
              <a:t>Software </a:t>
            </a:r>
            <a:r>
              <a:rPr lang="cs-CZ" sz="1800" dirty="0" err="1"/>
              <a:t>packages</a:t>
            </a:r>
            <a:r>
              <a:rPr lang="cs-CZ" sz="1800" dirty="0"/>
              <a:t> </a:t>
            </a:r>
            <a:r>
              <a:rPr lang="cs-CZ" sz="1800" dirty="0" err="1"/>
              <a:t>tha</a:t>
            </a:r>
            <a:r>
              <a:rPr lang="cs-CZ" sz="1800" dirty="0"/>
              <a:t> </a:t>
            </a:r>
            <a:r>
              <a:rPr lang="cs-CZ" sz="1800" dirty="0" err="1"/>
              <a:t>control</a:t>
            </a:r>
            <a:r>
              <a:rPr lang="cs-CZ" sz="1800" dirty="0"/>
              <a:t> </a:t>
            </a:r>
            <a:r>
              <a:rPr lang="cs-CZ" sz="1800" dirty="0" err="1"/>
              <a:t>the</a:t>
            </a:r>
            <a:r>
              <a:rPr lang="cs-CZ" sz="1800" dirty="0"/>
              <a:t> </a:t>
            </a:r>
            <a:r>
              <a:rPr lang="cs-CZ" sz="1800" dirty="0" err="1"/>
              <a:t>movement</a:t>
            </a:r>
            <a:r>
              <a:rPr lang="cs-CZ" sz="1800" dirty="0"/>
              <a:t> and </a:t>
            </a:r>
            <a:r>
              <a:rPr lang="cs-CZ" sz="1800" dirty="0" err="1"/>
              <a:t>storage</a:t>
            </a:r>
            <a:r>
              <a:rPr lang="cs-CZ" sz="1800" dirty="0"/>
              <a:t> </a:t>
            </a:r>
            <a:r>
              <a:rPr lang="cs-CZ" sz="1800" dirty="0" err="1"/>
              <a:t>of</a:t>
            </a:r>
            <a:r>
              <a:rPr lang="cs-CZ" sz="1800" dirty="0"/>
              <a:t> </a:t>
            </a:r>
            <a:r>
              <a:rPr lang="cs-CZ" sz="1800" dirty="0" err="1"/>
              <a:t>materials</a:t>
            </a:r>
            <a:r>
              <a:rPr lang="cs-CZ" sz="1800" dirty="0"/>
              <a:t> </a:t>
            </a:r>
            <a:r>
              <a:rPr lang="cs-CZ" sz="1800" dirty="0" err="1"/>
              <a:t>within</a:t>
            </a:r>
            <a:r>
              <a:rPr lang="cs-CZ" sz="1800" dirty="0"/>
              <a:t> </a:t>
            </a:r>
            <a:r>
              <a:rPr lang="cs-CZ" sz="1800" dirty="0" err="1"/>
              <a:t>an</a:t>
            </a:r>
            <a:r>
              <a:rPr lang="cs-CZ" sz="1800" dirty="0"/>
              <a:t> </a:t>
            </a:r>
            <a:r>
              <a:rPr lang="cs-CZ" sz="1800" dirty="0" err="1"/>
              <a:t>operation</a:t>
            </a:r>
            <a:endParaRPr lang="cs-CZ" sz="1800" dirty="0"/>
          </a:p>
          <a:p>
            <a:pPr marL="457109" indent="-457109">
              <a:buFont typeface="Arial" panose="020B0604020202020204" pitchFamily="34" charset="0"/>
              <a:buChar char="•"/>
            </a:pPr>
            <a:r>
              <a:rPr lang="cs-CZ" sz="1800" dirty="0" err="1"/>
              <a:t>Activities</a:t>
            </a:r>
            <a:r>
              <a:rPr lang="cs-CZ" sz="1800" dirty="0"/>
              <a:t> </a:t>
            </a:r>
            <a:r>
              <a:rPr lang="cs-CZ" sz="1800" dirty="0" err="1"/>
              <a:t>that</a:t>
            </a:r>
            <a:r>
              <a:rPr lang="cs-CZ" sz="1800" dirty="0"/>
              <a:t> </a:t>
            </a:r>
            <a:r>
              <a:rPr lang="cs-CZ" sz="1800" dirty="0" err="1"/>
              <a:t>can</a:t>
            </a:r>
            <a:r>
              <a:rPr lang="cs-CZ" sz="1800" dirty="0"/>
              <a:t> </a:t>
            </a:r>
            <a:r>
              <a:rPr lang="cs-CZ" sz="1800" dirty="0" err="1"/>
              <a:t>be</a:t>
            </a:r>
            <a:r>
              <a:rPr lang="cs-CZ" sz="1800" dirty="0"/>
              <a:t> </a:t>
            </a:r>
            <a:r>
              <a:rPr lang="cs-CZ" sz="1800" dirty="0" err="1"/>
              <a:t>controlled</a:t>
            </a:r>
            <a:r>
              <a:rPr lang="cs-CZ" sz="1800" dirty="0"/>
              <a:t> by WMS:</a:t>
            </a:r>
          </a:p>
          <a:p>
            <a:pPr marL="1199910" lvl="2" indent="-285693">
              <a:buFont typeface="Arial" panose="020B0604020202020204" pitchFamily="34" charset="0"/>
              <a:buChar char="•"/>
            </a:pPr>
            <a:r>
              <a:rPr lang="cs-CZ" sz="1800" dirty="0" err="1"/>
              <a:t>Inventroy</a:t>
            </a:r>
            <a:r>
              <a:rPr lang="cs-CZ" sz="1800" dirty="0"/>
              <a:t> management</a:t>
            </a:r>
          </a:p>
          <a:p>
            <a:pPr marL="1199910" lvl="2" indent="-285693">
              <a:buFont typeface="Arial" panose="020B0604020202020204" pitchFamily="34" charset="0"/>
              <a:buChar char="•"/>
            </a:pPr>
            <a:r>
              <a:rPr lang="cs-CZ" sz="1800" dirty="0" err="1"/>
              <a:t>Product</a:t>
            </a:r>
            <a:r>
              <a:rPr lang="cs-CZ" sz="1800" dirty="0"/>
              <a:t> </a:t>
            </a:r>
            <a:r>
              <a:rPr lang="cs-CZ" sz="1800" dirty="0" err="1"/>
              <a:t>receiving</a:t>
            </a:r>
            <a:endParaRPr lang="cs-CZ" sz="1800" dirty="0"/>
          </a:p>
          <a:p>
            <a:pPr marL="1199910" lvl="2" indent="-285693">
              <a:buFont typeface="Arial" panose="020B0604020202020204" pitchFamily="34" charset="0"/>
              <a:buChar char="•"/>
            </a:pPr>
            <a:r>
              <a:rPr lang="cs-CZ" sz="1800" dirty="0" err="1"/>
              <a:t>Determination</a:t>
            </a:r>
            <a:r>
              <a:rPr lang="cs-CZ" sz="1800" dirty="0"/>
              <a:t> </a:t>
            </a:r>
            <a:r>
              <a:rPr lang="cs-CZ" sz="1800" dirty="0" err="1"/>
              <a:t>of</a:t>
            </a:r>
            <a:r>
              <a:rPr lang="cs-CZ" sz="1800" dirty="0"/>
              <a:t> </a:t>
            </a:r>
            <a:r>
              <a:rPr lang="cs-CZ" sz="1800" dirty="0" err="1"/>
              <a:t>storage</a:t>
            </a:r>
            <a:r>
              <a:rPr lang="cs-CZ" sz="1800" dirty="0"/>
              <a:t> </a:t>
            </a:r>
            <a:r>
              <a:rPr lang="cs-CZ" sz="1800" dirty="0" err="1"/>
              <a:t>location</a:t>
            </a:r>
            <a:endParaRPr lang="cs-CZ" sz="1800" dirty="0"/>
          </a:p>
          <a:p>
            <a:pPr marL="1199910" lvl="2" indent="-285693">
              <a:buFont typeface="Arial" panose="020B0604020202020204" pitchFamily="34" charset="0"/>
              <a:buChar char="•"/>
            </a:pPr>
            <a:r>
              <a:rPr lang="cs-CZ" sz="1800" dirty="0" err="1"/>
              <a:t>Order</a:t>
            </a:r>
            <a:r>
              <a:rPr lang="cs-CZ" sz="1800" dirty="0"/>
              <a:t> </a:t>
            </a:r>
            <a:r>
              <a:rPr lang="cs-CZ" sz="1800" dirty="0" err="1"/>
              <a:t>selection</a:t>
            </a:r>
            <a:r>
              <a:rPr lang="cs-CZ" sz="1800" dirty="0"/>
              <a:t> </a:t>
            </a:r>
            <a:r>
              <a:rPr lang="cs-CZ" sz="1800" dirty="0" err="1"/>
              <a:t>process</a:t>
            </a:r>
            <a:endParaRPr lang="cs-CZ" sz="1800" dirty="0"/>
          </a:p>
          <a:p>
            <a:pPr marL="1199910" lvl="2" indent="-285693">
              <a:buFont typeface="Arial" panose="020B0604020202020204" pitchFamily="34" charset="0"/>
              <a:buChar char="•"/>
            </a:pPr>
            <a:r>
              <a:rPr lang="cs-CZ" sz="1800" dirty="0" err="1"/>
              <a:t>Order</a:t>
            </a:r>
            <a:r>
              <a:rPr lang="cs-CZ" sz="1800" dirty="0"/>
              <a:t> </a:t>
            </a:r>
            <a:r>
              <a:rPr lang="cs-CZ" sz="1800" dirty="0" err="1"/>
              <a:t>shipping</a:t>
            </a:r>
            <a:endParaRPr lang="cs-CZ" sz="1800" dirty="0"/>
          </a:p>
          <a:p>
            <a:pPr marL="457109" indent="-457109">
              <a:buFont typeface="Arial" panose="020B0604020202020204" pitchFamily="34" charset="0"/>
              <a:buChar char="•"/>
            </a:pPr>
            <a:endParaRPr lang="en-GB" sz="1800" dirty="0"/>
          </a:p>
        </p:txBody>
      </p:sp>
      <p:pic>
        <p:nvPicPr>
          <p:cNvPr id="1026" name="Picture 2" descr="Drones in Warehouse Logistics: cargo-partner">
            <a:extLst>
              <a:ext uri="{FF2B5EF4-FFF2-40B4-BE49-F238E27FC236}">
                <a16:creationId xmlns:a16="http://schemas.microsoft.com/office/drawing/2014/main" id="{EAF2DB7E-C3BF-4ABD-AB4E-4458AE88B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351" y="2924944"/>
            <a:ext cx="260985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852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Design skladu</a:t>
            </a:r>
            <a:endParaRPr lang="en-GB" dirty="0"/>
          </a:p>
        </p:txBody>
      </p:sp>
      <p:sp>
        <p:nvSpPr>
          <p:cNvPr id="5" name="Zástupný symbol pro text 4"/>
          <p:cNvSpPr>
            <a:spLocks noGrp="1"/>
          </p:cNvSpPr>
          <p:nvPr>
            <p:ph type="body" idx="1"/>
          </p:nvPr>
        </p:nvSpPr>
        <p:spPr/>
        <p:txBody>
          <a:bodyPr/>
          <a:lstStyle/>
          <a:p>
            <a:endParaRPr lang="en-GB" dirty="0"/>
          </a:p>
        </p:txBody>
      </p:sp>
      <p:pic>
        <p:nvPicPr>
          <p:cNvPr id="8197" name="Picture 5" descr="https://logisticsmgepsupv.files.wordpress.com/2014/03/basic-warehouse-design.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971600" y="1556792"/>
            <a:ext cx="2552700" cy="1790700"/>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6"/>
          <p:cNvSpPr>
            <a:spLocks noGrp="1"/>
          </p:cNvSpPr>
          <p:nvPr>
            <p:ph sz="quarter" idx="4"/>
          </p:nvPr>
        </p:nvSpPr>
        <p:spPr>
          <a:xfrm>
            <a:off x="5292080" y="2174875"/>
            <a:ext cx="3851919" cy="3918421"/>
          </a:xfrm>
        </p:spPr>
        <p:txBody>
          <a:bodyPr/>
          <a:lstStyle/>
          <a:p>
            <a:r>
              <a:rPr lang="cs-CZ" dirty="0"/>
              <a:t>Ideál – jednopodlažní sklad s minimem vertikálních pohybů – doprava mezi podlažími (dopravník, výtah) energicky náročná, a tvorba </a:t>
            </a:r>
            <a:r>
              <a:rPr lang="cs-CZ" dirty="0" err="1"/>
              <a:t>bottlenecks</a:t>
            </a:r>
            <a:endParaRPr lang="cs-CZ" dirty="0"/>
          </a:p>
          <a:p>
            <a:r>
              <a:rPr lang="cs-CZ" dirty="0"/>
              <a:t>Plynulý produktový tok – na začátku příjem, skladování uprostřed, expedice druhý konec</a:t>
            </a:r>
            <a:endParaRPr lang="en-GB" dirty="0"/>
          </a:p>
          <a:p>
            <a:endParaRPr lang="en-GB" dirty="0"/>
          </a:p>
        </p:txBody>
      </p:sp>
      <p:pic>
        <p:nvPicPr>
          <p:cNvPr id="8199" name="Picture 7" descr="Výsledek obrázku pro storage plan based on product movement velocity"/>
          <p:cNvPicPr>
            <a:picLocks noChangeAspect="1" noChangeArrowheads="1"/>
          </p:cNvPicPr>
          <p:nvPr/>
        </p:nvPicPr>
        <p:blipFill rotWithShape="1">
          <a:blip r:embed="rId4">
            <a:extLst>
              <a:ext uri="{28A0092B-C50C-407E-A947-70E740481C1C}">
                <a14:useLocalDpi xmlns:a14="http://schemas.microsoft.com/office/drawing/2010/main" val="0"/>
              </a:ext>
            </a:extLst>
          </a:blip>
          <a:srcRect t="22736"/>
          <a:stretch/>
        </p:blipFill>
        <p:spPr bwMode="auto">
          <a:xfrm>
            <a:off x="395536" y="3356992"/>
            <a:ext cx="4541741" cy="263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168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0" y="0"/>
            <a:ext cx="9144000" cy="1052513"/>
          </a:xfrm>
        </p:spPr>
        <p:txBody>
          <a:bodyPr/>
          <a:lstStyle/>
          <a:p>
            <a:r>
              <a:rPr lang="cs-CZ" altLang="cs-CZ">
                <a:solidFill>
                  <a:srgbClr val="FF6600"/>
                </a:solidFill>
                <a:latin typeface="Arial Black" pitchFamily="34" charset="0"/>
              </a:rPr>
              <a:t>Skladování ovoce</a:t>
            </a:r>
          </a:p>
        </p:txBody>
      </p:sp>
      <p:sp>
        <p:nvSpPr>
          <p:cNvPr id="10243" name="Rectangle 3"/>
          <p:cNvSpPr>
            <a:spLocks noGrp="1" noChangeArrowheads="1"/>
          </p:cNvSpPr>
          <p:nvPr>
            <p:ph idx="1"/>
          </p:nvPr>
        </p:nvSpPr>
        <p:spPr>
          <a:xfrm>
            <a:off x="0" y="1125538"/>
            <a:ext cx="9144000" cy="5732462"/>
          </a:xfrm>
        </p:spPr>
        <p:txBody>
          <a:bodyPr rtlCol="0">
            <a:normAutofit fontScale="77500" lnSpcReduction="20000"/>
          </a:bodyPr>
          <a:lstStyle/>
          <a:p>
            <a:pPr marL="609600" indent="-609600" fontAlgn="auto">
              <a:spcAft>
                <a:spcPts val="0"/>
              </a:spcAft>
              <a:buFontTx/>
              <a:buNone/>
              <a:defRPr/>
            </a:pPr>
            <a:r>
              <a:rPr lang="cs-CZ" altLang="cs-CZ" sz="2400" b="1" u="sng" dirty="0">
                <a:effectLst>
                  <a:outerShdw blurRad="38100" dist="38100" dir="2700000" algn="tl">
                    <a:srgbClr val="FFFFFF"/>
                  </a:outerShdw>
                </a:effectLst>
                <a:latin typeface="Arial Black" pitchFamily="34" charset="0"/>
              </a:rPr>
              <a:t>NESKLADOVATELNÉ, resp. krátkodobě skladovatelné DRUHY</a:t>
            </a:r>
            <a:r>
              <a:rPr lang="cs-CZ" altLang="cs-CZ" sz="2400" b="1" u="sng" dirty="0">
                <a:latin typeface="Times New Roman" pitchFamily="18" charset="0"/>
              </a:rPr>
              <a:t> </a:t>
            </a:r>
          </a:p>
          <a:p>
            <a:pPr marL="609600" indent="-609600" fontAlgn="auto">
              <a:spcAft>
                <a:spcPts val="0"/>
              </a:spcAft>
              <a:buFont typeface="Arial" pitchFamily="34" charset="0"/>
              <a:buChar char="•"/>
              <a:defRPr/>
            </a:pPr>
            <a:r>
              <a:rPr lang="cs-CZ" altLang="cs-CZ" sz="2800" b="1" dirty="0">
                <a:effectLst>
                  <a:outerShdw blurRad="38100" dist="38100" dir="2700000" algn="tl">
                    <a:srgbClr val="FFFFFF"/>
                  </a:outerShdw>
                </a:effectLst>
                <a:latin typeface="Times New Roman" pitchFamily="18" charset="0"/>
              </a:rPr>
              <a:t>ve vychlazeném stavu lze přepravovat 2 – 3 dny </a:t>
            </a:r>
          </a:p>
          <a:p>
            <a:pPr marL="609600" indent="-609600" fontAlgn="auto">
              <a:spcAft>
                <a:spcPts val="0"/>
              </a:spcAft>
              <a:buFont typeface="Arial" pitchFamily="34" charset="0"/>
              <a:buChar char="•"/>
              <a:defRPr/>
            </a:pPr>
            <a:r>
              <a:rPr lang="cs-CZ" altLang="cs-CZ" sz="2800" b="1" dirty="0">
                <a:effectLst>
                  <a:outerShdw blurRad="38100" dist="38100" dir="2700000" algn="tl">
                    <a:srgbClr val="FFFFFF"/>
                  </a:outerShdw>
                </a:effectLst>
                <a:latin typeface="Times New Roman" pitchFamily="18" charset="0"/>
              </a:rPr>
              <a:t>způsoby předchlazování</a:t>
            </a:r>
          </a:p>
          <a:p>
            <a:pPr marL="990600" lvl="1" indent="-533400" fontAlgn="auto">
              <a:spcAft>
                <a:spcPts val="0"/>
              </a:spcAft>
              <a:buFont typeface="Arial" pitchFamily="34" charset="0"/>
              <a:buChar char="–"/>
              <a:defRPr/>
            </a:pPr>
            <a:r>
              <a:rPr lang="cs-CZ" altLang="cs-CZ" sz="2400" b="1" dirty="0">
                <a:effectLst>
                  <a:outerShdw blurRad="38100" dist="38100" dir="2700000" algn="tl">
                    <a:srgbClr val="FFFFFF"/>
                  </a:outerShdw>
                </a:effectLst>
                <a:latin typeface="Times New Roman" pitchFamily="18" charset="0"/>
              </a:rPr>
              <a:t>tunelové předchlazování</a:t>
            </a:r>
            <a:r>
              <a:rPr lang="cs-CZ" altLang="cs-CZ" sz="2400" dirty="0">
                <a:effectLst>
                  <a:outerShdw blurRad="38100" dist="38100" dir="2700000" algn="tl">
                    <a:srgbClr val="FFFFFF"/>
                  </a:outerShdw>
                </a:effectLst>
                <a:latin typeface="Times New Roman" pitchFamily="18" charset="0"/>
              </a:rPr>
              <a:t> listové zeleniny  a drobného bobulového ovoce </a:t>
            </a:r>
            <a:r>
              <a:rPr lang="cs-CZ" altLang="cs-CZ" sz="2400" b="1" dirty="0">
                <a:effectLst>
                  <a:outerShdw blurRad="38100" dist="38100" dir="2700000" algn="tl">
                    <a:srgbClr val="FFFFFF"/>
                  </a:outerShdw>
                </a:effectLst>
                <a:latin typeface="Times New Roman" pitchFamily="18" charset="0"/>
              </a:rPr>
              <a:t>vzduchem</a:t>
            </a:r>
            <a:r>
              <a:rPr lang="cs-CZ" altLang="cs-CZ" sz="2400" dirty="0">
                <a:effectLst>
                  <a:outerShdw blurRad="38100" dist="38100" dir="2700000" algn="tl">
                    <a:srgbClr val="FFFFFF"/>
                  </a:outerShdw>
                </a:effectLst>
                <a:latin typeface="Times New Roman" pitchFamily="18" charset="0"/>
              </a:rPr>
              <a:t> odebíráním tepla</a:t>
            </a:r>
          </a:p>
          <a:p>
            <a:pPr marL="990600" lvl="1" indent="-533400" fontAlgn="auto">
              <a:spcAft>
                <a:spcPts val="0"/>
              </a:spcAft>
              <a:buFont typeface="Arial" pitchFamily="34" charset="0"/>
              <a:buChar char="–"/>
              <a:defRPr/>
            </a:pPr>
            <a:r>
              <a:rPr lang="cs-CZ" altLang="cs-CZ" sz="2400" b="1" dirty="0">
                <a:effectLst>
                  <a:outerShdw blurRad="38100" dist="38100" dir="2700000" algn="tl">
                    <a:srgbClr val="FFFFFF"/>
                  </a:outerShdw>
                </a:effectLst>
                <a:latin typeface="Times New Roman" pitchFamily="18" charset="0"/>
              </a:rPr>
              <a:t>komorové chlazení</a:t>
            </a:r>
            <a:r>
              <a:rPr lang="cs-CZ" altLang="cs-CZ" sz="2400" dirty="0">
                <a:effectLst>
                  <a:outerShdw blurRad="38100" dist="38100" dir="2700000" algn="tl">
                    <a:srgbClr val="FFFFFF"/>
                  </a:outerShdw>
                </a:effectLst>
                <a:latin typeface="Times New Roman" pitchFamily="18" charset="0"/>
              </a:rPr>
              <a:t> </a:t>
            </a:r>
            <a:r>
              <a:rPr lang="cs-CZ" altLang="cs-CZ" sz="2400" b="1" dirty="0">
                <a:effectLst>
                  <a:outerShdw blurRad="38100" dist="38100" dir="2700000" algn="tl">
                    <a:srgbClr val="FFFFFF"/>
                  </a:outerShdw>
                </a:effectLst>
                <a:latin typeface="Times New Roman" pitchFamily="18" charset="0"/>
              </a:rPr>
              <a:t>vzduchem</a:t>
            </a:r>
            <a:r>
              <a:rPr lang="cs-CZ" altLang="cs-CZ" sz="2400" dirty="0">
                <a:effectLst>
                  <a:outerShdw blurRad="38100" dist="38100" dir="2700000" algn="tl">
                    <a:srgbClr val="FFFFFF"/>
                  </a:outerShdw>
                </a:effectLst>
                <a:latin typeface="Times New Roman" pitchFamily="18" charset="0"/>
              </a:rPr>
              <a:t> v chladírenských skladech;</a:t>
            </a:r>
          </a:p>
          <a:p>
            <a:pPr marL="990600" lvl="1" indent="-533400" fontAlgn="auto">
              <a:spcAft>
                <a:spcPts val="0"/>
              </a:spcAft>
              <a:buFont typeface="Arial" pitchFamily="34" charset="0"/>
              <a:buChar char="–"/>
              <a:defRPr/>
            </a:pPr>
            <a:r>
              <a:rPr lang="cs-CZ" altLang="cs-CZ" sz="2400" b="1" dirty="0">
                <a:effectLst>
                  <a:outerShdw blurRad="38100" dist="38100" dir="2700000" algn="tl">
                    <a:srgbClr val="FFFFFF"/>
                  </a:outerShdw>
                </a:effectLst>
                <a:latin typeface="Times New Roman" pitchFamily="18" charset="0"/>
              </a:rPr>
              <a:t>ponoření </a:t>
            </a:r>
            <a:r>
              <a:rPr lang="cs-CZ" altLang="cs-CZ" sz="2400" dirty="0">
                <a:effectLst>
                  <a:outerShdw blurRad="38100" dist="38100" dir="2700000" algn="tl">
                    <a:srgbClr val="FFFFFF"/>
                  </a:outerShdw>
                </a:effectLst>
                <a:latin typeface="Times New Roman" pitchFamily="18" charset="0"/>
              </a:rPr>
              <a:t>ovoce a zeleniny ve spotřebitelských obalech </a:t>
            </a:r>
            <a:r>
              <a:rPr lang="cs-CZ" altLang="cs-CZ" sz="2400" b="1" dirty="0">
                <a:effectLst>
                  <a:outerShdw blurRad="38100" dist="38100" dir="2700000" algn="tl">
                    <a:srgbClr val="FFFFFF"/>
                  </a:outerShdw>
                </a:effectLst>
                <a:latin typeface="Times New Roman" pitchFamily="18" charset="0"/>
              </a:rPr>
              <a:t>do směsi vody a ledu</a:t>
            </a:r>
            <a:r>
              <a:rPr lang="cs-CZ" altLang="cs-CZ" sz="2400" dirty="0">
                <a:effectLst>
                  <a:outerShdw blurRad="38100" dist="38100" dir="2700000" algn="tl">
                    <a:srgbClr val="FFFFFF"/>
                  </a:outerShdw>
                </a:effectLst>
                <a:latin typeface="Times New Roman" pitchFamily="18" charset="0"/>
              </a:rPr>
              <a:t>, případně předchlazené solanky</a:t>
            </a:r>
          </a:p>
          <a:p>
            <a:pPr marL="990600" lvl="1" indent="-533400" fontAlgn="auto">
              <a:spcAft>
                <a:spcPts val="0"/>
              </a:spcAft>
              <a:buFont typeface="Arial" pitchFamily="34" charset="0"/>
              <a:buChar char="–"/>
              <a:defRPr/>
            </a:pPr>
            <a:r>
              <a:rPr lang="cs-CZ" altLang="cs-CZ" sz="2400" dirty="0">
                <a:effectLst>
                  <a:outerShdw blurRad="38100" dist="38100" dir="2700000" algn="tl">
                    <a:srgbClr val="FFFFFF"/>
                  </a:outerShdw>
                </a:effectLst>
                <a:latin typeface="Times New Roman" pitchFamily="18" charset="0"/>
              </a:rPr>
              <a:t>chlazení zejména listové zeleniny v klecích </a:t>
            </a:r>
            <a:r>
              <a:rPr lang="cs-CZ" altLang="cs-CZ" sz="2400" b="1" dirty="0">
                <a:effectLst>
                  <a:outerShdw blurRad="38100" dist="38100" dir="2700000" algn="tl">
                    <a:srgbClr val="FFFFFF"/>
                  </a:outerShdw>
                </a:effectLst>
                <a:latin typeface="Times New Roman" pitchFamily="18" charset="0"/>
              </a:rPr>
              <a:t>sprchou studené vody</a:t>
            </a:r>
          </a:p>
          <a:p>
            <a:pPr marL="990600" lvl="1" indent="-533400" fontAlgn="auto">
              <a:spcAft>
                <a:spcPts val="0"/>
              </a:spcAft>
              <a:buFont typeface="Arial" pitchFamily="34" charset="0"/>
              <a:buChar char="–"/>
              <a:defRPr/>
            </a:pPr>
            <a:r>
              <a:rPr lang="cs-CZ" altLang="cs-CZ" sz="2400" b="1" dirty="0">
                <a:effectLst>
                  <a:outerShdw blurRad="38100" dist="38100" dir="2700000" algn="tl">
                    <a:srgbClr val="FFFFFF"/>
                  </a:outerShdw>
                </a:effectLst>
                <a:latin typeface="Times New Roman" pitchFamily="18" charset="0"/>
              </a:rPr>
              <a:t>vakuové chlazení</a:t>
            </a:r>
            <a:r>
              <a:rPr lang="cs-CZ" altLang="cs-CZ" sz="2400" dirty="0">
                <a:effectLst>
                  <a:outerShdw blurRad="38100" dist="38100" dir="2700000" algn="tl">
                    <a:srgbClr val="FFFFFF"/>
                  </a:outerShdw>
                </a:effectLst>
                <a:latin typeface="Times New Roman" pitchFamily="18" charset="0"/>
              </a:rPr>
              <a:t> v pojízdných komorách přímo na poli a v sadech</a:t>
            </a:r>
          </a:p>
          <a:p>
            <a:pPr fontAlgn="auto">
              <a:spcAft>
                <a:spcPts val="0"/>
              </a:spcAft>
              <a:buFont typeface="Arial" pitchFamily="34" charset="0"/>
              <a:buChar char="•"/>
              <a:defRPr/>
            </a:pPr>
            <a:r>
              <a:rPr lang="cs-CZ" altLang="cs-CZ" sz="2400" b="1" dirty="0">
                <a:effectLst>
                  <a:outerShdw blurRad="38100" dist="38100" dir="2700000" algn="tl">
                    <a:srgbClr val="FFFFFF"/>
                  </a:outerShdw>
                </a:effectLst>
                <a:latin typeface="Times New Roman" pitchFamily="18" charset="0"/>
              </a:rPr>
              <a:t>regulace </a:t>
            </a:r>
            <a:r>
              <a:rPr lang="cs-CZ" altLang="cs-CZ" sz="2400" b="1" dirty="0" err="1">
                <a:effectLst>
                  <a:outerShdw blurRad="38100" dist="38100" dir="2700000" algn="tl">
                    <a:srgbClr val="FFFFFF"/>
                  </a:outerShdw>
                </a:effectLst>
                <a:latin typeface="Times New Roman" pitchFamily="18" charset="0"/>
              </a:rPr>
              <a:t>dozrávacího</a:t>
            </a:r>
            <a:r>
              <a:rPr lang="cs-CZ" altLang="cs-CZ" sz="2400" b="1" dirty="0">
                <a:effectLst>
                  <a:outerShdw blurRad="38100" dist="38100" dir="2700000" algn="tl">
                    <a:srgbClr val="FFFFFF"/>
                  </a:outerShdw>
                </a:effectLst>
                <a:latin typeface="Times New Roman" pitchFamily="18" charset="0"/>
              </a:rPr>
              <a:t> procesu  a </a:t>
            </a:r>
            <a:r>
              <a:rPr lang="cs-CZ" altLang="cs-CZ" sz="2400" b="1" dirty="0" err="1">
                <a:effectLst>
                  <a:outerShdw blurRad="38100" dist="38100" dir="2700000" algn="tl">
                    <a:srgbClr val="FFFFFF"/>
                  </a:outerShdw>
                </a:effectLst>
                <a:latin typeface="Times New Roman" pitchFamily="18" charset="0"/>
              </a:rPr>
              <a:t>zrovnoměrňování</a:t>
            </a:r>
            <a:r>
              <a:rPr lang="cs-CZ" altLang="cs-CZ" sz="2400" b="1" dirty="0">
                <a:effectLst>
                  <a:outerShdw blurRad="38100" dist="38100" dir="2700000" algn="tl">
                    <a:srgbClr val="FFFFFF"/>
                  </a:outerShdw>
                </a:effectLst>
                <a:latin typeface="Times New Roman" pitchFamily="18" charset="0"/>
              </a:rPr>
              <a:t> spotřeby ovoce a zeleniny v průběhu celého roku</a:t>
            </a:r>
          </a:p>
          <a:p>
            <a:pPr fontAlgn="auto">
              <a:spcAft>
                <a:spcPts val="0"/>
              </a:spcAft>
              <a:buFont typeface="Arial" pitchFamily="34" charset="0"/>
              <a:buChar char="•"/>
              <a:defRPr/>
            </a:pPr>
            <a:r>
              <a:rPr lang="cs-CZ" altLang="cs-CZ" sz="2400" b="1" dirty="0">
                <a:effectLst>
                  <a:outerShdw blurRad="38100" dist="38100" dir="2700000" algn="tl">
                    <a:srgbClr val="FFFFFF"/>
                  </a:outerShdw>
                </a:effectLst>
                <a:latin typeface="Times New Roman" pitchFamily="18" charset="0"/>
              </a:rPr>
              <a:t>skladuje-li se ovoce a zelenina  v nevyhovujících skladech dochází k hmotnostním úbytkům 20-30%. </a:t>
            </a:r>
          </a:p>
          <a:p>
            <a:pPr fontAlgn="auto">
              <a:spcAft>
                <a:spcPts val="0"/>
              </a:spcAft>
              <a:buFont typeface="Arial" pitchFamily="34" charset="0"/>
              <a:buChar char="•"/>
              <a:defRPr/>
            </a:pPr>
            <a:r>
              <a:rPr lang="cs-CZ" altLang="cs-CZ" sz="2400" b="1" dirty="0">
                <a:effectLst>
                  <a:outerShdw blurRad="38100" dist="38100" dir="2700000" algn="tl">
                    <a:srgbClr val="FFFFFF"/>
                  </a:outerShdw>
                </a:effectLst>
                <a:latin typeface="Times New Roman" pitchFamily="18" charset="0"/>
              </a:rPr>
              <a:t>moderní sklady používají pro dlouhodobé skladování ovoce a zeleniny systém kontrolované atmosféry (C. A. - </a:t>
            </a:r>
            <a:r>
              <a:rPr lang="cs-CZ" altLang="cs-CZ" sz="2400" b="1" dirty="0" err="1">
                <a:effectLst>
                  <a:outerShdw blurRad="38100" dist="38100" dir="2700000" algn="tl">
                    <a:srgbClr val="FFFFFF"/>
                  </a:outerShdw>
                </a:effectLst>
                <a:latin typeface="Times New Roman" pitchFamily="18" charset="0"/>
              </a:rPr>
              <a:t>Controlled</a:t>
            </a:r>
            <a:r>
              <a:rPr lang="cs-CZ" altLang="cs-CZ" sz="2400" b="1" dirty="0">
                <a:effectLst>
                  <a:outerShdw blurRad="38100" dist="38100" dir="2700000" algn="tl">
                    <a:srgbClr val="FFFFFF"/>
                  </a:outerShdw>
                </a:effectLst>
                <a:latin typeface="Times New Roman" pitchFamily="18" charset="0"/>
              </a:rPr>
              <a:t> </a:t>
            </a:r>
            <a:r>
              <a:rPr lang="cs-CZ" altLang="cs-CZ" sz="2400" b="1" dirty="0" err="1">
                <a:effectLst>
                  <a:outerShdw blurRad="38100" dist="38100" dir="2700000" algn="tl">
                    <a:srgbClr val="FFFFFF"/>
                  </a:outerShdw>
                </a:effectLst>
                <a:latin typeface="Times New Roman" pitchFamily="18" charset="0"/>
              </a:rPr>
              <a:t>Atmosphere</a:t>
            </a:r>
            <a:r>
              <a:rPr lang="cs-CZ" altLang="cs-CZ" sz="2400" b="1" dirty="0">
                <a:effectLst>
                  <a:outerShdw blurRad="38100" dist="38100" dir="2700000" algn="tl">
                    <a:srgbClr val="FFFFFF"/>
                  </a:outerShdw>
                </a:effectLst>
                <a:latin typeface="Times New Roman" pitchFamily="18" charset="0"/>
              </a:rPr>
              <a:t>)</a:t>
            </a:r>
          </a:p>
          <a:p>
            <a:pPr lvl="1" fontAlgn="auto">
              <a:spcAft>
                <a:spcPts val="0"/>
              </a:spcAft>
              <a:buFont typeface="Arial" pitchFamily="34" charset="0"/>
              <a:buChar char="–"/>
              <a:defRPr/>
            </a:pPr>
            <a:r>
              <a:rPr lang="cs-CZ" altLang="cs-CZ" sz="2000" dirty="0">
                <a:latin typeface="Times New Roman" pitchFamily="18" charset="0"/>
              </a:rPr>
              <a:t>systém je založen na principu, že CO</a:t>
            </a:r>
            <a:r>
              <a:rPr lang="cs-CZ" altLang="cs-CZ" sz="2000" baseline="-25000" dirty="0">
                <a:latin typeface="Times New Roman" pitchFamily="18" charset="0"/>
              </a:rPr>
              <a:t>2</a:t>
            </a:r>
            <a:r>
              <a:rPr lang="cs-CZ" altLang="cs-CZ" sz="2000" dirty="0">
                <a:latin typeface="Times New Roman" pitchFamily="18" charset="0"/>
              </a:rPr>
              <a:t> zpomaluje v optimální koncentraci dýchací pochody, zrání a snižuje ztráty na hmotnosti ovoce a zeleniny.</a:t>
            </a:r>
            <a:r>
              <a:rPr lang="cs-CZ" altLang="cs-CZ" sz="2000" b="1" dirty="0">
                <a:latin typeface="Times New Roman" pitchFamily="18" charset="0"/>
              </a:rPr>
              <a:t> </a:t>
            </a:r>
            <a:endParaRPr lang="cs-CZ" altLang="cs-CZ" dirty="0"/>
          </a:p>
          <a:p>
            <a:pPr marL="990600" lvl="1" indent="-533400" fontAlgn="auto">
              <a:spcAft>
                <a:spcPts val="0"/>
              </a:spcAft>
              <a:buFont typeface="Arial" pitchFamily="34" charset="0"/>
              <a:buChar char="–"/>
              <a:defRPr/>
            </a:pPr>
            <a:endParaRPr lang="cs-CZ" altLang="cs-CZ" sz="2400" dirty="0">
              <a:effectLst>
                <a:outerShdw blurRad="38100" dist="38100" dir="2700000" algn="tl">
                  <a:srgbClr val="FFFFFF"/>
                </a:outerShdw>
              </a:effectLst>
              <a:latin typeface="Times New Roman" pitchFamily="18" charset="0"/>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0" y="0"/>
            <a:ext cx="9144000" cy="1052513"/>
          </a:xfrm>
        </p:spPr>
        <p:txBody>
          <a:bodyPr/>
          <a:lstStyle/>
          <a:p>
            <a:r>
              <a:rPr lang="cs-CZ" altLang="cs-CZ">
                <a:solidFill>
                  <a:srgbClr val="FF6600"/>
                </a:solidFill>
                <a:latin typeface="Arial Black" pitchFamily="34" charset="0"/>
              </a:rPr>
              <a:t>Skladování brambor </a:t>
            </a:r>
          </a:p>
        </p:txBody>
      </p:sp>
      <p:sp>
        <p:nvSpPr>
          <p:cNvPr id="19459" name="Rectangle 3"/>
          <p:cNvSpPr>
            <a:spLocks noGrp="1" noChangeArrowheads="1"/>
          </p:cNvSpPr>
          <p:nvPr>
            <p:ph idx="1"/>
          </p:nvPr>
        </p:nvSpPr>
        <p:spPr>
          <a:xfrm>
            <a:off x="0" y="1125538"/>
            <a:ext cx="9144000" cy="5732462"/>
          </a:xfrm>
        </p:spPr>
        <p:txBody>
          <a:bodyPr rtlCol="0">
            <a:normAutofit/>
          </a:bodyPr>
          <a:lstStyle/>
          <a:p>
            <a:pPr marL="609600" indent="-609600" fontAlgn="auto">
              <a:spcAft>
                <a:spcPts val="0"/>
              </a:spcAft>
              <a:buFontTx/>
              <a:buAutoNum type="arabicPeriod"/>
              <a:defRPr/>
            </a:pPr>
            <a:r>
              <a:rPr lang="cs-CZ" altLang="cs-CZ" sz="2400" b="1">
                <a:latin typeface="Times New Roman" pitchFamily="18" charset="0"/>
              </a:rPr>
              <a:t>na hromadách na volném prostranství</a:t>
            </a:r>
          </a:p>
          <a:p>
            <a:pPr marL="990600" lvl="1" indent="-533400" fontAlgn="auto">
              <a:lnSpc>
                <a:spcPct val="80000"/>
              </a:lnSpc>
              <a:spcAft>
                <a:spcPts val="0"/>
              </a:spcAft>
              <a:buFont typeface="Arial" pitchFamily="34" charset="0"/>
              <a:buChar char="–"/>
              <a:defRPr/>
            </a:pPr>
            <a:r>
              <a:rPr lang="cs-CZ" altLang="cs-CZ" sz="1800">
                <a:effectLst>
                  <a:outerShdw blurRad="38100" dist="38100" dir="2700000" algn="tl">
                    <a:srgbClr val="FFFFFF"/>
                  </a:outerShdw>
                </a:effectLst>
                <a:latin typeface="Times New Roman" pitchFamily="18" charset="0"/>
              </a:rPr>
              <a:t>pro přechodné, krátkodobé uskladnění brambor určených na brzké zpracování do příchodu mrazů</a:t>
            </a:r>
            <a:r>
              <a:rPr lang="cs-CZ" altLang="cs-CZ">
                <a:effectLst>
                  <a:outerShdw blurRad="38100" dist="38100" dir="2700000" algn="tl">
                    <a:srgbClr val="FFFFFF"/>
                  </a:outerShdw>
                </a:effectLst>
              </a:rPr>
              <a:t> </a:t>
            </a:r>
            <a:endParaRPr lang="cs-CZ" altLang="cs-CZ" sz="3200">
              <a:effectLst>
                <a:outerShdw blurRad="38100" dist="38100" dir="2700000" algn="tl">
                  <a:srgbClr val="FFFFFF"/>
                </a:outerShdw>
              </a:effectLst>
              <a:latin typeface="Times New Roman" pitchFamily="18" charset="0"/>
            </a:endParaRPr>
          </a:p>
          <a:p>
            <a:pPr marL="609600" indent="-609600" fontAlgn="auto">
              <a:spcAft>
                <a:spcPts val="0"/>
              </a:spcAft>
              <a:buFontTx/>
              <a:buAutoNum type="arabicPeriod"/>
              <a:defRPr/>
            </a:pPr>
            <a:r>
              <a:rPr lang="cs-CZ" altLang="cs-CZ" sz="2400" b="1">
                <a:latin typeface="Times New Roman" pitchFamily="18" charset="0"/>
              </a:rPr>
              <a:t>ve splavech</a:t>
            </a:r>
            <a:r>
              <a:rPr lang="cs-CZ" altLang="cs-CZ" sz="2400">
                <a:latin typeface="Times New Roman" pitchFamily="18" charset="0"/>
              </a:rPr>
              <a:t> (riedingerech)</a:t>
            </a:r>
          </a:p>
          <a:p>
            <a:pPr marL="990600" lvl="1" indent="-533400" fontAlgn="auto">
              <a:lnSpc>
                <a:spcPct val="80000"/>
              </a:lnSpc>
              <a:spcAft>
                <a:spcPts val="0"/>
              </a:spcAft>
              <a:buFont typeface="Arial" pitchFamily="34" charset="0"/>
              <a:buChar char="–"/>
              <a:defRPr/>
            </a:pPr>
            <a:r>
              <a:rPr lang="cs-CZ" altLang="cs-CZ" sz="1800">
                <a:effectLst>
                  <a:outerShdw blurRad="38100" dist="38100" dir="2700000" algn="tl">
                    <a:srgbClr val="FFFFFF"/>
                  </a:outerShdw>
                </a:effectLst>
                <a:latin typeface="Times New Roman" pitchFamily="18" charset="0"/>
              </a:rPr>
              <a:t>zděná nebo betonová koryta dlouhá 25-50 m, široká 4-5 m a hluboká  2,5-3 m vespod s plavicím kanálkem, sloužící k provětrávání brambor, určeny pro rychlé zpracování</a:t>
            </a:r>
            <a:endParaRPr lang="cs-CZ" altLang="cs-CZ" sz="3200">
              <a:latin typeface="Times New Roman" pitchFamily="18" charset="0"/>
            </a:endParaRPr>
          </a:p>
          <a:p>
            <a:pPr marL="609600" indent="-609600" fontAlgn="auto">
              <a:spcAft>
                <a:spcPts val="0"/>
              </a:spcAft>
              <a:buFontTx/>
              <a:buAutoNum type="arabicPeriod"/>
              <a:defRPr/>
            </a:pPr>
            <a:r>
              <a:rPr lang="cs-CZ" altLang="cs-CZ" sz="2400" b="1">
                <a:latin typeface="Times New Roman" pitchFamily="18" charset="0"/>
              </a:rPr>
              <a:t>na mechanizovaných skládkách</a:t>
            </a:r>
          </a:p>
          <a:p>
            <a:pPr marL="990600" lvl="1" indent="-533400" fontAlgn="auto">
              <a:lnSpc>
                <a:spcPct val="60000"/>
              </a:lnSpc>
              <a:spcAft>
                <a:spcPts val="0"/>
              </a:spcAft>
              <a:buFont typeface="Arial" pitchFamily="34" charset="0"/>
              <a:buChar char="–"/>
              <a:defRPr/>
            </a:pPr>
            <a:r>
              <a:rPr lang="cs-CZ" altLang="cs-CZ" sz="1800">
                <a:effectLst>
                  <a:outerShdw blurRad="38100" dist="38100" dir="2700000" algn="tl">
                    <a:srgbClr val="FFFFFF"/>
                  </a:outerShdw>
                </a:effectLst>
                <a:latin typeface="Times New Roman" pitchFamily="18" charset="0"/>
              </a:rPr>
              <a:t>řeší odstranění namáhavé ruční práce při přejímce soustavou dopravníků ke skladovacímu prostoru</a:t>
            </a:r>
            <a:r>
              <a:rPr lang="cs-CZ" altLang="cs-CZ"/>
              <a:t> </a:t>
            </a:r>
            <a:endParaRPr lang="cs-CZ" altLang="cs-CZ" sz="2000" b="1">
              <a:latin typeface="Times New Roman" pitchFamily="18" charset="0"/>
            </a:endParaRPr>
          </a:p>
          <a:p>
            <a:pPr marL="609600" indent="-609600" fontAlgn="auto">
              <a:spcAft>
                <a:spcPts val="0"/>
              </a:spcAft>
              <a:buFontTx/>
              <a:buAutoNum type="arabicPeriod"/>
              <a:defRPr/>
            </a:pPr>
            <a:r>
              <a:rPr lang="cs-CZ" altLang="cs-CZ" sz="2400" b="1">
                <a:latin typeface="Times New Roman" pitchFamily="18" charset="0"/>
              </a:rPr>
              <a:t>ve</a:t>
            </a:r>
            <a:r>
              <a:rPr lang="cs-CZ" altLang="cs-CZ" sz="2400">
                <a:latin typeface="Times New Roman" pitchFamily="18" charset="0"/>
              </a:rPr>
              <a:t> </a:t>
            </a:r>
            <a:r>
              <a:rPr lang="cs-CZ" altLang="cs-CZ" sz="2400" b="1">
                <a:latin typeface="Times New Roman" pitchFamily="18" charset="0"/>
              </a:rPr>
              <a:t>velkokrechtech</a:t>
            </a:r>
          </a:p>
          <a:p>
            <a:pPr marL="990600" lvl="1" indent="-533400" fontAlgn="auto">
              <a:lnSpc>
                <a:spcPct val="70000"/>
              </a:lnSpc>
              <a:spcAft>
                <a:spcPts val="0"/>
              </a:spcAft>
              <a:buFont typeface="Arial" pitchFamily="34" charset="0"/>
              <a:buChar char="–"/>
              <a:defRPr/>
            </a:pPr>
            <a:r>
              <a:rPr lang="cs-CZ" altLang="cs-CZ" sz="1800">
                <a:effectLst>
                  <a:outerShdw blurRad="38100" dist="38100" dir="2700000" algn="tl">
                    <a:srgbClr val="FFFFFF"/>
                  </a:outerShdw>
                </a:effectLst>
                <a:latin typeface="Times New Roman" pitchFamily="18" charset="0"/>
              </a:rPr>
              <a:t>nejstarším a dosud nejdostupnějším, ale pouze výpomocným způsobem skladování brambor;  krechty nevyžadují trvalé investice</a:t>
            </a:r>
            <a:r>
              <a:rPr lang="cs-CZ" altLang="cs-CZ"/>
              <a:t> </a:t>
            </a:r>
            <a:endParaRPr lang="cs-CZ" altLang="cs-CZ" sz="2000" b="1">
              <a:latin typeface="Times New Roman" pitchFamily="18" charset="0"/>
            </a:endParaRPr>
          </a:p>
          <a:p>
            <a:pPr marL="609600" indent="-609600" fontAlgn="auto">
              <a:spcAft>
                <a:spcPts val="0"/>
              </a:spcAft>
              <a:buFontTx/>
              <a:buAutoNum type="arabicPeriod"/>
              <a:defRPr/>
            </a:pPr>
            <a:r>
              <a:rPr lang="cs-CZ" altLang="cs-CZ" sz="2400" b="1">
                <a:latin typeface="Times New Roman" pitchFamily="18" charset="0"/>
              </a:rPr>
              <a:t>v bramborárnách</a:t>
            </a:r>
            <a:r>
              <a:rPr lang="cs-CZ" altLang="cs-CZ"/>
              <a:t> </a:t>
            </a:r>
          </a:p>
          <a:p>
            <a:pPr marL="990600" lvl="1" indent="-533400" fontAlgn="auto">
              <a:spcAft>
                <a:spcPts val="0"/>
              </a:spcAft>
              <a:buFont typeface="Arial" pitchFamily="34" charset="0"/>
              <a:buChar char="–"/>
              <a:defRPr/>
            </a:pPr>
            <a:r>
              <a:rPr lang="cs-CZ" altLang="cs-CZ" sz="1800">
                <a:effectLst>
                  <a:outerShdw blurRad="38100" dist="38100" dir="2700000" algn="tl">
                    <a:srgbClr val="FFFFFF"/>
                  </a:outerShdw>
                </a:effectLst>
                <a:latin typeface="Times New Roman" pitchFamily="18" charset="0"/>
              </a:rPr>
              <a:t>speciální trvalé (povrchové nebo polozapuštěné ) investičně náročné stavby  zařízené na udržení optimální skladovací podmínky</a:t>
            </a:r>
            <a:endParaRPr lang="cs-CZ" altLang="cs-CZ"/>
          </a:p>
          <a:p>
            <a:pPr marL="609600" indent="-609600" fontAlgn="auto">
              <a:lnSpc>
                <a:spcPct val="60000"/>
              </a:lnSpc>
              <a:spcAft>
                <a:spcPts val="0"/>
              </a:spcAft>
              <a:buFontTx/>
              <a:buAutoNum type="arabicPeriod"/>
              <a:defRPr/>
            </a:pPr>
            <a:r>
              <a:rPr lang="cs-CZ" altLang="cs-CZ" sz="2400" b="1">
                <a:latin typeface="Times New Roman" pitchFamily="18" charset="0"/>
              </a:rPr>
              <a:t>sklepy</a:t>
            </a:r>
            <a:endParaRPr lang="cs-CZ" altLang="cs-CZ"/>
          </a:p>
          <a:p>
            <a:pPr marL="990600" lvl="1" indent="-533400" fontAlgn="auto">
              <a:lnSpc>
                <a:spcPct val="60000"/>
              </a:lnSpc>
              <a:spcAft>
                <a:spcPts val="0"/>
              </a:spcAft>
              <a:buFont typeface="Times New Roman" pitchFamily="18" charset="0"/>
              <a:buChar char="–"/>
              <a:defRPr/>
            </a:pPr>
            <a:r>
              <a:rPr lang="cs-CZ" altLang="cs-CZ" sz="1800">
                <a:effectLst>
                  <a:outerShdw blurRad="38100" dist="38100" dir="2700000" algn="tl">
                    <a:srgbClr val="FFFFFF"/>
                  </a:outerShdw>
                </a:effectLst>
                <a:latin typeface="Times New Roman" pitchFamily="18" charset="0"/>
              </a:rPr>
              <a:t>prostory umístěné pod hospodářskými nebo obytnými budovami</a:t>
            </a:r>
            <a:r>
              <a:rPr lang="cs-CZ" altLang="cs-CZ"/>
              <a:t> </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Nadpis 3"/>
          <p:cNvSpPr>
            <a:spLocks noGrp="1"/>
          </p:cNvSpPr>
          <p:nvPr>
            <p:ph type="title"/>
          </p:nvPr>
        </p:nvSpPr>
        <p:spPr>
          <a:xfrm>
            <a:off x="1908175" y="476250"/>
            <a:ext cx="4608513" cy="990600"/>
          </a:xfrm>
        </p:spPr>
        <p:txBody>
          <a:bodyPr/>
          <a:lstStyle/>
          <a:p>
            <a:r>
              <a:rPr lang="cs-CZ">
                <a:solidFill>
                  <a:srgbClr val="C00000"/>
                </a:solidFill>
              </a:rPr>
              <a:t>Skladové procesy</a:t>
            </a:r>
          </a:p>
        </p:txBody>
      </p:sp>
      <p:pic>
        <p:nvPicPr>
          <p:cNvPr id="51202" name="Picture 3"/>
          <p:cNvPicPr>
            <a:picLocks noChangeAspect="1" noChangeArrowheads="1"/>
          </p:cNvPicPr>
          <p:nvPr/>
        </p:nvPicPr>
        <p:blipFill>
          <a:blip r:embed="rId3"/>
          <a:srcRect/>
          <a:stretch>
            <a:fillRect/>
          </a:stretch>
        </p:blipFill>
        <p:spPr bwMode="auto">
          <a:xfrm>
            <a:off x="468313" y="1628775"/>
            <a:ext cx="8280400" cy="482441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Warehouse</a:t>
            </a:r>
            <a:r>
              <a:rPr lang="cs-CZ" dirty="0"/>
              <a:t> </a:t>
            </a:r>
            <a:r>
              <a:rPr lang="cs-CZ" dirty="0" err="1"/>
              <a:t>process</a:t>
            </a:r>
            <a:endParaRPr lang="en-GB" dirty="0"/>
          </a:p>
        </p:txBody>
      </p:sp>
      <p:pic>
        <p:nvPicPr>
          <p:cNvPr id="4098" name="Picture 2" descr="Výsledek obrázku pro warehouse proces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4198" y="1485121"/>
            <a:ext cx="7076427" cy="424773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900229" y="5876848"/>
            <a:ext cx="5327667" cy="369332"/>
          </a:xfrm>
          <a:prstGeom prst="rect">
            <a:avLst/>
          </a:prstGeom>
        </p:spPr>
        <p:txBody>
          <a:bodyPr wrap="square">
            <a:spAutoFit/>
          </a:bodyPr>
          <a:lstStyle/>
          <a:p>
            <a:r>
              <a:rPr lang="en-GB" dirty="0"/>
              <a:t>https://www.youtube.com/watch?v=lYO0v501jjA</a:t>
            </a:r>
          </a:p>
        </p:txBody>
      </p:sp>
    </p:spTree>
    <p:extLst>
      <p:ext uri="{BB962C8B-B14F-4D97-AF65-F5344CB8AC3E}">
        <p14:creationId xmlns:p14="http://schemas.microsoft.com/office/powerpoint/2010/main" val="3737386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rtlCol="0">
            <a:normAutofit fontScale="90000"/>
          </a:bodyPr>
          <a:lstStyle/>
          <a:p>
            <a:pPr marL="320040" indent="-320040" fontAlgn="auto">
              <a:spcAft>
                <a:spcPts val="0"/>
              </a:spcAft>
              <a:buClr>
                <a:schemeClr val="accent6">
                  <a:lumMod val="75000"/>
                </a:schemeClr>
              </a:buClr>
              <a:defRPr/>
            </a:pPr>
            <a:r>
              <a:rPr lang="cs-CZ" dirty="0"/>
              <a:t>Funkce skladování</a:t>
            </a:r>
          </a:p>
        </p:txBody>
      </p:sp>
      <p:sp>
        <p:nvSpPr>
          <p:cNvPr id="12291" name="Rectangle 3"/>
          <p:cNvSpPr>
            <a:spLocks noGrp="1" noChangeArrowheads="1"/>
          </p:cNvSpPr>
          <p:nvPr>
            <p:ph idx="1"/>
          </p:nvPr>
        </p:nvSpPr>
        <p:spPr>
          <a:xfrm>
            <a:off x="540002" y="1692002"/>
            <a:ext cx="8064900" cy="4545310"/>
          </a:xfrm>
        </p:spPr>
        <p:txBody>
          <a:bodyPr rtlCol="0">
            <a:normAutofit fontScale="77500" lnSpcReduction="20000"/>
          </a:bodyPr>
          <a:lstStyle/>
          <a:p>
            <a:pPr marL="182880" indent="-182880" algn="just" fontAlgn="auto">
              <a:spcAft>
                <a:spcPts val="0"/>
              </a:spcAft>
              <a:buFont typeface="Arial" pitchFamily="34" charset="0"/>
              <a:buChar char="•"/>
              <a:defRPr/>
            </a:pPr>
            <a:r>
              <a:rPr lang="cs-CZ" altLang="sk-SK" sz="2800" dirty="0"/>
              <a:t>Základná funkce = kvantitativní, časové  a prostorové </a:t>
            </a:r>
            <a:r>
              <a:rPr lang="cs-CZ" altLang="sk-SK" sz="2800" b="1" dirty="0"/>
              <a:t>vyrovnávaní </a:t>
            </a:r>
            <a:r>
              <a:rPr lang="cs-CZ" altLang="sk-SK" sz="2800" dirty="0"/>
              <a:t>nerovnoměrností v rozdílné dimenzovaných materiálových tocích. (rozdíl tempa ve spotřebě a výrobě) </a:t>
            </a:r>
            <a:r>
              <a:rPr lang="cs-CZ" altLang="sk-SK" sz="2800" dirty="0" err="1"/>
              <a:t>Stockpilling</a:t>
            </a:r>
            <a:endParaRPr lang="cs-CZ" altLang="sk-SK" sz="2800" dirty="0"/>
          </a:p>
          <a:p>
            <a:pPr marL="182880" indent="-182880" algn="just" fontAlgn="auto">
              <a:spcAft>
                <a:spcPts val="0"/>
              </a:spcAft>
              <a:buFont typeface="Arial" pitchFamily="34" charset="0"/>
              <a:buChar char="•"/>
              <a:defRPr/>
            </a:pPr>
            <a:r>
              <a:rPr lang="cs-CZ" altLang="sk-SK" sz="2800" dirty="0" err="1"/>
              <a:t>Regrouping</a:t>
            </a:r>
            <a:r>
              <a:rPr lang="cs-CZ" altLang="sk-SK" sz="2800" dirty="0"/>
              <a:t> </a:t>
            </a:r>
          </a:p>
          <a:p>
            <a:pPr marL="182880" indent="-182880" algn="just" fontAlgn="auto">
              <a:lnSpc>
                <a:spcPct val="90000"/>
              </a:lnSpc>
              <a:spcAft>
                <a:spcPts val="0"/>
              </a:spcAft>
              <a:buClr>
                <a:schemeClr val="accent6">
                  <a:lumMod val="75000"/>
                </a:schemeClr>
              </a:buClr>
              <a:buFont typeface="Arial" pitchFamily="34" charset="0"/>
              <a:buChar char="•"/>
              <a:defRPr/>
            </a:pPr>
            <a:r>
              <a:rPr lang="cs-CZ" sz="2800" dirty="0"/>
              <a:t>Pojistná funkce – vyplývá z předvídatelných              a nepředvídatelných rizik v zásobovaní              a distribuci</a:t>
            </a:r>
          </a:p>
          <a:p>
            <a:pPr marL="182880" indent="-182880" algn="just" fontAlgn="auto">
              <a:lnSpc>
                <a:spcPct val="90000"/>
              </a:lnSpc>
              <a:spcAft>
                <a:spcPts val="0"/>
              </a:spcAft>
              <a:buClr>
                <a:schemeClr val="accent6">
                  <a:lumMod val="75000"/>
                </a:schemeClr>
              </a:buClr>
              <a:buFont typeface="Arial" pitchFamily="34" charset="0"/>
              <a:buChar char="•"/>
              <a:defRPr/>
            </a:pPr>
            <a:r>
              <a:rPr lang="cs-CZ" sz="2800" dirty="0" err="1"/>
              <a:t>Kompletizační</a:t>
            </a:r>
            <a:r>
              <a:rPr lang="cs-CZ" sz="2800" dirty="0"/>
              <a:t> funkce – vytváření sortimentu dodávek podle specifických požadavek zákazníka</a:t>
            </a:r>
          </a:p>
          <a:p>
            <a:pPr marL="182880" indent="-182880" algn="just" fontAlgn="auto">
              <a:lnSpc>
                <a:spcPct val="90000"/>
              </a:lnSpc>
              <a:spcAft>
                <a:spcPts val="0"/>
              </a:spcAft>
              <a:buClr>
                <a:schemeClr val="accent6">
                  <a:lumMod val="75000"/>
                </a:schemeClr>
              </a:buClr>
              <a:buFont typeface="Arial" pitchFamily="34" charset="0"/>
              <a:buChar char="•"/>
              <a:defRPr/>
            </a:pPr>
            <a:r>
              <a:rPr lang="cs-CZ" sz="2800" dirty="0"/>
              <a:t>Spekulační (spekulativní) funkce – vytvářeni zásob v souvislosti s vývojem cen na trhu, v zásobování, v distribuci</a:t>
            </a:r>
          </a:p>
          <a:p>
            <a:pPr marL="182880" indent="-182880" algn="just" fontAlgn="auto">
              <a:lnSpc>
                <a:spcPct val="90000"/>
              </a:lnSpc>
              <a:spcAft>
                <a:spcPts val="0"/>
              </a:spcAft>
              <a:buClr>
                <a:schemeClr val="accent6">
                  <a:lumMod val="75000"/>
                </a:schemeClr>
              </a:buClr>
              <a:buFont typeface="Arial" pitchFamily="34" charset="0"/>
              <a:buChar char="•"/>
              <a:defRPr/>
            </a:pPr>
            <a:r>
              <a:rPr lang="cs-CZ" sz="2800" dirty="0"/>
              <a:t>Technologická funkce – zaměření na kvalitativní změny skladovaného tovaru nesouvisející (anebo nepřímo související) s výrobním procesem – např. zrání </a:t>
            </a:r>
            <a:endParaRPr lang="cs-CZ" altLang="sk-SK" sz="2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Zástupný symbol pro zápatí 4"/>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tLang="cs-CZ">
                <a:solidFill>
                  <a:schemeClr val="tx1"/>
                </a:solidFill>
                <a:latin typeface="Tahoma" pitchFamily="34" charset="0"/>
              </a:rPr>
              <a:t>Management of Business Logistics, 7</a:t>
            </a:r>
            <a:r>
              <a:rPr lang="en-US" altLang="cs-CZ" baseline="30000">
                <a:solidFill>
                  <a:schemeClr val="tx1"/>
                </a:solidFill>
                <a:latin typeface="Tahoma" pitchFamily="34" charset="0"/>
              </a:rPr>
              <a:t>th</a:t>
            </a:r>
            <a:r>
              <a:rPr lang="en-US" altLang="cs-CZ">
                <a:solidFill>
                  <a:schemeClr val="tx1"/>
                </a:solidFill>
                <a:latin typeface="Tahoma" pitchFamily="34" charset="0"/>
              </a:rPr>
              <a:t> Ed.</a:t>
            </a:r>
            <a:r>
              <a:rPr lang="cs-CZ" altLang="cs-CZ">
                <a:solidFill>
                  <a:schemeClr val="tx1"/>
                </a:solidFill>
                <a:latin typeface="Tahoma" pitchFamily="34" charset="0"/>
              </a:rPr>
              <a:t>, Ch. 8</a:t>
            </a:r>
            <a:endParaRPr lang="en-US" altLang="cs-CZ">
              <a:solidFill>
                <a:schemeClr val="tx1"/>
              </a:solidFill>
              <a:latin typeface="Tahoma" pitchFamily="34" charset="0"/>
            </a:endParaRPr>
          </a:p>
        </p:txBody>
      </p:sp>
      <p:sp>
        <p:nvSpPr>
          <p:cNvPr id="52226" name="Rectangle 2"/>
          <p:cNvSpPr>
            <a:spLocks noGrp="1" noChangeArrowheads="1"/>
          </p:cNvSpPr>
          <p:nvPr>
            <p:ph type="title"/>
          </p:nvPr>
        </p:nvSpPr>
        <p:spPr>
          <a:xfrm>
            <a:off x="468313" y="115888"/>
            <a:ext cx="8229600" cy="779462"/>
          </a:xfrm>
        </p:spPr>
        <p:txBody>
          <a:bodyPr/>
          <a:lstStyle/>
          <a:p>
            <a:r>
              <a:rPr lang="en-US" altLang="cs-CZ"/>
              <a:t>    </a:t>
            </a:r>
            <a:r>
              <a:rPr lang="en-US" altLang="cs-CZ" i="1"/>
              <a:t>Basic Warehouse Operations</a:t>
            </a:r>
          </a:p>
        </p:txBody>
      </p:sp>
      <p:pic>
        <p:nvPicPr>
          <p:cNvPr id="52227" name="Picture 3" descr="coy0806"/>
          <p:cNvPicPr>
            <a:picLocks noGrp="1" noChangeAspect="1" noChangeArrowheads="1"/>
          </p:cNvPicPr>
          <p:nvPr>
            <p:ph idx="1"/>
          </p:nvPr>
        </p:nvPicPr>
        <p:blipFill>
          <a:blip r:embed="rId3">
            <a:lum bright="-48000" contrast="66000"/>
          </a:blip>
          <a:srcRect/>
          <a:stretch>
            <a:fillRect/>
          </a:stretch>
        </p:blipFill>
        <p:spPr>
          <a:xfrm>
            <a:off x="900113" y="908050"/>
            <a:ext cx="7200279" cy="5224463"/>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a:p>
        </p:txBody>
      </p:sp>
      <p:sp>
        <p:nvSpPr>
          <p:cNvPr id="3" name="Zástupný symbol pro obsah 2"/>
          <p:cNvSpPr>
            <a:spLocks noGrp="1"/>
          </p:cNvSpPr>
          <p:nvPr>
            <p:ph idx="1"/>
          </p:nvPr>
        </p:nvSpPr>
        <p:spPr/>
        <p:txBody>
          <a:bodyPr/>
          <a:lstStyle/>
          <a:p>
            <a:r>
              <a:rPr lang="en-GB" dirty="0">
                <a:hlinkClick r:id="rId3"/>
              </a:rPr>
              <a:t>https://www.youtube.com/watch?v=Ip6pGVXh0Us</a:t>
            </a:r>
            <a:endParaRPr lang="cs-CZ" dirty="0"/>
          </a:p>
          <a:p>
            <a:r>
              <a:rPr lang="en-GB" dirty="0">
                <a:hlinkClick r:id="rId4"/>
              </a:rPr>
              <a:t>https://www.youtube.com/watch?v=gtMIdlaxa0k</a:t>
            </a:r>
            <a:r>
              <a:rPr lang="cs-CZ" dirty="0"/>
              <a:t> – FABORY NEZVLÁDNEME </a:t>
            </a:r>
            <a:r>
              <a:rPr lang="cs-CZ" dirty="0">
                <a:sym typeface="Wingdings" panose="05000000000000000000" pitchFamily="2" charset="2"/>
              </a:rPr>
              <a:t></a:t>
            </a:r>
            <a:endParaRPr lang="cs-CZ" dirty="0"/>
          </a:p>
          <a:p>
            <a:r>
              <a:rPr lang="cs-CZ" dirty="0"/>
              <a:t>RFID </a:t>
            </a:r>
            <a:r>
              <a:rPr lang="cs-CZ" dirty="0">
                <a:hlinkClick r:id="rId5"/>
              </a:rPr>
              <a:t>https://www.youtube.com/watch?v=gEQJxNDSKAE</a:t>
            </a:r>
            <a:r>
              <a:rPr lang="cs-CZ" dirty="0"/>
              <a:t> </a:t>
            </a:r>
          </a:p>
          <a:p>
            <a:endParaRPr lang="en-GB" dirty="0"/>
          </a:p>
        </p:txBody>
      </p:sp>
    </p:spTree>
    <p:extLst>
      <p:ext uri="{BB962C8B-B14F-4D97-AF65-F5344CB8AC3E}">
        <p14:creationId xmlns:p14="http://schemas.microsoft.com/office/powerpoint/2010/main" val="375407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Nadpis 1"/>
          <p:cNvSpPr>
            <a:spLocks noGrp="1"/>
          </p:cNvSpPr>
          <p:nvPr>
            <p:ph type="title"/>
          </p:nvPr>
        </p:nvSpPr>
        <p:spPr>
          <a:xfrm>
            <a:off x="468313" y="260350"/>
            <a:ext cx="8229600" cy="990600"/>
          </a:xfrm>
        </p:spPr>
        <p:txBody>
          <a:bodyPr/>
          <a:lstStyle/>
          <a:p>
            <a:r>
              <a:rPr lang="cs-CZ">
                <a:solidFill>
                  <a:srgbClr val="C00000"/>
                </a:solidFill>
              </a:rPr>
              <a:t>I. Procesy vstupu do skladu</a:t>
            </a:r>
          </a:p>
        </p:txBody>
      </p:sp>
      <p:sp>
        <p:nvSpPr>
          <p:cNvPr id="3" name="Zástupný symbol pro obsah 2"/>
          <p:cNvSpPr>
            <a:spLocks noGrp="1"/>
          </p:cNvSpPr>
          <p:nvPr>
            <p:ph idx="1"/>
          </p:nvPr>
        </p:nvSpPr>
        <p:spPr>
          <a:xfrm>
            <a:off x="250825" y="1196975"/>
            <a:ext cx="8642350" cy="5472113"/>
          </a:xfrm>
        </p:spPr>
        <p:txBody>
          <a:bodyPr rtlCol="0">
            <a:normAutofit fontScale="62500" lnSpcReduction="20000"/>
          </a:bodyPr>
          <a:lstStyle/>
          <a:p>
            <a:pPr marL="182880" indent="-182880" fontAlgn="auto">
              <a:spcAft>
                <a:spcPts val="0"/>
              </a:spcAft>
              <a:buFont typeface="Arial" pitchFamily="34" charset="0"/>
              <a:buChar char="•"/>
              <a:defRPr/>
            </a:pPr>
            <a:r>
              <a:rPr lang="cs-CZ" dirty="0"/>
              <a:t>1. „hrubý“ příjem zboží – vykládka zboží, kvantitativní přejímka – počet kusů, hmotnost (u určitého druhu zboží i kvalitativní – teplota….) a </a:t>
            </a:r>
            <a:r>
              <a:rPr lang="cs-CZ" dirty="0" err="1"/>
              <a:t>námatková</a:t>
            </a:r>
            <a:r>
              <a:rPr lang="cs-CZ" dirty="0"/>
              <a:t> kvalitativní (neporušení obalu), přebírání dokladů – na příjmové rampě (</a:t>
            </a:r>
            <a:r>
              <a:rPr lang="cs-CZ" dirty="0" err="1"/>
              <a:t>dock</a:t>
            </a:r>
            <a:r>
              <a:rPr lang="cs-CZ" dirty="0"/>
              <a:t>) – „po ose“ – nákladní aut., kamiony nebo po železnici</a:t>
            </a:r>
          </a:p>
          <a:p>
            <a:pPr marL="182880" indent="-182880" fontAlgn="auto">
              <a:spcAft>
                <a:spcPts val="0"/>
              </a:spcAft>
              <a:buFont typeface="Arial" pitchFamily="34" charset="0"/>
              <a:buChar char="•"/>
              <a:defRPr/>
            </a:pPr>
            <a:r>
              <a:rPr lang="cs-CZ" dirty="0"/>
              <a:t>2. „čistý“ příjem - přejímka a tvorba skladových manipulačních jednotek (SKJ) – pokud je nutné; přejímka – podrobná kvantitativní, kvalitativní a v obchodě i sortimentní (složení dodávky, správnost značení, komplexnost) dle dodacího listu a objednávky– DOKUMENT: příjemka a kniha došlých zásilek. </a:t>
            </a:r>
          </a:p>
          <a:p>
            <a:pPr marL="182880" indent="-182880" fontAlgn="auto">
              <a:spcAft>
                <a:spcPts val="0"/>
              </a:spcAft>
              <a:buFont typeface="Arial" pitchFamily="34" charset="0"/>
              <a:buChar char="•"/>
              <a:defRPr/>
            </a:pPr>
            <a:r>
              <a:rPr lang="cs-CZ" dirty="0"/>
              <a:t>Tvorba SKJ - proces třídění podle určitých pravidel (plán skladu, naskladnění…. U spotřebního zboží (skladů pro MOO) – i třídění zboží pro promoční akce - identifikace  podle promočních tabulek</a:t>
            </a:r>
          </a:p>
          <a:p>
            <a:pPr marL="182880" indent="-182880" fontAlgn="auto">
              <a:spcAft>
                <a:spcPts val="0"/>
              </a:spcAft>
              <a:buFont typeface="Arial" pitchFamily="34" charset="0"/>
              <a:buChar char="•"/>
              <a:defRPr/>
            </a:pPr>
            <a:r>
              <a:rPr lang="cs-CZ" dirty="0"/>
              <a:t>3. meziskladování – čekání na naskladněni</a:t>
            </a:r>
          </a:p>
          <a:p>
            <a:pPr marL="182880" indent="-182880" fontAlgn="auto">
              <a:spcAft>
                <a:spcPts val="0"/>
              </a:spcAft>
              <a:buFont typeface="Arial" pitchFamily="34" charset="0"/>
              <a:buChar char="•"/>
              <a:defRPr/>
            </a:pPr>
            <a:r>
              <a:rPr lang="cs-CZ" dirty="0"/>
              <a:t>4. manipulace s obaly – pokud je nutné – vratné obaly apod.</a:t>
            </a:r>
          </a:p>
          <a:p>
            <a:pPr marL="182880" indent="-182880" fontAlgn="auto">
              <a:spcAft>
                <a:spcPts val="0"/>
              </a:spcAft>
              <a:buFont typeface="Arial" pitchFamily="34" charset="0"/>
              <a:buChar char="•"/>
              <a:defRPr/>
            </a:pPr>
            <a:r>
              <a:rPr lang="cs-CZ" dirty="0"/>
              <a:t>5. manipulace nepřevzatého zboží (reklamace) – vrácení, meziskladování, naskladnění na určené místo – DOKUMENT“ reklamační list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Nadpis 1"/>
          <p:cNvSpPr>
            <a:spLocks noGrp="1"/>
          </p:cNvSpPr>
          <p:nvPr>
            <p:ph type="title"/>
          </p:nvPr>
        </p:nvSpPr>
        <p:spPr/>
        <p:txBody>
          <a:bodyPr/>
          <a:lstStyle/>
          <a:p>
            <a:r>
              <a:rPr lang="cs-CZ">
                <a:solidFill>
                  <a:srgbClr val="00B050"/>
                </a:solidFill>
              </a:rPr>
              <a:t>3 způsoby příjmu a naskladňování</a:t>
            </a:r>
          </a:p>
        </p:txBody>
      </p:sp>
      <p:sp>
        <p:nvSpPr>
          <p:cNvPr id="54274" name="Zástupný symbol pro obsah 2"/>
          <p:cNvSpPr>
            <a:spLocks noGrp="1"/>
          </p:cNvSpPr>
          <p:nvPr>
            <p:ph idx="1"/>
          </p:nvPr>
        </p:nvSpPr>
        <p:spPr/>
        <p:txBody>
          <a:bodyPr/>
          <a:lstStyle/>
          <a:p>
            <a:r>
              <a:rPr lang="cs-CZ"/>
              <a:t>1. příjem podle dokladů dodavatele – časově náročný na plochu meziskladování</a:t>
            </a:r>
          </a:p>
          <a:p>
            <a:r>
              <a:rPr lang="cs-CZ"/>
              <a:t>2. zrychlený příjem – pouze hrubý příjem, čistý příjem v průběhu naskladňování a skladování</a:t>
            </a:r>
          </a:p>
          <a:p>
            <a:r>
              <a:rPr lang="cs-CZ"/>
              <a:t>3. přímý příjem – zboží se ukládá ihned do skladu</a:t>
            </a:r>
          </a:p>
        </p:txBody>
      </p:sp>
      <p:pic>
        <p:nvPicPr>
          <p:cNvPr id="54275" name="Picture 2"/>
          <p:cNvPicPr>
            <a:picLocks noChangeAspect="1" noChangeArrowheads="1"/>
          </p:cNvPicPr>
          <p:nvPr/>
        </p:nvPicPr>
        <p:blipFill>
          <a:blip r:embed="rId2"/>
          <a:srcRect/>
          <a:stretch>
            <a:fillRect/>
          </a:stretch>
        </p:blipFill>
        <p:spPr bwMode="auto">
          <a:xfrm>
            <a:off x="395288" y="5300663"/>
            <a:ext cx="3363912" cy="1363662"/>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Nadpis 1"/>
          <p:cNvSpPr>
            <a:spLocks noGrp="1"/>
          </p:cNvSpPr>
          <p:nvPr>
            <p:ph type="title"/>
          </p:nvPr>
        </p:nvSpPr>
        <p:spPr/>
        <p:txBody>
          <a:bodyPr/>
          <a:lstStyle/>
          <a:p>
            <a:r>
              <a:rPr lang="cs-CZ">
                <a:solidFill>
                  <a:srgbClr val="C00000"/>
                </a:solidFill>
              </a:rPr>
              <a:t>II. Procesy skladování</a:t>
            </a:r>
          </a:p>
        </p:txBody>
      </p:sp>
      <p:sp>
        <p:nvSpPr>
          <p:cNvPr id="55298" name="Zástupný symbol pro obsah 2"/>
          <p:cNvSpPr>
            <a:spLocks noGrp="1"/>
          </p:cNvSpPr>
          <p:nvPr>
            <p:ph idx="1"/>
          </p:nvPr>
        </p:nvSpPr>
        <p:spPr/>
        <p:txBody>
          <a:bodyPr/>
          <a:lstStyle/>
          <a:p>
            <a:r>
              <a:rPr lang="cs-CZ"/>
              <a:t>1. naskladňování</a:t>
            </a:r>
          </a:p>
          <a:p>
            <a:r>
              <a:rPr lang="cs-CZ"/>
              <a:t>2. skladování</a:t>
            </a:r>
          </a:p>
          <a:p>
            <a:r>
              <a:rPr lang="cs-CZ"/>
              <a:t>3. kontrola</a:t>
            </a:r>
          </a:p>
          <a:p>
            <a:r>
              <a:rPr lang="cs-CZ"/>
              <a:t>4. ošetřování zboží</a:t>
            </a:r>
          </a:p>
          <a:p>
            <a:r>
              <a:rPr lang="cs-CZ"/>
              <a:t>5. případné technologické zpracování</a:t>
            </a:r>
          </a:p>
          <a:p>
            <a:r>
              <a:rPr lang="cs-CZ"/>
              <a:t>6. přemísťování zboží do jiných skladových zón</a:t>
            </a:r>
          </a:p>
          <a:p>
            <a:endParaRPr lang="cs-CZ"/>
          </a:p>
        </p:txBody>
      </p:sp>
      <p:pic>
        <p:nvPicPr>
          <p:cNvPr id="55299" name="Picture 2"/>
          <p:cNvPicPr>
            <a:picLocks noChangeAspect="1" noChangeArrowheads="1"/>
          </p:cNvPicPr>
          <p:nvPr/>
        </p:nvPicPr>
        <p:blipFill>
          <a:blip r:embed="rId2"/>
          <a:srcRect/>
          <a:stretch>
            <a:fillRect/>
          </a:stretch>
        </p:blipFill>
        <p:spPr bwMode="auto">
          <a:xfrm>
            <a:off x="5508625" y="4652963"/>
            <a:ext cx="2620963" cy="17430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Nadpis 1"/>
          <p:cNvSpPr>
            <a:spLocks noGrp="1"/>
          </p:cNvSpPr>
          <p:nvPr>
            <p:ph type="title"/>
          </p:nvPr>
        </p:nvSpPr>
        <p:spPr/>
        <p:txBody>
          <a:bodyPr/>
          <a:lstStyle/>
          <a:p>
            <a:r>
              <a:rPr lang="cs-CZ">
                <a:solidFill>
                  <a:srgbClr val="00B050"/>
                </a:solidFill>
              </a:rPr>
              <a:t>Naskladnění (1)</a:t>
            </a:r>
          </a:p>
        </p:txBody>
      </p:sp>
      <p:sp>
        <p:nvSpPr>
          <p:cNvPr id="3" name="Zástupný symbol pro obsah 2"/>
          <p:cNvSpPr>
            <a:spLocks noGrp="1"/>
          </p:cNvSpPr>
          <p:nvPr>
            <p:ph idx="1"/>
          </p:nvPr>
        </p:nvSpPr>
        <p:spPr/>
        <p:txBody>
          <a:bodyPr rtlCol="0">
            <a:normAutofit fontScale="62500" lnSpcReduction="20000"/>
          </a:bodyPr>
          <a:lstStyle/>
          <a:p>
            <a:pPr marL="182880" indent="-182880" fontAlgn="auto">
              <a:spcAft>
                <a:spcPts val="0"/>
              </a:spcAft>
              <a:buFont typeface="Arial" pitchFamily="34" charset="0"/>
              <a:buChar char="•"/>
              <a:defRPr/>
            </a:pPr>
            <a:r>
              <a:rPr lang="cs-CZ" cap="all" dirty="0">
                <a:solidFill>
                  <a:srgbClr val="FF0000"/>
                </a:solidFill>
              </a:rPr>
              <a:t>Cíle uskladnění</a:t>
            </a:r>
            <a:r>
              <a:rPr lang="cs-CZ" dirty="0"/>
              <a:t> – rozmístění a uložení zboží (naskladnění = uložení zboží na určené místo):</a:t>
            </a:r>
          </a:p>
          <a:p>
            <a:pPr marL="182880" indent="-182880" fontAlgn="auto">
              <a:spcAft>
                <a:spcPts val="0"/>
              </a:spcAft>
              <a:buFont typeface="Arial" pitchFamily="34" charset="0"/>
              <a:buChar char="•"/>
              <a:defRPr/>
            </a:pPr>
            <a:r>
              <a:rPr lang="cs-CZ" dirty="0"/>
              <a:t>optimální využití prostoru s uložení přehledným a lehko dostupným kvůli manipulaci a kontrole</a:t>
            </a:r>
          </a:p>
          <a:p>
            <a:pPr marL="182880" indent="-182880" fontAlgn="auto">
              <a:spcAft>
                <a:spcPts val="0"/>
              </a:spcAft>
              <a:buFont typeface="Arial" pitchFamily="34" charset="0"/>
              <a:buChar char="•"/>
              <a:defRPr/>
            </a:pPr>
            <a:r>
              <a:rPr lang="cs-CZ" dirty="0"/>
              <a:t>rychlá a snadná manipulace v místě uložení i na cestách pohybu zboží skladem – při optimálním využití manipulačních prostředků a zařízení</a:t>
            </a:r>
          </a:p>
          <a:p>
            <a:pPr marL="182880" indent="-182880" fontAlgn="auto">
              <a:spcAft>
                <a:spcPts val="0"/>
              </a:spcAft>
              <a:buFont typeface="Arial" pitchFamily="34" charset="0"/>
              <a:buChar char="•"/>
              <a:defRPr/>
            </a:pPr>
            <a:endParaRPr lang="cs-CZ" dirty="0"/>
          </a:p>
          <a:p>
            <a:pPr marL="182880" indent="-182880" fontAlgn="auto">
              <a:spcAft>
                <a:spcPts val="0"/>
              </a:spcAft>
              <a:buFont typeface="Arial" pitchFamily="34" charset="0"/>
              <a:buChar char="•"/>
              <a:defRPr/>
            </a:pPr>
            <a:r>
              <a:rPr lang="cs-CZ" dirty="0">
                <a:solidFill>
                  <a:srgbClr val="C00000"/>
                </a:solidFill>
              </a:rPr>
              <a:t>ROZMÍSTĚNÍ přímo ovlivňuje</a:t>
            </a:r>
            <a:r>
              <a:rPr lang="cs-CZ" dirty="0"/>
              <a:t>:</a:t>
            </a:r>
          </a:p>
          <a:p>
            <a:pPr marL="182880" indent="-182880" fontAlgn="auto">
              <a:spcAft>
                <a:spcPts val="0"/>
              </a:spcAft>
              <a:buFont typeface="Arial" pitchFamily="34" charset="0"/>
              <a:buChar char="•"/>
              <a:defRPr/>
            </a:pPr>
            <a:r>
              <a:rPr lang="cs-CZ" dirty="0"/>
              <a:t>přepravní vzdálenost</a:t>
            </a:r>
          </a:p>
          <a:p>
            <a:pPr marL="182880" indent="-182880" fontAlgn="auto">
              <a:spcAft>
                <a:spcPts val="0"/>
              </a:spcAft>
              <a:buFont typeface="Arial" pitchFamily="34" charset="0"/>
              <a:buChar char="•"/>
              <a:defRPr/>
            </a:pPr>
            <a:r>
              <a:rPr lang="cs-CZ" dirty="0"/>
              <a:t>rychlost naskladnění, odběru, manipulace – celkový tok zboží skladem</a:t>
            </a:r>
          </a:p>
          <a:p>
            <a:pPr marL="182880" indent="-182880" fontAlgn="auto">
              <a:spcAft>
                <a:spcPts val="0"/>
              </a:spcAft>
              <a:buFont typeface="Arial" pitchFamily="34" charset="0"/>
              <a:buChar char="•"/>
              <a:defRPr/>
            </a:pPr>
            <a:r>
              <a:rPr lang="cs-CZ" dirty="0"/>
              <a:t>orientaci uložení zboží</a:t>
            </a:r>
          </a:p>
          <a:p>
            <a:pPr marL="182880" indent="-182880" fontAlgn="auto">
              <a:spcAft>
                <a:spcPts val="0"/>
              </a:spcAft>
              <a:buFont typeface="Arial" pitchFamily="34" charset="0"/>
              <a:buChar char="•"/>
              <a:defRPr/>
            </a:pPr>
            <a:r>
              <a:rPr lang="cs-CZ" dirty="0"/>
              <a:t>efektivnost skladových činností</a:t>
            </a:r>
          </a:p>
          <a:p>
            <a:pPr marL="182880" indent="-182880" fontAlgn="auto">
              <a:spcAft>
                <a:spcPts val="0"/>
              </a:spcAft>
              <a:buFont typeface="Arial" pitchFamily="34" charset="0"/>
              <a:buChar char="•"/>
              <a:defRPr/>
            </a:pPr>
            <a:endParaRPr lang="cs-CZ"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Nadpis 1"/>
          <p:cNvSpPr>
            <a:spLocks noGrp="1"/>
          </p:cNvSpPr>
          <p:nvPr>
            <p:ph type="title"/>
          </p:nvPr>
        </p:nvSpPr>
        <p:spPr/>
        <p:txBody>
          <a:bodyPr/>
          <a:lstStyle/>
          <a:p>
            <a:r>
              <a:rPr lang="cs-CZ">
                <a:solidFill>
                  <a:srgbClr val="00B050"/>
                </a:solidFill>
              </a:rPr>
              <a:t>Naskladnění (2)</a:t>
            </a:r>
          </a:p>
        </p:txBody>
      </p:sp>
      <p:sp>
        <p:nvSpPr>
          <p:cNvPr id="3" name="Zástupný symbol pro obsah 2"/>
          <p:cNvSpPr>
            <a:spLocks noGrp="1"/>
          </p:cNvSpPr>
          <p:nvPr>
            <p:ph idx="1"/>
          </p:nvPr>
        </p:nvSpPr>
        <p:spPr/>
        <p:txBody>
          <a:bodyPr rtlCol="0">
            <a:normAutofit fontScale="62500" lnSpcReduction="20000"/>
          </a:bodyPr>
          <a:lstStyle/>
          <a:p>
            <a:pPr marL="0" indent="0" fontAlgn="auto">
              <a:spcAft>
                <a:spcPts val="0"/>
              </a:spcAft>
              <a:buFont typeface="Arial" pitchFamily="34" charset="0"/>
              <a:buNone/>
              <a:defRPr/>
            </a:pPr>
            <a:r>
              <a:rPr lang="cs-CZ" dirty="0">
                <a:solidFill>
                  <a:srgbClr val="C00000"/>
                </a:solidFill>
              </a:rPr>
              <a:t>Principy správného rozmístění</a:t>
            </a:r>
            <a:r>
              <a:rPr lang="cs-CZ" dirty="0"/>
              <a:t>:</a:t>
            </a:r>
          </a:p>
          <a:p>
            <a:pPr marL="182880" indent="-182880" fontAlgn="auto">
              <a:spcAft>
                <a:spcPts val="0"/>
              </a:spcAft>
              <a:buFont typeface="Arial" pitchFamily="34" charset="0"/>
              <a:buChar char="•"/>
              <a:defRPr/>
            </a:pPr>
            <a:r>
              <a:rPr lang="cs-CZ" dirty="0"/>
              <a:t>1. frekvence příjmu</a:t>
            </a:r>
          </a:p>
          <a:p>
            <a:pPr marL="182880" indent="-182880" fontAlgn="auto">
              <a:spcAft>
                <a:spcPts val="0"/>
              </a:spcAft>
              <a:buFont typeface="Arial" pitchFamily="34" charset="0"/>
              <a:buChar char="•"/>
              <a:defRPr/>
            </a:pPr>
            <a:r>
              <a:rPr lang="cs-CZ" dirty="0"/>
              <a:t>2. frekvence odběru</a:t>
            </a:r>
          </a:p>
          <a:p>
            <a:pPr marL="0" indent="0" fontAlgn="auto">
              <a:spcAft>
                <a:spcPts val="0"/>
              </a:spcAft>
              <a:buFont typeface="Arial" pitchFamily="34" charset="0"/>
              <a:buNone/>
              <a:defRPr/>
            </a:pPr>
            <a:r>
              <a:rPr lang="cs-CZ" dirty="0"/>
              <a:t>             a kombinace frekvence příjmu a odběru</a:t>
            </a:r>
          </a:p>
          <a:p>
            <a:pPr marL="182880" indent="-182880" fontAlgn="auto">
              <a:spcAft>
                <a:spcPts val="0"/>
              </a:spcAft>
              <a:buFont typeface="Arial" pitchFamily="34" charset="0"/>
              <a:buChar char="•"/>
              <a:defRPr/>
            </a:pPr>
            <a:r>
              <a:rPr lang="cs-CZ" dirty="0"/>
              <a:t>3. hmotnost – objemné a těžké zboží – dole</a:t>
            </a:r>
          </a:p>
          <a:p>
            <a:pPr marL="0" indent="0" fontAlgn="auto">
              <a:spcAft>
                <a:spcPts val="0"/>
              </a:spcAft>
              <a:buFont typeface="Arial" pitchFamily="34" charset="0"/>
              <a:buNone/>
              <a:defRPr/>
            </a:pPr>
            <a:endParaRPr lang="cs-CZ" dirty="0"/>
          </a:p>
          <a:p>
            <a:pPr marL="0" indent="0" fontAlgn="auto">
              <a:spcAft>
                <a:spcPts val="0"/>
              </a:spcAft>
              <a:buFont typeface="Arial" pitchFamily="34" charset="0"/>
              <a:buNone/>
              <a:defRPr/>
            </a:pPr>
            <a:r>
              <a:rPr lang="cs-CZ" dirty="0">
                <a:solidFill>
                  <a:srgbClr val="C00000"/>
                </a:solidFill>
              </a:rPr>
              <a:t>2 druhy ROZMÍSŤOVACÍCH PLÁNŮ</a:t>
            </a:r>
            <a:r>
              <a:rPr lang="cs-CZ" dirty="0"/>
              <a:t>:</a:t>
            </a:r>
          </a:p>
          <a:p>
            <a:pPr marL="182880" indent="-182880" fontAlgn="auto">
              <a:spcAft>
                <a:spcPts val="0"/>
              </a:spcAft>
              <a:buFont typeface="Arial" pitchFamily="34" charset="0"/>
              <a:buChar char="•"/>
              <a:defRPr/>
            </a:pPr>
            <a:r>
              <a:rPr lang="cs-CZ" dirty="0"/>
              <a:t>A) </a:t>
            </a:r>
            <a:r>
              <a:rPr lang="cs-CZ" dirty="0">
                <a:solidFill>
                  <a:srgbClr val="0070C0"/>
                </a:solidFill>
              </a:rPr>
              <a:t>stabilní</a:t>
            </a:r>
            <a:r>
              <a:rPr lang="cs-CZ" dirty="0"/>
              <a:t> (-určitá nepružnost ve využívání skladových prostor)</a:t>
            </a:r>
          </a:p>
          <a:p>
            <a:pPr marL="182880" indent="-182880" fontAlgn="auto">
              <a:spcAft>
                <a:spcPts val="0"/>
              </a:spcAft>
              <a:buFont typeface="Arial" pitchFamily="34" charset="0"/>
              <a:buChar char="•"/>
              <a:defRPr/>
            </a:pPr>
            <a:r>
              <a:rPr lang="cs-CZ" dirty="0"/>
              <a:t>B) </a:t>
            </a:r>
            <a:r>
              <a:rPr lang="cs-CZ" dirty="0">
                <a:solidFill>
                  <a:srgbClr val="0070C0"/>
                </a:solidFill>
              </a:rPr>
              <a:t>operativní</a:t>
            </a:r>
            <a:r>
              <a:rPr lang="cs-CZ" dirty="0"/>
              <a:t> – tzv. „slot“ systém – pohyblivé uspořádání – tam, kde je volné místo (zejména jednodušší sortiment) – dokonalá evidence zboží a míst</a:t>
            </a:r>
          </a:p>
          <a:p>
            <a:pPr marL="690563" lvl="1" indent="-346075" fontAlgn="auto">
              <a:lnSpc>
                <a:spcPct val="150000"/>
              </a:lnSpc>
              <a:spcAft>
                <a:spcPts val="0"/>
              </a:spcAft>
              <a:buFont typeface="Tw Cen MT Condensed" pitchFamily="34" charset="0"/>
              <a:buChar char="–"/>
              <a:defRPr/>
            </a:pPr>
            <a:r>
              <a:rPr lang="cs-CZ" dirty="0"/>
              <a:t>V JIT systémech, resp. ve výrobě taktéž tzv. „</a:t>
            </a:r>
            <a:r>
              <a:rPr lang="cs-CZ" dirty="0">
                <a:solidFill>
                  <a:srgbClr val="0070C0"/>
                </a:solidFill>
              </a:rPr>
              <a:t>point – </a:t>
            </a:r>
            <a:r>
              <a:rPr lang="cs-CZ" dirty="0" err="1">
                <a:solidFill>
                  <a:srgbClr val="0070C0"/>
                </a:solidFill>
              </a:rPr>
              <a:t>of</a:t>
            </a:r>
            <a:r>
              <a:rPr lang="cs-CZ" dirty="0">
                <a:solidFill>
                  <a:srgbClr val="0070C0"/>
                </a:solidFill>
              </a:rPr>
              <a:t> – use</a:t>
            </a:r>
            <a:r>
              <a:rPr lang="cs-CZ" dirty="0"/>
              <a:t>“ – tedy dle toho, kde co potřebujeme – blízko místa, kde dojde ke spotřebě</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Nadpis 1"/>
          <p:cNvSpPr>
            <a:spLocks noGrp="1"/>
          </p:cNvSpPr>
          <p:nvPr>
            <p:ph type="title"/>
          </p:nvPr>
        </p:nvSpPr>
        <p:spPr/>
        <p:txBody>
          <a:bodyPr/>
          <a:lstStyle/>
          <a:p>
            <a:r>
              <a:rPr lang="cs-CZ">
                <a:solidFill>
                  <a:srgbClr val="00B050"/>
                </a:solidFill>
              </a:rPr>
              <a:t>Naskladnění (3)</a:t>
            </a:r>
          </a:p>
        </p:txBody>
      </p:sp>
      <p:sp>
        <p:nvSpPr>
          <p:cNvPr id="3" name="Zástupný symbol pro obsah 2"/>
          <p:cNvSpPr>
            <a:spLocks noGrp="1"/>
          </p:cNvSpPr>
          <p:nvPr>
            <p:ph idx="1"/>
          </p:nvPr>
        </p:nvSpPr>
        <p:spPr>
          <a:xfrm>
            <a:off x="395288" y="1981200"/>
            <a:ext cx="8229600" cy="4876800"/>
          </a:xfrm>
        </p:spPr>
        <p:txBody>
          <a:bodyPr rtlCol="0">
            <a:normAutofit fontScale="77500" lnSpcReduction="20000"/>
          </a:bodyPr>
          <a:lstStyle/>
          <a:p>
            <a:pPr marL="0" indent="0" fontAlgn="auto">
              <a:spcAft>
                <a:spcPts val="0"/>
              </a:spcAft>
              <a:buFont typeface="Arial" pitchFamily="34" charset="0"/>
              <a:buNone/>
              <a:defRPr/>
            </a:pPr>
            <a:r>
              <a:rPr lang="cs-CZ" dirty="0">
                <a:solidFill>
                  <a:srgbClr val="C00000"/>
                </a:solidFill>
              </a:rPr>
              <a:t>Uložení zboží</a:t>
            </a:r>
            <a:r>
              <a:rPr lang="cs-CZ" dirty="0"/>
              <a:t>:</a:t>
            </a:r>
          </a:p>
          <a:p>
            <a:pPr marL="182880" indent="-182880" fontAlgn="auto">
              <a:spcAft>
                <a:spcPts val="0"/>
              </a:spcAft>
              <a:buFont typeface="Arial" pitchFamily="34" charset="0"/>
              <a:buChar char="•"/>
              <a:defRPr/>
            </a:pPr>
            <a:r>
              <a:rPr lang="cs-CZ" dirty="0"/>
              <a:t>A) pevné – jednotlivé položky mají vždy stejné místo v zóně a příp. i buňce;</a:t>
            </a:r>
          </a:p>
          <a:p>
            <a:pPr marL="182880" indent="-182880" fontAlgn="auto">
              <a:spcAft>
                <a:spcPts val="0"/>
              </a:spcAft>
              <a:buFont typeface="Arial" pitchFamily="34" charset="0"/>
              <a:buChar char="•"/>
              <a:defRPr/>
            </a:pPr>
            <a:r>
              <a:rPr lang="cs-CZ" dirty="0"/>
              <a:t>B) záměnné – umísťování do volných zón, resp. do volných buněk v celé nebo části zóny</a:t>
            </a:r>
          </a:p>
          <a:p>
            <a:pPr marL="182880" indent="-182880" fontAlgn="auto">
              <a:spcAft>
                <a:spcPts val="0"/>
              </a:spcAft>
              <a:buFont typeface="Arial" pitchFamily="34" charset="0"/>
              <a:buChar char="•"/>
              <a:defRPr/>
            </a:pPr>
            <a:r>
              <a:rPr lang="cs-CZ" dirty="0"/>
              <a:t>C) kombinované – zboží se rozdělí na tzv. aktivní (rychloobrátkové anebo s velkou frekvencí odběru) – na pevné místo a zboží rezervní (= zásoba) – záměnný způsob</a:t>
            </a:r>
          </a:p>
          <a:p>
            <a:pPr marL="182880" indent="-182880" fontAlgn="auto">
              <a:spcAft>
                <a:spcPts val="0"/>
              </a:spcAft>
              <a:buFont typeface="Arial" pitchFamily="34" charset="0"/>
              <a:buChar char="•"/>
              <a:defRPr/>
            </a:pPr>
            <a:r>
              <a:rPr lang="cs-CZ" dirty="0"/>
              <a:t>D) alternativní – spojení aktivních zboží z jednotlivých zón a jejich umístění do expediční zóny (např. na Vánoce)</a:t>
            </a:r>
          </a:p>
        </p:txBody>
      </p:sp>
      <p:pic>
        <p:nvPicPr>
          <p:cNvPr id="58371" name="Picture 2"/>
          <p:cNvPicPr>
            <a:picLocks noChangeAspect="1" noChangeArrowheads="1"/>
          </p:cNvPicPr>
          <p:nvPr/>
        </p:nvPicPr>
        <p:blipFill>
          <a:blip r:embed="rId2"/>
          <a:srcRect/>
          <a:stretch>
            <a:fillRect/>
          </a:stretch>
        </p:blipFill>
        <p:spPr bwMode="auto">
          <a:xfrm>
            <a:off x="6675438" y="188913"/>
            <a:ext cx="2374900" cy="2185987"/>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Nadpis 1"/>
          <p:cNvSpPr>
            <a:spLocks noGrp="1"/>
          </p:cNvSpPr>
          <p:nvPr>
            <p:ph type="title"/>
          </p:nvPr>
        </p:nvSpPr>
        <p:spPr>
          <a:xfrm>
            <a:off x="468313" y="404813"/>
            <a:ext cx="8229600" cy="990600"/>
          </a:xfrm>
        </p:spPr>
        <p:txBody>
          <a:bodyPr/>
          <a:lstStyle/>
          <a:p>
            <a:r>
              <a:rPr lang="cs-CZ">
                <a:solidFill>
                  <a:srgbClr val="00B050"/>
                </a:solidFill>
              </a:rPr>
              <a:t>Systémy skladování</a:t>
            </a:r>
          </a:p>
        </p:txBody>
      </p:sp>
      <p:sp>
        <p:nvSpPr>
          <p:cNvPr id="3" name="Zástupný symbol pro obsah 2"/>
          <p:cNvSpPr>
            <a:spLocks noGrp="1"/>
          </p:cNvSpPr>
          <p:nvPr>
            <p:ph idx="1"/>
          </p:nvPr>
        </p:nvSpPr>
        <p:spPr/>
        <p:txBody>
          <a:bodyPr rtlCol="0">
            <a:normAutofit fontScale="55000" lnSpcReduction="20000"/>
          </a:bodyPr>
          <a:lstStyle/>
          <a:p>
            <a:pPr marL="182880" indent="-182880" fontAlgn="auto">
              <a:spcAft>
                <a:spcPts val="0"/>
              </a:spcAft>
              <a:buFont typeface="Arial" pitchFamily="34" charset="0"/>
              <a:buChar char="•"/>
              <a:defRPr/>
            </a:pPr>
            <a:r>
              <a:rPr lang="cs-CZ" b="1" dirty="0"/>
              <a:t>Volné skladován</a:t>
            </a:r>
            <a:r>
              <a:rPr lang="cs-CZ" dirty="0"/>
              <a:t>í - lze provést na zemi nebo v regálech či zásobnících. Skladování na zemi je charakteristické pro sypký materiál v hromadách. Dále pro skladování odlitků a jiných objemných dílů, balení v pytlích, které se uložením na zemi nepoškodí atd.</a:t>
            </a:r>
          </a:p>
          <a:p>
            <a:pPr marL="182880" indent="-182880" fontAlgn="auto">
              <a:spcAft>
                <a:spcPts val="0"/>
              </a:spcAft>
              <a:buFont typeface="Arial" pitchFamily="34" charset="0"/>
              <a:buChar char="•"/>
              <a:defRPr/>
            </a:pPr>
            <a:endParaRPr lang="cs-CZ" dirty="0"/>
          </a:p>
          <a:p>
            <a:pPr marL="182880" indent="-182880" fontAlgn="auto">
              <a:spcAft>
                <a:spcPts val="0"/>
              </a:spcAft>
              <a:buFont typeface="Arial" pitchFamily="34" charset="0"/>
              <a:buChar char="•"/>
              <a:defRPr/>
            </a:pPr>
            <a:r>
              <a:rPr lang="cs-CZ" b="1" dirty="0"/>
              <a:t>Stohování </a:t>
            </a:r>
            <a:r>
              <a:rPr lang="cs-CZ" dirty="0"/>
              <a:t>= skladování v manipulačních jednotkách bez zařízení - metoda skladování takových materiálů či zboží, kdy lze z výrobků nebo z palet či jiných manipulačních jednotek prvního nebo druhého řádu udělat stoh a ten uskladnit v prostoru. Stohovat lze buď přímo nebo šikmo do bloků. Stohování je volné a paletové, tj. stohování palet jedna na druhé.</a:t>
            </a:r>
          </a:p>
          <a:p>
            <a:pPr marL="182880" indent="-182880" fontAlgn="auto">
              <a:spcAft>
                <a:spcPts val="0"/>
              </a:spcAft>
              <a:buFont typeface="Arial" pitchFamily="34" charset="0"/>
              <a:buChar char="•"/>
              <a:defRPr/>
            </a:pPr>
            <a:endParaRPr lang="cs-CZ" dirty="0"/>
          </a:p>
          <a:p>
            <a:pPr marL="182880" indent="-182880" fontAlgn="auto">
              <a:spcAft>
                <a:spcPts val="0"/>
              </a:spcAft>
              <a:buFont typeface="Arial" pitchFamily="34" charset="0"/>
              <a:buChar char="•"/>
              <a:defRPr/>
            </a:pPr>
            <a:r>
              <a:rPr lang="cs-CZ" b="1" dirty="0"/>
              <a:t>Regálové skladování </a:t>
            </a:r>
            <a:r>
              <a:rPr lang="cs-CZ" dirty="0"/>
              <a:t> - skladování v manipulačních jednotkách v zařízeních neboli regálové skladování lze rozčlenit na pohyblivé a nepohyblivé skladování, podle toho zda se paleta hýbe v regálu nebo ne. Klasickým případem pohyblivých regálů jsou gravitační (spádové) dopravníky. – samospádové a  hnané vnější silou.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Nadpis 1"/>
          <p:cNvSpPr>
            <a:spLocks noGrp="1"/>
          </p:cNvSpPr>
          <p:nvPr>
            <p:ph type="title"/>
          </p:nvPr>
        </p:nvSpPr>
        <p:spPr/>
        <p:txBody>
          <a:bodyPr/>
          <a:lstStyle/>
          <a:p>
            <a:r>
              <a:rPr lang="cs-CZ">
                <a:solidFill>
                  <a:srgbClr val="00B050"/>
                </a:solidFill>
              </a:rPr>
              <a:t>Systémy skladování (2)</a:t>
            </a:r>
            <a:endParaRPr lang="cs-CZ"/>
          </a:p>
        </p:txBody>
      </p:sp>
      <p:sp>
        <p:nvSpPr>
          <p:cNvPr id="3" name="Zástupný symbol pro obsah 2"/>
          <p:cNvSpPr>
            <a:spLocks noGrp="1"/>
          </p:cNvSpPr>
          <p:nvPr>
            <p:ph idx="1"/>
          </p:nvPr>
        </p:nvSpPr>
        <p:spPr/>
        <p:txBody>
          <a:bodyPr rtlCol="0">
            <a:normAutofit fontScale="77500" lnSpcReduction="20000"/>
          </a:bodyPr>
          <a:lstStyle/>
          <a:p>
            <a:pPr marL="182880" indent="-182880" fontAlgn="auto">
              <a:spcAft>
                <a:spcPts val="0"/>
              </a:spcAft>
              <a:buFont typeface="Arial" pitchFamily="34" charset="0"/>
              <a:buChar char="•"/>
              <a:defRPr/>
            </a:pPr>
            <a:r>
              <a:rPr lang="cs-CZ" dirty="0"/>
              <a:t>Volné skladování:</a:t>
            </a:r>
          </a:p>
          <a:p>
            <a:pPr marL="182880" indent="-182880" fontAlgn="auto">
              <a:spcAft>
                <a:spcPts val="0"/>
              </a:spcAft>
              <a:buFont typeface="Arial" pitchFamily="34" charset="0"/>
              <a:buChar char="•"/>
              <a:defRPr/>
            </a:pPr>
            <a:r>
              <a:rPr lang="cs-CZ" dirty="0"/>
              <a:t>Výhody: relativně velké využití skladové plochy</a:t>
            </a:r>
          </a:p>
          <a:p>
            <a:pPr marL="0" indent="0" fontAlgn="auto">
              <a:spcAft>
                <a:spcPts val="0"/>
              </a:spcAft>
              <a:buFont typeface="Arial" pitchFamily="34" charset="0"/>
              <a:buNone/>
              <a:defRPr/>
            </a:pPr>
            <a:r>
              <a:rPr lang="cs-CZ" dirty="0"/>
              <a:t>                málo náročné na investice</a:t>
            </a:r>
          </a:p>
          <a:p>
            <a:pPr marL="0" indent="0" fontAlgn="auto">
              <a:spcAft>
                <a:spcPts val="0"/>
              </a:spcAft>
              <a:buFont typeface="Arial" pitchFamily="34" charset="0"/>
              <a:buNone/>
              <a:defRPr/>
            </a:pPr>
            <a:r>
              <a:rPr lang="cs-CZ" dirty="0"/>
              <a:t>                nenáročné na práci</a:t>
            </a:r>
          </a:p>
          <a:p>
            <a:pPr marL="0" indent="0" fontAlgn="auto">
              <a:spcAft>
                <a:spcPts val="0"/>
              </a:spcAft>
              <a:buFont typeface="Arial" pitchFamily="34" charset="0"/>
              <a:buNone/>
              <a:defRPr/>
            </a:pPr>
            <a:r>
              <a:rPr lang="cs-CZ" dirty="0"/>
              <a:t> </a:t>
            </a:r>
          </a:p>
          <a:p>
            <a:pPr marL="182880" indent="-182880" fontAlgn="auto">
              <a:spcAft>
                <a:spcPts val="0"/>
              </a:spcAft>
              <a:buFont typeface="Arial" pitchFamily="34" charset="0"/>
              <a:buChar char="•"/>
              <a:defRPr/>
            </a:pPr>
            <a:r>
              <a:rPr lang="cs-CZ" dirty="0"/>
              <a:t>Nevýhody: nízká efektivnost manipulace</a:t>
            </a:r>
          </a:p>
          <a:p>
            <a:pPr marL="0" indent="0" fontAlgn="auto">
              <a:spcAft>
                <a:spcPts val="0"/>
              </a:spcAft>
              <a:buFont typeface="Arial" pitchFamily="34" charset="0"/>
              <a:buNone/>
              <a:defRPr/>
            </a:pPr>
            <a:r>
              <a:rPr lang="cs-CZ" dirty="0"/>
              <a:t>                    nízké využití skladové výšky</a:t>
            </a:r>
          </a:p>
          <a:p>
            <a:pPr marL="0" indent="0" fontAlgn="auto">
              <a:spcAft>
                <a:spcPts val="0"/>
              </a:spcAft>
              <a:buFont typeface="Arial" pitchFamily="34" charset="0"/>
              <a:buNone/>
              <a:defRPr/>
            </a:pPr>
            <a:r>
              <a:rPr lang="cs-CZ" dirty="0"/>
              <a:t>                    velmi vysoké nároky na lidskou práci (v </a:t>
            </a:r>
          </a:p>
          <a:p>
            <a:pPr marL="0" indent="0" fontAlgn="auto">
              <a:spcAft>
                <a:spcPts val="0"/>
              </a:spcAft>
              <a:buFont typeface="Arial" pitchFamily="34" charset="0"/>
              <a:buNone/>
              <a:defRPr/>
            </a:pPr>
            <a:r>
              <a:rPr lang="cs-CZ" dirty="0"/>
              <a:t>                    závislosti na sortimentu)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Functions</a:t>
            </a:r>
            <a:r>
              <a:rPr lang="cs-CZ" dirty="0"/>
              <a:t> (</a:t>
            </a:r>
            <a:r>
              <a:rPr lang="cs-CZ" dirty="0" err="1"/>
              <a:t>activities</a:t>
            </a:r>
            <a:r>
              <a:rPr lang="cs-CZ" dirty="0"/>
              <a:t>) </a:t>
            </a:r>
            <a:r>
              <a:rPr lang="cs-CZ" dirty="0" err="1"/>
              <a:t>of</a:t>
            </a:r>
            <a:r>
              <a:rPr lang="cs-CZ" dirty="0"/>
              <a:t> </a:t>
            </a:r>
            <a:r>
              <a:rPr lang="cs-CZ" dirty="0" err="1"/>
              <a:t>warehousing</a:t>
            </a:r>
            <a:r>
              <a:rPr lang="cs-CZ" dirty="0"/>
              <a:t> </a:t>
            </a:r>
            <a:endParaRPr lang="en-GB" dirty="0"/>
          </a:p>
        </p:txBody>
      </p:sp>
      <p:sp>
        <p:nvSpPr>
          <p:cNvPr id="3" name="Zástupný symbol pro obsah 2"/>
          <p:cNvSpPr>
            <a:spLocks noGrp="1"/>
          </p:cNvSpPr>
          <p:nvPr>
            <p:ph idx="1"/>
          </p:nvPr>
        </p:nvSpPr>
        <p:spPr>
          <a:xfrm>
            <a:off x="540000" y="1935741"/>
            <a:ext cx="7713861" cy="4525177"/>
          </a:xfrm>
        </p:spPr>
        <p:txBody>
          <a:bodyPr>
            <a:normAutofit fontScale="70000" lnSpcReduction="20000"/>
          </a:bodyPr>
          <a:lstStyle/>
          <a:p>
            <a:pPr marL="457109" indent="-457109">
              <a:spcBef>
                <a:spcPts val="200"/>
              </a:spcBef>
              <a:buFont typeface="Arial" panose="020B0604020202020204" pitchFamily="34" charset="0"/>
              <a:buChar char="•"/>
            </a:pPr>
            <a:r>
              <a:rPr lang="cs-CZ" sz="2400" dirty="0" err="1"/>
              <a:t>Stockpilling</a:t>
            </a:r>
            <a:r>
              <a:rPr lang="cs-CZ" sz="2400" dirty="0"/>
              <a:t> – </a:t>
            </a:r>
            <a:r>
              <a:rPr lang="cs-CZ" sz="2400" dirty="0" err="1"/>
              <a:t>warehouse</a:t>
            </a:r>
            <a:r>
              <a:rPr lang="cs-CZ" sz="2400" dirty="0"/>
              <a:t> as a </a:t>
            </a:r>
            <a:r>
              <a:rPr lang="cs-CZ" sz="2400" dirty="0" err="1"/>
              <a:t>reservoir</a:t>
            </a:r>
            <a:r>
              <a:rPr lang="cs-CZ" sz="2400" dirty="0"/>
              <a:t> to handle </a:t>
            </a:r>
            <a:r>
              <a:rPr lang="cs-CZ" sz="2400" dirty="0" err="1"/>
              <a:t>production</a:t>
            </a:r>
            <a:r>
              <a:rPr lang="cs-CZ" sz="2400" dirty="0"/>
              <a:t> </a:t>
            </a:r>
            <a:r>
              <a:rPr lang="cs-CZ" sz="2400" dirty="0" err="1"/>
              <a:t>overflow</a:t>
            </a:r>
            <a:r>
              <a:rPr lang="cs-CZ" sz="2400" dirty="0"/>
              <a:t>, </a:t>
            </a:r>
            <a:r>
              <a:rPr lang="en-US" altLang="en-US" sz="2400" dirty="0"/>
              <a:t>Warehousing serves to match different rates or volumes of flow when patterns of production and consumption do not coincide</a:t>
            </a:r>
          </a:p>
          <a:p>
            <a:pPr marL="457109" indent="-457109">
              <a:spcBef>
                <a:spcPts val="200"/>
              </a:spcBef>
              <a:buFont typeface="Arial" panose="020B0604020202020204" pitchFamily="34" charset="0"/>
              <a:buChar char="•"/>
            </a:pPr>
            <a:r>
              <a:rPr lang="en-US" altLang="en-US" sz="2400" dirty="0"/>
              <a:t>Regrouping function</a:t>
            </a:r>
            <a:r>
              <a:rPr lang="cs-CZ" altLang="en-US" sz="2400" dirty="0"/>
              <a:t> (</a:t>
            </a:r>
            <a:r>
              <a:rPr lang="cs-CZ" altLang="en-US" sz="2400" dirty="0" err="1"/>
              <a:t>activities</a:t>
            </a:r>
            <a:r>
              <a:rPr lang="cs-CZ" altLang="en-US" sz="2400" dirty="0"/>
              <a:t>)</a:t>
            </a:r>
            <a:endParaRPr lang="en-US" altLang="en-US" sz="2400" dirty="0"/>
          </a:p>
          <a:p>
            <a:pPr marL="1257049" lvl="2" indent="-342831">
              <a:spcBef>
                <a:spcPts val="200"/>
              </a:spcBef>
              <a:buFont typeface="Arial" panose="020B0604020202020204" pitchFamily="34" charset="0"/>
              <a:buChar char="•"/>
            </a:pPr>
            <a:r>
              <a:rPr lang="en-US" altLang="en-US" dirty="0"/>
              <a:t>Accumulating (increasing quantity)</a:t>
            </a:r>
            <a:r>
              <a:rPr lang="cs-CZ" altLang="en-US" dirty="0"/>
              <a:t> – </a:t>
            </a:r>
            <a:r>
              <a:rPr lang="cs-CZ" altLang="en-US" b="1" dirty="0" err="1"/>
              <a:t>consolidation</a:t>
            </a:r>
            <a:endParaRPr lang="cs-CZ" altLang="en-US" b="1" dirty="0"/>
          </a:p>
          <a:p>
            <a:pPr marL="1257049" lvl="2" indent="-342831">
              <a:spcBef>
                <a:spcPts val="200"/>
              </a:spcBef>
              <a:buFont typeface="Arial" panose="020B0604020202020204" pitchFamily="34" charset="0"/>
              <a:buChar char="•"/>
            </a:pPr>
            <a:r>
              <a:rPr lang="en-US" altLang="en-US" dirty="0"/>
              <a:t>Assorting (building up a variety of products)</a:t>
            </a:r>
            <a:r>
              <a:rPr lang="cs-CZ" altLang="en-US" dirty="0"/>
              <a:t> – </a:t>
            </a:r>
            <a:r>
              <a:rPr lang="cs-CZ" altLang="en-US" b="1" dirty="0" err="1"/>
              <a:t>break</a:t>
            </a:r>
            <a:r>
              <a:rPr lang="cs-CZ" altLang="en-US" b="1" dirty="0"/>
              <a:t> </a:t>
            </a:r>
            <a:r>
              <a:rPr lang="cs-CZ" altLang="en-US" b="1" dirty="0" err="1"/>
              <a:t>bulk</a:t>
            </a:r>
            <a:endParaRPr lang="en-US" altLang="en-US" b="1" dirty="0"/>
          </a:p>
          <a:p>
            <a:pPr marL="1257049" lvl="2" indent="-342831">
              <a:spcBef>
                <a:spcPts val="200"/>
              </a:spcBef>
              <a:buFont typeface="Arial" panose="020B0604020202020204" pitchFamily="34" charset="0"/>
              <a:buChar char="•"/>
            </a:pPr>
            <a:r>
              <a:rPr lang="en-US" altLang="en-US" dirty="0"/>
              <a:t>Allocating (reducing quantity)</a:t>
            </a:r>
          </a:p>
          <a:p>
            <a:pPr marL="1257049" lvl="2" indent="-342831">
              <a:spcBef>
                <a:spcPts val="200"/>
              </a:spcBef>
              <a:buFont typeface="Arial" panose="020B0604020202020204" pitchFamily="34" charset="0"/>
              <a:buChar char="•"/>
            </a:pPr>
            <a:r>
              <a:rPr lang="en-US" altLang="en-US" dirty="0"/>
              <a:t>Sorting (separating products into grades and qualities)</a:t>
            </a:r>
            <a:r>
              <a:rPr lang="cs-CZ" sz="2400" dirty="0"/>
              <a:t>	</a:t>
            </a:r>
          </a:p>
          <a:p>
            <a:pPr marL="457109" indent="-457109">
              <a:buFont typeface="Arial" panose="020B0604020202020204" pitchFamily="34" charset="0"/>
              <a:buChar char="•"/>
            </a:pPr>
            <a:r>
              <a:rPr lang="cs-CZ" sz="2400" dirty="0" err="1"/>
              <a:t>Safety</a:t>
            </a:r>
            <a:r>
              <a:rPr lang="cs-CZ" sz="2400" dirty="0"/>
              <a:t> </a:t>
            </a:r>
            <a:r>
              <a:rPr lang="cs-CZ" sz="2400" dirty="0" err="1"/>
              <a:t>function</a:t>
            </a:r>
            <a:r>
              <a:rPr lang="cs-CZ" sz="2400" dirty="0"/>
              <a:t> - </a:t>
            </a:r>
            <a:r>
              <a:rPr lang="cs-CZ" sz="2400" dirty="0" err="1"/>
              <a:t>guarding</a:t>
            </a:r>
            <a:r>
              <a:rPr lang="cs-CZ" sz="2400" dirty="0"/>
              <a:t> </a:t>
            </a:r>
            <a:r>
              <a:rPr lang="cs-CZ" sz="2400" dirty="0" err="1"/>
              <a:t>against</a:t>
            </a:r>
            <a:r>
              <a:rPr lang="cs-CZ" sz="2400" dirty="0"/>
              <a:t> </a:t>
            </a:r>
            <a:r>
              <a:rPr lang="cs-CZ" sz="2400" dirty="0" err="1"/>
              <a:t>anticipated</a:t>
            </a:r>
            <a:r>
              <a:rPr lang="cs-CZ" sz="2400" dirty="0"/>
              <a:t> </a:t>
            </a:r>
            <a:r>
              <a:rPr lang="cs-CZ" sz="2400" dirty="0" err="1"/>
              <a:t>scarcity</a:t>
            </a:r>
            <a:endParaRPr lang="cs-CZ" sz="2400" dirty="0"/>
          </a:p>
          <a:p>
            <a:pPr marL="457109" indent="-457109">
              <a:buFont typeface="Arial" panose="020B0604020202020204" pitchFamily="34" charset="0"/>
              <a:buChar char="•"/>
            </a:pPr>
            <a:r>
              <a:rPr lang="cs-CZ" sz="2400" dirty="0" err="1"/>
              <a:t>Speculative</a:t>
            </a:r>
            <a:r>
              <a:rPr lang="cs-CZ" sz="2400" dirty="0"/>
              <a:t> </a:t>
            </a:r>
            <a:r>
              <a:rPr lang="cs-CZ" sz="2400" dirty="0" err="1"/>
              <a:t>function</a:t>
            </a:r>
            <a:endParaRPr lang="cs-CZ" sz="2400" dirty="0"/>
          </a:p>
          <a:p>
            <a:pPr marL="457109" indent="-457109">
              <a:buFont typeface="Arial" panose="020B0604020202020204" pitchFamily="34" charset="0"/>
              <a:buChar char="•"/>
            </a:pPr>
            <a:r>
              <a:rPr lang="cs-CZ" sz="2400" dirty="0" err="1"/>
              <a:t>Sellers´s</a:t>
            </a:r>
            <a:r>
              <a:rPr lang="cs-CZ" sz="2400" dirty="0"/>
              <a:t> </a:t>
            </a:r>
            <a:r>
              <a:rPr lang="cs-CZ" sz="2400" dirty="0" err="1"/>
              <a:t>advantageously</a:t>
            </a:r>
            <a:r>
              <a:rPr lang="cs-CZ" sz="2400" dirty="0"/>
              <a:t> </a:t>
            </a:r>
            <a:r>
              <a:rPr lang="cs-CZ" sz="2400" dirty="0" err="1"/>
              <a:t>priced</a:t>
            </a:r>
            <a:r>
              <a:rPr lang="cs-CZ" sz="2400" dirty="0"/>
              <a:t> </a:t>
            </a:r>
            <a:r>
              <a:rPr lang="cs-CZ" sz="2400" dirty="0" err="1"/>
              <a:t>deal</a:t>
            </a:r>
            <a:endParaRPr lang="cs-CZ" sz="2400" dirty="0"/>
          </a:p>
          <a:p>
            <a:pPr marL="457109" indent="-457109">
              <a:buFont typeface="Arial" panose="020B0604020202020204" pitchFamily="34" charset="0"/>
              <a:buChar char="•"/>
            </a:pPr>
            <a:r>
              <a:rPr lang="cs-CZ" sz="2400" dirty="0" err="1"/>
              <a:t>Provide</a:t>
            </a:r>
            <a:r>
              <a:rPr lang="cs-CZ" sz="2400" dirty="0"/>
              <a:t> </a:t>
            </a:r>
            <a:r>
              <a:rPr lang="cs-CZ" sz="2400" dirty="0" err="1"/>
              <a:t>services</a:t>
            </a:r>
            <a:endParaRPr lang="cs-CZ" sz="2400" dirty="0"/>
          </a:p>
          <a:p>
            <a:pPr marL="457109" indent="-457109">
              <a:buFont typeface="Arial" panose="020B0604020202020204" pitchFamily="34" charset="0"/>
              <a:buChar char="•"/>
            </a:pPr>
            <a:endParaRPr lang="cs-CZ" sz="2400" dirty="0"/>
          </a:p>
          <a:p>
            <a:pPr marL="457109" indent="-457109">
              <a:buFont typeface="Arial" panose="020B0604020202020204" pitchFamily="34" charset="0"/>
              <a:buChar char="•"/>
            </a:pPr>
            <a:r>
              <a:rPr lang="cs-CZ" sz="2400" b="1" dirty="0" err="1"/>
              <a:t>Customer</a:t>
            </a:r>
            <a:r>
              <a:rPr lang="cs-CZ" sz="2400" b="1" dirty="0"/>
              <a:t> </a:t>
            </a:r>
            <a:r>
              <a:rPr lang="cs-CZ" sz="2400" b="1" dirty="0" err="1"/>
              <a:t>satisfaction</a:t>
            </a:r>
            <a:endParaRPr lang="en-GB" sz="2400" b="1" dirty="0"/>
          </a:p>
        </p:txBody>
      </p:sp>
    </p:spTree>
    <p:extLst>
      <p:ext uri="{BB962C8B-B14F-4D97-AF65-F5344CB8AC3E}">
        <p14:creationId xmlns:p14="http://schemas.microsoft.com/office/powerpoint/2010/main" val="8268814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Nadpis 1"/>
          <p:cNvSpPr>
            <a:spLocks noGrp="1"/>
          </p:cNvSpPr>
          <p:nvPr>
            <p:ph type="title"/>
          </p:nvPr>
        </p:nvSpPr>
        <p:spPr/>
        <p:txBody>
          <a:bodyPr/>
          <a:lstStyle/>
          <a:p>
            <a:r>
              <a:rPr lang="cs-CZ">
                <a:solidFill>
                  <a:srgbClr val="00B050"/>
                </a:solidFill>
              </a:rPr>
              <a:t>Systémy skladování (3)</a:t>
            </a:r>
            <a:endParaRPr lang="cs-CZ"/>
          </a:p>
        </p:txBody>
      </p:sp>
      <p:sp>
        <p:nvSpPr>
          <p:cNvPr id="3" name="Zástupný symbol pro obsah 2"/>
          <p:cNvSpPr>
            <a:spLocks noGrp="1"/>
          </p:cNvSpPr>
          <p:nvPr>
            <p:ph idx="1"/>
          </p:nvPr>
        </p:nvSpPr>
        <p:spPr/>
        <p:txBody>
          <a:bodyPr rtlCol="0">
            <a:normAutofit lnSpcReduction="10000"/>
          </a:bodyPr>
          <a:lstStyle/>
          <a:p>
            <a:pPr marL="182880" indent="-182880" fontAlgn="auto">
              <a:spcAft>
                <a:spcPts val="0"/>
              </a:spcAft>
              <a:buFont typeface="Arial" pitchFamily="34" charset="0"/>
              <a:buChar char="•"/>
              <a:defRPr/>
            </a:pPr>
            <a:r>
              <a:rPr lang="cs-CZ" dirty="0"/>
              <a:t>Stohové skladování</a:t>
            </a:r>
          </a:p>
          <a:p>
            <a:pPr marL="182880" indent="-182880" fontAlgn="auto">
              <a:spcAft>
                <a:spcPts val="0"/>
              </a:spcAft>
              <a:buFont typeface="Arial" pitchFamily="34" charset="0"/>
              <a:buChar char="•"/>
              <a:defRPr/>
            </a:pPr>
            <a:r>
              <a:rPr lang="cs-CZ" dirty="0"/>
              <a:t>Výhody – podobné jako výše</a:t>
            </a:r>
          </a:p>
          <a:p>
            <a:pPr marL="182880" indent="-182880" fontAlgn="auto">
              <a:spcAft>
                <a:spcPts val="0"/>
              </a:spcAft>
              <a:buFont typeface="Arial" pitchFamily="34" charset="0"/>
              <a:buChar char="•"/>
              <a:defRPr/>
            </a:pPr>
            <a:r>
              <a:rPr lang="cs-CZ" dirty="0"/>
              <a:t>Nevýhody: omezený přístup k jednotlivým SKJ</a:t>
            </a:r>
          </a:p>
          <a:p>
            <a:pPr marL="0" indent="0" fontAlgn="auto">
              <a:spcAft>
                <a:spcPts val="0"/>
              </a:spcAft>
              <a:buFont typeface="Arial" pitchFamily="34" charset="0"/>
              <a:buNone/>
              <a:defRPr/>
            </a:pPr>
            <a:r>
              <a:rPr lang="cs-CZ" dirty="0"/>
              <a:t>                    problematická kontrola některých SKJ</a:t>
            </a:r>
          </a:p>
          <a:p>
            <a:pPr marL="0" indent="0" fontAlgn="auto">
              <a:spcAft>
                <a:spcPts val="0"/>
              </a:spcAft>
              <a:buFont typeface="Arial" pitchFamily="34" charset="0"/>
              <a:buNone/>
              <a:defRPr/>
            </a:pPr>
            <a:r>
              <a:rPr lang="cs-CZ" dirty="0"/>
              <a:t>                    obtížná manipulace při odběru horních vrstev</a:t>
            </a:r>
          </a:p>
          <a:p>
            <a:pPr marL="0" indent="0" fontAlgn="auto">
              <a:spcAft>
                <a:spcPts val="0"/>
              </a:spcAft>
              <a:buFont typeface="Arial" pitchFamily="34" charset="0"/>
              <a:buNone/>
              <a:defRPr/>
            </a:pPr>
            <a:r>
              <a:rPr lang="cs-CZ" dirty="0"/>
              <a:t>                    vyšší riziko poškození při manipulaci</a:t>
            </a:r>
          </a:p>
        </p:txBody>
      </p:sp>
      <p:pic>
        <p:nvPicPr>
          <p:cNvPr id="61443" name="Picture 2"/>
          <p:cNvPicPr>
            <a:picLocks noChangeAspect="1" noChangeArrowheads="1"/>
          </p:cNvPicPr>
          <p:nvPr/>
        </p:nvPicPr>
        <p:blipFill>
          <a:blip r:embed="rId2"/>
          <a:srcRect/>
          <a:stretch>
            <a:fillRect/>
          </a:stretch>
        </p:blipFill>
        <p:spPr bwMode="auto">
          <a:xfrm>
            <a:off x="7019925" y="4581525"/>
            <a:ext cx="1868488" cy="2087563"/>
          </a:xfrm>
          <a:prstGeom prst="rect">
            <a:avLst/>
          </a:prstGeom>
          <a:noFill/>
          <a:ln w="9525">
            <a:noFill/>
            <a:miter lim="800000"/>
            <a:headEnd/>
            <a:tailEnd/>
          </a:ln>
        </p:spPr>
      </p:pic>
      <p:pic>
        <p:nvPicPr>
          <p:cNvPr id="61444" name="Picture 3"/>
          <p:cNvPicPr>
            <a:picLocks noChangeAspect="1" noChangeArrowheads="1"/>
          </p:cNvPicPr>
          <p:nvPr/>
        </p:nvPicPr>
        <p:blipFill>
          <a:blip r:embed="rId3"/>
          <a:srcRect/>
          <a:stretch>
            <a:fillRect/>
          </a:stretch>
        </p:blipFill>
        <p:spPr bwMode="auto">
          <a:xfrm>
            <a:off x="84138" y="4354513"/>
            <a:ext cx="2087562" cy="2503487"/>
          </a:xfrm>
          <a:prstGeom prst="rect">
            <a:avLst/>
          </a:prstGeom>
          <a:noFill/>
          <a:ln w="9525">
            <a:noFill/>
            <a:miter lim="800000"/>
            <a:headEnd/>
            <a:tailEnd/>
          </a:ln>
        </p:spPr>
      </p:pic>
      <p:pic>
        <p:nvPicPr>
          <p:cNvPr id="61445" name="Picture 4"/>
          <p:cNvPicPr>
            <a:picLocks noChangeAspect="1" noChangeArrowheads="1"/>
          </p:cNvPicPr>
          <p:nvPr/>
        </p:nvPicPr>
        <p:blipFill>
          <a:blip r:embed="rId4"/>
          <a:srcRect/>
          <a:stretch>
            <a:fillRect/>
          </a:stretch>
        </p:blipFill>
        <p:spPr bwMode="auto">
          <a:xfrm>
            <a:off x="6946900" y="366713"/>
            <a:ext cx="2016125" cy="2052637"/>
          </a:xfrm>
          <a:prstGeom prst="rect">
            <a:avLst/>
          </a:prstGeom>
          <a:noFill/>
          <a:ln w="9525">
            <a:noFill/>
            <a:miter lim="800000"/>
            <a:headEnd/>
            <a:tailEnd/>
          </a:ln>
        </p:spPr>
      </p:pic>
      <p:pic>
        <p:nvPicPr>
          <p:cNvPr id="61446" name="Picture 5"/>
          <p:cNvPicPr>
            <a:picLocks noChangeAspect="1" noChangeArrowheads="1"/>
          </p:cNvPicPr>
          <p:nvPr/>
        </p:nvPicPr>
        <p:blipFill>
          <a:blip r:embed="rId5"/>
          <a:srcRect/>
          <a:stretch>
            <a:fillRect/>
          </a:stretch>
        </p:blipFill>
        <p:spPr bwMode="auto">
          <a:xfrm>
            <a:off x="4572000" y="4725988"/>
            <a:ext cx="2168525" cy="19431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Nadpis 1"/>
          <p:cNvSpPr>
            <a:spLocks noGrp="1"/>
          </p:cNvSpPr>
          <p:nvPr>
            <p:ph type="title"/>
          </p:nvPr>
        </p:nvSpPr>
        <p:spPr/>
        <p:txBody>
          <a:bodyPr/>
          <a:lstStyle/>
          <a:p>
            <a:pPr algn="l"/>
            <a:r>
              <a:rPr lang="cs-CZ">
                <a:solidFill>
                  <a:srgbClr val="00B050"/>
                </a:solidFill>
              </a:rPr>
              <a:t>Systémy skladování (4)</a:t>
            </a:r>
            <a:endParaRPr lang="cs-CZ"/>
          </a:p>
        </p:txBody>
      </p:sp>
      <p:sp>
        <p:nvSpPr>
          <p:cNvPr id="3" name="Zástupný symbol pro obsah 2"/>
          <p:cNvSpPr>
            <a:spLocks noGrp="1"/>
          </p:cNvSpPr>
          <p:nvPr>
            <p:ph idx="1"/>
          </p:nvPr>
        </p:nvSpPr>
        <p:spPr>
          <a:xfrm>
            <a:off x="468313" y="1484313"/>
            <a:ext cx="8229600" cy="5033962"/>
          </a:xfrm>
        </p:spPr>
        <p:txBody>
          <a:bodyPr rtlCol="0">
            <a:normAutofit fontScale="70000" lnSpcReduction="20000"/>
          </a:bodyPr>
          <a:lstStyle/>
          <a:p>
            <a:pPr marL="0" indent="0" fontAlgn="auto">
              <a:spcAft>
                <a:spcPts val="0"/>
              </a:spcAft>
              <a:buFont typeface="Arial" pitchFamily="34" charset="0"/>
              <a:buNone/>
              <a:defRPr/>
            </a:pPr>
            <a:r>
              <a:rPr lang="cs-CZ" b="1" cap="small" dirty="0">
                <a:solidFill>
                  <a:srgbClr val="FF0000"/>
                </a:solidFill>
              </a:rPr>
              <a:t>Regálové skladování</a:t>
            </a:r>
          </a:p>
          <a:p>
            <a:pPr marL="182880" indent="-182880" fontAlgn="auto">
              <a:spcAft>
                <a:spcPts val="0"/>
              </a:spcAft>
              <a:buFont typeface="Arial" pitchFamily="34" charset="0"/>
              <a:buChar char="•"/>
              <a:defRPr/>
            </a:pPr>
            <a:r>
              <a:rPr lang="cs-CZ" dirty="0"/>
              <a:t>Typy regálů:</a:t>
            </a:r>
          </a:p>
          <a:p>
            <a:pPr marL="182880" indent="-182880" fontAlgn="auto">
              <a:spcAft>
                <a:spcPts val="0"/>
              </a:spcAft>
              <a:buFont typeface="Arial" pitchFamily="34" charset="0"/>
              <a:buChar char="•"/>
              <a:defRPr/>
            </a:pPr>
            <a:r>
              <a:rPr lang="cs-CZ" b="1" dirty="0"/>
              <a:t>1. konzolové (stromečkové)</a:t>
            </a:r>
          </a:p>
          <a:p>
            <a:pPr marL="0" indent="0" fontAlgn="auto">
              <a:spcAft>
                <a:spcPts val="0"/>
              </a:spcAft>
              <a:buFont typeface="Arial" pitchFamily="34" charset="0"/>
              <a:buNone/>
              <a:defRPr/>
            </a:pPr>
            <a:r>
              <a:rPr lang="cs-CZ" dirty="0"/>
              <a:t>= vhodné pro skladování tyčového materiálu a jiných dlouhých materiálů. Materiál může být uložen samostatně nebo jako svazek. Ukládání do regálů je zprostředkováno vysokozdvižnými vozíky. </a:t>
            </a:r>
          </a:p>
          <a:p>
            <a:pPr marL="182880" indent="-182880" fontAlgn="auto">
              <a:spcAft>
                <a:spcPts val="0"/>
              </a:spcAft>
              <a:buFont typeface="Arial" pitchFamily="34" charset="0"/>
              <a:buChar char="•"/>
              <a:defRPr/>
            </a:pPr>
            <a:r>
              <a:rPr lang="cs-CZ" dirty="0"/>
              <a:t>2. </a:t>
            </a:r>
            <a:r>
              <a:rPr lang="cs-CZ" b="1" dirty="0"/>
              <a:t>Policové regály </a:t>
            </a:r>
            <a:endParaRPr lang="cs-CZ" dirty="0"/>
          </a:p>
          <a:p>
            <a:pPr marL="182880" indent="-182880" fontAlgn="auto">
              <a:spcAft>
                <a:spcPts val="0"/>
              </a:spcAft>
              <a:buFont typeface="Arial" pitchFamily="34" charset="0"/>
              <a:buChar char="•"/>
              <a:defRPr/>
            </a:pPr>
            <a:r>
              <a:rPr lang="cs-CZ" dirty="0"/>
              <a:t>Policové regály se vyrábí ve stavebnicovém provedení. Kostru těchto regálů tvoří děrovaný profil, kde police bývají přestavitelné po cca. </a:t>
            </a:r>
            <a:r>
              <a:rPr lang="cs-CZ" dirty="0" err="1"/>
              <a:t>30mm</a:t>
            </a:r>
            <a:r>
              <a:rPr lang="cs-CZ" dirty="0"/>
              <a:t>. Přípustné zatížení je závislé na materiálu regálů a jeho délce. </a:t>
            </a:r>
          </a:p>
          <a:p>
            <a:pPr marL="182880" indent="-182880" fontAlgn="auto">
              <a:spcAft>
                <a:spcPts val="0"/>
              </a:spcAft>
              <a:buFont typeface="Arial" pitchFamily="34" charset="0"/>
              <a:buChar char="•"/>
              <a:defRPr/>
            </a:pPr>
            <a:r>
              <a:rPr lang="cs-CZ" dirty="0"/>
              <a:t>- lze sestavit i do širokých bloků a umístit do nich gravitační válečkové dopravník </a:t>
            </a:r>
          </a:p>
          <a:p>
            <a:pPr marL="0" indent="0" fontAlgn="auto">
              <a:spcAft>
                <a:spcPts val="0"/>
              </a:spcAft>
              <a:buFont typeface="Arial" pitchFamily="34" charset="0"/>
              <a:buNone/>
              <a:defRPr/>
            </a:pPr>
            <a:endParaRPr lang="cs-CZ" dirty="0"/>
          </a:p>
        </p:txBody>
      </p:sp>
      <p:pic>
        <p:nvPicPr>
          <p:cNvPr id="62467" name="Picture 2"/>
          <p:cNvPicPr>
            <a:picLocks noChangeAspect="1" noChangeArrowheads="1"/>
          </p:cNvPicPr>
          <p:nvPr/>
        </p:nvPicPr>
        <p:blipFill>
          <a:blip r:embed="rId2"/>
          <a:srcRect/>
          <a:stretch>
            <a:fillRect/>
          </a:stretch>
        </p:blipFill>
        <p:spPr bwMode="auto">
          <a:xfrm>
            <a:off x="6372225" y="114300"/>
            <a:ext cx="2439988" cy="1878013"/>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Nadpis 1"/>
          <p:cNvSpPr>
            <a:spLocks noGrp="1"/>
          </p:cNvSpPr>
          <p:nvPr>
            <p:ph type="title"/>
          </p:nvPr>
        </p:nvSpPr>
        <p:spPr/>
        <p:txBody>
          <a:bodyPr/>
          <a:lstStyle/>
          <a:p>
            <a:r>
              <a:rPr lang="cs-CZ">
                <a:solidFill>
                  <a:srgbClr val="00B050"/>
                </a:solidFill>
              </a:rPr>
              <a:t>Systémy skladování (5)</a:t>
            </a:r>
            <a:endParaRPr lang="cs-CZ"/>
          </a:p>
        </p:txBody>
      </p:sp>
      <p:sp>
        <p:nvSpPr>
          <p:cNvPr id="3" name="Zástupný symbol pro obsah 2"/>
          <p:cNvSpPr>
            <a:spLocks noGrp="1"/>
          </p:cNvSpPr>
          <p:nvPr>
            <p:ph idx="1"/>
          </p:nvPr>
        </p:nvSpPr>
        <p:spPr/>
        <p:txBody>
          <a:bodyPr rtlCol="0">
            <a:normAutofit fontScale="55000" lnSpcReduction="20000"/>
          </a:bodyPr>
          <a:lstStyle/>
          <a:p>
            <a:pPr marL="182880" indent="-182880" fontAlgn="auto">
              <a:spcAft>
                <a:spcPts val="0"/>
              </a:spcAft>
              <a:buFont typeface="Arial" pitchFamily="34" charset="0"/>
              <a:buChar char="•"/>
              <a:defRPr/>
            </a:pPr>
            <a:r>
              <a:rPr lang="cs-CZ" b="1" dirty="0"/>
              <a:t>3. Paletové regály </a:t>
            </a:r>
            <a:endParaRPr lang="cs-CZ" dirty="0"/>
          </a:p>
          <a:p>
            <a:pPr marL="182880" indent="-182880" fontAlgn="auto">
              <a:spcAft>
                <a:spcPts val="0"/>
              </a:spcAft>
              <a:buFont typeface="Arial" pitchFamily="34" charset="0"/>
              <a:buChar char="•"/>
              <a:defRPr/>
            </a:pPr>
            <a:r>
              <a:rPr lang="cs-CZ" dirty="0"/>
              <a:t>- ve v stavebnicovém provedení</a:t>
            </a:r>
          </a:p>
          <a:p>
            <a:pPr marL="182880" indent="-182880" fontAlgn="auto">
              <a:spcAft>
                <a:spcPts val="0"/>
              </a:spcAft>
              <a:buFont typeface="Arial" pitchFamily="34" charset="0"/>
              <a:buChar char="•"/>
              <a:defRPr/>
            </a:pPr>
            <a:r>
              <a:rPr lang="cs-CZ" dirty="0"/>
              <a:t>- slouží pro přímé zakládání palet se zbožím</a:t>
            </a:r>
          </a:p>
          <a:p>
            <a:pPr marL="182880" indent="-182880" fontAlgn="auto">
              <a:spcAft>
                <a:spcPts val="0"/>
              </a:spcAft>
              <a:buFont typeface="Arial" pitchFamily="34" charset="0"/>
              <a:buChar char="•"/>
              <a:defRPr/>
            </a:pPr>
            <a:r>
              <a:rPr lang="cs-CZ" dirty="0"/>
              <a:t>- nosnost regálové buňky může být okolo 6000 kg</a:t>
            </a:r>
          </a:p>
          <a:p>
            <a:pPr marL="182880" indent="-182880" fontAlgn="auto">
              <a:spcAft>
                <a:spcPts val="0"/>
              </a:spcAft>
              <a:buFont typeface="Arial" pitchFamily="34" charset="0"/>
              <a:buChar char="•"/>
              <a:defRPr/>
            </a:pPr>
            <a:r>
              <a:rPr lang="cs-CZ" dirty="0"/>
              <a:t>vyrábí se z pravidla ve 3 standardizovaných rozměrech </a:t>
            </a:r>
            <a:r>
              <a:rPr lang="cs-CZ" dirty="0" err="1"/>
              <a:t>1800mm</a:t>
            </a:r>
            <a:r>
              <a:rPr lang="cs-CZ" dirty="0"/>
              <a:t>, </a:t>
            </a:r>
            <a:r>
              <a:rPr lang="cs-CZ" dirty="0" err="1"/>
              <a:t>2700mm</a:t>
            </a:r>
            <a:r>
              <a:rPr lang="cs-CZ" dirty="0"/>
              <a:t>, </a:t>
            </a:r>
            <a:r>
              <a:rPr lang="cs-CZ" dirty="0" err="1"/>
              <a:t>3600mm</a:t>
            </a:r>
            <a:r>
              <a:rPr lang="cs-CZ" dirty="0"/>
              <a:t> </a:t>
            </a:r>
          </a:p>
          <a:p>
            <a:pPr marL="182880" indent="-182880" fontAlgn="auto">
              <a:spcAft>
                <a:spcPts val="0"/>
              </a:spcAft>
              <a:buFont typeface="Arial" pitchFamily="34" charset="0"/>
              <a:buChar char="•"/>
              <a:defRPr/>
            </a:pPr>
            <a:r>
              <a:rPr lang="cs-CZ" dirty="0"/>
              <a:t>více typů paletových regálů:</a:t>
            </a:r>
          </a:p>
          <a:p>
            <a:pPr marL="182880" indent="-182880" fontAlgn="auto">
              <a:spcAft>
                <a:spcPts val="0"/>
              </a:spcAft>
              <a:buFont typeface="Arial" pitchFamily="34" charset="0"/>
              <a:buChar char="•"/>
              <a:defRPr/>
            </a:pPr>
            <a:r>
              <a:rPr lang="cs-CZ" dirty="0"/>
              <a:t>I. Konvenční paletové regály </a:t>
            </a:r>
          </a:p>
          <a:p>
            <a:pPr marL="182880" indent="-182880" fontAlgn="auto">
              <a:spcAft>
                <a:spcPts val="0"/>
              </a:spcAft>
              <a:buFont typeface="Arial" pitchFamily="34" charset="0"/>
              <a:buChar char="•"/>
              <a:defRPr/>
            </a:pPr>
            <a:r>
              <a:rPr lang="cs-CZ" dirty="0"/>
              <a:t>II. Spádové (gravitační) paletové regály </a:t>
            </a:r>
          </a:p>
          <a:p>
            <a:pPr marL="182880" indent="-182880" fontAlgn="auto">
              <a:spcAft>
                <a:spcPts val="0"/>
              </a:spcAft>
              <a:buFont typeface="Arial" pitchFamily="34" charset="0"/>
              <a:buChar char="•"/>
              <a:defRPr/>
            </a:pPr>
            <a:r>
              <a:rPr lang="cs-CZ" dirty="0"/>
              <a:t>III. Vjezdové paletové regály </a:t>
            </a:r>
          </a:p>
          <a:p>
            <a:pPr marL="182880" indent="-182880" fontAlgn="auto">
              <a:spcAft>
                <a:spcPts val="0"/>
              </a:spcAft>
              <a:buFont typeface="Arial" pitchFamily="34" charset="0"/>
              <a:buChar char="•"/>
              <a:defRPr/>
            </a:pPr>
            <a:r>
              <a:rPr lang="cs-CZ" dirty="0"/>
              <a:t>IV. </a:t>
            </a:r>
            <a:r>
              <a:rPr lang="cs-CZ" dirty="0" err="1"/>
              <a:t>Push</a:t>
            </a:r>
            <a:r>
              <a:rPr lang="cs-CZ" dirty="0"/>
              <a:t> </a:t>
            </a:r>
            <a:r>
              <a:rPr lang="cs-CZ" dirty="0" err="1"/>
              <a:t>back</a:t>
            </a:r>
            <a:r>
              <a:rPr lang="cs-CZ" dirty="0"/>
              <a:t> paletové regály </a:t>
            </a:r>
          </a:p>
          <a:p>
            <a:pPr marL="182880" indent="-182880" fontAlgn="auto">
              <a:spcAft>
                <a:spcPts val="0"/>
              </a:spcAft>
              <a:buFont typeface="Arial" pitchFamily="34" charset="0"/>
              <a:buChar char="•"/>
              <a:defRPr/>
            </a:pPr>
            <a:r>
              <a:rPr lang="cs-CZ" dirty="0"/>
              <a:t>V. Mobilní (Posuvné) paletové regály </a:t>
            </a:r>
          </a:p>
          <a:p>
            <a:pPr marL="182880" indent="-182880" fontAlgn="auto">
              <a:spcAft>
                <a:spcPts val="0"/>
              </a:spcAft>
              <a:buFont typeface="Arial" pitchFamily="34" charset="0"/>
              <a:buChar char="•"/>
              <a:defRPr/>
            </a:pPr>
            <a:r>
              <a:rPr lang="cs-CZ" dirty="0"/>
              <a:t>VI. Automatická skladovací zařízení </a:t>
            </a:r>
          </a:p>
          <a:p>
            <a:pPr marL="182880" indent="-182880" fontAlgn="auto">
              <a:spcAft>
                <a:spcPts val="0"/>
              </a:spcAft>
              <a:buFont typeface="Arial" pitchFamily="34" charset="0"/>
              <a:buChar char="•"/>
              <a:defRPr/>
            </a:pPr>
            <a:endParaRPr lang="cs-CZ" dirty="0"/>
          </a:p>
        </p:txBody>
      </p:sp>
      <p:pic>
        <p:nvPicPr>
          <p:cNvPr id="63491" name="Picture 2"/>
          <p:cNvPicPr>
            <a:picLocks noChangeAspect="1" noChangeArrowheads="1"/>
          </p:cNvPicPr>
          <p:nvPr/>
        </p:nvPicPr>
        <p:blipFill>
          <a:blip r:embed="rId2"/>
          <a:srcRect/>
          <a:stretch>
            <a:fillRect/>
          </a:stretch>
        </p:blipFill>
        <p:spPr bwMode="auto">
          <a:xfrm>
            <a:off x="5724525" y="3573463"/>
            <a:ext cx="2657475" cy="261302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Nadpis 1"/>
          <p:cNvSpPr>
            <a:spLocks noGrp="1"/>
          </p:cNvSpPr>
          <p:nvPr>
            <p:ph type="title"/>
          </p:nvPr>
        </p:nvSpPr>
        <p:spPr>
          <a:xfrm>
            <a:off x="468313" y="333375"/>
            <a:ext cx="8229600" cy="990600"/>
          </a:xfrm>
        </p:spPr>
        <p:txBody>
          <a:bodyPr/>
          <a:lstStyle/>
          <a:p>
            <a:r>
              <a:rPr lang="cs-CZ">
                <a:solidFill>
                  <a:srgbClr val="00B050"/>
                </a:solidFill>
              </a:rPr>
              <a:t>Systémy skladování (6)</a:t>
            </a:r>
            <a:endParaRPr lang="cs-CZ"/>
          </a:p>
        </p:txBody>
      </p:sp>
      <p:sp>
        <p:nvSpPr>
          <p:cNvPr id="3" name="Zástupný symbol pro obsah 2"/>
          <p:cNvSpPr>
            <a:spLocks noGrp="1"/>
          </p:cNvSpPr>
          <p:nvPr>
            <p:ph idx="1"/>
          </p:nvPr>
        </p:nvSpPr>
        <p:spPr>
          <a:xfrm>
            <a:off x="179388" y="1052513"/>
            <a:ext cx="8229600" cy="4876800"/>
          </a:xfrm>
        </p:spPr>
        <p:txBody>
          <a:bodyPr rtlCol="0">
            <a:normAutofit fontScale="62500" lnSpcReduction="20000"/>
          </a:bodyPr>
          <a:lstStyle/>
          <a:p>
            <a:pPr marL="182880" indent="-182880" fontAlgn="auto">
              <a:spcAft>
                <a:spcPts val="0"/>
              </a:spcAft>
              <a:buFont typeface="Arial" pitchFamily="34" charset="0"/>
              <a:buChar char="•"/>
              <a:defRPr/>
            </a:pPr>
            <a:r>
              <a:rPr lang="cs-CZ" dirty="0"/>
              <a:t>Vjezdové paletové regály - systém, který umožňuje maximální využití dostupného prostoru, jak plošně, tak do výšky. Nevýhodou je nutnost odebírat zboží po řadě. Je ale možné odebírat z jedné, nebo obou stran. </a:t>
            </a:r>
          </a:p>
          <a:p>
            <a:pPr marL="182880" indent="-182880" fontAlgn="auto">
              <a:spcAft>
                <a:spcPts val="0"/>
              </a:spcAft>
              <a:buFont typeface="Arial" pitchFamily="34" charset="0"/>
              <a:buChar char="•"/>
              <a:defRPr/>
            </a:pPr>
            <a:r>
              <a:rPr lang="cs-CZ" dirty="0"/>
              <a:t>2 způsoby ukládání palet u tohoto systému:  </a:t>
            </a:r>
          </a:p>
          <a:p>
            <a:pPr marL="182880" indent="-182880" fontAlgn="auto">
              <a:spcAft>
                <a:spcPts val="0"/>
              </a:spcAft>
              <a:buFont typeface="Arial" pitchFamily="34" charset="0"/>
              <a:buChar char="•"/>
              <a:defRPr/>
            </a:pPr>
            <a:r>
              <a:rPr lang="cs-CZ" dirty="0"/>
              <a:t>a. Drive-in systém, s jedinou přístupovou uličkou. Tento regál je možno vyskladňovat pouze FIFO strategií.  </a:t>
            </a:r>
          </a:p>
          <a:p>
            <a:pPr marL="0" indent="0" fontAlgn="auto">
              <a:spcAft>
                <a:spcPts val="0"/>
              </a:spcAft>
              <a:buFont typeface="Arial" pitchFamily="34" charset="0"/>
              <a:buNone/>
              <a:defRPr/>
            </a:pPr>
            <a:r>
              <a:rPr lang="cs-CZ" dirty="0"/>
              <a:t>- vhodný na použití na větších plochách</a:t>
            </a:r>
          </a:p>
          <a:p>
            <a:pPr marL="182880" indent="-182880" fontAlgn="auto">
              <a:spcAft>
                <a:spcPts val="0"/>
              </a:spcAft>
              <a:buFont typeface="Arial" pitchFamily="34" charset="0"/>
              <a:buChar char="•"/>
              <a:defRPr/>
            </a:pPr>
            <a:r>
              <a:rPr lang="cs-CZ" dirty="0"/>
              <a:t>b. Drive-</a:t>
            </a:r>
            <a:r>
              <a:rPr lang="cs-CZ" dirty="0" err="1"/>
              <a:t>through</a:t>
            </a:r>
            <a:r>
              <a:rPr lang="cs-CZ" dirty="0"/>
              <a:t> systém, se dvěma přístupy k paletám, každý na jedné straně regálu</a:t>
            </a:r>
          </a:p>
          <a:p>
            <a:pPr marL="182880" indent="-182880" fontAlgn="auto">
              <a:spcAft>
                <a:spcPts val="0"/>
              </a:spcAft>
              <a:buFontTx/>
              <a:buChar char="-"/>
              <a:defRPr/>
            </a:pPr>
            <a:r>
              <a:rPr lang="cs-CZ" dirty="0"/>
              <a:t>nutné vytvořit manipulační uličku z obou stran </a:t>
            </a:r>
          </a:p>
          <a:p>
            <a:pPr marL="0" indent="0" fontAlgn="auto">
              <a:spcAft>
                <a:spcPts val="0"/>
              </a:spcAft>
              <a:buFont typeface="Arial" pitchFamily="34" charset="0"/>
              <a:buNone/>
              <a:defRPr/>
            </a:pPr>
            <a:r>
              <a:rPr lang="cs-CZ" dirty="0"/>
              <a:t>regálu</a:t>
            </a:r>
          </a:p>
          <a:p>
            <a:pPr marL="182880" indent="-182880" fontAlgn="auto">
              <a:spcAft>
                <a:spcPts val="0"/>
              </a:spcAft>
              <a:buFontTx/>
              <a:buChar char="-"/>
              <a:defRPr/>
            </a:pPr>
            <a:r>
              <a:rPr lang="cs-CZ" dirty="0"/>
              <a:t> lze realizovat strategii FIFO i LIFO </a:t>
            </a:r>
          </a:p>
          <a:p>
            <a:pPr marL="182880" indent="-182880" fontAlgn="auto">
              <a:spcAft>
                <a:spcPts val="0"/>
              </a:spcAft>
              <a:buFont typeface="Arial" pitchFamily="34" charset="0"/>
              <a:buChar char="•"/>
              <a:defRPr/>
            </a:pPr>
            <a:endParaRPr lang="cs-CZ" dirty="0"/>
          </a:p>
        </p:txBody>
      </p:sp>
      <p:pic>
        <p:nvPicPr>
          <p:cNvPr id="64515" name="Picture 2"/>
          <p:cNvPicPr>
            <a:picLocks noChangeAspect="1" noChangeArrowheads="1"/>
          </p:cNvPicPr>
          <p:nvPr/>
        </p:nvPicPr>
        <p:blipFill>
          <a:blip r:embed="rId2"/>
          <a:srcRect/>
          <a:stretch>
            <a:fillRect/>
          </a:stretch>
        </p:blipFill>
        <p:spPr bwMode="auto">
          <a:xfrm>
            <a:off x="7081838" y="3689350"/>
            <a:ext cx="2062162" cy="316865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Nadpis 1"/>
          <p:cNvSpPr>
            <a:spLocks noGrp="1"/>
          </p:cNvSpPr>
          <p:nvPr>
            <p:ph type="title"/>
          </p:nvPr>
        </p:nvSpPr>
        <p:spPr/>
        <p:txBody>
          <a:bodyPr/>
          <a:lstStyle/>
          <a:p>
            <a:r>
              <a:rPr lang="cs-CZ">
                <a:solidFill>
                  <a:srgbClr val="00B050"/>
                </a:solidFill>
              </a:rPr>
              <a:t>Systémy skladování (7)</a:t>
            </a:r>
            <a:endParaRPr lang="cs-CZ"/>
          </a:p>
        </p:txBody>
      </p:sp>
      <p:sp>
        <p:nvSpPr>
          <p:cNvPr id="3" name="Zástupný symbol pro obsah 2"/>
          <p:cNvSpPr>
            <a:spLocks noGrp="1"/>
          </p:cNvSpPr>
          <p:nvPr>
            <p:ph idx="1"/>
          </p:nvPr>
        </p:nvSpPr>
        <p:spPr/>
        <p:txBody>
          <a:bodyPr rtlCol="0">
            <a:normAutofit/>
          </a:bodyPr>
          <a:lstStyle/>
          <a:p>
            <a:pPr marL="0" indent="0" fontAlgn="auto">
              <a:spcAft>
                <a:spcPts val="0"/>
              </a:spcAft>
              <a:buFont typeface="Arial" pitchFamily="34" charset="0"/>
              <a:buNone/>
              <a:defRPr/>
            </a:pPr>
            <a:r>
              <a:rPr lang="cs-CZ" b="1" dirty="0"/>
              <a:t>Spádové (gravitační) paletové regály </a:t>
            </a:r>
            <a:endParaRPr lang="cs-CZ" dirty="0"/>
          </a:p>
          <a:p>
            <a:pPr marL="182880" indent="-182880" fontAlgn="auto">
              <a:spcAft>
                <a:spcPts val="0"/>
              </a:spcAft>
              <a:buFont typeface="Arial" pitchFamily="34" charset="0"/>
              <a:buChar char="•"/>
              <a:defRPr/>
            </a:pPr>
            <a:r>
              <a:rPr lang="cs-CZ" dirty="0"/>
              <a:t>Spádové regály mají lehce nakloněné pozice a zabudovaný válečkový systém, který umožňuje díky gravitační síle posun palet kontrolovanou rychlostí až na opačný konec regálu. </a:t>
            </a:r>
          </a:p>
        </p:txBody>
      </p:sp>
      <p:pic>
        <p:nvPicPr>
          <p:cNvPr id="65539" name="Picture 2"/>
          <p:cNvPicPr>
            <a:picLocks noChangeAspect="1" noChangeArrowheads="1"/>
          </p:cNvPicPr>
          <p:nvPr/>
        </p:nvPicPr>
        <p:blipFill>
          <a:blip r:embed="rId2"/>
          <a:srcRect/>
          <a:stretch>
            <a:fillRect/>
          </a:stretch>
        </p:blipFill>
        <p:spPr bwMode="auto">
          <a:xfrm>
            <a:off x="4500563" y="4292600"/>
            <a:ext cx="3549650" cy="2309813"/>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Nadpis 1"/>
          <p:cNvSpPr>
            <a:spLocks noGrp="1"/>
          </p:cNvSpPr>
          <p:nvPr>
            <p:ph type="title"/>
          </p:nvPr>
        </p:nvSpPr>
        <p:spPr/>
        <p:txBody>
          <a:bodyPr/>
          <a:lstStyle/>
          <a:p>
            <a:r>
              <a:rPr lang="cs-CZ">
                <a:solidFill>
                  <a:srgbClr val="00B050"/>
                </a:solidFill>
              </a:rPr>
              <a:t>Systémy skladování (8)</a:t>
            </a:r>
            <a:endParaRPr lang="cs-CZ"/>
          </a:p>
        </p:txBody>
      </p:sp>
      <p:sp>
        <p:nvSpPr>
          <p:cNvPr id="66562" name="Zástupný symbol pro obsah 2"/>
          <p:cNvSpPr>
            <a:spLocks noGrp="1"/>
          </p:cNvSpPr>
          <p:nvPr>
            <p:ph idx="1"/>
          </p:nvPr>
        </p:nvSpPr>
        <p:spPr>
          <a:xfrm>
            <a:off x="395288" y="1268413"/>
            <a:ext cx="8229600" cy="4525962"/>
          </a:xfrm>
        </p:spPr>
        <p:txBody>
          <a:bodyPr/>
          <a:lstStyle/>
          <a:p>
            <a:pPr marL="0" indent="0">
              <a:buFont typeface="Arial" charset="0"/>
              <a:buNone/>
            </a:pPr>
            <a:r>
              <a:rPr lang="cs-CZ"/>
              <a:t>Všechny palety na každé úrovni, kromě té poslední, se ukládají na vozíky, které se tlačením přemisťují po kolejnicích. Tyto kolejnice jsou lehce nakloněné, přední část je na nižší úrovni, což umožňuje pohyb palet dopředu při odebrání palety z uličky. </a:t>
            </a:r>
          </a:p>
        </p:txBody>
      </p:sp>
      <p:pic>
        <p:nvPicPr>
          <p:cNvPr id="66563" name="Picture 2"/>
          <p:cNvPicPr>
            <a:picLocks noChangeAspect="1" noChangeArrowheads="1"/>
          </p:cNvPicPr>
          <p:nvPr/>
        </p:nvPicPr>
        <p:blipFill>
          <a:blip r:embed="rId2"/>
          <a:srcRect/>
          <a:stretch>
            <a:fillRect/>
          </a:stretch>
        </p:blipFill>
        <p:spPr bwMode="auto">
          <a:xfrm>
            <a:off x="5076825" y="4351338"/>
            <a:ext cx="3333750" cy="1905000"/>
          </a:xfrm>
          <a:prstGeom prst="rect">
            <a:avLst/>
          </a:prstGeom>
          <a:noFill/>
          <a:ln w="9525">
            <a:noFill/>
            <a:miter lim="800000"/>
            <a:headEnd/>
            <a:tailEnd/>
          </a:ln>
        </p:spPr>
      </p:pic>
      <p:sp>
        <p:nvSpPr>
          <p:cNvPr id="66564" name="Obdélník 3"/>
          <p:cNvSpPr>
            <a:spLocks noChangeArrowheads="1"/>
          </p:cNvSpPr>
          <p:nvPr/>
        </p:nvSpPr>
        <p:spPr bwMode="auto">
          <a:xfrm>
            <a:off x="3851275" y="6475413"/>
            <a:ext cx="5094288" cy="368300"/>
          </a:xfrm>
          <a:prstGeom prst="rect">
            <a:avLst/>
          </a:prstGeom>
          <a:noFill/>
          <a:ln w="9525">
            <a:noFill/>
            <a:miter lim="800000"/>
            <a:headEnd/>
            <a:tailEnd/>
          </a:ln>
        </p:spPr>
        <p:txBody>
          <a:bodyPr>
            <a:spAutoFit/>
          </a:bodyPr>
          <a:lstStyle/>
          <a:p>
            <a:r>
              <a:rPr lang="cs-CZ">
                <a:latin typeface="Calibri" pitchFamily="34" charset="0"/>
              </a:rPr>
              <a:t>http://www.idealmotion.com/PushBackRack.htm</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Nadpis 1"/>
          <p:cNvSpPr>
            <a:spLocks noGrp="1"/>
          </p:cNvSpPr>
          <p:nvPr>
            <p:ph type="title"/>
          </p:nvPr>
        </p:nvSpPr>
        <p:spPr>
          <a:xfrm>
            <a:off x="179388" y="260350"/>
            <a:ext cx="8229600" cy="1143000"/>
          </a:xfrm>
        </p:spPr>
        <p:txBody>
          <a:bodyPr/>
          <a:lstStyle/>
          <a:p>
            <a:pPr algn="l"/>
            <a:r>
              <a:rPr lang="cs-CZ">
                <a:solidFill>
                  <a:srgbClr val="00B050"/>
                </a:solidFill>
              </a:rPr>
              <a:t>Systémy skladování (9)</a:t>
            </a:r>
            <a:endParaRPr lang="cs-CZ"/>
          </a:p>
        </p:txBody>
      </p:sp>
      <p:sp>
        <p:nvSpPr>
          <p:cNvPr id="3" name="Zástupný symbol pro obsah 2"/>
          <p:cNvSpPr>
            <a:spLocks noGrp="1"/>
          </p:cNvSpPr>
          <p:nvPr>
            <p:ph idx="1"/>
          </p:nvPr>
        </p:nvSpPr>
        <p:spPr>
          <a:xfrm>
            <a:off x="457200" y="1635125"/>
            <a:ext cx="8229600" cy="4876800"/>
          </a:xfrm>
        </p:spPr>
        <p:txBody>
          <a:bodyPr rtlCol="0">
            <a:normAutofit fontScale="85000" lnSpcReduction="20000"/>
          </a:bodyPr>
          <a:lstStyle/>
          <a:p>
            <a:pPr marL="0" indent="0" fontAlgn="auto">
              <a:spcAft>
                <a:spcPts val="0"/>
              </a:spcAft>
              <a:buFont typeface="Arial" pitchFamily="34" charset="0"/>
              <a:buNone/>
              <a:defRPr/>
            </a:pPr>
            <a:r>
              <a:rPr lang="cs-CZ" b="1" dirty="0"/>
              <a:t>Mobilní (posuvné) paletové regály </a:t>
            </a:r>
            <a:endParaRPr lang="cs-CZ" dirty="0"/>
          </a:p>
          <a:p>
            <a:pPr marL="182880" indent="-182880" fontAlgn="auto">
              <a:spcAft>
                <a:spcPts val="0"/>
              </a:spcAft>
              <a:buFont typeface="Arial" pitchFamily="34" charset="0"/>
              <a:buChar char="•"/>
              <a:defRPr/>
            </a:pPr>
            <a:r>
              <a:rPr lang="cs-CZ" dirty="0"/>
              <a:t>Regály postavené na mobilních základnách</a:t>
            </a:r>
          </a:p>
          <a:p>
            <a:pPr marL="182880" indent="-182880" fontAlgn="auto">
              <a:spcAft>
                <a:spcPts val="0"/>
              </a:spcAft>
              <a:buFont typeface="Arial" pitchFamily="34" charset="0"/>
              <a:buChar char="•"/>
              <a:defRPr/>
            </a:pPr>
            <a:r>
              <a:rPr lang="cs-CZ" dirty="0"/>
              <a:t>- účelem je zmenšit počet uliček a zvýšit kapacitu skladu, beze ztráty přímého přístupu ke každé paletě. </a:t>
            </a:r>
          </a:p>
          <a:p>
            <a:pPr marL="182880" indent="-182880" fontAlgn="auto">
              <a:spcAft>
                <a:spcPts val="0"/>
              </a:spcAft>
              <a:buFont typeface="Arial" pitchFamily="34" charset="0"/>
              <a:buChar char="•"/>
              <a:defRPr/>
            </a:pPr>
            <a:r>
              <a:rPr lang="cs-CZ" dirty="0"/>
              <a:t>Základny disponují motorem, přesuvnými prvky a různými bezpečnostními systémy</a:t>
            </a:r>
          </a:p>
          <a:p>
            <a:pPr marL="182880" indent="-182880" fontAlgn="auto">
              <a:spcAft>
                <a:spcPts val="0"/>
              </a:spcAft>
              <a:buFont typeface="Arial" pitchFamily="34" charset="0"/>
              <a:buChar char="•"/>
              <a:defRPr/>
            </a:pPr>
            <a:r>
              <a:rPr lang="cs-CZ" dirty="0"/>
              <a:t> Regály se posouvají po podlahových lištách - ulička v místě, kde je zrovna potřebná</a:t>
            </a:r>
          </a:p>
          <a:p>
            <a:pPr marL="182880" indent="-182880" fontAlgn="auto">
              <a:spcAft>
                <a:spcPts val="0"/>
              </a:spcAft>
              <a:buFont typeface="Arial" pitchFamily="34" charset="0"/>
              <a:buChar char="•"/>
              <a:defRPr/>
            </a:pPr>
            <a:r>
              <a:rPr lang="cs-CZ" dirty="0"/>
              <a:t>- vhodný pro nasazení ve skladech, kde je dbáno na co nejvyšší využití skladové kapacity. </a:t>
            </a:r>
          </a:p>
        </p:txBody>
      </p:sp>
      <p:pic>
        <p:nvPicPr>
          <p:cNvPr id="67587" name="Picture 2"/>
          <p:cNvPicPr>
            <a:picLocks noChangeAspect="1" noChangeArrowheads="1"/>
          </p:cNvPicPr>
          <p:nvPr/>
        </p:nvPicPr>
        <p:blipFill>
          <a:blip r:embed="rId2"/>
          <a:srcRect/>
          <a:stretch>
            <a:fillRect/>
          </a:stretch>
        </p:blipFill>
        <p:spPr bwMode="auto">
          <a:xfrm>
            <a:off x="5435600" y="28575"/>
            <a:ext cx="3981450" cy="234315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3"/>
          <p:cNvSpPr>
            <a:spLocks noGrp="1" noChangeArrowheads="1"/>
          </p:cNvSpPr>
          <p:nvPr>
            <p:ph idx="1"/>
          </p:nvPr>
        </p:nvSpPr>
        <p:spPr>
          <a:xfrm>
            <a:off x="457200" y="692150"/>
            <a:ext cx="8229600" cy="6165850"/>
          </a:xfrm>
        </p:spPr>
        <p:txBody>
          <a:bodyPr/>
          <a:lstStyle/>
          <a:p>
            <a:pPr>
              <a:lnSpc>
                <a:spcPct val="90000"/>
              </a:lnSpc>
            </a:pPr>
            <a:r>
              <a:rPr lang="cs-CZ" altLang="cs-CZ" b="1"/>
              <a:t>regálové sklady</a:t>
            </a:r>
          </a:p>
          <a:p>
            <a:pPr lvl="1">
              <a:lnSpc>
                <a:spcPct val="90000"/>
              </a:lnSpc>
            </a:pPr>
            <a:r>
              <a:rPr lang="cs-CZ" altLang="cs-CZ" b="1"/>
              <a:t>příhradové (policové) regály</a:t>
            </a:r>
            <a:endParaRPr lang="cs-CZ" altLang="cs-CZ"/>
          </a:p>
          <a:p>
            <a:pPr lvl="2">
              <a:lnSpc>
                <a:spcPct val="90000"/>
              </a:lnSpc>
            </a:pPr>
            <a:r>
              <a:rPr lang="cs-CZ" altLang="cs-CZ"/>
              <a:t>stálé příhradové regály</a:t>
            </a:r>
          </a:p>
          <a:p>
            <a:pPr lvl="2">
              <a:lnSpc>
                <a:spcPct val="90000"/>
              </a:lnSpc>
            </a:pPr>
            <a:r>
              <a:rPr lang="cs-CZ" altLang="cs-CZ"/>
              <a:t>pohyblivé příhradové regály</a:t>
            </a:r>
          </a:p>
          <a:p>
            <a:pPr lvl="3">
              <a:lnSpc>
                <a:spcPct val="90000"/>
              </a:lnSpc>
            </a:pPr>
            <a:r>
              <a:rPr lang="cs-CZ" altLang="cs-CZ"/>
              <a:t>příhradové posuvné regály</a:t>
            </a:r>
          </a:p>
          <a:p>
            <a:pPr lvl="3">
              <a:lnSpc>
                <a:spcPct val="90000"/>
              </a:lnSpc>
            </a:pPr>
            <a:r>
              <a:rPr lang="cs-CZ" altLang="cs-CZ"/>
              <a:t>regály typu páternoster (s oběžnými výtahy)</a:t>
            </a:r>
            <a:endParaRPr lang="cs-CZ" altLang="cs-CZ" b="1"/>
          </a:p>
          <a:p>
            <a:pPr lvl="1">
              <a:lnSpc>
                <a:spcPct val="90000"/>
              </a:lnSpc>
            </a:pPr>
            <a:r>
              <a:rPr lang="cs-CZ" altLang="cs-CZ" b="1"/>
              <a:t>paletové regály</a:t>
            </a:r>
            <a:endParaRPr lang="cs-CZ" altLang="cs-CZ"/>
          </a:p>
          <a:p>
            <a:pPr lvl="2">
              <a:lnSpc>
                <a:spcPct val="90000"/>
              </a:lnSpc>
            </a:pPr>
            <a:r>
              <a:rPr lang="cs-CZ" altLang="cs-CZ"/>
              <a:t>stálé (trvalé) paletové regály</a:t>
            </a:r>
          </a:p>
          <a:p>
            <a:pPr lvl="3">
              <a:lnSpc>
                <a:spcPct val="90000"/>
              </a:lnSpc>
            </a:pPr>
            <a:r>
              <a:rPr lang="cs-CZ" altLang="cs-CZ"/>
              <a:t>paletové ploché regály</a:t>
            </a:r>
          </a:p>
          <a:p>
            <a:pPr lvl="3">
              <a:lnSpc>
                <a:spcPct val="90000"/>
              </a:lnSpc>
            </a:pPr>
            <a:r>
              <a:rPr lang="cs-CZ" altLang="cs-CZ"/>
              <a:t>paletové zakládací regály</a:t>
            </a:r>
          </a:p>
          <a:p>
            <a:pPr lvl="3">
              <a:lnSpc>
                <a:spcPct val="90000"/>
              </a:lnSpc>
            </a:pPr>
            <a:r>
              <a:rPr lang="cs-CZ" altLang="cs-CZ"/>
              <a:t>paletové najížděcí (vjezdové) regály</a:t>
            </a:r>
          </a:p>
          <a:p>
            <a:pPr lvl="3">
              <a:lnSpc>
                <a:spcPct val="90000"/>
              </a:lnSpc>
            </a:pPr>
            <a:r>
              <a:rPr lang="cs-CZ" altLang="cs-CZ"/>
              <a:t>paletové průjezdové regály</a:t>
            </a:r>
          </a:p>
          <a:p>
            <a:pPr lvl="2">
              <a:lnSpc>
                <a:spcPct val="90000"/>
              </a:lnSpc>
            </a:pPr>
            <a:r>
              <a:rPr lang="cs-CZ" altLang="cs-CZ"/>
              <a:t>pohyblivé paletové regály</a:t>
            </a:r>
          </a:p>
          <a:p>
            <a:pPr lvl="3">
              <a:lnSpc>
                <a:spcPct val="90000"/>
              </a:lnSpc>
            </a:pPr>
            <a:r>
              <a:rPr lang="cs-CZ" altLang="cs-CZ"/>
              <a:t>paletové posuvné regály</a:t>
            </a:r>
          </a:p>
          <a:p>
            <a:pPr lvl="3">
              <a:lnSpc>
                <a:spcPct val="90000"/>
              </a:lnSpc>
            </a:pPr>
            <a:r>
              <a:rPr lang="cs-CZ" altLang="cs-CZ"/>
              <a:t>paletové oběžné regály</a:t>
            </a:r>
            <a:endParaRPr lang="cs-CZ" altLang="cs-CZ" b="1"/>
          </a:p>
          <a:p>
            <a:pPr>
              <a:lnSpc>
                <a:spcPct val="90000"/>
              </a:lnSpc>
            </a:pPr>
            <a:endParaRPr lang="cs-CZ" altLang="cs-CZ"/>
          </a:p>
          <a:p>
            <a:pPr>
              <a:lnSpc>
                <a:spcPct val="90000"/>
              </a:lnSpc>
            </a:pPr>
            <a:endParaRPr lang="cs-CZ" altLang="cs-CZ"/>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313" y="1989138"/>
            <a:ext cx="8229600" cy="1143000"/>
          </a:xfrm>
        </p:spPr>
        <p:txBody>
          <a:bodyPr rtlCol="0">
            <a:normAutofit fontScale="90000"/>
          </a:bodyPr>
          <a:lstStyle/>
          <a:p>
            <a:pPr fontAlgn="auto">
              <a:spcAft>
                <a:spcPts val="0"/>
              </a:spcAft>
              <a:defRPr/>
            </a:pPr>
            <a:r>
              <a:rPr lang="cs-CZ" dirty="0"/>
              <a:t>Anebo – regálové skladování… </a:t>
            </a:r>
            <a:r>
              <a:rPr lang="cs-CZ" dirty="0" err="1"/>
              <a:t>slide</a:t>
            </a:r>
            <a:r>
              <a:rPr lang="cs-CZ" dirty="0"/>
              <a:t> č. 46 – 57 – zdroj: Gros, Skladovací systémy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0"/>
          <p:cNvSpPr>
            <a:spLocks noChangeArrowheads="1"/>
          </p:cNvSpPr>
          <p:nvPr/>
        </p:nvSpPr>
        <p:spPr bwMode="auto">
          <a:xfrm>
            <a:off x="3300413" y="241300"/>
            <a:ext cx="2495550" cy="523875"/>
          </a:xfrm>
          <a:prstGeom prst="rect">
            <a:avLst/>
          </a:prstGeom>
          <a:solidFill>
            <a:schemeClr val="bg1"/>
          </a:solidFill>
          <a:ln w="9525">
            <a:noFill/>
            <a:miter lim="800000"/>
            <a:headEnd/>
            <a:tailEnd/>
          </a:ln>
        </p:spPr>
        <p:txBody>
          <a:bodyPr wrap="none">
            <a:spAutoFit/>
          </a:bodyPr>
          <a:lstStyle/>
          <a:p>
            <a:r>
              <a:rPr lang="cs-CZ" sz="2800" b="1">
                <a:latin typeface="Calibri" pitchFamily="34" charset="0"/>
              </a:rPr>
              <a:t>Policové regály </a:t>
            </a:r>
            <a:endParaRPr lang="cs-CZ" sz="2800">
              <a:latin typeface="Calibri" pitchFamily="34" charset="0"/>
            </a:endParaRPr>
          </a:p>
        </p:txBody>
      </p:sp>
      <p:graphicFrame>
        <p:nvGraphicFramePr>
          <p:cNvPr id="45255" name="Group 199"/>
          <p:cNvGraphicFramePr>
            <a:graphicFrameLocks noGrp="1"/>
          </p:cNvGraphicFramePr>
          <p:nvPr/>
        </p:nvGraphicFramePr>
        <p:xfrm>
          <a:off x="3629025" y="949325"/>
          <a:ext cx="2455863" cy="1759216"/>
        </p:xfrm>
        <a:graphic>
          <a:graphicData uri="http://schemas.openxmlformats.org/drawingml/2006/table">
            <a:tbl>
              <a:tblPr/>
              <a:tblGrid>
                <a:gridCol w="2455863">
                  <a:extLst>
                    <a:ext uri="{9D8B030D-6E8A-4147-A177-3AD203B41FA5}">
                      <a16:colId xmlns:a16="http://schemas.microsoft.com/office/drawing/2014/main" val="20000"/>
                    </a:ext>
                  </a:extLst>
                </a:gridCol>
              </a:tblGrid>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a:ln>
                            <a:noFill/>
                          </a:ln>
                          <a:solidFill>
                            <a:schemeClr val="tx1"/>
                          </a:solidFill>
                          <a:effectLst/>
                          <a:latin typeface="Calibri" pitchFamily="34" charset="0"/>
                        </a:rPr>
                        <a:t>Základní rozměry</a:t>
                      </a:r>
                      <a:endParaRPr kumimoji="0" lang="cs-CZ" sz="1600" b="0" i="0" u="none" strike="noStrike" cap="none" normalizeH="0" baseline="0">
                        <a:ln>
                          <a:noFill/>
                        </a:ln>
                        <a:solidFill>
                          <a:schemeClr val="tx1"/>
                        </a:solidFill>
                        <a:effectLst/>
                        <a:latin typeface="Calibri" pitchFamily="34" charset="0"/>
                      </a:endParaRPr>
                    </a:p>
                  </a:txBody>
                  <a:tcPr marL="91449" marR="91449" marT="45694" marB="456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423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a:ln>
                            <a:noFill/>
                          </a:ln>
                          <a:solidFill>
                            <a:schemeClr val="tx1"/>
                          </a:solidFill>
                          <a:effectLst/>
                          <a:latin typeface="Calibri" pitchFamily="34" charset="0"/>
                        </a:rPr>
                        <a:t>Výška max 2m</a:t>
                      </a:r>
                      <a:endParaRPr kumimoji="0" lang="cs-CZ" sz="1600" b="0" i="0" u="none" strike="noStrike" cap="none" normalizeH="0" baseline="0">
                        <a:ln>
                          <a:noFill/>
                        </a:ln>
                        <a:solidFill>
                          <a:schemeClr val="tx1"/>
                        </a:solidFill>
                        <a:effectLst/>
                        <a:latin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600" b="1" i="0" u="none" strike="noStrike" cap="none" normalizeH="0" baseline="0">
                          <a:ln>
                            <a:noFill/>
                          </a:ln>
                          <a:solidFill>
                            <a:schemeClr val="tx1"/>
                          </a:solidFill>
                          <a:effectLst/>
                          <a:latin typeface="Calibri" pitchFamily="34" charset="0"/>
                        </a:rPr>
                        <a:t>Hloubka </a:t>
                      </a:r>
                      <a:endParaRPr kumimoji="0" lang="cs-CZ" sz="1600" b="0" i="0" u="none" strike="noStrike" cap="none" normalizeH="0" baseline="0">
                        <a:ln>
                          <a:noFill/>
                        </a:ln>
                        <a:solidFill>
                          <a:schemeClr val="tx1"/>
                        </a:solidFill>
                        <a:effectLst/>
                        <a:latin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600" b="1" i="0" u="none" strike="noStrike" cap="none" normalizeH="0" baseline="0">
                          <a:ln>
                            <a:noFill/>
                          </a:ln>
                          <a:solidFill>
                            <a:schemeClr val="tx1"/>
                          </a:solidFill>
                          <a:effectLst/>
                          <a:latin typeface="Calibri" pitchFamily="34" charset="0"/>
                        </a:rPr>
                        <a:t>0,4-0,8m</a:t>
                      </a:r>
                      <a:endParaRPr kumimoji="0" lang="cs-CZ" sz="1600" b="0" i="0" u="none" strike="noStrike" cap="none" normalizeH="0" baseline="0">
                        <a:ln>
                          <a:noFill/>
                        </a:ln>
                        <a:solidFill>
                          <a:schemeClr val="tx1"/>
                        </a:solidFill>
                        <a:effectLst/>
                        <a:latin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600" b="1" i="0" u="none" strike="noStrike" cap="none" normalizeH="0" baseline="0">
                          <a:ln>
                            <a:noFill/>
                          </a:ln>
                          <a:solidFill>
                            <a:schemeClr val="tx1"/>
                          </a:solidFill>
                          <a:effectLst/>
                          <a:latin typeface="Calibri" pitchFamily="34" charset="0"/>
                        </a:rPr>
                        <a:t>Šířka uliček 0,8m </a:t>
                      </a:r>
                      <a:endParaRPr kumimoji="0" lang="cs-CZ" sz="1600" b="0" i="0" u="none" strike="noStrike" cap="none" normalizeH="0" baseline="0">
                        <a:ln>
                          <a:noFill/>
                        </a:ln>
                        <a:solidFill>
                          <a:schemeClr val="tx1"/>
                        </a:solidFill>
                        <a:effectLst/>
                        <a:latin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600" b="1" i="0" u="none" strike="noStrike" cap="none" normalizeH="0" baseline="0">
                          <a:ln>
                            <a:noFill/>
                          </a:ln>
                          <a:solidFill>
                            <a:schemeClr val="tx1"/>
                          </a:solidFill>
                          <a:effectLst/>
                          <a:latin typeface="Calibri" pitchFamily="34" charset="0"/>
                        </a:rPr>
                        <a:t>při ruční manipulaci</a:t>
                      </a:r>
                      <a:endParaRPr kumimoji="0" lang="cs-CZ" sz="1600" b="0" i="0" u="none" strike="noStrike" cap="none" normalizeH="0" baseline="0">
                        <a:ln>
                          <a:noFill/>
                        </a:ln>
                        <a:solidFill>
                          <a:schemeClr val="tx1"/>
                        </a:solidFill>
                        <a:effectLst/>
                        <a:latin typeface="Calibri" pitchFamily="34" charset="0"/>
                      </a:endParaRPr>
                    </a:p>
                  </a:txBody>
                  <a:tcPr marL="91449" marR="91449" marT="45694" marB="456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45295" name="Group 239"/>
          <p:cNvGraphicFramePr>
            <a:graphicFrameLocks noGrp="1"/>
          </p:cNvGraphicFramePr>
          <p:nvPr/>
        </p:nvGraphicFramePr>
        <p:xfrm>
          <a:off x="3635375" y="3141663"/>
          <a:ext cx="2449513" cy="3095626"/>
        </p:xfrm>
        <a:graphic>
          <a:graphicData uri="http://schemas.openxmlformats.org/drawingml/2006/table">
            <a:tbl>
              <a:tblPr/>
              <a:tblGrid>
                <a:gridCol w="2449513">
                  <a:extLst>
                    <a:ext uri="{9D8B030D-6E8A-4147-A177-3AD203B41FA5}">
                      <a16:colId xmlns:a16="http://schemas.microsoft.com/office/drawing/2014/main" val="20000"/>
                    </a:ext>
                  </a:extLst>
                </a:gridCol>
              </a:tblGrid>
              <a:tr h="452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a:ln>
                            <a:noFill/>
                          </a:ln>
                          <a:solidFill>
                            <a:schemeClr val="tx1"/>
                          </a:solidFill>
                          <a:effectLst/>
                          <a:latin typeface="Calibri" pitchFamily="34" charset="0"/>
                        </a:rPr>
                        <a:t>Nevýhody</a:t>
                      </a:r>
                      <a:endParaRPr kumimoji="0" lang="cs-CZ" sz="1600" b="0" i="0" u="none" strike="noStrike" cap="none" normalizeH="0" baseline="0">
                        <a:ln>
                          <a:noFill/>
                        </a:ln>
                        <a:solidFill>
                          <a:schemeClr val="tx1"/>
                        </a:solidFill>
                        <a:effectLst/>
                        <a:latin typeface="Calibri" pitchFamily="34" charset="0"/>
                      </a:endParaRPr>
                    </a:p>
                  </a:txBody>
                  <a:tcPr marL="91485" marR="91485"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643188">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cs-CZ" sz="1600" b="1" i="0" u="none" strike="noStrike" cap="none" normalizeH="0" baseline="0">
                          <a:ln>
                            <a:noFill/>
                          </a:ln>
                          <a:solidFill>
                            <a:schemeClr val="tx1"/>
                          </a:solidFill>
                          <a:effectLst/>
                          <a:latin typeface="Calibri" pitchFamily="34" charset="0"/>
                        </a:rPr>
                        <a:t>Vysoká náklady na mzdy</a:t>
                      </a:r>
                      <a:endParaRPr kumimoji="0" lang="cs-CZ" sz="1600" b="0" i="0" u="none" strike="noStrike" cap="none" normalizeH="0" baseline="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a:ln>
                            <a:noFill/>
                          </a:ln>
                          <a:solidFill>
                            <a:schemeClr val="tx1"/>
                          </a:solidFill>
                          <a:effectLst/>
                          <a:latin typeface="Calibri" pitchFamily="34" charset="0"/>
                        </a:rPr>
                        <a:t>Obtížnější ruční manipulace</a:t>
                      </a:r>
                      <a:endParaRPr kumimoji="0" lang="cs-CZ" sz="1600" b="0" i="0" u="none" strike="noStrike" cap="none" normalizeH="0" baseline="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a:ln>
                            <a:noFill/>
                          </a:ln>
                          <a:solidFill>
                            <a:schemeClr val="tx1"/>
                          </a:solidFill>
                          <a:effectLst/>
                          <a:latin typeface="Calibri" pitchFamily="34" charset="0"/>
                        </a:rPr>
                        <a:t>Vysoké požadavky na skladovací plochy při manuální obsluze</a:t>
                      </a:r>
                      <a:endParaRPr kumimoji="0" lang="cs-CZ" sz="1600" b="0" i="0" u="none" strike="noStrike" cap="none" normalizeH="0" baseline="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a:ln>
                            <a:noFill/>
                          </a:ln>
                          <a:solidFill>
                            <a:schemeClr val="tx1"/>
                          </a:solidFill>
                          <a:effectLst/>
                          <a:latin typeface="Calibri" pitchFamily="34" charset="0"/>
                        </a:rPr>
                        <a:t>Omezené možnosti mechanizace a automatizace</a:t>
                      </a:r>
                      <a:endParaRPr kumimoji="0" lang="cs-CZ" sz="1600" b="0" i="0" u="none" strike="noStrike" cap="none" normalizeH="0" baseline="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a:ln>
                            <a:noFill/>
                          </a:ln>
                          <a:solidFill>
                            <a:schemeClr val="tx1"/>
                          </a:solidFill>
                          <a:effectLst/>
                          <a:latin typeface="Calibri" pitchFamily="34" charset="0"/>
                        </a:rPr>
                        <a:t>Obtížnější uplatnění FIFO</a:t>
                      </a:r>
                      <a:endParaRPr kumimoji="0" lang="cs-CZ" sz="1600" b="0" i="0" u="none" strike="noStrike" cap="none" normalizeH="0" baseline="0">
                        <a:ln>
                          <a:noFill/>
                        </a:ln>
                        <a:solidFill>
                          <a:schemeClr val="tx1"/>
                        </a:solidFill>
                        <a:effectLst/>
                        <a:latin typeface="Calibri" pitchFamily="34" charset="0"/>
                      </a:endParaRPr>
                    </a:p>
                  </a:txBody>
                  <a:tcPr marL="91485" marR="91485"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45294" name="Group 238"/>
          <p:cNvGraphicFramePr>
            <a:graphicFrameLocks noGrp="1"/>
          </p:cNvGraphicFramePr>
          <p:nvPr/>
        </p:nvGraphicFramePr>
        <p:xfrm>
          <a:off x="6300788" y="984250"/>
          <a:ext cx="2374900" cy="2300288"/>
        </p:xfrm>
        <a:graphic>
          <a:graphicData uri="http://schemas.openxmlformats.org/drawingml/2006/table">
            <a:tbl>
              <a:tblPr/>
              <a:tblGrid>
                <a:gridCol w="2374900">
                  <a:extLst>
                    <a:ext uri="{9D8B030D-6E8A-4147-A177-3AD203B41FA5}">
                      <a16:colId xmlns:a16="http://schemas.microsoft.com/office/drawing/2014/main" val="20000"/>
                    </a:ext>
                  </a:extLst>
                </a:gridCol>
              </a:tblGrid>
              <a:tr h="501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Calibri" pitchFamily="34" charset="0"/>
                        </a:rPr>
                        <a:t>Použití</a:t>
                      </a:r>
                      <a:endParaRPr kumimoji="0" lang="cs-CZ" sz="1600" b="0" i="0" u="none" strike="noStrike" cap="none" normalizeH="0" baseline="0" dirty="0">
                        <a:ln>
                          <a:noFill/>
                        </a:ln>
                        <a:solidFill>
                          <a:schemeClr val="tx1"/>
                        </a:solidFill>
                        <a:effectLst/>
                        <a:latin typeface="Calibri" pitchFamily="34" charset="0"/>
                      </a:endParaRPr>
                    </a:p>
                  </a:txBody>
                  <a:tcPr marL="91388" marR="91388"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79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a:ln>
                            <a:noFill/>
                          </a:ln>
                          <a:solidFill>
                            <a:schemeClr val="tx1"/>
                          </a:solidFill>
                          <a:effectLst/>
                          <a:latin typeface="Calibri" pitchFamily="34" charset="0"/>
                        </a:rPr>
                        <a:t>Pro skladování různých skupin se širokým sortimentem výrobků v malých až středních množstvích různé velikosti a tvaru s nižší obrátkovostí</a:t>
                      </a:r>
                      <a:endParaRPr kumimoji="0" lang="cs-CZ" sz="1600" b="0" i="0" u="none" strike="noStrike" cap="none" normalizeH="0" baseline="0" dirty="0">
                        <a:ln>
                          <a:noFill/>
                        </a:ln>
                        <a:solidFill>
                          <a:schemeClr val="tx1"/>
                        </a:solidFill>
                        <a:effectLst/>
                        <a:latin typeface="Calibri" pitchFamily="34" charset="0"/>
                      </a:endParaRPr>
                    </a:p>
                  </a:txBody>
                  <a:tcPr marL="91388" marR="91388"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pic>
        <p:nvPicPr>
          <p:cNvPr id="45296" name="Picture 240" descr="policák"/>
          <p:cNvPicPr>
            <a:picLocks noChangeAspect="1" noChangeArrowheads="1"/>
          </p:cNvPicPr>
          <p:nvPr/>
        </p:nvPicPr>
        <p:blipFill>
          <a:blip r:embed="rId3"/>
          <a:srcRect/>
          <a:stretch>
            <a:fillRect/>
          </a:stretch>
        </p:blipFill>
        <p:spPr bwMode="auto">
          <a:xfrm>
            <a:off x="611188" y="982663"/>
            <a:ext cx="2808287" cy="2590800"/>
          </a:xfrm>
          <a:prstGeom prst="rect">
            <a:avLst/>
          </a:prstGeom>
          <a:noFill/>
          <a:ln w="9525">
            <a:noFill/>
            <a:miter lim="800000"/>
            <a:headEnd/>
            <a:tailEnd/>
          </a:ln>
        </p:spPr>
      </p:pic>
      <p:pic>
        <p:nvPicPr>
          <p:cNvPr id="45297" name="Picture 241" descr="regalsudy"/>
          <p:cNvPicPr>
            <a:picLocks noChangeAspect="1" noChangeArrowheads="1"/>
          </p:cNvPicPr>
          <p:nvPr/>
        </p:nvPicPr>
        <p:blipFill>
          <a:blip r:embed="rId4"/>
          <a:srcRect/>
          <a:stretch>
            <a:fillRect/>
          </a:stretch>
        </p:blipFill>
        <p:spPr bwMode="auto">
          <a:xfrm>
            <a:off x="611188" y="3933825"/>
            <a:ext cx="2808287" cy="2290763"/>
          </a:xfrm>
          <a:prstGeom prst="rect">
            <a:avLst/>
          </a:prstGeom>
          <a:noFill/>
          <a:ln w="9525">
            <a:noFill/>
            <a:miter lim="800000"/>
            <a:headEnd/>
            <a:tailEnd/>
          </a:ln>
        </p:spPr>
      </p:pic>
      <p:graphicFrame>
        <p:nvGraphicFramePr>
          <p:cNvPr id="24" name="Group 213"/>
          <p:cNvGraphicFramePr>
            <a:graphicFrameLocks noGrp="1"/>
          </p:cNvGraphicFramePr>
          <p:nvPr/>
        </p:nvGraphicFramePr>
        <p:xfrm>
          <a:off x="6300788" y="3644900"/>
          <a:ext cx="2519362" cy="1891102"/>
        </p:xfrm>
        <a:graphic>
          <a:graphicData uri="http://schemas.openxmlformats.org/drawingml/2006/table">
            <a:tbl>
              <a:tblPr/>
              <a:tblGrid>
                <a:gridCol w="2519362">
                  <a:extLst>
                    <a:ext uri="{9D8B030D-6E8A-4147-A177-3AD203B41FA5}">
                      <a16:colId xmlns:a16="http://schemas.microsoft.com/office/drawing/2014/main" val="20000"/>
                    </a:ext>
                  </a:extLst>
                </a:gridCol>
              </a:tblGrid>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a:ln>
                            <a:noFill/>
                          </a:ln>
                          <a:solidFill>
                            <a:schemeClr val="tx1"/>
                          </a:solidFill>
                          <a:effectLst/>
                          <a:latin typeface="Calibri" pitchFamily="34" charset="0"/>
                        </a:rPr>
                        <a:t>Výhody</a:t>
                      </a:r>
                      <a:endParaRPr kumimoji="0" lang="cs-CZ" sz="1600" b="0" i="0" u="none" strike="noStrike" cap="none" normalizeH="0" baseline="0">
                        <a:ln>
                          <a:noFill/>
                        </a:ln>
                        <a:solidFill>
                          <a:schemeClr val="tx1"/>
                        </a:solidFill>
                        <a:effectLst/>
                        <a:latin typeface="Calibri" pitchFamily="34" charset="0"/>
                      </a:endParaRPr>
                    </a:p>
                  </a:txBody>
                  <a:tcPr marL="91406" marR="91406" marT="45756" marB="4575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555750">
                <a:tc>
                  <a:txBody>
                    <a:bodyPr/>
                    <a:lstStyle/>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cs-CZ" sz="1600" b="1" i="0" u="none" strike="noStrike" cap="none" normalizeH="0" baseline="0">
                          <a:ln>
                            <a:noFill/>
                          </a:ln>
                          <a:solidFill>
                            <a:schemeClr val="tx1"/>
                          </a:solidFill>
                          <a:effectLst/>
                          <a:latin typeface="Calibri" pitchFamily="34" charset="0"/>
                        </a:rPr>
                        <a:t>Přímý přístup k položkám</a:t>
                      </a:r>
                      <a:endParaRPr kumimoji="0" lang="cs-CZ" sz="1600" b="0" i="0" u="none" strike="noStrike" cap="none" normalizeH="0" baseline="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a:ln>
                            <a:noFill/>
                          </a:ln>
                          <a:solidFill>
                            <a:schemeClr val="tx1"/>
                          </a:solidFill>
                          <a:effectLst/>
                          <a:latin typeface="Calibri" pitchFamily="34" charset="0"/>
                        </a:rPr>
                        <a:t>Bezporuchová provoz</a:t>
                      </a:r>
                      <a:endParaRPr kumimoji="0" lang="cs-CZ" sz="1600" b="0" i="0" u="none" strike="noStrike" cap="none" normalizeH="0" baseline="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a:ln>
                            <a:noFill/>
                          </a:ln>
                          <a:solidFill>
                            <a:schemeClr val="tx1"/>
                          </a:solidFill>
                          <a:effectLst/>
                          <a:latin typeface="Calibri" pitchFamily="34" charset="0"/>
                        </a:rPr>
                        <a:t>Jednoduchá evidence</a:t>
                      </a:r>
                      <a:endParaRPr kumimoji="0" lang="cs-CZ" sz="1600" b="0" i="0" u="none" strike="noStrike" cap="none" normalizeH="0" baseline="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a:ln>
                            <a:noFill/>
                          </a:ln>
                          <a:solidFill>
                            <a:schemeClr val="tx1"/>
                          </a:solidFill>
                          <a:effectLst/>
                          <a:latin typeface="Calibri" pitchFamily="34" charset="0"/>
                        </a:rPr>
                        <a:t>Dobrá kontrola</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cs-CZ" sz="1600" b="1" i="0" u="none" strike="noStrike" cap="none" normalizeH="0" baseline="0">
                          <a:ln>
                            <a:noFill/>
                          </a:ln>
                          <a:solidFill>
                            <a:schemeClr val="tx1"/>
                          </a:solidFill>
                          <a:effectLst/>
                          <a:latin typeface="Calibri" pitchFamily="34" charset="0"/>
                        </a:rPr>
                        <a:t>Průměrné skladovací náklady</a:t>
                      </a:r>
                      <a:endParaRPr kumimoji="0" lang="cs-CZ" sz="1600" b="0" i="0" u="none" strike="noStrike" cap="none" normalizeH="0" baseline="0">
                        <a:ln>
                          <a:noFill/>
                        </a:ln>
                        <a:solidFill>
                          <a:schemeClr val="tx1"/>
                        </a:solidFill>
                        <a:effectLst/>
                        <a:latin typeface="Calibri" pitchFamily="34" charset="0"/>
                      </a:endParaRPr>
                    </a:p>
                  </a:txBody>
                  <a:tcPr marL="91406" marR="91406" marT="45756" marB="4575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5296"/>
                                        </p:tgtEl>
                                        <p:attrNameLst>
                                          <p:attrName>style.visibility</p:attrName>
                                        </p:attrNameLst>
                                      </p:cBhvr>
                                      <p:to>
                                        <p:strVal val="visible"/>
                                      </p:to>
                                    </p:set>
                                    <p:animEffect transition="in" filter="wedge">
                                      <p:cBhvr>
                                        <p:cTn id="7" dur="2000"/>
                                        <p:tgtEl>
                                          <p:spTgt spid="45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5297"/>
                                        </p:tgtEl>
                                        <p:attrNameLst>
                                          <p:attrName>style.visibility</p:attrName>
                                        </p:attrNameLst>
                                      </p:cBhvr>
                                      <p:to>
                                        <p:strVal val="visible"/>
                                      </p:to>
                                    </p:set>
                                    <p:animEffect transition="in" filter="wedge">
                                      <p:cBhvr>
                                        <p:cTn id="12" dur="2000"/>
                                        <p:tgtEl>
                                          <p:spTgt spid="452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5255"/>
                                        </p:tgtEl>
                                        <p:attrNameLst>
                                          <p:attrName>style.visibility</p:attrName>
                                        </p:attrNameLst>
                                      </p:cBhvr>
                                      <p:to>
                                        <p:strVal val="visible"/>
                                      </p:to>
                                    </p:set>
                                    <p:animEffect transition="in" filter="box(in)">
                                      <p:cBhvr>
                                        <p:cTn id="17" dur="500"/>
                                        <p:tgtEl>
                                          <p:spTgt spid="452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5294"/>
                                        </p:tgtEl>
                                        <p:attrNameLst>
                                          <p:attrName>style.visibility</p:attrName>
                                        </p:attrNameLst>
                                      </p:cBhvr>
                                      <p:to>
                                        <p:strVal val="visible"/>
                                      </p:to>
                                    </p:set>
                                    <p:animEffect transition="in" filter="box(in)">
                                      <p:cBhvr>
                                        <p:cTn id="22" dur="500"/>
                                        <p:tgtEl>
                                          <p:spTgt spid="452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5295"/>
                                        </p:tgtEl>
                                        <p:attrNameLst>
                                          <p:attrName>style.visibility</p:attrName>
                                        </p:attrNameLst>
                                      </p:cBhvr>
                                      <p:to>
                                        <p:strVal val="visible"/>
                                      </p:to>
                                    </p:set>
                                    <p:animEffect transition="in" filter="box(in)">
                                      <p:cBhvr>
                                        <p:cTn id="27" dur="500"/>
                                        <p:tgtEl>
                                          <p:spTgt spid="452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ox(in)">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rtlCol="0">
            <a:normAutofit fontScale="90000"/>
          </a:bodyPr>
          <a:lstStyle/>
          <a:p>
            <a:pPr fontAlgn="auto">
              <a:spcAft>
                <a:spcPts val="0"/>
              </a:spcAft>
              <a:defRPr/>
            </a:pPr>
            <a:r>
              <a:rPr lang="en-US" altLang="cs-CZ" dirty="0"/>
              <a:t>Strategic</a:t>
            </a:r>
            <a:r>
              <a:rPr lang="cs-CZ" altLang="cs-CZ" dirty="0" err="1"/>
              <a:t>ké</a:t>
            </a:r>
            <a:r>
              <a:rPr lang="cs-CZ" altLang="cs-CZ" dirty="0"/>
              <a:t> skladování – ekonomické benefity a služby</a:t>
            </a:r>
            <a:r>
              <a:rPr lang="en-US" altLang="cs-CZ" dirty="0"/>
              <a:t> </a:t>
            </a:r>
            <a:r>
              <a:rPr lang="cs-CZ" altLang="cs-CZ" dirty="0"/>
              <a:t>- funkce</a:t>
            </a:r>
            <a:endParaRPr lang="en-US" altLang="cs-CZ" dirty="0"/>
          </a:p>
        </p:txBody>
      </p:sp>
      <p:sp>
        <p:nvSpPr>
          <p:cNvPr id="9219" name="Rectangle 5"/>
          <p:cNvSpPr>
            <a:spLocks noGrp="1" noChangeArrowheads="1"/>
          </p:cNvSpPr>
          <p:nvPr>
            <p:ph type="body" sz="half" idx="1"/>
          </p:nvPr>
        </p:nvSpPr>
        <p:spPr>
          <a:xfrm>
            <a:off x="457200" y="1600200"/>
            <a:ext cx="5334000" cy="4525963"/>
          </a:xfrm>
        </p:spPr>
        <p:txBody>
          <a:bodyPr rtlCol="0">
            <a:normAutofit/>
          </a:bodyPr>
          <a:lstStyle/>
          <a:p>
            <a:pPr fontAlgn="auto">
              <a:lnSpc>
                <a:spcPct val="90000"/>
              </a:lnSpc>
              <a:spcAft>
                <a:spcPts val="0"/>
              </a:spcAft>
              <a:buFont typeface="Arial" pitchFamily="34" charset="0"/>
              <a:buChar char="•"/>
              <a:defRPr/>
            </a:pPr>
            <a:r>
              <a:rPr lang="en-US" altLang="cs-CZ" sz="2400" b="1" dirty="0"/>
              <a:t>E</a:t>
            </a:r>
            <a:r>
              <a:rPr lang="cs-CZ" altLang="cs-CZ" sz="2400" b="1" dirty="0"/>
              <a:t>k</a:t>
            </a:r>
            <a:r>
              <a:rPr lang="en-US" altLang="cs-CZ" sz="2400" b="1" dirty="0" err="1"/>
              <a:t>onomic</a:t>
            </a:r>
            <a:r>
              <a:rPr lang="cs-CZ" altLang="cs-CZ" sz="2400" b="1" dirty="0" err="1"/>
              <a:t>ké</a:t>
            </a:r>
            <a:r>
              <a:rPr lang="en-US" altLang="cs-CZ" sz="2400" b="1" dirty="0"/>
              <a:t> benefit</a:t>
            </a:r>
            <a:r>
              <a:rPr lang="cs-CZ" altLang="cs-CZ" sz="2400" b="1" dirty="0"/>
              <a:t>y</a:t>
            </a:r>
            <a:r>
              <a:rPr lang="en-US" altLang="cs-CZ" sz="2400" dirty="0"/>
              <a:t> </a:t>
            </a:r>
            <a:r>
              <a:rPr lang="cs-CZ" altLang="cs-CZ" sz="2400" dirty="0"/>
              <a:t>– redukce logistických nákladů</a:t>
            </a:r>
            <a:endParaRPr lang="en-US" altLang="cs-CZ" sz="2400" dirty="0">
              <a:solidFill>
                <a:srgbClr val="FF0000"/>
              </a:solidFill>
            </a:endParaRPr>
          </a:p>
          <a:p>
            <a:pPr lvl="1" fontAlgn="auto">
              <a:lnSpc>
                <a:spcPct val="90000"/>
              </a:lnSpc>
              <a:spcAft>
                <a:spcPts val="0"/>
              </a:spcAft>
              <a:buFont typeface="Arial" pitchFamily="34" charset="0"/>
              <a:buChar char="–"/>
              <a:defRPr/>
            </a:pPr>
            <a:r>
              <a:rPr lang="cs-CZ" altLang="cs-CZ" sz="2000" dirty="0"/>
              <a:t>Konsolidace a tzv. </a:t>
            </a:r>
            <a:r>
              <a:rPr lang="en-US" altLang="cs-CZ" sz="2000" dirty="0"/>
              <a:t>break-bulk</a:t>
            </a:r>
          </a:p>
          <a:p>
            <a:pPr lvl="1" fontAlgn="auto">
              <a:lnSpc>
                <a:spcPct val="90000"/>
              </a:lnSpc>
              <a:spcAft>
                <a:spcPts val="0"/>
              </a:spcAft>
              <a:buFont typeface="Arial" pitchFamily="34" charset="0"/>
              <a:buChar char="–"/>
              <a:defRPr/>
            </a:pPr>
            <a:r>
              <a:rPr lang="cs-CZ" altLang="cs-CZ" sz="2000" dirty="0"/>
              <a:t>třídění</a:t>
            </a:r>
            <a:endParaRPr lang="en-US" altLang="cs-CZ" sz="2000" dirty="0"/>
          </a:p>
          <a:p>
            <a:pPr lvl="1" fontAlgn="auto">
              <a:lnSpc>
                <a:spcPct val="90000"/>
              </a:lnSpc>
              <a:spcAft>
                <a:spcPts val="0"/>
              </a:spcAft>
              <a:buFont typeface="Arial" pitchFamily="34" charset="0"/>
              <a:buChar char="–"/>
              <a:defRPr/>
            </a:pPr>
            <a:r>
              <a:rPr lang="cs-CZ" altLang="cs-CZ" sz="2000" dirty="0"/>
              <a:t>Sezónní skladování</a:t>
            </a:r>
            <a:endParaRPr lang="en-US" altLang="cs-CZ" sz="2000" dirty="0"/>
          </a:p>
          <a:p>
            <a:pPr lvl="1" fontAlgn="auto">
              <a:lnSpc>
                <a:spcPct val="90000"/>
              </a:lnSpc>
              <a:spcAft>
                <a:spcPts val="0"/>
              </a:spcAft>
              <a:buFont typeface="Arial" pitchFamily="34" charset="0"/>
              <a:buChar char="–"/>
              <a:defRPr/>
            </a:pPr>
            <a:r>
              <a:rPr lang="en-US" altLang="cs-CZ" sz="2000" dirty="0" err="1"/>
              <a:t>Rever</a:t>
            </a:r>
            <a:r>
              <a:rPr lang="cs-CZ" altLang="cs-CZ" sz="2000" dirty="0"/>
              <a:t>zní logistika</a:t>
            </a:r>
            <a:endParaRPr lang="en-US" altLang="cs-CZ" sz="2000" dirty="0"/>
          </a:p>
          <a:p>
            <a:pPr fontAlgn="auto">
              <a:lnSpc>
                <a:spcPct val="90000"/>
              </a:lnSpc>
              <a:spcAft>
                <a:spcPts val="0"/>
              </a:spcAft>
              <a:buFont typeface="Arial" pitchFamily="34" charset="0"/>
              <a:buChar char="•"/>
              <a:defRPr/>
            </a:pPr>
            <a:r>
              <a:rPr lang="cs-CZ" altLang="cs-CZ" sz="2400" b="1" dirty="0"/>
              <a:t>Benefity v podobě služeb = zlepšení prodeje nad přidané náklady</a:t>
            </a:r>
            <a:endParaRPr lang="en-US" altLang="cs-CZ" sz="2400" dirty="0">
              <a:solidFill>
                <a:srgbClr val="FF0000"/>
              </a:solidFill>
            </a:endParaRPr>
          </a:p>
          <a:p>
            <a:pPr lvl="1" fontAlgn="auto">
              <a:lnSpc>
                <a:spcPct val="90000"/>
              </a:lnSpc>
              <a:spcAft>
                <a:spcPts val="0"/>
              </a:spcAft>
              <a:buFont typeface="Arial" pitchFamily="34" charset="0"/>
              <a:buChar char="–"/>
              <a:defRPr/>
            </a:pPr>
            <a:r>
              <a:rPr lang="en-US" altLang="cs-CZ" sz="2000" dirty="0"/>
              <a:t>Spot-stocking</a:t>
            </a:r>
            <a:r>
              <a:rPr lang="cs-CZ" altLang="cs-CZ" sz="2000" dirty="0"/>
              <a:t> (skladování zboží pro sezónní anebo promoční poptávku/zásilky)</a:t>
            </a:r>
            <a:endParaRPr lang="en-US" altLang="cs-CZ" sz="2000" dirty="0"/>
          </a:p>
          <a:p>
            <a:pPr lvl="1" fontAlgn="auto">
              <a:lnSpc>
                <a:spcPct val="90000"/>
              </a:lnSpc>
              <a:spcAft>
                <a:spcPts val="0"/>
              </a:spcAft>
              <a:buFont typeface="Arial" pitchFamily="34" charset="0"/>
              <a:buChar char="–"/>
              <a:defRPr/>
            </a:pPr>
            <a:r>
              <a:rPr lang="en-US" altLang="cs-CZ" sz="2000" dirty="0"/>
              <a:t>Full line stocking</a:t>
            </a:r>
            <a:r>
              <a:rPr lang="cs-CZ" altLang="cs-CZ" sz="2000" dirty="0"/>
              <a:t> (skladování celé produktové řady = </a:t>
            </a:r>
            <a:r>
              <a:rPr lang="cs-CZ" altLang="cs-CZ" sz="2000" dirty="0" err="1"/>
              <a:t>one</a:t>
            </a:r>
            <a:r>
              <a:rPr lang="cs-CZ" altLang="cs-CZ" sz="2000" dirty="0"/>
              <a:t>-stop-shopping od mnoha dodavatelů pro jednoho odběratele)</a:t>
            </a:r>
            <a:endParaRPr lang="en-US" altLang="cs-CZ" sz="2000" dirty="0"/>
          </a:p>
          <a:p>
            <a:pPr lvl="1" fontAlgn="auto">
              <a:lnSpc>
                <a:spcPct val="90000"/>
              </a:lnSpc>
              <a:spcAft>
                <a:spcPts val="0"/>
              </a:spcAft>
              <a:buFont typeface="Arial" pitchFamily="34" charset="0"/>
              <a:buChar char="–"/>
              <a:defRPr/>
            </a:pPr>
            <a:r>
              <a:rPr lang="en-US" altLang="cs-CZ" sz="2000" dirty="0"/>
              <a:t>Value-added services</a:t>
            </a:r>
            <a:r>
              <a:rPr lang="cs-CZ" altLang="cs-CZ" sz="2000" dirty="0"/>
              <a:t> (zušlechťovací operace, funkce)</a:t>
            </a:r>
            <a:endParaRPr lang="en-US" altLang="cs-CZ" sz="2000" dirty="0"/>
          </a:p>
        </p:txBody>
      </p:sp>
      <p:pic>
        <p:nvPicPr>
          <p:cNvPr id="23555" name="Picture 5" descr="warehouse fullfillment.jpg"/>
          <p:cNvPicPr>
            <a:picLocks noChangeAspect="1"/>
          </p:cNvPicPr>
          <p:nvPr/>
        </p:nvPicPr>
        <p:blipFill>
          <a:blip r:embed="rId3"/>
          <a:srcRect/>
          <a:stretch>
            <a:fillRect/>
          </a:stretch>
        </p:blipFill>
        <p:spPr bwMode="auto">
          <a:xfrm>
            <a:off x="6781800" y="1647825"/>
            <a:ext cx="1828800" cy="460057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42"/>
          <p:cNvSpPr>
            <a:spLocks noChangeArrowheads="1"/>
          </p:cNvSpPr>
          <p:nvPr/>
        </p:nvSpPr>
        <p:spPr bwMode="auto">
          <a:xfrm>
            <a:off x="3348038" y="763588"/>
            <a:ext cx="3538537" cy="523875"/>
          </a:xfrm>
          <a:prstGeom prst="rect">
            <a:avLst/>
          </a:prstGeom>
          <a:solidFill>
            <a:schemeClr val="bg1"/>
          </a:solidFill>
          <a:ln w="9525">
            <a:noFill/>
            <a:miter lim="800000"/>
            <a:headEnd/>
            <a:tailEnd/>
          </a:ln>
        </p:spPr>
        <p:txBody>
          <a:bodyPr>
            <a:spAutoFit/>
          </a:bodyPr>
          <a:lstStyle/>
          <a:p>
            <a:r>
              <a:rPr lang="cs-CZ" sz="2800" b="1">
                <a:latin typeface="Calibri" pitchFamily="34" charset="0"/>
              </a:rPr>
              <a:t>Policové patrové</a:t>
            </a:r>
            <a:endParaRPr lang="en-US" sz="2800">
              <a:latin typeface="Calibri" pitchFamily="34" charset="0"/>
            </a:endParaRPr>
          </a:p>
        </p:txBody>
      </p:sp>
      <p:sp>
        <p:nvSpPr>
          <p:cNvPr id="47366" name="Rectangle 262"/>
          <p:cNvSpPr>
            <a:spLocks noChangeArrowheads="1"/>
          </p:cNvSpPr>
          <p:nvPr/>
        </p:nvSpPr>
        <p:spPr bwMode="auto">
          <a:xfrm>
            <a:off x="571500" y="2860675"/>
            <a:ext cx="1697038" cy="338138"/>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Základní rozměry</a:t>
            </a:r>
            <a:endParaRPr lang="en-US" sz="1600" b="1">
              <a:latin typeface="Calibri" pitchFamily="34" charset="0"/>
            </a:endParaRPr>
          </a:p>
        </p:txBody>
      </p:sp>
      <p:sp>
        <p:nvSpPr>
          <p:cNvPr id="47367" name="Rectangle 263"/>
          <p:cNvSpPr>
            <a:spLocks noChangeArrowheads="1"/>
          </p:cNvSpPr>
          <p:nvPr/>
        </p:nvSpPr>
        <p:spPr bwMode="auto">
          <a:xfrm>
            <a:off x="571500" y="3213100"/>
            <a:ext cx="1697038" cy="584200"/>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Výška pater 2m</a:t>
            </a:r>
            <a:endParaRPr lang="cs-CZ" sz="1600">
              <a:latin typeface="Calibri" pitchFamily="34" charset="0"/>
            </a:endParaRPr>
          </a:p>
          <a:p>
            <a:pPr algn="ctr"/>
            <a:r>
              <a:rPr lang="cs-CZ" sz="1600" b="1">
                <a:latin typeface="Calibri" pitchFamily="34" charset="0"/>
              </a:rPr>
              <a:t>2-3 patra</a:t>
            </a:r>
          </a:p>
        </p:txBody>
      </p:sp>
      <p:sp>
        <p:nvSpPr>
          <p:cNvPr id="47368" name="Rectangle 264"/>
          <p:cNvSpPr>
            <a:spLocks noChangeArrowheads="1"/>
          </p:cNvSpPr>
          <p:nvPr/>
        </p:nvSpPr>
        <p:spPr bwMode="auto">
          <a:xfrm>
            <a:off x="6959600" y="3014663"/>
            <a:ext cx="1695450" cy="132397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Dtto jako policové     Vyšší využití plochy a prostor než u policových</a:t>
            </a:r>
          </a:p>
        </p:txBody>
      </p:sp>
      <p:sp>
        <p:nvSpPr>
          <p:cNvPr id="47369" name="Rectangle 265"/>
          <p:cNvSpPr>
            <a:spLocks noChangeArrowheads="1"/>
          </p:cNvSpPr>
          <p:nvPr/>
        </p:nvSpPr>
        <p:spPr bwMode="auto">
          <a:xfrm>
            <a:off x="6959600" y="2657475"/>
            <a:ext cx="1695450" cy="33972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Výhody</a:t>
            </a:r>
          </a:p>
        </p:txBody>
      </p:sp>
      <p:pic>
        <p:nvPicPr>
          <p:cNvPr id="47389" name="Picture 285" descr="patrpol"/>
          <p:cNvPicPr>
            <a:picLocks noChangeAspect="1" noChangeArrowheads="1"/>
          </p:cNvPicPr>
          <p:nvPr/>
        </p:nvPicPr>
        <p:blipFill>
          <a:blip r:embed="rId3"/>
          <a:srcRect/>
          <a:stretch>
            <a:fillRect/>
          </a:stretch>
        </p:blipFill>
        <p:spPr bwMode="auto">
          <a:xfrm>
            <a:off x="2987675" y="1628775"/>
            <a:ext cx="3433763" cy="4176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7389"/>
                                        </p:tgtEl>
                                        <p:attrNameLst>
                                          <p:attrName>style.visibility</p:attrName>
                                        </p:attrNameLst>
                                      </p:cBhvr>
                                      <p:to>
                                        <p:strVal val="visible"/>
                                      </p:to>
                                    </p:set>
                                    <p:animEffect transition="in" filter="wedge">
                                      <p:cBhvr>
                                        <p:cTn id="7" dur="2000"/>
                                        <p:tgtEl>
                                          <p:spTgt spid="47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7366"/>
                                        </p:tgtEl>
                                        <p:attrNameLst>
                                          <p:attrName>style.visibility</p:attrName>
                                        </p:attrNameLst>
                                      </p:cBhvr>
                                      <p:to>
                                        <p:strVal val="visible"/>
                                      </p:to>
                                    </p:set>
                                    <p:animEffect transition="in" filter="box(in)">
                                      <p:cBhvr>
                                        <p:cTn id="12" dur="500"/>
                                        <p:tgtEl>
                                          <p:spTgt spid="4736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47367"/>
                                        </p:tgtEl>
                                        <p:attrNameLst>
                                          <p:attrName>style.visibility</p:attrName>
                                        </p:attrNameLst>
                                      </p:cBhvr>
                                      <p:to>
                                        <p:strVal val="visible"/>
                                      </p:to>
                                    </p:set>
                                    <p:animEffect transition="in" filter="box(in)">
                                      <p:cBhvr>
                                        <p:cTn id="15" dur="500"/>
                                        <p:tgtEl>
                                          <p:spTgt spid="473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7368"/>
                                        </p:tgtEl>
                                        <p:attrNameLst>
                                          <p:attrName>style.visibility</p:attrName>
                                        </p:attrNameLst>
                                      </p:cBhvr>
                                      <p:to>
                                        <p:strVal val="visible"/>
                                      </p:to>
                                    </p:set>
                                    <p:animEffect transition="in" filter="box(in)">
                                      <p:cBhvr>
                                        <p:cTn id="20" dur="500"/>
                                        <p:tgtEl>
                                          <p:spTgt spid="47368"/>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47369"/>
                                        </p:tgtEl>
                                        <p:attrNameLst>
                                          <p:attrName>style.visibility</p:attrName>
                                        </p:attrNameLst>
                                      </p:cBhvr>
                                      <p:to>
                                        <p:strVal val="visible"/>
                                      </p:to>
                                    </p:set>
                                    <p:animEffect transition="in" filter="box(in)">
                                      <p:cBhvr>
                                        <p:cTn id="23" dur="500"/>
                                        <p:tgtEl>
                                          <p:spTgt spid="47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66" grpId="0" animBg="1"/>
      <p:bldP spid="47367" grpId="0" animBg="1"/>
      <p:bldP spid="47368" grpId="0" animBg="1"/>
      <p:bldP spid="4736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42"/>
          <p:cNvSpPr>
            <a:spLocks noChangeArrowheads="1"/>
          </p:cNvSpPr>
          <p:nvPr/>
        </p:nvSpPr>
        <p:spPr bwMode="auto">
          <a:xfrm>
            <a:off x="395288" y="390525"/>
            <a:ext cx="2571750" cy="523875"/>
          </a:xfrm>
          <a:prstGeom prst="rect">
            <a:avLst/>
          </a:prstGeom>
          <a:solidFill>
            <a:schemeClr val="bg1"/>
          </a:solidFill>
          <a:ln w="9525">
            <a:noFill/>
            <a:miter lim="800000"/>
            <a:headEnd/>
            <a:tailEnd/>
          </a:ln>
        </p:spPr>
        <p:txBody>
          <a:bodyPr>
            <a:spAutoFit/>
          </a:bodyPr>
          <a:lstStyle/>
          <a:p>
            <a:r>
              <a:rPr lang="cs-CZ" sz="2800" b="1">
                <a:latin typeface="Calibri" pitchFamily="34" charset="0"/>
              </a:rPr>
              <a:t>Paletové regály</a:t>
            </a:r>
            <a:endParaRPr lang="cs-CZ" sz="2800">
              <a:latin typeface="Calibri" pitchFamily="34" charset="0"/>
            </a:endParaRPr>
          </a:p>
        </p:txBody>
      </p:sp>
      <p:sp>
        <p:nvSpPr>
          <p:cNvPr id="49391" name="Rectangle 239"/>
          <p:cNvSpPr>
            <a:spLocks noChangeArrowheads="1"/>
          </p:cNvSpPr>
          <p:nvPr/>
        </p:nvSpPr>
        <p:spPr bwMode="auto">
          <a:xfrm>
            <a:off x="395288" y="1196975"/>
            <a:ext cx="576262" cy="3673475"/>
          </a:xfrm>
          <a:prstGeom prst="rect">
            <a:avLst/>
          </a:prstGeom>
          <a:noFill/>
          <a:ln w="9525">
            <a:solidFill>
              <a:schemeClr val="tx1"/>
            </a:solidFill>
            <a:miter lim="800000"/>
            <a:headEnd/>
            <a:tailEnd/>
          </a:ln>
        </p:spPr>
        <p:txBody>
          <a:bodyPr wrap="none" anchor="ctr"/>
          <a:lstStyle/>
          <a:p>
            <a:endParaRPr lang="cs-CZ">
              <a:latin typeface="Calibri" pitchFamily="34" charset="0"/>
            </a:endParaRPr>
          </a:p>
        </p:txBody>
      </p:sp>
      <p:sp>
        <p:nvSpPr>
          <p:cNvPr id="49392" name="Line 240"/>
          <p:cNvSpPr>
            <a:spLocks noChangeShapeType="1"/>
          </p:cNvSpPr>
          <p:nvPr/>
        </p:nvSpPr>
        <p:spPr bwMode="auto">
          <a:xfrm>
            <a:off x="684213" y="1196975"/>
            <a:ext cx="0" cy="3673475"/>
          </a:xfrm>
          <a:prstGeom prst="line">
            <a:avLst/>
          </a:prstGeom>
          <a:noFill/>
          <a:ln w="9525">
            <a:solidFill>
              <a:schemeClr val="tx1"/>
            </a:solidFill>
            <a:round/>
            <a:headEnd/>
            <a:tailEnd/>
          </a:ln>
        </p:spPr>
        <p:txBody>
          <a:bodyPr/>
          <a:lstStyle/>
          <a:p>
            <a:endParaRPr lang="cs-CZ"/>
          </a:p>
        </p:txBody>
      </p:sp>
      <p:sp>
        <p:nvSpPr>
          <p:cNvPr id="49393" name="Line 241"/>
          <p:cNvSpPr>
            <a:spLocks noChangeShapeType="1"/>
          </p:cNvSpPr>
          <p:nvPr/>
        </p:nvSpPr>
        <p:spPr bwMode="auto">
          <a:xfrm>
            <a:off x="395288" y="1557338"/>
            <a:ext cx="576262" cy="0"/>
          </a:xfrm>
          <a:prstGeom prst="line">
            <a:avLst/>
          </a:prstGeom>
          <a:noFill/>
          <a:ln w="9525">
            <a:solidFill>
              <a:schemeClr val="tx1"/>
            </a:solidFill>
            <a:round/>
            <a:headEnd/>
            <a:tailEnd/>
          </a:ln>
        </p:spPr>
        <p:txBody>
          <a:bodyPr/>
          <a:lstStyle/>
          <a:p>
            <a:endParaRPr lang="cs-CZ"/>
          </a:p>
        </p:txBody>
      </p:sp>
      <p:sp>
        <p:nvSpPr>
          <p:cNvPr id="49394" name="Line 242"/>
          <p:cNvSpPr>
            <a:spLocks noChangeShapeType="1"/>
          </p:cNvSpPr>
          <p:nvPr/>
        </p:nvSpPr>
        <p:spPr bwMode="auto">
          <a:xfrm>
            <a:off x="395288" y="1989138"/>
            <a:ext cx="576262" cy="0"/>
          </a:xfrm>
          <a:prstGeom prst="line">
            <a:avLst/>
          </a:prstGeom>
          <a:noFill/>
          <a:ln w="9525">
            <a:solidFill>
              <a:schemeClr val="tx1"/>
            </a:solidFill>
            <a:round/>
            <a:headEnd/>
            <a:tailEnd/>
          </a:ln>
        </p:spPr>
        <p:txBody>
          <a:bodyPr/>
          <a:lstStyle/>
          <a:p>
            <a:endParaRPr lang="cs-CZ"/>
          </a:p>
        </p:txBody>
      </p:sp>
      <p:sp>
        <p:nvSpPr>
          <p:cNvPr id="49395" name="Line 243"/>
          <p:cNvSpPr>
            <a:spLocks noChangeShapeType="1"/>
          </p:cNvSpPr>
          <p:nvPr/>
        </p:nvSpPr>
        <p:spPr bwMode="auto">
          <a:xfrm>
            <a:off x="395288" y="2422525"/>
            <a:ext cx="576262" cy="0"/>
          </a:xfrm>
          <a:prstGeom prst="line">
            <a:avLst/>
          </a:prstGeom>
          <a:noFill/>
          <a:ln w="9525">
            <a:solidFill>
              <a:schemeClr val="tx1"/>
            </a:solidFill>
            <a:round/>
            <a:headEnd/>
            <a:tailEnd/>
          </a:ln>
        </p:spPr>
        <p:txBody>
          <a:bodyPr/>
          <a:lstStyle/>
          <a:p>
            <a:endParaRPr lang="cs-CZ"/>
          </a:p>
        </p:txBody>
      </p:sp>
      <p:sp>
        <p:nvSpPr>
          <p:cNvPr id="49396" name="Line 244"/>
          <p:cNvSpPr>
            <a:spLocks noChangeShapeType="1"/>
          </p:cNvSpPr>
          <p:nvPr/>
        </p:nvSpPr>
        <p:spPr bwMode="auto">
          <a:xfrm>
            <a:off x="395288" y="2781300"/>
            <a:ext cx="576262" cy="0"/>
          </a:xfrm>
          <a:prstGeom prst="line">
            <a:avLst/>
          </a:prstGeom>
          <a:noFill/>
          <a:ln w="9525">
            <a:solidFill>
              <a:schemeClr val="tx1"/>
            </a:solidFill>
            <a:round/>
            <a:headEnd/>
            <a:tailEnd/>
          </a:ln>
        </p:spPr>
        <p:txBody>
          <a:bodyPr/>
          <a:lstStyle/>
          <a:p>
            <a:endParaRPr lang="cs-CZ"/>
          </a:p>
        </p:txBody>
      </p:sp>
      <p:sp>
        <p:nvSpPr>
          <p:cNvPr id="49397" name="Line 245"/>
          <p:cNvSpPr>
            <a:spLocks noChangeShapeType="1"/>
          </p:cNvSpPr>
          <p:nvPr/>
        </p:nvSpPr>
        <p:spPr bwMode="auto">
          <a:xfrm>
            <a:off x="395288" y="3141663"/>
            <a:ext cx="576262" cy="0"/>
          </a:xfrm>
          <a:prstGeom prst="line">
            <a:avLst/>
          </a:prstGeom>
          <a:noFill/>
          <a:ln w="9525">
            <a:solidFill>
              <a:schemeClr val="tx1"/>
            </a:solidFill>
            <a:round/>
            <a:headEnd/>
            <a:tailEnd/>
          </a:ln>
        </p:spPr>
        <p:txBody>
          <a:bodyPr/>
          <a:lstStyle/>
          <a:p>
            <a:endParaRPr lang="cs-CZ"/>
          </a:p>
        </p:txBody>
      </p:sp>
      <p:sp>
        <p:nvSpPr>
          <p:cNvPr id="49398" name="Line 246"/>
          <p:cNvSpPr>
            <a:spLocks noChangeShapeType="1"/>
          </p:cNvSpPr>
          <p:nvPr/>
        </p:nvSpPr>
        <p:spPr bwMode="auto">
          <a:xfrm>
            <a:off x="395288" y="4365625"/>
            <a:ext cx="576262" cy="0"/>
          </a:xfrm>
          <a:prstGeom prst="line">
            <a:avLst/>
          </a:prstGeom>
          <a:noFill/>
          <a:ln w="9525">
            <a:solidFill>
              <a:schemeClr val="tx1"/>
            </a:solidFill>
            <a:round/>
            <a:headEnd/>
            <a:tailEnd/>
          </a:ln>
        </p:spPr>
        <p:txBody>
          <a:bodyPr/>
          <a:lstStyle/>
          <a:p>
            <a:endParaRPr lang="cs-CZ"/>
          </a:p>
        </p:txBody>
      </p:sp>
      <p:sp>
        <p:nvSpPr>
          <p:cNvPr id="49399" name="Line 247"/>
          <p:cNvSpPr>
            <a:spLocks noChangeShapeType="1"/>
          </p:cNvSpPr>
          <p:nvPr/>
        </p:nvSpPr>
        <p:spPr bwMode="auto">
          <a:xfrm>
            <a:off x="395288" y="3502025"/>
            <a:ext cx="576262" cy="0"/>
          </a:xfrm>
          <a:prstGeom prst="line">
            <a:avLst/>
          </a:prstGeom>
          <a:noFill/>
          <a:ln w="9525">
            <a:solidFill>
              <a:schemeClr val="tx1"/>
            </a:solidFill>
            <a:round/>
            <a:headEnd/>
            <a:tailEnd/>
          </a:ln>
        </p:spPr>
        <p:txBody>
          <a:bodyPr/>
          <a:lstStyle/>
          <a:p>
            <a:endParaRPr lang="cs-CZ"/>
          </a:p>
        </p:txBody>
      </p:sp>
      <p:sp>
        <p:nvSpPr>
          <p:cNvPr id="49400" name="Line 248"/>
          <p:cNvSpPr>
            <a:spLocks noChangeShapeType="1"/>
          </p:cNvSpPr>
          <p:nvPr/>
        </p:nvSpPr>
        <p:spPr bwMode="auto">
          <a:xfrm>
            <a:off x="395288" y="3933825"/>
            <a:ext cx="576262" cy="0"/>
          </a:xfrm>
          <a:prstGeom prst="line">
            <a:avLst/>
          </a:prstGeom>
          <a:noFill/>
          <a:ln w="9525">
            <a:solidFill>
              <a:schemeClr val="tx1"/>
            </a:solidFill>
            <a:round/>
            <a:headEnd/>
            <a:tailEnd/>
          </a:ln>
        </p:spPr>
        <p:txBody>
          <a:bodyPr/>
          <a:lstStyle/>
          <a:p>
            <a:endParaRPr lang="cs-CZ"/>
          </a:p>
        </p:txBody>
      </p:sp>
      <p:sp>
        <p:nvSpPr>
          <p:cNvPr id="49401" name="Rectangle 249"/>
          <p:cNvSpPr>
            <a:spLocks noChangeArrowheads="1"/>
          </p:cNvSpPr>
          <p:nvPr/>
        </p:nvSpPr>
        <p:spPr bwMode="auto">
          <a:xfrm>
            <a:off x="1331913" y="1196975"/>
            <a:ext cx="576262" cy="3673475"/>
          </a:xfrm>
          <a:prstGeom prst="rect">
            <a:avLst/>
          </a:prstGeom>
          <a:noFill/>
          <a:ln w="9525">
            <a:solidFill>
              <a:schemeClr val="tx1"/>
            </a:solidFill>
            <a:miter lim="800000"/>
            <a:headEnd/>
            <a:tailEnd/>
          </a:ln>
        </p:spPr>
        <p:txBody>
          <a:bodyPr wrap="none" anchor="ctr"/>
          <a:lstStyle/>
          <a:p>
            <a:endParaRPr lang="cs-CZ">
              <a:latin typeface="Calibri" pitchFamily="34" charset="0"/>
            </a:endParaRPr>
          </a:p>
        </p:txBody>
      </p:sp>
      <p:sp>
        <p:nvSpPr>
          <p:cNvPr id="49402" name="Line 250"/>
          <p:cNvSpPr>
            <a:spLocks noChangeShapeType="1"/>
          </p:cNvSpPr>
          <p:nvPr/>
        </p:nvSpPr>
        <p:spPr bwMode="auto">
          <a:xfrm>
            <a:off x="1620838" y="1196975"/>
            <a:ext cx="0" cy="3673475"/>
          </a:xfrm>
          <a:prstGeom prst="line">
            <a:avLst/>
          </a:prstGeom>
          <a:noFill/>
          <a:ln w="9525">
            <a:solidFill>
              <a:schemeClr val="tx1"/>
            </a:solidFill>
            <a:round/>
            <a:headEnd/>
            <a:tailEnd/>
          </a:ln>
        </p:spPr>
        <p:txBody>
          <a:bodyPr/>
          <a:lstStyle/>
          <a:p>
            <a:endParaRPr lang="cs-CZ"/>
          </a:p>
        </p:txBody>
      </p:sp>
      <p:sp>
        <p:nvSpPr>
          <p:cNvPr id="49403" name="Line 251"/>
          <p:cNvSpPr>
            <a:spLocks noChangeShapeType="1"/>
          </p:cNvSpPr>
          <p:nvPr/>
        </p:nvSpPr>
        <p:spPr bwMode="auto">
          <a:xfrm>
            <a:off x="1331913" y="1557338"/>
            <a:ext cx="576262" cy="0"/>
          </a:xfrm>
          <a:prstGeom prst="line">
            <a:avLst/>
          </a:prstGeom>
          <a:noFill/>
          <a:ln w="9525">
            <a:solidFill>
              <a:schemeClr val="tx1"/>
            </a:solidFill>
            <a:round/>
            <a:headEnd/>
            <a:tailEnd/>
          </a:ln>
        </p:spPr>
        <p:txBody>
          <a:bodyPr/>
          <a:lstStyle/>
          <a:p>
            <a:endParaRPr lang="cs-CZ"/>
          </a:p>
        </p:txBody>
      </p:sp>
      <p:sp>
        <p:nvSpPr>
          <p:cNvPr id="49404" name="Line 252"/>
          <p:cNvSpPr>
            <a:spLocks noChangeShapeType="1"/>
          </p:cNvSpPr>
          <p:nvPr/>
        </p:nvSpPr>
        <p:spPr bwMode="auto">
          <a:xfrm>
            <a:off x="1331913" y="1989138"/>
            <a:ext cx="576262" cy="0"/>
          </a:xfrm>
          <a:prstGeom prst="line">
            <a:avLst/>
          </a:prstGeom>
          <a:noFill/>
          <a:ln w="9525">
            <a:solidFill>
              <a:schemeClr val="tx1"/>
            </a:solidFill>
            <a:round/>
            <a:headEnd/>
            <a:tailEnd/>
          </a:ln>
        </p:spPr>
        <p:txBody>
          <a:bodyPr/>
          <a:lstStyle/>
          <a:p>
            <a:endParaRPr lang="cs-CZ"/>
          </a:p>
        </p:txBody>
      </p:sp>
      <p:sp>
        <p:nvSpPr>
          <p:cNvPr id="49405" name="Line 253"/>
          <p:cNvSpPr>
            <a:spLocks noChangeShapeType="1"/>
          </p:cNvSpPr>
          <p:nvPr/>
        </p:nvSpPr>
        <p:spPr bwMode="auto">
          <a:xfrm>
            <a:off x="1331913" y="2422525"/>
            <a:ext cx="576262" cy="0"/>
          </a:xfrm>
          <a:prstGeom prst="line">
            <a:avLst/>
          </a:prstGeom>
          <a:noFill/>
          <a:ln w="9525">
            <a:solidFill>
              <a:schemeClr val="tx1"/>
            </a:solidFill>
            <a:round/>
            <a:headEnd/>
            <a:tailEnd/>
          </a:ln>
        </p:spPr>
        <p:txBody>
          <a:bodyPr/>
          <a:lstStyle/>
          <a:p>
            <a:endParaRPr lang="cs-CZ"/>
          </a:p>
        </p:txBody>
      </p:sp>
      <p:sp>
        <p:nvSpPr>
          <p:cNvPr id="49406" name="Line 254"/>
          <p:cNvSpPr>
            <a:spLocks noChangeShapeType="1"/>
          </p:cNvSpPr>
          <p:nvPr/>
        </p:nvSpPr>
        <p:spPr bwMode="auto">
          <a:xfrm>
            <a:off x="1331913" y="2781300"/>
            <a:ext cx="576262" cy="0"/>
          </a:xfrm>
          <a:prstGeom prst="line">
            <a:avLst/>
          </a:prstGeom>
          <a:noFill/>
          <a:ln w="9525">
            <a:solidFill>
              <a:schemeClr val="tx1"/>
            </a:solidFill>
            <a:round/>
            <a:headEnd/>
            <a:tailEnd/>
          </a:ln>
        </p:spPr>
        <p:txBody>
          <a:bodyPr/>
          <a:lstStyle/>
          <a:p>
            <a:endParaRPr lang="cs-CZ"/>
          </a:p>
        </p:txBody>
      </p:sp>
      <p:sp>
        <p:nvSpPr>
          <p:cNvPr id="49407" name="Line 255"/>
          <p:cNvSpPr>
            <a:spLocks noChangeShapeType="1"/>
          </p:cNvSpPr>
          <p:nvPr/>
        </p:nvSpPr>
        <p:spPr bwMode="auto">
          <a:xfrm>
            <a:off x="1331913" y="3141663"/>
            <a:ext cx="576262" cy="0"/>
          </a:xfrm>
          <a:prstGeom prst="line">
            <a:avLst/>
          </a:prstGeom>
          <a:noFill/>
          <a:ln w="9525">
            <a:solidFill>
              <a:schemeClr val="tx1"/>
            </a:solidFill>
            <a:round/>
            <a:headEnd/>
            <a:tailEnd/>
          </a:ln>
        </p:spPr>
        <p:txBody>
          <a:bodyPr/>
          <a:lstStyle/>
          <a:p>
            <a:endParaRPr lang="cs-CZ"/>
          </a:p>
        </p:txBody>
      </p:sp>
      <p:sp>
        <p:nvSpPr>
          <p:cNvPr id="49408" name="Line 256"/>
          <p:cNvSpPr>
            <a:spLocks noChangeShapeType="1"/>
          </p:cNvSpPr>
          <p:nvPr/>
        </p:nvSpPr>
        <p:spPr bwMode="auto">
          <a:xfrm>
            <a:off x="1331913" y="4365625"/>
            <a:ext cx="576262" cy="0"/>
          </a:xfrm>
          <a:prstGeom prst="line">
            <a:avLst/>
          </a:prstGeom>
          <a:noFill/>
          <a:ln w="9525">
            <a:solidFill>
              <a:schemeClr val="tx1"/>
            </a:solidFill>
            <a:round/>
            <a:headEnd/>
            <a:tailEnd/>
          </a:ln>
        </p:spPr>
        <p:txBody>
          <a:bodyPr/>
          <a:lstStyle/>
          <a:p>
            <a:endParaRPr lang="cs-CZ"/>
          </a:p>
        </p:txBody>
      </p:sp>
      <p:sp>
        <p:nvSpPr>
          <p:cNvPr id="49409" name="Line 257"/>
          <p:cNvSpPr>
            <a:spLocks noChangeShapeType="1"/>
          </p:cNvSpPr>
          <p:nvPr/>
        </p:nvSpPr>
        <p:spPr bwMode="auto">
          <a:xfrm>
            <a:off x="1331913" y="3502025"/>
            <a:ext cx="576262" cy="0"/>
          </a:xfrm>
          <a:prstGeom prst="line">
            <a:avLst/>
          </a:prstGeom>
          <a:noFill/>
          <a:ln w="9525">
            <a:solidFill>
              <a:schemeClr val="tx1"/>
            </a:solidFill>
            <a:round/>
            <a:headEnd/>
            <a:tailEnd/>
          </a:ln>
        </p:spPr>
        <p:txBody>
          <a:bodyPr/>
          <a:lstStyle/>
          <a:p>
            <a:endParaRPr lang="cs-CZ"/>
          </a:p>
        </p:txBody>
      </p:sp>
      <p:sp>
        <p:nvSpPr>
          <p:cNvPr id="49410" name="Line 258"/>
          <p:cNvSpPr>
            <a:spLocks noChangeShapeType="1"/>
          </p:cNvSpPr>
          <p:nvPr/>
        </p:nvSpPr>
        <p:spPr bwMode="auto">
          <a:xfrm>
            <a:off x="1331913" y="3933825"/>
            <a:ext cx="576262" cy="0"/>
          </a:xfrm>
          <a:prstGeom prst="line">
            <a:avLst/>
          </a:prstGeom>
          <a:noFill/>
          <a:ln w="9525">
            <a:solidFill>
              <a:schemeClr val="tx1"/>
            </a:solidFill>
            <a:round/>
            <a:headEnd/>
            <a:tailEnd/>
          </a:ln>
        </p:spPr>
        <p:txBody>
          <a:bodyPr/>
          <a:lstStyle/>
          <a:p>
            <a:endParaRPr lang="cs-CZ"/>
          </a:p>
        </p:txBody>
      </p:sp>
      <p:sp>
        <p:nvSpPr>
          <p:cNvPr id="49411" name="Rectangle 259"/>
          <p:cNvSpPr>
            <a:spLocks noChangeArrowheads="1"/>
          </p:cNvSpPr>
          <p:nvPr/>
        </p:nvSpPr>
        <p:spPr bwMode="auto">
          <a:xfrm>
            <a:off x="2411413" y="1196975"/>
            <a:ext cx="576262" cy="3673475"/>
          </a:xfrm>
          <a:prstGeom prst="rect">
            <a:avLst/>
          </a:prstGeom>
          <a:noFill/>
          <a:ln w="9525">
            <a:solidFill>
              <a:schemeClr val="tx1"/>
            </a:solidFill>
            <a:miter lim="800000"/>
            <a:headEnd/>
            <a:tailEnd/>
          </a:ln>
        </p:spPr>
        <p:txBody>
          <a:bodyPr wrap="none" anchor="ctr"/>
          <a:lstStyle/>
          <a:p>
            <a:endParaRPr lang="cs-CZ">
              <a:latin typeface="Calibri" pitchFamily="34" charset="0"/>
            </a:endParaRPr>
          </a:p>
        </p:txBody>
      </p:sp>
      <p:sp>
        <p:nvSpPr>
          <p:cNvPr id="49412" name="Line 260"/>
          <p:cNvSpPr>
            <a:spLocks noChangeShapeType="1"/>
          </p:cNvSpPr>
          <p:nvPr/>
        </p:nvSpPr>
        <p:spPr bwMode="auto">
          <a:xfrm>
            <a:off x="2700338" y="1196975"/>
            <a:ext cx="0" cy="3673475"/>
          </a:xfrm>
          <a:prstGeom prst="line">
            <a:avLst/>
          </a:prstGeom>
          <a:noFill/>
          <a:ln w="9525">
            <a:solidFill>
              <a:schemeClr val="tx1"/>
            </a:solidFill>
            <a:round/>
            <a:headEnd/>
            <a:tailEnd/>
          </a:ln>
        </p:spPr>
        <p:txBody>
          <a:bodyPr/>
          <a:lstStyle/>
          <a:p>
            <a:endParaRPr lang="cs-CZ"/>
          </a:p>
        </p:txBody>
      </p:sp>
      <p:sp>
        <p:nvSpPr>
          <p:cNvPr id="49413" name="Line 261"/>
          <p:cNvSpPr>
            <a:spLocks noChangeShapeType="1"/>
          </p:cNvSpPr>
          <p:nvPr/>
        </p:nvSpPr>
        <p:spPr bwMode="auto">
          <a:xfrm>
            <a:off x="2411413" y="1557338"/>
            <a:ext cx="576262" cy="0"/>
          </a:xfrm>
          <a:prstGeom prst="line">
            <a:avLst/>
          </a:prstGeom>
          <a:noFill/>
          <a:ln w="9525">
            <a:solidFill>
              <a:schemeClr val="tx1"/>
            </a:solidFill>
            <a:round/>
            <a:headEnd/>
            <a:tailEnd/>
          </a:ln>
        </p:spPr>
        <p:txBody>
          <a:bodyPr/>
          <a:lstStyle/>
          <a:p>
            <a:endParaRPr lang="cs-CZ"/>
          </a:p>
        </p:txBody>
      </p:sp>
      <p:sp>
        <p:nvSpPr>
          <p:cNvPr id="49414" name="Line 262"/>
          <p:cNvSpPr>
            <a:spLocks noChangeShapeType="1"/>
          </p:cNvSpPr>
          <p:nvPr/>
        </p:nvSpPr>
        <p:spPr bwMode="auto">
          <a:xfrm>
            <a:off x="2411413" y="1989138"/>
            <a:ext cx="576262" cy="0"/>
          </a:xfrm>
          <a:prstGeom prst="line">
            <a:avLst/>
          </a:prstGeom>
          <a:noFill/>
          <a:ln w="9525">
            <a:solidFill>
              <a:schemeClr val="tx1"/>
            </a:solidFill>
            <a:round/>
            <a:headEnd/>
            <a:tailEnd/>
          </a:ln>
        </p:spPr>
        <p:txBody>
          <a:bodyPr/>
          <a:lstStyle/>
          <a:p>
            <a:endParaRPr lang="cs-CZ"/>
          </a:p>
        </p:txBody>
      </p:sp>
      <p:sp>
        <p:nvSpPr>
          <p:cNvPr id="49415" name="Line 263"/>
          <p:cNvSpPr>
            <a:spLocks noChangeShapeType="1"/>
          </p:cNvSpPr>
          <p:nvPr/>
        </p:nvSpPr>
        <p:spPr bwMode="auto">
          <a:xfrm>
            <a:off x="2411413" y="2422525"/>
            <a:ext cx="576262" cy="0"/>
          </a:xfrm>
          <a:prstGeom prst="line">
            <a:avLst/>
          </a:prstGeom>
          <a:noFill/>
          <a:ln w="9525">
            <a:solidFill>
              <a:schemeClr val="tx1"/>
            </a:solidFill>
            <a:round/>
            <a:headEnd/>
            <a:tailEnd/>
          </a:ln>
        </p:spPr>
        <p:txBody>
          <a:bodyPr/>
          <a:lstStyle/>
          <a:p>
            <a:endParaRPr lang="cs-CZ"/>
          </a:p>
        </p:txBody>
      </p:sp>
      <p:sp>
        <p:nvSpPr>
          <p:cNvPr id="49416" name="Line 264"/>
          <p:cNvSpPr>
            <a:spLocks noChangeShapeType="1"/>
          </p:cNvSpPr>
          <p:nvPr/>
        </p:nvSpPr>
        <p:spPr bwMode="auto">
          <a:xfrm>
            <a:off x="2411413" y="2781300"/>
            <a:ext cx="576262" cy="0"/>
          </a:xfrm>
          <a:prstGeom prst="line">
            <a:avLst/>
          </a:prstGeom>
          <a:noFill/>
          <a:ln w="9525">
            <a:solidFill>
              <a:schemeClr val="tx1"/>
            </a:solidFill>
            <a:round/>
            <a:headEnd/>
            <a:tailEnd/>
          </a:ln>
        </p:spPr>
        <p:txBody>
          <a:bodyPr/>
          <a:lstStyle/>
          <a:p>
            <a:endParaRPr lang="cs-CZ"/>
          </a:p>
        </p:txBody>
      </p:sp>
      <p:sp>
        <p:nvSpPr>
          <p:cNvPr id="49417" name="Line 265"/>
          <p:cNvSpPr>
            <a:spLocks noChangeShapeType="1"/>
          </p:cNvSpPr>
          <p:nvPr/>
        </p:nvSpPr>
        <p:spPr bwMode="auto">
          <a:xfrm>
            <a:off x="2411413" y="3141663"/>
            <a:ext cx="576262" cy="0"/>
          </a:xfrm>
          <a:prstGeom prst="line">
            <a:avLst/>
          </a:prstGeom>
          <a:noFill/>
          <a:ln w="9525">
            <a:solidFill>
              <a:schemeClr val="tx1"/>
            </a:solidFill>
            <a:round/>
            <a:headEnd/>
            <a:tailEnd/>
          </a:ln>
        </p:spPr>
        <p:txBody>
          <a:bodyPr/>
          <a:lstStyle/>
          <a:p>
            <a:endParaRPr lang="cs-CZ"/>
          </a:p>
        </p:txBody>
      </p:sp>
      <p:sp>
        <p:nvSpPr>
          <p:cNvPr id="49418" name="Line 266"/>
          <p:cNvSpPr>
            <a:spLocks noChangeShapeType="1"/>
          </p:cNvSpPr>
          <p:nvPr/>
        </p:nvSpPr>
        <p:spPr bwMode="auto">
          <a:xfrm>
            <a:off x="2411413" y="4365625"/>
            <a:ext cx="576262" cy="0"/>
          </a:xfrm>
          <a:prstGeom prst="line">
            <a:avLst/>
          </a:prstGeom>
          <a:noFill/>
          <a:ln w="9525">
            <a:solidFill>
              <a:schemeClr val="tx1"/>
            </a:solidFill>
            <a:round/>
            <a:headEnd/>
            <a:tailEnd/>
          </a:ln>
        </p:spPr>
        <p:txBody>
          <a:bodyPr/>
          <a:lstStyle/>
          <a:p>
            <a:endParaRPr lang="cs-CZ"/>
          </a:p>
        </p:txBody>
      </p:sp>
      <p:sp>
        <p:nvSpPr>
          <p:cNvPr id="49419" name="Line 267"/>
          <p:cNvSpPr>
            <a:spLocks noChangeShapeType="1"/>
          </p:cNvSpPr>
          <p:nvPr/>
        </p:nvSpPr>
        <p:spPr bwMode="auto">
          <a:xfrm>
            <a:off x="2411413" y="3502025"/>
            <a:ext cx="576262" cy="0"/>
          </a:xfrm>
          <a:prstGeom prst="line">
            <a:avLst/>
          </a:prstGeom>
          <a:noFill/>
          <a:ln w="9525">
            <a:solidFill>
              <a:schemeClr val="tx1"/>
            </a:solidFill>
            <a:round/>
            <a:headEnd/>
            <a:tailEnd/>
          </a:ln>
        </p:spPr>
        <p:txBody>
          <a:bodyPr/>
          <a:lstStyle/>
          <a:p>
            <a:endParaRPr lang="cs-CZ"/>
          </a:p>
        </p:txBody>
      </p:sp>
      <p:sp>
        <p:nvSpPr>
          <p:cNvPr id="49420" name="Line 268"/>
          <p:cNvSpPr>
            <a:spLocks noChangeShapeType="1"/>
          </p:cNvSpPr>
          <p:nvPr/>
        </p:nvSpPr>
        <p:spPr bwMode="auto">
          <a:xfrm>
            <a:off x="2411413" y="3933825"/>
            <a:ext cx="576262" cy="0"/>
          </a:xfrm>
          <a:prstGeom prst="line">
            <a:avLst/>
          </a:prstGeom>
          <a:noFill/>
          <a:ln w="9525">
            <a:solidFill>
              <a:schemeClr val="tx1"/>
            </a:solidFill>
            <a:round/>
            <a:headEnd/>
            <a:tailEnd/>
          </a:ln>
        </p:spPr>
        <p:txBody>
          <a:bodyPr/>
          <a:lstStyle/>
          <a:p>
            <a:endParaRPr lang="cs-CZ"/>
          </a:p>
        </p:txBody>
      </p:sp>
      <p:sp>
        <p:nvSpPr>
          <p:cNvPr id="49421" name="Rectangle 269"/>
          <p:cNvSpPr>
            <a:spLocks noChangeArrowheads="1"/>
          </p:cNvSpPr>
          <p:nvPr/>
        </p:nvSpPr>
        <p:spPr bwMode="auto">
          <a:xfrm>
            <a:off x="1042988" y="5302250"/>
            <a:ext cx="215900" cy="287338"/>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49422" name="Rectangle 270"/>
          <p:cNvSpPr>
            <a:spLocks noChangeArrowheads="1"/>
          </p:cNvSpPr>
          <p:nvPr/>
        </p:nvSpPr>
        <p:spPr bwMode="auto">
          <a:xfrm>
            <a:off x="1042988" y="4941888"/>
            <a:ext cx="215900" cy="287337"/>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49423" name="Rectangle 271"/>
          <p:cNvSpPr>
            <a:spLocks noChangeArrowheads="1"/>
          </p:cNvSpPr>
          <p:nvPr/>
        </p:nvSpPr>
        <p:spPr bwMode="auto">
          <a:xfrm>
            <a:off x="2051050" y="4941888"/>
            <a:ext cx="215900" cy="287337"/>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49424" name="Rectangle 272"/>
          <p:cNvSpPr>
            <a:spLocks noChangeArrowheads="1"/>
          </p:cNvSpPr>
          <p:nvPr/>
        </p:nvSpPr>
        <p:spPr bwMode="auto">
          <a:xfrm>
            <a:off x="3487738" y="1373188"/>
            <a:ext cx="2217737" cy="1570037"/>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Výška 7 – 45 m</a:t>
            </a:r>
            <a:endParaRPr lang="cs-CZ" sz="1600">
              <a:latin typeface="Calibri" pitchFamily="34" charset="0"/>
            </a:endParaRPr>
          </a:p>
          <a:p>
            <a:r>
              <a:rPr lang="cs-CZ" sz="1600" b="1">
                <a:latin typeface="Calibri" pitchFamily="34" charset="0"/>
              </a:rPr>
              <a:t>Hloubka podle velikosti palet</a:t>
            </a:r>
            <a:r>
              <a:rPr lang="cs-CZ" sz="1600">
                <a:latin typeface="Calibri" pitchFamily="34" charset="0"/>
              </a:rPr>
              <a:t> </a:t>
            </a:r>
            <a:r>
              <a:rPr lang="cs-CZ" sz="1600" b="1">
                <a:latin typeface="Calibri" pitchFamily="34" charset="0"/>
              </a:rPr>
              <a:t>cca 1m</a:t>
            </a:r>
            <a:endParaRPr lang="cs-CZ" sz="1600">
              <a:latin typeface="Calibri" pitchFamily="34" charset="0"/>
            </a:endParaRPr>
          </a:p>
          <a:p>
            <a:r>
              <a:rPr lang="cs-CZ" sz="1600" b="1">
                <a:latin typeface="Calibri" pitchFamily="34" charset="0"/>
              </a:rPr>
              <a:t>Šířka uliček podle druhu mechanizačního prostředku</a:t>
            </a:r>
          </a:p>
        </p:txBody>
      </p:sp>
      <p:sp>
        <p:nvSpPr>
          <p:cNvPr id="49425" name="Rectangle 273"/>
          <p:cNvSpPr>
            <a:spLocks noChangeArrowheads="1"/>
          </p:cNvSpPr>
          <p:nvPr/>
        </p:nvSpPr>
        <p:spPr bwMode="auto">
          <a:xfrm>
            <a:off x="3487738" y="1046163"/>
            <a:ext cx="2236787" cy="33813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Základní rozměry</a:t>
            </a:r>
            <a:endParaRPr lang="en-US" sz="1600" b="1">
              <a:latin typeface="Calibri" pitchFamily="34" charset="0"/>
            </a:endParaRPr>
          </a:p>
        </p:txBody>
      </p:sp>
      <p:sp>
        <p:nvSpPr>
          <p:cNvPr id="49426" name="Rectangle 274"/>
          <p:cNvSpPr>
            <a:spLocks noChangeArrowheads="1"/>
          </p:cNvSpPr>
          <p:nvPr/>
        </p:nvSpPr>
        <p:spPr bwMode="auto">
          <a:xfrm>
            <a:off x="3502025" y="4487863"/>
            <a:ext cx="5340350" cy="132397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Přímý přístup k položkám, dobré využití ploch i prostor skladu, možnost automatizace, vyšší produktivita práce než u policových schopnost měnit sortiment skladovaného zboží, uplatnění FIFO, dobré podmínky pro kompletace, vysoká obrátkovost podle použité mechanizace</a:t>
            </a:r>
          </a:p>
        </p:txBody>
      </p:sp>
      <p:sp>
        <p:nvSpPr>
          <p:cNvPr id="49427" name="Rectangle 275"/>
          <p:cNvSpPr>
            <a:spLocks noChangeArrowheads="1"/>
          </p:cNvSpPr>
          <p:nvPr/>
        </p:nvSpPr>
        <p:spPr bwMode="auto">
          <a:xfrm>
            <a:off x="3502025" y="4149725"/>
            <a:ext cx="2212975" cy="338138"/>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Výhody</a:t>
            </a:r>
          </a:p>
        </p:txBody>
      </p:sp>
      <p:sp>
        <p:nvSpPr>
          <p:cNvPr id="49428" name="Rectangle 276"/>
          <p:cNvSpPr>
            <a:spLocks noChangeArrowheads="1"/>
          </p:cNvSpPr>
          <p:nvPr/>
        </p:nvSpPr>
        <p:spPr bwMode="auto">
          <a:xfrm>
            <a:off x="2411413" y="5811838"/>
            <a:ext cx="6408737" cy="584200"/>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Možnost poruch systému, mechanizačních prostředků, nutnost předem ukládat zboží na palety, vyšší pořizovací náklady</a:t>
            </a:r>
            <a:endParaRPr lang="en-US" sz="1600" b="1">
              <a:latin typeface="Calibri" pitchFamily="34" charset="0"/>
            </a:endParaRPr>
          </a:p>
        </p:txBody>
      </p:sp>
      <p:sp>
        <p:nvSpPr>
          <p:cNvPr id="49429" name="Rectangle 277"/>
          <p:cNvSpPr>
            <a:spLocks noChangeArrowheads="1"/>
          </p:cNvSpPr>
          <p:nvPr/>
        </p:nvSpPr>
        <p:spPr bwMode="auto">
          <a:xfrm>
            <a:off x="2411413" y="5467350"/>
            <a:ext cx="1081087" cy="338138"/>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Nevýhody</a:t>
            </a:r>
          </a:p>
        </p:txBody>
      </p:sp>
      <p:sp>
        <p:nvSpPr>
          <p:cNvPr id="49430" name="Rectangle 278"/>
          <p:cNvSpPr>
            <a:spLocks noChangeArrowheads="1"/>
          </p:cNvSpPr>
          <p:nvPr/>
        </p:nvSpPr>
        <p:spPr bwMode="auto">
          <a:xfrm>
            <a:off x="3502025" y="3317875"/>
            <a:ext cx="2203450" cy="831850"/>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Pro skladování jedné skupiny výrobků ve velkých množstvích</a:t>
            </a:r>
          </a:p>
        </p:txBody>
      </p:sp>
      <p:sp>
        <p:nvSpPr>
          <p:cNvPr id="49431" name="Rectangle 279"/>
          <p:cNvSpPr>
            <a:spLocks noChangeArrowheads="1"/>
          </p:cNvSpPr>
          <p:nvPr/>
        </p:nvSpPr>
        <p:spPr bwMode="auto">
          <a:xfrm>
            <a:off x="3476625" y="2957513"/>
            <a:ext cx="2228850" cy="33813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Použití</a:t>
            </a:r>
          </a:p>
        </p:txBody>
      </p:sp>
      <p:pic>
        <p:nvPicPr>
          <p:cNvPr id="74795" name="Picture 280" descr="patetak"/>
          <p:cNvPicPr>
            <a:picLocks noChangeAspect="1" noChangeArrowheads="1"/>
          </p:cNvPicPr>
          <p:nvPr/>
        </p:nvPicPr>
        <p:blipFill>
          <a:blip r:embed="rId3"/>
          <a:srcRect/>
          <a:stretch>
            <a:fillRect/>
          </a:stretch>
        </p:blipFill>
        <p:spPr bwMode="auto">
          <a:xfrm>
            <a:off x="5715000" y="1047750"/>
            <a:ext cx="3127375" cy="3470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391"/>
                                        </p:tgtEl>
                                        <p:attrNameLst>
                                          <p:attrName>style.visibility</p:attrName>
                                        </p:attrNameLst>
                                      </p:cBhvr>
                                      <p:to>
                                        <p:strVal val="visible"/>
                                      </p:to>
                                    </p:set>
                                    <p:animEffect transition="in" filter="box(in)">
                                      <p:cBhvr>
                                        <p:cTn id="7" dur="500"/>
                                        <p:tgtEl>
                                          <p:spTgt spid="4939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9392"/>
                                        </p:tgtEl>
                                        <p:attrNameLst>
                                          <p:attrName>style.visibility</p:attrName>
                                        </p:attrNameLst>
                                      </p:cBhvr>
                                      <p:to>
                                        <p:strVal val="visible"/>
                                      </p:to>
                                    </p:set>
                                    <p:animEffect transition="in" filter="box(in)">
                                      <p:cBhvr>
                                        <p:cTn id="10" dur="500"/>
                                        <p:tgtEl>
                                          <p:spTgt spid="4939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9393"/>
                                        </p:tgtEl>
                                        <p:attrNameLst>
                                          <p:attrName>style.visibility</p:attrName>
                                        </p:attrNameLst>
                                      </p:cBhvr>
                                      <p:to>
                                        <p:strVal val="visible"/>
                                      </p:to>
                                    </p:set>
                                    <p:animEffect transition="in" filter="box(in)">
                                      <p:cBhvr>
                                        <p:cTn id="13" dur="500"/>
                                        <p:tgtEl>
                                          <p:spTgt spid="4939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49394"/>
                                        </p:tgtEl>
                                        <p:attrNameLst>
                                          <p:attrName>style.visibility</p:attrName>
                                        </p:attrNameLst>
                                      </p:cBhvr>
                                      <p:to>
                                        <p:strVal val="visible"/>
                                      </p:to>
                                    </p:set>
                                    <p:animEffect transition="in" filter="box(in)">
                                      <p:cBhvr>
                                        <p:cTn id="16" dur="500"/>
                                        <p:tgtEl>
                                          <p:spTgt spid="49394"/>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49395"/>
                                        </p:tgtEl>
                                        <p:attrNameLst>
                                          <p:attrName>style.visibility</p:attrName>
                                        </p:attrNameLst>
                                      </p:cBhvr>
                                      <p:to>
                                        <p:strVal val="visible"/>
                                      </p:to>
                                    </p:set>
                                    <p:animEffect transition="in" filter="box(in)">
                                      <p:cBhvr>
                                        <p:cTn id="19" dur="500"/>
                                        <p:tgtEl>
                                          <p:spTgt spid="49395"/>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49396"/>
                                        </p:tgtEl>
                                        <p:attrNameLst>
                                          <p:attrName>style.visibility</p:attrName>
                                        </p:attrNameLst>
                                      </p:cBhvr>
                                      <p:to>
                                        <p:strVal val="visible"/>
                                      </p:to>
                                    </p:set>
                                    <p:animEffect transition="in" filter="box(in)">
                                      <p:cBhvr>
                                        <p:cTn id="22" dur="500"/>
                                        <p:tgtEl>
                                          <p:spTgt spid="49396"/>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49397"/>
                                        </p:tgtEl>
                                        <p:attrNameLst>
                                          <p:attrName>style.visibility</p:attrName>
                                        </p:attrNameLst>
                                      </p:cBhvr>
                                      <p:to>
                                        <p:strVal val="visible"/>
                                      </p:to>
                                    </p:set>
                                    <p:animEffect transition="in" filter="box(in)">
                                      <p:cBhvr>
                                        <p:cTn id="25" dur="500"/>
                                        <p:tgtEl>
                                          <p:spTgt spid="49397"/>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49398"/>
                                        </p:tgtEl>
                                        <p:attrNameLst>
                                          <p:attrName>style.visibility</p:attrName>
                                        </p:attrNameLst>
                                      </p:cBhvr>
                                      <p:to>
                                        <p:strVal val="visible"/>
                                      </p:to>
                                    </p:set>
                                    <p:animEffect transition="in" filter="box(in)">
                                      <p:cBhvr>
                                        <p:cTn id="28" dur="500"/>
                                        <p:tgtEl>
                                          <p:spTgt spid="49398"/>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49399"/>
                                        </p:tgtEl>
                                        <p:attrNameLst>
                                          <p:attrName>style.visibility</p:attrName>
                                        </p:attrNameLst>
                                      </p:cBhvr>
                                      <p:to>
                                        <p:strVal val="visible"/>
                                      </p:to>
                                    </p:set>
                                    <p:animEffect transition="in" filter="box(in)">
                                      <p:cBhvr>
                                        <p:cTn id="31" dur="500"/>
                                        <p:tgtEl>
                                          <p:spTgt spid="49399"/>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49400"/>
                                        </p:tgtEl>
                                        <p:attrNameLst>
                                          <p:attrName>style.visibility</p:attrName>
                                        </p:attrNameLst>
                                      </p:cBhvr>
                                      <p:to>
                                        <p:strVal val="visible"/>
                                      </p:to>
                                    </p:set>
                                    <p:animEffect transition="in" filter="box(in)">
                                      <p:cBhvr>
                                        <p:cTn id="34" dur="500"/>
                                        <p:tgtEl>
                                          <p:spTgt spid="49400"/>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49401"/>
                                        </p:tgtEl>
                                        <p:attrNameLst>
                                          <p:attrName>style.visibility</p:attrName>
                                        </p:attrNameLst>
                                      </p:cBhvr>
                                      <p:to>
                                        <p:strVal val="visible"/>
                                      </p:to>
                                    </p:set>
                                    <p:animEffect transition="in" filter="box(in)">
                                      <p:cBhvr>
                                        <p:cTn id="37" dur="500"/>
                                        <p:tgtEl>
                                          <p:spTgt spid="49401"/>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49402"/>
                                        </p:tgtEl>
                                        <p:attrNameLst>
                                          <p:attrName>style.visibility</p:attrName>
                                        </p:attrNameLst>
                                      </p:cBhvr>
                                      <p:to>
                                        <p:strVal val="visible"/>
                                      </p:to>
                                    </p:set>
                                    <p:animEffect transition="in" filter="box(in)">
                                      <p:cBhvr>
                                        <p:cTn id="40" dur="500"/>
                                        <p:tgtEl>
                                          <p:spTgt spid="4940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49403"/>
                                        </p:tgtEl>
                                        <p:attrNameLst>
                                          <p:attrName>style.visibility</p:attrName>
                                        </p:attrNameLst>
                                      </p:cBhvr>
                                      <p:to>
                                        <p:strVal val="visible"/>
                                      </p:to>
                                    </p:set>
                                    <p:animEffect transition="in" filter="box(in)">
                                      <p:cBhvr>
                                        <p:cTn id="43" dur="500"/>
                                        <p:tgtEl>
                                          <p:spTgt spid="49403"/>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49404"/>
                                        </p:tgtEl>
                                        <p:attrNameLst>
                                          <p:attrName>style.visibility</p:attrName>
                                        </p:attrNameLst>
                                      </p:cBhvr>
                                      <p:to>
                                        <p:strVal val="visible"/>
                                      </p:to>
                                    </p:set>
                                    <p:animEffect transition="in" filter="box(in)">
                                      <p:cBhvr>
                                        <p:cTn id="46" dur="500"/>
                                        <p:tgtEl>
                                          <p:spTgt spid="49404"/>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49405"/>
                                        </p:tgtEl>
                                        <p:attrNameLst>
                                          <p:attrName>style.visibility</p:attrName>
                                        </p:attrNameLst>
                                      </p:cBhvr>
                                      <p:to>
                                        <p:strVal val="visible"/>
                                      </p:to>
                                    </p:set>
                                    <p:animEffect transition="in" filter="box(in)">
                                      <p:cBhvr>
                                        <p:cTn id="49" dur="500"/>
                                        <p:tgtEl>
                                          <p:spTgt spid="49405"/>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49406"/>
                                        </p:tgtEl>
                                        <p:attrNameLst>
                                          <p:attrName>style.visibility</p:attrName>
                                        </p:attrNameLst>
                                      </p:cBhvr>
                                      <p:to>
                                        <p:strVal val="visible"/>
                                      </p:to>
                                    </p:set>
                                    <p:animEffect transition="in" filter="box(in)">
                                      <p:cBhvr>
                                        <p:cTn id="52" dur="500"/>
                                        <p:tgtEl>
                                          <p:spTgt spid="49406"/>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49407"/>
                                        </p:tgtEl>
                                        <p:attrNameLst>
                                          <p:attrName>style.visibility</p:attrName>
                                        </p:attrNameLst>
                                      </p:cBhvr>
                                      <p:to>
                                        <p:strVal val="visible"/>
                                      </p:to>
                                    </p:set>
                                    <p:animEffect transition="in" filter="box(in)">
                                      <p:cBhvr>
                                        <p:cTn id="55" dur="500"/>
                                        <p:tgtEl>
                                          <p:spTgt spid="49407"/>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49408"/>
                                        </p:tgtEl>
                                        <p:attrNameLst>
                                          <p:attrName>style.visibility</p:attrName>
                                        </p:attrNameLst>
                                      </p:cBhvr>
                                      <p:to>
                                        <p:strVal val="visible"/>
                                      </p:to>
                                    </p:set>
                                    <p:animEffect transition="in" filter="box(in)">
                                      <p:cBhvr>
                                        <p:cTn id="58" dur="500"/>
                                        <p:tgtEl>
                                          <p:spTgt spid="49408"/>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49409"/>
                                        </p:tgtEl>
                                        <p:attrNameLst>
                                          <p:attrName>style.visibility</p:attrName>
                                        </p:attrNameLst>
                                      </p:cBhvr>
                                      <p:to>
                                        <p:strVal val="visible"/>
                                      </p:to>
                                    </p:set>
                                    <p:animEffect transition="in" filter="box(in)">
                                      <p:cBhvr>
                                        <p:cTn id="61" dur="500"/>
                                        <p:tgtEl>
                                          <p:spTgt spid="49409"/>
                                        </p:tgtEl>
                                      </p:cBhvr>
                                    </p:animEffect>
                                  </p:childTnLst>
                                </p:cTn>
                              </p:par>
                              <p:par>
                                <p:cTn id="62" presetID="4" presetClass="entr" presetSubtype="16" fill="hold" grpId="0" nodeType="withEffect">
                                  <p:stCondLst>
                                    <p:cond delay="0"/>
                                  </p:stCondLst>
                                  <p:childTnLst>
                                    <p:set>
                                      <p:cBhvr>
                                        <p:cTn id="63" dur="1" fill="hold">
                                          <p:stCondLst>
                                            <p:cond delay="0"/>
                                          </p:stCondLst>
                                        </p:cTn>
                                        <p:tgtEl>
                                          <p:spTgt spid="49410"/>
                                        </p:tgtEl>
                                        <p:attrNameLst>
                                          <p:attrName>style.visibility</p:attrName>
                                        </p:attrNameLst>
                                      </p:cBhvr>
                                      <p:to>
                                        <p:strVal val="visible"/>
                                      </p:to>
                                    </p:set>
                                    <p:animEffect transition="in" filter="box(in)">
                                      <p:cBhvr>
                                        <p:cTn id="64" dur="500"/>
                                        <p:tgtEl>
                                          <p:spTgt spid="49410"/>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49411"/>
                                        </p:tgtEl>
                                        <p:attrNameLst>
                                          <p:attrName>style.visibility</p:attrName>
                                        </p:attrNameLst>
                                      </p:cBhvr>
                                      <p:to>
                                        <p:strVal val="visible"/>
                                      </p:to>
                                    </p:set>
                                    <p:animEffect transition="in" filter="box(in)">
                                      <p:cBhvr>
                                        <p:cTn id="67" dur="500"/>
                                        <p:tgtEl>
                                          <p:spTgt spid="49411"/>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49412"/>
                                        </p:tgtEl>
                                        <p:attrNameLst>
                                          <p:attrName>style.visibility</p:attrName>
                                        </p:attrNameLst>
                                      </p:cBhvr>
                                      <p:to>
                                        <p:strVal val="visible"/>
                                      </p:to>
                                    </p:set>
                                    <p:animEffect transition="in" filter="box(in)">
                                      <p:cBhvr>
                                        <p:cTn id="70" dur="500"/>
                                        <p:tgtEl>
                                          <p:spTgt spid="49412"/>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49413"/>
                                        </p:tgtEl>
                                        <p:attrNameLst>
                                          <p:attrName>style.visibility</p:attrName>
                                        </p:attrNameLst>
                                      </p:cBhvr>
                                      <p:to>
                                        <p:strVal val="visible"/>
                                      </p:to>
                                    </p:set>
                                    <p:animEffect transition="in" filter="box(in)">
                                      <p:cBhvr>
                                        <p:cTn id="73" dur="500"/>
                                        <p:tgtEl>
                                          <p:spTgt spid="49413"/>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49414"/>
                                        </p:tgtEl>
                                        <p:attrNameLst>
                                          <p:attrName>style.visibility</p:attrName>
                                        </p:attrNameLst>
                                      </p:cBhvr>
                                      <p:to>
                                        <p:strVal val="visible"/>
                                      </p:to>
                                    </p:set>
                                    <p:animEffect transition="in" filter="box(in)">
                                      <p:cBhvr>
                                        <p:cTn id="76" dur="500"/>
                                        <p:tgtEl>
                                          <p:spTgt spid="49414"/>
                                        </p:tgtEl>
                                      </p:cBhvr>
                                    </p:animEffect>
                                  </p:childTnLst>
                                </p:cTn>
                              </p:par>
                              <p:par>
                                <p:cTn id="77" presetID="4" presetClass="entr" presetSubtype="16" fill="hold" grpId="0" nodeType="withEffect">
                                  <p:stCondLst>
                                    <p:cond delay="0"/>
                                  </p:stCondLst>
                                  <p:childTnLst>
                                    <p:set>
                                      <p:cBhvr>
                                        <p:cTn id="78" dur="1" fill="hold">
                                          <p:stCondLst>
                                            <p:cond delay="0"/>
                                          </p:stCondLst>
                                        </p:cTn>
                                        <p:tgtEl>
                                          <p:spTgt spid="49415"/>
                                        </p:tgtEl>
                                        <p:attrNameLst>
                                          <p:attrName>style.visibility</p:attrName>
                                        </p:attrNameLst>
                                      </p:cBhvr>
                                      <p:to>
                                        <p:strVal val="visible"/>
                                      </p:to>
                                    </p:set>
                                    <p:animEffect transition="in" filter="box(in)">
                                      <p:cBhvr>
                                        <p:cTn id="79" dur="500"/>
                                        <p:tgtEl>
                                          <p:spTgt spid="49415"/>
                                        </p:tgtEl>
                                      </p:cBhvr>
                                    </p:animEffect>
                                  </p:childTnLst>
                                </p:cTn>
                              </p:par>
                              <p:par>
                                <p:cTn id="80" presetID="4" presetClass="entr" presetSubtype="16" fill="hold" grpId="0" nodeType="withEffect">
                                  <p:stCondLst>
                                    <p:cond delay="0"/>
                                  </p:stCondLst>
                                  <p:childTnLst>
                                    <p:set>
                                      <p:cBhvr>
                                        <p:cTn id="81" dur="1" fill="hold">
                                          <p:stCondLst>
                                            <p:cond delay="0"/>
                                          </p:stCondLst>
                                        </p:cTn>
                                        <p:tgtEl>
                                          <p:spTgt spid="49416"/>
                                        </p:tgtEl>
                                        <p:attrNameLst>
                                          <p:attrName>style.visibility</p:attrName>
                                        </p:attrNameLst>
                                      </p:cBhvr>
                                      <p:to>
                                        <p:strVal val="visible"/>
                                      </p:to>
                                    </p:set>
                                    <p:animEffect transition="in" filter="box(in)">
                                      <p:cBhvr>
                                        <p:cTn id="82" dur="500"/>
                                        <p:tgtEl>
                                          <p:spTgt spid="49416"/>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49417"/>
                                        </p:tgtEl>
                                        <p:attrNameLst>
                                          <p:attrName>style.visibility</p:attrName>
                                        </p:attrNameLst>
                                      </p:cBhvr>
                                      <p:to>
                                        <p:strVal val="visible"/>
                                      </p:to>
                                    </p:set>
                                    <p:animEffect transition="in" filter="box(in)">
                                      <p:cBhvr>
                                        <p:cTn id="85" dur="500"/>
                                        <p:tgtEl>
                                          <p:spTgt spid="49417"/>
                                        </p:tgtEl>
                                      </p:cBhvr>
                                    </p:animEffect>
                                  </p:childTnLst>
                                </p:cTn>
                              </p:par>
                              <p:par>
                                <p:cTn id="86" presetID="4" presetClass="entr" presetSubtype="16" fill="hold" grpId="0" nodeType="withEffect">
                                  <p:stCondLst>
                                    <p:cond delay="0"/>
                                  </p:stCondLst>
                                  <p:childTnLst>
                                    <p:set>
                                      <p:cBhvr>
                                        <p:cTn id="87" dur="1" fill="hold">
                                          <p:stCondLst>
                                            <p:cond delay="0"/>
                                          </p:stCondLst>
                                        </p:cTn>
                                        <p:tgtEl>
                                          <p:spTgt spid="49418"/>
                                        </p:tgtEl>
                                        <p:attrNameLst>
                                          <p:attrName>style.visibility</p:attrName>
                                        </p:attrNameLst>
                                      </p:cBhvr>
                                      <p:to>
                                        <p:strVal val="visible"/>
                                      </p:to>
                                    </p:set>
                                    <p:animEffect transition="in" filter="box(in)">
                                      <p:cBhvr>
                                        <p:cTn id="88" dur="500"/>
                                        <p:tgtEl>
                                          <p:spTgt spid="49418"/>
                                        </p:tgtEl>
                                      </p:cBhvr>
                                    </p:animEffect>
                                  </p:childTnLst>
                                </p:cTn>
                              </p:par>
                              <p:par>
                                <p:cTn id="89" presetID="4" presetClass="entr" presetSubtype="16" fill="hold" grpId="0" nodeType="withEffect">
                                  <p:stCondLst>
                                    <p:cond delay="0"/>
                                  </p:stCondLst>
                                  <p:childTnLst>
                                    <p:set>
                                      <p:cBhvr>
                                        <p:cTn id="90" dur="1" fill="hold">
                                          <p:stCondLst>
                                            <p:cond delay="0"/>
                                          </p:stCondLst>
                                        </p:cTn>
                                        <p:tgtEl>
                                          <p:spTgt spid="49419"/>
                                        </p:tgtEl>
                                        <p:attrNameLst>
                                          <p:attrName>style.visibility</p:attrName>
                                        </p:attrNameLst>
                                      </p:cBhvr>
                                      <p:to>
                                        <p:strVal val="visible"/>
                                      </p:to>
                                    </p:set>
                                    <p:animEffect transition="in" filter="box(in)">
                                      <p:cBhvr>
                                        <p:cTn id="91" dur="500"/>
                                        <p:tgtEl>
                                          <p:spTgt spid="49419"/>
                                        </p:tgtEl>
                                      </p:cBhvr>
                                    </p:animEffect>
                                  </p:childTnLst>
                                </p:cTn>
                              </p:par>
                              <p:par>
                                <p:cTn id="92" presetID="4" presetClass="entr" presetSubtype="16" fill="hold" grpId="0" nodeType="withEffect">
                                  <p:stCondLst>
                                    <p:cond delay="0"/>
                                  </p:stCondLst>
                                  <p:childTnLst>
                                    <p:set>
                                      <p:cBhvr>
                                        <p:cTn id="93" dur="1" fill="hold">
                                          <p:stCondLst>
                                            <p:cond delay="0"/>
                                          </p:stCondLst>
                                        </p:cTn>
                                        <p:tgtEl>
                                          <p:spTgt spid="49420"/>
                                        </p:tgtEl>
                                        <p:attrNameLst>
                                          <p:attrName>style.visibility</p:attrName>
                                        </p:attrNameLst>
                                      </p:cBhvr>
                                      <p:to>
                                        <p:strVal val="visible"/>
                                      </p:to>
                                    </p:set>
                                    <p:animEffect transition="in" filter="box(in)">
                                      <p:cBhvr>
                                        <p:cTn id="94" dur="500"/>
                                        <p:tgtEl>
                                          <p:spTgt spid="49420"/>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0" presetClass="path" presetSubtype="0" accel="50000" decel="50000" fill="hold" grpId="0" nodeType="clickEffect">
                                  <p:stCondLst>
                                    <p:cond delay="0"/>
                                  </p:stCondLst>
                                  <p:childTnLst>
                                    <p:animMotion origin="layout" path="M 1.11111E-6 -7.51445E-7 C -0.00104 -0.00416 -0.00209 -0.00856 -0.00313 -0.01272 C -0.00365 -0.0148 -0.00469 -0.01919 -0.00469 -0.01919 C -0.00174 -0.03885 -0.00052 -0.0585 0.00156 -0.07838 C 0.00069 -0.13734 1.11111E-6 -0.19168 1.11111E-6 -0.24948 C -0.01268 -0.25503 -0.00625 -0.25434 -0.0191 -0.25156 C -0.0283 -0.2474 -0.03959 -0.24532 -0.04914 -0.24532 C -0.05348 -0.24532 -0.03959 -0.24532 -0.03646 -0.24948 " pathEditMode="relative" ptsTypes="fffffffA">
                                      <p:cBhvr>
                                        <p:cTn id="98" dur="2000" fill="hold"/>
                                        <p:tgtEl>
                                          <p:spTgt spid="49422"/>
                                        </p:tgtEl>
                                        <p:attrNameLst>
                                          <p:attrName>ppt_x</p:attrName>
                                          <p:attrName>ppt_y</p:attrName>
                                        </p:attrNameLst>
                                      </p:cBhvr>
                                    </p:animMotion>
                                  </p:childTnLst>
                                </p:cTn>
                              </p:par>
                            </p:childTnLst>
                          </p:cTn>
                        </p:par>
                      </p:childTnLst>
                    </p:cTn>
                  </p:par>
                  <p:par>
                    <p:cTn id="99" fill="hold" nodeType="clickPar">
                      <p:stCondLst>
                        <p:cond delay="indefinite"/>
                      </p:stCondLst>
                      <p:childTnLst>
                        <p:par>
                          <p:cTn id="100" fill="hold" nodeType="withGroup">
                            <p:stCondLst>
                              <p:cond delay="0"/>
                            </p:stCondLst>
                            <p:childTnLst>
                              <p:par>
                                <p:cTn id="101" presetID="0" presetClass="path" presetSubtype="0" accel="50000" decel="50000" fill="hold" grpId="0" nodeType="clickEffect">
                                  <p:stCondLst>
                                    <p:cond delay="0"/>
                                  </p:stCondLst>
                                  <p:childTnLst>
                                    <p:animMotion origin="layout" path="M -3.88889E-6 8.03468E-6 C 0.0092 -0.01826 0.00295 -0.0393 -3.88889E-6 -0.05919 C 0.00104 -0.0763 0.00295 -0.08739 0.00469 -0.10358 C 0.00573 -0.11352 0.00781 -0.13317 0.00781 -0.13317 C 0.00556 -0.17433 0.0066 -0.21734 0.00156 -0.2578 C 0.00313 -0.30982 0.0125 -0.37479 -3.88889E-6 -0.42473 C -0.00156 -0.44092 -3.88889E-6 -0.45525 -3.88889E-6 -0.47144 C -0.01163 -0.46612 -0.02257 -0.46497 -0.03489 -0.46497 " pathEditMode="relative" ptsTypes="fffffffA">
                                      <p:cBhvr>
                                        <p:cTn id="102" dur="2000" fill="hold"/>
                                        <p:tgtEl>
                                          <p:spTgt spid="49421"/>
                                        </p:tgtEl>
                                        <p:attrNameLst>
                                          <p:attrName>ppt_x</p:attrName>
                                          <p:attrName>ppt_y</p:attrName>
                                        </p:attrNameLst>
                                      </p:cBhvr>
                                    </p:animMotion>
                                  </p:childTnLst>
                                </p:cTn>
                              </p:par>
                            </p:childTnLst>
                          </p:cTn>
                        </p:par>
                      </p:childTnLst>
                    </p:cTn>
                  </p:par>
                  <p:par>
                    <p:cTn id="103" fill="hold" nodeType="clickPar">
                      <p:stCondLst>
                        <p:cond delay="indefinite"/>
                      </p:stCondLst>
                      <p:childTnLst>
                        <p:par>
                          <p:cTn id="104" fill="hold" nodeType="withGroup">
                            <p:stCondLst>
                              <p:cond delay="0"/>
                            </p:stCondLst>
                            <p:childTnLst>
                              <p:par>
                                <p:cTn id="105" presetID="0" presetClass="path" presetSubtype="0" accel="50000" decel="50000" fill="hold" grpId="0" nodeType="clickEffect">
                                  <p:stCondLst>
                                    <p:cond delay="0"/>
                                  </p:stCondLst>
                                  <p:childTnLst>
                                    <p:animMotion origin="layout" path="M 5.55556E-7 -7.51445E-7 C -0.00417 -0.01526 -0.00243 -0.00624 5.55556E-7 -0.03607 C 0.00035 -0.03954 0.00087 -0.04301 0.00156 -0.04648 C 0.00243 -0.05087 0.00469 -0.05919 0.00469 -0.05919 C 0.00417 -0.06567 0.00399 -0.07214 0.00313 -0.07838 C 0.00243 -0.08278 0.00104 -0.08671 5.55556E-7 -0.09087 C -0.00052 -0.09295 -0.00174 -0.09734 -0.00174 -0.09734 C -0.00017 -0.12208 0.00174 -0.14659 0.00313 -0.17133 C 0.00486 -0.39468 0.00469 -0.29965 0.00469 -0.45665 C 0.01129 -0.46243 0.01788 -0.46451 0.02535 -0.46728 C 0.02865 -0.46844 0.03177 -0.47006 0.0349 -0.47145 C 0.03646 -0.47214 0.03958 -0.47353 0.03958 -0.47353 C 0.0434 -0.47908 0.04115 -0.47792 0.04601 -0.47792 " pathEditMode="relative" ptsTypes="ffffffffffffA">
                                      <p:cBhvr>
                                        <p:cTn id="106" dur="2000" fill="hold"/>
                                        <p:tgtEl>
                                          <p:spTgt spid="49423"/>
                                        </p:tgtEl>
                                        <p:attrNameLst>
                                          <p:attrName>ppt_x</p:attrName>
                                          <p:attrName>ppt_y</p:attrName>
                                        </p:attrNameLst>
                                      </p:cBhvr>
                                    </p:animMotion>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49424"/>
                                        </p:tgtEl>
                                        <p:attrNameLst>
                                          <p:attrName>style.visibility</p:attrName>
                                        </p:attrNameLst>
                                      </p:cBhvr>
                                      <p:to>
                                        <p:strVal val="visible"/>
                                      </p:to>
                                    </p:set>
                                    <p:anim calcmode="lin" valueType="num">
                                      <p:cBhvr additive="base">
                                        <p:cTn id="111" dur="500" fill="hold"/>
                                        <p:tgtEl>
                                          <p:spTgt spid="49424"/>
                                        </p:tgtEl>
                                        <p:attrNameLst>
                                          <p:attrName>ppt_x</p:attrName>
                                        </p:attrNameLst>
                                      </p:cBhvr>
                                      <p:tavLst>
                                        <p:tav tm="0">
                                          <p:val>
                                            <p:strVal val="#ppt_x"/>
                                          </p:val>
                                        </p:tav>
                                        <p:tav tm="100000">
                                          <p:val>
                                            <p:strVal val="#ppt_x"/>
                                          </p:val>
                                        </p:tav>
                                      </p:tavLst>
                                    </p:anim>
                                    <p:anim calcmode="lin" valueType="num">
                                      <p:cBhvr additive="base">
                                        <p:cTn id="112" dur="500" fill="hold"/>
                                        <p:tgtEl>
                                          <p:spTgt spid="49424"/>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9425"/>
                                        </p:tgtEl>
                                        <p:attrNameLst>
                                          <p:attrName>style.visibility</p:attrName>
                                        </p:attrNameLst>
                                      </p:cBhvr>
                                      <p:to>
                                        <p:strVal val="visible"/>
                                      </p:to>
                                    </p:set>
                                    <p:anim calcmode="lin" valueType="num">
                                      <p:cBhvr additive="base">
                                        <p:cTn id="115" dur="500" fill="hold"/>
                                        <p:tgtEl>
                                          <p:spTgt spid="49425"/>
                                        </p:tgtEl>
                                        <p:attrNameLst>
                                          <p:attrName>ppt_x</p:attrName>
                                        </p:attrNameLst>
                                      </p:cBhvr>
                                      <p:tavLst>
                                        <p:tav tm="0">
                                          <p:val>
                                            <p:strVal val="#ppt_x"/>
                                          </p:val>
                                        </p:tav>
                                        <p:tav tm="100000">
                                          <p:val>
                                            <p:strVal val="#ppt_x"/>
                                          </p:val>
                                        </p:tav>
                                      </p:tavLst>
                                    </p:anim>
                                    <p:anim calcmode="lin" valueType="num">
                                      <p:cBhvr additive="base">
                                        <p:cTn id="116" dur="500" fill="hold"/>
                                        <p:tgtEl>
                                          <p:spTgt spid="49425"/>
                                        </p:tgtEl>
                                        <p:attrNameLst>
                                          <p:attrName>ppt_y</p:attrName>
                                        </p:attrNameLst>
                                      </p:cBhvr>
                                      <p:tavLst>
                                        <p:tav tm="0">
                                          <p:val>
                                            <p:strVal val="1+#ppt_h/2"/>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9430"/>
                                        </p:tgtEl>
                                        <p:attrNameLst>
                                          <p:attrName>style.visibility</p:attrName>
                                        </p:attrNameLst>
                                      </p:cBhvr>
                                      <p:to>
                                        <p:strVal val="visible"/>
                                      </p:to>
                                    </p:set>
                                    <p:anim calcmode="lin" valueType="num">
                                      <p:cBhvr additive="base">
                                        <p:cTn id="121" dur="500" fill="hold"/>
                                        <p:tgtEl>
                                          <p:spTgt spid="49430"/>
                                        </p:tgtEl>
                                        <p:attrNameLst>
                                          <p:attrName>ppt_x</p:attrName>
                                        </p:attrNameLst>
                                      </p:cBhvr>
                                      <p:tavLst>
                                        <p:tav tm="0">
                                          <p:val>
                                            <p:strVal val="#ppt_x"/>
                                          </p:val>
                                        </p:tav>
                                        <p:tav tm="100000">
                                          <p:val>
                                            <p:strVal val="#ppt_x"/>
                                          </p:val>
                                        </p:tav>
                                      </p:tavLst>
                                    </p:anim>
                                    <p:anim calcmode="lin" valueType="num">
                                      <p:cBhvr additive="base">
                                        <p:cTn id="122" dur="500" fill="hold"/>
                                        <p:tgtEl>
                                          <p:spTgt spid="49430"/>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49431"/>
                                        </p:tgtEl>
                                        <p:attrNameLst>
                                          <p:attrName>style.visibility</p:attrName>
                                        </p:attrNameLst>
                                      </p:cBhvr>
                                      <p:to>
                                        <p:strVal val="visible"/>
                                      </p:to>
                                    </p:set>
                                    <p:anim calcmode="lin" valueType="num">
                                      <p:cBhvr additive="base">
                                        <p:cTn id="125" dur="500" fill="hold"/>
                                        <p:tgtEl>
                                          <p:spTgt spid="49431"/>
                                        </p:tgtEl>
                                        <p:attrNameLst>
                                          <p:attrName>ppt_x</p:attrName>
                                        </p:attrNameLst>
                                      </p:cBhvr>
                                      <p:tavLst>
                                        <p:tav tm="0">
                                          <p:val>
                                            <p:strVal val="#ppt_x"/>
                                          </p:val>
                                        </p:tav>
                                        <p:tav tm="100000">
                                          <p:val>
                                            <p:strVal val="#ppt_x"/>
                                          </p:val>
                                        </p:tav>
                                      </p:tavLst>
                                    </p:anim>
                                    <p:anim calcmode="lin" valueType="num">
                                      <p:cBhvr additive="base">
                                        <p:cTn id="126" dur="500" fill="hold"/>
                                        <p:tgtEl>
                                          <p:spTgt spid="49431"/>
                                        </p:tgtEl>
                                        <p:attrNameLst>
                                          <p:attrName>ppt_y</p:attrName>
                                        </p:attrNameLst>
                                      </p:cBhvr>
                                      <p:tavLst>
                                        <p:tav tm="0">
                                          <p:val>
                                            <p:strVal val="1+#ppt_h/2"/>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49426"/>
                                        </p:tgtEl>
                                        <p:attrNameLst>
                                          <p:attrName>style.visibility</p:attrName>
                                        </p:attrNameLst>
                                      </p:cBhvr>
                                      <p:to>
                                        <p:strVal val="visible"/>
                                      </p:to>
                                    </p:set>
                                    <p:anim calcmode="lin" valueType="num">
                                      <p:cBhvr additive="base">
                                        <p:cTn id="131" dur="500" fill="hold"/>
                                        <p:tgtEl>
                                          <p:spTgt spid="49426"/>
                                        </p:tgtEl>
                                        <p:attrNameLst>
                                          <p:attrName>ppt_x</p:attrName>
                                        </p:attrNameLst>
                                      </p:cBhvr>
                                      <p:tavLst>
                                        <p:tav tm="0">
                                          <p:val>
                                            <p:strVal val="#ppt_x"/>
                                          </p:val>
                                        </p:tav>
                                        <p:tav tm="100000">
                                          <p:val>
                                            <p:strVal val="#ppt_x"/>
                                          </p:val>
                                        </p:tav>
                                      </p:tavLst>
                                    </p:anim>
                                    <p:anim calcmode="lin" valueType="num">
                                      <p:cBhvr additive="base">
                                        <p:cTn id="132" dur="500" fill="hold"/>
                                        <p:tgtEl>
                                          <p:spTgt spid="49426"/>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49427"/>
                                        </p:tgtEl>
                                        <p:attrNameLst>
                                          <p:attrName>style.visibility</p:attrName>
                                        </p:attrNameLst>
                                      </p:cBhvr>
                                      <p:to>
                                        <p:strVal val="visible"/>
                                      </p:to>
                                    </p:set>
                                    <p:anim calcmode="lin" valueType="num">
                                      <p:cBhvr additive="base">
                                        <p:cTn id="135" dur="500" fill="hold"/>
                                        <p:tgtEl>
                                          <p:spTgt spid="49427"/>
                                        </p:tgtEl>
                                        <p:attrNameLst>
                                          <p:attrName>ppt_x</p:attrName>
                                        </p:attrNameLst>
                                      </p:cBhvr>
                                      <p:tavLst>
                                        <p:tav tm="0">
                                          <p:val>
                                            <p:strVal val="#ppt_x"/>
                                          </p:val>
                                        </p:tav>
                                        <p:tav tm="100000">
                                          <p:val>
                                            <p:strVal val="#ppt_x"/>
                                          </p:val>
                                        </p:tav>
                                      </p:tavLst>
                                    </p:anim>
                                    <p:anim calcmode="lin" valueType="num">
                                      <p:cBhvr additive="base">
                                        <p:cTn id="136" dur="500" fill="hold"/>
                                        <p:tgtEl>
                                          <p:spTgt spid="49427"/>
                                        </p:tgtEl>
                                        <p:attrNameLst>
                                          <p:attrName>ppt_y</p:attrName>
                                        </p:attrNameLst>
                                      </p:cBhvr>
                                      <p:tavLst>
                                        <p:tav tm="0">
                                          <p:val>
                                            <p:strVal val="1+#ppt_h/2"/>
                                          </p:val>
                                        </p:tav>
                                        <p:tav tm="100000">
                                          <p:val>
                                            <p:strVal val="#ppt_y"/>
                                          </p:val>
                                        </p:tav>
                                      </p:tavLst>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49428"/>
                                        </p:tgtEl>
                                        <p:attrNameLst>
                                          <p:attrName>style.visibility</p:attrName>
                                        </p:attrNameLst>
                                      </p:cBhvr>
                                      <p:to>
                                        <p:strVal val="visible"/>
                                      </p:to>
                                    </p:set>
                                    <p:anim calcmode="lin" valueType="num">
                                      <p:cBhvr additive="base">
                                        <p:cTn id="141" dur="500" fill="hold"/>
                                        <p:tgtEl>
                                          <p:spTgt spid="49428"/>
                                        </p:tgtEl>
                                        <p:attrNameLst>
                                          <p:attrName>ppt_x</p:attrName>
                                        </p:attrNameLst>
                                      </p:cBhvr>
                                      <p:tavLst>
                                        <p:tav tm="0">
                                          <p:val>
                                            <p:strVal val="#ppt_x"/>
                                          </p:val>
                                        </p:tav>
                                        <p:tav tm="100000">
                                          <p:val>
                                            <p:strVal val="#ppt_x"/>
                                          </p:val>
                                        </p:tav>
                                      </p:tavLst>
                                    </p:anim>
                                    <p:anim calcmode="lin" valueType="num">
                                      <p:cBhvr additive="base">
                                        <p:cTn id="142" dur="500" fill="hold"/>
                                        <p:tgtEl>
                                          <p:spTgt spid="49428"/>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49429"/>
                                        </p:tgtEl>
                                        <p:attrNameLst>
                                          <p:attrName>style.visibility</p:attrName>
                                        </p:attrNameLst>
                                      </p:cBhvr>
                                      <p:to>
                                        <p:strVal val="visible"/>
                                      </p:to>
                                    </p:set>
                                    <p:anim calcmode="lin" valueType="num">
                                      <p:cBhvr additive="base">
                                        <p:cTn id="145" dur="500" fill="hold"/>
                                        <p:tgtEl>
                                          <p:spTgt spid="49429"/>
                                        </p:tgtEl>
                                        <p:attrNameLst>
                                          <p:attrName>ppt_x</p:attrName>
                                        </p:attrNameLst>
                                      </p:cBhvr>
                                      <p:tavLst>
                                        <p:tav tm="0">
                                          <p:val>
                                            <p:strVal val="#ppt_x"/>
                                          </p:val>
                                        </p:tav>
                                        <p:tav tm="100000">
                                          <p:val>
                                            <p:strVal val="#ppt_x"/>
                                          </p:val>
                                        </p:tav>
                                      </p:tavLst>
                                    </p:anim>
                                    <p:anim calcmode="lin" valueType="num">
                                      <p:cBhvr additive="base">
                                        <p:cTn id="146" dur="500" fill="hold"/>
                                        <p:tgtEl>
                                          <p:spTgt spid="49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91" grpId="0" animBg="1"/>
      <p:bldP spid="49392" grpId="0" animBg="1"/>
      <p:bldP spid="49393" grpId="0" animBg="1"/>
      <p:bldP spid="49394" grpId="0" animBg="1"/>
      <p:bldP spid="49395" grpId="0" animBg="1"/>
      <p:bldP spid="49396" grpId="0" animBg="1"/>
      <p:bldP spid="49397" grpId="0" animBg="1"/>
      <p:bldP spid="49398" grpId="0" animBg="1"/>
      <p:bldP spid="49399" grpId="0" animBg="1"/>
      <p:bldP spid="49400" grpId="0" animBg="1"/>
      <p:bldP spid="49401" grpId="0" animBg="1"/>
      <p:bldP spid="49402" grpId="0" animBg="1"/>
      <p:bldP spid="49403" grpId="0" animBg="1"/>
      <p:bldP spid="49404" grpId="0" animBg="1"/>
      <p:bldP spid="49405" grpId="0" animBg="1"/>
      <p:bldP spid="49406" grpId="0" animBg="1"/>
      <p:bldP spid="49407" grpId="0" animBg="1"/>
      <p:bldP spid="49408" grpId="0" animBg="1"/>
      <p:bldP spid="49409" grpId="0" animBg="1"/>
      <p:bldP spid="49410" grpId="0" animBg="1"/>
      <p:bldP spid="49411" grpId="0" animBg="1"/>
      <p:bldP spid="49412" grpId="0" animBg="1"/>
      <p:bldP spid="49413" grpId="0" animBg="1"/>
      <p:bldP spid="49414" grpId="0" animBg="1"/>
      <p:bldP spid="49415" grpId="0" animBg="1"/>
      <p:bldP spid="49416" grpId="0" animBg="1"/>
      <p:bldP spid="49417" grpId="0" animBg="1"/>
      <p:bldP spid="49418" grpId="0" animBg="1"/>
      <p:bldP spid="49419" grpId="0" animBg="1"/>
      <p:bldP spid="49420" grpId="0" animBg="1"/>
      <p:bldP spid="49421" grpId="0" animBg="1"/>
      <p:bldP spid="49422" grpId="0" animBg="1"/>
      <p:bldP spid="49423" grpId="0" animBg="1"/>
      <p:bldP spid="49424" grpId="0" animBg="1"/>
      <p:bldP spid="49425" grpId="0" animBg="1"/>
      <p:bldP spid="49426" grpId="0" animBg="1"/>
      <p:bldP spid="49427" grpId="0" animBg="1"/>
      <p:bldP spid="49428" grpId="0" animBg="1"/>
      <p:bldP spid="49429" grpId="0" animBg="1"/>
      <p:bldP spid="49430" grpId="0" animBg="1"/>
      <p:bldP spid="4943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4"/>
          <p:cNvSpPr txBox="1">
            <a:spLocks noChangeArrowheads="1"/>
          </p:cNvSpPr>
          <p:nvPr/>
        </p:nvSpPr>
        <p:spPr bwMode="auto">
          <a:xfrm>
            <a:off x="2193925" y="476250"/>
            <a:ext cx="4249738" cy="523875"/>
          </a:xfrm>
          <a:prstGeom prst="rect">
            <a:avLst/>
          </a:prstGeom>
          <a:solidFill>
            <a:schemeClr val="bg1"/>
          </a:solidFill>
          <a:ln w="9525">
            <a:noFill/>
            <a:miter lim="800000"/>
            <a:headEnd/>
            <a:tailEnd/>
          </a:ln>
        </p:spPr>
        <p:txBody>
          <a:bodyPr>
            <a:spAutoFit/>
          </a:bodyPr>
          <a:lstStyle/>
          <a:p>
            <a:pPr algn="ctr">
              <a:spcBef>
                <a:spcPct val="50000"/>
              </a:spcBef>
            </a:pPr>
            <a:r>
              <a:rPr lang="cs-CZ" sz="2800" b="1">
                <a:latin typeface="Calibri" pitchFamily="34" charset="0"/>
              </a:rPr>
              <a:t>POOL systém</a:t>
            </a:r>
            <a:r>
              <a:rPr lang="cs-CZ" sz="2800" b="1" baseline="30000">
                <a:latin typeface="Calibri" pitchFamily="34" charset="0"/>
              </a:rPr>
              <a:t>1</a:t>
            </a:r>
            <a:r>
              <a:rPr lang="cs-CZ" sz="2800" b="1">
                <a:latin typeface="Calibri" pitchFamily="34" charset="0"/>
              </a:rPr>
              <a:t>    </a:t>
            </a:r>
            <a:endParaRPr lang="cs-CZ" sz="2800">
              <a:latin typeface="Calibri" pitchFamily="34" charset="0"/>
            </a:endParaRPr>
          </a:p>
        </p:txBody>
      </p:sp>
      <p:sp>
        <p:nvSpPr>
          <p:cNvPr id="76802" name="Rectangle 15"/>
          <p:cNvSpPr>
            <a:spLocks noChangeArrowheads="1"/>
          </p:cNvSpPr>
          <p:nvPr/>
        </p:nvSpPr>
        <p:spPr bwMode="auto">
          <a:xfrm>
            <a:off x="1692275" y="2132013"/>
            <a:ext cx="576263" cy="3673475"/>
          </a:xfrm>
          <a:prstGeom prst="rect">
            <a:avLst/>
          </a:prstGeom>
          <a:noFill/>
          <a:ln w="28575">
            <a:solidFill>
              <a:schemeClr val="tx1"/>
            </a:solidFill>
            <a:miter lim="800000"/>
            <a:headEnd/>
            <a:tailEnd/>
          </a:ln>
        </p:spPr>
        <p:txBody>
          <a:bodyPr wrap="none" anchor="ctr"/>
          <a:lstStyle/>
          <a:p>
            <a:endParaRPr lang="cs-CZ">
              <a:latin typeface="Calibri" pitchFamily="34" charset="0"/>
            </a:endParaRPr>
          </a:p>
        </p:txBody>
      </p:sp>
      <p:sp>
        <p:nvSpPr>
          <p:cNvPr id="76803" name="Line 16"/>
          <p:cNvSpPr>
            <a:spLocks noChangeShapeType="1"/>
          </p:cNvSpPr>
          <p:nvPr/>
        </p:nvSpPr>
        <p:spPr bwMode="auto">
          <a:xfrm>
            <a:off x="1981200" y="2132013"/>
            <a:ext cx="0" cy="3673475"/>
          </a:xfrm>
          <a:prstGeom prst="line">
            <a:avLst/>
          </a:prstGeom>
          <a:noFill/>
          <a:ln w="28575">
            <a:solidFill>
              <a:schemeClr val="tx1"/>
            </a:solidFill>
            <a:round/>
            <a:headEnd/>
            <a:tailEnd/>
          </a:ln>
        </p:spPr>
        <p:txBody>
          <a:bodyPr/>
          <a:lstStyle/>
          <a:p>
            <a:endParaRPr lang="cs-CZ"/>
          </a:p>
        </p:txBody>
      </p:sp>
      <p:sp>
        <p:nvSpPr>
          <p:cNvPr id="76804" name="Line 17"/>
          <p:cNvSpPr>
            <a:spLocks noChangeShapeType="1"/>
          </p:cNvSpPr>
          <p:nvPr/>
        </p:nvSpPr>
        <p:spPr bwMode="auto">
          <a:xfrm>
            <a:off x="1692275" y="2492375"/>
            <a:ext cx="576263" cy="0"/>
          </a:xfrm>
          <a:prstGeom prst="line">
            <a:avLst/>
          </a:prstGeom>
          <a:noFill/>
          <a:ln w="28575">
            <a:solidFill>
              <a:schemeClr val="tx1"/>
            </a:solidFill>
            <a:round/>
            <a:headEnd/>
            <a:tailEnd/>
          </a:ln>
        </p:spPr>
        <p:txBody>
          <a:bodyPr/>
          <a:lstStyle/>
          <a:p>
            <a:endParaRPr lang="cs-CZ"/>
          </a:p>
        </p:txBody>
      </p:sp>
      <p:sp>
        <p:nvSpPr>
          <p:cNvPr id="76805" name="Line 18"/>
          <p:cNvSpPr>
            <a:spLocks noChangeShapeType="1"/>
          </p:cNvSpPr>
          <p:nvPr/>
        </p:nvSpPr>
        <p:spPr bwMode="auto">
          <a:xfrm>
            <a:off x="1692275" y="2924175"/>
            <a:ext cx="576263" cy="0"/>
          </a:xfrm>
          <a:prstGeom prst="line">
            <a:avLst/>
          </a:prstGeom>
          <a:noFill/>
          <a:ln w="28575">
            <a:solidFill>
              <a:schemeClr val="tx1"/>
            </a:solidFill>
            <a:round/>
            <a:headEnd/>
            <a:tailEnd/>
          </a:ln>
        </p:spPr>
        <p:txBody>
          <a:bodyPr/>
          <a:lstStyle/>
          <a:p>
            <a:endParaRPr lang="cs-CZ"/>
          </a:p>
        </p:txBody>
      </p:sp>
      <p:sp>
        <p:nvSpPr>
          <p:cNvPr id="76806" name="Line 19"/>
          <p:cNvSpPr>
            <a:spLocks noChangeShapeType="1"/>
          </p:cNvSpPr>
          <p:nvPr/>
        </p:nvSpPr>
        <p:spPr bwMode="auto">
          <a:xfrm>
            <a:off x="1692275" y="3357563"/>
            <a:ext cx="576263" cy="0"/>
          </a:xfrm>
          <a:prstGeom prst="line">
            <a:avLst/>
          </a:prstGeom>
          <a:noFill/>
          <a:ln w="28575">
            <a:solidFill>
              <a:schemeClr val="tx1"/>
            </a:solidFill>
            <a:round/>
            <a:headEnd/>
            <a:tailEnd/>
          </a:ln>
        </p:spPr>
        <p:txBody>
          <a:bodyPr/>
          <a:lstStyle/>
          <a:p>
            <a:endParaRPr lang="cs-CZ"/>
          </a:p>
        </p:txBody>
      </p:sp>
      <p:sp>
        <p:nvSpPr>
          <p:cNvPr id="76807" name="Line 20"/>
          <p:cNvSpPr>
            <a:spLocks noChangeShapeType="1"/>
          </p:cNvSpPr>
          <p:nvPr/>
        </p:nvSpPr>
        <p:spPr bwMode="auto">
          <a:xfrm>
            <a:off x="1692275" y="3716338"/>
            <a:ext cx="576263" cy="0"/>
          </a:xfrm>
          <a:prstGeom prst="line">
            <a:avLst/>
          </a:prstGeom>
          <a:noFill/>
          <a:ln w="28575">
            <a:solidFill>
              <a:schemeClr val="tx1"/>
            </a:solidFill>
            <a:round/>
            <a:headEnd/>
            <a:tailEnd/>
          </a:ln>
        </p:spPr>
        <p:txBody>
          <a:bodyPr/>
          <a:lstStyle/>
          <a:p>
            <a:endParaRPr lang="cs-CZ"/>
          </a:p>
        </p:txBody>
      </p:sp>
      <p:sp>
        <p:nvSpPr>
          <p:cNvPr id="76808" name="Line 21"/>
          <p:cNvSpPr>
            <a:spLocks noChangeShapeType="1"/>
          </p:cNvSpPr>
          <p:nvPr/>
        </p:nvSpPr>
        <p:spPr bwMode="auto">
          <a:xfrm>
            <a:off x="1692275" y="4076700"/>
            <a:ext cx="576263" cy="0"/>
          </a:xfrm>
          <a:prstGeom prst="line">
            <a:avLst/>
          </a:prstGeom>
          <a:noFill/>
          <a:ln w="28575">
            <a:solidFill>
              <a:schemeClr val="tx1"/>
            </a:solidFill>
            <a:round/>
            <a:headEnd/>
            <a:tailEnd/>
          </a:ln>
        </p:spPr>
        <p:txBody>
          <a:bodyPr/>
          <a:lstStyle/>
          <a:p>
            <a:endParaRPr lang="cs-CZ"/>
          </a:p>
        </p:txBody>
      </p:sp>
      <p:sp>
        <p:nvSpPr>
          <p:cNvPr id="76809" name="Line 22"/>
          <p:cNvSpPr>
            <a:spLocks noChangeShapeType="1"/>
          </p:cNvSpPr>
          <p:nvPr/>
        </p:nvSpPr>
        <p:spPr bwMode="auto">
          <a:xfrm>
            <a:off x="1692275" y="5300663"/>
            <a:ext cx="576263" cy="0"/>
          </a:xfrm>
          <a:prstGeom prst="line">
            <a:avLst/>
          </a:prstGeom>
          <a:noFill/>
          <a:ln w="28575">
            <a:solidFill>
              <a:schemeClr val="tx1"/>
            </a:solidFill>
            <a:round/>
            <a:headEnd/>
            <a:tailEnd/>
          </a:ln>
        </p:spPr>
        <p:txBody>
          <a:bodyPr/>
          <a:lstStyle/>
          <a:p>
            <a:endParaRPr lang="cs-CZ"/>
          </a:p>
        </p:txBody>
      </p:sp>
      <p:sp>
        <p:nvSpPr>
          <p:cNvPr id="76810" name="Line 23"/>
          <p:cNvSpPr>
            <a:spLocks noChangeShapeType="1"/>
          </p:cNvSpPr>
          <p:nvPr/>
        </p:nvSpPr>
        <p:spPr bwMode="auto">
          <a:xfrm>
            <a:off x="1692275" y="4437063"/>
            <a:ext cx="576263" cy="0"/>
          </a:xfrm>
          <a:prstGeom prst="line">
            <a:avLst/>
          </a:prstGeom>
          <a:noFill/>
          <a:ln w="28575">
            <a:solidFill>
              <a:schemeClr val="tx1"/>
            </a:solidFill>
            <a:round/>
            <a:headEnd/>
            <a:tailEnd/>
          </a:ln>
        </p:spPr>
        <p:txBody>
          <a:bodyPr/>
          <a:lstStyle/>
          <a:p>
            <a:endParaRPr lang="cs-CZ"/>
          </a:p>
        </p:txBody>
      </p:sp>
      <p:sp>
        <p:nvSpPr>
          <p:cNvPr id="76811" name="Line 24"/>
          <p:cNvSpPr>
            <a:spLocks noChangeShapeType="1"/>
          </p:cNvSpPr>
          <p:nvPr/>
        </p:nvSpPr>
        <p:spPr bwMode="auto">
          <a:xfrm>
            <a:off x="1692275" y="4868863"/>
            <a:ext cx="576263" cy="0"/>
          </a:xfrm>
          <a:prstGeom prst="line">
            <a:avLst/>
          </a:prstGeom>
          <a:noFill/>
          <a:ln w="28575">
            <a:solidFill>
              <a:schemeClr val="tx1"/>
            </a:solidFill>
            <a:round/>
            <a:headEnd/>
            <a:tailEnd/>
          </a:ln>
        </p:spPr>
        <p:txBody>
          <a:bodyPr/>
          <a:lstStyle/>
          <a:p>
            <a:endParaRPr lang="cs-CZ"/>
          </a:p>
        </p:txBody>
      </p:sp>
      <p:sp>
        <p:nvSpPr>
          <p:cNvPr id="76812" name="Rectangle 25"/>
          <p:cNvSpPr>
            <a:spLocks noChangeArrowheads="1"/>
          </p:cNvSpPr>
          <p:nvPr/>
        </p:nvSpPr>
        <p:spPr bwMode="auto">
          <a:xfrm>
            <a:off x="2628900" y="2132013"/>
            <a:ext cx="576263" cy="3673475"/>
          </a:xfrm>
          <a:prstGeom prst="rect">
            <a:avLst/>
          </a:prstGeom>
          <a:noFill/>
          <a:ln w="28575">
            <a:solidFill>
              <a:schemeClr val="tx1"/>
            </a:solidFill>
            <a:miter lim="800000"/>
            <a:headEnd/>
            <a:tailEnd/>
          </a:ln>
        </p:spPr>
        <p:txBody>
          <a:bodyPr wrap="none" anchor="ctr"/>
          <a:lstStyle/>
          <a:p>
            <a:endParaRPr lang="cs-CZ">
              <a:latin typeface="Calibri" pitchFamily="34" charset="0"/>
            </a:endParaRPr>
          </a:p>
        </p:txBody>
      </p:sp>
      <p:sp>
        <p:nvSpPr>
          <p:cNvPr id="76813" name="Line 26"/>
          <p:cNvSpPr>
            <a:spLocks noChangeShapeType="1"/>
          </p:cNvSpPr>
          <p:nvPr/>
        </p:nvSpPr>
        <p:spPr bwMode="auto">
          <a:xfrm>
            <a:off x="2917825" y="2132013"/>
            <a:ext cx="0" cy="3673475"/>
          </a:xfrm>
          <a:prstGeom prst="line">
            <a:avLst/>
          </a:prstGeom>
          <a:noFill/>
          <a:ln w="28575">
            <a:solidFill>
              <a:schemeClr val="tx1"/>
            </a:solidFill>
            <a:round/>
            <a:headEnd/>
            <a:tailEnd/>
          </a:ln>
        </p:spPr>
        <p:txBody>
          <a:bodyPr/>
          <a:lstStyle/>
          <a:p>
            <a:endParaRPr lang="cs-CZ"/>
          </a:p>
        </p:txBody>
      </p:sp>
      <p:sp>
        <p:nvSpPr>
          <p:cNvPr id="76814" name="Line 27"/>
          <p:cNvSpPr>
            <a:spLocks noChangeShapeType="1"/>
          </p:cNvSpPr>
          <p:nvPr/>
        </p:nvSpPr>
        <p:spPr bwMode="auto">
          <a:xfrm>
            <a:off x="2628900" y="2492375"/>
            <a:ext cx="576263" cy="0"/>
          </a:xfrm>
          <a:prstGeom prst="line">
            <a:avLst/>
          </a:prstGeom>
          <a:noFill/>
          <a:ln w="28575">
            <a:solidFill>
              <a:schemeClr val="tx1"/>
            </a:solidFill>
            <a:round/>
            <a:headEnd/>
            <a:tailEnd/>
          </a:ln>
        </p:spPr>
        <p:txBody>
          <a:bodyPr/>
          <a:lstStyle/>
          <a:p>
            <a:endParaRPr lang="cs-CZ"/>
          </a:p>
        </p:txBody>
      </p:sp>
      <p:sp>
        <p:nvSpPr>
          <p:cNvPr id="76815" name="Line 28"/>
          <p:cNvSpPr>
            <a:spLocks noChangeShapeType="1"/>
          </p:cNvSpPr>
          <p:nvPr/>
        </p:nvSpPr>
        <p:spPr bwMode="auto">
          <a:xfrm>
            <a:off x="2628900" y="2924175"/>
            <a:ext cx="576263" cy="0"/>
          </a:xfrm>
          <a:prstGeom prst="line">
            <a:avLst/>
          </a:prstGeom>
          <a:noFill/>
          <a:ln w="28575">
            <a:solidFill>
              <a:schemeClr val="tx1"/>
            </a:solidFill>
            <a:round/>
            <a:headEnd/>
            <a:tailEnd/>
          </a:ln>
        </p:spPr>
        <p:txBody>
          <a:bodyPr/>
          <a:lstStyle/>
          <a:p>
            <a:endParaRPr lang="cs-CZ"/>
          </a:p>
        </p:txBody>
      </p:sp>
      <p:sp>
        <p:nvSpPr>
          <p:cNvPr id="76816" name="Line 29"/>
          <p:cNvSpPr>
            <a:spLocks noChangeShapeType="1"/>
          </p:cNvSpPr>
          <p:nvPr/>
        </p:nvSpPr>
        <p:spPr bwMode="auto">
          <a:xfrm>
            <a:off x="2628900" y="3357563"/>
            <a:ext cx="576263" cy="0"/>
          </a:xfrm>
          <a:prstGeom prst="line">
            <a:avLst/>
          </a:prstGeom>
          <a:noFill/>
          <a:ln w="28575">
            <a:solidFill>
              <a:schemeClr val="tx1"/>
            </a:solidFill>
            <a:round/>
            <a:headEnd/>
            <a:tailEnd/>
          </a:ln>
        </p:spPr>
        <p:txBody>
          <a:bodyPr/>
          <a:lstStyle/>
          <a:p>
            <a:endParaRPr lang="cs-CZ"/>
          </a:p>
        </p:txBody>
      </p:sp>
      <p:sp>
        <p:nvSpPr>
          <p:cNvPr id="76817" name="Line 30"/>
          <p:cNvSpPr>
            <a:spLocks noChangeShapeType="1"/>
          </p:cNvSpPr>
          <p:nvPr/>
        </p:nvSpPr>
        <p:spPr bwMode="auto">
          <a:xfrm>
            <a:off x="2628900" y="3716338"/>
            <a:ext cx="576263" cy="0"/>
          </a:xfrm>
          <a:prstGeom prst="line">
            <a:avLst/>
          </a:prstGeom>
          <a:noFill/>
          <a:ln w="28575">
            <a:solidFill>
              <a:schemeClr val="tx1"/>
            </a:solidFill>
            <a:round/>
            <a:headEnd/>
            <a:tailEnd/>
          </a:ln>
        </p:spPr>
        <p:txBody>
          <a:bodyPr/>
          <a:lstStyle/>
          <a:p>
            <a:endParaRPr lang="cs-CZ"/>
          </a:p>
        </p:txBody>
      </p:sp>
      <p:sp>
        <p:nvSpPr>
          <p:cNvPr id="76818" name="Line 31"/>
          <p:cNvSpPr>
            <a:spLocks noChangeShapeType="1"/>
          </p:cNvSpPr>
          <p:nvPr/>
        </p:nvSpPr>
        <p:spPr bwMode="auto">
          <a:xfrm>
            <a:off x="2628900" y="4076700"/>
            <a:ext cx="576263" cy="0"/>
          </a:xfrm>
          <a:prstGeom prst="line">
            <a:avLst/>
          </a:prstGeom>
          <a:noFill/>
          <a:ln w="28575">
            <a:solidFill>
              <a:schemeClr val="tx1"/>
            </a:solidFill>
            <a:round/>
            <a:headEnd/>
            <a:tailEnd/>
          </a:ln>
        </p:spPr>
        <p:txBody>
          <a:bodyPr/>
          <a:lstStyle/>
          <a:p>
            <a:endParaRPr lang="cs-CZ"/>
          </a:p>
        </p:txBody>
      </p:sp>
      <p:sp>
        <p:nvSpPr>
          <p:cNvPr id="76819" name="Line 32"/>
          <p:cNvSpPr>
            <a:spLocks noChangeShapeType="1"/>
          </p:cNvSpPr>
          <p:nvPr/>
        </p:nvSpPr>
        <p:spPr bwMode="auto">
          <a:xfrm>
            <a:off x="2628900" y="5300663"/>
            <a:ext cx="576263" cy="0"/>
          </a:xfrm>
          <a:prstGeom prst="line">
            <a:avLst/>
          </a:prstGeom>
          <a:noFill/>
          <a:ln w="28575">
            <a:solidFill>
              <a:schemeClr val="tx1"/>
            </a:solidFill>
            <a:round/>
            <a:headEnd/>
            <a:tailEnd/>
          </a:ln>
        </p:spPr>
        <p:txBody>
          <a:bodyPr/>
          <a:lstStyle/>
          <a:p>
            <a:endParaRPr lang="cs-CZ"/>
          </a:p>
        </p:txBody>
      </p:sp>
      <p:sp>
        <p:nvSpPr>
          <p:cNvPr id="76820" name="Line 33"/>
          <p:cNvSpPr>
            <a:spLocks noChangeShapeType="1"/>
          </p:cNvSpPr>
          <p:nvPr/>
        </p:nvSpPr>
        <p:spPr bwMode="auto">
          <a:xfrm>
            <a:off x="2628900" y="4437063"/>
            <a:ext cx="576263" cy="0"/>
          </a:xfrm>
          <a:prstGeom prst="line">
            <a:avLst/>
          </a:prstGeom>
          <a:noFill/>
          <a:ln w="28575">
            <a:solidFill>
              <a:schemeClr val="tx1"/>
            </a:solidFill>
            <a:round/>
            <a:headEnd/>
            <a:tailEnd/>
          </a:ln>
        </p:spPr>
        <p:txBody>
          <a:bodyPr/>
          <a:lstStyle/>
          <a:p>
            <a:endParaRPr lang="cs-CZ"/>
          </a:p>
        </p:txBody>
      </p:sp>
      <p:sp>
        <p:nvSpPr>
          <p:cNvPr id="76821" name="Line 34"/>
          <p:cNvSpPr>
            <a:spLocks noChangeShapeType="1"/>
          </p:cNvSpPr>
          <p:nvPr/>
        </p:nvSpPr>
        <p:spPr bwMode="auto">
          <a:xfrm>
            <a:off x="2628900" y="4868863"/>
            <a:ext cx="576263" cy="0"/>
          </a:xfrm>
          <a:prstGeom prst="line">
            <a:avLst/>
          </a:prstGeom>
          <a:noFill/>
          <a:ln w="28575">
            <a:solidFill>
              <a:schemeClr val="tx1"/>
            </a:solidFill>
            <a:round/>
            <a:headEnd/>
            <a:tailEnd/>
          </a:ln>
        </p:spPr>
        <p:txBody>
          <a:bodyPr/>
          <a:lstStyle/>
          <a:p>
            <a:endParaRPr lang="cs-CZ"/>
          </a:p>
        </p:txBody>
      </p:sp>
      <p:sp>
        <p:nvSpPr>
          <p:cNvPr id="76822" name="Rectangle 35"/>
          <p:cNvSpPr>
            <a:spLocks noChangeArrowheads="1"/>
          </p:cNvSpPr>
          <p:nvPr/>
        </p:nvSpPr>
        <p:spPr bwMode="auto">
          <a:xfrm>
            <a:off x="3563938" y="2132013"/>
            <a:ext cx="576262" cy="3673475"/>
          </a:xfrm>
          <a:prstGeom prst="rect">
            <a:avLst/>
          </a:prstGeom>
          <a:noFill/>
          <a:ln w="28575">
            <a:solidFill>
              <a:schemeClr val="tx1"/>
            </a:solidFill>
            <a:miter lim="800000"/>
            <a:headEnd/>
            <a:tailEnd/>
          </a:ln>
        </p:spPr>
        <p:txBody>
          <a:bodyPr wrap="none" anchor="ctr"/>
          <a:lstStyle/>
          <a:p>
            <a:endParaRPr lang="cs-CZ">
              <a:latin typeface="Calibri" pitchFamily="34" charset="0"/>
            </a:endParaRPr>
          </a:p>
        </p:txBody>
      </p:sp>
      <p:sp>
        <p:nvSpPr>
          <p:cNvPr id="76823" name="Line 36"/>
          <p:cNvSpPr>
            <a:spLocks noChangeShapeType="1"/>
          </p:cNvSpPr>
          <p:nvPr/>
        </p:nvSpPr>
        <p:spPr bwMode="auto">
          <a:xfrm>
            <a:off x="3852863" y="2132013"/>
            <a:ext cx="0" cy="3673475"/>
          </a:xfrm>
          <a:prstGeom prst="line">
            <a:avLst/>
          </a:prstGeom>
          <a:noFill/>
          <a:ln w="28575">
            <a:solidFill>
              <a:schemeClr val="tx1"/>
            </a:solidFill>
            <a:round/>
            <a:headEnd/>
            <a:tailEnd/>
          </a:ln>
        </p:spPr>
        <p:txBody>
          <a:bodyPr/>
          <a:lstStyle/>
          <a:p>
            <a:endParaRPr lang="cs-CZ"/>
          </a:p>
        </p:txBody>
      </p:sp>
      <p:sp>
        <p:nvSpPr>
          <p:cNvPr id="76824" name="Line 37"/>
          <p:cNvSpPr>
            <a:spLocks noChangeShapeType="1"/>
          </p:cNvSpPr>
          <p:nvPr/>
        </p:nvSpPr>
        <p:spPr bwMode="auto">
          <a:xfrm>
            <a:off x="3563938" y="2492375"/>
            <a:ext cx="576262" cy="0"/>
          </a:xfrm>
          <a:prstGeom prst="line">
            <a:avLst/>
          </a:prstGeom>
          <a:noFill/>
          <a:ln w="28575">
            <a:solidFill>
              <a:schemeClr val="tx1"/>
            </a:solidFill>
            <a:round/>
            <a:headEnd/>
            <a:tailEnd/>
          </a:ln>
        </p:spPr>
        <p:txBody>
          <a:bodyPr/>
          <a:lstStyle/>
          <a:p>
            <a:endParaRPr lang="cs-CZ"/>
          </a:p>
        </p:txBody>
      </p:sp>
      <p:sp>
        <p:nvSpPr>
          <p:cNvPr id="76825" name="Line 38"/>
          <p:cNvSpPr>
            <a:spLocks noChangeShapeType="1"/>
          </p:cNvSpPr>
          <p:nvPr/>
        </p:nvSpPr>
        <p:spPr bwMode="auto">
          <a:xfrm>
            <a:off x="3563938" y="2924175"/>
            <a:ext cx="576262" cy="0"/>
          </a:xfrm>
          <a:prstGeom prst="line">
            <a:avLst/>
          </a:prstGeom>
          <a:noFill/>
          <a:ln w="28575">
            <a:solidFill>
              <a:schemeClr val="tx1"/>
            </a:solidFill>
            <a:round/>
            <a:headEnd/>
            <a:tailEnd/>
          </a:ln>
        </p:spPr>
        <p:txBody>
          <a:bodyPr/>
          <a:lstStyle/>
          <a:p>
            <a:endParaRPr lang="cs-CZ"/>
          </a:p>
        </p:txBody>
      </p:sp>
      <p:sp>
        <p:nvSpPr>
          <p:cNvPr id="76826" name="Line 39"/>
          <p:cNvSpPr>
            <a:spLocks noChangeShapeType="1"/>
          </p:cNvSpPr>
          <p:nvPr/>
        </p:nvSpPr>
        <p:spPr bwMode="auto">
          <a:xfrm>
            <a:off x="3563938" y="3357563"/>
            <a:ext cx="576262" cy="0"/>
          </a:xfrm>
          <a:prstGeom prst="line">
            <a:avLst/>
          </a:prstGeom>
          <a:noFill/>
          <a:ln w="28575">
            <a:solidFill>
              <a:schemeClr val="tx1"/>
            </a:solidFill>
            <a:round/>
            <a:headEnd/>
            <a:tailEnd/>
          </a:ln>
        </p:spPr>
        <p:txBody>
          <a:bodyPr/>
          <a:lstStyle/>
          <a:p>
            <a:endParaRPr lang="cs-CZ"/>
          </a:p>
        </p:txBody>
      </p:sp>
      <p:sp>
        <p:nvSpPr>
          <p:cNvPr id="76827" name="Line 40"/>
          <p:cNvSpPr>
            <a:spLocks noChangeShapeType="1"/>
          </p:cNvSpPr>
          <p:nvPr/>
        </p:nvSpPr>
        <p:spPr bwMode="auto">
          <a:xfrm>
            <a:off x="3563938" y="3716338"/>
            <a:ext cx="576262" cy="0"/>
          </a:xfrm>
          <a:prstGeom prst="line">
            <a:avLst/>
          </a:prstGeom>
          <a:noFill/>
          <a:ln w="28575">
            <a:solidFill>
              <a:schemeClr val="tx1"/>
            </a:solidFill>
            <a:round/>
            <a:headEnd/>
            <a:tailEnd/>
          </a:ln>
        </p:spPr>
        <p:txBody>
          <a:bodyPr/>
          <a:lstStyle/>
          <a:p>
            <a:endParaRPr lang="cs-CZ"/>
          </a:p>
        </p:txBody>
      </p:sp>
      <p:sp>
        <p:nvSpPr>
          <p:cNvPr id="76828" name="Line 41"/>
          <p:cNvSpPr>
            <a:spLocks noChangeShapeType="1"/>
          </p:cNvSpPr>
          <p:nvPr/>
        </p:nvSpPr>
        <p:spPr bwMode="auto">
          <a:xfrm>
            <a:off x="3563938" y="4076700"/>
            <a:ext cx="576262" cy="0"/>
          </a:xfrm>
          <a:prstGeom prst="line">
            <a:avLst/>
          </a:prstGeom>
          <a:noFill/>
          <a:ln w="28575">
            <a:solidFill>
              <a:schemeClr val="tx1"/>
            </a:solidFill>
            <a:round/>
            <a:headEnd/>
            <a:tailEnd/>
          </a:ln>
        </p:spPr>
        <p:txBody>
          <a:bodyPr/>
          <a:lstStyle/>
          <a:p>
            <a:endParaRPr lang="cs-CZ"/>
          </a:p>
        </p:txBody>
      </p:sp>
      <p:sp>
        <p:nvSpPr>
          <p:cNvPr id="76829" name="Line 42"/>
          <p:cNvSpPr>
            <a:spLocks noChangeShapeType="1"/>
          </p:cNvSpPr>
          <p:nvPr/>
        </p:nvSpPr>
        <p:spPr bwMode="auto">
          <a:xfrm>
            <a:off x="3563938" y="5300663"/>
            <a:ext cx="576262" cy="0"/>
          </a:xfrm>
          <a:prstGeom prst="line">
            <a:avLst/>
          </a:prstGeom>
          <a:noFill/>
          <a:ln w="28575">
            <a:solidFill>
              <a:schemeClr val="tx1"/>
            </a:solidFill>
            <a:round/>
            <a:headEnd/>
            <a:tailEnd/>
          </a:ln>
        </p:spPr>
        <p:txBody>
          <a:bodyPr/>
          <a:lstStyle/>
          <a:p>
            <a:endParaRPr lang="cs-CZ"/>
          </a:p>
        </p:txBody>
      </p:sp>
      <p:sp>
        <p:nvSpPr>
          <p:cNvPr id="76830" name="Line 43"/>
          <p:cNvSpPr>
            <a:spLocks noChangeShapeType="1"/>
          </p:cNvSpPr>
          <p:nvPr/>
        </p:nvSpPr>
        <p:spPr bwMode="auto">
          <a:xfrm>
            <a:off x="3563938" y="4437063"/>
            <a:ext cx="576262" cy="0"/>
          </a:xfrm>
          <a:prstGeom prst="line">
            <a:avLst/>
          </a:prstGeom>
          <a:noFill/>
          <a:ln w="28575">
            <a:solidFill>
              <a:schemeClr val="tx1"/>
            </a:solidFill>
            <a:round/>
            <a:headEnd/>
            <a:tailEnd/>
          </a:ln>
        </p:spPr>
        <p:txBody>
          <a:bodyPr/>
          <a:lstStyle/>
          <a:p>
            <a:endParaRPr lang="cs-CZ"/>
          </a:p>
        </p:txBody>
      </p:sp>
      <p:sp>
        <p:nvSpPr>
          <p:cNvPr id="76831" name="Line 44"/>
          <p:cNvSpPr>
            <a:spLocks noChangeShapeType="1"/>
          </p:cNvSpPr>
          <p:nvPr/>
        </p:nvSpPr>
        <p:spPr bwMode="auto">
          <a:xfrm>
            <a:off x="3563938" y="4868863"/>
            <a:ext cx="576262" cy="0"/>
          </a:xfrm>
          <a:prstGeom prst="line">
            <a:avLst/>
          </a:prstGeom>
          <a:noFill/>
          <a:ln w="28575">
            <a:solidFill>
              <a:schemeClr val="tx1"/>
            </a:solidFill>
            <a:round/>
            <a:headEnd/>
            <a:tailEnd/>
          </a:ln>
        </p:spPr>
        <p:txBody>
          <a:bodyPr/>
          <a:lstStyle/>
          <a:p>
            <a:endParaRPr lang="cs-CZ"/>
          </a:p>
        </p:txBody>
      </p:sp>
      <p:sp>
        <p:nvSpPr>
          <p:cNvPr id="76832" name="Line 45"/>
          <p:cNvSpPr>
            <a:spLocks noChangeShapeType="1"/>
          </p:cNvSpPr>
          <p:nvPr/>
        </p:nvSpPr>
        <p:spPr bwMode="auto">
          <a:xfrm>
            <a:off x="3205163" y="2276475"/>
            <a:ext cx="360362" cy="0"/>
          </a:xfrm>
          <a:prstGeom prst="line">
            <a:avLst/>
          </a:prstGeom>
          <a:noFill/>
          <a:ln w="9525">
            <a:solidFill>
              <a:schemeClr val="tx1"/>
            </a:solidFill>
            <a:round/>
            <a:headEnd/>
            <a:tailEnd/>
          </a:ln>
        </p:spPr>
        <p:txBody>
          <a:bodyPr/>
          <a:lstStyle/>
          <a:p>
            <a:endParaRPr lang="cs-CZ"/>
          </a:p>
        </p:txBody>
      </p:sp>
      <p:sp>
        <p:nvSpPr>
          <p:cNvPr id="76833" name="Line 46"/>
          <p:cNvSpPr>
            <a:spLocks noChangeShapeType="1"/>
          </p:cNvSpPr>
          <p:nvPr/>
        </p:nvSpPr>
        <p:spPr bwMode="auto">
          <a:xfrm>
            <a:off x="3205163" y="2708275"/>
            <a:ext cx="360362" cy="0"/>
          </a:xfrm>
          <a:prstGeom prst="line">
            <a:avLst/>
          </a:prstGeom>
          <a:noFill/>
          <a:ln w="9525">
            <a:solidFill>
              <a:schemeClr val="tx1"/>
            </a:solidFill>
            <a:round/>
            <a:headEnd/>
            <a:tailEnd/>
          </a:ln>
        </p:spPr>
        <p:txBody>
          <a:bodyPr/>
          <a:lstStyle/>
          <a:p>
            <a:endParaRPr lang="cs-CZ"/>
          </a:p>
        </p:txBody>
      </p:sp>
      <p:sp>
        <p:nvSpPr>
          <p:cNvPr id="76834" name="Line 47"/>
          <p:cNvSpPr>
            <a:spLocks noChangeShapeType="1"/>
          </p:cNvSpPr>
          <p:nvPr/>
        </p:nvSpPr>
        <p:spPr bwMode="auto">
          <a:xfrm>
            <a:off x="3205163" y="3140075"/>
            <a:ext cx="360362" cy="0"/>
          </a:xfrm>
          <a:prstGeom prst="line">
            <a:avLst/>
          </a:prstGeom>
          <a:noFill/>
          <a:ln w="9525">
            <a:solidFill>
              <a:schemeClr val="tx1"/>
            </a:solidFill>
            <a:round/>
            <a:headEnd/>
            <a:tailEnd/>
          </a:ln>
        </p:spPr>
        <p:txBody>
          <a:bodyPr/>
          <a:lstStyle/>
          <a:p>
            <a:endParaRPr lang="cs-CZ"/>
          </a:p>
        </p:txBody>
      </p:sp>
      <p:sp>
        <p:nvSpPr>
          <p:cNvPr id="76835" name="Line 48"/>
          <p:cNvSpPr>
            <a:spLocks noChangeShapeType="1"/>
          </p:cNvSpPr>
          <p:nvPr/>
        </p:nvSpPr>
        <p:spPr bwMode="auto">
          <a:xfrm>
            <a:off x="3205163" y="2708275"/>
            <a:ext cx="360362" cy="0"/>
          </a:xfrm>
          <a:prstGeom prst="line">
            <a:avLst/>
          </a:prstGeom>
          <a:noFill/>
          <a:ln w="9525">
            <a:solidFill>
              <a:schemeClr val="tx1"/>
            </a:solidFill>
            <a:round/>
            <a:headEnd/>
            <a:tailEnd/>
          </a:ln>
        </p:spPr>
        <p:txBody>
          <a:bodyPr/>
          <a:lstStyle/>
          <a:p>
            <a:endParaRPr lang="cs-CZ"/>
          </a:p>
        </p:txBody>
      </p:sp>
      <p:sp>
        <p:nvSpPr>
          <p:cNvPr id="76836" name="Line 49"/>
          <p:cNvSpPr>
            <a:spLocks noChangeShapeType="1"/>
          </p:cNvSpPr>
          <p:nvPr/>
        </p:nvSpPr>
        <p:spPr bwMode="auto">
          <a:xfrm>
            <a:off x="3205163" y="3573463"/>
            <a:ext cx="360362" cy="0"/>
          </a:xfrm>
          <a:prstGeom prst="line">
            <a:avLst/>
          </a:prstGeom>
          <a:noFill/>
          <a:ln w="9525">
            <a:solidFill>
              <a:schemeClr val="tx1"/>
            </a:solidFill>
            <a:round/>
            <a:headEnd/>
            <a:tailEnd/>
          </a:ln>
        </p:spPr>
        <p:txBody>
          <a:bodyPr/>
          <a:lstStyle/>
          <a:p>
            <a:endParaRPr lang="cs-CZ"/>
          </a:p>
        </p:txBody>
      </p:sp>
      <p:sp>
        <p:nvSpPr>
          <p:cNvPr id="76837" name="Line 50"/>
          <p:cNvSpPr>
            <a:spLocks noChangeShapeType="1"/>
          </p:cNvSpPr>
          <p:nvPr/>
        </p:nvSpPr>
        <p:spPr bwMode="auto">
          <a:xfrm>
            <a:off x="3205163" y="2276475"/>
            <a:ext cx="360362" cy="0"/>
          </a:xfrm>
          <a:prstGeom prst="line">
            <a:avLst/>
          </a:prstGeom>
          <a:noFill/>
          <a:ln w="9525">
            <a:solidFill>
              <a:schemeClr val="tx1"/>
            </a:solidFill>
            <a:round/>
            <a:headEnd/>
            <a:tailEnd/>
          </a:ln>
        </p:spPr>
        <p:txBody>
          <a:bodyPr/>
          <a:lstStyle/>
          <a:p>
            <a:endParaRPr lang="cs-CZ"/>
          </a:p>
        </p:txBody>
      </p:sp>
      <p:sp>
        <p:nvSpPr>
          <p:cNvPr id="76838" name="Line 51"/>
          <p:cNvSpPr>
            <a:spLocks noChangeShapeType="1"/>
          </p:cNvSpPr>
          <p:nvPr/>
        </p:nvSpPr>
        <p:spPr bwMode="auto">
          <a:xfrm>
            <a:off x="3205163" y="3932238"/>
            <a:ext cx="360362" cy="0"/>
          </a:xfrm>
          <a:prstGeom prst="line">
            <a:avLst/>
          </a:prstGeom>
          <a:noFill/>
          <a:ln w="9525">
            <a:solidFill>
              <a:schemeClr val="tx1"/>
            </a:solidFill>
            <a:round/>
            <a:headEnd/>
            <a:tailEnd/>
          </a:ln>
        </p:spPr>
        <p:txBody>
          <a:bodyPr/>
          <a:lstStyle/>
          <a:p>
            <a:endParaRPr lang="cs-CZ"/>
          </a:p>
        </p:txBody>
      </p:sp>
      <p:sp>
        <p:nvSpPr>
          <p:cNvPr id="76839" name="Line 52"/>
          <p:cNvSpPr>
            <a:spLocks noChangeShapeType="1"/>
          </p:cNvSpPr>
          <p:nvPr/>
        </p:nvSpPr>
        <p:spPr bwMode="auto">
          <a:xfrm>
            <a:off x="3205163" y="4292600"/>
            <a:ext cx="360362" cy="0"/>
          </a:xfrm>
          <a:prstGeom prst="line">
            <a:avLst/>
          </a:prstGeom>
          <a:noFill/>
          <a:ln w="9525">
            <a:solidFill>
              <a:schemeClr val="tx1"/>
            </a:solidFill>
            <a:round/>
            <a:headEnd/>
            <a:tailEnd/>
          </a:ln>
        </p:spPr>
        <p:txBody>
          <a:bodyPr/>
          <a:lstStyle/>
          <a:p>
            <a:endParaRPr lang="cs-CZ"/>
          </a:p>
        </p:txBody>
      </p:sp>
      <p:sp>
        <p:nvSpPr>
          <p:cNvPr id="76840" name="Line 53"/>
          <p:cNvSpPr>
            <a:spLocks noChangeShapeType="1"/>
          </p:cNvSpPr>
          <p:nvPr/>
        </p:nvSpPr>
        <p:spPr bwMode="auto">
          <a:xfrm>
            <a:off x="3205163" y="4652963"/>
            <a:ext cx="360362" cy="0"/>
          </a:xfrm>
          <a:prstGeom prst="line">
            <a:avLst/>
          </a:prstGeom>
          <a:noFill/>
          <a:ln w="9525">
            <a:solidFill>
              <a:schemeClr val="tx1"/>
            </a:solidFill>
            <a:round/>
            <a:headEnd/>
            <a:tailEnd/>
          </a:ln>
        </p:spPr>
        <p:txBody>
          <a:bodyPr/>
          <a:lstStyle/>
          <a:p>
            <a:endParaRPr lang="cs-CZ"/>
          </a:p>
        </p:txBody>
      </p:sp>
      <p:sp>
        <p:nvSpPr>
          <p:cNvPr id="76841" name="Line 54"/>
          <p:cNvSpPr>
            <a:spLocks noChangeShapeType="1"/>
          </p:cNvSpPr>
          <p:nvPr/>
        </p:nvSpPr>
        <p:spPr bwMode="auto">
          <a:xfrm>
            <a:off x="3205163" y="5084763"/>
            <a:ext cx="360362" cy="0"/>
          </a:xfrm>
          <a:prstGeom prst="line">
            <a:avLst/>
          </a:prstGeom>
          <a:noFill/>
          <a:ln w="9525">
            <a:solidFill>
              <a:schemeClr val="tx1"/>
            </a:solidFill>
            <a:round/>
            <a:headEnd/>
            <a:tailEnd/>
          </a:ln>
        </p:spPr>
        <p:txBody>
          <a:bodyPr/>
          <a:lstStyle/>
          <a:p>
            <a:endParaRPr lang="cs-CZ"/>
          </a:p>
        </p:txBody>
      </p:sp>
      <p:sp>
        <p:nvSpPr>
          <p:cNvPr id="76842" name="Line 55"/>
          <p:cNvSpPr>
            <a:spLocks noChangeShapeType="1"/>
          </p:cNvSpPr>
          <p:nvPr/>
        </p:nvSpPr>
        <p:spPr bwMode="auto">
          <a:xfrm>
            <a:off x="3205163" y="5589588"/>
            <a:ext cx="360362" cy="0"/>
          </a:xfrm>
          <a:prstGeom prst="line">
            <a:avLst/>
          </a:prstGeom>
          <a:noFill/>
          <a:ln w="9525">
            <a:solidFill>
              <a:schemeClr val="tx1"/>
            </a:solidFill>
            <a:round/>
            <a:headEnd/>
            <a:tailEnd/>
          </a:ln>
        </p:spPr>
        <p:txBody>
          <a:bodyPr/>
          <a:lstStyle/>
          <a:p>
            <a:endParaRPr lang="cs-CZ"/>
          </a:p>
        </p:txBody>
      </p:sp>
      <p:sp>
        <p:nvSpPr>
          <p:cNvPr id="76843" name="Line 56"/>
          <p:cNvSpPr>
            <a:spLocks noChangeShapeType="1"/>
          </p:cNvSpPr>
          <p:nvPr/>
        </p:nvSpPr>
        <p:spPr bwMode="auto">
          <a:xfrm>
            <a:off x="2268538" y="2276475"/>
            <a:ext cx="360362" cy="0"/>
          </a:xfrm>
          <a:prstGeom prst="line">
            <a:avLst/>
          </a:prstGeom>
          <a:noFill/>
          <a:ln w="9525">
            <a:solidFill>
              <a:schemeClr val="tx1"/>
            </a:solidFill>
            <a:round/>
            <a:headEnd/>
            <a:tailEnd/>
          </a:ln>
        </p:spPr>
        <p:txBody>
          <a:bodyPr/>
          <a:lstStyle/>
          <a:p>
            <a:endParaRPr lang="cs-CZ"/>
          </a:p>
        </p:txBody>
      </p:sp>
      <p:sp>
        <p:nvSpPr>
          <p:cNvPr id="76844" name="Line 57"/>
          <p:cNvSpPr>
            <a:spLocks noChangeShapeType="1"/>
          </p:cNvSpPr>
          <p:nvPr/>
        </p:nvSpPr>
        <p:spPr bwMode="auto">
          <a:xfrm>
            <a:off x="2268538" y="2708275"/>
            <a:ext cx="360362" cy="0"/>
          </a:xfrm>
          <a:prstGeom prst="line">
            <a:avLst/>
          </a:prstGeom>
          <a:noFill/>
          <a:ln w="9525">
            <a:solidFill>
              <a:schemeClr val="tx1"/>
            </a:solidFill>
            <a:round/>
            <a:headEnd/>
            <a:tailEnd/>
          </a:ln>
        </p:spPr>
        <p:txBody>
          <a:bodyPr/>
          <a:lstStyle/>
          <a:p>
            <a:endParaRPr lang="cs-CZ"/>
          </a:p>
        </p:txBody>
      </p:sp>
      <p:sp>
        <p:nvSpPr>
          <p:cNvPr id="76845" name="Line 58"/>
          <p:cNvSpPr>
            <a:spLocks noChangeShapeType="1"/>
          </p:cNvSpPr>
          <p:nvPr/>
        </p:nvSpPr>
        <p:spPr bwMode="auto">
          <a:xfrm>
            <a:off x="2268538" y="3140075"/>
            <a:ext cx="360362" cy="0"/>
          </a:xfrm>
          <a:prstGeom prst="line">
            <a:avLst/>
          </a:prstGeom>
          <a:noFill/>
          <a:ln w="9525">
            <a:solidFill>
              <a:schemeClr val="tx1"/>
            </a:solidFill>
            <a:round/>
            <a:headEnd/>
            <a:tailEnd/>
          </a:ln>
        </p:spPr>
        <p:txBody>
          <a:bodyPr/>
          <a:lstStyle/>
          <a:p>
            <a:endParaRPr lang="cs-CZ"/>
          </a:p>
        </p:txBody>
      </p:sp>
      <p:sp>
        <p:nvSpPr>
          <p:cNvPr id="76846" name="Line 59"/>
          <p:cNvSpPr>
            <a:spLocks noChangeShapeType="1"/>
          </p:cNvSpPr>
          <p:nvPr/>
        </p:nvSpPr>
        <p:spPr bwMode="auto">
          <a:xfrm>
            <a:off x="2268538" y="2708275"/>
            <a:ext cx="360362" cy="0"/>
          </a:xfrm>
          <a:prstGeom prst="line">
            <a:avLst/>
          </a:prstGeom>
          <a:noFill/>
          <a:ln w="9525">
            <a:solidFill>
              <a:schemeClr val="tx1"/>
            </a:solidFill>
            <a:round/>
            <a:headEnd/>
            <a:tailEnd/>
          </a:ln>
        </p:spPr>
        <p:txBody>
          <a:bodyPr/>
          <a:lstStyle/>
          <a:p>
            <a:endParaRPr lang="cs-CZ"/>
          </a:p>
        </p:txBody>
      </p:sp>
      <p:sp>
        <p:nvSpPr>
          <p:cNvPr id="76847" name="Line 60"/>
          <p:cNvSpPr>
            <a:spLocks noChangeShapeType="1"/>
          </p:cNvSpPr>
          <p:nvPr/>
        </p:nvSpPr>
        <p:spPr bwMode="auto">
          <a:xfrm>
            <a:off x="2268538" y="3573463"/>
            <a:ext cx="360362" cy="0"/>
          </a:xfrm>
          <a:prstGeom prst="line">
            <a:avLst/>
          </a:prstGeom>
          <a:noFill/>
          <a:ln w="9525">
            <a:solidFill>
              <a:schemeClr val="tx1"/>
            </a:solidFill>
            <a:round/>
            <a:headEnd/>
            <a:tailEnd/>
          </a:ln>
        </p:spPr>
        <p:txBody>
          <a:bodyPr/>
          <a:lstStyle/>
          <a:p>
            <a:endParaRPr lang="cs-CZ"/>
          </a:p>
        </p:txBody>
      </p:sp>
      <p:sp>
        <p:nvSpPr>
          <p:cNvPr id="76848" name="Line 61"/>
          <p:cNvSpPr>
            <a:spLocks noChangeShapeType="1"/>
          </p:cNvSpPr>
          <p:nvPr/>
        </p:nvSpPr>
        <p:spPr bwMode="auto">
          <a:xfrm>
            <a:off x="2268538" y="2276475"/>
            <a:ext cx="360362" cy="0"/>
          </a:xfrm>
          <a:prstGeom prst="line">
            <a:avLst/>
          </a:prstGeom>
          <a:noFill/>
          <a:ln w="9525">
            <a:solidFill>
              <a:schemeClr val="tx1"/>
            </a:solidFill>
            <a:round/>
            <a:headEnd/>
            <a:tailEnd/>
          </a:ln>
        </p:spPr>
        <p:txBody>
          <a:bodyPr/>
          <a:lstStyle/>
          <a:p>
            <a:endParaRPr lang="cs-CZ"/>
          </a:p>
        </p:txBody>
      </p:sp>
      <p:sp>
        <p:nvSpPr>
          <p:cNvPr id="76849" name="Line 62"/>
          <p:cNvSpPr>
            <a:spLocks noChangeShapeType="1"/>
          </p:cNvSpPr>
          <p:nvPr/>
        </p:nvSpPr>
        <p:spPr bwMode="auto">
          <a:xfrm>
            <a:off x="2268538" y="3932238"/>
            <a:ext cx="360362" cy="0"/>
          </a:xfrm>
          <a:prstGeom prst="line">
            <a:avLst/>
          </a:prstGeom>
          <a:noFill/>
          <a:ln w="9525">
            <a:solidFill>
              <a:schemeClr val="tx1"/>
            </a:solidFill>
            <a:round/>
            <a:headEnd/>
            <a:tailEnd/>
          </a:ln>
        </p:spPr>
        <p:txBody>
          <a:bodyPr/>
          <a:lstStyle/>
          <a:p>
            <a:endParaRPr lang="cs-CZ"/>
          </a:p>
        </p:txBody>
      </p:sp>
      <p:sp>
        <p:nvSpPr>
          <p:cNvPr id="76850" name="Line 63"/>
          <p:cNvSpPr>
            <a:spLocks noChangeShapeType="1"/>
          </p:cNvSpPr>
          <p:nvPr/>
        </p:nvSpPr>
        <p:spPr bwMode="auto">
          <a:xfrm>
            <a:off x="2268538" y="4292600"/>
            <a:ext cx="360362" cy="0"/>
          </a:xfrm>
          <a:prstGeom prst="line">
            <a:avLst/>
          </a:prstGeom>
          <a:noFill/>
          <a:ln w="9525">
            <a:solidFill>
              <a:schemeClr val="tx1"/>
            </a:solidFill>
            <a:round/>
            <a:headEnd/>
            <a:tailEnd/>
          </a:ln>
        </p:spPr>
        <p:txBody>
          <a:bodyPr/>
          <a:lstStyle/>
          <a:p>
            <a:endParaRPr lang="cs-CZ"/>
          </a:p>
        </p:txBody>
      </p:sp>
      <p:sp>
        <p:nvSpPr>
          <p:cNvPr id="76851" name="Line 64"/>
          <p:cNvSpPr>
            <a:spLocks noChangeShapeType="1"/>
          </p:cNvSpPr>
          <p:nvPr/>
        </p:nvSpPr>
        <p:spPr bwMode="auto">
          <a:xfrm>
            <a:off x="2268538" y="4652963"/>
            <a:ext cx="360362" cy="0"/>
          </a:xfrm>
          <a:prstGeom prst="line">
            <a:avLst/>
          </a:prstGeom>
          <a:noFill/>
          <a:ln w="9525">
            <a:solidFill>
              <a:schemeClr val="tx1"/>
            </a:solidFill>
            <a:round/>
            <a:headEnd/>
            <a:tailEnd/>
          </a:ln>
        </p:spPr>
        <p:txBody>
          <a:bodyPr/>
          <a:lstStyle/>
          <a:p>
            <a:endParaRPr lang="cs-CZ"/>
          </a:p>
        </p:txBody>
      </p:sp>
      <p:sp>
        <p:nvSpPr>
          <p:cNvPr id="76852" name="Line 65"/>
          <p:cNvSpPr>
            <a:spLocks noChangeShapeType="1"/>
          </p:cNvSpPr>
          <p:nvPr/>
        </p:nvSpPr>
        <p:spPr bwMode="auto">
          <a:xfrm>
            <a:off x="2268538" y="5084763"/>
            <a:ext cx="360362" cy="0"/>
          </a:xfrm>
          <a:prstGeom prst="line">
            <a:avLst/>
          </a:prstGeom>
          <a:noFill/>
          <a:ln w="9525">
            <a:solidFill>
              <a:schemeClr val="tx1"/>
            </a:solidFill>
            <a:round/>
            <a:headEnd/>
            <a:tailEnd/>
          </a:ln>
        </p:spPr>
        <p:txBody>
          <a:bodyPr/>
          <a:lstStyle/>
          <a:p>
            <a:endParaRPr lang="cs-CZ"/>
          </a:p>
        </p:txBody>
      </p:sp>
      <p:sp>
        <p:nvSpPr>
          <p:cNvPr id="76853" name="Line 66"/>
          <p:cNvSpPr>
            <a:spLocks noChangeShapeType="1"/>
          </p:cNvSpPr>
          <p:nvPr/>
        </p:nvSpPr>
        <p:spPr bwMode="auto">
          <a:xfrm>
            <a:off x="2268538" y="5589588"/>
            <a:ext cx="360362" cy="0"/>
          </a:xfrm>
          <a:prstGeom prst="line">
            <a:avLst/>
          </a:prstGeom>
          <a:noFill/>
          <a:ln w="9525">
            <a:solidFill>
              <a:schemeClr val="tx1"/>
            </a:solidFill>
            <a:round/>
            <a:headEnd/>
            <a:tailEnd/>
          </a:ln>
        </p:spPr>
        <p:txBody>
          <a:bodyPr/>
          <a:lstStyle/>
          <a:p>
            <a:endParaRPr lang="cs-CZ"/>
          </a:p>
        </p:txBody>
      </p:sp>
      <p:sp>
        <p:nvSpPr>
          <p:cNvPr id="76854" name="Line 67"/>
          <p:cNvSpPr>
            <a:spLocks noChangeShapeType="1"/>
          </p:cNvSpPr>
          <p:nvPr/>
        </p:nvSpPr>
        <p:spPr bwMode="auto">
          <a:xfrm>
            <a:off x="2339975" y="2132013"/>
            <a:ext cx="0" cy="3673475"/>
          </a:xfrm>
          <a:prstGeom prst="line">
            <a:avLst/>
          </a:prstGeom>
          <a:noFill/>
          <a:ln w="38100" cmpd="dbl">
            <a:solidFill>
              <a:schemeClr val="tx1"/>
            </a:solidFill>
            <a:round/>
            <a:headEnd/>
            <a:tailEnd/>
          </a:ln>
        </p:spPr>
        <p:txBody>
          <a:bodyPr/>
          <a:lstStyle/>
          <a:p>
            <a:endParaRPr lang="cs-CZ"/>
          </a:p>
        </p:txBody>
      </p:sp>
      <p:sp>
        <p:nvSpPr>
          <p:cNvPr id="76855" name="Line 68"/>
          <p:cNvSpPr>
            <a:spLocks noChangeShapeType="1"/>
          </p:cNvSpPr>
          <p:nvPr/>
        </p:nvSpPr>
        <p:spPr bwMode="auto">
          <a:xfrm>
            <a:off x="2555875" y="2132013"/>
            <a:ext cx="0" cy="3673475"/>
          </a:xfrm>
          <a:prstGeom prst="line">
            <a:avLst/>
          </a:prstGeom>
          <a:noFill/>
          <a:ln w="38100" cmpd="dbl">
            <a:solidFill>
              <a:schemeClr val="tx1"/>
            </a:solidFill>
            <a:round/>
            <a:headEnd/>
            <a:tailEnd/>
          </a:ln>
        </p:spPr>
        <p:txBody>
          <a:bodyPr/>
          <a:lstStyle/>
          <a:p>
            <a:endParaRPr lang="cs-CZ"/>
          </a:p>
        </p:txBody>
      </p:sp>
      <p:sp>
        <p:nvSpPr>
          <p:cNvPr id="76856" name="Line 69"/>
          <p:cNvSpPr>
            <a:spLocks noChangeShapeType="1"/>
          </p:cNvSpPr>
          <p:nvPr/>
        </p:nvSpPr>
        <p:spPr bwMode="auto">
          <a:xfrm>
            <a:off x="3492500" y="2132013"/>
            <a:ext cx="0" cy="3673475"/>
          </a:xfrm>
          <a:prstGeom prst="line">
            <a:avLst/>
          </a:prstGeom>
          <a:noFill/>
          <a:ln w="38100" cmpd="dbl">
            <a:solidFill>
              <a:schemeClr val="tx1"/>
            </a:solidFill>
            <a:round/>
            <a:headEnd/>
            <a:tailEnd/>
          </a:ln>
        </p:spPr>
        <p:txBody>
          <a:bodyPr/>
          <a:lstStyle/>
          <a:p>
            <a:endParaRPr lang="cs-CZ"/>
          </a:p>
        </p:txBody>
      </p:sp>
      <p:sp>
        <p:nvSpPr>
          <p:cNvPr id="76857" name="Line 70"/>
          <p:cNvSpPr>
            <a:spLocks noChangeShapeType="1"/>
          </p:cNvSpPr>
          <p:nvPr/>
        </p:nvSpPr>
        <p:spPr bwMode="auto">
          <a:xfrm>
            <a:off x="3276600" y="2132013"/>
            <a:ext cx="0" cy="3673475"/>
          </a:xfrm>
          <a:prstGeom prst="line">
            <a:avLst/>
          </a:prstGeom>
          <a:noFill/>
          <a:ln w="38100" cmpd="dbl">
            <a:solidFill>
              <a:schemeClr val="tx1"/>
            </a:solidFill>
            <a:round/>
            <a:headEnd/>
            <a:tailEnd/>
          </a:ln>
        </p:spPr>
        <p:txBody>
          <a:bodyPr/>
          <a:lstStyle/>
          <a:p>
            <a:endParaRPr lang="cs-CZ"/>
          </a:p>
        </p:txBody>
      </p:sp>
      <p:sp>
        <p:nvSpPr>
          <p:cNvPr id="76858" name="Rectangle 71"/>
          <p:cNvSpPr>
            <a:spLocks noChangeArrowheads="1"/>
          </p:cNvSpPr>
          <p:nvPr/>
        </p:nvSpPr>
        <p:spPr bwMode="auto">
          <a:xfrm>
            <a:off x="4716463" y="2779713"/>
            <a:ext cx="576262" cy="3025775"/>
          </a:xfrm>
          <a:prstGeom prst="rect">
            <a:avLst/>
          </a:prstGeom>
          <a:noFill/>
          <a:ln w="28575">
            <a:solidFill>
              <a:schemeClr val="tx1"/>
            </a:solidFill>
            <a:miter lim="800000"/>
            <a:headEnd/>
            <a:tailEnd/>
          </a:ln>
        </p:spPr>
        <p:txBody>
          <a:bodyPr wrap="none" anchor="ctr"/>
          <a:lstStyle/>
          <a:p>
            <a:endParaRPr lang="cs-CZ">
              <a:latin typeface="Calibri" pitchFamily="34" charset="0"/>
            </a:endParaRPr>
          </a:p>
        </p:txBody>
      </p:sp>
      <p:sp>
        <p:nvSpPr>
          <p:cNvPr id="76859" name="Line 72"/>
          <p:cNvSpPr>
            <a:spLocks noChangeShapeType="1"/>
          </p:cNvSpPr>
          <p:nvPr/>
        </p:nvSpPr>
        <p:spPr bwMode="auto">
          <a:xfrm>
            <a:off x="4716463" y="3140075"/>
            <a:ext cx="576262" cy="0"/>
          </a:xfrm>
          <a:prstGeom prst="line">
            <a:avLst/>
          </a:prstGeom>
          <a:noFill/>
          <a:ln w="28575">
            <a:solidFill>
              <a:schemeClr val="tx1"/>
            </a:solidFill>
            <a:round/>
            <a:headEnd/>
            <a:tailEnd/>
          </a:ln>
        </p:spPr>
        <p:txBody>
          <a:bodyPr/>
          <a:lstStyle/>
          <a:p>
            <a:endParaRPr lang="cs-CZ"/>
          </a:p>
        </p:txBody>
      </p:sp>
      <p:sp>
        <p:nvSpPr>
          <p:cNvPr id="76860" name="Line 73"/>
          <p:cNvSpPr>
            <a:spLocks noChangeShapeType="1"/>
          </p:cNvSpPr>
          <p:nvPr/>
        </p:nvSpPr>
        <p:spPr bwMode="auto">
          <a:xfrm>
            <a:off x="4716463" y="3573463"/>
            <a:ext cx="576262" cy="0"/>
          </a:xfrm>
          <a:prstGeom prst="line">
            <a:avLst/>
          </a:prstGeom>
          <a:noFill/>
          <a:ln w="28575">
            <a:solidFill>
              <a:schemeClr val="tx1"/>
            </a:solidFill>
            <a:round/>
            <a:headEnd/>
            <a:tailEnd/>
          </a:ln>
        </p:spPr>
        <p:txBody>
          <a:bodyPr/>
          <a:lstStyle/>
          <a:p>
            <a:endParaRPr lang="cs-CZ"/>
          </a:p>
        </p:txBody>
      </p:sp>
      <p:sp>
        <p:nvSpPr>
          <p:cNvPr id="76861" name="Line 74"/>
          <p:cNvSpPr>
            <a:spLocks noChangeShapeType="1"/>
          </p:cNvSpPr>
          <p:nvPr/>
        </p:nvSpPr>
        <p:spPr bwMode="auto">
          <a:xfrm>
            <a:off x="4716463" y="4005263"/>
            <a:ext cx="576262" cy="0"/>
          </a:xfrm>
          <a:prstGeom prst="line">
            <a:avLst/>
          </a:prstGeom>
          <a:noFill/>
          <a:ln w="28575">
            <a:solidFill>
              <a:schemeClr val="tx1"/>
            </a:solidFill>
            <a:round/>
            <a:headEnd/>
            <a:tailEnd/>
          </a:ln>
        </p:spPr>
        <p:txBody>
          <a:bodyPr/>
          <a:lstStyle/>
          <a:p>
            <a:endParaRPr lang="cs-CZ"/>
          </a:p>
        </p:txBody>
      </p:sp>
      <p:sp>
        <p:nvSpPr>
          <p:cNvPr id="76862" name="Line 75"/>
          <p:cNvSpPr>
            <a:spLocks noChangeShapeType="1"/>
          </p:cNvSpPr>
          <p:nvPr/>
        </p:nvSpPr>
        <p:spPr bwMode="auto">
          <a:xfrm>
            <a:off x="4716463" y="5300663"/>
            <a:ext cx="576262" cy="0"/>
          </a:xfrm>
          <a:prstGeom prst="line">
            <a:avLst/>
          </a:prstGeom>
          <a:noFill/>
          <a:ln w="28575">
            <a:solidFill>
              <a:schemeClr val="tx1"/>
            </a:solidFill>
            <a:round/>
            <a:headEnd/>
            <a:tailEnd/>
          </a:ln>
        </p:spPr>
        <p:txBody>
          <a:bodyPr/>
          <a:lstStyle/>
          <a:p>
            <a:endParaRPr lang="cs-CZ"/>
          </a:p>
        </p:txBody>
      </p:sp>
      <p:sp>
        <p:nvSpPr>
          <p:cNvPr id="76863" name="Line 76"/>
          <p:cNvSpPr>
            <a:spLocks noChangeShapeType="1"/>
          </p:cNvSpPr>
          <p:nvPr/>
        </p:nvSpPr>
        <p:spPr bwMode="auto">
          <a:xfrm>
            <a:off x="4716463" y="4437063"/>
            <a:ext cx="576262" cy="0"/>
          </a:xfrm>
          <a:prstGeom prst="line">
            <a:avLst/>
          </a:prstGeom>
          <a:noFill/>
          <a:ln w="28575">
            <a:solidFill>
              <a:schemeClr val="tx1"/>
            </a:solidFill>
            <a:round/>
            <a:headEnd/>
            <a:tailEnd/>
          </a:ln>
        </p:spPr>
        <p:txBody>
          <a:bodyPr/>
          <a:lstStyle/>
          <a:p>
            <a:endParaRPr lang="cs-CZ"/>
          </a:p>
        </p:txBody>
      </p:sp>
      <p:sp>
        <p:nvSpPr>
          <p:cNvPr id="76864" name="Line 77"/>
          <p:cNvSpPr>
            <a:spLocks noChangeShapeType="1"/>
          </p:cNvSpPr>
          <p:nvPr/>
        </p:nvSpPr>
        <p:spPr bwMode="auto">
          <a:xfrm>
            <a:off x="4716463" y="4868863"/>
            <a:ext cx="576262" cy="0"/>
          </a:xfrm>
          <a:prstGeom prst="line">
            <a:avLst/>
          </a:prstGeom>
          <a:noFill/>
          <a:ln w="28575">
            <a:solidFill>
              <a:schemeClr val="tx1"/>
            </a:solidFill>
            <a:round/>
            <a:headEnd/>
            <a:tailEnd/>
          </a:ln>
        </p:spPr>
        <p:txBody>
          <a:bodyPr/>
          <a:lstStyle/>
          <a:p>
            <a:endParaRPr lang="cs-CZ"/>
          </a:p>
        </p:txBody>
      </p:sp>
      <p:sp>
        <p:nvSpPr>
          <p:cNvPr id="76865" name="Line 78"/>
          <p:cNvSpPr>
            <a:spLocks noChangeShapeType="1"/>
          </p:cNvSpPr>
          <p:nvPr/>
        </p:nvSpPr>
        <p:spPr bwMode="auto">
          <a:xfrm>
            <a:off x="5292725" y="3213100"/>
            <a:ext cx="503238" cy="0"/>
          </a:xfrm>
          <a:prstGeom prst="line">
            <a:avLst/>
          </a:prstGeom>
          <a:noFill/>
          <a:ln w="9525">
            <a:solidFill>
              <a:schemeClr val="tx1"/>
            </a:solidFill>
            <a:round/>
            <a:headEnd/>
            <a:tailEnd/>
          </a:ln>
        </p:spPr>
        <p:txBody>
          <a:bodyPr/>
          <a:lstStyle/>
          <a:p>
            <a:endParaRPr lang="cs-CZ"/>
          </a:p>
        </p:txBody>
      </p:sp>
      <p:sp>
        <p:nvSpPr>
          <p:cNvPr id="76866" name="Line 79"/>
          <p:cNvSpPr>
            <a:spLocks noChangeShapeType="1"/>
          </p:cNvSpPr>
          <p:nvPr/>
        </p:nvSpPr>
        <p:spPr bwMode="auto">
          <a:xfrm>
            <a:off x="5292725" y="3644900"/>
            <a:ext cx="503238" cy="0"/>
          </a:xfrm>
          <a:prstGeom prst="line">
            <a:avLst/>
          </a:prstGeom>
          <a:noFill/>
          <a:ln w="9525">
            <a:solidFill>
              <a:schemeClr val="tx1"/>
            </a:solidFill>
            <a:round/>
            <a:headEnd/>
            <a:tailEnd/>
          </a:ln>
        </p:spPr>
        <p:txBody>
          <a:bodyPr/>
          <a:lstStyle/>
          <a:p>
            <a:endParaRPr lang="cs-CZ"/>
          </a:p>
        </p:txBody>
      </p:sp>
      <p:sp>
        <p:nvSpPr>
          <p:cNvPr id="76867" name="Line 80"/>
          <p:cNvSpPr>
            <a:spLocks noChangeShapeType="1"/>
          </p:cNvSpPr>
          <p:nvPr/>
        </p:nvSpPr>
        <p:spPr bwMode="auto">
          <a:xfrm>
            <a:off x="5292725" y="4076700"/>
            <a:ext cx="503238" cy="0"/>
          </a:xfrm>
          <a:prstGeom prst="line">
            <a:avLst/>
          </a:prstGeom>
          <a:noFill/>
          <a:ln w="9525">
            <a:solidFill>
              <a:schemeClr val="tx1"/>
            </a:solidFill>
            <a:round/>
            <a:headEnd/>
            <a:tailEnd/>
          </a:ln>
        </p:spPr>
        <p:txBody>
          <a:bodyPr/>
          <a:lstStyle/>
          <a:p>
            <a:endParaRPr lang="cs-CZ"/>
          </a:p>
        </p:txBody>
      </p:sp>
      <p:sp>
        <p:nvSpPr>
          <p:cNvPr id="76868" name="Line 81"/>
          <p:cNvSpPr>
            <a:spLocks noChangeShapeType="1"/>
          </p:cNvSpPr>
          <p:nvPr/>
        </p:nvSpPr>
        <p:spPr bwMode="auto">
          <a:xfrm>
            <a:off x="5292725" y="4508500"/>
            <a:ext cx="503238" cy="0"/>
          </a:xfrm>
          <a:prstGeom prst="line">
            <a:avLst/>
          </a:prstGeom>
          <a:noFill/>
          <a:ln w="9525">
            <a:solidFill>
              <a:schemeClr val="tx1"/>
            </a:solidFill>
            <a:round/>
            <a:headEnd/>
            <a:tailEnd/>
          </a:ln>
        </p:spPr>
        <p:txBody>
          <a:bodyPr/>
          <a:lstStyle/>
          <a:p>
            <a:endParaRPr lang="cs-CZ"/>
          </a:p>
        </p:txBody>
      </p:sp>
      <p:sp>
        <p:nvSpPr>
          <p:cNvPr id="76869" name="Line 82"/>
          <p:cNvSpPr>
            <a:spLocks noChangeShapeType="1"/>
          </p:cNvSpPr>
          <p:nvPr/>
        </p:nvSpPr>
        <p:spPr bwMode="auto">
          <a:xfrm>
            <a:off x="5292725" y="4940300"/>
            <a:ext cx="503238" cy="0"/>
          </a:xfrm>
          <a:prstGeom prst="line">
            <a:avLst/>
          </a:prstGeom>
          <a:noFill/>
          <a:ln w="9525">
            <a:solidFill>
              <a:schemeClr val="tx1"/>
            </a:solidFill>
            <a:round/>
            <a:headEnd/>
            <a:tailEnd/>
          </a:ln>
        </p:spPr>
        <p:txBody>
          <a:bodyPr/>
          <a:lstStyle/>
          <a:p>
            <a:endParaRPr lang="cs-CZ"/>
          </a:p>
        </p:txBody>
      </p:sp>
      <p:sp>
        <p:nvSpPr>
          <p:cNvPr id="76870" name="Line 83"/>
          <p:cNvSpPr>
            <a:spLocks noChangeShapeType="1"/>
          </p:cNvSpPr>
          <p:nvPr/>
        </p:nvSpPr>
        <p:spPr bwMode="auto">
          <a:xfrm>
            <a:off x="5292725" y="5372100"/>
            <a:ext cx="503238" cy="0"/>
          </a:xfrm>
          <a:prstGeom prst="line">
            <a:avLst/>
          </a:prstGeom>
          <a:noFill/>
          <a:ln w="9525">
            <a:solidFill>
              <a:schemeClr val="tx1"/>
            </a:solidFill>
            <a:round/>
            <a:headEnd/>
            <a:tailEnd/>
          </a:ln>
        </p:spPr>
        <p:txBody>
          <a:bodyPr/>
          <a:lstStyle/>
          <a:p>
            <a:endParaRPr lang="cs-CZ"/>
          </a:p>
        </p:txBody>
      </p:sp>
      <p:sp>
        <p:nvSpPr>
          <p:cNvPr id="76871" name="Line 84"/>
          <p:cNvSpPr>
            <a:spLocks noChangeShapeType="1"/>
          </p:cNvSpPr>
          <p:nvPr/>
        </p:nvSpPr>
        <p:spPr bwMode="auto">
          <a:xfrm>
            <a:off x="5364163" y="3140075"/>
            <a:ext cx="0" cy="71438"/>
          </a:xfrm>
          <a:prstGeom prst="line">
            <a:avLst/>
          </a:prstGeom>
          <a:noFill/>
          <a:ln w="28575">
            <a:solidFill>
              <a:schemeClr val="tx1"/>
            </a:solidFill>
            <a:round/>
            <a:headEnd/>
            <a:tailEnd/>
          </a:ln>
        </p:spPr>
        <p:txBody>
          <a:bodyPr/>
          <a:lstStyle/>
          <a:p>
            <a:endParaRPr lang="cs-CZ"/>
          </a:p>
        </p:txBody>
      </p:sp>
      <p:sp>
        <p:nvSpPr>
          <p:cNvPr id="76872" name="Line 85"/>
          <p:cNvSpPr>
            <a:spLocks noChangeShapeType="1"/>
          </p:cNvSpPr>
          <p:nvPr/>
        </p:nvSpPr>
        <p:spPr bwMode="auto">
          <a:xfrm>
            <a:off x="5724525" y="3140075"/>
            <a:ext cx="0" cy="71438"/>
          </a:xfrm>
          <a:prstGeom prst="line">
            <a:avLst/>
          </a:prstGeom>
          <a:noFill/>
          <a:ln w="28575">
            <a:solidFill>
              <a:schemeClr val="tx1"/>
            </a:solidFill>
            <a:round/>
            <a:headEnd/>
            <a:tailEnd/>
          </a:ln>
        </p:spPr>
        <p:txBody>
          <a:bodyPr/>
          <a:lstStyle/>
          <a:p>
            <a:endParaRPr lang="cs-CZ"/>
          </a:p>
        </p:txBody>
      </p:sp>
      <p:sp>
        <p:nvSpPr>
          <p:cNvPr id="76873" name="Line 86"/>
          <p:cNvSpPr>
            <a:spLocks noChangeShapeType="1"/>
          </p:cNvSpPr>
          <p:nvPr/>
        </p:nvSpPr>
        <p:spPr bwMode="auto">
          <a:xfrm>
            <a:off x="5292725" y="3644900"/>
            <a:ext cx="503238" cy="0"/>
          </a:xfrm>
          <a:prstGeom prst="line">
            <a:avLst/>
          </a:prstGeom>
          <a:noFill/>
          <a:ln w="9525">
            <a:solidFill>
              <a:schemeClr val="tx1"/>
            </a:solidFill>
            <a:round/>
            <a:headEnd/>
            <a:tailEnd/>
          </a:ln>
        </p:spPr>
        <p:txBody>
          <a:bodyPr/>
          <a:lstStyle/>
          <a:p>
            <a:endParaRPr lang="cs-CZ"/>
          </a:p>
        </p:txBody>
      </p:sp>
      <p:sp>
        <p:nvSpPr>
          <p:cNvPr id="76874" name="Line 87"/>
          <p:cNvSpPr>
            <a:spLocks noChangeShapeType="1"/>
          </p:cNvSpPr>
          <p:nvPr/>
        </p:nvSpPr>
        <p:spPr bwMode="auto">
          <a:xfrm>
            <a:off x="5364163" y="3571875"/>
            <a:ext cx="0" cy="71438"/>
          </a:xfrm>
          <a:prstGeom prst="line">
            <a:avLst/>
          </a:prstGeom>
          <a:noFill/>
          <a:ln w="28575">
            <a:solidFill>
              <a:schemeClr val="tx1"/>
            </a:solidFill>
            <a:round/>
            <a:headEnd/>
            <a:tailEnd/>
          </a:ln>
        </p:spPr>
        <p:txBody>
          <a:bodyPr/>
          <a:lstStyle/>
          <a:p>
            <a:endParaRPr lang="cs-CZ"/>
          </a:p>
        </p:txBody>
      </p:sp>
      <p:sp>
        <p:nvSpPr>
          <p:cNvPr id="76875" name="Line 88"/>
          <p:cNvSpPr>
            <a:spLocks noChangeShapeType="1"/>
          </p:cNvSpPr>
          <p:nvPr/>
        </p:nvSpPr>
        <p:spPr bwMode="auto">
          <a:xfrm>
            <a:off x="5724525" y="3571875"/>
            <a:ext cx="0" cy="71438"/>
          </a:xfrm>
          <a:prstGeom prst="line">
            <a:avLst/>
          </a:prstGeom>
          <a:noFill/>
          <a:ln w="28575">
            <a:solidFill>
              <a:schemeClr val="tx1"/>
            </a:solidFill>
            <a:round/>
            <a:headEnd/>
            <a:tailEnd/>
          </a:ln>
        </p:spPr>
        <p:txBody>
          <a:bodyPr/>
          <a:lstStyle/>
          <a:p>
            <a:endParaRPr lang="cs-CZ"/>
          </a:p>
        </p:txBody>
      </p:sp>
      <p:sp>
        <p:nvSpPr>
          <p:cNvPr id="76876" name="Line 89"/>
          <p:cNvSpPr>
            <a:spLocks noChangeShapeType="1"/>
          </p:cNvSpPr>
          <p:nvPr/>
        </p:nvSpPr>
        <p:spPr bwMode="auto">
          <a:xfrm>
            <a:off x="5292725" y="4076700"/>
            <a:ext cx="503238" cy="0"/>
          </a:xfrm>
          <a:prstGeom prst="line">
            <a:avLst/>
          </a:prstGeom>
          <a:noFill/>
          <a:ln w="9525">
            <a:solidFill>
              <a:schemeClr val="tx1"/>
            </a:solidFill>
            <a:round/>
            <a:headEnd/>
            <a:tailEnd/>
          </a:ln>
        </p:spPr>
        <p:txBody>
          <a:bodyPr/>
          <a:lstStyle/>
          <a:p>
            <a:endParaRPr lang="cs-CZ"/>
          </a:p>
        </p:txBody>
      </p:sp>
      <p:sp>
        <p:nvSpPr>
          <p:cNvPr id="76877" name="Line 90"/>
          <p:cNvSpPr>
            <a:spLocks noChangeShapeType="1"/>
          </p:cNvSpPr>
          <p:nvPr/>
        </p:nvSpPr>
        <p:spPr bwMode="auto">
          <a:xfrm>
            <a:off x="5364163" y="4003675"/>
            <a:ext cx="0" cy="71438"/>
          </a:xfrm>
          <a:prstGeom prst="line">
            <a:avLst/>
          </a:prstGeom>
          <a:noFill/>
          <a:ln w="28575">
            <a:solidFill>
              <a:schemeClr val="tx1"/>
            </a:solidFill>
            <a:round/>
            <a:headEnd/>
            <a:tailEnd/>
          </a:ln>
        </p:spPr>
        <p:txBody>
          <a:bodyPr/>
          <a:lstStyle/>
          <a:p>
            <a:endParaRPr lang="cs-CZ"/>
          </a:p>
        </p:txBody>
      </p:sp>
      <p:sp>
        <p:nvSpPr>
          <p:cNvPr id="76878" name="Line 91"/>
          <p:cNvSpPr>
            <a:spLocks noChangeShapeType="1"/>
          </p:cNvSpPr>
          <p:nvPr/>
        </p:nvSpPr>
        <p:spPr bwMode="auto">
          <a:xfrm>
            <a:off x="5724525" y="4003675"/>
            <a:ext cx="0" cy="71438"/>
          </a:xfrm>
          <a:prstGeom prst="line">
            <a:avLst/>
          </a:prstGeom>
          <a:noFill/>
          <a:ln w="28575">
            <a:solidFill>
              <a:schemeClr val="tx1"/>
            </a:solidFill>
            <a:round/>
            <a:headEnd/>
            <a:tailEnd/>
          </a:ln>
        </p:spPr>
        <p:txBody>
          <a:bodyPr/>
          <a:lstStyle/>
          <a:p>
            <a:endParaRPr lang="cs-CZ"/>
          </a:p>
        </p:txBody>
      </p:sp>
      <p:sp>
        <p:nvSpPr>
          <p:cNvPr id="76879" name="Line 92"/>
          <p:cNvSpPr>
            <a:spLocks noChangeShapeType="1"/>
          </p:cNvSpPr>
          <p:nvPr/>
        </p:nvSpPr>
        <p:spPr bwMode="auto">
          <a:xfrm>
            <a:off x="5292725" y="4508500"/>
            <a:ext cx="503238" cy="0"/>
          </a:xfrm>
          <a:prstGeom prst="line">
            <a:avLst/>
          </a:prstGeom>
          <a:noFill/>
          <a:ln w="9525">
            <a:solidFill>
              <a:schemeClr val="tx1"/>
            </a:solidFill>
            <a:round/>
            <a:headEnd/>
            <a:tailEnd/>
          </a:ln>
        </p:spPr>
        <p:txBody>
          <a:bodyPr/>
          <a:lstStyle/>
          <a:p>
            <a:endParaRPr lang="cs-CZ"/>
          </a:p>
        </p:txBody>
      </p:sp>
      <p:sp>
        <p:nvSpPr>
          <p:cNvPr id="76880" name="Line 93"/>
          <p:cNvSpPr>
            <a:spLocks noChangeShapeType="1"/>
          </p:cNvSpPr>
          <p:nvPr/>
        </p:nvSpPr>
        <p:spPr bwMode="auto">
          <a:xfrm>
            <a:off x="5364163" y="4435475"/>
            <a:ext cx="0" cy="71438"/>
          </a:xfrm>
          <a:prstGeom prst="line">
            <a:avLst/>
          </a:prstGeom>
          <a:noFill/>
          <a:ln w="28575">
            <a:solidFill>
              <a:schemeClr val="tx1"/>
            </a:solidFill>
            <a:round/>
            <a:headEnd/>
            <a:tailEnd/>
          </a:ln>
        </p:spPr>
        <p:txBody>
          <a:bodyPr/>
          <a:lstStyle/>
          <a:p>
            <a:endParaRPr lang="cs-CZ"/>
          </a:p>
        </p:txBody>
      </p:sp>
      <p:sp>
        <p:nvSpPr>
          <p:cNvPr id="76881" name="Line 94"/>
          <p:cNvSpPr>
            <a:spLocks noChangeShapeType="1"/>
          </p:cNvSpPr>
          <p:nvPr/>
        </p:nvSpPr>
        <p:spPr bwMode="auto">
          <a:xfrm>
            <a:off x="5724525" y="4435475"/>
            <a:ext cx="0" cy="71438"/>
          </a:xfrm>
          <a:prstGeom prst="line">
            <a:avLst/>
          </a:prstGeom>
          <a:noFill/>
          <a:ln w="28575">
            <a:solidFill>
              <a:schemeClr val="tx1"/>
            </a:solidFill>
            <a:round/>
            <a:headEnd/>
            <a:tailEnd/>
          </a:ln>
        </p:spPr>
        <p:txBody>
          <a:bodyPr/>
          <a:lstStyle/>
          <a:p>
            <a:endParaRPr lang="cs-CZ"/>
          </a:p>
        </p:txBody>
      </p:sp>
      <p:sp>
        <p:nvSpPr>
          <p:cNvPr id="76882" name="Line 95"/>
          <p:cNvSpPr>
            <a:spLocks noChangeShapeType="1"/>
          </p:cNvSpPr>
          <p:nvPr/>
        </p:nvSpPr>
        <p:spPr bwMode="auto">
          <a:xfrm>
            <a:off x="5292725" y="4940300"/>
            <a:ext cx="503238" cy="0"/>
          </a:xfrm>
          <a:prstGeom prst="line">
            <a:avLst/>
          </a:prstGeom>
          <a:noFill/>
          <a:ln w="9525">
            <a:solidFill>
              <a:schemeClr val="tx1"/>
            </a:solidFill>
            <a:round/>
            <a:headEnd/>
            <a:tailEnd/>
          </a:ln>
        </p:spPr>
        <p:txBody>
          <a:bodyPr/>
          <a:lstStyle/>
          <a:p>
            <a:endParaRPr lang="cs-CZ"/>
          </a:p>
        </p:txBody>
      </p:sp>
      <p:sp>
        <p:nvSpPr>
          <p:cNvPr id="76883" name="Line 96"/>
          <p:cNvSpPr>
            <a:spLocks noChangeShapeType="1"/>
          </p:cNvSpPr>
          <p:nvPr/>
        </p:nvSpPr>
        <p:spPr bwMode="auto">
          <a:xfrm>
            <a:off x="5364163" y="4867275"/>
            <a:ext cx="0" cy="71438"/>
          </a:xfrm>
          <a:prstGeom prst="line">
            <a:avLst/>
          </a:prstGeom>
          <a:noFill/>
          <a:ln w="28575">
            <a:solidFill>
              <a:schemeClr val="tx1"/>
            </a:solidFill>
            <a:round/>
            <a:headEnd/>
            <a:tailEnd/>
          </a:ln>
        </p:spPr>
        <p:txBody>
          <a:bodyPr/>
          <a:lstStyle/>
          <a:p>
            <a:endParaRPr lang="cs-CZ"/>
          </a:p>
        </p:txBody>
      </p:sp>
      <p:sp>
        <p:nvSpPr>
          <p:cNvPr id="76884" name="Line 97"/>
          <p:cNvSpPr>
            <a:spLocks noChangeShapeType="1"/>
          </p:cNvSpPr>
          <p:nvPr/>
        </p:nvSpPr>
        <p:spPr bwMode="auto">
          <a:xfrm>
            <a:off x="5724525" y="4867275"/>
            <a:ext cx="0" cy="71438"/>
          </a:xfrm>
          <a:prstGeom prst="line">
            <a:avLst/>
          </a:prstGeom>
          <a:noFill/>
          <a:ln w="28575">
            <a:solidFill>
              <a:schemeClr val="tx1"/>
            </a:solidFill>
            <a:round/>
            <a:headEnd/>
            <a:tailEnd/>
          </a:ln>
        </p:spPr>
        <p:txBody>
          <a:bodyPr/>
          <a:lstStyle/>
          <a:p>
            <a:endParaRPr lang="cs-CZ"/>
          </a:p>
        </p:txBody>
      </p:sp>
      <p:sp>
        <p:nvSpPr>
          <p:cNvPr id="76885" name="Line 98"/>
          <p:cNvSpPr>
            <a:spLocks noChangeShapeType="1"/>
          </p:cNvSpPr>
          <p:nvPr/>
        </p:nvSpPr>
        <p:spPr bwMode="auto">
          <a:xfrm>
            <a:off x="5292725" y="5372100"/>
            <a:ext cx="503238" cy="0"/>
          </a:xfrm>
          <a:prstGeom prst="line">
            <a:avLst/>
          </a:prstGeom>
          <a:noFill/>
          <a:ln w="9525">
            <a:solidFill>
              <a:schemeClr val="tx1"/>
            </a:solidFill>
            <a:round/>
            <a:headEnd/>
            <a:tailEnd/>
          </a:ln>
        </p:spPr>
        <p:txBody>
          <a:bodyPr/>
          <a:lstStyle/>
          <a:p>
            <a:endParaRPr lang="cs-CZ"/>
          </a:p>
        </p:txBody>
      </p:sp>
      <p:sp>
        <p:nvSpPr>
          <p:cNvPr id="76886" name="Line 99"/>
          <p:cNvSpPr>
            <a:spLocks noChangeShapeType="1"/>
          </p:cNvSpPr>
          <p:nvPr/>
        </p:nvSpPr>
        <p:spPr bwMode="auto">
          <a:xfrm>
            <a:off x="5364163" y="5299075"/>
            <a:ext cx="0" cy="71438"/>
          </a:xfrm>
          <a:prstGeom prst="line">
            <a:avLst/>
          </a:prstGeom>
          <a:noFill/>
          <a:ln w="28575">
            <a:solidFill>
              <a:schemeClr val="tx1"/>
            </a:solidFill>
            <a:round/>
            <a:headEnd/>
            <a:tailEnd/>
          </a:ln>
        </p:spPr>
        <p:txBody>
          <a:bodyPr/>
          <a:lstStyle/>
          <a:p>
            <a:endParaRPr lang="cs-CZ"/>
          </a:p>
        </p:txBody>
      </p:sp>
      <p:sp>
        <p:nvSpPr>
          <p:cNvPr id="76887" name="Line 100"/>
          <p:cNvSpPr>
            <a:spLocks noChangeShapeType="1"/>
          </p:cNvSpPr>
          <p:nvPr/>
        </p:nvSpPr>
        <p:spPr bwMode="auto">
          <a:xfrm>
            <a:off x="5724525" y="5299075"/>
            <a:ext cx="0" cy="71438"/>
          </a:xfrm>
          <a:prstGeom prst="line">
            <a:avLst/>
          </a:prstGeom>
          <a:noFill/>
          <a:ln w="28575">
            <a:solidFill>
              <a:schemeClr val="tx1"/>
            </a:solidFill>
            <a:round/>
            <a:headEnd/>
            <a:tailEnd/>
          </a:ln>
        </p:spPr>
        <p:txBody>
          <a:bodyPr/>
          <a:lstStyle/>
          <a:p>
            <a:endParaRPr lang="cs-CZ"/>
          </a:p>
        </p:txBody>
      </p:sp>
      <p:sp>
        <p:nvSpPr>
          <p:cNvPr id="76888" name="Line 101"/>
          <p:cNvSpPr>
            <a:spLocks noChangeShapeType="1"/>
          </p:cNvSpPr>
          <p:nvPr/>
        </p:nvSpPr>
        <p:spPr bwMode="auto">
          <a:xfrm>
            <a:off x="5003800" y="2781300"/>
            <a:ext cx="0" cy="3024188"/>
          </a:xfrm>
          <a:prstGeom prst="line">
            <a:avLst/>
          </a:prstGeom>
          <a:noFill/>
          <a:ln w="9525">
            <a:solidFill>
              <a:schemeClr val="tx1"/>
            </a:solidFill>
            <a:round/>
            <a:headEnd/>
            <a:tailEnd/>
          </a:ln>
        </p:spPr>
        <p:txBody>
          <a:bodyPr/>
          <a:lstStyle/>
          <a:p>
            <a:endParaRPr lang="cs-CZ"/>
          </a:p>
        </p:txBody>
      </p:sp>
      <p:sp>
        <p:nvSpPr>
          <p:cNvPr id="76889" name="Line 102"/>
          <p:cNvSpPr>
            <a:spLocks noChangeShapeType="1"/>
          </p:cNvSpPr>
          <p:nvPr/>
        </p:nvSpPr>
        <p:spPr bwMode="auto">
          <a:xfrm>
            <a:off x="4716463" y="2781300"/>
            <a:ext cx="576262" cy="358775"/>
          </a:xfrm>
          <a:prstGeom prst="line">
            <a:avLst/>
          </a:prstGeom>
          <a:noFill/>
          <a:ln w="9525">
            <a:solidFill>
              <a:schemeClr val="tx1"/>
            </a:solidFill>
            <a:round/>
            <a:headEnd/>
            <a:tailEnd/>
          </a:ln>
        </p:spPr>
        <p:txBody>
          <a:bodyPr/>
          <a:lstStyle/>
          <a:p>
            <a:endParaRPr lang="cs-CZ"/>
          </a:p>
        </p:txBody>
      </p:sp>
      <p:sp>
        <p:nvSpPr>
          <p:cNvPr id="76890" name="Line 103"/>
          <p:cNvSpPr>
            <a:spLocks noChangeShapeType="1"/>
          </p:cNvSpPr>
          <p:nvPr/>
        </p:nvSpPr>
        <p:spPr bwMode="auto">
          <a:xfrm>
            <a:off x="4716463" y="3140075"/>
            <a:ext cx="576262" cy="358775"/>
          </a:xfrm>
          <a:prstGeom prst="line">
            <a:avLst/>
          </a:prstGeom>
          <a:noFill/>
          <a:ln w="9525">
            <a:solidFill>
              <a:schemeClr val="tx1"/>
            </a:solidFill>
            <a:round/>
            <a:headEnd/>
            <a:tailEnd/>
          </a:ln>
        </p:spPr>
        <p:txBody>
          <a:bodyPr/>
          <a:lstStyle/>
          <a:p>
            <a:endParaRPr lang="cs-CZ"/>
          </a:p>
        </p:txBody>
      </p:sp>
      <p:sp>
        <p:nvSpPr>
          <p:cNvPr id="76891" name="Line 104"/>
          <p:cNvSpPr>
            <a:spLocks noChangeShapeType="1"/>
          </p:cNvSpPr>
          <p:nvPr/>
        </p:nvSpPr>
        <p:spPr bwMode="auto">
          <a:xfrm>
            <a:off x="4716463" y="5300663"/>
            <a:ext cx="576262" cy="358775"/>
          </a:xfrm>
          <a:prstGeom prst="line">
            <a:avLst/>
          </a:prstGeom>
          <a:noFill/>
          <a:ln w="9525">
            <a:solidFill>
              <a:schemeClr val="tx1"/>
            </a:solidFill>
            <a:round/>
            <a:headEnd/>
            <a:tailEnd/>
          </a:ln>
        </p:spPr>
        <p:txBody>
          <a:bodyPr/>
          <a:lstStyle/>
          <a:p>
            <a:endParaRPr lang="cs-CZ"/>
          </a:p>
        </p:txBody>
      </p:sp>
      <p:sp>
        <p:nvSpPr>
          <p:cNvPr id="76892" name="Line 105"/>
          <p:cNvSpPr>
            <a:spLocks noChangeShapeType="1"/>
          </p:cNvSpPr>
          <p:nvPr/>
        </p:nvSpPr>
        <p:spPr bwMode="auto">
          <a:xfrm>
            <a:off x="4716463" y="4868863"/>
            <a:ext cx="576262" cy="358775"/>
          </a:xfrm>
          <a:prstGeom prst="line">
            <a:avLst/>
          </a:prstGeom>
          <a:noFill/>
          <a:ln w="9525">
            <a:solidFill>
              <a:schemeClr val="tx1"/>
            </a:solidFill>
            <a:round/>
            <a:headEnd/>
            <a:tailEnd/>
          </a:ln>
        </p:spPr>
        <p:txBody>
          <a:bodyPr/>
          <a:lstStyle/>
          <a:p>
            <a:endParaRPr lang="cs-CZ"/>
          </a:p>
        </p:txBody>
      </p:sp>
      <p:sp>
        <p:nvSpPr>
          <p:cNvPr id="76893" name="Line 106"/>
          <p:cNvSpPr>
            <a:spLocks noChangeShapeType="1"/>
          </p:cNvSpPr>
          <p:nvPr/>
        </p:nvSpPr>
        <p:spPr bwMode="auto">
          <a:xfrm>
            <a:off x="4716463" y="4437063"/>
            <a:ext cx="576262" cy="358775"/>
          </a:xfrm>
          <a:prstGeom prst="line">
            <a:avLst/>
          </a:prstGeom>
          <a:noFill/>
          <a:ln w="9525">
            <a:solidFill>
              <a:schemeClr val="tx1"/>
            </a:solidFill>
            <a:round/>
            <a:headEnd/>
            <a:tailEnd/>
          </a:ln>
        </p:spPr>
        <p:txBody>
          <a:bodyPr/>
          <a:lstStyle/>
          <a:p>
            <a:endParaRPr lang="cs-CZ"/>
          </a:p>
        </p:txBody>
      </p:sp>
      <p:sp>
        <p:nvSpPr>
          <p:cNvPr id="76894" name="Line 107"/>
          <p:cNvSpPr>
            <a:spLocks noChangeShapeType="1"/>
          </p:cNvSpPr>
          <p:nvPr/>
        </p:nvSpPr>
        <p:spPr bwMode="auto">
          <a:xfrm>
            <a:off x="4716463" y="4005263"/>
            <a:ext cx="576262" cy="358775"/>
          </a:xfrm>
          <a:prstGeom prst="line">
            <a:avLst/>
          </a:prstGeom>
          <a:noFill/>
          <a:ln w="9525">
            <a:solidFill>
              <a:schemeClr val="tx1"/>
            </a:solidFill>
            <a:round/>
            <a:headEnd/>
            <a:tailEnd/>
          </a:ln>
        </p:spPr>
        <p:txBody>
          <a:bodyPr/>
          <a:lstStyle/>
          <a:p>
            <a:endParaRPr lang="cs-CZ"/>
          </a:p>
        </p:txBody>
      </p:sp>
      <p:sp>
        <p:nvSpPr>
          <p:cNvPr id="76895" name="Line 108"/>
          <p:cNvSpPr>
            <a:spLocks noChangeShapeType="1"/>
          </p:cNvSpPr>
          <p:nvPr/>
        </p:nvSpPr>
        <p:spPr bwMode="auto">
          <a:xfrm>
            <a:off x="4716463" y="3644900"/>
            <a:ext cx="576262" cy="358775"/>
          </a:xfrm>
          <a:prstGeom prst="line">
            <a:avLst/>
          </a:prstGeom>
          <a:noFill/>
          <a:ln w="9525">
            <a:solidFill>
              <a:schemeClr val="tx1"/>
            </a:solidFill>
            <a:round/>
            <a:headEnd/>
            <a:tailEnd/>
          </a:ln>
        </p:spPr>
        <p:txBody>
          <a:bodyPr/>
          <a:lstStyle/>
          <a:p>
            <a:endParaRPr lang="cs-CZ"/>
          </a:p>
        </p:txBody>
      </p:sp>
      <p:sp>
        <p:nvSpPr>
          <p:cNvPr id="76896" name="Rectangle 109"/>
          <p:cNvSpPr>
            <a:spLocks noChangeArrowheads="1"/>
          </p:cNvSpPr>
          <p:nvPr/>
        </p:nvSpPr>
        <p:spPr bwMode="auto">
          <a:xfrm>
            <a:off x="5795963" y="2781300"/>
            <a:ext cx="576262" cy="3025775"/>
          </a:xfrm>
          <a:prstGeom prst="rect">
            <a:avLst/>
          </a:prstGeom>
          <a:noFill/>
          <a:ln w="28575">
            <a:solidFill>
              <a:schemeClr val="tx1"/>
            </a:solidFill>
            <a:miter lim="800000"/>
            <a:headEnd/>
            <a:tailEnd/>
          </a:ln>
        </p:spPr>
        <p:txBody>
          <a:bodyPr wrap="none" anchor="ctr"/>
          <a:lstStyle/>
          <a:p>
            <a:endParaRPr lang="cs-CZ">
              <a:latin typeface="Calibri" pitchFamily="34" charset="0"/>
            </a:endParaRPr>
          </a:p>
        </p:txBody>
      </p:sp>
      <p:sp>
        <p:nvSpPr>
          <p:cNvPr id="76897" name="Line 110"/>
          <p:cNvSpPr>
            <a:spLocks noChangeShapeType="1"/>
          </p:cNvSpPr>
          <p:nvPr/>
        </p:nvSpPr>
        <p:spPr bwMode="auto">
          <a:xfrm>
            <a:off x="5795963" y="3141663"/>
            <a:ext cx="576262" cy="0"/>
          </a:xfrm>
          <a:prstGeom prst="line">
            <a:avLst/>
          </a:prstGeom>
          <a:noFill/>
          <a:ln w="28575">
            <a:solidFill>
              <a:schemeClr val="tx1"/>
            </a:solidFill>
            <a:round/>
            <a:headEnd/>
            <a:tailEnd/>
          </a:ln>
        </p:spPr>
        <p:txBody>
          <a:bodyPr/>
          <a:lstStyle/>
          <a:p>
            <a:endParaRPr lang="cs-CZ"/>
          </a:p>
        </p:txBody>
      </p:sp>
      <p:sp>
        <p:nvSpPr>
          <p:cNvPr id="76898" name="Line 111"/>
          <p:cNvSpPr>
            <a:spLocks noChangeShapeType="1"/>
          </p:cNvSpPr>
          <p:nvPr/>
        </p:nvSpPr>
        <p:spPr bwMode="auto">
          <a:xfrm>
            <a:off x="5795963" y="3575050"/>
            <a:ext cx="576262" cy="0"/>
          </a:xfrm>
          <a:prstGeom prst="line">
            <a:avLst/>
          </a:prstGeom>
          <a:noFill/>
          <a:ln w="28575">
            <a:solidFill>
              <a:schemeClr val="tx1"/>
            </a:solidFill>
            <a:round/>
            <a:headEnd/>
            <a:tailEnd/>
          </a:ln>
        </p:spPr>
        <p:txBody>
          <a:bodyPr/>
          <a:lstStyle/>
          <a:p>
            <a:endParaRPr lang="cs-CZ"/>
          </a:p>
        </p:txBody>
      </p:sp>
      <p:sp>
        <p:nvSpPr>
          <p:cNvPr id="76899" name="Line 112"/>
          <p:cNvSpPr>
            <a:spLocks noChangeShapeType="1"/>
          </p:cNvSpPr>
          <p:nvPr/>
        </p:nvSpPr>
        <p:spPr bwMode="auto">
          <a:xfrm>
            <a:off x="5795963" y="4006850"/>
            <a:ext cx="576262" cy="0"/>
          </a:xfrm>
          <a:prstGeom prst="line">
            <a:avLst/>
          </a:prstGeom>
          <a:noFill/>
          <a:ln w="28575">
            <a:solidFill>
              <a:schemeClr val="tx1"/>
            </a:solidFill>
            <a:round/>
            <a:headEnd/>
            <a:tailEnd/>
          </a:ln>
        </p:spPr>
        <p:txBody>
          <a:bodyPr/>
          <a:lstStyle/>
          <a:p>
            <a:endParaRPr lang="cs-CZ"/>
          </a:p>
        </p:txBody>
      </p:sp>
      <p:sp>
        <p:nvSpPr>
          <p:cNvPr id="76900" name="Line 113"/>
          <p:cNvSpPr>
            <a:spLocks noChangeShapeType="1"/>
          </p:cNvSpPr>
          <p:nvPr/>
        </p:nvSpPr>
        <p:spPr bwMode="auto">
          <a:xfrm>
            <a:off x="5795963" y="5302250"/>
            <a:ext cx="576262" cy="0"/>
          </a:xfrm>
          <a:prstGeom prst="line">
            <a:avLst/>
          </a:prstGeom>
          <a:noFill/>
          <a:ln w="28575">
            <a:solidFill>
              <a:schemeClr val="tx1"/>
            </a:solidFill>
            <a:round/>
            <a:headEnd/>
            <a:tailEnd/>
          </a:ln>
        </p:spPr>
        <p:txBody>
          <a:bodyPr/>
          <a:lstStyle/>
          <a:p>
            <a:endParaRPr lang="cs-CZ"/>
          </a:p>
        </p:txBody>
      </p:sp>
      <p:sp>
        <p:nvSpPr>
          <p:cNvPr id="76901" name="Line 114"/>
          <p:cNvSpPr>
            <a:spLocks noChangeShapeType="1"/>
          </p:cNvSpPr>
          <p:nvPr/>
        </p:nvSpPr>
        <p:spPr bwMode="auto">
          <a:xfrm>
            <a:off x="5795963" y="4438650"/>
            <a:ext cx="576262" cy="0"/>
          </a:xfrm>
          <a:prstGeom prst="line">
            <a:avLst/>
          </a:prstGeom>
          <a:noFill/>
          <a:ln w="28575">
            <a:solidFill>
              <a:schemeClr val="tx1"/>
            </a:solidFill>
            <a:round/>
            <a:headEnd/>
            <a:tailEnd/>
          </a:ln>
        </p:spPr>
        <p:txBody>
          <a:bodyPr/>
          <a:lstStyle/>
          <a:p>
            <a:endParaRPr lang="cs-CZ"/>
          </a:p>
        </p:txBody>
      </p:sp>
      <p:sp>
        <p:nvSpPr>
          <p:cNvPr id="76902" name="Line 115"/>
          <p:cNvSpPr>
            <a:spLocks noChangeShapeType="1"/>
          </p:cNvSpPr>
          <p:nvPr/>
        </p:nvSpPr>
        <p:spPr bwMode="auto">
          <a:xfrm>
            <a:off x="5795963" y="4870450"/>
            <a:ext cx="576262" cy="0"/>
          </a:xfrm>
          <a:prstGeom prst="line">
            <a:avLst/>
          </a:prstGeom>
          <a:noFill/>
          <a:ln w="28575">
            <a:solidFill>
              <a:schemeClr val="tx1"/>
            </a:solidFill>
            <a:round/>
            <a:headEnd/>
            <a:tailEnd/>
          </a:ln>
        </p:spPr>
        <p:txBody>
          <a:bodyPr/>
          <a:lstStyle/>
          <a:p>
            <a:endParaRPr lang="cs-CZ"/>
          </a:p>
        </p:txBody>
      </p:sp>
      <p:sp>
        <p:nvSpPr>
          <p:cNvPr id="76903" name="Line 116"/>
          <p:cNvSpPr>
            <a:spLocks noChangeShapeType="1"/>
          </p:cNvSpPr>
          <p:nvPr/>
        </p:nvSpPr>
        <p:spPr bwMode="auto">
          <a:xfrm>
            <a:off x="6372225" y="3214688"/>
            <a:ext cx="503238" cy="0"/>
          </a:xfrm>
          <a:prstGeom prst="line">
            <a:avLst/>
          </a:prstGeom>
          <a:noFill/>
          <a:ln w="9525">
            <a:solidFill>
              <a:schemeClr val="tx1"/>
            </a:solidFill>
            <a:round/>
            <a:headEnd/>
            <a:tailEnd/>
          </a:ln>
        </p:spPr>
        <p:txBody>
          <a:bodyPr/>
          <a:lstStyle/>
          <a:p>
            <a:endParaRPr lang="cs-CZ"/>
          </a:p>
        </p:txBody>
      </p:sp>
      <p:sp>
        <p:nvSpPr>
          <p:cNvPr id="76904" name="Line 117"/>
          <p:cNvSpPr>
            <a:spLocks noChangeShapeType="1"/>
          </p:cNvSpPr>
          <p:nvPr/>
        </p:nvSpPr>
        <p:spPr bwMode="auto">
          <a:xfrm>
            <a:off x="6372225" y="3646488"/>
            <a:ext cx="503238" cy="0"/>
          </a:xfrm>
          <a:prstGeom prst="line">
            <a:avLst/>
          </a:prstGeom>
          <a:noFill/>
          <a:ln w="9525">
            <a:solidFill>
              <a:schemeClr val="tx1"/>
            </a:solidFill>
            <a:round/>
            <a:headEnd/>
            <a:tailEnd/>
          </a:ln>
        </p:spPr>
        <p:txBody>
          <a:bodyPr/>
          <a:lstStyle/>
          <a:p>
            <a:endParaRPr lang="cs-CZ"/>
          </a:p>
        </p:txBody>
      </p:sp>
      <p:sp>
        <p:nvSpPr>
          <p:cNvPr id="76905" name="Line 118"/>
          <p:cNvSpPr>
            <a:spLocks noChangeShapeType="1"/>
          </p:cNvSpPr>
          <p:nvPr/>
        </p:nvSpPr>
        <p:spPr bwMode="auto">
          <a:xfrm>
            <a:off x="6372225" y="4078288"/>
            <a:ext cx="503238" cy="0"/>
          </a:xfrm>
          <a:prstGeom prst="line">
            <a:avLst/>
          </a:prstGeom>
          <a:noFill/>
          <a:ln w="9525">
            <a:solidFill>
              <a:schemeClr val="tx1"/>
            </a:solidFill>
            <a:round/>
            <a:headEnd/>
            <a:tailEnd/>
          </a:ln>
        </p:spPr>
        <p:txBody>
          <a:bodyPr/>
          <a:lstStyle/>
          <a:p>
            <a:endParaRPr lang="cs-CZ"/>
          </a:p>
        </p:txBody>
      </p:sp>
      <p:sp>
        <p:nvSpPr>
          <p:cNvPr id="76906" name="Line 119"/>
          <p:cNvSpPr>
            <a:spLocks noChangeShapeType="1"/>
          </p:cNvSpPr>
          <p:nvPr/>
        </p:nvSpPr>
        <p:spPr bwMode="auto">
          <a:xfrm>
            <a:off x="6372225" y="4510088"/>
            <a:ext cx="503238" cy="0"/>
          </a:xfrm>
          <a:prstGeom prst="line">
            <a:avLst/>
          </a:prstGeom>
          <a:noFill/>
          <a:ln w="9525">
            <a:solidFill>
              <a:schemeClr val="tx1"/>
            </a:solidFill>
            <a:round/>
            <a:headEnd/>
            <a:tailEnd/>
          </a:ln>
        </p:spPr>
        <p:txBody>
          <a:bodyPr/>
          <a:lstStyle/>
          <a:p>
            <a:endParaRPr lang="cs-CZ"/>
          </a:p>
        </p:txBody>
      </p:sp>
      <p:sp>
        <p:nvSpPr>
          <p:cNvPr id="76907" name="Line 120"/>
          <p:cNvSpPr>
            <a:spLocks noChangeShapeType="1"/>
          </p:cNvSpPr>
          <p:nvPr/>
        </p:nvSpPr>
        <p:spPr bwMode="auto">
          <a:xfrm>
            <a:off x="6372225" y="4941888"/>
            <a:ext cx="503238" cy="0"/>
          </a:xfrm>
          <a:prstGeom prst="line">
            <a:avLst/>
          </a:prstGeom>
          <a:noFill/>
          <a:ln w="9525">
            <a:solidFill>
              <a:schemeClr val="tx1"/>
            </a:solidFill>
            <a:round/>
            <a:headEnd/>
            <a:tailEnd/>
          </a:ln>
        </p:spPr>
        <p:txBody>
          <a:bodyPr/>
          <a:lstStyle/>
          <a:p>
            <a:endParaRPr lang="cs-CZ"/>
          </a:p>
        </p:txBody>
      </p:sp>
      <p:sp>
        <p:nvSpPr>
          <p:cNvPr id="76908" name="Line 121"/>
          <p:cNvSpPr>
            <a:spLocks noChangeShapeType="1"/>
          </p:cNvSpPr>
          <p:nvPr/>
        </p:nvSpPr>
        <p:spPr bwMode="auto">
          <a:xfrm>
            <a:off x="6372225" y="5373688"/>
            <a:ext cx="503238" cy="0"/>
          </a:xfrm>
          <a:prstGeom prst="line">
            <a:avLst/>
          </a:prstGeom>
          <a:noFill/>
          <a:ln w="9525">
            <a:solidFill>
              <a:schemeClr val="tx1"/>
            </a:solidFill>
            <a:round/>
            <a:headEnd/>
            <a:tailEnd/>
          </a:ln>
        </p:spPr>
        <p:txBody>
          <a:bodyPr/>
          <a:lstStyle/>
          <a:p>
            <a:endParaRPr lang="cs-CZ"/>
          </a:p>
        </p:txBody>
      </p:sp>
      <p:sp>
        <p:nvSpPr>
          <p:cNvPr id="76909" name="Line 122"/>
          <p:cNvSpPr>
            <a:spLocks noChangeShapeType="1"/>
          </p:cNvSpPr>
          <p:nvPr/>
        </p:nvSpPr>
        <p:spPr bwMode="auto">
          <a:xfrm>
            <a:off x="6443663" y="3141663"/>
            <a:ext cx="0" cy="71437"/>
          </a:xfrm>
          <a:prstGeom prst="line">
            <a:avLst/>
          </a:prstGeom>
          <a:noFill/>
          <a:ln w="28575">
            <a:solidFill>
              <a:schemeClr val="tx1"/>
            </a:solidFill>
            <a:round/>
            <a:headEnd/>
            <a:tailEnd/>
          </a:ln>
        </p:spPr>
        <p:txBody>
          <a:bodyPr/>
          <a:lstStyle/>
          <a:p>
            <a:endParaRPr lang="cs-CZ"/>
          </a:p>
        </p:txBody>
      </p:sp>
      <p:sp>
        <p:nvSpPr>
          <p:cNvPr id="76910" name="Line 123"/>
          <p:cNvSpPr>
            <a:spLocks noChangeShapeType="1"/>
          </p:cNvSpPr>
          <p:nvPr/>
        </p:nvSpPr>
        <p:spPr bwMode="auto">
          <a:xfrm>
            <a:off x="6804025" y="3141663"/>
            <a:ext cx="0" cy="71437"/>
          </a:xfrm>
          <a:prstGeom prst="line">
            <a:avLst/>
          </a:prstGeom>
          <a:noFill/>
          <a:ln w="28575">
            <a:solidFill>
              <a:schemeClr val="tx1"/>
            </a:solidFill>
            <a:round/>
            <a:headEnd/>
            <a:tailEnd/>
          </a:ln>
        </p:spPr>
        <p:txBody>
          <a:bodyPr/>
          <a:lstStyle/>
          <a:p>
            <a:endParaRPr lang="cs-CZ"/>
          </a:p>
        </p:txBody>
      </p:sp>
      <p:sp>
        <p:nvSpPr>
          <p:cNvPr id="76911" name="Line 124"/>
          <p:cNvSpPr>
            <a:spLocks noChangeShapeType="1"/>
          </p:cNvSpPr>
          <p:nvPr/>
        </p:nvSpPr>
        <p:spPr bwMode="auto">
          <a:xfrm>
            <a:off x="6372225" y="3646488"/>
            <a:ext cx="503238" cy="0"/>
          </a:xfrm>
          <a:prstGeom prst="line">
            <a:avLst/>
          </a:prstGeom>
          <a:noFill/>
          <a:ln w="9525">
            <a:solidFill>
              <a:schemeClr val="tx1"/>
            </a:solidFill>
            <a:round/>
            <a:headEnd/>
            <a:tailEnd/>
          </a:ln>
        </p:spPr>
        <p:txBody>
          <a:bodyPr/>
          <a:lstStyle/>
          <a:p>
            <a:endParaRPr lang="cs-CZ"/>
          </a:p>
        </p:txBody>
      </p:sp>
      <p:sp>
        <p:nvSpPr>
          <p:cNvPr id="76912" name="Line 125"/>
          <p:cNvSpPr>
            <a:spLocks noChangeShapeType="1"/>
          </p:cNvSpPr>
          <p:nvPr/>
        </p:nvSpPr>
        <p:spPr bwMode="auto">
          <a:xfrm>
            <a:off x="6443663" y="3573463"/>
            <a:ext cx="0" cy="71437"/>
          </a:xfrm>
          <a:prstGeom prst="line">
            <a:avLst/>
          </a:prstGeom>
          <a:noFill/>
          <a:ln w="28575">
            <a:solidFill>
              <a:schemeClr val="tx1"/>
            </a:solidFill>
            <a:round/>
            <a:headEnd/>
            <a:tailEnd/>
          </a:ln>
        </p:spPr>
        <p:txBody>
          <a:bodyPr/>
          <a:lstStyle/>
          <a:p>
            <a:endParaRPr lang="cs-CZ"/>
          </a:p>
        </p:txBody>
      </p:sp>
      <p:sp>
        <p:nvSpPr>
          <p:cNvPr id="76913" name="Line 126"/>
          <p:cNvSpPr>
            <a:spLocks noChangeShapeType="1"/>
          </p:cNvSpPr>
          <p:nvPr/>
        </p:nvSpPr>
        <p:spPr bwMode="auto">
          <a:xfrm>
            <a:off x="6804025" y="3573463"/>
            <a:ext cx="0" cy="71437"/>
          </a:xfrm>
          <a:prstGeom prst="line">
            <a:avLst/>
          </a:prstGeom>
          <a:noFill/>
          <a:ln w="28575">
            <a:solidFill>
              <a:schemeClr val="tx1"/>
            </a:solidFill>
            <a:round/>
            <a:headEnd/>
            <a:tailEnd/>
          </a:ln>
        </p:spPr>
        <p:txBody>
          <a:bodyPr/>
          <a:lstStyle/>
          <a:p>
            <a:endParaRPr lang="cs-CZ"/>
          </a:p>
        </p:txBody>
      </p:sp>
      <p:sp>
        <p:nvSpPr>
          <p:cNvPr id="76914" name="Line 127"/>
          <p:cNvSpPr>
            <a:spLocks noChangeShapeType="1"/>
          </p:cNvSpPr>
          <p:nvPr/>
        </p:nvSpPr>
        <p:spPr bwMode="auto">
          <a:xfrm>
            <a:off x="6372225" y="4078288"/>
            <a:ext cx="503238" cy="0"/>
          </a:xfrm>
          <a:prstGeom prst="line">
            <a:avLst/>
          </a:prstGeom>
          <a:noFill/>
          <a:ln w="9525">
            <a:solidFill>
              <a:schemeClr val="tx1"/>
            </a:solidFill>
            <a:round/>
            <a:headEnd/>
            <a:tailEnd/>
          </a:ln>
        </p:spPr>
        <p:txBody>
          <a:bodyPr/>
          <a:lstStyle/>
          <a:p>
            <a:endParaRPr lang="cs-CZ"/>
          </a:p>
        </p:txBody>
      </p:sp>
      <p:sp>
        <p:nvSpPr>
          <p:cNvPr id="76915" name="Line 128"/>
          <p:cNvSpPr>
            <a:spLocks noChangeShapeType="1"/>
          </p:cNvSpPr>
          <p:nvPr/>
        </p:nvSpPr>
        <p:spPr bwMode="auto">
          <a:xfrm>
            <a:off x="6443663" y="4005263"/>
            <a:ext cx="0" cy="71437"/>
          </a:xfrm>
          <a:prstGeom prst="line">
            <a:avLst/>
          </a:prstGeom>
          <a:noFill/>
          <a:ln w="28575">
            <a:solidFill>
              <a:schemeClr val="tx1"/>
            </a:solidFill>
            <a:round/>
            <a:headEnd/>
            <a:tailEnd/>
          </a:ln>
        </p:spPr>
        <p:txBody>
          <a:bodyPr/>
          <a:lstStyle/>
          <a:p>
            <a:endParaRPr lang="cs-CZ"/>
          </a:p>
        </p:txBody>
      </p:sp>
      <p:sp>
        <p:nvSpPr>
          <p:cNvPr id="76916" name="Line 129"/>
          <p:cNvSpPr>
            <a:spLocks noChangeShapeType="1"/>
          </p:cNvSpPr>
          <p:nvPr/>
        </p:nvSpPr>
        <p:spPr bwMode="auto">
          <a:xfrm>
            <a:off x="6804025" y="4005263"/>
            <a:ext cx="0" cy="71437"/>
          </a:xfrm>
          <a:prstGeom prst="line">
            <a:avLst/>
          </a:prstGeom>
          <a:noFill/>
          <a:ln w="28575">
            <a:solidFill>
              <a:schemeClr val="tx1"/>
            </a:solidFill>
            <a:round/>
            <a:headEnd/>
            <a:tailEnd/>
          </a:ln>
        </p:spPr>
        <p:txBody>
          <a:bodyPr/>
          <a:lstStyle/>
          <a:p>
            <a:endParaRPr lang="cs-CZ"/>
          </a:p>
        </p:txBody>
      </p:sp>
      <p:sp>
        <p:nvSpPr>
          <p:cNvPr id="76917" name="Line 130"/>
          <p:cNvSpPr>
            <a:spLocks noChangeShapeType="1"/>
          </p:cNvSpPr>
          <p:nvPr/>
        </p:nvSpPr>
        <p:spPr bwMode="auto">
          <a:xfrm>
            <a:off x="6372225" y="4510088"/>
            <a:ext cx="503238" cy="0"/>
          </a:xfrm>
          <a:prstGeom prst="line">
            <a:avLst/>
          </a:prstGeom>
          <a:noFill/>
          <a:ln w="9525">
            <a:solidFill>
              <a:schemeClr val="tx1"/>
            </a:solidFill>
            <a:round/>
            <a:headEnd/>
            <a:tailEnd/>
          </a:ln>
        </p:spPr>
        <p:txBody>
          <a:bodyPr/>
          <a:lstStyle/>
          <a:p>
            <a:endParaRPr lang="cs-CZ"/>
          </a:p>
        </p:txBody>
      </p:sp>
      <p:sp>
        <p:nvSpPr>
          <p:cNvPr id="76918" name="Line 131"/>
          <p:cNvSpPr>
            <a:spLocks noChangeShapeType="1"/>
          </p:cNvSpPr>
          <p:nvPr/>
        </p:nvSpPr>
        <p:spPr bwMode="auto">
          <a:xfrm>
            <a:off x="6443663" y="4437063"/>
            <a:ext cx="0" cy="71437"/>
          </a:xfrm>
          <a:prstGeom prst="line">
            <a:avLst/>
          </a:prstGeom>
          <a:noFill/>
          <a:ln w="28575">
            <a:solidFill>
              <a:schemeClr val="tx1"/>
            </a:solidFill>
            <a:round/>
            <a:headEnd/>
            <a:tailEnd/>
          </a:ln>
        </p:spPr>
        <p:txBody>
          <a:bodyPr/>
          <a:lstStyle/>
          <a:p>
            <a:endParaRPr lang="cs-CZ"/>
          </a:p>
        </p:txBody>
      </p:sp>
      <p:sp>
        <p:nvSpPr>
          <p:cNvPr id="76919" name="Line 132"/>
          <p:cNvSpPr>
            <a:spLocks noChangeShapeType="1"/>
          </p:cNvSpPr>
          <p:nvPr/>
        </p:nvSpPr>
        <p:spPr bwMode="auto">
          <a:xfrm>
            <a:off x="6804025" y="4437063"/>
            <a:ext cx="0" cy="71437"/>
          </a:xfrm>
          <a:prstGeom prst="line">
            <a:avLst/>
          </a:prstGeom>
          <a:noFill/>
          <a:ln w="28575">
            <a:solidFill>
              <a:schemeClr val="tx1"/>
            </a:solidFill>
            <a:round/>
            <a:headEnd/>
            <a:tailEnd/>
          </a:ln>
        </p:spPr>
        <p:txBody>
          <a:bodyPr/>
          <a:lstStyle/>
          <a:p>
            <a:endParaRPr lang="cs-CZ"/>
          </a:p>
        </p:txBody>
      </p:sp>
      <p:sp>
        <p:nvSpPr>
          <p:cNvPr id="76920" name="Line 133"/>
          <p:cNvSpPr>
            <a:spLocks noChangeShapeType="1"/>
          </p:cNvSpPr>
          <p:nvPr/>
        </p:nvSpPr>
        <p:spPr bwMode="auto">
          <a:xfrm>
            <a:off x="6372225" y="4941888"/>
            <a:ext cx="503238" cy="0"/>
          </a:xfrm>
          <a:prstGeom prst="line">
            <a:avLst/>
          </a:prstGeom>
          <a:noFill/>
          <a:ln w="9525">
            <a:solidFill>
              <a:schemeClr val="tx1"/>
            </a:solidFill>
            <a:round/>
            <a:headEnd/>
            <a:tailEnd/>
          </a:ln>
        </p:spPr>
        <p:txBody>
          <a:bodyPr/>
          <a:lstStyle/>
          <a:p>
            <a:endParaRPr lang="cs-CZ"/>
          </a:p>
        </p:txBody>
      </p:sp>
      <p:sp>
        <p:nvSpPr>
          <p:cNvPr id="76921" name="Line 134"/>
          <p:cNvSpPr>
            <a:spLocks noChangeShapeType="1"/>
          </p:cNvSpPr>
          <p:nvPr/>
        </p:nvSpPr>
        <p:spPr bwMode="auto">
          <a:xfrm>
            <a:off x="6443663" y="4868863"/>
            <a:ext cx="0" cy="71437"/>
          </a:xfrm>
          <a:prstGeom prst="line">
            <a:avLst/>
          </a:prstGeom>
          <a:noFill/>
          <a:ln w="28575">
            <a:solidFill>
              <a:schemeClr val="tx1"/>
            </a:solidFill>
            <a:round/>
            <a:headEnd/>
            <a:tailEnd/>
          </a:ln>
        </p:spPr>
        <p:txBody>
          <a:bodyPr/>
          <a:lstStyle/>
          <a:p>
            <a:endParaRPr lang="cs-CZ"/>
          </a:p>
        </p:txBody>
      </p:sp>
      <p:sp>
        <p:nvSpPr>
          <p:cNvPr id="76922" name="Line 135"/>
          <p:cNvSpPr>
            <a:spLocks noChangeShapeType="1"/>
          </p:cNvSpPr>
          <p:nvPr/>
        </p:nvSpPr>
        <p:spPr bwMode="auto">
          <a:xfrm>
            <a:off x="6804025" y="4868863"/>
            <a:ext cx="0" cy="71437"/>
          </a:xfrm>
          <a:prstGeom prst="line">
            <a:avLst/>
          </a:prstGeom>
          <a:noFill/>
          <a:ln w="28575">
            <a:solidFill>
              <a:schemeClr val="tx1"/>
            </a:solidFill>
            <a:round/>
            <a:headEnd/>
            <a:tailEnd/>
          </a:ln>
        </p:spPr>
        <p:txBody>
          <a:bodyPr/>
          <a:lstStyle/>
          <a:p>
            <a:endParaRPr lang="cs-CZ"/>
          </a:p>
        </p:txBody>
      </p:sp>
      <p:sp>
        <p:nvSpPr>
          <p:cNvPr id="76923" name="Line 136"/>
          <p:cNvSpPr>
            <a:spLocks noChangeShapeType="1"/>
          </p:cNvSpPr>
          <p:nvPr/>
        </p:nvSpPr>
        <p:spPr bwMode="auto">
          <a:xfrm>
            <a:off x="6372225" y="5373688"/>
            <a:ext cx="503238" cy="0"/>
          </a:xfrm>
          <a:prstGeom prst="line">
            <a:avLst/>
          </a:prstGeom>
          <a:noFill/>
          <a:ln w="9525">
            <a:solidFill>
              <a:schemeClr val="tx1"/>
            </a:solidFill>
            <a:round/>
            <a:headEnd/>
            <a:tailEnd/>
          </a:ln>
        </p:spPr>
        <p:txBody>
          <a:bodyPr/>
          <a:lstStyle/>
          <a:p>
            <a:endParaRPr lang="cs-CZ"/>
          </a:p>
        </p:txBody>
      </p:sp>
      <p:sp>
        <p:nvSpPr>
          <p:cNvPr id="76924" name="Line 137"/>
          <p:cNvSpPr>
            <a:spLocks noChangeShapeType="1"/>
          </p:cNvSpPr>
          <p:nvPr/>
        </p:nvSpPr>
        <p:spPr bwMode="auto">
          <a:xfrm>
            <a:off x="6443663" y="5300663"/>
            <a:ext cx="0" cy="71437"/>
          </a:xfrm>
          <a:prstGeom prst="line">
            <a:avLst/>
          </a:prstGeom>
          <a:noFill/>
          <a:ln w="28575">
            <a:solidFill>
              <a:schemeClr val="tx1"/>
            </a:solidFill>
            <a:round/>
            <a:headEnd/>
            <a:tailEnd/>
          </a:ln>
        </p:spPr>
        <p:txBody>
          <a:bodyPr/>
          <a:lstStyle/>
          <a:p>
            <a:endParaRPr lang="cs-CZ"/>
          </a:p>
        </p:txBody>
      </p:sp>
      <p:sp>
        <p:nvSpPr>
          <p:cNvPr id="76925" name="Line 138"/>
          <p:cNvSpPr>
            <a:spLocks noChangeShapeType="1"/>
          </p:cNvSpPr>
          <p:nvPr/>
        </p:nvSpPr>
        <p:spPr bwMode="auto">
          <a:xfrm>
            <a:off x="6804025" y="5300663"/>
            <a:ext cx="0" cy="71437"/>
          </a:xfrm>
          <a:prstGeom prst="line">
            <a:avLst/>
          </a:prstGeom>
          <a:noFill/>
          <a:ln w="28575">
            <a:solidFill>
              <a:schemeClr val="tx1"/>
            </a:solidFill>
            <a:round/>
            <a:headEnd/>
            <a:tailEnd/>
          </a:ln>
        </p:spPr>
        <p:txBody>
          <a:bodyPr/>
          <a:lstStyle/>
          <a:p>
            <a:endParaRPr lang="cs-CZ"/>
          </a:p>
        </p:txBody>
      </p:sp>
      <p:sp>
        <p:nvSpPr>
          <p:cNvPr id="76926" name="Line 139"/>
          <p:cNvSpPr>
            <a:spLocks noChangeShapeType="1"/>
          </p:cNvSpPr>
          <p:nvPr/>
        </p:nvSpPr>
        <p:spPr bwMode="auto">
          <a:xfrm>
            <a:off x="6083300" y="2782888"/>
            <a:ext cx="0" cy="3024187"/>
          </a:xfrm>
          <a:prstGeom prst="line">
            <a:avLst/>
          </a:prstGeom>
          <a:noFill/>
          <a:ln w="9525">
            <a:solidFill>
              <a:schemeClr val="tx1"/>
            </a:solidFill>
            <a:round/>
            <a:headEnd/>
            <a:tailEnd/>
          </a:ln>
        </p:spPr>
        <p:txBody>
          <a:bodyPr/>
          <a:lstStyle/>
          <a:p>
            <a:endParaRPr lang="cs-CZ"/>
          </a:p>
        </p:txBody>
      </p:sp>
      <p:sp>
        <p:nvSpPr>
          <p:cNvPr id="76927" name="Line 140"/>
          <p:cNvSpPr>
            <a:spLocks noChangeShapeType="1"/>
          </p:cNvSpPr>
          <p:nvPr/>
        </p:nvSpPr>
        <p:spPr bwMode="auto">
          <a:xfrm>
            <a:off x="5795963" y="2782888"/>
            <a:ext cx="576262" cy="358775"/>
          </a:xfrm>
          <a:prstGeom prst="line">
            <a:avLst/>
          </a:prstGeom>
          <a:noFill/>
          <a:ln w="9525">
            <a:solidFill>
              <a:schemeClr val="tx1"/>
            </a:solidFill>
            <a:round/>
            <a:headEnd/>
            <a:tailEnd/>
          </a:ln>
        </p:spPr>
        <p:txBody>
          <a:bodyPr/>
          <a:lstStyle/>
          <a:p>
            <a:endParaRPr lang="cs-CZ"/>
          </a:p>
        </p:txBody>
      </p:sp>
      <p:sp>
        <p:nvSpPr>
          <p:cNvPr id="76928" name="Line 141"/>
          <p:cNvSpPr>
            <a:spLocks noChangeShapeType="1"/>
          </p:cNvSpPr>
          <p:nvPr/>
        </p:nvSpPr>
        <p:spPr bwMode="auto">
          <a:xfrm>
            <a:off x="5795963" y="3141663"/>
            <a:ext cx="576262" cy="358775"/>
          </a:xfrm>
          <a:prstGeom prst="line">
            <a:avLst/>
          </a:prstGeom>
          <a:noFill/>
          <a:ln w="9525">
            <a:solidFill>
              <a:schemeClr val="tx1"/>
            </a:solidFill>
            <a:round/>
            <a:headEnd/>
            <a:tailEnd/>
          </a:ln>
        </p:spPr>
        <p:txBody>
          <a:bodyPr/>
          <a:lstStyle/>
          <a:p>
            <a:endParaRPr lang="cs-CZ"/>
          </a:p>
        </p:txBody>
      </p:sp>
      <p:sp>
        <p:nvSpPr>
          <p:cNvPr id="76929" name="Line 142"/>
          <p:cNvSpPr>
            <a:spLocks noChangeShapeType="1"/>
          </p:cNvSpPr>
          <p:nvPr/>
        </p:nvSpPr>
        <p:spPr bwMode="auto">
          <a:xfrm>
            <a:off x="5795963" y="5302250"/>
            <a:ext cx="576262" cy="358775"/>
          </a:xfrm>
          <a:prstGeom prst="line">
            <a:avLst/>
          </a:prstGeom>
          <a:noFill/>
          <a:ln w="9525">
            <a:solidFill>
              <a:schemeClr val="tx1"/>
            </a:solidFill>
            <a:round/>
            <a:headEnd/>
            <a:tailEnd/>
          </a:ln>
        </p:spPr>
        <p:txBody>
          <a:bodyPr/>
          <a:lstStyle/>
          <a:p>
            <a:endParaRPr lang="cs-CZ"/>
          </a:p>
        </p:txBody>
      </p:sp>
      <p:sp>
        <p:nvSpPr>
          <p:cNvPr id="76930" name="Line 143"/>
          <p:cNvSpPr>
            <a:spLocks noChangeShapeType="1"/>
          </p:cNvSpPr>
          <p:nvPr/>
        </p:nvSpPr>
        <p:spPr bwMode="auto">
          <a:xfrm>
            <a:off x="5795963" y="4870450"/>
            <a:ext cx="576262" cy="358775"/>
          </a:xfrm>
          <a:prstGeom prst="line">
            <a:avLst/>
          </a:prstGeom>
          <a:noFill/>
          <a:ln w="9525">
            <a:solidFill>
              <a:schemeClr val="tx1"/>
            </a:solidFill>
            <a:round/>
            <a:headEnd/>
            <a:tailEnd/>
          </a:ln>
        </p:spPr>
        <p:txBody>
          <a:bodyPr/>
          <a:lstStyle/>
          <a:p>
            <a:endParaRPr lang="cs-CZ"/>
          </a:p>
        </p:txBody>
      </p:sp>
      <p:sp>
        <p:nvSpPr>
          <p:cNvPr id="76931" name="Line 144"/>
          <p:cNvSpPr>
            <a:spLocks noChangeShapeType="1"/>
          </p:cNvSpPr>
          <p:nvPr/>
        </p:nvSpPr>
        <p:spPr bwMode="auto">
          <a:xfrm>
            <a:off x="5795963" y="4438650"/>
            <a:ext cx="576262" cy="358775"/>
          </a:xfrm>
          <a:prstGeom prst="line">
            <a:avLst/>
          </a:prstGeom>
          <a:noFill/>
          <a:ln w="9525">
            <a:solidFill>
              <a:schemeClr val="tx1"/>
            </a:solidFill>
            <a:round/>
            <a:headEnd/>
            <a:tailEnd/>
          </a:ln>
        </p:spPr>
        <p:txBody>
          <a:bodyPr/>
          <a:lstStyle/>
          <a:p>
            <a:endParaRPr lang="cs-CZ"/>
          </a:p>
        </p:txBody>
      </p:sp>
      <p:sp>
        <p:nvSpPr>
          <p:cNvPr id="76932" name="Line 145"/>
          <p:cNvSpPr>
            <a:spLocks noChangeShapeType="1"/>
          </p:cNvSpPr>
          <p:nvPr/>
        </p:nvSpPr>
        <p:spPr bwMode="auto">
          <a:xfrm>
            <a:off x="5795963" y="4006850"/>
            <a:ext cx="576262" cy="358775"/>
          </a:xfrm>
          <a:prstGeom prst="line">
            <a:avLst/>
          </a:prstGeom>
          <a:noFill/>
          <a:ln w="9525">
            <a:solidFill>
              <a:schemeClr val="tx1"/>
            </a:solidFill>
            <a:round/>
            <a:headEnd/>
            <a:tailEnd/>
          </a:ln>
        </p:spPr>
        <p:txBody>
          <a:bodyPr/>
          <a:lstStyle/>
          <a:p>
            <a:endParaRPr lang="cs-CZ"/>
          </a:p>
        </p:txBody>
      </p:sp>
      <p:sp>
        <p:nvSpPr>
          <p:cNvPr id="76933" name="Line 146"/>
          <p:cNvSpPr>
            <a:spLocks noChangeShapeType="1"/>
          </p:cNvSpPr>
          <p:nvPr/>
        </p:nvSpPr>
        <p:spPr bwMode="auto">
          <a:xfrm>
            <a:off x="5795963" y="3646488"/>
            <a:ext cx="576262" cy="358775"/>
          </a:xfrm>
          <a:prstGeom prst="line">
            <a:avLst/>
          </a:prstGeom>
          <a:noFill/>
          <a:ln w="9525">
            <a:solidFill>
              <a:schemeClr val="tx1"/>
            </a:solidFill>
            <a:round/>
            <a:headEnd/>
            <a:tailEnd/>
          </a:ln>
        </p:spPr>
        <p:txBody>
          <a:bodyPr/>
          <a:lstStyle/>
          <a:p>
            <a:endParaRPr lang="cs-CZ"/>
          </a:p>
        </p:txBody>
      </p:sp>
      <p:sp>
        <p:nvSpPr>
          <p:cNvPr id="76934" name="Rectangle 147"/>
          <p:cNvSpPr>
            <a:spLocks noChangeArrowheads="1"/>
          </p:cNvSpPr>
          <p:nvPr/>
        </p:nvSpPr>
        <p:spPr bwMode="auto">
          <a:xfrm>
            <a:off x="6877050" y="2781300"/>
            <a:ext cx="576263" cy="3025775"/>
          </a:xfrm>
          <a:prstGeom prst="rect">
            <a:avLst/>
          </a:prstGeom>
          <a:noFill/>
          <a:ln w="28575">
            <a:solidFill>
              <a:schemeClr val="tx1"/>
            </a:solidFill>
            <a:miter lim="800000"/>
            <a:headEnd/>
            <a:tailEnd/>
          </a:ln>
        </p:spPr>
        <p:txBody>
          <a:bodyPr wrap="none" anchor="ctr"/>
          <a:lstStyle/>
          <a:p>
            <a:endParaRPr lang="cs-CZ">
              <a:latin typeface="Calibri" pitchFamily="34" charset="0"/>
            </a:endParaRPr>
          </a:p>
        </p:txBody>
      </p:sp>
      <p:sp>
        <p:nvSpPr>
          <p:cNvPr id="76935" name="Line 148"/>
          <p:cNvSpPr>
            <a:spLocks noChangeShapeType="1"/>
          </p:cNvSpPr>
          <p:nvPr/>
        </p:nvSpPr>
        <p:spPr bwMode="auto">
          <a:xfrm>
            <a:off x="6877050" y="3141663"/>
            <a:ext cx="576263" cy="0"/>
          </a:xfrm>
          <a:prstGeom prst="line">
            <a:avLst/>
          </a:prstGeom>
          <a:noFill/>
          <a:ln w="28575">
            <a:solidFill>
              <a:schemeClr val="tx1"/>
            </a:solidFill>
            <a:round/>
            <a:headEnd/>
            <a:tailEnd/>
          </a:ln>
        </p:spPr>
        <p:txBody>
          <a:bodyPr/>
          <a:lstStyle/>
          <a:p>
            <a:endParaRPr lang="cs-CZ"/>
          </a:p>
        </p:txBody>
      </p:sp>
      <p:sp>
        <p:nvSpPr>
          <p:cNvPr id="76936" name="Line 149"/>
          <p:cNvSpPr>
            <a:spLocks noChangeShapeType="1"/>
          </p:cNvSpPr>
          <p:nvPr/>
        </p:nvSpPr>
        <p:spPr bwMode="auto">
          <a:xfrm>
            <a:off x="6877050" y="3575050"/>
            <a:ext cx="576263" cy="0"/>
          </a:xfrm>
          <a:prstGeom prst="line">
            <a:avLst/>
          </a:prstGeom>
          <a:noFill/>
          <a:ln w="28575">
            <a:solidFill>
              <a:schemeClr val="tx1"/>
            </a:solidFill>
            <a:round/>
            <a:headEnd/>
            <a:tailEnd/>
          </a:ln>
        </p:spPr>
        <p:txBody>
          <a:bodyPr/>
          <a:lstStyle/>
          <a:p>
            <a:endParaRPr lang="cs-CZ"/>
          </a:p>
        </p:txBody>
      </p:sp>
      <p:sp>
        <p:nvSpPr>
          <p:cNvPr id="76937" name="Line 150"/>
          <p:cNvSpPr>
            <a:spLocks noChangeShapeType="1"/>
          </p:cNvSpPr>
          <p:nvPr/>
        </p:nvSpPr>
        <p:spPr bwMode="auto">
          <a:xfrm>
            <a:off x="6877050" y="4006850"/>
            <a:ext cx="576263" cy="0"/>
          </a:xfrm>
          <a:prstGeom prst="line">
            <a:avLst/>
          </a:prstGeom>
          <a:noFill/>
          <a:ln w="28575">
            <a:solidFill>
              <a:schemeClr val="tx1"/>
            </a:solidFill>
            <a:round/>
            <a:headEnd/>
            <a:tailEnd/>
          </a:ln>
        </p:spPr>
        <p:txBody>
          <a:bodyPr/>
          <a:lstStyle/>
          <a:p>
            <a:endParaRPr lang="cs-CZ"/>
          </a:p>
        </p:txBody>
      </p:sp>
      <p:sp>
        <p:nvSpPr>
          <p:cNvPr id="76938" name="Line 151"/>
          <p:cNvSpPr>
            <a:spLocks noChangeShapeType="1"/>
          </p:cNvSpPr>
          <p:nvPr/>
        </p:nvSpPr>
        <p:spPr bwMode="auto">
          <a:xfrm>
            <a:off x="6877050" y="5302250"/>
            <a:ext cx="576263" cy="0"/>
          </a:xfrm>
          <a:prstGeom prst="line">
            <a:avLst/>
          </a:prstGeom>
          <a:noFill/>
          <a:ln w="28575">
            <a:solidFill>
              <a:schemeClr val="tx1"/>
            </a:solidFill>
            <a:round/>
            <a:headEnd/>
            <a:tailEnd/>
          </a:ln>
        </p:spPr>
        <p:txBody>
          <a:bodyPr/>
          <a:lstStyle/>
          <a:p>
            <a:endParaRPr lang="cs-CZ"/>
          </a:p>
        </p:txBody>
      </p:sp>
      <p:sp>
        <p:nvSpPr>
          <p:cNvPr id="76939" name="Line 152"/>
          <p:cNvSpPr>
            <a:spLocks noChangeShapeType="1"/>
          </p:cNvSpPr>
          <p:nvPr/>
        </p:nvSpPr>
        <p:spPr bwMode="auto">
          <a:xfrm>
            <a:off x="6877050" y="4438650"/>
            <a:ext cx="576263" cy="0"/>
          </a:xfrm>
          <a:prstGeom prst="line">
            <a:avLst/>
          </a:prstGeom>
          <a:noFill/>
          <a:ln w="28575">
            <a:solidFill>
              <a:schemeClr val="tx1"/>
            </a:solidFill>
            <a:round/>
            <a:headEnd/>
            <a:tailEnd/>
          </a:ln>
        </p:spPr>
        <p:txBody>
          <a:bodyPr/>
          <a:lstStyle/>
          <a:p>
            <a:endParaRPr lang="cs-CZ"/>
          </a:p>
        </p:txBody>
      </p:sp>
      <p:sp>
        <p:nvSpPr>
          <p:cNvPr id="76940" name="Line 153"/>
          <p:cNvSpPr>
            <a:spLocks noChangeShapeType="1"/>
          </p:cNvSpPr>
          <p:nvPr/>
        </p:nvSpPr>
        <p:spPr bwMode="auto">
          <a:xfrm>
            <a:off x="6877050" y="4870450"/>
            <a:ext cx="576263" cy="0"/>
          </a:xfrm>
          <a:prstGeom prst="line">
            <a:avLst/>
          </a:prstGeom>
          <a:noFill/>
          <a:ln w="28575">
            <a:solidFill>
              <a:schemeClr val="tx1"/>
            </a:solidFill>
            <a:round/>
            <a:headEnd/>
            <a:tailEnd/>
          </a:ln>
        </p:spPr>
        <p:txBody>
          <a:bodyPr/>
          <a:lstStyle/>
          <a:p>
            <a:endParaRPr lang="cs-CZ"/>
          </a:p>
        </p:txBody>
      </p:sp>
      <p:sp>
        <p:nvSpPr>
          <p:cNvPr id="76941" name="Line 154"/>
          <p:cNvSpPr>
            <a:spLocks noChangeShapeType="1"/>
          </p:cNvSpPr>
          <p:nvPr/>
        </p:nvSpPr>
        <p:spPr bwMode="auto">
          <a:xfrm>
            <a:off x="7164388" y="2782888"/>
            <a:ext cx="0" cy="3024187"/>
          </a:xfrm>
          <a:prstGeom prst="line">
            <a:avLst/>
          </a:prstGeom>
          <a:noFill/>
          <a:ln w="9525">
            <a:solidFill>
              <a:schemeClr val="tx1"/>
            </a:solidFill>
            <a:round/>
            <a:headEnd/>
            <a:tailEnd/>
          </a:ln>
        </p:spPr>
        <p:txBody>
          <a:bodyPr/>
          <a:lstStyle/>
          <a:p>
            <a:endParaRPr lang="cs-CZ"/>
          </a:p>
        </p:txBody>
      </p:sp>
      <p:sp>
        <p:nvSpPr>
          <p:cNvPr id="76942" name="Line 155"/>
          <p:cNvSpPr>
            <a:spLocks noChangeShapeType="1"/>
          </p:cNvSpPr>
          <p:nvPr/>
        </p:nvSpPr>
        <p:spPr bwMode="auto">
          <a:xfrm>
            <a:off x="6877050" y="2782888"/>
            <a:ext cx="576263" cy="358775"/>
          </a:xfrm>
          <a:prstGeom prst="line">
            <a:avLst/>
          </a:prstGeom>
          <a:noFill/>
          <a:ln w="9525">
            <a:solidFill>
              <a:schemeClr val="tx1"/>
            </a:solidFill>
            <a:round/>
            <a:headEnd/>
            <a:tailEnd/>
          </a:ln>
        </p:spPr>
        <p:txBody>
          <a:bodyPr/>
          <a:lstStyle/>
          <a:p>
            <a:endParaRPr lang="cs-CZ"/>
          </a:p>
        </p:txBody>
      </p:sp>
      <p:sp>
        <p:nvSpPr>
          <p:cNvPr id="76943" name="Line 156"/>
          <p:cNvSpPr>
            <a:spLocks noChangeShapeType="1"/>
          </p:cNvSpPr>
          <p:nvPr/>
        </p:nvSpPr>
        <p:spPr bwMode="auto">
          <a:xfrm>
            <a:off x="6877050" y="3141663"/>
            <a:ext cx="576263" cy="358775"/>
          </a:xfrm>
          <a:prstGeom prst="line">
            <a:avLst/>
          </a:prstGeom>
          <a:noFill/>
          <a:ln w="9525">
            <a:solidFill>
              <a:schemeClr val="tx1"/>
            </a:solidFill>
            <a:round/>
            <a:headEnd/>
            <a:tailEnd/>
          </a:ln>
        </p:spPr>
        <p:txBody>
          <a:bodyPr/>
          <a:lstStyle/>
          <a:p>
            <a:endParaRPr lang="cs-CZ"/>
          </a:p>
        </p:txBody>
      </p:sp>
      <p:sp>
        <p:nvSpPr>
          <p:cNvPr id="76944" name="Line 157"/>
          <p:cNvSpPr>
            <a:spLocks noChangeShapeType="1"/>
          </p:cNvSpPr>
          <p:nvPr/>
        </p:nvSpPr>
        <p:spPr bwMode="auto">
          <a:xfrm>
            <a:off x="6877050" y="5302250"/>
            <a:ext cx="576263" cy="358775"/>
          </a:xfrm>
          <a:prstGeom prst="line">
            <a:avLst/>
          </a:prstGeom>
          <a:noFill/>
          <a:ln w="9525">
            <a:solidFill>
              <a:schemeClr val="tx1"/>
            </a:solidFill>
            <a:round/>
            <a:headEnd/>
            <a:tailEnd/>
          </a:ln>
        </p:spPr>
        <p:txBody>
          <a:bodyPr/>
          <a:lstStyle/>
          <a:p>
            <a:endParaRPr lang="cs-CZ"/>
          </a:p>
        </p:txBody>
      </p:sp>
      <p:sp>
        <p:nvSpPr>
          <p:cNvPr id="76945" name="Line 158"/>
          <p:cNvSpPr>
            <a:spLocks noChangeShapeType="1"/>
          </p:cNvSpPr>
          <p:nvPr/>
        </p:nvSpPr>
        <p:spPr bwMode="auto">
          <a:xfrm>
            <a:off x="6877050" y="4870450"/>
            <a:ext cx="576263" cy="358775"/>
          </a:xfrm>
          <a:prstGeom prst="line">
            <a:avLst/>
          </a:prstGeom>
          <a:noFill/>
          <a:ln w="9525">
            <a:solidFill>
              <a:schemeClr val="tx1"/>
            </a:solidFill>
            <a:round/>
            <a:headEnd/>
            <a:tailEnd/>
          </a:ln>
        </p:spPr>
        <p:txBody>
          <a:bodyPr/>
          <a:lstStyle/>
          <a:p>
            <a:endParaRPr lang="cs-CZ"/>
          </a:p>
        </p:txBody>
      </p:sp>
      <p:sp>
        <p:nvSpPr>
          <p:cNvPr id="76946" name="Line 159"/>
          <p:cNvSpPr>
            <a:spLocks noChangeShapeType="1"/>
          </p:cNvSpPr>
          <p:nvPr/>
        </p:nvSpPr>
        <p:spPr bwMode="auto">
          <a:xfrm>
            <a:off x="6877050" y="4438650"/>
            <a:ext cx="576263" cy="358775"/>
          </a:xfrm>
          <a:prstGeom prst="line">
            <a:avLst/>
          </a:prstGeom>
          <a:noFill/>
          <a:ln w="9525">
            <a:solidFill>
              <a:schemeClr val="tx1"/>
            </a:solidFill>
            <a:round/>
            <a:headEnd/>
            <a:tailEnd/>
          </a:ln>
        </p:spPr>
        <p:txBody>
          <a:bodyPr/>
          <a:lstStyle/>
          <a:p>
            <a:endParaRPr lang="cs-CZ"/>
          </a:p>
        </p:txBody>
      </p:sp>
      <p:sp>
        <p:nvSpPr>
          <p:cNvPr id="76947" name="Line 160"/>
          <p:cNvSpPr>
            <a:spLocks noChangeShapeType="1"/>
          </p:cNvSpPr>
          <p:nvPr/>
        </p:nvSpPr>
        <p:spPr bwMode="auto">
          <a:xfrm>
            <a:off x="6877050" y="4006850"/>
            <a:ext cx="576263" cy="358775"/>
          </a:xfrm>
          <a:prstGeom prst="line">
            <a:avLst/>
          </a:prstGeom>
          <a:noFill/>
          <a:ln w="9525">
            <a:solidFill>
              <a:schemeClr val="tx1"/>
            </a:solidFill>
            <a:round/>
            <a:headEnd/>
            <a:tailEnd/>
          </a:ln>
        </p:spPr>
        <p:txBody>
          <a:bodyPr/>
          <a:lstStyle/>
          <a:p>
            <a:endParaRPr lang="cs-CZ"/>
          </a:p>
        </p:txBody>
      </p:sp>
      <p:sp>
        <p:nvSpPr>
          <p:cNvPr id="76948" name="Line 161"/>
          <p:cNvSpPr>
            <a:spLocks noChangeShapeType="1"/>
          </p:cNvSpPr>
          <p:nvPr/>
        </p:nvSpPr>
        <p:spPr bwMode="auto">
          <a:xfrm>
            <a:off x="6877050" y="3646488"/>
            <a:ext cx="576263" cy="358775"/>
          </a:xfrm>
          <a:prstGeom prst="line">
            <a:avLst/>
          </a:prstGeom>
          <a:noFill/>
          <a:ln w="9525">
            <a:solidFill>
              <a:schemeClr val="tx1"/>
            </a:solidFill>
            <a:round/>
            <a:headEnd/>
            <a:tailEnd/>
          </a:ln>
        </p:spPr>
        <p:txBody>
          <a:bodyPr/>
          <a:lstStyle/>
          <a:p>
            <a:endParaRPr lang="cs-CZ"/>
          </a:p>
        </p:txBody>
      </p:sp>
      <p:sp>
        <p:nvSpPr>
          <p:cNvPr id="76949" name="Line 162"/>
          <p:cNvSpPr>
            <a:spLocks noChangeShapeType="1"/>
          </p:cNvSpPr>
          <p:nvPr/>
        </p:nvSpPr>
        <p:spPr bwMode="auto">
          <a:xfrm>
            <a:off x="5364163" y="3932238"/>
            <a:ext cx="360362" cy="0"/>
          </a:xfrm>
          <a:prstGeom prst="line">
            <a:avLst/>
          </a:prstGeom>
          <a:noFill/>
          <a:ln w="38100" cmpd="dbl">
            <a:solidFill>
              <a:schemeClr val="tx1"/>
            </a:solidFill>
            <a:round/>
            <a:headEnd/>
            <a:tailEnd/>
          </a:ln>
        </p:spPr>
        <p:txBody>
          <a:bodyPr/>
          <a:lstStyle/>
          <a:p>
            <a:endParaRPr lang="cs-CZ"/>
          </a:p>
        </p:txBody>
      </p:sp>
      <p:sp>
        <p:nvSpPr>
          <p:cNvPr id="76950" name="Line 163"/>
          <p:cNvSpPr>
            <a:spLocks noChangeShapeType="1"/>
          </p:cNvSpPr>
          <p:nvPr/>
        </p:nvSpPr>
        <p:spPr bwMode="auto">
          <a:xfrm>
            <a:off x="5364163" y="4005263"/>
            <a:ext cx="360362" cy="0"/>
          </a:xfrm>
          <a:prstGeom prst="line">
            <a:avLst/>
          </a:prstGeom>
          <a:noFill/>
          <a:ln w="57150">
            <a:solidFill>
              <a:schemeClr val="tx1"/>
            </a:solidFill>
            <a:round/>
            <a:headEnd/>
            <a:tailEnd/>
          </a:ln>
        </p:spPr>
        <p:txBody>
          <a:bodyPr/>
          <a:lstStyle/>
          <a:p>
            <a:endParaRPr lang="cs-CZ"/>
          </a:p>
        </p:txBody>
      </p:sp>
      <p:sp>
        <p:nvSpPr>
          <p:cNvPr id="63652" name="Rectangle 164"/>
          <p:cNvSpPr>
            <a:spLocks noChangeArrowheads="1"/>
          </p:cNvSpPr>
          <p:nvPr/>
        </p:nvSpPr>
        <p:spPr bwMode="auto">
          <a:xfrm>
            <a:off x="5437188" y="3716338"/>
            <a:ext cx="214312" cy="215900"/>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76952" name="Line 165"/>
          <p:cNvSpPr>
            <a:spLocks noChangeShapeType="1"/>
          </p:cNvSpPr>
          <p:nvPr/>
        </p:nvSpPr>
        <p:spPr bwMode="auto">
          <a:xfrm flipH="1">
            <a:off x="5148263" y="3789363"/>
            <a:ext cx="215900" cy="0"/>
          </a:xfrm>
          <a:prstGeom prst="line">
            <a:avLst/>
          </a:prstGeom>
          <a:noFill/>
          <a:ln w="9525">
            <a:solidFill>
              <a:schemeClr val="tx1"/>
            </a:solidFill>
            <a:round/>
            <a:headEnd/>
            <a:tailEnd type="triangle" w="med" len="med"/>
          </a:ln>
        </p:spPr>
        <p:txBody>
          <a:bodyPr/>
          <a:lstStyle/>
          <a:p>
            <a:endParaRPr lang="cs-CZ"/>
          </a:p>
        </p:txBody>
      </p:sp>
      <p:sp>
        <p:nvSpPr>
          <p:cNvPr id="63654" name="Rectangle 166"/>
          <p:cNvSpPr>
            <a:spLocks noChangeArrowheads="1"/>
          </p:cNvSpPr>
          <p:nvPr/>
        </p:nvSpPr>
        <p:spPr bwMode="auto">
          <a:xfrm>
            <a:off x="3276600" y="5229225"/>
            <a:ext cx="215900" cy="288925"/>
          </a:xfrm>
          <a:prstGeom prst="rect">
            <a:avLst/>
          </a:prstGeom>
          <a:solidFill>
            <a:schemeClr val="bg2"/>
          </a:solidFill>
          <a:ln w="9525">
            <a:solidFill>
              <a:schemeClr val="tx1"/>
            </a:solidFill>
            <a:miter lim="800000"/>
            <a:headEnd/>
            <a:tailEnd/>
          </a:ln>
        </p:spPr>
        <p:txBody>
          <a:bodyPr wrap="none" anchor="ctr"/>
          <a:lstStyle/>
          <a:p>
            <a:endParaRPr lang="cs-CZ">
              <a:latin typeface="Calibri" pitchFamily="34" charset="0"/>
            </a:endParaRPr>
          </a:p>
        </p:txBody>
      </p:sp>
      <p:sp>
        <p:nvSpPr>
          <p:cNvPr id="63655" name="Rectangle 167"/>
          <p:cNvSpPr>
            <a:spLocks noChangeArrowheads="1"/>
          </p:cNvSpPr>
          <p:nvPr/>
        </p:nvSpPr>
        <p:spPr bwMode="auto">
          <a:xfrm>
            <a:off x="3276600" y="5229225"/>
            <a:ext cx="214313" cy="215900"/>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76955" name="Rectangle 168"/>
          <p:cNvSpPr>
            <a:spLocks noChangeArrowheads="1"/>
          </p:cNvSpPr>
          <p:nvPr/>
        </p:nvSpPr>
        <p:spPr bwMode="auto">
          <a:xfrm>
            <a:off x="2195513" y="5805488"/>
            <a:ext cx="431800" cy="360362"/>
          </a:xfrm>
          <a:prstGeom prst="rect">
            <a:avLst/>
          </a:prstGeom>
          <a:solidFill>
            <a:schemeClr val="bg2"/>
          </a:solidFill>
          <a:ln w="9525">
            <a:solidFill>
              <a:schemeClr val="tx1"/>
            </a:solidFill>
            <a:miter lim="800000"/>
            <a:headEnd/>
            <a:tailEnd/>
          </a:ln>
        </p:spPr>
        <p:txBody>
          <a:bodyPr wrap="none" anchor="ctr"/>
          <a:lstStyle/>
          <a:p>
            <a:endParaRPr lang="cs-CZ">
              <a:latin typeface="Calibri" pitchFamily="34" charset="0"/>
            </a:endParaRPr>
          </a:p>
        </p:txBody>
      </p:sp>
      <p:sp>
        <p:nvSpPr>
          <p:cNvPr id="76956" name="Rectangle 169"/>
          <p:cNvSpPr>
            <a:spLocks noChangeArrowheads="1"/>
          </p:cNvSpPr>
          <p:nvPr/>
        </p:nvSpPr>
        <p:spPr bwMode="auto">
          <a:xfrm>
            <a:off x="3132138" y="5805488"/>
            <a:ext cx="431800" cy="360362"/>
          </a:xfrm>
          <a:prstGeom prst="rect">
            <a:avLst/>
          </a:prstGeom>
          <a:solidFill>
            <a:schemeClr val="bg2"/>
          </a:solidFill>
          <a:ln w="9525">
            <a:solidFill>
              <a:schemeClr val="tx1"/>
            </a:solidFill>
            <a:miter lim="800000"/>
            <a:headEnd/>
            <a:tailEnd/>
          </a:ln>
        </p:spPr>
        <p:txBody>
          <a:bodyPr wrap="none" anchor="ctr"/>
          <a:lstStyle/>
          <a:p>
            <a:endParaRPr lang="cs-CZ">
              <a:latin typeface="Calibri" pitchFamily="34" charset="0"/>
            </a:endParaRPr>
          </a:p>
        </p:txBody>
      </p:sp>
      <p:sp>
        <p:nvSpPr>
          <p:cNvPr id="76957" name="Text Box 170"/>
          <p:cNvSpPr txBox="1">
            <a:spLocks noChangeArrowheads="1"/>
          </p:cNvSpPr>
          <p:nvPr/>
        </p:nvSpPr>
        <p:spPr bwMode="auto">
          <a:xfrm>
            <a:off x="2124075" y="6237288"/>
            <a:ext cx="1439863" cy="307975"/>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cs-CZ" sz="1400">
                <a:latin typeface="Calibri" pitchFamily="34" charset="0"/>
              </a:rPr>
              <a:t>Výtahy</a:t>
            </a:r>
          </a:p>
        </p:txBody>
      </p:sp>
      <p:sp>
        <p:nvSpPr>
          <p:cNvPr id="76958" name="Text Box 171"/>
          <p:cNvSpPr txBox="1">
            <a:spLocks noChangeArrowheads="1"/>
          </p:cNvSpPr>
          <p:nvPr/>
        </p:nvSpPr>
        <p:spPr bwMode="auto">
          <a:xfrm>
            <a:off x="1979613" y="1412875"/>
            <a:ext cx="3816350" cy="338138"/>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cs-CZ" sz="1600">
                <a:latin typeface="Calibri" pitchFamily="34" charset="0"/>
              </a:rPr>
              <a:t>Kolejové dráhy</a:t>
            </a:r>
          </a:p>
        </p:txBody>
      </p:sp>
      <p:sp>
        <p:nvSpPr>
          <p:cNvPr id="76959" name="Line 172"/>
          <p:cNvSpPr>
            <a:spLocks noChangeShapeType="1"/>
          </p:cNvSpPr>
          <p:nvPr/>
        </p:nvSpPr>
        <p:spPr bwMode="auto">
          <a:xfrm>
            <a:off x="5508625" y="1844675"/>
            <a:ext cx="0" cy="1081088"/>
          </a:xfrm>
          <a:prstGeom prst="line">
            <a:avLst/>
          </a:prstGeom>
          <a:noFill/>
          <a:ln w="9525">
            <a:solidFill>
              <a:schemeClr val="tx1"/>
            </a:solidFill>
            <a:round/>
            <a:headEnd/>
            <a:tailEnd type="triangle" w="med" len="med"/>
          </a:ln>
        </p:spPr>
        <p:txBody>
          <a:bodyPr/>
          <a:lstStyle/>
          <a:p>
            <a:endParaRPr lang="cs-CZ"/>
          </a:p>
        </p:txBody>
      </p:sp>
      <p:sp>
        <p:nvSpPr>
          <p:cNvPr id="76960" name="Line 173"/>
          <p:cNvSpPr>
            <a:spLocks noChangeShapeType="1"/>
          </p:cNvSpPr>
          <p:nvPr/>
        </p:nvSpPr>
        <p:spPr bwMode="auto">
          <a:xfrm>
            <a:off x="6588125" y="1844675"/>
            <a:ext cx="0" cy="504825"/>
          </a:xfrm>
          <a:prstGeom prst="line">
            <a:avLst/>
          </a:prstGeom>
          <a:noFill/>
          <a:ln w="9525">
            <a:solidFill>
              <a:schemeClr val="tx1"/>
            </a:solidFill>
            <a:round/>
            <a:headEnd/>
            <a:tailEnd type="triangle" w="med" len="med"/>
          </a:ln>
        </p:spPr>
        <p:txBody>
          <a:bodyPr/>
          <a:lstStyle/>
          <a:p>
            <a:endParaRPr lang="cs-CZ"/>
          </a:p>
        </p:txBody>
      </p:sp>
      <p:sp>
        <p:nvSpPr>
          <p:cNvPr id="76961" name="Line 174"/>
          <p:cNvSpPr>
            <a:spLocks noChangeShapeType="1"/>
          </p:cNvSpPr>
          <p:nvPr/>
        </p:nvSpPr>
        <p:spPr bwMode="auto">
          <a:xfrm>
            <a:off x="2484438" y="1773238"/>
            <a:ext cx="0" cy="287337"/>
          </a:xfrm>
          <a:prstGeom prst="line">
            <a:avLst/>
          </a:prstGeom>
          <a:noFill/>
          <a:ln w="9525">
            <a:solidFill>
              <a:schemeClr val="tx1"/>
            </a:solidFill>
            <a:round/>
            <a:headEnd/>
            <a:tailEnd type="triangle" w="med" len="med"/>
          </a:ln>
        </p:spPr>
        <p:txBody>
          <a:bodyPr/>
          <a:lstStyle/>
          <a:p>
            <a:endParaRPr lang="cs-CZ"/>
          </a:p>
        </p:txBody>
      </p:sp>
      <p:sp>
        <p:nvSpPr>
          <p:cNvPr id="76962" name="Line 175"/>
          <p:cNvSpPr>
            <a:spLocks noChangeShapeType="1"/>
          </p:cNvSpPr>
          <p:nvPr/>
        </p:nvSpPr>
        <p:spPr bwMode="auto">
          <a:xfrm>
            <a:off x="3419475" y="1773238"/>
            <a:ext cx="0" cy="287337"/>
          </a:xfrm>
          <a:prstGeom prst="line">
            <a:avLst/>
          </a:prstGeom>
          <a:noFill/>
          <a:ln w="9525">
            <a:solidFill>
              <a:schemeClr val="tx1"/>
            </a:solidFill>
            <a:round/>
            <a:headEnd/>
            <a:tailEnd type="triangle" w="med" len="med"/>
          </a:ln>
        </p:spPr>
        <p:txBody>
          <a:bodyPr/>
          <a:lstStyle/>
          <a:p>
            <a:endParaRPr lang="cs-CZ"/>
          </a:p>
        </p:txBody>
      </p:sp>
      <p:sp>
        <p:nvSpPr>
          <p:cNvPr id="63664" name="Rectangle 176"/>
          <p:cNvSpPr>
            <a:spLocks noChangeArrowheads="1"/>
          </p:cNvSpPr>
          <p:nvPr/>
        </p:nvSpPr>
        <p:spPr bwMode="auto">
          <a:xfrm>
            <a:off x="6516688" y="5589588"/>
            <a:ext cx="215900" cy="215900"/>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76964" name="Line 177"/>
          <p:cNvSpPr>
            <a:spLocks noChangeShapeType="1"/>
          </p:cNvSpPr>
          <p:nvPr/>
        </p:nvSpPr>
        <p:spPr bwMode="auto">
          <a:xfrm flipV="1">
            <a:off x="6300788" y="2420938"/>
            <a:ext cx="0" cy="3384550"/>
          </a:xfrm>
          <a:prstGeom prst="line">
            <a:avLst/>
          </a:prstGeom>
          <a:noFill/>
          <a:ln w="57150" cmpd="thinThick">
            <a:solidFill>
              <a:schemeClr val="tx1"/>
            </a:solidFill>
            <a:round/>
            <a:headEnd/>
            <a:tailEnd/>
          </a:ln>
        </p:spPr>
        <p:txBody>
          <a:bodyPr/>
          <a:lstStyle/>
          <a:p>
            <a:endParaRPr lang="cs-CZ"/>
          </a:p>
        </p:txBody>
      </p:sp>
      <p:sp>
        <p:nvSpPr>
          <p:cNvPr id="76965" name="Line 178"/>
          <p:cNvSpPr>
            <a:spLocks noChangeShapeType="1"/>
          </p:cNvSpPr>
          <p:nvPr/>
        </p:nvSpPr>
        <p:spPr bwMode="auto">
          <a:xfrm flipV="1">
            <a:off x="6948488" y="2420938"/>
            <a:ext cx="0" cy="3384550"/>
          </a:xfrm>
          <a:prstGeom prst="line">
            <a:avLst/>
          </a:prstGeom>
          <a:noFill/>
          <a:ln w="57150" cmpd="thinThick">
            <a:solidFill>
              <a:schemeClr val="tx1"/>
            </a:solidFill>
            <a:round/>
            <a:headEnd/>
            <a:tailEnd/>
          </a:ln>
        </p:spPr>
        <p:txBody>
          <a:bodyPr/>
          <a:lstStyle/>
          <a:p>
            <a:endParaRPr lang="cs-CZ"/>
          </a:p>
        </p:txBody>
      </p:sp>
      <p:sp>
        <p:nvSpPr>
          <p:cNvPr id="63667" name="Rectangle 179"/>
          <p:cNvSpPr>
            <a:spLocks noChangeArrowheads="1"/>
          </p:cNvSpPr>
          <p:nvPr/>
        </p:nvSpPr>
        <p:spPr bwMode="auto">
          <a:xfrm>
            <a:off x="6443663" y="5518150"/>
            <a:ext cx="360362" cy="287338"/>
          </a:xfrm>
          <a:prstGeom prst="rect">
            <a:avLst/>
          </a:prstGeom>
          <a:noFill/>
          <a:ln w="9525">
            <a:solidFill>
              <a:schemeClr val="tx1"/>
            </a:solidFill>
            <a:miter lim="800000"/>
            <a:headEnd/>
            <a:tailEnd/>
          </a:ln>
        </p:spPr>
        <p:txBody>
          <a:bodyPr wrap="none" anchor="ctr"/>
          <a:lstStyle/>
          <a:p>
            <a:endParaRPr lang="cs-CZ">
              <a:latin typeface="Calibri" pitchFamily="34" charset="0"/>
            </a:endParaRPr>
          </a:p>
        </p:txBody>
      </p:sp>
      <p:sp>
        <p:nvSpPr>
          <p:cNvPr id="76967" name="Line 180"/>
          <p:cNvSpPr>
            <a:spLocks noChangeShapeType="1"/>
          </p:cNvSpPr>
          <p:nvPr/>
        </p:nvSpPr>
        <p:spPr bwMode="auto">
          <a:xfrm>
            <a:off x="6372225" y="4076700"/>
            <a:ext cx="503238" cy="0"/>
          </a:xfrm>
          <a:prstGeom prst="line">
            <a:avLst/>
          </a:prstGeom>
          <a:noFill/>
          <a:ln w="9525">
            <a:solidFill>
              <a:schemeClr val="tx1"/>
            </a:solidFill>
            <a:round/>
            <a:headEnd/>
            <a:tailEnd/>
          </a:ln>
        </p:spPr>
        <p:txBody>
          <a:bodyPr/>
          <a:lstStyle/>
          <a:p>
            <a:endParaRPr lang="cs-CZ"/>
          </a:p>
        </p:txBody>
      </p:sp>
      <p:sp>
        <p:nvSpPr>
          <p:cNvPr id="76968" name="Line 181"/>
          <p:cNvSpPr>
            <a:spLocks noChangeShapeType="1"/>
          </p:cNvSpPr>
          <p:nvPr/>
        </p:nvSpPr>
        <p:spPr bwMode="auto">
          <a:xfrm>
            <a:off x="6372225" y="4076700"/>
            <a:ext cx="503238" cy="0"/>
          </a:xfrm>
          <a:prstGeom prst="line">
            <a:avLst/>
          </a:prstGeom>
          <a:noFill/>
          <a:ln w="9525">
            <a:solidFill>
              <a:schemeClr val="tx1"/>
            </a:solidFill>
            <a:round/>
            <a:headEnd/>
            <a:tailEnd/>
          </a:ln>
        </p:spPr>
        <p:txBody>
          <a:bodyPr/>
          <a:lstStyle/>
          <a:p>
            <a:endParaRPr lang="cs-CZ"/>
          </a:p>
        </p:txBody>
      </p:sp>
      <p:sp>
        <p:nvSpPr>
          <p:cNvPr id="76969" name="Line 182"/>
          <p:cNvSpPr>
            <a:spLocks noChangeShapeType="1"/>
          </p:cNvSpPr>
          <p:nvPr/>
        </p:nvSpPr>
        <p:spPr bwMode="auto">
          <a:xfrm>
            <a:off x="6443663" y="4003675"/>
            <a:ext cx="0" cy="71438"/>
          </a:xfrm>
          <a:prstGeom prst="line">
            <a:avLst/>
          </a:prstGeom>
          <a:noFill/>
          <a:ln w="28575">
            <a:solidFill>
              <a:schemeClr val="tx1"/>
            </a:solidFill>
            <a:round/>
            <a:headEnd/>
            <a:tailEnd/>
          </a:ln>
        </p:spPr>
        <p:txBody>
          <a:bodyPr/>
          <a:lstStyle/>
          <a:p>
            <a:endParaRPr lang="cs-CZ"/>
          </a:p>
        </p:txBody>
      </p:sp>
      <p:sp>
        <p:nvSpPr>
          <p:cNvPr id="76970" name="Line 183"/>
          <p:cNvSpPr>
            <a:spLocks noChangeShapeType="1"/>
          </p:cNvSpPr>
          <p:nvPr/>
        </p:nvSpPr>
        <p:spPr bwMode="auto">
          <a:xfrm>
            <a:off x="6804025" y="4003675"/>
            <a:ext cx="0" cy="71438"/>
          </a:xfrm>
          <a:prstGeom prst="line">
            <a:avLst/>
          </a:prstGeom>
          <a:noFill/>
          <a:ln w="28575">
            <a:solidFill>
              <a:schemeClr val="tx1"/>
            </a:solidFill>
            <a:round/>
            <a:headEnd/>
            <a:tailEnd/>
          </a:ln>
        </p:spPr>
        <p:txBody>
          <a:bodyPr/>
          <a:lstStyle/>
          <a:p>
            <a:endParaRPr lang="cs-CZ"/>
          </a:p>
        </p:txBody>
      </p:sp>
      <p:sp>
        <p:nvSpPr>
          <p:cNvPr id="76971" name="Line 184"/>
          <p:cNvSpPr>
            <a:spLocks noChangeShapeType="1"/>
          </p:cNvSpPr>
          <p:nvPr/>
        </p:nvSpPr>
        <p:spPr bwMode="auto">
          <a:xfrm>
            <a:off x="6443663" y="3932238"/>
            <a:ext cx="360362" cy="0"/>
          </a:xfrm>
          <a:prstGeom prst="line">
            <a:avLst/>
          </a:prstGeom>
          <a:noFill/>
          <a:ln w="38100" cmpd="dbl">
            <a:solidFill>
              <a:schemeClr val="tx1"/>
            </a:solidFill>
            <a:round/>
            <a:headEnd/>
            <a:tailEnd/>
          </a:ln>
        </p:spPr>
        <p:txBody>
          <a:bodyPr/>
          <a:lstStyle/>
          <a:p>
            <a:endParaRPr lang="cs-CZ"/>
          </a:p>
        </p:txBody>
      </p:sp>
      <p:sp>
        <p:nvSpPr>
          <p:cNvPr id="76972" name="Line 185"/>
          <p:cNvSpPr>
            <a:spLocks noChangeShapeType="1"/>
          </p:cNvSpPr>
          <p:nvPr/>
        </p:nvSpPr>
        <p:spPr bwMode="auto">
          <a:xfrm>
            <a:off x="6443663" y="4005263"/>
            <a:ext cx="360362" cy="0"/>
          </a:xfrm>
          <a:prstGeom prst="line">
            <a:avLst/>
          </a:prstGeom>
          <a:noFill/>
          <a:ln w="57150">
            <a:solidFill>
              <a:schemeClr val="tx1"/>
            </a:solidFill>
            <a:round/>
            <a:headEnd/>
            <a:tailEnd/>
          </a:ln>
        </p:spPr>
        <p:txBody>
          <a:bodyPr/>
          <a:lstStyle/>
          <a:p>
            <a:endParaRPr lang="cs-CZ"/>
          </a:p>
        </p:txBody>
      </p:sp>
      <p:sp>
        <p:nvSpPr>
          <p:cNvPr id="76973" name="Line 186"/>
          <p:cNvSpPr>
            <a:spLocks noChangeShapeType="1"/>
          </p:cNvSpPr>
          <p:nvPr/>
        </p:nvSpPr>
        <p:spPr bwMode="auto">
          <a:xfrm>
            <a:off x="6300788" y="2420938"/>
            <a:ext cx="647700" cy="0"/>
          </a:xfrm>
          <a:prstGeom prst="line">
            <a:avLst/>
          </a:prstGeom>
          <a:noFill/>
          <a:ln w="38100" cmpd="dbl">
            <a:solidFill>
              <a:schemeClr val="tx1"/>
            </a:solidFill>
            <a:round/>
            <a:headEnd/>
            <a:tailEnd/>
          </a:ln>
        </p:spPr>
        <p:txBody>
          <a:bodyPr/>
          <a:lstStyle/>
          <a:p>
            <a:endParaRPr lang="cs-CZ"/>
          </a:p>
        </p:txBody>
      </p:sp>
      <p:sp>
        <p:nvSpPr>
          <p:cNvPr id="76974" name="Text Box 187"/>
          <p:cNvSpPr txBox="1">
            <a:spLocks noChangeArrowheads="1"/>
          </p:cNvSpPr>
          <p:nvPr/>
        </p:nvSpPr>
        <p:spPr bwMode="auto">
          <a:xfrm>
            <a:off x="5940425" y="1412875"/>
            <a:ext cx="1368425" cy="338138"/>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cs-CZ" sz="1600">
                <a:latin typeface="Calibri" pitchFamily="34" charset="0"/>
              </a:rPr>
              <a:t>Výtahy</a:t>
            </a:r>
          </a:p>
        </p:txBody>
      </p:sp>
      <p:sp>
        <p:nvSpPr>
          <p:cNvPr id="76975" name="Line 188"/>
          <p:cNvSpPr>
            <a:spLocks noChangeShapeType="1"/>
          </p:cNvSpPr>
          <p:nvPr/>
        </p:nvSpPr>
        <p:spPr bwMode="auto">
          <a:xfrm flipV="1">
            <a:off x="5219700" y="2420938"/>
            <a:ext cx="0" cy="3384550"/>
          </a:xfrm>
          <a:prstGeom prst="line">
            <a:avLst/>
          </a:prstGeom>
          <a:noFill/>
          <a:ln w="57150" cmpd="thinThick">
            <a:solidFill>
              <a:schemeClr val="tx1"/>
            </a:solidFill>
            <a:round/>
            <a:headEnd/>
            <a:tailEnd/>
          </a:ln>
        </p:spPr>
        <p:txBody>
          <a:bodyPr/>
          <a:lstStyle/>
          <a:p>
            <a:endParaRPr lang="cs-CZ"/>
          </a:p>
        </p:txBody>
      </p:sp>
      <p:sp>
        <p:nvSpPr>
          <p:cNvPr id="76976" name="Line 189"/>
          <p:cNvSpPr>
            <a:spLocks noChangeShapeType="1"/>
          </p:cNvSpPr>
          <p:nvPr/>
        </p:nvSpPr>
        <p:spPr bwMode="auto">
          <a:xfrm flipV="1">
            <a:off x="5867400" y="2420938"/>
            <a:ext cx="0" cy="3384550"/>
          </a:xfrm>
          <a:prstGeom prst="line">
            <a:avLst/>
          </a:prstGeom>
          <a:noFill/>
          <a:ln w="57150" cmpd="thinThick">
            <a:solidFill>
              <a:schemeClr val="tx1"/>
            </a:solidFill>
            <a:round/>
            <a:headEnd/>
            <a:tailEnd/>
          </a:ln>
        </p:spPr>
        <p:txBody>
          <a:bodyPr/>
          <a:lstStyle/>
          <a:p>
            <a:endParaRPr lang="cs-CZ"/>
          </a:p>
        </p:txBody>
      </p:sp>
      <p:sp>
        <p:nvSpPr>
          <p:cNvPr id="76977" name="Line 190"/>
          <p:cNvSpPr>
            <a:spLocks noChangeShapeType="1"/>
          </p:cNvSpPr>
          <p:nvPr/>
        </p:nvSpPr>
        <p:spPr bwMode="auto">
          <a:xfrm>
            <a:off x="5219700" y="2420938"/>
            <a:ext cx="647700" cy="0"/>
          </a:xfrm>
          <a:prstGeom prst="line">
            <a:avLst/>
          </a:prstGeom>
          <a:noFill/>
          <a:ln w="38100" cmpd="dbl">
            <a:solidFill>
              <a:schemeClr val="tx1"/>
            </a:solidFill>
            <a:round/>
            <a:headEnd/>
            <a:tailEnd/>
          </a:ln>
        </p:spPr>
        <p:txBody>
          <a:bodyPr/>
          <a:lstStyle/>
          <a:p>
            <a:endParaRPr lang="cs-CZ"/>
          </a:p>
        </p:txBody>
      </p:sp>
      <p:sp>
        <p:nvSpPr>
          <p:cNvPr id="76978" name="Rectangle 191"/>
          <p:cNvSpPr>
            <a:spLocks noChangeArrowheads="1"/>
          </p:cNvSpPr>
          <p:nvPr/>
        </p:nvSpPr>
        <p:spPr bwMode="auto">
          <a:xfrm>
            <a:off x="2051050" y="3068638"/>
            <a:ext cx="214313" cy="215900"/>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76979" name="Rectangle 192"/>
          <p:cNvSpPr>
            <a:spLocks noChangeArrowheads="1"/>
          </p:cNvSpPr>
          <p:nvPr/>
        </p:nvSpPr>
        <p:spPr bwMode="auto">
          <a:xfrm>
            <a:off x="2339975" y="2997200"/>
            <a:ext cx="215900" cy="288925"/>
          </a:xfrm>
          <a:prstGeom prst="rect">
            <a:avLst/>
          </a:prstGeom>
          <a:solidFill>
            <a:schemeClr val="bg2"/>
          </a:solidFill>
          <a:ln w="9525">
            <a:solidFill>
              <a:schemeClr val="tx1"/>
            </a:solidFill>
            <a:miter lim="800000"/>
            <a:headEnd/>
            <a:tailEnd/>
          </a:ln>
        </p:spPr>
        <p:txBody>
          <a:bodyPr wrap="none" anchor="ctr"/>
          <a:lstStyle/>
          <a:p>
            <a:endParaRPr lang="cs-CZ">
              <a:latin typeface="Calibri" pitchFamily="34" charset="0"/>
            </a:endParaRPr>
          </a:p>
        </p:txBody>
      </p:sp>
      <p:sp>
        <p:nvSpPr>
          <p:cNvPr id="76980" name="Obdélník 1"/>
          <p:cNvSpPr>
            <a:spLocks noChangeArrowheads="1"/>
          </p:cNvSpPr>
          <p:nvPr/>
        </p:nvSpPr>
        <p:spPr bwMode="auto">
          <a:xfrm>
            <a:off x="4086225" y="6145213"/>
            <a:ext cx="4572000" cy="307975"/>
          </a:xfrm>
          <a:prstGeom prst="rect">
            <a:avLst/>
          </a:prstGeom>
          <a:noFill/>
          <a:ln w="9525">
            <a:noFill/>
            <a:miter lim="800000"/>
            <a:headEnd/>
            <a:tailEnd/>
          </a:ln>
        </p:spPr>
        <p:txBody>
          <a:bodyPr>
            <a:spAutoFit/>
          </a:bodyPr>
          <a:lstStyle/>
          <a:p>
            <a:pPr algn="ctr">
              <a:spcBef>
                <a:spcPct val="50000"/>
              </a:spcBef>
            </a:pPr>
            <a:r>
              <a:rPr lang="cs-CZ" sz="1400" baseline="30000">
                <a:latin typeface="Calibri" pitchFamily="34" charset="0"/>
              </a:rPr>
              <a:t>1</a:t>
            </a:r>
            <a:r>
              <a:rPr lang="cs-CZ" sz="1400">
                <a:latin typeface="Calibri" pitchFamily="34" charset="0"/>
              </a:rPr>
              <a:t>Profit by Optimizing the Organisation of Logistics)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 0.0 L 0.0 -0.2726 " pathEditMode="relative" ptsTypes="AA">
                                      <p:cBhvr>
                                        <p:cTn id="6" dur="2000" fill="hold"/>
                                        <p:tgtEl>
                                          <p:spTgt spid="6366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 0.0 L 0.0 -0.2726 " pathEditMode="relative" ptsTypes="AA">
                                      <p:cBhvr>
                                        <p:cTn id="8" dur="2000" fill="hold"/>
                                        <p:tgtEl>
                                          <p:spTgt spid="63667"/>
                                        </p:tgtEl>
                                        <p:attrNameLst>
                                          <p:attrName>ppt_x</p:attrName>
                                          <p:attrName>ppt_y</p:attrName>
                                        </p:attrNameLst>
                                      </p:cBhvr>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0" presetClass="path" presetSubtype="0" accel="50000" decel="50000" fill="hold" grpId="0" nodeType="clickEffect">
                                  <p:stCondLst>
                                    <p:cond delay="0"/>
                                  </p:stCondLst>
                                  <p:childTnLst>
                                    <p:animMotion origin="layout" path="M 0.0 0.0 L 0.0 -0.2622 " pathEditMode="relative" ptsTypes="AA">
                                      <p:cBhvr>
                                        <p:cTn id="12" dur="2000" fill="hold"/>
                                        <p:tgtEl>
                                          <p:spTgt spid="63654"/>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0 0.0 L 0.0 -0.2622 " pathEditMode="relative" ptsTypes="AA">
                                      <p:cBhvr>
                                        <p:cTn id="14" dur="2000" fill="hold"/>
                                        <p:tgtEl>
                                          <p:spTgt spid="63655"/>
                                        </p:tgtEl>
                                        <p:attrNameLst>
                                          <p:attrName>ppt_x</p:attrName>
                                          <p:attrName>ppt_y</p:attrName>
                                        </p:attrNameLst>
                                      </p:cBhvr>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grpId="0" nodeType="clickEffect">
                                  <p:stCondLst>
                                    <p:cond delay="0"/>
                                  </p:stCondLst>
                                  <p:childTnLst>
                                    <p:animMotion origin="layout" path="M -5.55556E-7 -3.2948E-6 L -0.03941 -3.2948E-6 " pathEditMode="relative" ptsTypes="AA">
                                      <p:cBhvr>
                                        <p:cTn id="18" dur="2000" fill="hold"/>
                                        <p:tgtEl>
                                          <p:spTgt spid="6365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52" grpId="0" animBg="1"/>
      <p:bldP spid="63654" grpId="0" animBg="1"/>
      <p:bldP spid="63655" grpId="0" animBg="1"/>
      <p:bldP spid="63664" grpId="0" animBg="1"/>
      <p:bldP spid="6366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42"/>
          <p:cNvSpPr>
            <a:spLocks noChangeArrowheads="1"/>
          </p:cNvSpPr>
          <p:nvPr/>
        </p:nvSpPr>
        <p:spPr bwMode="auto">
          <a:xfrm>
            <a:off x="2451100" y="260350"/>
            <a:ext cx="4352925" cy="523875"/>
          </a:xfrm>
          <a:prstGeom prst="rect">
            <a:avLst/>
          </a:prstGeom>
          <a:solidFill>
            <a:schemeClr val="bg1"/>
          </a:solidFill>
          <a:ln w="9525">
            <a:noFill/>
            <a:miter lim="800000"/>
            <a:headEnd/>
            <a:tailEnd/>
          </a:ln>
        </p:spPr>
        <p:txBody>
          <a:bodyPr>
            <a:spAutoFit/>
          </a:bodyPr>
          <a:lstStyle/>
          <a:p>
            <a:pPr algn="ctr"/>
            <a:r>
              <a:rPr lang="cs-CZ" sz="2800" b="1">
                <a:latin typeface="Calibri" pitchFamily="34" charset="0"/>
              </a:rPr>
              <a:t>Vjezdové, průjezdové regály</a:t>
            </a:r>
            <a:endParaRPr lang="cs-CZ" sz="2800">
              <a:latin typeface="Calibri" pitchFamily="34" charset="0"/>
            </a:endParaRPr>
          </a:p>
        </p:txBody>
      </p:sp>
      <p:sp>
        <p:nvSpPr>
          <p:cNvPr id="77826" name="Rectangle 257"/>
          <p:cNvSpPr>
            <a:spLocks noChangeArrowheads="1"/>
          </p:cNvSpPr>
          <p:nvPr/>
        </p:nvSpPr>
        <p:spPr bwMode="auto">
          <a:xfrm>
            <a:off x="755650" y="1916113"/>
            <a:ext cx="576263" cy="3673475"/>
          </a:xfrm>
          <a:prstGeom prst="rect">
            <a:avLst/>
          </a:prstGeom>
          <a:noFill/>
          <a:ln w="9525">
            <a:solidFill>
              <a:schemeClr val="tx1"/>
            </a:solidFill>
            <a:miter lim="800000"/>
            <a:headEnd/>
            <a:tailEnd/>
          </a:ln>
        </p:spPr>
        <p:txBody>
          <a:bodyPr wrap="none" anchor="ctr"/>
          <a:lstStyle/>
          <a:p>
            <a:endParaRPr lang="cs-CZ" sz="1600">
              <a:latin typeface="Calibri" pitchFamily="34" charset="0"/>
            </a:endParaRPr>
          </a:p>
        </p:txBody>
      </p:sp>
      <p:sp>
        <p:nvSpPr>
          <p:cNvPr id="77827" name="Line 258"/>
          <p:cNvSpPr>
            <a:spLocks noChangeShapeType="1"/>
          </p:cNvSpPr>
          <p:nvPr/>
        </p:nvSpPr>
        <p:spPr bwMode="auto">
          <a:xfrm>
            <a:off x="1044575" y="1916113"/>
            <a:ext cx="0" cy="3673475"/>
          </a:xfrm>
          <a:prstGeom prst="line">
            <a:avLst/>
          </a:prstGeom>
          <a:noFill/>
          <a:ln w="9525">
            <a:solidFill>
              <a:schemeClr val="tx1"/>
            </a:solidFill>
            <a:round/>
            <a:headEnd/>
            <a:tailEnd/>
          </a:ln>
        </p:spPr>
        <p:txBody>
          <a:bodyPr/>
          <a:lstStyle/>
          <a:p>
            <a:endParaRPr lang="cs-CZ"/>
          </a:p>
        </p:txBody>
      </p:sp>
      <p:sp>
        <p:nvSpPr>
          <p:cNvPr id="77828" name="Rectangle 259"/>
          <p:cNvSpPr>
            <a:spLocks noChangeArrowheads="1"/>
          </p:cNvSpPr>
          <p:nvPr/>
        </p:nvSpPr>
        <p:spPr bwMode="auto">
          <a:xfrm>
            <a:off x="1331913" y="1916113"/>
            <a:ext cx="576262" cy="3673475"/>
          </a:xfrm>
          <a:prstGeom prst="rect">
            <a:avLst/>
          </a:prstGeom>
          <a:noFill/>
          <a:ln w="9525">
            <a:solidFill>
              <a:schemeClr val="tx1"/>
            </a:solidFill>
            <a:miter lim="800000"/>
            <a:headEnd/>
            <a:tailEnd/>
          </a:ln>
        </p:spPr>
        <p:txBody>
          <a:bodyPr wrap="none" anchor="ctr"/>
          <a:lstStyle/>
          <a:p>
            <a:endParaRPr lang="cs-CZ" sz="1600">
              <a:latin typeface="Calibri" pitchFamily="34" charset="0"/>
            </a:endParaRPr>
          </a:p>
        </p:txBody>
      </p:sp>
      <p:sp>
        <p:nvSpPr>
          <p:cNvPr id="77829" name="Line 260"/>
          <p:cNvSpPr>
            <a:spLocks noChangeShapeType="1"/>
          </p:cNvSpPr>
          <p:nvPr/>
        </p:nvSpPr>
        <p:spPr bwMode="auto">
          <a:xfrm>
            <a:off x="1619250" y="1916113"/>
            <a:ext cx="0" cy="3673475"/>
          </a:xfrm>
          <a:prstGeom prst="line">
            <a:avLst/>
          </a:prstGeom>
          <a:noFill/>
          <a:ln w="9525">
            <a:solidFill>
              <a:schemeClr val="tx1"/>
            </a:solidFill>
            <a:round/>
            <a:headEnd/>
            <a:tailEnd/>
          </a:ln>
        </p:spPr>
        <p:txBody>
          <a:bodyPr/>
          <a:lstStyle/>
          <a:p>
            <a:endParaRPr lang="cs-CZ"/>
          </a:p>
        </p:txBody>
      </p:sp>
      <p:sp>
        <p:nvSpPr>
          <p:cNvPr id="77830" name="Rectangle 261"/>
          <p:cNvSpPr>
            <a:spLocks noChangeArrowheads="1"/>
          </p:cNvSpPr>
          <p:nvPr/>
        </p:nvSpPr>
        <p:spPr bwMode="auto">
          <a:xfrm>
            <a:off x="1908175" y="1916113"/>
            <a:ext cx="576263" cy="3673475"/>
          </a:xfrm>
          <a:prstGeom prst="rect">
            <a:avLst/>
          </a:prstGeom>
          <a:noFill/>
          <a:ln w="9525">
            <a:solidFill>
              <a:schemeClr val="tx1"/>
            </a:solidFill>
            <a:miter lim="800000"/>
            <a:headEnd/>
            <a:tailEnd/>
          </a:ln>
        </p:spPr>
        <p:txBody>
          <a:bodyPr wrap="none" anchor="ctr"/>
          <a:lstStyle/>
          <a:p>
            <a:endParaRPr lang="cs-CZ" sz="1600">
              <a:latin typeface="Calibri" pitchFamily="34" charset="0"/>
            </a:endParaRPr>
          </a:p>
        </p:txBody>
      </p:sp>
      <p:sp>
        <p:nvSpPr>
          <p:cNvPr id="77831" name="Line 262"/>
          <p:cNvSpPr>
            <a:spLocks noChangeShapeType="1"/>
          </p:cNvSpPr>
          <p:nvPr/>
        </p:nvSpPr>
        <p:spPr bwMode="auto">
          <a:xfrm>
            <a:off x="2195513" y="1916113"/>
            <a:ext cx="0" cy="3673475"/>
          </a:xfrm>
          <a:prstGeom prst="line">
            <a:avLst/>
          </a:prstGeom>
          <a:noFill/>
          <a:ln w="9525">
            <a:solidFill>
              <a:schemeClr val="tx1"/>
            </a:solidFill>
            <a:round/>
            <a:headEnd/>
            <a:tailEnd/>
          </a:ln>
        </p:spPr>
        <p:txBody>
          <a:bodyPr/>
          <a:lstStyle/>
          <a:p>
            <a:endParaRPr lang="cs-CZ"/>
          </a:p>
        </p:txBody>
      </p:sp>
      <p:sp>
        <p:nvSpPr>
          <p:cNvPr id="77832" name="Rectangle 263"/>
          <p:cNvSpPr>
            <a:spLocks noChangeArrowheads="1"/>
          </p:cNvSpPr>
          <p:nvPr/>
        </p:nvSpPr>
        <p:spPr bwMode="auto">
          <a:xfrm>
            <a:off x="827088" y="2349500"/>
            <a:ext cx="215900" cy="287338"/>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endParaRPr>
          </a:p>
        </p:txBody>
      </p:sp>
      <p:sp>
        <p:nvSpPr>
          <p:cNvPr id="77833" name="Rectangle 264"/>
          <p:cNvSpPr>
            <a:spLocks noChangeArrowheads="1"/>
          </p:cNvSpPr>
          <p:nvPr/>
        </p:nvSpPr>
        <p:spPr bwMode="auto">
          <a:xfrm>
            <a:off x="827088" y="1916113"/>
            <a:ext cx="215900" cy="287337"/>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endParaRPr>
          </a:p>
        </p:txBody>
      </p:sp>
      <p:sp>
        <p:nvSpPr>
          <p:cNvPr id="77834" name="Rectangle 265"/>
          <p:cNvSpPr>
            <a:spLocks noChangeArrowheads="1"/>
          </p:cNvSpPr>
          <p:nvPr/>
        </p:nvSpPr>
        <p:spPr bwMode="auto">
          <a:xfrm>
            <a:off x="1116013" y="1916113"/>
            <a:ext cx="215900" cy="287337"/>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endParaRPr>
          </a:p>
        </p:txBody>
      </p:sp>
      <p:sp>
        <p:nvSpPr>
          <p:cNvPr id="77835" name="Rectangle 266"/>
          <p:cNvSpPr>
            <a:spLocks noChangeArrowheads="1"/>
          </p:cNvSpPr>
          <p:nvPr/>
        </p:nvSpPr>
        <p:spPr bwMode="auto">
          <a:xfrm>
            <a:off x="1403350" y="1916113"/>
            <a:ext cx="215900" cy="287337"/>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endParaRPr>
          </a:p>
        </p:txBody>
      </p:sp>
      <p:sp>
        <p:nvSpPr>
          <p:cNvPr id="77836" name="Rectangle 267"/>
          <p:cNvSpPr>
            <a:spLocks noChangeArrowheads="1"/>
          </p:cNvSpPr>
          <p:nvPr/>
        </p:nvSpPr>
        <p:spPr bwMode="auto">
          <a:xfrm>
            <a:off x="1116013" y="2349500"/>
            <a:ext cx="215900" cy="287338"/>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endParaRPr>
          </a:p>
        </p:txBody>
      </p:sp>
      <p:sp>
        <p:nvSpPr>
          <p:cNvPr id="51468" name="Rectangle 268"/>
          <p:cNvSpPr>
            <a:spLocks noChangeArrowheads="1"/>
          </p:cNvSpPr>
          <p:nvPr/>
        </p:nvSpPr>
        <p:spPr bwMode="auto">
          <a:xfrm>
            <a:off x="1403350" y="2349500"/>
            <a:ext cx="215900" cy="287338"/>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endParaRPr>
          </a:p>
        </p:txBody>
      </p:sp>
      <p:sp>
        <p:nvSpPr>
          <p:cNvPr id="77838" name="Rectangle 269"/>
          <p:cNvSpPr>
            <a:spLocks noChangeArrowheads="1"/>
          </p:cNvSpPr>
          <p:nvPr/>
        </p:nvSpPr>
        <p:spPr bwMode="auto">
          <a:xfrm>
            <a:off x="827088" y="2781300"/>
            <a:ext cx="215900" cy="287338"/>
          </a:xfrm>
          <a:prstGeom prst="rect">
            <a:avLst/>
          </a:prstGeom>
          <a:solidFill>
            <a:schemeClr val="accent1"/>
          </a:solidFill>
          <a:ln w="9525">
            <a:solidFill>
              <a:schemeClr val="tx1"/>
            </a:solidFill>
            <a:miter lim="800000"/>
            <a:headEnd/>
            <a:tailEnd/>
          </a:ln>
        </p:spPr>
        <p:txBody>
          <a:bodyPr wrap="none" anchor="ctr"/>
          <a:lstStyle/>
          <a:p>
            <a:endParaRPr lang="cs-CZ" sz="1600">
              <a:latin typeface="Calibri" pitchFamily="34" charset="0"/>
            </a:endParaRPr>
          </a:p>
        </p:txBody>
      </p:sp>
      <p:sp>
        <p:nvSpPr>
          <p:cNvPr id="51470" name="Rectangle 270"/>
          <p:cNvSpPr>
            <a:spLocks noChangeArrowheads="1"/>
          </p:cNvSpPr>
          <p:nvPr/>
        </p:nvSpPr>
        <p:spPr bwMode="auto">
          <a:xfrm>
            <a:off x="755650" y="5734050"/>
            <a:ext cx="215900" cy="287338"/>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1471" name="Rectangle 271"/>
          <p:cNvSpPr>
            <a:spLocks noChangeArrowheads="1"/>
          </p:cNvSpPr>
          <p:nvPr/>
        </p:nvSpPr>
        <p:spPr bwMode="auto">
          <a:xfrm>
            <a:off x="1042988" y="5734050"/>
            <a:ext cx="215900" cy="287338"/>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1472" name="Rectangle 272"/>
          <p:cNvSpPr>
            <a:spLocks noChangeArrowheads="1"/>
          </p:cNvSpPr>
          <p:nvPr/>
        </p:nvSpPr>
        <p:spPr bwMode="auto">
          <a:xfrm>
            <a:off x="755650" y="6092825"/>
            <a:ext cx="215900" cy="287338"/>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1473" name="Rectangle 273"/>
          <p:cNvSpPr>
            <a:spLocks noChangeArrowheads="1"/>
          </p:cNvSpPr>
          <p:nvPr/>
        </p:nvSpPr>
        <p:spPr bwMode="auto">
          <a:xfrm>
            <a:off x="2268538" y="5661025"/>
            <a:ext cx="215900" cy="287338"/>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pic>
        <p:nvPicPr>
          <p:cNvPr id="51474" name="Picture 274" descr="vjezdreg"/>
          <p:cNvPicPr>
            <a:picLocks noChangeAspect="1" noChangeArrowheads="1"/>
          </p:cNvPicPr>
          <p:nvPr/>
        </p:nvPicPr>
        <p:blipFill>
          <a:blip r:embed="rId3"/>
          <a:srcRect/>
          <a:stretch>
            <a:fillRect/>
          </a:stretch>
        </p:blipFill>
        <p:spPr bwMode="auto">
          <a:xfrm>
            <a:off x="5435600" y="1022350"/>
            <a:ext cx="3457575" cy="4567238"/>
          </a:xfrm>
          <a:prstGeom prst="rect">
            <a:avLst/>
          </a:prstGeom>
          <a:noFill/>
          <a:ln w="9525">
            <a:noFill/>
            <a:miter lim="800000"/>
            <a:headEnd/>
            <a:tailEnd/>
          </a:ln>
        </p:spPr>
      </p:pic>
      <p:sp>
        <p:nvSpPr>
          <p:cNvPr id="51475" name="Rectangle 275"/>
          <p:cNvSpPr>
            <a:spLocks noChangeArrowheads="1"/>
          </p:cNvSpPr>
          <p:nvPr/>
        </p:nvSpPr>
        <p:spPr bwMode="auto">
          <a:xfrm>
            <a:off x="2700338" y="4008438"/>
            <a:ext cx="2728912" cy="107632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Vysoké využití ploch i prostor</a:t>
            </a:r>
          </a:p>
          <a:p>
            <a:r>
              <a:rPr lang="cs-CZ" sz="1600" b="1">
                <a:latin typeface="Calibri" pitchFamily="34" charset="0"/>
              </a:rPr>
              <a:t>Pokud je regál plně průjezdný, lze uplatnit FIFO</a:t>
            </a:r>
          </a:p>
          <a:p>
            <a:r>
              <a:rPr lang="cs-CZ" sz="1600" b="1">
                <a:latin typeface="Calibri" pitchFamily="34" charset="0"/>
              </a:rPr>
              <a:t>Nízké pořizovací náklady</a:t>
            </a:r>
            <a:endParaRPr lang="cs-CZ" sz="1600">
              <a:latin typeface="Calibri" pitchFamily="34" charset="0"/>
            </a:endParaRPr>
          </a:p>
        </p:txBody>
      </p:sp>
      <p:sp>
        <p:nvSpPr>
          <p:cNvPr id="51476" name="Rectangle 276"/>
          <p:cNvSpPr>
            <a:spLocks noChangeArrowheads="1"/>
          </p:cNvSpPr>
          <p:nvPr/>
        </p:nvSpPr>
        <p:spPr bwMode="auto">
          <a:xfrm>
            <a:off x="2700338" y="3668713"/>
            <a:ext cx="2728912"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Výhody </a:t>
            </a:r>
            <a:endParaRPr lang="cs-CZ" sz="1600">
              <a:latin typeface="Calibri" pitchFamily="34" charset="0"/>
            </a:endParaRPr>
          </a:p>
        </p:txBody>
      </p:sp>
      <p:sp>
        <p:nvSpPr>
          <p:cNvPr id="51477" name="Rectangle 277"/>
          <p:cNvSpPr>
            <a:spLocks noChangeArrowheads="1"/>
          </p:cNvSpPr>
          <p:nvPr/>
        </p:nvSpPr>
        <p:spPr bwMode="auto">
          <a:xfrm>
            <a:off x="2743200" y="5430838"/>
            <a:ext cx="6149975" cy="132397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Nízká obrátkovost</a:t>
            </a:r>
            <a:endParaRPr lang="cs-CZ" sz="1600">
              <a:latin typeface="Calibri" pitchFamily="34" charset="0"/>
            </a:endParaRPr>
          </a:p>
          <a:p>
            <a:r>
              <a:rPr lang="cs-CZ" sz="1600" b="1">
                <a:latin typeface="Calibri" pitchFamily="34" charset="0"/>
              </a:rPr>
              <a:t>Nemožnost  přímého přístupu k jednotlivým paletám</a:t>
            </a:r>
            <a:endParaRPr lang="cs-CZ" sz="1600">
              <a:latin typeface="Calibri" pitchFamily="34" charset="0"/>
            </a:endParaRPr>
          </a:p>
          <a:p>
            <a:r>
              <a:rPr lang="cs-CZ" sz="1600" b="1">
                <a:latin typeface="Calibri" pitchFamily="34" charset="0"/>
              </a:rPr>
              <a:t>U vjezdových regálů jen systém LIFO</a:t>
            </a:r>
            <a:endParaRPr lang="cs-CZ" sz="1600">
              <a:latin typeface="Calibri" pitchFamily="34" charset="0"/>
            </a:endParaRPr>
          </a:p>
          <a:p>
            <a:r>
              <a:rPr lang="cs-CZ" sz="1600" b="1">
                <a:latin typeface="Calibri" pitchFamily="34" charset="0"/>
              </a:rPr>
              <a:t>Nutnost jednotných rozměrů palet a dodržení maximální výšky uloženého zboží na paletě </a:t>
            </a:r>
          </a:p>
        </p:txBody>
      </p:sp>
      <p:sp>
        <p:nvSpPr>
          <p:cNvPr id="51478" name="Rectangle 278"/>
          <p:cNvSpPr>
            <a:spLocks noChangeArrowheads="1"/>
          </p:cNvSpPr>
          <p:nvPr/>
        </p:nvSpPr>
        <p:spPr bwMode="auto">
          <a:xfrm>
            <a:off x="2722563" y="5092700"/>
            <a:ext cx="2706687" cy="338138"/>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Nevýhody</a:t>
            </a:r>
            <a:endParaRPr lang="cs-CZ" sz="1600">
              <a:latin typeface="Calibri" pitchFamily="34" charset="0"/>
            </a:endParaRPr>
          </a:p>
        </p:txBody>
      </p:sp>
      <p:sp>
        <p:nvSpPr>
          <p:cNvPr id="51479" name="Rectangle 279"/>
          <p:cNvSpPr>
            <a:spLocks noChangeArrowheads="1"/>
          </p:cNvSpPr>
          <p:nvPr/>
        </p:nvSpPr>
        <p:spPr bwMode="auto">
          <a:xfrm>
            <a:off x="2703513" y="1360488"/>
            <a:ext cx="2725737" cy="230822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Pro skladování jen omezeného sortimentu výrobků ve velkých množstvích různé velikosti s nižší obrátkovostí, pro zboží, které nesnese tlak.</a:t>
            </a:r>
            <a:endParaRPr lang="cs-CZ" sz="1600">
              <a:latin typeface="Calibri" pitchFamily="34" charset="0"/>
            </a:endParaRPr>
          </a:p>
          <a:p>
            <a:r>
              <a:rPr lang="cs-CZ" sz="1600" b="1">
                <a:latin typeface="Calibri" pitchFamily="34" charset="0"/>
              </a:rPr>
              <a:t>Pro vysoké využití prostor vhodné pro mrazírenské sklady !</a:t>
            </a:r>
            <a:r>
              <a:rPr lang="cs-CZ" sz="1600">
                <a:latin typeface="Calibri" pitchFamily="34" charset="0"/>
              </a:rPr>
              <a:t> </a:t>
            </a:r>
          </a:p>
        </p:txBody>
      </p:sp>
      <p:sp>
        <p:nvSpPr>
          <p:cNvPr id="51480" name="Rectangle 280"/>
          <p:cNvSpPr>
            <a:spLocks noChangeArrowheads="1"/>
          </p:cNvSpPr>
          <p:nvPr/>
        </p:nvSpPr>
        <p:spPr bwMode="auto">
          <a:xfrm>
            <a:off x="755650" y="1331913"/>
            <a:ext cx="1947863" cy="584200"/>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Výška max na 8 palet nad sebou</a:t>
            </a:r>
            <a:endParaRPr lang="en-US" sz="1600" b="1">
              <a:latin typeface="Calibri" pitchFamily="34" charset="0"/>
            </a:endParaRPr>
          </a:p>
        </p:txBody>
      </p:sp>
      <p:sp>
        <p:nvSpPr>
          <p:cNvPr id="51481" name="Rectangle 281"/>
          <p:cNvSpPr>
            <a:spLocks noChangeArrowheads="1"/>
          </p:cNvSpPr>
          <p:nvPr/>
        </p:nvSpPr>
        <p:spPr bwMode="auto">
          <a:xfrm>
            <a:off x="755650" y="1009650"/>
            <a:ext cx="1947863"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Základní rozměry</a:t>
            </a:r>
            <a:endParaRPr lang="en-US" sz="1600" b="1">
              <a:latin typeface="Calibri" pitchFamily="34" charset="0"/>
            </a:endParaRPr>
          </a:p>
        </p:txBody>
      </p:sp>
      <p:sp>
        <p:nvSpPr>
          <p:cNvPr id="51482" name="Rectangle 282"/>
          <p:cNvSpPr>
            <a:spLocks noChangeArrowheads="1"/>
          </p:cNvSpPr>
          <p:nvPr/>
        </p:nvSpPr>
        <p:spPr bwMode="auto">
          <a:xfrm>
            <a:off x="2703513" y="1022350"/>
            <a:ext cx="2725737" cy="338138"/>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Použití</a:t>
            </a:r>
            <a:endParaRPr lang="cs-CZ" sz="1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1474"/>
                                        </p:tgtEl>
                                        <p:attrNameLst>
                                          <p:attrName>style.visibility</p:attrName>
                                        </p:attrNameLst>
                                      </p:cBhvr>
                                      <p:to>
                                        <p:strVal val="visible"/>
                                      </p:to>
                                    </p:set>
                                    <p:animEffect transition="in" filter="wedge">
                                      <p:cBhvr>
                                        <p:cTn id="7" dur="2000"/>
                                        <p:tgtEl>
                                          <p:spTgt spid="514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0.004 0.00023 L 0.004 -0.36693 " pathEditMode="relative" rAng="0" ptsTypes="AA">
                                      <p:cBhvr>
                                        <p:cTn id="11" dur="2000" fill="hold"/>
                                        <p:tgtEl>
                                          <p:spTgt spid="51470"/>
                                        </p:tgtEl>
                                        <p:attrNameLst>
                                          <p:attrName>ppt_x</p:attrName>
                                          <p:attrName>ppt_y</p:attrName>
                                        </p:attrNameLst>
                                      </p:cBhvr>
                                      <p:rCtr x="0" y="-184"/>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grpId="0" nodeType="clickEffect">
                                  <p:stCondLst>
                                    <p:cond delay="0"/>
                                  </p:stCondLst>
                                  <p:childTnLst>
                                    <p:animMotion origin="layout" path="M -0.00399 -0.03145 L 0.004 -0.36694 " pathEditMode="relative" rAng="0" ptsTypes="AA">
                                      <p:cBhvr>
                                        <p:cTn id="15" dur="2000" fill="hold"/>
                                        <p:tgtEl>
                                          <p:spTgt spid="51472"/>
                                        </p:tgtEl>
                                        <p:attrNameLst>
                                          <p:attrName>ppt_x</p:attrName>
                                          <p:attrName>ppt_y</p:attrName>
                                        </p:attrNameLst>
                                      </p:cBhvr>
                                      <p:rCtr x="4" y="-168"/>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ccel="50000" decel="50000" fill="hold" grpId="0" nodeType="clickEffect">
                                  <p:stCondLst>
                                    <p:cond delay="0"/>
                                  </p:stCondLst>
                                  <p:childTnLst>
                                    <p:animMotion origin="layout" path="M -5.55556E-7 -7.51445E-7 L 0.00781 -0.43005 " pathEditMode="relative" ptsTypes="AA">
                                      <p:cBhvr>
                                        <p:cTn id="19" dur="2000" fill="hold"/>
                                        <p:tgtEl>
                                          <p:spTgt spid="51471"/>
                                        </p:tgtEl>
                                        <p:attrNameLst>
                                          <p:attrName>ppt_x</p:attrName>
                                          <p:attrName>ppt_y</p:attrName>
                                        </p:attrNameLst>
                                      </p:cBhvr>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0" presetClass="path" presetSubtype="0" accel="50000" decel="50000" fill="hold" grpId="0" nodeType="clickEffect">
                                  <p:stCondLst>
                                    <p:cond delay="0"/>
                                  </p:stCondLst>
                                  <p:childTnLst>
                                    <p:animMotion origin="layout" path="M -6.94444E-6 -7.51445E-7 L -6.94444E-6 -0.54543 " pathEditMode="relative" ptsTypes="AA">
                                      <p:cBhvr>
                                        <p:cTn id="23" dur="2000" fill="hold"/>
                                        <p:tgtEl>
                                          <p:spTgt spid="51473"/>
                                        </p:tgtEl>
                                        <p:attrNameLst>
                                          <p:attrName>ppt_x</p:attrName>
                                          <p:attrName>ppt_y</p:attrName>
                                        </p:attrNameLst>
                                      </p:cBhvr>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0" presetClass="path" presetSubtype="0" accel="50000" decel="50000" fill="hold" grpId="0" nodeType="clickEffect">
                                  <p:stCondLst>
                                    <p:cond delay="0"/>
                                  </p:stCondLst>
                                  <p:childTnLst>
                                    <p:animMotion origin="layout" path="M -5.55556E-7 -4.62428E-7 L -5.55556E-7 0.49294 " pathEditMode="relative" ptsTypes="AA">
                                      <p:cBhvr>
                                        <p:cTn id="27" dur="2000" fill="hold"/>
                                        <p:tgtEl>
                                          <p:spTgt spid="51468"/>
                                        </p:tgtEl>
                                        <p:attrNameLst>
                                          <p:attrName>ppt_x</p:attrName>
                                          <p:attrName>ppt_y</p:attrName>
                                        </p:attrNameLst>
                                      </p:cBhvr>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1480"/>
                                        </p:tgtEl>
                                        <p:attrNameLst>
                                          <p:attrName>style.visibility</p:attrName>
                                        </p:attrNameLst>
                                      </p:cBhvr>
                                      <p:to>
                                        <p:strVal val="visible"/>
                                      </p:to>
                                    </p:set>
                                    <p:anim calcmode="lin" valueType="num">
                                      <p:cBhvr additive="base">
                                        <p:cTn id="32" dur="500" fill="hold"/>
                                        <p:tgtEl>
                                          <p:spTgt spid="51480"/>
                                        </p:tgtEl>
                                        <p:attrNameLst>
                                          <p:attrName>ppt_x</p:attrName>
                                        </p:attrNameLst>
                                      </p:cBhvr>
                                      <p:tavLst>
                                        <p:tav tm="0">
                                          <p:val>
                                            <p:strVal val="#ppt_x"/>
                                          </p:val>
                                        </p:tav>
                                        <p:tav tm="100000">
                                          <p:val>
                                            <p:strVal val="#ppt_x"/>
                                          </p:val>
                                        </p:tav>
                                      </p:tavLst>
                                    </p:anim>
                                    <p:anim calcmode="lin" valueType="num">
                                      <p:cBhvr additive="base">
                                        <p:cTn id="33" dur="500" fill="hold"/>
                                        <p:tgtEl>
                                          <p:spTgt spid="5148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1481"/>
                                        </p:tgtEl>
                                        <p:attrNameLst>
                                          <p:attrName>style.visibility</p:attrName>
                                        </p:attrNameLst>
                                      </p:cBhvr>
                                      <p:to>
                                        <p:strVal val="visible"/>
                                      </p:to>
                                    </p:set>
                                    <p:anim calcmode="lin" valueType="num">
                                      <p:cBhvr additive="base">
                                        <p:cTn id="36" dur="500" fill="hold"/>
                                        <p:tgtEl>
                                          <p:spTgt spid="51481"/>
                                        </p:tgtEl>
                                        <p:attrNameLst>
                                          <p:attrName>ppt_x</p:attrName>
                                        </p:attrNameLst>
                                      </p:cBhvr>
                                      <p:tavLst>
                                        <p:tav tm="0">
                                          <p:val>
                                            <p:strVal val="#ppt_x"/>
                                          </p:val>
                                        </p:tav>
                                        <p:tav tm="100000">
                                          <p:val>
                                            <p:strVal val="#ppt_x"/>
                                          </p:val>
                                        </p:tav>
                                      </p:tavLst>
                                    </p:anim>
                                    <p:anim calcmode="lin" valueType="num">
                                      <p:cBhvr additive="base">
                                        <p:cTn id="37" dur="500" fill="hold"/>
                                        <p:tgtEl>
                                          <p:spTgt spid="51481"/>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1479"/>
                                        </p:tgtEl>
                                        <p:attrNameLst>
                                          <p:attrName>style.visibility</p:attrName>
                                        </p:attrNameLst>
                                      </p:cBhvr>
                                      <p:to>
                                        <p:strVal val="visible"/>
                                      </p:to>
                                    </p:set>
                                    <p:anim calcmode="lin" valueType="num">
                                      <p:cBhvr additive="base">
                                        <p:cTn id="42" dur="500" fill="hold"/>
                                        <p:tgtEl>
                                          <p:spTgt spid="51479"/>
                                        </p:tgtEl>
                                        <p:attrNameLst>
                                          <p:attrName>ppt_x</p:attrName>
                                        </p:attrNameLst>
                                      </p:cBhvr>
                                      <p:tavLst>
                                        <p:tav tm="0">
                                          <p:val>
                                            <p:strVal val="#ppt_x"/>
                                          </p:val>
                                        </p:tav>
                                        <p:tav tm="100000">
                                          <p:val>
                                            <p:strVal val="#ppt_x"/>
                                          </p:val>
                                        </p:tav>
                                      </p:tavLst>
                                    </p:anim>
                                    <p:anim calcmode="lin" valueType="num">
                                      <p:cBhvr additive="base">
                                        <p:cTn id="43" dur="500" fill="hold"/>
                                        <p:tgtEl>
                                          <p:spTgt spid="5147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1482"/>
                                        </p:tgtEl>
                                        <p:attrNameLst>
                                          <p:attrName>style.visibility</p:attrName>
                                        </p:attrNameLst>
                                      </p:cBhvr>
                                      <p:to>
                                        <p:strVal val="visible"/>
                                      </p:to>
                                    </p:set>
                                    <p:anim calcmode="lin" valueType="num">
                                      <p:cBhvr additive="base">
                                        <p:cTn id="46" dur="500" fill="hold"/>
                                        <p:tgtEl>
                                          <p:spTgt spid="51482"/>
                                        </p:tgtEl>
                                        <p:attrNameLst>
                                          <p:attrName>ppt_x</p:attrName>
                                        </p:attrNameLst>
                                      </p:cBhvr>
                                      <p:tavLst>
                                        <p:tav tm="0">
                                          <p:val>
                                            <p:strVal val="#ppt_x"/>
                                          </p:val>
                                        </p:tav>
                                        <p:tav tm="100000">
                                          <p:val>
                                            <p:strVal val="#ppt_x"/>
                                          </p:val>
                                        </p:tav>
                                      </p:tavLst>
                                    </p:anim>
                                    <p:anim calcmode="lin" valueType="num">
                                      <p:cBhvr additive="base">
                                        <p:cTn id="47" dur="500" fill="hold"/>
                                        <p:tgtEl>
                                          <p:spTgt spid="51482"/>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1475"/>
                                        </p:tgtEl>
                                        <p:attrNameLst>
                                          <p:attrName>style.visibility</p:attrName>
                                        </p:attrNameLst>
                                      </p:cBhvr>
                                      <p:to>
                                        <p:strVal val="visible"/>
                                      </p:to>
                                    </p:set>
                                    <p:anim calcmode="lin" valueType="num">
                                      <p:cBhvr additive="base">
                                        <p:cTn id="52" dur="500" fill="hold"/>
                                        <p:tgtEl>
                                          <p:spTgt spid="51475"/>
                                        </p:tgtEl>
                                        <p:attrNameLst>
                                          <p:attrName>ppt_x</p:attrName>
                                        </p:attrNameLst>
                                      </p:cBhvr>
                                      <p:tavLst>
                                        <p:tav tm="0">
                                          <p:val>
                                            <p:strVal val="#ppt_x"/>
                                          </p:val>
                                        </p:tav>
                                        <p:tav tm="100000">
                                          <p:val>
                                            <p:strVal val="#ppt_x"/>
                                          </p:val>
                                        </p:tav>
                                      </p:tavLst>
                                    </p:anim>
                                    <p:anim calcmode="lin" valueType="num">
                                      <p:cBhvr additive="base">
                                        <p:cTn id="53" dur="500" fill="hold"/>
                                        <p:tgtEl>
                                          <p:spTgt spid="5147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51476"/>
                                        </p:tgtEl>
                                        <p:attrNameLst>
                                          <p:attrName>style.visibility</p:attrName>
                                        </p:attrNameLst>
                                      </p:cBhvr>
                                      <p:to>
                                        <p:strVal val="visible"/>
                                      </p:to>
                                    </p:set>
                                    <p:anim calcmode="lin" valueType="num">
                                      <p:cBhvr additive="base">
                                        <p:cTn id="56" dur="500" fill="hold"/>
                                        <p:tgtEl>
                                          <p:spTgt spid="51476"/>
                                        </p:tgtEl>
                                        <p:attrNameLst>
                                          <p:attrName>ppt_x</p:attrName>
                                        </p:attrNameLst>
                                      </p:cBhvr>
                                      <p:tavLst>
                                        <p:tav tm="0">
                                          <p:val>
                                            <p:strVal val="#ppt_x"/>
                                          </p:val>
                                        </p:tav>
                                        <p:tav tm="100000">
                                          <p:val>
                                            <p:strVal val="#ppt_x"/>
                                          </p:val>
                                        </p:tav>
                                      </p:tavLst>
                                    </p:anim>
                                    <p:anim calcmode="lin" valueType="num">
                                      <p:cBhvr additive="base">
                                        <p:cTn id="57" dur="500" fill="hold"/>
                                        <p:tgtEl>
                                          <p:spTgt spid="51476"/>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51477"/>
                                        </p:tgtEl>
                                        <p:attrNameLst>
                                          <p:attrName>style.visibility</p:attrName>
                                        </p:attrNameLst>
                                      </p:cBhvr>
                                      <p:to>
                                        <p:strVal val="visible"/>
                                      </p:to>
                                    </p:set>
                                    <p:anim calcmode="lin" valueType="num">
                                      <p:cBhvr additive="base">
                                        <p:cTn id="62" dur="500" fill="hold"/>
                                        <p:tgtEl>
                                          <p:spTgt spid="51477"/>
                                        </p:tgtEl>
                                        <p:attrNameLst>
                                          <p:attrName>ppt_x</p:attrName>
                                        </p:attrNameLst>
                                      </p:cBhvr>
                                      <p:tavLst>
                                        <p:tav tm="0">
                                          <p:val>
                                            <p:strVal val="#ppt_x"/>
                                          </p:val>
                                        </p:tav>
                                        <p:tav tm="100000">
                                          <p:val>
                                            <p:strVal val="#ppt_x"/>
                                          </p:val>
                                        </p:tav>
                                      </p:tavLst>
                                    </p:anim>
                                    <p:anim calcmode="lin" valueType="num">
                                      <p:cBhvr additive="base">
                                        <p:cTn id="63" dur="500" fill="hold"/>
                                        <p:tgtEl>
                                          <p:spTgt spid="51477"/>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51478"/>
                                        </p:tgtEl>
                                        <p:attrNameLst>
                                          <p:attrName>style.visibility</p:attrName>
                                        </p:attrNameLst>
                                      </p:cBhvr>
                                      <p:to>
                                        <p:strVal val="visible"/>
                                      </p:to>
                                    </p:set>
                                    <p:anim calcmode="lin" valueType="num">
                                      <p:cBhvr additive="base">
                                        <p:cTn id="66" dur="500" fill="hold"/>
                                        <p:tgtEl>
                                          <p:spTgt spid="51478"/>
                                        </p:tgtEl>
                                        <p:attrNameLst>
                                          <p:attrName>ppt_x</p:attrName>
                                        </p:attrNameLst>
                                      </p:cBhvr>
                                      <p:tavLst>
                                        <p:tav tm="0">
                                          <p:val>
                                            <p:strVal val="#ppt_x"/>
                                          </p:val>
                                        </p:tav>
                                        <p:tav tm="100000">
                                          <p:val>
                                            <p:strVal val="#ppt_x"/>
                                          </p:val>
                                        </p:tav>
                                      </p:tavLst>
                                    </p:anim>
                                    <p:anim calcmode="lin" valueType="num">
                                      <p:cBhvr additive="base">
                                        <p:cTn id="67" dur="500" fill="hold"/>
                                        <p:tgtEl>
                                          <p:spTgt spid="51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68" grpId="0" animBg="1"/>
      <p:bldP spid="51470" grpId="0" animBg="1"/>
      <p:bldP spid="51471" grpId="0" animBg="1"/>
      <p:bldP spid="51472" grpId="0" animBg="1"/>
      <p:bldP spid="51473" grpId="0" animBg="1"/>
      <p:bldP spid="51475" grpId="0" animBg="1"/>
      <p:bldP spid="51476" grpId="0" animBg="1"/>
      <p:bldP spid="51477" grpId="0" animBg="1"/>
      <p:bldP spid="51478" grpId="0" animBg="1"/>
      <p:bldP spid="51479" grpId="0" animBg="1"/>
      <p:bldP spid="51480" grpId="0" animBg="1"/>
      <p:bldP spid="51481" grpId="0" animBg="1"/>
      <p:bldP spid="5148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4"/>
          <p:cNvSpPr>
            <a:spLocks noChangeArrowheads="1"/>
          </p:cNvSpPr>
          <p:nvPr/>
        </p:nvSpPr>
        <p:spPr bwMode="auto">
          <a:xfrm>
            <a:off x="2411413" y="260350"/>
            <a:ext cx="3735387" cy="523875"/>
          </a:xfrm>
          <a:prstGeom prst="rect">
            <a:avLst/>
          </a:prstGeom>
          <a:solidFill>
            <a:schemeClr val="bg1"/>
          </a:solidFill>
          <a:ln w="9525">
            <a:noFill/>
            <a:miter lim="800000"/>
            <a:headEnd/>
            <a:tailEnd/>
          </a:ln>
        </p:spPr>
        <p:txBody>
          <a:bodyPr wrap="none">
            <a:spAutoFit/>
          </a:bodyPr>
          <a:lstStyle/>
          <a:p>
            <a:r>
              <a:rPr lang="cs-CZ" sz="2800" b="1">
                <a:latin typeface="Calibri" pitchFamily="34" charset="0"/>
              </a:rPr>
              <a:t>BT Radioshuttle systém</a:t>
            </a:r>
            <a:r>
              <a:rPr lang="cs-CZ" sz="2800">
                <a:latin typeface="Calibri" pitchFamily="34" charset="0"/>
              </a:rPr>
              <a:t> </a:t>
            </a:r>
          </a:p>
        </p:txBody>
      </p:sp>
      <p:sp>
        <p:nvSpPr>
          <p:cNvPr id="79874" name="Rectangle 15"/>
          <p:cNvSpPr>
            <a:spLocks noChangeArrowheads="1"/>
          </p:cNvSpPr>
          <p:nvPr/>
        </p:nvSpPr>
        <p:spPr bwMode="auto">
          <a:xfrm>
            <a:off x="4787900" y="1989138"/>
            <a:ext cx="720725" cy="3095625"/>
          </a:xfrm>
          <a:prstGeom prst="rect">
            <a:avLst/>
          </a:prstGeom>
          <a:noFill/>
          <a:ln w="38100">
            <a:solidFill>
              <a:schemeClr val="tx1"/>
            </a:solidFill>
            <a:miter lim="800000"/>
            <a:headEnd/>
            <a:tailEnd/>
          </a:ln>
        </p:spPr>
        <p:txBody>
          <a:bodyPr wrap="none" anchor="ctr"/>
          <a:lstStyle/>
          <a:p>
            <a:endParaRPr lang="cs-CZ">
              <a:latin typeface="Calibri" pitchFamily="34" charset="0"/>
            </a:endParaRPr>
          </a:p>
        </p:txBody>
      </p:sp>
      <p:sp>
        <p:nvSpPr>
          <p:cNvPr id="79875" name="Rectangle 16"/>
          <p:cNvSpPr>
            <a:spLocks noChangeArrowheads="1"/>
          </p:cNvSpPr>
          <p:nvPr/>
        </p:nvSpPr>
        <p:spPr bwMode="auto">
          <a:xfrm>
            <a:off x="971550" y="1268413"/>
            <a:ext cx="720725" cy="3889375"/>
          </a:xfrm>
          <a:prstGeom prst="rect">
            <a:avLst/>
          </a:prstGeom>
          <a:noFill/>
          <a:ln w="38100">
            <a:solidFill>
              <a:schemeClr val="tx1"/>
            </a:solidFill>
            <a:miter lim="800000"/>
            <a:headEnd/>
            <a:tailEnd/>
          </a:ln>
        </p:spPr>
        <p:txBody>
          <a:bodyPr wrap="none" anchor="ctr"/>
          <a:lstStyle/>
          <a:p>
            <a:endParaRPr lang="cs-CZ">
              <a:latin typeface="Calibri" pitchFamily="34" charset="0"/>
            </a:endParaRPr>
          </a:p>
        </p:txBody>
      </p:sp>
      <p:sp>
        <p:nvSpPr>
          <p:cNvPr id="79876" name="Rectangle 17"/>
          <p:cNvSpPr>
            <a:spLocks noChangeArrowheads="1"/>
          </p:cNvSpPr>
          <p:nvPr/>
        </p:nvSpPr>
        <p:spPr bwMode="auto">
          <a:xfrm>
            <a:off x="1692275" y="1268413"/>
            <a:ext cx="719138" cy="3889375"/>
          </a:xfrm>
          <a:prstGeom prst="rect">
            <a:avLst/>
          </a:prstGeom>
          <a:noFill/>
          <a:ln w="38100">
            <a:solidFill>
              <a:schemeClr val="tx1"/>
            </a:solidFill>
            <a:miter lim="800000"/>
            <a:headEnd/>
            <a:tailEnd/>
          </a:ln>
        </p:spPr>
        <p:txBody>
          <a:bodyPr wrap="none" anchor="ctr"/>
          <a:lstStyle/>
          <a:p>
            <a:endParaRPr lang="cs-CZ">
              <a:latin typeface="Calibri" pitchFamily="34" charset="0"/>
            </a:endParaRPr>
          </a:p>
        </p:txBody>
      </p:sp>
      <p:sp>
        <p:nvSpPr>
          <p:cNvPr id="79877" name="Rectangle 18"/>
          <p:cNvSpPr>
            <a:spLocks noChangeArrowheads="1"/>
          </p:cNvSpPr>
          <p:nvPr/>
        </p:nvSpPr>
        <p:spPr bwMode="auto">
          <a:xfrm>
            <a:off x="2411413" y="1268413"/>
            <a:ext cx="720725" cy="3889375"/>
          </a:xfrm>
          <a:prstGeom prst="rect">
            <a:avLst/>
          </a:prstGeom>
          <a:noFill/>
          <a:ln w="38100">
            <a:solidFill>
              <a:schemeClr val="tx1"/>
            </a:solidFill>
            <a:miter lim="800000"/>
            <a:headEnd/>
            <a:tailEnd/>
          </a:ln>
        </p:spPr>
        <p:txBody>
          <a:bodyPr wrap="none" anchor="ctr"/>
          <a:lstStyle/>
          <a:p>
            <a:endParaRPr lang="cs-CZ">
              <a:latin typeface="Calibri" pitchFamily="34" charset="0"/>
            </a:endParaRPr>
          </a:p>
        </p:txBody>
      </p:sp>
      <p:sp>
        <p:nvSpPr>
          <p:cNvPr id="79878" name="Rectangle 19"/>
          <p:cNvSpPr>
            <a:spLocks noChangeArrowheads="1"/>
          </p:cNvSpPr>
          <p:nvPr/>
        </p:nvSpPr>
        <p:spPr bwMode="auto">
          <a:xfrm>
            <a:off x="3132138" y="1268413"/>
            <a:ext cx="720725" cy="3889375"/>
          </a:xfrm>
          <a:prstGeom prst="rect">
            <a:avLst/>
          </a:prstGeom>
          <a:noFill/>
          <a:ln w="38100">
            <a:solidFill>
              <a:schemeClr val="tx1"/>
            </a:solidFill>
            <a:miter lim="800000"/>
            <a:headEnd/>
            <a:tailEnd/>
          </a:ln>
        </p:spPr>
        <p:txBody>
          <a:bodyPr wrap="none" anchor="ctr"/>
          <a:lstStyle/>
          <a:p>
            <a:endParaRPr lang="cs-CZ">
              <a:latin typeface="Calibri" pitchFamily="34" charset="0"/>
            </a:endParaRPr>
          </a:p>
        </p:txBody>
      </p:sp>
      <p:grpSp>
        <p:nvGrpSpPr>
          <p:cNvPr id="3" name="Group 30"/>
          <p:cNvGrpSpPr>
            <a:grpSpLocks/>
          </p:cNvGrpSpPr>
          <p:nvPr/>
        </p:nvGrpSpPr>
        <p:grpSpPr bwMode="auto">
          <a:xfrm rot="5400000">
            <a:off x="3708400" y="5661026"/>
            <a:ext cx="1150937" cy="576262"/>
            <a:chOff x="4468" y="527"/>
            <a:chExt cx="725" cy="363"/>
          </a:xfrm>
        </p:grpSpPr>
        <p:sp>
          <p:nvSpPr>
            <p:cNvPr id="80115" name="Rectangle 31"/>
            <p:cNvSpPr>
              <a:spLocks noChangeArrowheads="1"/>
            </p:cNvSpPr>
            <p:nvPr/>
          </p:nvSpPr>
          <p:spPr bwMode="auto">
            <a:xfrm>
              <a:off x="4740" y="527"/>
              <a:ext cx="318" cy="363"/>
            </a:xfrm>
            <a:prstGeom prst="rect">
              <a:avLst/>
            </a:prstGeom>
            <a:solidFill>
              <a:srgbClr val="FF3300"/>
            </a:solidFill>
            <a:ln w="9525">
              <a:solidFill>
                <a:schemeClr val="tx1"/>
              </a:solidFill>
              <a:miter lim="800000"/>
              <a:headEnd/>
              <a:tailEnd/>
            </a:ln>
          </p:spPr>
          <p:txBody>
            <a:bodyPr wrap="none" anchor="ctr"/>
            <a:lstStyle/>
            <a:p>
              <a:endParaRPr lang="cs-CZ">
                <a:latin typeface="Calibri" pitchFamily="34" charset="0"/>
              </a:endParaRPr>
            </a:p>
          </p:txBody>
        </p:sp>
        <p:sp>
          <p:nvSpPr>
            <p:cNvPr id="80116" name="Rectangle 32"/>
            <p:cNvSpPr>
              <a:spLocks noChangeArrowheads="1"/>
            </p:cNvSpPr>
            <p:nvPr/>
          </p:nvSpPr>
          <p:spPr bwMode="auto">
            <a:xfrm>
              <a:off x="4695" y="572"/>
              <a:ext cx="45" cy="45"/>
            </a:xfrm>
            <a:prstGeom prst="rect">
              <a:avLst/>
            </a:prstGeom>
            <a:solidFill>
              <a:schemeClr val="tx2"/>
            </a:solidFill>
            <a:ln w="9525">
              <a:solidFill>
                <a:schemeClr val="tx1"/>
              </a:solidFill>
              <a:miter lim="800000"/>
              <a:headEnd/>
              <a:tailEnd/>
            </a:ln>
          </p:spPr>
          <p:txBody>
            <a:bodyPr wrap="none" anchor="ctr"/>
            <a:lstStyle/>
            <a:p>
              <a:endParaRPr lang="cs-CZ">
                <a:latin typeface="Calibri" pitchFamily="34" charset="0"/>
              </a:endParaRPr>
            </a:p>
          </p:txBody>
        </p:sp>
        <p:sp>
          <p:nvSpPr>
            <p:cNvPr id="80117" name="Rectangle 33"/>
            <p:cNvSpPr>
              <a:spLocks noChangeArrowheads="1"/>
            </p:cNvSpPr>
            <p:nvPr/>
          </p:nvSpPr>
          <p:spPr bwMode="auto">
            <a:xfrm>
              <a:off x="4695" y="799"/>
              <a:ext cx="45" cy="45"/>
            </a:xfrm>
            <a:prstGeom prst="rect">
              <a:avLst/>
            </a:prstGeom>
            <a:solidFill>
              <a:schemeClr val="tx2"/>
            </a:solidFill>
            <a:ln w="9525">
              <a:solidFill>
                <a:schemeClr val="tx1"/>
              </a:solidFill>
              <a:miter lim="800000"/>
              <a:headEnd/>
              <a:tailEnd/>
            </a:ln>
          </p:spPr>
          <p:txBody>
            <a:bodyPr wrap="none" anchor="ctr"/>
            <a:lstStyle/>
            <a:p>
              <a:endParaRPr lang="cs-CZ">
                <a:latin typeface="Calibri" pitchFamily="34" charset="0"/>
              </a:endParaRPr>
            </a:p>
          </p:txBody>
        </p:sp>
        <p:sp>
          <p:nvSpPr>
            <p:cNvPr id="80118" name="Rectangle 34"/>
            <p:cNvSpPr>
              <a:spLocks noChangeArrowheads="1"/>
            </p:cNvSpPr>
            <p:nvPr/>
          </p:nvSpPr>
          <p:spPr bwMode="auto">
            <a:xfrm>
              <a:off x="4468" y="572"/>
              <a:ext cx="227" cy="45"/>
            </a:xfrm>
            <a:prstGeom prst="rect">
              <a:avLst/>
            </a:prstGeom>
            <a:solidFill>
              <a:schemeClr val="bg2"/>
            </a:solidFill>
            <a:ln w="9525">
              <a:solidFill>
                <a:schemeClr val="tx1"/>
              </a:solidFill>
              <a:miter lim="800000"/>
              <a:headEnd/>
              <a:tailEnd/>
            </a:ln>
          </p:spPr>
          <p:txBody>
            <a:bodyPr wrap="none" anchor="ctr"/>
            <a:lstStyle/>
            <a:p>
              <a:endParaRPr lang="cs-CZ">
                <a:latin typeface="Calibri" pitchFamily="34" charset="0"/>
              </a:endParaRPr>
            </a:p>
          </p:txBody>
        </p:sp>
        <p:sp>
          <p:nvSpPr>
            <p:cNvPr id="80119" name="Rectangle 35"/>
            <p:cNvSpPr>
              <a:spLocks noChangeArrowheads="1"/>
            </p:cNvSpPr>
            <p:nvPr/>
          </p:nvSpPr>
          <p:spPr bwMode="auto">
            <a:xfrm>
              <a:off x="4468" y="799"/>
              <a:ext cx="227" cy="45"/>
            </a:xfrm>
            <a:prstGeom prst="rect">
              <a:avLst/>
            </a:prstGeom>
            <a:solidFill>
              <a:schemeClr val="bg2"/>
            </a:solidFill>
            <a:ln w="9525">
              <a:solidFill>
                <a:schemeClr val="tx1"/>
              </a:solidFill>
              <a:miter lim="800000"/>
              <a:headEnd/>
              <a:tailEnd/>
            </a:ln>
          </p:spPr>
          <p:txBody>
            <a:bodyPr wrap="none" anchor="ctr"/>
            <a:lstStyle/>
            <a:p>
              <a:endParaRPr lang="cs-CZ">
                <a:latin typeface="Calibri" pitchFamily="34" charset="0"/>
              </a:endParaRPr>
            </a:p>
          </p:txBody>
        </p:sp>
        <p:sp>
          <p:nvSpPr>
            <p:cNvPr id="80120" name="Rectangle 36"/>
            <p:cNvSpPr>
              <a:spLocks noChangeArrowheads="1"/>
            </p:cNvSpPr>
            <p:nvPr/>
          </p:nvSpPr>
          <p:spPr bwMode="auto">
            <a:xfrm>
              <a:off x="4876" y="572"/>
              <a:ext cx="182" cy="272"/>
            </a:xfrm>
            <a:prstGeom prst="rect">
              <a:avLst/>
            </a:prstGeom>
            <a:solidFill>
              <a:schemeClr val="tx2"/>
            </a:solidFill>
            <a:ln w="9525">
              <a:solidFill>
                <a:schemeClr val="tx1"/>
              </a:solidFill>
              <a:miter lim="800000"/>
              <a:headEnd/>
              <a:tailEnd/>
            </a:ln>
          </p:spPr>
          <p:txBody>
            <a:bodyPr wrap="none" anchor="ctr"/>
            <a:lstStyle/>
            <a:p>
              <a:endParaRPr lang="cs-CZ">
                <a:latin typeface="Calibri" pitchFamily="34" charset="0"/>
              </a:endParaRPr>
            </a:p>
          </p:txBody>
        </p:sp>
        <p:sp>
          <p:nvSpPr>
            <p:cNvPr id="80121" name="Rectangle 37"/>
            <p:cNvSpPr>
              <a:spLocks noChangeArrowheads="1"/>
            </p:cNvSpPr>
            <p:nvPr/>
          </p:nvSpPr>
          <p:spPr bwMode="auto">
            <a:xfrm>
              <a:off x="4785" y="572"/>
              <a:ext cx="91" cy="272"/>
            </a:xfrm>
            <a:prstGeom prst="rect">
              <a:avLst/>
            </a:prstGeom>
            <a:solidFill>
              <a:schemeClr val="bg1"/>
            </a:solidFill>
            <a:ln w="9525">
              <a:solidFill>
                <a:schemeClr val="tx1"/>
              </a:solidFill>
              <a:miter lim="800000"/>
              <a:headEnd/>
              <a:tailEnd/>
            </a:ln>
          </p:spPr>
          <p:txBody>
            <a:bodyPr wrap="none" anchor="ctr"/>
            <a:lstStyle/>
            <a:p>
              <a:endParaRPr lang="cs-CZ">
                <a:latin typeface="Calibri" pitchFamily="34" charset="0"/>
              </a:endParaRPr>
            </a:p>
          </p:txBody>
        </p:sp>
        <p:sp>
          <p:nvSpPr>
            <p:cNvPr id="80122" name="Rectangle 38"/>
            <p:cNvSpPr>
              <a:spLocks noChangeArrowheads="1"/>
            </p:cNvSpPr>
            <p:nvPr/>
          </p:nvSpPr>
          <p:spPr bwMode="auto">
            <a:xfrm>
              <a:off x="5057" y="572"/>
              <a:ext cx="136" cy="273"/>
            </a:xfrm>
            <a:prstGeom prst="rect">
              <a:avLst/>
            </a:prstGeom>
            <a:solidFill>
              <a:srgbClr val="FF3300"/>
            </a:solidFill>
            <a:ln w="9525">
              <a:solidFill>
                <a:schemeClr val="tx1"/>
              </a:solidFill>
              <a:miter lim="800000"/>
              <a:headEnd/>
              <a:tailEnd/>
            </a:ln>
          </p:spPr>
          <p:txBody>
            <a:bodyPr wrap="none" anchor="ctr"/>
            <a:lstStyle/>
            <a:p>
              <a:endParaRPr lang="cs-CZ">
                <a:latin typeface="Calibri" pitchFamily="34" charset="0"/>
              </a:endParaRPr>
            </a:p>
          </p:txBody>
        </p:sp>
      </p:grpSp>
      <p:sp>
        <p:nvSpPr>
          <p:cNvPr id="79880" name="Line 39"/>
          <p:cNvSpPr>
            <a:spLocks noChangeShapeType="1"/>
          </p:cNvSpPr>
          <p:nvPr/>
        </p:nvSpPr>
        <p:spPr bwMode="auto">
          <a:xfrm>
            <a:off x="2411413" y="1268413"/>
            <a:ext cx="0" cy="3889375"/>
          </a:xfrm>
          <a:prstGeom prst="line">
            <a:avLst/>
          </a:prstGeom>
          <a:noFill/>
          <a:ln w="38100">
            <a:solidFill>
              <a:schemeClr val="tx1"/>
            </a:solidFill>
            <a:round/>
            <a:headEnd/>
            <a:tailEnd/>
          </a:ln>
        </p:spPr>
        <p:txBody>
          <a:bodyPr/>
          <a:lstStyle/>
          <a:p>
            <a:endParaRPr lang="cs-CZ"/>
          </a:p>
        </p:txBody>
      </p:sp>
      <p:sp>
        <p:nvSpPr>
          <p:cNvPr id="79881" name="Line 40"/>
          <p:cNvSpPr>
            <a:spLocks noChangeShapeType="1"/>
          </p:cNvSpPr>
          <p:nvPr/>
        </p:nvSpPr>
        <p:spPr bwMode="auto">
          <a:xfrm>
            <a:off x="1763713" y="1268413"/>
            <a:ext cx="0" cy="3889375"/>
          </a:xfrm>
          <a:prstGeom prst="line">
            <a:avLst/>
          </a:prstGeom>
          <a:noFill/>
          <a:ln w="9525">
            <a:solidFill>
              <a:schemeClr val="tx1"/>
            </a:solidFill>
            <a:round/>
            <a:headEnd/>
            <a:tailEnd/>
          </a:ln>
        </p:spPr>
        <p:txBody>
          <a:bodyPr/>
          <a:lstStyle/>
          <a:p>
            <a:endParaRPr lang="cs-CZ"/>
          </a:p>
        </p:txBody>
      </p:sp>
      <p:sp>
        <p:nvSpPr>
          <p:cNvPr id="79882" name="Line 41"/>
          <p:cNvSpPr>
            <a:spLocks noChangeShapeType="1"/>
          </p:cNvSpPr>
          <p:nvPr/>
        </p:nvSpPr>
        <p:spPr bwMode="auto">
          <a:xfrm>
            <a:off x="3059113" y="1268413"/>
            <a:ext cx="0" cy="3889375"/>
          </a:xfrm>
          <a:prstGeom prst="line">
            <a:avLst/>
          </a:prstGeom>
          <a:noFill/>
          <a:ln w="9525">
            <a:solidFill>
              <a:schemeClr val="tx1"/>
            </a:solidFill>
            <a:round/>
            <a:headEnd/>
            <a:tailEnd/>
          </a:ln>
        </p:spPr>
        <p:txBody>
          <a:bodyPr/>
          <a:lstStyle/>
          <a:p>
            <a:endParaRPr lang="cs-CZ"/>
          </a:p>
        </p:txBody>
      </p:sp>
      <p:sp>
        <p:nvSpPr>
          <p:cNvPr id="79883" name="Line 42"/>
          <p:cNvSpPr>
            <a:spLocks noChangeShapeType="1"/>
          </p:cNvSpPr>
          <p:nvPr/>
        </p:nvSpPr>
        <p:spPr bwMode="auto">
          <a:xfrm>
            <a:off x="3203575" y="1268413"/>
            <a:ext cx="0" cy="3889375"/>
          </a:xfrm>
          <a:prstGeom prst="line">
            <a:avLst/>
          </a:prstGeom>
          <a:noFill/>
          <a:ln w="9525">
            <a:solidFill>
              <a:schemeClr val="tx1"/>
            </a:solidFill>
            <a:round/>
            <a:headEnd/>
            <a:tailEnd/>
          </a:ln>
        </p:spPr>
        <p:txBody>
          <a:bodyPr/>
          <a:lstStyle/>
          <a:p>
            <a:endParaRPr lang="cs-CZ"/>
          </a:p>
        </p:txBody>
      </p:sp>
      <p:sp>
        <p:nvSpPr>
          <p:cNvPr id="79884" name="Line 43"/>
          <p:cNvSpPr>
            <a:spLocks noChangeShapeType="1"/>
          </p:cNvSpPr>
          <p:nvPr/>
        </p:nvSpPr>
        <p:spPr bwMode="auto">
          <a:xfrm>
            <a:off x="1042988" y="1268413"/>
            <a:ext cx="0" cy="3889375"/>
          </a:xfrm>
          <a:prstGeom prst="line">
            <a:avLst/>
          </a:prstGeom>
          <a:noFill/>
          <a:ln w="9525">
            <a:solidFill>
              <a:schemeClr val="tx1"/>
            </a:solidFill>
            <a:round/>
            <a:headEnd/>
            <a:tailEnd/>
          </a:ln>
        </p:spPr>
        <p:txBody>
          <a:bodyPr/>
          <a:lstStyle/>
          <a:p>
            <a:endParaRPr lang="cs-CZ"/>
          </a:p>
        </p:txBody>
      </p:sp>
      <p:sp>
        <p:nvSpPr>
          <p:cNvPr id="79885" name="Line 44"/>
          <p:cNvSpPr>
            <a:spLocks noChangeShapeType="1"/>
          </p:cNvSpPr>
          <p:nvPr/>
        </p:nvSpPr>
        <p:spPr bwMode="auto">
          <a:xfrm>
            <a:off x="1619250" y="1268413"/>
            <a:ext cx="0" cy="3889375"/>
          </a:xfrm>
          <a:prstGeom prst="line">
            <a:avLst/>
          </a:prstGeom>
          <a:noFill/>
          <a:ln w="9525">
            <a:solidFill>
              <a:schemeClr val="tx1"/>
            </a:solidFill>
            <a:round/>
            <a:headEnd/>
            <a:tailEnd/>
          </a:ln>
        </p:spPr>
        <p:txBody>
          <a:bodyPr/>
          <a:lstStyle/>
          <a:p>
            <a:endParaRPr lang="cs-CZ"/>
          </a:p>
        </p:txBody>
      </p:sp>
      <p:sp>
        <p:nvSpPr>
          <p:cNvPr id="79886" name="Line 45"/>
          <p:cNvSpPr>
            <a:spLocks noChangeShapeType="1"/>
          </p:cNvSpPr>
          <p:nvPr/>
        </p:nvSpPr>
        <p:spPr bwMode="auto">
          <a:xfrm>
            <a:off x="1692275" y="1268413"/>
            <a:ext cx="0" cy="3889375"/>
          </a:xfrm>
          <a:prstGeom prst="line">
            <a:avLst/>
          </a:prstGeom>
          <a:noFill/>
          <a:ln w="9525">
            <a:solidFill>
              <a:schemeClr val="tx1"/>
            </a:solidFill>
            <a:round/>
            <a:headEnd/>
            <a:tailEnd/>
          </a:ln>
        </p:spPr>
        <p:txBody>
          <a:bodyPr/>
          <a:lstStyle/>
          <a:p>
            <a:endParaRPr lang="cs-CZ"/>
          </a:p>
        </p:txBody>
      </p:sp>
      <p:sp>
        <p:nvSpPr>
          <p:cNvPr id="79887" name="Line 46"/>
          <p:cNvSpPr>
            <a:spLocks noChangeShapeType="1"/>
          </p:cNvSpPr>
          <p:nvPr/>
        </p:nvSpPr>
        <p:spPr bwMode="auto">
          <a:xfrm>
            <a:off x="5580063" y="5084763"/>
            <a:ext cx="73025" cy="0"/>
          </a:xfrm>
          <a:prstGeom prst="line">
            <a:avLst/>
          </a:prstGeom>
          <a:noFill/>
          <a:ln w="9525">
            <a:solidFill>
              <a:schemeClr val="tx1"/>
            </a:solidFill>
            <a:round/>
            <a:headEnd/>
            <a:tailEnd/>
          </a:ln>
        </p:spPr>
        <p:txBody>
          <a:bodyPr/>
          <a:lstStyle/>
          <a:p>
            <a:endParaRPr lang="cs-CZ"/>
          </a:p>
        </p:txBody>
      </p:sp>
      <p:sp>
        <p:nvSpPr>
          <p:cNvPr id="79888" name="Line 47"/>
          <p:cNvSpPr>
            <a:spLocks noChangeShapeType="1"/>
          </p:cNvSpPr>
          <p:nvPr/>
        </p:nvSpPr>
        <p:spPr bwMode="auto">
          <a:xfrm>
            <a:off x="5435600" y="2635250"/>
            <a:ext cx="142875" cy="0"/>
          </a:xfrm>
          <a:prstGeom prst="line">
            <a:avLst/>
          </a:prstGeom>
          <a:noFill/>
          <a:ln w="38100">
            <a:solidFill>
              <a:schemeClr val="tx1"/>
            </a:solidFill>
            <a:round/>
            <a:headEnd/>
            <a:tailEnd/>
          </a:ln>
        </p:spPr>
        <p:txBody>
          <a:bodyPr/>
          <a:lstStyle/>
          <a:p>
            <a:endParaRPr lang="cs-CZ"/>
          </a:p>
        </p:txBody>
      </p:sp>
      <p:sp>
        <p:nvSpPr>
          <p:cNvPr id="79889" name="Line 48"/>
          <p:cNvSpPr>
            <a:spLocks noChangeShapeType="1"/>
          </p:cNvSpPr>
          <p:nvPr/>
        </p:nvSpPr>
        <p:spPr bwMode="auto">
          <a:xfrm>
            <a:off x="4932363" y="2563813"/>
            <a:ext cx="71437" cy="0"/>
          </a:xfrm>
          <a:prstGeom prst="line">
            <a:avLst/>
          </a:prstGeom>
          <a:noFill/>
          <a:ln w="9525">
            <a:solidFill>
              <a:schemeClr val="tx1"/>
            </a:solidFill>
            <a:round/>
            <a:headEnd/>
            <a:tailEnd/>
          </a:ln>
        </p:spPr>
        <p:txBody>
          <a:bodyPr/>
          <a:lstStyle/>
          <a:p>
            <a:endParaRPr lang="cs-CZ"/>
          </a:p>
        </p:txBody>
      </p:sp>
      <p:grpSp>
        <p:nvGrpSpPr>
          <p:cNvPr id="79890" name="Group 49"/>
          <p:cNvGrpSpPr>
            <a:grpSpLocks/>
          </p:cNvGrpSpPr>
          <p:nvPr/>
        </p:nvGrpSpPr>
        <p:grpSpPr bwMode="auto">
          <a:xfrm>
            <a:off x="3203575" y="1339850"/>
            <a:ext cx="576263" cy="576263"/>
            <a:chOff x="2426" y="663"/>
            <a:chExt cx="364" cy="363"/>
          </a:xfrm>
        </p:grpSpPr>
        <p:sp>
          <p:nvSpPr>
            <p:cNvPr id="80108" name="Rectangle 50"/>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109" name="Line 51"/>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80110" name="Line 52"/>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80111" name="Line 53"/>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80112" name="Line 54"/>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80113" name="Line 55"/>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80114" name="Line 56"/>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79891" name="Group 57"/>
          <p:cNvGrpSpPr>
            <a:grpSpLocks/>
          </p:cNvGrpSpPr>
          <p:nvPr/>
        </p:nvGrpSpPr>
        <p:grpSpPr bwMode="auto">
          <a:xfrm>
            <a:off x="3203575" y="1987550"/>
            <a:ext cx="577850" cy="576263"/>
            <a:chOff x="2426" y="663"/>
            <a:chExt cx="364" cy="363"/>
          </a:xfrm>
        </p:grpSpPr>
        <p:sp>
          <p:nvSpPr>
            <p:cNvPr id="80101" name="Rectangle 58"/>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102" name="Line 59"/>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80103" name="Line 60"/>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80104" name="Line 61"/>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80105" name="Line 62"/>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80106" name="Line 63"/>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80107" name="Line 64"/>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79892" name="Group 65"/>
          <p:cNvGrpSpPr>
            <a:grpSpLocks/>
          </p:cNvGrpSpPr>
          <p:nvPr/>
        </p:nvGrpSpPr>
        <p:grpSpPr bwMode="auto">
          <a:xfrm>
            <a:off x="2484438" y="1339850"/>
            <a:ext cx="577850" cy="576263"/>
            <a:chOff x="2426" y="663"/>
            <a:chExt cx="364" cy="363"/>
          </a:xfrm>
        </p:grpSpPr>
        <p:sp>
          <p:nvSpPr>
            <p:cNvPr id="80094" name="Rectangle 66"/>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095" name="Line 67"/>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80096" name="Line 68"/>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80097" name="Line 69"/>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80098" name="Line 70"/>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80099" name="Line 71"/>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80100" name="Line 72"/>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sp>
        <p:nvSpPr>
          <p:cNvPr id="79893" name="Line 73"/>
          <p:cNvSpPr>
            <a:spLocks noChangeShapeType="1"/>
          </p:cNvSpPr>
          <p:nvPr/>
        </p:nvSpPr>
        <p:spPr bwMode="auto">
          <a:xfrm>
            <a:off x="2339975" y="1268413"/>
            <a:ext cx="0" cy="3889375"/>
          </a:xfrm>
          <a:prstGeom prst="line">
            <a:avLst/>
          </a:prstGeom>
          <a:noFill/>
          <a:ln w="9525">
            <a:solidFill>
              <a:schemeClr val="tx1"/>
            </a:solidFill>
            <a:round/>
            <a:headEnd/>
            <a:tailEnd/>
          </a:ln>
        </p:spPr>
        <p:txBody>
          <a:bodyPr/>
          <a:lstStyle/>
          <a:p>
            <a:endParaRPr lang="cs-CZ"/>
          </a:p>
        </p:txBody>
      </p:sp>
      <p:sp>
        <p:nvSpPr>
          <p:cNvPr id="79894" name="Line 74"/>
          <p:cNvSpPr>
            <a:spLocks noChangeShapeType="1"/>
          </p:cNvSpPr>
          <p:nvPr/>
        </p:nvSpPr>
        <p:spPr bwMode="auto">
          <a:xfrm>
            <a:off x="2484438" y="1268413"/>
            <a:ext cx="0" cy="3889375"/>
          </a:xfrm>
          <a:prstGeom prst="line">
            <a:avLst/>
          </a:prstGeom>
          <a:noFill/>
          <a:ln w="9525">
            <a:solidFill>
              <a:schemeClr val="tx1"/>
            </a:solidFill>
            <a:round/>
            <a:headEnd/>
            <a:tailEnd/>
          </a:ln>
        </p:spPr>
        <p:txBody>
          <a:bodyPr/>
          <a:lstStyle/>
          <a:p>
            <a:endParaRPr lang="cs-CZ"/>
          </a:p>
        </p:txBody>
      </p:sp>
      <p:sp>
        <p:nvSpPr>
          <p:cNvPr id="79895" name="Line 75"/>
          <p:cNvSpPr>
            <a:spLocks noChangeShapeType="1"/>
          </p:cNvSpPr>
          <p:nvPr/>
        </p:nvSpPr>
        <p:spPr bwMode="auto">
          <a:xfrm>
            <a:off x="3779838" y="1268413"/>
            <a:ext cx="0" cy="3889375"/>
          </a:xfrm>
          <a:prstGeom prst="line">
            <a:avLst/>
          </a:prstGeom>
          <a:noFill/>
          <a:ln w="9525">
            <a:solidFill>
              <a:schemeClr val="tx1"/>
            </a:solidFill>
            <a:round/>
            <a:headEnd/>
            <a:tailEnd/>
          </a:ln>
        </p:spPr>
        <p:txBody>
          <a:bodyPr/>
          <a:lstStyle/>
          <a:p>
            <a:endParaRPr lang="cs-CZ"/>
          </a:p>
        </p:txBody>
      </p:sp>
      <p:grpSp>
        <p:nvGrpSpPr>
          <p:cNvPr id="7" name="Group 76"/>
          <p:cNvGrpSpPr>
            <a:grpSpLocks/>
          </p:cNvGrpSpPr>
          <p:nvPr/>
        </p:nvGrpSpPr>
        <p:grpSpPr bwMode="auto">
          <a:xfrm>
            <a:off x="1763713" y="2636838"/>
            <a:ext cx="577850" cy="576262"/>
            <a:chOff x="2426" y="663"/>
            <a:chExt cx="364" cy="363"/>
          </a:xfrm>
        </p:grpSpPr>
        <p:sp>
          <p:nvSpPr>
            <p:cNvPr id="80087" name="Rectangle 77"/>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088" name="Line 78"/>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80089" name="Line 79"/>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80090" name="Line 80"/>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80091" name="Line 81"/>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80092" name="Line 82"/>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80093" name="Line 83"/>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79897" name="Group 84"/>
          <p:cNvGrpSpPr>
            <a:grpSpLocks/>
          </p:cNvGrpSpPr>
          <p:nvPr/>
        </p:nvGrpSpPr>
        <p:grpSpPr bwMode="auto">
          <a:xfrm>
            <a:off x="1763713" y="1987550"/>
            <a:ext cx="577850" cy="576263"/>
            <a:chOff x="2426" y="663"/>
            <a:chExt cx="364" cy="363"/>
          </a:xfrm>
        </p:grpSpPr>
        <p:sp>
          <p:nvSpPr>
            <p:cNvPr id="80080" name="Rectangle 85"/>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081" name="Line 86"/>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80082" name="Line 87"/>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80083" name="Line 88"/>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80084" name="Line 89"/>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80085" name="Line 90"/>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80086" name="Line 91"/>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79898" name="Group 92"/>
          <p:cNvGrpSpPr>
            <a:grpSpLocks/>
          </p:cNvGrpSpPr>
          <p:nvPr/>
        </p:nvGrpSpPr>
        <p:grpSpPr bwMode="auto">
          <a:xfrm>
            <a:off x="1042988" y="1987550"/>
            <a:ext cx="577850" cy="576263"/>
            <a:chOff x="2426" y="663"/>
            <a:chExt cx="364" cy="363"/>
          </a:xfrm>
        </p:grpSpPr>
        <p:sp>
          <p:nvSpPr>
            <p:cNvPr id="80073" name="Rectangle 93"/>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074" name="Line 94"/>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80075" name="Line 95"/>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80076" name="Line 96"/>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80077" name="Line 97"/>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80078" name="Line 98"/>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80079" name="Line 99"/>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79899" name="Group 100"/>
          <p:cNvGrpSpPr>
            <a:grpSpLocks/>
          </p:cNvGrpSpPr>
          <p:nvPr/>
        </p:nvGrpSpPr>
        <p:grpSpPr bwMode="auto">
          <a:xfrm>
            <a:off x="1042988" y="1339850"/>
            <a:ext cx="577850" cy="576263"/>
            <a:chOff x="2426" y="663"/>
            <a:chExt cx="364" cy="363"/>
          </a:xfrm>
        </p:grpSpPr>
        <p:sp>
          <p:nvSpPr>
            <p:cNvPr id="80066" name="Rectangle 101"/>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067" name="Line 102"/>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80068" name="Line 103"/>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80069" name="Line 104"/>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80070" name="Line 105"/>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80071" name="Line 106"/>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80072" name="Line 107"/>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79900" name="Group 108"/>
          <p:cNvGrpSpPr>
            <a:grpSpLocks/>
          </p:cNvGrpSpPr>
          <p:nvPr/>
        </p:nvGrpSpPr>
        <p:grpSpPr bwMode="auto">
          <a:xfrm>
            <a:off x="1763713" y="1339850"/>
            <a:ext cx="577850" cy="576263"/>
            <a:chOff x="2426" y="663"/>
            <a:chExt cx="364" cy="363"/>
          </a:xfrm>
        </p:grpSpPr>
        <p:sp>
          <p:nvSpPr>
            <p:cNvPr id="80059" name="Rectangle 109"/>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060" name="Line 110"/>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80061" name="Line 111"/>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80062" name="Line 112"/>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80063" name="Line 113"/>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80064" name="Line 114"/>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80065" name="Line 115"/>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nvGrpSpPr>
          <p:cNvPr id="79901" name="Group 116"/>
          <p:cNvGrpSpPr>
            <a:grpSpLocks/>
          </p:cNvGrpSpPr>
          <p:nvPr/>
        </p:nvGrpSpPr>
        <p:grpSpPr bwMode="auto">
          <a:xfrm>
            <a:off x="4859338" y="2060575"/>
            <a:ext cx="577850" cy="576263"/>
            <a:chOff x="2653" y="618"/>
            <a:chExt cx="364" cy="363"/>
          </a:xfrm>
        </p:grpSpPr>
        <p:sp>
          <p:nvSpPr>
            <p:cNvPr id="80044" name="Rectangle 117"/>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latin typeface="Calibri" pitchFamily="34" charset="0"/>
              </a:endParaRPr>
            </a:p>
          </p:txBody>
        </p:sp>
        <p:sp>
          <p:nvSpPr>
            <p:cNvPr id="80045" name="Rectangle 118"/>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80046" name="Rectangle 119"/>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80047" name="Rectangle 120"/>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80048" name="Line 121"/>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80049" name="Line 122"/>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80050" name="Line 123"/>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80051" name="Group 124"/>
            <p:cNvGrpSpPr>
              <a:grpSpLocks/>
            </p:cNvGrpSpPr>
            <p:nvPr/>
          </p:nvGrpSpPr>
          <p:grpSpPr bwMode="auto">
            <a:xfrm>
              <a:off x="2653" y="618"/>
              <a:ext cx="364" cy="317"/>
              <a:chOff x="2426" y="663"/>
              <a:chExt cx="364" cy="363"/>
            </a:xfrm>
          </p:grpSpPr>
          <p:sp>
            <p:nvSpPr>
              <p:cNvPr id="80052" name="Rectangle 125"/>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053" name="Line 126"/>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80054" name="Line 127"/>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80055" name="Line 128"/>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80056" name="Line 129"/>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80057" name="Line 130"/>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80058" name="Line 131"/>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79902" name="Rectangle 132"/>
          <p:cNvSpPr>
            <a:spLocks noChangeArrowheads="1"/>
          </p:cNvSpPr>
          <p:nvPr/>
        </p:nvSpPr>
        <p:spPr bwMode="auto">
          <a:xfrm>
            <a:off x="5508625" y="1989138"/>
            <a:ext cx="720725" cy="3095625"/>
          </a:xfrm>
          <a:prstGeom prst="rect">
            <a:avLst/>
          </a:prstGeom>
          <a:noFill/>
          <a:ln w="38100">
            <a:solidFill>
              <a:schemeClr val="tx1"/>
            </a:solidFill>
            <a:miter lim="800000"/>
            <a:headEnd/>
            <a:tailEnd/>
          </a:ln>
        </p:spPr>
        <p:txBody>
          <a:bodyPr wrap="none" anchor="ctr"/>
          <a:lstStyle/>
          <a:p>
            <a:endParaRPr lang="cs-CZ">
              <a:latin typeface="Calibri" pitchFamily="34" charset="0"/>
            </a:endParaRPr>
          </a:p>
        </p:txBody>
      </p:sp>
      <p:sp>
        <p:nvSpPr>
          <p:cNvPr id="79903" name="Line 133"/>
          <p:cNvSpPr>
            <a:spLocks noChangeShapeType="1"/>
          </p:cNvSpPr>
          <p:nvPr/>
        </p:nvSpPr>
        <p:spPr bwMode="auto">
          <a:xfrm>
            <a:off x="6300788" y="5084763"/>
            <a:ext cx="73025" cy="0"/>
          </a:xfrm>
          <a:prstGeom prst="line">
            <a:avLst/>
          </a:prstGeom>
          <a:noFill/>
          <a:ln w="9525">
            <a:solidFill>
              <a:schemeClr val="tx1"/>
            </a:solidFill>
            <a:round/>
            <a:headEnd/>
            <a:tailEnd/>
          </a:ln>
        </p:spPr>
        <p:txBody>
          <a:bodyPr/>
          <a:lstStyle/>
          <a:p>
            <a:endParaRPr lang="cs-CZ"/>
          </a:p>
        </p:txBody>
      </p:sp>
      <p:sp>
        <p:nvSpPr>
          <p:cNvPr id="79904" name="Rectangle 134"/>
          <p:cNvSpPr>
            <a:spLocks noChangeArrowheads="1"/>
          </p:cNvSpPr>
          <p:nvPr/>
        </p:nvSpPr>
        <p:spPr bwMode="auto">
          <a:xfrm>
            <a:off x="6227763" y="1989138"/>
            <a:ext cx="720725" cy="3095625"/>
          </a:xfrm>
          <a:prstGeom prst="rect">
            <a:avLst/>
          </a:prstGeom>
          <a:noFill/>
          <a:ln w="38100">
            <a:solidFill>
              <a:schemeClr val="tx1"/>
            </a:solidFill>
            <a:miter lim="800000"/>
            <a:headEnd/>
            <a:tailEnd/>
          </a:ln>
        </p:spPr>
        <p:txBody>
          <a:bodyPr wrap="none" anchor="ctr"/>
          <a:lstStyle/>
          <a:p>
            <a:endParaRPr lang="cs-CZ">
              <a:latin typeface="Calibri" pitchFamily="34" charset="0"/>
            </a:endParaRPr>
          </a:p>
        </p:txBody>
      </p:sp>
      <p:sp>
        <p:nvSpPr>
          <p:cNvPr id="79905" name="Line 135"/>
          <p:cNvSpPr>
            <a:spLocks noChangeShapeType="1"/>
          </p:cNvSpPr>
          <p:nvPr/>
        </p:nvSpPr>
        <p:spPr bwMode="auto">
          <a:xfrm>
            <a:off x="7019925" y="5084763"/>
            <a:ext cx="73025" cy="0"/>
          </a:xfrm>
          <a:prstGeom prst="line">
            <a:avLst/>
          </a:prstGeom>
          <a:noFill/>
          <a:ln w="9525">
            <a:solidFill>
              <a:schemeClr val="tx1"/>
            </a:solidFill>
            <a:round/>
            <a:headEnd/>
            <a:tailEnd/>
          </a:ln>
        </p:spPr>
        <p:txBody>
          <a:bodyPr/>
          <a:lstStyle/>
          <a:p>
            <a:endParaRPr lang="cs-CZ"/>
          </a:p>
        </p:txBody>
      </p:sp>
      <p:sp>
        <p:nvSpPr>
          <p:cNvPr id="79906" name="Rectangle 136"/>
          <p:cNvSpPr>
            <a:spLocks noChangeArrowheads="1"/>
          </p:cNvSpPr>
          <p:nvPr/>
        </p:nvSpPr>
        <p:spPr bwMode="auto">
          <a:xfrm>
            <a:off x="6948488" y="1989138"/>
            <a:ext cx="720725" cy="3095625"/>
          </a:xfrm>
          <a:prstGeom prst="rect">
            <a:avLst/>
          </a:prstGeom>
          <a:noFill/>
          <a:ln w="38100">
            <a:solidFill>
              <a:schemeClr val="tx1"/>
            </a:solidFill>
            <a:miter lim="800000"/>
            <a:headEnd/>
            <a:tailEnd/>
          </a:ln>
        </p:spPr>
        <p:txBody>
          <a:bodyPr wrap="none" anchor="ctr"/>
          <a:lstStyle/>
          <a:p>
            <a:endParaRPr lang="cs-CZ">
              <a:latin typeface="Calibri" pitchFamily="34" charset="0"/>
            </a:endParaRPr>
          </a:p>
        </p:txBody>
      </p:sp>
      <p:sp>
        <p:nvSpPr>
          <p:cNvPr id="79907" name="Line 137"/>
          <p:cNvSpPr>
            <a:spLocks noChangeShapeType="1"/>
          </p:cNvSpPr>
          <p:nvPr/>
        </p:nvSpPr>
        <p:spPr bwMode="auto">
          <a:xfrm>
            <a:off x="4787900" y="2635250"/>
            <a:ext cx="71438" cy="0"/>
          </a:xfrm>
          <a:prstGeom prst="line">
            <a:avLst/>
          </a:prstGeom>
          <a:noFill/>
          <a:ln w="38100">
            <a:solidFill>
              <a:schemeClr val="tx1"/>
            </a:solidFill>
            <a:round/>
            <a:headEnd/>
            <a:tailEnd/>
          </a:ln>
        </p:spPr>
        <p:txBody>
          <a:bodyPr/>
          <a:lstStyle/>
          <a:p>
            <a:endParaRPr lang="cs-CZ"/>
          </a:p>
        </p:txBody>
      </p:sp>
      <p:sp>
        <p:nvSpPr>
          <p:cNvPr id="79908" name="Line 138"/>
          <p:cNvSpPr>
            <a:spLocks noChangeShapeType="1"/>
          </p:cNvSpPr>
          <p:nvPr/>
        </p:nvSpPr>
        <p:spPr bwMode="auto">
          <a:xfrm>
            <a:off x="6156325" y="4941888"/>
            <a:ext cx="142875" cy="0"/>
          </a:xfrm>
          <a:prstGeom prst="line">
            <a:avLst/>
          </a:prstGeom>
          <a:noFill/>
          <a:ln w="38100">
            <a:solidFill>
              <a:schemeClr val="tx1"/>
            </a:solidFill>
            <a:round/>
            <a:headEnd/>
            <a:tailEnd/>
          </a:ln>
        </p:spPr>
        <p:txBody>
          <a:bodyPr/>
          <a:lstStyle/>
          <a:p>
            <a:endParaRPr lang="cs-CZ"/>
          </a:p>
        </p:txBody>
      </p:sp>
      <p:sp>
        <p:nvSpPr>
          <p:cNvPr id="79909" name="Line 139"/>
          <p:cNvSpPr>
            <a:spLocks noChangeShapeType="1"/>
          </p:cNvSpPr>
          <p:nvPr/>
        </p:nvSpPr>
        <p:spPr bwMode="auto">
          <a:xfrm>
            <a:off x="4932363" y="3355975"/>
            <a:ext cx="71437" cy="0"/>
          </a:xfrm>
          <a:prstGeom prst="line">
            <a:avLst/>
          </a:prstGeom>
          <a:noFill/>
          <a:ln w="9525">
            <a:solidFill>
              <a:schemeClr val="tx1"/>
            </a:solidFill>
            <a:round/>
            <a:headEnd/>
            <a:tailEnd/>
          </a:ln>
        </p:spPr>
        <p:txBody>
          <a:bodyPr/>
          <a:lstStyle/>
          <a:p>
            <a:endParaRPr lang="cs-CZ"/>
          </a:p>
        </p:txBody>
      </p:sp>
      <p:grpSp>
        <p:nvGrpSpPr>
          <p:cNvPr id="79910" name="Group 140"/>
          <p:cNvGrpSpPr>
            <a:grpSpLocks/>
          </p:cNvGrpSpPr>
          <p:nvPr/>
        </p:nvGrpSpPr>
        <p:grpSpPr bwMode="auto">
          <a:xfrm>
            <a:off x="4859338" y="2852738"/>
            <a:ext cx="577850" cy="576262"/>
            <a:chOff x="2653" y="618"/>
            <a:chExt cx="364" cy="363"/>
          </a:xfrm>
        </p:grpSpPr>
        <p:sp>
          <p:nvSpPr>
            <p:cNvPr id="80029" name="Rectangle 141"/>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latin typeface="Calibri" pitchFamily="34" charset="0"/>
              </a:endParaRPr>
            </a:p>
          </p:txBody>
        </p:sp>
        <p:sp>
          <p:nvSpPr>
            <p:cNvPr id="80030" name="Rectangle 142"/>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80031" name="Rectangle 143"/>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80032" name="Rectangle 144"/>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80033" name="Line 145"/>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80034" name="Line 146"/>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80035" name="Line 147"/>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80036" name="Group 148"/>
            <p:cNvGrpSpPr>
              <a:grpSpLocks/>
            </p:cNvGrpSpPr>
            <p:nvPr/>
          </p:nvGrpSpPr>
          <p:grpSpPr bwMode="auto">
            <a:xfrm>
              <a:off x="2653" y="618"/>
              <a:ext cx="364" cy="317"/>
              <a:chOff x="2426" y="663"/>
              <a:chExt cx="364" cy="363"/>
            </a:xfrm>
          </p:grpSpPr>
          <p:sp>
            <p:nvSpPr>
              <p:cNvPr id="80037" name="Rectangle 149"/>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038" name="Line 150"/>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80039" name="Line 151"/>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80040" name="Line 152"/>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80041" name="Line 153"/>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80042" name="Line 154"/>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80043" name="Line 155"/>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79911" name="Line 156"/>
          <p:cNvSpPr>
            <a:spLocks noChangeShapeType="1"/>
          </p:cNvSpPr>
          <p:nvPr/>
        </p:nvSpPr>
        <p:spPr bwMode="auto">
          <a:xfrm>
            <a:off x="4787900" y="3427413"/>
            <a:ext cx="71438" cy="0"/>
          </a:xfrm>
          <a:prstGeom prst="line">
            <a:avLst/>
          </a:prstGeom>
          <a:noFill/>
          <a:ln w="38100">
            <a:solidFill>
              <a:schemeClr val="tx1"/>
            </a:solidFill>
            <a:round/>
            <a:headEnd/>
            <a:tailEnd/>
          </a:ln>
        </p:spPr>
        <p:txBody>
          <a:bodyPr/>
          <a:lstStyle/>
          <a:p>
            <a:endParaRPr lang="cs-CZ"/>
          </a:p>
        </p:txBody>
      </p:sp>
      <p:sp>
        <p:nvSpPr>
          <p:cNvPr id="79912" name="Line 157"/>
          <p:cNvSpPr>
            <a:spLocks noChangeShapeType="1"/>
          </p:cNvSpPr>
          <p:nvPr/>
        </p:nvSpPr>
        <p:spPr bwMode="auto">
          <a:xfrm>
            <a:off x="6877050" y="4219575"/>
            <a:ext cx="142875" cy="0"/>
          </a:xfrm>
          <a:prstGeom prst="line">
            <a:avLst/>
          </a:prstGeom>
          <a:noFill/>
          <a:ln w="38100">
            <a:solidFill>
              <a:schemeClr val="tx1"/>
            </a:solidFill>
            <a:round/>
            <a:headEnd/>
            <a:tailEnd/>
          </a:ln>
        </p:spPr>
        <p:txBody>
          <a:bodyPr/>
          <a:lstStyle/>
          <a:p>
            <a:endParaRPr lang="cs-CZ"/>
          </a:p>
        </p:txBody>
      </p:sp>
      <p:sp>
        <p:nvSpPr>
          <p:cNvPr id="79913" name="Line 158"/>
          <p:cNvSpPr>
            <a:spLocks noChangeShapeType="1"/>
          </p:cNvSpPr>
          <p:nvPr/>
        </p:nvSpPr>
        <p:spPr bwMode="auto">
          <a:xfrm>
            <a:off x="6373813" y="4148138"/>
            <a:ext cx="71437" cy="0"/>
          </a:xfrm>
          <a:prstGeom prst="line">
            <a:avLst/>
          </a:prstGeom>
          <a:noFill/>
          <a:ln w="9525">
            <a:solidFill>
              <a:schemeClr val="tx1"/>
            </a:solidFill>
            <a:round/>
            <a:headEnd/>
            <a:tailEnd/>
          </a:ln>
        </p:spPr>
        <p:txBody>
          <a:bodyPr/>
          <a:lstStyle/>
          <a:p>
            <a:endParaRPr lang="cs-CZ"/>
          </a:p>
        </p:txBody>
      </p:sp>
      <p:grpSp>
        <p:nvGrpSpPr>
          <p:cNvPr id="79914" name="Group 159"/>
          <p:cNvGrpSpPr>
            <a:grpSpLocks/>
          </p:cNvGrpSpPr>
          <p:nvPr/>
        </p:nvGrpSpPr>
        <p:grpSpPr bwMode="auto">
          <a:xfrm>
            <a:off x="6300788" y="3644900"/>
            <a:ext cx="577850" cy="576263"/>
            <a:chOff x="2653" y="618"/>
            <a:chExt cx="364" cy="363"/>
          </a:xfrm>
        </p:grpSpPr>
        <p:sp>
          <p:nvSpPr>
            <p:cNvPr id="80014" name="Rectangle 160"/>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latin typeface="Calibri" pitchFamily="34" charset="0"/>
              </a:endParaRPr>
            </a:p>
          </p:txBody>
        </p:sp>
        <p:sp>
          <p:nvSpPr>
            <p:cNvPr id="80015" name="Rectangle 161"/>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80016" name="Rectangle 162"/>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80017" name="Rectangle 163"/>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80018" name="Line 164"/>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80019" name="Line 165"/>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80020" name="Line 166"/>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80021" name="Group 167"/>
            <p:cNvGrpSpPr>
              <a:grpSpLocks/>
            </p:cNvGrpSpPr>
            <p:nvPr/>
          </p:nvGrpSpPr>
          <p:grpSpPr bwMode="auto">
            <a:xfrm>
              <a:off x="2653" y="618"/>
              <a:ext cx="364" cy="317"/>
              <a:chOff x="2426" y="663"/>
              <a:chExt cx="364" cy="363"/>
            </a:xfrm>
          </p:grpSpPr>
          <p:sp>
            <p:nvSpPr>
              <p:cNvPr id="80022" name="Rectangle 168"/>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023" name="Line 169"/>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80024" name="Line 170"/>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80025" name="Line 171"/>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80026" name="Line 172"/>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80027" name="Line 173"/>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80028" name="Line 174"/>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79915" name="Line 175"/>
          <p:cNvSpPr>
            <a:spLocks noChangeShapeType="1"/>
          </p:cNvSpPr>
          <p:nvPr/>
        </p:nvSpPr>
        <p:spPr bwMode="auto">
          <a:xfrm flipV="1">
            <a:off x="6156325" y="4219575"/>
            <a:ext cx="144463" cy="1588"/>
          </a:xfrm>
          <a:prstGeom prst="line">
            <a:avLst/>
          </a:prstGeom>
          <a:noFill/>
          <a:ln w="38100">
            <a:solidFill>
              <a:schemeClr val="tx1"/>
            </a:solidFill>
            <a:round/>
            <a:headEnd/>
            <a:tailEnd/>
          </a:ln>
        </p:spPr>
        <p:txBody>
          <a:bodyPr/>
          <a:lstStyle/>
          <a:p>
            <a:endParaRPr lang="cs-CZ"/>
          </a:p>
        </p:txBody>
      </p:sp>
      <p:sp>
        <p:nvSpPr>
          <p:cNvPr id="79916" name="Line 176"/>
          <p:cNvSpPr>
            <a:spLocks noChangeShapeType="1"/>
          </p:cNvSpPr>
          <p:nvPr/>
        </p:nvSpPr>
        <p:spPr bwMode="auto">
          <a:xfrm>
            <a:off x="5435600" y="4149725"/>
            <a:ext cx="142875" cy="0"/>
          </a:xfrm>
          <a:prstGeom prst="line">
            <a:avLst/>
          </a:prstGeom>
          <a:noFill/>
          <a:ln w="38100">
            <a:solidFill>
              <a:schemeClr val="tx1"/>
            </a:solidFill>
            <a:round/>
            <a:headEnd/>
            <a:tailEnd/>
          </a:ln>
        </p:spPr>
        <p:txBody>
          <a:bodyPr/>
          <a:lstStyle/>
          <a:p>
            <a:endParaRPr lang="cs-CZ"/>
          </a:p>
        </p:txBody>
      </p:sp>
      <p:sp>
        <p:nvSpPr>
          <p:cNvPr id="79917" name="Line 177"/>
          <p:cNvSpPr>
            <a:spLocks noChangeShapeType="1"/>
          </p:cNvSpPr>
          <p:nvPr/>
        </p:nvSpPr>
        <p:spPr bwMode="auto">
          <a:xfrm>
            <a:off x="4932363" y="4148138"/>
            <a:ext cx="71437" cy="0"/>
          </a:xfrm>
          <a:prstGeom prst="line">
            <a:avLst/>
          </a:prstGeom>
          <a:noFill/>
          <a:ln w="9525">
            <a:solidFill>
              <a:schemeClr val="tx1"/>
            </a:solidFill>
            <a:round/>
            <a:headEnd/>
            <a:tailEnd/>
          </a:ln>
        </p:spPr>
        <p:txBody>
          <a:bodyPr/>
          <a:lstStyle/>
          <a:p>
            <a:endParaRPr lang="cs-CZ"/>
          </a:p>
        </p:txBody>
      </p:sp>
      <p:grpSp>
        <p:nvGrpSpPr>
          <p:cNvPr id="79918" name="Group 178"/>
          <p:cNvGrpSpPr>
            <a:grpSpLocks/>
          </p:cNvGrpSpPr>
          <p:nvPr/>
        </p:nvGrpSpPr>
        <p:grpSpPr bwMode="auto">
          <a:xfrm>
            <a:off x="4859338" y="3644900"/>
            <a:ext cx="577850" cy="576263"/>
            <a:chOff x="2653" y="618"/>
            <a:chExt cx="364" cy="363"/>
          </a:xfrm>
        </p:grpSpPr>
        <p:sp>
          <p:nvSpPr>
            <p:cNvPr id="79999" name="Rectangle 179"/>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latin typeface="Calibri" pitchFamily="34" charset="0"/>
              </a:endParaRPr>
            </a:p>
          </p:txBody>
        </p:sp>
        <p:sp>
          <p:nvSpPr>
            <p:cNvPr id="80000" name="Rectangle 180"/>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80001" name="Rectangle 181"/>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80002" name="Rectangle 182"/>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80003" name="Line 183"/>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80004" name="Line 184"/>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80005" name="Line 185"/>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80006" name="Group 186"/>
            <p:cNvGrpSpPr>
              <a:grpSpLocks/>
            </p:cNvGrpSpPr>
            <p:nvPr/>
          </p:nvGrpSpPr>
          <p:grpSpPr bwMode="auto">
            <a:xfrm>
              <a:off x="2653" y="618"/>
              <a:ext cx="364" cy="317"/>
              <a:chOff x="2426" y="663"/>
              <a:chExt cx="364" cy="363"/>
            </a:xfrm>
          </p:grpSpPr>
          <p:sp>
            <p:nvSpPr>
              <p:cNvPr id="80007" name="Rectangle 187"/>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008" name="Line 188"/>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80009" name="Line 189"/>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80010" name="Line 190"/>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80011" name="Line 191"/>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80012" name="Line 192"/>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80013" name="Line 193"/>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79919" name="Line 194"/>
          <p:cNvSpPr>
            <a:spLocks noChangeShapeType="1"/>
          </p:cNvSpPr>
          <p:nvPr/>
        </p:nvSpPr>
        <p:spPr bwMode="auto">
          <a:xfrm>
            <a:off x="4787900" y="4149725"/>
            <a:ext cx="71438" cy="0"/>
          </a:xfrm>
          <a:prstGeom prst="line">
            <a:avLst/>
          </a:prstGeom>
          <a:noFill/>
          <a:ln w="38100">
            <a:solidFill>
              <a:schemeClr val="tx1"/>
            </a:solidFill>
            <a:round/>
            <a:headEnd/>
            <a:tailEnd/>
          </a:ln>
        </p:spPr>
        <p:txBody>
          <a:bodyPr/>
          <a:lstStyle/>
          <a:p>
            <a:endParaRPr lang="cs-CZ"/>
          </a:p>
        </p:txBody>
      </p:sp>
      <p:sp>
        <p:nvSpPr>
          <p:cNvPr id="79920" name="Line 195"/>
          <p:cNvSpPr>
            <a:spLocks noChangeShapeType="1"/>
          </p:cNvSpPr>
          <p:nvPr/>
        </p:nvSpPr>
        <p:spPr bwMode="auto">
          <a:xfrm>
            <a:off x="6877050" y="3357563"/>
            <a:ext cx="142875" cy="0"/>
          </a:xfrm>
          <a:prstGeom prst="line">
            <a:avLst/>
          </a:prstGeom>
          <a:noFill/>
          <a:ln w="38100">
            <a:solidFill>
              <a:schemeClr val="tx1"/>
            </a:solidFill>
            <a:round/>
            <a:headEnd/>
            <a:tailEnd/>
          </a:ln>
        </p:spPr>
        <p:txBody>
          <a:bodyPr/>
          <a:lstStyle/>
          <a:p>
            <a:endParaRPr lang="cs-CZ"/>
          </a:p>
        </p:txBody>
      </p:sp>
      <p:sp>
        <p:nvSpPr>
          <p:cNvPr id="79921" name="Line 196"/>
          <p:cNvSpPr>
            <a:spLocks noChangeShapeType="1"/>
          </p:cNvSpPr>
          <p:nvPr/>
        </p:nvSpPr>
        <p:spPr bwMode="auto">
          <a:xfrm>
            <a:off x="6373813" y="3284538"/>
            <a:ext cx="71437" cy="0"/>
          </a:xfrm>
          <a:prstGeom prst="line">
            <a:avLst/>
          </a:prstGeom>
          <a:noFill/>
          <a:ln w="9525">
            <a:solidFill>
              <a:schemeClr val="tx1"/>
            </a:solidFill>
            <a:round/>
            <a:headEnd/>
            <a:tailEnd/>
          </a:ln>
        </p:spPr>
        <p:txBody>
          <a:bodyPr/>
          <a:lstStyle/>
          <a:p>
            <a:endParaRPr lang="cs-CZ"/>
          </a:p>
        </p:txBody>
      </p:sp>
      <p:grpSp>
        <p:nvGrpSpPr>
          <p:cNvPr id="79922" name="Group 197"/>
          <p:cNvGrpSpPr>
            <a:grpSpLocks/>
          </p:cNvGrpSpPr>
          <p:nvPr/>
        </p:nvGrpSpPr>
        <p:grpSpPr bwMode="auto">
          <a:xfrm>
            <a:off x="6300788" y="2781300"/>
            <a:ext cx="577850" cy="576263"/>
            <a:chOff x="2653" y="618"/>
            <a:chExt cx="364" cy="363"/>
          </a:xfrm>
        </p:grpSpPr>
        <p:sp>
          <p:nvSpPr>
            <p:cNvPr id="79984" name="Rectangle 198"/>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latin typeface="Calibri" pitchFamily="34" charset="0"/>
              </a:endParaRPr>
            </a:p>
          </p:txBody>
        </p:sp>
        <p:sp>
          <p:nvSpPr>
            <p:cNvPr id="79985" name="Rectangle 199"/>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79986" name="Rectangle 200"/>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79987" name="Rectangle 201"/>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79988" name="Line 202"/>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79989" name="Line 203"/>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79990" name="Line 204"/>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79991" name="Group 205"/>
            <p:cNvGrpSpPr>
              <a:grpSpLocks/>
            </p:cNvGrpSpPr>
            <p:nvPr/>
          </p:nvGrpSpPr>
          <p:grpSpPr bwMode="auto">
            <a:xfrm>
              <a:off x="2653" y="618"/>
              <a:ext cx="364" cy="317"/>
              <a:chOff x="2426" y="663"/>
              <a:chExt cx="364" cy="363"/>
            </a:xfrm>
          </p:grpSpPr>
          <p:sp>
            <p:nvSpPr>
              <p:cNvPr id="79992" name="Rectangle 206"/>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79993" name="Line 207"/>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79994" name="Line 208"/>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79995" name="Line 209"/>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79996" name="Line 210"/>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79997" name="Line 211"/>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79998" name="Line 212"/>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79923" name="Line 213"/>
          <p:cNvSpPr>
            <a:spLocks noChangeShapeType="1"/>
          </p:cNvSpPr>
          <p:nvPr/>
        </p:nvSpPr>
        <p:spPr bwMode="auto">
          <a:xfrm flipV="1">
            <a:off x="6156325" y="3355975"/>
            <a:ext cx="144463" cy="1588"/>
          </a:xfrm>
          <a:prstGeom prst="line">
            <a:avLst/>
          </a:prstGeom>
          <a:noFill/>
          <a:ln w="38100">
            <a:solidFill>
              <a:schemeClr val="tx1"/>
            </a:solidFill>
            <a:round/>
            <a:headEnd/>
            <a:tailEnd/>
          </a:ln>
        </p:spPr>
        <p:txBody>
          <a:bodyPr/>
          <a:lstStyle/>
          <a:p>
            <a:endParaRPr lang="cs-CZ"/>
          </a:p>
        </p:txBody>
      </p:sp>
      <p:sp>
        <p:nvSpPr>
          <p:cNvPr id="79924" name="Line 214"/>
          <p:cNvSpPr>
            <a:spLocks noChangeShapeType="1"/>
          </p:cNvSpPr>
          <p:nvPr/>
        </p:nvSpPr>
        <p:spPr bwMode="auto">
          <a:xfrm>
            <a:off x="7596188" y="4940300"/>
            <a:ext cx="71437" cy="1588"/>
          </a:xfrm>
          <a:prstGeom prst="line">
            <a:avLst/>
          </a:prstGeom>
          <a:noFill/>
          <a:ln w="38100">
            <a:solidFill>
              <a:schemeClr val="tx1"/>
            </a:solidFill>
            <a:round/>
            <a:headEnd/>
            <a:tailEnd/>
          </a:ln>
        </p:spPr>
        <p:txBody>
          <a:bodyPr/>
          <a:lstStyle/>
          <a:p>
            <a:endParaRPr lang="cs-CZ"/>
          </a:p>
        </p:txBody>
      </p:sp>
      <p:grpSp>
        <p:nvGrpSpPr>
          <p:cNvPr id="79925" name="Group 216"/>
          <p:cNvGrpSpPr>
            <a:grpSpLocks/>
          </p:cNvGrpSpPr>
          <p:nvPr/>
        </p:nvGrpSpPr>
        <p:grpSpPr bwMode="auto">
          <a:xfrm>
            <a:off x="7019925" y="2781300"/>
            <a:ext cx="577850" cy="576263"/>
            <a:chOff x="2653" y="618"/>
            <a:chExt cx="364" cy="363"/>
          </a:xfrm>
        </p:grpSpPr>
        <p:sp>
          <p:nvSpPr>
            <p:cNvPr id="79969" name="Rectangle 217"/>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latin typeface="Calibri" pitchFamily="34" charset="0"/>
              </a:endParaRPr>
            </a:p>
          </p:txBody>
        </p:sp>
        <p:sp>
          <p:nvSpPr>
            <p:cNvPr id="79970" name="Rectangle 218"/>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79971" name="Rectangle 219"/>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79972" name="Rectangle 220"/>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79973" name="Line 221"/>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79974" name="Line 222"/>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79975" name="Line 223"/>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79976" name="Group 224"/>
            <p:cNvGrpSpPr>
              <a:grpSpLocks/>
            </p:cNvGrpSpPr>
            <p:nvPr/>
          </p:nvGrpSpPr>
          <p:grpSpPr bwMode="auto">
            <a:xfrm>
              <a:off x="2653" y="618"/>
              <a:ext cx="364" cy="317"/>
              <a:chOff x="2426" y="663"/>
              <a:chExt cx="364" cy="363"/>
            </a:xfrm>
          </p:grpSpPr>
          <p:sp>
            <p:nvSpPr>
              <p:cNvPr id="79977" name="Rectangle 225"/>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79978" name="Line 226"/>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79979" name="Line 227"/>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79980" name="Line 228"/>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79981" name="Line 229"/>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79982" name="Line 230"/>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79983" name="Line 231"/>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79926" name="Line 232"/>
          <p:cNvSpPr>
            <a:spLocks noChangeShapeType="1"/>
          </p:cNvSpPr>
          <p:nvPr/>
        </p:nvSpPr>
        <p:spPr bwMode="auto">
          <a:xfrm flipV="1">
            <a:off x="6875463" y="4940300"/>
            <a:ext cx="144462" cy="1588"/>
          </a:xfrm>
          <a:prstGeom prst="line">
            <a:avLst/>
          </a:prstGeom>
          <a:noFill/>
          <a:ln w="38100">
            <a:solidFill>
              <a:schemeClr val="tx1"/>
            </a:solidFill>
            <a:round/>
            <a:headEnd/>
            <a:tailEnd/>
          </a:ln>
        </p:spPr>
        <p:txBody>
          <a:bodyPr/>
          <a:lstStyle/>
          <a:p>
            <a:endParaRPr lang="cs-CZ"/>
          </a:p>
        </p:txBody>
      </p:sp>
      <p:sp>
        <p:nvSpPr>
          <p:cNvPr id="79927" name="Line 233"/>
          <p:cNvSpPr>
            <a:spLocks noChangeShapeType="1"/>
          </p:cNvSpPr>
          <p:nvPr/>
        </p:nvSpPr>
        <p:spPr bwMode="auto">
          <a:xfrm>
            <a:off x="5435600" y="3429000"/>
            <a:ext cx="142875" cy="0"/>
          </a:xfrm>
          <a:prstGeom prst="line">
            <a:avLst/>
          </a:prstGeom>
          <a:noFill/>
          <a:ln w="38100">
            <a:solidFill>
              <a:schemeClr val="tx1"/>
            </a:solidFill>
            <a:round/>
            <a:headEnd/>
            <a:tailEnd/>
          </a:ln>
        </p:spPr>
        <p:txBody>
          <a:bodyPr/>
          <a:lstStyle/>
          <a:p>
            <a:endParaRPr lang="cs-CZ"/>
          </a:p>
        </p:txBody>
      </p:sp>
      <p:sp>
        <p:nvSpPr>
          <p:cNvPr id="79928" name="Line 234"/>
          <p:cNvSpPr>
            <a:spLocks noChangeShapeType="1"/>
          </p:cNvSpPr>
          <p:nvPr/>
        </p:nvSpPr>
        <p:spPr bwMode="auto">
          <a:xfrm>
            <a:off x="6877050" y="2636838"/>
            <a:ext cx="142875" cy="0"/>
          </a:xfrm>
          <a:prstGeom prst="line">
            <a:avLst/>
          </a:prstGeom>
          <a:noFill/>
          <a:ln w="38100">
            <a:solidFill>
              <a:schemeClr val="tx1"/>
            </a:solidFill>
            <a:round/>
            <a:headEnd/>
            <a:tailEnd/>
          </a:ln>
        </p:spPr>
        <p:txBody>
          <a:bodyPr/>
          <a:lstStyle/>
          <a:p>
            <a:endParaRPr lang="cs-CZ"/>
          </a:p>
        </p:txBody>
      </p:sp>
      <p:sp>
        <p:nvSpPr>
          <p:cNvPr id="79929" name="Line 235"/>
          <p:cNvSpPr>
            <a:spLocks noChangeShapeType="1"/>
          </p:cNvSpPr>
          <p:nvPr/>
        </p:nvSpPr>
        <p:spPr bwMode="auto">
          <a:xfrm>
            <a:off x="6156325" y="2636838"/>
            <a:ext cx="142875" cy="0"/>
          </a:xfrm>
          <a:prstGeom prst="line">
            <a:avLst/>
          </a:prstGeom>
          <a:noFill/>
          <a:ln w="38100">
            <a:solidFill>
              <a:schemeClr val="tx1"/>
            </a:solidFill>
            <a:round/>
            <a:headEnd/>
            <a:tailEnd/>
          </a:ln>
        </p:spPr>
        <p:txBody>
          <a:bodyPr/>
          <a:lstStyle/>
          <a:p>
            <a:endParaRPr lang="cs-CZ"/>
          </a:p>
        </p:txBody>
      </p:sp>
      <p:sp>
        <p:nvSpPr>
          <p:cNvPr id="79930" name="Line 236"/>
          <p:cNvSpPr>
            <a:spLocks noChangeShapeType="1"/>
          </p:cNvSpPr>
          <p:nvPr/>
        </p:nvSpPr>
        <p:spPr bwMode="auto">
          <a:xfrm>
            <a:off x="5435600" y="4941888"/>
            <a:ext cx="142875" cy="0"/>
          </a:xfrm>
          <a:prstGeom prst="line">
            <a:avLst/>
          </a:prstGeom>
          <a:noFill/>
          <a:ln w="38100">
            <a:solidFill>
              <a:schemeClr val="tx1"/>
            </a:solidFill>
            <a:round/>
            <a:headEnd/>
            <a:tailEnd/>
          </a:ln>
        </p:spPr>
        <p:txBody>
          <a:bodyPr/>
          <a:lstStyle/>
          <a:p>
            <a:endParaRPr lang="cs-CZ"/>
          </a:p>
        </p:txBody>
      </p:sp>
      <p:sp>
        <p:nvSpPr>
          <p:cNvPr id="79931" name="Line 237"/>
          <p:cNvSpPr>
            <a:spLocks noChangeShapeType="1"/>
          </p:cNvSpPr>
          <p:nvPr/>
        </p:nvSpPr>
        <p:spPr bwMode="auto">
          <a:xfrm>
            <a:off x="7596188" y="2636838"/>
            <a:ext cx="71437" cy="0"/>
          </a:xfrm>
          <a:prstGeom prst="line">
            <a:avLst/>
          </a:prstGeom>
          <a:noFill/>
          <a:ln w="38100">
            <a:solidFill>
              <a:schemeClr val="tx1"/>
            </a:solidFill>
            <a:round/>
            <a:headEnd/>
            <a:tailEnd/>
          </a:ln>
        </p:spPr>
        <p:txBody>
          <a:bodyPr/>
          <a:lstStyle/>
          <a:p>
            <a:endParaRPr lang="cs-CZ"/>
          </a:p>
        </p:txBody>
      </p:sp>
      <p:sp>
        <p:nvSpPr>
          <p:cNvPr id="79932" name="Line 238"/>
          <p:cNvSpPr>
            <a:spLocks noChangeShapeType="1"/>
          </p:cNvSpPr>
          <p:nvPr/>
        </p:nvSpPr>
        <p:spPr bwMode="auto">
          <a:xfrm flipV="1">
            <a:off x="4787900" y="4941888"/>
            <a:ext cx="71438" cy="0"/>
          </a:xfrm>
          <a:prstGeom prst="line">
            <a:avLst/>
          </a:prstGeom>
          <a:noFill/>
          <a:ln w="38100">
            <a:solidFill>
              <a:schemeClr val="tx1"/>
            </a:solidFill>
            <a:round/>
            <a:headEnd/>
            <a:tailEnd/>
          </a:ln>
        </p:spPr>
        <p:txBody>
          <a:bodyPr/>
          <a:lstStyle/>
          <a:p>
            <a:endParaRPr lang="cs-CZ"/>
          </a:p>
        </p:txBody>
      </p:sp>
      <p:sp>
        <p:nvSpPr>
          <p:cNvPr id="79933" name="Line 239"/>
          <p:cNvSpPr>
            <a:spLocks noChangeShapeType="1"/>
          </p:cNvSpPr>
          <p:nvPr/>
        </p:nvSpPr>
        <p:spPr bwMode="auto">
          <a:xfrm>
            <a:off x="7596188" y="3357563"/>
            <a:ext cx="71437" cy="0"/>
          </a:xfrm>
          <a:prstGeom prst="line">
            <a:avLst/>
          </a:prstGeom>
          <a:noFill/>
          <a:ln w="38100">
            <a:solidFill>
              <a:schemeClr val="tx1"/>
            </a:solidFill>
            <a:round/>
            <a:headEnd/>
            <a:tailEnd/>
          </a:ln>
        </p:spPr>
        <p:txBody>
          <a:bodyPr/>
          <a:lstStyle/>
          <a:p>
            <a:endParaRPr lang="cs-CZ"/>
          </a:p>
        </p:txBody>
      </p:sp>
      <p:sp>
        <p:nvSpPr>
          <p:cNvPr id="79934" name="Line 240"/>
          <p:cNvSpPr>
            <a:spLocks noChangeShapeType="1"/>
          </p:cNvSpPr>
          <p:nvPr/>
        </p:nvSpPr>
        <p:spPr bwMode="auto">
          <a:xfrm>
            <a:off x="7596188" y="4076700"/>
            <a:ext cx="71437" cy="0"/>
          </a:xfrm>
          <a:prstGeom prst="line">
            <a:avLst/>
          </a:prstGeom>
          <a:noFill/>
          <a:ln w="38100">
            <a:solidFill>
              <a:schemeClr val="tx1"/>
            </a:solidFill>
            <a:round/>
            <a:headEnd/>
            <a:tailEnd/>
          </a:ln>
        </p:spPr>
        <p:txBody>
          <a:bodyPr/>
          <a:lstStyle/>
          <a:p>
            <a:endParaRPr lang="cs-CZ"/>
          </a:p>
        </p:txBody>
      </p:sp>
      <p:sp>
        <p:nvSpPr>
          <p:cNvPr id="79935" name="Line 241"/>
          <p:cNvSpPr>
            <a:spLocks noChangeShapeType="1"/>
          </p:cNvSpPr>
          <p:nvPr/>
        </p:nvSpPr>
        <p:spPr bwMode="auto">
          <a:xfrm>
            <a:off x="6156325" y="4940300"/>
            <a:ext cx="142875" cy="0"/>
          </a:xfrm>
          <a:prstGeom prst="line">
            <a:avLst/>
          </a:prstGeom>
          <a:noFill/>
          <a:ln w="38100">
            <a:solidFill>
              <a:schemeClr val="tx1"/>
            </a:solidFill>
            <a:round/>
            <a:headEnd/>
            <a:tailEnd/>
          </a:ln>
        </p:spPr>
        <p:txBody>
          <a:bodyPr/>
          <a:lstStyle/>
          <a:p>
            <a:endParaRPr lang="cs-CZ"/>
          </a:p>
        </p:txBody>
      </p:sp>
      <p:sp>
        <p:nvSpPr>
          <p:cNvPr id="79936" name="Line 242"/>
          <p:cNvSpPr>
            <a:spLocks noChangeShapeType="1"/>
          </p:cNvSpPr>
          <p:nvPr/>
        </p:nvSpPr>
        <p:spPr bwMode="auto">
          <a:xfrm>
            <a:off x="5653088" y="4799013"/>
            <a:ext cx="71437" cy="0"/>
          </a:xfrm>
          <a:prstGeom prst="line">
            <a:avLst/>
          </a:prstGeom>
          <a:noFill/>
          <a:ln w="9525">
            <a:solidFill>
              <a:schemeClr val="tx1"/>
            </a:solidFill>
            <a:round/>
            <a:headEnd/>
            <a:tailEnd/>
          </a:ln>
        </p:spPr>
        <p:txBody>
          <a:bodyPr/>
          <a:lstStyle/>
          <a:p>
            <a:endParaRPr lang="cs-CZ"/>
          </a:p>
        </p:txBody>
      </p:sp>
      <p:grpSp>
        <p:nvGrpSpPr>
          <p:cNvPr id="79937" name="Group 243"/>
          <p:cNvGrpSpPr>
            <a:grpSpLocks/>
          </p:cNvGrpSpPr>
          <p:nvPr/>
        </p:nvGrpSpPr>
        <p:grpSpPr bwMode="auto">
          <a:xfrm>
            <a:off x="5580063" y="4295775"/>
            <a:ext cx="577850" cy="576263"/>
            <a:chOff x="2653" y="618"/>
            <a:chExt cx="364" cy="363"/>
          </a:xfrm>
        </p:grpSpPr>
        <p:sp>
          <p:nvSpPr>
            <p:cNvPr id="79954" name="Rectangle 244"/>
            <p:cNvSpPr>
              <a:spLocks noChangeArrowheads="1"/>
            </p:cNvSpPr>
            <p:nvPr/>
          </p:nvSpPr>
          <p:spPr bwMode="auto">
            <a:xfrm>
              <a:off x="2653" y="935"/>
              <a:ext cx="363" cy="46"/>
            </a:xfrm>
            <a:prstGeom prst="rect">
              <a:avLst/>
            </a:prstGeom>
            <a:noFill/>
            <a:ln w="19050">
              <a:solidFill>
                <a:schemeClr val="tx1"/>
              </a:solidFill>
              <a:miter lim="800000"/>
              <a:headEnd/>
              <a:tailEnd/>
            </a:ln>
          </p:spPr>
          <p:txBody>
            <a:bodyPr wrap="none" anchor="ctr"/>
            <a:lstStyle/>
            <a:p>
              <a:endParaRPr lang="cs-CZ">
                <a:latin typeface="Calibri" pitchFamily="34" charset="0"/>
              </a:endParaRPr>
            </a:p>
          </p:txBody>
        </p:sp>
        <p:sp>
          <p:nvSpPr>
            <p:cNvPr id="79955" name="Rectangle 245"/>
            <p:cNvSpPr>
              <a:spLocks noChangeArrowheads="1"/>
            </p:cNvSpPr>
            <p:nvPr/>
          </p:nvSpPr>
          <p:spPr bwMode="auto">
            <a:xfrm>
              <a:off x="2653"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79956" name="Rectangle 246"/>
            <p:cNvSpPr>
              <a:spLocks noChangeArrowheads="1"/>
            </p:cNvSpPr>
            <p:nvPr/>
          </p:nvSpPr>
          <p:spPr bwMode="auto">
            <a:xfrm>
              <a:off x="2971"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79957" name="Rectangle 247"/>
            <p:cNvSpPr>
              <a:spLocks noChangeArrowheads="1"/>
            </p:cNvSpPr>
            <p:nvPr/>
          </p:nvSpPr>
          <p:spPr bwMode="auto">
            <a:xfrm>
              <a:off x="2835" y="935"/>
              <a:ext cx="45" cy="45"/>
            </a:xfrm>
            <a:prstGeom prst="rect">
              <a:avLst/>
            </a:prstGeom>
            <a:solidFill>
              <a:srgbClr val="ECD2B2"/>
            </a:solidFill>
            <a:ln w="19050">
              <a:solidFill>
                <a:schemeClr val="tx1"/>
              </a:solidFill>
              <a:miter lim="800000"/>
              <a:headEnd/>
              <a:tailEnd/>
            </a:ln>
          </p:spPr>
          <p:txBody>
            <a:bodyPr wrap="none" anchor="ctr"/>
            <a:lstStyle/>
            <a:p>
              <a:endParaRPr lang="cs-CZ">
                <a:latin typeface="Calibri" pitchFamily="34" charset="0"/>
              </a:endParaRPr>
            </a:p>
          </p:txBody>
        </p:sp>
        <p:sp>
          <p:nvSpPr>
            <p:cNvPr id="79958" name="Line 248"/>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79959" name="Line 249"/>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sp>
          <p:nvSpPr>
            <p:cNvPr id="79960" name="Line 250"/>
            <p:cNvSpPr>
              <a:spLocks noChangeShapeType="1"/>
            </p:cNvSpPr>
            <p:nvPr/>
          </p:nvSpPr>
          <p:spPr bwMode="auto">
            <a:xfrm>
              <a:off x="3016" y="935"/>
              <a:ext cx="0" cy="45"/>
            </a:xfrm>
            <a:prstGeom prst="line">
              <a:avLst/>
            </a:prstGeom>
            <a:noFill/>
            <a:ln w="19050">
              <a:solidFill>
                <a:schemeClr val="tx1"/>
              </a:solidFill>
              <a:round/>
              <a:headEnd/>
              <a:tailEnd/>
            </a:ln>
          </p:spPr>
          <p:txBody>
            <a:bodyPr/>
            <a:lstStyle/>
            <a:p>
              <a:endParaRPr lang="cs-CZ"/>
            </a:p>
          </p:txBody>
        </p:sp>
        <p:grpSp>
          <p:nvGrpSpPr>
            <p:cNvPr id="79961" name="Group 251"/>
            <p:cNvGrpSpPr>
              <a:grpSpLocks/>
            </p:cNvGrpSpPr>
            <p:nvPr/>
          </p:nvGrpSpPr>
          <p:grpSpPr bwMode="auto">
            <a:xfrm>
              <a:off x="2653" y="618"/>
              <a:ext cx="364" cy="317"/>
              <a:chOff x="2426" y="663"/>
              <a:chExt cx="364" cy="363"/>
            </a:xfrm>
          </p:grpSpPr>
          <p:sp>
            <p:nvSpPr>
              <p:cNvPr id="79962" name="Rectangle 252"/>
              <p:cNvSpPr>
                <a:spLocks noChangeArrowheads="1"/>
              </p:cNvSpPr>
              <p:nvPr/>
            </p:nvSpPr>
            <p:spPr bwMode="auto">
              <a:xfrm>
                <a:off x="2426" y="663"/>
                <a:ext cx="363" cy="363"/>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79963" name="Line 253"/>
              <p:cNvSpPr>
                <a:spLocks noChangeShapeType="1"/>
              </p:cNvSpPr>
              <p:nvPr/>
            </p:nvSpPr>
            <p:spPr bwMode="auto">
              <a:xfrm flipV="1">
                <a:off x="2608" y="663"/>
                <a:ext cx="0" cy="363"/>
              </a:xfrm>
              <a:prstGeom prst="line">
                <a:avLst/>
              </a:prstGeom>
              <a:noFill/>
              <a:ln w="9525">
                <a:solidFill>
                  <a:schemeClr val="tx1"/>
                </a:solidFill>
                <a:round/>
                <a:headEnd/>
                <a:tailEnd/>
              </a:ln>
            </p:spPr>
            <p:txBody>
              <a:bodyPr/>
              <a:lstStyle/>
              <a:p>
                <a:endParaRPr lang="cs-CZ"/>
              </a:p>
            </p:txBody>
          </p:sp>
          <p:sp>
            <p:nvSpPr>
              <p:cNvPr id="79964" name="Line 254"/>
              <p:cNvSpPr>
                <a:spLocks noChangeShapeType="1"/>
              </p:cNvSpPr>
              <p:nvPr/>
            </p:nvSpPr>
            <p:spPr bwMode="auto">
              <a:xfrm>
                <a:off x="2426" y="799"/>
                <a:ext cx="182" cy="0"/>
              </a:xfrm>
              <a:prstGeom prst="line">
                <a:avLst/>
              </a:prstGeom>
              <a:noFill/>
              <a:ln w="9525">
                <a:solidFill>
                  <a:schemeClr val="tx1"/>
                </a:solidFill>
                <a:round/>
                <a:headEnd/>
                <a:tailEnd/>
              </a:ln>
            </p:spPr>
            <p:txBody>
              <a:bodyPr/>
              <a:lstStyle/>
              <a:p>
                <a:endParaRPr lang="cs-CZ"/>
              </a:p>
            </p:txBody>
          </p:sp>
          <p:sp>
            <p:nvSpPr>
              <p:cNvPr id="79965" name="Line 255"/>
              <p:cNvSpPr>
                <a:spLocks noChangeShapeType="1"/>
              </p:cNvSpPr>
              <p:nvPr/>
            </p:nvSpPr>
            <p:spPr bwMode="auto">
              <a:xfrm>
                <a:off x="2426" y="890"/>
                <a:ext cx="182" cy="0"/>
              </a:xfrm>
              <a:prstGeom prst="line">
                <a:avLst/>
              </a:prstGeom>
              <a:noFill/>
              <a:ln w="9525">
                <a:solidFill>
                  <a:schemeClr val="tx1"/>
                </a:solidFill>
                <a:round/>
                <a:headEnd/>
                <a:tailEnd/>
              </a:ln>
            </p:spPr>
            <p:txBody>
              <a:bodyPr/>
              <a:lstStyle/>
              <a:p>
                <a:endParaRPr lang="cs-CZ"/>
              </a:p>
            </p:txBody>
          </p:sp>
          <p:sp>
            <p:nvSpPr>
              <p:cNvPr id="79966" name="Line 256"/>
              <p:cNvSpPr>
                <a:spLocks noChangeShapeType="1"/>
              </p:cNvSpPr>
              <p:nvPr/>
            </p:nvSpPr>
            <p:spPr bwMode="auto">
              <a:xfrm>
                <a:off x="2608" y="754"/>
                <a:ext cx="182" cy="0"/>
              </a:xfrm>
              <a:prstGeom prst="line">
                <a:avLst/>
              </a:prstGeom>
              <a:noFill/>
              <a:ln w="9525">
                <a:solidFill>
                  <a:schemeClr val="tx1"/>
                </a:solidFill>
                <a:round/>
                <a:headEnd/>
                <a:tailEnd/>
              </a:ln>
            </p:spPr>
            <p:txBody>
              <a:bodyPr/>
              <a:lstStyle/>
              <a:p>
                <a:endParaRPr lang="cs-CZ"/>
              </a:p>
            </p:txBody>
          </p:sp>
          <p:sp>
            <p:nvSpPr>
              <p:cNvPr id="79967" name="Line 257"/>
              <p:cNvSpPr>
                <a:spLocks noChangeShapeType="1"/>
              </p:cNvSpPr>
              <p:nvPr/>
            </p:nvSpPr>
            <p:spPr bwMode="auto">
              <a:xfrm>
                <a:off x="2608" y="935"/>
                <a:ext cx="182" cy="0"/>
              </a:xfrm>
              <a:prstGeom prst="line">
                <a:avLst/>
              </a:prstGeom>
              <a:noFill/>
              <a:ln w="9525">
                <a:solidFill>
                  <a:schemeClr val="tx1"/>
                </a:solidFill>
                <a:round/>
                <a:headEnd/>
                <a:tailEnd/>
              </a:ln>
            </p:spPr>
            <p:txBody>
              <a:bodyPr/>
              <a:lstStyle/>
              <a:p>
                <a:endParaRPr lang="cs-CZ"/>
              </a:p>
            </p:txBody>
          </p:sp>
          <p:sp>
            <p:nvSpPr>
              <p:cNvPr id="79968" name="Line 258"/>
              <p:cNvSpPr>
                <a:spLocks noChangeShapeType="1"/>
              </p:cNvSpPr>
              <p:nvPr/>
            </p:nvSpPr>
            <p:spPr bwMode="auto">
              <a:xfrm>
                <a:off x="2608" y="845"/>
                <a:ext cx="182" cy="0"/>
              </a:xfrm>
              <a:prstGeom prst="line">
                <a:avLst/>
              </a:prstGeom>
              <a:noFill/>
              <a:ln w="9525">
                <a:solidFill>
                  <a:schemeClr val="tx1"/>
                </a:solidFill>
                <a:round/>
                <a:headEnd/>
                <a:tailEnd/>
              </a:ln>
            </p:spPr>
            <p:txBody>
              <a:bodyPr/>
              <a:lstStyle/>
              <a:p>
                <a:endParaRPr lang="cs-CZ"/>
              </a:p>
            </p:txBody>
          </p:sp>
        </p:grpSp>
      </p:grpSp>
      <p:sp>
        <p:nvSpPr>
          <p:cNvPr id="61700" name="Rectangle 260"/>
          <p:cNvSpPr>
            <a:spLocks noChangeArrowheads="1"/>
          </p:cNvSpPr>
          <p:nvPr/>
        </p:nvSpPr>
        <p:spPr bwMode="auto">
          <a:xfrm>
            <a:off x="5570538" y="4872038"/>
            <a:ext cx="576262" cy="71437"/>
          </a:xfrm>
          <a:prstGeom prst="rect">
            <a:avLst/>
          </a:prstGeom>
          <a:solidFill>
            <a:srgbClr val="FF3300"/>
          </a:solidFill>
          <a:ln w="9525">
            <a:solidFill>
              <a:schemeClr val="tx1"/>
            </a:solidFill>
            <a:miter lim="800000"/>
            <a:headEnd/>
            <a:tailEnd/>
          </a:ln>
        </p:spPr>
        <p:txBody>
          <a:bodyPr wrap="none" anchor="ctr"/>
          <a:lstStyle/>
          <a:p>
            <a:endParaRPr lang="cs-CZ">
              <a:latin typeface="Calibri" pitchFamily="34" charset="0"/>
            </a:endParaRPr>
          </a:p>
        </p:txBody>
      </p:sp>
      <p:sp>
        <p:nvSpPr>
          <p:cNvPr id="61701" name="Rectangle 261"/>
          <p:cNvSpPr>
            <a:spLocks noChangeArrowheads="1"/>
          </p:cNvSpPr>
          <p:nvPr/>
        </p:nvSpPr>
        <p:spPr bwMode="auto">
          <a:xfrm>
            <a:off x="1763713" y="4724400"/>
            <a:ext cx="576262" cy="431800"/>
          </a:xfrm>
          <a:prstGeom prst="rect">
            <a:avLst/>
          </a:prstGeom>
          <a:solidFill>
            <a:srgbClr val="FF3300"/>
          </a:solidFill>
          <a:ln w="9525">
            <a:solidFill>
              <a:schemeClr val="tx1"/>
            </a:solidFill>
            <a:miter lim="800000"/>
            <a:headEnd/>
            <a:tailEnd/>
          </a:ln>
        </p:spPr>
        <p:txBody>
          <a:bodyPr wrap="none" anchor="ctr"/>
          <a:lstStyle/>
          <a:p>
            <a:endParaRPr lang="cs-CZ">
              <a:latin typeface="Calibri" pitchFamily="34" charset="0"/>
            </a:endParaRPr>
          </a:p>
        </p:txBody>
      </p:sp>
      <p:grpSp>
        <p:nvGrpSpPr>
          <p:cNvPr id="26" name="Group 262"/>
          <p:cNvGrpSpPr>
            <a:grpSpLocks/>
          </p:cNvGrpSpPr>
          <p:nvPr/>
        </p:nvGrpSpPr>
        <p:grpSpPr bwMode="auto">
          <a:xfrm>
            <a:off x="3995738" y="5229225"/>
            <a:ext cx="576262" cy="504825"/>
            <a:chOff x="204" y="3385"/>
            <a:chExt cx="363" cy="318"/>
          </a:xfrm>
        </p:grpSpPr>
        <p:sp>
          <p:nvSpPr>
            <p:cNvPr id="79947" name="Rectangle 263"/>
            <p:cNvSpPr>
              <a:spLocks noChangeArrowheads="1"/>
            </p:cNvSpPr>
            <p:nvPr/>
          </p:nvSpPr>
          <p:spPr bwMode="auto">
            <a:xfrm>
              <a:off x="204" y="3385"/>
              <a:ext cx="363" cy="318"/>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79948" name="Line 264"/>
            <p:cNvSpPr>
              <a:spLocks noChangeShapeType="1"/>
            </p:cNvSpPr>
            <p:nvPr/>
          </p:nvSpPr>
          <p:spPr bwMode="auto">
            <a:xfrm>
              <a:off x="295" y="3385"/>
              <a:ext cx="0" cy="317"/>
            </a:xfrm>
            <a:prstGeom prst="line">
              <a:avLst/>
            </a:prstGeom>
            <a:noFill/>
            <a:ln w="9525">
              <a:solidFill>
                <a:schemeClr val="tx1"/>
              </a:solidFill>
              <a:round/>
              <a:headEnd/>
              <a:tailEnd/>
            </a:ln>
          </p:spPr>
          <p:txBody>
            <a:bodyPr/>
            <a:lstStyle/>
            <a:p>
              <a:endParaRPr lang="cs-CZ"/>
            </a:p>
          </p:txBody>
        </p:sp>
        <p:sp>
          <p:nvSpPr>
            <p:cNvPr id="79949" name="Line 265"/>
            <p:cNvSpPr>
              <a:spLocks noChangeShapeType="1"/>
            </p:cNvSpPr>
            <p:nvPr/>
          </p:nvSpPr>
          <p:spPr bwMode="auto">
            <a:xfrm>
              <a:off x="476" y="3385"/>
              <a:ext cx="0" cy="317"/>
            </a:xfrm>
            <a:prstGeom prst="line">
              <a:avLst/>
            </a:prstGeom>
            <a:noFill/>
            <a:ln w="9525">
              <a:solidFill>
                <a:schemeClr val="tx1"/>
              </a:solidFill>
              <a:round/>
              <a:headEnd/>
              <a:tailEnd/>
            </a:ln>
          </p:spPr>
          <p:txBody>
            <a:bodyPr/>
            <a:lstStyle/>
            <a:p>
              <a:endParaRPr lang="cs-CZ"/>
            </a:p>
          </p:txBody>
        </p:sp>
        <p:sp>
          <p:nvSpPr>
            <p:cNvPr id="79950" name="Line 266"/>
            <p:cNvSpPr>
              <a:spLocks noChangeShapeType="1"/>
            </p:cNvSpPr>
            <p:nvPr/>
          </p:nvSpPr>
          <p:spPr bwMode="auto">
            <a:xfrm>
              <a:off x="204" y="3566"/>
              <a:ext cx="91" cy="0"/>
            </a:xfrm>
            <a:prstGeom prst="line">
              <a:avLst/>
            </a:prstGeom>
            <a:noFill/>
            <a:ln w="9525">
              <a:solidFill>
                <a:schemeClr val="tx1"/>
              </a:solidFill>
              <a:round/>
              <a:headEnd/>
              <a:tailEnd/>
            </a:ln>
          </p:spPr>
          <p:txBody>
            <a:bodyPr/>
            <a:lstStyle/>
            <a:p>
              <a:endParaRPr lang="cs-CZ"/>
            </a:p>
          </p:txBody>
        </p:sp>
        <p:sp>
          <p:nvSpPr>
            <p:cNvPr id="79951" name="Line 267"/>
            <p:cNvSpPr>
              <a:spLocks noChangeShapeType="1"/>
            </p:cNvSpPr>
            <p:nvPr/>
          </p:nvSpPr>
          <p:spPr bwMode="auto">
            <a:xfrm>
              <a:off x="476" y="3566"/>
              <a:ext cx="91" cy="0"/>
            </a:xfrm>
            <a:prstGeom prst="line">
              <a:avLst/>
            </a:prstGeom>
            <a:noFill/>
            <a:ln w="9525">
              <a:solidFill>
                <a:schemeClr val="tx1"/>
              </a:solidFill>
              <a:round/>
              <a:headEnd/>
              <a:tailEnd/>
            </a:ln>
          </p:spPr>
          <p:txBody>
            <a:bodyPr/>
            <a:lstStyle/>
            <a:p>
              <a:endParaRPr lang="cs-CZ"/>
            </a:p>
          </p:txBody>
        </p:sp>
        <p:sp>
          <p:nvSpPr>
            <p:cNvPr id="79952" name="Line 268"/>
            <p:cNvSpPr>
              <a:spLocks noChangeShapeType="1"/>
            </p:cNvSpPr>
            <p:nvPr/>
          </p:nvSpPr>
          <p:spPr bwMode="auto">
            <a:xfrm>
              <a:off x="295" y="3475"/>
              <a:ext cx="181" cy="0"/>
            </a:xfrm>
            <a:prstGeom prst="line">
              <a:avLst/>
            </a:prstGeom>
            <a:noFill/>
            <a:ln w="9525">
              <a:solidFill>
                <a:schemeClr val="tx1"/>
              </a:solidFill>
              <a:round/>
              <a:headEnd/>
              <a:tailEnd/>
            </a:ln>
          </p:spPr>
          <p:txBody>
            <a:bodyPr/>
            <a:lstStyle/>
            <a:p>
              <a:endParaRPr lang="cs-CZ"/>
            </a:p>
          </p:txBody>
        </p:sp>
        <p:sp>
          <p:nvSpPr>
            <p:cNvPr id="79953" name="Line 269"/>
            <p:cNvSpPr>
              <a:spLocks noChangeShapeType="1"/>
            </p:cNvSpPr>
            <p:nvPr/>
          </p:nvSpPr>
          <p:spPr bwMode="auto">
            <a:xfrm>
              <a:off x="295" y="3612"/>
              <a:ext cx="181" cy="0"/>
            </a:xfrm>
            <a:prstGeom prst="line">
              <a:avLst/>
            </a:prstGeom>
            <a:noFill/>
            <a:ln w="9525">
              <a:solidFill>
                <a:schemeClr val="tx1"/>
              </a:solidFill>
              <a:round/>
              <a:headEnd/>
              <a:tailEnd/>
            </a:ln>
          </p:spPr>
          <p:txBody>
            <a:bodyPr/>
            <a:lstStyle/>
            <a:p>
              <a:endParaRPr lang="cs-CZ"/>
            </a:p>
          </p:txBody>
        </p:sp>
      </p:grpSp>
      <p:sp>
        <p:nvSpPr>
          <p:cNvPr id="79941" name="Rectangle 270"/>
          <p:cNvSpPr>
            <a:spLocks noChangeArrowheads="1"/>
          </p:cNvSpPr>
          <p:nvPr/>
        </p:nvSpPr>
        <p:spPr bwMode="auto">
          <a:xfrm>
            <a:off x="7004050" y="3357563"/>
            <a:ext cx="576263" cy="71437"/>
          </a:xfrm>
          <a:prstGeom prst="rect">
            <a:avLst/>
          </a:prstGeom>
          <a:solidFill>
            <a:srgbClr val="FF3300"/>
          </a:solidFill>
          <a:ln w="9525">
            <a:solidFill>
              <a:schemeClr val="tx1"/>
            </a:solidFill>
            <a:miter lim="800000"/>
            <a:headEnd/>
            <a:tailEnd/>
          </a:ln>
        </p:spPr>
        <p:txBody>
          <a:bodyPr wrap="none" anchor="ctr"/>
          <a:lstStyle/>
          <a:p>
            <a:endParaRPr lang="cs-CZ">
              <a:latin typeface="Calibri" pitchFamily="34" charset="0"/>
            </a:endParaRPr>
          </a:p>
        </p:txBody>
      </p:sp>
      <p:sp>
        <p:nvSpPr>
          <p:cNvPr id="61711" name="Rectangle 271"/>
          <p:cNvSpPr>
            <a:spLocks noChangeArrowheads="1"/>
          </p:cNvSpPr>
          <p:nvPr/>
        </p:nvSpPr>
        <p:spPr bwMode="auto">
          <a:xfrm>
            <a:off x="3203575" y="4724400"/>
            <a:ext cx="576263" cy="431800"/>
          </a:xfrm>
          <a:prstGeom prst="rect">
            <a:avLst/>
          </a:prstGeom>
          <a:solidFill>
            <a:srgbClr val="FF3300"/>
          </a:solidFill>
          <a:ln w="9525">
            <a:solidFill>
              <a:schemeClr val="tx1"/>
            </a:solidFill>
            <a:miter lim="800000"/>
            <a:headEnd/>
            <a:tailEnd/>
          </a:ln>
        </p:spPr>
        <p:txBody>
          <a:bodyPr wrap="none" anchor="ctr"/>
          <a:lstStyle/>
          <a:p>
            <a:endParaRPr lang="cs-CZ">
              <a:latin typeface="Calibri" pitchFamily="34" charset="0"/>
            </a:endParaRPr>
          </a:p>
        </p:txBody>
      </p:sp>
      <p:sp>
        <p:nvSpPr>
          <p:cNvPr id="61712" name="Line 272"/>
          <p:cNvSpPr>
            <a:spLocks noChangeShapeType="1"/>
          </p:cNvSpPr>
          <p:nvPr/>
        </p:nvSpPr>
        <p:spPr bwMode="auto">
          <a:xfrm flipH="1" flipV="1">
            <a:off x="2124075" y="2924175"/>
            <a:ext cx="2160588" cy="3025775"/>
          </a:xfrm>
          <a:prstGeom prst="line">
            <a:avLst/>
          </a:prstGeom>
          <a:noFill/>
          <a:ln w="9525">
            <a:solidFill>
              <a:schemeClr val="tx1"/>
            </a:solidFill>
            <a:prstDash val="sysDot"/>
            <a:round/>
            <a:headEnd/>
            <a:tailEnd type="triangle" w="med" len="med"/>
          </a:ln>
        </p:spPr>
        <p:txBody>
          <a:bodyPr/>
          <a:lstStyle/>
          <a:p>
            <a:endParaRPr lang="cs-CZ"/>
          </a:p>
        </p:txBody>
      </p:sp>
      <p:pic>
        <p:nvPicPr>
          <p:cNvPr id="61713" name="Picture 273" descr="RadioShuttle_400"/>
          <p:cNvPicPr>
            <a:picLocks noChangeAspect="1" noChangeArrowheads="1"/>
          </p:cNvPicPr>
          <p:nvPr/>
        </p:nvPicPr>
        <p:blipFill>
          <a:blip r:embed="rId2"/>
          <a:srcRect/>
          <a:stretch>
            <a:fillRect/>
          </a:stretch>
        </p:blipFill>
        <p:spPr bwMode="auto">
          <a:xfrm>
            <a:off x="6084888" y="836613"/>
            <a:ext cx="2333625" cy="939800"/>
          </a:xfrm>
          <a:prstGeom prst="rect">
            <a:avLst/>
          </a:prstGeom>
          <a:noFill/>
          <a:ln w="9525">
            <a:noFill/>
            <a:miter lim="800000"/>
            <a:headEnd/>
            <a:tailEnd/>
          </a:ln>
        </p:spPr>
      </p:pic>
      <p:sp>
        <p:nvSpPr>
          <p:cNvPr id="79945" name="TextovéPole 1"/>
          <p:cNvSpPr txBox="1">
            <a:spLocks noChangeArrowheads="1"/>
          </p:cNvSpPr>
          <p:nvPr/>
        </p:nvSpPr>
        <p:spPr bwMode="auto">
          <a:xfrm>
            <a:off x="4068763" y="908050"/>
            <a:ext cx="1655762" cy="647700"/>
          </a:xfrm>
          <a:prstGeom prst="rect">
            <a:avLst/>
          </a:prstGeom>
          <a:noFill/>
          <a:ln w="9525">
            <a:noFill/>
            <a:miter lim="800000"/>
            <a:headEnd/>
            <a:tailEnd/>
          </a:ln>
        </p:spPr>
        <p:txBody>
          <a:bodyPr>
            <a:spAutoFit/>
          </a:bodyPr>
          <a:lstStyle/>
          <a:p>
            <a:r>
              <a:rPr lang="cs-CZ" b="1">
                <a:latin typeface="Calibri" pitchFamily="34" charset="0"/>
              </a:rPr>
              <a:t>Dálkově řízené  vozíky</a:t>
            </a:r>
          </a:p>
        </p:txBody>
      </p:sp>
      <p:sp>
        <p:nvSpPr>
          <p:cNvPr id="79946" name="TextovéPole 264"/>
          <p:cNvSpPr txBox="1">
            <a:spLocks noChangeArrowheads="1"/>
          </p:cNvSpPr>
          <p:nvPr/>
        </p:nvSpPr>
        <p:spPr bwMode="auto">
          <a:xfrm>
            <a:off x="1020763" y="822325"/>
            <a:ext cx="1897062" cy="369888"/>
          </a:xfrm>
          <a:prstGeom prst="rect">
            <a:avLst/>
          </a:prstGeom>
          <a:noFill/>
          <a:ln w="9525">
            <a:noFill/>
            <a:miter lim="800000"/>
            <a:headEnd/>
            <a:tailEnd/>
          </a:ln>
        </p:spPr>
        <p:txBody>
          <a:bodyPr>
            <a:spAutoFit/>
          </a:bodyPr>
          <a:lstStyle/>
          <a:p>
            <a:r>
              <a:rPr lang="cs-CZ" b="1">
                <a:latin typeface="Calibri" pitchFamily="34" charset="0"/>
              </a:rPr>
              <a:t>Vjezdové regály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7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grpId="0" nodeType="clickEffect">
                                  <p:stCondLst>
                                    <p:cond delay="0"/>
                                  </p:stCondLst>
                                  <p:childTnLst>
                                    <p:animMotion origin="layout" path="M 4.44444E-6 -0.05254 L 4.44444E-6 -0.23102 " pathEditMode="relative" rAng="0" ptsTypes="AA">
                                      <p:cBhvr>
                                        <p:cTn id="10" dur="2000" fill="hold"/>
                                        <p:tgtEl>
                                          <p:spTgt spid="61701"/>
                                        </p:tgtEl>
                                        <p:attrNameLst>
                                          <p:attrName>ppt_x</p:attrName>
                                          <p:attrName>ppt_y</p:attrName>
                                        </p:attrNameLst>
                                      </p:cBhvr>
                                      <p:rCtr x="0" y="-89"/>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2000"/>
                                        <p:tgtEl>
                                          <p:spTgt spid="61701"/>
                                        </p:tgtEl>
                                      </p:cBhvr>
                                    </p:animEffect>
                                    <p:set>
                                      <p:cBhvr>
                                        <p:cTn id="15" dur="1" fill="hold">
                                          <p:stCondLst>
                                            <p:cond delay="1999"/>
                                          </p:stCondLst>
                                        </p:cTn>
                                        <p:tgtEl>
                                          <p:spTgt spid="61701"/>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1712"/>
                                        </p:tgtEl>
                                        <p:attrNameLst>
                                          <p:attrName>style.visibility</p:attrName>
                                        </p:attrNameLst>
                                      </p:cBhvr>
                                      <p:to>
                                        <p:strVal val="visible"/>
                                      </p:to>
                                    </p:set>
                                    <p:animEffect transition="in" filter="wipe(down)">
                                      <p:cBhvr>
                                        <p:cTn id="20" dur="500"/>
                                        <p:tgtEl>
                                          <p:spTgt spid="6171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1" nodeType="clickEffect">
                                  <p:stCondLst>
                                    <p:cond delay="0"/>
                                  </p:stCondLst>
                                  <p:childTnLst>
                                    <p:animEffect transition="out" filter="fade">
                                      <p:cBhvr>
                                        <p:cTn id="24" dur="2000"/>
                                        <p:tgtEl>
                                          <p:spTgt spid="61712"/>
                                        </p:tgtEl>
                                      </p:cBhvr>
                                    </p:animEffect>
                                    <p:set>
                                      <p:cBhvr>
                                        <p:cTn id="25" dur="1" fill="hold">
                                          <p:stCondLst>
                                            <p:cond delay="1999"/>
                                          </p:stCondLst>
                                        </p:cTn>
                                        <p:tgtEl>
                                          <p:spTgt spid="61712"/>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0" presetClass="path" presetSubtype="0" accel="50000" decel="50000" fill="hold" nodeType="clickEffect">
                                  <p:stCondLst>
                                    <p:cond delay="0"/>
                                  </p:stCondLst>
                                  <p:childTnLst>
                                    <p:animMotion origin="layout" path="M -0.00017 -0.08403 L -0.00017 0.24143 " pathEditMode="relative" rAng="0" ptsTypes="AA">
                                      <p:cBhvr>
                                        <p:cTn id="29" dur="2000" fill="hold"/>
                                        <p:tgtEl>
                                          <p:spTgt spid="7"/>
                                        </p:tgtEl>
                                        <p:attrNameLst>
                                          <p:attrName>ppt_x</p:attrName>
                                          <p:attrName>ppt_y</p:attrName>
                                        </p:attrNameLst>
                                      </p:cBhvr>
                                      <p:rCtr x="0" y="163"/>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0" presetClass="path" presetSubtype="0" accel="50000" decel="50000" fill="hold" nodeType="clickEffect">
                                  <p:stCondLst>
                                    <p:cond delay="0"/>
                                  </p:stCondLst>
                                  <p:childTnLst>
                                    <p:animMotion origin="layout" path="M -0.03159 0.00023 C -0.04965 0.00023 -0.06753 0.00023 -0.08559 0.00023 C -0.08593 -0.01296 -0.08646 -0.02592 -0.08646 -0.03912 C -0.08646 -0.07153 -0.08559 -0.13634 -0.08559 -0.13611 " pathEditMode="relative" rAng="0" ptsTypes="fffA">
                                      <p:cBhvr>
                                        <p:cTn id="33" dur="2000" fill="hold"/>
                                        <p:tgtEl>
                                          <p:spTgt spid="3"/>
                                        </p:tgtEl>
                                        <p:attrNameLst>
                                          <p:attrName>ppt_x</p:attrName>
                                          <p:attrName>ppt_y</p:attrName>
                                        </p:attrNameLst>
                                      </p:cBhvr>
                                      <p:rCtr x="-27" y="-68"/>
                                    </p:animMotion>
                                  </p:childTnLst>
                                </p:cTn>
                              </p:par>
                              <p:par>
                                <p:cTn id="34" presetID="0" presetClass="path" presetSubtype="0" accel="50000" decel="50000" fill="hold" nodeType="withEffect">
                                  <p:stCondLst>
                                    <p:cond delay="0"/>
                                  </p:stCondLst>
                                  <p:childTnLst>
                                    <p:animMotion origin="layout" path="M -0.03159 0.00532 C -0.04965 0.00532 -0.06753 0.00532 -0.08559 0.00532 C -0.08593 -0.00787 -0.08646 -0.02084 -0.08646 -0.03403 C -0.08646 -0.06644 -0.08559 -0.13125 -0.08559 -0.13102 " pathEditMode="relative" rAng="0" ptsTypes="fffA">
                                      <p:cBhvr>
                                        <p:cTn id="35" dur="2000" fill="hold"/>
                                        <p:tgtEl>
                                          <p:spTgt spid="26"/>
                                        </p:tgtEl>
                                        <p:attrNameLst>
                                          <p:attrName>ppt_x</p:attrName>
                                          <p:attrName>ppt_y</p:attrName>
                                        </p:attrNameLst>
                                      </p:cBhvr>
                                      <p:rCtr x="-27" y="-68"/>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xit" presetSubtype="0" fill="hold" grpId="0" nodeType="clickEffect">
                                  <p:stCondLst>
                                    <p:cond delay="0"/>
                                  </p:stCondLst>
                                  <p:childTnLst>
                                    <p:animEffect transition="out" filter="fade">
                                      <p:cBhvr>
                                        <p:cTn id="39" dur="2000"/>
                                        <p:tgtEl>
                                          <p:spTgt spid="61711"/>
                                        </p:tgtEl>
                                      </p:cBhvr>
                                    </p:animEffect>
                                    <p:set>
                                      <p:cBhvr>
                                        <p:cTn id="40" dur="1" fill="hold">
                                          <p:stCondLst>
                                            <p:cond delay="1999"/>
                                          </p:stCondLst>
                                        </p:cTn>
                                        <p:tgtEl>
                                          <p:spTgt spid="61711"/>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0" presetClass="path" presetSubtype="0" accel="50000" decel="50000" fill="hold" nodeType="clickEffect">
                                  <p:stCondLst>
                                    <p:cond delay="0"/>
                                  </p:stCondLst>
                                  <p:childTnLst>
                                    <p:animMotion origin="layout" path="M -0.08559 -0.13102 L -0.08559 -0.37269 " pathEditMode="relative" ptsTypes="AA">
                                      <p:cBhvr>
                                        <p:cTn id="44" dur="2000" fill="hold"/>
                                        <p:tgtEl>
                                          <p:spTgt spid="26"/>
                                        </p:tgtEl>
                                        <p:attrNameLst>
                                          <p:attrName>ppt_x</p:attrName>
                                          <p:attrName>ppt_y</p:attrName>
                                        </p:attrNameLst>
                                      </p:cBhvr>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0" presetClass="path" presetSubtype="0" accel="50000" decel="50000" fill="hold" nodeType="clickEffect">
                                  <p:stCondLst>
                                    <p:cond delay="0"/>
                                  </p:stCondLst>
                                  <p:childTnLst>
                                    <p:animMotion origin="layout" path="M -0.08559 -0.13611 L -0.08559 0.03194 " pathEditMode="relative" ptsTypes="AA">
                                      <p:cBhvr>
                                        <p:cTn id="48" dur="2000" fill="hold"/>
                                        <p:tgtEl>
                                          <p:spTgt spid="3"/>
                                        </p:tgtEl>
                                        <p:attrNameLst>
                                          <p:attrName>ppt_x</p:attrName>
                                          <p:attrName>ppt_y</p:attrName>
                                        </p:attrNameLst>
                                      </p:cBhvr>
                                    </p:animMotion>
                                  </p:childTnLst>
                                </p:cTn>
                              </p:par>
                            </p:childTnLst>
                          </p:cTn>
                        </p:par>
                      </p:childTnLst>
                    </p:cTn>
                  </p:par>
                  <p:par>
                    <p:cTn id="49" fill="hold" nodeType="clickPar">
                      <p:stCondLst>
                        <p:cond delay="indefinite"/>
                      </p:stCondLst>
                      <p:childTnLst>
                        <p:par>
                          <p:cTn id="50" fill="hold" nodeType="withGroup">
                            <p:stCondLst>
                              <p:cond delay="0"/>
                            </p:stCondLst>
                            <p:childTnLst>
                              <p:par>
                                <p:cTn id="51" presetID="0" presetClass="path" presetSubtype="0" accel="50000" decel="50000" fill="hold" nodeType="clickEffect">
                                  <p:stCondLst>
                                    <p:cond delay="0"/>
                                  </p:stCondLst>
                                  <p:childTnLst>
                                    <p:animMotion origin="layout" path="M -0.02361 0.00023 L -0.24409 0.00023 " pathEditMode="relative" rAng="0" ptsTypes="AA">
                                      <p:cBhvr>
                                        <p:cTn id="52" dur="2000" fill="hold"/>
                                        <p:tgtEl>
                                          <p:spTgt spid="3"/>
                                        </p:tgtEl>
                                        <p:attrNameLst>
                                          <p:attrName>ppt_x</p:attrName>
                                          <p:attrName>ppt_y</p:attrName>
                                        </p:attrNameLst>
                                      </p:cBhvr>
                                      <p:rCtr x="-110" y="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61713"/>
                                        </p:tgtEl>
                                        <p:attrNameLst>
                                          <p:attrName>style.visibility</p:attrName>
                                        </p:attrNameLst>
                                      </p:cBhvr>
                                      <p:to>
                                        <p:strVal val="visible"/>
                                      </p:to>
                                    </p:set>
                                    <p:anim calcmode="lin" valueType="num">
                                      <p:cBhvr additive="base">
                                        <p:cTn id="57" dur="500" fill="hold"/>
                                        <p:tgtEl>
                                          <p:spTgt spid="61713"/>
                                        </p:tgtEl>
                                        <p:attrNameLst>
                                          <p:attrName>ppt_x</p:attrName>
                                        </p:attrNameLst>
                                      </p:cBhvr>
                                      <p:tavLst>
                                        <p:tav tm="0">
                                          <p:val>
                                            <p:strVal val="#ppt_x"/>
                                          </p:val>
                                        </p:tav>
                                        <p:tav tm="100000">
                                          <p:val>
                                            <p:strVal val="#ppt_x"/>
                                          </p:val>
                                        </p:tav>
                                      </p:tavLst>
                                    </p:anim>
                                    <p:anim calcmode="lin" valueType="num">
                                      <p:cBhvr additive="base">
                                        <p:cTn id="58" dur="500" fill="hold"/>
                                        <p:tgtEl>
                                          <p:spTgt spid="617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00" grpId="0" animBg="1"/>
      <p:bldP spid="61701" grpId="0" animBg="1"/>
      <p:bldP spid="61701" grpId="1" animBg="1"/>
      <p:bldP spid="61711" grpId="0" animBg="1"/>
      <p:bldP spid="61712" grpId="0" animBg="1"/>
      <p:bldP spid="61712"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41"/>
          <p:cNvSpPr>
            <a:spLocks noChangeArrowheads="1"/>
          </p:cNvSpPr>
          <p:nvPr/>
        </p:nvSpPr>
        <p:spPr bwMode="auto">
          <a:xfrm>
            <a:off x="3255963" y="498475"/>
            <a:ext cx="3255962" cy="522288"/>
          </a:xfrm>
          <a:prstGeom prst="rect">
            <a:avLst/>
          </a:prstGeom>
          <a:solidFill>
            <a:schemeClr val="bg1"/>
          </a:solidFill>
          <a:ln w="9525">
            <a:noFill/>
            <a:miter lim="800000"/>
            <a:headEnd/>
            <a:tailEnd/>
          </a:ln>
        </p:spPr>
        <p:txBody>
          <a:bodyPr wrap="none">
            <a:spAutoFit/>
          </a:bodyPr>
          <a:lstStyle/>
          <a:p>
            <a:r>
              <a:rPr lang="cs-CZ" sz="2800" b="1">
                <a:latin typeface="Calibri" pitchFamily="34" charset="0"/>
              </a:rPr>
              <a:t>Gravitační  regály      </a:t>
            </a:r>
            <a:endParaRPr lang="cs-CZ" sz="2800">
              <a:latin typeface="Calibri" pitchFamily="34" charset="0"/>
            </a:endParaRPr>
          </a:p>
        </p:txBody>
      </p:sp>
      <p:pic>
        <p:nvPicPr>
          <p:cNvPr id="53290" name="Picture 42" descr="gravreg"/>
          <p:cNvPicPr>
            <a:picLocks noChangeAspect="1" noChangeArrowheads="1"/>
          </p:cNvPicPr>
          <p:nvPr/>
        </p:nvPicPr>
        <p:blipFill>
          <a:blip r:embed="rId3"/>
          <a:srcRect/>
          <a:stretch>
            <a:fillRect/>
          </a:stretch>
        </p:blipFill>
        <p:spPr bwMode="auto">
          <a:xfrm>
            <a:off x="5376863" y="1222375"/>
            <a:ext cx="3384550" cy="3816350"/>
          </a:xfrm>
          <a:prstGeom prst="rect">
            <a:avLst/>
          </a:prstGeom>
          <a:noFill/>
          <a:ln w="9525">
            <a:noFill/>
            <a:miter lim="800000"/>
            <a:headEnd/>
            <a:tailEnd/>
          </a:ln>
        </p:spPr>
      </p:pic>
      <p:sp>
        <p:nvSpPr>
          <p:cNvPr id="80899" name="Rectangle 43"/>
          <p:cNvSpPr>
            <a:spLocks noChangeArrowheads="1"/>
          </p:cNvSpPr>
          <p:nvPr/>
        </p:nvSpPr>
        <p:spPr bwMode="auto">
          <a:xfrm>
            <a:off x="755650" y="1916113"/>
            <a:ext cx="576263" cy="3673475"/>
          </a:xfrm>
          <a:prstGeom prst="rect">
            <a:avLst/>
          </a:prstGeom>
          <a:noFill/>
          <a:ln w="9525">
            <a:solidFill>
              <a:schemeClr val="tx1"/>
            </a:solidFill>
            <a:miter lim="800000"/>
            <a:headEnd/>
            <a:tailEnd/>
          </a:ln>
        </p:spPr>
        <p:txBody>
          <a:bodyPr wrap="none" anchor="ctr"/>
          <a:lstStyle/>
          <a:p>
            <a:endParaRPr lang="cs-CZ">
              <a:latin typeface="Calibri" pitchFamily="34" charset="0"/>
            </a:endParaRPr>
          </a:p>
        </p:txBody>
      </p:sp>
      <p:sp>
        <p:nvSpPr>
          <p:cNvPr id="80900" name="Line 44"/>
          <p:cNvSpPr>
            <a:spLocks noChangeShapeType="1"/>
          </p:cNvSpPr>
          <p:nvPr/>
        </p:nvSpPr>
        <p:spPr bwMode="auto">
          <a:xfrm>
            <a:off x="1044575" y="1916113"/>
            <a:ext cx="0" cy="3673475"/>
          </a:xfrm>
          <a:prstGeom prst="line">
            <a:avLst/>
          </a:prstGeom>
          <a:noFill/>
          <a:ln w="9525">
            <a:solidFill>
              <a:schemeClr val="tx1"/>
            </a:solidFill>
            <a:round/>
            <a:headEnd/>
            <a:tailEnd/>
          </a:ln>
        </p:spPr>
        <p:txBody>
          <a:bodyPr/>
          <a:lstStyle/>
          <a:p>
            <a:endParaRPr lang="cs-CZ"/>
          </a:p>
        </p:txBody>
      </p:sp>
      <p:sp>
        <p:nvSpPr>
          <p:cNvPr id="80901" name="Line 45"/>
          <p:cNvSpPr>
            <a:spLocks noChangeShapeType="1"/>
          </p:cNvSpPr>
          <p:nvPr/>
        </p:nvSpPr>
        <p:spPr bwMode="auto">
          <a:xfrm>
            <a:off x="755650" y="2276475"/>
            <a:ext cx="576263" cy="0"/>
          </a:xfrm>
          <a:prstGeom prst="line">
            <a:avLst/>
          </a:prstGeom>
          <a:noFill/>
          <a:ln w="9525">
            <a:solidFill>
              <a:schemeClr val="tx1"/>
            </a:solidFill>
            <a:round/>
            <a:headEnd/>
            <a:tailEnd/>
          </a:ln>
        </p:spPr>
        <p:txBody>
          <a:bodyPr/>
          <a:lstStyle/>
          <a:p>
            <a:endParaRPr lang="cs-CZ"/>
          </a:p>
        </p:txBody>
      </p:sp>
      <p:sp>
        <p:nvSpPr>
          <p:cNvPr id="80902" name="Line 46"/>
          <p:cNvSpPr>
            <a:spLocks noChangeShapeType="1"/>
          </p:cNvSpPr>
          <p:nvPr/>
        </p:nvSpPr>
        <p:spPr bwMode="auto">
          <a:xfrm>
            <a:off x="755650" y="2708275"/>
            <a:ext cx="576263" cy="0"/>
          </a:xfrm>
          <a:prstGeom prst="line">
            <a:avLst/>
          </a:prstGeom>
          <a:noFill/>
          <a:ln w="9525">
            <a:solidFill>
              <a:schemeClr val="tx1"/>
            </a:solidFill>
            <a:round/>
            <a:headEnd/>
            <a:tailEnd/>
          </a:ln>
        </p:spPr>
        <p:txBody>
          <a:bodyPr/>
          <a:lstStyle/>
          <a:p>
            <a:endParaRPr lang="cs-CZ"/>
          </a:p>
        </p:txBody>
      </p:sp>
      <p:sp>
        <p:nvSpPr>
          <p:cNvPr id="80903" name="Line 47"/>
          <p:cNvSpPr>
            <a:spLocks noChangeShapeType="1"/>
          </p:cNvSpPr>
          <p:nvPr/>
        </p:nvSpPr>
        <p:spPr bwMode="auto">
          <a:xfrm>
            <a:off x="755650" y="3141663"/>
            <a:ext cx="576263" cy="0"/>
          </a:xfrm>
          <a:prstGeom prst="line">
            <a:avLst/>
          </a:prstGeom>
          <a:noFill/>
          <a:ln w="9525">
            <a:solidFill>
              <a:schemeClr val="tx1"/>
            </a:solidFill>
            <a:round/>
            <a:headEnd/>
            <a:tailEnd/>
          </a:ln>
        </p:spPr>
        <p:txBody>
          <a:bodyPr/>
          <a:lstStyle/>
          <a:p>
            <a:endParaRPr lang="cs-CZ"/>
          </a:p>
        </p:txBody>
      </p:sp>
      <p:sp>
        <p:nvSpPr>
          <p:cNvPr id="80904" name="Line 48"/>
          <p:cNvSpPr>
            <a:spLocks noChangeShapeType="1"/>
          </p:cNvSpPr>
          <p:nvPr/>
        </p:nvSpPr>
        <p:spPr bwMode="auto">
          <a:xfrm>
            <a:off x="755650" y="3500438"/>
            <a:ext cx="576263" cy="0"/>
          </a:xfrm>
          <a:prstGeom prst="line">
            <a:avLst/>
          </a:prstGeom>
          <a:noFill/>
          <a:ln w="9525">
            <a:solidFill>
              <a:schemeClr val="tx1"/>
            </a:solidFill>
            <a:round/>
            <a:headEnd/>
            <a:tailEnd/>
          </a:ln>
        </p:spPr>
        <p:txBody>
          <a:bodyPr/>
          <a:lstStyle/>
          <a:p>
            <a:endParaRPr lang="cs-CZ"/>
          </a:p>
        </p:txBody>
      </p:sp>
      <p:sp>
        <p:nvSpPr>
          <p:cNvPr id="80905" name="Line 49"/>
          <p:cNvSpPr>
            <a:spLocks noChangeShapeType="1"/>
          </p:cNvSpPr>
          <p:nvPr/>
        </p:nvSpPr>
        <p:spPr bwMode="auto">
          <a:xfrm>
            <a:off x="755650" y="3860800"/>
            <a:ext cx="576263" cy="0"/>
          </a:xfrm>
          <a:prstGeom prst="line">
            <a:avLst/>
          </a:prstGeom>
          <a:noFill/>
          <a:ln w="9525">
            <a:solidFill>
              <a:schemeClr val="tx1"/>
            </a:solidFill>
            <a:round/>
            <a:headEnd/>
            <a:tailEnd/>
          </a:ln>
        </p:spPr>
        <p:txBody>
          <a:bodyPr/>
          <a:lstStyle/>
          <a:p>
            <a:endParaRPr lang="cs-CZ"/>
          </a:p>
        </p:txBody>
      </p:sp>
      <p:sp>
        <p:nvSpPr>
          <p:cNvPr id="80906" name="Line 50"/>
          <p:cNvSpPr>
            <a:spLocks noChangeShapeType="1"/>
          </p:cNvSpPr>
          <p:nvPr/>
        </p:nvSpPr>
        <p:spPr bwMode="auto">
          <a:xfrm>
            <a:off x="755650" y="5084763"/>
            <a:ext cx="576263" cy="0"/>
          </a:xfrm>
          <a:prstGeom prst="line">
            <a:avLst/>
          </a:prstGeom>
          <a:noFill/>
          <a:ln w="9525">
            <a:solidFill>
              <a:schemeClr val="tx1"/>
            </a:solidFill>
            <a:round/>
            <a:headEnd/>
            <a:tailEnd/>
          </a:ln>
        </p:spPr>
        <p:txBody>
          <a:bodyPr/>
          <a:lstStyle/>
          <a:p>
            <a:endParaRPr lang="cs-CZ"/>
          </a:p>
        </p:txBody>
      </p:sp>
      <p:sp>
        <p:nvSpPr>
          <p:cNvPr id="80907" name="Line 51"/>
          <p:cNvSpPr>
            <a:spLocks noChangeShapeType="1"/>
          </p:cNvSpPr>
          <p:nvPr/>
        </p:nvSpPr>
        <p:spPr bwMode="auto">
          <a:xfrm>
            <a:off x="755650" y="4221163"/>
            <a:ext cx="576263" cy="0"/>
          </a:xfrm>
          <a:prstGeom prst="line">
            <a:avLst/>
          </a:prstGeom>
          <a:noFill/>
          <a:ln w="9525">
            <a:solidFill>
              <a:schemeClr val="tx1"/>
            </a:solidFill>
            <a:round/>
            <a:headEnd/>
            <a:tailEnd/>
          </a:ln>
        </p:spPr>
        <p:txBody>
          <a:bodyPr/>
          <a:lstStyle/>
          <a:p>
            <a:endParaRPr lang="cs-CZ"/>
          </a:p>
        </p:txBody>
      </p:sp>
      <p:sp>
        <p:nvSpPr>
          <p:cNvPr id="80908" name="Line 52"/>
          <p:cNvSpPr>
            <a:spLocks noChangeShapeType="1"/>
          </p:cNvSpPr>
          <p:nvPr/>
        </p:nvSpPr>
        <p:spPr bwMode="auto">
          <a:xfrm>
            <a:off x="755650" y="4652963"/>
            <a:ext cx="576263" cy="0"/>
          </a:xfrm>
          <a:prstGeom prst="line">
            <a:avLst/>
          </a:prstGeom>
          <a:noFill/>
          <a:ln w="9525">
            <a:solidFill>
              <a:schemeClr val="tx1"/>
            </a:solidFill>
            <a:round/>
            <a:headEnd/>
            <a:tailEnd/>
          </a:ln>
        </p:spPr>
        <p:txBody>
          <a:bodyPr/>
          <a:lstStyle/>
          <a:p>
            <a:endParaRPr lang="cs-CZ"/>
          </a:p>
        </p:txBody>
      </p:sp>
      <p:sp>
        <p:nvSpPr>
          <p:cNvPr id="80909" name="Rectangle 53"/>
          <p:cNvSpPr>
            <a:spLocks noChangeArrowheads="1"/>
          </p:cNvSpPr>
          <p:nvPr/>
        </p:nvSpPr>
        <p:spPr bwMode="auto">
          <a:xfrm>
            <a:off x="1331913" y="1916113"/>
            <a:ext cx="576262" cy="3673475"/>
          </a:xfrm>
          <a:prstGeom prst="rect">
            <a:avLst/>
          </a:prstGeom>
          <a:noFill/>
          <a:ln w="9525">
            <a:solidFill>
              <a:schemeClr val="tx1"/>
            </a:solidFill>
            <a:miter lim="800000"/>
            <a:headEnd/>
            <a:tailEnd/>
          </a:ln>
        </p:spPr>
        <p:txBody>
          <a:bodyPr wrap="none" anchor="ctr"/>
          <a:lstStyle/>
          <a:p>
            <a:endParaRPr lang="cs-CZ">
              <a:latin typeface="Calibri" pitchFamily="34" charset="0"/>
            </a:endParaRPr>
          </a:p>
        </p:txBody>
      </p:sp>
      <p:sp>
        <p:nvSpPr>
          <p:cNvPr id="80910" name="Line 54"/>
          <p:cNvSpPr>
            <a:spLocks noChangeShapeType="1"/>
          </p:cNvSpPr>
          <p:nvPr/>
        </p:nvSpPr>
        <p:spPr bwMode="auto">
          <a:xfrm>
            <a:off x="1620838" y="1916113"/>
            <a:ext cx="0" cy="3673475"/>
          </a:xfrm>
          <a:prstGeom prst="line">
            <a:avLst/>
          </a:prstGeom>
          <a:noFill/>
          <a:ln w="9525">
            <a:solidFill>
              <a:schemeClr val="tx1"/>
            </a:solidFill>
            <a:round/>
            <a:headEnd/>
            <a:tailEnd/>
          </a:ln>
        </p:spPr>
        <p:txBody>
          <a:bodyPr/>
          <a:lstStyle/>
          <a:p>
            <a:endParaRPr lang="cs-CZ"/>
          </a:p>
        </p:txBody>
      </p:sp>
      <p:sp>
        <p:nvSpPr>
          <p:cNvPr id="80911" name="Line 55"/>
          <p:cNvSpPr>
            <a:spLocks noChangeShapeType="1"/>
          </p:cNvSpPr>
          <p:nvPr/>
        </p:nvSpPr>
        <p:spPr bwMode="auto">
          <a:xfrm>
            <a:off x="1331913" y="2276475"/>
            <a:ext cx="576262" cy="0"/>
          </a:xfrm>
          <a:prstGeom prst="line">
            <a:avLst/>
          </a:prstGeom>
          <a:noFill/>
          <a:ln w="9525">
            <a:solidFill>
              <a:schemeClr val="tx1"/>
            </a:solidFill>
            <a:round/>
            <a:headEnd/>
            <a:tailEnd/>
          </a:ln>
        </p:spPr>
        <p:txBody>
          <a:bodyPr/>
          <a:lstStyle/>
          <a:p>
            <a:endParaRPr lang="cs-CZ"/>
          </a:p>
        </p:txBody>
      </p:sp>
      <p:sp>
        <p:nvSpPr>
          <p:cNvPr id="80912" name="Line 56"/>
          <p:cNvSpPr>
            <a:spLocks noChangeShapeType="1"/>
          </p:cNvSpPr>
          <p:nvPr/>
        </p:nvSpPr>
        <p:spPr bwMode="auto">
          <a:xfrm>
            <a:off x="1331913" y="2708275"/>
            <a:ext cx="576262" cy="0"/>
          </a:xfrm>
          <a:prstGeom prst="line">
            <a:avLst/>
          </a:prstGeom>
          <a:noFill/>
          <a:ln w="9525">
            <a:solidFill>
              <a:schemeClr val="tx1"/>
            </a:solidFill>
            <a:round/>
            <a:headEnd/>
            <a:tailEnd/>
          </a:ln>
        </p:spPr>
        <p:txBody>
          <a:bodyPr/>
          <a:lstStyle/>
          <a:p>
            <a:endParaRPr lang="cs-CZ"/>
          </a:p>
        </p:txBody>
      </p:sp>
      <p:sp>
        <p:nvSpPr>
          <p:cNvPr id="80913" name="Line 57"/>
          <p:cNvSpPr>
            <a:spLocks noChangeShapeType="1"/>
          </p:cNvSpPr>
          <p:nvPr/>
        </p:nvSpPr>
        <p:spPr bwMode="auto">
          <a:xfrm>
            <a:off x="1331913" y="3141663"/>
            <a:ext cx="576262" cy="0"/>
          </a:xfrm>
          <a:prstGeom prst="line">
            <a:avLst/>
          </a:prstGeom>
          <a:noFill/>
          <a:ln w="9525">
            <a:solidFill>
              <a:schemeClr val="tx1"/>
            </a:solidFill>
            <a:round/>
            <a:headEnd/>
            <a:tailEnd/>
          </a:ln>
        </p:spPr>
        <p:txBody>
          <a:bodyPr/>
          <a:lstStyle/>
          <a:p>
            <a:endParaRPr lang="cs-CZ"/>
          </a:p>
        </p:txBody>
      </p:sp>
      <p:sp>
        <p:nvSpPr>
          <p:cNvPr id="80914" name="Line 58"/>
          <p:cNvSpPr>
            <a:spLocks noChangeShapeType="1"/>
          </p:cNvSpPr>
          <p:nvPr/>
        </p:nvSpPr>
        <p:spPr bwMode="auto">
          <a:xfrm>
            <a:off x="1331913" y="3500438"/>
            <a:ext cx="576262" cy="0"/>
          </a:xfrm>
          <a:prstGeom prst="line">
            <a:avLst/>
          </a:prstGeom>
          <a:noFill/>
          <a:ln w="9525">
            <a:solidFill>
              <a:schemeClr val="tx1"/>
            </a:solidFill>
            <a:round/>
            <a:headEnd/>
            <a:tailEnd/>
          </a:ln>
        </p:spPr>
        <p:txBody>
          <a:bodyPr/>
          <a:lstStyle/>
          <a:p>
            <a:endParaRPr lang="cs-CZ"/>
          </a:p>
        </p:txBody>
      </p:sp>
      <p:sp>
        <p:nvSpPr>
          <p:cNvPr id="80915" name="Line 59"/>
          <p:cNvSpPr>
            <a:spLocks noChangeShapeType="1"/>
          </p:cNvSpPr>
          <p:nvPr/>
        </p:nvSpPr>
        <p:spPr bwMode="auto">
          <a:xfrm>
            <a:off x="1331913" y="3860800"/>
            <a:ext cx="576262" cy="0"/>
          </a:xfrm>
          <a:prstGeom prst="line">
            <a:avLst/>
          </a:prstGeom>
          <a:noFill/>
          <a:ln w="9525">
            <a:solidFill>
              <a:schemeClr val="tx1"/>
            </a:solidFill>
            <a:round/>
            <a:headEnd/>
            <a:tailEnd/>
          </a:ln>
        </p:spPr>
        <p:txBody>
          <a:bodyPr/>
          <a:lstStyle/>
          <a:p>
            <a:endParaRPr lang="cs-CZ"/>
          </a:p>
        </p:txBody>
      </p:sp>
      <p:sp>
        <p:nvSpPr>
          <p:cNvPr id="80916" name="Line 60"/>
          <p:cNvSpPr>
            <a:spLocks noChangeShapeType="1"/>
          </p:cNvSpPr>
          <p:nvPr/>
        </p:nvSpPr>
        <p:spPr bwMode="auto">
          <a:xfrm>
            <a:off x="1331913" y="5084763"/>
            <a:ext cx="576262" cy="0"/>
          </a:xfrm>
          <a:prstGeom prst="line">
            <a:avLst/>
          </a:prstGeom>
          <a:noFill/>
          <a:ln w="9525">
            <a:solidFill>
              <a:schemeClr val="tx1"/>
            </a:solidFill>
            <a:round/>
            <a:headEnd/>
            <a:tailEnd/>
          </a:ln>
        </p:spPr>
        <p:txBody>
          <a:bodyPr/>
          <a:lstStyle/>
          <a:p>
            <a:endParaRPr lang="cs-CZ"/>
          </a:p>
        </p:txBody>
      </p:sp>
      <p:sp>
        <p:nvSpPr>
          <p:cNvPr id="80917" name="Line 61"/>
          <p:cNvSpPr>
            <a:spLocks noChangeShapeType="1"/>
          </p:cNvSpPr>
          <p:nvPr/>
        </p:nvSpPr>
        <p:spPr bwMode="auto">
          <a:xfrm>
            <a:off x="1331913" y="4221163"/>
            <a:ext cx="576262" cy="0"/>
          </a:xfrm>
          <a:prstGeom prst="line">
            <a:avLst/>
          </a:prstGeom>
          <a:noFill/>
          <a:ln w="9525">
            <a:solidFill>
              <a:schemeClr val="tx1"/>
            </a:solidFill>
            <a:round/>
            <a:headEnd/>
            <a:tailEnd/>
          </a:ln>
        </p:spPr>
        <p:txBody>
          <a:bodyPr/>
          <a:lstStyle/>
          <a:p>
            <a:endParaRPr lang="cs-CZ"/>
          </a:p>
        </p:txBody>
      </p:sp>
      <p:sp>
        <p:nvSpPr>
          <p:cNvPr id="80918" name="Line 62"/>
          <p:cNvSpPr>
            <a:spLocks noChangeShapeType="1"/>
          </p:cNvSpPr>
          <p:nvPr/>
        </p:nvSpPr>
        <p:spPr bwMode="auto">
          <a:xfrm>
            <a:off x="1331913" y="4652963"/>
            <a:ext cx="576262" cy="0"/>
          </a:xfrm>
          <a:prstGeom prst="line">
            <a:avLst/>
          </a:prstGeom>
          <a:noFill/>
          <a:ln w="9525">
            <a:solidFill>
              <a:schemeClr val="tx1"/>
            </a:solidFill>
            <a:round/>
            <a:headEnd/>
            <a:tailEnd/>
          </a:ln>
        </p:spPr>
        <p:txBody>
          <a:bodyPr/>
          <a:lstStyle/>
          <a:p>
            <a:endParaRPr lang="cs-CZ"/>
          </a:p>
        </p:txBody>
      </p:sp>
      <p:sp>
        <p:nvSpPr>
          <p:cNvPr id="80919" name="Rectangle 63"/>
          <p:cNvSpPr>
            <a:spLocks noChangeArrowheads="1"/>
          </p:cNvSpPr>
          <p:nvPr/>
        </p:nvSpPr>
        <p:spPr bwMode="auto">
          <a:xfrm>
            <a:off x="1908175" y="1916113"/>
            <a:ext cx="576263" cy="3673475"/>
          </a:xfrm>
          <a:prstGeom prst="rect">
            <a:avLst/>
          </a:prstGeom>
          <a:noFill/>
          <a:ln w="9525">
            <a:solidFill>
              <a:schemeClr val="tx1"/>
            </a:solidFill>
            <a:miter lim="800000"/>
            <a:headEnd/>
            <a:tailEnd/>
          </a:ln>
        </p:spPr>
        <p:txBody>
          <a:bodyPr wrap="none" anchor="ctr"/>
          <a:lstStyle/>
          <a:p>
            <a:endParaRPr lang="cs-CZ">
              <a:latin typeface="Calibri" pitchFamily="34" charset="0"/>
            </a:endParaRPr>
          </a:p>
        </p:txBody>
      </p:sp>
      <p:sp>
        <p:nvSpPr>
          <p:cNvPr id="80920" name="Line 64"/>
          <p:cNvSpPr>
            <a:spLocks noChangeShapeType="1"/>
          </p:cNvSpPr>
          <p:nvPr/>
        </p:nvSpPr>
        <p:spPr bwMode="auto">
          <a:xfrm>
            <a:off x="2197100" y="1916113"/>
            <a:ext cx="0" cy="3673475"/>
          </a:xfrm>
          <a:prstGeom prst="line">
            <a:avLst/>
          </a:prstGeom>
          <a:noFill/>
          <a:ln w="9525">
            <a:solidFill>
              <a:schemeClr val="tx1"/>
            </a:solidFill>
            <a:round/>
            <a:headEnd/>
            <a:tailEnd/>
          </a:ln>
        </p:spPr>
        <p:txBody>
          <a:bodyPr/>
          <a:lstStyle/>
          <a:p>
            <a:endParaRPr lang="cs-CZ"/>
          </a:p>
        </p:txBody>
      </p:sp>
      <p:sp>
        <p:nvSpPr>
          <p:cNvPr id="80921" name="Line 65"/>
          <p:cNvSpPr>
            <a:spLocks noChangeShapeType="1"/>
          </p:cNvSpPr>
          <p:nvPr/>
        </p:nvSpPr>
        <p:spPr bwMode="auto">
          <a:xfrm>
            <a:off x="1908175" y="2276475"/>
            <a:ext cx="576263" cy="0"/>
          </a:xfrm>
          <a:prstGeom prst="line">
            <a:avLst/>
          </a:prstGeom>
          <a:noFill/>
          <a:ln w="9525">
            <a:solidFill>
              <a:schemeClr val="tx1"/>
            </a:solidFill>
            <a:round/>
            <a:headEnd/>
            <a:tailEnd/>
          </a:ln>
        </p:spPr>
        <p:txBody>
          <a:bodyPr/>
          <a:lstStyle/>
          <a:p>
            <a:endParaRPr lang="cs-CZ"/>
          </a:p>
        </p:txBody>
      </p:sp>
      <p:sp>
        <p:nvSpPr>
          <p:cNvPr id="80922" name="Line 66"/>
          <p:cNvSpPr>
            <a:spLocks noChangeShapeType="1"/>
          </p:cNvSpPr>
          <p:nvPr/>
        </p:nvSpPr>
        <p:spPr bwMode="auto">
          <a:xfrm>
            <a:off x="1908175" y="2708275"/>
            <a:ext cx="576263" cy="0"/>
          </a:xfrm>
          <a:prstGeom prst="line">
            <a:avLst/>
          </a:prstGeom>
          <a:noFill/>
          <a:ln w="9525">
            <a:solidFill>
              <a:schemeClr val="tx1"/>
            </a:solidFill>
            <a:round/>
            <a:headEnd/>
            <a:tailEnd/>
          </a:ln>
        </p:spPr>
        <p:txBody>
          <a:bodyPr/>
          <a:lstStyle/>
          <a:p>
            <a:endParaRPr lang="cs-CZ"/>
          </a:p>
        </p:txBody>
      </p:sp>
      <p:sp>
        <p:nvSpPr>
          <p:cNvPr id="80923" name="Line 67"/>
          <p:cNvSpPr>
            <a:spLocks noChangeShapeType="1"/>
          </p:cNvSpPr>
          <p:nvPr/>
        </p:nvSpPr>
        <p:spPr bwMode="auto">
          <a:xfrm>
            <a:off x="1908175" y="3141663"/>
            <a:ext cx="576263" cy="0"/>
          </a:xfrm>
          <a:prstGeom prst="line">
            <a:avLst/>
          </a:prstGeom>
          <a:noFill/>
          <a:ln w="9525">
            <a:solidFill>
              <a:schemeClr val="tx1"/>
            </a:solidFill>
            <a:round/>
            <a:headEnd/>
            <a:tailEnd/>
          </a:ln>
        </p:spPr>
        <p:txBody>
          <a:bodyPr/>
          <a:lstStyle/>
          <a:p>
            <a:endParaRPr lang="cs-CZ"/>
          </a:p>
        </p:txBody>
      </p:sp>
      <p:sp>
        <p:nvSpPr>
          <p:cNvPr id="80924" name="Line 68"/>
          <p:cNvSpPr>
            <a:spLocks noChangeShapeType="1"/>
          </p:cNvSpPr>
          <p:nvPr/>
        </p:nvSpPr>
        <p:spPr bwMode="auto">
          <a:xfrm>
            <a:off x="1908175" y="3500438"/>
            <a:ext cx="576263" cy="0"/>
          </a:xfrm>
          <a:prstGeom prst="line">
            <a:avLst/>
          </a:prstGeom>
          <a:noFill/>
          <a:ln w="9525">
            <a:solidFill>
              <a:schemeClr val="tx1"/>
            </a:solidFill>
            <a:round/>
            <a:headEnd/>
            <a:tailEnd/>
          </a:ln>
        </p:spPr>
        <p:txBody>
          <a:bodyPr/>
          <a:lstStyle/>
          <a:p>
            <a:endParaRPr lang="cs-CZ"/>
          </a:p>
        </p:txBody>
      </p:sp>
      <p:sp>
        <p:nvSpPr>
          <p:cNvPr id="80925" name="Line 69"/>
          <p:cNvSpPr>
            <a:spLocks noChangeShapeType="1"/>
          </p:cNvSpPr>
          <p:nvPr/>
        </p:nvSpPr>
        <p:spPr bwMode="auto">
          <a:xfrm>
            <a:off x="1908175" y="3860800"/>
            <a:ext cx="576263" cy="0"/>
          </a:xfrm>
          <a:prstGeom prst="line">
            <a:avLst/>
          </a:prstGeom>
          <a:noFill/>
          <a:ln w="9525">
            <a:solidFill>
              <a:schemeClr val="tx1"/>
            </a:solidFill>
            <a:round/>
            <a:headEnd/>
            <a:tailEnd/>
          </a:ln>
        </p:spPr>
        <p:txBody>
          <a:bodyPr/>
          <a:lstStyle/>
          <a:p>
            <a:endParaRPr lang="cs-CZ"/>
          </a:p>
        </p:txBody>
      </p:sp>
      <p:sp>
        <p:nvSpPr>
          <p:cNvPr id="80926" name="Line 70"/>
          <p:cNvSpPr>
            <a:spLocks noChangeShapeType="1"/>
          </p:cNvSpPr>
          <p:nvPr/>
        </p:nvSpPr>
        <p:spPr bwMode="auto">
          <a:xfrm>
            <a:off x="1908175" y="5084763"/>
            <a:ext cx="576263" cy="0"/>
          </a:xfrm>
          <a:prstGeom prst="line">
            <a:avLst/>
          </a:prstGeom>
          <a:noFill/>
          <a:ln w="9525">
            <a:solidFill>
              <a:schemeClr val="tx1"/>
            </a:solidFill>
            <a:round/>
            <a:headEnd/>
            <a:tailEnd/>
          </a:ln>
        </p:spPr>
        <p:txBody>
          <a:bodyPr/>
          <a:lstStyle/>
          <a:p>
            <a:endParaRPr lang="cs-CZ"/>
          </a:p>
        </p:txBody>
      </p:sp>
      <p:sp>
        <p:nvSpPr>
          <p:cNvPr id="80927" name="Line 71"/>
          <p:cNvSpPr>
            <a:spLocks noChangeShapeType="1"/>
          </p:cNvSpPr>
          <p:nvPr/>
        </p:nvSpPr>
        <p:spPr bwMode="auto">
          <a:xfrm>
            <a:off x="1908175" y="4221163"/>
            <a:ext cx="576263" cy="0"/>
          </a:xfrm>
          <a:prstGeom prst="line">
            <a:avLst/>
          </a:prstGeom>
          <a:noFill/>
          <a:ln w="9525">
            <a:solidFill>
              <a:schemeClr val="tx1"/>
            </a:solidFill>
            <a:round/>
            <a:headEnd/>
            <a:tailEnd/>
          </a:ln>
        </p:spPr>
        <p:txBody>
          <a:bodyPr/>
          <a:lstStyle/>
          <a:p>
            <a:endParaRPr lang="cs-CZ"/>
          </a:p>
        </p:txBody>
      </p:sp>
      <p:sp>
        <p:nvSpPr>
          <p:cNvPr id="80928" name="Line 72"/>
          <p:cNvSpPr>
            <a:spLocks noChangeShapeType="1"/>
          </p:cNvSpPr>
          <p:nvPr/>
        </p:nvSpPr>
        <p:spPr bwMode="auto">
          <a:xfrm>
            <a:off x="1908175" y="4652963"/>
            <a:ext cx="576263" cy="0"/>
          </a:xfrm>
          <a:prstGeom prst="line">
            <a:avLst/>
          </a:prstGeom>
          <a:noFill/>
          <a:ln w="9525">
            <a:solidFill>
              <a:schemeClr val="tx1"/>
            </a:solidFill>
            <a:round/>
            <a:headEnd/>
            <a:tailEnd/>
          </a:ln>
        </p:spPr>
        <p:txBody>
          <a:bodyPr/>
          <a:lstStyle/>
          <a:p>
            <a:endParaRPr lang="cs-CZ"/>
          </a:p>
        </p:txBody>
      </p:sp>
      <p:sp>
        <p:nvSpPr>
          <p:cNvPr id="80929" name="AutoShape 73"/>
          <p:cNvSpPr>
            <a:spLocks noChangeArrowheads="1"/>
          </p:cNvSpPr>
          <p:nvPr/>
        </p:nvSpPr>
        <p:spPr bwMode="auto">
          <a:xfrm>
            <a:off x="827088" y="1341438"/>
            <a:ext cx="142875" cy="503237"/>
          </a:xfrm>
          <a:prstGeom prst="downArrow">
            <a:avLst>
              <a:gd name="adj1" fmla="val 50000"/>
              <a:gd name="adj2" fmla="val 88055"/>
            </a:avLst>
          </a:prstGeom>
          <a:solidFill>
            <a:schemeClr val="bg1"/>
          </a:solidFill>
          <a:ln w="9525">
            <a:solidFill>
              <a:schemeClr val="tx1"/>
            </a:solidFill>
            <a:miter lim="800000"/>
            <a:headEnd/>
            <a:tailEnd/>
          </a:ln>
        </p:spPr>
        <p:txBody>
          <a:bodyPr wrap="none" anchor="ctr"/>
          <a:lstStyle/>
          <a:p>
            <a:endParaRPr lang="cs-CZ">
              <a:latin typeface="Calibri" pitchFamily="34" charset="0"/>
            </a:endParaRPr>
          </a:p>
        </p:txBody>
      </p:sp>
      <p:sp>
        <p:nvSpPr>
          <p:cNvPr id="80930" name="AutoShape 74"/>
          <p:cNvSpPr>
            <a:spLocks noChangeArrowheads="1"/>
          </p:cNvSpPr>
          <p:nvPr/>
        </p:nvSpPr>
        <p:spPr bwMode="auto">
          <a:xfrm>
            <a:off x="1116013" y="1341438"/>
            <a:ext cx="142875" cy="503237"/>
          </a:xfrm>
          <a:prstGeom prst="downArrow">
            <a:avLst>
              <a:gd name="adj1" fmla="val 50000"/>
              <a:gd name="adj2" fmla="val 88055"/>
            </a:avLst>
          </a:prstGeom>
          <a:solidFill>
            <a:schemeClr val="bg1"/>
          </a:solidFill>
          <a:ln w="9525">
            <a:solidFill>
              <a:schemeClr val="tx1"/>
            </a:solidFill>
            <a:miter lim="800000"/>
            <a:headEnd/>
            <a:tailEnd/>
          </a:ln>
        </p:spPr>
        <p:txBody>
          <a:bodyPr wrap="none" anchor="ctr"/>
          <a:lstStyle/>
          <a:p>
            <a:endParaRPr lang="cs-CZ">
              <a:latin typeface="Calibri" pitchFamily="34" charset="0"/>
            </a:endParaRPr>
          </a:p>
        </p:txBody>
      </p:sp>
      <p:sp>
        <p:nvSpPr>
          <p:cNvPr id="80931" name="AutoShape 75"/>
          <p:cNvSpPr>
            <a:spLocks noChangeArrowheads="1"/>
          </p:cNvSpPr>
          <p:nvPr/>
        </p:nvSpPr>
        <p:spPr bwMode="auto">
          <a:xfrm>
            <a:off x="1403350" y="1341438"/>
            <a:ext cx="142875" cy="503237"/>
          </a:xfrm>
          <a:prstGeom prst="downArrow">
            <a:avLst>
              <a:gd name="adj1" fmla="val 50000"/>
              <a:gd name="adj2" fmla="val 88055"/>
            </a:avLst>
          </a:prstGeom>
          <a:solidFill>
            <a:schemeClr val="bg1"/>
          </a:solidFill>
          <a:ln w="9525">
            <a:solidFill>
              <a:schemeClr val="tx1"/>
            </a:solidFill>
            <a:miter lim="800000"/>
            <a:headEnd/>
            <a:tailEnd/>
          </a:ln>
        </p:spPr>
        <p:txBody>
          <a:bodyPr wrap="none" anchor="ctr"/>
          <a:lstStyle/>
          <a:p>
            <a:endParaRPr lang="cs-CZ">
              <a:latin typeface="Calibri" pitchFamily="34" charset="0"/>
            </a:endParaRPr>
          </a:p>
        </p:txBody>
      </p:sp>
      <p:sp>
        <p:nvSpPr>
          <p:cNvPr id="80932" name="AutoShape 76"/>
          <p:cNvSpPr>
            <a:spLocks noChangeArrowheads="1"/>
          </p:cNvSpPr>
          <p:nvPr/>
        </p:nvSpPr>
        <p:spPr bwMode="auto">
          <a:xfrm>
            <a:off x="827088" y="5661025"/>
            <a:ext cx="142875" cy="503238"/>
          </a:xfrm>
          <a:prstGeom prst="downArrow">
            <a:avLst>
              <a:gd name="adj1" fmla="val 50000"/>
              <a:gd name="adj2" fmla="val 88056"/>
            </a:avLst>
          </a:prstGeom>
          <a:solidFill>
            <a:schemeClr val="bg1"/>
          </a:solidFill>
          <a:ln w="9525">
            <a:solidFill>
              <a:schemeClr val="tx1"/>
            </a:solidFill>
            <a:miter lim="800000"/>
            <a:headEnd/>
            <a:tailEnd/>
          </a:ln>
        </p:spPr>
        <p:txBody>
          <a:bodyPr wrap="none" anchor="ctr"/>
          <a:lstStyle/>
          <a:p>
            <a:endParaRPr lang="cs-CZ">
              <a:latin typeface="Calibri" pitchFamily="34" charset="0"/>
            </a:endParaRPr>
          </a:p>
        </p:txBody>
      </p:sp>
      <p:sp>
        <p:nvSpPr>
          <p:cNvPr id="80933" name="AutoShape 77"/>
          <p:cNvSpPr>
            <a:spLocks noChangeArrowheads="1"/>
          </p:cNvSpPr>
          <p:nvPr/>
        </p:nvSpPr>
        <p:spPr bwMode="auto">
          <a:xfrm>
            <a:off x="1403350" y="5661025"/>
            <a:ext cx="142875" cy="503238"/>
          </a:xfrm>
          <a:prstGeom prst="downArrow">
            <a:avLst>
              <a:gd name="adj1" fmla="val 50000"/>
              <a:gd name="adj2" fmla="val 88056"/>
            </a:avLst>
          </a:prstGeom>
          <a:solidFill>
            <a:schemeClr val="bg1"/>
          </a:solidFill>
          <a:ln w="9525">
            <a:solidFill>
              <a:schemeClr val="tx1"/>
            </a:solidFill>
            <a:miter lim="800000"/>
            <a:headEnd/>
            <a:tailEnd/>
          </a:ln>
        </p:spPr>
        <p:txBody>
          <a:bodyPr wrap="none" anchor="ctr"/>
          <a:lstStyle/>
          <a:p>
            <a:endParaRPr lang="cs-CZ">
              <a:latin typeface="Calibri" pitchFamily="34" charset="0"/>
            </a:endParaRPr>
          </a:p>
        </p:txBody>
      </p:sp>
      <p:sp>
        <p:nvSpPr>
          <p:cNvPr id="53326" name="Rectangle 78"/>
          <p:cNvSpPr>
            <a:spLocks noChangeArrowheads="1"/>
          </p:cNvSpPr>
          <p:nvPr/>
        </p:nvSpPr>
        <p:spPr bwMode="auto">
          <a:xfrm>
            <a:off x="827088" y="1916113"/>
            <a:ext cx="215900" cy="287337"/>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80935" name="Rectangle 79"/>
          <p:cNvSpPr>
            <a:spLocks noChangeArrowheads="1"/>
          </p:cNvSpPr>
          <p:nvPr/>
        </p:nvSpPr>
        <p:spPr bwMode="auto">
          <a:xfrm>
            <a:off x="755650" y="5229225"/>
            <a:ext cx="215900" cy="287338"/>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328" name="Rectangle 80"/>
          <p:cNvSpPr>
            <a:spLocks noChangeArrowheads="1"/>
          </p:cNvSpPr>
          <p:nvPr/>
        </p:nvSpPr>
        <p:spPr bwMode="auto">
          <a:xfrm>
            <a:off x="1116013" y="5229225"/>
            <a:ext cx="215900" cy="287338"/>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329" name="Rectangle 81"/>
          <p:cNvSpPr>
            <a:spLocks noChangeArrowheads="1"/>
          </p:cNvSpPr>
          <p:nvPr/>
        </p:nvSpPr>
        <p:spPr bwMode="auto">
          <a:xfrm>
            <a:off x="1116013" y="4724400"/>
            <a:ext cx="215900" cy="287338"/>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330" name="Rectangle 82"/>
          <p:cNvSpPr>
            <a:spLocks noChangeArrowheads="1"/>
          </p:cNvSpPr>
          <p:nvPr/>
        </p:nvSpPr>
        <p:spPr bwMode="auto">
          <a:xfrm>
            <a:off x="1116013" y="3500438"/>
            <a:ext cx="215900" cy="287337"/>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331" name="Rectangle 83"/>
          <p:cNvSpPr>
            <a:spLocks noChangeArrowheads="1"/>
          </p:cNvSpPr>
          <p:nvPr/>
        </p:nvSpPr>
        <p:spPr bwMode="auto">
          <a:xfrm>
            <a:off x="1116013" y="3860800"/>
            <a:ext cx="215900" cy="287338"/>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332" name="Rectangle 84"/>
          <p:cNvSpPr>
            <a:spLocks noChangeArrowheads="1"/>
          </p:cNvSpPr>
          <p:nvPr/>
        </p:nvSpPr>
        <p:spPr bwMode="auto">
          <a:xfrm>
            <a:off x="1116013" y="4292600"/>
            <a:ext cx="215900" cy="287338"/>
          </a:xfrm>
          <a:prstGeom prst="rect">
            <a:avLst/>
          </a:prstGeom>
          <a:solidFill>
            <a:schemeClr val="accent1"/>
          </a:solidFill>
          <a:ln w="9525">
            <a:solidFill>
              <a:schemeClr val="tx1"/>
            </a:solidFill>
            <a:miter lim="800000"/>
            <a:headEnd/>
            <a:tailEnd/>
          </a:ln>
        </p:spPr>
        <p:txBody>
          <a:bodyPr wrap="none" anchor="ctr"/>
          <a:lstStyle/>
          <a:p>
            <a:endParaRPr lang="cs-CZ">
              <a:latin typeface="Calibri" pitchFamily="34" charset="0"/>
            </a:endParaRPr>
          </a:p>
        </p:txBody>
      </p:sp>
      <p:sp>
        <p:nvSpPr>
          <p:cNvPr id="53340" name="Rectangle 92"/>
          <p:cNvSpPr>
            <a:spLocks noChangeArrowheads="1"/>
          </p:cNvSpPr>
          <p:nvPr/>
        </p:nvSpPr>
        <p:spPr bwMode="auto">
          <a:xfrm>
            <a:off x="2844800" y="5851525"/>
            <a:ext cx="2422525" cy="338138"/>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Základní rozměry</a:t>
            </a:r>
            <a:r>
              <a:rPr lang="cs-CZ" sz="1600">
                <a:latin typeface="Calibri" pitchFamily="34" charset="0"/>
              </a:rPr>
              <a:t> </a:t>
            </a:r>
            <a:endParaRPr lang="en-US" sz="1600">
              <a:latin typeface="Calibri" pitchFamily="34" charset="0"/>
            </a:endParaRPr>
          </a:p>
        </p:txBody>
      </p:sp>
      <p:sp>
        <p:nvSpPr>
          <p:cNvPr id="53341" name="Rectangle 93"/>
          <p:cNvSpPr>
            <a:spLocks noChangeArrowheads="1"/>
          </p:cNvSpPr>
          <p:nvPr/>
        </p:nvSpPr>
        <p:spPr bwMode="auto">
          <a:xfrm>
            <a:off x="2843213" y="1212850"/>
            <a:ext cx="2519362"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Použití</a:t>
            </a:r>
          </a:p>
        </p:txBody>
      </p:sp>
      <p:sp>
        <p:nvSpPr>
          <p:cNvPr id="53342" name="Rectangle 94"/>
          <p:cNvSpPr>
            <a:spLocks noChangeArrowheads="1"/>
          </p:cNvSpPr>
          <p:nvPr/>
        </p:nvSpPr>
        <p:spPr bwMode="auto">
          <a:xfrm>
            <a:off x="2844800" y="3068638"/>
            <a:ext cx="2519363" cy="33813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Výhody </a:t>
            </a:r>
          </a:p>
        </p:txBody>
      </p:sp>
      <p:sp>
        <p:nvSpPr>
          <p:cNvPr id="53343" name="Rectangle 95"/>
          <p:cNvSpPr>
            <a:spLocks noChangeArrowheads="1"/>
          </p:cNvSpPr>
          <p:nvPr/>
        </p:nvSpPr>
        <p:spPr bwMode="auto">
          <a:xfrm>
            <a:off x="2844800" y="4724400"/>
            <a:ext cx="2519363"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Nevýhody </a:t>
            </a:r>
            <a:endParaRPr lang="cs-CZ" sz="1600">
              <a:latin typeface="Calibri" pitchFamily="34" charset="0"/>
            </a:endParaRPr>
          </a:p>
        </p:txBody>
      </p:sp>
      <p:sp>
        <p:nvSpPr>
          <p:cNvPr id="53344" name="Rectangle 96"/>
          <p:cNvSpPr>
            <a:spLocks noChangeArrowheads="1"/>
          </p:cNvSpPr>
          <p:nvPr/>
        </p:nvSpPr>
        <p:spPr bwMode="auto">
          <a:xfrm>
            <a:off x="5251450" y="5851525"/>
            <a:ext cx="3476625" cy="338138"/>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Sklon cca 5-8 stupňů</a:t>
            </a:r>
          </a:p>
        </p:txBody>
      </p:sp>
      <p:sp>
        <p:nvSpPr>
          <p:cNvPr id="53345" name="Rectangle 97"/>
          <p:cNvSpPr>
            <a:spLocks noChangeArrowheads="1"/>
          </p:cNvSpPr>
          <p:nvPr/>
        </p:nvSpPr>
        <p:spPr bwMode="auto">
          <a:xfrm>
            <a:off x="2843213" y="1498600"/>
            <a:ext cx="2520950" cy="1570038"/>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Pro skladování velkého množství jedné skupiny o nevelkém sortimentu.</a:t>
            </a:r>
            <a:endParaRPr lang="cs-CZ" sz="1600">
              <a:latin typeface="Calibri" pitchFamily="34" charset="0"/>
            </a:endParaRPr>
          </a:p>
          <a:p>
            <a:r>
              <a:rPr lang="cs-CZ" sz="1600" b="1">
                <a:latin typeface="Calibri" pitchFamily="34" charset="0"/>
              </a:rPr>
              <a:t>Výhodné také pro příruční krabicové regály pro kompletace !                </a:t>
            </a:r>
            <a:endParaRPr lang="en-US" sz="1600">
              <a:latin typeface="Calibri" pitchFamily="34" charset="0"/>
            </a:endParaRPr>
          </a:p>
        </p:txBody>
      </p:sp>
      <p:sp>
        <p:nvSpPr>
          <p:cNvPr id="53346" name="Rectangle 98"/>
          <p:cNvSpPr>
            <a:spLocks noChangeArrowheads="1"/>
          </p:cNvSpPr>
          <p:nvPr/>
        </p:nvSpPr>
        <p:spPr bwMode="auto">
          <a:xfrm>
            <a:off x="2862263" y="3402013"/>
            <a:ext cx="2501900" cy="1322387"/>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Vysoké využití ploch a prostor </a:t>
            </a:r>
            <a:endParaRPr lang="cs-CZ" sz="1600">
              <a:latin typeface="Calibri" pitchFamily="34" charset="0"/>
            </a:endParaRPr>
          </a:p>
          <a:p>
            <a:r>
              <a:rPr lang="cs-CZ" sz="1600" b="1">
                <a:latin typeface="Calibri" pitchFamily="34" charset="0"/>
              </a:rPr>
              <a:t>Možnost automatizace</a:t>
            </a:r>
            <a:endParaRPr lang="cs-CZ" sz="1600">
              <a:latin typeface="Calibri" pitchFamily="34" charset="0"/>
            </a:endParaRPr>
          </a:p>
          <a:p>
            <a:r>
              <a:rPr lang="cs-CZ" sz="1600" b="1">
                <a:latin typeface="Calibri" pitchFamily="34" charset="0"/>
              </a:rPr>
              <a:t>Lze uplatnit FIFO </a:t>
            </a:r>
          </a:p>
          <a:p>
            <a:endParaRPr lang="en-US" sz="1600">
              <a:latin typeface="Calibri" pitchFamily="34" charset="0"/>
            </a:endParaRPr>
          </a:p>
        </p:txBody>
      </p:sp>
      <p:sp>
        <p:nvSpPr>
          <p:cNvPr id="53347" name="Rectangle 99"/>
          <p:cNvSpPr>
            <a:spLocks noChangeArrowheads="1"/>
          </p:cNvSpPr>
          <p:nvPr/>
        </p:nvSpPr>
        <p:spPr bwMode="auto">
          <a:xfrm>
            <a:off x="2843213" y="5011738"/>
            <a:ext cx="5918200" cy="830262"/>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Obtížnější kompletace zboží na paletách</a:t>
            </a:r>
            <a:endParaRPr lang="cs-CZ" sz="1600">
              <a:latin typeface="Calibri" pitchFamily="34" charset="0"/>
            </a:endParaRPr>
          </a:p>
          <a:p>
            <a:r>
              <a:rPr lang="cs-CZ" sz="1600" b="1">
                <a:latin typeface="Calibri" pitchFamily="34" charset="0"/>
              </a:rPr>
              <a:t>Možnost poruch válečkových tratí</a:t>
            </a:r>
            <a:endParaRPr lang="cs-CZ" sz="1600">
              <a:latin typeface="Calibri" pitchFamily="34" charset="0"/>
            </a:endParaRPr>
          </a:p>
          <a:p>
            <a:r>
              <a:rPr lang="cs-CZ" sz="1600" b="1">
                <a:latin typeface="Calibri" pitchFamily="34" charset="0"/>
              </a:rPr>
              <a:t>Vysoké pořizovací náklady               </a:t>
            </a:r>
            <a:endParaRPr lang="en-US" sz="1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3290"/>
                                        </p:tgtEl>
                                        <p:attrNameLst>
                                          <p:attrName>style.visibility</p:attrName>
                                        </p:attrNameLst>
                                      </p:cBhvr>
                                      <p:to>
                                        <p:strVal val="visible"/>
                                      </p:to>
                                    </p:set>
                                    <p:animEffect transition="in" filter="wedge">
                                      <p:cBhvr>
                                        <p:cTn id="7" dur="2000"/>
                                        <p:tgtEl>
                                          <p:spTgt spid="53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0.00382 -0.07306 L -0.00382 0.40925 " pathEditMode="relative" rAng="0" ptsTypes="AA">
                                      <p:cBhvr>
                                        <p:cTn id="11" dur="2000" fill="hold"/>
                                        <p:tgtEl>
                                          <p:spTgt spid="53326"/>
                                        </p:tgtEl>
                                        <p:attrNameLst>
                                          <p:attrName>ppt_x</p:attrName>
                                          <p:attrName>ppt_y</p:attrName>
                                        </p:attrNameLst>
                                      </p:cBhvr>
                                      <p:rCtr x="0" y="241"/>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grpId="0" nodeType="clickEffect">
                                  <p:stCondLst>
                                    <p:cond delay="0"/>
                                  </p:stCondLst>
                                  <p:childTnLst>
                                    <p:animMotion origin="layout" path="M 0.0 0.0 L 0.0 0.06312 " pathEditMode="relative" ptsTypes="AA">
                                      <p:cBhvr>
                                        <p:cTn id="15" dur="2000" fill="hold"/>
                                        <p:tgtEl>
                                          <p:spTgt spid="53328"/>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0.0 0.0 L 0.0 0.06312 " pathEditMode="relative" ptsTypes="AA">
                                      <p:cBhvr>
                                        <p:cTn id="17" dur="2000" fill="hold"/>
                                        <p:tgtEl>
                                          <p:spTgt spid="53329"/>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0.0 0.0 L 0.0 0.06312 " pathEditMode="relative" ptsTypes="AA">
                                      <p:cBhvr>
                                        <p:cTn id="19" dur="2000" fill="hold"/>
                                        <p:tgtEl>
                                          <p:spTgt spid="53330"/>
                                        </p:tgtEl>
                                        <p:attrNameLst>
                                          <p:attrName>ppt_x</p:attrName>
                                          <p:attrName>ppt_y</p:attrName>
                                        </p:attrNameLst>
                                      </p:cBhvr>
                                    </p:animMotion>
                                  </p:childTnLst>
                                </p:cTn>
                              </p:par>
                              <p:par>
                                <p:cTn id="20" presetID="0" presetClass="path" presetSubtype="0" accel="50000" decel="50000" fill="hold" grpId="0" nodeType="withEffect">
                                  <p:stCondLst>
                                    <p:cond delay="0"/>
                                  </p:stCondLst>
                                  <p:childTnLst>
                                    <p:animMotion origin="layout" path="M 0.0 0.0 L 0.0 0.06312 " pathEditMode="relative" ptsTypes="AA">
                                      <p:cBhvr>
                                        <p:cTn id="21" dur="2000" fill="hold"/>
                                        <p:tgtEl>
                                          <p:spTgt spid="53331"/>
                                        </p:tgtEl>
                                        <p:attrNameLst>
                                          <p:attrName>ppt_x</p:attrName>
                                          <p:attrName>ppt_y</p:attrName>
                                        </p:attrNameLst>
                                      </p:cBhvr>
                                    </p:animMotion>
                                  </p:childTnLst>
                                </p:cTn>
                              </p:par>
                              <p:par>
                                <p:cTn id="22" presetID="0" presetClass="path" presetSubtype="0" accel="50000" decel="50000" fill="hold" grpId="0" nodeType="withEffect">
                                  <p:stCondLst>
                                    <p:cond delay="0"/>
                                  </p:stCondLst>
                                  <p:childTnLst>
                                    <p:animMotion origin="layout" path="M 0.0 0.0 L 0.0 0.06312 " pathEditMode="relative" ptsTypes="AA">
                                      <p:cBhvr>
                                        <p:cTn id="23" dur="2000" fill="hold"/>
                                        <p:tgtEl>
                                          <p:spTgt spid="53332"/>
                                        </p:tgtEl>
                                        <p:attrNameLst>
                                          <p:attrName>ppt_x</p:attrName>
                                          <p:attrName>ppt_y</p:attrName>
                                        </p:attrNameLst>
                                      </p:cBhvr>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3340"/>
                                        </p:tgtEl>
                                        <p:attrNameLst>
                                          <p:attrName>style.visibility</p:attrName>
                                        </p:attrNameLst>
                                      </p:cBhvr>
                                      <p:to>
                                        <p:strVal val="visible"/>
                                      </p:to>
                                    </p:set>
                                    <p:anim calcmode="lin" valueType="num">
                                      <p:cBhvr additive="base">
                                        <p:cTn id="28" dur="500" fill="hold"/>
                                        <p:tgtEl>
                                          <p:spTgt spid="53340"/>
                                        </p:tgtEl>
                                        <p:attrNameLst>
                                          <p:attrName>ppt_x</p:attrName>
                                        </p:attrNameLst>
                                      </p:cBhvr>
                                      <p:tavLst>
                                        <p:tav tm="0">
                                          <p:val>
                                            <p:strVal val="#ppt_x"/>
                                          </p:val>
                                        </p:tav>
                                        <p:tav tm="100000">
                                          <p:val>
                                            <p:strVal val="#ppt_x"/>
                                          </p:val>
                                        </p:tav>
                                      </p:tavLst>
                                    </p:anim>
                                    <p:anim calcmode="lin" valueType="num">
                                      <p:cBhvr additive="base">
                                        <p:cTn id="29" dur="500" fill="hold"/>
                                        <p:tgtEl>
                                          <p:spTgt spid="5334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53344"/>
                                        </p:tgtEl>
                                        <p:attrNameLst>
                                          <p:attrName>style.visibility</p:attrName>
                                        </p:attrNameLst>
                                      </p:cBhvr>
                                      <p:to>
                                        <p:strVal val="visible"/>
                                      </p:to>
                                    </p:set>
                                    <p:anim calcmode="lin" valueType="num">
                                      <p:cBhvr additive="base">
                                        <p:cTn id="32" dur="500" fill="hold"/>
                                        <p:tgtEl>
                                          <p:spTgt spid="53344"/>
                                        </p:tgtEl>
                                        <p:attrNameLst>
                                          <p:attrName>ppt_x</p:attrName>
                                        </p:attrNameLst>
                                      </p:cBhvr>
                                      <p:tavLst>
                                        <p:tav tm="0">
                                          <p:val>
                                            <p:strVal val="#ppt_x"/>
                                          </p:val>
                                        </p:tav>
                                        <p:tav tm="100000">
                                          <p:val>
                                            <p:strVal val="#ppt_x"/>
                                          </p:val>
                                        </p:tav>
                                      </p:tavLst>
                                    </p:anim>
                                    <p:anim calcmode="lin" valueType="num">
                                      <p:cBhvr additive="base">
                                        <p:cTn id="33" dur="500" fill="hold"/>
                                        <p:tgtEl>
                                          <p:spTgt spid="53344"/>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3341"/>
                                        </p:tgtEl>
                                        <p:attrNameLst>
                                          <p:attrName>style.visibility</p:attrName>
                                        </p:attrNameLst>
                                      </p:cBhvr>
                                      <p:to>
                                        <p:strVal val="visible"/>
                                      </p:to>
                                    </p:set>
                                    <p:anim calcmode="lin" valueType="num">
                                      <p:cBhvr additive="base">
                                        <p:cTn id="38" dur="500" fill="hold"/>
                                        <p:tgtEl>
                                          <p:spTgt spid="53341"/>
                                        </p:tgtEl>
                                        <p:attrNameLst>
                                          <p:attrName>ppt_x</p:attrName>
                                        </p:attrNameLst>
                                      </p:cBhvr>
                                      <p:tavLst>
                                        <p:tav tm="0">
                                          <p:val>
                                            <p:strVal val="#ppt_x"/>
                                          </p:val>
                                        </p:tav>
                                        <p:tav tm="100000">
                                          <p:val>
                                            <p:strVal val="#ppt_x"/>
                                          </p:val>
                                        </p:tav>
                                      </p:tavLst>
                                    </p:anim>
                                    <p:anim calcmode="lin" valueType="num">
                                      <p:cBhvr additive="base">
                                        <p:cTn id="39" dur="500" fill="hold"/>
                                        <p:tgtEl>
                                          <p:spTgt spid="5334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53345"/>
                                        </p:tgtEl>
                                        <p:attrNameLst>
                                          <p:attrName>style.visibility</p:attrName>
                                        </p:attrNameLst>
                                      </p:cBhvr>
                                      <p:to>
                                        <p:strVal val="visible"/>
                                      </p:to>
                                    </p:set>
                                    <p:anim calcmode="lin" valueType="num">
                                      <p:cBhvr additive="base">
                                        <p:cTn id="42" dur="500" fill="hold"/>
                                        <p:tgtEl>
                                          <p:spTgt spid="53345"/>
                                        </p:tgtEl>
                                        <p:attrNameLst>
                                          <p:attrName>ppt_x</p:attrName>
                                        </p:attrNameLst>
                                      </p:cBhvr>
                                      <p:tavLst>
                                        <p:tav tm="0">
                                          <p:val>
                                            <p:strVal val="#ppt_x"/>
                                          </p:val>
                                        </p:tav>
                                        <p:tav tm="100000">
                                          <p:val>
                                            <p:strVal val="#ppt_x"/>
                                          </p:val>
                                        </p:tav>
                                      </p:tavLst>
                                    </p:anim>
                                    <p:anim calcmode="lin" valueType="num">
                                      <p:cBhvr additive="base">
                                        <p:cTn id="43" dur="500" fill="hold"/>
                                        <p:tgtEl>
                                          <p:spTgt spid="53345"/>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3342"/>
                                        </p:tgtEl>
                                        <p:attrNameLst>
                                          <p:attrName>style.visibility</p:attrName>
                                        </p:attrNameLst>
                                      </p:cBhvr>
                                      <p:to>
                                        <p:strVal val="visible"/>
                                      </p:to>
                                    </p:set>
                                    <p:anim calcmode="lin" valueType="num">
                                      <p:cBhvr additive="base">
                                        <p:cTn id="48" dur="500" fill="hold"/>
                                        <p:tgtEl>
                                          <p:spTgt spid="53342"/>
                                        </p:tgtEl>
                                        <p:attrNameLst>
                                          <p:attrName>ppt_x</p:attrName>
                                        </p:attrNameLst>
                                      </p:cBhvr>
                                      <p:tavLst>
                                        <p:tav tm="0">
                                          <p:val>
                                            <p:strVal val="#ppt_x"/>
                                          </p:val>
                                        </p:tav>
                                        <p:tav tm="100000">
                                          <p:val>
                                            <p:strVal val="#ppt_x"/>
                                          </p:val>
                                        </p:tav>
                                      </p:tavLst>
                                    </p:anim>
                                    <p:anim calcmode="lin" valueType="num">
                                      <p:cBhvr additive="base">
                                        <p:cTn id="49" dur="500" fill="hold"/>
                                        <p:tgtEl>
                                          <p:spTgt spid="5334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53346"/>
                                        </p:tgtEl>
                                        <p:attrNameLst>
                                          <p:attrName>style.visibility</p:attrName>
                                        </p:attrNameLst>
                                      </p:cBhvr>
                                      <p:to>
                                        <p:strVal val="visible"/>
                                      </p:to>
                                    </p:set>
                                    <p:anim calcmode="lin" valueType="num">
                                      <p:cBhvr additive="base">
                                        <p:cTn id="52" dur="500" fill="hold"/>
                                        <p:tgtEl>
                                          <p:spTgt spid="53346"/>
                                        </p:tgtEl>
                                        <p:attrNameLst>
                                          <p:attrName>ppt_x</p:attrName>
                                        </p:attrNameLst>
                                      </p:cBhvr>
                                      <p:tavLst>
                                        <p:tav tm="0">
                                          <p:val>
                                            <p:strVal val="#ppt_x"/>
                                          </p:val>
                                        </p:tav>
                                        <p:tav tm="100000">
                                          <p:val>
                                            <p:strVal val="#ppt_x"/>
                                          </p:val>
                                        </p:tav>
                                      </p:tavLst>
                                    </p:anim>
                                    <p:anim calcmode="lin" valueType="num">
                                      <p:cBhvr additive="base">
                                        <p:cTn id="53" dur="500" fill="hold"/>
                                        <p:tgtEl>
                                          <p:spTgt spid="53346"/>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53343"/>
                                        </p:tgtEl>
                                        <p:attrNameLst>
                                          <p:attrName>style.visibility</p:attrName>
                                        </p:attrNameLst>
                                      </p:cBhvr>
                                      <p:to>
                                        <p:strVal val="visible"/>
                                      </p:to>
                                    </p:set>
                                    <p:anim calcmode="lin" valueType="num">
                                      <p:cBhvr additive="base">
                                        <p:cTn id="58" dur="500" fill="hold"/>
                                        <p:tgtEl>
                                          <p:spTgt spid="53343"/>
                                        </p:tgtEl>
                                        <p:attrNameLst>
                                          <p:attrName>ppt_x</p:attrName>
                                        </p:attrNameLst>
                                      </p:cBhvr>
                                      <p:tavLst>
                                        <p:tav tm="0">
                                          <p:val>
                                            <p:strVal val="#ppt_x"/>
                                          </p:val>
                                        </p:tav>
                                        <p:tav tm="100000">
                                          <p:val>
                                            <p:strVal val="#ppt_x"/>
                                          </p:val>
                                        </p:tav>
                                      </p:tavLst>
                                    </p:anim>
                                    <p:anim calcmode="lin" valueType="num">
                                      <p:cBhvr additive="base">
                                        <p:cTn id="59" dur="500" fill="hold"/>
                                        <p:tgtEl>
                                          <p:spTgt spid="5334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53347"/>
                                        </p:tgtEl>
                                        <p:attrNameLst>
                                          <p:attrName>style.visibility</p:attrName>
                                        </p:attrNameLst>
                                      </p:cBhvr>
                                      <p:to>
                                        <p:strVal val="visible"/>
                                      </p:to>
                                    </p:set>
                                    <p:anim calcmode="lin" valueType="num">
                                      <p:cBhvr additive="base">
                                        <p:cTn id="62" dur="500" fill="hold"/>
                                        <p:tgtEl>
                                          <p:spTgt spid="53347"/>
                                        </p:tgtEl>
                                        <p:attrNameLst>
                                          <p:attrName>ppt_x</p:attrName>
                                        </p:attrNameLst>
                                      </p:cBhvr>
                                      <p:tavLst>
                                        <p:tav tm="0">
                                          <p:val>
                                            <p:strVal val="#ppt_x"/>
                                          </p:val>
                                        </p:tav>
                                        <p:tav tm="100000">
                                          <p:val>
                                            <p:strVal val="#ppt_x"/>
                                          </p:val>
                                        </p:tav>
                                      </p:tavLst>
                                    </p:anim>
                                    <p:anim calcmode="lin" valueType="num">
                                      <p:cBhvr additive="base">
                                        <p:cTn id="63" dur="500" fill="hold"/>
                                        <p:tgtEl>
                                          <p:spTgt spid="533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26" grpId="0" animBg="1"/>
      <p:bldP spid="53328" grpId="0" animBg="1"/>
      <p:bldP spid="53329" grpId="0" animBg="1"/>
      <p:bldP spid="53330" grpId="0" animBg="1"/>
      <p:bldP spid="53331" grpId="0" animBg="1"/>
      <p:bldP spid="53332" grpId="0" animBg="1"/>
      <p:bldP spid="53340" grpId="0" animBg="1"/>
      <p:bldP spid="53341" grpId="0" animBg="1"/>
      <p:bldP spid="53342" grpId="0" animBg="1"/>
      <p:bldP spid="53343" grpId="0" animBg="1"/>
      <p:bldP spid="53344" grpId="0" animBg="1"/>
      <p:bldP spid="53345" grpId="0" animBg="1"/>
      <p:bldP spid="53346" grpId="0" animBg="1"/>
      <p:bldP spid="5334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0" name="Rectangle 14"/>
          <p:cNvSpPr>
            <a:spLocks noChangeArrowheads="1"/>
          </p:cNvSpPr>
          <p:nvPr/>
        </p:nvSpPr>
        <p:spPr bwMode="auto">
          <a:xfrm>
            <a:off x="3714750" y="6310313"/>
            <a:ext cx="1585913"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rPr>
              <a:t>Základní rozměry</a:t>
            </a:r>
            <a:endParaRPr lang="en-US" sz="1400">
              <a:latin typeface="Calibri" pitchFamily="34" charset="0"/>
            </a:endParaRPr>
          </a:p>
        </p:txBody>
      </p:sp>
      <p:sp>
        <p:nvSpPr>
          <p:cNvPr id="55311" name="Rectangle 15"/>
          <p:cNvSpPr>
            <a:spLocks noChangeArrowheads="1"/>
          </p:cNvSpPr>
          <p:nvPr/>
        </p:nvSpPr>
        <p:spPr bwMode="auto">
          <a:xfrm>
            <a:off x="3714750" y="600075"/>
            <a:ext cx="1785938"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rPr>
              <a:t>Použití</a:t>
            </a:r>
            <a:endParaRPr lang="cs-CZ" sz="1400">
              <a:latin typeface="Calibri" pitchFamily="34" charset="0"/>
            </a:endParaRPr>
          </a:p>
        </p:txBody>
      </p:sp>
      <p:sp>
        <p:nvSpPr>
          <p:cNvPr id="55312" name="Rectangle 16"/>
          <p:cNvSpPr>
            <a:spLocks noChangeArrowheads="1"/>
          </p:cNvSpPr>
          <p:nvPr/>
        </p:nvSpPr>
        <p:spPr bwMode="auto">
          <a:xfrm>
            <a:off x="3714750" y="2724150"/>
            <a:ext cx="1785938"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rPr>
              <a:t>Výhody</a:t>
            </a:r>
          </a:p>
        </p:txBody>
      </p:sp>
      <p:sp>
        <p:nvSpPr>
          <p:cNvPr id="55313" name="Rectangle 17"/>
          <p:cNvSpPr>
            <a:spLocks noChangeArrowheads="1"/>
          </p:cNvSpPr>
          <p:nvPr/>
        </p:nvSpPr>
        <p:spPr bwMode="auto">
          <a:xfrm>
            <a:off x="3714750" y="5283200"/>
            <a:ext cx="1785938"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rPr>
              <a:t>Nevýhody</a:t>
            </a:r>
          </a:p>
        </p:txBody>
      </p:sp>
      <p:sp>
        <p:nvSpPr>
          <p:cNvPr id="55314" name="Rectangle 18"/>
          <p:cNvSpPr>
            <a:spLocks noChangeArrowheads="1"/>
          </p:cNvSpPr>
          <p:nvPr/>
        </p:nvSpPr>
        <p:spPr bwMode="auto">
          <a:xfrm>
            <a:off x="3714750" y="3030538"/>
            <a:ext cx="1785938" cy="2246312"/>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rPr>
              <a:t>Vysoké využití ploch a prostor</a:t>
            </a:r>
            <a:endParaRPr lang="cs-CZ" sz="1400">
              <a:latin typeface="Calibri" pitchFamily="34" charset="0"/>
            </a:endParaRPr>
          </a:p>
          <a:p>
            <a:r>
              <a:rPr lang="cs-CZ" sz="1400" b="1">
                <a:latin typeface="Calibri" pitchFamily="34" charset="0"/>
              </a:rPr>
              <a:t>Možnost omezení přístupu ke skladovanému zboží (bezpečnostní požadavky)</a:t>
            </a:r>
            <a:endParaRPr lang="cs-CZ" sz="1400">
              <a:latin typeface="Calibri" pitchFamily="34" charset="0"/>
            </a:endParaRPr>
          </a:p>
          <a:p>
            <a:r>
              <a:rPr lang="cs-CZ" sz="1400" b="1">
                <a:latin typeface="Calibri" pitchFamily="34" charset="0"/>
              </a:rPr>
              <a:t>Přímý přístup ke zboží</a:t>
            </a:r>
            <a:endParaRPr lang="cs-CZ" sz="1400">
              <a:latin typeface="Calibri" pitchFamily="34" charset="0"/>
            </a:endParaRPr>
          </a:p>
          <a:p>
            <a:r>
              <a:rPr lang="cs-CZ" sz="1400" b="1">
                <a:latin typeface="Calibri" pitchFamily="34" charset="0"/>
              </a:rPr>
              <a:t>Lze uplatnit FIFO</a:t>
            </a:r>
            <a:endParaRPr lang="cs-CZ" sz="1400">
              <a:latin typeface="Calibri" pitchFamily="34" charset="0"/>
            </a:endParaRPr>
          </a:p>
        </p:txBody>
      </p:sp>
      <p:sp>
        <p:nvSpPr>
          <p:cNvPr id="55315" name="Rectangle 19"/>
          <p:cNvSpPr>
            <a:spLocks noChangeArrowheads="1"/>
          </p:cNvSpPr>
          <p:nvPr/>
        </p:nvSpPr>
        <p:spPr bwMode="auto">
          <a:xfrm>
            <a:off x="3714750" y="5572125"/>
            <a:ext cx="5189538" cy="738188"/>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rPr>
              <a:t>Nízká obrátkovost</a:t>
            </a:r>
            <a:endParaRPr lang="cs-CZ" sz="1400">
              <a:latin typeface="Calibri" pitchFamily="34" charset="0"/>
            </a:endParaRPr>
          </a:p>
          <a:p>
            <a:r>
              <a:rPr lang="cs-CZ" sz="1400" b="1">
                <a:latin typeface="Calibri" pitchFamily="34" charset="0"/>
              </a:rPr>
              <a:t>Špatné podmínky pro kompletace</a:t>
            </a:r>
            <a:endParaRPr lang="cs-CZ" sz="1400">
              <a:latin typeface="Calibri" pitchFamily="34" charset="0"/>
            </a:endParaRPr>
          </a:p>
          <a:p>
            <a:r>
              <a:rPr lang="cs-CZ" sz="1400" b="1">
                <a:latin typeface="Calibri" pitchFamily="34" charset="0"/>
              </a:rPr>
              <a:t>Omezené možnosti automatizace</a:t>
            </a:r>
            <a:endParaRPr lang="en-US" sz="1400">
              <a:latin typeface="Calibri" pitchFamily="34" charset="0"/>
            </a:endParaRPr>
          </a:p>
        </p:txBody>
      </p:sp>
      <p:sp>
        <p:nvSpPr>
          <p:cNvPr id="82951" name="Rectangle 20"/>
          <p:cNvSpPr>
            <a:spLocks noChangeArrowheads="1"/>
          </p:cNvSpPr>
          <p:nvPr/>
        </p:nvSpPr>
        <p:spPr bwMode="auto">
          <a:xfrm>
            <a:off x="576263" y="1052513"/>
            <a:ext cx="2327275" cy="523875"/>
          </a:xfrm>
          <a:prstGeom prst="rect">
            <a:avLst/>
          </a:prstGeom>
          <a:solidFill>
            <a:schemeClr val="bg1"/>
          </a:solidFill>
          <a:ln w="9525">
            <a:noFill/>
            <a:miter lim="800000"/>
            <a:headEnd/>
            <a:tailEnd/>
          </a:ln>
        </p:spPr>
        <p:txBody>
          <a:bodyPr wrap="none">
            <a:spAutoFit/>
          </a:bodyPr>
          <a:lstStyle/>
          <a:p>
            <a:r>
              <a:rPr lang="cs-CZ" sz="2800" b="1">
                <a:latin typeface="Calibri" pitchFamily="34" charset="0"/>
              </a:rPr>
              <a:t>Mobilní regály</a:t>
            </a:r>
            <a:endParaRPr lang="cs-CZ" sz="2800">
              <a:latin typeface="Calibri" pitchFamily="34" charset="0"/>
            </a:endParaRPr>
          </a:p>
        </p:txBody>
      </p:sp>
      <p:pic>
        <p:nvPicPr>
          <p:cNvPr id="55319" name="Picture 23" descr="mobilni2"/>
          <p:cNvPicPr>
            <a:picLocks noChangeAspect="1" noChangeArrowheads="1"/>
          </p:cNvPicPr>
          <p:nvPr/>
        </p:nvPicPr>
        <p:blipFill>
          <a:blip r:embed="rId2"/>
          <a:srcRect/>
          <a:stretch>
            <a:fillRect/>
          </a:stretch>
        </p:blipFill>
        <p:spPr bwMode="auto">
          <a:xfrm>
            <a:off x="5500688" y="600075"/>
            <a:ext cx="3382962" cy="2543175"/>
          </a:xfrm>
          <a:prstGeom prst="rect">
            <a:avLst/>
          </a:prstGeom>
          <a:noFill/>
          <a:ln w="9525">
            <a:noFill/>
            <a:miter lim="800000"/>
            <a:headEnd/>
            <a:tailEnd/>
          </a:ln>
        </p:spPr>
      </p:pic>
      <p:pic>
        <p:nvPicPr>
          <p:cNvPr id="55320" name="Picture 24" descr="mobilni"/>
          <p:cNvPicPr>
            <a:picLocks noChangeAspect="1" noChangeArrowheads="1"/>
          </p:cNvPicPr>
          <p:nvPr/>
        </p:nvPicPr>
        <p:blipFill>
          <a:blip r:embed="rId3"/>
          <a:srcRect/>
          <a:stretch>
            <a:fillRect/>
          </a:stretch>
        </p:blipFill>
        <p:spPr bwMode="auto">
          <a:xfrm>
            <a:off x="5500688" y="3143250"/>
            <a:ext cx="3403600" cy="2447925"/>
          </a:xfrm>
          <a:prstGeom prst="rect">
            <a:avLst/>
          </a:prstGeom>
          <a:noFill/>
          <a:ln w="9525">
            <a:noFill/>
            <a:miter lim="800000"/>
            <a:headEnd/>
            <a:tailEnd/>
          </a:ln>
        </p:spPr>
      </p:pic>
      <p:sp>
        <p:nvSpPr>
          <p:cNvPr id="82954" name="Rectangle 25"/>
          <p:cNvSpPr>
            <a:spLocks noChangeArrowheads="1"/>
          </p:cNvSpPr>
          <p:nvPr/>
        </p:nvSpPr>
        <p:spPr bwMode="auto">
          <a:xfrm>
            <a:off x="396875" y="2420938"/>
            <a:ext cx="576263" cy="3673475"/>
          </a:xfrm>
          <a:prstGeom prst="rect">
            <a:avLst/>
          </a:prstGeom>
          <a:noFill/>
          <a:ln w="9525">
            <a:solidFill>
              <a:schemeClr val="tx1"/>
            </a:solidFill>
            <a:miter lim="800000"/>
            <a:headEnd/>
            <a:tailEnd/>
          </a:ln>
        </p:spPr>
        <p:txBody>
          <a:bodyPr wrap="none" anchor="ctr"/>
          <a:lstStyle/>
          <a:p>
            <a:endParaRPr lang="cs-CZ" sz="1400">
              <a:latin typeface="Calibri" pitchFamily="34" charset="0"/>
            </a:endParaRPr>
          </a:p>
        </p:txBody>
      </p:sp>
      <p:sp>
        <p:nvSpPr>
          <p:cNvPr id="82955" name="Line 26"/>
          <p:cNvSpPr>
            <a:spLocks noChangeShapeType="1"/>
          </p:cNvSpPr>
          <p:nvPr/>
        </p:nvSpPr>
        <p:spPr bwMode="auto">
          <a:xfrm>
            <a:off x="685800" y="2420938"/>
            <a:ext cx="0" cy="3673475"/>
          </a:xfrm>
          <a:prstGeom prst="line">
            <a:avLst/>
          </a:prstGeom>
          <a:noFill/>
          <a:ln w="9525">
            <a:solidFill>
              <a:schemeClr val="tx1"/>
            </a:solidFill>
            <a:round/>
            <a:headEnd/>
            <a:tailEnd/>
          </a:ln>
        </p:spPr>
        <p:txBody>
          <a:bodyPr/>
          <a:lstStyle/>
          <a:p>
            <a:endParaRPr lang="cs-CZ"/>
          </a:p>
        </p:txBody>
      </p:sp>
      <p:sp>
        <p:nvSpPr>
          <p:cNvPr id="82956" name="Line 27"/>
          <p:cNvSpPr>
            <a:spLocks noChangeShapeType="1"/>
          </p:cNvSpPr>
          <p:nvPr/>
        </p:nvSpPr>
        <p:spPr bwMode="auto">
          <a:xfrm>
            <a:off x="396875" y="2724150"/>
            <a:ext cx="573088" cy="0"/>
          </a:xfrm>
          <a:prstGeom prst="line">
            <a:avLst/>
          </a:prstGeom>
          <a:noFill/>
          <a:ln w="9525">
            <a:solidFill>
              <a:schemeClr val="tx1"/>
            </a:solidFill>
            <a:round/>
            <a:headEnd/>
            <a:tailEnd/>
          </a:ln>
        </p:spPr>
        <p:txBody>
          <a:bodyPr/>
          <a:lstStyle/>
          <a:p>
            <a:endParaRPr lang="cs-CZ"/>
          </a:p>
        </p:txBody>
      </p:sp>
      <p:sp>
        <p:nvSpPr>
          <p:cNvPr id="82957" name="Line 28"/>
          <p:cNvSpPr>
            <a:spLocks noChangeShapeType="1"/>
          </p:cNvSpPr>
          <p:nvPr/>
        </p:nvSpPr>
        <p:spPr bwMode="auto">
          <a:xfrm>
            <a:off x="396875" y="3213100"/>
            <a:ext cx="576263" cy="0"/>
          </a:xfrm>
          <a:prstGeom prst="line">
            <a:avLst/>
          </a:prstGeom>
          <a:noFill/>
          <a:ln w="9525">
            <a:solidFill>
              <a:schemeClr val="tx1"/>
            </a:solidFill>
            <a:round/>
            <a:headEnd/>
            <a:tailEnd/>
          </a:ln>
        </p:spPr>
        <p:txBody>
          <a:bodyPr/>
          <a:lstStyle/>
          <a:p>
            <a:endParaRPr lang="cs-CZ"/>
          </a:p>
        </p:txBody>
      </p:sp>
      <p:sp>
        <p:nvSpPr>
          <p:cNvPr id="82958" name="Line 29"/>
          <p:cNvSpPr>
            <a:spLocks noChangeShapeType="1"/>
          </p:cNvSpPr>
          <p:nvPr/>
        </p:nvSpPr>
        <p:spPr bwMode="auto">
          <a:xfrm>
            <a:off x="396875" y="3646488"/>
            <a:ext cx="576263" cy="0"/>
          </a:xfrm>
          <a:prstGeom prst="line">
            <a:avLst/>
          </a:prstGeom>
          <a:noFill/>
          <a:ln w="9525">
            <a:solidFill>
              <a:schemeClr val="tx1"/>
            </a:solidFill>
            <a:round/>
            <a:headEnd/>
            <a:tailEnd/>
          </a:ln>
        </p:spPr>
        <p:txBody>
          <a:bodyPr/>
          <a:lstStyle/>
          <a:p>
            <a:endParaRPr lang="cs-CZ"/>
          </a:p>
        </p:txBody>
      </p:sp>
      <p:sp>
        <p:nvSpPr>
          <p:cNvPr id="82959" name="Line 30"/>
          <p:cNvSpPr>
            <a:spLocks noChangeShapeType="1"/>
          </p:cNvSpPr>
          <p:nvPr/>
        </p:nvSpPr>
        <p:spPr bwMode="auto">
          <a:xfrm>
            <a:off x="396875" y="4005263"/>
            <a:ext cx="576263" cy="0"/>
          </a:xfrm>
          <a:prstGeom prst="line">
            <a:avLst/>
          </a:prstGeom>
          <a:noFill/>
          <a:ln w="9525">
            <a:solidFill>
              <a:schemeClr val="tx1"/>
            </a:solidFill>
            <a:round/>
            <a:headEnd/>
            <a:tailEnd/>
          </a:ln>
        </p:spPr>
        <p:txBody>
          <a:bodyPr/>
          <a:lstStyle/>
          <a:p>
            <a:endParaRPr lang="cs-CZ"/>
          </a:p>
        </p:txBody>
      </p:sp>
      <p:sp>
        <p:nvSpPr>
          <p:cNvPr id="82960" name="Line 31"/>
          <p:cNvSpPr>
            <a:spLocks noChangeShapeType="1"/>
          </p:cNvSpPr>
          <p:nvPr/>
        </p:nvSpPr>
        <p:spPr bwMode="auto">
          <a:xfrm>
            <a:off x="396875" y="4365625"/>
            <a:ext cx="576263" cy="0"/>
          </a:xfrm>
          <a:prstGeom prst="line">
            <a:avLst/>
          </a:prstGeom>
          <a:noFill/>
          <a:ln w="9525">
            <a:solidFill>
              <a:schemeClr val="tx1"/>
            </a:solidFill>
            <a:round/>
            <a:headEnd/>
            <a:tailEnd/>
          </a:ln>
        </p:spPr>
        <p:txBody>
          <a:bodyPr/>
          <a:lstStyle/>
          <a:p>
            <a:endParaRPr lang="cs-CZ"/>
          </a:p>
        </p:txBody>
      </p:sp>
      <p:sp>
        <p:nvSpPr>
          <p:cNvPr id="82961" name="Line 32"/>
          <p:cNvSpPr>
            <a:spLocks noChangeShapeType="1"/>
          </p:cNvSpPr>
          <p:nvPr/>
        </p:nvSpPr>
        <p:spPr bwMode="auto">
          <a:xfrm>
            <a:off x="396875" y="5589588"/>
            <a:ext cx="576263" cy="0"/>
          </a:xfrm>
          <a:prstGeom prst="line">
            <a:avLst/>
          </a:prstGeom>
          <a:noFill/>
          <a:ln w="9525">
            <a:solidFill>
              <a:schemeClr val="tx1"/>
            </a:solidFill>
            <a:round/>
            <a:headEnd/>
            <a:tailEnd/>
          </a:ln>
        </p:spPr>
        <p:txBody>
          <a:bodyPr/>
          <a:lstStyle/>
          <a:p>
            <a:endParaRPr lang="cs-CZ"/>
          </a:p>
        </p:txBody>
      </p:sp>
      <p:sp>
        <p:nvSpPr>
          <p:cNvPr id="82962" name="Line 33"/>
          <p:cNvSpPr>
            <a:spLocks noChangeShapeType="1"/>
          </p:cNvSpPr>
          <p:nvPr/>
        </p:nvSpPr>
        <p:spPr bwMode="auto">
          <a:xfrm>
            <a:off x="396875" y="4725988"/>
            <a:ext cx="576263" cy="0"/>
          </a:xfrm>
          <a:prstGeom prst="line">
            <a:avLst/>
          </a:prstGeom>
          <a:noFill/>
          <a:ln w="9525">
            <a:solidFill>
              <a:schemeClr val="tx1"/>
            </a:solidFill>
            <a:round/>
            <a:headEnd/>
            <a:tailEnd/>
          </a:ln>
        </p:spPr>
        <p:txBody>
          <a:bodyPr/>
          <a:lstStyle/>
          <a:p>
            <a:endParaRPr lang="cs-CZ"/>
          </a:p>
        </p:txBody>
      </p:sp>
      <p:sp>
        <p:nvSpPr>
          <p:cNvPr id="82963" name="Line 34"/>
          <p:cNvSpPr>
            <a:spLocks noChangeShapeType="1"/>
          </p:cNvSpPr>
          <p:nvPr/>
        </p:nvSpPr>
        <p:spPr bwMode="auto">
          <a:xfrm>
            <a:off x="396875" y="5157788"/>
            <a:ext cx="576263" cy="0"/>
          </a:xfrm>
          <a:prstGeom prst="line">
            <a:avLst/>
          </a:prstGeom>
          <a:noFill/>
          <a:ln w="9525">
            <a:solidFill>
              <a:schemeClr val="tx1"/>
            </a:solidFill>
            <a:round/>
            <a:headEnd/>
            <a:tailEnd/>
          </a:ln>
        </p:spPr>
        <p:txBody>
          <a:bodyPr/>
          <a:lstStyle/>
          <a:p>
            <a:endParaRPr lang="cs-CZ"/>
          </a:p>
        </p:txBody>
      </p:sp>
      <p:sp>
        <p:nvSpPr>
          <p:cNvPr id="55331" name="Rectangle 35"/>
          <p:cNvSpPr>
            <a:spLocks noChangeArrowheads="1"/>
          </p:cNvSpPr>
          <p:nvPr/>
        </p:nvSpPr>
        <p:spPr bwMode="auto">
          <a:xfrm>
            <a:off x="1044575" y="2420938"/>
            <a:ext cx="576263" cy="3673475"/>
          </a:xfrm>
          <a:prstGeom prst="rect">
            <a:avLst/>
          </a:prstGeom>
          <a:noFill/>
          <a:ln w="9525">
            <a:solidFill>
              <a:schemeClr val="tx1"/>
            </a:solidFill>
            <a:miter lim="800000"/>
            <a:headEnd/>
            <a:tailEnd/>
          </a:ln>
        </p:spPr>
        <p:txBody>
          <a:bodyPr wrap="none" anchor="ctr"/>
          <a:lstStyle/>
          <a:p>
            <a:endParaRPr lang="cs-CZ" sz="1400">
              <a:latin typeface="Calibri" pitchFamily="34" charset="0"/>
            </a:endParaRPr>
          </a:p>
        </p:txBody>
      </p:sp>
      <p:sp>
        <p:nvSpPr>
          <p:cNvPr id="55332" name="Line 36"/>
          <p:cNvSpPr>
            <a:spLocks noChangeShapeType="1"/>
          </p:cNvSpPr>
          <p:nvPr/>
        </p:nvSpPr>
        <p:spPr bwMode="auto">
          <a:xfrm>
            <a:off x="1333500" y="2420938"/>
            <a:ext cx="0" cy="3673475"/>
          </a:xfrm>
          <a:prstGeom prst="line">
            <a:avLst/>
          </a:prstGeom>
          <a:noFill/>
          <a:ln w="9525">
            <a:solidFill>
              <a:schemeClr val="tx1"/>
            </a:solidFill>
            <a:round/>
            <a:headEnd/>
            <a:tailEnd/>
          </a:ln>
        </p:spPr>
        <p:txBody>
          <a:bodyPr/>
          <a:lstStyle/>
          <a:p>
            <a:endParaRPr lang="cs-CZ"/>
          </a:p>
        </p:txBody>
      </p:sp>
      <p:sp>
        <p:nvSpPr>
          <p:cNvPr id="55333" name="Line 37"/>
          <p:cNvSpPr>
            <a:spLocks noChangeShapeType="1"/>
          </p:cNvSpPr>
          <p:nvPr/>
        </p:nvSpPr>
        <p:spPr bwMode="auto">
          <a:xfrm>
            <a:off x="1047750" y="2711450"/>
            <a:ext cx="573088" cy="0"/>
          </a:xfrm>
          <a:prstGeom prst="line">
            <a:avLst/>
          </a:prstGeom>
          <a:noFill/>
          <a:ln w="9525">
            <a:solidFill>
              <a:schemeClr val="tx1"/>
            </a:solidFill>
            <a:round/>
            <a:headEnd/>
            <a:tailEnd/>
          </a:ln>
        </p:spPr>
        <p:txBody>
          <a:bodyPr/>
          <a:lstStyle/>
          <a:p>
            <a:endParaRPr lang="cs-CZ"/>
          </a:p>
        </p:txBody>
      </p:sp>
      <p:sp>
        <p:nvSpPr>
          <p:cNvPr id="55334" name="Line 38"/>
          <p:cNvSpPr>
            <a:spLocks noChangeShapeType="1"/>
          </p:cNvSpPr>
          <p:nvPr/>
        </p:nvSpPr>
        <p:spPr bwMode="auto">
          <a:xfrm>
            <a:off x="1044575" y="3213100"/>
            <a:ext cx="576263" cy="0"/>
          </a:xfrm>
          <a:prstGeom prst="line">
            <a:avLst/>
          </a:prstGeom>
          <a:noFill/>
          <a:ln w="9525">
            <a:solidFill>
              <a:schemeClr val="tx1"/>
            </a:solidFill>
            <a:round/>
            <a:headEnd/>
            <a:tailEnd/>
          </a:ln>
        </p:spPr>
        <p:txBody>
          <a:bodyPr/>
          <a:lstStyle/>
          <a:p>
            <a:endParaRPr lang="cs-CZ"/>
          </a:p>
        </p:txBody>
      </p:sp>
      <p:sp>
        <p:nvSpPr>
          <p:cNvPr id="55335" name="Line 39"/>
          <p:cNvSpPr>
            <a:spLocks noChangeShapeType="1"/>
          </p:cNvSpPr>
          <p:nvPr/>
        </p:nvSpPr>
        <p:spPr bwMode="auto">
          <a:xfrm>
            <a:off x="1044575" y="3646488"/>
            <a:ext cx="576263" cy="0"/>
          </a:xfrm>
          <a:prstGeom prst="line">
            <a:avLst/>
          </a:prstGeom>
          <a:noFill/>
          <a:ln w="9525">
            <a:solidFill>
              <a:schemeClr val="tx1"/>
            </a:solidFill>
            <a:round/>
            <a:headEnd/>
            <a:tailEnd/>
          </a:ln>
        </p:spPr>
        <p:txBody>
          <a:bodyPr/>
          <a:lstStyle/>
          <a:p>
            <a:endParaRPr lang="cs-CZ"/>
          </a:p>
        </p:txBody>
      </p:sp>
      <p:sp>
        <p:nvSpPr>
          <p:cNvPr id="55336" name="Line 40"/>
          <p:cNvSpPr>
            <a:spLocks noChangeShapeType="1"/>
          </p:cNvSpPr>
          <p:nvPr/>
        </p:nvSpPr>
        <p:spPr bwMode="auto">
          <a:xfrm>
            <a:off x="1044575" y="4005263"/>
            <a:ext cx="576263" cy="0"/>
          </a:xfrm>
          <a:prstGeom prst="line">
            <a:avLst/>
          </a:prstGeom>
          <a:noFill/>
          <a:ln w="9525">
            <a:solidFill>
              <a:schemeClr val="tx1"/>
            </a:solidFill>
            <a:round/>
            <a:headEnd/>
            <a:tailEnd/>
          </a:ln>
        </p:spPr>
        <p:txBody>
          <a:bodyPr/>
          <a:lstStyle/>
          <a:p>
            <a:endParaRPr lang="cs-CZ"/>
          </a:p>
        </p:txBody>
      </p:sp>
      <p:sp>
        <p:nvSpPr>
          <p:cNvPr id="55337" name="Line 41"/>
          <p:cNvSpPr>
            <a:spLocks noChangeShapeType="1"/>
          </p:cNvSpPr>
          <p:nvPr/>
        </p:nvSpPr>
        <p:spPr bwMode="auto">
          <a:xfrm>
            <a:off x="1044575" y="4365625"/>
            <a:ext cx="576263" cy="0"/>
          </a:xfrm>
          <a:prstGeom prst="line">
            <a:avLst/>
          </a:prstGeom>
          <a:noFill/>
          <a:ln w="9525">
            <a:solidFill>
              <a:schemeClr val="tx1"/>
            </a:solidFill>
            <a:round/>
            <a:headEnd/>
            <a:tailEnd/>
          </a:ln>
        </p:spPr>
        <p:txBody>
          <a:bodyPr/>
          <a:lstStyle/>
          <a:p>
            <a:endParaRPr lang="cs-CZ"/>
          </a:p>
        </p:txBody>
      </p:sp>
      <p:sp>
        <p:nvSpPr>
          <p:cNvPr id="55338" name="Line 42"/>
          <p:cNvSpPr>
            <a:spLocks noChangeShapeType="1"/>
          </p:cNvSpPr>
          <p:nvPr/>
        </p:nvSpPr>
        <p:spPr bwMode="auto">
          <a:xfrm>
            <a:off x="1044575" y="5589588"/>
            <a:ext cx="576263" cy="0"/>
          </a:xfrm>
          <a:prstGeom prst="line">
            <a:avLst/>
          </a:prstGeom>
          <a:noFill/>
          <a:ln w="9525">
            <a:solidFill>
              <a:schemeClr val="tx1"/>
            </a:solidFill>
            <a:round/>
            <a:headEnd/>
            <a:tailEnd/>
          </a:ln>
        </p:spPr>
        <p:txBody>
          <a:bodyPr/>
          <a:lstStyle/>
          <a:p>
            <a:endParaRPr lang="cs-CZ"/>
          </a:p>
        </p:txBody>
      </p:sp>
      <p:sp>
        <p:nvSpPr>
          <p:cNvPr id="55339" name="Line 43"/>
          <p:cNvSpPr>
            <a:spLocks noChangeShapeType="1"/>
          </p:cNvSpPr>
          <p:nvPr/>
        </p:nvSpPr>
        <p:spPr bwMode="auto">
          <a:xfrm>
            <a:off x="1044575" y="4725988"/>
            <a:ext cx="576263" cy="0"/>
          </a:xfrm>
          <a:prstGeom prst="line">
            <a:avLst/>
          </a:prstGeom>
          <a:noFill/>
          <a:ln w="9525">
            <a:solidFill>
              <a:schemeClr val="tx1"/>
            </a:solidFill>
            <a:round/>
            <a:headEnd/>
            <a:tailEnd/>
          </a:ln>
        </p:spPr>
        <p:txBody>
          <a:bodyPr/>
          <a:lstStyle/>
          <a:p>
            <a:endParaRPr lang="cs-CZ"/>
          </a:p>
        </p:txBody>
      </p:sp>
      <p:sp>
        <p:nvSpPr>
          <p:cNvPr id="55340" name="Line 44"/>
          <p:cNvSpPr>
            <a:spLocks noChangeShapeType="1"/>
          </p:cNvSpPr>
          <p:nvPr/>
        </p:nvSpPr>
        <p:spPr bwMode="auto">
          <a:xfrm>
            <a:off x="1044575" y="5157788"/>
            <a:ext cx="576263" cy="0"/>
          </a:xfrm>
          <a:prstGeom prst="line">
            <a:avLst/>
          </a:prstGeom>
          <a:noFill/>
          <a:ln w="9525">
            <a:solidFill>
              <a:schemeClr val="tx1"/>
            </a:solidFill>
            <a:round/>
            <a:headEnd/>
            <a:tailEnd/>
          </a:ln>
        </p:spPr>
        <p:txBody>
          <a:bodyPr/>
          <a:lstStyle/>
          <a:p>
            <a:endParaRPr lang="cs-CZ"/>
          </a:p>
        </p:txBody>
      </p:sp>
      <p:sp>
        <p:nvSpPr>
          <p:cNvPr id="55341" name="Rectangle 45"/>
          <p:cNvSpPr>
            <a:spLocks noChangeArrowheads="1"/>
          </p:cNvSpPr>
          <p:nvPr/>
        </p:nvSpPr>
        <p:spPr bwMode="auto">
          <a:xfrm>
            <a:off x="1692275" y="2420938"/>
            <a:ext cx="576263" cy="3673475"/>
          </a:xfrm>
          <a:prstGeom prst="rect">
            <a:avLst/>
          </a:prstGeom>
          <a:noFill/>
          <a:ln w="9525">
            <a:solidFill>
              <a:schemeClr val="tx1"/>
            </a:solidFill>
            <a:miter lim="800000"/>
            <a:headEnd/>
            <a:tailEnd/>
          </a:ln>
        </p:spPr>
        <p:txBody>
          <a:bodyPr wrap="none" anchor="ctr"/>
          <a:lstStyle/>
          <a:p>
            <a:endParaRPr lang="cs-CZ" sz="1400">
              <a:latin typeface="Calibri" pitchFamily="34" charset="0"/>
            </a:endParaRPr>
          </a:p>
        </p:txBody>
      </p:sp>
      <p:sp>
        <p:nvSpPr>
          <p:cNvPr id="55342" name="Line 46"/>
          <p:cNvSpPr>
            <a:spLocks noChangeShapeType="1"/>
          </p:cNvSpPr>
          <p:nvPr/>
        </p:nvSpPr>
        <p:spPr bwMode="auto">
          <a:xfrm>
            <a:off x="1981200" y="2420938"/>
            <a:ext cx="0" cy="3673475"/>
          </a:xfrm>
          <a:prstGeom prst="line">
            <a:avLst/>
          </a:prstGeom>
          <a:noFill/>
          <a:ln w="9525">
            <a:solidFill>
              <a:schemeClr val="tx1"/>
            </a:solidFill>
            <a:round/>
            <a:headEnd/>
            <a:tailEnd/>
          </a:ln>
        </p:spPr>
        <p:txBody>
          <a:bodyPr/>
          <a:lstStyle/>
          <a:p>
            <a:endParaRPr lang="cs-CZ"/>
          </a:p>
        </p:txBody>
      </p:sp>
      <p:sp>
        <p:nvSpPr>
          <p:cNvPr id="55343" name="Line 47"/>
          <p:cNvSpPr>
            <a:spLocks noChangeShapeType="1"/>
          </p:cNvSpPr>
          <p:nvPr/>
        </p:nvSpPr>
        <p:spPr bwMode="auto">
          <a:xfrm>
            <a:off x="1692275" y="2711450"/>
            <a:ext cx="573088" cy="0"/>
          </a:xfrm>
          <a:prstGeom prst="line">
            <a:avLst/>
          </a:prstGeom>
          <a:noFill/>
          <a:ln w="9525">
            <a:solidFill>
              <a:schemeClr val="tx1"/>
            </a:solidFill>
            <a:round/>
            <a:headEnd/>
            <a:tailEnd/>
          </a:ln>
        </p:spPr>
        <p:txBody>
          <a:bodyPr/>
          <a:lstStyle/>
          <a:p>
            <a:endParaRPr lang="cs-CZ"/>
          </a:p>
        </p:txBody>
      </p:sp>
      <p:sp>
        <p:nvSpPr>
          <p:cNvPr id="55344" name="Line 48"/>
          <p:cNvSpPr>
            <a:spLocks noChangeShapeType="1"/>
          </p:cNvSpPr>
          <p:nvPr/>
        </p:nvSpPr>
        <p:spPr bwMode="auto">
          <a:xfrm>
            <a:off x="1692275" y="3213100"/>
            <a:ext cx="576263" cy="0"/>
          </a:xfrm>
          <a:prstGeom prst="line">
            <a:avLst/>
          </a:prstGeom>
          <a:noFill/>
          <a:ln w="9525">
            <a:solidFill>
              <a:schemeClr val="tx1"/>
            </a:solidFill>
            <a:round/>
            <a:headEnd/>
            <a:tailEnd/>
          </a:ln>
        </p:spPr>
        <p:txBody>
          <a:bodyPr/>
          <a:lstStyle/>
          <a:p>
            <a:endParaRPr lang="cs-CZ"/>
          </a:p>
        </p:txBody>
      </p:sp>
      <p:sp>
        <p:nvSpPr>
          <p:cNvPr id="55345" name="Line 49"/>
          <p:cNvSpPr>
            <a:spLocks noChangeShapeType="1"/>
          </p:cNvSpPr>
          <p:nvPr/>
        </p:nvSpPr>
        <p:spPr bwMode="auto">
          <a:xfrm>
            <a:off x="1692275" y="3646488"/>
            <a:ext cx="576263" cy="0"/>
          </a:xfrm>
          <a:prstGeom prst="line">
            <a:avLst/>
          </a:prstGeom>
          <a:noFill/>
          <a:ln w="9525">
            <a:solidFill>
              <a:schemeClr val="tx1"/>
            </a:solidFill>
            <a:round/>
            <a:headEnd/>
            <a:tailEnd/>
          </a:ln>
        </p:spPr>
        <p:txBody>
          <a:bodyPr/>
          <a:lstStyle/>
          <a:p>
            <a:endParaRPr lang="cs-CZ"/>
          </a:p>
        </p:txBody>
      </p:sp>
      <p:sp>
        <p:nvSpPr>
          <p:cNvPr id="55346" name="Line 50"/>
          <p:cNvSpPr>
            <a:spLocks noChangeShapeType="1"/>
          </p:cNvSpPr>
          <p:nvPr/>
        </p:nvSpPr>
        <p:spPr bwMode="auto">
          <a:xfrm>
            <a:off x="1692275" y="4005263"/>
            <a:ext cx="576263" cy="0"/>
          </a:xfrm>
          <a:prstGeom prst="line">
            <a:avLst/>
          </a:prstGeom>
          <a:noFill/>
          <a:ln w="9525">
            <a:solidFill>
              <a:schemeClr val="tx1"/>
            </a:solidFill>
            <a:round/>
            <a:headEnd/>
            <a:tailEnd/>
          </a:ln>
        </p:spPr>
        <p:txBody>
          <a:bodyPr/>
          <a:lstStyle/>
          <a:p>
            <a:endParaRPr lang="cs-CZ"/>
          </a:p>
        </p:txBody>
      </p:sp>
      <p:sp>
        <p:nvSpPr>
          <p:cNvPr id="55347" name="Line 51"/>
          <p:cNvSpPr>
            <a:spLocks noChangeShapeType="1"/>
          </p:cNvSpPr>
          <p:nvPr/>
        </p:nvSpPr>
        <p:spPr bwMode="auto">
          <a:xfrm>
            <a:off x="1692275" y="4365625"/>
            <a:ext cx="576263" cy="0"/>
          </a:xfrm>
          <a:prstGeom prst="line">
            <a:avLst/>
          </a:prstGeom>
          <a:noFill/>
          <a:ln w="9525">
            <a:solidFill>
              <a:schemeClr val="tx1"/>
            </a:solidFill>
            <a:round/>
            <a:headEnd/>
            <a:tailEnd/>
          </a:ln>
        </p:spPr>
        <p:txBody>
          <a:bodyPr/>
          <a:lstStyle/>
          <a:p>
            <a:endParaRPr lang="cs-CZ"/>
          </a:p>
        </p:txBody>
      </p:sp>
      <p:sp>
        <p:nvSpPr>
          <p:cNvPr id="55348" name="Line 52"/>
          <p:cNvSpPr>
            <a:spLocks noChangeShapeType="1"/>
          </p:cNvSpPr>
          <p:nvPr/>
        </p:nvSpPr>
        <p:spPr bwMode="auto">
          <a:xfrm>
            <a:off x="1692275" y="5589588"/>
            <a:ext cx="576263" cy="0"/>
          </a:xfrm>
          <a:prstGeom prst="line">
            <a:avLst/>
          </a:prstGeom>
          <a:noFill/>
          <a:ln w="9525">
            <a:solidFill>
              <a:schemeClr val="tx1"/>
            </a:solidFill>
            <a:round/>
            <a:headEnd/>
            <a:tailEnd/>
          </a:ln>
        </p:spPr>
        <p:txBody>
          <a:bodyPr/>
          <a:lstStyle/>
          <a:p>
            <a:endParaRPr lang="cs-CZ"/>
          </a:p>
        </p:txBody>
      </p:sp>
      <p:sp>
        <p:nvSpPr>
          <p:cNvPr id="55349" name="Line 53"/>
          <p:cNvSpPr>
            <a:spLocks noChangeShapeType="1"/>
          </p:cNvSpPr>
          <p:nvPr/>
        </p:nvSpPr>
        <p:spPr bwMode="auto">
          <a:xfrm>
            <a:off x="1692275" y="4725988"/>
            <a:ext cx="576263" cy="0"/>
          </a:xfrm>
          <a:prstGeom prst="line">
            <a:avLst/>
          </a:prstGeom>
          <a:noFill/>
          <a:ln w="9525">
            <a:solidFill>
              <a:schemeClr val="tx1"/>
            </a:solidFill>
            <a:round/>
            <a:headEnd/>
            <a:tailEnd/>
          </a:ln>
        </p:spPr>
        <p:txBody>
          <a:bodyPr/>
          <a:lstStyle/>
          <a:p>
            <a:endParaRPr lang="cs-CZ"/>
          </a:p>
        </p:txBody>
      </p:sp>
      <p:sp>
        <p:nvSpPr>
          <p:cNvPr id="55350" name="Line 54"/>
          <p:cNvSpPr>
            <a:spLocks noChangeShapeType="1"/>
          </p:cNvSpPr>
          <p:nvPr/>
        </p:nvSpPr>
        <p:spPr bwMode="auto">
          <a:xfrm>
            <a:off x="1692275" y="5157788"/>
            <a:ext cx="576263" cy="0"/>
          </a:xfrm>
          <a:prstGeom prst="line">
            <a:avLst/>
          </a:prstGeom>
          <a:noFill/>
          <a:ln w="9525">
            <a:solidFill>
              <a:schemeClr val="tx1"/>
            </a:solidFill>
            <a:round/>
            <a:headEnd/>
            <a:tailEnd/>
          </a:ln>
        </p:spPr>
        <p:txBody>
          <a:bodyPr/>
          <a:lstStyle/>
          <a:p>
            <a:endParaRPr lang="cs-CZ"/>
          </a:p>
        </p:txBody>
      </p:sp>
      <p:sp>
        <p:nvSpPr>
          <p:cNvPr id="82984" name="Rectangle 55"/>
          <p:cNvSpPr>
            <a:spLocks noChangeArrowheads="1"/>
          </p:cNvSpPr>
          <p:nvPr/>
        </p:nvSpPr>
        <p:spPr bwMode="auto">
          <a:xfrm>
            <a:off x="2840038" y="2420938"/>
            <a:ext cx="577850" cy="3663950"/>
          </a:xfrm>
          <a:prstGeom prst="rect">
            <a:avLst/>
          </a:prstGeom>
          <a:noFill/>
          <a:ln w="9525">
            <a:solidFill>
              <a:schemeClr val="tx1"/>
            </a:solidFill>
            <a:miter lim="800000"/>
            <a:headEnd/>
            <a:tailEnd/>
          </a:ln>
        </p:spPr>
        <p:txBody>
          <a:bodyPr wrap="none" anchor="ctr"/>
          <a:lstStyle/>
          <a:p>
            <a:endParaRPr lang="cs-CZ" sz="1400">
              <a:latin typeface="Calibri" pitchFamily="34" charset="0"/>
            </a:endParaRPr>
          </a:p>
        </p:txBody>
      </p:sp>
      <p:sp>
        <p:nvSpPr>
          <p:cNvPr id="82985" name="Line 56"/>
          <p:cNvSpPr>
            <a:spLocks noChangeShapeType="1"/>
          </p:cNvSpPr>
          <p:nvPr/>
        </p:nvSpPr>
        <p:spPr bwMode="auto">
          <a:xfrm>
            <a:off x="3133725" y="2420938"/>
            <a:ext cx="0" cy="3673475"/>
          </a:xfrm>
          <a:prstGeom prst="line">
            <a:avLst/>
          </a:prstGeom>
          <a:noFill/>
          <a:ln w="9525">
            <a:solidFill>
              <a:schemeClr val="tx1"/>
            </a:solidFill>
            <a:round/>
            <a:headEnd/>
            <a:tailEnd/>
          </a:ln>
        </p:spPr>
        <p:txBody>
          <a:bodyPr/>
          <a:lstStyle/>
          <a:p>
            <a:endParaRPr lang="cs-CZ"/>
          </a:p>
        </p:txBody>
      </p:sp>
      <p:sp>
        <p:nvSpPr>
          <p:cNvPr id="82986" name="Line 57"/>
          <p:cNvSpPr>
            <a:spLocks noChangeShapeType="1"/>
          </p:cNvSpPr>
          <p:nvPr/>
        </p:nvSpPr>
        <p:spPr bwMode="auto">
          <a:xfrm>
            <a:off x="2847975" y="2711450"/>
            <a:ext cx="573088" cy="0"/>
          </a:xfrm>
          <a:prstGeom prst="line">
            <a:avLst/>
          </a:prstGeom>
          <a:noFill/>
          <a:ln w="9525">
            <a:solidFill>
              <a:schemeClr val="tx1"/>
            </a:solidFill>
            <a:round/>
            <a:headEnd/>
            <a:tailEnd/>
          </a:ln>
        </p:spPr>
        <p:txBody>
          <a:bodyPr/>
          <a:lstStyle/>
          <a:p>
            <a:endParaRPr lang="cs-CZ"/>
          </a:p>
        </p:txBody>
      </p:sp>
      <p:sp>
        <p:nvSpPr>
          <p:cNvPr id="82987" name="Line 58"/>
          <p:cNvSpPr>
            <a:spLocks noChangeShapeType="1"/>
          </p:cNvSpPr>
          <p:nvPr/>
        </p:nvSpPr>
        <p:spPr bwMode="auto">
          <a:xfrm>
            <a:off x="2844800" y="3213100"/>
            <a:ext cx="576263" cy="0"/>
          </a:xfrm>
          <a:prstGeom prst="line">
            <a:avLst/>
          </a:prstGeom>
          <a:noFill/>
          <a:ln w="9525">
            <a:solidFill>
              <a:schemeClr val="tx1"/>
            </a:solidFill>
            <a:round/>
            <a:headEnd/>
            <a:tailEnd/>
          </a:ln>
        </p:spPr>
        <p:txBody>
          <a:bodyPr/>
          <a:lstStyle/>
          <a:p>
            <a:endParaRPr lang="cs-CZ"/>
          </a:p>
        </p:txBody>
      </p:sp>
      <p:sp>
        <p:nvSpPr>
          <p:cNvPr id="82988" name="Line 59"/>
          <p:cNvSpPr>
            <a:spLocks noChangeShapeType="1"/>
          </p:cNvSpPr>
          <p:nvPr/>
        </p:nvSpPr>
        <p:spPr bwMode="auto">
          <a:xfrm>
            <a:off x="2844800" y="3646488"/>
            <a:ext cx="576263" cy="0"/>
          </a:xfrm>
          <a:prstGeom prst="line">
            <a:avLst/>
          </a:prstGeom>
          <a:noFill/>
          <a:ln w="9525">
            <a:solidFill>
              <a:schemeClr val="tx1"/>
            </a:solidFill>
            <a:round/>
            <a:headEnd/>
            <a:tailEnd/>
          </a:ln>
        </p:spPr>
        <p:txBody>
          <a:bodyPr/>
          <a:lstStyle/>
          <a:p>
            <a:endParaRPr lang="cs-CZ"/>
          </a:p>
        </p:txBody>
      </p:sp>
      <p:sp>
        <p:nvSpPr>
          <p:cNvPr id="82989" name="Line 60"/>
          <p:cNvSpPr>
            <a:spLocks noChangeShapeType="1"/>
          </p:cNvSpPr>
          <p:nvPr/>
        </p:nvSpPr>
        <p:spPr bwMode="auto">
          <a:xfrm>
            <a:off x="2844800" y="4005263"/>
            <a:ext cx="576263" cy="0"/>
          </a:xfrm>
          <a:prstGeom prst="line">
            <a:avLst/>
          </a:prstGeom>
          <a:noFill/>
          <a:ln w="9525">
            <a:solidFill>
              <a:schemeClr val="tx1"/>
            </a:solidFill>
            <a:round/>
            <a:headEnd/>
            <a:tailEnd/>
          </a:ln>
        </p:spPr>
        <p:txBody>
          <a:bodyPr/>
          <a:lstStyle/>
          <a:p>
            <a:endParaRPr lang="cs-CZ"/>
          </a:p>
        </p:txBody>
      </p:sp>
      <p:sp>
        <p:nvSpPr>
          <p:cNvPr id="82990" name="Line 61"/>
          <p:cNvSpPr>
            <a:spLocks noChangeShapeType="1"/>
          </p:cNvSpPr>
          <p:nvPr/>
        </p:nvSpPr>
        <p:spPr bwMode="auto">
          <a:xfrm>
            <a:off x="2844800" y="4365625"/>
            <a:ext cx="576263" cy="0"/>
          </a:xfrm>
          <a:prstGeom prst="line">
            <a:avLst/>
          </a:prstGeom>
          <a:noFill/>
          <a:ln w="9525">
            <a:solidFill>
              <a:schemeClr val="tx1"/>
            </a:solidFill>
            <a:round/>
            <a:headEnd/>
            <a:tailEnd/>
          </a:ln>
        </p:spPr>
        <p:txBody>
          <a:bodyPr/>
          <a:lstStyle/>
          <a:p>
            <a:endParaRPr lang="cs-CZ"/>
          </a:p>
        </p:txBody>
      </p:sp>
      <p:sp>
        <p:nvSpPr>
          <p:cNvPr id="82991" name="Line 62"/>
          <p:cNvSpPr>
            <a:spLocks noChangeShapeType="1"/>
          </p:cNvSpPr>
          <p:nvPr/>
        </p:nvSpPr>
        <p:spPr bwMode="auto">
          <a:xfrm>
            <a:off x="2844800" y="5589588"/>
            <a:ext cx="576263" cy="0"/>
          </a:xfrm>
          <a:prstGeom prst="line">
            <a:avLst/>
          </a:prstGeom>
          <a:noFill/>
          <a:ln w="9525">
            <a:solidFill>
              <a:schemeClr val="tx1"/>
            </a:solidFill>
            <a:round/>
            <a:headEnd/>
            <a:tailEnd/>
          </a:ln>
        </p:spPr>
        <p:txBody>
          <a:bodyPr/>
          <a:lstStyle/>
          <a:p>
            <a:endParaRPr lang="cs-CZ"/>
          </a:p>
        </p:txBody>
      </p:sp>
      <p:sp>
        <p:nvSpPr>
          <p:cNvPr id="82992" name="Line 63"/>
          <p:cNvSpPr>
            <a:spLocks noChangeShapeType="1"/>
          </p:cNvSpPr>
          <p:nvPr/>
        </p:nvSpPr>
        <p:spPr bwMode="auto">
          <a:xfrm>
            <a:off x="2844800" y="4725988"/>
            <a:ext cx="576263" cy="0"/>
          </a:xfrm>
          <a:prstGeom prst="line">
            <a:avLst/>
          </a:prstGeom>
          <a:noFill/>
          <a:ln w="9525">
            <a:solidFill>
              <a:schemeClr val="tx1"/>
            </a:solidFill>
            <a:round/>
            <a:headEnd/>
            <a:tailEnd/>
          </a:ln>
        </p:spPr>
        <p:txBody>
          <a:bodyPr/>
          <a:lstStyle/>
          <a:p>
            <a:endParaRPr lang="cs-CZ"/>
          </a:p>
        </p:txBody>
      </p:sp>
      <p:sp>
        <p:nvSpPr>
          <p:cNvPr id="82993" name="Line 64"/>
          <p:cNvSpPr>
            <a:spLocks noChangeShapeType="1"/>
          </p:cNvSpPr>
          <p:nvPr/>
        </p:nvSpPr>
        <p:spPr bwMode="auto">
          <a:xfrm>
            <a:off x="2844800" y="5157788"/>
            <a:ext cx="576263" cy="0"/>
          </a:xfrm>
          <a:prstGeom prst="line">
            <a:avLst/>
          </a:prstGeom>
          <a:noFill/>
          <a:ln w="9525">
            <a:solidFill>
              <a:schemeClr val="tx1"/>
            </a:solidFill>
            <a:round/>
            <a:headEnd/>
            <a:tailEnd/>
          </a:ln>
        </p:spPr>
        <p:txBody>
          <a:bodyPr/>
          <a:lstStyle/>
          <a:p>
            <a:endParaRPr lang="cs-CZ"/>
          </a:p>
        </p:txBody>
      </p:sp>
      <p:sp>
        <p:nvSpPr>
          <p:cNvPr id="82994" name="Rectangle 65"/>
          <p:cNvSpPr>
            <a:spLocks noChangeArrowheads="1"/>
          </p:cNvSpPr>
          <p:nvPr/>
        </p:nvSpPr>
        <p:spPr bwMode="auto">
          <a:xfrm>
            <a:off x="468313" y="28543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82995" name="Rectangle 67"/>
          <p:cNvSpPr>
            <a:spLocks noChangeArrowheads="1"/>
          </p:cNvSpPr>
          <p:nvPr/>
        </p:nvSpPr>
        <p:spPr bwMode="auto">
          <a:xfrm>
            <a:off x="757238" y="28543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55364" name="Rectangle 68"/>
          <p:cNvSpPr>
            <a:spLocks noChangeArrowheads="1"/>
          </p:cNvSpPr>
          <p:nvPr/>
        </p:nvSpPr>
        <p:spPr bwMode="auto">
          <a:xfrm>
            <a:off x="757238" y="32861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82997" name="Rectangle 69"/>
          <p:cNvSpPr>
            <a:spLocks noChangeArrowheads="1"/>
          </p:cNvSpPr>
          <p:nvPr/>
        </p:nvSpPr>
        <p:spPr bwMode="auto">
          <a:xfrm>
            <a:off x="757238" y="3646488"/>
            <a:ext cx="215900" cy="287337"/>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82998" name="Rectangle 70"/>
          <p:cNvSpPr>
            <a:spLocks noChangeArrowheads="1"/>
          </p:cNvSpPr>
          <p:nvPr/>
        </p:nvSpPr>
        <p:spPr bwMode="auto">
          <a:xfrm>
            <a:off x="757238" y="4005263"/>
            <a:ext cx="215900" cy="287337"/>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55367" name="Rectangle 71"/>
          <p:cNvSpPr>
            <a:spLocks noChangeArrowheads="1"/>
          </p:cNvSpPr>
          <p:nvPr/>
        </p:nvSpPr>
        <p:spPr bwMode="auto">
          <a:xfrm>
            <a:off x="2484438" y="6310313"/>
            <a:ext cx="215900" cy="287337"/>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55368" name="Rectangle 72"/>
          <p:cNvSpPr>
            <a:spLocks noChangeArrowheads="1"/>
          </p:cNvSpPr>
          <p:nvPr/>
        </p:nvSpPr>
        <p:spPr bwMode="auto">
          <a:xfrm>
            <a:off x="5305425" y="6308725"/>
            <a:ext cx="3598863" cy="307975"/>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rPr>
              <a:t>Výška nižší než u paletových, cca do 10m  </a:t>
            </a:r>
          </a:p>
        </p:txBody>
      </p:sp>
      <p:sp>
        <p:nvSpPr>
          <p:cNvPr id="55369" name="Rectangle 73"/>
          <p:cNvSpPr>
            <a:spLocks noChangeArrowheads="1"/>
          </p:cNvSpPr>
          <p:nvPr/>
        </p:nvSpPr>
        <p:spPr bwMode="auto">
          <a:xfrm>
            <a:off x="3714750" y="908050"/>
            <a:ext cx="1785938" cy="1816100"/>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rPr>
              <a:t>Pro malá až střední množství jedné skupiny</a:t>
            </a:r>
            <a:endParaRPr lang="cs-CZ" sz="1400">
              <a:latin typeface="Calibri" pitchFamily="34" charset="0"/>
            </a:endParaRPr>
          </a:p>
          <a:p>
            <a:r>
              <a:rPr lang="cs-CZ" sz="1400" b="1">
                <a:latin typeface="Calibri" pitchFamily="34" charset="0"/>
              </a:rPr>
              <a:t>výrobků s nevelkým sortimentem.</a:t>
            </a:r>
            <a:endParaRPr lang="cs-CZ" sz="1400">
              <a:latin typeface="Calibri" pitchFamily="34" charset="0"/>
            </a:endParaRPr>
          </a:p>
          <a:p>
            <a:r>
              <a:rPr lang="cs-CZ" sz="1400" b="1">
                <a:latin typeface="Calibri" pitchFamily="34" charset="0"/>
              </a:rPr>
              <a:t>Vynikající systém pro skladování knih, písemností!</a:t>
            </a:r>
            <a:r>
              <a:rPr lang="cs-CZ" sz="1400">
                <a:latin typeface="Calibri" pitchFamily="34" charset="0"/>
              </a:rPr>
              <a:t>                                            </a:t>
            </a:r>
            <a:endParaRPr lang="en-US" sz="1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5319"/>
                                        </p:tgtEl>
                                        <p:attrNameLst>
                                          <p:attrName>style.visibility</p:attrName>
                                        </p:attrNameLst>
                                      </p:cBhvr>
                                      <p:to>
                                        <p:strVal val="visible"/>
                                      </p:to>
                                    </p:set>
                                    <p:animEffect transition="in" filter="wedge">
                                      <p:cBhvr>
                                        <p:cTn id="7" dur="2000"/>
                                        <p:tgtEl>
                                          <p:spTgt spid="553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55320"/>
                                        </p:tgtEl>
                                        <p:attrNameLst>
                                          <p:attrName>style.visibility</p:attrName>
                                        </p:attrNameLst>
                                      </p:cBhvr>
                                      <p:to>
                                        <p:strVal val="visible"/>
                                      </p:to>
                                    </p:set>
                                    <p:animEffect transition="in" filter="wedge">
                                      <p:cBhvr>
                                        <p:cTn id="12" dur="2000"/>
                                        <p:tgtEl>
                                          <p:spTgt spid="55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grpId="0" nodeType="clickEffect">
                                  <p:stCondLst>
                                    <p:cond delay="0"/>
                                  </p:stCondLst>
                                  <p:childTnLst>
                                    <p:animMotion origin="layout" path="M 3.33333E-6 -7.51445E-7 C 3.33333E-6 -0.07052 3.33333E-6 -0.14081 3.33333E-6 -0.21133 C 0.00885 -0.21226 0.03958 -0.21087 0.04444 -0.22405 " pathEditMode="relative" ptsTypes="ffA">
                                      <p:cBhvr>
                                        <p:cTn id="16" dur="2000" fill="hold"/>
                                        <p:tgtEl>
                                          <p:spTgt spid="55367"/>
                                        </p:tgtEl>
                                        <p:attrNameLst>
                                          <p:attrName>ppt_x</p:attrName>
                                          <p:attrName>ppt_y</p:attrName>
                                        </p:attrNameLst>
                                      </p:cBhvr>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grpId="0" nodeType="clickEffect">
                                  <p:stCondLst>
                                    <p:cond delay="0"/>
                                  </p:stCondLst>
                                  <p:childTnLst>
                                    <p:animMotion origin="layout" path="M 0.0 0.0 L 0.0552 0.0 " pathEditMode="relative" ptsTypes="AA">
                                      <p:cBhvr>
                                        <p:cTn id="20" dur="2000" fill="hold"/>
                                        <p:tgtEl>
                                          <p:spTgt spid="5533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0 0.0 L 0.0552 0.0 " pathEditMode="relative" ptsTypes="AA">
                                      <p:cBhvr>
                                        <p:cTn id="22" dur="2000" fill="hold"/>
                                        <p:tgtEl>
                                          <p:spTgt spid="5533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0 0.0 L 0.0552 0.0 " pathEditMode="relative" ptsTypes="AA">
                                      <p:cBhvr>
                                        <p:cTn id="24" dur="2000" fill="hold"/>
                                        <p:tgtEl>
                                          <p:spTgt spid="55333"/>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0 0.0 L 0.0552 0.0 " pathEditMode="relative" ptsTypes="AA">
                                      <p:cBhvr>
                                        <p:cTn id="26" dur="2000" fill="hold"/>
                                        <p:tgtEl>
                                          <p:spTgt spid="55334"/>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0 0.0 L 0.0552 0.0 " pathEditMode="relative" ptsTypes="AA">
                                      <p:cBhvr>
                                        <p:cTn id="28" dur="2000" fill="hold"/>
                                        <p:tgtEl>
                                          <p:spTgt spid="55335"/>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0 0.0 L 0.0552 0.0 " pathEditMode="relative" ptsTypes="AA">
                                      <p:cBhvr>
                                        <p:cTn id="30" dur="2000" fill="hold"/>
                                        <p:tgtEl>
                                          <p:spTgt spid="55336"/>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0 0.0 L 0.0552 0.0 " pathEditMode="relative" ptsTypes="AA">
                                      <p:cBhvr>
                                        <p:cTn id="32" dur="2000" fill="hold"/>
                                        <p:tgtEl>
                                          <p:spTgt spid="55337"/>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0 0.0 L 0.0552 0.0 " pathEditMode="relative" ptsTypes="AA">
                                      <p:cBhvr>
                                        <p:cTn id="34" dur="2000" fill="hold"/>
                                        <p:tgtEl>
                                          <p:spTgt spid="55338"/>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0 0.0 L 0.0552 0.0 " pathEditMode="relative" ptsTypes="AA">
                                      <p:cBhvr>
                                        <p:cTn id="36" dur="2000" fill="hold"/>
                                        <p:tgtEl>
                                          <p:spTgt spid="55339"/>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0 0.0 L 0.0552 0.0 " pathEditMode="relative" ptsTypes="AA">
                                      <p:cBhvr>
                                        <p:cTn id="38" dur="2000" fill="hold"/>
                                        <p:tgtEl>
                                          <p:spTgt spid="55340"/>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0 0.0 L 0.0552 0.0 " pathEditMode="relative" ptsTypes="AA">
                                      <p:cBhvr>
                                        <p:cTn id="40" dur="2000" fill="hold"/>
                                        <p:tgtEl>
                                          <p:spTgt spid="55341"/>
                                        </p:tgtEl>
                                        <p:attrNameLst>
                                          <p:attrName>ppt_x</p:attrName>
                                          <p:attrName>ppt_y</p:attrName>
                                        </p:attrNameLst>
                                      </p:cBhvr>
                                    </p:animMotion>
                                  </p:childTnLst>
                                </p:cTn>
                              </p:par>
                              <p:par>
                                <p:cTn id="41" presetID="0" presetClass="path" presetSubtype="0" accel="50000" decel="50000" fill="hold" grpId="0" nodeType="withEffect">
                                  <p:stCondLst>
                                    <p:cond delay="0"/>
                                  </p:stCondLst>
                                  <p:childTnLst>
                                    <p:animMotion origin="layout" path="M 0.0 0.0 L 0.0552 0.0 " pathEditMode="relative" ptsTypes="AA">
                                      <p:cBhvr>
                                        <p:cTn id="42" dur="2000" fill="hold"/>
                                        <p:tgtEl>
                                          <p:spTgt spid="55342"/>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0 0.0 L 0.0552 0.0 " pathEditMode="relative" ptsTypes="AA">
                                      <p:cBhvr>
                                        <p:cTn id="44" dur="2000" fill="hold"/>
                                        <p:tgtEl>
                                          <p:spTgt spid="55343"/>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0 0.0 L 0.0552 0.0 " pathEditMode="relative" ptsTypes="AA">
                                      <p:cBhvr>
                                        <p:cTn id="46" dur="2000" fill="hold"/>
                                        <p:tgtEl>
                                          <p:spTgt spid="55344"/>
                                        </p:tgtEl>
                                        <p:attrNameLst>
                                          <p:attrName>ppt_x</p:attrName>
                                          <p:attrName>ppt_y</p:attrName>
                                        </p:attrNameLst>
                                      </p:cBhvr>
                                    </p:animMotion>
                                  </p:childTnLst>
                                </p:cTn>
                              </p:par>
                              <p:par>
                                <p:cTn id="47" presetID="0" presetClass="path" presetSubtype="0" accel="50000" decel="50000" fill="hold" grpId="0" nodeType="withEffect">
                                  <p:stCondLst>
                                    <p:cond delay="0"/>
                                  </p:stCondLst>
                                  <p:childTnLst>
                                    <p:animMotion origin="layout" path="M 0.0 0.0 L 0.0552 0.0 " pathEditMode="relative" ptsTypes="AA">
                                      <p:cBhvr>
                                        <p:cTn id="48" dur="2000" fill="hold"/>
                                        <p:tgtEl>
                                          <p:spTgt spid="55345"/>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0.0 0.0 L 0.0552 0.0 " pathEditMode="relative" ptsTypes="AA">
                                      <p:cBhvr>
                                        <p:cTn id="50" dur="2000" fill="hold"/>
                                        <p:tgtEl>
                                          <p:spTgt spid="55346"/>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0 0.0 L 0.0552 0.0 " pathEditMode="relative" ptsTypes="AA">
                                      <p:cBhvr>
                                        <p:cTn id="52" dur="2000" fill="hold"/>
                                        <p:tgtEl>
                                          <p:spTgt spid="55347"/>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0 0.0 L 0.0552 0.0 " pathEditMode="relative" ptsTypes="AA">
                                      <p:cBhvr>
                                        <p:cTn id="54" dur="2000" fill="hold"/>
                                        <p:tgtEl>
                                          <p:spTgt spid="55348"/>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0 0.0 L 0.0552 0.0 " pathEditMode="relative" ptsTypes="AA">
                                      <p:cBhvr>
                                        <p:cTn id="56" dur="2000" fill="hold"/>
                                        <p:tgtEl>
                                          <p:spTgt spid="55349"/>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0 0.0 L 0.0552 0.0 " pathEditMode="relative" ptsTypes="AA">
                                      <p:cBhvr>
                                        <p:cTn id="58" dur="2000" fill="hold"/>
                                        <p:tgtEl>
                                          <p:spTgt spid="55350"/>
                                        </p:tgtEl>
                                        <p:attrNameLst>
                                          <p:attrName>ppt_x</p:attrName>
                                          <p:attrName>ppt_y</p:attrName>
                                        </p:attrNameLst>
                                      </p:cBhvr>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0" presetClass="path" presetSubtype="0" accel="50000" decel="50000" fill="hold" grpId="0" nodeType="clickEffect">
                                  <p:stCondLst>
                                    <p:cond delay="0"/>
                                  </p:stCondLst>
                                  <p:childTnLst>
                                    <p:animMotion origin="layout" path="M 0.01059 0.02219 C 0.01841 0.01872 0.02778 0.02289 0.03594 0.02427 C 0.03264 0.04624 0.03212 0.0645 0.03125 0.08786 C 0.03247 0.13641 0.03108 0.17133 0.02969 0.21896 C 0.03212 0.24763 0.03073 0.27745 0.03594 0.30543 C 0.03768 0.34034 0.03924 0.36763 0.03924 0.40485 C 0.03924 0.42913 0.03247 0.4363 0.03924 0.4282 " pathEditMode="relative" ptsTypes="ffffffA">
                                      <p:cBhvr>
                                        <p:cTn id="62" dur="2000" fill="hold"/>
                                        <p:tgtEl>
                                          <p:spTgt spid="55364"/>
                                        </p:tgtEl>
                                        <p:attrNameLst>
                                          <p:attrName>ppt_x</p:attrName>
                                          <p:attrName>ppt_y</p:attrName>
                                        </p:attrNameLst>
                                      </p:cBhvr>
                                    </p:animMotion>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5310"/>
                                        </p:tgtEl>
                                        <p:attrNameLst>
                                          <p:attrName>style.visibility</p:attrName>
                                        </p:attrNameLst>
                                      </p:cBhvr>
                                      <p:to>
                                        <p:strVal val="visible"/>
                                      </p:to>
                                    </p:set>
                                    <p:anim calcmode="lin" valueType="num">
                                      <p:cBhvr additive="base">
                                        <p:cTn id="67" dur="500" fill="hold"/>
                                        <p:tgtEl>
                                          <p:spTgt spid="55310"/>
                                        </p:tgtEl>
                                        <p:attrNameLst>
                                          <p:attrName>ppt_x</p:attrName>
                                        </p:attrNameLst>
                                      </p:cBhvr>
                                      <p:tavLst>
                                        <p:tav tm="0">
                                          <p:val>
                                            <p:strVal val="#ppt_x"/>
                                          </p:val>
                                        </p:tav>
                                        <p:tav tm="100000">
                                          <p:val>
                                            <p:strVal val="#ppt_x"/>
                                          </p:val>
                                        </p:tav>
                                      </p:tavLst>
                                    </p:anim>
                                    <p:anim calcmode="lin" valueType="num">
                                      <p:cBhvr additive="base">
                                        <p:cTn id="68" dur="500" fill="hold"/>
                                        <p:tgtEl>
                                          <p:spTgt spid="5531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5368"/>
                                        </p:tgtEl>
                                        <p:attrNameLst>
                                          <p:attrName>style.visibility</p:attrName>
                                        </p:attrNameLst>
                                      </p:cBhvr>
                                      <p:to>
                                        <p:strVal val="visible"/>
                                      </p:to>
                                    </p:set>
                                    <p:anim calcmode="lin" valueType="num">
                                      <p:cBhvr additive="base">
                                        <p:cTn id="71" dur="500" fill="hold"/>
                                        <p:tgtEl>
                                          <p:spTgt spid="55368"/>
                                        </p:tgtEl>
                                        <p:attrNameLst>
                                          <p:attrName>ppt_x</p:attrName>
                                        </p:attrNameLst>
                                      </p:cBhvr>
                                      <p:tavLst>
                                        <p:tav tm="0">
                                          <p:val>
                                            <p:strVal val="#ppt_x"/>
                                          </p:val>
                                        </p:tav>
                                        <p:tav tm="100000">
                                          <p:val>
                                            <p:strVal val="#ppt_x"/>
                                          </p:val>
                                        </p:tav>
                                      </p:tavLst>
                                    </p:anim>
                                    <p:anim calcmode="lin" valueType="num">
                                      <p:cBhvr additive="base">
                                        <p:cTn id="72" dur="500" fill="hold"/>
                                        <p:tgtEl>
                                          <p:spTgt spid="55368"/>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55311"/>
                                        </p:tgtEl>
                                        <p:attrNameLst>
                                          <p:attrName>style.visibility</p:attrName>
                                        </p:attrNameLst>
                                      </p:cBhvr>
                                      <p:to>
                                        <p:strVal val="visible"/>
                                      </p:to>
                                    </p:set>
                                    <p:anim calcmode="lin" valueType="num">
                                      <p:cBhvr additive="base">
                                        <p:cTn id="77" dur="500" fill="hold"/>
                                        <p:tgtEl>
                                          <p:spTgt spid="55311"/>
                                        </p:tgtEl>
                                        <p:attrNameLst>
                                          <p:attrName>ppt_x</p:attrName>
                                        </p:attrNameLst>
                                      </p:cBhvr>
                                      <p:tavLst>
                                        <p:tav tm="0">
                                          <p:val>
                                            <p:strVal val="#ppt_x"/>
                                          </p:val>
                                        </p:tav>
                                        <p:tav tm="100000">
                                          <p:val>
                                            <p:strVal val="#ppt_x"/>
                                          </p:val>
                                        </p:tav>
                                      </p:tavLst>
                                    </p:anim>
                                    <p:anim calcmode="lin" valueType="num">
                                      <p:cBhvr additive="base">
                                        <p:cTn id="78" dur="500" fill="hold"/>
                                        <p:tgtEl>
                                          <p:spTgt spid="5531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5369"/>
                                        </p:tgtEl>
                                        <p:attrNameLst>
                                          <p:attrName>style.visibility</p:attrName>
                                        </p:attrNameLst>
                                      </p:cBhvr>
                                      <p:to>
                                        <p:strVal val="visible"/>
                                      </p:to>
                                    </p:set>
                                    <p:anim calcmode="lin" valueType="num">
                                      <p:cBhvr additive="base">
                                        <p:cTn id="81" dur="500" fill="hold"/>
                                        <p:tgtEl>
                                          <p:spTgt spid="55369"/>
                                        </p:tgtEl>
                                        <p:attrNameLst>
                                          <p:attrName>ppt_x</p:attrName>
                                        </p:attrNameLst>
                                      </p:cBhvr>
                                      <p:tavLst>
                                        <p:tav tm="0">
                                          <p:val>
                                            <p:strVal val="#ppt_x"/>
                                          </p:val>
                                        </p:tav>
                                        <p:tav tm="100000">
                                          <p:val>
                                            <p:strVal val="#ppt_x"/>
                                          </p:val>
                                        </p:tav>
                                      </p:tavLst>
                                    </p:anim>
                                    <p:anim calcmode="lin" valueType="num">
                                      <p:cBhvr additive="base">
                                        <p:cTn id="82" dur="500" fill="hold"/>
                                        <p:tgtEl>
                                          <p:spTgt spid="55369"/>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5312"/>
                                        </p:tgtEl>
                                        <p:attrNameLst>
                                          <p:attrName>style.visibility</p:attrName>
                                        </p:attrNameLst>
                                      </p:cBhvr>
                                      <p:to>
                                        <p:strVal val="visible"/>
                                      </p:to>
                                    </p:set>
                                    <p:anim calcmode="lin" valueType="num">
                                      <p:cBhvr additive="base">
                                        <p:cTn id="87" dur="500" fill="hold"/>
                                        <p:tgtEl>
                                          <p:spTgt spid="55312"/>
                                        </p:tgtEl>
                                        <p:attrNameLst>
                                          <p:attrName>ppt_x</p:attrName>
                                        </p:attrNameLst>
                                      </p:cBhvr>
                                      <p:tavLst>
                                        <p:tav tm="0">
                                          <p:val>
                                            <p:strVal val="#ppt_x"/>
                                          </p:val>
                                        </p:tav>
                                        <p:tav tm="100000">
                                          <p:val>
                                            <p:strVal val="#ppt_x"/>
                                          </p:val>
                                        </p:tav>
                                      </p:tavLst>
                                    </p:anim>
                                    <p:anim calcmode="lin" valueType="num">
                                      <p:cBhvr additive="base">
                                        <p:cTn id="88" dur="500" fill="hold"/>
                                        <p:tgtEl>
                                          <p:spTgt spid="5531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5314"/>
                                        </p:tgtEl>
                                        <p:attrNameLst>
                                          <p:attrName>style.visibility</p:attrName>
                                        </p:attrNameLst>
                                      </p:cBhvr>
                                      <p:to>
                                        <p:strVal val="visible"/>
                                      </p:to>
                                    </p:set>
                                    <p:anim calcmode="lin" valueType="num">
                                      <p:cBhvr additive="base">
                                        <p:cTn id="91" dur="500" fill="hold"/>
                                        <p:tgtEl>
                                          <p:spTgt spid="55314"/>
                                        </p:tgtEl>
                                        <p:attrNameLst>
                                          <p:attrName>ppt_x</p:attrName>
                                        </p:attrNameLst>
                                      </p:cBhvr>
                                      <p:tavLst>
                                        <p:tav tm="0">
                                          <p:val>
                                            <p:strVal val="#ppt_x"/>
                                          </p:val>
                                        </p:tav>
                                        <p:tav tm="100000">
                                          <p:val>
                                            <p:strVal val="#ppt_x"/>
                                          </p:val>
                                        </p:tav>
                                      </p:tavLst>
                                    </p:anim>
                                    <p:anim calcmode="lin" valueType="num">
                                      <p:cBhvr additive="base">
                                        <p:cTn id="92" dur="500" fill="hold"/>
                                        <p:tgtEl>
                                          <p:spTgt spid="55314"/>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5313"/>
                                        </p:tgtEl>
                                        <p:attrNameLst>
                                          <p:attrName>style.visibility</p:attrName>
                                        </p:attrNameLst>
                                      </p:cBhvr>
                                      <p:to>
                                        <p:strVal val="visible"/>
                                      </p:to>
                                    </p:set>
                                    <p:anim calcmode="lin" valueType="num">
                                      <p:cBhvr additive="base">
                                        <p:cTn id="97" dur="500" fill="hold"/>
                                        <p:tgtEl>
                                          <p:spTgt spid="55313"/>
                                        </p:tgtEl>
                                        <p:attrNameLst>
                                          <p:attrName>ppt_x</p:attrName>
                                        </p:attrNameLst>
                                      </p:cBhvr>
                                      <p:tavLst>
                                        <p:tav tm="0">
                                          <p:val>
                                            <p:strVal val="#ppt_x"/>
                                          </p:val>
                                        </p:tav>
                                        <p:tav tm="100000">
                                          <p:val>
                                            <p:strVal val="#ppt_x"/>
                                          </p:val>
                                        </p:tav>
                                      </p:tavLst>
                                    </p:anim>
                                    <p:anim calcmode="lin" valueType="num">
                                      <p:cBhvr additive="base">
                                        <p:cTn id="98" dur="500" fill="hold"/>
                                        <p:tgtEl>
                                          <p:spTgt spid="5531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5315"/>
                                        </p:tgtEl>
                                        <p:attrNameLst>
                                          <p:attrName>style.visibility</p:attrName>
                                        </p:attrNameLst>
                                      </p:cBhvr>
                                      <p:to>
                                        <p:strVal val="visible"/>
                                      </p:to>
                                    </p:set>
                                    <p:anim calcmode="lin" valueType="num">
                                      <p:cBhvr additive="base">
                                        <p:cTn id="101" dur="500" fill="hold"/>
                                        <p:tgtEl>
                                          <p:spTgt spid="55315"/>
                                        </p:tgtEl>
                                        <p:attrNameLst>
                                          <p:attrName>ppt_x</p:attrName>
                                        </p:attrNameLst>
                                      </p:cBhvr>
                                      <p:tavLst>
                                        <p:tav tm="0">
                                          <p:val>
                                            <p:strVal val="#ppt_x"/>
                                          </p:val>
                                        </p:tav>
                                        <p:tav tm="100000">
                                          <p:val>
                                            <p:strVal val="#ppt_x"/>
                                          </p:val>
                                        </p:tav>
                                      </p:tavLst>
                                    </p:anim>
                                    <p:anim calcmode="lin" valueType="num">
                                      <p:cBhvr additive="base">
                                        <p:cTn id="102" dur="500" fill="hold"/>
                                        <p:tgtEl>
                                          <p:spTgt spid="553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0" grpId="0" animBg="1"/>
      <p:bldP spid="55311" grpId="0" animBg="1"/>
      <p:bldP spid="55312" grpId="0" animBg="1"/>
      <p:bldP spid="55313" grpId="0" animBg="1"/>
      <p:bldP spid="55314" grpId="0" animBg="1"/>
      <p:bldP spid="55315" grpId="0" animBg="1"/>
      <p:bldP spid="55331" grpId="0" animBg="1"/>
      <p:bldP spid="55332" grpId="0" animBg="1"/>
      <p:bldP spid="55333" grpId="0" animBg="1"/>
      <p:bldP spid="55334" grpId="0" animBg="1"/>
      <p:bldP spid="55335" grpId="0" animBg="1"/>
      <p:bldP spid="55336" grpId="0" animBg="1"/>
      <p:bldP spid="55337" grpId="0" animBg="1"/>
      <p:bldP spid="55338" grpId="0" animBg="1"/>
      <p:bldP spid="55339" grpId="0" animBg="1"/>
      <p:bldP spid="55340" grpId="0" animBg="1"/>
      <p:bldP spid="55341" grpId="0" animBg="1"/>
      <p:bldP spid="55342" grpId="0" animBg="1"/>
      <p:bldP spid="55343" grpId="0" animBg="1"/>
      <p:bldP spid="55344" grpId="0" animBg="1"/>
      <p:bldP spid="55345" grpId="0" animBg="1"/>
      <p:bldP spid="55346" grpId="0" animBg="1"/>
      <p:bldP spid="55347" grpId="0" animBg="1"/>
      <p:bldP spid="55348" grpId="0" animBg="1"/>
      <p:bldP spid="55349" grpId="0" animBg="1"/>
      <p:bldP spid="55350" grpId="0" animBg="1"/>
      <p:bldP spid="55364" grpId="0" animBg="1"/>
      <p:bldP spid="55367" grpId="0" animBg="1"/>
      <p:bldP spid="55368" grpId="0" animBg="1"/>
      <p:bldP spid="5536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2"/>
          <p:cNvSpPr>
            <a:spLocks noChangeArrowheads="1"/>
          </p:cNvSpPr>
          <p:nvPr/>
        </p:nvSpPr>
        <p:spPr bwMode="auto">
          <a:xfrm>
            <a:off x="3276600" y="115888"/>
            <a:ext cx="3448050" cy="523875"/>
          </a:xfrm>
          <a:prstGeom prst="rect">
            <a:avLst/>
          </a:prstGeom>
          <a:solidFill>
            <a:schemeClr val="bg1"/>
          </a:solidFill>
          <a:ln w="9525">
            <a:noFill/>
            <a:miter lim="800000"/>
            <a:headEnd/>
            <a:tailEnd/>
          </a:ln>
        </p:spPr>
        <p:txBody>
          <a:bodyPr wrap="none">
            <a:spAutoFit/>
          </a:bodyPr>
          <a:lstStyle/>
          <a:p>
            <a:r>
              <a:rPr lang="cs-CZ" sz="2800" b="1">
                <a:latin typeface="Calibri" pitchFamily="34" charset="0"/>
              </a:rPr>
              <a:t>Krabicové regály          </a:t>
            </a:r>
            <a:endParaRPr lang="cs-CZ" sz="2800">
              <a:latin typeface="Calibri" pitchFamily="34" charset="0"/>
            </a:endParaRPr>
          </a:p>
        </p:txBody>
      </p:sp>
      <p:pic>
        <p:nvPicPr>
          <p:cNvPr id="56393" name="Picture 73" descr="krabicak"/>
          <p:cNvPicPr>
            <a:picLocks noChangeAspect="1" noChangeArrowheads="1"/>
          </p:cNvPicPr>
          <p:nvPr/>
        </p:nvPicPr>
        <p:blipFill>
          <a:blip r:embed="rId3"/>
          <a:srcRect/>
          <a:stretch>
            <a:fillRect/>
          </a:stretch>
        </p:blipFill>
        <p:spPr bwMode="auto">
          <a:xfrm>
            <a:off x="5286375" y="785813"/>
            <a:ext cx="3562350" cy="3990975"/>
          </a:xfrm>
          <a:prstGeom prst="rect">
            <a:avLst/>
          </a:prstGeom>
          <a:noFill/>
          <a:ln w="9525">
            <a:noFill/>
            <a:miter lim="800000"/>
            <a:headEnd/>
            <a:tailEnd/>
          </a:ln>
        </p:spPr>
      </p:pic>
      <p:sp>
        <p:nvSpPr>
          <p:cNvPr id="83971" name="Rectangle 74"/>
          <p:cNvSpPr>
            <a:spLocks noChangeArrowheads="1"/>
          </p:cNvSpPr>
          <p:nvPr/>
        </p:nvSpPr>
        <p:spPr bwMode="auto">
          <a:xfrm>
            <a:off x="827088" y="1628775"/>
            <a:ext cx="576262" cy="3673475"/>
          </a:xfrm>
          <a:prstGeom prst="rect">
            <a:avLst/>
          </a:prstGeom>
          <a:noFill/>
          <a:ln w="9525">
            <a:solidFill>
              <a:schemeClr val="tx1"/>
            </a:solidFill>
            <a:miter lim="800000"/>
            <a:headEnd/>
            <a:tailEnd/>
          </a:ln>
        </p:spPr>
        <p:txBody>
          <a:bodyPr wrap="none" anchor="ctr"/>
          <a:lstStyle/>
          <a:p>
            <a:endParaRPr lang="cs-CZ" sz="1400">
              <a:latin typeface="Calibri" pitchFamily="34" charset="0"/>
            </a:endParaRPr>
          </a:p>
        </p:txBody>
      </p:sp>
      <p:sp>
        <p:nvSpPr>
          <p:cNvPr id="83972" name="Line 75"/>
          <p:cNvSpPr>
            <a:spLocks noChangeShapeType="1"/>
          </p:cNvSpPr>
          <p:nvPr/>
        </p:nvSpPr>
        <p:spPr bwMode="auto">
          <a:xfrm>
            <a:off x="1116013" y="1628775"/>
            <a:ext cx="0" cy="3673475"/>
          </a:xfrm>
          <a:prstGeom prst="line">
            <a:avLst/>
          </a:prstGeom>
          <a:noFill/>
          <a:ln w="9525">
            <a:solidFill>
              <a:schemeClr val="tx1"/>
            </a:solidFill>
            <a:round/>
            <a:headEnd/>
            <a:tailEnd/>
          </a:ln>
        </p:spPr>
        <p:txBody>
          <a:bodyPr/>
          <a:lstStyle/>
          <a:p>
            <a:endParaRPr lang="cs-CZ"/>
          </a:p>
        </p:txBody>
      </p:sp>
      <p:sp>
        <p:nvSpPr>
          <p:cNvPr id="83973" name="Line 76"/>
          <p:cNvSpPr>
            <a:spLocks noChangeShapeType="1"/>
          </p:cNvSpPr>
          <p:nvPr/>
        </p:nvSpPr>
        <p:spPr bwMode="auto">
          <a:xfrm>
            <a:off x="827088" y="1989138"/>
            <a:ext cx="576262" cy="0"/>
          </a:xfrm>
          <a:prstGeom prst="line">
            <a:avLst/>
          </a:prstGeom>
          <a:noFill/>
          <a:ln w="9525">
            <a:solidFill>
              <a:schemeClr val="tx1"/>
            </a:solidFill>
            <a:round/>
            <a:headEnd/>
            <a:tailEnd/>
          </a:ln>
        </p:spPr>
        <p:txBody>
          <a:bodyPr/>
          <a:lstStyle/>
          <a:p>
            <a:endParaRPr lang="cs-CZ"/>
          </a:p>
        </p:txBody>
      </p:sp>
      <p:sp>
        <p:nvSpPr>
          <p:cNvPr id="83974" name="Line 77"/>
          <p:cNvSpPr>
            <a:spLocks noChangeShapeType="1"/>
          </p:cNvSpPr>
          <p:nvPr/>
        </p:nvSpPr>
        <p:spPr bwMode="auto">
          <a:xfrm>
            <a:off x="827088" y="2420938"/>
            <a:ext cx="576262" cy="0"/>
          </a:xfrm>
          <a:prstGeom prst="line">
            <a:avLst/>
          </a:prstGeom>
          <a:noFill/>
          <a:ln w="9525">
            <a:solidFill>
              <a:schemeClr val="tx1"/>
            </a:solidFill>
            <a:round/>
            <a:headEnd/>
            <a:tailEnd/>
          </a:ln>
        </p:spPr>
        <p:txBody>
          <a:bodyPr/>
          <a:lstStyle/>
          <a:p>
            <a:endParaRPr lang="cs-CZ"/>
          </a:p>
        </p:txBody>
      </p:sp>
      <p:sp>
        <p:nvSpPr>
          <p:cNvPr id="83975" name="Line 78"/>
          <p:cNvSpPr>
            <a:spLocks noChangeShapeType="1"/>
          </p:cNvSpPr>
          <p:nvPr/>
        </p:nvSpPr>
        <p:spPr bwMode="auto">
          <a:xfrm>
            <a:off x="827088" y="2854325"/>
            <a:ext cx="576262" cy="0"/>
          </a:xfrm>
          <a:prstGeom prst="line">
            <a:avLst/>
          </a:prstGeom>
          <a:noFill/>
          <a:ln w="9525">
            <a:solidFill>
              <a:schemeClr val="tx1"/>
            </a:solidFill>
            <a:round/>
            <a:headEnd/>
            <a:tailEnd/>
          </a:ln>
        </p:spPr>
        <p:txBody>
          <a:bodyPr/>
          <a:lstStyle/>
          <a:p>
            <a:endParaRPr lang="cs-CZ"/>
          </a:p>
        </p:txBody>
      </p:sp>
      <p:sp>
        <p:nvSpPr>
          <p:cNvPr id="83976" name="Line 79"/>
          <p:cNvSpPr>
            <a:spLocks noChangeShapeType="1"/>
          </p:cNvSpPr>
          <p:nvPr/>
        </p:nvSpPr>
        <p:spPr bwMode="auto">
          <a:xfrm>
            <a:off x="827088" y="3213100"/>
            <a:ext cx="576262" cy="0"/>
          </a:xfrm>
          <a:prstGeom prst="line">
            <a:avLst/>
          </a:prstGeom>
          <a:noFill/>
          <a:ln w="9525">
            <a:solidFill>
              <a:schemeClr val="tx1"/>
            </a:solidFill>
            <a:round/>
            <a:headEnd/>
            <a:tailEnd/>
          </a:ln>
        </p:spPr>
        <p:txBody>
          <a:bodyPr/>
          <a:lstStyle/>
          <a:p>
            <a:endParaRPr lang="cs-CZ"/>
          </a:p>
        </p:txBody>
      </p:sp>
      <p:sp>
        <p:nvSpPr>
          <p:cNvPr id="83977" name="Line 80"/>
          <p:cNvSpPr>
            <a:spLocks noChangeShapeType="1"/>
          </p:cNvSpPr>
          <p:nvPr/>
        </p:nvSpPr>
        <p:spPr bwMode="auto">
          <a:xfrm>
            <a:off x="827088" y="3573463"/>
            <a:ext cx="576262" cy="0"/>
          </a:xfrm>
          <a:prstGeom prst="line">
            <a:avLst/>
          </a:prstGeom>
          <a:noFill/>
          <a:ln w="9525">
            <a:solidFill>
              <a:schemeClr val="tx1"/>
            </a:solidFill>
            <a:round/>
            <a:headEnd/>
            <a:tailEnd/>
          </a:ln>
        </p:spPr>
        <p:txBody>
          <a:bodyPr/>
          <a:lstStyle/>
          <a:p>
            <a:endParaRPr lang="cs-CZ"/>
          </a:p>
        </p:txBody>
      </p:sp>
      <p:sp>
        <p:nvSpPr>
          <p:cNvPr id="83978" name="Line 81"/>
          <p:cNvSpPr>
            <a:spLocks noChangeShapeType="1"/>
          </p:cNvSpPr>
          <p:nvPr/>
        </p:nvSpPr>
        <p:spPr bwMode="auto">
          <a:xfrm>
            <a:off x="827088" y="4797425"/>
            <a:ext cx="576262" cy="0"/>
          </a:xfrm>
          <a:prstGeom prst="line">
            <a:avLst/>
          </a:prstGeom>
          <a:noFill/>
          <a:ln w="9525">
            <a:solidFill>
              <a:schemeClr val="tx1"/>
            </a:solidFill>
            <a:round/>
            <a:headEnd/>
            <a:tailEnd/>
          </a:ln>
        </p:spPr>
        <p:txBody>
          <a:bodyPr/>
          <a:lstStyle/>
          <a:p>
            <a:endParaRPr lang="cs-CZ"/>
          </a:p>
        </p:txBody>
      </p:sp>
      <p:sp>
        <p:nvSpPr>
          <p:cNvPr id="83979" name="Line 82"/>
          <p:cNvSpPr>
            <a:spLocks noChangeShapeType="1"/>
          </p:cNvSpPr>
          <p:nvPr/>
        </p:nvSpPr>
        <p:spPr bwMode="auto">
          <a:xfrm>
            <a:off x="827088" y="3933825"/>
            <a:ext cx="576262" cy="0"/>
          </a:xfrm>
          <a:prstGeom prst="line">
            <a:avLst/>
          </a:prstGeom>
          <a:noFill/>
          <a:ln w="9525">
            <a:solidFill>
              <a:schemeClr val="tx1"/>
            </a:solidFill>
            <a:round/>
            <a:headEnd/>
            <a:tailEnd/>
          </a:ln>
        </p:spPr>
        <p:txBody>
          <a:bodyPr/>
          <a:lstStyle/>
          <a:p>
            <a:endParaRPr lang="cs-CZ"/>
          </a:p>
        </p:txBody>
      </p:sp>
      <p:sp>
        <p:nvSpPr>
          <p:cNvPr id="83980" name="Line 83"/>
          <p:cNvSpPr>
            <a:spLocks noChangeShapeType="1"/>
          </p:cNvSpPr>
          <p:nvPr/>
        </p:nvSpPr>
        <p:spPr bwMode="auto">
          <a:xfrm>
            <a:off x="827088" y="4365625"/>
            <a:ext cx="576262" cy="0"/>
          </a:xfrm>
          <a:prstGeom prst="line">
            <a:avLst/>
          </a:prstGeom>
          <a:noFill/>
          <a:ln w="9525">
            <a:solidFill>
              <a:schemeClr val="tx1"/>
            </a:solidFill>
            <a:round/>
            <a:headEnd/>
            <a:tailEnd/>
          </a:ln>
        </p:spPr>
        <p:txBody>
          <a:bodyPr/>
          <a:lstStyle/>
          <a:p>
            <a:endParaRPr lang="cs-CZ"/>
          </a:p>
        </p:txBody>
      </p:sp>
      <p:sp>
        <p:nvSpPr>
          <p:cNvPr id="83981" name="Rectangle 84"/>
          <p:cNvSpPr>
            <a:spLocks noChangeArrowheads="1"/>
          </p:cNvSpPr>
          <p:nvPr/>
        </p:nvSpPr>
        <p:spPr bwMode="auto">
          <a:xfrm>
            <a:off x="1979613" y="1628775"/>
            <a:ext cx="576262" cy="3673475"/>
          </a:xfrm>
          <a:prstGeom prst="rect">
            <a:avLst/>
          </a:prstGeom>
          <a:noFill/>
          <a:ln w="9525">
            <a:solidFill>
              <a:schemeClr val="tx1"/>
            </a:solidFill>
            <a:miter lim="800000"/>
            <a:headEnd/>
            <a:tailEnd/>
          </a:ln>
        </p:spPr>
        <p:txBody>
          <a:bodyPr wrap="none" anchor="ctr"/>
          <a:lstStyle/>
          <a:p>
            <a:endParaRPr lang="cs-CZ" sz="1400">
              <a:latin typeface="Calibri" pitchFamily="34" charset="0"/>
            </a:endParaRPr>
          </a:p>
        </p:txBody>
      </p:sp>
      <p:sp>
        <p:nvSpPr>
          <p:cNvPr id="83982" name="Line 85"/>
          <p:cNvSpPr>
            <a:spLocks noChangeShapeType="1"/>
          </p:cNvSpPr>
          <p:nvPr/>
        </p:nvSpPr>
        <p:spPr bwMode="auto">
          <a:xfrm>
            <a:off x="2268538" y="1628775"/>
            <a:ext cx="0" cy="3673475"/>
          </a:xfrm>
          <a:prstGeom prst="line">
            <a:avLst/>
          </a:prstGeom>
          <a:noFill/>
          <a:ln w="9525">
            <a:solidFill>
              <a:schemeClr val="tx1"/>
            </a:solidFill>
            <a:round/>
            <a:headEnd/>
            <a:tailEnd/>
          </a:ln>
        </p:spPr>
        <p:txBody>
          <a:bodyPr/>
          <a:lstStyle/>
          <a:p>
            <a:endParaRPr lang="cs-CZ"/>
          </a:p>
        </p:txBody>
      </p:sp>
      <p:sp>
        <p:nvSpPr>
          <p:cNvPr id="83983" name="Line 86"/>
          <p:cNvSpPr>
            <a:spLocks noChangeShapeType="1"/>
          </p:cNvSpPr>
          <p:nvPr/>
        </p:nvSpPr>
        <p:spPr bwMode="auto">
          <a:xfrm>
            <a:off x="1979613" y="1989138"/>
            <a:ext cx="576262" cy="0"/>
          </a:xfrm>
          <a:prstGeom prst="line">
            <a:avLst/>
          </a:prstGeom>
          <a:noFill/>
          <a:ln w="9525">
            <a:solidFill>
              <a:schemeClr val="tx1"/>
            </a:solidFill>
            <a:round/>
            <a:headEnd/>
            <a:tailEnd/>
          </a:ln>
        </p:spPr>
        <p:txBody>
          <a:bodyPr/>
          <a:lstStyle/>
          <a:p>
            <a:endParaRPr lang="cs-CZ"/>
          </a:p>
        </p:txBody>
      </p:sp>
      <p:sp>
        <p:nvSpPr>
          <p:cNvPr id="83984" name="Line 87"/>
          <p:cNvSpPr>
            <a:spLocks noChangeShapeType="1"/>
          </p:cNvSpPr>
          <p:nvPr/>
        </p:nvSpPr>
        <p:spPr bwMode="auto">
          <a:xfrm>
            <a:off x="1979613" y="2420938"/>
            <a:ext cx="576262" cy="0"/>
          </a:xfrm>
          <a:prstGeom prst="line">
            <a:avLst/>
          </a:prstGeom>
          <a:noFill/>
          <a:ln w="9525">
            <a:solidFill>
              <a:schemeClr val="tx1"/>
            </a:solidFill>
            <a:round/>
            <a:headEnd/>
            <a:tailEnd/>
          </a:ln>
        </p:spPr>
        <p:txBody>
          <a:bodyPr/>
          <a:lstStyle/>
          <a:p>
            <a:endParaRPr lang="cs-CZ"/>
          </a:p>
        </p:txBody>
      </p:sp>
      <p:sp>
        <p:nvSpPr>
          <p:cNvPr id="83985" name="Line 88"/>
          <p:cNvSpPr>
            <a:spLocks noChangeShapeType="1"/>
          </p:cNvSpPr>
          <p:nvPr/>
        </p:nvSpPr>
        <p:spPr bwMode="auto">
          <a:xfrm>
            <a:off x="1979613" y="2854325"/>
            <a:ext cx="576262" cy="0"/>
          </a:xfrm>
          <a:prstGeom prst="line">
            <a:avLst/>
          </a:prstGeom>
          <a:noFill/>
          <a:ln w="9525">
            <a:solidFill>
              <a:schemeClr val="tx1"/>
            </a:solidFill>
            <a:round/>
            <a:headEnd/>
            <a:tailEnd/>
          </a:ln>
        </p:spPr>
        <p:txBody>
          <a:bodyPr/>
          <a:lstStyle/>
          <a:p>
            <a:endParaRPr lang="cs-CZ"/>
          </a:p>
        </p:txBody>
      </p:sp>
      <p:sp>
        <p:nvSpPr>
          <p:cNvPr id="83986" name="Line 89"/>
          <p:cNvSpPr>
            <a:spLocks noChangeShapeType="1"/>
          </p:cNvSpPr>
          <p:nvPr/>
        </p:nvSpPr>
        <p:spPr bwMode="auto">
          <a:xfrm>
            <a:off x="1979613" y="3213100"/>
            <a:ext cx="576262" cy="0"/>
          </a:xfrm>
          <a:prstGeom prst="line">
            <a:avLst/>
          </a:prstGeom>
          <a:noFill/>
          <a:ln w="9525">
            <a:solidFill>
              <a:schemeClr val="tx1"/>
            </a:solidFill>
            <a:round/>
            <a:headEnd/>
            <a:tailEnd/>
          </a:ln>
        </p:spPr>
        <p:txBody>
          <a:bodyPr/>
          <a:lstStyle/>
          <a:p>
            <a:endParaRPr lang="cs-CZ"/>
          </a:p>
        </p:txBody>
      </p:sp>
      <p:sp>
        <p:nvSpPr>
          <p:cNvPr id="83987" name="Line 90"/>
          <p:cNvSpPr>
            <a:spLocks noChangeShapeType="1"/>
          </p:cNvSpPr>
          <p:nvPr/>
        </p:nvSpPr>
        <p:spPr bwMode="auto">
          <a:xfrm>
            <a:off x="1979613" y="3573463"/>
            <a:ext cx="576262" cy="0"/>
          </a:xfrm>
          <a:prstGeom prst="line">
            <a:avLst/>
          </a:prstGeom>
          <a:noFill/>
          <a:ln w="9525">
            <a:solidFill>
              <a:schemeClr val="tx1"/>
            </a:solidFill>
            <a:round/>
            <a:headEnd/>
            <a:tailEnd/>
          </a:ln>
        </p:spPr>
        <p:txBody>
          <a:bodyPr/>
          <a:lstStyle/>
          <a:p>
            <a:endParaRPr lang="cs-CZ"/>
          </a:p>
        </p:txBody>
      </p:sp>
      <p:sp>
        <p:nvSpPr>
          <p:cNvPr id="83988" name="Line 91"/>
          <p:cNvSpPr>
            <a:spLocks noChangeShapeType="1"/>
          </p:cNvSpPr>
          <p:nvPr/>
        </p:nvSpPr>
        <p:spPr bwMode="auto">
          <a:xfrm>
            <a:off x="1979613" y="4797425"/>
            <a:ext cx="576262" cy="0"/>
          </a:xfrm>
          <a:prstGeom prst="line">
            <a:avLst/>
          </a:prstGeom>
          <a:noFill/>
          <a:ln w="9525">
            <a:solidFill>
              <a:schemeClr val="tx1"/>
            </a:solidFill>
            <a:round/>
            <a:headEnd/>
            <a:tailEnd/>
          </a:ln>
        </p:spPr>
        <p:txBody>
          <a:bodyPr/>
          <a:lstStyle/>
          <a:p>
            <a:endParaRPr lang="cs-CZ"/>
          </a:p>
        </p:txBody>
      </p:sp>
      <p:sp>
        <p:nvSpPr>
          <p:cNvPr id="83989" name="Line 92"/>
          <p:cNvSpPr>
            <a:spLocks noChangeShapeType="1"/>
          </p:cNvSpPr>
          <p:nvPr/>
        </p:nvSpPr>
        <p:spPr bwMode="auto">
          <a:xfrm>
            <a:off x="1979613" y="3933825"/>
            <a:ext cx="576262" cy="0"/>
          </a:xfrm>
          <a:prstGeom prst="line">
            <a:avLst/>
          </a:prstGeom>
          <a:noFill/>
          <a:ln w="9525">
            <a:solidFill>
              <a:schemeClr val="tx1"/>
            </a:solidFill>
            <a:round/>
            <a:headEnd/>
            <a:tailEnd/>
          </a:ln>
        </p:spPr>
        <p:txBody>
          <a:bodyPr/>
          <a:lstStyle/>
          <a:p>
            <a:endParaRPr lang="cs-CZ"/>
          </a:p>
        </p:txBody>
      </p:sp>
      <p:sp>
        <p:nvSpPr>
          <p:cNvPr id="83990" name="Line 93"/>
          <p:cNvSpPr>
            <a:spLocks noChangeShapeType="1"/>
          </p:cNvSpPr>
          <p:nvPr/>
        </p:nvSpPr>
        <p:spPr bwMode="auto">
          <a:xfrm>
            <a:off x="1979613" y="4365625"/>
            <a:ext cx="576262" cy="0"/>
          </a:xfrm>
          <a:prstGeom prst="line">
            <a:avLst/>
          </a:prstGeom>
          <a:noFill/>
          <a:ln w="9525">
            <a:solidFill>
              <a:schemeClr val="tx1"/>
            </a:solidFill>
            <a:round/>
            <a:headEnd/>
            <a:tailEnd/>
          </a:ln>
        </p:spPr>
        <p:txBody>
          <a:bodyPr/>
          <a:lstStyle/>
          <a:p>
            <a:endParaRPr lang="cs-CZ"/>
          </a:p>
        </p:txBody>
      </p:sp>
      <p:sp>
        <p:nvSpPr>
          <p:cNvPr id="83991" name="Rectangle 94"/>
          <p:cNvSpPr>
            <a:spLocks noChangeArrowheads="1"/>
          </p:cNvSpPr>
          <p:nvPr/>
        </p:nvSpPr>
        <p:spPr bwMode="auto">
          <a:xfrm>
            <a:off x="827088" y="4941888"/>
            <a:ext cx="215900" cy="287337"/>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83992" name="Rectangle 95"/>
          <p:cNvSpPr>
            <a:spLocks noChangeArrowheads="1"/>
          </p:cNvSpPr>
          <p:nvPr/>
        </p:nvSpPr>
        <p:spPr bwMode="auto">
          <a:xfrm>
            <a:off x="1187450" y="4941888"/>
            <a:ext cx="215900" cy="287337"/>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83993" name="Rectangle 96"/>
          <p:cNvSpPr>
            <a:spLocks noChangeArrowheads="1"/>
          </p:cNvSpPr>
          <p:nvPr/>
        </p:nvSpPr>
        <p:spPr bwMode="auto">
          <a:xfrm>
            <a:off x="1187450" y="4437063"/>
            <a:ext cx="215900" cy="287337"/>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56417" name="Rectangle 97"/>
          <p:cNvSpPr>
            <a:spLocks noChangeArrowheads="1"/>
          </p:cNvSpPr>
          <p:nvPr/>
        </p:nvSpPr>
        <p:spPr bwMode="auto">
          <a:xfrm>
            <a:off x="1620838" y="162877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83995" name="Rectangle 98"/>
          <p:cNvSpPr>
            <a:spLocks noChangeArrowheads="1"/>
          </p:cNvSpPr>
          <p:nvPr/>
        </p:nvSpPr>
        <p:spPr bwMode="auto">
          <a:xfrm>
            <a:off x="900113" y="32861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56419" name="Rectangle 99"/>
          <p:cNvSpPr>
            <a:spLocks noChangeArrowheads="1"/>
          </p:cNvSpPr>
          <p:nvPr/>
        </p:nvSpPr>
        <p:spPr bwMode="auto">
          <a:xfrm>
            <a:off x="2052638" y="3213100"/>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83997" name="Rectangle 100"/>
          <p:cNvSpPr>
            <a:spLocks noChangeArrowheads="1"/>
          </p:cNvSpPr>
          <p:nvPr/>
        </p:nvSpPr>
        <p:spPr bwMode="auto">
          <a:xfrm>
            <a:off x="2052638" y="39338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83998" name="Rectangle 101"/>
          <p:cNvSpPr>
            <a:spLocks noChangeArrowheads="1"/>
          </p:cNvSpPr>
          <p:nvPr/>
        </p:nvSpPr>
        <p:spPr bwMode="auto">
          <a:xfrm>
            <a:off x="2339975" y="39338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83999" name="Rectangle 102"/>
          <p:cNvSpPr>
            <a:spLocks noChangeArrowheads="1"/>
          </p:cNvSpPr>
          <p:nvPr/>
        </p:nvSpPr>
        <p:spPr bwMode="auto">
          <a:xfrm>
            <a:off x="2339975" y="2854325"/>
            <a:ext cx="215900" cy="287338"/>
          </a:xfrm>
          <a:prstGeom prst="rect">
            <a:avLst/>
          </a:prstGeom>
          <a:solidFill>
            <a:schemeClr val="accent1"/>
          </a:solidFill>
          <a:ln w="9525">
            <a:solidFill>
              <a:schemeClr val="tx1"/>
            </a:solidFill>
            <a:miter lim="800000"/>
            <a:headEnd/>
            <a:tailEnd/>
          </a:ln>
        </p:spPr>
        <p:txBody>
          <a:bodyPr wrap="none" anchor="ctr"/>
          <a:lstStyle/>
          <a:p>
            <a:endParaRPr lang="cs-CZ" sz="1400">
              <a:latin typeface="Calibri" pitchFamily="34" charset="0"/>
            </a:endParaRPr>
          </a:p>
        </p:txBody>
      </p:sp>
      <p:sp>
        <p:nvSpPr>
          <p:cNvPr id="84000" name="Rectangle 103"/>
          <p:cNvSpPr>
            <a:spLocks noChangeArrowheads="1"/>
          </p:cNvSpPr>
          <p:nvPr/>
        </p:nvSpPr>
        <p:spPr bwMode="auto">
          <a:xfrm>
            <a:off x="3132138" y="5622925"/>
            <a:ext cx="2173287"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rPr>
              <a:t>Základní rozměry</a:t>
            </a:r>
            <a:endParaRPr lang="en-US" sz="1400" b="1">
              <a:latin typeface="Calibri" pitchFamily="34" charset="0"/>
            </a:endParaRPr>
          </a:p>
        </p:txBody>
      </p:sp>
      <p:sp>
        <p:nvSpPr>
          <p:cNvPr id="84001" name="Rectangle 104"/>
          <p:cNvSpPr>
            <a:spLocks noChangeArrowheads="1"/>
          </p:cNvSpPr>
          <p:nvPr/>
        </p:nvSpPr>
        <p:spPr bwMode="auto">
          <a:xfrm>
            <a:off x="3132138" y="785813"/>
            <a:ext cx="2154237"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rPr>
              <a:t>Použití</a:t>
            </a:r>
          </a:p>
        </p:txBody>
      </p:sp>
      <p:sp>
        <p:nvSpPr>
          <p:cNvPr id="84002" name="Rectangle 105"/>
          <p:cNvSpPr>
            <a:spLocks noChangeArrowheads="1"/>
          </p:cNvSpPr>
          <p:nvPr/>
        </p:nvSpPr>
        <p:spPr bwMode="auto">
          <a:xfrm>
            <a:off x="3132138" y="1987550"/>
            <a:ext cx="2171700"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rPr>
              <a:t>Výhody </a:t>
            </a:r>
          </a:p>
        </p:txBody>
      </p:sp>
      <p:sp>
        <p:nvSpPr>
          <p:cNvPr id="84003" name="Rectangle 106"/>
          <p:cNvSpPr>
            <a:spLocks noChangeArrowheads="1"/>
          </p:cNvSpPr>
          <p:nvPr/>
        </p:nvSpPr>
        <p:spPr bwMode="auto">
          <a:xfrm>
            <a:off x="5305425" y="4724400"/>
            <a:ext cx="3543300" cy="307975"/>
          </a:xfrm>
          <a:prstGeom prst="rect">
            <a:avLst/>
          </a:prstGeom>
          <a:solidFill>
            <a:schemeClr val="bg1"/>
          </a:solidFill>
          <a:ln w="9525">
            <a:solidFill>
              <a:schemeClr val="tx1"/>
            </a:solidFill>
            <a:miter lim="800000"/>
            <a:headEnd/>
            <a:tailEnd/>
          </a:ln>
        </p:spPr>
        <p:txBody>
          <a:bodyPr>
            <a:spAutoFit/>
          </a:bodyPr>
          <a:lstStyle/>
          <a:p>
            <a:pPr algn="ctr"/>
            <a:r>
              <a:rPr lang="cs-CZ" sz="1400" b="1">
                <a:latin typeface="Calibri" pitchFamily="34" charset="0"/>
              </a:rPr>
              <a:t>Nevýhody </a:t>
            </a:r>
          </a:p>
        </p:txBody>
      </p:sp>
      <p:sp>
        <p:nvSpPr>
          <p:cNvPr id="84004" name="Rectangle 111"/>
          <p:cNvSpPr>
            <a:spLocks noChangeArrowheads="1"/>
          </p:cNvSpPr>
          <p:nvPr/>
        </p:nvSpPr>
        <p:spPr bwMode="auto">
          <a:xfrm>
            <a:off x="3132138" y="5949950"/>
            <a:ext cx="5716587" cy="738188"/>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rPr>
              <a:t>Výška 7 – 30 m</a:t>
            </a:r>
            <a:endParaRPr lang="cs-CZ" sz="1400">
              <a:latin typeface="Calibri" pitchFamily="34" charset="0"/>
            </a:endParaRPr>
          </a:p>
          <a:p>
            <a:r>
              <a:rPr lang="en-US" sz="1400" b="1">
                <a:latin typeface="Calibri" pitchFamily="34" charset="0"/>
              </a:rPr>
              <a:t>Hloubka</a:t>
            </a:r>
            <a:r>
              <a:rPr lang="cs-CZ" sz="1400" b="1">
                <a:latin typeface="Calibri" pitchFamily="34" charset="0"/>
              </a:rPr>
              <a:t> podle velikosti krabic</a:t>
            </a:r>
            <a:endParaRPr lang="cs-CZ" sz="1400">
              <a:latin typeface="Calibri" pitchFamily="34" charset="0"/>
            </a:endParaRPr>
          </a:p>
          <a:p>
            <a:r>
              <a:rPr lang="cs-CZ" sz="1400" b="1">
                <a:latin typeface="Calibri" pitchFamily="34" charset="0"/>
              </a:rPr>
              <a:t>Šířka uliček podle druhu mechanizačního prostředku</a:t>
            </a:r>
          </a:p>
        </p:txBody>
      </p:sp>
      <p:sp>
        <p:nvSpPr>
          <p:cNvPr id="84005" name="Rectangle 112"/>
          <p:cNvSpPr>
            <a:spLocks noChangeArrowheads="1"/>
          </p:cNvSpPr>
          <p:nvPr/>
        </p:nvSpPr>
        <p:spPr bwMode="auto">
          <a:xfrm>
            <a:off x="3132138" y="1052513"/>
            <a:ext cx="2171700" cy="954087"/>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rPr>
              <a:t>Pestrý sortiment drobných dílů</a:t>
            </a:r>
            <a:endParaRPr lang="cs-CZ" sz="1400">
              <a:latin typeface="Calibri" pitchFamily="34" charset="0"/>
            </a:endParaRPr>
          </a:p>
          <a:p>
            <a:r>
              <a:rPr lang="cs-CZ" sz="1400" b="1">
                <a:latin typeface="Calibri" pitchFamily="34" charset="0"/>
              </a:rPr>
              <a:t>Elektronika, autodíly, boty, knihy …</a:t>
            </a:r>
            <a:endParaRPr lang="en-US" sz="1400">
              <a:latin typeface="Calibri" pitchFamily="34" charset="0"/>
            </a:endParaRPr>
          </a:p>
        </p:txBody>
      </p:sp>
      <p:sp>
        <p:nvSpPr>
          <p:cNvPr id="84006" name="Rectangle 113"/>
          <p:cNvSpPr>
            <a:spLocks noChangeArrowheads="1"/>
          </p:cNvSpPr>
          <p:nvPr/>
        </p:nvSpPr>
        <p:spPr bwMode="auto">
          <a:xfrm>
            <a:off x="3132138" y="2298700"/>
            <a:ext cx="2171700" cy="3324225"/>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rPr>
              <a:t>Přímý přístup k položkám</a:t>
            </a:r>
            <a:endParaRPr lang="cs-CZ" sz="1400">
              <a:latin typeface="Calibri" pitchFamily="34" charset="0"/>
            </a:endParaRPr>
          </a:p>
          <a:p>
            <a:r>
              <a:rPr lang="cs-CZ" sz="1400" b="1">
                <a:latin typeface="Calibri" pitchFamily="34" charset="0"/>
              </a:rPr>
              <a:t>Dobré využití ploch i prostor skladu</a:t>
            </a:r>
            <a:endParaRPr lang="cs-CZ" sz="1400">
              <a:latin typeface="Calibri" pitchFamily="34" charset="0"/>
            </a:endParaRPr>
          </a:p>
          <a:p>
            <a:r>
              <a:rPr lang="cs-CZ" sz="1400" b="1">
                <a:latin typeface="Calibri" pitchFamily="34" charset="0"/>
              </a:rPr>
              <a:t>Možnost automatizace</a:t>
            </a:r>
            <a:endParaRPr lang="cs-CZ" sz="1400">
              <a:latin typeface="Calibri" pitchFamily="34" charset="0"/>
            </a:endParaRPr>
          </a:p>
          <a:p>
            <a:r>
              <a:rPr lang="cs-CZ" sz="1400" b="1">
                <a:latin typeface="Calibri" pitchFamily="34" charset="0"/>
              </a:rPr>
              <a:t>Vyšší produktivita práce než u 1.</a:t>
            </a:r>
            <a:endParaRPr lang="cs-CZ" sz="1400">
              <a:latin typeface="Calibri" pitchFamily="34" charset="0"/>
            </a:endParaRPr>
          </a:p>
          <a:p>
            <a:r>
              <a:rPr lang="cs-CZ" sz="1400" b="1">
                <a:latin typeface="Calibri" pitchFamily="34" charset="0"/>
              </a:rPr>
              <a:t>Schopnost měnit sortiment skladovaného zboží</a:t>
            </a:r>
            <a:endParaRPr lang="cs-CZ" sz="1400">
              <a:latin typeface="Calibri" pitchFamily="34" charset="0"/>
            </a:endParaRPr>
          </a:p>
          <a:p>
            <a:r>
              <a:rPr lang="cs-CZ" sz="1400" b="1">
                <a:latin typeface="Calibri" pitchFamily="34" charset="0"/>
              </a:rPr>
              <a:t>Uplatnění FIFO</a:t>
            </a:r>
            <a:endParaRPr lang="cs-CZ" sz="1400">
              <a:latin typeface="Calibri" pitchFamily="34" charset="0"/>
            </a:endParaRPr>
          </a:p>
          <a:p>
            <a:r>
              <a:rPr lang="cs-CZ" sz="1400" b="1">
                <a:latin typeface="Calibri" pitchFamily="34" charset="0"/>
              </a:rPr>
              <a:t>Dobré podmínky pro kompletace</a:t>
            </a:r>
            <a:endParaRPr lang="cs-CZ" sz="1400">
              <a:latin typeface="Calibri" pitchFamily="34" charset="0"/>
            </a:endParaRPr>
          </a:p>
          <a:p>
            <a:r>
              <a:rPr lang="cs-CZ" sz="1400" b="1">
                <a:latin typeface="Calibri" pitchFamily="34" charset="0"/>
              </a:rPr>
              <a:t>Vysoká obrátkovost podle použité mechanizace, vysoký výkon !                     </a:t>
            </a:r>
            <a:endParaRPr lang="cs-CZ" sz="1400">
              <a:latin typeface="Calibri" pitchFamily="34" charset="0"/>
            </a:endParaRPr>
          </a:p>
        </p:txBody>
      </p:sp>
      <p:sp>
        <p:nvSpPr>
          <p:cNvPr id="84007" name="Rectangle 114"/>
          <p:cNvSpPr>
            <a:spLocks noChangeArrowheads="1"/>
          </p:cNvSpPr>
          <p:nvPr/>
        </p:nvSpPr>
        <p:spPr bwMode="auto">
          <a:xfrm>
            <a:off x="5305425" y="4995863"/>
            <a:ext cx="3543300" cy="954087"/>
          </a:xfrm>
          <a:prstGeom prst="rect">
            <a:avLst/>
          </a:prstGeom>
          <a:solidFill>
            <a:schemeClr val="bg1"/>
          </a:solidFill>
          <a:ln w="9525">
            <a:solidFill>
              <a:schemeClr val="tx1"/>
            </a:solidFill>
            <a:miter lim="800000"/>
            <a:headEnd/>
            <a:tailEnd/>
          </a:ln>
        </p:spPr>
        <p:txBody>
          <a:bodyPr>
            <a:spAutoFit/>
          </a:bodyPr>
          <a:lstStyle/>
          <a:p>
            <a:r>
              <a:rPr lang="cs-CZ" sz="1400" b="1">
                <a:latin typeface="Calibri" pitchFamily="34" charset="0"/>
              </a:rPr>
              <a:t>Možnost poruch systému, mechanizačních prostředků</a:t>
            </a:r>
            <a:endParaRPr lang="cs-CZ" sz="1400">
              <a:latin typeface="Calibri" pitchFamily="34" charset="0"/>
            </a:endParaRPr>
          </a:p>
          <a:p>
            <a:r>
              <a:rPr lang="cs-CZ" sz="1400" b="1">
                <a:latin typeface="Calibri" pitchFamily="34" charset="0"/>
              </a:rPr>
              <a:t>Nutnost předem ukládat zboží do přepravek, krabic. Vyšší pořizovací náklady</a:t>
            </a:r>
            <a:endParaRPr lang="en-US" sz="14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6393"/>
                                        </p:tgtEl>
                                        <p:attrNameLst>
                                          <p:attrName>style.visibility</p:attrName>
                                        </p:attrNameLst>
                                      </p:cBhvr>
                                      <p:to>
                                        <p:strVal val="visible"/>
                                      </p:to>
                                    </p:set>
                                    <p:animEffect transition="in" filter="wedge">
                                      <p:cBhvr>
                                        <p:cTn id="7" dur="2000"/>
                                        <p:tgtEl>
                                          <p:spTgt spid="563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4.16667E-6 -4.39306E-6 C 0.00416 0.05318 0.0085 0.10683 4.16667E-6 0.12694 C -0.00851 0.14706 -0.04219 0.1207 -0.0507 0.12 " pathEditMode="relative" rAng="0" ptsTypes="aaA">
                                      <p:cBhvr>
                                        <p:cTn id="11" dur="2000" fill="hold"/>
                                        <p:tgtEl>
                                          <p:spTgt spid="56417"/>
                                        </p:tgtEl>
                                        <p:attrNameLst>
                                          <p:attrName>ppt_x</p:attrName>
                                          <p:attrName>ppt_y</p:attrName>
                                        </p:attrNameLst>
                                      </p:cBhvr>
                                      <p:rCtr x="-2100" y="740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grpId="0" nodeType="clickEffect">
                                  <p:stCondLst>
                                    <p:cond delay="0"/>
                                  </p:stCondLst>
                                  <p:childTnLst>
                                    <p:animMotion origin="layout" path="M -4.44444E-6 -9.24855E-7 C -0.01597 0.00115 -0.03212 0.00485 -0.04757 -0.00208 C -0.06111 0.02497 -0.04791 0.06219 -0.05555 0.09294 C -0.05399 0.2111 -0.05955 0.17826 -0.05069 0.2326 C -0.04948 0.26104 -0.046 0.28485 -0.046 0.31283 " pathEditMode="relative" ptsTypes="ffffA">
                                      <p:cBhvr>
                                        <p:cTn id="15" dur="2000" fill="hold"/>
                                        <p:tgtEl>
                                          <p:spTgt spid="564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17" grpId="0" animBg="1"/>
      <p:bldP spid="5641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53"/>
          <p:cNvSpPr>
            <a:spLocks noChangeArrowheads="1"/>
          </p:cNvSpPr>
          <p:nvPr/>
        </p:nvSpPr>
        <p:spPr bwMode="auto">
          <a:xfrm>
            <a:off x="468313" y="260350"/>
            <a:ext cx="2808287" cy="954088"/>
          </a:xfrm>
          <a:prstGeom prst="rect">
            <a:avLst/>
          </a:prstGeom>
          <a:solidFill>
            <a:schemeClr val="bg1"/>
          </a:solidFill>
          <a:ln w="9525">
            <a:noFill/>
            <a:miter lim="800000"/>
            <a:headEnd/>
            <a:tailEnd/>
          </a:ln>
        </p:spPr>
        <p:txBody>
          <a:bodyPr>
            <a:spAutoFit/>
          </a:bodyPr>
          <a:lstStyle/>
          <a:p>
            <a:r>
              <a:rPr lang="cs-CZ" sz="2800" b="1">
                <a:latin typeface="Calibri" pitchFamily="34" charset="0"/>
              </a:rPr>
              <a:t>Stromečkové, konzolové regály</a:t>
            </a:r>
            <a:r>
              <a:rPr lang="cs-CZ" sz="2800">
                <a:latin typeface="Calibri" pitchFamily="34" charset="0"/>
              </a:rPr>
              <a:t>  </a:t>
            </a:r>
          </a:p>
        </p:txBody>
      </p:sp>
      <p:pic>
        <p:nvPicPr>
          <p:cNvPr id="57398" name="Picture 54" descr="konzolák"/>
          <p:cNvPicPr>
            <a:picLocks noChangeAspect="1" noChangeArrowheads="1"/>
          </p:cNvPicPr>
          <p:nvPr/>
        </p:nvPicPr>
        <p:blipFill>
          <a:blip r:embed="rId2"/>
          <a:srcRect/>
          <a:stretch>
            <a:fillRect/>
          </a:stretch>
        </p:blipFill>
        <p:spPr bwMode="auto">
          <a:xfrm>
            <a:off x="5364163" y="692150"/>
            <a:ext cx="3492500" cy="2909888"/>
          </a:xfrm>
          <a:prstGeom prst="rect">
            <a:avLst/>
          </a:prstGeom>
          <a:noFill/>
          <a:ln w="9525">
            <a:noFill/>
            <a:miter lim="800000"/>
            <a:headEnd/>
            <a:tailEnd/>
          </a:ln>
        </p:spPr>
      </p:pic>
      <p:grpSp>
        <p:nvGrpSpPr>
          <p:cNvPr id="2" name="Group 55"/>
          <p:cNvGrpSpPr>
            <a:grpSpLocks/>
          </p:cNvGrpSpPr>
          <p:nvPr/>
        </p:nvGrpSpPr>
        <p:grpSpPr bwMode="auto">
          <a:xfrm>
            <a:off x="250825" y="2925763"/>
            <a:ext cx="792163" cy="2447925"/>
            <a:chOff x="476" y="1888"/>
            <a:chExt cx="499" cy="1542"/>
          </a:xfrm>
        </p:grpSpPr>
        <p:sp>
          <p:nvSpPr>
            <p:cNvPr id="86117" name="Line 56"/>
            <p:cNvSpPr>
              <a:spLocks noChangeShapeType="1"/>
            </p:cNvSpPr>
            <p:nvPr/>
          </p:nvSpPr>
          <p:spPr bwMode="auto">
            <a:xfrm>
              <a:off x="748" y="1888"/>
              <a:ext cx="0" cy="1542"/>
            </a:xfrm>
            <a:prstGeom prst="line">
              <a:avLst/>
            </a:prstGeom>
            <a:noFill/>
            <a:ln w="57150">
              <a:solidFill>
                <a:schemeClr val="tx1"/>
              </a:solidFill>
              <a:round/>
              <a:headEnd/>
              <a:tailEnd/>
            </a:ln>
          </p:spPr>
          <p:txBody>
            <a:bodyPr/>
            <a:lstStyle/>
            <a:p>
              <a:endParaRPr lang="cs-CZ"/>
            </a:p>
          </p:txBody>
        </p:sp>
        <p:grpSp>
          <p:nvGrpSpPr>
            <p:cNvPr id="86118" name="Group 57"/>
            <p:cNvGrpSpPr>
              <a:grpSpLocks/>
            </p:cNvGrpSpPr>
            <p:nvPr/>
          </p:nvGrpSpPr>
          <p:grpSpPr bwMode="auto">
            <a:xfrm>
              <a:off x="476" y="3022"/>
              <a:ext cx="499" cy="45"/>
              <a:chOff x="1066" y="1253"/>
              <a:chExt cx="499" cy="45"/>
            </a:xfrm>
          </p:grpSpPr>
          <p:sp>
            <p:nvSpPr>
              <p:cNvPr id="86132" name="Line 58"/>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133" name="Line 59"/>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134" name="Line 60"/>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119" name="Group 61"/>
            <p:cNvGrpSpPr>
              <a:grpSpLocks/>
            </p:cNvGrpSpPr>
            <p:nvPr/>
          </p:nvGrpSpPr>
          <p:grpSpPr bwMode="auto">
            <a:xfrm>
              <a:off x="476" y="2750"/>
              <a:ext cx="499" cy="45"/>
              <a:chOff x="1066" y="1253"/>
              <a:chExt cx="499" cy="45"/>
            </a:xfrm>
          </p:grpSpPr>
          <p:sp>
            <p:nvSpPr>
              <p:cNvPr id="86129" name="Line 62"/>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130" name="Line 63"/>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131" name="Line 64"/>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120" name="Group 65"/>
            <p:cNvGrpSpPr>
              <a:grpSpLocks/>
            </p:cNvGrpSpPr>
            <p:nvPr/>
          </p:nvGrpSpPr>
          <p:grpSpPr bwMode="auto">
            <a:xfrm>
              <a:off x="476" y="2432"/>
              <a:ext cx="499" cy="45"/>
              <a:chOff x="1066" y="1253"/>
              <a:chExt cx="499" cy="45"/>
            </a:xfrm>
          </p:grpSpPr>
          <p:sp>
            <p:nvSpPr>
              <p:cNvPr id="86126" name="Line 66"/>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127" name="Line 67"/>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128" name="Line 68"/>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121" name="Group 69"/>
            <p:cNvGrpSpPr>
              <a:grpSpLocks/>
            </p:cNvGrpSpPr>
            <p:nvPr/>
          </p:nvGrpSpPr>
          <p:grpSpPr bwMode="auto">
            <a:xfrm>
              <a:off x="476" y="2115"/>
              <a:ext cx="499" cy="45"/>
              <a:chOff x="1066" y="1253"/>
              <a:chExt cx="499" cy="45"/>
            </a:xfrm>
          </p:grpSpPr>
          <p:sp>
            <p:nvSpPr>
              <p:cNvPr id="86123" name="Line 70"/>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124" name="Line 71"/>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125" name="Line 72"/>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sp>
          <p:nvSpPr>
            <p:cNvPr id="86122" name="Line 73"/>
            <p:cNvSpPr>
              <a:spLocks noChangeShapeType="1"/>
            </p:cNvSpPr>
            <p:nvPr/>
          </p:nvSpPr>
          <p:spPr bwMode="auto">
            <a:xfrm>
              <a:off x="521" y="3430"/>
              <a:ext cx="454" cy="0"/>
            </a:xfrm>
            <a:prstGeom prst="line">
              <a:avLst/>
            </a:prstGeom>
            <a:noFill/>
            <a:ln w="76200">
              <a:solidFill>
                <a:schemeClr val="tx1"/>
              </a:solidFill>
              <a:round/>
              <a:headEnd/>
              <a:tailEnd/>
            </a:ln>
          </p:spPr>
          <p:txBody>
            <a:bodyPr/>
            <a:lstStyle/>
            <a:p>
              <a:endParaRPr lang="cs-CZ"/>
            </a:p>
          </p:txBody>
        </p:sp>
      </p:grpSp>
      <p:grpSp>
        <p:nvGrpSpPr>
          <p:cNvPr id="7" name="Group 74"/>
          <p:cNvGrpSpPr>
            <a:grpSpLocks/>
          </p:cNvGrpSpPr>
          <p:nvPr/>
        </p:nvGrpSpPr>
        <p:grpSpPr bwMode="auto">
          <a:xfrm>
            <a:off x="755650" y="2636838"/>
            <a:ext cx="792163" cy="2447925"/>
            <a:chOff x="476" y="1888"/>
            <a:chExt cx="499" cy="1542"/>
          </a:xfrm>
        </p:grpSpPr>
        <p:sp>
          <p:nvSpPr>
            <p:cNvPr id="86099" name="Line 75"/>
            <p:cNvSpPr>
              <a:spLocks noChangeShapeType="1"/>
            </p:cNvSpPr>
            <p:nvPr/>
          </p:nvSpPr>
          <p:spPr bwMode="auto">
            <a:xfrm>
              <a:off x="748" y="1888"/>
              <a:ext cx="0" cy="1542"/>
            </a:xfrm>
            <a:prstGeom prst="line">
              <a:avLst/>
            </a:prstGeom>
            <a:noFill/>
            <a:ln w="57150">
              <a:solidFill>
                <a:schemeClr val="tx1"/>
              </a:solidFill>
              <a:round/>
              <a:headEnd/>
              <a:tailEnd/>
            </a:ln>
          </p:spPr>
          <p:txBody>
            <a:bodyPr/>
            <a:lstStyle/>
            <a:p>
              <a:endParaRPr lang="cs-CZ"/>
            </a:p>
          </p:txBody>
        </p:sp>
        <p:grpSp>
          <p:nvGrpSpPr>
            <p:cNvPr id="86100" name="Group 76"/>
            <p:cNvGrpSpPr>
              <a:grpSpLocks/>
            </p:cNvGrpSpPr>
            <p:nvPr/>
          </p:nvGrpSpPr>
          <p:grpSpPr bwMode="auto">
            <a:xfrm>
              <a:off x="476" y="3022"/>
              <a:ext cx="499" cy="45"/>
              <a:chOff x="1066" y="1253"/>
              <a:chExt cx="499" cy="45"/>
            </a:xfrm>
          </p:grpSpPr>
          <p:sp>
            <p:nvSpPr>
              <p:cNvPr id="86114" name="Line 77"/>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115" name="Line 78"/>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116" name="Line 79"/>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101" name="Group 80"/>
            <p:cNvGrpSpPr>
              <a:grpSpLocks/>
            </p:cNvGrpSpPr>
            <p:nvPr/>
          </p:nvGrpSpPr>
          <p:grpSpPr bwMode="auto">
            <a:xfrm>
              <a:off x="476" y="2750"/>
              <a:ext cx="499" cy="45"/>
              <a:chOff x="1066" y="1253"/>
              <a:chExt cx="499" cy="45"/>
            </a:xfrm>
          </p:grpSpPr>
          <p:sp>
            <p:nvSpPr>
              <p:cNvPr id="86111" name="Line 81"/>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112" name="Line 82"/>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113" name="Line 83"/>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102" name="Group 84"/>
            <p:cNvGrpSpPr>
              <a:grpSpLocks/>
            </p:cNvGrpSpPr>
            <p:nvPr/>
          </p:nvGrpSpPr>
          <p:grpSpPr bwMode="auto">
            <a:xfrm>
              <a:off x="476" y="2432"/>
              <a:ext cx="499" cy="45"/>
              <a:chOff x="1066" y="1253"/>
              <a:chExt cx="499" cy="45"/>
            </a:xfrm>
          </p:grpSpPr>
          <p:sp>
            <p:nvSpPr>
              <p:cNvPr id="86108" name="Line 85"/>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109" name="Line 86"/>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110" name="Line 87"/>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103" name="Group 88"/>
            <p:cNvGrpSpPr>
              <a:grpSpLocks/>
            </p:cNvGrpSpPr>
            <p:nvPr/>
          </p:nvGrpSpPr>
          <p:grpSpPr bwMode="auto">
            <a:xfrm>
              <a:off x="476" y="2115"/>
              <a:ext cx="499" cy="45"/>
              <a:chOff x="1066" y="1253"/>
              <a:chExt cx="499" cy="45"/>
            </a:xfrm>
          </p:grpSpPr>
          <p:sp>
            <p:nvSpPr>
              <p:cNvPr id="86105" name="Line 89"/>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106" name="Line 90"/>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107" name="Line 91"/>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sp>
          <p:nvSpPr>
            <p:cNvPr id="86104" name="Line 92"/>
            <p:cNvSpPr>
              <a:spLocks noChangeShapeType="1"/>
            </p:cNvSpPr>
            <p:nvPr/>
          </p:nvSpPr>
          <p:spPr bwMode="auto">
            <a:xfrm>
              <a:off x="521" y="3430"/>
              <a:ext cx="454" cy="0"/>
            </a:xfrm>
            <a:prstGeom prst="line">
              <a:avLst/>
            </a:prstGeom>
            <a:noFill/>
            <a:ln w="76200">
              <a:solidFill>
                <a:schemeClr val="tx1"/>
              </a:solidFill>
              <a:round/>
              <a:headEnd/>
              <a:tailEnd/>
            </a:ln>
          </p:spPr>
          <p:txBody>
            <a:bodyPr/>
            <a:lstStyle/>
            <a:p>
              <a:endParaRPr lang="cs-CZ"/>
            </a:p>
          </p:txBody>
        </p:sp>
      </p:grpSp>
      <p:grpSp>
        <p:nvGrpSpPr>
          <p:cNvPr id="12" name="Group 93"/>
          <p:cNvGrpSpPr>
            <a:grpSpLocks/>
          </p:cNvGrpSpPr>
          <p:nvPr/>
        </p:nvGrpSpPr>
        <p:grpSpPr bwMode="auto">
          <a:xfrm>
            <a:off x="1331913" y="2420938"/>
            <a:ext cx="792162" cy="2447925"/>
            <a:chOff x="476" y="1888"/>
            <a:chExt cx="499" cy="1542"/>
          </a:xfrm>
        </p:grpSpPr>
        <p:sp>
          <p:nvSpPr>
            <p:cNvPr id="86081" name="Line 94"/>
            <p:cNvSpPr>
              <a:spLocks noChangeShapeType="1"/>
            </p:cNvSpPr>
            <p:nvPr/>
          </p:nvSpPr>
          <p:spPr bwMode="auto">
            <a:xfrm>
              <a:off x="748" y="1888"/>
              <a:ext cx="0" cy="1542"/>
            </a:xfrm>
            <a:prstGeom prst="line">
              <a:avLst/>
            </a:prstGeom>
            <a:noFill/>
            <a:ln w="57150">
              <a:solidFill>
                <a:schemeClr val="tx1"/>
              </a:solidFill>
              <a:round/>
              <a:headEnd/>
              <a:tailEnd/>
            </a:ln>
          </p:spPr>
          <p:txBody>
            <a:bodyPr/>
            <a:lstStyle/>
            <a:p>
              <a:endParaRPr lang="cs-CZ"/>
            </a:p>
          </p:txBody>
        </p:sp>
        <p:grpSp>
          <p:nvGrpSpPr>
            <p:cNvPr id="86082" name="Group 95"/>
            <p:cNvGrpSpPr>
              <a:grpSpLocks/>
            </p:cNvGrpSpPr>
            <p:nvPr/>
          </p:nvGrpSpPr>
          <p:grpSpPr bwMode="auto">
            <a:xfrm>
              <a:off x="476" y="3022"/>
              <a:ext cx="499" cy="45"/>
              <a:chOff x="1066" y="1253"/>
              <a:chExt cx="499" cy="45"/>
            </a:xfrm>
          </p:grpSpPr>
          <p:sp>
            <p:nvSpPr>
              <p:cNvPr id="86096" name="Line 96"/>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097" name="Line 97"/>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098" name="Line 98"/>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083" name="Group 99"/>
            <p:cNvGrpSpPr>
              <a:grpSpLocks/>
            </p:cNvGrpSpPr>
            <p:nvPr/>
          </p:nvGrpSpPr>
          <p:grpSpPr bwMode="auto">
            <a:xfrm>
              <a:off x="476" y="2750"/>
              <a:ext cx="499" cy="45"/>
              <a:chOff x="1066" y="1253"/>
              <a:chExt cx="499" cy="45"/>
            </a:xfrm>
          </p:grpSpPr>
          <p:sp>
            <p:nvSpPr>
              <p:cNvPr id="86093" name="Line 100"/>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094" name="Line 101"/>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095" name="Line 102"/>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084" name="Group 103"/>
            <p:cNvGrpSpPr>
              <a:grpSpLocks/>
            </p:cNvGrpSpPr>
            <p:nvPr/>
          </p:nvGrpSpPr>
          <p:grpSpPr bwMode="auto">
            <a:xfrm>
              <a:off x="476" y="2432"/>
              <a:ext cx="499" cy="45"/>
              <a:chOff x="1066" y="1253"/>
              <a:chExt cx="499" cy="45"/>
            </a:xfrm>
          </p:grpSpPr>
          <p:sp>
            <p:nvSpPr>
              <p:cNvPr id="86090" name="Line 104"/>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091" name="Line 105"/>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092" name="Line 106"/>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085" name="Group 107"/>
            <p:cNvGrpSpPr>
              <a:grpSpLocks/>
            </p:cNvGrpSpPr>
            <p:nvPr/>
          </p:nvGrpSpPr>
          <p:grpSpPr bwMode="auto">
            <a:xfrm>
              <a:off x="476" y="2115"/>
              <a:ext cx="499" cy="45"/>
              <a:chOff x="1066" y="1253"/>
              <a:chExt cx="499" cy="45"/>
            </a:xfrm>
          </p:grpSpPr>
          <p:sp>
            <p:nvSpPr>
              <p:cNvPr id="86087" name="Line 108"/>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088" name="Line 109"/>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089" name="Line 110"/>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sp>
          <p:nvSpPr>
            <p:cNvPr id="86086" name="Line 111"/>
            <p:cNvSpPr>
              <a:spLocks noChangeShapeType="1"/>
            </p:cNvSpPr>
            <p:nvPr/>
          </p:nvSpPr>
          <p:spPr bwMode="auto">
            <a:xfrm>
              <a:off x="521" y="3430"/>
              <a:ext cx="454" cy="0"/>
            </a:xfrm>
            <a:prstGeom prst="line">
              <a:avLst/>
            </a:prstGeom>
            <a:noFill/>
            <a:ln w="76200">
              <a:solidFill>
                <a:schemeClr val="tx1"/>
              </a:solidFill>
              <a:round/>
              <a:headEnd/>
              <a:tailEnd/>
            </a:ln>
          </p:spPr>
          <p:txBody>
            <a:bodyPr/>
            <a:lstStyle/>
            <a:p>
              <a:endParaRPr lang="cs-CZ"/>
            </a:p>
          </p:txBody>
        </p:sp>
      </p:grpSp>
      <p:grpSp>
        <p:nvGrpSpPr>
          <p:cNvPr id="17" name="Group 112"/>
          <p:cNvGrpSpPr>
            <a:grpSpLocks/>
          </p:cNvGrpSpPr>
          <p:nvPr/>
        </p:nvGrpSpPr>
        <p:grpSpPr bwMode="auto">
          <a:xfrm>
            <a:off x="2484438" y="1916113"/>
            <a:ext cx="792162" cy="2447925"/>
            <a:chOff x="476" y="1888"/>
            <a:chExt cx="499" cy="1542"/>
          </a:xfrm>
        </p:grpSpPr>
        <p:sp>
          <p:nvSpPr>
            <p:cNvPr id="86063" name="Line 113"/>
            <p:cNvSpPr>
              <a:spLocks noChangeShapeType="1"/>
            </p:cNvSpPr>
            <p:nvPr/>
          </p:nvSpPr>
          <p:spPr bwMode="auto">
            <a:xfrm>
              <a:off x="748" y="1888"/>
              <a:ext cx="0" cy="1542"/>
            </a:xfrm>
            <a:prstGeom prst="line">
              <a:avLst/>
            </a:prstGeom>
            <a:noFill/>
            <a:ln w="57150">
              <a:solidFill>
                <a:schemeClr val="tx1"/>
              </a:solidFill>
              <a:round/>
              <a:headEnd/>
              <a:tailEnd/>
            </a:ln>
          </p:spPr>
          <p:txBody>
            <a:bodyPr/>
            <a:lstStyle/>
            <a:p>
              <a:endParaRPr lang="cs-CZ"/>
            </a:p>
          </p:txBody>
        </p:sp>
        <p:grpSp>
          <p:nvGrpSpPr>
            <p:cNvPr id="86064" name="Group 114"/>
            <p:cNvGrpSpPr>
              <a:grpSpLocks/>
            </p:cNvGrpSpPr>
            <p:nvPr/>
          </p:nvGrpSpPr>
          <p:grpSpPr bwMode="auto">
            <a:xfrm>
              <a:off x="476" y="3022"/>
              <a:ext cx="499" cy="45"/>
              <a:chOff x="1066" y="1253"/>
              <a:chExt cx="499" cy="45"/>
            </a:xfrm>
          </p:grpSpPr>
          <p:sp>
            <p:nvSpPr>
              <p:cNvPr id="86078" name="Line 115"/>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079" name="Line 116"/>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080" name="Line 117"/>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065" name="Group 118"/>
            <p:cNvGrpSpPr>
              <a:grpSpLocks/>
            </p:cNvGrpSpPr>
            <p:nvPr/>
          </p:nvGrpSpPr>
          <p:grpSpPr bwMode="auto">
            <a:xfrm>
              <a:off x="476" y="2750"/>
              <a:ext cx="499" cy="45"/>
              <a:chOff x="1066" y="1253"/>
              <a:chExt cx="499" cy="45"/>
            </a:xfrm>
          </p:grpSpPr>
          <p:sp>
            <p:nvSpPr>
              <p:cNvPr id="86075" name="Line 119"/>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076" name="Line 120"/>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077" name="Line 121"/>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066" name="Group 122"/>
            <p:cNvGrpSpPr>
              <a:grpSpLocks/>
            </p:cNvGrpSpPr>
            <p:nvPr/>
          </p:nvGrpSpPr>
          <p:grpSpPr bwMode="auto">
            <a:xfrm>
              <a:off x="476" y="2432"/>
              <a:ext cx="499" cy="45"/>
              <a:chOff x="1066" y="1253"/>
              <a:chExt cx="499" cy="45"/>
            </a:xfrm>
          </p:grpSpPr>
          <p:sp>
            <p:nvSpPr>
              <p:cNvPr id="86072" name="Line 123"/>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073" name="Line 124"/>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074" name="Line 125"/>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067" name="Group 126"/>
            <p:cNvGrpSpPr>
              <a:grpSpLocks/>
            </p:cNvGrpSpPr>
            <p:nvPr/>
          </p:nvGrpSpPr>
          <p:grpSpPr bwMode="auto">
            <a:xfrm>
              <a:off x="476" y="2115"/>
              <a:ext cx="499" cy="45"/>
              <a:chOff x="1066" y="1253"/>
              <a:chExt cx="499" cy="45"/>
            </a:xfrm>
          </p:grpSpPr>
          <p:sp>
            <p:nvSpPr>
              <p:cNvPr id="86069" name="Line 127"/>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070" name="Line 128"/>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071" name="Line 129"/>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sp>
          <p:nvSpPr>
            <p:cNvPr id="86068" name="Line 130"/>
            <p:cNvSpPr>
              <a:spLocks noChangeShapeType="1"/>
            </p:cNvSpPr>
            <p:nvPr/>
          </p:nvSpPr>
          <p:spPr bwMode="auto">
            <a:xfrm>
              <a:off x="521" y="3430"/>
              <a:ext cx="454" cy="0"/>
            </a:xfrm>
            <a:prstGeom prst="line">
              <a:avLst/>
            </a:prstGeom>
            <a:noFill/>
            <a:ln w="76200">
              <a:solidFill>
                <a:schemeClr val="tx1"/>
              </a:solidFill>
              <a:round/>
              <a:headEnd/>
              <a:tailEnd/>
            </a:ln>
          </p:spPr>
          <p:txBody>
            <a:bodyPr/>
            <a:lstStyle/>
            <a:p>
              <a:endParaRPr lang="cs-CZ"/>
            </a:p>
          </p:txBody>
        </p:sp>
      </p:grpSp>
      <p:grpSp>
        <p:nvGrpSpPr>
          <p:cNvPr id="22" name="Group 131"/>
          <p:cNvGrpSpPr>
            <a:grpSpLocks/>
          </p:cNvGrpSpPr>
          <p:nvPr/>
        </p:nvGrpSpPr>
        <p:grpSpPr bwMode="auto">
          <a:xfrm>
            <a:off x="1908175" y="2205038"/>
            <a:ext cx="792163" cy="2447925"/>
            <a:chOff x="476" y="1888"/>
            <a:chExt cx="499" cy="1542"/>
          </a:xfrm>
        </p:grpSpPr>
        <p:sp>
          <p:nvSpPr>
            <p:cNvPr id="86045" name="Line 132"/>
            <p:cNvSpPr>
              <a:spLocks noChangeShapeType="1"/>
            </p:cNvSpPr>
            <p:nvPr/>
          </p:nvSpPr>
          <p:spPr bwMode="auto">
            <a:xfrm>
              <a:off x="748" y="1888"/>
              <a:ext cx="0" cy="1542"/>
            </a:xfrm>
            <a:prstGeom prst="line">
              <a:avLst/>
            </a:prstGeom>
            <a:noFill/>
            <a:ln w="57150">
              <a:solidFill>
                <a:schemeClr val="tx1"/>
              </a:solidFill>
              <a:round/>
              <a:headEnd/>
              <a:tailEnd/>
            </a:ln>
          </p:spPr>
          <p:txBody>
            <a:bodyPr/>
            <a:lstStyle/>
            <a:p>
              <a:endParaRPr lang="cs-CZ"/>
            </a:p>
          </p:txBody>
        </p:sp>
        <p:grpSp>
          <p:nvGrpSpPr>
            <p:cNvPr id="86046" name="Group 133"/>
            <p:cNvGrpSpPr>
              <a:grpSpLocks/>
            </p:cNvGrpSpPr>
            <p:nvPr/>
          </p:nvGrpSpPr>
          <p:grpSpPr bwMode="auto">
            <a:xfrm>
              <a:off x="476" y="3022"/>
              <a:ext cx="499" cy="45"/>
              <a:chOff x="1066" y="1253"/>
              <a:chExt cx="499" cy="45"/>
            </a:xfrm>
          </p:grpSpPr>
          <p:sp>
            <p:nvSpPr>
              <p:cNvPr id="86060" name="Line 134"/>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061" name="Line 135"/>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062" name="Line 136"/>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047" name="Group 137"/>
            <p:cNvGrpSpPr>
              <a:grpSpLocks/>
            </p:cNvGrpSpPr>
            <p:nvPr/>
          </p:nvGrpSpPr>
          <p:grpSpPr bwMode="auto">
            <a:xfrm>
              <a:off x="476" y="2750"/>
              <a:ext cx="499" cy="45"/>
              <a:chOff x="1066" y="1253"/>
              <a:chExt cx="499" cy="45"/>
            </a:xfrm>
          </p:grpSpPr>
          <p:sp>
            <p:nvSpPr>
              <p:cNvPr id="86057" name="Line 138"/>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058" name="Line 139"/>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059" name="Line 140"/>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048" name="Group 141"/>
            <p:cNvGrpSpPr>
              <a:grpSpLocks/>
            </p:cNvGrpSpPr>
            <p:nvPr/>
          </p:nvGrpSpPr>
          <p:grpSpPr bwMode="auto">
            <a:xfrm>
              <a:off x="476" y="2432"/>
              <a:ext cx="499" cy="45"/>
              <a:chOff x="1066" y="1253"/>
              <a:chExt cx="499" cy="45"/>
            </a:xfrm>
          </p:grpSpPr>
          <p:sp>
            <p:nvSpPr>
              <p:cNvPr id="86054" name="Line 142"/>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055" name="Line 143"/>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056" name="Line 144"/>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grpSp>
          <p:nvGrpSpPr>
            <p:cNvPr id="86049" name="Group 145"/>
            <p:cNvGrpSpPr>
              <a:grpSpLocks/>
            </p:cNvGrpSpPr>
            <p:nvPr/>
          </p:nvGrpSpPr>
          <p:grpSpPr bwMode="auto">
            <a:xfrm>
              <a:off x="476" y="2115"/>
              <a:ext cx="499" cy="45"/>
              <a:chOff x="1066" y="1253"/>
              <a:chExt cx="499" cy="45"/>
            </a:xfrm>
          </p:grpSpPr>
          <p:sp>
            <p:nvSpPr>
              <p:cNvPr id="86051" name="Line 146"/>
              <p:cNvSpPr>
                <a:spLocks noChangeShapeType="1"/>
              </p:cNvSpPr>
              <p:nvPr/>
            </p:nvSpPr>
            <p:spPr bwMode="auto">
              <a:xfrm>
                <a:off x="1066" y="1253"/>
                <a:ext cx="499" cy="0"/>
              </a:xfrm>
              <a:prstGeom prst="line">
                <a:avLst/>
              </a:prstGeom>
              <a:noFill/>
              <a:ln w="9525">
                <a:solidFill>
                  <a:schemeClr val="tx1"/>
                </a:solidFill>
                <a:round/>
                <a:headEnd/>
                <a:tailEnd/>
              </a:ln>
            </p:spPr>
            <p:txBody>
              <a:bodyPr/>
              <a:lstStyle/>
              <a:p>
                <a:endParaRPr lang="cs-CZ"/>
              </a:p>
            </p:txBody>
          </p:sp>
          <p:sp>
            <p:nvSpPr>
              <p:cNvPr id="86052" name="Line 147"/>
              <p:cNvSpPr>
                <a:spLocks noChangeShapeType="1"/>
              </p:cNvSpPr>
              <p:nvPr/>
            </p:nvSpPr>
            <p:spPr bwMode="auto">
              <a:xfrm>
                <a:off x="1066" y="1253"/>
                <a:ext cx="272" cy="45"/>
              </a:xfrm>
              <a:prstGeom prst="line">
                <a:avLst/>
              </a:prstGeom>
              <a:noFill/>
              <a:ln w="9525">
                <a:solidFill>
                  <a:schemeClr val="tx1"/>
                </a:solidFill>
                <a:round/>
                <a:headEnd/>
                <a:tailEnd/>
              </a:ln>
            </p:spPr>
            <p:txBody>
              <a:bodyPr/>
              <a:lstStyle/>
              <a:p>
                <a:endParaRPr lang="cs-CZ"/>
              </a:p>
            </p:txBody>
          </p:sp>
          <p:sp>
            <p:nvSpPr>
              <p:cNvPr id="86053" name="Line 148"/>
              <p:cNvSpPr>
                <a:spLocks noChangeShapeType="1"/>
              </p:cNvSpPr>
              <p:nvPr/>
            </p:nvSpPr>
            <p:spPr bwMode="auto">
              <a:xfrm flipV="1">
                <a:off x="1338" y="1253"/>
                <a:ext cx="227" cy="45"/>
              </a:xfrm>
              <a:prstGeom prst="line">
                <a:avLst/>
              </a:prstGeom>
              <a:noFill/>
              <a:ln w="9525">
                <a:solidFill>
                  <a:schemeClr val="tx1"/>
                </a:solidFill>
                <a:round/>
                <a:headEnd/>
                <a:tailEnd/>
              </a:ln>
            </p:spPr>
            <p:txBody>
              <a:bodyPr/>
              <a:lstStyle/>
              <a:p>
                <a:endParaRPr lang="cs-CZ"/>
              </a:p>
            </p:txBody>
          </p:sp>
        </p:grpSp>
        <p:sp>
          <p:nvSpPr>
            <p:cNvPr id="86050" name="Line 149"/>
            <p:cNvSpPr>
              <a:spLocks noChangeShapeType="1"/>
            </p:cNvSpPr>
            <p:nvPr/>
          </p:nvSpPr>
          <p:spPr bwMode="auto">
            <a:xfrm>
              <a:off x="521" y="3430"/>
              <a:ext cx="454" cy="0"/>
            </a:xfrm>
            <a:prstGeom prst="line">
              <a:avLst/>
            </a:prstGeom>
            <a:noFill/>
            <a:ln w="76200">
              <a:solidFill>
                <a:schemeClr val="tx1"/>
              </a:solidFill>
              <a:round/>
              <a:headEnd/>
              <a:tailEnd/>
            </a:ln>
          </p:spPr>
          <p:txBody>
            <a:bodyPr/>
            <a:lstStyle/>
            <a:p>
              <a:endParaRPr lang="cs-CZ"/>
            </a:p>
          </p:txBody>
        </p:sp>
      </p:grpSp>
      <p:sp>
        <p:nvSpPr>
          <p:cNvPr id="57494" name="Line 150"/>
          <p:cNvSpPr>
            <a:spLocks noChangeShapeType="1"/>
          </p:cNvSpPr>
          <p:nvPr/>
        </p:nvSpPr>
        <p:spPr bwMode="auto">
          <a:xfrm flipV="1">
            <a:off x="682625" y="3717925"/>
            <a:ext cx="2233613" cy="1008063"/>
          </a:xfrm>
          <a:prstGeom prst="line">
            <a:avLst/>
          </a:prstGeom>
          <a:noFill/>
          <a:ln w="38100" cmpd="dbl">
            <a:solidFill>
              <a:schemeClr val="tx1"/>
            </a:solidFill>
            <a:round/>
            <a:headEnd/>
            <a:tailEnd/>
          </a:ln>
        </p:spPr>
        <p:txBody>
          <a:bodyPr/>
          <a:lstStyle/>
          <a:p>
            <a:endParaRPr lang="cs-CZ"/>
          </a:p>
        </p:txBody>
      </p:sp>
      <p:sp>
        <p:nvSpPr>
          <p:cNvPr id="57495" name="Line 151"/>
          <p:cNvSpPr>
            <a:spLocks noChangeShapeType="1"/>
          </p:cNvSpPr>
          <p:nvPr/>
        </p:nvSpPr>
        <p:spPr bwMode="auto">
          <a:xfrm flipV="1">
            <a:off x="682625" y="3286125"/>
            <a:ext cx="2233613" cy="1008063"/>
          </a:xfrm>
          <a:prstGeom prst="line">
            <a:avLst/>
          </a:prstGeom>
          <a:noFill/>
          <a:ln w="38100" cmpd="dbl">
            <a:solidFill>
              <a:schemeClr val="tx1"/>
            </a:solidFill>
            <a:round/>
            <a:headEnd/>
            <a:tailEnd/>
          </a:ln>
        </p:spPr>
        <p:txBody>
          <a:bodyPr/>
          <a:lstStyle/>
          <a:p>
            <a:endParaRPr lang="cs-CZ"/>
          </a:p>
        </p:txBody>
      </p:sp>
      <p:sp>
        <p:nvSpPr>
          <p:cNvPr id="57496" name="Line 152"/>
          <p:cNvSpPr>
            <a:spLocks noChangeShapeType="1"/>
          </p:cNvSpPr>
          <p:nvPr/>
        </p:nvSpPr>
        <p:spPr bwMode="auto">
          <a:xfrm flipV="1">
            <a:off x="682625" y="4365625"/>
            <a:ext cx="2233613" cy="1008063"/>
          </a:xfrm>
          <a:prstGeom prst="line">
            <a:avLst/>
          </a:prstGeom>
          <a:noFill/>
          <a:ln w="57150">
            <a:solidFill>
              <a:schemeClr val="tx1"/>
            </a:solidFill>
            <a:round/>
            <a:headEnd/>
            <a:tailEnd/>
          </a:ln>
        </p:spPr>
        <p:txBody>
          <a:bodyPr/>
          <a:lstStyle/>
          <a:p>
            <a:endParaRPr lang="cs-CZ"/>
          </a:p>
        </p:txBody>
      </p:sp>
      <p:sp>
        <p:nvSpPr>
          <p:cNvPr id="57497" name="Line 153"/>
          <p:cNvSpPr>
            <a:spLocks noChangeShapeType="1"/>
          </p:cNvSpPr>
          <p:nvPr/>
        </p:nvSpPr>
        <p:spPr bwMode="auto">
          <a:xfrm flipV="1">
            <a:off x="682625" y="2781300"/>
            <a:ext cx="2233613" cy="1008063"/>
          </a:xfrm>
          <a:prstGeom prst="line">
            <a:avLst/>
          </a:prstGeom>
          <a:noFill/>
          <a:ln w="38100" cmpd="dbl">
            <a:solidFill>
              <a:schemeClr val="tx1"/>
            </a:solidFill>
            <a:round/>
            <a:headEnd/>
            <a:tailEnd/>
          </a:ln>
        </p:spPr>
        <p:txBody>
          <a:bodyPr/>
          <a:lstStyle/>
          <a:p>
            <a:endParaRPr lang="cs-CZ"/>
          </a:p>
        </p:txBody>
      </p:sp>
      <p:sp>
        <p:nvSpPr>
          <p:cNvPr id="57498" name="Line 154"/>
          <p:cNvSpPr>
            <a:spLocks noChangeShapeType="1"/>
          </p:cNvSpPr>
          <p:nvPr/>
        </p:nvSpPr>
        <p:spPr bwMode="auto">
          <a:xfrm flipV="1">
            <a:off x="682625" y="2276475"/>
            <a:ext cx="2233613" cy="1008063"/>
          </a:xfrm>
          <a:prstGeom prst="line">
            <a:avLst/>
          </a:prstGeom>
          <a:noFill/>
          <a:ln w="38100" cmpd="dbl">
            <a:solidFill>
              <a:schemeClr val="tx1"/>
            </a:solidFill>
            <a:round/>
            <a:headEnd/>
            <a:tailEnd/>
          </a:ln>
        </p:spPr>
        <p:txBody>
          <a:bodyPr/>
          <a:lstStyle/>
          <a:p>
            <a:endParaRPr lang="cs-CZ"/>
          </a:p>
        </p:txBody>
      </p:sp>
      <p:sp>
        <p:nvSpPr>
          <p:cNvPr id="57499" name="Line 155"/>
          <p:cNvSpPr>
            <a:spLocks noChangeShapeType="1"/>
          </p:cNvSpPr>
          <p:nvPr/>
        </p:nvSpPr>
        <p:spPr bwMode="auto">
          <a:xfrm>
            <a:off x="684213" y="4725988"/>
            <a:ext cx="504825" cy="360362"/>
          </a:xfrm>
          <a:prstGeom prst="line">
            <a:avLst/>
          </a:prstGeom>
          <a:noFill/>
          <a:ln w="9525">
            <a:solidFill>
              <a:schemeClr val="tx1"/>
            </a:solidFill>
            <a:round/>
            <a:headEnd/>
            <a:tailEnd/>
          </a:ln>
        </p:spPr>
        <p:txBody>
          <a:bodyPr/>
          <a:lstStyle/>
          <a:p>
            <a:endParaRPr lang="cs-CZ"/>
          </a:p>
        </p:txBody>
      </p:sp>
      <p:sp>
        <p:nvSpPr>
          <p:cNvPr id="57500" name="Line 156"/>
          <p:cNvSpPr>
            <a:spLocks noChangeShapeType="1"/>
          </p:cNvSpPr>
          <p:nvPr/>
        </p:nvSpPr>
        <p:spPr bwMode="auto">
          <a:xfrm>
            <a:off x="1260475" y="4510088"/>
            <a:ext cx="504825" cy="360362"/>
          </a:xfrm>
          <a:prstGeom prst="line">
            <a:avLst/>
          </a:prstGeom>
          <a:noFill/>
          <a:ln w="9525">
            <a:solidFill>
              <a:schemeClr val="tx1"/>
            </a:solidFill>
            <a:round/>
            <a:headEnd/>
            <a:tailEnd/>
          </a:ln>
        </p:spPr>
        <p:txBody>
          <a:bodyPr/>
          <a:lstStyle/>
          <a:p>
            <a:endParaRPr lang="cs-CZ"/>
          </a:p>
        </p:txBody>
      </p:sp>
      <p:sp>
        <p:nvSpPr>
          <p:cNvPr id="57501" name="Line 157"/>
          <p:cNvSpPr>
            <a:spLocks noChangeShapeType="1"/>
          </p:cNvSpPr>
          <p:nvPr/>
        </p:nvSpPr>
        <p:spPr bwMode="auto">
          <a:xfrm>
            <a:off x="1763713" y="4294188"/>
            <a:ext cx="504825" cy="360362"/>
          </a:xfrm>
          <a:prstGeom prst="line">
            <a:avLst/>
          </a:prstGeom>
          <a:noFill/>
          <a:ln w="9525">
            <a:solidFill>
              <a:schemeClr val="tx1"/>
            </a:solidFill>
            <a:round/>
            <a:headEnd/>
            <a:tailEnd/>
          </a:ln>
        </p:spPr>
        <p:txBody>
          <a:bodyPr/>
          <a:lstStyle/>
          <a:p>
            <a:endParaRPr lang="cs-CZ"/>
          </a:p>
        </p:txBody>
      </p:sp>
      <p:sp>
        <p:nvSpPr>
          <p:cNvPr id="57502" name="Line 158"/>
          <p:cNvSpPr>
            <a:spLocks noChangeShapeType="1"/>
          </p:cNvSpPr>
          <p:nvPr/>
        </p:nvSpPr>
        <p:spPr bwMode="auto">
          <a:xfrm>
            <a:off x="2339975" y="4005263"/>
            <a:ext cx="504825" cy="360362"/>
          </a:xfrm>
          <a:prstGeom prst="line">
            <a:avLst/>
          </a:prstGeom>
          <a:noFill/>
          <a:ln w="9525">
            <a:solidFill>
              <a:schemeClr val="tx1"/>
            </a:solidFill>
            <a:round/>
            <a:headEnd/>
            <a:tailEnd/>
          </a:ln>
        </p:spPr>
        <p:txBody>
          <a:bodyPr/>
          <a:lstStyle/>
          <a:p>
            <a:endParaRPr lang="cs-CZ"/>
          </a:p>
        </p:txBody>
      </p:sp>
      <p:sp>
        <p:nvSpPr>
          <p:cNvPr id="57503" name="Line 159"/>
          <p:cNvSpPr>
            <a:spLocks noChangeShapeType="1"/>
          </p:cNvSpPr>
          <p:nvPr/>
        </p:nvSpPr>
        <p:spPr bwMode="auto">
          <a:xfrm flipH="1">
            <a:off x="2339975" y="3717925"/>
            <a:ext cx="576263" cy="863600"/>
          </a:xfrm>
          <a:prstGeom prst="line">
            <a:avLst/>
          </a:prstGeom>
          <a:noFill/>
          <a:ln w="9525">
            <a:solidFill>
              <a:schemeClr val="tx1"/>
            </a:solidFill>
            <a:round/>
            <a:headEnd/>
            <a:tailEnd/>
          </a:ln>
        </p:spPr>
        <p:txBody>
          <a:bodyPr/>
          <a:lstStyle/>
          <a:p>
            <a:endParaRPr lang="cs-CZ"/>
          </a:p>
        </p:txBody>
      </p:sp>
      <p:sp>
        <p:nvSpPr>
          <p:cNvPr id="57504" name="Line 160"/>
          <p:cNvSpPr>
            <a:spLocks noChangeShapeType="1"/>
          </p:cNvSpPr>
          <p:nvPr/>
        </p:nvSpPr>
        <p:spPr bwMode="auto">
          <a:xfrm flipH="1">
            <a:off x="612775" y="4510088"/>
            <a:ext cx="576263" cy="863600"/>
          </a:xfrm>
          <a:prstGeom prst="line">
            <a:avLst/>
          </a:prstGeom>
          <a:noFill/>
          <a:ln w="9525">
            <a:solidFill>
              <a:schemeClr val="tx1"/>
            </a:solidFill>
            <a:round/>
            <a:headEnd/>
            <a:tailEnd/>
          </a:ln>
        </p:spPr>
        <p:txBody>
          <a:bodyPr/>
          <a:lstStyle/>
          <a:p>
            <a:endParaRPr lang="cs-CZ"/>
          </a:p>
        </p:txBody>
      </p:sp>
      <p:sp>
        <p:nvSpPr>
          <p:cNvPr id="57505" name="Line 161"/>
          <p:cNvSpPr>
            <a:spLocks noChangeShapeType="1"/>
          </p:cNvSpPr>
          <p:nvPr/>
        </p:nvSpPr>
        <p:spPr bwMode="auto">
          <a:xfrm flipH="1">
            <a:off x="1189038" y="4221163"/>
            <a:ext cx="576262" cy="863600"/>
          </a:xfrm>
          <a:prstGeom prst="line">
            <a:avLst/>
          </a:prstGeom>
          <a:noFill/>
          <a:ln w="9525">
            <a:solidFill>
              <a:schemeClr val="tx1"/>
            </a:solidFill>
            <a:round/>
            <a:headEnd/>
            <a:tailEnd/>
          </a:ln>
        </p:spPr>
        <p:txBody>
          <a:bodyPr/>
          <a:lstStyle/>
          <a:p>
            <a:endParaRPr lang="cs-CZ"/>
          </a:p>
        </p:txBody>
      </p:sp>
      <p:sp>
        <p:nvSpPr>
          <p:cNvPr id="57506" name="Line 162"/>
          <p:cNvSpPr>
            <a:spLocks noChangeShapeType="1"/>
          </p:cNvSpPr>
          <p:nvPr/>
        </p:nvSpPr>
        <p:spPr bwMode="auto">
          <a:xfrm flipH="1">
            <a:off x="1763713" y="4005263"/>
            <a:ext cx="576262" cy="863600"/>
          </a:xfrm>
          <a:prstGeom prst="line">
            <a:avLst/>
          </a:prstGeom>
          <a:noFill/>
          <a:ln w="9525">
            <a:solidFill>
              <a:schemeClr val="tx1"/>
            </a:solidFill>
            <a:round/>
            <a:headEnd/>
            <a:tailEnd/>
          </a:ln>
        </p:spPr>
        <p:txBody>
          <a:bodyPr/>
          <a:lstStyle/>
          <a:p>
            <a:endParaRPr lang="cs-CZ"/>
          </a:p>
        </p:txBody>
      </p:sp>
      <p:sp>
        <p:nvSpPr>
          <p:cNvPr id="57507" name="Rectangle 163"/>
          <p:cNvSpPr>
            <a:spLocks noChangeArrowheads="1"/>
          </p:cNvSpPr>
          <p:nvPr/>
        </p:nvSpPr>
        <p:spPr bwMode="auto">
          <a:xfrm>
            <a:off x="3421063" y="5208588"/>
            <a:ext cx="5435600"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Základní rozměry </a:t>
            </a:r>
            <a:endParaRPr lang="en-US" sz="1600" b="1">
              <a:latin typeface="Calibri" pitchFamily="34" charset="0"/>
            </a:endParaRPr>
          </a:p>
        </p:txBody>
      </p:sp>
      <p:sp>
        <p:nvSpPr>
          <p:cNvPr id="57508" name="Rectangle 164"/>
          <p:cNvSpPr>
            <a:spLocks noChangeArrowheads="1"/>
          </p:cNvSpPr>
          <p:nvPr/>
        </p:nvSpPr>
        <p:spPr bwMode="auto">
          <a:xfrm>
            <a:off x="3419475" y="692150"/>
            <a:ext cx="1944688"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Použití </a:t>
            </a:r>
          </a:p>
        </p:txBody>
      </p:sp>
      <p:sp>
        <p:nvSpPr>
          <p:cNvPr id="57509" name="Rectangle 165"/>
          <p:cNvSpPr>
            <a:spLocks noChangeArrowheads="1"/>
          </p:cNvSpPr>
          <p:nvPr/>
        </p:nvSpPr>
        <p:spPr bwMode="auto">
          <a:xfrm>
            <a:off x="3419475" y="3335338"/>
            <a:ext cx="1887538" cy="33813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Výhody </a:t>
            </a:r>
          </a:p>
        </p:txBody>
      </p:sp>
      <p:sp>
        <p:nvSpPr>
          <p:cNvPr id="57510" name="Rectangle 166"/>
          <p:cNvSpPr>
            <a:spLocks noChangeArrowheads="1"/>
          </p:cNvSpPr>
          <p:nvPr/>
        </p:nvSpPr>
        <p:spPr bwMode="auto">
          <a:xfrm>
            <a:off x="3419475" y="4233863"/>
            <a:ext cx="5437188" cy="33813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Nevýhody </a:t>
            </a:r>
          </a:p>
        </p:txBody>
      </p:sp>
      <p:sp>
        <p:nvSpPr>
          <p:cNvPr id="57511" name="Rectangle 167"/>
          <p:cNvSpPr>
            <a:spLocks noChangeArrowheads="1"/>
          </p:cNvSpPr>
          <p:nvPr/>
        </p:nvSpPr>
        <p:spPr bwMode="auto">
          <a:xfrm>
            <a:off x="3417888" y="5548313"/>
            <a:ext cx="5438775" cy="584200"/>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Podle rozměrů skladovaných položek </a:t>
            </a:r>
            <a:endParaRPr lang="cs-CZ" sz="1600">
              <a:latin typeface="Calibri" pitchFamily="34" charset="0"/>
            </a:endParaRPr>
          </a:p>
          <a:p>
            <a:r>
              <a:rPr lang="cs-CZ" sz="1600" b="1">
                <a:latin typeface="Calibri" pitchFamily="34" charset="0"/>
              </a:rPr>
              <a:t>Šířka uliček podle druhu mechanizačního prostředku</a:t>
            </a:r>
            <a:r>
              <a:rPr lang="cs-CZ" sz="1600">
                <a:latin typeface="Calibri" pitchFamily="34" charset="0"/>
              </a:rPr>
              <a:t>                                      </a:t>
            </a:r>
            <a:endParaRPr lang="cs-CZ" sz="1600" b="1">
              <a:latin typeface="Calibri" pitchFamily="34" charset="0"/>
            </a:endParaRPr>
          </a:p>
        </p:txBody>
      </p:sp>
      <p:sp>
        <p:nvSpPr>
          <p:cNvPr id="57515" name="Rectangle 171"/>
          <p:cNvSpPr>
            <a:spLocks noChangeArrowheads="1"/>
          </p:cNvSpPr>
          <p:nvPr/>
        </p:nvSpPr>
        <p:spPr bwMode="auto">
          <a:xfrm>
            <a:off x="3419475" y="3673475"/>
            <a:ext cx="5437188" cy="584200"/>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Snadná přehlednost a dostupnost položek</a:t>
            </a:r>
            <a:endParaRPr lang="cs-CZ" sz="1600">
              <a:latin typeface="Calibri" pitchFamily="34" charset="0"/>
            </a:endParaRPr>
          </a:p>
          <a:p>
            <a:r>
              <a:rPr lang="cs-CZ" sz="1600" b="1">
                <a:latin typeface="Calibri" pitchFamily="34" charset="0"/>
              </a:rPr>
              <a:t>Dobré využití prostoru                           </a:t>
            </a:r>
            <a:endParaRPr lang="cs-CZ" sz="1600">
              <a:latin typeface="Calibri" pitchFamily="34" charset="0"/>
            </a:endParaRPr>
          </a:p>
        </p:txBody>
      </p:sp>
      <p:sp>
        <p:nvSpPr>
          <p:cNvPr id="57516" name="Rectangle 172"/>
          <p:cNvSpPr>
            <a:spLocks noChangeArrowheads="1"/>
          </p:cNvSpPr>
          <p:nvPr/>
        </p:nvSpPr>
        <p:spPr bwMode="auto">
          <a:xfrm>
            <a:off x="3421063" y="1027113"/>
            <a:ext cx="1944687" cy="230822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Pro skladování dlouhých předmětů,  rour, profilů z různých materiálů, podlouhlých dílů (nárazníky, listová pera..), řeziva, ale i rolí papíru, kabelů na cívkách atd.</a:t>
            </a:r>
            <a:r>
              <a:rPr lang="cs-CZ" sz="1600">
                <a:latin typeface="Calibri" pitchFamily="34" charset="0"/>
              </a:rPr>
              <a:t> </a:t>
            </a:r>
          </a:p>
        </p:txBody>
      </p:sp>
      <p:sp>
        <p:nvSpPr>
          <p:cNvPr id="57517" name="Rectangle 173"/>
          <p:cNvSpPr>
            <a:spLocks noChangeArrowheads="1"/>
          </p:cNvSpPr>
          <p:nvPr/>
        </p:nvSpPr>
        <p:spPr bwMode="auto">
          <a:xfrm>
            <a:off x="3419475" y="4605338"/>
            <a:ext cx="5437188" cy="585787"/>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Specializované konstrukce pro jednoúčelové použití</a:t>
            </a:r>
            <a:endParaRPr lang="cs-CZ" sz="1600">
              <a:latin typeface="Calibri" pitchFamily="34" charset="0"/>
            </a:endParaRPr>
          </a:p>
          <a:p>
            <a:r>
              <a:rPr lang="cs-CZ" sz="1600" b="1">
                <a:latin typeface="Calibri" pitchFamily="34" charset="0"/>
              </a:rPr>
              <a:t>Potřeba speciálních palet nebo přípravků pro manipulaci                                     </a:t>
            </a:r>
            <a:endParaRPr lang="cs-CZ" sz="1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7398"/>
                                        </p:tgtEl>
                                        <p:attrNameLst>
                                          <p:attrName>style.visibility</p:attrName>
                                        </p:attrNameLst>
                                      </p:cBhvr>
                                      <p:to>
                                        <p:strVal val="visible"/>
                                      </p:to>
                                    </p:set>
                                    <p:animEffect transition="in" filter="wedge">
                                      <p:cBhvr>
                                        <p:cTn id="7" dur="2000"/>
                                        <p:tgtEl>
                                          <p:spTgt spid="57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par>
                                <p:cTn id="13" presetID="4"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par>
                                <p:cTn id="16" presetID="4"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cTn>
                              </p:par>
                              <p:par>
                                <p:cTn id="19" presetID="4"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ox(in)">
                                      <p:cBhvr>
                                        <p:cTn id="21" dur="500"/>
                                        <p:tgtEl>
                                          <p:spTgt spid="17"/>
                                        </p:tgtEl>
                                      </p:cBhvr>
                                    </p:animEffect>
                                  </p:childTnLst>
                                </p:cTn>
                              </p:par>
                              <p:par>
                                <p:cTn id="22" presetID="4"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ox(in)">
                                      <p:cBhvr>
                                        <p:cTn id="24" dur="500"/>
                                        <p:tgtEl>
                                          <p:spTgt spid="22"/>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57494"/>
                                        </p:tgtEl>
                                        <p:attrNameLst>
                                          <p:attrName>style.visibility</p:attrName>
                                        </p:attrNameLst>
                                      </p:cBhvr>
                                      <p:to>
                                        <p:strVal val="visible"/>
                                      </p:to>
                                    </p:set>
                                    <p:animEffect transition="in" filter="box(in)">
                                      <p:cBhvr>
                                        <p:cTn id="27" dur="500"/>
                                        <p:tgtEl>
                                          <p:spTgt spid="57494"/>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57495"/>
                                        </p:tgtEl>
                                        <p:attrNameLst>
                                          <p:attrName>style.visibility</p:attrName>
                                        </p:attrNameLst>
                                      </p:cBhvr>
                                      <p:to>
                                        <p:strVal val="visible"/>
                                      </p:to>
                                    </p:set>
                                    <p:animEffect transition="in" filter="box(in)">
                                      <p:cBhvr>
                                        <p:cTn id="30" dur="500"/>
                                        <p:tgtEl>
                                          <p:spTgt spid="57495"/>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57496"/>
                                        </p:tgtEl>
                                        <p:attrNameLst>
                                          <p:attrName>style.visibility</p:attrName>
                                        </p:attrNameLst>
                                      </p:cBhvr>
                                      <p:to>
                                        <p:strVal val="visible"/>
                                      </p:to>
                                    </p:set>
                                    <p:animEffect transition="in" filter="box(in)">
                                      <p:cBhvr>
                                        <p:cTn id="33" dur="500"/>
                                        <p:tgtEl>
                                          <p:spTgt spid="57496"/>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57497"/>
                                        </p:tgtEl>
                                        <p:attrNameLst>
                                          <p:attrName>style.visibility</p:attrName>
                                        </p:attrNameLst>
                                      </p:cBhvr>
                                      <p:to>
                                        <p:strVal val="visible"/>
                                      </p:to>
                                    </p:set>
                                    <p:animEffect transition="in" filter="box(in)">
                                      <p:cBhvr>
                                        <p:cTn id="36" dur="500"/>
                                        <p:tgtEl>
                                          <p:spTgt spid="57497"/>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57498"/>
                                        </p:tgtEl>
                                        <p:attrNameLst>
                                          <p:attrName>style.visibility</p:attrName>
                                        </p:attrNameLst>
                                      </p:cBhvr>
                                      <p:to>
                                        <p:strVal val="visible"/>
                                      </p:to>
                                    </p:set>
                                    <p:animEffect transition="in" filter="box(in)">
                                      <p:cBhvr>
                                        <p:cTn id="39" dur="500"/>
                                        <p:tgtEl>
                                          <p:spTgt spid="57498"/>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57499"/>
                                        </p:tgtEl>
                                        <p:attrNameLst>
                                          <p:attrName>style.visibility</p:attrName>
                                        </p:attrNameLst>
                                      </p:cBhvr>
                                      <p:to>
                                        <p:strVal val="visible"/>
                                      </p:to>
                                    </p:set>
                                    <p:animEffect transition="in" filter="box(in)">
                                      <p:cBhvr>
                                        <p:cTn id="42" dur="500"/>
                                        <p:tgtEl>
                                          <p:spTgt spid="57499"/>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57500"/>
                                        </p:tgtEl>
                                        <p:attrNameLst>
                                          <p:attrName>style.visibility</p:attrName>
                                        </p:attrNameLst>
                                      </p:cBhvr>
                                      <p:to>
                                        <p:strVal val="visible"/>
                                      </p:to>
                                    </p:set>
                                    <p:animEffect transition="in" filter="box(in)">
                                      <p:cBhvr>
                                        <p:cTn id="45" dur="500"/>
                                        <p:tgtEl>
                                          <p:spTgt spid="57500"/>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57501"/>
                                        </p:tgtEl>
                                        <p:attrNameLst>
                                          <p:attrName>style.visibility</p:attrName>
                                        </p:attrNameLst>
                                      </p:cBhvr>
                                      <p:to>
                                        <p:strVal val="visible"/>
                                      </p:to>
                                    </p:set>
                                    <p:animEffect transition="in" filter="box(in)">
                                      <p:cBhvr>
                                        <p:cTn id="48" dur="500"/>
                                        <p:tgtEl>
                                          <p:spTgt spid="57501"/>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57502"/>
                                        </p:tgtEl>
                                        <p:attrNameLst>
                                          <p:attrName>style.visibility</p:attrName>
                                        </p:attrNameLst>
                                      </p:cBhvr>
                                      <p:to>
                                        <p:strVal val="visible"/>
                                      </p:to>
                                    </p:set>
                                    <p:animEffect transition="in" filter="box(in)">
                                      <p:cBhvr>
                                        <p:cTn id="51" dur="500"/>
                                        <p:tgtEl>
                                          <p:spTgt spid="57502"/>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57503"/>
                                        </p:tgtEl>
                                        <p:attrNameLst>
                                          <p:attrName>style.visibility</p:attrName>
                                        </p:attrNameLst>
                                      </p:cBhvr>
                                      <p:to>
                                        <p:strVal val="visible"/>
                                      </p:to>
                                    </p:set>
                                    <p:animEffect transition="in" filter="box(in)">
                                      <p:cBhvr>
                                        <p:cTn id="54" dur="500"/>
                                        <p:tgtEl>
                                          <p:spTgt spid="57503"/>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57504"/>
                                        </p:tgtEl>
                                        <p:attrNameLst>
                                          <p:attrName>style.visibility</p:attrName>
                                        </p:attrNameLst>
                                      </p:cBhvr>
                                      <p:to>
                                        <p:strVal val="visible"/>
                                      </p:to>
                                    </p:set>
                                    <p:animEffect transition="in" filter="box(in)">
                                      <p:cBhvr>
                                        <p:cTn id="57" dur="500"/>
                                        <p:tgtEl>
                                          <p:spTgt spid="57504"/>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57505"/>
                                        </p:tgtEl>
                                        <p:attrNameLst>
                                          <p:attrName>style.visibility</p:attrName>
                                        </p:attrNameLst>
                                      </p:cBhvr>
                                      <p:to>
                                        <p:strVal val="visible"/>
                                      </p:to>
                                    </p:set>
                                    <p:animEffect transition="in" filter="box(in)">
                                      <p:cBhvr>
                                        <p:cTn id="60" dur="500"/>
                                        <p:tgtEl>
                                          <p:spTgt spid="57505"/>
                                        </p:tgtEl>
                                      </p:cBhvr>
                                    </p:animEffect>
                                  </p:childTnLst>
                                </p:cTn>
                              </p:par>
                              <p:par>
                                <p:cTn id="61" presetID="4" presetClass="entr" presetSubtype="16" fill="hold" grpId="0" nodeType="withEffect">
                                  <p:stCondLst>
                                    <p:cond delay="0"/>
                                  </p:stCondLst>
                                  <p:childTnLst>
                                    <p:set>
                                      <p:cBhvr>
                                        <p:cTn id="62" dur="1" fill="hold">
                                          <p:stCondLst>
                                            <p:cond delay="0"/>
                                          </p:stCondLst>
                                        </p:cTn>
                                        <p:tgtEl>
                                          <p:spTgt spid="57506"/>
                                        </p:tgtEl>
                                        <p:attrNameLst>
                                          <p:attrName>style.visibility</p:attrName>
                                        </p:attrNameLst>
                                      </p:cBhvr>
                                      <p:to>
                                        <p:strVal val="visible"/>
                                      </p:to>
                                    </p:set>
                                    <p:animEffect transition="in" filter="box(in)">
                                      <p:cBhvr>
                                        <p:cTn id="63" dur="500"/>
                                        <p:tgtEl>
                                          <p:spTgt spid="5750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57507"/>
                                        </p:tgtEl>
                                        <p:attrNameLst>
                                          <p:attrName>style.visibility</p:attrName>
                                        </p:attrNameLst>
                                      </p:cBhvr>
                                      <p:to>
                                        <p:strVal val="visible"/>
                                      </p:to>
                                    </p:set>
                                    <p:anim calcmode="lin" valueType="num">
                                      <p:cBhvr additive="base">
                                        <p:cTn id="68" dur="500" fill="hold"/>
                                        <p:tgtEl>
                                          <p:spTgt spid="57507"/>
                                        </p:tgtEl>
                                        <p:attrNameLst>
                                          <p:attrName>ppt_x</p:attrName>
                                        </p:attrNameLst>
                                      </p:cBhvr>
                                      <p:tavLst>
                                        <p:tav tm="0">
                                          <p:val>
                                            <p:strVal val="#ppt_x"/>
                                          </p:val>
                                        </p:tav>
                                        <p:tav tm="100000">
                                          <p:val>
                                            <p:strVal val="#ppt_x"/>
                                          </p:val>
                                        </p:tav>
                                      </p:tavLst>
                                    </p:anim>
                                    <p:anim calcmode="lin" valueType="num">
                                      <p:cBhvr additive="base">
                                        <p:cTn id="69" dur="500" fill="hold"/>
                                        <p:tgtEl>
                                          <p:spTgt spid="57507"/>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57511"/>
                                        </p:tgtEl>
                                        <p:attrNameLst>
                                          <p:attrName>style.visibility</p:attrName>
                                        </p:attrNameLst>
                                      </p:cBhvr>
                                      <p:to>
                                        <p:strVal val="visible"/>
                                      </p:to>
                                    </p:set>
                                    <p:anim calcmode="lin" valueType="num">
                                      <p:cBhvr additive="base">
                                        <p:cTn id="72" dur="500" fill="hold"/>
                                        <p:tgtEl>
                                          <p:spTgt spid="57511"/>
                                        </p:tgtEl>
                                        <p:attrNameLst>
                                          <p:attrName>ppt_x</p:attrName>
                                        </p:attrNameLst>
                                      </p:cBhvr>
                                      <p:tavLst>
                                        <p:tav tm="0">
                                          <p:val>
                                            <p:strVal val="#ppt_x"/>
                                          </p:val>
                                        </p:tav>
                                        <p:tav tm="100000">
                                          <p:val>
                                            <p:strVal val="#ppt_x"/>
                                          </p:val>
                                        </p:tav>
                                      </p:tavLst>
                                    </p:anim>
                                    <p:anim calcmode="lin" valueType="num">
                                      <p:cBhvr additive="base">
                                        <p:cTn id="73" dur="500" fill="hold"/>
                                        <p:tgtEl>
                                          <p:spTgt spid="57511"/>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57508"/>
                                        </p:tgtEl>
                                        <p:attrNameLst>
                                          <p:attrName>style.visibility</p:attrName>
                                        </p:attrNameLst>
                                      </p:cBhvr>
                                      <p:to>
                                        <p:strVal val="visible"/>
                                      </p:to>
                                    </p:set>
                                    <p:anim calcmode="lin" valueType="num">
                                      <p:cBhvr additive="base">
                                        <p:cTn id="78" dur="500" fill="hold"/>
                                        <p:tgtEl>
                                          <p:spTgt spid="57508"/>
                                        </p:tgtEl>
                                        <p:attrNameLst>
                                          <p:attrName>ppt_x</p:attrName>
                                        </p:attrNameLst>
                                      </p:cBhvr>
                                      <p:tavLst>
                                        <p:tav tm="0">
                                          <p:val>
                                            <p:strVal val="#ppt_x"/>
                                          </p:val>
                                        </p:tav>
                                        <p:tav tm="100000">
                                          <p:val>
                                            <p:strVal val="#ppt_x"/>
                                          </p:val>
                                        </p:tav>
                                      </p:tavLst>
                                    </p:anim>
                                    <p:anim calcmode="lin" valueType="num">
                                      <p:cBhvr additive="base">
                                        <p:cTn id="79" dur="500" fill="hold"/>
                                        <p:tgtEl>
                                          <p:spTgt spid="57508"/>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57516"/>
                                        </p:tgtEl>
                                        <p:attrNameLst>
                                          <p:attrName>style.visibility</p:attrName>
                                        </p:attrNameLst>
                                      </p:cBhvr>
                                      <p:to>
                                        <p:strVal val="visible"/>
                                      </p:to>
                                    </p:set>
                                    <p:anim calcmode="lin" valueType="num">
                                      <p:cBhvr additive="base">
                                        <p:cTn id="82" dur="500" fill="hold"/>
                                        <p:tgtEl>
                                          <p:spTgt spid="57516"/>
                                        </p:tgtEl>
                                        <p:attrNameLst>
                                          <p:attrName>ppt_x</p:attrName>
                                        </p:attrNameLst>
                                      </p:cBhvr>
                                      <p:tavLst>
                                        <p:tav tm="0">
                                          <p:val>
                                            <p:strVal val="#ppt_x"/>
                                          </p:val>
                                        </p:tav>
                                        <p:tav tm="100000">
                                          <p:val>
                                            <p:strVal val="#ppt_x"/>
                                          </p:val>
                                        </p:tav>
                                      </p:tavLst>
                                    </p:anim>
                                    <p:anim calcmode="lin" valueType="num">
                                      <p:cBhvr additive="base">
                                        <p:cTn id="83" dur="500" fill="hold"/>
                                        <p:tgtEl>
                                          <p:spTgt spid="57516"/>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57509"/>
                                        </p:tgtEl>
                                        <p:attrNameLst>
                                          <p:attrName>style.visibility</p:attrName>
                                        </p:attrNameLst>
                                      </p:cBhvr>
                                      <p:to>
                                        <p:strVal val="visible"/>
                                      </p:to>
                                    </p:set>
                                    <p:anim calcmode="lin" valueType="num">
                                      <p:cBhvr additive="base">
                                        <p:cTn id="88" dur="500" fill="hold"/>
                                        <p:tgtEl>
                                          <p:spTgt spid="57509"/>
                                        </p:tgtEl>
                                        <p:attrNameLst>
                                          <p:attrName>ppt_x</p:attrName>
                                        </p:attrNameLst>
                                      </p:cBhvr>
                                      <p:tavLst>
                                        <p:tav tm="0">
                                          <p:val>
                                            <p:strVal val="#ppt_x"/>
                                          </p:val>
                                        </p:tav>
                                        <p:tav tm="100000">
                                          <p:val>
                                            <p:strVal val="#ppt_x"/>
                                          </p:val>
                                        </p:tav>
                                      </p:tavLst>
                                    </p:anim>
                                    <p:anim calcmode="lin" valueType="num">
                                      <p:cBhvr additive="base">
                                        <p:cTn id="89" dur="500" fill="hold"/>
                                        <p:tgtEl>
                                          <p:spTgt spid="57509"/>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57515"/>
                                        </p:tgtEl>
                                        <p:attrNameLst>
                                          <p:attrName>style.visibility</p:attrName>
                                        </p:attrNameLst>
                                      </p:cBhvr>
                                      <p:to>
                                        <p:strVal val="visible"/>
                                      </p:to>
                                    </p:set>
                                    <p:anim calcmode="lin" valueType="num">
                                      <p:cBhvr additive="base">
                                        <p:cTn id="92" dur="500" fill="hold"/>
                                        <p:tgtEl>
                                          <p:spTgt spid="57515"/>
                                        </p:tgtEl>
                                        <p:attrNameLst>
                                          <p:attrName>ppt_x</p:attrName>
                                        </p:attrNameLst>
                                      </p:cBhvr>
                                      <p:tavLst>
                                        <p:tav tm="0">
                                          <p:val>
                                            <p:strVal val="#ppt_x"/>
                                          </p:val>
                                        </p:tav>
                                        <p:tav tm="100000">
                                          <p:val>
                                            <p:strVal val="#ppt_x"/>
                                          </p:val>
                                        </p:tav>
                                      </p:tavLst>
                                    </p:anim>
                                    <p:anim calcmode="lin" valueType="num">
                                      <p:cBhvr additive="base">
                                        <p:cTn id="93" dur="500" fill="hold"/>
                                        <p:tgtEl>
                                          <p:spTgt spid="57515"/>
                                        </p:tgtEl>
                                        <p:attrNameLst>
                                          <p:attrName>ppt_y</p:attrName>
                                        </p:attrNameLst>
                                      </p:cBhvr>
                                      <p:tavLst>
                                        <p:tav tm="0">
                                          <p:val>
                                            <p:strVal val="1+#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57510"/>
                                        </p:tgtEl>
                                        <p:attrNameLst>
                                          <p:attrName>style.visibility</p:attrName>
                                        </p:attrNameLst>
                                      </p:cBhvr>
                                      <p:to>
                                        <p:strVal val="visible"/>
                                      </p:to>
                                    </p:set>
                                    <p:anim calcmode="lin" valueType="num">
                                      <p:cBhvr additive="base">
                                        <p:cTn id="98" dur="500" fill="hold"/>
                                        <p:tgtEl>
                                          <p:spTgt spid="57510"/>
                                        </p:tgtEl>
                                        <p:attrNameLst>
                                          <p:attrName>ppt_x</p:attrName>
                                        </p:attrNameLst>
                                      </p:cBhvr>
                                      <p:tavLst>
                                        <p:tav tm="0">
                                          <p:val>
                                            <p:strVal val="#ppt_x"/>
                                          </p:val>
                                        </p:tav>
                                        <p:tav tm="100000">
                                          <p:val>
                                            <p:strVal val="#ppt_x"/>
                                          </p:val>
                                        </p:tav>
                                      </p:tavLst>
                                    </p:anim>
                                    <p:anim calcmode="lin" valueType="num">
                                      <p:cBhvr additive="base">
                                        <p:cTn id="99" dur="500" fill="hold"/>
                                        <p:tgtEl>
                                          <p:spTgt spid="57510"/>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57517"/>
                                        </p:tgtEl>
                                        <p:attrNameLst>
                                          <p:attrName>style.visibility</p:attrName>
                                        </p:attrNameLst>
                                      </p:cBhvr>
                                      <p:to>
                                        <p:strVal val="visible"/>
                                      </p:to>
                                    </p:set>
                                    <p:anim calcmode="lin" valueType="num">
                                      <p:cBhvr additive="base">
                                        <p:cTn id="102" dur="500" fill="hold"/>
                                        <p:tgtEl>
                                          <p:spTgt spid="57517"/>
                                        </p:tgtEl>
                                        <p:attrNameLst>
                                          <p:attrName>ppt_x</p:attrName>
                                        </p:attrNameLst>
                                      </p:cBhvr>
                                      <p:tavLst>
                                        <p:tav tm="0">
                                          <p:val>
                                            <p:strVal val="#ppt_x"/>
                                          </p:val>
                                        </p:tav>
                                        <p:tav tm="100000">
                                          <p:val>
                                            <p:strVal val="#ppt_x"/>
                                          </p:val>
                                        </p:tav>
                                      </p:tavLst>
                                    </p:anim>
                                    <p:anim calcmode="lin" valueType="num">
                                      <p:cBhvr additive="base">
                                        <p:cTn id="103" dur="500" fill="hold"/>
                                        <p:tgtEl>
                                          <p:spTgt spid="575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94" grpId="0" animBg="1"/>
      <p:bldP spid="57495" grpId="0" animBg="1"/>
      <p:bldP spid="57496" grpId="0" animBg="1"/>
      <p:bldP spid="57497" grpId="0" animBg="1"/>
      <p:bldP spid="57498" grpId="0" animBg="1"/>
      <p:bldP spid="57499" grpId="0" animBg="1"/>
      <p:bldP spid="57500" grpId="0" animBg="1"/>
      <p:bldP spid="57501" grpId="0" animBg="1"/>
      <p:bldP spid="57502" grpId="0" animBg="1"/>
      <p:bldP spid="57503" grpId="0" animBg="1"/>
      <p:bldP spid="57504" grpId="0" animBg="1"/>
      <p:bldP spid="57505" grpId="0" animBg="1"/>
      <p:bldP spid="57506" grpId="0" animBg="1"/>
      <p:bldP spid="57507" grpId="0" animBg="1"/>
      <p:bldP spid="57508" grpId="0" animBg="1"/>
      <p:bldP spid="57509" grpId="0" animBg="1"/>
      <p:bldP spid="57510" grpId="0" animBg="1"/>
      <p:bldP spid="57511" grpId="0" animBg="1"/>
      <p:bldP spid="57515" grpId="0" animBg="1"/>
      <p:bldP spid="57516" grpId="0" animBg="1"/>
      <p:bldP spid="575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4"/>
          <p:cNvSpPr>
            <a:spLocks noChangeArrowheads="1"/>
          </p:cNvSpPr>
          <p:nvPr/>
        </p:nvSpPr>
        <p:spPr bwMode="auto">
          <a:xfrm>
            <a:off x="474663" y="188913"/>
            <a:ext cx="3938587" cy="522287"/>
          </a:xfrm>
          <a:prstGeom prst="rect">
            <a:avLst/>
          </a:prstGeom>
          <a:solidFill>
            <a:schemeClr val="bg1"/>
          </a:solidFill>
          <a:ln w="9525">
            <a:noFill/>
            <a:miter lim="800000"/>
            <a:headEnd/>
            <a:tailEnd/>
          </a:ln>
        </p:spPr>
        <p:txBody>
          <a:bodyPr wrap="none">
            <a:spAutoFit/>
          </a:bodyPr>
          <a:lstStyle/>
          <a:p>
            <a:r>
              <a:rPr lang="cs-CZ" sz="2800" b="1">
                <a:latin typeface="Calibri" pitchFamily="34" charset="0"/>
              </a:rPr>
              <a:t>Páternosterové regály     </a:t>
            </a:r>
            <a:r>
              <a:rPr lang="cs-CZ" sz="2800">
                <a:latin typeface="Calibri" pitchFamily="34" charset="0"/>
              </a:rPr>
              <a:t> </a:t>
            </a:r>
          </a:p>
        </p:txBody>
      </p:sp>
      <p:pic>
        <p:nvPicPr>
          <p:cNvPr id="87042" name="Picture 15" descr="patern"/>
          <p:cNvPicPr>
            <a:picLocks noChangeAspect="1" noChangeArrowheads="1"/>
          </p:cNvPicPr>
          <p:nvPr/>
        </p:nvPicPr>
        <p:blipFill>
          <a:blip r:embed="rId2"/>
          <a:srcRect/>
          <a:stretch>
            <a:fillRect/>
          </a:stretch>
        </p:blipFill>
        <p:spPr bwMode="auto">
          <a:xfrm>
            <a:off x="4857750" y="287338"/>
            <a:ext cx="3863975" cy="2520950"/>
          </a:xfrm>
          <a:prstGeom prst="rect">
            <a:avLst/>
          </a:prstGeom>
          <a:noFill/>
          <a:ln w="9525">
            <a:noFill/>
            <a:miter lim="800000"/>
            <a:headEnd/>
            <a:tailEnd/>
          </a:ln>
        </p:spPr>
      </p:pic>
      <p:sp>
        <p:nvSpPr>
          <p:cNvPr id="87043" name="Line 16"/>
          <p:cNvSpPr>
            <a:spLocks noChangeShapeType="1"/>
          </p:cNvSpPr>
          <p:nvPr/>
        </p:nvSpPr>
        <p:spPr bwMode="auto">
          <a:xfrm>
            <a:off x="107950" y="1365250"/>
            <a:ext cx="0" cy="5029200"/>
          </a:xfrm>
          <a:prstGeom prst="line">
            <a:avLst/>
          </a:prstGeom>
          <a:noFill/>
          <a:ln w="9525">
            <a:solidFill>
              <a:srgbClr val="000000"/>
            </a:solidFill>
            <a:round/>
            <a:headEnd/>
            <a:tailEnd/>
          </a:ln>
        </p:spPr>
        <p:txBody>
          <a:bodyPr/>
          <a:lstStyle/>
          <a:p>
            <a:endParaRPr lang="cs-CZ"/>
          </a:p>
        </p:txBody>
      </p:sp>
      <p:sp>
        <p:nvSpPr>
          <p:cNvPr id="87044" name="Line 17"/>
          <p:cNvSpPr>
            <a:spLocks noChangeShapeType="1"/>
          </p:cNvSpPr>
          <p:nvPr/>
        </p:nvSpPr>
        <p:spPr bwMode="auto">
          <a:xfrm>
            <a:off x="107950" y="6394450"/>
            <a:ext cx="1644650" cy="0"/>
          </a:xfrm>
          <a:prstGeom prst="line">
            <a:avLst/>
          </a:prstGeom>
          <a:noFill/>
          <a:ln w="9525">
            <a:solidFill>
              <a:srgbClr val="000000"/>
            </a:solidFill>
            <a:round/>
            <a:headEnd/>
            <a:tailEnd/>
          </a:ln>
        </p:spPr>
        <p:txBody>
          <a:bodyPr/>
          <a:lstStyle/>
          <a:p>
            <a:endParaRPr lang="cs-CZ"/>
          </a:p>
        </p:txBody>
      </p:sp>
      <p:sp>
        <p:nvSpPr>
          <p:cNvPr id="87045" name="Line 18"/>
          <p:cNvSpPr>
            <a:spLocks noChangeShapeType="1"/>
          </p:cNvSpPr>
          <p:nvPr/>
        </p:nvSpPr>
        <p:spPr bwMode="auto">
          <a:xfrm>
            <a:off x="107950" y="1365250"/>
            <a:ext cx="1644650" cy="0"/>
          </a:xfrm>
          <a:prstGeom prst="line">
            <a:avLst/>
          </a:prstGeom>
          <a:noFill/>
          <a:ln w="9525">
            <a:solidFill>
              <a:srgbClr val="000000"/>
            </a:solidFill>
            <a:round/>
            <a:headEnd/>
            <a:tailEnd/>
          </a:ln>
        </p:spPr>
        <p:txBody>
          <a:bodyPr/>
          <a:lstStyle/>
          <a:p>
            <a:endParaRPr lang="cs-CZ"/>
          </a:p>
        </p:txBody>
      </p:sp>
      <p:sp>
        <p:nvSpPr>
          <p:cNvPr id="87046" name="Line 19"/>
          <p:cNvSpPr>
            <a:spLocks noChangeShapeType="1"/>
          </p:cNvSpPr>
          <p:nvPr/>
        </p:nvSpPr>
        <p:spPr bwMode="auto">
          <a:xfrm>
            <a:off x="1752600" y="1365250"/>
            <a:ext cx="0" cy="5029200"/>
          </a:xfrm>
          <a:prstGeom prst="line">
            <a:avLst/>
          </a:prstGeom>
          <a:noFill/>
          <a:ln w="9525">
            <a:solidFill>
              <a:srgbClr val="000000"/>
            </a:solidFill>
            <a:round/>
            <a:headEnd/>
            <a:tailEnd/>
          </a:ln>
        </p:spPr>
        <p:txBody>
          <a:bodyPr/>
          <a:lstStyle/>
          <a:p>
            <a:endParaRPr lang="cs-CZ"/>
          </a:p>
        </p:txBody>
      </p:sp>
      <p:sp>
        <p:nvSpPr>
          <p:cNvPr id="87047" name="Rectangle 20"/>
          <p:cNvSpPr>
            <a:spLocks noChangeArrowheads="1"/>
          </p:cNvSpPr>
          <p:nvPr/>
        </p:nvSpPr>
        <p:spPr bwMode="auto">
          <a:xfrm>
            <a:off x="565150" y="1547813"/>
            <a:ext cx="639763" cy="457200"/>
          </a:xfrm>
          <a:prstGeom prst="rect">
            <a:avLst/>
          </a:prstGeom>
          <a:solidFill>
            <a:srgbClr val="FFFFFF"/>
          </a:solidFill>
          <a:ln w="38100">
            <a:solidFill>
              <a:srgbClr val="000000"/>
            </a:solidFill>
            <a:miter lim="800000"/>
            <a:headEnd/>
            <a:tailEnd/>
          </a:ln>
        </p:spPr>
        <p:txBody>
          <a:bodyPr/>
          <a:lstStyle/>
          <a:p>
            <a:endParaRPr lang="cs-CZ">
              <a:latin typeface="Calibri" pitchFamily="34" charset="0"/>
            </a:endParaRPr>
          </a:p>
        </p:txBody>
      </p:sp>
      <p:sp>
        <p:nvSpPr>
          <p:cNvPr id="87048" name="Rectangle 21"/>
          <p:cNvSpPr>
            <a:spLocks noChangeArrowheads="1"/>
          </p:cNvSpPr>
          <p:nvPr/>
        </p:nvSpPr>
        <p:spPr bwMode="auto">
          <a:xfrm>
            <a:off x="930275" y="3559175"/>
            <a:ext cx="639763" cy="457200"/>
          </a:xfrm>
          <a:prstGeom prst="rect">
            <a:avLst/>
          </a:prstGeom>
          <a:solidFill>
            <a:srgbClr val="FFFFFF"/>
          </a:solidFill>
          <a:ln w="9525" cap="rnd">
            <a:solidFill>
              <a:srgbClr val="000000"/>
            </a:solidFill>
            <a:prstDash val="sysDot"/>
            <a:miter lim="800000"/>
            <a:headEnd/>
            <a:tailEnd/>
          </a:ln>
        </p:spPr>
        <p:txBody>
          <a:bodyPr/>
          <a:lstStyle/>
          <a:p>
            <a:endParaRPr lang="cs-CZ">
              <a:latin typeface="Calibri" pitchFamily="34" charset="0"/>
            </a:endParaRPr>
          </a:p>
        </p:txBody>
      </p:sp>
      <p:sp>
        <p:nvSpPr>
          <p:cNvPr id="87049" name="Rectangle 22"/>
          <p:cNvSpPr>
            <a:spLocks noChangeArrowheads="1"/>
          </p:cNvSpPr>
          <p:nvPr/>
        </p:nvSpPr>
        <p:spPr bwMode="auto">
          <a:xfrm>
            <a:off x="930275" y="2279650"/>
            <a:ext cx="639763" cy="457200"/>
          </a:xfrm>
          <a:prstGeom prst="rect">
            <a:avLst/>
          </a:prstGeom>
          <a:solidFill>
            <a:srgbClr val="FFFFFF"/>
          </a:solidFill>
          <a:ln w="38100">
            <a:solidFill>
              <a:srgbClr val="000000"/>
            </a:solidFill>
            <a:miter lim="800000"/>
            <a:headEnd/>
            <a:tailEnd/>
          </a:ln>
        </p:spPr>
        <p:txBody>
          <a:bodyPr/>
          <a:lstStyle/>
          <a:p>
            <a:endParaRPr lang="cs-CZ">
              <a:latin typeface="Calibri" pitchFamily="34" charset="0"/>
            </a:endParaRPr>
          </a:p>
        </p:txBody>
      </p:sp>
      <p:sp>
        <p:nvSpPr>
          <p:cNvPr id="87050" name="Rectangle 23"/>
          <p:cNvSpPr>
            <a:spLocks noChangeArrowheads="1"/>
          </p:cNvSpPr>
          <p:nvPr/>
        </p:nvSpPr>
        <p:spPr bwMode="auto">
          <a:xfrm>
            <a:off x="930275" y="2919413"/>
            <a:ext cx="639763" cy="457200"/>
          </a:xfrm>
          <a:prstGeom prst="rect">
            <a:avLst/>
          </a:prstGeom>
          <a:solidFill>
            <a:srgbClr val="FFFFFF"/>
          </a:solidFill>
          <a:ln w="38100">
            <a:solidFill>
              <a:srgbClr val="000000"/>
            </a:solidFill>
            <a:miter lim="800000"/>
            <a:headEnd/>
            <a:tailEnd/>
          </a:ln>
        </p:spPr>
        <p:txBody>
          <a:bodyPr/>
          <a:lstStyle/>
          <a:p>
            <a:endParaRPr lang="cs-CZ">
              <a:latin typeface="Calibri" pitchFamily="34" charset="0"/>
            </a:endParaRPr>
          </a:p>
        </p:txBody>
      </p:sp>
      <p:sp>
        <p:nvSpPr>
          <p:cNvPr id="87051" name="Rectangle 24"/>
          <p:cNvSpPr>
            <a:spLocks noChangeArrowheads="1"/>
          </p:cNvSpPr>
          <p:nvPr/>
        </p:nvSpPr>
        <p:spPr bwMode="auto">
          <a:xfrm>
            <a:off x="198438" y="3559175"/>
            <a:ext cx="639762" cy="457200"/>
          </a:xfrm>
          <a:prstGeom prst="rect">
            <a:avLst/>
          </a:prstGeom>
          <a:solidFill>
            <a:srgbClr val="FFFFFF"/>
          </a:solidFill>
          <a:ln w="38100">
            <a:solidFill>
              <a:srgbClr val="000000"/>
            </a:solidFill>
            <a:miter lim="800000"/>
            <a:headEnd/>
            <a:tailEnd/>
          </a:ln>
        </p:spPr>
        <p:txBody>
          <a:bodyPr/>
          <a:lstStyle/>
          <a:p>
            <a:endParaRPr lang="cs-CZ">
              <a:latin typeface="Calibri" pitchFamily="34" charset="0"/>
            </a:endParaRPr>
          </a:p>
        </p:txBody>
      </p:sp>
      <p:sp>
        <p:nvSpPr>
          <p:cNvPr id="87052" name="Rectangle 25"/>
          <p:cNvSpPr>
            <a:spLocks noChangeArrowheads="1"/>
          </p:cNvSpPr>
          <p:nvPr/>
        </p:nvSpPr>
        <p:spPr bwMode="auto">
          <a:xfrm>
            <a:off x="198438" y="2919413"/>
            <a:ext cx="639762" cy="457200"/>
          </a:xfrm>
          <a:prstGeom prst="rect">
            <a:avLst/>
          </a:prstGeom>
          <a:solidFill>
            <a:srgbClr val="FFFFFF"/>
          </a:solidFill>
          <a:ln w="38100">
            <a:solidFill>
              <a:srgbClr val="000000"/>
            </a:solidFill>
            <a:miter lim="800000"/>
            <a:headEnd/>
            <a:tailEnd/>
          </a:ln>
        </p:spPr>
        <p:txBody>
          <a:bodyPr/>
          <a:lstStyle/>
          <a:p>
            <a:endParaRPr lang="cs-CZ">
              <a:latin typeface="Calibri" pitchFamily="34" charset="0"/>
            </a:endParaRPr>
          </a:p>
        </p:txBody>
      </p:sp>
      <p:sp>
        <p:nvSpPr>
          <p:cNvPr id="87053" name="Rectangle 26"/>
          <p:cNvSpPr>
            <a:spLocks noChangeArrowheads="1"/>
          </p:cNvSpPr>
          <p:nvPr/>
        </p:nvSpPr>
        <p:spPr bwMode="auto">
          <a:xfrm>
            <a:off x="198438" y="2279650"/>
            <a:ext cx="639762" cy="457200"/>
          </a:xfrm>
          <a:prstGeom prst="rect">
            <a:avLst/>
          </a:prstGeom>
          <a:solidFill>
            <a:srgbClr val="FFFFFF"/>
          </a:solidFill>
          <a:ln w="38100">
            <a:solidFill>
              <a:srgbClr val="000000"/>
            </a:solidFill>
            <a:miter lim="800000"/>
            <a:headEnd/>
            <a:tailEnd/>
          </a:ln>
        </p:spPr>
        <p:txBody>
          <a:bodyPr/>
          <a:lstStyle/>
          <a:p>
            <a:endParaRPr lang="cs-CZ">
              <a:latin typeface="Calibri" pitchFamily="34" charset="0"/>
            </a:endParaRPr>
          </a:p>
        </p:txBody>
      </p:sp>
      <p:sp>
        <p:nvSpPr>
          <p:cNvPr id="87054" name="Rectangle 27"/>
          <p:cNvSpPr>
            <a:spLocks noChangeArrowheads="1"/>
          </p:cNvSpPr>
          <p:nvPr/>
        </p:nvSpPr>
        <p:spPr bwMode="auto">
          <a:xfrm>
            <a:off x="198438" y="4200525"/>
            <a:ext cx="639762" cy="457200"/>
          </a:xfrm>
          <a:prstGeom prst="rect">
            <a:avLst/>
          </a:prstGeom>
          <a:solidFill>
            <a:srgbClr val="FFFFFF"/>
          </a:solidFill>
          <a:ln w="9525" cap="rnd">
            <a:solidFill>
              <a:srgbClr val="000000"/>
            </a:solidFill>
            <a:prstDash val="sysDot"/>
            <a:miter lim="800000"/>
            <a:headEnd/>
            <a:tailEnd/>
          </a:ln>
        </p:spPr>
        <p:txBody>
          <a:bodyPr/>
          <a:lstStyle/>
          <a:p>
            <a:endParaRPr lang="cs-CZ">
              <a:latin typeface="Calibri" pitchFamily="34" charset="0"/>
            </a:endParaRPr>
          </a:p>
        </p:txBody>
      </p:sp>
      <p:sp>
        <p:nvSpPr>
          <p:cNvPr id="87055" name="Rectangle 28"/>
          <p:cNvSpPr>
            <a:spLocks noChangeArrowheads="1"/>
          </p:cNvSpPr>
          <p:nvPr/>
        </p:nvSpPr>
        <p:spPr bwMode="auto">
          <a:xfrm>
            <a:off x="565150" y="5480050"/>
            <a:ext cx="639763" cy="457200"/>
          </a:xfrm>
          <a:prstGeom prst="rect">
            <a:avLst/>
          </a:prstGeom>
          <a:solidFill>
            <a:srgbClr val="FFFFFF"/>
          </a:solidFill>
          <a:ln w="9525" cap="rnd">
            <a:solidFill>
              <a:srgbClr val="000000"/>
            </a:solidFill>
            <a:prstDash val="sysDot"/>
            <a:miter lim="800000"/>
            <a:headEnd/>
            <a:tailEnd/>
          </a:ln>
        </p:spPr>
        <p:txBody>
          <a:bodyPr/>
          <a:lstStyle/>
          <a:p>
            <a:endParaRPr lang="cs-CZ">
              <a:latin typeface="Calibri" pitchFamily="34" charset="0"/>
            </a:endParaRPr>
          </a:p>
        </p:txBody>
      </p:sp>
      <p:sp>
        <p:nvSpPr>
          <p:cNvPr id="87056" name="Rectangle 29"/>
          <p:cNvSpPr>
            <a:spLocks noChangeArrowheads="1"/>
          </p:cNvSpPr>
          <p:nvPr/>
        </p:nvSpPr>
        <p:spPr bwMode="auto">
          <a:xfrm>
            <a:off x="198438" y="4840288"/>
            <a:ext cx="639762" cy="457200"/>
          </a:xfrm>
          <a:prstGeom prst="rect">
            <a:avLst/>
          </a:prstGeom>
          <a:solidFill>
            <a:srgbClr val="FFFFFF"/>
          </a:solidFill>
          <a:ln w="9525" cap="rnd">
            <a:solidFill>
              <a:srgbClr val="000000"/>
            </a:solidFill>
            <a:prstDash val="sysDot"/>
            <a:miter lim="800000"/>
            <a:headEnd/>
            <a:tailEnd/>
          </a:ln>
        </p:spPr>
        <p:txBody>
          <a:bodyPr/>
          <a:lstStyle/>
          <a:p>
            <a:endParaRPr lang="cs-CZ">
              <a:latin typeface="Calibri" pitchFamily="34" charset="0"/>
            </a:endParaRPr>
          </a:p>
        </p:txBody>
      </p:sp>
      <p:sp>
        <p:nvSpPr>
          <p:cNvPr id="87057" name="Rectangle 30"/>
          <p:cNvSpPr>
            <a:spLocks noChangeArrowheads="1"/>
          </p:cNvSpPr>
          <p:nvPr/>
        </p:nvSpPr>
        <p:spPr bwMode="auto">
          <a:xfrm>
            <a:off x="930275" y="4840288"/>
            <a:ext cx="639763" cy="457200"/>
          </a:xfrm>
          <a:prstGeom prst="rect">
            <a:avLst/>
          </a:prstGeom>
          <a:solidFill>
            <a:srgbClr val="FFFFFF"/>
          </a:solidFill>
          <a:ln w="9525" cap="rnd">
            <a:solidFill>
              <a:srgbClr val="000000"/>
            </a:solidFill>
            <a:prstDash val="sysDot"/>
            <a:miter lim="800000"/>
            <a:headEnd/>
            <a:tailEnd/>
          </a:ln>
        </p:spPr>
        <p:txBody>
          <a:bodyPr/>
          <a:lstStyle/>
          <a:p>
            <a:endParaRPr lang="cs-CZ">
              <a:latin typeface="Calibri" pitchFamily="34" charset="0"/>
            </a:endParaRPr>
          </a:p>
        </p:txBody>
      </p:sp>
      <p:sp>
        <p:nvSpPr>
          <p:cNvPr id="87058" name="Rectangle 31"/>
          <p:cNvSpPr>
            <a:spLocks noChangeArrowheads="1"/>
          </p:cNvSpPr>
          <p:nvPr/>
        </p:nvSpPr>
        <p:spPr bwMode="auto">
          <a:xfrm>
            <a:off x="930275" y="4200525"/>
            <a:ext cx="639763" cy="457200"/>
          </a:xfrm>
          <a:prstGeom prst="rect">
            <a:avLst/>
          </a:prstGeom>
          <a:solidFill>
            <a:srgbClr val="FFFFFF"/>
          </a:solidFill>
          <a:ln w="9525" cap="rnd">
            <a:solidFill>
              <a:srgbClr val="000000"/>
            </a:solidFill>
            <a:prstDash val="sysDot"/>
            <a:miter lim="800000"/>
            <a:headEnd/>
            <a:tailEnd/>
          </a:ln>
        </p:spPr>
        <p:txBody>
          <a:bodyPr/>
          <a:lstStyle/>
          <a:p>
            <a:endParaRPr lang="cs-CZ">
              <a:latin typeface="Calibri" pitchFamily="34" charset="0"/>
            </a:endParaRPr>
          </a:p>
        </p:txBody>
      </p:sp>
      <p:sp>
        <p:nvSpPr>
          <p:cNvPr id="87059" name="Line 33"/>
          <p:cNvSpPr>
            <a:spLocks noChangeShapeType="1"/>
          </p:cNvSpPr>
          <p:nvPr/>
        </p:nvSpPr>
        <p:spPr bwMode="auto">
          <a:xfrm flipV="1">
            <a:off x="1752600" y="5937250"/>
            <a:ext cx="2652713" cy="457200"/>
          </a:xfrm>
          <a:prstGeom prst="line">
            <a:avLst/>
          </a:prstGeom>
          <a:noFill/>
          <a:ln w="57150">
            <a:solidFill>
              <a:srgbClr val="000000"/>
            </a:solidFill>
            <a:round/>
            <a:headEnd/>
            <a:tailEnd/>
          </a:ln>
        </p:spPr>
        <p:txBody>
          <a:bodyPr/>
          <a:lstStyle/>
          <a:p>
            <a:endParaRPr lang="cs-CZ"/>
          </a:p>
        </p:txBody>
      </p:sp>
      <p:sp>
        <p:nvSpPr>
          <p:cNvPr id="87060" name="Line 34"/>
          <p:cNvSpPr>
            <a:spLocks noChangeShapeType="1"/>
          </p:cNvSpPr>
          <p:nvPr/>
        </p:nvSpPr>
        <p:spPr bwMode="auto">
          <a:xfrm flipV="1">
            <a:off x="107950" y="908050"/>
            <a:ext cx="2651125" cy="457200"/>
          </a:xfrm>
          <a:prstGeom prst="line">
            <a:avLst/>
          </a:prstGeom>
          <a:noFill/>
          <a:ln w="9525">
            <a:solidFill>
              <a:srgbClr val="000000"/>
            </a:solidFill>
            <a:round/>
            <a:headEnd/>
            <a:tailEnd/>
          </a:ln>
        </p:spPr>
        <p:txBody>
          <a:bodyPr/>
          <a:lstStyle/>
          <a:p>
            <a:endParaRPr lang="cs-CZ"/>
          </a:p>
        </p:txBody>
      </p:sp>
      <p:sp>
        <p:nvSpPr>
          <p:cNvPr id="87061" name="Line 35"/>
          <p:cNvSpPr>
            <a:spLocks noChangeShapeType="1"/>
          </p:cNvSpPr>
          <p:nvPr/>
        </p:nvSpPr>
        <p:spPr bwMode="auto">
          <a:xfrm>
            <a:off x="4284663" y="908050"/>
            <a:ext cx="0" cy="5029200"/>
          </a:xfrm>
          <a:prstGeom prst="line">
            <a:avLst/>
          </a:prstGeom>
          <a:noFill/>
          <a:ln w="57150">
            <a:solidFill>
              <a:srgbClr val="000000"/>
            </a:solidFill>
            <a:round/>
            <a:headEnd/>
            <a:tailEnd/>
          </a:ln>
        </p:spPr>
        <p:txBody>
          <a:bodyPr/>
          <a:lstStyle/>
          <a:p>
            <a:endParaRPr lang="cs-CZ"/>
          </a:p>
        </p:txBody>
      </p:sp>
      <p:sp>
        <p:nvSpPr>
          <p:cNvPr id="87062" name="Line 36"/>
          <p:cNvSpPr>
            <a:spLocks noChangeShapeType="1"/>
          </p:cNvSpPr>
          <p:nvPr/>
        </p:nvSpPr>
        <p:spPr bwMode="auto">
          <a:xfrm>
            <a:off x="2667000" y="908050"/>
            <a:ext cx="1646238" cy="0"/>
          </a:xfrm>
          <a:prstGeom prst="line">
            <a:avLst/>
          </a:prstGeom>
          <a:noFill/>
          <a:ln w="9525">
            <a:solidFill>
              <a:srgbClr val="000000"/>
            </a:solidFill>
            <a:round/>
            <a:headEnd/>
            <a:tailEnd/>
          </a:ln>
        </p:spPr>
        <p:txBody>
          <a:bodyPr/>
          <a:lstStyle/>
          <a:p>
            <a:endParaRPr lang="cs-CZ"/>
          </a:p>
        </p:txBody>
      </p:sp>
      <p:sp>
        <p:nvSpPr>
          <p:cNvPr id="87063" name="Line 37"/>
          <p:cNvSpPr>
            <a:spLocks noChangeShapeType="1"/>
          </p:cNvSpPr>
          <p:nvPr/>
        </p:nvSpPr>
        <p:spPr bwMode="auto">
          <a:xfrm flipV="1">
            <a:off x="1204913" y="1090613"/>
            <a:ext cx="2651125" cy="457200"/>
          </a:xfrm>
          <a:prstGeom prst="line">
            <a:avLst/>
          </a:prstGeom>
          <a:noFill/>
          <a:ln w="9525" cap="rnd">
            <a:solidFill>
              <a:srgbClr val="000000"/>
            </a:solidFill>
            <a:prstDash val="sysDot"/>
            <a:round/>
            <a:headEnd/>
            <a:tailEnd/>
          </a:ln>
        </p:spPr>
        <p:txBody>
          <a:bodyPr/>
          <a:lstStyle/>
          <a:p>
            <a:endParaRPr lang="cs-CZ"/>
          </a:p>
        </p:txBody>
      </p:sp>
      <p:sp>
        <p:nvSpPr>
          <p:cNvPr id="87064" name="Line 38"/>
          <p:cNvSpPr>
            <a:spLocks noChangeShapeType="1"/>
          </p:cNvSpPr>
          <p:nvPr/>
        </p:nvSpPr>
        <p:spPr bwMode="auto">
          <a:xfrm flipV="1">
            <a:off x="1204913" y="1547813"/>
            <a:ext cx="2651125" cy="457200"/>
          </a:xfrm>
          <a:prstGeom prst="line">
            <a:avLst/>
          </a:prstGeom>
          <a:noFill/>
          <a:ln w="9525" cap="rnd">
            <a:solidFill>
              <a:srgbClr val="000000"/>
            </a:solidFill>
            <a:prstDash val="sysDot"/>
            <a:round/>
            <a:headEnd/>
            <a:tailEnd/>
          </a:ln>
        </p:spPr>
        <p:txBody>
          <a:bodyPr/>
          <a:lstStyle/>
          <a:p>
            <a:endParaRPr lang="cs-CZ"/>
          </a:p>
        </p:txBody>
      </p:sp>
      <p:sp>
        <p:nvSpPr>
          <p:cNvPr id="87065" name="Line 39"/>
          <p:cNvSpPr>
            <a:spLocks noChangeShapeType="1"/>
          </p:cNvSpPr>
          <p:nvPr/>
        </p:nvSpPr>
        <p:spPr bwMode="auto">
          <a:xfrm flipV="1">
            <a:off x="1570038" y="1822450"/>
            <a:ext cx="2652712" cy="457200"/>
          </a:xfrm>
          <a:prstGeom prst="line">
            <a:avLst/>
          </a:prstGeom>
          <a:noFill/>
          <a:ln w="9525" cap="rnd">
            <a:solidFill>
              <a:srgbClr val="000000"/>
            </a:solidFill>
            <a:prstDash val="sysDot"/>
            <a:round/>
            <a:headEnd/>
            <a:tailEnd/>
          </a:ln>
        </p:spPr>
        <p:txBody>
          <a:bodyPr/>
          <a:lstStyle/>
          <a:p>
            <a:endParaRPr lang="cs-CZ"/>
          </a:p>
        </p:txBody>
      </p:sp>
      <p:sp>
        <p:nvSpPr>
          <p:cNvPr id="87066" name="Line 40"/>
          <p:cNvSpPr>
            <a:spLocks noChangeShapeType="1"/>
          </p:cNvSpPr>
          <p:nvPr/>
        </p:nvSpPr>
        <p:spPr bwMode="auto">
          <a:xfrm flipV="1">
            <a:off x="1570038" y="3559175"/>
            <a:ext cx="2652712" cy="457200"/>
          </a:xfrm>
          <a:prstGeom prst="line">
            <a:avLst/>
          </a:prstGeom>
          <a:noFill/>
          <a:ln w="9525" cap="rnd">
            <a:solidFill>
              <a:srgbClr val="000000"/>
            </a:solidFill>
            <a:prstDash val="sysDot"/>
            <a:round/>
            <a:headEnd/>
            <a:tailEnd/>
          </a:ln>
        </p:spPr>
        <p:txBody>
          <a:bodyPr/>
          <a:lstStyle/>
          <a:p>
            <a:endParaRPr lang="cs-CZ"/>
          </a:p>
        </p:txBody>
      </p:sp>
      <p:sp>
        <p:nvSpPr>
          <p:cNvPr id="87067" name="Line 41"/>
          <p:cNvSpPr>
            <a:spLocks noChangeShapeType="1"/>
          </p:cNvSpPr>
          <p:nvPr/>
        </p:nvSpPr>
        <p:spPr bwMode="auto">
          <a:xfrm flipV="1">
            <a:off x="1570038" y="3743325"/>
            <a:ext cx="2652712" cy="457200"/>
          </a:xfrm>
          <a:prstGeom prst="line">
            <a:avLst/>
          </a:prstGeom>
          <a:noFill/>
          <a:ln w="9525" cap="rnd">
            <a:solidFill>
              <a:srgbClr val="000000"/>
            </a:solidFill>
            <a:prstDash val="sysDot"/>
            <a:round/>
            <a:headEnd/>
            <a:tailEnd/>
          </a:ln>
        </p:spPr>
        <p:txBody>
          <a:bodyPr/>
          <a:lstStyle/>
          <a:p>
            <a:endParaRPr lang="cs-CZ"/>
          </a:p>
        </p:txBody>
      </p:sp>
      <p:sp>
        <p:nvSpPr>
          <p:cNvPr id="87068" name="Line 42"/>
          <p:cNvSpPr>
            <a:spLocks noChangeShapeType="1"/>
          </p:cNvSpPr>
          <p:nvPr/>
        </p:nvSpPr>
        <p:spPr bwMode="auto">
          <a:xfrm flipV="1">
            <a:off x="1570038" y="2279650"/>
            <a:ext cx="2652712" cy="457200"/>
          </a:xfrm>
          <a:prstGeom prst="line">
            <a:avLst/>
          </a:prstGeom>
          <a:noFill/>
          <a:ln w="9525" cap="rnd">
            <a:solidFill>
              <a:srgbClr val="000000"/>
            </a:solidFill>
            <a:prstDash val="sysDot"/>
            <a:round/>
            <a:headEnd/>
            <a:tailEnd/>
          </a:ln>
        </p:spPr>
        <p:txBody>
          <a:bodyPr/>
          <a:lstStyle/>
          <a:p>
            <a:endParaRPr lang="cs-CZ"/>
          </a:p>
        </p:txBody>
      </p:sp>
      <p:sp>
        <p:nvSpPr>
          <p:cNvPr id="87069" name="Line 43"/>
          <p:cNvSpPr>
            <a:spLocks noChangeShapeType="1"/>
          </p:cNvSpPr>
          <p:nvPr/>
        </p:nvSpPr>
        <p:spPr bwMode="auto">
          <a:xfrm flipV="1">
            <a:off x="1570038" y="3101975"/>
            <a:ext cx="2652712" cy="457200"/>
          </a:xfrm>
          <a:prstGeom prst="line">
            <a:avLst/>
          </a:prstGeom>
          <a:noFill/>
          <a:ln w="9525" cap="rnd">
            <a:solidFill>
              <a:srgbClr val="000000"/>
            </a:solidFill>
            <a:prstDash val="sysDot"/>
            <a:round/>
            <a:headEnd/>
            <a:tailEnd/>
          </a:ln>
        </p:spPr>
        <p:txBody>
          <a:bodyPr/>
          <a:lstStyle/>
          <a:p>
            <a:endParaRPr lang="cs-CZ"/>
          </a:p>
        </p:txBody>
      </p:sp>
      <p:sp>
        <p:nvSpPr>
          <p:cNvPr id="87070" name="Line 44"/>
          <p:cNvSpPr>
            <a:spLocks noChangeShapeType="1"/>
          </p:cNvSpPr>
          <p:nvPr/>
        </p:nvSpPr>
        <p:spPr bwMode="auto">
          <a:xfrm flipV="1">
            <a:off x="1570038" y="2919413"/>
            <a:ext cx="2652712" cy="457200"/>
          </a:xfrm>
          <a:prstGeom prst="line">
            <a:avLst/>
          </a:prstGeom>
          <a:noFill/>
          <a:ln w="9525" cap="rnd">
            <a:solidFill>
              <a:srgbClr val="000000"/>
            </a:solidFill>
            <a:prstDash val="sysDot"/>
            <a:round/>
            <a:headEnd/>
            <a:tailEnd/>
          </a:ln>
        </p:spPr>
        <p:txBody>
          <a:bodyPr/>
          <a:lstStyle/>
          <a:p>
            <a:endParaRPr lang="cs-CZ"/>
          </a:p>
        </p:txBody>
      </p:sp>
      <p:sp>
        <p:nvSpPr>
          <p:cNvPr id="87071" name="Line 45"/>
          <p:cNvSpPr>
            <a:spLocks noChangeShapeType="1"/>
          </p:cNvSpPr>
          <p:nvPr/>
        </p:nvSpPr>
        <p:spPr bwMode="auto">
          <a:xfrm flipV="1">
            <a:off x="1570038" y="2462213"/>
            <a:ext cx="2652712" cy="457200"/>
          </a:xfrm>
          <a:prstGeom prst="line">
            <a:avLst/>
          </a:prstGeom>
          <a:noFill/>
          <a:ln w="9525" cap="rnd">
            <a:solidFill>
              <a:srgbClr val="000000"/>
            </a:solidFill>
            <a:prstDash val="sysDot"/>
            <a:round/>
            <a:headEnd/>
            <a:tailEnd/>
          </a:ln>
        </p:spPr>
        <p:txBody>
          <a:bodyPr/>
          <a:lstStyle/>
          <a:p>
            <a:endParaRPr lang="cs-CZ"/>
          </a:p>
        </p:txBody>
      </p:sp>
      <p:sp>
        <p:nvSpPr>
          <p:cNvPr id="87072" name="Line 46"/>
          <p:cNvSpPr>
            <a:spLocks noChangeShapeType="1"/>
          </p:cNvSpPr>
          <p:nvPr/>
        </p:nvSpPr>
        <p:spPr bwMode="auto">
          <a:xfrm flipV="1">
            <a:off x="290513" y="1822450"/>
            <a:ext cx="2651125" cy="457200"/>
          </a:xfrm>
          <a:prstGeom prst="line">
            <a:avLst/>
          </a:prstGeom>
          <a:noFill/>
          <a:ln w="38100">
            <a:solidFill>
              <a:srgbClr val="000000"/>
            </a:solidFill>
            <a:round/>
            <a:headEnd/>
            <a:tailEnd/>
          </a:ln>
        </p:spPr>
        <p:txBody>
          <a:bodyPr/>
          <a:lstStyle/>
          <a:p>
            <a:endParaRPr lang="cs-CZ"/>
          </a:p>
        </p:txBody>
      </p:sp>
      <p:sp>
        <p:nvSpPr>
          <p:cNvPr id="87073" name="Line 47"/>
          <p:cNvSpPr>
            <a:spLocks noChangeShapeType="1"/>
          </p:cNvSpPr>
          <p:nvPr/>
        </p:nvSpPr>
        <p:spPr bwMode="auto">
          <a:xfrm flipV="1">
            <a:off x="1570038" y="4200525"/>
            <a:ext cx="2652712" cy="457200"/>
          </a:xfrm>
          <a:prstGeom prst="line">
            <a:avLst/>
          </a:prstGeom>
          <a:noFill/>
          <a:ln w="9525" cap="rnd">
            <a:solidFill>
              <a:srgbClr val="000000"/>
            </a:solidFill>
            <a:prstDash val="sysDot"/>
            <a:round/>
            <a:headEnd/>
            <a:tailEnd/>
          </a:ln>
        </p:spPr>
        <p:txBody>
          <a:bodyPr/>
          <a:lstStyle/>
          <a:p>
            <a:endParaRPr lang="cs-CZ"/>
          </a:p>
        </p:txBody>
      </p:sp>
      <p:sp>
        <p:nvSpPr>
          <p:cNvPr id="87074" name="Line 48"/>
          <p:cNvSpPr>
            <a:spLocks noChangeShapeType="1"/>
          </p:cNvSpPr>
          <p:nvPr/>
        </p:nvSpPr>
        <p:spPr bwMode="auto">
          <a:xfrm flipV="1">
            <a:off x="930275" y="2462213"/>
            <a:ext cx="2651125" cy="457200"/>
          </a:xfrm>
          <a:prstGeom prst="line">
            <a:avLst/>
          </a:prstGeom>
          <a:noFill/>
          <a:ln w="9525" cap="rnd">
            <a:solidFill>
              <a:srgbClr val="000000"/>
            </a:solidFill>
            <a:prstDash val="sysDot"/>
            <a:round/>
            <a:headEnd/>
            <a:tailEnd/>
          </a:ln>
        </p:spPr>
        <p:txBody>
          <a:bodyPr/>
          <a:lstStyle/>
          <a:p>
            <a:endParaRPr lang="cs-CZ"/>
          </a:p>
        </p:txBody>
      </p:sp>
      <p:sp>
        <p:nvSpPr>
          <p:cNvPr id="87075" name="Line 49"/>
          <p:cNvSpPr>
            <a:spLocks noChangeShapeType="1"/>
          </p:cNvSpPr>
          <p:nvPr/>
        </p:nvSpPr>
        <p:spPr bwMode="auto">
          <a:xfrm flipV="1">
            <a:off x="1570038" y="4383088"/>
            <a:ext cx="2652712" cy="457200"/>
          </a:xfrm>
          <a:prstGeom prst="line">
            <a:avLst/>
          </a:prstGeom>
          <a:noFill/>
          <a:ln w="9525" cap="rnd">
            <a:solidFill>
              <a:srgbClr val="000000"/>
            </a:solidFill>
            <a:prstDash val="sysDot"/>
            <a:round/>
            <a:headEnd/>
            <a:tailEnd/>
          </a:ln>
        </p:spPr>
        <p:txBody>
          <a:bodyPr/>
          <a:lstStyle/>
          <a:p>
            <a:endParaRPr lang="cs-CZ"/>
          </a:p>
        </p:txBody>
      </p:sp>
      <p:sp>
        <p:nvSpPr>
          <p:cNvPr id="87076" name="Line 50"/>
          <p:cNvSpPr>
            <a:spLocks noChangeShapeType="1"/>
          </p:cNvSpPr>
          <p:nvPr/>
        </p:nvSpPr>
        <p:spPr bwMode="auto">
          <a:xfrm flipV="1">
            <a:off x="1570038" y="4840288"/>
            <a:ext cx="2652712" cy="457200"/>
          </a:xfrm>
          <a:prstGeom prst="line">
            <a:avLst/>
          </a:prstGeom>
          <a:noFill/>
          <a:ln w="9525" cap="rnd">
            <a:solidFill>
              <a:srgbClr val="000000"/>
            </a:solidFill>
            <a:prstDash val="sysDot"/>
            <a:round/>
            <a:headEnd/>
            <a:tailEnd/>
          </a:ln>
        </p:spPr>
        <p:txBody>
          <a:bodyPr/>
          <a:lstStyle/>
          <a:p>
            <a:endParaRPr lang="cs-CZ"/>
          </a:p>
        </p:txBody>
      </p:sp>
      <p:sp>
        <p:nvSpPr>
          <p:cNvPr id="87077" name="Line 51"/>
          <p:cNvSpPr>
            <a:spLocks noChangeShapeType="1"/>
          </p:cNvSpPr>
          <p:nvPr/>
        </p:nvSpPr>
        <p:spPr bwMode="auto">
          <a:xfrm flipV="1">
            <a:off x="565150" y="1090613"/>
            <a:ext cx="2651125" cy="457200"/>
          </a:xfrm>
          <a:prstGeom prst="line">
            <a:avLst/>
          </a:prstGeom>
          <a:noFill/>
          <a:ln w="38100">
            <a:solidFill>
              <a:srgbClr val="000000"/>
            </a:solidFill>
            <a:round/>
            <a:headEnd/>
            <a:tailEnd/>
          </a:ln>
        </p:spPr>
        <p:txBody>
          <a:bodyPr/>
          <a:lstStyle/>
          <a:p>
            <a:endParaRPr lang="cs-CZ"/>
          </a:p>
        </p:txBody>
      </p:sp>
      <p:sp>
        <p:nvSpPr>
          <p:cNvPr id="87078" name="Line 52"/>
          <p:cNvSpPr>
            <a:spLocks noChangeShapeType="1"/>
          </p:cNvSpPr>
          <p:nvPr/>
        </p:nvSpPr>
        <p:spPr bwMode="auto">
          <a:xfrm flipV="1">
            <a:off x="930275" y="3743325"/>
            <a:ext cx="2651125" cy="457200"/>
          </a:xfrm>
          <a:prstGeom prst="line">
            <a:avLst/>
          </a:prstGeom>
          <a:noFill/>
          <a:ln w="9525" cap="rnd">
            <a:solidFill>
              <a:srgbClr val="000000"/>
            </a:solidFill>
            <a:prstDash val="sysDot"/>
            <a:round/>
            <a:headEnd/>
            <a:tailEnd/>
          </a:ln>
        </p:spPr>
        <p:txBody>
          <a:bodyPr/>
          <a:lstStyle/>
          <a:p>
            <a:endParaRPr lang="cs-CZ"/>
          </a:p>
        </p:txBody>
      </p:sp>
      <p:sp>
        <p:nvSpPr>
          <p:cNvPr id="87079" name="Line 53"/>
          <p:cNvSpPr>
            <a:spLocks noChangeShapeType="1"/>
          </p:cNvSpPr>
          <p:nvPr/>
        </p:nvSpPr>
        <p:spPr bwMode="auto">
          <a:xfrm flipV="1">
            <a:off x="1204913" y="5480050"/>
            <a:ext cx="2651125" cy="457200"/>
          </a:xfrm>
          <a:prstGeom prst="line">
            <a:avLst/>
          </a:prstGeom>
          <a:noFill/>
          <a:ln w="9525" cap="rnd">
            <a:solidFill>
              <a:srgbClr val="000000"/>
            </a:solidFill>
            <a:prstDash val="sysDot"/>
            <a:round/>
            <a:headEnd/>
            <a:tailEnd/>
          </a:ln>
        </p:spPr>
        <p:txBody>
          <a:bodyPr/>
          <a:lstStyle/>
          <a:p>
            <a:endParaRPr lang="cs-CZ"/>
          </a:p>
        </p:txBody>
      </p:sp>
      <p:sp>
        <p:nvSpPr>
          <p:cNvPr id="87080" name="Line 54"/>
          <p:cNvSpPr>
            <a:spLocks noChangeShapeType="1"/>
          </p:cNvSpPr>
          <p:nvPr/>
        </p:nvSpPr>
        <p:spPr bwMode="auto">
          <a:xfrm flipV="1">
            <a:off x="1204913" y="5022850"/>
            <a:ext cx="2651125" cy="457200"/>
          </a:xfrm>
          <a:prstGeom prst="line">
            <a:avLst/>
          </a:prstGeom>
          <a:noFill/>
          <a:ln w="9525" cap="rnd">
            <a:solidFill>
              <a:srgbClr val="000000"/>
            </a:solidFill>
            <a:prstDash val="sysDot"/>
            <a:round/>
            <a:headEnd/>
            <a:tailEnd/>
          </a:ln>
        </p:spPr>
        <p:txBody>
          <a:bodyPr/>
          <a:lstStyle/>
          <a:p>
            <a:endParaRPr lang="cs-CZ"/>
          </a:p>
        </p:txBody>
      </p:sp>
      <p:sp>
        <p:nvSpPr>
          <p:cNvPr id="87081" name="Line 55"/>
          <p:cNvSpPr>
            <a:spLocks noChangeShapeType="1"/>
          </p:cNvSpPr>
          <p:nvPr/>
        </p:nvSpPr>
        <p:spPr bwMode="auto">
          <a:xfrm flipV="1">
            <a:off x="930275" y="3101975"/>
            <a:ext cx="2651125" cy="457200"/>
          </a:xfrm>
          <a:prstGeom prst="line">
            <a:avLst/>
          </a:prstGeom>
          <a:noFill/>
          <a:ln w="9525" cap="rnd">
            <a:solidFill>
              <a:srgbClr val="000000"/>
            </a:solidFill>
            <a:prstDash val="sysDot"/>
            <a:round/>
            <a:headEnd/>
            <a:tailEnd/>
          </a:ln>
        </p:spPr>
        <p:txBody>
          <a:bodyPr/>
          <a:lstStyle/>
          <a:p>
            <a:endParaRPr lang="cs-CZ"/>
          </a:p>
        </p:txBody>
      </p:sp>
      <p:sp>
        <p:nvSpPr>
          <p:cNvPr id="87082" name="Line 56"/>
          <p:cNvSpPr>
            <a:spLocks noChangeShapeType="1"/>
          </p:cNvSpPr>
          <p:nvPr/>
        </p:nvSpPr>
        <p:spPr bwMode="auto">
          <a:xfrm flipV="1">
            <a:off x="930275" y="4383088"/>
            <a:ext cx="2651125" cy="457200"/>
          </a:xfrm>
          <a:prstGeom prst="line">
            <a:avLst/>
          </a:prstGeom>
          <a:noFill/>
          <a:ln w="9525" cap="rnd">
            <a:solidFill>
              <a:srgbClr val="000000"/>
            </a:solidFill>
            <a:prstDash val="sysDot"/>
            <a:round/>
            <a:headEnd/>
            <a:tailEnd/>
          </a:ln>
        </p:spPr>
        <p:txBody>
          <a:bodyPr/>
          <a:lstStyle/>
          <a:p>
            <a:endParaRPr lang="cs-CZ"/>
          </a:p>
        </p:txBody>
      </p:sp>
      <p:sp>
        <p:nvSpPr>
          <p:cNvPr id="87083" name="Line 57"/>
          <p:cNvSpPr>
            <a:spLocks noChangeShapeType="1"/>
          </p:cNvSpPr>
          <p:nvPr/>
        </p:nvSpPr>
        <p:spPr bwMode="auto">
          <a:xfrm>
            <a:off x="3856038" y="5022850"/>
            <a:ext cx="0" cy="457200"/>
          </a:xfrm>
          <a:prstGeom prst="line">
            <a:avLst/>
          </a:prstGeom>
          <a:noFill/>
          <a:ln w="9525" cap="rnd">
            <a:solidFill>
              <a:srgbClr val="000000"/>
            </a:solidFill>
            <a:prstDash val="sysDot"/>
            <a:round/>
            <a:headEnd/>
            <a:tailEnd/>
          </a:ln>
        </p:spPr>
        <p:txBody>
          <a:bodyPr/>
          <a:lstStyle/>
          <a:p>
            <a:endParaRPr lang="cs-CZ"/>
          </a:p>
        </p:txBody>
      </p:sp>
      <p:sp>
        <p:nvSpPr>
          <p:cNvPr id="87084" name="Line 58"/>
          <p:cNvSpPr>
            <a:spLocks noChangeShapeType="1"/>
          </p:cNvSpPr>
          <p:nvPr/>
        </p:nvSpPr>
        <p:spPr bwMode="auto">
          <a:xfrm>
            <a:off x="3398838" y="1090613"/>
            <a:ext cx="0" cy="2378075"/>
          </a:xfrm>
          <a:prstGeom prst="line">
            <a:avLst/>
          </a:prstGeom>
          <a:noFill/>
          <a:ln w="38100">
            <a:solidFill>
              <a:srgbClr val="000000"/>
            </a:solidFill>
            <a:round/>
            <a:headEnd/>
            <a:tailEnd/>
          </a:ln>
        </p:spPr>
        <p:txBody>
          <a:bodyPr/>
          <a:lstStyle/>
          <a:p>
            <a:endParaRPr lang="cs-CZ"/>
          </a:p>
        </p:txBody>
      </p:sp>
      <p:sp>
        <p:nvSpPr>
          <p:cNvPr id="87085" name="Line 59"/>
          <p:cNvSpPr>
            <a:spLocks noChangeShapeType="1"/>
          </p:cNvSpPr>
          <p:nvPr/>
        </p:nvSpPr>
        <p:spPr bwMode="auto">
          <a:xfrm flipH="1">
            <a:off x="1752600" y="3468688"/>
            <a:ext cx="1646238" cy="274637"/>
          </a:xfrm>
          <a:prstGeom prst="line">
            <a:avLst/>
          </a:prstGeom>
          <a:noFill/>
          <a:ln w="38100">
            <a:solidFill>
              <a:srgbClr val="000000"/>
            </a:solidFill>
            <a:round/>
            <a:headEnd/>
            <a:tailEnd/>
          </a:ln>
        </p:spPr>
        <p:txBody>
          <a:bodyPr/>
          <a:lstStyle/>
          <a:p>
            <a:endParaRPr lang="cs-CZ"/>
          </a:p>
        </p:txBody>
      </p:sp>
      <p:sp>
        <p:nvSpPr>
          <p:cNvPr id="87086" name="Line 60"/>
          <p:cNvSpPr>
            <a:spLocks noChangeShapeType="1"/>
          </p:cNvSpPr>
          <p:nvPr/>
        </p:nvSpPr>
        <p:spPr bwMode="auto">
          <a:xfrm flipH="1">
            <a:off x="107950" y="3743325"/>
            <a:ext cx="1644650" cy="639763"/>
          </a:xfrm>
          <a:prstGeom prst="line">
            <a:avLst/>
          </a:prstGeom>
          <a:noFill/>
          <a:ln w="38100">
            <a:solidFill>
              <a:srgbClr val="000000"/>
            </a:solidFill>
            <a:round/>
            <a:headEnd/>
            <a:tailEnd/>
          </a:ln>
        </p:spPr>
        <p:txBody>
          <a:bodyPr/>
          <a:lstStyle/>
          <a:p>
            <a:endParaRPr lang="cs-CZ"/>
          </a:p>
        </p:txBody>
      </p:sp>
      <p:sp>
        <p:nvSpPr>
          <p:cNvPr id="87087" name="Line 61"/>
          <p:cNvSpPr>
            <a:spLocks noChangeShapeType="1"/>
          </p:cNvSpPr>
          <p:nvPr/>
        </p:nvSpPr>
        <p:spPr bwMode="auto">
          <a:xfrm flipH="1">
            <a:off x="1752600" y="1090613"/>
            <a:ext cx="1646238" cy="0"/>
          </a:xfrm>
          <a:prstGeom prst="line">
            <a:avLst/>
          </a:prstGeom>
          <a:noFill/>
          <a:ln w="38100">
            <a:solidFill>
              <a:srgbClr val="000000"/>
            </a:solidFill>
            <a:round/>
            <a:headEnd/>
            <a:tailEnd/>
          </a:ln>
        </p:spPr>
        <p:txBody>
          <a:bodyPr/>
          <a:lstStyle/>
          <a:p>
            <a:endParaRPr lang="cs-CZ"/>
          </a:p>
        </p:txBody>
      </p:sp>
      <p:sp>
        <p:nvSpPr>
          <p:cNvPr id="87088" name="Line 62"/>
          <p:cNvSpPr>
            <a:spLocks noChangeShapeType="1"/>
          </p:cNvSpPr>
          <p:nvPr/>
        </p:nvSpPr>
        <p:spPr bwMode="auto">
          <a:xfrm>
            <a:off x="1936750" y="4748213"/>
            <a:ext cx="0" cy="549275"/>
          </a:xfrm>
          <a:prstGeom prst="line">
            <a:avLst/>
          </a:prstGeom>
          <a:noFill/>
          <a:ln w="57150">
            <a:solidFill>
              <a:srgbClr val="000000"/>
            </a:solidFill>
            <a:round/>
            <a:headEnd/>
            <a:tailEnd/>
          </a:ln>
        </p:spPr>
        <p:txBody>
          <a:bodyPr/>
          <a:lstStyle/>
          <a:p>
            <a:endParaRPr lang="cs-CZ"/>
          </a:p>
        </p:txBody>
      </p:sp>
      <p:sp>
        <p:nvSpPr>
          <p:cNvPr id="87089" name="Line 63"/>
          <p:cNvSpPr>
            <a:spLocks noChangeShapeType="1"/>
          </p:cNvSpPr>
          <p:nvPr/>
        </p:nvSpPr>
        <p:spPr bwMode="auto">
          <a:xfrm>
            <a:off x="4130675" y="4383088"/>
            <a:ext cx="0" cy="547687"/>
          </a:xfrm>
          <a:prstGeom prst="line">
            <a:avLst/>
          </a:prstGeom>
          <a:noFill/>
          <a:ln w="57150">
            <a:solidFill>
              <a:srgbClr val="000000"/>
            </a:solidFill>
            <a:round/>
            <a:headEnd/>
            <a:tailEnd/>
          </a:ln>
        </p:spPr>
        <p:txBody>
          <a:bodyPr/>
          <a:lstStyle/>
          <a:p>
            <a:endParaRPr lang="cs-CZ"/>
          </a:p>
        </p:txBody>
      </p:sp>
      <p:sp>
        <p:nvSpPr>
          <p:cNvPr id="87090" name="Line 64"/>
          <p:cNvSpPr>
            <a:spLocks noChangeShapeType="1"/>
          </p:cNvSpPr>
          <p:nvPr/>
        </p:nvSpPr>
        <p:spPr bwMode="auto">
          <a:xfrm flipV="1">
            <a:off x="1936750" y="4930775"/>
            <a:ext cx="2193925" cy="366713"/>
          </a:xfrm>
          <a:prstGeom prst="line">
            <a:avLst/>
          </a:prstGeom>
          <a:noFill/>
          <a:ln w="57150">
            <a:solidFill>
              <a:srgbClr val="000000"/>
            </a:solidFill>
            <a:round/>
            <a:headEnd/>
            <a:tailEnd/>
          </a:ln>
        </p:spPr>
        <p:txBody>
          <a:bodyPr/>
          <a:lstStyle/>
          <a:p>
            <a:endParaRPr lang="cs-CZ"/>
          </a:p>
        </p:txBody>
      </p:sp>
      <p:sp>
        <p:nvSpPr>
          <p:cNvPr id="87091" name="Line 65"/>
          <p:cNvSpPr>
            <a:spLocks noChangeShapeType="1"/>
          </p:cNvSpPr>
          <p:nvPr/>
        </p:nvSpPr>
        <p:spPr bwMode="auto">
          <a:xfrm flipV="1">
            <a:off x="1936750" y="4383088"/>
            <a:ext cx="2193925" cy="365125"/>
          </a:xfrm>
          <a:prstGeom prst="line">
            <a:avLst/>
          </a:prstGeom>
          <a:noFill/>
          <a:ln w="57150">
            <a:solidFill>
              <a:srgbClr val="000000"/>
            </a:solidFill>
            <a:round/>
            <a:headEnd/>
            <a:tailEnd/>
          </a:ln>
        </p:spPr>
        <p:txBody>
          <a:bodyPr/>
          <a:lstStyle/>
          <a:p>
            <a:endParaRPr lang="cs-CZ"/>
          </a:p>
        </p:txBody>
      </p:sp>
      <p:sp>
        <p:nvSpPr>
          <p:cNvPr id="87092" name="Line 66"/>
          <p:cNvSpPr>
            <a:spLocks noChangeShapeType="1"/>
          </p:cNvSpPr>
          <p:nvPr/>
        </p:nvSpPr>
        <p:spPr bwMode="auto">
          <a:xfrm>
            <a:off x="1752600" y="3743325"/>
            <a:ext cx="0" cy="2651125"/>
          </a:xfrm>
          <a:prstGeom prst="line">
            <a:avLst/>
          </a:prstGeom>
          <a:noFill/>
          <a:ln w="57150">
            <a:solidFill>
              <a:srgbClr val="000000"/>
            </a:solidFill>
            <a:round/>
            <a:headEnd/>
            <a:tailEnd/>
          </a:ln>
        </p:spPr>
        <p:txBody>
          <a:bodyPr/>
          <a:lstStyle/>
          <a:p>
            <a:endParaRPr lang="cs-CZ"/>
          </a:p>
        </p:txBody>
      </p:sp>
      <p:sp>
        <p:nvSpPr>
          <p:cNvPr id="87093" name="Line 67"/>
          <p:cNvSpPr>
            <a:spLocks noChangeShapeType="1"/>
          </p:cNvSpPr>
          <p:nvPr/>
        </p:nvSpPr>
        <p:spPr bwMode="auto">
          <a:xfrm flipV="1">
            <a:off x="1936750" y="4840288"/>
            <a:ext cx="2193925" cy="365125"/>
          </a:xfrm>
          <a:prstGeom prst="line">
            <a:avLst/>
          </a:prstGeom>
          <a:noFill/>
          <a:ln w="38100">
            <a:solidFill>
              <a:srgbClr val="000000"/>
            </a:solidFill>
            <a:round/>
            <a:headEnd/>
            <a:tailEnd/>
          </a:ln>
        </p:spPr>
        <p:txBody>
          <a:bodyPr/>
          <a:lstStyle/>
          <a:p>
            <a:endParaRPr lang="cs-CZ"/>
          </a:p>
        </p:txBody>
      </p:sp>
      <p:sp>
        <p:nvSpPr>
          <p:cNvPr id="87094" name="Line 68"/>
          <p:cNvSpPr>
            <a:spLocks noChangeShapeType="1"/>
          </p:cNvSpPr>
          <p:nvPr/>
        </p:nvSpPr>
        <p:spPr bwMode="auto">
          <a:xfrm flipV="1">
            <a:off x="1570038" y="2644775"/>
            <a:ext cx="1828800" cy="274638"/>
          </a:xfrm>
          <a:prstGeom prst="line">
            <a:avLst/>
          </a:prstGeom>
          <a:noFill/>
          <a:ln w="38100">
            <a:solidFill>
              <a:srgbClr val="000000"/>
            </a:solidFill>
            <a:round/>
            <a:headEnd/>
            <a:tailEnd/>
          </a:ln>
        </p:spPr>
        <p:txBody>
          <a:bodyPr/>
          <a:lstStyle/>
          <a:p>
            <a:endParaRPr lang="cs-CZ"/>
          </a:p>
        </p:txBody>
      </p:sp>
      <p:sp>
        <p:nvSpPr>
          <p:cNvPr id="87095" name="Line 69"/>
          <p:cNvSpPr>
            <a:spLocks noChangeShapeType="1"/>
          </p:cNvSpPr>
          <p:nvPr/>
        </p:nvSpPr>
        <p:spPr bwMode="auto">
          <a:xfrm flipV="1">
            <a:off x="1570038" y="3101975"/>
            <a:ext cx="1828800" cy="274638"/>
          </a:xfrm>
          <a:prstGeom prst="line">
            <a:avLst/>
          </a:prstGeom>
          <a:noFill/>
          <a:ln w="38100">
            <a:solidFill>
              <a:srgbClr val="000000"/>
            </a:solidFill>
            <a:round/>
            <a:headEnd/>
            <a:tailEnd/>
          </a:ln>
        </p:spPr>
        <p:txBody>
          <a:bodyPr/>
          <a:lstStyle/>
          <a:p>
            <a:endParaRPr lang="cs-CZ"/>
          </a:p>
        </p:txBody>
      </p:sp>
      <p:sp>
        <p:nvSpPr>
          <p:cNvPr id="87096" name="Line 70"/>
          <p:cNvSpPr>
            <a:spLocks noChangeShapeType="1"/>
          </p:cNvSpPr>
          <p:nvPr/>
        </p:nvSpPr>
        <p:spPr bwMode="auto">
          <a:xfrm flipV="1">
            <a:off x="1570038" y="3286125"/>
            <a:ext cx="1828800" cy="273050"/>
          </a:xfrm>
          <a:prstGeom prst="line">
            <a:avLst/>
          </a:prstGeom>
          <a:noFill/>
          <a:ln w="38100">
            <a:solidFill>
              <a:srgbClr val="000000"/>
            </a:solidFill>
            <a:round/>
            <a:headEnd/>
            <a:tailEnd/>
          </a:ln>
        </p:spPr>
        <p:txBody>
          <a:bodyPr/>
          <a:lstStyle/>
          <a:p>
            <a:endParaRPr lang="cs-CZ"/>
          </a:p>
        </p:txBody>
      </p:sp>
      <p:sp>
        <p:nvSpPr>
          <p:cNvPr id="87097" name="Line 71"/>
          <p:cNvSpPr>
            <a:spLocks noChangeShapeType="1"/>
          </p:cNvSpPr>
          <p:nvPr/>
        </p:nvSpPr>
        <p:spPr bwMode="auto">
          <a:xfrm flipV="1">
            <a:off x="930275" y="3101975"/>
            <a:ext cx="2468563" cy="457200"/>
          </a:xfrm>
          <a:prstGeom prst="line">
            <a:avLst/>
          </a:prstGeom>
          <a:noFill/>
          <a:ln w="38100">
            <a:solidFill>
              <a:srgbClr val="000000"/>
            </a:solidFill>
            <a:round/>
            <a:headEnd/>
            <a:tailEnd/>
          </a:ln>
        </p:spPr>
        <p:txBody>
          <a:bodyPr/>
          <a:lstStyle/>
          <a:p>
            <a:endParaRPr lang="cs-CZ"/>
          </a:p>
        </p:txBody>
      </p:sp>
      <p:sp>
        <p:nvSpPr>
          <p:cNvPr id="87098" name="Line 72"/>
          <p:cNvSpPr>
            <a:spLocks noChangeShapeType="1"/>
          </p:cNvSpPr>
          <p:nvPr/>
        </p:nvSpPr>
        <p:spPr bwMode="auto">
          <a:xfrm>
            <a:off x="930275" y="3559175"/>
            <a:ext cx="639763" cy="0"/>
          </a:xfrm>
          <a:prstGeom prst="line">
            <a:avLst/>
          </a:prstGeom>
          <a:noFill/>
          <a:ln w="38100">
            <a:solidFill>
              <a:srgbClr val="000000"/>
            </a:solidFill>
            <a:round/>
            <a:headEnd/>
            <a:tailEnd/>
          </a:ln>
        </p:spPr>
        <p:txBody>
          <a:bodyPr/>
          <a:lstStyle/>
          <a:p>
            <a:endParaRPr lang="cs-CZ"/>
          </a:p>
        </p:txBody>
      </p:sp>
      <p:sp>
        <p:nvSpPr>
          <p:cNvPr id="87099" name="Line 73"/>
          <p:cNvSpPr>
            <a:spLocks noChangeShapeType="1"/>
          </p:cNvSpPr>
          <p:nvPr/>
        </p:nvSpPr>
        <p:spPr bwMode="auto">
          <a:xfrm>
            <a:off x="930275" y="3559175"/>
            <a:ext cx="0" cy="457200"/>
          </a:xfrm>
          <a:prstGeom prst="line">
            <a:avLst/>
          </a:prstGeom>
          <a:noFill/>
          <a:ln w="38100">
            <a:solidFill>
              <a:srgbClr val="000000"/>
            </a:solidFill>
            <a:round/>
            <a:headEnd/>
            <a:tailEnd/>
          </a:ln>
        </p:spPr>
        <p:txBody>
          <a:bodyPr/>
          <a:lstStyle/>
          <a:p>
            <a:endParaRPr lang="cs-CZ"/>
          </a:p>
        </p:txBody>
      </p:sp>
      <p:sp>
        <p:nvSpPr>
          <p:cNvPr id="87100" name="Line 74"/>
          <p:cNvSpPr>
            <a:spLocks noChangeShapeType="1"/>
          </p:cNvSpPr>
          <p:nvPr/>
        </p:nvSpPr>
        <p:spPr bwMode="auto">
          <a:xfrm>
            <a:off x="1570038" y="3559175"/>
            <a:ext cx="0" cy="274638"/>
          </a:xfrm>
          <a:prstGeom prst="line">
            <a:avLst/>
          </a:prstGeom>
          <a:noFill/>
          <a:ln w="38100">
            <a:solidFill>
              <a:srgbClr val="000000"/>
            </a:solidFill>
            <a:round/>
            <a:headEnd/>
            <a:tailEnd/>
          </a:ln>
        </p:spPr>
        <p:txBody>
          <a:bodyPr/>
          <a:lstStyle/>
          <a:p>
            <a:endParaRPr lang="cs-CZ"/>
          </a:p>
        </p:txBody>
      </p:sp>
      <p:sp>
        <p:nvSpPr>
          <p:cNvPr id="87101" name="Line 75"/>
          <p:cNvSpPr>
            <a:spLocks noChangeShapeType="1"/>
          </p:cNvSpPr>
          <p:nvPr/>
        </p:nvSpPr>
        <p:spPr bwMode="auto">
          <a:xfrm>
            <a:off x="1570038" y="2279650"/>
            <a:ext cx="0" cy="0"/>
          </a:xfrm>
          <a:prstGeom prst="line">
            <a:avLst/>
          </a:prstGeom>
          <a:noFill/>
          <a:ln w="9525">
            <a:solidFill>
              <a:srgbClr val="000000"/>
            </a:solidFill>
            <a:round/>
            <a:headEnd/>
            <a:tailEnd/>
          </a:ln>
        </p:spPr>
        <p:txBody>
          <a:bodyPr/>
          <a:lstStyle/>
          <a:p>
            <a:endParaRPr lang="cs-CZ"/>
          </a:p>
        </p:txBody>
      </p:sp>
      <p:sp>
        <p:nvSpPr>
          <p:cNvPr id="87102" name="Line 76"/>
          <p:cNvSpPr>
            <a:spLocks noChangeShapeType="1"/>
          </p:cNvSpPr>
          <p:nvPr/>
        </p:nvSpPr>
        <p:spPr bwMode="auto">
          <a:xfrm flipV="1">
            <a:off x="930275" y="2462213"/>
            <a:ext cx="2468563" cy="457200"/>
          </a:xfrm>
          <a:prstGeom prst="line">
            <a:avLst/>
          </a:prstGeom>
          <a:noFill/>
          <a:ln w="38100">
            <a:solidFill>
              <a:srgbClr val="000000"/>
            </a:solidFill>
            <a:round/>
            <a:headEnd/>
            <a:tailEnd/>
          </a:ln>
        </p:spPr>
        <p:txBody>
          <a:bodyPr/>
          <a:lstStyle/>
          <a:p>
            <a:endParaRPr lang="cs-CZ"/>
          </a:p>
        </p:txBody>
      </p:sp>
      <p:sp>
        <p:nvSpPr>
          <p:cNvPr id="87103" name="Line 77"/>
          <p:cNvSpPr>
            <a:spLocks noChangeShapeType="1"/>
          </p:cNvSpPr>
          <p:nvPr/>
        </p:nvSpPr>
        <p:spPr bwMode="auto">
          <a:xfrm flipV="1">
            <a:off x="1570038" y="2005013"/>
            <a:ext cx="1828800" cy="274637"/>
          </a:xfrm>
          <a:prstGeom prst="line">
            <a:avLst/>
          </a:prstGeom>
          <a:noFill/>
          <a:ln w="38100">
            <a:solidFill>
              <a:srgbClr val="000000"/>
            </a:solidFill>
            <a:round/>
            <a:headEnd/>
            <a:tailEnd/>
          </a:ln>
        </p:spPr>
        <p:txBody>
          <a:bodyPr/>
          <a:lstStyle/>
          <a:p>
            <a:endParaRPr lang="cs-CZ"/>
          </a:p>
        </p:txBody>
      </p:sp>
      <p:sp>
        <p:nvSpPr>
          <p:cNvPr id="87104" name="Line 78"/>
          <p:cNvSpPr>
            <a:spLocks noChangeShapeType="1"/>
          </p:cNvSpPr>
          <p:nvPr/>
        </p:nvSpPr>
        <p:spPr bwMode="auto">
          <a:xfrm flipV="1">
            <a:off x="1204913" y="1639888"/>
            <a:ext cx="2193925" cy="365125"/>
          </a:xfrm>
          <a:prstGeom prst="line">
            <a:avLst/>
          </a:prstGeom>
          <a:noFill/>
          <a:ln w="38100">
            <a:solidFill>
              <a:srgbClr val="000000"/>
            </a:solidFill>
            <a:round/>
            <a:headEnd/>
            <a:tailEnd/>
          </a:ln>
        </p:spPr>
        <p:txBody>
          <a:bodyPr/>
          <a:lstStyle/>
          <a:p>
            <a:endParaRPr lang="cs-CZ"/>
          </a:p>
        </p:txBody>
      </p:sp>
      <p:sp>
        <p:nvSpPr>
          <p:cNvPr id="87105" name="Line 79"/>
          <p:cNvSpPr>
            <a:spLocks noChangeShapeType="1"/>
          </p:cNvSpPr>
          <p:nvPr/>
        </p:nvSpPr>
        <p:spPr bwMode="auto">
          <a:xfrm flipV="1">
            <a:off x="1204913" y="1182688"/>
            <a:ext cx="2193925" cy="365125"/>
          </a:xfrm>
          <a:prstGeom prst="line">
            <a:avLst/>
          </a:prstGeom>
          <a:noFill/>
          <a:ln w="38100">
            <a:solidFill>
              <a:srgbClr val="000000"/>
            </a:solidFill>
            <a:round/>
            <a:headEnd/>
            <a:tailEnd/>
          </a:ln>
        </p:spPr>
        <p:txBody>
          <a:bodyPr/>
          <a:lstStyle/>
          <a:p>
            <a:endParaRPr lang="cs-CZ"/>
          </a:p>
        </p:txBody>
      </p:sp>
      <p:sp>
        <p:nvSpPr>
          <p:cNvPr id="87106" name="Line 80"/>
          <p:cNvSpPr>
            <a:spLocks noChangeShapeType="1"/>
          </p:cNvSpPr>
          <p:nvPr/>
        </p:nvSpPr>
        <p:spPr bwMode="auto">
          <a:xfrm flipV="1">
            <a:off x="565150" y="1182688"/>
            <a:ext cx="2193925" cy="365125"/>
          </a:xfrm>
          <a:prstGeom prst="line">
            <a:avLst/>
          </a:prstGeom>
          <a:noFill/>
          <a:ln w="9525">
            <a:solidFill>
              <a:srgbClr val="000000"/>
            </a:solidFill>
            <a:round/>
            <a:headEnd/>
            <a:tailEnd/>
          </a:ln>
        </p:spPr>
        <p:txBody>
          <a:bodyPr/>
          <a:lstStyle/>
          <a:p>
            <a:endParaRPr lang="cs-CZ"/>
          </a:p>
        </p:txBody>
      </p:sp>
      <p:sp>
        <p:nvSpPr>
          <p:cNvPr id="87107" name="Line 81"/>
          <p:cNvSpPr>
            <a:spLocks noChangeShapeType="1"/>
          </p:cNvSpPr>
          <p:nvPr/>
        </p:nvSpPr>
        <p:spPr bwMode="auto">
          <a:xfrm flipV="1">
            <a:off x="838200" y="2736850"/>
            <a:ext cx="914400" cy="182563"/>
          </a:xfrm>
          <a:prstGeom prst="line">
            <a:avLst/>
          </a:prstGeom>
          <a:noFill/>
          <a:ln w="38100">
            <a:solidFill>
              <a:srgbClr val="000000"/>
            </a:solidFill>
            <a:round/>
            <a:headEnd/>
            <a:tailEnd/>
          </a:ln>
        </p:spPr>
        <p:txBody>
          <a:bodyPr/>
          <a:lstStyle/>
          <a:p>
            <a:endParaRPr lang="cs-CZ"/>
          </a:p>
        </p:txBody>
      </p:sp>
      <p:sp>
        <p:nvSpPr>
          <p:cNvPr id="87108" name="Line 82"/>
          <p:cNvSpPr>
            <a:spLocks noChangeShapeType="1"/>
          </p:cNvSpPr>
          <p:nvPr/>
        </p:nvSpPr>
        <p:spPr bwMode="auto">
          <a:xfrm flipV="1">
            <a:off x="198438" y="2736850"/>
            <a:ext cx="914400" cy="182563"/>
          </a:xfrm>
          <a:prstGeom prst="line">
            <a:avLst/>
          </a:prstGeom>
          <a:noFill/>
          <a:ln w="38100">
            <a:solidFill>
              <a:srgbClr val="000000"/>
            </a:solidFill>
            <a:round/>
            <a:headEnd/>
            <a:tailEnd/>
          </a:ln>
        </p:spPr>
        <p:txBody>
          <a:bodyPr/>
          <a:lstStyle/>
          <a:p>
            <a:endParaRPr lang="cs-CZ"/>
          </a:p>
        </p:txBody>
      </p:sp>
      <p:sp>
        <p:nvSpPr>
          <p:cNvPr id="87109" name="Line 83"/>
          <p:cNvSpPr>
            <a:spLocks noChangeShapeType="1"/>
          </p:cNvSpPr>
          <p:nvPr/>
        </p:nvSpPr>
        <p:spPr bwMode="auto">
          <a:xfrm flipV="1">
            <a:off x="198438" y="3376613"/>
            <a:ext cx="1006475" cy="182562"/>
          </a:xfrm>
          <a:prstGeom prst="line">
            <a:avLst/>
          </a:prstGeom>
          <a:noFill/>
          <a:ln w="38100">
            <a:solidFill>
              <a:srgbClr val="000000"/>
            </a:solidFill>
            <a:round/>
            <a:headEnd/>
            <a:tailEnd/>
          </a:ln>
        </p:spPr>
        <p:txBody>
          <a:bodyPr/>
          <a:lstStyle/>
          <a:p>
            <a:endParaRPr lang="cs-CZ"/>
          </a:p>
        </p:txBody>
      </p:sp>
      <p:sp>
        <p:nvSpPr>
          <p:cNvPr id="87110" name="Line 84"/>
          <p:cNvSpPr>
            <a:spLocks noChangeShapeType="1"/>
          </p:cNvSpPr>
          <p:nvPr/>
        </p:nvSpPr>
        <p:spPr bwMode="auto">
          <a:xfrm flipV="1">
            <a:off x="838200" y="3376613"/>
            <a:ext cx="914400" cy="182562"/>
          </a:xfrm>
          <a:prstGeom prst="line">
            <a:avLst/>
          </a:prstGeom>
          <a:noFill/>
          <a:ln w="38100">
            <a:solidFill>
              <a:srgbClr val="000000"/>
            </a:solidFill>
            <a:round/>
            <a:headEnd/>
            <a:tailEnd/>
          </a:ln>
        </p:spPr>
        <p:txBody>
          <a:bodyPr/>
          <a:lstStyle/>
          <a:p>
            <a:endParaRPr lang="cs-CZ"/>
          </a:p>
        </p:txBody>
      </p:sp>
      <p:sp>
        <p:nvSpPr>
          <p:cNvPr id="87111" name="Line 85"/>
          <p:cNvSpPr>
            <a:spLocks noChangeShapeType="1"/>
          </p:cNvSpPr>
          <p:nvPr/>
        </p:nvSpPr>
        <p:spPr bwMode="auto">
          <a:xfrm flipV="1">
            <a:off x="198438" y="4016375"/>
            <a:ext cx="1006475" cy="184150"/>
          </a:xfrm>
          <a:prstGeom prst="line">
            <a:avLst/>
          </a:prstGeom>
          <a:noFill/>
          <a:ln w="9525" cap="rnd">
            <a:solidFill>
              <a:srgbClr val="000000"/>
            </a:solidFill>
            <a:prstDash val="sysDot"/>
            <a:round/>
            <a:headEnd/>
            <a:tailEnd/>
          </a:ln>
        </p:spPr>
        <p:txBody>
          <a:bodyPr/>
          <a:lstStyle/>
          <a:p>
            <a:endParaRPr lang="cs-CZ"/>
          </a:p>
        </p:txBody>
      </p:sp>
      <p:sp>
        <p:nvSpPr>
          <p:cNvPr id="87112" name="Line 86"/>
          <p:cNvSpPr>
            <a:spLocks noChangeShapeType="1"/>
          </p:cNvSpPr>
          <p:nvPr/>
        </p:nvSpPr>
        <p:spPr bwMode="auto">
          <a:xfrm flipV="1">
            <a:off x="198438" y="4657725"/>
            <a:ext cx="823912" cy="182563"/>
          </a:xfrm>
          <a:prstGeom prst="line">
            <a:avLst/>
          </a:prstGeom>
          <a:noFill/>
          <a:ln w="9525" cap="rnd">
            <a:solidFill>
              <a:srgbClr val="000000"/>
            </a:solidFill>
            <a:prstDash val="sysDot"/>
            <a:round/>
            <a:headEnd/>
            <a:tailEnd/>
          </a:ln>
        </p:spPr>
        <p:txBody>
          <a:bodyPr/>
          <a:lstStyle/>
          <a:p>
            <a:endParaRPr lang="cs-CZ"/>
          </a:p>
        </p:txBody>
      </p:sp>
      <p:sp>
        <p:nvSpPr>
          <p:cNvPr id="87113" name="Line 87"/>
          <p:cNvSpPr>
            <a:spLocks noChangeShapeType="1"/>
          </p:cNvSpPr>
          <p:nvPr/>
        </p:nvSpPr>
        <p:spPr bwMode="auto">
          <a:xfrm flipV="1">
            <a:off x="838200" y="4657725"/>
            <a:ext cx="914400" cy="182563"/>
          </a:xfrm>
          <a:prstGeom prst="line">
            <a:avLst/>
          </a:prstGeom>
          <a:noFill/>
          <a:ln w="9525" cap="rnd">
            <a:solidFill>
              <a:srgbClr val="000000"/>
            </a:solidFill>
            <a:prstDash val="sysDot"/>
            <a:round/>
            <a:headEnd/>
            <a:tailEnd/>
          </a:ln>
        </p:spPr>
        <p:txBody>
          <a:bodyPr/>
          <a:lstStyle/>
          <a:p>
            <a:endParaRPr lang="cs-CZ"/>
          </a:p>
        </p:txBody>
      </p:sp>
      <p:sp>
        <p:nvSpPr>
          <p:cNvPr id="87114" name="Line 88"/>
          <p:cNvSpPr>
            <a:spLocks noChangeShapeType="1"/>
          </p:cNvSpPr>
          <p:nvPr/>
        </p:nvSpPr>
        <p:spPr bwMode="auto">
          <a:xfrm flipV="1">
            <a:off x="565150" y="5297488"/>
            <a:ext cx="1004888" cy="182562"/>
          </a:xfrm>
          <a:prstGeom prst="line">
            <a:avLst/>
          </a:prstGeom>
          <a:noFill/>
          <a:ln w="9525" cap="rnd">
            <a:solidFill>
              <a:srgbClr val="000000"/>
            </a:solidFill>
            <a:prstDash val="sysDot"/>
            <a:round/>
            <a:headEnd/>
            <a:tailEnd/>
          </a:ln>
        </p:spPr>
        <p:txBody>
          <a:bodyPr/>
          <a:lstStyle/>
          <a:p>
            <a:endParaRPr lang="cs-CZ"/>
          </a:p>
        </p:txBody>
      </p:sp>
      <p:sp>
        <p:nvSpPr>
          <p:cNvPr id="87115" name="Line 89"/>
          <p:cNvSpPr>
            <a:spLocks noChangeShapeType="1"/>
          </p:cNvSpPr>
          <p:nvPr/>
        </p:nvSpPr>
        <p:spPr bwMode="auto">
          <a:xfrm>
            <a:off x="4222750" y="3743325"/>
            <a:ext cx="0" cy="457200"/>
          </a:xfrm>
          <a:prstGeom prst="line">
            <a:avLst/>
          </a:prstGeom>
          <a:noFill/>
          <a:ln w="9525" cap="rnd">
            <a:solidFill>
              <a:srgbClr val="000000"/>
            </a:solidFill>
            <a:prstDash val="sysDot"/>
            <a:round/>
            <a:headEnd/>
            <a:tailEnd/>
          </a:ln>
        </p:spPr>
        <p:txBody>
          <a:bodyPr/>
          <a:lstStyle/>
          <a:p>
            <a:endParaRPr lang="cs-CZ"/>
          </a:p>
        </p:txBody>
      </p:sp>
      <p:sp>
        <p:nvSpPr>
          <p:cNvPr id="87116" name="Line 90"/>
          <p:cNvSpPr>
            <a:spLocks noChangeShapeType="1"/>
          </p:cNvSpPr>
          <p:nvPr/>
        </p:nvSpPr>
        <p:spPr bwMode="auto">
          <a:xfrm>
            <a:off x="4222750" y="3101975"/>
            <a:ext cx="0" cy="457200"/>
          </a:xfrm>
          <a:prstGeom prst="line">
            <a:avLst/>
          </a:prstGeom>
          <a:noFill/>
          <a:ln w="9525" cap="rnd">
            <a:solidFill>
              <a:srgbClr val="000000"/>
            </a:solidFill>
            <a:prstDash val="sysDot"/>
            <a:round/>
            <a:headEnd/>
            <a:tailEnd/>
          </a:ln>
        </p:spPr>
        <p:txBody>
          <a:bodyPr/>
          <a:lstStyle/>
          <a:p>
            <a:endParaRPr lang="cs-CZ"/>
          </a:p>
        </p:txBody>
      </p:sp>
      <p:sp>
        <p:nvSpPr>
          <p:cNvPr id="87117" name="Line 91"/>
          <p:cNvSpPr>
            <a:spLocks noChangeShapeType="1"/>
          </p:cNvSpPr>
          <p:nvPr/>
        </p:nvSpPr>
        <p:spPr bwMode="auto">
          <a:xfrm>
            <a:off x="4222750" y="2462213"/>
            <a:ext cx="0" cy="457200"/>
          </a:xfrm>
          <a:prstGeom prst="line">
            <a:avLst/>
          </a:prstGeom>
          <a:noFill/>
          <a:ln w="9525" cap="rnd">
            <a:solidFill>
              <a:srgbClr val="000000"/>
            </a:solidFill>
            <a:prstDash val="sysDot"/>
            <a:round/>
            <a:headEnd/>
            <a:tailEnd/>
          </a:ln>
        </p:spPr>
        <p:txBody>
          <a:bodyPr/>
          <a:lstStyle/>
          <a:p>
            <a:endParaRPr lang="cs-CZ"/>
          </a:p>
        </p:txBody>
      </p:sp>
      <p:sp>
        <p:nvSpPr>
          <p:cNvPr id="87118" name="Line 92"/>
          <p:cNvSpPr>
            <a:spLocks noChangeShapeType="1"/>
          </p:cNvSpPr>
          <p:nvPr/>
        </p:nvSpPr>
        <p:spPr bwMode="auto">
          <a:xfrm>
            <a:off x="4222750" y="1822450"/>
            <a:ext cx="0" cy="457200"/>
          </a:xfrm>
          <a:prstGeom prst="line">
            <a:avLst/>
          </a:prstGeom>
          <a:noFill/>
          <a:ln w="9525" cap="rnd">
            <a:solidFill>
              <a:srgbClr val="000000"/>
            </a:solidFill>
            <a:prstDash val="sysDot"/>
            <a:round/>
            <a:headEnd/>
            <a:tailEnd/>
          </a:ln>
        </p:spPr>
        <p:txBody>
          <a:bodyPr/>
          <a:lstStyle/>
          <a:p>
            <a:endParaRPr lang="cs-CZ"/>
          </a:p>
        </p:txBody>
      </p:sp>
      <p:sp>
        <p:nvSpPr>
          <p:cNvPr id="87119" name="Line 93"/>
          <p:cNvSpPr>
            <a:spLocks noChangeShapeType="1"/>
          </p:cNvSpPr>
          <p:nvPr/>
        </p:nvSpPr>
        <p:spPr bwMode="auto">
          <a:xfrm>
            <a:off x="3856038" y="1090613"/>
            <a:ext cx="0" cy="457200"/>
          </a:xfrm>
          <a:prstGeom prst="line">
            <a:avLst/>
          </a:prstGeom>
          <a:noFill/>
          <a:ln w="9525" cap="rnd">
            <a:solidFill>
              <a:srgbClr val="000000"/>
            </a:solidFill>
            <a:prstDash val="sysDot"/>
            <a:round/>
            <a:headEnd/>
            <a:tailEnd/>
          </a:ln>
        </p:spPr>
        <p:txBody>
          <a:bodyPr/>
          <a:lstStyle/>
          <a:p>
            <a:endParaRPr lang="cs-CZ"/>
          </a:p>
        </p:txBody>
      </p:sp>
      <p:sp>
        <p:nvSpPr>
          <p:cNvPr id="87120" name="Line 94"/>
          <p:cNvSpPr>
            <a:spLocks noChangeShapeType="1"/>
          </p:cNvSpPr>
          <p:nvPr/>
        </p:nvSpPr>
        <p:spPr bwMode="auto">
          <a:xfrm>
            <a:off x="3490913" y="1822450"/>
            <a:ext cx="731837" cy="0"/>
          </a:xfrm>
          <a:prstGeom prst="line">
            <a:avLst/>
          </a:prstGeom>
          <a:noFill/>
          <a:ln w="9525" cap="rnd">
            <a:solidFill>
              <a:srgbClr val="000000"/>
            </a:solidFill>
            <a:prstDash val="sysDot"/>
            <a:round/>
            <a:headEnd/>
            <a:tailEnd/>
          </a:ln>
        </p:spPr>
        <p:txBody>
          <a:bodyPr/>
          <a:lstStyle/>
          <a:p>
            <a:endParaRPr lang="cs-CZ"/>
          </a:p>
        </p:txBody>
      </p:sp>
      <p:sp>
        <p:nvSpPr>
          <p:cNvPr id="87121" name="Line 95"/>
          <p:cNvSpPr>
            <a:spLocks noChangeShapeType="1"/>
          </p:cNvSpPr>
          <p:nvPr/>
        </p:nvSpPr>
        <p:spPr bwMode="auto">
          <a:xfrm>
            <a:off x="4222750" y="4383088"/>
            <a:ext cx="0" cy="457200"/>
          </a:xfrm>
          <a:prstGeom prst="line">
            <a:avLst/>
          </a:prstGeom>
          <a:noFill/>
          <a:ln w="9525" cap="rnd">
            <a:solidFill>
              <a:srgbClr val="000000"/>
            </a:solidFill>
            <a:prstDash val="sysDot"/>
            <a:round/>
            <a:headEnd/>
            <a:tailEnd/>
          </a:ln>
        </p:spPr>
        <p:txBody>
          <a:bodyPr/>
          <a:lstStyle/>
          <a:p>
            <a:endParaRPr lang="cs-CZ"/>
          </a:p>
        </p:txBody>
      </p:sp>
      <p:sp>
        <p:nvSpPr>
          <p:cNvPr id="87122" name="Line 96"/>
          <p:cNvSpPr>
            <a:spLocks noChangeShapeType="1"/>
          </p:cNvSpPr>
          <p:nvPr/>
        </p:nvSpPr>
        <p:spPr bwMode="auto">
          <a:xfrm>
            <a:off x="3490913" y="4383088"/>
            <a:ext cx="731837" cy="0"/>
          </a:xfrm>
          <a:prstGeom prst="line">
            <a:avLst/>
          </a:prstGeom>
          <a:noFill/>
          <a:ln w="9525" cap="rnd">
            <a:solidFill>
              <a:srgbClr val="000000"/>
            </a:solidFill>
            <a:prstDash val="sysDot"/>
            <a:round/>
            <a:headEnd/>
            <a:tailEnd/>
          </a:ln>
        </p:spPr>
        <p:txBody>
          <a:bodyPr/>
          <a:lstStyle/>
          <a:p>
            <a:endParaRPr lang="cs-CZ"/>
          </a:p>
        </p:txBody>
      </p:sp>
      <p:sp>
        <p:nvSpPr>
          <p:cNvPr id="87123" name="Line 97"/>
          <p:cNvSpPr>
            <a:spLocks noChangeShapeType="1"/>
          </p:cNvSpPr>
          <p:nvPr/>
        </p:nvSpPr>
        <p:spPr bwMode="auto">
          <a:xfrm>
            <a:off x="2941638" y="1822450"/>
            <a:ext cx="366712" cy="0"/>
          </a:xfrm>
          <a:prstGeom prst="line">
            <a:avLst/>
          </a:prstGeom>
          <a:noFill/>
          <a:ln w="38100">
            <a:solidFill>
              <a:srgbClr val="000000"/>
            </a:solidFill>
            <a:round/>
            <a:headEnd/>
            <a:tailEnd/>
          </a:ln>
        </p:spPr>
        <p:txBody>
          <a:bodyPr/>
          <a:lstStyle/>
          <a:p>
            <a:endParaRPr lang="cs-CZ"/>
          </a:p>
        </p:txBody>
      </p:sp>
      <p:sp>
        <p:nvSpPr>
          <p:cNvPr id="87124" name="Line 98"/>
          <p:cNvSpPr>
            <a:spLocks noChangeShapeType="1"/>
          </p:cNvSpPr>
          <p:nvPr/>
        </p:nvSpPr>
        <p:spPr bwMode="auto">
          <a:xfrm flipV="1">
            <a:off x="565150" y="1822450"/>
            <a:ext cx="365125" cy="639763"/>
          </a:xfrm>
          <a:prstGeom prst="line">
            <a:avLst/>
          </a:prstGeom>
          <a:noFill/>
          <a:ln w="9525">
            <a:solidFill>
              <a:srgbClr val="000000"/>
            </a:solidFill>
            <a:round/>
            <a:headEnd/>
            <a:tailEnd/>
          </a:ln>
        </p:spPr>
        <p:txBody>
          <a:bodyPr/>
          <a:lstStyle/>
          <a:p>
            <a:endParaRPr lang="cs-CZ"/>
          </a:p>
        </p:txBody>
      </p:sp>
      <p:sp>
        <p:nvSpPr>
          <p:cNvPr id="87125" name="Line 99"/>
          <p:cNvSpPr>
            <a:spLocks noChangeShapeType="1"/>
          </p:cNvSpPr>
          <p:nvPr/>
        </p:nvSpPr>
        <p:spPr bwMode="auto">
          <a:xfrm>
            <a:off x="930275" y="1822450"/>
            <a:ext cx="365125" cy="639763"/>
          </a:xfrm>
          <a:prstGeom prst="line">
            <a:avLst/>
          </a:prstGeom>
          <a:noFill/>
          <a:ln w="9525">
            <a:solidFill>
              <a:srgbClr val="000000"/>
            </a:solidFill>
            <a:round/>
            <a:headEnd/>
            <a:tailEnd/>
          </a:ln>
        </p:spPr>
        <p:txBody>
          <a:bodyPr/>
          <a:lstStyle/>
          <a:p>
            <a:endParaRPr lang="cs-CZ"/>
          </a:p>
        </p:txBody>
      </p:sp>
      <p:sp>
        <p:nvSpPr>
          <p:cNvPr id="87126" name="Line 100"/>
          <p:cNvSpPr>
            <a:spLocks noChangeShapeType="1"/>
          </p:cNvSpPr>
          <p:nvPr/>
        </p:nvSpPr>
        <p:spPr bwMode="auto">
          <a:xfrm>
            <a:off x="1295400" y="2462213"/>
            <a:ext cx="0" cy="1463675"/>
          </a:xfrm>
          <a:prstGeom prst="line">
            <a:avLst/>
          </a:prstGeom>
          <a:noFill/>
          <a:ln w="9525">
            <a:solidFill>
              <a:srgbClr val="000000"/>
            </a:solidFill>
            <a:round/>
            <a:headEnd/>
            <a:tailEnd/>
          </a:ln>
        </p:spPr>
        <p:txBody>
          <a:bodyPr/>
          <a:lstStyle/>
          <a:p>
            <a:endParaRPr lang="cs-CZ"/>
          </a:p>
        </p:txBody>
      </p:sp>
      <p:sp>
        <p:nvSpPr>
          <p:cNvPr id="87127" name="Line 101"/>
          <p:cNvSpPr>
            <a:spLocks noChangeShapeType="1"/>
          </p:cNvSpPr>
          <p:nvPr/>
        </p:nvSpPr>
        <p:spPr bwMode="auto">
          <a:xfrm>
            <a:off x="565150" y="2462213"/>
            <a:ext cx="0" cy="1738312"/>
          </a:xfrm>
          <a:prstGeom prst="line">
            <a:avLst/>
          </a:prstGeom>
          <a:noFill/>
          <a:ln w="9525">
            <a:solidFill>
              <a:srgbClr val="000000"/>
            </a:solidFill>
            <a:round/>
            <a:headEnd/>
            <a:tailEnd/>
          </a:ln>
        </p:spPr>
        <p:txBody>
          <a:bodyPr/>
          <a:lstStyle/>
          <a:p>
            <a:endParaRPr lang="cs-CZ"/>
          </a:p>
        </p:txBody>
      </p:sp>
      <p:sp>
        <p:nvSpPr>
          <p:cNvPr id="87128" name="Line 102"/>
          <p:cNvSpPr>
            <a:spLocks noChangeShapeType="1"/>
          </p:cNvSpPr>
          <p:nvPr/>
        </p:nvSpPr>
        <p:spPr bwMode="auto">
          <a:xfrm>
            <a:off x="565150" y="5114925"/>
            <a:ext cx="365125" cy="639763"/>
          </a:xfrm>
          <a:prstGeom prst="line">
            <a:avLst/>
          </a:prstGeom>
          <a:noFill/>
          <a:ln w="9525" cap="rnd">
            <a:solidFill>
              <a:srgbClr val="000000"/>
            </a:solidFill>
            <a:prstDash val="sysDot"/>
            <a:round/>
            <a:headEnd/>
            <a:tailEnd/>
          </a:ln>
        </p:spPr>
        <p:txBody>
          <a:bodyPr/>
          <a:lstStyle/>
          <a:p>
            <a:endParaRPr lang="cs-CZ"/>
          </a:p>
        </p:txBody>
      </p:sp>
      <p:sp>
        <p:nvSpPr>
          <p:cNvPr id="87129" name="Line 103"/>
          <p:cNvSpPr>
            <a:spLocks noChangeShapeType="1"/>
          </p:cNvSpPr>
          <p:nvPr/>
        </p:nvSpPr>
        <p:spPr bwMode="auto">
          <a:xfrm flipV="1">
            <a:off x="930275" y="5022850"/>
            <a:ext cx="365125" cy="639763"/>
          </a:xfrm>
          <a:prstGeom prst="line">
            <a:avLst/>
          </a:prstGeom>
          <a:noFill/>
          <a:ln w="9525" cap="rnd">
            <a:solidFill>
              <a:srgbClr val="000000"/>
            </a:solidFill>
            <a:prstDash val="sysDot"/>
            <a:round/>
            <a:headEnd/>
            <a:tailEnd/>
          </a:ln>
        </p:spPr>
        <p:txBody>
          <a:bodyPr/>
          <a:lstStyle/>
          <a:p>
            <a:endParaRPr lang="cs-CZ"/>
          </a:p>
        </p:txBody>
      </p:sp>
      <p:sp>
        <p:nvSpPr>
          <p:cNvPr id="87130" name="Line 104"/>
          <p:cNvSpPr>
            <a:spLocks noChangeShapeType="1"/>
          </p:cNvSpPr>
          <p:nvPr/>
        </p:nvSpPr>
        <p:spPr bwMode="auto">
          <a:xfrm>
            <a:off x="565150" y="5114925"/>
            <a:ext cx="0" cy="0"/>
          </a:xfrm>
          <a:prstGeom prst="line">
            <a:avLst/>
          </a:prstGeom>
          <a:noFill/>
          <a:ln w="9525">
            <a:solidFill>
              <a:srgbClr val="000000"/>
            </a:solidFill>
            <a:round/>
            <a:headEnd/>
            <a:tailEnd/>
          </a:ln>
        </p:spPr>
        <p:txBody>
          <a:bodyPr/>
          <a:lstStyle/>
          <a:p>
            <a:endParaRPr lang="cs-CZ"/>
          </a:p>
        </p:txBody>
      </p:sp>
      <p:sp>
        <p:nvSpPr>
          <p:cNvPr id="87131" name="Line 105"/>
          <p:cNvSpPr>
            <a:spLocks noChangeShapeType="1"/>
          </p:cNvSpPr>
          <p:nvPr/>
        </p:nvSpPr>
        <p:spPr bwMode="auto">
          <a:xfrm>
            <a:off x="565150" y="4200525"/>
            <a:ext cx="0" cy="914400"/>
          </a:xfrm>
          <a:prstGeom prst="line">
            <a:avLst/>
          </a:prstGeom>
          <a:noFill/>
          <a:ln w="9525" cap="rnd">
            <a:solidFill>
              <a:srgbClr val="000000"/>
            </a:solidFill>
            <a:prstDash val="sysDot"/>
            <a:round/>
            <a:headEnd/>
            <a:tailEnd/>
          </a:ln>
        </p:spPr>
        <p:txBody>
          <a:bodyPr/>
          <a:lstStyle/>
          <a:p>
            <a:endParaRPr lang="cs-CZ"/>
          </a:p>
        </p:txBody>
      </p:sp>
      <p:sp>
        <p:nvSpPr>
          <p:cNvPr id="87132" name="Line 106"/>
          <p:cNvSpPr>
            <a:spLocks noChangeShapeType="1"/>
          </p:cNvSpPr>
          <p:nvPr/>
        </p:nvSpPr>
        <p:spPr bwMode="auto">
          <a:xfrm>
            <a:off x="1295400" y="3925888"/>
            <a:ext cx="0" cy="1189037"/>
          </a:xfrm>
          <a:prstGeom prst="line">
            <a:avLst/>
          </a:prstGeom>
          <a:noFill/>
          <a:ln w="9525" cap="rnd">
            <a:solidFill>
              <a:srgbClr val="000000"/>
            </a:solidFill>
            <a:prstDash val="sysDot"/>
            <a:round/>
            <a:headEnd/>
            <a:tailEnd/>
          </a:ln>
        </p:spPr>
        <p:txBody>
          <a:bodyPr/>
          <a:lstStyle/>
          <a:p>
            <a:endParaRPr lang="cs-CZ"/>
          </a:p>
        </p:txBody>
      </p:sp>
      <p:sp>
        <p:nvSpPr>
          <p:cNvPr id="87133" name="Line 107"/>
          <p:cNvSpPr>
            <a:spLocks noChangeShapeType="1"/>
          </p:cNvSpPr>
          <p:nvPr/>
        </p:nvSpPr>
        <p:spPr bwMode="auto">
          <a:xfrm flipV="1">
            <a:off x="1936750" y="4748213"/>
            <a:ext cx="547688" cy="92075"/>
          </a:xfrm>
          <a:prstGeom prst="line">
            <a:avLst/>
          </a:prstGeom>
          <a:noFill/>
          <a:ln w="38100">
            <a:solidFill>
              <a:srgbClr val="000000"/>
            </a:solidFill>
            <a:round/>
            <a:headEnd/>
            <a:tailEnd/>
          </a:ln>
        </p:spPr>
        <p:txBody>
          <a:bodyPr/>
          <a:lstStyle/>
          <a:p>
            <a:endParaRPr lang="cs-CZ"/>
          </a:p>
        </p:txBody>
      </p:sp>
      <p:sp>
        <p:nvSpPr>
          <p:cNvPr id="87134" name="Line 108"/>
          <p:cNvSpPr>
            <a:spLocks noChangeShapeType="1"/>
          </p:cNvSpPr>
          <p:nvPr/>
        </p:nvSpPr>
        <p:spPr bwMode="auto">
          <a:xfrm>
            <a:off x="2484438" y="4748213"/>
            <a:ext cx="0" cy="274637"/>
          </a:xfrm>
          <a:prstGeom prst="line">
            <a:avLst/>
          </a:prstGeom>
          <a:noFill/>
          <a:ln w="38100">
            <a:solidFill>
              <a:srgbClr val="000000"/>
            </a:solidFill>
            <a:round/>
            <a:headEnd/>
            <a:tailEnd/>
          </a:ln>
        </p:spPr>
        <p:txBody>
          <a:bodyPr/>
          <a:lstStyle/>
          <a:p>
            <a:endParaRPr lang="cs-CZ"/>
          </a:p>
        </p:txBody>
      </p:sp>
      <p:sp>
        <p:nvSpPr>
          <p:cNvPr id="87135" name="Line 109"/>
          <p:cNvSpPr>
            <a:spLocks noChangeShapeType="1"/>
          </p:cNvSpPr>
          <p:nvPr/>
        </p:nvSpPr>
        <p:spPr bwMode="auto">
          <a:xfrm flipH="1">
            <a:off x="1936750" y="5022850"/>
            <a:ext cx="547688" cy="92075"/>
          </a:xfrm>
          <a:prstGeom prst="line">
            <a:avLst/>
          </a:prstGeom>
          <a:noFill/>
          <a:ln w="38100">
            <a:solidFill>
              <a:srgbClr val="000000"/>
            </a:solidFill>
            <a:round/>
            <a:headEnd/>
            <a:tailEnd/>
          </a:ln>
        </p:spPr>
        <p:txBody>
          <a:bodyPr/>
          <a:lstStyle/>
          <a:p>
            <a:endParaRPr lang="cs-CZ"/>
          </a:p>
        </p:txBody>
      </p:sp>
      <p:sp>
        <p:nvSpPr>
          <p:cNvPr id="87136" name="Line 110"/>
          <p:cNvSpPr>
            <a:spLocks noChangeShapeType="1"/>
          </p:cNvSpPr>
          <p:nvPr/>
        </p:nvSpPr>
        <p:spPr bwMode="auto">
          <a:xfrm>
            <a:off x="2667000" y="4748213"/>
            <a:ext cx="0" cy="274637"/>
          </a:xfrm>
          <a:prstGeom prst="line">
            <a:avLst/>
          </a:prstGeom>
          <a:noFill/>
          <a:ln w="38100">
            <a:solidFill>
              <a:srgbClr val="000000"/>
            </a:solidFill>
            <a:round/>
            <a:headEnd/>
            <a:tailEnd/>
          </a:ln>
        </p:spPr>
        <p:txBody>
          <a:bodyPr/>
          <a:lstStyle/>
          <a:p>
            <a:endParaRPr lang="cs-CZ"/>
          </a:p>
        </p:txBody>
      </p:sp>
      <p:sp>
        <p:nvSpPr>
          <p:cNvPr id="87137" name="Line 111"/>
          <p:cNvSpPr>
            <a:spLocks noChangeShapeType="1"/>
          </p:cNvSpPr>
          <p:nvPr/>
        </p:nvSpPr>
        <p:spPr bwMode="auto">
          <a:xfrm>
            <a:off x="3124200" y="4657725"/>
            <a:ext cx="0" cy="273050"/>
          </a:xfrm>
          <a:prstGeom prst="line">
            <a:avLst/>
          </a:prstGeom>
          <a:noFill/>
          <a:ln w="38100">
            <a:solidFill>
              <a:srgbClr val="000000"/>
            </a:solidFill>
            <a:round/>
            <a:headEnd/>
            <a:tailEnd/>
          </a:ln>
        </p:spPr>
        <p:txBody>
          <a:bodyPr/>
          <a:lstStyle/>
          <a:p>
            <a:endParaRPr lang="cs-CZ"/>
          </a:p>
        </p:txBody>
      </p:sp>
      <p:sp>
        <p:nvSpPr>
          <p:cNvPr id="87138" name="Line 112"/>
          <p:cNvSpPr>
            <a:spLocks noChangeShapeType="1"/>
          </p:cNvSpPr>
          <p:nvPr/>
        </p:nvSpPr>
        <p:spPr bwMode="auto">
          <a:xfrm>
            <a:off x="3765550" y="4565650"/>
            <a:ext cx="0" cy="274638"/>
          </a:xfrm>
          <a:prstGeom prst="line">
            <a:avLst/>
          </a:prstGeom>
          <a:noFill/>
          <a:ln w="38100">
            <a:solidFill>
              <a:srgbClr val="000000"/>
            </a:solidFill>
            <a:round/>
            <a:headEnd/>
            <a:tailEnd/>
          </a:ln>
        </p:spPr>
        <p:txBody>
          <a:bodyPr/>
          <a:lstStyle/>
          <a:p>
            <a:endParaRPr lang="cs-CZ"/>
          </a:p>
        </p:txBody>
      </p:sp>
      <p:sp>
        <p:nvSpPr>
          <p:cNvPr id="87139" name="Line 113"/>
          <p:cNvSpPr>
            <a:spLocks noChangeShapeType="1"/>
          </p:cNvSpPr>
          <p:nvPr/>
        </p:nvSpPr>
        <p:spPr bwMode="auto">
          <a:xfrm>
            <a:off x="3308350" y="4657725"/>
            <a:ext cx="0" cy="273050"/>
          </a:xfrm>
          <a:prstGeom prst="line">
            <a:avLst/>
          </a:prstGeom>
          <a:noFill/>
          <a:ln w="38100">
            <a:solidFill>
              <a:srgbClr val="000000"/>
            </a:solidFill>
            <a:round/>
            <a:headEnd/>
            <a:tailEnd/>
          </a:ln>
        </p:spPr>
        <p:txBody>
          <a:bodyPr/>
          <a:lstStyle/>
          <a:p>
            <a:endParaRPr lang="cs-CZ"/>
          </a:p>
        </p:txBody>
      </p:sp>
      <p:sp>
        <p:nvSpPr>
          <p:cNvPr id="87140" name="Line 114"/>
          <p:cNvSpPr>
            <a:spLocks noChangeShapeType="1"/>
          </p:cNvSpPr>
          <p:nvPr/>
        </p:nvSpPr>
        <p:spPr bwMode="auto">
          <a:xfrm flipV="1">
            <a:off x="2667000" y="4930775"/>
            <a:ext cx="457200" cy="92075"/>
          </a:xfrm>
          <a:prstGeom prst="line">
            <a:avLst/>
          </a:prstGeom>
          <a:noFill/>
          <a:ln w="38100">
            <a:solidFill>
              <a:srgbClr val="000000"/>
            </a:solidFill>
            <a:round/>
            <a:headEnd/>
            <a:tailEnd/>
          </a:ln>
        </p:spPr>
        <p:txBody>
          <a:bodyPr/>
          <a:lstStyle/>
          <a:p>
            <a:endParaRPr lang="cs-CZ"/>
          </a:p>
        </p:txBody>
      </p:sp>
      <p:sp>
        <p:nvSpPr>
          <p:cNvPr id="87141" name="Line 115"/>
          <p:cNvSpPr>
            <a:spLocks noChangeShapeType="1"/>
          </p:cNvSpPr>
          <p:nvPr/>
        </p:nvSpPr>
        <p:spPr bwMode="auto">
          <a:xfrm flipV="1">
            <a:off x="3308350" y="4840288"/>
            <a:ext cx="457200" cy="90487"/>
          </a:xfrm>
          <a:prstGeom prst="line">
            <a:avLst/>
          </a:prstGeom>
          <a:noFill/>
          <a:ln w="38100">
            <a:solidFill>
              <a:srgbClr val="000000"/>
            </a:solidFill>
            <a:round/>
            <a:headEnd/>
            <a:tailEnd/>
          </a:ln>
        </p:spPr>
        <p:txBody>
          <a:bodyPr/>
          <a:lstStyle/>
          <a:p>
            <a:endParaRPr lang="cs-CZ"/>
          </a:p>
        </p:txBody>
      </p:sp>
      <p:sp>
        <p:nvSpPr>
          <p:cNvPr id="87142" name="Line 116"/>
          <p:cNvSpPr>
            <a:spLocks noChangeShapeType="1"/>
          </p:cNvSpPr>
          <p:nvPr/>
        </p:nvSpPr>
        <p:spPr bwMode="auto">
          <a:xfrm flipV="1">
            <a:off x="2667000" y="4657725"/>
            <a:ext cx="457200" cy="90488"/>
          </a:xfrm>
          <a:prstGeom prst="line">
            <a:avLst/>
          </a:prstGeom>
          <a:noFill/>
          <a:ln w="38100">
            <a:solidFill>
              <a:srgbClr val="000000"/>
            </a:solidFill>
            <a:round/>
            <a:headEnd/>
            <a:tailEnd/>
          </a:ln>
        </p:spPr>
        <p:txBody>
          <a:bodyPr/>
          <a:lstStyle/>
          <a:p>
            <a:endParaRPr lang="cs-CZ"/>
          </a:p>
        </p:txBody>
      </p:sp>
      <p:sp>
        <p:nvSpPr>
          <p:cNvPr id="87143" name="Line 117"/>
          <p:cNvSpPr>
            <a:spLocks noChangeShapeType="1"/>
          </p:cNvSpPr>
          <p:nvPr/>
        </p:nvSpPr>
        <p:spPr bwMode="auto">
          <a:xfrm flipV="1">
            <a:off x="3308350" y="4565650"/>
            <a:ext cx="457200" cy="92075"/>
          </a:xfrm>
          <a:prstGeom prst="line">
            <a:avLst/>
          </a:prstGeom>
          <a:noFill/>
          <a:ln w="38100">
            <a:solidFill>
              <a:srgbClr val="000000"/>
            </a:solidFill>
            <a:round/>
            <a:headEnd/>
            <a:tailEnd/>
          </a:ln>
        </p:spPr>
        <p:txBody>
          <a:bodyPr/>
          <a:lstStyle/>
          <a:p>
            <a:endParaRPr lang="cs-CZ"/>
          </a:p>
        </p:txBody>
      </p:sp>
      <p:sp>
        <p:nvSpPr>
          <p:cNvPr id="87144" name="Line 118"/>
          <p:cNvSpPr>
            <a:spLocks noChangeShapeType="1"/>
          </p:cNvSpPr>
          <p:nvPr/>
        </p:nvSpPr>
        <p:spPr bwMode="auto">
          <a:xfrm flipH="1">
            <a:off x="2484438" y="5022850"/>
            <a:ext cx="182562" cy="0"/>
          </a:xfrm>
          <a:prstGeom prst="line">
            <a:avLst/>
          </a:prstGeom>
          <a:noFill/>
          <a:ln w="38100">
            <a:solidFill>
              <a:srgbClr val="000000"/>
            </a:solidFill>
            <a:round/>
            <a:headEnd/>
            <a:tailEnd/>
          </a:ln>
        </p:spPr>
        <p:txBody>
          <a:bodyPr/>
          <a:lstStyle/>
          <a:p>
            <a:endParaRPr lang="cs-CZ"/>
          </a:p>
        </p:txBody>
      </p:sp>
      <p:sp>
        <p:nvSpPr>
          <p:cNvPr id="87145" name="Line 119"/>
          <p:cNvSpPr>
            <a:spLocks noChangeShapeType="1"/>
          </p:cNvSpPr>
          <p:nvPr/>
        </p:nvSpPr>
        <p:spPr bwMode="auto">
          <a:xfrm flipH="1">
            <a:off x="3124200" y="4930775"/>
            <a:ext cx="184150" cy="0"/>
          </a:xfrm>
          <a:prstGeom prst="line">
            <a:avLst/>
          </a:prstGeom>
          <a:noFill/>
          <a:ln w="38100">
            <a:solidFill>
              <a:srgbClr val="000000"/>
            </a:solidFill>
            <a:round/>
            <a:headEnd/>
            <a:tailEnd/>
          </a:ln>
        </p:spPr>
        <p:txBody>
          <a:bodyPr/>
          <a:lstStyle/>
          <a:p>
            <a:endParaRPr lang="cs-CZ"/>
          </a:p>
        </p:txBody>
      </p:sp>
      <p:sp>
        <p:nvSpPr>
          <p:cNvPr id="87146" name="Line 120"/>
          <p:cNvSpPr>
            <a:spLocks noChangeShapeType="1"/>
          </p:cNvSpPr>
          <p:nvPr/>
        </p:nvSpPr>
        <p:spPr bwMode="auto">
          <a:xfrm flipH="1">
            <a:off x="2484438" y="4748213"/>
            <a:ext cx="182562" cy="0"/>
          </a:xfrm>
          <a:prstGeom prst="line">
            <a:avLst/>
          </a:prstGeom>
          <a:noFill/>
          <a:ln w="38100">
            <a:solidFill>
              <a:srgbClr val="000000"/>
            </a:solidFill>
            <a:round/>
            <a:headEnd/>
            <a:tailEnd/>
          </a:ln>
        </p:spPr>
        <p:txBody>
          <a:bodyPr/>
          <a:lstStyle/>
          <a:p>
            <a:endParaRPr lang="cs-CZ"/>
          </a:p>
        </p:txBody>
      </p:sp>
      <p:sp>
        <p:nvSpPr>
          <p:cNvPr id="87147" name="Line 121"/>
          <p:cNvSpPr>
            <a:spLocks noChangeShapeType="1"/>
          </p:cNvSpPr>
          <p:nvPr/>
        </p:nvSpPr>
        <p:spPr bwMode="auto">
          <a:xfrm flipH="1">
            <a:off x="3124200" y="4657725"/>
            <a:ext cx="184150" cy="0"/>
          </a:xfrm>
          <a:prstGeom prst="line">
            <a:avLst/>
          </a:prstGeom>
          <a:noFill/>
          <a:ln w="38100">
            <a:solidFill>
              <a:srgbClr val="000000"/>
            </a:solidFill>
            <a:round/>
            <a:headEnd/>
            <a:tailEnd/>
          </a:ln>
        </p:spPr>
        <p:txBody>
          <a:bodyPr/>
          <a:lstStyle/>
          <a:p>
            <a:endParaRPr lang="cs-CZ"/>
          </a:p>
        </p:txBody>
      </p:sp>
      <p:sp>
        <p:nvSpPr>
          <p:cNvPr id="87148" name="Line 122"/>
          <p:cNvSpPr>
            <a:spLocks noChangeShapeType="1"/>
          </p:cNvSpPr>
          <p:nvPr/>
        </p:nvSpPr>
        <p:spPr bwMode="auto">
          <a:xfrm flipH="1">
            <a:off x="3124200" y="4565650"/>
            <a:ext cx="641350" cy="0"/>
          </a:xfrm>
          <a:prstGeom prst="line">
            <a:avLst/>
          </a:prstGeom>
          <a:noFill/>
          <a:ln w="38100">
            <a:solidFill>
              <a:srgbClr val="000000"/>
            </a:solidFill>
            <a:round/>
            <a:headEnd/>
            <a:tailEnd/>
          </a:ln>
        </p:spPr>
        <p:txBody>
          <a:bodyPr/>
          <a:lstStyle/>
          <a:p>
            <a:endParaRPr lang="cs-CZ"/>
          </a:p>
        </p:txBody>
      </p:sp>
      <p:sp>
        <p:nvSpPr>
          <p:cNvPr id="87149" name="Line 123"/>
          <p:cNvSpPr>
            <a:spLocks noChangeShapeType="1"/>
          </p:cNvSpPr>
          <p:nvPr/>
        </p:nvSpPr>
        <p:spPr bwMode="auto">
          <a:xfrm flipH="1">
            <a:off x="2667000" y="4657725"/>
            <a:ext cx="641350" cy="0"/>
          </a:xfrm>
          <a:prstGeom prst="line">
            <a:avLst/>
          </a:prstGeom>
          <a:noFill/>
          <a:ln w="38100">
            <a:solidFill>
              <a:srgbClr val="000000"/>
            </a:solidFill>
            <a:round/>
            <a:headEnd/>
            <a:tailEnd/>
          </a:ln>
        </p:spPr>
        <p:txBody>
          <a:bodyPr/>
          <a:lstStyle/>
          <a:p>
            <a:endParaRPr lang="cs-CZ"/>
          </a:p>
        </p:txBody>
      </p:sp>
      <p:sp>
        <p:nvSpPr>
          <p:cNvPr id="87150" name="Line 124"/>
          <p:cNvSpPr>
            <a:spLocks noChangeShapeType="1"/>
          </p:cNvSpPr>
          <p:nvPr/>
        </p:nvSpPr>
        <p:spPr bwMode="auto">
          <a:xfrm flipH="1">
            <a:off x="2027238" y="4748213"/>
            <a:ext cx="639762" cy="0"/>
          </a:xfrm>
          <a:prstGeom prst="line">
            <a:avLst/>
          </a:prstGeom>
          <a:noFill/>
          <a:ln w="38100">
            <a:solidFill>
              <a:srgbClr val="000000"/>
            </a:solidFill>
            <a:round/>
            <a:headEnd/>
            <a:tailEnd/>
          </a:ln>
        </p:spPr>
        <p:txBody>
          <a:bodyPr/>
          <a:lstStyle/>
          <a:p>
            <a:endParaRPr lang="cs-CZ"/>
          </a:p>
        </p:txBody>
      </p:sp>
      <p:sp>
        <p:nvSpPr>
          <p:cNvPr id="87151" name="Line 125"/>
          <p:cNvSpPr>
            <a:spLocks noChangeShapeType="1"/>
          </p:cNvSpPr>
          <p:nvPr/>
        </p:nvSpPr>
        <p:spPr bwMode="auto">
          <a:xfrm>
            <a:off x="3765550" y="4840288"/>
            <a:ext cx="273050" cy="0"/>
          </a:xfrm>
          <a:prstGeom prst="line">
            <a:avLst/>
          </a:prstGeom>
          <a:noFill/>
          <a:ln w="9525">
            <a:solidFill>
              <a:srgbClr val="000000"/>
            </a:solidFill>
            <a:round/>
            <a:headEnd/>
            <a:tailEnd/>
          </a:ln>
        </p:spPr>
        <p:txBody>
          <a:bodyPr/>
          <a:lstStyle/>
          <a:p>
            <a:endParaRPr lang="cs-CZ"/>
          </a:p>
        </p:txBody>
      </p:sp>
      <p:sp>
        <p:nvSpPr>
          <p:cNvPr id="87152" name="Line 126"/>
          <p:cNvSpPr>
            <a:spLocks noChangeShapeType="1"/>
          </p:cNvSpPr>
          <p:nvPr/>
        </p:nvSpPr>
        <p:spPr bwMode="auto">
          <a:xfrm>
            <a:off x="3490913" y="4473575"/>
            <a:ext cx="0" cy="92075"/>
          </a:xfrm>
          <a:prstGeom prst="line">
            <a:avLst/>
          </a:prstGeom>
          <a:noFill/>
          <a:ln w="9525">
            <a:solidFill>
              <a:srgbClr val="000000"/>
            </a:solidFill>
            <a:round/>
            <a:headEnd/>
            <a:tailEnd/>
          </a:ln>
        </p:spPr>
        <p:txBody>
          <a:bodyPr/>
          <a:lstStyle/>
          <a:p>
            <a:endParaRPr lang="cs-CZ"/>
          </a:p>
        </p:txBody>
      </p:sp>
      <p:sp>
        <p:nvSpPr>
          <p:cNvPr id="87153" name="Line 127"/>
          <p:cNvSpPr>
            <a:spLocks noChangeShapeType="1"/>
          </p:cNvSpPr>
          <p:nvPr/>
        </p:nvSpPr>
        <p:spPr bwMode="auto">
          <a:xfrm flipV="1">
            <a:off x="3419475" y="908050"/>
            <a:ext cx="871538" cy="182563"/>
          </a:xfrm>
          <a:prstGeom prst="line">
            <a:avLst/>
          </a:prstGeom>
          <a:noFill/>
          <a:ln w="57150">
            <a:solidFill>
              <a:srgbClr val="000000"/>
            </a:solidFill>
            <a:round/>
            <a:headEnd/>
            <a:tailEnd/>
          </a:ln>
        </p:spPr>
        <p:txBody>
          <a:bodyPr/>
          <a:lstStyle/>
          <a:p>
            <a:endParaRPr lang="cs-CZ"/>
          </a:p>
        </p:txBody>
      </p:sp>
      <p:sp>
        <p:nvSpPr>
          <p:cNvPr id="87154" name="Line 128"/>
          <p:cNvSpPr>
            <a:spLocks noChangeShapeType="1"/>
          </p:cNvSpPr>
          <p:nvPr/>
        </p:nvSpPr>
        <p:spPr bwMode="auto">
          <a:xfrm flipH="1">
            <a:off x="1662113" y="908050"/>
            <a:ext cx="1096962" cy="182563"/>
          </a:xfrm>
          <a:prstGeom prst="line">
            <a:avLst/>
          </a:prstGeom>
          <a:noFill/>
          <a:ln w="57150">
            <a:solidFill>
              <a:srgbClr val="000000"/>
            </a:solidFill>
            <a:round/>
            <a:headEnd/>
            <a:tailEnd/>
          </a:ln>
        </p:spPr>
        <p:txBody>
          <a:bodyPr/>
          <a:lstStyle/>
          <a:p>
            <a:endParaRPr lang="cs-CZ"/>
          </a:p>
        </p:txBody>
      </p:sp>
      <p:sp>
        <p:nvSpPr>
          <p:cNvPr id="87155" name="Line 129"/>
          <p:cNvSpPr>
            <a:spLocks noChangeShapeType="1"/>
          </p:cNvSpPr>
          <p:nvPr/>
        </p:nvSpPr>
        <p:spPr bwMode="auto">
          <a:xfrm>
            <a:off x="2759075" y="908050"/>
            <a:ext cx="1463675" cy="0"/>
          </a:xfrm>
          <a:prstGeom prst="line">
            <a:avLst/>
          </a:prstGeom>
          <a:noFill/>
          <a:ln w="57150">
            <a:solidFill>
              <a:srgbClr val="000000"/>
            </a:solidFill>
            <a:round/>
            <a:headEnd/>
            <a:tailEnd/>
          </a:ln>
        </p:spPr>
        <p:txBody>
          <a:bodyPr/>
          <a:lstStyle/>
          <a:p>
            <a:endParaRPr lang="cs-CZ"/>
          </a:p>
        </p:txBody>
      </p:sp>
      <p:sp>
        <p:nvSpPr>
          <p:cNvPr id="87156" name="Line 130"/>
          <p:cNvSpPr>
            <a:spLocks noChangeShapeType="1"/>
          </p:cNvSpPr>
          <p:nvPr/>
        </p:nvSpPr>
        <p:spPr bwMode="auto">
          <a:xfrm>
            <a:off x="107950" y="6394450"/>
            <a:ext cx="1644650" cy="0"/>
          </a:xfrm>
          <a:prstGeom prst="line">
            <a:avLst/>
          </a:prstGeom>
          <a:noFill/>
          <a:ln w="57150">
            <a:solidFill>
              <a:srgbClr val="000000"/>
            </a:solidFill>
            <a:round/>
            <a:headEnd/>
            <a:tailEnd/>
          </a:ln>
        </p:spPr>
        <p:txBody>
          <a:bodyPr/>
          <a:lstStyle/>
          <a:p>
            <a:endParaRPr lang="cs-CZ"/>
          </a:p>
        </p:txBody>
      </p:sp>
      <p:sp>
        <p:nvSpPr>
          <p:cNvPr id="87157" name="Line 131"/>
          <p:cNvSpPr>
            <a:spLocks noChangeShapeType="1"/>
          </p:cNvSpPr>
          <p:nvPr/>
        </p:nvSpPr>
        <p:spPr bwMode="auto">
          <a:xfrm>
            <a:off x="107950" y="4383088"/>
            <a:ext cx="0" cy="2011362"/>
          </a:xfrm>
          <a:prstGeom prst="line">
            <a:avLst/>
          </a:prstGeom>
          <a:noFill/>
          <a:ln w="57150">
            <a:solidFill>
              <a:srgbClr val="000000"/>
            </a:solidFill>
            <a:round/>
            <a:headEnd/>
            <a:tailEnd/>
          </a:ln>
        </p:spPr>
        <p:txBody>
          <a:bodyPr/>
          <a:lstStyle/>
          <a:p>
            <a:endParaRPr lang="cs-CZ"/>
          </a:p>
        </p:txBody>
      </p:sp>
      <p:sp>
        <p:nvSpPr>
          <p:cNvPr id="87158" name="Oval 132"/>
          <p:cNvSpPr>
            <a:spLocks noChangeArrowheads="1"/>
          </p:cNvSpPr>
          <p:nvPr/>
        </p:nvSpPr>
        <p:spPr bwMode="auto">
          <a:xfrm>
            <a:off x="1204913" y="2462213"/>
            <a:ext cx="90487" cy="92075"/>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7159" name="Oval 133"/>
          <p:cNvSpPr>
            <a:spLocks noChangeArrowheads="1"/>
          </p:cNvSpPr>
          <p:nvPr/>
        </p:nvSpPr>
        <p:spPr bwMode="auto">
          <a:xfrm>
            <a:off x="473075" y="2462213"/>
            <a:ext cx="92075" cy="92075"/>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7160" name="Oval 134"/>
          <p:cNvSpPr>
            <a:spLocks noChangeArrowheads="1"/>
          </p:cNvSpPr>
          <p:nvPr/>
        </p:nvSpPr>
        <p:spPr bwMode="auto">
          <a:xfrm>
            <a:off x="1204913" y="3101975"/>
            <a:ext cx="90487" cy="92075"/>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7161" name="Oval 135"/>
          <p:cNvSpPr>
            <a:spLocks noChangeArrowheads="1"/>
          </p:cNvSpPr>
          <p:nvPr/>
        </p:nvSpPr>
        <p:spPr bwMode="auto">
          <a:xfrm>
            <a:off x="473075" y="3101975"/>
            <a:ext cx="92075" cy="92075"/>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7162" name="Oval 136"/>
          <p:cNvSpPr>
            <a:spLocks noChangeArrowheads="1"/>
          </p:cNvSpPr>
          <p:nvPr/>
        </p:nvSpPr>
        <p:spPr bwMode="auto">
          <a:xfrm>
            <a:off x="1204913" y="3743325"/>
            <a:ext cx="90487" cy="90488"/>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7163" name="Oval 137"/>
          <p:cNvSpPr>
            <a:spLocks noChangeArrowheads="1"/>
          </p:cNvSpPr>
          <p:nvPr/>
        </p:nvSpPr>
        <p:spPr bwMode="auto">
          <a:xfrm>
            <a:off x="838200" y="1730375"/>
            <a:ext cx="92075" cy="92075"/>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7164" name="Oval 138"/>
          <p:cNvSpPr>
            <a:spLocks noChangeArrowheads="1"/>
          </p:cNvSpPr>
          <p:nvPr/>
        </p:nvSpPr>
        <p:spPr bwMode="auto">
          <a:xfrm>
            <a:off x="473075" y="4383088"/>
            <a:ext cx="92075" cy="90487"/>
          </a:xfrm>
          <a:prstGeom prst="ellipse">
            <a:avLst/>
          </a:prstGeom>
          <a:noFill/>
          <a:ln w="9525">
            <a:solidFill>
              <a:srgbClr val="000000"/>
            </a:solidFill>
            <a:round/>
            <a:headEnd/>
            <a:tailEnd/>
          </a:ln>
        </p:spPr>
        <p:txBody>
          <a:bodyPr/>
          <a:lstStyle/>
          <a:p>
            <a:endParaRPr lang="cs-CZ">
              <a:latin typeface="Calibri" pitchFamily="34" charset="0"/>
            </a:endParaRPr>
          </a:p>
        </p:txBody>
      </p:sp>
      <p:sp>
        <p:nvSpPr>
          <p:cNvPr id="87165" name="Oval 139"/>
          <p:cNvSpPr>
            <a:spLocks noChangeArrowheads="1"/>
          </p:cNvSpPr>
          <p:nvPr/>
        </p:nvSpPr>
        <p:spPr bwMode="auto">
          <a:xfrm>
            <a:off x="473075" y="3743325"/>
            <a:ext cx="92075" cy="90488"/>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7166" name="Oval 140"/>
          <p:cNvSpPr>
            <a:spLocks noChangeArrowheads="1"/>
          </p:cNvSpPr>
          <p:nvPr/>
        </p:nvSpPr>
        <p:spPr bwMode="auto">
          <a:xfrm>
            <a:off x="1204913" y="5022850"/>
            <a:ext cx="90487" cy="92075"/>
          </a:xfrm>
          <a:prstGeom prst="ellipse">
            <a:avLst/>
          </a:prstGeom>
          <a:noFill/>
          <a:ln w="9525">
            <a:solidFill>
              <a:srgbClr val="000000"/>
            </a:solidFill>
            <a:round/>
            <a:headEnd/>
            <a:tailEnd/>
          </a:ln>
        </p:spPr>
        <p:txBody>
          <a:bodyPr/>
          <a:lstStyle/>
          <a:p>
            <a:endParaRPr lang="cs-CZ">
              <a:latin typeface="Calibri" pitchFamily="34" charset="0"/>
            </a:endParaRPr>
          </a:p>
        </p:txBody>
      </p:sp>
      <p:sp>
        <p:nvSpPr>
          <p:cNvPr id="87167" name="Oval 141"/>
          <p:cNvSpPr>
            <a:spLocks noChangeArrowheads="1"/>
          </p:cNvSpPr>
          <p:nvPr/>
        </p:nvSpPr>
        <p:spPr bwMode="auto">
          <a:xfrm>
            <a:off x="1204913" y="4383088"/>
            <a:ext cx="90487" cy="90487"/>
          </a:xfrm>
          <a:prstGeom prst="ellipse">
            <a:avLst/>
          </a:prstGeom>
          <a:noFill/>
          <a:ln w="9525">
            <a:solidFill>
              <a:srgbClr val="000000"/>
            </a:solidFill>
            <a:round/>
            <a:headEnd/>
            <a:tailEnd/>
          </a:ln>
        </p:spPr>
        <p:txBody>
          <a:bodyPr/>
          <a:lstStyle/>
          <a:p>
            <a:endParaRPr lang="cs-CZ">
              <a:latin typeface="Calibri" pitchFamily="34" charset="0"/>
            </a:endParaRPr>
          </a:p>
        </p:txBody>
      </p:sp>
      <p:sp>
        <p:nvSpPr>
          <p:cNvPr id="87168" name="Oval 142"/>
          <p:cNvSpPr>
            <a:spLocks noChangeArrowheads="1"/>
          </p:cNvSpPr>
          <p:nvPr/>
        </p:nvSpPr>
        <p:spPr bwMode="auto">
          <a:xfrm>
            <a:off x="838200" y="5662613"/>
            <a:ext cx="92075" cy="92075"/>
          </a:xfrm>
          <a:prstGeom prst="ellipse">
            <a:avLst/>
          </a:prstGeom>
          <a:noFill/>
          <a:ln w="9525">
            <a:solidFill>
              <a:srgbClr val="000000"/>
            </a:solidFill>
            <a:round/>
            <a:headEnd/>
            <a:tailEnd/>
          </a:ln>
        </p:spPr>
        <p:txBody>
          <a:bodyPr/>
          <a:lstStyle/>
          <a:p>
            <a:endParaRPr lang="cs-CZ">
              <a:latin typeface="Calibri" pitchFamily="34" charset="0"/>
            </a:endParaRPr>
          </a:p>
        </p:txBody>
      </p:sp>
      <p:sp>
        <p:nvSpPr>
          <p:cNvPr id="87169" name="Oval 143"/>
          <p:cNvSpPr>
            <a:spLocks noChangeArrowheads="1"/>
          </p:cNvSpPr>
          <p:nvPr/>
        </p:nvSpPr>
        <p:spPr bwMode="auto">
          <a:xfrm>
            <a:off x="473075" y="5022850"/>
            <a:ext cx="92075" cy="92075"/>
          </a:xfrm>
          <a:prstGeom prst="ellipse">
            <a:avLst/>
          </a:prstGeom>
          <a:noFill/>
          <a:ln w="9525">
            <a:solidFill>
              <a:srgbClr val="000000"/>
            </a:solidFill>
            <a:round/>
            <a:headEnd/>
            <a:tailEnd/>
          </a:ln>
        </p:spPr>
        <p:txBody>
          <a:bodyPr/>
          <a:lstStyle/>
          <a:p>
            <a:endParaRPr lang="cs-CZ">
              <a:latin typeface="Calibri" pitchFamily="34" charset="0"/>
            </a:endParaRPr>
          </a:p>
        </p:txBody>
      </p:sp>
      <p:sp>
        <p:nvSpPr>
          <p:cNvPr id="87170" name="Line 144"/>
          <p:cNvSpPr>
            <a:spLocks noChangeShapeType="1"/>
          </p:cNvSpPr>
          <p:nvPr/>
        </p:nvSpPr>
        <p:spPr bwMode="auto">
          <a:xfrm flipV="1">
            <a:off x="838200" y="1822450"/>
            <a:ext cx="2470150" cy="457200"/>
          </a:xfrm>
          <a:prstGeom prst="line">
            <a:avLst/>
          </a:prstGeom>
          <a:noFill/>
          <a:ln w="57150">
            <a:solidFill>
              <a:srgbClr val="000000"/>
            </a:solidFill>
            <a:round/>
            <a:headEnd/>
            <a:tailEnd/>
          </a:ln>
        </p:spPr>
        <p:txBody>
          <a:bodyPr/>
          <a:lstStyle/>
          <a:p>
            <a:endParaRPr lang="cs-CZ"/>
          </a:p>
        </p:txBody>
      </p:sp>
      <p:sp>
        <p:nvSpPr>
          <p:cNvPr id="87171" name="Line 145"/>
          <p:cNvSpPr>
            <a:spLocks noChangeShapeType="1"/>
          </p:cNvSpPr>
          <p:nvPr/>
        </p:nvSpPr>
        <p:spPr bwMode="auto">
          <a:xfrm>
            <a:off x="3308350" y="1822450"/>
            <a:ext cx="90488" cy="0"/>
          </a:xfrm>
          <a:prstGeom prst="line">
            <a:avLst/>
          </a:prstGeom>
          <a:noFill/>
          <a:ln w="38100">
            <a:solidFill>
              <a:srgbClr val="000000"/>
            </a:solidFill>
            <a:round/>
            <a:headEnd/>
            <a:tailEnd/>
          </a:ln>
        </p:spPr>
        <p:txBody>
          <a:bodyPr/>
          <a:lstStyle/>
          <a:p>
            <a:endParaRPr lang="cs-CZ"/>
          </a:p>
        </p:txBody>
      </p:sp>
      <p:sp>
        <p:nvSpPr>
          <p:cNvPr id="87172" name="Line 146"/>
          <p:cNvSpPr>
            <a:spLocks noChangeShapeType="1"/>
          </p:cNvSpPr>
          <p:nvPr/>
        </p:nvSpPr>
        <p:spPr bwMode="auto">
          <a:xfrm>
            <a:off x="838200" y="3376613"/>
            <a:ext cx="0" cy="0"/>
          </a:xfrm>
          <a:prstGeom prst="line">
            <a:avLst/>
          </a:prstGeom>
          <a:noFill/>
          <a:ln w="9525">
            <a:solidFill>
              <a:srgbClr val="000000"/>
            </a:solidFill>
            <a:round/>
            <a:headEnd/>
            <a:tailEnd/>
          </a:ln>
        </p:spPr>
        <p:txBody>
          <a:bodyPr/>
          <a:lstStyle/>
          <a:p>
            <a:endParaRPr lang="cs-CZ"/>
          </a:p>
        </p:txBody>
      </p:sp>
      <p:sp>
        <p:nvSpPr>
          <p:cNvPr id="87173" name="AutoShape 147"/>
          <p:cNvSpPr>
            <a:spLocks noChangeArrowheads="1"/>
          </p:cNvSpPr>
          <p:nvPr/>
        </p:nvSpPr>
        <p:spPr bwMode="auto">
          <a:xfrm>
            <a:off x="290513" y="2554288"/>
            <a:ext cx="90487" cy="1189037"/>
          </a:xfrm>
          <a:prstGeom prst="upArrow">
            <a:avLst>
              <a:gd name="adj1" fmla="val 50000"/>
              <a:gd name="adj2" fmla="val 328510"/>
            </a:avLst>
          </a:prstGeom>
          <a:solidFill>
            <a:srgbClr val="FFFFFF"/>
          </a:solidFill>
          <a:ln w="9525">
            <a:solidFill>
              <a:srgbClr val="000000"/>
            </a:solidFill>
            <a:miter lim="800000"/>
            <a:headEnd/>
            <a:tailEnd/>
          </a:ln>
        </p:spPr>
        <p:txBody>
          <a:bodyPr/>
          <a:lstStyle/>
          <a:p>
            <a:endParaRPr lang="cs-CZ">
              <a:latin typeface="Calibri" pitchFamily="34" charset="0"/>
            </a:endParaRPr>
          </a:p>
        </p:txBody>
      </p:sp>
      <p:sp>
        <p:nvSpPr>
          <p:cNvPr id="87174" name="AutoShape 148"/>
          <p:cNvSpPr>
            <a:spLocks noChangeArrowheads="1"/>
          </p:cNvSpPr>
          <p:nvPr/>
        </p:nvSpPr>
        <p:spPr bwMode="auto">
          <a:xfrm>
            <a:off x="1022350" y="2554288"/>
            <a:ext cx="90488" cy="1279525"/>
          </a:xfrm>
          <a:prstGeom prst="downArrow">
            <a:avLst>
              <a:gd name="adj1" fmla="val 50000"/>
              <a:gd name="adj2" fmla="val 353507"/>
            </a:avLst>
          </a:prstGeom>
          <a:solidFill>
            <a:srgbClr val="FFFFFF"/>
          </a:solidFill>
          <a:ln w="9525">
            <a:solidFill>
              <a:srgbClr val="000000"/>
            </a:solidFill>
            <a:miter lim="800000"/>
            <a:headEnd/>
            <a:tailEnd/>
          </a:ln>
        </p:spPr>
        <p:txBody>
          <a:bodyPr/>
          <a:lstStyle/>
          <a:p>
            <a:endParaRPr lang="cs-CZ">
              <a:latin typeface="Calibri" pitchFamily="34" charset="0"/>
            </a:endParaRPr>
          </a:p>
        </p:txBody>
      </p:sp>
      <p:sp>
        <p:nvSpPr>
          <p:cNvPr id="87175" name="AutoShape 149"/>
          <p:cNvSpPr>
            <a:spLocks noChangeArrowheads="1"/>
          </p:cNvSpPr>
          <p:nvPr/>
        </p:nvSpPr>
        <p:spPr bwMode="auto">
          <a:xfrm>
            <a:off x="381000" y="1914525"/>
            <a:ext cx="914400" cy="182563"/>
          </a:xfrm>
          <a:prstGeom prst="curvedDownArrow">
            <a:avLst>
              <a:gd name="adj1" fmla="val 100174"/>
              <a:gd name="adj2" fmla="val 200347"/>
              <a:gd name="adj3" fmla="val 33333"/>
            </a:avLst>
          </a:prstGeom>
          <a:solidFill>
            <a:srgbClr val="FFFFFF"/>
          </a:solidFill>
          <a:ln w="9525">
            <a:solidFill>
              <a:srgbClr val="000000"/>
            </a:solidFill>
            <a:miter lim="800000"/>
            <a:headEnd/>
            <a:tailEnd/>
          </a:ln>
        </p:spPr>
        <p:txBody>
          <a:bodyPr/>
          <a:lstStyle/>
          <a:p>
            <a:endParaRPr lang="cs-CZ">
              <a:latin typeface="Calibri" pitchFamily="34" charset="0"/>
            </a:endParaRPr>
          </a:p>
        </p:txBody>
      </p:sp>
      <p:sp>
        <p:nvSpPr>
          <p:cNvPr id="87176" name="Line 150"/>
          <p:cNvSpPr>
            <a:spLocks noChangeShapeType="1"/>
          </p:cNvSpPr>
          <p:nvPr/>
        </p:nvSpPr>
        <p:spPr bwMode="auto">
          <a:xfrm>
            <a:off x="3581400" y="3743325"/>
            <a:ext cx="641350" cy="0"/>
          </a:xfrm>
          <a:prstGeom prst="line">
            <a:avLst/>
          </a:prstGeom>
          <a:noFill/>
          <a:ln w="9525" cap="rnd">
            <a:solidFill>
              <a:srgbClr val="000000"/>
            </a:solidFill>
            <a:prstDash val="sysDot"/>
            <a:round/>
            <a:headEnd/>
            <a:tailEnd/>
          </a:ln>
        </p:spPr>
        <p:txBody>
          <a:bodyPr/>
          <a:lstStyle/>
          <a:p>
            <a:endParaRPr lang="cs-CZ"/>
          </a:p>
        </p:txBody>
      </p:sp>
      <p:sp>
        <p:nvSpPr>
          <p:cNvPr id="87177" name="Line 151"/>
          <p:cNvSpPr>
            <a:spLocks noChangeShapeType="1"/>
          </p:cNvSpPr>
          <p:nvPr/>
        </p:nvSpPr>
        <p:spPr bwMode="auto">
          <a:xfrm>
            <a:off x="3581400" y="3101975"/>
            <a:ext cx="641350" cy="0"/>
          </a:xfrm>
          <a:prstGeom prst="line">
            <a:avLst/>
          </a:prstGeom>
          <a:noFill/>
          <a:ln w="9525" cap="rnd">
            <a:solidFill>
              <a:srgbClr val="000000"/>
            </a:solidFill>
            <a:prstDash val="sysDot"/>
            <a:round/>
            <a:headEnd/>
            <a:tailEnd/>
          </a:ln>
        </p:spPr>
        <p:txBody>
          <a:bodyPr/>
          <a:lstStyle/>
          <a:p>
            <a:endParaRPr lang="cs-CZ"/>
          </a:p>
        </p:txBody>
      </p:sp>
      <p:sp>
        <p:nvSpPr>
          <p:cNvPr id="87178" name="Line 152"/>
          <p:cNvSpPr>
            <a:spLocks noChangeShapeType="1"/>
          </p:cNvSpPr>
          <p:nvPr/>
        </p:nvSpPr>
        <p:spPr bwMode="auto">
          <a:xfrm>
            <a:off x="3581400" y="2462213"/>
            <a:ext cx="641350" cy="0"/>
          </a:xfrm>
          <a:prstGeom prst="line">
            <a:avLst/>
          </a:prstGeom>
          <a:noFill/>
          <a:ln w="9525" cap="rnd">
            <a:solidFill>
              <a:srgbClr val="000000"/>
            </a:solidFill>
            <a:prstDash val="sysDot"/>
            <a:round/>
            <a:headEnd/>
            <a:tailEnd/>
          </a:ln>
        </p:spPr>
        <p:txBody>
          <a:bodyPr/>
          <a:lstStyle/>
          <a:p>
            <a:endParaRPr lang="cs-CZ"/>
          </a:p>
        </p:txBody>
      </p:sp>
      <p:sp>
        <p:nvSpPr>
          <p:cNvPr id="87179" name="Line 153"/>
          <p:cNvSpPr>
            <a:spLocks noChangeShapeType="1"/>
          </p:cNvSpPr>
          <p:nvPr/>
        </p:nvSpPr>
        <p:spPr bwMode="auto">
          <a:xfrm>
            <a:off x="3170238" y="1090613"/>
            <a:ext cx="639762" cy="0"/>
          </a:xfrm>
          <a:prstGeom prst="line">
            <a:avLst/>
          </a:prstGeom>
          <a:noFill/>
          <a:ln w="9525" cap="rnd">
            <a:solidFill>
              <a:srgbClr val="000000"/>
            </a:solidFill>
            <a:prstDash val="sysDot"/>
            <a:round/>
            <a:headEnd/>
            <a:tailEnd/>
          </a:ln>
        </p:spPr>
        <p:txBody>
          <a:bodyPr/>
          <a:lstStyle/>
          <a:p>
            <a:endParaRPr lang="cs-CZ"/>
          </a:p>
        </p:txBody>
      </p:sp>
      <p:sp>
        <p:nvSpPr>
          <p:cNvPr id="87180" name="Line 154"/>
          <p:cNvSpPr>
            <a:spLocks noChangeShapeType="1"/>
          </p:cNvSpPr>
          <p:nvPr/>
        </p:nvSpPr>
        <p:spPr bwMode="auto">
          <a:xfrm flipV="1">
            <a:off x="930275" y="1822450"/>
            <a:ext cx="2560638" cy="457200"/>
          </a:xfrm>
          <a:prstGeom prst="line">
            <a:avLst/>
          </a:prstGeom>
          <a:noFill/>
          <a:ln w="9525" cap="rnd">
            <a:solidFill>
              <a:srgbClr val="000000"/>
            </a:solidFill>
            <a:prstDash val="sysDot"/>
            <a:round/>
            <a:headEnd/>
            <a:tailEnd/>
          </a:ln>
        </p:spPr>
        <p:txBody>
          <a:bodyPr/>
          <a:lstStyle/>
          <a:p>
            <a:endParaRPr lang="cs-CZ"/>
          </a:p>
        </p:txBody>
      </p:sp>
      <p:sp>
        <p:nvSpPr>
          <p:cNvPr id="58525" name="Rectangle 157"/>
          <p:cNvSpPr>
            <a:spLocks noChangeArrowheads="1"/>
          </p:cNvSpPr>
          <p:nvPr/>
        </p:nvSpPr>
        <p:spPr bwMode="auto">
          <a:xfrm>
            <a:off x="4500563" y="2827338"/>
            <a:ext cx="1082675"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Výhody</a:t>
            </a:r>
          </a:p>
        </p:txBody>
      </p:sp>
      <p:sp>
        <p:nvSpPr>
          <p:cNvPr id="58526" name="Rectangle 158"/>
          <p:cNvSpPr>
            <a:spLocks noChangeArrowheads="1"/>
          </p:cNvSpPr>
          <p:nvPr/>
        </p:nvSpPr>
        <p:spPr bwMode="auto">
          <a:xfrm>
            <a:off x="636588" y="5440363"/>
            <a:ext cx="1257300" cy="33813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Nevýhody </a:t>
            </a:r>
          </a:p>
        </p:txBody>
      </p:sp>
      <p:sp>
        <p:nvSpPr>
          <p:cNvPr id="87183" name="Rectangle 163"/>
          <p:cNvSpPr>
            <a:spLocks noChangeArrowheads="1"/>
          </p:cNvSpPr>
          <p:nvPr/>
        </p:nvSpPr>
        <p:spPr bwMode="auto">
          <a:xfrm>
            <a:off x="4500563" y="3178175"/>
            <a:ext cx="4429125" cy="1323975"/>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Vysoké využití ploch i prostor, možnost automatizace, vysoký stupeň ochrany zboží</a:t>
            </a:r>
            <a:endParaRPr lang="cs-CZ" sz="1600">
              <a:latin typeface="Calibri" pitchFamily="34" charset="0"/>
            </a:endParaRPr>
          </a:p>
          <a:p>
            <a:r>
              <a:rPr lang="cs-CZ" sz="1600" b="1">
                <a:latin typeface="Calibri" pitchFamily="34" charset="0"/>
              </a:rPr>
              <a:t>Lze uplatnit FIFO</a:t>
            </a:r>
            <a:endParaRPr lang="cs-CZ" sz="1600">
              <a:latin typeface="Calibri" pitchFamily="34" charset="0"/>
            </a:endParaRPr>
          </a:p>
          <a:p>
            <a:r>
              <a:rPr lang="cs-CZ" sz="1600" b="1">
                <a:latin typeface="Calibri" pitchFamily="34" charset="0"/>
              </a:rPr>
              <a:t>Možnost uplatnění ergonomických požadavků na obsluhu</a:t>
            </a:r>
            <a:endParaRPr lang="cs-CZ" sz="1600">
              <a:latin typeface="Calibri" pitchFamily="34" charset="0"/>
            </a:endParaRPr>
          </a:p>
        </p:txBody>
      </p:sp>
      <p:sp>
        <p:nvSpPr>
          <p:cNvPr id="87184" name="Rectangle 164"/>
          <p:cNvSpPr>
            <a:spLocks noChangeArrowheads="1"/>
          </p:cNvSpPr>
          <p:nvPr/>
        </p:nvSpPr>
        <p:spPr bwMode="auto">
          <a:xfrm>
            <a:off x="636588" y="5778500"/>
            <a:ext cx="3878262" cy="830263"/>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Obrátkovost je vysoká jen při standardních požadavcích, kompletace je pomalá, velmi vysoké pořizovací náklady</a:t>
            </a:r>
            <a:endParaRPr lang="cs-CZ" sz="1600">
              <a:latin typeface="Calibri" pitchFamily="34" charset="0"/>
            </a:endParaRPr>
          </a:p>
        </p:txBody>
      </p:sp>
      <p:sp>
        <p:nvSpPr>
          <p:cNvPr id="87185" name="Rectangle 165"/>
          <p:cNvSpPr>
            <a:spLocks noChangeArrowheads="1"/>
          </p:cNvSpPr>
          <p:nvPr/>
        </p:nvSpPr>
        <p:spPr bwMode="auto">
          <a:xfrm>
            <a:off x="4500563" y="4546600"/>
            <a:ext cx="4429125" cy="2062163"/>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Pro skladování středně rozsáhlého sortimentu výrobků v malých až středních množstvích  s nižší obrátkovostí, pro zboží menších rozměrů. </a:t>
            </a:r>
            <a:endParaRPr lang="cs-CZ" sz="1600">
              <a:latin typeface="Calibri" pitchFamily="34" charset="0"/>
            </a:endParaRPr>
          </a:p>
          <a:p>
            <a:r>
              <a:rPr lang="cs-CZ" sz="1600" b="1">
                <a:latin typeface="Calibri" pitchFamily="34" charset="0"/>
              </a:rPr>
              <a:t>Vhodné pro drobný sortiment uložený v krabicích, spisové materiály, projektovou dokumentaci, ale také pro parkování aut ! </a:t>
            </a:r>
            <a:endParaRPr lang="cs-CZ" sz="1600">
              <a:latin typeface="Calibri" pitchFamily="34" charset="0"/>
            </a:endParaRPr>
          </a:p>
          <a:p>
            <a:r>
              <a:rPr lang="cs-CZ" sz="1600" b="1">
                <a:latin typeface="Calibri" pitchFamily="34" charset="0"/>
              </a:rPr>
              <a:t>Ve výrobním procesu se uplatňují jako podavače polotovarů u lisů, dílů u montážních linek apod.        </a:t>
            </a:r>
            <a:endParaRPr lang="cs-CZ" sz="1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525"/>
                                        </p:tgtEl>
                                        <p:attrNameLst>
                                          <p:attrName>style.visibility</p:attrName>
                                        </p:attrNameLst>
                                      </p:cBhvr>
                                      <p:to>
                                        <p:strVal val="visible"/>
                                      </p:to>
                                    </p:set>
                                    <p:anim calcmode="lin" valueType="num">
                                      <p:cBhvr additive="base">
                                        <p:cTn id="7" dur="500" fill="hold"/>
                                        <p:tgtEl>
                                          <p:spTgt spid="58525"/>
                                        </p:tgtEl>
                                        <p:attrNameLst>
                                          <p:attrName>ppt_x</p:attrName>
                                        </p:attrNameLst>
                                      </p:cBhvr>
                                      <p:tavLst>
                                        <p:tav tm="0">
                                          <p:val>
                                            <p:strVal val="#ppt_x"/>
                                          </p:val>
                                        </p:tav>
                                        <p:tav tm="100000">
                                          <p:val>
                                            <p:strVal val="#ppt_x"/>
                                          </p:val>
                                        </p:tav>
                                      </p:tavLst>
                                    </p:anim>
                                    <p:anim calcmode="lin" valueType="num">
                                      <p:cBhvr additive="base">
                                        <p:cTn id="8" dur="500" fill="hold"/>
                                        <p:tgtEl>
                                          <p:spTgt spid="5852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526"/>
                                        </p:tgtEl>
                                        <p:attrNameLst>
                                          <p:attrName>style.visibility</p:attrName>
                                        </p:attrNameLst>
                                      </p:cBhvr>
                                      <p:to>
                                        <p:strVal val="visible"/>
                                      </p:to>
                                    </p:set>
                                    <p:anim calcmode="lin" valueType="num">
                                      <p:cBhvr additive="base">
                                        <p:cTn id="13" dur="500" fill="hold"/>
                                        <p:tgtEl>
                                          <p:spTgt spid="58526"/>
                                        </p:tgtEl>
                                        <p:attrNameLst>
                                          <p:attrName>ppt_x</p:attrName>
                                        </p:attrNameLst>
                                      </p:cBhvr>
                                      <p:tavLst>
                                        <p:tav tm="0">
                                          <p:val>
                                            <p:strVal val="#ppt_x"/>
                                          </p:val>
                                        </p:tav>
                                        <p:tav tm="100000">
                                          <p:val>
                                            <p:strVal val="#ppt_x"/>
                                          </p:val>
                                        </p:tav>
                                      </p:tavLst>
                                    </p:anim>
                                    <p:anim calcmode="lin" valueType="num">
                                      <p:cBhvr additive="base">
                                        <p:cTn id="14" dur="500" fill="hold"/>
                                        <p:tgtEl>
                                          <p:spTgt spid="585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25" grpId="0" animBg="1"/>
      <p:bldP spid="585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idx="4294967295"/>
          </p:nvPr>
        </p:nvSpPr>
        <p:spPr>
          <a:xfrm>
            <a:off x="0" y="274638"/>
            <a:ext cx="8229600" cy="1143000"/>
          </a:xfrm>
        </p:spPr>
        <p:txBody>
          <a:bodyPr/>
          <a:lstStyle/>
          <a:p>
            <a:r>
              <a:rPr lang="cs-CZ" altLang="cs-CZ" sz="3200"/>
              <a:t>Konsolidace a tzv.</a:t>
            </a:r>
            <a:r>
              <a:rPr lang="en-US" altLang="cs-CZ" sz="3200"/>
              <a:t> break-bulk </a:t>
            </a:r>
            <a:r>
              <a:rPr lang="cs-CZ" altLang="cs-CZ" sz="3200"/>
              <a:t>snižují dopravní náklady</a:t>
            </a:r>
            <a:endParaRPr lang="en-US" altLang="cs-CZ" sz="3200"/>
          </a:p>
        </p:txBody>
      </p:sp>
      <p:sp>
        <p:nvSpPr>
          <p:cNvPr id="24578" name="Content Placeholder 2"/>
          <p:cNvSpPr>
            <a:spLocks noGrp="1"/>
          </p:cNvSpPr>
          <p:nvPr>
            <p:ph idx="4294967295"/>
          </p:nvPr>
        </p:nvSpPr>
        <p:spPr>
          <a:xfrm>
            <a:off x="0" y="1600200"/>
            <a:ext cx="5715000" cy="4525963"/>
          </a:xfrm>
        </p:spPr>
        <p:txBody>
          <a:bodyPr/>
          <a:lstStyle/>
          <a:p>
            <a:r>
              <a:rPr lang="cs-CZ" altLang="cs-CZ" sz="2800" b="1"/>
              <a:t>Konsolidace – dodávky do skladu z mnoha zdrojů a jejich kombinování</a:t>
            </a:r>
            <a:r>
              <a:rPr lang="en-US" altLang="cs-CZ" sz="2800"/>
              <a:t> </a:t>
            </a:r>
            <a:r>
              <a:rPr lang="cs-CZ" altLang="cs-CZ" sz="2800"/>
              <a:t>do přesné podoby pro určitou destinaci/odběratele</a:t>
            </a:r>
            <a:endParaRPr lang="en-US" altLang="cs-CZ" sz="2800"/>
          </a:p>
          <a:p>
            <a:r>
              <a:rPr lang="en-US" altLang="cs-CZ" sz="2800" b="1"/>
              <a:t>Break-bulk</a:t>
            </a:r>
            <a:r>
              <a:rPr lang="en-US" altLang="cs-CZ" sz="2800"/>
              <a:t> </a:t>
            </a:r>
            <a:r>
              <a:rPr lang="cs-CZ" altLang="cs-CZ" sz="2800"/>
              <a:t> - dodávka do skladu v rámci jednoho dodání velké zásilky – její rozdělení pro dodání do mnoha destinací(odběratelům</a:t>
            </a:r>
            <a:endParaRPr lang="en-US" altLang="cs-CZ" sz="2800"/>
          </a:p>
        </p:txBody>
      </p:sp>
      <p:pic>
        <p:nvPicPr>
          <p:cNvPr id="24579" name="Picture 5" descr="warehouse fullfillment.jpg"/>
          <p:cNvPicPr>
            <a:picLocks noChangeAspect="1"/>
          </p:cNvPicPr>
          <p:nvPr/>
        </p:nvPicPr>
        <p:blipFill>
          <a:blip r:embed="rId3"/>
          <a:srcRect/>
          <a:stretch>
            <a:fillRect/>
          </a:stretch>
        </p:blipFill>
        <p:spPr bwMode="auto">
          <a:xfrm>
            <a:off x="6799263" y="1724025"/>
            <a:ext cx="1828800" cy="4600575"/>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62"/>
          <p:cNvSpPr>
            <a:spLocks noChangeArrowheads="1"/>
          </p:cNvSpPr>
          <p:nvPr/>
        </p:nvSpPr>
        <p:spPr bwMode="auto">
          <a:xfrm>
            <a:off x="1331913" y="260350"/>
            <a:ext cx="5492750" cy="523875"/>
          </a:xfrm>
          <a:prstGeom prst="rect">
            <a:avLst/>
          </a:prstGeom>
          <a:solidFill>
            <a:schemeClr val="bg1"/>
          </a:solidFill>
          <a:ln w="9525">
            <a:noFill/>
            <a:miter lim="800000"/>
            <a:headEnd/>
            <a:tailEnd/>
          </a:ln>
        </p:spPr>
        <p:txBody>
          <a:bodyPr wrap="none">
            <a:spAutoFit/>
          </a:bodyPr>
          <a:lstStyle/>
          <a:p>
            <a:r>
              <a:rPr lang="cs-CZ" sz="2800" b="1">
                <a:latin typeface="Calibri" pitchFamily="34" charset="0"/>
              </a:rPr>
              <a:t>Páternosterové regály horizontální</a:t>
            </a:r>
            <a:endParaRPr lang="cs-CZ" sz="2800">
              <a:latin typeface="Calibri" pitchFamily="34" charset="0"/>
            </a:endParaRPr>
          </a:p>
        </p:txBody>
      </p:sp>
      <p:sp>
        <p:nvSpPr>
          <p:cNvPr id="88066" name="Rectangle 163"/>
          <p:cNvSpPr>
            <a:spLocks noChangeArrowheads="1"/>
          </p:cNvSpPr>
          <p:nvPr/>
        </p:nvSpPr>
        <p:spPr bwMode="auto">
          <a:xfrm>
            <a:off x="549275" y="3421063"/>
            <a:ext cx="641350" cy="2835275"/>
          </a:xfrm>
          <a:prstGeom prst="rect">
            <a:avLst/>
          </a:prstGeom>
          <a:noFill/>
          <a:ln w="38100">
            <a:solidFill>
              <a:srgbClr val="000000"/>
            </a:solidFill>
            <a:miter lim="800000"/>
            <a:headEnd/>
            <a:tailEnd/>
          </a:ln>
        </p:spPr>
        <p:txBody>
          <a:bodyPr/>
          <a:lstStyle/>
          <a:p>
            <a:endParaRPr lang="cs-CZ">
              <a:latin typeface="Calibri" pitchFamily="34" charset="0"/>
            </a:endParaRPr>
          </a:p>
        </p:txBody>
      </p:sp>
      <p:sp>
        <p:nvSpPr>
          <p:cNvPr id="88067" name="Line 164"/>
          <p:cNvSpPr>
            <a:spLocks noChangeShapeType="1"/>
          </p:cNvSpPr>
          <p:nvPr/>
        </p:nvSpPr>
        <p:spPr bwMode="auto">
          <a:xfrm flipV="1">
            <a:off x="549275" y="3146425"/>
            <a:ext cx="366713" cy="274638"/>
          </a:xfrm>
          <a:prstGeom prst="line">
            <a:avLst/>
          </a:prstGeom>
          <a:noFill/>
          <a:ln w="9525">
            <a:solidFill>
              <a:srgbClr val="000000"/>
            </a:solidFill>
            <a:round/>
            <a:headEnd/>
            <a:tailEnd/>
          </a:ln>
        </p:spPr>
        <p:txBody>
          <a:bodyPr/>
          <a:lstStyle/>
          <a:p>
            <a:endParaRPr lang="cs-CZ"/>
          </a:p>
        </p:txBody>
      </p:sp>
      <p:sp>
        <p:nvSpPr>
          <p:cNvPr id="88068" name="Line 165"/>
          <p:cNvSpPr>
            <a:spLocks noChangeShapeType="1"/>
          </p:cNvSpPr>
          <p:nvPr/>
        </p:nvSpPr>
        <p:spPr bwMode="auto">
          <a:xfrm flipV="1">
            <a:off x="1190625" y="5981700"/>
            <a:ext cx="365125" cy="274638"/>
          </a:xfrm>
          <a:prstGeom prst="line">
            <a:avLst/>
          </a:prstGeom>
          <a:noFill/>
          <a:ln w="38100">
            <a:solidFill>
              <a:srgbClr val="000000"/>
            </a:solidFill>
            <a:round/>
            <a:headEnd/>
            <a:tailEnd/>
          </a:ln>
        </p:spPr>
        <p:txBody>
          <a:bodyPr/>
          <a:lstStyle/>
          <a:p>
            <a:endParaRPr lang="cs-CZ"/>
          </a:p>
        </p:txBody>
      </p:sp>
      <p:sp>
        <p:nvSpPr>
          <p:cNvPr id="88069" name="Line 166"/>
          <p:cNvSpPr>
            <a:spLocks noChangeShapeType="1"/>
          </p:cNvSpPr>
          <p:nvPr/>
        </p:nvSpPr>
        <p:spPr bwMode="auto">
          <a:xfrm flipV="1">
            <a:off x="1190625" y="3146425"/>
            <a:ext cx="365125" cy="274638"/>
          </a:xfrm>
          <a:prstGeom prst="line">
            <a:avLst/>
          </a:prstGeom>
          <a:noFill/>
          <a:ln w="9525">
            <a:solidFill>
              <a:srgbClr val="000000"/>
            </a:solidFill>
            <a:round/>
            <a:headEnd/>
            <a:tailEnd/>
          </a:ln>
        </p:spPr>
        <p:txBody>
          <a:bodyPr/>
          <a:lstStyle/>
          <a:p>
            <a:endParaRPr lang="cs-CZ"/>
          </a:p>
        </p:txBody>
      </p:sp>
      <p:sp>
        <p:nvSpPr>
          <p:cNvPr id="88070" name="Line 167"/>
          <p:cNvSpPr>
            <a:spLocks noChangeShapeType="1"/>
          </p:cNvSpPr>
          <p:nvPr/>
        </p:nvSpPr>
        <p:spPr bwMode="auto">
          <a:xfrm flipV="1">
            <a:off x="549275" y="5981700"/>
            <a:ext cx="366713" cy="274638"/>
          </a:xfrm>
          <a:prstGeom prst="line">
            <a:avLst/>
          </a:prstGeom>
          <a:noFill/>
          <a:ln w="9525">
            <a:solidFill>
              <a:srgbClr val="000000"/>
            </a:solidFill>
            <a:round/>
            <a:headEnd/>
            <a:tailEnd/>
          </a:ln>
        </p:spPr>
        <p:txBody>
          <a:bodyPr/>
          <a:lstStyle/>
          <a:p>
            <a:endParaRPr lang="cs-CZ"/>
          </a:p>
        </p:txBody>
      </p:sp>
      <p:sp>
        <p:nvSpPr>
          <p:cNvPr id="88071" name="Rectangle 168"/>
          <p:cNvSpPr>
            <a:spLocks noChangeArrowheads="1"/>
          </p:cNvSpPr>
          <p:nvPr/>
        </p:nvSpPr>
        <p:spPr bwMode="auto">
          <a:xfrm>
            <a:off x="1830388" y="2963863"/>
            <a:ext cx="639762" cy="2835275"/>
          </a:xfrm>
          <a:prstGeom prst="rect">
            <a:avLst/>
          </a:prstGeom>
          <a:noFill/>
          <a:ln w="38100">
            <a:solidFill>
              <a:srgbClr val="000000"/>
            </a:solidFill>
            <a:miter lim="800000"/>
            <a:headEnd/>
            <a:tailEnd/>
          </a:ln>
        </p:spPr>
        <p:txBody>
          <a:bodyPr/>
          <a:lstStyle/>
          <a:p>
            <a:endParaRPr lang="cs-CZ">
              <a:latin typeface="Calibri" pitchFamily="34" charset="0"/>
            </a:endParaRPr>
          </a:p>
        </p:txBody>
      </p:sp>
      <p:sp>
        <p:nvSpPr>
          <p:cNvPr id="88072" name="Line 169"/>
          <p:cNvSpPr>
            <a:spLocks noChangeShapeType="1"/>
          </p:cNvSpPr>
          <p:nvPr/>
        </p:nvSpPr>
        <p:spPr bwMode="auto">
          <a:xfrm flipV="1">
            <a:off x="2470150" y="2689225"/>
            <a:ext cx="274638" cy="274638"/>
          </a:xfrm>
          <a:prstGeom prst="line">
            <a:avLst/>
          </a:prstGeom>
          <a:noFill/>
          <a:ln w="38100">
            <a:solidFill>
              <a:srgbClr val="000000"/>
            </a:solidFill>
            <a:round/>
            <a:headEnd/>
            <a:tailEnd/>
          </a:ln>
        </p:spPr>
        <p:txBody>
          <a:bodyPr/>
          <a:lstStyle/>
          <a:p>
            <a:endParaRPr lang="cs-CZ"/>
          </a:p>
        </p:txBody>
      </p:sp>
      <p:sp>
        <p:nvSpPr>
          <p:cNvPr id="88073" name="Line 170"/>
          <p:cNvSpPr>
            <a:spLocks noChangeShapeType="1"/>
          </p:cNvSpPr>
          <p:nvPr/>
        </p:nvSpPr>
        <p:spPr bwMode="auto">
          <a:xfrm flipV="1">
            <a:off x="2927350" y="2233613"/>
            <a:ext cx="274638" cy="273050"/>
          </a:xfrm>
          <a:prstGeom prst="line">
            <a:avLst/>
          </a:prstGeom>
          <a:noFill/>
          <a:ln w="38100">
            <a:solidFill>
              <a:srgbClr val="000000"/>
            </a:solidFill>
            <a:round/>
            <a:headEnd/>
            <a:tailEnd/>
          </a:ln>
        </p:spPr>
        <p:txBody>
          <a:bodyPr/>
          <a:lstStyle/>
          <a:p>
            <a:endParaRPr lang="cs-CZ"/>
          </a:p>
        </p:txBody>
      </p:sp>
      <p:sp>
        <p:nvSpPr>
          <p:cNvPr id="88074" name="Line 171"/>
          <p:cNvSpPr>
            <a:spLocks noChangeShapeType="1"/>
          </p:cNvSpPr>
          <p:nvPr/>
        </p:nvSpPr>
        <p:spPr bwMode="auto">
          <a:xfrm flipV="1">
            <a:off x="2287588" y="2233613"/>
            <a:ext cx="274637" cy="273050"/>
          </a:xfrm>
          <a:prstGeom prst="line">
            <a:avLst/>
          </a:prstGeom>
          <a:noFill/>
          <a:ln w="38100">
            <a:solidFill>
              <a:srgbClr val="000000"/>
            </a:solidFill>
            <a:round/>
            <a:headEnd/>
            <a:tailEnd/>
          </a:ln>
        </p:spPr>
        <p:txBody>
          <a:bodyPr/>
          <a:lstStyle/>
          <a:p>
            <a:endParaRPr lang="cs-CZ"/>
          </a:p>
        </p:txBody>
      </p:sp>
      <p:sp>
        <p:nvSpPr>
          <p:cNvPr id="88075" name="Line 172"/>
          <p:cNvSpPr>
            <a:spLocks noChangeShapeType="1"/>
          </p:cNvSpPr>
          <p:nvPr/>
        </p:nvSpPr>
        <p:spPr bwMode="auto">
          <a:xfrm flipV="1">
            <a:off x="1830388" y="2689225"/>
            <a:ext cx="274637" cy="274638"/>
          </a:xfrm>
          <a:prstGeom prst="line">
            <a:avLst/>
          </a:prstGeom>
          <a:noFill/>
          <a:ln w="38100">
            <a:solidFill>
              <a:srgbClr val="000000"/>
            </a:solidFill>
            <a:round/>
            <a:headEnd/>
            <a:tailEnd/>
          </a:ln>
        </p:spPr>
        <p:txBody>
          <a:bodyPr/>
          <a:lstStyle/>
          <a:p>
            <a:endParaRPr lang="cs-CZ"/>
          </a:p>
        </p:txBody>
      </p:sp>
      <p:sp>
        <p:nvSpPr>
          <p:cNvPr id="88076" name="Line 173"/>
          <p:cNvSpPr>
            <a:spLocks noChangeShapeType="1"/>
          </p:cNvSpPr>
          <p:nvPr/>
        </p:nvSpPr>
        <p:spPr bwMode="auto">
          <a:xfrm flipV="1">
            <a:off x="2744788" y="1776413"/>
            <a:ext cx="274637" cy="273050"/>
          </a:xfrm>
          <a:prstGeom prst="line">
            <a:avLst/>
          </a:prstGeom>
          <a:noFill/>
          <a:ln w="38100">
            <a:solidFill>
              <a:srgbClr val="000000"/>
            </a:solidFill>
            <a:round/>
            <a:headEnd/>
            <a:tailEnd/>
          </a:ln>
        </p:spPr>
        <p:txBody>
          <a:bodyPr/>
          <a:lstStyle/>
          <a:p>
            <a:endParaRPr lang="cs-CZ"/>
          </a:p>
        </p:txBody>
      </p:sp>
      <p:sp>
        <p:nvSpPr>
          <p:cNvPr id="88077" name="Line 174"/>
          <p:cNvSpPr>
            <a:spLocks noChangeShapeType="1"/>
          </p:cNvSpPr>
          <p:nvPr/>
        </p:nvSpPr>
        <p:spPr bwMode="auto">
          <a:xfrm>
            <a:off x="2105025" y="2689225"/>
            <a:ext cx="639763" cy="0"/>
          </a:xfrm>
          <a:prstGeom prst="line">
            <a:avLst/>
          </a:prstGeom>
          <a:noFill/>
          <a:ln w="38100">
            <a:solidFill>
              <a:srgbClr val="000000"/>
            </a:solidFill>
            <a:round/>
            <a:headEnd/>
            <a:tailEnd/>
          </a:ln>
        </p:spPr>
        <p:txBody>
          <a:bodyPr/>
          <a:lstStyle/>
          <a:p>
            <a:endParaRPr lang="cs-CZ"/>
          </a:p>
        </p:txBody>
      </p:sp>
      <p:sp>
        <p:nvSpPr>
          <p:cNvPr id="88078" name="Line 175"/>
          <p:cNvSpPr>
            <a:spLocks noChangeShapeType="1"/>
          </p:cNvSpPr>
          <p:nvPr/>
        </p:nvSpPr>
        <p:spPr bwMode="auto">
          <a:xfrm>
            <a:off x="2287588" y="2506663"/>
            <a:ext cx="639762" cy="0"/>
          </a:xfrm>
          <a:prstGeom prst="line">
            <a:avLst/>
          </a:prstGeom>
          <a:noFill/>
          <a:ln w="38100">
            <a:solidFill>
              <a:srgbClr val="000000"/>
            </a:solidFill>
            <a:round/>
            <a:headEnd/>
            <a:tailEnd/>
          </a:ln>
        </p:spPr>
        <p:txBody>
          <a:bodyPr/>
          <a:lstStyle/>
          <a:p>
            <a:endParaRPr lang="cs-CZ"/>
          </a:p>
        </p:txBody>
      </p:sp>
      <p:sp>
        <p:nvSpPr>
          <p:cNvPr id="88079" name="Line 176"/>
          <p:cNvSpPr>
            <a:spLocks noChangeShapeType="1"/>
          </p:cNvSpPr>
          <p:nvPr/>
        </p:nvSpPr>
        <p:spPr bwMode="auto">
          <a:xfrm>
            <a:off x="2562225" y="2233613"/>
            <a:ext cx="639763" cy="0"/>
          </a:xfrm>
          <a:prstGeom prst="line">
            <a:avLst/>
          </a:prstGeom>
          <a:noFill/>
          <a:ln w="38100">
            <a:solidFill>
              <a:srgbClr val="000000"/>
            </a:solidFill>
            <a:round/>
            <a:headEnd/>
            <a:tailEnd/>
          </a:ln>
        </p:spPr>
        <p:txBody>
          <a:bodyPr/>
          <a:lstStyle/>
          <a:p>
            <a:endParaRPr lang="cs-CZ"/>
          </a:p>
        </p:txBody>
      </p:sp>
      <p:sp>
        <p:nvSpPr>
          <p:cNvPr id="88080" name="Line 177"/>
          <p:cNvSpPr>
            <a:spLocks noChangeShapeType="1"/>
          </p:cNvSpPr>
          <p:nvPr/>
        </p:nvSpPr>
        <p:spPr bwMode="auto">
          <a:xfrm>
            <a:off x="549275" y="3421063"/>
            <a:ext cx="641350" cy="0"/>
          </a:xfrm>
          <a:prstGeom prst="line">
            <a:avLst/>
          </a:prstGeom>
          <a:noFill/>
          <a:ln w="38100">
            <a:solidFill>
              <a:srgbClr val="000000"/>
            </a:solidFill>
            <a:round/>
            <a:headEnd/>
            <a:tailEnd/>
          </a:ln>
        </p:spPr>
        <p:txBody>
          <a:bodyPr/>
          <a:lstStyle/>
          <a:p>
            <a:endParaRPr lang="cs-CZ"/>
          </a:p>
        </p:txBody>
      </p:sp>
      <p:sp>
        <p:nvSpPr>
          <p:cNvPr id="88081" name="Line 178"/>
          <p:cNvSpPr>
            <a:spLocks noChangeShapeType="1"/>
          </p:cNvSpPr>
          <p:nvPr/>
        </p:nvSpPr>
        <p:spPr bwMode="auto">
          <a:xfrm>
            <a:off x="2744788" y="2049463"/>
            <a:ext cx="639762" cy="0"/>
          </a:xfrm>
          <a:prstGeom prst="line">
            <a:avLst/>
          </a:prstGeom>
          <a:noFill/>
          <a:ln w="38100">
            <a:solidFill>
              <a:srgbClr val="000000"/>
            </a:solidFill>
            <a:round/>
            <a:headEnd/>
            <a:tailEnd/>
          </a:ln>
        </p:spPr>
        <p:txBody>
          <a:bodyPr/>
          <a:lstStyle/>
          <a:p>
            <a:endParaRPr lang="cs-CZ"/>
          </a:p>
        </p:txBody>
      </p:sp>
      <p:sp>
        <p:nvSpPr>
          <p:cNvPr id="88082" name="Line 179"/>
          <p:cNvSpPr>
            <a:spLocks noChangeShapeType="1"/>
          </p:cNvSpPr>
          <p:nvPr/>
        </p:nvSpPr>
        <p:spPr bwMode="auto">
          <a:xfrm>
            <a:off x="1098550" y="2689225"/>
            <a:ext cx="639763" cy="0"/>
          </a:xfrm>
          <a:prstGeom prst="line">
            <a:avLst/>
          </a:prstGeom>
          <a:noFill/>
          <a:ln w="38100">
            <a:solidFill>
              <a:srgbClr val="000000"/>
            </a:solidFill>
            <a:round/>
            <a:headEnd/>
            <a:tailEnd/>
          </a:ln>
        </p:spPr>
        <p:txBody>
          <a:bodyPr/>
          <a:lstStyle/>
          <a:p>
            <a:endParaRPr lang="cs-CZ"/>
          </a:p>
        </p:txBody>
      </p:sp>
      <p:sp>
        <p:nvSpPr>
          <p:cNvPr id="88083" name="Line 180"/>
          <p:cNvSpPr>
            <a:spLocks noChangeShapeType="1"/>
          </p:cNvSpPr>
          <p:nvPr/>
        </p:nvSpPr>
        <p:spPr bwMode="auto">
          <a:xfrm>
            <a:off x="823913" y="2963863"/>
            <a:ext cx="639762" cy="0"/>
          </a:xfrm>
          <a:prstGeom prst="line">
            <a:avLst/>
          </a:prstGeom>
          <a:noFill/>
          <a:ln w="38100">
            <a:solidFill>
              <a:srgbClr val="000000"/>
            </a:solidFill>
            <a:round/>
            <a:headEnd/>
            <a:tailEnd/>
          </a:ln>
        </p:spPr>
        <p:txBody>
          <a:bodyPr/>
          <a:lstStyle/>
          <a:p>
            <a:endParaRPr lang="cs-CZ"/>
          </a:p>
        </p:txBody>
      </p:sp>
      <p:sp>
        <p:nvSpPr>
          <p:cNvPr id="88084" name="Line 181"/>
          <p:cNvSpPr>
            <a:spLocks noChangeShapeType="1"/>
          </p:cNvSpPr>
          <p:nvPr/>
        </p:nvSpPr>
        <p:spPr bwMode="auto">
          <a:xfrm>
            <a:off x="915988" y="3146425"/>
            <a:ext cx="639762" cy="0"/>
          </a:xfrm>
          <a:prstGeom prst="line">
            <a:avLst/>
          </a:prstGeom>
          <a:noFill/>
          <a:ln w="38100">
            <a:solidFill>
              <a:srgbClr val="000000"/>
            </a:solidFill>
            <a:round/>
            <a:headEnd/>
            <a:tailEnd/>
          </a:ln>
        </p:spPr>
        <p:txBody>
          <a:bodyPr/>
          <a:lstStyle/>
          <a:p>
            <a:endParaRPr lang="cs-CZ"/>
          </a:p>
        </p:txBody>
      </p:sp>
      <p:sp>
        <p:nvSpPr>
          <p:cNvPr id="88085" name="Line 182"/>
          <p:cNvSpPr>
            <a:spLocks noChangeShapeType="1"/>
          </p:cNvSpPr>
          <p:nvPr/>
        </p:nvSpPr>
        <p:spPr bwMode="auto">
          <a:xfrm>
            <a:off x="3019425" y="1776413"/>
            <a:ext cx="639763" cy="0"/>
          </a:xfrm>
          <a:prstGeom prst="line">
            <a:avLst/>
          </a:prstGeom>
          <a:noFill/>
          <a:ln w="38100">
            <a:solidFill>
              <a:srgbClr val="000000"/>
            </a:solidFill>
            <a:round/>
            <a:headEnd/>
            <a:tailEnd/>
          </a:ln>
        </p:spPr>
        <p:txBody>
          <a:bodyPr/>
          <a:lstStyle/>
          <a:p>
            <a:endParaRPr lang="cs-CZ"/>
          </a:p>
        </p:txBody>
      </p:sp>
      <p:sp>
        <p:nvSpPr>
          <p:cNvPr id="88086" name="Line 183"/>
          <p:cNvSpPr>
            <a:spLocks noChangeShapeType="1"/>
          </p:cNvSpPr>
          <p:nvPr/>
        </p:nvSpPr>
        <p:spPr bwMode="auto">
          <a:xfrm>
            <a:off x="1555750" y="2233613"/>
            <a:ext cx="639763" cy="0"/>
          </a:xfrm>
          <a:prstGeom prst="line">
            <a:avLst/>
          </a:prstGeom>
          <a:noFill/>
          <a:ln w="38100">
            <a:solidFill>
              <a:srgbClr val="000000"/>
            </a:solidFill>
            <a:round/>
            <a:headEnd/>
            <a:tailEnd/>
          </a:ln>
        </p:spPr>
        <p:txBody>
          <a:bodyPr/>
          <a:lstStyle/>
          <a:p>
            <a:endParaRPr lang="cs-CZ"/>
          </a:p>
        </p:txBody>
      </p:sp>
      <p:sp>
        <p:nvSpPr>
          <p:cNvPr id="88087" name="Line 184"/>
          <p:cNvSpPr>
            <a:spLocks noChangeShapeType="1"/>
          </p:cNvSpPr>
          <p:nvPr/>
        </p:nvSpPr>
        <p:spPr bwMode="auto">
          <a:xfrm>
            <a:off x="1281113" y="2506663"/>
            <a:ext cx="639762" cy="0"/>
          </a:xfrm>
          <a:prstGeom prst="line">
            <a:avLst/>
          </a:prstGeom>
          <a:noFill/>
          <a:ln w="38100">
            <a:solidFill>
              <a:srgbClr val="000000"/>
            </a:solidFill>
            <a:round/>
            <a:headEnd/>
            <a:tailEnd/>
          </a:ln>
        </p:spPr>
        <p:txBody>
          <a:bodyPr/>
          <a:lstStyle/>
          <a:p>
            <a:endParaRPr lang="cs-CZ"/>
          </a:p>
        </p:txBody>
      </p:sp>
      <p:sp>
        <p:nvSpPr>
          <p:cNvPr id="88088" name="Line 185"/>
          <p:cNvSpPr>
            <a:spLocks noChangeShapeType="1"/>
          </p:cNvSpPr>
          <p:nvPr/>
        </p:nvSpPr>
        <p:spPr bwMode="auto">
          <a:xfrm>
            <a:off x="2105025" y="1776413"/>
            <a:ext cx="639763" cy="0"/>
          </a:xfrm>
          <a:prstGeom prst="line">
            <a:avLst/>
          </a:prstGeom>
          <a:noFill/>
          <a:ln w="38100">
            <a:solidFill>
              <a:srgbClr val="000000"/>
            </a:solidFill>
            <a:round/>
            <a:headEnd/>
            <a:tailEnd/>
          </a:ln>
        </p:spPr>
        <p:txBody>
          <a:bodyPr/>
          <a:lstStyle/>
          <a:p>
            <a:endParaRPr lang="cs-CZ"/>
          </a:p>
        </p:txBody>
      </p:sp>
      <p:sp>
        <p:nvSpPr>
          <p:cNvPr id="88089" name="Line 186"/>
          <p:cNvSpPr>
            <a:spLocks noChangeShapeType="1"/>
          </p:cNvSpPr>
          <p:nvPr/>
        </p:nvSpPr>
        <p:spPr bwMode="auto">
          <a:xfrm>
            <a:off x="1830388" y="2049463"/>
            <a:ext cx="639762" cy="0"/>
          </a:xfrm>
          <a:prstGeom prst="line">
            <a:avLst/>
          </a:prstGeom>
          <a:noFill/>
          <a:ln w="38100">
            <a:solidFill>
              <a:srgbClr val="000000"/>
            </a:solidFill>
            <a:round/>
            <a:headEnd/>
            <a:tailEnd/>
          </a:ln>
        </p:spPr>
        <p:txBody>
          <a:bodyPr/>
          <a:lstStyle/>
          <a:p>
            <a:endParaRPr lang="cs-CZ"/>
          </a:p>
        </p:txBody>
      </p:sp>
      <p:sp>
        <p:nvSpPr>
          <p:cNvPr id="88090" name="Line 187"/>
          <p:cNvSpPr>
            <a:spLocks noChangeShapeType="1"/>
          </p:cNvSpPr>
          <p:nvPr/>
        </p:nvSpPr>
        <p:spPr bwMode="auto">
          <a:xfrm flipV="1">
            <a:off x="2470150" y="1776413"/>
            <a:ext cx="274638" cy="273050"/>
          </a:xfrm>
          <a:prstGeom prst="line">
            <a:avLst/>
          </a:prstGeom>
          <a:noFill/>
          <a:ln w="38100">
            <a:solidFill>
              <a:srgbClr val="000000"/>
            </a:solidFill>
            <a:round/>
            <a:headEnd/>
            <a:tailEnd/>
          </a:ln>
        </p:spPr>
        <p:txBody>
          <a:bodyPr/>
          <a:lstStyle/>
          <a:p>
            <a:endParaRPr lang="cs-CZ"/>
          </a:p>
        </p:txBody>
      </p:sp>
      <p:sp>
        <p:nvSpPr>
          <p:cNvPr id="88091" name="Line 188"/>
          <p:cNvSpPr>
            <a:spLocks noChangeShapeType="1"/>
          </p:cNvSpPr>
          <p:nvPr/>
        </p:nvSpPr>
        <p:spPr bwMode="auto">
          <a:xfrm flipV="1">
            <a:off x="1830388" y="1776413"/>
            <a:ext cx="274637" cy="273050"/>
          </a:xfrm>
          <a:prstGeom prst="line">
            <a:avLst/>
          </a:prstGeom>
          <a:noFill/>
          <a:ln w="38100">
            <a:solidFill>
              <a:srgbClr val="000000"/>
            </a:solidFill>
            <a:round/>
            <a:headEnd/>
            <a:tailEnd/>
          </a:ln>
        </p:spPr>
        <p:txBody>
          <a:bodyPr/>
          <a:lstStyle/>
          <a:p>
            <a:endParaRPr lang="cs-CZ"/>
          </a:p>
        </p:txBody>
      </p:sp>
      <p:sp>
        <p:nvSpPr>
          <p:cNvPr id="88092" name="Line 189"/>
          <p:cNvSpPr>
            <a:spLocks noChangeShapeType="1"/>
          </p:cNvSpPr>
          <p:nvPr/>
        </p:nvSpPr>
        <p:spPr bwMode="auto">
          <a:xfrm flipV="1">
            <a:off x="3384550" y="1776413"/>
            <a:ext cx="274638" cy="273050"/>
          </a:xfrm>
          <a:prstGeom prst="line">
            <a:avLst/>
          </a:prstGeom>
          <a:noFill/>
          <a:ln w="38100">
            <a:solidFill>
              <a:srgbClr val="000000"/>
            </a:solidFill>
            <a:round/>
            <a:headEnd/>
            <a:tailEnd/>
          </a:ln>
        </p:spPr>
        <p:txBody>
          <a:bodyPr/>
          <a:lstStyle/>
          <a:p>
            <a:endParaRPr lang="cs-CZ"/>
          </a:p>
        </p:txBody>
      </p:sp>
      <p:sp>
        <p:nvSpPr>
          <p:cNvPr id="88093" name="Line 190"/>
          <p:cNvSpPr>
            <a:spLocks noChangeShapeType="1"/>
          </p:cNvSpPr>
          <p:nvPr/>
        </p:nvSpPr>
        <p:spPr bwMode="auto">
          <a:xfrm flipV="1">
            <a:off x="1281113" y="2233613"/>
            <a:ext cx="274637" cy="273050"/>
          </a:xfrm>
          <a:prstGeom prst="line">
            <a:avLst/>
          </a:prstGeom>
          <a:noFill/>
          <a:ln w="38100">
            <a:solidFill>
              <a:srgbClr val="000000"/>
            </a:solidFill>
            <a:round/>
            <a:headEnd/>
            <a:tailEnd/>
          </a:ln>
        </p:spPr>
        <p:txBody>
          <a:bodyPr/>
          <a:lstStyle/>
          <a:p>
            <a:endParaRPr lang="cs-CZ"/>
          </a:p>
        </p:txBody>
      </p:sp>
      <p:sp>
        <p:nvSpPr>
          <p:cNvPr id="88094" name="Line 191"/>
          <p:cNvSpPr>
            <a:spLocks noChangeShapeType="1"/>
          </p:cNvSpPr>
          <p:nvPr/>
        </p:nvSpPr>
        <p:spPr bwMode="auto">
          <a:xfrm flipV="1">
            <a:off x="1463675" y="2689225"/>
            <a:ext cx="274638" cy="274638"/>
          </a:xfrm>
          <a:prstGeom prst="line">
            <a:avLst/>
          </a:prstGeom>
          <a:noFill/>
          <a:ln w="38100">
            <a:solidFill>
              <a:srgbClr val="000000"/>
            </a:solidFill>
            <a:round/>
            <a:headEnd/>
            <a:tailEnd/>
          </a:ln>
        </p:spPr>
        <p:txBody>
          <a:bodyPr/>
          <a:lstStyle/>
          <a:p>
            <a:endParaRPr lang="cs-CZ"/>
          </a:p>
        </p:txBody>
      </p:sp>
      <p:sp>
        <p:nvSpPr>
          <p:cNvPr id="88095" name="Line 192"/>
          <p:cNvSpPr>
            <a:spLocks noChangeShapeType="1"/>
          </p:cNvSpPr>
          <p:nvPr/>
        </p:nvSpPr>
        <p:spPr bwMode="auto">
          <a:xfrm flipV="1">
            <a:off x="1920875" y="2233613"/>
            <a:ext cx="274638" cy="273050"/>
          </a:xfrm>
          <a:prstGeom prst="line">
            <a:avLst/>
          </a:prstGeom>
          <a:noFill/>
          <a:ln w="38100">
            <a:solidFill>
              <a:srgbClr val="000000"/>
            </a:solidFill>
            <a:round/>
            <a:headEnd/>
            <a:tailEnd/>
          </a:ln>
        </p:spPr>
        <p:txBody>
          <a:bodyPr/>
          <a:lstStyle/>
          <a:p>
            <a:endParaRPr lang="cs-CZ"/>
          </a:p>
        </p:txBody>
      </p:sp>
      <p:sp>
        <p:nvSpPr>
          <p:cNvPr id="88096" name="Line 193"/>
          <p:cNvSpPr>
            <a:spLocks noChangeShapeType="1"/>
          </p:cNvSpPr>
          <p:nvPr/>
        </p:nvSpPr>
        <p:spPr bwMode="auto">
          <a:xfrm flipV="1">
            <a:off x="823913" y="2689225"/>
            <a:ext cx="274637" cy="274638"/>
          </a:xfrm>
          <a:prstGeom prst="line">
            <a:avLst/>
          </a:prstGeom>
          <a:noFill/>
          <a:ln w="38100">
            <a:solidFill>
              <a:srgbClr val="000000"/>
            </a:solidFill>
            <a:round/>
            <a:headEnd/>
            <a:tailEnd/>
          </a:ln>
        </p:spPr>
        <p:txBody>
          <a:bodyPr/>
          <a:lstStyle/>
          <a:p>
            <a:endParaRPr lang="cs-CZ"/>
          </a:p>
        </p:txBody>
      </p:sp>
      <p:sp>
        <p:nvSpPr>
          <p:cNvPr id="88097" name="Line 194"/>
          <p:cNvSpPr>
            <a:spLocks noChangeShapeType="1"/>
          </p:cNvSpPr>
          <p:nvPr/>
        </p:nvSpPr>
        <p:spPr bwMode="auto">
          <a:xfrm flipV="1">
            <a:off x="3384550" y="4610100"/>
            <a:ext cx="274638" cy="274638"/>
          </a:xfrm>
          <a:prstGeom prst="line">
            <a:avLst/>
          </a:prstGeom>
          <a:noFill/>
          <a:ln w="38100">
            <a:solidFill>
              <a:srgbClr val="000000"/>
            </a:solidFill>
            <a:round/>
            <a:headEnd/>
            <a:tailEnd/>
          </a:ln>
        </p:spPr>
        <p:txBody>
          <a:bodyPr/>
          <a:lstStyle/>
          <a:p>
            <a:endParaRPr lang="cs-CZ"/>
          </a:p>
        </p:txBody>
      </p:sp>
      <p:sp>
        <p:nvSpPr>
          <p:cNvPr id="88098" name="Line 195"/>
          <p:cNvSpPr>
            <a:spLocks noChangeShapeType="1"/>
          </p:cNvSpPr>
          <p:nvPr/>
        </p:nvSpPr>
        <p:spPr bwMode="auto">
          <a:xfrm flipV="1">
            <a:off x="1920875" y="2506663"/>
            <a:ext cx="0" cy="366712"/>
          </a:xfrm>
          <a:prstGeom prst="line">
            <a:avLst/>
          </a:prstGeom>
          <a:noFill/>
          <a:ln w="38100">
            <a:solidFill>
              <a:srgbClr val="000000"/>
            </a:solidFill>
            <a:round/>
            <a:headEnd/>
            <a:tailEnd/>
          </a:ln>
        </p:spPr>
        <p:txBody>
          <a:bodyPr/>
          <a:lstStyle/>
          <a:p>
            <a:endParaRPr lang="cs-CZ"/>
          </a:p>
        </p:txBody>
      </p:sp>
      <p:sp>
        <p:nvSpPr>
          <p:cNvPr id="88099" name="Line 196"/>
          <p:cNvSpPr>
            <a:spLocks noChangeShapeType="1"/>
          </p:cNvSpPr>
          <p:nvPr/>
        </p:nvSpPr>
        <p:spPr bwMode="auto">
          <a:xfrm flipV="1">
            <a:off x="1463675" y="2963863"/>
            <a:ext cx="0" cy="182562"/>
          </a:xfrm>
          <a:prstGeom prst="line">
            <a:avLst/>
          </a:prstGeom>
          <a:noFill/>
          <a:ln w="38100">
            <a:solidFill>
              <a:srgbClr val="000000"/>
            </a:solidFill>
            <a:round/>
            <a:headEnd/>
            <a:tailEnd/>
          </a:ln>
        </p:spPr>
        <p:txBody>
          <a:bodyPr/>
          <a:lstStyle/>
          <a:p>
            <a:endParaRPr lang="cs-CZ"/>
          </a:p>
        </p:txBody>
      </p:sp>
      <p:sp>
        <p:nvSpPr>
          <p:cNvPr id="88100" name="Line 197"/>
          <p:cNvSpPr>
            <a:spLocks noChangeShapeType="1"/>
          </p:cNvSpPr>
          <p:nvPr/>
        </p:nvSpPr>
        <p:spPr bwMode="auto">
          <a:xfrm>
            <a:off x="1738313" y="2689225"/>
            <a:ext cx="0" cy="2835275"/>
          </a:xfrm>
          <a:prstGeom prst="line">
            <a:avLst/>
          </a:prstGeom>
          <a:noFill/>
          <a:ln w="38100">
            <a:solidFill>
              <a:srgbClr val="000000"/>
            </a:solidFill>
            <a:round/>
            <a:headEnd/>
            <a:tailEnd/>
          </a:ln>
        </p:spPr>
        <p:txBody>
          <a:bodyPr/>
          <a:lstStyle/>
          <a:p>
            <a:endParaRPr lang="cs-CZ"/>
          </a:p>
        </p:txBody>
      </p:sp>
      <p:sp>
        <p:nvSpPr>
          <p:cNvPr id="88101" name="Line 198"/>
          <p:cNvSpPr>
            <a:spLocks noChangeShapeType="1"/>
          </p:cNvSpPr>
          <p:nvPr/>
        </p:nvSpPr>
        <p:spPr bwMode="auto">
          <a:xfrm>
            <a:off x="1555750" y="3146425"/>
            <a:ext cx="0" cy="2835275"/>
          </a:xfrm>
          <a:prstGeom prst="line">
            <a:avLst/>
          </a:prstGeom>
          <a:noFill/>
          <a:ln w="38100">
            <a:solidFill>
              <a:srgbClr val="000000"/>
            </a:solidFill>
            <a:round/>
            <a:headEnd/>
            <a:tailEnd/>
          </a:ln>
        </p:spPr>
        <p:txBody>
          <a:bodyPr/>
          <a:lstStyle/>
          <a:p>
            <a:endParaRPr lang="cs-CZ"/>
          </a:p>
        </p:txBody>
      </p:sp>
      <p:sp>
        <p:nvSpPr>
          <p:cNvPr id="88102" name="Line 199"/>
          <p:cNvSpPr>
            <a:spLocks noChangeShapeType="1"/>
          </p:cNvSpPr>
          <p:nvPr/>
        </p:nvSpPr>
        <p:spPr bwMode="auto">
          <a:xfrm>
            <a:off x="1190625" y="3421063"/>
            <a:ext cx="0" cy="2835275"/>
          </a:xfrm>
          <a:prstGeom prst="line">
            <a:avLst/>
          </a:prstGeom>
          <a:noFill/>
          <a:ln w="38100">
            <a:solidFill>
              <a:srgbClr val="000000"/>
            </a:solidFill>
            <a:round/>
            <a:headEnd/>
            <a:tailEnd/>
          </a:ln>
        </p:spPr>
        <p:txBody>
          <a:bodyPr/>
          <a:lstStyle/>
          <a:p>
            <a:endParaRPr lang="cs-CZ"/>
          </a:p>
        </p:txBody>
      </p:sp>
      <p:sp>
        <p:nvSpPr>
          <p:cNvPr id="88103" name="Line 200"/>
          <p:cNvSpPr>
            <a:spLocks noChangeShapeType="1"/>
          </p:cNvSpPr>
          <p:nvPr/>
        </p:nvSpPr>
        <p:spPr bwMode="auto">
          <a:xfrm flipV="1">
            <a:off x="1190625" y="3146425"/>
            <a:ext cx="365125" cy="274638"/>
          </a:xfrm>
          <a:prstGeom prst="line">
            <a:avLst/>
          </a:prstGeom>
          <a:noFill/>
          <a:ln w="38100">
            <a:solidFill>
              <a:srgbClr val="000000"/>
            </a:solidFill>
            <a:round/>
            <a:headEnd/>
            <a:tailEnd/>
          </a:ln>
        </p:spPr>
        <p:txBody>
          <a:bodyPr/>
          <a:lstStyle/>
          <a:p>
            <a:endParaRPr lang="cs-CZ"/>
          </a:p>
        </p:txBody>
      </p:sp>
      <p:sp>
        <p:nvSpPr>
          <p:cNvPr id="88104" name="Line 201"/>
          <p:cNvSpPr>
            <a:spLocks noChangeShapeType="1"/>
          </p:cNvSpPr>
          <p:nvPr/>
        </p:nvSpPr>
        <p:spPr bwMode="auto">
          <a:xfrm flipV="1">
            <a:off x="549275" y="3146425"/>
            <a:ext cx="366713" cy="274638"/>
          </a:xfrm>
          <a:prstGeom prst="line">
            <a:avLst/>
          </a:prstGeom>
          <a:noFill/>
          <a:ln w="38100">
            <a:solidFill>
              <a:srgbClr val="000000"/>
            </a:solidFill>
            <a:round/>
            <a:headEnd/>
            <a:tailEnd/>
          </a:ln>
        </p:spPr>
        <p:txBody>
          <a:bodyPr/>
          <a:lstStyle/>
          <a:p>
            <a:endParaRPr lang="cs-CZ"/>
          </a:p>
        </p:txBody>
      </p:sp>
      <p:sp>
        <p:nvSpPr>
          <p:cNvPr id="88105" name="Line 202"/>
          <p:cNvSpPr>
            <a:spLocks noChangeShapeType="1"/>
          </p:cNvSpPr>
          <p:nvPr/>
        </p:nvSpPr>
        <p:spPr bwMode="auto">
          <a:xfrm>
            <a:off x="2470150" y="2049463"/>
            <a:ext cx="0" cy="274637"/>
          </a:xfrm>
          <a:prstGeom prst="line">
            <a:avLst/>
          </a:prstGeom>
          <a:noFill/>
          <a:ln w="38100">
            <a:solidFill>
              <a:srgbClr val="000000"/>
            </a:solidFill>
            <a:round/>
            <a:headEnd/>
            <a:tailEnd/>
          </a:ln>
        </p:spPr>
        <p:txBody>
          <a:bodyPr/>
          <a:lstStyle/>
          <a:p>
            <a:endParaRPr lang="cs-CZ"/>
          </a:p>
        </p:txBody>
      </p:sp>
      <p:sp>
        <p:nvSpPr>
          <p:cNvPr id="88106" name="Line 203"/>
          <p:cNvSpPr>
            <a:spLocks noChangeShapeType="1"/>
          </p:cNvSpPr>
          <p:nvPr/>
        </p:nvSpPr>
        <p:spPr bwMode="auto">
          <a:xfrm>
            <a:off x="2744788" y="1776413"/>
            <a:ext cx="0" cy="273050"/>
          </a:xfrm>
          <a:prstGeom prst="line">
            <a:avLst/>
          </a:prstGeom>
          <a:noFill/>
          <a:ln w="38100">
            <a:solidFill>
              <a:srgbClr val="000000"/>
            </a:solidFill>
            <a:round/>
            <a:headEnd/>
            <a:tailEnd/>
          </a:ln>
        </p:spPr>
        <p:txBody>
          <a:bodyPr/>
          <a:lstStyle/>
          <a:p>
            <a:endParaRPr lang="cs-CZ"/>
          </a:p>
        </p:txBody>
      </p:sp>
      <p:sp>
        <p:nvSpPr>
          <p:cNvPr id="88107" name="Line 204"/>
          <p:cNvSpPr>
            <a:spLocks noChangeShapeType="1"/>
          </p:cNvSpPr>
          <p:nvPr/>
        </p:nvSpPr>
        <p:spPr bwMode="auto">
          <a:xfrm>
            <a:off x="1830388" y="2049463"/>
            <a:ext cx="0" cy="184150"/>
          </a:xfrm>
          <a:prstGeom prst="line">
            <a:avLst/>
          </a:prstGeom>
          <a:noFill/>
          <a:ln w="38100">
            <a:solidFill>
              <a:srgbClr val="000000"/>
            </a:solidFill>
            <a:round/>
            <a:headEnd/>
            <a:tailEnd/>
          </a:ln>
        </p:spPr>
        <p:txBody>
          <a:bodyPr/>
          <a:lstStyle/>
          <a:p>
            <a:endParaRPr lang="cs-CZ"/>
          </a:p>
        </p:txBody>
      </p:sp>
      <p:sp>
        <p:nvSpPr>
          <p:cNvPr id="88108" name="Line 205"/>
          <p:cNvSpPr>
            <a:spLocks noChangeShapeType="1"/>
          </p:cNvSpPr>
          <p:nvPr/>
        </p:nvSpPr>
        <p:spPr bwMode="auto">
          <a:xfrm>
            <a:off x="1281113" y="2506663"/>
            <a:ext cx="0" cy="184150"/>
          </a:xfrm>
          <a:prstGeom prst="line">
            <a:avLst/>
          </a:prstGeom>
          <a:noFill/>
          <a:ln w="38100">
            <a:solidFill>
              <a:srgbClr val="000000"/>
            </a:solidFill>
            <a:round/>
            <a:headEnd/>
            <a:tailEnd/>
          </a:ln>
        </p:spPr>
        <p:txBody>
          <a:bodyPr/>
          <a:lstStyle/>
          <a:p>
            <a:endParaRPr lang="cs-CZ"/>
          </a:p>
        </p:txBody>
      </p:sp>
      <p:sp>
        <p:nvSpPr>
          <p:cNvPr id="88109" name="Line 206"/>
          <p:cNvSpPr>
            <a:spLocks noChangeShapeType="1"/>
          </p:cNvSpPr>
          <p:nvPr/>
        </p:nvSpPr>
        <p:spPr bwMode="auto">
          <a:xfrm>
            <a:off x="823913" y="2963863"/>
            <a:ext cx="0" cy="182562"/>
          </a:xfrm>
          <a:prstGeom prst="line">
            <a:avLst/>
          </a:prstGeom>
          <a:noFill/>
          <a:ln w="38100">
            <a:solidFill>
              <a:srgbClr val="000000"/>
            </a:solidFill>
            <a:round/>
            <a:headEnd/>
            <a:tailEnd/>
          </a:ln>
        </p:spPr>
        <p:txBody>
          <a:bodyPr/>
          <a:lstStyle/>
          <a:p>
            <a:endParaRPr lang="cs-CZ"/>
          </a:p>
        </p:txBody>
      </p:sp>
      <p:sp>
        <p:nvSpPr>
          <p:cNvPr id="88110" name="Line 207"/>
          <p:cNvSpPr>
            <a:spLocks noChangeShapeType="1"/>
          </p:cNvSpPr>
          <p:nvPr/>
        </p:nvSpPr>
        <p:spPr bwMode="auto">
          <a:xfrm>
            <a:off x="2195513" y="2233613"/>
            <a:ext cx="0" cy="457200"/>
          </a:xfrm>
          <a:prstGeom prst="line">
            <a:avLst/>
          </a:prstGeom>
          <a:noFill/>
          <a:ln w="38100">
            <a:solidFill>
              <a:srgbClr val="000000"/>
            </a:solidFill>
            <a:round/>
            <a:headEnd/>
            <a:tailEnd/>
          </a:ln>
        </p:spPr>
        <p:txBody>
          <a:bodyPr/>
          <a:lstStyle/>
          <a:p>
            <a:endParaRPr lang="cs-CZ"/>
          </a:p>
        </p:txBody>
      </p:sp>
      <p:sp>
        <p:nvSpPr>
          <p:cNvPr id="88111" name="Line 208"/>
          <p:cNvSpPr>
            <a:spLocks noChangeShapeType="1"/>
          </p:cNvSpPr>
          <p:nvPr/>
        </p:nvSpPr>
        <p:spPr bwMode="auto">
          <a:xfrm>
            <a:off x="3384550" y="2049463"/>
            <a:ext cx="0" cy="2835275"/>
          </a:xfrm>
          <a:prstGeom prst="line">
            <a:avLst/>
          </a:prstGeom>
          <a:noFill/>
          <a:ln w="38100">
            <a:solidFill>
              <a:srgbClr val="000000"/>
            </a:solidFill>
            <a:round/>
            <a:headEnd/>
            <a:tailEnd/>
          </a:ln>
        </p:spPr>
        <p:txBody>
          <a:bodyPr/>
          <a:lstStyle/>
          <a:p>
            <a:endParaRPr lang="cs-CZ"/>
          </a:p>
        </p:txBody>
      </p:sp>
      <p:sp>
        <p:nvSpPr>
          <p:cNvPr id="88112" name="Line 209"/>
          <p:cNvSpPr>
            <a:spLocks noChangeShapeType="1"/>
          </p:cNvSpPr>
          <p:nvPr/>
        </p:nvSpPr>
        <p:spPr bwMode="auto">
          <a:xfrm>
            <a:off x="3201988" y="2233613"/>
            <a:ext cx="0" cy="2833687"/>
          </a:xfrm>
          <a:prstGeom prst="line">
            <a:avLst/>
          </a:prstGeom>
          <a:noFill/>
          <a:ln w="38100">
            <a:solidFill>
              <a:srgbClr val="000000"/>
            </a:solidFill>
            <a:round/>
            <a:headEnd/>
            <a:tailEnd/>
          </a:ln>
        </p:spPr>
        <p:txBody>
          <a:bodyPr/>
          <a:lstStyle/>
          <a:p>
            <a:endParaRPr lang="cs-CZ"/>
          </a:p>
        </p:txBody>
      </p:sp>
      <p:sp>
        <p:nvSpPr>
          <p:cNvPr id="88113" name="Line 210"/>
          <p:cNvSpPr>
            <a:spLocks noChangeShapeType="1"/>
          </p:cNvSpPr>
          <p:nvPr/>
        </p:nvSpPr>
        <p:spPr bwMode="auto">
          <a:xfrm>
            <a:off x="2927350" y="2506663"/>
            <a:ext cx="0" cy="2835275"/>
          </a:xfrm>
          <a:prstGeom prst="line">
            <a:avLst/>
          </a:prstGeom>
          <a:noFill/>
          <a:ln w="38100">
            <a:solidFill>
              <a:srgbClr val="000000"/>
            </a:solidFill>
            <a:round/>
            <a:headEnd/>
            <a:tailEnd/>
          </a:ln>
        </p:spPr>
        <p:txBody>
          <a:bodyPr/>
          <a:lstStyle/>
          <a:p>
            <a:endParaRPr lang="cs-CZ"/>
          </a:p>
        </p:txBody>
      </p:sp>
      <p:sp>
        <p:nvSpPr>
          <p:cNvPr id="88114" name="Line 211"/>
          <p:cNvSpPr>
            <a:spLocks noChangeShapeType="1"/>
          </p:cNvSpPr>
          <p:nvPr/>
        </p:nvSpPr>
        <p:spPr bwMode="auto">
          <a:xfrm>
            <a:off x="2744788" y="2689225"/>
            <a:ext cx="0" cy="2835275"/>
          </a:xfrm>
          <a:prstGeom prst="line">
            <a:avLst/>
          </a:prstGeom>
          <a:noFill/>
          <a:ln w="38100">
            <a:solidFill>
              <a:srgbClr val="000000"/>
            </a:solidFill>
            <a:round/>
            <a:headEnd/>
            <a:tailEnd/>
          </a:ln>
        </p:spPr>
        <p:txBody>
          <a:bodyPr/>
          <a:lstStyle/>
          <a:p>
            <a:endParaRPr lang="cs-CZ"/>
          </a:p>
        </p:txBody>
      </p:sp>
      <p:sp>
        <p:nvSpPr>
          <p:cNvPr id="88115" name="Line 212"/>
          <p:cNvSpPr>
            <a:spLocks noChangeShapeType="1"/>
          </p:cNvSpPr>
          <p:nvPr/>
        </p:nvSpPr>
        <p:spPr bwMode="auto">
          <a:xfrm>
            <a:off x="3659188" y="1776413"/>
            <a:ext cx="0" cy="2833687"/>
          </a:xfrm>
          <a:prstGeom prst="line">
            <a:avLst/>
          </a:prstGeom>
          <a:noFill/>
          <a:ln w="38100">
            <a:solidFill>
              <a:srgbClr val="000000"/>
            </a:solidFill>
            <a:round/>
            <a:headEnd/>
            <a:tailEnd/>
          </a:ln>
        </p:spPr>
        <p:txBody>
          <a:bodyPr/>
          <a:lstStyle/>
          <a:p>
            <a:endParaRPr lang="cs-CZ"/>
          </a:p>
        </p:txBody>
      </p:sp>
      <p:sp>
        <p:nvSpPr>
          <p:cNvPr id="88116" name="Line 213"/>
          <p:cNvSpPr>
            <a:spLocks noChangeShapeType="1"/>
          </p:cNvSpPr>
          <p:nvPr/>
        </p:nvSpPr>
        <p:spPr bwMode="auto">
          <a:xfrm flipV="1">
            <a:off x="2927350" y="5067300"/>
            <a:ext cx="274638" cy="274638"/>
          </a:xfrm>
          <a:prstGeom prst="line">
            <a:avLst/>
          </a:prstGeom>
          <a:noFill/>
          <a:ln w="38100">
            <a:solidFill>
              <a:srgbClr val="000000"/>
            </a:solidFill>
            <a:round/>
            <a:headEnd/>
            <a:tailEnd/>
          </a:ln>
        </p:spPr>
        <p:txBody>
          <a:bodyPr/>
          <a:lstStyle/>
          <a:p>
            <a:endParaRPr lang="cs-CZ"/>
          </a:p>
        </p:txBody>
      </p:sp>
      <p:sp>
        <p:nvSpPr>
          <p:cNvPr id="88117" name="Line 214"/>
          <p:cNvSpPr>
            <a:spLocks noChangeShapeType="1"/>
          </p:cNvSpPr>
          <p:nvPr/>
        </p:nvSpPr>
        <p:spPr bwMode="auto">
          <a:xfrm flipV="1">
            <a:off x="2470150" y="5524500"/>
            <a:ext cx="274638" cy="274638"/>
          </a:xfrm>
          <a:prstGeom prst="line">
            <a:avLst/>
          </a:prstGeom>
          <a:noFill/>
          <a:ln w="38100">
            <a:solidFill>
              <a:srgbClr val="000000"/>
            </a:solidFill>
            <a:round/>
            <a:headEnd/>
            <a:tailEnd/>
          </a:ln>
        </p:spPr>
        <p:txBody>
          <a:bodyPr/>
          <a:lstStyle/>
          <a:p>
            <a:endParaRPr lang="cs-CZ"/>
          </a:p>
        </p:txBody>
      </p:sp>
      <p:sp>
        <p:nvSpPr>
          <p:cNvPr id="88118" name="Line 215"/>
          <p:cNvSpPr>
            <a:spLocks noChangeShapeType="1"/>
          </p:cNvSpPr>
          <p:nvPr/>
        </p:nvSpPr>
        <p:spPr bwMode="auto">
          <a:xfrm>
            <a:off x="2287588" y="2506663"/>
            <a:ext cx="0" cy="184150"/>
          </a:xfrm>
          <a:prstGeom prst="line">
            <a:avLst/>
          </a:prstGeom>
          <a:noFill/>
          <a:ln w="38100">
            <a:solidFill>
              <a:srgbClr val="000000"/>
            </a:solidFill>
            <a:round/>
            <a:headEnd/>
            <a:tailEnd/>
          </a:ln>
        </p:spPr>
        <p:txBody>
          <a:bodyPr/>
          <a:lstStyle/>
          <a:p>
            <a:endParaRPr lang="cs-CZ"/>
          </a:p>
        </p:txBody>
      </p:sp>
      <p:sp>
        <p:nvSpPr>
          <p:cNvPr id="88119" name="Line 216"/>
          <p:cNvSpPr>
            <a:spLocks noChangeShapeType="1"/>
          </p:cNvSpPr>
          <p:nvPr/>
        </p:nvSpPr>
        <p:spPr bwMode="auto">
          <a:xfrm>
            <a:off x="2744788" y="2049463"/>
            <a:ext cx="0" cy="184150"/>
          </a:xfrm>
          <a:prstGeom prst="line">
            <a:avLst/>
          </a:prstGeom>
          <a:noFill/>
          <a:ln w="38100">
            <a:solidFill>
              <a:srgbClr val="000000"/>
            </a:solidFill>
            <a:round/>
            <a:headEnd/>
            <a:tailEnd/>
          </a:ln>
        </p:spPr>
        <p:txBody>
          <a:bodyPr/>
          <a:lstStyle/>
          <a:p>
            <a:endParaRPr lang="cs-CZ"/>
          </a:p>
        </p:txBody>
      </p:sp>
      <p:sp>
        <p:nvSpPr>
          <p:cNvPr id="88120" name="Line 217"/>
          <p:cNvSpPr>
            <a:spLocks noChangeShapeType="1"/>
          </p:cNvSpPr>
          <p:nvPr/>
        </p:nvSpPr>
        <p:spPr bwMode="auto">
          <a:xfrm flipH="1">
            <a:off x="1555750" y="5524500"/>
            <a:ext cx="182563" cy="274638"/>
          </a:xfrm>
          <a:prstGeom prst="line">
            <a:avLst/>
          </a:prstGeom>
          <a:noFill/>
          <a:ln w="38100">
            <a:solidFill>
              <a:srgbClr val="000000"/>
            </a:solidFill>
            <a:round/>
            <a:headEnd/>
            <a:tailEnd/>
          </a:ln>
        </p:spPr>
        <p:txBody>
          <a:bodyPr/>
          <a:lstStyle/>
          <a:p>
            <a:endParaRPr lang="cs-CZ"/>
          </a:p>
        </p:txBody>
      </p:sp>
      <p:sp>
        <p:nvSpPr>
          <p:cNvPr id="88121" name="Line 218"/>
          <p:cNvSpPr>
            <a:spLocks noChangeShapeType="1"/>
          </p:cNvSpPr>
          <p:nvPr/>
        </p:nvSpPr>
        <p:spPr bwMode="auto">
          <a:xfrm>
            <a:off x="2744788" y="1592263"/>
            <a:ext cx="639762" cy="0"/>
          </a:xfrm>
          <a:prstGeom prst="line">
            <a:avLst/>
          </a:prstGeom>
          <a:noFill/>
          <a:ln w="38100">
            <a:solidFill>
              <a:srgbClr val="000000"/>
            </a:solidFill>
            <a:round/>
            <a:headEnd/>
            <a:tailEnd/>
          </a:ln>
        </p:spPr>
        <p:txBody>
          <a:bodyPr/>
          <a:lstStyle/>
          <a:p>
            <a:endParaRPr lang="cs-CZ"/>
          </a:p>
        </p:txBody>
      </p:sp>
      <p:sp>
        <p:nvSpPr>
          <p:cNvPr id="88122" name="Line 219"/>
          <p:cNvSpPr>
            <a:spLocks noChangeShapeType="1"/>
          </p:cNvSpPr>
          <p:nvPr/>
        </p:nvSpPr>
        <p:spPr bwMode="auto">
          <a:xfrm>
            <a:off x="3019425" y="1319213"/>
            <a:ext cx="639763" cy="0"/>
          </a:xfrm>
          <a:prstGeom prst="line">
            <a:avLst/>
          </a:prstGeom>
          <a:noFill/>
          <a:ln w="38100">
            <a:solidFill>
              <a:srgbClr val="000000"/>
            </a:solidFill>
            <a:round/>
            <a:headEnd/>
            <a:tailEnd/>
          </a:ln>
        </p:spPr>
        <p:txBody>
          <a:bodyPr/>
          <a:lstStyle/>
          <a:p>
            <a:endParaRPr lang="cs-CZ"/>
          </a:p>
        </p:txBody>
      </p:sp>
      <p:sp>
        <p:nvSpPr>
          <p:cNvPr id="88123" name="Line 220"/>
          <p:cNvSpPr>
            <a:spLocks noChangeShapeType="1"/>
          </p:cNvSpPr>
          <p:nvPr/>
        </p:nvSpPr>
        <p:spPr bwMode="auto">
          <a:xfrm flipV="1">
            <a:off x="2744788" y="1319213"/>
            <a:ext cx="274637" cy="273050"/>
          </a:xfrm>
          <a:prstGeom prst="line">
            <a:avLst/>
          </a:prstGeom>
          <a:noFill/>
          <a:ln w="38100">
            <a:solidFill>
              <a:srgbClr val="000000"/>
            </a:solidFill>
            <a:round/>
            <a:headEnd/>
            <a:tailEnd/>
          </a:ln>
        </p:spPr>
        <p:txBody>
          <a:bodyPr/>
          <a:lstStyle/>
          <a:p>
            <a:endParaRPr lang="cs-CZ"/>
          </a:p>
        </p:txBody>
      </p:sp>
      <p:sp>
        <p:nvSpPr>
          <p:cNvPr id="88124" name="Line 221"/>
          <p:cNvSpPr>
            <a:spLocks noChangeShapeType="1"/>
          </p:cNvSpPr>
          <p:nvPr/>
        </p:nvSpPr>
        <p:spPr bwMode="auto">
          <a:xfrm flipV="1">
            <a:off x="3384550" y="1319213"/>
            <a:ext cx="274638" cy="273050"/>
          </a:xfrm>
          <a:prstGeom prst="line">
            <a:avLst/>
          </a:prstGeom>
          <a:noFill/>
          <a:ln w="38100">
            <a:solidFill>
              <a:srgbClr val="000000"/>
            </a:solidFill>
            <a:round/>
            <a:headEnd/>
            <a:tailEnd/>
          </a:ln>
        </p:spPr>
        <p:txBody>
          <a:bodyPr/>
          <a:lstStyle/>
          <a:p>
            <a:endParaRPr lang="cs-CZ"/>
          </a:p>
        </p:txBody>
      </p:sp>
      <p:sp>
        <p:nvSpPr>
          <p:cNvPr id="88125" name="Line 222"/>
          <p:cNvSpPr>
            <a:spLocks noChangeShapeType="1"/>
          </p:cNvSpPr>
          <p:nvPr/>
        </p:nvSpPr>
        <p:spPr bwMode="auto">
          <a:xfrm>
            <a:off x="2744788" y="1592263"/>
            <a:ext cx="0" cy="184150"/>
          </a:xfrm>
          <a:prstGeom prst="line">
            <a:avLst/>
          </a:prstGeom>
          <a:noFill/>
          <a:ln w="38100">
            <a:solidFill>
              <a:srgbClr val="000000"/>
            </a:solidFill>
            <a:round/>
            <a:headEnd/>
            <a:tailEnd/>
          </a:ln>
        </p:spPr>
        <p:txBody>
          <a:bodyPr/>
          <a:lstStyle/>
          <a:p>
            <a:endParaRPr lang="cs-CZ"/>
          </a:p>
        </p:txBody>
      </p:sp>
      <p:sp>
        <p:nvSpPr>
          <p:cNvPr id="88126" name="Line 223"/>
          <p:cNvSpPr>
            <a:spLocks noChangeShapeType="1"/>
          </p:cNvSpPr>
          <p:nvPr/>
        </p:nvSpPr>
        <p:spPr bwMode="auto">
          <a:xfrm>
            <a:off x="3384550" y="1592263"/>
            <a:ext cx="0" cy="184150"/>
          </a:xfrm>
          <a:prstGeom prst="line">
            <a:avLst/>
          </a:prstGeom>
          <a:noFill/>
          <a:ln w="38100">
            <a:solidFill>
              <a:srgbClr val="000000"/>
            </a:solidFill>
            <a:round/>
            <a:headEnd/>
            <a:tailEnd/>
          </a:ln>
        </p:spPr>
        <p:txBody>
          <a:bodyPr/>
          <a:lstStyle/>
          <a:p>
            <a:endParaRPr lang="cs-CZ"/>
          </a:p>
        </p:txBody>
      </p:sp>
      <p:sp>
        <p:nvSpPr>
          <p:cNvPr id="88127" name="Line 224"/>
          <p:cNvSpPr>
            <a:spLocks noChangeShapeType="1"/>
          </p:cNvSpPr>
          <p:nvPr/>
        </p:nvSpPr>
        <p:spPr bwMode="auto">
          <a:xfrm>
            <a:off x="3659188" y="1319213"/>
            <a:ext cx="0" cy="457200"/>
          </a:xfrm>
          <a:prstGeom prst="line">
            <a:avLst/>
          </a:prstGeom>
          <a:noFill/>
          <a:ln w="38100">
            <a:solidFill>
              <a:srgbClr val="000000"/>
            </a:solidFill>
            <a:round/>
            <a:headEnd/>
            <a:tailEnd/>
          </a:ln>
        </p:spPr>
        <p:txBody>
          <a:bodyPr/>
          <a:lstStyle/>
          <a:p>
            <a:endParaRPr lang="cs-CZ"/>
          </a:p>
        </p:txBody>
      </p:sp>
      <p:sp>
        <p:nvSpPr>
          <p:cNvPr id="88128" name="Line 225"/>
          <p:cNvSpPr>
            <a:spLocks noChangeShapeType="1"/>
          </p:cNvSpPr>
          <p:nvPr/>
        </p:nvSpPr>
        <p:spPr bwMode="auto">
          <a:xfrm>
            <a:off x="549275" y="3970338"/>
            <a:ext cx="641350" cy="0"/>
          </a:xfrm>
          <a:prstGeom prst="line">
            <a:avLst/>
          </a:prstGeom>
          <a:noFill/>
          <a:ln w="38100">
            <a:solidFill>
              <a:srgbClr val="000000"/>
            </a:solidFill>
            <a:round/>
            <a:headEnd/>
            <a:tailEnd/>
          </a:ln>
        </p:spPr>
        <p:txBody>
          <a:bodyPr/>
          <a:lstStyle/>
          <a:p>
            <a:endParaRPr lang="cs-CZ"/>
          </a:p>
        </p:txBody>
      </p:sp>
      <p:sp>
        <p:nvSpPr>
          <p:cNvPr id="88129" name="Line 226"/>
          <p:cNvSpPr>
            <a:spLocks noChangeShapeType="1"/>
          </p:cNvSpPr>
          <p:nvPr/>
        </p:nvSpPr>
        <p:spPr bwMode="auto">
          <a:xfrm>
            <a:off x="549275" y="4792663"/>
            <a:ext cx="641350" cy="0"/>
          </a:xfrm>
          <a:prstGeom prst="line">
            <a:avLst/>
          </a:prstGeom>
          <a:noFill/>
          <a:ln w="38100">
            <a:solidFill>
              <a:srgbClr val="000000"/>
            </a:solidFill>
            <a:round/>
            <a:headEnd/>
            <a:tailEnd/>
          </a:ln>
        </p:spPr>
        <p:txBody>
          <a:bodyPr/>
          <a:lstStyle/>
          <a:p>
            <a:endParaRPr lang="cs-CZ"/>
          </a:p>
        </p:txBody>
      </p:sp>
      <p:sp>
        <p:nvSpPr>
          <p:cNvPr id="88130" name="Line 227"/>
          <p:cNvSpPr>
            <a:spLocks noChangeShapeType="1"/>
          </p:cNvSpPr>
          <p:nvPr/>
        </p:nvSpPr>
        <p:spPr bwMode="auto">
          <a:xfrm>
            <a:off x="549275" y="5524500"/>
            <a:ext cx="641350" cy="0"/>
          </a:xfrm>
          <a:prstGeom prst="line">
            <a:avLst/>
          </a:prstGeom>
          <a:noFill/>
          <a:ln w="38100">
            <a:solidFill>
              <a:srgbClr val="000000"/>
            </a:solidFill>
            <a:round/>
            <a:headEnd/>
            <a:tailEnd/>
          </a:ln>
        </p:spPr>
        <p:txBody>
          <a:bodyPr/>
          <a:lstStyle/>
          <a:p>
            <a:endParaRPr lang="cs-CZ"/>
          </a:p>
        </p:txBody>
      </p:sp>
      <p:sp>
        <p:nvSpPr>
          <p:cNvPr id="88131" name="Line 228"/>
          <p:cNvSpPr>
            <a:spLocks noChangeShapeType="1"/>
          </p:cNvSpPr>
          <p:nvPr/>
        </p:nvSpPr>
        <p:spPr bwMode="auto">
          <a:xfrm flipV="1">
            <a:off x="549275" y="5249863"/>
            <a:ext cx="366713" cy="274637"/>
          </a:xfrm>
          <a:prstGeom prst="line">
            <a:avLst/>
          </a:prstGeom>
          <a:noFill/>
          <a:ln w="9525">
            <a:solidFill>
              <a:srgbClr val="000000"/>
            </a:solidFill>
            <a:round/>
            <a:headEnd/>
            <a:tailEnd/>
          </a:ln>
        </p:spPr>
        <p:txBody>
          <a:bodyPr/>
          <a:lstStyle/>
          <a:p>
            <a:endParaRPr lang="cs-CZ"/>
          </a:p>
        </p:txBody>
      </p:sp>
      <p:sp>
        <p:nvSpPr>
          <p:cNvPr id="88132" name="Line 229"/>
          <p:cNvSpPr>
            <a:spLocks noChangeShapeType="1"/>
          </p:cNvSpPr>
          <p:nvPr/>
        </p:nvSpPr>
        <p:spPr bwMode="auto">
          <a:xfrm flipV="1">
            <a:off x="549275" y="4519613"/>
            <a:ext cx="366713" cy="273050"/>
          </a:xfrm>
          <a:prstGeom prst="line">
            <a:avLst/>
          </a:prstGeom>
          <a:noFill/>
          <a:ln w="9525">
            <a:solidFill>
              <a:srgbClr val="000000"/>
            </a:solidFill>
            <a:round/>
            <a:headEnd/>
            <a:tailEnd/>
          </a:ln>
        </p:spPr>
        <p:txBody>
          <a:bodyPr/>
          <a:lstStyle/>
          <a:p>
            <a:endParaRPr lang="cs-CZ"/>
          </a:p>
        </p:txBody>
      </p:sp>
      <p:sp>
        <p:nvSpPr>
          <p:cNvPr id="88133" name="Line 230"/>
          <p:cNvSpPr>
            <a:spLocks noChangeShapeType="1"/>
          </p:cNvSpPr>
          <p:nvPr/>
        </p:nvSpPr>
        <p:spPr bwMode="auto">
          <a:xfrm flipV="1">
            <a:off x="549275" y="3695700"/>
            <a:ext cx="366713" cy="274638"/>
          </a:xfrm>
          <a:prstGeom prst="line">
            <a:avLst/>
          </a:prstGeom>
          <a:noFill/>
          <a:ln w="9525">
            <a:solidFill>
              <a:srgbClr val="000000"/>
            </a:solidFill>
            <a:round/>
            <a:headEnd/>
            <a:tailEnd/>
          </a:ln>
        </p:spPr>
        <p:txBody>
          <a:bodyPr/>
          <a:lstStyle/>
          <a:p>
            <a:endParaRPr lang="cs-CZ"/>
          </a:p>
        </p:txBody>
      </p:sp>
      <p:sp>
        <p:nvSpPr>
          <p:cNvPr id="88134" name="Line 231"/>
          <p:cNvSpPr>
            <a:spLocks noChangeShapeType="1"/>
          </p:cNvSpPr>
          <p:nvPr/>
        </p:nvSpPr>
        <p:spPr bwMode="auto">
          <a:xfrm>
            <a:off x="915988" y="3695700"/>
            <a:ext cx="274637" cy="0"/>
          </a:xfrm>
          <a:prstGeom prst="line">
            <a:avLst/>
          </a:prstGeom>
          <a:noFill/>
          <a:ln w="9525">
            <a:solidFill>
              <a:srgbClr val="000000"/>
            </a:solidFill>
            <a:round/>
            <a:headEnd/>
            <a:tailEnd/>
          </a:ln>
        </p:spPr>
        <p:txBody>
          <a:bodyPr/>
          <a:lstStyle/>
          <a:p>
            <a:endParaRPr lang="cs-CZ"/>
          </a:p>
        </p:txBody>
      </p:sp>
      <p:sp>
        <p:nvSpPr>
          <p:cNvPr id="88135" name="Line 232"/>
          <p:cNvSpPr>
            <a:spLocks noChangeShapeType="1"/>
          </p:cNvSpPr>
          <p:nvPr/>
        </p:nvSpPr>
        <p:spPr bwMode="auto">
          <a:xfrm>
            <a:off x="915988" y="5249863"/>
            <a:ext cx="274637" cy="0"/>
          </a:xfrm>
          <a:prstGeom prst="line">
            <a:avLst/>
          </a:prstGeom>
          <a:noFill/>
          <a:ln w="9525">
            <a:solidFill>
              <a:srgbClr val="000000"/>
            </a:solidFill>
            <a:round/>
            <a:headEnd/>
            <a:tailEnd/>
          </a:ln>
        </p:spPr>
        <p:txBody>
          <a:bodyPr/>
          <a:lstStyle/>
          <a:p>
            <a:endParaRPr lang="cs-CZ"/>
          </a:p>
        </p:txBody>
      </p:sp>
      <p:sp>
        <p:nvSpPr>
          <p:cNvPr id="88136" name="Line 233"/>
          <p:cNvSpPr>
            <a:spLocks noChangeShapeType="1"/>
          </p:cNvSpPr>
          <p:nvPr/>
        </p:nvSpPr>
        <p:spPr bwMode="auto">
          <a:xfrm>
            <a:off x="915988" y="4519613"/>
            <a:ext cx="274637" cy="0"/>
          </a:xfrm>
          <a:prstGeom prst="line">
            <a:avLst/>
          </a:prstGeom>
          <a:noFill/>
          <a:ln w="9525">
            <a:solidFill>
              <a:srgbClr val="000000"/>
            </a:solidFill>
            <a:round/>
            <a:headEnd/>
            <a:tailEnd/>
          </a:ln>
        </p:spPr>
        <p:txBody>
          <a:bodyPr/>
          <a:lstStyle/>
          <a:p>
            <a:endParaRPr lang="cs-CZ"/>
          </a:p>
        </p:txBody>
      </p:sp>
      <p:sp>
        <p:nvSpPr>
          <p:cNvPr id="88137" name="Line 234"/>
          <p:cNvSpPr>
            <a:spLocks noChangeShapeType="1"/>
          </p:cNvSpPr>
          <p:nvPr/>
        </p:nvSpPr>
        <p:spPr bwMode="auto">
          <a:xfrm flipV="1">
            <a:off x="2470150" y="5067300"/>
            <a:ext cx="274638" cy="274638"/>
          </a:xfrm>
          <a:prstGeom prst="line">
            <a:avLst/>
          </a:prstGeom>
          <a:noFill/>
          <a:ln w="38100">
            <a:solidFill>
              <a:srgbClr val="000000"/>
            </a:solidFill>
            <a:round/>
            <a:headEnd/>
            <a:tailEnd/>
          </a:ln>
        </p:spPr>
        <p:txBody>
          <a:bodyPr/>
          <a:lstStyle/>
          <a:p>
            <a:endParaRPr lang="cs-CZ"/>
          </a:p>
        </p:txBody>
      </p:sp>
      <p:sp>
        <p:nvSpPr>
          <p:cNvPr id="88138" name="Line 235"/>
          <p:cNvSpPr>
            <a:spLocks noChangeShapeType="1"/>
          </p:cNvSpPr>
          <p:nvPr/>
        </p:nvSpPr>
        <p:spPr bwMode="auto">
          <a:xfrm flipV="1">
            <a:off x="2470150" y="4519613"/>
            <a:ext cx="274638" cy="273050"/>
          </a:xfrm>
          <a:prstGeom prst="line">
            <a:avLst/>
          </a:prstGeom>
          <a:noFill/>
          <a:ln w="38100">
            <a:solidFill>
              <a:srgbClr val="000000"/>
            </a:solidFill>
            <a:round/>
            <a:headEnd/>
            <a:tailEnd/>
          </a:ln>
        </p:spPr>
        <p:txBody>
          <a:bodyPr/>
          <a:lstStyle/>
          <a:p>
            <a:endParaRPr lang="cs-CZ"/>
          </a:p>
        </p:txBody>
      </p:sp>
      <p:sp>
        <p:nvSpPr>
          <p:cNvPr id="88139" name="Line 236"/>
          <p:cNvSpPr>
            <a:spLocks noChangeShapeType="1"/>
          </p:cNvSpPr>
          <p:nvPr/>
        </p:nvSpPr>
        <p:spPr bwMode="auto">
          <a:xfrm flipV="1">
            <a:off x="2470150" y="3970338"/>
            <a:ext cx="274638" cy="274637"/>
          </a:xfrm>
          <a:prstGeom prst="line">
            <a:avLst/>
          </a:prstGeom>
          <a:noFill/>
          <a:ln w="38100">
            <a:solidFill>
              <a:srgbClr val="000000"/>
            </a:solidFill>
            <a:round/>
            <a:headEnd/>
            <a:tailEnd/>
          </a:ln>
        </p:spPr>
        <p:txBody>
          <a:bodyPr/>
          <a:lstStyle/>
          <a:p>
            <a:endParaRPr lang="cs-CZ"/>
          </a:p>
        </p:txBody>
      </p:sp>
      <p:sp>
        <p:nvSpPr>
          <p:cNvPr id="88140" name="Line 237"/>
          <p:cNvSpPr>
            <a:spLocks noChangeShapeType="1"/>
          </p:cNvSpPr>
          <p:nvPr/>
        </p:nvSpPr>
        <p:spPr bwMode="auto">
          <a:xfrm flipV="1">
            <a:off x="2470150" y="3513138"/>
            <a:ext cx="274638" cy="273050"/>
          </a:xfrm>
          <a:prstGeom prst="line">
            <a:avLst/>
          </a:prstGeom>
          <a:noFill/>
          <a:ln w="38100">
            <a:solidFill>
              <a:srgbClr val="000000"/>
            </a:solidFill>
            <a:round/>
            <a:headEnd/>
            <a:tailEnd/>
          </a:ln>
        </p:spPr>
        <p:txBody>
          <a:bodyPr/>
          <a:lstStyle/>
          <a:p>
            <a:endParaRPr lang="cs-CZ"/>
          </a:p>
        </p:txBody>
      </p:sp>
      <p:sp>
        <p:nvSpPr>
          <p:cNvPr id="88141" name="Line 238"/>
          <p:cNvSpPr>
            <a:spLocks noChangeShapeType="1"/>
          </p:cNvSpPr>
          <p:nvPr/>
        </p:nvSpPr>
        <p:spPr bwMode="auto">
          <a:xfrm flipV="1">
            <a:off x="2470150" y="3055938"/>
            <a:ext cx="274638" cy="273050"/>
          </a:xfrm>
          <a:prstGeom prst="line">
            <a:avLst/>
          </a:prstGeom>
          <a:noFill/>
          <a:ln w="38100">
            <a:solidFill>
              <a:srgbClr val="000000"/>
            </a:solidFill>
            <a:round/>
            <a:headEnd/>
            <a:tailEnd/>
          </a:ln>
        </p:spPr>
        <p:txBody>
          <a:bodyPr/>
          <a:lstStyle/>
          <a:p>
            <a:endParaRPr lang="cs-CZ"/>
          </a:p>
        </p:txBody>
      </p:sp>
      <p:sp>
        <p:nvSpPr>
          <p:cNvPr id="88142" name="Line 239"/>
          <p:cNvSpPr>
            <a:spLocks noChangeShapeType="1"/>
          </p:cNvSpPr>
          <p:nvPr/>
        </p:nvSpPr>
        <p:spPr bwMode="auto">
          <a:xfrm flipV="1">
            <a:off x="2927350" y="4427538"/>
            <a:ext cx="274638" cy="274637"/>
          </a:xfrm>
          <a:prstGeom prst="line">
            <a:avLst/>
          </a:prstGeom>
          <a:noFill/>
          <a:ln w="38100">
            <a:solidFill>
              <a:srgbClr val="000000"/>
            </a:solidFill>
            <a:round/>
            <a:headEnd/>
            <a:tailEnd/>
          </a:ln>
        </p:spPr>
        <p:txBody>
          <a:bodyPr/>
          <a:lstStyle/>
          <a:p>
            <a:endParaRPr lang="cs-CZ"/>
          </a:p>
        </p:txBody>
      </p:sp>
      <p:sp>
        <p:nvSpPr>
          <p:cNvPr id="88143" name="Line 240"/>
          <p:cNvSpPr>
            <a:spLocks noChangeShapeType="1"/>
          </p:cNvSpPr>
          <p:nvPr/>
        </p:nvSpPr>
        <p:spPr bwMode="auto">
          <a:xfrm flipV="1">
            <a:off x="2927350" y="3878263"/>
            <a:ext cx="274638" cy="274637"/>
          </a:xfrm>
          <a:prstGeom prst="line">
            <a:avLst/>
          </a:prstGeom>
          <a:noFill/>
          <a:ln w="38100">
            <a:solidFill>
              <a:srgbClr val="000000"/>
            </a:solidFill>
            <a:round/>
            <a:headEnd/>
            <a:tailEnd/>
          </a:ln>
        </p:spPr>
        <p:txBody>
          <a:bodyPr/>
          <a:lstStyle/>
          <a:p>
            <a:endParaRPr lang="cs-CZ"/>
          </a:p>
        </p:txBody>
      </p:sp>
      <p:sp>
        <p:nvSpPr>
          <p:cNvPr id="88144" name="Line 241"/>
          <p:cNvSpPr>
            <a:spLocks noChangeShapeType="1"/>
          </p:cNvSpPr>
          <p:nvPr/>
        </p:nvSpPr>
        <p:spPr bwMode="auto">
          <a:xfrm flipV="1">
            <a:off x="2927350" y="3328988"/>
            <a:ext cx="274638" cy="274637"/>
          </a:xfrm>
          <a:prstGeom prst="line">
            <a:avLst/>
          </a:prstGeom>
          <a:noFill/>
          <a:ln w="38100">
            <a:solidFill>
              <a:srgbClr val="000000"/>
            </a:solidFill>
            <a:round/>
            <a:headEnd/>
            <a:tailEnd/>
          </a:ln>
        </p:spPr>
        <p:txBody>
          <a:bodyPr/>
          <a:lstStyle/>
          <a:p>
            <a:endParaRPr lang="cs-CZ"/>
          </a:p>
        </p:txBody>
      </p:sp>
      <p:sp>
        <p:nvSpPr>
          <p:cNvPr id="88145" name="Line 242"/>
          <p:cNvSpPr>
            <a:spLocks noChangeShapeType="1"/>
          </p:cNvSpPr>
          <p:nvPr/>
        </p:nvSpPr>
        <p:spPr bwMode="auto">
          <a:xfrm flipV="1">
            <a:off x="2927350" y="2781300"/>
            <a:ext cx="274638" cy="274638"/>
          </a:xfrm>
          <a:prstGeom prst="line">
            <a:avLst/>
          </a:prstGeom>
          <a:noFill/>
          <a:ln w="38100">
            <a:solidFill>
              <a:srgbClr val="000000"/>
            </a:solidFill>
            <a:round/>
            <a:headEnd/>
            <a:tailEnd/>
          </a:ln>
        </p:spPr>
        <p:txBody>
          <a:bodyPr/>
          <a:lstStyle/>
          <a:p>
            <a:endParaRPr lang="cs-CZ"/>
          </a:p>
        </p:txBody>
      </p:sp>
      <p:sp>
        <p:nvSpPr>
          <p:cNvPr id="88146" name="Line 243"/>
          <p:cNvSpPr>
            <a:spLocks noChangeShapeType="1"/>
          </p:cNvSpPr>
          <p:nvPr/>
        </p:nvSpPr>
        <p:spPr bwMode="auto">
          <a:xfrm flipV="1">
            <a:off x="3384550" y="2233613"/>
            <a:ext cx="274638" cy="273050"/>
          </a:xfrm>
          <a:prstGeom prst="line">
            <a:avLst/>
          </a:prstGeom>
          <a:noFill/>
          <a:ln w="38100">
            <a:solidFill>
              <a:srgbClr val="000000"/>
            </a:solidFill>
            <a:round/>
            <a:headEnd/>
            <a:tailEnd/>
          </a:ln>
        </p:spPr>
        <p:txBody>
          <a:bodyPr/>
          <a:lstStyle/>
          <a:p>
            <a:endParaRPr lang="cs-CZ"/>
          </a:p>
        </p:txBody>
      </p:sp>
      <p:sp>
        <p:nvSpPr>
          <p:cNvPr id="88147" name="Line 244"/>
          <p:cNvSpPr>
            <a:spLocks noChangeShapeType="1"/>
          </p:cNvSpPr>
          <p:nvPr/>
        </p:nvSpPr>
        <p:spPr bwMode="auto">
          <a:xfrm flipV="1">
            <a:off x="3384550" y="3328988"/>
            <a:ext cx="274638" cy="274637"/>
          </a:xfrm>
          <a:prstGeom prst="line">
            <a:avLst/>
          </a:prstGeom>
          <a:noFill/>
          <a:ln w="38100">
            <a:solidFill>
              <a:srgbClr val="000000"/>
            </a:solidFill>
            <a:round/>
            <a:headEnd/>
            <a:tailEnd/>
          </a:ln>
        </p:spPr>
        <p:txBody>
          <a:bodyPr/>
          <a:lstStyle/>
          <a:p>
            <a:endParaRPr lang="cs-CZ"/>
          </a:p>
        </p:txBody>
      </p:sp>
      <p:sp>
        <p:nvSpPr>
          <p:cNvPr id="88148" name="Line 245"/>
          <p:cNvSpPr>
            <a:spLocks noChangeShapeType="1"/>
          </p:cNvSpPr>
          <p:nvPr/>
        </p:nvSpPr>
        <p:spPr bwMode="auto">
          <a:xfrm flipV="1">
            <a:off x="3384550" y="2781300"/>
            <a:ext cx="274638" cy="274638"/>
          </a:xfrm>
          <a:prstGeom prst="line">
            <a:avLst/>
          </a:prstGeom>
          <a:noFill/>
          <a:ln w="38100">
            <a:solidFill>
              <a:srgbClr val="000000"/>
            </a:solidFill>
            <a:round/>
            <a:headEnd/>
            <a:tailEnd/>
          </a:ln>
        </p:spPr>
        <p:txBody>
          <a:bodyPr/>
          <a:lstStyle/>
          <a:p>
            <a:endParaRPr lang="cs-CZ"/>
          </a:p>
        </p:txBody>
      </p:sp>
      <p:sp>
        <p:nvSpPr>
          <p:cNvPr id="88149" name="Line 246"/>
          <p:cNvSpPr>
            <a:spLocks noChangeShapeType="1"/>
          </p:cNvSpPr>
          <p:nvPr/>
        </p:nvSpPr>
        <p:spPr bwMode="auto">
          <a:xfrm flipV="1">
            <a:off x="3384550" y="3878263"/>
            <a:ext cx="274638" cy="274637"/>
          </a:xfrm>
          <a:prstGeom prst="line">
            <a:avLst/>
          </a:prstGeom>
          <a:noFill/>
          <a:ln w="38100">
            <a:solidFill>
              <a:srgbClr val="000000"/>
            </a:solidFill>
            <a:round/>
            <a:headEnd/>
            <a:tailEnd/>
          </a:ln>
        </p:spPr>
        <p:txBody>
          <a:bodyPr/>
          <a:lstStyle/>
          <a:p>
            <a:endParaRPr lang="cs-CZ"/>
          </a:p>
        </p:txBody>
      </p:sp>
      <p:sp>
        <p:nvSpPr>
          <p:cNvPr id="88150" name="Line 247"/>
          <p:cNvSpPr>
            <a:spLocks noChangeShapeType="1"/>
          </p:cNvSpPr>
          <p:nvPr/>
        </p:nvSpPr>
        <p:spPr bwMode="auto">
          <a:xfrm flipH="1">
            <a:off x="2744788" y="5341938"/>
            <a:ext cx="182562" cy="0"/>
          </a:xfrm>
          <a:prstGeom prst="line">
            <a:avLst/>
          </a:prstGeom>
          <a:noFill/>
          <a:ln w="38100">
            <a:solidFill>
              <a:srgbClr val="000000"/>
            </a:solidFill>
            <a:round/>
            <a:headEnd/>
            <a:tailEnd/>
          </a:ln>
        </p:spPr>
        <p:txBody>
          <a:bodyPr/>
          <a:lstStyle/>
          <a:p>
            <a:endParaRPr lang="cs-CZ"/>
          </a:p>
        </p:txBody>
      </p:sp>
      <p:sp>
        <p:nvSpPr>
          <p:cNvPr id="88151" name="Line 248"/>
          <p:cNvSpPr>
            <a:spLocks noChangeShapeType="1"/>
          </p:cNvSpPr>
          <p:nvPr/>
        </p:nvSpPr>
        <p:spPr bwMode="auto">
          <a:xfrm flipH="1">
            <a:off x="2927350" y="5067300"/>
            <a:ext cx="274638" cy="0"/>
          </a:xfrm>
          <a:prstGeom prst="line">
            <a:avLst/>
          </a:prstGeom>
          <a:noFill/>
          <a:ln w="9525">
            <a:solidFill>
              <a:srgbClr val="000000"/>
            </a:solidFill>
            <a:round/>
            <a:headEnd/>
            <a:tailEnd/>
          </a:ln>
        </p:spPr>
        <p:txBody>
          <a:bodyPr/>
          <a:lstStyle/>
          <a:p>
            <a:endParaRPr lang="cs-CZ"/>
          </a:p>
        </p:txBody>
      </p:sp>
      <p:sp>
        <p:nvSpPr>
          <p:cNvPr id="88152" name="Line 249"/>
          <p:cNvSpPr>
            <a:spLocks noChangeShapeType="1"/>
          </p:cNvSpPr>
          <p:nvPr/>
        </p:nvSpPr>
        <p:spPr bwMode="auto">
          <a:xfrm flipH="1">
            <a:off x="2927350" y="4427538"/>
            <a:ext cx="274638" cy="0"/>
          </a:xfrm>
          <a:prstGeom prst="line">
            <a:avLst/>
          </a:prstGeom>
          <a:noFill/>
          <a:ln w="9525">
            <a:solidFill>
              <a:srgbClr val="000000"/>
            </a:solidFill>
            <a:round/>
            <a:headEnd/>
            <a:tailEnd/>
          </a:ln>
        </p:spPr>
        <p:txBody>
          <a:bodyPr/>
          <a:lstStyle/>
          <a:p>
            <a:endParaRPr lang="cs-CZ"/>
          </a:p>
        </p:txBody>
      </p:sp>
      <p:sp>
        <p:nvSpPr>
          <p:cNvPr id="88153" name="Line 250"/>
          <p:cNvSpPr>
            <a:spLocks noChangeShapeType="1"/>
          </p:cNvSpPr>
          <p:nvPr/>
        </p:nvSpPr>
        <p:spPr bwMode="auto">
          <a:xfrm flipH="1">
            <a:off x="3384550" y="4610100"/>
            <a:ext cx="274638" cy="0"/>
          </a:xfrm>
          <a:prstGeom prst="line">
            <a:avLst/>
          </a:prstGeom>
          <a:noFill/>
          <a:ln w="9525">
            <a:solidFill>
              <a:srgbClr val="000000"/>
            </a:solidFill>
            <a:round/>
            <a:headEnd/>
            <a:tailEnd/>
          </a:ln>
        </p:spPr>
        <p:txBody>
          <a:bodyPr/>
          <a:lstStyle/>
          <a:p>
            <a:endParaRPr lang="cs-CZ"/>
          </a:p>
        </p:txBody>
      </p:sp>
      <p:sp>
        <p:nvSpPr>
          <p:cNvPr id="88154" name="Line 251"/>
          <p:cNvSpPr>
            <a:spLocks noChangeShapeType="1"/>
          </p:cNvSpPr>
          <p:nvPr/>
        </p:nvSpPr>
        <p:spPr bwMode="auto">
          <a:xfrm flipH="1">
            <a:off x="3384550" y="3878263"/>
            <a:ext cx="274638" cy="0"/>
          </a:xfrm>
          <a:prstGeom prst="line">
            <a:avLst/>
          </a:prstGeom>
          <a:noFill/>
          <a:ln w="9525">
            <a:solidFill>
              <a:srgbClr val="000000"/>
            </a:solidFill>
            <a:round/>
            <a:headEnd/>
            <a:tailEnd/>
          </a:ln>
        </p:spPr>
        <p:txBody>
          <a:bodyPr/>
          <a:lstStyle/>
          <a:p>
            <a:endParaRPr lang="cs-CZ"/>
          </a:p>
        </p:txBody>
      </p:sp>
      <p:sp>
        <p:nvSpPr>
          <p:cNvPr id="88155" name="Line 252"/>
          <p:cNvSpPr>
            <a:spLocks noChangeShapeType="1"/>
          </p:cNvSpPr>
          <p:nvPr/>
        </p:nvSpPr>
        <p:spPr bwMode="auto">
          <a:xfrm flipH="1">
            <a:off x="3384550" y="3328988"/>
            <a:ext cx="274638" cy="0"/>
          </a:xfrm>
          <a:prstGeom prst="line">
            <a:avLst/>
          </a:prstGeom>
          <a:noFill/>
          <a:ln w="9525">
            <a:solidFill>
              <a:srgbClr val="000000"/>
            </a:solidFill>
            <a:round/>
            <a:headEnd/>
            <a:tailEnd/>
          </a:ln>
        </p:spPr>
        <p:txBody>
          <a:bodyPr/>
          <a:lstStyle/>
          <a:p>
            <a:endParaRPr lang="cs-CZ"/>
          </a:p>
        </p:txBody>
      </p:sp>
      <p:sp>
        <p:nvSpPr>
          <p:cNvPr id="88156" name="Line 253"/>
          <p:cNvSpPr>
            <a:spLocks noChangeShapeType="1"/>
          </p:cNvSpPr>
          <p:nvPr/>
        </p:nvSpPr>
        <p:spPr bwMode="auto">
          <a:xfrm flipH="1">
            <a:off x="3384550" y="2781300"/>
            <a:ext cx="274638" cy="0"/>
          </a:xfrm>
          <a:prstGeom prst="line">
            <a:avLst/>
          </a:prstGeom>
          <a:noFill/>
          <a:ln w="9525">
            <a:solidFill>
              <a:srgbClr val="000000"/>
            </a:solidFill>
            <a:round/>
            <a:headEnd/>
            <a:tailEnd/>
          </a:ln>
        </p:spPr>
        <p:txBody>
          <a:bodyPr/>
          <a:lstStyle/>
          <a:p>
            <a:endParaRPr lang="cs-CZ"/>
          </a:p>
        </p:txBody>
      </p:sp>
      <p:sp>
        <p:nvSpPr>
          <p:cNvPr id="88157" name="Line 254"/>
          <p:cNvSpPr>
            <a:spLocks noChangeShapeType="1"/>
          </p:cNvSpPr>
          <p:nvPr/>
        </p:nvSpPr>
        <p:spPr bwMode="auto">
          <a:xfrm flipH="1">
            <a:off x="3384550" y="2233613"/>
            <a:ext cx="274638" cy="0"/>
          </a:xfrm>
          <a:prstGeom prst="line">
            <a:avLst/>
          </a:prstGeom>
          <a:noFill/>
          <a:ln w="9525">
            <a:solidFill>
              <a:srgbClr val="000000"/>
            </a:solidFill>
            <a:round/>
            <a:headEnd/>
            <a:tailEnd/>
          </a:ln>
        </p:spPr>
        <p:txBody>
          <a:bodyPr/>
          <a:lstStyle/>
          <a:p>
            <a:endParaRPr lang="cs-CZ"/>
          </a:p>
        </p:txBody>
      </p:sp>
      <p:sp>
        <p:nvSpPr>
          <p:cNvPr id="88158" name="Line 255"/>
          <p:cNvSpPr>
            <a:spLocks noChangeShapeType="1"/>
          </p:cNvSpPr>
          <p:nvPr/>
        </p:nvSpPr>
        <p:spPr bwMode="auto">
          <a:xfrm flipH="1">
            <a:off x="2927350" y="3878263"/>
            <a:ext cx="274638" cy="0"/>
          </a:xfrm>
          <a:prstGeom prst="line">
            <a:avLst/>
          </a:prstGeom>
          <a:noFill/>
          <a:ln w="9525">
            <a:solidFill>
              <a:srgbClr val="000000"/>
            </a:solidFill>
            <a:round/>
            <a:headEnd/>
            <a:tailEnd/>
          </a:ln>
        </p:spPr>
        <p:txBody>
          <a:bodyPr/>
          <a:lstStyle/>
          <a:p>
            <a:endParaRPr lang="cs-CZ"/>
          </a:p>
        </p:txBody>
      </p:sp>
      <p:sp>
        <p:nvSpPr>
          <p:cNvPr id="88159" name="Line 256"/>
          <p:cNvSpPr>
            <a:spLocks noChangeShapeType="1"/>
          </p:cNvSpPr>
          <p:nvPr/>
        </p:nvSpPr>
        <p:spPr bwMode="auto">
          <a:xfrm flipH="1">
            <a:off x="2927350" y="3328988"/>
            <a:ext cx="274638" cy="0"/>
          </a:xfrm>
          <a:prstGeom prst="line">
            <a:avLst/>
          </a:prstGeom>
          <a:noFill/>
          <a:ln w="9525">
            <a:solidFill>
              <a:srgbClr val="000000"/>
            </a:solidFill>
            <a:round/>
            <a:headEnd/>
            <a:tailEnd/>
          </a:ln>
        </p:spPr>
        <p:txBody>
          <a:bodyPr/>
          <a:lstStyle/>
          <a:p>
            <a:endParaRPr lang="cs-CZ"/>
          </a:p>
        </p:txBody>
      </p:sp>
      <p:sp>
        <p:nvSpPr>
          <p:cNvPr id="88160" name="Line 257"/>
          <p:cNvSpPr>
            <a:spLocks noChangeShapeType="1"/>
          </p:cNvSpPr>
          <p:nvPr/>
        </p:nvSpPr>
        <p:spPr bwMode="auto">
          <a:xfrm flipH="1">
            <a:off x="2927350" y="2781300"/>
            <a:ext cx="274638" cy="0"/>
          </a:xfrm>
          <a:prstGeom prst="line">
            <a:avLst/>
          </a:prstGeom>
          <a:noFill/>
          <a:ln w="9525">
            <a:solidFill>
              <a:srgbClr val="000000"/>
            </a:solidFill>
            <a:round/>
            <a:headEnd/>
            <a:tailEnd/>
          </a:ln>
        </p:spPr>
        <p:txBody>
          <a:bodyPr/>
          <a:lstStyle/>
          <a:p>
            <a:endParaRPr lang="cs-CZ"/>
          </a:p>
        </p:txBody>
      </p:sp>
      <p:sp>
        <p:nvSpPr>
          <p:cNvPr id="88161" name="Line 258"/>
          <p:cNvSpPr>
            <a:spLocks noChangeShapeType="1"/>
          </p:cNvSpPr>
          <p:nvPr/>
        </p:nvSpPr>
        <p:spPr bwMode="auto">
          <a:xfrm flipH="1">
            <a:off x="2470150" y="5524500"/>
            <a:ext cx="274638" cy="0"/>
          </a:xfrm>
          <a:prstGeom prst="line">
            <a:avLst/>
          </a:prstGeom>
          <a:noFill/>
          <a:ln w="9525">
            <a:solidFill>
              <a:srgbClr val="000000"/>
            </a:solidFill>
            <a:round/>
            <a:headEnd/>
            <a:tailEnd/>
          </a:ln>
        </p:spPr>
        <p:txBody>
          <a:bodyPr/>
          <a:lstStyle/>
          <a:p>
            <a:endParaRPr lang="cs-CZ"/>
          </a:p>
        </p:txBody>
      </p:sp>
      <p:sp>
        <p:nvSpPr>
          <p:cNvPr id="88162" name="Line 259"/>
          <p:cNvSpPr>
            <a:spLocks noChangeShapeType="1"/>
          </p:cNvSpPr>
          <p:nvPr/>
        </p:nvSpPr>
        <p:spPr bwMode="auto">
          <a:xfrm flipH="1">
            <a:off x="2470150" y="3055938"/>
            <a:ext cx="274638" cy="0"/>
          </a:xfrm>
          <a:prstGeom prst="line">
            <a:avLst/>
          </a:prstGeom>
          <a:noFill/>
          <a:ln w="9525">
            <a:solidFill>
              <a:srgbClr val="000000"/>
            </a:solidFill>
            <a:round/>
            <a:headEnd/>
            <a:tailEnd/>
          </a:ln>
        </p:spPr>
        <p:txBody>
          <a:bodyPr/>
          <a:lstStyle/>
          <a:p>
            <a:endParaRPr lang="cs-CZ"/>
          </a:p>
        </p:txBody>
      </p:sp>
      <p:sp>
        <p:nvSpPr>
          <p:cNvPr id="88163" name="Line 260"/>
          <p:cNvSpPr>
            <a:spLocks noChangeShapeType="1"/>
          </p:cNvSpPr>
          <p:nvPr/>
        </p:nvSpPr>
        <p:spPr bwMode="auto">
          <a:xfrm flipH="1">
            <a:off x="2470150" y="3513138"/>
            <a:ext cx="274638" cy="0"/>
          </a:xfrm>
          <a:prstGeom prst="line">
            <a:avLst/>
          </a:prstGeom>
          <a:noFill/>
          <a:ln w="9525">
            <a:solidFill>
              <a:srgbClr val="000000"/>
            </a:solidFill>
            <a:round/>
            <a:headEnd/>
            <a:tailEnd/>
          </a:ln>
        </p:spPr>
        <p:txBody>
          <a:bodyPr/>
          <a:lstStyle/>
          <a:p>
            <a:endParaRPr lang="cs-CZ"/>
          </a:p>
        </p:txBody>
      </p:sp>
      <p:sp>
        <p:nvSpPr>
          <p:cNvPr id="88164" name="Line 261"/>
          <p:cNvSpPr>
            <a:spLocks noChangeShapeType="1"/>
          </p:cNvSpPr>
          <p:nvPr/>
        </p:nvSpPr>
        <p:spPr bwMode="auto">
          <a:xfrm flipH="1">
            <a:off x="2470150" y="3970338"/>
            <a:ext cx="274638" cy="0"/>
          </a:xfrm>
          <a:prstGeom prst="line">
            <a:avLst/>
          </a:prstGeom>
          <a:noFill/>
          <a:ln w="9525">
            <a:solidFill>
              <a:srgbClr val="000000"/>
            </a:solidFill>
            <a:round/>
            <a:headEnd/>
            <a:tailEnd/>
          </a:ln>
        </p:spPr>
        <p:txBody>
          <a:bodyPr/>
          <a:lstStyle/>
          <a:p>
            <a:endParaRPr lang="cs-CZ"/>
          </a:p>
        </p:txBody>
      </p:sp>
      <p:sp>
        <p:nvSpPr>
          <p:cNvPr id="88165" name="Line 262"/>
          <p:cNvSpPr>
            <a:spLocks noChangeShapeType="1"/>
          </p:cNvSpPr>
          <p:nvPr/>
        </p:nvSpPr>
        <p:spPr bwMode="auto">
          <a:xfrm flipH="1">
            <a:off x="2470150" y="4519613"/>
            <a:ext cx="274638" cy="0"/>
          </a:xfrm>
          <a:prstGeom prst="line">
            <a:avLst/>
          </a:prstGeom>
          <a:noFill/>
          <a:ln w="9525">
            <a:solidFill>
              <a:srgbClr val="000000"/>
            </a:solidFill>
            <a:round/>
            <a:headEnd/>
            <a:tailEnd/>
          </a:ln>
        </p:spPr>
        <p:txBody>
          <a:bodyPr/>
          <a:lstStyle/>
          <a:p>
            <a:endParaRPr lang="cs-CZ"/>
          </a:p>
        </p:txBody>
      </p:sp>
      <p:sp>
        <p:nvSpPr>
          <p:cNvPr id="88166" name="Line 263"/>
          <p:cNvSpPr>
            <a:spLocks noChangeShapeType="1"/>
          </p:cNvSpPr>
          <p:nvPr/>
        </p:nvSpPr>
        <p:spPr bwMode="auto">
          <a:xfrm flipH="1">
            <a:off x="2470150" y="5067300"/>
            <a:ext cx="274638" cy="0"/>
          </a:xfrm>
          <a:prstGeom prst="line">
            <a:avLst/>
          </a:prstGeom>
          <a:noFill/>
          <a:ln w="9525">
            <a:solidFill>
              <a:srgbClr val="000000"/>
            </a:solidFill>
            <a:round/>
            <a:headEnd/>
            <a:tailEnd/>
          </a:ln>
        </p:spPr>
        <p:txBody>
          <a:bodyPr/>
          <a:lstStyle/>
          <a:p>
            <a:endParaRPr lang="cs-CZ"/>
          </a:p>
        </p:txBody>
      </p:sp>
      <p:sp>
        <p:nvSpPr>
          <p:cNvPr id="88167" name="Line 264"/>
          <p:cNvSpPr>
            <a:spLocks noChangeShapeType="1"/>
          </p:cNvSpPr>
          <p:nvPr/>
        </p:nvSpPr>
        <p:spPr bwMode="auto">
          <a:xfrm>
            <a:off x="915988" y="3421063"/>
            <a:ext cx="0" cy="274637"/>
          </a:xfrm>
          <a:prstGeom prst="line">
            <a:avLst/>
          </a:prstGeom>
          <a:noFill/>
          <a:ln w="38100">
            <a:solidFill>
              <a:srgbClr val="000000"/>
            </a:solidFill>
            <a:round/>
            <a:headEnd/>
            <a:tailEnd/>
          </a:ln>
        </p:spPr>
        <p:txBody>
          <a:bodyPr/>
          <a:lstStyle/>
          <a:p>
            <a:endParaRPr lang="cs-CZ"/>
          </a:p>
        </p:txBody>
      </p:sp>
      <p:sp>
        <p:nvSpPr>
          <p:cNvPr id="88168" name="Line 265"/>
          <p:cNvSpPr>
            <a:spLocks noChangeShapeType="1"/>
          </p:cNvSpPr>
          <p:nvPr/>
        </p:nvSpPr>
        <p:spPr bwMode="auto">
          <a:xfrm>
            <a:off x="915988" y="3970338"/>
            <a:ext cx="0" cy="549275"/>
          </a:xfrm>
          <a:prstGeom prst="line">
            <a:avLst/>
          </a:prstGeom>
          <a:noFill/>
          <a:ln w="38100">
            <a:solidFill>
              <a:srgbClr val="000000"/>
            </a:solidFill>
            <a:round/>
            <a:headEnd/>
            <a:tailEnd/>
          </a:ln>
        </p:spPr>
        <p:txBody>
          <a:bodyPr/>
          <a:lstStyle/>
          <a:p>
            <a:endParaRPr lang="cs-CZ"/>
          </a:p>
        </p:txBody>
      </p:sp>
      <p:sp>
        <p:nvSpPr>
          <p:cNvPr id="88169" name="Line 266"/>
          <p:cNvSpPr>
            <a:spLocks noChangeShapeType="1"/>
          </p:cNvSpPr>
          <p:nvPr/>
        </p:nvSpPr>
        <p:spPr bwMode="auto">
          <a:xfrm>
            <a:off x="915988" y="4792663"/>
            <a:ext cx="0" cy="457200"/>
          </a:xfrm>
          <a:prstGeom prst="line">
            <a:avLst/>
          </a:prstGeom>
          <a:noFill/>
          <a:ln w="38100">
            <a:solidFill>
              <a:srgbClr val="000000"/>
            </a:solidFill>
            <a:round/>
            <a:headEnd/>
            <a:tailEnd/>
          </a:ln>
        </p:spPr>
        <p:txBody>
          <a:bodyPr/>
          <a:lstStyle/>
          <a:p>
            <a:endParaRPr lang="cs-CZ"/>
          </a:p>
        </p:txBody>
      </p:sp>
      <p:sp>
        <p:nvSpPr>
          <p:cNvPr id="88170" name="Line 267"/>
          <p:cNvSpPr>
            <a:spLocks noChangeShapeType="1"/>
          </p:cNvSpPr>
          <p:nvPr/>
        </p:nvSpPr>
        <p:spPr bwMode="auto">
          <a:xfrm>
            <a:off x="915988" y="5524500"/>
            <a:ext cx="0" cy="457200"/>
          </a:xfrm>
          <a:prstGeom prst="line">
            <a:avLst/>
          </a:prstGeom>
          <a:noFill/>
          <a:ln w="38100">
            <a:solidFill>
              <a:srgbClr val="000000"/>
            </a:solidFill>
            <a:round/>
            <a:headEnd/>
            <a:tailEnd/>
          </a:ln>
        </p:spPr>
        <p:txBody>
          <a:bodyPr/>
          <a:lstStyle/>
          <a:p>
            <a:endParaRPr lang="cs-CZ"/>
          </a:p>
        </p:txBody>
      </p:sp>
      <p:sp>
        <p:nvSpPr>
          <p:cNvPr id="88171" name="Line 268"/>
          <p:cNvSpPr>
            <a:spLocks noChangeShapeType="1"/>
          </p:cNvSpPr>
          <p:nvPr/>
        </p:nvSpPr>
        <p:spPr bwMode="auto">
          <a:xfrm>
            <a:off x="915988" y="5981700"/>
            <a:ext cx="274637" cy="0"/>
          </a:xfrm>
          <a:prstGeom prst="line">
            <a:avLst/>
          </a:prstGeom>
          <a:noFill/>
          <a:ln w="9525">
            <a:solidFill>
              <a:srgbClr val="000000"/>
            </a:solidFill>
            <a:round/>
            <a:headEnd/>
            <a:tailEnd/>
          </a:ln>
        </p:spPr>
        <p:txBody>
          <a:bodyPr/>
          <a:lstStyle/>
          <a:p>
            <a:endParaRPr lang="cs-CZ"/>
          </a:p>
        </p:txBody>
      </p:sp>
      <p:sp>
        <p:nvSpPr>
          <p:cNvPr id="88172" name="Oval 269"/>
          <p:cNvSpPr>
            <a:spLocks noChangeArrowheads="1"/>
          </p:cNvSpPr>
          <p:nvPr/>
        </p:nvSpPr>
        <p:spPr bwMode="auto">
          <a:xfrm>
            <a:off x="1006475" y="3238500"/>
            <a:ext cx="92075" cy="90488"/>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8173" name="Oval 270"/>
          <p:cNvSpPr>
            <a:spLocks noChangeArrowheads="1"/>
          </p:cNvSpPr>
          <p:nvPr/>
        </p:nvSpPr>
        <p:spPr bwMode="auto">
          <a:xfrm>
            <a:off x="1190625" y="2781300"/>
            <a:ext cx="90488" cy="90488"/>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8174" name="Oval 271"/>
          <p:cNvSpPr>
            <a:spLocks noChangeArrowheads="1"/>
          </p:cNvSpPr>
          <p:nvPr/>
        </p:nvSpPr>
        <p:spPr bwMode="auto">
          <a:xfrm>
            <a:off x="2195513" y="2781300"/>
            <a:ext cx="92075" cy="90488"/>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8175" name="Oval 272"/>
          <p:cNvSpPr>
            <a:spLocks noChangeArrowheads="1"/>
          </p:cNvSpPr>
          <p:nvPr/>
        </p:nvSpPr>
        <p:spPr bwMode="auto">
          <a:xfrm>
            <a:off x="2652713" y="2324100"/>
            <a:ext cx="92075" cy="92075"/>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8176" name="Oval 273"/>
          <p:cNvSpPr>
            <a:spLocks noChangeArrowheads="1"/>
          </p:cNvSpPr>
          <p:nvPr/>
        </p:nvSpPr>
        <p:spPr bwMode="auto">
          <a:xfrm>
            <a:off x="1738313" y="2324100"/>
            <a:ext cx="92075" cy="92075"/>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8177" name="Oval 274"/>
          <p:cNvSpPr>
            <a:spLocks noChangeArrowheads="1"/>
          </p:cNvSpPr>
          <p:nvPr/>
        </p:nvSpPr>
        <p:spPr bwMode="auto">
          <a:xfrm>
            <a:off x="3109913" y="1866900"/>
            <a:ext cx="92075" cy="92075"/>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8178" name="Oval 275"/>
          <p:cNvSpPr>
            <a:spLocks noChangeArrowheads="1"/>
          </p:cNvSpPr>
          <p:nvPr/>
        </p:nvSpPr>
        <p:spPr bwMode="auto">
          <a:xfrm>
            <a:off x="2287588" y="1866900"/>
            <a:ext cx="90487" cy="92075"/>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8179" name="Oval 276"/>
          <p:cNvSpPr>
            <a:spLocks noChangeArrowheads="1"/>
          </p:cNvSpPr>
          <p:nvPr/>
        </p:nvSpPr>
        <p:spPr bwMode="auto">
          <a:xfrm>
            <a:off x="3109913" y="1409700"/>
            <a:ext cx="92075" cy="92075"/>
          </a:xfrm>
          <a:prstGeom prst="ellipse">
            <a:avLst/>
          </a:prstGeom>
          <a:solidFill>
            <a:srgbClr val="000000"/>
          </a:solidFill>
          <a:ln w="9525">
            <a:solidFill>
              <a:srgbClr val="000000"/>
            </a:solidFill>
            <a:round/>
            <a:headEnd/>
            <a:tailEnd/>
          </a:ln>
        </p:spPr>
        <p:txBody>
          <a:bodyPr/>
          <a:lstStyle/>
          <a:p>
            <a:endParaRPr lang="cs-CZ">
              <a:latin typeface="Calibri" pitchFamily="34" charset="0"/>
            </a:endParaRPr>
          </a:p>
        </p:txBody>
      </p:sp>
      <p:sp>
        <p:nvSpPr>
          <p:cNvPr id="88180" name="Line 277"/>
          <p:cNvSpPr>
            <a:spLocks noChangeShapeType="1"/>
          </p:cNvSpPr>
          <p:nvPr/>
        </p:nvSpPr>
        <p:spPr bwMode="auto">
          <a:xfrm flipV="1">
            <a:off x="1006475" y="2781300"/>
            <a:ext cx="274638" cy="457200"/>
          </a:xfrm>
          <a:prstGeom prst="line">
            <a:avLst/>
          </a:prstGeom>
          <a:noFill/>
          <a:ln w="9525">
            <a:solidFill>
              <a:srgbClr val="000000"/>
            </a:solidFill>
            <a:round/>
            <a:headEnd/>
            <a:tailEnd/>
          </a:ln>
        </p:spPr>
        <p:txBody>
          <a:bodyPr/>
          <a:lstStyle/>
          <a:p>
            <a:endParaRPr lang="cs-CZ"/>
          </a:p>
        </p:txBody>
      </p:sp>
      <p:sp>
        <p:nvSpPr>
          <p:cNvPr id="88181" name="Line 278"/>
          <p:cNvSpPr>
            <a:spLocks noChangeShapeType="1"/>
          </p:cNvSpPr>
          <p:nvPr/>
        </p:nvSpPr>
        <p:spPr bwMode="auto">
          <a:xfrm flipV="1">
            <a:off x="1098550" y="2871788"/>
            <a:ext cx="1096963" cy="457200"/>
          </a:xfrm>
          <a:prstGeom prst="line">
            <a:avLst/>
          </a:prstGeom>
          <a:noFill/>
          <a:ln w="9525">
            <a:solidFill>
              <a:srgbClr val="000000"/>
            </a:solidFill>
            <a:round/>
            <a:headEnd/>
            <a:tailEnd/>
          </a:ln>
        </p:spPr>
        <p:txBody>
          <a:bodyPr/>
          <a:lstStyle/>
          <a:p>
            <a:endParaRPr lang="cs-CZ"/>
          </a:p>
        </p:txBody>
      </p:sp>
      <p:sp>
        <p:nvSpPr>
          <p:cNvPr id="88182" name="Line 279"/>
          <p:cNvSpPr>
            <a:spLocks noChangeShapeType="1"/>
          </p:cNvSpPr>
          <p:nvPr/>
        </p:nvSpPr>
        <p:spPr bwMode="auto">
          <a:xfrm flipV="1">
            <a:off x="2195513" y="2416175"/>
            <a:ext cx="457200" cy="365125"/>
          </a:xfrm>
          <a:prstGeom prst="line">
            <a:avLst/>
          </a:prstGeom>
          <a:noFill/>
          <a:ln w="9525">
            <a:solidFill>
              <a:srgbClr val="000000"/>
            </a:solidFill>
            <a:round/>
            <a:headEnd/>
            <a:tailEnd/>
          </a:ln>
        </p:spPr>
        <p:txBody>
          <a:bodyPr/>
          <a:lstStyle/>
          <a:p>
            <a:endParaRPr lang="cs-CZ"/>
          </a:p>
        </p:txBody>
      </p:sp>
      <p:sp>
        <p:nvSpPr>
          <p:cNvPr id="88183" name="Line 280"/>
          <p:cNvSpPr>
            <a:spLocks noChangeShapeType="1"/>
          </p:cNvSpPr>
          <p:nvPr/>
        </p:nvSpPr>
        <p:spPr bwMode="auto">
          <a:xfrm flipV="1">
            <a:off x="2744788" y="1958975"/>
            <a:ext cx="365125" cy="365125"/>
          </a:xfrm>
          <a:prstGeom prst="line">
            <a:avLst/>
          </a:prstGeom>
          <a:noFill/>
          <a:ln w="9525">
            <a:solidFill>
              <a:srgbClr val="000000"/>
            </a:solidFill>
            <a:round/>
            <a:headEnd/>
            <a:tailEnd/>
          </a:ln>
        </p:spPr>
        <p:txBody>
          <a:bodyPr/>
          <a:lstStyle/>
          <a:p>
            <a:endParaRPr lang="cs-CZ"/>
          </a:p>
        </p:txBody>
      </p:sp>
      <p:sp>
        <p:nvSpPr>
          <p:cNvPr id="88184" name="Line 281"/>
          <p:cNvSpPr>
            <a:spLocks noChangeShapeType="1"/>
          </p:cNvSpPr>
          <p:nvPr/>
        </p:nvSpPr>
        <p:spPr bwMode="auto">
          <a:xfrm flipV="1">
            <a:off x="3109913" y="1409700"/>
            <a:ext cx="92075" cy="457200"/>
          </a:xfrm>
          <a:prstGeom prst="line">
            <a:avLst/>
          </a:prstGeom>
          <a:noFill/>
          <a:ln w="9525">
            <a:solidFill>
              <a:srgbClr val="000000"/>
            </a:solidFill>
            <a:round/>
            <a:headEnd/>
            <a:tailEnd/>
          </a:ln>
        </p:spPr>
        <p:txBody>
          <a:bodyPr/>
          <a:lstStyle/>
          <a:p>
            <a:endParaRPr lang="cs-CZ"/>
          </a:p>
        </p:txBody>
      </p:sp>
      <p:sp>
        <p:nvSpPr>
          <p:cNvPr id="88185" name="Line 282"/>
          <p:cNvSpPr>
            <a:spLocks noChangeShapeType="1"/>
          </p:cNvSpPr>
          <p:nvPr/>
        </p:nvSpPr>
        <p:spPr bwMode="auto">
          <a:xfrm flipH="1">
            <a:off x="2287588" y="1501775"/>
            <a:ext cx="822325" cy="365125"/>
          </a:xfrm>
          <a:prstGeom prst="line">
            <a:avLst/>
          </a:prstGeom>
          <a:noFill/>
          <a:ln w="9525">
            <a:solidFill>
              <a:srgbClr val="000000"/>
            </a:solidFill>
            <a:round/>
            <a:headEnd/>
            <a:tailEnd/>
          </a:ln>
        </p:spPr>
        <p:txBody>
          <a:bodyPr/>
          <a:lstStyle/>
          <a:p>
            <a:endParaRPr lang="cs-CZ"/>
          </a:p>
        </p:txBody>
      </p:sp>
      <p:sp>
        <p:nvSpPr>
          <p:cNvPr id="88186" name="Line 283"/>
          <p:cNvSpPr>
            <a:spLocks noChangeShapeType="1"/>
          </p:cNvSpPr>
          <p:nvPr/>
        </p:nvSpPr>
        <p:spPr bwMode="auto">
          <a:xfrm flipH="1">
            <a:off x="1738313" y="1866900"/>
            <a:ext cx="549275" cy="457200"/>
          </a:xfrm>
          <a:prstGeom prst="line">
            <a:avLst/>
          </a:prstGeom>
          <a:noFill/>
          <a:ln w="9525">
            <a:solidFill>
              <a:srgbClr val="000000"/>
            </a:solidFill>
            <a:round/>
            <a:headEnd/>
            <a:tailEnd/>
          </a:ln>
        </p:spPr>
        <p:txBody>
          <a:bodyPr/>
          <a:lstStyle/>
          <a:p>
            <a:endParaRPr lang="cs-CZ"/>
          </a:p>
        </p:txBody>
      </p:sp>
      <p:sp>
        <p:nvSpPr>
          <p:cNvPr id="88187" name="Line 284"/>
          <p:cNvSpPr>
            <a:spLocks noChangeShapeType="1"/>
          </p:cNvSpPr>
          <p:nvPr/>
        </p:nvSpPr>
        <p:spPr bwMode="auto">
          <a:xfrm flipH="1">
            <a:off x="1190625" y="2324100"/>
            <a:ext cx="547688" cy="457200"/>
          </a:xfrm>
          <a:prstGeom prst="line">
            <a:avLst/>
          </a:prstGeom>
          <a:noFill/>
          <a:ln w="9525">
            <a:solidFill>
              <a:srgbClr val="000000"/>
            </a:solidFill>
            <a:round/>
            <a:headEnd/>
            <a:tailEnd/>
          </a:ln>
        </p:spPr>
        <p:txBody>
          <a:bodyPr/>
          <a:lstStyle/>
          <a:p>
            <a:endParaRPr lang="cs-CZ"/>
          </a:p>
        </p:txBody>
      </p:sp>
      <p:sp>
        <p:nvSpPr>
          <p:cNvPr id="88188" name="Line 285"/>
          <p:cNvSpPr>
            <a:spLocks noChangeShapeType="1"/>
          </p:cNvSpPr>
          <p:nvPr/>
        </p:nvSpPr>
        <p:spPr bwMode="auto">
          <a:xfrm flipV="1">
            <a:off x="1373188" y="5799138"/>
            <a:ext cx="731837" cy="274637"/>
          </a:xfrm>
          <a:prstGeom prst="line">
            <a:avLst/>
          </a:prstGeom>
          <a:noFill/>
          <a:ln w="9525">
            <a:solidFill>
              <a:srgbClr val="000000"/>
            </a:solidFill>
            <a:round/>
            <a:headEnd/>
            <a:tailEnd/>
          </a:ln>
        </p:spPr>
        <p:txBody>
          <a:bodyPr/>
          <a:lstStyle/>
          <a:p>
            <a:endParaRPr lang="cs-CZ"/>
          </a:p>
        </p:txBody>
      </p:sp>
      <p:sp>
        <p:nvSpPr>
          <p:cNvPr id="88189" name="Line 286"/>
          <p:cNvSpPr>
            <a:spLocks noChangeShapeType="1"/>
          </p:cNvSpPr>
          <p:nvPr/>
        </p:nvSpPr>
        <p:spPr bwMode="auto">
          <a:xfrm>
            <a:off x="1738313" y="5341938"/>
            <a:ext cx="0" cy="0"/>
          </a:xfrm>
          <a:prstGeom prst="line">
            <a:avLst/>
          </a:prstGeom>
          <a:noFill/>
          <a:ln w="38100">
            <a:solidFill>
              <a:srgbClr val="000000"/>
            </a:solidFill>
            <a:round/>
            <a:headEnd/>
            <a:tailEnd/>
          </a:ln>
        </p:spPr>
        <p:txBody>
          <a:bodyPr/>
          <a:lstStyle/>
          <a:p>
            <a:endParaRPr lang="cs-CZ"/>
          </a:p>
        </p:txBody>
      </p:sp>
      <p:sp>
        <p:nvSpPr>
          <p:cNvPr id="88190" name="AutoShape 287"/>
          <p:cNvSpPr>
            <a:spLocks noChangeArrowheads="1"/>
          </p:cNvSpPr>
          <p:nvPr/>
        </p:nvSpPr>
        <p:spPr bwMode="auto">
          <a:xfrm rot="3426660">
            <a:off x="2699544" y="907256"/>
            <a:ext cx="822325" cy="1096963"/>
          </a:xfrm>
          <a:prstGeom prst="curvedDownArrow">
            <a:avLst>
              <a:gd name="adj1" fmla="val 28231"/>
              <a:gd name="adj2" fmla="val 48231"/>
              <a:gd name="adj3" fmla="val 44466"/>
            </a:avLst>
          </a:prstGeom>
          <a:solidFill>
            <a:srgbClr val="FFFFFF"/>
          </a:solidFill>
          <a:ln w="9525">
            <a:solidFill>
              <a:srgbClr val="000000"/>
            </a:solidFill>
            <a:miter lim="800000"/>
            <a:headEnd/>
            <a:tailEnd/>
          </a:ln>
        </p:spPr>
        <p:txBody>
          <a:bodyPr/>
          <a:lstStyle/>
          <a:p>
            <a:endParaRPr lang="cs-CZ">
              <a:latin typeface="Calibri" pitchFamily="34" charset="0"/>
            </a:endParaRPr>
          </a:p>
        </p:txBody>
      </p:sp>
      <p:sp>
        <p:nvSpPr>
          <p:cNvPr id="88191" name="AutoShape 288"/>
          <p:cNvSpPr>
            <a:spLocks noChangeArrowheads="1"/>
          </p:cNvSpPr>
          <p:nvPr/>
        </p:nvSpPr>
        <p:spPr bwMode="auto">
          <a:xfrm rot="8961866">
            <a:off x="366713" y="2416175"/>
            <a:ext cx="1281112" cy="822325"/>
          </a:xfrm>
          <a:prstGeom prst="curvedLeftArrow">
            <a:avLst>
              <a:gd name="adj1" fmla="val 20000"/>
              <a:gd name="adj2" fmla="val 40000"/>
              <a:gd name="adj3" fmla="val 51930"/>
            </a:avLst>
          </a:prstGeom>
          <a:solidFill>
            <a:srgbClr val="FFFFFF"/>
          </a:solidFill>
          <a:ln w="9525">
            <a:solidFill>
              <a:srgbClr val="000000"/>
            </a:solidFill>
            <a:miter lim="800000"/>
            <a:headEnd/>
            <a:tailEnd/>
          </a:ln>
        </p:spPr>
        <p:txBody>
          <a:bodyPr/>
          <a:lstStyle/>
          <a:p>
            <a:endParaRPr lang="cs-CZ">
              <a:latin typeface="Calibri" pitchFamily="34" charset="0"/>
            </a:endParaRPr>
          </a:p>
        </p:txBody>
      </p:sp>
      <p:sp>
        <p:nvSpPr>
          <p:cNvPr id="59681" name="Rectangle 289"/>
          <p:cNvSpPr>
            <a:spLocks noChangeArrowheads="1"/>
          </p:cNvSpPr>
          <p:nvPr/>
        </p:nvSpPr>
        <p:spPr bwMode="auto">
          <a:xfrm>
            <a:off x="4211638" y="4289425"/>
            <a:ext cx="4681537" cy="338138"/>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Použití</a:t>
            </a:r>
          </a:p>
        </p:txBody>
      </p:sp>
      <p:sp>
        <p:nvSpPr>
          <p:cNvPr id="59682" name="Rectangle 290"/>
          <p:cNvSpPr>
            <a:spLocks noChangeArrowheads="1"/>
          </p:cNvSpPr>
          <p:nvPr/>
        </p:nvSpPr>
        <p:spPr bwMode="auto">
          <a:xfrm>
            <a:off x="4211638" y="1016000"/>
            <a:ext cx="4681537" cy="339725"/>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Výhody</a:t>
            </a:r>
          </a:p>
        </p:txBody>
      </p:sp>
      <p:sp>
        <p:nvSpPr>
          <p:cNvPr id="59683" name="Rectangle 291"/>
          <p:cNvSpPr>
            <a:spLocks noChangeArrowheads="1"/>
          </p:cNvSpPr>
          <p:nvPr/>
        </p:nvSpPr>
        <p:spPr bwMode="auto">
          <a:xfrm>
            <a:off x="4211638" y="2919413"/>
            <a:ext cx="4681537" cy="344487"/>
          </a:xfrm>
          <a:prstGeom prst="rect">
            <a:avLst/>
          </a:prstGeom>
          <a:solidFill>
            <a:schemeClr val="bg1"/>
          </a:solidFill>
          <a:ln w="9525">
            <a:solidFill>
              <a:schemeClr val="tx1"/>
            </a:solidFill>
            <a:miter lim="800000"/>
            <a:headEnd/>
            <a:tailEnd/>
          </a:ln>
        </p:spPr>
        <p:txBody>
          <a:bodyPr>
            <a:spAutoFit/>
          </a:bodyPr>
          <a:lstStyle/>
          <a:p>
            <a:pPr algn="ctr"/>
            <a:r>
              <a:rPr lang="cs-CZ" sz="1600" b="1">
                <a:latin typeface="Calibri" pitchFamily="34" charset="0"/>
              </a:rPr>
              <a:t>Nevýhody</a:t>
            </a:r>
          </a:p>
        </p:txBody>
      </p:sp>
      <p:sp>
        <p:nvSpPr>
          <p:cNvPr id="59684" name="Rectangle 292"/>
          <p:cNvSpPr>
            <a:spLocks noChangeArrowheads="1"/>
          </p:cNvSpPr>
          <p:nvPr/>
        </p:nvSpPr>
        <p:spPr bwMode="auto">
          <a:xfrm>
            <a:off x="4211638" y="1355725"/>
            <a:ext cx="4681537" cy="1568450"/>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Vysoké využití ploch i prostor</a:t>
            </a:r>
            <a:endParaRPr lang="cs-CZ" sz="1600">
              <a:latin typeface="Calibri" pitchFamily="34" charset="0"/>
            </a:endParaRPr>
          </a:p>
          <a:p>
            <a:r>
              <a:rPr lang="cs-CZ" sz="1600" b="1">
                <a:latin typeface="Calibri" pitchFamily="34" charset="0"/>
              </a:rPr>
              <a:t>Možnost automatizace</a:t>
            </a:r>
            <a:endParaRPr lang="cs-CZ" sz="1600">
              <a:latin typeface="Calibri" pitchFamily="34" charset="0"/>
            </a:endParaRPr>
          </a:p>
          <a:p>
            <a:r>
              <a:rPr lang="cs-CZ" sz="1600" b="1">
                <a:latin typeface="Calibri" pitchFamily="34" charset="0"/>
              </a:rPr>
              <a:t>Vysoký stupeň ochrany zboží</a:t>
            </a:r>
            <a:endParaRPr lang="cs-CZ" sz="1600">
              <a:latin typeface="Calibri" pitchFamily="34" charset="0"/>
            </a:endParaRPr>
          </a:p>
          <a:p>
            <a:r>
              <a:rPr lang="cs-CZ" sz="1600" b="1">
                <a:latin typeface="Calibri" pitchFamily="34" charset="0"/>
              </a:rPr>
              <a:t>Lze uplatnit FIFO</a:t>
            </a:r>
            <a:endParaRPr lang="cs-CZ" sz="1600">
              <a:latin typeface="Calibri" pitchFamily="34" charset="0"/>
            </a:endParaRPr>
          </a:p>
          <a:p>
            <a:r>
              <a:rPr lang="cs-CZ" sz="1600" b="1">
                <a:latin typeface="Calibri" pitchFamily="34" charset="0"/>
              </a:rPr>
              <a:t>Možnost uplatnění ergonomických požadavků na obsluhu</a:t>
            </a:r>
          </a:p>
        </p:txBody>
      </p:sp>
      <p:sp>
        <p:nvSpPr>
          <p:cNvPr id="59685" name="Rectangle 293"/>
          <p:cNvSpPr>
            <a:spLocks noChangeArrowheads="1"/>
          </p:cNvSpPr>
          <p:nvPr/>
        </p:nvSpPr>
        <p:spPr bwMode="auto">
          <a:xfrm>
            <a:off x="4211638" y="3238500"/>
            <a:ext cx="4681537" cy="1077913"/>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Obrátkovost je vysoká jen při standardních požadavcích</a:t>
            </a:r>
          </a:p>
          <a:p>
            <a:r>
              <a:rPr lang="cs-CZ" sz="1600" b="1">
                <a:latin typeface="Calibri" pitchFamily="34" charset="0"/>
              </a:rPr>
              <a:t>Vhodné pro kompletaci </a:t>
            </a:r>
            <a:endParaRPr lang="cs-CZ" sz="1600">
              <a:latin typeface="Calibri" pitchFamily="34" charset="0"/>
            </a:endParaRPr>
          </a:p>
          <a:p>
            <a:r>
              <a:rPr lang="cs-CZ" sz="1600" b="1">
                <a:latin typeface="Calibri" pitchFamily="34" charset="0"/>
              </a:rPr>
              <a:t>Velmi vysoké pořizovací náklady</a:t>
            </a:r>
          </a:p>
        </p:txBody>
      </p:sp>
      <p:sp>
        <p:nvSpPr>
          <p:cNvPr id="59686" name="Rectangle 294"/>
          <p:cNvSpPr>
            <a:spLocks noChangeArrowheads="1"/>
          </p:cNvSpPr>
          <p:nvPr/>
        </p:nvSpPr>
        <p:spPr bwMode="auto">
          <a:xfrm>
            <a:off x="4211638" y="4581525"/>
            <a:ext cx="4681537" cy="1804988"/>
          </a:xfrm>
          <a:prstGeom prst="rect">
            <a:avLst/>
          </a:prstGeom>
          <a:solidFill>
            <a:schemeClr val="bg1"/>
          </a:solidFill>
          <a:ln w="9525">
            <a:solidFill>
              <a:schemeClr val="tx1"/>
            </a:solidFill>
            <a:miter lim="800000"/>
            <a:headEnd/>
            <a:tailEnd/>
          </a:ln>
        </p:spPr>
        <p:txBody>
          <a:bodyPr>
            <a:spAutoFit/>
          </a:bodyPr>
          <a:lstStyle/>
          <a:p>
            <a:r>
              <a:rPr lang="cs-CZ" sz="1600" b="1">
                <a:latin typeface="Calibri" pitchFamily="34" charset="0"/>
              </a:rPr>
              <a:t>Pro skladování středně rozsáhlého sortimentu výrobků v malých až středních množstvích  s nižší obrátkovostí, pro zboží menších rozměrů. </a:t>
            </a:r>
            <a:endParaRPr lang="cs-CZ" sz="1600">
              <a:latin typeface="Calibri" pitchFamily="34" charset="0"/>
            </a:endParaRPr>
          </a:p>
          <a:p>
            <a:r>
              <a:rPr lang="cs-CZ" sz="1600" b="1">
                <a:latin typeface="Calibri" pitchFamily="34" charset="0"/>
              </a:rPr>
              <a:t>Vhodné pro drobný sortiment uložený v krabicích, boty, konfekce …</a:t>
            </a:r>
            <a:endParaRPr lang="cs-CZ" sz="1600">
              <a:latin typeface="Calibri" pitchFamily="34" charset="0"/>
            </a:endParaRPr>
          </a:p>
          <a:p>
            <a:r>
              <a:rPr lang="cs-CZ" sz="1600" b="1">
                <a:latin typeface="Calibri" pitchFamily="34" charset="0"/>
              </a:rPr>
              <a:t>Ve výrobním procesu se uplatňují jako podavače polotovarů u lisů, dílů u montážních linek apod.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682"/>
                                        </p:tgtEl>
                                        <p:attrNameLst>
                                          <p:attrName>style.visibility</p:attrName>
                                        </p:attrNameLst>
                                      </p:cBhvr>
                                      <p:to>
                                        <p:strVal val="visible"/>
                                      </p:to>
                                    </p:set>
                                    <p:anim calcmode="lin" valueType="num">
                                      <p:cBhvr additive="base">
                                        <p:cTn id="7" dur="500" fill="hold"/>
                                        <p:tgtEl>
                                          <p:spTgt spid="59682"/>
                                        </p:tgtEl>
                                        <p:attrNameLst>
                                          <p:attrName>ppt_x</p:attrName>
                                        </p:attrNameLst>
                                      </p:cBhvr>
                                      <p:tavLst>
                                        <p:tav tm="0">
                                          <p:val>
                                            <p:strVal val="#ppt_x"/>
                                          </p:val>
                                        </p:tav>
                                        <p:tav tm="100000">
                                          <p:val>
                                            <p:strVal val="#ppt_x"/>
                                          </p:val>
                                        </p:tav>
                                      </p:tavLst>
                                    </p:anim>
                                    <p:anim calcmode="lin" valueType="num">
                                      <p:cBhvr additive="base">
                                        <p:cTn id="8" dur="500" fill="hold"/>
                                        <p:tgtEl>
                                          <p:spTgt spid="596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9684"/>
                                        </p:tgtEl>
                                        <p:attrNameLst>
                                          <p:attrName>style.visibility</p:attrName>
                                        </p:attrNameLst>
                                      </p:cBhvr>
                                      <p:to>
                                        <p:strVal val="visible"/>
                                      </p:to>
                                    </p:set>
                                    <p:anim calcmode="lin" valueType="num">
                                      <p:cBhvr additive="base">
                                        <p:cTn id="11" dur="500" fill="hold"/>
                                        <p:tgtEl>
                                          <p:spTgt spid="59684"/>
                                        </p:tgtEl>
                                        <p:attrNameLst>
                                          <p:attrName>ppt_x</p:attrName>
                                        </p:attrNameLst>
                                      </p:cBhvr>
                                      <p:tavLst>
                                        <p:tav tm="0">
                                          <p:val>
                                            <p:strVal val="#ppt_x"/>
                                          </p:val>
                                        </p:tav>
                                        <p:tav tm="100000">
                                          <p:val>
                                            <p:strVal val="#ppt_x"/>
                                          </p:val>
                                        </p:tav>
                                      </p:tavLst>
                                    </p:anim>
                                    <p:anim calcmode="lin" valueType="num">
                                      <p:cBhvr additive="base">
                                        <p:cTn id="12" dur="500" fill="hold"/>
                                        <p:tgtEl>
                                          <p:spTgt spid="5968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9683"/>
                                        </p:tgtEl>
                                        <p:attrNameLst>
                                          <p:attrName>style.visibility</p:attrName>
                                        </p:attrNameLst>
                                      </p:cBhvr>
                                      <p:to>
                                        <p:strVal val="visible"/>
                                      </p:to>
                                    </p:set>
                                    <p:anim calcmode="lin" valueType="num">
                                      <p:cBhvr additive="base">
                                        <p:cTn id="17" dur="500" fill="hold"/>
                                        <p:tgtEl>
                                          <p:spTgt spid="59683"/>
                                        </p:tgtEl>
                                        <p:attrNameLst>
                                          <p:attrName>ppt_x</p:attrName>
                                        </p:attrNameLst>
                                      </p:cBhvr>
                                      <p:tavLst>
                                        <p:tav tm="0">
                                          <p:val>
                                            <p:strVal val="#ppt_x"/>
                                          </p:val>
                                        </p:tav>
                                        <p:tav tm="100000">
                                          <p:val>
                                            <p:strVal val="#ppt_x"/>
                                          </p:val>
                                        </p:tav>
                                      </p:tavLst>
                                    </p:anim>
                                    <p:anim calcmode="lin" valueType="num">
                                      <p:cBhvr additive="base">
                                        <p:cTn id="18" dur="500" fill="hold"/>
                                        <p:tgtEl>
                                          <p:spTgt spid="5968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9685"/>
                                        </p:tgtEl>
                                        <p:attrNameLst>
                                          <p:attrName>style.visibility</p:attrName>
                                        </p:attrNameLst>
                                      </p:cBhvr>
                                      <p:to>
                                        <p:strVal val="visible"/>
                                      </p:to>
                                    </p:set>
                                    <p:anim calcmode="lin" valueType="num">
                                      <p:cBhvr additive="base">
                                        <p:cTn id="21" dur="500" fill="hold"/>
                                        <p:tgtEl>
                                          <p:spTgt spid="59685"/>
                                        </p:tgtEl>
                                        <p:attrNameLst>
                                          <p:attrName>ppt_x</p:attrName>
                                        </p:attrNameLst>
                                      </p:cBhvr>
                                      <p:tavLst>
                                        <p:tav tm="0">
                                          <p:val>
                                            <p:strVal val="#ppt_x"/>
                                          </p:val>
                                        </p:tav>
                                        <p:tav tm="100000">
                                          <p:val>
                                            <p:strVal val="#ppt_x"/>
                                          </p:val>
                                        </p:tav>
                                      </p:tavLst>
                                    </p:anim>
                                    <p:anim calcmode="lin" valueType="num">
                                      <p:cBhvr additive="base">
                                        <p:cTn id="22" dur="500" fill="hold"/>
                                        <p:tgtEl>
                                          <p:spTgt spid="5968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9681"/>
                                        </p:tgtEl>
                                        <p:attrNameLst>
                                          <p:attrName>style.visibility</p:attrName>
                                        </p:attrNameLst>
                                      </p:cBhvr>
                                      <p:to>
                                        <p:strVal val="visible"/>
                                      </p:to>
                                    </p:set>
                                    <p:anim calcmode="lin" valueType="num">
                                      <p:cBhvr additive="base">
                                        <p:cTn id="27" dur="500" fill="hold"/>
                                        <p:tgtEl>
                                          <p:spTgt spid="59681"/>
                                        </p:tgtEl>
                                        <p:attrNameLst>
                                          <p:attrName>ppt_x</p:attrName>
                                        </p:attrNameLst>
                                      </p:cBhvr>
                                      <p:tavLst>
                                        <p:tav tm="0">
                                          <p:val>
                                            <p:strVal val="#ppt_x"/>
                                          </p:val>
                                        </p:tav>
                                        <p:tav tm="100000">
                                          <p:val>
                                            <p:strVal val="#ppt_x"/>
                                          </p:val>
                                        </p:tav>
                                      </p:tavLst>
                                    </p:anim>
                                    <p:anim calcmode="lin" valueType="num">
                                      <p:cBhvr additive="base">
                                        <p:cTn id="28" dur="500" fill="hold"/>
                                        <p:tgtEl>
                                          <p:spTgt spid="5968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9686"/>
                                        </p:tgtEl>
                                        <p:attrNameLst>
                                          <p:attrName>style.visibility</p:attrName>
                                        </p:attrNameLst>
                                      </p:cBhvr>
                                      <p:to>
                                        <p:strVal val="visible"/>
                                      </p:to>
                                    </p:set>
                                    <p:anim calcmode="lin" valueType="num">
                                      <p:cBhvr additive="base">
                                        <p:cTn id="31" dur="500" fill="hold"/>
                                        <p:tgtEl>
                                          <p:spTgt spid="59686"/>
                                        </p:tgtEl>
                                        <p:attrNameLst>
                                          <p:attrName>ppt_x</p:attrName>
                                        </p:attrNameLst>
                                      </p:cBhvr>
                                      <p:tavLst>
                                        <p:tav tm="0">
                                          <p:val>
                                            <p:strVal val="#ppt_x"/>
                                          </p:val>
                                        </p:tav>
                                        <p:tav tm="100000">
                                          <p:val>
                                            <p:strVal val="#ppt_x"/>
                                          </p:val>
                                        </p:tav>
                                      </p:tavLst>
                                    </p:anim>
                                    <p:anim calcmode="lin" valueType="num">
                                      <p:cBhvr additive="base">
                                        <p:cTn id="32" dur="500" fill="hold"/>
                                        <p:tgtEl>
                                          <p:spTgt spid="596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81" grpId="0" animBg="1"/>
      <p:bldP spid="59682" grpId="0" animBg="1"/>
      <p:bldP spid="59683" grpId="0" animBg="1"/>
      <p:bldP spid="59684" grpId="0" animBg="1"/>
      <p:bldP spid="59685" grpId="0" animBg="1"/>
      <p:bldP spid="5968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457200" y="274638"/>
            <a:ext cx="8229600" cy="922337"/>
          </a:xfrm>
        </p:spPr>
        <p:txBody>
          <a:bodyPr/>
          <a:lstStyle/>
          <a:p>
            <a:r>
              <a:rPr lang="cs-CZ" altLang="cs-CZ">
                <a:solidFill>
                  <a:srgbClr val="FF5050"/>
                </a:solidFill>
              </a:rPr>
              <a:t>Typy skladování - základní</a:t>
            </a:r>
          </a:p>
        </p:txBody>
      </p:sp>
      <p:sp>
        <p:nvSpPr>
          <p:cNvPr id="89090" name="Rectangle 3"/>
          <p:cNvSpPr>
            <a:spLocks noGrp="1" noChangeArrowheads="1"/>
          </p:cNvSpPr>
          <p:nvPr>
            <p:ph idx="1"/>
          </p:nvPr>
        </p:nvSpPr>
        <p:spPr>
          <a:xfrm>
            <a:off x="457200" y="1196975"/>
            <a:ext cx="8686800" cy="5661025"/>
          </a:xfrm>
        </p:spPr>
        <p:txBody>
          <a:bodyPr/>
          <a:lstStyle/>
          <a:p>
            <a:r>
              <a:rPr lang="cs-CZ" altLang="cs-CZ" b="1"/>
              <a:t>podlažní skladování</a:t>
            </a:r>
          </a:p>
          <a:p>
            <a:pPr lvl="1"/>
            <a:r>
              <a:rPr lang="cs-CZ" altLang="cs-CZ" b="1"/>
              <a:t>blokové skladování</a:t>
            </a:r>
          </a:p>
          <a:p>
            <a:pPr lvl="1"/>
            <a:r>
              <a:rPr lang="cs-CZ" altLang="cs-CZ" b="1"/>
              <a:t>řádkové skladování</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0" name="Rectangle 2"/>
          <p:cNvSpPr>
            <a:spLocks noGrp="1" noChangeArrowheads="1"/>
          </p:cNvSpPr>
          <p:nvPr>
            <p:ph type="title"/>
          </p:nvPr>
        </p:nvSpPr>
        <p:spPr/>
        <p:txBody>
          <a:bodyPr/>
          <a:lstStyle/>
          <a:p>
            <a:r>
              <a:rPr lang="cs-CZ" altLang="cs-CZ">
                <a:solidFill>
                  <a:srgbClr val="FF5050"/>
                </a:solidFill>
              </a:rPr>
              <a:t>Řádkové a blokové skladování</a:t>
            </a:r>
          </a:p>
        </p:txBody>
      </p:sp>
      <p:sp>
        <p:nvSpPr>
          <p:cNvPr id="4111" name="Rectangle 3"/>
          <p:cNvSpPr>
            <a:spLocks noGrp="1" noChangeArrowheads="1"/>
          </p:cNvSpPr>
          <p:nvPr>
            <p:ph idx="1"/>
          </p:nvPr>
        </p:nvSpPr>
        <p:spPr/>
        <p:txBody>
          <a:bodyPr/>
          <a:lstStyle/>
          <a:p>
            <a:endParaRPr lang="cs-CZ" altLang="cs-CZ"/>
          </a:p>
        </p:txBody>
      </p:sp>
      <p:sp>
        <p:nvSpPr>
          <p:cNvPr id="4112"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s-CZ">
              <a:latin typeface="Calibri" pitchFamily="34" charset="0"/>
            </a:endParaRPr>
          </a:p>
        </p:txBody>
      </p:sp>
      <p:graphicFrame>
        <p:nvGraphicFramePr>
          <p:cNvPr id="4109" name="Object 13"/>
          <p:cNvGraphicFramePr>
            <a:graphicFrameLocks noChangeAspect="1"/>
          </p:cNvGraphicFramePr>
          <p:nvPr/>
        </p:nvGraphicFramePr>
        <p:xfrm>
          <a:off x="0" y="1555750"/>
          <a:ext cx="9144000" cy="5302250"/>
        </p:xfrm>
        <a:graphic>
          <a:graphicData uri="http://schemas.openxmlformats.org/presentationml/2006/ole">
            <mc:AlternateContent xmlns:mc="http://schemas.openxmlformats.org/markup-compatibility/2006">
              <mc:Choice xmlns:v="urn:schemas-microsoft-com:vml" Requires="v">
                <p:oleObj name="Rastrový obrázek" r:id="rId2" imgW="3038095" imgH="1961905" progId="PBrush">
                  <p:embed/>
                </p:oleObj>
              </mc:Choice>
              <mc:Fallback>
                <p:oleObj name="Rastrový obrázek" r:id="rId2" imgW="3038095" imgH="1961905" progId="PBrush">
                  <p:embed/>
                  <p:pic>
                    <p:nvPicPr>
                      <p:cNvPr id="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5750"/>
                        <a:ext cx="9144000" cy="5302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4" name="Rectangle 2"/>
          <p:cNvSpPr>
            <a:spLocks noGrp="1" noChangeArrowheads="1"/>
          </p:cNvSpPr>
          <p:nvPr>
            <p:ph type="title"/>
          </p:nvPr>
        </p:nvSpPr>
        <p:spPr/>
        <p:txBody>
          <a:bodyPr/>
          <a:lstStyle/>
          <a:p>
            <a:endParaRPr lang="cs-CZ" altLang="cs-CZ"/>
          </a:p>
        </p:txBody>
      </p:sp>
      <p:sp>
        <p:nvSpPr>
          <p:cNvPr id="5135" name="Rectangle 3"/>
          <p:cNvSpPr>
            <a:spLocks noGrp="1" noChangeArrowheads="1"/>
          </p:cNvSpPr>
          <p:nvPr>
            <p:ph idx="1"/>
          </p:nvPr>
        </p:nvSpPr>
        <p:spPr/>
        <p:txBody>
          <a:bodyPr/>
          <a:lstStyle/>
          <a:p>
            <a:endParaRPr lang="cs-CZ" altLang="cs-CZ"/>
          </a:p>
        </p:txBody>
      </p:sp>
      <p:sp>
        <p:nvSpPr>
          <p:cNvPr id="5136"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s-CZ">
              <a:latin typeface="Calibri" pitchFamily="34" charset="0"/>
            </a:endParaRPr>
          </a:p>
        </p:txBody>
      </p:sp>
      <p:graphicFrame>
        <p:nvGraphicFramePr>
          <p:cNvPr id="5133" name="Object 13"/>
          <p:cNvGraphicFramePr>
            <a:graphicFrameLocks noChangeAspect="1"/>
          </p:cNvGraphicFramePr>
          <p:nvPr/>
        </p:nvGraphicFramePr>
        <p:xfrm>
          <a:off x="250825" y="0"/>
          <a:ext cx="8893175" cy="6858000"/>
        </p:xfrm>
        <a:graphic>
          <a:graphicData uri="http://schemas.openxmlformats.org/presentationml/2006/ole">
            <mc:AlternateContent xmlns:mc="http://schemas.openxmlformats.org/markup-compatibility/2006">
              <mc:Choice xmlns:v="urn:schemas-microsoft-com:vml" Requires="v">
                <p:oleObj name="Rastrový obrázek" r:id="rId2" imgW="3095238" imgH="1914286" progId="PBrush">
                  <p:embed/>
                </p:oleObj>
              </mc:Choice>
              <mc:Fallback>
                <p:oleObj name="Rastrový obrázek" r:id="rId2" imgW="3095238" imgH="1914286" progId="PBrush">
                  <p:embed/>
                  <p:pic>
                    <p:nvPicPr>
                      <p:cNvPr id="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0"/>
                        <a:ext cx="8893175"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57" name="Object 13"/>
          <p:cNvGraphicFramePr>
            <a:graphicFrameLocks noGrp="1" noChangeAspect="1"/>
          </p:cNvGraphicFramePr>
          <p:nvPr>
            <p:ph idx="1"/>
          </p:nvPr>
        </p:nvGraphicFramePr>
        <p:xfrm>
          <a:off x="323850" y="433388"/>
          <a:ext cx="8820150" cy="6394450"/>
        </p:xfrm>
        <a:graphic>
          <a:graphicData uri="http://schemas.openxmlformats.org/presentationml/2006/ole">
            <mc:AlternateContent xmlns:mc="http://schemas.openxmlformats.org/markup-compatibility/2006">
              <mc:Choice xmlns:v="urn:schemas-microsoft-com:vml" Requires="v">
                <p:oleObj name="Rastrový obrázek" r:id="rId2" imgW="3809524" imgH="2762636" progId="PBrush">
                  <p:embed/>
                </p:oleObj>
              </mc:Choice>
              <mc:Fallback>
                <p:oleObj name="Rastrový obrázek" r:id="rId2" imgW="3809524" imgH="2762636" progId="PBrush">
                  <p:embed/>
                  <p:pic>
                    <p:nvPicPr>
                      <p:cNvPr id="0" name="Picture 1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33388"/>
                        <a:ext cx="8820150" cy="6394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750" y="2060575"/>
            <a:ext cx="8229600" cy="1143000"/>
          </a:xfrm>
        </p:spPr>
        <p:txBody>
          <a:bodyPr rtlCol="0">
            <a:normAutofit/>
          </a:bodyPr>
          <a:lstStyle/>
          <a:p>
            <a:pPr fontAlgn="auto">
              <a:spcAft>
                <a:spcPts val="0"/>
              </a:spcAft>
              <a:defRPr/>
            </a:pPr>
            <a:r>
              <a:rPr lang="cs-CZ" dirty="0">
                <a:solidFill>
                  <a:srgbClr val="FF0000"/>
                </a:solidFill>
              </a:rPr>
              <a:t>III. VYCHYSTÁVÁNÍ (kompletace, vyskladnění)</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437"/>
          </a:xfrm>
        </p:spPr>
        <p:txBody>
          <a:bodyPr rtlCol="0">
            <a:normAutofit/>
          </a:bodyPr>
          <a:lstStyle/>
          <a:p>
            <a:pPr fontAlgn="auto">
              <a:spcAft>
                <a:spcPts val="0"/>
              </a:spcAft>
              <a:defRPr/>
            </a:pPr>
            <a:r>
              <a:rPr lang="cs-CZ" dirty="0"/>
              <a:t>Vychystávání (kompletace)</a:t>
            </a:r>
          </a:p>
        </p:txBody>
      </p:sp>
      <p:sp>
        <p:nvSpPr>
          <p:cNvPr id="3" name="Zástupný symbol pro obsah 2"/>
          <p:cNvSpPr>
            <a:spLocks noGrp="1"/>
          </p:cNvSpPr>
          <p:nvPr>
            <p:ph idx="1"/>
          </p:nvPr>
        </p:nvSpPr>
        <p:spPr>
          <a:xfrm>
            <a:off x="457200" y="1052513"/>
            <a:ext cx="8229600" cy="5073650"/>
          </a:xfrm>
        </p:spPr>
        <p:txBody>
          <a:bodyPr>
            <a:normAutofit/>
          </a:bodyPr>
          <a:lstStyle/>
          <a:p>
            <a:pPr>
              <a:lnSpc>
                <a:spcPct val="80000"/>
              </a:lnSpc>
            </a:pPr>
            <a:r>
              <a:rPr lang="cs-CZ" altLang="cs-CZ" sz="1500" b="1"/>
              <a:t>= je soubor činností spojených s vyskladňováním a se sestavením zásilky obsahující požadovaná množství jednotlivých položek uvedených na objednávce zákazníka</a:t>
            </a:r>
          </a:p>
          <a:p>
            <a:pPr>
              <a:lnSpc>
                <a:spcPct val="80000"/>
              </a:lnSpc>
            </a:pPr>
            <a:r>
              <a:rPr lang="cs-CZ" sz="1500"/>
              <a:t>Vychystávání = soubor operací pro soustředění žádoucích položek zboží v požadovaném množství pro určité místo</a:t>
            </a:r>
          </a:p>
          <a:p>
            <a:pPr>
              <a:lnSpc>
                <a:spcPct val="80000"/>
              </a:lnSpc>
            </a:pPr>
            <a:endParaRPr lang="cs-CZ" altLang="cs-CZ" sz="1500" b="1"/>
          </a:p>
          <a:p>
            <a:pPr>
              <a:lnSpc>
                <a:spcPct val="80000"/>
              </a:lnSpc>
            </a:pPr>
            <a:r>
              <a:rPr lang="cs-CZ" altLang="cs-CZ" sz="1500" b="1"/>
              <a:t>Systémy:</a:t>
            </a:r>
          </a:p>
          <a:p>
            <a:pPr>
              <a:lnSpc>
                <a:spcPct val="80000"/>
              </a:lnSpc>
            </a:pPr>
            <a:r>
              <a:rPr lang="cs-CZ" sz="1500" u="sng">
                <a:hlinkClick r:id="rId2" tooltip="FIFO (First In First Out)"/>
              </a:rPr>
              <a:t>FIFO (First In First Out)</a:t>
            </a:r>
            <a:endParaRPr lang="cs-CZ" sz="1500"/>
          </a:p>
          <a:p>
            <a:pPr>
              <a:lnSpc>
                <a:spcPct val="80000"/>
              </a:lnSpc>
            </a:pPr>
            <a:r>
              <a:rPr lang="cs-CZ" sz="1500" u="sng">
                <a:hlinkClick r:id="rId3" tooltip="LIFO (Last In First Out)"/>
              </a:rPr>
              <a:t>LIFO (Last In First Out)</a:t>
            </a:r>
            <a:endParaRPr lang="cs-CZ" sz="1500"/>
          </a:p>
          <a:p>
            <a:pPr>
              <a:lnSpc>
                <a:spcPct val="80000"/>
              </a:lnSpc>
            </a:pPr>
            <a:endParaRPr lang="cs-CZ" altLang="cs-CZ" sz="1500" b="1"/>
          </a:p>
          <a:p>
            <a:pPr>
              <a:lnSpc>
                <a:spcPct val="80000"/>
              </a:lnSpc>
            </a:pPr>
            <a:r>
              <a:rPr lang="cs-CZ" sz="1500" b="1"/>
              <a:t>FEFO</a:t>
            </a:r>
            <a:r>
              <a:rPr lang="cs-CZ" sz="1500"/>
              <a:t> je akronym ze slov </a:t>
            </a:r>
            <a:r>
              <a:rPr lang="cs-CZ" sz="1500" b="1"/>
              <a:t>First Expired, First Out</a:t>
            </a:r>
            <a:r>
              <a:rPr lang="cs-CZ" sz="1500"/>
              <a:t>,  přeloženo jako První expiruje, první ven. Požadavky na materiál jsou </a:t>
            </a:r>
            <a:r>
              <a:rPr lang="cs-CZ" sz="1500" b="1"/>
              <a:t>obsluhovány v pořadí od položek s dřívejším datem spotřeby bez ohledu na termín vstupu či pořízení</a:t>
            </a:r>
            <a:r>
              <a:rPr lang="cs-CZ" sz="1500"/>
              <a:t>. Pojem FEFO se nejvíce používá v oblasti </a:t>
            </a:r>
            <a:r>
              <a:rPr lang="cs-CZ" sz="1500" u="sng">
                <a:hlinkClick r:id="rId4" tooltip="Logistika a doprava"/>
              </a:rPr>
              <a:t>logistiky a dopravy</a:t>
            </a:r>
            <a:r>
              <a:rPr lang="cs-CZ" sz="1500"/>
              <a:t>, skladovém hospodářství, řízení toku zásob a ve výrobní logistice.</a:t>
            </a:r>
          </a:p>
          <a:p>
            <a:pPr>
              <a:lnSpc>
                <a:spcPct val="80000"/>
              </a:lnSpc>
            </a:pPr>
            <a:r>
              <a:rPr lang="cs-CZ" sz="1500" b="1"/>
              <a:t>Praktické využití metody FEFO</a:t>
            </a:r>
            <a:r>
              <a:rPr lang="cs-CZ" sz="1500"/>
              <a:t>: </a:t>
            </a:r>
          </a:p>
          <a:p>
            <a:pPr>
              <a:lnSpc>
                <a:spcPct val="80000"/>
              </a:lnSpc>
            </a:pPr>
            <a:r>
              <a:rPr lang="cs-CZ" sz="1500"/>
              <a:t>Logistika a doprava: výrobky s dřívějším datem spotřeby jsou expedovány jako první</a:t>
            </a:r>
          </a:p>
          <a:p>
            <a:pPr>
              <a:lnSpc>
                <a:spcPct val="80000"/>
              </a:lnSpc>
            </a:pPr>
            <a:r>
              <a:rPr lang="cs-CZ" sz="1500"/>
              <a:t>FEFO se používá především v potravinářství a dále tam, kde je nutno sledovat datum expirace nebo lhůtu trvanlivosti</a:t>
            </a:r>
          </a:p>
          <a:p>
            <a:pPr>
              <a:lnSpc>
                <a:spcPct val="80000"/>
              </a:lnSpc>
            </a:pPr>
            <a:r>
              <a:rPr lang="cs-CZ" sz="1500"/>
              <a:t>Další související pojmy a metody:</a:t>
            </a:r>
          </a:p>
          <a:p>
            <a:pPr>
              <a:lnSpc>
                <a:spcPct val="80000"/>
              </a:lnSpc>
            </a:pPr>
            <a:r>
              <a:rPr lang="cs-CZ" sz="1500" u="sng">
                <a:hlinkClick r:id="rId5" tooltip="HIFO (Highest In First Out)"/>
              </a:rPr>
              <a:t>HIFO (Highest In First Out)</a:t>
            </a:r>
            <a:endParaRPr lang="cs-CZ" sz="1500"/>
          </a:p>
          <a:p>
            <a:pPr>
              <a:lnSpc>
                <a:spcPct val="80000"/>
              </a:lnSpc>
            </a:pPr>
            <a:r>
              <a:rPr lang="cs-CZ" sz="1500" u="sng">
                <a:hlinkClick r:id="rId6" tooltip="LOFO (Lowest In First Out)"/>
              </a:rPr>
              <a:t>LOFO (Lowest In First Out)</a:t>
            </a:r>
            <a:endParaRPr lang="en-US" altLang="cs-CZ" sz="1500" b="1"/>
          </a:p>
          <a:p>
            <a:pPr>
              <a:lnSpc>
                <a:spcPct val="80000"/>
              </a:lnSpc>
            </a:pPr>
            <a:endParaRPr lang="cs-CZ" sz="15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333375"/>
            <a:ext cx="8229600" cy="719138"/>
          </a:xfrm>
        </p:spPr>
        <p:txBody>
          <a:bodyPr rtlCol="0">
            <a:normAutofit/>
          </a:bodyPr>
          <a:lstStyle/>
          <a:p>
            <a:pPr fontAlgn="auto">
              <a:spcAft>
                <a:spcPts val="0"/>
              </a:spcAft>
              <a:defRPr/>
            </a:pPr>
            <a:r>
              <a:rPr lang="cs-CZ" dirty="0">
                <a:solidFill>
                  <a:srgbClr val="C00000"/>
                </a:solidFill>
              </a:rPr>
              <a:t>Procesy vychystáván</a:t>
            </a:r>
            <a:r>
              <a:rPr lang="cs-CZ" dirty="0"/>
              <a:t>í </a:t>
            </a:r>
          </a:p>
        </p:txBody>
      </p:sp>
      <p:sp>
        <p:nvSpPr>
          <p:cNvPr id="3" name="Zástupný symbol pro obsah 2"/>
          <p:cNvSpPr>
            <a:spLocks noGrp="1"/>
          </p:cNvSpPr>
          <p:nvPr>
            <p:ph idx="1"/>
          </p:nvPr>
        </p:nvSpPr>
        <p:spPr>
          <a:xfrm>
            <a:off x="250825" y="1196975"/>
            <a:ext cx="8642350" cy="5545138"/>
          </a:xfrm>
        </p:spPr>
        <p:txBody>
          <a:bodyPr rtlCol="0">
            <a:normAutofit fontScale="92500" lnSpcReduction="20000"/>
          </a:bodyPr>
          <a:lstStyle/>
          <a:p>
            <a:pPr marL="182880" indent="-182880" fontAlgn="auto">
              <a:spcAft>
                <a:spcPts val="0"/>
              </a:spcAft>
              <a:buFont typeface="Arial" pitchFamily="34" charset="0"/>
              <a:buChar char="•"/>
              <a:defRPr/>
            </a:pPr>
            <a:r>
              <a:rPr lang="cs-CZ" sz="2100" dirty="0">
                <a:solidFill>
                  <a:srgbClr val="00B050"/>
                </a:solidFill>
              </a:rPr>
              <a:t>Výběr/vyhledávání zboží</a:t>
            </a:r>
            <a:r>
              <a:rPr lang="cs-CZ" sz="2100" dirty="0"/>
              <a:t> („</a:t>
            </a:r>
            <a:r>
              <a:rPr lang="cs-CZ" sz="2100" dirty="0" err="1"/>
              <a:t>pick</a:t>
            </a:r>
            <a:r>
              <a:rPr lang="cs-CZ" sz="2100" dirty="0"/>
              <a:t>“/</a:t>
            </a:r>
            <a:r>
              <a:rPr lang="cs-CZ" sz="2100" dirty="0" err="1"/>
              <a:t>retrieval</a:t>
            </a:r>
            <a:r>
              <a:rPr lang="cs-CZ" sz="2100" dirty="0"/>
              <a:t>) – </a:t>
            </a:r>
            <a:r>
              <a:rPr lang="cs-CZ" sz="2100" dirty="0">
                <a:solidFill>
                  <a:srgbClr val="00B0F0"/>
                </a:solidFill>
              </a:rPr>
              <a:t>částečný</a:t>
            </a:r>
            <a:r>
              <a:rPr lang="cs-CZ" sz="2100" dirty="0"/>
              <a:t> – ze skladové jednotky </a:t>
            </a:r>
            <a:r>
              <a:rPr lang="cs-CZ" sz="2100" dirty="0">
                <a:solidFill>
                  <a:srgbClr val="00B0F0"/>
                </a:solidFill>
              </a:rPr>
              <a:t>nebo odběr ucelené skladové jednotky</a:t>
            </a:r>
            <a:r>
              <a:rPr lang="cs-CZ" sz="2100" dirty="0"/>
              <a:t> - a vyskladnění ze skladovacích míst</a:t>
            </a:r>
          </a:p>
          <a:p>
            <a:pPr marL="182880" indent="-182880" fontAlgn="auto">
              <a:lnSpc>
                <a:spcPct val="90000"/>
              </a:lnSpc>
              <a:spcAft>
                <a:spcPts val="0"/>
              </a:spcAft>
              <a:buClr>
                <a:schemeClr val="accent6">
                  <a:lumMod val="75000"/>
                </a:schemeClr>
              </a:buClr>
              <a:buFont typeface="Arial" pitchFamily="34" charset="0"/>
              <a:buChar char="•"/>
              <a:defRPr/>
            </a:pPr>
            <a:endParaRPr lang="cs-CZ" sz="2100" dirty="0"/>
          </a:p>
          <a:p>
            <a:pPr marL="182880" indent="-182880" fontAlgn="auto">
              <a:lnSpc>
                <a:spcPct val="90000"/>
              </a:lnSpc>
              <a:spcAft>
                <a:spcPts val="0"/>
              </a:spcAft>
              <a:buClr>
                <a:schemeClr val="accent6">
                  <a:lumMod val="75000"/>
                </a:schemeClr>
              </a:buClr>
              <a:buFont typeface="Arial" pitchFamily="34" charset="0"/>
              <a:buChar char="•"/>
              <a:defRPr/>
            </a:pPr>
            <a:r>
              <a:rPr lang="cs-CZ" sz="2100" dirty="0">
                <a:solidFill>
                  <a:srgbClr val="00B050"/>
                </a:solidFill>
              </a:rPr>
              <a:t>kompletizace</a:t>
            </a:r>
            <a:r>
              <a:rPr lang="sk-SK" sz="2100" dirty="0"/>
              <a:t> zboží </a:t>
            </a:r>
            <a:r>
              <a:rPr lang="cs-CZ" sz="2100" dirty="0"/>
              <a:t>podle objednávek – 2 základní způsoby:</a:t>
            </a:r>
          </a:p>
          <a:p>
            <a:pPr marL="457200" indent="-457200" fontAlgn="auto">
              <a:lnSpc>
                <a:spcPct val="90000"/>
              </a:lnSpc>
              <a:spcAft>
                <a:spcPts val="0"/>
              </a:spcAft>
              <a:buClr>
                <a:schemeClr val="accent6">
                  <a:lumMod val="75000"/>
                </a:schemeClr>
              </a:buClr>
              <a:buFont typeface="Arial" pitchFamily="34" charset="0"/>
              <a:buAutoNum type="arabicPeriod"/>
              <a:defRPr/>
            </a:pPr>
            <a:r>
              <a:rPr lang="cs-CZ" sz="2100" dirty="0"/>
              <a:t>„člověk za zbožím“  - zboží se vyváží z místa uskladnění na </a:t>
            </a:r>
            <a:r>
              <a:rPr lang="cs-CZ" sz="2100" dirty="0" err="1"/>
              <a:t>kompletizační</a:t>
            </a:r>
            <a:r>
              <a:rPr lang="cs-CZ" sz="2100" dirty="0"/>
              <a:t> plochu a až po soustředění celého objemu obcházením míst se sestavují dodávky – zboží „stojí“ a v pohybu jsou pracovníci s manipulačními jednotkami – skladník/</a:t>
            </a:r>
            <a:r>
              <a:rPr lang="cs-CZ" sz="2400" dirty="0"/>
              <a:t>operátor(</a:t>
            </a:r>
            <a:r>
              <a:rPr lang="cs-CZ" sz="2400" dirty="0" err="1"/>
              <a:t>picker</a:t>
            </a:r>
            <a:r>
              <a:rPr lang="cs-CZ" sz="2400" dirty="0"/>
              <a:t>, </a:t>
            </a:r>
            <a:r>
              <a:rPr lang="cs-CZ" sz="2400" dirty="0" err="1"/>
              <a:t>vychystávač</a:t>
            </a:r>
            <a:r>
              <a:rPr lang="cs-CZ" sz="2400" dirty="0"/>
              <a:t>) prochází nebo projíždí skladem a z odpovídajících skladových lokací odebírá požadované artikly do manipulačních jednotek.</a:t>
            </a:r>
            <a:endParaRPr lang="cs-CZ" sz="2100" dirty="0"/>
          </a:p>
          <a:p>
            <a:pPr marL="457200" indent="-457200" fontAlgn="auto">
              <a:lnSpc>
                <a:spcPct val="90000"/>
              </a:lnSpc>
              <a:spcAft>
                <a:spcPts val="0"/>
              </a:spcAft>
              <a:buClr>
                <a:schemeClr val="accent6">
                  <a:lumMod val="75000"/>
                </a:schemeClr>
              </a:buClr>
              <a:buFont typeface="Arial" pitchFamily="34" charset="0"/>
              <a:buAutoNum type="arabicPeriod"/>
              <a:defRPr/>
            </a:pPr>
            <a:r>
              <a:rPr lang="cs-CZ" sz="2100" dirty="0"/>
              <a:t>„zboží za člověkem“ -  zboží se na místě vyskladnění přímo rozděluje na jednotlivé dodávky – manipulační jednotky se pohybují od jednoho místa k druhému a odběr je postupný – zboží se pohybuje –pásy, dopravníky… </a:t>
            </a:r>
            <a:r>
              <a:rPr lang="cs-CZ" sz="2100" dirty="0">
                <a:hlinkClick r:id="rId2"/>
              </a:rPr>
              <a:t>http://www.systemonline.cz/it-pro-logistiku/jak-zvysit-kvalitu-a-efektivnost-vychystavaciho-procesu.htm</a:t>
            </a:r>
            <a:endParaRPr lang="cs-CZ" sz="2100" dirty="0"/>
          </a:p>
          <a:p>
            <a:pPr marL="0" indent="0" fontAlgn="auto">
              <a:lnSpc>
                <a:spcPct val="90000"/>
              </a:lnSpc>
              <a:spcAft>
                <a:spcPts val="0"/>
              </a:spcAft>
              <a:buClr>
                <a:schemeClr val="accent6">
                  <a:lumMod val="75000"/>
                </a:schemeClr>
              </a:buClr>
              <a:buFont typeface="Arial" pitchFamily="34" charset="0"/>
              <a:buNone/>
              <a:defRPr/>
            </a:pPr>
            <a:r>
              <a:rPr lang="cs-CZ" sz="2100" dirty="0"/>
              <a:t>                     (viz i další dva </a:t>
            </a:r>
            <a:r>
              <a:rPr lang="cs-CZ" sz="2100" dirty="0" err="1"/>
              <a:t>slidy</a:t>
            </a:r>
            <a:r>
              <a:rPr lang="cs-CZ" sz="2100" dirty="0"/>
              <a:t>)</a:t>
            </a:r>
          </a:p>
          <a:p>
            <a:pPr marL="182880" indent="-182880" fontAlgn="auto">
              <a:lnSpc>
                <a:spcPct val="90000"/>
              </a:lnSpc>
              <a:spcAft>
                <a:spcPts val="0"/>
              </a:spcAft>
              <a:buClr>
                <a:schemeClr val="accent6">
                  <a:lumMod val="75000"/>
                </a:schemeClr>
              </a:buClr>
              <a:buFont typeface="Arial" pitchFamily="34" charset="0"/>
              <a:buChar char="•"/>
              <a:defRPr/>
            </a:pPr>
            <a:r>
              <a:rPr lang="cs-CZ" sz="2100" dirty="0">
                <a:solidFill>
                  <a:srgbClr val="00B050"/>
                </a:solidFill>
              </a:rPr>
              <a:t>Případná úprava zboží a balení</a:t>
            </a:r>
          </a:p>
          <a:p>
            <a:pPr marL="182880" indent="-182880" fontAlgn="auto">
              <a:lnSpc>
                <a:spcPct val="90000"/>
              </a:lnSpc>
              <a:spcAft>
                <a:spcPts val="0"/>
              </a:spcAft>
              <a:buClr>
                <a:schemeClr val="accent6">
                  <a:lumMod val="75000"/>
                </a:schemeClr>
              </a:buClr>
              <a:buFont typeface="Arial" pitchFamily="34" charset="0"/>
              <a:buChar char="•"/>
              <a:defRPr/>
            </a:pPr>
            <a:endParaRPr lang="sk-SK" sz="2100" dirty="0"/>
          </a:p>
          <a:p>
            <a:pPr marL="182880" indent="-182880" fontAlgn="auto">
              <a:lnSpc>
                <a:spcPct val="90000"/>
              </a:lnSpc>
              <a:spcAft>
                <a:spcPts val="0"/>
              </a:spcAft>
              <a:buClr>
                <a:schemeClr val="accent6">
                  <a:lumMod val="75000"/>
                </a:schemeClr>
              </a:buClr>
              <a:buFont typeface="Arial" pitchFamily="34" charset="0"/>
              <a:buChar char="•"/>
              <a:defRPr/>
            </a:pPr>
            <a:r>
              <a:rPr lang="cs-CZ" sz="2100" dirty="0">
                <a:solidFill>
                  <a:srgbClr val="00B050"/>
                </a:solidFill>
              </a:rPr>
              <a:t>Expedice zboží</a:t>
            </a:r>
          </a:p>
          <a:p>
            <a:pPr marL="45720" indent="0" fontAlgn="auto">
              <a:lnSpc>
                <a:spcPct val="90000"/>
              </a:lnSpc>
              <a:spcAft>
                <a:spcPts val="0"/>
              </a:spcAft>
              <a:buClr>
                <a:schemeClr val="accent6">
                  <a:lumMod val="75000"/>
                </a:schemeClr>
              </a:buClr>
              <a:buFont typeface="Arial" pitchFamily="34" charset="0"/>
              <a:buNone/>
              <a:defRPr/>
            </a:pPr>
            <a:r>
              <a:rPr lang="sk-SK" sz="2100" dirty="0"/>
              <a:t>	- </a:t>
            </a:r>
            <a:r>
              <a:rPr lang="cs-CZ" sz="2100" dirty="0"/>
              <a:t>naložení zboží </a:t>
            </a:r>
            <a:r>
              <a:rPr lang="sk-SK" sz="2100" dirty="0"/>
              <a:t> na </a:t>
            </a:r>
            <a:r>
              <a:rPr lang="cs-CZ" sz="2100" dirty="0"/>
              <a:t>dopravní</a:t>
            </a:r>
            <a:r>
              <a:rPr lang="sk-SK" sz="2100" dirty="0"/>
              <a:t> </a:t>
            </a:r>
            <a:r>
              <a:rPr lang="cs-CZ" sz="2100" dirty="0"/>
              <a:t>prostředek</a:t>
            </a:r>
          </a:p>
          <a:p>
            <a:pPr marL="45720" indent="0" fontAlgn="auto">
              <a:lnSpc>
                <a:spcPct val="90000"/>
              </a:lnSpc>
              <a:spcAft>
                <a:spcPts val="0"/>
              </a:spcAft>
              <a:buClr>
                <a:schemeClr val="accent6">
                  <a:lumMod val="75000"/>
                </a:schemeClr>
              </a:buClr>
              <a:buFont typeface="Arial" pitchFamily="34" charset="0"/>
              <a:buNone/>
              <a:defRPr/>
            </a:pPr>
            <a:r>
              <a:rPr lang="cs-CZ" sz="2100" dirty="0"/>
              <a:t>	- </a:t>
            </a:r>
            <a:r>
              <a:rPr lang="cs-CZ" sz="2100" dirty="0" err="1"/>
              <a:t>aktua</a:t>
            </a:r>
            <a:r>
              <a:rPr lang="sk-SK" sz="2100" dirty="0" err="1"/>
              <a:t>lizace</a:t>
            </a:r>
            <a:r>
              <a:rPr lang="sk-SK" sz="2100" dirty="0"/>
              <a:t> </a:t>
            </a:r>
            <a:r>
              <a:rPr lang="cs-CZ" sz="2100" dirty="0"/>
              <a:t>skladových záznamů</a:t>
            </a:r>
          </a:p>
          <a:p>
            <a:pPr marL="45720" indent="0" fontAlgn="auto">
              <a:lnSpc>
                <a:spcPct val="90000"/>
              </a:lnSpc>
              <a:spcAft>
                <a:spcPts val="0"/>
              </a:spcAft>
              <a:buClr>
                <a:schemeClr val="accent6">
                  <a:lumMod val="75000"/>
                </a:schemeClr>
              </a:buClr>
              <a:buFont typeface="Arial" pitchFamily="34" charset="0"/>
              <a:buNone/>
              <a:defRPr/>
            </a:pPr>
            <a:endParaRPr lang="sk-SK" sz="2100" dirty="0"/>
          </a:p>
          <a:p>
            <a:pPr marL="45720" indent="0" fontAlgn="auto">
              <a:lnSpc>
                <a:spcPct val="90000"/>
              </a:lnSpc>
              <a:spcAft>
                <a:spcPts val="0"/>
              </a:spcAft>
              <a:buClr>
                <a:schemeClr val="accent6">
                  <a:lumMod val="75000"/>
                </a:schemeClr>
              </a:buClr>
              <a:buFont typeface="Arial" pitchFamily="34" charset="0"/>
              <a:buNone/>
              <a:defRPr/>
            </a:pPr>
            <a:r>
              <a:rPr lang="sk-SK" sz="2100" dirty="0"/>
              <a:t> </a:t>
            </a:r>
            <a:r>
              <a:rPr lang="cs-CZ" sz="2100" dirty="0">
                <a:solidFill>
                  <a:srgbClr val="00B050"/>
                </a:solidFill>
              </a:rPr>
              <a:t>Překládka zbož</a:t>
            </a:r>
            <a:r>
              <a:rPr lang="cs-CZ" sz="2100" dirty="0"/>
              <a:t>í  - při skladovém systému </a:t>
            </a:r>
            <a:r>
              <a:rPr lang="cs-CZ" sz="2100" dirty="0" err="1"/>
              <a:t>cross</a:t>
            </a:r>
            <a:r>
              <a:rPr lang="cs-CZ" sz="2100" dirty="0"/>
              <a:t> – </a:t>
            </a:r>
            <a:r>
              <a:rPr lang="cs-CZ" sz="2100" dirty="0" err="1"/>
              <a:t>docking</a:t>
            </a:r>
            <a:endParaRPr lang="cs-CZ" sz="2100" dirty="0"/>
          </a:p>
          <a:p>
            <a:pPr marL="45720" indent="0" fontAlgn="auto">
              <a:lnSpc>
                <a:spcPct val="90000"/>
              </a:lnSpc>
              <a:spcAft>
                <a:spcPts val="0"/>
              </a:spcAft>
              <a:buClr>
                <a:schemeClr val="accent6">
                  <a:lumMod val="75000"/>
                </a:schemeClr>
              </a:buClr>
              <a:buFont typeface="Arial" pitchFamily="34" charset="0"/>
              <a:buNone/>
              <a:defRPr/>
            </a:pPr>
            <a:endParaRPr lang="sk-SK" dirty="0">
              <a:solidFill>
                <a:schemeClr val="tx1">
                  <a:lumMod val="75000"/>
                  <a:lumOff val="25000"/>
                </a:schemeClr>
              </a:solidFill>
            </a:endParaRPr>
          </a:p>
          <a:p>
            <a:pPr marL="182880" indent="-182880" fontAlgn="auto">
              <a:spcAft>
                <a:spcPts val="0"/>
              </a:spcAft>
              <a:buFont typeface="Arial" pitchFamily="34" charset="0"/>
              <a:buChar char="•"/>
              <a:defRPr/>
            </a:pPr>
            <a:endParaRPr lang="cs-CZ"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3" name="Rectangle 13"/>
          <p:cNvSpPr>
            <a:spLocks noChangeArrowheads="1"/>
          </p:cNvSpPr>
          <p:nvPr/>
        </p:nvSpPr>
        <p:spPr bwMode="auto">
          <a:xfrm>
            <a:off x="6948488" y="3789363"/>
            <a:ext cx="1727200" cy="1957387"/>
          </a:xfrm>
          <a:prstGeom prst="rect">
            <a:avLst/>
          </a:prstGeom>
          <a:solidFill>
            <a:schemeClr val="bg1"/>
          </a:solidFill>
          <a:ln w="9525">
            <a:noFill/>
            <a:miter lim="800000"/>
            <a:headEnd/>
            <a:tailEnd/>
          </a:ln>
        </p:spPr>
        <p:txBody>
          <a:bodyPr/>
          <a:lstStyle/>
          <a:p>
            <a:pPr marL="342900" indent="-342900">
              <a:buFont typeface="Symbol" pitchFamily="18" charset="2"/>
              <a:buNone/>
              <a:tabLst>
                <a:tab pos="228600" algn="l"/>
              </a:tabLst>
            </a:pPr>
            <a:r>
              <a:rPr lang="cs-CZ" altLang="cs-CZ" sz="1200" b="1">
                <a:latin typeface="Calibri" pitchFamily="34" charset="0"/>
              </a:rPr>
              <a:t>Omezený přístup k položkám</a:t>
            </a:r>
          </a:p>
          <a:p>
            <a:pPr marL="342900" indent="-342900" eaLnBrk="0" hangingPunct="0">
              <a:buFont typeface="Symbol" pitchFamily="18" charset="2"/>
              <a:buNone/>
              <a:tabLst>
                <a:tab pos="228600" algn="l"/>
              </a:tabLst>
            </a:pPr>
            <a:r>
              <a:rPr lang="cs-CZ" altLang="cs-CZ" sz="1200" b="1">
                <a:latin typeface="Calibri" pitchFamily="34" charset="0"/>
              </a:rPr>
              <a:t>Vysoké pořizovací náklady</a:t>
            </a:r>
          </a:p>
          <a:p>
            <a:pPr marL="342900" indent="-342900" eaLnBrk="0" hangingPunct="0">
              <a:buFont typeface="Symbol" pitchFamily="18" charset="2"/>
              <a:buNone/>
              <a:tabLst>
                <a:tab pos="228600" algn="l"/>
              </a:tabLst>
            </a:pPr>
            <a:r>
              <a:rPr lang="cs-CZ" altLang="cs-CZ" sz="1200" b="1">
                <a:latin typeface="Calibri" pitchFamily="34" charset="0"/>
              </a:rPr>
              <a:t>Malá adaptabilita na změny požadavků</a:t>
            </a:r>
          </a:p>
          <a:p>
            <a:pPr marL="342900" indent="-342900" eaLnBrk="0" hangingPunct="0">
              <a:buFont typeface="Symbol" pitchFamily="18" charset="2"/>
              <a:buNone/>
              <a:tabLst>
                <a:tab pos="228600" algn="l"/>
              </a:tabLst>
            </a:pPr>
            <a:r>
              <a:rPr lang="cs-CZ" altLang="cs-CZ" sz="1200" b="1">
                <a:latin typeface="Calibri" pitchFamily="34" charset="0"/>
              </a:rPr>
              <a:t>Delší průběžné doby vyřizování objednávek</a:t>
            </a:r>
          </a:p>
        </p:txBody>
      </p:sp>
      <p:sp>
        <p:nvSpPr>
          <p:cNvPr id="10254" name="Rectangle 14"/>
          <p:cNvSpPr>
            <a:spLocks noChangeArrowheads="1"/>
          </p:cNvSpPr>
          <p:nvPr/>
        </p:nvSpPr>
        <p:spPr bwMode="auto">
          <a:xfrm>
            <a:off x="5292725" y="3771900"/>
            <a:ext cx="1674813" cy="1957388"/>
          </a:xfrm>
          <a:prstGeom prst="rect">
            <a:avLst/>
          </a:prstGeom>
          <a:solidFill>
            <a:schemeClr val="bg1"/>
          </a:solidFill>
          <a:ln w="9525">
            <a:noFill/>
            <a:miter lim="800000"/>
            <a:headEnd/>
            <a:tailEnd/>
          </a:ln>
        </p:spPr>
        <p:txBody>
          <a:bodyPr/>
          <a:lstStyle/>
          <a:p>
            <a:pPr marL="342900" indent="-342900">
              <a:buFont typeface="Symbol" pitchFamily="18" charset="2"/>
              <a:buNone/>
              <a:tabLst>
                <a:tab pos="228600" algn="l"/>
              </a:tabLst>
            </a:pPr>
            <a:r>
              <a:rPr lang="cs-CZ" altLang="cs-CZ" sz="1200" b="1">
                <a:latin typeface="Calibri" pitchFamily="34" charset="0"/>
              </a:rPr>
              <a:t>Vysoké výkony, vysoká produktivita práce</a:t>
            </a:r>
          </a:p>
          <a:p>
            <a:pPr marL="342900" indent="-342900" eaLnBrk="0" hangingPunct="0">
              <a:buFont typeface="Symbol" pitchFamily="18" charset="2"/>
              <a:buNone/>
              <a:tabLst>
                <a:tab pos="228600" algn="l"/>
              </a:tabLst>
            </a:pPr>
            <a:r>
              <a:rPr lang="cs-CZ" altLang="cs-CZ" sz="1200" b="1">
                <a:latin typeface="Calibri" pitchFamily="34" charset="0"/>
              </a:rPr>
              <a:t>Optimalizace pracovního procesu</a:t>
            </a:r>
          </a:p>
          <a:p>
            <a:pPr marL="342900" indent="-342900" eaLnBrk="0" hangingPunct="0">
              <a:buFont typeface="Symbol" pitchFamily="18" charset="2"/>
              <a:buNone/>
              <a:tabLst>
                <a:tab pos="228600" algn="l"/>
              </a:tabLst>
            </a:pPr>
            <a:r>
              <a:rPr lang="cs-CZ" altLang="cs-CZ" sz="1200" b="1">
                <a:latin typeface="Calibri" pitchFamily="34" charset="0"/>
              </a:rPr>
              <a:t>Možnost mechanizace, realizace dalších operací</a:t>
            </a:r>
          </a:p>
        </p:txBody>
      </p:sp>
      <p:sp>
        <p:nvSpPr>
          <p:cNvPr id="10255" name="Rectangle 15"/>
          <p:cNvSpPr>
            <a:spLocks noChangeArrowheads="1"/>
          </p:cNvSpPr>
          <p:nvPr/>
        </p:nvSpPr>
        <p:spPr bwMode="auto">
          <a:xfrm>
            <a:off x="2627313" y="3789363"/>
            <a:ext cx="2652712" cy="1957387"/>
          </a:xfrm>
          <a:prstGeom prst="rect">
            <a:avLst/>
          </a:prstGeom>
          <a:solidFill>
            <a:schemeClr val="bg1"/>
          </a:solidFill>
          <a:ln w="9525">
            <a:noFill/>
            <a:miter lim="800000"/>
            <a:headEnd/>
            <a:tailEnd/>
          </a:ln>
        </p:spPr>
        <p:txBody>
          <a:bodyPr/>
          <a:lstStyle/>
          <a:p>
            <a:pPr marL="342900" indent="-342900">
              <a:buFont typeface="Symbol" pitchFamily="18" charset="2"/>
              <a:buNone/>
              <a:tabLst>
                <a:tab pos="228600" algn="l"/>
              </a:tabLst>
            </a:pPr>
            <a:r>
              <a:rPr lang="cs-CZ" altLang="cs-CZ" sz="1200" b="1">
                <a:latin typeface="Calibri" pitchFamily="34" charset="0"/>
              </a:rPr>
              <a:t>Pro větší počty odebíraných kusů</a:t>
            </a:r>
          </a:p>
          <a:p>
            <a:pPr marL="342900" indent="-342900" eaLnBrk="0" hangingPunct="0">
              <a:buFont typeface="Symbol" pitchFamily="18" charset="2"/>
              <a:buNone/>
              <a:tabLst>
                <a:tab pos="228600" algn="l"/>
              </a:tabLst>
            </a:pPr>
            <a:r>
              <a:rPr lang="cs-CZ" altLang="cs-CZ" sz="1200" b="1">
                <a:latin typeface="Calibri" pitchFamily="34" charset="0"/>
              </a:rPr>
              <a:t>Pro menší počet položek na objednávce</a:t>
            </a:r>
          </a:p>
          <a:p>
            <a:pPr marL="342900" indent="-342900" eaLnBrk="0" hangingPunct="0">
              <a:buFont typeface="Symbol" pitchFamily="18" charset="2"/>
              <a:buNone/>
              <a:tabLst>
                <a:tab pos="228600" algn="l"/>
              </a:tabLst>
            </a:pPr>
            <a:r>
              <a:rPr lang="cs-CZ" altLang="cs-CZ" sz="1200" b="1">
                <a:latin typeface="Calibri" pitchFamily="34" charset="0"/>
              </a:rPr>
              <a:t>Manipulace vyžaduje mechanizaci</a:t>
            </a:r>
          </a:p>
          <a:p>
            <a:pPr marL="342900" indent="-342900" eaLnBrk="0" hangingPunct="0">
              <a:buFont typeface="Symbol" pitchFamily="18" charset="2"/>
              <a:buNone/>
              <a:tabLst>
                <a:tab pos="228600" algn="l"/>
              </a:tabLst>
            </a:pPr>
            <a:r>
              <a:rPr lang="cs-CZ" altLang="cs-CZ" sz="1200" b="1">
                <a:latin typeface="Calibri" pitchFamily="34" charset="0"/>
              </a:rPr>
              <a:t>Vysoký stupeň využití linek</a:t>
            </a:r>
          </a:p>
        </p:txBody>
      </p:sp>
      <p:sp>
        <p:nvSpPr>
          <p:cNvPr id="10256" name="Rectangle 16"/>
          <p:cNvSpPr>
            <a:spLocks noChangeArrowheads="1"/>
          </p:cNvSpPr>
          <p:nvPr/>
        </p:nvSpPr>
        <p:spPr bwMode="auto">
          <a:xfrm>
            <a:off x="684213" y="3789363"/>
            <a:ext cx="1943100" cy="1957387"/>
          </a:xfrm>
          <a:prstGeom prst="rect">
            <a:avLst/>
          </a:prstGeom>
          <a:solidFill>
            <a:schemeClr val="bg1"/>
          </a:solidFill>
          <a:ln w="9525">
            <a:noFill/>
            <a:miter lim="800000"/>
            <a:headEnd/>
            <a:tailEnd/>
          </a:ln>
        </p:spPr>
        <p:txBody>
          <a:bodyPr/>
          <a:lstStyle/>
          <a:p>
            <a:pPr marL="342900" indent="-342900"/>
            <a:r>
              <a:rPr lang="cs-CZ" altLang="cs-CZ" sz="1200" b="1">
                <a:latin typeface="Calibri" pitchFamily="34" charset="0"/>
              </a:rPr>
              <a:t>Dynamický                </a:t>
            </a:r>
          </a:p>
          <a:p>
            <a:pPr marL="342900" indent="-342900"/>
            <a:r>
              <a:rPr lang="cs-CZ" altLang="cs-CZ" sz="1200" b="1">
                <a:latin typeface="Calibri" pitchFamily="34" charset="0"/>
              </a:rPr>
              <a:t>  Zboží se podle požadavku pracovníka posouvá na kompletační místo a po odběru požadovaného množství se vrací zpět do skladu</a:t>
            </a:r>
          </a:p>
        </p:txBody>
      </p:sp>
      <p:sp>
        <p:nvSpPr>
          <p:cNvPr id="10257" name="Rectangle 17"/>
          <p:cNvSpPr>
            <a:spLocks noChangeArrowheads="1"/>
          </p:cNvSpPr>
          <p:nvPr/>
        </p:nvSpPr>
        <p:spPr bwMode="auto">
          <a:xfrm>
            <a:off x="6948488" y="1862138"/>
            <a:ext cx="1727200" cy="1927225"/>
          </a:xfrm>
          <a:prstGeom prst="rect">
            <a:avLst/>
          </a:prstGeom>
          <a:solidFill>
            <a:schemeClr val="bg1"/>
          </a:solidFill>
          <a:ln w="9525">
            <a:noFill/>
            <a:miter lim="800000"/>
            <a:headEnd/>
            <a:tailEnd/>
          </a:ln>
        </p:spPr>
        <p:txBody>
          <a:bodyPr/>
          <a:lstStyle/>
          <a:p>
            <a:pPr marL="342900" indent="-342900">
              <a:buFont typeface="Symbol" pitchFamily="18" charset="2"/>
              <a:buNone/>
              <a:tabLst>
                <a:tab pos="228600" algn="l"/>
              </a:tabLst>
            </a:pPr>
            <a:r>
              <a:rPr lang="cs-CZ" altLang="cs-CZ" sz="1200" b="1">
                <a:latin typeface="Calibri" pitchFamily="34" charset="0"/>
              </a:rPr>
              <a:t>Nízká produktivita práce u jednoduchých zakázek</a:t>
            </a:r>
          </a:p>
          <a:p>
            <a:pPr marL="342900" indent="-342900" eaLnBrk="0" hangingPunct="0">
              <a:buFont typeface="Symbol" pitchFamily="18" charset="2"/>
              <a:buNone/>
              <a:tabLst>
                <a:tab pos="228600" algn="l"/>
              </a:tabLst>
            </a:pPr>
            <a:r>
              <a:rPr lang="cs-CZ" altLang="cs-CZ" sz="1200" b="1">
                <a:latin typeface="Calibri" pitchFamily="34" charset="0"/>
              </a:rPr>
              <a:t>Náročnější systém zásobování linek</a:t>
            </a:r>
          </a:p>
        </p:txBody>
      </p:sp>
      <p:sp>
        <p:nvSpPr>
          <p:cNvPr id="10258" name="Rectangle 18"/>
          <p:cNvSpPr>
            <a:spLocks noChangeArrowheads="1"/>
          </p:cNvSpPr>
          <p:nvPr/>
        </p:nvSpPr>
        <p:spPr bwMode="auto">
          <a:xfrm>
            <a:off x="5076825" y="1844675"/>
            <a:ext cx="1873250" cy="1927225"/>
          </a:xfrm>
          <a:prstGeom prst="rect">
            <a:avLst/>
          </a:prstGeom>
          <a:solidFill>
            <a:schemeClr val="bg1"/>
          </a:solidFill>
          <a:ln w="9525">
            <a:noFill/>
            <a:miter lim="800000"/>
            <a:headEnd/>
            <a:tailEnd/>
          </a:ln>
        </p:spPr>
        <p:txBody>
          <a:bodyPr/>
          <a:lstStyle/>
          <a:p>
            <a:pPr marL="342900" indent="-342900">
              <a:buFont typeface="Symbol" pitchFamily="18" charset="2"/>
              <a:buNone/>
              <a:tabLst>
                <a:tab pos="228600" algn="l"/>
              </a:tabLst>
            </a:pPr>
            <a:r>
              <a:rPr lang="cs-CZ" altLang="cs-CZ" sz="1200" b="1">
                <a:latin typeface="Calibri" pitchFamily="34" charset="0"/>
              </a:rPr>
              <a:t>Relativně nízké pořizovací náklady</a:t>
            </a:r>
          </a:p>
          <a:p>
            <a:pPr marL="342900" indent="-342900" eaLnBrk="0" hangingPunct="0">
              <a:buFont typeface="Symbol" pitchFamily="18" charset="2"/>
              <a:buNone/>
              <a:tabLst>
                <a:tab pos="228600" algn="l"/>
              </a:tabLst>
            </a:pPr>
            <a:r>
              <a:rPr lang="cs-CZ" altLang="cs-CZ" sz="1200" b="1">
                <a:latin typeface="Calibri" pitchFamily="34" charset="0"/>
              </a:rPr>
              <a:t>Pružná reakce na náhodné výkyvy ve struktuře objednávek</a:t>
            </a:r>
          </a:p>
          <a:p>
            <a:pPr marL="342900" indent="-342900" eaLnBrk="0" hangingPunct="0">
              <a:buFont typeface="Symbol" pitchFamily="18" charset="2"/>
              <a:buNone/>
              <a:tabLst>
                <a:tab pos="228600" algn="l"/>
              </a:tabLst>
            </a:pPr>
            <a:r>
              <a:rPr lang="cs-CZ" altLang="cs-CZ" sz="1200" b="1">
                <a:latin typeface="Calibri" pitchFamily="34" charset="0"/>
              </a:rPr>
              <a:t>Přímá dostupnost jednotlivých položek   </a:t>
            </a:r>
          </a:p>
        </p:txBody>
      </p:sp>
      <p:sp>
        <p:nvSpPr>
          <p:cNvPr id="10259" name="Rectangle 19"/>
          <p:cNvSpPr>
            <a:spLocks noChangeArrowheads="1"/>
          </p:cNvSpPr>
          <p:nvPr/>
        </p:nvSpPr>
        <p:spPr bwMode="auto">
          <a:xfrm>
            <a:off x="2627313" y="1844675"/>
            <a:ext cx="2449512" cy="1927225"/>
          </a:xfrm>
          <a:prstGeom prst="rect">
            <a:avLst/>
          </a:prstGeom>
          <a:solidFill>
            <a:schemeClr val="bg1"/>
          </a:solidFill>
          <a:ln w="9525">
            <a:noFill/>
            <a:miter lim="800000"/>
            <a:headEnd/>
            <a:tailEnd/>
          </a:ln>
        </p:spPr>
        <p:txBody>
          <a:bodyPr/>
          <a:lstStyle/>
          <a:p>
            <a:pPr marL="342900" indent="-342900">
              <a:buFont typeface="Symbol" pitchFamily="18" charset="2"/>
              <a:buNone/>
              <a:tabLst>
                <a:tab pos="228600" algn="l"/>
              </a:tabLst>
            </a:pPr>
            <a:r>
              <a:rPr lang="cs-CZ" altLang="cs-CZ" sz="1200" b="1">
                <a:latin typeface="Calibri" pitchFamily="34" charset="0"/>
              </a:rPr>
              <a:t>Pro malé odběry ze skladovaného množství (cca do 5 kusů)</a:t>
            </a:r>
          </a:p>
          <a:p>
            <a:pPr marL="342900" indent="-342900" eaLnBrk="0" hangingPunct="0">
              <a:buFont typeface="Symbol" pitchFamily="18" charset="2"/>
              <a:buNone/>
              <a:tabLst>
                <a:tab pos="228600" algn="l"/>
              </a:tabLst>
            </a:pPr>
            <a:r>
              <a:rPr lang="cs-CZ" altLang="cs-CZ" sz="1200" b="1">
                <a:latin typeface="Calibri" pitchFamily="34" charset="0"/>
              </a:rPr>
              <a:t>Pro větší počet položek na objednávce (cca nad 10 položek)</a:t>
            </a:r>
          </a:p>
          <a:p>
            <a:pPr marL="342900" indent="-342900" eaLnBrk="0" hangingPunct="0">
              <a:buFont typeface="Symbol" pitchFamily="18" charset="2"/>
              <a:buNone/>
              <a:tabLst>
                <a:tab pos="228600" algn="l"/>
              </a:tabLst>
            </a:pPr>
            <a:r>
              <a:rPr lang="cs-CZ" altLang="cs-CZ" sz="1200" b="1">
                <a:latin typeface="Calibri" pitchFamily="34" charset="0"/>
              </a:rPr>
              <a:t>Pro vyřizování urgentních objednávek</a:t>
            </a:r>
          </a:p>
          <a:p>
            <a:pPr marL="342900" indent="-342900" eaLnBrk="0" hangingPunct="0">
              <a:buFont typeface="Symbol" pitchFamily="18" charset="2"/>
              <a:buNone/>
              <a:tabLst>
                <a:tab pos="228600" algn="l"/>
              </a:tabLst>
            </a:pPr>
            <a:r>
              <a:rPr lang="cs-CZ" altLang="cs-CZ" sz="1200" b="1">
                <a:latin typeface="Calibri" pitchFamily="34" charset="0"/>
              </a:rPr>
              <a:t>Nejsou třeba mechanizační prostředky</a:t>
            </a:r>
          </a:p>
        </p:txBody>
      </p:sp>
      <p:sp>
        <p:nvSpPr>
          <p:cNvPr id="10260" name="Rectangle 20"/>
          <p:cNvSpPr>
            <a:spLocks noChangeArrowheads="1"/>
          </p:cNvSpPr>
          <p:nvPr/>
        </p:nvSpPr>
        <p:spPr bwMode="auto">
          <a:xfrm>
            <a:off x="684213" y="1862138"/>
            <a:ext cx="1943100" cy="1927225"/>
          </a:xfrm>
          <a:prstGeom prst="rect">
            <a:avLst/>
          </a:prstGeom>
          <a:solidFill>
            <a:schemeClr val="bg1"/>
          </a:solidFill>
          <a:ln w="9525">
            <a:noFill/>
            <a:miter lim="800000"/>
            <a:headEnd/>
            <a:tailEnd/>
          </a:ln>
        </p:spPr>
        <p:txBody>
          <a:bodyPr/>
          <a:lstStyle/>
          <a:p>
            <a:pPr marL="342900" indent="-342900"/>
            <a:r>
              <a:rPr lang="cs-CZ" altLang="cs-CZ" sz="1200" b="1">
                <a:latin typeface="Calibri" pitchFamily="34" charset="0"/>
              </a:rPr>
              <a:t>Statický                                  Pracovník se při kompletaci pohybuje za zbožím, které je pevně lokalizováno</a:t>
            </a:r>
          </a:p>
          <a:p>
            <a:pPr marL="342900" indent="-342900"/>
            <a:endParaRPr lang="cs-CZ" altLang="cs-CZ" sz="1200" b="1">
              <a:latin typeface="Calibri" pitchFamily="34" charset="0"/>
            </a:endParaRPr>
          </a:p>
        </p:txBody>
      </p:sp>
      <p:sp>
        <p:nvSpPr>
          <p:cNvPr id="99337" name="Rectangle 21"/>
          <p:cNvSpPr>
            <a:spLocks noChangeArrowheads="1"/>
          </p:cNvSpPr>
          <p:nvPr/>
        </p:nvSpPr>
        <p:spPr bwMode="auto">
          <a:xfrm>
            <a:off x="6948488" y="1341438"/>
            <a:ext cx="1727200" cy="520700"/>
          </a:xfrm>
          <a:prstGeom prst="rect">
            <a:avLst/>
          </a:prstGeom>
          <a:solidFill>
            <a:schemeClr val="bg1"/>
          </a:solidFill>
          <a:ln w="9525">
            <a:noFill/>
            <a:miter lim="800000"/>
            <a:headEnd/>
            <a:tailEnd/>
          </a:ln>
        </p:spPr>
        <p:txBody>
          <a:bodyPr/>
          <a:lstStyle/>
          <a:p>
            <a:pPr marL="342900" indent="-342900"/>
            <a:r>
              <a:rPr lang="cs-CZ" altLang="cs-CZ" sz="1200" b="1">
                <a:latin typeface="Calibri" pitchFamily="34" charset="0"/>
              </a:rPr>
              <a:t>Nevýhody</a:t>
            </a:r>
          </a:p>
        </p:txBody>
      </p:sp>
      <p:sp>
        <p:nvSpPr>
          <p:cNvPr id="99338" name="Rectangle 22"/>
          <p:cNvSpPr>
            <a:spLocks noChangeArrowheads="1"/>
          </p:cNvSpPr>
          <p:nvPr/>
        </p:nvSpPr>
        <p:spPr bwMode="auto">
          <a:xfrm>
            <a:off x="5292725" y="1341438"/>
            <a:ext cx="1674813" cy="503237"/>
          </a:xfrm>
          <a:prstGeom prst="rect">
            <a:avLst/>
          </a:prstGeom>
          <a:solidFill>
            <a:schemeClr val="bg1"/>
          </a:solidFill>
          <a:ln w="9525">
            <a:noFill/>
            <a:miter lim="800000"/>
            <a:headEnd/>
            <a:tailEnd/>
          </a:ln>
        </p:spPr>
        <p:txBody>
          <a:bodyPr/>
          <a:lstStyle/>
          <a:p>
            <a:pPr marL="342900" indent="-342900"/>
            <a:r>
              <a:rPr lang="cs-CZ" altLang="cs-CZ" sz="1200" b="1">
                <a:latin typeface="Calibri" pitchFamily="34" charset="0"/>
              </a:rPr>
              <a:t>Přednosti</a:t>
            </a:r>
          </a:p>
        </p:txBody>
      </p:sp>
      <p:sp>
        <p:nvSpPr>
          <p:cNvPr id="99339" name="Rectangle 23"/>
          <p:cNvSpPr>
            <a:spLocks noChangeArrowheads="1"/>
          </p:cNvSpPr>
          <p:nvPr/>
        </p:nvSpPr>
        <p:spPr bwMode="auto">
          <a:xfrm>
            <a:off x="2627313" y="1341438"/>
            <a:ext cx="2665412" cy="520700"/>
          </a:xfrm>
          <a:prstGeom prst="rect">
            <a:avLst/>
          </a:prstGeom>
          <a:solidFill>
            <a:schemeClr val="bg1"/>
          </a:solidFill>
          <a:ln w="9525">
            <a:noFill/>
            <a:miter lim="800000"/>
            <a:headEnd/>
            <a:tailEnd/>
          </a:ln>
        </p:spPr>
        <p:txBody>
          <a:bodyPr/>
          <a:lstStyle/>
          <a:p>
            <a:pPr marL="342900" indent="-342900"/>
            <a:r>
              <a:rPr lang="cs-CZ" altLang="cs-CZ" sz="1200" b="1">
                <a:latin typeface="Calibri" pitchFamily="34" charset="0"/>
              </a:rPr>
              <a:t>Použití</a:t>
            </a:r>
          </a:p>
        </p:txBody>
      </p:sp>
      <p:sp>
        <p:nvSpPr>
          <p:cNvPr id="99340" name="Rectangle 24"/>
          <p:cNvSpPr>
            <a:spLocks noChangeArrowheads="1"/>
          </p:cNvSpPr>
          <p:nvPr/>
        </p:nvSpPr>
        <p:spPr bwMode="auto">
          <a:xfrm>
            <a:off x="684213" y="1341438"/>
            <a:ext cx="1943100" cy="520700"/>
          </a:xfrm>
          <a:prstGeom prst="rect">
            <a:avLst/>
          </a:prstGeom>
          <a:solidFill>
            <a:schemeClr val="bg1"/>
          </a:solidFill>
          <a:ln w="9525">
            <a:noFill/>
            <a:miter lim="800000"/>
            <a:headEnd/>
            <a:tailEnd/>
          </a:ln>
        </p:spPr>
        <p:txBody>
          <a:bodyPr/>
          <a:lstStyle/>
          <a:p>
            <a:pPr marL="342900" indent="-342900"/>
            <a:r>
              <a:rPr lang="cs-CZ" altLang="cs-CZ" sz="1200" b="1">
                <a:latin typeface="Calibri" pitchFamily="34" charset="0"/>
              </a:rPr>
              <a:t>Systém</a:t>
            </a:r>
          </a:p>
        </p:txBody>
      </p:sp>
      <p:sp>
        <p:nvSpPr>
          <p:cNvPr id="99341" name="Line 25"/>
          <p:cNvSpPr>
            <a:spLocks noChangeShapeType="1"/>
          </p:cNvSpPr>
          <p:nvPr/>
        </p:nvSpPr>
        <p:spPr bwMode="auto">
          <a:xfrm>
            <a:off x="684213" y="1341438"/>
            <a:ext cx="7991475" cy="0"/>
          </a:xfrm>
          <a:prstGeom prst="line">
            <a:avLst/>
          </a:prstGeom>
          <a:noFill/>
          <a:ln w="12700" cap="rnd">
            <a:solidFill>
              <a:srgbClr val="000000"/>
            </a:solidFill>
            <a:round/>
            <a:headEnd/>
            <a:tailEnd/>
          </a:ln>
        </p:spPr>
        <p:txBody>
          <a:bodyPr/>
          <a:lstStyle/>
          <a:p>
            <a:endParaRPr lang="cs-CZ"/>
          </a:p>
        </p:txBody>
      </p:sp>
      <p:sp>
        <p:nvSpPr>
          <p:cNvPr id="99342" name="Line 26"/>
          <p:cNvSpPr>
            <a:spLocks noChangeShapeType="1"/>
          </p:cNvSpPr>
          <p:nvPr/>
        </p:nvSpPr>
        <p:spPr bwMode="auto">
          <a:xfrm>
            <a:off x="684213" y="5734050"/>
            <a:ext cx="7991475" cy="0"/>
          </a:xfrm>
          <a:prstGeom prst="line">
            <a:avLst/>
          </a:prstGeom>
          <a:noFill/>
          <a:ln w="12700" cap="rnd">
            <a:solidFill>
              <a:srgbClr val="000000"/>
            </a:solidFill>
            <a:round/>
            <a:headEnd/>
            <a:tailEnd/>
          </a:ln>
        </p:spPr>
        <p:txBody>
          <a:bodyPr/>
          <a:lstStyle/>
          <a:p>
            <a:endParaRPr lang="cs-CZ"/>
          </a:p>
        </p:txBody>
      </p:sp>
      <p:sp>
        <p:nvSpPr>
          <p:cNvPr id="99343" name="Line 27"/>
          <p:cNvSpPr>
            <a:spLocks noChangeShapeType="1"/>
          </p:cNvSpPr>
          <p:nvPr/>
        </p:nvSpPr>
        <p:spPr bwMode="auto">
          <a:xfrm>
            <a:off x="684213" y="1341438"/>
            <a:ext cx="0" cy="4392612"/>
          </a:xfrm>
          <a:prstGeom prst="line">
            <a:avLst/>
          </a:prstGeom>
          <a:noFill/>
          <a:ln w="12700" cap="rnd">
            <a:solidFill>
              <a:srgbClr val="000000"/>
            </a:solidFill>
            <a:round/>
            <a:headEnd/>
            <a:tailEnd/>
          </a:ln>
        </p:spPr>
        <p:txBody>
          <a:bodyPr/>
          <a:lstStyle/>
          <a:p>
            <a:endParaRPr lang="cs-CZ"/>
          </a:p>
        </p:txBody>
      </p:sp>
      <p:sp>
        <p:nvSpPr>
          <p:cNvPr id="99344" name="Line 28"/>
          <p:cNvSpPr>
            <a:spLocks noChangeShapeType="1"/>
          </p:cNvSpPr>
          <p:nvPr/>
        </p:nvSpPr>
        <p:spPr bwMode="auto">
          <a:xfrm>
            <a:off x="8675688" y="1341438"/>
            <a:ext cx="0" cy="4392612"/>
          </a:xfrm>
          <a:prstGeom prst="line">
            <a:avLst/>
          </a:prstGeom>
          <a:noFill/>
          <a:ln w="12700" cap="rnd">
            <a:solidFill>
              <a:srgbClr val="000000"/>
            </a:solidFill>
            <a:round/>
            <a:headEnd/>
            <a:tailEnd/>
          </a:ln>
        </p:spPr>
        <p:txBody>
          <a:bodyPr/>
          <a:lstStyle/>
          <a:p>
            <a:endParaRPr lang="cs-CZ"/>
          </a:p>
        </p:txBody>
      </p:sp>
      <p:sp>
        <p:nvSpPr>
          <p:cNvPr id="99345" name="Line 29"/>
          <p:cNvSpPr>
            <a:spLocks noChangeShapeType="1"/>
          </p:cNvSpPr>
          <p:nvPr/>
        </p:nvSpPr>
        <p:spPr bwMode="auto">
          <a:xfrm>
            <a:off x="684213" y="1700213"/>
            <a:ext cx="7991475" cy="0"/>
          </a:xfrm>
          <a:prstGeom prst="line">
            <a:avLst/>
          </a:prstGeom>
          <a:noFill/>
          <a:ln w="12700" cap="rnd">
            <a:solidFill>
              <a:srgbClr val="000000"/>
            </a:solidFill>
            <a:round/>
            <a:headEnd/>
            <a:tailEnd/>
          </a:ln>
        </p:spPr>
        <p:txBody>
          <a:bodyPr/>
          <a:lstStyle/>
          <a:p>
            <a:endParaRPr lang="cs-CZ"/>
          </a:p>
        </p:txBody>
      </p:sp>
      <p:sp>
        <p:nvSpPr>
          <p:cNvPr id="99346" name="Line 30"/>
          <p:cNvSpPr>
            <a:spLocks noChangeShapeType="1"/>
          </p:cNvSpPr>
          <p:nvPr/>
        </p:nvSpPr>
        <p:spPr bwMode="auto">
          <a:xfrm>
            <a:off x="2627313" y="1341438"/>
            <a:ext cx="0" cy="4392612"/>
          </a:xfrm>
          <a:prstGeom prst="line">
            <a:avLst/>
          </a:prstGeom>
          <a:noFill/>
          <a:ln w="12700" cap="rnd">
            <a:solidFill>
              <a:srgbClr val="000000"/>
            </a:solidFill>
            <a:round/>
            <a:headEnd/>
            <a:tailEnd/>
          </a:ln>
        </p:spPr>
        <p:txBody>
          <a:bodyPr/>
          <a:lstStyle/>
          <a:p>
            <a:endParaRPr lang="cs-CZ"/>
          </a:p>
        </p:txBody>
      </p:sp>
      <p:sp>
        <p:nvSpPr>
          <p:cNvPr id="99347" name="Line 31"/>
          <p:cNvSpPr>
            <a:spLocks noChangeShapeType="1"/>
          </p:cNvSpPr>
          <p:nvPr/>
        </p:nvSpPr>
        <p:spPr bwMode="auto">
          <a:xfrm>
            <a:off x="5076825" y="1341438"/>
            <a:ext cx="0" cy="4470400"/>
          </a:xfrm>
          <a:prstGeom prst="line">
            <a:avLst/>
          </a:prstGeom>
          <a:noFill/>
          <a:ln w="12700" cap="rnd">
            <a:solidFill>
              <a:srgbClr val="000000"/>
            </a:solidFill>
            <a:round/>
            <a:headEnd/>
            <a:tailEnd/>
          </a:ln>
        </p:spPr>
        <p:txBody>
          <a:bodyPr/>
          <a:lstStyle/>
          <a:p>
            <a:endParaRPr lang="cs-CZ"/>
          </a:p>
        </p:txBody>
      </p:sp>
      <p:sp>
        <p:nvSpPr>
          <p:cNvPr id="99348" name="Line 32"/>
          <p:cNvSpPr>
            <a:spLocks noChangeShapeType="1"/>
          </p:cNvSpPr>
          <p:nvPr/>
        </p:nvSpPr>
        <p:spPr bwMode="auto">
          <a:xfrm>
            <a:off x="6948488" y="1341438"/>
            <a:ext cx="0" cy="4392612"/>
          </a:xfrm>
          <a:prstGeom prst="line">
            <a:avLst/>
          </a:prstGeom>
          <a:noFill/>
          <a:ln w="12700" cap="rnd">
            <a:solidFill>
              <a:srgbClr val="000000"/>
            </a:solidFill>
            <a:round/>
            <a:headEnd/>
            <a:tailEnd/>
          </a:ln>
        </p:spPr>
        <p:txBody>
          <a:bodyPr/>
          <a:lstStyle/>
          <a:p>
            <a:endParaRPr lang="cs-CZ"/>
          </a:p>
        </p:txBody>
      </p:sp>
      <p:sp>
        <p:nvSpPr>
          <p:cNvPr id="99349" name="Line 33"/>
          <p:cNvSpPr>
            <a:spLocks noChangeShapeType="1"/>
          </p:cNvSpPr>
          <p:nvPr/>
        </p:nvSpPr>
        <p:spPr bwMode="auto">
          <a:xfrm>
            <a:off x="684213" y="3789363"/>
            <a:ext cx="7991475" cy="0"/>
          </a:xfrm>
          <a:prstGeom prst="line">
            <a:avLst/>
          </a:prstGeom>
          <a:noFill/>
          <a:ln w="12700" cap="rnd">
            <a:solidFill>
              <a:srgbClr val="000000"/>
            </a:solidFill>
            <a:round/>
            <a:headEnd/>
            <a:tailEnd/>
          </a:ln>
        </p:spPr>
        <p:txBody>
          <a:bodyPr/>
          <a:lstStyle/>
          <a:p>
            <a:endParaRPr lang="cs-CZ"/>
          </a:p>
        </p:txBody>
      </p:sp>
      <p:sp>
        <p:nvSpPr>
          <p:cNvPr id="36" name="Rectangle 15"/>
          <p:cNvSpPr>
            <a:spLocks noChangeArrowheads="1"/>
          </p:cNvSpPr>
          <p:nvPr/>
        </p:nvSpPr>
        <p:spPr bwMode="auto">
          <a:xfrm>
            <a:off x="2303463" y="404813"/>
            <a:ext cx="3924300" cy="584200"/>
          </a:xfrm>
          <a:prstGeom prst="rect">
            <a:avLst/>
          </a:prstGeom>
          <a:solidFill>
            <a:schemeClr val="bg1"/>
          </a:solidFill>
          <a:ln w="9525">
            <a:noFill/>
            <a:miter lim="800000"/>
            <a:headEnd/>
            <a:tailEnd/>
          </a:ln>
        </p:spPr>
        <p:txBody>
          <a:bodyPr>
            <a:spAutoFit/>
          </a:bodyPr>
          <a:lstStyle/>
          <a:p>
            <a:r>
              <a:rPr lang="cs-CZ" altLang="cs-CZ" sz="3200" b="1">
                <a:latin typeface="Calibri" pitchFamily="34" charset="0"/>
              </a:rPr>
              <a:t>Kompletační systémy</a:t>
            </a:r>
            <a:endParaRPr lang="en-US" altLang="cs-CZ" sz="3200" b="1">
              <a:latin typeface="Calibri" pitchFamily="34" charset="0"/>
            </a:endParaRPr>
          </a:p>
        </p:txBody>
      </p:sp>
      <p:sp>
        <p:nvSpPr>
          <p:cNvPr id="99351" name="TextovéPole 1"/>
          <p:cNvSpPr txBox="1">
            <a:spLocks noChangeArrowheads="1"/>
          </p:cNvSpPr>
          <p:nvPr/>
        </p:nvSpPr>
        <p:spPr bwMode="auto">
          <a:xfrm>
            <a:off x="1042988" y="6308725"/>
            <a:ext cx="3097212" cy="369888"/>
          </a:xfrm>
          <a:prstGeom prst="rect">
            <a:avLst/>
          </a:prstGeom>
          <a:noFill/>
          <a:ln w="9525">
            <a:noFill/>
            <a:miter lim="800000"/>
            <a:headEnd/>
            <a:tailEnd/>
          </a:ln>
        </p:spPr>
        <p:txBody>
          <a:bodyPr>
            <a:spAutoFit/>
          </a:bodyPr>
          <a:lstStyle/>
          <a:p>
            <a:r>
              <a:rPr lang="cs-CZ">
                <a:latin typeface="Calibri" pitchFamily="34" charset="0"/>
              </a:rPr>
              <a:t>Zdroj: Gros, PPT Kompletace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60">
                                            <p:txEl>
                                              <p:pRg st="0" end="0"/>
                                            </p:txEl>
                                          </p:spTgt>
                                        </p:tgtEl>
                                        <p:attrNameLst>
                                          <p:attrName>style.visibility</p:attrName>
                                        </p:attrNameLst>
                                      </p:cBhvr>
                                      <p:to>
                                        <p:strVal val="visible"/>
                                      </p:to>
                                    </p:set>
                                    <p:anim calcmode="lin" valueType="num">
                                      <p:cBhvr additive="base">
                                        <p:cTn id="7" dur="500" fill="hold"/>
                                        <p:tgtEl>
                                          <p:spTgt spid="102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59">
                                            <p:txEl>
                                              <p:pRg st="0" end="0"/>
                                            </p:txEl>
                                          </p:spTgt>
                                        </p:tgtEl>
                                        <p:attrNameLst>
                                          <p:attrName>style.visibility</p:attrName>
                                        </p:attrNameLst>
                                      </p:cBhvr>
                                      <p:to>
                                        <p:strVal val="visible"/>
                                      </p:to>
                                    </p:set>
                                    <p:anim calcmode="lin" valueType="num">
                                      <p:cBhvr additive="base">
                                        <p:cTn id="13" dur="500" fill="hold"/>
                                        <p:tgtEl>
                                          <p:spTgt spid="1025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259">
                                            <p:txEl>
                                              <p:pRg st="1" end="1"/>
                                            </p:txEl>
                                          </p:spTgt>
                                        </p:tgtEl>
                                        <p:attrNameLst>
                                          <p:attrName>style.visibility</p:attrName>
                                        </p:attrNameLst>
                                      </p:cBhvr>
                                      <p:to>
                                        <p:strVal val="visible"/>
                                      </p:to>
                                    </p:set>
                                    <p:anim calcmode="lin" valueType="num">
                                      <p:cBhvr additive="base">
                                        <p:cTn id="19" dur="500" fill="hold"/>
                                        <p:tgtEl>
                                          <p:spTgt spid="1025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259">
                                            <p:txEl>
                                              <p:pRg st="2" end="2"/>
                                            </p:txEl>
                                          </p:spTgt>
                                        </p:tgtEl>
                                        <p:attrNameLst>
                                          <p:attrName>style.visibility</p:attrName>
                                        </p:attrNameLst>
                                      </p:cBhvr>
                                      <p:to>
                                        <p:strVal val="visible"/>
                                      </p:to>
                                    </p:set>
                                    <p:anim calcmode="lin" valueType="num">
                                      <p:cBhvr additive="base">
                                        <p:cTn id="25" dur="500" fill="hold"/>
                                        <p:tgtEl>
                                          <p:spTgt spid="1025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259">
                                            <p:txEl>
                                              <p:pRg st="3" end="3"/>
                                            </p:txEl>
                                          </p:spTgt>
                                        </p:tgtEl>
                                        <p:attrNameLst>
                                          <p:attrName>style.visibility</p:attrName>
                                        </p:attrNameLst>
                                      </p:cBhvr>
                                      <p:to>
                                        <p:strVal val="visible"/>
                                      </p:to>
                                    </p:set>
                                    <p:anim calcmode="lin" valueType="num">
                                      <p:cBhvr additive="base">
                                        <p:cTn id="31" dur="500" fill="hold"/>
                                        <p:tgtEl>
                                          <p:spTgt spid="1025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258">
                                            <p:txEl>
                                              <p:pRg st="0" end="0"/>
                                            </p:txEl>
                                          </p:spTgt>
                                        </p:tgtEl>
                                        <p:attrNameLst>
                                          <p:attrName>style.visibility</p:attrName>
                                        </p:attrNameLst>
                                      </p:cBhvr>
                                      <p:to>
                                        <p:strVal val="visible"/>
                                      </p:to>
                                    </p:set>
                                    <p:anim calcmode="lin" valueType="num">
                                      <p:cBhvr additive="base">
                                        <p:cTn id="37" dur="500" fill="hold"/>
                                        <p:tgtEl>
                                          <p:spTgt spid="1025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258">
                                            <p:txEl>
                                              <p:pRg st="1" end="1"/>
                                            </p:txEl>
                                          </p:spTgt>
                                        </p:tgtEl>
                                        <p:attrNameLst>
                                          <p:attrName>style.visibility</p:attrName>
                                        </p:attrNameLst>
                                      </p:cBhvr>
                                      <p:to>
                                        <p:strVal val="visible"/>
                                      </p:to>
                                    </p:set>
                                    <p:anim calcmode="lin" valueType="num">
                                      <p:cBhvr additive="base">
                                        <p:cTn id="43" dur="500" fill="hold"/>
                                        <p:tgtEl>
                                          <p:spTgt spid="10258">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25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258">
                                            <p:txEl>
                                              <p:pRg st="2" end="2"/>
                                            </p:txEl>
                                          </p:spTgt>
                                        </p:tgtEl>
                                        <p:attrNameLst>
                                          <p:attrName>style.visibility</p:attrName>
                                        </p:attrNameLst>
                                      </p:cBhvr>
                                      <p:to>
                                        <p:strVal val="visible"/>
                                      </p:to>
                                    </p:set>
                                    <p:anim calcmode="lin" valueType="num">
                                      <p:cBhvr additive="base">
                                        <p:cTn id="49" dur="500" fill="hold"/>
                                        <p:tgtEl>
                                          <p:spTgt spid="10258">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25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257">
                                            <p:txEl>
                                              <p:pRg st="0" end="0"/>
                                            </p:txEl>
                                          </p:spTgt>
                                        </p:tgtEl>
                                        <p:attrNameLst>
                                          <p:attrName>style.visibility</p:attrName>
                                        </p:attrNameLst>
                                      </p:cBhvr>
                                      <p:to>
                                        <p:strVal val="visible"/>
                                      </p:to>
                                    </p:set>
                                    <p:anim calcmode="lin" valueType="num">
                                      <p:cBhvr additive="base">
                                        <p:cTn id="55" dur="500" fill="hold"/>
                                        <p:tgtEl>
                                          <p:spTgt spid="10257">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2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0257">
                                            <p:txEl>
                                              <p:pRg st="1" end="1"/>
                                            </p:txEl>
                                          </p:spTgt>
                                        </p:tgtEl>
                                        <p:attrNameLst>
                                          <p:attrName>style.visibility</p:attrName>
                                        </p:attrNameLst>
                                      </p:cBhvr>
                                      <p:to>
                                        <p:strVal val="visible"/>
                                      </p:to>
                                    </p:set>
                                    <p:anim calcmode="lin" valueType="num">
                                      <p:cBhvr additive="base">
                                        <p:cTn id="61" dur="500" fill="hold"/>
                                        <p:tgtEl>
                                          <p:spTgt spid="10257">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2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0256">
                                            <p:txEl>
                                              <p:pRg st="0" end="0"/>
                                            </p:txEl>
                                          </p:spTgt>
                                        </p:tgtEl>
                                        <p:attrNameLst>
                                          <p:attrName>style.visibility</p:attrName>
                                        </p:attrNameLst>
                                      </p:cBhvr>
                                      <p:to>
                                        <p:strVal val="visible"/>
                                      </p:to>
                                    </p:set>
                                    <p:anim calcmode="lin" valueType="num">
                                      <p:cBhvr additive="base">
                                        <p:cTn id="67" dur="500" fill="hold"/>
                                        <p:tgtEl>
                                          <p:spTgt spid="10256">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2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0256">
                                            <p:txEl>
                                              <p:pRg st="1" end="1"/>
                                            </p:txEl>
                                          </p:spTgt>
                                        </p:tgtEl>
                                        <p:attrNameLst>
                                          <p:attrName>style.visibility</p:attrName>
                                        </p:attrNameLst>
                                      </p:cBhvr>
                                      <p:to>
                                        <p:strVal val="visible"/>
                                      </p:to>
                                    </p:set>
                                    <p:anim calcmode="lin" valueType="num">
                                      <p:cBhvr additive="base">
                                        <p:cTn id="73" dur="500" fill="hold"/>
                                        <p:tgtEl>
                                          <p:spTgt spid="10256">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2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0255">
                                            <p:txEl>
                                              <p:pRg st="0" end="0"/>
                                            </p:txEl>
                                          </p:spTgt>
                                        </p:tgtEl>
                                        <p:attrNameLst>
                                          <p:attrName>style.visibility</p:attrName>
                                        </p:attrNameLst>
                                      </p:cBhvr>
                                      <p:to>
                                        <p:strVal val="visible"/>
                                      </p:to>
                                    </p:set>
                                    <p:anim calcmode="lin" valueType="num">
                                      <p:cBhvr additive="base">
                                        <p:cTn id="79" dur="500" fill="hold"/>
                                        <p:tgtEl>
                                          <p:spTgt spid="10255">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2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0255">
                                            <p:txEl>
                                              <p:pRg st="1" end="1"/>
                                            </p:txEl>
                                          </p:spTgt>
                                        </p:tgtEl>
                                        <p:attrNameLst>
                                          <p:attrName>style.visibility</p:attrName>
                                        </p:attrNameLst>
                                      </p:cBhvr>
                                      <p:to>
                                        <p:strVal val="visible"/>
                                      </p:to>
                                    </p:set>
                                    <p:anim calcmode="lin" valueType="num">
                                      <p:cBhvr additive="base">
                                        <p:cTn id="85" dur="500" fill="hold"/>
                                        <p:tgtEl>
                                          <p:spTgt spid="10255">
                                            <p:txEl>
                                              <p:pRg st="1" end="1"/>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2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10255">
                                            <p:txEl>
                                              <p:pRg st="2" end="2"/>
                                            </p:txEl>
                                          </p:spTgt>
                                        </p:tgtEl>
                                        <p:attrNameLst>
                                          <p:attrName>style.visibility</p:attrName>
                                        </p:attrNameLst>
                                      </p:cBhvr>
                                      <p:to>
                                        <p:strVal val="visible"/>
                                      </p:to>
                                    </p:set>
                                    <p:anim calcmode="lin" valueType="num">
                                      <p:cBhvr additive="base">
                                        <p:cTn id="91" dur="500" fill="hold"/>
                                        <p:tgtEl>
                                          <p:spTgt spid="10255">
                                            <p:txEl>
                                              <p:pRg st="2" end="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2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10255">
                                            <p:txEl>
                                              <p:pRg st="3" end="3"/>
                                            </p:txEl>
                                          </p:spTgt>
                                        </p:tgtEl>
                                        <p:attrNameLst>
                                          <p:attrName>style.visibility</p:attrName>
                                        </p:attrNameLst>
                                      </p:cBhvr>
                                      <p:to>
                                        <p:strVal val="visible"/>
                                      </p:to>
                                    </p:set>
                                    <p:anim calcmode="lin" valueType="num">
                                      <p:cBhvr additive="base">
                                        <p:cTn id="97" dur="500" fill="hold"/>
                                        <p:tgtEl>
                                          <p:spTgt spid="10255">
                                            <p:txEl>
                                              <p:pRg st="3" end="3"/>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02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10254">
                                            <p:txEl>
                                              <p:pRg st="0" end="0"/>
                                            </p:txEl>
                                          </p:spTgt>
                                        </p:tgtEl>
                                        <p:attrNameLst>
                                          <p:attrName>style.visibility</p:attrName>
                                        </p:attrNameLst>
                                      </p:cBhvr>
                                      <p:to>
                                        <p:strVal val="visible"/>
                                      </p:to>
                                    </p:set>
                                    <p:anim calcmode="lin" valueType="num">
                                      <p:cBhvr additive="base">
                                        <p:cTn id="103" dur="500" fill="hold"/>
                                        <p:tgtEl>
                                          <p:spTgt spid="10254">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02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nodeType="clickEffect">
                                  <p:stCondLst>
                                    <p:cond delay="0"/>
                                  </p:stCondLst>
                                  <p:childTnLst>
                                    <p:set>
                                      <p:cBhvr>
                                        <p:cTn id="108" dur="1" fill="hold">
                                          <p:stCondLst>
                                            <p:cond delay="0"/>
                                          </p:stCondLst>
                                        </p:cTn>
                                        <p:tgtEl>
                                          <p:spTgt spid="10254">
                                            <p:txEl>
                                              <p:pRg st="1" end="1"/>
                                            </p:txEl>
                                          </p:spTgt>
                                        </p:tgtEl>
                                        <p:attrNameLst>
                                          <p:attrName>style.visibility</p:attrName>
                                        </p:attrNameLst>
                                      </p:cBhvr>
                                      <p:to>
                                        <p:strVal val="visible"/>
                                      </p:to>
                                    </p:set>
                                    <p:anim calcmode="lin" valueType="num">
                                      <p:cBhvr additive="base">
                                        <p:cTn id="109" dur="500" fill="hold"/>
                                        <p:tgtEl>
                                          <p:spTgt spid="10254">
                                            <p:txEl>
                                              <p:pRg st="1" end="1"/>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02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4" fill="hold" nodeType="clickEffect">
                                  <p:stCondLst>
                                    <p:cond delay="0"/>
                                  </p:stCondLst>
                                  <p:childTnLst>
                                    <p:set>
                                      <p:cBhvr>
                                        <p:cTn id="114" dur="1" fill="hold">
                                          <p:stCondLst>
                                            <p:cond delay="0"/>
                                          </p:stCondLst>
                                        </p:cTn>
                                        <p:tgtEl>
                                          <p:spTgt spid="10254">
                                            <p:txEl>
                                              <p:pRg st="2" end="2"/>
                                            </p:txEl>
                                          </p:spTgt>
                                        </p:tgtEl>
                                        <p:attrNameLst>
                                          <p:attrName>style.visibility</p:attrName>
                                        </p:attrNameLst>
                                      </p:cBhvr>
                                      <p:to>
                                        <p:strVal val="visible"/>
                                      </p:to>
                                    </p:set>
                                    <p:anim calcmode="lin" valueType="num">
                                      <p:cBhvr additive="base">
                                        <p:cTn id="115" dur="500" fill="hold"/>
                                        <p:tgtEl>
                                          <p:spTgt spid="10254">
                                            <p:txEl>
                                              <p:pRg st="2" end="2"/>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025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nodeType="clickEffect">
                                  <p:stCondLst>
                                    <p:cond delay="0"/>
                                  </p:stCondLst>
                                  <p:childTnLst>
                                    <p:set>
                                      <p:cBhvr>
                                        <p:cTn id="120" dur="1" fill="hold">
                                          <p:stCondLst>
                                            <p:cond delay="0"/>
                                          </p:stCondLst>
                                        </p:cTn>
                                        <p:tgtEl>
                                          <p:spTgt spid="10253">
                                            <p:txEl>
                                              <p:pRg st="0" end="0"/>
                                            </p:txEl>
                                          </p:spTgt>
                                        </p:tgtEl>
                                        <p:attrNameLst>
                                          <p:attrName>style.visibility</p:attrName>
                                        </p:attrNameLst>
                                      </p:cBhvr>
                                      <p:to>
                                        <p:strVal val="visible"/>
                                      </p:to>
                                    </p:set>
                                    <p:anim calcmode="lin" valueType="num">
                                      <p:cBhvr additive="base">
                                        <p:cTn id="121" dur="500" fill="hold"/>
                                        <p:tgtEl>
                                          <p:spTgt spid="10253">
                                            <p:txEl>
                                              <p:pRg st="0" end="0"/>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102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ntr" presetSubtype="4" fill="hold" nodeType="clickEffect">
                                  <p:stCondLst>
                                    <p:cond delay="0"/>
                                  </p:stCondLst>
                                  <p:childTnLst>
                                    <p:set>
                                      <p:cBhvr>
                                        <p:cTn id="126" dur="1" fill="hold">
                                          <p:stCondLst>
                                            <p:cond delay="0"/>
                                          </p:stCondLst>
                                        </p:cTn>
                                        <p:tgtEl>
                                          <p:spTgt spid="10253">
                                            <p:txEl>
                                              <p:pRg st="1" end="1"/>
                                            </p:txEl>
                                          </p:spTgt>
                                        </p:tgtEl>
                                        <p:attrNameLst>
                                          <p:attrName>style.visibility</p:attrName>
                                        </p:attrNameLst>
                                      </p:cBhvr>
                                      <p:to>
                                        <p:strVal val="visible"/>
                                      </p:to>
                                    </p:set>
                                    <p:anim calcmode="lin" valueType="num">
                                      <p:cBhvr additive="base">
                                        <p:cTn id="127" dur="500" fill="hold"/>
                                        <p:tgtEl>
                                          <p:spTgt spid="10253">
                                            <p:txEl>
                                              <p:pRg st="1" end="1"/>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102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ntr" presetSubtype="4" fill="hold" nodeType="clickEffect">
                                  <p:stCondLst>
                                    <p:cond delay="0"/>
                                  </p:stCondLst>
                                  <p:childTnLst>
                                    <p:set>
                                      <p:cBhvr>
                                        <p:cTn id="132" dur="1" fill="hold">
                                          <p:stCondLst>
                                            <p:cond delay="0"/>
                                          </p:stCondLst>
                                        </p:cTn>
                                        <p:tgtEl>
                                          <p:spTgt spid="10253">
                                            <p:txEl>
                                              <p:pRg st="2" end="2"/>
                                            </p:txEl>
                                          </p:spTgt>
                                        </p:tgtEl>
                                        <p:attrNameLst>
                                          <p:attrName>style.visibility</p:attrName>
                                        </p:attrNameLst>
                                      </p:cBhvr>
                                      <p:to>
                                        <p:strVal val="visible"/>
                                      </p:to>
                                    </p:set>
                                    <p:anim calcmode="lin" valueType="num">
                                      <p:cBhvr additive="base">
                                        <p:cTn id="133" dur="500" fill="hold"/>
                                        <p:tgtEl>
                                          <p:spTgt spid="10253">
                                            <p:txEl>
                                              <p:pRg st="2" end="2"/>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102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ntr" presetSubtype="4" fill="hold" nodeType="clickEffect">
                                  <p:stCondLst>
                                    <p:cond delay="0"/>
                                  </p:stCondLst>
                                  <p:childTnLst>
                                    <p:set>
                                      <p:cBhvr>
                                        <p:cTn id="138" dur="1" fill="hold">
                                          <p:stCondLst>
                                            <p:cond delay="0"/>
                                          </p:stCondLst>
                                        </p:cTn>
                                        <p:tgtEl>
                                          <p:spTgt spid="10253">
                                            <p:txEl>
                                              <p:pRg st="3" end="3"/>
                                            </p:txEl>
                                          </p:spTgt>
                                        </p:tgtEl>
                                        <p:attrNameLst>
                                          <p:attrName>style.visibility</p:attrName>
                                        </p:attrNameLst>
                                      </p:cBhvr>
                                      <p:to>
                                        <p:strVal val="visible"/>
                                      </p:to>
                                    </p:set>
                                    <p:anim calcmode="lin" valueType="num">
                                      <p:cBhvr additive="base">
                                        <p:cTn id="139" dur="500" fill="hold"/>
                                        <p:tgtEl>
                                          <p:spTgt spid="10253">
                                            <p:txEl>
                                              <p:pRg st="3" end="3"/>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102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36"/>
                                        </p:tgtEl>
                                        <p:attrNameLst>
                                          <p:attrName>style.visibility</p:attrName>
                                        </p:attrNameLst>
                                      </p:cBhvr>
                                      <p:to>
                                        <p:strVal val="visible"/>
                                      </p:to>
                                    </p:set>
                                    <p:anim calcmode="lin" valueType="num">
                                      <p:cBhvr additive="base">
                                        <p:cTn id="145" dur="500" fill="hold"/>
                                        <p:tgtEl>
                                          <p:spTgt spid="36"/>
                                        </p:tgtEl>
                                        <p:attrNameLst>
                                          <p:attrName>ppt_x</p:attrName>
                                        </p:attrNameLst>
                                      </p:cBhvr>
                                      <p:tavLst>
                                        <p:tav tm="0">
                                          <p:val>
                                            <p:strVal val="#ppt_x"/>
                                          </p:val>
                                        </p:tav>
                                        <p:tav tm="100000">
                                          <p:val>
                                            <p:strVal val="#ppt_x"/>
                                          </p:val>
                                        </p:tav>
                                      </p:tavLst>
                                    </p:anim>
                                    <p:anim calcmode="lin" valueType="num">
                                      <p:cBhvr additive="base">
                                        <p:cTn id="14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9" name="Text Box 13"/>
          <p:cNvSpPr txBox="1">
            <a:spLocks noChangeArrowheads="1"/>
          </p:cNvSpPr>
          <p:nvPr/>
        </p:nvSpPr>
        <p:spPr bwMode="auto">
          <a:xfrm>
            <a:off x="684213" y="1544638"/>
            <a:ext cx="7632700" cy="2554287"/>
          </a:xfrm>
          <a:prstGeom prst="rect">
            <a:avLst/>
          </a:prstGeom>
          <a:solidFill>
            <a:schemeClr val="bg1"/>
          </a:solidFill>
          <a:ln w="9525">
            <a:noFill/>
            <a:miter lim="800000"/>
            <a:headEnd/>
            <a:tailEnd/>
          </a:ln>
        </p:spPr>
        <p:txBody>
          <a:bodyPr>
            <a:spAutoFit/>
          </a:bodyPr>
          <a:lstStyle/>
          <a:p>
            <a:r>
              <a:rPr lang="cs-CZ" altLang="cs-CZ" sz="2000" b="1">
                <a:latin typeface="Calibri" pitchFamily="34" charset="0"/>
              </a:rPr>
              <a:t>DÁVKOVÉ:</a:t>
            </a:r>
          </a:p>
          <a:p>
            <a:pPr>
              <a:buFontTx/>
              <a:buChar char="•"/>
            </a:pPr>
            <a:r>
              <a:rPr lang="cs-CZ" altLang="cs-CZ" sz="2000" b="1">
                <a:latin typeface="Calibri" pitchFamily="34" charset="0"/>
              </a:rPr>
              <a:t>spojení více objednávek (např. 10) do jediné</a:t>
            </a:r>
          </a:p>
          <a:p>
            <a:endParaRPr lang="cs-CZ" altLang="cs-CZ" sz="2000" b="1">
              <a:latin typeface="Calibri" pitchFamily="34" charset="0"/>
            </a:endParaRPr>
          </a:p>
          <a:p>
            <a:pPr>
              <a:buFontTx/>
              <a:buChar char="•"/>
            </a:pPr>
            <a:r>
              <a:rPr lang="cs-CZ" altLang="cs-CZ" sz="2000" b="1">
                <a:latin typeface="Calibri" pitchFamily="34" charset="0"/>
              </a:rPr>
              <a:t>hromadná, většinou (polo) automatizovaná kompletace</a:t>
            </a:r>
          </a:p>
          <a:p>
            <a:r>
              <a:rPr lang="cs-CZ" altLang="cs-CZ" sz="2000" b="1">
                <a:latin typeface="Calibri" pitchFamily="34" charset="0"/>
              </a:rPr>
              <a:t>Jako kompletační linky jsou využívány páternosterové, nebo horizontální skladovací regálové systémy většinou řízené počítačem</a:t>
            </a:r>
          </a:p>
          <a:p>
            <a:pPr>
              <a:buFontTx/>
              <a:buChar char="•"/>
            </a:pPr>
            <a:endParaRPr lang="cs-CZ" altLang="cs-CZ" sz="2000" b="1">
              <a:latin typeface="Calibri" pitchFamily="34" charset="0"/>
            </a:endParaRPr>
          </a:p>
          <a:p>
            <a:pPr>
              <a:buFontTx/>
              <a:buChar char="•"/>
            </a:pPr>
            <a:r>
              <a:rPr lang="cs-CZ" altLang="cs-CZ" sz="2000" b="1">
                <a:latin typeface="Calibri" pitchFamily="34" charset="0"/>
              </a:rPr>
              <a:t>manuální dotřídění na dopravníku v expedici</a:t>
            </a:r>
          </a:p>
        </p:txBody>
      </p:sp>
      <p:sp>
        <p:nvSpPr>
          <p:cNvPr id="14351" name="Rectangle 15"/>
          <p:cNvSpPr>
            <a:spLocks noChangeArrowheads="1"/>
          </p:cNvSpPr>
          <p:nvPr/>
        </p:nvSpPr>
        <p:spPr bwMode="auto">
          <a:xfrm>
            <a:off x="693738" y="4216400"/>
            <a:ext cx="7632700" cy="1876425"/>
          </a:xfrm>
          <a:prstGeom prst="rect">
            <a:avLst/>
          </a:prstGeom>
          <a:solidFill>
            <a:schemeClr val="bg1"/>
          </a:solidFill>
          <a:ln w="9525">
            <a:noFill/>
            <a:miter lim="800000"/>
            <a:headEnd/>
            <a:tailEnd/>
          </a:ln>
        </p:spPr>
        <p:txBody>
          <a:bodyPr anchor="ctr">
            <a:spAutoFit/>
          </a:bodyPr>
          <a:lstStyle/>
          <a:p>
            <a:pPr>
              <a:tabLst>
                <a:tab pos="457200" algn="l"/>
              </a:tabLst>
            </a:pPr>
            <a:r>
              <a:rPr lang="cs-CZ" altLang="cs-CZ" sz="2000" b="1">
                <a:latin typeface="Calibri" pitchFamily="34" charset="0"/>
              </a:rPr>
              <a:t>Hlavní efekty:</a:t>
            </a:r>
            <a:endParaRPr lang="cs-CZ" altLang="cs-CZ" sz="2000">
              <a:latin typeface="Calibri" pitchFamily="34" charset="0"/>
            </a:endParaRPr>
          </a:p>
          <a:p>
            <a:pPr algn="ctr">
              <a:tabLst>
                <a:tab pos="457200" algn="l"/>
              </a:tabLst>
            </a:pPr>
            <a:r>
              <a:rPr lang="cs-CZ" altLang="cs-CZ" sz="2000" b="1">
                <a:solidFill>
                  <a:srgbClr val="FF3300"/>
                </a:solidFill>
                <a:latin typeface="Calibri" pitchFamily="34" charset="0"/>
              </a:rPr>
              <a:t>až trojnásobné zvýšení produktivity práce</a:t>
            </a:r>
          </a:p>
          <a:p>
            <a:pPr algn="ctr">
              <a:tabLst>
                <a:tab pos="457200" algn="l"/>
              </a:tabLst>
            </a:pPr>
            <a:endParaRPr lang="cs-CZ" altLang="cs-CZ" sz="2000">
              <a:solidFill>
                <a:srgbClr val="FF3300"/>
              </a:solidFill>
              <a:latin typeface="Calibri" pitchFamily="34" charset="0"/>
            </a:endParaRPr>
          </a:p>
          <a:p>
            <a:pPr algn="ctr">
              <a:tabLst>
                <a:tab pos="457200" algn="l"/>
              </a:tabLst>
            </a:pPr>
            <a:r>
              <a:rPr lang="cs-CZ" altLang="cs-CZ" sz="2000" b="1">
                <a:latin typeface="Calibri" pitchFamily="34" charset="0"/>
              </a:rPr>
              <a:t>    </a:t>
            </a:r>
            <a:r>
              <a:rPr lang="cs-CZ" altLang="cs-CZ" sz="2800" b="1">
                <a:latin typeface="Calibri" pitchFamily="34" charset="0"/>
              </a:rPr>
              <a:t>Využití zejména pro standardní objednávky,</a:t>
            </a:r>
          </a:p>
          <a:p>
            <a:pPr algn="ctr">
              <a:tabLst>
                <a:tab pos="457200" algn="l"/>
              </a:tabLst>
            </a:pPr>
            <a:r>
              <a:rPr lang="cs-CZ" altLang="cs-CZ" sz="2800" b="1">
                <a:latin typeface="Calibri" pitchFamily="34" charset="0"/>
              </a:rPr>
              <a:t> velký počet objednávek – od 5 do 10 tisíc za den !</a:t>
            </a:r>
          </a:p>
        </p:txBody>
      </p:sp>
      <p:sp>
        <p:nvSpPr>
          <p:cNvPr id="15" name="Rectangle 14"/>
          <p:cNvSpPr>
            <a:spLocks noChangeArrowheads="1"/>
          </p:cNvSpPr>
          <p:nvPr/>
        </p:nvSpPr>
        <p:spPr bwMode="auto">
          <a:xfrm>
            <a:off x="827088" y="757238"/>
            <a:ext cx="7637462" cy="523875"/>
          </a:xfrm>
          <a:prstGeom prst="rect">
            <a:avLst/>
          </a:prstGeom>
          <a:noFill/>
          <a:ln w="9525">
            <a:noFill/>
            <a:miter lim="800000"/>
            <a:headEnd/>
            <a:tailEnd/>
          </a:ln>
        </p:spPr>
        <p:txBody>
          <a:bodyPr wrap="none" anchor="ctr">
            <a:spAutoFit/>
          </a:bodyPr>
          <a:lstStyle/>
          <a:p>
            <a:pPr>
              <a:tabLst>
                <a:tab pos="228600" algn="l"/>
              </a:tabLst>
            </a:pPr>
            <a:r>
              <a:rPr lang="cs-CZ" altLang="cs-CZ" sz="2800" b="1">
                <a:latin typeface="Calibri" pitchFamily="34" charset="0"/>
              </a:rPr>
              <a:t>Jednotlivé versus dávkové zpracování objednávek </a:t>
            </a:r>
          </a:p>
        </p:txBody>
      </p:sp>
      <p:sp>
        <p:nvSpPr>
          <p:cNvPr id="100356" name="TextovéPole 4"/>
          <p:cNvSpPr txBox="1">
            <a:spLocks noChangeArrowheads="1"/>
          </p:cNvSpPr>
          <p:nvPr/>
        </p:nvSpPr>
        <p:spPr bwMode="auto">
          <a:xfrm>
            <a:off x="1042988" y="6308725"/>
            <a:ext cx="3097212" cy="369888"/>
          </a:xfrm>
          <a:prstGeom prst="rect">
            <a:avLst/>
          </a:prstGeom>
          <a:noFill/>
          <a:ln w="9525">
            <a:noFill/>
            <a:miter lim="800000"/>
            <a:headEnd/>
            <a:tailEnd/>
          </a:ln>
        </p:spPr>
        <p:txBody>
          <a:bodyPr>
            <a:spAutoFit/>
          </a:bodyPr>
          <a:lstStyle/>
          <a:p>
            <a:r>
              <a:rPr lang="cs-CZ">
                <a:latin typeface="Calibri" pitchFamily="34" charset="0"/>
              </a:rPr>
              <a:t>Zdroj: Gros, PPT Kompletace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349">
                                            <p:txEl>
                                              <p:pRg st="0" end="0"/>
                                            </p:txEl>
                                          </p:spTgt>
                                        </p:tgtEl>
                                        <p:attrNameLst>
                                          <p:attrName>style.visibility</p:attrName>
                                        </p:attrNameLst>
                                      </p:cBhvr>
                                      <p:to>
                                        <p:strVal val="visible"/>
                                      </p:to>
                                    </p:set>
                                    <p:anim calcmode="lin" valueType="num">
                                      <p:cBhvr additive="base">
                                        <p:cTn id="13" dur="500" fill="hold"/>
                                        <p:tgtEl>
                                          <p:spTgt spid="1434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349">
                                            <p:txEl>
                                              <p:pRg st="1" end="1"/>
                                            </p:txEl>
                                          </p:spTgt>
                                        </p:tgtEl>
                                        <p:attrNameLst>
                                          <p:attrName>style.visibility</p:attrName>
                                        </p:attrNameLst>
                                      </p:cBhvr>
                                      <p:to>
                                        <p:strVal val="visible"/>
                                      </p:to>
                                    </p:set>
                                    <p:anim calcmode="lin" valueType="num">
                                      <p:cBhvr additive="base">
                                        <p:cTn id="19" dur="500" fill="hold"/>
                                        <p:tgtEl>
                                          <p:spTgt spid="1434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349">
                                            <p:txEl>
                                              <p:pRg st="3" end="3"/>
                                            </p:txEl>
                                          </p:spTgt>
                                        </p:tgtEl>
                                        <p:attrNameLst>
                                          <p:attrName>style.visibility</p:attrName>
                                        </p:attrNameLst>
                                      </p:cBhvr>
                                      <p:to>
                                        <p:strVal val="visible"/>
                                      </p:to>
                                    </p:set>
                                    <p:anim calcmode="lin" valueType="num">
                                      <p:cBhvr additive="base">
                                        <p:cTn id="25" dur="500" fill="hold"/>
                                        <p:tgtEl>
                                          <p:spTgt spid="1434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349">
                                            <p:txEl>
                                              <p:pRg st="4" end="4"/>
                                            </p:txEl>
                                          </p:spTgt>
                                        </p:tgtEl>
                                        <p:attrNameLst>
                                          <p:attrName>style.visibility</p:attrName>
                                        </p:attrNameLst>
                                      </p:cBhvr>
                                      <p:to>
                                        <p:strVal val="visible"/>
                                      </p:to>
                                    </p:set>
                                    <p:anim calcmode="lin" valueType="num">
                                      <p:cBhvr additive="base">
                                        <p:cTn id="31" dur="500" fill="hold"/>
                                        <p:tgtEl>
                                          <p:spTgt spid="1434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4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349">
                                            <p:txEl>
                                              <p:pRg st="6" end="6"/>
                                            </p:txEl>
                                          </p:spTgt>
                                        </p:tgtEl>
                                        <p:attrNameLst>
                                          <p:attrName>style.visibility</p:attrName>
                                        </p:attrNameLst>
                                      </p:cBhvr>
                                      <p:to>
                                        <p:strVal val="visible"/>
                                      </p:to>
                                    </p:set>
                                    <p:anim calcmode="lin" valueType="num">
                                      <p:cBhvr additive="base">
                                        <p:cTn id="37" dur="500" fill="hold"/>
                                        <p:tgtEl>
                                          <p:spTgt spid="1434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4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0" presetClass="entr" presetSubtype="0" fill="hold" grpId="0" nodeType="clickEffect">
                                  <p:stCondLst>
                                    <p:cond delay="0"/>
                                  </p:stCondLst>
                                  <p:childTnLst>
                                    <p:set>
                                      <p:cBhvr>
                                        <p:cTn id="42" dur="1" fill="hold">
                                          <p:stCondLst>
                                            <p:cond delay="0"/>
                                          </p:stCondLst>
                                        </p:cTn>
                                        <p:tgtEl>
                                          <p:spTgt spid="14351"/>
                                        </p:tgtEl>
                                        <p:attrNameLst>
                                          <p:attrName>style.visibility</p:attrName>
                                        </p:attrNameLst>
                                      </p:cBhvr>
                                      <p:to>
                                        <p:strVal val="visible"/>
                                      </p:to>
                                    </p:set>
                                    <p:animEffect transition="in" filter="wedge">
                                      <p:cBhvr>
                                        <p:cTn id="43" dur="2000"/>
                                        <p:tgtEl>
                                          <p:spTgt spid="14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1"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0" y="274638"/>
            <a:ext cx="8229600" cy="1143000"/>
          </a:xfrm>
        </p:spPr>
        <p:txBody>
          <a:bodyPr/>
          <a:lstStyle/>
          <a:p>
            <a:r>
              <a:rPr lang="en-US" altLang="cs-CZ"/>
              <a:t>I</a:t>
            </a:r>
            <a:r>
              <a:rPr lang="cs-CZ" altLang="cs-CZ"/>
              <a:t>lustrace konsolidace a break-bulk</a:t>
            </a:r>
            <a:endParaRPr lang="en-US" altLang="cs-CZ"/>
          </a:p>
        </p:txBody>
      </p:sp>
      <p:pic>
        <p:nvPicPr>
          <p:cNvPr id="25602" name="Picture 3" descr="09_01"/>
          <p:cNvPicPr>
            <a:picLocks noGrp="1" noChangeAspect="1" noChangeArrowheads="1"/>
          </p:cNvPicPr>
          <p:nvPr>
            <p:ph idx="4294967295"/>
          </p:nvPr>
        </p:nvPicPr>
        <p:blipFill>
          <a:blip r:embed="rId3"/>
          <a:srcRect/>
          <a:stretch>
            <a:fillRect/>
          </a:stretch>
        </p:blipFill>
        <p:spPr>
          <a:xfrm>
            <a:off x="931863" y="2163763"/>
            <a:ext cx="8212137" cy="4160837"/>
          </a:xfrm>
        </p:spPr>
      </p:pic>
      <p:sp>
        <p:nvSpPr>
          <p:cNvPr id="25603" name="Rectangle 4"/>
          <p:cNvSpPr>
            <a:spLocks noChangeArrowheads="1"/>
          </p:cNvSpPr>
          <p:nvPr/>
        </p:nvSpPr>
        <p:spPr bwMode="auto">
          <a:xfrm>
            <a:off x="2209800" y="6477000"/>
            <a:ext cx="5334000" cy="304800"/>
          </a:xfrm>
          <a:prstGeom prst="rect">
            <a:avLst/>
          </a:prstGeom>
          <a:solidFill>
            <a:srgbClr val="9BB79C"/>
          </a:solidFill>
          <a:ln w="9525">
            <a:noFill/>
            <a:miter lim="800000"/>
            <a:headEnd/>
            <a:tailEnd/>
          </a:ln>
        </p:spPr>
        <p:txBody>
          <a:bodyPr anchor="ctr"/>
          <a:lstStyle/>
          <a:p>
            <a:pPr algn="ctr"/>
            <a:r>
              <a:rPr lang="en-US" altLang="cs-CZ" sz="1400" b="1">
                <a:solidFill>
                  <a:schemeClr val="tx2"/>
                </a:solidFill>
                <a:latin typeface="Calibri" pitchFamily="34" charset="0"/>
              </a:rPr>
              <a:t>Figure 10.1 Consolidation and Break-Bulk Arrangements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Nadpis 1"/>
          <p:cNvSpPr>
            <a:spLocks noGrp="1"/>
          </p:cNvSpPr>
          <p:nvPr>
            <p:ph type="title"/>
          </p:nvPr>
        </p:nvSpPr>
        <p:spPr>
          <a:xfrm>
            <a:off x="107950" y="404813"/>
            <a:ext cx="8229600" cy="990600"/>
          </a:xfrm>
        </p:spPr>
        <p:txBody>
          <a:bodyPr/>
          <a:lstStyle/>
          <a:p>
            <a:r>
              <a:rPr lang="cs-CZ">
                <a:solidFill>
                  <a:srgbClr val="C00000"/>
                </a:solidFill>
              </a:rPr>
              <a:t>Vychystávání jinak</a:t>
            </a:r>
          </a:p>
        </p:txBody>
      </p:sp>
      <p:sp>
        <p:nvSpPr>
          <p:cNvPr id="3" name="Zástupný symbol pro obsah 2"/>
          <p:cNvSpPr>
            <a:spLocks noGrp="1"/>
          </p:cNvSpPr>
          <p:nvPr>
            <p:ph idx="1"/>
          </p:nvPr>
        </p:nvSpPr>
        <p:spPr>
          <a:xfrm>
            <a:off x="4763" y="1335088"/>
            <a:ext cx="8229600" cy="4876800"/>
          </a:xfrm>
        </p:spPr>
        <p:txBody>
          <a:bodyPr rtlCol="0">
            <a:normAutofit fontScale="62500" lnSpcReduction="20000"/>
          </a:bodyPr>
          <a:lstStyle/>
          <a:p>
            <a:pPr marL="0" indent="0" fontAlgn="auto">
              <a:spcAft>
                <a:spcPts val="0"/>
              </a:spcAft>
              <a:buFont typeface="Arial" pitchFamily="34" charset="0"/>
              <a:buNone/>
              <a:defRPr/>
            </a:pPr>
            <a:r>
              <a:rPr lang="cs-CZ" dirty="0"/>
              <a:t>= proces, který se skládá z následujících činností:</a:t>
            </a:r>
          </a:p>
          <a:p>
            <a:pPr marL="182880" indent="-182880" fontAlgn="auto">
              <a:spcAft>
                <a:spcPts val="0"/>
              </a:spcAft>
              <a:buFont typeface="Arial" pitchFamily="34" charset="0"/>
              <a:buChar char="•"/>
              <a:defRPr/>
            </a:pPr>
            <a:r>
              <a:rPr lang="cs-CZ" dirty="0"/>
              <a:t>a) zaslání požadavku na vyskladnění,</a:t>
            </a:r>
          </a:p>
          <a:p>
            <a:pPr marL="182880" indent="-182880" fontAlgn="auto">
              <a:spcAft>
                <a:spcPts val="0"/>
              </a:spcAft>
              <a:buFont typeface="Arial" pitchFamily="34" charset="0"/>
              <a:buChar char="•"/>
              <a:defRPr/>
            </a:pPr>
            <a:r>
              <a:rPr lang="cs-CZ" dirty="0"/>
              <a:t>b) odebrání položky v požadovaném počtu,</a:t>
            </a:r>
          </a:p>
          <a:p>
            <a:pPr marL="182880" indent="-182880" fontAlgn="auto">
              <a:spcAft>
                <a:spcPts val="0"/>
              </a:spcAft>
              <a:buFont typeface="Arial" pitchFamily="34" charset="0"/>
              <a:buChar char="•"/>
              <a:defRPr/>
            </a:pPr>
            <a:r>
              <a:rPr lang="cs-CZ" dirty="0"/>
              <a:t>c) sdružování – kompletace objednané zakázky </a:t>
            </a:r>
          </a:p>
          <a:p>
            <a:pPr marL="0" indent="0" fontAlgn="auto">
              <a:spcAft>
                <a:spcPts val="0"/>
              </a:spcAft>
              <a:buFont typeface="Arial" pitchFamily="34" charset="0"/>
              <a:buNone/>
              <a:defRPr/>
            </a:pPr>
            <a:r>
              <a:rPr lang="cs-CZ" dirty="0"/>
              <a:t>a odeslání</a:t>
            </a:r>
          </a:p>
          <a:p>
            <a:pPr marL="182880" indent="-182880" fontAlgn="auto">
              <a:spcAft>
                <a:spcPts val="0"/>
              </a:spcAft>
              <a:buFont typeface="Arial" pitchFamily="34" charset="0"/>
              <a:buChar char="•"/>
              <a:defRPr/>
            </a:pPr>
            <a:r>
              <a:rPr lang="cs-CZ" b="1" dirty="0"/>
              <a:t>Klasický způsob vychystávání</a:t>
            </a:r>
          </a:p>
          <a:p>
            <a:pPr marL="182880" indent="-182880" fontAlgn="auto">
              <a:spcAft>
                <a:spcPts val="0"/>
              </a:spcAft>
              <a:buFont typeface="Arial" pitchFamily="34" charset="0"/>
              <a:buChar char="•"/>
              <a:defRPr/>
            </a:pPr>
            <a:r>
              <a:rPr lang="cs-CZ" dirty="0"/>
              <a:t>V klasické variantě vychystávání je nutná existence sběračů(</a:t>
            </a:r>
            <a:r>
              <a:rPr lang="cs-CZ" dirty="0" err="1"/>
              <a:t>vychystávačí</a:t>
            </a:r>
            <a:r>
              <a:rPr lang="cs-CZ" dirty="0"/>
              <a:t>, </a:t>
            </a:r>
            <a:r>
              <a:rPr lang="cs-CZ" dirty="0" err="1"/>
              <a:t>pickeři</a:t>
            </a:r>
            <a:r>
              <a:rPr lang="cs-CZ" dirty="0"/>
              <a:t>). Tedy osob, které vybírají zboží z úložných míst na základě vychystávacího seznamu (</a:t>
            </a:r>
            <a:r>
              <a:rPr lang="cs-CZ" dirty="0" err="1"/>
              <a:t>pick</a:t>
            </a:r>
            <a:r>
              <a:rPr lang="cs-CZ" dirty="0"/>
              <a:t> listu) jednotlivých objednávek. Na vychystávacím seznamu je uvedeno pořadové číslo, místo uskladnění, název produktu, kód, popis množství. </a:t>
            </a:r>
          </a:p>
          <a:p>
            <a:pPr marL="182880" indent="-182880" fontAlgn="auto">
              <a:spcAft>
                <a:spcPts val="0"/>
              </a:spcAft>
              <a:buFont typeface="Arial" pitchFamily="34" charset="0"/>
              <a:buChar char="•"/>
              <a:defRPr/>
            </a:pPr>
            <a:r>
              <a:rPr lang="cs-CZ" dirty="0"/>
              <a:t>Sběrači jsou vybaveni ručními vozíky, vysokozdvižnými nebo nízkozdvižnými paletovými vozíky, ale i „ničím“, případně </a:t>
            </a:r>
          </a:p>
          <a:p>
            <a:pPr marL="0" indent="0" fontAlgn="auto">
              <a:spcAft>
                <a:spcPts val="0"/>
              </a:spcAft>
              <a:buFont typeface="Arial" pitchFamily="34" charset="0"/>
              <a:buNone/>
              <a:defRPr/>
            </a:pPr>
            <a:r>
              <a:rPr lang="cs-CZ" dirty="0"/>
              <a:t>   jenom krabicemi</a:t>
            </a:r>
          </a:p>
        </p:txBody>
      </p:sp>
      <p:pic>
        <p:nvPicPr>
          <p:cNvPr id="101379" name="Picture 2"/>
          <p:cNvPicPr>
            <a:picLocks noChangeAspect="1" noChangeArrowheads="1"/>
          </p:cNvPicPr>
          <p:nvPr/>
        </p:nvPicPr>
        <p:blipFill>
          <a:blip r:embed="rId2"/>
          <a:srcRect/>
          <a:stretch>
            <a:fillRect/>
          </a:stretch>
        </p:blipFill>
        <p:spPr bwMode="auto">
          <a:xfrm>
            <a:off x="7191375" y="4789488"/>
            <a:ext cx="1920875" cy="2041525"/>
          </a:xfrm>
          <a:prstGeom prst="rect">
            <a:avLst/>
          </a:prstGeom>
          <a:noFill/>
          <a:ln w="9525">
            <a:noFill/>
            <a:miter lim="800000"/>
            <a:headEnd/>
            <a:tailEnd/>
          </a:ln>
        </p:spPr>
      </p:pic>
      <p:pic>
        <p:nvPicPr>
          <p:cNvPr id="101380" name="Picture 3"/>
          <p:cNvPicPr>
            <a:picLocks noChangeAspect="1" noChangeArrowheads="1"/>
          </p:cNvPicPr>
          <p:nvPr/>
        </p:nvPicPr>
        <p:blipFill>
          <a:blip r:embed="rId3"/>
          <a:srcRect/>
          <a:stretch>
            <a:fillRect/>
          </a:stretch>
        </p:blipFill>
        <p:spPr bwMode="auto">
          <a:xfrm>
            <a:off x="6875463" y="404813"/>
            <a:ext cx="2236787" cy="18288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fontScale="90000"/>
          </a:bodyPr>
          <a:lstStyle/>
          <a:p>
            <a:pPr fontAlgn="auto">
              <a:spcAft>
                <a:spcPts val="0"/>
              </a:spcAft>
              <a:defRPr/>
            </a:pPr>
            <a:r>
              <a:rPr lang="cs-CZ" dirty="0">
                <a:solidFill>
                  <a:srgbClr val="0070C0"/>
                </a:solidFill>
              </a:rPr>
              <a:t>Vychystávání – způsoby přípravy dodávek</a:t>
            </a:r>
          </a:p>
        </p:txBody>
      </p:sp>
      <p:sp>
        <p:nvSpPr>
          <p:cNvPr id="46083" name="Zástupný symbol pro obsah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cs-CZ"/>
              <a:t>Individuální – odběr podle jednotlivých objednávek pro každého odběratele zvlášť</a:t>
            </a:r>
          </a:p>
          <a:p>
            <a:pPr fontAlgn="auto">
              <a:spcAft>
                <a:spcPts val="0"/>
              </a:spcAft>
              <a:buFont typeface="Arial" pitchFamily="34" charset="0"/>
              <a:buChar char="•"/>
              <a:defRPr/>
            </a:pPr>
            <a:r>
              <a:rPr lang="cs-CZ"/>
              <a:t>Globální – hromadný odběr z míst uskladnění a následné rozdělování dle objednávek v kompletizačním prostoru</a:t>
            </a:r>
          </a:p>
          <a:p>
            <a:pPr fontAlgn="auto">
              <a:spcAft>
                <a:spcPts val="0"/>
              </a:spcAft>
              <a:buFont typeface="Arial" pitchFamily="34" charset="0"/>
              <a:buChar char="•"/>
              <a:defRPr/>
            </a:pPr>
            <a:r>
              <a:rPr lang="cs-CZ"/>
              <a:t>Sériová – od jedné sortimentní skupiny ke druhé</a:t>
            </a:r>
          </a:p>
          <a:p>
            <a:pPr fontAlgn="auto">
              <a:spcAft>
                <a:spcPts val="0"/>
              </a:spcAft>
              <a:buFont typeface="Arial" pitchFamily="34" charset="0"/>
              <a:buChar char="•"/>
              <a:defRPr/>
            </a:pPr>
            <a:r>
              <a:rPr lang="cs-CZ"/>
              <a:t>Paralelní – odběr  zboží najednou ve všech částech skladu – dále jako globální</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188913"/>
            <a:ext cx="8229600" cy="990600"/>
          </a:xfrm>
        </p:spPr>
        <p:txBody>
          <a:bodyPr rtlCol="0">
            <a:normAutofit fontScale="90000"/>
          </a:bodyPr>
          <a:lstStyle/>
          <a:p>
            <a:pPr fontAlgn="auto">
              <a:spcAft>
                <a:spcPts val="0"/>
              </a:spcAft>
              <a:defRPr/>
            </a:pPr>
            <a:r>
              <a:rPr lang="cs-CZ" dirty="0">
                <a:solidFill>
                  <a:srgbClr val="0070C0"/>
                </a:solidFill>
              </a:rPr>
              <a:t>Vychystávání a technika  - tzv. PBS systémy – </a:t>
            </a:r>
            <a:r>
              <a:rPr lang="cs-CZ" dirty="0" err="1">
                <a:solidFill>
                  <a:srgbClr val="0070C0"/>
                </a:solidFill>
              </a:rPr>
              <a:t>pick</a:t>
            </a:r>
            <a:r>
              <a:rPr lang="cs-CZ" dirty="0">
                <a:solidFill>
                  <a:srgbClr val="0070C0"/>
                </a:solidFill>
              </a:rPr>
              <a:t>-by-</a:t>
            </a:r>
            <a:r>
              <a:rPr lang="cs-CZ" dirty="0" err="1">
                <a:solidFill>
                  <a:srgbClr val="0070C0"/>
                </a:solidFill>
              </a:rPr>
              <a:t>systems</a:t>
            </a:r>
            <a:r>
              <a:rPr lang="cs-CZ" dirty="0">
                <a:solidFill>
                  <a:srgbClr val="0070C0"/>
                </a:solidFill>
              </a:rPr>
              <a:t>(1)</a:t>
            </a:r>
          </a:p>
        </p:txBody>
      </p:sp>
      <p:sp>
        <p:nvSpPr>
          <p:cNvPr id="3" name="Zástupný symbol pro obsah 2"/>
          <p:cNvSpPr>
            <a:spLocks noGrp="1"/>
          </p:cNvSpPr>
          <p:nvPr>
            <p:ph idx="1"/>
          </p:nvPr>
        </p:nvSpPr>
        <p:spPr>
          <a:xfrm>
            <a:off x="683568" y="1125538"/>
            <a:ext cx="8003232" cy="3599606"/>
          </a:xfrm>
        </p:spPr>
        <p:txBody>
          <a:bodyPr rtlCol="0">
            <a:noAutofit/>
          </a:bodyPr>
          <a:lstStyle/>
          <a:p>
            <a:pPr marL="0" indent="0" fontAlgn="auto">
              <a:spcAft>
                <a:spcPts val="0"/>
              </a:spcAft>
              <a:buFont typeface="Arial" pitchFamily="34" charset="0"/>
              <a:buNone/>
              <a:defRPr/>
            </a:pPr>
            <a:r>
              <a:rPr lang="cs-CZ" sz="1800" dirty="0"/>
              <a:t>Kromě papírových vychystávacích příkazů (</a:t>
            </a:r>
            <a:r>
              <a:rPr lang="cs-CZ" sz="1800" dirty="0" err="1"/>
              <a:t>pick</a:t>
            </a:r>
            <a:r>
              <a:rPr lang="cs-CZ" sz="1800" dirty="0"/>
              <a:t> list) lze vychystávat také pomocí:</a:t>
            </a:r>
          </a:p>
          <a:p>
            <a:pPr marL="182880" indent="-182880" fontAlgn="auto">
              <a:spcAft>
                <a:spcPts val="0"/>
              </a:spcAft>
              <a:buFont typeface="Arial" pitchFamily="34" charset="0"/>
              <a:buChar char="•"/>
              <a:defRPr/>
            </a:pPr>
            <a:r>
              <a:rPr lang="cs-CZ" sz="1800" dirty="0">
                <a:solidFill>
                  <a:srgbClr val="C00000"/>
                </a:solidFill>
              </a:rPr>
              <a:t>A) čárových kódů</a:t>
            </a:r>
          </a:p>
          <a:p>
            <a:pPr marL="182880" indent="-182880" fontAlgn="auto">
              <a:spcAft>
                <a:spcPts val="0"/>
              </a:spcAft>
              <a:buFont typeface="Arial" pitchFamily="34" charset="0"/>
              <a:buChar char="•"/>
              <a:defRPr/>
            </a:pPr>
            <a:r>
              <a:rPr lang="cs-CZ" sz="1800" dirty="0"/>
              <a:t>- laserové a digitální snímače – většinou EAN kódů. „</a:t>
            </a:r>
            <a:r>
              <a:rPr lang="cs-CZ" sz="1800" i="1" dirty="0"/>
              <a:t>Pomocí nich lze čárový kód vyfotit a dekódovat jeho obsah pomocí dekodéru, který je součástí snímače. – pracovník musí chodit ke jednotkám a ručně snímat potřebné údaje</a:t>
            </a:r>
          </a:p>
          <a:p>
            <a:pPr marL="182880" indent="-182880" fontAlgn="auto">
              <a:spcAft>
                <a:spcPts val="0"/>
              </a:spcAft>
              <a:buFont typeface="Arial" pitchFamily="34" charset="0"/>
              <a:buChar char="•"/>
              <a:defRPr/>
            </a:pPr>
            <a:r>
              <a:rPr lang="cs-CZ" sz="1800" i="1" dirty="0">
                <a:solidFill>
                  <a:srgbClr val="C00000"/>
                </a:solidFill>
              </a:rPr>
              <a:t>B) Radiofrekvenční vychystávání (RF vychystávání)</a:t>
            </a:r>
            <a:endParaRPr lang="cs-CZ" sz="1800" i="1" dirty="0"/>
          </a:p>
          <a:p>
            <a:pPr marL="182880" indent="-182880" fontAlgn="auto">
              <a:spcAft>
                <a:spcPts val="0"/>
              </a:spcAft>
              <a:buFont typeface="Arial" pitchFamily="34" charset="0"/>
              <a:buChar char="•"/>
              <a:defRPr/>
            </a:pPr>
            <a:r>
              <a:rPr lang="cs-CZ" sz="1800" i="1" dirty="0"/>
              <a:t>U této technologie se používají RF snímače pro čtení čárových kódů. Úkolem snímačů je rychle a bezchybně přečíst čárový kód a předat jeho obsah do informačního systému skladu. Čárové kódy jsou umístěny na přepravních štítcích palet, kartonů nebo jednotlivých kusech. Jsou v nich uvedeny informace o zboží – množství, poloha ve skladě, doba </a:t>
            </a:r>
            <a:r>
              <a:rPr lang="cs-CZ" sz="1800" i="1" dirty="0" err="1"/>
              <a:t>expirace</a:t>
            </a:r>
            <a:r>
              <a:rPr lang="cs-CZ" sz="1800" i="1" dirty="0"/>
              <a:t>. Čárovými kódy jsou ve skladě označovány např. police, regálová pozice či slot. Po načtení kódu skenerem jsou všechny tyto informace přenášeny do WMS systému prostřednictvím bezdrátové sítě (</a:t>
            </a:r>
            <a:r>
              <a:rPr lang="cs-CZ" sz="1800" i="1" dirty="0" err="1"/>
              <a:t>Bluetooth</a:t>
            </a:r>
            <a:r>
              <a:rPr lang="cs-CZ" sz="1800" i="1" dirty="0"/>
              <a:t>). RF terminály mají skladníci na prstě, zápěstí nebo v ruce. Na displeji terminálu se zobrazuje místo k vyzvednutí zboží, popis položky a množství. Po vychystání všech položek odešle skladník potvrzení do systému buď skenováním čárového kódu, nebo stiskem potvrzujícího tlačítka na terminálu</a:t>
            </a:r>
            <a:r>
              <a:rPr lang="cs-CZ" sz="1800" dirty="0"/>
              <a: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Nadpis 1"/>
          <p:cNvSpPr>
            <a:spLocks noGrp="1"/>
          </p:cNvSpPr>
          <p:nvPr>
            <p:ph type="title"/>
          </p:nvPr>
        </p:nvSpPr>
        <p:spPr/>
        <p:txBody>
          <a:bodyPr/>
          <a:lstStyle/>
          <a:p>
            <a:pPr algn="l"/>
            <a:r>
              <a:rPr lang="cs-CZ">
                <a:solidFill>
                  <a:srgbClr val="0070C0"/>
                </a:solidFill>
              </a:rPr>
              <a:t>Vychystávání a technika (2)</a:t>
            </a:r>
            <a:endParaRPr lang="cs-CZ"/>
          </a:p>
        </p:txBody>
      </p:sp>
      <p:sp>
        <p:nvSpPr>
          <p:cNvPr id="3" name="Zástupný symbol pro obsah 2"/>
          <p:cNvSpPr>
            <a:spLocks noGrp="1"/>
          </p:cNvSpPr>
          <p:nvPr>
            <p:ph idx="1"/>
          </p:nvPr>
        </p:nvSpPr>
        <p:spPr/>
        <p:txBody>
          <a:bodyPr rtlCol="0">
            <a:normAutofit fontScale="55000" lnSpcReduction="20000"/>
          </a:bodyPr>
          <a:lstStyle/>
          <a:p>
            <a:pPr marL="182880" indent="-182880" fontAlgn="auto">
              <a:spcAft>
                <a:spcPts val="0"/>
              </a:spcAft>
              <a:buFont typeface="Arial" pitchFamily="34" charset="0"/>
              <a:buChar char="•"/>
              <a:defRPr/>
            </a:pPr>
            <a:r>
              <a:rPr lang="cs-CZ" b="1" i="1" dirty="0">
                <a:solidFill>
                  <a:srgbClr val="00B050"/>
                </a:solidFill>
              </a:rPr>
              <a:t>Pick by </a:t>
            </a:r>
            <a:r>
              <a:rPr lang="cs-CZ" b="1" i="1" dirty="0" err="1">
                <a:solidFill>
                  <a:srgbClr val="00B050"/>
                </a:solidFill>
              </a:rPr>
              <a:t>Voice</a:t>
            </a:r>
            <a:r>
              <a:rPr lang="cs-CZ" b="1" i="1" dirty="0">
                <a:solidFill>
                  <a:srgbClr val="00B050"/>
                </a:solidFill>
              </a:rPr>
              <a:t> (Hlasové vychystávání)</a:t>
            </a:r>
          </a:p>
          <a:p>
            <a:pPr marL="0" indent="0" fontAlgn="auto">
              <a:spcAft>
                <a:spcPts val="0"/>
              </a:spcAft>
              <a:buFont typeface="Arial" pitchFamily="34" charset="0"/>
              <a:buNone/>
              <a:defRPr/>
            </a:pPr>
            <a:endParaRPr lang="cs-CZ" i="1" dirty="0"/>
          </a:p>
          <a:p>
            <a:pPr marL="182880" indent="-182880" fontAlgn="auto">
              <a:spcAft>
                <a:spcPts val="0"/>
              </a:spcAft>
              <a:buFont typeface="Arial" pitchFamily="34" charset="0"/>
              <a:buChar char="•"/>
              <a:defRPr/>
            </a:pPr>
            <a:r>
              <a:rPr lang="cs-CZ" i="1" dirty="0"/>
              <a:t>Informace o vychystávání dostává pracovník do sluchátek, jejich převzetí a srozumitelnost potvrdí hlasovým příkazem. Komunikace se skládá z jednoduchého dialogu. Uživatel se nejdříve identifikuje, tím potvrdí, že je připraven. Systém mu přidělí úlohu − počet palet nebo kontejnerů, které má připravit − a určí zónu a uličku, kde má začít s vychystáváním. Obdrženou informaci skladník potvrdí a nahlásí kontrolní číslici, aby systém mohl zkontrolovat, zda se nachází na správném místě. Následně dostane do sluchátek informaci o počtu kusů, kterou musí opět potvrdit. Každý pracovník má v terminálu nahraný svůj hlasový profil. Tím je řešen problém v rozdílnosti výslovnosti a zajištění analýzy hlasu pracovníka. Po splnění úkolu dostane další adresu místa pro vychystávání. Proces se opakuje do doby, než je celá objednávka vychystána. Po ukončení vychystávání je skladník povinen vytisknout expediční štítek. Systém ověří, zda vytiskl správný štítek a určí místo, kam má paletu umístit</a:t>
            </a:r>
            <a:r>
              <a:rPr lang="cs-CZ" dirty="0"/>
              <a:t>.</a:t>
            </a:r>
          </a:p>
        </p:txBody>
      </p:sp>
      <p:pic>
        <p:nvPicPr>
          <p:cNvPr id="105475" name="Picture 2"/>
          <p:cNvPicPr>
            <a:picLocks noChangeAspect="1" noChangeArrowheads="1"/>
          </p:cNvPicPr>
          <p:nvPr/>
        </p:nvPicPr>
        <p:blipFill>
          <a:blip r:embed="rId2"/>
          <a:srcRect/>
          <a:stretch>
            <a:fillRect/>
          </a:stretch>
        </p:blipFill>
        <p:spPr bwMode="auto">
          <a:xfrm>
            <a:off x="6588125" y="549275"/>
            <a:ext cx="2286000" cy="1576388"/>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Nadpis 1"/>
          <p:cNvSpPr>
            <a:spLocks noGrp="1"/>
          </p:cNvSpPr>
          <p:nvPr>
            <p:ph type="title"/>
          </p:nvPr>
        </p:nvSpPr>
        <p:spPr>
          <a:xfrm>
            <a:off x="179388" y="358775"/>
            <a:ext cx="8229600" cy="990600"/>
          </a:xfrm>
        </p:spPr>
        <p:txBody>
          <a:bodyPr/>
          <a:lstStyle/>
          <a:p>
            <a:pPr algn="l"/>
            <a:r>
              <a:rPr lang="cs-CZ">
                <a:solidFill>
                  <a:srgbClr val="0070C0"/>
                </a:solidFill>
              </a:rPr>
              <a:t>Vychystávání a technika (3)</a:t>
            </a:r>
            <a:endParaRPr lang="cs-CZ"/>
          </a:p>
        </p:txBody>
      </p:sp>
      <p:sp>
        <p:nvSpPr>
          <p:cNvPr id="3" name="Zástupný symbol pro obsah 2"/>
          <p:cNvSpPr>
            <a:spLocks noGrp="1"/>
          </p:cNvSpPr>
          <p:nvPr>
            <p:ph idx="1"/>
          </p:nvPr>
        </p:nvSpPr>
        <p:spPr>
          <a:xfrm>
            <a:off x="250825" y="1628775"/>
            <a:ext cx="8229600" cy="4876800"/>
          </a:xfrm>
        </p:spPr>
        <p:txBody>
          <a:bodyPr rtlCol="0">
            <a:normAutofit fontScale="55000" lnSpcReduction="20000"/>
          </a:bodyPr>
          <a:lstStyle/>
          <a:p>
            <a:pPr marL="182880" indent="-182880" fontAlgn="auto">
              <a:spcAft>
                <a:spcPts val="0"/>
              </a:spcAft>
              <a:buFont typeface="Arial" pitchFamily="34" charset="0"/>
              <a:buChar char="•"/>
              <a:defRPr/>
            </a:pPr>
            <a:r>
              <a:rPr lang="cs-CZ" b="1" i="1" dirty="0">
                <a:solidFill>
                  <a:srgbClr val="00B050"/>
                </a:solidFill>
              </a:rPr>
              <a:t>Pick by </a:t>
            </a:r>
            <a:r>
              <a:rPr lang="cs-CZ" b="1" i="1" dirty="0" err="1">
                <a:solidFill>
                  <a:srgbClr val="00B050"/>
                </a:solidFill>
              </a:rPr>
              <a:t>Light</a:t>
            </a:r>
            <a:endParaRPr lang="cs-CZ" b="1" i="1" dirty="0">
              <a:solidFill>
                <a:srgbClr val="00B050"/>
              </a:solidFill>
            </a:endParaRPr>
          </a:p>
          <a:p>
            <a:pPr marL="182880" indent="-182880" fontAlgn="auto">
              <a:spcAft>
                <a:spcPts val="0"/>
              </a:spcAft>
              <a:buFont typeface="Arial" pitchFamily="34" charset="0"/>
              <a:buChar char="•"/>
              <a:defRPr/>
            </a:pPr>
            <a:r>
              <a:rPr lang="cs-CZ" i="1" dirty="0"/>
              <a:t>Někdy nazývaný Pick to </a:t>
            </a:r>
            <a:r>
              <a:rPr lang="cs-CZ" i="1" dirty="0" err="1"/>
              <a:t>Light</a:t>
            </a:r>
            <a:r>
              <a:rPr lang="cs-CZ" i="1" dirty="0"/>
              <a:t> </a:t>
            </a:r>
            <a:r>
              <a:rPr lang="cs-CZ" i="1" dirty="0" err="1"/>
              <a:t>system</a:t>
            </a:r>
            <a:r>
              <a:rPr lang="cs-CZ" i="1" dirty="0"/>
              <a:t>. Tato koncepce vychází ze zobrazení dat na displeji, který je umístěný přímo na liště policového nebo spádového regálu. Jedná se o jednoduchý displej se světelným značením a jedním nebo více potvrzujícími ovladači.</a:t>
            </a:r>
          </a:p>
          <a:p>
            <a:pPr marL="182880" indent="-182880" fontAlgn="auto">
              <a:spcAft>
                <a:spcPts val="0"/>
              </a:spcAft>
              <a:buFont typeface="Arial" pitchFamily="34" charset="0"/>
              <a:buChar char="•"/>
              <a:defRPr/>
            </a:pPr>
            <a:r>
              <a:rPr lang="cs-CZ" i="1" dirty="0"/>
              <a:t>Řídící centrum přímo poskytuje pokyny skladovému operátorovi, který se nachází v předem určené skladové části. Operátor naskenuje ručním skenerem nebo jiným vstupem pořadové číslo/čárový kód spojený s pořadovým číslem přepravního kartonu. Při odeslání požadavku se na elektronickém displeji rozbliká číslice požadovaného množství. Jednoduše identifikuje, o jaké zboží se jedná. Zboží vybere a stiskne potvrzující tlačítko „OK“. Displej zhasne. Tuto změnu okamžitě zaznamená IS, který je přímo napojený na informační inventarizační systém nebo na systém skladového řízení zásob. Jakmile je objednávka v jednom úseku vyřízena, je předán do dalšího, ve kterém jsou také potřebné položky. Tímto způsobem se pokračuje </a:t>
            </a:r>
            <a:r>
              <a:rPr lang="pl-PL" i="1" dirty="0"/>
              <a:t>do doby, než je celá objednávka vychystána.</a:t>
            </a:r>
          </a:p>
        </p:txBody>
      </p:sp>
      <p:pic>
        <p:nvPicPr>
          <p:cNvPr id="106499" name="Picture 2"/>
          <p:cNvPicPr>
            <a:picLocks noChangeAspect="1" noChangeArrowheads="1"/>
          </p:cNvPicPr>
          <p:nvPr/>
        </p:nvPicPr>
        <p:blipFill>
          <a:blip r:embed="rId2"/>
          <a:srcRect/>
          <a:stretch>
            <a:fillRect/>
          </a:stretch>
        </p:blipFill>
        <p:spPr bwMode="auto">
          <a:xfrm>
            <a:off x="6294438" y="333375"/>
            <a:ext cx="2857500" cy="16002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Nadpis 1"/>
          <p:cNvSpPr>
            <a:spLocks noGrp="1"/>
          </p:cNvSpPr>
          <p:nvPr>
            <p:ph type="title"/>
          </p:nvPr>
        </p:nvSpPr>
        <p:spPr/>
        <p:txBody>
          <a:bodyPr/>
          <a:lstStyle/>
          <a:p>
            <a:r>
              <a:rPr lang="cs-CZ">
                <a:solidFill>
                  <a:srgbClr val="0070C0"/>
                </a:solidFill>
              </a:rPr>
              <a:t>Vychystávání a technika (4)</a:t>
            </a:r>
            <a:endParaRPr lang="cs-CZ"/>
          </a:p>
        </p:txBody>
      </p:sp>
      <p:sp>
        <p:nvSpPr>
          <p:cNvPr id="3" name="Zástupný symbol pro obsah 2"/>
          <p:cNvSpPr>
            <a:spLocks noGrp="1"/>
          </p:cNvSpPr>
          <p:nvPr>
            <p:ph idx="1"/>
          </p:nvPr>
        </p:nvSpPr>
        <p:spPr/>
        <p:txBody>
          <a:bodyPr rtlCol="0">
            <a:normAutofit fontScale="55000" lnSpcReduction="20000"/>
          </a:bodyPr>
          <a:lstStyle/>
          <a:p>
            <a:pPr marL="182880" indent="-182880" fontAlgn="auto">
              <a:spcAft>
                <a:spcPts val="0"/>
              </a:spcAft>
              <a:buFont typeface="Arial" pitchFamily="34" charset="0"/>
              <a:buChar char="•"/>
              <a:defRPr/>
            </a:pPr>
            <a:r>
              <a:rPr lang="cs-CZ" b="1" i="1" dirty="0" err="1">
                <a:solidFill>
                  <a:srgbClr val="00B050"/>
                </a:solidFill>
              </a:rPr>
              <a:t>Put</a:t>
            </a:r>
            <a:r>
              <a:rPr lang="cs-CZ" b="1" i="1" dirty="0">
                <a:solidFill>
                  <a:srgbClr val="00B050"/>
                </a:solidFill>
              </a:rPr>
              <a:t> to </a:t>
            </a:r>
            <a:r>
              <a:rPr lang="cs-CZ" b="1" i="1" dirty="0" err="1">
                <a:solidFill>
                  <a:srgbClr val="00B050"/>
                </a:solidFill>
              </a:rPr>
              <a:t>Light</a:t>
            </a:r>
            <a:endParaRPr lang="cs-CZ" b="1" i="1" dirty="0">
              <a:solidFill>
                <a:srgbClr val="00B050"/>
              </a:solidFill>
            </a:endParaRPr>
          </a:p>
          <a:p>
            <a:pPr marL="182880" indent="-182880" fontAlgn="auto">
              <a:spcAft>
                <a:spcPts val="0"/>
              </a:spcAft>
              <a:buFont typeface="Arial" pitchFamily="34" charset="0"/>
              <a:buChar char="•"/>
              <a:defRPr/>
            </a:pPr>
            <a:r>
              <a:rPr lang="pl-PL" i="1" dirty="0"/>
              <a:t>Tato technologie je založena na opačném principu než Pick by Light. Podle </a:t>
            </a:r>
            <a:r>
              <a:rPr lang="cs-CZ" i="1" dirty="0"/>
              <a:t>objednávky provádí skladový operátor sběr zboží do určených vozíků (přepravek, kontejnerů), které jsou připraveny na daných pozicích. Ty jsou opět vybaveny displejem označující číslo množství. Displej identifikuje zboží za pomoci čtečky čárových kódů nebo radiofrekvenční identifikace (dále jen RFID). Položky, které má operátor vychystat, jsou k němu dopravovány pomocí automatického dopravníku. Po vložení zboží do přepravky potvrdí tento úkon potvrzujícím tlačítkem.“ </a:t>
            </a:r>
          </a:p>
          <a:p>
            <a:pPr marL="182880" indent="-182880" fontAlgn="auto">
              <a:spcAft>
                <a:spcPts val="0"/>
              </a:spcAft>
              <a:buFont typeface="Arial" pitchFamily="34" charset="0"/>
              <a:buChar char="•"/>
              <a:defRPr/>
            </a:pPr>
            <a:r>
              <a:rPr lang="cs-CZ" i="1" dirty="0"/>
              <a:t>Zdroj: Lenka </a:t>
            </a:r>
            <a:r>
              <a:rPr lang="cs-CZ" i="1" dirty="0" err="1"/>
              <a:t>Schafferová</a:t>
            </a:r>
            <a:r>
              <a:rPr lang="cs-CZ" i="1" dirty="0"/>
              <a:t>, </a:t>
            </a:r>
            <a:r>
              <a:rPr lang="cs-CZ" dirty="0"/>
              <a:t>Systémy vychystávání zboží v rámci řízených skladů, BP, 2014, s. 23 - 28</a:t>
            </a:r>
            <a:endParaRPr lang="cs-CZ" i="1" dirty="0"/>
          </a:p>
          <a:p>
            <a:pPr marL="0" indent="0" fontAlgn="auto">
              <a:spcAft>
                <a:spcPts val="0"/>
              </a:spcAft>
              <a:buFont typeface="Arial" pitchFamily="34" charset="0"/>
              <a:buNone/>
              <a:defRPr/>
            </a:pPr>
            <a:endParaRPr lang="cs-CZ" i="1" dirty="0"/>
          </a:p>
          <a:p>
            <a:pPr marL="182880" indent="-182880" fontAlgn="auto">
              <a:spcAft>
                <a:spcPts val="0"/>
              </a:spcAft>
              <a:buFont typeface="Arial" pitchFamily="34" charset="0"/>
              <a:buChar char="•"/>
              <a:defRPr/>
            </a:pPr>
            <a:r>
              <a:rPr lang="cs-CZ" dirty="0"/>
              <a:t>Alternativa – „</a:t>
            </a:r>
            <a:r>
              <a:rPr lang="cs-CZ" dirty="0" err="1"/>
              <a:t>put</a:t>
            </a:r>
            <a:r>
              <a:rPr lang="cs-CZ" dirty="0"/>
              <a:t> to </a:t>
            </a:r>
            <a:r>
              <a:rPr lang="cs-CZ" dirty="0" err="1"/>
              <a:t>belt</a:t>
            </a:r>
            <a:r>
              <a:rPr lang="cs-CZ" dirty="0"/>
              <a:t>“ – pokud zboží na přepravní pás</a:t>
            </a:r>
          </a:p>
          <a:p>
            <a:pPr marL="0" indent="0" fontAlgn="auto">
              <a:spcAft>
                <a:spcPts val="0"/>
              </a:spcAft>
              <a:buFont typeface="Arial" pitchFamily="34" charset="0"/>
              <a:buNone/>
              <a:defRPr/>
            </a:pPr>
            <a:endParaRPr lang="cs-CZ"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5888"/>
            <a:ext cx="8229600" cy="720725"/>
          </a:xfrm>
        </p:spPr>
        <p:txBody>
          <a:bodyPr rtlCol="0">
            <a:normAutofit/>
          </a:bodyPr>
          <a:lstStyle/>
          <a:p>
            <a:pPr fontAlgn="auto">
              <a:spcAft>
                <a:spcPts val="0"/>
              </a:spcAft>
              <a:defRPr/>
            </a:pPr>
            <a:r>
              <a:rPr lang="cs-CZ" dirty="0">
                <a:solidFill>
                  <a:srgbClr val="0070C0"/>
                </a:solidFill>
              </a:rPr>
              <a:t>Vychystávání a technika (5)</a:t>
            </a:r>
            <a:endParaRPr lang="cs-CZ" dirty="0"/>
          </a:p>
        </p:txBody>
      </p:sp>
      <p:sp>
        <p:nvSpPr>
          <p:cNvPr id="3" name="Zástupný symbol pro obsah 2"/>
          <p:cNvSpPr>
            <a:spLocks noGrp="1"/>
          </p:cNvSpPr>
          <p:nvPr>
            <p:ph idx="1"/>
          </p:nvPr>
        </p:nvSpPr>
        <p:spPr>
          <a:xfrm>
            <a:off x="457200" y="836613"/>
            <a:ext cx="8229600" cy="5289550"/>
          </a:xfrm>
        </p:spPr>
        <p:txBody>
          <a:bodyPr rtlCol="0">
            <a:normAutofit fontScale="77500" lnSpcReduction="20000"/>
          </a:bodyPr>
          <a:lstStyle/>
          <a:p>
            <a:pPr fontAlgn="auto">
              <a:spcAft>
                <a:spcPts val="0"/>
              </a:spcAft>
              <a:buFont typeface="Arial" pitchFamily="34" charset="0"/>
              <a:buChar char="•"/>
              <a:defRPr/>
            </a:pPr>
            <a:endParaRPr lang="cs-CZ" dirty="0"/>
          </a:p>
          <a:p>
            <a:pPr fontAlgn="auto">
              <a:spcAft>
                <a:spcPts val="0"/>
              </a:spcAft>
              <a:buFont typeface="Arial" pitchFamily="34" charset="0"/>
              <a:buChar char="•"/>
              <a:defRPr/>
            </a:pPr>
            <a:r>
              <a:rPr lang="en-US" dirty="0"/>
              <a:t>Pick-by-Point</a:t>
            </a:r>
            <a:r>
              <a:rPr lang="cs-CZ" dirty="0"/>
              <a:t> – vychystávání pomocí světla, označující místo uložení (např. na světelné tabuli, v počítači) – načtení čárového kódu zboží pro vychystání – rozsvícení světla na číslici na určitém panelu = informace o místě odběru a místě uložení zboží určeného na vychystávání. Po odběru požadovaného počtu musí pracovník ukončení odběru vždy potvrdit stisknutím tlačítka systému Pick-</a:t>
            </a:r>
            <a:r>
              <a:rPr lang="cs-CZ" dirty="0" err="1"/>
              <a:t>Remote</a:t>
            </a:r>
            <a:r>
              <a:rPr lang="cs-CZ" dirty="0"/>
              <a:t>-</a:t>
            </a:r>
            <a:r>
              <a:rPr lang="cs-CZ" dirty="0" err="1"/>
              <a:t>Key</a:t>
            </a:r>
            <a:r>
              <a:rPr lang="cs-CZ" dirty="0"/>
              <a:t>. (alternativa na dalším </a:t>
            </a:r>
            <a:r>
              <a:rPr lang="cs-CZ" dirty="0" err="1"/>
              <a:t>slidu</a:t>
            </a:r>
            <a:r>
              <a:rPr lang="cs-CZ" dirty="0"/>
              <a:t>)</a:t>
            </a:r>
          </a:p>
          <a:p>
            <a:pPr fontAlgn="auto">
              <a:spcAft>
                <a:spcPts val="0"/>
              </a:spcAft>
              <a:buFont typeface="Arial" pitchFamily="34" charset="0"/>
              <a:buChar char="•"/>
              <a:defRPr/>
            </a:pPr>
            <a:r>
              <a:rPr lang="en-US" dirty="0"/>
              <a:t>Pick-by-Voice</a:t>
            </a:r>
            <a:r>
              <a:rPr lang="cs-CZ" dirty="0"/>
              <a:t> – vychystávání na základě hlasových pokynů, které se dostávají vychystávací prostřednictvím sluchátek a mikrofonu</a:t>
            </a:r>
          </a:p>
          <a:p>
            <a:pPr fontAlgn="auto">
              <a:spcAft>
                <a:spcPts val="0"/>
              </a:spcAft>
              <a:buFont typeface="Arial" pitchFamily="34" charset="0"/>
              <a:buChar char="•"/>
              <a:defRPr/>
            </a:pPr>
            <a:r>
              <a:rPr lang="en-US" dirty="0"/>
              <a:t>, Pick-by-Light, Pick-by-Scanner, Pick-by-Box, Pick-by-Frame</a:t>
            </a:r>
            <a:endParaRPr lang="cs-CZ"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p:cNvSpPr>
            <a:spLocks noChangeArrowheads="1"/>
          </p:cNvSpPr>
          <p:nvPr/>
        </p:nvSpPr>
        <p:spPr bwMode="auto">
          <a:xfrm>
            <a:off x="1258888" y="268288"/>
            <a:ext cx="2392362" cy="523875"/>
          </a:xfrm>
          <a:prstGeom prst="rect">
            <a:avLst/>
          </a:prstGeom>
          <a:solidFill>
            <a:schemeClr val="bg1"/>
          </a:solidFill>
          <a:ln w="9525">
            <a:noFill/>
            <a:miter lim="800000"/>
            <a:headEnd/>
            <a:tailEnd/>
          </a:ln>
        </p:spPr>
        <p:txBody>
          <a:bodyPr wrap="none">
            <a:spAutoFit/>
          </a:bodyPr>
          <a:lstStyle/>
          <a:p>
            <a:r>
              <a:rPr lang="cs-CZ" altLang="cs-CZ" sz="2800" b="1">
                <a:latin typeface="Calibri" pitchFamily="34" charset="0"/>
              </a:rPr>
              <a:t>Pick – by-place</a:t>
            </a:r>
          </a:p>
        </p:txBody>
      </p:sp>
      <p:sp>
        <p:nvSpPr>
          <p:cNvPr id="5" name="Rectangle 18"/>
          <p:cNvSpPr>
            <a:spLocks noChangeArrowheads="1"/>
          </p:cNvSpPr>
          <p:nvPr/>
        </p:nvSpPr>
        <p:spPr bwMode="auto">
          <a:xfrm>
            <a:off x="395288" y="1192213"/>
            <a:ext cx="4968875" cy="708025"/>
          </a:xfrm>
          <a:prstGeom prst="rect">
            <a:avLst/>
          </a:prstGeom>
          <a:solidFill>
            <a:schemeClr val="bg1"/>
          </a:solidFill>
          <a:ln w="9525">
            <a:noFill/>
            <a:miter lim="800000"/>
            <a:headEnd/>
            <a:tailEnd/>
          </a:ln>
        </p:spPr>
        <p:txBody>
          <a:bodyPr>
            <a:spAutoFit/>
          </a:bodyPr>
          <a:lstStyle/>
          <a:p>
            <a:pPr marL="342900" indent="-342900">
              <a:buFontTx/>
              <a:buChar char="•"/>
            </a:pPr>
            <a:r>
              <a:rPr lang="cs-CZ" altLang="cs-CZ" sz="2000" b="1">
                <a:latin typeface="Calibri" pitchFamily="34" charset="0"/>
              </a:rPr>
              <a:t>Každý regál má malý displej pro komunikaci operátor – počítač</a:t>
            </a:r>
          </a:p>
        </p:txBody>
      </p:sp>
      <p:sp>
        <p:nvSpPr>
          <p:cNvPr id="6" name="Rectangle 19"/>
          <p:cNvSpPr>
            <a:spLocks noChangeArrowheads="1"/>
          </p:cNvSpPr>
          <p:nvPr/>
        </p:nvSpPr>
        <p:spPr bwMode="auto">
          <a:xfrm>
            <a:off x="395288" y="1836738"/>
            <a:ext cx="5113337" cy="1016000"/>
          </a:xfrm>
          <a:prstGeom prst="rect">
            <a:avLst/>
          </a:prstGeom>
          <a:solidFill>
            <a:schemeClr val="bg1"/>
          </a:solidFill>
          <a:ln w="9525">
            <a:noFill/>
            <a:miter lim="800000"/>
            <a:headEnd/>
            <a:tailEnd/>
          </a:ln>
        </p:spPr>
        <p:txBody>
          <a:bodyPr>
            <a:spAutoFit/>
          </a:bodyPr>
          <a:lstStyle/>
          <a:p>
            <a:pPr marL="342900" indent="-342900">
              <a:buFontTx/>
              <a:buChar char="•"/>
            </a:pPr>
            <a:r>
              <a:rPr lang="cs-CZ" altLang="cs-CZ" sz="2000" b="1">
                <a:latin typeface="Calibri" pitchFamily="34" charset="0"/>
              </a:rPr>
              <a:t>Svítící signální  světlo označuje místo, odkud má operátor vzít  zboží a na displeji je uveden počet jednotek</a:t>
            </a:r>
            <a:endParaRPr lang="en-US" altLang="cs-CZ" sz="2000" b="1">
              <a:latin typeface="Calibri" pitchFamily="34" charset="0"/>
            </a:endParaRPr>
          </a:p>
        </p:txBody>
      </p:sp>
      <p:sp>
        <p:nvSpPr>
          <p:cNvPr id="7" name="Rectangle 20"/>
          <p:cNvSpPr>
            <a:spLocks noChangeArrowheads="1"/>
          </p:cNvSpPr>
          <p:nvPr/>
        </p:nvSpPr>
        <p:spPr bwMode="auto">
          <a:xfrm>
            <a:off x="395288" y="3494088"/>
            <a:ext cx="4752975" cy="1014412"/>
          </a:xfrm>
          <a:prstGeom prst="rect">
            <a:avLst/>
          </a:prstGeom>
          <a:solidFill>
            <a:schemeClr val="bg1"/>
          </a:solidFill>
          <a:ln w="9525">
            <a:noFill/>
            <a:miter lim="800000"/>
            <a:headEnd/>
            <a:tailEnd/>
          </a:ln>
        </p:spPr>
        <p:txBody>
          <a:bodyPr>
            <a:spAutoFit/>
          </a:bodyPr>
          <a:lstStyle/>
          <a:p>
            <a:pPr marL="342900" indent="-342900">
              <a:buFontTx/>
              <a:buChar char="•"/>
            </a:pPr>
            <a:r>
              <a:rPr lang="cs-CZ" altLang="cs-CZ" sz="2000" b="1">
                <a:latin typeface="Calibri" pitchFamily="34" charset="0"/>
              </a:rPr>
              <a:t>Po vyjmutí požadovaného počtu stisknutím tlačítka operátor sdělí ukončení operace</a:t>
            </a:r>
          </a:p>
        </p:txBody>
      </p:sp>
      <p:sp>
        <p:nvSpPr>
          <p:cNvPr id="8" name="Rectangle 21"/>
          <p:cNvSpPr>
            <a:spLocks noChangeArrowheads="1"/>
          </p:cNvSpPr>
          <p:nvPr/>
        </p:nvSpPr>
        <p:spPr bwMode="auto">
          <a:xfrm>
            <a:off x="395288" y="2844800"/>
            <a:ext cx="4897437" cy="708025"/>
          </a:xfrm>
          <a:prstGeom prst="rect">
            <a:avLst/>
          </a:prstGeom>
          <a:solidFill>
            <a:schemeClr val="bg1"/>
          </a:solidFill>
          <a:ln w="9525">
            <a:noFill/>
            <a:miter lim="800000"/>
            <a:headEnd/>
            <a:tailEnd/>
          </a:ln>
        </p:spPr>
        <p:txBody>
          <a:bodyPr>
            <a:spAutoFit/>
          </a:bodyPr>
          <a:lstStyle/>
          <a:p>
            <a:pPr marL="342900" indent="-342900">
              <a:buFontTx/>
              <a:buChar char="•"/>
            </a:pPr>
            <a:r>
              <a:rPr lang="cs-CZ" altLang="cs-CZ" sz="2000" b="1">
                <a:latin typeface="Calibri" pitchFamily="34" charset="0"/>
              </a:rPr>
              <a:t>Další rozsvícené světlo vede operátora k dalšímu místu</a:t>
            </a:r>
          </a:p>
        </p:txBody>
      </p:sp>
      <p:sp>
        <p:nvSpPr>
          <p:cNvPr id="9" name="Rectangle 22"/>
          <p:cNvSpPr>
            <a:spLocks noChangeArrowheads="1"/>
          </p:cNvSpPr>
          <p:nvPr/>
        </p:nvSpPr>
        <p:spPr bwMode="auto">
          <a:xfrm>
            <a:off x="5654675" y="1412875"/>
            <a:ext cx="719138" cy="3168650"/>
          </a:xfrm>
          <a:prstGeom prst="rect">
            <a:avLst/>
          </a:prstGeom>
          <a:solidFill>
            <a:schemeClr val="bg1"/>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10" name="Line 24"/>
          <p:cNvSpPr>
            <a:spLocks noChangeShapeType="1"/>
          </p:cNvSpPr>
          <p:nvPr/>
        </p:nvSpPr>
        <p:spPr bwMode="auto">
          <a:xfrm>
            <a:off x="5654675" y="1701800"/>
            <a:ext cx="719138" cy="0"/>
          </a:xfrm>
          <a:prstGeom prst="line">
            <a:avLst/>
          </a:prstGeom>
          <a:noFill/>
          <a:ln w="9525">
            <a:solidFill>
              <a:schemeClr val="tx1"/>
            </a:solidFill>
            <a:round/>
            <a:headEnd/>
            <a:tailEnd/>
          </a:ln>
        </p:spPr>
        <p:txBody>
          <a:bodyPr/>
          <a:lstStyle/>
          <a:p>
            <a:endParaRPr lang="cs-CZ"/>
          </a:p>
        </p:txBody>
      </p:sp>
      <p:sp>
        <p:nvSpPr>
          <p:cNvPr id="11" name="Line 25"/>
          <p:cNvSpPr>
            <a:spLocks noChangeShapeType="1"/>
          </p:cNvSpPr>
          <p:nvPr/>
        </p:nvSpPr>
        <p:spPr bwMode="auto">
          <a:xfrm>
            <a:off x="5654675" y="1989138"/>
            <a:ext cx="719138" cy="0"/>
          </a:xfrm>
          <a:prstGeom prst="line">
            <a:avLst/>
          </a:prstGeom>
          <a:noFill/>
          <a:ln w="9525">
            <a:solidFill>
              <a:schemeClr val="tx1"/>
            </a:solidFill>
            <a:round/>
            <a:headEnd/>
            <a:tailEnd/>
          </a:ln>
        </p:spPr>
        <p:txBody>
          <a:bodyPr/>
          <a:lstStyle/>
          <a:p>
            <a:endParaRPr lang="cs-CZ"/>
          </a:p>
        </p:txBody>
      </p:sp>
      <p:sp>
        <p:nvSpPr>
          <p:cNvPr id="12" name="Line 26"/>
          <p:cNvSpPr>
            <a:spLocks noChangeShapeType="1"/>
          </p:cNvSpPr>
          <p:nvPr/>
        </p:nvSpPr>
        <p:spPr bwMode="auto">
          <a:xfrm>
            <a:off x="5654675" y="2276475"/>
            <a:ext cx="719138" cy="0"/>
          </a:xfrm>
          <a:prstGeom prst="line">
            <a:avLst/>
          </a:prstGeom>
          <a:noFill/>
          <a:ln w="9525">
            <a:solidFill>
              <a:schemeClr val="tx1"/>
            </a:solidFill>
            <a:round/>
            <a:headEnd/>
            <a:tailEnd/>
          </a:ln>
        </p:spPr>
        <p:txBody>
          <a:bodyPr/>
          <a:lstStyle/>
          <a:p>
            <a:endParaRPr lang="cs-CZ"/>
          </a:p>
        </p:txBody>
      </p:sp>
      <p:sp>
        <p:nvSpPr>
          <p:cNvPr id="13" name="Line 27"/>
          <p:cNvSpPr>
            <a:spLocks noChangeShapeType="1"/>
          </p:cNvSpPr>
          <p:nvPr/>
        </p:nvSpPr>
        <p:spPr bwMode="auto">
          <a:xfrm>
            <a:off x="5654675" y="2565400"/>
            <a:ext cx="719138" cy="0"/>
          </a:xfrm>
          <a:prstGeom prst="line">
            <a:avLst/>
          </a:prstGeom>
          <a:noFill/>
          <a:ln w="9525">
            <a:solidFill>
              <a:schemeClr val="tx1"/>
            </a:solidFill>
            <a:round/>
            <a:headEnd/>
            <a:tailEnd/>
          </a:ln>
        </p:spPr>
        <p:txBody>
          <a:bodyPr/>
          <a:lstStyle/>
          <a:p>
            <a:endParaRPr lang="cs-CZ"/>
          </a:p>
        </p:txBody>
      </p:sp>
      <p:sp>
        <p:nvSpPr>
          <p:cNvPr id="14" name="Line 28"/>
          <p:cNvSpPr>
            <a:spLocks noChangeShapeType="1"/>
          </p:cNvSpPr>
          <p:nvPr/>
        </p:nvSpPr>
        <p:spPr bwMode="auto">
          <a:xfrm>
            <a:off x="5654675" y="2852738"/>
            <a:ext cx="719138" cy="0"/>
          </a:xfrm>
          <a:prstGeom prst="line">
            <a:avLst/>
          </a:prstGeom>
          <a:noFill/>
          <a:ln w="9525">
            <a:solidFill>
              <a:schemeClr val="tx1"/>
            </a:solidFill>
            <a:round/>
            <a:headEnd/>
            <a:tailEnd/>
          </a:ln>
        </p:spPr>
        <p:txBody>
          <a:bodyPr/>
          <a:lstStyle/>
          <a:p>
            <a:endParaRPr lang="cs-CZ"/>
          </a:p>
        </p:txBody>
      </p:sp>
      <p:sp>
        <p:nvSpPr>
          <p:cNvPr id="15" name="Line 29"/>
          <p:cNvSpPr>
            <a:spLocks noChangeShapeType="1"/>
          </p:cNvSpPr>
          <p:nvPr/>
        </p:nvSpPr>
        <p:spPr bwMode="auto">
          <a:xfrm>
            <a:off x="5654675" y="3141663"/>
            <a:ext cx="719138" cy="0"/>
          </a:xfrm>
          <a:prstGeom prst="line">
            <a:avLst/>
          </a:prstGeom>
          <a:noFill/>
          <a:ln w="9525">
            <a:solidFill>
              <a:schemeClr val="tx1"/>
            </a:solidFill>
            <a:round/>
            <a:headEnd/>
            <a:tailEnd/>
          </a:ln>
        </p:spPr>
        <p:txBody>
          <a:bodyPr/>
          <a:lstStyle/>
          <a:p>
            <a:endParaRPr lang="cs-CZ"/>
          </a:p>
        </p:txBody>
      </p:sp>
      <p:sp>
        <p:nvSpPr>
          <p:cNvPr id="16" name="Line 30"/>
          <p:cNvSpPr>
            <a:spLocks noChangeShapeType="1"/>
          </p:cNvSpPr>
          <p:nvPr/>
        </p:nvSpPr>
        <p:spPr bwMode="auto">
          <a:xfrm>
            <a:off x="5654675" y="3429000"/>
            <a:ext cx="719138" cy="0"/>
          </a:xfrm>
          <a:prstGeom prst="line">
            <a:avLst/>
          </a:prstGeom>
          <a:noFill/>
          <a:ln w="9525">
            <a:solidFill>
              <a:schemeClr val="tx1"/>
            </a:solidFill>
            <a:round/>
            <a:headEnd/>
            <a:tailEnd/>
          </a:ln>
        </p:spPr>
        <p:txBody>
          <a:bodyPr/>
          <a:lstStyle/>
          <a:p>
            <a:endParaRPr lang="cs-CZ"/>
          </a:p>
        </p:txBody>
      </p:sp>
      <p:sp>
        <p:nvSpPr>
          <p:cNvPr id="17" name="Line 31"/>
          <p:cNvSpPr>
            <a:spLocks noChangeShapeType="1"/>
          </p:cNvSpPr>
          <p:nvPr/>
        </p:nvSpPr>
        <p:spPr bwMode="auto">
          <a:xfrm>
            <a:off x="5654675" y="4292600"/>
            <a:ext cx="719138" cy="0"/>
          </a:xfrm>
          <a:prstGeom prst="line">
            <a:avLst/>
          </a:prstGeom>
          <a:noFill/>
          <a:ln w="9525">
            <a:solidFill>
              <a:schemeClr val="tx1"/>
            </a:solidFill>
            <a:round/>
            <a:headEnd/>
            <a:tailEnd/>
          </a:ln>
        </p:spPr>
        <p:txBody>
          <a:bodyPr/>
          <a:lstStyle/>
          <a:p>
            <a:endParaRPr lang="cs-CZ"/>
          </a:p>
        </p:txBody>
      </p:sp>
      <p:sp>
        <p:nvSpPr>
          <p:cNvPr id="18" name="Line 32"/>
          <p:cNvSpPr>
            <a:spLocks noChangeShapeType="1"/>
          </p:cNvSpPr>
          <p:nvPr/>
        </p:nvSpPr>
        <p:spPr bwMode="auto">
          <a:xfrm>
            <a:off x="5654675" y="4005263"/>
            <a:ext cx="719138" cy="0"/>
          </a:xfrm>
          <a:prstGeom prst="line">
            <a:avLst/>
          </a:prstGeom>
          <a:noFill/>
          <a:ln w="9525">
            <a:solidFill>
              <a:schemeClr val="tx1"/>
            </a:solidFill>
            <a:round/>
            <a:headEnd/>
            <a:tailEnd/>
          </a:ln>
        </p:spPr>
        <p:txBody>
          <a:bodyPr/>
          <a:lstStyle/>
          <a:p>
            <a:endParaRPr lang="cs-CZ"/>
          </a:p>
        </p:txBody>
      </p:sp>
      <p:sp>
        <p:nvSpPr>
          <p:cNvPr id="19" name="Line 33"/>
          <p:cNvSpPr>
            <a:spLocks noChangeShapeType="1"/>
          </p:cNvSpPr>
          <p:nvPr/>
        </p:nvSpPr>
        <p:spPr bwMode="auto">
          <a:xfrm>
            <a:off x="5654675" y="3717925"/>
            <a:ext cx="719138" cy="0"/>
          </a:xfrm>
          <a:prstGeom prst="line">
            <a:avLst/>
          </a:prstGeom>
          <a:noFill/>
          <a:ln w="9525">
            <a:solidFill>
              <a:schemeClr val="tx1"/>
            </a:solidFill>
            <a:round/>
            <a:headEnd/>
            <a:tailEnd/>
          </a:ln>
        </p:spPr>
        <p:txBody>
          <a:bodyPr/>
          <a:lstStyle/>
          <a:p>
            <a:endParaRPr lang="cs-CZ"/>
          </a:p>
        </p:txBody>
      </p:sp>
      <p:sp>
        <p:nvSpPr>
          <p:cNvPr id="20" name="Rectangle 34"/>
          <p:cNvSpPr>
            <a:spLocks noChangeArrowheads="1"/>
          </p:cNvSpPr>
          <p:nvPr/>
        </p:nvSpPr>
        <p:spPr bwMode="auto">
          <a:xfrm>
            <a:off x="7381875" y="1412875"/>
            <a:ext cx="719138" cy="3168650"/>
          </a:xfrm>
          <a:prstGeom prst="rect">
            <a:avLst/>
          </a:prstGeom>
          <a:solidFill>
            <a:schemeClr val="bg1"/>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21" name="Line 35"/>
          <p:cNvSpPr>
            <a:spLocks noChangeShapeType="1"/>
          </p:cNvSpPr>
          <p:nvPr/>
        </p:nvSpPr>
        <p:spPr bwMode="auto">
          <a:xfrm>
            <a:off x="7381875" y="1701800"/>
            <a:ext cx="719138" cy="0"/>
          </a:xfrm>
          <a:prstGeom prst="line">
            <a:avLst/>
          </a:prstGeom>
          <a:noFill/>
          <a:ln w="9525">
            <a:solidFill>
              <a:schemeClr val="tx1"/>
            </a:solidFill>
            <a:round/>
            <a:headEnd/>
            <a:tailEnd/>
          </a:ln>
        </p:spPr>
        <p:txBody>
          <a:bodyPr/>
          <a:lstStyle/>
          <a:p>
            <a:endParaRPr lang="cs-CZ"/>
          </a:p>
        </p:txBody>
      </p:sp>
      <p:sp>
        <p:nvSpPr>
          <p:cNvPr id="22" name="Line 36"/>
          <p:cNvSpPr>
            <a:spLocks noChangeShapeType="1"/>
          </p:cNvSpPr>
          <p:nvPr/>
        </p:nvSpPr>
        <p:spPr bwMode="auto">
          <a:xfrm>
            <a:off x="7381875" y="1989138"/>
            <a:ext cx="719138" cy="0"/>
          </a:xfrm>
          <a:prstGeom prst="line">
            <a:avLst/>
          </a:prstGeom>
          <a:noFill/>
          <a:ln w="9525">
            <a:solidFill>
              <a:schemeClr val="tx1"/>
            </a:solidFill>
            <a:round/>
            <a:headEnd/>
            <a:tailEnd/>
          </a:ln>
        </p:spPr>
        <p:txBody>
          <a:bodyPr/>
          <a:lstStyle/>
          <a:p>
            <a:endParaRPr lang="cs-CZ"/>
          </a:p>
        </p:txBody>
      </p:sp>
      <p:sp>
        <p:nvSpPr>
          <p:cNvPr id="23" name="Line 37"/>
          <p:cNvSpPr>
            <a:spLocks noChangeShapeType="1"/>
          </p:cNvSpPr>
          <p:nvPr/>
        </p:nvSpPr>
        <p:spPr bwMode="auto">
          <a:xfrm>
            <a:off x="7381875" y="2276475"/>
            <a:ext cx="719138" cy="0"/>
          </a:xfrm>
          <a:prstGeom prst="line">
            <a:avLst/>
          </a:prstGeom>
          <a:noFill/>
          <a:ln w="9525">
            <a:solidFill>
              <a:schemeClr val="tx1"/>
            </a:solidFill>
            <a:round/>
            <a:headEnd/>
            <a:tailEnd/>
          </a:ln>
        </p:spPr>
        <p:txBody>
          <a:bodyPr/>
          <a:lstStyle/>
          <a:p>
            <a:endParaRPr lang="cs-CZ"/>
          </a:p>
        </p:txBody>
      </p:sp>
      <p:sp>
        <p:nvSpPr>
          <p:cNvPr id="24" name="Line 38"/>
          <p:cNvSpPr>
            <a:spLocks noChangeShapeType="1"/>
          </p:cNvSpPr>
          <p:nvPr/>
        </p:nvSpPr>
        <p:spPr bwMode="auto">
          <a:xfrm>
            <a:off x="7381875" y="2565400"/>
            <a:ext cx="719138" cy="0"/>
          </a:xfrm>
          <a:prstGeom prst="line">
            <a:avLst/>
          </a:prstGeom>
          <a:noFill/>
          <a:ln w="9525">
            <a:solidFill>
              <a:schemeClr val="tx1"/>
            </a:solidFill>
            <a:round/>
            <a:headEnd/>
            <a:tailEnd/>
          </a:ln>
        </p:spPr>
        <p:txBody>
          <a:bodyPr/>
          <a:lstStyle/>
          <a:p>
            <a:endParaRPr lang="cs-CZ"/>
          </a:p>
        </p:txBody>
      </p:sp>
      <p:sp>
        <p:nvSpPr>
          <p:cNvPr id="25" name="Line 39"/>
          <p:cNvSpPr>
            <a:spLocks noChangeShapeType="1"/>
          </p:cNvSpPr>
          <p:nvPr/>
        </p:nvSpPr>
        <p:spPr bwMode="auto">
          <a:xfrm>
            <a:off x="7381875" y="2852738"/>
            <a:ext cx="719138" cy="0"/>
          </a:xfrm>
          <a:prstGeom prst="line">
            <a:avLst/>
          </a:prstGeom>
          <a:noFill/>
          <a:ln w="9525">
            <a:solidFill>
              <a:schemeClr val="tx1"/>
            </a:solidFill>
            <a:round/>
            <a:headEnd/>
            <a:tailEnd/>
          </a:ln>
        </p:spPr>
        <p:txBody>
          <a:bodyPr/>
          <a:lstStyle/>
          <a:p>
            <a:endParaRPr lang="cs-CZ"/>
          </a:p>
        </p:txBody>
      </p:sp>
      <p:sp>
        <p:nvSpPr>
          <p:cNvPr id="26" name="Line 40"/>
          <p:cNvSpPr>
            <a:spLocks noChangeShapeType="1"/>
          </p:cNvSpPr>
          <p:nvPr/>
        </p:nvSpPr>
        <p:spPr bwMode="auto">
          <a:xfrm>
            <a:off x="7381875" y="3141663"/>
            <a:ext cx="719138" cy="0"/>
          </a:xfrm>
          <a:prstGeom prst="line">
            <a:avLst/>
          </a:prstGeom>
          <a:noFill/>
          <a:ln w="9525">
            <a:solidFill>
              <a:schemeClr val="tx1"/>
            </a:solidFill>
            <a:round/>
            <a:headEnd/>
            <a:tailEnd/>
          </a:ln>
        </p:spPr>
        <p:txBody>
          <a:bodyPr/>
          <a:lstStyle/>
          <a:p>
            <a:endParaRPr lang="cs-CZ"/>
          </a:p>
        </p:txBody>
      </p:sp>
      <p:sp>
        <p:nvSpPr>
          <p:cNvPr id="27" name="Line 41"/>
          <p:cNvSpPr>
            <a:spLocks noChangeShapeType="1"/>
          </p:cNvSpPr>
          <p:nvPr/>
        </p:nvSpPr>
        <p:spPr bwMode="auto">
          <a:xfrm>
            <a:off x="7381875" y="3429000"/>
            <a:ext cx="719138" cy="0"/>
          </a:xfrm>
          <a:prstGeom prst="line">
            <a:avLst/>
          </a:prstGeom>
          <a:noFill/>
          <a:ln w="9525">
            <a:solidFill>
              <a:schemeClr val="tx1"/>
            </a:solidFill>
            <a:round/>
            <a:headEnd/>
            <a:tailEnd/>
          </a:ln>
        </p:spPr>
        <p:txBody>
          <a:bodyPr/>
          <a:lstStyle/>
          <a:p>
            <a:endParaRPr lang="cs-CZ"/>
          </a:p>
        </p:txBody>
      </p:sp>
      <p:sp>
        <p:nvSpPr>
          <p:cNvPr id="28" name="Line 42"/>
          <p:cNvSpPr>
            <a:spLocks noChangeShapeType="1"/>
          </p:cNvSpPr>
          <p:nvPr/>
        </p:nvSpPr>
        <p:spPr bwMode="auto">
          <a:xfrm>
            <a:off x="7381875" y="4292600"/>
            <a:ext cx="719138" cy="0"/>
          </a:xfrm>
          <a:prstGeom prst="line">
            <a:avLst/>
          </a:prstGeom>
          <a:noFill/>
          <a:ln w="9525">
            <a:solidFill>
              <a:schemeClr val="tx1"/>
            </a:solidFill>
            <a:round/>
            <a:headEnd/>
            <a:tailEnd/>
          </a:ln>
        </p:spPr>
        <p:txBody>
          <a:bodyPr/>
          <a:lstStyle/>
          <a:p>
            <a:endParaRPr lang="cs-CZ"/>
          </a:p>
        </p:txBody>
      </p:sp>
      <p:sp>
        <p:nvSpPr>
          <p:cNvPr id="29" name="Line 43"/>
          <p:cNvSpPr>
            <a:spLocks noChangeShapeType="1"/>
          </p:cNvSpPr>
          <p:nvPr/>
        </p:nvSpPr>
        <p:spPr bwMode="auto">
          <a:xfrm>
            <a:off x="7381875" y="4005263"/>
            <a:ext cx="719138" cy="0"/>
          </a:xfrm>
          <a:prstGeom prst="line">
            <a:avLst/>
          </a:prstGeom>
          <a:noFill/>
          <a:ln w="9525">
            <a:solidFill>
              <a:schemeClr val="tx1"/>
            </a:solidFill>
            <a:round/>
            <a:headEnd/>
            <a:tailEnd/>
          </a:ln>
        </p:spPr>
        <p:txBody>
          <a:bodyPr/>
          <a:lstStyle/>
          <a:p>
            <a:endParaRPr lang="cs-CZ"/>
          </a:p>
        </p:txBody>
      </p:sp>
      <p:sp>
        <p:nvSpPr>
          <p:cNvPr id="30" name="Line 44"/>
          <p:cNvSpPr>
            <a:spLocks noChangeShapeType="1"/>
          </p:cNvSpPr>
          <p:nvPr/>
        </p:nvSpPr>
        <p:spPr bwMode="auto">
          <a:xfrm>
            <a:off x="7381875" y="3717925"/>
            <a:ext cx="719138" cy="0"/>
          </a:xfrm>
          <a:prstGeom prst="line">
            <a:avLst/>
          </a:prstGeom>
          <a:noFill/>
          <a:ln w="9525">
            <a:solidFill>
              <a:schemeClr val="tx1"/>
            </a:solidFill>
            <a:round/>
            <a:headEnd/>
            <a:tailEnd/>
          </a:ln>
        </p:spPr>
        <p:txBody>
          <a:bodyPr/>
          <a:lstStyle/>
          <a:p>
            <a:endParaRPr lang="cs-CZ"/>
          </a:p>
        </p:txBody>
      </p:sp>
      <p:sp>
        <p:nvSpPr>
          <p:cNvPr id="31" name="Rectangle 45"/>
          <p:cNvSpPr>
            <a:spLocks noChangeArrowheads="1"/>
          </p:cNvSpPr>
          <p:nvPr/>
        </p:nvSpPr>
        <p:spPr bwMode="auto">
          <a:xfrm>
            <a:off x="6157913" y="1484313"/>
            <a:ext cx="215900" cy="144462"/>
          </a:xfrm>
          <a:prstGeom prst="rect">
            <a:avLst/>
          </a:prstGeom>
          <a:solidFill>
            <a:schemeClr val="accent1"/>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32" name="Rectangle 46"/>
          <p:cNvSpPr>
            <a:spLocks noChangeArrowheads="1"/>
          </p:cNvSpPr>
          <p:nvPr/>
        </p:nvSpPr>
        <p:spPr bwMode="auto">
          <a:xfrm>
            <a:off x="5942013" y="1484313"/>
            <a:ext cx="215900" cy="144462"/>
          </a:xfrm>
          <a:prstGeom prst="rect">
            <a:avLst/>
          </a:prstGeom>
          <a:solidFill>
            <a:schemeClr val="accent1"/>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33" name="Rectangle 47"/>
          <p:cNvSpPr>
            <a:spLocks noChangeArrowheads="1"/>
          </p:cNvSpPr>
          <p:nvPr/>
        </p:nvSpPr>
        <p:spPr bwMode="auto">
          <a:xfrm>
            <a:off x="5726113" y="1484313"/>
            <a:ext cx="215900" cy="144462"/>
          </a:xfrm>
          <a:prstGeom prst="rect">
            <a:avLst/>
          </a:prstGeom>
          <a:solidFill>
            <a:schemeClr val="accent1"/>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34" name="Rectangle 48"/>
          <p:cNvSpPr>
            <a:spLocks noChangeArrowheads="1"/>
          </p:cNvSpPr>
          <p:nvPr/>
        </p:nvSpPr>
        <p:spPr bwMode="auto">
          <a:xfrm>
            <a:off x="6157913" y="1773238"/>
            <a:ext cx="215900" cy="144462"/>
          </a:xfrm>
          <a:prstGeom prst="rect">
            <a:avLst/>
          </a:prstGeom>
          <a:solidFill>
            <a:schemeClr val="folHlink"/>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35" name="Rectangle 49"/>
          <p:cNvSpPr>
            <a:spLocks noChangeArrowheads="1"/>
          </p:cNvSpPr>
          <p:nvPr/>
        </p:nvSpPr>
        <p:spPr bwMode="auto">
          <a:xfrm>
            <a:off x="5942013" y="1773238"/>
            <a:ext cx="215900" cy="144462"/>
          </a:xfrm>
          <a:prstGeom prst="rect">
            <a:avLst/>
          </a:prstGeom>
          <a:solidFill>
            <a:schemeClr val="folHlink"/>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36" name="Rectangle 50"/>
          <p:cNvSpPr>
            <a:spLocks noChangeArrowheads="1"/>
          </p:cNvSpPr>
          <p:nvPr/>
        </p:nvSpPr>
        <p:spPr bwMode="auto">
          <a:xfrm>
            <a:off x="5726113" y="1773238"/>
            <a:ext cx="215900" cy="144462"/>
          </a:xfrm>
          <a:prstGeom prst="rect">
            <a:avLst/>
          </a:prstGeom>
          <a:solidFill>
            <a:schemeClr val="folHlink"/>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37" name="Rectangle 51"/>
          <p:cNvSpPr>
            <a:spLocks noChangeArrowheads="1"/>
          </p:cNvSpPr>
          <p:nvPr/>
        </p:nvSpPr>
        <p:spPr bwMode="auto">
          <a:xfrm>
            <a:off x="6157913" y="2060575"/>
            <a:ext cx="215900" cy="144463"/>
          </a:xfrm>
          <a:prstGeom prst="rect">
            <a:avLst/>
          </a:prstGeom>
          <a:solidFill>
            <a:schemeClr val="accent2"/>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38" name="Rectangle 52"/>
          <p:cNvSpPr>
            <a:spLocks noChangeArrowheads="1"/>
          </p:cNvSpPr>
          <p:nvPr/>
        </p:nvSpPr>
        <p:spPr bwMode="auto">
          <a:xfrm>
            <a:off x="6157913" y="2349500"/>
            <a:ext cx="215900" cy="144463"/>
          </a:xfrm>
          <a:prstGeom prst="rect">
            <a:avLst/>
          </a:prstGeom>
          <a:solidFill>
            <a:srgbClr val="FFFF99"/>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39" name="Rectangle 53"/>
          <p:cNvSpPr>
            <a:spLocks noChangeArrowheads="1"/>
          </p:cNvSpPr>
          <p:nvPr/>
        </p:nvSpPr>
        <p:spPr bwMode="auto">
          <a:xfrm>
            <a:off x="5942013" y="2349500"/>
            <a:ext cx="215900" cy="144463"/>
          </a:xfrm>
          <a:prstGeom prst="rect">
            <a:avLst/>
          </a:prstGeom>
          <a:solidFill>
            <a:srgbClr val="FFFF99"/>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40" name="Rectangle 54"/>
          <p:cNvSpPr>
            <a:spLocks noChangeArrowheads="1"/>
          </p:cNvSpPr>
          <p:nvPr/>
        </p:nvSpPr>
        <p:spPr bwMode="auto">
          <a:xfrm>
            <a:off x="6157913" y="2636838"/>
            <a:ext cx="215900" cy="144462"/>
          </a:xfrm>
          <a:prstGeom prst="rect">
            <a:avLst/>
          </a:prstGeom>
          <a:solidFill>
            <a:srgbClr val="D60093"/>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41" name="Rectangle 55"/>
          <p:cNvSpPr>
            <a:spLocks noChangeArrowheads="1"/>
          </p:cNvSpPr>
          <p:nvPr/>
        </p:nvSpPr>
        <p:spPr bwMode="auto">
          <a:xfrm>
            <a:off x="5942013" y="2636838"/>
            <a:ext cx="215900" cy="144462"/>
          </a:xfrm>
          <a:prstGeom prst="rect">
            <a:avLst/>
          </a:prstGeom>
          <a:solidFill>
            <a:srgbClr val="D60093"/>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42" name="Rectangle 56"/>
          <p:cNvSpPr>
            <a:spLocks noChangeArrowheads="1"/>
          </p:cNvSpPr>
          <p:nvPr/>
        </p:nvSpPr>
        <p:spPr bwMode="auto">
          <a:xfrm>
            <a:off x="5726113" y="2636838"/>
            <a:ext cx="215900" cy="144462"/>
          </a:xfrm>
          <a:prstGeom prst="rect">
            <a:avLst/>
          </a:prstGeom>
          <a:solidFill>
            <a:srgbClr val="D60093"/>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43" name="Rectangle 57"/>
          <p:cNvSpPr>
            <a:spLocks noChangeArrowheads="1"/>
          </p:cNvSpPr>
          <p:nvPr/>
        </p:nvSpPr>
        <p:spPr bwMode="auto">
          <a:xfrm>
            <a:off x="6157913" y="2925763"/>
            <a:ext cx="215900" cy="144462"/>
          </a:xfrm>
          <a:prstGeom prst="rect">
            <a:avLst/>
          </a:prstGeom>
          <a:solidFill>
            <a:srgbClr val="9999FF"/>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44" name="Rectangle 58"/>
          <p:cNvSpPr>
            <a:spLocks noChangeArrowheads="1"/>
          </p:cNvSpPr>
          <p:nvPr/>
        </p:nvSpPr>
        <p:spPr bwMode="auto">
          <a:xfrm>
            <a:off x="5942013" y="2925763"/>
            <a:ext cx="215900" cy="144462"/>
          </a:xfrm>
          <a:prstGeom prst="rect">
            <a:avLst/>
          </a:prstGeom>
          <a:solidFill>
            <a:srgbClr val="9999FF"/>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45" name="Rectangle 59"/>
          <p:cNvSpPr>
            <a:spLocks noChangeArrowheads="1"/>
          </p:cNvSpPr>
          <p:nvPr/>
        </p:nvSpPr>
        <p:spPr bwMode="auto">
          <a:xfrm>
            <a:off x="5726113" y="2925763"/>
            <a:ext cx="215900" cy="144462"/>
          </a:xfrm>
          <a:prstGeom prst="rect">
            <a:avLst/>
          </a:prstGeom>
          <a:solidFill>
            <a:srgbClr val="9999FF"/>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46" name="Rectangle 60"/>
          <p:cNvSpPr>
            <a:spLocks noChangeArrowheads="1"/>
          </p:cNvSpPr>
          <p:nvPr/>
        </p:nvSpPr>
        <p:spPr bwMode="auto">
          <a:xfrm>
            <a:off x="6157913" y="3213100"/>
            <a:ext cx="215900" cy="144463"/>
          </a:xfrm>
          <a:prstGeom prst="rect">
            <a:avLst/>
          </a:prstGeom>
          <a:solidFill>
            <a:srgbClr val="660033"/>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47" name="Rectangle 61"/>
          <p:cNvSpPr>
            <a:spLocks noChangeArrowheads="1"/>
          </p:cNvSpPr>
          <p:nvPr/>
        </p:nvSpPr>
        <p:spPr bwMode="auto">
          <a:xfrm>
            <a:off x="6157913" y="3502025"/>
            <a:ext cx="215900" cy="144463"/>
          </a:xfrm>
          <a:prstGeom prst="rect">
            <a:avLst/>
          </a:prstGeom>
          <a:solidFill>
            <a:srgbClr val="3333CC"/>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48" name="Rectangle 62"/>
          <p:cNvSpPr>
            <a:spLocks noChangeArrowheads="1"/>
          </p:cNvSpPr>
          <p:nvPr/>
        </p:nvSpPr>
        <p:spPr bwMode="auto">
          <a:xfrm>
            <a:off x="7381875" y="3213100"/>
            <a:ext cx="215900" cy="144463"/>
          </a:xfrm>
          <a:prstGeom prst="rect">
            <a:avLst/>
          </a:prstGeom>
          <a:solidFill>
            <a:srgbClr val="CC9900"/>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49" name="Rectangle 63"/>
          <p:cNvSpPr>
            <a:spLocks noChangeArrowheads="1"/>
          </p:cNvSpPr>
          <p:nvPr/>
        </p:nvSpPr>
        <p:spPr bwMode="auto">
          <a:xfrm>
            <a:off x="7381875" y="2925763"/>
            <a:ext cx="215900" cy="144462"/>
          </a:xfrm>
          <a:prstGeom prst="rect">
            <a:avLst/>
          </a:prstGeom>
          <a:solidFill>
            <a:srgbClr val="CC9900"/>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50" name="Rectangle 64"/>
          <p:cNvSpPr>
            <a:spLocks noChangeArrowheads="1"/>
          </p:cNvSpPr>
          <p:nvPr/>
        </p:nvSpPr>
        <p:spPr bwMode="auto">
          <a:xfrm>
            <a:off x="7381875" y="2636838"/>
            <a:ext cx="215900" cy="144462"/>
          </a:xfrm>
          <a:prstGeom prst="rect">
            <a:avLst/>
          </a:prstGeom>
          <a:solidFill>
            <a:srgbClr val="6699FF"/>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51" name="Rectangle 65"/>
          <p:cNvSpPr>
            <a:spLocks noChangeArrowheads="1"/>
          </p:cNvSpPr>
          <p:nvPr/>
        </p:nvSpPr>
        <p:spPr bwMode="auto">
          <a:xfrm>
            <a:off x="7381875" y="2349500"/>
            <a:ext cx="215900" cy="144463"/>
          </a:xfrm>
          <a:prstGeom prst="rect">
            <a:avLst/>
          </a:prstGeom>
          <a:solidFill>
            <a:srgbClr val="292929"/>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52" name="Rectangle 66"/>
          <p:cNvSpPr>
            <a:spLocks noChangeArrowheads="1"/>
          </p:cNvSpPr>
          <p:nvPr/>
        </p:nvSpPr>
        <p:spPr bwMode="auto">
          <a:xfrm>
            <a:off x="5942013" y="3502025"/>
            <a:ext cx="215900" cy="144463"/>
          </a:xfrm>
          <a:prstGeom prst="rect">
            <a:avLst/>
          </a:prstGeom>
          <a:solidFill>
            <a:srgbClr val="3333CC"/>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53" name="Rectangle 67"/>
          <p:cNvSpPr>
            <a:spLocks noChangeArrowheads="1"/>
          </p:cNvSpPr>
          <p:nvPr/>
        </p:nvSpPr>
        <p:spPr bwMode="auto">
          <a:xfrm>
            <a:off x="6157913" y="3789363"/>
            <a:ext cx="215900" cy="144462"/>
          </a:xfrm>
          <a:prstGeom prst="rect">
            <a:avLst/>
          </a:prstGeom>
          <a:solidFill>
            <a:srgbClr val="006699"/>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54" name="Rectangle 68"/>
          <p:cNvSpPr>
            <a:spLocks noChangeArrowheads="1"/>
          </p:cNvSpPr>
          <p:nvPr/>
        </p:nvSpPr>
        <p:spPr bwMode="auto">
          <a:xfrm>
            <a:off x="6157913" y="4076700"/>
            <a:ext cx="215900" cy="144463"/>
          </a:xfrm>
          <a:prstGeom prst="rect">
            <a:avLst/>
          </a:prstGeom>
          <a:solidFill>
            <a:schemeClr val="bg1"/>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55" name="Rectangle 69"/>
          <p:cNvSpPr>
            <a:spLocks noChangeArrowheads="1"/>
          </p:cNvSpPr>
          <p:nvPr/>
        </p:nvSpPr>
        <p:spPr bwMode="auto">
          <a:xfrm>
            <a:off x="5942013" y="4076700"/>
            <a:ext cx="215900" cy="144463"/>
          </a:xfrm>
          <a:prstGeom prst="rect">
            <a:avLst/>
          </a:prstGeom>
          <a:solidFill>
            <a:schemeClr val="bg1"/>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56" name="Rectangle 70"/>
          <p:cNvSpPr>
            <a:spLocks noChangeArrowheads="1"/>
          </p:cNvSpPr>
          <p:nvPr/>
        </p:nvSpPr>
        <p:spPr bwMode="auto">
          <a:xfrm>
            <a:off x="7381875" y="3502025"/>
            <a:ext cx="215900" cy="144463"/>
          </a:xfrm>
          <a:prstGeom prst="rect">
            <a:avLst/>
          </a:prstGeom>
          <a:solidFill>
            <a:srgbClr val="A50021"/>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57" name="Rectangle 71"/>
          <p:cNvSpPr>
            <a:spLocks noChangeArrowheads="1"/>
          </p:cNvSpPr>
          <p:nvPr/>
        </p:nvSpPr>
        <p:spPr bwMode="auto">
          <a:xfrm>
            <a:off x="5726113" y="4076700"/>
            <a:ext cx="215900" cy="144463"/>
          </a:xfrm>
          <a:prstGeom prst="rect">
            <a:avLst/>
          </a:prstGeom>
          <a:solidFill>
            <a:schemeClr val="bg1"/>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58" name="Rectangle 72"/>
          <p:cNvSpPr>
            <a:spLocks noChangeArrowheads="1"/>
          </p:cNvSpPr>
          <p:nvPr/>
        </p:nvSpPr>
        <p:spPr bwMode="auto">
          <a:xfrm>
            <a:off x="7597775" y="2349500"/>
            <a:ext cx="215900" cy="144463"/>
          </a:xfrm>
          <a:prstGeom prst="rect">
            <a:avLst/>
          </a:prstGeom>
          <a:solidFill>
            <a:srgbClr val="292929"/>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59" name="Rectangle 73"/>
          <p:cNvSpPr>
            <a:spLocks noChangeArrowheads="1"/>
          </p:cNvSpPr>
          <p:nvPr/>
        </p:nvSpPr>
        <p:spPr bwMode="auto">
          <a:xfrm>
            <a:off x="7597775" y="3213100"/>
            <a:ext cx="215900" cy="144463"/>
          </a:xfrm>
          <a:prstGeom prst="rect">
            <a:avLst/>
          </a:prstGeom>
          <a:solidFill>
            <a:srgbClr val="CC9900"/>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60" name="Rectangle 74"/>
          <p:cNvSpPr>
            <a:spLocks noChangeArrowheads="1"/>
          </p:cNvSpPr>
          <p:nvPr/>
        </p:nvSpPr>
        <p:spPr bwMode="auto">
          <a:xfrm>
            <a:off x="7381875" y="2060575"/>
            <a:ext cx="215900" cy="144463"/>
          </a:xfrm>
          <a:prstGeom prst="rect">
            <a:avLst/>
          </a:prstGeom>
          <a:solidFill>
            <a:srgbClr val="808080"/>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61" name="Rectangle 75"/>
          <p:cNvSpPr>
            <a:spLocks noChangeArrowheads="1"/>
          </p:cNvSpPr>
          <p:nvPr/>
        </p:nvSpPr>
        <p:spPr bwMode="auto">
          <a:xfrm>
            <a:off x="7381875" y="3789363"/>
            <a:ext cx="215900" cy="144462"/>
          </a:xfrm>
          <a:prstGeom prst="rect">
            <a:avLst/>
          </a:prstGeom>
          <a:solidFill>
            <a:srgbClr val="003300"/>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62" name="Rectangle 76"/>
          <p:cNvSpPr>
            <a:spLocks noChangeArrowheads="1"/>
          </p:cNvSpPr>
          <p:nvPr/>
        </p:nvSpPr>
        <p:spPr bwMode="auto">
          <a:xfrm>
            <a:off x="6157913" y="4365625"/>
            <a:ext cx="215900" cy="144463"/>
          </a:xfrm>
          <a:prstGeom prst="rect">
            <a:avLst/>
          </a:prstGeom>
          <a:solidFill>
            <a:srgbClr val="9933FF"/>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63" name="Rectangle 77"/>
          <p:cNvSpPr>
            <a:spLocks noChangeArrowheads="1"/>
          </p:cNvSpPr>
          <p:nvPr/>
        </p:nvSpPr>
        <p:spPr bwMode="auto">
          <a:xfrm>
            <a:off x="7381875" y="1773238"/>
            <a:ext cx="215900" cy="144462"/>
          </a:xfrm>
          <a:prstGeom prst="rect">
            <a:avLst/>
          </a:prstGeom>
          <a:solidFill>
            <a:srgbClr val="00CC99"/>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64" name="Rectangle 78"/>
          <p:cNvSpPr>
            <a:spLocks noChangeArrowheads="1"/>
          </p:cNvSpPr>
          <p:nvPr/>
        </p:nvSpPr>
        <p:spPr bwMode="auto">
          <a:xfrm>
            <a:off x="7381875" y="1484313"/>
            <a:ext cx="215900" cy="144462"/>
          </a:xfrm>
          <a:prstGeom prst="rect">
            <a:avLst/>
          </a:prstGeom>
          <a:solidFill>
            <a:srgbClr val="FF9933"/>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65" name="Rectangle 79"/>
          <p:cNvSpPr>
            <a:spLocks noChangeArrowheads="1"/>
          </p:cNvSpPr>
          <p:nvPr/>
        </p:nvSpPr>
        <p:spPr bwMode="auto">
          <a:xfrm>
            <a:off x="7381875" y="4365625"/>
            <a:ext cx="215900" cy="144463"/>
          </a:xfrm>
          <a:prstGeom prst="rect">
            <a:avLst/>
          </a:prstGeom>
          <a:solidFill>
            <a:srgbClr val="FF9900"/>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66" name="Rectangle 80"/>
          <p:cNvSpPr>
            <a:spLocks noChangeArrowheads="1"/>
          </p:cNvSpPr>
          <p:nvPr/>
        </p:nvSpPr>
        <p:spPr bwMode="auto">
          <a:xfrm>
            <a:off x="7381875" y="4076700"/>
            <a:ext cx="215900" cy="144463"/>
          </a:xfrm>
          <a:prstGeom prst="rect">
            <a:avLst/>
          </a:prstGeom>
          <a:solidFill>
            <a:srgbClr val="808000"/>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67" name="Rectangle 81"/>
          <p:cNvSpPr>
            <a:spLocks noChangeArrowheads="1"/>
          </p:cNvSpPr>
          <p:nvPr/>
        </p:nvSpPr>
        <p:spPr bwMode="auto">
          <a:xfrm>
            <a:off x="7813675" y="1773238"/>
            <a:ext cx="215900" cy="144462"/>
          </a:xfrm>
          <a:prstGeom prst="rect">
            <a:avLst/>
          </a:prstGeom>
          <a:solidFill>
            <a:srgbClr val="00CC99"/>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68" name="Rectangle 82"/>
          <p:cNvSpPr>
            <a:spLocks noChangeArrowheads="1"/>
          </p:cNvSpPr>
          <p:nvPr/>
        </p:nvSpPr>
        <p:spPr bwMode="auto">
          <a:xfrm>
            <a:off x="7597775" y="2925763"/>
            <a:ext cx="215900" cy="144462"/>
          </a:xfrm>
          <a:prstGeom prst="rect">
            <a:avLst/>
          </a:prstGeom>
          <a:solidFill>
            <a:srgbClr val="CC9900"/>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69" name="Rectangle 83"/>
          <p:cNvSpPr>
            <a:spLocks noChangeArrowheads="1"/>
          </p:cNvSpPr>
          <p:nvPr/>
        </p:nvSpPr>
        <p:spPr bwMode="auto">
          <a:xfrm>
            <a:off x="7597775" y="1773238"/>
            <a:ext cx="215900" cy="144462"/>
          </a:xfrm>
          <a:prstGeom prst="rect">
            <a:avLst/>
          </a:prstGeom>
          <a:solidFill>
            <a:srgbClr val="00CC99"/>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70" name="Rectangle 84"/>
          <p:cNvSpPr>
            <a:spLocks noChangeArrowheads="1"/>
          </p:cNvSpPr>
          <p:nvPr/>
        </p:nvSpPr>
        <p:spPr bwMode="auto">
          <a:xfrm>
            <a:off x="7597775" y="4365625"/>
            <a:ext cx="215900" cy="144463"/>
          </a:xfrm>
          <a:prstGeom prst="rect">
            <a:avLst/>
          </a:prstGeom>
          <a:solidFill>
            <a:srgbClr val="FF9900"/>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71" name="Rectangle 85"/>
          <p:cNvSpPr>
            <a:spLocks noChangeArrowheads="1"/>
          </p:cNvSpPr>
          <p:nvPr/>
        </p:nvSpPr>
        <p:spPr bwMode="auto">
          <a:xfrm>
            <a:off x="7597775" y="4076700"/>
            <a:ext cx="215900" cy="144463"/>
          </a:xfrm>
          <a:prstGeom prst="rect">
            <a:avLst/>
          </a:prstGeom>
          <a:solidFill>
            <a:srgbClr val="808000"/>
          </a:solidFill>
          <a:ln w="9525">
            <a:solidFill>
              <a:schemeClr val="tx1"/>
            </a:solidFill>
            <a:miter lim="800000"/>
            <a:headEnd/>
            <a:tailEnd/>
          </a:ln>
        </p:spPr>
        <p:txBody>
          <a:bodyPr wrap="none" anchor="ctr"/>
          <a:lstStyle/>
          <a:p>
            <a:endParaRPr lang="cs-CZ" altLang="cs-CZ">
              <a:latin typeface="Calibri" pitchFamily="34" charset="0"/>
            </a:endParaRPr>
          </a:p>
        </p:txBody>
      </p:sp>
      <p:grpSp>
        <p:nvGrpSpPr>
          <p:cNvPr id="72" name="Group 92"/>
          <p:cNvGrpSpPr>
            <a:grpSpLocks/>
          </p:cNvGrpSpPr>
          <p:nvPr/>
        </p:nvGrpSpPr>
        <p:grpSpPr bwMode="auto">
          <a:xfrm>
            <a:off x="6662738" y="3213100"/>
            <a:ext cx="431800" cy="504825"/>
            <a:chOff x="3833" y="2296"/>
            <a:chExt cx="272" cy="318"/>
          </a:xfrm>
        </p:grpSpPr>
        <p:sp>
          <p:nvSpPr>
            <p:cNvPr id="109661" name="Rectangle 86"/>
            <p:cNvSpPr>
              <a:spLocks noChangeArrowheads="1"/>
            </p:cNvSpPr>
            <p:nvPr/>
          </p:nvSpPr>
          <p:spPr bwMode="auto">
            <a:xfrm>
              <a:off x="3878" y="2296"/>
              <a:ext cx="181" cy="318"/>
            </a:xfrm>
            <a:prstGeom prst="rect">
              <a:avLst/>
            </a:prstGeom>
            <a:solidFill>
              <a:schemeClr val="accent1"/>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109662" name="Rectangle 87"/>
            <p:cNvSpPr>
              <a:spLocks noChangeArrowheads="1"/>
            </p:cNvSpPr>
            <p:nvPr/>
          </p:nvSpPr>
          <p:spPr bwMode="auto">
            <a:xfrm>
              <a:off x="3833" y="2296"/>
              <a:ext cx="272" cy="136"/>
            </a:xfrm>
            <a:prstGeom prst="rect">
              <a:avLst/>
            </a:prstGeom>
            <a:solidFill>
              <a:schemeClr val="bg1"/>
            </a:solidFill>
            <a:ln w="9525">
              <a:solidFill>
                <a:schemeClr val="tx1"/>
              </a:solidFill>
              <a:miter lim="800000"/>
              <a:headEnd/>
              <a:tailEnd/>
            </a:ln>
          </p:spPr>
          <p:txBody>
            <a:bodyPr wrap="none" anchor="ctr"/>
            <a:lstStyle/>
            <a:p>
              <a:endParaRPr lang="cs-CZ" altLang="cs-CZ">
                <a:latin typeface="Calibri" pitchFamily="34" charset="0"/>
              </a:endParaRPr>
            </a:p>
          </p:txBody>
        </p:sp>
        <p:sp>
          <p:nvSpPr>
            <p:cNvPr id="109663" name="Line 88"/>
            <p:cNvSpPr>
              <a:spLocks noChangeShapeType="1"/>
            </p:cNvSpPr>
            <p:nvPr/>
          </p:nvSpPr>
          <p:spPr bwMode="auto">
            <a:xfrm>
              <a:off x="3878" y="2523"/>
              <a:ext cx="181" cy="0"/>
            </a:xfrm>
            <a:prstGeom prst="line">
              <a:avLst/>
            </a:prstGeom>
            <a:noFill/>
            <a:ln w="57150">
              <a:solidFill>
                <a:schemeClr val="tx1"/>
              </a:solidFill>
              <a:round/>
              <a:headEnd/>
              <a:tailEnd/>
            </a:ln>
          </p:spPr>
          <p:txBody>
            <a:bodyPr/>
            <a:lstStyle/>
            <a:p>
              <a:endParaRPr lang="cs-CZ"/>
            </a:p>
          </p:txBody>
        </p:sp>
        <p:sp>
          <p:nvSpPr>
            <p:cNvPr id="109664" name="Oval 89"/>
            <p:cNvSpPr>
              <a:spLocks noChangeArrowheads="1"/>
            </p:cNvSpPr>
            <p:nvPr/>
          </p:nvSpPr>
          <p:spPr bwMode="auto">
            <a:xfrm>
              <a:off x="3923" y="2478"/>
              <a:ext cx="90" cy="91"/>
            </a:xfrm>
            <a:prstGeom prst="ellipse">
              <a:avLst/>
            </a:prstGeom>
            <a:solidFill>
              <a:schemeClr val="tx1"/>
            </a:solidFill>
            <a:ln w="9525">
              <a:solidFill>
                <a:schemeClr val="tx1"/>
              </a:solidFill>
              <a:round/>
              <a:headEnd/>
              <a:tailEnd/>
            </a:ln>
          </p:spPr>
          <p:txBody>
            <a:bodyPr wrap="none" anchor="ctr"/>
            <a:lstStyle/>
            <a:p>
              <a:endParaRPr lang="cs-CZ" altLang="cs-CZ">
                <a:latin typeface="Calibri" pitchFamily="34" charset="0"/>
              </a:endParaRPr>
            </a:p>
          </p:txBody>
        </p:sp>
        <p:sp>
          <p:nvSpPr>
            <p:cNvPr id="109665" name="Line 90"/>
            <p:cNvSpPr>
              <a:spLocks noChangeShapeType="1"/>
            </p:cNvSpPr>
            <p:nvPr/>
          </p:nvSpPr>
          <p:spPr bwMode="auto">
            <a:xfrm flipV="1">
              <a:off x="4059" y="2387"/>
              <a:ext cx="0" cy="136"/>
            </a:xfrm>
            <a:prstGeom prst="line">
              <a:avLst/>
            </a:prstGeom>
            <a:noFill/>
            <a:ln w="38100">
              <a:solidFill>
                <a:schemeClr val="tx1"/>
              </a:solidFill>
              <a:round/>
              <a:headEnd/>
              <a:tailEnd/>
            </a:ln>
          </p:spPr>
          <p:txBody>
            <a:bodyPr/>
            <a:lstStyle/>
            <a:p>
              <a:endParaRPr lang="cs-CZ"/>
            </a:p>
          </p:txBody>
        </p:sp>
        <p:sp>
          <p:nvSpPr>
            <p:cNvPr id="109666" name="Line 91"/>
            <p:cNvSpPr>
              <a:spLocks noChangeShapeType="1"/>
            </p:cNvSpPr>
            <p:nvPr/>
          </p:nvSpPr>
          <p:spPr bwMode="auto">
            <a:xfrm flipV="1">
              <a:off x="3878" y="2387"/>
              <a:ext cx="0" cy="136"/>
            </a:xfrm>
            <a:prstGeom prst="line">
              <a:avLst/>
            </a:prstGeom>
            <a:noFill/>
            <a:ln w="38100">
              <a:solidFill>
                <a:schemeClr val="tx1"/>
              </a:solidFill>
              <a:round/>
              <a:headEnd/>
              <a:tailEnd/>
            </a:ln>
          </p:spPr>
          <p:txBody>
            <a:bodyPr/>
            <a:lstStyle/>
            <a:p>
              <a:endParaRPr lang="cs-CZ"/>
            </a:p>
          </p:txBody>
        </p:sp>
      </p:grpSp>
      <p:sp>
        <p:nvSpPr>
          <p:cNvPr id="79" name="Oval 93"/>
          <p:cNvSpPr>
            <a:spLocks noChangeArrowheads="1"/>
          </p:cNvSpPr>
          <p:nvPr/>
        </p:nvSpPr>
        <p:spPr bwMode="auto">
          <a:xfrm>
            <a:off x="7310438" y="1412875"/>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80" name="Oval 94"/>
          <p:cNvSpPr>
            <a:spLocks noChangeArrowheads="1"/>
          </p:cNvSpPr>
          <p:nvPr/>
        </p:nvSpPr>
        <p:spPr bwMode="auto">
          <a:xfrm>
            <a:off x="7310438" y="1701800"/>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81" name="Oval 95"/>
          <p:cNvSpPr>
            <a:spLocks noChangeArrowheads="1"/>
          </p:cNvSpPr>
          <p:nvPr/>
        </p:nvSpPr>
        <p:spPr bwMode="auto">
          <a:xfrm>
            <a:off x="7310438" y="1989138"/>
            <a:ext cx="71437" cy="71437"/>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82" name="Oval 96"/>
          <p:cNvSpPr>
            <a:spLocks noChangeArrowheads="1"/>
          </p:cNvSpPr>
          <p:nvPr/>
        </p:nvSpPr>
        <p:spPr bwMode="auto">
          <a:xfrm>
            <a:off x="7310438" y="2276475"/>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83" name="Oval 97"/>
          <p:cNvSpPr>
            <a:spLocks noChangeArrowheads="1"/>
          </p:cNvSpPr>
          <p:nvPr/>
        </p:nvSpPr>
        <p:spPr bwMode="auto">
          <a:xfrm>
            <a:off x="7310438" y="2565400"/>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84" name="Oval 98"/>
          <p:cNvSpPr>
            <a:spLocks noChangeArrowheads="1"/>
          </p:cNvSpPr>
          <p:nvPr/>
        </p:nvSpPr>
        <p:spPr bwMode="auto">
          <a:xfrm>
            <a:off x="7310438" y="2852738"/>
            <a:ext cx="71437" cy="71437"/>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85" name="Oval 99"/>
          <p:cNvSpPr>
            <a:spLocks noChangeArrowheads="1"/>
          </p:cNvSpPr>
          <p:nvPr/>
        </p:nvSpPr>
        <p:spPr bwMode="auto">
          <a:xfrm>
            <a:off x="7310438" y="3141663"/>
            <a:ext cx="71437" cy="71437"/>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86" name="Oval 100"/>
          <p:cNvSpPr>
            <a:spLocks noChangeArrowheads="1"/>
          </p:cNvSpPr>
          <p:nvPr/>
        </p:nvSpPr>
        <p:spPr bwMode="auto">
          <a:xfrm>
            <a:off x="7310438" y="3429000"/>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87" name="Oval 101"/>
          <p:cNvSpPr>
            <a:spLocks noChangeArrowheads="1"/>
          </p:cNvSpPr>
          <p:nvPr/>
        </p:nvSpPr>
        <p:spPr bwMode="auto">
          <a:xfrm>
            <a:off x="7310438" y="3717925"/>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88" name="Oval 102"/>
          <p:cNvSpPr>
            <a:spLocks noChangeArrowheads="1"/>
          </p:cNvSpPr>
          <p:nvPr/>
        </p:nvSpPr>
        <p:spPr bwMode="auto">
          <a:xfrm>
            <a:off x="7310438" y="4005263"/>
            <a:ext cx="71437" cy="71437"/>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89" name="Oval 103"/>
          <p:cNvSpPr>
            <a:spLocks noChangeArrowheads="1"/>
          </p:cNvSpPr>
          <p:nvPr/>
        </p:nvSpPr>
        <p:spPr bwMode="auto">
          <a:xfrm>
            <a:off x="7310438" y="4292600"/>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90" name="Oval 104"/>
          <p:cNvSpPr>
            <a:spLocks noChangeArrowheads="1"/>
          </p:cNvSpPr>
          <p:nvPr/>
        </p:nvSpPr>
        <p:spPr bwMode="auto">
          <a:xfrm>
            <a:off x="6373813" y="1412875"/>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91" name="Oval 105"/>
          <p:cNvSpPr>
            <a:spLocks noChangeArrowheads="1"/>
          </p:cNvSpPr>
          <p:nvPr/>
        </p:nvSpPr>
        <p:spPr bwMode="auto">
          <a:xfrm>
            <a:off x="6373813" y="1701800"/>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92" name="Oval 106"/>
          <p:cNvSpPr>
            <a:spLocks noChangeArrowheads="1"/>
          </p:cNvSpPr>
          <p:nvPr/>
        </p:nvSpPr>
        <p:spPr bwMode="auto">
          <a:xfrm>
            <a:off x="6373813" y="1989138"/>
            <a:ext cx="71437" cy="71437"/>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93" name="Oval 107"/>
          <p:cNvSpPr>
            <a:spLocks noChangeArrowheads="1"/>
          </p:cNvSpPr>
          <p:nvPr/>
        </p:nvSpPr>
        <p:spPr bwMode="auto">
          <a:xfrm>
            <a:off x="6373813" y="2276475"/>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94" name="Oval 108"/>
          <p:cNvSpPr>
            <a:spLocks noChangeArrowheads="1"/>
          </p:cNvSpPr>
          <p:nvPr/>
        </p:nvSpPr>
        <p:spPr bwMode="auto">
          <a:xfrm>
            <a:off x="6373813" y="2565400"/>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95" name="Oval 109"/>
          <p:cNvSpPr>
            <a:spLocks noChangeArrowheads="1"/>
          </p:cNvSpPr>
          <p:nvPr/>
        </p:nvSpPr>
        <p:spPr bwMode="auto">
          <a:xfrm>
            <a:off x="6373813" y="2852738"/>
            <a:ext cx="71437" cy="71437"/>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96" name="Oval 110"/>
          <p:cNvSpPr>
            <a:spLocks noChangeArrowheads="1"/>
          </p:cNvSpPr>
          <p:nvPr/>
        </p:nvSpPr>
        <p:spPr bwMode="auto">
          <a:xfrm>
            <a:off x="6373813" y="3141663"/>
            <a:ext cx="71437" cy="71437"/>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97" name="Oval 111"/>
          <p:cNvSpPr>
            <a:spLocks noChangeArrowheads="1"/>
          </p:cNvSpPr>
          <p:nvPr/>
        </p:nvSpPr>
        <p:spPr bwMode="auto">
          <a:xfrm>
            <a:off x="6373813" y="3429000"/>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98" name="Oval 112"/>
          <p:cNvSpPr>
            <a:spLocks noChangeArrowheads="1"/>
          </p:cNvSpPr>
          <p:nvPr/>
        </p:nvSpPr>
        <p:spPr bwMode="auto">
          <a:xfrm>
            <a:off x="6373813" y="3717925"/>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99" name="Oval 113"/>
          <p:cNvSpPr>
            <a:spLocks noChangeArrowheads="1"/>
          </p:cNvSpPr>
          <p:nvPr/>
        </p:nvSpPr>
        <p:spPr bwMode="auto">
          <a:xfrm>
            <a:off x="6373813" y="4005263"/>
            <a:ext cx="71437" cy="71437"/>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100" name="Oval 114"/>
          <p:cNvSpPr>
            <a:spLocks noChangeArrowheads="1"/>
          </p:cNvSpPr>
          <p:nvPr/>
        </p:nvSpPr>
        <p:spPr bwMode="auto">
          <a:xfrm>
            <a:off x="6373813" y="4292600"/>
            <a:ext cx="71437" cy="71438"/>
          </a:xfrm>
          <a:prstGeom prst="ellipse">
            <a:avLst/>
          </a:prstGeom>
          <a:solidFill>
            <a:schemeClr val="bg1"/>
          </a:solidFill>
          <a:ln w="9525">
            <a:solidFill>
              <a:schemeClr val="tx1"/>
            </a:solidFill>
            <a:round/>
            <a:headEnd/>
            <a:tailEnd/>
          </a:ln>
        </p:spPr>
        <p:txBody>
          <a:bodyPr wrap="none" anchor="ctr"/>
          <a:lstStyle/>
          <a:p>
            <a:endParaRPr lang="cs-CZ" altLang="cs-CZ">
              <a:latin typeface="Calibri" pitchFamily="34" charset="0"/>
            </a:endParaRPr>
          </a:p>
        </p:txBody>
      </p:sp>
      <p:sp>
        <p:nvSpPr>
          <p:cNvPr id="101" name="Rectangle 16"/>
          <p:cNvSpPr>
            <a:spLocks noChangeArrowheads="1"/>
          </p:cNvSpPr>
          <p:nvPr/>
        </p:nvSpPr>
        <p:spPr bwMode="auto">
          <a:xfrm>
            <a:off x="323850" y="4770438"/>
            <a:ext cx="8280400" cy="1939925"/>
          </a:xfrm>
          <a:prstGeom prst="rect">
            <a:avLst/>
          </a:prstGeom>
          <a:solidFill>
            <a:schemeClr val="bg1"/>
          </a:solidFill>
          <a:ln w="9525">
            <a:noFill/>
            <a:miter lim="800000"/>
            <a:headEnd/>
            <a:tailEnd/>
          </a:ln>
        </p:spPr>
        <p:txBody>
          <a:bodyPr anchor="ctr">
            <a:spAutoFit/>
          </a:bodyPr>
          <a:lstStyle/>
          <a:p>
            <a:pPr>
              <a:tabLst>
                <a:tab pos="485775" algn="l"/>
              </a:tabLst>
            </a:pPr>
            <a:r>
              <a:rPr lang="cs-CZ" altLang="cs-CZ" sz="2000" b="1">
                <a:latin typeface="Calibri" pitchFamily="34" charset="0"/>
              </a:rPr>
              <a:t>Hlavní efekty:</a:t>
            </a:r>
          </a:p>
          <a:p>
            <a:pPr>
              <a:buFontTx/>
              <a:buChar char="•"/>
              <a:tabLst>
                <a:tab pos="485775" algn="l"/>
              </a:tabLst>
            </a:pPr>
            <a:r>
              <a:rPr lang="cs-CZ" altLang="cs-CZ" sz="2000" b="1">
                <a:latin typeface="Calibri" pitchFamily="34" charset="0"/>
              </a:rPr>
              <a:t>Snížení počtu chybných kompletací až o 90% - vynikající služby zákazníkům !</a:t>
            </a:r>
          </a:p>
          <a:p>
            <a:pPr>
              <a:buFontTx/>
              <a:buChar char="•"/>
              <a:tabLst>
                <a:tab pos="485775" algn="l"/>
              </a:tabLst>
            </a:pPr>
            <a:r>
              <a:rPr lang="cs-CZ" altLang="cs-CZ" sz="2000" b="1">
                <a:latin typeface="Calibri" pitchFamily="34" charset="0"/>
              </a:rPr>
              <a:t>Program optimalizuje cestu operátora a zkracuje potřebný čas na kompletaci</a:t>
            </a:r>
          </a:p>
          <a:p>
            <a:pPr>
              <a:buFontTx/>
              <a:buChar char="•"/>
              <a:tabLst>
                <a:tab pos="485775" algn="l"/>
              </a:tabLst>
            </a:pPr>
            <a:r>
              <a:rPr lang="cs-CZ" altLang="cs-CZ" sz="2000" b="1">
                <a:latin typeface="Calibri" pitchFamily="34" charset="0"/>
              </a:rPr>
              <a:t>Program sleduje počet výdejů a na jeho základě řídí doplňování zásob</a:t>
            </a:r>
          </a:p>
          <a:p>
            <a:pPr>
              <a:buFontTx/>
              <a:buChar char="•"/>
              <a:tabLst>
                <a:tab pos="485775" algn="l"/>
              </a:tabLst>
            </a:pPr>
            <a:r>
              <a:rPr lang="cs-CZ" altLang="cs-CZ" sz="2000" b="1">
                <a:latin typeface="Calibri" pitchFamily="34" charset="0"/>
              </a:rPr>
              <a:t>Automaticky se vystavují potřebné doklady (zdroj: Gros, PPT Kompletace)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lide(fromBottom)">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in)">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edge">
                                      <p:cBhvr>
                                        <p:cTn id="33" dur="2000"/>
                                        <p:tgtEl>
                                          <p:spTgt spid="9"/>
                                        </p:tgtEl>
                                      </p:cBhvr>
                                    </p:animEffect>
                                  </p:childTnLst>
                                </p:cTn>
                              </p:par>
                              <p:par>
                                <p:cTn id="34" presetID="2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edge">
                                      <p:cBhvr>
                                        <p:cTn id="36" dur="2000"/>
                                        <p:tgtEl>
                                          <p:spTgt spid="10"/>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edge">
                                      <p:cBhvr>
                                        <p:cTn id="39" dur="2000"/>
                                        <p:tgtEl>
                                          <p:spTgt spid="11"/>
                                        </p:tgtEl>
                                      </p:cBhvr>
                                    </p:animEffect>
                                  </p:childTnLst>
                                </p:cTn>
                              </p:par>
                              <p:par>
                                <p:cTn id="40" presetID="2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edge">
                                      <p:cBhvr>
                                        <p:cTn id="45" dur="2000"/>
                                        <p:tgtEl>
                                          <p:spTgt spid="13"/>
                                        </p:tgtEl>
                                      </p:cBhvr>
                                    </p:animEffect>
                                  </p:childTnLst>
                                </p:cTn>
                              </p:par>
                              <p:par>
                                <p:cTn id="46" presetID="2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edge">
                                      <p:cBhvr>
                                        <p:cTn id="48" dur="2000"/>
                                        <p:tgtEl>
                                          <p:spTgt spid="14"/>
                                        </p:tgtEl>
                                      </p:cBhvr>
                                    </p:animEffect>
                                  </p:childTnLst>
                                </p:cTn>
                              </p:par>
                              <p:par>
                                <p:cTn id="49" presetID="2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edge">
                                      <p:cBhvr>
                                        <p:cTn id="51" dur="2000"/>
                                        <p:tgtEl>
                                          <p:spTgt spid="15"/>
                                        </p:tgtEl>
                                      </p:cBhvr>
                                    </p:animEffect>
                                  </p:childTnLst>
                                </p:cTn>
                              </p:par>
                              <p:par>
                                <p:cTn id="52" presetID="2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edge">
                                      <p:cBhvr>
                                        <p:cTn id="54" dur="2000"/>
                                        <p:tgtEl>
                                          <p:spTgt spid="16"/>
                                        </p:tgtEl>
                                      </p:cBhvr>
                                    </p:animEffect>
                                  </p:childTnLst>
                                </p:cTn>
                              </p:par>
                              <p:par>
                                <p:cTn id="55" presetID="2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edge">
                                      <p:cBhvr>
                                        <p:cTn id="57" dur="2000"/>
                                        <p:tgtEl>
                                          <p:spTgt spid="17"/>
                                        </p:tgtEl>
                                      </p:cBhvr>
                                    </p:animEffect>
                                  </p:childTnLst>
                                </p:cTn>
                              </p:par>
                              <p:par>
                                <p:cTn id="58" presetID="2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edge">
                                      <p:cBhvr>
                                        <p:cTn id="60" dur="2000"/>
                                        <p:tgtEl>
                                          <p:spTgt spid="18"/>
                                        </p:tgtEl>
                                      </p:cBhvr>
                                    </p:animEffect>
                                  </p:childTnLst>
                                </p:cTn>
                              </p:par>
                              <p:par>
                                <p:cTn id="61" presetID="2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edge">
                                      <p:cBhvr>
                                        <p:cTn id="63" dur="2000"/>
                                        <p:tgtEl>
                                          <p:spTgt spid="19"/>
                                        </p:tgtEl>
                                      </p:cBhvr>
                                    </p:animEffect>
                                  </p:childTnLst>
                                </p:cTn>
                              </p:par>
                              <p:par>
                                <p:cTn id="64" presetID="2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edge">
                                      <p:cBhvr>
                                        <p:cTn id="66" dur="2000"/>
                                        <p:tgtEl>
                                          <p:spTgt spid="20"/>
                                        </p:tgtEl>
                                      </p:cBhvr>
                                    </p:animEffect>
                                  </p:childTnLst>
                                </p:cTn>
                              </p:par>
                              <p:par>
                                <p:cTn id="67" presetID="20"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edge">
                                      <p:cBhvr>
                                        <p:cTn id="69" dur="2000"/>
                                        <p:tgtEl>
                                          <p:spTgt spid="21"/>
                                        </p:tgtEl>
                                      </p:cBhvr>
                                    </p:animEffect>
                                  </p:childTnLst>
                                </p:cTn>
                              </p:par>
                              <p:par>
                                <p:cTn id="70" presetID="2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edge">
                                      <p:cBhvr>
                                        <p:cTn id="72" dur="2000"/>
                                        <p:tgtEl>
                                          <p:spTgt spid="22"/>
                                        </p:tgtEl>
                                      </p:cBhvr>
                                    </p:animEffect>
                                  </p:childTnLst>
                                </p:cTn>
                              </p:par>
                              <p:par>
                                <p:cTn id="73" presetID="20"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edge">
                                      <p:cBhvr>
                                        <p:cTn id="75" dur="2000"/>
                                        <p:tgtEl>
                                          <p:spTgt spid="23"/>
                                        </p:tgtEl>
                                      </p:cBhvr>
                                    </p:animEffect>
                                  </p:childTnLst>
                                </p:cTn>
                              </p:par>
                              <p:par>
                                <p:cTn id="76" presetID="20" presetClass="entr" presetSubtype="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edge">
                                      <p:cBhvr>
                                        <p:cTn id="78" dur="2000"/>
                                        <p:tgtEl>
                                          <p:spTgt spid="24"/>
                                        </p:tgtEl>
                                      </p:cBhvr>
                                    </p:animEffect>
                                  </p:childTnLst>
                                </p:cTn>
                              </p:par>
                              <p:par>
                                <p:cTn id="79" presetID="20"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edge">
                                      <p:cBhvr>
                                        <p:cTn id="81" dur="2000"/>
                                        <p:tgtEl>
                                          <p:spTgt spid="25"/>
                                        </p:tgtEl>
                                      </p:cBhvr>
                                    </p:animEffect>
                                  </p:childTnLst>
                                </p:cTn>
                              </p:par>
                              <p:par>
                                <p:cTn id="82" presetID="20" presetClass="entr" presetSubtype="0"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edge">
                                      <p:cBhvr>
                                        <p:cTn id="84" dur="2000"/>
                                        <p:tgtEl>
                                          <p:spTgt spid="26"/>
                                        </p:tgtEl>
                                      </p:cBhvr>
                                    </p:animEffect>
                                  </p:childTnLst>
                                </p:cTn>
                              </p:par>
                              <p:par>
                                <p:cTn id="85" presetID="20"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edge">
                                      <p:cBhvr>
                                        <p:cTn id="87" dur="2000"/>
                                        <p:tgtEl>
                                          <p:spTgt spid="27"/>
                                        </p:tgtEl>
                                      </p:cBhvr>
                                    </p:animEffect>
                                  </p:childTnLst>
                                </p:cTn>
                              </p:par>
                              <p:par>
                                <p:cTn id="88" presetID="20"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wedge">
                                      <p:cBhvr>
                                        <p:cTn id="90" dur="2000"/>
                                        <p:tgtEl>
                                          <p:spTgt spid="28"/>
                                        </p:tgtEl>
                                      </p:cBhvr>
                                    </p:animEffect>
                                  </p:childTnLst>
                                </p:cTn>
                              </p:par>
                              <p:par>
                                <p:cTn id="91" presetID="20" presetClass="entr" presetSubtype="0"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edge">
                                      <p:cBhvr>
                                        <p:cTn id="93" dur="2000"/>
                                        <p:tgtEl>
                                          <p:spTgt spid="29"/>
                                        </p:tgtEl>
                                      </p:cBhvr>
                                    </p:animEffect>
                                  </p:childTnLst>
                                </p:cTn>
                              </p:par>
                              <p:par>
                                <p:cTn id="94" presetID="20" presetClass="entr"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wedge">
                                      <p:cBhvr>
                                        <p:cTn id="96" dur="2000"/>
                                        <p:tgtEl>
                                          <p:spTgt spid="30"/>
                                        </p:tgtEl>
                                      </p:cBhvr>
                                    </p:animEffect>
                                  </p:childTnLst>
                                </p:cTn>
                              </p:par>
                              <p:par>
                                <p:cTn id="97" presetID="20" presetClass="entr" presetSubtype="0"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edge">
                                      <p:cBhvr>
                                        <p:cTn id="99" dur="2000"/>
                                        <p:tgtEl>
                                          <p:spTgt spid="31"/>
                                        </p:tgtEl>
                                      </p:cBhvr>
                                    </p:animEffect>
                                  </p:childTnLst>
                                </p:cTn>
                              </p:par>
                              <p:par>
                                <p:cTn id="100" presetID="20" presetClass="entr" presetSubtype="0" fill="hold" grpId="0"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wedge">
                                      <p:cBhvr>
                                        <p:cTn id="102" dur="2000"/>
                                        <p:tgtEl>
                                          <p:spTgt spid="32"/>
                                        </p:tgtEl>
                                      </p:cBhvr>
                                    </p:animEffect>
                                  </p:childTnLst>
                                </p:cTn>
                              </p:par>
                              <p:par>
                                <p:cTn id="103" presetID="20" presetClass="entr" presetSubtype="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wedge">
                                      <p:cBhvr>
                                        <p:cTn id="105" dur="2000"/>
                                        <p:tgtEl>
                                          <p:spTgt spid="33"/>
                                        </p:tgtEl>
                                      </p:cBhvr>
                                    </p:animEffect>
                                  </p:childTnLst>
                                </p:cTn>
                              </p:par>
                              <p:par>
                                <p:cTn id="106" presetID="20" presetClass="entr" presetSubtype="0"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wedge">
                                      <p:cBhvr>
                                        <p:cTn id="108" dur="2000"/>
                                        <p:tgtEl>
                                          <p:spTgt spid="34"/>
                                        </p:tgtEl>
                                      </p:cBhvr>
                                    </p:animEffect>
                                  </p:childTnLst>
                                </p:cTn>
                              </p:par>
                              <p:par>
                                <p:cTn id="109" presetID="20" presetClass="entr" presetSubtype="0" fill="hold" grpId="0" nodeType="with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wedge">
                                      <p:cBhvr>
                                        <p:cTn id="111" dur="2000"/>
                                        <p:tgtEl>
                                          <p:spTgt spid="35"/>
                                        </p:tgtEl>
                                      </p:cBhvr>
                                    </p:animEffect>
                                  </p:childTnLst>
                                </p:cTn>
                              </p:par>
                              <p:par>
                                <p:cTn id="112" presetID="20" presetClass="entr" presetSubtype="0" fill="hold" grpId="0" nodeType="with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wedge">
                                      <p:cBhvr>
                                        <p:cTn id="114" dur="2000"/>
                                        <p:tgtEl>
                                          <p:spTgt spid="36"/>
                                        </p:tgtEl>
                                      </p:cBhvr>
                                    </p:animEffect>
                                  </p:childTnLst>
                                </p:cTn>
                              </p:par>
                              <p:par>
                                <p:cTn id="115" presetID="20" presetClass="entr" presetSubtype="0" fill="hold" grpId="0" nodeType="with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wedge">
                                      <p:cBhvr>
                                        <p:cTn id="117" dur="2000"/>
                                        <p:tgtEl>
                                          <p:spTgt spid="37"/>
                                        </p:tgtEl>
                                      </p:cBhvr>
                                    </p:animEffect>
                                  </p:childTnLst>
                                </p:cTn>
                              </p:par>
                              <p:par>
                                <p:cTn id="118" presetID="20" presetClass="entr" presetSubtype="0" fill="hold" grpId="0" nodeType="with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wedge">
                                      <p:cBhvr>
                                        <p:cTn id="120" dur="2000"/>
                                        <p:tgtEl>
                                          <p:spTgt spid="38"/>
                                        </p:tgtEl>
                                      </p:cBhvr>
                                    </p:animEffect>
                                  </p:childTnLst>
                                </p:cTn>
                              </p:par>
                              <p:par>
                                <p:cTn id="121" presetID="20" presetClass="entr" presetSubtype="0" fill="hold" grpId="0" nodeType="with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edge">
                                      <p:cBhvr>
                                        <p:cTn id="123" dur="2000"/>
                                        <p:tgtEl>
                                          <p:spTgt spid="39"/>
                                        </p:tgtEl>
                                      </p:cBhvr>
                                    </p:animEffect>
                                  </p:childTnLst>
                                </p:cTn>
                              </p:par>
                              <p:par>
                                <p:cTn id="124" presetID="20" presetClass="entr" presetSubtype="0" fill="hold" grpId="0" nodeType="with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wedge">
                                      <p:cBhvr>
                                        <p:cTn id="126" dur="2000"/>
                                        <p:tgtEl>
                                          <p:spTgt spid="40"/>
                                        </p:tgtEl>
                                      </p:cBhvr>
                                    </p:animEffect>
                                  </p:childTnLst>
                                </p:cTn>
                              </p:par>
                              <p:par>
                                <p:cTn id="127" presetID="20" presetClass="entr" presetSubtype="0" fill="hold" grpId="0" nodeType="with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wedge">
                                      <p:cBhvr>
                                        <p:cTn id="129" dur="2000"/>
                                        <p:tgtEl>
                                          <p:spTgt spid="41"/>
                                        </p:tgtEl>
                                      </p:cBhvr>
                                    </p:animEffect>
                                  </p:childTnLst>
                                </p:cTn>
                              </p:par>
                              <p:par>
                                <p:cTn id="130" presetID="20" presetClass="entr" presetSubtype="0" fill="hold" grpId="0" nodeType="with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wedge">
                                      <p:cBhvr>
                                        <p:cTn id="132" dur="2000"/>
                                        <p:tgtEl>
                                          <p:spTgt spid="42"/>
                                        </p:tgtEl>
                                      </p:cBhvr>
                                    </p:animEffect>
                                  </p:childTnLst>
                                </p:cTn>
                              </p:par>
                              <p:par>
                                <p:cTn id="133" presetID="20" presetClass="entr" presetSubtype="0" fill="hold" grpId="0"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wedge">
                                      <p:cBhvr>
                                        <p:cTn id="135" dur="2000"/>
                                        <p:tgtEl>
                                          <p:spTgt spid="43"/>
                                        </p:tgtEl>
                                      </p:cBhvr>
                                    </p:animEffect>
                                  </p:childTnLst>
                                </p:cTn>
                              </p:par>
                              <p:par>
                                <p:cTn id="136" presetID="20" presetClass="entr" presetSubtype="0" fill="hold" grpId="0" nodeType="withEffect">
                                  <p:stCondLst>
                                    <p:cond delay="0"/>
                                  </p:stCondLst>
                                  <p:childTnLst>
                                    <p:set>
                                      <p:cBhvr>
                                        <p:cTn id="137" dur="1" fill="hold">
                                          <p:stCondLst>
                                            <p:cond delay="0"/>
                                          </p:stCondLst>
                                        </p:cTn>
                                        <p:tgtEl>
                                          <p:spTgt spid="44"/>
                                        </p:tgtEl>
                                        <p:attrNameLst>
                                          <p:attrName>style.visibility</p:attrName>
                                        </p:attrNameLst>
                                      </p:cBhvr>
                                      <p:to>
                                        <p:strVal val="visible"/>
                                      </p:to>
                                    </p:set>
                                    <p:animEffect transition="in" filter="wedge">
                                      <p:cBhvr>
                                        <p:cTn id="138" dur="2000"/>
                                        <p:tgtEl>
                                          <p:spTgt spid="44"/>
                                        </p:tgtEl>
                                      </p:cBhvr>
                                    </p:animEffect>
                                  </p:childTnLst>
                                </p:cTn>
                              </p:par>
                              <p:par>
                                <p:cTn id="139" presetID="20" presetClass="entr" presetSubtype="0" fill="hold" grpId="0" nodeType="withEffect">
                                  <p:stCondLst>
                                    <p:cond delay="0"/>
                                  </p:stCondLst>
                                  <p:childTnLst>
                                    <p:set>
                                      <p:cBhvr>
                                        <p:cTn id="140" dur="1" fill="hold">
                                          <p:stCondLst>
                                            <p:cond delay="0"/>
                                          </p:stCondLst>
                                        </p:cTn>
                                        <p:tgtEl>
                                          <p:spTgt spid="45"/>
                                        </p:tgtEl>
                                        <p:attrNameLst>
                                          <p:attrName>style.visibility</p:attrName>
                                        </p:attrNameLst>
                                      </p:cBhvr>
                                      <p:to>
                                        <p:strVal val="visible"/>
                                      </p:to>
                                    </p:set>
                                    <p:animEffect transition="in" filter="wedge">
                                      <p:cBhvr>
                                        <p:cTn id="141" dur="2000"/>
                                        <p:tgtEl>
                                          <p:spTgt spid="45"/>
                                        </p:tgtEl>
                                      </p:cBhvr>
                                    </p:animEffect>
                                  </p:childTnLst>
                                </p:cTn>
                              </p:par>
                              <p:par>
                                <p:cTn id="142" presetID="20" presetClass="entr" presetSubtype="0" fill="hold" grpId="0"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edge">
                                      <p:cBhvr>
                                        <p:cTn id="144" dur="2000"/>
                                        <p:tgtEl>
                                          <p:spTgt spid="46"/>
                                        </p:tgtEl>
                                      </p:cBhvr>
                                    </p:animEffect>
                                  </p:childTnLst>
                                </p:cTn>
                              </p:par>
                              <p:par>
                                <p:cTn id="145" presetID="20" presetClass="entr" presetSubtype="0" fill="hold" grpId="0" nodeType="withEffect">
                                  <p:stCondLst>
                                    <p:cond delay="0"/>
                                  </p:stCondLst>
                                  <p:childTnLst>
                                    <p:set>
                                      <p:cBhvr>
                                        <p:cTn id="146" dur="1" fill="hold">
                                          <p:stCondLst>
                                            <p:cond delay="0"/>
                                          </p:stCondLst>
                                        </p:cTn>
                                        <p:tgtEl>
                                          <p:spTgt spid="47"/>
                                        </p:tgtEl>
                                        <p:attrNameLst>
                                          <p:attrName>style.visibility</p:attrName>
                                        </p:attrNameLst>
                                      </p:cBhvr>
                                      <p:to>
                                        <p:strVal val="visible"/>
                                      </p:to>
                                    </p:set>
                                    <p:animEffect transition="in" filter="wedge">
                                      <p:cBhvr>
                                        <p:cTn id="147" dur="2000"/>
                                        <p:tgtEl>
                                          <p:spTgt spid="47"/>
                                        </p:tgtEl>
                                      </p:cBhvr>
                                    </p:animEffect>
                                  </p:childTnLst>
                                </p:cTn>
                              </p:par>
                              <p:par>
                                <p:cTn id="148" presetID="20" presetClass="entr" presetSubtype="0" fill="hold" grpId="0" nodeType="withEffect">
                                  <p:stCondLst>
                                    <p:cond delay="0"/>
                                  </p:stCondLst>
                                  <p:childTnLst>
                                    <p:set>
                                      <p:cBhvr>
                                        <p:cTn id="149" dur="1" fill="hold">
                                          <p:stCondLst>
                                            <p:cond delay="0"/>
                                          </p:stCondLst>
                                        </p:cTn>
                                        <p:tgtEl>
                                          <p:spTgt spid="48"/>
                                        </p:tgtEl>
                                        <p:attrNameLst>
                                          <p:attrName>style.visibility</p:attrName>
                                        </p:attrNameLst>
                                      </p:cBhvr>
                                      <p:to>
                                        <p:strVal val="visible"/>
                                      </p:to>
                                    </p:set>
                                    <p:animEffect transition="in" filter="wedge">
                                      <p:cBhvr>
                                        <p:cTn id="150" dur="2000"/>
                                        <p:tgtEl>
                                          <p:spTgt spid="48"/>
                                        </p:tgtEl>
                                      </p:cBhvr>
                                    </p:animEffect>
                                  </p:childTnLst>
                                </p:cTn>
                              </p:par>
                              <p:par>
                                <p:cTn id="151" presetID="20" presetClass="entr" presetSubtype="0" fill="hold" grpId="0" nodeType="withEffect">
                                  <p:stCondLst>
                                    <p:cond delay="0"/>
                                  </p:stCondLst>
                                  <p:childTnLst>
                                    <p:set>
                                      <p:cBhvr>
                                        <p:cTn id="152" dur="1" fill="hold">
                                          <p:stCondLst>
                                            <p:cond delay="0"/>
                                          </p:stCondLst>
                                        </p:cTn>
                                        <p:tgtEl>
                                          <p:spTgt spid="49"/>
                                        </p:tgtEl>
                                        <p:attrNameLst>
                                          <p:attrName>style.visibility</p:attrName>
                                        </p:attrNameLst>
                                      </p:cBhvr>
                                      <p:to>
                                        <p:strVal val="visible"/>
                                      </p:to>
                                    </p:set>
                                    <p:animEffect transition="in" filter="wedge">
                                      <p:cBhvr>
                                        <p:cTn id="153" dur="2000"/>
                                        <p:tgtEl>
                                          <p:spTgt spid="49"/>
                                        </p:tgtEl>
                                      </p:cBhvr>
                                    </p:animEffect>
                                  </p:childTnLst>
                                </p:cTn>
                              </p:par>
                              <p:par>
                                <p:cTn id="154" presetID="20" presetClass="entr" presetSubtype="0" fill="hold" grpId="0" nodeType="withEffect">
                                  <p:stCondLst>
                                    <p:cond delay="0"/>
                                  </p:stCondLst>
                                  <p:childTnLst>
                                    <p:set>
                                      <p:cBhvr>
                                        <p:cTn id="155" dur="1" fill="hold">
                                          <p:stCondLst>
                                            <p:cond delay="0"/>
                                          </p:stCondLst>
                                        </p:cTn>
                                        <p:tgtEl>
                                          <p:spTgt spid="50"/>
                                        </p:tgtEl>
                                        <p:attrNameLst>
                                          <p:attrName>style.visibility</p:attrName>
                                        </p:attrNameLst>
                                      </p:cBhvr>
                                      <p:to>
                                        <p:strVal val="visible"/>
                                      </p:to>
                                    </p:set>
                                    <p:animEffect transition="in" filter="wedge">
                                      <p:cBhvr>
                                        <p:cTn id="156" dur="2000"/>
                                        <p:tgtEl>
                                          <p:spTgt spid="50"/>
                                        </p:tgtEl>
                                      </p:cBhvr>
                                    </p:animEffect>
                                  </p:childTnLst>
                                </p:cTn>
                              </p:par>
                              <p:par>
                                <p:cTn id="157" presetID="20"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wedge">
                                      <p:cBhvr>
                                        <p:cTn id="159" dur="2000"/>
                                        <p:tgtEl>
                                          <p:spTgt spid="51"/>
                                        </p:tgtEl>
                                      </p:cBhvr>
                                    </p:animEffect>
                                  </p:childTnLst>
                                </p:cTn>
                              </p:par>
                              <p:par>
                                <p:cTn id="160" presetID="20" presetClass="entr" presetSubtype="0" fill="hold" grpId="0" nodeType="withEffect">
                                  <p:stCondLst>
                                    <p:cond delay="0"/>
                                  </p:stCondLst>
                                  <p:childTnLst>
                                    <p:set>
                                      <p:cBhvr>
                                        <p:cTn id="161" dur="1" fill="hold">
                                          <p:stCondLst>
                                            <p:cond delay="0"/>
                                          </p:stCondLst>
                                        </p:cTn>
                                        <p:tgtEl>
                                          <p:spTgt spid="52"/>
                                        </p:tgtEl>
                                        <p:attrNameLst>
                                          <p:attrName>style.visibility</p:attrName>
                                        </p:attrNameLst>
                                      </p:cBhvr>
                                      <p:to>
                                        <p:strVal val="visible"/>
                                      </p:to>
                                    </p:set>
                                    <p:animEffect transition="in" filter="wedge">
                                      <p:cBhvr>
                                        <p:cTn id="162" dur="2000"/>
                                        <p:tgtEl>
                                          <p:spTgt spid="52"/>
                                        </p:tgtEl>
                                      </p:cBhvr>
                                    </p:animEffect>
                                  </p:childTnLst>
                                </p:cTn>
                              </p:par>
                              <p:par>
                                <p:cTn id="163" presetID="20" presetClass="entr" presetSubtype="0" fill="hold" grpId="0" nodeType="withEffect">
                                  <p:stCondLst>
                                    <p:cond delay="0"/>
                                  </p:stCondLst>
                                  <p:childTnLst>
                                    <p:set>
                                      <p:cBhvr>
                                        <p:cTn id="164" dur="1" fill="hold">
                                          <p:stCondLst>
                                            <p:cond delay="0"/>
                                          </p:stCondLst>
                                        </p:cTn>
                                        <p:tgtEl>
                                          <p:spTgt spid="53"/>
                                        </p:tgtEl>
                                        <p:attrNameLst>
                                          <p:attrName>style.visibility</p:attrName>
                                        </p:attrNameLst>
                                      </p:cBhvr>
                                      <p:to>
                                        <p:strVal val="visible"/>
                                      </p:to>
                                    </p:set>
                                    <p:animEffect transition="in" filter="wedge">
                                      <p:cBhvr>
                                        <p:cTn id="165" dur="2000"/>
                                        <p:tgtEl>
                                          <p:spTgt spid="53"/>
                                        </p:tgtEl>
                                      </p:cBhvr>
                                    </p:animEffect>
                                  </p:childTnLst>
                                </p:cTn>
                              </p:par>
                              <p:par>
                                <p:cTn id="166" presetID="20" presetClass="entr" presetSubtype="0" fill="hold" grpId="0" nodeType="withEffect">
                                  <p:stCondLst>
                                    <p:cond delay="0"/>
                                  </p:stCondLst>
                                  <p:childTnLst>
                                    <p:set>
                                      <p:cBhvr>
                                        <p:cTn id="167" dur="1" fill="hold">
                                          <p:stCondLst>
                                            <p:cond delay="0"/>
                                          </p:stCondLst>
                                        </p:cTn>
                                        <p:tgtEl>
                                          <p:spTgt spid="54"/>
                                        </p:tgtEl>
                                        <p:attrNameLst>
                                          <p:attrName>style.visibility</p:attrName>
                                        </p:attrNameLst>
                                      </p:cBhvr>
                                      <p:to>
                                        <p:strVal val="visible"/>
                                      </p:to>
                                    </p:set>
                                    <p:animEffect transition="in" filter="wedge">
                                      <p:cBhvr>
                                        <p:cTn id="168" dur="2000"/>
                                        <p:tgtEl>
                                          <p:spTgt spid="54"/>
                                        </p:tgtEl>
                                      </p:cBhvr>
                                    </p:animEffect>
                                  </p:childTnLst>
                                </p:cTn>
                              </p:par>
                              <p:par>
                                <p:cTn id="169" presetID="20" presetClass="entr" presetSubtype="0" fill="hold" grpId="0" nodeType="withEffect">
                                  <p:stCondLst>
                                    <p:cond delay="0"/>
                                  </p:stCondLst>
                                  <p:childTnLst>
                                    <p:set>
                                      <p:cBhvr>
                                        <p:cTn id="170" dur="1" fill="hold">
                                          <p:stCondLst>
                                            <p:cond delay="0"/>
                                          </p:stCondLst>
                                        </p:cTn>
                                        <p:tgtEl>
                                          <p:spTgt spid="55"/>
                                        </p:tgtEl>
                                        <p:attrNameLst>
                                          <p:attrName>style.visibility</p:attrName>
                                        </p:attrNameLst>
                                      </p:cBhvr>
                                      <p:to>
                                        <p:strVal val="visible"/>
                                      </p:to>
                                    </p:set>
                                    <p:animEffect transition="in" filter="wedge">
                                      <p:cBhvr>
                                        <p:cTn id="171" dur="2000"/>
                                        <p:tgtEl>
                                          <p:spTgt spid="55"/>
                                        </p:tgtEl>
                                      </p:cBhvr>
                                    </p:animEffect>
                                  </p:childTnLst>
                                </p:cTn>
                              </p:par>
                              <p:par>
                                <p:cTn id="172" presetID="20" presetClass="entr" presetSubtype="0" fill="hold" grpId="0" nodeType="withEffect">
                                  <p:stCondLst>
                                    <p:cond delay="0"/>
                                  </p:stCondLst>
                                  <p:childTnLst>
                                    <p:set>
                                      <p:cBhvr>
                                        <p:cTn id="173" dur="1" fill="hold">
                                          <p:stCondLst>
                                            <p:cond delay="0"/>
                                          </p:stCondLst>
                                        </p:cTn>
                                        <p:tgtEl>
                                          <p:spTgt spid="56"/>
                                        </p:tgtEl>
                                        <p:attrNameLst>
                                          <p:attrName>style.visibility</p:attrName>
                                        </p:attrNameLst>
                                      </p:cBhvr>
                                      <p:to>
                                        <p:strVal val="visible"/>
                                      </p:to>
                                    </p:set>
                                    <p:animEffect transition="in" filter="wedge">
                                      <p:cBhvr>
                                        <p:cTn id="174" dur="2000"/>
                                        <p:tgtEl>
                                          <p:spTgt spid="56"/>
                                        </p:tgtEl>
                                      </p:cBhvr>
                                    </p:animEffect>
                                  </p:childTnLst>
                                </p:cTn>
                              </p:par>
                              <p:par>
                                <p:cTn id="175" presetID="20" presetClass="entr" presetSubtype="0" fill="hold" grpId="0" nodeType="withEffect">
                                  <p:stCondLst>
                                    <p:cond delay="0"/>
                                  </p:stCondLst>
                                  <p:childTnLst>
                                    <p:set>
                                      <p:cBhvr>
                                        <p:cTn id="176" dur="1" fill="hold">
                                          <p:stCondLst>
                                            <p:cond delay="0"/>
                                          </p:stCondLst>
                                        </p:cTn>
                                        <p:tgtEl>
                                          <p:spTgt spid="57"/>
                                        </p:tgtEl>
                                        <p:attrNameLst>
                                          <p:attrName>style.visibility</p:attrName>
                                        </p:attrNameLst>
                                      </p:cBhvr>
                                      <p:to>
                                        <p:strVal val="visible"/>
                                      </p:to>
                                    </p:set>
                                    <p:animEffect transition="in" filter="wedge">
                                      <p:cBhvr>
                                        <p:cTn id="177" dur="2000"/>
                                        <p:tgtEl>
                                          <p:spTgt spid="57"/>
                                        </p:tgtEl>
                                      </p:cBhvr>
                                    </p:animEffect>
                                  </p:childTnLst>
                                </p:cTn>
                              </p:par>
                              <p:par>
                                <p:cTn id="178" presetID="20" presetClass="entr" presetSubtype="0" fill="hold" grpId="0" nodeType="withEffect">
                                  <p:stCondLst>
                                    <p:cond delay="0"/>
                                  </p:stCondLst>
                                  <p:childTnLst>
                                    <p:set>
                                      <p:cBhvr>
                                        <p:cTn id="179" dur="1" fill="hold">
                                          <p:stCondLst>
                                            <p:cond delay="0"/>
                                          </p:stCondLst>
                                        </p:cTn>
                                        <p:tgtEl>
                                          <p:spTgt spid="58"/>
                                        </p:tgtEl>
                                        <p:attrNameLst>
                                          <p:attrName>style.visibility</p:attrName>
                                        </p:attrNameLst>
                                      </p:cBhvr>
                                      <p:to>
                                        <p:strVal val="visible"/>
                                      </p:to>
                                    </p:set>
                                    <p:animEffect transition="in" filter="wedge">
                                      <p:cBhvr>
                                        <p:cTn id="180" dur="2000"/>
                                        <p:tgtEl>
                                          <p:spTgt spid="58"/>
                                        </p:tgtEl>
                                      </p:cBhvr>
                                    </p:animEffect>
                                  </p:childTnLst>
                                </p:cTn>
                              </p:par>
                              <p:par>
                                <p:cTn id="181" presetID="20" presetClass="entr" presetSubtype="0" fill="hold" grpId="0" nodeType="withEffect">
                                  <p:stCondLst>
                                    <p:cond delay="0"/>
                                  </p:stCondLst>
                                  <p:childTnLst>
                                    <p:set>
                                      <p:cBhvr>
                                        <p:cTn id="182" dur="1" fill="hold">
                                          <p:stCondLst>
                                            <p:cond delay="0"/>
                                          </p:stCondLst>
                                        </p:cTn>
                                        <p:tgtEl>
                                          <p:spTgt spid="59"/>
                                        </p:tgtEl>
                                        <p:attrNameLst>
                                          <p:attrName>style.visibility</p:attrName>
                                        </p:attrNameLst>
                                      </p:cBhvr>
                                      <p:to>
                                        <p:strVal val="visible"/>
                                      </p:to>
                                    </p:set>
                                    <p:animEffect transition="in" filter="wedge">
                                      <p:cBhvr>
                                        <p:cTn id="183" dur="2000"/>
                                        <p:tgtEl>
                                          <p:spTgt spid="59"/>
                                        </p:tgtEl>
                                      </p:cBhvr>
                                    </p:animEffect>
                                  </p:childTnLst>
                                </p:cTn>
                              </p:par>
                              <p:par>
                                <p:cTn id="184" presetID="20" presetClass="entr" presetSubtype="0" fill="hold" grpId="0" nodeType="withEffect">
                                  <p:stCondLst>
                                    <p:cond delay="0"/>
                                  </p:stCondLst>
                                  <p:childTnLst>
                                    <p:set>
                                      <p:cBhvr>
                                        <p:cTn id="185" dur="1" fill="hold">
                                          <p:stCondLst>
                                            <p:cond delay="0"/>
                                          </p:stCondLst>
                                        </p:cTn>
                                        <p:tgtEl>
                                          <p:spTgt spid="60"/>
                                        </p:tgtEl>
                                        <p:attrNameLst>
                                          <p:attrName>style.visibility</p:attrName>
                                        </p:attrNameLst>
                                      </p:cBhvr>
                                      <p:to>
                                        <p:strVal val="visible"/>
                                      </p:to>
                                    </p:set>
                                    <p:animEffect transition="in" filter="wedge">
                                      <p:cBhvr>
                                        <p:cTn id="186" dur="2000"/>
                                        <p:tgtEl>
                                          <p:spTgt spid="60"/>
                                        </p:tgtEl>
                                      </p:cBhvr>
                                    </p:animEffect>
                                  </p:childTnLst>
                                </p:cTn>
                              </p:par>
                              <p:par>
                                <p:cTn id="187" presetID="20" presetClass="entr" presetSubtype="0" fill="hold" grpId="0" nodeType="withEffect">
                                  <p:stCondLst>
                                    <p:cond delay="0"/>
                                  </p:stCondLst>
                                  <p:childTnLst>
                                    <p:set>
                                      <p:cBhvr>
                                        <p:cTn id="188" dur="1" fill="hold">
                                          <p:stCondLst>
                                            <p:cond delay="0"/>
                                          </p:stCondLst>
                                        </p:cTn>
                                        <p:tgtEl>
                                          <p:spTgt spid="61"/>
                                        </p:tgtEl>
                                        <p:attrNameLst>
                                          <p:attrName>style.visibility</p:attrName>
                                        </p:attrNameLst>
                                      </p:cBhvr>
                                      <p:to>
                                        <p:strVal val="visible"/>
                                      </p:to>
                                    </p:set>
                                    <p:animEffect transition="in" filter="wedge">
                                      <p:cBhvr>
                                        <p:cTn id="189" dur="2000"/>
                                        <p:tgtEl>
                                          <p:spTgt spid="61"/>
                                        </p:tgtEl>
                                      </p:cBhvr>
                                    </p:animEffect>
                                  </p:childTnLst>
                                </p:cTn>
                              </p:par>
                              <p:par>
                                <p:cTn id="190" presetID="20" presetClass="entr" presetSubtype="0" fill="hold" grpId="0" nodeType="withEffect">
                                  <p:stCondLst>
                                    <p:cond delay="0"/>
                                  </p:stCondLst>
                                  <p:childTnLst>
                                    <p:set>
                                      <p:cBhvr>
                                        <p:cTn id="191" dur="1" fill="hold">
                                          <p:stCondLst>
                                            <p:cond delay="0"/>
                                          </p:stCondLst>
                                        </p:cTn>
                                        <p:tgtEl>
                                          <p:spTgt spid="62"/>
                                        </p:tgtEl>
                                        <p:attrNameLst>
                                          <p:attrName>style.visibility</p:attrName>
                                        </p:attrNameLst>
                                      </p:cBhvr>
                                      <p:to>
                                        <p:strVal val="visible"/>
                                      </p:to>
                                    </p:set>
                                    <p:animEffect transition="in" filter="wedge">
                                      <p:cBhvr>
                                        <p:cTn id="192" dur="2000"/>
                                        <p:tgtEl>
                                          <p:spTgt spid="62"/>
                                        </p:tgtEl>
                                      </p:cBhvr>
                                    </p:animEffect>
                                  </p:childTnLst>
                                </p:cTn>
                              </p:par>
                              <p:par>
                                <p:cTn id="193" presetID="20" presetClass="entr" presetSubtype="0" fill="hold" grpId="0" nodeType="withEffect">
                                  <p:stCondLst>
                                    <p:cond delay="0"/>
                                  </p:stCondLst>
                                  <p:childTnLst>
                                    <p:set>
                                      <p:cBhvr>
                                        <p:cTn id="194" dur="1" fill="hold">
                                          <p:stCondLst>
                                            <p:cond delay="0"/>
                                          </p:stCondLst>
                                        </p:cTn>
                                        <p:tgtEl>
                                          <p:spTgt spid="63"/>
                                        </p:tgtEl>
                                        <p:attrNameLst>
                                          <p:attrName>style.visibility</p:attrName>
                                        </p:attrNameLst>
                                      </p:cBhvr>
                                      <p:to>
                                        <p:strVal val="visible"/>
                                      </p:to>
                                    </p:set>
                                    <p:animEffect transition="in" filter="wedge">
                                      <p:cBhvr>
                                        <p:cTn id="195" dur="2000"/>
                                        <p:tgtEl>
                                          <p:spTgt spid="63"/>
                                        </p:tgtEl>
                                      </p:cBhvr>
                                    </p:animEffect>
                                  </p:childTnLst>
                                </p:cTn>
                              </p:par>
                              <p:par>
                                <p:cTn id="196" presetID="20" presetClass="entr" presetSubtype="0" fill="hold" grpId="0" nodeType="withEffect">
                                  <p:stCondLst>
                                    <p:cond delay="0"/>
                                  </p:stCondLst>
                                  <p:childTnLst>
                                    <p:set>
                                      <p:cBhvr>
                                        <p:cTn id="197" dur="1" fill="hold">
                                          <p:stCondLst>
                                            <p:cond delay="0"/>
                                          </p:stCondLst>
                                        </p:cTn>
                                        <p:tgtEl>
                                          <p:spTgt spid="64"/>
                                        </p:tgtEl>
                                        <p:attrNameLst>
                                          <p:attrName>style.visibility</p:attrName>
                                        </p:attrNameLst>
                                      </p:cBhvr>
                                      <p:to>
                                        <p:strVal val="visible"/>
                                      </p:to>
                                    </p:set>
                                    <p:animEffect transition="in" filter="wedge">
                                      <p:cBhvr>
                                        <p:cTn id="198" dur="2000"/>
                                        <p:tgtEl>
                                          <p:spTgt spid="64"/>
                                        </p:tgtEl>
                                      </p:cBhvr>
                                    </p:animEffect>
                                  </p:childTnLst>
                                </p:cTn>
                              </p:par>
                              <p:par>
                                <p:cTn id="199" presetID="20" presetClass="entr" presetSubtype="0" fill="hold" grpId="0" nodeType="withEffect">
                                  <p:stCondLst>
                                    <p:cond delay="0"/>
                                  </p:stCondLst>
                                  <p:childTnLst>
                                    <p:set>
                                      <p:cBhvr>
                                        <p:cTn id="200" dur="1" fill="hold">
                                          <p:stCondLst>
                                            <p:cond delay="0"/>
                                          </p:stCondLst>
                                        </p:cTn>
                                        <p:tgtEl>
                                          <p:spTgt spid="65"/>
                                        </p:tgtEl>
                                        <p:attrNameLst>
                                          <p:attrName>style.visibility</p:attrName>
                                        </p:attrNameLst>
                                      </p:cBhvr>
                                      <p:to>
                                        <p:strVal val="visible"/>
                                      </p:to>
                                    </p:set>
                                    <p:animEffect transition="in" filter="wedge">
                                      <p:cBhvr>
                                        <p:cTn id="201" dur="2000"/>
                                        <p:tgtEl>
                                          <p:spTgt spid="65"/>
                                        </p:tgtEl>
                                      </p:cBhvr>
                                    </p:animEffect>
                                  </p:childTnLst>
                                </p:cTn>
                              </p:par>
                              <p:par>
                                <p:cTn id="202" presetID="20" presetClass="entr" presetSubtype="0" fill="hold" grpId="0" nodeType="with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edge">
                                      <p:cBhvr>
                                        <p:cTn id="204" dur="2000"/>
                                        <p:tgtEl>
                                          <p:spTgt spid="66"/>
                                        </p:tgtEl>
                                      </p:cBhvr>
                                    </p:animEffect>
                                  </p:childTnLst>
                                </p:cTn>
                              </p:par>
                              <p:par>
                                <p:cTn id="205" presetID="20" presetClass="entr" presetSubtype="0" fill="hold" grpId="0" nodeType="withEffect">
                                  <p:stCondLst>
                                    <p:cond delay="0"/>
                                  </p:stCondLst>
                                  <p:childTnLst>
                                    <p:set>
                                      <p:cBhvr>
                                        <p:cTn id="206" dur="1" fill="hold">
                                          <p:stCondLst>
                                            <p:cond delay="0"/>
                                          </p:stCondLst>
                                        </p:cTn>
                                        <p:tgtEl>
                                          <p:spTgt spid="67"/>
                                        </p:tgtEl>
                                        <p:attrNameLst>
                                          <p:attrName>style.visibility</p:attrName>
                                        </p:attrNameLst>
                                      </p:cBhvr>
                                      <p:to>
                                        <p:strVal val="visible"/>
                                      </p:to>
                                    </p:set>
                                    <p:animEffect transition="in" filter="wedge">
                                      <p:cBhvr>
                                        <p:cTn id="207" dur="2000"/>
                                        <p:tgtEl>
                                          <p:spTgt spid="67"/>
                                        </p:tgtEl>
                                      </p:cBhvr>
                                    </p:animEffect>
                                  </p:childTnLst>
                                </p:cTn>
                              </p:par>
                              <p:par>
                                <p:cTn id="208" presetID="20" presetClass="entr" presetSubtype="0" fill="hold" grpId="0" nodeType="withEffect">
                                  <p:stCondLst>
                                    <p:cond delay="0"/>
                                  </p:stCondLst>
                                  <p:childTnLst>
                                    <p:set>
                                      <p:cBhvr>
                                        <p:cTn id="209" dur="1" fill="hold">
                                          <p:stCondLst>
                                            <p:cond delay="0"/>
                                          </p:stCondLst>
                                        </p:cTn>
                                        <p:tgtEl>
                                          <p:spTgt spid="68"/>
                                        </p:tgtEl>
                                        <p:attrNameLst>
                                          <p:attrName>style.visibility</p:attrName>
                                        </p:attrNameLst>
                                      </p:cBhvr>
                                      <p:to>
                                        <p:strVal val="visible"/>
                                      </p:to>
                                    </p:set>
                                    <p:animEffect transition="in" filter="wedge">
                                      <p:cBhvr>
                                        <p:cTn id="210" dur="2000"/>
                                        <p:tgtEl>
                                          <p:spTgt spid="68"/>
                                        </p:tgtEl>
                                      </p:cBhvr>
                                    </p:animEffect>
                                  </p:childTnLst>
                                </p:cTn>
                              </p:par>
                              <p:par>
                                <p:cTn id="211" presetID="20" presetClass="entr" presetSubtype="0" fill="hold" grpId="0" nodeType="withEffect">
                                  <p:stCondLst>
                                    <p:cond delay="0"/>
                                  </p:stCondLst>
                                  <p:childTnLst>
                                    <p:set>
                                      <p:cBhvr>
                                        <p:cTn id="212" dur="1" fill="hold">
                                          <p:stCondLst>
                                            <p:cond delay="0"/>
                                          </p:stCondLst>
                                        </p:cTn>
                                        <p:tgtEl>
                                          <p:spTgt spid="69"/>
                                        </p:tgtEl>
                                        <p:attrNameLst>
                                          <p:attrName>style.visibility</p:attrName>
                                        </p:attrNameLst>
                                      </p:cBhvr>
                                      <p:to>
                                        <p:strVal val="visible"/>
                                      </p:to>
                                    </p:set>
                                    <p:animEffect transition="in" filter="wedge">
                                      <p:cBhvr>
                                        <p:cTn id="213" dur="2000"/>
                                        <p:tgtEl>
                                          <p:spTgt spid="69"/>
                                        </p:tgtEl>
                                      </p:cBhvr>
                                    </p:animEffect>
                                  </p:childTnLst>
                                </p:cTn>
                              </p:par>
                              <p:par>
                                <p:cTn id="214" presetID="20" presetClass="entr" presetSubtype="0" fill="hold" grpId="0" nodeType="withEffect">
                                  <p:stCondLst>
                                    <p:cond delay="0"/>
                                  </p:stCondLst>
                                  <p:childTnLst>
                                    <p:set>
                                      <p:cBhvr>
                                        <p:cTn id="215" dur="1" fill="hold">
                                          <p:stCondLst>
                                            <p:cond delay="0"/>
                                          </p:stCondLst>
                                        </p:cTn>
                                        <p:tgtEl>
                                          <p:spTgt spid="70"/>
                                        </p:tgtEl>
                                        <p:attrNameLst>
                                          <p:attrName>style.visibility</p:attrName>
                                        </p:attrNameLst>
                                      </p:cBhvr>
                                      <p:to>
                                        <p:strVal val="visible"/>
                                      </p:to>
                                    </p:set>
                                    <p:animEffect transition="in" filter="wedge">
                                      <p:cBhvr>
                                        <p:cTn id="216" dur="2000"/>
                                        <p:tgtEl>
                                          <p:spTgt spid="70"/>
                                        </p:tgtEl>
                                      </p:cBhvr>
                                    </p:animEffect>
                                  </p:childTnLst>
                                </p:cTn>
                              </p:par>
                              <p:par>
                                <p:cTn id="217" presetID="20" presetClass="entr" presetSubtype="0" fill="hold" grpId="0" nodeType="withEffect">
                                  <p:stCondLst>
                                    <p:cond delay="0"/>
                                  </p:stCondLst>
                                  <p:childTnLst>
                                    <p:set>
                                      <p:cBhvr>
                                        <p:cTn id="218" dur="1" fill="hold">
                                          <p:stCondLst>
                                            <p:cond delay="0"/>
                                          </p:stCondLst>
                                        </p:cTn>
                                        <p:tgtEl>
                                          <p:spTgt spid="71"/>
                                        </p:tgtEl>
                                        <p:attrNameLst>
                                          <p:attrName>style.visibility</p:attrName>
                                        </p:attrNameLst>
                                      </p:cBhvr>
                                      <p:to>
                                        <p:strVal val="visible"/>
                                      </p:to>
                                    </p:set>
                                    <p:animEffect transition="in" filter="wedge">
                                      <p:cBhvr>
                                        <p:cTn id="219" dur="2000"/>
                                        <p:tgtEl>
                                          <p:spTgt spid="71"/>
                                        </p:tgtEl>
                                      </p:cBhvr>
                                    </p:animEffect>
                                  </p:childTnLst>
                                </p:cTn>
                              </p:par>
                              <p:par>
                                <p:cTn id="220" presetID="20" presetClass="entr" presetSubtype="0" fill="hold" nodeType="withEffect">
                                  <p:stCondLst>
                                    <p:cond delay="0"/>
                                  </p:stCondLst>
                                  <p:childTnLst>
                                    <p:set>
                                      <p:cBhvr>
                                        <p:cTn id="221" dur="1" fill="hold">
                                          <p:stCondLst>
                                            <p:cond delay="0"/>
                                          </p:stCondLst>
                                        </p:cTn>
                                        <p:tgtEl>
                                          <p:spTgt spid="72"/>
                                        </p:tgtEl>
                                        <p:attrNameLst>
                                          <p:attrName>style.visibility</p:attrName>
                                        </p:attrNameLst>
                                      </p:cBhvr>
                                      <p:to>
                                        <p:strVal val="visible"/>
                                      </p:to>
                                    </p:set>
                                    <p:animEffect transition="in" filter="wedge">
                                      <p:cBhvr>
                                        <p:cTn id="222" dur="2000"/>
                                        <p:tgtEl>
                                          <p:spTgt spid="72"/>
                                        </p:tgtEl>
                                      </p:cBhvr>
                                    </p:animEffect>
                                  </p:childTnLst>
                                </p:cTn>
                              </p:par>
                              <p:par>
                                <p:cTn id="223" presetID="20" presetClass="entr" presetSubtype="0" fill="hold" grpId="0" nodeType="withEffect">
                                  <p:stCondLst>
                                    <p:cond delay="0"/>
                                  </p:stCondLst>
                                  <p:childTnLst>
                                    <p:set>
                                      <p:cBhvr>
                                        <p:cTn id="224" dur="1" fill="hold">
                                          <p:stCondLst>
                                            <p:cond delay="0"/>
                                          </p:stCondLst>
                                        </p:cTn>
                                        <p:tgtEl>
                                          <p:spTgt spid="79"/>
                                        </p:tgtEl>
                                        <p:attrNameLst>
                                          <p:attrName>style.visibility</p:attrName>
                                        </p:attrNameLst>
                                      </p:cBhvr>
                                      <p:to>
                                        <p:strVal val="visible"/>
                                      </p:to>
                                    </p:set>
                                    <p:animEffect transition="in" filter="wedge">
                                      <p:cBhvr>
                                        <p:cTn id="225" dur="2000"/>
                                        <p:tgtEl>
                                          <p:spTgt spid="79"/>
                                        </p:tgtEl>
                                      </p:cBhvr>
                                    </p:animEffect>
                                  </p:childTnLst>
                                </p:cTn>
                              </p:par>
                              <p:par>
                                <p:cTn id="226" presetID="20" presetClass="entr" presetSubtype="0" fill="hold" grpId="0" nodeType="withEffect">
                                  <p:stCondLst>
                                    <p:cond delay="0"/>
                                  </p:stCondLst>
                                  <p:childTnLst>
                                    <p:set>
                                      <p:cBhvr>
                                        <p:cTn id="227" dur="1" fill="hold">
                                          <p:stCondLst>
                                            <p:cond delay="0"/>
                                          </p:stCondLst>
                                        </p:cTn>
                                        <p:tgtEl>
                                          <p:spTgt spid="80"/>
                                        </p:tgtEl>
                                        <p:attrNameLst>
                                          <p:attrName>style.visibility</p:attrName>
                                        </p:attrNameLst>
                                      </p:cBhvr>
                                      <p:to>
                                        <p:strVal val="visible"/>
                                      </p:to>
                                    </p:set>
                                    <p:animEffect transition="in" filter="wedge">
                                      <p:cBhvr>
                                        <p:cTn id="228" dur="2000"/>
                                        <p:tgtEl>
                                          <p:spTgt spid="80"/>
                                        </p:tgtEl>
                                      </p:cBhvr>
                                    </p:animEffect>
                                  </p:childTnLst>
                                </p:cTn>
                              </p:par>
                              <p:par>
                                <p:cTn id="229" presetID="20" presetClass="entr" presetSubtype="0" fill="hold" grpId="0" nodeType="withEffect">
                                  <p:stCondLst>
                                    <p:cond delay="0"/>
                                  </p:stCondLst>
                                  <p:childTnLst>
                                    <p:set>
                                      <p:cBhvr>
                                        <p:cTn id="230" dur="1" fill="hold">
                                          <p:stCondLst>
                                            <p:cond delay="0"/>
                                          </p:stCondLst>
                                        </p:cTn>
                                        <p:tgtEl>
                                          <p:spTgt spid="81"/>
                                        </p:tgtEl>
                                        <p:attrNameLst>
                                          <p:attrName>style.visibility</p:attrName>
                                        </p:attrNameLst>
                                      </p:cBhvr>
                                      <p:to>
                                        <p:strVal val="visible"/>
                                      </p:to>
                                    </p:set>
                                    <p:animEffect transition="in" filter="wedge">
                                      <p:cBhvr>
                                        <p:cTn id="231" dur="2000"/>
                                        <p:tgtEl>
                                          <p:spTgt spid="81"/>
                                        </p:tgtEl>
                                      </p:cBhvr>
                                    </p:animEffect>
                                  </p:childTnLst>
                                </p:cTn>
                              </p:par>
                              <p:par>
                                <p:cTn id="232" presetID="20" presetClass="entr" presetSubtype="0" fill="hold" grpId="0" nodeType="withEffect">
                                  <p:stCondLst>
                                    <p:cond delay="0"/>
                                  </p:stCondLst>
                                  <p:childTnLst>
                                    <p:set>
                                      <p:cBhvr>
                                        <p:cTn id="233" dur="1" fill="hold">
                                          <p:stCondLst>
                                            <p:cond delay="0"/>
                                          </p:stCondLst>
                                        </p:cTn>
                                        <p:tgtEl>
                                          <p:spTgt spid="82"/>
                                        </p:tgtEl>
                                        <p:attrNameLst>
                                          <p:attrName>style.visibility</p:attrName>
                                        </p:attrNameLst>
                                      </p:cBhvr>
                                      <p:to>
                                        <p:strVal val="visible"/>
                                      </p:to>
                                    </p:set>
                                    <p:animEffect transition="in" filter="wedge">
                                      <p:cBhvr>
                                        <p:cTn id="234" dur="2000"/>
                                        <p:tgtEl>
                                          <p:spTgt spid="82"/>
                                        </p:tgtEl>
                                      </p:cBhvr>
                                    </p:animEffect>
                                  </p:childTnLst>
                                </p:cTn>
                              </p:par>
                              <p:par>
                                <p:cTn id="235" presetID="20" presetClass="entr" presetSubtype="0" fill="hold" grpId="0" nodeType="withEffect">
                                  <p:stCondLst>
                                    <p:cond delay="0"/>
                                  </p:stCondLst>
                                  <p:childTnLst>
                                    <p:set>
                                      <p:cBhvr>
                                        <p:cTn id="236" dur="1" fill="hold">
                                          <p:stCondLst>
                                            <p:cond delay="0"/>
                                          </p:stCondLst>
                                        </p:cTn>
                                        <p:tgtEl>
                                          <p:spTgt spid="83"/>
                                        </p:tgtEl>
                                        <p:attrNameLst>
                                          <p:attrName>style.visibility</p:attrName>
                                        </p:attrNameLst>
                                      </p:cBhvr>
                                      <p:to>
                                        <p:strVal val="visible"/>
                                      </p:to>
                                    </p:set>
                                    <p:animEffect transition="in" filter="wedge">
                                      <p:cBhvr>
                                        <p:cTn id="237" dur="2000"/>
                                        <p:tgtEl>
                                          <p:spTgt spid="83"/>
                                        </p:tgtEl>
                                      </p:cBhvr>
                                    </p:animEffect>
                                  </p:childTnLst>
                                </p:cTn>
                              </p:par>
                              <p:par>
                                <p:cTn id="238" presetID="20" presetClass="entr" presetSubtype="0" fill="hold" grpId="0" nodeType="withEffect">
                                  <p:stCondLst>
                                    <p:cond delay="0"/>
                                  </p:stCondLst>
                                  <p:childTnLst>
                                    <p:set>
                                      <p:cBhvr>
                                        <p:cTn id="239" dur="1" fill="hold">
                                          <p:stCondLst>
                                            <p:cond delay="0"/>
                                          </p:stCondLst>
                                        </p:cTn>
                                        <p:tgtEl>
                                          <p:spTgt spid="84"/>
                                        </p:tgtEl>
                                        <p:attrNameLst>
                                          <p:attrName>style.visibility</p:attrName>
                                        </p:attrNameLst>
                                      </p:cBhvr>
                                      <p:to>
                                        <p:strVal val="visible"/>
                                      </p:to>
                                    </p:set>
                                    <p:animEffect transition="in" filter="wedge">
                                      <p:cBhvr>
                                        <p:cTn id="240" dur="2000"/>
                                        <p:tgtEl>
                                          <p:spTgt spid="84"/>
                                        </p:tgtEl>
                                      </p:cBhvr>
                                    </p:animEffect>
                                  </p:childTnLst>
                                </p:cTn>
                              </p:par>
                              <p:par>
                                <p:cTn id="241" presetID="20" presetClass="entr" presetSubtype="0" fill="hold" grpId="0" nodeType="withEffect">
                                  <p:stCondLst>
                                    <p:cond delay="0"/>
                                  </p:stCondLst>
                                  <p:childTnLst>
                                    <p:set>
                                      <p:cBhvr>
                                        <p:cTn id="242" dur="1" fill="hold">
                                          <p:stCondLst>
                                            <p:cond delay="0"/>
                                          </p:stCondLst>
                                        </p:cTn>
                                        <p:tgtEl>
                                          <p:spTgt spid="85"/>
                                        </p:tgtEl>
                                        <p:attrNameLst>
                                          <p:attrName>style.visibility</p:attrName>
                                        </p:attrNameLst>
                                      </p:cBhvr>
                                      <p:to>
                                        <p:strVal val="visible"/>
                                      </p:to>
                                    </p:set>
                                    <p:animEffect transition="in" filter="wedge">
                                      <p:cBhvr>
                                        <p:cTn id="243" dur="2000"/>
                                        <p:tgtEl>
                                          <p:spTgt spid="85"/>
                                        </p:tgtEl>
                                      </p:cBhvr>
                                    </p:animEffect>
                                  </p:childTnLst>
                                </p:cTn>
                              </p:par>
                              <p:par>
                                <p:cTn id="244" presetID="20" presetClass="entr" presetSubtype="0" fill="hold" grpId="0" nodeType="withEffect">
                                  <p:stCondLst>
                                    <p:cond delay="0"/>
                                  </p:stCondLst>
                                  <p:childTnLst>
                                    <p:set>
                                      <p:cBhvr>
                                        <p:cTn id="245" dur="1" fill="hold">
                                          <p:stCondLst>
                                            <p:cond delay="0"/>
                                          </p:stCondLst>
                                        </p:cTn>
                                        <p:tgtEl>
                                          <p:spTgt spid="86"/>
                                        </p:tgtEl>
                                        <p:attrNameLst>
                                          <p:attrName>style.visibility</p:attrName>
                                        </p:attrNameLst>
                                      </p:cBhvr>
                                      <p:to>
                                        <p:strVal val="visible"/>
                                      </p:to>
                                    </p:set>
                                    <p:animEffect transition="in" filter="wedge">
                                      <p:cBhvr>
                                        <p:cTn id="246" dur="2000"/>
                                        <p:tgtEl>
                                          <p:spTgt spid="86"/>
                                        </p:tgtEl>
                                      </p:cBhvr>
                                    </p:animEffect>
                                  </p:childTnLst>
                                </p:cTn>
                              </p:par>
                              <p:par>
                                <p:cTn id="247" presetID="20" presetClass="entr" presetSubtype="0" fill="hold" grpId="0" nodeType="withEffect">
                                  <p:stCondLst>
                                    <p:cond delay="0"/>
                                  </p:stCondLst>
                                  <p:childTnLst>
                                    <p:set>
                                      <p:cBhvr>
                                        <p:cTn id="248" dur="1" fill="hold">
                                          <p:stCondLst>
                                            <p:cond delay="0"/>
                                          </p:stCondLst>
                                        </p:cTn>
                                        <p:tgtEl>
                                          <p:spTgt spid="87"/>
                                        </p:tgtEl>
                                        <p:attrNameLst>
                                          <p:attrName>style.visibility</p:attrName>
                                        </p:attrNameLst>
                                      </p:cBhvr>
                                      <p:to>
                                        <p:strVal val="visible"/>
                                      </p:to>
                                    </p:set>
                                    <p:animEffect transition="in" filter="wedge">
                                      <p:cBhvr>
                                        <p:cTn id="249" dur="2000"/>
                                        <p:tgtEl>
                                          <p:spTgt spid="87"/>
                                        </p:tgtEl>
                                      </p:cBhvr>
                                    </p:animEffect>
                                  </p:childTnLst>
                                </p:cTn>
                              </p:par>
                              <p:par>
                                <p:cTn id="250" presetID="20" presetClass="entr" presetSubtype="0" fill="hold" grpId="0" nodeType="withEffect">
                                  <p:stCondLst>
                                    <p:cond delay="0"/>
                                  </p:stCondLst>
                                  <p:childTnLst>
                                    <p:set>
                                      <p:cBhvr>
                                        <p:cTn id="251" dur="1" fill="hold">
                                          <p:stCondLst>
                                            <p:cond delay="0"/>
                                          </p:stCondLst>
                                        </p:cTn>
                                        <p:tgtEl>
                                          <p:spTgt spid="88"/>
                                        </p:tgtEl>
                                        <p:attrNameLst>
                                          <p:attrName>style.visibility</p:attrName>
                                        </p:attrNameLst>
                                      </p:cBhvr>
                                      <p:to>
                                        <p:strVal val="visible"/>
                                      </p:to>
                                    </p:set>
                                    <p:animEffect transition="in" filter="wedge">
                                      <p:cBhvr>
                                        <p:cTn id="252" dur="2000"/>
                                        <p:tgtEl>
                                          <p:spTgt spid="88"/>
                                        </p:tgtEl>
                                      </p:cBhvr>
                                    </p:animEffect>
                                  </p:childTnLst>
                                </p:cTn>
                              </p:par>
                              <p:par>
                                <p:cTn id="253" presetID="20" presetClass="entr" presetSubtype="0" fill="hold" grpId="0" nodeType="withEffect">
                                  <p:stCondLst>
                                    <p:cond delay="0"/>
                                  </p:stCondLst>
                                  <p:childTnLst>
                                    <p:set>
                                      <p:cBhvr>
                                        <p:cTn id="254" dur="1" fill="hold">
                                          <p:stCondLst>
                                            <p:cond delay="0"/>
                                          </p:stCondLst>
                                        </p:cTn>
                                        <p:tgtEl>
                                          <p:spTgt spid="89"/>
                                        </p:tgtEl>
                                        <p:attrNameLst>
                                          <p:attrName>style.visibility</p:attrName>
                                        </p:attrNameLst>
                                      </p:cBhvr>
                                      <p:to>
                                        <p:strVal val="visible"/>
                                      </p:to>
                                    </p:set>
                                    <p:animEffect transition="in" filter="wedge">
                                      <p:cBhvr>
                                        <p:cTn id="255" dur="2000"/>
                                        <p:tgtEl>
                                          <p:spTgt spid="89"/>
                                        </p:tgtEl>
                                      </p:cBhvr>
                                    </p:animEffect>
                                  </p:childTnLst>
                                </p:cTn>
                              </p:par>
                              <p:par>
                                <p:cTn id="256" presetID="20" presetClass="entr" presetSubtype="0" fill="hold" grpId="0" nodeType="withEffect">
                                  <p:stCondLst>
                                    <p:cond delay="0"/>
                                  </p:stCondLst>
                                  <p:childTnLst>
                                    <p:set>
                                      <p:cBhvr>
                                        <p:cTn id="257" dur="1" fill="hold">
                                          <p:stCondLst>
                                            <p:cond delay="0"/>
                                          </p:stCondLst>
                                        </p:cTn>
                                        <p:tgtEl>
                                          <p:spTgt spid="90"/>
                                        </p:tgtEl>
                                        <p:attrNameLst>
                                          <p:attrName>style.visibility</p:attrName>
                                        </p:attrNameLst>
                                      </p:cBhvr>
                                      <p:to>
                                        <p:strVal val="visible"/>
                                      </p:to>
                                    </p:set>
                                    <p:animEffect transition="in" filter="wedge">
                                      <p:cBhvr>
                                        <p:cTn id="258" dur="2000"/>
                                        <p:tgtEl>
                                          <p:spTgt spid="90"/>
                                        </p:tgtEl>
                                      </p:cBhvr>
                                    </p:animEffect>
                                  </p:childTnLst>
                                </p:cTn>
                              </p:par>
                              <p:par>
                                <p:cTn id="259" presetID="20" presetClass="entr" presetSubtype="0" fill="hold" grpId="0" nodeType="withEffect">
                                  <p:stCondLst>
                                    <p:cond delay="0"/>
                                  </p:stCondLst>
                                  <p:childTnLst>
                                    <p:set>
                                      <p:cBhvr>
                                        <p:cTn id="260" dur="1" fill="hold">
                                          <p:stCondLst>
                                            <p:cond delay="0"/>
                                          </p:stCondLst>
                                        </p:cTn>
                                        <p:tgtEl>
                                          <p:spTgt spid="91"/>
                                        </p:tgtEl>
                                        <p:attrNameLst>
                                          <p:attrName>style.visibility</p:attrName>
                                        </p:attrNameLst>
                                      </p:cBhvr>
                                      <p:to>
                                        <p:strVal val="visible"/>
                                      </p:to>
                                    </p:set>
                                    <p:animEffect transition="in" filter="wedge">
                                      <p:cBhvr>
                                        <p:cTn id="261" dur="2000"/>
                                        <p:tgtEl>
                                          <p:spTgt spid="91"/>
                                        </p:tgtEl>
                                      </p:cBhvr>
                                    </p:animEffect>
                                  </p:childTnLst>
                                </p:cTn>
                              </p:par>
                              <p:par>
                                <p:cTn id="262" presetID="20" presetClass="entr" presetSubtype="0" fill="hold" grpId="0" nodeType="withEffect">
                                  <p:stCondLst>
                                    <p:cond delay="0"/>
                                  </p:stCondLst>
                                  <p:childTnLst>
                                    <p:set>
                                      <p:cBhvr>
                                        <p:cTn id="263" dur="1" fill="hold">
                                          <p:stCondLst>
                                            <p:cond delay="0"/>
                                          </p:stCondLst>
                                        </p:cTn>
                                        <p:tgtEl>
                                          <p:spTgt spid="92"/>
                                        </p:tgtEl>
                                        <p:attrNameLst>
                                          <p:attrName>style.visibility</p:attrName>
                                        </p:attrNameLst>
                                      </p:cBhvr>
                                      <p:to>
                                        <p:strVal val="visible"/>
                                      </p:to>
                                    </p:set>
                                    <p:animEffect transition="in" filter="wedge">
                                      <p:cBhvr>
                                        <p:cTn id="264" dur="2000"/>
                                        <p:tgtEl>
                                          <p:spTgt spid="92"/>
                                        </p:tgtEl>
                                      </p:cBhvr>
                                    </p:animEffect>
                                  </p:childTnLst>
                                </p:cTn>
                              </p:par>
                              <p:par>
                                <p:cTn id="265" presetID="20" presetClass="entr" presetSubtype="0" fill="hold" grpId="0" nodeType="withEffect">
                                  <p:stCondLst>
                                    <p:cond delay="0"/>
                                  </p:stCondLst>
                                  <p:childTnLst>
                                    <p:set>
                                      <p:cBhvr>
                                        <p:cTn id="266" dur="1" fill="hold">
                                          <p:stCondLst>
                                            <p:cond delay="0"/>
                                          </p:stCondLst>
                                        </p:cTn>
                                        <p:tgtEl>
                                          <p:spTgt spid="93"/>
                                        </p:tgtEl>
                                        <p:attrNameLst>
                                          <p:attrName>style.visibility</p:attrName>
                                        </p:attrNameLst>
                                      </p:cBhvr>
                                      <p:to>
                                        <p:strVal val="visible"/>
                                      </p:to>
                                    </p:set>
                                    <p:animEffect transition="in" filter="wedge">
                                      <p:cBhvr>
                                        <p:cTn id="267" dur="2000"/>
                                        <p:tgtEl>
                                          <p:spTgt spid="93"/>
                                        </p:tgtEl>
                                      </p:cBhvr>
                                    </p:animEffect>
                                  </p:childTnLst>
                                </p:cTn>
                              </p:par>
                              <p:par>
                                <p:cTn id="268" presetID="20" presetClass="entr" presetSubtype="0" fill="hold" grpId="0" nodeType="withEffect">
                                  <p:stCondLst>
                                    <p:cond delay="0"/>
                                  </p:stCondLst>
                                  <p:childTnLst>
                                    <p:set>
                                      <p:cBhvr>
                                        <p:cTn id="269" dur="1" fill="hold">
                                          <p:stCondLst>
                                            <p:cond delay="0"/>
                                          </p:stCondLst>
                                        </p:cTn>
                                        <p:tgtEl>
                                          <p:spTgt spid="94"/>
                                        </p:tgtEl>
                                        <p:attrNameLst>
                                          <p:attrName>style.visibility</p:attrName>
                                        </p:attrNameLst>
                                      </p:cBhvr>
                                      <p:to>
                                        <p:strVal val="visible"/>
                                      </p:to>
                                    </p:set>
                                    <p:animEffect transition="in" filter="wedge">
                                      <p:cBhvr>
                                        <p:cTn id="270" dur="2000"/>
                                        <p:tgtEl>
                                          <p:spTgt spid="94"/>
                                        </p:tgtEl>
                                      </p:cBhvr>
                                    </p:animEffect>
                                  </p:childTnLst>
                                </p:cTn>
                              </p:par>
                              <p:par>
                                <p:cTn id="271" presetID="20" presetClass="entr" presetSubtype="0" fill="hold" grpId="0" nodeType="withEffect">
                                  <p:stCondLst>
                                    <p:cond delay="0"/>
                                  </p:stCondLst>
                                  <p:childTnLst>
                                    <p:set>
                                      <p:cBhvr>
                                        <p:cTn id="272" dur="1" fill="hold">
                                          <p:stCondLst>
                                            <p:cond delay="0"/>
                                          </p:stCondLst>
                                        </p:cTn>
                                        <p:tgtEl>
                                          <p:spTgt spid="95"/>
                                        </p:tgtEl>
                                        <p:attrNameLst>
                                          <p:attrName>style.visibility</p:attrName>
                                        </p:attrNameLst>
                                      </p:cBhvr>
                                      <p:to>
                                        <p:strVal val="visible"/>
                                      </p:to>
                                    </p:set>
                                    <p:animEffect transition="in" filter="wedge">
                                      <p:cBhvr>
                                        <p:cTn id="273" dur="2000"/>
                                        <p:tgtEl>
                                          <p:spTgt spid="95"/>
                                        </p:tgtEl>
                                      </p:cBhvr>
                                    </p:animEffect>
                                  </p:childTnLst>
                                </p:cTn>
                              </p:par>
                              <p:par>
                                <p:cTn id="274" presetID="20" presetClass="entr" presetSubtype="0" fill="hold" grpId="0" nodeType="withEffect">
                                  <p:stCondLst>
                                    <p:cond delay="0"/>
                                  </p:stCondLst>
                                  <p:childTnLst>
                                    <p:set>
                                      <p:cBhvr>
                                        <p:cTn id="275" dur="1" fill="hold">
                                          <p:stCondLst>
                                            <p:cond delay="0"/>
                                          </p:stCondLst>
                                        </p:cTn>
                                        <p:tgtEl>
                                          <p:spTgt spid="96"/>
                                        </p:tgtEl>
                                        <p:attrNameLst>
                                          <p:attrName>style.visibility</p:attrName>
                                        </p:attrNameLst>
                                      </p:cBhvr>
                                      <p:to>
                                        <p:strVal val="visible"/>
                                      </p:to>
                                    </p:set>
                                    <p:animEffect transition="in" filter="wedge">
                                      <p:cBhvr>
                                        <p:cTn id="276" dur="2000"/>
                                        <p:tgtEl>
                                          <p:spTgt spid="96"/>
                                        </p:tgtEl>
                                      </p:cBhvr>
                                    </p:animEffect>
                                  </p:childTnLst>
                                </p:cTn>
                              </p:par>
                              <p:par>
                                <p:cTn id="277" presetID="20" presetClass="entr" presetSubtype="0" fill="hold" grpId="0" nodeType="withEffect">
                                  <p:stCondLst>
                                    <p:cond delay="0"/>
                                  </p:stCondLst>
                                  <p:childTnLst>
                                    <p:set>
                                      <p:cBhvr>
                                        <p:cTn id="278" dur="1" fill="hold">
                                          <p:stCondLst>
                                            <p:cond delay="0"/>
                                          </p:stCondLst>
                                        </p:cTn>
                                        <p:tgtEl>
                                          <p:spTgt spid="97"/>
                                        </p:tgtEl>
                                        <p:attrNameLst>
                                          <p:attrName>style.visibility</p:attrName>
                                        </p:attrNameLst>
                                      </p:cBhvr>
                                      <p:to>
                                        <p:strVal val="visible"/>
                                      </p:to>
                                    </p:set>
                                    <p:animEffect transition="in" filter="wedge">
                                      <p:cBhvr>
                                        <p:cTn id="279" dur="2000"/>
                                        <p:tgtEl>
                                          <p:spTgt spid="97"/>
                                        </p:tgtEl>
                                      </p:cBhvr>
                                    </p:animEffect>
                                  </p:childTnLst>
                                </p:cTn>
                              </p:par>
                              <p:par>
                                <p:cTn id="280" presetID="20" presetClass="entr" presetSubtype="0" fill="hold" grpId="0" nodeType="withEffect">
                                  <p:stCondLst>
                                    <p:cond delay="0"/>
                                  </p:stCondLst>
                                  <p:childTnLst>
                                    <p:set>
                                      <p:cBhvr>
                                        <p:cTn id="281" dur="1" fill="hold">
                                          <p:stCondLst>
                                            <p:cond delay="0"/>
                                          </p:stCondLst>
                                        </p:cTn>
                                        <p:tgtEl>
                                          <p:spTgt spid="98"/>
                                        </p:tgtEl>
                                        <p:attrNameLst>
                                          <p:attrName>style.visibility</p:attrName>
                                        </p:attrNameLst>
                                      </p:cBhvr>
                                      <p:to>
                                        <p:strVal val="visible"/>
                                      </p:to>
                                    </p:set>
                                    <p:animEffect transition="in" filter="wedge">
                                      <p:cBhvr>
                                        <p:cTn id="282" dur="2000"/>
                                        <p:tgtEl>
                                          <p:spTgt spid="98"/>
                                        </p:tgtEl>
                                      </p:cBhvr>
                                    </p:animEffect>
                                  </p:childTnLst>
                                </p:cTn>
                              </p:par>
                              <p:par>
                                <p:cTn id="283" presetID="20" presetClass="entr" presetSubtype="0" fill="hold" grpId="0" nodeType="withEffect">
                                  <p:stCondLst>
                                    <p:cond delay="0"/>
                                  </p:stCondLst>
                                  <p:childTnLst>
                                    <p:set>
                                      <p:cBhvr>
                                        <p:cTn id="284" dur="1" fill="hold">
                                          <p:stCondLst>
                                            <p:cond delay="0"/>
                                          </p:stCondLst>
                                        </p:cTn>
                                        <p:tgtEl>
                                          <p:spTgt spid="99"/>
                                        </p:tgtEl>
                                        <p:attrNameLst>
                                          <p:attrName>style.visibility</p:attrName>
                                        </p:attrNameLst>
                                      </p:cBhvr>
                                      <p:to>
                                        <p:strVal val="visible"/>
                                      </p:to>
                                    </p:set>
                                    <p:animEffect transition="in" filter="wedge">
                                      <p:cBhvr>
                                        <p:cTn id="285" dur="2000"/>
                                        <p:tgtEl>
                                          <p:spTgt spid="99"/>
                                        </p:tgtEl>
                                      </p:cBhvr>
                                    </p:animEffect>
                                  </p:childTnLst>
                                </p:cTn>
                              </p:par>
                              <p:par>
                                <p:cTn id="286" presetID="20" presetClass="entr" presetSubtype="0" fill="hold" grpId="0" nodeType="withEffect">
                                  <p:stCondLst>
                                    <p:cond delay="0"/>
                                  </p:stCondLst>
                                  <p:childTnLst>
                                    <p:set>
                                      <p:cBhvr>
                                        <p:cTn id="287" dur="1" fill="hold">
                                          <p:stCondLst>
                                            <p:cond delay="0"/>
                                          </p:stCondLst>
                                        </p:cTn>
                                        <p:tgtEl>
                                          <p:spTgt spid="100"/>
                                        </p:tgtEl>
                                        <p:attrNameLst>
                                          <p:attrName>style.visibility</p:attrName>
                                        </p:attrNameLst>
                                      </p:cBhvr>
                                      <p:to>
                                        <p:strVal val="visible"/>
                                      </p:to>
                                    </p:set>
                                    <p:animEffect transition="in" filter="wedge">
                                      <p:cBhvr>
                                        <p:cTn id="288" dur="2000"/>
                                        <p:tgtEl>
                                          <p:spTgt spid="100"/>
                                        </p:tgtEl>
                                      </p:cBhvr>
                                    </p:animEffect>
                                  </p:childTnLst>
                                </p:cTn>
                              </p:par>
                            </p:childTnLst>
                          </p:cTn>
                        </p:par>
                      </p:childTnLst>
                    </p:cTn>
                  </p:par>
                  <p:par>
                    <p:cTn id="289" fill="hold" nodeType="clickPar">
                      <p:stCondLst>
                        <p:cond delay="indefinite"/>
                      </p:stCondLst>
                      <p:childTnLst>
                        <p:par>
                          <p:cTn id="290" fill="hold" nodeType="withGroup">
                            <p:stCondLst>
                              <p:cond delay="0"/>
                            </p:stCondLst>
                            <p:childTnLst>
                              <p:par>
                                <p:cTn id="291" presetID="26" presetClass="emph" presetSubtype="0" fill="hold" grpId="1" nodeType="clickEffect">
                                  <p:stCondLst>
                                    <p:cond delay="0"/>
                                  </p:stCondLst>
                                  <p:childTnLst>
                                    <p:animEffect transition="out" filter="fade">
                                      <p:cBhvr>
                                        <p:cTn id="292" dur="500" tmFilter="0, 0; .2, .5; .8, .5; 1, 0"/>
                                        <p:tgtEl>
                                          <p:spTgt spid="90"/>
                                        </p:tgtEl>
                                      </p:cBhvr>
                                    </p:animEffect>
                                    <p:animScale>
                                      <p:cBhvr>
                                        <p:cTn id="293" dur="250" autoRev="1" fill="hold"/>
                                        <p:tgtEl>
                                          <p:spTgt spid="90"/>
                                        </p:tgtEl>
                                      </p:cBhvr>
                                      <p:by x="105000" y="105000"/>
                                    </p:animScale>
                                  </p:childTnLst>
                                </p:cTn>
                              </p:par>
                            </p:childTnLst>
                          </p:cTn>
                        </p:par>
                      </p:childTnLst>
                    </p:cTn>
                  </p:par>
                  <p:par>
                    <p:cTn id="294" fill="hold" nodeType="clickPar">
                      <p:stCondLst>
                        <p:cond delay="indefinite"/>
                      </p:stCondLst>
                      <p:childTnLst>
                        <p:par>
                          <p:cTn id="295" fill="hold" nodeType="withGroup">
                            <p:stCondLst>
                              <p:cond delay="0"/>
                            </p:stCondLst>
                            <p:childTnLst>
                              <p:par>
                                <p:cTn id="296" presetID="64" presetClass="path" presetSubtype="0" accel="50000" decel="50000" fill="hold" nodeType="clickEffect">
                                  <p:stCondLst>
                                    <p:cond delay="0"/>
                                  </p:stCondLst>
                                  <p:childTnLst>
                                    <p:animMotion origin="layout" path="M -2.5E-6 -1.95506E-6 L -2.5E-6 -0.26801 " pathEditMode="relative" rAng="0" ptsTypes="AA">
                                      <p:cBhvr>
                                        <p:cTn id="297" dur="2000" fill="hold"/>
                                        <p:tgtEl>
                                          <p:spTgt spid="72"/>
                                        </p:tgtEl>
                                        <p:attrNameLst>
                                          <p:attrName>ppt_x</p:attrName>
                                          <p:attrName>ppt_y</p:attrName>
                                        </p:attrNameLst>
                                      </p:cBhvr>
                                      <p:rCtr x="0" y="-13412"/>
                                    </p:animMotion>
                                  </p:childTnLst>
                                </p:cTn>
                              </p:par>
                            </p:childTnLst>
                          </p:cTn>
                        </p:par>
                      </p:childTnLst>
                    </p:cTn>
                  </p:par>
                  <p:par>
                    <p:cTn id="298" fill="hold" nodeType="clickPar">
                      <p:stCondLst>
                        <p:cond delay="indefinite"/>
                      </p:stCondLst>
                      <p:childTnLst>
                        <p:par>
                          <p:cTn id="299" fill="hold" nodeType="withGroup">
                            <p:stCondLst>
                              <p:cond delay="0"/>
                            </p:stCondLst>
                            <p:childTnLst>
                              <p:par>
                                <p:cTn id="300" presetID="26" presetClass="emph" presetSubtype="0" fill="hold" grpId="1" nodeType="clickEffect">
                                  <p:stCondLst>
                                    <p:cond delay="0"/>
                                  </p:stCondLst>
                                  <p:childTnLst>
                                    <p:animEffect transition="out" filter="fade">
                                      <p:cBhvr>
                                        <p:cTn id="301" dur="500" tmFilter="0, 0; .2, .5; .8, .5; 1, 0"/>
                                        <p:tgtEl>
                                          <p:spTgt spid="99"/>
                                        </p:tgtEl>
                                      </p:cBhvr>
                                    </p:animEffect>
                                    <p:animScale>
                                      <p:cBhvr>
                                        <p:cTn id="302" dur="250" autoRev="1" fill="hold"/>
                                        <p:tgtEl>
                                          <p:spTgt spid="99"/>
                                        </p:tgtEl>
                                      </p:cBhvr>
                                      <p:by x="105000" y="105000"/>
                                    </p:animScale>
                                  </p:childTnLst>
                                </p:cTn>
                              </p:par>
                            </p:childTnLst>
                          </p:cTn>
                        </p:par>
                      </p:childTnLst>
                    </p:cTn>
                  </p:par>
                  <p:par>
                    <p:cTn id="303" fill="hold" nodeType="clickPar">
                      <p:stCondLst>
                        <p:cond delay="indefinite"/>
                      </p:stCondLst>
                      <p:childTnLst>
                        <p:par>
                          <p:cTn id="304" fill="hold" nodeType="withGroup">
                            <p:stCondLst>
                              <p:cond delay="0"/>
                            </p:stCondLst>
                            <p:childTnLst>
                              <p:par>
                                <p:cTn id="305" presetID="42" presetClass="path" presetSubtype="0" accel="50000" decel="50000" fill="hold" nodeType="clickEffect">
                                  <p:stCondLst>
                                    <p:cond delay="0"/>
                                  </p:stCondLst>
                                  <p:childTnLst>
                                    <p:animMotion origin="layout" path="M -2.5E-6 -0.26801 L -2.5E-6 0.11026 " pathEditMode="relative" rAng="0" ptsTypes="AA">
                                      <p:cBhvr>
                                        <p:cTn id="306" dur="2000" fill="hold"/>
                                        <p:tgtEl>
                                          <p:spTgt spid="72"/>
                                        </p:tgtEl>
                                        <p:attrNameLst>
                                          <p:attrName>ppt_x</p:attrName>
                                          <p:attrName>ppt_y</p:attrName>
                                        </p:attrNameLst>
                                      </p:cBhvr>
                                      <p:rCtr x="0" y="18902"/>
                                    </p:animMotion>
                                  </p:childTnLst>
                                </p:cTn>
                              </p:par>
                            </p:childTnLst>
                          </p:cTn>
                        </p:par>
                      </p:childTnLst>
                    </p:cTn>
                  </p:par>
                  <p:par>
                    <p:cTn id="307" fill="hold" nodeType="clickPar">
                      <p:stCondLst>
                        <p:cond delay="indefinite"/>
                      </p:stCondLst>
                      <p:childTnLst>
                        <p:par>
                          <p:cTn id="308" fill="hold" nodeType="withGroup">
                            <p:stCondLst>
                              <p:cond delay="0"/>
                            </p:stCondLst>
                            <p:childTnLst>
                              <p:par>
                                <p:cTn id="309" presetID="2" presetClass="entr" presetSubtype="4" fill="hold" nodeType="clickEffect">
                                  <p:stCondLst>
                                    <p:cond delay="0"/>
                                  </p:stCondLst>
                                  <p:childTnLst>
                                    <p:set>
                                      <p:cBhvr>
                                        <p:cTn id="310" dur="1" fill="hold">
                                          <p:stCondLst>
                                            <p:cond delay="0"/>
                                          </p:stCondLst>
                                        </p:cTn>
                                        <p:tgtEl>
                                          <p:spTgt spid="101">
                                            <p:txEl>
                                              <p:pRg st="0" end="0"/>
                                            </p:txEl>
                                          </p:spTgt>
                                        </p:tgtEl>
                                        <p:attrNameLst>
                                          <p:attrName>style.visibility</p:attrName>
                                        </p:attrNameLst>
                                      </p:cBhvr>
                                      <p:to>
                                        <p:strVal val="visible"/>
                                      </p:to>
                                    </p:set>
                                    <p:anim calcmode="lin" valueType="num">
                                      <p:cBhvr additive="base">
                                        <p:cTn id="311" dur="500" fill="hold"/>
                                        <p:tgtEl>
                                          <p:spTgt spid="101">
                                            <p:txEl>
                                              <p:pRg st="0" end="0"/>
                                            </p:txEl>
                                          </p:spTgt>
                                        </p:tgtEl>
                                        <p:attrNameLst>
                                          <p:attrName>ppt_x</p:attrName>
                                        </p:attrNameLst>
                                      </p:cBhvr>
                                      <p:tavLst>
                                        <p:tav tm="0">
                                          <p:val>
                                            <p:strVal val="#ppt_x"/>
                                          </p:val>
                                        </p:tav>
                                        <p:tav tm="100000">
                                          <p:val>
                                            <p:strVal val="#ppt_x"/>
                                          </p:val>
                                        </p:tav>
                                      </p:tavLst>
                                    </p:anim>
                                    <p:anim calcmode="lin" valueType="num">
                                      <p:cBhvr additive="base">
                                        <p:cTn id="312" dur="500" fill="hold"/>
                                        <p:tgtEl>
                                          <p:spTgt spid="1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3" fill="hold" nodeType="clickPar">
                      <p:stCondLst>
                        <p:cond delay="indefinite"/>
                      </p:stCondLst>
                      <p:childTnLst>
                        <p:par>
                          <p:cTn id="314" fill="hold" nodeType="withGroup">
                            <p:stCondLst>
                              <p:cond delay="0"/>
                            </p:stCondLst>
                            <p:childTnLst>
                              <p:par>
                                <p:cTn id="315" presetID="2" presetClass="entr" presetSubtype="4" fill="hold" nodeType="clickEffect">
                                  <p:stCondLst>
                                    <p:cond delay="0"/>
                                  </p:stCondLst>
                                  <p:childTnLst>
                                    <p:set>
                                      <p:cBhvr>
                                        <p:cTn id="316" dur="1" fill="hold">
                                          <p:stCondLst>
                                            <p:cond delay="0"/>
                                          </p:stCondLst>
                                        </p:cTn>
                                        <p:tgtEl>
                                          <p:spTgt spid="101">
                                            <p:txEl>
                                              <p:pRg st="1" end="1"/>
                                            </p:txEl>
                                          </p:spTgt>
                                        </p:tgtEl>
                                        <p:attrNameLst>
                                          <p:attrName>style.visibility</p:attrName>
                                        </p:attrNameLst>
                                      </p:cBhvr>
                                      <p:to>
                                        <p:strVal val="visible"/>
                                      </p:to>
                                    </p:set>
                                    <p:anim calcmode="lin" valueType="num">
                                      <p:cBhvr additive="base">
                                        <p:cTn id="317" dur="500" fill="hold"/>
                                        <p:tgtEl>
                                          <p:spTgt spid="101">
                                            <p:txEl>
                                              <p:pRg st="1" end="1"/>
                                            </p:txEl>
                                          </p:spTgt>
                                        </p:tgtEl>
                                        <p:attrNameLst>
                                          <p:attrName>ppt_x</p:attrName>
                                        </p:attrNameLst>
                                      </p:cBhvr>
                                      <p:tavLst>
                                        <p:tav tm="0">
                                          <p:val>
                                            <p:strVal val="#ppt_x"/>
                                          </p:val>
                                        </p:tav>
                                        <p:tav tm="100000">
                                          <p:val>
                                            <p:strVal val="#ppt_x"/>
                                          </p:val>
                                        </p:tav>
                                      </p:tavLst>
                                    </p:anim>
                                    <p:anim calcmode="lin" valueType="num">
                                      <p:cBhvr additive="base">
                                        <p:cTn id="318" dur="500" fill="hold"/>
                                        <p:tgtEl>
                                          <p:spTgt spid="10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9" fill="hold" nodeType="clickPar">
                      <p:stCondLst>
                        <p:cond delay="indefinite"/>
                      </p:stCondLst>
                      <p:childTnLst>
                        <p:par>
                          <p:cTn id="320" fill="hold" nodeType="withGroup">
                            <p:stCondLst>
                              <p:cond delay="0"/>
                            </p:stCondLst>
                            <p:childTnLst>
                              <p:par>
                                <p:cTn id="321" presetID="2" presetClass="entr" presetSubtype="4" fill="hold" nodeType="clickEffect">
                                  <p:stCondLst>
                                    <p:cond delay="0"/>
                                  </p:stCondLst>
                                  <p:childTnLst>
                                    <p:set>
                                      <p:cBhvr>
                                        <p:cTn id="322" dur="1" fill="hold">
                                          <p:stCondLst>
                                            <p:cond delay="0"/>
                                          </p:stCondLst>
                                        </p:cTn>
                                        <p:tgtEl>
                                          <p:spTgt spid="101">
                                            <p:txEl>
                                              <p:pRg st="2" end="2"/>
                                            </p:txEl>
                                          </p:spTgt>
                                        </p:tgtEl>
                                        <p:attrNameLst>
                                          <p:attrName>style.visibility</p:attrName>
                                        </p:attrNameLst>
                                      </p:cBhvr>
                                      <p:to>
                                        <p:strVal val="visible"/>
                                      </p:to>
                                    </p:set>
                                    <p:anim calcmode="lin" valueType="num">
                                      <p:cBhvr additive="base">
                                        <p:cTn id="323" dur="500" fill="hold"/>
                                        <p:tgtEl>
                                          <p:spTgt spid="101">
                                            <p:txEl>
                                              <p:pRg st="2" end="2"/>
                                            </p:txEl>
                                          </p:spTgt>
                                        </p:tgtEl>
                                        <p:attrNameLst>
                                          <p:attrName>ppt_x</p:attrName>
                                        </p:attrNameLst>
                                      </p:cBhvr>
                                      <p:tavLst>
                                        <p:tav tm="0">
                                          <p:val>
                                            <p:strVal val="#ppt_x"/>
                                          </p:val>
                                        </p:tav>
                                        <p:tav tm="100000">
                                          <p:val>
                                            <p:strVal val="#ppt_x"/>
                                          </p:val>
                                        </p:tav>
                                      </p:tavLst>
                                    </p:anim>
                                    <p:anim calcmode="lin" valueType="num">
                                      <p:cBhvr additive="base">
                                        <p:cTn id="324" dur="500" fill="hold"/>
                                        <p:tgtEl>
                                          <p:spTgt spid="10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5" fill="hold" nodeType="clickPar">
                      <p:stCondLst>
                        <p:cond delay="indefinite"/>
                      </p:stCondLst>
                      <p:childTnLst>
                        <p:par>
                          <p:cTn id="326" fill="hold" nodeType="withGroup">
                            <p:stCondLst>
                              <p:cond delay="0"/>
                            </p:stCondLst>
                            <p:childTnLst>
                              <p:par>
                                <p:cTn id="327" presetID="2" presetClass="entr" presetSubtype="4" fill="hold" nodeType="clickEffect">
                                  <p:stCondLst>
                                    <p:cond delay="0"/>
                                  </p:stCondLst>
                                  <p:childTnLst>
                                    <p:set>
                                      <p:cBhvr>
                                        <p:cTn id="328" dur="1" fill="hold">
                                          <p:stCondLst>
                                            <p:cond delay="0"/>
                                          </p:stCondLst>
                                        </p:cTn>
                                        <p:tgtEl>
                                          <p:spTgt spid="101">
                                            <p:txEl>
                                              <p:pRg st="3" end="3"/>
                                            </p:txEl>
                                          </p:spTgt>
                                        </p:tgtEl>
                                        <p:attrNameLst>
                                          <p:attrName>style.visibility</p:attrName>
                                        </p:attrNameLst>
                                      </p:cBhvr>
                                      <p:to>
                                        <p:strVal val="visible"/>
                                      </p:to>
                                    </p:set>
                                    <p:anim calcmode="lin" valueType="num">
                                      <p:cBhvr additive="base">
                                        <p:cTn id="329" dur="500" fill="hold"/>
                                        <p:tgtEl>
                                          <p:spTgt spid="101">
                                            <p:txEl>
                                              <p:pRg st="3" end="3"/>
                                            </p:txEl>
                                          </p:spTgt>
                                        </p:tgtEl>
                                        <p:attrNameLst>
                                          <p:attrName>ppt_x</p:attrName>
                                        </p:attrNameLst>
                                      </p:cBhvr>
                                      <p:tavLst>
                                        <p:tav tm="0">
                                          <p:val>
                                            <p:strVal val="#ppt_x"/>
                                          </p:val>
                                        </p:tav>
                                        <p:tav tm="100000">
                                          <p:val>
                                            <p:strVal val="#ppt_x"/>
                                          </p:val>
                                        </p:tav>
                                      </p:tavLst>
                                    </p:anim>
                                    <p:anim calcmode="lin" valueType="num">
                                      <p:cBhvr additive="base">
                                        <p:cTn id="330" dur="500" fill="hold"/>
                                        <p:tgtEl>
                                          <p:spTgt spid="10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1" fill="hold" nodeType="clickPar">
                      <p:stCondLst>
                        <p:cond delay="indefinite"/>
                      </p:stCondLst>
                      <p:childTnLst>
                        <p:par>
                          <p:cTn id="332" fill="hold" nodeType="withGroup">
                            <p:stCondLst>
                              <p:cond delay="0"/>
                            </p:stCondLst>
                            <p:childTnLst>
                              <p:par>
                                <p:cTn id="333" presetID="2" presetClass="entr" presetSubtype="4" fill="hold" nodeType="clickEffect">
                                  <p:stCondLst>
                                    <p:cond delay="0"/>
                                  </p:stCondLst>
                                  <p:childTnLst>
                                    <p:set>
                                      <p:cBhvr>
                                        <p:cTn id="334" dur="1" fill="hold">
                                          <p:stCondLst>
                                            <p:cond delay="0"/>
                                          </p:stCondLst>
                                        </p:cTn>
                                        <p:tgtEl>
                                          <p:spTgt spid="101">
                                            <p:txEl>
                                              <p:pRg st="4" end="4"/>
                                            </p:txEl>
                                          </p:spTgt>
                                        </p:tgtEl>
                                        <p:attrNameLst>
                                          <p:attrName>style.visibility</p:attrName>
                                        </p:attrNameLst>
                                      </p:cBhvr>
                                      <p:to>
                                        <p:strVal val="visible"/>
                                      </p:to>
                                    </p:set>
                                    <p:anim calcmode="lin" valueType="num">
                                      <p:cBhvr additive="base">
                                        <p:cTn id="335" dur="500" fill="hold"/>
                                        <p:tgtEl>
                                          <p:spTgt spid="101">
                                            <p:txEl>
                                              <p:pRg st="4" end="4"/>
                                            </p:txEl>
                                          </p:spTgt>
                                        </p:tgtEl>
                                        <p:attrNameLst>
                                          <p:attrName>ppt_x</p:attrName>
                                        </p:attrNameLst>
                                      </p:cBhvr>
                                      <p:tavLst>
                                        <p:tav tm="0">
                                          <p:val>
                                            <p:strVal val="#ppt_x"/>
                                          </p:val>
                                        </p:tav>
                                        <p:tav tm="100000">
                                          <p:val>
                                            <p:strVal val="#ppt_x"/>
                                          </p:val>
                                        </p:tav>
                                      </p:tavLst>
                                    </p:anim>
                                    <p:anim calcmode="lin" valueType="num">
                                      <p:cBhvr additive="base">
                                        <p:cTn id="336" dur="500" fill="hold"/>
                                        <p:tgtEl>
                                          <p:spTgt spid="10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0" grpId="1" animBg="1"/>
      <p:bldP spid="91" grpId="0" animBg="1"/>
      <p:bldP spid="92" grpId="0" animBg="1"/>
      <p:bldP spid="93" grpId="0" animBg="1"/>
      <p:bldP spid="94" grpId="0" animBg="1"/>
      <p:bldP spid="95" grpId="0" animBg="1"/>
      <p:bldP spid="96" grpId="0" animBg="1"/>
      <p:bldP spid="97" grpId="0" animBg="1"/>
      <p:bldP spid="98" grpId="0" animBg="1"/>
      <p:bldP spid="99" grpId="0" animBg="1"/>
      <p:bldP spid="99" grpId="1" animBg="1"/>
      <p:bldP spid="10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260350"/>
            <a:ext cx="8229600" cy="720725"/>
          </a:xfrm>
        </p:spPr>
        <p:txBody>
          <a:bodyPr rtlCol="0">
            <a:normAutofit/>
          </a:bodyPr>
          <a:lstStyle/>
          <a:p>
            <a:pPr fontAlgn="auto">
              <a:spcAft>
                <a:spcPts val="0"/>
              </a:spcAft>
              <a:defRPr/>
            </a:pPr>
            <a:r>
              <a:rPr lang="cs-CZ" dirty="0">
                <a:solidFill>
                  <a:srgbClr val="0070C0"/>
                </a:solidFill>
              </a:rPr>
              <a:t>Vychystávání a </a:t>
            </a:r>
            <a:r>
              <a:rPr lang="cs-CZ" dirty="0" err="1">
                <a:solidFill>
                  <a:srgbClr val="0070C0"/>
                </a:solidFill>
              </a:rPr>
              <a:t>cross-docking</a:t>
            </a:r>
            <a:r>
              <a:rPr lang="cs-CZ" dirty="0">
                <a:solidFill>
                  <a:srgbClr val="0070C0"/>
                </a:solidFill>
              </a:rPr>
              <a:t> (1)</a:t>
            </a:r>
            <a:endParaRPr lang="cs-CZ" dirty="0"/>
          </a:p>
        </p:txBody>
      </p:sp>
      <p:sp>
        <p:nvSpPr>
          <p:cNvPr id="3" name="Zástupný symbol pro obsah 2"/>
          <p:cNvSpPr>
            <a:spLocks noGrp="1"/>
          </p:cNvSpPr>
          <p:nvPr>
            <p:ph idx="1"/>
          </p:nvPr>
        </p:nvSpPr>
        <p:spPr>
          <a:xfrm>
            <a:off x="0" y="1052513"/>
            <a:ext cx="9144000" cy="5805487"/>
          </a:xfrm>
        </p:spPr>
        <p:txBody>
          <a:bodyPr rtlCol="0">
            <a:normAutofit fontScale="25000" lnSpcReduction="20000"/>
          </a:bodyPr>
          <a:lstStyle/>
          <a:p>
            <a:pPr marL="0" indent="0" fontAlgn="auto">
              <a:spcAft>
                <a:spcPts val="0"/>
              </a:spcAft>
              <a:buFont typeface="Arial" pitchFamily="34" charset="0"/>
              <a:buNone/>
              <a:defRPr/>
            </a:pPr>
            <a:r>
              <a:rPr lang="cs-CZ" sz="4500" b="1" dirty="0">
                <a:solidFill>
                  <a:srgbClr val="C00000"/>
                </a:solidFill>
              </a:rPr>
              <a:t>Pick by line</a:t>
            </a:r>
          </a:p>
          <a:p>
            <a:pPr marL="0" indent="0" fontAlgn="auto">
              <a:spcAft>
                <a:spcPts val="0"/>
              </a:spcAft>
              <a:buFont typeface="Arial" pitchFamily="34" charset="0"/>
              <a:buNone/>
              <a:defRPr/>
            </a:pPr>
            <a:endParaRPr lang="cs-CZ" b="1" dirty="0">
              <a:solidFill>
                <a:srgbClr val="C00000"/>
              </a:solidFill>
            </a:endParaRPr>
          </a:p>
          <a:p>
            <a:pPr marL="0" indent="0" fontAlgn="auto">
              <a:spcAft>
                <a:spcPts val="0"/>
              </a:spcAft>
              <a:buFont typeface="Arial" pitchFamily="34" charset="0"/>
              <a:buNone/>
              <a:defRPr/>
            </a:pPr>
            <a:endParaRPr lang="cs-CZ" b="1" i="1" dirty="0">
              <a:solidFill>
                <a:srgbClr val="C00000"/>
              </a:solidFill>
            </a:endParaRPr>
          </a:p>
          <a:p>
            <a:pPr marL="182880" indent="-182880" algn="just" fontAlgn="auto">
              <a:spcAft>
                <a:spcPts val="0"/>
              </a:spcAft>
              <a:buFont typeface="Arial" pitchFamily="34" charset="0"/>
              <a:buChar char="•"/>
              <a:defRPr/>
            </a:pPr>
            <a:r>
              <a:rPr lang="cs-CZ" sz="5500" i="1" dirty="0"/>
              <a:t>„Plocha skladu je rozdělena zónami pro jednotlivé druhy čerstvých potravin a v každé zóně jsou na zemi nakresleny pozice pro všechny obchodní jednotky, tzv. </a:t>
            </a:r>
            <a:r>
              <a:rPr lang="cs-CZ" sz="5500" i="1" dirty="0" err="1"/>
              <a:t>grid</a:t>
            </a:r>
            <a:r>
              <a:rPr lang="cs-CZ" sz="5500" i="1" dirty="0"/>
              <a:t>. Každá taková pozice je označena číslem a názvem obchodní jednotky.</a:t>
            </a:r>
          </a:p>
          <a:p>
            <a:pPr marL="182880" indent="-182880" algn="just" fontAlgn="auto">
              <a:spcAft>
                <a:spcPts val="0"/>
              </a:spcAft>
              <a:buFont typeface="Arial" pitchFamily="34" charset="0"/>
              <a:buChar char="•"/>
              <a:defRPr/>
            </a:pPr>
            <a:r>
              <a:rPr lang="cs-CZ" sz="5500" i="1" dirty="0"/>
              <a:t>Při každém příjmu kontroluje tým </a:t>
            </a:r>
            <a:r>
              <a:rPr lang="cs-CZ" sz="5500" i="1" dirty="0" err="1"/>
              <a:t>kvalitářů</a:t>
            </a:r>
            <a:r>
              <a:rPr lang="cs-CZ" sz="5500" i="1" dirty="0"/>
              <a:t>, který spadá pod centrální kancelář, jestli zelenina, ovoce nebo maso vyhovují standardům a specifikacím daným interními předpisy naší firmy. Následně může pracovník příjmu pomocí skeneru, ve kterém identifikuje druh zboží a množství, provést příjem.</a:t>
            </a:r>
          </a:p>
          <a:p>
            <a:pPr marL="182880" indent="-182880" algn="just" fontAlgn="auto">
              <a:spcAft>
                <a:spcPts val="0"/>
              </a:spcAft>
              <a:buFont typeface="Arial" pitchFamily="34" charset="0"/>
              <a:buChar char="•"/>
              <a:defRPr/>
            </a:pPr>
            <a:r>
              <a:rPr lang="cs-CZ" sz="5500" i="1" dirty="0"/>
              <a:t>Jakmile je paleta se zbožím přijata, je přesunuta ke </a:t>
            </a:r>
            <a:r>
              <a:rPr lang="cs-CZ" sz="5500" i="1" dirty="0" err="1"/>
              <a:t>gridu</a:t>
            </a:r>
            <a:r>
              <a:rPr lang="cs-CZ" sz="5500" i="1" dirty="0"/>
              <a:t>, kde ji převezme „</a:t>
            </a:r>
            <a:r>
              <a:rPr lang="cs-CZ" sz="5500" i="1" dirty="0" err="1"/>
              <a:t>vychystávač</a:t>
            </a:r>
            <a:r>
              <a:rPr lang="cs-CZ" sz="5500" i="1" dirty="0"/>
              <a:t>“ a opět pomocí skeneru, který má připevněný na předloktí, postupně všechny kartony vychystá do klecí umístěné na </a:t>
            </a:r>
            <a:r>
              <a:rPr lang="cs-CZ" sz="5500" i="1" dirty="0" err="1"/>
              <a:t>gridu</a:t>
            </a:r>
            <a:r>
              <a:rPr lang="cs-CZ" sz="5500" i="1" dirty="0"/>
              <a:t>. Jelikož systém ví, kolik si všechny obchodní jednotky objednaly, a ví, v jakém množství bylo zboží přijato, automaticky sám rozdělí přijaté množství mezi všechny obchodní jednotky. To samozřejmě v případě, kdy je přijaté množství menší, než kolik činí objednávka obchodů.</a:t>
            </a:r>
          </a:p>
          <a:p>
            <a:pPr marL="182880" indent="-182880" algn="just" fontAlgn="auto">
              <a:spcAft>
                <a:spcPts val="0"/>
              </a:spcAft>
              <a:buFont typeface="Arial" pitchFamily="34" charset="0"/>
              <a:buChar char="•"/>
              <a:defRPr/>
            </a:pPr>
            <a:r>
              <a:rPr lang="cs-CZ" sz="5500" i="1" dirty="0"/>
              <a:t>Jakmile je klec pro obchod naplněna, je uzavřena a připravena k nakládce. V okamžiku, kdy je připraveno dostatečné množství klecí, aby mohly být odvezeny do obchodu, jsou naloženy opět pomocí skeneru do návěsu. Aby se objednávka překlopila na obchod, je nutné ještě zadat ve skladu, kolik přepravek bylo v tomto kamionu posláno. Během přibližně 30 minut se expedované kartony překlopí do skladového systému dané obchodní jednotky</a:t>
            </a:r>
            <a:r>
              <a:rPr lang="cs-CZ" sz="5500" dirty="0"/>
              <a:t>.“</a:t>
            </a:r>
          </a:p>
          <a:p>
            <a:pPr marL="0" indent="0" fontAlgn="auto">
              <a:spcAft>
                <a:spcPts val="0"/>
              </a:spcAft>
              <a:buFont typeface="Arial" pitchFamily="34" charset="0"/>
              <a:buNone/>
              <a:defRPr/>
            </a:pPr>
            <a:endParaRPr lang="cs-CZ" dirty="0"/>
          </a:p>
          <a:p>
            <a:pPr marL="182880" indent="-182880" fontAlgn="auto">
              <a:spcAft>
                <a:spcPts val="0"/>
              </a:spcAft>
              <a:buFont typeface="Arial" pitchFamily="34" charset="0"/>
              <a:buChar char="•"/>
              <a:defRPr/>
            </a:pPr>
            <a:endParaRPr lang="cs-CZ" dirty="0"/>
          </a:p>
          <a:p>
            <a:pPr marL="182880" indent="-182880" fontAlgn="auto">
              <a:spcAft>
                <a:spcPts val="0"/>
              </a:spcAft>
              <a:buFont typeface="Arial" pitchFamily="34" charset="0"/>
              <a:buChar char="•"/>
              <a:defRPr/>
            </a:pPr>
            <a:r>
              <a:rPr lang="cs-CZ" dirty="0"/>
              <a:t>Zdroj: Monika Ryglová, Funkce centrálního skladu v distribučním systému, DP, 2011 , s. 44</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288" y="404813"/>
            <a:ext cx="8229600" cy="576262"/>
          </a:xfrm>
        </p:spPr>
        <p:txBody>
          <a:bodyPr rtlCol="0">
            <a:normAutofit/>
          </a:bodyPr>
          <a:lstStyle/>
          <a:p>
            <a:pPr fontAlgn="auto">
              <a:spcAft>
                <a:spcPts val="0"/>
              </a:spcAft>
              <a:defRPr/>
            </a:pPr>
            <a:r>
              <a:rPr lang="cs-CZ" dirty="0">
                <a:solidFill>
                  <a:srgbClr val="0070C0"/>
                </a:solidFill>
              </a:rPr>
              <a:t>Vychystávání a </a:t>
            </a:r>
            <a:r>
              <a:rPr lang="cs-CZ" dirty="0" err="1">
                <a:solidFill>
                  <a:srgbClr val="0070C0"/>
                </a:solidFill>
              </a:rPr>
              <a:t>cross-docking</a:t>
            </a:r>
            <a:r>
              <a:rPr lang="cs-CZ" dirty="0">
                <a:solidFill>
                  <a:srgbClr val="0070C0"/>
                </a:solidFill>
              </a:rPr>
              <a:t> (2)</a:t>
            </a:r>
            <a:endParaRPr lang="cs-CZ" dirty="0"/>
          </a:p>
        </p:txBody>
      </p:sp>
      <p:sp>
        <p:nvSpPr>
          <p:cNvPr id="3" name="Zástupný symbol pro obsah 2"/>
          <p:cNvSpPr>
            <a:spLocks noGrp="1"/>
          </p:cNvSpPr>
          <p:nvPr>
            <p:ph idx="1"/>
          </p:nvPr>
        </p:nvSpPr>
        <p:spPr>
          <a:xfrm>
            <a:off x="0" y="1052513"/>
            <a:ext cx="8964613" cy="5805487"/>
          </a:xfrm>
        </p:spPr>
        <p:txBody>
          <a:bodyPr rtlCol="0">
            <a:normAutofit fontScale="32500" lnSpcReduction="20000"/>
          </a:bodyPr>
          <a:lstStyle/>
          <a:p>
            <a:pPr marL="182880" indent="-182880" algn="just" fontAlgn="auto">
              <a:spcAft>
                <a:spcPts val="0"/>
              </a:spcAft>
              <a:buFont typeface="Arial" pitchFamily="34" charset="0"/>
              <a:buChar char="•"/>
              <a:defRPr/>
            </a:pPr>
            <a:r>
              <a:rPr lang="cs-CZ" sz="3800" dirty="0">
                <a:solidFill>
                  <a:srgbClr val="C00000"/>
                </a:solidFill>
              </a:rPr>
              <a:t>Pick by </a:t>
            </a:r>
            <a:r>
              <a:rPr lang="cs-CZ" sz="3800" dirty="0" err="1">
                <a:solidFill>
                  <a:srgbClr val="C00000"/>
                </a:solidFill>
              </a:rPr>
              <a:t>store</a:t>
            </a:r>
            <a:r>
              <a:rPr lang="cs-CZ" sz="3800" dirty="0">
                <a:solidFill>
                  <a:srgbClr val="C00000"/>
                </a:solidFill>
              </a:rPr>
              <a:t>.</a:t>
            </a:r>
          </a:p>
          <a:p>
            <a:pPr marL="0" indent="0" algn="just" fontAlgn="auto">
              <a:spcAft>
                <a:spcPts val="0"/>
              </a:spcAft>
              <a:buFont typeface="Arial" pitchFamily="34" charset="0"/>
              <a:buNone/>
              <a:defRPr/>
            </a:pPr>
            <a:endParaRPr lang="cs-CZ" sz="3800" dirty="0"/>
          </a:p>
          <a:p>
            <a:pPr marL="182880" indent="-182880" algn="just" fontAlgn="auto">
              <a:spcAft>
                <a:spcPts val="0"/>
              </a:spcAft>
              <a:buFont typeface="Arial" pitchFamily="34" charset="0"/>
              <a:buChar char="•"/>
              <a:defRPr/>
            </a:pPr>
            <a:r>
              <a:rPr lang="cs-CZ" sz="3800" dirty="0"/>
              <a:t>„</a:t>
            </a:r>
            <a:r>
              <a:rPr lang="cs-CZ" sz="3800" i="1" dirty="0"/>
              <a:t>Při tomto způsobu vychystávání se přijaté zboží po celých paletách naskladňuje do regálů a podle objednávek obchodů se následně vyskladňuje z vychystávacích pozic po jednotlivých kartonech. Zatímco u PBL dodavatel do skladu přiveze přesný počet požadovaných kartonů, u PBS objednává </a:t>
            </a:r>
            <a:r>
              <a:rPr lang="cs-CZ" sz="3800" i="1" dirty="0" err="1"/>
              <a:t>supply</a:t>
            </a:r>
            <a:r>
              <a:rPr lang="cs-CZ" sz="3800" i="1" dirty="0"/>
              <a:t> </a:t>
            </a:r>
            <a:r>
              <a:rPr lang="cs-CZ" sz="3800" i="1" dirty="0" err="1"/>
              <a:t>chain</a:t>
            </a:r>
            <a:r>
              <a:rPr lang="cs-CZ" sz="3800" i="1" dirty="0"/>
              <a:t> počet celých palet podle aktuální zásoby ve skladu a předpokládaných prodejů na obchodní jednotky.</a:t>
            </a:r>
          </a:p>
          <a:p>
            <a:pPr marL="182880" indent="-182880" algn="just" fontAlgn="auto">
              <a:spcAft>
                <a:spcPts val="0"/>
              </a:spcAft>
              <a:buFont typeface="Arial" pitchFamily="34" charset="0"/>
              <a:buChar char="•"/>
              <a:defRPr/>
            </a:pPr>
            <a:r>
              <a:rPr lang="cs-CZ" sz="3800" i="1" dirty="0"/>
              <a:t>Příjem PBS probíhá velmi rychle. Skladník pomocí skeneru načte čárový kód zboží, zkontroluje, že odpovídá počet kusů v kartonu, že zboží vyhovuje požadavkům naší společnosti a potvrdí počet přijatých kartonů na každé paletě. Následně jiný skladník založí paletu do regálů, které tu dosahují až 11 metrové výšky. Každá pozice ve skladu má svojí přesnou adresu, která je při každém pohybu zboží skenována a zaznamenána tak do systému.</a:t>
            </a:r>
          </a:p>
          <a:p>
            <a:pPr marL="182880" indent="-182880" algn="just" fontAlgn="auto">
              <a:spcAft>
                <a:spcPts val="0"/>
              </a:spcAft>
              <a:buFont typeface="Arial" pitchFamily="34" charset="0"/>
              <a:buChar char="•"/>
              <a:defRPr/>
            </a:pPr>
            <a:r>
              <a:rPr lang="cs-CZ" sz="3800" i="1" dirty="0"/>
              <a:t>Při vychystávání zboží systém přidělí skladníkovi takovou část objednávky jednoho obchodu, která se vejde svým počtem kartonů na dvě palety, a postupně jej posílá od jedné adresy ke druhé a sděluje mu, kolik kartonů má vzít z této pozice. Jakmile je paleta vychystána, je skladníkem obalena ochrannou folií a převezena na expediční rampu. V okamžiku, kdy je čas nakládky těchto vychystaných palet, což záleží na </a:t>
            </a:r>
            <a:r>
              <a:rPr lang="cs-CZ" sz="3800" i="1" dirty="0" err="1"/>
              <a:t>závozovém</a:t>
            </a:r>
            <a:r>
              <a:rPr lang="cs-CZ" sz="3800" i="1" dirty="0"/>
              <a:t> oknu a době příjmu obchodu, další skladník postupně nakládá tyto palety a klece do návěsu a každou naloženou paletu samozřejmě opět skenuje a tím systému říká, že toto zboží již není ve skladu, ale je naložené a posléze poslané na obchodní jednotku</a:t>
            </a:r>
            <a:r>
              <a:rPr lang="cs-CZ" sz="3800" dirty="0"/>
              <a:t>.“</a:t>
            </a:r>
          </a:p>
          <a:p>
            <a:pPr marL="182880" indent="-182880" algn="just" fontAlgn="auto">
              <a:spcAft>
                <a:spcPts val="0"/>
              </a:spcAft>
              <a:buFont typeface="Arial" pitchFamily="34" charset="0"/>
              <a:buChar char="•"/>
              <a:defRPr/>
            </a:pPr>
            <a:endParaRPr lang="cs-CZ" sz="3800" dirty="0"/>
          </a:p>
          <a:p>
            <a:pPr marL="0" indent="0" algn="just" fontAlgn="auto">
              <a:spcAft>
                <a:spcPts val="0"/>
              </a:spcAft>
              <a:buFont typeface="Arial" pitchFamily="34" charset="0"/>
              <a:buNone/>
              <a:defRPr/>
            </a:pPr>
            <a:endParaRPr lang="cs-CZ" sz="3800" dirty="0"/>
          </a:p>
          <a:p>
            <a:pPr marL="182880" indent="-182880" fontAlgn="auto">
              <a:spcAft>
                <a:spcPts val="0"/>
              </a:spcAft>
              <a:buFont typeface="Arial" pitchFamily="34" charset="0"/>
              <a:buChar char="•"/>
              <a:defRPr/>
            </a:pPr>
            <a:r>
              <a:rPr lang="cs-CZ" dirty="0"/>
              <a:t>Zdroj: Monika Ryglová, Funkce centrálního skladu v distribučním systému, DP, 2011, s. 45</a:t>
            </a:r>
          </a:p>
        </p:txBody>
      </p:sp>
    </p:spTree>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uni-cz-4-3" id="{3D7D153C-E6C1-42F9-AD62-5BCA90937599}" vid="{7EBF0560-594B-4807-8311-6520C7A704F7}"/>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prezentace-muni-cz-4-3</Template>
  <TotalTime>11253</TotalTime>
  <Words>11640</Words>
  <Application>Microsoft Office PowerPoint</Application>
  <PresentationFormat>Předvádění na obrazovce (4:3)</PresentationFormat>
  <Paragraphs>1036</Paragraphs>
  <Slides>115</Slides>
  <Notes>51</Notes>
  <HiddenSlides>0</HiddenSlides>
  <MMClips>0</MMClips>
  <ScaleCrop>false</ScaleCrop>
  <HeadingPairs>
    <vt:vector size="8" baseType="variant">
      <vt:variant>
        <vt:lpstr>Použitá písma</vt:lpstr>
      </vt:variant>
      <vt:variant>
        <vt:i4>9</vt:i4>
      </vt:variant>
      <vt:variant>
        <vt:lpstr>Motiv</vt:lpstr>
      </vt:variant>
      <vt:variant>
        <vt:i4>1</vt:i4>
      </vt:variant>
      <vt:variant>
        <vt:lpstr>Vložené servery OLE</vt:lpstr>
      </vt:variant>
      <vt:variant>
        <vt:i4>2</vt:i4>
      </vt:variant>
      <vt:variant>
        <vt:lpstr>Nadpisy snímků</vt:lpstr>
      </vt:variant>
      <vt:variant>
        <vt:i4>115</vt:i4>
      </vt:variant>
    </vt:vector>
  </HeadingPairs>
  <TitlesOfParts>
    <vt:vector size="127" baseType="lpstr">
      <vt:lpstr>Arial</vt:lpstr>
      <vt:lpstr>Arial Black</vt:lpstr>
      <vt:lpstr>Calibri</vt:lpstr>
      <vt:lpstr>Courier New</vt:lpstr>
      <vt:lpstr>Symbol</vt:lpstr>
      <vt:lpstr>Tahoma</vt:lpstr>
      <vt:lpstr>Times New Roman</vt:lpstr>
      <vt:lpstr>Tw Cen MT Condensed</vt:lpstr>
      <vt:lpstr>Wingdings</vt:lpstr>
      <vt:lpstr>Prezentace_MU_CZ</vt:lpstr>
      <vt:lpstr>Rastrový obrázek</vt:lpstr>
      <vt:lpstr>Fotografie</vt:lpstr>
      <vt:lpstr>Sklady a skladování</vt:lpstr>
      <vt:lpstr>Co se dnes dozvíme?</vt:lpstr>
      <vt:lpstr>SKLAD a SKLADOVÁNÍ </vt:lpstr>
      <vt:lpstr>Prezentace aplikace PowerPoint</vt:lpstr>
      <vt:lpstr>Funkce skladování</vt:lpstr>
      <vt:lpstr>Functions (activities) of warehousing </vt:lpstr>
      <vt:lpstr>Strategické skladování – ekonomické benefity a služby - funkce</vt:lpstr>
      <vt:lpstr>Konsolidace a tzv. break-bulk snižují dopravní náklady</vt:lpstr>
      <vt:lpstr>Ilustrace konsolidace a break-bulk</vt:lpstr>
      <vt:lpstr>Třídění = rekonfigurace dodávek od dodavatelů pro odběratele</vt:lpstr>
      <vt:lpstr>Typical list of value-added services</vt:lpstr>
      <vt:lpstr>Prezentace aplikace PowerPoint</vt:lpstr>
      <vt:lpstr>Sklad a skladové manipulační jednotky (anebo stock-keeping unit (SKU)</vt:lpstr>
      <vt:lpstr>Členění skladů – kategorie, typy</vt:lpstr>
      <vt:lpstr>Členění dle činností</vt:lpstr>
      <vt:lpstr>Warehousing can be provided by </vt:lpstr>
      <vt:lpstr>Distribuční centra</vt:lpstr>
      <vt:lpstr>Cross-docking</vt:lpstr>
      <vt:lpstr>Distribuční centra a funkce cross-dockingu</vt:lpstr>
      <vt:lpstr>Distribuční centra a funkce cross-dockingu</vt:lpstr>
      <vt:lpstr>Cross-docking</vt:lpstr>
      <vt:lpstr>Sklady z hlediska vlastnictví</vt:lpstr>
      <vt:lpstr>Veřejné sklady</vt:lpstr>
      <vt:lpstr>Prezentace aplikace PowerPoint</vt:lpstr>
      <vt:lpstr>Dle technologického vybavení</vt:lpstr>
      <vt:lpstr>Sklady dle konstrukce</vt:lpstr>
      <vt:lpstr>Další členění </vt:lpstr>
      <vt:lpstr>Warehouse location</vt:lpstr>
      <vt:lpstr>Number of warehouses</vt:lpstr>
      <vt:lpstr>Centralised warehousing (inventories)</vt:lpstr>
      <vt:lpstr>Prezentace aplikace PowerPoint</vt:lpstr>
      <vt:lpstr>Location of the warehouses</vt:lpstr>
      <vt:lpstr>Single facility location – factor rating method </vt:lpstr>
      <vt:lpstr>Single facility location – Centre of gravity method</vt:lpstr>
      <vt:lpstr>COG method involves</vt:lpstr>
      <vt:lpstr>Prezentace aplikace PowerPoint</vt:lpstr>
      <vt:lpstr>What are the coordinates of warehouse location minimizing costs?</vt:lpstr>
      <vt:lpstr>Prezentace aplikace PowerPoint</vt:lpstr>
      <vt:lpstr>Prezentace aplikace PowerPoint</vt:lpstr>
      <vt:lpstr>Designing warehouse</vt:lpstr>
      <vt:lpstr>Prezentace aplikace PowerPoint</vt:lpstr>
      <vt:lpstr>Arranging warehouse</vt:lpstr>
      <vt:lpstr>Arranging warehouse</vt:lpstr>
      <vt:lpstr>Warehouse management system</vt:lpstr>
      <vt:lpstr>Design skladu</vt:lpstr>
      <vt:lpstr>Skladování ovoce</vt:lpstr>
      <vt:lpstr>Skladování brambor </vt:lpstr>
      <vt:lpstr>Skladové procesy</vt:lpstr>
      <vt:lpstr>Warehouse process</vt:lpstr>
      <vt:lpstr>    Basic Warehouse Operations</vt:lpstr>
      <vt:lpstr>Prezentace aplikace PowerPoint</vt:lpstr>
      <vt:lpstr>I. Procesy vstupu do skladu</vt:lpstr>
      <vt:lpstr>3 způsoby příjmu a naskladňování</vt:lpstr>
      <vt:lpstr>II. Procesy skladování</vt:lpstr>
      <vt:lpstr>Naskladnění (1)</vt:lpstr>
      <vt:lpstr>Naskladnění (2)</vt:lpstr>
      <vt:lpstr>Naskladnění (3)</vt:lpstr>
      <vt:lpstr>Systémy skladování</vt:lpstr>
      <vt:lpstr>Systémy skladování (2)</vt:lpstr>
      <vt:lpstr>Systémy skladování (3)</vt:lpstr>
      <vt:lpstr>Systémy skladování (4)</vt:lpstr>
      <vt:lpstr>Systémy skladování (5)</vt:lpstr>
      <vt:lpstr>Systémy skladování (6)</vt:lpstr>
      <vt:lpstr>Systémy skladování (7)</vt:lpstr>
      <vt:lpstr>Systémy skladování (8)</vt:lpstr>
      <vt:lpstr>Systémy skladování (9)</vt:lpstr>
      <vt:lpstr>Prezentace aplikace PowerPoint</vt:lpstr>
      <vt:lpstr>Anebo – regálové skladování… slide č. 46 – 57 – zdroj: Gros, Skladovací systémy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Typy skladování - základní</vt:lpstr>
      <vt:lpstr>Řádkové a blokové skladování</vt:lpstr>
      <vt:lpstr>Prezentace aplikace PowerPoint</vt:lpstr>
      <vt:lpstr>Prezentace aplikace PowerPoint</vt:lpstr>
      <vt:lpstr>III. VYCHYSTÁVÁNÍ (kompletace, vyskladnění)</vt:lpstr>
      <vt:lpstr>Vychystávání (kompletace)</vt:lpstr>
      <vt:lpstr>Procesy vychystávání </vt:lpstr>
      <vt:lpstr>Prezentace aplikace PowerPoint</vt:lpstr>
      <vt:lpstr>Prezentace aplikace PowerPoint</vt:lpstr>
      <vt:lpstr>Vychystávání jinak</vt:lpstr>
      <vt:lpstr>Vychystávání – způsoby přípravy dodávek</vt:lpstr>
      <vt:lpstr>Vychystávání a technika  - tzv. PBS systémy – pick-by-systems(1)</vt:lpstr>
      <vt:lpstr>Vychystávání a technika (2)</vt:lpstr>
      <vt:lpstr>Vychystávání a technika (3)</vt:lpstr>
      <vt:lpstr>Vychystávání a technika (4)</vt:lpstr>
      <vt:lpstr>Vychystávání a technika (5)</vt:lpstr>
      <vt:lpstr>Prezentace aplikace PowerPoint</vt:lpstr>
      <vt:lpstr>Vychystávání a cross-docking (1)</vt:lpstr>
      <vt:lpstr>Vychystávání a cross-docking (2)</vt:lpstr>
      <vt:lpstr>Tesco – vychystávání zboží ze skladů v prodejně pro prodej na prodejní ploše </vt:lpstr>
      <vt:lpstr>Skladování a dokumenty (1)</vt:lpstr>
      <vt:lpstr>Skladování a dokumenty (2)</vt:lpstr>
      <vt:lpstr>Prezentace aplikace PowerPoint</vt:lpstr>
      <vt:lpstr>Prezentace aplikace PowerPoint</vt:lpstr>
      <vt:lpstr>Prezentace aplikace PowerPoint</vt:lpstr>
      <vt:lpstr>Prezentace aplikace PowerPoint</vt:lpstr>
      <vt:lpstr>Manipulační systémy</vt:lpstr>
      <vt:lpstr>Manipulační a skladovací systémy zahrnují pohyb materiálu ve fázích </vt:lpstr>
      <vt:lpstr>Manipulační systémy jsou klasifikovány jako </vt:lpstr>
      <vt:lpstr>Manipulační prostředky (1)</vt:lpstr>
      <vt:lpstr>Manipulační prostředky (2)</vt:lpstr>
      <vt:lpstr>Manipulační prostředky (3)</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Alena</dc:creator>
  <cp:lastModifiedBy>Eva Švandová</cp:lastModifiedBy>
  <cp:revision>64</cp:revision>
  <cp:lastPrinted>2017-03-28T06:26:38Z</cp:lastPrinted>
  <dcterms:created xsi:type="dcterms:W3CDTF">2015-03-30T19:08:40Z</dcterms:created>
  <dcterms:modified xsi:type="dcterms:W3CDTF">2021-05-19T23:51:00Z</dcterms:modified>
</cp:coreProperties>
</file>