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20" r:id="rId2"/>
    <p:sldId id="276" r:id="rId3"/>
    <p:sldId id="285" r:id="rId4"/>
    <p:sldId id="286" r:id="rId5"/>
    <p:sldId id="279" r:id="rId6"/>
    <p:sldId id="282" r:id="rId7"/>
    <p:sldId id="280" r:id="rId8"/>
    <p:sldId id="281" r:id="rId9"/>
    <p:sldId id="283" r:id="rId10"/>
    <p:sldId id="284" r:id="rId11"/>
    <p:sldId id="277" r:id="rId12"/>
    <p:sldId id="278" r:id="rId13"/>
    <p:sldId id="321" r:id="rId14"/>
    <p:sldId id="322" r:id="rId15"/>
    <p:sldId id="319" r:id="rId16"/>
    <p:sldId id="256" r:id="rId17"/>
    <p:sldId id="257" r:id="rId18"/>
    <p:sldId id="258" r:id="rId19"/>
    <p:sldId id="260" r:id="rId20"/>
    <p:sldId id="313" r:id="rId21"/>
    <p:sldId id="274" r:id="rId22"/>
    <p:sldId id="263" r:id="rId23"/>
    <p:sldId id="269" r:id="rId24"/>
    <p:sldId id="270" r:id="rId25"/>
    <p:sldId id="271" r:id="rId26"/>
    <p:sldId id="272" r:id="rId27"/>
    <p:sldId id="273" r:id="rId28"/>
    <p:sldId id="262" r:id="rId29"/>
    <p:sldId id="264" r:id="rId30"/>
    <p:sldId id="261" r:id="rId31"/>
    <p:sldId id="265" r:id="rId32"/>
    <p:sldId id="266" r:id="rId33"/>
    <p:sldId id="267" r:id="rId34"/>
    <p:sldId id="268" r:id="rId35"/>
    <p:sldId id="291" r:id="rId36"/>
    <p:sldId id="314" r:id="rId37"/>
    <p:sldId id="315" r:id="rId38"/>
    <p:sldId id="316" r:id="rId39"/>
    <p:sldId id="317" r:id="rId40"/>
    <p:sldId id="318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C9231-EF69-478A-8FD4-73AAEBA72DD9}" v="2" dt="2021-04-14T23:36:31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75628" autoAdjust="0"/>
  </p:normalViewPr>
  <p:slideViewPr>
    <p:cSldViewPr>
      <p:cViewPr varScale="1">
        <p:scale>
          <a:sx n="65" d="100"/>
          <a:sy n="65" d="100"/>
        </p:scale>
        <p:origin x="184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70486-C262-45E5-990F-40AE13F85D93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1A8F3-904C-41A8-A48D-5010EEBEB8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48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C895A54-8B68-4B47-AA7D-B8B40C4B7AD1}" type="slidenum">
              <a:rPr lang="en-GB" sz="1000" b="0"/>
              <a:pPr eaLnBrk="1" hangingPunct="1"/>
              <a:t>19</a:t>
            </a:fld>
            <a:endParaRPr lang="en-GB" sz="10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1049338"/>
            <a:ext cx="4244975" cy="3184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140" y="4310284"/>
            <a:ext cx="5047592" cy="4169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190" tIns="46095" rIns="92190" bIns="46095"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3D zjednodušuje SC, možnost agilní, vyrobí se někde na základě poptávky, bez skladování, na druhou stranu tzv. </a:t>
            </a:r>
            <a:r>
              <a:rPr lang="cs-CZ" dirty="0" err="1"/>
              <a:t>mass</a:t>
            </a:r>
            <a:r>
              <a:rPr lang="cs-CZ" dirty="0"/>
              <a:t> customizace, </a:t>
            </a:r>
            <a:r>
              <a:rPr lang="cs-CZ" dirty="0" err="1"/>
              <a:t>takze</a:t>
            </a:r>
            <a:r>
              <a:rPr lang="cs-CZ" dirty="0"/>
              <a:t> lze snižovat náklady. Transportní náklady klesají</a:t>
            </a:r>
          </a:p>
          <a:p>
            <a:r>
              <a:rPr lang="cs-CZ" dirty="0"/>
              <a:t>Díky věku – bude třeba hledat řešení – dostane se na místo, na druhou stranu je důležitá cena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1A8F3-904C-41A8-A48D-5010EEBEB83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38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D5746-0751-4FE4-9444-1C74A48383FA}" type="slidenum">
              <a:rPr lang="cs-CZ"/>
              <a:pPr/>
              <a:t>21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72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D32D56F-A3F1-A645-A3EA-78044569E505}" type="slidenum">
              <a:rPr lang="en-GB" sz="1000" b="0"/>
              <a:pPr eaLnBrk="1" hangingPunct="1"/>
              <a:t>28</a:t>
            </a:fld>
            <a:endParaRPr lang="en-GB" sz="10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1049338"/>
            <a:ext cx="4244975" cy="31845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876" y="4357071"/>
            <a:ext cx="5036164" cy="40778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785" tIns="45892" rIns="91785" bIns="45892"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5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3413A-1D0A-4C7B-98E9-BC10D3712E04}" type="slidenum">
              <a:rPr lang="cs-CZ"/>
              <a:pPr/>
              <a:t>29</a:t>
            </a:fld>
            <a:endParaRPr lang="cs-CZ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28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1047750"/>
            <a:ext cx="4248150" cy="3186113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140" y="4310284"/>
            <a:ext cx="5047592" cy="4169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90" tIns="46145" rIns="92290" bIns="46145"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4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platí i pro e-</a:t>
            </a:r>
            <a:r>
              <a:rPr lang="cs-CZ" dirty="0" err="1"/>
              <a:t>commerce</a:t>
            </a:r>
            <a:r>
              <a:rPr lang="cs-CZ" dirty="0"/>
              <a:t>. </a:t>
            </a:r>
            <a:r>
              <a:rPr lang="en-US" dirty="0"/>
              <a:t>On the basis of the research carried out, it was found that companies do not generally</a:t>
            </a:r>
          </a:p>
          <a:p>
            <a:r>
              <a:rPr lang="en-US" dirty="0"/>
              <a:t>have chains unambiguously proﬁled as lean or agile.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1A8F3-904C-41A8-A48D-5010EEBEB83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5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se produktu týče, přeci jen je čím dál větší snaha dostat nové produkty k zákazníkům, které jsou méně a méně standardizované. Proti </a:t>
            </a:r>
            <a:r>
              <a:rPr lang="cs-CZ" dirty="0" err="1"/>
              <a:t>lean</a:t>
            </a:r>
            <a:r>
              <a:rPr lang="cs-CZ" dirty="0"/>
              <a:t> strategii. Ale právě e-</a:t>
            </a:r>
            <a:r>
              <a:rPr lang="cs-CZ" dirty="0" err="1"/>
              <a:t>commerce</a:t>
            </a:r>
            <a:r>
              <a:rPr lang="cs-CZ" dirty="0"/>
              <a:t> umožňuje dosáhnout </a:t>
            </a:r>
            <a:r>
              <a:rPr lang="cs-CZ" dirty="0" err="1"/>
              <a:t>obojeho</a:t>
            </a:r>
            <a:r>
              <a:rPr lang="cs-CZ" dirty="0"/>
              <a:t> (</a:t>
            </a:r>
            <a:r>
              <a:rPr lang="cs-CZ" dirty="0" err="1"/>
              <a:t>lena</a:t>
            </a:r>
            <a:r>
              <a:rPr lang="cs-CZ" dirty="0"/>
              <a:t> i </a:t>
            </a:r>
            <a:r>
              <a:rPr lang="cs-CZ" dirty="0" err="1"/>
              <a:t>agile</a:t>
            </a:r>
            <a:r>
              <a:rPr lang="cs-CZ" dirty="0"/>
              <a:t>). Zákazník si vybírá způsob doručení, platby, </a:t>
            </a:r>
            <a:r>
              <a:rPr lang="cs-CZ" dirty="0" err="1"/>
              <a:t>ferkvenci</a:t>
            </a:r>
            <a:r>
              <a:rPr lang="cs-CZ" dirty="0"/>
              <a:t> informací, jaké chce dostávat. Snaha mít co nejvíce </a:t>
            </a:r>
            <a:r>
              <a:rPr lang="cs-CZ" dirty="0" err="1"/>
              <a:t>upstream</a:t>
            </a:r>
            <a:r>
              <a:rPr lang="cs-CZ" dirty="0"/>
              <a:t>, aby byli agilní, na </a:t>
            </a:r>
            <a:r>
              <a:rPr lang="cs-CZ" dirty="0" err="1"/>
              <a:t>druhoi</a:t>
            </a:r>
            <a:r>
              <a:rPr lang="cs-CZ" dirty="0"/>
              <a:t> stranu díky </a:t>
            </a:r>
            <a:r>
              <a:rPr lang="cs-CZ" dirty="0" err="1"/>
              <a:t>mass</a:t>
            </a:r>
            <a:r>
              <a:rPr lang="cs-CZ" dirty="0"/>
              <a:t>, je možné snižovat náklady. Na druhou stranu e-</a:t>
            </a:r>
            <a:r>
              <a:rPr lang="cs-CZ" dirty="0" err="1"/>
              <a:t>commerce</a:t>
            </a:r>
            <a:r>
              <a:rPr lang="cs-CZ" dirty="0"/>
              <a:t> – vznikají </a:t>
            </a:r>
            <a:r>
              <a:rPr lang="cs-CZ" dirty="0" err="1"/>
              <a:t>výzmané</a:t>
            </a:r>
            <a:r>
              <a:rPr lang="cs-CZ" dirty="0"/>
              <a:t> náklady na vrácení zboží (až 70% produktů se vrací). Digitalizace informací k produktu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1A8F3-904C-41A8-A48D-5010EEBEB83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94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 err="1"/>
              <a:t>commerce</a:t>
            </a:r>
            <a:r>
              <a:rPr lang="cs-CZ" dirty="0"/>
              <a:t>, snaha minimalizovat náklady, </a:t>
            </a:r>
            <a:r>
              <a:rPr lang="cs-CZ" dirty="0" err="1"/>
              <a:t>protže</a:t>
            </a:r>
            <a:r>
              <a:rPr lang="cs-CZ" dirty="0"/>
              <a:t> ubírají na hodnotě, ale také zvýšit spokojenost zákazníka. Je </a:t>
            </a:r>
            <a:r>
              <a:rPr lang="cs-CZ" dirty="0" err="1"/>
              <a:t>gřeba</a:t>
            </a:r>
            <a:r>
              <a:rPr lang="cs-CZ" dirty="0"/>
              <a:t> představit </a:t>
            </a:r>
            <a:r>
              <a:rPr lang="cs-CZ" dirty="0" err="1"/>
              <a:t>rlzné</a:t>
            </a:r>
            <a:r>
              <a:rPr lang="cs-CZ" dirty="0"/>
              <a:t> technologie, které k tomuto přispívají. Neprodává se produkt, ale slib splnit objednávku. Nejen produkt, ale všechny ostatní činnosti hlavně spojené s informacemi jsou důležité. </a:t>
            </a:r>
          </a:p>
          <a:p>
            <a:r>
              <a:rPr lang="en-US" dirty="0"/>
              <a:t>Besides door-to-door delivery, the customer can pick up the shipment at a PUDO (</a:t>
            </a:r>
            <a:r>
              <a:rPr lang="en-US" dirty="0" err="1"/>
              <a:t>PickUp</a:t>
            </a:r>
            <a:r>
              <a:rPr lang="en-US" dirty="0"/>
              <a:t>, Drop Oﬀ) point, from a self-service terminal (e.g. parcel lockers) or at a bricks and</a:t>
            </a:r>
          </a:p>
          <a:p>
            <a:r>
              <a:rPr lang="en-US" dirty="0"/>
              <a:t>mortar store. Returns of the purchased goods may be carried out in a similar way. In</a:t>
            </a:r>
            <a:r>
              <a:rPr lang="cs-CZ" dirty="0"/>
              <a:t> </a:t>
            </a:r>
            <a:r>
              <a:rPr lang="en-US" dirty="0"/>
              <a:t>addition, payment for the purchases can be made during the fulﬁlment of the order,</a:t>
            </a:r>
          </a:p>
          <a:p>
            <a:r>
              <a:rPr lang="en-US" dirty="0"/>
              <a:t>but also upon collection of the shipment from the courier (cash on delivery) or the self-service terminal (Kawa, 2017). The important solution in e-commerce logistics aﬀecting the a</a:t>
            </a:r>
            <a:r>
              <a:rPr lang="en-US" b="1" dirty="0"/>
              <a:t>gile</a:t>
            </a:r>
            <a:r>
              <a:rPr lang="en-US" dirty="0"/>
              <a:t> supply chain is the</a:t>
            </a:r>
            <a:r>
              <a:rPr lang="cs-CZ" dirty="0"/>
              <a:t> </a:t>
            </a:r>
            <a:r>
              <a:rPr lang="en-US" dirty="0"/>
              <a:t>Track &amp; Trace (T&amp;T) system which enables to monitor the vehicles in real time. It can</a:t>
            </a:r>
            <a:r>
              <a:rPr lang="cs-CZ" dirty="0"/>
              <a:t> </a:t>
            </a:r>
            <a:r>
              <a:rPr lang="en-US" dirty="0"/>
              <a:t>also get complete statistical information about the quality of the services provided. Thanks</a:t>
            </a:r>
            <a:r>
              <a:rPr lang="cs-CZ" dirty="0"/>
              <a:t> </a:t>
            </a:r>
            <a:r>
              <a:rPr lang="en-US" dirty="0"/>
              <a:t>to this system, the customer has a possibility to dynamically change the time and place of</a:t>
            </a:r>
            <a:r>
              <a:rPr lang="cs-CZ" dirty="0"/>
              <a:t> </a:t>
            </a:r>
            <a:r>
              <a:rPr lang="en-US" dirty="0"/>
              <a:t>delivery.</a:t>
            </a:r>
            <a:r>
              <a:rPr lang="cs-CZ" dirty="0"/>
              <a:t> Ale snaha o automatizaci</a:t>
            </a:r>
          </a:p>
          <a:p>
            <a:r>
              <a:rPr lang="cs-CZ" dirty="0"/>
              <a:t>Na druhou stranu robotizace přispívá k </a:t>
            </a:r>
            <a:r>
              <a:rPr lang="cs-CZ" dirty="0" err="1"/>
              <a:t>leans</a:t>
            </a:r>
            <a:r>
              <a:rPr lang="cs-CZ" dirty="0"/>
              <a:t> </a:t>
            </a:r>
            <a:r>
              <a:rPr lang="cs-CZ" dirty="0" err="1"/>
              <a:t>trategii</a:t>
            </a:r>
            <a:r>
              <a:rPr lang="cs-CZ" dirty="0"/>
              <a:t>, </a:t>
            </a:r>
            <a:r>
              <a:rPr lang="cs-CZ" dirty="0" err="1"/>
              <a:t>pick</a:t>
            </a:r>
            <a:r>
              <a:rPr lang="cs-CZ" dirty="0"/>
              <a:t> up by </a:t>
            </a:r>
            <a:r>
              <a:rPr lang="cs-CZ" dirty="0" err="1"/>
              <a:t>rezeviver</a:t>
            </a:r>
            <a:r>
              <a:rPr lang="cs-CZ" dirty="0"/>
              <a:t>, přepravníky, třídiče, mezipatra, úspora úložného prostoru, regál k </a:t>
            </a:r>
            <a:r>
              <a:rPr lang="cs-CZ" dirty="0" err="1"/>
              <a:t>pickerovi</a:t>
            </a:r>
            <a:r>
              <a:rPr lang="cs-CZ" dirty="0"/>
              <a:t> (</a:t>
            </a:r>
            <a:r>
              <a:rPr lang="cs-CZ" dirty="0" err="1"/>
              <a:t>carry</a:t>
            </a:r>
            <a:r>
              <a:rPr lang="cs-CZ" dirty="0"/>
              <a:t> </a:t>
            </a:r>
            <a:r>
              <a:rPr lang="cs-CZ" dirty="0" err="1"/>
              <a:t>pick</a:t>
            </a:r>
            <a:r>
              <a:rPr lang="cs-CZ" dirty="0"/>
              <a:t>), použití robotů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1A8F3-904C-41A8-A48D-5010EEBEB83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4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 err="1"/>
              <a:t>commerce</a:t>
            </a:r>
            <a:r>
              <a:rPr lang="cs-CZ" dirty="0"/>
              <a:t> objednávka i dle času. I díky využití smartphonů. Koncept sdílení zdrojů – </a:t>
            </a:r>
            <a:r>
              <a:rPr lang="cs-CZ" dirty="0" err="1"/>
              <a:t>sharing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. </a:t>
            </a:r>
            <a:r>
              <a:rPr lang="en-US" dirty="0"/>
              <a:t>cars belonging to other companies or private</a:t>
            </a:r>
          </a:p>
          <a:p>
            <a:r>
              <a:rPr lang="en-US" dirty="0"/>
              <a:t>persons are used to transport consignments. Similarly, free storage space is made avail-</a:t>
            </a:r>
          </a:p>
          <a:p>
            <a:r>
              <a:rPr lang="en-US" dirty="0"/>
              <a:t>able. This concept is based on the assumption that ‘access is better than ownership’</a:t>
            </a:r>
            <a:r>
              <a:rPr lang="cs-CZ" dirty="0"/>
              <a:t> – dáme jídlo rozváží pro více klientů. Někdo jede </a:t>
            </a:r>
            <a:r>
              <a:rPr lang="cs-CZ" dirty="0" err="1"/>
              <a:t>autoem</a:t>
            </a:r>
            <a:r>
              <a:rPr lang="cs-CZ" dirty="0"/>
              <a:t>, něco vyzvedne, hobbymarkety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1A8F3-904C-41A8-A48D-5010EEBEB83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5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6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3"/>
            <a:ext cx="2350392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3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00" y="718716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60" y="718716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6731" y="6129339"/>
            <a:ext cx="1126771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443" y="2477312"/>
            <a:ext cx="567127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62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C01-8667-43F1-BF53-0F0F61547249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65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CC01-8667-43F1-BF53-0F0F61547249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60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2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6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3"/>
            <a:ext cx="2350469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5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5" y="1695078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2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2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1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8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8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1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3" y="1692006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9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5" y="692154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2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5980" y="6129338"/>
            <a:ext cx="112752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2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32BE6CC6-47ED-42DD-9518-694A16EAF65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1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3002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D816C-9FB6-4F89-8BA4-16035BB0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Logistika v organizační struktuře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30067C-C5D2-4399-B268-E65325524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9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4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47675" y="639763"/>
            <a:ext cx="419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Kritéria volby mezi nižší a vyšší formou centrálního útvaru logistiky</a:t>
            </a:r>
          </a:p>
        </p:txBody>
      </p:sp>
    </p:spTree>
    <p:extLst>
      <p:ext uri="{BB962C8B-B14F-4D97-AF65-F5344CB8AC3E}">
        <p14:creationId xmlns:p14="http://schemas.microsoft.com/office/powerpoint/2010/main" val="213098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0"/>
            <a:ext cx="6481762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3213" y="352425"/>
            <a:ext cx="426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Logistika v maticovém uspořádání produktově orientovaném</a:t>
            </a:r>
          </a:p>
        </p:txBody>
      </p:sp>
    </p:spTree>
    <p:extLst>
      <p:ext uri="{BB962C8B-B14F-4D97-AF65-F5344CB8AC3E}">
        <p14:creationId xmlns:p14="http://schemas.microsoft.com/office/powerpoint/2010/main" val="330024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544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47675" y="639763"/>
            <a:ext cx="4124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Logistika v maticovém uspořádání funkčně orientovaném</a:t>
            </a:r>
          </a:p>
          <a:p>
            <a:r>
              <a:rPr lang="cs-CZ" altLang="cs-CZ" i="1"/>
              <a:t>Lze sloužit dvěma šéfům?</a:t>
            </a:r>
          </a:p>
        </p:txBody>
      </p:sp>
    </p:spTree>
    <p:extLst>
      <p:ext uri="{BB962C8B-B14F-4D97-AF65-F5344CB8AC3E}">
        <p14:creationId xmlns:p14="http://schemas.microsoft.com/office/powerpoint/2010/main" val="137952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61ABA-0AE6-42DB-B94C-47D24ED8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C4ACD2-0D03-4BA2-BD71-0F7FB7BE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36" indent="-514350">
              <a:buFont typeface="+mj-lt"/>
              <a:buAutoNum type="arabicPeriod"/>
            </a:pPr>
            <a:r>
              <a:rPr lang="cs-CZ" dirty="0"/>
              <a:t>Zakreslete organizační strukturu dm drogerie </a:t>
            </a:r>
            <a:r>
              <a:rPr lang="cs-CZ" dirty="0" err="1"/>
              <a:t>markt</a:t>
            </a:r>
            <a:r>
              <a:rPr lang="cs-CZ" dirty="0"/>
              <a:t>, s.r.o.</a:t>
            </a:r>
          </a:p>
          <a:p>
            <a:pPr marL="586336" indent="-514350">
              <a:buFont typeface="+mj-lt"/>
              <a:buAutoNum type="arabicPeriod"/>
            </a:pPr>
            <a:r>
              <a:rPr lang="cs-CZ" dirty="0"/>
              <a:t>Zhodnoťte výhody a nevýhody umístění logistiky v organizační struktuře</a:t>
            </a:r>
          </a:p>
        </p:txBody>
      </p:sp>
    </p:spTree>
    <p:extLst>
      <p:ext uri="{BB962C8B-B14F-4D97-AF65-F5344CB8AC3E}">
        <p14:creationId xmlns:p14="http://schemas.microsoft.com/office/powerpoint/2010/main" val="101503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393DC1D-F81F-4AB9-B2FB-0763B155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281780" cy="58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0C17240-EA0E-4DFE-AFE1-B6C8F6DF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 design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0DA4E36-9E10-4608-AB29-E09C3F9F9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28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SUPPLY CHAIN DESIGN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84784"/>
            <a:ext cx="86296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8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Phase</a:t>
            </a:r>
            <a:r>
              <a:rPr lang="cs-CZ" dirty="0"/>
              <a:t>  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9" y="1124744"/>
            <a:ext cx="8992673" cy="512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7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Phase</a:t>
            </a:r>
            <a:r>
              <a:rPr lang="cs-CZ" dirty="0"/>
              <a:t> I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Who are the </a:t>
            </a:r>
            <a:r>
              <a:rPr lang="en-US" dirty="0" err="1"/>
              <a:t>organisation’s</a:t>
            </a:r>
            <a:r>
              <a:rPr lang="en-US" dirty="0"/>
              <a:t> end </a:t>
            </a:r>
            <a:r>
              <a:rPr lang="en-US" b="1" dirty="0"/>
              <a:t>customers</a:t>
            </a:r>
            <a:r>
              <a:rPr lang="en-US" dirty="0"/>
              <a:t> and what are the exact </a:t>
            </a:r>
            <a:r>
              <a:rPr lang="en-US" b="1" dirty="0"/>
              <a:t>needs</a:t>
            </a:r>
            <a:r>
              <a:rPr lang="en-US" dirty="0"/>
              <a:t> of the end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?</a:t>
            </a:r>
          </a:p>
          <a:p>
            <a:r>
              <a:rPr lang="en-US" dirty="0"/>
              <a:t>What are the </a:t>
            </a:r>
            <a:r>
              <a:rPr lang="en-US" b="1" dirty="0"/>
              <a:t>market winners </a:t>
            </a:r>
            <a:r>
              <a:rPr lang="en-US" dirty="0"/>
              <a:t>that will win end customers’ orders?</a:t>
            </a:r>
          </a:p>
          <a:p>
            <a:r>
              <a:rPr lang="en-US" dirty="0"/>
              <a:t>Does the </a:t>
            </a:r>
            <a:r>
              <a:rPr lang="en-US" dirty="0" err="1"/>
              <a:t>organisation</a:t>
            </a:r>
            <a:r>
              <a:rPr lang="en-US" dirty="0"/>
              <a:t> have a </a:t>
            </a:r>
            <a:r>
              <a:rPr lang="en-US" b="1" dirty="0"/>
              <a:t>value proposition </a:t>
            </a:r>
            <a:r>
              <a:rPr lang="en-US" dirty="0"/>
              <a:t>that will meet the needs of the end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?</a:t>
            </a:r>
          </a:p>
          <a:p>
            <a:r>
              <a:rPr lang="en-US" dirty="0"/>
              <a:t>Does the </a:t>
            </a:r>
            <a:r>
              <a:rPr lang="en-US" dirty="0" err="1"/>
              <a:t>organisation</a:t>
            </a:r>
            <a:r>
              <a:rPr lang="en-US" dirty="0"/>
              <a:t> possess the necessary </a:t>
            </a:r>
            <a:r>
              <a:rPr lang="en-US" b="1" dirty="0"/>
              <a:t>core competencies</a:t>
            </a:r>
            <a:r>
              <a:rPr lang="en-US" dirty="0"/>
              <a:t> to provide the necessary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?</a:t>
            </a:r>
          </a:p>
          <a:p>
            <a:r>
              <a:rPr lang="en-US" dirty="0"/>
              <a:t>How </a:t>
            </a:r>
            <a:r>
              <a:rPr lang="en-US" b="1" dirty="0"/>
              <a:t>predictable</a:t>
            </a:r>
            <a:r>
              <a:rPr lang="en-US" dirty="0"/>
              <a:t> is the market </a:t>
            </a:r>
            <a:r>
              <a:rPr lang="en-US" b="1" dirty="0"/>
              <a:t>demand</a:t>
            </a:r>
            <a:r>
              <a:rPr lang="en-US" dirty="0"/>
              <a:t> for the product?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291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Phase </a:t>
            </a:r>
            <a:r>
              <a:rPr lang="cs-CZ" sz="2800" dirty="0"/>
              <a:t>II</a:t>
            </a:r>
            <a:r>
              <a:rPr lang="en-US" sz="2800" dirty="0"/>
              <a:t>: Selecting a supply chain strategy</a:t>
            </a:r>
            <a:r>
              <a:rPr lang="cs-CZ" sz="2800" dirty="0"/>
              <a:t> - </a:t>
            </a:r>
            <a:r>
              <a:rPr lang="en-GB" sz="2000" dirty="0">
                <a:latin typeface="Verdana" charset="0"/>
              </a:rPr>
              <a:t>Agile or lean?</a:t>
            </a:r>
            <a:endParaRPr lang="en-GB" sz="2800" dirty="0">
              <a:latin typeface="Verdana" charset="0"/>
            </a:endParaRP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F252002-E3F2-5145-8B37-3566900D616C}" type="slidenum">
              <a:rPr lang="en-GB" sz="1000">
                <a:solidFill>
                  <a:schemeClr val="bg1"/>
                </a:solidFill>
              </a:rPr>
              <a:pPr/>
              <a:t>19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3833291" y="1191548"/>
            <a:ext cx="1894020" cy="2013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1925633" y="1181926"/>
            <a:ext cx="1895725" cy="2013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925633" y="3219151"/>
            <a:ext cx="1895725" cy="2013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3834996" y="3219151"/>
            <a:ext cx="1894020" cy="2013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2399564" y="2040144"/>
            <a:ext cx="891604" cy="3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en-US" sz="1800" dirty="0"/>
              <a:t>AGILE</a:t>
            </a:r>
          </a:p>
        </p:txBody>
      </p:sp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4380528" y="3930527"/>
            <a:ext cx="787612" cy="3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800"/>
              <a:t>LEAN</a:t>
            </a:r>
          </a:p>
        </p:txBody>
      </p:sp>
      <p:sp>
        <p:nvSpPr>
          <p:cNvPr id="41995" name="Rectangle 9"/>
          <p:cNvSpPr>
            <a:spLocks noChangeArrowheads="1"/>
          </p:cNvSpPr>
          <p:nvPr/>
        </p:nvSpPr>
        <p:spPr bwMode="auto">
          <a:xfrm>
            <a:off x="1143135" y="1124744"/>
            <a:ext cx="782498" cy="3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en-US" sz="1800" dirty="0"/>
              <a:t>High</a:t>
            </a:r>
          </a:p>
        </p:txBody>
      </p:sp>
      <p:sp>
        <p:nvSpPr>
          <p:cNvPr id="41996" name="Rectangle 10"/>
          <p:cNvSpPr>
            <a:spLocks noChangeArrowheads="1"/>
          </p:cNvSpPr>
          <p:nvPr/>
        </p:nvSpPr>
        <p:spPr bwMode="auto">
          <a:xfrm>
            <a:off x="1215318" y="4970509"/>
            <a:ext cx="641000" cy="3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en-US" sz="1800" dirty="0"/>
              <a:t>Low</a:t>
            </a:r>
          </a:p>
        </p:txBody>
      </p:sp>
      <p:sp>
        <p:nvSpPr>
          <p:cNvPr id="41997" name="Rectangle 11"/>
          <p:cNvSpPr>
            <a:spLocks noChangeArrowheads="1"/>
          </p:cNvSpPr>
          <p:nvPr/>
        </p:nvSpPr>
        <p:spPr bwMode="auto">
          <a:xfrm>
            <a:off x="1884718" y="5432723"/>
            <a:ext cx="64023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en-US" sz="1800" dirty="0"/>
              <a:t>Low</a:t>
            </a:r>
          </a:p>
        </p:txBody>
      </p:sp>
      <p:sp>
        <p:nvSpPr>
          <p:cNvPr id="41998" name="Rectangle 12"/>
          <p:cNvSpPr>
            <a:spLocks noChangeArrowheads="1"/>
          </p:cNvSpPr>
          <p:nvPr/>
        </p:nvSpPr>
        <p:spPr bwMode="auto">
          <a:xfrm>
            <a:off x="5304524" y="5432723"/>
            <a:ext cx="879671" cy="3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en-US" sz="1800" dirty="0"/>
              <a:t>High</a:t>
            </a:r>
          </a:p>
        </p:txBody>
      </p:sp>
      <p:sp>
        <p:nvSpPr>
          <p:cNvPr id="41999" name="Rectangle 13"/>
          <p:cNvSpPr>
            <a:spLocks noChangeArrowheads="1"/>
          </p:cNvSpPr>
          <p:nvPr/>
        </p:nvSpPr>
        <p:spPr bwMode="auto">
          <a:xfrm>
            <a:off x="2784552" y="5902159"/>
            <a:ext cx="239120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r>
              <a:rPr lang="en-US" sz="1800" dirty="0"/>
              <a:t>Volume per variant</a:t>
            </a:r>
          </a:p>
        </p:txBody>
      </p:sp>
      <p:sp>
        <p:nvSpPr>
          <p:cNvPr id="42000" name="Rectangle 14"/>
          <p:cNvSpPr>
            <a:spLocks noChangeArrowheads="1"/>
          </p:cNvSpPr>
          <p:nvPr/>
        </p:nvSpPr>
        <p:spPr bwMode="auto">
          <a:xfrm>
            <a:off x="539552" y="2118633"/>
            <a:ext cx="459742" cy="217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800" dirty="0"/>
              <a:t>Variety/Variability</a:t>
            </a:r>
          </a:p>
        </p:txBody>
      </p:sp>
      <p:sp>
        <p:nvSpPr>
          <p:cNvPr id="42001" name="Rectangle 15"/>
          <p:cNvSpPr>
            <a:spLocks noChangeArrowheads="1"/>
          </p:cNvSpPr>
          <p:nvPr/>
        </p:nvSpPr>
        <p:spPr bwMode="auto">
          <a:xfrm>
            <a:off x="5965982" y="1679040"/>
            <a:ext cx="2852111" cy="285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“Lean” works best in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high volume, low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variety and predictable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environments.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endParaRPr lang="en-US" sz="1800"/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“Agility” is needed in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less predictable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environments where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the demand for variety</a:t>
            </a:r>
          </a:p>
          <a:p>
            <a:pPr algn="l" defTabSz="762000" eaLnBrk="0" hangingPunct="0">
              <a:spcBef>
                <a:spcPct val="0"/>
              </a:spcBef>
              <a:buClrTx/>
            </a:pPr>
            <a:r>
              <a:rPr lang="en-US" sz="1800"/>
              <a:t>is high.</a:t>
            </a:r>
          </a:p>
        </p:txBody>
      </p:sp>
    </p:spTree>
    <p:extLst>
      <p:ext uri="{BB962C8B-B14F-4D97-AF65-F5344CB8AC3E}">
        <p14:creationId xmlns:p14="http://schemas.microsoft.com/office/powerpoint/2010/main" val="20015770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Organizační struktura jako podmínka výkonnosti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0580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23938" y="6040438"/>
            <a:ext cx="426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Dovednosti pracovníků a jejich motivace</a:t>
            </a:r>
          </a:p>
        </p:txBody>
      </p:sp>
    </p:spTree>
    <p:extLst>
      <p:ext uri="{BB962C8B-B14F-4D97-AF65-F5344CB8AC3E}">
        <p14:creationId xmlns:p14="http://schemas.microsoft.com/office/powerpoint/2010/main" val="291721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6A75-43A8-4F10-B3C4-29633C50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4B77DC-A4C4-4789-B71F-D4CF073D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42" y="1556792"/>
            <a:ext cx="7242715" cy="44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1447800" y="228600"/>
            <a:ext cx="6096000" cy="6629400"/>
            <a:chOff x="1344" y="1200"/>
            <a:chExt cx="2976" cy="2832"/>
          </a:xfrm>
        </p:grpSpPr>
        <p:sp>
          <p:nvSpPr>
            <p:cNvPr id="153603" name="Rectangle 3"/>
            <p:cNvSpPr>
              <a:spLocks noChangeArrowheads="1"/>
            </p:cNvSpPr>
            <p:nvPr/>
          </p:nvSpPr>
          <p:spPr bwMode="auto">
            <a:xfrm>
              <a:off x="1344" y="1200"/>
              <a:ext cx="2976" cy="2832"/>
            </a:xfrm>
            <a:prstGeom prst="rect">
              <a:avLst/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pic>
          <p:nvPicPr>
            <p:cNvPr id="153604" name="Picture 4" descr="FIG15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" y="1266"/>
              <a:ext cx="2880" cy="2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737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Phase </a:t>
            </a:r>
            <a:r>
              <a:rPr lang="cs-CZ" sz="2800" dirty="0"/>
              <a:t>II</a:t>
            </a:r>
            <a:r>
              <a:rPr lang="en-US" sz="2800" dirty="0"/>
              <a:t>: Selecting a supply chain strategy</a:t>
            </a:r>
            <a:r>
              <a:rPr lang="cs-CZ" sz="2800" dirty="0"/>
              <a:t> - </a:t>
            </a:r>
            <a:r>
              <a:rPr lang="en-GB" sz="2000" dirty="0">
                <a:latin typeface="Verdana" charset="0"/>
              </a:rPr>
              <a:t>Agile or lean?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75751" cy="352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72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 concept of Agility</a:t>
            </a: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2420938"/>
            <a:ext cx="4679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/>
              <a:t>Market sensitive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/>
              <a:t>Supply chain is capable of reading and responding to real demand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/>
              <a:t>Virtual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/>
              <a:t>Information-based supply chain, rather than inventory-based.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773238"/>
            <a:ext cx="4857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219700" y="6165850"/>
            <a:ext cx="2951163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Agile supply chain</a:t>
            </a:r>
          </a:p>
        </p:txBody>
      </p:sp>
    </p:spTree>
    <p:extLst>
      <p:ext uri="{BB962C8B-B14F-4D97-AF65-F5344CB8AC3E}">
        <p14:creationId xmlns:p14="http://schemas.microsoft.com/office/powerpoint/2010/main" val="189436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 concept of Agility</a:t>
            </a: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916113"/>
            <a:ext cx="4535488" cy="4941887"/>
          </a:xfrm>
        </p:spPr>
        <p:txBody>
          <a:bodyPr/>
          <a:lstStyle/>
          <a:p>
            <a:pPr eaLnBrk="1" hangingPunct="1"/>
            <a:r>
              <a:rPr lang="en-US" altLang="zh-CN" sz="2800"/>
              <a:t>Network based</a:t>
            </a:r>
          </a:p>
          <a:p>
            <a:pPr lvl="1" eaLnBrk="1" hangingPunct="1"/>
            <a:r>
              <a:rPr lang="en-US" altLang="zh-CN" sz="2400"/>
              <a:t>EDI and internet enable partners in the supply chain to act upon the real demand</a:t>
            </a:r>
          </a:p>
          <a:p>
            <a:pPr eaLnBrk="1" hangingPunct="1"/>
            <a:r>
              <a:rPr lang="en-US" altLang="zh-CN" sz="2800"/>
              <a:t>Process integration</a:t>
            </a:r>
          </a:p>
          <a:p>
            <a:pPr lvl="1" eaLnBrk="1" hangingPunct="1"/>
            <a:r>
              <a:rPr lang="en-US" altLang="zh-CN" sz="2400"/>
              <a:t>Collaborative working between buyers and suppliers, joint product development, common systems and shared information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773238"/>
            <a:ext cx="4857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508625" y="6165850"/>
            <a:ext cx="2951163" cy="503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2400" b="1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Agile supply chain</a:t>
            </a:r>
          </a:p>
        </p:txBody>
      </p:sp>
    </p:spTree>
    <p:extLst>
      <p:ext uri="{BB962C8B-B14F-4D97-AF65-F5344CB8AC3E}">
        <p14:creationId xmlns:p14="http://schemas.microsoft.com/office/powerpoint/2010/main" val="3101932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 concept of Agility</a:t>
            </a:r>
            <a:endParaRPr lang="zh-CN" alt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Demand characteristics and supply capabilities</a:t>
            </a:r>
          </a:p>
        </p:txBody>
      </p: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323850" y="3429000"/>
            <a:ext cx="8569325" cy="1800225"/>
            <a:chOff x="204" y="2160"/>
            <a:chExt cx="5398" cy="1134"/>
          </a:xfrm>
        </p:grpSpPr>
        <p:sp>
          <p:nvSpPr>
            <p:cNvPr id="8197" name="AutoShape 4"/>
            <p:cNvSpPr>
              <a:spLocks noChangeArrowheads="1"/>
            </p:cNvSpPr>
            <p:nvPr/>
          </p:nvSpPr>
          <p:spPr bwMode="auto">
            <a:xfrm>
              <a:off x="204" y="2251"/>
              <a:ext cx="1542" cy="90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400"/>
                <a:t>end-customers become more knowledgeable about product</a:t>
              </a: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2315" y="2160"/>
              <a:ext cx="2177" cy="113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199" name="AutoShape 6"/>
            <p:cNvSpPr>
              <a:spLocks noChangeArrowheads="1"/>
            </p:cNvSpPr>
            <p:nvPr/>
          </p:nvSpPr>
          <p:spPr bwMode="auto">
            <a:xfrm>
              <a:off x="2396" y="2251"/>
              <a:ext cx="1532" cy="3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Lean supply chain</a:t>
              </a:r>
            </a:p>
          </p:txBody>
        </p:sp>
        <p:sp>
          <p:nvSpPr>
            <p:cNvPr id="8200" name="AutoShape 7"/>
            <p:cNvSpPr>
              <a:spLocks noChangeArrowheads="1"/>
            </p:cNvSpPr>
            <p:nvPr/>
          </p:nvSpPr>
          <p:spPr bwMode="auto">
            <a:xfrm>
              <a:off x="2396" y="2886"/>
              <a:ext cx="1532" cy="3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Agile supply chain</a:t>
              </a:r>
            </a:p>
          </p:txBody>
        </p:sp>
        <p:cxnSp>
          <p:nvCxnSpPr>
            <p:cNvPr id="8201" name="AutoShape 8"/>
            <p:cNvCxnSpPr>
              <a:cxnSpLocks noChangeShapeType="1"/>
              <a:stCxn id="8199" idx="2"/>
              <a:endCxn id="8200" idx="0"/>
            </p:cNvCxnSpPr>
            <p:nvPr/>
          </p:nvCxnSpPr>
          <p:spPr bwMode="auto">
            <a:xfrm>
              <a:off x="3162" y="2568"/>
              <a:ext cx="0" cy="3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4008" y="2251"/>
              <a:ext cx="44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1980</a:t>
              </a:r>
              <a:r>
                <a:rPr lang="en-US" altLang="zh-CN" sz="2000" b="1">
                  <a:latin typeface="Arial" charset="0"/>
                </a:rPr>
                <a:t>’</a:t>
              </a:r>
              <a:r>
                <a:rPr lang="en-US" altLang="zh-CN" sz="2000" b="1"/>
                <a:t>s</a:t>
              </a: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4008" y="2886"/>
              <a:ext cx="44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000" b="1"/>
                <a:t>1990</a:t>
              </a:r>
              <a:r>
                <a:rPr lang="en-US" altLang="zh-CN" sz="2000" b="1">
                  <a:latin typeface="Arial" charset="0"/>
                </a:rPr>
                <a:t>’</a:t>
              </a:r>
              <a:r>
                <a:rPr lang="en-US" altLang="zh-CN" sz="2000" b="1"/>
                <a:t>s</a:t>
              </a:r>
            </a:p>
          </p:txBody>
        </p:sp>
        <p:sp>
          <p:nvSpPr>
            <p:cNvPr id="8204" name="AutoShape 11"/>
            <p:cNvSpPr>
              <a:spLocks noChangeArrowheads="1"/>
            </p:cNvSpPr>
            <p:nvPr/>
          </p:nvSpPr>
          <p:spPr bwMode="auto">
            <a:xfrm>
              <a:off x="1791" y="2568"/>
              <a:ext cx="484" cy="318"/>
            </a:xfrm>
            <a:prstGeom prst="rightArrow">
              <a:avLst>
                <a:gd name="adj1" fmla="val 50000"/>
                <a:gd name="adj2" fmla="val 3805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05" name="Rectangle 14"/>
            <p:cNvSpPr>
              <a:spLocks noChangeArrowheads="1"/>
            </p:cNvSpPr>
            <p:nvPr/>
          </p:nvSpPr>
          <p:spPr bwMode="auto">
            <a:xfrm>
              <a:off x="4604" y="2250"/>
              <a:ext cx="99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/>
                <a:t>Efficiency, cost</a:t>
              </a:r>
            </a:p>
          </p:txBody>
        </p:sp>
        <p:sp>
          <p:nvSpPr>
            <p:cNvPr id="8206" name="Rectangle 15"/>
            <p:cNvSpPr>
              <a:spLocks noChangeArrowheads="1"/>
            </p:cNvSpPr>
            <p:nvPr/>
          </p:nvSpPr>
          <p:spPr bwMode="auto">
            <a:xfrm>
              <a:off x="4604" y="2886"/>
              <a:ext cx="99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/>
                <a:t>Responsiveness</a:t>
              </a:r>
            </a:p>
          </p:txBody>
        </p:sp>
        <p:cxnSp>
          <p:nvCxnSpPr>
            <p:cNvPr id="8207" name="AutoShape 16"/>
            <p:cNvCxnSpPr>
              <a:cxnSpLocks noChangeShapeType="1"/>
              <a:stCxn id="8205" idx="2"/>
              <a:endCxn id="8206" idx="0"/>
            </p:cNvCxnSpPr>
            <p:nvPr/>
          </p:nvCxnSpPr>
          <p:spPr bwMode="auto">
            <a:xfrm>
              <a:off x="5103" y="2568"/>
              <a:ext cx="0" cy="3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08" name="Oval 17"/>
            <p:cNvSpPr>
              <a:spLocks noChangeArrowheads="1"/>
            </p:cNvSpPr>
            <p:nvPr/>
          </p:nvSpPr>
          <p:spPr bwMode="auto">
            <a:xfrm>
              <a:off x="4694" y="2478"/>
              <a:ext cx="817" cy="453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chemeClr val="hlink"/>
                  </a:solidFill>
                </a:rPr>
                <a:t>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060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 concept of Agility</a:t>
            </a:r>
            <a:endParaRPr lang="zh-CN" altLang="en-US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71688"/>
            <a:ext cx="907415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00113" y="5876925"/>
            <a:ext cx="77041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/>
              <a:t>Source: Mason-Jones, Naylor and Towill (2000), Engineering the leagile supply chain </a:t>
            </a:r>
          </a:p>
        </p:txBody>
      </p:sp>
    </p:spTree>
    <p:extLst>
      <p:ext uri="{BB962C8B-B14F-4D97-AF65-F5344CB8AC3E}">
        <p14:creationId xmlns:p14="http://schemas.microsoft.com/office/powerpoint/2010/main" val="54853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84213" y="6021388"/>
            <a:ext cx="77041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/>
              <a:t>Source: Martin, Christopher and Denis Towill, An integrated model for the design of agile supply chains 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893175" cy="647700"/>
          </a:xfrm>
          <a:noFill/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3366FF"/>
                </a:solidFill>
              </a:rPr>
              <a:t>Application of leagility: the Pareto curve approach</a:t>
            </a:r>
          </a:p>
        </p:txBody>
      </p:sp>
    </p:spTree>
    <p:extLst>
      <p:ext uri="{BB962C8B-B14F-4D97-AF65-F5344CB8AC3E}">
        <p14:creationId xmlns:p14="http://schemas.microsoft.com/office/powerpoint/2010/main" val="163334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2800" dirty="0">
                <a:latin typeface="Verdana" charset="0"/>
              </a:rPr>
              <a:t>Hybrid </a:t>
            </a:r>
            <a:r>
              <a:rPr lang="cs-CZ" sz="2800" dirty="0" err="1">
                <a:latin typeface="Verdana" charset="0"/>
              </a:rPr>
              <a:t>strategies</a:t>
            </a:r>
            <a:r>
              <a:rPr lang="cs-CZ" sz="2800" dirty="0">
                <a:latin typeface="Verdana" charset="0"/>
              </a:rPr>
              <a:t>: </a:t>
            </a:r>
            <a:r>
              <a:rPr lang="en-GB" sz="2800" dirty="0">
                <a:latin typeface="Verdana" charset="0"/>
              </a:rPr>
              <a:t>The decoupling point</a:t>
            </a:r>
          </a:p>
        </p:txBody>
      </p:sp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67ADD6B-F326-2C49-8279-9CAFA15F9551}" type="slidenum">
              <a:rPr lang="en-GB" sz="1000">
                <a:solidFill>
                  <a:schemeClr val="bg1"/>
                </a:solidFill>
              </a:rPr>
              <a:pPr/>
              <a:t>28</a:t>
            </a:fld>
            <a:endParaRPr lang="en-GB" sz="1000">
              <a:solidFill>
                <a:schemeClr val="bg1"/>
              </a:solidFill>
            </a:endParaRP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582165" y="1268760"/>
            <a:ext cx="8742363" cy="4792798"/>
            <a:chOff x="938" y="1117"/>
            <a:chExt cx="4359" cy="1957"/>
          </a:xfrm>
        </p:grpSpPr>
        <p:sp>
          <p:nvSpPr>
            <p:cNvPr id="15365" name="AutoShape 3"/>
            <p:cNvSpPr>
              <a:spLocks noChangeArrowheads="1"/>
            </p:cNvSpPr>
            <p:nvPr/>
          </p:nvSpPr>
          <p:spPr bwMode="auto">
            <a:xfrm flipV="1">
              <a:off x="2712" y="1320"/>
              <a:ext cx="430" cy="372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AutoShape 4"/>
            <p:cNvSpPr>
              <a:spLocks noChangeArrowheads="1"/>
            </p:cNvSpPr>
            <p:nvPr/>
          </p:nvSpPr>
          <p:spPr bwMode="auto">
            <a:xfrm>
              <a:off x="1056" y="1308"/>
              <a:ext cx="1548" cy="396"/>
            </a:xfrm>
            <a:prstGeom prst="rightArrow">
              <a:avLst>
                <a:gd name="adj1" fmla="val 50000"/>
                <a:gd name="adj2" fmla="val 97727"/>
              </a:avLst>
            </a:prstGeom>
            <a:gradFill flip="none" rotWithShape="1">
              <a:gsLst>
                <a:gs pos="82000">
                  <a:schemeClr val="accent1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AutoShape 5"/>
            <p:cNvSpPr>
              <a:spLocks noChangeArrowheads="1"/>
            </p:cNvSpPr>
            <p:nvPr/>
          </p:nvSpPr>
          <p:spPr bwMode="auto">
            <a:xfrm>
              <a:off x="3348" y="1308"/>
              <a:ext cx="576" cy="396"/>
            </a:xfrm>
            <a:prstGeom prst="rightArrow">
              <a:avLst>
                <a:gd name="adj1" fmla="val 43935"/>
                <a:gd name="adj2" fmla="val 57650"/>
              </a:avLst>
            </a:prstGeom>
            <a:gradFill flip="none" rotWithShape="1">
              <a:gsLst>
                <a:gs pos="82000">
                  <a:schemeClr val="accent1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1406" y="1117"/>
              <a:ext cx="45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</a:pPr>
              <a:r>
                <a:rPr lang="en-US" b="0" dirty="0">
                  <a:latin typeface="+mn-lt"/>
                </a:rPr>
                <a:t>Lean</a:t>
              </a: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3878" y="1117"/>
              <a:ext cx="46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</a:pPr>
              <a:r>
                <a:rPr lang="en-US" b="0">
                  <a:latin typeface="+mn-lt"/>
                </a:rPr>
                <a:t>Agile</a:t>
              </a: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938" y="1819"/>
              <a:ext cx="1719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>
                <a:spcBef>
                  <a:spcPct val="40000"/>
                </a:spcBef>
                <a:buClr>
                  <a:srgbClr val="FF6600"/>
                </a:buClr>
                <a:buFont typeface="Arial" charset="0"/>
                <a:buChar char="●"/>
              </a:pPr>
              <a:r>
                <a:rPr lang="en-US" sz="2000" b="0">
                  <a:latin typeface="+mn-lt"/>
                </a:rPr>
                <a:t> Forecast at generic   </a:t>
              </a:r>
              <a:br>
                <a:rPr lang="en-US" sz="2000" b="0">
                  <a:latin typeface="+mn-lt"/>
                </a:rPr>
              </a:br>
              <a:r>
                <a:rPr lang="en-US" sz="2000" b="0">
                  <a:latin typeface="+mn-lt"/>
                </a:rPr>
                <a:t> level</a:t>
              </a:r>
            </a:p>
            <a:p>
              <a:pPr algn="l">
                <a:spcBef>
                  <a:spcPct val="40000"/>
                </a:spcBef>
                <a:buClr>
                  <a:srgbClr val="FF6600"/>
                </a:buClr>
                <a:buFont typeface="Arial" charset="0"/>
                <a:buChar char="●"/>
              </a:pPr>
              <a:r>
                <a:rPr lang="en-US" sz="2000" b="0">
                  <a:latin typeface="+mn-lt"/>
                </a:rPr>
                <a:t> Economic batch </a:t>
              </a:r>
              <a:br>
                <a:rPr lang="en-US" sz="2000" b="0">
                  <a:latin typeface="+mn-lt"/>
                </a:rPr>
              </a:br>
              <a:r>
                <a:rPr lang="en-US" sz="2000" b="0">
                  <a:latin typeface="+mn-lt"/>
                </a:rPr>
                <a:t> quantities</a:t>
              </a:r>
            </a:p>
            <a:p>
              <a:pPr algn="l">
                <a:spcBef>
                  <a:spcPct val="40000"/>
                </a:spcBef>
                <a:buClr>
                  <a:srgbClr val="FF6600"/>
                </a:buClr>
                <a:buFont typeface="Arial" charset="0"/>
                <a:buChar char="●"/>
              </a:pPr>
              <a:r>
                <a:rPr lang="en-US" sz="2000" b="0">
                  <a:latin typeface="+mn-lt"/>
                </a:rPr>
                <a:t> Maximise </a:t>
              </a:r>
              <a:br>
                <a:rPr lang="en-US" sz="2000" b="0">
                  <a:latin typeface="+mn-lt"/>
                </a:rPr>
              </a:br>
              <a:r>
                <a:rPr lang="en-US" sz="2000" b="0">
                  <a:latin typeface="+mn-lt"/>
                </a:rPr>
                <a:t> efficiencies</a:t>
              </a: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3578" y="1819"/>
              <a:ext cx="1719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>
                <a:spcBef>
                  <a:spcPct val="40000"/>
                </a:spcBef>
                <a:buClr>
                  <a:srgbClr val="FF6600"/>
                </a:buClr>
                <a:buFont typeface="Arial" charset="0"/>
                <a:buChar char="●"/>
              </a:pPr>
              <a:r>
                <a:rPr lang="en-US" sz="2000" b="0">
                  <a:latin typeface="+mn-lt"/>
                </a:rPr>
                <a:t> Demand driven</a:t>
              </a:r>
            </a:p>
            <a:p>
              <a:pPr algn="l">
                <a:spcBef>
                  <a:spcPct val="40000"/>
                </a:spcBef>
                <a:buClr>
                  <a:srgbClr val="FF6600"/>
                </a:buClr>
                <a:buFont typeface="Arial" charset="0"/>
                <a:buChar char="●"/>
              </a:pPr>
              <a:r>
                <a:rPr lang="en-US" sz="2000" b="0">
                  <a:latin typeface="+mn-lt"/>
                </a:rPr>
                <a:t> Localised  </a:t>
              </a:r>
              <a:br>
                <a:rPr lang="en-US" sz="2000" b="0">
                  <a:latin typeface="+mn-lt"/>
                </a:rPr>
              </a:br>
              <a:r>
                <a:rPr lang="en-US" sz="2000" b="0">
                  <a:latin typeface="+mn-lt"/>
                </a:rPr>
                <a:t> Configuration</a:t>
              </a:r>
            </a:p>
            <a:p>
              <a:pPr algn="l">
                <a:spcBef>
                  <a:spcPct val="40000"/>
                </a:spcBef>
                <a:buClr>
                  <a:srgbClr val="FF6600"/>
                </a:buClr>
                <a:buFont typeface="Arial" charset="0"/>
                <a:buChar char="●"/>
              </a:pPr>
              <a:r>
                <a:rPr lang="en-US" sz="2000" b="0">
                  <a:latin typeface="+mn-lt"/>
                </a:rPr>
                <a:t> Maximise </a:t>
              </a:r>
              <a:br>
                <a:rPr lang="en-US" sz="2000" b="0">
                  <a:latin typeface="+mn-lt"/>
                </a:rPr>
              </a:br>
              <a:r>
                <a:rPr lang="en-US" sz="2000" b="0">
                  <a:latin typeface="+mn-lt"/>
                </a:rPr>
                <a:t> effectiveness</a:t>
              </a:r>
            </a:p>
          </p:txBody>
        </p:sp>
        <p:sp>
          <p:nvSpPr>
            <p:cNvPr id="15372" name="AutoShape 10"/>
            <p:cNvSpPr>
              <a:spLocks noChangeArrowheads="1"/>
            </p:cNvSpPr>
            <p:nvPr/>
          </p:nvSpPr>
          <p:spPr bwMode="auto">
            <a:xfrm rot="-5400000">
              <a:off x="2507" y="2305"/>
              <a:ext cx="816" cy="130"/>
            </a:xfrm>
            <a:prstGeom prst="rightArrow">
              <a:avLst>
                <a:gd name="adj1" fmla="val 40009"/>
                <a:gd name="adj2" fmla="val 137715"/>
              </a:avLst>
            </a:prstGeom>
            <a:gradFill flip="none" rotWithShape="1">
              <a:gsLst>
                <a:gs pos="82000">
                  <a:schemeClr val="accent1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2608" y="2785"/>
              <a:ext cx="71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 sz="24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lang="en-US" sz="2000" b="0">
                  <a:latin typeface="+mn-lt"/>
                </a:rPr>
                <a:t>Strategic</a:t>
              </a:r>
            </a:p>
            <a:p>
              <a:pPr>
                <a:spcBef>
                  <a:spcPct val="0"/>
                </a:spcBef>
                <a:buClrTx/>
              </a:pPr>
              <a:r>
                <a:rPr lang="en-US" sz="2000" b="0">
                  <a:latin typeface="+mn-lt"/>
                </a:rPr>
                <a:t>Inventory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2793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Bod rozpojení</a:t>
            </a:r>
            <a:r>
              <a:rPr lang="en-US"/>
              <a:t> 4</a:t>
            </a:r>
            <a:endParaRPr lang="cs-CZ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1691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14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dirty="0"/>
              <a:t>Vývoj organizačních struktur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6321896" cy="27411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603729"/>
            <a:ext cx="5971381" cy="32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9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2E7A"/>
                </a:solidFill>
              </a14:hiddenFill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Verdana" charset="0"/>
              </a:rPr>
              <a:t>Generic supply chain strategies</a:t>
            </a:r>
          </a:p>
        </p:txBody>
      </p:sp>
      <p:sp>
        <p:nvSpPr>
          <p:cNvPr id="4098" name="Slide Number Placeholder 2"/>
          <p:cNvSpPr>
            <a:spLocks noGrp="1"/>
          </p:cNvSpPr>
          <p:nvPr>
            <p:ph type="sldNum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000">
                <a:solidFill>
                  <a:srgbClr val="FFFFFF"/>
                </a:solidFill>
              </a:rPr>
              <a:t> </a:t>
            </a:r>
            <a:fld id="{439B937C-E972-1644-A4CA-4CBB3C253DD6}" type="slidenum">
              <a:rPr lang="en-GB" sz="1000">
                <a:solidFill>
                  <a:srgbClr val="FFFFFF"/>
                </a:solidFill>
              </a:rPr>
              <a:pPr/>
              <a:t>30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4103" name="Rectangle 4102"/>
          <p:cNvSpPr/>
          <p:nvPr/>
        </p:nvSpPr>
        <p:spPr bwMode="auto">
          <a:xfrm>
            <a:off x="2483768" y="1556792"/>
            <a:ext cx="4680520" cy="360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105" name="Straight Connector 4104"/>
          <p:cNvCxnSpPr>
            <a:stCxn id="4103" idx="0"/>
            <a:endCxn id="4103" idx="2"/>
          </p:cNvCxnSpPr>
          <p:nvPr/>
        </p:nvCxnSpPr>
        <p:spPr bwMode="auto">
          <a:xfrm>
            <a:off x="4824028" y="1556792"/>
            <a:ext cx="0" cy="360040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07" name="Straight Connector 4106"/>
          <p:cNvCxnSpPr>
            <a:stCxn id="4103" idx="1"/>
            <a:endCxn id="4103" idx="3"/>
          </p:cNvCxnSpPr>
          <p:nvPr/>
        </p:nvCxnSpPr>
        <p:spPr bwMode="auto">
          <a:xfrm>
            <a:off x="2483768" y="3356992"/>
            <a:ext cx="4680520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8" name="TextBox 4107"/>
          <p:cNvSpPr txBox="1"/>
          <p:nvPr/>
        </p:nvSpPr>
        <p:spPr>
          <a:xfrm>
            <a:off x="2555776" y="1949931"/>
            <a:ext cx="212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Lean</a:t>
            </a:r>
          </a:p>
          <a:p>
            <a:pPr algn="ctr"/>
            <a:r>
              <a:rPr lang="en-US" dirty="0"/>
              <a:t>Plan and </a:t>
            </a:r>
          </a:p>
          <a:p>
            <a:pPr algn="ctr"/>
            <a:r>
              <a:rPr lang="en-US" dirty="0" err="1"/>
              <a:t>optimise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04048" y="186863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Hybrid</a:t>
            </a:r>
          </a:p>
          <a:p>
            <a:pPr algn="ctr"/>
            <a:r>
              <a:rPr lang="en-US" dirty="0"/>
              <a:t>De-couple through postponement</a:t>
            </a:r>
          </a:p>
        </p:txBody>
      </p:sp>
      <p:sp>
        <p:nvSpPr>
          <p:cNvPr id="4109" name="TextBox 4108"/>
          <p:cNvSpPr txBox="1"/>
          <p:nvPr/>
        </p:nvSpPr>
        <p:spPr>
          <a:xfrm>
            <a:off x="2735796" y="3801814"/>
            <a:ext cx="18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Kanban</a:t>
            </a:r>
            <a:endParaRPr lang="en-US" i="1" dirty="0"/>
          </a:p>
          <a:p>
            <a:pPr algn="ctr"/>
            <a:r>
              <a:rPr lang="en-US" dirty="0"/>
              <a:t>Continuous replenishment</a:t>
            </a:r>
          </a:p>
        </p:txBody>
      </p:sp>
      <p:sp>
        <p:nvSpPr>
          <p:cNvPr id="4110" name="TextBox 4109"/>
          <p:cNvSpPr txBox="1"/>
          <p:nvPr/>
        </p:nvSpPr>
        <p:spPr>
          <a:xfrm>
            <a:off x="5004048" y="3852336"/>
            <a:ext cx="201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Agile</a:t>
            </a:r>
          </a:p>
          <a:p>
            <a:pPr algn="ctr"/>
            <a:r>
              <a:rPr lang="en-US" dirty="0"/>
              <a:t>Quick Response</a:t>
            </a:r>
          </a:p>
        </p:txBody>
      </p:sp>
      <p:sp>
        <p:nvSpPr>
          <p:cNvPr id="4111" name="TextBox 4110"/>
          <p:cNvSpPr txBox="1"/>
          <p:nvPr/>
        </p:nvSpPr>
        <p:spPr>
          <a:xfrm>
            <a:off x="2699792" y="5235297"/>
            <a:ext cx="180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Predictable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76056" y="5235297"/>
            <a:ext cx="180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Unpredictable</a:t>
            </a:r>
          </a:p>
        </p:txBody>
      </p:sp>
      <p:sp>
        <p:nvSpPr>
          <p:cNvPr id="4112" name="TextBox 4111"/>
          <p:cNvSpPr txBox="1"/>
          <p:nvPr/>
        </p:nvSpPr>
        <p:spPr>
          <a:xfrm>
            <a:off x="2800603" y="5739353"/>
            <a:ext cx="411885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Demand characteristics</a:t>
            </a:r>
          </a:p>
        </p:txBody>
      </p:sp>
      <p:sp>
        <p:nvSpPr>
          <p:cNvPr id="4113" name="TextBox 4112"/>
          <p:cNvSpPr txBox="1"/>
          <p:nvPr/>
        </p:nvSpPr>
        <p:spPr>
          <a:xfrm>
            <a:off x="1763688" y="1700808"/>
            <a:ext cx="707886" cy="15092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700" dirty="0"/>
              <a:t>Long lead times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63688" y="3503910"/>
            <a:ext cx="707886" cy="15092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700" dirty="0"/>
              <a:t>Short lead times</a:t>
            </a:r>
          </a:p>
        </p:txBody>
      </p:sp>
      <p:sp>
        <p:nvSpPr>
          <p:cNvPr id="4114" name="TextBox 4113"/>
          <p:cNvSpPr txBox="1"/>
          <p:nvPr/>
        </p:nvSpPr>
        <p:spPr>
          <a:xfrm>
            <a:off x="1107922" y="1700808"/>
            <a:ext cx="446276" cy="3312368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1700" dirty="0"/>
              <a:t>Supply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5257774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Phase </a:t>
            </a:r>
            <a:r>
              <a:rPr lang="cs-CZ" sz="2800" dirty="0"/>
              <a:t>II</a:t>
            </a:r>
            <a:r>
              <a:rPr lang="en-US" sz="2800" dirty="0"/>
              <a:t>: Selecting a supply chain strategy</a:t>
            </a:r>
            <a:r>
              <a:rPr lang="cs-CZ" sz="2800" dirty="0"/>
              <a:t> - </a:t>
            </a:r>
            <a:r>
              <a:rPr lang="en-GB" sz="2000" dirty="0">
                <a:latin typeface="Verdana" charset="0"/>
              </a:rPr>
              <a:t>Agile or lean?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critical questions:</a:t>
            </a:r>
          </a:p>
          <a:p>
            <a:r>
              <a:rPr lang="en-US" dirty="0"/>
              <a:t>What is the </a:t>
            </a:r>
            <a:r>
              <a:rPr lang="en-US" dirty="0" err="1"/>
              <a:t>organisation’s</a:t>
            </a:r>
            <a:r>
              <a:rPr lang="en-US" dirty="0"/>
              <a:t> position in terms of the decoupling point?</a:t>
            </a:r>
          </a:p>
          <a:p>
            <a:r>
              <a:rPr lang="en-US" dirty="0"/>
              <a:t>Which supply chain strategy should be adopted by the </a:t>
            </a:r>
            <a:r>
              <a:rPr lang="en-US" dirty="0" err="1"/>
              <a:t>organisation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234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</a:t>
            </a:r>
            <a:r>
              <a:rPr lang="cs-CZ" sz="3200" dirty="0"/>
              <a:t>III</a:t>
            </a:r>
            <a:r>
              <a:rPr lang="en-US" sz="3200" dirty="0"/>
              <a:t>: Scoping the supply chain structure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C</a:t>
            </a:r>
            <a:r>
              <a:rPr lang="en-US" dirty="0" err="1"/>
              <a:t>onfiguration</a:t>
            </a:r>
            <a:r>
              <a:rPr lang="en-US" dirty="0"/>
              <a:t> of the supply chain’s structure, processes and</a:t>
            </a:r>
            <a:r>
              <a:rPr lang="cs-CZ" dirty="0"/>
              <a:t> </a:t>
            </a:r>
            <a:r>
              <a:rPr lang="cs-CZ" dirty="0" err="1"/>
              <a:t>operations</a:t>
            </a:r>
            <a:r>
              <a:rPr lang="cs-CZ" dirty="0"/>
              <a:t>:</a:t>
            </a:r>
          </a:p>
          <a:p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</a:t>
            </a:r>
            <a:r>
              <a:rPr lang="cs-CZ" i="1" dirty="0" err="1"/>
              <a:t>partners</a:t>
            </a:r>
            <a:r>
              <a:rPr lang="cs-CZ" i="1" dirty="0"/>
              <a:t> –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en-US" dirty="0"/>
              <a:t>and collaborating with only the critical primary supply chain members</a:t>
            </a:r>
            <a:endParaRPr lang="cs-CZ" dirty="0"/>
          </a:p>
          <a:p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</a:t>
            </a:r>
            <a:r>
              <a:rPr lang="cs-CZ" i="1" dirty="0" err="1"/>
              <a:t>drivers</a:t>
            </a:r>
            <a:r>
              <a:rPr lang="cs-CZ" i="1" dirty="0"/>
              <a:t> </a:t>
            </a:r>
            <a:r>
              <a:rPr lang="cs-CZ" dirty="0" err="1"/>
              <a:t>that</a:t>
            </a:r>
            <a:r>
              <a:rPr lang="cs-CZ" i="1" dirty="0"/>
              <a:t> </a:t>
            </a:r>
            <a:r>
              <a:rPr lang="cs-CZ" dirty="0" err="1"/>
              <a:t>determine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performance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Facilities</a:t>
            </a:r>
            <a:r>
              <a:rPr lang="cs-CZ" dirty="0"/>
              <a:t> (role, </a:t>
            </a:r>
            <a:r>
              <a:rPr lang="cs-CZ" dirty="0" err="1"/>
              <a:t>location</a:t>
            </a:r>
            <a:r>
              <a:rPr lang="cs-CZ" dirty="0"/>
              <a:t>, </a:t>
            </a:r>
            <a:r>
              <a:rPr lang="cs-CZ" dirty="0" err="1"/>
              <a:t>capacity</a:t>
            </a:r>
            <a:r>
              <a:rPr lang="cs-CZ" dirty="0"/>
              <a:t>, flexibility; </a:t>
            </a:r>
            <a:r>
              <a:rPr lang="cs-CZ" dirty="0" err="1"/>
              <a:t>centralization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Inventory</a:t>
            </a:r>
            <a:r>
              <a:rPr lang="cs-CZ" dirty="0"/>
              <a:t> (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inventory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Transportation</a:t>
            </a:r>
            <a:r>
              <a:rPr lang="cs-CZ" dirty="0"/>
              <a:t> (</a:t>
            </a:r>
            <a:r>
              <a:rPr lang="cs-CZ" sz="2600" dirty="0" err="1"/>
              <a:t>responsiveness</a:t>
            </a:r>
            <a:r>
              <a:rPr lang="cs-CZ" sz="2600" dirty="0"/>
              <a:t> : fast, </a:t>
            </a:r>
            <a:r>
              <a:rPr lang="cs-CZ" sz="2600" dirty="0" err="1"/>
              <a:t>flexible</a:t>
            </a:r>
            <a:r>
              <a:rPr lang="cs-CZ" sz="2600" dirty="0"/>
              <a:t>, </a:t>
            </a:r>
            <a:r>
              <a:rPr lang="cs-CZ" sz="2600" dirty="0" err="1"/>
              <a:t>expensive</a:t>
            </a:r>
            <a:r>
              <a:rPr lang="cs-CZ" sz="2600" dirty="0"/>
              <a:t> transpor</a:t>
            </a:r>
            <a:r>
              <a:rPr lang="cs-CZ" dirty="0"/>
              <a:t>t)</a:t>
            </a:r>
          </a:p>
          <a:p>
            <a:pPr lvl="1"/>
            <a:r>
              <a:rPr lang="en-US" dirty="0"/>
              <a:t>Information</a:t>
            </a:r>
            <a:r>
              <a:rPr lang="cs-CZ" dirty="0"/>
              <a:t> (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Sourcing</a:t>
            </a:r>
            <a:r>
              <a:rPr lang="cs-CZ" dirty="0"/>
              <a:t> (make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buy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Pricing</a:t>
            </a:r>
            <a:r>
              <a:rPr lang="cs-CZ" dirty="0"/>
              <a:t> (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955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</a:t>
            </a:r>
            <a:r>
              <a:rPr lang="cs-CZ" sz="3200" dirty="0"/>
              <a:t>III</a:t>
            </a:r>
            <a:r>
              <a:rPr lang="en-US" sz="3200" dirty="0"/>
              <a:t>: Scoping the supply chain structure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Supply chain key performance indicators</a:t>
            </a:r>
            <a:endParaRPr lang="cs-CZ" i="1" dirty="0"/>
          </a:p>
          <a:p>
            <a:r>
              <a:rPr lang="cs-CZ" dirty="0" err="1"/>
              <a:t>Agile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chains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en-US" dirty="0"/>
              <a:t>adopt KPIs that focus primarily on service levels (and availability)</a:t>
            </a:r>
            <a:endParaRPr lang="cs-CZ" dirty="0"/>
          </a:p>
          <a:p>
            <a:r>
              <a:rPr lang="en-US" dirty="0"/>
              <a:t>lean supply chains</a:t>
            </a:r>
            <a:r>
              <a:rPr lang="cs-CZ" dirty="0"/>
              <a:t> </a:t>
            </a:r>
            <a:r>
              <a:rPr lang="en-US" dirty="0"/>
              <a:t>should use KPIs that focus primarily on cost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42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Phase </a:t>
            </a:r>
            <a:r>
              <a:rPr lang="cs-CZ" sz="3200" dirty="0"/>
              <a:t>III</a:t>
            </a:r>
            <a:r>
              <a:rPr lang="en-US" sz="3200" dirty="0"/>
              <a:t>: Scoping the supply chain structure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K</a:t>
            </a:r>
            <a:r>
              <a:rPr lang="en-US" dirty="0" err="1"/>
              <a:t>ey</a:t>
            </a:r>
            <a:r>
              <a:rPr lang="en-US" dirty="0"/>
              <a:t> questions:</a:t>
            </a:r>
          </a:p>
          <a:p>
            <a:r>
              <a:rPr lang="en-US" sz="3000" dirty="0"/>
              <a:t>Who are the critical supply chain members that the </a:t>
            </a:r>
            <a:r>
              <a:rPr lang="en-US" sz="3000" dirty="0" err="1"/>
              <a:t>organisation</a:t>
            </a:r>
            <a:r>
              <a:rPr lang="en-US" sz="3000" dirty="0"/>
              <a:t> needs to collaborate</a:t>
            </a:r>
            <a:r>
              <a:rPr lang="cs-CZ" sz="3000" dirty="0"/>
              <a:t> </a:t>
            </a:r>
            <a:r>
              <a:rPr lang="en-US" sz="3000" dirty="0"/>
              <a:t>with and are these relationships being managed?</a:t>
            </a:r>
          </a:p>
          <a:p>
            <a:r>
              <a:rPr lang="en-US" sz="3000" dirty="0"/>
              <a:t>How should the supply chain drivers be managed to be in line with the </a:t>
            </a:r>
            <a:r>
              <a:rPr lang="en-US" sz="3000" dirty="0" err="1"/>
              <a:t>organisation’s</a:t>
            </a:r>
            <a:r>
              <a:rPr lang="cs-CZ" sz="3000" dirty="0"/>
              <a:t> </a:t>
            </a:r>
            <a:r>
              <a:rPr lang="cs-CZ" sz="3000" dirty="0" err="1"/>
              <a:t>supply</a:t>
            </a:r>
            <a:r>
              <a:rPr lang="cs-CZ" sz="3000" dirty="0"/>
              <a:t> </a:t>
            </a:r>
            <a:r>
              <a:rPr lang="cs-CZ" sz="3000" dirty="0" err="1"/>
              <a:t>chain</a:t>
            </a:r>
            <a:r>
              <a:rPr lang="cs-CZ" sz="3000" dirty="0"/>
              <a:t> </a:t>
            </a:r>
            <a:r>
              <a:rPr lang="cs-CZ" sz="3000" dirty="0" err="1"/>
              <a:t>strategy</a:t>
            </a:r>
            <a:r>
              <a:rPr lang="cs-CZ" sz="3000" dirty="0"/>
              <a:t>?</a:t>
            </a:r>
          </a:p>
          <a:p>
            <a:r>
              <a:rPr lang="en-US" sz="3000" dirty="0"/>
              <a:t>Which supply chain KPIs should the </a:t>
            </a:r>
            <a:r>
              <a:rPr lang="en-US" sz="3000" dirty="0" err="1"/>
              <a:t>organisation</a:t>
            </a:r>
            <a:r>
              <a:rPr lang="en-US" sz="3000" dirty="0"/>
              <a:t> focus on?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530478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78" y="0"/>
            <a:ext cx="5367026" cy="68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EC0D6-F8C0-42E5-A424-27F41EE3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 STRATEGIE v e-</a:t>
            </a:r>
            <a:r>
              <a:rPr lang="cs-CZ" dirty="0" err="1"/>
              <a:t>commerce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4BA9E-90CF-44A5-8934-C5D36778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290892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Pokud odhlédneme čistě od rozdělení dle pozice de-</a:t>
            </a:r>
            <a:r>
              <a:rPr lang="cs-CZ" dirty="0" err="1"/>
              <a:t>coupling</a:t>
            </a:r>
            <a:r>
              <a:rPr lang="cs-CZ" dirty="0"/>
              <a:t> pointu, nelze jasně oddělit, zda se jedná o agilní či </a:t>
            </a:r>
            <a:r>
              <a:rPr lang="cs-CZ" dirty="0" err="1"/>
              <a:t>lean</a:t>
            </a:r>
            <a:r>
              <a:rPr lang="cs-CZ" dirty="0"/>
              <a:t> SC. Vykazují často znaky všech. </a:t>
            </a:r>
          </a:p>
          <a:p>
            <a:r>
              <a:rPr lang="cs-CZ" dirty="0"/>
              <a:t>Odlišení na základě produktu v SC, logistických činností a způsobu koordinace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AABB5C-FCCE-4485-9BDC-66B12855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6" y="4685677"/>
            <a:ext cx="8403183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92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E9AF3-8513-4678-99EF-2442D608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37ED4-84EB-47E0-BD75-6577E31A9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286135-2A44-49E2-88D1-AA4021F7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80728"/>
            <a:ext cx="7747535" cy="41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7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E4C35-7640-46D5-9B8E-31F9B165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D47CD-5643-4B8F-AC61-0327B4D0E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463F1C-323F-44D8-97A9-1038A5B3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1" y="1268760"/>
            <a:ext cx="84007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0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03C6F-6771-457D-9485-C7B75790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C1723-015A-4D0D-9E32-AAC013406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6B0ACC-55DF-4B42-A73B-78A0CB44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06047"/>
            <a:ext cx="8229600" cy="41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4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dirty="0"/>
              <a:t>Vývoj organizačních struktur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" y="1268760"/>
            <a:ext cx="5560035" cy="26386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483" y="4033028"/>
            <a:ext cx="5310863" cy="27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FBF06-095D-45D1-91E2-78ADD028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Trendy ovlivňující e-</a:t>
            </a:r>
            <a:r>
              <a:rPr lang="cs-CZ" dirty="0" err="1"/>
              <a:t>commerce</a:t>
            </a:r>
            <a:r>
              <a:rPr lang="cs-CZ" dirty="0"/>
              <a:t>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16B3C-1ACE-4521-8CB9-9E7D0DFE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Technologické – 3D tiskárny</a:t>
            </a:r>
          </a:p>
          <a:p>
            <a:r>
              <a:rPr lang="cs-CZ" dirty="0"/>
              <a:t>Sociální – věková struktura (podpora </a:t>
            </a:r>
            <a:r>
              <a:rPr lang="cs-CZ" dirty="0" err="1"/>
              <a:t>lean</a:t>
            </a:r>
            <a:r>
              <a:rPr lang="cs-CZ" dirty="0"/>
              <a:t> i </a:t>
            </a:r>
            <a:r>
              <a:rPr lang="cs-CZ" dirty="0" err="1"/>
              <a:t>agile</a:t>
            </a:r>
            <a:r>
              <a:rPr lang="cs-CZ" dirty="0"/>
              <a:t>), národnostní diverzita (znesnadňuje </a:t>
            </a:r>
            <a:r>
              <a:rPr lang="cs-CZ" dirty="0" err="1"/>
              <a:t>lean</a:t>
            </a:r>
            <a:r>
              <a:rPr lang="cs-CZ" dirty="0"/>
              <a:t>)</a:t>
            </a:r>
          </a:p>
          <a:p>
            <a:r>
              <a:rPr lang="cs-CZ" dirty="0"/>
              <a:t>Green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 – „zelenost“ třeba rozvíjet na individuální úrovni s </a:t>
            </a:r>
            <a:r>
              <a:rPr lang="cs-CZ" dirty="0" err="1"/>
              <a:t>ohledme</a:t>
            </a:r>
            <a:r>
              <a:rPr lang="cs-CZ" dirty="0"/>
              <a:t> na rychle se měnící procesy v e-</a:t>
            </a:r>
            <a:r>
              <a:rPr lang="cs-CZ" dirty="0" err="1"/>
              <a:t>commerce</a:t>
            </a:r>
            <a:r>
              <a:rPr lang="cs-CZ" dirty="0"/>
              <a:t>; rozvoj formalizovaných řešení (</a:t>
            </a:r>
            <a:r>
              <a:rPr lang="cs-CZ" dirty="0" err="1"/>
              <a:t>cleaner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Emas</a:t>
            </a:r>
            <a:r>
              <a:rPr lang="cs-CZ" dirty="0"/>
              <a:t>, ISO 14001)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521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9C384-616D-45A8-BDE5-3EBED19A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07899C-F2D1-4211-A3D2-4069133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91C499-63EE-4E95-A543-DA69DB13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07022" y="-971283"/>
            <a:ext cx="5503794" cy="82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13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46419-CBE8-42AB-AE14-F04230A6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Technologie podporující rozvoj </a:t>
            </a:r>
            <a:r>
              <a:rPr lang="cs-CZ" dirty="0" err="1"/>
              <a:t>agile</a:t>
            </a:r>
            <a:r>
              <a:rPr lang="cs-CZ" dirty="0"/>
              <a:t> strategií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8B6E7-1117-4CB9-BC1D-327D54EB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ECR - </a:t>
            </a:r>
            <a:r>
              <a:rPr lang="cs-CZ" dirty="0" err="1"/>
              <a:t>Efficient</a:t>
            </a:r>
            <a:r>
              <a:rPr lang="cs-CZ" dirty="0"/>
              <a:t> </a:t>
            </a:r>
            <a:r>
              <a:rPr lang="cs-CZ" dirty="0" err="1"/>
              <a:t>consumer</a:t>
            </a:r>
            <a:r>
              <a:rPr lang="cs-CZ" dirty="0"/>
              <a:t> response</a:t>
            </a:r>
          </a:p>
          <a:p>
            <a:r>
              <a:rPr lang="cs-CZ" dirty="0"/>
              <a:t>VMI – </a:t>
            </a:r>
            <a:r>
              <a:rPr lang="cs-CZ" dirty="0" err="1"/>
              <a:t>vedndor</a:t>
            </a:r>
            <a:r>
              <a:rPr lang="cs-CZ" dirty="0"/>
              <a:t> </a:t>
            </a:r>
            <a:r>
              <a:rPr lang="cs-CZ" dirty="0" err="1"/>
              <a:t>managed</a:t>
            </a:r>
            <a:r>
              <a:rPr lang="cs-CZ" dirty="0"/>
              <a:t> </a:t>
            </a:r>
            <a:r>
              <a:rPr lang="cs-CZ" dirty="0" err="1"/>
              <a:t>inventory</a:t>
            </a:r>
            <a:endParaRPr lang="cs-CZ" dirty="0"/>
          </a:p>
          <a:p>
            <a:r>
              <a:rPr lang="cs-CZ" dirty="0"/>
              <a:t>CPFR</a:t>
            </a:r>
          </a:p>
        </p:txBody>
      </p:sp>
    </p:spTree>
    <p:extLst>
      <p:ext uri="{BB962C8B-B14F-4D97-AF65-F5344CB8AC3E}">
        <p14:creationId xmlns:p14="http://schemas.microsoft.com/office/powerpoint/2010/main" val="3830147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2B072-681A-4804-B440-F931DB0C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, </a:t>
            </a:r>
            <a:r>
              <a:rPr lang="cs-CZ" dirty="0" err="1"/>
              <a:t>forecasting</a:t>
            </a:r>
            <a:r>
              <a:rPr lang="cs-CZ" dirty="0"/>
              <a:t>, </a:t>
            </a:r>
            <a:r>
              <a:rPr lang="cs-CZ" dirty="0" err="1"/>
              <a:t>replenishement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D91435-98E6-4CE3-8334-F367341E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86" t="24313" r="14186" b="26182"/>
          <a:stretch/>
        </p:blipFill>
        <p:spPr>
          <a:xfrm>
            <a:off x="844060" y="1916832"/>
            <a:ext cx="3744416" cy="3883631"/>
          </a:xfrm>
        </p:spPr>
      </p:pic>
    </p:spTree>
    <p:extLst>
      <p:ext uri="{BB962C8B-B14F-4D97-AF65-F5344CB8AC3E}">
        <p14:creationId xmlns:p14="http://schemas.microsoft.com/office/powerpoint/2010/main" val="330253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Přístupy k organizačním strukturám pro logistiku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22225">
              <a:buFontTx/>
              <a:buNone/>
            </a:pPr>
            <a:endParaRPr lang="cs-CZ" altLang="cs-CZ"/>
          </a:p>
          <a:p>
            <a:pPr indent="22225">
              <a:buFontTx/>
              <a:buNone/>
            </a:pPr>
            <a:endParaRPr lang="cs-CZ" altLang="cs-CZ"/>
          </a:p>
          <a:p>
            <a:pPr indent="22225">
              <a:buFontTx/>
              <a:buNone/>
            </a:pPr>
            <a:r>
              <a:rPr lang="cs-CZ" altLang="cs-CZ" sz="2400"/>
              <a:t>Neexistuje jednoznačné pravidlo volby organizačního začlenění logistiky do podniku!</a:t>
            </a:r>
          </a:p>
        </p:txBody>
      </p:sp>
    </p:spTree>
    <p:extLst>
      <p:ext uri="{BB962C8B-B14F-4D97-AF65-F5344CB8AC3E}">
        <p14:creationId xmlns:p14="http://schemas.microsoft.com/office/powerpoint/2010/main" val="257693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Otázka centralizace logistiky – přínosy: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1. Reduction of potential duplication of effort.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2. Leveraging of volume purchases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cs-CZ" altLang="cs-CZ" sz="2000"/>
              <a:t>3.</a:t>
            </a:r>
            <a:r>
              <a:rPr lang="en-US" altLang="cs-CZ" sz="2000"/>
              <a:t> Consolidation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4. Transportation savings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5. Allowance of specialization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6. Reduction of suppliers’ costs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7. Improved inventory control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8. Lower administrative costs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9. Centralized control</a:t>
            </a:r>
            <a:endParaRPr lang="cs-CZ" altLang="cs-CZ" sz="20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cs-CZ" sz="2000"/>
              <a:t>10. Reduction in the costs of service</a:t>
            </a:r>
            <a:r>
              <a:rPr lang="cs-CZ" altLang="cs-CZ" sz="2000"/>
              <a:t>s</a:t>
            </a:r>
            <a:endParaRPr lang="en-US" altLang="cs-CZ" sz="2000"/>
          </a:p>
        </p:txBody>
      </p:sp>
    </p:spTree>
    <p:extLst>
      <p:ext uri="{BB962C8B-B14F-4D97-AF65-F5344CB8AC3E}">
        <p14:creationId xmlns:p14="http://schemas.microsoft.com/office/powerpoint/2010/main" val="127270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Přístupy k organizačním strukturám pro logistiku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/>
              <a:t>Jednosměrné přístupy</a:t>
            </a:r>
            <a:r>
              <a:rPr lang="cs-CZ" altLang="cs-CZ" sz="2400"/>
              <a:t> - manažer logistiky ve vedení podniku, koordinátor, štábní útvar, maticová struktura…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Přístupy podle „životního cyklu“ logistických činností v podniku</a:t>
            </a:r>
            <a:r>
              <a:rPr lang="cs-CZ" altLang="cs-CZ" sz="2400"/>
              <a:t> – Výhody a nevýhody určitého organizačního uspořádání na konkrétní situaci podniku. Nicméně, podniky v určitém stádiu mají odlišné problémy a tak určité org.uspořádání může být více či méně vhodné</a:t>
            </a:r>
          </a:p>
          <a:p>
            <a:pPr>
              <a:lnSpc>
                <a:spcPct val="80000"/>
              </a:lnSpc>
            </a:pPr>
            <a:r>
              <a:rPr lang="cs-CZ" altLang="cs-CZ" sz="2400" b="1"/>
              <a:t>Kontingenční přístupy</a:t>
            </a:r>
            <a:r>
              <a:rPr lang="cs-CZ" altLang="cs-CZ" sz="2400"/>
              <a:t> - důraz na ambivalentní a situačně podmíněné chování organizací a jejich členů</a:t>
            </a:r>
          </a:p>
          <a:p>
            <a:pPr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84738"/>
            <a:ext cx="3529012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0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Kontingenční přístup (Persson)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cs-CZ" altLang="cs-CZ" sz="2400" dirty="0"/>
              <a:t>Tři faktory určující </a:t>
            </a:r>
            <a:r>
              <a:rPr lang="cs-CZ" altLang="cs-CZ" sz="2400" dirty="0" err="1"/>
              <a:t>org</a:t>
            </a:r>
            <a:r>
              <a:rPr lang="cs-CZ" altLang="cs-CZ" sz="2400" dirty="0"/>
              <a:t>. strukturu logistiky v podniku: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cs-CZ" altLang="cs-CZ" sz="2400" b="1" dirty="0"/>
              <a:t>Předpověditelnost logistických úkolů</a:t>
            </a:r>
            <a:r>
              <a:rPr lang="cs-CZ" altLang="cs-CZ" sz="2400" dirty="0"/>
              <a:t> – (produkce na sklad, produkce na zakázku) – </a:t>
            </a:r>
            <a:r>
              <a:rPr lang="cs-CZ" altLang="cs-CZ" sz="2400" i="1" dirty="0"/>
              <a:t>míra formalizace koordinačních mechanizmů</a:t>
            </a:r>
            <a:endParaRPr lang="cs-CZ" altLang="cs-CZ" sz="24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cs-CZ" altLang="cs-CZ" sz="2400" b="1" dirty="0"/>
              <a:t>Počet rozhodovacích míst (objektů) v logistice podniku</a:t>
            </a:r>
            <a:r>
              <a:rPr lang="cs-CZ" altLang="cs-CZ" sz="2400" dirty="0"/>
              <a:t> – souvisí s velikostí organizace, počtem produktů a jejich složitostí (komplexností), počtem komponent. – </a:t>
            </a:r>
            <a:r>
              <a:rPr lang="cs-CZ" altLang="cs-CZ" sz="2400" i="1" dirty="0"/>
              <a:t>funkční versus procesní organizace</a:t>
            </a:r>
            <a:endParaRPr lang="cs-CZ" altLang="cs-CZ" sz="2400" dirty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cs-CZ" altLang="cs-CZ" sz="2400" b="1" dirty="0"/>
              <a:t>Samostatné rozhodovací oblastí v logistice podniku</a:t>
            </a:r>
            <a:r>
              <a:rPr lang="cs-CZ" altLang="cs-CZ" sz="2400" dirty="0"/>
              <a:t> – samostatné produktové skupiny, produkční technologie, cílové trhy či geografické lokace. </a:t>
            </a:r>
            <a:r>
              <a:rPr lang="cs-CZ" altLang="cs-CZ" sz="2400" i="1" dirty="0"/>
              <a:t>–  samostatná zodpovědnost a rozhodovací mechanizmy (</a:t>
            </a:r>
            <a:r>
              <a:rPr lang="cs-CZ" altLang="cs-CZ" sz="2400" i="1" dirty="0" err="1"/>
              <a:t>org</a:t>
            </a:r>
            <a:r>
              <a:rPr lang="cs-CZ" altLang="cs-CZ" sz="2400" i="1" dirty="0"/>
              <a:t>. podle produktů, uplatnění divizí) versus integrovaná zodpovědnost a rozhodovací mechanizmy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7950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0"/>
            <a:ext cx="539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6238" y="423863"/>
            <a:ext cx="3619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Kritéria volby mezi štábním útvarem, centrálním útvarem</a:t>
            </a:r>
          </a:p>
          <a:p>
            <a:r>
              <a:rPr lang="cs-CZ" altLang="cs-CZ" b="1"/>
              <a:t>a maticovou organizační strukturou pro logistiku</a:t>
            </a:r>
          </a:p>
        </p:txBody>
      </p:sp>
    </p:spTree>
    <p:extLst>
      <p:ext uri="{BB962C8B-B14F-4D97-AF65-F5344CB8AC3E}">
        <p14:creationId xmlns:p14="http://schemas.microsoft.com/office/powerpoint/2010/main" val="407163648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-4-3" id="{3D7D153C-E6C1-42F9-AD62-5BCA90937599}" vid="{7EBF0560-594B-4807-8311-6520C7A704F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527</TotalTime>
  <Words>1603</Words>
  <Application>Microsoft Office PowerPoint</Application>
  <PresentationFormat>Předvádění na obrazovce (4:3)</PresentationFormat>
  <Paragraphs>182</Paragraphs>
  <Slides>43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Tahoma</vt:lpstr>
      <vt:lpstr>Verdana</vt:lpstr>
      <vt:lpstr>Wingdings</vt:lpstr>
      <vt:lpstr>Prezentace_MU_CZ</vt:lpstr>
      <vt:lpstr>Logistika v organizační struktuře</vt:lpstr>
      <vt:lpstr>Organizační struktura jako podmínka výkonnosti</vt:lpstr>
      <vt:lpstr>Vývoj organizačních struktur</vt:lpstr>
      <vt:lpstr>Vývoj organizačních struktur</vt:lpstr>
      <vt:lpstr>Přístupy k organizačním strukturám pro logistiku</vt:lpstr>
      <vt:lpstr>Otázka centralizace logistiky – přínosy:</vt:lpstr>
      <vt:lpstr>Přístupy k organizačním strukturám pro logistiku</vt:lpstr>
      <vt:lpstr>Kontingenční přístup (Persson)</vt:lpstr>
      <vt:lpstr>Prezentace aplikace PowerPoint</vt:lpstr>
      <vt:lpstr>Prezentace aplikace PowerPoint</vt:lpstr>
      <vt:lpstr>Prezentace aplikace PowerPoint</vt:lpstr>
      <vt:lpstr>Prezentace aplikace PowerPoint</vt:lpstr>
      <vt:lpstr>Práce ve skupinách</vt:lpstr>
      <vt:lpstr>Prezentace aplikace PowerPoint</vt:lpstr>
      <vt:lpstr>SC design</vt:lpstr>
      <vt:lpstr>SUPPLY CHAIN DESIGN</vt:lpstr>
      <vt:lpstr>Phase  I</vt:lpstr>
      <vt:lpstr>Phase I questions</vt:lpstr>
      <vt:lpstr>Phase II: Selecting a supply chain strategy - Agile or lean?</vt:lpstr>
      <vt:lpstr>Prezentace aplikace PowerPoint</vt:lpstr>
      <vt:lpstr>Prezentace aplikace PowerPoint</vt:lpstr>
      <vt:lpstr>Phase II: Selecting a supply chain strategy - Agile or lean?</vt:lpstr>
      <vt:lpstr>The concept of Agility</vt:lpstr>
      <vt:lpstr>The concept of Agility</vt:lpstr>
      <vt:lpstr>The concept of Agility</vt:lpstr>
      <vt:lpstr>The concept of Agility</vt:lpstr>
      <vt:lpstr>Prezentace aplikace PowerPoint</vt:lpstr>
      <vt:lpstr>Hybrid strategies: The decoupling point</vt:lpstr>
      <vt:lpstr>Bod rozpojení 4</vt:lpstr>
      <vt:lpstr>Generic supply chain strategies</vt:lpstr>
      <vt:lpstr>Phase II: Selecting a supply chain strategy - Agile or lean?</vt:lpstr>
      <vt:lpstr>Phase III: Scoping the supply chain structure</vt:lpstr>
      <vt:lpstr>Phase III: Scoping the supply chain structure</vt:lpstr>
      <vt:lpstr>Phase III: Scoping the supply chain structure</vt:lpstr>
      <vt:lpstr>Prezentace aplikace PowerPoint</vt:lpstr>
      <vt:lpstr>SC STRATEGIE v e-commerce</vt:lpstr>
      <vt:lpstr>Prezentace aplikace PowerPoint</vt:lpstr>
      <vt:lpstr>Prezentace aplikace PowerPoint</vt:lpstr>
      <vt:lpstr>Prezentace aplikace PowerPoint</vt:lpstr>
      <vt:lpstr>Trendy ovlivňující e-commerce strategie</vt:lpstr>
      <vt:lpstr>Prezentace aplikace PowerPoint</vt:lpstr>
      <vt:lpstr>Technologie podporující rozvoj agile strategií</vt:lpstr>
      <vt:lpstr>Collaborative planning, forecasting, replenishement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DESIGN</dc:title>
  <dc:creator>Skapa Radoslav</dc:creator>
  <cp:lastModifiedBy>Eva Švandová</cp:lastModifiedBy>
  <cp:revision>20</cp:revision>
  <dcterms:created xsi:type="dcterms:W3CDTF">2015-03-10T06:55:18Z</dcterms:created>
  <dcterms:modified xsi:type="dcterms:W3CDTF">2021-04-14T23:52:53Z</dcterms:modified>
</cp:coreProperties>
</file>