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0" r:id="rId11"/>
    <p:sldId id="264" r:id="rId12"/>
    <p:sldId id="265" r:id="rId13"/>
    <p:sldId id="276" r:id="rId14"/>
    <p:sldId id="271" r:id="rId15"/>
    <p:sldId id="266" r:id="rId16"/>
    <p:sldId id="267" r:id="rId17"/>
    <p:sldId id="290" r:id="rId18"/>
    <p:sldId id="289" r:id="rId19"/>
    <p:sldId id="291" r:id="rId20"/>
    <p:sldId id="272" r:id="rId21"/>
    <p:sldId id="268" r:id="rId22"/>
    <p:sldId id="269" r:id="rId23"/>
    <p:sldId id="274" r:id="rId24"/>
    <p:sldId id="275" r:id="rId25"/>
    <p:sldId id="273" r:id="rId26"/>
    <p:sldId id="27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A03"/>
    <a:srgbClr val="0F8000"/>
    <a:srgbClr val="0000DC"/>
    <a:srgbClr val="B9006E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843" autoAdjust="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64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68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21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300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9f6e393-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787/99f6e393-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9YvPuDTb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econ/jaro2021/MKH_AIMA/index.qwarp?prejit=68034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MPH_AIMA</a:t>
            </a:r>
            <a:br>
              <a:rPr lang="cs-CZ" dirty="0"/>
            </a:br>
            <a:r>
              <a:rPr lang="cs-CZ" dirty="0"/>
              <a:t>International Management</a:t>
            </a:r>
          </a:p>
        </p:txBody>
      </p:sp>
    </p:spTree>
    <p:extLst>
      <p:ext uri="{BB962C8B-B14F-4D97-AF65-F5344CB8AC3E}">
        <p14:creationId xmlns:p14="http://schemas.microsoft.com/office/powerpoint/2010/main" val="162200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International Management</a:t>
            </a:r>
          </a:p>
          <a:p>
            <a:r>
              <a:rPr lang="en-GB" dirty="0"/>
              <a:t>Global Trends and Globalization</a:t>
            </a:r>
          </a:p>
          <a:p>
            <a:r>
              <a:rPr lang="en-GB" dirty="0"/>
              <a:t>Regional Blocks</a:t>
            </a:r>
          </a:p>
          <a:p>
            <a:r>
              <a:rPr lang="en-GB" dirty="0"/>
              <a:t>Open System Model</a:t>
            </a:r>
            <a:endParaRPr lang="cs-CZ" dirty="0"/>
          </a:p>
          <a:p>
            <a:r>
              <a:rPr lang="cs-CZ" dirty="0" err="1"/>
              <a:t>Political</a:t>
            </a:r>
            <a:r>
              <a:rPr lang="cs-CZ" dirty="0"/>
              <a:t> Risk</a:t>
            </a:r>
          </a:p>
          <a:p>
            <a:r>
              <a:rPr lang="cs-CZ" dirty="0" err="1"/>
              <a:t>Economic</a:t>
            </a:r>
            <a:r>
              <a:rPr lang="cs-CZ" dirty="0"/>
              <a:t> Risk</a:t>
            </a:r>
          </a:p>
          <a:p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Environment</a:t>
            </a:r>
            <a:endParaRPr lang="en-GB" dirty="0"/>
          </a:p>
          <a:p>
            <a:r>
              <a:rPr lang="en-GB" dirty="0"/>
              <a:t>Global Managers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76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Management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sz="3200" i="1" dirty="0"/>
              <a:t>= ‘The process of developing </a:t>
            </a:r>
            <a:r>
              <a:rPr lang="en-GB" sz="3200" b="1" i="1" dirty="0"/>
              <a:t>strategies</a:t>
            </a:r>
            <a:r>
              <a:rPr lang="en-GB" sz="3200" i="1" dirty="0"/>
              <a:t>, designing and operating </a:t>
            </a:r>
            <a:r>
              <a:rPr lang="en-GB" sz="3200" b="1" i="1" dirty="0"/>
              <a:t>systems</a:t>
            </a:r>
            <a:r>
              <a:rPr lang="en-GB" sz="3200" i="1" dirty="0"/>
              <a:t>, and working with </a:t>
            </a:r>
            <a:r>
              <a:rPr lang="en-GB" sz="3200" b="1" i="1" dirty="0"/>
              <a:t>people </a:t>
            </a:r>
            <a:r>
              <a:rPr lang="en-GB" sz="3200" i="1" dirty="0"/>
              <a:t>around the world to ensure sustained </a:t>
            </a:r>
            <a:r>
              <a:rPr lang="en-GB" sz="3200" b="1" i="1" dirty="0"/>
              <a:t>competitive advantage</a:t>
            </a:r>
            <a:r>
              <a:rPr lang="en-GB" sz="3200" i="1" dirty="0"/>
              <a:t>.’</a:t>
            </a:r>
          </a:p>
          <a:p>
            <a:pPr marL="72000" indent="0">
              <a:buNone/>
            </a:pPr>
            <a:endParaRPr lang="en-GB" sz="3200" i="1" dirty="0"/>
          </a:p>
          <a:p>
            <a:pPr marL="72000" indent="0" algn="r">
              <a:buNone/>
            </a:pPr>
            <a:r>
              <a:rPr lang="en-US" sz="1400" i="1" dirty="0" err="1"/>
              <a:t>Deresky</a:t>
            </a:r>
            <a:r>
              <a:rPr lang="en-US" sz="1400" i="1" dirty="0"/>
              <a:t>, H. (2017). International management: Managing across borders and cultures : </a:t>
            </a:r>
            <a:br>
              <a:rPr lang="en-US" sz="1400" i="1" dirty="0"/>
            </a:br>
            <a:r>
              <a:rPr lang="en-US" sz="1400" i="1" dirty="0"/>
              <a:t>text and cases (Ninth edition, global edition.). Boston: Pearson.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40306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FDI flows Outward</a:t>
            </a:r>
            <a:endParaRPr lang="en-US" dirty="0">
              <a:effectLst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7376" t="11428" r="11124" b="30030"/>
          <a:stretch/>
        </p:blipFill>
        <p:spPr>
          <a:xfrm>
            <a:off x="2060328" y="1325379"/>
            <a:ext cx="8072543" cy="500081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14000" y="1470690"/>
            <a:ext cx="1361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Million US dollars 2005–2018 </a:t>
            </a:r>
            <a:endParaRPr lang="cs-CZ" sz="1050" dirty="0"/>
          </a:p>
        </p:txBody>
      </p:sp>
      <p:sp>
        <p:nvSpPr>
          <p:cNvPr id="12" name="Obdélník 11"/>
          <p:cNvSpPr/>
          <p:nvPr/>
        </p:nvSpPr>
        <p:spPr>
          <a:xfrm>
            <a:off x="3905250" y="6480000"/>
            <a:ext cx="692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OECD (2020), "FDI flows" (indicator), </a:t>
            </a:r>
            <a:r>
              <a:rPr lang="en-US" sz="1100" i="1" dirty="0">
                <a:hlinkClick r:id="rId3"/>
              </a:rPr>
              <a:t>https://doi.org/10.1787/99f6e393-en</a:t>
            </a:r>
            <a:r>
              <a:rPr lang="en-US" sz="1100" i="1" dirty="0"/>
              <a:t> (accessed on 18 February 2020). 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109830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FDI flows </a:t>
            </a:r>
            <a:r>
              <a:rPr lang="cs-CZ" dirty="0" err="1"/>
              <a:t>Inward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14000" y="1470690"/>
            <a:ext cx="1361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Million US dollars 2005–2018 </a:t>
            </a:r>
            <a:endParaRPr lang="cs-CZ" sz="1050" dirty="0"/>
          </a:p>
        </p:txBody>
      </p:sp>
      <p:sp>
        <p:nvSpPr>
          <p:cNvPr id="8" name="Obdélník 7"/>
          <p:cNvSpPr/>
          <p:nvPr/>
        </p:nvSpPr>
        <p:spPr>
          <a:xfrm>
            <a:off x="2962275" y="6480000"/>
            <a:ext cx="7772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/>
              <a:t>Source: </a:t>
            </a:r>
            <a:r>
              <a:rPr lang="en-US" sz="1100" i="1" dirty="0"/>
              <a:t>OECD (2020), "FDI flows" (indicator), </a:t>
            </a:r>
            <a:r>
              <a:rPr lang="en-US" sz="1100" i="1" dirty="0">
                <a:hlinkClick r:id="rId2"/>
              </a:rPr>
              <a:t>https://doi.org/10.1787/99f6e393-en</a:t>
            </a:r>
            <a:r>
              <a:rPr lang="en-US" sz="1100" i="1" dirty="0"/>
              <a:t> (accessed on 18 February 2020). </a:t>
            </a:r>
            <a:endParaRPr lang="cs-CZ" sz="1100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57599" t="19742" r="11261" b="21677"/>
          <a:stretch/>
        </p:blipFill>
        <p:spPr>
          <a:xfrm>
            <a:off x="2077922" y="1305788"/>
            <a:ext cx="80373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8666" t="25275" r="19334" b="17649"/>
          <a:stretch/>
        </p:blipFill>
        <p:spPr>
          <a:xfrm>
            <a:off x="336884" y="608589"/>
            <a:ext cx="11338560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 smtClean="0"/>
              <a:t>y </a:t>
            </a:r>
            <a:r>
              <a:rPr lang="en-US" dirty="0"/>
              <a:t>definition, inward and outward FDI worldwide should be equal, but in practice, there are statistical discrepancies between inward and outward FDI.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33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COVID 19 on FDI flows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FDI flows are </a:t>
            </a:r>
            <a:r>
              <a:rPr lang="en-US" dirty="0" smtClean="0"/>
              <a:t>expected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decline </a:t>
            </a:r>
            <a:r>
              <a:rPr lang="en-US" dirty="0" smtClean="0"/>
              <a:t>sharply</a:t>
            </a:r>
            <a:endParaRPr lang="cs-CZ" dirty="0" smtClean="0"/>
          </a:p>
          <a:p>
            <a:r>
              <a:rPr lang="cs-CZ" dirty="0" err="1" smtClean="0"/>
              <a:t>Reinvested</a:t>
            </a:r>
            <a:r>
              <a:rPr lang="cs-CZ" dirty="0" smtClean="0"/>
              <a:t> </a:t>
            </a:r>
            <a:r>
              <a:rPr lang="cs-CZ" dirty="0" err="1" smtClean="0"/>
              <a:t>earning</a:t>
            </a:r>
            <a:r>
              <a:rPr lang="cs-CZ" dirty="0" smtClean="0"/>
              <a:t> drop</a:t>
            </a:r>
          </a:p>
          <a:p>
            <a:r>
              <a:rPr lang="en-US" dirty="0"/>
              <a:t>The pandemic is having much greater impacts in some sectors than </a:t>
            </a:r>
            <a:r>
              <a:rPr lang="en-US" dirty="0" smtClean="0"/>
              <a:t>others</a:t>
            </a:r>
            <a:r>
              <a:rPr lang="cs-CZ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/>
              <a:t>accommodation</a:t>
            </a:r>
            <a:r>
              <a:rPr lang="cs-CZ" sz="2000" dirty="0"/>
              <a:t>, food </a:t>
            </a:r>
            <a:r>
              <a:rPr lang="cs-CZ" sz="2000" dirty="0" err="1"/>
              <a:t>service</a:t>
            </a:r>
            <a:r>
              <a:rPr lang="cs-CZ" sz="2000" dirty="0"/>
              <a:t>, </a:t>
            </a:r>
            <a:r>
              <a:rPr lang="cs-CZ" sz="2000" dirty="0" err="1" smtClean="0"/>
              <a:t>transportation</a:t>
            </a:r>
            <a:r>
              <a:rPr lang="cs-CZ" sz="2000" dirty="0"/>
              <a:t> </a:t>
            </a:r>
            <a:r>
              <a:rPr lang="cs-CZ" sz="2000" dirty="0" smtClean="0"/>
              <a:t>– not </a:t>
            </a:r>
            <a:r>
              <a:rPr lang="cs-CZ" sz="2000" dirty="0" err="1" smtClean="0"/>
              <a:t>visible</a:t>
            </a:r>
            <a:r>
              <a:rPr lang="cs-CZ" sz="2000" dirty="0" smtClean="0"/>
              <a:t> in FDI </a:t>
            </a:r>
            <a:r>
              <a:rPr lang="cs-CZ" sz="2000" dirty="0" err="1" smtClean="0"/>
              <a:t>statistics</a:t>
            </a:r>
            <a:r>
              <a:rPr lang="cs-CZ" sz="2000" dirty="0" smtClean="0"/>
              <a:t>;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sector</a:t>
            </a:r>
            <a:r>
              <a:rPr lang="cs-CZ" sz="2000" dirty="0" smtClean="0"/>
              <a:t>, </a:t>
            </a:r>
            <a:r>
              <a:rPr lang="cs-CZ" sz="2000" dirty="0" err="1" smtClean="0"/>
              <a:t>manufacturing</a:t>
            </a:r>
            <a:r>
              <a:rPr lang="cs-CZ" sz="2000" dirty="0" smtClean="0"/>
              <a:t> – drops in </a:t>
            </a:r>
            <a:r>
              <a:rPr lang="cs-CZ" sz="2000" dirty="0" err="1" smtClean="0"/>
              <a:t>earnings</a:t>
            </a:r>
            <a:r>
              <a:rPr lang="cs-CZ" sz="2000" dirty="0" smtClean="0"/>
              <a:t>;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and </a:t>
            </a:r>
            <a:r>
              <a:rPr lang="cs-CZ" sz="2000" dirty="0" err="1" smtClean="0"/>
              <a:t>communication</a:t>
            </a:r>
            <a:r>
              <a:rPr lang="cs-CZ" sz="2000" dirty="0" smtClean="0"/>
              <a:t> – </a:t>
            </a:r>
            <a:r>
              <a:rPr lang="cs-CZ" sz="2000" dirty="0" err="1" smtClean="0"/>
              <a:t>increase</a:t>
            </a:r>
            <a:r>
              <a:rPr lang="cs-CZ" sz="2000" dirty="0" smtClean="0"/>
              <a:t>)</a:t>
            </a:r>
          </a:p>
          <a:p>
            <a:r>
              <a:rPr lang="en-US" dirty="0"/>
              <a:t>Further drops in FDI flows are possible in the medium to long term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802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234225"/>
            <a:ext cx="10753200" cy="451576"/>
          </a:xfrm>
        </p:spPr>
        <p:txBody>
          <a:bodyPr/>
          <a:lstStyle/>
          <a:p>
            <a:r>
              <a:rPr lang="en-US" sz="2800" dirty="0"/>
              <a:t>Share of turnover and persons employed in foreign affiliates abroad, business economy, EU-28, 2014 (% of extra-EU total) </a:t>
            </a:r>
            <a:r>
              <a:rPr lang="en-US" sz="5400" dirty="0"/>
              <a:t/>
            </a:r>
            <a:br>
              <a:rPr lang="en-US" sz="5400" dirty="0"/>
            </a:br>
            <a:endParaRPr lang="cs-CZ" sz="54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519085" y="1436926"/>
            <a:ext cx="8196415" cy="5302499"/>
            <a:chOff x="1042835" y="1541701"/>
            <a:chExt cx="8196415" cy="530249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37"/>
            <a:stretch/>
          </p:blipFill>
          <p:spPr>
            <a:xfrm>
              <a:off x="1042835" y="1541701"/>
              <a:ext cx="8196415" cy="5302499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0" t="85139" r="37068" b="8750"/>
            <a:stretch/>
          </p:blipFill>
          <p:spPr>
            <a:xfrm>
              <a:off x="4286249" y="6144450"/>
              <a:ext cx="2190751" cy="419100"/>
            </a:xfrm>
            <a:prstGeom prst="rect">
              <a:avLst/>
            </a:prstGeom>
          </p:spPr>
        </p:pic>
      </p:grpSp>
      <p:sp>
        <p:nvSpPr>
          <p:cNvPr id="10" name="Obdélník 9"/>
          <p:cNvSpPr/>
          <p:nvPr/>
        </p:nvSpPr>
        <p:spPr>
          <a:xfrm>
            <a:off x="4682135" y="64682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100" i="1" dirty="0"/>
              <a:t>Source: https://ec.europa.eu/eurostat/statistics-explained</a:t>
            </a:r>
          </a:p>
        </p:txBody>
      </p:sp>
    </p:spTree>
    <p:extLst>
      <p:ext uri="{BB962C8B-B14F-4D97-AF65-F5344CB8AC3E}">
        <p14:creationId xmlns:p14="http://schemas.microsoft.com/office/powerpoint/2010/main" val="86411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Trends</a:t>
            </a:r>
            <a:r>
              <a:rPr lang="en-GB" dirty="0"/>
              <a:t>…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growing number of middle-class consumers in emerging countries</a:t>
            </a:r>
          </a:p>
          <a:p>
            <a:r>
              <a:rPr lang="en-GB" dirty="0"/>
              <a:t>global supply-chain management</a:t>
            </a:r>
          </a:p>
          <a:p>
            <a:r>
              <a:rPr lang="en-GB" dirty="0"/>
              <a:t>environmental impacts and their solution</a:t>
            </a:r>
          </a:p>
          <a:p>
            <a:r>
              <a:rPr lang="en-GB" dirty="0"/>
              <a:t>virtual marketplaces</a:t>
            </a:r>
          </a:p>
          <a:p>
            <a:r>
              <a:rPr lang="en-GB" dirty="0"/>
              <a:t>global standards</a:t>
            </a:r>
          </a:p>
          <a:p>
            <a:r>
              <a:rPr lang="en-GB" dirty="0"/>
              <a:t>cooperation across cultures</a:t>
            </a:r>
          </a:p>
          <a:p>
            <a:r>
              <a:rPr lang="en-GB" dirty="0"/>
              <a:t>opportunities for SMEs</a:t>
            </a:r>
          </a:p>
          <a:p>
            <a:r>
              <a:rPr lang="en-GB" dirty="0"/>
              <a:t>responsibility of MNCs…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4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…but…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growing consumption of energy and resources</a:t>
            </a:r>
          </a:p>
          <a:p>
            <a:r>
              <a:rPr lang="en-GB" dirty="0"/>
              <a:t>dependency on other companies, states, trading blocks</a:t>
            </a:r>
          </a:p>
          <a:p>
            <a:r>
              <a:rPr lang="en-GB" dirty="0"/>
              <a:t>global costs for ‘making change’ and negotiating </a:t>
            </a:r>
          </a:p>
          <a:p>
            <a:r>
              <a:rPr lang="en-GB" dirty="0"/>
              <a:t>dependency on information technologies and infrastructure</a:t>
            </a:r>
          </a:p>
          <a:p>
            <a:r>
              <a:rPr lang="en-GB" dirty="0"/>
              <a:t>backlash against capitalism and rekindling of nationalism</a:t>
            </a:r>
          </a:p>
          <a:p>
            <a:r>
              <a:rPr lang="en-GB" dirty="0"/>
              <a:t>trade wars</a:t>
            </a:r>
            <a:r>
              <a:rPr lang="cs-CZ" dirty="0"/>
              <a:t> and </a:t>
            </a:r>
            <a:r>
              <a:rPr lang="en-GB" dirty="0"/>
              <a:t>increasing of protectionism</a:t>
            </a:r>
          </a:p>
          <a:p>
            <a:r>
              <a:rPr lang="en-GB" dirty="0"/>
              <a:t>management across cultures</a:t>
            </a:r>
          </a:p>
          <a:p>
            <a:r>
              <a:rPr lang="en-GB" dirty="0"/>
              <a:t>abusing of weaker systems…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8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People</a:t>
            </a:r>
            <a:endParaRPr lang="cs-CZ" dirty="0"/>
          </a:p>
          <a:p>
            <a:r>
              <a:rPr lang="cs-CZ" dirty="0"/>
              <a:t>Schedule</a:t>
            </a:r>
          </a:p>
          <a:p>
            <a:r>
              <a:rPr lang="cs-CZ" dirty="0" err="1"/>
              <a:t>Instructions</a:t>
            </a:r>
            <a:endParaRPr lang="cs-CZ" dirty="0"/>
          </a:p>
          <a:p>
            <a:r>
              <a:rPr lang="cs-CZ" dirty="0" err="1"/>
              <a:t>Final</a:t>
            </a:r>
            <a:r>
              <a:rPr lang="cs-CZ" dirty="0"/>
              <a:t> Grade</a:t>
            </a:r>
            <a:endParaRPr lang="en-GB" dirty="0"/>
          </a:p>
          <a:p>
            <a:r>
              <a:rPr lang="en-GB" dirty="0"/>
              <a:t>Literature</a:t>
            </a:r>
            <a:endParaRPr lang="cs-CZ" dirty="0"/>
          </a:p>
          <a:p>
            <a:r>
              <a:rPr lang="cs-CZ" dirty="0" err="1"/>
              <a:t>Expectations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73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Trading Blocks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USA dominance is probably over</a:t>
            </a:r>
          </a:p>
          <a:p>
            <a:r>
              <a:rPr lang="en-GB" dirty="0"/>
              <a:t>importance of the trading blocks is increasing </a:t>
            </a:r>
            <a:r>
              <a:rPr lang="en-GB" sz="2000" dirty="0"/>
              <a:t>(NAFTA, EU, ASEAN,…)</a:t>
            </a:r>
            <a:endParaRPr lang="en-GB" dirty="0"/>
          </a:p>
          <a:p>
            <a:r>
              <a:rPr lang="en-GB" dirty="0"/>
              <a:t>world trade takes place mostly within free trade blocks</a:t>
            </a:r>
          </a:p>
          <a:p>
            <a:r>
              <a:rPr lang="en-GB" dirty="0"/>
              <a:t>dominant currencies (euro, yen, dollar, </a:t>
            </a:r>
            <a:r>
              <a:rPr lang="en-GB" dirty="0" err="1"/>
              <a:t>juan</a:t>
            </a:r>
            <a:r>
              <a:rPr lang="en-GB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39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Trading Blocks and Other Regions</a:t>
            </a:r>
            <a:endParaRPr lang="cs-CZ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505325" y="1692002"/>
            <a:ext cx="378532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Asia</a:t>
            </a:r>
          </a:p>
          <a:p>
            <a:pPr lvl="1"/>
            <a:r>
              <a:rPr lang="en-GB" sz="1600" kern="0" dirty="0"/>
              <a:t>China</a:t>
            </a:r>
          </a:p>
          <a:p>
            <a:pPr lvl="1"/>
            <a:r>
              <a:rPr lang="en-GB" sz="1600" kern="0" dirty="0"/>
              <a:t>India</a:t>
            </a:r>
          </a:p>
          <a:p>
            <a:pPr lvl="1"/>
            <a:r>
              <a:rPr lang="en-GB" sz="1600" kern="0" dirty="0"/>
              <a:t>ASEAN</a:t>
            </a:r>
          </a:p>
          <a:p>
            <a:pPr lvl="1"/>
            <a:r>
              <a:rPr lang="en-GB" sz="1600" kern="0" dirty="0"/>
              <a:t>SAARC</a:t>
            </a:r>
          </a:p>
          <a:p>
            <a:pPr lvl="1"/>
            <a:r>
              <a:rPr lang="en-GB" sz="1600" kern="0" dirty="0"/>
              <a:t>Japan</a:t>
            </a:r>
          </a:p>
          <a:p>
            <a:pPr lvl="1"/>
            <a:r>
              <a:rPr lang="en-GB" sz="1600" kern="0" dirty="0"/>
              <a:t>Asian Tigers (Hong Kong, Singapore, South Korea, Taiwan)</a:t>
            </a:r>
          </a:p>
          <a:p>
            <a:pPr lvl="1"/>
            <a:endParaRPr lang="en-GB" sz="1600" kern="0" dirty="0"/>
          </a:p>
          <a:p>
            <a:pPr lvl="1"/>
            <a:r>
              <a:rPr lang="en-GB" sz="1600" kern="0" dirty="0"/>
              <a:t>political problems</a:t>
            </a:r>
          </a:p>
          <a:p>
            <a:pPr lvl="1"/>
            <a:r>
              <a:rPr lang="en-GB" sz="1600" kern="0" dirty="0"/>
              <a:t>differentiation within </a:t>
            </a:r>
            <a:r>
              <a:rPr lang="cs-CZ" sz="1600" kern="0" dirty="0" err="1"/>
              <a:t>the</a:t>
            </a:r>
            <a:r>
              <a:rPr lang="cs-CZ" sz="1600" kern="0" dirty="0"/>
              <a:t> </a:t>
            </a:r>
            <a:r>
              <a:rPr lang="en-GB" sz="1600" kern="0" dirty="0"/>
              <a:t>region</a:t>
            </a: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8290650" y="1692002"/>
            <a:ext cx="3785325" cy="138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Americas</a:t>
            </a:r>
          </a:p>
          <a:p>
            <a:pPr lvl="1"/>
            <a:r>
              <a:rPr lang="en-GB" sz="1600" kern="0" dirty="0"/>
              <a:t>NAFTA</a:t>
            </a:r>
          </a:p>
          <a:p>
            <a:pPr lvl="1"/>
            <a:r>
              <a:rPr lang="en-GB" sz="1600" kern="0" dirty="0"/>
              <a:t>CAFTA</a:t>
            </a:r>
          </a:p>
          <a:p>
            <a:pPr lvl="1"/>
            <a:r>
              <a:rPr lang="en-GB" sz="1600" kern="0" dirty="0"/>
              <a:t>MERCOSUR</a:t>
            </a:r>
            <a:endParaRPr lang="cs-CZ" sz="1600" kern="0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8290650" y="3597001"/>
            <a:ext cx="3785325" cy="21846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Others</a:t>
            </a:r>
          </a:p>
          <a:p>
            <a:pPr lvl="1"/>
            <a:r>
              <a:rPr lang="en-GB" sz="1600" kern="0" dirty="0"/>
              <a:t>The Russian Federation</a:t>
            </a:r>
          </a:p>
          <a:p>
            <a:pPr lvl="1"/>
            <a:r>
              <a:rPr lang="en-GB" sz="1600" kern="0" dirty="0"/>
              <a:t>Middle East</a:t>
            </a:r>
          </a:p>
          <a:p>
            <a:pPr lvl="1"/>
            <a:r>
              <a:rPr lang="en-GB" sz="1600" kern="0" dirty="0"/>
              <a:t>The African Union</a:t>
            </a:r>
          </a:p>
          <a:p>
            <a:pPr lvl="1"/>
            <a:r>
              <a:rPr lang="en-GB" sz="1600" kern="0" dirty="0"/>
              <a:t>South Africa</a:t>
            </a:r>
          </a:p>
          <a:p>
            <a:pPr lvl="1"/>
            <a:endParaRPr lang="cs-CZ" sz="1600" kern="0" dirty="0"/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1718400" y="5282927"/>
            <a:ext cx="3785325" cy="138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Less Developed countries</a:t>
            </a:r>
          </a:p>
          <a:p>
            <a:pPr lvl="1"/>
            <a:r>
              <a:rPr lang="en-GB" sz="1600" kern="0" dirty="0"/>
              <a:t>Low GDP/GNP</a:t>
            </a:r>
          </a:p>
          <a:p>
            <a:pPr lvl="1"/>
            <a:r>
              <a:rPr lang="en-GB" sz="1600" kern="0" dirty="0"/>
              <a:t>Large, relatively unskilled workforce</a:t>
            </a:r>
          </a:p>
          <a:p>
            <a:pPr lvl="1"/>
            <a:r>
              <a:rPr lang="en-GB" sz="1600" kern="0" dirty="0"/>
              <a:t>High international debt</a:t>
            </a:r>
            <a:endParaRPr lang="cs-CZ" sz="1600" kern="0" dirty="0"/>
          </a:p>
        </p:txBody>
      </p:sp>
      <p:sp>
        <p:nvSpPr>
          <p:cNvPr id="11" name="Zástupný symbol pro obsah 4"/>
          <p:cNvSpPr txBox="1">
            <a:spLocks/>
          </p:cNvSpPr>
          <p:nvPr/>
        </p:nvSpPr>
        <p:spPr>
          <a:xfrm>
            <a:off x="719999" y="4302828"/>
            <a:ext cx="3785325" cy="515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Rest of Europe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8671" r="11039" b="19180"/>
          <a:stretch/>
        </p:blipFill>
        <p:spPr>
          <a:xfrm>
            <a:off x="6397987" y="1823156"/>
            <a:ext cx="1153053" cy="113415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r="21418"/>
          <a:stretch/>
        </p:blipFill>
        <p:spPr>
          <a:xfrm>
            <a:off x="6351264" y="5356763"/>
            <a:ext cx="1077204" cy="95047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5834" r="7250" b="15137"/>
          <a:stretch/>
        </p:blipFill>
        <p:spPr>
          <a:xfrm>
            <a:off x="10202362" y="1531886"/>
            <a:ext cx="1066801" cy="104656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10676447" y="4703978"/>
            <a:ext cx="1003300" cy="993267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1F59B8B-C891-4A58-A600-336CCC5AE75A}"/>
              </a:ext>
            </a:extLst>
          </p:cNvPr>
          <p:cNvGrpSpPr/>
          <p:nvPr/>
        </p:nvGrpSpPr>
        <p:grpSpPr>
          <a:xfrm>
            <a:off x="718744" y="1694747"/>
            <a:ext cx="3785325" cy="4139998"/>
            <a:chOff x="718744" y="1694747"/>
            <a:chExt cx="3785325" cy="413999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998" y="3544510"/>
              <a:ext cx="859858" cy="861537"/>
            </a:xfrm>
            <a:prstGeom prst="rect">
              <a:avLst/>
            </a:prstGeom>
          </p:spPr>
        </p:pic>
        <p:sp>
          <p:nvSpPr>
            <p:cNvPr id="16" name="Zástupný symbol pro obsah 4">
              <a:extLst>
                <a:ext uri="{FF2B5EF4-FFF2-40B4-BE49-F238E27FC236}">
                  <a16:creationId xmlns:a16="http://schemas.microsoft.com/office/drawing/2014/main" id="{DCBAF848-FEA7-4AEE-AF77-2E619C891333}"/>
                </a:ext>
              </a:extLst>
            </p:cNvPr>
            <p:cNvSpPr txBox="1">
              <a:spLocks/>
            </p:cNvSpPr>
            <p:nvPr/>
          </p:nvSpPr>
          <p:spPr>
            <a:xfrm>
              <a:off x="718744" y="1694747"/>
              <a:ext cx="3785325" cy="41399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52000" lvl="1">
                <a:lnSpc>
                  <a:spcPct val="150000"/>
                </a:lnSpc>
              </a:pPr>
              <a:r>
                <a:rPr lang="en-GB" b="1" dirty="0"/>
                <a:t>EU (after </a:t>
              </a:r>
              <a:r>
                <a:rPr lang="en-GB" b="1" dirty="0" err="1"/>
                <a:t>brexit</a:t>
              </a:r>
              <a:r>
                <a:rPr lang="en-GB" b="1" dirty="0"/>
                <a:t>)</a:t>
              </a:r>
            </a:p>
            <a:p>
              <a:pPr lvl="1"/>
              <a:r>
                <a:rPr lang="en-GB" dirty="0"/>
                <a:t>unified market</a:t>
              </a:r>
            </a:p>
            <a:p>
              <a:pPr lvl="1"/>
              <a:r>
                <a:rPr lang="en-GB" dirty="0"/>
                <a:t>over 447 million citizens</a:t>
              </a:r>
            </a:p>
            <a:p>
              <a:pPr lvl="1"/>
              <a:r>
                <a:rPr lang="en-GB" dirty="0"/>
                <a:t>27 different countries</a:t>
              </a:r>
            </a:p>
            <a:p>
              <a:pPr lvl="1"/>
              <a:r>
                <a:rPr lang="en-GB" dirty="0"/>
                <a:t>euro and 10 other </a:t>
              </a:r>
              <a:br>
                <a:rPr lang="en-GB" dirty="0"/>
              </a:br>
              <a:r>
                <a:rPr lang="en-GB" dirty="0"/>
                <a:t>national </a:t>
              </a:r>
              <a:br>
                <a:rPr lang="en-GB" dirty="0"/>
              </a:br>
              <a:r>
                <a:rPr lang="en-GB" dirty="0"/>
                <a:t>currencies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4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970407D-EE58-4A0B-824B-1D3AE42DD9CF}" type="slidenum">
              <a:rPr lang="cs-CZ" altLang="cs-CZ" smtClean="0"/>
              <a:pPr algn="ctr"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2613750" cy="451576"/>
          </a:xfrm>
          <a:noFill/>
        </p:spPr>
        <p:txBody>
          <a:bodyPr/>
          <a:lstStyle/>
          <a:p>
            <a:r>
              <a:rPr lang="en-GB" dirty="0"/>
              <a:t>Open System Model</a:t>
            </a:r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757429A-8911-4A1D-8040-0634573006A7}"/>
              </a:ext>
            </a:extLst>
          </p:cNvPr>
          <p:cNvGrpSpPr/>
          <p:nvPr/>
        </p:nvGrpSpPr>
        <p:grpSpPr>
          <a:xfrm>
            <a:off x="4553208" y="1358869"/>
            <a:ext cx="3658822" cy="4133736"/>
            <a:chOff x="4553208" y="1358869"/>
            <a:chExt cx="3658822" cy="4133736"/>
          </a:xfrm>
          <a:noFill/>
        </p:grpSpPr>
        <p:sp>
          <p:nvSpPr>
            <p:cNvPr id="8" name="Ovál 7"/>
            <p:cNvSpPr/>
            <p:nvPr/>
          </p:nvSpPr>
          <p:spPr bwMode="auto">
            <a:xfrm>
              <a:off x="4877450" y="1965800"/>
              <a:ext cx="2919874" cy="2919874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18124" y="1358869"/>
              <a:ext cx="34385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HOST-COUNTRY</a:t>
              </a:r>
            </a:p>
            <a:p>
              <a:pPr algn="ctr"/>
              <a:r>
                <a:rPr lang="cs-CZ" sz="1400" dirty="0"/>
                <a:t>ENVIRONMENT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 rot="18438913">
              <a:off x="4455087" y="2331719"/>
              <a:ext cx="996862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Culture</a:t>
              </a:r>
              <a:endParaRPr lang="cs-CZ" sz="14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 rot="15064548">
              <a:off x="4063083" y="3642948"/>
              <a:ext cx="1544688" cy="56443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>
                  <a:gd name="adj" fmla="val 10627423"/>
                </a:avLst>
              </a:prstTxWarp>
              <a:spAutoFit/>
            </a:bodyPr>
            <a:lstStyle/>
            <a:p>
              <a:pPr algn="ctr"/>
              <a:r>
                <a:rPr lang="cs-CZ" sz="1400" dirty="0" err="1"/>
                <a:t>Local</a:t>
              </a:r>
              <a:r>
                <a:rPr lang="cs-CZ" sz="1400" dirty="0"/>
                <a:t> </a:t>
              </a:r>
              <a:r>
                <a:rPr lang="cs-CZ" sz="1400" dirty="0" err="1"/>
                <a:t>Competition</a:t>
              </a:r>
              <a:endParaRPr lang="cs-CZ" sz="14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 rot="3446355">
              <a:off x="7223200" y="2395587"/>
              <a:ext cx="1117063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Economic</a:t>
              </a:r>
              <a:endParaRPr lang="cs-CZ" sz="14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 rot="7715851">
              <a:off x="6886277" y="4380032"/>
              <a:ext cx="1484724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Technological</a:t>
              </a:r>
              <a:endParaRPr lang="cs-CZ" sz="14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420920" y="4969385"/>
              <a:ext cx="1832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Subsidiary</a:t>
              </a:r>
              <a:r>
                <a:rPr lang="cs-CZ" sz="1400" dirty="0"/>
                <a:t>–Host </a:t>
              </a:r>
              <a:r>
                <a:rPr lang="cs-CZ" sz="1400" dirty="0" err="1"/>
                <a:t>Interdependance</a:t>
              </a:r>
              <a:endParaRPr lang="cs-CZ" sz="14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 rot="5400000">
              <a:off x="7499610" y="3329994"/>
              <a:ext cx="1117063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Political</a:t>
              </a:r>
              <a:endParaRPr lang="cs-CZ" sz="14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7364128-BF4A-4293-8AAB-B89D4717D489}"/>
              </a:ext>
            </a:extLst>
          </p:cNvPr>
          <p:cNvGrpSpPr/>
          <p:nvPr/>
        </p:nvGrpSpPr>
        <p:grpSpPr>
          <a:xfrm>
            <a:off x="4995514" y="2308186"/>
            <a:ext cx="2641337" cy="2271449"/>
            <a:chOff x="4995514" y="2308186"/>
            <a:chExt cx="2641337" cy="2271449"/>
          </a:xfrm>
        </p:grpSpPr>
        <p:sp>
          <p:nvSpPr>
            <p:cNvPr id="26" name="TextovéPole 25"/>
            <p:cNvSpPr txBox="1"/>
            <p:nvPr/>
          </p:nvSpPr>
          <p:spPr>
            <a:xfrm>
              <a:off x="6478275" y="3258508"/>
              <a:ext cx="1117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Skills</a:t>
              </a:r>
              <a:endParaRPr lang="cs-CZ" sz="1400" dirty="0"/>
            </a:p>
          </p:txBody>
        </p: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1DAA6515-E4DF-4339-B9DD-013C61B54EA6}"/>
                </a:ext>
              </a:extLst>
            </p:cNvPr>
            <p:cNvGrpSpPr/>
            <p:nvPr/>
          </p:nvGrpSpPr>
          <p:grpSpPr>
            <a:xfrm>
              <a:off x="4995514" y="2308186"/>
              <a:ext cx="2641337" cy="2271449"/>
              <a:chOff x="4995514" y="2308186"/>
              <a:chExt cx="2641337" cy="2271449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5484986" y="2638364"/>
                <a:ext cx="1685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OPERATING ENVIRONMENT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5302392" y="3220128"/>
                <a:ext cx="1117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Regulations</a:t>
                </a:r>
                <a:endParaRPr lang="cs-CZ" sz="1400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995514" y="3673027"/>
                <a:ext cx="1117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Culture</a:t>
                </a:r>
                <a:endParaRPr lang="cs-CZ" sz="1400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548660" y="4056415"/>
                <a:ext cx="1568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Social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Responsibility</a:t>
                </a:r>
                <a:endParaRPr lang="cs-CZ" sz="14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6519788" y="3703837"/>
                <a:ext cx="1117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Ethics</a:t>
                </a:r>
                <a:endParaRPr lang="cs-CZ" sz="1400" dirty="0"/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5214456" y="2308186"/>
                <a:ext cx="2245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 err="1"/>
                  <a:t>Functions</a:t>
                </a:r>
                <a:r>
                  <a:rPr lang="cs-CZ" sz="1200" b="1" dirty="0"/>
                  <a:t> and </a:t>
                </a:r>
                <a:r>
                  <a:rPr lang="cs-CZ" sz="1400" b="1" dirty="0" err="1"/>
                  <a:t>People</a:t>
                </a:r>
                <a:endParaRPr lang="cs-CZ" sz="1200" b="1" dirty="0"/>
              </a:p>
            </p:txBody>
          </p:sp>
        </p:grp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85BA1EE-D795-4C52-AB26-E7CCE3388576}"/>
              </a:ext>
            </a:extLst>
          </p:cNvPr>
          <p:cNvGrpSpPr/>
          <p:nvPr/>
        </p:nvGrpSpPr>
        <p:grpSpPr>
          <a:xfrm>
            <a:off x="3283125" y="371475"/>
            <a:ext cx="6108525" cy="6108525"/>
            <a:chOff x="3283125" y="371475"/>
            <a:chExt cx="6108525" cy="6108525"/>
          </a:xfrm>
          <a:noFill/>
        </p:grpSpPr>
        <p:sp>
          <p:nvSpPr>
            <p:cNvPr id="6" name="Ovál 5"/>
            <p:cNvSpPr/>
            <p:nvPr/>
          </p:nvSpPr>
          <p:spPr bwMode="auto">
            <a:xfrm>
              <a:off x="3283125" y="371475"/>
              <a:ext cx="6108525" cy="6108525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618124" y="648284"/>
              <a:ext cx="343852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MEGA ENVIRONMENT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 rot="16942993">
              <a:off x="2805315" y="2550573"/>
              <a:ext cx="2819400" cy="937512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Global</a:t>
              </a:r>
              <a:r>
                <a:rPr lang="cs-CZ" sz="1400" dirty="0"/>
                <a:t> </a:t>
              </a:r>
              <a:r>
                <a:rPr lang="cs-CZ" sz="1400" dirty="0" err="1"/>
                <a:t>Trends</a:t>
              </a:r>
              <a:r>
                <a:rPr lang="cs-CZ" sz="1400" dirty="0"/>
                <a:t> and </a:t>
              </a:r>
              <a:r>
                <a:rPr lang="cs-CZ" sz="1400" dirty="0" err="1"/>
                <a:t>Forces</a:t>
              </a:r>
              <a:endParaRPr lang="cs-CZ" sz="14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 rot="4271887">
              <a:off x="7564183" y="2292270"/>
              <a:ext cx="1917442" cy="734583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Global</a:t>
              </a:r>
              <a:r>
                <a:rPr lang="cs-CZ" sz="1400" dirty="0"/>
                <a:t> </a:t>
              </a:r>
              <a:r>
                <a:rPr lang="cs-CZ" sz="1400" dirty="0" err="1"/>
                <a:t>Competition</a:t>
              </a:r>
              <a:endParaRPr lang="cs-CZ" sz="14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378057" y="5818962"/>
              <a:ext cx="191865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MNC–Host-Country </a:t>
              </a:r>
              <a:r>
                <a:rPr lang="cs-CZ" sz="1400" dirty="0" err="1"/>
                <a:t>Interdependance</a:t>
              </a:r>
              <a:endParaRPr lang="cs-CZ" sz="1400" dirty="0"/>
            </a:p>
          </p:txBody>
        </p:sp>
        <p:sp>
          <p:nvSpPr>
            <p:cNvPr id="7" name="Ovál 6"/>
            <p:cNvSpPr/>
            <p:nvPr/>
          </p:nvSpPr>
          <p:spPr bwMode="auto">
            <a:xfrm>
              <a:off x="4112535" y="1200885"/>
              <a:ext cx="4449704" cy="4449704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9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Managers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dirty="0"/>
              <a:t>What are the most important competencies, skills and knowledge of the excellent manager responsible for international operations?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3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Risk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29884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= </a:t>
            </a:r>
            <a:r>
              <a:rPr lang="en-GB" dirty="0"/>
              <a:t>‘any governmental action or politically motivated event, that could</a:t>
            </a:r>
          </a:p>
          <a:p>
            <a:pPr marL="72000" indent="0">
              <a:buNone/>
            </a:pPr>
            <a:r>
              <a:rPr lang="en-GB" dirty="0"/>
              <a:t>adversely affect the long-run profitability or value of a firm’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1700" y="3557855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Venezuela took control of cement plants and offices belonging to Mexico, after failing to reach an agreement in nationalization talks</a:t>
            </a:r>
            <a:r>
              <a:rPr lang="cs-CZ" sz="2000" i="1" dirty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71025" y="5448299"/>
            <a:ext cx="42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Bolivian president’s move to nationalize the national gas industry followed that in Venezuela</a:t>
            </a:r>
            <a:r>
              <a:rPr lang="cs-CZ" sz="2000" i="1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04650" y="3100498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Argentina announced plans </a:t>
            </a:r>
            <a:r>
              <a:rPr lang="cs-CZ" sz="2000" i="1" dirty="0"/>
              <a:t>to </a:t>
            </a:r>
            <a:r>
              <a:rPr lang="en-GB" sz="2000" i="1" dirty="0"/>
              <a:t>nationalize Spanish oil company </a:t>
            </a:r>
            <a:r>
              <a:rPr lang="en-GB" sz="2000" i="1" dirty="0" err="1"/>
              <a:t>Repsol</a:t>
            </a:r>
            <a:r>
              <a:rPr lang="en-GB" sz="2000" i="1" dirty="0"/>
              <a:t> YPF and caused </a:t>
            </a:r>
            <a:r>
              <a:rPr lang="cs-CZ" sz="2000" i="1" dirty="0" err="1"/>
              <a:t>international</a:t>
            </a:r>
            <a:r>
              <a:rPr lang="cs-CZ" sz="2000" i="1" dirty="0"/>
              <a:t> </a:t>
            </a:r>
            <a:r>
              <a:rPr lang="cs-CZ" sz="2000" i="1" dirty="0" err="1"/>
              <a:t>arbitration</a:t>
            </a:r>
            <a:r>
              <a:rPr lang="cs-CZ" sz="2000" i="1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09675" y="4940467"/>
            <a:ext cx="42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/>
              <a:t>In </a:t>
            </a:r>
            <a:r>
              <a:rPr lang="cs-CZ" sz="2000" i="1" dirty="0" err="1"/>
              <a:t>Russia</a:t>
            </a:r>
            <a:r>
              <a:rPr lang="cs-CZ" sz="2000" i="1" dirty="0"/>
              <a:t> </a:t>
            </a:r>
            <a:r>
              <a:rPr lang="cs-CZ" sz="2000" i="1" dirty="0" err="1"/>
              <a:t>Kremlin</a:t>
            </a:r>
            <a:r>
              <a:rPr lang="cs-CZ" sz="2000" i="1" dirty="0"/>
              <a:t> </a:t>
            </a:r>
            <a:r>
              <a:rPr lang="cs-CZ" sz="2000" i="1" dirty="0" err="1"/>
              <a:t>exploited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finantial</a:t>
            </a:r>
            <a:r>
              <a:rPr lang="cs-CZ" sz="2000" i="1" dirty="0"/>
              <a:t> </a:t>
            </a:r>
            <a:r>
              <a:rPr lang="cs-CZ" sz="2000" i="1" dirty="0" err="1"/>
              <a:t>crisis</a:t>
            </a:r>
            <a:r>
              <a:rPr lang="cs-CZ" sz="2000" i="1" dirty="0"/>
              <a:t> to </a:t>
            </a:r>
            <a:r>
              <a:rPr lang="cs-CZ" sz="2000" i="1" dirty="0" err="1"/>
              <a:t>take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i="1" dirty="0"/>
              <a:t> </a:t>
            </a:r>
            <a:r>
              <a:rPr lang="en-GB" sz="2000" i="1" dirty="0"/>
              <a:t>of energy companies</a:t>
            </a:r>
            <a:r>
              <a:rPr lang="cs-CZ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2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Risk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3880575" cy="3699148"/>
          </a:xfrm>
        </p:spPr>
        <p:txBody>
          <a:bodyPr>
            <a:normAutofit fontScale="70000" lnSpcReduction="20000"/>
          </a:bodyPr>
          <a:lstStyle/>
          <a:p>
            <a:pPr marL="72000" indent="0">
              <a:buNone/>
            </a:pPr>
            <a:r>
              <a:rPr lang="en-GB" b="1" dirty="0"/>
              <a:t>Political Risks</a:t>
            </a:r>
          </a:p>
          <a:p>
            <a:r>
              <a:rPr lang="en-GB" dirty="0"/>
              <a:t>expropriation and confiscation</a:t>
            </a:r>
          </a:p>
          <a:p>
            <a:r>
              <a:rPr lang="en-GB" dirty="0"/>
              <a:t>nationalization</a:t>
            </a:r>
          </a:p>
          <a:p>
            <a:r>
              <a:rPr lang="en-GB" dirty="0"/>
              <a:t>terrorism</a:t>
            </a:r>
          </a:p>
          <a:p>
            <a:r>
              <a:rPr lang="en-GB" dirty="0"/>
              <a:t>discriminatory treatment</a:t>
            </a:r>
          </a:p>
          <a:p>
            <a:r>
              <a:rPr lang="en-GB" dirty="0"/>
              <a:t>barriers to repatriation of funds</a:t>
            </a:r>
          </a:p>
          <a:p>
            <a:r>
              <a:rPr lang="en-GB" dirty="0"/>
              <a:t>dishonesty by government officials</a:t>
            </a:r>
          </a:p>
          <a:p>
            <a:r>
              <a:rPr lang="en-GB" dirty="0"/>
              <a:t>…</a:t>
            </a:r>
          </a:p>
        </p:txBody>
      </p:sp>
      <p:sp>
        <p:nvSpPr>
          <p:cNvPr id="6" name="Šipka doprava 5"/>
          <p:cNvSpPr/>
          <p:nvPr/>
        </p:nvSpPr>
        <p:spPr bwMode="auto">
          <a:xfrm rot="20331840">
            <a:off x="4500603" y="1567403"/>
            <a:ext cx="1553810" cy="523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6339750" y="413928"/>
            <a:ext cx="4952475" cy="1813198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GB" sz="2900" b="1" kern="0" dirty="0"/>
              <a:t>Political Risk Assessment</a:t>
            </a:r>
          </a:p>
          <a:p>
            <a:r>
              <a:rPr lang="en-GB" kern="0" dirty="0"/>
              <a:t>consultation with experts</a:t>
            </a:r>
          </a:p>
          <a:p>
            <a:r>
              <a:rPr lang="en-GB" kern="0" dirty="0"/>
              <a:t>development of internal staff capabilities</a:t>
            </a:r>
          </a:p>
          <a:p>
            <a:r>
              <a:rPr lang="en-GB" dirty="0"/>
              <a:t>cooperation with specialized agencies</a:t>
            </a:r>
            <a:endParaRPr lang="en-GB" kern="0" dirty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8357475" y="3262619"/>
            <a:ext cx="3695699" cy="3071607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GB" sz="3600" b="1" kern="0" dirty="0"/>
              <a:t>Avoidance / Adaptation</a:t>
            </a:r>
          </a:p>
          <a:p>
            <a:r>
              <a:rPr lang="en-GB" sz="3800" kern="0" dirty="0"/>
              <a:t>equity sharing</a:t>
            </a:r>
          </a:p>
          <a:p>
            <a:r>
              <a:rPr lang="en-GB" sz="3800" kern="0" dirty="0"/>
              <a:t>participating management</a:t>
            </a:r>
          </a:p>
          <a:p>
            <a:r>
              <a:rPr lang="en-GB" sz="3800" kern="0" dirty="0"/>
              <a:t>localization of the operation</a:t>
            </a:r>
          </a:p>
          <a:p>
            <a:r>
              <a:rPr lang="en-GB" sz="3800" kern="0" dirty="0"/>
              <a:t>development assistance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982233" y="3170101"/>
            <a:ext cx="3266250" cy="3164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GB" sz="2000" b="1" kern="0" dirty="0"/>
              <a:t>Dependency / Hedging</a:t>
            </a:r>
          </a:p>
          <a:p>
            <a:r>
              <a:rPr lang="en-GB" sz="2000" kern="0" dirty="0"/>
              <a:t>input control</a:t>
            </a:r>
          </a:p>
          <a:p>
            <a:r>
              <a:rPr lang="en-GB" sz="2000" kern="0" dirty="0"/>
              <a:t>market control</a:t>
            </a:r>
          </a:p>
          <a:p>
            <a:r>
              <a:rPr lang="en-GB" sz="2000" kern="0" dirty="0"/>
              <a:t>position control</a:t>
            </a:r>
          </a:p>
          <a:p>
            <a:r>
              <a:rPr lang="en-GB" sz="2000" kern="0" dirty="0"/>
              <a:t>staged contribution</a:t>
            </a:r>
          </a:p>
          <a:p>
            <a:r>
              <a:rPr lang="en-GB" sz="2000" kern="0" dirty="0"/>
              <a:t>insurance</a:t>
            </a:r>
          </a:p>
          <a:p>
            <a:r>
              <a:rPr lang="en-GB" sz="2000" kern="0" dirty="0"/>
              <a:t>local debt financing</a:t>
            </a:r>
          </a:p>
        </p:txBody>
      </p:sp>
      <p:sp>
        <p:nvSpPr>
          <p:cNvPr id="10" name="Šipka doprava 9"/>
          <p:cNvSpPr/>
          <p:nvPr/>
        </p:nvSpPr>
        <p:spPr bwMode="auto">
          <a:xfrm rot="9408085">
            <a:off x="6408692" y="2367238"/>
            <a:ext cx="1553810" cy="523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 rot="1556216">
            <a:off x="8494666" y="2425324"/>
            <a:ext cx="1553810" cy="523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Risk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138717" cy="2441848"/>
          </a:xfrm>
        </p:spPr>
        <p:txBody>
          <a:bodyPr/>
          <a:lstStyle/>
          <a:p>
            <a:r>
              <a:rPr lang="en-GB" dirty="0"/>
              <a:t>loss of </a:t>
            </a:r>
            <a:r>
              <a:rPr lang="cs-CZ" dirty="0"/>
              <a:t>p</a:t>
            </a:r>
            <a:r>
              <a:rPr lang="en-GB" dirty="0" err="1"/>
              <a:t>rofitability</a:t>
            </a:r>
            <a:r>
              <a:rPr lang="en-GB" dirty="0"/>
              <a:t> due to</a:t>
            </a:r>
          </a:p>
          <a:p>
            <a:pPr lvl="1"/>
            <a:r>
              <a:rPr lang="en-GB" dirty="0"/>
              <a:t>abrupt changes in monetary and fiscal policy</a:t>
            </a:r>
          </a:p>
          <a:p>
            <a:pPr lvl="1"/>
            <a:r>
              <a:rPr lang="en-GB" dirty="0"/>
              <a:t>changes in foreign investment policies</a:t>
            </a:r>
          </a:p>
          <a:p>
            <a:pPr lvl="1"/>
            <a:r>
              <a:rPr lang="en-GB" dirty="0"/>
              <a:t>changes in currency exchange rate</a:t>
            </a:r>
          </a:p>
          <a:p>
            <a:r>
              <a:rPr lang="en-GB" dirty="0"/>
              <a:t>connected with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political situation</a:t>
            </a:r>
            <a:endParaRPr lang="cs-CZ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4412B31-E8DD-4A22-90F9-7AD29DBA13C3}"/>
              </a:ext>
            </a:extLst>
          </p:cNvPr>
          <p:cNvGrpSpPr/>
          <p:nvPr/>
        </p:nvGrpSpPr>
        <p:grpSpPr>
          <a:xfrm>
            <a:off x="7143792" y="1051096"/>
            <a:ext cx="5048208" cy="1861830"/>
            <a:chOff x="7143792" y="1051096"/>
            <a:chExt cx="5048208" cy="1861830"/>
          </a:xfrm>
        </p:grpSpPr>
        <p:sp>
          <p:nvSpPr>
            <p:cNvPr id="6" name="Šipka doprava 5"/>
            <p:cNvSpPr/>
            <p:nvPr/>
          </p:nvSpPr>
          <p:spPr bwMode="auto">
            <a:xfrm rot="20331840">
              <a:off x="7143792" y="1954520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Zástupný symbol pro obsah 4"/>
            <p:cNvSpPr txBox="1">
              <a:spLocks/>
            </p:cNvSpPr>
            <p:nvPr/>
          </p:nvSpPr>
          <p:spPr>
            <a:xfrm>
              <a:off x="9233775" y="1051096"/>
              <a:ext cx="2958225" cy="1861830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sz="3600" b="1" kern="0" dirty="0" err="1"/>
                <a:t>Quantitative</a:t>
              </a:r>
              <a:r>
                <a:rPr lang="cs-CZ" sz="3600" b="1" kern="0" dirty="0"/>
                <a:t> </a:t>
              </a:r>
              <a:r>
                <a:rPr lang="cs-CZ" sz="3600" b="1" kern="0" dirty="0" err="1"/>
                <a:t>approach</a:t>
              </a:r>
              <a:endParaRPr lang="en-GB" sz="3600" b="1" kern="0" dirty="0"/>
            </a:p>
            <a:p>
              <a:r>
                <a:rPr lang="cs-CZ" sz="3800" kern="0" dirty="0" err="1"/>
                <a:t>indexes</a:t>
              </a:r>
              <a:endParaRPr lang="en-GB" sz="3800" kern="0" dirty="0"/>
            </a:p>
            <a:p>
              <a:r>
                <a:rPr lang="cs-CZ" sz="3800" kern="0" dirty="0" err="1"/>
                <a:t>indicators</a:t>
              </a:r>
              <a:endParaRPr lang="en-GB" sz="3800" kern="0" dirty="0"/>
            </a:p>
            <a:p>
              <a:r>
                <a:rPr lang="cs-CZ" sz="3800" kern="0" dirty="0" err="1"/>
                <a:t>statistics</a:t>
              </a:r>
              <a:endParaRPr lang="en-GB" sz="3800" kern="0" dirty="0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3ACAB70-749E-418B-A015-F87027B2D683}"/>
              </a:ext>
            </a:extLst>
          </p:cNvPr>
          <p:cNvGrpSpPr/>
          <p:nvPr/>
        </p:nvGrpSpPr>
        <p:grpSpPr>
          <a:xfrm>
            <a:off x="7133350" y="3596627"/>
            <a:ext cx="4807549" cy="2337447"/>
            <a:chOff x="7133350" y="3596627"/>
            <a:chExt cx="4807549" cy="2337447"/>
          </a:xfrm>
        </p:grpSpPr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8982674" y="3832395"/>
              <a:ext cx="2958225" cy="210167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sz="3600" b="1" kern="0" dirty="0" err="1"/>
                <a:t>Qualitative</a:t>
              </a:r>
              <a:r>
                <a:rPr lang="cs-CZ" sz="3600" b="1" kern="0" dirty="0"/>
                <a:t> </a:t>
              </a:r>
              <a:r>
                <a:rPr lang="cs-CZ" sz="3600" b="1" kern="0" dirty="0" err="1"/>
                <a:t>approach</a:t>
              </a:r>
              <a:endParaRPr lang="en-GB" sz="3600" b="1" kern="0" dirty="0"/>
            </a:p>
            <a:p>
              <a:r>
                <a:rPr lang="cs-CZ" sz="3800" kern="0" dirty="0"/>
                <a:t>monitoring</a:t>
              </a:r>
            </a:p>
            <a:p>
              <a:r>
                <a:rPr lang="cs-CZ" sz="3800" kern="0" dirty="0" err="1"/>
                <a:t>induction</a:t>
              </a:r>
              <a:endParaRPr lang="cs-CZ" sz="3800" kern="0" dirty="0"/>
            </a:p>
            <a:p>
              <a:r>
                <a:rPr lang="cs-CZ" sz="3800" kern="0" dirty="0" err="1"/>
                <a:t>experiences</a:t>
              </a:r>
              <a:endParaRPr lang="cs-CZ" sz="3800" kern="0" dirty="0"/>
            </a:p>
            <a:p>
              <a:r>
                <a:rPr lang="cs-CZ" sz="3800" kern="0" dirty="0" err="1"/>
                <a:t>assessments</a:t>
              </a:r>
              <a:endParaRPr lang="en-GB" sz="3800" kern="0" dirty="0"/>
            </a:p>
          </p:txBody>
        </p:sp>
        <p:sp>
          <p:nvSpPr>
            <p:cNvPr id="11" name="Šipka doprava 10"/>
            <p:cNvSpPr/>
            <p:nvPr/>
          </p:nvSpPr>
          <p:spPr bwMode="auto">
            <a:xfrm rot="1687415">
              <a:off x="7133350" y="3596627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6ED3C7F-7765-4870-9660-7C3A910CCBD1}"/>
              </a:ext>
            </a:extLst>
          </p:cNvPr>
          <p:cNvGrpSpPr/>
          <p:nvPr/>
        </p:nvGrpSpPr>
        <p:grpSpPr>
          <a:xfrm>
            <a:off x="5310853" y="4106330"/>
            <a:ext cx="2634375" cy="2386195"/>
            <a:chOff x="5310853" y="4106330"/>
            <a:chExt cx="2634375" cy="2386195"/>
          </a:xfrm>
        </p:grpSpPr>
        <p:sp>
          <p:nvSpPr>
            <p:cNvPr id="12" name="Šipka doprava 11"/>
            <p:cNvSpPr/>
            <p:nvPr/>
          </p:nvSpPr>
          <p:spPr bwMode="auto">
            <a:xfrm rot="5003322">
              <a:off x="5711289" y="4621297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Zástupný symbol pro obsah 4"/>
            <p:cNvSpPr txBox="1">
              <a:spLocks/>
            </p:cNvSpPr>
            <p:nvPr/>
          </p:nvSpPr>
          <p:spPr>
            <a:xfrm>
              <a:off x="5310853" y="5765625"/>
              <a:ext cx="2634375" cy="72690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sz="2000" b="1" kern="0" dirty="0" err="1"/>
                <a:t>Checklist</a:t>
              </a:r>
              <a:r>
                <a:rPr lang="cs-CZ" sz="2000" b="1" kern="0" dirty="0"/>
                <a:t> </a:t>
              </a:r>
              <a:r>
                <a:rPr lang="cs-CZ" sz="2000" b="1" kern="0" dirty="0" err="1"/>
                <a:t>approach</a:t>
              </a:r>
              <a:endParaRPr lang="en-GB" sz="2000" b="1" kern="0" dirty="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B0F9784-72AD-4F1E-940B-1A0FEE6C588F}"/>
              </a:ext>
            </a:extLst>
          </p:cNvPr>
          <p:cNvGrpSpPr/>
          <p:nvPr/>
        </p:nvGrpSpPr>
        <p:grpSpPr>
          <a:xfrm>
            <a:off x="3061142" y="4067218"/>
            <a:ext cx="1876481" cy="2087017"/>
            <a:chOff x="3061142" y="4067218"/>
            <a:chExt cx="1876481" cy="2087017"/>
          </a:xfrm>
        </p:grpSpPr>
        <p:sp>
          <p:nvSpPr>
            <p:cNvPr id="14" name="Šipka doprava 13"/>
            <p:cNvSpPr/>
            <p:nvPr/>
          </p:nvSpPr>
          <p:spPr bwMode="auto">
            <a:xfrm rot="7328845">
              <a:off x="3898781" y="4582185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Zástupný symbol pro obsah 4"/>
            <p:cNvSpPr txBox="1">
              <a:spLocks/>
            </p:cNvSpPr>
            <p:nvPr/>
          </p:nvSpPr>
          <p:spPr>
            <a:xfrm>
              <a:off x="3061142" y="5611366"/>
              <a:ext cx="1730988" cy="54286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None/>
              </a:pPr>
              <a:r>
                <a:rPr lang="cs-CZ" sz="2000" b="1" kern="0" dirty="0" err="1"/>
                <a:t>Combination</a:t>
              </a:r>
              <a:endParaRPr lang="en-GB" sz="20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07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Legal Environment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local laws and legal systems of those countries in which an international company operates</a:t>
            </a:r>
          </a:p>
          <a:p>
            <a:r>
              <a:rPr lang="en-GB" dirty="0"/>
              <a:t>international law, which governs relationships between sovereign countries (e.g. WTO rules, bilateral/multilateral agreements, CISG,…)</a:t>
            </a:r>
          </a:p>
          <a:p>
            <a:r>
              <a:rPr lang="en-GB" dirty="0"/>
              <a:t>rules inside the free trade areas (e.g. EU law)</a:t>
            </a:r>
          </a:p>
          <a:p>
            <a:endParaRPr lang="en-GB" dirty="0"/>
          </a:p>
          <a:p>
            <a:pPr marL="72000" indent="0">
              <a:buNone/>
            </a:pPr>
            <a:r>
              <a:rPr lang="en-GB" dirty="0">
                <a:hlinkClick r:id="rId2"/>
              </a:rPr>
              <a:t>CISG – United Nations Convention on Contracts for the International Sale of Goods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84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28171"/>
            <a:ext cx="10051800" cy="465182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CISG (</a:t>
            </a:r>
            <a:r>
              <a:rPr lang="cs-CZ" dirty="0" err="1"/>
              <a:t>Vienna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)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9891713" y="2405063"/>
            <a:ext cx="266700" cy="142875"/>
          </a:xfrm>
          <a:prstGeom prst="rect">
            <a:avLst/>
          </a:prstGeom>
          <a:solidFill>
            <a:srgbClr val="0F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9891713" y="2681288"/>
            <a:ext cx="266700" cy="142875"/>
          </a:xfrm>
          <a:prstGeom prst="rect">
            <a:avLst/>
          </a:prstGeom>
          <a:solidFill>
            <a:srgbClr val="0FFA0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252649" y="2345695"/>
            <a:ext cx="930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signed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252649" y="2607305"/>
            <a:ext cx="930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ratified</a:t>
            </a:r>
            <a:endParaRPr lang="cs-CZ" sz="1100" dirty="0"/>
          </a:p>
        </p:txBody>
      </p:sp>
      <p:sp>
        <p:nvSpPr>
          <p:cNvPr id="11" name="Obdélník 10"/>
          <p:cNvSpPr/>
          <p:nvPr/>
        </p:nvSpPr>
        <p:spPr>
          <a:xfrm>
            <a:off x="1995777" y="6480000"/>
            <a:ext cx="8738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/>
              <a:t>Source:</a:t>
            </a:r>
            <a:r>
              <a:rPr lang="en-GB" sz="1100" i="1" dirty="0"/>
              <a:t> https://commons.wikimedia.org/wiki/File:United_Nations_Convention_on_Contracts_for_the_International_Sale_of_Goods.png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24082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Systems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law </a:t>
            </a:r>
          </a:p>
          <a:p>
            <a:pPr lvl="1"/>
            <a:r>
              <a:rPr lang="en-GB" dirty="0"/>
              <a:t>past court decisions as precedents</a:t>
            </a:r>
          </a:p>
          <a:p>
            <a:pPr lvl="1"/>
            <a:r>
              <a:rPr lang="en-GB" dirty="0"/>
              <a:t>details must be written in the contract to be enforced</a:t>
            </a:r>
          </a:p>
          <a:p>
            <a:r>
              <a:rPr lang="en-GB" dirty="0"/>
              <a:t>civil law</a:t>
            </a:r>
          </a:p>
          <a:p>
            <a:pPr lvl="1"/>
            <a:r>
              <a:rPr lang="en-GB" dirty="0"/>
              <a:t>comprehensive set of laws organized into code</a:t>
            </a:r>
          </a:p>
          <a:p>
            <a:pPr lvl="1"/>
            <a:r>
              <a:rPr lang="en-GB" dirty="0"/>
              <a:t>assumes promises will be enforced without specifying the details</a:t>
            </a:r>
          </a:p>
          <a:p>
            <a:r>
              <a:rPr lang="en-GB" dirty="0"/>
              <a:t>Islamic law</a:t>
            </a:r>
          </a:p>
          <a:p>
            <a:pPr lvl="1"/>
            <a:r>
              <a:rPr lang="en-GB" dirty="0"/>
              <a:t>based on religious beliefs</a:t>
            </a:r>
          </a:p>
          <a:p>
            <a:r>
              <a:rPr lang="en-GB" dirty="0"/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2015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People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5934" b="14782"/>
          <a:stretch/>
        </p:blipFill>
        <p:spPr>
          <a:xfrm>
            <a:off x="8052571" y="825993"/>
            <a:ext cx="1438032" cy="1700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ovéPole 6"/>
          <p:cNvSpPr txBox="1"/>
          <p:nvPr/>
        </p:nvSpPr>
        <p:spPr>
          <a:xfrm>
            <a:off x="4265910" y="1440314"/>
            <a:ext cx="344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Sylva Žáková Talpová</a:t>
            </a:r>
          </a:p>
          <a:p>
            <a:pPr algn="ctr"/>
            <a:r>
              <a:rPr lang="cs-CZ" sz="1600" dirty="0"/>
              <a:t>talpova@mail.muni.cz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44157" y="3362403"/>
            <a:ext cx="344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Alena Šafrová Drášilová</a:t>
            </a:r>
          </a:p>
          <a:p>
            <a:pPr algn="ctr"/>
            <a:r>
              <a:rPr lang="cs-CZ" sz="1600" dirty="0"/>
              <a:t>alena.drasilova@mail.muni.cz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42" y="2802989"/>
            <a:ext cx="1240497" cy="15804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20" y="3881205"/>
            <a:ext cx="1351197" cy="16401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ovéPole 13"/>
          <p:cNvSpPr txBox="1"/>
          <p:nvPr/>
        </p:nvSpPr>
        <p:spPr>
          <a:xfrm>
            <a:off x="6804882" y="4693285"/>
            <a:ext cx="2313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Ondřej Částek</a:t>
            </a:r>
          </a:p>
          <a:p>
            <a:pPr algn="ctr"/>
            <a:r>
              <a:rPr lang="cs-CZ" sz="1600" dirty="0"/>
              <a:t>castek@mail.muni.cz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44157" y="5510073"/>
            <a:ext cx="474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/>
              <a:t>And many </a:t>
            </a:r>
            <a:r>
              <a:rPr lang="cs-CZ" u="sng" dirty="0" err="1"/>
              <a:t>others</a:t>
            </a:r>
            <a:r>
              <a:rPr lang="cs-CZ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887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9" y="248938"/>
            <a:ext cx="11635530" cy="61050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093057" y="6354000"/>
            <a:ext cx="9098943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600" dirty="0"/>
              <a:t>By Maximilian </a:t>
            </a:r>
            <a:r>
              <a:rPr lang="en-US" sz="600" dirty="0" err="1"/>
              <a:t>Dörrbecker</a:t>
            </a:r>
            <a:r>
              <a:rPr lang="en-US" sz="600" dirty="0"/>
              <a:t> (</a:t>
            </a:r>
            <a:r>
              <a:rPr lang="en-US" sz="600" dirty="0" err="1"/>
              <a:t>Chumwa</a:t>
            </a:r>
            <a:r>
              <a:rPr lang="en-US" sz="600" dirty="0"/>
              <a:t>) - Own work, </a:t>
            </a:r>
            <a:r>
              <a:rPr lang="en-US" sz="600" dirty="0" err="1"/>
              <a:t>usingWorld</a:t>
            </a:r>
            <a:r>
              <a:rPr lang="en-US" sz="600" dirty="0"/>
              <a:t> map by </a:t>
            </a:r>
            <a:r>
              <a:rPr lang="en-US" sz="600" dirty="0" err="1"/>
              <a:t>Canuckguy</a:t>
            </a:r>
            <a:r>
              <a:rPr lang="en-US" sz="600" dirty="0"/>
              <a:t> and others UNESCO World Heritage map by </a:t>
            </a:r>
            <a:r>
              <a:rPr lang="en-US" sz="600" dirty="0" err="1"/>
              <a:t>NNWThe</a:t>
            </a:r>
            <a:r>
              <a:rPr lang="en-US" sz="600" dirty="0"/>
              <a:t> data sources are: University of Ottawa: </a:t>
            </a:r>
            <a:r>
              <a:rPr lang="en-US" sz="600" dirty="0" err="1"/>
              <a:t>JuriGlobe</a:t>
            </a:r>
            <a:r>
              <a:rPr lang="en-US" sz="600" dirty="0"/>
              <a:t> – World Legal Systems Research </a:t>
            </a:r>
            <a:r>
              <a:rPr lang="en-US" sz="600" dirty="0" err="1"/>
              <a:t>GroupWikipedia</a:t>
            </a:r>
            <a:r>
              <a:rPr lang="en-US" sz="600" dirty="0"/>
              <a:t>: List of national legal </a:t>
            </a:r>
            <a:r>
              <a:rPr lang="en-US" sz="600" dirty="0" err="1"/>
              <a:t>systemsEuropean</a:t>
            </a:r>
            <a:r>
              <a:rPr lang="en-US" sz="600" dirty="0"/>
              <a:t> legal systems map by Ain92 and others (which seems to be based on this map by </a:t>
            </a:r>
            <a:r>
              <a:rPr lang="en-US" sz="600" dirty="0" err="1"/>
              <a:t>C.Löser</a:t>
            </a:r>
            <a:r>
              <a:rPr lang="en-US" sz="600" dirty="0"/>
              <a:t> and others)World legal systems map by </a:t>
            </a:r>
            <a:r>
              <a:rPr lang="en-US" sz="600" dirty="0" err="1"/>
              <a:t>Robinkissac</a:t>
            </a:r>
            <a:r>
              <a:rPr lang="en-US" sz="600" dirty="0"/>
              <a:t>, CC BY-SA 2.5, https://commons.wikimedia.org/w/index.php?curid=40154967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536988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Technological Environment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191055" cy="4139998"/>
          </a:xfrm>
        </p:spPr>
        <p:txBody>
          <a:bodyPr>
            <a:normAutofit/>
          </a:bodyPr>
          <a:lstStyle/>
          <a:p>
            <a:r>
              <a:rPr lang="en-GB" dirty="0" err="1"/>
              <a:t>Appropriability</a:t>
            </a:r>
            <a:r>
              <a:rPr lang="en-GB" dirty="0"/>
              <a:t> of technology</a:t>
            </a:r>
          </a:p>
          <a:p>
            <a:pPr lvl="1"/>
            <a:r>
              <a:rPr lang="en-GB" dirty="0"/>
              <a:t>protecting own technology form competitors (patents, trademarks, trade names, copyrights, and trade secrets)</a:t>
            </a:r>
          </a:p>
          <a:p>
            <a:pPr lvl="1"/>
            <a:r>
              <a:rPr lang="en-GB" dirty="0"/>
              <a:t>less developed countries = less protection of technology</a:t>
            </a:r>
          </a:p>
          <a:p>
            <a:r>
              <a:rPr lang="en-GB" dirty="0"/>
              <a:t>The International Convention for the Protection of Industrial Property</a:t>
            </a:r>
          </a:p>
          <a:p>
            <a:pPr lvl="1"/>
            <a:r>
              <a:rPr lang="en-GB" dirty="0"/>
              <a:t>Paris </a:t>
            </a:r>
            <a:r>
              <a:rPr lang="cs-CZ" dirty="0" err="1"/>
              <a:t>Convention</a:t>
            </a:r>
            <a:endParaRPr lang="en-GB" dirty="0"/>
          </a:p>
          <a:p>
            <a:pPr lvl="1"/>
            <a:r>
              <a:rPr lang="en-GB" dirty="0"/>
              <a:t>administered by WIPO (World Intellectual Property Organization)</a:t>
            </a:r>
          </a:p>
          <a:p>
            <a:r>
              <a:rPr lang="en-GB" dirty="0"/>
              <a:t>risk of inappropriate use of technology</a:t>
            </a:r>
          </a:p>
          <a:p>
            <a:pPr lvl="1"/>
            <a:r>
              <a:rPr lang="en-GB" dirty="0"/>
              <a:t>JV partners, licensees, employees, or stealing by competitors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466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Subsidiary in the Czech Republic?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800563" cy="1456715"/>
          </a:xfrm>
        </p:spPr>
        <p:txBody>
          <a:bodyPr/>
          <a:lstStyle/>
          <a:p>
            <a:pPr marL="72000" indent="0">
              <a:buNone/>
            </a:pPr>
            <a:r>
              <a:rPr lang="en-GB" dirty="0"/>
              <a:t>Why? </a:t>
            </a:r>
          </a:p>
          <a:p>
            <a:pPr marL="72000" indent="0">
              <a:buNone/>
            </a:pPr>
            <a:r>
              <a:rPr lang="en-GB" dirty="0"/>
              <a:t>Why not?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"/>
          <a:stretch/>
        </p:blipFill>
        <p:spPr>
          <a:xfrm>
            <a:off x="2839541" y="2043172"/>
            <a:ext cx="7772401" cy="44368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62275" y="6480000"/>
            <a:ext cx="7772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/>
              <a:t>Source: </a:t>
            </a:r>
            <a:r>
              <a:rPr lang="en-US" sz="1100" i="1" dirty="0"/>
              <a:t>http://emerging-markets-research.hktdc.com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806036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6C59B-9A46-42C4-89CD-8C4E9636F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539C7-3615-417E-9647-16BEFE78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E6C005-9ACB-490D-830D-5001955FB73A}"/>
              </a:ext>
            </a:extLst>
          </p:cNvPr>
          <p:cNvSpPr txBox="1"/>
          <p:nvPr/>
        </p:nvSpPr>
        <p:spPr>
          <a:xfrm>
            <a:off x="9116026" y="5301209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Stencil" pitchFamily="82" charset="0"/>
              </a:rPr>
              <a:t>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7F9962-233C-4AA8-8025-63B7F0729D9D}"/>
              </a:ext>
            </a:extLst>
          </p:cNvPr>
          <p:cNvSpPr txBox="1"/>
          <p:nvPr/>
        </p:nvSpPr>
        <p:spPr>
          <a:xfrm>
            <a:off x="3706207" y="3493510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/>
              <a:t>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B14E4F-DAE2-4A9B-BCE5-1FAE8FA897FE}"/>
              </a:ext>
            </a:extLst>
          </p:cNvPr>
          <p:cNvSpPr txBox="1"/>
          <p:nvPr/>
        </p:nvSpPr>
        <p:spPr>
          <a:xfrm>
            <a:off x="7970804" y="3704648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Viner Hand ITC" pitchFamily="66" charset="0"/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14A3A65-0813-43F9-A784-08EB09259C6F}"/>
              </a:ext>
            </a:extLst>
          </p:cNvPr>
          <p:cNvSpPr txBox="1"/>
          <p:nvPr/>
        </p:nvSpPr>
        <p:spPr>
          <a:xfrm>
            <a:off x="5076801" y="5848244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Pristina" pitchFamily="66" charset="0"/>
              </a:rPr>
              <a:t>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8B5F2C-2511-4745-95D6-C974787A5B7C}"/>
              </a:ext>
            </a:extLst>
          </p:cNvPr>
          <p:cNvSpPr txBox="1"/>
          <p:nvPr/>
        </p:nvSpPr>
        <p:spPr>
          <a:xfrm>
            <a:off x="9768408" y="2522927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Tw Cen MT" pitchFamily="34" charset="-18"/>
              </a:rPr>
              <a:t>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32F961-0E52-4B38-802E-E7D442E10DDF}"/>
              </a:ext>
            </a:extLst>
          </p:cNvPr>
          <p:cNvSpPr txBox="1"/>
          <p:nvPr/>
        </p:nvSpPr>
        <p:spPr>
          <a:xfrm>
            <a:off x="974018" y="3833420"/>
            <a:ext cx="61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latin typeface="Miriam Fixed" pitchFamily="49" charset="-79"/>
                <a:cs typeface="Miriam Fixed" pitchFamily="49" charset="-79"/>
              </a:rPr>
              <a:t>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550E50-2983-42B2-8FE3-59B076B9CAC7}"/>
              </a:ext>
            </a:extLst>
          </p:cNvPr>
          <p:cNvSpPr txBox="1"/>
          <p:nvPr/>
        </p:nvSpPr>
        <p:spPr>
          <a:xfrm>
            <a:off x="6256166" y="406092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Bauhaus 93" pitchFamily="82" charset="0"/>
              </a:rPr>
              <a:t>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AAB3CF-7A8B-4846-85CC-3633CA625AAD}"/>
              </a:ext>
            </a:extLst>
          </p:cNvPr>
          <p:cNvSpPr txBox="1"/>
          <p:nvPr/>
        </p:nvSpPr>
        <p:spPr>
          <a:xfrm>
            <a:off x="6456040" y="5165386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Wide Latin" pitchFamily="18" charset="0"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D9C3FFA-F60C-4888-A309-F16CC1C368E5}"/>
              </a:ext>
            </a:extLst>
          </p:cNvPr>
          <p:cNvSpPr txBox="1"/>
          <p:nvPr/>
        </p:nvSpPr>
        <p:spPr>
          <a:xfrm>
            <a:off x="11052252" y="4104758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Baskerville Old Face" pitchFamily="18" charset="0"/>
              </a:rPr>
              <a:t>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4E8A73C-5821-49BE-8021-1B25F608E66B}"/>
              </a:ext>
            </a:extLst>
          </p:cNvPr>
          <p:cNvSpPr txBox="1"/>
          <p:nvPr/>
        </p:nvSpPr>
        <p:spPr>
          <a:xfrm>
            <a:off x="2769940" y="5301209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Lucida Sans" pitchFamily="34" charset="0"/>
              </a:rPr>
              <a:t>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02D439-B840-46FC-AD9C-F9F49C24D93A}"/>
              </a:ext>
            </a:extLst>
          </p:cNvPr>
          <p:cNvSpPr txBox="1"/>
          <p:nvPr/>
        </p:nvSpPr>
        <p:spPr>
          <a:xfrm>
            <a:off x="6239020" y="1784815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Vladimir Script" pitchFamily="66" charset="0"/>
              </a:rPr>
              <a:t>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4612658-19A1-4326-83DB-4CD9503C6380}"/>
              </a:ext>
            </a:extLst>
          </p:cNvPr>
          <p:cNvSpPr txBox="1"/>
          <p:nvPr/>
        </p:nvSpPr>
        <p:spPr>
          <a:xfrm>
            <a:off x="5932986" y="3981647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Iskoola Pota" pitchFamily="34" charset="0"/>
                <a:cs typeface="Iskoola Pota" pitchFamily="34" charset="0"/>
              </a:rPr>
              <a:t>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68630B4-0C91-49C1-8BB4-E71782501C74}"/>
              </a:ext>
            </a:extLst>
          </p:cNvPr>
          <p:cNvSpPr txBox="1"/>
          <p:nvPr/>
        </p:nvSpPr>
        <p:spPr>
          <a:xfrm>
            <a:off x="8468289" y="1105995"/>
            <a:ext cx="61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MS UI Gothic" pitchFamily="34" charset="-128"/>
                <a:ea typeface="MS UI Gothic" pitchFamily="34" charset="-128"/>
              </a:rPr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27EE29-3ECD-4FB7-A54F-72CF0704351A}"/>
              </a:ext>
            </a:extLst>
          </p:cNvPr>
          <p:cNvSpPr txBox="1"/>
          <p:nvPr/>
        </p:nvSpPr>
        <p:spPr>
          <a:xfrm>
            <a:off x="3503712" y="1584207"/>
            <a:ext cx="612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latin typeface="Bernard MT Condensed" pitchFamily="18" charset="0"/>
              </a:rPr>
              <a:t>?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4C84B3E-3F8F-4A5F-ADCD-4CAA50F43ABF}"/>
              </a:ext>
            </a:extLst>
          </p:cNvPr>
          <p:cNvSpPr txBox="1"/>
          <p:nvPr/>
        </p:nvSpPr>
        <p:spPr>
          <a:xfrm>
            <a:off x="10380476" y="518119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?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4AFB0F-C633-40B5-80C7-6D9BB55E3F69}"/>
              </a:ext>
            </a:extLst>
          </p:cNvPr>
          <p:cNvSpPr txBox="1"/>
          <p:nvPr/>
        </p:nvSpPr>
        <p:spPr>
          <a:xfrm>
            <a:off x="4924383" y="1567660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1D1A362-0E12-4E35-9E3D-CA93A5EC4887}"/>
              </a:ext>
            </a:extLst>
          </p:cNvPr>
          <p:cNvSpPr txBox="1"/>
          <p:nvPr/>
        </p:nvSpPr>
        <p:spPr>
          <a:xfrm>
            <a:off x="1379911" y="1729531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Algerian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71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D9261-3C3F-4A43-8871-3C5A10F29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BB7B40-8874-4C24-A713-0A494C8E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77424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 smtClean="0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252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04678" cy="451576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to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Lectures</a:t>
            </a:r>
            <a:endParaRPr lang="cs-CZ" dirty="0" smtClean="0"/>
          </a:p>
          <a:p>
            <a:r>
              <a:rPr lang="en-GB" dirty="0" smtClean="0"/>
              <a:t>Case </a:t>
            </a:r>
            <a:r>
              <a:rPr lang="en-GB" dirty="0"/>
              <a:t>Study in teams (assignment and instructions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Peer Review of other team’s study</a:t>
            </a:r>
          </a:p>
          <a:p>
            <a:r>
              <a:rPr lang="en-GB" dirty="0"/>
              <a:t>2 online tests (instructions by e-mail)</a:t>
            </a:r>
          </a:p>
          <a:p>
            <a:r>
              <a:rPr lang="en-GB" dirty="0"/>
              <a:t>Final test – written, multiple-choice and open </a:t>
            </a:r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0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Grade</a:t>
            </a:r>
          </a:p>
        </p:txBody>
      </p:sp>
      <p:grpSp>
        <p:nvGrpSpPr>
          <p:cNvPr id="79" name="Skupina 78"/>
          <p:cNvGrpSpPr/>
          <p:nvPr/>
        </p:nvGrpSpPr>
        <p:grpSpPr>
          <a:xfrm>
            <a:off x="2781033" y="1802508"/>
            <a:ext cx="7660106" cy="1004747"/>
            <a:chOff x="2781033" y="1802508"/>
            <a:chExt cx="7660106" cy="1004747"/>
          </a:xfrm>
        </p:grpSpPr>
        <p:sp>
          <p:nvSpPr>
            <p:cNvPr id="6" name="Obdélník 5"/>
            <p:cNvSpPr/>
            <p:nvPr/>
          </p:nvSpPr>
          <p:spPr>
            <a:xfrm>
              <a:off x="2781033" y="1876927"/>
              <a:ext cx="7660106" cy="8983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5339749" y="1876927"/>
              <a:ext cx="0" cy="898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5885181" y="1876927"/>
              <a:ext cx="0" cy="898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9887686" y="1876927"/>
              <a:ext cx="0" cy="898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3001612" y="2141439"/>
              <a:ext cx="211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Case Study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923907" y="2141439"/>
              <a:ext cx="2117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Final</a:t>
              </a:r>
              <a:r>
                <a:rPr lang="cs-CZ" dirty="0"/>
                <a:t> Test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 rot="17333028">
              <a:off x="5114665" y="2179584"/>
              <a:ext cx="97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Peer </a:t>
              </a:r>
              <a:r>
                <a:rPr lang="cs-CZ" sz="1100" dirty="0" err="1"/>
                <a:t>Review</a:t>
              </a:r>
              <a:endParaRPr lang="cs-CZ" sz="12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 rot="17333028">
              <a:off x="9687880" y="2153180"/>
              <a:ext cx="9783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Online</a:t>
              </a:r>
              <a:r>
                <a:rPr lang="cs-CZ" sz="1200" dirty="0"/>
                <a:t> </a:t>
              </a:r>
              <a:r>
                <a:rPr lang="cs-CZ" sz="1200" dirty="0" err="1"/>
                <a:t>Tests</a:t>
              </a:r>
              <a:endParaRPr lang="cs-CZ" sz="1200" dirty="0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2781033" y="1105780"/>
            <a:ext cx="2558716" cy="506634"/>
            <a:chOff x="2781033" y="1105780"/>
            <a:chExt cx="2558716" cy="506634"/>
          </a:xfrm>
        </p:grpSpPr>
        <p:sp>
          <p:nvSpPr>
            <p:cNvPr id="14" name="Levá složená závorka 13"/>
            <p:cNvSpPr/>
            <p:nvPr/>
          </p:nvSpPr>
          <p:spPr>
            <a:xfrm rot="5400000">
              <a:off x="4016275" y="288940"/>
              <a:ext cx="88232" cy="25587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775643" y="1105780"/>
              <a:ext cx="569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35%</a:t>
              </a:r>
            </a:p>
          </p:txBody>
        </p:sp>
      </p:grpSp>
      <p:grpSp>
        <p:nvGrpSpPr>
          <p:cNvPr id="82" name="Skupina 81"/>
          <p:cNvGrpSpPr/>
          <p:nvPr/>
        </p:nvGrpSpPr>
        <p:grpSpPr>
          <a:xfrm>
            <a:off x="5885179" y="1106143"/>
            <a:ext cx="4002505" cy="506271"/>
            <a:chOff x="5885179" y="1106143"/>
            <a:chExt cx="4002505" cy="506271"/>
          </a:xfrm>
        </p:grpSpPr>
        <p:sp>
          <p:nvSpPr>
            <p:cNvPr id="15" name="Levá složená závorka 14"/>
            <p:cNvSpPr/>
            <p:nvPr/>
          </p:nvSpPr>
          <p:spPr>
            <a:xfrm rot="5400000">
              <a:off x="7852374" y="-422897"/>
              <a:ext cx="68116" cy="4002505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601684" y="1106143"/>
              <a:ext cx="569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55%</a:t>
              </a: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5339748" y="1192704"/>
            <a:ext cx="569495" cy="591306"/>
            <a:chOff x="5339748" y="1192704"/>
            <a:chExt cx="569495" cy="591306"/>
          </a:xfrm>
        </p:grpSpPr>
        <p:sp>
          <p:nvSpPr>
            <p:cNvPr id="16" name="Levá složená závorka 15"/>
            <p:cNvSpPr/>
            <p:nvPr/>
          </p:nvSpPr>
          <p:spPr>
            <a:xfrm rot="5400000">
              <a:off x="5564585" y="1463417"/>
              <a:ext cx="95757" cy="54543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339748" y="1192704"/>
              <a:ext cx="569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5%</a:t>
              </a:r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9863620" y="1303692"/>
            <a:ext cx="569496" cy="488857"/>
            <a:chOff x="9863620" y="1303692"/>
            <a:chExt cx="569496" cy="488857"/>
          </a:xfrm>
        </p:grpSpPr>
        <p:sp>
          <p:nvSpPr>
            <p:cNvPr id="17" name="Levá složená závorka 16"/>
            <p:cNvSpPr/>
            <p:nvPr/>
          </p:nvSpPr>
          <p:spPr>
            <a:xfrm rot="5400000">
              <a:off x="10112522" y="1471956"/>
              <a:ext cx="95757" cy="54543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863620" y="1303692"/>
              <a:ext cx="569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/>
                <a:t>5</a:t>
              </a:r>
              <a:r>
                <a:rPr lang="cs-CZ" sz="1400" dirty="0"/>
                <a:t>%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E42F08F-0C67-4E54-8B54-082892B8C423}"/>
              </a:ext>
            </a:extLst>
          </p:cNvPr>
          <p:cNvGrpSpPr/>
          <p:nvPr/>
        </p:nvGrpSpPr>
        <p:grpSpPr>
          <a:xfrm>
            <a:off x="734657" y="2775284"/>
            <a:ext cx="4605091" cy="3105495"/>
            <a:chOff x="734657" y="2775284"/>
            <a:chExt cx="4605091" cy="3105495"/>
          </a:xfrm>
        </p:grpSpPr>
        <p:sp>
          <p:nvSpPr>
            <p:cNvPr id="38" name="TextovéPole 37"/>
            <p:cNvSpPr txBox="1"/>
            <p:nvPr/>
          </p:nvSpPr>
          <p:spPr>
            <a:xfrm>
              <a:off x="734657" y="5357559"/>
              <a:ext cx="3604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max</a:t>
              </a:r>
              <a:r>
                <a:rPr lang="cs-CZ" sz="1400" dirty="0"/>
                <a:t> 15</a:t>
              </a:r>
            </a:p>
            <a:p>
              <a:pPr algn="ctr"/>
              <a:r>
                <a:rPr lang="cs-CZ" sz="1400" dirty="0"/>
                <a:t>min to </a:t>
              </a:r>
              <a:r>
                <a:rPr lang="cs-CZ" sz="1400" dirty="0" err="1"/>
                <a:t>pass</a:t>
              </a:r>
              <a:r>
                <a:rPr lang="cs-CZ" sz="1400" dirty="0"/>
                <a:t> 5</a:t>
              </a:r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AA102DA3-FCEA-488E-8031-AD395897E43E}"/>
                </a:ext>
              </a:extLst>
            </p:cNvPr>
            <p:cNvGrpSpPr/>
            <p:nvPr/>
          </p:nvGrpSpPr>
          <p:grpSpPr>
            <a:xfrm>
              <a:off x="734657" y="2775284"/>
              <a:ext cx="4605091" cy="2608869"/>
              <a:chOff x="734657" y="2775284"/>
              <a:chExt cx="4605091" cy="2608869"/>
            </a:xfrm>
          </p:grpSpPr>
          <p:grpSp>
            <p:nvGrpSpPr>
              <p:cNvPr id="67" name="Skupina 66"/>
              <p:cNvGrpSpPr/>
              <p:nvPr/>
            </p:nvGrpSpPr>
            <p:grpSpPr>
              <a:xfrm>
                <a:off x="734660" y="4157408"/>
                <a:ext cx="3609475" cy="1226745"/>
                <a:chOff x="734660" y="4157408"/>
                <a:chExt cx="3609475" cy="1226745"/>
              </a:xfrm>
            </p:grpSpPr>
            <p:sp>
              <p:nvSpPr>
                <p:cNvPr id="23" name="Obdélník 22"/>
                <p:cNvSpPr/>
                <p:nvPr/>
              </p:nvSpPr>
              <p:spPr>
                <a:xfrm>
                  <a:off x="734660" y="4275221"/>
                  <a:ext cx="721895" cy="79408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/>
                <p:cNvSpPr/>
                <p:nvPr/>
              </p:nvSpPr>
              <p:spPr>
                <a:xfrm>
                  <a:off x="1456555" y="4275221"/>
                  <a:ext cx="721895" cy="79408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bdélník 24"/>
                <p:cNvSpPr/>
                <p:nvPr/>
              </p:nvSpPr>
              <p:spPr>
                <a:xfrm>
                  <a:off x="2178450" y="4275221"/>
                  <a:ext cx="721895" cy="79408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Obdélník 25"/>
                <p:cNvSpPr/>
                <p:nvPr/>
              </p:nvSpPr>
              <p:spPr>
                <a:xfrm>
                  <a:off x="2900345" y="4275221"/>
                  <a:ext cx="721895" cy="79408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Obdélník 26"/>
                <p:cNvSpPr/>
                <p:nvPr/>
              </p:nvSpPr>
              <p:spPr>
                <a:xfrm>
                  <a:off x="3622240" y="4275221"/>
                  <a:ext cx="721895" cy="79408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TextovéPole 27"/>
                <p:cNvSpPr txBox="1"/>
                <p:nvPr/>
              </p:nvSpPr>
              <p:spPr>
                <a:xfrm rot="18534904">
                  <a:off x="606436" y="4533762"/>
                  <a:ext cx="9783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 err="1"/>
                    <a:t>Applicability</a:t>
                  </a:r>
                  <a:endParaRPr lang="cs-CZ" sz="1200" dirty="0"/>
                </a:p>
              </p:txBody>
            </p:sp>
            <p:sp>
              <p:nvSpPr>
                <p:cNvPr id="29" name="TextovéPole 28"/>
                <p:cNvSpPr txBox="1"/>
                <p:nvPr/>
              </p:nvSpPr>
              <p:spPr>
                <a:xfrm rot="18534904">
                  <a:off x="1328330" y="4508081"/>
                  <a:ext cx="9783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 err="1"/>
                    <a:t>Complexity</a:t>
                  </a:r>
                  <a:endParaRPr lang="cs-CZ" sz="1200" dirty="0"/>
                </a:p>
              </p:txBody>
            </p:sp>
            <p:sp>
              <p:nvSpPr>
                <p:cNvPr id="30" name="TextovéPole 29"/>
                <p:cNvSpPr txBox="1"/>
                <p:nvPr/>
              </p:nvSpPr>
              <p:spPr>
                <a:xfrm rot="18534904">
                  <a:off x="2050224" y="4508080"/>
                  <a:ext cx="9783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 err="1"/>
                    <a:t>Impact</a:t>
                  </a:r>
                  <a:endParaRPr lang="cs-CZ" sz="1200" dirty="0"/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 rot="18534904">
                  <a:off x="3469949" y="4533762"/>
                  <a:ext cx="9783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 err="1"/>
                    <a:t>Formal</a:t>
                  </a:r>
                  <a:r>
                    <a:rPr lang="cs-CZ" sz="1200" dirty="0"/>
                    <a:t> </a:t>
                  </a:r>
                  <a:r>
                    <a:rPr lang="cs-CZ" sz="1200" dirty="0" err="1"/>
                    <a:t>Level</a:t>
                  </a:r>
                  <a:endParaRPr lang="cs-CZ" sz="1200" dirty="0"/>
                </a:p>
              </p:txBody>
            </p:sp>
            <p:sp>
              <p:nvSpPr>
                <p:cNvPr id="32" name="TextovéPole 31"/>
                <p:cNvSpPr txBox="1"/>
                <p:nvPr/>
              </p:nvSpPr>
              <p:spPr>
                <a:xfrm rot="18534904">
                  <a:off x="2772120" y="4441429"/>
                  <a:ext cx="9783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 err="1"/>
                    <a:t>Costs</a:t>
                  </a:r>
                  <a:r>
                    <a:rPr lang="cs-CZ" sz="1200" dirty="0"/>
                    <a:t>/</a:t>
                  </a:r>
                </a:p>
                <a:p>
                  <a:pPr algn="ctr"/>
                  <a:r>
                    <a:rPr lang="cs-CZ" sz="1200" dirty="0" err="1"/>
                    <a:t>Benefits</a:t>
                  </a:r>
                  <a:endParaRPr lang="cs-CZ" sz="1200" dirty="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734660" y="5076376"/>
                  <a:ext cx="721894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/>
                    <a:t>0-3</a:t>
                  </a:r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1455235" y="5076376"/>
                  <a:ext cx="721894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/>
                    <a:t>0-3</a:t>
                  </a:r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175810" y="5076375"/>
                  <a:ext cx="721894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/>
                    <a:t>0-3</a:t>
                  </a:r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2896385" y="5076374"/>
                  <a:ext cx="721894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/>
                    <a:t>0-3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3616960" y="5076374"/>
                  <a:ext cx="721894" cy="3077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/>
                    <a:t>0-3</a:t>
                  </a:r>
                </a:p>
              </p:txBody>
            </p:sp>
          </p:grpSp>
          <p:grpSp>
            <p:nvGrpSpPr>
              <p:cNvPr id="71" name="Skupina 70"/>
              <p:cNvGrpSpPr/>
              <p:nvPr/>
            </p:nvGrpSpPr>
            <p:grpSpPr>
              <a:xfrm>
                <a:off x="734657" y="3749959"/>
                <a:ext cx="3604340" cy="515407"/>
                <a:chOff x="734657" y="3749959"/>
                <a:chExt cx="3604340" cy="515407"/>
              </a:xfrm>
            </p:grpSpPr>
            <p:sp>
              <p:nvSpPr>
                <p:cNvPr id="42" name="Levá složená závorka 41"/>
                <p:cNvSpPr/>
                <p:nvPr/>
              </p:nvSpPr>
              <p:spPr>
                <a:xfrm rot="5400000" flipV="1">
                  <a:off x="2457499" y="2383869"/>
                  <a:ext cx="158801" cy="3604194"/>
                </a:xfrm>
                <a:prstGeom prst="lef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>
                  <a:off x="734657" y="3749959"/>
                  <a:ext cx="36041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400" dirty="0"/>
                    <a:t>100% </a:t>
                  </a:r>
                  <a:r>
                    <a:rPr lang="cs-CZ" sz="1400" dirty="0" err="1"/>
                    <a:t>of</a:t>
                  </a:r>
                  <a:r>
                    <a:rPr lang="cs-CZ" sz="1400" dirty="0"/>
                    <a:t> Case Study</a:t>
                  </a:r>
                </a:p>
              </p:txBody>
            </p:sp>
          </p:grpSp>
          <p:grpSp>
            <p:nvGrpSpPr>
              <p:cNvPr id="75" name="Skupina 74"/>
              <p:cNvGrpSpPr/>
              <p:nvPr/>
            </p:nvGrpSpPr>
            <p:grpSpPr>
              <a:xfrm>
                <a:off x="734657" y="2775284"/>
                <a:ext cx="4605091" cy="1499937"/>
                <a:chOff x="734657" y="2775284"/>
                <a:chExt cx="4605091" cy="1499937"/>
              </a:xfrm>
            </p:grpSpPr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734657" y="2799348"/>
                  <a:ext cx="2039747" cy="1475873"/>
                </a:xfrm>
                <a:prstGeom prst="line">
                  <a:avLst/>
                </a:prstGeom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4345138" y="2775284"/>
                  <a:ext cx="994610" cy="1499937"/>
                </a:xfrm>
                <a:prstGeom prst="line">
                  <a:avLst/>
                </a:prstGeom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9DD2E505-7C04-4019-A908-D02C32164FB1}"/>
              </a:ext>
            </a:extLst>
          </p:cNvPr>
          <p:cNvGrpSpPr/>
          <p:nvPr/>
        </p:nvGrpSpPr>
        <p:grpSpPr>
          <a:xfrm>
            <a:off x="4756289" y="2775284"/>
            <a:ext cx="1128890" cy="2608867"/>
            <a:chOff x="4756289" y="2775284"/>
            <a:chExt cx="1128890" cy="2608867"/>
          </a:xfrm>
        </p:grpSpPr>
        <p:sp>
          <p:nvSpPr>
            <p:cNvPr id="44" name="Levá složená závorka 43"/>
            <p:cNvSpPr/>
            <p:nvPr/>
          </p:nvSpPr>
          <p:spPr>
            <a:xfrm rot="5400000" flipV="1">
              <a:off x="5037836" y="3831338"/>
              <a:ext cx="158801" cy="72189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756742" y="3745551"/>
              <a:ext cx="721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100%</a:t>
              </a:r>
            </a:p>
          </p:txBody>
        </p:sp>
        <p:grpSp>
          <p:nvGrpSpPr>
            <p:cNvPr id="68" name="Skupina 67"/>
            <p:cNvGrpSpPr/>
            <p:nvPr/>
          </p:nvGrpSpPr>
          <p:grpSpPr>
            <a:xfrm>
              <a:off x="4762021" y="4183089"/>
              <a:ext cx="721895" cy="978343"/>
              <a:chOff x="4762021" y="4183089"/>
              <a:chExt cx="721895" cy="978343"/>
            </a:xfrm>
          </p:grpSpPr>
          <p:sp>
            <p:nvSpPr>
              <p:cNvPr id="39" name="Obdélník 38"/>
              <p:cNvSpPr/>
              <p:nvPr/>
            </p:nvSpPr>
            <p:spPr>
              <a:xfrm>
                <a:off x="4762021" y="4275221"/>
                <a:ext cx="721895" cy="7940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 rot="18534904">
                <a:off x="4609730" y="4541456"/>
                <a:ext cx="9783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dirty="0"/>
                  <a:t>Peer </a:t>
                </a:r>
                <a:r>
                  <a:rPr lang="cs-CZ" sz="1100" dirty="0" err="1"/>
                  <a:t>Review</a:t>
                </a:r>
                <a:endParaRPr lang="cs-CZ" sz="1100" dirty="0"/>
              </a:p>
            </p:txBody>
          </p:sp>
        </p:grpSp>
        <p:sp>
          <p:nvSpPr>
            <p:cNvPr id="41" name="TextovéPole 40"/>
            <p:cNvSpPr txBox="1"/>
            <p:nvPr/>
          </p:nvSpPr>
          <p:spPr>
            <a:xfrm>
              <a:off x="4756741" y="5076374"/>
              <a:ext cx="72189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0-3</a:t>
              </a:r>
            </a:p>
          </p:txBody>
        </p:sp>
        <p:grpSp>
          <p:nvGrpSpPr>
            <p:cNvPr id="76" name="Skupina 75"/>
            <p:cNvGrpSpPr/>
            <p:nvPr/>
          </p:nvGrpSpPr>
          <p:grpSpPr>
            <a:xfrm>
              <a:off x="4772614" y="2775284"/>
              <a:ext cx="1112565" cy="1499937"/>
              <a:chOff x="4772614" y="2775284"/>
              <a:chExt cx="1112565" cy="1499937"/>
            </a:xfrm>
          </p:grpSpPr>
          <p:cxnSp>
            <p:nvCxnSpPr>
              <p:cNvPr id="52" name="Přímá spojnice 51"/>
              <p:cNvCxnSpPr/>
              <p:nvPr/>
            </p:nvCxnSpPr>
            <p:spPr>
              <a:xfrm flipH="1">
                <a:off x="4772614" y="2799348"/>
                <a:ext cx="559115" cy="1475873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/>
              <p:nvPr/>
            </p:nvCxnSpPr>
            <p:spPr>
              <a:xfrm flipH="1">
                <a:off x="5478635" y="2775284"/>
                <a:ext cx="406544" cy="1499937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7671518B-BBC3-4A6B-AC4A-D89935B88746}"/>
              </a:ext>
            </a:extLst>
          </p:cNvPr>
          <p:cNvGrpSpPr/>
          <p:nvPr/>
        </p:nvGrpSpPr>
        <p:grpSpPr>
          <a:xfrm>
            <a:off x="5835969" y="2775284"/>
            <a:ext cx="4051716" cy="2294021"/>
            <a:chOff x="5835969" y="2775284"/>
            <a:chExt cx="4051716" cy="2294021"/>
          </a:xfrm>
        </p:grpSpPr>
        <p:grpSp>
          <p:nvGrpSpPr>
            <p:cNvPr id="69" name="Skupina 68"/>
            <p:cNvGrpSpPr/>
            <p:nvPr/>
          </p:nvGrpSpPr>
          <p:grpSpPr>
            <a:xfrm>
              <a:off x="5837789" y="4275221"/>
              <a:ext cx="3911600" cy="794084"/>
              <a:chOff x="5837789" y="4275221"/>
              <a:chExt cx="3911600" cy="794084"/>
            </a:xfrm>
          </p:grpSpPr>
          <p:sp>
            <p:nvSpPr>
              <p:cNvPr id="46" name="Obdélník 45"/>
              <p:cNvSpPr/>
              <p:nvPr/>
            </p:nvSpPr>
            <p:spPr>
              <a:xfrm>
                <a:off x="5837789" y="4275221"/>
                <a:ext cx="3911600" cy="7940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5837789" y="4487595"/>
                <a:ext cx="391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pass</a:t>
                </a:r>
                <a:r>
                  <a:rPr lang="cs-CZ" sz="1400" dirty="0"/>
                  <a:t> = 60% and more</a:t>
                </a:r>
              </a:p>
            </p:txBody>
          </p:sp>
        </p:grpSp>
        <p:grpSp>
          <p:nvGrpSpPr>
            <p:cNvPr id="73" name="Skupina 72"/>
            <p:cNvGrpSpPr/>
            <p:nvPr/>
          </p:nvGrpSpPr>
          <p:grpSpPr>
            <a:xfrm>
              <a:off x="5835969" y="3740551"/>
              <a:ext cx="3913420" cy="521620"/>
              <a:chOff x="5835969" y="3740551"/>
              <a:chExt cx="3913420" cy="521620"/>
            </a:xfrm>
          </p:grpSpPr>
          <p:sp>
            <p:nvSpPr>
              <p:cNvPr id="48" name="Levá složená závorka 47"/>
              <p:cNvSpPr/>
              <p:nvPr/>
            </p:nvSpPr>
            <p:spPr>
              <a:xfrm rot="5400000" flipV="1">
                <a:off x="7709495" y="2229844"/>
                <a:ext cx="158801" cy="3905853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843537" y="3740551"/>
                <a:ext cx="39058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100% </a:t>
                </a:r>
                <a:r>
                  <a:rPr lang="cs-CZ" sz="1400" dirty="0" err="1"/>
                  <a:t>of</a:t>
                </a:r>
                <a:r>
                  <a:rPr lang="cs-CZ" sz="1400" dirty="0"/>
                  <a:t> </a:t>
                </a:r>
                <a:r>
                  <a:rPr lang="cs-CZ" sz="1400" dirty="0" err="1"/>
                  <a:t>Final</a:t>
                </a:r>
                <a:r>
                  <a:rPr lang="cs-CZ" sz="1400" dirty="0"/>
                  <a:t> Test</a:t>
                </a:r>
              </a:p>
            </p:txBody>
          </p:sp>
        </p:grpSp>
        <p:grpSp>
          <p:nvGrpSpPr>
            <p:cNvPr id="77" name="Skupina 76"/>
            <p:cNvGrpSpPr/>
            <p:nvPr/>
          </p:nvGrpSpPr>
          <p:grpSpPr>
            <a:xfrm>
              <a:off x="5835969" y="2775284"/>
              <a:ext cx="4051716" cy="1496403"/>
              <a:chOff x="5835969" y="2775284"/>
              <a:chExt cx="4051716" cy="1496403"/>
            </a:xfrm>
          </p:grpSpPr>
          <p:cxnSp>
            <p:nvCxnSpPr>
              <p:cNvPr id="54" name="Přímá spojnice 53"/>
              <p:cNvCxnSpPr>
                <a:endCxn id="48" idx="0"/>
              </p:cNvCxnSpPr>
              <p:nvPr/>
            </p:nvCxnSpPr>
            <p:spPr>
              <a:xfrm flipH="1">
                <a:off x="5835969" y="2799348"/>
                <a:ext cx="37617" cy="1462823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/>
              <p:nvPr/>
            </p:nvCxnSpPr>
            <p:spPr>
              <a:xfrm flipH="1">
                <a:off x="9738528" y="2775284"/>
                <a:ext cx="149157" cy="1496403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FFC5B65E-A7A0-435A-AEE4-FF63E301E3FB}"/>
              </a:ext>
            </a:extLst>
          </p:cNvPr>
          <p:cNvGrpSpPr/>
          <p:nvPr/>
        </p:nvGrpSpPr>
        <p:grpSpPr>
          <a:xfrm>
            <a:off x="9898547" y="2775284"/>
            <a:ext cx="1645621" cy="2286952"/>
            <a:chOff x="9898547" y="2775284"/>
            <a:chExt cx="1645621" cy="2286952"/>
          </a:xfrm>
        </p:grpSpPr>
        <p:grpSp>
          <p:nvGrpSpPr>
            <p:cNvPr id="74" name="Skupina 73"/>
            <p:cNvGrpSpPr/>
            <p:nvPr/>
          </p:nvGrpSpPr>
          <p:grpSpPr>
            <a:xfrm>
              <a:off x="10060263" y="3737251"/>
              <a:ext cx="1470938" cy="540326"/>
              <a:chOff x="10060263" y="3737251"/>
              <a:chExt cx="1470938" cy="540326"/>
            </a:xfrm>
          </p:grpSpPr>
          <p:sp>
            <p:nvSpPr>
              <p:cNvPr id="57" name="Levá složená závorka 56"/>
              <p:cNvSpPr/>
              <p:nvPr/>
            </p:nvSpPr>
            <p:spPr>
              <a:xfrm rot="5400000" flipV="1">
                <a:off x="10715296" y="3461673"/>
                <a:ext cx="160871" cy="1470938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TextovéPole 57"/>
              <p:cNvSpPr txBox="1"/>
              <p:nvPr/>
            </p:nvSpPr>
            <p:spPr>
              <a:xfrm>
                <a:off x="10434784" y="3737251"/>
                <a:ext cx="72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100%</a:t>
                </a:r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10065541" y="4268152"/>
              <a:ext cx="1478627" cy="794084"/>
              <a:chOff x="10065541" y="4268152"/>
              <a:chExt cx="1478627" cy="794084"/>
            </a:xfrm>
          </p:grpSpPr>
          <p:sp>
            <p:nvSpPr>
              <p:cNvPr id="56" name="Obdélník 55"/>
              <p:cNvSpPr/>
              <p:nvPr/>
            </p:nvSpPr>
            <p:spPr>
              <a:xfrm>
                <a:off x="10065541" y="4268152"/>
                <a:ext cx="1465658" cy="7940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59" name="TextovéPole 58"/>
              <p:cNvSpPr txBox="1"/>
              <p:nvPr/>
            </p:nvSpPr>
            <p:spPr>
              <a:xfrm>
                <a:off x="10073231" y="4302929"/>
                <a:ext cx="1470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/>
                  <a:t>pass</a:t>
                </a:r>
                <a:r>
                  <a:rPr lang="cs-CZ" sz="1200" dirty="0"/>
                  <a:t> = go </a:t>
                </a:r>
                <a:r>
                  <a:rPr lang="cs-CZ" sz="1200" dirty="0" err="1"/>
                  <a:t>through</a:t>
                </a:r>
                <a:r>
                  <a:rPr lang="cs-CZ" sz="1200" dirty="0"/>
                  <a:t> </a:t>
                </a:r>
                <a:r>
                  <a:rPr lang="cs-CZ" sz="1200" dirty="0" err="1"/>
                  <a:t>both</a:t>
                </a:r>
                <a:r>
                  <a:rPr lang="cs-CZ" sz="1200" dirty="0"/>
                  <a:t> online </a:t>
                </a:r>
                <a:r>
                  <a:rPr lang="cs-CZ" sz="1200" dirty="0" err="1"/>
                  <a:t>tests</a:t>
                </a:r>
                <a:r>
                  <a:rPr lang="cs-CZ" sz="1200" dirty="0"/>
                  <a:t> </a:t>
                </a:r>
                <a:r>
                  <a:rPr lang="cs-CZ" sz="1200" dirty="0" err="1"/>
                  <a:t>with</a:t>
                </a:r>
                <a:r>
                  <a:rPr lang="cs-CZ" sz="1200" dirty="0"/>
                  <a:t> </a:t>
                </a:r>
                <a:r>
                  <a:rPr lang="cs-CZ" sz="1200" dirty="0" err="1"/>
                  <a:t>any</a:t>
                </a:r>
                <a:r>
                  <a:rPr lang="cs-CZ" sz="1200" dirty="0"/>
                  <a:t> </a:t>
                </a:r>
                <a:r>
                  <a:rPr lang="cs-CZ" sz="1200" dirty="0" err="1"/>
                  <a:t>result</a:t>
                </a:r>
                <a:endParaRPr lang="cs-CZ" sz="1200" dirty="0"/>
              </a:p>
            </p:txBody>
          </p:sp>
        </p:grpSp>
        <p:grpSp>
          <p:nvGrpSpPr>
            <p:cNvPr id="78" name="Skupina 77"/>
            <p:cNvGrpSpPr/>
            <p:nvPr/>
          </p:nvGrpSpPr>
          <p:grpSpPr>
            <a:xfrm>
              <a:off x="9898547" y="2775284"/>
              <a:ext cx="1632654" cy="1502294"/>
              <a:chOff x="9898547" y="2775284"/>
              <a:chExt cx="1632654" cy="1502294"/>
            </a:xfrm>
          </p:grpSpPr>
          <p:cxnSp>
            <p:nvCxnSpPr>
              <p:cNvPr id="60" name="Přímá spojnice 59"/>
              <p:cNvCxnSpPr>
                <a:endCxn id="57" idx="0"/>
              </p:cNvCxnSpPr>
              <p:nvPr/>
            </p:nvCxnSpPr>
            <p:spPr>
              <a:xfrm>
                <a:off x="9898547" y="2775284"/>
                <a:ext cx="161716" cy="1502294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>
                <a:endCxn id="57" idx="2"/>
              </p:cNvCxnSpPr>
              <p:nvPr/>
            </p:nvCxnSpPr>
            <p:spPr>
              <a:xfrm>
                <a:off x="10440863" y="2781300"/>
                <a:ext cx="1090338" cy="1496278"/>
              </a:xfrm>
              <a:prstGeom prst="line">
                <a:avLst/>
              </a:prstGeom>
              <a:ln w="9525" cap="flat" cmpd="sng" algn="ctr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0E8CBEBE-72BB-4650-AB29-D703FB85ABFB}"/>
              </a:ext>
            </a:extLst>
          </p:cNvPr>
          <p:cNvGrpSpPr/>
          <p:nvPr/>
        </p:nvGrpSpPr>
        <p:grpSpPr>
          <a:xfrm>
            <a:off x="3257332" y="5384151"/>
            <a:ext cx="4264347" cy="1095849"/>
            <a:chOff x="3257332" y="5384151"/>
            <a:chExt cx="4264347" cy="1095849"/>
          </a:xfrm>
        </p:grpSpPr>
        <p:sp>
          <p:nvSpPr>
            <p:cNvPr id="62" name="TextovéPole 61"/>
            <p:cNvSpPr txBox="1"/>
            <p:nvPr/>
          </p:nvSpPr>
          <p:spPr>
            <a:xfrm>
              <a:off x="5965595" y="5525893"/>
              <a:ext cx="15560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 – </a:t>
              </a:r>
              <a:r>
                <a:rPr lang="cs-CZ" sz="1400" dirty="0" err="1"/>
                <a:t>insufficient</a:t>
              </a:r>
              <a:endParaRPr lang="cs-CZ" sz="1400" dirty="0"/>
            </a:p>
            <a:p>
              <a:r>
                <a:rPr lang="cs-CZ" sz="1400" dirty="0"/>
                <a:t>1 – </a:t>
              </a:r>
              <a:r>
                <a:rPr lang="cs-CZ" sz="1400" dirty="0" err="1"/>
                <a:t>acceptable</a:t>
              </a:r>
              <a:endParaRPr lang="cs-CZ" sz="1400" dirty="0"/>
            </a:p>
            <a:p>
              <a:r>
                <a:rPr lang="cs-CZ" sz="1400" dirty="0"/>
                <a:t>2 – </a:t>
              </a:r>
              <a:r>
                <a:rPr lang="cs-CZ" sz="1400" dirty="0" err="1"/>
                <a:t>good</a:t>
              </a:r>
              <a:endParaRPr lang="cs-CZ" sz="1400" dirty="0"/>
            </a:p>
            <a:p>
              <a:r>
                <a:rPr lang="cs-CZ" sz="1400" dirty="0"/>
                <a:t>3 – </a:t>
              </a:r>
              <a:r>
                <a:rPr lang="cs-CZ" sz="1400" dirty="0" err="1"/>
                <a:t>excellent</a:t>
              </a:r>
              <a:r>
                <a:rPr lang="cs-CZ" sz="1400" dirty="0"/>
                <a:t> </a:t>
              </a:r>
            </a:p>
          </p:txBody>
        </p:sp>
        <p:cxnSp>
          <p:nvCxnSpPr>
            <p:cNvPr id="63" name="Přímá spojnice se šipkou 62"/>
            <p:cNvCxnSpPr>
              <a:stCxn id="36" idx="2"/>
              <a:endCxn id="62" idx="1"/>
            </p:cNvCxnSpPr>
            <p:nvPr/>
          </p:nvCxnSpPr>
          <p:spPr>
            <a:xfrm>
              <a:off x="3257332" y="5384151"/>
              <a:ext cx="2708263" cy="61879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Přímá spojnice se šipkou 63"/>
            <p:cNvCxnSpPr>
              <a:stCxn id="41" idx="2"/>
              <a:endCxn id="62" idx="1"/>
            </p:cNvCxnSpPr>
            <p:nvPr/>
          </p:nvCxnSpPr>
          <p:spPr>
            <a:xfrm>
              <a:off x="5117688" y="5384151"/>
              <a:ext cx="847907" cy="61879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49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 for final evaluation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for final evaluation:</a:t>
            </a:r>
          </a:p>
          <a:p>
            <a:pPr lvl="1"/>
            <a:r>
              <a:rPr lang="en-US" dirty="0"/>
              <a:t>100–93% 	= A</a:t>
            </a:r>
          </a:p>
          <a:p>
            <a:pPr lvl="1"/>
            <a:r>
              <a:rPr lang="en-US" dirty="0"/>
              <a:t>92.9–85% 	= B</a:t>
            </a:r>
          </a:p>
          <a:p>
            <a:pPr lvl="1"/>
            <a:r>
              <a:rPr lang="en-US" dirty="0"/>
              <a:t>84.9–77% 	= C</a:t>
            </a:r>
          </a:p>
          <a:p>
            <a:pPr lvl="1"/>
            <a:r>
              <a:rPr lang="en-US" dirty="0"/>
              <a:t>76.9–69% 	= D</a:t>
            </a:r>
          </a:p>
          <a:p>
            <a:pPr lvl="1"/>
            <a:r>
              <a:rPr lang="en-US" dirty="0"/>
              <a:t>68.9–60% 	= E</a:t>
            </a:r>
          </a:p>
          <a:p>
            <a:pPr lvl="1"/>
            <a:r>
              <a:rPr lang="en-US" dirty="0"/>
              <a:t>59.9–0% 	= 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0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</a:t>
            </a:r>
            <a:r>
              <a:rPr lang="cs-CZ" dirty="0"/>
              <a:t> </a:t>
            </a:r>
            <a:r>
              <a:rPr lang="en-GB" dirty="0"/>
              <a:t>Deadlines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is.muni.cz/auth/el/econ/jaro2021/MKH_AIMA/index.qwarp?prejit=6803469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5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0000DC"/>
                </a:solidFill>
              </a:rPr>
              <a:t>Deresky</a:t>
            </a:r>
            <a:r>
              <a:rPr lang="en-US" b="1" dirty="0">
                <a:solidFill>
                  <a:srgbClr val="0000DC"/>
                </a:solidFill>
              </a:rPr>
              <a:t>, H. (2017). </a:t>
            </a:r>
            <a:r>
              <a:rPr lang="en-US" b="1" i="1" dirty="0">
                <a:solidFill>
                  <a:srgbClr val="0000DC"/>
                </a:solidFill>
              </a:rPr>
              <a:t>International management: Managing across borders and cultures : text and cases</a:t>
            </a:r>
            <a:r>
              <a:rPr lang="en-US" b="1" dirty="0">
                <a:solidFill>
                  <a:srgbClr val="0000DC"/>
                </a:solidFill>
              </a:rPr>
              <a:t> (Ninth edition, global edition.). Boston: Pearson. </a:t>
            </a:r>
            <a:endParaRPr lang="cs-CZ" b="1" dirty="0">
              <a:solidFill>
                <a:srgbClr val="0000DC"/>
              </a:solidFill>
            </a:endParaRPr>
          </a:p>
          <a:p>
            <a:r>
              <a:rPr lang="en-US" dirty="0"/>
              <a:t>Gooderham, P. N. (2003). </a:t>
            </a:r>
            <a:r>
              <a:rPr lang="en-US" i="1" dirty="0"/>
              <a:t>International management: Cross-boundary challenges</a:t>
            </a:r>
            <a:r>
              <a:rPr lang="en-US" dirty="0"/>
              <a:t>. Malden: Blackwell. </a:t>
            </a:r>
            <a:endParaRPr lang="cs-CZ" dirty="0"/>
          </a:p>
          <a:p>
            <a:r>
              <a:rPr lang="en-US" dirty="0" err="1"/>
              <a:t>Luthans</a:t>
            </a:r>
            <a:r>
              <a:rPr lang="en-US" dirty="0"/>
              <a:t>, F. (2009). </a:t>
            </a:r>
            <a:r>
              <a:rPr lang="en-US" i="1" dirty="0"/>
              <a:t>International management: Culture, strategy, and behavior</a:t>
            </a:r>
            <a:r>
              <a:rPr lang="en-US" dirty="0"/>
              <a:t> (7th ed.). Boston: McGraw-Hill/Irwin. </a:t>
            </a:r>
            <a:endParaRPr lang="cs-CZ" dirty="0"/>
          </a:p>
          <a:p>
            <a:r>
              <a:rPr lang="en-US" dirty="0" err="1"/>
              <a:t>Phatak</a:t>
            </a:r>
            <a:r>
              <a:rPr lang="en-US" dirty="0"/>
              <a:t>, A. V. (2009). </a:t>
            </a:r>
            <a:r>
              <a:rPr lang="en-US" i="1" dirty="0"/>
              <a:t>International management: Managing in a diverse and dynamic global environment</a:t>
            </a:r>
            <a:r>
              <a:rPr lang="en-US" dirty="0"/>
              <a:t> (2nd ed.). Boston: McGraw-Hill/Irwin. </a:t>
            </a:r>
            <a:endParaRPr lang="cs-CZ" dirty="0"/>
          </a:p>
          <a:p>
            <a:r>
              <a:rPr lang="cs-CZ" b="1" dirty="0" err="1">
                <a:solidFill>
                  <a:srgbClr val="0000DC"/>
                </a:solidFill>
              </a:rPr>
              <a:t>Lecture</a:t>
            </a:r>
            <a:r>
              <a:rPr lang="cs-CZ" b="1" dirty="0">
                <a:solidFill>
                  <a:srgbClr val="0000DC"/>
                </a:solidFill>
              </a:rPr>
              <a:t> notes, </a:t>
            </a:r>
            <a:r>
              <a:rPr lang="en-GB" b="1" dirty="0">
                <a:solidFill>
                  <a:srgbClr val="0000DC"/>
                </a:solidFill>
              </a:rPr>
              <a:t>interactive study materials in IS!!!</a:t>
            </a:r>
          </a:p>
          <a:p>
            <a:r>
              <a:rPr lang="en-GB" dirty="0"/>
              <a:t>Articles! (databases: EBSCO, ProQuest, JSTOR, etc.)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85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</a:t>
            </a:r>
            <a:r>
              <a:rPr lang="cs-CZ" dirty="0" smtClean="0"/>
              <a:t>y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/>
              <a:t>expect</a:t>
            </a:r>
            <a:r>
              <a:rPr lang="cs-CZ" dirty="0"/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9455846" cy="4139998"/>
          </a:xfrm>
        </p:spPr>
        <p:txBody>
          <a:bodyPr/>
          <a:lstStyle/>
          <a:p>
            <a:pPr marL="72000" indent="0">
              <a:buNone/>
            </a:pPr>
            <a:r>
              <a:rPr lang="en-US" dirty="0"/>
              <a:t>What knowledge and skills do you expect after completing </a:t>
            </a:r>
            <a:r>
              <a:rPr lang="cs-CZ" dirty="0" err="1"/>
              <a:t>this</a:t>
            </a:r>
            <a:r>
              <a:rPr lang="en-US" dirty="0"/>
              <a:t> course?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12324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8992B3-364C-41CC-A707-401154FA9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2C386B-C591-4673-84A9-21E8F60C9E5B}">
  <ds:schemaRefs>
    <ds:schemaRef ds:uri="http://purl.org/dc/elements/1.1/"/>
    <ds:schemaRef ds:uri="http://schemas.microsoft.com/office/2006/metadata/properties"/>
    <ds:schemaRef ds:uri="db466b21-9f8e-4555-b4b4-3f204fa42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8312105-d3eb-4165-b016-0d7be4344c6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6E7549-BB61-4992-A10D-8DF1CAC70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889</TotalTime>
  <Words>1389</Words>
  <Application>Microsoft Office PowerPoint</Application>
  <PresentationFormat>Širokoúhlá obrazovka</PresentationFormat>
  <Paragraphs>320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53" baseType="lpstr">
      <vt:lpstr>MS UI Gothic</vt:lpstr>
      <vt:lpstr>Aharoni</vt:lpstr>
      <vt:lpstr>Algerian</vt:lpstr>
      <vt:lpstr>Arial</vt:lpstr>
      <vt:lpstr>Baskerville Old Face</vt:lpstr>
      <vt:lpstr>Bauhaus 93</vt:lpstr>
      <vt:lpstr>Bernard MT Condensed</vt:lpstr>
      <vt:lpstr>Iskoola Pota</vt:lpstr>
      <vt:lpstr>Lucida Sans</vt:lpstr>
      <vt:lpstr>Miriam Fixed</vt:lpstr>
      <vt:lpstr>Pristina</vt:lpstr>
      <vt:lpstr>Stencil</vt:lpstr>
      <vt:lpstr>Tahoma</vt:lpstr>
      <vt:lpstr>Tw Cen MT</vt:lpstr>
      <vt:lpstr>Viner Hand ITC</vt:lpstr>
      <vt:lpstr>Vladimir Script</vt:lpstr>
      <vt:lpstr>Wide Latin</vt:lpstr>
      <vt:lpstr>Wingdings</vt:lpstr>
      <vt:lpstr>Presentation_MU_EN</vt:lpstr>
      <vt:lpstr>MPH_AIMA International Management</vt:lpstr>
      <vt:lpstr>Organization of the Course</vt:lpstr>
      <vt:lpstr>People</vt:lpstr>
      <vt:lpstr>What to do to pass the course?</vt:lpstr>
      <vt:lpstr>Final Grade</vt:lpstr>
      <vt:lpstr>Scale for final evaluation</vt:lpstr>
      <vt:lpstr>Important Deadlines</vt:lpstr>
      <vt:lpstr>Literature</vt:lpstr>
      <vt:lpstr>What do you expect?</vt:lpstr>
      <vt:lpstr>Contents</vt:lpstr>
      <vt:lpstr>International Management</vt:lpstr>
      <vt:lpstr>FDI flows Outward</vt:lpstr>
      <vt:lpstr>FDI flows Inward</vt:lpstr>
      <vt:lpstr>Prezentace aplikace PowerPoint</vt:lpstr>
      <vt:lpstr>Should it be equal?</vt:lpstr>
      <vt:lpstr>Impact of the COVID 19 on FDI flows </vt:lpstr>
      <vt:lpstr>Share of turnover and persons employed in foreign affiliates abroad, business economy, EU-28, 2014 (% of extra-EU total)  </vt:lpstr>
      <vt:lpstr>Global Trends…</vt:lpstr>
      <vt:lpstr>…but…</vt:lpstr>
      <vt:lpstr>Regional Trading Blocks</vt:lpstr>
      <vt:lpstr>Regional Trading Blocks and Other Regions</vt:lpstr>
      <vt:lpstr>Open System Model</vt:lpstr>
      <vt:lpstr>Global Managers</vt:lpstr>
      <vt:lpstr>Political Risk</vt:lpstr>
      <vt:lpstr>Political Risk</vt:lpstr>
      <vt:lpstr>Economic Risk</vt:lpstr>
      <vt:lpstr>The Legal Environment</vt:lpstr>
      <vt:lpstr>CISG (Vienna Convention)</vt:lpstr>
      <vt:lpstr>Legal Systems</vt:lpstr>
      <vt:lpstr>Prezentace aplikace PowerPoint</vt:lpstr>
      <vt:lpstr>The Technological Environment</vt:lpstr>
      <vt:lpstr>Subsidiary in the Czech Republic?</vt:lpstr>
      <vt:lpstr>Questions?</vt:lpstr>
      <vt:lpstr>Thank you for your attention!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MPH_AIMA International Management</dc:title>
  <dc:creator>Drášilová Alena</dc:creator>
  <cp:lastModifiedBy>Sylva Žáková Talpová</cp:lastModifiedBy>
  <cp:revision>51</cp:revision>
  <cp:lastPrinted>1601-01-01T00:00:00Z</cp:lastPrinted>
  <dcterms:created xsi:type="dcterms:W3CDTF">2020-02-10T14:05:23Z</dcterms:created>
  <dcterms:modified xsi:type="dcterms:W3CDTF">2021-04-17T08:01:48Z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