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  <p:sldId id="261" r:id="rId6"/>
    <p:sldId id="263" r:id="rId7"/>
    <p:sldId id="265" r:id="rId8"/>
    <p:sldId id="264" r:id="rId9"/>
    <p:sldId id="279" r:id="rId10"/>
    <p:sldId id="280" r:id="rId11"/>
    <p:sldId id="266" r:id="rId12"/>
    <p:sldId id="281" r:id="rId13"/>
    <p:sldId id="282" r:id="rId14"/>
    <p:sldId id="283" r:id="rId15"/>
    <p:sldId id="284" r:id="rId16"/>
    <p:sldId id="269" r:id="rId17"/>
    <p:sldId id="268" r:id="rId18"/>
    <p:sldId id="272" r:id="rId19"/>
    <p:sldId id="270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84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77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653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170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957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898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118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653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08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71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6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48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75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65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10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41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19CD-D272-42B8-A023-8CF20AD4B861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908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ktualne.cz/wiki/finance/prace-prescas-priplatek-za-prescasovou-praci/r~i:wiki:1410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vniprostor.cz/clanky/pracovni-pravo/rovne-zachazeni-pri-odmenovani-za-prac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niprostor.cz/clanky/pracovni-pravo/s-ochrana-zajmu-zamestnavatelu-v-pracovnim-pravu" TargetMode="External"/><Relationship Id="rId2" Type="http://schemas.openxmlformats.org/officeDocument/2006/relationships/hyperlink" Target="https://www.uradprace.cz/ochrana-zamestnancu#:~:text=Ochrana%20zam%C4%9Bstnanc%C5%AF%20p%C5%99i%20platebn%C3%AD%20neschopnosti,118%2F2000%20Sb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vniprostor.cz/clanky/pracovni-pravo/pracovni-uraz-a-jeho-odskodneni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E332E-2FC4-4B97-89BB-FFDD48A5F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Pracovní právo	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D8C4F7-A0AE-4920-B7C7-24B2DF5694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601170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B815A-F975-485C-9EDE-60F159D2C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Kratší pracovní doba</a:t>
            </a:r>
            <a:br>
              <a:rPr lang="cs-CZ" dirty="0"/>
            </a:br>
            <a:r>
              <a:rPr lang="cs-CZ" dirty="0"/>
              <a:t>§ 80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B4651-B5F0-4330-AC92-8C0CBEF8E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Kratší pracovní doba pod rozsah stanovený v § 79 může být sjednána pouze mezi zaměstnavatelem a zaměstnancem. Zaměstnanci přísluší mzda nebo plat, které odpovídají sjednané kratší pracovní době.</a:t>
            </a:r>
          </a:p>
        </p:txBody>
      </p:sp>
    </p:spTree>
    <p:extLst>
      <p:ext uri="{BB962C8B-B14F-4D97-AF65-F5344CB8AC3E}">
        <p14:creationId xmlns:p14="http://schemas.microsoft.com/office/powerpoint/2010/main" val="56137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E7ABA-DF30-44B4-8285-088D586B2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Přestávka v práci</a:t>
            </a:r>
            <a:br>
              <a:rPr lang="cs-CZ" dirty="0"/>
            </a:br>
            <a:r>
              <a:rPr lang="cs-CZ" dirty="0"/>
              <a:t>§88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8D93B-2986-4278-9333-4A56FC1E3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poskytnout zaměstnanci nejdéle po 6 hodinách nepřetržité práce přestávku v práci na jídlo a oddech v trvání nejméně 30 minut.</a:t>
            </a:r>
          </a:p>
          <a:p>
            <a:r>
              <a:rPr lang="cs-CZ" dirty="0"/>
              <a:t>Jde-li o práce, které nemohou být přerušeny, musí být zaměstnanci i bez přerušení provozu nebo práce zajištěna přiměřená doba na oddech a jídlo.</a:t>
            </a:r>
          </a:p>
          <a:p>
            <a:r>
              <a:rPr lang="cs-CZ" dirty="0"/>
              <a:t>Poskytnuté přestávky v práci na jídlo a oddech se nezapočítávají do pracovní doby.</a:t>
            </a:r>
          </a:p>
          <a:p>
            <a:r>
              <a:rPr lang="cs-CZ" dirty="0"/>
              <a:t>Byla-li přestávka v práci na jídlo a oddech rozdělena, musí alespoň jedna její část činit nejméně 15 minut.</a:t>
            </a:r>
          </a:p>
        </p:txBody>
      </p:sp>
    </p:spTree>
    <p:extLst>
      <p:ext uri="{BB962C8B-B14F-4D97-AF65-F5344CB8AC3E}">
        <p14:creationId xmlns:p14="http://schemas.microsoft.com/office/powerpoint/2010/main" val="57839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93E44-B6C1-46CD-9067-AB995C7C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ROZVRŽENÍ PRACOVNÍ DOBY</a:t>
            </a:r>
            <a:br>
              <a:rPr lang="cs-CZ" dirty="0"/>
            </a:br>
            <a:r>
              <a:rPr lang="cs-CZ" dirty="0"/>
              <a:t> § 81 a násl.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E8DB5-850B-4703-9664-F571054E1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Rozvržená podle pracovní smlouvy (nebo vnitřního předpisu)</a:t>
            </a:r>
          </a:p>
          <a:p>
            <a:r>
              <a:rPr lang="cs-CZ" i="1" dirty="0"/>
              <a:t>Pracovní dobu rozvrhuje zaměstnavatel a určí začátek a konec směn.</a:t>
            </a:r>
          </a:p>
          <a:p>
            <a:r>
              <a:rPr lang="cs-CZ" dirty="0"/>
              <a:t>Maximální délka směny 12 hodin</a:t>
            </a:r>
          </a:p>
          <a:p>
            <a:r>
              <a:rPr lang="cs-CZ" dirty="0"/>
              <a:t>Zaměstnanec je povinen být na začátku směny na svém pracovišti a odcházet z něho až po skončení směny</a:t>
            </a:r>
          </a:p>
          <a:p>
            <a:r>
              <a:rPr lang="cs-CZ" dirty="0"/>
              <a:t>Pružné rozvržení pracovní doby - zahrnuje časové úseky základní a volitelné pracovní doby, jejichž začátek a konec určuje zaměstnavatel.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650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6FC20-9B83-4ED5-8BC2-7AABAD3E1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PŘESTÁVKA V PRÁCI A BEZPEČNOSTNÍ PŘESTÁVKA</a:t>
            </a:r>
            <a:br>
              <a:rPr lang="cs-CZ" dirty="0"/>
            </a:br>
            <a:r>
              <a:rPr lang="cs-CZ" dirty="0"/>
              <a:t>§ 88 a násl.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09D9F-8F3A-443F-853F-8B670CB60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6554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Zaměstnavatel je povinen poskytnout zaměstnanci nejdéle po 6 hodinách nepřetržité práce přestávku v práci na jídlo a oddech v trvání nejméně 30 minut</a:t>
            </a:r>
          </a:p>
          <a:p>
            <a:r>
              <a:rPr lang="cs-CZ" dirty="0"/>
              <a:t>Byla-li přestávka v práci na jídlo a oddech rozdělena, musí alespoň jedna její část činit nejméně 15 minut.</a:t>
            </a:r>
          </a:p>
          <a:p>
            <a:endParaRPr lang="cs-CZ" dirty="0"/>
          </a:p>
          <a:p>
            <a:r>
              <a:rPr lang="cs-CZ" dirty="0"/>
              <a:t>Přestávky v práci na jídlo a oddech se neposkytují na začátku a konci pracovní doby.</a:t>
            </a:r>
          </a:p>
          <a:p>
            <a:r>
              <a:rPr lang="cs-CZ" dirty="0"/>
              <a:t>Poskytnuté přestávky v práci na jídlo a oddech se nezapočítávají do pracovní doby</a:t>
            </a:r>
          </a:p>
          <a:p>
            <a:endParaRPr lang="cs-CZ" dirty="0"/>
          </a:p>
          <a:p>
            <a:r>
              <a:rPr lang="cs-CZ" dirty="0"/>
              <a:t>Má-li zaměstnanec při výkonu práce právo na bezpečnostní přestávku podle zvláštních právních předpisů, započítává se tato přestávka do pracovní doby.</a:t>
            </a:r>
          </a:p>
          <a:p>
            <a:r>
              <a:rPr lang="cs-CZ" dirty="0"/>
              <a:t>Připadne-li bezpečnostní přestávka na dobu přestávky v práci na jídlo a oddech, započítá se přestávka v práci na jídlo a oddech do pracovní doby.</a:t>
            </a:r>
          </a:p>
        </p:txBody>
      </p:sp>
    </p:spTree>
    <p:extLst>
      <p:ext uri="{BB962C8B-B14F-4D97-AF65-F5344CB8AC3E}">
        <p14:creationId xmlns:p14="http://schemas.microsoft.com/office/powerpoint/2010/main" val="3457134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6A2DB-2088-4C52-91C6-1A2055135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ODPOČINKU</a:t>
            </a:r>
            <a:br>
              <a:rPr lang="cs-CZ" dirty="0"/>
            </a:br>
            <a:r>
              <a:rPr lang="cs-CZ" dirty="0"/>
              <a:t>§ 90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9CACC-52E1-4872-A6DA-0468EB857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rozvrhnout pracovní dobu tak, aby zaměstnanec měl mezi koncem jedné směny a začátkem následující směny nepřetržitý odpočinek po dobu alespoň 11 hodin, zaměstnanec mladší 18 let po dobu alespoň 12 hodin během 24 hodin po sobě jdoucích.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802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BA7C4-2218-4860-8D5F-BEF38885A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Dny pracovního klidu</a:t>
            </a:r>
            <a:br>
              <a:rPr lang="cs-CZ" dirty="0"/>
            </a:br>
            <a:r>
              <a:rPr lang="cs-CZ" dirty="0"/>
              <a:t>§ 91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F323AC-DA8B-4A4C-AD14-A7528927E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dny, na které připadá nepřetržitý odpočinek zaměstnance v týdnu, a svátky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Práci ve dnech pracovního klidu může zaměstnavatel nařídit jen výjimečně</a:t>
            </a:r>
          </a:p>
          <a:p>
            <a:endParaRPr lang="cs-CZ" dirty="0"/>
          </a:p>
          <a:p>
            <a:r>
              <a:rPr lang="cs-CZ" dirty="0"/>
              <a:t>Výjimky</a:t>
            </a:r>
          </a:p>
        </p:txBody>
      </p:sp>
    </p:spTree>
    <p:extLst>
      <p:ext uri="{BB962C8B-B14F-4D97-AF65-F5344CB8AC3E}">
        <p14:creationId xmlns:p14="http://schemas.microsoft.com/office/powerpoint/2010/main" val="1856630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45CF3-FB4A-49D4-B027-DBB21ABB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přesčas</a:t>
            </a:r>
            <a:br>
              <a:rPr lang="cs-CZ" dirty="0"/>
            </a:br>
            <a:r>
              <a:rPr lang="cs-CZ" dirty="0"/>
              <a:t>§ 93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0DD3A3-EC63-44D6-8158-2A9412F0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nad běžné rozvržení pracovní doby (mám končit v 17h, ale </a:t>
            </a:r>
            <a:r>
              <a:rPr lang="cs-CZ" dirty="0" err="1"/>
              <a:t>zamtel</a:t>
            </a:r>
            <a:r>
              <a:rPr lang="cs-CZ" dirty="0"/>
              <a:t> chce ať končím v 19h)</a:t>
            </a:r>
          </a:p>
          <a:p>
            <a:r>
              <a:rPr lang="cs-CZ" dirty="0"/>
              <a:t>Jen po dohodě se zaměstnancem (v </a:t>
            </a:r>
            <a:r>
              <a:rPr lang="cs-CZ" dirty="0" err="1"/>
              <a:t>prac</a:t>
            </a:r>
            <a:r>
              <a:rPr lang="cs-CZ" dirty="0"/>
              <a:t> smlouvě lze stanovit jinak)</a:t>
            </a:r>
          </a:p>
          <a:p>
            <a:r>
              <a:rPr lang="cs-CZ" dirty="0">
                <a:hlinkClick r:id="rId2"/>
              </a:rPr>
              <a:t>https://www.aktualne.cz/wiki/finance/prace-prescas-priplatek-za-prescasovou-praci/r~i:wiki:1410/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910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4B95B-08B0-4EB1-B5C2-BFF45E4B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Dovolená</a:t>
            </a:r>
            <a:br>
              <a:rPr lang="cs-CZ" dirty="0"/>
            </a:br>
            <a:r>
              <a:rPr lang="cs-CZ" dirty="0"/>
              <a:t>§ 211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32D32-43ED-47ED-B985-9614CF94C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880"/>
            <a:ext cx="8825659" cy="355092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 Zaměstnanci, který za nepřetržitého trvání pracovního poměru k témuž zaměstnavateli konal u něho práci alespoň 60 dnů v kalendářním roce, přísluší dovolená za kalendářní rok, popřípadě její poměrná část.</a:t>
            </a:r>
          </a:p>
          <a:p>
            <a:r>
              <a:rPr lang="cs-CZ" dirty="0"/>
              <a:t>Výměra dovolené činí nejméně 4 týdny v kalendářním roce.</a:t>
            </a:r>
          </a:p>
          <a:p>
            <a:r>
              <a:rPr lang="cs-CZ" dirty="0"/>
              <a:t>Dodatková dovolena (§ 215) pro zvlášť náročné práce.</a:t>
            </a:r>
          </a:p>
          <a:p>
            <a:r>
              <a:rPr lang="cs-CZ" dirty="0"/>
              <a:t>Dovolená se čerpá zpravidla v roce, kdy na ni vznikl nárok „Převod“ do dalšího roku jen výjimečně.</a:t>
            </a:r>
          </a:p>
          <a:p>
            <a:r>
              <a:rPr lang="cs-CZ" dirty="0"/>
              <a:t>Dovolenou nařizuje zaměstnavatel po domluvě se zaměstnance, případně na žádost zaměstnance, pokud to neruší provozní potřeby zaměstnavatele.</a:t>
            </a:r>
          </a:p>
          <a:p>
            <a:r>
              <a:rPr lang="cs-CZ" dirty="0"/>
              <a:t>Zaměstnanec má nárok (po domluvě) jednou za rok mít dovolenou 2 týdny v kuse.</a:t>
            </a:r>
          </a:p>
        </p:txBody>
      </p:sp>
    </p:spTree>
    <p:extLst>
      <p:ext uri="{BB962C8B-B14F-4D97-AF65-F5344CB8AC3E}">
        <p14:creationId xmlns:p14="http://schemas.microsoft.com/office/powerpoint/2010/main" val="287782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82F6D-B504-458C-978B-441041C5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Výpočty poměrné části dovolené za odpracovanou část roku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2CB7D-0942-4E8D-989F-E97FE9C6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Případ výpočtu, kdy zaměstnanec nastoupí jindy než 1. ledna.</a:t>
            </a:r>
          </a:p>
          <a:p>
            <a:r>
              <a:rPr lang="cs-CZ" dirty="0"/>
              <a:t>Za každý celý odpracovaný měsíc má nárok na 1/12 roční dovolené. </a:t>
            </a:r>
          </a:p>
          <a:p>
            <a:r>
              <a:rPr lang="cs-CZ" dirty="0"/>
              <a:t>Když zaměstnavatel nabízí 20 dnů dovolené a zaměstnanec nastoupí 1.7., pak odpracuje 6 celých měsíců v roce.</a:t>
            </a:r>
          </a:p>
          <a:p>
            <a:r>
              <a:rPr lang="cs-CZ" dirty="0"/>
              <a:t>-&gt; 6 měsíců * 1/12 * 20 dnů = 10 dnů dovolené.</a:t>
            </a:r>
          </a:p>
          <a:p>
            <a:endParaRPr lang="cs-CZ" dirty="0"/>
          </a:p>
          <a:p>
            <a:r>
              <a:rPr lang="cs-CZ" dirty="0"/>
              <a:t>POZOR! Pokud si sjednáte nástup 2.7. (třeba proto, že 1.7. je neděle), tak máte jen 5 celých odpracovaných měsíců v roce.</a:t>
            </a:r>
          </a:p>
          <a:p>
            <a:r>
              <a:rPr lang="cs-CZ" dirty="0"/>
              <a:t>-&gt; 5 měsíců * 1/12 * 20 dnů = 8 dnů dovolené.</a:t>
            </a:r>
          </a:p>
        </p:txBody>
      </p:sp>
    </p:spTree>
    <p:extLst>
      <p:ext uri="{BB962C8B-B14F-4D97-AF65-F5344CB8AC3E}">
        <p14:creationId xmlns:p14="http://schemas.microsoft.com/office/powerpoint/2010/main" val="1740939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1974F-BF4B-4E84-87A3-425F3CE8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Odměňování práce</a:t>
            </a:r>
            <a:br>
              <a:rPr lang="cs-CZ" dirty="0"/>
            </a:br>
            <a:r>
              <a:rPr lang="cs-CZ" dirty="0"/>
              <a:t>§ 109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684CF-5C59-4FAD-8CD1-F6024D5B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Práce v ČR musí být zaplacena. Ledaže se jedná o „Společenskou úsluhu“ nebo vzdělávání.</a:t>
            </a:r>
          </a:p>
          <a:p>
            <a:r>
              <a:rPr lang="cs-CZ" dirty="0"/>
              <a:t>Mzda x Plat (§ 109 odst. 2 x § 109 odst. 3)</a:t>
            </a:r>
          </a:p>
          <a:p>
            <a:r>
              <a:rPr lang="cs-CZ" dirty="0"/>
              <a:t>Zákaz diskriminace a rovné odměňování – platí zásada „za stejnou práci stejná odměna“.</a:t>
            </a:r>
          </a:p>
          <a:p>
            <a:r>
              <a:rPr lang="cs-CZ" dirty="0">
                <a:hlinkClick r:id="rId2"/>
              </a:rPr>
              <a:t>https://www.pravniprostor.cz/clanky/pracovni-pravo/rovne-zachazeni-pri-odmenovani-za-praci</a:t>
            </a:r>
            <a:endParaRPr lang="cs-CZ" dirty="0"/>
          </a:p>
          <a:p>
            <a:r>
              <a:rPr lang="cs-CZ" dirty="0"/>
              <a:t>Minimální mzda platí pro pracovní poměr i mimo něj, určuje vláda nařízením.</a:t>
            </a:r>
          </a:p>
          <a:p>
            <a:r>
              <a:rPr lang="cs-CZ" dirty="0"/>
              <a:t>Zaručená mzda – ke studiu aktualne.cz/wiki/zarucena-mzda-2020/r~698c87941a9211ea8d520cc47ab5f122/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06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BA738-7176-4947-B34E-592DB702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99022-25D4-4C1C-B04B-8EDA446F5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510177" cy="39932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	Stejná právní úprava jako u pracovního poměru, s několika výjimkami: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DPP – Dohoda o provedení práce</a:t>
            </a:r>
          </a:p>
          <a:p>
            <a:pPr lvl="1"/>
            <a:r>
              <a:rPr lang="cs-CZ" dirty="0"/>
              <a:t>Rozsah práce ve všech DPP u jednoho zaměstnavatele – max 300 hodin za rok,</a:t>
            </a:r>
          </a:p>
          <a:p>
            <a:pPr lvl="1"/>
            <a:r>
              <a:rPr lang="cs-CZ" dirty="0"/>
              <a:t>Není zkušební lhůta, jen 15 denní výpovědní</a:t>
            </a:r>
          </a:p>
          <a:p>
            <a:pPr lvl="1"/>
            <a:r>
              <a:rPr lang="cs-CZ" dirty="0"/>
              <a:t>Bez odvodů – pokud je mzda do 10.000 Kč (pozor princip sčítání)</a:t>
            </a:r>
          </a:p>
          <a:p>
            <a:pPr lvl="1"/>
            <a:r>
              <a:rPr lang="cs-CZ" dirty="0"/>
              <a:t>Platí omezení minimální mzdou (87,3 Kč)</a:t>
            </a:r>
          </a:p>
          <a:p>
            <a:pPr lvl="1"/>
            <a:r>
              <a:rPr lang="cs-CZ" dirty="0"/>
              <a:t>Písemná forma  + vymezen pracovní úkol, sjednaná odměna za jeho provedení, rozsah práce a zpravidla i doba, v níž má být pracovní úkol proveden.</a:t>
            </a:r>
          </a:p>
          <a:p>
            <a:pPr lvl="1"/>
            <a:r>
              <a:rPr lang="cs-CZ" dirty="0"/>
              <a:t>Odměna - smluvní volnost - výše odměny není limitována, přičemž se přihlíží především k charakteru práce.</a:t>
            </a:r>
          </a:p>
          <a:p>
            <a:pPr lvl="1"/>
            <a:r>
              <a:rPr lang="cs-CZ" dirty="0"/>
              <a:t>Doba, na kterou se dohoda o provedení práce uzavírá.</a:t>
            </a:r>
          </a:p>
        </p:txBody>
      </p:sp>
    </p:spTree>
    <p:extLst>
      <p:ext uri="{BB962C8B-B14F-4D97-AF65-F5344CB8AC3E}">
        <p14:creationId xmlns:p14="http://schemas.microsoft.com/office/powerpoint/2010/main" val="2705648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946F4-E733-4B99-BDD9-81A2F80B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zaměstnanců při platební neschopnosti zaměstnavatele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61A2E5-55FD-4D96-B536-5F130FBF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případě úpadku zaměstnavatele přebírá platbu mzdu Úřad Práce, ale pozor jen v určitém rozsahu.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2"/>
              </a:rPr>
              <a:t>https://www.uradprace.cz/ochrana-</a:t>
            </a:r>
            <a:r>
              <a:rPr lang="cs-CZ" dirty="0" err="1">
                <a:hlinkClick r:id="rId2"/>
              </a:rPr>
              <a:t>zamestnancu</a:t>
            </a:r>
            <a:r>
              <a:rPr lang="cs-CZ" dirty="0">
                <a:hlinkClick r:id="rId2"/>
              </a:rPr>
              <a:t>#:~:text=Ochrana%20zam%C4%9Bstnanc%C5%AF%20p%C5%99i%20platebn%C3%AD%20neschopnosti,118%2F2000%20Sb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Zaměstnanec je chráněn jakožto slabší smluvní strana. Na druhou stranu pořád se jedná o smluvní vztah a zaměstnanec musí plnit smluvní povinnosti. 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3"/>
              </a:rPr>
              <a:t>https://www.pravniprostor.cz/clanky/pracovni-pravo/s-ochrana-zajmu-zamestnavatelu-v-pracovnim-pravu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1426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9007E-4762-4A30-9379-6AB6B278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 pracovním právu</a:t>
            </a:r>
            <a:br>
              <a:rPr lang="cs-CZ" dirty="0"/>
            </a:br>
            <a:r>
              <a:rPr lang="cs-CZ" dirty="0"/>
              <a:t>Funkce odpovědnosti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A1A16-FE5A-4502-AEFA-1CB66481D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1. Funkce reparační (kompenzační)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- Hlavní funkcí odpovědnosti je uvedení v původní stav, pokud se škoda stane.</a:t>
            </a:r>
            <a:endParaRPr lang="cs-CZ" b="0" i="0" dirty="0">
              <a:solidFill>
                <a:schemeClr val="tx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2. Funkce satisfakční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- náhrada škody, pokud není možné uvést v původní stav.</a:t>
            </a: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3. Funkce represivní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- „potrestání“ za způsobenou škodu</a:t>
            </a:r>
            <a:endParaRPr lang="cs-CZ" b="0" i="0" dirty="0">
              <a:solidFill>
                <a:schemeClr val="tx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4. Funkce preventivní</a:t>
            </a:r>
          </a:p>
          <a:p>
            <a:pPr lvl="1"/>
            <a:r>
              <a:rPr lang="cs-CZ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- čtv</a:t>
            </a:r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rtá ne však nejméně důležitá funkce je odrazení potenciální škůdce, aby se škoda vůbec nestala.</a:t>
            </a:r>
          </a:p>
          <a:p>
            <a:pPr marL="457200" lvl="1" indent="0">
              <a:buNone/>
            </a:pPr>
            <a:r>
              <a:rPr lang="cs-CZ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https://www.podnikatel.cz/clanky/odpovednost-zamestnance-za-skodu-v-pracovnim-pomeru/</a:t>
            </a:r>
          </a:p>
          <a:p>
            <a:endParaRPr lang="cs-CZ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84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DD025-4AAF-439A-BD47-8EF4B34C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hmotné odpovědnosti v podnikové praxi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32937-14C3-4A6A-A280-60863366E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Obecně po vás zaměstnavatel může chtít náhradu max 4,5x mzdu (pozor výjimky). Ale v případě podepsání Dohody o hmotné odpovědnosti na sebe berete povinnost nahradit mnohem více.</a:t>
            </a:r>
          </a:p>
          <a:p>
            <a:r>
              <a:rPr lang="cs-CZ" dirty="0"/>
              <a:t>Jedná o zboží ve skladě, peníze v pokladně, ztrátu svěřených věcí,…</a:t>
            </a:r>
          </a:p>
          <a:p>
            <a:r>
              <a:rPr lang="cs-CZ" dirty="0"/>
              <a:t>Po 18. roce věku</a:t>
            </a:r>
          </a:p>
          <a:p>
            <a:r>
              <a:rPr lang="cs-CZ" dirty="0"/>
              <a:t>V případě, že ručí více zaměstnanců, pak podle míry prokázaného zaviněné. Není-li prokázáno nikomu, pak rovnoměrně.</a:t>
            </a:r>
          </a:p>
          <a:p>
            <a:r>
              <a:rPr lang="cs-CZ" dirty="0"/>
              <a:t>Silně doporučuji při ukončení dohody provést inventuru. Jinak odpovídáte i nadále až do další inventury.</a:t>
            </a:r>
          </a:p>
        </p:txBody>
      </p:sp>
    </p:spTree>
    <p:extLst>
      <p:ext uri="{BB962C8B-B14F-4D97-AF65-F5344CB8AC3E}">
        <p14:creationId xmlns:p14="http://schemas.microsoft.com/office/powerpoint/2010/main" val="1035101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987A6-4F52-43C2-A99E-8F4857FF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Odškodňování pracovních úrazů a nemocí z povolání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D5CCE-AA9C-45DD-87C2-8BCA13393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Jedná se o poškození zdraví v důsledku výkonu práce pro zaměstnavatele. 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2"/>
              </a:rPr>
              <a:t>https://www.pravniprostor.cz/clanky/pracovni-pravo/pracovni-uraz-a-jeho-odskodneni</a:t>
            </a:r>
            <a:endParaRPr lang="cs-CZ" dirty="0"/>
          </a:p>
          <a:p>
            <a:r>
              <a:rPr lang="cs-CZ" dirty="0"/>
              <a:t>Zaměstnavatel, u něhož k pracovnímu úrazu došlo, je povinen objasnit příčiny a okolnosti vzniku tohoto úrazu za účasti zaměstnance. Zejména proto, aby další zaměstnanci byli chráněni.</a:t>
            </a:r>
          </a:p>
          <a:p>
            <a:r>
              <a:rPr lang="cs-CZ" dirty="0"/>
              <a:t>Zaměstnavatel je povinen nahradit škodu nebo nemajetkovou újmu, i když dodržel povinnosti vyplývající z právních a ostatních předpisů k zajištění bezpečnosti a ochrany zdraví při práci, pokud se povinnosti nahradit škodu nebo nemajetkovou újmu zcela nebo zčásti nezprostí. Tzn. I když byla přijata opatření zaměstnanec může žádat náhradu škody, ledaže bude prokázáno že zaměstnanec jednal v rozporu s vnitřními předpisy, nebo byl např. pod vlivem.</a:t>
            </a:r>
          </a:p>
        </p:txBody>
      </p:sp>
    </p:spTree>
    <p:extLst>
      <p:ext uri="{BB962C8B-B14F-4D97-AF65-F5344CB8AC3E}">
        <p14:creationId xmlns:p14="http://schemas.microsoft.com/office/powerpoint/2010/main" val="1612766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03592-0B6E-47A9-B982-64CAF5B0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E2302-40A7-4451-8556-2BA35BDB3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 a nyní je prostor pro vaše dotazy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41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98F2E-6F78-4DF8-A39D-BC4A04C4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748C4-9792-4B0B-8E68-531C10059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Nevýhody DPP?</a:t>
            </a:r>
          </a:p>
          <a:p>
            <a:r>
              <a:rPr lang="cs-CZ" dirty="0"/>
              <a:t>Chybí nemocenské pojištění</a:t>
            </a:r>
          </a:p>
          <a:p>
            <a:r>
              <a:rPr lang="cs-CZ" dirty="0"/>
              <a:t>Chybí sociální pojištění – nevzniká nárok na podporu v nezaměstnanosti</a:t>
            </a:r>
          </a:p>
          <a:p>
            <a:r>
              <a:rPr lang="cs-CZ" dirty="0"/>
              <a:t>Nepočítá se do odpracované doby pro výpočet důchodu</a:t>
            </a:r>
          </a:p>
          <a:p>
            <a:r>
              <a:rPr lang="cs-CZ" dirty="0"/>
              <a:t>Nepočítá se do doby pro nárok na mateřskou</a:t>
            </a:r>
          </a:p>
          <a:p>
            <a:r>
              <a:rPr lang="cs-CZ" dirty="0"/>
              <a:t>Kdykoliv můžete přijít o příjem</a:t>
            </a:r>
          </a:p>
          <a:p>
            <a:r>
              <a:rPr lang="cs-CZ" dirty="0"/>
              <a:t>Nepočítá se do příjmů pro hypotéku a jiné spotřebitelské úvěry</a:t>
            </a:r>
          </a:p>
          <a:p>
            <a:r>
              <a:rPr lang="cs-CZ" dirty="0"/>
              <a:t>Max (?) 10.000 Kč za měsíc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81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5C0C0-0FE2-4DDF-95F5-3023BDBD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7E0E3-5EC6-4E34-A7F9-C8619862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DPČ – Dohoda o pracovní činnosti</a:t>
            </a:r>
          </a:p>
          <a:p>
            <a:pPr lvl="1"/>
            <a:r>
              <a:rPr lang="cs-CZ" dirty="0"/>
              <a:t>Max 20 hodin týdně</a:t>
            </a:r>
          </a:p>
          <a:p>
            <a:pPr lvl="1"/>
            <a:r>
              <a:rPr lang="cs-CZ" dirty="0"/>
              <a:t>Písemná forma</a:t>
            </a:r>
          </a:p>
          <a:p>
            <a:pPr lvl="1"/>
            <a:r>
              <a:rPr lang="cs-CZ" dirty="0"/>
              <a:t>15 denní výpovědní lhůta (od doručení)</a:t>
            </a:r>
          </a:p>
          <a:p>
            <a:pPr lvl="1"/>
            <a:r>
              <a:rPr lang="cs-CZ" dirty="0"/>
              <a:t>Zdanění 15 % srážková daň (bez růžového prohlášení)</a:t>
            </a:r>
          </a:p>
          <a:p>
            <a:pPr lvl="1"/>
            <a:r>
              <a:rPr lang="cs-CZ" dirty="0"/>
              <a:t>Do 3.000 Kč za měsíc bez pojištění</a:t>
            </a:r>
          </a:p>
          <a:p>
            <a:pPr lvl="1"/>
            <a:r>
              <a:rPr lang="cs-CZ" dirty="0"/>
              <a:t>V dohodě musí být uvedeno:</a:t>
            </a:r>
          </a:p>
          <a:p>
            <a:pPr lvl="2"/>
            <a:r>
              <a:rPr lang="cs-CZ" dirty="0"/>
              <a:t>sjednaná práce,</a:t>
            </a:r>
          </a:p>
          <a:p>
            <a:pPr lvl="2"/>
            <a:r>
              <a:rPr lang="cs-CZ" dirty="0"/>
              <a:t>sjednaný rozsah pracovní doby</a:t>
            </a:r>
          </a:p>
          <a:p>
            <a:pPr lvl="2"/>
            <a:r>
              <a:rPr lang="cs-CZ" dirty="0"/>
              <a:t>a doba, na kterou se dohoda uzavírá.</a:t>
            </a:r>
          </a:p>
        </p:txBody>
      </p:sp>
    </p:spTree>
    <p:extLst>
      <p:ext uri="{BB962C8B-B14F-4D97-AF65-F5344CB8AC3E}">
        <p14:creationId xmlns:p14="http://schemas.microsoft.com/office/powerpoint/2010/main" val="372654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7A85F-FBAF-4E03-A83D-8CB8F61E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Pracovní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B8D06-DE68-47CD-BE52-CB6C74779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Nevýhody?</a:t>
            </a:r>
          </a:p>
          <a:p>
            <a:endParaRPr lang="cs-CZ" dirty="0"/>
          </a:p>
          <a:p>
            <a:r>
              <a:rPr lang="cs-CZ" dirty="0"/>
              <a:t>Všechny nevýhody DPP</a:t>
            </a:r>
          </a:p>
          <a:p>
            <a:r>
              <a:rPr lang="cs-CZ" dirty="0"/>
              <a:t>Nižší měsíční částka, kterou si lze vydělat než u DPP</a:t>
            </a:r>
          </a:p>
          <a:p>
            <a:endParaRPr lang="cs-CZ" dirty="0"/>
          </a:p>
          <a:p>
            <a:r>
              <a:rPr lang="cs-CZ" dirty="0"/>
              <a:t>Ale více hodin pro jednoho zaměstnavatele za rok </a:t>
            </a:r>
          </a:p>
          <a:p>
            <a:pPr lvl="1"/>
            <a:r>
              <a:rPr lang="cs-CZ" dirty="0"/>
              <a:t>Limit 300 hodin (DPP) vs 20 hodin x 52 týdnů (DPČ)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59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51C86-1297-4145-9921-C0D2A2A2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typy smluv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B8915-59F2-421A-A1FB-3509FFF3E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Mandátní smlouva</a:t>
            </a:r>
          </a:p>
          <a:p>
            <a:r>
              <a:rPr lang="cs-CZ" dirty="0"/>
              <a:t>Zprostředkovatelská smlouva</a:t>
            </a:r>
          </a:p>
          <a:p>
            <a:r>
              <a:rPr lang="cs-CZ" dirty="0"/>
              <a:t>Smlouva o dílo</a:t>
            </a:r>
          </a:p>
          <a:p>
            <a:r>
              <a:rPr lang="cs-CZ" dirty="0"/>
              <a:t>Smlouva o výkonu funkce</a:t>
            </a:r>
          </a:p>
          <a:p>
            <a:endParaRPr lang="cs-CZ" dirty="0"/>
          </a:p>
          <a:p>
            <a:r>
              <a:rPr lang="cs-CZ" dirty="0"/>
              <a:t>Problém se souběhem smluv</a:t>
            </a:r>
          </a:p>
        </p:txBody>
      </p:sp>
    </p:spTree>
    <p:extLst>
      <p:ext uri="{BB962C8B-B14F-4D97-AF65-F5344CB8AC3E}">
        <p14:creationId xmlns:p14="http://schemas.microsoft.com/office/powerpoint/2010/main" val="34351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C7BAC-3E05-418C-9E86-0886B454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  <a:br>
              <a:rPr lang="cs-CZ" dirty="0"/>
            </a:br>
            <a:r>
              <a:rPr lang="cs-CZ" dirty="0"/>
              <a:t>na přestávku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10A99-0EE8-4D98-B5BB-B0E6991A3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500679"/>
          </a:xfrm>
        </p:spPr>
        <p:txBody>
          <a:bodyPr>
            <a:normAutofit/>
          </a:bodyPr>
          <a:lstStyle/>
          <a:p>
            <a:r>
              <a:rPr lang="cs-CZ" dirty="0"/>
              <a:t>Zkuste si napsat (najít) DPP</a:t>
            </a:r>
          </a:p>
          <a:p>
            <a:pPr marL="0" indent="0">
              <a:buNone/>
            </a:pPr>
            <a:r>
              <a:rPr lang="cs-CZ" i="1" dirty="0"/>
              <a:t>Administrativní výpomoc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Vzpomeňte si na podstatné náležitosti (3)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Specifikujte v dohodě: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Určete mzdu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Rozvržení pracovní doby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A způsob předání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90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C011F-8234-4B76-8A94-B8FA5169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  <a:br>
              <a:rPr lang="cs-CZ" dirty="0"/>
            </a:br>
            <a:r>
              <a:rPr lang="cs-CZ" dirty="0"/>
              <a:t>§ 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F49099-A91E-4F0A-8BC4-2D1D7048A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veškerá doba, v níž je zaměstnanec povinen vykonávat pro zaměstnavatele práci (tedy i práci přesčas), a doba, v níž je zaměstnanec na pracovišti připraven k výkonu práce podle pokynů zaměstnavatele.</a:t>
            </a:r>
          </a:p>
          <a:p>
            <a:r>
              <a:rPr lang="cs-CZ" dirty="0"/>
              <a:t>Nepočítá se do ní doba odpočinku</a:t>
            </a:r>
          </a:p>
          <a:p>
            <a:r>
              <a:rPr lang="cs-CZ" dirty="0"/>
              <a:t>dvousměnným pracovním režimem režim práce, v němž se zaměstnanci vzájemně pravidelně střídají ve 2 směnách v rámci 24 hodin po sobě jdoucích,</a:t>
            </a:r>
          </a:p>
          <a:p>
            <a:r>
              <a:rPr lang="cs-CZ" dirty="0"/>
              <a:t>vícesměnným pracovním režimem režim práce, v němž se zaměstnanci vzájemně pravidelně střídají ve 3 nebo více směnách v rámci 24 hodin po sobě jdoucích,</a:t>
            </a:r>
          </a:p>
          <a:p>
            <a:r>
              <a:rPr lang="cs-CZ" dirty="0"/>
              <a:t>nepřetržitý provoz</a:t>
            </a:r>
          </a:p>
          <a:p>
            <a:r>
              <a:rPr lang="cs-CZ" dirty="0"/>
              <a:t>práce přesčas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130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2D75B-7DDB-49B4-8C99-57BAC342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Stanovená týdenní pracovní doba</a:t>
            </a:r>
            <a:br>
              <a:rPr lang="cs-CZ" dirty="0"/>
            </a:br>
            <a:r>
              <a:rPr lang="cs-CZ" dirty="0"/>
              <a:t>§ 79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91143-3CDC-4194-8108-FCD5F47A5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Standardně 40 hodin týdně</a:t>
            </a:r>
          </a:p>
          <a:p>
            <a:r>
              <a:rPr lang="cs-CZ" dirty="0"/>
              <a:t>s vícesměnným nebo nepřetržitým pracovním režimem 37,5 hodiny týdně,</a:t>
            </a:r>
          </a:p>
          <a:p>
            <a:r>
              <a:rPr lang="cs-CZ" dirty="0"/>
              <a:t>s dvousměnným pracovním režimem 38,75 hodiny týdně.</a:t>
            </a:r>
          </a:p>
          <a:p>
            <a:endParaRPr lang="cs-CZ" dirty="0"/>
          </a:p>
          <a:p>
            <a:r>
              <a:rPr lang="cs-CZ" dirty="0"/>
              <a:t>U zaměstnance mladšího než 18 let nesmí délka směny v jednotlivých dnech překročit 8 hodin a ve více základních pracovněprávních vztazích podle § 3 nesmí délka týdenní pracovní doby ve svém souhrnu překročit 40 hodin týdně.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150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1806</TotalTime>
  <Words>1762</Words>
  <Application>Microsoft Office PowerPoint</Application>
  <PresentationFormat>Širokoúhlá obrazovka</PresentationFormat>
  <Paragraphs>158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Bookman Old Style</vt:lpstr>
      <vt:lpstr>Rockwell</vt:lpstr>
      <vt:lpstr>Damask</vt:lpstr>
      <vt:lpstr>Pracovní právo  </vt:lpstr>
      <vt:lpstr>Dohody mimo pracovní poměr ZP 74 § a násl.</vt:lpstr>
      <vt:lpstr>Dohody mimo pracovní poměr ZP 74 § a násl.</vt:lpstr>
      <vt:lpstr>Dohody mimo pracovní poměr ZP 74 § a násl.</vt:lpstr>
      <vt:lpstr>Dohoda o Pracovní Činnosti</vt:lpstr>
      <vt:lpstr>Další typy smluv</vt:lpstr>
      <vt:lpstr>ÚKOL na přestávku</vt:lpstr>
      <vt:lpstr>Pracovní doba § 78</vt:lpstr>
      <vt:lpstr>Stanovená týdenní pracovní doba § 79</vt:lpstr>
      <vt:lpstr>Kratší pracovní doba § 80 </vt:lpstr>
      <vt:lpstr>Přestávka v práci §88 ZP</vt:lpstr>
      <vt:lpstr>ROZVRŽENÍ PRACOVNÍ DOBY  § 81 a násl.</vt:lpstr>
      <vt:lpstr>PŘESTÁVKA V PRÁCI A BEZPEČNOSTNÍ PŘESTÁVKA § 88 a násl.</vt:lpstr>
      <vt:lpstr>DOBA ODPOČINKU § 90</vt:lpstr>
      <vt:lpstr>Dny pracovního klidu § 91</vt:lpstr>
      <vt:lpstr>Práce přesčas § 93</vt:lpstr>
      <vt:lpstr>Dovolená § 211</vt:lpstr>
      <vt:lpstr>Výpočty poměrné části dovolené za odpracovanou část roku</vt:lpstr>
      <vt:lpstr>Odměňování práce § 109</vt:lpstr>
      <vt:lpstr>Ochrana zaměstnanců při platební neschopnosti zaměstnavatele</vt:lpstr>
      <vt:lpstr>Odpovědnost v pracovním právu Funkce odpovědnosti</vt:lpstr>
      <vt:lpstr>Dohoda o hmotné odpovědnosti v podnikové praxi</vt:lpstr>
      <vt:lpstr>Odškodňování pracovních úrazů a nemocí z povolání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Pracovního právo</dc:title>
  <dc:creator>Martin Štěrba</dc:creator>
  <cp:lastModifiedBy>Martin Štěrba</cp:lastModifiedBy>
  <cp:revision>33</cp:revision>
  <dcterms:created xsi:type="dcterms:W3CDTF">2020-10-27T12:30:45Z</dcterms:created>
  <dcterms:modified xsi:type="dcterms:W3CDTF">2021-05-11T12:44:43Z</dcterms:modified>
</cp:coreProperties>
</file>