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1"/>
  </p:notes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Tmavý styl 2 – zvýraznění 3/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>
      <p:cViewPr varScale="1">
        <p:scale>
          <a:sx n="109" d="100"/>
          <a:sy n="109" d="100"/>
        </p:scale>
        <p:origin x="166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701A8-04A7-4575-A5EF-210262F0D376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DF2DAD-192B-4340-B9BC-D27247C240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2837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854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15.05.2021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mpo.cz/dokument169744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sto-hranice.cz/cs/projekty-a-strategicke-dokumenty/strategicke-dokumenty-mesta/marketingova-studie-cestovniho-ruchu-mesta-hranic.html" TargetMode="External"/><Relationship Id="rId2" Type="http://schemas.openxmlformats.org/officeDocument/2006/relationships/hyperlink" Target="http://www.sumavanet.cz/mszapad/user/dokumenty/marketingova_strategie_sumavy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koprivnice.cz/urad/dokumenty/marketingova_strategie_koprivnice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400" dirty="0" smtClean="0"/>
              <a:t>Regionální marketing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200" dirty="0" smtClean="0"/>
              <a:t>Regionální ekonomie a politika II</a:t>
            </a:r>
          </a:p>
          <a:p>
            <a:r>
              <a:rPr lang="cs-CZ" smtClean="0"/>
              <a:t>Prof</a:t>
            </a:r>
            <a:r>
              <a:rPr lang="cs-CZ" dirty="0" smtClean="0"/>
              <a:t>. RNDr. Milan </a:t>
            </a:r>
            <a:r>
              <a:rPr lang="cs-CZ" dirty="0" err="1" smtClean="0"/>
              <a:t>Viturka</a:t>
            </a:r>
            <a:r>
              <a:rPr lang="cs-CZ" dirty="0" smtClean="0"/>
              <a:t>, CSc.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95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Regionální marketing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vychází z podnikatelského přístupu orientovaného na zákazníka (podnikatelé, občané, turisté) </a:t>
            </a:r>
            <a:endParaRPr lang="cs-CZ" dirty="0" smtClean="0"/>
          </a:p>
          <a:p>
            <a:r>
              <a:rPr lang="cs-CZ" b="1" dirty="0" smtClean="0"/>
              <a:t>Hlavní cíl: </a:t>
            </a:r>
            <a:r>
              <a:rPr lang="cs-CZ" dirty="0" smtClean="0"/>
              <a:t>poskytování </a:t>
            </a:r>
            <a:r>
              <a:rPr lang="cs-CZ" dirty="0"/>
              <a:t>vybraných informací o nabídce regionu, měst a obcí konečným příjemcům za účelem efektivní podpory realizace rozvojových záměrů financovaných (spolufinancovaných) z veřejných </a:t>
            </a:r>
            <a:r>
              <a:rPr lang="cs-CZ" dirty="0" smtClean="0"/>
              <a:t>prostředků – idea tzv. New public managementu</a:t>
            </a:r>
          </a:p>
          <a:p>
            <a:r>
              <a:rPr lang="cs-CZ" b="1" dirty="0" smtClean="0"/>
              <a:t>Vedlejší cíle </a:t>
            </a:r>
            <a:r>
              <a:rPr lang="cs-CZ" dirty="0" err="1" smtClean="0"/>
              <a:t>např</a:t>
            </a:r>
            <a:r>
              <a:rPr lang="cs-CZ" dirty="0" smtClean="0"/>
              <a:t>:</a:t>
            </a:r>
          </a:p>
          <a:p>
            <a:pPr lvl="1"/>
            <a:r>
              <a:rPr lang="cs-CZ" dirty="0"/>
              <a:t>marketingové aktivity orientované na podporu ekonomických aktivit podnikatelských subjektů sídlících v </a:t>
            </a:r>
            <a:r>
              <a:rPr lang="cs-CZ" dirty="0" smtClean="0"/>
              <a:t>regionu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3484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Rozdíly mezi regionálním a podnikovým marketingem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soukromá sféra je zaměřena na maximalizaci zisku </a:t>
            </a:r>
            <a:r>
              <a:rPr lang="cs-CZ" dirty="0" smtClean="0"/>
              <a:t>veřejná </a:t>
            </a:r>
            <a:r>
              <a:rPr lang="cs-CZ" dirty="0"/>
              <a:t>sféra na maximalizaci užitků (v jejím rámci proto musí být realizovány i ztrátové projekty orientované na zabezpečení základních funkcí města/regionu) </a:t>
            </a:r>
          </a:p>
          <a:p>
            <a:pPr lvl="0"/>
            <a:r>
              <a:rPr lang="cs-CZ" dirty="0"/>
              <a:t>města a regiony představují ve srovnání s podniky podstatně složitější resp. komplexnější socioekonomické systémy, které jsou proto hůře řiditelné a jejichž chování je obtížněji předvídatelné </a:t>
            </a:r>
          </a:p>
          <a:p>
            <a:pPr lvl="0"/>
            <a:r>
              <a:rPr lang="cs-CZ" dirty="0"/>
              <a:t>u podniků lze snadněji definovat relevantní úkoly a cílové skupiny zákazníků, jejichž výběr je v případě měst/regionů výrazně ovlivněn politickým rozhodovacím </a:t>
            </a:r>
            <a:r>
              <a:rPr lang="cs-CZ" dirty="0" smtClean="0"/>
              <a:t>procesem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2073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Tvorba regionální marketingové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Strategie regionálního rozvoje </a:t>
            </a:r>
            <a:r>
              <a:rPr lang="cs-CZ" sz="1900" dirty="0" smtClean="0"/>
              <a:t>– výchozí dokument</a:t>
            </a:r>
            <a:endParaRPr lang="cs-CZ" dirty="0" smtClean="0"/>
          </a:p>
          <a:p>
            <a:r>
              <a:rPr lang="cs-CZ" dirty="0" smtClean="0"/>
              <a:t>Regionální </a:t>
            </a:r>
            <a:r>
              <a:rPr lang="cs-CZ" dirty="0"/>
              <a:t>marketingová </a:t>
            </a:r>
            <a:r>
              <a:rPr lang="cs-CZ" dirty="0" smtClean="0"/>
              <a:t>studie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hrnuje výsledky </a:t>
            </a:r>
            <a:r>
              <a:rPr lang="cs-CZ" dirty="0"/>
              <a:t>specializovaných marketingových </a:t>
            </a:r>
            <a:r>
              <a:rPr lang="cs-CZ" dirty="0" smtClean="0"/>
              <a:t>průzkumů</a:t>
            </a:r>
          </a:p>
          <a:p>
            <a:pPr lvl="1"/>
            <a:r>
              <a:rPr lang="cs-CZ" dirty="0"/>
              <a:t>k</a:t>
            </a:r>
            <a:r>
              <a:rPr lang="cs-CZ" dirty="0" smtClean="0"/>
              <a:t>omponenty:</a:t>
            </a:r>
          </a:p>
          <a:p>
            <a:pPr lvl="2"/>
            <a:r>
              <a:rPr lang="cs-CZ" dirty="0"/>
              <a:t>analýza současného stavu daného segmentu </a:t>
            </a:r>
            <a:r>
              <a:rPr lang="cs-CZ" dirty="0" smtClean="0"/>
              <a:t>nabídky</a:t>
            </a:r>
          </a:p>
          <a:p>
            <a:pPr lvl="2"/>
            <a:r>
              <a:rPr lang="cs-CZ" dirty="0"/>
              <a:t>analýza odpovídající poptávky s důrazem na preference </a:t>
            </a:r>
            <a:r>
              <a:rPr lang="cs-CZ" dirty="0" smtClean="0"/>
              <a:t>zákazníků</a:t>
            </a:r>
          </a:p>
          <a:p>
            <a:pPr lvl="2"/>
            <a:r>
              <a:rPr lang="cs-CZ" dirty="0"/>
              <a:t>analýza SWOT a identifikace hlavních </a:t>
            </a:r>
            <a:r>
              <a:rPr lang="cs-CZ" dirty="0" smtClean="0"/>
              <a:t>konkurentů</a:t>
            </a:r>
          </a:p>
          <a:p>
            <a:pPr lvl="2"/>
            <a:r>
              <a:rPr lang="cs-CZ" dirty="0"/>
              <a:t>syntéza zdůrazňující jedinečnost nabídky v kontextu současných příp. perspektivních potřeb stanovených cílových skupin </a:t>
            </a:r>
            <a:r>
              <a:rPr lang="cs-CZ" dirty="0" smtClean="0"/>
              <a:t>zákazníků</a:t>
            </a:r>
          </a:p>
          <a:p>
            <a:r>
              <a:rPr lang="cs-CZ" dirty="0" smtClean="0"/>
              <a:t>Marketingový plán (Marketingová strategie)</a:t>
            </a:r>
          </a:p>
          <a:p>
            <a:pPr lvl="1"/>
            <a:r>
              <a:rPr lang="cs-CZ" dirty="0"/>
              <a:t>rozpracovává získané syntetické poznatky do podoby konkrétních závěrů a jim odpovídajících </a:t>
            </a:r>
            <a:r>
              <a:rPr lang="cs-CZ" dirty="0" smtClean="0"/>
              <a:t>aktivit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rincip partnerství, jedinečnost </a:t>
            </a:r>
            <a:r>
              <a:rPr lang="cs-CZ" dirty="0"/>
              <a:t>nabídky a výstižnost </a:t>
            </a:r>
            <a:r>
              <a:rPr lang="cs-CZ" dirty="0" smtClean="0"/>
              <a:t>její propagace, </a:t>
            </a:r>
            <a:r>
              <a:rPr lang="cs-CZ" dirty="0"/>
              <a:t>cílové trhy a jejich geografická </a:t>
            </a:r>
            <a:r>
              <a:rPr lang="cs-CZ" dirty="0" smtClean="0"/>
              <a:t>identifikace, </a:t>
            </a:r>
            <a:r>
              <a:rPr lang="cs-CZ" dirty="0"/>
              <a:t>disponibilní zdroje pro aktivaci resp. zkvalitňování nabídky (zejména lidské a finanční) a časový rámec jejich užití</a:t>
            </a:r>
          </a:p>
        </p:txBody>
      </p:sp>
    </p:spTree>
    <p:extLst>
      <p:ext uri="{BB962C8B-B14F-4D97-AF65-F5344CB8AC3E}">
        <p14:creationId xmlns:p14="http://schemas.microsoft.com/office/powerpoint/2010/main" val="1433627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Základní typy marketingových strategií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Nerozlišovací marketingová </a:t>
            </a:r>
            <a:r>
              <a:rPr lang="cs-CZ" b="1" dirty="0" smtClean="0"/>
              <a:t>strategie</a:t>
            </a:r>
          </a:p>
          <a:p>
            <a:pPr lvl="1"/>
            <a:r>
              <a:rPr lang="cs-CZ" dirty="0"/>
              <a:t>stejný marketingový mix pro všechny cílové </a:t>
            </a:r>
            <a:r>
              <a:rPr lang="cs-CZ" dirty="0" smtClean="0"/>
              <a:t>trhy</a:t>
            </a:r>
          </a:p>
          <a:p>
            <a:r>
              <a:rPr lang="cs-CZ" b="1" dirty="0"/>
              <a:t>Strategie jednoho cílového </a:t>
            </a:r>
            <a:r>
              <a:rPr lang="cs-CZ" b="1" dirty="0" smtClean="0"/>
              <a:t>trhu</a:t>
            </a:r>
          </a:p>
          <a:p>
            <a:pPr lvl="1"/>
            <a:r>
              <a:rPr lang="cs-CZ" dirty="0" smtClean="0"/>
              <a:t>strategie orientovaná </a:t>
            </a:r>
            <a:r>
              <a:rPr lang="cs-CZ" dirty="0"/>
              <a:t>na jeden segment trhu, pro který je vytvořen speciální marketingový </a:t>
            </a:r>
            <a:r>
              <a:rPr lang="cs-CZ" dirty="0" smtClean="0"/>
              <a:t>mix</a:t>
            </a:r>
          </a:p>
          <a:p>
            <a:r>
              <a:rPr lang="cs-CZ" b="1" dirty="0"/>
              <a:t>Koncentrovaná marketingová </a:t>
            </a:r>
            <a:r>
              <a:rPr lang="cs-CZ" b="1" dirty="0" smtClean="0"/>
              <a:t>strategie</a:t>
            </a:r>
          </a:p>
          <a:p>
            <a:pPr lvl="1"/>
            <a:r>
              <a:rPr lang="cs-CZ" dirty="0"/>
              <a:t>sleduje několik segmentů trhu s předpokládanými synergickými </a:t>
            </a:r>
            <a:r>
              <a:rPr lang="cs-CZ" dirty="0" smtClean="0"/>
              <a:t>efekty</a:t>
            </a:r>
          </a:p>
          <a:p>
            <a:r>
              <a:rPr lang="cs-CZ" b="1" dirty="0"/>
              <a:t>Totální marketingová </a:t>
            </a:r>
            <a:r>
              <a:rPr lang="cs-CZ" b="1" dirty="0" smtClean="0"/>
              <a:t>strategie</a:t>
            </a:r>
          </a:p>
          <a:p>
            <a:pPr lvl="1"/>
            <a:r>
              <a:rPr lang="cs-CZ" dirty="0"/>
              <a:t>pro každý z významných segmentů trhu je vytvářen specifický marketingový mix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2711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Složky marketingového mixu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hangingPunct="0"/>
            <a:r>
              <a:rPr lang="cs-CZ" b="1" dirty="0"/>
              <a:t>propagace</a:t>
            </a:r>
            <a:r>
              <a:rPr lang="cs-CZ" dirty="0"/>
              <a:t> – tj. jakákoliv placená forma neosobní prezentace nabídky </a:t>
            </a:r>
          </a:p>
          <a:p>
            <a:pPr lvl="0" hangingPunct="0"/>
            <a:r>
              <a:rPr lang="cs-CZ" b="1" dirty="0"/>
              <a:t>podpora prodeje </a:t>
            </a:r>
            <a:r>
              <a:rPr lang="cs-CZ" dirty="0"/>
              <a:t>– existující stimuly povzbuzující investory k investování v daném území (např. prezentace nabídky na veletrzích realit)</a:t>
            </a:r>
          </a:p>
          <a:p>
            <a:pPr lvl="0" hangingPunct="0"/>
            <a:r>
              <a:rPr lang="cs-CZ" b="1" dirty="0"/>
              <a:t>osobní prodej </a:t>
            </a:r>
            <a:r>
              <a:rPr lang="cs-CZ" dirty="0"/>
              <a:t>– osobní prezentace nabídky při jednání s investory (např. za účelem realizace prodeje či pronájmu rozvojové plochy)</a:t>
            </a:r>
          </a:p>
          <a:p>
            <a:pPr lvl="0" hangingPunct="0"/>
            <a:r>
              <a:rPr lang="cs-CZ" b="1" dirty="0"/>
              <a:t>public relations </a:t>
            </a:r>
            <a:r>
              <a:rPr lang="cs-CZ" dirty="0"/>
              <a:t>– programy cílené na dlouhodobé budování image regionu (např. zprávy v tisku či jiných médiích, konference a semináře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5238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Úrovně regionálního marketingu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část obce</a:t>
            </a:r>
          </a:p>
          <a:p>
            <a:pPr lvl="1"/>
            <a:r>
              <a:rPr lang="cs-CZ" dirty="0" smtClean="0"/>
              <a:t>průmyslové </a:t>
            </a:r>
            <a:r>
              <a:rPr lang="cs-CZ" dirty="0"/>
              <a:t>resp. </a:t>
            </a:r>
            <a:r>
              <a:rPr lang="cs-CZ" dirty="0" smtClean="0"/>
              <a:t>víceúčelové </a:t>
            </a:r>
            <a:r>
              <a:rPr lang="cs-CZ" dirty="0"/>
              <a:t>hospodářských </a:t>
            </a:r>
            <a:r>
              <a:rPr lang="cs-CZ" dirty="0" smtClean="0"/>
              <a:t>zóny</a:t>
            </a:r>
          </a:p>
          <a:p>
            <a:pPr lvl="1"/>
            <a:r>
              <a:rPr lang="cs-CZ" dirty="0" smtClean="0"/>
              <a:t>stavební pozemky </a:t>
            </a:r>
            <a:r>
              <a:rPr lang="cs-CZ" dirty="0"/>
              <a:t>pro výstavbu komerčních kancelářských </a:t>
            </a:r>
            <a:r>
              <a:rPr lang="cs-CZ" dirty="0" smtClean="0"/>
              <a:t>budov</a:t>
            </a:r>
          </a:p>
          <a:p>
            <a:r>
              <a:rPr lang="cs-CZ" dirty="0" smtClean="0"/>
              <a:t>celá obec</a:t>
            </a:r>
          </a:p>
          <a:p>
            <a:pPr lvl="1"/>
            <a:r>
              <a:rPr lang="cs-CZ" dirty="0"/>
              <a:t>c</a:t>
            </a:r>
            <a:r>
              <a:rPr lang="cs-CZ" dirty="0" smtClean="0"/>
              <a:t>íl na: lepšení povědomí obyvatel obce, cestovní ruch, podnikatelské aktivity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ř. obnova </a:t>
            </a:r>
            <a:r>
              <a:rPr lang="cs-CZ" dirty="0"/>
              <a:t>kulturních památek, </a:t>
            </a:r>
            <a:r>
              <a:rPr lang="cs-CZ" dirty="0" smtClean="0"/>
              <a:t>pořádání kulturních, sportovních akcí</a:t>
            </a:r>
          </a:p>
          <a:p>
            <a:r>
              <a:rPr lang="cs-CZ" dirty="0" smtClean="0"/>
              <a:t>regiony, národní úroveň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řes </a:t>
            </a:r>
            <a:r>
              <a:rPr lang="cs-CZ" dirty="0" err="1" smtClean="0"/>
              <a:t>CzechInvest</a:t>
            </a:r>
            <a:r>
              <a:rPr lang="cs-CZ" dirty="0" smtClean="0"/>
              <a:t>, MMR, Centrum pro regionální rozvoj ČR</a:t>
            </a:r>
          </a:p>
          <a:p>
            <a:pPr lvl="1"/>
            <a:r>
              <a:rPr lang="cs-CZ" dirty="0"/>
              <a:t>c</a:t>
            </a:r>
            <a:r>
              <a:rPr lang="cs-CZ" dirty="0" smtClean="0"/>
              <a:t>íl na: cestovní ruch, podnikatelské aktivity, zlepšení povědomí o regionu</a:t>
            </a:r>
          </a:p>
        </p:txBody>
      </p:sp>
    </p:spTree>
    <p:extLst>
      <p:ext uri="{BB962C8B-B14F-4D97-AF65-F5344CB8AC3E}">
        <p14:creationId xmlns:p14="http://schemas.microsoft.com/office/powerpoint/2010/main" val="2729067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335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Průmyslové zóny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/>
          </a:bodyPr>
          <a:lstStyle/>
          <a:p>
            <a:r>
              <a:rPr lang="cs-CZ" sz="2000" dirty="0" smtClean="0"/>
              <a:t>Podporované státem – v současnosti program MPO - </a:t>
            </a:r>
            <a:r>
              <a:rPr lang="pl-PL" sz="2000" b="1" dirty="0" smtClean="0"/>
              <a:t>program </a:t>
            </a:r>
            <a:r>
              <a:rPr lang="pl-PL" sz="2000" b="1" dirty="0"/>
              <a:t>Podpora podnikatelských nemovitostí a </a:t>
            </a:r>
            <a:r>
              <a:rPr lang="pl-PL" sz="2000" b="1" dirty="0" smtClean="0"/>
              <a:t>infrastruktury </a:t>
            </a:r>
            <a:r>
              <a:rPr lang="cs-CZ" sz="2000" dirty="0" smtClean="0">
                <a:hlinkClick r:id="rId2"/>
              </a:rPr>
              <a:t>http</a:t>
            </a:r>
            <a:r>
              <a:rPr lang="cs-CZ" sz="2000" dirty="0">
                <a:hlinkClick r:id="rId2"/>
              </a:rPr>
              <a:t>://</a:t>
            </a:r>
            <a:r>
              <a:rPr lang="cs-CZ" sz="2000" dirty="0" smtClean="0">
                <a:hlinkClick r:id="rId2"/>
              </a:rPr>
              <a:t>www.mpo.cz/dokument169744.html</a:t>
            </a:r>
            <a:endParaRPr lang="cs-CZ" sz="2000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endParaRPr lang="cs-CZ" sz="1400" dirty="0" smtClean="0"/>
          </a:p>
          <a:p>
            <a:pPr marL="0" indent="0" algn="ctr">
              <a:buNone/>
            </a:pPr>
            <a:endParaRPr lang="cs-CZ" sz="1400" dirty="0" smtClean="0"/>
          </a:p>
          <a:p>
            <a:pPr marL="0" indent="0" algn="ctr">
              <a:buNone/>
            </a:pPr>
            <a:endParaRPr lang="cs-CZ" sz="1400" dirty="0" smtClean="0"/>
          </a:p>
          <a:p>
            <a:pPr marL="0" indent="0" algn="ctr">
              <a:buNone/>
            </a:pPr>
            <a:endParaRPr lang="cs-CZ" sz="1400" dirty="0"/>
          </a:p>
          <a:p>
            <a:pPr marL="0" indent="0" algn="ctr">
              <a:buNone/>
            </a:pPr>
            <a:endParaRPr lang="cs-CZ" sz="1400" dirty="0" smtClean="0"/>
          </a:p>
          <a:p>
            <a:pPr marL="0" indent="0" algn="ctr">
              <a:buNone/>
            </a:pPr>
            <a:endParaRPr lang="cs-CZ" sz="1400" dirty="0"/>
          </a:p>
          <a:p>
            <a:pPr marL="0" indent="0" algn="ctr">
              <a:buNone/>
            </a:pPr>
            <a:r>
              <a:rPr lang="cs-CZ" sz="1400" dirty="0" smtClean="0"/>
              <a:t>Zdroj: CzechInvest.org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300879"/>
            <a:ext cx="6580122" cy="4029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995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regionálního marketingu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Marketingová strategie a propagace Šumavy</a:t>
            </a:r>
          </a:p>
          <a:p>
            <a:pPr lvl="1"/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www.sumavanet.cz/mszapad/user/dokumenty/marketingova_strategie_sumavy.pdf</a:t>
            </a:r>
            <a:endParaRPr lang="cs-CZ" dirty="0" smtClean="0"/>
          </a:p>
          <a:p>
            <a:r>
              <a:rPr lang="cs-CZ" dirty="0" smtClean="0"/>
              <a:t>Marketingová strategie města Hranic v oblasti cestovního ruchu</a:t>
            </a:r>
          </a:p>
          <a:p>
            <a:pPr lvl="1"/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www.mesto-hranice.cz/cs/projekty-a-strategicke-dokumenty/strategicke-dokumenty-mesta/marketingova-studie-cestovniho-ruchu-mesta-hranic.html</a:t>
            </a:r>
            <a:endParaRPr lang="cs-CZ" dirty="0" smtClean="0"/>
          </a:p>
          <a:p>
            <a:r>
              <a:rPr lang="cs-CZ" dirty="0" smtClean="0"/>
              <a:t>Marketingová strategie města Kopřivnice</a:t>
            </a:r>
          </a:p>
          <a:p>
            <a:pPr lvl="1"/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www.koprivnice.cz/urad/dokumenty/marketingova_strategie_koprivnice.pdf</a:t>
            </a:r>
            <a:endParaRPr lang="cs-CZ" dirty="0" smtClean="0"/>
          </a:p>
          <a:p>
            <a:pPr marL="27432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16971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1090</TotalTime>
  <Words>543</Words>
  <Application>Microsoft Office PowerPoint</Application>
  <PresentationFormat>Předvádění na obrazovce (4:3)</PresentationFormat>
  <Paragraphs>71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Přehlednost</vt:lpstr>
      <vt:lpstr>Regionální marketing</vt:lpstr>
      <vt:lpstr>Regionální marketing</vt:lpstr>
      <vt:lpstr>Rozdíly mezi regionálním a podnikovým marketingem</vt:lpstr>
      <vt:lpstr>Tvorba regionální marketingové strategie</vt:lpstr>
      <vt:lpstr>Základní typy marketingových strategií</vt:lpstr>
      <vt:lpstr>Složky marketingového mixu</vt:lpstr>
      <vt:lpstr>Úrovně regionálního marketingu</vt:lpstr>
      <vt:lpstr>Průmyslové zóny</vt:lpstr>
      <vt:lpstr>Příklady regionálního marketingu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ZVYŠOVÁNÍ VZÁJEMNÉ ZÁVISLOSTI V GLOBÁLNÍ EKONOMICE</dc:title>
  <dc:creator>Dominika</dc:creator>
  <cp:lastModifiedBy>Viturka Milan</cp:lastModifiedBy>
  <cp:revision>68</cp:revision>
  <dcterms:created xsi:type="dcterms:W3CDTF">2016-02-27T17:26:19Z</dcterms:created>
  <dcterms:modified xsi:type="dcterms:W3CDTF">2021-05-15T08:17:03Z</dcterms:modified>
</cp:coreProperties>
</file>