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4"/>
  </p:notesMasterIdLst>
  <p:sldIdLst>
    <p:sldId id="256" r:id="rId2"/>
    <p:sldId id="261" r:id="rId3"/>
    <p:sldId id="262" r:id="rId4"/>
    <p:sldId id="263" r:id="rId5"/>
    <p:sldId id="264" r:id="rId6"/>
    <p:sldId id="268" r:id="rId7"/>
    <p:sldId id="269" r:id="rId8"/>
    <p:sldId id="270" r:id="rId9"/>
    <p:sldId id="276" r:id="rId10"/>
    <p:sldId id="273" r:id="rId11"/>
    <p:sldId id="277" r:id="rId12"/>
    <p:sldId id="279" r:id="rId13"/>
  </p:sldIdLst>
  <p:sldSz cx="9144000" cy="6858000" type="screen4x3"/>
  <p:notesSz cx="6888163" cy="100187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00FF99"/>
    <a:srgbClr val="00FF00"/>
    <a:srgbClr val="00CC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7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21C701A8-04A7-4575-A5EF-210262F0D376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3BDF2DAD-192B-4340-B9BC-D27247C24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83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85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Lokalizační chování firem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dirty="0" smtClean="0"/>
              <a:t>Regionální ekonomie a politika II</a:t>
            </a:r>
          </a:p>
          <a:p>
            <a:r>
              <a:rPr lang="cs-CZ" smtClean="0"/>
              <a:t>Prof. </a:t>
            </a:r>
            <a:r>
              <a:rPr lang="cs-CZ" dirty="0" smtClean="0"/>
              <a:t>RNDr. Milan </a:t>
            </a:r>
            <a:r>
              <a:rPr lang="cs-CZ" dirty="0" err="1" smtClean="0"/>
              <a:t>Viturka</a:t>
            </a:r>
            <a:r>
              <a:rPr lang="cs-CZ" dirty="0" smtClean="0"/>
              <a:t>, CSc.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39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38200"/>
            <a:ext cx="8229600" cy="48654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Formy </a:t>
            </a:r>
            <a:r>
              <a:rPr lang="cs-CZ" dirty="0"/>
              <a:t>investičních </a:t>
            </a:r>
            <a:r>
              <a:rPr lang="cs-CZ" dirty="0" smtClean="0"/>
              <a:t>pobídek v ČR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755576" y="1844824"/>
            <a:ext cx="7920880" cy="290079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1400" b="1" dirty="0" smtClean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Sleva </a:t>
            </a:r>
            <a:r>
              <a:rPr lang="cs-CZ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na dani </a:t>
            </a: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z příjmů právnických osob na 10 let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Hmotná </a:t>
            </a:r>
            <a:r>
              <a:rPr lang="cs-CZ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podpora </a:t>
            </a: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vytváření </a:t>
            </a:r>
            <a:r>
              <a:rPr lang="cs-CZ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nových pracovních míst </a:t>
            </a: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až do výše 300 tis. Kč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Hmotná </a:t>
            </a:r>
            <a:r>
              <a:rPr lang="cs-CZ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podpora rekvalifikace </a:t>
            </a: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nebo školení nových zaměstnanců </a:t>
            </a:r>
            <a:r>
              <a:rPr lang="cs-CZ" sz="14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až </a:t>
            </a: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do výše 50 % ze školicích nákladů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Osvobození </a:t>
            </a:r>
            <a:r>
              <a:rPr lang="cs-CZ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od daně z nemovitostí </a:t>
            </a: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na 5 let – pouze ve zvýhodněných </a:t>
            </a:r>
            <a:r>
              <a:rPr lang="cs-CZ" sz="14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průmyslových </a:t>
            </a: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zónách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Hmotná </a:t>
            </a:r>
            <a:r>
              <a:rPr lang="cs-CZ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podpora na pořízení majetku </a:t>
            </a: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– pouze pro strategickou investiční akci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Uznatelné </a:t>
            </a:r>
            <a:r>
              <a:rPr lang="cs-CZ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náklady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Majetek</a:t>
            </a: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, kde nové strojní zařízení </a:t>
            </a:r>
            <a:r>
              <a:rPr lang="cs-CZ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musí tvořit 50 % </a:t>
            </a: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uznatelných nákladů.</a:t>
            </a:r>
          </a:p>
          <a:p>
            <a:pPr algn="just">
              <a:spcBef>
                <a:spcPts val="600"/>
              </a:spcBef>
            </a:pPr>
            <a:r>
              <a:rPr lang="cs-CZ" sz="1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Veřejná </a:t>
            </a:r>
            <a:r>
              <a:rPr lang="cs-CZ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podpora</a:t>
            </a:r>
          </a:p>
          <a:p>
            <a:pPr algn="just">
              <a:spcAft>
                <a:spcPts val="600"/>
              </a:spcAft>
            </a:pP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25 % z uznatelných nákladů pro velké podniky pro celou Českou republiku, kromě Prahy.</a:t>
            </a:r>
          </a:p>
        </p:txBody>
      </p:sp>
    </p:spTree>
    <p:extLst>
      <p:ext uri="{BB962C8B-B14F-4D97-AF65-F5344CB8AC3E}">
        <p14:creationId xmlns:p14="http://schemas.microsoft.com/office/powerpoint/2010/main" val="25568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8680"/>
            <a:ext cx="8752697" cy="59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4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21"/>
          <p:cNvGrpSpPr>
            <a:grpSpLocks noChangeAspect="1"/>
          </p:cNvGrpSpPr>
          <p:nvPr/>
        </p:nvGrpSpPr>
        <p:grpSpPr>
          <a:xfrm>
            <a:off x="-324544" y="620688"/>
            <a:ext cx="9760590" cy="6624000"/>
            <a:chOff x="0" y="0"/>
            <a:chExt cx="10692003" cy="6971771"/>
          </a:xfrm>
        </p:grpSpPr>
        <p:sp>
          <p:nvSpPr>
            <p:cNvPr id="3" name="Shape 3533"/>
            <p:cNvSpPr/>
            <p:nvPr/>
          </p:nvSpPr>
          <p:spPr>
            <a:xfrm>
              <a:off x="5805221" y="960340"/>
              <a:ext cx="4278224" cy="179997"/>
            </a:xfrm>
            <a:custGeom>
              <a:avLst/>
              <a:gdLst/>
              <a:ahLst/>
              <a:cxnLst/>
              <a:rect l="0" t="0" r="0" b="0"/>
              <a:pathLst>
                <a:path w="4278224" h="179997">
                  <a:moveTo>
                    <a:pt x="0" y="0"/>
                  </a:moveTo>
                  <a:lnTo>
                    <a:pt x="4278224" y="0"/>
                  </a:lnTo>
                  <a:lnTo>
                    <a:pt x="4278224" y="179997"/>
                  </a:lnTo>
                  <a:lnTo>
                    <a:pt x="0" y="17999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5E3E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" name="Shape 3534"/>
            <p:cNvSpPr/>
            <p:nvPr/>
          </p:nvSpPr>
          <p:spPr>
            <a:xfrm>
              <a:off x="5797385" y="486058"/>
              <a:ext cx="4278211" cy="179997"/>
            </a:xfrm>
            <a:custGeom>
              <a:avLst/>
              <a:gdLst/>
              <a:ahLst/>
              <a:cxnLst/>
              <a:rect l="0" t="0" r="0" b="0"/>
              <a:pathLst>
                <a:path w="4278211" h="179997">
                  <a:moveTo>
                    <a:pt x="0" y="0"/>
                  </a:moveTo>
                  <a:lnTo>
                    <a:pt x="4278211" y="0"/>
                  </a:lnTo>
                  <a:lnTo>
                    <a:pt x="4278211" y="179997"/>
                  </a:lnTo>
                  <a:lnTo>
                    <a:pt x="0" y="17999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5E3E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" name="Rectangle 334"/>
            <p:cNvSpPr/>
            <p:nvPr/>
          </p:nvSpPr>
          <p:spPr>
            <a:xfrm>
              <a:off x="5868641" y="508607"/>
              <a:ext cx="1655791" cy="17014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Zvýhodněné</a:t>
              </a:r>
              <a:r>
                <a:rPr lang="cs-CZ" sz="700" b="1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průmyslové</a:t>
              </a:r>
              <a:r>
                <a:rPr lang="cs-CZ" sz="700" b="1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zóny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" name="Rectangle 335"/>
            <p:cNvSpPr/>
            <p:nvPr/>
          </p:nvSpPr>
          <p:spPr>
            <a:xfrm>
              <a:off x="5868641" y="692719"/>
              <a:ext cx="2229003" cy="17014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Hospodářsky</a:t>
              </a:r>
              <a:r>
                <a:rPr lang="cs-CZ" sz="700" b="1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</a:t>
              </a:r>
              <a:r>
                <a:rPr lang="cs-CZ" sz="700" b="1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sociálně</a:t>
              </a:r>
              <a:r>
                <a:rPr lang="cs-CZ" sz="700" b="1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ohrožená</a:t>
              </a:r>
              <a:r>
                <a:rPr lang="cs-CZ" sz="700" b="1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území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Rectangle 336"/>
            <p:cNvSpPr/>
            <p:nvPr/>
          </p:nvSpPr>
          <p:spPr>
            <a:xfrm>
              <a:off x="5868641" y="799399"/>
              <a:ext cx="1277433" cy="17014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Bývalé</a:t>
              </a:r>
              <a:r>
                <a:rPr lang="cs-CZ" sz="700" b="1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vojenské</a:t>
              </a:r>
              <a:r>
                <a:rPr lang="cs-CZ" sz="700" b="1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újezdy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337"/>
            <p:cNvSpPr/>
            <p:nvPr/>
          </p:nvSpPr>
          <p:spPr>
            <a:xfrm>
              <a:off x="5868641" y="990801"/>
              <a:ext cx="1002413" cy="17014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Rozvinuté</a:t>
              </a:r>
              <a:r>
                <a:rPr lang="cs-CZ" sz="700" b="1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regiony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Shape 338"/>
            <p:cNvSpPr/>
            <p:nvPr/>
          </p:nvSpPr>
          <p:spPr>
            <a:xfrm>
              <a:off x="5570196" y="497123"/>
              <a:ext cx="136792" cy="136817"/>
            </a:xfrm>
            <a:custGeom>
              <a:avLst/>
              <a:gdLst/>
              <a:ahLst/>
              <a:cxnLst/>
              <a:rect l="0" t="0" r="0" b="0"/>
              <a:pathLst>
                <a:path w="136792" h="136817">
                  <a:moveTo>
                    <a:pt x="68364" y="0"/>
                  </a:moveTo>
                  <a:cubicBezTo>
                    <a:pt x="106185" y="0"/>
                    <a:pt x="136792" y="30632"/>
                    <a:pt x="136792" y="68415"/>
                  </a:cubicBezTo>
                  <a:cubicBezTo>
                    <a:pt x="136792" y="106185"/>
                    <a:pt x="106185" y="136817"/>
                    <a:pt x="68364" y="136817"/>
                  </a:cubicBezTo>
                  <a:cubicBezTo>
                    <a:pt x="30607" y="136817"/>
                    <a:pt x="0" y="106185"/>
                    <a:pt x="0" y="68415"/>
                  </a:cubicBezTo>
                  <a:cubicBezTo>
                    <a:pt x="0" y="30632"/>
                    <a:pt x="30607" y="0"/>
                    <a:pt x="6836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0315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" name="Shape 339"/>
            <p:cNvSpPr/>
            <p:nvPr/>
          </p:nvSpPr>
          <p:spPr>
            <a:xfrm>
              <a:off x="5570196" y="740562"/>
              <a:ext cx="136792" cy="136817"/>
            </a:xfrm>
            <a:custGeom>
              <a:avLst/>
              <a:gdLst/>
              <a:ahLst/>
              <a:cxnLst/>
              <a:rect l="0" t="0" r="0" b="0"/>
              <a:pathLst>
                <a:path w="136792" h="136817">
                  <a:moveTo>
                    <a:pt x="68364" y="0"/>
                  </a:moveTo>
                  <a:cubicBezTo>
                    <a:pt x="106185" y="0"/>
                    <a:pt x="136792" y="30632"/>
                    <a:pt x="136792" y="68415"/>
                  </a:cubicBezTo>
                  <a:cubicBezTo>
                    <a:pt x="136792" y="106185"/>
                    <a:pt x="106185" y="136817"/>
                    <a:pt x="68364" y="136817"/>
                  </a:cubicBezTo>
                  <a:cubicBezTo>
                    <a:pt x="30607" y="136817"/>
                    <a:pt x="0" y="106185"/>
                    <a:pt x="0" y="68415"/>
                  </a:cubicBezTo>
                  <a:cubicBezTo>
                    <a:pt x="0" y="30632"/>
                    <a:pt x="30607" y="0"/>
                    <a:pt x="68364" y="0"/>
                  </a:cubicBezTo>
                  <a:close/>
                </a:path>
              </a:pathLst>
            </a:custGeom>
            <a:ln w="6350" cap="flat">
              <a:miter lim="127000"/>
            </a:ln>
          </p:spPr>
          <p:style>
            <a:lnRef idx="1">
              <a:srgbClr val="999A9A"/>
            </a:lnRef>
            <a:fillRef idx="1">
              <a:srgbClr val="E432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" name="Shape 340"/>
            <p:cNvSpPr/>
            <p:nvPr/>
          </p:nvSpPr>
          <p:spPr>
            <a:xfrm>
              <a:off x="5570196" y="971301"/>
              <a:ext cx="136792" cy="136817"/>
            </a:xfrm>
            <a:custGeom>
              <a:avLst/>
              <a:gdLst/>
              <a:ahLst/>
              <a:cxnLst/>
              <a:rect l="0" t="0" r="0" b="0"/>
              <a:pathLst>
                <a:path w="136792" h="136817">
                  <a:moveTo>
                    <a:pt x="68364" y="0"/>
                  </a:moveTo>
                  <a:cubicBezTo>
                    <a:pt x="106185" y="0"/>
                    <a:pt x="136792" y="30632"/>
                    <a:pt x="136792" y="68415"/>
                  </a:cubicBezTo>
                  <a:cubicBezTo>
                    <a:pt x="136792" y="106185"/>
                    <a:pt x="106185" y="136817"/>
                    <a:pt x="68364" y="136817"/>
                  </a:cubicBezTo>
                  <a:cubicBezTo>
                    <a:pt x="30607" y="136817"/>
                    <a:pt x="0" y="106185"/>
                    <a:pt x="0" y="68415"/>
                  </a:cubicBezTo>
                  <a:cubicBezTo>
                    <a:pt x="0" y="30632"/>
                    <a:pt x="30607" y="0"/>
                    <a:pt x="6836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EDFC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" name="Shape 341"/>
            <p:cNvSpPr/>
            <p:nvPr/>
          </p:nvSpPr>
          <p:spPr>
            <a:xfrm>
              <a:off x="5570196" y="971301"/>
              <a:ext cx="136792" cy="136817"/>
            </a:xfrm>
            <a:custGeom>
              <a:avLst/>
              <a:gdLst/>
              <a:ahLst/>
              <a:cxnLst/>
              <a:rect l="0" t="0" r="0" b="0"/>
              <a:pathLst>
                <a:path w="136792" h="136817">
                  <a:moveTo>
                    <a:pt x="136792" y="68415"/>
                  </a:moveTo>
                  <a:cubicBezTo>
                    <a:pt x="136792" y="106185"/>
                    <a:pt x="106185" y="136817"/>
                    <a:pt x="68364" y="136817"/>
                  </a:cubicBezTo>
                  <a:cubicBezTo>
                    <a:pt x="30607" y="136817"/>
                    <a:pt x="0" y="106185"/>
                    <a:pt x="0" y="68415"/>
                  </a:cubicBezTo>
                  <a:cubicBezTo>
                    <a:pt x="0" y="30632"/>
                    <a:pt x="30607" y="0"/>
                    <a:pt x="68364" y="0"/>
                  </a:cubicBezTo>
                  <a:cubicBezTo>
                    <a:pt x="106185" y="0"/>
                    <a:pt x="136792" y="30632"/>
                    <a:pt x="136792" y="68415"/>
                  </a:cubicBezTo>
                  <a:close/>
                </a:path>
              </a:pathLst>
            </a:custGeom>
            <a:ln w="6350" cap="rnd">
              <a:round/>
            </a:ln>
          </p:spPr>
          <p:style>
            <a:lnRef idx="1">
              <a:srgbClr val="E4322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Rectangle 342"/>
            <p:cNvSpPr/>
            <p:nvPr/>
          </p:nvSpPr>
          <p:spPr>
            <a:xfrm>
              <a:off x="7906835" y="0"/>
              <a:ext cx="1566286" cy="17014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Minimální</a:t>
              </a:r>
              <a:r>
                <a:rPr lang="cs-CZ" sz="700" b="1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investice</a:t>
              </a:r>
              <a:r>
                <a:rPr lang="cs-CZ" sz="700" b="1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</a:t>
              </a:r>
              <a:r>
                <a:rPr lang="cs-CZ" sz="700" b="1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mil.</a:t>
              </a:r>
              <a:r>
                <a:rPr lang="cs-CZ" sz="700" b="1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Kč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Shape 343"/>
            <p:cNvSpPr/>
            <p:nvPr/>
          </p:nvSpPr>
          <p:spPr>
            <a:xfrm>
              <a:off x="7714456" y="13844"/>
              <a:ext cx="0" cy="1119543"/>
            </a:xfrm>
            <a:custGeom>
              <a:avLst/>
              <a:gdLst/>
              <a:ahLst/>
              <a:cxnLst/>
              <a:rect l="0" t="0" r="0" b="0"/>
              <a:pathLst>
                <a:path h="1119543">
                  <a:moveTo>
                    <a:pt x="0" y="0"/>
                  </a:moveTo>
                  <a:lnTo>
                    <a:pt x="0" y="1119543"/>
                  </a:lnTo>
                </a:path>
              </a:pathLst>
            </a:custGeom>
            <a:ln w="6350" cap="flat">
              <a:miter lim="127000"/>
            </a:ln>
          </p:spPr>
          <p:style>
            <a:lnRef idx="1">
              <a:srgbClr val="ACACA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Rectangle 344"/>
            <p:cNvSpPr/>
            <p:nvPr/>
          </p:nvSpPr>
          <p:spPr>
            <a:xfrm>
              <a:off x="8869617" y="198260"/>
              <a:ext cx="260713" cy="16659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>
                  <a:solidFill>
                    <a:srgbClr val="565A7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Malý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345"/>
            <p:cNvSpPr/>
            <p:nvPr/>
          </p:nvSpPr>
          <p:spPr>
            <a:xfrm>
              <a:off x="8824278" y="304940"/>
              <a:ext cx="381315" cy="16659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>
                  <a:solidFill>
                    <a:srgbClr val="565A7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podnik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Shape 346"/>
            <p:cNvSpPr/>
            <p:nvPr/>
          </p:nvSpPr>
          <p:spPr>
            <a:xfrm>
              <a:off x="8714383" y="305224"/>
              <a:ext cx="0" cy="827545"/>
            </a:xfrm>
            <a:custGeom>
              <a:avLst/>
              <a:gdLst/>
              <a:ahLst/>
              <a:cxnLst/>
              <a:rect l="0" t="0" r="0" b="0"/>
              <a:pathLst>
                <a:path h="827545">
                  <a:moveTo>
                    <a:pt x="0" y="0"/>
                  </a:moveTo>
                  <a:lnTo>
                    <a:pt x="0" y="827545"/>
                  </a:lnTo>
                </a:path>
              </a:pathLst>
            </a:custGeom>
            <a:ln w="6350" cap="flat">
              <a:miter lim="127000"/>
            </a:ln>
          </p:spPr>
          <p:style>
            <a:lnRef idx="1">
              <a:srgbClr val="ACACA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8" name="Rectangle 347"/>
            <p:cNvSpPr/>
            <p:nvPr/>
          </p:nvSpPr>
          <p:spPr>
            <a:xfrm>
              <a:off x="7861685" y="198260"/>
              <a:ext cx="288853" cy="16659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>
                  <a:solidFill>
                    <a:srgbClr val="565A7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Velký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348"/>
            <p:cNvSpPr/>
            <p:nvPr/>
          </p:nvSpPr>
          <p:spPr>
            <a:xfrm>
              <a:off x="7826925" y="304940"/>
              <a:ext cx="381315" cy="16659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>
                  <a:solidFill>
                    <a:srgbClr val="565A7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podnik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349"/>
            <p:cNvSpPr/>
            <p:nvPr/>
          </p:nvSpPr>
          <p:spPr>
            <a:xfrm>
              <a:off x="8313030" y="198260"/>
              <a:ext cx="397631" cy="16659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>
                  <a:solidFill>
                    <a:srgbClr val="565A7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Střední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350"/>
            <p:cNvSpPr/>
            <p:nvPr/>
          </p:nvSpPr>
          <p:spPr>
            <a:xfrm>
              <a:off x="8319164" y="304940"/>
              <a:ext cx="381315" cy="16659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>
                  <a:solidFill>
                    <a:srgbClr val="565A7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podnik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Shape 351"/>
            <p:cNvSpPr/>
            <p:nvPr/>
          </p:nvSpPr>
          <p:spPr>
            <a:xfrm>
              <a:off x="8203679" y="305224"/>
              <a:ext cx="0" cy="835114"/>
            </a:xfrm>
            <a:custGeom>
              <a:avLst/>
              <a:gdLst/>
              <a:ahLst/>
              <a:cxnLst/>
              <a:rect l="0" t="0" r="0" b="0"/>
              <a:pathLst>
                <a:path h="835114">
                  <a:moveTo>
                    <a:pt x="0" y="0"/>
                  </a:moveTo>
                  <a:lnTo>
                    <a:pt x="0" y="835114"/>
                  </a:lnTo>
                </a:path>
              </a:pathLst>
            </a:custGeom>
            <a:ln w="6350" cap="flat">
              <a:miter lim="127000"/>
            </a:ln>
          </p:spPr>
          <p:style>
            <a:lnRef idx="1">
              <a:srgbClr val="ACACA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3" name="Rectangle 352"/>
            <p:cNvSpPr/>
            <p:nvPr/>
          </p:nvSpPr>
          <p:spPr>
            <a:xfrm>
              <a:off x="8932727" y="511618"/>
              <a:ext cx="105704" cy="16659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10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353"/>
            <p:cNvSpPr/>
            <p:nvPr/>
          </p:nvSpPr>
          <p:spPr>
            <a:xfrm>
              <a:off x="7917845" y="511618"/>
              <a:ext cx="128642" cy="16659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40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354"/>
            <p:cNvSpPr/>
            <p:nvPr/>
          </p:nvSpPr>
          <p:spPr>
            <a:xfrm>
              <a:off x="8418885" y="511618"/>
              <a:ext cx="125213" cy="16659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20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355"/>
            <p:cNvSpPr/>
            <p:nvPr/>
          </p:nvSpPr>
          <p:spPr>
            <a:xfrm>
              <a:off x="8932728" y="746492"/>
              <a:ext cx="105704" cy="16659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10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356"/>
            <p:cNvSpPr/>
            <p:nvPr/>
          </p:nvSpPr>
          <p:spPr>
            <a:xfrm>
              <a:off x="7917846" y="746492"/>
              <a:ext cx="128642" cy="16659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40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357"/>
            <p:cNvSpPr/>
            <p:nvPr/>
          </p:nvSpPr>
          <p:spPr>
            <a:xfrm>
              <a:off x="8418886" y="746492"/>
              <a:ext cx="125213" cy="16659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20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358"/>
            <p:cNvSpPr/>
            <p:nvPr/>
          </p:nvSpPr>
          <p:spPr>
            <a:xfrm>
              <a:off x="8925438" y="993812"/>
              <a:ext cx="125213" cy="16659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20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359"/>
            <p:cNvSpPr/>
            <p:nvPr/>
          </p:nvSpPr>
          <p:spPr>
            <a:xfrm>
              <a:off x="7913045" y="993812"/>
              <a:ext cx="131479" cy="16659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80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360"/>
            <p:cNvSpPr/>
            <p:nvPr/>
          </p:nvSpPr>
          <p:spPr>
            <a:xfrm>
              <a:off x="8417108" y="993812"/>
              <a:ext cx="128642" cy="16659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40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Shape 3601"/>
            <p:cNvSpPr/>
            <p:nvPr/>
          </p:nvSpPr>
          <p:spPr>
            <a:xfrm>
              <a:off x="0" y="6433164"/>
              <a:ext cx="10692003" cy="538607"/>
            </a:xfrm>
            <a:custGeom>
              <a:avLst/>
              <a:gdLst/>
              <a:ahLst/>
              <a:cxnLst/>
              <a:rect l="0" t="0" r="0" b="0"/>
              <a:pathLst>
                <a:path w="10692003" h="538607">
                  <a:moveTo>
                    <a:pt x="0" y="0"/>
                  </a:moveTo>
                  <a:lnTo>
                    <a:pt x="10692003" y="0"/>
                  </a:lnTo>
                  <a:lnTo>
                    <a:pt x="10692003" y="538607"/>
                  </a:lnTo>
                  <a:lnTo>
                    <a:pt x="0" y="53860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5E3E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3" name="Rectangle 363"/>
            <p:cNvSpPr/>
            <p:nvPr/>
          </p:nvSpPr>
          <p:spPr>
            <a:xfrm>
              <a:off x="624929" y="6568235"/>
              <a:ext cx="2577523" cy="13995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600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Zdroj:</a:t>
              </a:r>
              <a:r>
                <a:rPr lang="cs-CZ" sz="600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600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Mapa</a:t>
              </a:r>
              <a:r>
                <a:rPr lang="cs-CZ" sz="600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600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dat©</a:t>
              </a:r>
              <a:r>
                <a:rPr lang="cs-CZ" sz="600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600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Český</a:t>
              </a:r>
              <a:r>
                <a:rPr lang="cs-CZ" sz="600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600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úřad</a:t>
              </a:r>
              <a:r>
                <a:rPr lang="cs-CZ" sz="600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600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zeměměřičský</a:t>
              </a:r>
              <a:r>
                <a:rPr lang="cs-CZ" sz="600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600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</a:t>
              </a:r>
              <a:r>
                <a:rPr lang="cs-CZ" sz="600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600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katastrální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Shape 364"/>
            <p:cNvSpPr/>
            <p:nvPr/>
          </p:nvSpPr>
          <p:spPr>
            <a:xfrm>
              <a:off x="9446809" y="6109164"/>
              <a:ext cx="647979" cy="647990"/>
            </a:xfrm>
            <a:custGeom>
              <a:avLst/>
              <a:gdLst/>
              <a:ahLst/>
              <a:cxnLst/>
              <a:rect l="0" t="0" r="0" b="0"/>
              <a:pathLst>
                <a:path w="647979" h="647990">
                  <a:moveTo>
                    <a:pt x="323964" y="0"/>
                  </a:moveTo>
                  <a:cubicBezTo>
                    <a:pt x="502907" y="0"/>
                    <a:pt x="647979" y="145072"/>
                    <a:pt x="647979" y="324015"/>
                  </a:cubicBezTo>
                  <a:cubicBezTo>
                    <a:pt x="647979" y="480591"/>
                    <a:pt x="536908" y="611223"/>
                    <a:pt x="389263" y="641435"/>
                  </a:cubicBezTo>
                  <a:lnTo>
                    <a:pt x="324241" y="647990"/>
                  </a:lnTo>
                  <a:lnTo>
                    <a:pt x="323687" y="647990"/>
                  </a:lnTo>
                  <a:lnTo>
                    <a:pt x="258667" y="641435"/>
                  </a:lnTo>
                  <a:cubicBezTo>
                    <a:pt x="111031" y="611223"/>
                    <a:pt x="0" y="480591"/>
                    <a:pt x="0" y="324015"/>
                  </a:cubicBezTo>
                  <a:cubicBezTo>
                    <a:pt x="0" y="145072"/>
                    <a:pt x="145021" y="0"/>
                    <a:pt x="32396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5" name="Shape 3618"/>
            <p:cNvSpPr/>
            <p:nvPr/>
          </p:nvSpPr>
          <p:spPr>
            <a:xfrm>
              <a:off x="9646107" y="6429252"/>
              <a:ext cx="249390" cy="10694"/>
            </a:xfrm>
            <a:custGeom>
              <a:avLst/>
              <a:gdLst/>
              <a:ahLst/>
              <a:cxnLst/>
              <a:rect l="0" t="0" r="0" b="0"/>
              <a:pathLst>
                <a:path w="249390" h="10694">
                  <a:moveTo>
                    <a:pt x="0" y="0"/>
                  </a:moveTo>
                  <a:lnTo>
                    <a:pt x="249390" y="0"/>
                  </a:lnTo>
                  <a:lnTo>
                    <a:pt x="249390" y="10694"/>
                  </a:lnTo>
                  <a:lnTo>
                    <a:pt x="0" y="1069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B303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6" name="Shape 3619"/>
            <p:cNvSpPr/>
            <p:nvPr/>
          </p:nvSpPr>
          <p:spPr>
            <a:xfrm>
              <a:off x="9766909" y="6308514"/>
              <a:ext cx="9398" cy="249364"/>
            </a:xfrm>
            <a:custGeom>
              <a:avLst/>
              <a:gdLst/>
              <a:ahLst/>
              <a:cxnLst/>
              <a:rect l="0" t="0" r="0" b="0"/>
              <a:pathLst>
                <a:path w="9398" h="249364">
                  <a:moveTo>
                    <a:pt x="0" y="0"/>
                  </a:moveTo>
                  <a:lnTo>
                    <a:pt x="9398" y="0"/>
                  </a:lnTo>
                  <a:lnTo>
                    <a:pt x="9398" y="249364"/>
                  </a:lnTo>
                  <a:lnTo>
                    <a:pt x="0" y="24936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0315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7" name="Rectangle 368"/>
            <p:cNvSpPr/>
            <p:nvPr/>
          </p:nvSpPr>
          <p:spPr>
            <a:xfrm>
              <a:off x="9432112" y="0"/>
              <a:ext cx="590003" cy="17014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Podmínka</a:t>
              </a:r>
              <a:r>
                <a:rPr lang="cs-CZ" sz="700" b="1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8" name="Rectangle 369"/>
            <p:cNvSpPr/>
            <p:nvPr/>
          </p:nvSpPr>
          <p:spPr>
            <a:xfrm>
              <a:off x="9554794" y="101612"/>
              <a:ext cx="263668" cy="17014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vyšší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9" name="Rectangle 370"/>
            <p:cNvSpPr/>
            <p:nvPr/>
          </p:nvSpPr>
          <p:spPr>
            <a:xfrm>
              <a:off x="9479940" y="203225"/>
              <a:ext cx="462780" cy="17014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přidané</a:t>
              </a:r>
              <a:r>
                <a:rPr lang="cs-CZ" sz="700" b="1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0" name="Rectangle 371"/>
            <p:cNvSpPr/>
            <p:nvPr/>
          </p:nvSpPr>
          <p:spPr>
            <a:xfrm>
              <a:off x="9478340" y="304837"/>
              <a:ext cx="467037" cy="17014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hodnoty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1" name="Shape 372"/>
            <p:cNvSpPr/>
            <p:nvPr/>
          </p:nvSpPr>
          <p:spPr>
            <a:xfrm>
              <a:off x="9228484" y="19474"/>
              <a:ext cx="0" cy="1108291"/>
            </a:xfrm>
            <a:custGeom>
              <a:avLst/>
              <a:gdLst/>
              <a:ahLst/>
              <a:cxnLst/>
              <a:rect l="0" t="0" r="0" b="0"/>
              <a:pathLst>
                <a:path h="1108291">
                  <a:moveTo>
                    <a:pt x="0" y="0"/>
                  </a:moveTo>
                  <a:lnTo>
                    <a:pt x="0" y="1108291"/>
                  </a:lnTo>
                </a:path>
              </a:pathLst>
            </a:custGeom>
            <a:ln w="6350" cap="flat">
              <a:miter lim="127000"/>
            </a:ln>
          </p:spPr>
          <p:style>
            <a:lnRef idx="1">
              <a:srgbClr val="ACACA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2" name="Rectangle 373"/>
            <p:cNvSpPr/>
            <p:nvPr/>
          </p:nvSpPr>
          <p:spPr>
            <a:xfrm>
              <a:off x="9371942" y="507278"/>
              <a:ext cx="735552" cy="16659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aplikuje</a:t>
              </a:r>
              <a:r>
                <a:rPr lang="cs-CZ" sz="700" spc="15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se</a:t>
              </a:r>
              <a:r>
                <a:rPr lang="cs-CZ" sz="700" spc="15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</a:t>
              </a:r>
              <a:r>
                <a:rPr lang="cs-CZ" sz="700" spc="15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3" name="Rectangle 374"/>
            <p:cNvSpPr/>
            <p:nvPr/>
          </p:nvSpPr>
          <p:spPr>
            <a:xfrm>
              <a:off x="9378876" y="742151"/>
              <a:ext cx="716989" cy="16659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neaplikuje</a:t>
              </a:r>
              <a:r>
                <a:rPr lang="cs-CZ" sz="700" spc="15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se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4" name="Rectangle 375"/>
            <p:cNvSpPr/>
            <p:nvPr/>
          </p:nvSpPr>
          <p:spPr>
            <a:xfrm>
              <a:off x="9430705" y="989471"/>
              <a:ext cx="579125" cy="16659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aplikuje</a:t>
              </a:r>
              <a:r>
                <a:rPr lang="cs-CZ" sz="700" spc="15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>
                  <a:solidFill>
                    <a:srgbClr val="DA545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se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5" name="Rectangle 376"/>
            <p:cNvSpPr/>
            <p:nvPr/>
          </p:nvSpPr>
          <p:spPr>
            <a:xfrm>
              <a:off x="9219152" y="1436402"/>
              <a:ext cx="581620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Boletice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6" name="Rectangle 377"/>
            <p:cNvSpPr/>
            <p:nvPr/>
          </p:nvSpPr>
          <p:spPr>
            <a:xfrm>
              <a:off x="9219152" y="1626914"/>
              <a:ext cx="366439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Brdy</a:t>
              </a:r>
              <a:r>
                <a:rPr lang="cs-CZ" sz="900" b="1" spc="20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7" name="Rectangle 378"/>
            <p:cNvSpPr/>
            <p:nvPr/>
          </p:nvSpPr>
          <p:spPr>
            <a:xfrm>
              <a:off x="9219152" y="1817426"/>
              <a:ext cx="902158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Dobrá</a:t>
              </a:r>
              <a:r>
                <a:rPr lang="cs-CZ" sz="900" b="1" spc="20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Voda</a:t>
              </a:r>
              <a:r>
                <a:rPr lang="cs-CZ" sz="900" b="1" spc="20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8" name="Rectangle 379"/>
            <p:cNvSpPr/>
            <p:nvPr/>
          </p:nvSpPr>
          <p:spPr>
            <a:xfrm>
              <a:off x="9219152" y="2007937"/>
              <a:ext cx="652937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Hradiště</a:t>
              </a:r>
              <a:r>
                <a:rPr lang="cs-CZ" sz="900" b="1" spc="20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9" name="Rectangle 380"/>
            <p:cNvSpPr/>
            <p:nvPr/>
          </p:nvSpPr>
          <p:spPr>
            <a:xfrm>
              <a:off x="9219152" y="2198449"/>
              <a:ext cx="509071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Libavá</a:t>
              </a:r>
              <a:r>
                <a:rPr lang="cs-CZ" sz="900" b="1" spc="20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0" name="Rectangle 381"/>
            <p:cNvSpPr/>
            <p:nvPr/>
          </p:nvSpPr>
          <p:spPr>
            <a:xfrm>
              <a:off x="9219152" y="2388961"/>
              <a:ext cx="1175100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Milovice-Mladá</a:t>
              </a:r>
              <a:r>
                <a:rPr lang="cs-CZ" sz="900" b="1" spc="20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1" name="Rectangle 382"/>
            <p:cNvSpPr/>
            <p:nvPr/>
          </p:nvSpPr>
          <p:spPr>
            <a:xfrm>
              <a:off x="9219152" y="2579472"/>
              <a:ext cx="511845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Ralsko</a:t>
              </a:r>
              <a:r>
                <a:rPr lang="cs-CZ" sz="900" b="1" spc="20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2" name="Shape 383"/>
            <p:cNvSpPr/>
            <p:nvPr/>
          </p:nvSpPr>
          <p:spPr>
            <a:xfrm>
              <a:off x="8977579" y="1455893"/>
              <a:ext cx="136792" cy="136817"/>
            </a:xfrm>
            <a:custGeom>
              <a:avLst/>
              <a:gdLst/>
              <a:ahLst/>
              <a:cxnLst/>
              <a:rect l="0" t="0" r="0" b="0"/>
              <a:pathLst>
                <a:path w="136792" h="136817">
                  <a:moveTo>
                    <a:pt x="68364" y="0"/>
                  </a:moveTo>
                  <a:cubicBezTo>
                    <a:pt x="106185" y="0"/>
                    <a:pt x="136792" y="30632"/>
                    <a:pt x="136792" y="68415"/>
                  </a:cubicBezTo>
                  <a:cubicBezTo>
                    <a:pt x="136792" y="106185"/>
                    <a:pt x="106185" y="136817"/>
                    <a:pt x="68364" y="136817"/>
                  </a:cubicBezTo>
                  <a:cubicBezTo>
                    <a:pt x="30607" y="136817"/>
                    <a:pt x="0" y="106185"/>
                    <a:pt x="0" y="68415"/>
                  </a:cubicBezTo>
                  <a:cubicBezTo>
                    <a:pt x="0" y="30632"/>
                    <a:pt x="30607" y="0"/>
                    <a:pt x="68364" y="0"/>
                  </a:cubicBezTo>
                  <a:close/>
                </a:path>
              </a:pathLst>
            </a:custGeom>
            <a:ln w="6350" cap="flat">
              <a:miter lim="127000"/>
            </a:ln>
          </p:spPr>
          <p:style>
            <a:lnRef idx="1">
              <a:srgbClr val="E4322B"/>
            </a:lnRef>
            <a:fillRef idx="0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3" name="Shape 384"/>
            <p:cNvSpPr/>
            <p:nvPr/>
          </p:nvSpPr>
          <p:spPr>
            <a:xfrm>
              <a:off x="8977579" y="1646864"/>
              <a:ext cx="136792" cy="136817"/>
            </a:xfrm>
            <a:custGeom>
              <a:avLst/>
              <a:gdLst/>
              <a:ahLst/>
              <a:cxnLst/>
              <a:rect l="0" t="0" r="0" b="0"/>
              <a:pathLst>
                <a:path w="136792" h="136817">
                  <a:moveTo>
                    <a:pt x="68364" y="0"/>
                  </a:moveTo>
                  <a:cubicBezTo>
                    <a:pt x="106185" y="0"/>
                    <a:pt x="136792" y="30632"/>
                    <a:pt x="136792" y="68415"/>
                  </a:cubicBezTo>
                  <a:cubicBezTo>
                    <a:pt x="136792" y="106185"/>
                    <a:pt x="106185" y="136817"/>
                    <a:pt x="68364" y="136817"/>
                  </a:cubicBezTo>
                  <a:cubicBezTo>
                    <a:pt x="30607" y="136817"/>
                    <a:pt x="0" y="106185"/>
                    <a:pt x="0" y="68415"/>
                  </a:cubicBezTo>
                  <a:cubicBezTo>
                    <a:pt x="0" y="30632"/>
                    <a:pt x="30607" y="0"/>
                    <a:pt x="68364" y="0"/>
                  </a:cubicBezTo>
                  <a:close/>
                </a:path>
              </a:pathLst>
            </a:custGeom>
            <a:ln w="6350" cap="flat">
              <a:miter lim="127000"/>
            </a:ln>
          </p:spPr>
          <p:style>
            <a:lnRef idx="1">
              <a:srgbClr val="E4322B"/>
            </a:lnRef>
            <a:fillRef idx="0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4" name="Shape 385"/>
            <p:cNvSpPr/>
            <p:nvPr/>
          </p:nvSpPr>
          <p:spPr>
            <a:xfrm>
              <a:off x="8977579" y="1837364"/>
              <a:ext cx="136792" cy="136817"/>
            </a:xfrm>
            <a:custGeom>
              <a:avLst/>
              <a:gdLst/>
              <a:ahLst/>
              <a:cxnLst/>
              <a:rect l="0" t="0" r="0" b="0"/>
              <a:pathLst>
                <a:path w="136792" h="136817">
                  <a:moveTo>
                    <a:pt x="68364" y="0"/>
                  </a:moveTo>
                  <a:cubicBezTo>
                    <a:pt x="106185" y="0"/>
                    <a:pt x="136792" y="30632"/>
                    <a:pt x="136792" y="68415"/>
                  </a:cubicBezTo>
                  <a:cubicBezTo>
                    <a:pt x="136792" y="106185"/>
                    <a:pt x="106185" y="136817"/>
                    <a:pt x="68364" y="136817"/>
                  </a:cubicBezTo>
                  <a:cubicBezTo>
                    <a:pt x="30607" y="136817"/>
                    <a:pt x="0" y="106185"/>
                    <a:pt x="0" y="68415"/>
                  </a:cubicBezTo>
                  <a:cubicBezTo>
                    <a:pt x="0" y="30632"/>
                    <a:pt x="30607" y="0"/>
                    <a:pt x="68364" y="0"/>
                  </a:cubicBezTo>
                  <a:close/>
                </a:path>
              </a:pathLst>
            </a:custGeom>
            <a:ln w="6350" cap="flat">
              <a:miter lim="127000"/>
            </a:ln>
          </p:spPr>
          <p:style>
            <a:lnRef idx="1">
              <a:srgbClr val="E4322B"/>
            </a:lnRef>
            <a:fillRef idx="0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5" name="Rectangle 2863"/>
            <p:cNvSpPr/>
            <p:nvPr/>
          </p:nvSpPr>
          <p:spPr>
            <a:xfrm>
              <a:off x="9018773" y="1431906"/>
              <a:ext cx="54373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E4322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6" name="Rectangle 2864"/>
            <p:cNvSpPr/>
            <p:nvPr/>
          </p:nvSpPr>
          <p:spPr>
            <a:xfrm>
              <a:off x="9059655" y="1431906"/>
              <a:ext cx="77015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 spc="20">
                  <a:solidFill>
                    <a:srgbClr val="E4322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7" name="Rectangle 2867"/>
            <p:cNvSpPr/>
            <p:nvPr/>
          </p:nvSpPr>
          <p:spPr>
            <a:xfrm>
              <a:off x="9018773" y="1622418"/>
              <a:ext cx="79788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E4322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2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8" name="Rectangle 2868"/>
            <p:cNvSpPr/>
            <p:nvPr/>
          </p:nvSpPr>
          <p:spPr>
            <a:xfrm>
              <a:off x="9078764" y="1622418"/>
              <a:ext cx="77016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 spc="20">
                  <a:solidFill>
                    <a:srgbClr val="E4322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9" name="Rectangle 2872"/>
            <p:cNvSpPr/>
            <p:nvPr/>
          </p:nvSpPr>
          <p:spPr>
            <a:xfrm>
              <a:off x="9080037" y="1812930"/>
              <a:ext cx="77016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 spc="20">
                  <a:solidFill>
                    <a:srgbClr val="E4322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0" name="Rectangle 2871"/>
            <p:cNvSpPr/>
            <p:nvPr/>
          </p:nvSpPr>
          <p:spPr>
            <a:xfrm>
              <a:off x="9018773" y="1812930"/>
              <a:ext cx="81482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E4322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3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1" name="Shape 389"/>
            <p:cNvSpPr/>
            <p:nvPr/>
          </p:nvSpPr>
          <p:spPr>
            <a:xfrm>
              <a:off x="8977579" y="2024539"/>
              <a:ext cx="136792" cy="136817"/>
            </a:xfrm>
            <a:custGeom>
              <a:avLst/>
              <a:gdLst/>
              <a:ahLst/>
              <a:cxnLst/>
              <a:rect l="0" t="0" r="0" b="0"/>
              <a:pathLst>
                <a:path w="136792" h="136817">
                  <a:moveTo>
                    <a:pt x="68364" y="0"/>
                  </a:moveTo>
                  <a:cubicBezTo>
                    <a:pt x="106185" y="0"/>
                    <a:pt x="136792" y="30632"/>
                    <a:pt x="136792" y="68415"/>
                  </a:cubicBezTo>
                  <a:cubicBezTo>
                    <a:pt x="136792" y="106185"/>
                    <a:pt x="106185" y="136817"/>
                    <a:pt x="68364" y="136817"/>
                  </a:cubicBezTo>
                  <a:cubicBezTo>
                    <a:pt x="30607" y="136817"/>
                    <a:pt x="0" y="106185"/>
                    <a:pt x="0" y="68415"/>
                  </a:cubicBezTo>
                  <a:cubicBezTo>
                    <a:pt x="0" y="30632"/>
                    <a:pt x="30607" y="0"/>
                    <a:pt x="68364" y="0"/>
                  </a:cubicBezTo>
                  <a:close/>
                </a:path>
              </a:pathLst>
            </a:custGeom>
            <a:ln w="6350" cap="flat">
              <a:miter lim="127000"/>
            </a:ln>
          </p:spPr>
          <p:style>
            <a:lnRef idx="1">
              <a:srgbClr val="E4322B"/>
            </a:lnRef>
            <a:fillRef idx="0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2" name="Shape 390"/>
            <p:cNvSpPr/>
            <p:nvPr/>
          </p:nvSpPr>
          <p:spPr>
            <a:xfrm>
              <a:off x="8977579" y="2215504"/>
              <a:ext cx="136792" cy="136830"/>
            </a:xfrm>
            <a:custGeom>
              <a:avLst/>
              <a:gdLst/>
              <a:ahLst/>
              <a:cxnLst/>
              <a:rect l="0" t="0" r="0" b="0"/>
              <a:pathLst>
                <a:path w="136792" h="136830">
                  <a:moveTo>
                    <a:pt x="68364" y="0"/>
                  </a:moveTo>
                  <a:cubicBezTo>
                    <a:pt x="106185" y="0"/>
                    <a:pt x="136792" y="30645"/>
                    <a:pt x="136792" y="68428"/>
                  </a:cubicBezTo>
                  <a:cubicBezTo>
                    <a:pt x="136792" y="106197"/>
                    <a:pt x="106185" y="136830"/>
                    <a:pt x="68364" y="136830"/>
                  </a:cubicBezTo>
                  <a:cubicBezTo>
                    <a:pt x="30607" y="136830"/>
                    <a:pt x="0" y="106197"/>
                    <a:pt x="0" y="68428"/>
                  </a:cubicBezTo>
                  <a:cubicBezTo>
                    <a:pt x="0" y="30645"/>
                    <a:pt x="30607" y="0"/>
                    <a:pt x="68364" y="0"/>
                  </a:cubicBezTo>
                  <a:close/>
                </a:path>
              </a:pathLst>
            </a:custGeom>
            <a:ln w="6350" cap="flat">
              <a:miter lim="127000"/>
            </a:ln>
          </p:spPr>
          <p:style>
            <a:lnRef idx="1">
              <a:srgbClr val="E4322B"/>
            </a:lnRef>
            <a:fillRef idx="0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3" name="Shape 391"/>
            <p:cNvSpPr/>
            <p:nvPr/>
          </p:nvSpPr>
          <p:spPr>
            <a:xfrm>
              <a:off x="8977579" y="2406011"/>
              <a:ext cx="136792" cy="136817"/>
            </a:xfrm>
            <a:custGeom>
              <a:avLst/>
              <a:gdLst/>
              <a:ahLst/>
              <a:cxnLst/>
              <a:rect l="0" t="0" r="0" b="0"/>
              <a:pathLst>
                <a:path w="136792" h="136817">
                  <a:moveTo>
                    <a:pt x="68364" y="0"/>
                  </a:moveTo>
                  <a:cubicBezTo>
                    <a:pt x="106185" y="0"/>
                    <a:pt x="136792" y="30632"/>
                    <a:pt x="136792" y="68415"/>
                  </a:cubicBezTo>
                  <a:cubicBezTo>
                    <a:pt x="136792" y="106185"/>
                    <a:pt x="106185" y="136817"/>
                    <a:pt x="68364" y="136817"/>
                  </a:cubicBezTo>
                  <a:cubicBezTo>
                    <a:pt x="30607" y="136817"/>
                    <a:pt x="0" y="106185"/>
                    <a:pt x="0" y="68415"/>
                  </a:cubicBezTo>
                  <a:cubicBezTo>
                    <a:pt x="0" y="30632"/>
                    <a:pt x="30607" y="0"/>
                    <a:pt x="68364" y="0"/>
                  </a:cubicBezTo>
                  <a:close/>
                </a:path>
              </a:pathLst>
            </a:custGeom>
            <a:ln w="6350" cap="flat">
              <a:miter lim="127000"/>
            </a:ln>
          </p:spPr>
          <p:style>
            <a:lnRef idx="1">
              <a:srgbClr val="E4322B"/>
            </a:lnRef>
            <a:fillRef idx="0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4" name="Rectangle 2874"/>
            <p:cNvSpPr/>
            <p:nvPr/>
          </p:nvSpPr>
          <p:spPr>
            <a:xfrm>
              <a:off x="9082122" y="2000554"/>
              <a:ext cx="77015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 spc="20">
                  <a:solidFill>
                    <a:srgbClr val="E4322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5" name="Rectangle 2873"/>
            <p:cNvSpPr/>
            <p:nvPr/>
          </p:nvSpPr>
          <p:spPr>
            <a:xfrm>
              <a:off x="9018773" y="2000554"/>
              <a:ext cx="84255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E4322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4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6" name="Rectangle 2876"/>
            <p:cNvSpPr/>
            <p:nvPr/>
          </p:nvSpPr>
          <p:spPr>
            <a:xfrm>
              <a:off x="9077721" y="2191066"/>
              <a:ext cx="77016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 spc="20">
                  <a:solidFill>
                    <a:srgbClr val="E4322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7" name="Rectangle 2875"/>
            <p:cNvSpPr/>
            <p:nvPr/>
          </p:nvSpPr>
          <p:spPr>
            <a:xfrm>
              <a:off x="9018773" y="2191066"/>
              <a:ext cx="78401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E4322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5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8" name="Rectangle 2878"/>
            <p:cNvSpPr/>
            <p:nvPr/>
          </p:nvSpPr>
          <p:spPr>
            <a:xfrm>
              <a:off x="9082006" y="2381577"/>
              <a:ext cx="77016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 spc="20">
                  <a:solidFill>
                    <a:srgbClr val="E4322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9" name="Rectangle 2877"/>
            <p:cNvSpPr/>
            <p:nvPr/>
          </p:nvSpPr>
          <p:spPr>
            <a:xfrm>
              <a:off x="9018773" y="2381577"/>
              <a:ext cx="84100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E4322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6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0" name="Shape 395"/>
            <p:cNvSpPr/>
            <p:nvPr/>
          </p:nvSpPr>
          <p:spPr>
            <a:xfrm>
              <a:off x="8977579" y="2596989"/>
              <a:ext cx="136792" cy="136817"/>
            </a:xfrm>
            <a:custGeom>
              <a:avLst/>
              <a:gdLst/>
              <a:ahLst/>
              <a:cxnLst/>
              <a:rect l="0" t="0" r="0" b="0"/>
              <a:pathLst>
                <a:path w="136792" h="136817">
                  <a:moveTo>
                    <a:pt x="68364" y="0"/>
                  </a:moveTo>
                  <a:cubicBezTo>
                    <a:pt x="106185" y="0"/>
                    <a:pt x="136792" y="30632"/>
                    <a:pt x="136792" y="68415"/>
                  </a:cubicBezTo>
                  <a:cubicBezTo>
                    <a:pt x="136792" y="106185"/>
                    <a:pt x="106185" y="136817"/>
                    <a:pt x="68364" y="136817"/>
                  </a:cubicBezTo>
                  <a:cubicBezTo>
                    <a:pt x="30607" y="136817"/>
                    <a:pt x="0" y="106185"/>
                    <a:pt x="0" y="68415"/>
                  </a:cubicBezTo>
                  <a:cubicBezTo>
                    <a:pt x="0" y="30632"/>
                    <a:pt x="30607" y="0"/>
                    <a:pt x="68364" y="0"/>
                  </a:cubicBezTo>
                  <a:close/>
                </a:path>
              </a:pathLst>
            </a:custGeom>
            <a:ln w="6350" cap="flat">
              <a:miter lim="127000"/>
            </a:ln>
          </p:spPr>
          <p:style>
            <a:lnRef idx="1">
              <a:srgbClr val="E4322B"/>
            </a:lnRef>
            <a:fillRef idx="0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1" name="Rectangle 2880"/>
            <p:cNvSpPr/>
            <p:nvPr/>
          </p:nvSpPr>
          <p:spPr>
            <a:xfrm>
              <a:off x="9072857" y="2573009"/>
              <a:ext cx="77016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 spc="20">
                  <a:solidFill>
                    <a:srgbClr val="E4322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2" name="Rectangle 2879"/>
            <p:cNvSpPr/>
            <p:nvPr/>
          </p:nvSpPr>
          <p:spPr>
            <a:xfrm>
              <a:off x="9018773" y="2573009"/>
              <a:ext cx="71932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E4322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7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3" name="Rectangle 397"/>
            <p:cNvSpPr/>
            <p:nvPr/>
          </p:nvSpPr>
          <p:spPr>
            <a:xfrm>
              <a:off x="9018773" y="2763521"/>
              <a:ext cx="77016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 spc="20">
                  <a:solidFill>
                    <a:srgbClr val="E4322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4" name="Shape 398"/>
            <p:cNvSpPr/>
            <p:nvPr/>
          </p:nvSpPr>
          <p:spPr>
            <a:xfrm>
              <a:off x="7470905" y="1456382"/>
              <a:ext cx="136792" cy="136830"/>
            </a:xfrm>
            <a:custGeom>
              <a:avLst/>
              <a:gdLst/>
              <a:ahLst/>
              <a:cxnLst/>
              <a:rect l="0" t="0" r="0" b="0"/>
              <a:pathLst>
                <a:path w="136792" h="136830">
                  <a:moveTo>
                    <a:pt x="68364" y="0"/>
                  </a:moveTo>
                  <a:cubicBezTo>
                    <a:pt x="106185" y="0"/>
                    <a:pt x="136792" y="30632"/>
                    <a:pt x="136792" y="68415"/>
                  </a:cubicBezTo>
                  <a:cubicBezTo>
                    <a:pt x="136792" y="106197"/>
                    <a:pt x="106185" y="136830"/>
                    <a:pt x="68364" y="136830"/>
                  </a:cubicBezTo>
                  <a:cubicBezTo>
                    <a:pt x="30607" y="136830"/>
                    <a:pt x="0" y="106197"/>
                    <a:pt x="0" y="68415"/>
                  </a:cubicBezTo>
                  <a:cubicBezTo>
                    <a:pt x="0" y="30632"/>
                    <a:pt x="30607" y="0"/>
                    <a:pt x="6836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0315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5" name="Shape 399"/>
            <p:cNvSpPr/>
            <p:nvPr/>
          </p:nvSpPr>
          <p:spPr>
            <a:xfrm>
              <a:off x="7470905" y="1647359"/>
              <a:ext cx="136792" cy="136817"/>
            </a:xfrm>
            <a:custGeom>
              <a:avLst/>
              <a:gdLst/>
              <a:ahLst/>
              <a:cxnLst/>
              <a:rect l="0" t="0" r="0" b="0"/>
              <a:pathLst>
                <a:path w="136792" h="136817">
                  <a:moveTo>
                    <a:pt x="68364" y="0"/>
                  </a:moveTo>
                  <a:cubicBezTo>
                    <a:pt x="106185" y="0"/>
                    <a:pt x="136792" y="30632"/>
                    <a:pt x="136792" y="68415"/>
                  </a:cubicBezTo>
                  <a:cubicBezTo>
                    <a:pt x="136792" y="106185"/>
                    <a:pt x="106185" y="136817"/>
                    <a:pt x="68364" y="136817"/>
                  </a:cubicBezTo>
                  <a:cubicBezTo>
                    <a:pt x="30607" y="136817"/>
                    <a:pt x="0" y="106185"/>
                    <a:pt x="0" y="68415"/>
                  </a:cubicBezTo>
                  <a:cubicBezTo>
                    <a:pt x="0" y="30632"/>
                    <a:pt x="30607" y="0"/>
                    <a:pt x="6836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0315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6" name="Shape 400"/>
            <p:cNvSpPr/>
            <p:nvPr/>
          </p:nvSpPr>
          <p:spPr>
            <a:xfrm>
              <a:off x="7470905" y="1837859"/>
              <a:ext cx="136792" cy="136817"/>
            </a:xfrm>
            <a:custGeom>
              <a:avLst/>
              <a:gdLst/>
              <a:ahLst/>
              <a:cxnLst/>
              <a:rect l="0" t="0" r="0" b="0"/>
              <a:pathLst>
                <a:path w="136792" h="136817">
                  <a:moveTo>
                    <a:pt x="68364" y="0"/>
                  </a:moveTo>
                  <a:cubicBezTo>
                    <a:pt x="106185" y="0"/>
                    <a:pt x="136792" y="30632"/>
                    <a:pt x="136792" y="68415"/>
                  </a:cubicBezTo>
                  <a:cubicBezTo>
                    <a:pt x="136792" y="106185"/>
                    <a:pt x="106185" y="136817"/>
                    <a:pt x="68364" y="136817"/>
                  </a:cubicBezTo>
                  <a:cubicBezTo>
                    <a:pt x="30607" y="136817"/>
                    <a:pt x="0" y="106185"/>
                    <a:pt x="0" y="68415"/>
                  </a:cubicBezTo>
                  <a:cubicBezTo>
                    <a:pt x="0" y="30632"/>
                    <a:pt x="30607" y="0"/>
                    <a:pt x="6836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0315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7" name="Rectangle 401"/>
            <p:cNvSpPr/>
            <p:nvPr/>
          </p:nvSpPr>
          <p:spPr>
            <a:xfrm>
              <a:off x="7733220" y="1432403"/>
              <a:ext cx="578231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Mošnov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8" name="Rectangle 402"/>
            <p:cNvSpPr/>
            <p:nvPr/>
          </p:nvSpPr>
          <p:spPr>
            <a:xfrm>
              <a:off x="7733220" y="1622915"/>
              <a:ext cx="583777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Holešov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9" name="Rectangle 403"/>
            <p:cNvSpPr/>
            <p:nvPr/>
          </p:nvSpPr>
          <p:spPr>
            <a:xfrm>
              <a:off x="7733220" y="1813426"/>
              <a:ext cx="936199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Most-Joseph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0" name="Rectangle 2862"/>
            <p:cNvSpPr/>
            <p:nvPr/>
          </p:nvSpPr>
          <p:spPr>
            <a:xfrm>
              <a:off x="7553016" y="1432403"/>
              <a:ext cx="77015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 spc="2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1" name="Rectangle 2861"/>
            <p:cNvSpPr/>
            <p:nvPr/>
          </p:nvSpPr>
          <p:spPr>
            <a:xfrm>
              <a:off x="7512134" y="1432403"/>
              <a:ext cx="54373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2" name="Rectangle 2866"/>
            <p:cNvSpPr/>
            <p:nvPr/>
          </p:nvSpPr>
          <p:spPr>
            <a:xfrm>
              <a:off x="7572125" y="1622915"/>
              <a:ext cx="38508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3" name="Rectangle 2865"/>
            <p:cNvSpPr/>
            <p:nvPr/>
          </p:nvSpPr>
          <p:spPr>
            <a:xfrm>
              <a:off x="7512134" y="1622915"/>
              <a:ext cx="79788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2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4" name="Rectangle 406"/>
            <p:cNvSpPr/>
            <p:nvPr/>
          </p:nvSpPr>
          <p:spPr>
            <a:xfrm>
              <a:off x="7601078" y="1622915"/>
              <a:ext cx="38508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5" name="Rectangle 2870"/>
            <p:cNvSpPr/>
            <p:nvPr/>
          </p:nvSpPr>
          <p:spPr>
            <a:xfrm>
              <a:off x="7573398" y="1813426"/>
              <a:ext cx="38508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6" name="Rectangle 2869"/>
            <p:cNvSpPr/>
            <p:nvPr/>
          </p:nvSpPr>
          <p:spPr>
            <a:xfrm>
              <a:off x="7512134" y="1813426"/>
              <a:ext cx="81482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3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7" name="Rectangle 408"/>
            <p:cNvSpPr/>
            <p:nvPr/>
          </p:nvSpPr>
          <p:spPr>
            <a:xfrm>
              <a:off x="7602352" y="1813426"/>
              <a:ext cx="38508" cy="2216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8" name="Rectangle 409"/>
            <p:cNvSpPr/>
            <p:nvPr/>
          </p:nvSpPr>
          <p:spPr>
            <a:xfrm>
              <a:off x="7472729" y="1299369"/>
              <a:ext cx="1655791" cy="17014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Zvýhodněné</a:t>
              </a:r>
              <a:r>
                <a:rPr lang="cs-CZ" sz="700" b="1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průmyslové</a:t>
              </a:r>
              <a:r>
                <a:rPr lang="cs-CZ" sz="700" b="1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zóny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9" name="Rectangle 410"/>
            <p:cNvSpPr/>
            <p:nvPr/>
          </p:nvSpPr>
          <p:spPr>
            <a:xfrm>
              <a:off x="8973805" y="1294391"/>
              <a:ext cx="1277432" cy="17014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Bývalé</a:t>
              </a:r>
              <a:r>
                <a:rPr lang="cs-CZ" sz="700" b="1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vojenské</a:t>
              </a:r>
              <a:r>
                <a:rPr lang="cs-CZ" sz="700" b="1" spc="15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00" b="1">
                  <a:solidFill>
                    <a:srgbClr val="20315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újezdy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90" name="Picture 41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94651" y="987117"/>
              <a:ext cx="9427464" cy="5425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517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Procesy podmiňující mobilní investice firem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04184"/>
          </a:xfrm>
        </p:spPr>
        <p:txBody>
          <a:bodyPr>
            <a:normAutofit/>
          </a:bodyPr>
          <a:lstStyle/>
          <a:p>
            <a:pPr hangingPunct="0"/>
            <a:r>
              <a:rPr lang="cs-CZ" sz="3200" dirty="0" smtClean="0"/>
              <a:t>globalizace </a:t>
            </a:r>
            <a:r>
              <a:rPr lang="cs-CZ" sz="3200" dirty="0"/>
              <a:t>ekonomické </a:t>
            </a:r>
            <a:r>
              <a:rPr lang="cs-CZ" sz="3200" dirty="0" smtClean="0"/>
              <a:t>aktivity</a:t>
            </a:r>
            <a:endParaRPr lang="cs-CZ" sz="3200" dirty="0"/>
          </a:p>
          <a:p>
            <a:pPr lvl="0" hangingPunct="0"/>
            <a:r>
              <a:rPr lang="cs-CZ" sz="3200" dirty="0" smtClean="0"/>
              <a:t>vytváření </a:t>
            </a:r>
            <a:r>
              <a:rPr lang="cs-CZ" sz="3200" dirty="0"/>
              <a:t>vnitřně integrovaných hospodářských seskupení </a:t>
            </a:r>
          </a:p>
          <a:p>
            <a:pPr lvl="0" hangingPunct="0"/>
            <a:r>
              <a:rPr lang="cs-CZ" sz="3200" dirty="0" smtClean="0"/>
              <a:t>změny </a:t>
            </a:r>
            <a:r>
              <a:rPr lang="cs-CZ" sz="3200" dirty="0"/>
              <a:t>v povaze výroby v reakci na růst spotřebitelské poptávky po lepší </a:t>
            </a:r>
            <a:r>
              <a:rPr lang="cs-CZ" sz="3200" dirty="0" smtClean="0"/>
              <a:t>kvalitě, různorodosti </a:t>
            </a:r>
            <a:r>
              <a:rPr lang="cs-CZ" sz="3200" dirty="0"/>
              <a:t>a rychlosti dodávek </a:t>
            </a:r>
            <a:r>
              <a:rPr lang="cs-CZ" sz="3200" dirty="0" smtClean="0"/>
              <a:t>zboží</a:t>
            </a:r>
            <a:endParaRPr lang="cs-CZ" sz="3200" dirty="0"/>
          </a:p>
          <a:p>
            <a:pPr lvl="0" hangingPunct="0"/>
            <a:r>
              <a:rPr lang="cs-CZ" sz="3200" dirty="0" smtClean="0"/>
              <a:t>všestranné zlepšování </a:t>
            </a:r>
            <a:r>
              <a:rPr lang="cs-CZ" sz="3200" dirty="0"/>
              <a:t>dopravní a spojové </a:t>
            </a:r>
            <a:r>
              <a:rPr lang="cs-CZ" sz="3200" dirty="0" smtClean="0"/>
              <a:t>infrastruktury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67664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</a:t>
            </a:r>
            <a:r>
              <a:rPr lang="cs-CZ" dirty="0" smtClean="0"/>
              <a:t>aktory </a:t>
            </a:r>
            <a:r>
              <a:rPr lang="cs-CZ" dirty="0"/>
              <a:t>stimulující firmy k prostorovým přesunům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32176"/>
          </a:xfrm>
        </p:spPr>
        <p:txBody>
          <a:bodyPr>
            <a:normAutofit/>
          </a:bodyPr>
          <a:lstStyle/>
          <a:p>
            <a:pPr hangingPunct="0"/>
            <a:r>
              <a:rPr lang="cs-CZ" sz="3200" dirty="0" smtClean="0"/>
              <a:t>tržní </a:t>
            </a:r>
            <a:r>
              <a:rPr lang="cs-CZ" sz="3200" dirty="0"/>
              <a:t>faktory </a:t>
            </a:r>
          </a:p>
          <a:p>
            <a:pPr lvl="0" hangingPunct="0"/>
            <a:r>
              <a:rPr lang="cs-CZ" sz="3200" dirty="0" smtClean="0"/>
              <a:t>technologické </a:t>
            </a:r>
            <a:r>
              <a:rPr lang="cs-CZ" sz="3200" dirty="0"/>
              <a:t>faktory </a:t>
            </a:r>
            <a:endParaRPr lang="cs-CZ" sz="3200" dirty="0" smtClean="0"/>
          </a:p>
          <a:p>
            <a:pPr lvl="0" hangingPunct="0"/>
            <a:r>
              <a:rPr lang="cs-CZ" sz="3200" dirty="0" smtClean="0"/>
              <a:t>konkurenční </a:t>
            </a:r>
            <a:r>
              <a:rPr lang="cs-CZ" sz="3200" dirty="0"/>
              <a:t>faktory </a:t>
            </a:r>
            <a:endParaRPr lang="cs-CZ" sz="3200" dirty="0" smtClean="0"/>
          </a:p>
          <a:p>
            <a:pPr lvl="0" hangingPunct="0"/>
            <a:r>
              <a:rPr lang="cs-CZ" sz="3200" dirty="0" smtClean="0"/>
              <a:t>regulační </a:t>
            </a:r>
            <a:r>
              <a:rPr lang="cs-CZ" sz="3200" dirty="0"/>
              <a:t>faktory </a:t>
            </a:r>
            <a:endParaRPr lang="cs-CZ" sz="3200" dirty="0" smtClean="0"/>
          </a:p>
          <a:p>
            <a:pPr lvl="0" hangingPunct="0"/>
            <a:r>
              <a:rPr lang="cs-CZ" sz="3200" dirty="0" smtClean="0"/>
              <a:t>geografické faktory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89513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typy reakcí rozvoje firem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r>
              <a:rPr lang="cs-CZ" sz="3600" dirty="0" smtClean="0"/>
              <a:t>ustoupit </a:t>
            </a:r>
            <a:endParaRPr lang="cs-CZ" sz="3600" dirty="0"/>
          </a:p>
          <a:p>
            <a:pPr hangingPunct="0"/>
            <a:r>
              <a:rPr lang="cs-CZ" sz="3600" dirty="0" smtClean="0"/>
              <a:t>pokračovat</a:t>
            </a:r>
            <a:endParaRPr lang="cs-CZ" sz="3600" dirty="0"/>
          </a:p>
          <a:p>
            <a:pPr lvl="1" hangingPunct="0"/>
            <a:r>
              <a:rPr lang="cs-CZ" sz="3200" dirty="0" smtClean="0"/>
              <a:t>ohraničit </a:t>
            </a:r>
            <a:r>
              <a:rPr lang="cs-CZ" sz="3200" dirty="0"/>
              <a:t>se </a:t>
            </a:r>
          </a:p>
          <a:p>
            <a:pPr lvl="2" hangingPunct="0"/>
            <a:r>
              <a:rPr lang="cs-CZ" sz="2800" dirty="0" err="1" smtClean="0"/>
              <a:t>regionalizovat</a:t>
            </a:r>
            <a:r>
              <a:rPr lang="cs-CZ" sz="2800" dirty="0" smtClean="0"/>
              <a:t> se</a:t>
            </a:r>
          </a:p>
          <a:p>
            <a:pPr lvl="2" hangingPunct="0"/>
            <a:r>
              <a:rPr lang="cs-CZ" sz="2800" dirty="0" smtClean="0"/>
              <a:t>specializovat se</a:t>
            </a:r>
          </a:p>
          <a:p>
            <a:pPr lvl="1" hangingPunct="0"/>
            <a:r>
              <a:rPr lang="cs-CZ" sz="3200" dirty="0" smtClean="0"/>
              <a:t>růst</a:t>
            </a:r>
          </a:p>
          <a:p>
            <a:pPr lvl="2" hangingPunct="0"/>
            <a:r>
              <a:rPr lang="cs-CZ" sz="2800" dirty="0" smtClean="0"/>
              <a:t>diverzifikovat se</a:t>
            </a:r>
          </a:p>
          <a:p>
            <a:pPr lvl="2" hangingPunct="0"/>
            <a:r>
              <a:rPr lang="cs-CZ" sz="2800" dirty="0" smtClean="0"/>
              <a:t>geograficky </a:t>
            </a:r>
            <a:r>
              <a:rPr lang="cs-CZ" sz="2800" dirty="0"/>
              <a:t>se </a:t>
            </a:r>
            <a:r>
              <a:rPr lang="cs-CZ" sz="2800" dirty="0" smtClean="0"/>
              <a:t>rozšířit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80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Současné tendence mobilních investic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cs-CZ" sz="3200" dirty="0"/>
              <a:t>a</a:t>
            </a:r>
            <a:r>
              <a:rPr lang="cs-CZ" sz="3200" dirty="0" smtClean="0"/>
              <a:t>plikace </a:t>
            </a:r>
            <a:r>
              <a:rPr lang="cs-CZ" sz="3200" dirty="0"/>
              <a:t>moderních technologií a nových organizačních </a:t>
            </a:r>
            <a:r>
              <a:rPr lang="cs-CZ" sz="3200" dirty="0" smtClean="0"/>
              <a:t>principů</a:t>
            </a:r>
            <a:endParaRPr lang="cs-CZ" sz="3200" dirty="0"/>
          </a:p>
          <a:p>
            <a:pPr hangingPunct="0"/>
            <a:r>
              <a:rPr lang="cs-CZ" sz="3200" dirty="0"/>
              <a:t>r</a:t>
            </a:r>
            <a:r>
              <a:rPr lang="cs-CZ" sz="3200" dirty="0" smtClean="0"/>
              <a:t>ostoucí </a:t>
            </a:r>
            <a:r>
              <a:rPr lang="cs-CZ" sz="3200" dirty="0"/>
              <a:t>otevřenost trhů nutící firmy </a:t>
            </a:r>
            <a:r>
              <a:rPr lang="cs-CZ" sz="3200" dirty="0" smtClean="0"/>
              <a:t>k </a:t>
            </a:r>
            <a:r>
              <a:rPr lang="cs-CZ" sz="3200" dirty="0"/>
              <a:t>racionalizaci svých </a:t>
            </a:r>
            <a:r>
              <a:rPr lang="cs-CZ" sz="3200" dirty="0" smtClean="0"/>
              <a:t>aktivit </a:t>
            </a:r>
          </a:p>
          <a:p>
            <a:pPr hangingPunct="0"/>
            <a:r>
              <a:rPr lang="cs-CZ" sz="3200" dirty="0"/>
              <a:t>p</a:t>
            </a:r>
            <a:r>
              <a:rPr lang="cs-CZ" sz="3200" dirty="0" smtClean="0"/>
              <a:t>osilování </a:t>
            </a:r>
            <a:r>
              <a:rPr lang="cs-CZ" sz="3200" dirty="0"/>
              <a:t>vlivu znalostní báze </a:t>
            </a:r>
            <a:endParaRPr lang="cs-CZ" sz="3200" dirty="0" smtClean="0"/>
          </a:p>
          <a:p>
            <a:pPr hangingPunct="0"/>
            <a:r>
              <a:rPr lang="cs-CZ" sz="3200" dirty="0"/>
              <a:t>o</a:t>
            </a:r>
            <a:r>
              <a:rPr lang="cs-CZ" sz="3200" dirty="0" smtClean="0"/>
              <a:t>vlivňování </a:t>
            </a:r>
            <a:r>
              <a:rPr lang="cs-CZ" sz="3200" dirty="0"/>
              <a:t>lokalizačního rozhodování firem rostoucím </a:t>
            </a:r>
            <a:r>
              <a:rPr lang="cs-CZ" sz="3200" smtClean="0"/>
              <a:t>počtem faktorů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2315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Investiční pobídky - důvody poskytování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hangingPunct="0"/>
            <a:r>
              <a:rPr lang="cs-CZ" sz="2800" dirty="0" smtClean="0"/>
              <a:t>nástroj </a:t>
            </a:r>
            <a:r>
              <a:rPr lang="cs-CZ" sz="2800" dirty="0"/>
              <a:t>překonání ekonomické deprese</a:t>
            </a:r>
          </a:p>
          <a:p>
            <a:pPr lvl="0" hangingPunct="0"/>
            <a:r>
              <a:rPr lang="cs-CZ" sz="2800" dirty="0" smtClean="0"/>
              <a:t>nástroj </a:t>
            </a:r>
            <a:r>
              <a:rPr lang="cs-CZ" sz="2800" dirty="0"/>
              <a:t>zvýšení exportní výkonnosti</a:t>
            </a:r>
          </a:p>
          <a:p>
            <a:pPr lvl="0" hangingPunct="0"/>
            <a:r>
              <a:rPr lang="cs-CZ" sz="2800" dirty="0" smtClean="0"/>
              <a:t>nástroj </a:t>
            </a:r>
            <a:r>
              <a:rPr lang="cs-CZ" sz="2800" dirty="0"/>
              <a:t>řešení regionálních problémů nezaměstnanosti resp. zvýšení nízké kupní síly obyvatelstva</a:t>
            </a:r>
          </a:p>
          <a:p>
            <a:pPr lvl="0" hangingPunct="0"/>
            <a:r>
              <a:rPr lang="cs-CZ" sz="2800" dirty="0" smtClean="0"/>
              <a:t>nástroj </a:t>
            </a:r>
            <a:r>
              <a:rPr lang="cs-CZ" sz="2800" dirty="0"/>
              <a:t>podporující využití komparativních výhod s následnými pozitivními dopady na rozpočtové příjmy</a:t>
            </a:r>
          </a:p>
          <a:p>
            <a:pPr lvl="0" hangingPunct="0"/>
            <a:r>
              <a:rPr lang="cs-CZ" sz="2800" dirty="0" smtClean="0"/>
              <a:t>nástroj </a:t>
            </a:r>
            <a:r>
              <a:rPr lang="cs-CZ" sz="2800" dirty="0"/>
              <a:t>podporující transfer know-how a moderních </a:t>
            </a:r>
            <a:r>
              <a:rPr lang="cs-CZ" sz="2800" dirty="0" smtClean="0"/>
              <a:t>technologií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048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Kategorie investičních pobídek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f</a:t>
            </a:r>
            <a:r>
              <a:rPr lang="cs-CZ" sz="2800" dirty="0" smtClean="0"/>
              <a:t>inanční/fiskální</a:t>
            </a:r>
          </a:p>
          <a:p>
            <a:r>
              <a:rPr lang="cs-CZ" sz="2800" dirty="0"/>
              <a:t>n</a:t>
            </a:r>
            <a:r>
              <a:rPr lang="cs-CZ" sz="2800" dirty="0" smtClean="0"/>
              <a:t>efinanční</a:t>
            </a:r>
          </a:p>
          <a:p>
            <a:endParaRPr lang="cs-CZ" sz="2800" dirty="0"/>
          </a:p>
          <a:p>
            <a:r>
              <a:rPr lang="cs-CZ" sz="2800" dirty="0"/>
              <a:t>automaticky </a:t>
            </a:r>
            <a:r>
              <a:rPr lang="cs-CZ" sz="2800" dirty="0" smtClean="0"/>
              <a:t>udělované pobídky</a:t>
            </a:r>
          </a:p>
          <a:p>
            <a:r>
              <a:rPr lang="cs-CZ" sz="2800" dirty="0" smtClean="0"/>
              <a:t>selektivně udělované pobídky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09658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Hlavní </a:t>
            </a:r>
            <a:r>
              <a:rPr lang="cs-CZ" dirty="0"/>
              <a:t>kritéria určující úroveň veřejné podpory investičních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04184"/>
          </a:xfrm>
        </p:spPr>
        <p:txBody>
          <a:bodyPr>
            <a:noAutofit/>
          </a:bodyPr>
          <a:lstStyle/>
          <a:p>
            <a:pPr lvl="0" hangingPunct="0"/>
            <a:r>
              <a:rPr lang="cs-CZ" sz="2500" dirty="0"/>
              <a:t>míra regionální nezaměstnanosti </a:t>
            </a:r>
          </a:p>
          <a:p>
            <a:pPr lvl="0" hangingPunct="0"/>
            <a:r>
              <a:rPr lang="cs-CZ" sz="2500" dirty="0"/>
              <a:t>počet vytvořených pracovních míst</a:t>
            </a:r>
          </a:p>
          <a:p>
            <a:pPr lvl="0" hangingPunct="0"/>
            <a:r>
              <a:rPr lang="cs-CZ" sz="2500" dirty="0"/>
              <a:t>míra exportní orientace projektu resp. substituce importu</a:t>
            </a:r>
          </a:p>
          <a:p>
            <a:pPr lvl="0" hangingPunct="0"/>
            <a:r>
              <a:rPr lang="cs-CZ" sz="2500" dirty="0"/>
              <a:t>technologická úroveň </a:t>
            </a:r>
            <a:r>
              <a:rPr lang="cs-CZ" sz="2500" dirty="0" smtClean="0"/>
              <a:t>projektu</a:t>
            </a:r>
            <a:endParaRPr lang="cs-CZ" sz="2500" dirty="0"/>
          </a:p>
          <a:p>
            <a:pPr lvl="0" hangingPunct="0"/>
            <a:r>
              <a:rPr lang="cs-CZ" sz="2500" dirty="0"/>
              <a:t>stupeň využití místních dodavatelů a surovin</a:t>
            </a:r>
          </a:p>
          <a:p>
            <a:pPr lvl="0" hangingPunct="0"/>
            <a:r>
              <a:rPr lang="cs-CZ" sz="2500" dirty="0"/>
              <a:t>zvýšení příjmové úrovně místní ekonomiky</a:t>
            </a:r>
          </a:p>
          <a:p>
            <a:pPr lvl="0" hangingPunct="0"/>
            <a:r>
              <a:rPr lang="cs-CZ" sz="2500" dirty="0"/>
              <a:t>spoluúčast místní reprezentace při rozhodování investora </a:t>
            </a:r>
            <a:r>
              <a:rPr lang="cs-CZ" sz="2500" dirty="0" smtClean="0"/>
              <a:t>dlouhodobý </a:t>
            </a:r>
            <a:r>
              <a:rPr lang="cs-CZ" sz="2500" dirty="0"/>
              <a:t>růstový potenciál investující firmy</a:t>
            </a:r>
          </a:p>
          <a:p>
            <a:pPr lvl="0" hangingPunct="0"/>
            <a:r>
              <a:rPr lang="cs-CZ" sz="2500" dirty="0"/>
              <a:t>zvýšení produktivity </a:t>
            </a:r>
            <a:r>
              <a:rPr lang="cs-CZ" sz="2500" dirty="0" smtClean="0"/>
              <a:t>práce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194253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9548" y="1492548"/>
            <a:ext cx="8568951" cy="4439677"/>
          </a:xfrm>
          <a:prstGeom prst="rect">
            <a:avLst/>
          </a:prstGeom>
          <a:solidFill>
            <a:srgbClr val="66FF99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Irsko lze označit za rodnou zemi pobídek, které jsou zde uplatňovány již od 50. let. Selektivně poskytované podpory lze členit do následujících oblastí: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■ kapitálové dotace určené především pro průmysl a mezinárodně obchodovatelné služby (vyšší u nových a exportně orientovaných investic)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■ dotace na zaměstnanost udělované jako alternativa ke kapitálovým dotacím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■ dotace na školení poskytované investorům v průmyslu a vybraných druzích služeb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■ dotace na výzkum a vývoj až do výše 50 % podílu na nákladech příslušných projektů (zvyšování celkové konkurenceschopnosti zpracovatelského průmyslu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■ dotace na nájemné (zahrnující i leasing) orientované zejména na pronájem objektů vlastněných rozvojovou agenturou IDA.</a:t>
            </a:r>
            <a:r>
              <a:rPr kumimoji="0" lang="cs-CZ" altLang="cs-CZ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19256" cy="735360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D2533C"/>
                </a:solidFill>
              </a:rPr>
              <a:t>Investiční pobídky </a:t>
            </a:r>
            <a:r>
              <a:rPr lang="cs-CZ" dirty="0" smtClean="0">
                <a:solidFill>
                  <a:srgbClr val="D2533C"/>
                </a:solidFill>
              </a:rPr>
              <a:t>v Irsku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11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544</Words>
  <Application>Microsoft Office PowerPoint</Application>
  <PresentationFormat>Předvádění na obrazovce (4:3)</PresentationFormat>
  <Paragraphs>131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Arial Unicode MS</vt:lpstr>
      <vt:lpstr>Calibri</vt:lpstr>
      <vt:lpstr>Times New Roman</vt:lpstr>
      <vt:lpstr>Přehlednost</vt:lpstr>
      <vt:lpstr>Lokalizační chování firem</vt:lpstr>
      <vt:lpstr> Procesy podmiňující mobilní investice firem </vt:lpstr>
      <vt:lpstr>Faktory stimulující firmy k prostorovým přesunům</vt:lpstr>
      <vt:lpstr>Základní typy reakcí rozvoje firem</vt:lpstr>
      <vt:lpstr>Současné tendence mobilních investic </vt:lpstr>
      <vt:lpstr>Investiční pobídky - důvody poskytování</vt:lpstr>
      <vt:lpstr>Kategorie investičních pobídek</vt:lpstr>
      <vt:lpstr>Hlavní kritéria určující úroveň veřejné podpory investičních projektů</vt:lpstr>
      <vt:lpstr>Investiční pobídky v Irsku</vt:lpstr>
      <vt:lpstr> Formy investičních pobídek v ČR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ZVYŠOVÁNÍ VZÁJEMNÉ ZÁVISLOSTI V GLOBÁLNÍ EKONOMICE</dc:title>
  <dc:creator>Dominika</dc:creator>
  <cp:lastModifiedBy>Viturka Milan</cp:lastModifiedBy>
  <cp:revision>57</cp:revision>
  <cp:lastPrinted>2021-05-13T09:11:35Z</cp:lastPrinted>
  <dcterms:created xsi:type="dcterms:W3CDTF">2016-02-27T17:26:19Z</dcterms:created>
  <dcterms:modified xsi:type="dcterms:W3CDTF">2021-05-15T07:10:25Z</dcterms:modified>
</cp:coreProperties>
</file>