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handoutMasterIdLst>
    <p:handoutMasterId r:id="rId75"/>
  </p:handoutMasterIdLst>
  <p:sldIdLst>
    <p:sldId id="258" r:id="rId2"/>
    <p:sldId id="287" r:id="rId3"/>
    <p:sldId id="300" r:id="rId4"/>
    <p:sldId id="301" r:id="rId5"/>
    <p:sldId id="302" r:id="rId6"/>
    <p:sldId id="303" r:id="rId7"/>
    <p:sldId id="304" r:id="rId8"/>
    <p:sldId id="305" r:id="rId9"/>
    <p:sldId id="306" r:id="rId10"/>
    <p:sldId id="307" r:id="rId11"/>
    <p:sldId id="308" r:id="rId12"/>
    <p:sldId id="309" r:id="rId13"/>
    <p:sldId id="311" r:id="rId14"/>
    <p:sldId id="310" r:id="rId15"/>
    <p:sldId id="312" r:id="rId16"/>
    <p:sldId id="318" r:id="rId17"/>
    <p:sldId id="317" r:id="rId18"/>
    <p:sldId id="319" r:id="rId19"/>
    <p:sldId id="321" r:id="rId20"/>
    <p:sldId id="322" r:id="rId21"/>
    <p:sldId id="325" r:id="rId22"/>
    <p:sldId id="326" r:id="rId23"/>
    <p:sldId id="327" r:id="rId24"/>
    <p:sldId id="328" r:id="rId25"/>
    <p:sldId id="330" r:id="rId26"/>
    <p:sldId id="331" r:id="rId27"/>
    <p:sldId id="332" r:id="rId28"/>
    <p:sldId id="333" r:id="rId29"/>
    <p:sldId id="334" r:id="rId30"/>
    <p:sldId id="335" r:id="rId31"/>
    <p:sldId id="336" r:id="rId32"/>
    <p:sldId id="337" r:id="rId33"/>
    <p:sldId id="338" r:id="rId34"/>
    <p:sldId id="339" r:id="rId35"/>
    <p:sldId id="340" r:id="rId36"/>
    <p:sldId id="341" r:id="rId37"/>
    <p:sldId id="342" r:id="rId38"/>
    <p:sldId id="343" r:id="rId39"/>
    <p:sldId id="344" r:id="rId40"/>
    <p:sldId id="345" r:id="rId41"/>
    <p:sldId id="346" r:id="rId42"/>
    <p:sldId id="347" r:id="rId43"/>
    <p:sldId id="348" r:id="rId44"/>
    <p:sldId id="357" r:id="rId45"/>
    <p:sldId id="358" r:id="rId46"/>
    <p:sldId id="359" r:id="rId47"/>
    <p:sldId id="360" r:id="rId48"/>
    <p:sldId id="378" r:id="rId49"/>
    <p:sldId id="382" r:id="rId50"/>
    <p:sldId id="383" r:id="rId51"/>
    <p:sldId id="377" r:id="rId52"/>
    <p:sldId id="389" r:id="rId53"/>
    <p:sldId id="350" r:id="rId54"/>
    <p:sldId id="275" r:id="rId55"/>
    <p:sldId id="284" r:id="rId56"/>
    <p:sldId id="285" r:id="rId57"/>
    <p:sldId id="299" r:id="rId58"/>
    <p:sldId id="286" r:id="rId59"/>
    <p:sldId id="296" r:id="rId60"/>
    <p:sldId id="288" r:id="rId61"/>
    <p:sldId id="289" r:id="rId62"/>
    <p:sldId id="292" r:id="rId63"/>
    <p:sldId id="293" r:id="rId64"/>
    <p:sldId id="352" r:id="rId65"/>
    <p:sldId id="353" r:id="rId66"/>
    <p:sldId id="354" r:id="rId67"/>
    <p:sldId id="355" r:id="rId68"/>
    <p:sldId id="356" r:id="rId69"/>
    <p:sldId id="295" r:id="rId70"/>
    <p:sldId id="298" r:id="rId71"/>
    <p:sldId id="351" r:id="rId72"/>
    <p:sldId id="297" r:id="rId73"/>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trmiska, Vladislav" initials="SV"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9100" autoAdjust="0"/>
    <p:restoredTop sz="95294" autoAdjust="0"/>
  </p:normalViewPr>
  <p:slideViewPr>
    <p:cSldViewPr snapToGrid="0">
      <p:cViewPr varScale="1">
        <p:scale>
          <a:sx n="114" d="100"/>
          <a:sy n="114" d="100"/>
        </p:scale>
        <p:origin x="810" y="84"/>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90" d="100"/>
          <a:sy n="90" d="100"/>
        </p:scale>
        <p:origin x="3024" y="102"/>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commentAuthors" Target="commentAuthor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39DD8AEB-842F-44B7-8B2A-97329628E8C6}" type="datetime1">
              <a:rPr lang="cs-CZ" smtClean="0"/>
              <a:t>07.02.2022</a:t>
            </a:fld>
            <a:endParaRPr lang="cs-CZ"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B828588A-5C4E-401A-AECC-B6F63A9DE965}" type="slidenum">
              <a:rPr lang="cs-CZ" smtClean="0"/>
              <a:t>‹#›</a:t>
            </a:fld>
            <a:endParaRPr lang="cs-CZ" dirty="0"/>
          </a:p>
        </p:txBody>
      </p:sp>
    </p:spTree>
    <p:extLst>
      <p:ext uri="{BB962C8B-B14F-4D97-AF65-F5344CB8AC3E}">
        <p14:creationId xmlns:p14="http://schemas.microsoft.com/office/powerpoint/2010/main" val="105997978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cs-CZ" dirty="0"/>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69B9FA5-B692-4DCA-A72C-765049F48782}" type="datetime1">
              <a:rPr lang="cs-CZ" smtClean="0"/>
              <a:t>07.02.2022</a:t>
            </a:fld>
            <a:endParaRPr lang="cs-CZ" dirty="0"/>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cs-CZ" dirty="0"/>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CZ" dirty="0"/>
              <a:t>Kliknutím můžete upravit styl předlohy textů.</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cs-CZ" dirty="0"/>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77542409-6A04-4DC6-AC3A-D3758287A8F2}" type="slidenum">
              <a:rPr lang="cs-CZ" smtClean="0"/>
              <a:t>‹#›</a:t>
            </a:fld>
            <a:endParaRPr lang="cs-CZ" dirty="0"/>
          </a:p>
        </p:txBody>
      </p:sp>
    </p:spTree>
    <p:extLst>
      <p:ext uri="{BB962C8B-B14F-4D97-AF65-F5344CB8AC3E}">
        <p14:creationId xmlns:p14="http://schemas.microsoft.com/office/powerpoint/2010/main" val="254115059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obrázku snímku 1"/>
          <p:cNvSpPr>
            <a:spLocks noGrp="1" noRot="1" noChangeAspect="1"/>
          </p:cNvSpPr>
          <p:nvPr>
            <p:ph type="sldImg"/>
          </p:nvPr>
        </p:nvSpPr>
        <p:spPr/>
      </p:sp>
      <p:sp>
        <p:nvSpPr>
          <p:cNvPr id="3" name="Zástupný symbol pro poznámky 2"/>
          <p:cNvSpPr>
            <a:spLocks noGrp="1"/>
          </p:cNvSpPr>
          <p:nvPr>
            <p:ph type="body" idx="1"/>
          </p:nvPr>
        </p:nvSpPr>
        <p:spPr/>
        <p:txBody>
          <a:bodyPr rtlCol="0"/>
          <a:lstStyle/>
          <a:p>
            <a:pPr rtl="0"/>
            <a:endParaRPr lang="cs-CZ" dirty="0"/>
          </a:p>
        </p:txBody>
      </p:sp>
      <p:sp>
        <p:nvSpPr>
          <p:cNvPr id="4" name="Zástupný symbol pro číslo snímku 3"/>
          <p:cNvSpPr>
            <a:spLocks noGrp="1"/>
          </p:cNvSpPr>
          <p:nvPr>
            <p:ph type="sldNum" sz="quarter" idx="10"/>
          </p:nvPr>
        </p:nvSpPr>
        <p:spPr/>
        <p:txBody>
          <a:bodyPr rtlCol="0"/>
          <a:lstStyle/>
          <a:p>
            <a:pPr rtl="0"/>
            <a:fld id="{77542409-6A04-4DC6-AC3A-D3758287A8F2}" type="slidenum">
              <a:rPr lang="cs-CZ" smtClean="0"/>
              <a:t>1</a:t>
            </a:fld>
            <a:endParaRPr lang="cs-CZ" dirty="0"/>
          </a:p>
        </p:txBody>
      </p:sp>
    </p:spTree>
    <p:extLst>
      <p:ext uri="{BB962C8B-B14F-4D97-AF65-F5344CB8AC3E}">
        <p14:creationId xmlns:p14="http://schemas.microsoft.com/office/powerpoint/2010/main" val="33008298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Zástupný symbol pro obrázek snímku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Zástupný symbol pro poznámky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cs-CZ" altLang="cs-CZ" u="sng"/>
              <a:t>propojení základních oblastí života </a:t>
            </a:r>
            <a:r>
              <a:rPr lang="cs-CZ" altLang="cs-CZ"/>
              <a:t>- ekonomické, sociální a životního prostředí; řešení zohledňující pouze jednu nebo dvě z nich není dlouhodobě efektivní</a:t>
            </a:r>
          </a:p>
          <a:p>
            <a:pPr eaLnBrk="1" hangingPunct="1"/>
            <a:r>
              <a:rPr lang="cs-CZ" altLang="cs-CZ" u="sng"/>
              <a:t>dlouhodobá perspektiva</a:t>
            </a:r>
            <a:r>
              <a:rPr lang="cs-CZ" altLang="cs-CZ"/>
              <a:t> - každé rozhodnutí je třeba zvažovat z hlediska dlouhodobých dopadů, je třeba strategicky plánovat</a:t>
            </a:r>
          </a:p>
          <a:p>
            <a:pPr eaLnBrk="1" hangingPunct="1"/>
            <a:r>
              <a:rPr lang="cs-CZ" altLang="cs-CZ" u="sng"/>
              <a:t>kapacita životního prostředí je omezená</a:t>
            </a:r>
            <a:r>
              <a:rPr lang="cs-CZ" altLang="cs-CZ"/>
              <a:t> - nejenom jako zdroje surovin, látek a funkcí potřebných k životu, ale také jako prostoru pro odpady a znečištění všeho druhu</a:t>
            </a:r>
          </a:p>
          <a:p>
            <a:pPr eaLnBrk="1" hangingPunct="1"/>
            <a:r>
              <a:rPr lang="cs-CZ" altLang="cs-CZ" u="sng"/>
              <a:t>předběžná opatrnost</a:t>
            </a:r>
            <a:r>
              <a:rPr lang="cs-CZ" altLang="cs-CZ"/>
              <a:t> - důsledky některých našich činností nejsou vždy známé, neboť naše poznání zákonitostí fungujících v životním prostředí je stále ještě na nízkém stupni, a proto je na místě být opatrní</a:t>
            </a:r>
          </a:p>
          <a:p>
            <a:pPr eaLnBrk="1" hangingPunct="1"/>
            <a:r>
              <a:rPr lang="cs-CZ" altLang="cs-CZ" u="sng"/>
              <a:t>prevence</a:t>
            </a:r>
            <a:r>
              <a:rPr lang="cs-CZ" altLang="cs-CZ"/>
              <a:t> - je mnohem efektivnější než následné řešení dopadů; na řešení problémů, které již vzniknou, musí být vynakládáno mnohem větší množství zdrojů (časových, finančních i lidských)</a:t>
            </a:r>
          </a:p>
          <a:p>
            <a:pPr eaLnBrk="1" hangingPunct="1"/>
            <a:r>
              <a:rPr lang="cs-CZ" altLang="cs-CZ" u="sng"/>
              <a:t>kvalita života</a:t>
            </a:r>
            <a:r>
              <a:rPr lang="cs-CZ" altLang="cs-CZ"/>
              <a:t> - má rozměr nejen materiální, ale také společenský, etický, estetický, duchovní, kulturní a další, lidé mají přirozené právo na kvalitní život</a:t>
            </a:r>
          </a:p>
          <a:p>
            <a:pPr eaLnBrk="1" hangingPunct="1"/>
            <a:r>
              <a:rPr lang="cs-CZ" altLang="cs-CZ" u="sng"/>
              <a:t>sociální spravedlnost</a:t>
            </a:r>
            <a:r>
              <a:rPr lang="cs-CZ" altLang="cs-CZ"/>
              <a:t> - příležitosti i zodpovědnost by měly být děleny mezi země, regiony i mezi rozdílné sociální skupiny. Chudoba je ohrožující faktor udržitelného rozvoje; proto je až do jejího odstranění naše odpovědnost společná, ale diferencovaná. Sociálnímu pilíři udržitelného rozvoje se přikládá stále větší význam.</a:t>
            </a:r>
          </a:p>
          <a:p>
            <a:pPr eaLnBrk="1" hangingPunct="1"/>
            <a:r>
              <a:rPr lang="cs-CZ" altLang="cs-CZ" u="sng"/>
              <a:t>zohlednění vztahu lokální - globální </a:t>
            </a:r>
            <a:r>
              <a:rPr lang="cs-CZ" altLang="cs-CZ"/>
              <a:t>- činnosti na místní úrovni ovlivňují problémy na globální úrovni - vytvářejí je nebo je mohou pomoci řešit (a naopak)</a:t>
            </a:r>
          </a:p>
          <a:p>
            <a:pPr eaLnBrk="1" hangingPunct="1"/>
            <a:r>
              <a:rPr lang="cs-CZ" altLang="cs-CZ" u="sng"/>
              <a:t>vnitrogenerační a mezigenerační odpovědnost</a:t>
            </a:r>
            <a:r>
              <a:rPr lang="cs-CZ" altLang="cs-CZ"/>
              <a:t> (či rovnosti práv)- máme morální povinnost zabezpečit právo všech současných i budoucích generací na zdravé životní prostředí a sociální spravedlnost</a:t>
            </a:r>
          </a:p>
          <a:p>
            <a:pPr eaLnBrk="1" hangingPunct="1"/>
            <a:r>
              <a:rPr lang="cs-CZ" altLang="cs-CZ" u="sng"/>
              <a:t>demokratické procesy</a:t>
            </a:r>
            <a:r>
              <a:rPr lang="cs-CZ" altLang="cs-CZ"/>
              <a:t> - zapojením veřejnosti již od počáteční fáze plánování vytváříme nejen objektivnější plány, ale také obecnou podporu pro jejich realizaci</a:t>
            </a:r>
          </a:p>
          <a:p>
            <a:pPr eaLnBrk="1" hangingPunct="1"/>
            <a:endParaRPr lang="cs-CZ" altLang="cs-CZ"/>
          </a:p>
        </p:txBody>
      </p:sp>
      <p:sp>
        <p:nvSpPr>
          <p:cNvPr id="57348" name="Zástupný symbol pro číslo snímku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9A044287-C7FA-455E-A495-2CCEA16EFEB2}" type="slidenum">
              <a:rPr lang="cs-CZ" altLang="cs-CZ" smtClean="0">
                <a:latin typeface="Arial" charset="0"/>
              </a:rPr>
              <a:pPr eaLnBrk="1" hangingPunct="1">
                <a:spcBef>
                  <a:spcPct val="0"/>
                </a:spcBef>
              </a:pPr>
              <a:t>11</a:t>
            </a:fld>
            <a:endParaRPr lang="cs-CZ" altLang="cs-CZ">
              <a:latin typeface="Arial" charset="0"/>
            </a:endParaRPr>
          </a:p>
        </p:txBody>
      </p:sp>
    </p:spTree>
    <p:extLst>
      <p:ext uri="{BB962C8B-B14F-4D97-AF65-F5344CB8AC3E}">
        <p14:creationId xmlns:p14="http://schemas.microsoft.com/office/powerpoint/2010/main" val="37327403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pPr>
              <a:defRPr/>
            </a:pPr>
            <a:fld id="{C498101E-A5BC-4E18-9366-C196BB16D47B}" type="slidenum">
              <a:rPr lang="cs-CZ" smtClean="0"/>
              <a:pPr>
                <a:defRPr/>
              </a:pPr>
              <a:t>14</a:t>
            </a:fld>
            <a:endParaRPr lang="cs-CZ"/>
          </a:p>
        </p:txBody>
      </p:sp>
    </p:spTree>
    <p:extLst>
      <p:ext uri="{BB962C8B-B14F-4D97-AF65-F5344CB8AC3E}">
        <p14:creationId xmlns:p14="http://schemas.microsoft.com/office/powerpoint/2010/main" val="18402573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pPr lvl="1" eaLnBrk="1" hangingPunct="1">
              <a:lnSpc>
                <a:spcPct val="80000"/>
              </a:lnSpc>
              <a:defRPr/>
            </a:pPr>
            <a:endParaRPr lang="cs-CZ" sz="2000" dirty="0"/>
          </a:p>
        </p:txBody>
      </p:sp>
      <p:sp>
        <p:nvSpPr>
          <p:cNvPr id="4" name="Zástupný symbol pro číslo snímku 3"/>
          <p:cNvSpPr>
            <a:spLocks noGrp="1"/>
          </p:cNvSpPr>
          <p:nvPr>
            <p:ph type="sldNum" sz="quarter" idx="10"/>
          </p:nvPr>
        </p:nvSpPr>
        <p:spPr/>
        <p:txBody>
          <a:bodyPr/>
          <a:lstStyle/>
          <a:p>
            <a:pPr>
              <a:defRPr/>
            </a:pPr>
            <a:fld id="{C498101E-A5BC-4E18-9366-C196BB16D47B}" type="slidenum">
              <a:rPr lang="cs-CZ" smtClean="0"/>
              <a:pPr>
                <a:defRPr/>
              </a:pPr>
              <a:t>18</a:t>
            </a:fld>
            <a:endParaRPr lang="cs-CZ"/>
          </a:p>
        </p:txBody>
      </p:sp>
    </p:spTree>
    <p:extLst>
      <p:ext uri="{BB962C8B-B14F-4D97-AF65-F5344CB8AC3E}">
        <p14:creationId xmlns:p14="http://schemas.microsoft.com/office/powerpoint/2010/main" val="40014897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rtl="0"/>
            <a:fld id="{77542409-6A04-4DC6-AC3A-D3758287A8F2}" type="slidenum">
              <a:rPr lang="cs-CZ" smtClean="0"/>
              <a:t>54</a:t>
            </a:fld>
            <a:endParaRPr lang="cs-CZ" dirty="0"/>
          </a:p>
        </p:txBody>
      </p:sp>
    </p:spTree>
    <p:extLst>
      <p:ext uri="{BB962C8B-B14F-4D97-AF65-F5344CB8AC3E}">
        <p14:creationId xmlns:p14="http://schemas.microsoft.com/office/powerpoint/2010/main" val="34438435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číslo snímku 3"/>
          <p:cNvSpPr>
            <a:spLocks noGrp="1"/>
          </p:cNvSpPr>
          <p:nvPr>
            <p:ph type="sldNum" sz="quarter" idx="10"/>
          </p:nvPr>
        </p:nvSpPr>
        <p:spPr/>
        <p:txBody>
          <a:bodyPr/>
          <a:lstStyle/>
          <a:p>
            <a:pPr rtl="0"/>
            <a:fld id="{77542409-6A04-4DC6-AC3A-D3758287A8F2}" type="slidenum">
              <a:rPr lang="cs-CZ" smtClean="0"/>
              <a:t>55</a:t>
            </a:fld>
            <a:endParaRPr lang="cs-CZ" dirty="0"/>
          </a:p>
        </p:txBody>
      </p:sp>
    </p:spTree>
    <p:extLst>
      <p:ext uri="{BB962C8B-B14F-4D97-AF65-F5344CB8AC3E}">
        <p14:creationId xmlns:p14="http://schemas.microsoft.com/office/powerpoint/2010/main" val="35307536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9" name="Obdélník 8"/>
          <p:cNvSpPr/>
          <p:nvPr/>
        </p:nvSpPr>
        <p:spPr>
          <a:xfrm>
            <a:off x="1600200" y="0"/>
            <a:ext cx="5029200" cy="59436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2" name="Nadpis 1"/>
          <p:cNvSpPr>
            <a:spLocks noGrp="1"/>
          </p:cNvSpPr>
          <p:nvPr>
            <p:ph type="ctrTitle"/>
          </p:nvPr>
        </p:nvSpPr>
        <p:spPr>
          <a:xfrm>
            <a:off x="1751777" y="3019706"/>
            <a:ext cx="4846320" cy="2387600"/>
          </a:xfrm>
        </p:spPr>
        <p:txBody>
          <a:bodyPr rtlCol="0" anchor="b">
            <a:normAutofit/>
          </a:bodyPr>
          <a:lstStyle>
            <a:lvl1pPr algn="l">
              <a:lnSpc>
                <a:spcPct val="90000"/>
              </a:lnSpc>
              <a:defRPr sz="4800">
                <a:solidFill>
                  <a:schemeClr val="bg1"/>
                </a:solidFill>
              </a:defRPr>
            </a:lvl1pPr>
          </a:lstStyle>
          <a:p>
            <a:pPr rtl="0"/>
            <a:r>
              <a:rPr lang="cs-CZ"/>
              <a:t>Kliknutím lze upravit styl.</a:t>
            </a:r>
            <a:endParaRPr lang="cs-CZ" dirty="0"/>
          </a:p>
        </p:txBody>
      </p:sp>
      <p:sp>
        <p:nvSpPr>
          <p:cNvPr id="3" name="Podnadpis 2"/>
          <p:cNvSpPr>
            <a:spLocks noGrp="1"/>
          </p:cNvSpPr>
          <p:nvPr>
            <p:ph type="subTitle" idx="1"/>
          </p:nvPr>
        </p:nvSpPr>
        <p:spPr>
          <a:xfrm>
            <a:off x="1751777" y="5381894"/>
            <a:ext cx="4846320" cy="448056"/>
          </a:xfrm>
        </p:spPr>
        <p:txBody>
          <a:bodyPr rtlCol="0">
            <a:normAutofit/>
          </a:bodyPr>
          <a:lstStyle>
            <a:lvl1pPr marL="0" indent="0" algn="l">
              <a:spcBef>
                <a:spcPts val="0"/>
              </a:spcBef>
              <a:buNone/>
              <a:defRPr sz="18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a:t>Kliknutím lze upravit styl předlohy.</a:t>
            </a:r>
            <a:endParaRPr lang="cs-CZ" dirty="0"/>
          </a:p>
        </p:txBody>
      </p:sp>
      <p:pic>
        <p:nvPicPr>
          <p:cNvPr id="8" name="Obrázek 7" descr="Načechraná bílá oblaka na sytě modré obloze"/>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7400"/>
            <a:ext cx="1490472" cy="3886200"/>
          </a:xfrm>
          <a:prstGeom prst="rect">
            <a:avLst/>
          </a:prstGeom>
        </p:spPr>
      </p:pic>
      <p:pic>
        <p:nvPicPr>
          <p:cNvPr id="10" name="Obrázek 9" descr="Záběr zblízka na výhonek rostliny"/>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739128" y="2057400"/>
            <a:ext cx="2060767" cy="3886200"/>
          </a:xfrm>
          <a:prstGeom prst="rect">
            <a:avLst/>
          </a:prstGeom>
        </p:spPr>
      </p:pic>
      <p:pic>
        <p:nvPicPr>
          <p:cNvPr id="11" name="Obrázek 10" descr="Vlny"/>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8909623" y="2057400"/>
            <a:ext cx="3282696" cy="3886200"/>
          </a:xfrm>
          <a:prstGeom prst="rect">
            <a:avLst/>
          </a:prstGeom>
        </p:spPr>
      </p:pic>
    </p:spTree>
    <p:extLst>
      <p:ext uri="{BB962C8B-B14F-4D97-AF65-F5344CB8AC3E}">
        <p14:creationId xmlns:p14="http://schemas.microsoft.com/office/powerpoint/2010/main" val="698731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cs-CZ" dirty="0"/>
          </a:p>
        </p:txBody>
      </p:sp>
      <p:sp>
        <p:nvSpPr>
          <p:cNvPr id="3" name="Zástupný symbol pro svislý text 2"/>
          <p:cNvSpPr>
            <a:spLocks noGrp="1"/>
          </p:cNvSpPr>
          <p:nvPr>
            <p:ph type="body" orient="vert" idx="1"/>
          </p:nvPr>
        </p:nvSpPr>
        <p:spPr/>
        <p:txBody>
          <a:bodyPr vert="eaVert" rtlCol="0"/>
          <a:lstStyle/>
          <a:p>
            <a:pPr lvl="0" rtl="0"/>
            <a:r>
              <a:rPr lang="cs-CZ"/>
              <a:t>Kliknutím lze 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6" name="Zástupný symbol pro číslo snímku 5"/>
          <p:cNvSpPr>
            <a:spLocks noGrp="1"/>
          </p:cNvSpPr>
          <p:nvPr>
            <p:ph type="sldNum" sz="quarter" idx="12"/>
          </p:nvPr>
        </p:nvSpPr>
        <p:spPr/>
        <p:txBody>
          <a:bodyPr rtlCol="0"/>
          <a:lstStyle/>
          <a:p>
            <a:pPr rtl="0"/>
            <a:fld id="{9CD8D479-8942-46E8-A226-A4E01F7A105C}" type="slidenum">
              <a:rPr lang="cs-CZ" smtClean="0"/>
              <a:t>‹#›</a:t>
            </a:fld>
            <a:endParaRPr lang="cs-CZ" dirty="0"/>
          </a:p>
        </p:txBody>
      </p:sp>
      <p:sp>
        <p:nvSpPr>
          <p:cNvPr id="4" name="Zástupný symbol pro datum 3"/>
          <p:cNvSpPr>
            <a:spLocks noGrp="1"/>
          </p:cNvSpPr>
          <p:nvPr>
            <p:ph type="dt" sz="half" idx="10"/>
          </p:nvPr>
        </p:nvSpPr>
        <p:spPr/>
        <p:txBody>
          <a:bodyPr rtlCol="0"/>
          <a:lstStyle/>
          <a:p>
            <a:pPr rtl="0"/>
            <a:fld id="{6FD0FFEB-2298-4F5A-A250-9741B7EE4DF1}" type="datetime1">
              <a:rPr lang="cs-CZ" smtClean="0"/>
              <a:t>07.02.2022</a:t>
            </a:fld>
            <a:endParaRPr lang="cs-CZ" dirty="0"/>
          </a:p>
        </p:txBody>
      </p:sp>
      <p:sp>
        <p:nvSpPr>
          <p:cNvPr id="5" name="Zástupný symbol pro zápatí 4"/>
          <p:cNvSpPr>
            <a:spLocks noGrp="1"/>
          </p:cNvSpPr>
          <p:nvPr>
            <p:ph type="ftr" sz="quarter" idx="11"/>
          </p:nvPr>
        </p:nvSpPr>
        <p:spPr/>
        <p:txBody>
          <a:bodyPr rtlCol="0"/>
          <a:lstStyle>
            <a:lvl1pPr>
              <a:defRPr/>
            </a:lvl1pPr>
          </a:lstStyle>
          <a:p>
            <a:pPr rtl="0"/>
            <a:r>
              <a:rPr lang="cs-CZ" dirty="0"/>
              <a:t>Přidejte zápatí.</a:t>
            </a:r>
          </a:p>
        </p:txBody>
      </p:sp>
    </p:spTree>
    <p:extLst>
      <p:ext uri="{BB962C8B-B14F-4D97-AF65-F5344CB8AC3E}">
        <p14:creationId xmlns:p14="http://schemas.microsoft.com/office/powerpoint/2010/main" val="720709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724900" y="190500"/>
            <a:ext cx="2057400" cy="5986463"/>
          </a:xfrm>
        </p:spPr>
        <p:txBody>
          <a:bodyPr vert="eaVert" rtlCol="0"/>
          <a:lstStyle/>
          <a:p>
            <a:pPr rtl="0"/>
            <a:r>
              <a:rPr lang="cs-CZ"/>
              <a:t>Kliknutím lze upravit styl.</a:t>
            </a:r>
            <a:endParaRPr lang="cs-CZ" dirty="0"/>
          </a:p>
        </p:txBody>
      </p:sp>
      <p:sp>
        <p:nvSpPr>
          <p:cNvPr id="3" name="Zástupný symbol pro svislý text 2"/>
          <p:cNvSpPr>
            <a:spLocks noGrp="1"/>
          </p:cNvSpPr>
          <p:nvPr>
            <p:ph type="body" orient="vert" idx="1"/>
          </p:nvPr>
        </p:nvSpPr>
        <p:spPr>
          <a:xfrm>
            <a:off x="838200" y="190500"/>
            <a:ext cx="7734300" cy="5986463"/>
          </a:xfrm>
        </p:spPr>
        <p:txBody>
          <a:bodyPr vert="eaVert" rtlCol="0"/>
          <a:lstStyle/>
          <a:p>
            <a:pPr lvl="0" rtl="0"/>
            <a:r>
              <a:rPr lang="cs-CZ"/>
              <a:t>Kliknutím lze 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6" name="Zástupný symbol pro číslo snímku 5"/>
          <p:cNvSpPr>
            <a:spLocks noGrp="1"/>
          </p:cNvSpPr>
          <p:nvPr>
            <p:ph type="sldNum" sz="quarter" idx="12"/>
          </p:nvPr>
        </p:nvSpPr>
        <p:spPr/>
        <p:txBody>
          <a:bodyPr rtlCol="0"/>
          <a:lstStyle/>
          <a:p>
            <a:pPr rtl="0"/>
            <a:fld id="{9CD8D479-8942-46E8-A226-A4E01F7A105C}" type="slidenum">
              <a:rPr lang="cs-CZ" smtClean="0"/>
              <a:t>‹#›</a:t>
            </a:fld>
            <a:endParaRPr lang="cs-CZ" dirty="0"/>
          </a:p>
        </p:txBody>
      </p:sp>
      <p:sp>
        <p:nvSpPr>
          <p:cNvPr id="4" name="Zástupný symbol pro datum 3"/>
          <p:cNvSpPr>
            <a:spLocks noGrp="1"/>
          </p:cNvSpPr>
          <p:nvPr>
            <p:ph type="dt" sz="half" idx="10"/>
          </p:nvPr>
        </p:nvSpPr>
        <p:spPr/>
        <p:txBody>
          <a:bodyPr rtlCol="0"/>
          <a:lstStyle/>
          <a:p>
            <a:pPr rtl="0"/>
            <a:fld id="{DC4F75DE-3DEB-49AB-9AA3-A05D4C5AE8A8}" type="datetime1">
              <a:rPr lang="cs-CZ" smtClean="0"/>
              <a:t>07.02.2022</a:t>
            </a:fld>
            <a:endParaRPr lang="cs-CZ" dirty="0"/>
          </a:p>
        </p:txBody>
      </p:sp>
      <p:sp>
        <p:nvSpPr>
          <p:cNvPr id="5" name="Zástupný symbol pro zápatí 4"/>
          <p:cNvSpPr>
            <a:spLocks noGrp="1"/>
          </p:cNvSpPr>
          <p:nvPr>
            <p:ph type="ftr" sz="quarter" idx="11"/>
          </p:nvPr>
        </p:nvSpPr>
        <p:spPr/>
        <p:txBody>
          <a:bodyPr rtlCol="0"/>
          <a:lstStyle>
            <a:lvl1pPr>
              <a:defRPr/>
            </a:lvl1pPr>
          </a:lstStyle>
          <a:p>
            <a:pPr rtl="0"/>
            <a:r>
              <a:rPr lang="cs-CZ" dirty="0"/>
              <a:t>Přidejte zápatí.</a:t>
            </a:r>
          </a:p>
        </p:txBody>
      </p:sp>
    </p:spTree>
    <p:extLst>
      <p:ext uri="{BB962C8B-B14F-4D97-AF65-F5344CB8AC3E}">
        <p14:creationId xmlns:p14="http://schemas.microsoft.com/office/powerpoint/2010/main" val="1021014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cs-CZ" dirty="0"/>
          </a:p>
        </p:txBody>
      </p:sp>
      <p:sp>
        <p:nvSpPr>
          <p:cNvPr id="3" name="Zástupný symbol pro obsah 2"/>
          <p:cNvSpPr>
            <a:spLocks noGrp="1"/>
          </p:cNvSpPr>
          <p:nvPr>
            <p:ph idx="1"/>
          </p:nvPr>
        </p:nvSpPr>
        <p:spPr/>
        <p:txBody>
          <a:bodyPr rtlCol="0"/>
          <a:lstStyle/>
          <a:p>
            <a:pPr lvl="0" rtl="0"/>
            <a:r>
              <a:rPr lang="cs-CZ"/>
              <a:t>Kliknutím lze 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6" name="Zástupný symbol pro číslo snímku 5"/>
          <p:cNvSpPr>
            <a:spLocks noGrp="1"/>
          </p:cNvSpPr>
          <p:nvPr>
            <p:ph type="sldNum" sz="quarter" idx="12"/>
          </p:nvPr>
        </p:nvSpPr>
        <p:spPr/>
        <p:txBody>
          <a:bodyPr rtlCol="0"/>
          <a:lstStyle/>
          <a:p>
            <a:pPr rtl="0"/>
            <a:fld id="{9CD8D479-8942-46E8-A226-A4E01F7A105C}" type="slidenum">
              <a:rPr lang="cs-CZ" smtClean="0"/>
              <a:t>‹#›</a:t>
            </a:fld>
            <a:endParaRPr lang="cs-CZ" dirty="0"/>
          </a:p>
        </p:txBody>
      </p:sp>
      <p:sp>
        <p:nvSpPr>
          <p:cNvPr id="4" name="Zástupný symbol pro datum 3"/>
          <p:cNvSpPr>
            <a:spLocks noGrp="1"/>
          </p:cNvSpPr>
          <p:nvPr>
            <p:ph type="dt" sz="half" idx="10"/>
          </p:nvPr>
        </p:nvSpPr>
        <p:spPr/>
        <p:txBody>
          <a:bodyPr rtlCol="0"/>
          <a:lstStyle/>
          <a:p>
            <a:pPr rtl="0"/>
            <a:fld id="{C73F18FC-530A-4B86-B27B-FA7F2E1BD25D}" type="datetime1">
              <a:rPr lang="cs-CZ" smtClean="0"/>
              <a:t>07.02.2022</a:t>
            </a:fld>
            <a:endParaRPr lang="cs-CZ" dirty="0"/>
          </a:p>
        </p:txBody>
      </p:sp>
      <p:sp>
        <p:nvSpPr>
          <p:cNvPr id="5" name="Zástupný symbol pro zápatí 4"/>
          <p:cNvSpPr>
            <a:spLocks noGrp="1"/>
          </p:cNvSpPr>
          <p:nvPr>
            <p:ph type="ftr" sz="quarter" idx="11"/>
          </p:nvPr>
        </p:nvSpPr>
        <p:spPr/>
        <p:txBody>
          <a:bodyPr rtlCol="0"/>
          <a:lstStyle>
            <a:lvl1pPr>
              <a:defRPr/>
            </a:lvl1pPr>
          </a:lstStyle>
          <a:p>
            <a:pPr rtl="0"/>
            <a:r>
              <a:rPr lang="cs-CZ" dirty="0"/>
              <a:t>Přidejte zápatí.</a:t>
            </a:r>
          </a:p>
        </p:txBody>
      </p:sp>
    </p:spTree>
    <p:extLst>
      <p:ext uri="{BB962C8B-B14F-4D97-AF65-F5344CB8AC3E}">
        <p14:creationId xmlns:p14="http://schemas.microsoft.com/office/powerpoint/2010/main" val="34051168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8" name="Obdélník 7"/>
          <p:cNvSpPr/>
          <p:nvPr/>
        </p:nvSpPr>
        <p:spPr>
          <a:xfrm>
            <a:off x="1600199" y="2059146"/>
            <a:ext cx="7199696" cy="3886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2" name="Nadpis 1"/>
          <p:cNvSpPr>
            <a:spLocks noGrp="1"/>
          </p:cNvSpPr>
          <p:nvPr>
            <p:ph type="title"/>
          </p:nvPr>
        </p:nvSpPr>
        <p:spPr>
          <a:xfrm>
            <a:off x="1751777" y="2263913"/>
            <a:ext cx="6949440" cy="3143393"/>
          </a:xfrm>
        </p:spPr>
        <p:txBody>
          <a:bodyPr rtlCol="0" anchor="b"/>
          <a:lstStyle>
            <a:lvl1pPr>
              <a:defRPr sz="6000">
                <a:solidFill>
                  <a:schemeClr val="bg1"/>
                </a:solidFill>
              </a:defRPr>
            </a:lvl1pPr>
          </a:lstStyle>
          <a:p>
            <a:pPr rtl="0"/>
            <a:r>
              <a:rPr lang="cs-CZ"/>
              <a:t>Kliknutím lze upravit styl.</a:t>
            </a:r>
            <a:endParaRPr lang="cs-CZ" dirty="0"/>
          </a:p>
        </p:txBody>
      </p:sp>
      <p:sp>
        <p:nvSpPr>
          <p:cNvPr id="3" name="Zástupný symbol pro text 2"/>
          <p:cNvSpPr>
            <a:spLocks noGrp="1"/>
          </p:cNvSpPr>
          <p:nvPr>
            <p:ph type="body" idx="1"/>
          </p:nvPr>
        </p:nvSpPr>
        <p:spPr>
          <a:xfrm>
            <a:off x="1751777" y="5381893"/>
            <a:ext cx="6949440" cy="449523"/>
          </a:xfrm>
        </p:spPr>
        <p:txBody>
          <a:bodyPr rtlCol="0"/>
          <a:lstStyle>
            <a:lvl1pPr marL="0" indent="0">
              <a:spcBef>
                <a:spcPts val="0"/>
              </a:spcBef>
              <a:buNone/>
              <a:defRPr sz="2400">
                <a:solidFill>
                  <a:schemeClr val="bg1"/>
                </a:solidFill>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rtl="0"/>
            <a:r>
              <a:rPr lang="cs-CZ"/>
              <a:t>Kliknutím lze upravit styly předlohy textu.</a:t>
            </a:r>
          </a:p>
        </p:txBody>
      </p:sp>
      <p:pic>
        <p:nvPicPr>
          <p:cNvPr id="11" name="Obrázek 10" descr="Záběr zblízka na zelené rostliny"/>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0" y="2059146"/>
            <a:ext cx="1490472" cy="3886200"/>
          </a:xfrm>
          <a:prstGeom prst="rect">
            <a:avLst/>
          </a:prstGeom>
        </p:spPr>
      </p:pic>
      <p:pic>
        <p:nvPicPr>
          <p:cNvPr id="9" name="Obrázek 8" descr="Vlny"/>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8909623" y="2059146"/>
            <a:ext cx="3282696" cy="3886200"/>
          </a:xfrm>
          <a:prstGeom prst="rect">
            <a:avLst/>
          </a:prstGeom>
        </p:spPr>
      </p:pic>
    </p:spTree>
    <p:extLst>
      <p:ext uri="{BB962C8B-B14F-4D97-AF65-F5344CB8AC3E}">
        <p14:creationId xmlns:p14="http://schemas.microsoft.com/office/powerpoint/2010/main" val="1289894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768">
          <p15:clr>
            <a:srgbClr val="FDE53C"/>
          </p15:clr>
        </p15:guide>
        <p15:guide id="2" orient="horz" pos="1296">
          <p15:clr>
            <a:srgbClr val="FDE53C"/>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cs-CZ" dirty="0"/>
          </a:p>
        </p:txBody>
      </p:sp>
      <p:sp>
        <p:nvSpPr>
          <p:cNvPr id="3" name="Zástupný symbol pro obsah 2"/>
          <p:cNvSpPr>
            <a:spLocks noGrp="1"/>
          </p:cNvSpPr>
          <p:nvPr>
            <p:ph sz="half" idx="1"/>
          </p:nvPr>
        </p:nvSpPr>
        <p:spPr>
          <a:xfrm>
            <a:off x="1409700" y="1556281"/>
            <a:ext cx="4610099" cy="4620682"/>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cs-CZ"/>
              <a:t>Kliknutím lze 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obsah 3"/>
          <p:cNvSpPr>
            <a:spLocks noGrp="1"/>
          </p:cNvSpPr>
          <p:nvPr>
            <p:ph sz="half" idx="2"/>
          </p:nvPr>
        </p:nvSpPr>
        <p:spPr>
          <a:xfrm>
            <a:off x="6172200" y="1556281"/>
            <a:ext cx="4609775" cy="4620682"/>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cs-CZ"/>
              <a:t>Kliknutím lze 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7" name="Zástupný symbol pro číslo snímku 6"/>
          <p:cNvSpPr>
            <a:spLocks noGrp="1"/>
          </p:cNvSpPr>
          <p:nvPr>
            <p:ph type="sldNum" sz="quarter" idx="12"/>
          </p:nvPr>
        </p:nvSpPr>
        <p:spPr/>
        <p:txBody>
          <a:bodyPr rtlCol="0"/>
          <a:lstStyle/>
          <a:p>
            <a:pPr rtl="0"/>
            <a:fld id="{9CD8D479-8942-46E8-A226-A4E01F7A105C}" type="slidenum">
              <a:rPr lang="cs-CZ" smtClean="0"/>
              <a:t>‹#›</a:t>
            </a:fld>
            <a:endParaRPr lang="cs-CZ" dirty="0"/>
          </a:p>
        </p:txBody>
      </p:sp>
      <p:sp>
        <p:nvSpPr>
          <p:cNvPr id="5" name="Zástupný symbol pro datum 4"/>
          <p:cNvSpPr>
            <a:spLocks noGrp="1"/>
          </p:cNvSpPr>
          <p:nvPr>
            <p:ph type="dt" sz="half" idx="10"/>
          </p:nvPr>
        </p:nvSpPr>
        <p:spPr/>
        <p:txBody>
          <a:bodyPr rtlCol="0"/>
          <a:lstStyle/>
          <a:p>
            <a:pPr rtl="0"/>
            <a:fld id="{5B39828C-04C6-417F-93B3-00C1BD68063C}" type="datetime1">
              <a:rPr lang="cs-CZ" smtClean="0"/>
              <a:t>07.02.2022</a:t>
            </a:fld>
            <a:endParaRPr lang="cs-CZ" dirty="0"/>
          </a:p>
        </p:txBody>
      </p:sp>
      <p:sp>
        <p:nvSpPr>
          <p:cNvPr id="6" name="Zástupný symbol pro zápatí 5"/>
          <p:cNvSpPr>
            <a:spLocks noGrp="1"/>
          </p:cNvSpPr>
          <p:nvPr>
            <p:ph type="ftr" sz="quarter" idx="11"/>
          </p:nvPr>
        </p:nvSpPr>
        <p:spPr/>
        <p:txBody>
          <a:bodyPr rtlCol="0"/>
          <a:lstStyle>
            <a:lvl1pPr>
              <a:defRPr/>
            </a:lvl1pPr>
          </a:lstStyle>
          <a:p>
            <a:pPr rtl="0"/>
            <a:r>
              <a:rPr lang="cs-CZ" dirty="0"/>
              <a:t>Přidejte zápatí.</a:t>
            </a:r>
          </a:p>
        </p:txBody>
      </p:sp>
    </p:spTree>
    <p:extLst>
      <p:ext uri="{BB962C8B-B14F-4D97-AF65-F5344CB8AC3E}">
        <p14:creationId xmlns:p14="http://schemas.microsoft.com/office/powerpoint/2010/main" val="2781687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cs-CZ" dirty="0"/>
          </a:p>
        </p:txBody>
      </p:sp>
      <p:sp>
        <p:nvSpPr>
          <p:cNvPr id="3" name="Zástupný symbol pro text 2"/>
          <p:cNvSpPr>
            <a:spLocks noGrp="1"/>
          </p:cNvSpPr>
          <p:nvPr>
            <p:ph type="body" idx="1"/>
          </p:nvPr>
        </p:nvSpPr>
        <p:spPr>
          <a:xfrm>
            <a:off x="1409699" y="1554480"/>
            <a:ext cx="4608576" cy="823912"/>
          </a:xfrm>
        </p:spPr>
        <p:txBody>
          <a:bodyPr rtlCol="0"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Kliknutím lze upravit styly předlohy textu.</a:t>
            </a:r>
          </a:p>
        </p:txBody>
      </p:sp>
      <p:sp>
        <p:nvSpPr>
          <p:cNvPr id="4" name="Zástupný symbol pro obsah 3"/>
          <p:cNvSpPr>
            <a:spLocks noGrp="1"/>
          </p:cNvSpPr>
          <p:nvPr>
            <p:ph sz="half" idx="2"/>
          </p:nvPr>
        </p:nvSpPr>
        <p:spPr>
          <a:xfrm>
            <a:off x="1409699" y="2434147"/>
            <a:ext cx="4608576" cy="3811271"/>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cs-CZ"/>
              <a:t>Kliknutím lze 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5" name="Zástupný symbol pro text 4"/>
          <p:cNvSpPr>
            <a:spLocks noGrp="1"/>
          </p:cNvSpPr>
          <p:nvPr>
            <p:ph type="body" sz="quarter" idx="3"/>
          </p:nvPr>
        </p:nvSpPr>
        <p:spPr>
          <a:xfrm>
            <a:off x="6172200" y="1554480"/>
            <a:ext cx="4610100" cy="823912"/>
          </a:xfrm>
        </p:spPr>
        <p:txBody>
          <a:bodyPr rtlCol="0" anchor="b">
            <a:normAutofit/>
          </a:bodyPr>
          <a:lstStyle>
            <a:lvl1pPr marL="0" indent="0">
              <a:spcBef>
                <a:spcPts val="0"/>
              </a:spcBef>
              <a:buNone/>
              <a:defRPr sz="2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Kliknutím lze upravit styly předlohy textu.</a:t>
            </a:r>
          </a:p>
        </p:txBody>
      </p:sp>
      <p:sp>
        <p:nvSpPr>
          <p:cNvPr id="6" name="Zástupný symbol pro obsah 5"/>
          <p:cNvSpPr>
            <a:spLocks noGrp="1"/>
          </p:cNvSpPr>
          <p:nvPr>
            <p:ph sz="quarter" idx="4"/>
          </p:nvPr>
        </p:nvSpPr>
        <p:spPr>
          <a:xfrm>
            <a:off x="6172200" y="2434147"/>
            <a:ext cx="4610100" cy="3811271"/>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cs-CZ"/>
              <a:t>Kliknutím lze 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9" name="Zástupný symbol pro číslo snímku 8"/>
          <p:cNvSpPr>
            <a:spLocks noGrp="1"/>
          </p:cNvSpPr>
          <p:nvPr>
            <p:ph type="sldNum" sz="quarter" idx="12"/>
          </p:nvPr>
        </p:nvSpPr>
        <p:spPr/>
        <p:txBody>
          <a:bodyPr rtlCol="0"/>
          <a:lstStyle/>
          <a:p>
            <a:pPr rtl="0"/>
            <a:fld id="{9CD8D479-8942-46E8-A226-A4E01F7A105C}" type="slidenum">
              <a:rPr lang="cs-CZ" smtClean="0"/>
              <a:t>‹#›</a:t>
            </a:fld>
            <a:endParaRPr lang="cs-CZ" dirty="0"/>
          </a:p>
        </p:txBody>
      </p:sp>
      <p:sp>
        <p:nvSpPr>
          <p:cNvPr id="7" name="Zástupný symbol pro datum 6"/>
          <p:cNvSpPr>
            <a:spLocks noGrp="1"/>
          </p:cNvSpPr>
          <p:nvPr>
            <p:ph type="dt" sz="half" idx="10"/>
          </p:nvPr>
        </p:nvSpPr>
        <p:spPr/>
        <p:txBody>
          <a:bodyPr rtlCol="0"/>
          <a:lstStyle/>
          <a:p>
            <a:pPr rtl="0"/>
            <a:fld id="{758390B9-C5CD-46F0-B966-42FD1DDBAF1A}" type="datetime1">
              <a:rPr lang="cs-CZ" smtClean="0"/>
              <a:t>07.02.2022</a:t>
            </a:fld>
            <a:endParaRPr lang="cs-CZ" dirty="0"/>
          </a:p>
        </p:txBody>
      </p:sp>
      <p:sp>
        <p:nvSpPr>
          <p:cNvPr id="8" name="Zástupný symbol pro zápatí 7"/>
          <p:cNvSpPr>
            <a:spLocks noGrp="1"/>
          </p:cNvSpPr>
          <p:nvPr>
            <p:ph type="ftr" sz="quarter" idx="11"/>
          </p:nvPr>
        </p:nvSpPr>
        <p:spPr/>
        <p:txBody>
          <a:bodyPr rtlCol="0"/>
          <a:lstStyle>
            <a:lvl1pPr>
              <a:defRPr/>
            </a:lvl1pPr>
          </a:lstStyle>
          <a:p>
            <a:pPr rtl="0"/>
            <a:r>
              <a:rPr lang="cs-CZ" dirty="0"/>
              <a:t>Přidejte zápatí.</a:t>
            </a:r>
          </a:p>
        </p:txBody>
      </p:sp>
    </p:spTree>
    <p:extLst>
      <p:ext uri="{BB962C8B-B14F-4D97-AF65-F5344CB8AC3E}">
        <p14:creationId xmlns:p14="http://schemas.microsoft.com/office/powerpoint/2010/main" val="2827180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cs-CZ" dirty="0"/>
          </a:p>
        </p:txBody>
      </p:sp>
      <p:sp>
        <p:nvSpPr>
          <p:cNvPr id="5" name="Zástupný symbol pro číslo snímku 4"/>
          <p:cNvSpPr>
            <a:spLocks noGrp="1"/>
          </p:cNvSpPr>
          <p:nvPr>
            <p:ph type="sldNum" sz="quarter" idx="12"/>
          </p:nvPr>
        </p:nvSpPr>
        <p:spPr/>
        <p:txBody>
          <a:bodyPr rtlCol="0"/>
          <a:lstStyle/>
          <a:p>
            <a:pPr rtl="0"/>
            <a:fld id="{9CD8D479-8942-46E8-A226-A4E01F7A105C}" type="slidenum">
              <a:rPr lang="cs-CZ" smtClean="0"/>
              <a:t>‹#›</a:t>
            </a:fld>
            <a:endParaRPr lang="cs-CZ" dirty="0"/>
          </a:p>
        </p:txBody>
      </p:sp>
      <p:sp>
        <p:nvSpPr>
          <p:cNvPr id="3" name="Zástupný symbol pro datum 2"/>
          <p:cNvSpPr>
            <a:spLocks noGrp="1"/>
          </p:cNvSpPr>
          <p:nvPr>
            <p:ph type="dt" sz="half" idx="10"/>
          </p:nvPr>
        </p:nvSpPr>
        <p:spPr/>
        <p:txBody>
          <a:bodyPr rtlCol="0"/>
          <a:lstStyle/>
          <a:p>
            <a:pPr rtl="0"/>
            <a:fld id="{074F86FD-E090-494B-96E6-C531CBD48AD7}" type="datetime1">
              <a:rPr lang="cs-CZ" smtClean="0"/>
              <a:t>07.02.2022</a:t>
            </a:fld>
            <a:endParaRPr lang="cs-CZ" dirty="0"/>
          </a:p>
        </p:txBody>
      </p:sp>
      <p:sp>
        <p:nvSpPr>
          <p:cNvPr id="4" name="Zástupný symbol pro zápatí 3"/>
          <p:cNvSpPr>
            <a:spLocks noGrp="1"/>
          </p:cNvSpPr>
          <p:nvPr>
            <p:ph type="ftr" sz="quarter" idx="11"/>
          </p:nvPr>
        </p:nvSpPr>
        <p:spPr/>
        <p:txBody>
          <a:bodyPr rtlCol="0"/>
          <a:lstStyle>
            <a:lvl1pPr>
              <a:defRPr/>
            </a:lvl1pPr>
          </a:lstStyle>
          <a:p>
            <a:pPr rtl="0"/>
            <a:r>
              <a:rPr lang="cs-CZ" dirty="0"/>
              <a:t>Přidejte zápatí.</a:t>
            </a:r>
          </a:p>
        </p:txBody>
      </p:sp>
    </p:spTree>
    <p:extLst>
      <p:ext uri="{BB962C8B-B14F-4D97-AF65-F5344CB8AC3E}">
        <p14:creationId xmlns:p14="http://schemas.microsoft.com/office/powerpoint/2010/main" val="2465877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rázdné">
    <p:spTree>
      <p:nvGrpSpPr>
        <p:cNvPr id="1" name=""/>
        <p:cNvGrpSpPr/>
        <p:nvPr/>
      </p:nvGrpSpPr>
      <p:grpSpPr>
        <a:xfrm>
          <a:off x="0" y="0"/>
          <a:ext cx="0" cy="0"/>
          <a:chOff x="0" y="0"/>
          <a:chExt cx="0" cy="0"/>
        </a:xfrm>
      </p:grpSpPr>
      <p:sp>
        <p:nvSpPr>
          <p:cNvPr id="4" name="Zástupný symbol pro číslo snímku 3"/>
          <p:cNvSpPr>
            <a:spLocks noGrp="1"/>
          </p:cNvSpPr>
          <p:nvPr>
            <p:ph type="sldNum" sz="quarter" idx="12"/>
          </p:nvPr>
        </p:nvSpPr>
        <p:spPr/>
        <p:txBody>
          <a:bodyPr rtlCol="0"/>
          <a:lstStyle/>
          <a:p>
            <a:pPr rtl="0"/>
            <a:fld id="{9CD8D479-8942-46E8-A226-A4E01F7A105C}" type="slidenum">
              <a:rPr lang="cs-CZ" smtClean="0"/>
              <a:t>‹#›</a:t>
            </a:fld>
            <a:endParaRPr lang="cs-CZ" dirty="0"/>
          </a:p>
        </p:txBody>
      </p:sp>
      <p:sp>
        <p:nvSpPr>
          <p:cNvPr id="2" name="Zástupný symbol pro datum 1"/>
          <p:cNvSpPr>
            <a:spLocks noGrp="1"/>
          </p:cNvSpPr>
          <p:nvPr>
            <p:ph type="dt" sz="half" idx="10"/>
          </p:nvPr>
        </p:nvSpPr>
        <p:spPr/>
        <p:txBody>
          <a:bodyPr rtlCol="0"/>
          <a:lstStyle/>
          <a:p>
            <a:pPr rtl="0"/>
            <a:fld id="{14051C32-BBE1-4467-9DA7-7AC76538B95C}" type="datetime1">
              <a:rPr lang="cs-CZ" smtClean="0"/>
              <a:t>07.02.2022</a:t>
            </a:fld>
            <a:endParaRPr lang="cs-CZ" dirty="0"/>
          </a:p>
        </p:txBody>
      </p:sp>
      <p:sp>
        <p:nvSpPr>
          <p:cNvPr id="3" name="Zástupný symbol pro zápatí 2"/>
          <p:cNvSpPr>
            <a:spLocks noGrp="1"/>
          </p:cNvSpPr>
          <p:nvPr>
            <p:ph type="ftr" sz="quarter" idx="11"/>
          </p:nvPr>
        </p:nvSpPr>
        <p:spPr/>
        <p:txBody>
          <a:bodyPr rtlCol="0"/>
          <a:lstStyle>
            <a:lvl1pPr>
              <a:defRPr/>
            </a:lvl1pPr>
          </a:lstStyle>
          <a:p>
            <a:pPr rtl="0"/>
            <a:r>
              <a:rPr lang="cs-CZ" dirty="0"/>
              <a:t>Přidejte zápatí.</a:t>
            </a:r>
          </a:p>
        </p:txBody>
      </p:sp>
    </p:spTree>
    <p:extLst>
      <p:ext uri="{BB962C8B-B14F-4D97-AF65-F5344CB8AC3E}">
        <p14:creationId xmlns:p14="http://schemas.microsoft.com/office/powerpoint/2010/main" val="1107393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682434" y="919616"/>
            <a:ext cx="4155622" cy="2532888"/>
          </a:xfrm>
        </p:spPr>
        <p:txBody>
          <a:bodyPr rtlCol="0" anchor="b"/>
          <a:lstStyle>
            <a:lvl1pPr>
              <a:defRPr sz="3200"/>
            </a:lvl1pPr>
          </a:lstStyle>
          <a:p>
            <a:pPr rtl="0"/>
            <a:r>
              <a:rPr lang="cs-CZ"/>
              <a:t>Kliknutím lze upravit styl.</a:t>
            </a:r>
            <a:endParaRPr lang="cs-CZ" dirty="0"/>
          </a:p>
        </p:txBody>
      </p:sp>
      <p:sp>
        <p:nvSpPr>
          <p:cNvPr id="3" name="Zástupný symbol pro obsah 2"/>
          <p:cNvSpPr>
            <a:spLocks noGrp="1"/>
          </p:cNvSpPr>
          <p:nvPr>
            <p:ph idx="1"/>
          </p:nvPr>
        </p:nvSpPr>
        <p:spPr>
          <a:xfrm>
            <a:off x="1409699" y="915923"/>
            <a:ext cx="5216979" cy="5065776"/>
          </a:xfrm>
        </p:spPr>
        <p:txBody>
          <a:bodyPr rtlCol="0"/>
          <a:lstStyle>
            <a:lvl1pPr>
              <a:defRPr sz="22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rtl="0"/>
            <a:r>
              <a:rPr lang="cs-CZ"/>
              <a:t>Kliknutím lze upravit styly předlohy textu.</a:t>
            </a:r>
          </a:p>
          <a:p>
            <a:pPr lvl="1" rtl="0"/>
            <a:r>
              <a:rPr lang="cs-CZ"/>
              <a:t>Druhá úroveň</a:t>
            </a:r>
          </a:p>
          <a:p>
            <a:pPr lvl="2" rtl="0"/>
            <a:r>
              <a:rPr lang="cs-CZ"/>
              <a:t>Třetí úroveň</a:t>
            </a:r>
          </a:p>
          <a:p>
            <a:pPr lvl="3" rtl="0"/>
            <a:r>
              <a:rPr lang="cs-CZ"/>
              <a:t>Čtvrtá úroveň</a:t>
            </a:r>
          </a:p>
          <a:p>
            <a:pPr lvl="4" rtl="0"/>
            <a:r>
              <a:rPr lang="cs-CZ"/>
              <a:t>Pátá úroveň</a:t>
            </a:r>
            <a:endParaRPr lang="cs-CZ" dirty="0"/>
          </a:p>
        </p:txBody>
      </p:sp>
      <p:sp>
        <p:nvSpPr>
          <p:cNvPr id="4" name="Zástupný symbol pro text 3"/>
          <p:cNvSpPr>
            <a:spLocks noGrp="1"/>
          </p:cNvSpPr>
          <p:nvPr>
            <p:ph type="body" sz="half" idx="2"/>
          </p:nvPr>
        </p:nvSpPr>
        <p:spPr>
          <a:xfrm>
            <a:off x="6682434" y="3502152"/>
            <a:ext cx="4155622" cy="2479548"/>
          </a:xfrm>
        </p:spPr>
        <p:txBody>
          <a:bodyPr rtlCol="0">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cs-CZ"/>
              <a:t>Kliknutím lze upravit styly předlohy textu.</a:t>
            </a:r>
          </a:p>
        </p:txBody>
      </p:sp>
      <p:sp>
        <p:nvSpPr>
          <p:cNvPr id="7" name="Zástupný symbol pro číslo snímku 6"/>
          <p:cNvSpPr>
            <a:spLocks noGrp="1"/>
          </p:cNvSpPr>
          <p:nvPr>
            <p:ph type="sldNum" sz="quarter" idx="12"/>
          </p:nvPr>
        </p:nvSpPr>
        <p:spPr/>
        <p:txBody>
          <a:bodyPr rtlCol="0"/>
          <a:lstStyle/>
          <a:p>
            <a:pPr rtl="0"/>
            <a:fld id="{9CD8D479-8942-46E8-A226-A4E01F7A105C}" type="slidenum">
              <a:rPr lang="cs-CZ" smtClean="0"/>
              <a:t>‹#›</a:t>
            </a:fld>
            <a:endParaRPr lang="cs-CZ" dirty="0"/>
          </a:p>
        </p:txBody>
      </p:sp>
      <p:sp>
        <p:nvSpPr>
          <p:cNvPr id="5" name="Zástupný symbol pro datum 4"/>
          <p:cNvSpPr>
            <a:spLocks noGrp="1"/>
          </p:cNvSpPr>
          <p:nvPr>
            <p:ph type="dt" sz="half" idx="10"/>
          </p:nvPr>
        </p:nvSpPr>
        <p:spPr/>
        <p:txBody>
          <a:bodyPr rtlCol="0"/>
          <a:lstStyle/>
          <a:p>
            <a:pPr rtl="0"/>
            <a:fld id="{AEC5D839-9B5B-48E5-9F74-7819413ACFA5}" type="datetime1">
              <a:rPr lang="cs-CZ" smtClean="0"/>
              <a:t>07.02.2022</a:t>
            </a:fld>
            <a:endParaRPr lang="cs-CZ" dirty="0"/>
          </a:p>
        </p:txBody>
      </p:sp>
      <p:sp>
        <p:nvSpPr>
          <p:cNvPr id="6" name="Zástupný symbol pro zápatí 5"/>
          <p:cNvSpPr>
            <a:spLocks noGrp="1"/>
          </p:cNvSpPr>
          <p:nvPr>
            <p:ph type="ftr" sz="quarter" idx="11"/>
          </p:nvPr>
        </p:nvSpPr>
        <p:spPr/>
        <p:txBody>
          <a:bodyPr rtlCol="0"/>
          <a:lstStyle>
            <a:lvl1pPr>
              <a:defRPr/>
            </a:lvl1pPr>
          </a:lstStyle>
          <a:p>
            <a:pPr rtl="0"/>
            <a:r>
              <a:rPr lang="cs-CZ" dirty="0"/>
              <a:t>Přidejte zápatí.</a:t>
            </a:r>
          </a:p>
        </p:txBody>
      </p:sp>
    </p:spTree>
    <p:extLst>
      <p:ext uri="{BB962C8B-B14F-4D97-AF65-F5344CB8AC3E}">
        <p14:creationId xmlns:p14="http://schemas.microsoft.com/office/powerpoint/2010/main" val="3023549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6682435" y="919616"/>
            <a:ext cx="4155622" cy="2532888"/>
          </a:xfrm>
        </p:spPr>
        <p:txBody>
          <a:bodyPr rtlCol="0" anchor="b"/>
          <a:lstStyle>
            <a:lvl1pPr>
              <a:defRPr sz="3200"/>
            </a:lvl1pPr>
          </a:lstStyle>
          <a:p>
            <a:pPr rtl="0"/>
            <a:r>
              <a:rPr lang="cs-CZ"/>
              <a:t>Kliknutím lze upravit styl.</a:t>
            </a:r>
            <a:endParaRPr lang="cs-CZ" dirty="0"/>
          </a:p>
        </p:txBody>
      </p:sp>
      <p:sp>
        <p:nvSpPr>
          <p:cNvPr id="3" name="Zástupný symbol obrázku 2" descr="Prázdný zástupný symbol pro přidání obrázku Klikněte na zástupný symbol a vyberte obrázek, který chcete přidat."/>
          <p:cNvSpPr>
            <a:spLocks noGrp="1"/>
          </p:cNvSpPr>
          <p:nvPr>
            <p:ph type="pic" idx="1"/>
          </p:nvPr>
        </p:nvSpPr>
        <p:spPr>
          <a:xfrm>
            <a:off x="0" y="915923"/>
            <a:ext cx="6626677" cy="5065776"/>
          </a:xfrm>
        </p:spPr>
        <p:txBody>
          <a:bodyPr tIns="1371600" rtlCol="0">
            <a:normAutofit/>
          </a:bodyPr>
          <a:lstStyle>
            <a:lvl1pPr marL="0" indent="0" algn="ctr">
              <a:spcBef>
                <a:spcPts val="0"/>
              </a:spcBef>
              <a:buNone/>
              <a:defRPr sz="2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a:t>Kliknutím na ikonu přidáte obrázek.</a:t>
            </a:r>
            <a:endParaRPr lang="cs-CZ" dirty="0"/>
          </a:p>
        </p:txBody>
      </p:sp>
      <p:sp>
        <p:nvSpPr>
          <p:cNvPr id="4" name="Zástupný symbol pro text 3"/>
          <p:cNvSpPr>
            <a:spLocks noGrp="1"/>
          </p:cNvSpPr>
          <p:nvPr>
            <p:ph type="body" sz="half" idx="2"/>
          </p:nvPr>
        </p:nvSpPr>
        <p:spPr>
          <a:xfrm>
            <a:off x="6682435" y="3502152"/>
            <a:ext cx="4155622" cy="2479547"/>
          </a:xfrm>
        </p:spPr>
        <p:txBody>
          <a:bodyPr rtlCol="0">
            <a:normAutofit/>
          </a:bodyPr>
          <a:lstStyle>
            <a:lvl1pPr marL="0" indent="0">
              <a:spcBef>
                <a:spcPts val="9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cs-CZ"/>
              <a:t>Kliknutím lze upravit styly předlohy textu.</a:t>
            </a:r>
          </a:p>
        </p:txBody>
      </p:sp>
      <p:sp>
        <p:nvSpPr>
          <p:cNvPr id="7" name="Zástupný symbol pro číslo snímku 6"/>
          <p:cNvSpPr>
            <a:spLocks noGrp="1"/>
          </p:cNvSpPr>
          <p:nvPr>
            <p:ph type="sldNum" sz="quarter" idx="12"/>
          </p:nvPr>
        </p:nvSpPr>
        <p:spPr/>
        <p:txBody>
          <a:bodyPr rtlCol="0"/>
          <a:lstStyle/>
          <a:p>
            <a:pPr rtl="0"/>
            <a:fld id="{9CD8D479-8942-46E8-A226-A4E01F7A105C}" type="slidenum">
              <a:rPr lang="cs-CZ" smtClean="0"/>
              <a:t>‹#›</a:t>
            </a:fld>
            <a:endParaRPr lang="cs-CZ" dirty="0"/>
          </a:p>
        </p:txBody>
      </p:sp>
      <p:sp>
        <p:nvSpPr>
          <p:cNvPr id="5" name="Zástupný symbol pro datum 4"/>
          <p:cNvSpPr>
            <a:spLocks noGrp="1"/>
          </p:cNvSpPr>
          <p:nvPr>
            <p:ph type="dt" sz="half" idx="10"/>
          </p:nvPr>
        </p:nvSpPr>
        <p:spPr/>
        <p:txBody>
          <a:bodyPr rtlCol="0"/>
          <a:lstStyle/>
          <a:p>
            <a:pPr rtl="0"/>
            <a:fld id="{F2599C40-9CAC-442B-9E45-0AEF34B4997D}" type="datetime1">
              <a:rPr lang="cs-CZ" smtClean="0"/>
              <a:t>07.02.2022</a:t>
            </a:fld>
            <a:endParaRPr lang="cs-CZ" dirty="0"/>
          </a:p>
        </p:txBody>
      </p:sp>
      <p:sp>
        <p:nvSpPr>
          <p:cNvPr id="6" name="Zástupný symbol pro zápatí 5"/>
          <p:cNvSpPr>
            <a:spLocks noGrp="1"/>
          </p:cNvSpPr>
          <p:nvPr>
            <p:ph type="ftr" sz="quarter" idx="11"/>
          </p:nvPr>
        </p:nvSpPr>
        <p:spPr/>
        <p:txBody>
          <a:bodyPr rtlCol="0"/>
          <a:lstStyle>
            <a:lvl1pPr>
              <a:defRPr/>
            </a:lvl1pPr>
          </a:lstStyle>
          <a:p>
            <a:pPr rtl="0"/>
            <a:r>
              <a:rPr lang="cs-CZ" dirty="0"/>
              <a:t>Přidejte zápatí.</a:t>
            </a:r>
          </a:p>
        </p:txBody>
      </p:sp>
    </p:spTree>
    <p:extLst>
      <p:ext uri="{BB962C8B-B14F-4D97-AF65-F5344CB8AC3E}">
        <p14:creationId xmlns:p14="http://schemas.microsoft.com/office/powerpoint/2010/main" val="216422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Obdélník 9"/>
          <p:cNvSpPr/>
          <p:nvPr userDrawn="1"/>
        </p:nvSpPr>
        <p:spPr>
          <a:xfrm>
            <a:off x="0" y="6629400"/>
            <a:ext cx="1499616" cy="228600"/>
          </a:xfrm>
          <a:prstGeom prst="rect">
            <a:avLst/>
          </a:prstGeom>
          <a:gradFill>
            <a:gsLst>
              <a:gs pos="0">
                <a:schemeClr val="accent1">
                  <a:lumMod val="15000"/>
                  <a:lumOff val="85000"/>
                </a:schemeClr>
              </a:gs>
              <a:gs pos="100000">
                <a:schemeClr val="accent1">
                  <a:lumMod val="15000"/>
                  <a:lumOff val="8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p>
        </p:txBody>
      </p:sp>
      <p:sp>
        <p:nvSpPr>
          <p:cNvPr id="11" name="Obdélník 10"/>
          <p:cNvSpPr/>
          <p:nvPr/>
        </p:nvSpPr>
        <p:spPr>
          <a:xfrm>
            <a:off x="1609344" y="6629400"/>
            <a:ext cx="10582656" cy="228600"/>
          </a:xfrm>
          <a:prstGeom prst="rect">
            <a:avLst/>
          </a:prstGeom>
          <a:gradFill>
            <a:gsLst>
              <a:gs pos="0">
                <a:schemeClr val="accent1">
                  <a:lumMod val="35000"/>
                  <a:lumOff val="65000"/>
                </a:schemeClr>
              </a:gs>
              <a:gs pos="100000">
                <a:schemeClr val="accent1">
                  <a:lumMod val="35000"/>
                  <a:lumOff val="6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cs-CZ" dirty="0">
              <a:solidFill>
                <a:schemeClr val="accent1">
                  <a:lumMod val="75000"/>
                </a:schemeClr>
              </a:solidFill>
            </a:endParaRPr>
          </a:p>
        </p:txBody>
      </p:sp>
      <p:sp>
        <p:nvSpPr>
          <p:cNvPr id="2" name="Zástupný symbol pro nadpis 1"/>
          <p:cNvSpPr>
            <a:spLocks noGrp="1"/>
          </p:cNvSpPr>
          <p:nvPr>
            <p:ph type="title"/>
          </p:nvPr>
        </p:nvSpPr>
        <p:spPr>
          <a:xfrm>
            <a:off x="1410026" y="276087"/>
            <a:ext cx="9371949" cy="1183566"/>
          </a:xfrm>
          <a:prstGeom prst="rect">
            <a:avLst/>
          </a:prstGeom>
        </p:spPr>
        <p:txBody>
          <a:bodyPr vert="horz" lIns="91440" tIns="45720" rIns="91440" bIns="45720" rtlCol="0" anchor="b">
            <a:normAutofit/>
          </a:bodyPr>
          <a:lstStyle/>
          <a:p>
            <a:pPr rtl="0"/>
            <a:r>
              <a:rPr lang="cs-CZ" dirty="0"/>
              <a:t>Kliknutím můžete upravit styl předlohy nadpisů.</a:t>
            </a:r>
          </a:p>
        </p:txBody>
      </p:sp>
      <p:sp>
        <p:nvSpPr>
          <p:cNvPr id="3" name="Zástupný symbol pro text 2"/>
          <p:cNvSpPr>
            <a:spLocks noGrp="1"/>
          </p:cNvSpPr>
          <p:nvPr>
            <p:ph type="body" idx="1"/>
          </p:nvPr>
        </p:nvSpPr>
        <p:spPr>
          <a:xfrm>
            <a:off x="1410027" y="1566001"/>
            <a:ext cx="9371948" cy="4620682"/>
          </a:xfrm>
          <a:prstGeom prst="rect">
            <a:avLst/>
          </a:prstGeom>
        </p:spPr>
        <p:txBody>
          <a:bodyPr vert="horz" lIns="91440" tIns="45720" rIns="91440" bIns="45720" rtlCol="0">
            <a:normAutofit/>
          </a:bodyPr>
          <a:lstStyle/>
          <a:p>
            <a:pPr lvl="0" rtl="0"/>
            <a:r>
              <a:rPr lang="cs-CZ" dirty="0"/>
              <a:t>Upravit styly předlohy textu</a:t>
            </a:r>
          </a:p>
          <a:p>
            <a:pPr lvl="1" rtl="0"/>
            <a:r>
              <a:rPr lang="cs-CZ" dirty="0"/>
              <a:t>Druhá úroveň</a:t>
            </a:r>
          </a:p>
          <a:p>
            <a:pPr lvl="2" rtl="0"/>
            <a:r>
              <a:rPr lang="cs-CZ" dirty="0"/>
              <a:t>Třetí úroveň</a:t>
            </a:r>
          </a:p>
          <a:p>
            <a:pPr lvl="3" rtl="0"/>
            <a:r>
              <a:rPr lang="cs-CZ" dirty="0"/>
              <a:t>Čtvrtá úroveň</a:t>
            </a:r>
          </a:p>
          <a:p>
            <a:pPr lvl="4" rtl="0"/>
            <a:r>
              <a:rPr lang="cs-CZ" dirty="0"/>
              <a:t>Pátá úroveň</a:t>
            </a:r>
          </a:p>
        </p:txBody>
      </p:sp>
      <p:sp>
        <p:nvSpPr>
          <p:cNvPr id="6" name="Zástupný symbol pro číslo snímku 5"/>
          <p:cNvSpPr>
            <a:spLocks noGrp="1"/>
          </p:cNvSpPr>
          <p:nvPr>
            <p:ph type="sldNum" sz="quarter" idx="4"/>
          </p:nvPr>
        </p:nvSpPr>
        <p:spPr>
          <a:xfrm>
            <a:off x="0" y="6629400"/>
            <a:ext cx="41040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pPr rtl="0"/>
            <a:fld id="{9CD8D479-8942-46E8-A226-A4E01F7A105C}" type="slidenum">
              <a:rPr lang="cs-CZ" smtClean="0"/>
              <a:pPr rtl="0"/>
              <a:t>‹#›</a:t>
            </a:fld>
            <a:endParaRPr lang="cs-CZ" dirty="0"/>
          </a:p>
        </p:txBody>
      </p:sp>
      <p:sp>
        <p:nvSpPr>
          <p:cNvPr id="4" name="Zástupný symbol pro datum 3"/>
          <p:cNvSpPr>
            <a:spLocks noGrp="1"/>
          </p:cNvSpPr>
          <p:nvPr>
            <p:ph type="dt" sz="half" idx="2"/>
          </p:nvPr>
        </p:nvSpPr>
        <p:spPr>
          <a:xfrm>
            <a:off x="453403" y="6629400"/>
            <a:ext cx="1000662" cy="228600"/>
          </a:xfrm>
          <a:prstGeom prst="rect">
            <a:avLst/>
          </a:prstGeom>
        </p:spPr>
        <p:txBody>
          <a:bodyPr vert="horz" lIns="91440" tIns="45720" rIns="91440" bIns="45720" rtlCol="0" anchor="ctr"/>
          <a:lstStyle>
            <a:lvl1pPr algn="r">
              <a:defRPr sz="1100">
                <a:solidFill>
                  <a:schemeClr val="accent1">
                    <a:lumMod val="50000"/>
                  </a:schemeClr>
                </a:solidFill>
              </a:defRPr>
            </a:lvl1pPr>
          </a:lstStyle>
          <a:p>
            <a:pPr rtl="0"/>
            <a:fld id="{78EC3F2B-7E2D-4B12-9FC0-797A331B58F1}" type="datetime1">
              <a:rPr lang="cs-CZ" smtClean="0"/>
              <a:t>07.02.2022</a:t>
            </a:fld>
            <a:endParaRPr lang="cs-CZ" dirty="0"/>
          </a:p>
        </p:txBody>
      </p:sp>
      <p:sp>
        <p:nvSpPr>
          <p:cNvPr id="5" name="Zástupný symbol pro zápatí 4"/>
          <p:cNvSpPr>
            <a:spLocks noGrp="1"/>
          </p:cNvSpPr>
          <p:nvPr>
            <p:ph type="ftr" sz="quarter" idx="3"/>
          </p:nvPr>
        </p:nvSpPr>
        <p:spPr>
          <a:xfrm>
            <a:off x="1637716" y="6629400"/>
            <a:ext cx="9144259" cy="228600"/>
          </a:xfrm>
          <a:prstGeom prst="rect">
            <a:avLst/>
          </a:prstGeom>
        </p:spPr>
        <p:txBody>
          <a:bodyPr vert="horz" lIns="91440" tIns="45720" rIns="91440" bIns="45720" rtlCol="0" anchor="ctr"/>
          <a:lstStyle>
            <a:lvl1pPr algn="l">
              <a:defRPr sz="1100">
                <a:solidFill>
                  <a:schemeClr val="accent1">
                    <a:lumMod val="50000"/>
                  </a:schemeClr>
                </a:solidFill>
              </a:defRPr>
            </a:lvl1pPr>
          </a:lstStyle>
          <a:p>
            <a:pPr rtl="0"/>
            <a:r>
              <a:rPr lang="cs-CZ" dirty="0"/>
              <a:t>Přidejte zápatí.</a:t>
            </a:r>
          </a:p>
        </p:txBody>
      </p:sp>
    </p:spTree>
    <p:extLst>
      <p:ext uri="{BB962C8B-B14F-4D97-AF65-F5344CB8AC3E}">
        <p14:creationId xmlns:p14="http://schemas.microsoft.com/office/powerpoint/2010/main" val="286604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p:txStyles>
    <p:titleStyle>
      <a:lvl1pPr algn="l" defTabSz="914400" rtl="0" eaLnBrk="1" latinLnBrk="0" hangingPunct="1">
        <a:spcBef>
          <a:spcPct val="0"/>
        </a:spcBef>
        <a:buNone/>
        <a:defRPr sz="3400" kern="1200">
          <a:solidFill>
            <a:schemeClr val="accent1">
              <a:lumMod val="75000"/>
            </a:schemeClr>
          </a:solidFill>
          <a:latin typeface="+mj-lt"/>
          <a:ea typeface="+mj-ea"/>
          <a:cs typeface="+mj-cs"/>
        </a:defRPr>
      </a:lvl1pPr>
    </p:titleStyle>
    <p:bodyStyle>
      <a:lvl1pPr marL="210312" indent="-210312" algn="l" defTabSz="914400" rtl="0" eaLnBrk="1" latinLnBrk="0" hangingPunct="1">
        <a:lnSpc>
          <a:spcPct val="90000"/>
        </a:lnSpc>
        <a:spcBef>
          <a:spcPts val="1100"/>
        </a:spcBef>
        <a:buFont typeface="Arial" panose="020B0604020202020204" pitchFamily="34" charset="0"/>
        <a:buChar char="•"/>
        <a:defRPr sz="2200" kern="1200">
          <a:solidFill>
            <a:schemeClr val="tx1"/>
          </a:solidFill>
          <a:latin typeface="+mn-lt"/>
          <a:ea typeface="+mn-ea"/>
          <a:cs typeface="+mn-cs"/>
        </a:defRPr>
      </a:lvl1pPr>
      <a:lvl2pPr marL="438912" indent="-155448" algn="l" defTabSz="914400" rtl="0" eaLnBrk="1" latinLnBrk="0" hangingPunct="1">
        <a:lnSpc>
          <a:spcPct val="90000"/>
        </a:lnSpc>
        <a:spcBef>
          <a:spcPts val="400"/>
        </a:spcBef>
        <a:buFont typeface="Arial" panose="020B0604020202020204" pitchFamily="34" charset="0"/>
        <a:buChar char="•"/>
        <a:defRPr sz="1800" kern="1200">
          <a:solidFill>
            <a:schemeClr val="tx1"/>
          </a:solidFill>
          <a:latin typeface="+mn-lt"/>
          <a:ea typeface="+mn-ea"/>
          <a:cs typeface="+mn-cs"/>
        </a:defRPr>
      </a:lvl2pPr>
      <a:lvl3pPr marL="676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3pPr>
      <a:lvl4pPr marL="905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4pPr>
      <a:lvl5pPr marL="11338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5pPr>
      <a:lvl6pPr marL="13624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6pPr>
      <a:lvl7pPr marL="15910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7pPr>
      <a:lvl8pPr marL="18196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8pPr>
      <a:lvl9pPr marL="2048256" indent="-155448" algn="l" defTabSz="914400" rtl="0" eaLnBrk="1" latinLnBrk="0" hangingPunct="1">
        <a:lnSpc>
          <a:spcPct val="90000"/>
        </a:lnSpc>
        <a:spcBef>
          <a:spcPts val="400"/>
        </a:spcBef>
        <a:buFont typeface="Arial" panose="020B0604020202020204"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3.png"/><Relationship Id="rId7" Type="http://schemas.openxmlformats.org/officeDocument/2006/relationships/image" Target="../media/image17.png"/><Relationship Id="rId12" Type="http://schemas.openxmlformats.org/officeDocument/2006/relationships/image" Target="../media/image22.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11" Type="http://schemas.openxmlformats.org/officeDocument/2006/relationships/image" Target="../media/image21.jpeg"/><Relationship Id="rId5" Type="http://schemas.openxmlformats.org/officeDocument/2006/relationships/image" Target="../media/image15.png"/><Relationship Id="rId10" Type="http://schemas.openxmlformats.org/officeDocument/2006/relationships/image" Target="../media/image20.png"/><Relationship Id="rId4" Type="http://schemas.openxmlformats.org/officeDocument/2006/relationships/image" Target="../media/image14.png"/><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hyperlink" Target="http://www.nace.cz/sekce-e-zasobovani-vodou-cinnosti-souvisejici-s/382/odstranovani-odpadu/3821-odstranovani-odpadu-krome-nebezpecnych.html" TargetMode="External"/><Relationship Id="rId3" Type="http://schemas.openxmlformats.org/officeDocument/2006/relationships/hyperlink" Target="http://www.nace.cz/sekce-e-zasobovani-vodou-cinnosti-souvisejici-s/360/shromazdovani-uprava-a-rozvod-vody/3600-shromazdovani-uprava-a-rozvod-vody.html" TargetMode="External"/><Relationship Id="rId7" Type="http://schemas.openxmlformats.org/officeDocument/2006/relationships/hyperlink" Target="http://www.nace.cz/sekce-e-zasobovani-vodou-cinnosti-souvisejici-s/381/shromazdovani-a-sber-odpadu/3812-shromazdovani-a-sber-nebezpecnych-odpadu.html" TargetMode="External"/><Relationship Id="rId2" Type="http://schemas.openxmlformats.org/officeDocument/2006/relationships/hyperlink" Target="http://www.nace.cz/sekce-e-zasobovani-vodou-cinnosti-souvisejici-s/383/uprava-odpadu-k-dalsimu-vyuziti/3832-uprava-odpadu-k-dalsimu-vyuziti-krome-demontaze-vraku-stroju-a-zarizeni.html" TargetMode="External"/><Relationship Id="rId1" Type="http://schemas.openxmlformats.org/officeDocument/2006/relationships/slideLayout" Target="../slideLayouts/slideLayout2.xml"/><Relationship Id="rId6" Type="http://schemas.openxmlformats.org/officeDocument/2006/relationships/hyperlink" Target="http://www.nace.cz/sekce-e-zasobovani-vodou-cinnosti-souvisejici-s/381/shromazdovani-a-sber-odpadu/3811-shromazdovani-a-sber-odpadu-krome-nebezpecnych.html" TargetMode="External"/><Relationship Id="rId11" Type="http://schemas.openxmlformats.org/officeDocument/2006/relationships/hyperlink" Target="http://www.nace.cz/sekce-e-zasobovani-vodou-cinnosti-souvisejici-s/390/sanace-a-jine-cinnosti-souvisejici-s-odpady/3900-sanace-a-jine-cinnosti-souvisejici-s-odpady.html" TargetMode="External"/><Relationship Id="rId5" Type="http://schemas.openxmlformats.org/officeDocument/2006/relationships/hyperlink" Target="http://www.nace.cz/sekce-e-zasobovani-vodou-cinnosti-souvisejici-s/370/cinnosti-souvisejici-s-odpadnimi-vodami/3700-cinnosti-souvisejici-s-odpadnimi-vodami.html" TargetMode="External"/><Relationship Id="rId10" Type="http://schemas.openxmlformats.org/officeDocument/2006/relationships/hyperlink" Target="http://www.nace.cz/sekce-e-zasobovani-vodou-cinnosti-souvisejici-s/383/uprava-odpadu-k-dalsimu-vyuziti/3831-demontaz-vraku-a-vyrazenych-stroju-a-zarizeni-pro-ucely-recyklace.html" TargetMode="External"/><Relationship Id="rId4" Type="http://schemas.openxmlformats.org/officeDocument/2006/relationships/hyperlink" Target="http://www.nace.cz/sekce-g-velkoobchod-a-maloobchod-opravy-a-udrzb/467/ostatni-specializovany-velkoobchod/4677-velkoobchod-s-odpadem-a-srotem.html" TargetMode="External"/><Relationship Id="rId9" Type="http://schemas.openxmlformats.org/officeDocument/2006/relationships/hyperlink" Target="http://www.nace.cz/sekce-e-zasobovani-vodou-cinnosti-souvisejici-s/382/odstranovani-odpadu/3822-odstranovani-nebezpecnych-odpadu.html"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www.sony.cz/hub/eco/ekologicke-produkty/inovace" TargetMode="External"/><Relationship Id="rId2" Type="http://schemas.openxmlformats.org/officeDocument/2006/relationships/hyperlink" Target="http://www.ecoweb.info/" TargetMode="Externa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7.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hyperlink" Target="http://www.zelenykruh.cz/cz/" TargetMode="External"/><Relationship Id="rId1" Type="http://schemas.openxmlformats.org/officeDocument/2006/relationships/slideLayout" Target="../slideLayouts/slideLayout2.xml"/><Relationship Id="rId6" Type="http://schemas.openxmlformats.org/officeDocument/2006/relationships/image" Target="../media/image35.png"/><Relationship Id="rId11" Type="http://schemas.openxmlformats.org/officeDocument/2006/relationships/image" Target="../media/image40.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hyperlink" Target="https://www.sfzp.cz/dotace-a-pujcky/"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www.youtube.com/watch?v=64R2MYUt394"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p:txBody>
          <a:bodyPr rtlCol="0">
            <a:normAutofit fontScale="90000"/>
          </a:bodyPr>
          <a:lstStyle/>
          <a:p>
            <a:pPr algn="ctr"/>
            <a:r>
              <a:rPr lang="cs-CZ" dirty="0"/>
              <a:t>Ekonomika životního prostředí </a:t>
            </a:r>
            <a:br>
              <a:rPr lang="cs-CZ" dirty="0"/>
            </a:br>
            <a:r>
              <a:rPr lang="cs-CZ" dirty="0"/>
              <a:t>Úvod</a:t>
            </a:r>
            <a:br>
              <a:rPr lang="cs-CZ" dirty="0"/>
            </a:br>
            <a:br>
              <a:rPr lang="cs-CZ" dirty="0"/>
            </a:br>
            <a:br>
              <a:rPr lang="cs-CZ" dirty="0"/>
            </a:br>
            <a:r>
              <a:rPr lang="cs-CZ" sz="2700" dirty="0"/>
              <a:t>Ekonomika životního prostředí a technické infrastruktury</a:t>
            </a:r>
            <a:br>
              <a:rPr lang="cs-CZ" dirty="0"/>
            </a:br>
            <a:endParaRPr lang="cs-CZ" dirty="0"/>
          </a:p>
        </p:txBody>
      </p:sp>
      <p:sp>
        <p:nvSpPr>
          <p:cNvPr id="3" name="Podnadpis 2"/>
          <p:cNvSpPr>
            <a:spLocks noGrp="1"/>
          </p:cNvSpPr>
          <p:nvPr>
            <p:ph type="subTitle" idx="1"/>
          </p:nvPr>
        </p:nvSpPr>
        <p:spPr/>
        <p:txBody>
          <a:bodyPr rtlCol="0"/>
          <a:lstStyle/>
          <a:p>
            <a:pPr rtl="0"/>
            <a:r>
              <a:rPr lang="cs-CZ" dirty="0"/>
              <a:t>Doc. Ing. Mgr. Jana Soukopová, Ph.D.</a:t>
            </a:r>
          </a:p>
        </p:txBody>
      </p:sp>
    </p:spTree>
    <p:extLst>
      <p:ext uri="{BB962C8B-B14F-4D97-AF65-F5344CB8AC3E}">
        <p14:creationId xmlns:p14="http://schemas.microsoft.com/office/powerpoint/2010/main" val="426154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altLang="cs-CZ"/>
              <a:t>Udržitelný rozvoj</a:t>
            </a:r>
          </a:p>
        </p:txBody>
      </p:sp>
      <p:sp>
        <p:nvSpPr>
          <p:cNvPr id="139267" name="Rectangle 3"/>
          <p:cNvSpPr>
            <a:spLocks noGrp="1" noChangeArrowheads="1"/>
          </p:cNvSpPr>
          <p:nvPr>
            <p:ph type="body" idx="1"/>
          </p:nvPr>
        </p:nvSpPr>
        <p:spPr>
          <a:xfrm>
            <a:off x="1919288" y="1990725"/>
            <a:ext cx="6699250" cy="3824288"/>
          </a:xfrm>
        </p:spPr>
        <p:txBody>
          <a:bodyPr/>
          <a:lstStyle/>
          <a:p>
            <a:pPr eaLnBrk="1" hangingPunct="1">
              <a:defRPr/>
            </a:pPr>
            <a:r>
              <a:rPr lang="cs-CZ" sz="2000" dirty="0"/>
              <a:t>Takový ekonomicky, sociálně i technologicky možný rozvoj, při němž každá generace uspokojuje své potřeby tak, že při tom neohrožuje možnosti budoucích generací uspokojovat své potřeby.</a:t>
            </a:r>
          </a:p>
          <a:p>
            <a:pPr eaLnBrk="1" hangingPunct="1">
              <a:defRPr/>
            </a:pPr>
            <a:r>
              <a:rPr lang="cs-CZ" sz="2800" dirty="0"/>
              <a:t>3 pilíře </a:t>
            </a:r>
          </a:p>
          <a:p>
            <a:pPr lvl="1" eaLnBrk="1" hangingPunct="1">
              <a:defRPr/>
            </a:pPr>
            <a:r>
              <a:rPr lang="cs-CZ" sz="2400" dirty="0"/>
              <a:t>Ekologický </a:t>
            </a:r>
          </a:p>
          <a:p>
            <a:pPr lvl="1" eaLnBrk="1" hangingPunct="1">
              <a:defRPr/>
            </a:pPr>
            <a:r>
              <a:rPr lang="cs-CZ" sz="2400" dirty="0"/>
              <a:t>Sociální </a:t>
            </a:r>
          </a:p>
          <a:p>
            <a:pPr lvl="1" eaLnBrk="1" hangingPunct="1">
              <a:defRPr/>
            </a:pPr>
            <a:r>
              <a:rPr lang="cs-CZ" sz="2400" u="sng" dirty="0">
                <a:solidFill>
                  <a:schemeClr val="accent2">
                    <a:lumMod val="75000"/>
                  </a:schemeClr>
                </a:solidFill>
              </a:rPr>
              <a:t>Ekonomický</a:t>
            </a:r>
          </a:p>
        </p:txBody>
      </p:sp>
      <p:pic>
        <p:nvPicPr>
          <p:cNvPr id="7172" name="Picture 11" descr="http://www.therightplanet.com/wp-content/uploads/2012/08/sustainable-develop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2065" y="3548026"/>
            <a:ext cx="3745111" cy="2725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13" descr="http://www.rice.re/image/logoriceaf.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43925" y="115889"/>
            <a:ext cx="1873250" cy="18748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69969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r>
              <a:rPr lang="cs-CZ" altLang="cs-CZ"/>
              <a:t>Zásady UR</a:t>
            </a:r>
          </a:p>
        </p:txBody>
      </p:sp>
      <p:sp>
        <p:nvSpPr>
          <p:cNvPr id="8195" name="Zástupný symbol pro obsah 2"/>
          <p:cNvSpPr>
            <a:spLocks noGrp="1"/>
          </p:cNvSpPr>
          <p:nvPr>
            <p:ph idx="1"/>
          </p:nvPr>
        </p:nvSpPr>
        <p:spPr>
          <a:xfrm>
            <a:off x="1410026" y="1981200"/>
            <a:ext cx="4757413" cy="4114800"/>
          </a:xfrm>
        </p:spPr>
        <p:txBody>
          <a:bodyPr>
            <a:normAutofit fontScale="92500" lnSpcReduction="10000"/>
          </a:bodyPr>
          <a:lstStyle/>
          <a:p>
            <a:r>
              <a:rPr lang="cs-CZ" altLang="cs-CZ" sz="1800" dirty="0"/>
              <a:t>propojení základních  oblastí života (3 pilíře)</a:t>
            </a:r>
          </a:p>
          <a:p>
            <a:r>
              <a:rPr lang="cs-CZ" altLang="cs-CZ" sz="1800" dirty="0"/>
              <a:t>dlouhodobá perspektiva </a:t>
            </a:r>
          </a:p>
          <a:p>
            <a:r>
              <a:rPr lang="cs-CZ" altLang="cs-CZ" sz="1800" dirty="0"/>
              <a:t>kapacita životního </a:t>
            </a:r>
            <a:br>
              <a:rPr lang="cs-CZ" altLang="cs-CZ" sz="1800" dirty="0"/>
            </a:br>
            <a:r>
              <a:rPr lang="cs-CZ" altLang="cs-CZ" sz="1800" dirty="0"/>
              <a:t>prostředí je omezená</a:t>
            </a:r>
          </a:p>
          <a:p>
            <a:r>
              <a:rPr lang="cs-CZ" altLang="cs-CZ" sz="1800" dirty="0"/>
              <a:t>předběžná opatrnost</a:t>
            </a:r>
          </a:p>
          <a:p>
            <a:r>
              <a:rPr lang="cs-CZ" altLang="cs-CZ" sz="1800" dirty="0"/>
              <a:t>prevence</a:t>
            </a:r>
          </a:p>
          <a:p>
            <a:r>
              <a:rPr lang="cs-CZ" altLang="cs-CZ" sz="1800" dirty="0"/>
              <a:t>kvalita života </a:t>
            </a:r>
          </a:p>
          <a:p>
            <a:r>
              <a:rPr lang="cs-CZ" altLang="cs-CZ" sz="1800" dirty="0"/>
              <a:t>sociální spravedlnost </a:t>
            </a:r>
          </a:p>
          <a:p>
            <a:r>
              <a:rPr lang="cs-CZ" altLang="cs-CZ" sz="1800" dirty="0"/>
              <a:t>zohlednění vztahu </a:t>
            </a:r>
            <a:br>
              <a:rPr lang="cs-CZ" altLang="cs-CZ" sz="1800" dirty="0"/>
            </a:br>
            <a:r>
              <a:rPr lang="cs-CZ" altLang="cs-CZ" sz="1800" dirty="0"/>
              <a:t>lokální - globální </a:t>
            </a:r>
          </a:p>
          <a:p>
            <a:r>
              <a:rPr lang="cs-CZ" altLang="cs-CZ" sz="1800" dirty="0" err="1"/>
              <a:t>vnitrogenerační</a:t>
            </a:r>
            <a:r>
              <a:rPr lang="cs-CZ" altLang="cs-CZ" sz="1800" dirty="0"/>
              <a:t> a mezigenerační odpovědnost </a:t>
            </a:r>
          </a:p>
          <a:p>
            <a:r>
              <a:rPr lang="cs-CZ" altLang="cs-CZ" sz="1800" dirty="0"/>
              <a:t>demokratické procesy</a:t>
            </a:r>
          </a:p>
        </p:txBody>
      </p:sp>
      <p:pic>
        <p:nvPicPr>
          <p:cNvPr id="8196" name="Picture 2" descr="http://www.presseurop.eu/files/Chappatte_Ri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3627" y="1216099"/>
            <a:ext cx="4669428" cy="35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0766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p:txBody>
          <a:bodyPr/>
          <a:lstStyle/>
          <a:p>
            <a:r>
              <a:rPr lang="cs-CZ" altLang="cs-CZ"/>
              <a:t>ŽP jako veřejný statek</a:t>
            </a:r>
          </a:p>
        </p:txBody>
      </p:sp>
      <p:sp>
        <p:nvSpPr>
          <p:cNvPr id="3" name="Zástupný symbol pro obsah 2"/>
          <p:cNvSpPr>
            <a:spLocks noGrp="1"/>
          </p:cNvSpPr>
          <p:nvPr>
            <p:ph idx="1"/>
          </p:nvPr>
        </p:nvSpPr>
        <p:spPr>
          <a:xfrm>
            <a:off x="1997076" y="1844676"/>
            <a:ext cx="8353425" cy="3103563"/>
          </a:xfrm>
        </p:spPr>
        <p:txBody>
          <a:bodyPr/>
          <a:lstStyle/>
          <a:p>
            <a:pPr>
              <a:defRPr/>
            </a:pPr>
            <a:r>
              <a:rPr lang="cs-CZ" sz="2800" dirty="0"/>
              <a:t>Dobrý stav ŽP – předpoklad existence člověka</a:t>
            </a:r>
          </a:p>
          <a:p>
            <a:pPr>
              <a:defRPr/>
            </a:pPr>
            <a:r>
              <a:rPr lang="cs-CZ" sz="2800" dirty="0"/>
              <a:t>ŽP – z pohledu e. teorie = čistě veřejný statek?</a:t>
            </a:r>
          </a:p>
          <a:p>
            <a:pPr lvl="1">
              <a:defRPr/>
            </a:pPr>
            <a:r>
              <a:rPr lang="cs-CZ" sz="2400" dirty="0"/>
              <a:t>jedince nelze vyloučit ze spotřeby </a:t>
            </a:r>
            <a:r>
              <a:rPr lang="cs-CZ" sz="2400" dirty="0">
                <a:solidFill>
                  <a:schemeClr val="accent6">
                    <a:lumMod val="75000"/>
                  </a:schemeClr>
                </a:solidFill>
              </a:rPr>
              <a:t>(nevylučitelnost)</a:t>
            </a:r>
          </a:p>
          <a:p>
            <a:pPr lvl="1">
              <a:defRPr/>
            </a:pPr>
            <a:r>
              <a:rPr lang="cs-CZ" sz="2400" dirty="0"/>
              <a:t>užitek se spotřeby jedince nesnižuje užitek ostatních </a:t>
            </a:r>
            <a:r>
              <a:rPr lang="cs-CZ" sz="2400" dirty="0">
                <a:solidFill>
                  <a:schemeClr val="accent6">
                    <a:lumMod val="75000"/>
                  </a:schemeClr>
                </a:solidFill>
              </a:rPr>
              <a:t>(nerivalita)</a:t>
            </a:r>
          </a:p>
        </p:txBody>
      </p:sp>
      <p:pic>
        <p:nvPicPr>
          <p:cNvPr id="10244" name="Picture 5" descr="http://cleanfuelforthought.files.wordpress.com/2011/11/sun_public_good-11.gif?w=5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2038" y="4076700"/>
            <a:ext cx="5478462" cy="2520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20549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r>
              <a:rPr lang="cs-CZ" altLang="cs-CZ" dirty="0"/>
              <a:t>ŽP</a:t>
            </a:r>
          </a:p>
        </p:txBody>
      </p:sp>
      <p:sp>
        <p:nvSpPr>
          <p:cNvPr id="14339" name="Zástupný symbol pro obsah 2"/>
          <p:cNvSpPr>
            <a:spLocks noGrp="1"/>
          </p:cNvSpPr>
          <p:nvPr>
            <p:ph idx="1"/>
          </p:nvPr>
        </p:nvSpPr>
        <p:spPr/>
        <p:txBody>
          <a:bodyPr/>
          <a:lstStyle/>
          <a:p>
            <a:r>
              <a:rPr lang="cs-CZ" altLang="cs-CZ" sz="2800"/>
              <a:t>jednotlivci nejsou schopni docenit užitek (často užitek nelze přesně určit)</a:t>
            </a:r>
          </a:p>
          <a:p>
            <a:r>
              <a:rPr lang="cs-CZ" altLang="cs-CZ" sz="2800" b="1"/>
              <a:t>existují externality</a:t>
            </a:r>
          </a:p>
          <a:p>
            <a:r>
              <a:rPr lang="cs-CZ" altLang="cs-CZ" sz="2800"/>
              <a:t>není zde konkurence na straně poptávky (substituce mezi statky také není možná)</a:t>
            </a:r>
          </a:p>
          <a:p>
            <a:r>
              <a:rPr lang="cs-CZ" altLang="cs-CZ" sz="2800"/>
              <a:t>informovanost veřejnosti je problematická</a:t>
            </a:r>
          </a:p>
          <a:p>
            <a:r>
              <a:rPr lang="cs-CZ" altLang="cs-CZ" sz="2800"/>
              <a:t>trh je nedokonalý, deformovaný.</a:t>
            </a:r>
          </a:p>
          <a:p>
            <a:endParaRPr lang="cs-CZ" altLang="cs-CZ"/>
          </a:p>
        </p:txBody>
      </p:sp>
    </p:spTree>
    <p:extLst>
      <p:ext uri="{BB962C8B-B14F-4D97-AF65-F5344CB8AC3E}">
        <p14:creationId xmlns:p14="http://schemas.microsoft.com/office/powerpoint/2010/main" val="187260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r>
              <a:rPr lang="cs-CZ" altLang="cs-CZ"/>
              <a:t>Problém znečištění ŽP</a:t>
            </a:r>
          </a:p>
        </p:txBody>
      </p:sp>
      <p:sp>
        <p:nvSpPr>
          <p:cNvPr id="13315" name="Zástupný symbol pro obsah 2"/>
          <p:cNvSpPr>
            <a:spLocks noGrp="1"/>
          </p:cNvSpPr>
          <p:nvPr>
            <p:ph idx="1"/>
          </p:nvPr>
        </p:nvSpPr>
        <p:spPr/>
        <p:txBody>
          <a:bodyPr/>
          <a:lstStyle/>
          <a:p>
            <a:r>
              <a:rPr lang="cs-CZ" altLang="cs-CZ" dirty="0"/>
              <a:t>environmentální statky stávají nedostatkovými a mezi </a:t>
            </a:r>
            <a:r>
              <a:rPr lang="cs-CZ" altLang="cs-CZ" dirty="0">
                <a:sym typeface="Symbol" pitchFamily="18" charset="2"/>
              </a:rPr>
              <a:t> </a:t>
            </a:r>
            <a:r>
              <a:rPr lang="cs-CZ" altLang="cs-CZ" dirty="0"/>
              <a:t>začíná </a:t>
            </a:r>
            <a:r>
              <a:rPr lang="cs-CZ" altLang="cs-CZ" b="1" dirty="0"/>
              <a:t>konkurence</a:t>
            </a:r>
            <a:r>
              <a:rPr lang="cs-CZ" altLang="cs-CZ" dirty="0"/>
              <a:t> a </a:t>
            </a:r>
            <a:r>
              <a:rPr lang="cs-CZ" altLang="cs-CZ" b="1" dirty="0"/>
              <a:t>rivalita</a:t>
            </a:r>
          </a:p>
          <a:p>
            <a:pPr marL="447675" lvl="1" indent="0">
              <a:buNone/>
            </a:pPr>
            <a:r>
              <a:rPr lang="cs-CZ" altLang="cs-CZ" dirty="0"/>
              <a:t>ŽP </a:t>
            </a:r>
          </a:p>
          <a:p>
            <a:pPr marL="447675" lvl="1" indent="0">
              <a:buNone/>
            </a:pPr>
            <a:r>
              <a:rPr lang="cs-CZ" altLang="cs-CZ" dirty="0"/>
              <a:t>charakter smíšených statků </a:t>
            </a:r>
            <a:r>
              <a:rPr lang="cs-CZ" altLang="cs-CZ" dirty="0">
                <a:sym typeface="Symbol" pitchFamily="18" charset="2"/>
              </a:rPr>
              <a:t> </a:t>
            </a:r>
            <a:r>
              <a:rPr lang="cs-CZ" altLang="cs-CZ" dirty="0"/>
              <a:t>nezbytná role státu </a:t>
            </a:r>
          </a:p>
          <a:p>
            <a:pPr marL="447675" lvl="1" indent="0">
              <a:buNone/>
            </a:pPr>
            <a:r>
              <a:rPr lang="cs-CZ" altLang="cs-CZ" sz="2400" i="1" dirty="0"/>
              <a:t>stát nahrazuje pomyslnou neviditelnou ruku trhu, tzv. „</a:t>
            </a:r>
            <a:r>
              <a:rPr lang="cs-CZ" altLang="cs-CZ" sz="2400" i="1" dirty="0">
                <a:solidFill>
                  <a:schemeClr val="accent6">
                    <a:lumMod val="75000"/>
                  </a:schemeClr>
                </a:solidFill>
              </a:rPr>
              <a:t>viditelnou rukou státu</a:t>
            </a:r>
            <a:r>
              <a:rPr lang="cs-CZ" altLang="cs-CZ" sz="2400" i="1" dirty="0"/>
              <a:t>“ a snaží se o dosažení optimálního stavu </a:t>
            </a:r>
          </a:p>
          <a:p>
            <a:pPr marL="447675" lvl="1" indent="0">
              <a:buNone/>
            </a:pPr>
            <a:r>
              <a:rPr lang="cs-CZ" altLang="cs-CZ" sz="2400" i="1" dirty="0">
                <a:solidFill>
                  <a:schemeClr val="accent6">
                    <a:lumMod val="75000"/>
                  </a:schemeClr>
                </a:solidFill>
              </a:rPr>
              <a:t>STÁTEM GARANTOVANÁ OCHRANA ŽP</a:t>
            </a:r>
          </a:p>
          <a:p>
            <a:endParaRPr lang="cs-CZ" altLang="cs-CZ" dirty="0"/>
          </a:p>
        </p:txBody>
      </p:sp>
    </p:spTree>
    <p:extLst>
      <p:ext uri="{BB962C8B-B14F-4D97-AF65-F5344CB8AC3E}">
        <p14:creationId xmlns:p14="http://schemas.microsoft.com/office/powerpoint/2010/main" val="3668699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r>
              <a:rPr lang="cs-CZ" altLang="cs-CZ" dirty="0"/>
              <a:t>ŽP a externality</a:t>
            </a:r>
          </a:p>
        </p:txBody>
      </p:sp>
      <p:sp>
        <p:nvSpPr>
          <p:cNvPr id="3" name="Zástupný symbol pro obsah 2"/>
          <p:cNvSpPr>
            <a:spLocks noGrp="1"/>
          </p:cNvSpPr>
          <p:nvPr>
            <p:ph idx="1"/>
          </p:nvPr>
        </p:nvSpPr>
        <p:spPr>
          <a:xfrm>
            <a:off x="1410026" y="1863754"/>
            <a:ext cx="7661275" cy="4256088"/>
          </a:xfrm>
        </p:spPr>
        <p:txBody>
          <a:bodyPr/>
          <a:lstStyle/>
          <a:p>
            <a:pPr>
              <a:defRPr/>
            </a:pPr>
            <a:r>
              <a:rPr lang="cs-CZ" dirty="0"/>
              <a:t>možnost volně využívat některé statky a služby životního prostředí může vést ke specifickému ekonomickému vztahu – </a:t>
            </a:r>
            <a:r>
              <a:rPr lang="cs-CZ" b="1" dirty="0"/>
              <a:t>externalitám</a:t>
            </a:r>
            <a:r>
              <a:rPr lang="cs-CZ" dirty="0"/>
              <a:t>. </a:t>
            </a:r>
          </a:p>
          <a:p>
            <a:pPr>
              <a:defRPr/>
            </a:pPr>
            <a:r>
              <a:rPr lang="cs-CZ" dirty="0"/>
              <a:t>Nutnost </a:t>
            </a:r>
            <a:r>
              <a:rPr lang="cs-CZ" dirty="0">
                <a:solidFill>
                  <a:schemeClr val="accent6">
                    <a:lumMod val="75000"/>
                  </a:schemeClr>
                </a:solidFill>
              </a:rPr>
              <a:t>internalizace externalit</a:t>
            </a:r>
          </a:p>
        </p:txBody>
      </p:sp>
    </p:spTree>
    <p:extLst>
      <p:ext uri="{BB962C8B-B14F-4D97-AF65-F5344CB8AC3E}">
        <p14:creationId xmlns:p14="http://schemas.microsoft.com/office/powerpoint/2010/main" val="3626394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685" name="Picture 5"/>
          <p:cNvPicPr>
            <a:picLocks noChangeAspect="1" noChangeArrowheads="1"/>
          </p:cNvPicPr>
          <p:nvPr/>
        </p:nvPicPr>
        <p:blipFill>
          <a:blip r:embed="rId2">
            <a:extLst>
              <a:ext uri="{28A0092B-C50C-407E-A947-70E740481C1C}">
                <a14:useLocalDpi xmlns:a14="http://schemas.microsoft.com/office/drawing/2010/main" val="0"/>
              </a:ext>
            </a:extLst>
          </a:blip>
          <a:srcRect l="5457" t="62996" b="5457"/>
          <a:stretch>
            <a:fillRect/>
          </a:stretch>
        </p:blipFill>
        <p:spPr bwMode="auto">
          <a:xfrm>
            <a:off x="2851150" y="3387726"/>
            <a:ext cx="2160588" cy="72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688" name="Picture 8"/>
          <p:cNvPicPr>
            <a:picLocks noChangeAspect="1" noChangeArrowheads="1"/>
          </p:cNvPicPr>
          <p:nvPr/>
        </p:nvPicPr>
        <p:blipFill>
          <a:blip r:embed="rId3">
            <a:extLst>
              <a:ext uri="{28A0092B-C50C-407E-A947-70E740481C1C}">
                <a14:useLocalDpi xmlns:a14="http://schemas.microsoft.com/office/drawing/2010/main" val="0"/>
              </a:ext>
            </a:extLst>
          </a:blip>
          <a:srcRect l="51297" t="54988" b="7481"/>
          <a:stretch>
            <a:fillRect/>
          </a:stretch>
        </p:blipFill>
        <p:spPr bwMode="auto">
          <a:xfrm>
            <a:off x="7419976" y="3287713"/>
            <a:ext cx="2087563" cy="881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68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0263" y="3055939"/>
            <a:ext cx="2660650" cy="159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691" name="Picture 11"/>
          <p:cNvPicPr>
            <a:picLocks noChangeAspect="1" noChangeArrowheads="1"/>
          </p:cNvPicPr>
          <p:nvPr/>
        </p:nvPicPr>
        <p:blipFill>
          <a:blip r:embed="rId5">
            <a:extLst>
              <a:ext uri="{28A0092B-C50C-407E-A947-70E740481C1C}">
                <a14:useLocalDpi xmlns:a14="http://schemas.microsoft.com/office/drawing/2010/main" val="0"/>
              </a:ext>
            </a:extLst>
          </a:blip>
          <a:srcRect l="33722" r="41722"/>
          <a:stretch>
            <a:fillRect/>
          </a:stretch>
        </p:blipFill>
        <p:spPr bwMode="auto">
          <a:xfrm>
            <a:off x="1660525" y="2178051"/>
            <a:ext cx="1023938" cy="2347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692" name="Picture 12"/>
          <p:cNvPicPr>
            <a:picLocks noChangeAspect="1" noChangeArrowheads="1"/>
          </p:cNvPicPr>
          <p:nvPr/>
        </p:nvPicPr>
        <p:blipFill>
          <a:blip r:embed="rId6">
            <a:extLst>
              <a:ext uri="{28A0092B-C50C-407E-A947-70E740481C1C}">
                <a14:useLocalDpi xmlns:a14="http://schemas.microsoft.com/office/drawing/2010/main" val="0"/>
              </a:ext>
            </a:extLst>
          </a:blip>
          <a:srcRect l="14500" t="8389" r="16000" b="8000"/>
          <a:stretch>
            <a:fillRect/>
          </a:stretch>
        </p:blipFill>
        <p:spPr bwMode="auto">
          <a:xfrm>
            <a:off x="9231314" y="2554288"/>
            <a:ext cx="1436687" cy="172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9693" name="Line 13"/>
          <p:cNvSpPr>
            <a:spLocks noChangeShapeType="1"/>
          </p:cNvSpPr>
          <p:nvPr/>
        </p:nvSpPr>
        <p:spPr bwMode="auto">
          <a:xfrm>
            <a:off x="3200401" y="3146425"/>
            <a:ext cx="1044575" cy="1131888"/>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9694" name="Line 14"/>
          <p:cNvSpPr>
            <a:spLocks noChangeShapeType="1"/>
          </p:cNvSpPr>
          <p:nvPr/>
        </p:nvSpPr>
        <p:spPr bwMode="auto">
          <a:xfrm flipH="1">
            <a:off x="3241676" y="3133725"/>
            <a:ext cx="925513" cy="1163638"/>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9695" name="Line 15"/>
          <p:cNvSpPr>
            <a:spLocks noChangeShapeType="1"/>
          </p:cNvSpPr>
          <p:nvPr/>
        </p:nvSpPr>
        <p:spPr bwMode="auto">
          <a:xfrm>
            <a:off x="7637464" y="3048000"/>
            <a:ext cx="1044575" cy="1131888"/>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9696" name="Line 16"/>
          <p:cNvSpPr>
            <a:spLocks noChangeShapeType="1"/>
          </p:cNvSpPr>
          <p:nvPr/>
        </p:nvSpPr>
        <p:spPr bwMode="auto">
          <a:xfrm flipH="1">
            <a:off x="7678738" y="3035300"/>
            <a:ext cx="925512" cy="1163638"/>
          </a:xfrm>
          <a:prstGeom prst="line">
            <a:avLst/>
          </a:prstGeom>
          <a:noFill/>
          <a:ln w="76200">
            <a:solidFill>
              <a:schemeClr val="accent2"/>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pic>
        <p:nvPicPr>
          <p:cNvPr id="199701" name="Picture 21"/>
          <p:cNvPicPr>
            <a:picLocks noChangeAspect="1" noChangeArrowheads="1"/>
          </p:cNvPicPr>
          <p:nvPr/>
        </p:nvPicPr>
        <p:blipFill>
          <a:blip r:embed="rId7">
            <a:extLst>
              <a:ext uri="{28A0092B-C50C-407E-A947-70E740481C1C}">
                <a14:useLocalDpi xmlns:a14="http://schemas.microsoft.com/office/drawing/2010/main" val="0"/>
              </a:ext>
            </a:extLst>
          </a:blip>
          <a:srcRect l="48492" t="25943" r="3491" b="52144"/>
          <a:stretch>
            <a:fillRect/>
          </a:stretch>
        </p:blipFill>
        <p:spPr bwMode="auto">
          <a:xfrm>
            <a:off x="1524000" y="4198939"/>
            <a:ext cx="908050"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702" name="Picture 22"/>
          <p:cNvPicPr>
            <a:picLocks noChangeAspect="1" noChangeArrowheads="1"/>
          </p:cNvPicPr>
          <p:nvPr/>
        </p:nvPicPr>
        <p:blipFill>
          <a:blip r:embed="rId7">
            <a:extLst>
              <a:ext uri="{28A0092B-C50C-407E-A947-70E740481C1C}">
                <a14:useLocalDpi xmlns:a14="http://schemas.microsoft.com/office/drawing/2010/main" val="0"/>
              </a:ext>
            </a:extLst>
          </a:blip>
          <a:srcRect l="48492" t="25943" r="3491" b="52144"/>
          <a:stretch>
            <a:fillRect/>
          </a:stretch>
        </p:blipFill>
        <p:spPr bwMode="auto">
          <a:xfrm>
            <a:off x="1739900" y="4414839"/>
            <a:ext cx="908050"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703" name="Picture 23"/>
          <p:cNvPicPr>
            <a:picLocks noChangeAspect="1" noChangeArrowheads="1"/>
          </p:cNvPicPr>
          <p:nvPr/>
        </p:nvPicPr>
        <p:blipFill>
          <a:blip r:embed="rId7">
            <a:extLst>
              <a:ext uri="{28A0092B-C50C-407E-A947-70E740481C1C}">
                <a14:useLocalDpi xmlns:a14="http://schemas.microsoft.com/office/drawing/2010/main" val="0"/>
              </a:ext>
            </a:extLst>
          </a:blip>
          <a:srcRect l="48492" t="25943" r="3491" b="52144"/>
          <a:stretch>
            <a:fillRect/>
          </a:stretch>
        </p:blipFill>
        <p:spPr bwMode="auto">
          <a:xfrm>
            <a:off x="9556750" y="3987800"/>
            <a:ext cx="90805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9706" name="Rectangle 26"/>
          <p:cNvSpPr>
            <a:spLocks noChangeArrowheads="1"/>
          </p:cNvSpPr>
          <p:nvPr/>
        </p:nvSpPr>
        <p:spPr bwMode="auto">
          <a:xfrm>
            <a:off x="4930775" y="5218113"/>
            <a:ext cx="1055688" cy="1509712"/>
          </a:xfrm>
          <a:prstGeom prst="rect">
            <a:avLst/>
          </a:prstGeom>
          <a:noFill/>
          <a:ln w="9525">
            <a:solidFill>
              <a:schemeClr val="accent2"/>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a:solidFill>
                  <a:schemeClr val="bg1"/>
                </a:solidFill>
                <a:latin typeface="Arial" panose="020B0604020202020204" pitchFamily="34" charset="0"/>
              </a:rPr>
              <a:t>Interní </a:t>
            </a:r>
          </a:p>
          <a:p>
            <a:pPr algn="ctr" eaLnBrk="1" hangingPunct="1">
              <a:spcBef>
                <a:spcPct val="0"/>
              </a:spcBef>
              <a:buFontTx/>
              <a:buNone/>
            </a:pPr>
            <a:r>
              <a:rPr lang="cs-CZ" altLang="cs-CZ" sz="1800">
                <a:solidFill>
                  <a:schemeClr val="bg1"/>
                </a:solidFill>
                <a:latin typeface="Arial" panose="020B0604020202020204" pitchFamily="34" charset="0"/>
              </a:rPr>
              <a:t>náklady</a:t>
            </a:r>
          </a:p>
          <a:p>
            <a:pPr algn="ctr" eaLnBrk="1" hangingPunct="1">
              <a:spcBef>
                <a:spcPct val="0"/>
              </a:spcBef>
              <a:buFontTx/>
              <a:buNone/>
            </a:pPr>
            <a:r>
              <a:rPr lang="cs-CZ" altLang="cs-CZ" sz="1800">
                <a:solidFill>
                  <a:schemeClr val="bg1"/>
                </a:solidFill>
                <a:latin typeface="Arial" panose="020B0604020202020204" pitchFamily="34" charset="0"/>
              </a:rPr>
              <a:t>na kus</a:t>
            </a:r>
          </a:p>
        </p:txBody>
      </p:sp>
      <p:sp>
        <p:nvSpPr>
          <p:cNvPr id="199707" name="Rectangle 27"/>
          <p:cNvSpPr>
            <a:spLocks noChangeArrowheads="1"/>
          </p:cNvSpPr>
          <p:nvPr/>
        </p:nvSpPr>
        <p:spPr bwMode="auto">
          <a:xfrm>
            <a:off x="5995989" y="4953000"/>
            <a:ext cx="1055687" cy="1771650"/>
          </a:xfrm>
          <a:prstGeom prst="rect">
            <a:avLst/>
          </a:prstGeom>
          <a:noFill/>
          <a:ln w="9525">
            <a:solidFill>
              <a:srgbClr val="00FF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a:solidFill>
                  <a:schemeClr val="bg1"/>
                </a:solidFill>
                <a:latin typeface="Arial" panose="020B0604020202020204" pitchFamily="34" charset="0"/>
              </a:rPr>
              <a:t>Cena</a:t>
            </a:r>
          </a:p>
        </p:txBody>
      </p:sp>
      <p:pic>
        <p:nvPicPr>
          <p:cNvPr id="199708" name="Picture 28"/>
          <p:cNvPicPr>
            <a:picLocks noChangeAspect="1" noChangeArrowheads="1"/>
          </p:cNvPicPr>
          <p:nvPr/>
        </p:nvPicPr>
        <p:blipFill>
          <a:blip r:embed="rId7">
            <a:extLst>
              <a:ext uri="{28A0092B-C50C-407E-A947-70E740481C1C}">
                <a14:useLocalDpi xmlns:a14="http://schemas.microsoft.com/office/drawing/2010/main" val="0"/>
              </a:ext>
            </a:extLst>
          </a:blip>
          <a:srcRect l="48492" t="25943" r="3491" b="52144"/>
          <a:stretch>
            <a:fillRect/>
          </a:stretch>
        </p:blipFill>
        <p:spPr bwMode="auto">
          <a:xfrm>
            <a:off x="9759950" y="4235450"/>
            <a:ext cx="90805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709" name="Picture 29"/>
          <p:cNvPicPr>
            <a:picLocks noChangeAspect="1" noChangeArrowheads="1"/>
          </p:cNvPicPr>
          <p:nvPr/>
        </p:nvPicPr>
        <p:blipFill>
          <a:blip r:embed="rId7">
            <a:extLst>
              <a:ext uri="{28A0092B-C50C-407E-A947-70E740481C1C}">
                <a14:useLocalDpi xmlns:a14="http://schemas.microsoft.com/office/drawing/2010/main" val="0"/>
              </a:ext>
            </a:extLst>
          </a:blip>
          <a:srcRect l="49318" t="1160" r="2856" b="76764"/>
          <a:stretch>
            <a:fillRect/>
          </a:stretch>
        </p:blipFill>
        <p:spPr bwMode="auto">
          <a:xfrm>
            <a:off x="5000626" y="6264275"/>
            <a:ext cx="911225"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710" name="Picture 3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07001" y="3132138"/>
            <a:ext cx="828675" cy="93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711" name="Picture 3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02326" y="3128963"/>
            <a:ext cx="828675" cy="93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9712" name="AutoShape 32"/>
          <p:cNvSpPr>
            <a:spLocks noChangeArrowheads="1"/>
          </p:cNvSpPr>
          <p:nvPr/>
        </p:nvSpPr>
        <p:spPr bwMode="auto">
          <a:xfrm flipH="1">
            <a:off x="1849438" y="882651"/>
            <a:ext cx="3778250" cy="1414463"/>
          </a:xfrm>
          <a:prstGeom prst="curvedDownArrow">
            <a:avLst>
              <a:gd name="adj1" fmla="val 53423"/>
              <a:gd name="adj2" fmla="val 106846"/>
              <a:gd name="adj3" fmla="val 33333"/>
            </a:avLst>
          </a:prstGeom>
          <a:solidFill>
            <a:srgbClr val="00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a:solidFill>
                  <a:schemeClr val="bg1"/>
                </a:solidFill>
                <a:latin typeface="Arial" panose="020B0604020202020204" pitchFamily="34" charset="0"/>
              </a:rPr>
              <a:t>Pozitivní </a:t>
            </a:r>
          </a:p>
          <a:p>
            <a:pPr algn="ctr" eaLnBrk="1" hangingPunct="1">
              <a:spcBef>
                <a:spcPct val="0"/>
              </a:spcBef>
              <a:buFontTx/>
              <a:buNone/>
            </a:pPr>
            <a:r>
              <a:rPr lang="cs-CZ" altLang="cs-CZ" sz="1800">
                <a:solidFill>
                  <a:schemeClr val="bg1"/>
                </a:solidFill>
                <a:latin typeface="Arial" panose="020B0604020202020204" pitchFamily="34" charset="0"/>
              </a:rPr>
              <a:t>externality</a:t>
            </a:r>
          </a:p>
        </p:txBody>
      </p:sp>
      <p:sp>
        <p:nvSpPr>
          <p:cNvPr id="199713" name="AutoShape 33"/>
          <p:cNvSpPr>
            <a:spLocks noChangeArrowheads="1"/>
          </p:cNvSpPr>
          <p:nvPr/>
        </p:nvSpPr>
        <p:spPr bwMode="auto">
          <a:xfrm>
            <a:off x="6256338" y="1239838"/>
            <a:ext cx="4038600" cy="1414462"/>
          </a:xfrm>
          <a:prstGeom prst="curvedDownArrow">
            <a:avLst>
              <a:gd name="adj1" fmla="val 57104"/>
              <a:gd name="adj2" fmla="val 114209"/>
              <a:gd name="adj3" fmla="val 33333"/>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a:solidFill>
                  <a:schemeClr val="bg1"/>
                </a:solidFill>
                <a:latin typeface="Arial" panose="020B0604020202020204" pitchFamily="34" charset="0"/>
              </a:rPr>
              <a:t>Negativní </a:t>
            </a:r>
          </a:p>
          <a:p>
            <a:pPr algn="ctr" eaLnBrk="1" hangingPunct="1">
              <a:spcBef>
                <a:spcPct val="0"/>
              </a:spcBef>
              <a:buFontTx/>
              <a:buNone/>
            </a:pPr>
            <a:r>
              <a:rPr lang="cs-CZ" altLang="cs-CZ" sz="1800">
                <a:solidFill>
                  <a:schemeClr val="bg1"/>
                </a:solidFill>
                <a:latin typeface="Arial" panose="020B0604020202020204" pitchFamily="34" charset="0"/>
              </a:rPr>
              <a:t>externality</a:t>
            </a:r>
          </a:p>
        </p:txBody>
      </p:sp>
      <p:pic>
        <p:nvPicPr>
          <p:cNvPr id="199686" name="Picture 6"/>
          <p:cNvPicPr>
            <a:picLocks noChangeAspect="1" noChangeArrowheads="1"/>
          </p:cNvPicPr>
          <p:nvPr/>
        </p:nvPicPr>
        <p:blipFill>
          <a:blip r:embed="rId9">
            <a:extLst>
              <a:ext uri="{28A0092B-C50C-407E-A947-70E740481C1C}">
                <a14:useLocalDpi xmlns:a14="http://schemas.microsoft.com/office/drawing/2010/main" val="0"/>
              </a:ext>
            </a:extLst>
          </a:blip>
          <a:srcRect l="31862" t="12381" b="25671"/>
          <a:stretch>
            <a:fillRect/>
          </a:stretch>
        </p:blipFill>
        <p:spPr bwMode="auto">
          <a:xfrm>
            <a:off x="5813425" y="1441451"/>
            <a:ext cx="1512888" cy="137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704" name="Picture 24"/>
          <p:cNvPicPr>
            <a:picLocks noChangeAspect="1" noChangeArrowheads="1"/>
          </p:cNvPicPr>
          <p:nvPr/>
        </p:nvPicPr>
        <p:blipFill>
          <a:blip r:embed="rId7">
            <a:extLst>
              <a:ext uri="{28A0092B-C50C-407E-A947-70E740481C1C}">
                <a14:useLocalDpi xmlns:a14="http://schemas.microsoft.com/office/drawing/2010/main" val="0"/>
              </a:ext>
            </a:extLst>
          </a:blip>
          <a:srcRect l="48492" t="25943" r="3491" b="52144"/>
          <a:stretch>
            <a:fillRect/>
          </a:stretch>
        </p:blipFill>
        <p:spPr bwMode="auto">
          <a:xfrm>
            <a:off x="5153025" y="4183064"/>
            <a:ext cx="908050"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705" name="Picture 25"/>
          <p:cNvPicPr>
            <a:picLocks noChangeAspect="1" noChangeArrowheads="1"/>
          </p:cNvPicPr>
          <p:nvPr/>
        </p:nvPicPr>
        <p:blipFill>
          <a:blip r:embed="rId7">
            <a:extLst>
              <a:ext uri="{28A0092B-C50C-407E-A947-70E740481C1C}">
                <a14:useLocalDpi xmlns:a14="http://schemas.microsoft.com/office/drawing/2010/main" val="0"/>
              </a:ext>
            </a:extLst>
          </a:blip>
          <a:srcRect l="48492" t="25943" r="3491" b="52144"/>
          <a:stretch>
            <a:fillRect/>
          </a:stretch>
        </p:blipFill>
        <p:spPr bwMode="auto">
          <a:xfrm>
            <a:off x="5851525" y="4283075"/>
            <a:ext cx="90805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716" name="Picture 36"/>
          <p:cNvPicPr>
            <a:picLocks noChangeAspect="1" noChangeArrowheads="1"/>
          </p:cNvPicPr>
          <p:nvPr/>
        </p:nvPicPr>
        <p:blipFill>
          <a:blip r:embed="rId7">
            <a:extLst>
              <a:ext uri="{28A0092B-C50C-407E-A947-70E740481C1C}">
                <a14:useLocalDpi xmlns:a14="http://schemas.microsoft.com/office/drawing/2010/main" val="0"/>
              </a:ext>
            </a:extLst>
          </a:blip>
          <a:srcRect l="48492" t="25943" r="3491" b="52144"/>
          <a:stretch>
            <a:fillRect/>
          </a:stretch>
        </p:blipFill>
        <p:spPr bwMode="auto">
          <a:xfrm>
            <a:off x="5011738" y="5829300"/>
            <a:ext cx="90805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717" name="Picture 37"/>
          <p:cNvPicPr>
            <a:picLocks noChangeAspect="1" noChangeArrowheads="1"/>
          </p:cNvPicPr>
          <p:nvPr/>
        </p:nvPicPr>
        <p:blipFill>
          <a:blip r:embed="rId7">
            <a:extLst>
              <a:ext uri="{28A0092B-C50C-407E-A947-70E740481C1C}">
                <a14:useLocalDpi xmlns:a14="http://schemas.microsoft.com/office/drawing/2010/main" val="0"/>
              </a:ext>
            </a:extLst>
          </a:blip>
          <a:srcRect l="48492" t="25943" r="3491" b="52144"/>
          <a:stretch>
            <a:fillRect/>
          </a:stretch>
        </p:blipFill>
        <p:spPr bwMode="auto">
          <a:xfrm>
            <a:off x="6078538" y="5384800"/>
            <a:ext cx="908050" cy="407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722" name="Picture 42"/>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483600" y="4686300"/>
            <a:ext cx="10033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723" name="Picture 43"/>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08200" y="4826000"/>
            <a:ext cx="10160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724" name="Picture 4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194301" y="3144838"/>
            <a:ext cx="828675" cy="93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725" name="Picture 4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889626" y="3141663"/>
            <a:ext cx="828675" cy="931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9726" name="Text Box 46"/>
          <p:cNvSpPr txBox="1">
            <a:spLocks noChangeArrowheads="1"/>
          </p:cNvSpPr>
          <p:nvPr/>
        </p:nvSpPr>
        <p:spPr bwMode="auto">
          <a:xfrm>
            <a:off x="3810000" y="1612901"/>
            <a:ext cx="4521200" cy="1465263"/>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cs-CZ" altLang="cs-CZ" sz="1800">
                <a:solidFill>
                  <a:schemeClr val="bg1"/>
                </a:solidFill>
                <a:latin typeface="Arial" panose="020B0604020202020204" pitchFamily="34" charset="0"/>
              </a:rPr>
              <a:t>Aby firmy uspokojily potřeby zákazníků, vyrábějí statky, které prodávají zákazníkům za ceny, jež se odvíjí od jejich výrobních nákladů (obvykle pouze interních).</a:t>
            </a:r>
          </a:p>
        </p:txBody>
      </p:sp>
      <p:pic>
        <p:nvPicPr>
          <p:cNvPr id="199727" name="Picture 47"/>
          <p:cNvPicPr>
            <a:picLocks noChangeAspect="1" noChangeArrowheads="1"/>
          </p:cNvPicPr>
          <p:nvPr/>
        </p:nvPicPr>
        <p:blipFill>
          <a:blip r:embed="rId7">
            <a:extLst>
              <a:ext uri="{28A0092B-C50C-407E-A947-70E740481C1C}">
                <a14:useLocalDpi xmlns:a14="http://schemas.microsoft.com/office/drawing/2010/main" val="0"/>
              </a:ext>
            </a:extLst>
          </a:blip>
          <a:srcRect l="49318" t="1160" r="2856" b="76764"/>
          <a:stretch>
            <a:fillRect/>
          </a:stretch>
        </p:blipFill>
        <p:spPr bwMode="auto">
          <a:xfrm>
            <a:off x="6067426" y="6264275"/>
            <a:ext cx="911225"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99728" name="Picture 48"/>
          <p:cNvPicPr>
            <a:picLocks noChangeAspect="1" noChangeArrowheads="1"/>
          </p:cNvPicPr>
          <p:nvPr/>
        </p:nvPicPr>
        <p:blipFill>
          <a:blip r:embed="rId7">
            <a:extLst>
              <a:ext uri="{28A0092B-C50C-407E-A947-70E740481C1C}">
                <a14:useLocalDpi xmlns:a14="http://schemas.microsoft.com/office/drawing/2010/main" val="0"/>
              </a:ext>
            </a:extLst>
          </a:blip>
          <a:srcRect l="49318" t="1160" r="2856" b="76764"/>
          <a:stretch>
            <a:fillRect/>
          </a:stretch>
        </p:blipFill>
        <p:spPr bwMode="auto">
          <a:xfrm>
            <a:off x="6067426" y="5819775"/>
            <a:ext cx="911225"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9729" name="Text Box 49"/>
          <p:cNvSpPr txBox="1">
            <a:spLocks noChangeArrowheads="1"/>
          </p:cNvSpPr>
          <p:nvPr/>
        </p:nvSpPr>
        <p:spPr bwMode="auto">
          <a:xfrm>
            <a:off x="3619500" y="4838701"/>
            <a:ext cx="5219700" cy="119062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cs-CZ" altLang="cs-CZ" sz="1800">
                <a:solidFill>
                  <a:schemeClr val="bg1"/>
                </a:solidFill>
                <a:latin typeface="Arial" panose="020B0604020202020204" pitchFamily="34" charset="0"/>
              </a:rPr>
              <a:t>V souvislosti s jejich výrobou ale vznikají také nechtěné produkty – externality -  a to jak pozitivní (za jejich poskytování by si ráda firma nechala zaplatit, ale neví jak, nebo od koho)…</a:t>
            </a:r>
          </a:p>
        </p:txBody>
      </p:sp>
      <p:sp>
        <p:nvSpPr>
          <p:cNvPr id="199732" name="Text Box 52"/>
          <p:cNvSpPr txBox="1">
            <a:spLocks noChangeArrowheads="1"/>
          </p:cNvSpPr>
          <p:nvPr/>
        </p:nvSpPr>
        <p:spPr bwMode="auto">
          <a:xfrm>
            <a:off x="1524000" y="127000"/>
            <a:ext cx="4521200" cy="1739900"/>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cs-CZ" altLang="cs-CZ" sz="1800">
                <a:solidFill>
                  <a:schemeClr val="bg1"/>
                </a:solidFill>
                <a:latin typeface="Arial" panose="020B0604020202020204" pitchFamily="34" charset="0"/>
              </a:rPr>
              <a:t>Tím se firmě zvýší náklady na výrobu, což jí snižuje zisk. Aby to firma kompenzovala, může například zvýšit cenu výrobku. To však může odradit zákazníky od dalších nákupů. Tím je firma potrestána za svou produkci negativních externalit.</a:t>
            </a:r>
          </a:p>
        </p:txBody>
      </p:sp>
      <p:pic>
        <p:nvPicPr>
          <p:cNvPr id="199733" name="Picture 53"/>
          <p:cNvPicPr>
            <a:picLocks noChangeAspect="1" noChangeArrowheads="1"/>
          </p:cNvPicPr>
          <p:nvPr/>
        </p:nvPicPr>
        <p:blipFill>
          <a:blip r:embed="rId12">
            <a:extLst>
              <a:ext uri="{28A0092B-C50C-407E-A947-70E740481C1C}">
                <a14:useLocalDpi xmlns:a14="http://schemas.microsoft.com/office/drawing/2010/main" val="0"/>
              </a:ext>
            </a:extLst>
          </a:blip>
          <a:srcRect l="2222" r="6667" b="3076"/>
          <a:stretch>
            <a:fillRect/>
          </a:stretch>
        </p:blipFill>
        <p:spPr bwMode="auto">
          <a:xfrm>
            <a:off x="6007100" y="1"/>
            <a:ext cx="1320800" cy="1522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9715" name="Rectangle 35"/>
          <p:cNvSpPr>
            <a:spLocks noChangeArrowheads="1"/>
          </p:cNvSpPr>
          <p:nvPr/>
        </p:nvSpPr>
        <p:spPr bwMode="auto">
          <a:xfrm>
            <a:off x="6294439" y="1231901"/>
            <a:ext cx="744537" cy="377825"/>
          </a:xfrm>
          <a:prstGeom prst="rect">
            <a:avLst/>
          </a:prstGeom>
          <a:solidFill>
            <a:srgbClr val="330033">
              <a:alpha val="50195"/>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cs-CZ" altLang="cs-CZ" sz="1800">
                <a:solidFill>
                  <a:schemeClr val="bg1"/>
                </a:solidFill>
                <a:latin typeface="Arial" panose="020B0604020202020204" pitchFamily="34" charset="0"/>
              </a:rPr>
              <a:t>STÁT</a:t>
            </a:r>
          </a:p>
        </p:txBody>
      </p:sp>
      <p:pic>
        <p:nvPicPr>
          <p:cNvPr id="199734" name="Picture 54"/>
          <p:cNvPicPr>
            <a:picLocks noChangeAspect="1" noChangeArrowheads="1"/>
          </p:cNvPicPr>
          <p:nvPr/>
        </p:nvPicPr>
        <p:blipFill>
          <a:blip r:embed="rId7">
            <a:extLst>
              <a:ext uri="{28A0092B-C50C-407E-A947-70E740481C1C}">
                <a14:useLocalDpi xmlns:a14="http://schemas.microsoft.com/office/drawing/2010/main" val="0"/>
              </a:ext>
            </a:extLst>
          </a:blip>
          <a:srcRect l="48492" t="25943" r="3491" b="52144"/>
          <a:stretch>
            <a:fillRect/>
          </a:stretch>
        </p:blipFill>
        <p:spPr bwMode="auto">
          <a:xfrm>
            <a:off x="5381625" y="4449764"/>
            <a:ext cx="908050" cy="407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9735" name="Text Box 55"/>
          <p:cNvSpPr txBox="1">
            <a:spLocks noChangeArrowheads="1"/>
          </p:cNvSpPr>
          <p:nvPr/>
        </p:nvSpPr>
        <p:spPr bwMode="auto">
          <a:xfrm>
            <a:off x="2616200" y="1828801"/>
            <a:ext cx="6743700" cy="1920875"/>
          </a:xfrm>
          <a:prstGeom prst="rect">
            <a:avLst/>
          </a:prstGeom>
          <a:solidFill>
            <a:srgbClr val="330033"/>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cs-CZ" altLang="cs-CZ" sz="6000" dirty="0">
                <a:solidFill>
                  <a:schemeClr val="bg1"/>
                </a:solidFill>
                <a:latin typeface="Arial" panose="020B0604020202020204" pitchFamily="34" charset="0"/>
              </a:rPr>
              <a:t>Externality a jejich internalizace</a:t>
            </a:r>
          </a:p>
        </p:txBody>
      </p:sp>
      <p:sp>
        <p:nvSpPr>
          <p:cNvPr id="199736" name="Text Box 56"/>
          <p:cNvSpPr txBox="1">
            <a:spLocks noChangeArrowheads="1"/>
          </p:cNvSpPr>
          <p:nvPr/>
        </p:nvSpPr>
        <p:spPr bwMode="auto">
          <a:xfrm>
            <a:off x="5778500" y="6146800"/>
            <a:ext cx="355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cs-CZ" altLang="cs-CZ" sz="3600" b="1">
                <a:solidFill>
                  <a:srgbClr val="00FF00"/>
                </a:solidFill>
                <a:effectLst>
                  <a:outerShdw blurRad="38100" dist="38100" dir="2700000" algn="tl">
                    <a:srgbClr val="000000"/>
                  </a:outerShdw>
                </a:effectLst>
                <a:latin typeface="Arial" charset="0"/>
              </a:rPr>
              <a:t>=</a:t>
            </a:r>
          </a:p>
        </p:txBody>
      </p:sp>
      <p:sp>
        <p:nvSpPr>
          <p:cNvPr id="199737" name="Text Box 57"/>
          <p:cNvSpPr txBox="1">
            <a:spLocks noChangeArrowheads="1"/>
          </p:cNvSpPr>
          <p:nvPr/>
        </p:nvSpPr>
        <p:spPr bwMode="auto">
          <a:xfrm>
            <a:off x="6324600" y="5918200"/>
            <a:ext cx="4445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defRPr/>
            </a:pPr>
            <a:r>
              <a:rPr lang="cs-CZ" altLang="cs-CZ" sz="3600" b="1">
                <a:solidFill>
                  <a:srgbClr val="00FF00"/>
                </a:solidFill>
                <a:effectLst>
                  <a:outerShdw blurRad="38100" dist="38100" dir="2700000" algn="tl">
                    <a:srgbClr val="000000"/>
                  </a:outerShdw>
                </a:effectLst>
                <a:latin typeface="Arial" charset="0"/>
              </a:rPr>
              <a:t>+</a:t>
            </a:r>
          </a:p>
        </p:txBody>
      </p:sp>
      <p:sp>
        <p:nvSpPr>
          <p:cNvPr id="199730" name="Text Box 50"/>
          <p:cNvSpPr txBox="1">
            <a:spLocks noChangeArrowheads="1"/>
          </p:cNvSpPr>
          <p:nvPr/>
        </p:nvSpPr>
        <p:spPr bwMode="auto">
          <a:xfrm>
            <a:off x="3441700" y="5435600"/>
            <a:ext cx="5219700" cy="915988"/>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cs-CZ" altLang="cs-CZ" sz="1800">
                <a:solidFill>
                  <a:schemeClr val="bg1"/>
                </a:solidFill>
                <a:latin typeface="Arial" panose="020B0604020202020204" pitchFamily="34" charset="0"/>
              </a:rPr>
              <a:t>… tak negativní (za ně by měla poškozeným subjektům zaplatit kompenzaci, ale pokud ji k tomu nikdo nedonutí, pak to neudělá).</a:t>
            </a:r>
          </a:p>
        </p:txBody>
      </p:sp>
      <p:sp>
        <p:nvSpPr>
          <p:cNvPr id="199731" name="Text Box 51"/>
          <p:cNvSpPr txBox="1">
            <a:spLocks noChangeArrowheads="1"/>
          </p:cNvSpPr>
          <p:nvPr/>
        </p:nvSpPr>
        <p:spPr bwMode="auto">
          <a:xfrm>
            <a:off x="3975100" y="5543551"/>
            <a:ext cx="4521200" cy="1190625"/>
          </a:xfrm>
          <a:prstGeom prst="rect">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eaLnBrk="0" hangingPunct="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eaLnBrk="0" hangingPunct="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eaLnBrk="0" hangingPunct="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50000"/>
              </a:spcBef>
              <a:buFontTx/>
              <a:buNone/>
            </a:pPr>
            <a:r>
              <a:rPr lang="cs-CZ" altLang="cs-CZ" sz="1800">
                <a:solidFill>
                  <a:schemeClr val="bg1"/>
                </a:solidFill>
                <a:latin typeface="Arial" panose="020B0604020202020204" pitchFamily="34" charset="0"/>
              </a:rPr>
              <a:t>Zde nastupuje stát, který se snaží řešit hlavně negativní externality a to například tím, že za jejich produkci nechá firmu zaplatit…</a:t>
            </a:r>
          </a:p>
        </p:txBody>
      </p:sp>
      <p:sp>
        <p:nvSpPr>
          <p:cNvPr id="199738" name="Line 58"/>
          <p:cNvSpPr>
            <a:spLocks noChangeShapeType="1"/>
          </p:cNvSpPr>
          <p:nvPr/>
        </p:nvSpPr>
        <p:spPr bwMode="auto">
          <a:xfrm flipH="1">
            <a:off x="5511800" y="2463800"/>
            <a:ext cx="914400" cy="3441700"/>
          </a:xfrm>
          <a:prstGeom prst="line">
            <a:avLst/>
          </a:prstGeom>
          <a:noFill/>
          <a:ln w="5715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
        <p:nvSpPr>
          <p:cNvPr id="199739" name="Line 59"/>
          <p:cNvSpPr>
            <a:spLocks noChangeShapeType="1"/>
          </p:cNvSpPr>
          <p:nvPr/>
        </p:nvSpPr>
        <p:spPr bwMode="auto">
          <a:xfrm flipV="1">
            <a:off x="5638800" y="5676900"/>
            <a:ext cx="609600" cy="266700"/>
          </a:xfrm>
          <a:prstGeom prst="line">
            <a:avLst/>
          </a:prstGeom>
          <a:noFill/>
          <a:ln w="38100">
            <a:solidFill>
              <a:schemeClr val="accent2"/>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cs-CZ"/>
          </a:p>
        </p:txBody>
      </p:sp>
    </p:spTree>
    <p:extLst>
      <p:ext uri="{BB962C8B-B14F-4D97-AF65-F5344CB8AC3E}">
        <p14:creationId xmlns:p14="http://schemas.microsoft.com/office/powerpoint/2010/main" val="1792734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xit" presetSubtype="0" fill="hold" grpId="0" nodeType="clickEffect">
                                  <p:stCondLst>
                                    <p:cond delay="0"/>
                                  </p:stCondLst>
                                  <p:childTnLst>
                                    <p:animEffect transition="out" filter="dissolve">
                                      <p:cBhvr>
                                        <p:cTn id="6" dur="1000"/>
                                        <p:tgtEl>
                                          <p:spTgt spid="199735"/>
                                        </p:tgtEl>
                                      </p:cBhvr>
                                    </p:animEffect>
                                    <p:set>
                                      <p:cBhvr>
                                        <p:cTn id="7" dur="1" fill="hold">
                                          <p:stCondLst>
                                            <p:cond delay="999"/>
                                          </p:stCondLst>
                                        </p:cTn>
                                        <p:tgtEl>
                                          <p:spTgt spid="199735"/>
                                        </p:tgtEl>
                                        <p:attrNameLst>
                                          <p:attrName>style.visibility</p:attrName>
                                        </p:attrNameLst>
                                      </p:cBhvr>
                                      <p:to>
                                        <p:strVal val="hidden"/>
                                      </p:to>
                                    </p:set>
                                  </p:childTnLst>
                                </p:cTn>
                              </p:par>
                            </p:childTnLst>
                          </p:cTn>
                        </p:par>
                        <p:par>
                          <p:cTn id="8" fill="hold" nodeType="afterGroup">
                            <p:stCondLst>
                              <p:cond delay="1000"/>
                            </p:stCondLst>
                            <p:childTnLst>
                              <p:par>
                                <p:cTn id="9" presetID="9" presetClass="entr" presetSubtype="0" fill="hold" nodeType="afterEffect">
                                  <p:stCondLst>
                                    <p:cond delay="0"/>
                                  </p:stCondLst>
                                  <p:childTnLst>
                                    <p:set>
                                      <p:cBhvr>
                                        <p:cTn id="10" dur="1" fill="hold">
                                          <p:stCondLst>
                                            <p:cond delay="0"/>
                                          </p:stCondLst>
                                        </p:cTn>
                                        <p:tgtEl>
                                          <p:spTgt spid="199684"/>
                                        </p:tgtEl>
                                        <p:attrNameLst>
                                          <p:attrName>style.visibility</p:attrName>
                                        </p:attrNameLst>
                                      </p:cBhvr>
                                      <p:to>
                                        <p:strVal val="visible"/>
                                      </p:to>
                                    </p:set>
                                    <p:animEffect transition="in" filter="dissolve">
                                      <p:cBhvr>
                                        <p:cTn id="11" dur="1000"/>
                                        <p:tgtEl>
                                          <p:spTgt spid="199684"/>
                                        </p:tgtEl>
                                      </p:cBhvr>
                                    </p:animEffect>
                                  </p:childTnLst>
                                </p:cTn>
                              </p:par>
                            </p:childTnLst>
                          </p:cTn>
                        </p:par>
                        <p:par>
                          <p:cTn id="12" fill="hold" nodeType="afterGroup">
                            <p:stCondLst>
                              <p:cond delay="2000"/>
                            </p:stCondLst>
                            <p:childTnLst>
                              <p:par>
                                <p:cTn id="13" presetID="9" presetClass="entr" presetSubtype="0" fill="hold" nodeType="afterEffect">
                                  <p:stCondLst>
                                    <p:cond delay="0"/>
                                  </p:stCondLst>
                                  <p:childTnLst>
                                    <p:set>
                                      <p:cBhvr>
                                        <p:cTn id="14" dur="1" fill="hold">
                                          <p:stCondLst>
                                            <p:cond delay="0"/>
                                          </p:stCondLst>
                                        </p:cTn>
                                        <p:tgtEl>
                                          <p:spTgt spid="199691"/>
                                        </p:tgtEl>
                                        <p:attrNameLst>
                                          <p:attrName>style.visibility</p:attrName>
                                        </p:attrNameLst>
                                      </p:cBhvr>
                                      <p:to>
                                        <p:strVal val="visible"/>
                                      </p:to>
                                    </p:set>
                                    <p:animEffect transition="in" filter="dissolve">
                                      <p:cBhvr>
                                        <p:cTn id="15" dur="1000"/>
                                        <p:tgtEl>
                                          <p:spTgt spid="199691"/>
                                        </p:tgtEl>
                                      </p:cBhvr>
                                    </p:animEffect>
                                  </p:childTnLst>
                                </p:cTn>
                              </p:par>
                            </p:childTnLst>
                          </p:cTn>
                        </p:par>
                        <p:par>
                          <p:cTn id="16" fill="hold" nodeType="afterGroup">
                            <p:stCondLst>
                              <p:cond delay="3000"/>
                            </p:stCondLst>
                            <p:childTnLst>
                              <p:par>
                                <p:cTn id="17" presetID="9" presetClass="entr" presetSubtype="0" fill="hold" nodeType="afterEffect">
                                  <p:stCondLst>
                                    <p:cond delay="0"/>
                                  </p:stCondLst>
                                  <p:childTnLst>
                                    <p:set>
                                      <p:cBhvr>
                                        <p:cTn id="18" dur="1" fill="hold">
                                          <p:stCondLst>
                                            <p:cond delay="0"/>
                                          </p:stCondLst>
                                        </p:cTn>
                                        <p:tgtEl>
                                          <p:spTgt spid="199692"/>
                                        </p:tgtEl>
                                        <p:attrNameLst>
                                          <p:attrName>style.visibility</p:attrName>
                                        </p:attrNameLst>
                                      </p:cBhvr>
                                      <p:to>
                                        <p:strVal val="visible"/>
                                      </p:to>
                                    </p:set>
                                    <p:animEffect transition="in" filter="dissolve">
                                      <p:cBhvr>
                                        <p:cTn id="19" dur="1000"/>
                                        <p:tgtEl>
                                          <p:spTgt spid="199692"/>
                                        </p:tgtEl>
                                      </p:cBhvr>
                                    </p:animEffect>
                                  </p:childTnLst>
                                </p:cTn>
                              </p:par>
                            </p:childTnLst>
                          </p:cTn>
                        </p:par>
                        <p:par>
                          <p:cTn id="20" fill="hold" nodeType="afterGroup">
                            <p:stCondLst>
                              <p:cond delay="4000"/>
                            </p:stCondLst>
                            <p:childTnLst>
                              <p:par>
                                <p:cTn id="21" presetID="9" presetClass="entr" presetSubtype="0" fill="hold" nodeType="afterEffect">
                                  <p:stCondLst>
                                    <p:cond delay="0"/>
                                  </p:stCondLst>
                                  <p:childTnLst>
                                    <p:set>
                                      <p:cBhvr>
                                        <p:cTn id="22" dur="1" fill="hold">
                                          <p:stCondLst>
                                            <p:cond delay="0"/>
                                          </p:stCondLst>
                                        </p:cTn>
                                        <p:tgtEl>
                                          <p:spTgt spid="199733"/>
                                        </p:tgtEl>
                                        <p:attrNameLst>
                                          <p:attrName>style.visibility</p:attrName>
                                        </p:attrNameLst>
                                      </p:cBhvr>
                                      <p:to>
                                        <p:strVal val="visible"/>
                                      </p:to>
                                    </p:set>
                                    <p:animEffect transition="in" filter="dissolve">
                                      <p:cBhvr>
                                        <p:cTn id="23" dur="1000"/>
                                        <p:tgtEl>
                                          <p:spTgt spid="199733"/>
                                        </p:tgtEl>
                                      </p:cBhvr>
                                    </p:animEffect>
                                  </p:childTnLst>
                                </p:cTn>
                              </p:par>
                              <p:par>
                                <p:cTn id="24" presetID="9" presetClass="entr" presetSubtype="0" fill="hold" grpId="0" nodeType="withEffect">
                                  <p:stCondLst>
                                    <p:cond delay="0"/>
                                  </p:stCondLst>
                                  <p:childTnLst>
                                    <p:set>
                                      <p:cBhvr>
                                        <p:cTn id="25" dur="1" fill="hold">
                                          <p:stCondLst>
                                            <p:cond delay="0"/>
                                          </p:stCondLst>
                                        </p:cTn>
                                        <p:tgtEl>
                                          <p:spTgt spid="199715"/>
                                        </p:tgtEl>
                                        <p:attrNameLst>
                                          <p:attrName>style.visibility</p:attrName>
                                        </p:attrNameLst>
                                      </p:cBhvr>
                                      <p:to>
                                        <p:strVal val="visible"/>
                                      </p:to>
                                    </p:set>
                                    <p:animEffect transition="in" filter="dissolve">
                                      <p:cBhvr>
                                        <p:cTn id="26" dur="1000"/>
                                        <p:tgtEl>
                                          <p:spTgt spid="199715"/>
                                        </p:tgtEl>
                                      </p:cBhvr>
                                    </p:animEffect>
                                  </p:childTnLst>
                                </p:cTn>
                              </p:par>
                            </p:childTnLst>
                          </p:cTn>
                        </p:par>
                        <p:par>
                          <p:cTn id="27" fill="hold" nodeType="afterGroup">
                            <p:stCondLst>
                              <p:cond delay="5000"/>
                            </p:stCondLst>
                            <p:childTnLst>
                              <p:par>
                                <p:cTn id="28" presetID="9" presetClass="entr" presetSubtype="0" fill="hold" nodeType="afterEffect">
                                  <p:stCondLst>
                                    <p:cond delay="0"/>
                                  </p:stCondLst>
                                  <p:childTnLst>
                                    <p:set>
                                      <p:cBhvr>
                                        <p:cTn id="29" dur="1" fill="hold">
                                          <p:stCondLst>
                                            <p:cond delay="0"/>
                                          </p:stCondLst>
                                        </p:cTn>
                                        <p:tgtEl>
                                          <p:spTgt spid="199701"/>
                                        </p:tgtEl>
                                        <p:attrNameLst>
                                          <p:attrName>style.visibility</p:attrName>
                                        </p:attrNameLst>
                                      </p:cBhvr>
                                      <p:to>
                                        <p:strVal val="visible"/>
                                      </p:to>
                                    </p:set>
                                    <p:animEffect transition="in" filter="dissolve">
                                      <p:cBhvr>
                                        <p:cTn id="30" dur="500"/>
                                        <p:tgtEl>
                                          <p:spTgt spid="199701"/>
                                        </p:tgtEl>
                                      </p:cBhvr>
                                    </p:animEffect>
                                  </p:childTnLst>
                                </p:cTn>
                              </p:par>
                              <p:par>
                                <p:cTn id="31" presetID="9" presetClass="entr" presetSubtype="0" fill="hold" nodeType="withEffect">
                                  <p:stCondLst>
                                    <p:cond delay="0"/>
                                  </p:stCondLst>
                                  <p:childTnLst>
                                    <p:set>
                                      <p:cBhvr>
                                        <p:cTn id="32" dur="1" fill="hold">
                                          <p:stCondLst>
                                            <p:cond delay="0"/>
                                          </p:stCondLst>
                                        </p:cTn>
                                        <p:tgtEl>
                                          <p:spTgt spid="199702"/>
                                        </p:tgtEl>
                                        <p:attrNameLst>
                                          <p:attrName>style.visibility</p:attrName>
                                        </p:attrNameLst>
                                      </p:cBhvr>
                                      <p:to>
                                        <p:strVal val="visible"/>
                                      </p:to>
                                    </p:set>
                                    <p:animEffect transition="in" filter="dissolve">
                                      <p:cBhvr>
                                        <p:cTn id="33" dur="500"/>
                                        <p:tgtEl>
                                          <p:spTgt spid="199702"/>
                                        </p:tgtEl>
                                      </p:cBhvr>
                                    </p:animEffect>
                                  </p:childTnLst>
                                </p:cTn>
                              </p:par>
                              <p:par>
                                <p:cTn id="34" presetID="9" presetClass="entr" presetSubtype="0" fill="hold" nodeType="withEffect">
                                  <p:stCondLst>
                                    <p:cond delay="0"/>
                                  </p:stCondLst>
                                  <p:childTnLst>
                                    <p:set>
                                      <p:cBhvr>
                                        <p:cTn id="35" dur="1" fill="hold">
                                          <p:stCondLst>
                                            <p:cond delay="0"/>
                                          </p:stCondLst>
                                        </p:cTn>
                                        <p:tgtEl>
                                          <p:spTgt spid="199703"/>
                                        </p:tgtEl>
                                        <p:attrNameLst>
                                          <p:attrName>style.visibility</p:attrName>
                                        </p:attrNameLst>
                                      </p:cBhvr>
                                      <p:to>
                                        <p:strVal val="visible"/>
                                      </p:to>
                                    </p:set>
                                    <p:animEffect transition="in" filter="dissolve">
                                      <p:cBhvr>
                                        <p:cTn id="36" dur="500"/>
                                        <p:tgtEl>
                                          <p:spTgt spid="199703"/>
                                        </p:tgtEl>
                                      </p:cBhvr>
                                    </p:animEffect>
                                  </p:childTnLst>
                                </p:cTn>
                              </p:par>
                              <p:par>
                                <p:cTn id="37" presetID="9" presetClass="entr" presetSubtype="0" fill="hold" nodeType="withEffect">
                                  <p:stCondLst>
                                    <p:cond delay="0"/>
                                  </p:stCondLst>
                                  <p:childTnLst>
                                    <p:set>
                                      <p:cBhvr>
                                        <p:cTn id="38" dur="1" fill="hold">
                                          <p:stCondLst>
                                            <p:cond delay="0"/>
                                          </p:stCondLst>
                                        </p:cTn>
                                        <p:tgtEl>
                                          <p:spTgt spid="199704"/>
                                        </p:tgtEl>
                                        <p:attrNameLst>
                                          <p:attrName>style.visibility</p:attrName>
                                        </p:attrNameLst>
                                      </p:cBhvr>
                                      <p:to>
                                        <p:strVal val="visible"/>
                                      </p:to>
                                    </p:set>
                                    <p:animEffect transition="in" filter="dissolve">
                                      <p:cBhvr>
                                        <p:cTn id="39" dur="500"/>
                                        <p:tgtEl>
                                          <p:spTgt spid="199704"/>
                                        </p:tgtEl>
                                      </p:cBhvr>
                                    </p:animEffect>
                                  </p:childTnLst>
                                </p:cTn>
                              </p:par>
                              <p:par>
                                <p:cTn id="40" presetID="9" presetClass="entr" presetSubtype="0" fill="hold" nodeType="withEffect">
                                  <p:stCondLst>
                                    <p:cond delay="0"/>
                                  </p:stCondLst>
                                  <p:childTnLst>
                                    <p:set>
                                      <p:cBhvr>
                                        <p:cTn id="41" dur="1" fill="hold">
                                          <p:stCondLst>
                                            <p:cond delay="0"/>
                                          </p:stCondLst>
                                        </p:cTn>
                                        <p:tgtEl>
                                          <p:spTgt spid="199705"/>
                                        </p:tgtEl>
                                        <p:attrNameLst>
                                          <p:attrName>style.visibility</p:attrName>
                                        </p:attrNameLst>
                                      </p:cBhvr>
                                      <p:to>
                                        <p:strVal val="visible"/>
                                      </p:to>
                                    </p:set>
                                    <p:animEffect transition="in" filter="dissolve">
                                      <p:cBhvr>
                                        <p:cTn id="42" dur="500"/>
                                        <p:tgtEl>
                                          <p:spTgt spid="199705"/>
                                        </p:tgtEl>
                                      </p:cBhvr>
                                    </p:animEffect>
                                  </p:childTnLst>
                                </p:cTn>
                              </p:par>
                              <p:par>
                                <p:cTn id="43" presetID="9" presetClass="entr" presetSubtype="0" fill="hold" nodeType="withEffect">
                                  <p:stCondLst>
                                    <p:cond delay="0"/>
                                  </p:stCondLst>
                                  <p:childTnLst>
                                    <p:set>
                                      <p:cBhvr>
                                        <p:cTn id="44" dur="1" fill="hold">
                                          <p:stCondLst>
                                            <p:cond delay="0"/>
                                          </p:stCondLst>
                                        </p:cTn>
                                        <p:tgtEl>
                                          <p:spTgt spid="199734"/>
                                        </p:tgtEl>
                                        <p:attrNameLst>
                                          <p:attrName>style.visibility</p:attrName>
                                        </p:attrNameLst>
                                      </p:cBhvr>
                                      <p:to>
                                        <p:strVal val="visible"/>
                                      </p:to>
                                    </p:set>
                                    <p:animEffect transition="in" filter="dissolve">
                                      <p:cBhvr>
                                        <p:cTn id="45" dur="500"/>
                                        <p:tgtEl>
                                          <p:spTgt spid="199734"/>
                                        </p:tgtEl>
                                      </p:cBhvr>
                                    </p:animEffect>
                                  </p:childTnLst>
                                </p:cTn>
                              </p:par>
                              <p:par>
                                <p:cTn id="46" presetID="9" presetClass="entr" presetSubtype="0" fill="hold" nodeType="withEffect">
                                  <p:stCondLst>
                                    <p:cond delay="0"/>
                                  </p:stCondLst>
                                  <p:childTnLst>
                                    <p:set>
                                      <p:cBhvr>
                                        <p:cTn id="47" dur="1" fill="hold">
                                          <p:stCondLst>
                                            <p:cond delay="0"/>
                                          </p:stCondLst>
                                        </p:cTn>
                                        <p:tgtEl>
                                          <p:spTgt spid="199708"/>
                                        </p:tgtEl>
                                        <p:attrNameLst>
                                          <p:attrName>style.visibility</p:attrName>
                                        </p:attrNameLst>
                                      </p:cBhvr>
                                      <p:to>
                                        <p:strVal val="visible"/>
                                      </p:to>
                                    </p:set>
                                    <p:animEffect transition="in" filter="dissolve">
                                      <p:cBhvr>
                                        <p:cTn id="48" dur="500"/>
                                        <p:tgtEl>
                                          <p:spTgt spid="199708"/>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9" presetClass="entr" presetSubtype="0" fill="hold" grpId="0" nodeType="clickEffect">
                                  <p:stCondLst>
                                    <p:cond delay="0"/>
                                  </p:stCondLst>
                                  <p:childTnLst>
                                    <p:set>
                                      <p:cBhvr>
                                        <p:cTn id="52" dur="1" fill="hold">
                                          <p:stCondLst>
                                            <p:cond delay="0"/>
                                          </p:stCondLst>
                                        </p:cTn>
                                        <p:tgtEl>
                                          <p:spTgt spid="199726"/>
                                        </p:tgtEl>
                                        <p:attrNameLst>
                                          <p:attrName>style.visibility</p:attrName>
                                        </p:attrNameLst>
                                      </p:cBhvr>
                                      <p:to>
                                        <p:strVal val="visible"/>
                                      </p:to>
                                    </p:set>
                                    <p:animEffect transition="in" filter="dissolve">
                                      <p:cBhvr>
                                        <p:cTn id="53" dur="500"/>
                                        <p:tgtEl>
                                          <p:spTgt spid="199726"/>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35" presetClass="entr" presetSubtype="0" fill="hold" nodeType="clickEffect">
                                  <p:stCondLst>
                                    <p:cond delay="0"/>
                                  </p:stCondLst>
                                  <p:childTnLst>
                                    <p:set>
                                      <p:cBhvr>
                                        <p:cTn id="57" dur="1" fill="hold">
                                          <p:stCondLst>
                                            <p:cond delay="0"/>
                                          </p:stCondLst>
                                        </p:cTn>
                                        <p:tgtEl>
                                          <p:spTgt spid="199710"/>
                                        </p:tgtEl>
                                        <p:attrNameLst>
                                          <p:attrName>style.visibility</p:attrName>
                                        </p:attrNameLst>
                                      </p:cBhvr>
                                      <p:to>
                                        <p:strVal val="visible"/>
                                      </p:to>
                                    </p:set>
                                    <p:animEffect transition="in" filter="fade">
                                      <p:cBhvr>
                                        <p:cTn id="58" dur="5000"/>
                                        <p:tgtEl>
                                          <p:spTgt spid="199710"/>
                                        </p:tgtEl>
                                      </p:cBhvr>
                                    </p:animEffect>
                                    <p:anim calcmode="lin" valueType="num">
                                      <p:cBhvr>
                                        <p:cTn id="59" dur="5000" fill="hold"/>
                                        <p:tgtEl>
                                          <p:spTgt spid="199710"/>
                                        </p:tgtEl>
                                        <p:attrNameLst>
                                          <p:attrName>style.rotation</p:attrName>
                                        </p:attrNameLst>
                                      </p:cBhvr>
                                      <p:tavLst>
                                        <p:tav tm="0">
                                          <p:val>
                                            <p:fltVal val="720"/>
                                          </p:val>
                                        </p:tav>
                                        <p:tav tm="100000">
                                          <p:val>
                                            <p:fltVal val="0"/>
                                          </p:val>
                                        </p:tav>
                                      </p:tavLst>
                                    </p:anim>
                                    <p:anim calcmode="lin" valueType="num">
                                      <p:cBhvr>
                                        <p:cTn id="60" dur="5000" fill="hold"/>
                                        <p:tgtEl>
                                          <p:spTgt spid="199710"/>
                                        </p:tgtEl>
                                        <p:attrNameLst>
                                          <p:attrName>ppt_h</p:attrName>
                                        </p:attrNameLst>
                                      </p:cBhvr>
                                      <p:tavLst>
                                        <p:tav tm="0">
                                          <p:val>
                                            <p:fltVal val="0"/>
                                          </p:val>
                                        </p:tav>
                                        <p:tav tm="100000">
                                          <p:val>
                                            <p:strVal val="#ppt_h"/>
                                          </p:val>
                                        </p:tav>
                                      </p:tavLst>
                                    </p:anim>
                                    <p:anim calcmode="lin" valueType="num">
                                      <p:cBhvr>
                                        <p:cTn id="61" dur="5000" fill="hold"/>
                                        <p:tgtEl>
                                          <p:spTgt spid="199710"/>
                                        </p:tgtEl>
                                        <p:attrNameLst>
                                          <p:attrName>ppt_w</p:attrName>
                                        </p:attrNameLst>
                                      </p:cBhvr>
                                      <p:tavLst>
                                        <p:tav tm="0">
                                          <p:val>
                                            <p:fltVal val="0"/>
                                          </p:val>
                                        </p:tav>
                                        <p:tav tm="100000">
                                          <p:val>
                                            <p:strVal val="#ppt_w"/>
                                          </p:val>
                                        </p:tav>
                                      </p:tavLst>
                                    </p:anim>
                                  </p:childTnLst>
                                </p:cTn>
                              </p:par>
                              <p:par>
                                <p:cTn id="62" presetID="35" presetClass="entr" presetSubtype="0" fill="hold" nodeType="withEffect">
                                  <p:stCondLst>
                                    <p:cond delay="0"/>
                                  </p:stCondLst>
                                  <p:childTnLst>
                                    <p:set>
                                      <p:cBhvr>
                                        <p:cTn id="63" dur="1" fill="hold">
                                          <p:stCondLst>
                                            <p:cond delay="0"/>
                                          </p:stCondLst>
                                        </p:cTn>
                                        <p:tgtEl>
                                          <p:spTgt spid="199711"/>
                                        </p:tgtEl>
                                        <p:attrNameLst>
                                          <p:attrName>style.visibility</p:attrName>
                                        </p:attrNameLst>
                                      </p:cBhvr>
                                      <p:to>
                                        <p:strVal val="visible"/>
                                      </p:to>
                                    </p:set>
                                    <p:animEffect transition="in" filter="fade">
                                      <p:cBhvr>
                                        <p:cTn id="64" dur="5000"/>
                                        <p:tgtEl>
                                          <p:spTgt spid="199711"/>
                                        </p:tgtEl>
                                      </p:cBhvr>
                                    </p:animEffect>
                                    <p:anim calcmode="lin" valueType="num">
                                      <p:cBhvr>
                                        <p:cTn id="65" dur="5000" fill="hold"/>
                                        <p:tgtEl>
                                          <p:spTgt spid="199711"/>
                                        </p:tgtEl>
                                        <p:attrNameLst>
                                          <p:attrName>style.rotation</p:attrName>
                                        </p:attrNameLst>
                                      </p:cBhvr>
                                      <p:tavLst>
                                        <p:tav tm="0">
                                          <p:val>
                                            <p:fltVal val="720"/>
                                          </p:val>
                                        </p:tav>
                                        <p:tav tm="100000">
                                          <p:val>
                                            <p:fltVal val="0"/>
                                          </p:val>
                                        </p:tav>
                                      </p:tavLst>
                                    </p:anim>
                                    <p:anim calcmode="lin" valueType="num">
                                      <p:cBhvr>
                                        <p:cTn id="66" dur="5000" fill="hold"/>
                                        <p:tgtEl>
                                          <p:spTgt spid="199711"/>
                                        </p:tgtEl>
                                        <p:attrNameLst>
                                          <p:attrName>ppt_h</p:attrName>
                                        </p:attrNameLst>
                                      </p:cBhvr>
                                      <p:tavLst>
                                        <p:tav tm="0">
                                          <p:val>
                                            <p:fltVal val="0"/>
                                          </p:val>
                                        </p:tav>
                                        <p:tav tm="100000">
                                          <p:val>
                                            <p:strVal val="#ppt_h"/>
                                          </p:val>
                                        </p:tav>
                                      </p:tavLst>
                                    </p:anim>
                                    <p:anim calcmode="lin" valueType="num">
                                      <p:cBhvr>
                                        <p:cTn id="67" dur="5000" fill="hold"/>
                                        <p:tgtEl>
                                          <p:spTgt spid="199711"/>
                                        </p:tgtEl>
                                        <p:attrNameLst>
                                          <p:attrName>ppt_w</p:attrName>
                                        </p:attrNameLst>
                                      </p:cBhvr>
                                      <p:tavLst>
                                        <p:tav tm="0">
                                          <p:val>
                                            <p:fltVal val="0"/>
                                          </p:val>
                                        </p:tav>
                                        <p:tav tm="100000">
                                          <p:val>
                                            <p:strVal val="#ppt_w"/>
                                          </p:val>
                                        </p:tav>
                                      </p:tavLst>
                                    </p:anim>
                                  </p:childTnLst>
                                </p:cTn>
                              </p:par>
                              <p:par>
                                <p:cTn id="68" presetID="0" presetClass="path" presetSubtype="0" accel="50000" decel="50000" fill="hold" nodeType="withEffect">
                                  <p:stCondLst>
                                    <p:cond delay="0"/>
                                  </p:stCondLst>
                                  <p:childTnLst>
                                    <p:animMotion origin="layout" path="M 8.33333E-7 4.81481E-6 L 0.00417 -0.1426 " pathEditMode="relative" rAng="0" ptsTypes="AA">
                                      <p:cBhvr>
                                        <p:cTn id="69" dur="2000" fill="hold"/>
                                        <p:tgtEl>
                                          <p:spTgt spid="199734"/>
                                        </p:tgtEl>
                                        <p:attrNameLst>
                                          <p:attrName>ppt_x</p:attrName>
                                          <p:attrName>ppt_y</p:attrName>
                                        </p:attrNameLst>
                                      </p:cBhvr>
                                      <p:rCtr x="208" y="-7130"/>
                                    </p:animMotion>
                                  </p:childTnLst>
                                </p:cTn>
                              </p:par>
                              <p:par>
                                <p:cTn id="70" presetID="8" presetClass="emph" presetSubtype="0" fill="hold" nodeType="withEffect">
                                  <p:stCondLst>
                                    <p:cond delay="0"/>
                                  </p:stCondLst>
                                  <p:childTnLst>
                                    <p:animRot by="21600000">
                                      <p:cBhvr>
                                        <p:cTn id="71" dur="5000" fill="hold"/>
                                        <p:tgtEl>
                                          <p:spTgt spid="199734"/>
                                        </p:tgtEl>
                                        <p:attrNameLst>
                                          <p:attrName>r</p:attrName>
                                        </p:attrNameLst>
                                      </p:cBhvr>
                                    </p:animRot>
                                  </p:childTnLst>
                                </p:cTn>
                              </p:par>
                              <p:par>
                                <p:cTn id="72" presetID="9" presetClass="exit" presetSubtype="0" fill="hold" nodeType="withEffect">
                                  <p:stCondLst>
                                    <p:cond delay="0"/>
                                  </p:stCondLst>
                                  <p:childTnLst>
                                    <p:animEffect transition="out" filter="dissolve">
                                      <p:cBhvr>
                                        <p:cTn id="73" dur="5000"/>
                                        <p:tgtEl>
                                          <p:spTgt spid="199734"/>
                                        </p:tgtEl>
                                      </p:cBhvr>
                                    </p:animEffect>
                                    <p:set>
                                      <p:cBhvr>
                                        <p:cTn id="74" dur="1" fill="hold">
                                          <p:stCondLst>
                                            <p:cond delay="4999"/>
                                          </p:stCondLst>
                                        </p:cTn>
                                        <p:tgtEl>
                                          <p:spTgt spid="199734"/>
                                        </p:tgtEl>
                                        <p:attrNameLst>
                                          <p:attrName>style.visibility</p:attrName>
                                        </p:attrNameLst>
                                      </p:cBhvr>
                                      <p:to>
                                        <p:strVal val="hidden"/>
                                      </p:to>
                                    </p:set>
                                  </p:childTnLst>
                                </p:cTn>
                              </p:par>
                            </p:childTnLst>
                          </p:cTn>
                        </p:par>
                        <p:par>
                          <p:cTn id="75" fill="hold" nodeType="afterGroup">
                            <p:stCondLst>
                              <p:cond delay="5000"/>
                            </p:stCondLst>
                            <p:childTnLst>
                              <p:par>
                                <p:cTn id="76" presetID="22" presetClass="entr" presetSubtype="4" fill="hold" grpId="0" nodeType="afterEffect">
                                  <p:stCondLst>
                                    <p:cond delay="0"/>
                                  </p:stCondLst>
                                  <p:childTnLst>
                                    <p:set>
                                      <p:cBhvr>
                                        <p:cTn id="77" dur="1" fill="hold">
                                          <p:stCondLst>
                                            <p:cond delay="0"/>
                                          </p:stCondLst>
                                        </p:cTn>
                                        <p:tgtEl>
                                          <p:spTgt spid="199706"/>
                                        </p:tgtEl>
                                        <p:attrNameLst>
                                          <p:attrName>style.visibility</p:attrName>
                                        </p:attrNameLst>
                                      </p:cBhvr>
                                      <p:to>
                                        <p:strVal val="visible"/>
                                      </p:to>
                                    </p:set>
                                    <p:animEffect transition="in" filter="wipe(down)">
                                      <p:cBhvr>
                                        <p:cTn id="78" dur="500"/>
                                        <p:tgtEl>
                                          <p:spTgt spid="199706"/>
                                        </p:tgtEl>
                                      </p:cBhvr>
                                    </p:animEffect>
                                  </p:childTnLst>
                                </p:cTn>
                              </p:par>
                            </p:childTnLst>
                          </p:cTn>
                        </p:par>
                        <p:par>
                          <p:cTn id="79" fill="hold" nodeType="afterGroup">
                            <p:stCondLst>
                              <p:cond delay="5500"/>
                            </p:stCondLst>
                            <p:childTnLst>
                              <p:par>
                                <p:cTn id="80" presetID="9" presetClass="entr" presetSubtype="0" fill="hold" nodeType="afterEffect">
                                  <p:stCondLst>
                                    <p:cond delay="0"/>
                                  </p:stCondLst>
                                  <p:childTnLst>
                                    <p:set>
                                      <p:cBhvr>
                                        <p:cTn id="81" dur="1" fill="hold">
                                          <p:stCondLst>
                                            <p:cond delay="0"/>
                                          </p:stCondLst>
                                        </p:cTn>
                                        <p:tgtEl>
                                          <p:spTgt spid="199709"/>
                                        </p:tgtEl>
                                        <p:attrNameLst>
                                          <p:attrName>style.visibility</p:attrName>
                                        </p:attrNameLst>
                                      </p:cBhvr>
                                      <p:to>
                                        <p:strVal val="visible"/>
                                      </p:to>
                                    </p:set>
                                    <p:animEffect transition="in" filter="dissolve">
                                      <p:cBhvr>
                                        <p:cTn id="82" dur="1000"/>
                                        <p:tgtEl>
                                          <p:spTgt spid="199709"/>
                                        </p:tgtEl>
                                      </p:cBhvr>
                                    </p:animEffect>
                                  </p:childTnLst>
                                </p:cTn>
                              </p:par>
                            </p:childTnLst>
                          </p:cTn>
                        </p:par>
                      </p:childTnLst>
                    </p:cTn>
                  </p:par>
                  <p:par>
                    <p:cTn id="83" fill="hold" nodeType="clickPar">
                      <p:stCondLst>
                        <p:cond delay="indefinite"/>
                      </p:stCondLst>
                      <p:childTnLst>
                        <p:par>
                          <p:cTn id="84" fill="hold" nodeType="withGroup">
                            <p:stCondLst>
                              <p:cond delay="0"/>
                            </p:stCondLst>
                            <p:childTnLst>
                              <p:par>
                                <p:cTn id="85" presetID="22" presetClass="entr" presetSubtype="4" fill="hold" grpId="0" nodeType="clickEffect">
                                  <p:stCondLst>
                                    <p:cond delay="0"/>
                                  </p:stCondLst>
                                  <p:childTnLst>
                                    <p:set>
                                      <p:cBhvr>
                                        <p:cTn id="86" dur="1" fill="hold">
                                          <p:stCondLst>
                                            <p:cond delay="0"/>
                                          </p:stCondLst>
                                        </p:cTn>
                                        <p:tgtEl>
                                          <p:spTgt spid="199707"/>
                                        </p:tgtEl>
                                        <p:attrNameLst>
                                          <p:attrName>style.visibility</p:attrName>
                                        </p:attrNameLst>
                                      </p:cBhvr>
                                      <p:to>
                                        <p:strVal val="visible"/>
                                      </p:to>
                                    </p:set>
                                    <p:animEffect transition="in" filter="wipe(down)">
                                      <p:cBhvr>
                                        <p:cTn id="87" dur="500"/>
                                        <p:tgtEl>
                                          <p:spTgt spid="199707"/>
                                        </p:tgtEl>
                                      </p:cBhvr>
                                    </p:animEffect>
                                  </p:childTnLst>
                                </p:cTn>
                              </p:par>
                            </p:childTnLst>
                          </p:cTn>
                        </p:par>
                        <p:par>
                          <p:cTn id="88" fill="hold" nodeType="afterGroup">
                            <p:stCondLst>
                              <p:cond delay="500"/>
                            </p:stCondLst>
                            <p:childTnLst>
                              <p:par>
                                <p:cTn id="89" presetID="22" presetClass="entr" presetSubtype="8" fill="hold" grpId="0" nodeType="afterEffect">
                                  <p:stCondLst>
                                    <p:cond delay="0"/>
                                  </p:stCondLst>
                                  <p:childTnLst>
                                    <p:set>
                                      <p:cBhvr>
                                        <p:cTn id="90" dur="1" fill="hold">
                                          <p:stCondLst>
                                            <p:cond delay="0"/>
                                          </p:stCondLst>
                                        </p:cTn>
                                        <p:tgtEl>
                                          <p:spTgt spid="199736"/>
                                        </p:tgtEl>
                                        <p:attrNameLst>
                                          <p:attrName>style.visibility</p:attrName>
                                        </p:attrNameLst>
                                      </p:cBhvr>
                                      <p:to>
                                        <p:strVal val="visible"/>
                                      </p:to>
                                    </p:set>
                                    <p:animEffect transition="in" filter="wipe(left)">
                                      <p:cBhvr>
                                        <p:cTn id="91" dur="1000"/>
                                        <p:tgtEl>
                                          <p:spTgt spid="199736"/>
                                        </p:tgtEl>
                                      </p:cBhvr>
                                    </p:animEffect>
                                  </p:childTnLst>
                                </p:cTn>
                              </p:par>
                            </p:childTnLst>
                          </p:cTn>
                        </p:par>
                        <p:par>
                          <p:cTn id="92" fill="hold" nodeType="afterGroup">
                            <p:stCondLst>
                              <p:cond delay="1500"/>
                            </p:stCondLst>
                            <p:childTnLst>
                              <p:par>
                                <p:cTn id="93" presetID="9" presetClass="entr" presetSubtype="0" fill="hold" nodeType="afterEffect">
                                  <p:stCondLst>
                                    <p:cond delay="0"/>
                                  </p:stCondLst>
                                  <p:childTnLst>
                                    <p:set>
                                      <p:cBhvr>
                                        <p:cTn id="94" dur="1" fill="hold">
                                          <p:stCondLst>
                                            <p:cond delay="0"/>
                                          </p:stCondLst>
                                        </p:cTn>
                                        <p:tgtEl>
                                          <p:spTgt spid="199727"/>
                                        </p:tgtEl>
                                        <p:attrNameLst>
                                          <p:attrName>style.visibility</p:attrName>
                                        </p:attrNameLst>
                                      </p:cBhvr>
                                      <p:to>
                                        <p:strVal val="visible"/>
                                      </p:to>
                                    </p:set>
                                    <p:animEffect transition="in" filter="dissolve">
                                      <p:cBhvr>
                                        <p:cTn id="95" dur="500"/>
                                        <p:tgtEl>
                                          <p:spTgt spid="199727"/>
                                        </p:tgtEl>
                                      </p:cBhvr>
                                    </p:animEffect>
                                  </p:childTnLst>
                                </p:cTn>
                              </p:par>
                            </p:childTnLst>
                          </p:cTn>
                        </p:par>
                        <p:par>
                          <p:cTn id="96" fill="hold" nodeType="afterGroup">
                            <p:stCondLst>
                              <p:cond delay="2000"/>
                            </p:stCondLst>
                            <p:childTnLst>
                              <p:par>
                                <p:cTn id="97" presetID="22" presetClass="entr" presetSubtype="8" fill="hold" grpId="0" nodeType="afterEffect">
                                  <p:stCondLst>
                                    <p:cond delay="0"/>
                                  </p:stCondLst>
                                  <p:childTnLst>
                                    <p:set>
                                      <p:cBhvr>
                                        <p:cTn id="98" dur="1" fill="hold">
                                          <p:stCondLst>
                                            <p:cond delay="0"/>
                                          </p:stCondLst>
                                        </p:cTn>
                                        <p:tgtEl>
                                          <p:spTgt spid="199737"/>
                                        </p:tgtEl>
                                        <p:attrNameLst>
                                          <p:attrName>style.visibility</p:attrName>
                                        </p:attrNameLst>
                                      </p:cBhvr>
                                      <p:to>
                                        <p:strVal val="visible"/>
                                      </p:to>
                                    </p:set>
                                    <p:animEffect transition="in" filter="wipe(left)">
                                      <p:cBhvr>
                                        <p:cTn id="99" dur="1000"/>
                                        <p:tgtEl>
                                          <p:spTgt spid="199737"/>
                                        </p:tgtEl>
                                      </p:cBhvr>
                                    </p:animEffect>
                                  </p:childTnLst>
                                </p:cTn>
                              </p:par>
                            </p:childTnLst>
                          </p:cTn>
                        </p:par>
                        <p:par>
                          <p:cTn id="100" fill="hold" nodeType="afterGroup">
                            <p:stCondLst>
                              <p:cond delay="3000"/>
                            </p:stCondLst>
                            <p:childTnLst>
                              <p:par>
                                <p:cTn id="101" presetID="9" presetClass="entr" presetSubtype="0" fill="hold" nodeType="afterEffect">
                                  <p:stCondLst>
                                    <p:cond delay="0"/>
                                  </p:stCondLst>
                                  <p:childTnLst>
                                    <p:set>
                                      <p:cBhvr>
                                        <p:cTn id="102" dur="1" fill="hold">
                                          <p:stCondLst>
                                            <p:cond delay="0"/>
                                          </p:stCondLst>
                                        </p:cTn>
                                        <p:tgtEl>
                                          <p:spTgt spid="199728"/>
                                        </p:tgtEl>
                                        <p:attrNameLst>
                                          <p:attrName>style.visibility</p:attrName>
                                        </p:attrNameLst>
                                      </p:cBhvr>
                                      <p:to>
                                        <p:strVal val="visible"/>
                                      </p:to>
                                    </p:set>
                                    <p:animEffect transition="in" filter="dissolve">
                                      <p:cBhvr>
                                        <p:cTn id="103" dur="1000"/>
                                        <p:tgtEl>
                                          <p:spTgt spid="199728"/>
                                        </p:tgtEl>
                                      </p:cBhvr>
                                    </p:animEffect>
                                  </p:childTnLst>
                                </p:cTn>
                              </p:par>
                            </p:childTnLst>
                          </p:cTn>
                        </p:par>
                      </p:childTnLst>
                    </p:cTn>
                  </p:par>
                  <p:par>
                    <p:cTn id="104" fill="hold" nodeType="clickPar">
                      <p:stCondLst>
                        <p:cond delay="indefinite"/>
                      </p:stCondLst>
                      <p:childTnLst>
                        <p:par>
                          <p:cTn id="105" fill="hold" nodeType="withGroup">
                            <p:stCondLst>
                              <p:cond delay="0"/>
                            </p:stCondLst>
                            <p:childTnLst>
                              <p:par>
                                <p:cTn id="106" presetID="0" presetClass="path" presetSubtype="0" accel="50000" decel="50000" fill="hold" nodeType="clickEffect">
                                  <p:stCondLst>
                                    <p:cond delay="0"/>
                                  </p:stCondLst>
                                  <p:childTnLst>
                                    <p:animMotion origin="layout" path="M 3.61111E-6 -6.2963E-6 C -0.0066 0.02337 -0.01302 0.04675 -0.02969 0.07615 C -0.04636 0.10555 -0.07032 0.15185 -0.1 0.17615 C -0.12969 0.20046 -0.17396 0.21458 -0.20834 0.22222 C -0.24271 0.22985 -0.2849 0.24745 -0.30591 0.22222 C -0.32691 0.19698 -0.33073 0.13402 -0.33455 0.07129 " pathEditMode="relative" ptsTypes="aaaaaA">
                                      <p:cBhvr>
                                        <p:cTn id="107" dur="2000" fill="hold"/>
                                        <p:tgtEl>
                                          <p:spTgt spid="199710"/>
                                        </p:tgtEl>
                                        <p:attrNameLst>
                                          <p:attrName>ppt_x</p:attrName>
                                          <p:attrName>ppt_y</p:attrName>
                                        </p:attrNameLst>
                                      </p:cBhvr>
                                    </p:animMotion>
                                  </p:childTnLst>
                                </p:cTn>
                              </p:par>
                            </p:childTnLst>
                          </p:cTn>
                        </p:par>
                        <p:par>
                          <p:cTn id="108" fill="hold" nodeType="afterGroup">
                            <p:stCondLst>
                              <p:cond delay="2000"/>
                            </p:stCondLst>
                            <p:childTnLst>
                              <p:par>
                                <p:cTn id="109" presetID="0" presetClass="path" presetSubtype="0" accel="50000" decel="50000" fill="hold" nodeType="afterEffect">
                                  <p:stCondLst>
                                    <p:cond delay="0"/>
                                  </p:stCondLst>
                                  <p:childTnLst>
                                    <p:animMotion origin="layout" path="M -8.33333E-7 2.59259E-6 C 0.01164 0.03078 0.02327 0.0618 0.05487 0.07777 C 0.08646 0.09375 0.15 0.10115 0.18924 0.09537 C 0.22848 0.08958 0.26303 0.0574 0.29046 0.04282 C 0.31789 0.02824 0.33577 0.01805 0.35365 0.0081 " pathEditMode="relative" ptsTypes="aaaaA">
                                      <p:cBhvr>
                                        <p:cTn id="110" dur="2000" fill="hold"/>
                                        <p:tgtEl>
                                          <p:spTgt spid="199702"/>
                                        </p:tgtEl>
                                        <p:attrNameLst>
                                          <p:attrName>ppt_x</p:attrName>
                                          <p:attrName>ppt_y</p:attrName>
                                        </p:attrNameLst>
                                      </p:cBhvr>
                                    </p:animMotion>
                                  </p:childTnLst>
                                </p:cTn>
                              </p:par>
                            </p:childTnLst>
                          </p:cTn>
                        </p:par>
                        <p:par>
                          <p:cTn id="111" fill="hold" nodeType="afterGroup">
                            <p:stCondLst>
                              <p:cond delay="4000"/>
                            </p:stCondLst>
                            <p:childTnLst>
                              <p:par>
                                <p:cTn id="112" presetID="0" presetClass="path" presetSubtype="0" accel="50000" decel="50000" fill="hold" nodeType="afterEffect">
                                  <p:stCondLst>
                                    <p:cond delay="0"/>
                                  </p:stCondLst>
                                  <p:childTnLst>
                                    <p:animMotion origin="layout" path="M 2.5E-6 1.85185E-6 C 0.0092 0.04051 0.0184 0.08125 0.04288 0.11273 C 0.06736 0.14422 0.10764 0.18125 0.14653 0.18889 C 0.18542 0.19653 0.2467 0.16574 0.27621 0.1588 C 0.30573 0.15185 0.31476 0.14977 0.32378 0.14769 " pathEditMode="relative" ptsTypes="aaaaA">
                                      <p:cBhvr>
                                        <p:cTn id="113" dur="2000" fill="hold"/>
                                        <p:tgtEl>
                                          <p:spTgt spid="199711"/>
                                        </p:tgtEl>
                                        <p:attrNameLst>
                                          <p:attrName>ppt_x</p:attrName>
                                          <p:attrName>ppt_y</p:attrName>
                                        </p:attrNameLst>
                                      </p:cBhvr>
                                    </p:animMotion>
                                  </p:childTnLst>
                                </p:cTn>
                              </p:par>
                            </p:childTnLst>
                          </p:cTn>
                        </p:par>
                        <p:par>
                          <p:cTn id="114" fill="hold" nodeType="afterGroup">
                            <p:stCondLst>
                              <p:cond delay="6000"/>
                            </p:stCondLst>
                            <p:childTnLst>
                              <p:par>
                                <p:cTn id="115" presetID="0" presetClass="path" presetSubtype="0" accel="50000" decel="50000" fill="hold" nodeType="afterEffect">
                                  <p:stCondLst>
                                    <p:cond delay="0"/>
                                  </p:stCondLst>
                                  <p:childTnLst>
                                    <p:animMotion origin="layout" path="M 0.00087 0.00047 C -0.03177 0.03079 -0.06424 0.06111 -0.11111 0.07662 C -0.15799 0.09213 -0.22622 0.09954 -0.28004 0.09398 C -0.33386 0.08843 -0.38386 0.06574 -0.43368 0.04329 " pathEditMode="relative" ptsTypes="aaaA">
                                      <p:cBhvr>
                                        <p:cTn id="116" dur="2000" fill="hold"/>
                                        <p:tgtEl>
                                          <p:spTgt spid="199708"/>
                                        </p:tgtEl>
                                        <p:attrNameLst>
                                          <p:attrName>ppt_x</p:attrName>
                                          <p:attrName>ppt_y</p:attrName>
                                        </p:attrNameLst>
                                      </p:cBhvr>
                                    </p:animMotion>
                                  </p:childTnLst>
                                </p:cTn>
                              </p:par>
                            </p:childTnLst>
                          </p:cTn>
                        </p:par>
                        <p:par>
                          <p:cTn id="117" fill="hold" nodeType="afterGroup">
                            <p:stCondLst>
                              <p:cond delay="8000"/>
                            </p:stCondLst>
                            <p:childTnLst>
                              <p:par>
                                <p:cTn id="118" presetID="9" presetClass="exit" presetSubtype="0" fill="hold" grpId="1" nodeType="afterEffect">
                                  <p:stCondLst>
                                    <p:cond delay="0"/>
                                  </p:stCondLst>
                                  <p:childTnLst>
                                    <p:animEffect transition="out" filter="dissolve">
                                      <p:cBhvr>
                                        <p:cTn id="119" dur="500"/>
                                        <p:tgtEl>
                                          <p:spTgt spid="199726"/>
                                        </p:tgtEl>
                                      </p:cBhvr>
                                    </p:animEffect>
                                    <p:set>
                                      <p:cBhvr>
                                        <p:cTn id="120" dur="1" fill="hold">
                                          <p:stCondLst>
                                            <p:cond delay="499"/>
                                          </p:stCondLst>
                                        </p:cTn>
                                        <p:tgtEl>
                                          <p:spTgt spid="199726"/>
                                        </p:tgtEl>
                                        <p:attrNameLst>
                                          <p:attrName>style.visibility</p:attrName>
                                        </p:attrNameLst>
                                      </p:cBhvr>
                                      <p:to>
                                        <p:strVal val="hidden"/>
                                      </p:to>
                                    </p:set>
                                  </p:childTnLst>
                                </p:cTn>
                              </p:par>
                            </p:childTnLst>
                          </p:cTn>
                        </p:par>
                      </p:childTnLst>
                    </p:cTn>
                  </p:par>
                  <p:par>
                    <p:cTn id="121" fill="hold" nodeType="clickPar">
                      <p:stCondLst>
                        <p:cond delay="indefinite"/>
                      </p:stCondLst>
                      <p:childTnLst>
                        <p:par>
                          <p:cTn id="122" fill="hold" nodeType="withGroup">
                            <p:stCondLst>
                              <p:cond delay="0"/>
                            </p:stCondLst>
                            <p:childTnLst>
                              <p:par>
                                <p:cTn id="123" presetID="9" presetClass="entr" presetSubtype="0" fill="hold" grpId="0" nodeType="clickEffect">
                                  <p:stCondLst>
                                    <p:cond delay="0"/>
                                  </p:stCondLst>
                                  <p:childTnLst>
                                    <p:set>
                                      <p:cBhvr>
                                        <p:cTn id="124" dur="1" fill="hold">
                                          <p:stCondLst>
                                            <p:cond delay="0"/>
                                          </p:stCondLst>
                                        </p:cTn>
                                        <p:tgtEl>
                                          <p:spTgt spid="199729"/>
                                        </p:tgtEl>
                                        <p:attrNameLst>
                                          <p:attrName>style.visibility</p:attrName>
                                        </p:attrNameLst>
                                      </p:cBhvr>
                                      <p:to>
                                        <p:strVal val="visible"/>
                                      </p:to>
                                    </p:set>
                                    <p:animEffect transition="in" filter="dissolve">
                                      <p:cBhvr>
                                        <p:cTn id="125" dur="500"/>
                                        <p:tgtEl>
                                          <p:spTgt spid="199729"/>
                                        </p:tgtEl>
                                      </p:cBhvr>
                                    </p:animEffect>
                                  </p:childTnLst>
                                </p:cTn>
                              </p:par>
                            </p:childTnLst>
                          </p:cTn>
                        </p:par>
                        <p:par>
                          <p:cTn id="126" fill="hold" nodeType="afterGroup">
                            <p:stCondLst>
                              <p:cond delay="500"/>
                            </p:stCondLst>
                            <p:childTnLst>
                              <p:par>
                                <p:cTn id="127" presetID="22" presetClass="entr" presetSubtype="2" fill="hold" grpId="0" nodeType="afterEffect">
                                  <p:stCondLst>
                                    <p:cond delay="0"/>
                                  </p:stCondLst>
                                  <p:childTnLst>
                                    <p:set>
                                      <p:cBhvr>
                                        <p:cTn id="128" dur="1" fill="hold">
                                          <p:stCondLst>
                                            <p:cond delay="0"/>
                                          </p:stCondLst>
                                        </p:cTn>
                                        <p:tgtEl>
                                          <p:spTgt spid="199712"/>
                                        </p:tgtEl>
                                        <p:attrNameLst>
                                          <p:attrName>style.visibility</p:attrName>
                                        </p:attrNameLst>
                                      </p:cBhvr>
                                      <p:to>
                                        <p:strVal val="visible"/>
                                      </p:to>
                                    </p:set>
                                    <p:animEffect transition="in" filter="wipe(right)">
                                      <p:cBhvr>
                                        <p:cTn id="129" dur="2000"/>
                                        <p:tgtEl>
                                          <p:spTgt spid="199712"/>
                                        </p:tgtEl>
                                      </p:cBhvr>
                                    </p:animEffect>
                                  </p:childTnLst>
                                </p:cTn>
                              </p:par>
                            </p:childTnLst>
                          </p:cTn>
                        </p:par>
                      </p:childTnLst>
                    </p:cTn>
                  </p:par>
                  <p:par>
                    <p:cTn id="130" fill="hold" nodeType="clickPar">
                      <p:stCondLst>
                        <p:cond delay="indefinite"/>
                      </p:stCondLst>
                      <p:childTnLst>
                        <p:par>
                          <p:cTn id="131" fill="hold" nodeType="withGroup">
                            <p:stCondLst>
                              <p:cond delay="0"/>
                            </p:stCondLst>
                            <p:childTnLst>
                              <p:par>
                                <p:cTn id="132" presetID="12" presetClass="entr" presetSubtype="2" fill="hold" nodeType="clickEffect">
                                  <p:stCondLst>
                                    <p:cond delay="0"/>
                                  </p:stCondLst>
                                  <p:childTnLst>
                                    <p:set>
                                      <p:cBhvr>
                                        <p:cTn id="133" dur="1" fill="hold">
                                          <p:stCondLst>
                                            <p:cond delay="0"/>
                                          </p:stCondLst>
                                        </p:cTn>
                                        <p:tgtEl>
                                          <p:spTgt spid="199685"/>
                                        </p:tgtEl>
                                        <p:attrNameLst>
                                          <p:attrName>style.visibility</p:attrName>
                                        </p:attrNameLst>
                                      </p:cBhvr>
                                      <p:to>
                                        <p:strVal val="visible"/>
                                      </p:to>
                                    </p:set>
                                    <p:animEffect transition="in" filter="slide(fromRight)">
                                      <p:cBhvr>
                                        <p:cTn id="134" dur="2000"/>
                                        <p:tgtEl>
                                          <p:spTgt spid="199685"/>
                                        </p:tgtEl>
                                      </p:cBhvr>
                                    </p:animEffect>
                                  </p:childTnLst>
                                </p:cTn>
                              </p:par>
                            </p:childTnLst>
                          </p:cTn>
                        </p:par>
                        <p:par>
                          <p:cTn id="135" fill="hold" nodeType="afterGroup">
                            <p:stCondLst>
                              <p:cond delay="2000"/>
                            </p:stCondLst>
                            <p:childTnLst>
                              <p:par>
                                <p:cTn id="136" presetID="22" presetClass="entr" presetSubtype="1" fill="hold" nodeType="afterEffect">
                                  <p:stCondLst>
                                    <p:cond delay="0"/>
                                  </p:stCondLst>
                                  <p:childTnLst>
                                    <p:set>
                                      <p:cBhvr>
                                        <p:cTn id="137" dur="1" fill="hold">
                                          <p:stCondLst>
                                            <p:cond delay="0"/>
                                          </p:stCondLst>
                                        </p:cTn>
                                        <p:tgtEl>
                                          <p:spTgt spid="199693"/>
                                        </p:tgtEl>
                                        <p:attrNameLst>
                                          <p:attrName>style.visibility</p:attrName>
                                        </p:attrNameLst>
                                      </p:cBhvr>
                                      <p:to>
                                        <p:strVal val="visible"/>
                                      </p:to>
                                    </p:set>
                                    <p:animEffect transition="in" filter="wipe(up)">
                                      <p:cBhvr>
                                        <p:cTn id="138" dur="500"/>
                                        <p:tgtEl>
                                          <p:spTgt spid="199693"/>
                                        </p:tgtEl>
                                      </p:cBhvr>
                                    </p:animEffect>
                                  </p:childTnLst>
                                </p:cTn>
                              </p:par>
                            </p:childTnLst>
                          </p:cTn>
                        </p:par>
                        <p:par>
                          <p:cTn id="139" fill="hold" nodeType="afterGroup">
                            <p:stCondLst>
                              <p:cond delay="2500"/>
                            </p:stCondLst>
                            <p:childTnLst>
                              <p:par>
                                <p:cTn id="140" presetID="22" presetClass="entr" presetSubtype="1" fill="hold" nodeType="afterEffect">
                                  <p:stCondLst>
                                    <p:cond delay="0"/>
                                  </p:stCondLst>
                                  <p:childTnLst>
                                    <p:set>
                                      <p:cBhvr>
                                        <p:cTn id="141" dur="1" fill="hold">
                                          <p:stCondLst>
                                            <p:cond delay="0"/>
                                          </p:stCondLst>
                                        </p:cTn>
                                        <p:tgtEl>
                                          <p:spTgt spid="199694"/>
                                        </p:tgtEl>
                                        <p:attrNameLst>
                                          <p:attrName>style.visibility</p:attrName>
                                        </p:attrNameLst>
                                      </p:cBhvr>
                                      <p:to>
                                        <p:strVal val="visible"/>
                                      </p:to>
                                    </p:set>
                                    <p:animEffect transition="in" filter="wipe(up)">
                                      <p:cBhvr>
                                        <p:cTn id="142" dur="500"/>
                                        <p:tgtEl>
                                          <p:spTgt spid="199694"/>
                                        </p:tgtEl>
                                      </p:cBhvr>
                                    </p:animEffect>
                                  </p:childTnLst>
                                </p:cTn>
                              </p:par>
                            </p:childTnLst>
                          </p:cTn>
                        </p:par>
                      </p:childTnLst>
                    </p:cTn>
                  </p:par>
                  <p:par>
                    <p:cTn id="143" fill="hold" nodeType="clickPar">
                      <p:stCondLst>
                        <p:cond delay="indefinite"/>
                      </p:stCondLst>
                      <p:childTnLst>
                        <p:par>
                          <p:cTn id="144" fill="hold" nodeType="withGroup">
                            <p:stCondLst>
                              <p:cond delay="0"/>
                            </p:stCondLst>
                            <p:childTnLst>
                              <p:par>
                                <p:cTn id="145" presetID="9" presetClass="entr" presetSubtype="0" fill="hold" grpId="0" nodeType="clickEffect">
                                  <p:stCondLst>
                                    <p:cond delay="0"/>
                                  </p:stCondLst>
                                  <p:childTnLst>
                                    <p:set>
                                      <p:cBhvr>
                                        <p:cTn id="146" dur="1" fill="hold">
                                          <p:stCondLst>
                                            <p:cond delay="0"/>
                                          </p:stCondLst>
                                        </p:cTn>
                                        <p:tgtEl>
                                          <p:spTgt spid="199730"/>
                                        </p:tgtEl>
                                        <p:attrNameLst>
                                          <p:attrName>style.visibility</p:attrName>
                                        </p:attrNameLst>
                                      </p:cBhvr>
                                      <p:to>
                                        <p:strVal val="visible"/>
                                      </p:to>
                                    </p:set>
                                    <p:animEffect transition="in" filter="dissolve">
                                      <p:cBhvr>
                                        <p:cTn id="147" dur="500"/>
                                        <p:tgtEl>
                                          <p:spTgt spid="199730"/>
                                        </p:tgtEl>
                                      </p:cBhvr>
                                    </p:animEffect>
                                  </p:childTnLst>
                                </p:cTn>
                              </p:par>
                              <p:par>
                                <p:cTn id="148" presetID="9" presetClass="exit" presetSubtype="0" fill="hold" grpId="1" nodeType="withEffect">
                                  <p:stCondLst>
                                    <p:cond delay="0"/>
                                  </p:stCondLst>
                                  <p:childTnLst>
                                    <p:animEffect transition="out" filter="dissolve">
                                      <p:cBhvr>
                                        <p:cTn id="149" dur="500"/>
                                        <p:tgtEl>
                                          <p:spTgt spid="199729"/>
                                        </p:tgtEl>
                                      </p:cBhvr>
                                    </p:animEffect>
                                    <p:set>
                                      <p:cBhvr>
                                        <p:cTn id="150" dur="1" fill="hold">
                                          <p:stCondLst>
                                            <p:cond delay="499"/>
                                          </p:stCondLst>
                                        </p:cTn>
                                        <p:tgtEl>
                                          <p:spTgt spid="199729"/>
                                        </p:tgtEl>
                                        <p:attrNameLst>
                                          <p:attrName>style.visibility</p:attrName>
                                        </p:attrNameLst>
                                      </p:cBhvr>
                                      <p:to>
                                        <p:strVal val="hidden"/>
                                      </p:to>
                                    </p:set>
                                  </p:childTnLst>
                                </p:cTn>
                              </p:par>
                            </p:childTnLst>
                          </p:cTn>
                        </p:par>
                        <p:par>
                          <p:cTn id="151" fill="hold" nodeType="afterGroup">
                            <p:stCondLst>
                              <p:cond delay="500"/>
                            </p:stCondLst>
                            <p:childTnLst>
                              <p:par>
                                <p:cTn id="152" presetID="22" presetClass="entr" presetSubtype="8" fill="hold" grpId="0" nodeType="afterEffect">
                                  <p:stCondLst>
                                    <p:cond delay="0"/>
                                  </p:stCondLst>
                                  <p:childTnLst>
                                    <p:set>
                                      <p:cBhvr>
                                        <p:cTn id="153" dur="1" fill="hold">
                                          <p:stCondLst>
                                            <p:cond delay="0"/>
                                          </p:stCondLst>
                                        </p:cTn>
                                        <p:tgtEl>
                                          <p:spTgt spid="199713"/>
                                        </p:tgtEl>
                                        <p:attrNameLst>
                                          <p:attrName>style.visibility</p:attrName>
                                        </p:attrNameLst>
                                      </p:cBhvr>
                                      <p:to>
                                        <p:strVal val="visible"/>
                                      </p:to>
                                    </p:set>
                                    <p:animEffect transition="in" filter="wipe(left)">
                                      <p:cBhvr>
                                        <p:cTn id="154" dur="2000"/>
                                        <p:tgtEl>
                                          <p:spTgt spid="199713"/>
                                        </p:tgtEl>
                                      </p:cBhvr>
                                    </p:animEffect>
                                  </p:childTnLst>
                                </p:cTn>
                              </p:par>
                            </p:childTnLst>
                          </p:cTn>
                        </p:par>
                      </p:childTnLst>
                    </p:cTn>
                  </p:par>
                  <p:par>
                    <p:cTn id="155" fill="hold" nodeType="clickPar">
                      <p:stCondLst>
                        <p:cond delay="indefinite"/>
                      </p:stCondLst>
                      <p:childTnLst>
                        <p:par>
                          <p:cTn id="156" fill="hold" nodeType="withGroup">
                            <p:stCondLst>
                              <p:cond delay="0"/>
                            </p:stCondLst>
                            <p:childTnLst>
                              <p:par>
                                <p:cTn id="157" presetID="12" presetClass="entr" presetSubtype="2" fill="hold" nodeType="clickEffect">
                                  <p:stCondLst>
                                    <p:cond delay="0"/>
                                  </p:stCondLst>
                                  <p:childTnLst>
                                    <p:set>
                                      <p:cBhvr>
                                        <p:cTn id="158" dur="1" fill="hold">
                                          <p:stCondLst>
                                            <p:cond delay="0"/>
                                          </p:stCondLst>
                                        </p:cTn>
                                        <p:tgtEl>
                                          <p:spTgt spid="199688"/>
                                        </p:tgtEl>
                                        <p:attrNameLst>
                                          <p:attrName>style.visibility</p:attrName>
                                        </p:attrNameLst>
                                      </p:cBhvr>
                                      <p:to>
                                        <p:strVal val="visible"/>
                                      </p:to>
                                    </p:set>
                                    <p:animEffect transition="in" filter="slide(fromRight)">
                                      <p:cBhvr>
                                        <p:cTn id="159" dur="2000"/>
                                        <p:tgtEl>
                                          <p:spTgt spid="199688"/>
                                        </p:tgtEl>
                                      </p:cBhvr>
                                    </p:animEffect>
                                  </p:childTnLst>
                                </p:cTn>
                              </p:par>
                            </p:childTnLst>
                          </p:cTn>
                        </p:par>
                        <p:par>
                          <p:cTn id="160" fill="hold" nodeType="afterGroup">
                            <p:stCondLst>
                              <p:cond delay="2000"/>
                            </p:stCondLst>
                            <p:childTnLst>
                              <p:par>
                                <p:cTn id="161" presetID="22" presetClass="entr" presetSubtype="1" fill="hold" nodeType="afterEffect">
                                  <p:stCondLst>
                                    <p:cond delay="0"/>
                                  </p:stCondLst>
                                  <p:childTnLst>
                                    <p:set>
                                      <p:cBhvr>
                                        <p:cTn id="162" dur="1" fill="hold">
                                          <p:stCondLst>
                                            <p:cond delay="0"/>
                                          </p:stCondLst>
                                        </p:cTn>
                                        <p:tgtEl>
                                          <p:spTgt spid="199695"/>
                                        </p:tgtEl>
                                        <p:attrNameLst>
                                          <p:attrName>style.visibility</p:attrName>
                                        </p:attrNameLst>
                                      </p:cBhvr>
                                      <p:to>
                                        <p:strVal val="visible"/>
                                      </p:to>
                                    </p:set>
                                    <p:animEffect transition="in" filter="wipe(up)">
                                      <p:cBhvr>
                                        <p:cTn id="163" dur="500"/>
                                        <p:tgtEl>
                                          <p:spTgt spid="199695"/>
                                        </p:tgtEl>
                                      </p:cBhvr>
                                    </p:animEffect>
                                  </p:childTnLst>
                                </p:cTn>
                              </p:par>
                            </p:childTnLst>
                          </p:cTn>
                        </p:par>
                        <p:par>
                          <p:cTn id="164" fill="hold" nodeType="afterGroup">
                            <p:stCondLst>
                              <p:cond delay="2500"/>
                            </p:stCondLst>
                            <p:childTnLst>
                              <p:par>
                                <p:cTn id="165" presetID="22" presetClass="entr" presetSubtype="1" fill="hold" nodeType="afterEffect">
                                  <p:stCondLst>
                                    <p:cond delay="0"/>
                                  </p:stCondLst>
                                  <p:childTnLst>
                                    <p:set>
                                      <p:cBhvr>
                                        <p:cTn id="166" dur="1" fill="hold">
                                          <p:stCondLst>
                                            <p:cond delay="0"/>
                                          </p:stCondLst>
                                        </p:cTn>
                                        <p:tgtEl>
                                          <p:spTgt spid="199696"/>
                                        </p:tgtEl>
                                        <p:attrNameLst>
                                          <p:attrName>style.visibility</p:attrName>
                                        </p:attrNameLst>
                                      </p:cBhvr>
                                      <p:to>
                                        <p:strVal val="visible"/>
                                      </p:to>
                                    </p:set>
                                    <p:animEffect transition="in" filter="wipe(up)">
                                      <p:cBhvr>
                                        <p:cTn id="167" dur="500"/>
                                        <p:tgtEl>
                                          <p:spTgt spid="199696"/>
                                        </p:tgtEl>
                                      </p:cBhvr>
                                    </p:animEffect>
                                  </p:childTnLst>
                                </p:cTn>
                              </p:par>
                            </p:childTnLst>
                          </p:cTn>
                        </p:par>
                        <p:par>
                          <p:cTn id="168" fill="hold" nodeType="afterGroup">
                            <p:stCondLst>
                              <p:cond delay="3000"/>
                            </p:stCondLst>
                            <p:childTnLst>
                              <p:par>
                                <p:cTn id="169" presetID="9" presetClass="exit" presetSubtype="0" fill="hold" grpId="1" nodeType="afterEffect">
                                  <p:stCondLst>
                                    <p:cond delay="0"/>
                                  </p:stCondLst>
                                  <p:childTnLst>
                                    <p:animEffect transition="out" filter="dissolve">
                                      <p:cBhvr>
                                        <p:cTn id="170" dur="500"/>
                                        <p:tgtEl>
                                          <p:spTgt spid="199730"/>
                                        </p:tgtEl>
                                      </p:cBhvr>
                                    </p:animEffect>
                                    <p:set>
                                      <p:cBhvr>
                                        <p:cTn id="171" dur="1" fill="hold">
                                          <p:stCondLst>
                                            <p:cond delay="499"/>
                                          </p:stCondLst>
                                        </p:cTn>
                                        <p:tgtEl>
                                          <p:spTgt spid="199730"/>
                                        </p:tgtEl>
                                        <p:attrNameLst>
                                          <p:attrName>style.visibility</p:attrName>
                                        </p:attrNameLst>
                                      </p:cBhvr>
                                      <p:to>
                                        <p:strVal val="hidden"/>
                                      </p:to>
                                    </p:set>
                                  </p:childTnLst>
                                </p:cTn>
                              </p:par>
                            </p:childTnLst>
                          </p:cTn>
                        </p:par>
                      </p:childTnLst>
                    </p:cTn>
                  </p:par>
                  <p:par>
                    <p:cTn id="172" fill="hold" nodeType="clickPar">
                      <p:stCondLst>
                        <p:cond delay="indefinite"/>
                      </p:stCondLst>
                      <p:childTnLst>
                        <p:par>
                          <p:cTn id="173" fill="hold" nodeType="withGroup">
                            <p:stCondLst>
                              <p:cond delay="0"/>
                            </p:stCondLst>
                            <p:childTnLst>
                              <p:par>
                                <p:cTn id="174" presetID="9" presetClass="entr" presetSubtype="0" fill="hold" grpId="0" nodeType="clickEffect">
                                  <p:stCondLst>
                                    <p:cond delay="0"/>
                                  </p:stCondLst>
                                  <p:childTnLst>
                                    <p:set>
                                      <p:cBhvr>
                                        <p:cTn id="175" dur="1" fill="hold">
                                          <p:stCondLst>
                                            <p:cond delay="0"/>
                                          </p:stCondLst>
                                        </p:cTn>
                                        <p:tgtEl>
                                          <p:spTgt spid="199731"/>
                                        </p:tgtEl>
                                        <p:attrNameLst>
                                          <p:attrName>style.visibility</p:attrName>
                                        </p:attrNameLst>
                                      </p:cBhvr>
                                      <p:to>
                                        <p:strVal val="visible"/>
                                      </p:to>
                                    </p:set>
                                    <p:animEffect transition="in" filter="dissolve">
                                      <p:cBhvr>
                                        <p:cTn id="176" dur="500"/>
                                        <p:tgtEl>
                                          <p:spTgt spid="199731"/>
                                        </p:tgtEl>
                                      </p:cBhvr>
                                    </p:animEffect>
                                  </p:childTnLst>
                                </p:cTn>
                              </p:par>
                            </p:childTnLst>
                          </p:cTn>
                        </p:par>
                      </p:childTnLst>
                    </p:cTn>
                  </p:par>
                  <p:par>
                    <p:cTn id="177" fill="hold" nodeType="clickPar">
                      <p:stCondLst>
                        <p:cond delay="indefinite"/>
                      </p:stCondLst>
                      <p:childTnLst>
                        <p:par>
                          <p:cTn id="178" fill="hold" nodeType="withGroup">
                            <p:stCondLst>
                              <p:cond delay="0"/>
                            </p:stCondLst>
                            <p:childTnLst>
                              <p:par>
                                <p:cTn id="179" presetID="47" presetClass="entr" presetSubtype="0" fill="hold" nodeType="clickEffect">
                                  <p:stCondLst>
                                    <p:cond delay="0"/>
                                  </p:stCondLst>
                                  <p:childTnLst>
                                    <p:set>
                                      <p:cBhvr>
                                        <p:cTn id="180" dur="1" fill="hold">
                                          <p:stCondLst>
                                            <p:cond delay="0"/>
                                          </p:stCondLst>
                                        </p:cTn>
                                        <p:tgtEl>
                                          <p:spTgt spid="199686"/>
                                        </p:tgtEl>
                                        <p:attrNameLst>
                                          <p:attrName>style.visibility</p:attrName>
                                        </p:attrNameLst>
                                      </p:cBhvr>
                                      <p:to>
                                        <p:strVal val="visible"/>
                                      </p:to>
                                    </p:set>
                                    <p:animEffect transition="in" filter="fade">
                                      <p:cBhvr>
                                        <p:cTn id="181" dur="1000"/>
                                        <p:tgtEl>
                                          <p:spTgt spid="199686"/>
                                        </p:tgtEl>
                                      </p:cBhvr>
                                    </p:animEffect>
                                    <p:anim calcmode="lin" valueType="num">
                                      <p:cBhvr>
                                        <p:cTn id="182" dur="1000" fill="hold"/>
                                        <p:tgtEl>
                                          <p:spTgt spid="199686"/>
                                        </p:tgtEl>
                                        <p:attrNameLst>
                                          <p:attrName>ppt_x</p:attrName>
                                        </p:attrNameLst>
                                      </p:cBhvr>
                                      <p:tavLst>
                                        <p:tav tm="0">
                                          <p:val>
                                            <p:strVal val="#ppt_x"/>
                                          </p:val>
                                        </p:tav>
                                        <p:tav tm="100000">
                                          <p:val>
                                            <p:strVal val="#ppt_x"/>
                                          </p:val>
                                        </p:tav>
                                      </p:tavLst>
                                    </p:anim>
                                    <p:anim calcmode="lin" valueType="num">
                                      <p:cBhvr>
                                        <p:cTn id="183" dur="1000" fill="hold"/>
                                        <p:tgtEl>
                                          <p:spTgt spid="199686"/>
                                        </p:tgtEl>
                                        <p:attrNameLst>
                                          <p:attrName>ppt_y</p:attrName>
                                        </p:attrNameLst>
                                      </p:cBhvr>
                                      <p:tavLst>
                                        <p:tav tm="0">
                                          <p:val>
                                            <p:strVal val="#ppt_y-.1"/>
                                          </p:val>
                                        </p:tav>
                                        <p:tav tm="100000">
                                          <p:val>
                                            <p:strVal val="#ppt_y"/>
                                          </p:val>
                                        </p:tav>
                                      </p:tavLst>
                                    </p:anim>
                                  </p:childTnLst>
                                </p:cTn>
                              </p:par>
                            </p:childTnLst>
                          </p:cTn>
                        </p:par>
                        <p:par>
                          <p:cTn id="184" fill="hold" nodeType="afterGroup">
                            <p:stCondLst>
                              <p:cond delay="1000"/>
                            </p:stCondLst>
                            <p:childTnLst>
                              <p:par>
                                <p:cTn id="185" presetID="0" presetClass="path" presetSubtype="0" accel="50000" decel="50000" fill="hold" nodeType="afterEffect">
                                  <p:stCondLst>
                                    <p:cond delay="2000"/>
                                  </p:stCondLst>
                                  <p:childTnLst>
                                    <p:animMotion origin="layout" path="M 2.77778E-7 -1.48148E-6 L 0.07778 -0.26435 " pathEditMode="relative" rAng="0" ptsTypes="AA">
                                      <p:cBhvr>
                                        <p:cTn id="186" dur="2000" fill="hold"/>
                                        <p:tgtEl>
                                          <p:spTgt spid="199704"/>
                                        </p:tgtEl>
                                        <p:attrNameLst>
                                          <p:attrName>ppt_x</p:attrName>
                                          <p:attrName>ppt_y</p:attrName>
                                        </p:attrNameLst>
                                      </p:cBhvr>
                                      <p:rCtr x="3889" y="-13218"/>
                                    </p:animMotion>
                                  </p:childTnLst>
                                </p:cTn>
                              </p:par>
                              <p:par>
                                <p:cTn id="187" presetID="0" presetClass="path" presetSubtype="0" accel="50000" decel="50000" fill="hold" nodeType="withEffect">
                                  <p:stCondLst>
                                    <p:cond delay="2000"/>
                                  </p:stCondLst>
                                  <p:childTnLst>
                                    <p:animMotion origin="layout" path="M 3.33333E-6 1.11111E-6 L 0.01771 -0.30417 " pathEditMode="relative" ptsTypes="AA">
                                      <p:cBhvr>
                                        <p:cTn id="188" dur="2000" fill="hold"/>
                                        <p:tgtEl>
                                          <p:spTgt spid="199705"/>
                                        </p:tgtEl>
                                        <p:attrNameLst>
                                          <p:attrName>ppt_x</p:attrName>
                                          <p:attrName>ppt_y</p:attrName>
                                        </p:attrNameLst>
                                      </p:cBhvr>
                                    </p:animMotion>
                                  </p:childTnLst>
                                </p:cTn>
                              </p:par>
                            </p:childTnLst>
                          </p:cTn>
                        </p:par>
                        <p:par>
                          <p:cTn id="189" fill="hold" nodeType="afterGroup">
                            <p:stCondLst>
                              <p:cond delay="5000"/>
                            </p:stCondLst>
                            <p:childTnLst>
                              <p:par>
                                <p:cTn id="190" presetID="9" presetClass="exit" presetSubtype="0" fill="hold" grpId="1" nodeType="afterEffect">
                                  <p:stCondLst>
                                    <p:cond delay="0"/>
                                  </p:stCondLst>
                                  <p:childTnLst>
                                    <p:animEffect transition="out" filter="dissolve">
                                      <p:cBhvr>
                                        <p:cTn id="191" dur="500"/>
                                        <p:tgtEl>
                                          <p:spTgt spid="199731"/>
                                        </p:tgtEl>
                                      </p:cBhvr>
                                    </p:animEffect>
                                    <p:set>
                                      <p:cBhvr>
                                        <p:cTn id="192" dur="1" fill="hold">
                                          <p:stCondLst>
                                            <p:cond delay="499"/>
                                          </p:stCondLst>
                                        </p:cTn>
                                        <p:tgtEl>
                                          <p:spTgt spid="199731"/>
                                        </p:tgtEl>
                                        <p:attrNameLst>
                                          <p:attrName>style.visibility</p:attrName>
                                        </p:attrNameLst>
                                      </p:cBhvr>
                                      <p:to>
                                        <p:strVal val="hidden"/>
                                      </p:to>
                                    </p:set>
                                  </p:childTnLst>
                                </p:cTn>
                              </p:par>
                            </p:childTnLst>
                          </p:cTn>
                        </p:par>
                      </p:childTnLst>
                    </p:cTn>
                  </p:par>
                  <p:par>
                    <p:cTn id="193" fill="hold" nodeType="clickPar">
                      <p:stCondLst>
                        <p:cond delay="indefinite"/>
                      </p:stCondLst>
                      <p:childTnLst>
                        <p:par>
                          <p:cTn id="194" fill="hold" nodeType="withGroup">
                            <p:stCondLst>
                              <p:cond delay="0"/>
                            </p:stCondLst>
                            <p:childTnLst>
                              <p:par>
                                <p:cTn id="195" presetID="9" presetClass="entr" presetSubtype="0" fill="hold" grpId="0" nodeType="clickEffect">
                                  <p:stCondLst>
                                    <p:cond delay="0"/>
                                  </p:stCondLst>
                                  <p:childTnLst>
                                    <p:set>
                                      <p:cBhvr>
                                        <p:cTn id="196" dur="1" fill="hold">
                                          <p:stCondLst>
                                            <p:cond delay="0"/>
                                          </p:stCondLst>
                                        </p:cTn>
                                        <p:tgtEl>
                                          <p:spTgt spid="199732"/>
                                        </p:tgtEl>
                                        <p:attrNameLst>
                                          <p:attrName>style.visibility</p:attrName>
                                        </p:attrNameLst>
                                      </p:cBhvr>
                                      <p:to>
                                        <p:strVal val="visible"/>
                                      </p:to>
                                    </p:set>
                                    <p:animEffect transition="in" filter="dissolve">
                                      <p:cBhvr>
                                        <p:cTn id="197" dur="500"/>
                                        <p:tgtEl>
                                          <p:spTgt spid="199732"/>
                                        </p:tgtEl>
                                      </p:cBhvr>
                                    </p:animEffect>
                                  </p:childTnLst>
                                </p:cTn>
                              </p:par>
                            </p:childTnLst>
                          </p:cTn>
                        </p:par>
                      </p:childTnLst>
                    </p:cTn>
                  </p:par>
                  <p:par>
                    <p:cTn id="198" fill="hold" nodeType="clickPar">
                      <p:stCondLst>
                        <p:cond delay="indefinite"/>
                      </p:stCondLst>
                      <p:childTnLst>
                        <p:par>
                          <p:cTn id="199" fill="hold" nodeType="withGroup">
                            <p:stCondLst>
                              <p:cond delay="0"/>
                            </p:stCondLst>
                            <p:childTnLst>
                              <p:par>
                                <p:cTn id="200" presetID="9" presetClass="exit" presetSubtype="0" fill="hold" nodeType="clickEffect">
                                  <p:stCondLst>
                                    <p:cond delay="0"/>
                                  </p:stCondLst>
                                  <p:childTnLst>
                                    <p:animEffect transition="out" filter="dissolve">
                                      <p:cBhvr>
                                        <p:cTn id="201" dur="500"/>
                                        <p:tgtEl>
                                          <p:spTgt spid="199710"/>
                                        </p:tgtEl>
                                      </p:cBhvr>
                                    </p:animEffect>
                                    <p:set>
                                      <p:cBhvr>
                                        <p:cTn id="202" dur="1" fill="hold">
                                          <p:stCondLst>
                                            <p:cond delay="499"/>
                                          </p:stCondLst>
                                        </p:cTn>
                                        <p:tgtEl>
                                          <p:spTgt spid="199710"/>
                                        </p:tgtEl>
                                        <p:attrNameLst>
                                          <p:attrName>style.visibility</p:attrName>
                                        </p:attrNameLst>
                                      </p:cBhvr>
                                      <p:to>
                                        <p:strVal val="hidden"/>
                                      </p:to>
                                    </p:set>
                                  </p:childTnLst>
                                </p:cTn>
                              </p:par>
                              <p:par>
                                <p:cTn id="203" presetID="9" presetClass="exit" presetSubtype="0" fill="hold" nodeType="withEffect">
                                  <p:stCondLst>
                                    <p:cond delay="0"/>
                                  </p:stCondLst>
                                  <p:childTnLst>
                                    <p:animEffect transition="out" filter="dissolve">
                                      <p:cBhvr>
                                        <p:cTn id="204" dur="500"/>
                                        <p:tgtEl>
                                          <p:spTgt spid="199711"/>
                                        </p:tgtEl>
                                      </p:cBhvr>
                                    </p:animEffect>
                                    <p:set>
                                      <p:cBhvr>
                                        <p:cTn id="205" dur="1" fill="hold">
                                          <p:stCondLst>
                                            <p:cond delay="499"/>
                                          </p:stCondLst>
                                        </p:cTn>
                                        <p:tgtEl>
                                          <p:spTgt spid="199711"/>
                                        </p:tgtEl>
                                        <p:attrNameLst>
                                          <p:attrName>style.visibility</p:attrName>
                                        </p:attrNameLst>
                                      </p:cBhvr>
                                      <p:to>
                                        <p:strVal val="hidden"/>
                                      </p:to>
                                    </p:set>
                                  </p:childTnLst>
                                </p:cTn>
                              </p:par>
                              <p:par>
                                <p:cTn id="206" presetID="35" presetClass="entr" presetSubtype="0" fill="hold" nodeType="withEffect">
                                  <p:stCondLst>
                                    <p:cond delay="0"/>
                                  </p:stCondLst>
                                  <p:childTnLst>
                                    <p:set>
                                      <p:cBhvr>
                                        <p:cTn id="207" dur="1" fill="hold">
                                          <p:stCondLst>
                                            <p:cond delay="0"/>
                                          </p:stCondLst>
                                        </p:cTn>
                                        <p:tgtEl>
                                          <p:spTgt spid="199724"/>
                                        </p:tgtEl>
                                        <p:attrNameLst>
                                          <p:attrName>style.visibility</p:attrName>
                                        </p:attrNameLst>
                                      </p:cBhvr>
                                      <p:to>
                                        <p:strVal val="visible"/>
                                      </p:to>
                                    </p:set>
                                    <p:animEffect transition="in" filter="fade">
                                      <p:cBhvr>
                                        <p:cTn id="208" dur="5000"/>
                                        <p:tgtEl>
                                          <p:spTgt spid="199724"/>
                                        </p:tgtEl>
                                      </p:cBhvr>
                                    </p:animEffect>
                                    <p:anim calcmode="lin" valueType="num">
                                      <p:cBhvr>
                                        <p:cTn id="209" dur="5000" fill="hold"/>
                                        <p:tgtEl>
                                          <p:spTgt spid="199724"/>
                                        </p:tgtEl>
                                        <p:attrNameLst>
                                          <p:attrName>style.rotation</p:attrName>
                                        </p:attrNameLst>
                                      </p:cBhvr>
                                      <p:tavLst>
                                        <p:tav tm="0">
                                          <p:val>
                                            <p:fltVal val="720"/>
                                          </p:val>
                                        </p:tav>
                                        <p:tav tm="100000">
                                          <p:val>
                                            <p:fltVal val="0"/>
                                          </p:val>
                                        </p:tav>
                                      </p:tavLst>
                                    </p:anim>
                                    <p:anim calcmode="lin" valueType="num">
                                      <p:cBhvr>
                                        <p:cTn id="210" dur="5000" fill="hold"/>
                                        <p:tgtEl>
                                          <p:spTgt spid="199724"/>
                                        </p:tgtEl>
                                        <p:attrNameLst>
                                          <p:attrName>ppt_h</p:attrName>
                                        </p:attrNameLst>
                                      </p:cBhvr>
                                      <p:tavLst>
                                        <p:tav tm="0">
                                          <p:val>
                                            <p:fltVal val="0"/>
                                          </p:val>
                                        </p:tav>
                                        <p:tav tm="100000">
                                          <p:val>
                                            <p:strVal val="#ppt_h"/>
                                          </p:val>
                                        </p:tav>
                                      </p:tavLst>
                                    </p:anim>
                                    <p:anim calcmode="lin" valueType="num">
                                      <p:cBhvr>
                                        <p:cTn id="211" dur="5000" fill="hold"/>
                                        <p:tgtEl>
                                          <p:spTgt spid="199724"/>
                                        </p:tgtEl>
                                        <p:attrNameLst>
                                          <p:attrName>ppt_w</p:attrName>
                                        </p:attrNameLst>
                                      </p:cBhvr>
                                      <p:tavLst>
                                        <p:tav tm="0">
                                          <p:val>
                                            <p:fltVal val="0"/>
                                          </p:val>
                                        </p:tav>
                                        <p:tav tm="100000">
                                          <p:val>
                                            <p:strVal val="#ppt_w"/>
                                          </p:val>
                                        </p:tav>
                                      </p:tavLst>
                                    </p:anim>
                                  </p:childTnLst>
                                </p:cTn>
                              </p:par>
                              <p:par>
                                <p:cTn id="212" presetID="35" presetClass="entr" presetSubtype="0" fill="hold" nodeType="withEffect">
                                  <p:stCondLst>
                                    <p:cond delay="0"/>
                                  </p:stCondLst>
                                  <p:childTnLst>
                                    <p:set>
                                      <p:cBhvr>
                                        <p:cTn id="213" dur="1" fill="hold">
                                          <p:stCondLst>
                                            <p:cond delay="0"/>
                                          </p:stCondLst>
                                        </p:cTn>
                                        <p:tgtEl>
                                          <p:spTgt spid="199725"/>
                                        </p:tgtEl>
                                        <p:attrNameLst>
                                          <p:attrName>style.visibility</p:attrName>
                                        </p:attrNameLst>
                                      </p:cBhvr>
                                      <p:to>
                                        <p:strVal val="visible"/>
                                      </p:to>
                                    </p:set>
                                    <p:animEffect transition="in" filter="fade">
                                      <p:cBhvr>
                                        <p:cTn id="214" dur="5000"/>
                                        <p:tgtEl>
                                          <p:spTgt spid="199725"/>
                                        </p:tgtEl>
                                      </p:cBhvr>
                                    </p:animEffect>
                                    <p:anim calcmode="lin" valueType="num">
                                      <p:cBhvr>
                                        <p:cTn id="215" dur="5000" fill="hold"/>
                                        <p:tgtEl>
                                          <p:spTgt spid="199725"/>
                                        </p:tgtEl>
                                        <p:attrNameLst>
                                          <p:attrName>style.rotation</p:attrName>
                                        </p:attrNameLst>
                                      </p:cBhvr>
                                      <p:tavLst>
                                        <p:tav tm="0">
                                          <p:val>
                                            <p:fltVal val="720"/>
                                          </p:val>
                                        </p:tav>
                                        <p:tav tm="100000">
                                          <p:val>
                                            <p:fltVal val="0"/>
                                          </p:val>
                                        </p:tav>
                                      </p:tavLst>
                                    </p:anim>
                                    <p:anim calcmode="lin" valueType="num">
                                      <p:cBhvr>
                                        <p:cTn id="216" dur="5000" fill="hold"/>
                                        <p:tgtEl>
                                          <p:spTgt spid="199725"/>
                                        </p:tgtEl>
                                        <p:attrNameLst>
                                          <p:attrName>ppt_h</p:attrName>
                                        </p:attrNameLst>
                                      </p:cBhvr>
                                      <p:tavLst>
                                        <p:tav tm="0">
                                          <p:val>
                                            <p:fltVal val="0"/>
                                          </p:val>
                                        </p:tav>
                                        <p:tav tm="100000">
                                          <p:val>
                                            <p:strVal val="#ppt_h"/>
                                          </p:val>
                                        </p:tav>
                                      </p:tavLst>
                                    </p:anim>
                                    <p:anim calcmode="lin" valueType="num">
                                      <p:cBhvr>
                                        <p:cTn id="217" dur="5000" fill="hold"/>
                                        <p:tgtEl>
                                          <p:spTgt spid="199725"/>
                                        </p:tgtEl>
                                        <p:attrNameLst>
                                          <p:attrName>ppt_w</p:attrName>
                                        </p:attrNameLst>
                                      </p:cBhvr>
                                      <p:tavLst>
                                        <p:tav tm="0">
                                          <p:val>
                                            <p:fltVal val="0"/>
                                          </p:val>
                                        </p:tav>
                                        <p:tav tm="100000">
                                          <p:val>
                                            <p:strVal val="#ppt_w"/>
                                          </p:val>
                                        </p:tav>
                                      </p:tavLst>
                                    </p:anim>
                                  </p:childTnLst>
                                </p:cTn>
                              </p:par>
                              <p:par>
                                <p:cTn id="218" presetID="0" presetClass="path" presetSubtype="0" accel="50000" decel="50000" fill="hold" nodeType="withEffect">
                                  <p:stCondLst>
                                    <p:cond delay="0"/>
                                  </p:stCondLst>
                                  <p:childTnLst>
                                    <p:animMotion origin="layout" path="M 0.35365 0.0081 L 0.40365 -0.1382 " pathEditMode="relative" ptsTypes="AA">
                                      <p:cBhvr>
                                        <p:cTn id="219" dur="2000" fill="hold"/>
                                        <p:tgtEl>
                                          <p:spTgt spid="199702"/>
                                        </p:tgtEl>
                                        <p:attrNameLst>
                                          <p:attrName>ppt_x</p:attrName>
                                          <p:attrName>ppt_y</p:attrName>
                                        </p:attrNameLst>
                                      </p:cBhvr>
                                    </p:animMotion>
                                  </p:childTnLst>
                                </p:cTn>
                              </p:par>
                              <p:par>
                                <p:cTn id="220" presetID="8" presetClass="emph" presetSubtype="0" fill="hold" nodeType="withEffect">
                                  <p:stCondLst>
                                    <p:cond delay="0"/>
                                  </p:stCondLst>
                                  <p:childTnLst>
                                    <p:animRot by="21600000">
                                      <p:cBhvr>
                                        <p:cTn id="221" dur="5000" fill="hold"/>
                                        <p:tgtEl>
                                          <p:spTgt spid="199702"/>
                                        </p:tgtEl>
                                        <p:attrNameLst>
                                          <p:attrName>r</p:attrName>
                                        </p:attrNameLst>
                                      </p:cBhvr>
                                    </p:animRot>
                                  </p:childTnLst>
                                </p:cTn>
                              </p:par>
                              <p:par>
                                <p:cTn id="222" presetID="9" presetClass="exit" presetSubtype="0" fill="hold" nodeType="withEffect">
                                  <p:stCondLst>
                                    <p:cond delay="0"/>
                                  </p:stCondLst>
                                  <p:childTnLst>
                                    <p:animEffect transition="out" filter="dissolve">
                                      <p:cBhvr>
                                        <p:cTn id="223" dur="5000"/>
                                        <p:tgtEl>
                                          <p:spTgt spid="199702"/>
                                        </p:tgtEl>
                                      </p:cBhvr>
                                    </p:animEffect>
                                    <p:set>
                                      <p:cBhvr>
                                        <p:cTn id="224" dur="1" fill="hold">
                                          <p:stCondLst>
                                            <p:cond delay="4999"/>
                                          </p:stCondLst>
                                        </p:cTn>
                                        <p:tgtEl>
                                          <p:spTgt spid="199702"/>
                                        </p:tgtEl>
                                        <p:attrNameLst>
                                          <p:attrName>style.visibility</p:attrName>
                                        </p:attrNameLst>
                                      </p:cBhvr>
                                      <p:to>
                                        <p:strVal val="hidden"/>
                                      </p:to>
                                    </p:set>
                                  </p:childTnLst>
                                </p:cTn>
                              </p:par>
                              <p:par>
                                <p:cTn id="225" presetID="8" presetClass="emph" presetSubtype="0" fill="hold" nodeType="withEffect">
                                  <p:stCondLst>
                                    <p:cond delay="0"/>
                                  </p:stCondLst>
                                  <p:childTnLst>
                                    <p:animRot by="21600000">
                                      <p:cBhvr>
                                        <p:cTn id="226" dur="5000" fill="hold"/>
                                        <p:tgtEl>
                                          <p:spTgt spid="199709"/>
                                        </p:tgtEl>
                                        <p:attrNameLst>
                                          <p:attrName>r</p:attrName>
                                        </p:attrNameLst>
                                      </p:cBhvr>
                                    </p:animRot>
                                  </p:childTnLst>
                                </p:cTn>
                              </p:par>
                            </p:childTnLst>
                          </p:cTn>
                        </p:par>
                      </p:childTnLst>
                    </p:cTn>
                  </p:par>
                  <p:par>
                    <p:cTn id="227" fill="hold" nodeType="clickPar">
                      <p:stCondLst>
                        <p:cond delay="indefinite"/>
                      </p:stCondLst>
                      <p:childTnLst>
                        <p:par>
                          <p:cTn id="228" fill="hold" nodeType="withGroup">
                            <p:stCondLst>
                              <p:cond delay="0"/>
                            </p:stCondLst>
                            <p:childTnLst>
                              <p:par>
                                <p:cTn id="229" presetID="22" presetClass="entr" presetSubtype="1" fill="hold" nodeType="clickEffect">
                                  <p:stCondLst>
                                    <p:cond delay="0"/>
                                  </p:stCondLst>
                                  <p:childTnLst>
                                    <p:set>
                                      <p:cBhvr>
                                        <p:cTn id="230" dur="1" fill="hold">
                                          <p:stCondLst>
                                            <p:cond delay="0"/>
                                          </p:stCondLst>
                                        </p:cTn>
                                        <p:tgtEl>
                                          <p:spTgt spid="199738"/>
                                        </p:tgtEl>
                                        <p:attrNameLst>
                                          <p:attrName>style.visibility</p:attrName>
                                        </p:attrNameLst>
                                      </p:cBhvr>
                                      <p:to>
                                        <p:strVal val="visible"/>
                                      </p:to>
                                    </p:set>
                                    <p:animEffect transition="in" filter="wipe(up)">
                                      <p:cBhvr>
                                        <p:cTn id="231" dur="2000"/>
                                        <p:tgtEl>
                                          <p:spTgt spid="199738"/>
                                        </p:tgtEl>
                                      </p:cBhvr>
                                    </p:animEffect>
                                  </p:childTnLst>
                                </p:cTn>
                              </p:par>
                            </p:childTnLst>
                          </p:cTn>
                        </p:par>
                        <p:par>
                          <p:cTn id="232" fill="hold" nodeType="afterGroup">
                            <p:stCondLst>
                              <p:cond delay="2000"/>
                            </p:stCondLst>
                            <p:childTnLst>
                              <p:par>
                                <p:cTn id="233" presetID="9" presetClass="entr" presetSubtype="0" fill="hold" nodeType="afterEffect">
                                  <p:stCondLst>
                                    <p:cond delay="0"/>
                                  </p:stCondLst>
                                  <p:childTnLst>
                                    <p:set>
                                      <p:cBhvr>
                                        <p:cTn id="234" dur="1" fill="hold">
                                          <p:stCondLst>
                                            <p:cond delay="0"/>
                                          </p:stCondLst>
                                        </p:cTn>
                                        <p:tgtEl>
                                          <p:spTgt spid="199716"/>
                                        </p:tgtEl>
                                        <p:attrNameLst>
                                          <p:attrName>style.visibility</p:attrName>
                                        </p:attrNameLst>
                                      </p:cBhvr>
                                      <p:to>
                                        <p:strVal val="visible"/>
                                      </p:to>
                                    </p:set>
                                    <p:animEffect transition="in" filter="dissolve">
                                      <p:cBhvr>
                                        <p:cTn id="235" dur="1000"/>
                                        <p:tgtEl>
                                          <p:spTgt spid="199716"/>
                                        </p:tgtEl>
                                      </p:cBhvr>
                                    </p:animEffect>
                                  </p:childTnLst>
                                </p:cTn>
                              </p:par>
                            </p:childTnLst>
                          </p:cTn>
                        </p:par>
                      </p:childTnLst>
                    </p:cTn>
                  </p:par>
                  <p:par>
                    <p:cTn id="236" fill="hold" nodeType="clickPar">
                      <p:stCondLst>
                        <p:cond delay="indefinite"/>
                      </p:stCondLst>
                      <p:childTnLst>
                        <p:par>
                          <p:cTn id="237" fill="hold" nodeType="withGroup">
                            <p:stCondLst>
                              <p:cond delay="0"/>
                            </p:stCondLst>
                            <p:childTnLst>
                              <p:par>
                                <p:cTn id="238" presetID="9" presetClass="exit" presetSubtype="0" fill="hold" nodeType="clickEffect">
                                  <p:stCondLst>
                                    <p:cond delay="0"/>
                                  </p:stCondLst>
                                  <p:childTnLst>
                                    <p:animEffect transition="out" filter="dissolve">
                                      <p:cBhvr>
                                        <p:cTn id="239" dur="500"/>
                                        <p:tgtEl>
                                          <p:spTgt spid="199738"/>
                                        </p:tgtEl>
                                      </p:cBhvr>
                                    </p:animEffect>
                                    <p:set>
                                      <p:cBhvr>
                                        <p:cTn id="240" dur="1" fill="hold">
                                          <p:stCondLst>
                                            <p:cond delay="499"/>
                                          </p:stCondLst>
                                        </p:cTn>
                                        <p:tgtEl>
                                          <p:spTgt spid="199738"/>
                                        </p:tgtEl>
                                        <p:attrNameLst>
                                          <p:attrName>style.visibility</p:attrName>
                                        </p:attrNameLst>
                                      </p:cBhvr>
                                      <p:to>
                                        <p:strVal val="hidden"/>
                                      </p:to>
                                    </p:set>
                                  </p:childTnLst>
                                </p:cTn>
                              </p:par>
                            </p:childTnLst>
                          </p:cTn>
                        </p:par>
                        <p:par>
                          <p:cTn id="241" fill="hold" nodeType="afterGroup">
                            <p:stCondLst>
                              <p:cond delay="500"/>
                            </p:stCondLst>
                            <p:childTnLst>
                              <p:par>
                                <p:cTn id="242" presetID="22" presetClass="entr" presetSubtype="8" fill="hold" nodeType="afterEffect">
                                  <p:stCondLst>
                                    <p:cond delay="0"/>
                                  </p:stCondLst>
                                  <p:childTnLst>
                                    <p:set>
                                      <p:cBhvr>
                                        <p:cTn id="243" dur="1" fill="hold">
                                          <p:stCondLst>
                                            <p:cond delay="0"/>
                                          </p:stCondLst>
                                        </p:cTn>
                                        <p:tgtEl>
                                          <p:spTgt spid="199739"/>
                                        </p:tgtEl>
                                        <p:attrNameLst>
                                          <p:attrName>style.visibility</p:attrName>
                                        </p:attrNameLst>
                                      </p:cBhvr>
                                      <p:to>
                                        <p:strVal val="visible"/>
                                      </p:to>
                                    </p:set>
                                    <p:animEffect transition="in" filter="wipe(left)">
                                      <p:cBhvr>
                                        <p:cTn id="244" dur="2000"/>
                                        <p:tgtEl>
                                          <p:spTgt spid="199739"/>
                                        </p:tgtEl>
                                      </p:cBhvr>
                                    </p:animEffect>
                                  </p:childTnLst>
                                </p:cTn>
                              </p:par>
                            </p:childTnLst>
                          </p:cTn>
                        </p:par>
                        <p:par>
                          <p:cTn id="245" fill="hold" nodeType="afterGroup">
                            <p:stCondLst>
                              <p:cond delay="2500"/>
                            </p:stCondLst>
                            <p:childTnLst>
                              <p:par>
                                <p:cTn id="246" presetID="9" presetClass="entr" presetSubtype="0" fill="hold" nodeType="afterEffect">
                                  <p:stCondLst>
                                    <p:cond delay="0"/>
                                  </p:stCondLst>
                                  <p:childTnLst>
                                    <p:set>
                                      <p:cBhvr>
                                        <p:cTn id="247" dur="1" fill="hold">
                                          <p:stCondLst>
                                            <p:cond delay="0"/>
                                          </p:stCondLst>
                                        </p:cTn>
                                        <p:tgtEl>
                                          <p:spTgt spid="199717"/>
                                        </p:tgtEl>
                                        <p:attrNameLst>
                                          <p:attrName>style.visibility</p:attrName>
                                        </p:attrNameLst>
                                      </p:cBhvr>
                                      <p:to>
                                        <p:strVal val="visible"/>
                                      </p:to>
                                    </p:set>
                                    <p:animEffect transition="in" filter="dissolve">
                                      <p:cBhvr>
                                        <p:cTn id="248" dur="2000"/>
                                        <p:tgtEl>
                                          <p:spTgt spid="199717"/>
                                        </p:tgtEl>
                                      </p:cBhvr>
                                    </p:animEffect>
                                  </p:childTnLst>
                                </p:cTn>
                              </p:par>
                            </p:childTnLst>
                          </p:cTn>
                        </p:par>
                        <p:par>
                          <p:cTn id="249" fill="hold" nodeType="afterGroup">
                            <p:stCondLst>
                              <p:cond delay="4500"/>
                            </p:stCondLst>
                            <p:childTnLst>
                              <p:par>
                                <p:cTn id="250" presetID="9" presetClass="exit" presetSubtype="0" fill="hold" nodeType="afterEffect">
                                  <p:stCondLst>
                                    <p:cond delay="0"/>
                                  </p:stCondLst>
                                  <p:childTnLst>
                                    <p:animEffect transition="out" filter="dissolve">
                                      <p:cBhvr>
                                        <p:cTn id="251" dur="500"/>
                                        <p:tgtEl>
                                          <p:spTgt spid="199739"/>
                                        </p:tgtEl>
                                      </p:cBhvr>
                                    </p:animEffect>
                                    <p:set>
                                      <p:cBhvr>
                                        <p:cTn id="252" dur="1" fill="hold">
                                          <p:stCondLst>
                                            <p:cond delay="499"/>
                                          </p:stCondLst>
                                        </p:cTn>
                                        <p:tgtEl>
                                          <p:spTgt spid="199739"/>
                                        </p:tgtEl>
                                        <p:attrNameLst>
                                          <p:attrName>style.visibility</p:attrName>
                                        </p:attrNameLst>
                                      </p:cBhvr>
                                      <p:to>
                                        <p:strVal val="hidden"/>
                                      </p:to>
                                    </p:set>
                                  </p:childTnLst>
                                </p:cTn>
                              </p:par>
                            </p:childTnLst>
                          </p:cTn>
                        </p:par>
                        <p:par>
                          <p:cTn id="253" fill="hold" nodeType="afterGroup">
                            <p:stCondLst>
                              <p:cond delay="5000"/>
                            </p:stCondLst>
                            <p:childTnLst>
                              <p:par>
                                <p:cTn id="254" presetID="0" presetClass="path" presetSubtype="0" accel="50000" decel="50000" fill="hold" nodeType="afterEffect">
                                  <p:stCondLst>
                                    <p:cond delay="2000"/>
                                  </p:stCondLst>
                                  <p:childTnLst>
                                    <p:animMotion origin="layout" path="M -1.38889E-6 1.11111E-6 C -0.00798 0.0243 -0.0158 0.04884 -0.03472 0.07963 C -0.05364 0.11042 -0.08819 0.16042 -0.11354 0.18518 C -0.13906 0.20995 -0.16771 0.21921 -0.18767 0.22778 C -0.20764 0.23634 -0.22066 0.23657 -0.23333 0.23704 " pathEditMode="relative" rAng="0" ptsTypes="aaaaA">
                                      <p:cBhvr>
                                        <p:cTn id="255" dur="2000" fill="hold"/>
                                        <p:tgtEl>
                                          <p:spTgt spid="199724"/>
                                        </p:tgtEl>
                                        <p:attrNameLst>
                                          <p:attrName>ppt_x</p:attrName>
                                          <p:attrName>ppt_y</p:attrName>
                                        </p:attrNameLst>
                                      </p:cBhvr>
                                      <p:rCtr x="-11667" y="11852"/>
                                    </p:animMotion>
                                  </p:childTnLst>
                                </p:cTn>
                              </p:par>
                              <p:par>
                                <p:cTn id="256" presetID="53" presetClass="entr" presetSubtype="0" fill="hold" nodeType="withEffect">
                                  <p:stCondLst>
                                    <p:cond delay="2000"/>
                                  </p:stCondLst>
                                  <p:childTnLst>
                                    <p:set>
                                      <p:cBhvr>
                                        <p:cTn id="257" dur="1" fill="hold">
                                          <p:stCondLst>
                                            <p:cond delay="0"/>
                                          </p:stCondLst>
                                        </p:cTn>
                                        <p:tgtEl>
                                          <p:spTgt spid="199723"/>
                                        </p:tgtEl>
                                        <p:attrNameLst>
                                          <p:attrName>style.visibility</p:attrName>
                                        </p:attrNameLst>
                                      </p:cBhvr>
                                      <p:to>
                                        <p:strVal val="visible"/>
                                      </p:to>
                                    </p:set>
                                    <p:anim calcmode="lin" valueType="num">
                                      <p:cBhvr>
                                        <p:cTn id="258" dur="2000" fill="hold"/>
                                        <p:tgtEl>
                                          <p:spTgt spid="199723"/>
                                        </p:tgtEl>
                                        <p:attrNameLst>
                                          <p:attrName>ppt_w</p:attrName>
                                        </p:attrNameLst>
                                      </p:cBhvr>
                                      <p:tavLst>
                                        <p:tav tm="0">
                                          <p:val>
                                            <p:fltVal val="0"/>
                                          </p:val>
                                        </p:tav>
                                        <p:tav tm="100000">
                                          <p:val>
                                            <p:strVal val="#ppt_w"/>
                                          </p:val>
                                        </p:tav>
                                      </p:tavLst>
                                    </p:anim>
                                    <p:anim calcmode="lin" valueType="num">
                                      <p:cBhvr>
                                        <p:cTn id="259" dur="2000" fill="hold"/>
                                        <p:tgtEl>
                                          <p:spTgt spid="199723"/>
                                        </p:tgtEl>
                                        <p:attrNameLst>
                                          <p:attrName>ppt_h</p:attrName>
                                        </p:attrNameLst>
                                      </p:cBhvr>
                                      <p:tavLst>
                                        <p:tav tm="0">
                                          <p:val>
                                            <p:fltVal val="0"/>
                                          </p:val>
                                        </p:tav>
                                        <p:tav tm="100000">
                                          <p:val>
                                            <p:strVal val="#ppt_h"/>
                                          </p:val>
                                        </p:tav>
                                      </p:tavLst>
                                    </p:anim>
                                    <p:animEffect transition="in" filter="fade">
                                      <p:cBhvr>
                                        <p:cTn id="260" dur="2000"/>
                                        <p:tgtEl>
                                          <p:spTgt spid="199723"/>
                                        </p:tgtEl>
                                      </p:cBhvr>
                                    </p:animEffect>
                                  </p:childTnLst>
                                </p:cTn>
                              </p:par>
                            </p:childTnLst>
                          </p:cTn>
                        </p:par>
                        <p:par>
                          <p:cTn id="261" fill="hold" nodeType="afterGroup">
                            <p:stCondLst>
                              <p:cond delay="9000"/>
                            </p:stCondLst>
                            <p:childTnLst>
                              <p:par>
                                <p:cTn id="262" presetID="0" presetClass="path" presetSubtype="0" accel="50000" decel="50000" fill="hold" nodeType="afterEffect">
                                  <p:stCondLst>
                                    <p:cond delay="0"/>
                                  </p:stCondLst>
                                  <p:childTnLst>
                                    <p:animMotion origin="layout" path="M -3.05556E-6 4.07407E-6 C 0.00052 0.02939 0.00122 0.05902 0.01268 0.08703 C 0.02414 0.11504 0.04966 0.14745 0.06893 0.16851 C 0.08837 0.18958 0.10556 0.20277 0.129 0.21296 C 0.15261 0.22314 0.18108 0.22638 0.20973 0.22963 " pathEditMode="relative" rAng="0" ptsTypes="aaaaA">
                                      <p:cBhvr>
                                        <p:cTn id="263" dur="2000" fill="hold"/>
                                        <p:tgtEl>
                                          <p:spTgt spid="199725"/>
                                        </p:tgtEl>
                                        <p:attrNameLst>
                                          <p:attrName>ppt_x</p:attrName>
                                          <p:attrName>ppt_y</p:attrName>
                                        </p:attrNameLst>
                                      </p:cBhvr>
                                      <p:rCtr x="10486" y="11481"/>
                                    </p:animMotion>
                                  </p:childTnLst>
                                </p:cTn>
                              </p:par>
                              <p:par>
                                <p:cTn id="264" presetID="53" presetClass="entr" presetSubtype="0" fill="hold" nodeType="withEffect">
                                  <p:stCondLst>
                                    <p:cond delay="0"/>
                                  </p:stCondLst>
                                  <p:childTnLst>
                                    <p:set>
                                      <p:cBhvr>
                                        <p:cTn id="265" dur="1" fill="hold">
                                          <p:stCondLst>
                                            <p:cond delay="0"/>
                                          </p:stCondLst>
                                        </p:cTn>
                                        <p:tgtEl>
                                          <p:spTgt spid="199722"/>
                                        </p:tgtEl>
                                        <p:attrNameLst>
                                          <p:attrName>style.visibility</p:attrName>
                                        </p:attrNameLst>
                                      </p:cBhvr>
                                      <p:to>
                                        <p:strVal val="visible"/>
                                      </p:to>
                                    </p:set>
                                    <p:anim calcmode="lin" valueType="num">
                                      <p:cBhvr>
                                        <p:cTn id="266" dur="2000" fill="hold"/>
                                        <p:tgtEl>
                                          <p:spTgt spid="199722"/>
                                        </p:tgtEl>
                                        <p:attrNameLst>
                                          <p:attrName>ppt_w</p:attrName>
                                        </p:attrNameLst>
                                      </p:cBhvr>
                                      <p:tavLst>
                                        <p:tav tm="0">
                                          <p:val>
                                            <p:fltVal val="0"/>
                                          </p:val>
                                        </p:tav>
                                        <p:tav tm="100000">
                                          <p:val>
                                            <p:strVal val="#ppt_w"/>
                                          </p:val>
                                        </p:tav>
                                      </p:tavLst>
                                    </p:anim>
                                    <p:anim calcmode="lin" valueType="num">
                                      <p:cBhvr>
                                        <p:cTn id="267" dur="2000" fill="hold"/>
                                        <p:tgtEl>
                                          <p:spTgt spid="199722"/>
                                        </p:tgtEl>
                                        <p:attrNameLst>
                                          <p:attrName>ppt_h</p:attrName>
                                        </p:attrNameLst>
                                      </p:cBhvr>
                                      <p:tavLst>
                                        <p:tav tm="0">
                                          <p:val>
                                            <p:fltVal val="0"/>
                                          </p:val>
                                        </p:tav>
                                        <p:tav tm="100000">
                                          <p:val>
                                            <p:strVal val="#ppt_h"/>
                                          </p:val>
                                        </p:tav>
                                      </p:tavLst>
                                    </p:anim>
                                    <p:animEffect transition="in" filter="fade">
                                      <p:cBhvr>
                                        <p:cTn id="268" dur="2000"/>
                                        <p:tgtEl>
                                          <p:spTgt spid="199722"/>
                                        </p:tgtEl>
                                      </p:cBhvr>
                                    </p:animEffect>
                                  </p:childTnLst>
                                </p:cTn>
                              </p:par>
                            </p:childTnLst>
                          </p:cTn>
                        </p:par>
                        <p:par>
                          <p:cTn id="269" fill="hold" nodeType="afterGroup">
                            <p:stCondLst>
                              <p:cond delay="11000"/>
                            </p:stCondLst>
                            <p:childTnLst>
                              <p:par>
                                <p:cTn id="270" presetID="0" presetClass="path" presetSubtype="0" accel="50000" decel="50000" fill="hold" nodeType="afterEffect">
                                  <p:stCondLst>
                                    <p:cond delay="0"/>
                                  </p:stCondLst>
                                  <p:childTnLst>
                                    <p:animMotion origin="layout" path="M -0.23333 0.23703 C -0.20764 0.2368 -0.18177 0.2368 -0.15555 0.22222 C -0.12934 0.20764 -0.10156 0.18634 -0.07639 0.15 C -0.05121 0.11366 -0.02777 0.05856 -0.00416 0.0037 " pathEditMode="relative" ptsTypes="aaaA">
                                      <p:cBhvr>
                                        <p:cTn id="271" dur="2000" fill="hold"/>
                                        <p:tgtEl>
                                          <p:spTgt spid="199724"/>
                                        </p:tgtEl>
                                        <p:attrNameLst>
                                          <p:attrName>ppt_x</p:attrName>
                                          <p:attrName>ppt_y</p:attrName>
                                        </p:attrNameLst>
                                      </p:cBhvr>
                                    </p:animMotion>
                                  </p:childTnLst>
                                </p:cTn>
                              </p:par>
                              <p:par>
                                <p:cTn id="272" presetID="0" presetClass="path" presetSubtype="0" accel="50000" decel="50000" fill="hold" nodeType="withEffect">
                                  <p:stCondLst>
                                    <p:cond delay="0"/>
                                  </p:stCondLst>
                                  <p:childTnLst>
                                    <p:animMotion origin="layout" path="M 0.20973 0.22963 C 0.18386 0.22616 0.15816 0.22291 0.13473 0.21296 C 0.11129 0.20301 0.08872 0.18912 0.06945 0.17037 C 0.05018 0.15162 0.03125 0.12801 0.01945 0.1 C 0.00764 0.07199 0.00313 0.0368 -0.00139 0.00185 " pathEditMode="relative" ptsTypes="aaaaA">
                                      <p:cBhvr>
                                        <p:cTn id="273" dur="2000" fill="hold"/>
                                        <p:tgtEl>
                                          <p:spTgt spid="199725"/>
                                        </p:tgtEl>
                                        <p:attrNameLst>
                                          <p:attrName>ppt_x</p:attrName>
                                          <p:attrName>ppt_y</p:attrName>
                                        </p:attrNameLst>
                                      </p:cBhvr>
                                    </p:animMotion>
                                  </p:childTnLst>
                                </p:cTn>
                              </p:par>
                            </p:childTnLst>
                          </p:cTn>
                        </p:par>
                        <p:par>
                          <p:cTn id="274" fill="hold" nodeType="afterGroup">
                            <p:stCondLst>
                              <p:cond delay="13000"/>
                            </p:stCondLst>
                            <p:childTnLst>
                              <p:par>
                                <p:cTn id="275" presetID="9" presetClass="exit" presetSubtype="0" fill="hold" grpId="1" nodeType="afterEffect">
                                  <p:stCondLst>
                                    <p:cond delay="0"/>
                                  </p:stCondLst>
                                  <p:childTnLst>
                                    <p:animEffect transition="out" filter="dissolve">
                                      <p:cBhvr>
                                        <p:cTn id="276" dur="500"/>
                                        <p:tgtEl>
                                          <p:spTgt spid="199732"/>
                                        </p:tgtEl>
                                      </p:cBhvr>
                                    </p:animEffect>
                                    <p:set>
                                      <p:cBhvr>
                                        <p:cTn id="277" dur="1" fill="hold">
                                          <p:stCondLst>
                                            <p:cond delay="499"/>
                                          </p:stCondLst>
                                        </p:cTn>
                                        <p:tgtEl>
                                          <p:spTgt spid="19973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706" grpId="0" animBg="1"/>
      <p:bldP spid="199707" grpId="0" animBg="1"/>
      <p:bldP spid="199712" grpId="0" animBg="1"/>
      <p:bldP spid="199713" grpId="0" animBg="1"/>
      <p:bldP spid="199726" grpId="0" animBg="1"/>
      <p:bldP spid="199726" grpId="1" animBg="1"/>
      <p:bldP spid="199729" grpId="0" animBg="1"/>
      <p:bldP spid="199729" grpId="1" animBg="1"/>
      <p:bldP spid="199732" grpId="0" animBg="1"/>
      <p:bldP spid="199732" grpId="1" animBg="1"/>
      <p:bldP spid="199715" grpId="0" animBg="1"/>
      <p:bldP spid="199735" grpId="0" animBg="1"/>
      <p:bldP spid="199736" grpId="0"/>
      <p:bldP spid="199737" grpId="0"/>
      <p:bldP spid="199730" grpId="0" animBg="1"/>
      <p:bldP spid="199730" grpId="1" animBg="1"/>
      <p:bldP spid="199731" grpId="0" animBg="1"/>
      <p:bldP spid="199731"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Nadpis 1"/>
          <p:cNvSpPr>
            <a:spLocks noGrp="1"/>
          </p:cNvSpPr>
          <p:nvPr>
            <p:ph type="title"/>
          </p:nvPr>
        </p:nvSpPr>
        <p:spPr/>
        <p:txBody>
          <a:bodyPr/>
          <a:lstStyle/>
          <a:p>
            <a:r>
              <a:rPr lang="cs-CZ" altLang="cs-CZ"/>
              <a:t>Internalizace externalit </a:t>
            </a:r>
          </a:p>
        </p:txBody>
      </p:sp>
      <p:sp>
        <p:nvSpPr>
          <p:cNvPr id="21507" name="Zástupný symbol pro obsah 2"/>
          <p:cNvSpPr>
            <a:spLocks noGrp="1"/>
          </p:cNvSpPr>
          <p:nvPr>
            <p:ph idx="1"/>
          </p:nvPr>
        </p:nvSpPr>
        <p:spPr>
          <a:xfrm>
            <a:off x="2473326" y="1700214"/>
            <a:ext cx="7661275" cy="4897437"/>
          </a:xfrm>
        </p:spPr>
        <p:txBody>
          <a:bodyPr/>
          <a:lstStyle/>
          <a:p>
            <a:r>
              <a:rPr lang="cs-CZ" altLang="cs-CZ" sz="1800"/>
              <a:t>Historicky nejstarší, a z pohledu ekonomických nástrojů ochrany životního prostředí klíčový, koncept internalizace externalit vypracoval ve 30. letech minulého století anglický ekonom Arthur Cecil Pigou (1877–1959). </a:t>
            </a:r>
          </a:p>
          <a:p>
            <a:r>
              <a:rPr lang="cs-CZ" altLang="cs-CZ" sz="1800" b="1"/>
              <a:t>Základní myšlenka</a:t>
            </a:r>
            <a:r>
              <a:rPr lang="cs-CZ" altLang="cs-CZ" sz="1800"/>
              <a:t>:</a:t>
            </a:r>
          </a:p>
          <a:p>
            <a:pPr lvl="1"/>
            <a:r>
              <a:rPr lang="cs-CZ" altLang="cs-CZ" sz="2000" i="1"/>
              <a:t>„</a:t>
            </a:r>
            <a:r>
              <a:rPr lang="cs-CZ" altLang="cs-CZ" sz="2000"/>
              <a:t>Pokud se z důvodu existence externích efektů nerovnají soukromé a společenské náklady průmyslové produkce, potom může stát tento rozdíl eliminovat zavedením daně na příslušné aktivity. Sazba daně by měla být určena tak, aby se původní příliš vysoké množství produkce snížilo na optimální úroveň</a:t>
            </a:r>
            <a:r>
              <a:rPr lang="cs-CZ" altLang="cs-CZ" sz="2000" i="1"/>
              <a:t>“</a:t>
            </a:r>
          </a:p>
          <a:p>
            <a:pPr lvl="1"/>
            <a:r>
              <a:rPr lang="cs-CZ" altLang="cs-CZ" sz="2000" i="1"/>
              <a:t>PROBLÉMY </a:t>
            </a:r>
          </a:p>
          <a:p>
            <a:pPr lvl="2"/>
            <a:r>
              <a:rPr lang="cs-CZ" altLang="cs-CZ" i="1"/>
              <a:t>INFORMACE (NUTNOST ZNÁT VÝŠI EXTERNÍCH NÁKLADŮ )</a:t>
            </a:r>
          </a:p>
          <a:p>
            <a:pPr lvl="2"/>
            <a:r>
              <a:rPr lang="cs-CZ" altLang="cs-CZ" i="1"/>
              <a:t>Nutnost identifikovat PŮVODCE DANÉ EXTERNALITY!</a:t>
            </a:r>
          </a:p>
          <a:p>
            <a:pPr lvl="2"/>
            <a:r>
              <a:rPr lang="cs-CZ" altLang="cs-CZ" i="1"/>
              <a:t>Často jsou využívány i v případech, kdy by při nastavení urč. podmínek internalizace externalit mohla proběhnout tržním řešením</a:t>
            </a:r>
          </a:p>
        </p:txBody>
      </p:sp>
      <p:pic>
        <p:nvPicPr>
          <p:cNvPr id="2150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013" y="3552880"/>
            <a:ext cx="1470025" cy="1962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72172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cs-CZ" altLang="cs-CZ" dirty="0"/>
              <a:t>Ekonomické aspekty znehodnocení ŽP – udržitelný rozvoj </a:t>
            </a:r>
          </a:p>
        </p:txBody>
      </p:sp>
      <p:sp>
        <p:nvSpPr>
          <p:cNvPr id="29699" name="Rectangle 3"/>
          <p:cNvSpPr>
            <a:spLocks noGrp="1" noChangeArrowheads="1"/>
          </p:cNvSpPr>
          <p:nvPr>
            <p:ph type="body" idx="1"/>
          </p:nvPr>
        </p:nvSpPr>
        <p:spPr>
          <a:xfrm>
            <a:off x="2473326" y="1700214"/>
            <a:ext cx="7661275" cy="5157787"/>
          </a:xfrm>
        </p:spPr>
        <p:txBody>
          <a:bodyPr/>
          <a:lstStyle/>
          <a:p>
            <a:pPr eaLnBrk="1" hangingPunct="1">
              <a:lnSpc>
                <a:spcPct val="80000"/>
              </a:lnSpc>
              <a:defRPr/>
            </a:pPr>
            <a:r>
              <a:rPr lang="cs-CZ" sz="2800" dirty="0"/>
              <a:t>Ekonomická škoda za znehodnocování ŽP představuje </a:t>
            </a:r>
            <a:r>
              <a:rPr lang="cs-CZ" sz="2800" dirty="0">
                <a:solidFill>
                  <a:schemeClr val="accent6">
                    <a:lumMod val="75000"/>
                  </a:schemeClr>
                </a:solidFill>
              </a:rPr>
              <a:t>ekonomické efekty působené různým ekonomickým subjektům</a:t>
            </a:r>
            <a:r>
              <a:rPr lang="cs-CZ" sz="2800" dirty="0"/>
              <a:t> (domácnostem, firmám, státu)</a:t>
            </a:r>
          </a:p>
          <a:p>
            <a:pPr lvl="1" eaLnBrk="1" hangingPunct="1">
              <a:lnSpc>
                <a:spcPct val="80000"/>
              </a:lnSpc>
              <a:defRPr/>
            </a:pPr>
            <a:r>
              <a:rPr lang="cs-CZ" sz="2000" dirty="0"/>
              <a:t>Výše škody je </a:t>
            </a:r>
            <a:r>
              <a:rPr lang="cs-CZ" sz="2000" dirty="0">
                <a:solidFill>
                  <a:schemeClr val="accent6">
                    <a:lumMod val="75000"/>
                  </a:schemeClr>
                </a:solidFill>
              </a:rPr>
              <a:t>přímo závislá na stupni znehodnocování ŽP</a:t>
            </a:r>
          </a:p>
          <a:p>
            <a:pPr lvl="1" eaLnBrk="1" hangingPunct="1">
              <a:lnSpc>
                <a:spcPct val="80000"/>
              </a:lnSpc>
              <a:defRPr/>
            </a:pPr>
            <a:r>
              <a:rPr lang="cs-CZ" sz="2000" dirty="0"/>
              <a:t>Ekonomická škoda představuje </a:t>
            </a:r>
            <a:r>
              <a:rPr lang="cs-CZ" sz="2000" dirty="0">
                <a:solidFill>
                  <a:schemeClr val="accent6">
                    <a:lumMod val="75000"/>
                  </a:schemeClr>
                </a:solidFill>
              </a:rPr>
              <a:t>ztráty spojené se snížením hektarových výnosů ve znečišťovaných územích, ztráty z nižší produktivity pracovníků v hlučném prostředí, nižší kvalita bydlení v oblastech se zhoršeným ŽP</a:t>
            </a:r>
          </a:p>
          <a:p>
            <a:pPr lvl="1" eaLnBrk="1" hangingPunct="1">
              <a:lnSpc>
                <a:spcPct val="80000"/>
              </a:lnSpc>
              <a:defRPr/>
            </a:pPr>
            <a:r>
              <a:rPr lang="cs-CZ" sz="2000" dirty="0"/>
              <a:t>Znehodnocení ŽP vyžaduje </a:t>
            </a:r>
            <a:r>
              <a:rPr lang="cs-CZ" sz="2000" dirty="0">
                <a:solidFill>
                  <a:schemeClr val="accent6">
                    <a:lumMod val="75000"/>
                  </a:schemeClr>
                </a:solidFill>
              </a:rPr>
              <a:t>dodatečné náklady </a:t>
            </a:r>
            <a:r>
              <a:rPr lang="cs-CZ" sz="2000" dirty="0"/>
              <a:t>vynakládané různými ekonomickými subjekty na dodatečné odstranění nebo zmírnění negativních důsledků znehodnocování ŽP (zvýšené náklady na léčbu obyvatel, náklady na likvidaci ekologických havárií aj.)</a:t>
            </a:r>
          </a:p>
          <a:p>
            <a:pPr lvl="1" eaLnBrk="1" hangingPunct="1">
              <a:lnSpc>
                <a:spcPct val="80000"/>
              </a:lnSpc>
              <a:defRPr/>
            </a:pPr>
            <a:r>
              <a:rPr lang="cs-CZ" sz="2000" dirty="0"/>
              <a:t>Udržitelný rozvoj – aspekty ŽP, ekonomické, sociální. </a:t>
            </a:r>
          </a:p>
        </p:txBody>
      </p:sp>
    </p:spTree>
    <p:extLst>
      <p:ext uri="{BB962C8B-B14F-4D97-AF65-F5344CB8AC3E}">
        <p14:creationId xmlns:p14="http://schemas.microsoft.com/office/powerpoint/2010/main" val="89710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cs-CZ" altLang="cs-CZ"/>
              <a:t>Ekonomické aspekty znehodnocení ŽP</a:t>
            </a:r>
          </a:p>
        </p:txBody>
      </p:sp>
      <p:sp>
        <p:nvSpPr>
          <p:cNvPr id="31747" name="Rectangle 3"/>
          <p:cNvSpPr>
            <a:spLocks noGrp="1" noChangeArrowheads="1"/>
          </p:cNvSpPr>
          <p:nvPr>
            <p:ph type="body" idx="1"/>
          </p:nvPr>
        </p:nvSpPr>
        <p:spPr>
          <a:xfrm>
            <a:off x="2473326" y="1773238"/>
            <a:ext cx="7661275" cy="4608512"/>
          </a:xfrm>
        </p:spPr>
        <p:txBody>
          <a:bodyPr/>
          <a:lstStyle/>
          <a:p>
            <a:pPr eaLnBrk="1" hangingPunct="1">
              <a:lnSpc>
                <a:spcPct val="90000"/>
              </a:lnSpc>
              <a:defRPr/>
            </a:pPr>
            <a:r>
              <a:rPr lang="cs-CZ" sz="2400" dirty="0"/>
              <a:t>Jiná kategorie - </a:t>
            </a:r>
            <a:r>
              <a:rPr lang="cs-CZ" sz="2400" dirty="0">
                <a:solidFill>
                  <a:schemeClr val="accent6">
                    <a:lumMod val="75000"/>
                  </a:schemeClr>
                </a:solidFill>
              </a:rPr>
              <a:t>náklady, které vedou ke zmírnění negativních důsledků, ale příčiny vlastního znehodnocování neodstraňují </a:t>
            </a:r>
            <a:r>
              <a:rPr lang="cs-CZ" sz="2400" dirty="0"/>
              <a:t>(</a:t>
            </a:r>
            <a:r>
              <a:rPr lang="cs-CZ" sz="2400" b="1" dirty="0"/>
              <a:t>preventivní náklady, ochranné prostředky</a:t>
            </a:r>
            <a:r>
              <a:rPr lang="cs-CZ" sz="2400" dirty="0"/>
              <a:t>)</a:t>
            </a:r>
          </a:p>
          <a:p>
            <a:pPr lvl="1" eaLnBrk="1" hangingPunct="1">
              <a:lnSpc>
                <a:spcPct val="90000"/>
              </a:lnSpc>
              <a:defRPr/>
            </a:pPr>
            <a:r>
              <a:rPr lang="cs-CZ" sz="2000" dirty="0"/>
              <a:t>Uvedené ztráty nejsou obsaženy v tradičních ekonomických veličinách zachycující produkci a spotřebu na mikro- i makro-úrovni</a:t>
            </a:r>
          </a:p>
          <a:p>
            <a:pPr eaLnBrk="1" hangingPunct="1">
              <a:lnSpc>
                <a:spcPct val="90000"/>
              </a:lnSpc>
              <a:defRPr/>
            </a:pPr>
            <a:r>
              <a:rPr lang="cs-CZ" sz="2400" dirty="0"/>
              <a:t>Na mikroekonomické úrovni je třeba rozlišit:</a:t>
            </a:r>
          </a:p>
          <a:p>
            <a:pPr lvl="1" eaLnBrk="1" hangingPunct="1">
              <a:lnSpc>
                <a:spcPct val="90000"/>
              </a:lnSpc>
              <a:defRPr/>
            </a:pPr>
            <a:r>
              <a:rPr lang="cs-CZ" sz="2000" dirty="0"/>
              <a:t>škody, které svým negativním vlivem působí daný ekonomický subjekt  </a:t>
            </a:r>
            <a:r>
              <a:rPr lang="cs-CZ" sz="2000" b="1" dirty="0">
                <a:solidFill>
                  <a:schemeClr val="accent6">
                    <a:lumMod val="75000"/>
                  </a:schemeClr>
                </a:solidFill>
              </a:rPr>
              <a:t>sám sobě</a:t>
            </a:r>
            <a:r>
              <a:rPr lang="cs-CZ" sz="2000" dirty="0">
                <a:solidFill>
                  <a:schemeClr val="accent6">
                    <a:lumMod val="75000"/>
                  </a:schemeClr>
                </a:solidFill>
              </a:rPr>
              <a:t>,</a:t>
            </a:r>
          </a:p>
          <a:p>
            <a:pPr lvl="1" eaLnBrk="1" hangingPunct="1">
              <a:lnSpc>
                <a:spcPct val="90000"/>
              </a:lnSpc>
              <a:defRPr/>
            </a:pPr>
            <a:r>
              <a:rPr lang="cs-CZ" sz="2000" dirty="0"/>
              <a:t>škody působené </a:t>
            </a:r>
            <a:r>
              <a:rPr lang="cs-CZ" sz="2000" b="1" dirty="0">
                <a:solidFill>
                  <a:schemeClr val="accent6">
                    <a:lumMod val="75000"/>
                  </a:schemeClr>
                </a:solidFill>
              </a:rPr>
              <a:t>jiným ek. subjektům </a:t>
            </a:r>
            <a:r>
              <a:rPr lang="cs-CZ" dirty="0"/>
              <a:t>(snížení estetické kvality rekreačního území, škody na zemědělské a lesní produkci aj.)</a:t>
            </a:r>
          </a:p>
        </p:txBody>
      </p:sp>
    </p:spTree>
    <p:extLst>
      <p:ext uri="{BB962C8B-B14F-4D97-AF65-F5344CB8AC3E}">
        <p14:creationId xmlns:p14="http://schemas.microsoft.com/office/powerpoint/2010/main" val="1560809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Struktura přednášky:</a:t>
            </a:r>
            <a:br>
              <a:rPr lang="cs-CZ" dirty="0"/>
            </a:br>
            <a:endParaRPr lang="cs-CZ" dirty="0"/>
          </a:p>
        </p:txBody>
      </p:sp>
      <p:sp>
        <p:nvSpPr>
          <p:cNvPr id="3" name="Zástupný symbol pro obsah 2"/>
          <p:cNvSpPr>
            <a:spLocks noGrp="1"/>
          </p:cNvSpPr>
          <p:nvPr>
            <p:ph idx="1"/>
          </p:nvPr>
        </p:nvSpPr>
        <p:spPr/>
        <p:txBody>
          <a:bodyPr/>
          <a:lstStyle/>
          <a:p>
            <a:r>
              <a:rPr lang="cs-CZ" dirty="0"/>
              <a:t>Ekologie a ekonomie  - spojenci nebo nepřátelé</a:t>
            </a:r>
          </a:p>
          <a:p>
            <a:r>
              <a:rPr lang="cs-CZ" dirty="0"/>
              <a:t>Ochrana životního prostředí a udržitelný rozvoj</a:t>
            </a:r>
          </a:p>
          <a:p>
            <a:r>
              <a:rPr lang="cs-CZ" dirty="0"/>
              <a:t>Trocha teorie</a:t>
            </a:r>
          </a:p>
          <a:p>
            <a:pPr lvl="1"/>
            <a:r>
              <a:rPr lang="cs-CZ" dirty="0"/>
              <a:t>Životní prostředí jako veřejný statek</a:t>
            </a:r>
          </a:p>
          <a:p>
            <a:pPr lvl="1"/>
            <a:r>
              <a:rPr lang="cs-CZ" dirty="0"/>
              <a:t>Externality a životní prostředí</a:t>
            </a:r>
          </a:p>
          <a:p>
            <a:r>
              <a:rPr lang="cs-CZ" dirty="0"/>
              <a:t>Ochrana vs. využití zdrojů </a:t>
            </a:r>
          </a:p>
          <a:p>
            <a:r>
              <a:rPr lang="cs-CZ" dirty="0"/>
              <a:t>Udržitelný rozvoj</a:t>
            </a:r>
          </a:p>
          <a:p>
            <a:r>
              <a:rPr lang="cs-CZ" dirty="0"/>
              <a:t>Organizace a ŽP</a:t>
            </a:r>
          </a:p>
          <a:p>
            <a:r>
              <a:rPr lang="cs-CZ" dirty="0"/>
              <a:t>Politika ŽP</a:t>
            </a:r>
          </a:p>
          <a:p>
            <a:r>
              <a:rPr lang="cs-CZ" dirty="0"/>
              <a:t>Dotace v oblasti ŽP</a:t>
            </a:r>
          </a:p>
        </p:txBody>
      </p:sp>
      <p:sp>
        <p:nvSpPr>
          <p:cNvPr id="4" name="Zástupný symbol pro číslo snímku 3"/>
          <p:cNvSpPr>
            <a:spLocks noGrp="1"/>
          </p:cNvSpPr>
          <p:nvPr>
            <p:ph type="sldNum" sz="quarter" idx="12"/>
          </p:nvPr>
        </p:nvSpPr>
        <p:spPr/>
        <p:txBody>
          <a:bodyPr/>
          <a:lstStyle/>
          <a:p>
            <a:pPr rtl="0"/>
            <a:fld id="{9CD8D479-8942-46E8-A226-A4E01F7A105C}" type="slidenum">
              <a:rPr lang="cs-CZ" smtClean="0"/>
              <a:t>2</a:t>
            </a:fld>
            <a:endParaRPr lang="cs-CZ" dirty="0"/>
          </a:p>
        </p:txBody>
      </p:sp>
      <p:sp>
        <p:nvSpPr>
          <p:cNvPr id="5" name="Zástupný symbol pro datum 4"/>
          <p:cNvSpPr>
            <a:spLocks noGrp="1"/>
          </p:cNvSpPr>
          <p:nvPr>
            <p:ph type="dt" sz="half" idx="10"/>
          </p:nvPr>
        </p:nvSpPr>
        <p:spPr>
          <a:xfrm>
            <a:off x="410402" y="6638925"/>
            <a:ext cx="1000662" cy="228600"/>
          </a:xfrm>
        </p:spPr>
        <p:txBody>
          <a:bodyPr/>
          <a:lstStyle/>
          <a:p>
            <a:pPr rtl="0"/>
            <a:r>
              <a:rPr lang="cs-CZ" dirty="0"/>
              <a:t>ESF MUNI</a:t>
            </a:r>
          </a:p>
        </p:txBody>
      </p:sp>
      <p:sp>
        <p:nvSpPr>
          <p:cNvPr id="6" name="Zástupný symbol pro zápatí 5"/>
          <p:cNvSpPr>
            <a:spLocks noGrp="1"/>
          </p:cNvSpPr>
          <p:nvPr>
            <p:ph type="ftr" sz="quarter" idx="11"/>
          </p:nvPr>
        </p:nvSpPr>
        <p:spPr/>
        <p:txBody>
          <a:bodyPr/>
          <a:lstStyle/>
          <a:p>
            <a:r>
              <a:rPr lang="cs-CZ" dirty="0"/>
              <a:t>Ekonomika životního prostředí a technické infrastruktury</a:t>
            </a:r>
          </a:p>
        </p:txBody>
      </p:sp>
    </p:spTree>
    <p:extLst>
      <p:ext uri="{BB962C8B-B14F-4D97-AF65-F5344CB8AC3E}">
        <p14:creationId xmlns:p14="http://schemas.microsoft.com/office/powerpoint/2010/main" val="32868530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cs-CZ" altLang="cs-CZ"/>
              <a:t>Náklady na ochranu ŽP</a:t>
            </a:r>
          </a:p>
        </p:txBody>
      </p:sp>
      <p:sp>
        <p:nvSpPr>
          <p:cNvPr id="32771" name="Rectangle 3"/>
          <p:cNvSpPr>
            <a:spLocks noGrp="1" noChangeArrowheads="1"/>
          </p:cNvSpPr>
          <p:nvPr>
            <p:ph type="body" idx="1"/>
          </p:nvPr>
        </p:nvSpPr>
        <p:spPr/>
        <p:txBody>
          <a:bodyPr/>
          <a:lstStyle/>
          <a:p>
            <a:pPr eaLnBrk="1" hangingPunct="1">
              <a:defRPr/>
            </a:pPr>
            <a:r>
              <a:rPr lang="cs-CZ" sz="2800" dirty="0">
                <a:solidFill>
                  <a:schemeClr val="accent6">
                    <a:lumMod val="75000"/>
                  </a:schemeClr>
                </a:solidFill>
              </a:rPr>
              <a:t>náklady na zamezení znehodnocování ŽP </a:t>
            </a:r>
            <a:r>
              <a:rPr lang="cs-CZ" sz="2800" dirty="0"/>
              <a:t>figurují proti ekonomickým škodám </a:t>
            </a:r>
          </a:p>
          <a:p>
            <a:pPr lvl="1" eaLnBrk="1" hangingPunct="1">
              <a:defRPr/>
            </a:pPr>
            <a:r>
              <a:rPr lang="cs-CZ" sz="2400" dirty="0"/>
              <a:t>Jsou vynakládány různými subjekty na odstranění nebo zmírnění samotných příčin znehodnocování ŽP (náklady na odsiřovací zařízení, zavedení lepší technologie pro redukci emisí, čištění odpadních vod aj.)</a:t>
            </a:r>
          </a:p>
          <a:p>
            <a:pPr lvl="1" eaLnBrk="1" hangingPunct="1">
              <a:defRPr/>
            </a:pPr>
            <a:r>
              <a:rPr lang="cs-CZ" sz="2400" dirty="0"/>
              <a:t>Čím více těchto nákladů je vynaloženo, tím nižší je stupeň znehodnocení ŽP a naopak</a:t>
            </a:r>
          </a:p>
        </p:txBody>
      </p:sp>
    </p:spTree>
    <p:extLst>
      <p:ext uri="{BB962C8B-B14F-4D97-AF65-F5344CB8AC3E}">
        <p14:creationId xmlns:p14="http://schemas.microsoft.com/office/powerpoint/2010/main" val="3322991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cs-CZ" altLang="cs-CZ" dirty="0"/>
              <a:t>Náklady </a:t>
            </a:r>
          </a:p>
        </p:txBody>
      </p:sp>
      <p:sp>
        <p:nvSpPr>
          <p:cNvPr id="33795" name="Rectangle 3"/>
          <p:cNvSpPr>
            <a:spLocks noGrp="1" noChangeArrowheads="1"/>
          </p:cNvSpPr>
          <p:nvPr>
            <p:ph type="body" idx="1"/>
          </p:nvPr>
        </p:nvSpPr>
        <p:spPr>
          <a:xfrm>
            <a:off x="2473326" y="1981200"/>
            <a:ext cx="7661275" cy="4256088"/>
          </a:xfrm>
        </p:spPr>
        <p:txBody>
          <a:bodyPr/>
          <a:lstStyle/>
          <a:p>
            <a:pPr algn="just" eaLnBrk="1" hangingPunct="1"/>
            <a:r>
              <a:rPr lang="cs-CZ" altLang="cs-CZ" dirty="0"/>
              <a:t>náklady na zamezení a náklady na vyhnutí se - rozdíly!</a:t>
            </a:r>
          </a:p>
          <a:p>
            <a:pPr lvl="1" algn="just" eaLnBrk="1" hangingPunct="1"/>
            <a:r>
              <a:rPr lang="cs-CZ" altLang="cs-CZ" sz="2000" b="1" dirty="0"/>
              <a:t>Náklady na zamezení </a:t>
            </a:r>
            <a:r>
              <a:rPr lang="cs-CZ" altLang="cs-CZ" sz="2000" dirty="0"/>
              <a:t>jsou vynakládány na likvidaci či snížení určitého faktoru životního prostředí (např. stavba čističky v podniku kvůli snížení vypouštěných škodlivých látek do řeky). </a:t>
            </a:r>
          </a:p>
          <a:p>
            <a:pPr lvl="1" algn="just" eaLnBrk="1" hangingPunct="1"/>
            <a:r>
              <a:rPr lang="cs-CZ" altLang="cs-CZ" sz="2000" b="1" dirty="0"/>
              <a:t>Náklady na vyhnutí se </a:t>
            </a:r>
            <a:r>
              <a:rPr lang="cs-CZ" altLang="cs-CZ" sz="2000" dirty="0"/>
              <a:t>jsou náklady na ochranu daného prvku před účinky tohoto faktoru a jsou součástí ekonomických škod ze znehodnocování životního prostředí (např. program na prevenci před chorobami ze znečištěné vody). (princip předběžné opatrnosti + princip prevence)</a:t>
            </a:r>
            <a:endParaRPr lang="cs-CZ" altLang="cs-CZ" sz="2000" b="1" dirty="0"/>
          </a:p>
        </p:txBody>
      </p:sp>
    </p:spTree>
    <p:extLst>
      <p:ext uri="{BB962C8B-B14F-4D97-AF65-F5344CB8AC3E}">
        <p14:creationId xmlns:p14="http://schemas.microsoft.com/office/powerpoint/2010/main" val="1469759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2455864" y="96839"/>
            <a:ext cx="7158037" cy="1171922"/>
          </a:xfrm>
        </p:spPr>
        <p:txBody>
          <a:bodyPr/>
          <a:lstStyle/>
          <a:p>
            <a:pPr eaLnBrk="1" hangingPunct="1"/>
            <a:r>
              <a:rPr lang="cs-CZ" altLang="cs-CZ" sz="3600" dirty="0"/>
              <a:t>Rozdíly</a:t>
            </a:r>
          </a:p>
        </p:txBody>
      </p:sp>
      <p:pic>
        <p:nvPicPr>
          <p:cNvPr id="3482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1860" y="1457947"/>
            <a:ext cx="8553450" cy="4392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5867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cs-CZ" altLang="cs-CZ" dirty="0"/>
              <a:t>Trh </a:t>
            </a:r>
            <a:r>
              <a:rPr lang="cs-CZ" altLang="cs-CZ" sz="2800" dirty="0"/>
              <a:t>(vlastnická práva a vládní regulace)</a:t>
            </a:r>
          </a:p>
        </p:txBody>
      </p:sp>
      <p:sp>
        <p:nvSpPr>
          <p:cNvPr id="27651" name="Rectangle 3"/>
          <p:cNvSpPr>
            <a:spLocks noGrp="1" noChangeArrowheads="1"/>
          </p:cNvSpPr>
          <p:nvPr>
            <p:ph type="body" idx="1"/>
          </p:nvPr>
        </p:nvSpPr>
        <p:spPr>
          <a:xfrm>
            <a:off x="2473326" y="1628776"/>
            <a:ext cx="7661275" cy="5040313"/>
          </a:xfrm>
        </p:spPr>
        <p:txBody>
          <a:bodyPr/>
          <a:lstStyle/>
          <a:p>
            <a:pPr algn="just" eaLnBrk="1" hangingPunct="1">
              <a:defRPr/>
            </a:pPr>
            <a:r>
              <a:rPr lang="cs-CZ" dirty="0"/>
              <a:t>Problémy:</a:t>
            </a:r>
          </a:p>
          <a:p>
            <a:pPr lvl="1" algn="just" eaLnBrk="1" hangingPunct="1">
              <a:defRPr/>
            </a:pPr>
            <a:r>
              <a:rPr lang="cs-CZ" dirty="0">
                <a:solidFill>
                  <a:schemeClr val="accent2">
                    <a:lumMod val="75000"/>
                  </a:schemeClr>
                </a:solidFill>
              </a:rPr>
              <a:t>Problém černého pasažéra</a:t>
            </a:r>
          </a:p>
          <a:p>
            <a:pPr lvl="1" algn="just" eaLnBrk="1" hangingPunct="1">
              <a:defRPr/>
            </a:pPr>
            <a:r>
              <a:rPr lang="cs-CZ" dirty="0">
                <a:solidFill>
                  <a:schemeClr val="accent2">
                    <a:lumMod val="75000"/>
                  </a:schemeClr>
                </a:solidFill>
              </a:rPr>
              <a:t>Problém vládních selhání</a:t>
            </a:r>
          </a:p>
          <a:p>
            <a:pPr algn="just" eaLnBrk="1" hangingPunct="1">
              <a:defRPr/>
            </a:pPr>
            <a:r>
              <a:rPr lang="cs-CZ" dirty="0"/>
              <a:t>Účinná struktura vlastnických práv má 4 charakteristiky</a:t>
            </a:r>
          </a:p>
          <a:p>
            <a:pPr marL="898525" lvl="1" indent="-457200" algn="just">
              <a:buFont typeface="+mj-lt"/>
              <a:buAutoNum type="arabicPeriod"/>
              <a:defRPr/>
            </a:pPr>
            <a:r>
              <a:rPr lang="cs-CZ" dirty="0"/>
              <a:t>Univerzalita </a:t>
            </a:r>
            <a:r>
              <a:rPr lang="cs-CZ" sz="2000" dirty="0"/>
              <a:t>(všechny zdroje soukromé)</a:t>
            </a:r>
          </a:p>
          <a:p>
            <a:pPr marL="898525" lvl="1" indent="-457200" algn="just">
              <a:buFont typeface="+mj-lt"/>
              <a:buAutoNum type="arabicPeriod"/>
              <a:defRPr/>
            </a:pPr>
            <a:r>
              <a:rPr lang="cs-CZ" dirty="0"/>
              <a:t>Exkluzivita </a:t>
            </a:r>
            <a:r>
              <a:rPr lang="cs-CZ" sz="2000" dirty="0"/>
              <a:t>(všechny užitky patří vlastníkovi)</a:t>
            </a:r>
          </a:p>
          <a:p>
            <a:pPr marL="898525" lvl="1" indent="-457200" algn="just">
              <a:buFont typeface="+mj-lt"/>
              <a:buAutoNum type="arabicPeriod"/>
              <a:defRPr/>
            </a:pPr>
            <a:r>
              <a:rPr lang="cs-CZ" dirty="0"/>
              <a:t>Převoditelnost</a:t>
            </a:r>
            <a:endParaRPr lang="cs-CZ" sz="2000" dirty="0"/>
          </a:p>
          <a:p>
            <a:pPr marL="898525" lvl="1" indent="-457200" algn="just">
              <a:buFont typeface="+mj-lt"/>
              <a:buAutoNum type="arabicPeriod"/>
              <a:defRPr/>
            </a:pPr>
            <a:r>
              <a:rPr lang="cs-CZ" dirty="0"/>
              <a:t>Vymahatelnost </a:t>
            </a:r>
            <a:r>
              <a:rPr lang="cs-CZ" sz="2000" dirty="0"/>
              <a:t>(vlastnická práva by měla být zabezpečena proti </a:t>
            </a:r>
            <a:r>
              <a:rPr lang="cs-CZ" sz="2000" dirty="0" err="1"/>
              <a:t>neopr</a:t>
            </a:r>
            <a:r>
              <a:rPr lang="cs-CZ" sz="2000" dirty="0"/>
              <a:t>. přivlastnění aj.)</a:t>
            </a:r>
          </a:p>
        </p:txBody>
      </p:sp>
    </p:spTree>
    <p:extLst>
      <p:ext uri="{BB962C8B-B14F-4D97-AF65-F5344CB8AC3E}">
        <p14:creationId xmlns:p14="http://schemas.microsoft.com/office/powerpoint/2010/main" val="4061558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adpis 1"/>
          <p:cNvSpPr>
            <a:spLocks noGrp="1"/>
          </p:cNvSpPr>
          <p:nvPr>
            <p:ph type="title"/>
          </p:nvPr>
        </p:nvSpPr>
        <p:spPr/>
        <p:txBody>
          <a:bodyPr/>
          <a:lstStyle/>
          <a:p>
            <a:pPr eaLnBrk="1" hangingPunct="1"/>
            <a:r>
              <a:rPr lang="cs-CZ" altLang="cs-CZ"/>
              <a:t>Pojem Ekonomie ŽP</a:t>
            </a:r>
          </a:p>
        </p:txBody>
      </p:sp>
      <p:sp>
        <p:nvSpPr>
          <p:cNvPr id="3" name="Zástupný symbol pro obsah 2"/>
          <p:cNvSpPr>
            <a:spLocks noGrp="1"/>
          </p:cNvSpPr>
          <p:nvPr>
            <p:ph idx="1"/>
          </p:nvPr>
        </p:nvSpPr>
        <p:spPr>
          <a:xfrm>
            <a:off x="2495551" y="1773238"/>
            <a:ext cx="7661275" cy="4679950"/>
          </a:xfrm>
        </p:spPr>
        <p:txBody>
          <a:bodyPr/>
          <a:lstStyle/>
          <a:p>
            <a:pPr eaLnBrk="1" hangingPunct="1">
              <a:lnSpc>
                <a:spcPct val="90000"/>
              </a:lnSpc>
              <a:defRPr/>
            </a:pPr>
            <a:r>
              <a:rPr lang="cs-CZ" altLang="cs-CZ" sz="2400" dirty="0"/>
              <a:t>Pojem ekonomie životního prostředí</a:t>
            </a:r>
          </a:p>
          <a:p>
            <a:pPr lvl="1" eaLnBrk="1" hangingPunct="1">
              <a:lnSpc>
                <a:spcPct val="90000"/>
              </a:lnSpc>
              <a:defRPr/>
            </a:pPr>
            <a:r>
              <a:rPr lang="cs-CZ" altLang="cs-CZ" sz="2000" dirty="0"/>
              <a:t>Ekonomie – </a:t>
            </a:r>
            <a:r>
              <a:rPr lang="cs-CZ" altLang="cs-CZ" sz="1600" dirty="0"/>
              <a:t>věda zabývající se lidským jednáním, které vede k naplnění potřeb člověka – vychází z lidských preferencí – Člověk jedná, aby uspokojili maximum svých potřeby – Předmět zkoumání ekonomie</a:t>
            </a:r>
          </a:p>
          <a:p>
            <a:pPr marL="449262" lvl="1" indent="0" algn="ctr">
              <a:buNone/>
              <a:defRPr/>
            </a:pPr>
            <a:r>
              <a:rPr lang="cs-CZ" altLang="cs-CZ" sz="2400" dirty="0">
                <a:solidFill>
                  <a:schemeClr val="accent1">
                    <a:lumMod val="75000"/>
                  </a:schemeClr>
                </a:solidFill>
              </a:rPr>
              <a:t>????TRIVIÁLNÍ???</a:t>
            </a:r>
          </a:p>
          <a:p>
            <a:pPr eaLnBrk="1" hangingPunct="1">
              <a:lnSpc>
                <a:spcPct val="90000"/>
              </a:lnSpc>
              <a:defRPr/>
            </a:pPr>
            <a:r>
              <a:rPr lang="cs-CZ" altLang="cs-CZ" sz="2400" dirty="0"/>
              <a:t>Související disciplíny </a:t>
            </a:r>
          </a:p>
          <a:p>
            <a:pPr lvl="1" eaLnBrk="1" hangingPunct="1">
              <a:lnSpc>
                <a:spcPct val="90000"/>
              </a:lnSpc>
              <a:defRPr/>
            </a:pPr>
            <a:r>
              <a:rPr lang="cs-CZ" altLang="cs-CZ" sz="2000" dirty="0"/>
              <a:t>Přírodovědné obory – ekologie, chemie, fyzika</a:t>
            </a:r>
          </a:p>
          <a:p>
            <a:pPr lvl="1" eaLnBrk="1" hangingPunct="1">
              <a:lnSpc>
                <a:spcPct val="90000"/>
              </a:lnSpc>
              <a:defRPr/>
            </a:pPr>
            <a:r>
              <a:rPr lang="cs-CZ" altLang="cs-CZ" sz="2000" dirty="0"/>
              <a:t>Společenskovědní obory – psychologie, sociologie, etika, politologie</a:t>
            </a:r>
          </a:p>
          <a:p>
            <a:pPr eaLnBrk="1" hangingPunct="1">
              <a:lnSpc>
                <a:spcPct val="90000"/>
              </a:lnSpc>
              <a:defRPr/>
            </a:pPr>
            <a:r>
              <a:rPr lang="cs-CZ" altLang="cs-CZ" sz="2400" dirty="0"/>
              <a:t>EŽP se na environmentální problémy dívá vlastní optikou, která souvisí s jednáním lidí </a:t>
            </a:r>
            <a:r>
              <a:rPr lang="cs-CZ" altLang="cs-CZ" sz="1800" dirty="0"/>
              <a:t>(ve vztahu k přírodním zdrojům)</a:t>
            </a:r>
          </a:p>
          <a:p>
            <a:pPr lvl="1" eaLnBrk="1" hangingPunct="1">
              <a:lnSpc>
                <a:spcPct val="90000"/>
              </a:lnSpc>
              <a:defRPr/>
            </a:pPr>
            <a:r>
              <a:rPr lang="cs-CZ" altLang="cs-CZ" sz="1400" dirty="0"/>
              <a:t>Výsledek – návrhy řešení identifikovaných problémů (vhodný nástroj environmentální politiky (</a:t>
            </a:r>
            <a:r>
              <a:rPr lang="cs-CZ" altLang="cs-CZ" sz="1400" dirty="0" err="1"/>
              <a:t>Kolstad</a:t>
            </a:r>
            <a:r>
              <a:rPr lang="cs-CZ" altLang="cs-CZ" sz="1400" dirty="0"/>
              <a:t>, 2000) nebo změna institucionálního uspořádání (Anderson a </a:t>
            </a:r>
            <a:r>
              <a:rPr lang="cs-CZ" altLang="cs-CZ" sz="1400" dirty="0" err="1"/>
              <a:t>Leal</a:t>
            </a:r>
            <a:r>
              <a:rPr lang="cs-CZ" altLang="cs-CZ" sz="1400" dirty="0"/>
              <a:t>, 2001)</a:t>
            </a:r>
          </a:p>
          <a:p>
            <a:pPr eaLnBrk="1" hangingPunct="1">
              <a:defRPr/>
            </a:pPr>
            <a:endParaRPr lang="cs-CZ" dirty="0"/>
          </a:p>
        </p:txBody>
      </p:sp>
    </p:spTree>
    <p:extLst>
      <p:ext uri="{BB962C8B-B14F-4D97-AF65-F5344CB8AC3E}">
        <p14:creationId xmlns:p14="http://schemas.microsoft.com/office/powerpoint/2010/main" val="18379489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Nadpis 1"/>
          <p:cNvSpPr>
            <a:spLocks noGrp="1"/>
          </p:cNvSpPr>
          <p:nvPr>
            <p:ph type="title"/>
          </p:nvPr>
        </p:nvSpPr>
        <p:spPr>
          <a:xfrm>
            <a:off x="2566988" y="404814"/>
            <a:ext cx="7643812" cy="1012825"/>
          </a:xfrm>
        </p:spPr>
        <p:txBody>
          <a:bodyPr/>
          <a:lstStyle/>
          <a:p>
            <a:pPr eaLnBrk="1" hangingPunct="1"/>
            <a:r>
              <a:rPr lang="cs-CZ" altLang="cs-CZ"/>
              <a:t>Metodologické problémy</a:t>
            </a:r>
          </a:p>
        </p:txBody>
      </p:sp>
      <p:sp>
        <p:nvSpPr>
          <p:cNvPr id="3" name="Zástupný symbol pro text 2"/>
          <p:cNvSpPr>
            <a:spLocks noGrp="1"/>
          </p:cNvSpPr>
          <p:nvPr>
            <p:ph type="body" idx="1"/>
          </p:nvPr>
        </p:nvSpPr>
        <p:spPr>
          <a:xfrm>
            <a:off x="2640014" y="1535113"/>
            <a:ext cx="3381375" cy="639762"/>
          </a:xfrm>
        </p:spPr>
        <p:txBody>
          <a:bodyPr/>
          <a:lstStyle/>
          <a:p>
            <a:pPr eaLnBrk="1" hangingPunct="1">
              <a:defRPr/>
            </a:pPr>
            <a:r>
              <a:rPr lang="cs-CZ" dirty="0"/>
              <a:t>Individualismus       </a:t>
            </a:r>
            <a:r>
              <a:rPr lang="cs-CZ" dirty="0">
                <a:solidFill>
                  <a:schemeClr val="accent1">
                    <a:lumMod val="75000"/>
                  </a:schemeClr>
                </a:solidFill>
              </a:rPr>
              <a:t>X</a:t>
            </a:r>
          </a:p>
        </p:txBody>
      </p:sp>
      <p:sp>
        <p:nvSpPr>
          <p:cNvPr id="7172" name="Zástupný symbol pro obsah 3"/>
          <p:cNvSpPr>
            <a:spLocks noGrp="1"/>
          </p:cNvSpPr>
          <p:nvPr>
            <p:ph sz="half" idx="2"/>
          </p:nvPr>
        </p:nvSpPr>
        <p:spPr>
          <a:xfrm>
            <a:off x="2640014" y="2174875"/>
            <a:ext cx="3381375" cy="3951288"/>
          </a:xfrm>
        </p:spPr>
        <p:txBody>
          <a:bodyPr/>
          <a:lstStyle/>
          <a:p>
            <a:pPr eaLnBrk="1" hangingPunct="1"/>
            <a:r>
              <a:rPr lang="cs-CZ" altLang="cs-CZ"/>
              <a:t>Jednotlivec má cíle a může jednat tak, aby jich dosáhl.</a:t>
            </a:r>
          </a:p>
          <a:p>
            <a:pPr eaLnBrk="1" hangingPunct="1"/>
            <a:r>
              <a:rPr lang="cs-CZ" altLang="cs-CZ"/>
              <a:t>Představitelé (Neokolasici, rakouská škola a škola veřejné volby)</a:t>
            </a:r>
          </a:p>
        </p:txBody>
      </p:sp>
      <p:sp>
        <p:nvSpPr>
          <p:cNvPr id="7173" name="Zástupný symbol pro text 4"/>
          <p:cNvSpPr>
            <a:spLocks noGrp="1"/>
          </p:cNvSpPr>
          <p:nvPr>
            <p:ph type="body" sz="quarter" idx="3"/>
          </p:nvPr>
        </p:nvSpPr>
        <p:spPr>
          <a:xfrm>
            <a:off x="6169026" y="1535113"/>
            <a:ext cx="3527425" cy="639762"/>
          </a:xfrm>
        </p:spPr>
        <p:txBody>
          <a:bodyPr/>
          <a:lstStyle/>
          <a:p>
            <a:pPr eaLnBrk="1" hangingPunct="1"/>
            <a:r>
              <a:rPr lang="cs-CZ" altLang="cs-CZ"/>
              <a:t>Kolektivismus</a:t>
            </a:r>
          </a:p>
        </p:txBody>
      </p:sp>
      <p:sp>
        <p:nvSpPr>
          <p:cNvPr id="7174" name="Zástupný symbol pro obsah 5"/>
          <p:cNvSpPr>
            <a:spLocks noGrp="1"/>
          </p:cNvSpPr>
          <p:nvPr>
            <p:ph sz="quarter" idx="4"/>
          </p:nvPr>
        </p:nvSpPr>
        <p:spPr>
          <a:xfrm>
            <a:off x="6169026" y="2174875"/>
            <a:ext cx="3527425" cy="3951288"/>
          </a:xfrm>
        </p:spPr>
        <p:txBody>
          <a:bodyPr/>
          <a:lstStyle/>
          <a:p>
            <a:pPr eaLnBrk="1" hangingPunct="1"/>
            <a:r>
              <a:rPr lang="cs-CZ" altLang="cs-CZ"/>
              <a:t>Člověk je společenská bytost, jejíž hodnoty jsou utvářeny v závislosti na určité skupině</a:t>
            </a:r>
          </a:p>
          <a:p>
            <a:pPr eaLnBrk="1" hangingPunct="1"/>
            <a:r>
              <a:rPr lang="cs-CZ" altLang="cs-CZ"/>
              <a:t>Představitelé (tradiční institucionální ekonomie)</a:t>
            </a:r>
          </a:p>
        </p:txBody>
      </p:sp>
    </p:spTree>
    <p:extLst>
      <p:ext uri="{BB962C8B-B14F-4D97-AF65-F5344CB8AC3E}">
        <p14:creationId xmlns:p14="http://schemas.microsoft.com/office/powerpoint/2010/main" val="4227632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Nadpis 1"/>
          <p:cNvSpPr>
            <a:spLocks noGrp="1"/>
          </p:cNvSpPr>
          <p:nvPr>
            <p:ph type="title"/>
          </p:nvPr>
        </p:nvSpPr>
        <p:spPr/>
        <p:txBody>
          <a:bodyPr/>
          <a:lstStyle/>
          <a:p>
            <a:pPr eaLnBrk="1" hangingPunct="1"/>
            <a:r>
              <a:rPr lang="cs-CZ" altLang="cs-CZ" dirty="0"/>
              <a:t>Metodologické problémy</a:t>
            </a:r>
          </a:p>
        </p:txBody>
      </p:sp>
      <p:sp>
        <p:nvSpPr>
          <p:cNvPr id="3" name="Zástupný symbol pro obsah 2"/>
          <p:cNvSpPr>
            <a:spLocks noGrp="1"/>
          </p:cNvSpPr>
          <p:nvPr>
            <p:ph idx="1"/>
          </p:nvPr>
        </p:nvSpPr>
        <p:spPr>
          <a:xfrm>
            <a:off x="2495551" y="1773238"/>
            <a:ext cx="7661275" cy="4679950"/>
          </a:xfrm>
        </p:spPr>
        <p:txBody>
          <a:bodyPr/>
          <a:lstStyle/>
          <a:p>
            <a:pPr eaLnBrk="1" hangingPunct="1">
              <a:lnSpc>
                <a:spcPct val="90000"/>
              </a:lnSpc>
              <a:defRPr/>
            </a:pPr>
            <a:r>
              <a:rPr lang="cs-CZ" altLang="cs-CZ" sz="3600" dirty="0">
                <a:solidFill>
                  <a:schemeClr val="accent1">
                    <a:lumMod val="75000"/>
                  </a:schemeClr>
                </a:solidFill>
              </a:rPr>
              <a:t>Racionalita</a:t>
            </a:r>
          </a:p>
          <a:p>
            <a:pPr lvl="1" eaLnBrk="1" hangingPunct="1">
              <a:lnSpc>
                <a:spcPct val="90000"/>
              </a:lnSpc>
              <a:defRPr/>
            </a:pPr>
            <a:r>
              <a:rPr lang="cs-CZ" altLang="cs-CZ" dirty="0"/>
              <a:t>Racionální spotřebitel (</a:t>
            </a:r>
            <a:r>
              <a:rPr lang="cs-CZ" altLang="cs-CZ" dirty="0">
                <a:solidFill>
                  <a:schemeClr val="accent1">
                    <a:lumMod val="75000"/>
                  </a:schemeClr>
                </a:solidFill>
              </a:rPr>
              <a:t>homo </a:t>
            </a:r>
            <a:r>
              <a:rPr lang="cs-CZ" altLang="cs-CZ" dirty="0" err="1">
                <a:solidFill>
                  <a:schemeClr val="accent1">
                    <a:lumMod val="75000"/>
                  </a:schemeClr>
                </a:solidFill>
              </a:rPr>
              <a:t>oeconomicus</a:t>
            </a:r>
            <a:r>
              <a:rPr lang="cs-CZ" altLang="cs-CZ" dirty="0"/>
              <a:t>) </a:t>
            </a:r>
          </a:p>
          <a:p>
            <a:pPr lvl="1" eaLnBrk="1" hangingPunct="1">
              <a:lnSpc>
                <a:spcPct val="90000"/>
              </a:lnSpc>
              <a:defRPr/>
            </a:pPr>
            <a:r>
              <a:rPr lang="cs-CZ" altLang="cs-CZ" dirty="0"/>
              <a:t>Koncept omezené racionality</a:t>
            </a:r>
          </a:p>
        </p:txBody>
      </p:sp>
      <p:pic>
        <p:nvPicPr>
          <p:cNvPr id="6146" name="Picture 2" descr="https://i0.wp.com/parlaredaltro.it/wp-content/uploads/2016/02/Homo-Oeconomicu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82937" y="3354882"/>
            <a:ext cx="5079536" cy="2304939"/>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Výsledek obrázku pro homo oeconomic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7568" y="3618942"/>
            <a:ext cx="2438400" cy="18764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8824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Nadpis 1"/>
          <p:cNvSpPr>
            <a:spLocks noGrp="1"/>
          </p:cNvSpPr>
          <p:nvPr>
            <p:ph type="title"/>
          </p:nvPr>
        </p:nvSpPr>
        <p:spPr>
          <a:xfrm>
            <a:off x="2566988" y="404814"/>
            <a:ext cx="7643812" cy="1012825"/>
          </a:xfrm>
        </p:spPr>
        <p:txBody>
          <a:bodyPr/>
          <a:lstStyle/>
          <a:p>
            <a:pPr eaLnBrk="1" hangingPunct="1"/>
            <a:r>
              <a:rPr lang="cs-CZ" altLang="cs-CZ"/>
              <a:t>Metodologické problémy</a:t>
            </a:r>
          </a:p>
        </p:txBody>
      </p:sp>
      <p:sp>
        <p:nvSpPr>
          <p:cNvPr id="3" name="Zástupný symbol pro text 2"/>
          <p:cNvSpPr>
            <a:spLocks noGrp="1"/>
          </p:cNvSpPr>
          <p:nvPr>
            <p:ph type="body" idx="1"/>
          </p:nvPr>
        </p:nvSpPr>
        <p:spPr>
          <a:xfrm>
            <a:off x="2640014" y="1535113"/>
            <a:ext cx="3381375" cy="639762"/>
          </a:xfrm>
        </p:spPr>
        <p:txBody>
          <a:bodyPr/>
          <a:lstStyle/>
          <a:p>
            <a:pPr eaLnBrk="1" hangingPunct="1">
              <a:defRPr/>
            </a:pPr>
            <a:r>
              <a:rPr lang="cs-CZ" dirty="0"/>
              <a:t>Subjektivismus       </a:t>
            </a:r>
            <a:r>
              <a:rPr lang="cs-CZ" dirty="0">
                <a:solidFill>
                  <a:schemeClr val="accent1">
                    <a:lumMod val="75000"/>
                  </a:schemeClr>
                </a:solidFill>
              </a:rPr>
              <a:t>X</a:t>
            </a:r>
          </a:p>
        </p:txBody>
      </p:sp>
      <p:sp>
        <p:nvSpPr>
          <p:cNvPr id="9220" name="Zástupný symbol pro obsah 3"/>
          <p:cNvSpPr>
            <a:spLocks noGrp="1"/>
          </p:cNvSpPr>
          <p:nvPr>
            <p:ph sz="half" idx="2"/>
          </p:nvPr>
        </p:nvSpPr>
        <p:spPr>
          <a:xfrm>
            <a:off x="2640014" y="2174875"/>
            <a:ext cx="3381375" cy="3951288"/>
          </a:xfrm>
        </p:spPr>
        <p:txBody>
          <a:bodyPr/>
          <a:lstStyle/>
          <a:p>
            <a:pPr eaLnBrk="1" hangingPunct="1"/>
            <a:r>
              <a:rPr lang="cs-CZ" altLang="cs-CZ"/>
              <a:t>Hodnota statků je určena subjektivním vnímáním jednotlivců</a:t>
            </a:r>
          </a:p>
          <a:p>
            <a:pPr eaLnBrk="1" hangingPunct="1"/>
            <a:r>
              <a:rPr lang="cs-CZ" altLang="cs-CZ"/>
              <a:t>Hodnota statků je odlišná</a:t>
            </a:r>
          </a:p>
        </p:txBody>
      </p:sp>
      <p:sp>
        <p:nvSpPr>
          <p:cNvPr id="9221" name="Zástupný symbol pro text 4"/>
          <p:cNvSpPr>
            <a:spLocks noGrp="1"/>
          </p:cNvSpPr>
          <p:nvPr>
            <p:ph type="body" sz="quarter" idx="3"/>
          </p:nvPr>
        </p:nvSpPr>
        <p:spPr>
          <a:xfrm>
            <a:off x="6169026" y="1535113"/>
            <a:ext cx="3527425" cy="639762"/>
          </a:xfrm>
        </p:spPr>
        <p:txBody>
          <a:bodyPr/>
          <a:lstStyle/>
          <a:p>
            <a:pPr eaLnBrk="1" hangingPunct="1"/>
            <a:r>
              <a:rPr lang="cs-CZ" altLang="cs-CZ"/>
              <a:t>Objektivismus</a:t>
            </a:r>
          </a:p>
        </p:txBody>
      </p:sp>
      <p:sp>
        <p:nvSpPr>
          <p:cNvPr id="9222" name="Zástupný symbol pro obsah 5"/>
          <p:cNvSpPr>
            <a:spLocks noGrp="1"/>
          </p:cNvSpPr>
          <p:nvPr>
            <p:ph sz="quarter" idx="4"/>
          </p:nvPr>
        </p:nvSpPr>
        <p:spPr>
          <a:xfrm>
            <a:off x="6169026" y="2174875"/>
            <a:ext cx="3527425" cy="3951288"/>
          </a:xfrm>
        </p:spPr>
        <p:txBody>
          <a:bodyPr/>
          <a:lstStyle/>
          <a:p>
            <a:pPr eaLnBrk="1" hangingPunct="1"/>
            <a:r>
              <a:rPr lang="cs-CZ" altLang="cs-CZ"/>
              <a:t>Pracovní teorie hodnoty</a:t>
            </a:r>
          </a:p>
          <a:p>
            <a:pPr eaLnBrk="1" hangingPunct="1"/>
            <a:r>
              <a:rPr lang="cs-CZ" altLang="cs-CZ"/>
              <a:t>Hodnotu je tedy možné určit</a:t>
            </a:r>
          </a:p>
        </p:txBody>
      </p:sp>
    </p:spTree>
    <p:extLst>
      <p:ext uri="{BB962C8B-B14F-4D97-AF65-F5344CB8AC3E}">
        <p14:creationId xmlns:p14="http://schemas.microsoft.com/office/powerpoint/2010/main" val="4158633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Nadpis 1"/>
          <p:cNvSpPr>
            <a:spLocks noGrp="1"/>
          </p:cNvSpPr>
          <p:nvPr>
            <p:ph type="title"/>
          </p:nvPr>
        </p:nvSpPr>
        <p:spPr>
          <a:xfrm>
            <a:off x="2566988" y="404814"/>
            <a:ext cx="7643812" cy="1012825"/>
          </a:xfrm>
        </p:spPr>
        <p:txBody>
          <a:bodyPr/>
          <a:lstStyle/>
          <a:p>
            <a:pPr eaLnBrk="1" hangingPunct="1"/>
            <a:r>
              <a:rPr lang="cs-CZ" altLang="cs-CZ"/>
              <a:t>Metodologické problémy</a:t>
            </a:r>
          </a:p>
        </p:txBody>
      </p:sp>
      <p:sp>
        <p:nvSpPr>
          <p:cNvPr id="3" name="Zástupný symbol pro text 2"/>
          <p:cNvSpPr>
            <a:spLocks noGrp="1"/>
          </p:cNvSpPr>
          <p:nvPr>
            <p:ph type="body" idx="1"/>
          </p:nvPr>
        </p:nvSpPr>
        <p:spPr>
          <a:xfrm>
            <a:off x="2640014" y="1535113"/>
            <a:ext cx="3381375" cy="639762"/>
          </a:xfrm>
        </p:spPr>
        <p:txBody>
          <a:bodyPr/>
          <a:lstStyle/>
          <a:p>
            <a:pPr eaLnBrk="1" hangingPunct="1">
              <a:defRPr/>
            </a:pPr>
            <a:r>
              <a:rPr lang="cs-CZ" sz="2000" dirty="0"/>
              <a:t>Antropocentrismus</a:t>
            </a:r>
            <a:r>
              <a:rPr lang="cs-CZ" dirty="0"/>
              <a:t>       </a:t>
            </a:r>
            <a:r>
              <a:rPr lang="cs-CZ" dirty="0">
                <a:solidFill>
                  <a:schemeClr val="accent1">
                    <a:lumMod val="75000"/>
                  </a:schemeClr>
                </a:solidFill>
              </a:rPr>
              <a:t>X</a:t>
            </a:r>
          </a:p>
        </p:txBody>
      </p:sp>
      <p:sp>
        <p:nvSpPr>
          <p:cNvPr id="10244" name="Zástupný symbol pro obsah 3"/>
          <p:cNvSpPr>
            <a:spLocks noGrp="1"/>
          </p:cNvSpPr>
          <p:nvPr>
            <p:ph sz="half" idx="2"/>
          </p:nvPr>
        </p:nvSpPr>
        <p:spPr>
          <a:xfrm>
            <a:off x="2640014" y="2174875"/>
            <a:ext cx="3381375" cy="3951288"/>
          </a:xfrm>
        </p:spPr>
        <p:txBody>
          <a:bodyPr/>
          <a:lstStyle/>
          <a:p>
            <a:pPr eaLnBrk="1" hangingPunct="1"/>
            <a:r>
              <a:rPr lang="cs-CZ" altLang="cs-CZ"/>
              <a:t>Hodnota ŽP se odvíjí od preferencí člověka – subjektivní teorie hodnoty (Neoklasická environmentální ekonomie a tržní přístupy k ŽP)</a:t>
            </a:r>
          </a:p>
        </p:txBody>
      </p:sp>
      <p:sp>
        <p:nvSpPr>
          <p:cNvPr id="10245" name="Zástupný symbol pro text 4"/>
          <p:cNvSpPr>
            <a:spLocks noGrp="1"/>
          </p:cNvSpPr>
          <p:nvPr>
            <p:ph type="body" sz="quarter" idx="3"/>
          </p:nvPr>
        </p:nvSpPr>
        <p:spPr>
          <a:xfrm>
            <a:off x="6169026" y="1535113"/>
            <a:ext cx="4030663" cy="639762"/>
          </a:xfrm>
        </p:spPr>
        <p:txBody>
          <a:bodyPr/>
          <a:lstStyle/>
          <a:p>
            <a:pPr eaLnBrk="1" hangingPunct="1"/>
            <a:r>
              <a:rPr lang="cs-CZ" altLang="cs-CZ" sz="2000"/>
              <a:t>Biocentrismus a ekocentrismus</a:t>
            </a:r>
          </a:p>
        </p:txBody>
      </p:sp>
      <p:sp>
        <p:nvSpPr>
          <p:cNvPr id="6" name="Zástupný symbol pro obsah 5"/>
          <p:cNvSpPr>
            <a:spLocks noGrp="1"/>
          </p:cNvSpPr>
          <p:nvPr>
            <p:ph sz="quarter" idx="4"/>
          </p:nvPr>
        </p:nvSpPr>
        <p:spPr>
          <a:xfrm>
            <a:off x="6169026" y="2174875"/>
            <a:ext cx="3527425" cy="3951288"/>
          </a:xfrm>
        </p:spPr>
        <p:txBody>
          <a:bodyPr/>
          <a:lstStyle/>
          <a:p>
            <a:pPr eaLnBrk="1" hangingPunct="1">
              <a:defRPr/>
            </a:pPr>
            <a:r>
              <a:rPr lang="cs-CZ" dirty="0">
                <a:solidFill>
                  <a:schemeClr val="accent1">
                    <a:lumMod val="75000"/>
                  </a:schemeClr>
                </a:solidFill>
              </a:rPr>
              <a:t>Biocentrismus</a:t>
            </a:r>
          </a:p>
          <a:p>
            <a:pPr marL="441325" lvl="1" indent="0">
              <a:buNone/>
              <a:defRPr/>
            </a:pPr>
            <a:r>
              <a:rPr lang="cs-CZ" dirty="0"/>
              <a:t>Není hodnotný pouze člověk, ale na jeho úroveň jsou postaveny všechny ostatní druhy </a:t>
            </a:r>
          </a:p>
          <a:p>
            <a:pPr marL="342900" indent="-342900">
              <a:defRPr/>
            </a:pPr>
            <a:r>
              <a:rPr lang="cs-CZ" dirty="0"/>
              <a:t> </a:t>
            </a:r>
            <a:r>
              <a:rPr lang="cs-CZ" dirty="0">
                <a:solidFill>
                  <a:schemeClr val="accent1">
                    <a:lumMod val="75000"/>
                  </a:schemeClr>
                </a:solidFill>
              </a:rPr>
              <a:t>Ekocentrismus</a:t>
            </a:r>
          </a:p>
          <a:p>
            <a:pPr marL="441325" lvl="1" indent="0">
              <a:buNone/>
              <a:defRPr/>
            </a:pPr>
            <a:r>
              <a:rPr lang="cs-CZ" dirty="0"/>
              <a:t>Hodnota je objektivizovaná – vnitřní objektivizovaná hodnota přírody, existenční hodnota ekosystémů</a:t>
            </a:r>
          </a:p>
        </p:txBody>
      </p:sp>
    </p:spTree>
    <p:extLst>
      <p:ext uri="{BB962C8B-B14F-4D97-AF65-F5344CB8AC3E}">
        <p14:creationId xmlns:p14="http://schemas.microsoft.com/office/powerpoint/2010/main" val="34376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Nadpis 1"/>
          <p:cNvSpPr>
            <a:spLocks noGrp="1"/>
          </p:cNvSpPr>
          <p:nvPr>
            <p:ph type="title"/>
          </p:nvPr>
        </p:nvSpPr>
        <p:spPr/>
        <p:txBody>
          <a:bodyPr/>
          <a:lstStyle/>
          <a:p>
            <a:pPr eaLnBrk="1" hangingPunct="1"/>
            <a:r>
              <a:rPr lang="cs-CZ" altLang="cs-CZ"/>
              <a:t>Přehled myšlenkových směrů</a:t>
            </a:r>
          </a:p>
        </p:txBody>
      </p:sp>
      <p:sp>
        <p:nvSpPr>
          <p:cNvPr id="3" name="Zástupný symbol pro obsah 2"/>
          <p:cNvSpPr>
            <a:spLocks noGrp="1"/>
          </p:cNvSpPr>
          <p:nvPr>
            <p:ph idx="1"/>
          </p:nvPr>
        </p:nvSpPr>
        <p:spPr>
          <a:xfrm>
            <a:off x="2495551" y="1773238"/>
            <a:ext cx="7661275" cy="4679950"/>
          </a:xfrm>
        </p:spPr>
        <p:txBody>
          <a:bodyPr/>
          <a:lstStyle/>
          <a:p>
            <a:pPr eaLnBrk="1" hangingPunct="1">
              <a:lnSpc>
                <a:spcPct val="90000"/>
              </a:lnSpc>
              <a:defRPr/>
            </a:pPr>
            <a:r>
              <a:rPr lang="cs-CZ" altLang="cs-CZ" sz="3600" dirty="0">
                <a:solidFill>
                  <a:schemeClr val="accent1">
                    <a:lumMod val="75000"/>
                  </a:schemeClr>
                </a:solidFill>
              </a:rPr>
              <a:t>Rozdíly řeší</a:t>
            </a:r>
          </a:p>
          <a:p>
            <a:pPr lvl="1" eaLnBrk="1" hangingPunct="1">
              <a:lnSpc>
                <a:spcPct val="90000"/>
              </a:lnSpc>
              <a:defRPr/>
            </a:pPr>
            <a:r>
              <a:rPr lang="cs-CZ" altLang="cs-CZ" dirty="0"/>
              <a:t>Jaké jsou příčiny degradace ŽP?</a:t>
            </a:r>
          </a:p>
          <a:p>
            <a:pPr lvl="1" eaLnBrk="1" hangingPunct="1">
              <a:lnSpc>
                <a:spcPct val="90000"/>
              </a:lnSpc>
              <a:defRPr/>
            </a:pPr>
            <a:r>
              <a:rPr lang="cs-CZ" altLang="cs-CZ" dirty="0"/>
              <a:t>Co je nutné udělat, aby se degradaci zamezilo?</a:t>
            </a:r>
          </a:p>
          <a:p>
            <a:pPr eaLnBrk="1" hangingPunct="1">
              <a:lnSpc>
                <a:spcPct val="90000"/>
              </a:lnSpc>
              <a:defRPr/>
            </a:pPr>
            <a:r>
              <a:rPr lang="cs-CZ" altLang="cs-CZ" sz="3600" dirty="0">
                <a:solidFill>
                  <a:schemeClr val="accent1">
                    <a:lumMod val="75000"/>
                  </a:schemeClr>
                </a:solidFill>
              </a:rPr>
              <a:t>Teoretické směry</a:t>
            </a:r>
          </a:p>
          <a:p>
            <a:pPr lvl="1" eaLnBrk="1" hangingPunct="1">
              <a:lnSpc>
                <a:spcPct val="90000"/>
              </a:lnSpc>
              <a:defRPr/>
            </a:pPr>
            <a:r>
              <a:rPr lang="cs-CZ" altLang="cs-CZ" dirty="0"/>
              <a:t>Neoklasická environmentální ekonomie</a:t>
            </a:r>
          </a:p>
          <a:p>
            <a:pPr lvl="1" eaLnBrk="1" hangingPunct="1">
              <a:lnSpc>
                <a:spcPct val="90000"/>
              </a:lnSpc>
              <a:defRPr/>
            </a:pPr>
            <a:r>
              <a:rPr lang="cs-CZ" altLang="cs-CZ" dirty="0"/>
              <a:t>Ekologická ekonomie (mladší Institucionální ekologická ekonomie)</a:t>
            </a:r>
          </a:p>
          <a:p>
            <a:pPr lvl="1" eaLnBrk="1" hangingPunct="1">
              <a:lnSpc>
                <a:spcPct val="90000"/>
              </a:lnSpc>
              <a:defRPr/>
            </a:pPr>
            <a:r>
              <a:rPr lang="cs-CZ" altLang="cs-CZ" dirty="0"/>
              <a:t>Tržní přístupy k ochraně životního prostředí</a:t>
            </a:r>
          </a:p>
        </p:txBody>
      </p:sp>
    </p:spTree>
    <p:extLst>
      <p:ext uri="{BB962C8B-B14F-4D97-AF65-F5344CB8AC3E}">
        <p14:creationId xmlns:p14="http://schemas.microsoft.com/office/powerpoint/2010/main" val="151399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cs-CZ" altLang="cs-CZ"/>
              <a:t>Ekologie a ekonomie</a:t>
            </a:r>
          </a:p>
        </p:txBody>
      </p:sp>
      <p:sp>
        <p:nvSpPr>
          <p:cNvPr id="10243" name="Rectangle 3"/>
          <p:cNvSpPr>
            <a:spLocks noGrp="1" noChangeArrowheads="1"/>
          </p:cNvSpPr>
          <p:nvPr>
            <p:ph type="body" idx="1"/>
          </p:nvPr>
        </p:nvSpPr>
        <p:spPr>
          <a:xfrm>
            <a:off x="2232818" y="1697832"/>
            <a:ext cx="7726363" cy="4616450"/>
          </a:xfrm>
        </p:spPr>
        <p:txBody>
          <a:bodyPr/>
          <a:lstStyle/>
          <a:p>
            <a:pPr marL="0" indent="0" eaLnBrk="1" hangingPunct="1">
              <a:buNone/>
              <a:defRPr/>
            </a:pPr>
            <a:r>
              <a:rPr lang="cs-CZ" sz="2800" dirty="0"/>
              <a:t>      ?</a:t>
            </a:r>
          </a:p>
          <a:p>
            <a:pPr marL="449262" lvl="1" indent="0">
              <a:buNone/>
              <a:defRPr/>
            </a:pPr>
            <a:r>
              <a:rPr lang="cs-CZ" sz="2400" dirty="0"/>
              <a:t>SPOJENCI</a:t>
            </a:r>
          </a:p>
          <a:p>
            <a:pPr marL="449262" lvl="1" indent="0">
              <a:buNone/>
              <a:defRPr/>
            </a:pPr>
            <a:r>
              <a:rPr lang="cs-CZ" sz="2400" dirty="0"/>
              <a:t>nebo</a:t>
            </a:r>
          </a:p>
          <a:p>
            <a:pPr marL="449262" lvl="1" indent="0">
              <a:buNone/>
              <a:defRPr/>
            </a:pPr>
            <a:r>
              <a:rPr lang="cs-CZ" sz="2400" dirty="0"/>
              <a:t>NEPŘÁTELÉ</a:t>
            </a:r>
          </a:p>
          <a:p>
            <a:pPr marL="449262" lvl="1" indent="0">
              <a:buNone/>
              <a:defRPr/>
            </a:pPr>
            <a:r>
              <a:rPr lang="cs-CZ" sz="2400" dirty="0"/>
              <a:t>?</a:t>
            </a:r>
          </a:p>
          <a:p>
            <a:pPr lvl="1" eaLnBrk="1" hangingPunct="1">
              <a:defRPr/>
            </a:pPr>
            <a:endParaRPr lang="cs-CZ" sz="2400" dirty="0"/>
          </a:p>
        </p:txBody>
      </p:sp>
      <p:pic>
        <p:nvPicPr>
          <p:cNvPr id="4100" name="Picture 8" descr="http://libcom.org/files/images/library/neoliberalism.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83338" y="1844676"/>
            <a:ext cx="3168650" cy="432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http://andrewlfwong.com/soidelegation/wp-content/uploads/2012/05/carbon-tax-cropped.jpg"/>
          <p:cNvPicPr>
            <a:picLocks noChangeAspect="1" noChangeArrowheads="1"/>
          </p:cNvPicPr>
          <p:nvPr/>
        </p:nvPicPr>
        <p:blipFill>
          <a:blip r:embed="rId3"/>
          <a:srcRect/>
          <a:stretch>
            <a:fillRect/>
          </a:stretch>
        </p:blipFill>
        <p:spPr bwMode="auto">
          <a:xfrm>
            <a:off x="2013269" y="4006057"/>
            <a:ext cx="3024336" cy="2063665"/>
          </a:xfrm>
          <a:prstGeom prst="rect">
            <a:avLst/>
          </a:prstGeom>
          <a:noFill/>
        </p:spPr>
      </p:pic>
    </p:spTree>
    <p:extLst>
      <p:ext uri="{BB962C8B-B14F-4D97-AF65-F5344CB8AC3E}">
        <p14:creationId xmlns:p14="http://schemas.microsoft.com/office/powerpoint/2010/main" val="2832873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Nadpis 1"/>
          <p:cNvSpPr>
            <a:spLocks noGrp="1"/>
          </p:cNvSpPr>
          <p:nvPr>
            <p:ph type="title"/>
          </p:nvPr>
        </p:nvSpPr>
        <p:spPr/>
        <p:txBody>
          <a:bodyPr/>
          <a:lstStyle/>
          <a:p>
            <a:pPr eaLnBrk="1" hangingPunct="1"/>
            <a:r>
              <a:rPr lang="cs-CZ" altLang="cs-CZ" dirty="0"/>
              <a:t>Neoklasická environmentální ekonomie</a:t>
            </a:r>
          </a:p>
        </p:txBody>
      </p:sp>
      <p:sp>
        <p:nvSpPr>
          <p:cNvPr id="3" name="Zástupný symbol pro obsah 2"/>
          <p:cNvSpPr>
            <a:spLocks noGrp="1"/>
          </p:cNvSpPr>
          <p:nvPr>
            <p:ph idx="1"/>
          </p:nvPr>
        </p:nvSpPr>
        <p:spPr>
          <a:xfrm>
            <a:off x="2495551" y="1773238"/>
            <a:ext cx="7661275" cy="4679950"/>
          </a:xfrm>
        </p:spPr>
        <p:txBody>
          <a:bodyPr/>
          <a:lstStyle/>
          <a:p>
            <a:pPr eaLnBrk="1" hangingPunct="1">
              <a:lnSpc>
                <a:spcPct val="90000"/>
              </a:lnSpc>
              <a:defRPr/>
            </a:pPr>
            <a:r>
              <a:rPr lang="cs-CZ" altLang="cs-CZ" sz="3600" dirty="0">
                <a:solidFill>
                  <a:schemeClr val="accent1">
                    <a:lumMod val="75000"/>
                  </a:schemeClr>
                </a:solidFill>
              </a:rPr>
              <a:t>Vysvětluje</a:t>
            </a:r>
          </a:p>
          <a:p>
            <a:pPr lvl="1" eaLnBrk="1" hangingPunct="1">
              <a:lnSpc>
                <a:spcPct val="90000"/>
              </a:lnSpc>
              <a:defRPr/>
            </a:pPr>
            <a:r>
              <a:rPr lang="cs-CZ" altLang="cs-CZ" dirty="0"/>
              <a:t>Problémy degradace ŽP pomocí tržních selhání</a:t>
            </a:r>
          </a:p>
          <a:p>
            <a:pPr lvl="2" eaLnBrk="1" hangingPunct="1">
              <a:lnSpc>
                <a:spcPct val="90000"/>
              </a:lnSpc>
              <a:defRPr/>
            </a:pPr>
            <a:r>
              <a:rPr lang="cs-CZ" altLang="cs-CZ" dirty="0"/>
              <a:t>Veřejné statky</a:t>
            </a:r>
          </a:p>
          <a:p>
            <a:pPr lvl="2" eaLnBrk="1" hangingPunct="1">
              <a:lnSpc>
                <a:spcPct val="90000"/>
              </a:lnSpc>
              <a:defRPr/>
            </a:pPr>
            <a:r>
              <a:rPr lang="cs-CZ" altLang="cs-CZ" dirty="0"/>
              <a:t>Externality</a:t>
            </a:r>
          </a:p>
          <a:p>
            <a:pPr lvl="1" eaLnBrk="1" hangingPunct="1">
              <a:lnSpc>
                <a:spcPct val="90000"/>
              </a:lnSpc>
              <a:defRPr/>
            </a:pPr>
            <a:r>
              <a:rPr lang="cs-CZ" altLang="cs-CZ" dirty="0"/>
              <a:t>Považuje vládu za dokonalou s možností efektivně rozhodovat</a:t>
            </a:r>
          </a:p>
          <a:p>
            <a:pPr lvl="1" eaLnBrk="1" hangingPunct="1">
              <a:lnSpc>
                <a:spcPct val="90000"/>
              </a:lnSpc>
              <a:defRPr/>
            </a:pPr>
            <a:r>
              <a:rPr lang="cs-CZ" altLang="cs-CZ" dirty="0">
                <a:solidFill>
                  <a:schemeClr val="accent1">
                    <a:lumMod val="75000"/>
                  </a:schemeClr>
                </a:solidFill>
              </a:rPr>
              <a:t>ŘEŠENÍM</a:t>
            </a:r>
          </a:p>
          <a:p>
            <a:pPr lvl="2" eaLnBrk="1" hangingPunct="1">
              <a:lnSpc>
                <a:spcPct val="90000"/>
              </a:lnSpc>
              <a:defRPr/>
            </a:pPr>
            <a:r>
              <a:rPr lang="cs-CZ" altLang="cs-CZ" dirty="0"/>
              <a:t>Environmentální politika (</a:t>
            </a:r>
            <a:r>
              <a:rPr lang="cs-CZ" altLang="cs-CZ" dirty="0" err="1"/>
              <a:t>Kolstad</a:t>
            </a:r>
            <a:r>
              <a:rPr lang="cs-CZ" altLang="cs-CZ" dirty="0"/>
              <a:t> et. al, 2000; </a:t>
            </a:r>
            <a:r>
              <a:rPr lang="cs-CZ" altLang="cs-CZ" dirty="0" err="1"/>
              <a:t>Tietenberg</a:t>
            </a:r>
            <a:r>
              <a:rPr lang="cs-CZ" altLang="cs-CZ" dirty="0"/>
              <a:t> a </a:t>
            </a:r>
            <a:r>
              <a:rPr lang="cs-CZ" altLang="cs-CZ" dirty="0" err="1"/>
              <a:t>Lewis</a:t>
            </a:r>
            <a:r>
              <a:rPr lang="cs-CZ" altLang="cs-CZ" dirty="0"/>
              <a:t>, 2010)</a:t>
            </a:r>
          </a:p>
          <a:p>
            <a:pPr lvl="2" eaLnBrk="1" hangingPunct="1">
              <a:lnSpc>
                <a:spcPct val="90000"/>
              </a:lnSpc>
              <a:defRPr/>
            </a:pPr>
            <a:r>
              <a:rPr lang="cs-CZ" altLang="cs-CZ" dirty="0"/>
              <a:t>Uvalení daní na znečišťovatele</a:t>
            </a:r>
          </a:p>
        </p:txBody>
      </p:sp>
    </p:spTree>
    <p:extLst>
      <p:ext uri="{BB962C8B-B14F-4D97-AF65-F5344CB8AC3E}">
        <p14:creationId xmlns:p14="http://schemas.microsoft.com/office/powerpoint/2010/main" val="397265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Nadpis 1"/>
          <p:cNvSpPr>
            <a:spLocks noGrp="1"/>
          </p:cNvSpPr>
          <p:nvPr>
            <p:ph type="title"/>
          </p:nvPr>
        </p:nvSpPr>
        <p:spPr/>
        <p:txBody>
          <a:bodyPr/>
          <a:lstStyle/>
          <a:p>
            <a:pPr eaLnBrk="1" hangingPunct="1"/>
            <a:r>
              <a:rPr lang="cs-CZ" altLang="cs-CZ"/>
              <a:t>Neoklasická environmentální ekonomie</a:t>
            </a:r>
          </a:p>
        </p:txBody>
      </p:sp>
      <p:sp>
        <p:nvSpPr>
          <p:cNvPr id="3" name="Zástupný symbol pro obsah 2"/>
          <p:cNvSpPr>
            <a:spLocks noGrp="1"/>
          </p:cNvSpPr>
          <p:nvPr>
            <p:ph idx="1"/>
          </p:nvPr>
        </p:nvSpPr>
        <p:spPr>
          <a:xfrm>
            <a:off x="2495551" y="1773238"/>
            <a:ext cx="7661275" cy="4679950"/>
          </a:xfrm>
        </p:spPr>
        <p:txBody>
          <a:bodyPr/>
          <a:lstStyle/>
          <a:p>
            <a:pPr eaLnBrk="1" hangingPunct="1">
              <a:lnSpc>
                <a:spcPct val="90000"/>
              </a:lnSpc>
              <a:defRPr/>
            </a:pPr>
            <a:r>
              <a:rPr lang="cs-CZ" altLang="cs-CZ" sz="3600" dirty="0">
                <a:solidFill>
                  <a:schemeClr val="accent1">
                    <a:lumMod val="75000"/>
                  </a:schemeClr>
                </a:solidFill>
              </a:rPr>
              <a:t>Součástí</a:t>
            </a:r>
          </a:p>
          <a:p>
            <a:pPr lvl="1" eaLnBrk="1" hangingPunct="1">
              <a:lnSpc>
                <a:spcPct val="90000"/>
              </a:lnSpc>
              <a:defRPr/>
            </a:pPr>
            <a:r>
              <a:rPr lang="cs-CZ" altLang="cs-CZ" dirty="0"/>
              <a:t>Příspěvek nového </a:t>
            </a:r>
            <a:r>
              <a:rPr lang="cs-CZ" altLang="cs-CZ" dirty="0" err="1"/>
              <a:t>inst</a:t>
            </a:r>
            <a:r>
              <a:rPr lang="cs-CZ" altLang="cs-CZ" dirty="0"/>
              <a:t>. </a:t>
            </a:r>
            <a:r>
              <a:rPr lang="cs-CZ" altLang="cs-CZ" dirty="0" err="1"/>
              <a:t>ekonooma</a:t>
            </a:r>
            <a:r>
              <a:rPr lang="cs-CZ" altLang="cs-CZ" dirty="0"/>
              <a:t> Ronalda </a:t>
            </a:r>
            <a:r>
              <a:rPr lang="cs-CZ" altLang="cs-CZ" dirty="0" err="1"/>
              <a:t>Coase</a:t>
            </a:r>
            <a:endParaRPr lang="cs-CZ" altLang="cs-CZ" dirty="0"/>
          </a:p>
          <a:p>
            <a:pPr lvl="2" eaLnBrk="1" hangingPunct="1">
              <a:lnSpc>
                <a:spcPct val="90000"/>
              </a:lnSpc>
              <a:defRPr/>
            </a:pPr>
            <a:r>
              <a:rPr lang="cs-CZ" altLang="cs-CZ" dirty="0"/>
              <a:t>Vychází ze stejného vymezení problémů znehodnocení ŽP</a:t>
            </a:r>
          </a:p>
          <a:p>
            <a:pPr lvl="2" eaLnBrk="1" hangingPunct="1">
              <a:lnSpc>
                <a:spcPct val="90000"/>
              </a:lnSpc>
              <a:defRPr/>
            </a:pPr>
            <a:r>
              <a:rPr lang="cs-CZ" altLang="cs-CZ" dirty="0"/>
              <a:t>Rozšiřuje nástroje o bilaterální vyjednávání mezi znečišťovatelem a poškozeným</a:t>
            </a:r>
          </a:p>
          <a:p>
            <a:pPr lvl="2" eaLnBrk="1" hangingPunct="1">
              <a:lnSpc>
                <a:spcPct val="90000"/>
              </a:lnSpc>
              <a:defRPr/>
            </a:pPr>
            <a:r>
              <a:rPr lang="cs-CZ" altLang="cs-CZ" dirty="0"/>
              <a:t>Podmínka – nízké transakční náklady a dobře vymezená vlastnická práva</a:t>
            </a:r>
          </a:p>
          <a:p>
            <a:pPr lvl="2" eaLnBrk="1" hangingPunct="1">
              <a:lnSpc>
                <a:spcPct val="90000"/>
              </a:lnSpc>
              <a:defRPr/>
            </a:pPr>
            <a:r>
              <a:rPr lang="cs-CZ" altLang="cs-CZ" dirty="0"/>
              <a:t>Přínos – zdanění není jediný funkční nástroj internalizace externalit</a:t>
            </a:r>
          </a:p>
        </p:txBody>
      </p:sp>
    </p:spTree>
    <p:extLst>
      <p:ext uri="{BB962C8B-B14F-4D97-AF65-F5344CB8AC3E}">
        <p14:creationId xmlns:p14="http://schemas.microsoft.com/office/powerpoint/2010/main" val="302759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Nadpis 1"/>
          <p:cNvSpPr>
            <a:spLocks noGrp="1"/>
          </p:cNvSpPr>
          <p:nvPr>
            <p:ph type="title"/>
          </p:nvPr>
        </p:nvSpPr>
        <p:spPr/>
        <p:txBody>
          <a:bodyPr/>
          <a:lstStyle/>
          <a:p>
            <a:pPr eaLnBrk="1" hangingPunct="1"/>
            <a:r>
              <a:rPr lang="cs-CZ" altLang="cs-CZ"/>
              <a:t>Ekologická ekonomie</a:t>
            </a:r>
          </a:p>
        </p:txBody>
      </p:sp>
      <p:sp>
        <p:nvSpPr>
          <p:cNvPr id="3" name="Zástupný symbol pro obsah 2"/>
          <p:cNvSpPr>
            <a:spLocks noGrp="1"/>
          </p:cNvSpPr>
          <p:nvPr>
            <p:ph idx="1"/>
          </p:nvPr>
        </p:nvSpPr>
        <p:spPr>
          <a:xfrm>
            <a:off x="2495551" y="1773238"/>
            <a:ext cx="7661275" cy="4679950"/>
          </a:xfrm>
        </p:spPr>
        <p:txBody>
          <a:bodyPr/>
          <a:lstStyle/>
          <a:p>
            <a:pPr eaLnBrk="1" hangingPunct="1">
              <a:lnSpc>
                <a:spcPct val="90000"/>
              </a:lnSpc>
              <a:defRPr/>
            </a:pPr>
            <a:r>
              <a:rPr lang="cs-CZ" altLang="cs-CZ" sz="3600" dirty="0">
                <a:solidFill>
                  <a:schemeClr val="accent1">
                    <a:lumMod val="75000"/>
                  </a:schemeClr>
                </a:solidFill>
              </a:rPr>
              <a:t>Příčiny degradace ŽP</a:t>
            </a:r>
          </a:p>
          <a:p>
            <a:pPr lvl="1" eaLnBrk="1" hangingPunct="1">
              <a:lnSpc>
                <a:spcPct val="90000"/>
              </a:lnSpc>
              <a:defRPr/>
            </a:pPr>
            <a:r>
              <a:rPr lang="cs-CZ" altLang="cs-CZ" sz="2400" dirty="0"/>
              <a:t>Individuálně motivované jednání člověka a jeho autoritativní přístup k přírodě</a:t>
            </a:r>
          </a:p>
          <a:p>
            <a:pPr lvl="1" eaLnBrk="1" hangingPunct="1">
              <a:lnSpc>
                <a:spcPct val="90000"/>
              </a:lnSpc>
              <a:defRPr/>
            </a:pPr>
            <a:r>
              <a:rPr lang="cs-CZ" altLang="cs-CZ" sz="2400" dirty="0"/>
              <a:t>Nejen tržní selhání</a:t>
            </a:r>
          </a:p>
          <a:p>
            <a:pPr lvl="1" eaLnBrk="1" hangingPunct="1">
              <a:lnSpc>
                <a:spcPct val="90000"/>
              </a:lnSpc>
              <a:defRPr/>
            </a:pPr>
            <a:r>
              <a:rPr lang="cs-CZ" altLang="cs-CZ" sz="2400" dirty="0"/>
              <a:t>Předpoklad</a:t>
            </a:r>
          </a:p>
          <a:p>
            <a:pPr lvl="2" eaLnBrk="1" hangingPunct="1">
              <a:lnSpc>
                <a:spcPct val="90000"/>
              </a:lnSpc>
              <a:defRPr/>
            </a:pPr>
            <a:r>
              <a:rPr lang="cs-CZ" altLang="cs-CZ" sz="2000" dirty="0"/>
              <a:t>Ani potenciálně dokonalý trh nemusí být schopen přírodu dostatečně chránit </a:t>
            </a:r>
            <a:br>
              <a:rPr lang="cs-CZ" altLang="cs-CZ" sz="2000" dirty="0"/>
            </a:br>
            <a:r>
              <a:rPr lang="cs-CZ" altLang="cs-CZ" sz="2000" dirty="0"/>
              <a:t>(v preferencích lidí se neodráží skutečná hodnota ekosystémů)</a:t>
            </a:r>
          </a:p>
          <a:p>
            <a:pPr eaLnBrk="1" hangingPunct="1">
              <a:lnSpc>
                <a:spcPct val="90000"/>
              </a:lnSpc>
              <a:defRPr/>
            </a:pPr>
            <a:r>
              <a:rPr lang="cs-CZ" altLang="cs-CZ" dirty="0"/>
              <a:t>Řešení </a:t>
            </a:r>
          </a:p>
          <a:p>
            <a:pPr lvl="1" eaLnBrk="1" hangingPunct="1">
              <a:lnSpc>
                <a:spcPct val="90000"/>
              </a:lnSpc>
              <a:defRPr/>
            </a:pPr>
            <a:r>
              <a:rPr lang="cs-CZ" altLang="cs-CZ" sz="2400" dirty="0"/>
              <a:t>stejně tak jako NE – environmentální politika a neselhávající vláda (</a:t>
            </a:r>
            <a:r>
              <a:rPr lang="cs-CZ" altLang="cs-CZ" sz="2400" dirty="0" err="1"/>
              <a:t>Costanza</a:t>
            </a:r>
            <a:r>
              <a:rPr lang="cs-CZ" altLang="cs-CZ" sz="2400" dirty="0"/>
              <a:t>, 1992)</a:t>
            </a:r>
          </a:p>
        </p:txBody>
      </p:sp>
    </p:spTree>
    <p:extLst>
      <p:ext uri="{BB962C8B-B14F-4D97-AF65-F5344CB8AC3E}">
        <p14:creationId xmlns:p14="http://schemas.microsoft.com/office/powerpoint/2010/main" val="2903181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Nadpis 1"/>
          <p:cNvSpPr>
            <a:spLocks noGrp="1"/>
          </p:cNvSpPr>
          <p:nvPr>
            <p:ph type="title"/>
          </p:nvPr>
        </p:nvSpPr>
        <p:spPr/>
        <p:txBody>
          <a:bodyPr/>
          <a:lstStyle/>
          <a:p>
            <a:pPr eaLnBrk="1" hangingPunct="1"/>
            <a:r>
              <a:rPr lang="cs-CZ" altLang="cs-CZ"/>
              <a:t>Institucionální ekologická ekonomie</a:t>
            </a:r>
          </a:p>
        </p:txBody>
      </p:sp>
      <p:sp>
        <p:nvSpPr>
          <p:cNvPr id="3" name="Zástupný symbol pro obsah 2"/>
          <p:cNvSpPr>
            <a:spLocks noGrp="1"/>
          </p:cNvSpPr>
          <p:nvPr>
            <p:ph idx="1"/>
          </p:nvPr>
        </p:nvSpPr>
        <p:spPr>
          <a:xfrm>
            <a:off x="2495551" y="1773238"/>
            <a:ext cx="7661275" cy="4679950"/>
          </a:xfrm>
        </p:spPr>
        <p:txBody>
          <a:bodyPr/>
          <a:lstStyle/>
          <a:p>
            <a:pPr lvl="1" eaLnBrk="1" hangingPunct="1">
              <a:lnSpc>
                <a:spcPct val="90000"/>
              </a:lnSpc>
              <a:defRPr/>
            </a:pPr>
            <a:r>
              <a:rPr lang="cs-CZ" altLang="cs-CZ" dirty="0"/>
              <a:t>Evolučně mladší</a:t>
            </a:r>
          </a:p>
          <a:p>
            <a:pPr eaLnBrk="1" hangingPunct="1">
              <a:lnSpc>
                <a:spcPct val="90000"/>
              </a:lnSpc>
              <a:defRPr/>
            </a:pPr>
            <a:r>
              <a:rPr lang="cs-CZ" altLang="cs-CZ" sz="3600" dirty="0">
                <a:solidFill>
                  <a:schemeClr val="accent1">
                    <a:lumMod val="75000"/>
                  </a:schemeClr>
                </a:solidFill>
              </a:rPr>
              <a:t>Příčiny degradace ŽP</a:t>
            </a:r>
          </a:p>
          <a:p>
            <a:pPr lvl="1" eaLnBrk="1" hangingPunct="1">
              <a:lnSpc>
                <a:spcPct val="90000"/>
              </a:lnSpc>
              <a:defRPr/>
            </a:pPr>
            <a:r>
              <a:rPr lang="cs-CZ" altLang="cs-CZ" dirty="0"/>
              <a:t>Nevhodně nastavené instituce</a:t>
            </a:r>
          </a:p>
          <a:p>
            <a:pPr lvl="2" eaLnBrk="1" hangingPunct="1">
              <a:lnSpc>
                <a:spcPct val="90000"/>
              </a:lnSpc>
              <a:defRPr/>
            </a:pPr>
            <a:r>
              <a:rPr lang="cs-CZ" altLang="cs-CZ" dirty="0"/>
              <a:t>Motivují jednotlivce k vyčerpávání přírodních zdrojů</a:t>
            </a:r>
          </a:p>
          <a:p>
            <a:pPr eaLnBrk="1" hangingPunct="1">
              <a:lnSpc>
                <a:spcPct val="90000"/>
              </a:lnSpc>
              <a:defRPr/>
            </a:pPr>
            <a:r>
              <a:rPr lang="cs-CZ" altLang="cs-CZ" dirty="0">
                <a:solidFill>
                  <a:schemeClr val="accent1">
                    <a:lumMod val="75000"/>
                  </a:schemeClr>
                </a:solidFill>
              </a:rPr>
              <a:t>Řešení </a:t>
            </a:r>
          </a:p>
          <a:p>
            <a:pPr marL="1311275" lvl="2" indent="-457200">
              <a:defRPr/>
            </a:pPr>
            <a:r>
              <a:rPr lang="cs-CZ" altLang="cs-CZ" dirty="0"/>
              <a:t>Určení správných institucí</a:t>
            </a:r>
          </a:p>
          <a:p>
            <a:pPr marL="1311275" lvl="2" indent="-457200">
              <a:defRPr/>
            </a:pPr>
            <a:r>
              <a:rPr lang="cs-CZ" altLang="cs-CZ" dirty="0"/>
              <a:t>Režimy správy organizovat (</a:t>
            </a:r>
            <a:r>
              <a:rPr lang="cs-CZ" altLang="cs-CZ" dirty="0" err="1"/>
              <a:t>Young</a:t>
            </a:r>
            <a:r>
              <a:rPr lang="cs-CZ" altLang="cs-CZ" dirty="0"/>
              <a:t>, 2002)</a:t>
            </a:r>
          </a:p>
          <a:p>
            <a:pPr marL="1311275" lvl="2" indent="-457200">
              <a:defRPr/>
            </a:pPr>
            <a:r>
              <a:rPr lang="cs-CZ" altLang="cs-CZ" dirty="0"/>
              <a:t>Začlenit do rozhodování přímé uživatele zdroje na lokální úrovni (</a:t>
            </a:r>
            <a:r>
              <a:rPr lang="cs-CZ" altLang="cs-CZ" dirty="0" err="1"/>
              <a:t>Ostrom</a:t>
            </a:r>
            <a:r>
              <a:rPr lang="cs-CZ" altLang="cs-CZ" dirty="0"/>
              <a:t>, 2006)</a:t>
            </a:r>
          </a:p>
          <a:p>
            <a:pPr marL="1311275" lvl="2" indent="-457200">
              <a:defRPr/>
            </a:pPr>
            <a:r>
              <a:rPr lang="cs-CZ" altLang="cs-CZ" dirty="0"/>
              <a:t>Optimální kolektivní volba (</a:t>
            </a:r>
            <a:r>
              <a:rPr lang="cs-CZ" altLang="cs-CZ" dirty="0" err="1"/>
              <a:t>Vatn</a:t>
            </a:r>
            <a:r>
              <a:rPr lang="cs-CZ" altLang="cs-CZ" dirty="0"/>
              <a:t>, 2005) </a:t>
            </a:r>
          </a:p>
        </p:txBody>
      </p:sp>
    </p:spTree>
    <p:extLst>
      <p:ext uri="{BB962C8B-B14F-4D97-AF65-F5344CB8AC3E}">
        <p14:creationId xmlns:p14="http://schemas.microsoft.com/office/powerpoint/2010/main" val="172465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Nadpis 1"/>
          <p:cNvSpPr>
            <a:spLocks noGrp="1"/>
          </p:cNvSpPr>
          <p:nvPr>
            <p:ph type="title"/>
          </p:nvPr>
        </p:nvSpPr>
        <p:spPr/>
        <p:txBody>
          <a:bodyPr/>
          <a:lstStyle/>
          <a:p>
            <a:pPr eaLnBrk="1" hangingPunct="1"/>
            <a:r>
              <a:rPr lang="cs-CZ" altLang="cs-CZ"/>
              <a:t>Tržní přístupy k ochraně ŽP</a:t>
            </a:r>
          </a:p>
        </p:txBody>
      </p:sp>
      <p:sp>
        <p:nvSpPr>
          <p:cNvPr id="3" name="Zástupný symbol pro obsah 2"/>
          <p:cNvSpPr>
            <a:spLocks noGrp="1"/>
          </p:cNvSpPr>
          <p:nvPr>
            <p:ph idx="1"/>
          </p:nvPr>
        </p:nvSpPr>
        <p:spPr>
          <a:xfrm>
            <a:off x="2495551" y="1773238"/>
            <a:ext cx="7661275" cy="4679950"/>
          </a:xfrm>
        </p:spPr>
        <p:txBody>
          <a:bodyPr/>
          <a:lstStyle/>
          <a:p>
            <a:pPr lvl="1" eaLnBrk="1" hangingPunct="1">
              <a:lnSpc>
                <a:spcPct val="90000"/>
              </a:lnSpc>
              <a:defRPr/>
            </a:pPr>
            <a:r>
              <a:rPr lang="cs-CZ" altLang="cs-CZ" dirty="0"/>
              <a:t>ZCELA ODLIŠNÉ POJETÍ</a:t>
            </a:r>
          </a:p>
          <a:p>
            <a:pPr eaLnBrk="1" hangingPunct="1">
              <a:lnSpc>
                <a:spcPct val="90000"/>
              </a:lnSpc>
              <a:defRPr/>
            </a:pPr>
            <a:r>
              <a:rPr lang="cs-CZ" altLang="cs-CZ" dirty="0">
                <a:solidFill>
                  <a:schemeClr val="accent1">
                    <a:lumMod val="75000"/>
                  </a:schemeClr>
                </a:solidFill>
              </a:rPr>
              <a:t>Příčiny degradace ŽP</a:t>
            </a:r>
          </a:p>
          <a:p>
            <a:pPr lvl="1" eaLnBrk="1" hangingPunct="1">
              <a:lnSpc>
                <a:spcPct val="90000"/>
              </a:lnSpc>
              <a:defRPr/>
            </a:pPr>
            <a:r>
              <a:rPr lang="cs-CZ" altLang="cs-CZ" sz="2400" dirty="0"/>
              <a:t>Vládní regulace a poskytování přírodních zdrojů veřejným sektorem</a:t>
            </a:r>
          </a:p>
          <a:p>
            <a:pPr lvl="1" eaLnBrk="1" hangingPunct="1">
              <a:lnSpc>
                <a:spcPct val="90000"/>
              </a:lnSpc>
              <a:defRPr/>
            </a:pPr>
            <a:r>
              <a:rPr lang="cs-CZ" altLang="cs-CZ" sz="2400" dirty="0"/>
              <a:t>Vyloučení tržních mechanismů</a:t>
            </a:r>
          </a:p>
          <a:p>
            <a:pPr eaLnBrk="1" hangingPunct="1">
              <a:lnSpc>
                <a:spcPct val="90000"/>
              </a:lnSpc>
              <a:defRPr/>
            </a:pPr>
            <a:r>
              <a:rPr lang="cs-CZ" altLang="cs-CZ" dirty="0">
                <a:solidFill>
                  <a:schemeClr val="accent1">
                    <a:lumMod val="75000"/>
                  </a:schemeClr>
                </a:solidFill>
              </a:rPr>
              <a:t>Řešení</a:t>
            </a:r>
            <a:r>
              <a:rPr lang="cs-CZ" altLang="cs-CZ" dirty="0"/>
              <a:t> </a:t>
            </a:r>
          </a:p>
          <a:p>
            <a:pPr lvl="1" eaLnBrk="1" hangingPunct="1">
              <a:lnSpc>
                <a:spcPct val="90000"/>
              </a:lnSpc>
              <a:defRPr/>
            </a:pPr>
            <a:r>
              <a:rPr lang="cs-CZ" altLang="cs-CZ" sz="2400" dirty="0"/>
              <a:t>Definování individuálních vlastnických práv ke statkům ŽP</a:t>
            </a:r>
          </a:p>
          <a:p>
            <a:pPr lvl="1" eaLnBrk="1" hangingPunct="1">
              <a:lnSpc>
                <a:spcPct val="90000"/>
              </a:lnSpc>
              <a:defRPr/>
            </a:pPr>
            <a:r>
              <a:rPr lang="cs-CZ" altLang="cs-CZ" sz="2400" dirty="0"/>
              <a:t>Přesouvat tato práva prostřednictvím směny do rukou těch, pro které mají nejvyšší hodnotu (</a:t>
            </a:r>
            <a:r>
              <a:rPr lang="cs-CZ" altLang="cs-CZ" sz="2400" dirty="0" err="1"/>
              <a:t>Cordato</a:t>
            </a:r>
            <a:r>
              <a:rPr lang="cs-CZ" altLang="cs-CZ" sz="2400" dirty="0"/>
              <a:t>, 1992; Anderson a </a:t>
            </a:r>
            <a:r>
              <a:rPr lang="cs-CZ" altLang="cs-CZ" sz="2400" dirty="0" err="1"/>
              <a:t>Leal</a:t>
            </a:r>
            <a:r>
              <a:rPr lang="cs-CZ" altLang="cs-CZ" sz="2400" dirty="0"/>
              <a:t>, 2001)</a:t>
            </a:r>
          </a:p>
          <a:p>
            <a:pPr lvl="1" eaLnBrk="1" hangingPunct="1">
              <a:lnSpc>
                <a:spcPct val="90000"/>
              </a:lnSpc>
              <a:defRPr/>
            </a:pPr>
            <a:r>
              <a:rPr lang="cs-CZ" altLang="cs-CZ" sz="2400" dirty="0"/>
              <a:t>Podmínka – vymahatelnost práv!!</a:t>
            </a:r>
          </a:p>
          <a:p>
            <a:pPr marL="955675" lvl="1" indent="-514350">
              <a:defRPr/>
            </a:pPr>
            <a:endParaRPr lang="cs-CZ" altLang="cs-CZ" dirty="0"/>
          </a:p>
        </p:txBody>
      </p:sp>
    </p:spTree>
    <p:extLst>
      <p:ext uri="{BB962C8B-B14F-4D97-AF65-F5344CB8AC3E}">
        <p14:creationId xmlns:p14="http://schemas.microsoft.com/office/powerpoint/2010/main" val="4202088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Přístupy jednotlivých ekonomických škol</a:t>
            </a:r>
          </a:p>
        </p:txBody>
      </p:sp>
      <p:graphicFrame>
        <p:nvGraphicFramePr>
          <p:cNvPr id="4" name="Zástupný symbol pro obsah 3"/>
          <p:cNvGraphicFramePr>
            <a:graphicFrameLocks noGrp="1"/>
          </p:cNvGraphicFramePr>
          <p:nvPr>
            <p:ph idx="1"/>
          </p:nvPr>
        </p:nvGraphicFramePr>
        <p:xfrm>
          <a:off x="2351585" y="1844824"/>
          <a:ext cx="7632847" cy="3343032"/>
        </p:xfrm>
        <a:graphic>
          <a:graphicData uri="http://schemas.openxmlformats.org/drawingml/2006/table">
            <a:tbl>
              <a:tblPr firstRow="1" firstCol="1" bandRow="1">
                <a:tableStyleId>{5C22544A-7EE6-4342-B048-85BDC9FD1C3A}</a:tableStyleId>
              </a:tblPr>
              <a:tblGrid>
                <a:gridCol w="2543741">
                  <a:extLst>
                    <a:ext uri="{9D8B030D-6E8A-4147-A177-3AD203B41FA5}">
                      <a16:colId xmlns:a16="http://schemas.microsoft.com/office/drawing/2014/main" val="20000"/>
                    </a:ext>
                  </a:extLst>
                </a:gridCol>
                <a:gridCol w="2544553">
                  <a:extLst>
                    <a:ext uri="{9D8B030D-6E8A-4147-A177-3AD203B41FA5}">
                      <a16:colId xmlns:a16="http://schemas.microsoft.com/office/drawing/2014/main" val="20001"/>
                    </a:ext>
                  </a:extLst>
                </a:gridCol>
                <a:gridCol w="2544553">
                  <a:extLst>
                    <a:ext uri="{9D8B030D-6E8A-4147-A177-3AD203B41FA5}">
                      <a16:colId xmlns:a16="http://schemas.microsoft.com/office/drawing/2014/main" val="20002"/>
                    </a:ext>
                  </a:extLst>
                </a:gridCol>
              </a:tblGrid>
              <a:tr h="673763">
                <a:tc>
                  <a:txBody>
                    <a:bodyPr/>
                    <a:lstStyle/>
                    <a:p>
                      <a:pPr>
                        <a:lnSpc>
                          <a:spcPct val="115000"/>
                        </a:lnSpc>
                        <a:spcAft>
                          <a:spcPts val="0"/>
                        </a:spcAft>
                      </a:pPr>
                      <a:r>
                        <a:rPr lang="cs-CZ" sz="1400" dirty="0">
                          <a:effectLst/>
                        </a:rPr>
                        <a:t> </a:t>
                      </a:r>
                      <a:endParaRPr lang="cs-CZ" sz="14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Příčiny problémů</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a:effectLst/>
                        </a:rPr>
                        <a:t>Řešení</a:t>
                      </a:r>
                      <a:endParaRPr lang="cs-CZ" sz="2000">
                        <a:effectLst/>
                        <a:latin typeface="Calibri"/>
                        <a:ea typeface="Calibri"/>
                        <a:cs typeface="Times New Roman"/>
                      </a:endParaRPr>
                    </a:p>
                  </a:txBody>
                  <a:tcPr marL="68580" marR="68580" marT="0" marB="0"/>
                </a:tc>
                <a:extLst>
                  <a:ext uri="{0D108BD9-81ED-4DB2-BD59-A6C34878D82A}">
                    <a16:rowId xmlns:a16="http://schemas.microsoft.com/office/drawing/2014/main" val="10000"/>
                  </a:ext>
                </a:extLst>
              </a:tr>
              <a:tr h="928314">
                <a:tc>
                  <a:txBody>
                    <a:bodyPr/>
                    <a:lstStyle/>
                    <a:p>
                      <a:pPr>
                        <a:lnSpc>
                          <a:spcPct val="115000"/>
                        </a:lnSpc>
                        <a:spcAft>
                          <a:spcPts val="0"/>
                        </a:spcAft>
                      </a:pPr>
                      <a:r>
                        <a:rPr lang="cs-CZ" sz="2000" dirty="0">
                          <a:effectLst/>
                        </a:rPr>
                        <a:t>Neoklasická environmentální ekonomie</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Selhání trhu,</a:t>
                      </a:r>
                      <a:r>
                        <a:rPr lang="cs-CZ" sz="2000" baseline="0" dirty="0">
                          <a:effectLst/>
                        </a:rPr>
                        <a:t> externality</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err="1">
                          <a:effectLst/>
                        </a:rPr>
                        <a:t>Pigouovské</a:t>
                      </a:r>
                      <a:r>
                        <a:rPr lang="cs-CZ" sz="2000" dirty="0">
                          <a:effectLst/>
                        </a:rPr>
                        <a:t> daně</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1"/>
                  </a:ext>
                </a:extLst>
              </a:tr>
              <a:tr h="709969">
                <a:tc>
                  <a:txBody>
                    <a:bodyPr/>
                    <a:lstStyle/>
                    <a:p>
                      <a:pPr>
                        <a:lnSpc>
                          <a:spcPct val="115000"/>
                        </a:lnSpc>
                        <a:spcAft>
                          <a:spcPts val="0"/>
                        </a:spcAft>
                      </a:pPr>
                      <a:r>
                        <a:rPr lang="cs-CZ" sz="2000" dirty="0">
                          <a:effectLst/>
                        </a:rPr>
                        <a:t>Tržní přístup</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Vládní selhání</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Vymezení vlastnických práv</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2"/>
                  </a:ext>
                </a:extLst>
              </a:tr>
              <a:tr h="928314">
                <a:tc>
                  <a:txBody>
                    <a:bodyPr/>
                    <a:lstStyle/>
                    <a:p>
                      <a:pPr>
                        <a:lnSpc>
                          <a:spcPct val="115000"/>
                        </a:lnSpc>
                        <a:spcAft>
                          <a:spcPts val="0"/>
                        </a:spcAft>
                      </a:pPr>
                      <a:r>
                        <a:rPr lang="cs-CZ" sz="2000" dirty="0">
                          <a:effectLst/>
                        </a:rPr>
                        <a:t>Institucionální ekologická ekonomie</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Instituce</a:t>
                      </a:r>
                      <a:endParaRPr lang="cs-CZ" sz="2000" dirty="0">
                        <a:effectLst/>
                        <a:latin typeface="Calibri"/>
                        <a:ea typeface="Calibri"/>
                        <a:cs typeface="Times New Roman"/>
                      </a:endParaRPr>
                    </a:p>
                  </a:txBody>
                  <a:tcPr marL="68580" marR="68580" marT="0" marB="0"/>
                </a:tc>
                <a:tc>
                  <a:txBody>
                    <a:bodyPr/>
                    <a:lstStyle/>
                    <a:p>
                      <a:pPr>
                        <a:lnSpc>
                          <a:spcPct val="115000"/>
                        </a:lnSpc>
                        <a:spcAft>
                          <a:spcPts val="0"/>
                        </a:spcAft>
                      </a:pPr>
                      <a:r>
                        <a:rPr lang="cs-CZ" sz="2000" dirty="0">
                          <a:effectLst/>
                        </a:rPr>
                        <a:t>Změny institucí</a:t>
                      </a:r>
                      <a:endParaRPr lang="cs-CZ" sz="2000" dirty="0">
                        <a:effectLst/>
                        <a:latin typeface="Calibri"/>
                        <a:ea typeface="Calibri"/>
                        <a:cs typeface="Times New Roman"/>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449158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cs-CZ" altLang="cs-CZ" dirty="0"/>
              <a:t>Organizace x zájmové skupiny</a:t>
            </a:r>
          </a:p>
        </p:txBody>
      </p:sp>
      <p:sp>
        <p:nvSpPr>
          <p:cNvPr id="5123" name="Rectangle 3"/>
          <p:cNvSpPr>
            <a:spLocks noGrp="1" noChangeArrowheads="1"/>
          </p:cNvSpPr>
          <p:nvPr>
            <p:ph type="body" idx="1"/>
          </p:nvPr>
        </p:nvSpPr>
        <p:spPr/>
        <p:txBody>
          <a:bodyPr/>
          <a:lstStyle/>
          <a:p>
            <a:pPr marL="355600" indent="-355600">
              <a:lnSpc>
                <a:spcPct val="110000"/>
              </a:lnSpc>
              <a:tabLst>
                <a:tab pos="8253413" algn="r"/>
              </a:tabLst>
              <a:defRPr/>
            </a:pPr>
            <a:r>
              <a:rPr lang="cs-CZ" altLang="cs-CZ" sz="2800" dirty="0"/>
              <a:t>Organizace (Instituce) x zájmové skupiny</a:t>
            </a:r>
          </a:p>
          <a:p>
            <a:pPr marL="441325" lvl="1" indent="0">
              <a:lnSpc>
                <a:spcPct val="110000"/>
              </a:lnSpc>
              <a:buNone/>
              <a:tabLst>
                <a:tab pos="8253413" algn="r"/>
              </a:tabLst>
              <a:defRPr/>
            </a:pPr>
            <a:endParaRPr lang="cs-CZ" altLang="cs-CZ" sz="2400" dirty="0"/>
          </a:p>
          <a:p>
            <a:pPr marL="784225" lvl="1" indent="-342900">
              <a:lnSpc>
                <a:spcPct val="110000"/>
              </a:lnSpc>
              <a:tabLst>
                <a:tab pos="8253413" algn="r"/>
              </a:tabLst>
              <a:defRPr/>
            </a:pPr>
            <a:r>
              <a:rPr lang="cs-CZ" altLang="cs-CZ" sz="2400" dirty="0"/>
              <a:t>Ziskového sektoru</a:t>
            </a:r>
          </a:p>
          <a:p>
            <a:pPr marL="784225" lvl="1" indent="-342900">
              <a:lnSpc>
                <a:spcPct val="110000"/>
              </a:lnSpc>
              <a:tabLst>
                <a:tab pos="8253413" algn="r"/>
              </a:tabLst>
              <a:defRPr/>
            </a:pPr>
            <a:r>
              <a:rPr lang="cs-CZ" altLang="cs-CZ" sz="2400" dirty="0"/>
              <a:t>Neziskového sektoru</a:t>
            </a:r>
          </a:p>
          <a:p>
            <a:pPr marL="784225" lvl="1" indent="-342900">
              <a:lnSpc>
                <a:spcPct val="110000"/>
              </a:lnSpc>
              <a:tabLst>
                <a:tab pos="8253413" algn="r"/>
              </a:tabLst>
              <a:defRPr/>
            </a:pPr>
            <a:endParaRPr lang="cs-CZ" altLang="cs-CZ" sz="2400" dirty="0"/>
          </a:p>
          <a:p>
            <a:pPr marL="796925" lvl="1" indent="-355600">
              <a:lnSpc>
                <a:spcPct val="110000"/>
              </a:lnSpc>
              <a:tabLst>
                <a:tab pos="8253413" algn="r"/>
              </a:tabLst>
              <a:defRPr/>
            </a:pPr>
            <a:r>
              <a:rPr lang="cs-CZ" altLang="cs-CZ" sz="2400" dirty="0"/>
              <a:t>Veřejného sektoru</a:t>
            </a:r>
          </a:p>
          <a:p>
            <a:pPr marL="796925" lvl="1" indent="-355600">
              <a:lnSpc>
                <a:spcPct val="110000"/>
              </a:lnSpc>
              <a:tabLst>
                <a:tab pos="8253413" algn="r"/>
              </a:tabLst>
              <a:defRPr/>
            </a:pPr>
            <a:r>
              <a:rPr lang="cs-CZ" altLang="cs-CZ" sz="2400" dirty="0"/>
              <a:t>Soukromého sektoru</a:t>
            </a:r>
          </a:p>
          <a:p>
            <a:pPr marL="441325" lvl="1" indent="0">
              <a:lnSpc>
                <a:spcPct val="110000"/>
              </a:lnSpc>
              <a:buNone/>
              <a:tabLst>
                <a:tab pos="8253413" algn="r"/>
              </a:tabLst>
              <a:defRPr/>
            </a:pPr>
            <a:endParaRPr lang="cs-CZ" altLang="cs-CZ" sz="2400" dirty="0"/>
          </a:p>
        </p:txBody>
      </p:sp>
    </p:spTree>
    <p:extLst>
      <p:ext uri="{BB962C8B-B14F-4D97-AF65-F5344CB8AC3E}">
        <p14:creationId xmlns:p14="http://schemas.microsoft.com/office/powerpoint/2010/main" val="3207276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lstStyle/>
          <a:p>
            <a:pPr eaLnBrk="1" hangingPunct="1"/>
            <a:r>
              <a:rPr lang="cs-CZ" altLang="cs-CZ"/>
              <a:t>Ziskový sektor v ochraně ŽP</a:t>
            </a:r>
          </a:p>
        </p:txBody>
      </p:sp>
      <p:sp>
        <p:nvSpPr>
          <p:cNvPr id="37891" name="Rectangle 3"/>
          <p:cNvSpPr>
            <a:spLocks noGrp="1" noChangeArrowheads="1"/>
          </p:cNvSpPr>
          <p:nvPr>
            <p:ph type="body" idx="1"/>
          </p:nvPr>
        </p:nvSpPr>
        <p:spPr>
          <a:xfrm>
            <a:off x="1935163" y="1661019"/>
            <a:ext cx="8553450" cy="4939805"/>
          </a:xfrm>
        </p:spPr>
        <p:txBody>
          <a:bodyPr/>
          <a:lstStyle/>
          <a:p>
            <a:pPr marL="0" indent="0">
              <a:buNone/>
            </a:pPr>
            <a:r>
              <a:rPr lang="cs-CZ" altLang="cs-CZ" sz="2800" dirty="0"/>
              <a:t>Zástupci Eko-průmyslu</a:t>
            </a:r>
          </a:p>
          <a:p>
            <a:pPr lvl="1"/>
            <a:r>
              <a:rPr lang="cs-CZ" altLang="cs-CZ" sz="2400" b="1" dirty="0"/>
              <a:t>CZ-NACE</a:t>
            </a:r>
          </a:p>
          <a:p>
            <a:pPr marL="890588" lvl="2" indent="0">
              <a:buNone/>
            </a:pPr>
            <a:r>
              <a:rPr lang="cs-CZ" altLang="cs-CZ" sz="1800" dirty="0">
                <a:hlinkClick r:id="rId2" tooltip="Trvalý odkaz na 38.32-Úprava odpadů k dalšímu využití, kromě demontáže vraků, strojů a zařízení"/>
              </a:rPr>
              <a:t>38.32-Úprava odpadů k dalšímu využití, kromě demontáže vraků, strojů a zařízení</a:t>
            </a:r>
            <a:endParaRPr lang="cs-CZ" altLang="cs-CZ" sz="1800" dirty="0"/>
          </a:p>
          <a:p>
            <a:pPr marL="890588" lvl="2" indent="0">
              <a:buNone/>
            </a:pPr>
            <a:r>
              <a:rPr lang="cs-CZ" altLang="cs-CZ" sz="1800" dirty="0">
                <a:hlinkClick r:id="rId3" tooltip="Trvalý odkaz na 36.00-Shromažďování, úprava a rozvod vody"/>
              </a:rPr>
              <a:t>36.00-Shromažďování, úprava a rozvod vody</a:t>
            </a:r>
            <a:endParaRPr lang="cs-CZ" altLang="cs-CZ" sz="1800" dirty="0"/>
          </a:p>
          <a:p>
            <a:pPr marL="890588" lvl="2" indent="0">
              <a:buNone/>
            </a:pPr>
            <a:r>
              <a:rPr lang="pl-PL" altLang="cs-CZ" sz="1800" dirty="0">
                <a:hlinkClick r:id="rId4" tooltip="Trvalý odkaz na 46.77-Velkoobchod s odpadem a šrotem"/>
              </a:rPr>
              <a:t>46.77-Velkoobchod s odpadem a šrotem</a:t>
            </a:r>
            <a:endParaRPr lang="pl-PL" altLang="cs-CZ" sz="1800" dirty="0"/>
          </a:p>
          <a:p>
            <a:pPr marL="890588" lvl="2" indent="0">
              <a:buNone/>
            </a:pPr>
            <a:r>
              <a:rPr lang="cs-CZ" altLang="cs-CZ" sz="1800" dirty="0">
                <a:hlinkClick r:id="rId5" tooltip="Trvalý odkaz na 37.00-Činnosti související s odpadními vodami"/>
              </a:rPr>
              <a:t>37.00-Činnosti související s odpadními vodami</a:t>
            </a:r>
            <a:endParaRPr lang="cs-CZ" altLang="cs-CZ" sz="1800" dirty="0"/>
          </a:p>
          <a:p>
            <a:pPr marL="890588" lvl="2" indent="0">
              <a:buNone/>
            </a:pPr>
            <a:r>
              <a:rPr lang="cs-CZ" altLang="cs-CZ" sz="1800" dirty="0">
                <a:hlinkClick r:id="rId6" tooltip="Trvalý odkaz na 38.11-Shromažďování a sběr odpadů, kromě nebezpečných"/>
              </a:rPr>
              <a:t>38.11-Shromažďování a sběr odpadů, kromě nebezpečných</a:t>
            </a:r>
            <a:endParaRPr lang="cs-CZ" altLang="cs-CZ" sz="1800" dirty="0"/>
          </a:p>
          <a:p>
            <a:pPr marL="890588" lvl="2" indent="0">
              <a:buNone/>
            </a:pPr>
            <a:r>
              <a:rPr lang="cs-CZ" altLang="cs-CZ" sz="1800" dirty="0">
                <a:hlinkClick r:id="rId7" tooltip="Trvalý odkaz na 38.12-Shromažďování a sběr nebezpečných odpadů"/>
              </a:rPr>
              <a:t>38.12-Shromažďování a sběr nebezpečných odpadů</a:t>
            </a:r>
            <a:endParaRPr lang="cs-CZ" altLang="cs-CZ" sz="1800" dirty="0"/>
          </a:p>
          <a:p>
            <a:pPr marL="890588" lvl="2" indent="0">
              <a:buNone/>
            </a:pPr>
            <a:r>
              <a:rPr lang="cs-CZ" altLang="cs-CZ" sz="1800" dirty="0">
                <a:hlinkClick r:id="rId8" tooltip="Trvalý odkaz na 38.21-Odstraňování odpadů, kromě nebezpečných"/>
              </a:rPr>
              <a:t>38.21-Odstraňování odpadů, kromě nebezpečných</a:t>
            </a:r>
            <a:endParaRPr lang="cs-CZ" altLang="cs-CZ" sz="1800" dirty="0"/>
          </a:p>
          <a:p>
            <a:pPr marL="890588" lvl="2" indent="0">
              <a:buNone/>
            </a:pPr>
            <a:r>
              <a:rPr lang="cs-CZ" altLang="cs-CZ" sz="1800" dirty="0">
                <a:hlinkClick r:id="rId9" tooltip="Trvalý odkaz na 38.22-Odstraňování nebezpečných odpadů"/>
              </a:rPr>
              <a:t>38.22-Odstraňování nebezpečných odpadů</a:t>
            </a:r>
            <a:endParaRPr lang="cs-CZ" altLang="cs-CZ" sz="1800" dirty="0"/>
          </a:p>
          <a:p>
            <a:pPr marL="890588" lvl="2" indent="0">
              <a:buNone/>
            </a:pPr>
            <a:r>
              <a:rPr lang="cs-CZ" altLang="cs-CZ" sz="1800" dirty="0">
                <a:hlinkClick r:id="rId2" tooltip="Trvalý odkaz na 38.32-Úprava odpadů k dalšímu využití, kromě demontáže vraků, strojů a zařízení"/>
              </a:rPr>
              <a:t>38.32-Úprava odpadů k dalšímu využití, kromě demontáže vraků, strojů a zařízení</a:t>
            </a:r>
            <a:endParaRPr lang="cs-CZ" altLang="cs-CZ" sz="1800" dirty="0"/>
          </a:p>
          <a:p>
            <a:pPr marL="890588" lvl="2" indent="0">
              <a:buNone/>
            </a:pPr>
            <a:r>
              <a:rPr lang="cs-CZ" altLang="cs-CZ" sz="1800" dirty="0">
                <a:hlinkClick r:id="rId10" tooltip="Trvalý odkaz na 38.31-Demontáž vraků a vyřazených strojů a zařízení pro účely recyklace"/>
              </a:rPr>
              <a:t>38.31-Demontáž vraků a vyřazených strojů a zařízení pro účely recyklace</a:t>
            </a:r>
            <a:endParaRPr lang="cs-CZ" altLang="cs-CZ" sz="1800" dirty="0"/>
          </a:p>
          <a:p>
            <a:pPr marL="890588" lvl="2" indent="0">
              <a:buNone/>
            </a:pPr>
            <a:r>
              <a:rPr lang="cs-CZ" altLang="cs-CZ" sz="1800" dirty="0">
                <a:hlinkClick r:id="rId11" tooltip="Trvalý odkaz na 39.00-Sanace a jiné činnosti související s odpady"/>
              </a:rPr>
              <a:t>39.00-Sanace a jiné činnosti související s odpady</a:t>
            </a:r>
            <a:endParaRPr lang="cs-CZ" altLang="cs-CZ" sz="1800" dirty="0"/>
          </a:p>
        </p:txBody>
      </p:sp>
    </p:spTree>
    <p:extLst>
      <p:ext uri="{BB962C8B-B14F-4D97-AF65-F5344CB8AC3E}">
        <p14:creationId xmlns:p14="http://schemas.microsoft.com/office/powerpoint/2010/main" val="14203742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cs-CZ" altLang="cs-CZ"/>
              <a:t>Eko-inovace</a:t>
            </a:r>
          </a:p>
        </p:txBody>
      </p:sp>
      <p:sp>
        <p:nvSpPr>
          <p:cNvPr id="38915" name="Rectangle 3"/>
          <p:cNvSpPr>
            <a:spLocks noGrp="1" noChangeArrowheads="1"/>
          </p:cNvSpPr>
          <p:nvPr>
            <p:ph type="body" idx="1"/>
          </p:nvPr>
        </p:nvSpPr>
        <p:spPr>
          <a:xfrm>
            <a:off x="2455864" y="1746250"/>
            <a:ext cx="7661275" cy="4995118"/>
          </a:xfrm>
        </p:spPr>
        <p:txBody>
          <a:bodyPr/>
          <a:lstStyle/>
          <a:p>
            <a:r>
              <a:rPr lang="cs-CZ" altLang="cs-CZ" sz="2400" dirty="0"/>
              <a:t>Akční plán pro ekologické inovace (</a:t>
            </a:r>
            <a:r>
              <a:rPr lang="cs-CZ" altLang="cs-CZ" sz="2400" dirty="0" err="1"/>
              <a:t>EcoAP</a:t>
            </a:r>
            <a:r>
              <a:rPr lang="cs-CZ" altLang="cs-CZ" sz="2400" dirty="0"/>
              <a:t>)</a:t>
            </a:r>
          </a:p>
          <a:p>
            <a:r>
              <a:rPr lang="cs-CZ" altLang="cs-CZ" sz="2400" dirty="0"/>
              <a:t>ECO-WEB </a:t>
            </a:r>
            <a:r>
              <a:rPr lang="cs-CZ" altLang="cs-CZ" sz="2400" dirty="0">
                <a:hlinkClick r:id="rId2"/>
              </a:rPr>
              <a:t>http://www.ecoweb.info/</a:t>
            </a:r>
            <a:r>
              <a:rPr lang="cs-CZ" altLang="cs-CZ" sz="2400" dirty="0"/>
              <a:t> </a:t>
            </a:r>
          </a:p>
          <a:p>
            <a:r>
              <a:rPr lang="cs-CZ" altLang="cs-CZ" sz="2400" dirty="0"/>
              <a:t>Inovace z pohledu cirkulární ekonomiky </a:t>
            </a:r>
          </a:p>
          <a:p>
            <a:r>
              <a:rPr lang="cs-CZ" altLang="cs-CZ" sz="2400" dirty="0"/>
              <a:t>Příklady</a:t>
            </a:r>
          </a:p>
          <a:p>
            <a:pPr lvl="1"/>
            <a:r>
              <a:rPr lang="cs-CZ" altLang="cs-CZ" sz="2000" dirty="0"/>
              <a:t>Šetrnější vytápění (</a:t>
            </a:r>
            <a:r>
              <a:rPr lang="cs-CZ" altLang="cs-CZ" sz="2000" dirty="0" err="1"/>
              <a:t>peletky</a:t>
            </a:r>
            <a:r>
              <a:rPr lang="cs-CZ" altLang="cs-CZ" sz="2000" dirty="0"/>
              <a:t>, štěpka, topoly, integrované systémy vytápění, aj.)</a:t>
            </a:r>
          </a:p>
          <a:p>
            <a:pPr lvl="1"/>
            <a:r>
              <a:rPr lang="cs-CZ" altLang="cs-CZ" sz="2000" dirty="0"/>
              <a:t>Šetrnější doprava (hybridní pohony, CNG technologie,  aj.)</a:t>
            </a:r>
          </a:p>
          <a:p>
            <a:pPr lvl="1"/>
            <a:r>
              <a:rPr lang="cs-CZ" altLang="cs-CZ" sz="2000" dirty="0"/>
              <a:t>SONY  </a:t>
            </a:r>
            <a:r>
              <a:rPr lang="cs-CZ" altLang="cs-CZ" sz="2000" dirty="0">
                <a:hlinkClick r:id="rId3"/>
              </a:rPr>
              <a:t>http://www.sony.cz/hub/eco/ekologicke-produkty/inovace</a:t>
            </a:r>
            <a:endParaRPr lang="cs-CZ" altLang="cs-CZ" sz="2000" dirty="0"/>
          </a:p>
          <a:p>
            <a:pPr lvl="1"/>
            <a:r>
              <a:rPr lang="cs-CZ" altLang="cs-CZ" sz="2000" dirty="0"/>
              <a:t>Automobilka </a:t>
            </a:r>
            <a:r>
              <a:rPr lang="en-GB" sz="2000" dirty="0"/>
              <a:t>Renault, </a:t>
            </a:r>
            <a:r>
              <a:rPr lang="en-GB" sz="2000" dirty="0" err="1"/>
              <a:t>která</a:t>
            </a:r>
            <a:r>
              <a:rPr lang="en-GB" sz="2000" dirty="0"/>
              <a:t> </a:t>
            </a:r>
            <a:r>
              <a:rPr lang="en-GB" sz="2000" dirty="0" err="1"/>
              <a:t>začala</a:t>
            </a:r>
            <a:r>
              <a:rPr lang="en-GB" sz="2000" dirty="0"/>
              <a:t> </a:t>
            </a:r>
            <a:r>
              <a:rPr lang="en-GB" sz="2000" dirty="0" err="1"/>
              <a:t>používat</a:t>
            </a:r>
            <a:r>
              <a:rPr lang="en-GB" sz="2000" dirty="0"/>
              <a:t> </a:t>
            </a:r>
            <a:r>
              <a:rPr lang="en-GB" sz="2000" dirty="0" err="1"/>
              <a:t>i</a:t>
            </a:r>
            <a:r>
              <a:rPr lang="en-GB" sz="2000" dirty="0"/>
              <a:t> v </a:t>
            </a:r>
            <a:r>
              <a:rPr lang="en-GB" sz="2000" dirty="0" err="1"/>
              <a:t>nových</a:t>
            </a:r>
            <a:r>
              <a:rPr lang="en-GB" sz="2000" dirty="0"/>
              <a:t> </a:t>
            </a:r>
            <a:r>
              <a:rPr lang="en-GB" sz="2000" dirty="0" err="1"/>
              <a:t>autech</a:t>
            </a:r>
            <a:r>
              <a:rPr lang="en-GB" sz="2000" dirty="0"/>
              <a:t> </a:t>
            </a:r>
            <a:r>
              <a:rPr lang="en-GB" sz="2000" dirty="0" err="1"/>
              <a:t>díly</a:t>
            </a:r>
            <a:r>
              <a:rPr lang="en-GB" sz="2000" dirty="0"/>
              <a:t> </a:t>
            </a:r>
            <a:r>
              <a:rPr lang="en-GB" sz="2000" dirty="0" err="1"/>
              <a:t>za</a:t>
            </a:r>
            <a:r>
              <a:rPr lang="en-GB" sz="2000" dirty="0"/>
              <a:t> </a:t>
            </a:r>
            <a:r>
              <a:rPr lang="en-GB" sz="2000" dirty="0" err="1"/>
              <a:t>starých</a:t>
            </a:r>
            <a:r>
              <a:rPr lang="en-GB" sz="2000" dirty="0"/>
              <a:t> </a:t>
            </a:r>
            <a:r>
              <a:rPr lang="en-GB" sz="2000" dirty="0" err="1"/>
              <a:t>modelů</a:t>
            </a:r>
            <a:r>
              <a:rPr lang="en-GB" sz="2000" dirty="0"/>
              <a:t> a </a:t>
            </a:r>
            <a:r>
              <a:rPr lang="en-GB" sz="2000" dirty="0" err="1"/>
              <a:t>díky</a:t>
            </a:r>
            <a:r>
              <a:rPr lang="en-GB" sz="2000" dirty="0"/>
              <a:t> </a:t>
            </a:r>
            <a:r>
              <a:rPr lang="en-GB" sz="2000" dirty="0" err="1"/>
              <a:t>tomu</a:t>
            </a:r>
            <a:r>
              <a:rPr lang="en-GB" sz="2000" dirty="0"/>
              <a:t> </a:t>
            </a:r>
            <a:r>
              <a:rPr lang="en-GB" sz="2000" dirty="0" err="1"/>
              <a:t>mimo</a:t>
            </a:r>
            <a:r>
              <a:rPr lang="en-GB" sz="2000" dirty="0"/>
              <a:t> </a:t>
            </a:r>
            <a:r>
              <a:rPr lang="en-GB" sz="2000" dirty="0" err="1"/>
              <a:t>jiné</a:t>
            </a:r>
            <a:r>
              <a:rPr lang="en-GB" sz="2000" dirty="0"/>
              <a:t> </a:t>
            </a:r>
            <a:r>
              <a:rPr lang="en-GB" sz="2000" dirty="0" err="1"/>
              <a:t>snížila</a:t>
            </a:r>
            <a:r>
              <a:rPr lang="en-GB" sz="2000" dirty="0"/>
              <a:t> </a:t>
            </a:r>
            <a:r>
              <a:rPr lang="en-GB" sz="2000" dirty="0" err="1"/>
              <a:t>spotřebu</a:t>
            </a:r>
            <a:r>
              <a:rPr lang="en-GB" sz="2000" dirty="0"/>
              <a:t> </a:t>
            </a:r>
            <a:r>
              <a:rPr lang="en-GB" sz="2000" dirty="0" err="1"/>
              <a:t>vody</a:t>
            </a:r>
            <a:r>
              <a:rPr lang="en-GB" sz="2000" dirty="0"/>
              <a:t> </a:t>
            </a:r>
            <a:r>
              <a:rPr lang="en-GB" sz="2000" dirty="0" err="1"/>
              <a:t>ve</a:t>
            </a:r>
            <a:r>
              <a:rPr lang="en-GB" sz="2000" dirty="0"/>
              <a:t> </a:t>
            </a:r>
            <a:r>
              <a:rPr lang="en-GB" sz="2000" dirty="0" err="1"/>
              <a:t>výrobě</a:t>
            </a:r>
            <a:r>
              <a:rPr lang="en-GB" sz="2000" dirty="0"/>
              <a:t> o 85 </a:t>
            </a:r>
            <a:r>
              <a:rPr lang="cs-CZ" sz="2000" dirty="0"/>
              <a:t>%</a:t>
            </a:r>
            <a:r>
              <a:rPr lang="cs-CZ" altLang="cs-CZ" sz="2000" dirty="0"/>
              <a:t> </a:t>
            </a:r>
          </a:p>
          <a:p>
            <a:endParaRPr lang="cs-CZ" altLang="cs-CZ" sz="2400" dirty="0"/>
          </a:p>
          <a:p>
            <a:endParaRPr lang="cs-CZ" altLang="cs-CZ" sz="2000" dirty="0"/>
          </a:p>
        </p:txBody>
      </p:sp>
      <p:pic>
        <p:nvPicPr>
          <p:cNvPr id="38917"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8300" y="333375"/>
            <a:ext cx="4427538" cy="98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8919" name="Picture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4407" y="2672142"/>
            <a:ext cx="1809750" cy="5826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9581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lstStyle/>
          <a:p>
            <a:pPr eaLnBrk="1" hangingPunct="1"/>
            <a:r>
              <a:rPr lang="cs-CZ" altLang="cs-CZ" sz="3600"/>
              <a:t>Neziskový sektor v ochraně ŽP</a:t>
            </a:r>
            <a:endParaRPr lang="cs-CZ" altLang="cs-CZ"/>
          </a:p>
        </p:txBody>
      </p:sp>
      <p:sp>
        <p:nvSpPr>
          <p:cNvPr id="39939" name="Rectangle 3"/>
          <p:cNvSpPr>
            <a:spLocks noGrp="1" noChangeArrowheads="1"/>
          </p:cNvSpPr>
          <p:nvPr>
            <p:ph type="body" idx="1"/>
          </p:nvPr>
        </p:nvSpPr>
        <p:spPr/>
        <p:txBody>
          <a:bodyPr/>
          <a:lstStyle/>
          <a:p>
            <a:r>
              <a:rPr lang="cs-CZ" altLang="cs-CZ" sz="2400"/>
              <a:t>subjekty veřejného sektoru, kterými jsou: </a:t>
            </a:r>
          </a:p>
          <a:p>
            <a:pPr lvl="1"/>
            <a:r>
              <a:rPr lang="cs-CZ" altLang="cs-CZ" sz="2000"/>
              <a:t>Ministerstvo životního prostředí; </a:t>
            </a:r>
          </a:p>
          <a:p>
            <a:pPr lvl="1"/>
            <a:r>
              <a:rPr lang="cs-CZ" altLang="cs-CZ" sz="2000"/>
              <a:t>obce; </a:t>
            </a:r>
          </a:p>
          <a:p>
            <a:pPr lvl="1"/>
            <a:r>
              <a:rPr lang="cs-CZ" altLang="cs-CZ" sz="2000"/>
              <a:t>kraje; </a:t>
            </a:r>
          </a:p>
          <a:p>
            <a:pPr lvl="1"/>
            <a:r>
              <a:rPr lang="cs-CZ" altLang="cs-CZ" sz="2000"/>
              <a:t>Fondy (Státní fond životního prostředí); </a:t>
            </a:r>
          </a:p>
          <a:p>
            <a:pPr lvl="1"/>
            <a:r>
              <a:rPr lang="cs-CZ" altLang="cs-CZ" sz="2000"/>
              <a:t>Veřejné instituce (CENIA, Česká inspekce životního prostředí, </a:t>
            </a:r>
            <a:r>
              <a:rPr lang="pl-PL" altLang="cs-CZ" sz="2000"/>
              <a:t>Agentura ochrany přírody a krajiny, </a:t>
            </a:r>
            <a:r>
              <a:rPr lang="cs-CZ" altLang="cs-CZ" sz="2000"/>
              <a:t>veřejné neziskové organizace aj. )</a:t>
            </a:r>
          </a:p>
          <a:p>
            <a:r>
              <a:rPr lang="pt-BR" altLang="cs-CZ" sz="2400"/>
              <a:t>nestátní (soukromé) neziskové organizace a </a:t>
            </a:r>
          </a:p>
          <a:p>
            <a:r>
              <a:rPr lang="cs-CZ" altLang="cs-CZ" sz="2400"/>
              <a:t>občané (domácnosti).</a:t>
            </a:r>
          </a:p>
        </p:txBody>
      </p:sp>
    </p:spTree>
    <p:extLst>
      <p:ext uri="{BB962C8B-B14F-4D97-AF65-F5344CB8AC3E}">
        <p14:creationId xmlns:p14="http://schemas.microsoft.com/office/powerpoint/2010/main" val="13432496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cs-CZ" altLang="cs-CZ"/>
              <a:t>Ekologie a ekonomie</a:t>
            </a:r>
          </a:p>
        </p:txBody>
      </p:sp>
      <p:sp>
        <p:nvSpPr>
          <p:cNvPr id="10243" name="Rectangle 3"/>
          <p:cNvSpPr>
            <a:spLocks noGrp="1" noChangeArrowheads="1"/>
          </p:cNvSpPr>
          <p:nvPr>
            <p:ph type="body" idx="1"/>
          </p:nvPr>
        </p:nvSpPr>
        <p:spPr>
          <a:xfrm>
            <a:off x="2473326" y="1981200"/>
            <a:ext cx="7726363" cy="4616450"/>
          </a:xfrm>
        </p:spPr>
        <p:txBody>
          <a:bodyPr/>
          <a:lstStyle/>
          <a:p>
            <a:pPr eaLnBrk="1" hangingPunct="1">
              <a:defRPr/>
            </a:pPr>
            <a:r>
              <a:rPr lang="cs-CZ" sz="2800" dirty="0"/>
              <a:t>Stejný základ – eko (z řečtiny - </a:t>
            </a:r>
            <a:r>
              <a:rPr lang="cs-CZ" sz="2800" dirty="0" err="1"/>
              <a:t>oikos</a:t>
            </a:r>
            <a:r>
              <a:rPr lang="cs-CZ" sz="2800" dirty="0"/>
              <a:t> = dům, obydlí)</a:t>
            </a:r>
          </a:p>
          <a:p>
            <a:pPr lvl="1" eaLnBrk="1" hangingPunct="1">
              <a:defRPr/>
            </a:pPr>
            <a:r>
              <a:rPr lang="cs-CZ" sz="2400" dirty="0"/>
              <a:t>Ekonomie (</a:t>
            </a:r>
            <a:r>
              <a:rPr lang="cs-CZ" sz="2400" dirty="0" err="1"/>
              <a:t>oikos</a:t>
            </a:r>
            <a:r>
              <a:rPr lang="cs-CZ" sz="2400" dirty="0"/>
              <a:t> + nomos =správa) </a:t>
            </a:r>
          </a:p>
          <a:p>
            <a:pPr marL="854075" lvl="2" indent="0">
              <a:buNone/>
              <a:defRPr/>
            </a:pPr>
            <a:r>
              <a:rPr lang="cs-CZ" sz="2000" dirty="0"/>
              <a:t>zkoumá jak rozdělit </a:t>
            </a:r>
            <a:r>
              <a:rPr lang="cs-CZ" sz="2000" b="1" dirty="0"/>
              <a:t>omezené</a:t>
            </a:r>
            <a:r>
              <a:rPr lang="cs-CZ" sz="2000" dirty="0"/>
              <a:t> zdroje, aby byly uspokojeny </a:t>
            </a:r>
            <a:r>
              <a:rPr lang="cs-CZ" sz="2000" b="1" dirty="0"/>
              <a:t>neomezené</a:t>
            </a:r>
            <a:r>
              <a:rPr lang="cs-CZ" sz="2000" dirty="0"/>
              <a:t> potřeby existujících ekonomických subjektů</a:t>
            </a:r>
          </a:p>
          <a:p>
            <a:pPr lvl="1" eaLnBrk="1" hangingPunct="1">
              <a:defRPr/>
            </a:pPr>
            <a:r>
              <a:rPr lang="cs-CZ" sz="2400" dirty="0"/>
              <a:t>Ekologie (</a:t>
            </a:r>
            <a:r>
              <a:rPr lang="cs-CZ" sz="2400" dirty="0" err="1"/>
              <a:t>oikos</a:t>
            </a:r>
            <a:r>
              <a:rPr lang="cs-CZ" sz="2400" dirty="0"/>
              <a:t>  + logos = věda) </a:t>
            </a:r>
          </a:p>
          <a:p>
            <a:pPr marL="890588" lvl="2" indent="0">
              <a:buNone/>
              <a:defRPr/>
            </a:pPr>
            <a:r>
              <a:rPr lang="cs-CZ" sz="2000" dirty="0"/>
              <a:t>zkoumá vztah organismů a jejich prostředí a vztah organismů navzájem.</a:t>
            </a:r>
            <a:endParaRPr lang="cs-CZ" dirty="0"/>
          </a:p>
        </p:txBody>
      </p:sp>
    </p:spTree>
    <p:extLst>
      <p:ext uri="{BB962C8B-B14F-4D97-AF65-F5344CB8AC3E}">
        <p14:creationId xmlns:p14="http://schemas.microsoft.com/office/powerpoint/2010/main" val="2298380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116172" y="276087"/>
            <a:ext cx="9665803" cy="1183566"/>
          </a:xfrm>
        </p:spPr>
        <p:txBody>
          <a:bodyPr/>
          <a:lstStyle/>
          <a:p>
            <a:pPr eaLnBrk="1" hangingPunct="1"/>
            <a:r>
              <a:rPr lang="cs-CZ" altLang="cs-CZ" dirty="0"/>
              <a:t>Organizace veřejného sektoru</a:t>
            </a:r>
          </a:p>
        </p:txBody>
      </p:sp>
      <p:sp>
        <p:nvSpPr>
          <p:cNvPr id="40963" name="Rectangle 3"/>
          <p:cNvSpPr>
            <a:spLocks noGrp="1" noChangeArrowheads="1"/>
          </p:cNvSpPr>
          <p:nvPr>
            <p:ph type="body" idx="1"/>
          </p:nvPr>
        </p:nvSpPr>
        <p:spPr>
          <a:xfrm>
            <a:off x="1116172" y="1804317"/>
            <a:ext cx="8658887" cy="4616450"/>
          </a:xfrm>
        </p:spPr>
        <p:txBody>
          <a:bodyPr>
            <a:normAutofit lnSpcReduction="10000"/>
          </a:bodyPr>
          <a:lstStyle/>
          <a:p>
            <a:pPr marL="0" indent="0" eaLnBrk="1" hangingPunct="1">
              <a:buNone/>
            </a:pPr>
            <a:r>
              <a:rPr lang="cs-CZ" altLang="cs-CZ" sz="2800" dirty="0"/>
              <a:t>MŽP … zajišťuje:</a:t>
            </a:r>
          </a:p>
          <a:p>
            <a:r>
              <a:rPr lang="cs-CZ" altLang="cs-CZ" sz="1600" dirty="0"/>
              <a:t>ochranu přirozené akumulace vod; </a:t>
            </a:r>
          </a:p>
          <a:p>
            <a:r>
              <a:rPr lang="cs-CZ" altLang="cs-CZ" sz="1600" dirty="0"/>
              <a:t>ochranu ovzduší; </a:t>
            </a:r>
          </a:p>
          <a:p>
            <a:r>
              <a:rPr lang="cs-CZ" altLang="cs-CZ" sz="1600" dirty="0"/>
              <a:t>ochranu zemědělského půdního fondu; </a:t>
            </a:r>
          </a:p>
          <a:p>
            <a:r>
              <a:rPr lang="cs-CZ" altLang="cs-CZ" sz="1600" dirty="0"/>
              <a:t>ochranu hornického prostředí, včetně ochrany nerostných zdrojů a podzemních vod; </a:t>
            </a:r>
          </a:p>
          <a:p>
            <a:r>
              <a:rPr lang="cs-CZ" altLang="cs-CZ" sz="1600" dirty="0"/>
              <a:t>odpadové hospodářství; </a:t>
            </a:r>
          </a:p>
          <a:p>
            <a:r>
              <a:rPr lang="cs-CZ" altLang="cs-CZ" sz="1600" dirty="0"/>
              <a:t>myslivost, rybářství a lesní hospodářství v národních parcích; </a:t>
            </a:r>
          </a:p>
          <a:p>
            <a:r>
              <a:rPr lang="cs-CZ" altLang="cs-CZ" sz="1600" dirty="0"/>
              <a:t>výkon státní geologické služby; </a:t>
            </a:r>
          </a:p>
          <a:p>
            <a:r>
              <a:rPr lang="cs-CZ" altLang="cs-CZ" sz="1600" dirty="0"/>
              <a:t>ochranu přírody a krajiny; </a:t>
            </a:r>
          </a:p>
          <a:p>
            <a:r>
              <a:rPr lang="cs-CZ" altLang="cs-CZ" sz="1600" dirty="0"/>
              <a:t>geologické práce a ekologický dohled nad těžbou; </a:t>
            </a:r>
          </a:p>
          <a:p>
            <a:r>
              <a:rPr lang="cs-CZ" altLang="cs-CZ" sz="1600" dirty="0"/>
              <a:t>ochranu vodních zdrojů a ochranu jakosti podzemních a povrchových vod; </a:t>
            </a:r>
          </a:p>
          <a:p>
            <a:r>
              <a:rPr lang="cs-CZ" altLang="cs-CZ" sz="1600" dirty="0"/>
              <a:t>státní ekologickou politiku; </a:t>
            </a:r>
          </a:p>
          <a:p>
            <a:r>
              <a:rPr lang="cs-CZ" altLang="cs-CZ" sz="1600" dirty="0"/>
              <a:t>posuzování vlivů činností a jejich důsledků na ŽP, včetně těch, které přesahují hranice státu.</a:t>
            </a:r>
          </a:p>
        </p:txBody>
      </p:sp>
      <p:pic>
        <p:nvPicPr>
          <p:cNvPr id="409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1955" y="81167"/>
            <a:ext cx="4895850" cy="933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65"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81205" y="1080417"/>
            <a:ext cx="2006600" cy="1447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56367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eaLnBrk="1" hangingPunct="1"/>
            <a:r>
              <a:rPr lang="cs-CZ" altLang="cs-CZ"/>
              <a:t>Organizace veřejného sektoru</a:t>
            </a:r>
          </a:p>
        </p:txBody>
      </p:sp>
      <p:sp>
        <p:nvSpPr>
          <p:cNvPr id="41987" name="Rectangle 3"/>
          <p:cNvSpPr>
            <a:spLocks noGrp="1" noChangeArrowheads="1"/>
          </p:cNvSpPr>
          <p:nvPr>
            <p:ph type="body" idx="1"/>
          </p:nvPr>
        </p:nvSpPr>
        <p:spPr>
          <a:xfrm>
            <a:off x="1410026" y="1733404"/>
            <a:ext cx="7726362" cy="4616450"/>
          </a:xfrm>
        </p:spPr>
        <p:txBody>
          <a:bodyPr/>
          <a:lstStyle/>
          <a:p>
            <a:pPr marL="0" indent="0" eaLnBrk="1" hangingPunct="1">
              <a:buNone/>
            </a:pPr>
            <a:r>
              <a:rPr lang="cs-CZ" altLang="cs-CZ" sz="2800" dirty="0"/>
              <a:t>Kraje</a:t>
            </a:r>
          </a:p>
          <a:p>
            <a:pPr lvl="1" eaLnBrk="1" hangingPunct="1"/>
            <a:r>
              <a:rPr lang="cs-CZ" altLang="cs-CZ" sz="2400" dirty="0"/>
              <a:t>prognózy, koncepce a strategie </a:t>
            </a:r>
          </a:p>
          <a:p>
            <a:pPr lvl="1" eaLnBrk="1" hangingPunct="1"/>
            <a:r>
              <a:rPr lang="cs-CZ" altLang="cs-CZ" sz="2400" dirty="0"/>
              <a:t>mimo to také:</a:t>
            </a:r>
          </a:p>
          <a:p>
            <a:pPr lvl="2"/>
            <a:r>
              <a:rPr lang="cs-CZ" altLang="cs-CZ" dirty="0"/>
              <a:t>vymezují a hodnotí regionální systém ekologické stability; </a:t>
            </a:r>
          </a:p>
          <a:p>
            <a:pPr lvl="2"/>
            <a:r>
              <a:rPr lang="cs-CZ" altLang="cs-CZ" dirty="0"/>
              <a:t>vydávají závazné stanovisko ke schválení lesních hospodářských plánů a hospodářských osnov; </a:t>
            </a:r>
          </a:p>
          <a:p>
            <a:pPr lvl="2"/>
            <a:r>
              <a:rPr lang="cs-CZ" altLang="cs-CZ" dirty="0"/>
              <a:t>rozhodují o omezení výkonu práva myslivosti a rybářství v přírodních rezervacích; </a:t>
            </a:r>
          </a:p>
          <a:p>
            <a:pPr lvl="2"/>
            <a:r>
              <a:rPr lang="cs-CZ" altLang="cs-CZ" dirty="0"/>
              <a:t>zajišťují záchranné programy ohrožených zvláště chráněných rostlin a živočichů; </a:t>
            </a:r>
          </a:p>
          <a:p>
            <a:pPr lvl="2"/>
            <a:r>
              <a:rPr lang="cs-CZ" altLang="cs-CZ" dirty="0"/>
              <a:t>vykonávají státní dozor v ochraně přírody a krajiny; </a:t>
            </a:r>
          </a:p>
          <a:p>
            <a:pPr lvl="2"/>
            <a:r>
              <a:rPr lang="cs-CZ" altLang="cs-CZ" dirty="0"/>
              <a:t>spolupracující s ostatními úřady a orgány na zajišťování ekologické výchovy a vzdělání a </a:t>
            </a:r>
          </a:p>
          <a:p>
            <a:pPr lvl="2"/>
            <a:r>
              <a:rPr lang="cs-CZ" altLang="cs-CZ" dirty="0"/>
              <a:t>uplatňují stanovisko k zásadám územního rozvoje z hlediska zájmů chráněných zákonem o ochraně přírody a krajiny. </a:t>
            </a:r>
          </a:p>
        </p:txBody>
      </p:sp>
      <p:pic>
        <p:nvPicPr>
          <p:cNvPr id="41988"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87650" y="508146"/>
            <a:ext cx="4712419" cy="27048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310969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pPr eaLnBrk="1" hangingPunct="1"/>
            <a:r>
              <a:rPr lang="cs-CZ" altLang="cs-CZ"/>
              <a:t>Organizace veřejného sektoru</a:t>
            </a:r>
          </a:p>
        </p:txBody>
      </p:sp>
      <p:sp>
        <p:nvSpPr>
          <p:cNvPr id="43011" name="Rectangle 3"/>
          <p:cNvSpPr>
            <a:spLocks noGrp="1" noChangeArrowheads="1"/>
          </p:cNvSpPr>
          <p:nvPr>
            <p:ph type="body" idx="1"/>
          </p:nvPr>
        </p:nvSpPr>
        <p:spPr>
          <a:xfrm>
            <a:off x="1410026" y="1704363"/>
            <a:ext cx="7726363" cy="4616450"/>
          </a:xfrm>
        </p:spPr>
        <p:txBody>
          <a:bodyPr/>
          <a:lstStyle/>
          <a:p>
            <a:pPr marL="0" indent="0" eaLnBrk="1" hangingPunct="1">
              <a:buNone/>
            </a:pPr>
            <a:r>
              <a:rPr lang="cs-CZ" altLang="cs-CZ" sz="2800" dirty="0"/>
              <a:t>Obce</a:t>
            </a:r>
          </a:p>
          <a:p>
            <a:pPr lvl="2"/>
            <a:r>
              <a:rPr lang="cs-CZ" altLang="cs-CZ" sz="2000" dirty="0"/>
              <a:t>jsou odpovědné za odpadové hospodářství obce; </a:t>
            </a:r>
          </a:p>
          <a:p>
            <a:pPr lvl="2"/>
            <a:r>
              <a:rPr lang="cs-CZ" altLang="cs-CZ" sz="2000" dirty="0"/>
              <a:t>jsou odpovědné za kvalitu vod v obci; </a:t>
            </a:r>
          </a:p>
          <a:p>
            <a:pPr lvl="2"/>
            <a:r>
              <a:rPr lang="cs-CZ" altLang="cs-CZ" sz="2000" dirty="0"/>
              <a:t>vymezují a hodnotí místní systém ekologické stability; </a:t>
            </a:r>
          </a:p>
          <a:p>
            <a:pPr lvl="2"/>
            <a:r>
              <a:rPr lang="cs-CZ" altLang="cs-CZ" sz="2000" dirty="0"/>
              <a:t>vykonávají státní dozor v ochraně přírody a krajiny; </a:t>
            </a:r>
          </a:p>
          <a:p>
            <a:pPr lvl="2"/>
            <a:r>
              <a:rPr lang="cs-CZ" altLang="cs-CZ" sz="2000" dirty="0"/>
              <a:t>ukládají pokuty za přestupky a protiprávní jednání; </a:t>
            </a:r>
          </a:p>
          <a:p>
            <a:pPr lvl="2"/>
            <a:r>
              <a:rPr lang="cs-CZ" altLang="cs-CZ" sz="2000" dirty="0"/>
              <a:t>uplatňují stanoviska k územním plánům, regulačním plánům</a:t>
            </a:r>
            <a:r>
              <a:rPr lang="cs-CZ" altLang="cs-CZ" dirty="0"/>
              <a:t>.</a:t>
            </a:r>
            <a:endParaRPr lang="cs-CZ" altLang="cs-CZ" sz="4600" dirty="0"/>
          </a:p>
        </p:txBody>
      </p:sp>
    </p:spTree>
    <p:extLst>
      <p:ext uri="{BB962C8B-B14F-4D97-AF65-F5344CB8AC3E}">
        <p14:creationId xmlns:p14="http://schemas.microsoft.com/office/powerpoint/2010/main" val="2304165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pPr eaLnBrk="1" hangingPunct="1"/>
            <a:r>
              <a:rPr lang="cs-CZ" altLang="cs-CZ"/>
              <a:t>NNO  </a:t>
            </a:r>
            <a:r>
              <a:rPr lang="cs-CZ" altLang="cs-CZ" sz="2800">
                <a:hlinkClick r:id="rId2"/>
              </a:rPr>
              <a:t>http://www.zelenykruh.cz/cz/</a:t>
            </a:r>
            <a:r>
              <a:rPr lang="cs-CZ" altLang="cs-CZ" sz="2800"/>
              <a:t> (28)</a:t>
            </a:r>
          </a:p>
        </p:txBody>
      </p:sp>
      <p:pic>
        <p:nvPicPr>
          <p:cNvPr id="440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24113" y="2565400"/>
            <a:ext cx="1143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6"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95775" y="2636838"/>
            <a:ext cx="2114550" cy="38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4037" name="Zástupný symbol pro obsah 2"/>
          <p:cNvSpPr>
            <a:spLocks noGrp="1"/>
          </p:cNvSpPr>
          <p:nvPr>
            <p:ph idx="1"/>
          </p:nvPr>
        </p:nvSpPr>
        <p:spPr/>
        <p:txBody>
          <a:bodyPr/>
          <a:lstStyle/>
          <a:p>
            <a:pPr marL="0" indent="0">
              <a:buNone/>
            </a:pPr>
            <a:endParaRPr lang="cs-CZ" altLang="cs-CZ" sz="2400"/>
          </a:p>
          <a:p>
            <a:pPr marL="0" indent="0">
              <a:buNone/>
            </a:pPr>
            <a:endParaRPr lang="cs-CZ" altLang="cs-CZ" sz="2400"/>
          </a:p>
          <a:p>
            <a:pPr marL="0" indent="0">
              <a:buNone/>
            </a:pPr>
            <a:endParaRPr lang="cs-CZ" altLang="cs-CZ" sz="2400"/>
          </a:p>
          <a:p>
            <a:pPr marL="0" indent="0">
              <a:buNone/>
            </a:pPr>
            <a:endParaRPr lang="cs-CZ" altLang="cs-CZ" sz="2400"/>
          </a:p>
          <a:p>
            <a:pPr marL="0" indent="0">
              <a:buNone/>
            </a:pPr>
            <a:endParaRPr lang="cs-CZ" altLang="cs-CZ" sz="2400"/>
          </a:p>
        </p:txBody>
      </p:sp>
      <p:pic>
        <p:nvPicPr>
          <p:cNvPr id="44038"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81813" y="1844676"/>
            <a:ext cx="1947862" cy="7921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39"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543926" y="2428875"/>
            <a:ext cx="1801813" cy="15763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0"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7726" y="5391150"/>
            <a:ext cx="4448175" cy="102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1" name="Picture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43714" y="2905125"/>
            <a:ext cx="1235075" cy="9842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2" name="Picture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87539" y="4724400"/>
            <a:ext cx="1976437" cy="7254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3" name="Picture 1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719514" y="3627439"/>
            <a:ext cx="2338387" cy="936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4044" name="Picture 1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708776" y="4140200"/>
            <a:ext cx="2219325" cy="1257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301229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029736" y="333375"/>
            <a:ext cx="7158037" cy="1166813"/>
          </a:xfrm>
        </p:spPr>
        <p:txBody>
          <a:bodyPr/>
          <a:lstStyle/>
          <a:p>
            <a:pPr eaLnBrk="1" hangingPunct="1"/>
            <a:r>
              <a:rPr lang="cs-CZ" altLang="en-US" dirty="0"/>
              <a:t>Environmentální politika</a:t>
            </a:r>
          </a:p>
        </p:txBody>
      </p:sp>
      <p:sp>
        <p:nvSpPr>
          <p:cNvPr id="5123" name="Rectangle 3"/>
          <p:cNvSpPr>
            <a:spLocks noGrp="1" noChangeArrowheads="1"/>
          </p:cNvSpPr>
          <p:nvPr>
            <p:ph type="body" idx="1"/>
          </p:nvPr>
        </p:nvSpPr>
        <p:spPr>
          <a:xfrm>
            <a:off x="2351088" y="1700213"/>
            <a:ext cx="7561262" cy="4824412"/>
          </a:xfrm>
        </p:spPr>
        <p:txBody>
          <a:bodyPr/>
          <a:lstStyle/>
          <a:p>
            <a:pPr marL="355600" indent="-355600">
              <a:tabLst>
                <a:tab pos="8253413" algn="r"/>
              </a:tabLst>
            </a:pPr>
            <a:r>
              <a:rPr lang="cs-CZ" altLang="en-US" sz="2800" dirty="0"/>
              <a:t>role státu (veřejné moci)</a:t>
            </a:r>
          </a:p>
          <a:p>
            <a:pPr marL="355600" indent="-355600">
              <a:tabLst>
                <a:tab pos="8253413" algn="r"/>
              </a:tabLst>
            </a:pPr>
            <a:r>
              <a:rPr lang="cs-CZ" altLang="en-US" sz="2800" dirty="0"/>
              <a:t>nenáhodné řešení problému</a:t>
            </a:r>
          </a:p>
          <a:p>
            <a:pPr marL="355600" indent="-355600">
              <a:tabLst>
                <a:tab pos="8253413" algn="r"/>
              </a:tabLst>
            </a:pPr>
            <a:r>
              <a:rPr lang="cs-CZ" altLang="en-US" sz="2800" dirty="0"/>
              <a:t>koncepce:</a:t>
            </a:r>
          </a:p>
          <a:p>
            <a:pPr marL="820738" lvl="1" indent="-285750">
              <a:tabLst>
                <a:tab pos="8253413" algn="r"/>
              </a:tabLst>
            </a:pPr>
            <a:r>
              <a:rPr lang="cs-CZ" altLang="en-US" sz="2400" dirty="0"/>
              <a:t>popis a hodnocení stavu</a:t>
            </a:r>
          </a:p>
          <a:p>
            <a:pPr marL="820738" lvl="1" indent="-285750">
              <a:tabLst>
                <a:tab pos="8253413" algn="r"/>
              </a:tabLst>
            </a:pPr>
            <a:r>
              <a:rPr lang="cs-CZ" altLang="en-US" sz="2400" dirty="0"/>
              <a:t>analýza problémů a rizik</a:t>
            </a:r>
          </a:p>
          <a:p>
            <a:pPr marL="820738" lvl="1" indent="-285750">
              <a:tabLst>
                <a:tab pos="8253413" algn="r"/>
              </a:tabLst>
            </a:pPr>
            <a:r>
              <a:rPr lang="cs-CZ" altLang="en-US" sz="2400" dirty="0"/>
              <a:t>definice cílů</a:t>
            </a:r>
          </a:p>
          <a:p>
            <a:pPr marL="820738" lvl="1" indent="-285750">
              <a:tabLst>
                <a:tab pos="8253413" algn="r"/>
              </a:tabLst>
            </a:pPr>
            <a:r>
              <a:rPr lang="cs-CZ" altLang="en-US" sz="2400" dirty="0"/>
              <a:t>návrh opatření a nástrojů</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923464" y="99918"/>
            <a:ext cx="9371949" cy="1183566"/>
          </a:xfrm>
        </p:spPr>
        <p:txBody>
          <a:bodyPr/>
          <a:lstStyle/>
          <a:p>
            <a:pPr eaLnBrk="1" hangingPunct="1"/>
            <a:r>
              <a:rPr lang="cs-CZ" altLang="en-US" dirty="0"/>
              <a:t>Environmentální politika</a:t>
            </a:r>
          </a:p>
        </p:txBody>
      </p:sp>
      <p:sp>
        <p:nvSpPr>
          <p:cNvPr id="6147" name="Rectangle 3"/>
          <p:cNvSpPr>
            <a:spLocks noGrp="1" noChangeArrowheads="1"/>
          </p:cNvSpPr>
          <p:nvPr>
            <p:ph type="body" idx="1"/>
          </p:nvPr>
        </p:nvSpPr>
        <p:spPr>
          <a:xfrm>
            <a:off x="1336020" y="1513179"/>
            <a:ext cx="8128000" cy="4824412"/>
          </a:xfrm>
        </p:spPr>
        <p:txBody>
          <a:bodyPr/>
          <a:lstStyle/>
          <a:p>
            <a:pPr marL="355600" indent="-355600">
              <a:tabLst>
                <a:tab pos="8253413" algn="r"/>
              </a:tabLst>
            </a:pPr>
            <a:r>
              <a:rPr lang="cs-CZ" altLang="en-US" sz="2800" dirty="0"/>
              <a:t>Globální </a:t>
            </a:r>
          </a:p>
          <a:p>
            <a:pPr marL="820738" lvl="1" indent="-285750">
              <a:tabLst>
                <a:tab pos="8253413" algn="r"/>
              </a:tabLst>
            </a:pPr>
            <a:r>
              <a:rPr lang="cs-CZ" altLang="en-US" sz="2000" dirty="0"/>
              <a:t>zpravidla sektorové politiky – rámcové úmluvy</a:t>
            </a:r>
          </a:p>
          <a:p>
            <a:pPr marL="355600" indent="-355600">
              <a:tabLst>
                <a:tab pos="8253413" algn="r"/>
              </a:tabLst>
            </a:pPr>
            <a:r>
              <a:rPr lang="cs-CZ" altLang="en-US" sz="2800" dirty="0" err="1"/>
              <a:t>Supraregionální</a:t>
            </a:r>
            <a:endParaRPr lang="cs-CZ" altLang="en-US" sz="2800" dirty="0"/>
          </a:p>
          <a:p>
            <a:pPr marL="820738" lvl="1" indent="-285750">
              <a:tabLst>
                <a:tab pos="8253413" algn="r"/>
              </a:tabLst>
            </a:pPr>
            <a:r>
              <a:rPr lang="cs-CZ" altLang="en-US" sz="2000" dirty="0"/>
              <a:t>Akční programy EU (aktuálně 7., schvaluje se 8.)</a:t>
            </a:r>
          </a:p>
          <a:p>
            <a:pPr marL="355600" indent="-355600">
              <a:tabLst>
                <a:tab pos="8253413" algn="r"/>
              </a:tabLst>
            </a:pPr>
            <a:r>
              <a:rPr lang="cs-CZ" altLang="en-US" sz="2800" dirty="0"/>
              <a:t>národní</a:t>
            </a:r>
          </a:p>
          <a:p>
            <a:pPr marL="820738" lvl="1" indent="-285750">
              <a:tabLst>
                <a:tab pos="8253413" algn="r"/>
              </a:tabLst>
            </a:pPr>
            <a:r>
              <a:rPr lang="cs-CZ" altLang="en-US" sz="2000" dirty="0"/>
              <a:t>Státní politika životního prostředí ČR  </a:t>
            </a:r>
          </a:p>
          <a:p>
            <a:pPr marL="534988" lvl="1" indent="0">
              <a:buNone/>
              <a:tabLst>
                <a:tab pos="8253413" algn="r"/>
              </a:tabLst>
            </a:pPr>
            <a:r>
              <a:rPr lang="cs-CZ" altLang="en-US" sz="2000" dirty="0"/>
              <a:t>(aktuálně 2030 s výhledem do roku 2050) – více příště </a:t>
            </a:r>
            <a:r>
              <a:rPr lang="cs-CZ" altLang="en-US" sz="2000" dirty="0">
                <a:sym typeface="Wingdings" panose="05000000000000000000" pitchFamily="2" charset="2"/>
              </a:rPr>
              <a:t> </a:t>
            </a:r>
            <a:endParaRPr lang="cs-CZ" altLang="en-US" sz="2000" dirty="0"/>
          </a:p>
          <a:p>
            <a:pPr marL="355600" indent="-355600">
              <a:tabLst>
                <a:tab pos="8253413" algn="r"/>
              </a:tabLst>
            </a:pPr>
            <a:r>
              <a:rPr lang="cs-CZ" altLang="en-US" sz="2800" dirty="0"/>
              <a:t>regionální, lokální</a:t>
            </a:r>
          </a:p>
          <a:p>
            <a:pPr marL="820738" lvl="1" indent="-285750">
              <a:tabLst>
                <a:tab pos="8253413" algn="r"/>
              </a:tabLst>
            </a:pPr>
            <a:r>
              <a:rPr lang="cs-CZ" altLang="en-US" sz="2000" dirty="0"/>
              <a:t>např. v rámci programu rozvoje obce, programů rozvoje územního obvodu kraje, koncepce rozvoje cestovního ruchu, ... 	</a:t>
            </a:r>
          </a:p>
          <a:p>
            <a:pPr marL="534988" lvl="1" indent="0">
              <a:buNone/>
              <a:tabLst>
                <a:tab pos="8253413" algn="r"/>
              </a:tabLst>
            </a:pPr>
            <a:r>
              <a:rPr lang="cs-CZ" altLang="en-US" sz="2000" dirty="0"/>
              <a:t>/obecní a krajské zřízení/</a:t>
            </a:r>
          </a:p>
        </p:txBody>
      </p:sp>
    </p:spTree>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cs-CZ" altLang="en-US"/>
              <a:t>Ekologická politika státu</a:t>
            </a:r>
          </a:p>
        </p:txBody>
      </p:sp>
      <p:sp>
        <p:nvSpPr>
          <p:cNvPr id="7171" name="Rectangle 3"/>
          <p:cNvSpPr>
            <a:spLocks noGrp="1" noChangeArrowheads="1"/>
          </p:cNvSpPr>
          <p:nvPr>
            <p:ph type="body" idx="1"/>
          </p:nvPr>
        </p:nvSpPr>
        <p:spPr/>
        <p:txBody>
          <a:bodyPr/>
          <a:lstStyle/>
          <a:p>
            <a:pPr eaLnBrk="1" hangingPunct="1">
              <a:lnSpc>
                <a:spcPct val="90000"/>
              </a:lnSpc>
            </a:pPr>
            <a:r>
              <a:rPr lang="cs-CZ" altLang="en-US"/>
              <a:t>Zřízení potřebných orgánů a institucí</a:t>
            </a:r>
          </a:p>
          <a:p>
            <a:pPr eaLnBrk="1" hangingPunct="1">
              <a:lnSpc>
                <a:spcPct val="90000"/>
              </a:lnSpc>
            </a:pPr>
            <a:r>
              <a:rPr lang="cs-CZ" altLang="en-US"/>
              <a:t>Přijetí určitých principů</a:t>
            </a:r>
          </a:p>
          <a:p>
            <a:pPr lvl="1" eaLnBrk="1" hangingPunct="1">
              <a:lnSpc>
                <a:spcPct val="90000"/>
              </a:lnSpc>
            </a:pPr>
            <a:r>
              <a:rPr lang="cs-CZ" altLang="en-US"/>
              <a:t>Státní politika životního prostředí</a:t>
            </a:r>
          </a:p>
          <a:p>
            <a:pPr eaLnBrk="1" hangingPunct="1">
              <a:lnSpc>
                <a:spcPct val="90000"/>
              </a:lnSpc>
            </a:pPr>
            <a:r>
              <a:rPr lang="cs-CZ" altLang="en-US"/>
              <a:t>Formulace základních cílů</a:t>
            </a:r>
          </a:p>
          <a:p>
            <a:pPr eaLnBrk="1" hangingPunct="1">
              <a:lnSpc>
                <a:spcPct val="90000"/>
              </a:lnSpc>
            </a:pPr>
            <a:r>
              <a:rPr lang="cs-CZ" altLang="en-US"/>
              <a:t>Volba vhodných nástrojů</a:t>
            </a:r>
          </a:p>
          <a:p>
            <a:pPr eaLnBrk="1" hangingPunct="1">
              <a:lnSpc>
                <a:spcPct val="90000"/>
              </a:lnSpc>
            </a:pPr>
            <a:r>
              <a:rPr lang="cs-CZ" altLang="en-US"/>
              <a:t>Zakotvení institucionální struktury i nástrojů do platných právních norem</a:t>
            </a:r>
          </a:p>
          <a:p>
            <a:pPr eaLnBrk="1" hangingPunct="1">
              <a:lnSpc>
                <a:spcPct val="90000"/>
              </a:lnSpc>
            </a:pPr>
            <a:r>
              <a:rPr lang="cs-CZ" altLang="en-US"/>
              <a:t>Kontrola fungování ekologické politiky</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cs-CZ" altLang="en-US"/>
              <a:t>Organizační systém </a:t>
            </a:r>
            <a:br>
              <a:rPr lang="cs-CZ" altLang="en-US"/>
            </a:br>
            <a:r>
              <a:rPr lang="cs-CZ" altLang="en-US"/>
              <a:t>ochrany ŽP</a:t>
            </a:r>
          </a:p>
        </p:txBody>
      </p:sp>
      <p:sp>
        <p:nvSpPr>
          <p:cNvPr id="8195" name="Rectangle 3"/>
          <p:cNvSpPr>
            <a:spLocks noGrp="1" noChangeArrowheads="1"/>
          </p:cNvSpPr>
          <p:nvPr>
            <p:ph type="body" idx="1"/>
          </p:nvPr>
        </p:nvSpPr>
        <p:spPr>
          <a:xfrm>
            <a:off x="1410026" y="1981200"/>
            <a:ext cx="8724575" cy="4471988"/>
          </a:xfrm>
        </p:spPr>
        <p:txBody>
          <a:bodyPr/>
          <a:lstStyle/>
          <a:p>
            <a:pPr eaLnBrk="1" hangingPunct="1">
              <a:lnSpc>
                <a:spcPct val="80000"/>
              </a:lnSpc>
            </a:pPr>
            <a:r>
              <a:rPr lang="cs-CZ" altLang="en-US" sz="2800" dirty="0"/>
              <a:t>Podle územního hlediska</a:t>
            </a:r>
          </a:p>
          <a:p>
            <a:pPr lvl="1" eaLnBrk="1" hangingPunct="1">
              <a:lnSpc>
                <a:spcPct val="80000"/>
              </a:lnSpc>
            </a:pPr>
            <a:r>
              <a:rPr lang="cs-CZ" altLang="en-US" sz="2400" dirty="0"/>
              <a:t>Orgány s mezinárodní působností </a:t>
            </a:r>
          </a:p>
          <a:p>
            <a:pPr lvl="1" eaLnBrk="1" hangingPunct="1">
              <a:lnSpc>
                <a:spcPct val="80000"/>
              </a:lnSpc>
            </a:pPr>
            <a:r>
              <a:rPr lang="cs-CZ" altLang="en-US" sz="2400" dirty="0"/>
              <a:t>Orgány s celorepublikovou působností</a:t>
            </a:r>
          </a:p>
          <a:p>
            <a:pPr lvl="1" eaLnBrk="1" hangingPunct="1">
              <a:lnSpc>
                <a:spcPct val="80000"/>
              </a:lnSpc>
            </a:pPr>
            <a:r>
              <a:rPr lang="cs-CZ" altLang="en-US" sz="2400" dirty="0"/>
              <a:t>Orgány s působností na nižších úrovních státní správy</a:t>
            </a:r>
          </a:p>
          <a:p>
            <a:pPr eaLnBrk="1" hangingPunct="1">
              <a:lnSpc>
                <a:spcPct val="80000"/>
              </a:lnSpc>
            </a:pPr>
            <a:r>
              <a:rPr lang="cs-CZ" altLang="en-US" sz="2800" dirty="0"/>
              <a:t>Podle rozsahu činnosti</a:t>
            </a:r>
          </a:p>
          <a:p>
            <a:pPr lvl="1" eaLnBrk="1" hangingPunct="1">
              <a:lnSpc>
                <a:spcPct val="80000"/>
              </a:lnSpc>
            </a:pPr>
            <a:r>
              <a:rPr lang="cs-CZ" altLang="en-US" sz="2400" dirty="0"/>
              <a:t>Ochrana ŽP – hlavní náplň činnosti</a:t>
            </a:r>
          </a:p>
          <a:p>
            <a:pPr lvl="1" eaLnBrk="1" hangingPunct="1">
              <a:lnSpc>
                <a:spcPct val="80000"/>
              </a:lnSpc>
            </a:pPr>
            <a:r>
              <a:rPr lang="cs-CZ" altLang="en-US" sz="2400" dirty="0"/>
              <a:t>Ochrana ŽP – jedna z činností</a:t>
            </a:r>
          </a:p>
          <a:p>
            <a:pPr eaLnBrk="1" hangingPunct="1">
              <a:lnSpc>
                <a:spcPct val="80000"/>
              </a:lnSpc>
            </a:pPr>
            <a:r>
              <a:rPr lang="cs-CZ" altLang="en-US" sz="2800" dirty="0"/>
              <a:t>Podle charakteru moci</a:t>
            </a:r>
          </a:p>
          <a:p>
            <a:pPr lvl="1" eaLnBrk="1" hangingPunct="1">
              <a:lnSpc>
                <a:spcPct val="80000"/>
              </a:lnSpc>
            </a:pPr>
            <a:r>
              <a:rPr lang="cs-CZ" altLang="en-US" sz="2400" dirty="0"/>
              <a:t>Orgány zákonodárné</a:t>
            </a:r>
          </a:p>
          <a:p>
            <a:pPr lvl="1" eaLnBrk="1" hangingPunct="1">
              <a:lnSpc>
                <a:spcPct val="80000"/>
              </a:lnSpc>
            </a:pPr>
            <a:r>
              <a:rPr lang="cs-CZ" altLang="en-US" sz="2400" dirty="0"/>
              <a:t>Orgány výkonné</a:t>
            </a:r>
          </a:p>
          <a:p>
            <a:pPr eaLnBrk="1" hangingPunct="1">
              <a:lnSpc>
                <a:spcPct val="80000"/>
              </a:lnSpc>
            </a:pPr>
            <a:endParaRPr lang="cs-CZ" altLang="en-US" sz="28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cs-CZ" altLang="en-US"/>
              <a:t>Principy SPŽP ČR</a:t>
            </a:r>
          </a:p>
        </p:txBody>
      </p:sp>
      <p:sp>
        <p:nvSpPr>
          <p:cNvPr id="26627" name="Rectangle 3"/>
          <p:cNvSpPr>
            <a:spLocks noGrp="1" noChangeArrowheads="1"/>
          </p:cNvSpPr>
          <p:nvPr>
            <p:ph type="body" idx="1"/>
          </p:nvPr>
        </p:nvSpPr>
        <p:spPr/>
        <p:txBody>
          <a:bodyPr/>
          <a:lstStyle/>
          <a:p>
            <a:pPr eaLnBrk="1" hangingPunct="1">
              <a:lnSpc>
                <a:spcPct val="90000"/>
              </a:lnSpc>
            </a:pPr>
            <a:r>
              <a:rPr lang="cs-CZ" altLang="en-US" dirty="0"/>
              <a:t>Princip integrace politik</a:t>
            </a:r>
          </a:p>
          <a:p>
            <a:pPr eaLnBrk="1" hangingPunct="1">
              <a:lnSpc>
                <a:spcPct val="90000"/>
              </a:lnSpc>
            </a:pPr>
            <a:r>
              <a:rPr lang="cs-CZ" altLang="en-US" dirty="0"/>
              <a:t>Princip prevence </a:t>
            </a:r>
          </a:p>
          <a:p>
            <a:pPr eaLnBrk="1" hangingPunct="1">
              <a:lnSpc>
                <a:spcPct val="90000"/>
              </a:lnSpc>
            </a:pPr>
            <a:r>
              <a:rPr lang="cs-CZ" altLang="en-US" dirty="0"/>
              <a:t>Princip předběžné opatrnosti</a:t>
            </a:r>
          </a:p>
          <a:p>
            <a:pPr eaLnBrk="1" hangingPunct="1">
              <a:lnSpc>
                <a:spcPct val="90000"/>
              </a:lnSpc>
            </a:pPr>
            <a:r>
              <a:rPr lang="cs-CZ" altLang="en-US" dirty="0"/>
              <a:t>Princip „Znečišťovatel platí“</a:t>
            </a:r>
          </a:p>
          <a:p>
            <a:pPr eaLnBrk="1" hangingPunct="1">
              <a:lnSpc>
                <a:spcPct val="90000"/>
              </a:lnSpc>
            </a:pPr>
            <a:r>
              <a:rPr lang="cs-CZ" altLang="en-US" dirty="0"/>
              <a:t>Princip nákladové efektivnosti</a:t>
            </a:r>
          </a:p>
          <a:p>
            <a:pPr eaLnBrk="1" hangingPunct="1">
              <a:lnSpc>
                <a:spcPct val="90000"/>
              </a:lnSpc>
            </a:pPr>
            <a:r>
              <a:rPr lang="cs-CZ" altLang="en-US" dirty="0"/>
              <a:t>Zvyšování povědomí veřejnosti o otázkách životního prostředí</a:t>
            </a:r>
          </a:p>
          <a:p>
            <a:pPr eaLnBrk="1" hangingPunct="1">
              <a:lnSpc>
                <a:spcPct val="90000"/>
              </a:lnSpc>
            </a:pPr>
            <a:r>
              <a:rPr lang="cs-CZ" altLang="en-US" dirty="0"/>
              <a:t>Princip mezinárodní odpovědnosti</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cs-CZ" altLang="en-US"/>
              <a:t>Princip předběžné opatrnosti</a:t>
            </a:r>
          </a:p>
        </p:txBody>
      </p:sp>
      <p:sp>
        <p:nvSpPr>
          <p:cNvPr id="30723" name="Rectangle 3"/>
          <p:cNvSpPr>
            <a:spLocks noGrp="1" noChangeArrowheads="1"/>
          </p:cNvSpPr>
          <p:nvPr>
            <p:ph type="body" idx="1"/>
          </p:nvPr>
        </p:nvSpPr>
        <p:spPr/>
        <p:txBody>
          <a:bodyPr/>
          <a:lstStyle/>
          <a:p>
            <a:pPr eaLnBrk="1" hangingPunct="1"/>
            <a:r>
              <a:rPr lang="cs-CZ" altLang="en-US" sz="2800"/>
              <a:t>který zdůrazňuje, že jsou mnohem účinnější a ekonomicky efektivnější </a:t>
            </a:r>
            <a:r>
              <a:rPr lang="cs-CZ" altLang="en-US" sz="2800" b="1"/>
              <a:t>preventivní opatření</a:t>
            </a:r>
            <a:r>
              <a:rPr lang="cs-CZ" altLang="en-US" sz="2800"/>
              <a:t> než náprava škod (jedná se především o případ nevratně znečištěných složek životního prostředí, vyčerpaných zdrojů, narušených ekosystémů a poškozeného zdraví).</a:t>
            </a:r>
            <a:endParaRPr lang="cs-CZ" altLang="en-US" sz="2800" i="1"/>
          </a:p>
          <a:p>
            <a:pPr eaLnBrk="1" hangingPunct="1">
              <a:buFont typeface="Wingdings" panose="05000000000000000000" pitchFamily="2" charset="2"/>
              <a:buNone/>
            </a:pPr>
            <a:endParaRPr lang="cs-CZ" altLang="en-US" sz="280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cs-CZ" altLang="cs-CZ" dirty="0"/>
              <a:t>Životní prostředí</a:t>
            </a:r>
          </a:p>
        </p:txBody>
      </p:sp>
      <p:sp>
        <p:nvSpPr>
          <p:cNvPr id="10243" name="Rectangle 3"/>
          <p:cNvSpPr>
            <a:spLocks noGrp="1" noChangeArrowheads="1"/>
          </p:cNvSpPr>
          <p:nvPr>
            <p:ph type="body" idx="1"/>
          </p:nvPr>
        </p:nvSpPr>
        <p:spPr>
          <a:xfrm>
            <a:off x="1410026" y="1981200"/>
            <a:ext cx="8789663" cy="4616450"/>
          </a:xfrm>
        </p:spPr>
        <p:txBody>
          <a:bodyPr/>
          <a:lstStyle/>
          <a:p>
            <a:pPr eaLnBrk="1" hangingPunct="1">
              <a:defRPr/>
            </a:pPr>
            <a:r>
              <a:rPr lang="cs-CZ" sz="2800" dirty="0"/>
              <a:t>ŽP a člověk … </a:t>
            </a:r>
          </a:p>
          <a:p>
            <a:pPr marL="441325" lvl="1" indent="0">
              <a:buNone/>
              <a:defRPr/>
            </a:pPr>
            <a:r>
              <a:rPr lang="cs-CZ" sz="1600" dirty="0"/>
              <a:t>Ve vztahu k životu člověka i všech živých organismů životní prostředí člověku  poskytuje a zabezpečuje:</a:t>
            </a:r>
          </a:p>
          <a:p>
            <a:pPr lvl="1">
              <a:defRPr/>
            </a:pPr>
            <a:r>
              <a:rPr lang="cs-CZ" sz="2000" dirty="0"/>
              <a:t>ochranu proti kosmickým vlivům;</a:t>
            </a:r>
          </a:p>
          <a:p>
            <a:pPr lvl="1">
              <a:defRPr/>
            </a:pPr>
            <a:r>
              <a:rPr lang="cs-CZ" sz="2000" dirty="0"/>
              <a:t>relativně stálé fyzikálně chemické podmínky pro život;</a:t>
            </a:r>
          </a:p>
          <a:p>
            <a:pPr lvl="1">
              <a:defRPr/>
            </a:pPr>
            <a:r>
              <a:rPr lang="cs-CZ" sz="2000" dirty="0"/>
              <a:t>pitnou vodu v rámci přírodního koloběhu vody;</a:t>
            </a:r>
          </a:p>
          <a:p>
            <a:pPr lvl="1">
              <a:defRPr/>
            </a:pPr>
            <a:r>
              <a:rPr lang="cs-CZ" sz="2000" dirty="0"/>
              <a:t>zdroje látek;</a:t>
            </a:r>
          </a:p>
          <a:p>
            <a:pPr lvl="1">
              <a:defRPr/>
            </a:pPr>
            <a:r>
              <a:rPr lang="cs-CZ" sz="2000" dirty="0"/>
              <a:t>přirozenou dekontaminaci;</a:t>
            </a:r>
          </a:p>
          <a:p>
            <a:pPr lvl="1">
              <a:defRPr/>
            </a:pPr>
            <a:r>
              <a:rPr lang="cs-CZ" sz="2000" dirty="0"/>
              <a:t>fertilitu půdy;</a:t>
            </a:r>
          </a:p>
          <a:p>
            <a:pPr lvl="1">
              <a:defRPr/>
            </a:pPr>
            <a:r>
              <a:rPr lang="cs-CZ" sz="2000" dirty="0"/>
              <a:t>zdroje energie;</a:t>
            </a:r>
          </a:p>
          <a:p>
            <a:pPr lvl="1">
              <a:defRPr/>
            </a:pPr>
            <a:r>
              <a:rPr lang="cs-CZ" sz="2000" dirty="0"/>
              <a:t>biologické zdroje a</a:t>
            </a:r>
          </a:p>
          <a:p>
            <a:pPr lvl="1">
              <a:defRPr/>
            </a:pPr>
            <a:r>
              <a:rPr lang="cs-CZ" sz="2000" dirty="0"/>
              <a:t>životní prostor.</a:t>
            </a:r>
          </a:p>
          <a:p>
            <a:pPr lvl="1" eaLnBrk="1" hangingPunct="1">
              <a:defRPr/>
            </a:pPr>
            <a:endParaRPr lang="cs-CZ" sz="2400" dirty="0"/>
          </a:p>
        </p:txBody>
      </p:sp>
    </p:spTree>
    <p:extLst>
      <p:ext uri="{BB962C8B-B14F-4D97-AF65-F5344CB8AC3E}">
        <p14:creationId xmlns:p14="http://schemas.microsoft.com/office/powerpoint/2010/main" val="332869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cs-CZ" altLang="en-US"/>
              <a:t>Princip znečišťovatel platí</a:t>
            </a:r>
          </a:p>
        </p:txBody>
      </p:sp>
      <p:sp>
        <p:nvSpPr>
          <p:cNvPr id="31747" name="Rectangle 3"/>
          <p:cNvSpPr>
            <a:spLocks noGrp="1" noChangeArrowheads="1"/>
          </p:cNvSpPr>
          <p:nvPr>
            <p:ph type="body" idx="1"/>
          </p:nvPr>
        </p:nvSpPr>
        <p:spPr/>
        <p:txBody>
          <a:bodyPr/>
          <a:lstStyle/>
          <a:p>
            <a:pPr eaLnBrk="1" hangingPunct="1"/>
            <a:r>
              <a:rPr lang="cs-CZ" altLang="en-US"/>
              <a:t>Tento princip znamená zahrnutí negativních externalit týkajících se znečištění životního prostředí do nákladů znečišťovatele.</a:t>
            </a:r>
            <a:endParaRPr lang="cs-CZ" altLang="en-US" i="1"/>
          </a:p>
          <a:p>
            <a:pPr eaLnBrk="1" hangingPunct="1">
              <a:buFont typeface="Wingdings" panose="05000000000000000000" pitchFamily="2" charset="2"/>
              <a:buNone/>
            </a:pPr>
            <a:endParaRPr lang="cs-CZ" altLang="en-US"/>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p:txBody>
          <a:bodyPr/>
          <a:lstStyle/>
          <a:p>
            <a:pPr eaLnBrk="1" hangingPunct="1"/>
            <a:r>
              <a:rPr lang="cs-CZ" altLang="en-US"/>
              <a:t>Výkonná moc</a:t>
            </a:r>
          </a:p>
        </p:txBody>
      </p:sp>
      <p:sp>
        <p:nvSpPr>
          <p:cNvPr id="53251" name="Rectangle 3"/>
          <p:cNvSpPr>
            <a:spLocks noGrp="1" noChangeArrowheads="1"/>
          </p:cNvSpPr>
          <p:nvPr>
            <p:ph type="body" idx="1"/>
          </p:nvPr>
        </p:nvSpPr>
        <p:spPr/>
        <p:txBody>
          <a:bodyPr/>
          <a:lstStyle/>
          <a:p>
            <a:pPr marL="609600" indent="-609600">
              <a:buFont typeface="Wingdings" panose="05000000000000000000" pitchFamily="2" charset="2"/>
              <a:buAutoNum type="alphaLcParenR"/>
            </a:pPr>
            <a:r>
              <a:rPr lang="cs-CZ" altLang="en-US" sz="2400"/>
              <a:t>Vláda ČR</a:t>
            </a:r>
          </a:p>
          <a:p>
            <a:pPr marL="609600" indent="-609600">
              <a:buFont typeface="Wingdings" panose="05000000000000000000" pitchFamily="2" charset="2"/>
              <a:buAutoNum type="alphaLcParenR"/>
            </a:pPr>
            <a:r>
              <a:rPr lang="cs-CZ" altLang="en-US" sz="2400"/>
              <a:t>Ministerstva (Ministerstvo životního prostředí)</a:t>
            </a:r>
          </a:p>
          <a:p>
            <a:pPr marL="609600" indent="-609600">
              <a:buFont typeface="Wingdings" panose="05000000000000000000" pitchFamily="2" charset="2"/>
              <a:buAutoNum type="alphaLcParenR"/>
            </a:pPr>
            <a:r>
              <a:rPr lang="cs-CZ" altLang="en-US" sz="2400"/>
              <a:t>Zvláštní orgány zřízené za účelem plnění speciálních úkolů v ochraně ŽP</a:t>
            </a:r>
          </a:p>
          <a:p>
            <a:pPr marL="982663" lvl="1" indent="-533400"/>
            <a:r>
              <a:rPr lang="cs-CZ" altLang="en-US" sz="2000"/>
              <a:t>Česká inspekce životního prostředí</a:t>
            </a:r>
          </a:p>
          <a:p>
            <a:pPr marL="982663" lvl="1" indent="-533400"/>
            <a:r>
              <a:rPr lang="cs-CZ" altLang="en-US" sz="2000"/>
              <a:t>CENIA (Česká informační agentura ŽP)</a:t>
            </a:r>
          </a:p>
          <a:p>
            <a:pPr marL="982663" lvl="1" indent="-533400"/>
            <a:r>
              <a:rPr lang="cs-CZ" altLang="en-US" sz="2000"/>
              <a:t>Správy národních parků a chráněných krajinných území</a:t>
            </a:r>
          </a:p>
          <a:p>
            <a:pPr marL="982663" lvl="1" indent="-533400"/>
            <a:r>
              <a:rPr lang="cs-CZ" altLang="en-US" sz="2000"/>
              <a:t>Státní fond životního prostředí</a:t>
            </a:r>
          </a:p>
          <a:p>
            <a:pPr marL="609600" indent="-609600">
              <a:buFont typeface="Wingdings" panose="05000000000000000000" pitchFamily="2" charset="2"/>
              <a:buAutoNum type="alphaLcParenR" startAt="4"/>
            </a:pPr>
            <a:r>
              <a:rPr lang="cs-CZ" altLang="en-US" sz="2400"/>
              <a:t>Krajské úřady</a:t>
            </a:r>
          </a:p>
          <a:p>
            <a:pPr marL="609600" indent="-609600">
              <a:buFont typeface="Wingdings" panose="05000000000000000000" pitchFamily="2" charset="2"/>
              <a:buAutoNum type="alphaLcParenR" startAt="4"/>
            </a:pPr>
            <a:r>
              <a:rPr lang="cs-CZ" altLang="en-US" sz="2400"/>
              <a:t>Okresní úřady</a:t>
            </a:r>
          </a:p>
          <a:p>
            <a:pPr marL="609600" indent="-609600">
              <a:buFont typeface="Wingdings" panose="05000000000000000000" pitchFamily="2" charset="2"/>
              <a:buAutoNum type="alphaLcParenR" startAt="4"/>
            </a:pPr>
            <a:r>
              <a:rPr lang="cs-CZ" altLang="en-US" sz="2400"/>
              <a:t>Orgány obcí</a:t>
            </a: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cs-CZ" altLang="en-US"/>
              <a:t>Nástroje realizace SPŽP</a:t>
            </a:r>
          </a:p>
        </p:txBody>
      </p:sp>
      <p:sp>
        <p:nvSpPr>
          <p:cNvPr id="54275" name="Rectangle 3"/>
          <p:cNvSpPr>
            <a:spLocks noGrp="1" noChangeArrowheads="1"/>
          </p:cNvSpPr>
          <p:nvPr>
            <p:ph type="body" idx="1"/>
          </p:nvPr>
        </p:nvSpPr>
        <p:spPr>
          <a:xfrm>
            <a:off x="2473326" y="1844675"/>
            <a:ext cx="7661275" cy="4464050"/>
          </a:xfrm>
        </p:spPr>
        <p:txBody>
          <a:bodyPr/>
          <a:lstStyle/>
          <a:p>
            <a:pPr eaLnBrk="1" hangingPunct="1">
              <a:lnSpc>
                <a:spcPct val="80000"/>
              </a:lnSpc>
              <a:buSzTx/>
            </a:pPr>
            <a:r>
              <a:rPr lang="cs-CZ" altLang="en-US" sz="2400" dirty="0"/>
              <a:t>Normativní (administrativně-právní) nástroje</a:t>
            </a:r>
          </a:p>
          <a:p>
            <a:pPr eaLnBrk="1" hangingPunct="1">
              <a:lnSpc>
                <a:spcPct val="80000"/>
              </a:lnSpc>
              <a:buSzTx/>
            </a:pPr>
            <a:r>
              <a:rPr lang="en-GB" sz="2400" dirty="0" err="1"/>
              <a:t>Ekonomické</a:t>
            </a:r>
            <a:r>
              <a:rPr lang="en-GB" sz="2400" dirty="0"/>
              <a:t> a</a:t>
            </a:r>
            <a:r>
              <a:rPr lang="cs-CZ" sz="2400" dirty="0"/>
              <a:t> </a:t>
            </a:r>
            <a:r>
              <a:rPr lang="en-GB" sz="2400" dirty="0" err="1"/>
              <a:t>tržní</a:t>
            </a:r>
            <a:r>
              <a:rPr lang="en-GB" sz="2400" dirty="0"/>
              <a:t> </a:t>
            </a:r>
            <a:r>
              <a:rPr lang="en-GB" sz="2400" dirty="0" err="1"/>
              <a:t>nástroje</a:t>
            </a:r>
            <a:endParaRPr lang="cs-CZ" sz="2400" dirty="0"/>
          </a:p>
          <a:p>
            <a:pPr eaLnBrk="1" hangingPunct="1">
              <a:lnSpc>
                <a:spcPct val="80000"/>
              </a:lnSpc>
              <a:buSzTx/>
            </a:pPr>
            <a:r>
              <a:rPr lang="cs-CZ" altLang="en-US" sz="2400" dirty="0"/>
              <a:t>Informační nástroje</a:t>
            </a:r>
          </a:p>
          <a:p>
            <a:pPr eaLnBrk="1" hangingPunct="1">
              <a:lnSpc>
                <a:spcPct val="80000"/>
              </a:lnSpc>
              <a:buSzTx/>
            </a:pPr>
            <a:r>
              <a:rPr lang="pt-BR" altLang="en-US" sz="2400" dirty="0"/>
              <a:t>Monitoring a příprava hodnotících zpráv </a:t>
            </a:r>
            <a:endParaRPr lang="cs-CZ" altLang="en-US" sz="2400" dirty="0"/>
          </a:p>
          <a:p>
            <a:pPr eaLnBrk="1" hangingPunct="1">
              <a:lnSpc>
                <a:spcPct val="80000"/>
              </a:lnSpc>
              <a:buSzTx/>
            </a:pPr>
            <a:r>
              <a:rPr lang="cs-CZ" altLang="en-US" sz="2400" dirty="0"/>
              <a:t>Dobrovolné nástroje</a:t>
            </a:r>
          </a:p>
          <a:p>
            <a:pPr eaLnBrk="1" hangingPunct="1">
              <a:lnSpc>
                <a:spcPct val="80000"/>
              </a:lnSpc>
              <a:buSzTx/>
            </a:pPr>
            <a:r>
              <a:rPr lang="cs-CZ" altLang="en-US" sz="2400" dirty="0"/>
              <a:t>Programové nástroje (Nástroje strategického plánování)</a:t>
            </a:r>
          </a:p>
          <a:p>
            <a:pPr eaLnBrk="1" hangingPunct="1">
              <a:lnSpc>
                <a:spcPct val="80000"/>
              </a:lnSpc>
              <a:buSzTx/>
            </a:pPr>
            <a:r>
              <a:rPr lang="cs-CZ" altLang="en-US" sz="2400" dirty="0"/>
              <a:t>Institucionální nástroje</a:t>
            </a:r>
          </a:p>
          <a:p>
            <a:pPr eaLnBrk="1" hangingPunct="1">
              <a:lnSpc>
                <a:spcPct val="80000"/>
              </a:lnSpc>
              <a:buSzTx/>
            </a:pPr>
            <a:r>
              <a:rPr lang="cs-CZ" altLang="en-US" sz="2400" dirty="0"/>
              <a:t>Průřezové nástroje </a:t>
            </a:r>
            <a:r>
              <a:rPr lang="cs-CZ" altLang="en-US" sz="2400"/>
              <a:t>mezinárodní spolupráce</a:t>
            </a:r>
            <a:endParaRPr lang="cs-CZ" altLang="en-US" sz="24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Aplikace různých nástrojů politiky ŽP</a:t>
            </a:r>
          </a:p>
        </p:txBody>
      </p:sp>
      <p:sp>
        <p:nvSpPr>
          <p:cNvPr id="4" name="Zástupný symbol pro číslo snímku 3"/>
          <p:cNvSpPr>
            <a:spLocks noGrp="1"/>
          </p:cNvSpPr>
          <p:nvPr>
            <p:ph type="sldNum" sz="quarter" idx="11"/>
          </p:nvPr>
        </p:nvSpPr>
        <p:spPr/>
        <p:txBody>
          <a:bodyPr/>
          <a:lstStyle/>
          <a:p>
            <a:pPr>
              <a:defRPr/>
            </a:pPr>
            <a:fld id="{84C61A1B-F696-4D07-8AF3-50AEF1438EAB}" type="slidenum">
              <a:rPr lang="cs-CZ" smtClean="0"/>
              <a:pPr>
                <a:defRPr/>
              </a:pPr>
              <a:t>53</a:t>
            </a:fld>
            <a:endParaRPr lang="cs-CZ"/>
          </a:p>
        </p:txBody>
      </p:sp>
      <p:pic>
        <p:nvPicPr>
          <p:cNvPr id="1026" name="Picture 2" descr="http://media.novinky.cz/215/332156-top_foto1-6nqs2.jpg?1346423402"/>
          <p:cNvPicPr>
            <a:picLocks noChangeAspect="1" noChangeArrowheads="1"/>
          </p:cNvPicPr>
          <p:nvPr/>
        </p:nvPicPr>
        <p:blipFill>
          <a:blip r:embed="rId2"/>
          <a:srcRect/>
          <a:stretch>
            <a:fillRect/>
          </a:stretch>
        </p:blipFill>
        <p:spPr bwMode="auto">
          <a:xfrm>
            <a:off x="1981201" y="1752600"/>
            <a:ext cx="4114799" cy="2318004"/>
          </a:xfrm>
          <a:prstGeom prst="rect">
            <a:avLst/>
          </a:prstGeom>
          <a:noFill/>
        </p:spPr>
      </p:pic>
      <p:sp>
        <p:nvSpPr>
          <p:cNvPr id="1028" name="AutoShape 4" descr="data:image/jpeg;base64,/9j/4AAQSkZJRgABAQAAAQABAAD/2wCEAAkGBxQTEhQUExQWFhUXFxcbGBgYGRgbGBwZFxgWGhcaHBgYHCggGh0lHBwYIjEhJSorLi4uGCAzODMsNygtLisBCgoKDg0OGhAQGywkICQsLCwsLSwsLCwsLCwsLCwsLCwsLCwsLCwsLCwsLCwsLCwsLCwsLCwsLCwsLCwsLCwsLP/AABEIAMIBAwMBIgACEQEDEQH/xAAbAAABBQEBAAAAAAAAAAAAAAADAAECBAUGB//EAD4QAAECBAQDBgUDAwMEAgMAAAECEQADITEEEkFRYXGBBSKRobHwBhMywdFS4fEUQnIjYoIzkqKyFtIkY8L/xAAZAQADAQEBAAAAAAAAAAAAAAAAAQIDBAX/xAAvEQACAgEDAgQEBgMBAAAAAAAAAQIRAxIhMQRBBRMiUWFxoeGBkbHB0fAyQlIj/9oADAMBAAIRAxEAPwDhpqxdtffKJSEk/wAtAVAMwNYJI7o2jB7IC7LDe/xE8hUWHvaGwn1pCiwUWdqWJEamBkAoKgC7hlBLsakgi9q+656Wxkux8MFJcIKlOKirQbCrzSkZlAJSVVUO7VEwiwtRo0Ph6Z8pU5BAICwVFOgL2FXTa24iEns8ns8KDAyxMKuKUpmVDAve220awiFnN5SEBzVnNXZz5CluMa0vsslLg6JN6V0gWBwC8UMsoswQTnYfSVihSDTvDTQR1vZuAUE950kMH3yu3DQRel2I5P8AoXSHHItTk0YfaeEUglhS7R6bL7MDKBtRvF/25eVbG9jBSa391h6aB7nkqTe7tEpAq5ja7d7FMskgfvXTjw/iMFM02gIo28FMYhlFatP0jxjVlrJfMSxjAwckuMxIHg8a8rFC14zYAF4U5wD9JJrw0vwjTRKAGUfuYUuaka19IbNVwYTk2MSJCUkqF/FoCZ5Km4RawkiZOVklgqJ8BxJ0EaX9HhMMf9Zfz5uqJbBIOxVR/HpD0t7s0x4p5JaYK2c1j5xQkmg526xiT5+Z99npxaPQ/wD5WE0lYaUjnX0Ai/g/iQzKTJMlQ/x/JMOLgu51vw3qEra+qPNJR7iiQygWqKjepr74wJOKVp4x6jieysBiAcyP6dZrmSWQ4sSPp8QI4r4q+E5+F75ZcomkxH01/UP7X8OMPTe63OSeOUHUlRg4jGZnDtxckeEPKxBDJpziiQYnwEKiAk9SnG5A8XguAQvODY0PnQUevODJUaZe8Ske+UaPyQ2YMSA5DGj0qRzAqa1iHIRBE5aiSRpqBd6UTR6xLEyyA44Udid22151iaEzMoUygkkd1mJIY2NCPxCmpcd3vGjvavI1p5xn8xgEpI+oZeBofC7eOu8AnMHOan5PDxg01VXAFmroeHGv8xUmzEAk2tS7Pz9OcUiSvPDlh48Bag4QPENQAknUt79mCKm3b31eAAkG1tDz1igBiTufMfeFBCT+keH5h4W4yyqZ3aULiCYNOYhIqT4VI3iM5Y2FxbzizgcoNaCoJIzDXSKb2KOp7QwyUYMKyMQuWokMQe8HOYEgODrSCSFqVhpuVKh3XKiCHIZk0pU0Z7GorXAl4pXyJstS6VLJFyP1VoPG0dr2XiJc/DZfoe4YpAUS9DR68Xi1UhFDsKT/AE2LQgq/6soZTUA3LVsRk/8AKL+Bpg8Wn9KsSnU2SeNOUch2hNnDEEmfWSopQSE93UVbvVb6nudDG18MT1zJGMQpRUtSVElqlS0rCiwoHYUA1i4ewMs/BIInTALCWm7u5UWbhQ3jskpaOS+ED/qzDY/Kl/8Asv8AaD/HHa0/DolGQoJKlkF0pVTK+ojVbITOpSIZcuOK+De38TPnpTNWFJKFlglIqkgCoHOO6hrdBwc78RdijES1IcpJbvC4Yg/aPKO1ZJQspXcKy5g31AkF3YNxp+feCiPJvifAH582lDMX/wCxjOSoZzuFUp61i+Fmnv3rFHDd1LGuv7GLcsX6+EYsVFlM3eNLs/DKnLTLliqj4bk8AKxilPdfi0dRgVHDYMrf/VxBKEHVMpP1ka1NP+06QfFmuHFLLNQjyw/anaqZSTh8KWSP+pN/umK1Y6J9dKXp9j9hTcRVAARqtVE8hqTy6tBPhfsb+omd5xLQxW1H2SDxr0HKPTJUoABKQAAGAFAANAIqEHk9UuD3Oo6mHQx8nCvV3f8APx/Q5bDfBMofXMWo8MqR4EE+cW0/CcofQuYDxyqHgAPWOhMuGA0jfyo+x5L6/qG7cjlcf2ZMlByxT+oW66iCdndqBIKJgzylBlIIcMbsDpw1jqAd7Rw/xVgjIUFI/wCms0/2q/Ty1HI7RhPG4eqJ2dPnj1P/AJZOf79Tlfjn4d/pFpXKDyJlUG+U3y8aWO3KOWw1Vh21/wDUx6n2bOGLw83CTL5SqWToRXyUx6mPLc+VRSQxBII1cUMDdrUjz8+J4cjgy3JnhISK/SAw4PeK4WFlbqyOOb3u1qeL84EqWTUA10Y78ov4HBpSQtZ718pG4DU3qDwjHZOzFFzApKJZBUpgxY2t/aLj3axmZwJYtViNt7dfMQDEzQnS3Wj0c6WiUvMSLCiWv9RAY+t+G0QvcdIhMmJIYHu156nf3xaKypRLmri1B6tFrEJKUqTZj3jzprvGbOBpfWnJqdfzDskGzFjyfkYJ8w+FrQiKNdxffl184rkH15fmGBZJ9uIaIAngOBZ4UOxhZ63Ie4AFgGYWoItdmSlTFMkOakDgKnqwMQxGGCUIUCo5rvowFqV/aLXZE1MhcucCVEu6bUKVC7bxdxaVjstdo9mzJbhSKHXnbrQxHDYtQQkEnIFCgvpbi4T4Bo30/GEv9Ff8qeOWMHC45IkGWRUl34MGajvfWB44r/FiJY3CTVZyEhRJfu1FAHFBdtDtGj8JLyzCBeZIW+2YKVQ8coHjDSe2ZIYfKUGSEkhZZVKuAK/aMns7GiVPCgCyVK7pd8qgQxLXaNU+GI7H4GmFSZilF3CAN2Gc10102i18Y9mzJ6JQlAKKVkmoFMpGpjl/hTtn5CVgpKnCbPRswslJ4bWjok/FKTaWrxV/9I1i1QPkB8IdiT5M5KpiGSErD5kn6i4DAvHbhUchJ+L0EsZZFQLqJc8Ai0XP/lKaD5ZLlh3uBOzi20NSigds6ZJjmO1sEFLVS6jFeZ8YlKm+SGb9ZfT/AGxm9odvLUCQwUSWAqw5/eJlNUFHIIkhf0JWwa4O1WLdYc5h/aoDZo6nB4xGRKVyi4ADpO1LKf1i8nsWTPAIW2rEB/EGOJSc3S/v6BycUF5A9qdbPVuEdH8UqyzJcnSVJlpPMjMo8y48Ivf/AAxIFJiCGZlO3kDWt4z/AIvT/wDlzjv8sjl8qXFyTUWex4NBPqN+yf7Ha/BuD+XhZZaq++Tvm+n/AMcsb8pJJZJDtR6xm9hEHDYdrfJlf+iY1cL9Q6+hjsgqiqPN6iblmlKXu/1JycKRVZzHc/YWENjDUbN9zF4p4xTx4qOUXpozlK0VYzPiTCfMw01OoSVJ5p7w8WbrGoIDjVAIWTYJUTyAMJq0PFJxnGS7NHlvYGK+XiJStM4B5L7p8jGZ8V4IIxs+rDO4/wCYCj5mDdnD/VlAazJYHVYaLfxmjNjJ5AcAJHUJTevPwjhg/Q/mex43FLJB/A5aXNVSimdrFgKbczGnNXmqSHFA1RuaD1inhwpI/ZmHpztrDzVF/LfasTSPFojNAN2ZIu92b7CCT8UhCy75nsNALX46wNKgSQGcaMaFhr0fqIWJQ61USQokf7q6Ur5w69xtbBcRPzEAsRd7OWbUbuesU8Qah6M/vgY0RLShNmqGJACqaXNLW5xRnSQokgvprVwbO1LbaQadxUAlqcpJL8/20hkK3HB9hDKlkFydDTY6vFTEYcodTkhqaVNLeNeEPTYy+Uj/AGnqIaBoxDAArSCwoQSa1rCiKfsFFtSlpRlWKAuNq8ot9mLeWkONQzPqYXaCHSwvDdmyGDVBvXjGcpasf4k2gkyS5H0ly1uB4xBOGCnDClPdYsmUfYhpWFyklzWM1kpUK0CT2cNiOv7xWxOGyEZXJNGBrw3jYQmJGS8EczT5BNGVghnoCx/EaCZCxtDyezgkuKdftF5Mn20VPqLfpY20Zxw6wQ9fE/eDJRNoxboBw5mNE4cf3EeUSCwLV4xk+pl2ZNmens1RLlUWpPZuXU9S94tyUKUaDweNSR2aSHUeh/mKj52Uai3yZeDwJUeEdFgJaEBiPJ4UmU1AB1H5EFTKOrdBHdixLGviWkkWfmIOhHh+Y5T40k/6kuYPpWjL/wApZYv/AMSmOiWNhAMXgfnyTLpmfNLP+8OwOwUCU9RGk46lR29B1CwZ1J8cP8Sx8C48TMOEP3pRKT/iSSg+Dp/4mOlRMIIO0eSdk9orws7OBZ0rQaOH7yTsQddCOYj0/s3tGXPRnlqcajUHYjQxWGaap8o18U6OWLK8iXplv8n7fwaJxquHnAZk4qvWGaIFVedPJ42PLtknjA+NMeJeGUn+6b3AOB+s8srjmRGp2n2giQgrmKCRpqSdgNTHmPbnaqsTNK1UAohOiU/k6n8CMs2RRVdz0vDOjlmyqbXpW/z+Ab4Sw2bEoJbKh1qJAoE1F7d7LXZ+MLF4rMtSv1qKh/yct9o0pcv+lw5Sqk6cxWP0S65UniauOJGgjNK0lTkAkC9PCOHJLSlH8ReJdTHLndcLYpKSjr9mIHl9oGqUl3bcA8P5jV+UDZqvY1NhtFdckAvvpoPxGakcFozF4cJCy5Yhm2EAEkXe/Dx58uEXZwUxDB6Bhax01sYqLKgCctgwGnh7vGim6HZXTKBO5ehLsNPZ4QioDjx6Nz2EVps5WYd0ttcnamvhrvE5klbOwIfQhh9zcDpFbk7iWoPpw1YU0gWKkJUANB799YiFVBdq8NCxcaRGcqrO5N6RSEN/Rp39YaGUVbHwMKGB0ycPDpwkHBJtBEZruNY822Y2V04c+xBkI3iQS1yPOF8zc+vrCpjVjpR7ESfhDIVmPdDngHMXJHZa1CrJ6/YRccMpcFKDKoXDhKlFg77AVjYk9lIH1Eq8AI0JaQLBhwEbw6P/AKLUEjAkdmKOjczGrhuykpqoufLwi+iW9hB0YfhHXDp4R7FA5aALD31iSk84N8uG+Vx9842ArqpqTprEFFRo4eDzJL2b36wAYQh2LE71/mAB5Uo6lyeXlBwmIScPqSPfOCmWdKe9oYGP2x2L/Ud50pngXNEzGtmP9q+NjY7xyw+dhpn98qYL6FvRQ8QY71KFC6vAftCUyk5JgTMT+laQQOQYFPRoznjT3XJ6vSeKSxR8vItUfr918DnMP8b4hNFJlr4lJB/8S3lDYj41xCnyplo4gFRe1MxI8o1F/D+GU/8ApqT/AIzFei0qaK0nsnCZzLAzqrQznIy/U4lhJFYmsnGo611Hhz9Sxv8AL70cxMmzZ8wZiubMNrk8gBYcBSOg7P7LThmmTmXOuiUKpQdFLIuRoB53HRS8MEJKZSUywbhCWJ5qdz4xi43CAku78PyPH28Ly6V8s5eq8Ulkj5eJaY/X7GdiJuZRUs5iqp3PvaKpGwHt4sYpNSB4tTzJO8UyTWng49dI8/JBxZ4sotE8rfj+OUDLG9CLe+kTSv3ygd30hJslNocKS7PatoEtKagPz/Lc4koqGmw9YrTZ9a3D6sOFeUaJ+xVglykg1AFPw/o/SBrwo38b0+0Wl4gAEUro7+wwgTAMSkE8gDXYnhFa2gspKwWWju/lcQP5BSXN9yON61i5OCifXq7c4GtWYso878iabc9otTZW5lTsMoklnholNxZBIBpo4IhRep+wrOqE3UOfBomJa1fS7da13BoIsJlAe3ME+b7184celXcpRSJYfsglipaRvVz5UEaUns2UBbNarjSMsTNgT5wWWVGyX31/iNo4IR4QzdlywkMGHARIAafmMrD9mzFfU6U6ak9NOsbGD7NSiwrrf+I0oCUtL28IOnDVv5VtzgiUDT394mC9AIAGTKAiWWHKKVhO0AEFD94iUwUr4CIPz8IAB5KU9Kwgk9OVYKkNU784I29POAAJTV2f3tEVA+yYsFVN/fC8CWkHfx9YAKowoLvX+dCawRKANqmCgREiACSRHL9mpA7QVxVN8wVfaOnyklozUdiLTikTsycpWe7V6y1jleJkrOvpskYRyKT5jt87Nxcum3WMjGyTXX3V6c431A/vGRjaG9NtfX3SA5Tm8RhyVFy1NntWjxmTEguGKtn12FBrG9NAVxfbwvz+1ox8WhlMkHZ2N9BZg7/xGGWHdCZVdqMRbUel/wCIhMmE0BPVvL2YU675gNwwZzpw/eALmsBW/AtW3KOWUNyJRHBJvXyGt4ZUwEFmKqWtzgaZjihc32Pu0OpVkim939tEpEEFMD9I046+Voib8za+28RmKI2bwiUhW4tryp+/7RSEmRUSlt+XnFb5zk3cNZibUv8ASK6X9DKIOu44+2MRZgNPJ+cWWmBU76f9v7w0Wvmp38/wIaHYWdHh5SlMEpfkHjTk9kLN2HvYfkRsSZID3iyAKUj0TQypPYyf7iVdaeH5jQl4ZKRTS0TCuTQ4GsICWzBvfOHUDap5e+cLINfCJIYOw6whjBB2bn+9IklD0r0hwHd2odb16xNUyndHu20IBvdIi0RK4TQATy7RNKRtEAo+6e9okk0dve8MBzLeF8k/zCG5HhEszdf3gEDyNA1rrrB14gWemlPbxWmzKadBAAxJ+8M8CHgIQWDAAQGLSlf6SDsseZI+8Ukxk43FzP6mXLzH5eeWWIB1Iuzh7dYV0a48TyN12Tf5HVpLimvExk4yW5Nf56UjXBYXjKnKe/8ALu0BmYy0BR7uU+G52/EUMUjKp2Z7sk33OUttUm0a00VtV7jhFSbiSAe4onUUseLsacYUgMjEXLhVBxDudgH6GKC0Vcgtr15ULNeNzETCSQRWl1Fr8vPhGfNBJ6CMJxGUVhLVpU+gLF+TQKa+gF/Lx4ecW8VKIT/qE5qFAIYFD33FCS3s0RKzVqNLUqaak2jBxpmbiSXN1yjelgNRSIldLNrQb/v72Zchi7lk8NtQ430gSFqQSyjW7OKOC3Gw6tE6TNxIKD8STqXiIWBQ6+PODKS22rs7tx25CGmkHK4SKNYOal6v6w0AFSx+loUSKjoB4PCgsVHqqQKUrp6+MOkDytEEIN7ch74QSSmli/It46/tHpHQTyklvfiImE70I90gedqhyw0A46xNMxw5BS4sWcc2JEICWR7DjqYkoAbH09K/mBmbo1NvLpA8wFq2gAIuZ1hn4eG+kQSk+/ft4k7cuA58IAC2984khPRoilO8IFxV6fxSAAuV9bRNKRagHKKwWHseXusSE0Btbh7NWlGqBAAYzNjz8D4XHhA1860f2IYzGqLcngaib1/iACMxZNvOBn3RoIeb0r9/vAZigKa19ffswCFlF9LwkdIjnGn2giJVHsPfCAYZGX30jA7cOXGSFMWaVp/+xQjelCtKtt74RndsEOC1gPJTwmrNsObym3V2mvzN2eo5S1Cxrt9ox5oonMXOhN3sbUdvWNObNU1EtuVFPkEE16xQnqdVD71vflx4NCMjPnMaWB0s92HHrtFZINSK22GvAtFyfLeha2rDyHT8xnTkKBY0NS4rpy84GIBiAa0d2oXvzsTsNhAJqSA1mtSzUfTbdoJMUqvfDs7VdiBQ7GmrawD5igxNNvsaW3f1jFsZRTKABCVNp+osS+im/mHUtKgEpLFySv6ll3vo3LZ9aGUxFXINLOLV4s2kVJ0oIUCHrqPNzo/t4zbBhJRYi6r3BHpXwirMQkp7j0vUOCl3YXbizDjBlYgGuZstDShIbhU3gRApl1ubu51GnL+Il13IZTIc0NR+NjeIsQ4Nh5nf+YMup4Mz3LWtpSkCRa5qf2qH4GEku5m9mA+a9XHin7mFEwgfoB45YUVpQUesBTMWfqNnZtfZiWZzXXmBWBk7W9YYzSTSvlHcbBxMbj6XLeXvaClh9v484Fmaoby8Lw6ZlztwMIAgme+cSfXTx39vEM28PLGxI8oACJBOla+ETCQG9s0OksL1gay/4r7/AJgAlnF3bhq8QUoG59H93iOff7t4tD5gd2cVroLD94AGLuzV1oaXPD35GloTQvUgNfQ7Gt6NCzfUGLahhruYr58pIL5SdAA1g3i9b+UIAxYOVDfn4PtuIrz8R9JcBywBYV2bza8Wpkom5DNr0rQERFJF3NOYHMPyNf2gAAjVzV9GrWtvbP1kgVr7bjvDKIYMKN04e+EPMPAAvd3Pi8ADUKvQenpBwqosGdn/ACNdOsVxYvrelx+IrzxPzjIZeQAOCDmJBrakDAvTsVkBWQVf4pclqUFzeMztPEZ0ZmUnuKooZVBgdI0Z0xgO8H2NPu8ZvaIUUnMAO6tmcu44iBciZtSiyWZIFaAEDU2MVcT/ALVAF9Qf2+/KKszHKZOdHcUkEzMyPlpcWJKweoGo6Upc+X/YVrF6uA6iwCSsMaOaUADwqKLyUBIYAVawFXZzeK86WS7G9zRw4+ziKfaGOEoArQtIUoJBdB3csFOadIJiJoAuTyHTQ1hMCHyiA5USQXJ00LtoPG/GMfFoCCwCjVtGPQcaxozZoI7utTvW9QaC8UJsihuP8e9R6MN31iGkxlWXMdTlI3FWLvqBr1iOJmDmBt+H7xfjvFeajIMr5QXOZRFTTugam/UdYHIw7JDGxudATV2qaizNSMdImvYmqaH+pqW9CP4/aC56Qos/E6njUUe8TGHSEl3SpyAAaFTh0ku4Ybt1vEVygpPfsS7lqO29BYaPA1XLE4tcsGpaD3Us9OdGDE8ftEJ8spAzA3uDqGJodK+cSm4WW1iP9zgVJd6eHsQ84kJypU2UlhqSohxbQAcRWIq+5nQMYZOprwtDQaTPGUOWLV+r7CFD3GeggnX01/EEz7nX3WsAC+LtzuPfGFn870jvKC5jWt+MMOAbj/MRSxPXf3XWCpB6OK3gGEkoJrwu1dW+0HTKps2pPvnFcTdgAOj/AM8ommeXJPH976OYQBFbPwpXnb8QJzxvep34ekEE0mgsS3j6GHMpye8SasAK3NDo/mYAGRJNKm52qAPdWhpfeUz2uXDtsBQPxPGKolFSqPSlgwaruzPwfUdSSpVGdTuM1zTYg26Ne4hMC6kJFGYGobh1pfbxgE2ZmAGjWDO4FneukJKmcVAdy2x30B0tpxpEKLkOzCpa417zaAXNBAAPDTK5f708HvtwPGwaJuGDGtX1HkDp6xETbk2o/wB+P6hrCM8PyfWvkH8eEADkH708ud/xEQSdOr2NDwZ+vpDKmPYCm7m4ar0OsEQCS5PjY726QwHShmalyGbr5+nOHINyX89m984SlA2Bffj01/Mcf8c9oFCCEkuVJSGv+pR8m6wAavbvZnzFJzzAmSkpKwQe8xJAd7OdtTY1g2JxgWkEMEd4J0BYCorbTptGD2OpXyUEqVmIzXOtvJozVdqzJmLMrOrIk2dx3U97zcQ0iWzdwZQhOZUxawcrJUU0fQJDO9qg/eBdsKxGIXLElXy5aSxUFMdlKAFwBQDnFPtTFmVLUsHvAUJALElhccYBhe25v9MpZUP0p7qQzsKMKFyfCCh2VMfjjMnqStRySywuoJAoah7sHIjocNMStNClrPo9W2Jt7eMXsXCJbM1VbihbjpHRyZQSGINXu5I2ubfjwlgikZSwpgU2cVNbcO7+YWIQUpNTtQu72qRyizMzBml5h4Fzuwe3nEcyzVmDuznxI1uRGWmuCjMCSSosSUsCFaVpQkDe0VVTKlTmtqpu9wLvdxeLmKw+ZxUAkk5coZqnpwtXjWovA5TmY6MpJewer1owA9iJapDboHNm1G2rAtTl3QSWuzvwgGInEn6WZ3Sp66BhpUu+7RZUlALZX4kPrcsBUO1PCBTMICQ4UK3oTY6ZgdLml4l00J78EDNN1FOa6SBR7gmwAB1GsARmPBi1NOtPLbjF2XIR3hppUOPAwxw4SO7UVfvfYHyiYqJnFIrp+Z+gn/s+8NF9MsNRKugpDQekdHYg218/vBE+trxFBepNXDDfQAH3pF+TJADlPCo5PTV+sdxQOVJIPfcHRh49II51pyGwuzBokSSp6abG1XcnrE8TMbTvUAcjmGBpYwgAzBSlLPq3hQw0m4KWbf0YDgwiKk3KweT5aksKtv8AmLa1BLHKTTM/eYDZ3KdNIVgDBIVu+xa27bjTjxiBq19q8tCzP75Gl0qVcfp7zf5Cvi14FiVZXBF02NuA71vEwAOWA7vdqKlI4XqHroPKJlDAVGgoWJLXq4tEES2AfIRdnJLWo6Tx4U5xCZiHttsTag4hmhASCnsXVo5NNgLnjQ6RXmUI5m1OL9K3ictdLMBoA5La8m9tEQuj0fRqX8PHyhgRyfarbi/veJpTR6h25bmILLh7F6tvUg0Lb1hlCnHz/bTzgAZR6bab+GkOksHf3tSFmtx99IdKWFdLdOL++EADKmkVOkcR2jiZc2YDNExOV+6Uj6jckvyjuU0qRR/txO8TVLS9QPLwYinnYQCONHacpqG2jH8NGfgpMuWSszElancg6kubx6CrBSS7y0HT6UnQ04e+MU5vYMlVTKQOiRpQONtaQ7CjkcfJE5IRnSAS57ybB+O5HhA8ZhQmXLkoYurfQOTZ9THUT/hnDlu4df1JpUNQu8V8P8OS5RKg5B3Ng70ccOdGhWFFXs6RlHeFmZg2opXalKRdUtIZihSjXKlY0NKV51h8QMuVg5LgBy502I2NW1gcnDhJJCEpUWqkG22YtX3rEtjoKlRD1s7NUnQ7mnOo4lop4uapkkJJJctoASW72azbxZmOGZtXBuxoRypsdDA5swIAClZXU3ddu8ABXfiXvCoDIxE8qaqqsDlygCz11A2L+dGxUkFmKmuzitWcd22ulI0pk1bZXJBLsLEABqBy9KsdBvFVMrM6mArqRZ92s0TKIzM+bLSSwK3oA7U4prkLvUiwsIJIQpZQkUcEWUQKu/dBNnfxi6cK4zU0D+9+ekUDglBiaaO2r1Fa6bxEo+wtyKWLE0vtXwt74QKcvvOKdRbRy1qk13iac+U5WI12ci1LcX4V1gAUBd6DxBD+VPKu2elk6R/61WmlKPp0EKJSxT6BrZKd+IeFD2FR6VLl/LrVThhQpLFnoPGDpU7kswvrawu29DGSmcTQ86AMdq/eEZnN6MKneo4R20WaJxADs+Y6uE6atbziK5zDMHB1qXO9Xty5Rmp3uKcG4e9ok1S7ag9X69RtCoC4ha3zZi7saV5N+0GTjFNVR4mraX1frFRSgxax0/m/7RFJINBSg24tahgoLLaZ5ckEu55eH5iHzXcmhNKvW72pv5QEF6u9raW4+ZP5h1F7alhfn6crwAHC0kd41vX8NeBFqij0sBC+YGASwpu402NdfGIBRO5ADAMakm9KPXXbhAARRbY2o5Yv0p4XhlKrWx2r78PvEE9A3h70hKXWurl+HtoAJrYWYirWiKSKAE15tT2IHJQpLurNU2Fqmho56xN9m93t94BEwHfhfSptz0hkrYO/oGs9hCQdho9j11rrprE5NTppcUa1A/XxhANLSTrR/fmIeWoZnUodS13vWmsTTehIGuZxYMxNCObQdIuwZxe+zgXL3rVoYxZU0a9s1dresKesggAE8NaGpYX8qgRJSHAoFelA/vlAZkkLZJJBBux00qCOvXYwmBGaGY5QGq5YsSVMwBOjfdrRS/qQGDBz9NU1FXbU1B4c4uT1pDgm12Lki+lxbXaKM2T3yohRDMGUSKWqqhYaitGhAMZ4FRxOUDiwpS93PHYwGbOonKSCRWrV3owy/TSuvCLAUliKlxq7M7XNXABozQy6BVAkHcpcJdyzh/BjAMrSXuC9BQAXOrCo38aQNSSxdLGjsAaaGzam+5gqnBBLtVqaHQcb6aNWkNMmBn0IsxfwvofbQqAz14hIWxpQXygv+nV9C1bwwW763qxBYks9Axv1ipjCqyQAp/7szj/iHAJLCpNwIFh1rfKoJKRQAJatWer2ru0QrEi5MVqd2udWatg1NPtFBRJA73Cj2qwvpFrFzSwKClykfUTRIvS5pmD/AGjOmzCxe4bMQ9y7HkTEzVobVgJoIzfSrYqHCxQaP5QBCUNROWjsKud2U/pBVkuxSRwvT7xkYjFlNALWvRuXSM7lZEpSRdBX/a7aO/2pCiGHWFJCs1/tSFE2yNZ3rMQ2xPWCKoC1IUKPQLDyjRXBQbg0SlGh/wAk/eFChDC/2qOvegUwt5erQoUICUxRyipqz+Jh3qPDptChQwJ4n+7p6mIzL9D6pHpChQgHxBZyKUFoRDGmx8naFCgAGv6X/wBw83go/PrChQADWo1rqPUiLCLHmPQwoUABcMo5BW+V+qg8HQkVpofUwoUABB9IPAesPikj/TpdCX6538YUKAaM/FUyNRykdMppGTLWTOmAkkBSWBqz3aFCiWNcMl2l9PX8wHDlphAt8xf/APH5PjChQ+wi6lIEoECpTU6mqtYrT0gEsAO99lQoUSALHTSmYMpI7mhb+07QIJHypJYPvreFCiX+xXZfMxVD6v8AH7RX7RDBIFAb8aIvvc+MKFEgzOlmh6+hgeMlitBfaFCjH/YxZWUgOaC5hQoUUM//2Q=="/>
          <p:cNvSpPr>
            <a:spLocks noChangeAspect="1" noChangeArrowheads="1"/>
          </p:cNvSpPr>
          <p:nvPr/>
        </p:nvSpPr>
        <p:spPr bwMode="auto">
          <a:xfrm>
            <a:off x="1679576" y="-2362200"/>
            <a:ext cx="6581775" cy="4933950"/>
          </a:xfrm>
          <a:prstGeom prst="rect">
            <a:avLst/>
          </a:prstGeom>
          <a:noFill/>
        </p:spPr>
        <p:txBody>
          <a:bodyPr vert="horz" wrap="square" lIns="91440" tIns="45720" rIns="91440" bIns="45720" numCol="1" anchor="t" anchorCtr="0" compatLnSpc="1">
            <a:prstTxWarp prst="textNoShape">
              <a:avLst/>
            </a:prstTxWarp>
          </a:bodyPr>
          <a:lstStyle/>
          <a:p>
            <a:endParaRPr lang="cs-CZ"/>
          </a:p>
        </p:txBody>
      </p:sp>
      <p:sp>
        <p:nvSpPr>
          <p:cNvPr id="1030" name="AutoShape 6" descr="data:image/jpeg;base64,/9j/4AAQSkZJRgABAQAAAQABAAD/2wCEAAkGBxQTEhQUExQWFhUXFxcbGBgYGRgbGBwZFxgWGhcaHBgYHCggGh0lHBwYIjEhJSorLi4uGCAzODMsNygtLisBCgoKDg0OGhAQGywkICQsLCwsLSwsLCwsLCwsLCwsLCwsLCwsLCwsLCwsLCwsLCwsLCwsLCwsLCwsLCwsLCwsLP/AABEIAMIBAwMBIgACEQEDEQH/xAAbAAABBQEBAAAAAAAAAAAAAAADAAECBAUGB//EAD4QAAECBAQDBgUDAwMEAgMAAAECEQADITEEEkFRYXGBBSKRobHwBhMywdFS4fEUQnIjYoIzkqKyFtIkY8L/xAAZAQADAQEBAAAAAAAAAAAAAAAAAQIDBAX/xAAvEQACAgEDAgQEBgMBAAAAAAAAAQIRAxIhMQRBBRMiUWFxoeGBkbHB0fAyQlIj/9oADAMBAAIRAxEAPwDhpqxdtffKJSEk/wAtAVAMwNYJI7o2jB7IC7LDe/xE8hUWHvaGwn1pCiwUWdqWJEamBkAoKgC7hlBLsakgi9q+656Wxkux8MFJcIKlOKirQbCrzSkZlAJSVVUO7VEwiwtRo0Ph6Z8pU5BAICwVFOgL2FXTa24iEns8ns8KDAyxMKuKUpmVDAve220awiFnN5SEBzVnNXZz5CluMa0vsslLg6JN6V0gWBwC8UMsoswQTnYfSVihSDTvDTQR1vZuAUE950kMH3yu3DQRel2I5P8AoXSHHItTk0YfaeEUglhS7R6bL7MDKBtRvF/25eVbG9jBSa391h6aB7nkqTe7tEpAq5ja7d7FMskgfvXTjw/iMFM02gIo28FMYhlFatP0jxjVlrJfMSxjAwckuMxIHg8a8rFC14zYAF4U5wD9JJrw0vwjTRKAGUfuYUuaka19IbNVwYTk2MSJCUkqF/FoCZ5Km4RawkiZOVklgqJ8BxJ0EaX9HhMMf9Zfz5uqJbBIOxVR/HpD0t7s0x4p5JaYK2c1j5xQkmg526xiT5+Z99npxaPQ/wD5WE0lYaUjnX0Ai/g/iQzKTJMlQ/x/JMOLgu51vw3qEra+qPNJR7iiQygWqKjepr74wJOKVp4x6jieysBiAcyP6dZrmSWQ4sSPp8QI4r4q+E5+F75ZcomkxH01/UP7X8OMPTe63OSeOUHUlRg4jGZnDtxckeEPKxBDJpziiQYnwEKiAk9SnG5A8XguAQvODY0PnQUevODJUaZe8Ske+UaPyQ2YMSA5DGj0qRzAqa1iHIRBE5aiSRpqBd6UTR6xLEyyA44Udid22151iaEzMoUygkkd1mJIY2NCPxCmpcd3vGjvavI1p5xn8xgEpI+oZeBofC7eOu8AnMHOan5PDxg01VXAFmroeHGv8xUmzEAk2tS7Pz9OcUiSvPDlh48Bag4QPENQAknUt79mCKm3b31eAAkG1tDz1igBiTufMfeFBCT+keH5h4W4yyqZ3aULiCYNOYhIqT4VI3iM5Y2FxbzizgcoNaCoJIzDXSKb2KOp7QwyUYMKyMQuWokMQe8HOYEgODrSCSFqVhpuVKh3XKiCHIZk0pU0Z7GorXAl4pXyJstS6VLJFyP1VoPG0dr2XiJc/DZfoe4YpAUS9DR68Xi1UhFDsKT/AE2LQgq/6soZTUA3LVsRk/8AKL+Bpg8Wn9KsSnU2SeNOUch2hNnDEEmfWSopQSE93UVbvVb6nudDG18MT1zJGMQpRUtSVElqlS0rCiwoHYUA1i4ewMs/BIInTALCWm7u5UWbhQ3jskpaOS+ED/qzDY/Kl/8Asv8AaD/HHa0/DolGQoJKlkF0pVTK+ojVbITOpSIZcuOK+De38TPnpTNWFJKFlglIqkgCoHOO6hrdBwc78RdijES1IcpJbvC4Yg/aPKO1ZJQspXcKy5g31AkF3YNxp+feCiPJvifAH582lDMX/wCxjOSoZzuFUp61i+Fmnv3rFHDd1LGuv7GLcsX6+EYsVFlM3eNLs/DKnLTLliqj4bk8AKxilPdfi0dRgVHDYMrf/VxBKEHVMpP1ka1NP+06QfFmuHFLLNQjyw/anaqZSTh8KWSP+pN/umK1Y6J9dKXp9j9hTcRVAARqtVE8hqTy6tBPhfsb+omd5xLQxW1H2SDxr0HKPTJUoABKQAAGAFAANAIqEHk9UuD3Oo6mHQx8nCvV3f8APx/Q5bDfBMofXMWo8MqR4EE+cW0/CcofQuYDxyqHgAPWOhMuGA0jfyo+x5L6/qG7cjlcf2ZMlByxT+oW66iCdndqBIKJgzylBlIIcMbsDpw1jqAd7Rw/xVgjIUFI/wCms0/2q/Ty1HI7RhPG4eqJ2dPnj1P/AJZOf79Tlfjn4d/pFpXKDyJlUG+U3y8aWO3KOWw1Vh21/wDUx6n2bOGLw83CTL5SqWToRXyUx6mPLc+VRSQxBII1cUMDdrUjz8+J4cjgy3JnhISK/SAw4PeK4WFlbqyOOb3u1qeL84EqWTUA10Y78ov4HBpSQtZ718pG4DU3qDwjHZOzFFzApKJZBUpgxY2t/aLj3axmZwJYtViNt7dfMQDEzQnS3Wj0c6WiUvMSLCiWv9RAY+t+G0QvcdIhMmJIYHu156nf3xaKypRLmri1B6tFrEJKUqTZj3jzprvGbOBpfWnJqdfzDskGzFjyfkYJ8w+FrQiKNdxffl184rkH15fmGBZJ9uIaIAngOBZ4UOxhZ63Ie4AFgGYWoItdmSlTFMkOakDgKnqwMQxGGCUIUCo5rvowFqV/aLXZE1MhcucCVEu6bUKVC7bxdxaVjstdo9mzJbhSKHXnbrQxHDYtQQkEnIFCgvpbi4T4Bo30/GEv9Ff8qeOWMHC45IkGWRUl34MGajvfWB44r/FiJY3CTVZyEhRJfu1FAHFBdtDtGj8JLyzCBeZIW+2YKVQ8coHjDSe2ZIYfKUGSEkhZZVKuAK/aMns7GiVPCgCyVK7pd8qgQxLXaNU+GI7H4GmFSZilF3CAN2Gc10102i18Y9mzJ6JQlAKKVkmoFMpGpjl/hTtn5CVgpKnCbPRswslJ4bWjok/FKTaWrxV/9I1i1QPkB8IdiT5M5KpiGSErD5kn6i4DAvHbhUchJ+L0EsZZFQLqJc8Ai0XP/lKaD5ZLlh3uBOzi20NSigds6ZJjmO1sEFLVS6jFeZ8YlKm+SGb9ZfT/AGxm9odvLUCQwUSWAqw5/eJlNUFHIIkhf0JWwa4O1WLdYc5h/aoDZo6nB4xGRKVyi4ADpO1LKf1i8nsWTPAIW2rEB/EGOJSc3S/v6BycUF5A9qdbPVuEdH8UqyzJcnSVJlpPMjMo8y48Ivf/AAxIFJiCGZlO3kDWt4z/AIvT/wDlzjv8sjl8qXFyTUWex4NBPqN+yf7Ha/BuD+XhZZaq++Tvm+n/AMcsb8pJJZJDtR6xm9hEHDYdrfJlf+iY1cL9Q6+hjsgqiqPN6iblmlKXu/1JycKRVZzHc/YWENjDUbN9zF4p4xTx4qOUXpozlK0VYzPiTCfMw01OoSVJ5p7w8WbrGoIDjVAIWTYJUTyAMJq0PFJxnGS7NHlvYGK+XiJStM4B5L7p8jGZ8V4IIxs+rDO4/wCYCj5mDdnD/VlAazJYHVYaLfxmjNjJ5AcAJHUJTevPwjhg/Q/mex43FLJB/A5aXNVSimdrFgKbczGnNXmqSHFA1RuaD1inhwpI/ZmHpztrDzVF/LfasTSPFojNAN2ZIu92b7CCT8UhCy75nsNALX46wNKgSQGcaMaFhr0fqIWJQ61USQokf7q6Ur5w69xtbBcRPzEAsRd7OWbUbuesU8Qah6M/vgY0RLShNmqGJACqaXNLW5xRnSQokgvprVwbO1LbaQadxUAlqcpJL8/20hkK3HB9hDKlkFydDTY6vFTEYcodTkhqaVNLeNeEPTYy+Uj/AGnqIaBoxDAArSCwoQSa1rCiKfsFFtSlpRlWKAuNq8ot9mLeWkONQzPqYXaCHSwvDdmyGDVBvXjGcpasf4k2gkyS5H0ly1uB4xBOGCnDClPdYsmUfYhpWFyklzWM1kpUK0CT2cNiOv7xWxOGyEZXJNGBrw3jYQmJGS8EczT5BNGVghnoCx/EaCZCxtDyezgkuKdftF5Mn20VPqLfpY20Zxw6wQ9fE/eDJRNoxboBw5mNE4cf3EeUSCwLV4xk+pl2ZNmens1RLlUWpPZuXU9S94tyUKUaDweNSR2aSHUeh/mKj52Uai3yZeDwJUeEdFgJaEBiPJ4UmU1AB1H5EFTKOrdBHdixLGviWkkWfmIOhHh+Y5T40k/6kuYPpWjL/wApZYv/AMSmOiWNhAMXgfnyTLpmfNLP+8OwOwUCU9RGk46lR29B1CwZ1J8cP8Sx8C48TMOEP3pRKT/iSSg+Dp/4mOlRMIIO0eSdk9orws7OBZ0rQaOH7yTsQddCOYj0/s3tGXPRnlqcajUHYjQxWGaap8o18U6OWLK8iXplv8n7fwaJxquHnAZk4qvWGaIFVedPJ42PLtknjA+NMeJeGUn+6b3AOB+s8srjmRGp2n2giQgrmKCRpqSdgNTHmPbnaqsTNK1UAohOiU/k6n8CMs2RRVdz0vDOjlmyqbXpW/z+Ab4Sw2bEoJbKh1qJAoE1F7d7LXZ+MLF4rMtSv1qKh/yct9o0pcv+lw5Sqk6cxWP0S65UniauOJGgjNK0lTkAkC9PCOHJLSlH8ReJdTHLndcLYpKSjr9mIHl9oGqUl3bcA8P5jV+UDZqvY1NhtFdckAvvpoPxGakcFozF4cJCy5Yhm2EAEkXe/Dx58uEXZwUxDB6Bhax01sYqLKgCctgwGnh7vGim6HZXTKBO5ehLsNPZ4QioDjx6Nz2EVps5WYd0ttcnamvhrvE5klbOwIfQhh9zcDpFbk7iWoPpw1YU0gWKkJUANB799YiFVBdq8NCxcaRGcqrO5N6RSEN/Rp39YaGUVbHwMKGB0ycPDpwkHBJtBEZruNY822Y2V04c+xBkI3iQS1yPOF8zc+vrCpjVjpR7ESfhDIVmPdDngHMXJHZa1CrJ6/YRccMpcFKDKoXDhKlFg77AVjYk9lIH1Eq8AI0JaQLBhwEbw6P/AKLUEjAkdmKOjczGrhuykpqoufLwi+iW9hB0YfhHXDp4R7FA5aALD31iSk84N8uG+Vx9842ArqpqTprEFFRo4eDzJL2b36wAYQh2LE71/mAB5Uo6lyeXlBwmIScPqSPfOCmWdKe9oYGP2x2L/Ud50pngXNEzGtmP9q+NjY7xyw+dhpn98qYL6FvRQ8QY71KFC6vAftCUyk5JgTMT+laQQOQYFPRoznjT3XJ6vSeKSxR8vItUfr918DnMP8b4hNFJlr4lJB/8S3lDYj41xCnyplo4gFRe1MxI8o1F/D+GU/8ApqT/AIzFei0qaK0nsnCZzLAzqrQznIy/U4lhJFYmsnGo611Hhz9Sxv8AL70cxMmzZ8wZiubMNrk8gBYcBSOg7P7LThmmTmXOuiUKpQdFLIuRoB53HRS8MEJKZSUywbhCWJ5qdz4xi43CAku78PyPH28Ly6V8s5eq8Ulkj5eJaY/X7GdiJuZRUs5iqp3PvaKpGwHt4sYpNSB4tTzJO8UyTWng49dI8/JBxZ4sotE8rfj+OUDLG9CLe+kTSv3ygd30hJslNocKS7PatoEtKagPz/Lc4koqGmw9YrTZ9a3D6sOFeUaJ+xVglykg1AFPw/o/SBrwo38b0+0Wl4gAEUro7+wwgTAMSkE8gDXYnhFa2gspKwWWju/lcQP5BSXN9yON61i5OCifXq7c4GtWYso878iabc9otTZW5lTsMoklnholNxZBIBpo4IhRep+wrOqE3UOfBomJa1fS7da13BoIsJlAe3ME+b7184celXcpRSJYfsglipaRvVz5UEaUns2UBbNarjSMsTNgT5wWWVGyX31/iNo4IR4QzdlywkMGHARIAafmMrD9mzFfU6U6ak9NOsbGD7NSiwrrf+I0oCUtL28IOnDVv5VtzgiUDT394mC9AIAGTKAiWWHKKVhO0AEFD94iUwUr4CIPz8IAB5KU9Kwgk9OVYKkNU784I29POAAJTV2f3tEVA+yYsFVN/fC8CWkHfx9YAKowoLvX+dCawRKANqmCgREiACSRHL9mpA7QVxVN8wVfaOnyklozUdiLTikTsycpWe7V6y1jleJkrOvpskYRyKT5jt87Nxcum3WMjGyTXX3V6c431A/vGRjaG9NtfX3SA5Tm8RhyVFy1NntWjxmTEguGKtn12FBrG9NAVxfbwvz+1ox8WhlMkHZ2N9BZg7/xGGWHdCZVdqMRbUel/wCIhMmE0BPVvL2YU675gNwwZzpw/eALmsBW/AtW3KOWUNyJRHBJvXyGt4ZUwEFmKqWtzgaZjihc32Pu0OpVkim939tEpEEFMD9I046+Voib8za+28RmKI2bwiUhW4tryp+/7RSEmRUSlt+XnFb5zk3cNZibUv8ASK6X9DKIOu44+2MRZgNPJ+cWWmBU76f9v7w0Wvmp38/wIaHYWdHh5SlMEpfkHjTk9kLN2HvYfkRsSZID3iyAKUj0TQypPYyf7iVdaeH5jQl4ZKRTS0TCuTQ4GsICWzBvfOHUDap5e+cLINfCJIYOw6whjBB2bn+9IklD0r0hwHd2odb16xNUyndHu20IBvdIi0RK4TQATy7RNKRtEAo+6e9okk0dve8MBzLeF8k/zCG5HhEszdf3gEDyNA1rrrB14gWemlPbxWmzKadBAAxJ+8M8CHgIQWDAAQGLSlf6SDsseZI+8Ukxk43FzP6mXLzH5eeWWIB1Iuzh7dYV0a48TyN12Tf5HVpLimvExk4yW5Nf56UjXBYXjKnKe/8ALu0BmYy0BR7uU+G52/EUMUjKp2Z7sk33OUttUm0a00VtV7jhFSbiSAe4onUUseLsacYUgMjEXLhVBxDudgH6GKC0Vcgtr15ULNeNzETCSQRWl1Fr8vPhGfNBJ6CMJxGUVhLVpU+gLF+TQKa+gF/Lx4ecW8VKIT/qE5qFAIYFD33FCS3s0RKzVqNLUqaak2jBxpmbiSXN1yjelgNRSIldLNrQb/v72Zchi7lk8NtQ430gSFqQSyjW7OKOC3Gw6tE6TNxIKD8STqXiIWBQ6+PODKS22rs7tx25CGmkHK4SKNYOal6v6w0AFSx+loUSKjoB4PCgsVHqqQKUrp6+MOkDytEEIN7ch74QSSmli/It46/tHpHQTyklvfiImE70I90gedqhyw0A46xNMxw5BS4sWcc2JEICWR7DjqYkoAbH09K/mBmbo1NvLpA8wFq2gAIuZ1hn4eG+kQSk+/ft4k7cuA58IAC2984khPRoilO8IFxV6fxSAAuV9bRNKRagHKKwWHseXusSE0Btbh7NWlGqBAAYzNjz8D4XHhA1860f2IYzGqLcngaib1/iACMxZNvOBn3RoIeb0r9/vAZigKa19ffswCFlF9LwkdIjnGn2giJVHsPfCAYZGX30jA7cOXGSFMWaVp/+xQjelCtKtt74RndsEOC1gPJTwmrNsObym3V2mvzN2eo5S1Cxrt9ox5oonMXOhN3sbUdvWNObNU1EtuVFPkEE16xQnqdVD71vflx4NCMjPnMaWB0s92HHrtFZINSK22GvAtFyfLeha2rDyHT8xnTkKBY0NS4rpy84GIBiAa0d2oXvzsTsNhAJqSA1mtSzUfTbdoJMUqvfDs7VdiBQ7GmrawD5igxNNvsaW3f1jFsZRTKABCVNp+osS+im/mHUtKgEpLFySv6ll3vo3LZ9aGUxFXINLOLV4s2kVJ0oIUCHrqPNzo/t4zbBhJRYi6r3BHpXwirMQkp7j0vUOCl3YXbizDjBlYgGuZstDShIbhU3gRApl1ubu51GnL+Il13IZTIc0NR+NjeIsQ4Nh5nf+YMup4Mz3LWtpSkCRa5qf2qH4GEku5m9mA+a9XHin7mFEwgfoB45YUVpQUesBTMWfqNnZtfZiWZzXXmBWBk7W9YYzSTSvlHcbBxMbj6XLeXvaClh9v484Fmaoby8Lw6ZlztwMIAgme+cSfXTx39vEM28PLGxI8oACJBOla+ETCQG9s0OksL1gay/4r7/AJgAlnF3bhq8QUoG59H93iOff7t4tD5gd2cVroLD94AGLuzV1oaXPD35GloTQvUgNfQ7Gt6NCzfUGLahhruYr58pIL5SdAA1g3i9b+UIAxYOVDfn4PtuIrz8R9JcBywBYV2bza8Wpkom5DNr0rQERFJF3NOYHMPyNf2gAAjVzV9GrWtvbP1kgVr7bjvDKIYMKN04e+EPMPAAvd3Pi8ADUKvQenpBwqosGdn/ACNdOsVxYvrelx+IrzxPzjIZeQAOCDmJBrakDAvTsVkBWQVf4pclqUFzeMztPEZ0ZmUnuKooZVBgdI0Z0xgO8H2NPu8ZvaIUUnMAO6tmcu44iBciZtSiyWZIFaAEDU2MVcT/ALVAF9Qf2+/KKszHKZOdHcUkEzMyPlpcWJKweoGo6Upc+X/YVrF6uA6iwCSsMaOaUADwqKLyUBIYAVawFXZzeK86WS7G9zRw4+ziKfaGOEoArQtIUoJBdB3csFOadIJiJoAuTyHTQ1hMCHyiA5USQXJ00LtoPG/GMfFoCCwCjVtGPQcaxozZoI7utTvW9QaC8UJsihuP8e9R6MN31iGkxlWXMdTlI3FWLvqBr1iOJmDmBt+H7xfjvFeajIMr5QXOZRFTTugam/UdYHIw7JDGxudATV2qaizNSMdImvYmqaH+pqW9CP4/aC56Qos/E6njUUe8TGHSEl3SpyAAaFTh0ku4Ybt1vEVygpPfsS7lqO29BYaPA1XLE4tcsGpaD3Us9OdGDE8ftEJ8spAzA3uDqGJodK+cSm4WW1iP9zgVJd6eHsQ84kJypU2UlhqSohxbQAcRWIq+5nQMYZOprwtDQaTPGUOWLV+r7CFD3GeggnX01/EEz7nX3WsAC+LtzuPfGFn870jvKC5jWt+MMOAbj/MRSxPXf3XWCpB6OK3gGEkoJrwu1dW+0HTKps2pPvnFcTdgAOj/AM8ommeXJPH976OYQBFbPwpXnb8QJzxvep34ekEE0mgsS3j6GHMpye8SasAK3NDo/mYAGRJNKm52qAPdWhpfeUz2uXDtsBQPxPGKolFSqPSlgwaruzPwfUdSSpVGdTuM1zTYg26Ne4hMC6kJFGYGobh1pfbxgE2ZmAGjWDO4FneukJKmcVAdy2x30B0tpxpEKLkOzCpa417zaAXNBAAPDTK5f708HvtwPGwaJuGDGtX1HkDp6xETbk2o/wB+P6hrCM8PyfWvkH8eEADkH708ud/xEQSdOr2NDwZ+vpDKmPYCm7m4ar0OsEQCS5PjY726QwHShmalyGbr5+nOHINyX89m984SlA2Bffj01/Mcf8c9oFCCEkuVJSGv+pR8m6wAavbvZnzFJzzAmSkpKwQe8xJAd7OdtTY1g2JxgWkEMEd4J0BYCorbTptGD2OpXyUEqVmIzXOtvJozVdqzJmLMrOrIk2dx3U97zcQ0iWzdwZQhOZUxawcrJUU0fQJDO9qg/eBdsKxGIXLElXy5aSxUFMdlKAFwBQDnFPtTFmVLUsHvAUJALElhccYBhe25v9MpZUP0p7qQzsKMKFyfCCh2VMfjjMnqStRySywuoJAoah7sHIjocNMStNClrPo9W2Jt7eMXsXCJbM1VbihbjpHRyZQSGINXu5I2ubfjwlgikZSwpgU2cVNbcO7+YWIQUpNTtQu72qRyizMzBml5h4Fzuwe3nEcyzVmDuznxI1uRGWmuCjMCSSosSUsCFaVpQkDe0VVTKlTmtqpu9wLvdxeLmKw+ZxUAkk5coZqnpwtXjWovA5TmY6MpJewer1owA9iJapDboHNm1G2rAtTl3QSWuzvwgGInEn6WZ3Sp66BhpUu+7RZUlALZX4kPrcsBUO1PCBTMICQ4UK3oTY6ZgdLml4l00J78EDNN1FOa6SBR7gmwAB1GsARmPBi1NOtPLbjF2XIR3hppUOPAwxw4SO7UVfvfYHyiYqJnFIrp+Z+gn/s+8NF9MsNRKugpDQekdHYg218/vBE+trxFBepNXDDfQAH3pF+TJADlPCo5PTV+sdxQOVJIPfcHRh49II51pyGwuzBokSSp6abG1XcnrE8TMbTvUAcjmGBpYwgAzBSlLPq3hQw0m4KWbf0YDgwiKk3KweT5aksKtv8AmLa1BLHKTTM/eYDZ3KdNIVgDBIVu+xa27bjTjxiBq19q8tCzP75Gl0qVcfp7zf5Cvi14FiVZXBF02NuA71vEwAOWA7vdqKlI4XqHroPKJlDAVGgoWJLXq4tEES2AfIRdnJLWo6Tx4U5xCZiHttsTag4hmhASCnsXVo5NNgLnjQ6RXmUI5m1OL9K3ictdLMBoA5La8m9tEQuj0fRqX8PHyhgRyfarbi/veJpTR6h25bmILLh7F6tvUg0Lb1hlCnHz/bTzgAZR6bab+GkOksHf3tSFmtx99IdKWFdLdOL++EADKmkVOkcR2jiZc2YDNExOV+6Uj6jckvyjuU0qRR/txO8TVLS9QPLwYinnYQCONHacpqG2jH8NGfgpMuWSszElancg6kubx6CrBSS7y0HT6UnQ04e+MU5vYMlVTKQOiRpQONtaQ7CjkcfJE5IRnSAS57ybB+O5HhA8ZhQmXLkoYurfQOTZ9THUT/hnDlu4df1JpUNQu8V8P8OS5RKg5B3Ng70ccOdGhWFFXs6RlHeFmZg2opXalKRdUtIZihSjXKlY0NKV51h8QMuVg5LgBy502I2NW1gcnDhJJCEpUWqkG22YtX3rEtjoKlRD1s7NUnQ7mnOo4lop4uapkkJJJctoASW72azbxZmOGZtXBuxoRypsdDA5swIAClZXU3ddu8ABXfiXvCoDIxE8qaqqsDlygCz11A2L+dGxUkFmKmuzitWcd22ulI0pk1bZXJBLsLEABqBy9KsdBvFVMrM6mArqRZ92s0TKIzM+bLSSwK3oA7U4prkLvUiwsIJIQpZQkUcEWUQKu/dBNnfxi6cK4zU0D+9+ekUDglBiaaO2r1Fa6bxEo+wtyKWLE0vtXwt74QKcvvOKdRbRy1qk13iac+U5WI12ci1LcX4V1gAUBd6DxBD+VPKu2elk6R/61WmlKPp0EKJSxT6BrZKd+IeFD2FR6VLl/LrVThhQpLFnoPGDpU7kswvrawu29DGSmcTQ86AMdq/eEZnN6MKneo4R20WaJxADs+Y6uE6atbziK5zDMHB1qXO9Xty5Rmp3uKcG4e9ok1S7ag9X69RtCoC4ha3zZi7saV5N+0GTjFNVR4mraX1frFRSgxax0/m/7RFJINBSg24tahgoLLaZ5ckEu55eH5iHzXcmhNKvW72pv5QEF6u9raW4+ZP5h1F7alhfn6crwAHC0kd41vX8NeBFqij0sBC+YGASwpu402NdfGIBRO5ADAMakm9KPXXbhAARRbY2o5Yv0p4XhlKrWx2r78PvEE9A3h70hKXWurl+HtoAJrYWYirWiKSKAE15tT2IHJQpLurNU2Fqmho56xN9m93t94BEwHfhfSptz0hkrYO/oGs9hCQdho9j11rrprE5NTppcUa1A/XxhANLSTrR/fmIeWoZnUodS13vWmsTTehIGuZxYMxNCObQdIuwZxe+zgXL3rVoYxZU0a9s1dresKesggAE8NaGpYX8qgRJSHAoFelA/vlAZkkLZJJBBux00qCOvXYwmBGaGY5QGq5YsSVMwBOjfdrRS/qQGDBz9NU1FXbU1B4c4uT1pDgm12Lki+lxbXaKM2T3yohRDMGUSKWqqhYaitGhAMZ4FRxOUDiwpS93PHYwGbOonKSCRWrV3owy/TSuvCLAUliKlxq7M7XNXABozQy6BVAkHcpcJdyzh/BjAMrSXuC9BQAXOrCo38aQNSSxdLGjsAaaGzam+5gqnBBLtVqaHQcb6aNWkNMmBn0IsxfwvofbQqAz14hIWxpQXygv+nV9C1bwwW763qxBYks9Axv1ipjCqyQAp/7szj/iHAJLCpNwIFh1rfKoJKRQAJatWer2ru0QrEi5MVqd2udWatg1NPtFBRJA73Cj2qwvpFrFzSwKClykfUTRIvS5pmD/AGjOmzCxe4bMQ9y7HkTEzVobVgJoIzfSrYqHCxQaP5QBCUNROWjsKud2U/pBVkuxSRwvT7xkYjFlNALWvRuXSM7lZEpSRdBX/a7aO/2pCiGHWFJCs1/tSFE2yNZ3rMQ2xPWCKoC1IUKPQLDyjRXBQbg0SlGh/wAk/eFChDC/2qOvegUwt5erQoUICUxRyipqz+Jh3qPDptChQwJ4n+7p6mIzL9D6pHpChQgHxBZyKUFoRDGmx8naFCgAGv6X/wBw83go/PrChQADWo1rqPUiLCLHmPQwoUABcMo5BW+V+qg8HQkVpofUwoUABB9IPAesPikj/TpdCX6538YUKAaM/FUyNRykdMppGTLWTOmAkkBSWBqz3aFCiWNcMl2l9PX8wHDlphAt8xf/APH5PjChQ+wi6lIEoECpTU6mqtYrT0gEsAO99lQoUSALHTSmYMpI7mhb+07QIJHypJYPvreFCiX+xXZfMxVD6v8AH7RX7RDBIFAb8aIvvc+MKFEgzOlmh6+hgeMlitBfaFCjH/YxZWUgOaC5hQoUUM//2Q=="/>
          <p:cNvSpPr>
            <a:spLocks noChangeAspect="1" noChangeArrowheads="1"/>
          </p:cNvSpPr>
          <p:nvPr/>
        </p:nvSpPr>
        <p:spPr bwMode="auto">
          <a:xfrm>
            <a:off x="1679576" y="-2362200"/>
            <a:ext cx="6581775" cy="4933950"/>
          </a:xfrm>
          <a:prstGeom prst="rect">
            <a:avLst/>
          </a:prstGeom>
          <a:noFill/>
        </p:spPr>
        <p:txBody>
          <a:bodyPr vert="horz" wrap="square" lIns="91440" tIns="45720" rIns="91440" bIns="45720" numCol="1" anchor="t" anchorCtr="0" compatLnSpc="1">
            <a:prstTxWarp prst="textNoShape">
              <a:avLst/>
            </a:prstTxWarp>
          </a:bodyPr>
          <a:lstStyle/>
          <a:p>
            <a:endParaRPr lang="cs-CZ"/>
          </a:p>
        </p:txBody>
      </p:sp>
      <p:pic>
        <p:nvPicPr>
          <p:cNvPr id="1032" name="Picture 8" descr="http://upload.wikimedia.org/wikipedia/commons/f/f0/Pohorsk%C3%A1_Ves,_Leopoldov,_silnice_sm%C4%9Br_Baron%C5%AFv_most,_z%C3%A1kaz_vjezdu.jpg"/>
          <p:cNvPicPr>
            <a:picLocks noChangeAspect="1" noChangeArrowheads="1"/>
          </p:cNvPicPr>
          <p:nvPr/>
        </p:nvPicPr>
        <p:blipFill>
          <a:blip r:embed="rId3" cstate="print"/>
          <a:srcRect/>
          <a:stretch>
            <a:fillRect/>
          </a:stretch>
        </p:blipFill>
        <p:spPr bwMode="auto">
          <a:xfrm>
            <a:off x="4953001" y="3810000"/>
            <a:ext cx="3024059" cy="2266950"/>
          </a:xfrm>
          <a:prstGeom prst="rect">
            <a:avLst/>
          </a:prstGeom>
          <a:noFill/>
        </p:spPr>
      </p:pic>
      <p:pic>
        <p:nvPicPr>
          <p:cNvPr id="1034" name="Picture 10" descr="http://i.idnes.cz/13/053/cl6/FDV4b7d5b_2405_myto1.JPG"/>
          <p:cNvPicPr>
            <a:picLocks noChangeAspect="1" noChangeArrowheads="1"/>
          </p:cNvPicPr>
          <p:nvPr/>
        </p:nvPicPr>
        <p:blipFill>
          <a:blip r:embed="rId4"/>
          <a:srcRect/>
          <a:stretch>
            <a:fillRect/>
          </a:stretch>
        </p:blipFill>
        <p:spPr bwMode="auto">
          <a:xfrm>
            <a:off x="7264831" y="1828800"/>
            <a:ext cx="3152936" cy="2362200"/>
          </a:xfrm>
          <a:prstGeom prst="rect">
            <a:avLst/>
          </a:prstGeom>
          <a:noFill/>
        </p:spPr>
      </p:pic>
      <p:sp>
        <p:nvSpPr>
          <p:cNvPr id="10" name="TextovéPole 9"/>
          <p:cNvSpPr txBox="1"/>
          <p:nvPr/>
        </p:nvSpPr>
        <p:spPr>
          <a:xfrm>
            <a:off x="2133600" y="4114800"/>
            <a:ext cx="2590800" cy="400110"/>
          </a:xfrm>
          <a:prstGeom prst="rect">
            <a:avLst/>
          </a:prstGeom>
          <a:noFill/>
        </p:spPr>
        <p:txBody>
          <a:bodyPr wrap="square" rtlCol="0">
            <a:spAutoFit/>
          </a:bodyPr>
          <a:lstStyle/>
          <a:p>
            <a:r>
              <a:rPr lang="cs-CZ" sz="2000" b="1" dirty="0"/>
              <a:t>Žádná regulace</a:t>
            </a:r>
          </a:p>
        </p:txBody>
      </p:sp>
      <p:sp>
        <p:nvSpPr>
          <p:cNvPr id="11" name="TextovéPole 10"/>
          <p:cNvSpPr txBox="1"/>
          <p:nvPr/>
        </p:nvSpPr>
        <p:spPr>
          <a:xfrm>
            <a:off x="4267200" y="6248400"/>
            <a:ext cx="3581400" cy="400110"/>
          </a:xfrm>
          <a:prstGeom prst="rect">
            <a:avLst/>
          </a:prstGeom>
          <a:noFill/>
        </p:spPr>
        <p:txBody>
          <a:bodyPr wrap="square" rtlCol="0">
            <a:spAutoFit/>
          </a:bodyPr>
          <a:lstStyle/>
          <a:p>
            <a:r>
              <a:rPr lang="cs-CZ" sz="2000" b="1" dirty="0"/>
              <a:t>Administrativní nástroje</a:t>
            </a:r>
          </a:p>
        </p:txBody>
      </p:sp>
      <p:sp>
        <p:nvSpPr>
          <p:cNvPr id="12" name="TextovéPole 11"/>
          <p:cNvSpPr txBox="1"/>
          <p:nvPr/>
        </p:nvSpPr>
        <p:spPr>
          <a:xfrm>
            <a:off x="8400256" y="4267200"/>
            <a:ext cx="2267744" cy="707886"/>
          </a:xfrm>
          <a:prstGeom prst="rect">
            <a:avLst/>
          </a:prstGeom>
          <a:noFill/>
        </p:spPr>
        <p:txBody>
          <a:bodyPr wrap="square" rtlCol="0">
            <a:spAutoFit/>
          </a:bodyPr>
          <a:lstStyle/>
          <a:p>
            <a:r>
              <a:rPr lang="cs-CZ" sz="2000" b="1" dirty="0"/>
              <a:t>Ekonomické nástroje</a:t>
            </a:r>
          </a:p>
        </p:txBody>
      </p:sp>
    </p:spTree>
    <p:extLst>
      <p:ext uri="{BB962C8B-B14F-4D97-AF65-F5344CB8AC3E}">
        <p14:creationId xmlns:p14="http://schemas.microsoft.com/office/powerpoint/2010/main" val="3504106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dirty="0"/>
              <a:t>Typy fondů s ohledem na zdroj financování (investiční a neinvestiční):</a:t>
            </a:r>
          </a:p>
        </p:txBody>
      </p:sp>
      <p:sp>
        <p:nvSpPr>
          <p:cNvPr id="3" name="Zástupný symbol pro obsah 2"/>
          <p:cNvSpPr>
            <a:spLocks noGrp="1"/>
          </p:cNvSpPr>
          <p:nvPr>
            <p:ph idx="1"/>
          </p:nvPr>
        </p:nvSpPr>
        <p:spPr>
          <a:xfrm>
            <a:off x="1410026" y="1533050"/>
            <a:ext cx="9371948" cy="3500269"/>
          </a:xfrm>
        </p:spPr>
        <p:txBody>
          <a:bodyPr rtlCol="0"/>
          <a:lstStyle/>
          <a:p>
            <a:pPr rtl="0"/>
            <a:r>
              <a:rPr lang="cs-CZ" dirty="0"/>
              <a:t>Národní veřejné rozpočty (např. SFŽP, MMR)</a:t>
            </a:r>
          </a:p>
          <a:p>
            <a:pPr rtl="0"/>
            <a:r>
              <a:rPr lang="cs-CZ" dirty="0"/>
              <a:t>Evropské unie – na úrovní členských státu (např. OP Životní prostředí, IROP)</a:t>
            </a:r>
          </a:p>
          <a:p>
            <a:r>
              <a:rPr lang="cs-CZ" dirty="0"/>
              <a:t>Evropské unie – komunitární programy (např. Program LIFE)</a:t>
            </a:r>
          </a:p>
          <a:p>
            <a:r>
              <a:rPr lang="cs-CZ" dirty="0"/>
              <a:t>Evropské unie – speciální tematické finanční mechanismy (např. Úhelná platforma, Fond pro spravedlivou transformaci, </a:t>
            </a:r>
            <a:r>
              <a:rPr lang="cs-CZ" dirty="0" err="1"/>
              <a:t>European</a:t>
            </a:r>
            <a:r>
              <a:rPr lang="cs-CZ"/>
              <a:t> Green </a:t>
            </a:r>
            <a:r>
              <a:rPr lang="cs-CZ" dirty="0" err="1"/>
              <a:t>Deal</a:t>
            </a:r>
            <a:r>
              <a:rPr lang="cs-CZ" dirty="0"/>
              <a:t> atd.)  </a:t>
            </a:r>
          </a:p>
          <a:p>
            <a:r>
              <a:rPr lang="cs-CZ" dirty="0"/>
              <a:t>Evropská investiční banka (velké infrastrukturní projekty)</a:t>
            </a:r>
          </a:p>
          <a:p>
            <a:r>
              <a:rPr lang="cs-CZ" dirty="0"/>
              <a:t> nadnárodní a celosvětové např. OECD, </a:t>
            </a:r>
            <a:r>
              <a:rPr lang="cs-CZ" dirty="0" err="1"/>
              <a:t>Interreg</a:t>
            </a:r>
            <a:r>
              <a:rPr lang="cs-CZ" dirty="0"/>
              <a:t> </a:t>
            </a:r>
            <a:r>
              <a:rPr lang="cs-CZ" dirty="0" err="1"/>
              <a:t>Central</a:t>
            </a:r>
            <a:r>
              <a:rPr lang="cs-CZ" dirty="0"/>
              <a:t> </a:t>
            </a:r>
            <a:r>
              <a:rPr lang="cs-CZ" dirty="0" err="1"/>
              <a:t>Europe</a:t>
            </a:r>
            <a:r>
              <a:rPr lang="cs-CZ" dirty="0"/>
              <a:t> (projekty výzkum a rozvoj, strategie atd.) </a:t>
            </a:r>
          </a:p>
        </p:txBody>
      </p:sp>
      <p:sp>
        <p:nvSpPr>
          <p:cNvPr id="4" name="Zástupný symbol pro číslo snímku 3"/>
          <p:cNvSpPr>
            <a:spLocks noGrp="1"/>
          </p:cNvSpPr>
          <p:nvPr>
            <p:ph type="sldNum" sz="quarter" idx="12"/>
          </p:nvPr>
        </p:nvSpPr>
        <p:spPr/>
        <p:txBody>
          <a:bodyPr rtlCol="0"/>
          <a:lstStyle/>
          <a:p>
            <a:pPr rtl="0"/>
            <a:fld id="{9CD8D479-8942-46E8-A226-A4E01F7A105C}" type="slidenum">
              <a:rPr lang="cs-CZ" smtClean="0"/>
              <a:t>54</a:t>
            </a:fld>
            <a:endParaRPr lang="cs-CZ" dirty="0"/>
          </a:p>
        </p:txBody>
      </p:sp>
      <p:sp>
        <p:nvSpPr>
          <p:cNvPr id="5" name="Zástupný symbol pro datum 4"/>
          <p:cNvSpPr>
            <a:spLocks noGrp="1"/>
          </p:cNvSpPr>
          <p:nvPr>
            <p:ph type="dt" sz="half" idx="10"/>
          </p:nvPr>
        </p:nvSpPr>
        <p:spPr>
          <a:xfrm>
            <a:off x="523728" y="6629400"/>
            <a:ext cx="1000662" cy="228600"/>
          </a:xfrm>
        </p:spPr>
        <p:txBody>
          <a:bodyPr rtlCol="0"/>
          <a:lstStyle/>
          <a:p>
            <a:r>
              <a:rPr lang="cs-CZ" dirty="0"/>
              <a:t>ESF MUNI</a:t>
            </a:r>
          </a:p>
        </p:txBody>
      </p:sp>
      <p:sp>
        <p:nvSpPr>
          <p:cNvPr id="6" name="Zástupný symbol pro zápatí 5"/>
          <p:cNvSpPr>
            <a:spLocks noGrp="1"/>
          </p:cNvSpPr>
          <p:nvPr>
            <p:ph type="ftr" sz="quarter" idx="11"/>
          </p:nvPr>
        </p:nvSpPr>
        <p:spPr/>
        <p:txBody>
          <a:bodyPr rtlCol="0"/>
          <a:lstStyle/>
          <a:p>
            <a:r>
              <a:rPr lang="cs-CZ" dirty="0"/>
              <a:t>Ekonomika životního prostředí a technické infrastruktury</a:t>
            </a:r>
          </a:p>
        </p:txBody>
      </p:sp>
    </p:spTree>
    <p:extLst>
      <p:ext uri="{BB962C8B-B14F-4D97-AF65-F5344CB8AC3E}">
        <p14:creationId xmlns:p14="http://schemas.microsoft.com/office/powerpoint/2010/main" val="1627619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dirty="0"/>
              <a:t>Typy finančních mechanismů:</a:t>
            </a:r>
          </a:p>
        </p:txBody>
      </p:sp>
      <p:sp>
        <p:nvSpPr>
          <p:cNvPr id="3" name="Zástupný symbol pro obsah 2"/>
          <p:cNvSpPr>
            <a:spLocks noGrp="1"/>
          </p:cNvSpPr>
          <p:nvPr>
            <p:ph idx="1"/>
          </p:nvPr>
        </p:nvSpPr>
        <p:spPr>
          <a:xfrm>
            <a:off x="1410026" y="1533050"/>
            <a:ext cx="9371948" cy="3500269"/>
          </a:xfrm>
        </p:spPr>
        <p:txBody>
          <a:bodyPr rtlCol="0">
            <a:normAutofit lnSpcReduction="10000"/>
          </a:bodyPr>
          <a:lstStyle/>
          <a:p>
            <a:pPr rtl="0"/>
            <a:r>
              <a:rPr lang="cs-CZ" dirty="0"/>
              <a:t>Nevratné dotace</a:t>
            </a:r>
          </a:p>
          <a:p>
            <a:pPr rtl="0"/>
            <a:r>
              <a:rPr lang="cs-CZ" dirty="0"/>
              <a:t>Bezúročné/ </a:t>
            </a:r>
            <a:r>
              <a:rPr lang="cs-CZ" dirty="0" err="1"/>
              <a:t>nízkoúročné</a:t>
            </a:r>
            <a:r>
              <a:rPr lang="cs-CZ" dirty="0"/>
              <a:t> půjčky</a:t>
            </a:r>
          </a:p>
          <a:p>
            <a:pPr rtl="0"/>
            <a:r>
              <a:rPr lang="cs-CZ" dirty="0"/>
              <a:t>Kapitálové účelové fondy pro investice do ŽP </a:t>
            </a:r>
          </a:p>
          <a:p>
            <a:pPr rtl="0"/>
            <a:r>
              <a:rPr lang="cs-CZ" dirty="0"/>
              <a:t>PPP – </a:t>
            </a:r>
            <a:r>
              <a:rPr lang="cs-CZ" dirty="0" err="1"/>
              <a:t>Private</a:t>
            </a:r>
            <a:r>
              <a:rPr lang="cs-CZ" dirty="0"/>
              <a:t> Public </a:t>
            </a:r>
            <a:r>
              <a:rPr lang="cs-CZ" dirty="0" err="1"/>
              <a:t>Partnership</a:t>
            </a:r>
            <a:endParaRPr lang="cs-CZ" dirty="0"/>
          </a:p>
          <a:p>
            <a:pPr rtl="0"/>
            <a:r>
              <a:rPr lang="cs-CZ" dirty="0"/>
              <a:t>Investiční záruky</a:t>
            </a:r>
          </a:p>
          <a:p>
            <a:r>
              <a:rPr lang="cs-CZ" dirty="0"/>
              <a:t>Kombinování zdrojů financování („</a:t>
            </a:r>
            <a:r>
              <a:rPr lang="cs-CZ" dirty="0" err="1"/>
              <a:t>blending</a:t>
            </a:r>
            <a:r>
              <a:rPr lang="cs-CZ" dirty="0"/>
              <a:t>“) – např. EIB + EFRR, inovační finanční nástroj (v ČR např. pro OP ŽP). </a:t>
            </a:r>
          </a:p>
          <a:p>
            <a:r>
              <a:rPr lang="cs-CZ" dirty="0"/>
              <a:t>Financování pomoci střednědobých a dlouhodobých dluhopisů (národní a evropská úroveň)</a:t>
            </a:r>
          </a:p>
          <a:p>
            <a:endParaRPr lang="cs-CZ" dirty="0"/>
          </a:p>
          <a:p>
            <a:pPr rtl="0"/>
            <a:endParaRPr lang="cs-CZ" dirty="0"/>
          </a:p>
          <a:p>
            <a:pPr rtl="0"/>
            <a:endParaRPr lang="cs-CZ" dirty="0"/>
          </a:p>
        </p:txBody>
      </p:sp>
      <p:sp>
        <p:nvSpPr>
          <p:cNvPr id="4" name="Zástupný symbol pro číslo snímku 3"/>
          <p:cNvSpPr>
            <a:spLocks noGrp="1"/>
          </p:cNvSpPr>
          <p:nvPr>
            <p:ph type="sldNum" sz="quarter" idx="12"/>
          </p:nvPr>
        </p:nvSpPr>
        <p:spPr/>
        <p:txBody>
          <a:bodyPr rtlCol="0"/>
          <a:lstStyle/>
          <a:p>
            <a:pPr rtl="0"/>
            <a:fld id="{9CD8D479-8942-46E8-A226-A4E01F7A105C}" type="slidenum">
              <a:rPr lang="cs-CZ" smtClean="0"/>
              <a:t>55</a:t>
            </a:fld>
            <a:endParaRPr lang="cs-CZ" dirty="0"/>
          </a:p>
        </p:txBody>
      </p:sp>
      <p:sp>
        <p:nvSpPr>
          <p:cNvPr id="5" name="Zástupný symbol pro datum 4"/>
          <p:cNvSpPr>
            <a:spLocks noGrp="1"/>
          </p:cNvSpPr>
          <p:nvPr>
            <p:ph type="dt" sz="half" idx="10"/>
          </p:nvPr>
        </p:nvSpPr>
        <p:spPr/>
        <p:txBody>
          <a:bodyPr rtlCol="0"/>
          <a:lstStyle/>
          <a:p>
            <a:r>
              <a:rPr lang="cs-CZ" dirty="0"/>
              <a:t>ESF MUNI</a:t>
            </a:r>
          </a:p>
        </p:txBody>
      </p:sp>
      <p:sp>
        <p:nvSpPr>
          <p:cNvPr id="6" name="Zástupný symbol pro zápatí 5"/>
          <p:cNvSpPr>
            <a:spLocks noGrp="1"/>
          </p:cNvSpPr>
          <p:nvPr>
            <p:ph type="ftr" sz="quarter" idx="11"/>
          </p:nvPr>
        </p:nvSpPr>
        <p:spPr/>
        <p:txBody>
          <a:bodyPr rtlCol="0"/>
          <a:lstStyle/>
          <a:p>
            <a:r>
              <a:rPr lang="cs-CZ" dirty="0"/>
              <a:t>Ekonomika životního prostředí a technické infrastruktury</a:t>
            </a:r>
          </a:p>
        </p:txBody>
      </p:sp>
    </p:spTree>
    <p:extLst>
      <p:ext uri="{BB962C8B-B14F-4D97-AF65-F5344CB8AC3E}">
        <p14:creationId xmlns:p14="http://schemas.microsoft.com/office/powerpoint/2010/main" val="1461717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Přehled dotačních titulů s ohledem na zaměření: </a:t>
            </a:r>
          </a:p>
        </p:txBody>
      </p:sp>
      <p:sp>
        <p:nvSpPr>
          <p:cNvPr id="3" name="Zástupný symbol pro obsah 2"/>
          <p:cNvSpPr>
            <a:spLocks noGrp="1"/>
          </p:cNvSpPr>
          <p:nvPr>
            <p:ph idx="1"/>
          </p:nvPr>
        </p:nvSpPr>
        <p:spPr/>
        <p:txBody>
          <a:bodyPr/>
          <a:lstStyle/>
          <a:p>
            <a:r>
              <a:rPr lang="cs-CZ" dirty="0"/>
              <a:t>Ochrana zdrojů, přírody a krajiny</a:t>
            </a:r>
          </a:p>
          <a:p>
            <a:r>
              <a:rPr lang="cs-CZ" dirty="0"/>
              <a:t>Šetrný a udržitelné využívání zdrojů </a:t>
            </a:r>
          </a:p>
          <a:p>
            <a:r>
              <a:rPr lang="cs-CZ" dirty="0"/>
              <a:t>Předcházení klimatickým změnám</a:t>
            </a:r>
          </a:p>
          <a:p>
            <a:r>
              <a:rPr lang="cs-CZ" dirty="0"/>
              <a:t>Odstraňování a zmírnění následků klimatických změn</a:t>
            </a:r>
          </a:p>
          <a:p>
            <a:r>
              <a:rPr lang="cs-CZ" dirty="0"/>
              <a:t>Energetická transformace</a:t>
            </a:r>
          </a:p>
          <a:p>
            <a:r>
              <a:rPr lang="cs-CZ" dirty="0"/>
              <a:t>Environmentální vzdělávání</a:t>
            </a:r>
          </a:p>
          <a:p>
            <a:r>
              <a:rPr lang="cs-CZ" dirty="0"/>
              <a:t>Strategie a nadnárodní spolupráce</a:t>
            </a:r>
          </a:p>
          <a:p>
            <a:r>
              <a:rPr lang="cs-CZ" dirty="0"/>
              <a:t>Věda a výzkum </a:t>
            </a:r>
          </a:p>
          <a:p>
            <a:endParaRPr lang="cs-CZ" dirty="0"/>
          </a:p>
          <a:p>
            <a:endParaRPr lang="cs-CZ" dirty="0"/>
          </a:p>
          <a:p>
            <a:endParaRPr lang="cs-CZ" dirty="0"/>
          </a:p>
          <a:p>
            <a:endParaRPr lang="cs-CZ" dirty="0"/>
          </a:p>
          <a:p>
            <a:endParaRPr lang="cs-CZ" dirty="0"/>
          </a:p>
        </p:txBody>
      </p:sp>
      <p:sp>
        <p:nvSpPr>
          <p:cNvPr id="4" name="Zástupný symbol pro číslo snímku 3"/>
          <p:cNvSpPr>
            <a:spLocks noGrp="1"/>
          </p:cNvSpPr>
          <p:nvPr>
            <p:ph type="sldNum" sz="quarter" idx="12"/>
          </p:nvPr>
        </p:nvSpPr>
        <p:spPr/>
        <p:txBody>
          <a:bodyPr/>
          <a:lstStyle/>
          <a:p>
            <a:pPr rtl="0"/>
            <a:fld id="{9CD8D479-8942-46E8-A226-A4E01F7A105C}" type="slidenum">
              <a:rPr lang="cs-CZ" smtClean="0"/>
              <a:t>56</a:t>
            </a:fld>
            <a:endParaRPr lang="cs-CZ" dirty="0"/>
          </a:p>
        </p:txBody>
      </p:sp>
      <p:sp>
        <p:nvSpPr>
          <p:cNvPr id="5" name="Zástupný symbol pro datum 4"/>
          <p:cNvSpPr>
            <a:spLocks noGrp="1"/>
          </p:cNvSpPr>
          <p:nvPr>
            <p:ph type="dt" sz="half" idx="10"/>
          </p:nvPr>
        </p:nvSpPr>
        <p:spPr/>
        <p:txBody>
          <a:bodyPr/>
          <a:lstStyle/>
          <a:p>
            <a:r>
              <a:rPr lang="cs-CZ" dirty="0"/>
              <a:t>ESF MUNI</a:t>
            </a:r>
          </a:p>
        </p:txBody>
      </p:sp>
      <p:sp>
        <p:nvSpPr>
          <p:cNvPr id="6" name="Zástupný symbol pro zápatí 5"/>
          <p:cNvSpPr>
            <a:spLocks noGrp="1"/>
          </p:cNvSpPr>
          <p:nvPr>
            <p:ph type="ftr" sz="quarter" idx="11"/>
          </p:nvPr>
        </p:nvSpPr>
        <p:spPr/>
        <p:txBody>
          <a:bodyPr/>
          <a:lstStyle/>
          <a:p>
            <a:r>
              <a:rPr lang="cs-CZ" dirty="0"/>
              <a:t>Ekonomika životního prostředí a technické infrastruktury</a:t>
            </a:r>
          </a:p>
        </p:txBody>
      </p:sp>
    </p:spTree>
    <p:extLst>
      <p:ext uri="{BB962C8B-B14F-4D97-AF65-F5344CB8AC3E}">
        <p14:creationId xmlns:p14="http://schemas.microsoft.com/office/powerpoint/2010/main" val="876780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sz="3200" dirty="0">
                <a:latin typeface="Century Gothic" panose="020B0502020202020204" pitchFamily="34" charset="0"/>
              </a:rPr>
              <a:t>Teorie změny – základ projektového managementu</a:t>
            </a:r>
            <a:endParaRPr lang="cs-CZ" dirty="0"/>
          </a:p>
        </p:txBody>
      </p:sp>
      <p:sp>
        <p:nvSpPr>
          <p:cNvPr id="3" name="Zástupný symbol pro obsah 2"/>
          <p:cNvSpPr>
            <a:spLocks noGrp="1"/>
          </p:cNvSpPr>
          <p:nvPr>
            <p:ph idx="1"/>
          </p:nvPr>
        </p:nvSpPr>
        <p:spPr>
          <a:xfrm>
            <a:off x="1454065" y="1598952"/>
            <a:ext cx="9371948" cy="4620682"/>
          </a:xfrm>
        </p:spPr>
        <p:txBody>
          <a:bodyPr/>
          <a:lstStyle/>
          <a:p>
            <a:r>
              <a:rPr lang="cs-CZ" dirty="0"/>
              <a:t>Jaký problém projekt řeší?</a:t>
            </a:r>
          </a:p>
          <a:p>
            <a:r>
              <a:rPr lang="cs-CZ" dirty="0"/>
              <a:t>Jaké jsou příčiny problému?</a:t>
            </a:r>
          </a:p>
          <a:p>
            <a:r>
              <a:rPr lang="cs-CZ" dirty="0"/>
              <a:t>Co je cílem projektu?</a:t>
            </a:r>
          </a:p>
          <a:p>
            <a:r>
              <a:rPr lang="cs-CZ" u="sng" dirty="0"/>
              <a:t>Jaká změna/y je/jsou v důsledku projektu očekávána/y? </a:t>
            </a:r>
          </a:p>
          <a:p>
            <a:r>
              <a:rPr lang="cs-CZ" dirty="0"/>
              <a:t>Jaké aktivity v projektu budou realizovány?</a:t>
            </a:r>
          </a:p>
          <a:p>
            <a:r>
              <a:rPr lang="cs-CZ" dirty="0"/>
              <a:t>Cílová skupina projektu?</a:t>
            </a:r>
          </a:p>
          <a:p>
            <a:r>
              <a:rPr lang="cs-CZ" dirty="0"/>
              <a:t>Jak bude zajištěna udržitelnost projektu?</a:t>
            </a:r>
          </a:p>
          <a:p>
            <a:endParaRPr lang="cs-CZ" dirty="0"/>
          </a:p>
          <a:p>
            <a:endParaRPr lang="cs-CZ" dirty="0"/>
          </a:p>
        </p:txBody>
      </p:sp>
      <p:sp>
        <p:nvSpPr>
          <p:cNvPr id="4" name="Zástupný symbol pro číslo snímku 3"/>
          <p:cNvSpPr>
            <a:spLocks noGrp="1"/>
          </p:cNvSpPr>
          <p:nvPr>
            <p:ph type="sldNum" sz="quarter" idx="12"/>
          </p:nvPr>
        </p:nvSpPr>
        <p:spPr/>
        <p:txBody>
          <a:bodyPr/>
          <a:lstStyle/>
          <a:p>
            <a:pPr rtl="0"/>
            <a:fld id="{9CD8D479-8942-46E8-A226-A4E01F7A105C}" type="slidenum">
              <a:rPr lang="cs-CZ" smtClean="0"/>
              <a:t>57</a:t>
            </a:fld>
            <a:endParaRPr lang="cs-CZ" dirty="0"/>
          </a:p>
        </p:txBody>
      </p:sp>
      <p:sp>
        <p:nvSpPr>
          <p:cNvPr id="5" name="Zástupný symbol pro datum 4"/>
          <p:cNvSpPr>
            <a:spLocks noGrp="1"/>
          </p:cNvSpPr>
          <p:nvPr>
            <p:ph type="dt" sz="half" idx="10"/>
          </p:nvPr>
        </p:nvSpPr>
        <p:spPr>
          <a:xfrm>
            <a:off x="453403" y="6743700"/>
            <a:ext cx="1000662" cy="228600"/>
          </a:xfrm>
        </p:spPr>
        <p:txBody>
          <a:bodyPr/>
          <a:lstStyle/>
          <a:p>
            <a:r>
              <a:rPr lang="cs-CZ" dirty="0"/>
              <a:t>ESF MUNI</a:t>
            </a:r>
          </a:p>
          <a:p>
            <a:pPr rtl="0"/>
            <a:endParaRPr lang="cs-CZ" dirty="0"/>
          </a:p>
        </p:txBody>
      </p:sp>
      <p:sp>
        <p:nvSpPr>
          <p:cNvPr id="6" name="Zástupný symbol pro zápatí 5"/>
          <p:cNvSpPr>
            <a:spLocks noGrp="1"/>
          </p:cNvSpPr>
          <p:nvPr>
            <p:ph type="ftr" sz="quarter" idx="11"/>
          </p:nvPr>
        </p:nvSpPr>
        <p:spPr/>
        <p:txBody>
          <a:bodyPr/>
          <a:lstStyle/>
          <a:p>
            <a:r>
              <a:rPr lang="cs-CZ" dirty="0"/>
              <a:t>Ekonomika životního prostředí a technické infrastruktury</a:t>
            </a:r>
          </a:p>
        </p:txBody>
      </p:sp>
    </p:spTree>
    <p:extLst>
      <p:ext uri="{BB962C8B-B14F-4D97-AF65-F5344CB8AC3E}">
        <p14:creationId xmlns:p14="http://schemas.microsoft.com/office/powerpoint/2010/main" val="1310478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Fondy v oblasti ŽP dle typu příjemců podpory:</a:t>
            </a:r>
          </a:p>
        </p:txBody>
      </p:sp>
      <p:sp>
        <p:nvSpPr>
          <p:cNvPr id="3" name="Zástupný symbol pro obsah 2"/>
          <p:cNvSpPr>
            <a:spLocks noGrp="1"/>
          </p:cNvSpPr>
          <p:nvPr>
            <p:ph idx="1"/>
          </p:nvPr>
        </p:nvSpPr>
        <p:spPr/>
        <p:txBody>
          <a:bodyPr/>
          <a:lstStyle/>
          <a:p>
            <a:r>
              <a:rPr lang="cs-CZ" dirty="0"/>
              <a:t>Soukromé domácnosti (např. ekologická topeniště, dešťovka)</a:t>
            </a:r>
          </a:p>
          <a:p>
            <a:r>
              <a:rPr lang="cs-CZ" dirty="0"/>
              <a:t>Soukromé firmy ve výrobě (např. dotace na filtry v boji proti znečištění ovzduší)</a:t>
            </a:r>
          </a:p>
          <a:p>
            <a:r>
              <a:rPr lang="cs-CZ" dirty="0"/>
              <a:t>NGO – např. environmentální vzdělávání, strategie</a:t>
            </a:r>
          </a:p>
          <a:p>
            <a:r>
              <a:rPr lang="cs-CZ" dirty="0"/>
              <a:t>Státní firmy a instituce </a:t>
            </a:r>
          </a:p>
          <a:p>
            <a:r>
              <a:rPr lang="cs-CZ" dirty="0"/>
              <a:t>Agentury ochrany přírody a instituce, která mají na starosti správu krajiny (např. povodně, lesy)</a:t>
            </a:r>
          </a:p>
          <a:p>
            <a:endParaRPr lang="cs-CZ" dirty="0"/>
          </a:p>
          <a:p>
            <a:endParaRPr lang="cs-CZ" dirty="0"/>
          </a:p>
          <a:p>
            <a:endParaRPr lang="cs-CZ" dirty="0"/>
          </a:p>
          <a:p>
            <a:endParaRPr lang="cs-CZ" dirty="0"/>
          </a:p>
          <a:p>
            <a:endParaRPr lang="cs-CZ" dirty="0"/>
          </a:p>
          <a:p>
            <a:endParaRPr lang="cs-CZ" dirty="0"/>
          </a:p>
        </p:txBody>
      </p:sp>
      <p:sp>
        <p:nvSpPr>
          <p:cNvPr id="4" name="Zástupný symbol pro číslo snímku 3"/>
          <p:cNvSpPr>
            <a:spLocks noGrp="1"/>
          </p:cNvSpPr>
          <p:nvPr>
            <p:ph type="sldNum" sz="quarter" idx="12"/>
          </p:nvPr>
        </p:nvSpPr>
        <p:spPr/>
        <p:txBody>
          <a:bodyPr/>
          <a:lstStyle/>
          <a:p>
            <a:pPr rtl="0"/>
            <a:fld id="{9CD8D479-8942-46E8-A226-A4E01F7A105C}" type="slidenum">
              <a:rPr lang="cs-CZ" smtClean="0"/>
              <a:t>58</a:t>
            </a:fld>
            <a:endParaRPr lang="cs-CZ" dirty="0"/>
          </a:p>
        </p:txBody>
      </p:sp>
      <p:sp>
        <p:nvSpPr>
          <p:cNvPr id="5" name="Zástupný symbol pro datum 4"/>
          <p:cNvSpPr>
            <a:spLocks noGrp="1"/>
          </p:cNvSpPr>
          <p:nvPr>
            <p:ph type="dt" sz="half" idx="10"/>
          </p:nvPr>
        </p:nvSpPr>
        <p:spPr/>
        <p:txBody>
          <a:bodyPr/>
          <a:lstStyle/>
          <a:p>
            <a:r>
              <a:rPr lang="cs-CZ" dirty="0"/>
              <a:t>ESF MUNI</a:t>
            </a:r>
          </a:p>
        </p:txBody>
      </p:sp>
      <p:sp>
        <p:nvSpPr>
          <p:cNvPr id="6" name="Zástupný symbol pro zápatí 5"/>
          <p:cNvSpPr>
            <a:spLocks noGrp="1"/>
          </p:cNvSpPr>
          <p:nvPr>
            <p:ph type="ftr" sz="quarter" idx="11"/>
          </p:nvPr>
        </p:nvSpPr>
        <p:spPr/>
        <p:txBody>
          <a:bodyPr/>
          <a:lstStyle/>
          <a:p>
            <a:r>
              <a:rPr lang="cs-CZ" dirty="0"/>
              <a:t>Ekonomika životního prostředí a technické infrastruktury</a:t>
            </a:r>
          </a:p>
        </p:txBody>
      </p:sp>
    </p:spTree>
    <p:extLst>
      <p:ext uri="{BB962C8B-B14F-4D97-AF65-F5344CB8AC3E}">
        <p14:creationId xmlns:p14="http://schemas.microsoft.com/office/powerpoint/2010/main" val="895216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Výběr projektů s ohledem na aspekty ŽP</a:t>
            </a:r>
          </a:p>
        </p:txBody>
      </p:sp>
      <p:sp>
        <p:nvSpPr>
          <p:cNvPr id="3" name="Zástupný symbol pro obsah 2"/>
          <p:cNvSpPr>
            <a:spLocks noGrp="1"/>
          </p:cNvSpPr>
          <p:nvPr>
            <p:ph idx="1"/>
          </p:nvPr>
        </p:nvSpPr>
        <p:spPr/>
        <p:txBody>
          <a:bodyPr/>
          <a:lstStyle/>
          <a:p>
            <a:r>
              <a:rPr lang="cs-CZ" dirty="0"/>
              <a:t>Horizontální kritéria v oblasti ŽP – pozitivní, neutrální, mírně negativní vliv na ŽP</a:t>
            </a:r>
          </a:p>
          <a:p>
            <a:r>
              <a:rPr lang="cs-CZ" dirty="0"/>
              <a:t>Kompenzační opatření a jejich náklady –  příklad: nasazení nových stromů místo pokácených u výstavby silnice, biokoridory atd.</a:t>
            </a:r>
          </a:p>
          <a:p>
            <a:r>
              <a:rPr lang="cs-CZ" dirty="0"/>
              <a:t>Výkonnostní rámec – environmentální ukazatele a jejich kvantifikace</a:t>
            </a:r>
          </a:p>
          <a:p>
            <a:r>
              <a:rPr lang="cs-CZ" dirty="0"/>
              <a:t>Vyhodnocení SEA a EIA u klíčových investic a grantových/dotačních schémat </a:t>
            </a:r>
          </a:p>
          <a:p>
            <a:r>
              <a:rPr lang="cs-CZ" dirty="0"/>
              <a:t>Přeshraniční </a:t>
            </a:r>
            <a:r>
              <a:rPr lang="cs-CZ" dirty="0" err="1"/>
              <a:t>screening</a:t>
            </a:r>
            <a:r>
              <a:rPr lang="cs-CZ" dirty="0"/>
              <a:t> – posouzení dopadu investice na ŽP v sousedním statě (např. dopad do stavu podzemních vod, ovzduší atd.). </a:t>
            </a:r>
            <a:r>
              <a:rPr lang="cs-CZ" b="1" dirty="0"/>
              <a:t>ŽP nezná hranic!!!</a:t>
            </a:r>
          </a:p>
        </p:txBody>
      </p:sp>
      <p:sp>
        <p:nvSpPr>
          <p:cNvPr id="4" name="Zástupný symbol pro číslo snímku 3"/>
          <p:cNvSpPr>
            <a:spLocks noGrp="1"/>
          </p:cNvSpPr>
          <p:nvPr>
            <p:ph type="sldNum" sz="quarter" idx="12"/>
          </p:nvPr>
        </p:nvSpPr>
        <p:spPr/>
        <p:txBody>
          <a:bodyPr/>
          <a:lstStyle/>
          <a:p>
            <a:pPr rtl="0"/>
            <a:fld id="{9CD8D479-8942-46E8-A226-A4E01F7A105C}" type="slidenum">
              <a:rPr lang="cs-CZ" smtClean="0"/>
              <a:t>59</a:t>
            </a:fld>
            <a:endParaRPr lang="cs-CZ" dirty="0"/>
          </a:p>
        </p:txBody>
      </p:sp>
      <p:sp>
        <p:nvSpPr>
          <p:cNvPr id="5" name="Zástupný symbol pro datum 4"/>
          <p:cNvSpPr>
            <a:spLocks noGrp="1"/>
          </p:cNvSpPr>
          <p:nvPr>
            <p:ph type="dt" sz="half" idx="10"/>
          </p:nvPr>
        </p:nvSpPr>
        <p:spPr/>
        <p:txBody>
          <a:bodyPr/>
          <a:lstStyle/>
          <a:p>
            <a:r>
              <a:rPr lang="cs-CZ" dirty="0"/>
              <a:t>ESF MUNI</a:t>
            </a:r>
          </a:p>
        </p:txBody>
      </p:sp>
      <p:sp>
        <p:nvSpPr>
          <p:cNvPr id="6" name="Zástupný symbol pro zápatí 5"/>
          <p:cNvSpPr>
            <a:spLocks noGrp="1"/>
          </p:cNvSpPr>
          <p:nvPr>
            <p:ph type="ftr" sz="quarter" idx="11"/>
          </p:nvPr>
        </p:nvSpPr>
        <p:spPr/>
        <p:txBody>
          <a:bodyPr/>
          <a:lstStyle/>
          <a:p>
            <a:r>
              <a:rPr lang="cs-CZ" dirty="0"/>
              <a:t>Ekonomika životního prostředí a technické infrastruktury</a:t>
            </a:r>
          </a:p>
        </p:txBody>
      </p:sp>
    </p:spTree>
    <p:extLst>
      <p:ext uri="{BB962C8B-B14F-4D97-AF65-F5344CB8AC3E}">
        <p14:creationId xmlns:p14="http://schemas.microsoft.com/office/powerpoint/2010/main" val="4034544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cs-CZ" altLang="cs-CZ"/>
              <a:t>ŽP a ekonomika</a:t>
            </a:r>
          </a:p>
        </p:txBody>
      </p:sp>
      <p:sp>
        <p:nvSpPr>
          <p:cNvPr id="11267" name="Rectangle 3"/>
          <p:cNvSpPr>
            <a:spLocks noGrp="1" noChangeArrowheads="1"/>
          </p:cNvSpPr>
          <p:nvPr>
            <p:ph type="body" idx="1"/>
          </p:nvPr>
        </p:nvSpPr>
        <p:spPr>
          <a:xfrm>
            <a:off x="1410026" y="1916113"/>
            <a:ext cx="8667424" cy="4392612"/>
          </a:xfrm>
        </p:spPr>
        <p:txBody>
          <a:bodyPr/>
          <a:lstStyle/>
          <a:p>
            <a:r>
              <a:rPr lang="cs-CZ" altLang="cs-CZ" sz="2800" dirty="0"/>
              <a:t>životní prostředí poskytuje:</a:t>
            </a:r>
          </a:p>
          <a:p>
            <a:pPr lvl="1">
              <a:buFont typeface="Corbel" panose="020B0503020204020204" pitchFamily="34" charset="0"/>
              <a:buChar char="₋"/>
            </a:pPr>
            <a:r>
              <a:rPr lang="cs-CZ" altLang="cs-CZ" sz="2400" dirty="0"/>
              <a:t>vstupy pro ekonomickou činnost – obnovitelné i neobnovitelné přírodní zdroje (rostliny, zvířata, paliva, nerostné suroviny);</a:t>
            </a:r>
          </a:p>
          <a:p>
            <a:pPr lvl="1">
              <a:buFont typeface="Corbel" panose="020B0503020204020204" pitchFamily="34" charset="0"/>
              <a:buChar char="₋"/>
            </a:pPr>
            <a:r>
              <a:rPr lang="cs-CZ" altLang="cs-CZ" sz="2400" dirty="0"/>
              <a:t>místo pro průmysl, zemědělství, komunikace i obytná sídla;</a:t>
            </a:r>
          </a:p>
          <a:p>
            <a:pPr lvl="1">
              <a:buFont typeface="Corbel" panose="020B0503020204020204" pitchFamily="34" charset="0"/>
              <a:buChar char="₋"/>
            </a:pPr>
            <a:r>
              <a:rPr lang="cs-CZ" altLang="cs-CZ" sz="2400" dirty="0"/>
              <a:t>místo pro zbytkové látky z výroby a spotřeby (emise, odpady, teplo, hluk);</a:t>
            </a:r>
          </a:p>
          <a:p>
            <a:pPr lvl="1">
              <a:buFont typeface="Corbel" panose="020B0503020204020204" pitchFamily="34" charset="0"/>
              <a:buChar char="₋"/>
            </a:pPr>
            <a:r>
              <a:rPr lang="cs-CZ" altLang="cs-CZ" sz="2400" dirty="0"/>
              <a:t>spotřební materiální i imateriální statky (vodu, čistý vzduch, estetické hodnoty).</a:t>
            </a:r>
          </a:p>
          <a:p>
            <a:pPr lvl="1" eaLnBrk="1" hangingPunct="1"/>
            <a:endParaRPr lang="cs-CZ" altLang="cs-CZ" sz="2400" dirty="0"/>
          </a:p>
        </p:txBody>
      </p:sp>
    </p:spTree>
    <p:extLst>
      <p:ext uri="{BB962C8B-B14F-4D97-AF65-F5344CB8AC3E}">
        <p14:creationId xmlns:p14="http://schemas.microsoft.com/office/powerpoint/2010/main" val="164866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Národní dotační tituly v ČR - příklad</a:t>
            </a:r>
          </a:p>
        </p:txBody>
      </p:sp>
      <p:sp>
        <p:nvSpPr>
          <p:cNvPr id="3" name="Zástupný symbol pro obsah 2"/>
          <p:cNvSpPr>
            <a:spLocks noGrp="1"/>
          </p:cNvSpPr>
          <p:nvPr>
            <p:ph idx="1"/>
          </p:nvPr>
        </p:nvSpPr>
        <p:spPr/>
        <p:txBody>
          <a:bodyPr>
            <a:normAutofit fontScale="77500" lnSpcReduction="20000"/>
          </a:bodyPr>
          <a:lstStyle/>
          <a:p>
            <a:pPr marL="0" indent="0">
              <a:buNone/>
            </a:pPr>
            <a:r>
              <a:rPr lang="cs-CZ" b="1" dirty="0"/>
              <a:t>Státní fond životního prostředí ČR </a:t>
            </a:r>
            <a:r>
              <a:rPr lang="cs-CZ" dirty="0"/>
              <a:t>poskytuje potřebné finance pro zkvalitňování životního prostředí v České republice, a to prostřednictvím několika dotačních titulů a výhodných půjček*.</a:t>
            </a:r>
          </a:p>
          <a:p>
            <a:pPr marL="0" indent="0">
              <a:buNone/>
            </a:pPr>
            <a:r>
              <a:rPr lang="cs-CZ" b="1" dirty="0"/>
              <a:t>Národní program Životní prostředí</a:t>
            </a:r>
          </a:p>
          <a:p>
            <a:r>
              <a:rPr lang="cs-CZ" dirty="0"/>
              <a:t>Prioritní oblast 1: Voda</a:t>
            </a:r>
          </a:p>
          <a:p>
            <a:r>
              <a:rPr lang="cs-CZ" dirty="0"/>
              <a:t>Prioritní oblast 2: Ovzduší</a:t>
            </a:r>
          </a:p>
          <a:p>
            <a:r>
              <a:rPr lang="cs-CZ" dirty="0"/>
              <a:t>Prioritní oblast 3: Odpady, staré zátěže, environmentální rizika</a:t>
            </a:r>
          </a:p>
          <a:p>
            <a:r>
              <a:rPr lang="cs-CZ" dirty="0"/>
              <a:t>Prioritní oblast 4: Příroda a krajina</a:t>
            </a:r>
          </a:p>
          <a:p>
            <a:r>
              <a:rPr lang="cs-CZ" dirty="0"/>
              <a:t>Prioritní oblast 5: Životní prostředí ve městech a obcích</a:t>
            </a:r>
          </a:p>
          <a:p>
            <a:r>
              <a:rPr lang="cs-CZ" dirty="0"/>
              <a:t>Prioritní oblast 6: Environmentální prevence</a:t>
            </a:r>
          </a:p>
          <a:p>
            <a:r>
              <a:rPr lang="cs-CZ" dirty="0"/>
              <a:t>Prioritní oblast 7: Inovativní a demonstrační projekty</a:t>
            </a:r>
          </a:p>
          <a:p>
            <a:pPr marL="0" indent="0">
              <a:buNone/>
            </a:pPr>
            <a:r>
              <a:rPr lang="cs-CZ" dirty="0"/>
              <a:t>Příspěvky mohou čerpat jak veřejnoprávní a soukromoprávní právnické osoby, tak fyzické osoby na velmi širokou škálu projektů.</a:t>
            </a:r>
          </a:p>
          <a:p>
            <a:pPr marL="0" indent="0">
              <a:buNone/>
            </a:pPr>
            <a:r>
              <a:rPr lang="cs-CZ" dirty="0"/>
              <a:t>K nejčastěji podporovaným aktivitám patří odstraňování nelegálních skladů odpadů, starých </a:t>
            </a:r>
            <a:r>
              <a:rPr lang="cs-CZ" dirty="0" err="1"/>
              <a:t>ekozátěží</a:t>
            </a:r>
            <a:r>
              <a:rPr lang="cs-CZ" dirty="0"/>
              <a:t> a nepotřebných hydrogeologických vrtů, snižování zápachu a emisí těžkých kovů, zavádění </a:t>
            </a:r>
            <a:r>
              <a:rPr lang="cs-CZ" dirty="0" err="1"/>
              <a:t>nízkoemisních</a:t>
            </a:r>
            <a:r>
              <a:rPr lang="cs-CZ" dirty="0"/>
              <a:t> zón, podpora čisté mobility a alternativních způsobů dopravy.</a:t>
            </a:r>
          </a:p>
          <a:p>
            <a:endParaRPr lang="cs-CZ" dirty="0"/>
          </a:p>
          <a:p>
            <a:endParaRPr lang="cs-CZ" dirty="0"/>
          </a:p>
          <a:p>
            <a:endParaRPr lang="cs-CZ" dirty="0"/>
          </a:p>
          <a:p>
            <a:endParaRPr lang="cs-CZ" dirty="0"/>
          </a:p>
          <a:p>
            <a:endParaRPr lang="cs-CZ" dirty="0"/>
          </a:p>
          <a:p>
            <a:endParaRPr lang="cs-CZ" dirty="0"/>
          </a:p>
        </p:txBody>
      </p:sp>
      <p:sp>
        <p:nvSpPr>
          <p:cNvPr id="4" name="Zástupný symbol pro číslo snímku 3"/>
          <p:cNvSpPr>
            <a:spLocks noGrp="1"/>
          </p:cNvSpPr>
          <p:nvPr>
            <p:ph type="sldNum" sz="quarter" idx="12"/>
          </p:nvPr>
        </p:nvSpPr>
        <p:spPr/>
        <p:txBody>
          <a:bodyPr/>
          <a:lstStyle/>
          <a:p>
            <a:pPr rtl="0"/>
            <a:fld id="{9CD8D479-8942-46E8-A226-A4E01F7A105C}" type="slidenum">
              <a:rPr lang="cs-CZ" smtClean="0"/>
              <a:t>60</a:t>
            </a:fld>
            <a:endParaRPr lang="cs-CZ" dirty="0"/>
          </a:p>
        </p:txBody>
      </p:sp>
      <p:sp>
        <p:nvSpPr>
          <p:cNvPr id="5" name="Zástupný symbol pro datum 4"/>
          <p:cNvSpPr>
            <a:spLocks noGrp="1"/>
          </p:cNvSpPr>
          <p:nvPr>
            <p:ph type="dt" sz="half" idx="10"/>
          </p:nvPr>
        </p:nvSpPr>
        <p:spPr/>
        <p:txBody>
          <a:bodyPr/>
          <a:lstStyle/>
          <a:p>
            <a:r>
              <a:rPr lang="cs-CZ" dirty="0"/>
              <a:t>ESF MUNI</a:t>
            </a:r>
          </a:p>
        </p:txBody>
      </p:sp>
      <p:sp>
        <p:nvSpPr>
          <p:cNvPr id="6" name="Zástupný symbol pro zápatí 5"/>
          <p:cNvSpPr>
            <a:spLocks noGrp="1"/>
          </p:cNvSpPr>
          <p:nvPr>
            <p:ph type="ftr" sz="quarter" idx="11"/>
          </p:nvPr>
        </p:nvSpPr>
        <p:spPr/>
        <p:txBody>
          <a:bodyPr/>
          <a:lstStyle/>
          <a:p>
            <a:r>
              <a:rPr lang="cs-CZ" dirty="0"/>
              <a:t>Ekonomika životního prostředí a technické infrastruktury</a:t>
            </a:r>
          </a:p>
        </p:txBody>
      </p:sp>
      <p:sp>
        <p:nvSpPr>
          <p:cNvPr id="7" name="TextovéPole 6"/>
          <p:cNvSpPr txBox="1"/>
          <p:nvPr/>
        </p:nvSpPr>
        <p:spPr>
          <a:xfrm>
            <a:off x="1186249" y="6186616"/>
            <a:ext cx="4901513" cy="369332"/>
          </a:xfrm>
          <a:prstGeom prst="rect">
            <a:avLst/>
          </a:prstGeom>
          <a:noFill/>
        </p:spPr>
        <p:txBody>
          <a:bodyPr wrap="square" rtlCol="0">
            <a:spAutoFit/>
          </a:bodyPr>
          <a:lstStyle/>
          <a:p>
            <a:r>
              <a:rPr lang="cs-CZ" dirty="0"/>
              <a:t>* </a:t>
            </a:r>
            <a:r>
              <a:rPr lang="cs-CZ" dirty="0">
                <a:hlinkClick r:id="rId2"/>
              </a:rPr>
              <a:t>https://www.sfzp.cz/dotace-a-pujcky/</a:t>
            </a:r>
            <a:endParaRPr lang="cs-CZ" dirty="0"/>
          </a:p>
        </p:txBody>
      </p:sp>
    </p:spTree>
    <p:extLst>
      <p:ext uri="{BB962C8B-B14F-4D97-AF65-F5344CB8AC3E}">
        <p14:creationId xmlns:p14="http://schemas.microsoft.com/office/powerpoint/2010/main" val="7208049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410027" y="345989"/>
            <a:ext cx="9371948" cy="5840694"/>
          </a:xfrm>
        </p:spPr>
        <p:txBody>
          <a:bodyPr>
            <a:normAutofit fontScale="77500" lnSpcReduction="20000"/>
          </a:bodyPr>
          <a:lstStyle/>
          <a:p>
            <a:pPr marL="0" indent="0">
              <a:buNone/>
            </a:pPr>
            <a:r>
              <a:rPr lang="cs-CZ" b="1" dirty="0"/>
              <a:t>Nová zelená úsporám </a:t>
            </a:r>
          </a:p>
          <a:p>
            <a:pPr marL="0" indent="0">
              <a:buNone/>
            </a:pPr>
            <a:r>
              <a:rPr lang="cs-CZ" i="1" u="sng" dirty="0"/>
              <a:t>financován</a:t>
            </a:r>
            <a:r>
              <a:rPr lang="cs-CZ" b="1" i="1" u="sng" dirty="0"/>
              <a:t> </a:t>
            </a:r>
            <a:r>
              <a:rPr lang="cs-CZ" i="1" u="sng" dirty="0"/>
              <a:t>z prodeje emisních povolenek</a:t>
            </a:r>
            <a:r>
              <a:rPr lang="cs-CZ" b="1" i="1" u="sng" dirty="0"/>
              <a:t> (</a:t>
            </a:r>
            <a:r>
              <a:rPr lang="cs-CZ" i="1" u="sng" dirty="0" err="1"/>
              <a:t>European</a:t>
            </a:r>
            <a:r>
              <a:rPr lang="cs-CZ" i="1" u="sng" dirty="0"/>
              <a:t> Union </a:t>
            </a:r>
            <a:r>
              <a:rPr lang="cs-CZ" i="1" u="sng" dirty="0" err="1"/>
              <a:t>Allowance</a:t>
            </a:r>
            <a:r>
              <a:rPr lang="cs-CZ" i="1" u="sng" dirty="0"/>
              <a:t>)</a:t>
            </a:r>
            <a:endParaRPr lang="cs-CZ" b="1" i="1" u="sng" dirty="0"/>
          </a:p>
          <a:p>
            <a:pPr marL="0" indent="0">
              <a:buNone/>
            </a:pPr>
            <a:r>
              <a:rPr lang="cs-CZ" dirty="0"/>
              <a:t>Podporuje snižování energetické náročnosti obytných budov (komplexní nebo dílčí zateplení), výstavbu domů s velmi nízkou energetickou náročností, environmentálně šetrné způsoby vytápění a instalaci obnovitelných zdrojů energie (OZE).</a:t>
            </a:r>
          </a:p>
          <a:p>
            <a:pPr marL="0" indent="0">
              <a:buNone/>
            </a:pPr>
            <a:r>
              <a:rPr lang="cs-CZ" dirty="0"/>
              <a:t>Hlavním cílem programu je zlepšit stav životního prostředí snížením produkce emisí znečišťujících látek a skleníkových plynů (především emisí CO</a:t>
            </a:r>
            <a:r>
              <a:rPr lang="cs-CZ" baseline="-25000" dirty="0"/>
              <a:t>2</a:t>
            </a:r>
            <a:r>
              <a:rPr lang="cs-CZ" dirty="0"/>
              <a:t>). Přispívá k úspoře energie v konečné spotřebě a stimulaci ekonomiky ČR spolu s dalšími sociálními přínosy, kterými jsou například zvýšení kvality bydlení občanů, zlepšení vzhledu měst a obcí, nastartování dlouhodobých progresivních trendů.</a:t>
            </a:r>
            <a:br>
              <a:rPr lang="cs-CZ" b="1" dirty="0"/>
            </a:br>
            <a:endParaRPr lang="cs-CZ" b="1" dirty="0"/>
          </a:p>
          <a:p>
            <a:r>
              <a:rPr lang="cs-CZ" dirty="0"/>
              <a:t>Renovace rodinných a bytových domů (zateplení fasády, střechy, stropů, výměna oken a dveří)</a:t>
            </a:r>
          </a:p>
          <a:p>
            <a:r>
              <a:rPr lang="cs-CZ" dirty="0"/>
              <a:t>Stavbu rodinných a bytových domů v tzv. pasivním standardu (pasivní domy)</a:t>
            </a:r>
          </a:p>
          <a:p>
            <a:r>
              <a:rPr lang="cs-CZ" dirty="0"/>
              <a:t>Solární termické a </a:t>
            </a:r>
            <a:r>
              <a:rPr lang="cs-CZ" dirty="0" err="1"/>
              <a:t>fotovoltaické</a:t>
            </a:r>
            <a:r>
              <a:rPr lang="cs-CZ" dirty="0"/>
              <a:t> systémy</a:t>
            </a:r>
          </a:p>
          <a:p>
            <a:r>
              <a:rPr lang="cs-CZ" dirty="0"/>
              <a:t>Zelené střechy, venkovní stínicí technika</a:t>
            </a:r>
          </a:p>
          <a:p>
            <a:r>
              <a:rPr lang="cs-CZ" dirty="0"/>
              <a:t>Využívání tepla z odpadní vody</a:t>
            </a:r>
          </a:p>
          <a:p>
            <a:r>
              <a:rPr lang="cs-CZ" dirty="0"/>
              <a:t>Rekuperace – systém řízeného větrání se zpětným získáváním tepla (ZZT)</a:t>
            </a:r>
          </a:p>
          <a:p>
            <a:r>
              <a:rPr lang="cs-CZ" dirty="0"/>
              <a:t>Výměnu zdrojů tepla za tepelná čerpadla, kotle na biomasu…</a:t>
            </a:r>
          </a:p>
          <a:p>
            <a:r>
              <a:rPr lang="cs-CZ" dirty="0"/>
              <a:t>Na příspěvek dosáhnete i v případě, pokud plánujete jen menší energetické úpravy domu (například výměnu oken či dveří, či částečné zateplení). </a:t>
            </a:r>
          </a:p>
        </p:txBody>
      </p:sp>
      <p:sp>
        <p:nvSpPr>
          <p:cNvPr id="4" name="Zástupný symbol pro číslo snímku 3"/>
          <p:cNvSpPr>
            <a:spLocks noGrp="1"/>
          </p:cNvSpPr>
          <p:nvPr>
            <p:ph type="sldNum" sz="quarter" idx="12"/>
          </p:nvPr>
        </p:nvSpPr>
        <p:spPr/>
        <p:txBody>
          <a:bodyPr/>
          <a:lstStyle/>
          <a:p>
            <a:pPr rtl="0"/>
            <a:fld id="{9CD8D479-8942-46E8-A226-A4E01F7A105C}" type="slidenum">
              <a:rPr lang="cs-CZ" smtClean="0"/>
              <a:t>61</a:t>
            </a:fld>
            <a:endParaRPr lang="cs-CZ" dirty="0"/>
          </a:p>
        </p:txBody>
      </p:sp>
      <p:sp>
        <p:nvSpPr>
          <p:cNvPr id="5" name="Zástupný symbol pro datum 4"/>
          <p:cNvSpPr>
            <a:spLocks noGrp="1"/>
          </p:cNvSpPr>
          <p:nvPr>
            <p:ph type="dt" sz="half" idx="10"/>
          </p:nvPr>
        </p:nvSpPr>
        <p:spPr/>
        <p:txBody>
          <a:bodyPr/>
          <a:lstStyle/>
          <a:p>
            <a:r>
              <a:rPr lang="cs-CZ" dirty="0"/>
              <a:t>ESF MUNI</a:t>
            </a:r>
          </a:p>
        </p:txBody>
      </p:sp>
      <p:sp>
        <p:nvSpPr>
          <p:cNvPr id="6" name="Zástupný symbol pro zápatí 5"/>
          <p:cNvSpPr>
            <a:spLocks noGrp="1"/>
          </p:cNvSpPr>
          <p:nvPr>
            <p:ph type="ftr" sz="quarter" idx="11"/>
          </p:nvPr>
        </p:nvSpPr>
        <p:spPr/>
        <p:txBody>
          <a:bodyPr/>
          <a:lstStyle/>
          <a:p>
            <a:r>
              <a:rPr lang="cs-CZ" dirty="0"/>
              <a:t>Ekonomika životního prostředí a technické infrastruktury</a:t>
            </a:r>
          </a:p>
        </p:txBody>
      </p:sp>
    </p:spTree>
    <p:extLst>
      <p:ext uri="{BB962C8B-B14F-4D97-AF65-F5344CB8AC3E}">
        <p14:creationId xmlns:p14="http://schemas.microsoft.com/office/powerpoint/2010/main" val="18010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LIFE – komunitární program</a:t>
            </a:r>
          </a:p>
        </p:txBody>
      </p:sp>
      <p:sp>
        <p:nvSpPr>
          <p:cNvPr id="3" name="Zástupný symbol pro obsah 2"/>
          <p:cNvSpPr>
            <a:spLocks noGrp="1"/>
          </p:cNvSpPr>
          <p:nvPr>
            <p:ph idx="1"/>
          </p:nvPr>
        </p:nvSpPr>
        <p:spPr/>
        <p:txBody>
          <a:bodyPr/>
          <a:lstStyle/>
          <a:p>
            <a:pPr marL="0" indent="0">
              <a:buNone/>
            </a:pPr>
            <a:r>
              <a:rPr lang="cs-CZ" dirty="0"/>
              <a:t>Jeho záměrem je podpora implementace a integrace environmentálních a klimatických cílů EU do politik členských států i praxe soukromého sektoru. V letech 2014-2020 je rozdělen na podprogram</a:t>
            </a:r>
          </a:p>
          <a:p>
            <a:pPr marL="0" indent="0">
              <a:buNone/>
            </a:pPr>
            <a:br>
              <a:rPr lang="cs-CZ" b="1" dirty="0"/>
            </a:br>
            <a:r>
              <a:rPr lang="cs-CZ" b="1" dirty="0"/>
              <a:t>	1. Podprogram Životní prostředí (LIFE </a:t>
            </a:r>
            <a:r>
              <a:rPr lang="cs-CZ" b="1" dirty="0" err="1"/>
              <a:t>Environment</a:t>
            </a:r>
            <a:r>
              <a:rPr lang="cs-CZ" b="1" dirty="0"/>
              <a:t>)</a:t>
            </a:r>
          </a:p>
          <a:p>
            <a:pPr marL="0" indent="0">
              <a:buNone/>
            </a:pPr>
            <a:r>
              <a:rPr lang="cs-CZ" b="1" dirty="0"/>
              <a:t>	2. </a:t>
            </a:r>
            <a:r>
              <a:rPr lang="en-US" b="1" dirty="0" err="1"/>
              <a:t>Podprogram</a:t>
            </a:r>
            <a:r>
              <a:rPr lang="en-US" b="1" dirty="0"/>
              <a:t> </a:t>
            </a:r>
            <a:r>
              <a:rPr lang="en-US" b="1" dirty="0" err="1"/>
              <a:t>Změna</a:t>
            </a:r>
            <a:r>
              <a:rPr lang="en-US" b="1" dirty="0"/>
              <a:t> </a:t>
            </a:r>
            <a:r>
              <a:rPr lang="en-US" b="1" dirty="0" err="1"/>
              <a:t>klimatu</a:t>
            </a:r>
            <a:r>
              <a:rPr lang="en-US" b="1" dirty="0"/>
              <a:t> (LIFE Climate Action)</a:t>
            </a:r>
            <a:endParaRPr lang="cs-CZ" b="1" dirty="0"/>
          </a:p>
          <a:p>
            <a:pPr marL="0" indent="0">
              <a:buNone/>
            </a:pPr>
            <a:endParaRPr lang="cs-CZ" b="1" dirty="0"/>
          </a:p>
          <a:p>
            <a:pPr marL="0" indent="0">
              <a:buNone/>
            </a:pPr>
            <a:r>
              <a:rPr lang="cs-CZ" b="1" dirty="0"/>
              <a:t>Rozpočet pro období 2014-2020 – 3,46 mld. €</a:t>
            </a:r>
          </a:p>
          <a:p>
            <a:pPr marL="0" indent="0">
              <a:buNone/>
            </a:pPr>
            <a:endParaRPr lang="cs-CZ" dirty="0"/>
          </a:p>
          <a:p>
            <a:endParaRPr lang="cs-CZ" dirty="0"/>
          </a:p>
        </p:txBody>
      </p:sp>
      <p:sp>
        <p:nvSpPr>
          <p:cNvPr id="4" name="Zástupný symbol pro číslo snímku 3"/>
          <p:cNvSpPr>
            <a:spLocks noGrp="1"/>
          </p:cNvSpPr>
          <p:nvPr>
            <p:ph type="sldNum" sz="quarter" idx="12"/>
          </p:nvPr>
        </p:nvSpPr>
        <p:spPr/>
        <p:txBody>
          <a:bodyPr/>
          <a:lstStyle/>
          <a:p>
            <a:pPr rtl="0"/>
            <a:fld id="{9CD8D479-8942-46E8-A226-A4E01F7A105C}" type="slidenum">
              <a:rPr lang="cs-CZ" smtClean="0"/>
              <a:t>62</a:t>
            </a:fld>
            <a:endParaRPr lang="cs-CZ" dirty="0"/>
          </a:p>
        </p:txBody>
      </p:sp>
      <p:sp>
        <p:nvSpPr>
          <p:cNvPr id="5" name="Zástupný symbol pro datum 4"/>
          <p:cNvSpPr>
            <a:spLocks noGrp="1"/>
          </p:cNvSpPr>
          <p:nvPr>
            <p:ph type="dt" sz="half" idx="10"/>
          </p:nvPr>
        </p:nvSpPr>
        <p:spPr/>
        <p:txBody>
          <a:bodyPr/>
          <a:lstStyle/>
          <a:p>
            <a:r>
              <a:rPr lang="cs-CZ" dirty="0"/>
              <a:t>ESF MUNI</a:t>
            </a:r>
          </a:p>
        </p:txBody>
      </p:sp>
      <p:sp>
        <p:nvSpPr>
          <p:cNvPr id="6" name="Zástupný symbol pro zápatí 5"/>
          <p:cNvSpPr>
            <a:spLocks noGrp="1"/>
          </p:cNvSpPr>
          <p:nvPr>
            <p:ph type="ftr" sz="quarter" idx="11"/>
          </p:nvPr>
        </p:nvSpPr>
        <p:spPr/>
        <p:txBody>
          <a:bodyPr/>
          <a:lstStyle/>
          <a:p>
            <a:pPr rtl="0"/>
            <a:r>
              <a:rPr lang="cs-CZ"/>
              <a:t>Přidejte zápatí.</a:t>
            </a:r>
            <a:endParaRPr lang="cs-CZ" dirty="0"/>
          </a:p>
        </p:txBody>
      </p:sp>
    </p:spTree>
    <p:extLst>
      <p:ext uri="{BB962C8B-B14F-4D97-AF65-F5344CB8AC3E}">
        <p14:creationId xmlns:p14="http://schemas.microsoft.com/office/powerpoint/2010/main" val="677976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pPr algn="ctr"/>
            <a:r>
              <a:rPr lang="cs-CZ" dirty="0"/>
              <a:t>Institucionální zabezpečení implementace </a:t>
            </a:r>
            <a:br>
              <a:rPr lang="cs-CZ" dirty="0"/>
            </a:br>
            <a:r>
              <a:rPr lang="cs-CZ" dirty="0"/>
              <a:t>fondů ŽP v ČR </a:t>
            </a:r>
          </a:p>
        </p:txBody>
      </p:sp>
      <p:sp>
        <p:nvSpPr>
          <p:cNvPr id="3" name="Zástupný symbol pro obsah 2"/>
          <p:cNvSpPr>
            <a:spLocks noGrp="1"/>
          </p:cNvSpPr>
          <p:nvPr>
            <p:ph idx="1"/>
          </p:nvPr>
        </p:nvSpPr>
        <p:spPr/>
        <p:txBody>
          <a:bodyPr>
            <a:normAutofit fontScale="92500" lnSpcReduction="10000"/>
          </a:bodyPr>
          <a:lstStyle/>
          <a:p>
            <a:r>
              <a:rPr lang="cs-CZ" dirty="0"/>
              <a:t>MŽP – koordinace politik a implementace fondů EU (Řídicí orgán – </a:t>
            </a:r>
            <a:r>
              <a:rPr lang="cs-CZ" dirty="0" err="1"/>
              <a:t>Managing</a:t>
            </a:r>
            <a:r>
              <a:rPr lang="cs-CZ" dirty="0"/>
              <a:t> </a:t>
            </a:r>
            <a:r>
              <a:rPr lang="cs-CZ" dirty="0" err="1"/>
              <a:t>Authority</a:t>
            </a:r>
            <a:r>
              <a:rPr lang="cs-CZ" dirty="0"/>
              <a:t>) a národní programů v oblasti ŽP</a:t>
            </a:r>
          </a:p>
          <a:p>
            <a:r>
              <a:rPr lang="cs-CZ" dirty="0"/>
              <a:t>MMR – lokální programy pro obce a místní komunity</a:t>
            </a:r>
          </a:p>
          <a:p>
            <a:r>
              <a:rPr lang="cs-CZ" dirty="0"/>
              <a:t> MZ – koordinace zemědělské politiky s dopady do krajiny a ŽP</a:t>
            </a:r>
          </a:p>
          <a:p>
            <a:r>
              <a:rPr lang="cs-CZ" dirty="0"/>
              <a:t>NOK – koordinace v rámci implementace Partnerské dohody (členský stát + Evropská komise) </a:t>
            </a:r>
          </a:p>
          <a:p>
            <a:r>
              <a:rPr lang="cs-CZ" dirty="0"/>
              <a:t>Agentura ochrany přírody</a:t>
            </a:r>
          </a:p>
          <a:p>
            <a:endParaRPr lang="cs-CZ" dirty="0"/>
          </a:p>
          <a:p>
            <a:pPr marL="0" indent="0">
              <a:buNone/>
            </a:pPr>
            <a:r>
              <a:rPr lang="cs-CZ" b="1" dirty="0"/>
              <a:t>Výzvy pro nové období 2021+:</a:t>
            </a:r>
          </a:p>
          <a:p>
            <a:pPr marL="0" indent="0">
              <a:buNone/>
            </a:pPr>
            <a:r>
              <a:rPr lang="cs-CZ" dirty="0"/>
              <a:t>Řešení protichůdných zájmů zemědělství a ochrany ŽP</a:t>
            </a:r>
          </a:p>
          <a:p>
            <a:pPr marL="0" indent="0">
              <a:buNone/>
            </a:pPr>
            <a:r>
              <a:rPr lang="cs-CZ" dirty="0"/>
              <a:t>Zlepšení koordinace státních institucí a nedublování aktivit</a:t>
            </a:r>
          </a:p>
          <a:p>
            <a:pPr marL="0" indent="0">
              <a:buNone/>
            </a:pPr>
            <a:r>
              <a:rPr lang="cs-CZ" dirty="0"/>
              <a:t>Lepší koordinace v programování fondů a využití komplementarity finančních nástrojů</a:t>
            </a:r>
          </a:p>
          <a:p>
            <a:pPr marL="0" indent="0">
              <a:buNone/>
            </a:pPr>
            <a:endParaRPr lang="cs-CZ" dirty="0"/>
          </a:p>
        </p:txBody>
      </p:sp>
      <p:sp>
        <p:nvSpPr>
          <p:cNvPr id="4" name="Zástupný symbol pro číslo snímku 3"/>
          <p:cNvSpPr>
            <a:spLocks noGrp="1"/>
          </p:cNvSpPr>
          <p:nvPr>
            <p:ph type="sldNum" sz="quarter" idx="12"/>
          </p:nvPr>
        </p:nvSpPr>
        <p:spPr/>
        <p:txBody>
          <a:bodyPr/>
          <a:lstStyle/>
          <a:p>
            <a:pPr rtl="0"/>
            <a:fld id="{9CD8D479-8942-46E8-A226-A4E01F7A105C}" type="slidenum">
              <a:rPr lang="cs-CZ" smtClean="0"/>
              <a:t>63</a:t>
            </a:fld>
            <a:endParaRPr lang="cs-CZ" dirty="0"/>
          </a:p>
        </p:txBody>
      </p:sp>
      <p:sp>
        <p:nvSpPr>
          <p:cNvPr id="5" name="Zástupný symbol pro datum 4"/>
          <p:cNvSpPr>
            <a:spLocks noGrp="1"/>
          </p:cNvSpPr>
          <p:nvPr>
            <p:ph type="dt" sz="half" idx="10"/>
          </p:nvPr>
        </p:nvSpPr>
        <p:spPr/>
        <p:txBody>
          <a:bodyPr/>
          <a:lstStyle/>
          <a:p>
            <a:r>
              <a:rPr lang="cs-CZ" dirty="0"/>
              <a:t>ESF MUNI</a:t>
            </a:r>
          </a:p>
        </p:txBody>
      </p:sp>
      <p:sp>
        <p:nvSpPr>
          <p:cNvPr id="6" name="Zástupný symbol pro zápatí 5"/>
          <p:cNvSpPr>
            <a:spLocks noGrp="1"/>
          </p:cNvSpPr>
          <p:nvPr>
            <p:ph type="ftr" sz="quarter" idx="11"/>
          </p:nvPr>
        </p:nvSpPr>
        <p:spPr/>
        <p:txBody>
          <a:bodyPr/>
          <a:lstStyle/>
          <a:p>
            <a:r>
              <a:rPr lang="cs-CZ" dirty="0"/>
              <a:t>Ekonomika životního prostředí a technické infrastruktury</a:t>
            </a:r>
          </a:p>
        </p:txBody>
      </p:sp>
    </p:spTree>
    <p:extLst>
      <p:ext uri="{BB962C8B-B14F-4D97-AF65-F5344CB8AC3E}">
        <p14:creationId xmlns:p14="http://schemas.microsoft.com/office/powerpoint/2010/main" val="3446635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11269BD-CB8D-4D3D-989D-B31CDF8F27CE}"/>
              </a:ext>
            </a:extLst>
          </p:cNvPr>
          <p:cNvSpPr>
            <a:spLocks noGrp="1"/>
          </p:cNvSpPr>
          <p:nvPr>
            <p:ph type="title"/>
          </p:nvPr>
        </p:nvSpPr>
        <p:spPr/>
        <p:txBody>
          <a:bodyPr/>
          <a:lstStyle/>
          <a:p>
            <a:r>
              <a:rPr lang="cs-CZ" dirty="0"/>
              <a:t>Zelená dohoda pro Evropu (</a:t>
            </a:r>
            <a:r>
              <a:rPr lang="cs-CZ" dirty="0" err="1"/>
              <a:t>European</a:t>
            </a:r>
            <a:r>
              <a:rPr lang="cs-CZ" dirty="0"/>
              <a:t> Green </a:t>
            </a:r>
            <a:r>
              <a:rPr lang="cs-CZ" dirty="0" err="1"/>
              <a:t>Deal</a:t>
            </a:r>
            <a:r>
              <a:rPr lang="cs-CZ" dirty="0"/>
              <a:t>)</a:t>
            </a:r>
            <a:br>
              <a:rPr lang="cs-CZ" dirty="0"/>
            </a:br>
            <a:endParaRPr lang="cs-CZ" dirty="0"/>
          </a:p>
        </p:txBody>
      </p:sp>
      <p:sp>
        <p:nvSpPr>
          <p:cNvPr id="3" name="Zástupný obsah 2">
            <a:extLst>
              <a:ext uri="{FF2B5EF4-FFF2-40B4-BE49-F238E27FC236}">
                <a16:creationId xmlns:a16="http://schemas.microsoft.com/office/drawing/2014/main" id="{029A1B48-388D-47D9-A064-EA49FB4CEC13}"/>
              </a:ext>
            </a:extLst>
          </p:cNvPr>
          <p:cNvSpPr>
            <a:spLocks noGrp="1"/>
          </p:cNvSpPr>
          <p:nvPr>
            <p:ph idx="1"/>
          </p:nvPr>
        </p:nvSpPr>
        <p:spPr>
          <a:xfrm>
            <a:off x="1410025" y="1232626"/>
            <a:ext cx="9371948" cy="4620682"/>
          </a:xfrm>
        </p:spPr>
        <p:txBody>
          <a:bodyPr>
            <a:normAutofit fontScale="92500" lnSpcReduction="20000"/>
          </a:bodyPr>
          <a:lstStyle/>
          <a:p>
            <a:pPr marL="0" indent="0">
              <a:buNone/>
            </a:pPr>
            <a:r>
              <a:rPr lang="cs-CZ" dirty="0"/>
              <a:t>Cíle:</a:t>
            </a:r>
          </a:p>
          <a:p>
            <a:pPr marL="0" indent="0">
              <a:buNone/>
            </a:pPr>
            <a:r>
              <a:rPr lang="cs-CZ" dirty="0"/>
              <a:t>• se do roku 2050 nebudou produkovat žádné čisté emise skleníkových plynů</a:t>
            </a:r>
          </a:p>
          <a:p>
            <a:pPr marL="0" indent="0">
              <a:buNone/>
            </a:pPr>
            <a:r>
              <a:rPr lang="cs-CZ" dirty="0"/>
              <a:t>• bude hospodářský růst oddělen od využívání zdrojů</a:t>
            </a:r>
          </a:p>
          <a:p>
            <a:pPr marL="0" indent="0">
              <a:buNone/>
            </a:pPr>
            <a:r>
              <a:rPr lang="cs-CZ" dirty="0"/>
              <a:t>• nebude opomenut žádný jednotlivec ani region</a:t>
            </a:r>
          </a:p>
          <a:p>
            <a:pPr marL="0" indent="0">
              <a:buNone/>
            </a:pPr>
            <a:r>
              <a:rPr lang="cs-CZ" dirty="0"/>
              <a:t>K dosažení tohoto cíle bude nutné přijmout náležitá opatření ve všech odvětvích našeho hospodářství:</a:t>
            </a:r>
          </a:p>
          <a:p>
            <a:pPr marL="0" indent="0">
              <a:buNone/>
            </a:pPr>
            <a:r>
              <a:rPr lang="cs-CZ" dirty="0"/>
              <a:t>• investovat do technologií šetrných k životnímu prostředí</a:t>
            </a:r>
          </a:p>
          <a:p>
            <a:pPr marL="0" indent="0">
              <a:buNone/>
            </a:pPr>
            <a:r>
              <a:rPr lang="cs-CZ" dirty="0"/>
              <a:t>• podporovat průmysl ve vývoji inovací</a:t>
            </a:r>
          </a:p>
          <a:p>
            <a:pPr marL="0" indent="0">
              <a:buNone/>
            </a:pPr>
            <a:r>
              <a:rPr lang="cs-CZ" dirty="0"/>
              <a:t>• zavádět čistší, levnější a zdravější formy soukromé a veřejné dopravy</a:t>
            </a:r>
          </a:p>
          <a:p>
            <a:pPr marL="0" indent="0">
              <a:buNone/>
            </a:pPr>
            <a:r>
              <a:rPr lang="cs-CZ" dirty="0"/>
              <a:t>• dekarbonizovat odvětví energetiky</a:t>
            </a:r>
          </a:p>
          <a:p>
            <a:pPr marL="0" indent="0">
              <a:buNone/>
            </a:pPr>
            <a:r>
              <a:rPr lang="cs-CZ" dirty="0"/>
              <a:t>• zajistit vyšší energetickou účinnost budov</a:t>
            </a:r>
          </a:p>
          <a:p>
            <a:pPr marL="0" indent="0">
              <a:buNone/>
            </a:pPr>
            <a:r>
              <a:rPr lang="cs-CZ" dirty="0"/>
              <a:t>• spolupracovat s mezinárodními partnery na zlepšení celosvětových norem v oblasti životního prostředí</a:t>
            </a:r>
          </a:p>
          <a:p>
            <a:endParaRPr lang="cs-CZ" dirty="0"/>
          </a:p>
        </p:txBody>
      </p:sp>
      <p:sp>
        <p:nvSpPr>
          <p:cNvPr id="4" name="Zástupný symbol pro číslo snímku 3">
            <a:extLst>
              <a:ext uri="{FF2B5EF4-FFF2-40B4-BE49-F238E27FC236}">
                <a16:creationId xmlns:a16="http://schemas.microsoft.com/office/drawing/2014/main" id="{3946CE2C-394E-4644-BA47-973B0A3F28DC}"/>
              </a:ext>
            </a:extLst>
          </p:cNvPr>
          <p:cNvSpPr>
            <a:spLocks noGrp="1"/>
          </p:cNvSpPr>
          <p:nvPr>
            <p:ph type="sldNum" sz="quarter" idx="12"/>
          </p:nvPr>
        </p:nvSpPr>
        <p:spPr/>
        <p:txBody>
          <a:bodyPr/>
          <a:lstStyle/>
          <a:p>
            <a:pPr rtl="0"/>
            <a:fld id="{9CD8D479-8942-46E8-A226-A4E01F7A105C}" type="slidenum">
              <a:rPr lang="cs-CZ" smtClean="0"/>
              <a:t>64</a:t>
            </a:fld>
            <a:endParaRPr lang="cs-CZ" dirty="0"/>
          </a:p>
        </p:txBody>
      </p:sp>
      <p:sp>
        <p:nvSpPr>
          <p:cNvPr id="5" name="Zástupný symbol pro datum 4">
            <a:extLst>
              <a:ext uri="{FF2B5EF4-FFF2-40B4-BE49-F238E27FC236}">
                <a16:creationId xmlns:a16="http://schemas.microsoft.com/office/drawing/2014/main" id="{7B3A89AB-43BE-43BC-B722-AA0A26A7C917}"/>
              </a:ext>
            </a:extLst>
          </p:cNvPr>
          <p:cNvSpPr>
            <a:spLocks noGrp="1"/>
          </p:cNvSpPr>
          <p:nvPr>
            <p:ph type="dt" sz="half" idx="10"/>
          </p:nvPr>
        </p:nvSpPr>
        <p:spPr/>
        <p:txBody>
          <a:bodyPr/>
          <a:lstStyle/>
          <a:p>
            <a:pPr rtl="0"/>
            <a:fld id="{C73F18FC-530A-4B86-B27B-FA7F2E1BD25D}" type="datetime1">
              <a:rPr lang="cs-CZ" smtClean="0"/>
              <a:t>07.02.2022</a:t>
            </a:fld>
            <a:endParaRPr lang="cs-CZ" dirty="0"/>
          </a:p>
        </p:txBody>
      </p:sp>
      <p:sp>
        <p:nvSpPr>
          <p:cNvPr id="6" name="Zástupný symbol pro zápatí 5">
            <a:extLst>
              <a:ext uri="{FF2B5EF4-FFF2-40B4-BE49-F238E27FC236}">
                <a16:creationId xmlns:a16="http://schemas.microsoft.com/office/drawing/2014/main" id="{93612932-6AAF-4E5A-BC3F-55D7B8C5C46A}"/>
              </a:ext>
            </a:extLst>
          </p:cNvPr>
          <p:cNvSpPr>
            <a:spLocks noGrp="1"/>
          </p:cNvSpPr>
          <p:nvPr>
            <p:ph type="ftr" sz="quarter" idx="11"/>
          </p:nvPr>
        </p:nvSpPr>
        <p:spPr/>
        <p:txBody>
          <a:bodyPr/>
          <a:lstStyle/>
          <a:p>
            <a:pPr rtl="0"/>
            <a:r>
              <a:rPr lang="cs-CZ"/>
              <a:t>Přidejte zápatí.</a:t>
            </a:r>
            <a:endParaRPr lang="cs-CZ" dirty="0"/>
          </a:p>
        </p:txBody>
      </p:sp>
    </p:spTree>
    <p:extLst>
      <p:ext uri="{BB962C8B-B14F-4D97-AF65-F5344CB8AC3E}">
        <p14:creationId xmlns:p14="http://schemas.microsoft.com/office/powerpoint/2010/main" val="3419062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1E853808-2021-4A17-A611-BF08C16DE0B9}"/>
              </a:ext>
            </a:extLst>
          </p:cNvPr>
          <p:cNvSpPr>
            <a:spLocks noGrp="1"/>
          </p:cNvSpPr>
          <p:nvPr>
            <p:ph idx="1"/>
          </p:nvPr>
        </p:nvSpPr>
        <p:spPr>
          <a:xfrm>
            <a:off x="1410027" y="323850"/>
            <a:ext cx="9371948" cy="5862833"/>
          </a:xfrm>
        </p:spPr>
        <p:txBody>
          <a:bodyPr>
            <a:normAutofit fontScale="92500" lnSpcReduction="10000"/>
          </a:bodyPr>
          <a:lstStyle/>
          <a:p>
            <a:pPr marL="0" indent="0">
              <a:buNone/>
            </a:pPr>
            <a:r>
              <a:rPr lang="cs-CZ" sz="2600" b="1" dirty="0"/>
              <a:t>Nástroje (příklady) pro implementaci Zelené dohody pro Evropu:</a:t>
            </a:r>
          </a:p>
          <a:p>
            <a:r>
              <a:rPr lang="cs-CZ" dirty="0"/>
              <a:t>Tematická koncentrace Evropských fondů pro roky 2021-27:</a:t>
            </a:r>
          </a:p>
          <a:p>
            <a:r>
              <a:rPr lang="cs-CZ" dirty="0"/>
              <a:t>Hnacím motorem investic EU v období 2021–2027 bude pět hlavních cílů:</a:t>
            </a:r>
          </a:p>
          <a:p>
            <a:r>
              <a:rPr lang="cs-CZ" b="1" dirty="0"/>
              <a:t>Investice do regionálního rozvoje budou převážně zaměřeny na cíle 1 a 2</a:t>
            </a:r>
            <a:r>
              <a:rPr lang="cs-CZ" dirty="0"/>
              <a:t>. Na tyto priority bude přiděleno 65 % až 85 % zdrojů EFRR a Fondu soudržnosti, v závislosti na relativním bohatství členských států.</a:t>
            </a:r>
          </a:p>
          <a:p>
            <a:pPr lvl="0"/>
            <a:r>
              <a:rPr lang="cs-CZ" b="1" dirty="0"/>
              <a:t>inteligentnější Evropa</a:t>
            </a:r>
            <a:r>
              <a:rPr lang="cs-CZ" dirty="0"/>
              <a:t> díky inovacím, digitalizaci, ekonomické transformaci a podpoře malých a středních podniků</a:t>
            </a:r>
          </a:p>
          <a:p>
            <a:pPr lvl="0"/>
            <a:r>
              <a:rPr lang="cs-CZ" b="1" dirty="0">
                <a:highlight>
                  <a:srgbClr val="FFFF00"/>
                </a:highlight>
              </a:rPr>
              <a:t>zelenější, </a:t>
            </a:r>
            <a:r>
              <a:rPr lang="cs-CZ" b="1" dirty="0" err="1">
                <a:highlight>
                  <a:srgbClr val="FFFF00"/>
                </a:highlight>
              </a:rPr>
              <a:t>bezuhlíková</a:t>
            </a:r>
            <a:r>
              <a:rPr lang="cs-CZ" b="1" dirty="0">
                <a:highlight>
                  <a:srgbClr val="FFFF00"/>
                </a:highlight>
              </a:rPr>
              <a:t> Evropa</a:t>
            </a:r>
            <a:r>
              <a:rPr lang="cs-CZ" dirty="0">
                <a:highlight>
                  <a:srgbClr val="FFFF00"/>
                </a:highlight>
              </a:rPr>
              <a:t> díky provádění Pařížské dohody a investicím do transformace energetiky, obnovitelných zdrojů a boje proti změně klimatu</a:t>
            </a:r>
          </a:p>
          <a:p>
            <a:pPr lvl="0"/>
            <a:r>
              <a:rPr lang="cs-CZ" b="1" dirty="0"/>
              <a:t>propojenější Evropa</a:t>
            </a:r>
            <a:r>
              <a:rPr lang="cs-CZ" dirty="0"/>
              <a:t> díky strategickým dopravním a digitálním sítím</a:t>
            </a:r>
          </a:p>
          <a:p>
            <a:pPr lvl="0"/>
            <a:r>
              <a:rPr lang="cs-CZ" b="1" dirty="0"/>
              <a:t>sociálnější Evropa</a:t>
            </a:r>
            <a:r>
              <a:rPr lang="cs-CZ" dirty="0"/>
              <a:t> díky provádění evropského pilíře sociálních práv a podpoře kvalitní zaměstnanosti, vzdělávání, dovedností, sociálního začleňování a rovného přístupu ke zdravotní péči</a:t>
            </a:r>
          </a:p>
          <a:p>
            <a:pPr lvl="0"/>
            <a:r>
              <a:rPr lang="cs-CZ" b="1" dirty="0"/>
              <a:t>Evropa bližší občanům</a:t>
            </a:r>
            <a:r>
              <a:rPr lang="cs-CZ" dirty="0"/>
              <a:t> díky podpoře místně vedených strategií rozvoje a udržitelného rozvoje měst v celé EU.</a:t>
            </a:r>
          </a:p>
          <a:p>
            <a:pPr marL="0" indent="0">
              <a:buNone/>
            </a:pPr>
            <a:r>
              <a:rPr lang="cs-CZ" u="sng" dirty="0"/>
              <a:t>Všechny programy EU implementovány v ČR a ostatních členských státech musí vycházet z těchto cílů totožných pro celou EU. (tzv. tematická koncentrace). </a:t>
            </a:r>
          </a:p>
          <a:p>
            <a:endParaRPr lang="cs-CZ" dirty="0"/>
          </a:p>
        </p:txBody>
      </p:sp>
      <p:sp>
        <p:nvSpPr>
          <p:cNvPr id="4" name="Zástupný symbol pro číslo snímku 3">
            <a:extLst>
              <a:ext uri="{FF2B5EF4-FFF2-40B4-BE49-F238E27FC236}">
                <a16:creationId xmlns:a16="http://schemas.microsoft.com/office/drawing/2014/main" id="{FA11A16A-2B91-4C5D-9195-21E3645EAE38}"/>
              </a:ext>
            </a:extLst>
          </p:cNvPr>
          <p:cNvSpPr>
            <a:spLocks noGrp="1"/>
          </p:cNvSpPr>
          <p:nvPr>
            <p:ph type="sldNum" sz="quarter" idx="12"/>
          </p:nvPr>
        </p:nvSpPr>
        <p:spPr/>
        <p:txBody>
          <a:bodyPr/>
          <a:lstStyle/>
          <a:p>
            <a:pPr rtl="0"/>
            <a:fld id="{9CD8D479-8942-46E8-A226-A4E01F7A105C}" type="slidenum">
              <a:rPr lang="cs-CZ" smtClean="0"/>
              <a:t>65</a:t>
            </a:fld>
            <a:endParaRPr lang="cs-CZ" dirty="0"/>
          </a:p>
        </p:txBody>
      </p:sp>
      <p:sp>
        <p:nvSpPr>
          <p:cNvPr id="5" name="Zástupný symbol pro datum 4">
            <a:extLst>
              <a:ext uri="{FF2B5EF4-FFF2-40B4-BE49-F238E27FC236}">
                <a16:creationId xmlns:a16="http://schemas.microsoft.com/office/drawing/2014/main" id="{9E6C005A-38B0-4509-9481-85CFE71A4D6F}"/>
              </a:ext>
            </a:extLst>
          </p:cNvPr>
          <p:cNvSpPr>
            <a:spLocks noGrp="1"/>
          </p:cNvSpPr>
          <p:nvPr>
            <p:ph type="dt" sz="half" idx="10"/>
          </p:nvPr>
        </p:nvSpPr>
        <p:spPr/>
        <p:txBody>
          <a:bodyPr/>
          <a:lstStyle/>
          <a:p>
            <a:pPr rtl="0"/>
            <a:fld id="{C73F18FC-530A-4B86-B27B-FA7F2E1BD25D}" type="datetime1">
              <a:rPr lang="cs-CZ" smtClean="0"/>
              <a:t>07.02.2022</a:t>
            </a:fld>
            <a:endParaRPr lang="cs-CZ" dirty="0"/>
          </a:p>
        </p:txBody>
      </p:sp>
      <p:sp>
        <p:nvSpPr>
          <p:cNvPr id="6" name="Zástupný symbol pro zápatí 5">
            <a:extLst>
              <a:ext uri="{FF2B5EF4-FFF2-40B4-BE49-F238E27FC236}">
                <a16:creationId xmlns:a16="http://schemas.microsoft.com/office/drawing/2014/main" id="{B62F5564-98EB-4660-A658-764D87149486}"/>
              </a:ext>
            </a:extLst>
          </p:cNvPr>
          <p:cNvSpPr>
            <a:spLocks noGrp="1"/>
          </p:cNvSpPr>
          <p:nvPr>
            <p:ph type="ftr" sz="quarter" idx="11"/>
          </p:nvPr>
        </p:nvSpPr>
        <p:spPr/>
        <p:txBody>
          <a:bodyPr/>
          <a:lstStyle/>
          <a:p>
            <a:pPr rtl="0"/>
            <a:r>
              <a:rPr lang="cs-CZ"/>
              <a:t>Přidejte zápatí.</a:t>
            </a:r>
            <a:endParaRPr lang="cs-CZ" dirty="0"/>
          </a:p>
        </p:txBody>
      </p:sp>
    </p:spTree>
    <p:extLst>
      <p:ext uri="{BB962C8B-B14F-4D97-AF65-F5344CB8AC3E}">
        <p14:creationId xmlns:p14="http://schemas.microsoft.com/office/powerpoint/2010/main" val="313650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6236546-D63B-4213-B22C-0D653BAF06E5}"/>
              </a:ext>
            </a:extLst>
          </p:cNvPr>
          <p:cNvSpPr>
            <a:spLocks noGrp="1"/>
          </p:cNvSpPr>
          <p:nvPr>
            <p:ph type="title"/>
          </p:nvPr>
        </p:nvSpPr>
        <p:spPr/>
        <p:txBody>
          <a:bodyPr/>
          <a:lstStyle/>
          <a:p>
            <a:r>
              <a:rPr lang="cs-CZ" dirty="0"/>
              <a:t>Nové programy EU v ČR po roce 2020 (příklady):</a:t>
            </a:r>
            <a:br>
              <a:rPr lang="cs-CZ" dirty="0"/>
            </a:br>
            <a:endParaRPr lang="cs-CZ" dirty="0"/>
          </a:p>
        </p:txBody>
      </p:sp>
      <p:sp>
        <p:nvSpPr>
          <p:cNvPr id="3" name="Zástupný obsah 2">
            <a:extLst>
              <a:ext uri="{FF2B5EF4-FFF2-40B4-BE49-F238E27FC236}">
                <a16:creationId xmlns:a16="http://schemas.microsoft.com/office/drawing/2014/main" id="{67E2D9A7-3AA7-4AE5-AF5B-4D2B9DB59B13}"/>
              </a:ext>
            </a:extLst>
          </p:cNvPr>
          <p:cNvSpPr>
            <a:spLocks noGrp="1"/>
          </p:cNvSpPr>
          <p:nvPr>
            <p:ph idx="1"/>
          </p:nvPr>
        </p:nvSpPr>
        <p:spPr>
          <a:xfrm>
            <a:off x="1410027" y="1133475"/>
            <a:ext cx="9371948" cy="5053208"/>
          </a:xfrm>
        </p:spPr>
        <p:txBody>
          <a:bodyPr>
            <a:normAutofit fontScale="92500" lnSpcReduction="10000"/>
          </a:bodyPr>
          <a:lstStyle/>
          <a:p>
            <a:pPr marL="0" indent="0">
              <a:buNone/>
            </a:pPr>
            <a:r>
              <a:rPr lang="cs-CZ" b="1" dirty="0"/>
              <a:t>Operační program Životní prostředí 2021–2027 – MŽP ČR</a:t>
            </a:r>
          </a:p>
          <a:p>
            <a:pPr marL="0" indent="0">
              <a:buNone/>
            </a:pPr>
            <a:r>
              <a:rPr lang="cs-CZ" dirty="0"/>
              <a:t>Operační program Životní prostředí bude i v období 2021–2027, podobně jako v předchozích letech, základním zdrojem podpory pro financování projektů v oblasti ochrany životního prostředí. Program bude opět sledovat celou řadu cílů.</a:t>
            </a:r>
          </a:p>
          <a:p>
            <a:endParaRPr lang="cs-CZ" dirty="0"/>
          </a:p>
          <a:p>
            <a:pPr marL="0" indent="0">
              <a:buNone/>
            </a:pPr>
            <a:r>
              <a:rPr lang="cs-CZ" dirty="0"/>
              <a:t>V současnosti se předpokládá podpora následujících oblastí:</a:t>
            </a:r>
          </a:p>
          <a:p>
            <a:pPr marL="0" indent="0">
              <a:buNone/>
            </a:pPr>
            <a:r>
              <a:rPr lang="cs-CZ" dirty="0"/>
              <a:t>• energetické úspory ve veřejném sektoru a podpora obnovitelných zdrojů energie</a:t>
            </a:r>
          </a:p>
          <a:p>
            <a:pPr marL="0" indent="0">
              <a:buNone/>
            </a:pPr>
            <a:r>
              <a:rPr lang="cs-CZ" dirty="0"/>
              <a:t>• adaptace na změnu klimatu se zaměřením na povodně, sucho a sesuvy půdy včetně podpory environmentální výchovy</a:t>
            </a:r>
          </a:p>
          <a:p>
            <a:pPr marL="0" indent="0">
              <a:buNone/>
            </a:pPr>
            <a:r>
              <a:rPr lang="cs-CZ" dirty="0"/>
              <a:t>• vodohospodářská infrastruktura</a:t>
            </a:r>
          </a:p>
          <a:p>
            <a:pPr marL="0" indent="0">
              <a:buNone/>
            </a:pPr>
            <a:r>
              <a:rPr lang="cs-CZ" dirty="0"/>
              <a:t>• přechod na oběhové hospodářství</a:t>
            </a:r>
          </a:p>
          <a:p>
            <a:pPr marL="0" indent="0">
              <a:buNone/>
            </a:pPr>
            <a:r>
              <a:rPr lang="cs-CZ" dirty="0"/>
              <a:t>• biodiverzita</a:t>
            </a:r>
          </a:p>
          <a:p>
            <a:pPr marL="0" indent="0">
              <a:buNone/>
            </a:pPr>
            <a:r>
              <a:rPr lang="cs-CZ" dirty="0"/>
              <a:t>• kvalita ovzduší</a:t>
            </a:r>
          </a:p>
          <a:p>
            <a:pPr marL="0" indent="0">
              <a:buNone/>
            </a:pPr>
            <a:r>
              <a:rPr lang="cs-CZ" dirty="0"/>
              <a:t>• sanace kontaminovaných lokalit</a:t>
            </a:r>
          </a:p>
          <a:p>
            <a:endParaRPr lang="cs-CZ" dirty="0"/>
          </a:p>
        </p:txBody>
      </p:sp>
      <p:sp>
        <p:nvSpPr>
          <p:cNvPr id="4" name="Zástupný symbol pro číslo snímku 3">
            <a:extLst>
              <a:ext uri="{FF2B5EF4-FFF2-40B4-BE49-F238E27FC236}">
                <a16:creationId xmlns:a16="http://schemas.microsoft.com/office/drawing/2014/main" id="{606DB4A3-1CF8-4349-913C-695C4B41D06A}"/>
              </a:ext>
            </a:extLst>
          </p:cNvPr>
          <p:cNvSpPr>
            <a:spLocks noGrp="1"/>
          </p:cNvSpPr>
          <p:nvPr>
            <p:ph type="sldNum" sz="quarter" idx="12"/>
          </p:nvPr>
        </p:nvSpPr>
        <p:spPr/>
        <p:txBody>
          <a:bodyPr/>
          <a:lstStyle/>
          <a:p>
            <a:pPr rtl="0"/>
            <a:fld id="{9CD8D479-8942-46E8-A226-A4E01F7A105C}" type="slidenum">
              <a:rPr lang="cs-CZ" smtClean="0"/>
              <a:t>66</a:t>
            </a:fld>
            <a:endParaRPr lang="cs-CZ" dirty="0"/>
          </a:p>
        </p:txBody>
      </p:sp>
      <p:sp>
        <p:nvSpPr>
          <p:cNvPr id="5" name="Zástupný symbol pro datum 4">
            <a:extLst>
              <a:ext uri="{FF2B5EF4-FFF2-40B4-BE49-F238E27FC236}">
                <a16:creationId xmlns:a16="http://schemas.microsoft.com/office/drawing/2014/main" id="{15FEE79D-67C1-4CCA-A94C-311C6115BE6F}"/>
              </a:ext>
            </a:extLst>
          </p:cNvPr>
          <p:cNvSpPr>
            <a:spLocks noGrp="1"/>
          </p:cNvSpPr>
          <p:nvPr>
            <p:ph type="dt" sz="half" idx="10"/>
          </p:nvPr>
        </p:nvSpPr>
        <p:spPr/>
        <p:txBody>
          <a:bodyPr/>
          <a:lstStyle/>
          <a:p>
            <a:pPr rtl="0"/>
            <a:fld id="{C73F18FC-530A-4B86-B27B-FA7F2E1BD25D}" type="datetime1">
              <a:rPr lang="cs-CZ" smtClean="0"/>
              <a:t>07.02.2022</a:t>
            </a:fld>
            <a:endParaRPr lang="cs-CZ" dirty="0"/>
          </a:p>
        </p:txBody>
      </p:sp>
      <p:sp>
        <p:nvSpPr>
          <p:cNvPr id="6" name="Zástupný symbol pro zápatí 5">
            <a:extLst>
              <a:ext uri="{FF2B5EF4-FFF2-40B4-BE49-F238E27FC236}">
                <a16:creationId xmlns:a16="http://schemas.microsoft.com/office/drawing/2014/main" id="{E8FCC401-2CA8-48F1-BABD-E8BCA217E9F4}"/>
              </a:ext>
            </a:extLst>
          </p:cNvPr>
          <p:cNvSpPr>
            <a:spLocks noGrp="1"/>
          </p:cNvSpPr>
          <p:nvPr>
            <p:ph type="ftr" sz="quarter" idx="11"/>
          </p:nvPr>
        </p:nvSpPr>
        <p:spPr/>
        <p:txBody>
          <a:bodyPr/>
          <a:lstStyle/>
          <a:p>
            <a:pPr rtl="0"/>
            <a:r>
              <a:rPr lang="cs-CZ"/>
              <a:t>Přidejte zápatí.</a:t>
            </a:r>
            <a:endParaRPr lang="cs-CZ" dirty="0"/>
          </a:p>
        </p:txBody>
      </p:sp>
    </p:spTree>
    <p:extLst>
      <p:ext uri="{BB962C8B-B14F-4D97-AF65-F5344CB8AC3E}">
        <p14:creationId xmlns:p14="http://schemas.microsoft.com/office/powerpoint/2010/main" val="29707075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37483FF3-2760-491E-89EA-A20947186B51}"/>
              </a:ext>
            </a:extLst>
          </p:cNvPr>
          <p:cNvSpPr>
            <a:spLocks noGrp="1"/>
          </p:cNvSpPr>
          <p:nvPr>
            <p:ph idx="1"/>
          </p:nvPr>
        </p:nvSpPr>
        <p:spPr>
          <a:xfrm>
            <a:off x="205201" y="394426"/>
            <a:ext cx="7633874" cy="2929799"/>
          </a:xfrm>
        </p:spPr>
        <p:txBody>
          <a:bodyPr/>
          <a:lstStyle/>
          <a:p>
            <a:pPr marL="0" indent="0">
              <a:buNone/>
            </a:pPr>
            <a:r>
              <a:rPr lang="cs-CZ" b="1" dirty="0"/>
              <a:t>IROP 2 – MMR, 2021-2027</a:t>
            </a:r>
            <a:endParaRPr lang="cs-CZ" dirty="0"/>
          </a:p>
          <a:p>
            <a:r>
              <a:rPr lang="cs-CZ" dirty="0"/>
              <a:t>Podporované aktivity v oblasti předcházení klimatickým změnám mj.:</a:t>
            </a:r>
          </a:p>
          <a:p>
            <a:pPr lvl="0"/>
            <a:r>
              <a:rPr lang="cs-CZ" dirty="0"/>
              <a:t>nízkoemisní a bezemisní veřejná doprava</a:t>
            </a:r>
          </a:p>
          <a:p>
            <a:pPr lvl="0"/>
            <a:r>
              <a:rPr lang="cs-CZ" dirty="0"/>
              <a:t>dobíjecí stanice </a:t>
            </a:r>
          </a:p>
          <a:p>
            <a:pPr lvl="0"/>
            <a:r>
              <a:rPr lang="cs-CZ" dirty="0"/>
              <a:t>zelená infrastruktura ve veřejném prostranství</a:t>
            </a:r>
          </a:p>
          <a:p>
            <a:pPr marL="0" lvl="0" indent="0">
              <a:buNone/>
            </a:pPr>
            <a:r>
              <a:rPr lang="cs-CZ" sz="1000" dirty="0"/>
              <a:t>(zdroj: MMR ČR)</a:t>
            </a:r>
          </a:p>
          <a:p>
            <a:endParaRPr lang="cs-CZ" dirty="0"/>
          </a:p>
        </p:txBody>
      </p:sp>
      <p:sp>
        <p:nvSpPr>
          <p:cNvPr id="4" name="Zástupný symbol pro číslo snímku 3">
            <a:extLst>
              <a:ext uri="{FF2B5EF4-FFF2-40B4-BE49-F238E27FC236}">
                <a16:creationId xmlns:a16="http://schemas.microsoft.com/office/drawing/2014/main" id="{D1FBF11F-7959-4A76-BF49-CC1031F8B0B2}"/>
              </a:ext>
            </a:extLst>
          </p:cNvPr>
          <p:cNvSpPr>
            <a:spLocks noGrp="1"/>
          </p:cNvSpPr>
          <p:nvPr>
            <p:ph type="sldNum" sz="quarter" idx="12"/>
          </p:nvPr>
        </p:nvSpPr>
        <p:spPr/>
        <p:txBody>
          <a:bodyPr/>
          <a:lstStyle/>
          <a:p>
            <a:pPr rtl="0"/>
            <a:fld id="{9CD8D479-8942-46E8-A226-A4E01F7A105C}" type="slidenum">
              <a:rPr lang="cs-CZ" smtClean="0"/>
              <a:t>67</a:t>
            </a:fld>
            <a:endParaRPr lang="cs-CZ" dirty="0"/>
          </a:p>
        </p:txBody>
      </p:sp>
      <p:sp>
        <p:nvSpPr>
          <p:cNvPr id="5" name="Zástupný symbol pro datum 4">
            <a:extLst>
              <a:ext uri="{FF2B5EF4-FFF2-40B4-BE49-F238E27FC236}">
                <a16:creationId xmlns:a16="http://schemas.microsoft.com/office/drawing/2014/main" id="{80195CB4-78C3-481B-83F7-C51B2E579835}"/>
              </a:ext>
            </a:extLst>
          </p:cNvPr>
          <p:cNvSpPr>
            <a:spLocks noGrp="1"/>
          </p:cNvSpPr>
          <p:nvPr>
            <p:ph type="dt" sz="half" idx="10"/>
          </p:nvPr>
        </p:nvSpPr>
        <p:spPr/>
        <p:txBody>
          <a:bodyPr/>
          <a:lstStyle/>
          <a:p>
            <a:pPr rtl="0"/>
            <a:fld id="{C73F18FC-530A-4B86-B27B-FA7F2E1BD25D}" type="datetime1">
              <a:rPr lang="cs-CZ" smtClean="0"/>
              <a:t>07.02.2022</a:t>
            </a:fld>
            <a:endParaRPr lang="cs-CZ" dirty="0"/>
          </a:p>
        </p:txBody>
      </p:sp>
      <p:sp>
        <p:nvSpPr>
          <p:cNvPr id="6" name="Zástupný symbol pro zápatí 5">
            <a:extLst>
              <a:ext uri="{FF2B5EF4-FFF2-40B4-BE49-F238E27FC236}">
                <a16:creationId xmlns:a16="http://schemas.microsoft.com/office/drawing/2014/main" id="{46899DCD-EFAA-4366-B7AD-767D685202E4}"/>
              </a:ext>
            </a:extLst>
          </p:cNvPr>
          <p:cNvSpPr>
            <a:spLocks noGrp="1"/>
          </p:cNvSpPr>
          <p:nvPr>
            <p:ph type="ftr" sz="quarter" idx="11"/>
          </p:nvPr>
        </p:nvSpPr>
        <p:spPr/>
        <p:txBody>
          <a:bodyPr/>
          <a:lstStyle/>
          <a:p>
            <a:pPr rtl="0"/>
            <a:r>
              <a:rPr lang="cs-CZ"/>
              <a:t>Přidejte zápatí.</a:t>
            </a:r>
            <a:endParaRPr lang="cs-CZ" dirty="0"/>
          </a:p>
        </p:txBody>
      </p:sp>
      <p:pic>
        <p:nvPicPr>
          <p:cNvPr id="7" name="Obrázek 6">
            <a:extLst>
              <a:ext uri="{FF2B5EF4-FFF2-40B4-BE49-F238E27FC236}">
                <a16:creationId xmlns:a16="http://schemas.microsoft.com/office/drawing/2014/main" id="{02F29DE1-E7E3-48BB-AE44-F414F11A28C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6026150" y="2251075"/>
            <a:ext cx="5759450" cy="3727450"/>
          </a:xfrm>
          <a:prstGeom prst="rect">
            <a:avLst/>
          </a:prstGeom>
          <a:noFill/>
          <a:ln>
            <a:noFill/>
          </a:ln>
        </p:spPr>
      </p:pic>
    </p:spTree>
    <p:extLst>
      <p:ext uri="{BB962C8B-B14F-4D97-AF65-F5344CB8AC3E}">
        <p14:creationId xmlns:p14="http://schemas.microsoft.com/office/powerpoint/2010/main" val="2772008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B834A2B-CFB5-4AE5-B37E-75DED3C8BFCC}"/>
              </a:ext>
            </a:extLst>
          </p:cNvPr>
          <p:cNvSpPr>
            <a:spLocks noGrp="1"/>
          </p:cNvSpPr>
          <p:nvPr>
            <p:ph type="title"/>
          </p:nvPr>
        </p:nvSpPr>
        <p:spPr/>
        <p:txBody>
          <a:bodyPr/>
          <a:lstStyle/>
          <a:p>
            <a:r>
              <a:rPr lang="cs-CZ" b="1" dirty="0"/>
              <a:t>Modernizační fond – MŽP (2021-2030)</a:t>
            </a:r>
            <a:endParaRPr lang="cs-CZ" dirty="0"/>
          </a:p>
        </p:txBody>
      </p:sp>
      <p:sp>
        <p:nvSpPr>
          <p:cNvPr id="3" name="Zástupný obsah 2">
            <a:extLst>
              <a:ext uri="{FF2B5EF4-FFF2-40B4-BE49-F238E27FC236}">
                <a16:creationId xmlns:a16="http://schemas.microsoft.com/office/drawing/2014/main" id="{6F294FB4-70DA-42C0-9055-308FCA868759}"/>
              </a:ext>
            </a:extLst>
          </p:cNvPr>
          <p:cNvSpPr>
            <a:spLocks noGrp="1"/>
          </p:cNvSpPr>
          <p:nvPr>
            <p:ph idx="1"/>
          </p:nvPr>
        </p:nvSpPr>
        <p:spPr/>
        <p:txBody>
          <a:bodyPr/>
          <a:lstStyle/>
          <a:p>
            <a:r>
              <a:rPr lang="cs-CZ" dirty="0"/>
              <a:t>Cílem Modernizačního fondu je podpořit investice do modernizace energetických soustav a zlepšení energetické účinnosti. Fond je určen pouze pro Bulharsko, Česko, Estonsko, Chorvatsko, Litvu, Lotyšsko, Maďarsko, Polsko, Rumunsko a Slovensko. Výsledkem investic by měl být rychlejší přechod těchto států na nízkouhlíkové hospodářství.</a:t>
            </a:r>
          </a:p>
          <a:p>
            <a:r>
              <a:rPr lang="cs-CZ" dirty="0"/>
              <a:t>Modernizační fond je vytvořený evropskou </a:t>
            </a:r>
            <a:r>
              <a:rPr lang="cs-CZ" b="1" dirty="0"/>
              <a:t>směrnicí o EU ETS. </a:t>
            </a:r>
            <a:endParaRPr lang="cs-CZ" dirty="0"/>
          </a:p>
          <a:p>
            <a:r>
              <a:rPr lang="cs-CZ" b="1" dirty="0"/>
              <a:t>Pro financování fondu jsou celkově vyčleněna 2 % emisních povolenek v období 2021–2030. Každý stát má dále určený vlastní podíl z tohoto celku. Česko získá 15,6 % z vyčleněných povolenek, což je po Polsku druhý nejvyšší objem. Rozdělení vychází z přílohy směrnice o EU ETS. Bude se jednat o cca 140 mld. Kč za celé období.</a:t>
            </a:r>
            <a:endParaRPr lang="cs-CZ" dirty="0"/>
          </a:p>
          <a:p>
            <a:endParaRPr lang="cs-CZ" dirty="0"/>
          </a:p>
        </p:txBody>
      </p:sp>
      <p:sp>
        <p:nvSpPr>
          <p:cNvPr id="4" name="Zástupný symbol pro číslo snímku 3">
            <a:extLst>
              <a:ext uri="{FF2B5EF4-FFF2-40B4-BE49-F238E27FC236}">
                <a16:creationId xmlns:a16="http://schemas.microsoft.com/office/drawing/2014/main" id="{F1A65044-0C37-489C-9F33-B0A957383AF1}"/>
              </a:ext>
            </a:extLst>
          </p:cNvPr>
          <p:cNvSpPr>
            <a:spLocks noGrp="1"/>
          </p:cNvSpPr>
          <p:nvPr>
            <p:ph type="sldNum" sz="quarter" idx="12"/>
          </p:nvPr>
        </p:nvSpPr>
        <p:spPr/>
        <p:txBody>
          <a:bodyPr/>
          <a:lstStyle/>
          <a:p>
            <a:pPr rtl="0"/>
            <a:fld id="{9CD8D479-8942-46E8-A226-A4E01F7A105C}" type="slidenum">
              <a:rPr lang="cs-CZ" smtClean="0"/>
              <a:t>68</a:t>
            </a:fld>
            <a:endParaRPr lang="cs-CZ" dirty="0"/>
          </a:p>
        </p:txBody>
      </p:sp>
      <p:sp>
        <p:nvSpPr>
          <p:cNvPr id="5" name="Zástupný symbol pro datum 4">
            <a:extLst>
              <a:ext uri="{FF2B5EF4-FFF2-40B4-BE49-F238E27FC236}">
                <a16:creationId xmlns:a16="http://schemas.microsoft.com/office/drawing/2014/main" id="{7ABA8288-D520-4F69-912D-A54C9692C7D1}"/>
              </a:ext>
            </a:extLst>
          </p:cNvPr>
          <p:cNvSpPr>
            <a:spLocks noGrp="1"/>
          </p:cNvSpPr>
          <p:nvPr>
            <p:ph type="dt" sz="half" idx="10"/>
          </p:nvPr>
        </p:nvSpPr>
        <p:spPr/>
        <p:txBody>
          <a:bodyPr/>
          <a:lstStyle/>
          <a:p>
            <a:pPr rtl="0"/>
            <a:fld id="{C73F18FC-530A-4B86-B27B-FA7F2E1BD25D}" type="datetime1">
              <a:rPr lang="cs-CZ" smtClean="0"/>
              <a:t>07.02.2022</a:t>
            </a:fld>
            <a:endParaRPr lang="cs-CZ" dirty="0"/>
          </a:p>
        </p:txBody>
      </p:sp>
      <p:sp>
        <p:nvSpPr>
          <p:cNvPr id="6" name="Zástupný symbol pro zápatí 5">
            <a:extLst>
              <a:ext uri="{FF2B5EF4-FFF2-40B4-BE49-F238E27FC236}">
                <a16:creationId xmlns:a16="http://schemas.microsoft.com/office/drawing/2014/main" id="{A6F2B4B3-6303-42B2-991E-C4905F3EEE1F}"/>
              </a:ext>
            </a:extLst>
          </p:cNvPr>
          <p:cNvSpPr>
            <a:spLocks noGrp="1"/>
          </p:cNvSpPr>
          <p:nvPr>
            <p:ph type="ftr" sz="quarter" idx="11"/>
          </p:nvPr>
        </p:nvSpPr>
        <p:spPr/>
        <p:txBody>
          <a:bodyPr/>
          <a:lstStyle/>
          <a:p>
            <a:pPr rtl="0"/>
            <a:r>
              <a:rPr lang="cs-CZ"/>
              <a:t>Přidejte zápatí.</a:t>
            </a:r>
            <a:endParaRPr lang="cs-CZ" dirty="0"/>
          </a:p>
        </p:txBody>
      </p:sp>
    </p:spTree>
    <p:extLst>
      <p:ext uri="{BB962C8B-B14F-4D97-AF65-F5344CB8AC3E}">
        <p14:creationId xmlns:p14="http://schemas.microsoft.com/office/powerpoint/2010/main" val="461353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Příklady dobré praxe</a:t>
            </a:r>
          </a:p>
        </p:txBody>
      </p:sp>
      <p:sp>
        <p:nvSpPr>
          <p:cNvPr id="3" name="Zástupný symbol pro obsah 2"/>
          <p:cNvSpPr>
            <a:spLocks noGrp="1"/>
          </p:cNvSpPr>
          <p:nvPr>
            <p:ph idx="1"/>
          </p:nvPr>
        </p:nvSpPr>
        <p:spPr>
          <a:xfrm>
            <a:off x="410402" y="1760976"/>
            <a:ext cx="5261958" cy="3649223"/>
          </a:xfrm>
        </p:spPr>
        <p:txBody>
          <a:bodyPr/>
          <a:lstStyle/>
          <a:p>
            <a:r>
              <a:rPr lang="cs-CZ" b="1" dirty="0"/>
              <a:t>Nová Role: Zateplení budovy - OPŽP</a:t>
            </a:r>
          </a:p>
          <a:p>
            <a:endParaRPr lang="cs-CZ" b="1" dirty="0"/>
          </a:p>
          <a:p>
            <a:endParaRPr lang="cs-CZ" b="1" dirty="0"/>
          </a:p>
          <a:p>
            <a:endParaRPr lang="cs-CZ" b="1" dirty="0"/>
          </a:p>
          <a:p>
            <a:r>
              <a:rPr lang="cs-CZ" b="1" dirty="0"/>
              <a:t>Otaslavice: Retenční poldr - OPŽP</a:t>
            </a:r>
          </a:p>
          <a:p>
            <a:endParaRPr lang="cs-CZ" b="1" dirty="0"/>
          </a:p>
          <a:p>
            <a:endParaRPr lang="cs-CZ" b="1" dirty="0"/>
          </a:p>
          <a:p>
            <a:endParaRPr lang="cs-CZ" dirty="0"/>
          </a:p>
        </p:txBody>
      </p:sp>
      <p:sp>
        <p:nvSpPr>
          <p:cNvPr id="4" name="Zástupný symbol pro číslo snímku 3"/>
          <p:cNvSpPr>
            <a:spLocks noGrp="1"/>
          </p:cNvSpPr>
          <p:nvPr>
            <p:ph type="sldNum" sz="quarter" idx="12"/>
          </p:nvPr>
        </p:nvSpPr>
        <p:spPr/>
        <p:txBody>
          <a:bodyPr/>
          <a:lstStyle/>
          <a:p>
            <a:pPr rtl="0"/>
            <a:fld id="{9CD8D479-8942-46E8-A226-A4E01F7A105C}" type="slidenum">
              <a:rPr lang="cs-CZ" smtClean="0"/>
              <a:t>69</a:t>
            </a:fld>
            <a:endParaRPr lang="cs-CZ" dirty="0"/>
          </a:p>
        </p:txBody>
      </p:sp>
      <p:sp>
        <p:nvSpPr>
          <p:cNvPr id="5" name="Zástupný symbol pro datum 4"/>
          <p:cNvSpPr>
            <a:spLocks noGrp="1"/>
          </p:cNvSpPr>
          <p:nvPr>
            <p:ph type="dt" sz="half" idx="10"/>
          </p:nvPr>
        </p:nvSpPr>
        <p:spPr/>
        <p:txBody>
          <a:bodyPr/>
          <a:lstStyle/>
          <a:p>
            <a:r>
              <a:rPr lang="cs-CZ" dirty="0"/>
              <a:t>ESF MUNI</a:t>
            </a:r>
          </a:p>
        </p:txBody>
      </p:sp>
      <p:sp>
        <p:nvSpPr>
          <p:cNvPr id="6" name="Zástupný symbol pro zápatí 5"/>
          <p:cNvSpPr>
            <a:spLocks noGrp="1"/>
          </p:cNvSpPr>
          <p:nvPr>
            <p:ph type="ftr" sz="quarter" idx="11"/>
          </p:nvPr>
        </p:nvSpPr>
        <p:spPr/>
        <p:txBody>
          <a:bodyPr/>
          <a:lstStyle/>
          <a:p>
            <a:r>
              <a:rPr lang="cs-CZ" dirty="0"/>
              <a:t>Ekonomika životního prostředí a technické infrastruktury</a:t>
            </a:r>
          </a:p>
        </p:txBody>
      </p:sp>
      <p:pic>
        <p:nvPicPr>
          <p:cNvPr id="1026" name="Picture 2" descr="https://www.opzp.cz/wp-content/uploads/2020/01/Nov%C3%A1-Role_Zateplen%C3%AD-budov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582998"/>
            <a:ext cx="3609975" cy="240853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7" name="Tabulka 6"/>
          <p:cNvGraphicFramePr>
            <a:graphicFrameLocks noGrp="1"/>
          </p:cNvGraphicFramePr>
          <p:nvPr>
            <p:extLst>
              <p:ext uri="{D42A27DB-BD31-4B8C-83A1-F6EECF244321}">
                <p14:modId xmlns:p14="http://schemas.microsoft.com/office/powerpoint/2010/main" val="4111246682"/>
              </p:ext>
            </p:extLst>
          </p:nvPr>
        </p:nvGraphicFramePr>
        <p:xfrm>
          <a:off x="301276" y="4511039"/>
          <a:ext cx="5480209" cy="1005840"/>
        </p:xfrm>
        <a:graphic>
          <a:graphicData uri="http://schemas.openxmlformats.org/drawingml/2006/table">
            <a:tbl>
              <a:tblPr/>
              <a:tblGrid>
                <a:gridCol w="1825621">
                  <a:extLst>
                    <a:ext uri="{9D8B030D-6E8A-4147-A177-3AD203B41FA5}">
                      <a16:colId xmlns:a16="http://schemas.microsoft.com/office/drawing/2014/main" val="20000"/>
                    </a:ext>
                  </a:extLst>
                </a:gridCol>
                <a:gridCol w="3654588">
                  <a:extLst>
                    <a:ext uri="{9D8B030D-6E8A-4147-A177-3AD203B41FA5}">
                      <a16:colId xmlns:a16="http://schemas.microsoft.com/office/drawing/2014/main" val="20001"/>
                    </a:ext>
                  </a:extLst>
                </a:gridCol>
              </a:tblGrid>
              <a:tr h="0">
                <a:tc>
                  <a:txBody>
                    <a:bodyPr/>
                    <a:lstStyle/>
                    <a:p>
                      <a:pPr algn="l"/>
                      <a:r>
                        <a:rPr lang="cs-CZ" b="1">
                          <a:effectLst/>
                        </a:rPr>
                        <a:t>Celkové způsobilé výdaje</a:t>
                      </a:r>
                      <a:endParaRPr lang="cs-CZ">
                        <a:effectLst/>
                      </a:endParaRPr>
                    </a:p>
                  </a:txBody>
                  <a:tcPr anchor="ctr">
                    <a:lnL>
                      <a:noFill/>
                    </a:lnL>
                    <a:lnR>
                      <a:noFill/>
                    </a:lnR>
                    <a:lnT>
                      <a:noFill/>
                    </a:lnT>
                    <a:lnB>
                      <a:noFill/>
                    </a:lnB>
                    <a:solidFill>
                      <a:srgbClr val="F9F9F9"/>
                    </a:solidFill>
                  </a:tcPr>
                </a:tc>
                <a:tc>
                  <a:txBody>
                    <a:bodyPr/>
                    <a:lstStyle/>
                    <a:p>
                      <a:pPr algn="l"/>
                      <a:r>
                        <a:rPr lang="cs-CZ">
                          <a:effectLst/>
                        </a:rPr>
                        <a:t>6 624 590 Kč</a:t>
                      </a:r>
                    </a:p>
                  </a:txBody>
                  <a:tcPr anchor="ctr">
                    <a:lnL>
                      <a:noFill/>
                    </a:lnL>
                    <a:lnR>
                      <a:noFill/>
                    </a:lnR>
                    <a:lnT>
                      <a:noFill/>
                    </a:lnT>
                    <a:lnB>
                      <a:noFill/>
                    </a:lnB>
                    <a:solidFill>
                      <a:srgbClr val="F9F9F9"/>
                    </a:solidFill>
                  </a:tcPr>
                </a:tc>
                <a:extLst>
                  <a:ext uri="{0D108BD9-81ED-4DB2-BD59-A6C34878D82A}">
                    <a16:rowId xmlns:a16="http://schemas.microsoft.com/office/drawing/2014/main" val="10000"/>
                  </a:ext>
                </a:extLst>
              </a:tr>
              <a:tr h="0">
                <a:tc>
                  <a:txBody>
                    <a:bodyPr/>
                    <a:lstStyle/>
                    <a:p>
                      <a:pPr algn="l"/>
                      <a:r>
                        <a:rPr lang="cs-CZ" b="1">
                          <a:effectLst/>
                        </a:rPr>
                        <a:t>Příspěvek EU</a:t>
                      </a:r>
                      <a:endParaRPr lang="cs-CZ">
                        <a:effectLst/>
                      </a:endParaRPr>
                    </a:p>
                  </a:txBody>
                  <a:tcPr anchor="ctr">
                    <a:lnL>
                      <a:noFill/>
                    </a:lnL>
                    <a:lnR>
                      <a:noFill/>
                    </a:lnR>
                    <a:lnT>
                      <a:noFill/>
                    </a:lnT>
                    <a:lnB>
                      <a:noFill/>
                    </a:lnB>
                    <a:solidFill>
                      <a:srgbClr val="FFFFFF"/>
                    </a:solidFill>
                  </a:tcPr>
                </a:tc>
                <a:tc>
                  <a:txBody>
                    <a:bodyPr/>
                    <a:lstStyle/>
                    <a:p>
                      <a:pPr algn="l"/>
                      <a:r>
                        <a:rPr lang="cs-CZ" dirty="0">
                          <a:effectLst/>
                        </a:rPr>
                        <a:t>5 630 901 Kč</a:t>
                      </a:r>
                    </a:p>
                  </a:txBody>
                  <a:tcPr anchor="ctr">
                    <a:lnL>
                      <a:noFill/>
                    </a:lnL>
                    <a:lnR>
                      <a:noFill/>
                    </a:lnR>
                    <a:lnT>
                      <a:noFill/>
                    </a:lnT>
                    <a:lnB>
                      <a:noFill/>
                    </a:lnB>
                    <a:solidFill>
                      <a:srgbClr val="FFFFFF"/>
                    </a:solidFill>
                  </a:tcPr>
                </a:tc>
                <a:extLst>
                  <a:ext uri="{0D108BD9-81ED-4DB2-BD59-A6C34878D82A}">
                    <a16:rowId xmlns:a16="http://schemas.microsoft.com/office/drawing/2014/main" val="10001"/>
                  </a:ext>
                </a:extLst>
              </a:tr>
            </a:tbl>
          </a:graphicData>
        </a:graphic>
      </p:graphicFrame>
      <p:pic>
        <p:nvPicPr>
          <p:cNvPr id="1028" name="Picture 4" descr="https://www.opzp.cz/wp-content/uploads/2020/01/Otaslavice_Reten%C4%8Dn%C3%AD-pold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10275" y="3245867"/>
            <a:ext cx="4167636" cy="278059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8" name="Tabulka 7"/>
          <p:cNvGraphicFramePr>
            <a:graphicFrameLocks noGrp="1"/>
          </p:cNvGraphicFramePr>
          <p:nvPr>
            <p:extLst>
              <p:ext uri="{D42A27DB-BD31-4B8C-83A1-F6EECF244321}">
                <p14:modId xmlns:p14="http://schemas.microsoft.com/office/powerpoint/2010/main" val="1596492269"/>
              </p:ext>
            </p:extLst>
          </p:nvPr>
        </p:nvGraphicFramePr>
        <p:xfrm>
          <a:off x="205201" y="2171246"/>
          <a:ext cx="5480209" cy="1005840"/>
        </p:xfrm>
        <a:graphic>
          <a:graphicData uri="http://schemas.openxmlformats.org/drawingml/2006/table">
            <a:tbl>
              <a:tblPr/>
              <a:tblGrid>
                <a:gridCol w="1825621">
                  <a:extLst>
                    <a:ext uri="{9D8B030D-6E8A-4147-A177-3AD203B41FA5}">
                      <a16:colId xmlns:a16="http://schemas.microsoft.com/office/drawing/2014/main" val="20000"/>
                    </a:ext>
                  </a:extLst>
                </a:gridCol>
                <a:gridCol w="3654588">
                  <a:extLst>
                    <a:ext uri="{9D8B030D-6E8A-4147-A177-3AD203B41FA5}">
                      <a16:colId xmlns:a16="http://schemas.microsoft.com/office/drawing/2014/main" val="20001"/>
                    </a:ext>
                  </a:extLst>
                </a:gridCol>
              </a:tblGrid>
              <a:tr h="0">
                <a:tc>
                  <a:txBody>
                    <a:bodyPr/>
                    <a:lstStyle/>
                    <a:p>
                      <a:pPr algn="l"/>
                      <a:r>
                        <a:rPr lang="cs-CZ" b="1">
                          <a:effectLst/>
                        </a:rPr>
                        <a:t>Celkové způsobilé výdaje</a:t>
                      </a:r>
                      <a:endParaRPr lang="cs-CZ">
                        <a:effectLst/>
                      </a:endParaRPr>
                    </a:p>
                  </a:txBody>
                  <a:tcPr anchor="ctr">
                    <a:lnL>
                      <a:noFill/>
                    </a:lnL>
                    <a:lnR>
                      <a:noFill/>
                    </a:lnR>
                    <a:lnT>
                      <a:noFill/>
                    </a:lnT>
                    <a:lnB>
                      <a:noFill/>
                    </a:lnB>
                    <a:solidFill>
                      <a:srgbClr val="F9F9F9"/>
                    </a:solidFill>
                  </a:tcPr>
                </a:tc>
                <a:tc>
                  <a:txBody>
                    <a:bodyPr/>
                    <a:lstStyle/>
                    <a:p>
                      <a:pPr algn="l"/>
                      <a:r>
                        <a:rPr lang="cs-CZ">
                          <a:effectLst/>
                        </a:rPr>
                        <a:t>5 066 008 Kč</a:t>
                      </a:r>
                    </a:p>
                  </a:txBody>
                  <a:tcPr anchor="ctr">
                    <a:lnL>
                      <a:noFill/>
                    </a:lnL>
                    <a:lnR>
                      <a:noFill/>
                    </a:lnR>
                    <a:lnT>
                      <a:noFill/>
                    </a:lnT>
                    <a:lnB>
                      <a:noFill/>
                    </a:lnB>
                    <a:solidFill>
                      <a:srgbClr val="F9F9F9"/>
                    </a:solidFill>
                  </a:tcPr>
                </a:tc>
                <a:extLst>
                  <a:ext uri="{0D108BD9-81ED-4DB2-BD59-A6C34878D82A}">
                    <a16:rowId xmlns:a16="http://schemas.microsoft.com/office/drawing/2014/main" val="10000"/>
                  </a:ext>
                </a:extLst>
              </a:tr>
              <a:tr h="0">
                <a:tc>
                  <a:txBody>
                    <a:bodyPr/>
                    <a:lstStyle/>
                    <a:p>
                      <a:pPr algn="l"/>
                      <a:r>
                        <a:rPr lang="cs-CZ" b="1">
                          <a:effectLst/>
                        </a:rPr>
                        <a:t>Příspěvek EU</a:t>
                      </a:r>
                      <a:endParaRPr lang="cs-CZ">
                        <a:effectLst/>
                      </a:endParaRPr>
                    </a:p>
                  </a:txBody>
                  <a:tcPr anchor="ctr">
                    <a:lnL>
                      <a:noFill/>
                    </a:lnL>
                    <a:lnR>
                      <a:noFill/>
                    </a:lnR>
                    <a:lnT>
                      <a:noFill/>
                    </a:lnT>
                    <a:lnB>
                      <a:noFill/>
                    </a:lnB>
                    <a:solidFill>
                      <a:srgbClr val="F0F0F0"/>
                    </a:solidFill>
                  </a:tcPr>
                </a:tc>
                <a:tc>
                  <a:txBody>
                    <a:bodyPr/>
                    <a:lstStyle/>
                    <a:p>
                      <a:pPr algn="l"/>
                      <a:r>
                        <a:rPr lang="cs-CZ" dirty="0">
                          <a:effectLst/>
                        </a:rPr>
                        <a:t>2 026 403 Kč</a:t>
                      </a:r>
                    </a:p>
                  </a:txBody>
                  <a:tcPr anchor="ctr">
                    <a:lnL>
                      <a:noFill/>
                    </a:lnL>
                    <a:lnR>
                      <a:noFill/>
                    </a:lnR>
                    <a:lnT>
                      <a:noFill/>
                    </a:lnT>
                    <a:lnB>
                      <a:noFill/>
                    </a:lnB>
                    <a:solidFill>
                      <a:srgbClr val="F0F0F0"/>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011983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Životní prostředí a člověk (D. </a:t>
            </a:r>
            <a:r>
              <a:rPr lang="cs-CZ" dirty="0" err="1"/>
              <a:t>Attenborough</a:t>
            </a:r>
            <a:r>
              <a:rPr lang="cs-CZ" dirty="0"/>
              <a:t>)</a:t>
            </a:r>
            <a:endParaRPr lang="en-GB" dirty="0"/>
          </a:p>
        </p:txBody>
      </p:sp>
      <p:sp>
        <p:nvSpPr>
          <p:cNvPr id="3" name="Zástupný symbol pro obsah 2"/>
          <p:cNvSpPr>
            <a:spLocks noGrp="1"/>
          </p:cNvSpPr>
          <p:nvPr>
            <p:ph idx="1"/>
          </p:nvPr>
        </p:nvSpPr>
        <p:spPr/>
        <p:txBody>
          <a:bodyPr/>
          <a:lstStyle/>
          <a:p>
            <a:pPr marL="0" indent="0">
              <a:buNone/>
            </a:pPr>
            <a:r>
              <a:rPr lang="en-GB" dirty="0">
                <a:hlinkClick r:id="rId2"/>
              </a:rPr>
              <a:t>https://www.youtube.com/watch?v=64R2MYUt394</a:t>
            </a:r>
            <a:endParaRPr lang="cs-CZ" dirty="0"/>
          </a:p>
          <a:p>
            <a:pPr marL="0" indent="0">
              <a:buNone/>
            </a:pPr>
            <a:endParaRPr lang="en-GB" dirty="0"/>
          </a:p>
        </p:txBody>
      </p:sp>
    </p:spTree>
    <p:extLst>
      <p:ext uri="{BB962C8B-B14F-4D97-AF65-F5344CB8AC3E}">
        <p14:creationId xmlns:p14="http://schemas.microsoft.com/office/powerpoint/2010/main" val="2051315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Špatná praxe?</a:t>
            </a:r>
          </a:p>
        </p:txBody>
      </p:sp>
      <p:sp>
        <p:nvSpPr>
          <p:cNvPr id="3" name="Zástupný symbol pro obsah 2"/>
          <p:cNvSpPr>
            <a:spLocks noGrp="1"/>
          </p:cNvSpPr>
          <p:nvPr>
            <p:ph idx="1"/>
          </p:nvPr>
        </p:nvSpPr>
        <p:spPr/>
        <p:txBody>
          <a:bodyPr/>
          <a:lstStyle/>
          <a:p>
            <a:pPr marL="0" indent="0">
              <a:buNone/>
            </a:pPr>
            <a:r>
              <a:rPr lang="cs-CZ" dirty="0"/>
              <a:t>Kanál Dunaj – Odra – Labe</a:t>
            </a:r>
          </a:p>
          <a:p>
            <a:endParaRPr lang="cs-CZ" dirty="0"/>
          </a:p>
          <a:p>
            <a:pPr marL="0" indent="0">
              <a:buNone/>
            </a:pPr>
            <a:r>
              <a:rPr lang="cs-CZ" dirty="0"/>
              <a:t>Dopad do ŽP?</a:t>
            </a:r>
          </a:p>
          <a:p>
            <a:pPr marL="0" indent="0">
              <a:buNone/>
            </a:pPr>
            <a:r>
              <a:rPr lang="cs-CZ" dirty="0"/>
              <a:t>Nákladnost a efektivita?</a:t>
            </a:r>
          </a:p>
          <a:p>
            <a:pPr marL="0" indent="0">
              <a:buNone/>
            </a:pPr>
            <a:r>
              <a:rPr lang="cs-CZ" dirty="0"/>
              <a:t>Chybějící koordinace v rámci evropských politik?</a:t>
            </a:r>
          </a:p>
          <a:p>
            <a:pPr marL="0" indent="0">
              <a:buNone/>
            </a:pPr>
            <a:r>
              <a:rPr lang="cs-CZ" dirty="0"/>
              <a:t>Dopad do stavu vod v sousedních zemích? </a:t>
            </a:r>
          </a:p>
          <a:p>
            <a:pPr marL="0" indent="0">
              <a:buNone/>
            </a:pPr>
            <a:r>
              <a:rPr lang="cs-CZ" dirty="0"/>
              <a:t>Proveditelnost? </a:t>
            </a:r>
          </a:p>
          <a:p>
            <a:pPr marL="0" indent="0">
              <a:buNone/>
            </a:pPr>
            <a:r>
              <a:rPr lang="cs-CZ" dirty="0"/>
              <a:t>Účelovost? </a:t>
            </a:r>
          </a:p>
          <a:p>
            <a:pPr marL="0" indent="0">
              <a:buNone/>
            </a:pPr>
            <a:r>
              <a:rPr lang="cs-CZ" dirty="0"/>
              <a:t>Udržitelný rozvoj?</a:t>
            </a:r>
          </a:p>
          <a:p>
            <a:pPr marL="0" indent="0">
              <a:buNone/>
            </a:pPr>
            <a:endParaRPr lang="cs-CZ" dirty="0"/>
          </a:p>
          <a:p>
            <a:endParaRPr lang="cs-CZ" dirty="0"/>
          </a:p>
        </p:txBody>
      </p:sp>
      <p:sp>
        <p:nvSpPr>
          <p:cNvPr id="4" name="Zástupný symbol pro číslo snímku 3"/>
          <p:cNvSpPr>
            <a:spLocks noGrp="1"/>
          </p:cNvSpPr>
          <p:nvPr>
            <p:ph type="sldNum" sz="quarter" idx="12"/>
          </p:nvPr>
        </p:nvSpPr>
        <p:spPr/>
        <p:txBody>
          <a:bodyPr/>
          <a:lstStyle/>
          <a:p>
            <a:pPr rtl="0"/>
            <a:fld id="{9CD8D479-8942-46E8-A226-A4E01F7A105C}" type="slidenum">
              <a:rPr lang="cs-CZ" smtClean="0"/>
              <a:t>70</a:t>
            </a:fld>
            <a:endParaRPr lang="cs-CZ" dirty="0"/>
          </a:p>
        </p:txBody>
      </p:sp>
      <p:sp>
        <p:nvSpPr>
          <p:cNvPr id="5" name="Zástupný symbol pro datum 4"/>
          <p:cNvSpPr>
            <a:spLocks noGrp="1"/>
          </p:cNvSpPr>
          <p:nvPr>
            <p:ph type="dt" sz="half" idx="10"/>
          </p:nvPr>
        </p:nvSpPr>
        <p:spPr/>
        <p:txBody>
          <a:bodyPr/>
          <a:lstStyle/>
          <a:p>
            <a:pPr rtl="0"/>
            <a:r>
              <a:rPr lang="cs-CZ" dirty="0"/>
              <a:t>ESF MUNI</a:t>
            </a:r>
          </a:p>
        </p:txBody>
      </p:sp>
      <p:sp>
        <p:nvSpPr>
          <p:cNvPr id="6" name="Zástupný symbol pro zápatí 5"/>
          <p:cNvSpPr>
            <a:spLocks noGrp="1"/>
          </p:cNvSpPr>
          <p:nvPr>
            <p:ph type="ftr" sz="quarter" idx="11"/>
          </p:nvPr>
        </p:nvSpPr>
        <p:spPr>
          <a:xfrm>
            <a:off x="1523870" y="6629400"/>
            <a:ext cx="9144259" cy="228600"/>
          </a:xfrm>
        </p:spPr>
        <p:txBody>
          <a:bodyPr/>
          <a:lstStyle/>
          <a:p>
            <a:r>
              <a:rPr lang="cs-CZ" dirty="0"/>
              <a:t>Ekonomika životního prostředí a technické infrastruktury</a:t>
            </a:r>
          </a:p>
        </p:txBody>
      </p:sp>
    </p:spTree>
    <p:extLst>
      <p:ext uri="{BB962C8B-B14F-4D97-AF65-F5344CB8AC3E}">
        <p14:creationId xmlns:p14="http://schemas.microsoft.com/office/powerpoint/2010/main" val="670094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Nadpis 1"/>
          <p:cNvSpPr>
            <a:spLocks noGrp="1"/>
          </p:cNvSpPr>
          <p:nvPr>
            <p:ph type="title"/>
          </p:nvPr>
        </p:nvSpPr>
        <p:spPr/>
        <p:txBody>
          <a:bodyPr/>
          <a:lstStyle/>
          <a:p>
            <a:pPr eaLnBrk="1" hangingPunct="1"/>
            <a:r>
              <a:rPr lang="cs-CZ" altLang="cs-CZ"/>
              <a:t>Literatura</a:t>
            </a:r>
          </a:p>
        </p:txBody>
      </p:sp>
      <p:sp>
        <p:nvSpPr>
          <p:cNvPr id="17411" name="Zástupný symbol pro obsah 2"/>
          <p:cNvSpPr>
            <a:spLocks noGrp="1"/>
          </p:cNvSpPr>
          <p:nvPr>
            <p:ph idx="1"/>
          </p:nvPr>
        </p:nvSpPr>
        <p:spPr>
          <a:xfrm>
            <a:off x="2473326" y="1773238"/>
            <a:ext cx="7661275" cy="4608512"/>
          </a:xfrm>
        </p:spPr>
        <p:txBody>
          <a:bodyPr>
            <a:normAutofit lnSpcReduction="10000"/>
          </a:bodyPr>
          <a:lstStyle/>
          <a:p>
            <a:pPr eaLnBrk="1" hangingPunct="1"/>
            <a:r>
              <a:rPr lang="en-US" altLang="cs-CZ" sz="1400" dirty="0"/>
              <a:t>ANDERSON, Terry Lee; LEAL, Donald R. </a:t>
            </a:r>
            <a:r>
              <a:rPr lang="en-US" altLang="cs-CZ" sz="1400" i="1" dirty="0"/>
              <a:t>Free market environmentalism</a:t>
            </a:r>
            <a:r>
              <a:rPr lang="en-US" altLang="cs-CZ" sz="1400" dirty="0"/>
              <a:t>. San Francisco, CA: Pacific Research Institute for Public Policy, 1991.</a:t>
            </a:r>
          </a:p>
          <a:p>
            <a:pPr eaLnBrk="1" hangingPunct="1"/>
            <a:r>
              <a:rPr lang="en-US" altLang="cs-CZ" sz="1400" dirty="0"/>
              <a:t>COSTANZA, Robert. </a:t>
            </a:r>
            <a:r>
              <a:rPr lang="en-US" altLang="cs-CZ" sz="1400" i="1" dirty="0"/>
              <a:t>Ecological economics: the science and management of sustainability</a:t>
            </a:r>
            <a:r>
              <a:rPr lang="en-US" altLang="cs-CZ" sz="1400" dirty="0"/>
              <a:t>. Columbia University Press, 1992.</a:t>
            </a:r>
            <a:endParaRPr lang="cs-CZ" altLang="cs-CZ" sz="1400" dirty="0"/>
          </a:p>
          <a:p>
            <a:pPr eaLnBrk="1" hangingPunct="1"/>
            <a:r>
              <a:rPr lang="cs-CZ" altLang="cs-CZ" sz="1400" dirty="0"/>
              <a:t>CORDATO, R. E. Princip „Znečišťovatel platí “: správné vodítko pro ekologickou politiku. </a:t>
            </a:r>
            <a:r>
              <a:rPr lang="cs-CZ" altLang="cs-CZ" sz="1400" i="1" dirty="0"/>
              <a:t>ČAMROVÁ, L.(</a:t>
            </a:r>
            <a:r>
              <a:rPr lang="cs-CZ" altLang="cs-CZ" sz="1400" i="1" dirty="0" err="1"/>
              <a:t>ed</a:t>
            </a:r>
            <a:r>
              <a:rPr lang="cs-CZ" altLang="cs-CZ" sz="1400" i="1" dirty="0"/>
              <a:t>.): Ekonomie a životní prostředí–nepřátelé, či spojenci</a:t>
            </a:r>
            <a:r>
              <a:rPr lang="cs-CZ" altLang="cs-CZ" sz="1400" dirty="0"/>
              <a:t>, 2007.</a:t>
            </a:r>
          </a:p>
          <a:p>
            <a:pPr eaLnBrk="1" hangingPunct="1"/>
            <a:r>
              <a:rPr lang="cs-CZ" altLang="cs-CZ" sz="1400" dirty="0"/>
              <a:t>KOLSTAD, Ch D., et al. </a:t>
            </a:r>
            <a:r>
              <a:rPr lang="cs-CZ" altLang="cs-CZ" sz="1400" i="1" dirty="0" err="1"/>
              <a:t>Environmental</a:t>
            </a:r>
            <a:r>
              <a:rPr lang="cs-CZ" altLang="cs-CZ" sz="1400" i="1" dirty="0"/>
              <a:t> economics</a:t>
            </a:r>
            <a:r>
              <a:rPr lang="cs-CZ" altLang="cs-CZ" sz="1400" dirty="0"/>
              <a:t>. ISEE, </a:t>
            </a:r>
            <a:r>
              <a:rPr lang="cs-CZ" altLang="cs-CZ" sz="1400" dirty="0" err="1"/>
              <a:t>Solomons</a:t>
            </a:r>
            <a:r>
              <a:rPr lang="cs-CZ" altLang="cs-CZ" sz="1400" dirty="0"/>
              <a:t>, MD.(EUA), 2000.</a:t>
            </a:r>
          </a:p>
          <a:p>
            <a:pPr eaLnBrk="1" hangingPunct="1"/>
            <a:r>
              <a:rPr lang="en-US" altLang="cs-CZ" sz="1400" dirty="0"/>
              <a:t>OSTROM, Elinor. </a:t>
            </a:r>
            <a:r>
              <a:rPr lang="en-US" altLang="cs-CZ" sz="1400" i="1" dirty="0"/>
              <a:t>Governing the commons: The evolution of institutions for collective action</a:t>
            </a:r>
            <a:r>
              <a:rPr lang="en-US" altLang="cs-CZ" sz="1400" dirty="0"/>
              <a:t>. Cambridge university press, 1990.</a:t>
            </a:r>
            <a:endParaRPr lang="cs-CZ" altLang="cs-CZ" sz="1400" dirty="0"/>
          </a:p>
          <a:p>
            <a:pPr eaLnBrk="1" hangingPunct="1"/>
            <a:r>
              <a:rPr lang="cs-CZ" altLang="cs-CZ" sz="1400" dirty="0"/>
              <a:t>SLAVÍKOVÁ, Lenka, Eliška VEJCHODSKÁ a Jan SLAVÍK. </a:t>
            </a:r>
            <a:r>
              <a:rPr lang="cs-CZ" altLang="cs-CZ" sz="1400" i="1" dirty="0"/>
              <a:t>Ekonomie životního prostředí: teorie a politika</a:t>
            </a:r>
            <a:r>
              <a:rPr lang="cs-CZ" altLang="cs-CZ" sz="1400" dirty="0"/>
              <a:t>. 1 vyd. Praha: Alfa nakladatelství, 2012, 287 s. ISBN 9788087197455.</a:t>
            </a:r>
          </a:p>
          <a:p>
            <a:pPr eaLnBrk="1" hangingPunct="1"/>
            <a:r>
              <a:rPr lang="cs-CZ" altLang="cs-CZ" sz="1400" dirty="0"/>
              <a:t>TIETENBERG, Thomas H.; LEWIS, </a:t>
            </a:r>
            <a:r>
              <a:rPr lang="cs-CZ" altLang="cs-CZ" sz="1400" dirty="0" err="1"/>
              <a:t>Lynne</a:t>
            </a:r>
            <a:r>
              <a:rPr lang="cs-CZ" altLang="cs-CZ" sz="1400" dirty="0"/>
              <a:t>. </a:t>
            </a:r>
            <a:r>
              <a:rPr lang="cs-CZ" altLang="cs-CZ" sz="1400" i="1" dirty="0" err="1"/>
              <a:t>Environmental</a:t>
            </a:r>
            <a:r>
              <a:rPr lang="cs-CZ" altLang="cs-CZ" sz="1400" i="1" dirty="0"/>
              <a:t> economics and </a:t>
            </a:r>
            <a:r>
              <a:rPr lang="cs-CZ" altLang="cs-CZ" sz="1400" i="1" dirty="0" err="1"/>
              <a:t>policy</a:t>
            </a:r>
            <a:r>
              <a:rPr lang="cs-CZ" altLang="cs-CZ" sz="1400" dirty="0"/>
              <a:t>. </a:t>
            </a:r>
            <a:r>
              <a:rPr lang="cs-CZ" altLang="cs-CZ" sz="1400" dirty="0" err="1"/>
              <a:t>Addison-Wesley</a:t>
            </a:r>
            <a:r>
              <a:rPr lang="cs-CZ" altLang="cs-CZ" sz="1400" dirty="0"/>
              <a:t>, 2010.</a:t>
            </a:r>
          </a:p>
          <a:p>
            <a:pPr eaLnBrk="1" hangingPunct="1"/>
            <a:r>
              <a:rPr lang="en-US" altLang="cs-CZ" sz="1400" dirty="0"/>
              <a:t>VATN, </a:t>
            </a:r>
            <a:r>
              <a:rPr lang="en-US" altLang="cs-CZ" sz="1400" dirty="0" err="1"/>
              <a:t>Arild</a:t>
            </a:r>
            <a:r>
              <a:rPr lang="en-US" altLang="cs-CZ" sz="1400" dirty="0"/>
              <a:t>. </a:t>
            </a:r>
            <a:r>
              <a:rPr lang="en-US" altLang="cs-CZ" sz="1400" i="1" dirty="0"/>
              <a:t>Institutions and the Environment</a:t>
            </a:r>
            <a:r>
              <a:rPr lang="en-US" altLang="cs-CZ" sz="1400" dirty="0"/>
              <a:t>. Edward Elgar Publishing, 2007.</a:t>
            </a:r>
          </a:p>
          <a:p>
            <a:pPr eaLnBrk="1" hangingPunct="1"/>
            <a:r>
              <a:rPr lang="cs-CZ" altLang="cs-CZ" sz="1400" dirty="0"/>
              <a:t>WIESMETH, Hans. </a:t>
            </a:r>
            <a:r>
              <a:rPr lang="cs-CZ" altLang="cs-CZ" sz="1400" i="1" dirty="0" err="1"/>
              <a:t>Environmental</a:t>
            </a:r>
            <a:r>
              <a:rPr lang="cs-CZ" altLang="cs-CZ" sz="1400" i="1" dirty="0"/>
              <a:t> economics: </a:t>
            </a:r>
            <a:r>
              <a:rPr lang="cs-CZ" altLang="cs-CZ" sz="1400" i="1" dirty="0" err="1"/>
              <a:t>theory</a:t>
            </a:r>
            <a:r>
              <a:rPr lang="cs-CZ" altLang="cs-CZ" sz="1400" i="1" dirty="0"/>
              <a:t> and </a:t>
            </a:r>
            <a:r>
              <a:rPr lang="cs-CZ" altLang="cs-CZ" sz="1400" i="1" dirty="0" err="1"/>
              <a:t>policy</a:t>
            </a:r>
            <a:r>
              <a:rPr lang="cs-CZ" altLang="cs-CZ" sz="1400" i="1" dirty="0"/>
              <a:t> in </a:t>
            </a:r>
            <a:r>
              <a:rPr lang="cs-CZ" altLang="cs-CZ" sz="1400" i="1" dirty="0" err="1"/>
              <a:t>equilibrium</a:t>
            </a:r>
            <a:r>
              <a:rPr lang="cs-CZ" altLang="cs-CZ" sz="1400" dirty="0"/>
              <a:t>. Heidelberg: </a:t>
            </a:r>
            <a:r>
              <a:rPr lang="cs-CZ" altLang="cs-CZ" sz="1400" dirty="0" err="1"/>
              <a:t>Springer</a:t>
            </a:r>
            <a:r>
              <a:rPr lang="cs-CZ" altLang="cs-CZ" sz="1400" dirty="0"/>
              <a:t>, c2012, </a:t>
            </a:r>
            <a:r>
              <a:rPr lang="cs-CZ" altLang="cs-CZ" sz="1400" dirty="0" err="1"/>
              <a:t>xix</a:t>
            </a:r>
            <a:r>
              <a:rPr lang="cs-CZ" altLang="cs-CZ" sz="1400" dirty="0"/>
              <a:t>, 307 s. ISBN 9783642245138. </a:t>
            </a:r>
          </a:p>
          <a:p>
            <a:pPr eaLnBrk="1" hangingPunct="1"/>
            <a:r>
              <a:rPr lang="en-US" altLang="cs-CZ" sz="1400" dirty="0"/>
              <a:t>YOUNG, Oran R. </a:t>
            </a:r>
            <a:r>
              <a:rPr lang="en-US" altLang="cs-CZ" sz="1400" i="1" dirty="0"/>
              <a:t>The institutional dimensions of environmental change: fit, interplay, and scale</a:t>
            </a:r>
            <a:r>
              <a:rPr lang="en-US" altLang="cs-CZ" sz="1400" dirty="0"/>
              <a:t>. MIT press, 2002.</a:t>
            </a:r>
          </a:p>
          <a:p>
            <a:pPr eaLnBrk="1" hangingPunct="1"/>
            <a:endParaRPr lang="cs-CZ" altLang="cs-CZ" sz="1600" dirty="0"/>
          </a:p>
          <a:p>
            <a:pPr eaLnBrk="1" hangingPunct="1"/>
            <a:endParaRPr lang="en-US" altLang="cs-CZ" sz="1600" dirty="0"/>
          </a:p>
          <a:p>
            <a:pPr eaLnBrk="1" hangingPunct="1"/>
            <a:endParaRPr lang="en-US" altLang="cs-CZ" sz="1600" dirty="0"/>
          </a:p>
          <a:p>
            <a:pPr eaLnBrk="1" hangingPunct="1"/>
            <a:endParaRPr lang="en-US" altLang="cs-CZ" sz="1600" dirty="0"/>
          </a:p>
          <a:p>
            <a:pPr eaLnBrk="1" hangingPunct="1"/>
            <a:endParaRPr lang="cs-CZ" altLang="cs-CZ" sz="2000" dirty="0"/>
          </a:p>
          <a:p>
            <a:pPr eaLnBrk="1" hangingPunct="1"/>
            <a:endParaRPr lang="cs-CZ" altLang="cs-CZ" sz="2000" dirty="0"/>
          </a:p>
          <a:p>
            <a:pPr eaLnBrk="1" hangingPunct="1"/>
            <a:endParaRPr lang="cs-CZ" altLang="cs-CZ" sz="2000" dirty="0"/>
          </a:p>
          <a:p>
            <a:pPr eaLnBrk="1" hangingPunct="1"/>
            <a:endParaRPr lang="cs-CZ" altLang="cs-CZ" sz="2000" dirty="0"/>
          </a:p>
          <a:p>
            <a:pPr eaLnBrk="1" hangingPunct="1"/>
            <a:endParaRPr lang="cs-CZ" altLang="cs-CZ" dirty="0"/>
          </a:p>
        </p:txBody>
      </p:sp>
    </p:spTree>
    <p:extLst>
      <p:ext uri="{BB962C8B-B14F-4D97-AF65-F5344CB8AC3E}">
        <p14:creationId xmlns:p14="http://schemas.microsoft.com/office/powerpoint/2010/main" val="1988862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p:txBody>
          <a:bodyPr/>
          <a:lstStyle/>
          <a:p>
            <a:pPr marL="0" indent="0" algn="ctr">
              <a:buNone/>
            </a:pPr>
            <a:endParaRPr lang="cs-CZ" dirty="0"/>
          </a:p>
          <a:p>
            <a:pPr marL="0" indent="0" algn="ctr">
              <a:buNone/>
            </a:pPr>
            <a:endParaRPr lang="cs-CZ" dirty="0"/>
          </a:p>
          <a:p>
            <a:pPr marL="0" indent="0" algn="ctr">
              <a:buNone/>
            </a:pPr>
            <a:r>
              <a:rPr lang="cs-CZ" dirty="0"/>
              <a:t>Děkuji za pozornost</a:t>
            </a:r>
          </a:p>
          <a:p>
            <a:pPr marL="0" indent="0" algn="ctr">
              <a:buNone/>
            </a:pPr>
            <a:r>
              <a:rPr lang="cs-CZ" dirty="0">
                <a:sym typeface="Wingdings" panose="05000000000000000000" pitchFamily="2" charset="2"/>
              </a:rPr>
              <a:t></a:t>
            </a:r>
            <a:endParaRPr lang="cs-CZ" dirty="0"/>
          </a:p>
          <a:p>
            <a:pPr algn="ctr"/>
            <a:endParaRPr lang="cs-CZ" dirty="0"/>
          </a:p>
          <a:p>
            <a:pPr marL="0" indent="0" algn="ctr">
              <a:buNone/>
            </a:pPr>
            <a:endParaRPr lang="cs-CZ" dirty="0"/>
          </a:p>
          <a:p>
            <a:pPr marL="0" indent="0" algn="ctr">
              <a:buNone/>
            </a:pPr>
            <a:endParaRPr lang="cs-CZ" dirty="0"/>
          </a:p>
        </p:txBody>
      </p:sp>
      <p:sp>
        <p:nvSpPr>
          <p:cNvPr id="4" name="Zástupný symbol pro číslo snímku 3"/>
          <p:cNvSpPr>
            <a:spLocks noGrp="1"/>
          </p:cNvSpPr>
          <p:nvPr>
            <p:ph type="sldNum" sz="quarter" idx="12"/>
          </p:nvPr>
        </p:nvSpPr>
        <p:spPr/>
        <p:txBody>
          <a:bodyPr/>
          <a:lstStyle/>
          <a:p>
            <a:pPr rtl="0"/>
            <a:fld id="{9CD8D479-8942-46E8-A226-A4E01F7A105C}" type="slidenum">
              <a:rPr lang="cs-CZ" smtClean="0"/>
              <a:t>72</a:t>
            </a:fld>
            <a:endParaRPr lang="cs-CZ" dirty="0"/>
          </a:p>
        </p:txBody>
      </p:sp>
      <p:sp>
        <p:nvSpPr>
          <p:cNvPr id="5" name="Zástupný symbol pro datum 4"/>
          <p:cNvSpPr>
            <a:spLocks noGrp="1"/>
          </p:cNvSpPr>
          <p:nvPr>
            <p:ph type="dt" sz="half" idx="10"/>
          </p:nvPr>
        </p:nvSpPr>
        <p:spPr/>
        <p:txBody>
          <a:bodyPr/>
          <a:lstStyle/>
          <a:p>
            <a:r>
              <a:rPr lang="cs-CZ" dirty="0"/>
              <a:t>ESF MUNI</a:t>
            </a:r>
          </a:p>
        </p:txBody>
      </p:sp>
      <p:sp>
        <p:nvSpPr>
          <p:cNvPr id="6" name="Zástupný symbol pro zápatí 5"/>
          <p:cNvSpPr>
            <a:spLocks noGrp="1"/>
          </p:cNvSpPr>
          <p:nvPr>
            <p:ph type="ftr" sz="quarter" idx="11"/>
          </p:nvPr>
        </p:nvSpPr>
        <p:spPr/>
        <p:txBody>
          <a:bodyPr/>
          <a:lstStyle/>
          <a:p>
            <a:r>
              <a:rPr lang="cs-CZ" dirty="0"/>
              <a:t>Ekonomika životního prostředí a technické infrastruktury.</a:t>
            </a:r>
          </a:p>
        </p:txBody>
      </p:sp>
    </p:spTree>
    <p:extLst>
      <p:ext uri="{BB962C8B-B14F-4D97-AF65-F5344CB8AC3E}">
        <p14:creationId xmlns:p14="http://schemas.microsoft.com/office/powerpoint/2010/main" val="3313692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cs-CZ" altLang="cs-CZ"/>
              <a:t>Příčiny problémů ŽP</a:t>
            </a:r>
          </a:p>
        </p:txBody>
      </p:sp>
      <p:sp>
        <p:nvSpPr>
          <p:cNvPr id="10243" name="Rectangle 3"/>
          <p:cNvSpPr>
            <a:spLocks noGrp="1" noChangeArrowheads="1"/>
          </p:cNvSpPr>
          <p:nvPr>
            <p:ph type="body" idx="1"/>
          </p:nvPr>
        </p:nvSpPr>
        <p:spPr>
          <a:xfrm>
            <a:off x="1410026" y="1981200"/>
            <a:ext cx="8789663" cy="4616450"/>
          </a:xfrm>
        </p:spPr>
        <p:txBody>
          <a:bodyPr/>
          <a:lstStyle/>
          <a:p>
            <a:pPr>
              <a:defRPr/>
            </a:pPr>
            <a:r>
              <a:rPr lang="cs-CZ" sz="2800" dirty="0"/>
              <a:t>růst světové populace;</a:t>
            </a:r>
          </a:p>
          <a:p>
            <a:pPr>
              <a:defRPr/>
            </a:pPr>
            <a:r>
              <a:rPr lang="cs-CZ" sz="2800" dirty="0"/>
              <a:t>překotná urbanizace;</a:t>
            </a:r>
          </a:p>
          <a:p>
            <a:pPr>
              <a:defRPr/>
            </a:pPr>
            <a:r>
              <a:rPr lang="cs-CZ" sz="2800" dirty="0"/>
              <a:t>prudký hospodářský růst;</a:t>
            </a:r>
          </a:p>
          <a:p>
            <a:pPr>
              <a:defRPr/>
            </a:pPr>
            <a:r>
              <a:rPr lang="cs-CZ" sz="2800" dirty="0"/>
              <a:t>technologické změny zatěžující životní prostředí (fosfáty, freony,…) </a:t>
            </a:r>
          </a:p>
          <a:p>
            <a:pPr>
              <a:defRPr/>
            </a:pPr>
            <a:r>
              <a:rPr lang="cs-CZ" sz="2800" b="1" dirty="0">
                <a:solidFill>
                  <a:schemeClr val="accent2">
                    <a:lumMod val="75000"/>
                  </a:schemeClr>
                </a:solidFill>
              </a:rPr>
              <a:t>předimenzované spotřební vzorce chování člověka</a:t>
            </a:r>
            <a:r>
              <a:rPr lang="cs-CZ" sz="2800" dirty="0"/>
              <a:t>.</a:t>
            </a:r>
          </a:p>
          <a:p>
            <a:pPr lvl="1" eaLnBrk="1" hangingPunct="1">
              <a:defRPr/>
            </a:pPr>
            <a:endParaRPr lang="cs-CZ" sz="2400" dirty="0"/>
          </a:p>
        </p:txBody>
      </p:sp>
    </p:spTree>
    <p:extLst>
      <p:ext uri="{BB962C8B-B14F-4D97-AF65-F5344CB8AC3E}">
        <p14:creationId xmlns:p14="http://schemas.microsoft.com/office/powerpoint/2010/main" val="13423502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cs-CZ" altLang="cs-CZ"/>
              <a:t>Ochrana životního prostředí</a:t>
            </a:r>
          </a:p>
        </p:txBody>
      </p:sp>
      <p:sp>
        <p:nvSpPr>
          <p:cNvPr id="8195" name="Rectangle 3"/>
          <p:cNvSpPr>
            <a:spLocks noGrp="1" noChangeArrowheads="1"/>
          </p:cNvSpPr>
          <p:nvPr>
            <p:ph type="body" idx="1"/>
          </p:nvPr>
        </p:nvSpPr>
        <p:spPr/>
        <p:txBody>
          <a:bodyPr/>
          <a:lstStyle/>
          <a:p>
            <a:pPr eaLnBrk="1" hangingPunct="1">
              <a:lnSpc>
                <a:spcPct val="80000"/>
              </a:lnSpc>
              <a:defRPr/>
            </a:pPr>
            <a:r>
              <a:rPr lang="cs-CZ" altLang="cs-CZ" dirty="0"/>
              <a:t>Důvody ochrany životního prostředí</a:t>
            </a:r>
          </a:p>
          <a:p>
            <a:pPr lvl="1" eaLnBrk="1" hangingPunct="1">
              <a:lnSpc>
                <a:spcPct val="80000"/>
              </a:lnSpc>
              <a:defRPr/>
            </a:pPr>
            <a:r>
              <a:rPr lang="cs-CZ" altLang="cs-CZ" dirty="0"/>
              <a:t>idealistické pojetí: „dílo Boží“</a:t>
            </a:r>
          </a:p>
          <a:p>
            <a:pPr lvl="1" eaLnBrk="1" hangingPunct="1">
              <a:lnSpc>
                <a:spcPct val="80000"/>
              </a:lnSpc>
              <a:defRPr/>
            </a:pPr>
            <a:r>
              <a:rPr lang="cs-CZ" altLang="cs-CZ" u="sng" dirty="0">
                <a:solidFill>
                  <a:schemeClr val="accent2">
                    <a:lumMod val="75000"/>
                  </a:schemeClr>
                </a:solidFill>
              </a:rPr>
              <a:t>materialistické pojetí</a:t>
            </a:r>
            <a:r>
              <a:rPr lang="cs-CZ" altLang="cs-CZ" dirty="0"/>
              <a:t>: funkce životního prostředí</a:t>
            </a:r>
          </a:p>
          <a:p>
            <a:pPr lvl="2" eaLnBrk="1" hangingPunct="1">
              <a:lnSpc>
                <a:spcPct val="80000"/>
              </a:lnSpc>
              <a:defRPr/>
            </a:pPr>
            <a:r>
              <a:rPr lang="cs-CZ" altLang="cs-CZ" dirty="0"/>
              <a:t>zdroj všech vstupů</a:t>
            </a:r>
          </a:p>
          <a:p>
            <a:pPr lvl="2" eaLnBrk="1" hangingPunct="1">
              <a:lnSpc>
                <a:spcPct val="80000"/>
              </a:lnSpc>
              <a:defRPr/>
            </a:pPr>
            <a:r>
              <a:rPr lang="cs-CZ" altLang="cs-CZ" dirty="0"/>
              <a:t>odkladiště a „absorbátor“ všech výstupů  jen v určitém rozsahu, čase, prostoru</a:t>
            </a:r>
          </a:p>
          <a:p>
            <a:pPr lvl="1" eaLnBrk="1" hangingPunct="1">
              <a:lnSpc>
                <a:spcPct val="80000"/>
              </a:lnSpc>
              <a:defRPr/>
            </a:pPr>
            <a:r>
              <a:rPr lang="cs-CZ" altLang="cs-CZ" dirty="0"/>
              <a:t>„příznivé“ životní prostředí jako sociální standard (udržitelný rozvoj)</a:t>
            </a:r>
            <a:endParaRPr lang="cs-CZ" altLang="cs-CZ" sz="2400" dirty="0"/>
          </a:p>
          <a:p>
            <a:pPr eaLnBrk="1" hangingPunct="1">
              <a:lnSpc>
                <a:spcPct val="80000"/>
              </a:lnSpc>
              <a:defRPr/>
            </a:pPr>
            <a:endParaRPr lang="cs-CZ" altLang="cs-CZ" sz="2800" dirty="0"/>
          </a:p>
        </p:txBody>
      </p:sp>
    </p:spTree>
    <p:extLst>
      <p:ext uri="{BB962C8B-B14F-4D97-AF65-F5344CB8AC3E}">
        <p14:creationId xmlns:p14="http://schemas.microsoft.com/office/powerpoint/2010/main" val="33040898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Ekologie 16x9">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6063537_TF03098889.potx" id="{9D7C6E86-CE68-4559-A0F8-3CFD929DA3DE}" vid="{FF670E4D-A8FD-4E80-BA5E-3BEAC919C823}"/>
    </a:ext>
  </a:extLst>
</a:theme>
</file>

<file path=ppt/theme/theme2.xml><?xml version="1.0" encoding="utf-8"?>
<a:theme xmlns:a="http://schemas.openxmlformats.org/drawingml/2006/main" name="Motiv Offic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Ecology">
      <a:dk1>
        <a:srgbClr val="4D3E2F"/>
      </a:dk1>
      <a:lt1>
        <a:sysClr val="window" lastClr="FFFFFF"/>
      </a:lt1>
      <a:dk2>
        <a:srgbClr val="000000"/>
      </a:dk2>
      <a:lt2>
        <a:srgbClr val="DDDDDD"/>
      </a:lt2>
      <a:accent1>
        <a:srgbClr val="8BAA00"/>
      </a:accent1>
      <a:accent2>
        <a:srgbClr val="2A6CB2"/>
      </a:accent2>
      <a:accent3>
        <a:srgbClr val="795837"/>
      </a:accent3>
      <a:accent4>
        <a:srgbClr val="D18316"/>
      </a:accent4>
      <a:accent5>
        <a:srgbClr val="79B4F0"/>
      </a:accent5>
      <a:accent6>
        <a:srgbClr val="CDC80F"/>
      </a:accent6>
      <a:hlink>
        <a:srgbClr val="2A6CB2"/>
      </a:hlink>
      <a:folHlink>
        <a:srgbClr val="808080"/>
      </a:folHlink>
    </a:clrScheme>
    <a:fontScheme name="Corbel">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Příroda ekologie vzdělávání prezentace fotografií</Template>
  <TotalTime>104</TotalTime>
  <Words>4972</Words>
  <Application>Microsoft Office PowerPoint</Application>
  <PresentationFormat>Širokoúhlá obrazovka</PresentationFormat>
  <Paragraphs>664</Paragraphs>
  <Slides>72</Slides>
  <Notes>6</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72</vt:i4>
      </vt:variant>
    </vt:vector>
  </HeadingPairs>
  <TitlesOfParts>
    <vt:vector size="78" baseType="lpstr">
      <vt:lpstr>Arial</vt:lpstr>
      <vt:lpstr>Calibri</vt:lpstr>
      <vt:lpstr>Century Gothic</vt:lpstr>
      <vt:lpstr>Corbel</vt:lpstr>
      <vt:lpstr>Wingdings</vt:lpstr>
      <vt:lpstr>Ekologie 16x9</vt:lpstr>
      <vt:lpstr>Ekonomika životního prostředí  Úvod   Ekonomika životního prostředí a technické infrastruktury </vt:lpstr>
      <vt:lpstr>Struktura přednášky: </vt:lpstr>
      <vt:lpstr>Ekologie a ekonomie</vt:lpstr>
      <vt:lpstr>Ekologie a ekonomie</vt:lpstr>
      <vt:lpstr>Životní prostředí</vt:lpstr>
      <vt:lpstr>ŽP a ekonomika</vt:lpstr>
      <vt:lpstr>Životní prostředí a člověk (D. Attenborough)</vt:lpstr>
      <vt:lpstr>Příčiny problémů ŽP</vt:lpstr>
      <vt:lpstr>Ochrana životního prostředí</vt:lpstr>
      <vt:lpstr>Udržitelný rozvoj</vt:lpstr>
      <vt:lpstr>Zásady UR</vt:lpstr>
      <vt:lpstr>ŽP jako veřejný statek</vt:lpstr>
      <vt:lpstr>ŽP</vt:lpstr>
      <vt:lpstr>Problém znečištění ŽP</vt:lpstr>
      <vt:lpstr>ŽP a externality</vt:lpstr>
      <vt:lpstr>Prezentace aplikace PowerPoint</vt:lpstr>
      <vt:lpstr>Internalizace externalit </vt:lpstr>
      <vt:lpstr>Ekonomické aspekty znehodnocení ŽP – udržitelný rozvoj </vt:lpstr>
      <vt:lpstr>Ekonomické aspekty znehodnocení ŽP</vt:lpstr>
      <vt:lpstr>Náklady na ochranu ŽP</vt:lpstr>
      <vt:lpstr>Náklady </vt:lpstr>
      <vt:lpstr>Rozdíly</vt:lpstr>
      <vt:lpstr>Trh (vlastnická práva a vládní regulace)</vt:lpstr>
      <vt:lpstr>Pojem Ekonomie ŽP</vt:lpstr>
      <vt:lpstr>Metodologické problémy</vt:lpstr>
      <vt:lpstr>Metodologické problémy</vt:lpstr>
      <vt:lpstr>Metodologické problémy</vt:lpstr>
      <vt:lpstr>Metodologické problémy</vt:lpstr>
      <vt:lpstr>Přehled myšlenkových směrů</vt:lpstr>
      <vt:lpstr>Neoklasická environmentální ekonomie</vt:lpstr>
      <vt:lpstr>Neoklasická environmentální ekonomie</vt:lpstr>
      <vt:lpstr>Ekologická ekonomie</vt:lpstr>
      <vt:lpstr>Institucionální ekologická ekonomie</vt:lpstr>
      <vt:lpstr>Tržní přístupy k ochraně ŽP</vt:lpstr>
      <vt:lpstr>Přístupy jednotlivých ekonomických škol</vt:lpstr>
      <vt:lpstr>Organizace x zájmové skupiny</vt:lpstr>
      <vt:lpstr>Ziskový sektor v ochraně ŽP</vt:lpstr>
      <vt:lpstr>Eko-inovace</vt:lpstr>
      <vt:lpstr>Neziskový sektor v ochraně ŽP</vt:lpstr>
      <vt:lpstr>Organizace veřejného sektoru</vt:lpstr>
      <vt:lpstr>Organizace veřejného sektoru</vt:lpstr>
      <vt:lpstr>Organizace veřejného sektoru</vt:lpstr>
      <vt:lpstr>NNO  http://www.zelenykruh.cz/cz/ (28)</vt:lpstr>
      <vt:lpstr>Environmentální politika</vt:lpstr>
      <vt:lpstr>Environmentální politika</vt:lpstr>
      <vt:lpstr>Ekologická politika státu</vt:lpstr>
      <vt:lpstr>Organizační systém  ochrany ŽP</vt:lpstr>
      <vt:lpstr>Principy SPŽP ČR</vt:lpstr>
      <vt:lpstr>Princip předběžné opatrnosti</vt:lpstr>
      <vt:lpstr>Princip znečišťovatel platí</vt:lpstr>
      <vt:lpstr>Výkonná moc</vt:lpstr>
      <vt:lpstr>Nástroje realizace SPŽP</vt:lpstr>
      <vt:lpstr>Aplikace různých nástrojů politiky ŽP</vt:lpstr>
      <vt:lpstr>Typy fondů s ohledem na zdroj financování (investiční a neinvestiční):</vt:lpstr>
      <vt:lpstr>Typy finančních mechanismů:</vt:lpstr>
      <vt:lpstr>Přehled dotačních titulů s ohledem na zaměření: </vt:lpstr>
      <vt:lpstr>Teorie změny – základ projektového managementu</vt:lpstr>
      <vt:lpstr>Fondy v oblasti ŽP dle typu příjemců podpory:</vt:lpstr>
      <vt:lpstr>Výběr projektů s ohledem na aspekty ŽP</vt:lpstr>
      <vt:lpstr>Národní dotační tituly v ČR - příklad</vt:lpstr>
      <vt:lpstr>Prezentace aplikace PowerPoint</vt:lpstr>
      <vt:lpstr>LIFE – komunitární program</vt:lpstr>
      <vt:lpstr>Institucionální zabezpečení implementace  fondů ŽP v ČR </vt:lpstr>
      <vt:lpstr>Zelená dohoda pro Evropu (European Green Deal) </vt:lpstr>
      <vt:lpstr>Prezentace aplikace PowerPoint</vt:lpstr>
      <vt:lpstr>Nové programy EU v ČR po roce 2020 (příklady): </vt:lpstr>
      <vt:lpstr>Prezentace aplikace PowerPoint</vt:lpstr>
      <vt:lpstr>Modernizační fond – MŽP (2021-2030)</vt:lpstr>
      <vt:lpstr>Příklady dobré praxe</vt:lpstr>
      <vt:lpstr>Špatná praxe?</vt:lpstr>
      <vt:lpstr>Literatura</vt:lpstr>
      <vt:lpstr>Prezentace aplikace PowerPoint</vt:lpstr>
    </vt:vector>
  </TitlesOfParts>
  <Company>CRR.CZ</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Dotační tituly  v oblasti ŽP</dc:title>
  <dc:creator>Molak Maciej</dc:creator>
  <cp:lastModifiedBy>Jana Soukopová</cp:lastModifiedBy>
  <cp:revision>29</cp:revision>
  <dcterms:created xsi:type="dcterms:W3CDTF">2020-02-26T12:00:57Z</dcterms:created>
  <dcterms:modified xsi:type="dcterms:W3CDTF">2022-02-07T13:12:42Z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