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8" r:id="rId6"/>
    <p:sldId id="317" r:id="rId7"/>
    <p:sldId id="318" r:id="rId8"/>
    <p:sldId id="289" r:id="rId9"/>
    <p:sldId id="288" r:id="rId10"/>
    <p:sldId id="290" r:id="rId11"/>
    <p:sldId id="293" r:id="rId12"/>
    <p:sldId id="292" r:id="rId13"/>
    <p:sldId id="294" r:id="rId14"/>
    <p:sldId id="299" r:id="rId15"/>
    <p:sldId id="300" r:id="rId16"/>
    <p:sldId id="301" r:id="rId17"/>
    <p:sldId id="302" r:id="rId18"/>
    <p:sldId id="312" r:id="rId19"/>
    <p:sldId id="313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5" r:id="rId28"/>
    <p:sldId id="310" r:id="rId2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1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4E71E0-6F07-4B0F-9CA0-E25D83E6E570}" type="datetime1">
              <a:rPr lang="cs-CZ" smtClean="0"/>
              <a:t>25. 3. 2019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4BB932-8D7E-486D-9D6C-75BD9824A8B0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20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66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75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32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14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25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7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18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Volný tvar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" name="Volný tvar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" name="Volný tvar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" name="Volný tvar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" name="Volný tvar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" name="Volný tvar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" name="Volný tvar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5" name="Volný tvar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6" name="Volný tvar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7" name="Volný tvar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8" name="Volný tvar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9" name="Volný tvar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Volný tvar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" name="Volný tvar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" name="Volný tvar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" name="Volný tvar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5" name="Volný tvar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6" name="Volný tvar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7" name="Volný tvar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8" name="Volný tvar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49" name="Volný tvar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Volný tvar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2" name="Volný tvar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3" name="Volný tvar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59" name="Volný tvar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60" name="Volný tvar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Volný tvar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5" name="Volný tvar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6" name="Volný tvar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7" name="Volný tvar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8" name="Volný tvar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9" name="Volný tvar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0" name="Volný tvar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1" name="Volný tvar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2" name="Volný tvar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3" name="Volný tvar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4" name="Volný tvar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5" name="Volný tvar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6" name="Volný tvar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7" name="Volný tvar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8" name="Volný tvar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9" name="Volný tvar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0" name="Volný tvar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Volný tvar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3" name="Volný tvar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4" name="Volný tvar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5" name="Volný tvar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Volný tvar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7" name="Volný tvar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8" name="Volný tvar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Volný tvar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Volný tvar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1" name="Volný tvar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2" name="Volný tvar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3" name="Volný tvar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5" name="Volný tvar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16" name="Volný tvar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Volný tvar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5" name="Volný tvar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6" name="Volný tvar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7" name="Volný tvar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8" name="Volný tvar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9" name="Volný tvar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0" name="Volný tvar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1" name="Volný tvar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2" name="Volný tvar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3" name="Volný tvar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4" name="Volný tvar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5" name="Volný tvar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6" name="Volný tvar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7" name="Volný tvar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8" name="Volný tvar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9" name="Volný tvar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0" name="Volný tvar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1" name="Volný tvar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2" name="Volný tvar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3" name="Volný tvar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4" name="Volný tvar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5" name="Volný tvar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Volný tvar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8" name="Volný tvar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9" name="Volný tvar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0" name="Volný tvar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1" name="Volný tvar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2" name="Volný tvar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3" name="Volný tvar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4" name="Volný tvar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5" name="Volný tvar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6" name="Volný tvar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7" name="Volný tvar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8" name="Volný tvar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9" name="Volný tvar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0" name="Volný tvar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1" name="Volný tvar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2" name="Volný tvar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3" name="Volný tvar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4" name="Volný tvar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5" name="Volný tvar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6" name="Volný tvar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7" name="Volný tvar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8" name="Volný tvar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9" name="Volný tvar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0" name="Volný tvar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Volný tvar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3" name="Volný tvar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4" name="Volný tvar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5" name="Volný tvar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6" name="Volný tvar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7" name="Volný tvar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8" name="Volný tvar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9" name="Volný tvar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spc="-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58D53-0F33-4DB3-9ABF-E19FA1175D3E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1CB82-9E51-4FD2-89DC-D6EAB19084A2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4682FA-372F-4449-B3DF-C795E0CE9DE9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2F1D8-4DEA-4107-8FA8-94058FA17CF9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7E1D1-D60D-42D5-BD91-7777429F1DB7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D0C62D-3CBE-4AEF-AF13-CE7592D9B0C2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7" name="Volný tvar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8" name="Volný tvar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Volný tvar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" name="Vol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" name="Vol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5" name="Vol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6" name="Vol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7" name="Vol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8" name="Vol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9" name="Vol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0" name="Vol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1" name="Vol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" name="Vol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" name="Vol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" name="Vol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5" name="Vol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6" name="Vol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7" name="Vol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8" name="Vol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9" name="Vol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0" name="Vol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1" name="Vol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2" name="Vol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3" name="Vol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5" name="Vol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6" name="Vol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7" name="Vol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8" name="Vol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9" name="Vol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0" name="Vol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1" name="Vol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2" name="Vol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3" name="Vol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4" name="Vol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5" name="Vol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6" name="Vol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7" name="Vol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8" name="Vol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79" name="Vol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0" name="Vol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1" name="Vol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2" name="Vol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3" name="Vol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4" name="Vol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5" name="Vol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Volný tvar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7" name="Volný tvar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8" name="Vol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1" name="Vol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2" name="Vol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3" name="Vol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5" name="Vol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6" name="Vol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7" name="Vol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8" name="Vol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9" name="Vol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0" name="Vol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1" name="Vol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2" name="Vol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3" name="Vol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4" name="Vol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5" name="Vol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6" name="Vol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7" name="Vol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8" name="Vol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9" name="Vol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0" name="Vol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1" name="Vol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2" name="Vol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3" name="Vol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4" name="Vol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5" name="Vol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6" name="Vol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7" name="Vol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8" name="Vol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9" name="Vol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0" name="Vol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1" name="Vol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2" name="Vol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3" name="Vol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4" name="Vol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5" name="Vol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6" name="Vol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7" name="Vol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8" name="Vol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9" name="Vol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0" name="Vol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1" name="Vol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2" name="Vol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3" name="Vol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4" name="Vol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5" name="Vol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6" name="Vol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7" name="Vol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8" name="Vol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9" name="Vol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0" name="Vol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1" name="Vol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2" name="Vol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3" name="Vol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4" name="Vol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5" name="Vol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6" name="Vol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Volný tvar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9" name="Volný tvar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0" name="Volný tvar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1" name="Volný tvar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2" name="Volný tvar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3" name="Volný tvar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4" name="Volný tvar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5" name="Volný tvar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6" name="Volný tvar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7" name="Volný tvar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8" name="Volný tvar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9" name="Volný tvar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0" name="Volný tvar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1" name="Volný tvar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2" name="Volný tvar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3" name="Volný tvar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4" name="Volný tvar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5" name="Volný tvar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6" name="Volný tvar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7" name="Volný tvar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8" name="Volný tvar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9" name="Volný tvar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0" name="Volný tvar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1" name="Volný tvar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2" name="Volný tvar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3" name="Volný tvar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4" name="Volný tvar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5" name="Volný tvar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6" name="Volný tvar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7" name="Volný tvar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8" name="Volný tvar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9" name="Volný tvar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0" name="Volný tvar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1" name="Volný tvar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2" name="Volný tvar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3" name="Volný tvar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4" name="Volný tvar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5" name="Volný tvar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6" name="Volný tvar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7" name="Volný tvar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8" name="Volný tvar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9" name="Volný tvar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0" name="Volný tvar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1" name="Volný tvar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2" name="Volný tvar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3" name="Volný tvar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4" name="Volný tvar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5" name="Volný tvar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6" name="Volný tvar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7" name="Volný tvar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8" name="Volný tvar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9" name="Volný tvar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0" name="Volný tvar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1" name="Volný tvar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2" name="Volný tvar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3" name="Volný tvar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4" name="Volný tvar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5" name="Volný tvar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6" name="Volný tvar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7" name="Volný tvar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8" name="Volný tvar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9" name="Volný tvar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0" name="Volný tvar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1" name="Volný tvar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2" name="Volný tvar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3" name="Volný tvar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4" name="Volný tvar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5" name="Volný tvar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6" name="Volný tvar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7" name="Volný tvar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8" name="Volný tvar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9" name="Volný tvar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0" name="Volný tvar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1" name="Volný tvar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2" name="Volný tvar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3" name="Volný tvar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4" name="Volný tvar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5" name="Volný tvar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6" name="Volný tvar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7" name="Volný tvar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8" name="Volný tvar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9" name="Volný tvar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Volný tvar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2" name="Volný tvar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3" name="Volný tvar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4" name="Volný tvar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5" name="Volný tvar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6" name="Volný tvar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7" name="Volný tvar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8" name="Volný tvar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9" name="Volný tvar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0" name="Volný tvar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1" name="Volný tvar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2" name="Volný tvar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3" name="Volný tvar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Volný tvar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5" name="Volný tvar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6" name="Volný tvar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7" name="Volný tvar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Volný tvar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9" name="Volný tvar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0" name="Volný tvar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1" name="Volný tvar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2" name="Volný tvar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3" name="Volný tvar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4" name="Volný tvar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Volný tvar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Volný tvar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7" name="Volný tvar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8" name="Volný tvar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Volný tvar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1" name="Ová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2" name="Volný tvar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3" name="Volný tvar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4" name="Volný tvar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5" name="Volný tvar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6" name="Volný tvar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7" name="Volný tvar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8" name="Volný tvar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9" name="Volný tvar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0" name="Volný tvar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1" name="Volný tvar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2" name="Volný tvar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3" name="Volný tvar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4" name="Volný tvar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5" name="Volný tvar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6" name="Volný tvar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7" name="Volný tvar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8" name="Volný tvar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9" name="Volný tvar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10" name="Volný tvar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Volný tvar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3" name="Volný tvar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4" name="Volný tvar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5" name="Volný tvar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6" name="Volný tvar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7" name="Volný tvar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8" name="Volný tvar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9" name="Volný tvar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0" name="Volný tvar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1" name="Volný tvar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2" name="Volný tvar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3" name="Volný tvar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4" name="Volný tvar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5" name="Volný tvar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6" name="Volný tvar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7" name="Volný tvar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8" name="Volný tvar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9" name="Volný tvar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0" name="Volný tvar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1" name="Volný tvar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2" name="Volný tvar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3" name="Volný tvar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4" name="Volný tvar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5" name="Volný tvar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6" name="Volný tvar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7" name="Volný tvar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8" name="Volný tvar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9" name="Volný tvar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0" name="Volný tvar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1" name="Volný tvar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2" name="Volný tvar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3" name="Volný tvar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4" name="Volný tvar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5" name="Volný tvar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6" name="Volný tvar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7" name="Volný tvar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Volný tvar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6" name="Volný tvar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7" name="Volný tvar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8" name="Volný tvar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9" name="Volný tvar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0" name="Volný tvar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1" name="Volný tvar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2" name="Volný tvar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3" name="Volný tvar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4" name="Volný tvar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5" name="Volný tvar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6" name="Volný tvar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7" name="Volný tvar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8" name="Volný tvar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89" name="Volný tvar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0" name="Volný tvar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1" name="Volný tvar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2" name="Volný tvar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3" name="Volný tvar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4" name="Volný tvar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5" name="Volný tvar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6" name="Volný tvar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7" name="Volný tvar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8" name="Volný tvar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99" name="Volný tvar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0" name="Volný tvar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1" name="Volný tvar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2" name="Volný tvar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3" name="Volný tvar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4" name="Volný tvar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5" name="Volný tvar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6" name="Volný tvar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7" name="Volný tvar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8" name="Volný tvar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09" name="Volný tvar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0" name="Volný tvar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1" name="Volný tvar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2" name="Volný tvar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3" name="Volný tvar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4" name="Volný tvar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5" name="Volný tvar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6" name="Volný tvar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7" name="Volný tvar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8" name="Volný tvar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19" name="Volný tvar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20" name="Volný tvar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421" name="Volný tvar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Volný tvar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7" name="Volný tvar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8" name="Volný tvar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9" name="Volný tvar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0" name="Volný tvar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1" name="Volný tvar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2" name="Volný tvar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3" name="Volný tvar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74" name="Volný tvar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Volný tvar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0" name="Volný tvar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1" name="Volný tvar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2" name="Volný tvar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3" name="Volný tvar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4" name="Volný tvar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65" name="Volný tvar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Volný tvar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4" name="Volný tvar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5" name="Volný tvar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6" name="Volný tvar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7" name="Volný tvar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358" name="Volný tvar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Vol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4" name="Vol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5" name="Vol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6" name="Vol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7" name="Vol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8" name="Vol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9" name="Vol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0" name="Vol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Vol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3" name="Vol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4" name="Vol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5" name="Vol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6" name="Vol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7" name="Vol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8" name="Vol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39" name="Vol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Volný tvar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2" name="Volný tvar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3" name="Volný tvar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4" name="Volný tvar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5" name="Volný tvar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6" name="Volný tvar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7" name="Volný tvar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48" name="Volný tvar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D0666-7814-43A5-AD4E-B0A7B38B5D66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113F1-B13B-4C67-8482-ED71CC7253DE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969E8F-17D9-48BA-8C1A-7545CDB720E2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257F4-A299-4EBB-8D66-30700D54507D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8" name="Volný tvar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9" name="Volný tvar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Volný tvar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Volný tvar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2" name="Volný tvar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3" name="Volný tvar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Volný tvar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Volný tvar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6" name="Volný tvar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7" name="Volný tvar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8" name="Volný tvar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9" name="Volný tvar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0" name="Volný tvar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1" name="Volný tvar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2" name="Volný tvar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Volný tvar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5" name="Volný tvar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6" name="Volný tvar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7" name="Volný tvar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8" name="Volný tvar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49" name="Volný tvar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0" name="Volný tvar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1" name="Volný tvar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Volný tvar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Volný tvar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5" name="Volný tvar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6" name="Volný tvar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7" name="Volný tvar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8" name="Volný tvar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9" name="Volný tvar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DD1DC98-2DD2-46EB-A1D7-F7394B3BC83F}" type="datetime1">
              <a:rPr lang="cs-CZ" noProof="0" smtClean="0"/>
              <a:t>25. 3. 2019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Evropská dopravní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</a:t>
            </a:r>
            <a:r>
              <a:rPr lang="cs-CZ" dirty="0" smtClean="0"/>
              <a:t>olitika</a:t>
            </a:r>
            <a:endParaRPr lang="cs-CZ" dirty="0"/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Přístup EU k reformě dopravy</a:t>
            </a: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FDBB718A-ED05-4797-80B1-11255F86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dokumenty EU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936F7D9-1F9D-4C5D-8700-1CF0C23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Zelená kniha</a:t>
            </a:r>
          </a:p>
          <a:p>
            <a:pPr lvl="1"/>
            <a:r>
              <a:rPr lang="cs-CZ" dirty="0"/>
              <a:t>cílem je zahájit proces konzultací o daném tématu na evropské úrovni</a:t>
            </a:r>
          </a:p>
          <a:p>
            <a:r>
              <a:rPr lang="cs-CZ" dirty="0"/>
              <a:t>Bílá kniha</a:t>
            </a:r>
          </a:p>
          <a:p>
            <a:pPr lvl="1"/>
            <a:r>
              <a:rPr lang="cs-CZ" dirty="0"/>
              <a:t>bílé knihy Komise jsou dokumenty, které obsahují návrhy na činnost Společenství v určité oblasti.</a:t>
            </a:r>
          </a:p>
          <a:p>
            <a:r>
              <a:rPr lang="cs-CZ" dirty="0"/>
              <a:t>Směrnice, nařízení, nařízení</a:t>
            </a:r>
          </a:p>
          <a:p>
            <a:pPr lvl="1"/>
            <a:r>
              <a:rPr lang="cs-CZ" dirty="0"/>
              <a:t>Nařízení je právně závazné. Platí v celém svém rozsahu v celé EU.</a:t>
            </a:r>
          </a:p>
          <a:p>
            <a:pPr lvl="1"/>
            <a:r>
              <a:rPr lang="cs-CZ" dirty="0"/>
              <a:t>Směrnice je právní akt stanovující cíl, který musejí všechny země EU splnit. Je však na jednotlivých zemích, jak formulují příslušné vnitrostátní zákony a jak těchto cílů dosáhnou. </a:t>
            </a:r>
          </a:p>
          <a:p>
            <a:pPr lvl="1"/>
            <a:r>
              <a:rPr lang="cs-CZ" dirty="0"/>
              <a:t>Rozhodnutí je závazné pro všechny, kterým je určeno</a:t>
            </a:r>
          </a:p>
        </p:txBody>
      </p:sp>
    </p:spTree>
    <p:extLst>
      <p:ext uri="{BB962C8B-B14F-4D97-AF65-F5344CB8AC3E}">
        <p14:creationId xmlns:p14="http://schemas.microsoft.com/office/powerpoint/2010/main" val="28737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FCFD1-EE16-4DD5-B8A1-5E134088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Společná dopravní politika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6824D-28EC-4FFF-B6BA-F06D749E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Fakticky od roku 1951 </a:t>
            </a:r>
          </a:p>
          <a:p>
            <a:pPr lvl="1"/>
            <a:r>
              <a:rPr lang="cs-CZ" dirty="0" smtClean="0"/>
              <a:t>V </a:t>
            </a:r>
            <a:r>
              <a:rPr lang="cs-CZ" dirty="0" err="1" smtClean="0"/>
              <a:t>Pařízké</a:t>
            </a:r>
            <a:r>
              <a:rPr lang="cs-CZ" dirty="0" smtClean="0"/>
              <a:t> smlouvě „</a:t>
            </a:r>
            <a:r>
              <a:rPr lang="cs-CZ" i="1" dirty="0"/>
              <a:t>vytvoření společného trhu vyžaduje uplatňování takových sazeb</a:t>
            </a:r>
            <a:r>
              <a:rPr lang="cs-CZ" dirty="0"/>
              <a:t> </a:t>
            </a:r>
            <a:r>
              <a:rPr lang="cs-CZ" i="1" dirty="0"/>
              <a:t>a podmínek pro přepravu uhlí a oceli, aby podobně umístění zákazníci čelili srovnatelným </a:t>
            </a:r>
            <a:r>
              <a:rPr lang="cs-CZ" i="1" dirty="0" smtClean="0"/>
              <a:t>cenám.“</a:t>
            </a:r>
          </a:p>
          <a:p>
            <a:r>
              <a:rPr lang="cs-CZ" dirty="0"/>
              <a:t>V květnu roku 1962 Komise vydala další dokument týkající se Společné dopravní politiky s názvem „</a:t>
            </a:r>
            <a:r>
              <a:rPr lang="cs-CZ" i="1" dirty="0"/>
              <a:t>Akční program pro Společnou dopravní politiku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Po </a:t>
            </a:r>
            <a:r>
              <a:rPr lang="cs-CZ" dirty="0"/>
              <a:t>celá 60. i 70. léta k žádnému významnému pokroku ve Společné dopravní politice nedošlo a dá se konstatovat, že až do 80. let nedošlo téměř vůbec k tvorbě společného trhu dopravních služeb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Průlom </a:t>
            </a:r>
            <a:r>
              <a:rPr lang="cs-CZ" dirty="0" smtClean="0"/>
              <a:t>nastal </a:t>
            </a:r>
            <a:r>
              <a:rPr lang="cs-CZ" dirty="0"/>
              <a:t>dne 23. ledna 1983, kdy Evropský parlament, </a:t>
            </a:r>
            <a:r>
              <a:rPr lang="cs-CZ" dirty="0" smtClean="0"/>
              <a:t>podporovaný </a:t>
            </a:r>
            <a:r>
              <a:rPr lang="cs-CZ" dirty="0"/>
              <a:t>Evropskou komisí, zažaloval Radu u Evropského soudního dvora (žaloba 13/83)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22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Dne 22. května 1985 shledal Soudní dvůr Radu vinnou a nařídil jí, aby zvýšila své úsilí při plnění úkolů </a:t>
            </a:r>
            <a:r>
              <a:rPr lang="cs-CZ" dirty="0" smtClean="0"/>
              <a:t>CTP. </a:t>
            </a:r>
            <a:r>
              <a:rPr lang="cs-CZ" dirty="0"/>
              <a:t>Ve svém verdiktu soud </a:t>
            </a:r>
            <a:r>
              <a:rPr lang="cs-CZ" dirty="0" smtClean="0"/>
              <a:t>uvedl, </a:t>
            </a:r>
            <a:r>
              <a:rPr lang="cs-CZ" dirty="0"/>
              <a:t>že Rada: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zavázána v přiměřené lhůtě k liberalizaci přeshraniční dopravy v rámci Společenství (včetně tranzitu);</a:t>
            </a:r>
          </a:p>
          <a:p>
            <a:pPr lvl="0"/>
            <a:r>
              <a:rPr lang="cs-CZ" dirty="0"/>
              <a:t>má stanovit podmínky, za jakých se podnikatelé z jednoho členského státu mohou účastnit poskytování přepravy v jiném členském státě; </a:t>
            </a:r>
          </a:p>
          <a:p>
            <a:pPr lvl="0"/>
            <a:r>
              <a:rPr lang="cs-CZ" dirty="0"/>
              <a:t>může, ale není povinna přijmout doplňující opatření (sociální, technická, ekologická a další harmonizační opatření). </a:t>
            </a:r>
          </a:p>
          <a:p>
            <a:r>
              <a:rPr lang="cs-CZ" dirty="0"/>
              <a:t>Soud nechal otázku načasování otevřenu, specifikovanou vágně – Rada tak měla učinit „v přiměřené lhůtě“. Komise a Rada pak samy upřesnily horizont tak, že byl v souladu s ostatními aspekty vnitřního trhu, tj. do roku 1992.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Bílé a zelené knihy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Prosinec 1992: Bílá </a:t>
            </a:r>
            <a:r>
              <a:rPr lang="cs-CZ" dirty="0" err="1" smtClean="0"/>
              <a:t>knihá</a:t>
            </a:r>
            <a:r>
              <a:rPr lang="cs-CZ" dirty="0" smtClean="0"/>
              <a:t>  </a:t>
            </a:r>
            <a:r>
              <a:rPr lang="cs-CZ" dirty="0"/>
              <a:t>„</a:t>
            </a:r>
            <a:r>
              <a:rPr lang="cs-CZ" i="1" dirty="0"/>
              <a:t>Budoucí rozvoj Společné dopravní politiky: Globální přístup k vybudování rámce Společenství pro udržitelnou </a:t>
            </a:r>
            <a:r>
              <a:rPr lang="cs-CZ" i="1" dirty="0" smtClean="0"/>
              <a:t>mobilitu</a:t>
            </a:r>
          </a:p>
          <a:p>
            <a:pPr lvl="1"/>
            <a:r>
              <a:rPr lang="cs-CZ" dirty="0" smtClean="0"/>
              <a:t>analyzován </a:t>
            </a:r>
            <a:r>
              <a:rPr lang="cs-CZ" dirty="0"/>
              <a:t>stav dopravního systému v nově zřízené Evropské unii </a:t>
            </a:r>
            <a:r>
              <a:rPr lang="cs-CZ" dirty="0" smtClean="0"/>
              <a:t>a vyhlídky </a:t>
            </a:r>
            <a:r>
              <a:rPr lang="cs-CZ" dirty="0"/>
              <a:t>jejího vývoje. </a:t>
            </a:r>
            <a:endParaRPr lang="cs-CZ" dirty="0" smtClean="0"/>
          </a:p>
          <a:p>
            <a:pPr lvl="1"/>
            <a:r>
              <a:rPr lang="cs-CZ" dirty="0"/>
              <a:t>h</a:t>
            </a:r>
            <a:r>
              <a:rPr lang="cs-CZ" dirty="0" smtClean="0"/>
              <a:t>lavní </a:t>
            </a:r>
            <a:r>
              <a:rPr lang="cs-CZ" dirty="0"/>
              <a:t>důraz byl kladen na co nejrychlejší otevření dopravních trhů a na vztah dopravy a hospodářského růstu. </a:t>
            </a:r>
            <a:endParaRPr lang="cs-CZ" dirty="0" smtClean="0"/>
          </a:p>
          <a:p>
            <a:pPr lvl="1"/>
            <a:r>
              <a:rPr lang="cs-CZ" dirty="0" smtClean="0"/>
              <a:t>spojení potřeb </a:t>
            </a:r>
            <a:r>
              <a:rPr lang="cs-CZ" dirty="0"/>
              <a:t>mobility s problematikou životního </a:t>
            </a:r>
            <a:r>
              <a:rPr lang="cs-CZ" dirty="0" smtClean="0"/>
              <a:t>prostředí</a:t>
            </a:r>
          </a:p>
          <a:p>
            <a:r>
              <a:rPr lang="cs-CZ" dirty="0"/>
              <a:t>Zelená kniha </a:t>
            </a:r>
            <a:r>
              <a:rPr lang="cs-CZ" dirty="0" smtClean="0"/>
              <a:t>z </a:t>
            </a:r>
            <a:r>
              <a:rPr lang="cs-CZ" dirty="0"/>
              <a:t>prosince </a:t>
            </a:r>
            <a:r>
              <a:rPr lang="cs-CZ" dirty="0" smtClean="0"/>
              <a:t>1995: </a:t>
            </a:r>
            <a:r>
              <a:rPr lang="cs-CZ" i="1" dirty="0"/>
              <a:t>„Směřování ke spravedlivé a účinné tvorbě cen v dopravě“.</a:t>
            </a:r>
            <a:r>
              <a:rPr lang="cs-CZ" dirty="0"/>
              <a:t> řešila důležitý problém externích nákladů v dopravě </a:t>
            </a:r>
            <a:endParaRPr lang="cs-CZ" dirty="0" smtClean="0"/>
          </a:p>
          <a:p>
            <a:r>
              <a:rPr lang="cs-CZ" dirty="0" smtClean="0"/>
              <a:t>Červenec 1998: Bílá </a:t>
            </a:r>
            <a:r>
              <a:rPr lang="cs-CZ" dirty="0"/>
              <a:t>kniha s názvem </a:t>
            </a:r>
            <a:r>
              <a:rPr lang="cs-CZ" i="1" dirty="0"/>
              <a:t>„Spravedlivé platby za použití infrastruktury: postupný přístup k vytvoření společného rámce pro vybírání poplatků za používání dopravní infrastruktury v </a:t>
            </a:r>
            <a:r>
              <a:rPr lang="cs-CZ" i="1" dirty="0" smtClean="0"/>
              <a:t>EU24</a:t>
            </a:r>
          </a:p>
          <a:p>
            <a:r>
              <a:rPr lang="cs-CZ" dirty="0"/>
              <a:t>2001 </a:t>
            </a:r>
            <a:r>
              <a:rPr lang="cs-CZ" dirty="0" smtClean="0"/>
              <a:t>Bílá Kniha: </a:t>
            </a:r>
            <a:r>
              <a:rPr lang="cs-CZ" i="1" dirty="0" smtClean="0"/>
              <a:t>„</a:t>
            </a:r>
            <a:r>
              <a:rPr lang="cs-CZ" i="1" dirty="0"/>
              <a:t>Evropská dopravní politika pro rok 2010: čas rozhodnout</a:t>
            </a:r>
            <a:r>
              <a:rPr lang="cs-CZ" i="1" dirty="0" smtClean="0"/>
              <a:t>“</a:t>
            </a:r>
          </a:p>
          <a:p>
            <a:pPr lvl="1"/>
            <a:r>
              <a:rPr lang="cs-CZ" dirty="0" smtClean="0"/>
              <a:t>cílem </a:t>
            </a:r>
            <a:r>
              <a:rPr lang="cs-CZ" dirty="0"/>
              <a:t>bylo zejména odstranit vzájemný vztah mezi ekonomickým růstem a dopravními výkony (tzv. </a:t>
            </a:r>
            <a:r>
              <a:rPr lang="cs-CZ" i="1" dirty="0" err="1"/>
              <a:t>decoupling</a:t>
            </a:r>
            <a:r>
              <a:rPr lang="cs-CZ" dirty="0"/>
              <a:t>) a také snaha eliminovat nerovnoměrný vývoj jednotlivých dopravních módů. </a:t>
            </a:r>
            <a:endParaRPr lang="cs-CZ" dirty="0" smtClean="0"/>
          </a:p>
          <a:p>
            <a:pPr lvl="1"/>
            <a:r>
              <a:rPr lang="cs-CZ" dirty="0" smtClean="0"/>
              <a:t>podporovat </a:t>
            </a:r>
            <a:r>
              <a:rPr lang="cs-CZ" dirty="0" err="1" smtClean="0"/>
              <a:t>multimodalitu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intermodalitu</a:t>
            </a:r>
            <a:endParaRPr lang="cs-CZ" dirty="0" smtClean="0"/>
          </a:p>
          <a:p>
            <a:r>
              <a:rPr lang="cs-CZ" dirty="0"/>
              <a:t>Zelená kniha z roku 2007 s názvem </a:t>
            </a:r>
            <a:r>
              <a:rPr lang="cs-CZ" i="1" dirty="0"/>
              <a:t>„Na cestě k nové kultuře městské </a:t>
            </a:r>
            <a:r>
              <a:rPr lang="cs-CZ" i="1" dirty="0" smtClean="0"/>
              <a:t>mobility“</a:t>
            </a:r>
          </a:p>
          <a:p>
            <a:r>
              <a:rPr lang="cs-CZ" dirty="0" smtClean="0"/>
              <a:t>Rok </a:t>
            </a:r>
            <a:r>
              <a:rPr lang="cs-CZ" dirty="0"/>
              <a:t>2009 přinesl Zelenou knihu s názvem </a:t>
            </a:r>
            <a:r>
              <a:rPr lang="cs-CZ" i="1" dirty="0"/>
              <a:t>„TEN-T: přezkum politiky“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6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92151"/>
            <a:ext cx="7772400" cy="803275"/>
          </a:xfrm>
        </p:spPr>
        <p:txBody>
          <a:bodyPr>
            <a:normAutofit/>
          </a:bodyPr>
          <a:lstStyle/>
          <a:p>
            <a:r>
              <a:rPr lang="cs-CZ" altLang="en-US" dirty="0"/>
              <a:t>Projekt transevropských sítí TEN-T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cs-CZ" altLang="en-US"/>
              <a:t>Cíle po Maastrichtu 1993: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Tx/>
            </a:pPr>
            <a:r>
              <a:rPr lang="cs-CZ" altLang="en-US"/>
              <a:t>sociální a ekonomická soudržnost regionů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Tx/>
            </a:pPr>
            <a:r>
              <a:rPr lang="cs-CZ" altLang="en-US"/>
              <a:t>rozvoj zaostalých a odlehlých regionů 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Tx/>
            </a:pPr>
            <a:r>
              <a:rPr lang="cs-CZ" altLang="en-US"/>
              <a:t>nové trhy a nové pracovní příležitosti 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Tx/>
            </a:pPr>
            <a:r>
              <a:rPr lang="cs-CZ" altLang="en-US"/>
              <a:t>spojení s novými trhy</a:t>
            </a:r>
          </a:p>
          <a:p>
            <a:pPr marL="609600" indent="-609600">
              <a:lnSpc>
                <a:spcPct val="90000"/>
              </a:lnSpc>
              <a:buNone/>
            </a:pPr>
            <a:endParaRPr lang="cs-CZ" altLang="en-US"/>
          </a:p>
        </p:txBody>
      </p:sp>
      <p:sp>
        <p:nvSpPr>
          <p:cNvPr id="7373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E814B59-65E5-4B6A-B527-CE3C94746244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Příspěvky TEN – T podle typu dopravy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700213"/>
            <a:ext cx="4897437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66FF33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700214"/>
            <a:ext cx="3659188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66FF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 2050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 součástí Bílé knihy z roku 2011</a:t>
            </a:r>
          </a:p>
          <a:p>
            <a:r>
              <a:rPr lang="cs-CZ" dirty="0"/>
              <a:t>Strategie pracuje s cílem dramaticky snížit závislost Evropy na dovážené ropě a snížit emise oxidu uhličitého v dopravě. Podmínka k dosažení tohoto cíle je stanovena nutnost transformace současného evropského dopravního systému. Mezi klíčové cíle, kterých mělo být dosaženo do roku 2015, patří:</a:t>
            </a:r>
          </a:p>
          <a:p>
            <a:pPr lvl="0"/>
            <a:r>
              <a:rPr lang="cs-CZ" dirty="0"/>
              <a:t> nezvyšovat počet konvenčně poháněných automobilů ve městech,</a:t>
            </a:r>
          </a:p>
          <a:p>
            <a:pPr lvl="0"/>
            <a:r>
              <a:rPr lang="cs-CZ" dirty="0"/>
              <a:t> 40% využití udržitelných nízkouhlíkových paliv v letectví,</a:t>
            </a:r>
          </a:p>
          <a:p>
            <a:pPr lvl="0"/>
            <a:r>
              <a:rPr lang="cs-CZ" dirty="0"/>
              <a:t>nejméně 40% snížení emisí v lodní dopravě,</a:t>
            </a:r>
          </a:p>
          <a:p>
            <a:pPr lvl="0"/>
            <a:r>
              <a:rPr lang="cs-CZ" dirty="0"/>
              <a:t>přesun 50 % silniční meziměstské přepravy na střední vzdálenost na železnici a na vodní dopravu,</a:t>
            </a:r>
          </a:p>
          <a:p>
            <a:pPr lvl="0"/>
            <a:r>
              <a:rPr lang="cs-CZ" dirty="0"/>
              <a:t>nastavit opatření tak, aby došlo ke snížení emisí z dopravy o 60 % do roku 2050.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3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kroky liberalizace – silniční nákladní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 1. ledna 1993 zrušena všechna kvantitativní omezení (kvóty) a dvoustranná povolení. Od té doby je mezinárodní nákladní přeprava v Unii téměř volná, neboť přístup na trh podléhá pouze kvalitativním požadavkům, které jsou podmínkou pro získání licence </a:t>
            </a:r>
            <a:r>
              <a:rPr lang="cs-CZ" dirty="0" smtClean="0"/>
              <a:t>Společenství.</a:t>
            </a:r>
          </a:p>
          <a:p>
            <a:r>
              <a:rPr lang="cs-CZ" dirty="0"/>
              <a:t>Pravidla </a:t>
            </a:r>
            <a:r>
              <a:rPr lang="cs-CZ" dirty="0" smtClean="0"/>
              <a:t>kabotáže: od roku</a:t>
            </a:r>
            <a:r>
              <a:rPr lang="cs-CZ" dirty="0"/>
              <a:t> </a:t>
            </a:r>
            <a:r>
              <a:rPr lang="cs-CZ" dirty="0" smtClean="0"/>
              <a:t>1993. </a:t>
            </a:r>
            <a:r>
              <a:rPr lang="cs-CZ" dirty="0"/>
              <a:t>Nařízení umožňuje podnikům, které vlastní licenci Společenství udělenou některým členským státem, aby v jiném členském státě poskytovaly služby silniční přepravy zboží, ovšem pouze za podmínky, že k jejich poskytování dochází jen dočasně. Od 30. června 1998 byly činnosti v oblasti kabotáže ještě více liberalizovány, zůstala však podmínka, že tyto činnosti musí být i nadále pouze </a:t>
            </a:r>
            <a:r>
              <a:rPr lang="cs-CZ" dirty="0" smtClean="0"/>
              <a:t>dočasné</a:t>
            </a:r>
          </a:p>
          <a:p>
            <a:r>
              <a:rPr lang="cs-CZ" dirty="0"/>
              <a:t>Pro nejasnost výkladu pojmu dočasného poskytování dopravy bylo nařízením (ES) č. 1072/2009 ze dne 21. října 2009 stanoveno, že může dojít nejvýše ke třem kabotážním přepravám, a to do sedmi dnů od poslední vykládky navazující na mezinárodní přepravu směřující do hostitelské země, v níž pak ke kabotáži dochází.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731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kroky liberalizace – silniční </a:t>
            </a:r>
            <a:r>
              <a:rPr lang="cs-CZ" dirty="0" smtClean="0"/>
              <a:t>osobní </a:t>
            </a:r>
            <a:r>
              <a:rPr lang="cs-CZ" dirty="0"/>
              <a:t>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1992: </a:t>
            </a:r>
            <a:r>
              <a:rPr lang="cs-CZ" dirty="0"/>
              <a:t>bylo povoleno všem dopravním podnikům z Unie vykonávat linkovou dopravu </a:t>
            </a:r>
            <a:r>
              <a:rPr lang="cs-CZ" dirty="0" smtClean="0"/>
              <a:t>či </a:t>
            </a:r>
            <a:r>
              <a:rPr lang="cs-CZ" dirty="0"/>
              <a:t>příležitostnou </a:t>
            </a:r>
            <a:r>
              <a:rPr lang="cs-CZ" dirty="0" smtClean="0"/>
              <a:t>dopravu </a:t>
            </a:r>
            <a:r>
              <a:rPr lang="cs-CZ" dirty="0"/>
              <a:t>více než devíti osob (včetně řidiče) mezi členskými </a:t>
            </a:r>
            <a:r>
              <a:rPr lang="cs-CZ" dirty="0" smtClean="0"/>
              <a:t>státy.</a:t>
            </a:r>
          </a:p>
          <a:p>
            <a:r>
              <a:rPr lang="cs-CZ" dirty="0"/>
              <a:t>Kabotážní osobní doprava (opět pouze v dočasné podobě) pro příležitostnou a zvláštní linkovou dopravu byla povolena </a:t>
            </a:r>
            <a:r>
              <a:rPr lang="cs-CZ" dirty="0" smtClean="0"/>
              <a:t>roku 1997.</a:t>
            </a:r>
          </a:p>
          <a:p>
            <a:pPr lvl="1"/>
            <a:r>
              <a:rPr lang="cs-CZ" dirty="0" smtClean="0"/>
              <a:t> Kabotáž </a:t>
            </a:r>
            <a:r>
              <a:rPr lang="cs-CZ" dirty="0"/>
              <a:t>byla povolena i na linkové přepravě za podmínky, že byla provozována v rámci mezinárodní linkové dopravy a nikoliv na konci linky na území jiného státu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1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E60C8-0539-4270-96FF-0CCEE5C7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D20E6A-0321-4720-AA66-672994804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-1"/>
            <a:ext cx="9410700" cy="59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kroky liberalizace – </a:t>
            </a:r>
            <a:r>
              <a:rPr lang="cs-CZ" dirty="0" smtClean="0"/>
              <a:t>letecká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80. let 20. století – jedno z nejvíce protekcionistických odvětví</a:t>
            </a:r>
          </a:p>
          <a:p>
            <a:pPr lvl="1"/>
            <a:r>
              <a:rPr lang="cs-CZ" dirty="0" smtClean="0"/>
              <a:t>Státní letiště a aerolinky</a:t>
            </a:r>
          </a:p>
          <a:p>
            <a:pPr lvl="1"/>
            <a:r>
              <a:rPr lang="cs-CZ" dirty="0" smtClean="0"/>
              <a:t>Vysoké ceny – luxusní statek</a:t>
            </a:r>
          </a:p>
          <a:p>
            <a:pPr lvl="1"/>
            <a:r>
              <a:rPr lang="cs-CZ" dirty="0" err="1" smtClean="0"/>
              <a:t>Biletarální</a:t>
            </a:r>
            <a:r>
              <a:rPr lang="cs-CZ" dirty="0" smtClean="0"/>
              <a:t> dohody – bariéry vstupu konkurence</a:t>
            </a:r>
          </a:p>
          <a:p>
            <a:r>
              <a:rPr lang="cs-CZ" dirty="0"/>
              <a:t>tlak ze strany spotřebitelských </a:t>
            </a:r>
            <a:r>
              <a:rPr lang="cs-CZ" dirty="0" smtClean="0"/>
              <a:t>organizací</a:t>
            </a:r>
          </a:p>
          <a:p>
            <a:r>
              <a:rPr lang="cs-CZ" dirty="0" smtClean="0"/>
              <a:t>neexistence </a:t>
            </a:r>
            <a:r>
              <a:rPr lang="cs-CZ" dirty="0"/>
              <a:t>jiných dopravních cest, než linek vymezených v bilaterálních dohodách. </a:t>
            </a:r>
            <a:endParaRPr lang="cs-CZ" dirty="0" smtClean="0"/>
          </a:p>
          <a:p>
            <a:r>
              <a:rPr lang="cs-CZ" dirty="0" smtClean="0"/>
              <a:t>úspěšná </a:t>
            </a:r>
            <a:r>
              <a:rPr lang="cs-CZ" dirty="0"/>
              <a:t>liberalizace letecké dopravy ve Spojených státech </a:t>
            </a:r>
            <a:r>
              <a:rPr lang="cs-CZ" dirty="0" smtClean="0"/>
              <a:t>amerických</a:t>
            </a:r>
          </a:p>
          <a:p>
            <a:r>
              <a:rPr lang="cs-CZ" dirty="0" smtClean="0"/>
              <a:t>=</a:t>
            </a:r>
            <a:r>
              <a:rPr lang="en-GB" dirty="0" smtClean="0"/>
              <a:t>&gt; 1987 </a:t>
            </a:r>
            <a:r>
              <a:rPr lang="en-GB" dirty="0" err="1" smtClean="0"/>
              <a:t>prv</a:t>
            </a:r>
            <a:r>
              <a:rPr lang="cs-CZ" dirty="0" smtClean="0"/>
              <a:t>ní liberalizační balíček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0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Liberalizační balíčky letecké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1. balíček</a:t>
            </a:r>
          </a:p>
          <a:p>
            <a:pPr lvl="1"/>
            <a:r>
              <a:rPr lang="cs-CZ" dirty="0" smtClean="0"/>
              <a:t>1 směrnice a dvě nařízení</a:t>
            </a:r>
          </a:p>
          <a:p>
            <a:pPr lvl="1"/>
            <a:r>
              <a:rPr lang="cs-CZ" dirty="0" smtClean="0"/>
              <a:t>aplikace </a:t>
            </a:r>
            <a:r>
              <a:rPr lang="cs-CZ" dirty="0"/>
              <a:t>balíčku umožnila vstup menších leteckých společností na některé z hlavních leteckých tras v rámci Společenství </a:t>
            </a:r>
            <a:endParaRPr lang="cs-CZ" dirty="0" smtClean="0"/>
          </a:p>
          <a:p>
            <a:r>
              <a:rPr lang="cs-CZ" dirty="0" smtClean="0"/>
              <a:t>2. balíček 1990</a:t>
            </a:r>
          </a:p>
          <a:p>
            <a:pPr lvl="1"/>
            <a:r>
              <a:rPr lang="cs-CZ" dirty="0" smtClean="0"/>
              <a:t>další </a:t>
            </a:r>
            <a:r>
              <a:rPr lang="cs-CZ" dirty="0"/>
              <a:t>otevření společného trhu, větší svoboda ve stanovování cen letenek a přidělování kapacity. </a:t>
            </a:r>
            <a:endParaRPr lang="cs-CZ" dirty="0" smtClean="0"/>
          </a:p>
          <a:p>
            <a:pPr lvl="1"/>
            <a:r>
              <a:rPr lang="cs-CZ" dirty="0" smtClean="0"/>
              <a:t>Všem </a:t>
            </a:r>
            <a:r>
              <a:rPr lang="cs-CZ" dirty="0"/>
              <a:t>přepravcům v EU bylo uděleno právo provozovat přepravu neomezeného počtu cestujících nebo zboží mezi jejich domácí zemí a jiným členským </a:t>
            </a:r>
            <a:r>
              <a:rPr lang="cs-CZ" dirty="0" smtClean="0"/>
              <a:t>státem</a:t>
            </a:r>
          </a:p>
          <a:p>
            <a:pPr lvl="1"/>
            <a:r>
              <a:rPr lang="cs-CZ" dirty="0" smtClean="0"/>
              <a:t>státy </a:t>
            </a:r>
            <a:r>
              <a:rPr lang="cs-CZ" dirty="0"/>
              <a:t>právně zavázaly k plné liberalizaci leteckého trhu EU od 1. ledna 1993</a:t>
            </a:r>
            <a:r>
              <a:rPr lang="cs-CZ" dirty="0" smtClean="0"/>
              <a:t>.</a:t>
            </a:r>
          </a:p>
          <a:p>
            <a:r>
              <a:rPr lang="cs-CZ" dirty="0"/>
              <a:t>Třetí </a:t>
            </a:r>
            <a:r>
              <a:rPr lang="cs-CZ" dirty="0" smtClean="0"/>
              <a:t>balíček (1992) </a:t>
            </a:r>
            <a:r>
              <a:rPr lang="cs-CZ" dirty="0"/>
              <a:t>zrušil všechna obchodní omezení, která se vztahovala na evropské letecké společnosti provozující dopravu v </a:t>
            </a:r>
            <a:r>
              <a:rPr lang="cs-CZ" dirty="0" smtClean="0"/>
              <a:t>EU</a:t>
            </a:r>
          </a:p>
          <a:p>
            <a:pPr lvl="1"/>
            <a:r>
              <a:rPr lang="cs-CZ" dirty="0" smtClean="0"/>
              <a:t>vytvořil </a:t>
            </a:r>
            <a:r>
              <a:rPr lang="cs-CZ" dirty="0"/>
              <a:t>jednotný evropský letecký trh, který byl následně rozšířen o Island, Norsko a </a:t>
            </a:r>
            <a:r>
              <a:rPr lang="cs-CZ" dirty="0" smtClean="0"/>
              <a:t>Švýcarsko.</a:t>
            </a:r>
          </a:p>
          <a:p>
            <a:pPr lvl="1"/>
            <a:r>
              <a:rPr lang="cs-CZ" dirty="0" smtClean="0"/>
              <a:t>Vnitrostátní </a:t>
            </a:r>
            <a:r>
              <a:rPr lang="cs-CZ" dirty="0"/>
              <a:t>letečtí dopravci byli nahrazeni koncepcí leteckých dopravců Společenství a byla jim umožněna svoboda v poskytování služeb v EU a stanovování kapacity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7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Liberalizace železniční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Nejpomalejší liberalizace</a:t>
            </a:r>
          </a:p>
          <a:p>
            <a:r>
              <a:rPr lang="cs-CZ" dirty="0"/>
              <a:t>První balíček byl nakonec schválen koncem roku 2000 (konkrétní směrnice byly vydány v únoru a březnu </a:t>
            </a:r>
            <a:r>
              <a:rPr lang="cs-CZ" dirty="0" smtClean="0"/>
              <a:t>2001)</a:t>
            </a:r>
          </a:p>
          <a:p>
            <a:pPr lvl="1"/>
            <a:r>
              <a:rPr lang="cs-CZ" dirty="0" smtClean="0"/>
              <a:t>Jen nákladní doprava</a:t>
            </a:r>
          </a:p>
          <a:p>
            <a:r>
              <a:rPr lang="cs-CZ" dirty="0" smtClean="0"/>
              <a:t>Druhý balíček vstoupil v platnost 2004</a:t>
            </a:r>
          </a:p>
          <a:p>
            <a:pPr lvl="1"/>
            <a:r>
              <a:rPr lang="cs-CZ" dirty="0" smtClean="0"/>
              <a:t>Opět jen nákladní doprava: bezpečnost a interoperabilita</a:t>
            </a:r>
          </a:p>
          <a:p>
            <a:pPr lvl="1"/>
            <a:r>
              <a:rPr lang="cs-CZ" dirty="0" smtClean="0"/>
              <a:t>Snaha o vytvoření jednotné železniční oblasti</a:t>
            </a:r>
          </a:p>
          <a:p>
            <a:r>
              <a:rPr lang="cs-CZ" dirty="0" smtClean="0"/>
              <a:t>Třetí balíček schválen roku 2007</a:t>
            </a:r>
          </a:p>
          <a:p>
            <a:pPr lvl="1"/>
            <a:r>
              <a:rPr lang="cs-CZ" dirty="0" smtClean="0"/>
              <a:t>Měl vést k celkové liberalizaci</a:t>
            </a:r>
          </a:p>
          <a:p>
            <a:pPr lvl="1"/>
            <a:r>
              <a:rPr lang="cs-CZ" dirty="0" smtClean="0"/>
              <a:t>Politická neprůchodnost</a:t>
            </a:r>
          </a:p>
          <a:p>
            <a:pPr lvl="1"/>
            <a:r>
              <a:rPr lang="cs-CZ" dirty="0" smtClean="0"/>
              <a:t>Jen dílčí úspěchy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0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Liberalizace železniční dopravy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Čtvrtý železniční balíček</a:t>
            </a:r>
          </a:p>
          <a:p>
            <a:pPr lvl="1"/>
            <a:r>
              <a:rPr lang="cs-CZ" dirty="0" smtClean="0"/>
              <a:t>Komise přijala návrh v lednu 2013</a:t>
            </a:r>
          </a:p>
          <a:p>
            <a:pPr lvl="1"/>
            <a:r>
              <a:rPr lang="cs-CZ" dirty="0" smtClean="0"/>
              <a:t>Schválen (značně upravený) v prosinci 2016</a:t>
            </a:r>
          </a:p>
          <a:p>
            <a:r>
              <a:rPr lang="cs-CZ" dirty="0" smtClean="0"/>
              <a:t>Problémy liberalizace</a:t>
            </a:r>
          </a:p>
          <a:p>
            <a:pPr lvl="1"/>
            <a:r>
              <a:rPr lang="cs-CZ" dirty="0"/>
              <a:t>rigidita procesů na národní úrovni: postup liberalizace dopravního trhu neodpovídal představám Komise a stanovené termíny v mnoha případech nebyly ve členských zemích dodrženy, nebo byly dodrženy jen formálně, zatímco prakticky nebyly jednotlivé segmenty trhu liberalizovány do míry stanovené v jednotlivých balíčcích.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5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28E0C1A-6B27-44AF-8994-C12EA9ABC237}" type="slidenum">
              <a:rPr lang="en-GB" altLang="cs-CZ" smtClean="0">
                <a:solidFill>
                  <a:schemeClr val="accent1"/>
                </a:solidFill>
                <a:latin typeface="Arial Unicode MS" pitchFamily="34" charset="-128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24</a:t>
            </a:fld>
            <a:endParaRPr lang="en-GB" altLang="cs-CZ" smtClean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pic>
        <p:nvPicPr>
          <p:cNvPr id="7885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4" y="78910"/>
            <a:ext cx="4430858" cy="55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58" y="78910"/>
            <a:ext cx="4898167" cy="57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výstavby dopravních projektů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CBA analýza</a:t>
            </a:r>
          </a:p>
          <a:p>
            <a:pPr lvl="1"/>
            <a:r>
              <a:rPr lang="cs-CZ" dirty="0" smtClean="0"/>
              <a:t>Finanční analýza</a:t>
            </a:r>
          </a:p>
          <a:p>
            <a:pPr lvl="1"/>
            <a:r>
              <a:rPr lang="cs-CZ" dirty="0" smtClean="0"/>
              <a:t>Ekonomická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8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400" b="1">
                <a:latin typeface="Arial Unicode MS" pitchFamily="34" charset="-128"/>
              </a:rPr>
              <a:t>Výkony dopravy v EU</a:t>
            </a:r>
            <a:endParaRPr lang="en-GB" altLang="cs-CZ" sz="2400" b="1">
              <a:latin typeface="Arial Unicode MS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1421476"/>
            <a:ext cx="7772400" cy="4609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cs-CZ" altLang="en-US" dirty="0"/>
              <a:t>dopravní služby = 7% HDP Evropské unie, 5% pracovních míst, 40% veřejných </a:t>
            </a:r>
            <a:r>
              <a:rPr lang="cs-CZ" altLang="en-US" dirty="0" smtClean="0"/>
              <a:t>investic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cs-CZ" altLang="en-US" dirty="0" smtClean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cs-CZ" altLang="en-US" dirty="0" smtClean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cs-CZ" altLang="en-US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cs-CZ" altLang="en-US" dirty="0" smtClean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cs-CZ" altLang="en-US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cs-CZ" altLang="en-US" dirty="0" smtClean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cs-CZ" altLang="en-US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GB" altLang="en-US" dirty="0" smtClean="0"/>
              <a:t>https</a:t>
            </a:r>
            <a:r>
              <a:rPr lang="en-GB" altLang="en-US" dirty="0"/>
              <a:t>://www.eea.europa.eu/data-and-maps/daviz/passenger-transport-modal-split-2#tab-chart_1</a:t>
            </a:r>
          </a:p>
        </p:txBody>
      </p:sp>
      <p:sp>
        <p:nvSpPr>
          <p:cNvPr id="7066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D55A170-8701-4FBE-9ED6-708D0546123F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6003635" y="1529834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1" y="2007524"/>
            <a:ext cx="5197474" cy="31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64" y="1312334"/>
            <a:ext cx="7843449" cy="4152900"/>
          </a:xfrm>
        </p:spPr>
      </p:pic>
    </p:spTree>
    <p:extLst>
      <p:ext uri="{BB962C8B-B14F-4D97-AF65-F5344CB8AC3E}">
        <p14:creationId xmlns:p14="http://schemas.microsoft.com/office/powerpoint/2010/main" val="36692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Trendy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2DBA0-6B23-4A34-AC91-A339484F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C8553D-C9BC-4C22-B3A2-05BCE39B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99" y="1345980"/>
            <a:ext cx="9633076" cy="54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Bezpečnost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dirty="0"/>
              <a:t>Silnice: v roce 2015 bylo při dopravních nehodách usmrceno 26 134 osob (úmrtí do 30 dnů)</a:t>
            </a:r>
            <a:br>
              <a:rPr lang="cs-CZ" dirty="0"/>
            </a:br>
            <a:r>
              <a:rPr lang="cs-CZ" dirty="0"/>
              <a:t>Ve srovnání s rokem 2001 byl počet úmrtí na silnicích nižší o více</a:t>
            </a:r>
            <a:br>
              <a:rPr lang="cs-CZ" dirty="0"/>
            </a:br>
            <a:r>
              <a:rPr lang="cs-CZ" dirty="0"/>
              <a:t>než polovina (-52,4%).</a:t>
            </a:r>
          </a:p>
          <a:p>
            <a:r>
              <a:rPr lang="cs-CZ" dirty="0"/>
              <a:t>Železnice: v roce 2015 přišlo o život 27 cestujících; </a:t>
            </a:r>
          </a:p>
          <a:p>
            <a:r>
              <a:rPr lang="cs-CZ" dirty="0"/>
              <a:t>Vzduch: v roce 2015 bylo ztraceno 6 životů.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616415"/>
          </a:xfrm>
        </p:spPr>
        <p:txBody>
          <a:bodyPr rtlCol="0"/>
          <a:lstStyle/>
          <a:p>
            <a:pPr rtl="0"/>
            <a:r>
              <a:rPr lang="cs-CZ" dirty="0" err="1"/>
              <a:t>Zaměstananost</a:t>
            </a:r>
            <a:r>
              <a:rPr lang="cs-CZ" dirty="0"/>
              <a:t> v dopravě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B342436-4CBA-4EBB-83A9-90C5C532E7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7275" y="695326"/>
            <a:ext cx="4810125" cy="6083764"/>
          </a:xfrm>
          <a:prstGeom prst="rect">
            <a:avLst/>
          </a:prstGeo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7E053CF8-460A-4F87-AFAC-F60124B6A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77744" y="209550"/>
            <a:ext cx="4810124" cy="66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1EE9729-99EC-4EB1-874D-A39D116F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06" y="69676"/>
            <a:ext cx="5327388" cy="6709973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FFFDBA-D6B7-443E-A54F-3EE9B142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03" y="74013"/>
            <a:ext cx="4013272" cy="67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61E619-0A8A-4DF8-9E2C-76B3730BE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61" y="0"/>
            <a:ext cx="4010039" cy="70291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96F91D5-8875-468D-ACBD-549DD1C76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606" y="0"/>
            <a:ext cx="4115943" cy="68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pátky do školy 16: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40_TF02895269.potx" id="{67685A0E-E658-4018-A2C1-17626F8480E8}" vid="{1436CBF0-C410-43BD-9D88-70691EDA04C9}"/>
    </a:ext>
  </a:extLst>
</a:theme>
</file>

<file path=ppt/theme/theme2.xml><?xml version="1.0" encoding="utf-8"?>
<a:theme xmlns:a="http://schemas.openxmlformats.org/drawingml/2006/main" name="Motiv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motivem podzimních radostí (širokoúhlá)</Template>
  <TotalTime>170</TotalTime>
  <Words>431</Words>
  <Application>Microsoft Office PowerPoint</Application>
  <PresentationFormat>Širokoúhlá obrazovka</PresentationFormat>
  <Paragraphs>126</Paragraphs>
  <Slides>25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Cambria</vt:lpstr>
      <vt:lpstr>Times New Roman</vt:lpstr>
      <vt:lpstr>Zpátky do školy 16:9</vt:lpstr>
      <vt:lpstr>Evropská dopravní</vt:lpstr>
      <vt:lpstr>Prezentace aplikace PowerPoint</vt:lpstr>
      <vt:lpstr>Výkony dopravy v EU</vt:lpstr>
      <vt:lpstr>Prezentace aplikace PowerPoint</vt:lpstr>
      <vt:lpstr>Trendy v EU</vt:lpstr>
      <vt:lpstr>Bezpečnost</vt:lpstr>
      <vt:lpstr>Zaměstananost v dopravě</vt:lpstr>
      <vt:lpstr>Prezentace aplikace PowerPoint</vt:lpstr>
      <vt:lpstr>Prezentace aplikace PowerPoint</vt:lpstr>
      <vt:lpstr>Přístup EU k reformě dopravy</vt:lpstr>
      <vt:lpstr>Strategické dokumenty EU</vt:lpstr>
      <vt:lpstr>Společná dopravní politika</vt:lpstr>
      <vt:lpstr>Dne 22. května 1985 shledal Soudní dvůr Radu vinnou a nařídil jí, aby zvýšila své úsilí při plnění úkolů CTP. Ve svém verdiktu soud uvedl, že Rada: </vt:lpstr>
      <vt:lpstr>Bílé a zelené knihy </vt:lpstr>
      <vt:lpstr>Projekt transevropských sítí TEN-T</vt:lpstr>
      <vt:lpstr>Příspěvky TEN – T podle typu dopravy</vt:lpstr>
      <vt:lpstr>Doprava 2050</vt:lpstr>
      <vt:lpstr>Klíčové kroky liberalizace – silniční nákladní doprava</vt:lpstr>
      <vt:lpstr>Klíčové kroky liberalizace – silniční osobní doprava</vt:lpstr>
      <vt:lpstr>Klíčové kroky liberalizace – letecká doprava</vt:lpstr>
      <vt:lpstr>Liberalizační balíčky letecké dopravy</vt:lpstr>
      <vt:lpstr>Liberalizace železniční dopravy</vt:lpstr>
      <vt:lpstr>Liberalizace železniční dopravy</vt:lpstr>
      <vt:lpstr>Prezentace aplikace PowerPoint</vt:lpstr>
      <vt:lpstr>Problematika výstavby dopravních projektů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Evropská dopravní</dc:title>
  <dc:creator>Tomáš Palebný</dc:creator>
  <cp:lastModifiedBy>Tomáš Paleta</cp:lastModifiedBy>
  <cp:revision>13</cp:revision>
  <dcterms:created xsi:type="dcterms:W3CDTF">2019-03-25T06:21:24Z</dcterms:created>
  <dcterms:modified xsi:type="dcterms:W3CDTF">2019-03-25T12:23:34Z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