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Override1.xml" ContentType="application/vnd.openxmlformats-officedocument.themeOverr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heme/themeOverride2.xml" ContentType="application/vnd.openxmlformats-officedocument.themeOverrid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Override3.xml" ContentType="application/vnd.openxmlformats-officedocument.themeOverrid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4.xml" ContentType="application/vnd.openxmlformats-officedocument.theme+xml"/>
  <Override PartName="/ppt/tags/tag21.xml" ContentType="application/vnd.openxmlformats-officedocument.presentationml.tags+xml"/>
  <Override PartName="/ppt/theme/themeOverride4.xml" ContentType="application/vnd.openxmlformats-officedocument.themeOverrid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5.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Override5.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3" r:id="rId1"/>
    <p:sldMasterId id="2147483889" r:id="rId2"/>
    <p:sldMasterId id="2147483996" r:id="rId3"/>
    <p:sldMasterId id="2147484021" r:id="rId4"/>
    <p:sldMasterId id="2147484127" r:id="rId5"/>
  </p:sldMasterIdLst>
  <p:notesMasterIdLst>
    <p:notesMasterId r:id="rId72"/>
  </p:notesMasterIdLst>
  <p:handoutMasterIdLst>
    <p:handoutMasterId r:id="rId73"/>
  </p:handoutMasterIdLst>
  <p:sldIdLst>
    <p:sldId id="560" r:id="rId6"/>
    <p:sldId id="616" r:id="rId7"/>
    <p:sldId id="597" r:id="rId8"/>
    <p:sldId id="510" r:id="rId9"/>
    <p:sldId id="636" r:id="rId10"/>
    <p:sldId id="511" r:id="rId11"/>
    <p:sldId id="504" r:id="rId12"/>
    <p:sldId id="506" r:id="rId13"/>
    <p:sldId id="499" r:id="rId14"/>
    <p:sldId id="500" r:id="rId15"/>
    <p:sldId id="585" r:id="rId16"/>
    <p:sldId id="611" r:id="rId17"/>
    <p:sldId id="637" r:id="rId18"/>
    <p:sldId id="507" r:id="rId19"/>
    <p:sldId id="540" r:id="rId20"/>
    <p:sldId id="670" r:id="rId21"/>
    <p:sldId id="409" r:id="rId22"/>
    <p:sldId id="607" r:id="rId23"/>
    <p:sldId id="413" r:id="rId24"/>
    <p:sldId id="429" r:id="rId25"/>
    <p:sldId id="430" r:id="rId26"/>
    <p:sldId id="595" r:id="rId27"/>
    <p:sldId id="596" r:id="rId28"/>
    <p:sldId id="638" r:id="rId29"/>
    <p:sldId id="613" r:id="rId30"/>
    <p:sldId id="608" r:id="rId31"/>
    <p:sldId id="609" r:id="rId32"/>
    <p:sldId id="610" r:id="rId33"/>
    <p:sldId id="614" r:id="rId34"/>
    <p:sldId id="512" r:id="rId35"/>
    <p:sldId id="639" r:id="rId36"/>
    <p:sldId id="617" r:id="rId37"/>
    <p:sldId id="618" r:id="rId38"/>
    <p:sldId id="619" r:id="rId39"/>
    <p:sldId id="620" r:id="rId40"/>
    <p:sldId id="621" r:id="rId41"/>
    <p:sldId id="622" r:id="rId42"/>
    <p:sldId id="623" r:id="rId43"/>
    <p:sldId id="625" r:id="rId44"/>
    <p:sldId id="626" r:id="rId45"/>
    <p:sldId id="627" r:id="rId46"/>
    <p:sldId id="628" r:id="rId47"/>
    <p:sldId id="629" r:id="rId48"/>
    <p:sldId id="630" r:id="rId49"/>
    <p:sldId id="640" r:id="rId50"/>
    <p:sldId id="631" r:id="rId51"/>
    <p:sldId id="632" r:id="rId52"/>
    <p:sldId id="633" r:id="rId53"/>
    <p:sldId id="634" r:id="rId54"/>
    <p:sldId id="635" r:id="rId55"/>
    <p:sldId id="612" r:id="rId56"/>
    <p:sldId id="642" r:id="rId57"/>
    <p:sldId id="615" r:id="rId58"/>
    <p:sldId id="650" r:id="rId59"/>
    <p:sldId id="643" r:id="rId60"/>
    <p:sldId id="645" r:id="rId61"/>
    <p:sldId id="646" r:id="rId62"/>
    <p:sldId id="425" r:id="rId63"/>
    <p:sldId id="426" r:id="rId64"/>
    <p:sldId id="647" r:id="rId65"/>
    <p:sldId id="648" r:id="rId66"/>
    <p:sldId id="520" r:id="rId67"/>
    <p:sldId id="521" r:id="rId68"/>
    <p:sldId id="557" r:id="rId69"/>
    <p:sldId id="558" r:id="rId70"/>
    <p:sldId id="559" r:id="rId71"/>
  </p:sldIdLst>
  <p:sldSz cx="9144000" cy="6858000" type="screen4x3"/>
  <p:notesSz cx="7315200" cy="96012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os="226" userDrawn="1">
          <p15:clr>
            <a:srgbClr val="A4A3A4"/>
          </p15:clr>
        </p15:guide>
        <p15:guide id="12" pos="5511" userDrawn="1">
          <p15:clr>
            <a:srgbClr val="A4A3A4"/>
          </p15:clr>
        </p15:guide>
        <p15:guide id="13" orient="horz" pos="1049" userDrawn="1">
          <p15:clr>
            <a:srgbClr val="A4A3A4"/>
          </p15:clr>
        </p15:guide>
        <p15:guide id="14" orient="horz" pos="4020" userDrawn="1">
          <p15:clr>
            <a:srgbClr val="A4A3A4"/>
          </p15:clr>
        </p15:guide>
        <p15:guide id="15" orient="horz" pos="187" userDrawn="1">
          <p15:clr>
            <a:srgbClr val="A4A3A4"/>
          </p15:clr>
        </p15:guide>
        <p15:guide id="16" orient="horz" pos="89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anova, Tereza" initials="TT" lastIdx="18" clrIdx="0">
    <p:extLst>
      <p:ext uri="{19B8F6BF-5375-455C-9EA6-DF929625EA0E}">
        <p15:presenceInfo xmlns:p15="http://schemas.microsoft.com/office/powerpoint/2012/main" userId="S-1-5-21-2094927150-201071529-617630493-307368" providerId="AD"/>
      </p:ext>
    </p:extLst>
  </p:cmAuthor>
  <p:cmAuthor id="2" name="Kosut, David" initials="KD" lastIdx="14" clrIdx="1">
    <p:extLst>
      <p:ext uri="{19B8F6BF-5375-455C-9EA6-DF929625EA0E}">
        <p15:presenceInfo xmlns:p15="http://schemas.microsoft.com/office/powerpoint/2012/main" userId="S-1-5-21-2094927150-201071529-617630493-7783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3565A"/>
    <a:srgbClr val="FFCD00"/>
    <a:srgbClr val="ED8B00"/>
    <a:srgbClr val="DB291C"/>
    <a:srgbClr val="FF9900"/>
    <a:srgbClr val="C000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28" autoAdjust="0"/>
    <p:restoredTop sz="91903" autoAdjust="0"/>
  </p:normalViewPr>
  <p:slideViewPr>
    <p:cSldViewPr snapToGrid="0" showGuides="1">
      <p:cViewPr varScale="1">
        <p:scale>
          <a:sx n="113" d="100"/>
          <a:sy n="113" d="100"/>
        </p:scale>
        <p:origin x="1109" y="96"/>
      </p:cViewPr>
      <p:guideLst>
        <p:guide pos="226"/>
        <p:guide pos="5511"/>
        <p:guide orient="horz" pos="1049"/>
        <p:guide orient="horz" pos="4020"/>
        <p:guide orient="horz" pos="187"/>
        <p:guide orient="horz" pos="890"/>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57" d="100"/>
          <a:sy n="57" d="100"/>
        </p:scale>
        <p:origin x="1992"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5/5/2021</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5/5/2021</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884427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592138" y="769938"/>
            <a:ext cx="5130800" cy="3848100"/>
          </a:xfrm>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a:p>
        </p:txBody>
      </p:sp>
      <p:sp>
        <p:nvSpPr>
          <p:cNvPr id="13316" name="Slide Number Placeholder 3"/>
          <p:cNvSpPr>
            <a:spLocks noGrp="1"/>
          </p:cNvSpPr>
          <p:nvPr>
            <p:ph type="sldNum" sz="quarter" idx="4294967295"/>
          </p:nvPr>
        </p:nvSpPr>
        <p:spPr bwMode="auto">
          <a:xfrm>
            <a:off x="3577336" y="9747737"/>
            <a:ext cx="2737952" cy="5137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7" tIns="44109" rIns="88217" bIns="44109"/>
          <a:lstStyle>
            <a:lvl1pPr defTabSz="603222" eaLnBrk="0" hangingPunct="0">
              <a:defRPr sz="1600">
                <a:solidFill>
                  <a:srgbClr val="BF80BF"/>
                </a:solidFill>
                <a:latin typeface="Arial" charset="0"/>
                <a:cs typeface="Arial" charset="0"/>
              </a:defRPr>
            </a:lvl1pPr>
            <a:lvl2pPr marL="742915" indent="-285736" defTabSz="603222" eaLnBrk="0" hangingPunct="0">
              <a:defRPr sz="1600">
                <a:solidFill>
                  <a:srgbClr val="BF80BF"/>
                </a:solidFill>
                <a:latin typeface="Arial" charset="0"/>
                <a:cs typeface="Arial" charset="0"/>
              </a:defRPr>
            </a:lvl2pPr>
            <a:lvl3pPr marL="1142946" indent="-228589" defTabSz="603222" eaLnBrk="0" hangingPunct="0">
              <a:defRPr sz="1600">
                <a:solidFill>
                  <a:srgbClr val="BF80BF"/>
                </a:solidFill>
                <a:latin typeface="Arial" charset="0"/>
                <a:cs typeface="Arial" charset="0"/>
              </a:defRPr>
            </a:lvl3pPr>
            <a:lvl4pPr marL="1600123" indent="-228589" defTabSz="603222" eaLnBrk="0" hangingPunct="0">
              <a:defRPr sz="1600">
                <a:solidFill>
                  <a:srgbClr val="BF80BF"/>
                </a:solidFill>
                <a:latin typeface="Arial" charset="0"/>
                <a:cs typeface="Arial" charset="0"/>
              </a:defRPr>
            </a:lvl4pPr>
            <a:lvl5pPr marL="2057302" indent="-228589" defTabSz="603222" eaLnBrk="0" hangingPunct="0">
              <a:defRPr sz="1600">
                <a:solidFill>
                  <a:srgbClr val="BF80BF"/>
                </a:solidFill>
                <a:latin typeface="Arial" charset="0"/>
                <a:cs typeface="Arial" charset="0"/>
              </a:defRPr>
            </a:lvl5pPr>
            <a:lvl6pPr marL="2514480" indent="-228589" defTabSz="603222" eaLnBrk="0" fontAlgn="base" hangingPunct="0">
              <a:spcBef>
                <a:spcPct val="0"/>
              </a:spcBef>
              <a:spcAft>
                <a:spcPct val="0"/>
              </a:spcAft>
              <a:defRPr sz="1600">
                <a:solidFill>
                  <a:srgbClr val="BF80BF"/>
                </a:solidFill>
                <a:latin typeface="Arial" charset="0"/>
                <a:cs typeface="Arial" charset="0"/>
              </a:defRPr>
            </a:lvl6pPr>
            <a:lvl7pPr marL="2971659" indent="-228589" defTabSz="603222" eaLnBrk="0" fontAlgn="base" hangingPunct="0">
              <a:spcBef>
                <a:spcPct val="0"/>
              </a:spcBef>
              <a:spcAft>
                <a:spcPct val="0"/>
              </a:spcAft>
              <a:defRPr sz="1600">
                <a:solidFill>
                  <a:srgbClr val="BF80BF"/>
                </a:solidFill>
                <a:latin typeface="Arial" charset="0"/>
                <a:cs typeface="Arial" charset="0"/>
              </a:defRPr>
            </a:lvl7pPr>
            <a:lvl8pPr marL="3428837" indent="-228589" defTabSz="603222" eaLnBrk="0" fontAlgn="base" hangingPunct="0">
              <a:spcBef>
                <a:spcPct val="0"/>
              </a:spcBef>
              <a:spcAft>
                <a:spcPct val="0"/>
              </a:spcAft>
              <a:defRPr sz="1600">
                <a:solidFill>
                  <a:srgbClr val="BF80BF"/>
                </a:solidFill>
                <a:latin typeface="Arial" charset="0"/>
                <a:cs typeface="Arial" charset="0"/>
              </a:defRPr>
            </a:lvl8pPr>
            <a:lvl9pPr marL="3886015" indent="-228589" defTabSz="603222" eaLnBrk="0" fontAlgn="base" hangingPunct="0">
              <a:spcBef>
                <a:spcPct val="0"/>
              </a:spcBef>
              <a:spcAft>
                <a:spcPct val="0"/>
              </a:spcAft>
              <a:defRPr sz="1600">
                <a:solidFill>
                  <a:srgbClr val="BF80BF"/>
                </a:solidFill>
                <a:latin typeface="Arial" charset="0"/>
                <a:cs typeface="Arial" charset="0"/>
              </a:defRPr>
            </a:lvl9pPr>
          </a:lstStyle>
          <a:p>
            <a:pPr eaLnBrk="1" hangingPunct="1"/>
            <a:fld id="{6124E7DE-B166-4978-8085-923F01A657F4}" type="slidenum">
              <a:rPr lang="en-GB" sz="1500"/>
              <a:pPr eaLnBrk="1" hangingPunct="1"/>
              <a:t>13</a:t>
            </a:fld>
            <a:endParaRPr lang="en-GB" sz="1500" dirty="0"/>
          </a:p>
        </p:txBody>
      </p:sp>
    </p:spTree>
    <p:extLst>
      <p:ext uri="{BB962C8B-B14F-4D97-AF65-F5344CB8AC3E}">
        <p14:creationId xmlns:p14="http://schemas.microsoft.com/office/powerpoint/2010/main" val="3376339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endParaRPr lang="en-US"/>
          </a:p>
        </p:txBody>
      </p:sp>
      <p:sp>
        <p:nvSpPr>
          <p:cNvPr id="845827"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9B68C-5915-4D23-A2C6-5B96549FD7A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9782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US" smtClean="0"/>
              <a:pPr/>
              <a:t>15</a:t>
            </a:fld>
            <a:endParaRPr lang="en-US" dirty="0"/>
          </a:p>
        </p:txBody>
      </p:sp>
    </p:spTree>
    <p:extLst>
      <p:ext uri="{BB962C8B-B14F-4D97-AF65-F5344CB8AC3E}">
        <p14:creationId xmlns:p14="http://schemas.microsoft.com/office/powerpoint/2010/main" val="294357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xfrm>
            <a:off x="3849689" y="9429675"/>
            <a:ext cx="2946400" cy="496965"/>
          </a:xfrm>
          <a:prstGeom prst="rect">
            <a:avLst/>
          </a:prstGeom>
          <a:noFill/>
        </p:spPr>
        <p:txBody>
          <a:bodyPr/>
          <a:lstStyle/>
          <a:p>
            <a:fld id="{FACD4E36-8A7A-430F-92AD-9277CC55C574}" type="slidenum">
              <a:rPr lang="en-US" smtClean="0"/>
              <a:pPr/>
              <a:t>16</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cs-CZ"/>
          </a:p>
        </p:txBody>
      </p:sp>
    </p:spTree>
    <p:extLst>
      <p:ext uri="{BB962C8B-B14F-4D97-AF65-F5344CB8AC3E}">
        <p14:creationId xmlns:p14="http://schemas.microsoft.com/office/powerpoint/2010/main" val="2028740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xfrm>
            <a:off x="3849689" y="9429672"/>
            <a:ext cx="2946400" cy="496966"/>
          </a:xfrm>
          <a:prstGeom prst="rect">
            <a:avLst/>
          </a:prstGeom>
          <a:noFill/>
        </p:spPr>
        <p:txBody>
          <a:bodyPr/>
          <a:lstStyle/>
          <a:p>
            <a:fld id="{2F322661-FA56-42BD-830A-4C852616AC6F}" type="slidenum">
              <a:rPr lang="en-US" smtClean="0"/>
              <a:pPr/>
              <a:t>17</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lnSpc>
                <a:spcPct val="80000"/>
              </a:lnSpc>
            </a:pPr>
            <a:endParaRPr lang="cs-CZ" sz="1000" dirty="0"/>
          </a:p>
        </p:txBody>
      </p:sp>
    </p:spTree>
    <p:extLst>
      <p:ext uri="{BB962C8B-B14F-4D97-AF65-F5344CB8AC3E}">
        <p14:creationId xmlns:p14="http://schemas.microsoft.com/office/powerpoint/2010/main" val="3894450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xfrm>
            <a:off x="3849689" y="9429674"/>
            <a:ext cx="2946400" cy="496965"/>
          </a:xfrm>
          <a:prstGeom prst="rect">
            <a:avLst/>
          </a:prstGeom>
          <a:noFill/>
        </p:spPr>
        <p:txBody>
          <a:bodyPr/>
          <a:lstStyle/>
          <a:p>
            <a:fld id="{183C8768-584B-4A0A-8A17-4BF9504614F4}" type="slidenum">
              <a:rPr lang="en-US" smtClean="0"/>
              <a:pPr/>
              <a:t>20</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cs-CZ"/>
          </a:p>
        </p:txBody>
      </p:sp>
    </p:spTree>
    <p:extLst>
      <p:ext uri="{BB962C8B-B14F-4D97-AF65-F5344CB8AC3E}">
        <p14:creationId xmlns:p14="http://schemas.microsoft.com/office/powerpoint/2010/main" val="1044960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592138" y="769938"/>
            <a:ext cx="5130800" cy="3848100"/>
          </a:xfrm>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a:p>
        </p:txBody>
      </p:sp>
      <p:sp>
        <p:nvSpPr>
          <p:cNvPr id="13316" name="Slide Number Placeholder 3"/>
          <p:cNvSpPr>
            <a:spLocks noGrp="1"/>
          </p:cNvSpPr>
          <p:nvPr>
            <p:ph type="sldNum" sz="quarter" idx="4294967295"/>
          </p:nvPr>
        </p:nvSpPr>
        <p:spPr bwMode="auto">
          <a:xfrm>
            <a:off x="3577336" y="9747737"/>
            <a:ext cx="2737952" cy="5137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7" tIns="44109" rIns="88217" bIns="44109"/>
          <a:lstStyle>
            <a:lvl1pPr defTabSz="603222" eaLnBrk="0" hangingPunct="0">
              <a:defRPr sz="1600">
                <a:solidFill>
                  <a:srgbClr val="BF80BF"/>
                </a:solidFill>
                <a:latin typeface="Arial" charset="0"/>
                <a:cs typeface="Arial" charset="0"/>
              </a:defRPr>
            </a:lvl1pPr>
            <a:lvl2pPr marL="742915" indent="-285736" defTabSz="603222" eaLnBrk="0" hangingPunct="0">
              <a:defRPr sz="1600">
                <a:solidFill>
                  <a:srgbClr val="BF80BF"/>
                </a:solidFill>
                <a:latin typeface="Arial" charset="0"/>
                <a:cs typeface="Arial" charset="0"/>
              </a:defRPr>
            </a:lvl2pPr>
            <a:lvl3pPr marL="1142946" indent="-228589" defTabSz="603222" eaLnBrk="0" hangingPunct="0">
              <a:defRPr sz="1600">
                <a:solidFill>
                  <a:srgbClr val="BF80BF"/>
                </a:solidFill>
                <a:latin typeface="Arial" charset="0"/>
                <a:cs typeface="Arial" charset="0"/>
              </a:defRPr>
            </a:lvl3pPr>
            <a:lvl4pPr marL="1600123" indent="-228589" defTabSz="603222" eaLnBrk="0" hangingPunct="0">
              <a:defRPr sz="1600">
                <a:solidFill>
                  <a:srgbClr val="BF80BF"/>
                </a:solidFill>
                <a:latin typeface="Arial" charset="0"/>
                <a:cs typeface="Arial" charset="0"/>
              </a:defRPr>
            </a:lvl4pPr>
            <a:lvl5pPr marL="2057302" indent="-228589" defTabSz="603222" eaLnBrk="0" hangingPunct="0">
              <a:defRPr sz="1600">
                <a:solidFill>
                  <a:srgbClr val="BF80BF"/>
                </a:solidFill>
                <a:latin typeface="Arial" charset="0"/>
                <a:cs typeface="Arial" charset="0"/>
              </a:defRPr>
            </a:lvl5pPr>
            <a:lvl6pPr marL="2514480" indent="-228589" defTabSz="603222" eaLnBrk="0" fontAlgn="base" hangingPunct="0">
              <a:spcBef>
                <a:spcPct val="0"/>
              </a:spcBef>
              <a:spcAft>
                <a:spcPct val="0"/>
              </a:spcAft>
              <a:defRPr sz="1600">
                <a:solidFill>
                  <a:srgbClr val="BF80BF"/>
                </a:solidFill>
                <a:latin typeface="Arial" charset="0"/>
                <a:cs typeface="Arial" charset="0"/>
              </a:defRPr>
            </a:lvl6pPr>
            <a:lvl7pPr marL="2971659" indent="-228589" defTabSz="603222" eaLnBrk="0" fontAlgn="base" hangingPunct="0">
              <a:spcBef>
                <a:spcPct val="0"/>
              </a:spcBef>
              <a:spcAft>
                <a:spcPct val="0"/>
              </a:spcAft>
              <a:defRPr sz="1600">
                <a:solidFill>
                  <a:srgbClr val="BF80BF"/>
                </a:solidFill>
                <a:latin typeface="Arial" charset="0"/>
                <a:cs typeface="Arial" charset="0"/>
              </a:defRPr>
            </a:lvl7pPr>
            <a:lvl8pPr marL="3428837" indent="-228589" defTabSz="603222" eaLnBrk="0" fontAlgn="base" hangingPunct="0">
              <a:spcBef>
                <a:spcPct val="0"/>
              </a:spcBef>
              <a:spcAft>
                <a:spcPct val="0"/>
              </a:spcAft>
              <a:defRPr sz="1600">
                <a:solidFill>
                  <a:srgbClr val="BF80BF"/>
                </a:solidFill>
                <a:latin typeface="Arial" charset="0"/>
                <a:cs typeface="Arial" charset="0"/>
              </a:defRPr>
            </a:lvl8pPr>
            <a:lvl9pPr marL="3886015" indent="-228589" defTabSz="603222" eaLnBrk="0" fontAlgn="base" hangingPunct="0">
              <a:spcBef>
                <a:spcPct val="0"/>
              </a:spcBef>
              <a:spcAft>
                <a:spcPct val="0"/>
              </a:spcAft>
              <a:defRPr sz="1600">
                <a:solidFill>
                  <a:srgbClr val="BF80BF"/>
                </a:solidFill>
                <a:latin typeface="Arial" charset="0"/>
                <a:cs typeface="Arial" charset="0"/>
              </a:defRPr>
            </a:lvl9pPr>
          </a:lstStyle>
          <a:p>
            <a:pPr eaLnBrk="1" hangingPunct="1"/>
            <a:fld id="{6124E7DE-B166-4978-8085-923F01A657F4}" type="slidenum">
              <a:rPr lang="en-GB" sz="1500"/>
              <a:pPr eaLnBrk="1" hangingPunct="1"/>
              <a:t>24</a:t>
            </a:fld>
            <a:endParaRPr lang="en-GB" sz="1500" dirty="0"/>
          </a:p>
        </p:txBody>
      </p:sp>
    </p:spTree>
    <p:extLst>
      <p:ext uri="{BB962C8B-B14F-4D97-AF65-F5344CB8AC3E}">
        <p14:creationId xmlns:p14="http://schemas.microsoft.com/office/powerpoint/2010/main" val="2079158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cs-CZ" sz="1400"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855364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592138" y="769938"/>
            <a:ext cx="5130800" cy="3848100"/>
          </a:xfrm>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a:p>
        </p:txBody>
      </p:sp>
      <p:sp>
        <p:nvSpPr>
          <p:cNvPr id="13316" name="Slide Number Placeholder 3"/>
          <p:cNvSpPr>
            <a:spLocks noGrp="1"/>
          </p:cNvSpPr>
          <p:nvPr>
            <p:ph type="sldNum" sz="quarter" idx="4294967295"/>
          </p:nvPr>
        </p:nvSpPr>
        <p:spPr bwMode="auto">
          <a:xfrm>
            <a:off x="3577336" y="9747737"/>
            <a:ext cx="2737952" cy="5137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7" tIns="44109" rIns="88217" bIns="44109"/>
          <a:lstStyle>
            <a:lvl1pPr defTabSz="603222" eaLnBrk="0" hangingPunct="0">
              <a:defRPr sz="1600">
                <a:solidFill>
                  <a:srgbClr val="BF80BF"/>
                </a:solidFill>
                <a:latin typeface="Arial" charset="0"/>
                <a:cs typeface="Arial" charset="0"/>
              </a:defRPr>
            </a:lvl1pPr>
            <a:lvl2pPr marL="742915" indent="-285736" defTabSz="603222" eaLnBrk="0" hangingPunct="0">
              <a:defRPr sz="1600">
                <a:solidFill>
                  <a:srgbClr val="BF80BF"/>
                </a:solidFill>
                <a:latin typeface="Arial" charset="0"/>
                <a:cs typeface="Arial" charset="0"/>
              </a:defRPr>
            </a:lvl2pPr>
            <a:lvl3pPr marL="1142946" indent="-228589" defTabSz="603222" eaLnBrk="0" hangingPunct="0">
              <a:defRPr sz="1600">
                <a:solidFill>
                  <a:srgbClr val="BF80BF"/>
                </a:solidFill>
                <a:latin typeface="Arial" charset="0"/>
                <a:cs typeface="Arial" charset="0"/>
              </a:defRPr>
            </a:lvl3pPr>
            <a:lvl4pPr marL="1600123" indent="-228589" defTabSz="603222" eaLnBrk="0" hangingPunct="0">
              <a:defRPr sz="1600">
                <a:solidFill>
                  <a:srgbClr val="BF80BF"/>
                </a:solidFill>
                <a:latin typeface="Arial" charset="0"/>
                <a:cs typeface="Arial" charset="0"/>
              </a:defRPr>
            </a:lvl4pPr>
            <a:lvl5pPr marL="2057302" indent="-228589" defTabSz="603222" eaLnBrk="0" hangingPunct="0">
              <a:defRPr sz="1600">
                <a:solidFill>
                  <a:srgbClr val="BF80BF"/>
                </a:solidFill>
                <a:latin typeface="Arial" charset="0"/>
                <a:cs typeface="Arial" charset="0"/>
              </a:defRPr>
            </a:lvl5pPr>
            <a:lvl6pPr marL="2514480" indent="-228589" defTabSz="603222" eaLnBrk="0" fontAlgn="base" hangingPunct="0">
              <a:spcBef>
                <a:spcPct val="0"/>
              </a:spcBef>
              <a:spcAft>
                <a:spcPct val="0"/>
              </a:spcAft>
              <a:defRPr sz="1600">
                <a:solidFill>
                  <a:srgbClr val="BF80BF"/>
                </a:solidFill>
                <a:latin typeface="Arial" charset="0"/>
                <a:cs typeface="Arial" charset="0"/>
              </a:defRPr>
            </a:lvl6pPr>
            <a:lvl7pPr marL="2971659" indent="-228589" defTabSz="603222" eaLnBrk="0" fontAlgn="base" hangingPunct="0">
              <a:spcBef>
                <a:spcPct val="0"/>
              </a:spcBef>
              <a:spcAft>
                <a:spcPct val="0"/>
              </a:spcAft>
              <a:defRPr sz="1600">
                <a:solidFill>
                  <a:srgbClr val="BF80BF"/>
                </a:solidFill>
                <a:latin typeface="Arial" charset="0"/>
                <a:cs typeface="Arial" charset="0"/>
              </a:defRPr>
            </a:lvl7pPr>
            <a:lvl8pPr marL="3428837" indent="-228589" defTabSz="603222" eaLnBrk="0" fontAlgn="base" hangingPunct="0">
              <a:spcBef>
                <a:spcPct val="0"/>
              </a:spcBef>
              <a:spcAft>
                <a:spcPct val="0"/>
              </a:spcAft>
              <a:defRPr sz="1600">
                <a:solidFill>
                  <a:srgbClr val="BF80BF"/>
                </a:solidFill>
                <a:latin typeface="Arial" charset="0"/>
                <a:cs typeface="Arial" charset="0"/>
              </a:defRPr>
            </a:lvl8pPr>
            <a:lvl9pPr marL="3886015" indent="-228589" defTabSz="603222" eaLnBrk="0" fontAlgn="base" hangingPunct="0">
              <a:spcBef>
                <a:spcPct val="0"/>
              </a:spcBef>
              <a:spcAft>
                <a:spcPct val="0"/>
              </a:spcAft>
              <a:defRPr sz="1600">
                <a:solidFill>
                  <a:srgbClr val="BF80BF"/>
                </a:solidFill>
                <a:latin typeface="Arial" charset="0"/>
                <a:cs typeface="Arial" charset="0"/>
              </a:defRPr>
            </a:lvl9pPr>
          </a:lstStyle>
          <a:p>
            <a:pPr eaLnBrk="1" hangingPunct="1"/>
            <a:fld id="{6124E7DE-B166-4978-8085-923F01A657F4}" type="slidenum">
              <a:rPr lang="en-GB" sz="1500"/>
              <a:pPr eaLnBrk="1" hangingPunct="1"/>
              <a:t>31</a:t>
            </a:fld>
            <a:endParaRPr lang="en-GB" sz="1500" dirty="0"/>
          </a:p>
        </p:txBody>
      </p:sp>
    </p:spTree>
    <p:extLst>
      <p:ext uri="{BB962C8B-B14F-4D97-AF65-F5344CB8AC3E}">
        <p14:creationId xmlns:p14="http://schemas.microsoft.com/office/powerpoint/2010/main" val="3476843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600" dirty="0"/>
              <a:t>Zamezit plnému dvojímu zdanění (příklad</a:t>
            </a:r>
            <a:r>
              <a:rPr lang="cs-CZ" sz="1600" baseline="0" dirty="0"/>
              <a:t> placení úroků do zahraničí)</a:t>
            </a:r>
            <a:r>
              <a:rPr lang="cs-CZ" sz="1600" dirty="0"/>
              <a:t>, případně umožnit daňovou</a:t>
            </a:r>
            <a:r>
              <a:rPr lang="cs-CZ" sz="1600" baseline="0" dirty="0"/>
              <a:t> úlevu /zápočet/</a:t>
            </a:r>
          </a:p>
          <a:p>
            <a:r>
              <a:rPr lang="cs-CZ" sz="1600" baseline="0" dirty="0"/>
              <a:t>- Nyní BEPS – cíl naopak dvojí nezdanění /např. hybridní nástroje Lucembursko – </a:t>
            </a:r>
            <a:r>
              <a:rPr lang="cs-CZ" sz="1600" baseline="0" dirty="0" err="1"/>
              <a:t>CZCo</a:t>
            </a:r>
            <a:r>
              <a:rPr lang="cs-CZ" sz="1600" baseline="0" dirty="0"/>
              <a:t> – daňový náklad, ale </a:t>
            </a:r>
            <a:r>
              <a:rPr lang="cs-CZ" sz="1600" baseline="0" dirty="0" err="1"/>
              <a:t>LuxCo</a:t>
            </a:r>
            <a:r>
              <a:rPr lang="cs-CZ" sz="1600" baseline="0" dirty="0"/>
              <a:t> – osvobozeno = tváří se jako půjčka, ale podle Lux se jedná o osvobozenou dividendu) – po BEPS nebude možné (nyní riziko viz CTP judikát)</a:t>
            </a:r>
            <a:endParaRPr lang="en-US" sz="1600" dirty="0"/>
          </a:p>
        </p:txBody>
      </p:sp>
    </p:spTree>
    <p:extLst>
      <p:ext uri="{BB962C8B-B14F-4D97-AF65-F5344CB8AC3E}">
        <p14:creationId xmlns:p14="http://schemas.microsoft.com/office/powerpoint/2010/main" val="4182570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1617401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600" dirty="0"/>
              <a:t>Většina</a:t>
            </a:r>
            <a:r>
              <a:rPr lang="cs-CZ" sz="1600" baseline="0" dirty="0"/>
              <a:t> smluv je bilaterálních (domluvit smlouvy je velmi náročné a dlouhotrvající proces)</a:t>
            </a:r>
            <a:endParaRPr lang="cs-CZ" sz="1600" dirty="0"/>
          </a:p>
          <a:p>
            <a:r>
              <a:rPr lang="cs-CZ" sz="1600" dirty="0"/>
              <a:t>Modelové</a:t>
            </a:r>
            <a:r>
              <a:rPr lang="cs-CZ" sz="1600" baseline="0" dirty="0"/>
              <a:t> smlouvy – ukázat komentář – většinou se minimálně mírně odchylují</a:t>
            </a:r>
            <a:endParaRPr lang="en-US" sz="1600" dirty="0"/>
          </a:p>
        </p:txBody>
      </p:sp>
    </p:spTree>
    <p:extLst>
      <p:ext uri="{BB962C8B-B14F-4D97-AF65-F5344CB8AC3E}">
        <p14:creationId xmlns:p14="http://schemas.microsoft.com/office/powerpoint/2010/main" val="1156154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600" dirty="0"/>
              <a:t>Mezinárodní</a:t>
            </a:r>
            <a:r>
              <a:rPr lang="cs-CZ" sz="1600" baseline="0" dirty="0"/>
              <a:t> smlouvy mají aplikační přednost před vnitrostátním předpisem</a:t>
            </a:r>
          </a:p>
          <a:p>
            <a:r>
              <a:rPr lang="cs-CZ" sz="1600" baseline="0" dirty="0"/>
              <a:t>Např. CZ – CY smlouvy licenční poplatky 10 % - podle ČR zákonů 15 % - aplikuje se CZ-CY smlouva – tj. 10 % (pokud matka – dcera pak podle ČR možné </a:t>
            </a:r>
            <a:r>
              <a:rPr lang="cs-CZ" sz="1600" baseline="0" dirty="0" err="1"/>
              <a:t>osvbození</a:t>
            </a:r>
            <a:r>
              <a:rPr lang="cs-CZ" sz="1600" baseline="0" dirty="0"/>
              <a:t>- bylo by výhodnější)</a:t>
            </a:r>
            <a:endParaRPr lang="en-US" sz="1600" dirty="0"/>
          </a:p>
        </p:txBody>
      </p:sp>
    </p:spTree>
    <p:extLst>
      <p:ext uri="{BB962C8B-B14F-4D97-AF65-F5344CB8AC3E}">
        <p14:creationId xmlns:p14="http://schemas.microsoft.com/office/powerpoint/2010/main" val="3284707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600" dirty="0"/>
              <a:t>Mrknout</a:t>
            </a:r>
            <a:r>
              <a:rPr lang="cs-CZ" sz="1600" baseline="0" dirty="0"/>
              <a:t> na smlouvu DTT CZ CY</a:t>
            </a:r>
            <a:endParaRPr lang="en-US" sz="1600" dirty="0"/>
          </a:p>
        </p:txBody>
      </p:sp>
    </p:spTree>
    <p:extLst>
      <p:ext uri="{BB962C8B-B14F-4D97-AF65-F5344CB8AC3E}">
        <p14:creationId xmlns:p14="http://schemas.microsoft.com/office/powerpoint/2010/main" val="1190986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600" dirty="0"/>
              <a:t>Snaha zdanit co nejvíce</a:t>
            </a:r>
          </a:p>
          <a:p>
            <a:r>
              <a:rPr lang="cs-CZ" sz="1600" dirty="0"/>
              <a:t>Zeptat se, co můžu</a:t>
            </a:r>
            <a:r>
              <a:rPr lang="cs-CZ" sz="1600" baseline="0" dirty="0"/>
              <a:t> zdanit ČR po nás (po rezidentech) a co naopak po nerezidentech</a:t>
            </a:r>
          </a:p>
          <a:p>
            <a:r>
              <a:rPr lang="cs-CZ" sz="1600" baseline="0" dirty="0"/>
              <a:t>Vazba na ZDP - § 22 (případně § 17)</a:t>
            </a:r>
            <a:endParaRPr lang="en-US" sz="1600" dirty="0"/>
          </a:p>
        </p:txBody>
      </p:sp>
    </p:spTree>
    <p:extLst>
      <p:ext uri="{BB962C8B-B14F-4D97-AF65-F5344CB8AC3E}">
        <p14:creationId xmlns:p14="http://schemas.microsoft.com/office/powerpoint/2010/main" val="2975499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600" dirty="0"/>
              <a:t>Jak budou</a:t>
            </a:r>
            <a:r>
              <a:rPr lang="cs-CZ" sz="1600" baseline="0" dirty="0"/>
              <a:t> zdaněny zisky dcery/zisky PE</a:t>
            </a:r>
          </a:p>
          <a:p>
            <a:r>
              <a:rPr lang="cs-CZ" sz="1600" baseline="0" dirty="0"/>
              <a:t>Srážková daň na dividendy?</a:t>
            </a:r>
          </a:p>
          <a:p>
            <a:r>
              <a:rPr lang="cs-CZ" sz="1600" baseline="0" dirty="0"/>
              <a:t>Srážková daň na úroky/licenční poplatky?</a:t>
            </a:r>
          </a:p>
          <a:p>
            <a:r>
              <a:rPr lang="cs-CZ" sz="1600" baseline="0" dirty="0"/>
              <a:t>Až budu prodávat obchodní podíl – exit tax?</a:t>
            </a:r>
            <a:endParaRPr lang="en-US" sz="1600" dirty="0"/>
          </a:p>
        </p:txBody>
      </p:sp>
    </p:spTree>
    <p:extLst>
      <p:ext uri="{BB962C8B-B14F-4D97-AF65-F5344CB8AC3E}">
        <p14:creationId xmlns:p14="http://schemas.microsoft.com/office/powerpoint/2010/main" val="3293842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US" smtClean="0"/>
              <a:pPr/>
              <a:t>38</a:t>
            </a:fld>
            <a:endParaRPr lang="en-US" dirty="0"/>
          </a:p>
        </p:txBody>
      </p:sp>
    </p:spTree>
    <p:extLst>
      <p:ext uri="{BB962C8B-B14F-4D97-AF65-F5344CB8AC3E}">
        <p14:creationId xmlns:p14="http://schemas.microsoft.com/office/powerpoint/2010/main" val="2924214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600" dirty="0"/>
              <a:t>Jak by byla</a:t>
            </a:r>
            <a:r>
              <a:rPr lang="cs-CZ" sz="1600" baseline="0" dirty="0"/>
              <a:t> ČR schopna zdanit rezidenta </a:t>
            </a:r>
            <a:r>
              <a:rPr lang="cs-CZ" sz="1600" baseline="0" dirty="0" err="1"/>
              <a:t>Marschallovy</a:t>
            </a:r>
            <a:r>
              <a:rPr lang="cs-CZ" sz="1600" baseline="0" dirty="0"/>
              <a:t> ostrovů? – není výměna informací - </a:t>
            </a:r>
            <a:r>
              <a:rPr lang="cs-CZ" sz="1600" dirty="0"/>
              <a:t>Zde krátce zmínit srážková daň</a:t>
            </a:r>
            <a:r>
              <a:rPr lang="cs-CZ" sz="1600" baseline="0" dirty="0"/>
              <a:t>/zajištění daně/obecný základ daně)</a:t>
            </a:r>
            <a:endParaRPr lang="en-US" sz="1600" dirty="0"/>
          </a:p>
        </p:txBody>
      </p:sp>
    </p:spTree>
    <p:extLst>
      <p:ext uri="{BB962C8B-B14F-4D97-AF65-F5344CB8AC3E}">
        <p14:creationId xmlns:p14="http://schemas.microsoft.com/office/powerpoint/2010/main" val="555656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49688" y="9426657"/>
            <a:ext cx="2946400" cy="496807"/>
          </a:xfrm>
          <a:prstGeom prst="rect">
            <a:avLst/>
          </a:prstGeom>
          <a:noFill/>
        </p:spPr>
        <p:txBody>
          <a:bodyPr/>
          <a:lstStyle/>
          <a:p>
            <a:fld id="{FB550F9D-F9CC-4F50-8C58-E34946B8A091}" type="slidenum">
              <a:rPr lang="en-US" smtClean="0"/>
              <a:pPr/>
              <a:t>40</a:t>
            </a:fld>
            <a:endParaRPr lang="en-US"/>
          </a:p>
        </p:txBody>
      </p:sp>
      <p:sp>
        <p:nvSpPr>
          <p:cNvPr id="75779" name="Rectangle 2"/>
          <p:cNvSpPr>
            <a:spLocks noGrp="1" noRot="1" noChangeAspect="1" noChangeArrowheads="1" noTextEdit="1"/>
          </p:cNvSpPr>
          <p:nvPr>
            <p:ph type="sldImg"/>
          </p:nvPr>
        </p:nvSpPr>
        <p:spPr>
          <a:xfrm>
            <a:off x="919163" y="744538"/>
            <a:ext cx="4959350" cy="3721100"/>
          </a:xfrm>
          <a:ln/>
        </p:spPr>
      </p:sp>
      <p:sp>
        <p:nvSpPr>
          <p:cNvPr id="75780" name="Rectangle 3"/>
          <p:cNvSpPr>
            <a:spLocks noGrp="1" noChangeArrowheads="1"/>
          </p:cNvSpPr>
          <p:nvPr>
            <p:ph type="body" idx="1"/>
          </p:nvPr>
        </p:nvSpPr>
        <p:spPr>
          <a:xfrm>
            <a:off x="906463" y="4715711"/>
            <a:ext cx="4984750" cy="4464923"/>
          </a:xfrm>
          <a:noFill/>
          <a:ln/>
        </p:spPr>
        <p:txBody>
          <a:bodyPr/>
          <a:lstStyle/>
          <a:p>
            <a:pPr eaLnBrk="1" hangingPunct="1"/>
            <a:endParaRPr lang="en-US"/>
          </a:p>
        </p:txBody>
      </p:sp>
    </p:spTree>
    <p:extLst>
      <p:ext uri="{BB962C8B-B14F-4D97-AF65-F5344CB8AC3E}">
        <p14:creationId xmlns:p14="http://schemas.microsoft.com/office/powerpoint/2010/main" val="1361720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5184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3849688" y="9426657"/>
            <a:ext cx="2946400" cy="496807"/>
          </a:xfrm>
          <a:prstGeom prst="rect">
            <a:avLst/>
          </a:prstGeom>
          <a:noFill/>
        </p:spPr>
        <p:txBody>
          <a:bodyPr/>
          <a:lstStyle/>
          <a:p>
            <a:fld id="{1A1BA4D1-F88B-4F1B-8F94-B4A59A651042}" type="slidenum">
              <a:rPr lang="en-US" smtClean="0"/>
              <a:pPr/>
              <a:t>42</a:t>
            </a:fld>
            <a:endParaRPr lang="en-US"/>
          </a:p>
        </p:txBody>
      </p:sp>
      <p:sp>
        <p:nvSpPr>
          <p:cNvPr id="78851" name="Rectangle 2"/>
          <p:cNvSpPr>
            <a:spLocks noGrp="1" noRot="1" noChangeAspect="1" noChangeArrowheads="1" noTextEdit="1"/>
          </p:cNvSpPr>
          <p:nvPr>
            <p:ph type="sldImg"/>
          </p:nvPr>
        </p:nvSpPr>
        <p:spPr>
          <a:xfrm>
            <a:off x="919163" y="744538"/>
            <a:ext cx="4959350" cy="3721100"/>
          </a:xfrm>
          <a:ln/>
        </p:spPr>
      </p:sp>
      <p:sp>
        <p:nvSpPr>
          <p:cNvPr id="78852" name="Rectangle 3"/>
          <p:cNvSpPr>
            <a:spLocks noGrp="1" noChangeArrowheads="1"/>
          </p:cNvSpPr>
          <p:nvPr>
            <p:ph type="body" idx="1"/>
          </p:nvPr>
        </p:nvSpPr>
        <p:spPr>
          <a:xfrm>
            <a:off x="906463" y="4715711"/>
            <a:ext cx="4984750" cy="4464923"/>
          </a:xfrm>
          <a:noFill/>
          <a:ln/>
        </p:spPr>
        <p:txBody>
          <a:bodyPr/>
          <a:lstStyle/>
          <a:p>
            <a:pPr eaLnBrk="1" hangingPunct="1"/>
            <a:r>
              <a:rPr lang="cs-CZ" sz="1600" dirty="0"/>
              <a:t>Vše zkusit</a:t>
            </a:r>
            <a:r>
              <a:rPr lang="cs-CZ" sz="1600" baseline="0" dirty="0"/>
              <a:t> vysvětlit na </a:t>
            </a:r>
            <a:r>
              <a:rPr lang="cs-CZ" sz="1600" baseline="0" dirty="0" err="1"/>
              <a:t>Deloite</a:t>
            </a:r>
            <a:r>
              <a:rPr lang="cs-CZ" sz="1600" baseline="0" dirty="0"/>
              <a:t> např. - </a:t>
            </a:r>
            <a:r>
              <a:rPr lang="cs-CZ" sz="1600" dirty="0" err="1"/>
              <a:t>Službová</a:t>
            </a:r>
            <a:r>
              <a:rPr lang="cs-CZ" sz="1600" baseline="0" dirty="0"/>
              <a:t> PE - </a:t>
            </a:r>
            <a:r>
              <a:rPr lang="cs-CZ" sz="1600" dirty="0"/>
              <a:t>např. Deloitte nás pošle na dlouhodobý projekt</a:t>
            </a:r>
            <a:r>
              <a:rPr lang="cs-CZ" sz="1600" baseline="0" dirty="0"/>
              <a:t> do UK</a:t>
            </a:r>
          </a:p>
          <a:p>
            <a:pPr eaLnBrk="1" hangingPunct="1"/>
            <a:r>
              <a:rPr lang="cs-CZ" sz="1600" baseline="0" dirty="0"/>
              <a:t>UPOZORNIT – PE není samostatný subjekt, každý výnos a náklad </a:t>
            </a:r>
            <a:r>
              <a:rPr lang="cs-CZ" sz="1600" baseline="0" dirty="0" err="1"/>
              <a:t>PEčka</a:t>
            </a:r>
            <a:r>
              <a:rPr lang="cs-CZ" sz="1600" baseline="0" dirty="0"/>
              <a:t> je náklad a výnos společnosti – jedná společnost nikoli </a:t>
            </a:r>
            <a:r>
              <a:rPr lang="cs-CZ" sz="1600" baseline="0" dirty="0" err="1"/>
              <a:t>Pečko</a:t>
            </a:r>
            <a:r>
              <a:rPr lang="cs-CZ" sz="1600" baseline="0" dirty="0"/>
              <a:t>- mohou vznikat problémy</a:t>
            </a:r>
          </a:p>
          <a:p>
            <a:pPr eaLnBrk="1" hangingPunct="1"/>
            <a:r>
              <a:rPr lang="cs-CZ" sz="1600" baseline="0" dirty="0"/>
              <a:t>POKUSIT se na tomto místě indikovat </a:t>
            </a:r>
            <a:r>
              <a:rPr lang="cs-CZ" sz="1600" baseline="0" dirty="0" err="1"/>
              <a:t>Triangular</a:t>
            </a:r>
            <a:r>
              <a:rPr lang="cs-CZ" sz="1600" baseline="0" dirty="0"/>
              <a:t> case – UK SPV má </a:t>
            </a:r>
            <a:r>
              <a:rPr lang="cs-CZ" sz="1600" baseline="0" dirty="0" err="1"/>
              <a:t>PEčko</a:t>
            </a:r>
            <a:r>
              <a:rPr lang="cs-CZ" sz="1600" baseline="0" dirty="0"/>
              <a:t> v ČR a </a:t>
            </a:r>
            <a:r>
              <a:rPr lang="cs-CZ" sz="1600" baseline="0" dirty="0" err="1"/>
              <a:t>PEčko</a:t>
            </a:r>
            <a:r>
              <a:rPr lang="cs-CZ" sz="1600" baseline="0" dirty="0"/>
              <a:t> si půjčí od XXX a platí úroky (vzít si modelovou smlouvu OECD – čl. 11 odst. 5) – podobný problém, pokud se platí </a:t>
            </a:r>
            <a:r>
              <a:rPr lang="cs-CZ" sz="1600" baseline="0" dirty="0" err="1"/>
              <a:t>PEčku</a:t>
            </a:r>
            <a:r>
              <a:rPr lang="cs-CZ" sz="1600" baseline="0" dirty="0"/>
              <a:t> (jaká smlouva se použije? – použije se </a:t>
            </a:r>
            <a:r>
              <a:rPr lang="cs-CZ" sz="1600" baseline="0" dirty="0" err="1"/>
              <a:t>domicilní</a:t>
            </a:r>
            <a:r>
              <a:rPr lang="cs-CZ" sz="1600" baseline="0" dirty="0"/>
              <a:t>);</a:t>
            </a:r>
          </a:p>
          <a:p>
            <a:pPr eaLnBrk="1" hangingPunct="1"/>
            <a:r>
              <a:rPr lang="cs-CZ" sz="1600" baseline="0" dirty="0"/>
              <a:t>ZDE navrhnout naše řešení – </a:t>
            </a:r>
            <a:r>
              <a:rPr lang="cs-CZ" sz="1600" baseline="0" dirty="0" err="1"/>
              <a:t>empty</a:t>
            </a:r>
            <a:r>
              <a:rPr lang="cs-CZ" sz="1600" baseline="0" dirty="0"/>
              <a:t> UK SPV – tax </a:t>
            </a:r>
            <a:r>
              <a:rPr lang="cs-CZ" sz="1600" baseline="0" dirty="0" err="1"/>
              <a:t>domiciled</a:t>
            </a:r>
            <a:r>
              <a:rPr lang="cs-CZ" sz="1600" baseline="0" dirty="0"/>
              <a:t> v SK (</a:t>
            </a:r>
            <a:r>
              <a:rPr lang="cs-CZ" sz="1600" baseline="0" dirty="0" err="1"/>
              <a:t>effective</a:t>
            </a:r>
            <a:r>
              <a:rPr lang="cs-CZ" sz="1600" baseline="0" dirty="0"/>
              <a:t> management) – není </a:t>
            </a:r>
            <a:r>
              <a:rPr lang="cs-CZ" sz="1600" baseline="0" dirty="0" err="1"/>
              <a:t>Pečko</a:t>
            </a:r>
            <a:r>
              <a:rPr lang="cs-CZ" sz="1600" baseline="0" dirty="0"/>
              <a:t>, je pouze </a:t>
            </a:r>
            <a:r>
              <a:rPr lang="cs-CZ" sz="1600" baseline="0" dirty="0" err="1"/>
              <a:t>daňovž</a:t>
            </a:r>
            <a:r>
              <a:rPr lang="cs-CZ" sz="1600" baseline="0" dirty="0"/>
              <a:t> rezident SK </a:t>
            </a:r>
          </a:p>
        </p:txBody>
      </p:sp>
    </p:spTree>
    <p:extLst>
      <p:ext uri="{BB962C8B-B14F-4D97-AF65-F5344CB8AC3E}">
        <p14:creationId xmlns:p14="http://schemas.microsoft.com/office/powerpoint/2010/main" val="79380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767257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409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US" smtClean="0"/>
              <a:pPr/>
              <a:t>44</a:t>
            </a:fld>
            <a:endParaRPr lang="en-US" dirty="0"/>
          </a:p>
        </p:txBody>
      </p:sp>
    </p:spTree>
    <p:extLst>
      <p:ext uri="{BB962C8B-B14F-4D97-AF65-F5344CB8AC3E}">
        <p14:creationId xmlns:p14="http://schemas.microsoft.com/office/powerpoint/2010/main" val="487986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592138" y="769938"/>
            <a:ext cx="5130800" cy="3848100"/>
          </a:xfrm>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a:p>
        </p:txBody>
      </p:sp>
      <p:sp>
        <p:nvSpPr>
          <p:cNvPr id="13316" name="Slide Number Placeholder 3"/>
          <p:cNvSpPr>
            <a:spLocks noGrp="1"/>
          </p:cNvSpPr>
          <p:nvPr>
            <p:ph type="sldNum" sz="quarter" idx="4294967295"/>
          </p:nvPr>
        </p:nvSpPr>
        <p:spPr bwMode="auto">
          <a:xfrm>
            <a:off x="3577336" y="9747737"/>
            <a:ext cx="2737952" cy="5137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7" tIns="44109" rIns="88217" bIns="44109"/>
          <a:lstStyle>
            <a:lvl1pPr defTabSz="603222" eaLnBrk="0" hangingPunct="0">
              <a:defRPr sz="1600">
                <a:solidFill>
                  <a:srgbClr val="BF80BF"/>
                </a:solidFill>
                <a:latin typeface="Arial" charset="0"/>
                <a:cs typeface="Arial" charset="0"/>
              </a:defRPr>
            </a:lvl1pPr>
            <a:lvl2pPr marL="742915" indent="-285736" defTabSz="603222" eaLnBrk="0" hangingPunct="0">
              <a:defRPr sz="1600">
                <a:solidFill>
                  <a:srgbClr val="BF80BF"/>
                </a:solidFill>
                <a:latin typeface="Arial" charset="0"/>
                <a:cs typeface="Arial" charset="0"/>
              </a:defRPr>
            </a:lvl2pPr>
            <a:lvl3pPr marL="1142946" indent="-228589" defTabSz="603222" eaLnBrk="0" hangingPunct="0">
              <a:defRPr sz="1600">
                <a:solidFill>
                  <a:srgbClr val="BF80BF"/>
                </a:solidFill>
                <a:latin typeface="Arial" charset="0"/>
                <a:cs typeface="Arial" charset="0"/>
              </a:defRPr>
            </a:lvl3pPr>
            <a:lvl4pPr marL="1600123" indent="-228589" defTabSz="603222" eaLnBrk="0" hangingPunct="0">
              <a:defRPr sz="1600">
                <a:solidFill>
                  <a:srgbClr val="BF80BF"/>
                </a:solidFill>
                <a:latin typeface="Arial" charset="0"/>
                <a:cs typeface="Arial" charset="0"/>
              </a:defRPr>
            </a:lvl4pPr>
            <a:lvl5pPr marL="2057302" indent="-228589" defTabSz="603222" eaLnBrk="0" hangingPunct="0">
              <a:defRPr sz="1600">
                <a:solidFill>
                  <a:srgbClr val="BF80BF"/>
                </a:solidFill>
                <a:latin typeface="Arial" charset="0"/>
                <a:cs typeface="Arial" charset="0"/>
              </a:defRPr>
            </a:lvl5pPr>
            <a:lvl6pPr marL="2514480" indent="-228589" defTabSz="603222" eaLnBrk="0" fontAlgn="base" hangingPunct="0">
              <a:spcBef>
                <a:spcPct val="0"/>
              </a:spcBef>
              <a:spcAft>
                <a:spcPct val="0"/>
              </a:spcAft>
              <a:defRPr sz="1600">
                <a:solidFill>
                  <a:srgbClr val="BF80BF"/>
                </a:solidFill>
                <a:latin typeface="Arial" charset="0"/>
                <a:cs typeface="Arial" charset="0"/>
              </a:defRPr>
            </a:lvl6pPr>
            <a:lvl7pPr marL="2971659" indent="-228589" defTabSz="603222" eaLnBrk="0" fontAlgn="base" hangingPunct="0">
              <a:spcBef>
                <a:spcPct val="0"/>
              </a:spcBef>
              <a:spcAft>
                <a:spcPct val="0"/>
              </a:spcAft>
              <a:defRPr sz="1600">
                <a:solidFill>
                  <a:srgbClr val="BF80BF"/>
                </a:solidFill>
                <a:latin typeface="Arial" charset="0"/>
                <a:cs typeface="Arial" charset="0"/>
              </a:defRPr>
            </a:lvl7pPr>
            <a:lvl8pPr marL="3428837" indent="-228589" defTabSz="603222" eaLnBrk="0" fontAlgn="base" hangingPunct="0">
              <a:spcBef>
                <a:spcPct val="0"/>
              </a:spcBef>
              <a:spcAft>
                <a:spcPct val="0"/>
              </a:spcAft>
              <a:defRPr sz="1600">
                <a:solidFill>
                  <a:srgbClr val="BF80BF"/>
                </a:solidFill>
                <a:latin typeface="Arial" charset="0"/>
                <a:cs typeface="Arial" charset="0"/>
              </a:defRPr>
            </a:lvl8pPr>
            <a:lvl9pPr marL="3886015" indent="-228589" defTabSz="603222" eaLnBrk="0" fontAlgn="base" hangingPunct="0">
              <a:spcBef>
                <a:spcPct val="0"/>
              </a:spcBef>
              <a:spcAft>
                <a:spcPct val="0"/>
              </a:spcAft>
              <a:defRPr sz="1600">
                <a:solidFill>
                  <a:srgbClr val="BF80BF"/>
                </a:solidFill>
                <a:latin typeface="Arial" charset="0"/>
                <a:cs typeface="Arial" charset="0"/>
              </a:defRPr>
            </a:lvl9pPr>
          </a:lstStyle>
          <a:p>
            <a:pPr eaLnBrk="1" hangingPunct="1"/>
            <a:fld id="{6124E7DE-B166-4978-8085-923F01A657F4}" type="slidenum">
              <a:rPr lang="en-GB" sz="1500"/>
              <a:pPr eaLnBrk="1" hangingPunct="1"/>
              <a:t>45</a:t>
            </a:fld>
            <a:endParaRPr lang="en-GB" sz="1500" dirty="0"/>
          </a:p>
        </p:txBody>
      </p:sp>
    </p:spTree>
    <p:extLst>
      <p:ext uri="{BB962C8B-B14F-4D97-AF65-F5344CB8AC3E}">
        <p14:creationId xmlns:p14="http://schemas.microsoft.com/office/powerpoint/2010/main" val="2297151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US" smtClean="0"/>
              <a:pPr/>
              <a:t>46</a:t>
            </a:fld>
            <a:endParaRPr lang="en-US" dirty="0"/>
          </a:p>
        </p:txBody>
      </p:sp>
    </p:spTree>
    <p:extLst>
      <p:ext uri="{BB962C8B-B14F-4D97-AF65-F5344CB8AC3E}">
        <p14:creationId xmlns:p14="http://schemas.microsoft.com/office/powerpoint/2010/main" val="447526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600" dirty="0"/>
              <a:t>Zde zmínit podmínky pro 5 %/15</a:t>
            </a:r>
            <a:r>
              <a:rPr lang="cs-CZ" sz="1600" baseline="0" dirty="0"/>
              <a:t> %/35 % srážkovou daň</a:t>
            </a:r>
          </a:p>
          <a:p>
            <a:r>
              <a:rPr lang="cs-CZ" sz="1600" baseline="0" dirty="0"/>
              <a:t>Zmínit zajištění daně § 38e</a:t>
            </a:r>
          </a:p>
          <a:p>
            <a:r>
              <a:rPr lang="cs-CZ" sz="1600" baseline="0" dirty="0"/>
              <a:t>Možnost podat daňové přiznání a uplatit náklady (sráží se z brutto) -§ 36 odst. 8 ZDP</a:t>
            </a:r>
            <a:endParaRPr lang="en-US" sz="1600" dirty="0"/>
          </a:p>
        </p:txBody>
      </p:sp>
    </p:spTree>
    <p:extLst>
      <p:ext uri="{BB962C8B-B14F-4D97-AF65-F5344CB8AC3E}">
        <p14:creationId xmlns:p14="http://schemas.microsoft.com/office/powerpoint/2010/main" val="2240441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600" dirty="0"/>
              <a:t>Opět zmínit dividendovou</a:t>
            </a:r>
            <a:r>
              <a:rPr lang="cs-CZ" sz="1600" baseline="0" dirty="0"/>
              <a:t> směrnici</a:t>
            </a:r>
          </a:p>
          <a:p>
            <a:r>
              <a:rPr lang="cs-CZ" sz="1600" baseline="0" dirty="0"/>
              <a:t>Zde pohovořit o nutnosti mít potvrzení o daňovém domicilu a BOD a zkusit naznačit double </a:t>
            </a:r>
            <a:r>
              <a:rPr lang="cs-CZ" sz="1600" baseline="0" dirty="0" err="1"/>
              <a:t>tier</a:t>
            </a:r>
            <a:r>
              <a:rPr lang="cs-CZ" sz="1600" baseline="0" dirty="0"/>
              <a:t> strukturu (splní/nesplní podmínku skutečného vlastníka – např. odlišná splatnost, odlišné úroky, zajištění apod.)</a:t>
            </a:r>
            <a:endParaRPr lang="en-US" sz="1600" dirty="0"/>
          </a:p>
        </p:txBody>
      </p:sp>
    </p:spTree>
    <p:extLst>
      <p:ext uri="{BB962C8B-B14F-4D97-AF65-F5344CB8AC3E}">
        <p14:creationId xmlns:p14="http://schemas.microsoft.com/office/powerpoint/2010/main" val="2201294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600" dirty="0"/>
              <a:t>Ukázat na DTT</a:t>
            </a:r>
            <a:r>
              <a:rPr lang="cs-CZ" sz="1600" baseline="0" dirty="0"/>
              <a:t> CZ CY</a:t>
            </a:r>
            <a:endParaRPr lang="en-US" sz="1600" dirty="0"/>
          </a:p>
        </p:txBody>
      </p:sp>
    </p:spTree>
    <p:extLst>
      <p:ext uri="{BB962C8B-B14F-4D97-AF65-F5344CB8AC3E}">
        <p14:creationId xmlns:p14="http://schemas.microsoft.com/office/powerpoint/2010/main" val="1963928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600" dirty="0"/>
              <a:t>Opět DTT CZ</a:t>
            </a:r>
            <a:r>
              <a:rPr lang="cs-CZ" sz="1600" baseline="0" dirty="0"/>
              <a:t> CY</a:t>
            </a:r>
          </a:p>
          <a:p>
            <a:r>
              <a:rPr lang="cs-CZ" sz="1600" baseline="0" dirty="0"/>
              <a:t>Zde je možno zmínit SAP – není zde WHT – jedná se o balíkový software a podle pokynu GFŘ se nezdaňuje</a:t>
            </a:r>
            <a:endParaRPr lang="en-US" sz="1600" dirty="0"/>
          </a:p>
        </p:txBody>
      </p:sp>
    </p:spTree>
    <p:extLst>
      <p:ext uri="{BB962C8B-B14F-4D97-AF65-F5344CB8AC3E}">
        <p14:creationId xmlns:p14="http://schemas.microsoft.com/office/powerpoint/2010/main" val="4098050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950297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u="sng" kern="1200" dirty="0">
                <a:solidFill>
                  <a:schemeClr val="tx1"/>
                </a:solidFill>
                <a:effectLst/>
                <a:latin typeface="Arial" panose="020B0604020202020204" pitchFamily="34" charset="0"/>
                <a:ea typeface="+mn-ea"/>
                <a:cs typeface="+mn-cs"/>
              </a:rPr>
              <a:t>Úrokové náklady ve vztahu k nabytí podílu v dceřiné společnosti</a:t>
            </a:r>
            <a:r>
              <a:rPr lang="cs-CZ" sz="1200" kern="1200" dirty="0">
                <a:solidFill>
                  <a:schemeClr val="tx1"/>
                </a:solidFill>
                <a:effectLst/>
                <a:latin typeface="Arial" panose="020B0604020202020204" pitchFamily="34" charset="0"/>
                <a:ea typeface="+mn-ea"/>
                <a:cs typeface="+mn-cs"/>
              </a:rPr>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kern="1200" dirty="0">
                <a:solidFill>
                  <a:schemeClr val="tx1"/>
                </a:solidFill>
                <a:effectLst/>
                <a:latin typeface="Arial" panose="020B0604020202020204" pitchFamily="34" charset="0"/>
                <a:ea typeface="+mn-ea"/>
                <a:cs typeface="+mn-cs"/>
              </a:rPr>
              <a:t>Společnost pořídila</a:t>
            </a:r>
            <a:r>
              <a:rPr lang="cs-CZ" sz="1200" kern="1200" baseline="0" dirty="0">
                <a:solidFill>
                  <a:schemeClr val="tx1"/>
                </a:solidFill>
                <a:effectLst/>
                <a:latin typeface="Arial" panose="020B0604020202020204" pitchFamily="34" charset="0"/>
                <a:ea typeface="+mn-ea"/>
                <a:cs typeface="+mn-cs"/>
              </a:rPr>
              <a:t> </a:t>
            </a:r>
            <a:r>
              <a:rPr lang="cs-CZ" sz="1200" kern="1200" dirty="0">
                <a:solidFill>
                  <a:schemeClr val="tx1"/>
                </a:solidFill>
                <a:effectLst/>
                <a:latin typeface="Arial" panose="020B0604020202020204" pitchFamily="34" charset="0"/>
                <a:ea typeface="+mn-ea"/>
                <a:cs typeface="+mn-cs"/>
              </a:rPr>
              <a:t>99,9% podíl v obchodní společnosti (resp. koupil akcie). Tvrdil, že pořízení nebylo financováno z úvěrů. Při zkoumání pohybů na účtech 231 a 461 jsme zjistili, že den před platbou kupní ceny akcií, byl čerpán střednědobý bankovní úvěr zhruba ve stejné výši jako byla platba za akcie. Střednědobý úvěr není účelově vázán. Požádali jsme o předložení dokladů, které prokazují, co bylo z tohoto čerpání úvěru financováno. Protože nedoložili, že nepoužili úvěr na financování koupě akcií,  uvažovali  jsme, </a:t>
            </a:r>
            <a:r>
              <a:rPr lang="cs-CZ" sz="1200" kern="1200" baseline="0" dirty="0">
                <a:solidFill>
                  <a:schemeClr val="tx1"/>
                </a:solidFill>
                <a:effectLst/>
                <a:latin typeface="Arial" panose="020B0604020202020204" pitchFamily="34" charset="0"/>
                <a:ea typeface="+mn-ea"/>
                <a:cs typeface="+mn-cs"/>
              </a:rPr>
              <a:t> zda ošetřit úrok </a:t>
            </a:r>
            <a:r>
              <a:rPr lang="cs-CZ" sz="1200" kern="1200" dirty="0">
                <a:solidFill>
                  <a:schemeClr val="tx1"/>
                </a:solidFill>
                <a:effectLst/>
                <a:latin typeface="Arial" panose="020B0604020202020204" pitchFamily="34" charset="0"/>
                <a:ea typeface="+mn-ea"/>
                <a:cs typeface="+mn-cs"/>
              </a:rPr>
              <a:t>DNN.</a:t>
            </a:r>
          </a:p>
          <a:p>
            <a:pPr marL="171450" indent="-171450">
              <a:buFont typeface="Arial" panose="020B0604020202020204" pitchFamily="34" charset="0"/>
              <a:buChar char="•"/>
            </a:pPr>
            <a:r>
              <a:rPr lang="cs-CZ" sz="1200" b="0" i="0" kern="1200" dirty="0">
                <a:solidFill>
                  <a:schemeClr val="tx1"/>
                </a:solidFill>
                <a:effectLst/>
                <a:latin typeface="Arial" panose="020B0604020202020204" pitchFamily="34" charset="0"/>
                <a:ea typeface="+mn-ea"/>
                <a:cs typeface="+mn-cs"/>
              </a:rPr>
              <a:t>Obchodní podíl ve </a:t>
            </a:r>
            <a:r>
              <a:rPr lang="cs-CZ" sz="1200" b="0" i="0" kern="1200" dirty="0" err="1">
                <a:solidFill>
                  <a:schemeClr val="tx1"/>
                </a:solidFill>
                <a:effectLst/>
                <a:latin typeface="Arial" panose="020B0604020202020204" pitchFamily="34" charset="0"/>
                <a:ea typeface="+mn-ea"/>
                <a:cs typeface="+mn-cs"/>
              </a:rPr>
              <a:t>dceřinné</a:t>
            </a:r>
            <a:r>
              <a:rPr lang="cs-CZ" sz="1200" b="0" i="0" kern="1200" baseline="0" dirty="0">
                <a:solidFill>
                  <a:schemeClr val="tx1"/>
                </a:solidFill>
                <a:effectLst/>
                <a:latin typeface="Arial" panose="020B0604020202020204" pitchFamily="34" charset="0"/>
                <a:ea typeface="+mn-ea"/>
                <a:cs typeface="+mn-cs"/>
              </a:rPr>
              <a:t> s</a:t>
            </a:r>
            <a:r>
              <a:rPr lang="cs-CZ" sz="1200" b="0" i="0" kern="1200" dirty="0">
                <a:solidFill>
                  <a:schemeClr val="tx1"/>
                </a:solidFill>
                <a:effectLst/>
                <a:latin typeface="Arial" panose="020B0604020202020204" pitchFamily="34" charset="0"/>
                <a:ea typeface="+mn-ea"/>
                <a:cs typeface="+mn-cs"/>
              </a:rPr>
              <a:t>polečnosti koupě s plánem následné fúze s touto společností. Projekt fúze zatím nebyl vyhotoven, ale Společnost plánuje fúzi tak, že rozhodným dne fúze bude 1.4.2019 a po sloučení obou společností bude právním nástupcem Společnost.  Rozumíme tedy, že Společnost bude držet obchodní podíl ve společnosti tj. necelé 4 měsíce. Z pohledu daně z příjmů nebude tedy držba obchodního podílu považována "držbu podílu v dceřiné společnosti", který je podmíněn držbou trvající minimálně 12 měsíců. </a:t>
            </a:r>
          </a:p>
          <a:p>
            <a:pPr marL="171450" indent="-171450">
              <a:buFont typeface="Arial" panose="020B0604020202020204" pitchFamily="34" charset="0"/>
              <a:buChar char="•"/>
            </a:pPr>
            <a:r>
              <a:rPr lang="cs-CZ" sz="1200" b="0" i="0" kern="1200" dirty="0">
                <a:solidFill>
                  <a:schemeClr val="tx1"/>
                </a:solidFill>
                <a:effectLst/>
                <a:latin typeface="Arial" panose="020B0604020202020204" pitchFamily="34" charset="0"/>
                <a:ea typeface="+mn-ea"/>
                <a:cs typeface="+mn-cs"/>
              </a:rPr>
              <a:t>K § 25/1/</a:t>
            </a:r>
            <a:r>
              <a:rPr lang="cs-CZ" sz="1200" b="0" i="0" kern="1200" dirty="0" err="1">
                <a:solidFill>
                  <a:schemeClr val="tx1"/>
                </a:solidFill>
                <a:effectLst/>
                <a:latin typeface="Arial" panose="020B0604020202020204" pitchFamily="34" charset="0"/>
                <a:ea typeface="+mn-ea"/>
                <a:cs typeface="+mn-cs"/>
              </a:rPr>
              <a:t>zk</a:t>
            </a:r>
            <a:r>
              <a:rPr lang="cs-CZ" sz="1200" b="0" i="0" kern="1200" dirty="0">
                <a:solidFill>
                  <a:schemeClr val="tx1"/>
                </a:solidFill>
                <a:effectLst/>
                <a:latin typeface="Arial" panose="020B0604020202020204" pitchFamily="34" charset="0"/>
                <a:ea typeface="+mn-ea"/>
                <a:cs typeface="+mn-cs"/>
              </a:rPr>
              <a:t> je KOOV 695/17.03.04, podle kterého je:</a:t>
            </a:r>
          </a:p>
          <a:p>
            <a:pPr marL="171450" indent="-171450">
              <a:buFont typeface="Arial" panose="020B0604020202020204" pitchFamily="34" charset="0"/>
              <a:buChar char="•"/>
            </a:pPr>
            <a:r>
              <a:rPr lang="cs-CZ" sz="1200" b="0" i="0" kern="1200" dirty="0">
                <a:solidFill>
                  <a:schemeClr val="tx1"/>
                </a:solidFill>
                <a:effectLst/>
                <a:latin typeface="Arial" panose="020B0604020202020204" pitchFamily="34" charset="0"/>
                <a:ea typeface="+mn-ea"/>
                <a:cs typeface="+mn-cs"/>
              </a:rPr>
              <a:t>zánikem podílu v dceřiné společnosti je rozhodný den přeměny</a:t>
            </a:r>
          </a:p>
          <a:p>
            <a:pPr marL="171450" indent="-171450">
              <a:buFont typeface="Arial" panose="020B0604020202020204" pitchFamily="34" charset="0"/>
              <a:buChar char="•"/>
            </a:pPr>
            <a:r>
              <a:rPr lang="cs-CZ" sz="1200" b="0" i="0" kern="1200" dirty="0">
                <a:solidFill>
                  <a:schemeClr val="tx1"/>
                </a:solidFill>
                <a:effectLst/>
                <a:latin typeface="Arial" panose="020B0604020202020204" pitchFamily="34" charset="0"/>
                <a:ea typeface="+mn-ea"/>
                <a:cs typeface="+mn-cs"/>
              </a:rPr>
              <a:t>přestože v §25/1/</a:t>
            </a:r>
            <a:r>
              <a:rPr lang="cs-CZ" sz="1200" b="0" i="0" kern="1200" dirty="0" err="1">
                <a:solidFill>
                  <a:schemeClr val="tx1"/>
                </a:solidFill>
                <a:effectLst/>
                <a:latin typeface="Arial" panose="020B0604020202020204" pitchFamily="34" charset="0"/>
                <a:ea typeface="+mn-ea"/>
                <a:cs typeface="+mn-cs"/>
              </a:rPr>
              <a:t>zk</a:t>
            </a:r>
            <a:r>
              <a:rPr lang="cs-CZ" sz="1200" b="0" i="0" kern="1200" dirty="0">
                <a:solidFill>
                  <a:schemeClr val="tx1"/>
                </a:solidFill>
                <a:effectLst/>
                <a:latin typeface="Arial" panose="020B0604020202020204" pitchFamily="34" charset="0"/>
                <a:ea typeface="+mn-ea"/>
                <a:cs typeface="+mn-cs"/>
              </a:rPr>
              <a:t> není výslovně stanovena právní fikce splnění podmínky držby od samého počátku, pokud je doba držby splněna dodatečně, jsou úroky z úvěrů DNN (názor MF).</a:t>
            </a:r>
          </a:p>
          <a:p>
            <a:endParaRPr lang="cs-CZ" sz="1200" b="0" i="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Arial" panose="020B0604020202020204" pitchFamily="34" charset="0"/>
              <a:ea typeface="+mn-ea"/>
              <a:cs typeface="+mn-cs"/>
            </a:endParaRPr>
          </a:p>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52</a:t>
            </a:fld>
            <a:endParaRPr lang="en-US" dirty="0"/>
          </a:p>
        </p:txBody>
      </p:sp>
    </p:spTree>
    <p:extLst>
      <p:ext uri="{BB962C8B-B14F-4D97-AF65-F5344CB8AC3E}">
        <p14:creationId xmlns:p14="http://schemas.microsoft.com/office/powerpoint/2010/main" val="117733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4094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592138" y="769938"/>
            <a:ext cx="5130800" cy="3848100"/>
          </a:xfrm>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a:p>
        </p:txBody>
      </p:sp>
      <p:sp>
        <p:nvSpPr>
          <p:cNvPr id="13316" name="Slide Number Placeholder 3"/>
          <p:cNvSpPr>
            <a:spLocks noGrp="1"/>
          </p:cNvSpPr>
          <p:nvPr>
            <p:ph type="sldNum" sz="quarter" idx="4294967295"/>
          </p:nvPr>
        </p:nvSpPr>
        <p:spPr bwMode="auto">
          <a:xfrm>
            <a:off x="3577336" y="9747737"/>
            <a:ext cx="2737952" cy="5137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7" tIns="44109" rIns="88217" bIns="44109"/>
          <a:lstStyle>
            <a:lvl1pPr defTabSz="603222" eaLnBrk="0" hangingPunct="0">
              <a:defRPr sz="1600">
                <a:solidFill>
                  <a:srgbClr val="BF80BF"/>
                </a:solidFill>
                <a:latin typeface="Arial" charset="0"/>
                <a:cs typeface="Arial" charset="0"/>
              </a:defRPr>
            </a:lvl1pPr>
            <a:lvl2pPr marL="742915" indent="-285736" defTabSz="603222" eaLnBrk="0" hangingPunct="0">
              <a:defRPr sz="1600">
                <a:solidFill>
                  <a:srgbClr val="BF80BF"/>
                </a:solidFill>
                <a:latin typeface="Arial" charset="0"/>
                <a:cs typeface="Arial" charset="0"/>
              </a:defRPr>
            </a:lvl2pPr>
            <a:lvl3pPr marL="1142946" indent="-228589" defTabSz="603222" eaLnBrk="0" hangingPunct="0">
              <a:defRPr sz="1600">
                <a:solidFill>
                  <a:srgbClr val="BF80BF"/>
                </a:solidFill>
                <a:latin typeface="Arial" charset="0"/>
                <a:cs typeface="Arial" charset="0"/>
              </a:defRPr>
            </a:lvl3pPr>
            <a:lvl4pPr marL="1600123" indent="-228589" defTabSz="603222" eaLnBrk="0" hangingPunct="0">
              <a:defRPr sz="1600">
                <a:solidFill>
                  <a:srgbClr val="BF80BF"/>
                </a:solidFill>
                <a:latin typeface="Arial" charset="0"/>
                <a:cs typeface="Arial" charset="0"/>
              </a:defRPr>
            </a:lvl4pPr>
            <a:lvl5pPr marL="2057302" indent="-228589" defTabSz="603222" eaLnBrk="0" hangingPunct="0">
              <a:defRPr sz="1600">
                <a:solidFill>
                  <a:srgbClr val="BF80BF"/>
                </a:solidFill>
                <a:latin typeface="Arial" charset="0"/>
                <a:cs typeface="Arial" charset="0"/>
              </a:defRPr>
            </a:lvl5pPr>
            <a:lvl6pPr marL="2514480" indent="-228589" defTabSz="603222" eaLnBrk="0" fontAlgn="base" hangingPunct="0">
              <a:spcBef>
                <a:spcPct val="0"/>
              </a:spcBef>
              <a:spcAft>
                <a:spcPct val="0"/>
              </a:spcAft>
              <a:defRPr sz="1600">
                <a:solidFill>
                  <a:srgbClr val="BF80BF"/>
                </a:solidFill>
                <a:latin typeface="Arial" charset="0"/>
                <a:cs typeface="Arial" charset="0"/>
              </a:defRPr>
            </a:lvl6pPr>
            <a:lvl7pPr marL="2971659" indent="-228589" defTabSz="603222" eaLnBrk="0" fontAlgn="base" hangingPunct="0">
              <a:spcBef>
                <a:spcPct val="0"/>
              </a:spcBef>
              <a:spcAft>
                <a:spcPct val="0"/>
              </a:spcAft>
              <a:defRPr sz="1600">
                <a:solidFill>
                  <a:srgbClr val="BF80BF"/>
                </a:solidFill>
                <a:latin typeface="Arial" charset="0"/>
                <a:cs typeface="Arial" charset="0"/>
              </a:defRPr>
            </a:lvl7pPr>
            <a:lvl8pPr marL="3428837" indent="-228589" defTabSz="603222" eaLnBrk="0" fontAlgn="base" hangingPunct="0">
              <a:spcBef>
                <a:spcPct val="0"/>
              </a:spcBef>
              <a:spcAft>
                <a:spcPct val="0"/>
              </a:spcAft>
              <a:defRPr sz="1600">
                <a:solidFill>
                  <a:srgbClr val="BF80BF"/>
                </a:solidFill>
                <a:latin typeface="Arial" charset="0"/>
                <a:cs typeface="Arial" charset="0"/>
              </a:defRPr>
            </a:lvl8pPr>
            <a:lvl9pPr marL="3886015" indent="-228589" defTabSz="603222" eaLnBrk="0" fontAlgn="base" hangingPunct="0">
              <a:spcBef>
                <a:spcPct val="0"/>
              </a:spcBef>
              <a:spcAft>
                <a:spcPct val="0"/>
              </a:spcAft>
              <a:defRPr sz="1600">
                <a:solidFill>
                  <a:srgbClr val="BF80BF"/>
                </a:solidFill>
                <a:latin typeface="Arial" charset="0"/>
                <a:cs typeface="Arial" charset="0"/>
              </a:defRPr>
            </a:lvl9pPr>
          </a:lstStyle>
          <a:p>
            <a:pPr eaLnBrk="1" hangingPunct="1"/>
            <a:fld id="{6124E7DE-B166-4978-8085-923F01A657F4}" type="slidenum">
              <a:rPr lang="en-GB" sz="1500"/>
              <a:pPr eaLnBrk="1" hangingPunct="1"/>
              <a:t>53</a:t>
            </a:fld>
            <a:endParaRPr lang="en-GB" sz="1500" dirty="0"/>
          </a:p>
        </p:txBody>
      </p:sp>
    </p:spTree>
    <p:extLst>
      <p:ext uri="{BB962C8B-B14F-4D97-AF65-F5344CB8AC3E}">
        <p14:creationId xmlns:p14="http://schemas.microsoft.com/office/powerpoint/2010/main" val="1159359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049383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1683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altLang="cs-CZ"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§29/1 Likvidace související s novou výstavbou </a:t>
            </a:r>
            <a:r>
              <a:rPr kumimoji="0" lang="cs-CZ" alt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Součástí vstupní ceny výstavby nového stavebního díla bude </a:t>
            </a:r>
            <a:r>
              <a:rPr kumimoji="0" lang="cs-CZ" altLang="cs-CZ" sz="1200" b="1" i="0" u="none" strike="noStrike" kern="1200" cap="none" spc="0" normalizeH="0" baseline="0" noProof="0" dirty="0">
                <a:ln>
                  <a:noFill/>
                </a:ln>
                <a:solidFill>
                  <a:srgbClr val="C0504D"/>
                </a:solidFill>
                <a:effectLst/>
                <a:uLnTx/>
                <a:uFillTx/>
                <a:latin typeface="Arial" panose="020B0604020202020204" pitchFamily="34" charset="0"/>
                <a:ea typeface="+mn-ea"/>
                <a:cs typeface="+mn-cs"/>
              </a:rPr>
              <a:t>daňová zůstatková cena likvidovaného stavebního díla</a:t>
            </a:r>
            <a:r>
              <a:rPr kumimoji="0" lang="cs-CZ" altLang="cs-CZ"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které je zcela nebo zčásti likvidováno v souvislosti s výstavbou nového stavebního díla nebo jeho technickým zhodnocením. Dle současného znění ZDP není uvedená problematik upravená, přičemž dle účetních předpisů vstupuje do pořizovací ceny účetní zůstatková cena.</a:t>
            </a:r>
          </a:p>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60</a:t>
            </a:fld>
            <a:endParaRPr lang="en-US" dirty="0"/>
          </a:p>
        </p:txBody>
      </p:sp>
    </p:spTree>
    <p:extLst>
      <p:ext uri="{BB962C8B-B14F-4D97-AF65-F5344CB8AC3E}">
        <p14:creationId xmlns:p14="http://schemas.microsoft.com/office/powerpoint/2010/main" val="13628749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592138" y="769938"/>
            <a:ext cx="5130800" cy="3848100"/>
          </a:xfrm>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a:p>
        </p:txBody>
      </p:sp>
      <p:sp>
        <p:nvSpPr>
          <p:cNvPr id="13316" name="Slide Number Placeholder 3"/>
          <p:cNvSpPr>
            <a:spLocks noGrp="1"/>
          </p:cNvSpPr>
          <p:nvPr>
            <p:ph type="sldNum" sz="quarter" idx="4294967295"/>
          </p:nvPr>
        </p:nvSpPr>
        <p:spPr bwMode="auto">
          <a:xfrm>
            <a:off x="3577336" y="9747737"/>
            <a:ext cx="2737952" cy="5137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7" tIns="44109" rIns="88217" bIns="44109"/>
          <a:lstStyle>
            <a:lvl1pPr defTabSz="603222" eaLnBrk="0" hangingPunct="0">
              <a:defRPr sz="1600">
                <a:solidFill>
                  <a:srgbClr val="BF80BF"/>
                </a:solidFill>
                <a:latin typeface="Arial" charset="0"/>
                <a:cs typeface="Arial" charset="0"/>
              </a:defRPr>
            </a:lvl1pPr>
            <a:lvl2pPr marL="742915" indent="-285736" defTabSz="603222" eaLnBrk="0" hangingPunct="0">
              <a:defRPr sz="1600">
                <a:solidFill>
                  <a:srgbClr val="BF80BF"/>
                </a:solidFill>
                <a:latin typeface="Arial" charset="0"/>
                <a:cs typeface="Arial" charset="0"/>
              </a:defRPr>
            </a:lvl2pPr>
            <a:lvl3pPr marL="1142946" indent="-228589" defTabSz="603222" eaLnBrk="0" hangingPunct="0">
              <a:defRPr sz="1600">
                <a:solidFill>
                  <a:srgbClr val="BF80BF"/>
                </a:solidFill>
                <a:latin typeface="Arial" charset="0"/>
                <a:cs typeface="Arial" charset="0"/>
              </a:defRPr>
            </a:lvl3pPr>
            <a:lvl4pPr marL="1600123" indent="-228589" defTabSz="603222" eaLnBrk="0" hangingPunct="0">
              <a:defRPr sz="1600">
                <a:solidFill>
                  <a:srgbClr val="BF80BF"/>
                </a:solidFill>
                <a:latin typeface="Arial" charset="0"/>
                <a:cs typeface="Arial" charset="0"/>
              </a:defRPr>
            </a:lvl4pPr>
            <a:lvl5pPr marL="2057302" indent="-228589" defTabSz="603222" eaLnBrk="0" hangingPunct="0">
              <a:defRPr sz="1600">
                <a:solidFill>
                  <a:srgbClr val="BF80BF"/>
                </a:solidFill>
                <a:latin typeface="Arial" charset="0"/>
                <a:cs typeface="Arial" charset="0"/>
              </a:defRPr>
            </a:lvl5pPr>
            <a:lvl6pPr marL="2514480" indent="-228589" defTabSz="603222" eaLnBrk="0" fontAlgn="base" hangingPunct="0">
              <a:spcBef>
                <a:spcPct val="0"/>
              </a:spcBef>
              <a:spcAft>
                <a:spcPct val="0"/>
              </a:spcAft>
              <a:defRPr sz="1600">
                <a:solidFill>
                  <a:srgbClr val="BF80BF"/>
                </a:solidFill>
                <a:latin typeface="Arial" charset="0"/>
                <a:cs typeface="Arial" charset="0"/>
              </a:defRPr>
            </a:lvl6pPr>
            <a:lvl7pPr marL="2971659" indent="-228589" defTabSz="603222" eaLnBrk="0" fontAlgn="base" hangingPunct="0">
              <a:spcBef>
                <a:spcPct val="0"/>
              </a:spcBef>
              <a:spcAft>
                <a:spcPct val="0"/>
              </a:spcAft>
              <a:defRPr sz="1600">
                <a:solidFill>
                  <a:srgbClr val="BF80BF"/>
                </a:solidFill>
                <a:latin typeface="Arial" charset="0"/>
                <a:cs typeface="Arial" charset="0"/>
              </a:defRPr>
            </a:lvl7pPr>
            <a:lvl8pPr marL="3428837" indent="-228589" defTabSz="603222" eaLnBrk="0" fontAlgn="base" hangingPunct="0">
              <a:spcBef>
                <a:spcPct val="0"/>
              </a:spcBef>
              <a:spcAft>
                <a:spcPct val="0"/>
              </a:spcAft>
              <a:defRPr sz="1600">
                <a:solidFill>
                  <a:srgbClr val="BF80BF"/>
                </a:solidFill>
                <a:latin typeface="Arial" charset="0"/>
                <a:cs typeface="Arial" charset="0"/>
              </a:defRPr>
            </a:lvl8pPr>
            <a:lvl9pPr marL="3886015" indent="-228589" defTabSz="603222" eaLnBrk="0" fontAlgn="base" hangingPunct="0">
              <a:spcBef>
                <a:spcPct val="0"/>
              </a:spcBef>
              <a:spcAft>
                <a:spcPct val="0"/>
              </a:spcAft>
              <a:defRPr sz="1600">
                <a:solidFill>
                  <a:srgbClr val="BF80BF"/>
                </a:solidFill>
                <a:latin typeface="Arial" charset="0"/>
                <a:cs typeface="Arial" charset="0"/>
              </a:defRPr>
            </a:lvl9pPr>
          </a:lstStyle>
          <a:p>
            <a:pPr eaLnBrk="1" hangingPunct="1"/>
            <a:fld id="{6124E7DE-B166-4978-8085-923F01A657F4}" type="slidenum">
              <a:rPr lang="en-GB" sz="1500"/>
              <a:pPr eaLnBrk="1" hangingPunct="1"/>
              <a:t>64</a:t>
            </a:fld>
            <a:endParaRPr lang="en-GB" sz="1500" dirty="0"/>
          </a:p>
        </p:txBody>
      </p:sp>
    </p:spTree>
    <p:extLst>
      <p:ext uri="{BB962C8B-B14F-4D97-AF65-F5344CB8AC3E}">
        <p14:creationId xmlns:p14="http://schemas.microsoft.com/office/powerpoint/2010/main" val="4175470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65</a:t>
            </a:fld>
            <a:endParaRPr lang="en-US" dirty="0"/>
          </a:p>
        </p:txBody>
      </p:sp>
    </p:spTree>
    <p:extLst>
      <p:ext uri="{BB962C8B-B14F-4D97-AF65-F5344CB8AC3E}">
        <p14:creationId xmlns:p14="http://schemas.microsoft.com/office/powerpoint/2010/main" val="10116176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cs-CZ"/>
          </a:p>
        </p:txBody>
      </p:sp>
      <p:sp>
        <p:nvSpPr>
          <p:cNvPr id="45060" name="Slide Number Placeholder 3"/>
          <p:cNvSpPr>
            <a:spLocks noGrp="1"/>
          </p:cNvSpPr>
          <p:nvPr>
            <p:ph type="sldNum" sz="quarter" idx="5"/>
          </p:nvPr>
        </p:nvSpPr>
        <p:spPr bwMode="auto">
          <a:xfrm>
            <a:off x="4143375" y="9120188"/>
            <a:ext cx="3170238" cy="481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3DAE58DC-D5A7-4F73-BFDF-DFD7E4485E1B}" type="slidenum">
              <a:rPr lang="en-GB" altLang="cs-CZ" smtClean="0">
                <a:solidFill>
                  <a:srgbClr val="000000"/>
                </a:solidFill>
                <a:latin typeface="Arial" panose="020B0604020202020204" pitchFamily="34" charset="0"/>
              </a:rPr>
              <a:pPr fontAlgn="base">
                <a:spcBef>
                  <a:spcPct val="0"/>
                </a:spcBef>
                <a:spcAft>
                  <a:spcPct val="0"/>
                </a:spcAft>
              </a:pPr>
              <a:t>66</a:t>
            </a:fld>
            <a:endParaRPr lang="en-GB" altLang="cs-CZ">
              <a:solidFill>
                <a:srgbClr val="000000"/>
              </a:solidFill>
              <a:latin typeface="Arial" panose="020B0604020202020204" pitchFamily="34" charset="0"/>
            </a:endParaRPr>
          </a:p>
        </p:txBody>
      </p:sp>
    </p:spTree>
    <p:extLst>
      <p:ext uri="{BB962C8B-B14F-4D97-AF65-F5344CB8AC3E}">
        <p14:creationId xmlns:p14="http://schemas.microsoft.com/office/powerpoint/2010/main" val="307867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592138" y="769938"/>
            <a:ext cx="5130800" cy="3848100"/>
          </a:xfrm>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a:p>
        </p:txBody>
      </p:sp>
      <p:sp>
        <p:nvSpPr>
          <p:cNvPr id="13316" name="Slide Number Placeholder 3"/>
          <p:cNvSpPr>
            <a:spLocks noGrp="1"/>
          </p:cNvSpPr>
          <p:nvPr>
            <p:ph type="sldNum" sz="quarter" idx="4294967295"/>
          </p:nvPr>
        </p:nvSpPr>
        <p:spPr bwMode="auto">
          <a:xfrm>
            <a:off x="3577336" y="9747737"/>
            <a:ext cx="2737952" cy="5137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7" tIns="44109" rIns="88217" bIns="44109"/>
          <a:lstStyle>
            <a:lvl1pPr defTabSz="603222" eaLnBrk="0" hangingPunct="0">
              <a:defRPr sz="1600">
                <a:solidFill>
                  <a:srgbClr val="BF80BF"/>
                </a:solidFill>
                <a:latin typeface="Arial" charset="0"/>
                <a:cs typeface="Arial" charset="0"/>
              </a:defRPr>
            </a:lvl1pPr>
            <a:lvl2pPr marL="742915" indent="-285736" defTabSz="603222" eaLnBrk="0" hangingPunct="0">
              <a:defRPr sz="1600">
                <a:solidFill>
                  <a:srgbClr val="BF80BF"/>
                </a:solidFill>
                <a:latin typeface="Arial" charset="0"/>
                <a:cs typeface="Arial" charset="0"/>
              </a:defRPr>
            </a:lvl2pPr>
            <a:lvl3pPr marL="1142946" indent="-228589" defTabSz="603222" eaLnBrk="0" hangingPunct="0">
              <a:defRPr sz="1600">
                <a:solidFill>
                  <a:srgbClr val="BF80BF"/>
                </a:solidFill>
                <a:latin typeface="Arial" charset="0"/>
                <a:cs typeface="Arial" charset="0"/>
              </a:defRPr>
            </a:lvl3pPr>
            <a:lvl4pPr marL="1600123" indent="-228589" defTabSz="603222" eaLnBrk="0" hangingPunct="0">
              <a:defRPr sz="1600">
                <a:solidFill>
                  <a:srgbClr val="BF80BF"/>
                </a:solidFill>
                <a:latin typeface="Arial" charset="0"/>
                <a:cs typeface="Arial" charset="0"/>
              </a:defRPr>
            </a:lvl4pPr>
            <a:lvl5pPr marL="2057302" indent="-228589" defTabSz="603222" eaLnBrk="0" hangingPunct="0">
              <a:defRPr sz="1600">
                <a:solidFill>
                  <a:srgbClr val="BF80BF"/>
                </a:solidFill>
                <a:latin typeface="Arial" charset="0"/>
                <a:cs typeface="Arial" charset="0"/>
              </a:defRPr>
            </a:lvl5pPr>
            <a:lvl6pPr marL="2514480" indent="-228589" defTabSz="603222" eaLnBrk="0" fontAlgn="base" hangingPunct="0">
              <a:spcBef>
                <a:spcPct val="0"/>
              </a:spcBef>
              <a:spcAft>
                <a:spcPct val="0"/>
              </a:spcAft>
              <a:defRPr sz="1600">
                <a:solidFill>
                  <a:srgbClr val="BF80BF"/>
                </a:solidFill>
                <a:latin typeface="Arial" charset="0"/>
                <a:cs typeface="Arial" charset="0"/>
              </a:defRPr>
            </a:lvl6pPr>
            <a:lvl7pPr marL="2971659" indent="-228589" defTabSz="603222" eaLnBrk="0" fontAlgn="base" hangingPunct="0">
              <a:spcBef>
                <a:spcPct val="0"/>
              </a:spcBef>
              <a:spcAft>
                <a:spcPct val="0"/>
              </a:spcAft>
              <a:defRPr sz="1600">
                <a:solidFill>
                  <a:srgbClr val="BF80BF"/>
                </a:solidFill>
                <a:latin typeface="Arial" charset="0"/>
                <a:cs typeface="Arial" charset="0"/>
              </a:defRPr>
            </a:lvl7pPr>
            <a:lvl8pPr marL="3428837" indent="-228589" defTabSz="603222" eaLnBrk="0" fontAlgn="base" hangingPunct="0">
              <a:spcBef>
                <a:spcPct val="0"/>
              </a:spcBef>
              <a:spcAft>
                <a:spcPct val="0"/>
              </a:spcAft>
              <a:defRPr sz="1600">
                <a:solidFill>
                  <a:srgbClr val="BF80BF"/>
                </a:solidFill>
                <a:latin typeface="Arial" charset="0"/>
                <a:cs typeface="Arial" charset="0"/>
              </a:defRPr>
            </a:lvl8pPr>
            <a:lvl9pPr marL="3886015" indent="-228589" defTabSz="603222" eaLnBrk="0" fontAlgn="base" hangingPunct="0">
              <a:spcBef>
                <a:spcPct val="0"/>
              </a:spcBef>
              <a:spcAft>
                <a:spcPct val="0"/>
              </a:spcAft>
              <a:defRPr sz="1600">
                <a:solidFill>
                  <a:srgbClr val="BF80BF"/>
                </a:solidFill>
                <a:latin typeface="Arial" charset="0"/>
                <a:cs typeface="Arial" charset="0"/>
              </a:defRPr>
            </a:lvl9pPr>
          </a:lstStyle>
          <a:p>
            <a:pPr eaLnBrk="1" hangingPunct="1"/>
            <a:fld id="{6124E7DE-B166-4978-8085-923F01A657F4}" type="slidenum">
              <a:rPr lang="en-GB" sz="1500"/>
              <a:pPr eaLnBrk="1" hangingPunct="1"/>
              <a:t>5</a:t>
            </a:fld>
            <a:endParaRPr lang="en-GB" sz="1500" dirty="0"/>
          </a:p>
        </p:txBody>
      </p:sp>
    </p:spTree>
    <p:extLst>
      <p:ext uri="{BB962C8B-B14F-4D97-AF65-F5344CB8AC3E}">
        <p14:creationId xmlns:p14="http://schemas.microsoft.com/office/powerpoint/2010/main" val="124723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0835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9689" y="9429672"/>
            <a:ext cx="2946400" cy="496966"/>
          </a:xfrm>
          <a:prstGeom prst="rect">
            <a:avLst/>
          </a:prstGeom>
          <a:ln/>
        </p:spPr>
        <p:txBody>
          <a:bodyPr/>
          <a:lstStyle/>
          <a:p>
            <a:fld id="{A196062C-89EA-4851-B9B4-C6904E404B0E}" type="slidenum">
              <a:rPr lang="en-US"/>
              <a:pPr/>
              <a:t>9</a:t>
            </a:fld>
            <a:endParaRPr lang="en-US"/>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pPr eaLnBrk="1" hangingPunct="1"/>
            <a:r>
              <a:rPr lang="cs-CZ" altLang="cs-CZ" dirty="0"/>
              <a:t>A prodává auto B v hodnotě 1 mil. Kč. Na straně A bude cena auta zdanitelným příjmem, na straně B bude nákladem snižujícím základ daně.</a:t>
            </a:r>
            <a:endParaRPr lang="en-US" altLang="cs-CZ" dirty="0"/>
          </a:p>
        </p:txBody>
      </p:sp>
    </p:spTree>
    <p:extLst>
      <p:ext uri="{BB962C8B-B14F-4D97-AF65-F5344CB8AC3E}">
        <p14:creationId xmlns:p14="http://schemas.microsoft.com/office/powerpoint/2010/main" val="253574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49689" y="9429672"/>
            <a:ext cx="2946400" cy="496966"/>
          </a:xfrm>
          <a:prstGeom prst="rect">
            <a:avLst/>
          </a:prstGeom>
          <a:ln/>
        </p:spPr>
        <p:txBody>
          <a:bodyPr/>
          <a:lstStyle/>
          <a:p>
            <a:fld id="{A196062C-89EA-4851-B9B4-C6904E404B0E}" type="slidenum">
              <a:rPr lang="en-US"/>
              <a:pPr/>
              <a:t>10</a:t>
            </a:fld>
            <a:endParaRPr lang="en-US"/>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r>
              <a:rPr lang="cs-CZ" dirty="0"/>
              <a:t>Všechny společnosti uvažují ekonomicky, chtějí snížit své výdaje na minimum</a:t>
            </a:r>
          </a:p>
          <a:p>
            <a:r>
              <a:rPr lang="cs-CZ" dirty="0"/>
              <a:t>Místo milionu stanoví cenu na 150 tisíc. Tím bude zdanitelný příjem u společnosti A nižší, na druhé straně se zvýší základ daně B, neboť nebude mít tak vysoké náklady snižující základ daně. </a:t>
            </a:r>
            <a:endParaRPr lang="en-US" dirty="0"/>
          </a:p>
          <a:p>
            <a:r>
              <a:rPr lang="cs-CZ" dirty="0"/>
              <a:t>Představíme-li si, že společnost B prodá auto třetí nezávislé osobě za 1,1 mil Kč., bude mít základ daně z transakce 1,1 mil. – 150. tis = 950 tis. Místo 100tis. – </a:t>
            </a:r>
            <a:r>
              <a:rPr lang="cs-CZ" dirty="0" err="1"/>
              <a:t>společnsoti</a:t>
            </a:r>
            <a:r>
              <a:rPr lang="cs-CZ" dirty="0"/>
              <a:t> se nevyplatí, ale ze skupinového hlediska ano, protože společnost A místo 1 mil. bude danit pouze 150 tis. 19%.</a:t>
            </a:r>
          </a:p>
          <a:p>
            <a:r>
              <a:rPr lang="cs-CZ" dirty="0"/>
              <a:t>Na </a:t>
            </a:r>
            <a:r>
              <a:rPr lang="cs-CZ" dirty="0" err="1"/>
              <a:t>flipchart</a:t>
            </a:r>
            <a:r>
              <a:rPr lang="cs-CZ" dirty="0"/>
              <a:t>: </a:t>
            </a:r>
          </a:p>
          <a:p>
            <a:r>
              <a:rPr lang="cs-CZ" dirty="0"/>
              <a:t>950 000 * 5% = 47 500 			1 000 000 * 19% = 190 000 </a:t>
            </a:r>
          </a:p>
          <a:p>
            <a:r>
              <a:rPr lang="cs-CZ" u="sng" dirty="0"/>
              <a:t>150 000 * 19% = 28</a:t>
            </a:r>
            <a:r>
              <a:rPr lang="cs-CZ" u="sng" baseline="0" dirty="0"/>
              <a:t> 500</a:t>
            </a:r>
            <a:r>
              <a:rPr lang="cs-CZ" u="sng" dirty="0"/>
              <a:t>			100 000 * 5% = 5 000</a:t>
            </a:r>
          </a:p>
          <a:p>
            <a:r>
              <a:rPr lang="cs-CZ" dirty="0"/>
              <a:t> 76</a:t>
            </a:r>
            <a:r>
              <a:rPr lang="cs-CZ" baseline="0" dirty="0"/>
              <a:t> 000</a:t>
            </a:r>
            <a:r>
              <a:rPr lang="cs-CZ" dirty="0"/>
              <a:t>				195 000</a:t>
            </a:r>
            <a:endParaRPr lang="en-US" dirty="0"/>
          </a:p>
        </p:txBody>
      </p:sp>
    </p:spTree>
    <p:extLst>
      <p:ext uri="{BB962C8B-B14F-4D97-AF65-F5344CB8AC3E}">
        <p14:creationId xmlns:p14="http://schemas.microsoft.com/office/powerpoint/2010/main" val="1765093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849689" y="9429674"/>
            <a:ext cx="2946400" cy="496965"/>
          </a:xfrm>
          <a:prstGeom prst="rect">
            <a:avLst/>
          </a:prstGeom>
          <a:noFill/>
        </p:spPr>
        <p:txBody>
          <a:bodyPr/>
          <a:lstStyle/>
          <a:p>
            <a:fld id="{2BADD413-A24D-45EB-B657-2A5AB5F3F304}" type="slidenum">
              <a:rPr lang="en-US" smtClean="0"/>
              <a:pPr/>
              <a:t>11</a:t>
            </a:fld>
            <a:endParaRPr lang="en-US"/>
          </a:p>
        </p:txBody>
      </p:sp>
      <p:sp>
        <p:nvSpPr>
          <p:cNvPr id="91139" name="Rectangle 2"/>
          <p:cNvSpPr>
            <a:spLocks noGrp="1" noRot="1" noChangeAspect="1" noChangeArrowheads="1" noTextEdit="1"/>
          </p:cNvSpPr>
          <p:nvPr>
            <p:ph type="sldImg"/>
          </p:nvPr>
        </p:nvSpPr>
        <p:spPr>
          <a:xfrm>
            <a:off x="917575" y="744538"/>
            <a:ext cx="4962525" cy="3722687"/>
          </a:xfrm>
          <a:ln/>
        </p:spPr>
      </p:sp>
      <p:sp>
        <p:nvSpPr>
          <p:cNvPr id="91140" name="Rectangle 3"/>
          <p:cNvSpPr>
            <a:spLocks noGrp="1" noChangeArrowheads="1"/>
          </p:cNvSpPr>
          <p:nvPr>
            <p:ph type="body" idx="1"/>
          </p:nvPr>
        </p:nvSpPr>
        <p:spPr>
          <a:noFill/>
          <a:ln/>
        </p:spPr>
        <p:txBody>
          <a:bodyPr/>
          <a:lstStyle/>
          <a:p>
            <a:pPr marL="228600" indent="-228600" eaLnBrk="1" hangingPunct="1"/>
            <a:endParaRPr lang="cs-CZ" dirty="0"/>
          </a:p>
        </p:txBody>
      </p:sp>
    </p:spTree>
    <p:extLst>
      <p:ext uri="{BB962C8B-B14F-4D97-AF65-F5344CB8AC3E}">
        <p14:creationId xmlns:p14="http://schemas.microsoft.com/office/powerpoint/2010/main" val="1010789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7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bg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79392" y="727200"/>
            <a:ext cx="5400000" cy="5400000"/>
          </a:xfrm>
          <a:prstGeom prst="rect">
            <a:avLst/>
          </a:prstGeom>
        </p:spPr>
        <p:txBody>
          <a:bodyPr rtlCol="0">
            <a:noAutofit/>
          </a:bodyPr>
          <a:lstStyle>
            <a:lvl1pPr>
              <a:defRPr>
                <a:solidFill>
                  <a:schemeClr val="bg1"/>
                </a:solidFill>
              </a:defRPr>
            </a:lvl1p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anchor="b">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30793224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5446613"/>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4088266350"/>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121931847"/>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81779604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92108876"/>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32928836"/>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2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319549496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_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a:t>Click icon to add picture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
        <p:nvSpPr>
          <p:cNvPr id="19"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Tree>
    <p:extLst>
      <p:ext uri="{BB962C8B-B14F-4D97-AF65-F5344CB8AC3E}">
        <p14:creationId xmlns:p14="http://schemas.microsoft.com/office/powerpoint/2010/main" val="2177544588"/>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2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363435294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2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2109930726"/>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 name="TextBox 4"/>
          <p:cNvSpPr txBox="1"/>
          <p:nvPr userDrawn="1"/>
        </p:nvSpPr>
        <p:spPr>
          <a:xfrm>
            <a:off x="4751388" y="6477000"/>
            <a:ext cx="3672420" cy="100027"/>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p>
        </p:txBody>
      </p:sp>
      <p:sp>
        <p:nvSpPr>
          <p:cNvPr id="7" name="TextBox 6"/>
          <p:cNvSpPr txBox="1"/>
          <p:nvPr userDrawn="1"/>
        </p:nvSpPr>
        <p:spPr>
          <a:xfrm>
            <a:off x="376238" y="6477000"/>
            <a:ext cx="4016375" cy="100027"/>
          </a:xfrm>
          <a:prstGeom prst="rect">
            <a:avLst/>
          </a:prstGeom>
          <a:noFill/>
        </p:spPr>
        <p:txBody>
          <a:bodyPr wrap="square" lIns="0" tIns="0" rIns="0" bIns="0" rtlCol="0">
            <a:spAutoFit/>
          </a:bodyPr>
          <a:lstStyle/>
          <a:p>
            <a:pPr>
              <a:spcBef>
                <a:spcPts val="600"/>
              </a:spcBef>
              <a:buSzPct val="100000"/>
              <a:buFont typeface="Arial"/>
              <a:buNone/>
            </a:pPr>
            <a:r>
              <a:rPr lang="en-US" sz="650" dirty="0">
                <a:solidFill>
                  <a:prstClr val="white"/>
                </a:solidFill>
              </a:rPr>
              <a:t>© 2018 Pro </a:t>
            </a:r>
            <a:r>
              <a:rPr lang="en-US" sz="650" dirty="0" err="1">
                <a:solidFill>
                  <a:prstClr val="white"/>
                </a:solidFill>
              </a:rPr>
              <a:t>více</a:t>
            </a:r>
            <a:r>
              <a:rPr lang="en-US" sz="650" dirty="0">
                <a:solidFill>
                  <a:prstClr val="white"/>
                </a:solidFill>
              </a:rPr>
              <a:t> </a:t>
            </a:r>
            <a:r>
              <a:rPr lang="en-US" sz="650" dirty="0" err="1">
                <a:solidFill>
                  <a:prstClr val="white"/>
                </a:solidFill>
              </a:rPr>
              <a:t>informací</a:t>
            </a:r>
            <a:r>
              <a:rPr lang="en-US" sz="650" dirty="0">
                <a:solidFill>
                  <a:prstClr val="white"/>
                </a:solidFill>
              </a:rPr>
              <a:t> </a:t>
            </a:r>
            <a:r>
              <a:rPr lang="en-US" sz="650" dirty="0" err="1">
                <a:solidFill>
                  <a:prstClr val="white"/>
                </a:solidFill>
              </a:rPr>
              <a:t>kontaktujte</a:t>
            </a:r>
            <a:r>
              <a:rPr lang="en-US" sz="650" dirty="0">
                <a:solidFill>
                  <a:prstClr val="white"/>
                </a:solidFill>
              </a:rPr>
              <a:t> Deloitte </a:t>
            </a:r>
            <a:r>
              <a:rPr lang="en-US" sz="650" dirty="0" err="1">
                <a:solidFill>
                  <a:prstClr val="white"/>
                </a:solidFill>
              </a:rPr>
              <a:t>Česká</a:t>
            </a:r>
            <a:r>
              <a:rPr lang="en-US" sz="650" dirty="0">
                <a:solidFill>
                  <a:prstClr val="white"/>
                </a:solidFill>
              </a:rPr>
              <a:t> </a:t>
            </a:r>
            <a:r>
              <a:rPr lang="en-US" sz="650" dirty="0" err="1">
                <a:solidFill>
                  <a:prstClr val="white"/>
                </a:solidFill>
              </a:rPr>
              <a:t>republika</a:t>
            </a:r>
            <a:r>
              <a:rPr lang="en-US" sz="650" dirty="0">
                <a:solidFill>
                  <a:prstClr val="white"/>
                </a:solidFill>
              </a:rPr>
              <a:t>.</a:t>
            </a:r>
            <a:endParaRPr lang="cs-CZ" sz="650" dirty="0">
              <a:solidFill>
                <a:prstClr val="white"/>
              </a:solidFill>
            </a:endParaRP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53820156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72979144"/>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userDrawn="1"/>
        </p:nvSpPr>
        <p:spPr>
          <a:xfrm>
            <a:off x="4751388" y="6477000"/>
            <a:ext cx="3672420" cy="100027"/>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a:spcBef>
                <a:spcPts val="600"/>
              </a:spcBef>
              <a:buSzPct val="100000"/>
              <a:buFont typeface="Arial"/>
              <a:buNone/>
            </a:pPr>
            <a:r>
              <a:rPr lang="en-US" sz="650" dirty="0">
                <a:solidFill>
                  <a:prstClr val="white"/>
                </a:solidFill>
              </a:rPr>
              <a:t>© 2018 Pro </a:t>
            </a:r>
            <a:r>
              <a:rPr lang="en-US" sz="650" dirty="0" err="1">
                <a:solidFill>
                  <a:prstClr val="white"/>
                </a:solidFill>
              </a:rPr>
              <a:t>více</a:t>
            </a:r>
            <a:r>
              <a:rPr lang="en-US" sz="650" dirty="0">
                <a:solidFill>
                  <a:prstClr val="white"/>
                </a:solidFill>
              </a:rPr>
              <a:t> </a:t>
            </a:r>
            <a:r>
              <a:rPr lang="en-US" sz="650" dirty="0" err="1">
                <a:solidFill>
                  <a:prstClr val="white"/>
                </a:solidFill>
              </a:rPr>
              <a:t>informací</a:t>
            </a:r>
            <a:r>
              <a:rPr lang="en-US" sz="650" dirty="0">
                <a:solidFill>
                  <a:prstClr val="white"/>
                </a:solidFill>
              </a:rPr>
              <a:t> </a:t>
            </a:r>
            <a:r>
              <a:rPr lang="en-US" sz="650" dirty="0" err="1">
                <a:solidFill>
                  <a:prstClr val="white"/>
                </a:solidFill>
              </a:rPr>
              <a:t>kontaktujte</a:t>
            </a:r>
            <a:r>
              <a:rPr lang="en-US" sz="650" dirty="0">
                <a:solidFill>
                  <a:prstClr val="white"/>
                </a:solidFill>
              </a:rPr>
              <a:t> Deloitte </a:t>
            </a:r>
            <a:r>
              <a:rPr lang="en-US" sz="650" dirty="0" err="1">
                <a:solidFill>
                  <a:prstClr val="white"/>
                </a:solidFill>
              </a:rPr>
              <a:t>Česká</a:t>
            </a:r>
            <a:r>
              <a:rPr lang="en-US" sz="650" dirty="0">
                <a:solidFill>
                  <a:prstClr val="white"/>
                </a:solidFill>
              </a:rPr>
              <a:t> </a:t>
            </a:r>
            <a:r>
              <a:rPr lang="en-US" sz="650" dirty="0" err="1">
                <a:solidFill>
                  <a:prstClr val="white"/>
                </a:solidFill>
              </a:rPr>
              <a:t>republika</a:t>
            </a:r>
            <a:r>
              <a:rPr lang="en-US" sz="650" dirty="0">
                <a:solidFill>
                  <a:prstClr val="white"/>
                </a:solidFill>
              </a:rPr>
              <a:t>.</a:t>
            </a:r>
            <a:endParaRPr lang="cs-CZ" sz="650" dirty="0">
              <a:solidFill>
                <a:prstClr val="white"/>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6779626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userDrawn="1"/>
        </p:nvSpPr>
        <p:spPr>
          <a:xfrm>
            <a:off x="4751388" y="6477000"/>
            <a:ext cx="3672420" cy="100027"/>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a:spcBef>
                <a:spcPts val="600"/>
              </a:spcBef>
              <a:buSzPct val="100000"/>
              <a:buFont typeface="Arial"/>
              <a:buNone/>
            </a:pPr>
            <a:r>
              <a:rPr lang="en-US" sz="650" dirty="0">
                <a:solidFill>
                  <a:prstClr val="white"/>
                </a:solidFill>
              </a:rPr>
              <a:t>© 2018 Pro </a:t>
            </a:r>
            <a:r>
              <a:rPr lang="en-US" sz="650" dirty="0" err="1">
                <a:solidFill>
                  <a:prstClr val="white"/>
                </a:solidFill>
              </a:rPr>
              <a:t>více</a:t>
            </a:r>
            <a:r>
              <a:rPr lang="en-US" sz="650" dirty="0">
                <a:solidFill>
                  <a:prstClr val="white"/>
                </a:solidFill>
              </a:rPr>
              <a:t> </a:t>
            </a:r>
            <a:r>
              <a:rPr lang="en-US" sz="650" dirty="0" err="1">
                <a:solidFill>
                  <a:prstClr val="white"/>
                </a:solidFill>
              </a:rPr>
              <a:t>informací</a:t>
            </a:r>
            <a:r>
              <a:rPr lang="en-US" sz="650" dirty="0">
                <a:solidFill>
                  <a:prstClr val="white"/>
                </a:solidFill>
              </a:rPr>
              <a:t> </a:t>
            </a:r>
            <a:r>
              <a:rPr lang="en-US" sz="650" dirty="0" err="1">
                <a:solidFill>
                  <a:prstClr val="white"/>
                </a:solidFill>
              </a:rPr>
              <a:t>kontaktujte</a:t>
            </a:r>
            <a:r>
              <a:rPr lang="en-US" sz="650" dirty="0">
                <a:solidFill>
                  <a:prstClr val="white"/>
                </a:solidFill>
              </a:rPr>
              <a:t> Deloitte </a:t>
            </a:r>
            <a:r>
              <a:rPr lang="en-US" sz="650" dirty="0" err="1">
                <a:solidFill>
                  <a:prstClr val="white"/>
                </a:solidFill>
              </a:rPr>
              <a:t>Česká</a:t>
            </a:r>
            <a:r>
              <a:rPr lang="en-US" sz="650" dirty="0">
                <a:solidFill>
                  <a:prstClr val="white"/>
                </a:solidFill>
              </a:rPr>
              <a:t> </a:t>
            </a:r>
            <a:r>
              <a:rPr lang="en-US" sz="650" dirty="0" err="1">
                <a:solidFill>
                  <a:prstClr val="white"/>
                </a:solidFill>
              </a:rPr>
              <a:t>republika</a:t>
            </a:r>
            <a:r>
              <a:rPr lang="en-US" sz="650" dirty="0">
                <a:solidFill>
                  <a:prstClr val="white"/>
                </a:solidFill>
              </a:rPr>
              <a:t>.</a:t>
            </a:r>
            <a:endParaRPr lang="cs-CZ" sz="650" dirty="0">
              <a:solidFill>
                <a:prstClr val="white"/>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154143052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100027"/>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a:spcBef>
                <a:spcPts val="600"/>
              </a:spcBef>
              <a:buSzPct val="100000"/>
              <a:buFont typeface="Arial"/>
              <a:buNone/>
            </a:pPr>
            <a:r>
              <a:rPr lang="cs-CZ" sz="650" dirty="0">
                <a:solidFill>
                  <a:prstClr val="white"/>
                </a:solidFill>
              </a:rPr>
              <a:t>© 2018 Pro více informací kontaktujte Deloitte Česká republika.</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1729728420"/>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lvl3pPr marL="176400">
              <a:defRPr/>
            </a:lvl3pPr>
            <a:lvl4pPr marL="356400">
              <a:defRPr/>
            </a:lvl4pPr>
            <a:lvl5pPr marL="532800" indent="-176400">
              <a:defRPr lang="en-US" sz="1200" kern="1200" baseline="0" noProof="0" dirty="0">
                <a:solidFill>
                  <a:schemeClr val="tx1"/>
                </a:solidFill>
                <a:latin typeface="+mn-lt"/>
                <a:ea typeface="+mn-ea"/>
                <a:cs typeface="+mn-cs"/>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597498633"/>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lvl3pPr marL="176400">
              <a:defRPr/>
            </a:lvl3pPr>
            <a:lvl4pPr marL="356400">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Title 1"/>
          <p:cNvSpPr>
            <a:spLocks noGrp="1"/>
          </p:cNvSpPr>
          <p:nvPr>
            <p:ph type="title"/>
          </p:nvPr>
        </p:nvSpPr>
        <p:spPr>
          <a:xfrm>
            <a:off x="376238" y="317501"/>
            <a:ext cx="8391525" cy="334800"/>
          </a:xfrm>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672935713"/>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marL="176400">
              <a:defRPr sz="1600"/>
            </a:lvl3pPr>
            <a:lvl4pPr marL="356400">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Title 1"/>
          <p:cNvSpPr>
            <a:spLocks noGrp="1"/>
          </p:cNvSpPr>
          <p:nvPr>
            <p:ph type="title"/>
          </p:nvPr>
        </p:nvSpPr>
        <p:spPr>
          <a:xfrm>
            <a:off x="376238" y="317501"/>
            <a:ext cx="8391525" cy="334800"/>
          </a:xfrm>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1020816976"/>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a:t>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a:t>Edit Master text styles</a:t>
            </a:r>
          </a:p>
        </p:txBody>
      </p:sp>
      <p:sp>
        <p:nvSpPr>
          <p:cNvPr id="7" name="Title 1"/>
          <p:cNvSpPr>
            <a:spLocks noGrp="1"/>
          </p:cNvSpPr>
          <p:nvPr>
            <p:ph type="title"/>
          </p:nvPr>
        </p:nvSpPr>
        <p:spPr>
          <a:xfrm>
            <a:off x="376238" y="317501"/>
            <a:ext cx="8391525" cy="334800"/>
          </a:xfrm>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4159585840"/>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2 columns of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marL="176400">
              <a:tabLst>
                <a:tab pos="5029200" algn="r"/>
              </a:tabLst>
              <a:defRPr/>
            </a:lvl3pPr>
            <a:lvl4pPr marL="356400">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marL="176400">
              <a:tabLst>
                <a:tab pos="5029200" algn="r"/>
              </a:tabLst>
              <a:defRPr/>
            </a:lvl3pPr>
            <a:lvl4pPr marL="356400">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6" name="Title 1"/>
          <p:cNvSpPr>
            <a:spLocks noGrp="1"/>
          </p:cNvSpPr>
          <p:nvPr>
            <p:ph type="title"/>
          </p:nvPr>
        </p:nvSpPr>
        <p:spPr>
          <a:xfrm>
            <a:off x="376238" y="317501"/>
            <a:ext cx="8391525" cy="334800"/>
          </a:xfrm>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2213384678"/>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marL="176400">
              <a:tabLst>
                <a:tab pos="5029200" algn="r"/>
              </a:tabLst>
              <a:defRPr sz="1600"/>
            </a:lvl3pPr>
            <a:lvl4pPr marL="356400">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marL="176400">
              <a:tabLst>
                <a:tab pos="5029200" algn="r"/>
              </a:tabLst>
              <a:defRPr sz="1600"/>
            </a:lvl3pPr>
            <a:lvl4pPr marL="356400">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273443165"/>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marL="176400">
              <a:tabLst>
                <a:tab pos="5029200" algn="r"/>
              </a:tabLst>
              <a:defRPr/>
            </a:lvl3pPr>
            <a:lvl4pPr marL="356400">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84539523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677431162"/>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marL="0" indent="0">
              <a:spcAft>
                <a:spcPts val="0"/>
              </a:spcAft>
              <a:buNone/>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marL="0" indent="0">
              <a:spcAft>
                <a:spcPts val="0"/>
              </a:spcAft>
              <a:buNone/>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marL="0" indent="0">
              <a:spcAft>
                <a:spcPts val="0"/>
              </a:spcAft>
              <a:buNone/>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marL="0" indent="0">
              <a:spcAft>
                <a:spcPts val="0"/>
              </a:spcAft>
              <a:buNone/>
              <a:defRPr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537473088"/>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a:t>Click icon to add picture</a:t>
            </a:r>
            <a:endParaRPr lang="en-US" noProof="0" dirty="0"/>
          </a:p>
        </p:txBody>
      </p:sp>
      <p:sp>
        <p:nvSpPr>
          <p:cNvPr id="9" name="Text Placeholder 18"/>
          <p:cNvSpPr>
            <a:spLocks noGrp="1"/>
          </p:cNvSpPr>
          <p:nvPr>
            <p:ph idx="1"/>
          </p:nvPr>
        </p:nvSpPr>
        <p:spPr>
          <a:xfrm>
            <a:off x="376238" y="3832225"/>
            <a:ext cx="2762962" cy="2095200"/>
          </a:xfrm>
          <a:prstGeom prst="rect">
            <a:avLst/>
          </a:prstGeom>
        </p:spPr>
        <p:txBody>
          <a:bodyPr vert="horz" lIns="0" tIns="0" rIns="0" bIns="0" rtlCol="0">
            <a:noAutofit/>
          </a:bodyPr>
          <a:lstStyle>
            <a:lvl3pPr marL="176400">
              <a:defRPr/>
            </a:lvl3pPr>
            <a:lvl4pPr marL="356400">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3" name="Text Placeholder 18"/>
          <p:cNvSpPr>
            <a:spLocks noGrp="1"/>
          </p:cNvSpPr>
          <p:nvPr>
            <p:ph idx="16"/>
          </p:nvPr>
        </p:nvSpPr>
        <p:spPr>
          <a:xfrm>
            <a:off x="3200400" y="3832225"/>
            <a:ext cx="2743200" cy="2095200"/>
          </a:xfrm>
          <a:prstGeom prst="rect">
            <a:avLst/>
          </a:prstGeom>
        </p:spPr>
        <p:txBody>
          <a:bodyPr vert="horz" lIns="0" tIns="0" rIns="0" bIns="0" rtlCol="0">
            <a:noAutofit/>
          </a:bodyPr>
          <a:lstStyle>
            <a:lvl3pPr marL="176400">
              <a:defRPr/>
            </a:lvl3pPr>
            <a:lvl4pPr marL="356400">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4" name="Text Placeholder 18"/>
          <p:cNvSpPr>
            <a:spLocks noGrp="1"/>
          </p:cNvSpPr>
          <p:nvPr>
            <p:ph idx="17"/>
          </p:nvPr>
        </p:nvSpPr>
        <p:spPr>
          <a:xfrm>
            <a:off x="6004798" y="3832225"/>
            <a:ext cx="2762965" cy="2095200"/>
          </a:xfrm>
          <a:prstGeom prst="rect">
            <a:avLst/>
          </a:prstGeom>
        </p:spPr>
        <p:txBody>
          <a:bodyPr vert="horz" lIns="0" tIns="0" rIns="0" bIns="0" rtlCol="0">
            <a:noAutofit/>
          </a:bodyPr>
          <a:lstStyle>
            <a:lvl3pPr marL="176400">
              <a:defRPr/>
            </a:lvl3pPr>
            <a:lvl4pPr marL="356400">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271218461"/>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4" name="Title 1"/>
          <p:cNvSpPr>
            <a:spLocks noGrp="1"/>
          </p:cNvSpPr>
          <p:nvPr>
            <p:ph type="title"/>
          </p:nvPr>
        </p:nvSpPr>
        <p:spPr>
          <a:xfrm>
            <a:off x="376238" y="317501"/>
            <a:ext cx="8391525" cy="334800"/>
          </a:xfrm>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3675595999"/>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marL="0" indent="0">
              <a:spcAft>
                <a:spcPts val="1000"/>
              </a:spcAft>
              <a:buNone/>
              <a:defRPr b="0"/>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marL="0" indent="0">
              <a:spcAft>
                <a:spcPts val="1000"/>
              </a:spcAft>
              <a:buNone/>
              <a:defRPr b="0"/>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marL="0" indent="0">
              <a:spcAft>
                <a:spcPts val="1000"/>
              </a:spcAft>
              <a:buNone/>
              <a:defRPr b="0"/>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734145745"/>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noProof="0"/>
              <a:t>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noProof="0"/>
              <a:t>Edit Master text styles</a:t>
            </a:r>
          </a:p>
        </p:txBody>
      </p:sp>
    </p:spTree>
    <p:extLst>
      <p:ext uri="{BB962C8B-B14F-4D97-AF65-F5344CB8AC3E}">
        <p14:creationId xmlns:p14="http://schemas.microsoft.com/office/powerpoint/2010/main" val="32455013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2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1475" y="29337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Edit Master text styles</a:t>
            </a:r>
          </a:p>
        </p:txBody>
      </p:sp>
    </p:spTree>
    <p:extLst>
      <p:ext uri="{BB962C8B-B14F-4D97-AF65-F5344CB8AC3E}">
        <p14:creationId xmlns:p14="http://schemas.microsoft.com/office/powerpoint/2010/main" val="443248456"/>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6" name="Content Placeholder 2"/>
          <p:cNvSpPr>
            <a:spLocks noGrp="1"/>
          </p:cNvSpPr>
          <p:nvPr>
            <p:ph idx="10"/>
          </p:nvPr>
        </p:nvSpPr>
        <p:spPr>
          <a:xfrm>
            <a:off x="363538" y="1560052"/>
            <a:ext cx="8529638" cy="4800107"/>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200" b="1" smtClean="0">
                <a:solidFill>
                  <a:schemeClr val="tx1"/>
                </a:solidFill>
              </a:defRPr>
            </a:lvl1pPr>
            <a:lvl2pPr marL="171450" indent="-171450">
              <a:buClr>
                <a:srgbClr val="313131"/>
              </a:buClr>
              <a:buFont typeface="Arial" panose="020B0604020202020204" pitchFamily="34" charset="0"/>
              <a:buChar char="•"/>
              <a:defRPr lang="en-US" sz="1100" smtClean="0">
                <a:solidFill>
                  <a:schemeClr val="tx1"/>
                </a:solidFill>
              </a:defRPr>
            </a:lvl2pPr>
            <a:lvl3pPr>
              <a:buClr>
                <a:srgbClr val="313131"/>
              </a:buClr>
              <a:defRPr lang="en-US" sz="1100" smtClean="0">
                <a:solidFill>
                  <a:srgbClr val="313131"/>
                </a:solidFill>
              </a:defRPr>
            </a:lvl3pPr>
            <a:lvl4pPr>
              <a:buClr>
                <a:srgbClr val="313131"/>
              </a:buClr>
              <a:defRPr lang="en-US" sz="1100" smtClean="0">
                <a:solidFill>
                  <a:schemeClr val="tx1"/>
                </a:solidFill>
              </a:defRPr>
            </a:lvl4pPr>
            <a:lvl5pPr>
              <a:buClr>
                <a:srgbClr val="313131"/>
              </a:buClr>
              <a:defRPr lang="en-US" sz="1100" dirty="0" smtClean="0">
                <a:solidFill>
                  <a:schemeClr val="tx1"/>
                </a:solidFill>
              </a:defRPr>
            </a:lvl5pPr>
            <a:lvl6pPr>
              <a:defRPr>
                <a:solidFill>
                  <a:schemeClr val="tx1"/>
                </a:solidFill>
              </a:defRPr>
            </a:lvl6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Tree>
    <p:extLst>
      <p:ext uri="{BB962C8B-B14F-4D97-AF65-F5344CB8AC3E}">
        <p14:creationId xmlns:p14="http://schemas.microsoft.com/office/powerpoint/2010/main" val="177478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bg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79392" y="727200"/>
            <a:ext cx="5400000" cy="5400000"/>
          </a:xfrm>
          <a:prstGeom prst="rect">
            <a:avLst/>
          </a:prstGeom>
        </p:spPr>
        <p:txBody>
          <a:bodyPr rtlCol="0">
            <a:noAutofit/>
          </a:bodyPr>
          <a:lstStyle>
            <a:lvl1pPr>
              <a:defRPr>
                <a:solidFill>
                  <a:schemeClr val="bg1"/>
                </a:solidFill>
              </a:defRPr>
            </a:lvl1p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anchor="b">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9639355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3969641854"/>
      </p:ext>
    </p:extLst>
  </p:cSld>
  <p:clrMapOvr>
    <a:masterClrMapping/>
  </p:clrMapOvr>
  <p:transition>
    <p:fade/>
  </p:transition>
  <p:extLst>
    <p:ext uri="{DCECCB84-F9BA-43D5-87BE-67443E8EF086}">
      <p15:sldGuideLst xmlns:p15="http://schemas.microsoft.com/office/powerpoint/2012/main">
        <p15:guide id="1" orient="horz" pos="4133">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9172149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077819744"/>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2018. For information, contact Deloitte Czech Republic. </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CB8233B8-9FA3-4E81-8B20-DB786CF8072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786158631"/>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2018. For information, contact Deloitte Czech Republic. </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86E0312C-ADDB-4C5F-A780-D80133C23F91}"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689187052"/>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2018. For information, contact Deloitte Czech Republic. </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EDBD2319-F4B2-4189-A449-4EF0403C7B27}"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180886616"/>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3"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6" name="TextBox 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426EE9F-C07A-4365-885C-EC11BE0B5723}"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226563473"/>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2018. For information, contact Deloitte Czech Republic. </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8683FB8-D678-492C-9903-375821350388}"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2579198309"/>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7" name="think-cell Slide" r:id="rId4" imgW="360" imgH="360" progId="TCLayout.ActiveDocument.1">
                  <p:embed/>
                </p:oleObj>
              </mc:Choice>
              <mc:Fallback>
                <p:oleObj name="think-cell Slide" r:id="rId4" imgW="360" imgH="360" progId="TCLayout.ActiveDocument.1">
                  <p:embed/>
                  <p:pic>
                    <p:nvPicPr>
                      <p:cNvPr id="3"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6" name="TextBox 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8E8AC6D5-DA02-4A74-8703-B17830546B51}"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15514634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532373381"/>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61190811"/>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053203279"/>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31075301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254670641"/>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22969249"/>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endParaRPr lang="en-US" noProof="0" dirty="0"/>
          </a:p>
        </p:txBody>
      </p:sp>
    </p:spTree>
    <p:extLst>
      <p:ext uri="{BB962C8B-B14F-4D97-AF65-F5344CB8AC3E}">
        <p14:creationId xmlns:p14="http://schemas.microsoft.com/office/powerpoint/2010/main" val="2912425743"/>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1" name="think-cell Slide" r:id="rId4" imgW="360" imgH="360" progId="TCLayout.ActiveDocument.1">
                  <p:embed/>
                </p:oleObj>
              </mc:Choice>
              <mc:Fallback>
                <p:oleObj name="think-cell Slide" r:id="rId4" imgW="360" imgH="360" progId="TCLayout.ActiveDocument.1">
                  <p:embed/>
                  <p:pic>
                    <p:nvPicPr>
                      <p:cNvPr id="11"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3" name="TextBox 12"/>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DD06410-D99E-4A86-B097-07C46E184CDF}"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5" name="Rectangle 14"/>
          <p:cNvSpPr/>
          <p:nvPr/>
        </p:nvSpPr>
        <p:spPr>
          <a:xfrm>
            <a:off x="3240088" y="170021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7" name="Rectangle 16"/>
          <p:cNvSpPr/>
          <p:nvPr/>
        </p:nvSpPr>
        <p:spPr>
          <a:xfrm>
            <a:off x="6086475" y="170021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Tree>
    <p:extLst>
      <p:ext uri="{BB962C8B-B14F-4D97-AF65-F5344CB8AC3E}">
        <p14:creationId xmlns:p14="http://schemas.microsoft.com/office/powerpoint/2010/main" val="1008190930"/>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r>
              <a:rPr lang="en-US" noProof="0"/>
              <a:t>Click icon to add picture</a:t>
            </a:r>
            <a:endParaRPr lang="cs-CZ" noProof="0" dirty="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r>
              <a:rPr lang="en-US" noProof="0"/>
              <a:t>Click icon to add picture</a:t>
            </a:r>
            <a:endParaRPr lang="cs-CZ" noProof="0" dirty="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r>
              <a:rPr lang="en-US" noProof="0"/>
              <a:t>Click icon to add picture</a:t>
            </a:r>
            <a:endParaRPr lang="cs-CZ" noProof="0" dirty="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r>
              <a:rPr lang="en-US" noProof="0"/>
              <a:t>Click icon to add picture</a:t>
            </a:r>
            <a:endParaRPr lang="cs-CZ" noProof="0" dirty="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61131067"/>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5" name="think-cell Slide" r:id="rId4" imgW="360" imgH="360" progId="TCLayout.ActiveDocument.1">
                  <p:embed/>
                </p:oleObj>
              </mc:Choice>
              <mc:Fallback>
                <p:oleObj name="think-cell Slide" r:id="rId4" imgW="360" imgH="360" progId="TCLayout.ActiveDocument.1">
                  <p:embed/>
                  <p:pic>
                    <p:nvPicPr>
                      <p:cNvPr id="10"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3" name="TextBox 12"/>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4F63DE4-3641-4752-8490-8FDEAB763202}"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9" name="Rectangle 18"/>
          <p:cNvSpPr/>
          <p:nvPr/>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dirty="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r>
              <a:rPr lang="en-US" noProof="0"/>
              <a:t>Click icon to add picture</a:t>
            </a:r>
            <a:endParaRPr lang="cs-CZ" noProof="0" dirty="0"/>
          </a:p>
        </p:txBody>
      </p:sp>
      <p:sp>
        <p:nvSpPr>
          <p:cNvPr id="5" name="Text Placeholder 4"/>
          <p:cNvSpPr>
            <a:spLocks noGrp="1"/>
          </p:cNvSpPr>
          <p:nvPr>
            <p:ph type="body" sz="quarter" idx="18"/>
          </p:nvPr>
        </p:nvSpPr>
        <p:spPr>
          <a:xfrm>
            <a:off x="6663600" y="1827213"/>
            <a:ext cx="2084400" cy="9694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p:txBody>
      </p:sp>
      <p:sp>
        <p:nvSpPr>
          <p:cNvPr id="12" name="Text Placeholder 11"/>
          <p:cNvSpPr>
            <a:spLocks noGrp="1"/>
          </p:cNvSpPr>
          <p:nvPr>
            <p:ph type="body" sz="quarter" idx="19"/>
          </p:nvPr>
        </p:nvSpPr>
        <p:spPr>
          <a:xfrm>
            <a:off x="2072964" y="1827213"/>
            <a:ext cx="2085569" cy="972000"/>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73962734"/>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9" name="think-cell Slide" r:id="rId4" imgW="360" imgH="360" progId="TCLayout.ActiveDocument.1">
                  <p:embed/>
                </p:oleObj>
              </mc:Choice>
              <mc:Fallback>
                <p:oleObj name="think-cell Slide" r:id="rId4" imgW="360" imgH="360" progId="TCLayout.ActiveDocument.1">
                  <p:embed/>
                  <p:pic>
                    <p:nvPicPr>
                      <p:cNvPr id="12"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9" name="TextBox 18"/>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382B2C1-CF07-48F8-96F5-A9D5F4DF99E1}"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21" name="Rectangle 20"/>
          <p:cNvSpPr/>
          <p:nvPr/>
        </p:nvSpPr>
        <p:spPr>
          <a:xfrm>
            <a:off x="377825" y="1706563"/>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2" name="Rectangle 21"/>
          <p:cNvSpPr/>
          <p:nvPr/>
        </p:nvSpPr>
        <p:spPr>
          <a:xfrm>
            <a:off x="4668838" y="1700213"/>
            <a:ext cx="41052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3" name="Rectangle 22"/>
          <p:cNvSpPr/>
          <p:nvPr/>
        </p:nvSpPr>
        <p:spPr>
          <a:xfrm>
            <a:off x="377825" y="4065588"/>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4" name="Rectangle 23"/>
          <p:cNvSpPr/>
          <p:nvPr/>
        </p:nvSpPr>
        <p:spPr>
          <a:xfrm>
            <a:off x="4668838" y="4065588"/>
            <a:ext cx="4105275"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8" name="Picture Placeholder 11"/>
          <p:cNvSpPr>
            <a:spLocks noGrp="1"/>
          </p:cNvSpPr>
          <p:nvPr>
            <p:ph type="pic" sz="quarter" idx="25"/>
          </p:nvPr>
        </p:nvSpPr>
        <p:spPr>
          <a:xfrm>
            <a:off x="378000" y="1880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Tree>
    <p:extLst>
      <p:ext uri="{BB962C8B-B14F-4D97-AF65-F5344CB8AC3E}">
        <p14:creationId xmlns:p14="http://schemas.microsoft.com/office/powerpoint/2010/main" val="1750801881"/>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3" name="think-cell Slide" r:id="rId4" imgW="360" imgH="360" progId="TCLayout.ActiveDocument.1">
                  <p:embed/>
                </p:oleObj>
              </mc:Choice>
              <mc:Fallback>
                <p:oleObj name="think-cell Slide" r:id="rId4" imgW="360" imgH="360" progId="TCLayout.ActiveDocument.1">
                  <p:embed/>
                  <p:pic>
                    <p:nvPicPr>
                      <p:cNvPr id="5"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7" name="TextBox 6"/>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FF5BD3C-7CF3-48E9-B568-6AA9175D52D7}"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a:t>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650985419"/>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7" name="think-cell Slide" r:id="rId4" imgW="360" imgH="360" progId="TCLayout.ActiveDocument.1">
                  <p:embed/>
                </p:oleObj>
              </mc:Choice>
              <mc:Fallback>
                <p:oleObj name="think-cell Slide" r:id="rId4" imgW="360" imgH="360" progId="TCLayout.ActiveDocument.1">
                  <p:embed/>
                  <p:pic>
                    <p:nvPicPr>
                      <p:cNvPr id="6"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0" name="TextBox 9"/>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F4C58F5-FE9D-4B78-AE8E-5CC193A22FAC}"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Tree>
    <p:extLst>
      <p:ext uri="{BB962C8B-B14F-4D97-AF65-F5344CB8AC3E}">
        <p14:creationId xmlns:p14="http://schemas.microsoft.com/office/powerpoint/2010/main" val="854291673"/>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61" name="think-cell Slide" r:id="rId4" imgW="360" imgH="360" progId="TCLayout.ActiveDocument.1">
                  <p:embed/>
                </p:oleObj>
              </mc:Choice>
              <mc:Fallback>
                <p:oleObj name="think-cell Slide" r:id="rId4" imgW="360" imgH="360" progId="TCLayout.ActiveDocument.1">
                  <p:embed/>
                  <p:pic>
                    <p:nvPicPr>
                      <p:cNvPr id="11"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6" name="TextBox 1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2A8376DF-C6A7-42D7-AEAA-B1C8127831E8}"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r>
              <a:rPr lang="en-US" noProof="0"/>
              <a:t>Click icon to add picture</a:t>
            </a:r>
            <a:endParaRPr lang="cs-CZ" noProof="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r>
              <a:rPr lang="en-US" noProof="0"/>
              <a:t>Click icon to add picture</a:t>
            </a:r>
            <a:endParaRPr lang="cs-CZ" noProof="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en-US"/>
              <a:t>Edit Master text styles</a:t>
            </a:r>
          </a:p>
          <a:p>
            <a:pPr lvl="1"/>
            <a:r>
              <a:rPr lang="en-US"/>
              <a:t>Second level</a:t>
            </a:r>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4006759671"/>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1475" y="2933700"/>
            <a:ext cx="1722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Edit Master text styles</a:t>
            </a:r>
          </a:p>
        </p:txBody>
      </p:sp>
    </p:spTree>
    <p:extLst>
      <p:ext uri="{BB962C8B-B14F-4D97-AF65-F5344CB8AC3E}">
        <p14:creationId xmlns:p14="http://schemas.microsoft.com/office/powerpoint/2010/main" val="80511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472133554"/>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1475" y="29337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Edit Master text styles</a:t>
            </a:r>
          </a:p>
        </p:txBody>
      </p:sp>
    </p:spTree>
    <p:extLst>
      <p:ext uri="{BB962C8B-B14F-4D97-AF65-F5344CB8AC3E}">
        <p14:creationId xmlns:p14="http://schemas.microsoft.com/office/powerpoint/2010/main" val="1189394113"/>
      </p:ext>
    </p:extLst>
  </p:cSld>
  <p:clrMapOvr>
    <a:overrideClrMapping bg1="dk1" tx1="lt1" bg2="dk2" tx2="lt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7609062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621660576"/>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34914216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205925168"/>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5" name="TextBox 4"/>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7" name="TextBox 6"/>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52785469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50548086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1059902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669222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0" name="TextBox 9"/>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err="1">
                <a:solidFill>
                  <a:schemeClr val="bg1"/>
                </a:solidFill>
              </a:rPr>
              <a:t>Pravidelná</a:t>
            </a:r>
            <a:r>
              <a:rPr lang="en-US" sz="650" noProof="0" dirty="0">
                <a:solidFill>
                  <a:schemeClr val="bg1"/>
                </a:solidFill>
              </a:rPr>
              <a:t> </a:t>
            </a:r>
            <a:r>
              <a:rPr lang="en-US" sz="650" noProof="0" dirty="0" err="1">
                <a:solidFill>
                  <a:schemeClr val="bg1"/>
                </a:solidFill>
              </a:rPr>
              <a:t>diskuze</a:t>
            </a:r>
            <a:r>
              <a:rPr lang="cs-CZ" sz="650" baseline="0" noProof="0" dirty="0">
                <a:solidFill>
                  <a:schemeClr val="bg1"/>
                </a:solidFill>
              </a:rPr>
              <a:t> </a:t>
            </a:r>
            <a:r>
              <a:rPr lang="en-US" sz="650" noProof="0" dirty="0" err="1">
                <a:solidFill>
                  <a:schemeClr val="bg1"/>
                </a:solidFill>
              </a:rPr>
              <a:t>nad</a:t>
            </a:r>
            <a:r>
              <a:rPr lang="en-US" sz="650" noProof="0" dirty="0">
                <a:solidFill>
                  <a:schemeClr val="bg1"/>
                </a:solidFill>
              </a:rPr>
              <a:t> </a:t>
            </a:r>
            <a:r>
              <a:rPr lang="en-US" sz="650" noProof="0" dirty="0" err="1">
                <a:solidFill>
                  <a:schemeClr val="bg1"/>
                </a:solidFill>
              </a:rPr>
              <a:t>aktuálními</a:t>
            </a:r>
            <a:r>
              <a:rPr lang="en-US" sz="650" noProof="0" dirty="0">
                <a:solidFill>
                  <a:schemeClr val="bg1"/>
                </a:solidFill>
              </a:rPr>
              <a:t> </a:t>
            </a:r>
            <a:r>
              <a:rPr lang="en-US" sz="650" noProof="0" dirty="0" err="1">
                <a:solidFill>
                  <a:schemeClr val="bg1"/>
                </a:solidFill>
              </a:rPr>
              <a:t>tématy</a:t>
            </a:r>
            <a:endParaRPr lang="en-US" sz="650" noProof="0" dirty="0">
              <a:solidFill>
                <a:schemeClr val="bg1"/>
              </a:solidFill>
            </a:endParaRP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18874833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1" name="think-cell Slide" r:id="rId4" imgW="360" imgH="360" progId="TCLayout.ActiveDocument.1">
                  <p:embed/>
                </p:oleObj>
              </mc:Choice>
              <mc:Fallback>
                <p:oleObj name="think-cell Slide" r:id="rId4" imgW="360" imgH="360" progId="TCLayout.ActiveDocument.1">
                  <p:embed/>
                  <p:pic>
                    <p:nvPicPr>
                      <p:cNvPr id="11"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3" name="TextBox 12"/>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DD06410-D99E-4A86-B097-07C46E184CDF}"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5" name="Rectangle 14"/>
          <p:cNvSpPr/>
          <p:nvPr/>
        </p:nvSpPr>
        <p:spPr>
          <a:xfrm>
            <a:off x="3240088" y="170021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7" name="Rectangle 16"/>
          <p:cNvSpPr/>
          <p:nvPr/>
        </p:nvSpPr>
        <p:spPr>
          <a:xfrm>
            <a:off x="6086475" y="170021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Tree>
    <p:extLst>
      <p:ext uri="{BB962C8B-B14F-4D97-AF65-F5344CB8AC3E}">
        <p14:creationId xmlns:p14="http://schemas.microsoft.com/office/powerpoint/2010/main" val="3411315266"/>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0057612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389920685"/>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913223183"/>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888498209"/>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819352947"/>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102688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312706817"/>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954438694"/>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51586010"/>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57630122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r>
              <a:rPr lang="en-US" noProof="0"/>
              <a:t>Click icon to add picture</a:t>
            </a:r>
            <a:endParaRPr lang="cs-CZ" noProof="0" dirty="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r>
              <a:rPr lang="en-US" noProof="0"/>
              <a:t>Click icon to add picture</a:t>
            </a:r>
            <a:endParaRPr lang="cs-CZ" noProof="0" dirty="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r>
              <a:rPr lang="en-US" noProof="0"/>
              <a:t>Click icon to add picture</a:t>
            </a:r>
            <a:endParaRPr lang="cs-CZ" noProof="0" dirty="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r>
              <a:rPr lang="en-US" noProof="0"/>
              <a:t>Click icon to add picture</a:t>
            </a:r>
            <a:endParaRPr lang="cs-CZ" noProof="0" dirty="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26277856"/>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8498459"/>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772919014"/>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2789332805"/>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629505808"/>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043697150"/>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2263067723"/>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a:t>Click to 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a:t>Click to edit Master text styles</a:t>
            </a:r>
          </a:p>
        </p:txBody>
      </p:sp>
    </p:spTree>
    <p:extLst>
      <p:ext uri="{BB962C8B-B14F-4D97-AF65-F5344CB8AC3E}">
        <p14:creationId xmlns:p14="http://schemas.microsoft.com/office/powerpoint/2010/main" val="839089882"/>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679371379"/>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106331649"/>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61453488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5" name="think-cell Slide" r:id="rId4" imgW="360" imgH="360" progId="TCLayout.ActiveDocument.1">
                  <p:embed/>
                </p:oleObj>
              </mc:Choice>
              <mc:Fallback>
                <p:oleObj name="think-cell Slide" r:id="rId4" imgW="360" imgH="360" progId="TCLayout.ActiveDocument.1">
                  <p:embed/>
                  <p:pic>
                    <p:nvPicPr>
                      <p:cNvPr id="10"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3" name="TextBox 12"/>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4F63DE4-3641-4752-8490-8FDEAB763202}"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9" name="Rectangle 18"/>
          <p:cNvSpPr/>
          <p:nvPr/>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dirty="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r>
              <a:rPr lang="en-US" noProof="0"/>
              <a:t>Click icon to add picture</a:t>
            </a:r>
            <a:endParaRPr lang="cs-CZ" noProof="0" dirty="0"/>
          </a:p>
        </p:txBody>
      </p:sp>
      <p:sp>
        <p:nvSpPr>
          <p:cNvPr id="5" name="Text Placeholder 4"/>
          <p:cNvSpPr>
            <a:spLocks noGrp="1"/>
          </p:cNvSpPr>
          <p:nvPr>
            <p:ph type="body" sz="quarter" idx="18"/>
          </p:nvPr>
        </p:nvSpPr>
        <p:spPr>
          <a:xfrm>
            <a:off x="6663600" y="1827213"/>
            <a:ext cx="2084400" cy="9694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p:txBody>
      </p:sp>
      <p:sp>
        <p:nvSpPr>
          <p:cNvPr id="12" name="Text Placeholder 11"/>
          <p:cNvSpPr>
            <a:spLocks noGrp="1"/>
          </p:cNvSpPr>
          <p:nvPr>
            <p:ph type="body" sz="quarter" idx="19"/>
          </p:nvPr>
        </p:nvSpPr>
        <p:spPr>
          <a:xfrm>
            <a:off x="2072964" y="1827213"/>
            <a:ext cx="2085569" cy="972000"/>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4622146"/>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982757101"/>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869459215"/>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419375287"/>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720381922"/>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1253274682"/>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84285933"/>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891220852"/>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59806394"/>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66409220"/>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41120849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9" name="think-cell Slide" r:id="rId4" imgW="360" imgH="360" progId="TCLayout.ActiveDocument.1">
                  <p:embed/>
                </p:oleObj>
              </mc:Choice>
              <mc:Fallback>
                <p:oleObj name="think-cell Slide" r:id="rId4" imgW="360" imgH="360" progId="TCLayout.ActiveDocument.1">
                  <p:embed/>
                  <p:pic>
                    <p:nvPicPr>
                      <p:cNvPr id="12"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9" name="TextBox 18"/>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382B2C1-CF07-48F8-96F5-A9D5F4DF99E1}"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21" name="Rectangle 20"/>
          <p:cNvSpPr/>
          <p:nvPr/>
        </p:nvSpPr>
        <p:spPr>
          <a:xfrm>
            <a:off x="377825" y="1706563"/>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2" name="Rectangle 21"/>
          <p:cNvSpPr/>
          <p:nvPr/>
        </p:nvSpPr>
        <p:spPr>
          <a:xfrm>
            <a:off x="4668838" y="1700213"/>
            <a:ext cx="41052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3" name="Rectangle 22"/>
          <p:cNvSpPr/>
          <p:nvPr/>
        </p:nvSpPr>
        <p:spPr>
          <a:xfrm>
            <a:off x="377825" y="4065588"/>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4" name="Rectangle 23"/>
          <p:cNvSpPr/>
          <p:nvPr/>
        </p:nvSpPr>
        <p:spPr>
          <a:xfrm>
            <a:off x="4668838" y="4065588"/>
            <a:ext cx="4105275"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8" name="Picture Placeholder 11"/>
          <p:cNvSpPr>
            <a:spLocks noGrp="1"/>
          </p:cNvSpPr>
          <p:nvPr>
            <p:ph type="pic" sz="quarter" idx="25"/>
          </p:nvPr>
        </p:nvSpPr>
        <p:spPr>
          <a:xfrm>
            <a:off x="378000" y="1880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Tree>
    <p:extLst>
      <p:ext uri="{BB962C8B-B14F-4D97-AF65-F5344CB8AC3E}">
        <p14:creationId xmlns:p14="http://schemas.microsoft.com/office/powerpoint/2010/main" val="373636721"/>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079923"/>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7028135" y="4402456"/>
            <a:ext cx="1739627" cy="1725448"/>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28137" y="6208529"/>
            <a:ext cx="1739626" cy="363722"/>
          </a:xfrm>
        </p:spPr>
        <p:txBody>
          <a:bodyPr anchor="b" anchorCtr="0"/>
          <a:lstStyle>
            <a:lvl1pPr>
              <a:lnSpc>
                <a:spcPct val="100000"/>
              </a:lnSpc>
              <a:defRPr sz="950"/>
            </a:lvl1pPr>
          </a:lstStyle>
          <a:p>
            <a:pPr lvl="0"/>
            <a:r>
              <a:rPr lang="en-US" noProof="0"/>
              <a:t>Click to edit Master text styles</a:t>
            </a:r>
          </a:p>
        </p:txBody>
      </p:sp>
      <p:sp>
        <p:nvSpPr>
          <p:cNvPr id="5" name="Text Placeholder 5"/>
          <p:cNvSpPr>
            <a:spLocks noGrp="1"/>
          </p:cNvSpPr>
          <p:nvPr>
            <p:ph type="body" sz="quarter" idx="13"/>
          </p:nvPr>
        </p:nvSpPr>
        <p:spPr>
          <a:xfrm>
            <a:off x="376239" y="4402455"/>
            <a:ext cx="6396702" cy="2169796"/>
          </a:xfrm>
        </p:spPr>
        <p:txBody>
          <a:bodyPr anchor="b" anchorCtr="0"/>
          <a:lstStyle>
            <a:lvl1pPr>
              <a:lnSpc>
                <a:spcPct val="100000"/>
              </a:lnSpc>
              <a:spcAft>
                <a:spcPts val="600"/>
              </a:spcAft>
              <a:defRPr sz="900"/>
            </a:lvl1pPr>
          </a:lstStyle>
          <a:p>
            <a:pPr lvl="0"/>
            <a:r>
              <a:rPr lang="en-US" noProof="0"/>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70800" y="2933258"/>
            <a:ext cx="1722770" cy="378000"/>
          </a:xfrm>
          <a:prstGeom prst="rect">
            <a:avLst/>
          </a:prstGeom>
        </p:spPr>
      </p:pic>
    </p:spTree>
    <p:extLst>
      <p:ext uri="{BB962C8B-B14F-4D97-AF65-F5344CB8AC3E}">
        <p14:creationId xmlns:p14="http://schemas.microsoft.com/office/powerpoint/2010/main" val="21556136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26483818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487488950"/>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0173200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914625329"/>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 name="TextBox 4"/>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7" name="TextBox 6"/>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20787923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80895301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65806431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06970994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4167971840"/>
      </p:ext>
    </p:extLst>
  </p:cSld>
  <p:clrMapOvr>
    <a:masterClrMapping/>
  </p:clrMapOvr>
  <p:transition>
    <p:fade/>
  </p:transition>
  <p:extLst>
    <p:ext uri="{DCECCB84-F9BA-43D5-87BE-67443E8EF086}">
      <p15:sldGuideLst xmlns:p15="http://schemas.microsoft.com/office/powerpoint/2012/main">
        <p15:guide id="1" orient="horz" pos="413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3" name="think-cell Slide" r:id="rId4" imgW="360" imgH="360" progId="TCLayout.ActiveDocument.1">
                  <p:embed/>
                </p:oleObj>
              </mc:Choice>
              <mc:Fallback>
                <p:oleObj name="think-cell Slide" r:id="rId4" imgW="360" imgH="360" progId="TCLayout.ActiveDocument.1">
                  <p:embed/>
                  <p:pic>
                    <p:nvPicPr>
                      <p:cNvPr id="5"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7" name="TextBox 6"/>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FF5BD3C-7CF3-48E9-B568-6AA9175D52D7}"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a:t>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153098206"/>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48281216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56110831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054799260"/>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461992135"/>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1_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818963798"/>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1_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103867378"/>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34851745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4250374281"/>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685195590"/>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92283117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7" name="think-cell Slide" r:id="rId4" imgW="360" imgH="360" progId="TCLayout.ActiveDocument.1">
                  <p:embed/>
                </p:oleObj>
              </mc:Choice>
              <mc:Fallback>
                <p:oleObj name="think-cell Slide" r:id="rId4" imgW="360" imgH="360" progId="TCLayout.ActiveDocument.1">
                  <p:embed/>
                  <p:pic>
                    <p:nvPicPr>
                      <p:cNvPr id="6"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0" name="TextBox 9"/>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F4C58F5-FE9D-4B78-AE8E-5CC193A22FAC}"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Tree>
    <p:extLst>
      <p:ext uri="{BB962C8B-B14F-4D97-AF65-F5344CB8AC3E}">
        <p14:creationId xmlns:p14="http://schemas.microsoft.com/office/powerpoint/2010/main" val="2299033215"/>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955819268"/>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394947718"/>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a:t>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50711784"/>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a:t>Edit Master text styles</a:t>
            </a:r>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2096872816"/>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800910485"/>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294429985"/>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2593271935"/>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a:t>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a:t>Edit Master text styles</a:t>
            </a:r>
          </a:p>
        </p:txBody>
      </p:sp>
    </p:spTree>
    <p:extLst>
      <p:ext uri="{BB962C8B-B14F-4D97-AF65-F5344CB8AC3E}">
        <p14:creationId xmlns:p14="http://schemas.microsoft.com/office/powerpoint/2010/main" val="825882961"/>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530457184"/>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38500532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1" name="think-cell Slide" r:id="rId4" imgW="360" imgH="360" progId="TCLayout.ActiveDocument.1">
                  <p:embed/>
                </p:oleObj>
              </mc:Choice>
              <mc:Fallback>
                <p:oleObj name="think-cell Slide" r:id="rId4" imgW="360" imgH="360" progId="TCLayout.ActiveDocument.1">
                  <p:embed/>
                  <p:pic>
                    <p:nvPicPr>
                      <p:cNvPr id="11"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6" name="TextBox 1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2A8376DF-C6A7-42D7-AEAA-B1C8127831E8}"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r>
              <a:rPr lang="en-US" noProof="0"/>
              <a:t>Click icon to add picture</a:t>
            </a:r>
            <a:endParaRPr lang="cs-CZ" noProof="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r>
              <a:rPr lang="en-US" noProof="0"/>
              <a:t>Click icon to add picture</a:t>
            </a:r>
            <a:endParaRPr lang="cs-CZ" noProof="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en-US"/>
              <a:t>Edit Master text styles</a:t>
            </a:r>
          </a:p>
          <a:p>
            <a:pPr lvl="1"/>
            <a:r>
              <a:rPr lang="en-US"/>
              <a:t>Second level</a:t>
            </a:r>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3776414742"/>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232211725"/>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319073826"/>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307388338"/>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1358887780"/>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789710129"/>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834851959"/>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1_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282298309"/>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50246026"/>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2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1555246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2_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a:t>Click icon to add picture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
        <p:nvSpPr>
          <p:cNvPr id="19"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Tree>
    <p:extLst>
      <p:ext uri="{BB962C8B-B14F-4D97-AF65-F5344CB8AC3E}">
        <p14:creationId xmlns:p14="http://schemas.microsoft.com/office/powerpoint/2010/main" val="2523526932"/>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l="13092" t="30281" r="12016" b="29289"/>
          <a:stretch>
            <a:fillRect/>
          </a:stretch>
        </p:blipFill>
        <p:spPr bwMode="auto">
          <a:xfrm>
            <a:off x="371475" y="2933700"/>
            <a:ext cx="1722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Edit Master text styles</a:t>
            </a:r>
          </a:p>
        </p:txBody>
      </p:sp>
    </p:spTree>
    <p:extLst>
      <p:ext uri="{BB962C8B-B14F-4D97-AF65-F5344CB8AC3E}">
        <p14:creationId xmlns:p14="http://schemas.microsoft.com/office/powerpoint/2010/main" val="10567928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2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130568582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2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383049152"/>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 name="TextBox 4"/>
          <p:cNvSpPr txBox="1"/>
          <p:nvPr userDrawn="1"/>
        </p:nvSpPr>
        <p:spPr>
          <a:xfrm>
            <a:off x="4751388" y="6477000"/>
            <a:ext cx="3672420" cy="100027"/>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p>
        </p:txBody>
      </p:sp>
      <p:sp>
        <p:nvSpPr>
          <p:cNvPr id="7" name="TextBox 6"/>
          <p:cNvSpPr txBox="1"/>
          <p:nvPr userDrawn="1"/>
        </p:nvSpPr>
        <p:spPr>
          <a:xfrm>
            <a:off x="376238" y="6477000"/>
            <a:ext cx="4016375" cy="100027"/>
          </a:xfrm>
          <a:prstGeom prst="rect">
            <a:avLst/>
          </a:prstGeom>
          <a:noFill/>
        </p:spPr>
        <p:txBody>
          <a:bodyPr wrap="square" lIns="0" tIns="0" rIns="0" bIns="0" rtlCol="0">
            <a:spAutoFit/>
          </a:bodyPr>
          <a:lstStyle/>
          <a:p>
            <a:pPr>
              <a:spcBef>
                <a:spcPts val="600"/>
              </a:spcBef>
              <a:buSzPct val="100000"/>
              <a:buFont typeface="Arial"/>
              <a:buNone/>
            </a:pPr>
            <a:r>
              <a:rPr lang="en-US" sz="650" dirty="0">
                <a:solidFill>
                  <a:prstClr val="white"/>
                </a:solidFill>
              </a:rPr>
              <a:t>© 2018 Pro </a:t>
            </a:r>
            <a:r>
              <a:rPr lang="en-US" sz="650" dirty="0" err="1">
                <a:solidFill>
                  <a:prstClr val="white"/>
                </a:solidFill>
              </a:rPr>
              <a:t>více</a:t>
            </a:r>
            <a:r>
              <a:rPr lang="en-US" sz="650" dirty="0">
                <a:solidFill>
                  <a:prstClr val="white"/>
                </a:solidFill>
              </a:rPr>
              <a:t> </a:t>
            </a:r>
            <a:r>
              <a:rPr lang="en-US" sz="650" dirty="0" err="1">
                <a:solidFill>
                  <a:prstClr val="white"/>
                </a:solidFill>
              </a:rPr>
              <a:t>informací</a:t>
            </a:r>
            <a:r>
              <a:rPr lang="en-US" sz="650" dirty="0">
                <a:solidFill>
                  <a:prstClr val="white"/>
                </a:solidFill>
              </a:rPr>
              <a:t> </a:t>
            </a:r>
            <a:r>
              <a:rPr lang="en-US" sz="650" dirty="0" err="1">
                <a:solidFill>
                  <a:prstClr val="white"/>
                </a:solidFill>
              </a:rPr>
              <a:t>kontaktujte</a:t>
            </a:r>
            <a:r>
              <a:rPr lang="en-US" sz="650" dirty="0">
                <a:solidFill>
                  <a:prstClr val="white"/>
                </a:solidFill>
              </a:rPr>
              <a:t> Deloitte </a:t>
            </a:r>
            <a:r>
              <a:rPr lang="en-US" sz="650" dirty="0" err="1">
                <a:solidFill>
                  <a:prstClr val="white"/>
                </a:solidFill>
              </a:rPr>
              <a:t>Česká</a:t>
            </a:r>
            <a:r>
              <a:rPr lang="en-US" sz="650" dirty="0">
                <a:solidFill>
                  <a:prstClr val="white"/>
                </a:solidFill>
              </a:rPr>
              <a:t> </a:t>
            </a:r>
            <a:r>
              <a:rPr lang="en-US" sz="650" dirty="0" err="1">
                <a:solidFill>
                  <a:prstClr val="white"/>
                </a:solidFill>
              </a:rPr>
              <a:t>republika</a:t>
            </a:r>
            <a:r>
              <a:rPr lang="en-US" sz="650" dirty="0">
                <a:solidFill>
                  <a:prstClr val="white"/>
                </a:solidFill>
              </a:rPr>
              <a:t>.</a:t>
            </a:r>
            <a:endParaRPr lang="cs-CZ" sz="650" dirty="0">
              <a:solidFill>
                <a:prstClr val="white"/>
              </a:solidFill>
            </a:endParaRP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21263964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userDrawn="1"/>
        </p:nvSpPr>
        <p:spPr>
          <a:xfrm>
            <a:off x="4751388" y="6477000"/>
            <a:ext cx="3672420" cy="100027"/>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a:spcBef>
                <a:spcPts val="600"/>
              </a:spcBef>
              <a:buSzPct val="100000"/>
              <a:buFont typeface="Arial"/>
              <a:buNone/>
            </a:pPr>
            <a:r>
              <a:rPr lang="en-US" sz="650" dirty="0">
                <a:solidFill>
                  <a:prstClr val="white"/>
                </a:solidFill>
              </a:rPr>
              <a:t>© 2018 Pro </a:t>
            </a:r>
            <a:r>
              <a:rPr lang="en-US" sz="650" dirty="0" err="1">
                <a:solidFill>
                  <a:prstClr val="white"/>
                </a:solidFill>
              </a:rPr>
              <a:t>více</a:t>
            </a:r>
            <a:r>
              <a:rPr lang="en-US" sz="650" dirty="0">
                <a:solidFill>
                  <a:prstClr val="white"/>
                </a:solidFill>
              </a:rPr>
              <a:t> </a:t>
            </a:r>
            <a:r>
              <a:rPr lang="en-US" sz="650" dirty="0" err="1">
                <a:solidFill>
                  <a:prstClr val="white"/>
                </a:solidFill>
              </a:rPr>
              <a:t>informací</a:t>
            </a:r>
            <a:r>
              <a:rPr lang="en-US" sz="650" dirty="0">
                <a:solidFill>
                  <a:prstClr val="white"/>
                </a:solidFill>
              </a:rPr>
              <a:t> </a:t>
            </a:r>
            <a:r>
              <a:rPr lang="en-US" sz="650" dirty="0" err="1">
                <a:solidFill>
                  <a:prstClr val="white"/>
                </a:solidFill>
              </a:rPr>
              <a:t>kontaktujte</a:t>
            </a:r>
            <a:r>
              <a:rPr lang="en-US" sz="650" dirty="0">
                <a:solidFill>
                  <a:prstClr val="white"/>
                </a:solidFill>
              </a:rPr>
              <a:t> Deloitte </a:t>
            </a:r>
            <a:r>
              <a:rPr lang="en-US" sz="650" dirty="0" err="1">
                <a:solidFill>
                  <a:prstClr val="white"/>
                </a:solidFill>
              </a:rPr>
              <a:t>Česká</a:t>
            </a:r>
            <a:r>
              <a:rPr lang="en-US" sz="650" dirty="0">
                <a:solidFill>
                  <a:prstClr val="white"/>
                </a:solidFill>
              </a:rPr>
              <a:t> </a:t>
            </a:r>
            <a:r>
              <a:rPr lang="en-US" sz="650" dirty="0" err="1">
                <a:solidFill>
                  <a:prstClr val="white"/>
                </a:solidFill>
              </a:rPr>
              <a:t>republika</a:t>
            </a:r>
            <a:r>
              <a:rPr lang="en-US" sz="650" dirty="0">
                <a:solidFill>
                  <a:prstClr val="white"/>
                </a:solidFill>
              </a:rPr>
              <a:t>.</a:t>
            </a:r>
            <a:endParaRPr lang="cs-CZ" sz="650" dirty="0">
              <a:solidFill>
                <a:prstClr val="white"/>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48052493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userDrawn="1"/>
        </p:nvSpPr>
        <p:spPr>
          <a:xfrm>
            <a:off x="4751388" y="6477000"/>
            <a:ext cx="3672420" cy="100027"/>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a:spcBef>
                <a:spcPts val="600"/>
              </a:spcBef>
              <a:buSzPct val="100000"/>
              <a:buFont typeface="Arial"/>
              <a:buNone/>
            </a:pPr>
            <a:r>
              <a:rPr lang="en-US" sz="650" dirty="0">
                <a:solidFill>
                  <a:prstClr val="white"/>
                </a:solidFill>
              </a:rPr>
              <a:t>© 2018 Pro </a:t>
            </a:r>
            <a:r>
              <a:rPr lang="en-US" sz="650" dirty="0" err="1">
                <a:solidFill>
                  <a:prstClr val="white"/>
                </a:solidFill>
              </a:rPr>
              <a:t>více</a:t>
            </a:r>
            <a:r>
              <a:rPr lang="en-US" sz="650" dirty="0">
                <a:solidFill>
                  <a:prstClr val="white"/>
                </a:solidFill>
              </a:rPr>
              <a:t> </a:t>
            </a:r>
            <a:r>
              <a:rPr lang="en-US" sz="650" dirty="0" err="1">
                <a:solidFill>
                  <a:prstClr val="white"/>
                </a:solidFill>
              </a:rPr>
              <a:t>informací</a:t>
            </a:r>
            <a:r>
              <a:rPr lang="en-US" sz="650" dirty="0">
                <a:solidFill>
                  <a:prstClr val="white"/>
                </a:solidFill>
              </a:rPr>
              <a:t> </a:t>
            </a:r>
            <a:r>
              <a:rPr lang="en-US" sz="650" dirty="0" err="1">
                <a:solidFill>
                  <a:prstClr val="white"/>
                </a:solidFill>
              </a:rPr>
              <a:t>kontaktujte</a:t>
            </a:r>
            <a:r>
              <a:rPr lang="en-US" sz="650" dirty="0">
                <a:solidFill>
                  <a:prstClr val="white"/>
                </a:solidFill>
              </a:rPr>
              <a:t> Deloitte </a:t>
            </a:r>
            <a:r>
              <a:rPr lang="en-US" sz="650" dirty="0" err="1">
                <a:solidFill>
                  <a:prstClr val="white"/>
                </a:solidFill>
              </a:rPr>
              <a:t>Česká</a:t>
            </a:r>
            <a:r>
              <a:rPr lang="en-US" sz="650" dirty="0">
                <a:solidFill>
                  <a:prstClr val="white"/>
                </a:solidFill>
              </a:rPr>
              <a:t> </a:t>
            </a:r>
            <a:r>
              <a:rPr lang="en-US" sz="650" dirty="0" err="1">
                <a:solidFill>
                  <a:prstClr val="white"/>
                </a:solidFill>
              </a:rPr>
              <a:t>republika</a:t>
            </a:r>
            <a:r>
              <a:rPr lang="en-US" sz="650" dirty="0">
                <a:solidFill>
                  <a:prstClr val="white"/>
                </a:solidFill>
              </a:rPr>
              <a:t>.</a:t>
            </a:r>
            <a:endParaRPr lang="cs-CZ" sz="650" dirty="0">
              <a:solidFill>
                <a:prstClr val="white"/>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102749978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100027"/>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a:spcBef>
                <a:spcPts val="600"/>
              </a:spcBef>
              <a:buSzPct val="100000"/>
              <a:buFont typeface="Arial"/>
              <a:buNone/>
            </a:pPr>
            <a:r>
              <a:rPr lang="cs-CZ" sz="650" dirty="0">
                <a:solidFill>
                  <a:prstClr val="white"/>
                </a:solidFill>
              </a:rPr>
              <a:t>© 2018 Pro více informací kontaktujte Deloitte Česká republika.</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3222023454"/>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lvl3pPr marL="176400">
              <a:defRPr/>
            </a:lvl3pPr>
            <a:lvl4pPr marL="356400">
              <a:defRPr/>
            </a:lvl4pPr>
            <a:lvl5pPr marL="532800" indent="-176400">
              <a:defRPr lang="en-US" sz="1200" kern="1200" baseline="0" noProof="0" dirty="0">
                <a:solidFill>
                  <a:schemeClr val="tx1"/>
                </a:solidFill>
                <a:latin typeface="+mn-lt"/>
                <a:ea typeface="+mn-ea"/>
                <a:cs typeface="+mn-cs"/>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938493262"/>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2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lvl3pPr marL="176400">
              <a:defRPr/>
            </a:lvl3pPr>
            <a:lvl4pPr marL="356400">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Title 1"/>
          <p:cNvSpPr>
            <a:spLocks noGrp="1"/>
          </p:cNvSpPr>
          <p:nvPr>
            <p:ph type="title"/>
          </p:nvPr>
        </p:nvSpPr>
        <p:spPr>
          <a:xfrm>
            <a:off x="376238" y="317501"/>
            <a:ext cx="8391525" cy="334800"/>
          </a:xfrm>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314163318"/>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_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marL="176400">
              <a:defRPr sz="1600"/>
            </a:lvl3pPr>
            <a:lvl4pPr marL="356400">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Title 1"/>
          <p:cNvSpPr>
            <a:spLocks noGrp="1"/>
          </p:cNvSpPr>
          <p:nvPr>
            <p:ph type="title"/>
          </p:nvPr>
        </p:nvSpPr>
        <p:spPr>
          <a:xfrm>
            <a:off x="376238" y="317501"/>
            <a:ext cx="8391525" cy="334800"/>
          </a:xfrm>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2409085034"/>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a:t>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a:t>Edit Master text styles</a:t>
            </a:r>
          </a:p>
        </p:txBody>
      </p:sp>
      <p:sp>
        <p:nvSpPr>
          <p:cNvPr id="7" name="Title 1"/>
          <p:cNvSpPr>
            <a:spLocks noGrp="1"/>
          </p:cNvSpPr>
          <p:nvPr>
            <p:ph type="title"/>
          </p:nvPr>
        </p:nvSpPr>
        <p:spPr>
          <a:xfrm>
            <a:off x="376238" y="317501"/>
            <a:ext cx="8391525" cy="334800"/>
          </a:xfrm>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143079003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a:extLst>
              <a:ext uri="{28A0092B-C50C-407E-A947-70E740481C1C}">
                <a14:useLocalDpi xmlns:a14="http://schemas.microsoft.com/office/drawing/2010/main" val="0"/>
              </a:ext>
            </a:extLst>
          </a:blip>
          <a:srcRect l="13101" t="30945" r="12286" b="30614"/>
          <a:stretch>
            <a:fillRect/>
          </a:stretch>
        </p:blipFill>
        <p:spPr bwMode="auto">
          <a:xfrm>
            <a:off x="371475" y="284824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Edit Master text styles</a:t>
            </a:r>
          </a:p>
        </p:txBody>
      </p:sp>
    </p:spTree>
    <p:extLst>
      <p:ext uri="{BB962C8B-B14F-4D97-AF65-F5344CB8AC3E}">
        <p14:creationId xmlns:p14="http://schemas.microsoft.com/office/powerpoint/2010/main" val="2105324345"/>
      </p:ext>
    </p:extLst>
  </p:cSld>
  <p:clrMapOvr>
    <a:overrideClrMapping bg1="dk1" tx1="lt1" bg2="dk2" tx2="lt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2 columns of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marL="176400">
              <a:tabLst>
                <a:tab pos="5029200" algn="r"/>
              </a:tabLst>
              <a:defRPr/>
            </a:lvl3pPr>
            <a:lvl4pPr marL="356400">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marL="176400">
              <a:tabLst>
                <a:tab pos="5029200" algn="r"/>
              </a:tabLst>
              <a:defRPr/>
            </a:lvl3pPr>
            <a:lvl4pPr marL="356400">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6" name="Title 1"/>
          <p:cNvSpPr>
            <a:spLocks noGrp="1"/>
          </p:cNvSpPr>
          <p:nvPr>
            <p:ph type="title"/>
          </p:nvPr>
        </p:nvSpPr>
        <p:spPr>
          <a:xfrm>
            <a:off x="376238" y="317501"/>
            <a:ext cx="8391525" cy="334800"/>
          </a:xfrm>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4087061510"/>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2_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marL="176400">
              <a:tabLst>
                <a:tab pos="5029200" algn="r"/>
              </a:tabLst>
              <a:defRPr sz="1600"/>
            </a:lvl3pPr>
            <a:lvl4pPr marL="356400">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marL="176400">
              <a:tabLst>
                <a:tab pos="5029200" algn="r"/>
              </a:tabLst>
              <a:defRPr sz="1600"/>
            </a:lvl3pPr>
            <a:lvl4pPr marL="356400">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483873147"/>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_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marL="176400">
              <a:tabLst>
                <a:tab pos="5029200" algn="r"/>
              </a:tabLst>
              <a:defRPr/>
            </a:lvl3pPr>
            <a:lvl4pPr marL="356400">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621603886"/>
      </p:ext>
    </p:extLst>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_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marL="0" indent="0">
              <a:spcAft>
                <a:spcPts val="0"/>
              </a:spcAft>
              <a:buNone/>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marL="0" indent="0">
              <a:spcAft>
                <a:spcPts val="0"/>
              </a:spcAft>
              <a:buNone/>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marL="0" indent="0">
              <a:spcAft>
                <a:spcPts val="0"/>
              </a:spcAft>
              <a:buNone/>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marL="0" indent="0">
              <a:spcAft>
                <a:spcPts val="0"/>
              </a:spcAft>
              <a:buNone/>
              <a:defRPr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682718390"/>
      </p:ext>
    </p:extLst>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_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a:t>Click icon to add picture</a:t>
            </a:r>
            <a:endParaRPr lang="en-US" noProof="0" dirty="0"/>
          </a:p>
        </p:txBody>
      </p:sp>
      <p:sp>
        <p:nvSpPr>
          <p:cNvPr id="9" name="Text Placeholder 18"/>
          <p:cNvSpPr>
            <a:spLocks noGrp="1"/>
          </p:cNvSpPr>
          <p:nvPr>
            <p:ph idx="1"/>
          </p:nvPr>
        </p:nvSpPr>
        <p:spPr>
          <a:xfrm>
            <a:off x="376238" y="3832225"/>
            <a:ext cx="2762962" cy="2095200"/>
          </a:xfrm>
          <a:prstGeom prst="rect">
            <a:avLst/>
          </a:prstGeom>
        </p:spPr>
        <p:txBody>
          <a:bodyPr vert="horz" lIns="0" tIns="0" rIns="0" bIns="0" rtlCol="0">
            <a:noAutofit/>
          </a:bodyPr>
          <a:lstStyle>
            <a:lvl3pPr marL="176400">
              <a:defRPr/>
            </a:lvl3pPr>
            <a:lvl4pPr marL="356400">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3" name="Text Placeholder 18"/>
          <p:cNvSpPr>
            <a:spLocks noGrp="1"/>
          </p:cNvSpPr>
          <p:nvPr>
            <p:ph idx="16"/>
          </p:nvPr>
        </p:nvSpPr>
        <p:spPr>
          <a:xfrm>
            <a:off x="3200400" y="3832225"/>
            <a:ext cx="2743200" cy="2095200"/>
          </a:xfrm>
          <a:prstGeom prst="rect">
            <a:avLst/>
          </a:prstGeom>
        </p:spPr>
        <p:txBody>
          <a:bodyPr vert="horz" lIns="0" tIns="0" rIns="0" bIns="0" rtlCol="0">
            <a:noAutofit/>
          </a:bodyPr>
          <a:lstStyle>
            <a:lvl3pPr marL="176400">
              <a:defRPr/>
            </a:lvl3pPr>
            <a:lvl4pPr marL="356400">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4" name="Text Placeholder 18"/>
          <p:cNvSpPr>
            <a:spLocks noGrp="1"/>
          </p:cNvSpPr>
          <p:nvPr>
            <p:ph idx="17"/>
          </p:nvPr>
        </p:nvSpPr>
        <p:spPr>
          <a:xfrm>
            <a:off x="6004798" y="3832225"/>
            <a:ext cx="2762965" cy="2095200"/>
          </a:xfrm>
          <a:prstGeom prst="rect">
            <a:avLst/>
          </a:prstGeom>
        </p:spPr>
        <p:txBody>
          <a:bodyPr vert="horz" lIns="0" tIns="0" rIns="0" bIns="0" rtlCol="0">
            <a:noAutofit/>
          </a:bodyPr>
          <a:lstStyle>
            <a:lvl3pPr marL="176400">
              <a:defRPr/>
            </a:lvl3pPr>
            <a:lvl4pPr marL="356400">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103677675"/>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4" name="Title 1"/>
          <p:cNvSpPr>
            <a:spLocks noGrp="1"/>
          </p:cNvSpPr>
          <p:nvPr>
            <p:ph type="title"/>
          </p:nvPr>
        </p:nvSpPr>
        <p:spPr>
          <a:xfrm>
            <a:off x="376238" y="317501"/>
            <a:ext cx="8391525" cy="334800"/>
          </a:xfrm>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840421276"/>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_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marL="0" indent="0">
              <a:spcAft>
                <a:spcPts val="1000"/>
              </a:spcAft>
              <a:buNone/>
              <a:defRPr b="0"/>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marL="0" indent="0">
              <a:spcAft>
                <a:spcPts val="1000"/>
              </a:spcAft>
              <a:buNone/>
              <a:defRPr b="0"/>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marL="0" indent="0">
              <a:spcAft>
                <a:spcPts val="1000"/>
              </a:spcAft>
              <a:buNone/>
              <a:defRPr b="0"/>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67070966"/>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noProof="0"/>
              <a:t>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noProof="0"/>
              <a:t>Edit Master text styles</a:t>
            </a:r>
          </a:p>
        </p:txBody>
      </p:sp>
    </p:spTree>
    <p:extLst>
      <p:ext uri="{BB962C8B-B14F-4D97-AF65-F5344CB8AC3E}">
        <p14:creationId xmlns:p14="http://schemas.microsoft.com/office/powerpoint/2010/main" val="385606455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2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1475" y="29337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Edit Master text styles</a:t>
            </a:r>
          </a:p>
        </p:txBody>
      </p:sp>
    </p:spTree>
    <p:extLst>
      <p:ext uri="{BB962C8B-B14F-4D97-AF65-F5344CB8AC3E}">
        <p14:creationId xmlns:p14="http://schemas.microsoft.com/office/powerpoint/2010/main" val="3948245149"/>
      </p:ext>
    </p:extLst>
  </p:cSld>
  <p:clrMapOvr>
    <a:overrideClrMapping bg1="dk1" tx1="lt1" bg2="dk2" tx2="lt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6" name="Content Placeholder 2"/>
          <p:cNvSpPr>
            <a:spLocks noGrp="1"/>
          </p:cNvSpPr>
          <p:nvPr>
            <p:ph idx="10"/>
          </p:nvPr>
        </p:nvSpPr>
        <p:spPr>
          <a:xfrm>
            <a:off x="363538" y="1560052"/>
            <a:ext cx="8529638" cy="4800107"/>
          </a:xfrm>
          <a:noFill/>
          <a:ln w="9525">
            <a:noFill/>
            <a:miter lim="800000"/>
            <a:headEnd/>
            <a:tailEnd/>
          </a:ln>
        </p:spPr>
        <p:txBody>
          <a:bodyPr vert="horz" wrap="square" lIns="0" tIns="0" rIns="0" bIns="0" numCol="1" anchor="t" anchorCtr="0" compatLnSpc="1">
            <a:prstTxWarp prst="textNoShape">
              <a:avLst/>
            </a:prstTxWarp>
          </a:bodyPr>
          <a:lstStyle>
            <a:lvl1pPr>
              <a:buClr>
                <a:srgbClr val="313131"/>
              </a:buClr>
              <a:defRPr lang="en-US" sz="1200" b="1" smtClean="0">
                <a:solidFill>
                  <a:schemeClr val="tx1"/>
                </a:solidFill>
              </a:defRPr>
            </a:lvl1pPr>
            <a:lvl2pPr marL="171450" indent="-171450">
              <a:buClr>
                <a:srgbClr val="313131"/>
              </a:buClr>
              <a:buFont typeface="Arial" panose="020B0604020202020204" pitchFamily="34" charset="0"/>
              <a:buChar char="•"/>
              <a:defRPr lang="en-US" sz="1100" smtClean="0">
                <a:solidFill>
                  <a:schemeClr val="tx1"/>
                </a:solidFill>
              </a:defRPr>
            </a:lvl2pPr>
            <a:lvl3pPr>
              <a:buClr>
                <a:srgbClr val="313131"/>
              </a:buClr>
              <a:defRPr lang="en-US" sz="1100" smtClean="0">
                <a:solidFill>
                  <a:srgbClr val="313131"/>
                </a:solidFill>
              </a:defRPr>
            </a:lvl3pPr>
            <a:lvl4pPr>
              <a:buClr>
                <a:srgbClr val="313131"/>
              </a:buClr>
              <a:defRPr lang="en-US" sz="1100" smtClean="0">
                <a:solidFill>
                  <a:schemeClr val="tx1"/>
                </a:solidFill>
              </a:defRPr>
            </a:lvl4pPr>
            <a:lvl5pPr>
              <a:buClr>
                <a:srgbClr val="313131"/>
              </a:buClr>
              <a:defRPr lang="en-US" sz="1100" dirty="0" smtClean="0">
                <a:solidFill>
                  <a:schemeClr val="tx1"/>
                </a:solidFill>
              </a:defRPr>
            </a:lvl5pPr>
            <a:lvl6pPr>
              <a:defRPr>
                <a:solidFill>
                  <a:schemeClr val="tx1"/>
                </a:solidFill>
              </a:defRPr>
            </a:lvl6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60372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361474" y="359886"/>
            <a:ext cx="8528400" cy="445543"/>
          </a:xfrm>
          <a:noFill/>
          <a:ln w="9525" algn="ctr">
            <a:noFill/>
            <a:miter lim="800000"/>
            <a:headEnd/>
            <a:tailEnd/>
          </a:ln>
          <a:effectLst/>
        </p:spPr>
        <p:txBody>
          <a:bodyPr/>
          <a:lstStyle>
            <a:lvl1pPr algn="l" rtl="0" eaLnBrk="1" fontAlgn="base" hangingPunct="1">
              <a:lnSpc>
                <a:spcPct val="90000"/>
              </a:lnSpc>
              <a:spcBef>
                <a:spcPct val="0"/>
              </a:spcBef>
              <a:spcAft>
                <a:spcPct val="0"/>
              </a:spcAft>
              <a:defRPr lang="en-US" sz="3000" b="0" kern="1200" dirty="0">
                <a:solidFill>
                  <a:srgbClr val="81BC00"/>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354761" y="823913"/>
            <a:ext cx="8534763" cy="936000"/>
          </a:xfrm>
        </p:spPr>
        <p:txBody>
          <a:bodyPr/>
          <a:lstStyle>
            <a:lvl1pPr marL="0" indent="0">
              <a:buNone/>
              <a:defRPr sz="3000" b="0">
                <a:solidFill>
                  <a:srgbClr val="5757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2"/>
          <p:cNvSpPr>
            <a:spLocks noGrp="1"/>
          </p:cNvSpPr>
          <p:nvPr>
            <p:ph idx="10"/>
          </p:nvPr>
        </p:nvSpPr>
        <p:spPr>
          <a:xfrm>
            <a:off x="361157" y="1814053"/>
            <a:ext cx="8529638" cy="4518168"/>
          </a:xfrm>
          <a:noFill/>
          <a:ln w="9525">
            <a:noFill/>
            <a:miter lim="800000"/>
            <a:headEnd/>
            <a:tailEnd/>
          </a:ln>
        </p:spPr>
        <p:txBody>
          <a:bodyPr vert="horz" wrap="square" lIns="0" tIns="0" rIns="0" bIns="0" numCol="1" anchor="t" anchorCtr="0" compatLnSpc="1">
            <a:prstTxWarp prst="textNoShape">
              <a:avLst/>
            </a:prstTxWarp>
          </a:bodyPr>
          <a:lstStyle>
            <a:lvl1pPr>
              <a:spcBef>
                <a:spcPts val="600"/>
              </a:spcBef>
              <a:buClr>
                <a:srgbClr val="313131"/>
              </a:buClr>
              <a:defRPr lang="en-US" sz="1800" smtClean="0">
                <a:solidFill>
                  <a:srgbClr val="313131"/>
                </a:solidFill>
              </a:defRPr>
            </a:lvl1pPr>
            <a:lvl2pPr>
              <a:spcBef>
                <a:spcPts val="600"/>
              </a:spcBef>
              <a:buClr>
                <a:srgbClr val="313131"/>
              </a:buClr>
              <a:defRPr lang="en-US" sz="1600" smtClean="0">
                <a:solidFill>
                  <a:srgbClr val="313131"/>
                </a:solidFill>
              </a:defRPr>
            </a:lvl2pPr>
            <a:lvl3pPr>
              <a:spcBef>
                <a:spcPts val="600"/>
              </a:spcBef>
              <a:buClr>
                <a:srgbClr val="313131"/>
              </a:buClr>
              <a:defRPr lang="en-US" sz="1400" smtClean="0">
                <a:solidFill>
                  <a:srgbClr val="313131"/>
                </a:solidFill>
              </a:defRPr>
            </a:lvl3pPr>
            <a:lvl4pPr>
              <a:spcBef>
                <a:spcPts val="600"/>
              </a:spcBef>
              <a:buClr>
                <a:srgbClr val="313131"/>
              </a:buClr>
              <a:defRPr lang="en-US" sz="1200" smtClean="0">
                <a:solidFill>
                  <a:srgbClr val="313131"/>
                </a:solidFill>
              </a:defRPr>
            </a:lvl4pPr>
            <a:lvl5pPr>
              <a:spcBef>
                <a:spcPts val="600"/>
              </a:spcBef>
              <a:buClr>
                <a:srgbClr val="313131"/>
              </a:buClr>
              <a:defRPr lang="en-US" sz="1100" dirty="0" smtClean="0">
                <a:solidFill>
                  <a:srgbClr val="31313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420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bg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79392" y="727200"/>
            <a:ext cx="5400000" cy="5400000"/>
          </a:xfrm>
          <a:prstGeom prst="rect">
            <a:avLst/>
          </a:prstGeom>
        </p:spPr>
        <p:txBody>
          <a:bodyPr rtlCol="0">
            <a:noAutofit/>
          </a:bodyPr>
          <a:lstStyle>
            <a:lvl1pPr>
              <a:defRPr>
                <a:solidFill>
                  <a:schemeClr val="bg1"/>
                </a:solidFill>
              </a:defRPr>
            </a:lvl1p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anchor="b">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7349879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966342894"/>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460980973"/>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a:solidFill>
                  <a:schemeClr val="bg1"/>
                </a:solidFill>
                <a:latin typeface="+mn-lt"/>
              </a:rPr>
              <a:t>Tradiční seminář k dani z příjmů</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cs-CZ" sz="650" dirty="0">
                <a:solidFill>
                  <a:schemeClr val="bg1"/>
                </a:solidFill>
                <a:latin typeface="+mn-lt"/>
              </a:rPr>
              <a:t>© 2018 Pro více informací kontaktujte Deloitte Česká republika.</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ACB8857E-B5DE-40A9-A68C-29428EAA068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77134009"/>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a:solidFill>
                  <a:schemeClr val="bg1"/>
                </a:solidFill>
                <a:latin typeface="+mn-lt"/>
              </a:rPr>
              <a:t>„Jaká témata by rozhodně neměla uniknout finančnímu řediteli výrobního podniku?“</a:t>
            </a:r>
            <a:endParaRPr lang="en-US" sz="650" dirty="0">
              <a:solidFill>
                <a:schemeClr val="bg1"/>
              </a:solidFill>
              <a:latin typeface="+mn-lt"/>
            </a:endParaRP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cs-CZ" sz="650" dirty="0">
                <a:solidFill>
                  <a:schemeClr val="bg1"/>
                </a:solidFill>
                <a:latin typeface="+mn-lt"/>
              </a:rPr>
              <a:t>© 2018 Pro více informací kontaktujte Deloitte Česká republika.</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5E58715-D9E3-496D-A9DD-196B92D95BE9}"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92184791"/>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ue">
    <p:bg bwMode="gray">
      <p:bgPr>
        <a:solidFill>
          <a:schemeClr val="accent6"/>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a:t>
            </a:r>
            <a:r>
              <a:rPr lang="en-US" sz="650" dirty="0" err="1">
                <a:solidFill>
                  <a:schemeClr val="bg1"/>
                </a:solidFill>
                <a:latin typeface="+mn-lt"/>
              </a:rPr>
              <a:t>Jaká</a:t>
            </a:r>
            <a:r>
              <a:rPr lang="en-US" sz="650" dirty="0">
                <a:solidFill>
                  <a:schemeClr val="bg1"/>
                </a:solidFill>
                <a:latin typeface="+mn-lt"/>
              </a:rPr>
              <a:t> </a:t>
            </a:r>
            <a:r>
              <a:rPr lang="en-US" sz="650" dirty="0" err="1">
                <a:solidFill>
                  <a:schemeClr val="bg1"/>
                </a:solidFill>
                <a:latin typeface="+mn-lt"/>
              </a:rPr>
              <a:t>témata</a:t>
            </a:r>
            <a:r>
              <a:rPr lang="en-US" sz="650" dirty="0">
                <a:solidFill>
                  <a:schemeClr val="bg1"/>
                </a:solidFill>
                <a:latin typeface="+mn-lt"/>
              </a:rPr>
              <a:t> by </a:t>
            </a:r>
            <a:r>
              <a:rPr lang="en-US" sz="650" dirty="0" err="1">
                <a:solidFill>
                  <a:schemeClr val="bg1"/>
                </a:solidFill>
                <a:latin typeface="+mn-lt"/>
              </a:rPr>
              <a:t>rozhodně</a:t>
            </a:r>
            <a:r>
              <a:rPr lang="en-US" sz="650" dirty="0">
                <a:solidFill>
                  <a:schemeClr val="bg1"/>
                </a:solidFill>
                <a:latin typeface="+mn-lt"/>
              </a:rPr>
              <a:t> </a:t>
            </a:r>
            <a:r>
              <a:rPr lang="en-US" sz="650" dirty="0" err="1">
                <a:solidFill>
                  <a:schemeClr val="bg1"/>
                </a:solidFill>
                <a:latin typeface="+mn-lt"/>
              </a:rPr>
              <a:t>neměla</a:t>
            </a:r>
            <a:r>
              <a:rPr lang="en-US" sz="650" dirty="0">
                <a:solidFill>
                  <a:schemeClr val="bg1"/>
                </a:solidFill>
                <a:latin typeface="+mn-lt"/>
              </a:rPr>
              <a:t> </a:t>
            </a:r>
            <a:r>
              <a:rPr lang="en-US" sz="650" dirty="0" err="1">
                <a:solidFill>
                  <a:schemeClr val="bg1"/>
                </a:solidFill>
                <a:latin typeface="+mn-lt"/>
              </a:rPr>
              <a:t>uniknout</a:t>
            </a:r>
            <a:r>
              <a:rPr lang="en-US" sz="650" dirty="0">
                <a:solidFill>
                  <a:schemeClr val="bg1"/>
                </a:solidFill>
                <a:latin typeface="+mn-lt"/>
              </a:rPr>
              <a:t> </a:t>
            </a:r>
            <a:r>
              <a:rPr lang="en-US" sz="650" dirty="0" err="1">
                <a:solidFill>
                  <a:schemeClr val="bg1"/>
                </a:solidFill>
                <a:latin typeface="+mn-lt"/>
              </a:rPr>
              <a:t>finančnímu</a:t>
            </a:r>
            <a:r>
              <a:rPr lang="en-US" sz="650" dirty="0">
                <a:solidFill>
                  <a:schemeClr val="bg1"/>
                </a:solidFill>
                <a:latin typeface="+mn-lt"/>
              </a:rPr>
              <a:t> </a:t>
            </a:r>
            <a:r>
              <a:rPr lang="en-US" sz="650" dirty="0" err="1">
                <a:solidFill>
                  <a:schemeClr val="bg1"/>
                </a:solidFill>
                <a:latin typeface="+mn-lt"/>
              </a:rPr>
              <a:t>řediteli</a:t>
            </a:r>
            <a:r>
              <a:rPr lang="en-US" sz="650" dirty="0">
                <a:solidFill>
                  <a:schemeClr val="bg1"/>
                </a:solidFill>
                <a:latin typeface="+mn-lt"/>
              </a:rPr>
              <a:t> </a:t>
            </a:r>
            <a:r>
              <a:rPr lang="en-US" sz="650" dirty="0" err="1">
                <a:solidFill>
                  <a:schemeClr val="bg1"/>
                </a:solidFill>
                <a:latin typeface="+mn-lt"/>
              </a:rPr>
              <a:t>výrobního</a:t>
            </a:r>
            <a:r>
              <a:rPr lang="en-US" sz="650" dirty="0">
                <a:solidFill>
                  <a:schemeClr val="bg1"/>
                </a:solidFill>
                <a:latin typeface="+mn-lt"/>
              </a:rPr>
              <a:t> </a:t>
            </a:r>
            <a:r>
              <a:rPr lang="en-US" sz="650" dirty="0" err="1">
                <a:solidFill>
                  <a:schemeClr val="bg1"/>
                </a:solidFill>
                <a:latin typeface="+mn-lt"/>
              </a:rPr>
              <a:t>podniku</a:t>
            </a:r>
            <a:r>
              <a:rPr lang="en-US" sz="650" dirty="0">
                <a:solidFill>
                  <a:schemeClr val="bg1"/>
                </a:solidFill>
                <a:latin typeface="+mn-lt"/>
              </a:rPr>
              <a:t>?“</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cs-CZ" sz="650" dirty="0">
                <a:solidFill>
                  <a:schemeClr val="bg1"/>
                </a:solidFill>
                <a:latin typeface="+mn-lt"/>
              </a:rPr>
              <a:t>© 2018 Pro více informací kontaktujte Deloitte Česká republika.</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5E58715-D9E3-496D-A9DD-196B92D95BE9}"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344198932"/>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a:solidFill>
                  <a:schemeClr val="bg1"/>
                </a:solidFill>
                <a:latin typeface="+mn-lt"/>
              </a:rPr>
              <a:t>„Jaká témata by rozhodně neměla uniknout finančnímu řediteli výrobního podniku?“</a:t>
            </a:r>
            <a:endParaRPr lang="en-US" sz="650" dirty="0">
              <a:solidFill>
                <a:schemeClr val="bg1"/>
              </a:solidFill>
              <a:latin typeface="+mn-lt"/>
            </a:endParaRP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cs-CZ" sz="650" dirty="0">
                <a:solidFill>
                  <a:schemeClr val="bg1"/>
                </a:solidFill>
                <a:latin typeface="+mn-lt"/>
              </a:rPr>
              <a:t>© 2018 Pro více informací kontaktujte Deloitte Česká republika.</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530FBB61-A025-4BD4-82C1-D5258D1319B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78295811"/>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3"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6" name="TextBox 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F37FC4CC-C1F0-46F7-A2B8-89123006AD73}"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951670457"/>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2018 Pro </a:t>
            </a:r>
            <a:r>
              <a:rPr lang="en-US" sz="650" dirty="0" err="1">
                <a:solidFill>
                  <a:schemeClr val="bg1"/>
                </a:solidFill>
                <a:latin typeface="+mn-lt"/>
              </a:rPr>
              <a:t>více</a:t>
            </a:r>
            <a:r>
              <a:rPr lang="en-US" sz="650" dirty="0">
                <a:solidFill>
                  <a:schemeClr val="bg1"/>
                </a:solidFill>
                <a:latin typeface="+mn-lt"/>
              </a:rPr>
              <a:t> </a:t>
            </a:r>
            <a:r>
              <a:rPr lang="en-US" sz="650" dirty="0" err="1">
                <a:solidFill>
                  <a:schemeClr val="bg1"/>
                </a:solidFill>
                <a:latin typeface="+mn-lt"/>
              </a:rPr>
              <a:t>informací</a:t>
            </a:r>
            <a:r>
              <a:rPr lang="en-US" sz="650" dirty="0">
                <a:solidFill>
                  <a:schemeClr val="bg1"/>
                </a:solidFill>
                <a:latin typeface="+mn-lt"/>
              </a:rPr>
              <a:t> </a:t>
            </a:r>
            <a:r>
              <a:rPr lang="en-US" sz="650" dirty="0" err="1">
                <a:solidFill>
                  <a:schemeClr val="bg1"/>
                </a:solidFill>
                <a:latin typeface="+mn-lt"/>
              </a:rPr>
              <a:t>kontaktujte</a:t>
            </a:r>
            <a:r>
              <a:rPr lang="en-US" sz="650" dirty="0">
                <a:solidFill>
                  <a:schemeClr val="bg1"/>
                </a:solidFill>
                <a:latin typeface="+mn-lt"/>
              </a:rPr>
              <a:t> Deloitte </a:t>
            </a:r>
            <a:r>
              <a:rPr lang="en-US" sz="650" dirty="0" err="1">
                <a:solidFill>
                  <a:schemeClr val="bg1"/>
                </a:solidFill>
                <a:latin typeface="+mn-lt"/>
              </a:rPr>
              <a:t>Česká</a:t>
            </a:r>
            <a:r>
              <a:rPr lang="en-US" sz="650" dirty="0">
                <a:solidFill>
                  <a:schemeClr val="bg1"/>
                </a:solidFill>
                <a:latin typeface="+mn-lt"/>
              </a:rPr>
              <a:t> </a:t>
            </a:r>
            <a:r>
              <a:rPr lang="en-US" sz="650" dirty="0" err="1">
                <a:solidFill>
                  <a:schemeClr val="bg1"/>
                </a:solidFill>
                <a:latin typeface="+mn-lt"/>
              </a:rPr>
              <a:t>republika</a:t>
            </a:r>
            <a:r>
              <a:rPr lang="en-US" sz="650" dirty="0">
                <a:solidFill>
                  <a:schemeClr val="bg1"/>
                </a:solidFill>
                <a:latin typeface="+mn-lt"/>
              </a:rPr>
              <a:t>.</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CF6B69B0-99E6-45DD-96E0-DDBE529001D0}"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46527867"/>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7" name="think-cell Slide" r:id="rId4" imgW="360" imgH="360" progId="TCLayout.ActiveDocument.1">
                  <p:embed/>
                </p:oleObj>
              </mc:Choice>
              <mc:Fallback>
                <p:oleObj name="think-cell Slide" r:id="rId4" imgW="360" imgH="360" progId="TCLayout.ActiveDocument.1">
                  <p:embed/>
                  <p:pic>
                    <p:nvPicPr>
                      <p:cNvPr id="3"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6" name="TextBox 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5AB07749-9DCC-43C0-BF04-BD894389FA42}"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899064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665290"/>
            <a:ext cx="843915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3" hasCustomPrompt="1"/>
          </p:nvPr>
        </p:nvSpPr>
        <p:spPr>
          <a:xfrm>
            <a:off x="352425" y="736689"/>
            <a:ext cx="843915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352425" y="402587"/>
            <a:ext cx="8439150" cy="334102"/>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869167312"/>
      </p:ext>
    </p:extLst>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2388612375"/>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3484690564"/>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1466340095"/>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endParaRPr lang="cs-CZ" noProof="0" dirty="0"/>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3571162714"/>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endParaRPr lang="cs-CZ" noProof="0" dirty="0"/>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2587445501"/>
      </p:ext>
    </p:extLst>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endParaRPr lang="cs-CZ" noProof="0" dirty="0"/>
          </a:p>
        </p:txBody>
      </p:sp>
    </p:spTree>
    <p:extLst>
      <p:ext uri="{BB962C8B-B14F-4D97-AF65-F5344CB8AC3E}">
        <p14:creationId xmlns:p14="http://schemas.microsoft.com/office/powerpoint/2010/main" val="1341561017"/>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81" name="think-cell Slide" r:id="rId4" imgW="360" imgH="360" progId="TCLayout.ActiveDocument.1">
                  <p:embed/>
                </p:oleObj>
              </mc:Choice>
              <mc:Fallback>
                <p:oleObj name="think-cell Slide" r:id="rId4" imgW="360" imgH="360" progId="TCLayout.ActiveDocument.1">
                  <p:embed/>
                  <p:pic>
                    <p:nvPicPr>
                      <p:cNvPr id="11"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3" name="TextBox 12"/>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66F802C-6AD7-460E-9A1D-F6CA0ED45534}"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15" name="Rectangle 14"/>
          <p:cNvSpPr/>
          <p:nvPr/>
        </p:nvSpPr>
        <p:spPr>
          <a:xfrm>
            <a:off x="3240088" y="170021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17" name="Rectangle 16"/>
          <p:cNvSpPr/>
          <p:nvPr/>
        </p:nvSpPr>
        <p:spPr>
          <a:xfrm>
            <a:off x="6086475" y="170021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Tree>
    <p:extLst>
      <p:ext uri="{BB962C8B-B14F-4D97-AF65-F5344CB8AC3E}">
        <p14:creationId xmlns:p14="http://schemas.microsoft.com/office/powerpoint/2010/main" val="232371587"/>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endParaRPr lang="cs-CZ" noProof="0" dirty="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endParaRPr lang="cs-CZ" noProof="0" dirty="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endParaRPr lang="cs-CZ" noProof="0" dirty="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endParaRPr lang="cs-CZ" noProof="0" dirty="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1765496521"/>
      </p:ext>
    </p:extLst>
  </p:cSld>
  <p:clrMapOvr>
    <a:masterClrMapping/>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5" name="think-cell Slide" r:id="rId4" imgW="360" imgH="360" progId="TCLayout.ActiveDocument.1">
                  <p:embed/>
                </p:oleObj>
              </mc:Choice>
              <mc:Fallback>
                <p:oleObj name="think-cell Slide" r:id="rId4" imgW="360" imgH="360" progId="TCLayout.ActiveDocument.1">
                  <p:embed/>
                  <p:pic>
                    <p:nvPicPr>
                      <p:cNvPr id="10"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3" name="TextBox 12"/>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CA73565-3E9F-424E-A170-1490924916D5}"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19" name="Rectangle 18"/>
          <p:cNvSpPr/>
          <p:nvPr/>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endParaRPr lang="cs-CZ" noProof="0" dirty="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endParaRPr lang="cs-CZ" noProof="0" dirty="0"/>
          </a:p>
        </p:txBody>
      </p:sp>
      <p:sp>
        <p:nvSpPr>
          <p:cNvPr id="5" name="Text Placeholder 4"/>
          <p:cNvSpPr>
            <a:spLocks noGrp="1"/>
          </p:cNvSpPr>
          <p:nvPr>
            <p:ph type="body" sz="quarter" idx="18"/>
          </p:nvPr>
        </p:nvSpPr>
        <p:spPr>
          <a:xfrm>
            <a:off x="6663600" y="1827213"/>
            <a:ext cx="2084400" cy="969448"/>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2" name="Text Placeholder 11"/>
          <p:cNvSpPr>
            <a:spLocks noGrp="1"/>
          </p:cNvSpPr>
          <p:nvPr>
            <p:ph type="body" sz="quarter" idx="19"/>
          </p:nvPr>
        </p:nvSpPr>
        <p:spPr>
          <a:xfrm>
            <a:off x="2072964" y="1827213"/>
            <a:ext cx="2085569" cy="972000"/>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1250243060"/>
      </p:ext>
    </p:extLst>
  </p:cSld>
  <p:clrMapOvr>
    <a:masterClrMapping/>
  </p:clrMapOvr>
  <p:transition>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9" name="think-cell Slide" r:id="rId4" imgW="360" imgH="360" progId="TCLayout.ActiveDocument.1">
                  <p:embed/>
                </p:oleObj>
              </mc:Choice>
              <mc:Fallback>
                <p:oleObj name="think-cell Slide" r:id="rId4" imgW="360" imgH="360" progId="TCLayout.ActiveDocument.1">
                  <p:embed/>
                  <p:pic>
                    <p:nvPicPr>
                      <p:cNvPr id="12"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9" name="TextBox 18"/>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5EA9870E-37B4-4C56-9679-41857420FC11}"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21" name="Rectangle 20"/>
          <p:cNvSpPr/>
          <p:nvPr/>
        </p:nvSpPr>
        <p:spPr>
          <a:xfrm>
            <a:off x="377825" y="1706563"/>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2" name="Rectangle 21"/>
          <p:cNvSpPr/>
          <p:nvPr/>
        </p:nvSpPr>
        <p:spPr>
          <a:xfrm>
            <a:off x="4668838" y="1700213"/>
            <a:ext cx="41052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3" name="Rectangle 22"/>
          <p:cNvSpPr/>
          <p:nvPr/>
        </p:nvSpPr>
        <p:spPr>
          <a:xfrm>
            <a:off x="377825" y="4065588"/>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4" name="Rectangle 23"/>
          <p:cNvSpPr/>
          <p:nvPr/>
        </p:nvSpPr>
        <p:spPr>
          <a:xfrm>
            <a:off x="4668838" y="4065588"/>
            <a:ext cx="4105275"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Picture Placeholder 11"/>
          <p:cNvSpPr>
            <a:spLocks noGrp="1"/>
          </p:cNvSpPr>
          <p:nvPr>
            <p:ph type="pic" sz="quarter" idx="25"/>
          </p:nvPr>
        </p:nvSpPr>
        <p:spPr>
          <a:xfrm>
            <a:off x="378000" y="1880213"/>
            <a:ext cx="1476000" cy="1476000"/>
          </a:xfrm>
        </p:spPr>
        <p:txBody>
          <a:bodyPr rtlCol="0">
            <a:noAutofit/>
          </a:bodyPr>
          <a:lstStyle>
            <a:lvl1pPr algn="ctr">
              <a:defRPr/>
            </a:lvl1pPr>
          </a:lstStyle>
          <a:p>
            <a:pPr lvl="0"/>
            <a:r>
              <a:rPr lang="cs-CZ" noProof="0" dirty="0" err="1"/>
              <a:t>Click</a:t>
            </a:r>
            <a:r>
              <a:rPr lang="cs-CZ" noProof="0" dirty="0"/>
              <a:t> </a:t>
            </a:r>
            <a:r>
              <a:rPr lang="cs-CZ" noProof="0" dirty="0" err="1"/>
              <a:t>icon</a:t>
            </a:r>
            <a:r>
              <a:rPr lang="cs-CZ" noProof="0" dirty="0"/>
              <a:t> to </a:t>
            </a:r>
            <a:r>
              <a:rPr lang="cs-CZ" noProof="0" dirty="0" err="1"/>
              <a:t>add</a:t>
            </a:r>
            <a:r>
              <a:rPr lang="cs-CZ" noProof="0" dirty="0"/>
              <a:t> </a:t>
            </a:r>
            <a:r>
              <a:rPr lang="cs-CZ" noProof="0" dirty="0" err="1"/>
              <a:t>picture</a:t>
            </a:r>
            <a:endParaRPr lang="cs-CZ" noProof="0" dirty="0"/>
          </a:p>
        </p:txBody>
      </p:sp>
      <p:sp>
        <p:nvSpPr>
          <p:cNvPr id="9" name="Picture Placeholder 11"/>
          <p:cNvSpPr>
            <a:spLocks noGrp="1"/>
          </p:cNvSpPr>
          <p:nvPr>
            <p:ph type="pic" sz="quarter" idx="27"/>
          </p:nvPr>
        </p:nvSpPr>
        <p:spPr>
          <a:xfrm>
            <a:off x="4668064" y="1880213"/>
            <a:ext cx="1476000" cy="1476000"/>
          </a:xfrm>
        </p:spPr>
        <p:txBody>
          <a:bodyPr rtlCol="0">
            <a:noAutofit/>
          </a:bodyPr>
          <a:lstStyle>
            <a:lvl1pPr algn="ctr">
              <a:defRPr/>
            </a:lvl1pPr>
          </a:lstStyle>
          <a:p>
            <a:pPr lvl="0"/>
            <a:r>
              <a:rPr lang="cs-CZ" noProof="0" dirty="0" err="1"/>
              <a:t>Click</a:t>
            </a:r>
            <a:r>
              <a:rPr lang="cs-CZ" noProof="0" dirty="0"/>
              <a:t> </a:t>
            </a:r>
            <a:r>
              <a:rPr lang="cs-CZ" noProof="0" dirty="0" err="1"/>
              <a:t>icon</a:t>
            </a:r>
            <a:r>
              <a:rPr lang="cs-CZ" noProof="0" dirty="0"/>
              <a:t> to </a:t>
            </a:r>
            <a:r>
              <a:rPr lang="cs-CZ" noProof="0" dirty="0" err="1"/>
              <a:t>add</a:t>
            </a:r>
            <a:r>
              <a:rPr lang="cs-CZ" noProof="0" dirty="0"/>
              <a:t> </a:t>
            </a:r>
            <a:r>
              <a:rPr lang="cs-CZ" noProof="0" dirty="0" err="1"/>
              <a:t>picture</a:t>
            </a:r>
            <a:endParaRPr lang="cs-CZ" noProof="0" dirty="0"/>
          </a:p>
        </p:txBody>
      </p:sp>
      <p:sp>
        <p:nvSpPr>
          <p:cNvPr id="10" name="Picture Placeholder 11"/>
          <p:cNvSpPr>
            <a:spLocks noGrp="1"/>
          </p:cNvSpPr>
          <p:nvPr>
            <p:ph type="pic" sz="quarter" idx="29"/>
          </p:nvPr>
        </p:nvSpPr>
        <p:spPr>
          <a:xfrm>
            <a:off x="378000" y="4256213"/>
            <a:ext cx="1476000" cy="1476000"/>
          </a:xfrm>
        </p:spPr>
        <p:txBody>
          <a:bodyPr rtlCol="0">
            <a:noAutofit/>
          </a:bodyPr>
          <a:lstStyle>
            <a:lvl1pPr algn="ctr">
              <a:defRPr/>
            </a:lvl1pPr>
          </a:lstStyle>
          <a:p>
            <a:pPr lvl="0"/>
            <a:r>
              <a:rPr lang="cs-CZ" noProof="0" dirty="0" err="1"/>
              <a:t>Click</a:t>
            </a:r>
            <a:r>
              <a:rPr lang="cs-CZ" noProof="0" dirty="0"/>
              <a:t> </a:t>
            </a:r>
            <a:r>
              <a:rPr lang="cs-CZ" noProof="0" dirty="0" err="1"/>
              <a:t>icon</a:t>
            </a:r>
            <a:r>
              <a:rPr lang="cs-CZ" noProof="0" dirty="0"/>
              <a:t> to </a:t>
            </a:r>
            <a:r>
              <a:rPr lang="cs-CZ" noProof="0" dirty="0" err="1"/>
              <a:t>add</a:t>
            </a:r>
            <a:r>
              <a:rPr lang="cs-CZ" noProof="0" dirty="0"/>
              <a:t> </a:t>
            </a:r>
            <a:r>
              <a:rPr lang="cs-CZ" noProof="0" dirty="0" err="1"/>
              <a:t>picture</a:t>
            </a:r>
            <a:endParaRPr lang="cs-CZ" noProof="0" dirty="0"/>
          </a:p>
        </p:txBody>
      </p:sp>
      <p:sp>
        <p:nvSpPr>
          <p:cNvPr id="11" name="Picture Placeholder 11"/>
          <p:cNvSpPr>
            <a:spLocks noGrp="1"/>
          </p:cNvSpPr>
          <p:nvPr>
            <p:ph type="pic" sz="quarter" idx="31"/>
          </p:nvPr>
        </p:nvSpPr>
        <p:spPr>
          <a:xfrm>
            <a:off x="4668064" y="4256213"/>
            <a:ext cx="1476000" cy="1476000"/>
          </a:xfrm>
        </p:spPr>
        <p:txBody>
          <a:bodyPr rtlCol="0">
            <a:noAutofit/>
          </a:bodyPr>
          <a:lstStyle>
            <a:lvl1pPr algn="ctr">
              <a:defRPr/>
            </a:lvl1pPr>
          </a:lstStyle>
          <a:p>
            <a:pPr lvl="0"/>
            <a:r>
              <a:rPr lang="cs-CZ" noProof="0" dirty="0" err="1"/>
              <a:t>Click</a:t>
            </a:r>
            <a:r>
              <a:rPr lang="cs-CZ" noProof="0" dirty="0"/>
              <a:t> </a:t>
            </a:r>
            <a:r>
              <a:rPr lang="cs-CZ" noProof="0" dirty="0" err="1"/>
              <a:t>icon</a:t>
            </a:r>
            <a:r>
              <a:rPr lang="cs-CZ" noProof="0" dirty="0"/>
              <a:t> to </a:t>
            </a:r>
            <a:r>
              <a:rPr lang="cs-CZ" noProof="0" dirty="0" err="1"/>
              <a:t>add</a:t>
            </a:r>
            <a:r>
              <a:rPr lang="cs-CZ" noProof="0" dirty="0"/>
              <a:t> </a:t>
            </a:r>
            <a:r>
              <a:rPr lang="cs-CZ" noProof="0" dirty="0" err="1"/>
              <a:t>picture</a:t>
            </a:r>
            <a:endParaRPr lang="cs-CZ"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Tree>
    <p:extLst>
      <p:ext uri="{BB962C8B-B14F-4D97-AF65-F5344CB8AC3E}">
        <p14:creationId xmlns:p14="http://schemas.microsoft.com/office/powerpoint/2010/main" val="106796981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7" name="Title Text"/>
          <p:cNvSpPr txBox="1">
            <a:spLocks noGrp="1"/>
          </p:cNvSpPr>
          <p:nvPr>
            <p:ph type="title"/>
          </p:nvPr>
        </p:nvSpPr>
        <p:spPr>
          <a:xfrm>
            <a:off x="361156" y="359567"/>
            <a:ext cx="8529640" cy="1425782"/>
          </a:xfrm>
          <a:prstGeom prst="rect">
            <a:avLst/>
          </a:prstGeom>
        </p:spPr>
        <p:txBody>
          <a:bodyPr/>
          <a:lstStyle/>
          <a:p>
            <a:r>
              <a:t>Title Text</a:t>
            </a:r>
          </a:p>
        </p:txBody>
      </p:sp>
      <p:sp>
        <p:nvSpPr>
          <p:cNvPr id="158" name="Body Level One…"/>
          <p:cNvSpPr txBox="1">
            <a:spLocks noGrp="1"/>
          </p:cNvSpPr>
          <p:nvPr>
            <p:ph type="body" idx="1"/>
          </p:nvPr>
        </p:nvSpPr>
        <p:spPr>
          <a:xfrm>
            <a:off x="361156" y="1814053"/>
            <a:ext cx="8529640" cy="4518170"/>
          </a:xfrm>
          <a:prstGeom prst="rect">
            <a:avLst/>
          </a:prstGeom>
        </p:spPr>
        <p:txBody>
          <a:bodyPr/>
          <a:lstStyle>
            <a:lvl1pPr>
              <a:defRPr sz="1800"/>
            </a:lvl1pPr>
            <a:lvl2pPr marL="778668" indent="-321468">
              <a:defRPr sz="1800"/>
            </a:lvl2pPr>
            <a:lvl3pPr marL="1209902" indent="-293913">
              <a:defRPr sz="1800"/>
            </a:lvl3pPr>
            <a:lvl4pPr marL="1714500" indent="-342900">
              <a:defRPr sz="1800"/>
            </a:lvl4pPr>
            <a:lvl5pPr marL="2202871" indent="-374071">
              <a:defRPr sz="1800"/>
            </a:lvl5pPr>
          </a:lstStyle>
          <a:p>
            <a:r>
              <a:t>Body Level One</a:t>
            </a:r>
          </a:p>
          <a:p>
            <a:pPr lvl="1"/>
            <a:r>
              <a:t>Body Level Two</a:t>
            </a:r>
          </a:p>
          <a:p>
            <a:pPr lvl="2"/>
            <a:r>
              <a:t>Body Level Three</a:t>
            </a:r>
          </a:p>
          <a:p>
            <a:pPr lvl="3"/>
            <a:r>
              <a:t>Body Level Four</a:t>
            </a:r>
          </a:p>
          <a:p>
            <a:pPr lvl="4"/>
            <a:r>
              <a:t>Body Level Five</a:t>
            </a:r>
          </a:p>
        </p:txBody>
      </p:sp>
      <p:sp>
        <p:nvSpPr>
          <p:cNvPr id="1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9985744"/>
      </p:ext>
    </p:extLst>
  </p:cSld>
  <p:clrMapOvr>
    <a:masterClrMapping/>
  </p:clrMapOvr>
  <p:transition spd="med"/>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3" name="think-cell Slide" r:id="rId4" imgW="360" imgH="360" progId="TCLayout.ActiveDocument.1">
                  <p:embed/>
                </p:oleObj>
              </mc:Choice>
              <mc:Fallback>
                <p:oleObj name="think-cell Slide" r:id="rId4" imgW="360" imgH="360" progId="TCLayout.ActiveDocument.1">
                  <p:embed/>
                  <p:pic>
                    <p:nvPicPr>
                      <p:cNvPr id="5"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7" name="TextBox 6"/>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B5233C9A-67D7-4E39-BED9-7B6977CB528C}"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dirty="0"/>
              <a:t>Click to 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Tree>
    <p:extLst>
      <p:ext uri="{BB962C8B-B14F-4D97-AF65-F5344CB8AC3E}">
        <p14:creationId xmlns:p14="http://schemas.microsoft.com/office/powerpoint/2010/main" val="2316668473"/>
      </p:ext>
    </p:extLst>
  </p:cSld>
  <p:clrMapOvr>
    <a:masterClrMapping/>
  </p:clrMapOvr>
  <p:transition>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7" name="think-cell Slide" r:id="rId4" imgW="360" imgH="360" progId="TCLayout.ActiveDocument.1">
                  <p:embed/>
                </p:oleObj>
              </mc:Choice>
              <mc:Fallback>
                <p:oleObj name="think-cell Slide" r:id="rId4" imgW="360" imgH="360" progId="TCLayout.ActiveDocument.1">
                  <p:embed/>
                  <p:pic>
                    <p:nvPicPr>
                      <p:cNvPr id="6"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0" name="TextBox 9"/>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AD28D66E-E672-4A08-B157-E854CEA7EB48}"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4143306968"/>
      </p:ext>
    </p:extLst>
  </p:cSld>
  <p:clrMapOvr>
    <a:masterClrMapping/>
  </p:clrMapOvr>
  <p:transition>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01" name="think-cell Slide" r:id="rId4" imgW="360" imgH="360" progId="TCLayout.ActiveDocument.1">
                  <p:embed/>
                </p:oleObj>
              </mc:Choice>
              <mc:Fallback>
                <p:oleObj name="think-cell Slide" r:id="rId4" imgW="360" imgH="360" progId="TCLayout.ActiveDocument.1">
                  <p:embed/>
                  <p:pic>
                    <p:nvPicPr>
                      <p:cNvPr id="11"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r>
              <a:rPr lang="cs-CZ" sz="650" dirty="0">
                <a:latin typeface="+mn-lt"/>
              </a:rPr>
              <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6" name="TextBox 1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B253530-60DA-4BBA-9AF7-92273194C34E}"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endParaRPr lang="cs-CZ" noProof="0" dirty="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endParaRPr lang="cs-CZ" noProof="0" dirty="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1180441779"/>
      </p:ext>
    </p:extLst>
  </p:cSld>
  <p:clrMapOvr>
    <a:masterClrMapping/>
  </p:clrMapOvr>
  <p:transition>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1475" y="3124200"/>
            <a:ext cx="1722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Click to edit Master text styles</a:t>
            </a:r>
          </a:p>
        </p:txBody>
      </p:sp>
    </p:spTree>
    <p:extLst>
      <p:ext uri="{BB962C8B-B14F-4D97-AF65-F5344CB8AC3E}">
        <p14:creationId xmlns:p14="http://schemas.microsoft.com/office/powerpoint/2010/main" val="385614753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1475" y="31242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1380556099"/>
      </p:ext>
    </p:extLst>
  </p:cSld>
  <p:clrMapOvr>
    <a:overrideClrMapping bg1="dk1" tx1="lt1" bg2="dk2" tx2="lt2" accent1="accent1" accent2="accent2" accent3="accent3" accent4="accent4" accent5="accent5" accent6="accent6" hlink="hlink" folHlink="folHlink"/>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9993" y="349124"/>
            <a:ext cx="1631802" cy="756000"/>
          </a:xfrm>
          <a:prstGeom prst="rect">
            <a:avLst/>
          </a:prstGeom>
        </p:spPr>
      </p:pic>
    </p:spTree>
    <p:extLst>
      <p:ext uri="{BB962C8B-B14F-4D97-AF65-F5344CB8AC3E}">
        <p14:creationId xmlns:p14="http://schemas.microsoft.com/office/powerpoint/2010/main" val="3842818025"/>
      </p:ext>
    </p:extLst>
  </p:cSld>
  <p:clrMapOvr>
    <a:masterClrMapping/>
  </p:clrMapOvr>
  <p:transition>
    <p:fade/>
  </p:transition>
  <p:extLst>
    <p:ext uri="{DCECCB84-F9BA-43D5-87BE-67443E8EF086}">
      <p15:sldGuideLst xmlns:p15="http://schemas.microsoft.com/office/powerpoint/2012/main">
        <p15:guide id="1" orient="horz" pos="4133">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1_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332059"/>
            <a:ext cx="8388000" cy="469492"/>
          </a:xfrm>
          <a:prstGeom prst="rect">
            <a:avLst/>
          </a:prstGeom>
        </p:spPr>
        <p:txBody>
          <a:bodyPr vert="horz" lIns="0" tIns="0" rIns="0" bIns="0" rtlCol="0" anchor="t" anchorCtr="0">
            <a:noAutofit/>
          </a:bodyPr>
          <a:lstStyle/>
          <a:p>
            <a:r>
              <a:rPr lang="en-US"/>
              <a:t>Click to edit Master title style</a:t>
            </a:r>
            <a:endParaRPr lang="en-GB" dirty="0"/>
          </a:p>
        </p:txBody>
      </p:sp>
      <p:sp>
        <p:nvSpPr>
          <p:cNvPr id="9" name="Text Placeholder 8"/>
          <p:cNvSpPr>
            <a:spLocks noGrp="1"/>
          </p:cNvSpPr>
          <p:nvPr>
            <p:ph type="body" sz="quarter" idx="13"/>
          </p:nvPr>
        </p:nvSpPr>
        <p:spPr>
          <a:xfrm>
            <a:off x="370113" y="801550"/>
            <a:ext cx="8388000" cy="969282"/>
          </a:xfrm>
        </p:spPr>
        <p:txBody>
          <a:bodyPr>
            <a:normAutofit/>
          </a:bodyPr>
          <a:lstStyle>
            <a:lvl1pPr marL="0" indent="0">
              <a:buNone/>
              <a:defRPr sz="2566" b="0">
                <a:solidFill>
                  <a:schemeClr val="accent2"/>
                </a:solidFill>
              </a:defRPr>
            </a:lvl1pPr>
          </a:lstStyle>
          <a:p>
            <a:pPr lvl="0"/>
            <a:r>
              <a:rPr lang="en-US"/>
              <a:t>Click to edit Master text styles</a:t>
            </a:r>
          </a:p>
        </p:txBody>
      </p:sp>
      <p:sp>
        <p:nvSpPr>
          <p:cNvPr id="20" name="Text Placeholder 19"/>
          <p:cNvSpPr>
            <a:spLocks noGrp="1"/>
          </p:cNvSpPr>
          <p:nvPr>
            <p:ph type="body" sz="quarter" idx="14"/>
          </p:nvPr>
        </p:nvSpPr>
        <p:spPr>
          <a:xfrm>
            <a:off x="370801" y="1828801"/>
            <a:ext cx="4140000" cy="4451122"/>
          </a:xfrm>
        </p:spPr>
        <p:txBody>
          <a:bodyPr>
            <a:noAutofit/>
          </a:bodyPr>
          <a:lstStyle>
            <a:lvl1pPr marL="0" indent="0">
              <a:lnSpc>
                <a:spcPct val="110000"/>
              </a:lnSpc>
              <a:spcBef>
                <a:spcPts val="0"/>
              </a:spcBef>
              <a:buNone/>
              <a:defRPr sz="1026" b="0">
                <a:solidFill>
                  <a:schemeClr val="tx2"/>
                </a:solidFill>
              </a:defRPr>
            </a:lvl1pPr>
            <a:lvl2pPr marL="0" indent="0">
              <a:lnSpc>
                <a:spcPct val="110000"/>
              </a:lnSpc>
              <a:spcBef>
                <a:spcPts val="0"/>
              </a:spcBef>
              <a:buNone/>
              <a:defRPr sz="1026" b="1">
                <a:solidFill>
                  <a:schemeClr val="accent2"/>
                </a:solidFill>
              </a:defRPr>
            </a:lvl2pPr>
            <a:lvl3pPr marL="0" indent="0">
              <a:lnSpc>
                <a:spcPct val="110000"/>
              </a:lnSpc>
              <a:spcBef>
                <a:spcPts val="0"/>
              </a:spcBef>
              <a:buFont typeface="Arial" pitchFamily="34" charset="0"/>
              <a:buNone/>
              <a:defRPr sz="1026">
                <a:solidFill>
                  <a:schemeClr val="tx2"/>
                </a:solidFill>
              </a:defRPr>
            </a:lvl3pPr>
            <a:lvl4pPr marL="158096" indent="-158096">
              <a:lnSpc>
                <a:spcPct val="110000"/>
              </a:lnSpc>
              <a:spcBef>
                <a:spcPts val="0"/>
              </a:spcBef>
              <a:buFont typeface="Arial" pitchFamily="34" charset="0"/>
              <a:buChar char="•"/>
              <a:defRPr sz="1026">
                <a:solidFill>
                  <a:schemeClr val="tx2"/>
                </a:solidFill>
              </a:defRPr>
            </a:lvl4pPr>
            <a:lvl5pPr marL="323313" indent="-165217">
              <a:lnSpc>
                <a:spcPct val="110000"/>
              </a:lnSpc>
              <a:spcBef>
                <a:spcPts val="0"/>
              </a:spcBef>
              <a:buFont typeface="Arial" pitchFamily="34" charset="0"/>
              <a:buChar char="−"/>
              <a:defRPr sz="1026">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6"/>
          </p:nvPr>
        </p:nvSpPr>
        <p:spPr>
          <a:xfrm>
            <a:off x="4643440" y="1828800"/>
            <a:ext cx="4119563" cy="4451121"/>
          </a:xfrm>
        </p:spPr>
        <p:txBody>
          <a:bodyPr>
            <a:noAutofit/>
          </a:bodyPr>
          <a:lstStyle>
            <a:lvl1pPr marL="0" indent="0">
              <a:lnSpc>
                <a:spcPct val="110000"/>
              </a:lnSpc>
              <a:spcBef>
                <a:spcPts val="0"/>
              </a:spcBef>
              <a:buNone/>
              <a:defRPr sz="1026" b="0">
                <a:solidFill>
                  <a:schemeClr val="tx2"/>
                </a:solidFill>
              </a:defRPr>
            </a:lvl1pPr>
            <a:lvl2pPr marL="0" indent="0">
              <a:lnSpc>
                <a:spcPct val="110000"/>
              </a:lnSpc>
              <a:spcBef>
                <a:spcPts val="0"/>
              </a:spcBef>
              <a:buNone/>
              <a:defRPr sz="1026" b="1">
                <a:solidFill>
                  <a:schemeClr val="accent2"/>
                </a:solidFill>
              </a:defRPr>
            </a:lvl2pPr>
            <a:lvl3pPr marL="0" indent="0">
              <a:lnSpc>
                <a:spcPct val="110000"/>
              </a:lnSpc>
              <a:spcBef>
                <a:spcPts val="0"/>
              </a:spcBef>
              <a:buFont typeface="Arial" pitchFamily="34" charset="0"/>
              <a:buNone/>
              <a:defRPr sz="1026"/>
            </a:lvl3pPr>
            <a:lvl4pPr marL="158096" indent="-158096">
              <a:lnSpc>
                <a:spcPct val="110000"/>
              </a:lnSpc>
              <a:spcBef>
                <a:spcPts val="0"/>
              </a:spcBef>
              <a:buFont typeface="Arial" pitchFamily="34" charset="0"/>
              <a:buChar char="•"/>
              <a:defRPr sz="1026"/>
            </a:lvl4pPr>
            <a:lvl5pPr marL="323313" indent="-165217">
              <a:lnSpc>
                <a:spcPct val="110000"/>
              </a:lnSpc>
              <a:spcBef>
                <a:spcPts val="0"/>
              </a:spcBef>
              <a:buFont typeface="Arial" pitchFamily="34" charset="0"/>
              <a:buChar char="−"/>
              <a:defRPr sz="102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719524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5838253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32366437"/>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86701517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13172627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776897543"/>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5" name="TextBox 4"/>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7" name="TextBox 6"/>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57986508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65272321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04158389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40868352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0" name="TextBox 9"/>
          <p:cNvSpPr txBox="1"/>
          <p:nvPr userDrawn="1"/>
        </p:nvSpPr>
        <p:spPr>
          <a:xfrm>
            <a:off x="4751388" y="6477000"/>
            <a:ext cx="367242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err="1">
                <a:solidFill>
                  <a:schemeClr val="bg1"/>
                </a:solidFill>
              </a:rPr>
              <a:t>Pravidelná</a:t>
            </a:r>
            <a:r>
              <a:rPr lang="en-US" sz="650" noProof="0" dirty="0">
                <a:solidFill>
                  <a:schemeClr val="bg1"/>
                </a:solidFill>
              </a:rPr>
              <a:t> </a:t>
            </a:r>
            <a:r>
              <a:rPr lang="en-US" sz="650" noProof="0" dirty="0" err="1">
                <a:solidFill>
                  <a:schemeClr val="bg1"/>
                </a:solidFill>
              </a:rPr>
              <a:t>diskuze</a:t>
            </a:r>
            <a:r>
              <a:rPr lang="cs-CZ" sz="650" baseline="0" noProof="0" dirty="0">
                <a:solidFill>
                  <a:schemeClr val="bg1"/>
                </a:solidFill>
              </a:rPr>
              <a:t> </a:t>
            </a:r>
            <a:r>
              <a:rPr lang="en-US" sz="650" noProof="0" dirty="0" err="1">
                <a:solidFill>
                  <a:schemeClr val="bg1"/>
                </a:solidFill>
              </a:rPr>
              <a:t>nad</a:t>
            </a:r>
            <a:r>
              <a:rPr lang="en-US" sz="650" noProof="0" dirty="0">
                <a:solidFill>
                  <a:schemeClr val="bg1"/>
                </a:solidFill>
              </a:rPr>
              <a:t> </a:t>
            </a:r>
            <a:r>
              <a:rPr lang="en-US" sz="650" noProof="0" dirty="0" err="1">
                <a:solidFill>
                  <a:schemeClr val="bg1"/>
                </a:solidFill>
              </a:rPr>
              <a:t>aktuálními</a:t>
            </a:r>
            <a:r>
              <a:rPr lang="en-US" sz="650" noProof="0" dirty="0">
                <a:solidFill>
                  <a:schemeClr val="bg1"/>
                </a:solidFill>
              </a:rPr>
              <a:t> </a:t>
            </a:r>
            <a:r>
              <a:rPr lang="en-US" sz="650" noProof="0" dirty="0" err="1">
                <a:solidFill>
                  <a:schemeClr val="bg1"/>
                </a:solidFill>
              </a:rPr>
              <a:t>tématy</a:t>
            </a:r>
            <a:endParaRPr lang="en-US" sz="650" noProof="0" dirty="0">
              <a:solidFill>
                <a:schemeClr val="bg1"/>
              </a:solidFill>
            </a:endParaRP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5503744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584782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16130746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3540115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TextBox 6"/>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    </a:t>
            </a:r>
          </a:p>
        </p:txBody>
      </p:sp>
      <p:sp>
        <p:nvSpPr>
          <p:cNvPr id="8" name="TextBox 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a:t>
            </a:r>
            <a:r>
              <a:rPr lang="cs-CZ" sz="650" dirty="0">
                <a:latin typeface="+mn-lt"/>
              </a:rPr>
              <a:t>21</a:t>
            </a:r>
            <a:r>
              <a:rPr lang="en-US" sz="650" dirty="0">
                <a:latin typeface="+mn-lt"/>
              </a:rPr>
              <a:t> Pro </a:t>
            </a:r>
            <a:r>
              <a:rPr lang="en-US" sz="650" dirty="0" err="1">
                <a:latin typeface="+mn-lt"/>
              </a:rPr>
              <a:t>více</a:t>
            </a:r>
            <a:r>
              <a:rPr lang="en-US" sz="650" dirty="0">
                <a:latin typeface="+mn-lt"/>
              </a:rPr>
              <a:t> </a:t>
            </a:r>
            <a:r>
              <a:rPr lang="en-US" sz="650" dirty="0" err="1">
                <a:latin typeface="+mn-lt"/>
              </a:rPr>
              <a:t>informací</a:t>
            </a:r>
            <a:r>
              <a:rPr lang="en-US" sz="650" dirty="0">
                <a:latin typeface="+mn-lt"/>
              </a:rPr>
              <a:t> </a:t>
            </a:r>
            <a:r>
              <a:rPr lang="en-US" sz="650" dirty="0" err="1">
                <a:latin typeface="+mn-lt"/>
              </a:rPr>
              <a:t>kontaktujte</a:t>
            </a:r>
            <a:r>
              <a:rPr lang="en-US" sz="650" dirty="0">
                <a:latin typeface="+mn-lt"/>
              </a:rPr>
              <a:t> Deloitte </a:t>
            </a:r>
            <a:r>
              <a:rPr lang="en-US" sz="650" dirty="0" err="1">
                <a:latin typeface="+mn-lt"/>
              </a:rPr>
              <a:t>Česká</a:t>
            </a:r>
            <a:r>
              <a:rPr lang="en-US" sz="650" dirty="0">
                <a:latin typeface="+mn-lt"/>
              </a:rPr>
              <a:t> </a:t>
            </a:r>
            <a:r>
              <a:rPr lang="en-US" sz="650" dirty="0" err="1">
                <a:latin typeface="+mn-lt"/>
              </a:rPr>
              <a:t>republika</a:t>
            </a:r>
            <a:r>
              <a:rPr lang="en-US" sz="650" dirty="0">
                <a:latin typeface="+mn-lt"/>
              </a:rPr>
              <a:t>.</a:t>
            </a:r>
          </a:p>
        </p:txBody>
      </p:sp>
      <p:sp>
        <p:nvSpPr>
          <p:cNvPr id="9" name="TextBox 8"/>
          <p:cNvSpPr txBox="1"/>
          <p:nvPr userDrawn="1"/>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C78CA4D8-A0FA-4697-BFFD-797AF4E823FC}"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0" name="TextBox 9"/>
          <p:cNvSpPr txBox="1"/>
          <p:nvPr userDrawn="1"/>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err="1">
                <a:solidFill>
                  <a:schemeClr val="tx1"/>
                </a:solidFill>
                <a:latin typeface="+mn-lt"/>
              </a:rPr>
              <a:t>Vybrané</a:t>
            </a:r>
            <a:r>
              <a:rPr lang="en-US" sz="650" dirty="0">
                <a:solidFill>
                  <a:schemeClr val="tx1"/>
                </a:solidFill>
                <a:latin typeface="+mn-lt"/>
              </a:rPr>
              <a:t> </a:t>
            </a:r>
            <a:r>
              <a:rPr lang="en-US" sz="650" dirty="0" err="1">
                <a:solidFill>
                  <a:schemeClr val="tx1"/>
                </a:solidFill>
                <a:latin typeface="+mn-lt"/>
              </a:rPr>
              <a:t>oblasti</a:t>
            </a:r>
            <a:r>
              <a:rPr lang="en-US" sz="650" dirty="0">
                <a:solidFill>
                  <a:schemeClr val="tx1"/>
                </a:solidFill>
                <a:latin typeface="+mn-lt"/>
              </a:rPr>
              <a:t> </a:t>
            </a:r>
            <a:r>
              <a:rPr lang="en-US" sz="650" dirty="0" err="1">
                <a:solidFill>
                  <a:schemeClr val="tx1"/>
                </a:solidFill>
                <a:latin typeface="+mn-lt"/>
              </a:rPr>
              <a:t>daně</a:t>
            </a:r>
            <a:r>
              <a:rPr lang="en-US" sz="650" dirty="0">
                <a:solidFill>
                  <a:schemeClr val="tx1"/>
                </a:solidFill>
                <a:latin typeface="+mn-lt"/>
              </a:rPr>
              <a:t> z </a:t>
            </a:r>
            <a:r>
              <a:rPr lang="en-US" sz="650" dirty="0" err="1">
                <a:solidFill>
                  <a:schemeClr val="tx1"/>
                </a:solidFill>
                <a:latin typeface="+mn-lt"/>
              </a:rPr>
              <a:t>příjmů</a:t>
            </a:r>
            <a:r>
              <a:rPr lang="en-US" sz="650" dirty="0">
                <a:solidFill>
                  <a:schemeClr val="tx1"/>
                </a:solidFill>
                <a:latin typeface="+mn-lt"/>
              </a:rPr>
              <a:t> </a:t>
            </a:r>
            <a:r>
              <a:rPr lang="en-US" sz="650" dirty="0" err="1">
                <a:solidFill>
                  <a:schemeClr val="tx1"/>
                </a:solidFill>
                <a:latin typeface="+mn-lt"/>
              </a:rPr>
              <a:t>právnických</a:t>
            </a:r>
            <a:r>
              <a:rPr lang="en-US" sz="650" dirty="0">
                <a:solidFill>
                  <a:schemeClr val="tx1"/>
                </a:solidFill>
                <a:latin typeface="+mn-lt"/>
              </a:rPr>
              <a:t> </a:t>
            </a:r>
            <a:r>
              <a:rPr lang="en-US" sz="650" dirty="0" err="1">
                <a:solidFill>
                  <a:schemeClr val="tx1"/>
                </a:solidFill>
                <a:latin typeface="+mn-lt"/>
              </a:rPr>
              <a:t>osob</a:t>
            </a:r>
            <a:endParaRPr lang="en-US" sz="650" dirty="0">
              <a:solidFill>
                <a:schemeClr val="tx1"/>
              </a:solidFill>
              <a:latin typeface="+mn-lt"/>
            </a:endParaRPr>
          </a:p>
        </p:txBody>
      </p:sp>
    </p:spTree>
    <p:extLst>
      <p:ext uri="{BB962C8B-B14F-4D97-AF65-F5344CB8AC3E}">
        <p14:creationId xmlns:p14="http://schemas.microsoft.com/office/powerpoint/2010/main" val="202470059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93809617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54587996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828405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418132694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19289959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13807708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4808598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49781214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62390156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187416939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TextBox 6"/>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solidFill>
                  <a:schemeClr val="bg1"/>
                </a:solidFill>
                <a:latin typeface="+mn-lt"/>
              </a:rPr>
              <a:t>    </a:t>
            </a:r>
          </a:p>
        </p:txBody>
      </p:sp>
      <p:sp>
        <p:nvSpPr>
          <p:cNvPr id="8" name="TextBox 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solidFill>
                  <a:schemeClr val="bg1"/>
                </a:solidFill>
                <a:latin typeface="+mn-lt"/>
              </a:rPr>
              <a:t>© 20</a:t>
            </a:r>
            <a:r>
              <a:rPr lang="cs-CZ" sz="650" dirty="0">
                <a:solidFill>
                  <a:schemeClr val="bg1"/>
                </a:solidFill>
                <a:latin typeface="+mn-lt"/>
              </a:rPr>
              <a:t>21</a:t>
            </a:r>
            <a:r>
              <a:rPr lang="en-US" sz="650" dirty="0">
                <a:solidFill>
                  <a:schemeClr val="bg1"/>
                </a:solidFill>
                <a:latin typeface="+mn-lt"/>
              </a:rPr>
              <a:t> Pro </a:t>
            </a:r>
            <a:r>
              <a:rPr lang="en-US" sz="650" dirty="0" err="1">
                <a:solidFill>
                  <a:schemeClr val="bg1"/>
                </a:solidFill>
                <a:latin typeface="+mn-lt"/>
              </a:rPr>
              <a:t>více</a:t>
            </a:r>
            <a:r>
              <a:rPr lang="en-US" sz="650" dirty="0">
                <a:solidFill>
                  <a:schemeClr val="bg1"/>
                </a:solidFill>
                <a:latin typeface="+mn-lt"/>
              </a:rPr>
              <a:t> </a:t>
            </a:r>
            <a:r>
              <a:rPr lang="en-US" sz="650" dirty="0" err="1">
                <a:solidFill>
                  <a:schemeClr val="bg1"/>
                </a:solidFill>
                <a:latin typeface="+mn-lt"/>
              </a:rPr>
              <a:t>informací</a:t>
            </a:r>
            <a:r>
              <a:rPr lang="en-US" sz="650" dirty="0">
                <a:solidFill>
                  <a:schemeClr val="bg1"/>
                </a:solidFill>
                <a:latin typeface="+mn-lt"/>
              </a:rPr>
              <a:t> </a:t>
            </a:r>
            <a:r>
              <a:rPr lang="en-US" sz="650" dirty="0" err="1">
                <a:solidFill>
                  <a:schemeClr val="bg1"/>
                </a:solidFill>
                <a:latin typeface="+mn-lt"/>
              </a:rPr>
              <a:t>kontaktujte</a:t>
            </a:r>
            <a:r>
              <a:rPr lang="en-US" sz="650" dirty="0">
                <a:solidFill>
                  <a:schemeClr val="bg1"/>
                </a:solidFill>
                <a:latin typeface="+mn-lt"/>
              </a:rPr>
              <a:t> Deloitte </a:t>
            </a:r>
            <a:r>
              <a:rPr lang="en-US" sz="650" dirty="0" err="1">
                <a:solidFill>
                  <a:schemeClr val="bg1"/>
                </a:solidFill>
                <a:latin typeface="+mn-lt"/>
              </a:rPr>
              <a:t>Česká</a:t>
            </a:r>
            <a:r>
              <a:rPr lang="en-US" sz="650" dirty="0">
                <a:solidFill>
                  <a:schemeClr val="bg1"/>
                </a:solidFill>
                <a:latin typeface="+mn-lt"/>
              </a:rPr>
              <a:t> </a:t>
            </a:r>
            <a:r>
              <a:rPr lang="en-US" sz="650" dirty="0" err="1">
                <a:solidFill>
                  <a:schemeClr val="bg1"/>
                </a:solidFill>
                <a:latin typeface="+mn-lt"/>
              </a:rPr>
              <a:t>republika</a:t>
            </a:r>
            <a:r>
              <a:rPr lang="en-US" sz="650" dirty="0">
                <a:solidFill>
                  <a:schemeClr val="bg1"/>
                </a:solidFill>
                <a:latin typeface="+mn-lt"/>
              </a:rPr>
              <a:t>.</a:t>
            </a:r>
          </a:p>
        </p:txBody>
      </p:sp>
      <p:sp>
        <p:nvSpPr>
          <p:cNvPr id="9" name="TextBox 8"/>
          <p:cNvSpPr txBox="1"/>
          <p:nvPr userDrawn="1"/>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C78CA4D8-A0FA-4697-BFFD-797AF4E823F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10" name="TextBox 9"/>
          <p:cNvSpPr txBox="1"/>
          <p:nvPr userDrawn="1"/>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err="1">
                <a:solidFill>
                  <a:schemeClr val="bg1"/>
                </a:solidFill>
                <a:latin typeface="+mn-lt"/>
              </a:rPr>
              <a:t>Vybrané</a:t>
            </a:r>
            <a:r>
              <a:rPr lang="en-US" sz="650" dirty="0">
                <a:solidFill>
                  <a:schemeClr val="bg1"/>
                </a:solidFill>
                <a:latin typeface="+mn-lt"/>
              </a:rPr>
              <a:t> </a:t>
            </a:r>
            <a:r>
              <a:rPr lang="en-US" sz="650" dirty="0" err="1">
                <a:solidFill>
                  <a:schemeClr val="bg1"/>
                </a:solidFill>
                <a:latin typeface="+mn-lt"/>
              </a:rPr>
              <a:t>oblasti</a:t>
            </a:r>
            <a:r>
              <a:rPr lang="en-US" sz="650" dirty="0">
                <a:solidFill>
                  <a:schemeClr val="bg1"/>
                </a:solidFill>
                <a:latin typeface="+mn-lt"/>
              </a:rPr>
              <a:t> </a:t>
            </a:r>
            <a:r>
              <a:rPr lang="en-US" sz="650" dirty="0" err="1">
                <a:solidFill>
                  <a:schemeClr val="bg1"/>
                </a:solidFill>
                <a:latin typeface="+mn-lt"/>
              </a:rPr>
              <a:t>daně</a:t>
            </a:r>
            <a:r>
              <a:rPr lang="en-US" sz="650" dirty="0">
                <a:solidFill>
                  <a:schemeClr val="bg1"/>
                </a:solidFill>
                <a:latin typeface="+mn-lt"/>
              </a:rPr>
              <a:t> z </a:t>
            </a:r>
            <a:r>
              <a:rPr lang="en-US" sz="650" dirty="0" err="1">
                <a:solidFill>
                  <a:schemeClr val="bg1"/>
                </a:solidFill>
                <a:latin typeface="+mn-lt"/>
              </a:rPr>
              <a:t>příjmů</a:t>
            </a:r>
            <a:r>
              <a:rPr lang="en-US" sz="650" dirty="0">
                <a:solidFill>
                  <a:schemeClr val="bg1"/>
                </a:solidFill>
                <a:latin typeface="+mn-lt"/>
              </a:rPr>
              <a:t> </a:t>
            </a:r>
            <a:r>
              <a:rPr lang="en-US" sz="650" dirty="0" err="1">
                <a:solidFill>
                  <a:schemeClr val="bg1"/>
                </a:solidFill>
                <a:latin typeface="+mn-lt"/>
              </a:rPr>
              <a:t>právnických</a:t>
            </a:r>
            <a:r>
              <a:rPr lang="en-US" sz="650" dirty="0">
                <a:solidFill>
                  <a:schemeClr val="bg1"/>
                </a:solidFill>
                <a:latin typeface="+mn-lt"/>
              </a:rPr>
              <a:t> </a:t>
            </a:r>
            <a:r>
              <a:rPr lang="en-US" sz="650" dirty="0" err="1">
                <a:solidFill>
                  <a:schemeClr val="bg1"/>
                </a:solidFill>
                <a:latin typeface="+mn-lt"/>
              </a:rPr>
              <a:t>osob</a:t>
            </a:r>
            <a:endParaRPr lang="en-US" sz="650" dirty="0">
              <a:solidFill>
                <a:schemeClr val="bg1"/>
              </a:solidFill>
              <a:latin typeface="+mn-lt"/>
            </a:endParaRPr>
          </a:p>
        </p:txBody>
      </p:sp>
    </p:spTree>
    <p:extLst>
      <p:ext uri="{BB962C8B-B14F-4D97-AF65-F5344CB8AC3E}">
        <p14:creationId xmlns:p14="http://schemas.microsoft.com/office/powerpoint/2010/main" val="202755299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937596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24064489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379736472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a:t>Click to 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a:t>Click to edit Master text styles</a:t>
            </a:r>
          </a:p>
        </p:txBody>
      </p:sp>
    </p:spTree>
    <p:extLst>
      <p:ext uri="{BB962C8B-B14F-4D97-AF65-F5344CB8AC3E}">
        <p14:creationId xmlns:p14="http://schemas.microsoft.com/office/powerpoint/2010/main" val="297889906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67238986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93853367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28015558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56451023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8976022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74845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5802371" cy="1592403"/>
          </a:xfrm>
        </p:spPr>
        <p:txBody>
          <a:bodyPr anchor="b"/>
          <a:lstStyle>
            <a:lvl1pPr>
              <a:lnSpc>
                <a:spcPct val="95000"/>
              </a:lnSpc>
              <a:defRPr sz="320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376238" y="3429000"/>
            <a:ext cx="5802371" cy="1566532"/>
          </a:xfrm>
        </p:spPr>
        <p:txBody>
          <a:bodyPr>
            <a:noAutofit/>
          </a:bodyPr>
          <a:lstStyle>
            <a:lvl1pPr marL="0" indent="0">
              <a:lnSpc>
                <a:spcPct val="95000"/>
              </a:lnSpc>
              <a:spcAft>
                <a:spcPts val="0"/>
              </a:spcAft>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Edit Master text styles</a:t>
            </a:r>
          </a:p>
        </p:txBody>
      </p:sp>
      <p:sp>
        <p:nvSpPr>
          <p:cNvPr id="8" name="TextBox 7"/>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solidFill>
                  <a:schemeClr val="bg1"/>
                </a:solidFill>
                <a:latin typeface="+mn-lt"/>
              </a:rPr>
              <a:t>    </a:t>
            </a:r>
          </a:p>
        </p:txBody>
      </p:sp>
      <p:sp>
        <p:nvSpPr>
          <p:cNvPr id="9" name="TextBox 8"/>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solidFill>
                  <a:schemeClr val="bg1"/>
                </a:solidFill>
                <a:latin typeface="+mn-lt"/>
              </a:rPr>
              <a:t>© 20</a:t>
            </a:r>
            <a:r>
              <a:rPr lang="cs-CZ" sz="650" dirty="0">
                <a:solidFill>
                  <a:schemeClr val="bg1"/>
                </a:solidFill>
                <a:latin typeface="+mn-lt"/>
              </a:rPr>
              <a:t>21</a:t>
            </a:r>
            <a:r>
              <a:rPr lang="en-US" sz="650" dirty="0">
                <a:solidFill>
                  <a:schemeClr val="bg1"/>
                </a:solidFill>
                <a:latin typeface="+mn-lt"/>
              </a:rPr>
              <a:t> Pro </a:t>
            </a:r>
            <a:r>
              <a:rPr lang="en-US" sz="650" dirty="0" err="1">
                <a:solidFill>
                  <a:schemeClr val="bg1"/>
                </a:solidFill>
                <a:latin typeface="+mn-lt"/>
              </a:rPr>
              <a:t>více</a:t>
            </a:r>
            <a:r>
              <a:rPr lang="en-US" sz="650" dirty="0">
                <a:solidFill>
                  <a:schemeClr val="bg1"/>
                </a:solidFill>
                <a:latin typeface="+mn-lt"/>
              </a:rPr>
              <a:t> </a:t>
            </a:r>
            <a:r>
              <a:rPr lang="en-US" sz="650" dirty="0" err="1">
                <a:solidFill>
                  <a:schemeClr val="bg1"/>
                </a:solidFill>
                <a:latin typeface="+mn-lt"/>
              </a:rPr>
              <a:t>informací</a:t>
            </a:r>
            <a:r>
              <a:rPr lang="en-US" sz="650" dirty="0">
                <a:solidFill>
                  <a:schemeClr val="bg1"/>
                </a:solidFill>
                <a:latin typeface="+mn-lt"/>
              </a:rPr>
              <a:t> </a:t>
            </a:r>
            <a:r>
              <a:rPr lang="en-US" sz="650" dirty="0" err="1">
                <a:solidFill>
                  <a:schemeClr val="bg1"/>
                </a:solidFill>
                <a:latin typeface="+mn-lt"/>
              </a:rPr>
              <a:t>kontaktujte</a:t>
            </a:r>
            <a:r>
              <a:rPr lang="en-US" sz="650" dirty="0">
                <a:solidFill>
                  <a:schemeClr val="bg1"/>
                </a:solidFill>
                <a:latin typeface="+mn-lt"/>
              </a:rPr>
              <a:t> Deloitte </a:t>
            </a:r>
            <a:r>
              <a:rPr lang="en-US" sz="650" dirty="0" err="1">
                <a:solidFill>
                  <a:schemeClr val="bg1"/>
                </a:solidFill>
                <a:latin typeface="+mn-lt"/>
              </a:rPr>
              <a:t>Česká</a:t>
            </a:r>
            <a:r>
              <a:rPr lang="en-US" sz="650" dirty="0">
                <a:solidFill>
                  <a:schemeClr val="bg1"/>
                </a:solidFill>
                <a:latin typeface="+mn-lt"/>
              </a:rPr>
              <a:t> </a:t>
            </a:r>
            <a:r>
              <a:rPr lang="en-US" sz="650" dirty="0" err="1">
                <a:solidFill>
                  <a:schemeClr val="bg1"/>
                </a:solidFill>
                <a:latin typeface="+mn-lt"/>
              </a:rPr>
              <a:t>republika</a:t>
            </a:r>
            <a:r>
              <a:rPr lang="en-US" sz="650" dirty="0">
                <a:solidFill>
                  <a:schemeClr val="bg1"/>
                </a:solidFill>
                <a:latin typeface="+mn-lt"/>
              </a:rPr>
              <a:t>.</a:t>
            </a:r>
          </a:p>
        </p:txBody>
      </p:sp>
      <p:sp>
        <p:nvSpPr>
          <p:cNvPr id="10" name="TextBox 9"/>
          <p:cNvSpPr txBox="1"/>
          <p:nvPr userDrawn="1"/>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C78CA4D8-A0FA-4697-BFFD-797AF4E823F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11" name="TextBox 10"/>
          <p:cNvSpPr txBox="1"/>
          <p:nvPr userDrawn="1"/>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err="1">
                <a:solidFill>
                  <a:schemeClr val="bg1"/>
                </a:solidFill>
                <a:latin typeface="+mn-lt"/>
              </a:rPr>
              <a:t>Vybrané</a:t>
            </a:r>
            <a:r>
              <a:rPr lang="en-US" sz="650" dirty="0">
                <a:solidFill>
                  <a:schemeClr val="bg1"/>
                </a:solidFill>
                <a:latin typeface="+mn-lt"/>
              </a:rPr>
              <a:t> </a:t>
            </a:r>
            <a:r>
              <a:rPr lang="en-US" sz="650" dirty="0" err="1">
                <a:solidFill>
                  <a:schemeClr val="bg1"/>
                </a:solidFill>
                <a:latin typeface="+mn-lt"/>
              </a:rPr>
              <a:t>oblasti</a:t>
            </a:r>
            <a:r>
              <a:rPr lang="en-US" sz="650" dirty="0">
                <a:solidFill>
                  <a:schemeClr val="bg1"/>
                </a:solidFill>
                <a:latin typeface="+mn-lt"/>
              </a:rPr>
              <a:t> </a:t>
            </a:r>
            <a:r>
              <a:rPr lang="en-US" sz="650" dirty="0" err="1">
                <a:solidFill>
                  <a:schemeClr val="bg1"/>
                </a:solidFill>
                <a:latin typeface="+mn-lt"/>
              </a:rPr>
              <a:t>daně</a:t>
            </a:r>
            <a:r>
              <a:rPr lang="en-US" sz="650" dirty="0">
                <a:solidFill>
                  <a:schemeClr val="bg1"/>
                </a:solidFill>
                <a:latin typeface="+mn-lt"/>
              </a:rPr>
              <a:t> z </a:t>
            </a:r>
            <a:r>
              <a:rPr lang="en-US" sz="650" dirty="0" err="1">
                <a:solidFill>
                  <a:schemeClr val="bg1"/>
                </a:solidFill>
                <a:latin typeface="+mn-lt"/>
              </a:rPr>
              <a:t>příjmů</a:t>
            </a:r>
            <a:r>
              <a:rPr lang="en-US" sz="650" dirty="0">
                <a:solidFill>
                  <a:schemeClr val="bg1"/>
                </a:solidFill>
                <a:latin typeface="+mn-lt"/>
              </a:rPr>
              <a:t> </a:t>
            </a:r>
            <a:r>
              <a:rPr lang="en-US" sz="650" dirty="0" err="1">
                <a:solidFill>
                  <a:schemeClr val="bg1"/>
                </a:solidFill>
                <a:latin typeface="+mn-lt"/>
              </a:rPr>
              <a:t>právnických</a:t>
            </a:r>
            <a:r>
              <a:rPr lang="en-US" sz="650" dirty="0">
                <a:solidFill>
                  <a:schemeClr val="bg1"/>
                </a:solidFill>
                <a:latin typeface="+mn-lt"/>
              </a:rPr>
              <a:t> </a:t>
            </a:r>
            <a:r>
              <a:rPr lang="en-US" sz="650" dirty="0" err="1">
                <a:solidFill>
                  <a:schemeClr val="bg1"/>
                </a:solidFill>
                <a:latin typeface="+mn-lt"/>
              </a:rPr>
              <a:t>osob</a:t>
            </a:r>
            <a:endParaRPr lang="en-US" sz="650" dirty="0">
              <a:solidFill>
                <a:schemeClr val="bg1"/>
              </a:solidFill>
              <a:latin typeface="+mn-lt"/>
            </a:endParaRPr>
          </a:p>
        </p:txBody>
      </p:sp>
      <p:pic>
        <p:nvPicPr>
          <p:cNvPr id="12" name="Picture 11"/>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9748"/>
          <a:stretch/>
        </p:blipFill>
        <p:spPr>
          <a:xfrm flipH="1">
            <a:off x="5508467" y="1025920"/>
            <a:ext cx="3624382" cy="5006883"/>
          </a:xfrm>
          <a:prstGeom prst="rect">
            <a:avLst/>
          </a:prstGeom>
        </p:spPr>
      </p:pic>
    </p:spTree>
    <p:extLst>
      <p:ext uri="{BB962C8B-B14F-4D97-AF65-F5344CB8AC3E}">
        <p14:creationId xmlns:p14="http://schemas.microsoft.com/office/powerpoint/2010/main" val="205812405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34431819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28254391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73454313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68152178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Pro </a:t>
            </a:r>
            <a:r>
              <a:rPr lang="en-US" sz="650" noProof="0" dirty="0" err="1">
                <a:solidFill>
                  <a:schemeClr val="bg1"/>
                </a:solidFill>
              </a:rPr>
              <a:t>více</a:t>
            </a:r>
            <a:r>
              <a:rPr lang="en-US" sz="650" noProof="0" dirty="0">
                <a:solidFill>
                  <a:schemeClr val="bg1"/>
                </a:solidFill>
              </a:rPr>
              <a:t> </a:t>
            </a:r>
            <a:r>
              <a:rPr lang="en-US" sz="650" noProof="0" dirty="0" err="1">
                <a:solidFill>
                  <a:schemeClr val="bg1"/>
                </a:solidFill>
              </a:rPr>
              <a:t>informací</a:t>
            </a:r>
            <a:r>
              <a:rPr lang="en-US" sz="650" noProof="0" dirty="0">
                <a:solidFill>
                  <a:schemeClr val="bg1"/>
                </a:solidFill>
              </a:rPr>
              <a:t> </a:t>
            </a:r>
            <a:r>
              <a:rPr lang="en-US" sz="650" noProof="0" dirty="0" err="1">
                <a:solidFill>
                  <a:schemeClr val="bg1"/>
                </a:solidFill>
              </a:rPr>
              <a:t>kontaktujte</a:t>
            </a:r>
            <a:r>
              <a:rPr lang="en-US" sz="650" noProof="0" dirty="0">
                <a:solidFill>
                  <a:schemeClr val="bg1"/>
                </a:solidFill>
              </a:rPr>
              <a:t> Deloitte </a:t>
            </a:r>
            <a:r>
              <a:rPr lang="en-US" sz="650" noProof="0" dirty="0" err="1">
                <a:solidFill>
                  <a:schemeClr val="bg1"/>
                </a:solidFill>
              </a:rPr>
              <a:t>Česká</a:t>
            </a:r>
            <a:r>
              <a:rPr lang="en-US" sz="650" noProof="0" dirty="0">
                <a:solidFill>
                  <a:schemeClr val="bg1"/>
                </a:solidFill>
              </a:rPr>
              <a:t> </a:t>
            </a:r>
            <a:r>
              <a:rPr lang="en-US" sz="650" noProof="0" dirty="0" err="1">
                <a:solidFill>
                  <a:schemeClr val="bg1"/>
                </a:solidFill>
              </a:rPr>
              <a:t>republika</a:t>
            </a:r>
            <a:r>
              <a:rPr lang="en-US" sz="650" noProof="0" dirty="0">
                <a:solidFill>
                  <a:schemeClr val="bg1"/>
                </a:solidFill>
              </a:rPr>
              <a:t>.</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08338902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34969901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165867571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82453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7028135" y="4402456"/>
            <a:ext cx="1739627" cy="1725448"/>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28137" y="6208529"/>
            <a:ext cx="1739626" cy="363722"/>
          </a:xfrm>
        </p:spPr>
        <p:txBody>
          <a:bodyPr anchor="b" anchorCtr="0"/>
          <a:lstStyle>
            <a:lvl1pPr>
              <a:lnSpc>
                <a:spcPct val="100000"/>
              </a:lnSpc>
              <a:defRPr sz="950"/>
            </a:lvl1pPr>
          </a:lstStyle>
          <a:p>
            <a:pPr lvl="0"/>
            <a:r>
              <a:rPr lang="en-US" noProof="0"/>
              <a:t>Click to edit Master text styles</a:t>
            </a:r>
          </a:p>
        </p:txBody>
      </p:sp>
      <p:sp>
        <p:nvSpPr>
          <p:cNvPr id="5" name="Text Placeholder 5"/>
          <p:cNvSpPr>
            <a:spLocks noGrp="1"/>
          </p:cNvSpPr>
          <p:nvPr>
            <p:ph type="body" sz="quarter" idx="13"/>
          </p:nvPr>
        </p:nvSpPr>
        <p:spPr>
          <a:xfrm>
            <a:off x="376239" y="4402455"/>
            <a:ext cx="6396702" cy="2169796"/>
          </a:xfrm>
        </p:spPr>
        <p:txBody>
          <a:bodyPr anchor="b" anchorCtr="0"/>
          <a:lstStyle>
            <a:lvl1pPr>
              <a:lnSpc>
                <a:spcPct val="100000"/>
              </a:lnSpc>
              <a:spcAft>
                <a:spcPts val="600"/>
              </a:spcAft>
              <a:defRPr sz="900"/>
            </a:lvl1pPr>
          </a:lstStyle>
          <a:p>
            <a:pPr lvl="0"/>
            <a:r>
              <a:rPr lang="en-US" noProof="0"/>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70800" y="2933258"/>
            <a:ext cx="1722770" cy="378000"/>
          </a:xfrm>
          <a:prstGeom prst="rect">
            <a:avLst/>
          </a:prstGeom>
        </p:spPr>
      </p:pic>
    </p:spTree>
    <p:extLst>
      <p:ext uri="{BB962C8B-B14F-4D97-AF65-F5344CB8AC3E}">
        <p14:creationId xmlns:p14="http://schemas.microsoft.com/office/powerpoint/2010/main" val="8329620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4789185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3"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6" name="TextBox 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426EE9F-C07A-4365-885C-EC11BE0B5723}"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97016130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567621993"/>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408862003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169328962"/>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 name="TextBox 4"/>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7" name="TextBox 6"/>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5886034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27508694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5618981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13137655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70404835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76475821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84893010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2018. For information, contact Deloitte Czech Republic. </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8683FB8-D678-492C-9903-375821350388}"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137309164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65755773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97072127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 2018. For information, contact Deloitte Czech Republic. </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6448514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41112620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869420759"/>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57761319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9900314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50157143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85087929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a:t>Edit Master text styles</a:t>
            </a:r>
          </a:p>
        </p:txBody>
      </p:sp>
      <p:sp>
        <p:nvSpPr>
          <p:cNvPr id="19" name="Text Placeholder 7"/>
          <p:cNvSpPr>
            <a:spLocks noGrp="1"/>
          </p:cNvSpPr>
          <p:nvPr>
            <p:ph type="body" sz="quarter" idx="23"/>
          </p:nvPr>
        </p:nvSpPr>
        <p:spPr>
          <a:xfrm>
            <a:off x="376238" y="6121013"/>
            <a:ext cx="8391525" cy="260737"/>
          </a:xfrm>
        </p:spPr>
        <p:txBody>
          <a:bodyPr>
            <a:no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40472134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7" name="think-cell Slide" r:id="rId4" imgW="360" imgH="360" progId="TCLayout.ActiveDocument.1">
                  <p:embed/>
                </p:oleObj>
              </mc:Choice>
              <mc:Fallback>
                <p:oleObj name="think-cell Slide" r:id="rId4" imgW="360" imgH="360" progId="TCLayout.ActiveDocument.1">
                  <p:embed/>
                  <p:pic>
                    <p:nvPicPr>
                      <p:cNvPr id="3"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6" name="TextBox 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8E8AC6D5-DA02-4A74-8703-B17830546B51}"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40924449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a:t>Edit Master text styles</a:t>
            </a:r>
          </a:p>
        </p:txBody>
      </p:sp>
      <p:sp>
        <p:nvSpPr>
          <p:cNvPr id="12" name="Text Placeholder 7"/>
          <p:cNvSpPr>
            <a:spLocks noGrp="1"/>
          </p:cNvSpPr>
          <p:nvPr>
            <p:ph type="body" sz="quarter" idx="23"/>
          </p:nvPr>
        </p:nvSpPr>
        <p:spPr>
          <a:xfrm>
            <a:off x="376237" y="6121013"/>
            <a:ext cx="8374064" cy="260737"/>
          </a:xfrm>
        </p:spPr>
        <p:txBody>
          <a:bodyPr>
            <a:no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2813470975"/>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19206467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52711177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1264936108"/>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a:t>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a:t>Edit Master text styles</a:t>
            </a:r>
          </a:p>
        </p:txBody>
      </p:sp>
    </p:spTree>
    <p:extLst>
      <p:ext uri="{BB962C8B-B14F-4D97-AF65-F5344CB8AC3E}">
        <p14:creationId xmlns:p14="http://schemas.microsoft.com/office/powerpoint/2010/main" val="2188846859"/>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60251080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571183369"/>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26633946"/>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084208388"/>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8916861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53.xml"/><Relationship Id="rId21" Type="http://schemas.openxmlformats.org/officeDocument/2006/relationships/slideLayout" Target="../slideLayouts/slideLayout48.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63" Type="http://schemas.openxmlformats.org/officeDocument/2006/relationships/slideLayout" Target="../slideLayouts/slideLayout90.xml"/><Relationship Id="rId68" Type="http://schemas.openxmlformats.org/officeDocument/2006/relationships/slideLayout" Target="../slideLayouts/slideLayout95.xml"/><Relationship Id="rId84" Type="http://schemas.openxmlformats.org/officeDocument/2006/relationships/slideLayout" Target="../slideLayouts/slideLayout111.xml"/><Relationship Id="rId89" Type="http://schemas.openxmlformats.org/officeDocument/2006/relationships/slideLayout" Target="../slideLayouts/slideLayout116.xml"/><Relationship Id="rId7" Type="http://schemas.openxmlformats.org/officeDocument/2006/relationships/slideLayout" Target="../slideLayouts/slideLayout34.xml"/><Relationship Id="rId71" Type="http://schemas.openxmlformats.org/officeDocument/2006/relationships/slideLayout" Target="../slideLayouts/slideLayout98.xml"/><Relationship Id="rId92" Type="http://schemas.openxmlformats.org/officeDocument/2006/relationships/slideLayout" Target="../slideLayouts/slideLayout119.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3" Type="http://schemas.openxmlformats.org/officeDocument/2006/relationships/slideLayout" Target="../slideLayouts/slideLayout80.xml"/><Relationship Id="rId58" Type="http://schemas.openxmlformats.org/officeDocument/2006/relationships/slideLayout" Target="../slideLayouts/slideLayout85.xml"/><Relationship Id="rId66" Type="http://schemas.openxmlformats.org/officeDocument/2006/relationships/slideLayout" Target="../slideLayouts/slideLayout93.xml"/><Relationship Id="rId74" Type="http://schemas.openxmlformats.org/officeDocument/2006/relationships/slideLayout" Target="../slideLayouts/slideLayout101.xml"/><Relationship Id="rId79" Type="http://schemas.openxmlformats.org/officeDocument/2006/relationships/slideLayout" Target="../slideLayouts/slideLayout106.xml"/><Relationship Id="rId87" Type="http://schemas.openxmlformats.org/officeDocument/2006/relationships/slideLayout" Target="../slideLayouts/slideLayout114.xml"/><Relationship Id="rId102" Type="http://schemas.openxmlformats.org/officeDocument/2006/relationships/tags" Target="../tags/tag11.xml"/><Relationship Id="rId5" Type="http://schemas.openxmlformats.org/officeDocument/2006/relationships/slideLayout" Target="../slideLayouts/slideLayout32.xml"/><Relationship Id="rId61" Type="http://schemas.openxmlformats.org/officeDocument/2006/relationships/slideLayout" Target="../slideLayouts/slideLayout88.xml"/><Relationship Id="rId82" Type="http://schemas.openxmlformats.org/officeDocument/2006/relationships/slideLayout" Target="../slideLayouts/slideLayout109.xml"/><Relationship Id="rId90" Type="http://schemas.openxmlformats.org/officeDocument/2006/relationships/slideLayout" Target="../slideLayouts/slideLayout117.xml"/><Relationship Id="rId95" Type="http://schemas.openxmlformats.org/officeDocument/2006/relationships/slideLayout" Target="../slideLayouts/slideLayout122.xml"/><Relationship Id="rId19" Type="http://schemas.openxmlformats.org/officeDocument/2006/relationships/slideLayout" Target="../slideLayouts/slideLayout4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56" Type="http://schemas.openxmlformats.org/officeDocument/2006/relationships/slideLayout" Target="../slideLayouts/slideLayout83.xml"/><Relationship Id="rId64" Type="http://schemas.openxmlformats.org/officeDocument/2006/relationships/slideLayout" Target="../slideLayouts/slideLayout91.xml"/><Relationship Id="rId69" Type="http://schemas.openxmlformats.org/officeDocument/2006/relationships/slideLayout" Target="../slideLayouts/slideLayout96.xml"/><Relationship Id="rId77" Type="http://schemas.openxmlformats.org/officeDocument/2006/relationships/slideLayout" Target="../slideLayouts/slideLayout104.xml"/><Relationship Id="rId100" Type="http://schemas.openxmlformats.org/officeDocument/2006/relationships/theme" Target="../theme/theme2.xml"/><Relationship Id="rId8" Type="http://schemas.openxmlformats.org/officeDocument/2006/relationships/slideLayout" Target="../slideLayouts/slideLayout35.xml"/><Relationship Id="rId51" Type="http://schemas.openxmlformats.org/officeDocument/2006/relationships/slideLayout" Target="../slideLayouts/slideLayout78.xml"/><Relationship Id="rId72" Type="http://schemas.openxmlformats.org/officeDocument/2006/relationships/slideLayout" Target="../slideLayouts/slideLayout99.xml"/><Relationship Id="rId80" Type="http://schemas.openxmlformats.org/officeDocument/2006/relationships/slideLayout" Target="../slideLayouts/slideLayout107.xml"/><Relationship Id="rId85" Type="http://schemas.openxmlformats.org/officeDocument/2006/relationships/slideLayout" Target="../slideLayouts/slideLayout112.xml"/><Relationship Id="rId93" Type="http://schemas.openxmlformats.org/officeDocument/2006/relationships/slideLayout" Target="../slideLayouts/slideLayout120.xml"/><Relationship Id="rId98" Type="http://schemas.openxmlformats.org/officeDocument/2006/relationships/slideLayout" Target="../slideLayouts/slideLayout125.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59" Type="http://schemas.openxmlformats.org/officeDocument/2006/relationships/slideLayout" Target="../slideLayouts/slideLayout86.xml"/><Relationship Id="rId67" Type="http://schemas.openxmlformats.org/officeDocument/2006/relationships/slideLayout" Target="../slideLayouts/slideLayout94.xml"/><Relationship Id="rId103" Type="http://schemas.openxmlformats.org/officeDocument/2006/relationships/oleObject" Target="../embeddings/oleObject10.bin"/><Relationship Id="rId20" Type="http://schemas.openxmlformats.org/officeDocument/2006/relationships/slideLayout" Target="../slideLayouts/slideLayout47.xml"/><Relationship Id="rId41" Type="http://schemas.openxmlformats.org/officeDocument/2006/relationships/slideLayout" Target="../slideLayouts/slideLayout68.xml"/><Relationship Id="rId54" Type="http://schemas.openxmlformats.org/officeDocument/2006/relationships/slideLayout" Target="../slideLayouts/slideLayout81.xml"/><Relationship Id="rId62" Type="http://schemas.openxmlformats.org/officeDocument/2006/relationships/slideLayout" Target="../slideLayouts/slideLayout89.xml"/><Relationship Id="rId70" Type="http://schemas.openxmlformats.org/officeDocument/2006/relationships/slideLayout" Target="../slideLayouts/slideLayout97.xml"/><Relationship Id="rId75" Type="http://schemas.openxmlformats.org/officeDocument/2006/relationships/slideLayout" Target="../slideLayouts/slideLayout102.xml"/><Relationship Id="rId83" Type="http://schemas.openxmlformats.org/officeDocument/2006/relationships/slideLayout" Target="../slideLayouts/slideLayout110.xml"/><Relationship Id="rId88" Type="http://schemas.openxmlformats.org/officeDocument/2006/relationships/slideLayout" Target="../slideLayouts/slideLayout115.xml"/><Relationship Id="rId91" Type="http://schemas.openxmlformats.org/officeDocument/2006/relationships/slideLayout" Target="../slideLayouts/slideLayout118.xml"/><Relationship Id="rId96" Type="http://schemas.openxmlformats.org/officeDocument/2006/relationships/slideLayout" Target="../slideLayouts/slideLayout12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slideLayout" Target="../slideLayouts/slideLayout76.xml"/><Relationship Id="rId57" Type="http://schemas.openxmlformats.org/officeDocument/2006/relationships/slideLayout" Target="../slideLayouts/slideLayout84.xml"/><Relationship Id="rId10" Type="http://schemas.openxmlformats.org/officeDocument/2006/relationships/slideLayout" Target="../slideLayouts/slideLayout37.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52" Type="http://schemas.openxmlformats.org/officeDocument/2006/relationships/slideLayout" Target="../slideLayouts/slideLayout79.xml"/><Relationship Id="rId60" Type="http://schemas.openxmlformats.org/officeDocument/2006/relationships/slideLayout" Target="../slideLayouts/slideLayout87.xml"/><Relationship Id="rId65" Type="http://schemas.openxmlformats.org/officeDocument/2006/relationships/slideLayout" Target="../slideLayouts/slideLayout92.xml"/><Relationship Id="rId73" Type="http://schemas.openxmlformats.org/officeDocument/2006/relationships/slideLayout" Target="../slideLayouts/slideLayout100.xml"/><Relationship Id="rId78" Type="http://schemas.openxmlformats.org/officeDocument/2006/relationships/slideLayout" Target="../slideLayouts/slideLayout105.xml"/><Relationship Id="rId81" Type="http://schemas.openxmlformats.org/officeDocument/2006/relationships/slideLayout" Target="../slideLayouts/slideLayout108.xml"/><Relationship Id="rId86" Type="http://schemas.openxmlformats.org/officeDocument/2006/relationships/slideLayout" Target="../slideLayouts/slideLayout113.xml"/><Relationship Id="rId94" Type="http://schemas.openxmlformats.org/officeDocument/2006/relationships/slideLayout" Target="../slideLayouts/slideLayout121.xml"/><Relationship Id="rId99" Type="http://schemas.openxmlformats.org/officeDocument/2006/relationships/slideLayout" Target="../slideLayouts/slideLayout126.xml"/><Relationship Id="rId101" Type="http://schemas.openxmlformats.org/officeDocument/2006/relationships/vmlDrawing" Target="../drawings/vmlDrawing10.vml"/><Relationship Id="rId4" Type="http://schemas.openxmlformats.org/officeDocument/2006/relationships/slideLayout" Target="../slideLayouts/slideLayout31.xml"/><Relationship Id="rId9" Type="http://schemas.openxmlformats.org/officeDocument/2006/relationships/slideLayout" Target="../slideLayouts/slideLayout36.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9" Type="http://schemas.openxmlformats.org/officeDocument/2006/relationships/slideLayout" Target="../slideLayouts/slideLayout66.xml"/><Relationship Id="rId34" Type="http://schemas.openxmlformats.org/officeDocument/2006/relationships/slideLayout" Target="../slideLayouts/slideLayout61.xml"/><Relationship Id="rId50" Type="http://schemas.openxmlformats.org/officeDocument/2006/relationships/slideLayout" Target="../slideLayouts/slideLayout77.xml"/><Relationship Id="rId55" Type="http://schemas.openxmlformats.org/officeDocument/2006/relationships/slideLayout" Target="../slideLayouts/slideLayout82.xml"/><Relationship Id="rId76" Type="http://schemas.openxmlformats.org/officeDocument/2006/relationships/slideLayout" Target="../slideLayouts/slideLayout103.xml"/><Relationship Id="rId97" Type="http://schemas.openxmlformats.org/officeDocument/2006/relationships/slideLayout" Target="../slideLayouts/slideLayout124.xml"/><Relationship Id="rId10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vmlDrawing" Target="../drawings/vmlDrawing11.v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theme" Target="../theme/theme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29" Type="http://schemas.openxmlformats.org/officeDocument/2006/relationships/image" Target="../media/image1.emf"/><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oleObject" Target="../embeddings/oleObject11.bin"/><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tags" Target="../tags/tag12.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76.xml"/><Relationship Id="rId21" Type="http://schemas.openxmlformats.org/officeDocument/2006/relationships/slideLayout" Target="../slideLayouts/slideLayout171.xml"/><Relationship Id="rId42" Type="http://schemas.openxmlformats.org/officeDocument/2006/relationships/slideLayout" Target="../slideLayouts/slideLayout192.xml"/><Relationship Id="rId47" Type="http://schemas.openxmlformats.org/officeDocument/2006/relationships/slideLayout" Target="../slideLayouts/slideLayout197.xml"/><Relationship Id="rId63" Type="http://schemas.openxmlformats.org/officeDocument/2006/relationships/slideLayout" Target="../slideLayouts/slideLayout213.xml"/><Relationship Id="rId68" Type="http://schemas.openxmlformats.org/officeDocument/2006/relationships/slideLayout" Target="../slideLayouts/slideLayout218.xml"/><Relationship Id="rId84" Type="http://schemas.openxmlformats.org/officeDocument/2006/relationships/slideLayout" Target="../slideLayouts/slideLayout234.xml"/><Relationship Id="rId89" Type="http://schemas.openxmlformats.org/officeDocument/2006/relationships/slideLayout" Target="../slideLayouts/slideLayout239.xml"/><Relationship Id="rId7" Type="http://schemas.openxmlformats.org/officeDocument/2006/relationships/slideLayout" Target="../slideLayouts/slideLayout157.xml"/><Relationship Id="rId71" Type="http://schemas.openxmlformats.org/officeDocument/2006/relationships/slideLayout" Target="../slideLayouts/slideLayout221.xml"/><Relationship Id="rId92" Type="http://schemas.openxmlformats.org/officeDocument/2006/relationships/slideLayout" Target="../slideLayouts/slideLayout242.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9" Type="http://schemas.openxmlformats.org/officeDocument/2006/relationships/slideLayout" Target="../slideLayouts/slideLayout179.xml"/><Relationship Id="rId11" Type="http://schemas.openxmlformats.org/officeDocument/2006/relationships/slideLayout" Target="../slideLayouts/slideLayout161.xml"/><Relationship Id="rId24" Type="http://schemas.openxmlformats.org/officeDocument/2006/relationships/slideLayout" Target="../slideLayouts/slideLayout174.xml"/><Relationship Id="rId32" Type="http://schemas.openxmlformats.org/officeDocument/2006/relationships/slideLayout" Target="../slideLayouts/slideLayout182.xml"/><Relationship Id="rId37" Type="http://schemas.openxmlformats.org/officeDocument/2006/relationships/slideLayout" Target="../slideLayouts/slideLayout187.xml"/><Relationship Id="rId40" Type="http://schemas.openxmlformats.org/officeDocument/2006/relationships/slideLayout" Target="../slideLayouts/slideLayout190.xml"/><Relationship Id="rId45" Type="http://schemas.openxmlformats.org/officeDocument/2006/relationships/slideLayout" Target="../slideLayouts/slideLayout195.xml"/><Relationship Id="rId53" Type="http://schemas.openxmlformats.org/officeDocument/2006/relationships/slideLayout" Target="../slideLayouts/slideLayout203.xml"/><Relationship Id="rId58" Type="http://schemas.openxmlformats.org/officeDocument/2006/relationships/slideLayout" Target="../slideLayouts/slideLayout208.xml"/><Relationship Id="rId66" Type="http://schemas.openxmlformats.org/officeDocument/2006/relationships/slideLayout" Target="../slideLayouts/slideLayout216.xml"/><Relationship Id="rId74" Type="http://schemas.openxmlformats.org/officeDocument/2006/relationships/slideLayout" Target="../slideLayouts/slideLayout224.xml"/><Relationship Id="rId79" Type="http://schemas.openxmlformats.org/officeDocument/2006/relationships/slideLayout" Target="../slideLayouts/slideLayout229.xml"/><Relationship Id="rId87" Type="http://schemas.openxmlformats.org/officeDocument/2006/relationships/slideLayout" Target="../slideLayouts/slideLayout237.xml"/><Relationship Id="rId102" Type="http://schemas.openxmlformats.org/officeDocument/2006/relationships/tags" Target="../tags/tag21.xml"/><Relationship Id="rId5" Type="http://schemas.openxmlformats.org/officeDocument/2006/relationships/slideLayout" Target="../slideLayouts/slideLayout155.xml"/><Relationship Id="rId61" Type="http://schemas.openxmlformats.org/officeDocument/2006/relationships/slideLayout" Target="../slideLayouts/slideLayout211.xml"/><Relationship Id="rId82" Type="http://schemas.openxmlformats.org/officeDocument/2006/relationships/slideLayout" Target="../slideLayouts/slideLayout232.xml"/><Relationship Id="rId90" Type="http://schemas.openxmlformats.org/officeDocument/2006/relationships/slideLayout" Target="../slideLayouts/slideLayout240.xml"/><Relationship Id="rId95" Type="http://schemas.openxmlformats.org/officeDocument/2006/relationships/slideLayout" Target="../slideLayouts/slideLayout245.xml"/><Relationship Id="rId19" Type="http://schemas.openxmlformats.org/officeDocument/2006/relationships/slideLayout" Target="../slideLayouts/slideLayout169.xml"/><Relationship Id="rId14" Type="http://schemas.openxmlformats.org/officeDocument/2006/relationships/slideLayout" Target="../slideLayouts/slideLayout164.xml"/><Relationship Id="rId22" Type="http://schemas.openxmlformats.org/officeDocument/2006/relationships/slideLayout" Target="../slideLayouts/slideLayout172.xml"/><Relationship Id="rId27" Type="http://schemas.openxmlformats.org/officeDocument/2006/relationships/slideLayout" Target="../slideLayouts/slideLayout177.xml"/><Relationship Id="rId30" Type="http://schemas.openxmlformats.org/officeDocument/2006/relationships/slideLayout" Target="../slideLayouts/slideLayout180.xml"/><Relationship Id="rId35" Type="http://schemas.openxmlformats.org/officeDocument/2006/relationships/slideLayout" Target="../slideLayouts/slideLayout185.xml"/><Relationship Id="rId43" Type="http://schemas.openxmlformats.org/officeDocument/2006/relationships/slideLayout" Target="../slideLayouts/slideLayout193.xml"/><Relationship Id="rId48" Type="http://schemas.openxmlformats.org/officeDocument/2006/relationships/slideLayout" Target="../slideLayouts/slideLayout198.xml"/><Relationship Id="rId56" Type="http://schemas.openxmlformats.org/officeDocument/2006/relationships/slideLayout" Target="../slideLayouts/slideLayout206.xml"/><Relationship Id="rId64" Type="http://schemas.openxmlformats.org/officeDocument/2006/relationships/slideLayout" Target="../slideLayouts/slideLayout214.xml"/><Relationship Id="rId69" Type="http://schemas.openxmlformats.org/officeDocument/2006/relationships/slideLayout" Target="../slideLayouts/slideLayout219.xml"/><Relationship Id="rId77" Type="http://schemas.openxmlformats.org/officeDocument/2006/relationships/slideLayout" Target="../slideLayouts/slideLayout227.xml"/><Relationship Id="rId100" Type="http://schemas.openxmlformats.org/officeDocument/2006/relationships/theme" Target="../theme/theme4.xml"/><Relationship Id="rId8" Type="http://schemas.openxmlformats.org/officeDocument/2006/relationships/slideLayout" Target="../slideLayouts/slideLayout158.xml"/><Relationship Id="rId51" Type="http://schemas.openxmlformats.org/officeDocument/2006/relationships/slideLayout" Target="../slideLayouts/slideLayout201.xml"/><Relationship Id="rId72" Type="http://schemas.openxmlformats.org/officeDocument/2006/relationships/slideLayout" Target="../slideLayouts/slideLayout222.xml"/><Relationship Id="rId80" Type="http://schemas.openxmlformats.org/officeDocument/2006/relationships/slideLayout" Target="../slideLayouts/slideLayout230.xml"/><Relationship Id="rId85" Type="http://schemas.openxmlformats.org/officeDocument/2006/relationships/slideLayout" Target="../slideLayouts/slideLayout235.xml"/><Relationship Id="rId93" Type="http://schemas.openxmlformats.org/officeDocument/2006/relationships/slideLayout" Target="../slideLayouts/slideLayout243.xml"/><Relationship Id="rId98" Type="http://schemas.openxmlformats.org/officeDocument/2006/relationships/slideLayout" Target="../slideLayouts/slideLayout248.xml"/><Relationship Id="rId3" Type="http://schemas.openxmlformats.org/officeDocument/2006/relationships/slideLayout" Target="../slideLayouts/slideLayout153.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slideLayout" Target="../slideLayouts/slideLayout175.xml"/><Relationship Id="rId33" Type="http://schemas.openxmlformats.org/officeDocument/2006/relationships/slideLayout" Target="../slideLayouts/slideLayout183.xml"/><Relationship Id="rId38" Type="http://schemas.openxmlformats.org/officeDocument/2006/relationships/slideLayout" Target="../slideLayouts/slideLayout188.xml"/><Relationship Id="rId46" Type="http://schemas.openxmlformats.org/officeDocument/2006/relationships/slideLayout" Target="../slideLayouts/slideLayout196.xml"/><Relationship Id="rId59" Type="http://schemas.openxmlformats.org/officeDocument/2006/relationships/slideLayout" Target="../slideLayouts/slideLayout209.xml"/><Relationship Id="rId67" Type="http://schemas.openxmlformats.org/officeDocument/2006/relationships/slideLayout" Target="../slideLayouts/slideLayout217.xml"/><Relationship Id="rId103" Type="http://schemas.openxmlformats.org/officeDocument/2006/relationships/oleObject" Target="../embeddings/oleObject20.bin"/><Relationship Id="rId20" Type="http://schemas.openxmlformats.org/officeDocument/2006/relationships/slideLayout" Target="../slideLayouts/slideLayout170.xml"/><Relationship Id="rId41" Type="http://schemas.openxmlformats.org/officeDocument/2006/relationships/slideLayout" Target="../slideLayouts/slideLayout191.xml"/><Relationship Id="rId54" Type="http://schemas.openxmlformats.org/officeDocument/2006/relationships/slideLayout" Target="../slideLayouts/slideLayout204.xml"/><Relationship Id="rId62" Type="http://schemas.openxmlformats.org/officeDocument/2006/relationships/slideLayout" Target="../slideLayouts/slideLayout212.xml"/><Relationship Id="rId70" Type="http://schemas.openxmlformats.org/officeDocument/2006/relationships/slideLayout" Target="../slideLayouts/slideLayout220.xml"/><Relationship Id="rId75" Type="http://schemas.openxmlformats.org/officeDocument/2006/relationships/slideLayout" Target="../slideLayouts/slideLayout225.xml"/><Relationship Id="rId83" Type="http://schemas.openxmlformats.org/officeDocument/2006/relationships/slideLayout" Target="../slideLayouts/slideLayout233.xml"/><Relationship Id="rId88" Type="http://schemas.openxmlformats.org/officeDocument/2006/relationships/slideLayout" Target="../slideLayouts/slideLayout238.xml"/><Relationship Id="rId91" Type="http://schemas.openxmlformats.org/officeDocument/2006/relationships/slideLayout" Target="../slideLayouts/slideLayout241.xml"/><Relationship Id="rId96" Type="http://schemas.openxmlformats.org/officeDocument/2006/relationships/slideLayout" Target="../slideLayouts/slideLayout246.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28" Type="http://schemas.openxmlformats.org/officeDocument/2006/relationships/slideLayout" Target="../slideLayouts/slideLayout178.xml"/><Relationship Id="rId36" Type="http://schemas.openxmlformats.org/officeDocument/2006/relationships/slideLayout" Target="../slideLayouts/slideLayout186.xml"/><Relationship Id="rId49" Type="http://schemas.openxmlformats.org/officeDocument/2006/relationships/slideLayout" Target="../slideLayouts/slideLayout199.xml"/><Relationship Id="rId57" Type="http://schemas.openxmlformats.org/officeDocument/2006/relationships/slideLayout" Target="../slideLayouts/slideLayout207.xml"/><Relationship Id="rId10" Type="http://schemas.openxmlformats.org/officeDocument/2006/relationships/slideLayout" Target="../slideLayouts/slideLayout160.xml"/><Relationship Id="rId31" Type="http://schemas.openxmlformats.org/officeDocument/2006/relationships/slideLayout" Target="../slideLayouts/slideLayout181.xml"/><Relationship Id="rId44" Type="http://schemas.openxmlformats.org/officeDocument/2006/relationships/slideLayout" Target="../slideLayouts/slideLayout194.xml"/><Relationship Id="rId52" Type="http://schemas.openxmlformats.org/officeDocument/2006/relationships/slideLayout" Target="../slideLayouts/slideLayout202.xml"/><Relationship Id="rId60" Type="http://schemas.openxmlformats.org/officeDocument/2006/relationships/slideLayout" Target="../slideLayouts/slideLayout210.xml"/><Relationship Id="rId65" Type="http://schemas.openxmlformats.org/officeDocument/2006/relationships/slideLayout" Target="../slideLayouts/slideLayout215.xml"/><Relationship Id="rId73" Type="http://schemas.openxmlformats.org/officeDocument/2006/relationships/slideLayout" Target="../slideLayouts/slideLayout223.xml"/><Relationship Id="rId78" Type="http://schemas.openxmlformats.org/officeDocument/2006/relationships/slideLayout" Target="../slideLayouts/slideLayout228.xml"/><Relationship Id="rId81" Type="http://schemas.openxmlformats.org/officeDocument/2006/relationships/slideLayout" Target="../slideLayouts/slideLayout231.xml"/><Relationship Id="rId86" Type="http://schemas.openxmlformats.org/officeDocument/2006/relationships/slideLayout" Target="../slideLayouts/slideLayout236.xml"/><Relationship Id="rId94" Type="http://schemas.openxmlformats.org/officeDocument/2006/relationships/slideLayout" Target="../slideLayouts/slideLayout244.xml"/><Relationship Id="rId99" Type="http://schemas.openxmlformats.org/officeDocument/2006/relationships/slideLayout" Target="../slideLayouts/slideLayout249.xml"/><Relationship Id="rId101" Type="http://schemas.openxmlformats.org/officeDocument/2006/relationships/vmlDrawing" Target="../drawings/vmlDrawing20.v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39" Type="http://schemas.openxmlformats.org/officeDocument/2006/relationships/slideLayout" Target="../slideLayouts/slideLayout189.xml"/><Relationship Id="rId34" Type="http://schemas.openxmlformats.org/officeDocument/2006/relationships/slideLayout" Target="../slideLayouts/slideLayout184.xml"/><Relationship Id="rId50" Type="http://schemas.openxmlformats.org/officeDocument/2006/relationships/slideLayout" Target="../slideLayouts/slideLayout200.xml"/><Relationship Id="rId55" Type="http://schemas.openxmlformats.org/officeDocument/2006/relationships/slideLayout" Target="../slideLayouts/slideLayout205.xml"/><Relationship Id="rId76" Type="http://schemas.openxmlformats.org/officeDocument/2006/relationships/slideLayout" Target="../slideLayouts/slideLayout226.xml"/><Relationship Id="rId97" Type="http://schemas.openxmlformats.org/officeDocument/2006/relationships/slideLayout" Target="../slideLayouts/slideLayout247.xml"/><Relationship Id="rId10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18" Type="http://schemas.openxmlformats.org/officeDocument/2006/relationships/slideLayout" Target="../slideLayouts/slideLayout267.xml"/><Relationship Id="rId26" Type="http://schemas.openxmlformats.org/officeDocument/2006/relationships/slideLayout" Target="../slideLayouts/slideLayout275.xml"/><Relationship Id="rId3" Type="http://schemas.openxmlformats.org/officeDocument/2006/relationships/slideLayout" Target="../slideLayouts/slideLayout252.xml"/><Relationship Id="rId21" Type="http://schemas.openxmlformats.org/officeDocument/2006/relationships/slideLayout" Target="../slideLayouts/slideLayout270.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slideLayout" Target="../slideLayouts/slideLayout266.xml"/><Relationship Id="rId25" Type="http://schemas.openxmlformats.org/officeDocument/2006/relationships/slideLayout" Target="../slideLayouts/slideLayout274.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20" Type="http://schemas.openxmlformats.org/officeDocument/2006/relationships/slideLayout" Target="../slideLayouts/slideLayout269.xml"/><Relationship Id="rId29" Type="http://schemas.openxmlformats.org/officeDocument/2006/relationships/vmlDrawing" Target="../drawings/vmlDrawing21.v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24" Type="http://schemas.openxmlformats.org/officeDocument/2006/relationships/slideLayout" Target="../slideLayouts/slideLayout273.xml"/><Relationship Id="rId32" Type="http://schemas.openxmlformats.org/officeDocument/2006/relationships/image" Target="../media/image1.emf"/><Relationship Id="rId5" Type="http://schemas.openxmlformats.org/officeDocument/2006/relationships/slideLayout" Target="../slideLayouts/slideLayout254.xml"/><Relationship Id="rId15" Type="http://schemas.openxmlformats.org/officeDocument/2006/relationships/slideLayout" Target="../slideLayouts/slideLayout264.xml"/><Relationship Id="rId23" Type="http://schemas.openxmlformats.org/officeDocument/2006/relationships/slideLayout" Target="../slideLayouts/slideLayout272.xml"/><Relationship Id="rId28" Type="http://schemas.openxmlformats.org/officeDocument/2006/relationships/theme" Target="../theme/theme5.xml"/><Relationship Id="rId10" Type="http://schemas.openxmlformats.org/officeDocument/2006/relationships/slideLayout" Target="../slideLayouts/slideLayout259.xml"/><Relationship Id="rId19" Type="http://schemas.openxmlformats.org/officeDocument/2006/relationships/slideLayout" Target="../slideLayouts/slideLayout268.xml"/><Relationship Id="rId31" Type="http://schemas.openxmlformats.org/officeDocument/2006/relationships/oleObject" Target="../embeddings/oleObject21.bin"/><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 Id="rId22" Type="http://schemas.openxmlformats.org/officeDocument/2006/relationships/slideLayout" Target="../slideLayouts/slideLayout271.xml"/><Relationship Id="rId27" Type="http://schemas.openxmlformats.org/officeDocument/2006/relationships/slideLayout" Target="../slideLayouts/slideLayout276.xml"/><Relationship Id="rId30" Type="http://schemas.openxmlformats.org/officeDocument/2006/relationships/tags" Target="../tags/tag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3" hidden="1"/>
          <p:cNvGraphicFramePr>
            <a:graphicFrameLocks noChangeAspect="1"/>
          </p:cNvGraphicFramePr>
          <p:nvPr>
            <p:custDataLst>
              <p:tags r:id="rId30"/>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9" name="think-cell Slide" r:id="rId31" imgW="360" imgH="360" progId="TCLayout.ActiveDocument.1">
                  <p:embed/>
                </p:oleObj>
              </mc:Choice>
              <mc:Fallback>
                <p:oleObj name="think-cell Slide" r:id="rId31" imgW="360" imgH="360" progId="TCLayout.ActiveDocument.1">
                  <p:embed/>
                  <p:pic>
                    <p:nvPicPr>
                      <p:cNvPr id="1026" name="Object 3"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Click to edit Master title style</a:t>
            </a:r>
          </a:p>
        </p:txBody>
      </p:sp>
      <p:sp>
        <p:nvSpPr>
          <p:cNvPr id="15" name="TextBox 1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    </a:t>
            </a:r>
          </a:p>
        </p:txBody>
      </p:sp>
      <p:sp>
        <p:nvSpPr>
          <p:cNvPr id="18" name="TextBox 17"/>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a:t>
            </a:r>
            <a:r>
              <a:rPr lang="cs-CZ" sz="650" dirty="0">
                <a:latin typeface="+mn-lt"/>
              </a:rPr>
              <a:t>21</a:t>
            </a:r>
            <a:r>
              <a:rPr lang="en-US" sz="650" dirty="0">
                <a:latin typeface="+mn-lt"/>
              </a:rPr>
              <a:t> Pro </a:t>
            </a:r>
            <a:r>
              <a:rPr lang="en-US" sz="650" dirty="0" err="1">
                <a:latin typeface="+mn-lt"/>
              </a:rPr>
              <a:t>více</a:t>
            </a:r>
            <a:r>
              <a:rPr lang="en-US" sz="650" dirty="0">
                <a:latin typeface="+mn-lt"/>
              </a:rPr>
              <a:t> </a:t>
            </a:r>
            <a:r>
              <a:rPr lang="en-US" sz="650" dirty="0" err="1">
                <a:latin typeface="+mn-lt"/>
              </a:rPr>
              <a:t>informací</a:t>
            </a:r>
            <a:r>
              <a:rPr lang="en-US" sz="650" dirty="0">
                <a:latin typeface="+mn-lt"/>
              </a:rPr>
              <a:t> </a:t>
            </a:r>
            <a:r>
              <a:rPr lang="en-US" sz="650" dirty="0" err="1">
                <a:latin typeface="+mn-lt"/>
              </a:rPr>
              <a:t>kontaktujte</a:t>
            </a:r>
            <a:r>
              <a:rPr lang="en-US" sz="650" dirty="0">
                <a:latin typeface="+mn-lt"/>
              </a:rPr>
              <a:t> Deloitte </a:t>
            </a:r>
            <a:r>
              <a:rPr lang="en-US" sz="650" dirty="0" err="1">
                <a:latin typeface="+mn-lt"/>
              </a:rPr>
              <a:t>Česká</a:t>
            </a:r>
            <a:r>
              <a:rPr lang="en-US" sz="650" dirty="0">
                <a:latin typeface="+mn-lt"/>
              </a:rPr>
              <a:t> </a:t>
            </a:r>
            <a:r>
              <a:rPr lang="en-US" sz="650" dirty="0" err="1">
                <a:latin typeface="+mn-lt"/>
              </a:rPr>
              <a:t>republika</a:t>
            </a:r>
            <a:r>
              <a:rPr lang="en-US" sz="650" dirty="0">
                <a:latin typeface="+mn-lt"/>
              </a:rPr>
              <a:t>.</a:t>
            </a:r>
          </a:p>
        </p:txBody>
      </p:sp>
      <p:sp>
        <p:nvSpPr>
          <p:cNvPr id="1030"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dirty="0"/>
              <a:t>Edit Master text styles</a:t>
            </a:r>
          </a:p>
          <a:p>
            <a:pPr lvl="1"/>
            <a:r>
              <a:rPr lang="en-US" altLang="cs-CZ" dirty="0"/>
              <a:t>Second level</a:t>
            </a:r>
          </a:p>
          <a:p>
            <a:pPr lvl="2"/>
            <a:r>
              <a:rPr lang="en-US" altLang="cs-CZ" dirty="0"/>
              <a:t>Third level</a:t>
            </a:r>
          </a:p>
          <a:p>
            <a:pPr lvl="3"/>
            <a:r>
              <a:rPr lang="en-US" altLang="cs-CZ" dirty="0"/>
              <a:t>Fourth level</a:t>
            </a:r>
          </a:p>
          <a:p>
            <a:pPr lvl="4"/>
            <a:r>
              <a:rPr lang="en-US" altLang="cs-CZ" dirty="0"/>
              <a:t>Fifth level</a:t>
            </a:r>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C78CA4D8-A0FA-4697-BFFD-797AF4E823FC}"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8" name="TextBox 7"/>
          <p:cNvSpPr txBox="1"/>
          <p:nvPr userDrawn="1"/>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err="1">
                <a:solidFill>
                  <a:schemeClr val="tx1"/>
                </a:solidFill>
                <a:latin typeface="+mn-lt"/>
              </a:rPr>
              <a:t>Vybrané</a:t>
            </a:r>
            <a:r>
              <a:rPr lang="en-US" sz="650" dirty="0">
                <a:solidFill>
                  <a:schemeClr val="tx1"/>
                </a:solidFill>
                <a:latin typeface="+mn-lt"/>
              </a:rPr>
              <a:t> </a:t>
            </a:r>
            <a:r>
              <a:rPr lang="en-US" sz="650" dirty="0" err="1">
                <a:solidFill>
                  <a:schemeClr val="tx1"/>
                </a:solidFill>
                <a:latin typeface="+mn-lt"/>
              </a:rPr>
              <a:t>oblasti</a:t>
            </a:r>
            <a:r>
              <a:rPr lang="en-US" sz="650" dirty="0">
                <a:solidFill>
                  <a:schemeClr val="tx1"/>
                </a:solidFill>
                <a:latin typeface="+mn-lt"/>
              </a:rPr>
              <a:t> </a:t>
            </a:r>
            <a:r>
              <a:rPr lang="en-US" sz="650" dirty="0" err="1">
                <a:solidFill>
                  <a:schemeClr val="tx1"/>
                </a:solidFill>
                <a:latin typeface="+mn-lt"/>
              </a:rPr>
              <a:t>daně</a:t>
            </a:r>
            <a:r>
              <a:rPr lang="en-US" sz="650" dirty="0">
                <a:solidFill>
                  <a:schemeClr val="tx1"/>
                </a:solidFill>
                <a:latin typeface="+mn-lt"/>
              </a:rPr>
              <a:t> z </a:t>
            </a:r>
            <a:r>
              <a:rPr lang="en-US" sz="650" dirty="0" err="1">
                <a:solidFill>
                  <a:schemeClr val="tx1"/>
                </a:solidFill>
                <a:latin typeface="+mn-lt"/>
              </a:rPr>
              <a:t>příjmů</a:t>
            </a:r>
            <a:r>
              <a:rPr lang="en-US" sz="650" dirty="0">
                <a:solidFill>
                  <a:schemeClr val="tx1"/>
                </a:solidFill>
                <a:latin typeface="+mn-lt"/>
              </a:rPr>
              <a:t> </a:t>
            </a:r>
            <a:r>
              <a:rPr lang="en-US" sz="650" dirty="0" err="1">
                <a:solidFill>
                  <a:schemeClr val="tx1"/>
                </a:solidFill>
                <a:latin typeface="+mn-lt"/>
              </a:rPr>
              <a:t>právnických</a:t>
            </a:r>
            <a:r>
              <a:rPr lang="en-US" sz="650" dirty="0">
                <a:solidFill>
                  <a:schemeClr val="tx1"/>
                </a:solidFill>
                <a:latin typeface="+mn-lt"/>
              </a:rPr>
              <a:t> </a:t>
            </a:r>
            <a:r>
              <a:rPr lang="en-US" sz="650" dirty="0" err="1">
                <a:solidFill>
                  <a:schemeClr val="tx1"/>
                </a:solidFill>
                <a:latin typeface="+mn-lt"/>
              </a:rPr>
              <a:t>osob</a:t>
            </a:r>
            <a:endParaRPr lang="en-US" sz="650" dirty="0">
              <a:solidFill>
                <a:schemeClr val="tx1"/>
              </a:solidFill>
              <a:latin typeface="+mn-lt"/>
            </a:endParaRPr>
          </a:p>
        </p:txBody>
      </p:sp>
    </p:spTree>
    <p:extLst>
      <p:ext uri="{BB962C8B-B14F-4D97-AF65-F5344CB8AC3E}">
        <p14:creationId xmlns:p14="http://schemas.microsoft.com/office/powerpoint/2010/main" val="320074602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 id="2147483886" r:id="rId23"/>
    <p:sldLayoutId id="2147483887" r:id="rId24"/>
    <p:sldLayoutId id="2147483888" r:id="rId25"/>
    <p:sldLayoutId id="2147484156" r:id="rId26"/>
    <p:sldLayoutId id="2147484166" r:id="rId27"/>
  </p:sldLayoutIdLst>
  <p:transition>
    <p:fade/>
  </p:transition>
  <p:hf hdr="0" dt="0"/>
  <p:txStyles>
    <p:titleStyle>
      <a:lvl1pPr algn="l" rtl="0" eaLnBrk="1" fontAlgn="base" hangingPunct="1">
        <a:spcBef>
          <a:spcPct val="0"/>
        </a:spcBef>
        <a:spcAft>
          <a:spcPct val="0"/>
        </a:spcAft>
        <a:defRPr sz="2000" kern="1200">
          <a:solidFill>
            <a:schemeClr val="tx1"/>
          </a:solidFill>
          <a:latin typeface="+mj-lt"/>
          <a:ea typeface="+mj-ea"/>
          <a:cs typeface="+mj-cs"/>
        </a:defRPr>
      </a:lvl1pPr>
      <a:lvl2pPr algn="l" rtl="0" eaLnBrk="1" fontAlgn="base" hangingPunct="1">
        <a:spcBef>
          <a:spcPct val="0"/>
        </a:spcBef>
        <a:spcAft>
          <a:spcPct val="0"/>
        </a:spcAft>
        <a:defRPr sz="2000">
          <a:solidFill>
            <a:schemeClr val="tx1"/>
          </a:solidFill>
          <a:latin typeface="Verdana" panose="020B0604030504040204" pitchFamily="34" charset="0"/>
        </a:defRPr>
      </a:lvl2pPr>
      <a:lvl3pPr algn="l" rtl="0" eaLnBrk="1" fontAlgn="base" hangingPunct="1">
        <a:spcBef>
          <a:spcPct val="0"/>
        </a:spcBef>
        <a:spcAft>
          <a:spcPct val="0"/>
        </a:spcAft>
        <a:defRPr sz="2000">
          <a:solidFill>
            <a:schemeClr val="tx1"/>
          </a:solidFill>
          <a:latin typeface="Verdana" panose="020B0604030504040204" pitchFamily="34" charset="0"/>
        </a:defRPr>
      </a:lvl3pPr>
      <a:lvl4pPr algn="l" rtl="0" eaLnBrk="1" fontAlgn="base" hangingPunct="1">
        <a:spcBef>
          <a:spcPct val="0"/>
        </a:spcBef>
        <a:spcAft>
          <a:spcPct val="0"/>
        </a:spcAft>
        <a:defRPr sz="2000">
          <a:solidFill>
            <a:schemeClr val="tx1"/>
          </a:solidFill>
          <a:latin typeface="Verdana" panose="020B0604030504040204" pitchFamily="34" charset="0"/>
        </a:defRPr>
      </a:lvl4pPr>
      <a:lvl5pPr algn="l" rtl="0" eaLnBrk="1" fontAlgn="base" hangingPunct="1">
        <a:spcBef>
          <a:spcPct val="0"/>
        </a:spcBef>
        <a:spcAft>
          <a:spcPct val="0"/>
        </a:spcAft>
        <a:defRPr sz="2000">
          <a:solidFill>
            <a:schemeClr val="tx1"/>
          </a:solidFill>
          <a:latin typeface="Verdana" panose="020B0604030504040204" pitchFamily="34" charset="0"/>
        </a:defRPr>
      </a:lvl5pPr>
      <a:lvl6pPr marL="457200" algn="l" rtl="0" eaLnBrk="1" fontAlgn="base" hangingPunct="1">
        <a:spcBef>
          <a:spcPct val="0"/>
        </a:spcBef>
        <a:spcAft>
          <a:spcPct val="0"/>
        </a:spcAft>
        <a:defRPr sz="2000">
          <a:solidFill>
            <a:schemeClr val="tx1"/>
          </a:solidFill>
          <a:latin typeface="Verdana" panose="020B0604030504040204" pitchFamily="34" charset="0"/>
        </a:defRPr>
      </a:lvl6pPr>
      <a:lvl7pPr marL="914400" algn="l" rtl="0" eaLnBrk="1" fontAlgn="base" hangingPunct="1">
        <a:spcBef>
          <a:spcPct val="0"/>
        </a:spcBef>
        <a:spcAft>
          <a:spcPct val="0"/>
        </a:spcAft>
        <a:defRPr sz="2000">
          <a:solidFill>
            <a:schemeClr val="tx1"/>
          </a:solidFill>
          <a:latin typeface="Verdana" panose="020B0604030504040204" pitchFamily="34" charset="0"/>
        </a:defRPr>
      </a:lvl7pPr>
      <a:lvl8pPr marL="1371600" algn="l" rtl="0" eaLnBrk="1" fontAlgn="base" hangingPunct="1">
        <a:spcBef>
          <a:spcPct val="0"/>
        </a:spcBef>
        <a:spcAft>
          <a:spcPct val="0"/>
        </a:spcAft>
        <a:defRPr sz="2000">
          <a:solidFill>
            <a:schemeClr val="tx1"/>
          </a:solidFill>
          <a:latin typeface="Verdana" panose="020B0604030504040204" pitchFamily="34" charset="0"/>
        </a:defRPr>
      </a:lvl8pPr>
      <a:lvl9pPr marL="1828800" algn="l" rtl="0" eaLnBrk="1" fontAlgn="base" hangingPunct="1">
        <a:spcBef>
          <a:spcPct val="0"/>
        </a:spcBef>
        <a:spcAft>
          <a:spcPct val="0"/>
        </a:spcAft>
        <a:defRPr sz="2000">
          <a:solidFill>
            <a:schemeClr val="tx1"/>
          </a:solidFill>
          <a:latin typeface="Verdana" panose="020B0604030504040204" pitchFamily="34" charset="0"/>
        </a:defRPr>
      </a:lvl9pPr>
    </p:titleStyle>
    <p:bodyStyle>
      <a:lvl1pPr algn="l" rtl="0" eaLnBrk="1" fontAlgn="base" hangingPunct="1">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80000" indent="-180000" algn="l" rtl="0" eaLnBrk="1" fontAlgn="base" hangingPunct="1">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80000" algn="l" defTabSz="798513"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0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5" name="think-cell Slide" r:id="rId103" imgW="270" imgH="270" progId="TCLayout.ActiveDocument.1">
                  <p:embed/>
                </p:oleObj>
              </mc:Choice>
              <mc:Fallback>
                <p:oleObj name="think-cell Slide" r:id="rId103" imgW="270" imgH="270" progId="TCLayout.ActiveDocument.1">
                  <p:embed/>
                  <p:pic>
                    <p:nvPicPr>
                      <p:cNvPr id="4" name="Object 3" hidden="1"/>
                      <p:cNvPicPr/>
                      <p:nvPr/>
                    </p:nvPicPr>
                    <p:blipFill>
                      <a:blip r:embed="rId104"/>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15" name="TextBox 14"/>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en-US" sz="650" noProof="0" dirty="0">
                <a:solidFill>
                  <a:schemeClr val="tx1"/>
                </a:solidFill>
              </a:rPr>
              <a:t>   </a:t>
            </a:r>
            <a:endParaRPr lang="cs-CZ" sz="650" noProof="0" dirty="0">
              <a:solidFill>
                <a:schemeClr val="tx1"/>
              </a:solidFill>
            </a:endParaRPr>
          </a:p>
        </p:txBody>
      </p:sp>
      <p:sp>
        <p:nvSpPr>
          <p:cNvPr id="18" name="TextBox 17"/>
          <p:cNvSpPr txBox="1"/>
          <p:nvPr userDrawn="1"/>
        </p:nvSpPr>
        <p:spPr>
          <a:xfrm>
            <a:off x="376237" y="6477000"/>
            <a:ext cx="4016376" cy="201260"/>
          </a:xfrm>
          <a:prstGeom prst="rect">
            <a:avLst/>
          </a:prstGeom>
          <a:noFill/>
        </p:spPr>
        <p:txBody>
          <a:bodyPr wrap="square" lIns="0" tIns="0" rIns="0" bIns="0" rtlCol="0">
            <a:noAutofit/>
          </a:bodyPr>
          <a:lstStyle/>
          <a:p>
            <a:pPr marL="0" indent="0">
              <a:spcBef>
                <a:spcPts val="600"/>
              </a:spcBef>
              <a:buSzPct val="100000"/>
              <a:buFont typeface="Arial"/>
              <a:buNone/>
            </a:pPr>
            <a:r>
              <a:rPr lang="cs-CZ" sz="650" noProof="0" dirty="0">
                <a:solidFill>
                  <a:schemeClr val="tx1"/>
                </a:solidFill>
              </a:rPr>
              <a:t>© 2018 Pro více informací kontaktujte Deloitte Česká republika.</a:t>
            </a:r>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3" name="TextBox 2"/>
          <p:cNvSpPr txBox="1"/>
          <p:nvPr userDrawn="1"/>
        </p:nvSpPr>
        <p:spPr>
          <a:xfrm>
            <a:off x="8536782" y="6477000"/>
            <a:ext cx="230981"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cs-CZ" sz="650" noProof="0" smtClean="0">
                <a:solidFill>
                  <a:schemeClr val="tx1"/>
                </a:solidFill>
              </a:rPr>
              <a:pPr marL="0" indent="0" algn="r">
                <a:spcBef>
                  <a:spcPts val="600"/>
                </a:spcBef>
                <a:buSzPct val="100000"/>
                <a:buFont typeface="Arial"/>
                <a:buNone/>
              </a:pPr>
              <a:t>‹#›</a:t>
            </a:fld>
            <a:endParaRPr lang="cs-CZ" sz="650" noProof="0" dirty="0">
              <a:solidFill>
                <a:schemeClr val="tx1"/>
              </a:solidFill>
            </a:endParaRPr>
          </a:p>
        </p:txBody>
      </p:sp>
    </p:spTree>
    <p:extLst>
      <p:ext uri="{BB962C8B-B14F-4D97-AF65-F5344CB8AC3E}">
        <p14:creationId xmlns:p14="http://schemas.microsoft.com/office/powerpoint/2010/main" val="1607596774"/>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 id="2147483909" r:id="rId20"/>
    <p:sldLayoutId id="2147483910" r:id="rId21"/>
    <p:sldLayoutId id="2147483911" r:id="rId22"/>
    <p:sldLayoutId id="2147483912" r:id="rId23"/>
    <p:sldLayoutId id="2147483913" r:id="rId24"/>
    <p:sldLayoutId id="2147483914" r:id="rId25"/>
    <p:sldLayoutId id="2147483915" r:id="rId26"/>
    <p:sldLayoutId id="2147483916" r:id="rId27"/>
    <p:sldLayoutId id="2147483917" r:id="rId28"/>
    <p:sldLayoutId id="2147483918" r:id="rId29"/>
    <p:sldLayoutId id="2147483919" r:id="rId30"/>
    <p:sldLayoutId id="2147483920" r:id="rId31"/>
    <p:sldLayoutId id="2147483921" r:id="rId32"/>
    <p:sldLayoutId id="2147483922" r:id="rId33"/>
    <p:sldLayoutId id="2147483923" r:id="rId34"/>
    <p:sldLayoutId id="2147483924" r:id="rId35"/>
    <p:sldLayoutId id="2147483925" r:id="rId36"/>
    <p:sldLayoutId id="2147483926" r:id="rId37"/>
    <p:sldLayoutId id="2147483927" r:id="rId38"/>
    <p:sldLayoutId id="2147483928" r:id="rId39"/>
    <p:sldLayoutId id="2147483929" r:id="rId40"/>
    <p:sldLayoutId id="2147483930" r:id="rId41"/>
    <p:sldLayoutId id="2147483931" r:id="rId42"/>
    <p:sldLayoutId id="2147483932" r:id="rId43"/>
    <p:sldLayoutId id="2147483933" r:id="rId44"/>
    <p:sldLayoutId id="2147483934" r:id="rId45"/>
    <p:sldLayoutId id="2147483935" r:id="rId46"/>
    <p:sldLayoutId id="2147483936" r:id="rId47"/>
    <p:sldLayoutId id="2147483937" r:id="rId48"/>
    <p:sldLayoutId id="2147483938" r:id="rId49"/>
    <p:sldLayoutId id="2147483939" r:id="rId50"/>
    <p:sldLayoutId id="2147483940" r:id="rId51"/>
    <p:sldLayoutId id="2147483941" r:id="rId52"/>
    <p:sldLayoutId id="2147483942" r:id="rId53"/>
    <p:sldLayoutId id="2147483943" r:id="rId54"/>
    <p:sldLayoutId id="2147483944" r:id="rId55"/>
    <p:sldLayoutId id="2147483945" r:id="rId56"/>
    <p:sldLayoutId id="2147483946" r:id="rId57"/>
    <p:sldLayoutId id="2147483947" r:id="rId58"/>
    <p:sldLayoutId id="2147483948" r:id="rId59"/>
    <p:sldLayoutId id="2147483949" r:id="rId60"/>
    <p:sldLayoutId id="2147483950" r:id="rId61"/>
    <p:sldLayoutId id="2147483951" r:id="rId62"/>
    <p:sldLayoutId id="2147483952" r:id="rId63"/>
    <p:sldLayoutId id="2147483953" r:id="rId64"/>
    <p:sldLayoutId id="2147483954" r:id="rId65"/>
    <p:sldLayoutId id="2147483955" r:id="rId66"/>
    <p:sldLayoutId id="2147483956" r:id="rId67"/>
    <p:sldLayoutId id="2147483957" r:id="rId68"/>
    <p:sldLayoutId id="2147483958" r:id="rId69"/>
    <p:sldLayoutId id="2147483959" r:id="rId70"/>
    <p:sldLayoutId id="2147483960" r:id="rId71"/>
    <p:sldLayoutId id="2147483963" r:id="rId72"/>
    <p:sldLayoutId id="2147483964" r:id="rId73"/>
    <p:sldLayoutId id="2147483965" r:id="rId74"/>
    <p:sldLayoutId id="2147483966" r:id="rId75"/>
    <p:sldLayoutId id="2147483967" r:id="rId76"/>
    <p:sldLayoutId id="2147483968" r:id="rId77"/>
    <p:sldLayoutId id="2147483971" r:id="rId78"/>
    <p:sldLayoutId id="2147483972" r:id="rId79"/>
    <p:sldLayoutId id="2147483973" r:id="rId80"/>
    <p:sldLayoutId id="2147483974" r:id="rId81"/>
    <p:sldLayoutId id="2147483975" r:id="rId82"/>
    <p:sldLayoutId id="2147483976" r:id="rId83"/>
    <p:sldLayoutId id="2147483977" r:id="rId84"/>
    <p:sldLayoutId id="2147483979" r:id="rId85"/>
    <p:sldLayoutId id="2147483981" r:id="rId86"/>
    <p:sldLayoutId id="2147483982" r:id="rId87"/>
    <p:sldLayoutId id="2147483983" r:id="rId88"/>
    <p:sldLayoutId id="2147483984" r:id="rId89"/>
    <p:sldLayoutId id="2147483985" r:id="rId90"/>
    <p:sldLayoutId id="2147483986" r:id="rId91"/>
    <p:sldLayoutId id="2147483987" r:id="rId92"/>
    <p:sldLayoutId id="2147483988" r:id="rId93"/>
    <p:sldLayoutId id="2147483989" r:id="rId94"/>
    <p:sldLayoutId id="2147483990" r:id="rId95"/>
    <p:sldLayoutId id="2147483991" r:id="rId96"/>
    <p:sldLayoutId id="2147483992" r:id="rId97"/>
    <p:sldLayoutId id="2147483993" r:id="rId98"/>
    <p:sldLayoutId id="2147483994" r:id="rId99"/>
  </p:sldLayoutIdLst>
  <p:transition>
    <p:fade/>
  </p:transition>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80000" indent="-1800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800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800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9" pos="3721">
          <p15:clr>
            <a:srgbClr val="F26B43"/>
          </p15:clr>
        </p15:guide>
        <p15:guide id="10" orient="horz" pos="236">
          <p15:clr>
            <a:srgbClr val="F26B43"/>
          </p15:clr>
        </p15:guide>
        <p15:guide id="11" pos="1022">
          <p15:clr>
            <a:srgbClr val="F26B43"/>
          </p15:clr>
        </p15:guide>
        <p15:guide id="12" pos="1137">
          <p15:clr>
            <a:srgbClr val="F26B43"/>
          </p15:clr>
        </p15:guide>
        <p15:guide id="13" pos="1920">
          <p15:clr>
            <a:srgbClr val="F26B43"/>
          </p15:clr>
        </p15:guide>
        <p15:guide id="14" pos="2033">
          <p15:clr>
            <a:srgbClr val="F26B43"/>
          </p15:clr>
        </p15:guide>
        <p15:guide id="15" pos="4620">
          <p15:clr>
            <a:srgbClr val="F26B43"/>
          </p15:clr>
        </p15:guide>
        <p15:guide id="16" pos="2823">
          <p15:clr>
            <a:srgbClr val="F26B43"/>
          </p15:clr>
        </p15:guide>
        <p15:guide id="17" pos="2937">
          <p15:clr>
            <a:srgbClr val="F26B43"/>
          </p15:clr>
        </p15:guide>
        <p15:guide id="18" pos="2880">
          <p15:clr>
            <a:srgbClr val="F26B43"/>
          </p15:clr>
        </p15:guide>
        <p15:guide id="19" pos="4734">
          <p15:clr>
            <a:srgbClr val="F26B43"/>
          </p15:clr>
        </p15:guide>
        <p15:guide id="20" orient="horz" pos="1049">
          <p15:clr>
            <a:srgbClr val="F26B43"/>
          </p15:clr>
        </p15:guide>
        <p15:guide id="21" orient="horz" pos="6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3" hidden="1"/>
          <p:cNvGraphicFramePr>
            <a:graphicFrameLocks noChangeAspect="1"/>
          </p:cNvGraphicFramePr>
          <p:nvPr>
            <p:custDataLst>
              <p:tags r:id="rId2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9" name="think-cell Slide" r:id="rId28" imgW="360" imgH="360" progId="TCLayout.ActiveDocument.1">
                  <p:embed/>
                </p:oleObj>
              </mc:Choice>
              <mc:Fallback>
                <p:oleObj name="think-cell Slide" r:id="rId28" imgW="360" imgH="360" progId="TCLayout.ActiveDocument.1">
                  <p:embed/>
                  <p:pic>
                    <p:nvPicPr>
                      <p:cNvPr id="1026" name="Object 3"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Click to edit Master title style</a:t>
            </a:r>
          </a:p>
        </p:txBody>
      </p:sp>
      <p:sp>
        <p:nvSpPr>
          <p:cNvPr id="15" name="TextBox 1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Tradiční seminář k dani z příjmů</a:t>
            </a:r>
            <a:endParaRPr lang="cs-CZ" sz="650" dirty="0">
              <a:latin typeface="+mn-lt"/>
            </a:endParaRPr>
          </a:p>
        </p:txBody>
      </p:sp>
      <p:sp>
        <p:nvSpPr>
          <p:cNvPr id="18" name="TextBox 17"/>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a:latin typeface="+mn-lt"/>
              </a:rPr>
              <a:t>© 2018 Pro více informací kontaktujte Deloitte Česká republika.</a:t>
            </a:r>
            <a:endParaRPr lang="en-US" sz="650" dirty="0">
              <a:latin typeface="+mn-lt"/>
            </a:endParaRPr>
          </a:p>
        </p:txBody>
      </p:sp>
      <p:sp>
        <p:nvSpPr>
          <p:cNvPr id="1030"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dirty="0"/>
              <a:t>Edit Master text styles</a:t>
            </a:r>
          </a:p>
          <a:p>
            <a:pPr lvl="1"/>
            <a:r>
              <a:rPr lang="en-US" altLang="cs-CZ" dirty="0"/>
              <a:t>Second level</a:t>
            </a:r>
          </a:p>
          <a:p>
            <a:pPr lvl="2"/>
            <a:r>
              <a:rPr lang="en-US" altLang="cs-CZ" dirty="0"/>
              <a:t>Third level</a:t>
            </a:r>
          </a:p>
          <a:p>
            <a:pPr lvl="3"/>
            <a:r>
              <a:rPr lang="en-US" altLang="cs-CZ" dirty="0"/>
              <a:t>Fourth level</a:t>
            </a:r>
          </a:p>
          <a:p>
            <a:pPr lvl="4"/>
            <a:r>
              <a:rPr lang="en-US" altLang="cs-CZ" dirty="0"/>
              <a:t>Fifth level</a:t>
            </a:r>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C78CA4D8-A0FA-4697-BFFD-797AF4E823FC}"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Tree>
    <p:extLst>
      <p:ext uri="{BB962C8B-B14F-4D97-AF65-F5344CB8AC3E}">
        <p14:creationId xmlns:p14="http://schemas.microsoft.com/office/powerpoint/2010/main" val="161838061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4014" r:id="rId18"/>
    <p:sldLayoutId id="2147484015" r:id="rId19"/>
    <p:sldLayoutId id="2147484016" r:id="rId20"/>
    <p:sldLayoutId id="2147484017" r:id="rId21"/>
    <p:sldLayoutId id="2147484018" r:id="rId22"/>
    <p:sldLayoutId id="2147484019" r:id="rId23"/>
    <p:sldLayoutId id="2147484020" r:id="rId24"/>
  </p:sldLayoutIdLst>
  <p:transition>
    <p:fade/>
  </p:transition>
  <p:hf hdr="0" dt="0"/>
  <p:txStyles>
    <p:titleStyle>
      <a:lvl1pPr algn="l" rtl="0" eaLnBrk="1" fontAlgn="base" hangingPunct="1">
        <a:spcBef>
          <a:spcPct val="0"/>
        </a:spcBef>
        <a:spcAft>
          <a:spcPct val="0"/>
        </a:spcAft>
        <a:defRPr sz="2000" kern="1200">
          <a:solidFill>
            <a:schemeClr val="tx1"/>
          </a:solidFill>
          <a:latin typeface="+mj-lt"/>
          <a:ea typeface="+mj-ea"/>
          <a:cs typeface="+mj-cs"/>
        </a:defRPr>
      </a:lvl1pPr>
      <a:lvl2pPr algn="l" rtl="0" eaLnBrk="1" fontAlgn="base" hangingPunct="1">
        <a:spcBef>
          <a:spcPct val="0"/>
        </a:spcBef>
        <a:spcAft>
          <a:spcPct val="0"/>
        </a:spcAft>
        <a:defRPr sz="2000">
          <a:solidFill>
            <a:schemeClr val="tx1"/>
          </a:solidFill>
          <a:latin typeface="Verdana" panose="020B0604030504040204" pitchFamily="34" charset="0"/>
        </a:defRPr>
      </a:lvl2pPr>
      <a:lvl3pPr algn="l" rtl="0" eaLnBrk="1" fontAlgn="base" hangingPunct="1">
        <a:spcBef>
          <a:spcPct val="0"/>
        </a:spcBef>
        <a:spcAft>
          <a:spcPct val="0"/>
        </a:spcAft>
        <a:defRPr sz="2000">
          <a:solidFill>
            <a:schemeClr val="tx1"/>
          </a:solidFill>
          <a:latin typeface="Verdana" panose="020B0604030504040204" pitchFamily="34" charset="0"/>
        </a:defRPr>
      </a:lvl3pPr>
      <a:lvl4pPr algn="l" rtl="0" eaLnBrk="1" fontAlgn="base" hangingPunct="1">
        <a:spcBef>
          <a:spcPct val="0"/>
        </a:spcBef>
        <a:spcAft>
          <a:spcPct val="0"/>
        </a:spcAft>
        <a:defRPr sz="2000">
          <a:solidFill>
            <a:schemeClr val="tx1"/>
          </a:solidFill>
          <a:latin typeface="Verdana" panose="020B0604030504040204" pitchFamily="34" charset="0"/>
        </a:defRPr>
      </a:lvl4pPr>
      <a:lvl5pPr algn="l" rtl="0" eaLnBrk="1" fontAlgn="base" hangingPunct="1">
        <a:spcBef>
          <a:spcPct val="0"/>
        </a:spcBef>
        <a:spcAft>
          <a:spcPct val="0"/>
        </a:spcAft>
        <a:defRPr sz="2000">
          <a:solidFill>
            <a:schemeClr val="tx1"/>
          </a:solidFill>
          <a:latin typeface="Verdana" panose="020B0604030504040204" pitchFamily="34" charset="0"/>
        </a:defRPr>
      </a:lvl5pPr>
      <a:lvl6pPr marL="457200" algn="l" rtl="0" eaLnBrk="1" fontAlgn="base" hangingPunct="1">
        <a:spcBef>
          <a:spcPct val="0"/>
        </a:spcBef>
        <a:spcAft>
          <a:spcPct val="0"/>
        </a:spcAft>
        <a:defRPr sz="2000">
          <a:solidFill>
            <a:schemeClr val="tx1"/>
          </a:solidFill>
          <a:latin typeface="Verdana" panose="020B0604030504040204" pitchFamily="34" charset="0"/>
        </a:defRPr>
      </a:lvl6pPr>
      <a:lvl7pPr marL="914400" algn="l" rtl="0" eaLnBrk="1" fontAlgn="base" hangingPunct="1">
        <a:spcBef>
          <a:spcPct val="0"/>
        </a:spcBef>
        <a:spcAft>
          <a:spcPct val="0"/>
        </a:spcAft>
        <a:defRPr sz="2000">
          <a:solidFill>
            <a:schemeClr val="tx1"/>
          </a:solidFill>
          <a:latin typeface="Verdana" panose="020B0604030504040204" pitchFamily="34" charset="0"/>
        </a:defRPr>
      </a:lvl7pPr>
      <a:lvl8pPr marL="1371600" algn="l" rtl="0" eaLnBrk="1" fontAlgn="base" hangingPunct="1">
        <a:spcBef>
          <a:spcPct val="0"/>
        </a:spcBef>
        <a:spcAft>
          <a:spcPct val="0"/>
        </a:spcAft>
        <a:defRPr sz="2000">
          <a:solidFill>
            <a:schemeClr val="tx1"/>
          </a:solidFill>
          <a:latin typeface="Verdana" panose="020B0604030504040204" pitchFamily="34" charset="0"/>
        </a:defRPr>
      </a:lvl8pPr>
      <a:lvl9pPr marL="1828800" algn="l" rtl="0" eaLnBrk="1" fontAlgn="base" hangingPunct="1">
        <a:spcBef>
          <a:spcPct val="0"/>
        </a:spcBef>
        <a:spcAft>
          <a:spcPct val="0"/>
        </a:spcAft>
        <a:defRPr sz="2000">
          <a:solidFill>
            <a:schemeClr val="tx1"/>
          </a:solidFill>
          <a:latin typeface="Verdana" panose="020B0604030504040204" pitchFamily="34" charset="0"/>
        </a:defRPr>
      </a:lvl9pPr>
    </p:titleStyle>
    <p:bodyStyle>
      <a:lvl1pPr algn="l" rtl="0" eaLnBrk="1" fontAlgn="base" hangingPunct="1">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80000" indent="-180000" algn="l" rtl="0" eaLnBrk="1" fontAlgn="base" hangingPunct="1">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80000" algn="l" defTabSz="798513"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0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5" name="think-cell Slide" r:id="rId103" imgW="270" imgH="270" progId="TCLayout.ActiveDocument.1">
                  <p:embed/>
                </p:oleObj>
              </mc:Choice>
              <mc:Fallback>
                <p:oleObj name="think-cell Slide" r:id="rId103" imgW="270" imgH="270" progId="TCLayout.ActiveDocument.1">
                  <p:embed/>
                  <p:pic>
                    <p:nvPicPr>
                      <p:cNvPr id="4" name="Object 3" hidden="1"/>
                      <p:cNvPicPr/>
                      <p:nvPr/>
                    </p:nvPicPr>
                    <p:blipFill>
                      <a:blip r:embed="rId104"/>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15" name="TextBox 14"/>
          <p:cNvSpPr txBox="1"/>
          <p:nvPr userDrawn="1"/>
        </p:nvSpPr>
        <p:spPr>
          <a:xfrm>
            <a:off x="4751388" y="6476999"/>
            <a:ext cx="3672420" cy="200055"/>
          </a:xfrm>
          <a:prstGeom prst="rect">
            <a:avLst/>
          </a:prstGeom>
          <a:noFill/>
        </p:spPr>
        <p:txBody>
          <a:bodyPr wrap="square" lIns="0" tIns="0" rIns="0" bIns="0" rtlCol="0">
            <a:noAutofit/>
          </a:bodyPr>
          <a:lstStyle/>
          <a:p>
            <a:pPr marL="0" indent="0" algn="r">
              <a:spcBef>
                <a:spcPts val="0"/>
              </a:spcBef>
              <a:buSzPct val="100000"/>
              <a:buFont typeface="Arial"/>
              <a:buNone/>
            </a:pPr>
            <a:r>
              <a:rPr lang="cs-CZ" sz="650" noProof="0">
                <a:solidFill>
                  <a:schemeClr val="tx1"/>
                </a:solidFill>
              </a:rPr>
              <a:t>Tradiční seminář k dani z příjmů</a:t>
            </a:r>
            <a:endParaRPr lang="cs-CZ" sz="650" noProof="0" dirty="0">
              <a:solidFill>
                <a:schemeClr val="tx1"/>
              </a:solidFill>
            </a:endParaRPr>
          </a:p>
        </p:txBody>
      </p:sp>
      <p:sp>
        <p:nvSpPr>
          <p:cNvPr id="18" name="TextBox 17"/>
          <p:cNvSpPr txBox="1"/>
          <p:nvPr userDrawn="1"/>
        </p:nvSpPr>
        <p:spPr>
          <a:xfrm>
            <a:off x="376237" y="6477000"/>
            <a:ext cx="4016376" cy="201260"/>
          </a:xfrm>
          <a:prstGeom prst="rect">
            <a:avLst/>
          </a:prstGeom>
          <a:noFill/>
        </p:spPr>
        <p:txBody>
          <a:bodyPr wrap="square" lIns="0" tIns="0" rIns="0" bIns="0" rtlCol="0">
            <a:noAutofit/>
          </a:bodyPr>
          <a:lstStyle/>
          <a:p>
            <a:pPr marL="0" indent="0">
              <a:spcBef>
                <a:spcPts val="600"/>
              </a:spcBef>
              <a:buSzPct val="100000"/>
              <a:buFont typeface="Arial"/>
              <a:buNone/>
            </a:pPr>
            <a:r>
              <a:rPr lang="cs-CZ" sz="650" noProof="0" dirty="0">
                <a:solidFill>
                  <a:schemeClr val="tx1"/>
                </a:solidFill>
              </a:rPr>
              <a:t>© 2018 Pro více informací kontaktujte Deloitte Česká republika.</a:t>
            </a:r>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3" name="TextBox 2"/>
          <p:cNvSpPr txBox="1"/>
          <p:nvPr userDrawn="1"/>
        </p:nvSpPr>
        <p:spPr>
          <a:xfrm>
            <a:off x="8536782" y="6477000"/>
            <a:ext cx="230981"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cs-CZ" sz="650" noProof="0" smtClean="0">
                <a:solidFill>
                  <a:schemeClr val="tx1"/>
                </a:solidFill>
              </a:rPr>
              <a:pPr marL="0" indent="0" algn="r">
                <a:spcBef>
                  <a:spcPts val="600"/>
                </a:spcBef>
                <a:buSzPct val="100000"/>
                <a:buFont typeface="Arial"/>
                <a:buNone/>
              </a:pPr>
              <a:t>‹#›</a:t>
            </a:fld>
            <a:endParaRPr lang="cs-CZ" sz="650" noProof="0" dirty="0">
              <a:solidFill>
                <a:schemeClr val="tx1"/>
              </a:solidFill>
            </a:endParaRPr>
          </a:p>
        </p:txBody>
      </p:sp>
    </p:spTree>
    <p:extLst>
      <p:ext uri="{BB962C8B-B14F-4D97-AF65-F5344CB8AC3E}">
        <p14:creationId xmlns:p14="http://schemas.microsoft.com/office/powerpoint/2010/main" val="2549015694"/>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5" r:id="rId14"/>
    <p:sldLayoutId id="2147484036" r:id="rId15"/>
    <p:sldLayoutId id="2147484037" r:id="rId16"/>
    <p:sldLayoutId id="2147484038" r:id="rId17"/>
    <p:sldLayoutId id="2147484039" r:id="rId18"/>
    <p:sldLayoutId id="2147484040" r:id="rId19"/>
    <p:sldLayoutId id="2147484041" r:id="rId20"/>
    <p:sldLayoutId id="2147484042" r:id="rId21"/>
    <p:sldLayoutId id="2147484043" r:id="rId22"/>
    <p:sldLayoutId id="2147484044" r:id="rId23"/>
    <p:sldLayoutId id="2147484045" r:id="rId24"/>
    <p:sldLayoutId id="2147484046" r:id="rId25"/>
    <p:sldLayoutId id="2147484047" r:id="rId26"/>
    <p:sldLayoutId id="2147484048" r:id="rId27"/>
    <p:sldLayoutId id="2147484049" r:id="rId28"/>
    <p:sldLayoutId id="2147484050" r:id="rId29"/>
    <p:sldLayoutId id="2147484051" r:id="rId30"/>
    <p:sldLayoutId id="2147484052" r:id="rId31"/>
    <p:sldLayoutId id="2147484053" r:id="rId32"/>
    <p:sldLayoutId id="2147484054" r:id="rId33"/>
    <p:sldLayoutId id="2147484055" r:id="rId34"/>
    <p:sldLayoutId id="2147484056" r:id="rId35"/>
    <p:sldLayoutId id="2147484057" r:id="rId36"/>
    <p:sldLayoutId id="2147484058" r:id="rId37"/>
    <p:sldLayoutId id="2147484059" r:id="rId38"/>
    <p:sldLayoutId id="2147484060" r:id="rId39"/>
    <p:sldLayoutId id="2147484061" r:id="rId40"/>
    <p:sldLayoutId id="2147484062" r:id="rId41"/>
    <p:sldLayoutId id="2147484063" r:id="rId42"/>
    <p:sldLayoutId id="2147484064" r:id="rId43"/>
    <p:sldLayoutId id="2147484065" r:id="rId44"/>
    <p:sldLayoutId id="2147484066" r:id="rId45"/>
    <p:sldLayoutId id="2147484067" r:id="rId46"/>
    <p:sldLayoutId id="2147484068" r:id="rId47"/>
    <p:sldLayoutId id="2147484069" r:id="rId48"/>
    <p:sldLayoutId id="2147484070" r:id="rId49"/>
    <p:sldLayoutId id="2147484071" r:id="rId50"/>
    <p:sldLayoutId id="2147484072" r:id="rId51"/>
    <p:sldLayoutId id="2147484073" r:id="rId52"/>
    <p:sldLayoutId id="2147484074" r:id="rId53"/>
    <p:sldLayoutId id="2147484075" r:id="rId54"/>
    <p:sldLayoutId id="2147484076" r:id="rId55"/>
    <p:sldLayoutId id="2147484077" r:id="rId56"/>
    <p:sldLayoutId id="2147484078" r:id="rId57"/>
    <p:sldLayoutId id="2147484079" r:id="rId58"/>
    <p:sldLayoutId id="2147484080" r:id="rId59"/>
    <p:sldLayoutId id="2147484081" r:id="rId60"/>
    <p:sldLayoutId id="2147484082" r:id="rId61"/>
    <p:sldLayoutId id="2147484083" r:id="rId62"/>
    <p:sldLayoutId id="2147484084" r:id="rId63"/>
    <p:sldLayoutId id="2147484085" r:id="rId64"/>
    <p:sldLayoutId id="2147484086" r:id="rId65"/>
    <p:sldLayoutId id="2147484087" r:id="rId66"/>
    <p:sldLayoutId id="2147484088" r:id="rId67"/>
    <p:sldLayoutId id="2147484089" r:id="rId68"/>
    <p:sldLayoutId id="2147484090" r:id="rId69"/>
    <p:sldLayoutId id="2147484091" r:id="rId70"/>
    <p:sldLayoutId id="2147484092" r:id="rId71"/>
    <p:sldLayoutId id="2147484095" r:id="rId72"/>
    <p:sldLayoutId id="2147484096" r:id="rId73"/>
    <p:sldLayoutId id="2147484097" r:id="rId74"/>
    <p:sldLayoutId id="2147484098" r:id="rId75"/>
    <p:sldLayoutId id="2147484099" r:id="rId76"/>
    <p:sldLayoutId id="2147484100" r:id="rId77"/>
    <p:sldLayoutId id="2147484103" r:id="rId78"/>
    <p:sldLayoutId id="2147484104" r:id="rId79"/>
    <p:sldLayoutId id="2147484105" r:id="rId80"/>
    <p:sldLayoutId id="2147484106" r:id="rId81"/>
    <p:sldLayoutId id="2147484107" r:id="rId82"/>
    <p:sldLayoutId id="2147484108" r:id="rId83"/>
    <p:sldLayoutId id="2147484109" r:id="rId84"/>
    <p:sldLayoutId id="2147484111" r:id="rId85"/>
    <p:sldLayoutId id="2147484113" r:id="rId86"/>
    <p:sldLayoutId id="2147484114" r:id="rId87"/>
    <p:sldLayoutId id="2147484115" r:id="rId88"/>
    <p:sldLayoutId id="2147484116" r:id="rId89"/>
    <p:sldLayoutId id="2147484117" r:id="rId90"/>
    <p:sldLayoutId id="2147484118" r:id="rId91"/>
    <p:sldLayoutId id="2147484119" r:id="rId92"/>
    <p:sldLayoutId id="2147484120" r:id="rId93"/>
    <p:sldLayoutId id="2147484121" r:id="rId94"/>
    <p:sldLayoutId id="2147484122" r:id="rId95"/>
    <p:sldLayoutId id="2147484123" r:id="rId96"/>
    <p:sldLayoutId id="2147484124" r:id="rId97"/>
    <p:sldLayoutId id="2147484125" r:id="rId98"/>
    <p:sldLayoutId id="2147484126" r:id="rId99"/>
  </p:sldLayoutIdLst>
  <p:transition>
    <p:fade/>
  </p:transition>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80000" indent="-1800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800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800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9" pos="3721">
          <p15:clr>
            <a:srgbClr val="F26B43"/>
          </p15:clr>
        </p15:guide>
        <p15:guide id="10" orient="horz" pos="236">
          <p15:clr>
            <a:srgbClr val="F26B43"/>
          </p15:clr>
        </p15:guide>
        <p15:guide id="11" pos="1022">
          <p15:clr>
            <a:srgbClr val="F26B43"/>
          </p15:clr>
        </p15:guide>
        <p15:guide id="12" pos="1137">
          <p15:clr>
            <a:srgbClr val="F26B43"/>
          </p15:clr>
        </p15:guide>
        <p15:guide id="13" pos="1920">
          <p15:clr>
            <a:srgbClr val="F26B43"/>
          </p15:clr>
        </p15:guide>
        <p15:guide id="14" pos="2033">
          <p15:clr>
            <a:srgbClr val="F26B43"/>
          </p15:clr>
        </p15:guide>
        <p15:guide id="15" pos="4620">
          <p15:clr>
            <a:srgbClr val="F26B43"/>
          </p15:clr>
        </p15:guide>
        <p15:guide id="16" pos="2823">
          <p15:clr>
            <a:srgbClr val="F26B43"/>
          </p15:clr>
        </p15:guide>
        <p15:guide id="17" pos="2937">
          <p15:clr>
            <a:srgbClr val="F26B43"/>
          </p15:clr>
        </p15:guide>
        <p15:guide id="18" pos="2880">
          <p15:clr>
            <a:srgbClr val="F26B43"/>
          </p15:clr>
        </p15:guide>
        <p15:guide id="19" pos="4734">
          <p15:clr>
            <a:srgbClr val="F26B43"/>
          </p15:clr>
        </p15:guide>
        <p15:guide id="20" orient="horz" pos="1049">
          <p15:clr>
            <a:srgbClr val="F26B43"/>
          </p15:clr>
        </p15:guide>
        <p15:guide id="21" orient="horz" pos="6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3" hidden="1"/>
          <p:cNvGraphicFramePr>
            <a:graphicFrameLocks noChangeAspect="1"/>
          </p:cNvGraphicFramePr>
          <p:nvPr>
            <p:custDataLst>
              <p:tags r:id="rId30"/>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9" name="think-cell Slide" r:id="rId31" imgW="360" imgH="360" progId="TCLayout.ActiveDocument.1">
                  <p:embed/>
                </p:oleObj>
              </mc:Choice>
              <mc:Fallback>
                <p:oleObj name="think-cell Slide" r:id="rId31" imgW="360" imgH="360" progId="TCLayout.ActiveDocument.1">
                  <p:embed/>
                  <p:pic>
                    <p:nvPicPr>
                      <p:cNvPr id="2050" name="Object 3"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Click to edit Master title style</a:t>
            </a:r>
          </a:p>
        </p:txBody>
      </p:sp>
      <p:sp>
        <p:nvSpPr>
          <p:cNvPr id="15" name="TextBox 1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Tradiční seminář k dani z příjmů</a:t>
            </a:r>
            <a:endParaRPr lang="cs-CZ" sz="650" dirty="0">
              <a:latin typeface="+mn-lt"/>
            </a:endParaRPr>
          </a:p>
        </p:txBody>
      </p:sp>
      <p:sp>
        <p:nvSpPr>
          <p:cNvPr id="18" name="TextBox 17"/>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2054"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dirty="0" err="1"/>
              <a:t>Click</a:t>
            </a:r>
            <a:r>
              <a:rPr lang="cs-CZ" altLang="cs-CZ" dirty="0"/>
              <a:t> to </a:t>
            </a:r>
            <a:r>
              <a:rPr lang="cs-CZ" altLang="cs-CZ" dirty="0" err="1"/>
              <a:t>edit</a:t>
            </a:r>
            <a:r>
              <a:rPr lang="cs-CZ" altLang="cs-CZ" dirty="0"/>
              <a:t> Master text </a:t>
            </a:r>
            <a:r>
              <a:rPr lang="cs-CZ" altLang="cs-CZ" dirty="0" err="1"/>
              <a:t>styles</a:t>
            </a:r>
            <a:endParaRPr lang="cs-CZ" altLang="cs-CZ" dirty="0"/>
          </a:p>
          <a:p>
            <a:pPr lvl="1"/>
            <a:r>
              <a:rPr lang="cs-CZ" altLang="cs-CZ" dirty="0"/>
              <a:t>Second </a:t>
            </a:r>
            <a:r>
              <a:rPr lang="cs-CZ" altLang="cs-CZ" dirty="0" err="1"/>
              <a:t>level</a:t>
            </a:r>
            <a:endParaRPr lang="cs-CZ" altLang="cs-CZ" dirty="0"/>
          </a:p>
          <a:p>
            <a:pPr lvl="2"/>
            <a:r>
              <a:rPr lang="cs-CZ" altLang="cs-CZ" dirty="0" err="1"/>
              <a:t>Third</a:t>
            </a:r>
            <a:r>
              <a:rPr lang="cs-CZ" altLang="cs-CZ" dirty="0"/>
              <a:t> </a:t>
            </a:r>
            <a:r>
              <a:rPr lang="cs-CZ" altLang="cs-CZ" dirty="0" err="1"/>
              <a:t>level</a:t>
            </a:r>
            <a:endParaRPr lang="cs-CZ" altLang="cs-CZ" dirty="0"/>
          </a:p>
          <a:p>
            <a:pPr lvl="3"/>
            <a:r>
              <a:rPr lang="cs-CZ" altLang="cs-CZ" dirty="0" err="1"/>
              <a:t>Fourth</a:t>
            </a:r>
            <a:r>
              <a:rPr lang="cs-CZ" altLang="cs-CZ" dirty="0"/>
              <a:t> </a:t>
            </a:r>
            <a:r>
              <a:rPr lang="cs-CZ" altLang="cs-CZ" dirty="0" err="1"/>
              <a:t>level</a:t>
            </a:r>
            <a:endParaRPr lang="cs-CZ" altLang="cs-CZ" dirty="0"/>
          </a:p>
          <a:p>
            <a:pPr lvl="4"/>
            <a:r>
              <a:rPr lang="cs-CZ" altLang="cs-CZ" dirty="0" err="1"/>
              <a:t>Fifth</a:t>
            </a:r>
            <a:r>
              <a:rPr lang="cs-CZ" altLang="cs-CZ" dirty="0"/>
              <a:t> </a:t>
            </a:r>
            <a:r>
              <a:rPr lang="cs-CZ" altLang="cs-CZ" dirty="0" err="1"/>
              <a:t>level</a:t>
            </a:r>
            <a:endParaRPr lang="cs-CZ" altLang="cs-CZ" dirty="0"/>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A57F65DA-840F-4037-A34E-8CB3E2C9A8DF}"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Tree>
    <p:extLst>
      <p:ext uri="{BB962C8B-B14F-4D97-AF65-F5344CB8AC3E}">
        <p14:creationId xmlns:p14="http://schemas.microsoft.com/office/powerpoint/2010/main" val="1237083603"/>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 id="2147484144" r:id="rId17"/>
    <p:sldLayoutId id="2147484145" r:id="rId18"/>
    <p:sldLayoutId id="2147484146" r:id="rId19"/>
    <p:sldLayoutId id="2147484147" r:id="rId20"/>
    <p:sldLayoutId id="2147484148" r:id="rId21"/>
    <p:sldLayoutId id="2147484149" r:id="rId22"/>
    <p:sldLayoutId id="2147484150" r:id="rId23"/>
    <p:sldLayoutId id="2147484151" r:id="rId24"/>
    <p:sldLayoutId id="2147484152" r:id="rId25"/>
    <p:sldLayoutId id="2147484153" r:id="rId26"/>
    <p:sldLayoutId id="2147484154" r:id="rId27"/>
  </p:sldLayoutIdLst>
  <p:transition>
    <p:fade/>
  </p:transition>
  <p:hf hdr="0" dt="0"/>
  <p:txStyles>
    <p:titleStyle>
      <a:lvl1pPr algn="l" rtl="0" fontAlgn="base">
        <a:spcBef>
          <a:spcPct val="0"/>
        </a:spcBef>
        <a:spcAft>
          <a:spcPct val="0"/>
        </a:spcAft>
        <a:defRPr sz="2000" kern="1200">
          <a:solidFill>
            <a:schemeClr val="tx1"/>
          </a:solidFill>
          <a:latin typeface="+mj-lt"/>
          <a:ea typeface="+mj-ea"/>
          <a:cs typeface="+mj-cs"/>
        </a:defRPr>
      </a:lvl1pPr>
      <a:lvl2pPr algn="l" rtl="0" fontAlgn="base">
        <a:spcBef>
          <a:spcPct val="0"/>
        </a:spcBef>
        <a:spcAft>
          <a:spcPct val="0"/>
        </a:spcAft>
        <a:defRPr sz="2000">
          <a:solidFill>
            <a:schemeClr val="tx1"/>
          </a:solidFill>
          <a:latin typeface="Verdana" panose="020B0604030504040204" pitchFamily="34" charset="0"/>
        </a:defRPr>
      </a:lvl2pPr>
      <a:lvl3pPr algn="l" rtl="0" fontAlgn="base">
        <a:spcBef>
          <a:spcPct val="0"/>
        </a:spcBef>
        <a:spcAft>
          <a:spcPct val="0"/>
        </a:spcAft>
        <a:defRPr sz="2000">
          <a:solidFill>
            <a:schemeClr val="tx1"/>
          </a:solidFill>
          <a:latin typeface="Verdana" panose="020B0604030504040204" pitchFamily="34" charset="0"/>
        </a:defRPr>
      </a:lvl3pPr>
      <a:lvl4pPr algn="l" rtl="0" fontAlgn="base">
        <a:spcBef>
          <a:spcPct val="0"/>
        </a:spcBef>
        <a:spcAft>
          <a:spcPct val="0"/>
        </a:spcAft>
        <a:defRPr sz="2000">
          <a:solidFill>
            <a:schemeClr val="tx1"/>
          </a:solidFill>
          <a:latin typeface="Verdana" panose="020B0604030504040204" pitchFamily="34" charset="0"/>
        </a:defRPr>
      </a:lvl4pPr>
      <a:lvl5pPr algn="l" rtl="0" fontAlgn="base">
        <a:spcBef>
          <a:spcPct val="0"/>
        </a:spcBef>
        <a:spcAft>
          <a:spcPct val="0"/>
        </a:spcAft>
        <a:defRPr sz="2000">
          <a:solidFill>
            <a:schemeClr val="tx1"/>
          </a:solidFill>
          <a:latin typeface="Verdana" panose="020B0604030504040204" pitchFamily="34" charset="0"/>
        </a:defRPr>
      </a:lvl5pPr>
      <a:lvl6pPr marL="457200" algn="l" rtl="0" fontAlgn="base">
        <a:spcBef>
          <a:spcPct val="0"/>
        </a:spcBef>
        <a:spcAft>
          <a:spcPct val="0"/>
        </a:spcAft>
        <a:defRPr sz="2000">
          <a:solidFill>
            <a:schemeClr val="tx1"/>
          </a:solidFill>
          <a:latin typeface="Verdana" panose="020B0604030504040204" pitchFamily="34" charset="0"/>
        </a:defRPr>
      </a:lvl6pPr>
      <a:lvl7pPr marL="914400" algn="l" rtl="0" fontAlgn="base">
        <a:spcBef>
          <a:spcPct val="0"/>
        </a:spcBef>
        <a:spcAft>
          <a:spcPct val="0"/>
        </a:spcAft>
        <a:defRPr sz="2000">
          <a:solidFill>
            <a:schemeClr val="tx1"/>
          </a:solidFill>
          <a:latin typeface="Verdana" panose="020B0604030504040204" pitchFamily="34" charset="0"/>
        </a:defRPr>
      </a:lvl7pPr>
      <a:lvl8pPr marL="1371600" algn="l" rtl="0" fontAlgn="base">
        <a:spcBef>
          <a:spcPct val="0"/>
        </a:spcBef>
        <a:spcAft>
          <a:spcPct val="0"/>
        </a:spcAft>
        <a:defRPr sz="2000">
          <a:solidFill>
            <a:schemeClr val="tx1"/>
          </a:solidFill>
          <a:latin typeface="Verdana" panose="020B0604030504040204" pitchFamily="34" charset="0"/>
        </a:defRPr>
      </a:lvl8pPr>
      <a:lvl9pPr marL="1828800" algn="l" rtl="0" fontAlgn="base">
        <a:spcBef>
          <a:spcPct val="0"/>
        </a:spcBef>
        <a:spcAft>
          <a:spcPct val="0"/>
        </a:spcAft>
        <a:defRPr sz="2000">
          <a:solidFill>
            <a:schemeClr val="tx1"/>
          </a:solidFill>
          <a:latin typeface="Verdana" panose="020B0604030504040204" pitchFamily="34" charset="0"/>
        </a:defRPr>
      </a:lvl9pPr>
    </p:titleStyle>
    <p:bodyStyle>
      <a:lvl1pPr algn="l" rtl="0" fontAlgn="base">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80000" indent="-180000" algn="l" rtl="0" fontAlgn="base">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80000" algn="l"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80000" algn="l"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80000" algn="l" defTabSz="798513"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www.mfcr.cz/cs/legislativa/dvoji-zdaneni/prehled-platnych-smluv"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39.xml"/><Relationship Id="rId5" Type="http://schemas.openxmlformats.org/officeDocument/2006/relationships/slideLayout" Target="../slideLayouts/slideLayout11.xml"/><Relationship Id="rId4" Type="http://schemas.openxmlformats.org/officeDocument/2006/relationships/tags" Target="../tags/tag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hyperlink" Target="http://www.financnisprava.cz/assets/cs/prilohy/Metodicka_pomucka_k_uverovym_fin_nastrojum.pdf" TargetMode="Externa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45.xml"/><Relationship Id="rId1" Type="http://schemas.openxmlformats.org/officeDocument/2006/relationships/slideLayout" Target="../slideLayouts/slideLayout10.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Layout" Target="../slideLayouts/slideLayout25.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2907" y="5970860"/>
            <a:ext cx="4194008" cy="505645"/>
          </a:xfrm>
        </p:spPr>
        <p:txBody>
          <a:bodyPr/>
          <a:lstStyle/>
          <a:p>
            <a:r>
              <a:rPr lang="cs-CZ" dirty="0"/>
              <a:t>Vybrané oblasti daně z příjmů právnických osob</a:t>
            </a:r>
          </a:p>
        </p:txBody>
      </p:sp>
      <p:sp>
        <p:nvSpPr>
          <p:cNvPr id="4" name="Text Placeholder 3"/>
          <p:cNvSpPr>
            <a:spLocks noGrp="1"/>
          </p:cNvSpPr>
          <p:nvPr>
            <p:ph type="body" sz="quarter" idx="10"/>
          </p:nvPr>
        </p:nvSpPr>
        <p:spPr>
          <a:xfrm>
            <a:off x="321063" y="6476505"/>
            <a:ext cx="4195762" cy="298450"/>
          </a:xfrm>
        </p:spPr>
        <p:txBody>
          <a:bodyPr/>
          <a:lstStyle/>
          <a:p>
            <a:r>
              <a:rPr lang="cs-CZ" dirty="0"/>
              <a:t>Květen 2021</a:t>
            </a:r>
          </a:p>
          <a:p>
            <a:endParaRPr lang="cs-CZ"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305" y="796165"/>
            <a:ext cx="6015390" cy="5006883"/>
          </a:xfrm>
          <a:prstGeom prst="rect">
            <a:avLst/>
          </a:prstGeom>
        </p:spPr>
      </p:pic>
    </p:spTree>
    <p:extLst>
      <p:ext uri="{BB962C8B-B14F-4D97-AF65-F5344CB8AC3E}">
        <p14:creationId xmlns:p14="http://schemas.microsoft.com/office/powerpoint/2010/main" val="2892701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2"/>
          <p:cNvSpPr txBox="1">
            <a:spLocks noChangeArrowheads="1"/>
          </p:cNvSpPr>
          <p:nvPr/>
        </p:nvSpPr>
        <p:spPr bwMode="auto">
          <a:xfrm>
            <a:off x="2704648" y="2103767"/>
            <a:ext cx="2779554" cy="340735"/>
          </a:xfrm>
          <a:prstGeom prst="rect">
            <a:avLst/>
          </a:prstGeom>
          <a:noFill/>
          <a:ln w="28575">
            <a:noFill/>
            <a:miter lim="800000"/>
            <a:headEnd/>
            <a:tailEnd/>
          </a:ln>
          <a:effectLst/>
        </p:spPr>
        <p:txBody>
          <a:bodyPr wrap="square" lIns="90000" tIns="46800" rIns="90000" bIns="46800">
            <a:spAutoFit/>
          </a:bodyPr>
          <a:lstStyle/>
          <a:p>
            <a:pPr eaLnBrk="0" hangingPunct="0">
              <a:spcBef>
                <a:spcPct val="50000"/>
              </a:spcBef>
            </a:pPr>
            <a:r>
              <a:rPr lang="cs-CZ" sz="1600" b="1" dirty="0">
                <a:latin typeface="+mj-lt"/>
              </a:rPr>
              <a:t>Tržní cena: 1 mil. Kč</a:t>
            </a:r>
            <a:r>
              <a:rPr lang="cs-CZ" sz="1600" dirty="0">
                <a:latin typeface="+mj-lt"/>
              </a:rPr>
              <a:t> </a:t>
            </a:r>
            <a:endParaRPr lang="en-US" sz="1600" dirty="0">
              <a:latin typeface="+mj-lt"/>
            </a:endParaRPr>
          </a:p>
        </p:txBody>
      </p:sp>
      <p:sp>
        <p:nvSpPr>
          <p:cNvPr id="695300" name="Rectangle 4"/>
          <p:cNvSpPr>
            <a:spLocks noChangeArrowheads="1"/>
          </p:cNvSpPr>
          <p:nvPr/>
        </p:nvSpPr>
        <p:spPr bwMode="auto">
          <a:xfrm>
            <a:off x="457200" y="2527120"/>
            <a:ext cx="4038600" cy="3886200"/>
          </a:xfrm>
          <a:prstGeom prst="rect">
            <a:avLst/>
          </a:prstGeom>
          <a:noFill/>
          <a:ln w="9525">
            <a:noFill/>
            <a:miter lim="800000"/>
            <a:headEnd/>
            <a:tailEnd/>
          </a:ln>
          <a:effectLst/>
        </p:spPr>
        <p:txBody>
          <a:bodyPr/>
          <a:lstStyle/>
          <a:p>
            <a:pPr marL="342900" indent="-342900">
              <a:spcBef>
                <a:spcPct val="40000"/>
              </a:spcBef>
              <a:buClr>
                <a:srgbClr val="000066"/>
              </a:buClr>
            </a:pPr>
            <a:r>
              <a:rPr lang="cs-CZ" sz="2100" dirty="0">
                <a:solidFill>
                  <a:srgbClr val="000066"/>
                </a:solidFill>
                <a:latin typeface="Arial" charset="0"/>
              </a:rPr>
              <a:t> </a:t>
            </a:r>
            <a:endParaRPr lang="en-US" sz="2100" dirty="0">
              <a:solidFill>
                <a:srgbClr val="000066"/>
              </a:solidFill>
              <a:latin typeface="Arial" charset="0"/>
            </a:endParaRPr>
          </a:p>
        </p:txBody>
      </p:sp>
      <p:sp>
        <p:nvSpPr>
          <p:cNvPr id="695324" name="Rectangle 28"/>
          <p:cNvSpPr>
            <a:spLocks noGrp="1" noChangeArrowheads="1"/>
          </p:cNvSpPr>
          <p:nvPr>
            <p:ph type="title"/>
          </p:nvPr>
        </p:nvSpPr>
        <p:spPr>
          <a:xfrm>
            <a:off x="307800" y="411048"/>
            <a:ext cx="8528400" cy="445543"/>
          </a:xfrm>
        </p:spPr>
        <p:txBody>
          <a:bodyPr/>
          <a:lstStyle/>
          <a:p>
            <a:r>
              <a:rPr lang="cs-CZ" sz="2000" dirty="0">
                <a:solidFill>
                  <a:prstClr val="black"/>
                </a:solidFill>
              </a:rPr>
              <a:t>Princip tržního odstupu</a:t>
            </a:r>
          </a:p>
        </p:txBody>
      </p:sp>
      <p:sp>
        <p:nvSpPr>
          <p:cNvPr id="17" name="Line 12"/>
          <p:cNvSpPr>
            <a:spLocks noChangeShapeType="1"/>
          </p:cNvSpPr>
          <p:nvPr/>
        </p:nvSpPr>
        <p:spPr bwMode="auto">
          <a:xfrm>
            <a:off x="2882424" y="1872714"/>
            <a:ext cx="1966210" cy="734080"/>
          </a:xfrm>
          <a:prstGeom prst="line">
            <a:avLst/>
          </a:prstGeom>
          <a:noFill/>
          <a:ln w="28575">
            <a:solidFill>
              <a:srgbClr val="C00000"/>
            </a:solidFill>
            <a:round/>
            <a:headEnd/>
            <a:tailEnd/>
          </a:ln>
          <a:effectLst/>
        </p:spPr>
        <p:txBody>
          <a:bodyPr wrap="square" lIns="90000" tIns="46800" rIns="90000" bIns="46800">
            <a:spAutoFit/>
          </a:bodyPr>
          <a:lstStyle/>
          <a:p>
            <a:endParaRPr lang="en-US"/>
          </a:p>
        </p:txBody>
      </p:sp>
      <p:sp>
        <p:nvSpPr>
          <p:cNvPr id="18" name="Line 12"/>
          <p:cNvSpPr>
            <a:spLocks noChangeShapeType="1"/>
          </p:cNvSpPr>
          <p:nvPr/>
        </p:nvSpPr>
        <p:spPr bwMode="auto">
          <a:xfrm flipV="1">
            <a:off x="2882424" y="1840290"/>
            <a:ext cx="1966210" cy="710558"/>
          </a:xfrm>
          <a:prstGeom prst="line">
            <a:avLst/>
          </a:prstGeom>
          <a:noFill/>
          <a:ln w="28575">
            <a:solidFill>
              <a:srgbClr val="C00000"/>
            </a:solidFill>
            <a:round/>
            <a:headEnd/>
            <a:tailEnd/>
          </a:ln>
          <a:effectLst/>
        </p:spPr>
        <p:txBody>
          <a:bodyPr wrap="square" lIns="90000" tIns="46800" rIns="90000" bIns="46800">
            <a:spAutoFit/>
          </a:bodyPr>
          <a:lstStyle/>
          <a:p>
            <a:endParaRPr lang="en-US"/>
          </a:p>
        </p:txBody>
      </p:sp>
      <p:sp>
        <p:nvSpPr>
          <p:cNvPr id="31" name="Text Box 5"/>
          <p:cNvSpPr txBox="1">
            <a:spLocks noChangeArrowheads="1"/>
          </p:cNvSpPr>
          <p:nvPr/>
        </p:nvSpPr>
        <p:spPr bwMode="auto">
          <a:xfrm>
            <a:off x="703843" y="3890772"/>
            <a:ext cx="1441450" cy="1202510"/>
          </a:xfrm>
          <a:prstGeom prst="rect">
            <a:avLst/>
          </a:prstGeom>
          <a:solidFill>
            <a:schemeClr val="bg1">
              <a:lumMod val="85000"/>
            </a:schemeClr>
          </a:solidFill>
          <a:ln>
            <a:solidFill>
              <a:schemeClr val="bg1">
                <a:lumMod val="65000"/>
              </a:schemeClr>
            </a:solidFill>
            <a:headEnd/>
            <a:tailEnd/>
          </a:ln>
        </p:spPr>
        <p:style>
          <a:lnRef idx="2">
            <a:schemeClr val="accent5"/>
          </a:lnRef>
          <a:fillRef idx="1">
            <a:schemeClr val="lt1"/>
          </a:fillRef>
          <a:effectRef idx="0">
            <a:schemeClr val="accent5"/>
          </a:effectRef>
          <a:fontRef idx="minor">
            <a:schemeClr val="dk1"/>
          </a:fontRef>
        </p:style>
        <p:txBody>
          <a:bodyPr lIns="90000" tIns="46800" rIns="90000" bIns="46800">
            <a:spAutoFit/>
          </a:bodyPr>
          <a:lstStyle/>
          <a:p>
            <a:pPr algn="ctr" eaLnBrk="0" hangingPunct="0">
              <a:spcBef>
                <a:spcPct val="50000"/>
              </a:spcBef>
            </a:pPr>
            <a:endParaRPr lang="cs-CZ" b="1" dirty="0">
              <a:solidFill>
                <a:schemeClr val="bg1"/>
              </a:solidFill>
              <a:latin typeface="Arial" charset="0"/>
            </a:endParaRPr>
          </a:p>
          <a:p>
            <a:pPr algn="ctr" eaLnBrk="0" hangingPunct="0">
              <a:spcBef>
                <a:spcPct val="50000"/>
              </a:spcBef>
            </a:pPr>
            <a:r>
              <a:rPr lang="cs-CZ" b="1" dirty="0">
                <a:solidFill>
                  <a:schemeClr val="tx1"/>
                </a:solidFill>
                <a:latin typeface="Arial" charset="0"/>
              </a:rPr>
              <a:t>A</a:t>
            </a:r>
          </a:p>
          <a:p>
            <a:pPr algn="ctr" eaLnBrk="0" hangingPunct="0">
              <a:spcBef>
                <a:spcPct val="50000"/>
              </a:spcBef>
            </a:pPr>
            <a:endParaRPr lang="en-US" b="1" dirty="0">
              <a:solidFill>
                <a:schemeClr val="bg1"/>
              </a:solidFill>
              <a:latin typeface="Arial" charset="0"/>
            </a:endParaRPr>
          </a:p>
        </p:txBody>
      </p:sp>
      <p:sp>
        <p:nvSpPr>
          <p:cNvPr id="32" name="Text Box 19"/>
          <p:cNvSpPr txBox="1">
            <a:spLocks noChangeArrowheads="1"/>
          </p:cNvSpPr>
          <p:nvPr/>
        </p:nvSpPr>
        <p:spPr bwMode="auto">
          <a:xfrm>
            <a:off x="-168505" y="5243874"/>
            <a:ext cx="3288022" cy="279180"/>
          </a:xfrm>
          <a:prstGeom prst="rect">
            <a:avLst/>
          </a:prstGeom>
          <a:noFill/>
          <a:ln w="28575">
            <a:noFill/>
            <a:miter lim="800000"/>
            <a:headEnd/>
            <a:tailEnd/>
          </a:ln>
          <a:effectLst/>
        </p:spPr>
        <p:txBody>
          <a:bodyPr wrap="square" lIns="90000" tIns="46800" rIns="90000" bIns="46800">
            <a:spAutoFit/>
          </a:bodyPr>
          <a:lstStyle/>
          <a:p>
            <a:pPr algn="ctr" eaLnBrk="0" hangingPunct="0">
              <a:spcBef>
                <a:spcPct val="50000"/>
              </a:spcBef>
            </a:pPr>
            <a:r>
              <a:rPr lang="cs-CZ" sz="1200" b="1" dirty="0">
                <a:solidFill>
                  <a:schemeClr val="bg1">
                    <a:lumMod val="50000"/>
                  </a:schemeClr>
                </a:solidFill>
                <a:latin typeface="+mj-lt"/>
              </a:rPr>
              <a:t>Základ daně: 10 tis. x 19</a:t>
            </a:r>
            <a:r>
              <a:rPr lang="en-US" sz="1200" b="1" dirty="0">
                <a:solidFill>
                  <a:schemeClr val="bg1">
                    <a:lumMod val="50000"/>
                  </a:schemeClr>
                </a:solidFill>
                <a:latin typeface="+mj-lt"/>
              </a:rPr>
              <a:t> </a:t>
            </a:r>
            <a:r>
              <a:rPr lang="cs-CZ" sz="1200" b="1" dirty="0">
                <a:solidFill>
                  <a:schemeClr val="bg1">
                    <a:lumMod val="50000"/>
                  </a:schemeClr>
                </a:solidFill>
                <a:latin typeface="+mj-lt"/>
              </a:rPr>
              <a:t>%</a:t>
            </a:r>
          </a:p>
        </p:txBody>
      </p:sp>
      <p:sp>
        <p:nvSpPr>
          <p:cNvPr id="33" name="Text Box 20"/>
          <p:cNvSpPr txBox="1">
            <a:spLocks noChangeArrowheads="1"/>
          </p:cNvSpPr>
          <p:nvPr/>
        </p:nvSpPr>
        <p:spPr bwMode="auto">
          <a:xfrm>
            <a:off x="386595" y="3020556"/>
            <a:ext cx="1961912" cy="833178"/>
          </a:xfrm>
          <a:prstGeom prst="rect">
            <a:avLst/>
          </a:prstGeom>
          <a:noFill/>
          <a:ln w="28575">
            <a:noFill/>
            <a:miter lim="800000"/>
            <a:headEnd/>
            <a:tailEnd/>
          </a:ln>
          <a:effectLst/>
        </p:spPr>
        <p:txBody>
          <a:bodyPr wrap="square" lIns="90000" tIns="46800" rIns="90000" bIns="46800">
            <a:spAutoFit/>
          </a:bodyPr>
          <a:lstStyle/>
          <a:p>
            <a:pPr algn="ctr" eaLnBrk="0" hangingPunct="0">
              <a:spcBef>
                <a:spcPct val="50000"/>
              </a:spcBef>
            </a:pPr>
            <a:r>
              <a:rPr lang="cs-CZ" sz="1600" dirty="0">
                <a:latin typeface="+mj-lt"/>
              </a:rPr>
              <a:t>Země s vyšší mírou zdanění (19%)</a:t>
            </a:r>
            <a:endParaRPr lang="en-US" sz="1600" dirty="0">
              <a:latin typeface="+mj-lt"/>
            </a:endParaRPr>
          </a:p>
        </p:txBody>
      </p:sp>
      <p:sp>
        <p:nvSpPr>
          <p:cNvPr id="41" name="Text Box 8"/>
          <p:cNvSpPr txBox="1">
            <a:spLocks noChangeArrowheads="1"/>
          </p:cNvSpPr>
          <p:nvPr/>
        </p:nvSpPr>
        <p:spPr bwMode="auto">
          <a:xfrm>
            <a:off x="2249304" y="3895418"/>
            <a:ext cx="3097212" cy="340735"/>
          </a:xfrm>
          <a:prstGeom prst="rect">
            <a:avLst/>
          </a:prstGeom>
          <a:noFill/>
          <a:ln w="28575">
            <a:noFill/>
            <a:miter lim="800000"/>
            <a:headEnd/>
            <a:tailEnd/>
          </a:ln>
          <a:effectLst/>
        </p:spPr>
        <p:txBody>
          <a:bodyPr lIns="90000" tIns="46800" rIns="90000" bIns="46800">
            <a:spAutoFit/>
          </a:bodyPr>
          <a:lstStyle/>
          <a:p>
            <a:pPr algn="ctr" eaLnBrk="0" hangingPunct="0">
              <a:spcBef>
                <a:spcPct val="50000"/>
              </a:spcBef>
            </a:pPr>
            <a:r>
              <a:rPr lang="cs-CZ" sz="1600" b="1" dirty="0">
                <a:latin typeface="+mj-lt"/>
              </a:rPr>
              <a:t>10 tis. Kč</a:t>
            </a:r>
            <a:endParaRPr lang="en-US" sz="1600" b="1" dirty="0">
              <a:latin typeface="+mj-lt"/>
            </a:endParaRPr>
          </a:p>
        </p:txBody>
      </p:sp>
      <p:sp>
        <p:nvSpPr>
          <p:cNvPr id="42" name="Text Box 21"/>
          <p:cNvSpPr txBox="1">
            <a:spLocks noChangeArrowheads="1"/>
          </p:cNvSpPr>
          <p:nvPr/>
        </p:nvSpPr>
        <p:spPr bwMode="auto">
          <a:xfrm>
            <a:off x="5577601" y="3020284"/>
            <a:ext cx="1955164" cy="833178"/>
          </a:xfrm>
          <a:prstGeom prst="rect">
            <a:avLst/>
          </a:prstGeom>
          <a:noFill/>
          <a:ln w="28575">
            <a:noFill/>
            <a:miter lim="800000"/>
            <a:headEnd/>
            <a:tailEnd/>
          </a:ln>
          <a:effectLst/>
        </p:spPr>
        <p:txBody>
          <a:bodyPr wrap="square" lIns="90000" tIns="46800" rIns="90000" bIns="46800">
            <a:spAutoFit/>
          </a:bodyPr>
          <a:lstStyle/>
          <a:p>
            <a:pPr algn="ctr" eaLnBrk="0" hangingPunct="0">
              <a:spcBef>
                <a:spcPct val="50000"/>
              </a:spcBef>
            </a:pPr>
            <a:r>
              <a:rPr lang="cs-CZ" sz="1600" dirty="0">
                <a:latin typeface="+mj-lt"/>
              </a:rPr>
              <a:t>Země s nižší mírou zdanění (5%)</a:t>
            </a:r>
            <a:endParaRPr lang="en-US" sz="1600" dirty="0">
              <a:latin typeface="+mj-lt"/>
            </a:endParaRPr>
          </a:p>
        </p:txBody>
      </p:sp>
      <p:sp>
        <p:nvSpPr>
          <p:cNvPr id="43" name="Text Box 22"/>
          <p:cNvSpPr txBox="1">
            <a:spLocks noChangeArrowheads="1"/>
          </p:cNvSpPr>
          <p:nvPr/>
        </p:nvSpPr>
        <p:spPr bwMode="auto">
          <a:xfrm>
            <a:off x="5484202" y="5277675"/>
            <a:ext cx="2821147" cy="279180"/>
          </a:xfrm>
          <a:prstGeom prst="rect">
            <a:avLst/>
          </a:prstGeom>
          <a:noFill/>
          <a:ln w="28575">
            <a:noFill/>
            <a:miter lim="800000"/>
            <a:headEnd/>
            <a:tailEnd/>
          </a:ln>
          <a:effectLst/>
        </p:spPr>
        <p:txBody>
          <a:bodyPr wrap="square" lIns="90000" tIns="46800" rIns="90000" bIns="46800">
            <a:spAutoFit/>
          </a:bodyPr>
          <a:lstStyle/>
          <a:p>
            <a:pPr algn="ctr" eaLnBrk="0" hangingPunct="0">
              <a:spcBef>
                <a:spcPct val="50000"/>
              </a:spcBef>
            </a:pPr>
            <a:r>
              <a:rPr lang="cs-CZ" sz="1200" b="1" dirty="0">
                <a:solidFill>
                  <a:schemeClr val="bg1">
                    <a:lumMod val="50000"/>
                  </a:schemeClr>
                </a:solidFill>
              </a:rPr>
              <a:t>Základ daně: 1 mil. x 5 %</a:t>
            </a:r>
          </a:p>
        </p:txBody>
      </p:sp>
      <p:sp>
        <p:nvSpPr>
          <p:cNvPr id="44" name="Line 24"/>
          <p:cNvSpPr>
            <a:spLocks noChangeShapeType="1"/>
          </p:cNvSpPr>
          <p:nvPr/>
        </p:nvSpPr>
        <p:spPr bwMode="auto">
          <a:xfrm>
            <a:off x="7544808" y="4471680"/>
            <a:ext cx="1223963" cy="0"/>
          </a:xfrm>
          <a:prstGeom prst="line">
            <a:avLst/>
          </a:prstGeom>
          <a:noFill/>
          <a:ln w="57150">
            <a:solidFill>
              <a:schemeClr val="tx1"/>
            </a:solidFill>
            <a:round/>
            <a:headEnd/>
            <a:tailEnd type="triangle" w="med" len="med"/>
          </a:ln>
          <a:effectLst/>
        </p:spPr>
        <p:txBody>
          <a:bodyPr lIns="90000" tIns="46800" rIns="90000" bIns="46800">
            <a:spAutoFit/>
          </a:bodyPr>
          <a:lstStyle/>
          <a:p>
            <a:endParaRPr lang="en-US"/>
          </a:p>
        </p:txBody>
      </p:sp>
      <p:sp>
        <p:nvSpPr>
          <p:cNvPr id="45" name="Text Box 25"/>
          <p:cNvSpPr txBox="1">
            <a:spLocks noChangeArrowheads="1"/>
          </p:cNvSpPr>
          <p:nvPr/>
        </p:nvSpPr>
        <p:spPr bwMode="auto">
          <a:xfrm>
            <a:off x="7357567" y="3895418"/>
            <a:ext cx="1561942" cy="340735"/>
          </a:xfrm>
          <a:prstGeom prst="rect">
            <a:avLst/>
          </a:prstGeom>
          <a:noFill/>
          <a:ln w="28575">
            <a:noFill/>
            <a:miter lim="800000"/>
            <a:headEnd/>
            <a:tailEnd/>
          </a:ln>
          <a:effectLst/>
        </p:spPr>
        <p:txBody>
          <a:bodyPr wrap="square" lIns="90000" tIns="46800" rIns="90000" bIns="46800">
            <a:spAutoFit/>
          </a:bodyPr>
          <a:lstStyle/>
          <a:p>
            <a:pPr algn="ctr" eaLnBrk="0" hangingPunct="0">
              <a:spcBef>
                <a:spcPct val="50000"/>
              </a:spcBef>
            </a:pPr>
            <a:r>
              <a:rPr lang="cs-CZ" sz="1600" b="1" dirty="0">
                <a:latin typeface="+mj-lt"/>
              </a:rPr>
              <a:t>1,01 mil. Kč</a:t>
            </a:r>
            <a:endParaRPr lang="en-US" sz="1600" b="1" dirty="0">
              <a:latin typeface="+mj-lt"/>
            </a:endParaRPr>
          </a:p>
        </p:txBody>
      </p:sp>
      <p:sp>
        <p:nvSpPr>
          <p:cNvPr id="46" name="Text Box 5"/>
          <p:cNvSpPr txBox="1">
            <a:spLocks noChangeArrowheads="1"/>
          </p:cNvSpPr>
          <p:nvPr/>
        </p:nvSpPr>
        <p:spPr bwMode="auto">
          <a:xfrm>
            <a:off x="5875822" y="3890772"/>
            <a:ext cx="1441450" cy="1202510"/>
          </a:xfrm>
          <a:prstGeom prst="rect">
            <a:avLst/>
          </a:prstGeom>
          <a:solidFill>
            <a:schemeClr val="bg1">
              <a:lumMod val="85000"/>
            </a:schemeClr>
          </a:solidFill>
          <a:ln>
            <a:solidFill>
              <a:schemeClr val="bg1">
                <a:lumMod val="65000"/>
              </a:schemeClr>
            </a:solidFill>
            <a:headEnd/>
            <a:tailEnd/>
          </a:ln>
        </p:spPr>
        <p:style>
          <a:lnRef idx="2">
            <a:schemeClr val="accent5"/>
          </a:lnRef>
          <a:fillRef idx="1">
            <a:schemeClr val="lt1"/>
          </a:fillRef>
          <a:effectRef idx="0">
            <a:schemeClr val="accent5"/>
          </a:effectRef>
          <a:fontRef idx="minor">
            <a:schemeClr val="dk1"/>
          </a:fontRef>
        </p:style>
        <p:txBody>
          <a:bodyPr lIns="90000" tIns="46800" rIns="90000" bIns="46800">
            <a:spAutoFit/>
          </a:bodyPr>
          <a:lstStyle/>
          <a:p>
            <a:pPr algn="ctr" eaLnBrk="0" hangingPunct="0">
              <a:spcBef>
                <a:spcPct val="50000"/>
              </a:spcBef>
            </a:pPr>
            <a:endParaRPr lang="cs-CZ" b="1" dirty="0">
              <a:solidFill>
                <a:schemeClr val="bg1"/>
              </a:solidFill>
              <a:latin typeface="Arial" charset="0"/>
            </a:endParaRPr>
          </a:p>
          <a:p>
            <a:pPr algn="ctr" eaLnBrk="0" hangingPunct="0">
              <a:spcBef>
                <a:spcPct val="50000"/>
              </a:spcBef>
            </a:pPr>
            <a:r>
              <a:rPr lang="cs-CZ" b="1" dirty="0">
                <a:solidFill>
                  <a:schemeClr val="tx1"/>
                </a:solidFill>
                <a:latin typeface="Arial" charset="0"/>
              </a:rPr>
              <a:t>B</a:t>
            </a:r>
          </a:p>
          <a:p>
            <a:pPr algn="ctr" eaLnBrk="0" hangingPunct="0">
              <a:spcBef>
                <a:spcPct val="50000"/>
              </a:spcBef>
            </a:pPr>
            <a:endParaRPr lang="en-US" b="1" dirty="0">
              <a:solidFill>
                <a:schemeClr val="bg1"/>
              </a:solidFill>
              <a:latin typeface="Arial" charset="0"/>
            </a:endParaRPr>
          </a:p>
        </p:txBody>
      </p:sp>
      <p:sp>
        <p:nvSpPr>
          <p:cNvPr id="47" name="Line 6"/>
          <p:cNvSpPr>
            <a:spLocks noChangeShapeType="1"/>
          </p:cNvSpPr>
          <p:nvPr/>
        </p:nvSpPr>
        <p:spPr bwMode="auto">
          <a:xfrm>
            <a:off x="2320741" y="4471680"/>
            <a:ext cx="3311525" cy="0"/>
          </a:xfrm>
          <a:prstGeom prst="line">
            <a:avLst/>
          </a:prstGeom>
          <a:noFill/>
          <a:ln w="57150">
            <a:solidFill>
              <a:schemeClr val="tx1"/>
            </a:solidFill>
            <a:round/>
            <a:headEnd/>
            <a:tailEnd type="triangle" w="med" len="med"/>
          </a:ln>
          <a:effectLst/>
        </p:spPr>
        <p:txBody>
          <a:bodyPr lIns="90000" tIns="46800" rIns="90000" bIns="46800">
            <a:spAutoFit/>
          </a:bodyPr>
          <a:lstStyle/>
          <a:p>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01" y="1187987"/>
            <a:ext cx="2292010" cy="1494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 name="Straight Arrow Connector 3"/>
          <p:cNvCxnSpPr>
            <a:stCxn id="32" idx="2"/>
            <a:endCxn id="28" idx="1"/>
          </p:cNvCxnSpPr>
          <p:nvPr/>
        </p:nvCxnSpPr>
        <p:spPr>
          <a:xfrm>
            <a:off x="1475506" y="5523054"/>
            <a:ext cx="1080165" cy="64536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3" idx="2"/>
            <a:endCxn id="28" idx="3"/>
          </p:cNvCxnSpPr>
          <p:nvPr/>
        </p:nvCxnSpPr>
        <p:spPr>
          <a:xfrm flipH="1">
            <a:off x="5376818" y="5556855"/>
            <a:ext cx="1517958" cy="61156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Text Box 22"/>
          <p:cNvSpPr txBox="1">
            <a:spLocks noChangeArrowheads="1"/>
          </p:cNvSpPr>
          <p:nvPr/>
        </p:nvSpPr>
        <p:spPr bwMode="auto">
          <a:xfrm>
            <a:off x="2555671" y="6013442"/>
            <a:ext cx="2821147" cy="309958"/>
          </a:xfrm>
          <a:prstGeom prst="rect">
            <a:avLst/>
          </a:prstGeom>
          <a:noFill/>
          <a:ln w="28575">
            <a:noFill/>
            <a:miter lim="800000"/>
            <a:headEnd/>
            <a:tailEnd/>
          </a:ln>
          <a:effectLst/>
        </p:spPr>
        <p:txBody>
          <a:bodyPr wrap="square" lIns="90000" tIns="46800" rIns="90000" bIns="46800">
            <a:spAutoFit/>
          </a:bodyPr>
          <a:lstStyle/>
          <a:p>
            <a:pPr algn="ctr" eaLnBrk="0" hangingPunct="0">
              <a:spcBef>
                <a:spcPct val="50000"/>
              </a:spcBef>
            </a:pPr>
            <a:r>
              <a:rPr lang="cs-CZ" sz="1400" b="1" dirty="0">
                <a:solidFill>
                  <a:schemeClr val="bg1">
                    <a:lumMod val="50000"/>
                  </a:schemeClr>
                </a:solidFill>
              </a:rPr>
              <a:t>Celkem daň: 51,9 tis. </a:t>
            </a:r>
            <a:endParaRPr lang="sv-SE" sz="1400" b="1" dirty="0">
              <a:solidFill>
                <a:schemeClr val="bg1">
                  <a:lumMod val="50000"/>
                </a:schemeClr>
              </a:solidFill>
            </a:endParaRPr>
          </a:p>
        </p:txBody>
      </p:sp>
      <p:sp>
        <p:nvSpPr>
          <p:cNvPr id="37" name="Line 12"/>
          <p:cNvSpPr>
            <a:spLocks noChangeShapeType="1"/>
          </p:cNvSpPr>
          <p:nvPr/>
        </p:nvSpPr>
        <p:spPr bwMode="auto">
          <a:xfrm>
            <a:off x="399559" y="1312152"/>
            <a:ext cx="999604" cy="663951"/>
          </a:xfrm>
          <a:prstGeom prst="line">
            <a:avLst/>
          </a:prstGeom>
          <a:noFill/>
          <a:ln w="28575">
            <a:solidFill>
              <a:srgbClr val="C00000"/>
            </a:solidFill>
            <a:round/>
            <a:headEnd/>
            <a:tailEnd/>
          </a:ln>
          <a:effectLst/>
        </p:spPr>
        <p:txBody>
          <a:bodyPr wrap="square" lIns="90000" tIns="46800" rIns="90000" bIns="46800">
            <a:spAutoFit/>
          </a:bodyPr>
          <a:lstStyle/>
          <a:p>
            <a:endParaRPr lang="en-US"/>
          </a:p>
        </p:txBody>
      </p:sp>
      <p:sp>
        <p:nvSpPr>
          <p:cNvPr id="38" name="Line 12"/>
          <p:cNvSpPr>
            <a:spLocks noChangeShapeType="1"/>
          </p:cNvSpPr>
          <p:nvPr/>
        </p:nvSpPr>
        <p:spPr bwMode="auto">
          <a:xfrm flipV="1">
            <a:off x="457200" y="1259588"/>
            <a:ext cx="988783" cy="692799"/>
          </a:xfrm>
          <a:prstGeom prst="line">
            <a:avLst/>
          </a:prstGeom>
          <a:noFill/>
          <a:ln w="28575">
            <a:solidFill>
              <a:srgbClr val="C00000"/>
            </a:solidFill>
            <a:round/>
            <a:headEnd/>
            <a:tailEnd/>
          </a:ln>
          <a:effectLst/>
        </p:spPr>
        <p:txBody>
          <a:bodyPr wrap="square" lIns="90000" tIns="46800" rIns="90000" bIns="46800">
            <a:spAutoFit/>
          </a:bodyPr>
          <a:lstStyle/>
          <a:p>
            <a:endParaRPr lang="en-US"/>
          </a:p>
        </p:txBody>
      </p:sp>
      <p:sp>
        <p:nvSpPr>
          <p:cNvPr id="23" name="Text Placeholder 4">
            <a:extLst>
              <a:ext uri="{FF2B5EF4-FFF2-40B4-BE49-F238E27FC236}">
                <a16:creationId xmlns:a16="http://schemas.microsoft.com/office/drawing/2014/main" id="{93F2C3A8-6DC7-4E4B-B574-ABC63D468002}"/>
              </a:ext>
            </a:extLst>
          </p:cNvPr>
          <p:cNvSpPr txBox="1">
            <a:spLocks/>
          </p:cNvSpPr>
          <p:nvPr/>
        </p:nvSpPr>
        <p:spPr bwMode="auto">
          <a:xfrm>
            <a:off x="307800" y="754072"/>
            <a:ext cx="8534763"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ts val="1200"/>
              </a:spcBef>
              <a:spcAft>
                <a:spcPct val="0"/>
              </a:spcAft>
              <a:buClr>
                <a:srgbClr val="313131"/>
              </a:buClr>
              <a:buNone/>
              <a:defRPr sz="3000" b="0">
                <a:solidFill>
                  <a:srgbClr val="575757"/>
                </a:solidFill>
                <a:latin typeface="+mn-lt"/>
                <a:ea typeface="+mn-ea"/>
                <a:cs typeface="+mn-cs"/>
              </a:defRPr>
            </a:lvl1pPr>
            <a:lvl2pPr marL="457200" indent="0" algn="l" rtl="0" eaLnBrk="1" fontAlgn="base" hangingPunct="1">
              <a:spcBef>
                <a:spcPts val="1200"/>
              </a:spcBef>
              <a:spcAft>
                <a:spcPct val="0"/>
              </a:spcAft>
              <a:buClr>
                <a:srgbClr val="313131"/>
              </a:buClr>
              <a:buNone/>
              <a:defRPr sz="2000" b="1">
                <a:solidFill>
                  <a:srgbClr val="313131"/>
                </a:solidFill>
                <a:latin typeface="+mn-lt"/>
              </a:defRPr>
            </a:lvl2pPr>
            <a:lvl3pPr marL="914400" indent="0" algn="l" rtl="0" eaLnBrk="1" fontAlgn="base" hangingPunct="1">
              <a:spcBef>
                <a:spcPts val="1200"/>
              </a:spcBef>
              <a:spcAft>
                <a:spcPct val="0"/>
              </a:spcAft>
              <a:buClr>
                <a:srgbClr val="313131"/>
              </a:buClr>
              <a:buNone/>
              <a:defRPr sz="1800" b="1">
                <a:solidFill>
                  <a:srgbClr val="313131"/>
                </a:solidFill>
                <a:latin typeface="+mn-lt"/>
              </a:defRPr>
            </a:lvl3pPr>
            <a:lvl4pPr marL="1371600" indent="0" algn="l" rtl="0" eaLnBrk="1" fontAlgn="base" hangingPunct="1">
              <a:spcBef>
                <a:spcPts val="1200"/>
              </a:spcBef>
              <a:spcAft>
                <a:spcPct val="0"/>
              </a:spcAft>
              <a:buClr>
                <a:srgbClr val="313131"/>
              </a:buClr>
              <a:buFont typeface="Arial" charset="0"/>
              <a:buNone/>
              <a:defRPr sz="1600" b="1">
                <a:solidFill>
                  <a:srgbClr val="313131"/>
                </a:solidFill>
                <a:latin typeface="+mn-lt"/>
              </a:defRPr>
            </a:lvl4pPr>
            <a:lvl5pPr marL="1828800" indent="0" algn="l" rtl="0" eaLnBrk="1" fontAlgn="base" hangingPunct="1">
              <a:spcBef>
                <a:spcPts val="1200"/>
              </a:spcBef>
              <a:spcAft>
                <a:spcPct val="0"/>
              </a:spcAft>
              <a:buClr>
                <a:srgbClr val="313131"/>
              </a:buClr>
              <a:buFont typeface="Arial" charset="0"/>
              <a:buNone/>
              <a:defRPr sz="1600" b="1">
                <a:solidFill>
                  <a:srgbClr val="313131"/>
                </a:solidFill>
                <a:latin typeface="+mn-lt"/>
              </a:defRPr>
            </a:lvl5pPr>
            <a:lvl6pPr marL="2286000" indent="0" algn="l" rtl="0" eaLnBrk="1" fontAlgn="base" hangingPunct="1">
              <a:spcBef>
                <a:spcPct val="50000"/>
              </a:spcBef>
              <a:spcAft>
                <a:spcPct val="0"/>
              </a:spcAft>
              <a:buClr>
                <a:srgbClr val="000066"/>
              </a:buClr>
              <a:buNone/>
              <a:defRPr sz="1600" b="1">
                <a:solidFill>
                  <a:srgbClr val="000066"/>
                </a:solidFill>
                <a:latin typeface="+mn-lt"/>
              </a:defRPr>
            </a:lvl6pPr>
            <a:lvl7pPr marL="2743200" indent="0" algn="l" rtl="0" eaLnBrk="1" fontAlgn="base" hangingPunct="1">
              <a:spcBef>
                <a:spcPct val="50000"/>
              </a:spcBef>
              <a:spcAft>
                <a:spcPct val="0"/>
              </a:spcAft>
              <a:buClr>
                <a:srgbClr val="000066"/>
              </a:buClr>
              <a:buNone/>
              <a:defRPr sz="1600" b="1">
                <a:solidFill>
                  <a:srgbClr val="000066"/>
                </a:solidFill>
                <a:latin typeface="+mn-lt"/>
              </a:defRPr>
            </a:lvl7pPr>
            <a:lvl8pPr marL="3200400" indent="0" algn="l" rtl="0" eaLnBrk="1" fontAlgn="base" hangingPunct="1">
              <a:spcBef>
                <a:spcPct val="50000"/>
              </a:spcBef>
              <a:spcAft>
                <a:spcPct val="0"/>
              </a:spcAft>
              <a:buClr>
                <a:srgbClr val="000066"/>
              </a:buClr>
              <a:buNone/>
              <a:defRPr sz="1600" b="1">
                <a:solidFill>
                  <a:srgbClr val="000066"/>
                </a:solidFill>
                <a:latin typeface="+mn-lt"/>
              </a:defRPr>
            </a:lvl8pPr>
            <a:lvl9pPr marL="3657600" indent="0" algn="l" rtl="0" eaLnBrk="1" fontAlgn="base" hangingPunct="1">
              <a:spcBef>
                <a:spcPct val="50000"/>
              </a:spcBef>
              <a:spcAft>
                <a:spcPct val="0"/>
              </a:spcAft>
              <a:buClr>
                <a:srgbClr val="000066"/>
              </a:buClr>
              <a:buNone/>
              <a:defRPr sz="1600" b="1">
                <a:solidFill>
                  <a:srgbClr val="000066"/>
                </a:solidFill>
                <a:latin typeface="+mn-lt"/>
              </a:defRPr>
            </a:lvl9pPr>
          </a:lstStyle>
          <a:p>
            <a:r>
              <a:rPr lang="cs-CZ" sz="2000" dirty="0"/>
              <a:t>Příklad</a:t>
            </a:r>
            <a:endParaRPr lang="en-US" sz="2000" dirty="0"/>
          </a:p>
        </p:txBody>
      </p:sp>
    </p:spTree>
    <p:extLst>
      <p:ext uri="{BB962C8B-B14F-4D97-AF65-F5344CB8AC3E}">
        <p14:creationId xmlns:p14="http://schemas.microsoft.com/office/powerpoint/2010/main" val="1536466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Grp="1" noChangeArrowheads="1"/>
          </p:cNvSpPr>
          <p:nvPr>
            <p:ph idx="10"/>
          </p:nvPr>
        </p:nvSpPr>
        <p:spPr>
          <a:xfrm>
            <a:off x="358775" y="1665288"/>
            <a:ext cx="8529638" cy="4518168"/>
          </a:xfrm>
        </p:spPr>
        <p:txBody>
          <a:bodyPr/>
          <a:lstStyle/>
          <a:p>
            <a:r>
              <a:rPr lang="cs-CZ" altLang="cs-CZ" sz="1400" b="1" dirty="0">
                <a:solidFill>
                  <a:schemeClr val="accent2"/>
                </a:solidFill>
              </a:rPr>
              <a:t>Účel: </a:t>
            </a:r>
            <a:r>
              <a:rPr lang="cs-CZ" altLang="cs-CZ" sz="1400" dirty="0"/>
              <a:t>Daňové správy se brání proti odlivu zdanitelných příjmů do zahraničí.</a:t>
            </a:r>
          </a:p>
          <a:p>
            <a:endParaRPr lang="cs-CZ" altLang="cs-CZ" sz="1400" dirty="0"/>
          </a:p>
          <a:p>
            <a:r>
              <a:rPr lang="cs-CZ" altLang="cs-CZ" sz="1400" b="1" dirty="0">
                <a:solidFill>
                  <a:schemeClr val="accent1"/>
                </a:solidFill>
              </a:rPr>
              <a:t>Pravidlo: </a:t>
            </a:r>
            <a:r>
              <a:rPr lang="cs-CZ" altLang="cs-CZ" sz="1400" dirty="0"/>
              <a:t>Převodní ceny mezi spojenými osobami musí být sjednány tak, jak by byly sjednány mezi nezávislými osobami v běžných obchodních vztazích za stejných nebo obdobných podmínek.</a:t>
            </a:r>
          </a:p>
          <a:p>
            <a:endParaRPr lang="cs-CZ" altLang="cs-CZ" sz="1400" dirty="0"/>
          </a:p>
          <a:p>
            <a:r>
              <a:rPr lang="cs-CZ" altLang="cs-CZ" sz="1400" b="1" dirty="0">
                <a:solidFill>
                  <a:schemeClr val="accent5"/>
                </a:solidFill>
              </a:rPr>
              <a:t>Upozornění: </a:t>
            </a:r>
            <a:r>
              <a:rPr lang="cs-CZ" altLang="cs-CZ" sz="1400" dirty="0"/>
              <a:t>V ČR platí i pro vnitrostátní transakce (daňové ztráty, investiční pobídky </a:t>
            </a:r>
            <a:r>
              <a:rPr lang="en-US" altLang="cs-CZ" sz="1400" dirty="0"/>
              <a:t>+</a:t>
            </a:r>
            <a:r>
              <a:rPr lang="cs-CZ" altLang="cs-CZ" sz="1400" dirty="0"/>
              <a:t> sankce).</a:t>
            </a:r>
          </a:p>
          <a:p>
            <a:endParaRPr lang="cs-CZ" altLang="cs-CZ" sz="1400" dirty="0"/>
          </a:p>
          <a:p>
            <a:endParaRPr lang="cs-CZ" altLang="cs-CZ" sz="1400" dirty="0"/>
          </a:p>
        </p:txBody>
      </p:sp>
      <p:sp>
        <p:nvSpPr>
          <p:cNvPr id="7" name="Text Placeholder 4"/>
          <p:cNvSpPr txBox="1">
            <a:spLocks/>
          </p:cNvSpPr>
          <p:nvPr/>
        </p:nvSpPr>
        <p:spPr bwMode="auto">
          <a:xfrm>
            <a:off x="348397" y="693939"/>
            <a:ext cx="8534763"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ts val="1200"/>
              </a:spcBef>
              <a:spcAft>
                <a:spcPct val="0"/>
              </a:spcAft>
              <a:buClr>
                <a:srgbClr val="313131"/>
              </a:buClr>
              <a:buNone/>
              <a:defRPr sz="3000" b="0">
                <a:solidFill>
                  <a:srgbClr val="575757"/>
                </a:solidFill>
                <a:latin typeface="+mn-lt"/>
                <a:ea typeface="+mn-ea"/>
                <a:cs typeface="+mn-cs"/>
              </a:defRPr>
            </a:lvl1pPr>
            <a:lvl2pPr marL="457200" indent="0" algn="l" rtl="0" eaLnBrk="1" fontAlgn="base" hangingPunct="1">
              <a:spcBef>
                <a:spcPts val="1200"/>
              </a:spcBef>
              <a:spcAft>
                <a:spcPct val="0"/>
              </a:spcAft>
              <a:buClr>
                <a:srgbClr val="313131"/>
              </a:buClr>
              <a:buNone/>
              <a:defRPr sz="2000" b="1">
                <a:solidFill>
                  <a:srgbClr val="313131"/>
                </a:solidFill>
                <a:latin typeface="+mn-lt"/>
              </a:defRPr>
            </a:lvl2pPr>
            <a:lvl3pPr marL="914400" indent="0" algn="l" rtl="0" eaLnBrk="1" fontAlgn="base" hangingPunct="1">
              <a:spcBef>
                <a:spcPts val="1200"/>
              </a:spcBef>
              <a:spcAft>
                <a:spcPct val="0"/>
              </a:spcAft>
              <a:buClr>
                <a:srgbClr val="313131"/>
              </a:buClr>
              <a:buNone/>
              <a:defRPr sz="1800" b="1">
                <a:solidFill>
                  <a:srgbClr val="313131"/>
                </a:solidFill>
                <a:latin typeface="+mn-lt"/>
              </a:defRPr>
            </a:lvl3pPr>
            <a:lvl4pPr marL="1371600" indent="0" algn="l" rtl="0" eaLnBrk="1" fontAlgn="base" hangingPunct="1">
              <a:spcBef>
                <a:spcPts val="1200"/>
              </a:spcBef>
              <a:spcAft>
                <a:spcPct val="0"/>
              </a:spcAft>
              <a:buClr>
                <a:srgbClr val="313131"/>
              </a:buClr>
              <a:buFont typeface="Arial" charset="0"/>
              <a:buNone/>
              <a:defRPr sz="1600" b="1">
                <a:solidFill>
                  <a:srgbClr val="313131"/>
                </a:solidFill>
                <a:latin typeface="+mn-lt"/>
              </a:defRPr>
            </a:lvl4pPr>
            <a:lvl5pPr marL="1828800" indent="0" algn="l" rtl="0" eaLnBrk="1" fontAlgn="base" hangingPunct="1">
              <a:spcBef>
                <a:spcPts val="1200"/>
              </a:spcBef>
              <a:spcAft>
                <a:spcPct val="0"/>
              </a:spcAft>
              <a:buClr>
                <a:srgbClr val="313131"/>
              </a:buClr>
              <a:buFont typeface="Arial" charset="0"/>
              <a:buNone/>
              <a:defRPr sz="1600" b="1">
                <a:solidFill>
                  <a:srgbClr val="313131"/>
                </a:solidFill>
                <a:latin typeface="+mn-lt"/>
              </a:defRPr>
            </a:lvl5pPr>
            <a:lvl6pPr marL="2286000" indent="0" algn="l" rtl="0" eaLnBrk="1" fontAlgn="base" hangingPunct="1">
              <a:spcBef>
                <a:spcPct val="50000"/>
              </a:spcBef>
              <a:spcAft>
                <a:spcPct val="0"/>
              </a:spcAft>
              <a:buClr>
                <a:srgbClr val="000066"/>
              </a:buClr>
              <a:buNone/>
              <a:defRPr sz="1600" b="1">
                <a:solidFill>
                  <a:srgbClr val="000066"/>
                </a:solidFill>
                <a:latin typeface="+mn-lt"/>
              </a:defRPr>
            </a:lvl6pPr>
            <a:lvl7pPr marL="2743200" indent="0" algn="l" rtl="0" eaLnBrk="1" fontAlgn="base" hangingPunct="1">
              <a:spcBef>
                <a:spcPct val="50000"/>
              </a:spcBef>
              <a:spcAft>
                <a:spcPct val="0"/>
              </a:spcAft>
              <a:buClr>
                <a:srgbClr val="000066"/>
              </a:buClr>
              <a:buNone/>
              <a:defRPr sz="1600" b="1">
                <a:solidFill>
                  <a:srgbClr val="000066"/>
                </a:solidFill>
                <a:latin typeface="+mn-lt"/>
              </a:defRPr>
            </a:lvl7pPr>
            <a:lvl8pPr marL="3200400" indent="0" algn="l" rtl="0" eaLnBrk="1" fontAlgn="base" hangingPunct="1">
              <a:spcBef>
                <a:spcPct val="50000"/>
              </a:spcBef>
              <a:spcAft>
                <a:spcPct val="0"/>
              </a:spcAft>
              <a:buClr>
                <a:srgbClr val="000066"/>
              </a:buClr>
              <a:buNone/>
              <a:defRPr sz="1600" b="1">
                <a:solidFill>
                  <a:srgbClr val="000066"/>
                </a:solidFill>
                <a:latin typeface="+mn-lt"/>
              </a:defRPr>
            </a:lvl8pPr>
            <a:lvl9pPr marL="3657600" indent="0" algn="l" rtl="0" eaLnBrk="1" fontAlgn="base" hangingPunct="1">
              <a:spcBef>
                <a:spcPct val="50000"/>
              </a:spcBef>
              <a:spcAft>
                <a:spcPct val="0"/>
              </a:spcAft>
              <a:buClr>
                <a:srgbClr val="000066"/>
              </a:buClr>
              <a:buNone/>
              <a:defRPr sz="1600" b="1">
                <a:solidFill>
                  <a:srgbClr val="000066"/>
                </a:solidFill>
                <a:latin typeface="+mn-lt"/>
              </a:defRPr>
            </a:lvl9pPr>
          </a:lstStyle>
          <a:p>
            <a:pPr lvl="0">
              <a:spcBef>
                <a:spcPct val="0"/>
              </a:spcBef>
              <a:spcAft>
                <a:spcPts val="1000"/>
              </a:spcAft>
              <a:buClrTx/>
              <a:buSzPct val="100000"/>
            </a:pPr>
            <a:r>
              <a:rPr lang="cs-CZ" sz="2000" dirty="0"/>
              <a:t>Shrnutí</a:t>
            </a:r>
          </a:p>
          <a:p>
            <a:endParaRPr lang="en-US" dirty="0"/>
          </a:p>
        </p:txBody>
      </p:sp>
      <p:sp>
        <p:nvSpPr>
          <p:cNvPr id="8" name="Title 3"/>
          <p:cNvSpPr txBox="1">
            <a:spLocks/>
          </p:cNvSpPr>
          <p:nvPr/>
        </p:nvSpPr>
        <p:spPr bwMode="auto">
          <a:xfrm>
            <a:off x="354760" y="380598"/>
            <a:ext cx="8528400" cy="44554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914400" rtl="0" eaLnBrk="1" fontAlgn="base" latinLnBrk="0" hangingPunct="1">
              <a:lnSpc>
                <a:spcPct val="90000"/>
              </a:lnSpc>
              <a:spcBef>
                <a:spcPct val="0"/>
              </a:spcBef>
              <a:spcAft>
                <a:spcPct val="0"/>
              </a:spcAft>
              <a:buNone/>
              <a:defRPr lang="en-US" sz="3000" b="0" kern="1200" dirty="0">
                <a:solidFill>
                  <a:srgbClr val="81BC00"/>
                </a:solidFill>
                <a:latin typeface="+mj-lt"/>
                <a:ea typeface="+mj-ea"/>
                <a:cs typeface="+mj-cs"/>
              </a:defRPr>
            </a:lvl1pPr>
            <a:lvl2pPr algn="l" rtl="0" eaLnBrk="1" fontAlgn="base" hangingPunct="1">
              <a:lnSpc>
                <a:spcPct val="90000"/>
              </a:lnSpc>
              <a:spcBef>
                <a:spcPct val="0"/>
              </a:spcBef>
              <a:spcAft>
                <a:spcPct val="0"/>
              </a:spcAft>
              <a:defRPr sz="2400" b="1">
                <a:solidFill>
                  <a:srgbClr val="000066"/>
                </a:solidFill>
                <a:latin typeface="Arial" charset="0"/>
              </a:defRPr>
            </a:lvl2pPr>
            <a:lvl3pPr algn="l" rtl="0" eaLnBrk="1" fontAlgn="base" hangingPunct="1">
              <a:lnSpc>
                <a:spcPct val="90000"/>
              </a:lnSpc>
              <a:spcBef>
                <a:spcPct val="0"/>
              </a:spcBef>
              <a:spcAft>
                <a:spcPct val="0"/>
              </a:spcAft>
              <a:defRPr sz="2400" b="1">
                <a:solidFill>
                  <a:srgbClr val="000066"/>
                </a:solidFill>
                <a:latin typeface="Arial" charset="0"/>
              </a:defRPr>
            </a:lvl3pPr>
            <a:lvl4pPr algn="l" rtl="0" eaLnBrk="1" fontAlgn="base" hangingPunct="1">
              <a:lnSpc>
                <a:spcPct val="90000"/>
              </a:lnSpc>
              <a:spcBef>
                <a:spcPct val="0"/>
              </a:spcBef>
              <a:spcAft>
                <a:spcPct val="0"/>
              </a:spcAft>
              <a:defRPr sz="2400" b="1">
                <a:solidFill>
                  <a:srgbClr val="000066"/>
                </a:solidFill>
                <a:latin typeface="Arial" charset="0"/>
              </a:defRPr>
            </a:lvl4pPr>
            <a:lvl5pPr algn="l" rtl="0" eaLnBrk="1" fontAlgn="base" hangingPunct="1">
              <a:lnSpc>
                <a:spcPct val="90000"/>
              </a:lnSpc>
              <a:spcBef>
                <a:spcPct val="0"/>
              </a:spcBef>
              <a:spcAft>
                <a:spcPct val="0"/>
              </a:spcAft>
              <a:defRPr sz="2400" b="1">
                <a:solidFill>
                  <a:srgbClr val="000066"/>
                </a:solidFill>
                <a:latin typeface="Arial" charset="0"/>
              </a:defRPr>
            </a:lvl5pPr>
            <a:lvl6pPr marL="457200" algn="l" rtl="0" eaLnBrk="1" fontAlgn="base" hangingPunct="1">
              <a:lnSpc>
                <a:spcPct val="90000"/>
              </a:lnSpc>
              <a:spcBef>
                <a:spcPct val="0"/>
              </a:spcBef>
              <a:spcAft>
                <a:spcPct val="0"/>
              </a:spcAft>
              <a:defRPr sz="2400">
                <a:solidFill>
                  <a:srgbClr val="000066"/>
                </a:solidFill>
                <a:latin typeface="Arial" charset="0"/>
              </a:defRPr>
            </a:lvl6pPr>
            <a:lvl7pPr marL="914400" algn="l" rtl="0" eaLnBrk="1" fontAlgn="base" hangingPunct="1">
              <a:lnSpc>
                <a:spcPct val="90000"/>
              </a:lnSpc>
              <a:spcBef>
                <a:spcPct val="0"/>
              </a:spcBef>
              <a:spcAft>
                <a:spcPct val="0"/>
              </a:spcAft>
              <a:defRPr sz="2400">
                <a:solidFill>
                  <a:srgbClr val="000066"/>
                </a:solidFill>
                <a:latin typeface="Arial" charset="0"/>
              </a:defRPr>
            </a:lvl7pPr>
            <a:lvl8pPr marL="1371600" algn="l" rtl="0" eaLnBrk="1" fontAlgn="base" hangingPunct="1">
              <a:lnSpc>
                <a:spcPct val="90000"/>
              </a:lnSpc>
              <a:spcBef>
                <a:spcPct val="0"/>
              </a:spcBef>
              <a:spcAft>
                <a:spcPct val="0"/>
              </a:spcAft>
              <a:defRPr sz="2400">
                <a:solidFill>
                  <a:srgbClr val="000066"/>
                </a:solidFill>
                <a:latin typeface="Arial" charset="0"/>
              </a:defRPr>
            </a:lvl8pPr>
            <a:lvl9pPr marL="1828800" algn="l" rtl="0" eaLnBrk="1" fontAlgn="base" hangingPunct="1">
              <a:lnSpc>
                <a:spcPct val="90000"/>
              </a:lnSpc>
              <a:spcBef>
                <a:spcPct val="0"/>
              </a:spcBef>
              <a:spcAft>
                <a:spcPct val="0"/>
              </a:spcAft>
              <a:defRPr sz="2400">
                <a:solidFill>
                  <a:srgbClr val="000066"/>
                </a:solidFill>
                <a:latin typeface="Arial" charset="0"/>
              </a:defRPr>
            </a:lvl9pPr>
          </a:lstStyle>
          <a:p>
            <a:r>
              <a:rPr lang="cs-CZ" sz="2000" dirty="0">
                <a:solidFill>
                  <a:prstClr val="black"/>
                </a:solidFill>
              </a:rPr>
              <a:t>Princip tržního odstupu</a:t>
            </a:r>
            <a:endParaRPr lang="ru-RU" dirty="0"/>
          </a:p>
        </p:txBody>
      </p:sp>
      <p:sp>
        <p:nvSpPr>
          <p:cNvPr id="5" name="Freeform 723"/>
          <p:cNvSpPr>
            <a:spLocks noChangeAspect="1" noEditPoints="1"/>
          </p:cNvSpPr>
          <p:nvPr/>
        </p:nvSpPr>
        <p:spPr bwMode="auto">
          <a:xfrm>
            <a:off x="1359878" y="4737637"/>
            <a:ext cx="1205692" cy="1205692"/>
          </a:xfrm>
          <a:custGeom>
            <a:avLst/>
            <a:gdLst>
              <a:gd name="T0" fmla="*/ 248 w 512"/>
              <a:gd name="T1" fmla="*/ 263 h 512"/>
              <a:gd name="T2" fmla="*/ 263 w 512"/>
              <a:gd name="T3" fmla="*/ 263 h 512"/>
              <a:gd name="T4" fmla="*/ 288 w 512"/>
              <a:gd name="T5" fmla="*/ 256 h 512"/>
              <a:gd name="T6" fmla="*/ 224 w 512"/>
              <a:gd name="T7" fmla="*/ 256 h 512"/>
              <a:gd name="T8" fmla="*/ 269 w 512"/>
              <a:gd name="T9" fmla="*/ 227 h 512"/>
              <a:gd name="T10" fmla="*/ 331 w 512"/>
              <a:gd name="T11" fmla="*/ 196 h 512"/>
              <a:gd name="T12" fmla="*/ 256 w 512"/>
              <a:gd name="T13" fmla="*/ 352 h 512"/>
              <a:gd name="T14" fmla="*/ 256 w 512"/>
              <a:gd name="T15" fmla="*/ 160 h 512"/>
              <a:gd name="T16" fmla="*/ 331 w 512"/>
              <a:gd name="T17" fmla="*/ 166 h 512"/>
              <a:gd name="T18" fmla="*/ 138 w 512"/>
              <a:gd name="T19" fmla="*/ 256 h 512"/>
              <a:gd name="T20" fmla="*/ 373 w 512"/>
              <a:gd name="T21" fmla="*/ 256 h 512"/>
              <a:gd name="T22" fmla="*/ 331 w 512"/>
              <a:gd name="T23" fmla="*/ 196 h 512"/>
              <a:gd name="T24" fmla="*/ 181 w 512"/>
              <a:gd name="T25" fmla="*/ 256 h 512"/>
              <a:gd name="T26" fmla="*/ 330 w 512"/>
              <a:gd name="T27" fmla="*/ 256 h 512"/>
              <a:gd name="T28" fmla="*/ 300 w 512"/>
              <a:gd name="T29" fmla="*/ 226 h 512"/>
              <a:gd name="T30" fmla="*/ 256 w 512"/>
              <a:gd name="T31" fmla="*/ 309 h 512"/>
              <a:gd name="T32" fmla="*/ 256 w 512"/>
              <a:gd name="T33" fmla="*/ 202 h 512"/>
              <a:gd name="T34" fmla="*/ 300 w 512"/>
              <a:gd name="T35" fmla="*/ 196 h 512"/>
              <a:gd name="T36" fmla="*/ 512 w 512"/>
              <a:gd name="T37" fmla="*/ 256 h 512"/>
              <a:gd name="T38" fmla="*/ 0 w 512"/>
              <a:gd name="T39" fmla="*/ 256 h 512"/>
              <a:gd name="T40" fmla="*/ 512 w 512"/>
              <a:gd name="T41" fmla="*/ 256 h 512"/>
              <a:gd name="T42" fmla="*/ 394 w 512"/>
              <a:gd name="T43" fmla="*/ 138 h 512"/>
              <a:gd name="T44" fmla="*/ 373 w 512"/>
              <a:gd name="T45" fmla="*/ 117 h 512"/>
              <a:gd name="T46" fmla="*/ 352 w 512"/>
              <a:gd name="T47" fmla="*/ 117 h 512"/>
              <a:gd name="T48" fmla="*/ 346 w 512"/>
              <a:gd name="T49" fmla="*/ 150 h 512"/>
              <a:gd name="T50" fmla="*/ 117 w 512"/>
              <a:gd name="T51" fmla="*/ 256 h 512"/>
              <a:gd name="T52" fmla="*/ 141 w 512"/>
              <a:gd name="T53" fmla="*/ 376 h 512"/>
              <a:gd name="T54" fmla="*/ 149 w 512"/>
              <a:gd name="T55" fmla="*/ 394 h 512"/>
              <a:gd name="T56" fmla="*/ 178 w 512"/>
              <a:gd name="T57" fmla="*/ 370 h 512"/>
              <a:gd name="T58" fmla="*/ 334 w 512"/>
              <a:gd name="T59" fmla="*/ 370 h 512"/>
              <a:gd name="T60" fmla="*/ 362 w 512"/>
              <a:gd name="T61" fmla="*/ 394 h 512"/>
              <a:gd name="T62" fmla="*/ 370 w 512"/>
              <a:gd name="T63" fmla="*/ 376 h 512"/>
              <a:gd name="T64" fmla="*/ 394 w 512"/>
              <a:gd name="T65" fmla="*/ 256 h 512"/>
              <a:gd name="T66" fmla="*/ 367 w 512"/>
              <a:gd name="T67" fmla="*/ 160 h 512"/>
              <a:gd name="T68" fmla="*/ 405 w 512"/>
              <a:gd name="T69" fmla="*/ 1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48" y="248"/>
                </a:moveTo>
                <a:cubicBezTo>
                  <a:pt x="244" y="252"/>
                  <a:pt x="244" y="259"/>
                  <a:pt x="248" y="263"/>
                </a:cubicBezTo>
                <a:cubicBezTo>
                  <a:pt x="250" y="265"/>
                  <a:pt x="253" y="266"/>
                  <a:pt x="256" y="266"/>
                </a:cubicBezTo>
                <a:cubicBezTo>
                  <a:pt x="258" y="266"/>
                  <a:pt x="261" y="265"/>
                  <a:pt x="263" y="263"/>
                </a:cubicBezTo>
                <a:cubicBezTo>
                  <a:pt x="284" y="242"/>
                  <a:pt x="284" y="242"/>
                  <a:pt x="284" y="242"/>
                </a:cubicBezTo>
                <a:cubicBezTo>
                  <a:pt x="286" y="246"/>
                  <a:pt x="288" y="251"/>
                  <a:pt x="288" y="256"/>
                </a:cubicBezTo>
                <a:cubicBezTo>
                  <a:pt x="288" y="273"/>
                  <a:pt x="273" y="288"/>
                  <a:pt x="256" y="288"/>
                </a:cubicBezTo>
                <a:cubicBezTo>
                  <a:pt x="238" y="288"/>
                  <a:pt x="224" y="273"/>
                  <a:pt x="224" y="256"/>
                </a:cubicBezTo>
                <a:cubicBezTo>
                  <a:pt x="224" y="238"/>
                  <a:pt x="238" y="224"/>
                  <a:pt x="256" y="224"/>
                </a:cubicBezTo>
                <a:cubicBezTo>
                  <a:pt x="261" y="224"/>
                  <a:pt x="265" y="225"/>
                  <a:pt x="269" y="227"/>
                </a:cubicBezTo>
                <a:lnTo>
                  <a:pt x="248" y="248"/>
                </a:lnTo>
                <a:close/>
                <a:moveTo>
                  <a:pt x="331" y="196"/>
                </a:moveTo>
                <a:cubicBezTo>
                  <a:pt x="344" y="212"/>
                  <a:pt x="352" y="233"/>
                  <a:pt x="352" y="256"/>
                </a:cubicBezTo>
                <a:cubicBezTo>
                  <a:pt x="352" y="309"/>
                  <a:pt x="309" y="352"/>
                  <a:pt x="256" y="352"/>
                </a:cubicBezTo>
                <a:cubicBezTo>
                  <a:pt x="203" y="352"/>
                  <a:pt x="160" y="309"/>
                  <a:pt x="160" y="256"/>
                </a:cubicBezTo>
                <a:cubicBezTo>
                  <a:pt x="160" y="203"/>
                  <a:pt x="203" y="160"/>
                  <a:pt x="256" y="160"/>
                </a:cubicBezTo>
                <a:cubicBezTo>
                  <a:pt x="278" y="160"/>
                  <a:pt x="299" y="168"/>
                  <a:pt x="316" y="181"/>
                </a:cubicBezTo>
                <a:cubicBezTo>
                  <a:pt x="331" y="166"/>
                  <a:pt x="331" y="166"/>
                  <a:pt x="331" y="166"/>
                </a:cubicBezTo>
                <a:cubicBezTo>
                  <a:pt x="310" y="149"/>
                  <a:pt x="284" y="138"/>
                  <a:pt x="256" y="138"/>
                </a:cubicBezTo>
                <a:cubicBezTo>
                  <a:pt x="191" y="138"/>
                  <a:pt x="138" y="191"/>
                  <a:pt x="138" y="256"/>
                </a:cubicBezTo>
                <a:cubicBezTo>
                  <a:pt x="138" y="320"/>
                  <a:pt x="191" y="373"/>
                  <a:pt x="256" y="373"/>
                </a:cubicBezTo>
                <a:cubicBezTo>
                  <a:pt x="320" y="373"/>
                  <a:pt x="373" y="320"/>
                  <a:pt x="373" y="256"/>
                </a:cubicBezTo>
                <a:cubicBezTo>
                  <a:pt x="373" y="227"/>
                  <a:pt x="363" y="201"/>
                  <a:pt x="346" y="181"/>
                </a:cubicBezTo>
                <a:lnTo>
                  <a:pt x="331" y="196"/>
                </a:lnTo>
                <a:close/>
                <a:moveTo>
                  <a:pt x="256" y="181"/>
                </a:moveTo>
                <a:cubicBezTo>
                  <a:pt x="214" y="181"/>
                  <a:pt x="181" y="214"/>
                  <a:pt x="181" y="256"/>
                </a:cubicBezTo>
                <a:cubicBezTo>
                  <a:pt x="181" y="297"/>
                  <a:pt x="214" y="330"/>
                  <a:pt x="256" y="330"/>
                </a:cubicBezTo>
                <a:cubicBezTo>
                  <a:pt x="297" y="330"/>
                  <a:pt x="330" y="297"/>
                  <a:pt x="330" y="256"/>
                </a:cubicBezTo>
                <a:cubicBezTo>
                  <a:pt x="330" y="239"/>
                  <a:pt x="325" y="224"/>
                  <a:pt x="315" y="211"/>
                </a:cubicBezTo>
                <a:cubicBezTo>
                  <a:pt x="300" y="226"/>
                  <a:pt x="300" y="226"/>
                  <a:pt x="300" y="226"/>
                </a:cubicBezTo>
                <a:cubicBezTo>
                  <a:pt x="306" y="235"/>
                  <a:pt x="309" y="245"/>
                  <a:pt x="309" y="256"/>
                </a:cubicBezTo>
                <a:cubicBezTo>
                  <a:pt x="309" y="285"/>
                  <a:pt x="285" y="309"/>
                  <a:pt x="256" y="309"/>
                </a:cubicBezTo>
                <a:cubicBezTo>
                  <a:pt x="226" y="309"/>
                  <a:pt x="202" y="285"/>
                  <a:pt x="202" y="256"/>
                </a:cubicBezTo>
                <a:cubicBezTo>
                  <a:pt x="202" y="226"/>
                  <a:pt x="226" y="202"/>
                  <a:pt x="256" y="202"/>
                </a:cubicBezTo>
                <a:cubicBezTo>
                  <a:pt x="267" y="202"/>
                  <a:pt x="277" y="206"/>
                  <a:pt x="285" y="211"/>
                </a:cubicBezTo>
                <a:cubicBezTo>
                  <a:pt x="300" y="196"/>
                  <a:pt x="300" y="196"/>
                  <a:pt x="300" y="196"/>
                </a:cubicBezTo>
                <a:cubicBezTo>
                  <a:pt x="288" y="187"/>
                  <a:pt x="272" y="181"/>
                  <a:pt x="256" y="181"/>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149"/>
                </a:moveTo>
                <a:cubicBezTo>
                  <a:pt x="405" y="143"/>
                  <a:pt x="400" y="138"/>
                  <a:pt x="394" y="138"/>
                </a:cubicBezTo>
                <a:cubicBezTo>
                  <a:pt x="373" y="138"/>
                  <a:pt x="373" y="138"/>
                  <a:pt x="373" y="138"/>
                </a:cubicBezTo>
                <a:cubicBezTo>
                  <a:pt x="373" y="117"/>
                  <a:pt x="373" y="117"/>
                  <a:pt x="373" y="117"/>
                </a:cubicBezTo>
                <a:cubicBezTo>
                  <a:pt x="373" y="111"/>
                  <a:pt x="368" y="106"/>
                  <a:pt x="362" y="106"/>
                </a:cubicBezTo>
                <a:cubicBezTo>
                  <a:pt x="356" y="106"/>
                  <a:pt x="352" y="111"/>
                  <a:pt x="352" y="117"/>
                </a:cubicBezTo>
                <a:cubicBezTo>
                  <a:pt x="352" y="145"/>
                  <a:pt x="352" y="145"/>
                  <a:pt x="352" y="145"/>
                </a:cubicBezTo>
                <a:cubicBezTo>
                  <a:pt x="346" y="150"/>
                  <a:pt x="346" y="150"/>
                  <a:pt x="346" y="150"/>
                </a:cubicBezTo>
                <a:cubicBezTo>
                  <a:pt x="322" y="130"/>
                  <a:pt x="290" y="117"/>
                  <a:pt x="256" y="117"/>
                </a:cubicBezTo>
                <a:cubicBezTo>
                  <a:pt x="179" y="117"/>
                  <a:pt x="117" y="179"/>
                  <a:pt x="117" y="256"/>
                </a:cubicBezTo>
                <a:cubicBezTo>
                  <a:pt x="117" y="295"/>
                  <a:pt x="134" y="331"/>
                  <a:pt x="161" y="357"/>
                </a:cubicBezTo>
                <a:cubicBezTo>
                  <a:pt x="141" y="376"/>
                  <a:pt x="141" y="376"/>
                  <a:pt x="141" y="376"/>
                </a:cubicBezTo>
                <a:cubicBezTo>
                  <a:pt x="137" y="380"/>
                  <a:pt x="137" y="387"/>
                  <a:pt x="141" y="391"/>
                </a:cubicBezTo>
                <a:cubicBezTo>
                  <a:pt x="144" y="393"/>
                  <a:pt x="146" y="394"/>
                  <a:pt x="149" y="394"/>
                </a:cubicBezTo>
                <a:cubicBezTo>
                  <a:pt x="152" y="394"/>
                  <a:pt x="154" y="393"/>
                  <a:pt x="157" y="391"/>
                </a:cubicBezTo>
                <a:cubicBezTo>
                  <a:pt x="178" y="370"/>
                  <a:pt x="178" y="370"/>
                  <a:pt x="178" y="370"/>
                </a:cubicBezTo>
                <a:cubicBezTo>
                  <a:pt x="200" y="385"/>
                  <a:pt x="227" y="394"/>
                  <a:pt x="256" y="394"/>
                </a:cubicBezTo>
                <a:cubicBezTo>
                  <a:pt x="285" y="394"/>
                  <a:pt x="311" y="385"/>
                  <a:pt x="334" y="370"/>
                </a:cubicBezTo>
                <a:cubicBezTo>
                  <a:pt x="355" y="391"/>
                  <a:pt x="355" y="391"/>
                  <a:pt x="355" y="391"/>
                </a:cubicBezTo>
                <a:cubicBezTo>
                  <a:pt x="357" y="393"/>
                  <a:pt x="360" y="394"/>
                  <a:pt x="362" y="394"/>
                </a:cubicBezTo>
                <a:cubicBezTo>
                  <a:pt x="365" y="394"/>
                  <a:pt x="368" y="393"/>
                  <a:pt x="370" y="391"/>
                </a:cubicBezTo>
                <a:cubicBezTo>
                  <a:pt x="374" y="387"/>
                  <a:pt x="374" y="380"/>
                  <a:pt x="370" y="376"/>
                </a:cubicBezTo>
                <a:cubicBezTo>
                  <a:pt x="350" y="357"/>
                  <a:pt x="350" y="357"/>
                  <a:pt x="350" y="357"/>
                </a:cubicBezTo>
                <a:cubicBezTo>
                  <a:pt x="377" y="331"/>
                  <a:pt x="394" y="295"/>
                  <a:pt x="394" y="256"/>
                </a:cubicBezTo>
                <a:cubicBezTo>
                  <a:pt x="394" y="221"/>
                  <a:pt x="382" y="190"/>
                  <a:pt x="361" y="166"/>
                </a:cubicBezTo>
                <a:cubicBezTo>
                  <a:pt x="367" y="160"/>
                  <a:pt x="367" y="160"/>
                  <a:pt x="367" y="160"/>
                </a:cubicBezTo>
                <a:cubicBezTo>
                  <a:pt x="394" y="160"/>
                  <a:pt x="394" y="160"/>
                  <a:pt x="394" y="160"/>
                </a:cubicBezTo>
                <a:cubicBezTo>
                  <a:pt x="400" y="160"/>
                  <a:pt x="405" y="155"/>
                  <a:pt x="405" y="1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598"/>
          <p:cNvSpPr>
            <a:spLocks noChangeAspect="1" noEditPoints="1"/>
          </p:cNvSpPr>
          <p:nvPr/>
        </p:nvSpPr>
        <p:spPr bwMode="auto">
          <a:xfrm>
            <a:off x="6572881" y="4734862"/>
            <a:ext cx="1211242" cy="121124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eeform 607"/>
          <p:cNvSpPr>
            <a:spLocks noChangeAspect="1" noEditPoints="1"/>
          </p:cNvSpPr>
          <p:nvPr/>
        </p:nvSpPr>
        <p:spPr bwMode="auto">
          <a:xfrm>
            <a:off x="3967920" y="4739181"/>
            <a:ext cx="1202610" cy="120260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 name="T20" fmla="*/ 405 w 512"/>
              <a:gd name="T21" fmla="*/ 170 h 512"/>
              <a:gd name="T22" fmla="*/ 106 w 512"/>
              <a:gd name="T23" fmla="*/ 170 h 512"/>
              <a:gd name="T24" fmla="*/ 96 w 512"/>
              <a:gd name="T25" fmla="*/ 160 h 512"/>
              <a:gd name="T26" fmla="*/ 106 w 512"/>
              <a:gd name="T27" fmla="*/ 149 h 512"/>
              <a:gd name="T28" fmla="*/ 405 w 512"/>
              <a:gd name="T29" fmla="*/ 149 h 512"/>
              <a:gd name="T30" fmla="*/ 416 w 512"/>
              <a:gd name="T31" fmla="*/ 160 h 512"/>
              <a:gd name="T32" fmla="*/ 405 w 512"/>
              <a:gd name="T33" fmla="*/ 170 h 512"/>
              <a:gd name="T34" fmla="*/ 416 w 512"/>
              <a:gd name="T35" fmla="*/ 224 h 512"/>
              <a:gd name="T36" fmla="*/ 405 w 512"/>
              <a:gd name="T37" fmla="*/ 213 h 512"/>
              <a:gd name="T38" fmla="*/ 106 w 512"/>
              <a:gd name="T39" fmla="*/ 213 h 512"/>
              <a:gd name="T40" fmla="*/ 96 w 512"/>
              <a:gd name="T41" fmla="*/ 224 h 512"/>
              <a:gd name="T42" fmla="*/ 106 w 512"/>
              <a:gd name="T43" fmla="*/ 234 h 512"/>
              <a:gd name="T44" fmla="*/ 405 w 512"/>
              <a:gd name="T45" fmla="*/ 234 h 512"/>
              <a:gd name="T46" fmla="*/ 416 w 512"/>
              <a:gd name="T47" fmla="*/ 224 h 512"/>
              <a:gd name="T48" fmla="*/ 416 w 512"/>
              <a:gd name="T49" fmla="*/ 288 h 512"/>
              <a:gd name="T50" fmla="*/ 405 w 512"/>
              <a:gd name="T51" fmla="*/ 277 h 512"/>
              <a:gd name="T52" fmla="*/ 106 w 512"/>
              <a:gd name="T53" fmla="*/ 277 h 512"/>
              <a:gd name="T54" fmla="*/ 96 w 512"/>
              <a:gd name="T55" fmla="*/ 288 h 512"/>
              <a:gd name="T56" fmla="*/ 106 w 512"/>
              <a:gd name="T57" fmla="*/ 298 h 512"/>
              <a:gd name="T58" fmla="*/ 405 w 512"/>
              <a:gd name="T59" fmla="*/ 298 h 512"/>
              <a:gd name="T60" fmla="*/ 416 w 512"/>
              <a:gd name="T61" fmla="*/ 288 h 512"/>
              <a:gd name="T62" fmla="*/ 416 w 512"/>
              <a:gd name="T63" fmla="*/ 352 h 512"/>
              <a:gd name="T64" fmla="*/ 405 w 512"/>
              <a:gd name="T65" fmla="*/ 341 h 512"/>
              <a:gd name="T66" fmla="*/ 106 w 512"/>
              <a:gd name="T67" fmla="*/ 341 h 512"/>
              <a:gd name="T68" fmla="*/ 96 w 512"/>
              <a:gd name="T69" fmla="*/ 352 h 512"/>
              <a:gd name="T70" fmla="*/ 106 w 512"/>
              <a:gd name="T71" fmla="*/ 362 h 512"/>
              <a:gd name="T72" fmla="*/ 405 w 512"/>
              <a:gd name="T73" fmla="*/ 362 h 512"/>
              <a:gd name="T74" fmla="*/ 416 w 512"/>
              <a:gd name="T75" fmla="*/ 35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170"/>
                </a:moveTo>
                <a:cubicBezTo>
                  <a:pt x="106" y="170"/>
                  <a:pt x="106" y="170"/>
                  <a:pt x="106" y="170"/>
                </a:cubicBezTo>
                <a:cubicBezTo>
                  <a:pt x="100" y="170"/>
                  <a:pt x="96" y="166"/>
                  <a:pt x="96" y="160"/>
                </a:cubicBezTo>
                <a:cubicBezTo>
                  <a:pt x="96" y="154"/>
                  <a:pt x="100" y="149"/>
                  <a:pt x="106" y="149"/>
                </a:cubicBezTo>
                <a:cubicBezTo>
                  <a:pt x="405" y="149"/>
                  <a:pt x="405" y="149"/>
                  <a:pt x="405" y="149"/>
                </a:cubicBezTo>
                <a:cubicBezTo>
                  <a:pt x="411" y="149"/>
                  <a:pt x="416" y="154"/>
                  <a:pt x="416" y="160"/>
                </a:cubicBezTo>
                <a:cubicBezTo>
                  <a:pt x="416" y="166"/>
                  <a:pt x="411" y="170"/>
                  <a:pt x="405" y="170"/>
                </a:cubicBezTo>
                <a:close/>
                <a:moveTo>
                  <a:pt x="416" y="224"/>
                </a:moveTo>
                <a:cubicBezTo>
                  <a:pt x="416" y="218"/>
                  <a:pt x="411" y="213"/>
                  <a:pt x="405" y="213"/>
                </a:cubicBezTo>
                <a:cubicBezTo>
                  <a:pt x="106" y="213"/>
                  <a:pt x="106" y="213"/>
                  <a:pt x="106" y="213"/>
                </a:cubicBezTo>
                <a:cubicBezTo>
                  <a:pt x="100" y="213"/>
                  <a:pt x="96" y="218"/>
                  <a:pt x="96" y="224"/>
                </a:cubicBezTo>
                <a:cubicBezTo>
                  <a:pt x="96" y="230"/>
                  <a:pt x="100" y="234"/>
                  <a:pt x="106" y="234"/>
                </a:cubicBezTo>
                <a:cubicBezTo>
                  <a:pt x="405" y="234"/>
                  <a:pt x="405" y="234"/>
                  <a:pt x="405" y="234"/>
                </a:cubicBezTo>
                <a:cubicBezTo>
                  <a:pt x="411" y="234"/>
                  <a:pt x="416" y="230"/>
                  <a:pt x="416" y="224"/>
                </a:cubicBezTo>
                <a:close/>
                <a:moveTo>
                  <a:pt x="416" y="288"/>
                </a:moveTo>
                <a:cubicBezTo>
                  <a:pt x="416" y="282"/>
                  <a:pt x="411" y="277"/>
                  <a:pt x="405" y="277"/>
                </a:cubicBezTo>
                <a:cubicBezTo>
                  <a:pt x="106" y="277"/>
                  <a:pt x="106" y="277"/>
                  <a:pt x="106" y="277"/>
                </a:cubicBezTo>
                <a:cubicBezTo>
                  <a:pt x="100" y="277"/>
                  <a:pt x="96" y="282"/>
                  <a:pt x="96" y="288"/>
                </a:cubicBezTo>
                <a:cubicBezTo>
                  <a:pt x="96" y="294"/>
                  <a:pt x="100" y="298"/>
                  <a:pt x="106" y="298"/>
                </a:cubicBezTo>
                <a:cubicBezTo>
                  <a:pt x="405" y="298"/>
                  <a:pt x="405" y="298"/>
                  <a:pt x="405" y="298"/>
                </a:cubicBezTo>
                <a:cubicBezTo>
                  <a:pt x="411" y="298"/>
                  <a:pt x="416" y="294"/>
                  <a:pt x="416" y="288"/>
                </a:cubicBezTo>
                <a:close/>
                <a:moveTo>
                  <a:pt x="416" y="352"/>
                </a:moveTo>
                <a:cubicBezTo>
                  <a:pt x="416" y="346"/>
                  <a:pt x="411" y="341"/>
                  <a:pt x="405" y="341"/>
                </a:cubicBezTo>
                <a:cubicBezTo>
                  <a:pt x="106" y="341"/>
                  <a:pt x="106" y="341"/>
                  <a:pt x="106" y="341"/>
                </a:cubicBezTo>
                <a:cubicBezTo>
                  <a:pt x="100" y="341"/>
                  <a:pt x="96" y="346"/>
                  <a:pt x="96" y="352"/>
                </a:cubicBezTo>
                <a:cubicBezTo>
                  <a:pt x="96" y="358"/>
                  <a:pt x="100" y="362"/>
                  <a:pt x="106" y="362"/>
                </a:cubicBezTo>
                <a:cubicBezTo>
                  <a:pt x="405" y="362"/>
                  <a:pt x="405" y="362"/>
                  <a:pt x="405" y="362"/>
                </a:cubicBezTo>
                <a:cubicBezTo>
                  <a:pt x="411" y="362"/>
                  <a:pt x="416" y="358"/>
                  <a:pt x="416" y="3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0778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366"/>
          <p:cNvSpPr txBox="1">
            <a:spLocks noGrp="1"/>
          </p:cNvSpPr>
          <p:nvPr>
            <p:ph type="sldNum" sz="quarter" idx="4294967295"/>
          </p:nvPr>
        </p:nvSpPr>
        <p:spPr>
          <a:xfrm>
            <a:off x="8783638" y="6469445"/>
            <a:ext cx="127001" cy="1270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
        <p:nvSpPr>
          <p:cNvPr id="611" name="Shape 368"/>
          <p:cNvSpPr txBox="1">
            <a:spLocks noGrp="1"/>
          </p:cNvSpPr>
          <p:nvPr>
            <p:ph type="body" idx="1"/>
          </p:nvPr>
        </p:nvSpPr>
        <p:spPr>
          <a:xfrm>
            <a:off x="358774" y="1367875"/>
            <a:ext cx="8529640" cy="5037687"/>
          </a:xfrm>
          <a:prstGeom prst="rect">
            <a:avLst/>
          </a:prstGeom>
        </p:spPr>
        <p:txBody>
          <a:bodyPr/>
          <a:lstStyle/>
          <a:p>
            <a:r>
              <a:rPr lang="cs-CZ" sz="1400" dirty="0"/>
              <a:t>Převodní ceny (transferové ceny) = ceny uplatňované v transakcích uskutečněných mezi dvěma daňovými subjekty </a:t>
            </a:r>
            <a:r>
              <a:rPr lang="cs-CZ" sz="1400" b="1" dirty="0"/>
              <a:t>ekonomicky nebo personálně spojenými:</a:t>
            </a:r>
          </a:p>
        </p:txBody>
      </p:sp>
      <p:pic>
        <p:nvPicPr>
          <p:cNvPr id="612" name="image3.png" descr="image3.png"/>
          <p:cNvPicPr>
            <a:picLocks noChangeAspect="1"/>
          </p:cNvPicPr>
          <p:nvPr/>
        </p:nvPicPr>
        <p:blipFill>
          <a:blip r:embed="rId2"/>
          <a:stretch>
            <a:fillRect/>
          </a:stretch>
        </p:blipFill>
        <p:spPr>
          <a:xfrm>
            <a:off x="169545" y="3627120"/>
            <a:ext cx="2770123" cy="2583180"/>
          </a:xfrm>
          <a:prstGeom prst="rect">
            <a:avLst/>
          </a:prstGeom>
          <a:ln w="12700">
            <a:miter lim="400000"/>
          </a:ln>
        </p:spPr>
      </p:pic>
      <p:graphicFrame>
        <p:nvGraphicFramePr>
          <p:cNvPr id="613" name="Table 370"/>
          <p:cNvGraphicFramePr/>
          <p:nvPr>
            <p:extLst>
              <p:ext uri="{D42A27DB-BD31-4B8C-83A1-F6EECF244321}">
                <p14:modId xmlns:p14="http://schemas.microsoft.com/office/powerpoint/2010/main" val="4270898707"/>
              </p:ext>
            </p:extLst>
          </p:nvPr>
        </p:nvGraphicFramePr>
        <p:xfrm>
          <a:off x="361997" y="1940558"/>
          <a:ext cx="8485141" cy="1243705"/>
        </p:xfrm>
        <a:graphic>
          <a:graphicData uri="http://schemas.openxmlformats.org/drawingml/2006/table">
            <a:tbl>
              <a:tblPr firstRow="1"/>
              <a:tblGrid>
                <a:gridCol w="2182364">
                  <a:extLst>
                    <a:ext uri="{9D8B030D-6E8A-4147-A177-3AD203B41FA5}">
                      <a16:colId xmlns:a16="http://schemas.microsoft.com/office/drawing/2014/main" val="20000"/>
                    </a:ext>
                  </a:extLst>
                </a:gridCol>
                <a:gridCol w="6302777">
                  <a:extLst>
                    <a:ext uri="{9D8B030D-6E8A-4147-A177-3AD203B41FA5}">
                      <a16:colId xmlns:a16="http://schemas.microsoft.com/office/drawing/2014/main" val="20001"/>
                    </a:ext>
                  </a:extLst>
                </a:gridCol>
              </a:tblGrid>
              <a:tr h="255310">
                <a:tc>
                  <a:txBody>
                    <a:bodyPr/>
                    <a:lstStyle/>
                    <a:p>
                      <a:pPr algn="l">
                        <a:defRPr sz="1800" b="0">
                          <a:solidFill>
                            <a:srgbClr val="000000"/>
                          </a:solidFill>
                        </a:defRPr>
                      </a:pPr>
                      <a:r>
                        <a:rPr lang="cs-CZ" sz="1400" b="1" noProof="0" dirty="0">
                          <a:solidFill>
                            <a:srgbClr val="FFFFFF"/>
                          </a:solidFill>
                        </a:rPr>
                        <a:t>Kapitálem</a:t>
                      </a:r>
                    </a:p>
                  </a:txBody>
                  <a:tcPr marL="18000" marR="18000" marT="18000" marB="18000" horzOverflow="overflow">
                    <a:lnL w="12700" cap="flat" cmpd="sng" algn="ctr">
                      <a:solidFill>
                        <a:schemeClr val="tx1"/>
                      </a:solidFill>
                      <a:prstDash val="solid"/>
                      <a:round/>
                      <a:headEnd type="none" w="med" len="med"/>
                      <a:tailEnd type="none" w="med" len="med"/>
                    </a:lnL>
                    <a:lnR w="12700">
                      <a:miter lim="400000"/>
                    </a:lnR>
                    <a:lnT w="12700" cap="flat" cmpd="sng" algn="ctr">
                      <a:solidFill>
                        <a:schemeClr val="tx1"/>
                      </a:solidFill>
                      <a:prstDash val="solid"/>
                      <a:round/>
                      <a:headEnd type="none" w="med" len="med"/>
                      <a:tailEnd type="none" w="med" len="med"/>
                    </a:lnT>
                    <a:lnB>
                      <a:solidFill>
                        <a:srgbClr val="009DD9"/>
                      </a:solidFill>
                    </a:lnB>
                    <a:solidFill>
                      <a:schemeClr val="tx1"/>
                    </a:solidFill>
                  </a:tcPr>
                </a:tc>
                <a:tc>
                  <a:txBody>
                    <a:bodyPr/>
                    <a:lstStyle/>
                    <a:p>
                      <a:pPr algn="l">
                        <a:defRPr sz="1800" b="0">
                          <a:solidFill>
                            <a:srgbClr val="000000"/>
                          </a:solidFill>
                        </a:defRPr>
                      </a:pPr>
                      <a:r>
                        <a:rPr lang="cs-CZ" sz="1400" b="1" noProof="0" dirty="0">
                          <a:solidFill>
                            <a:srgbClr val="FFFFFF"/>
                          </a:solidFill>
                        </a:rPr>
                        <a:t>Jinak</a:t>
                      </a:r>
                    </a:p>
                  </a:txBody>
                  <a:tcPr marL="18000" marR="18000" marT="18000" marB="18000" horzOverflow="overflow">
                    <a:lnL w="12700">
                      <a:miter lim="4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solidFill>
                        <a:srgbClr val="009DD9"/>
                      </a:solidFill>
                    </a:lnB>
                    <a:solidFill>
                      <a:schemeClr val="tx1"/>
                    </a:solidFill>
                  </a:tcPr>
                </a:tc>
                <a:extLst>
                  <a:ext uri="{0D108BD9-81ED-4DB2-BD59-A6C34878D82A}">
                    <a16:rowId xmlns:a16="http://schemas.microsoft.com/office/drawing/2014/main" val="10000"/>
                  </a:ext>
                </a:extLst>
              </a:tr>
              <a:tr h="255310">
                <a:tc>
                  <a:txBody>
                    <a:bodyPr/>
                    <a:lstStyle/>
                    <a:p>
                      <a:pPr algn="l">
                        <a:defRPr sz="1800"/>
                      </a:pPr>
                      <a:r>
                        <a:rPr lang="cs-CZ" sz="1400" noProof="0" dirty="0"/>
                        <a:t>Přímo</a:t>
                      </a:r>
                    </a:p>
                  </a:txBody>
                  <a:tcPr marL="18000" marR="18000" marT="18000" marB="18000" anchor="ctr" horzOverflow="overflow">
                    <a:lnL w="12700" cap="flat" cmpd="sng" algn="ctr">
                      <a:solidFill>
                        <a:schemeClr val="tx1"/>
                      </a:solidFill>
                      <a:prstDash val="solid"/>
                      <a:round/>
                      <a:headEnd type="none" w="med" len="med"/>
                      <a:tailEnd type="none" w="med" len="med"/>
                    </a:lnL>
                    <a:lnR w="12700">
                      <a:miter lim="400000"/>
                    </a:lnR>
                    <a:lnT>
                      <a:solidFill>
                        <a:srgbClr val="009DD9"/>
                      </a:solidFill>
                    </a:lnT>
                    <a:lnB w="12700" cap="flat" cmpd="sng" algn="ctr">
                      <a:solidFill>
                        <a:schemeClr val="tx1"/>
                      </a:solidFill>
                      <a:prstDash val="solid"/>
                      <a:round/>
                      <a:headEnd type="none" w="med" len="med"/>
                      <a:tailEnd type="none" w="med" len="med"/>
                    </a:lnB>
                    <a:solidFill>
                      <a:schemeClr val="bg2"/>
                    </a:solidFill>
                  </a:tcPr>
                </a:tc>
                <a:tc>
                  <a:txBody>
                    <a:bodyPr/>
                    <a:lstStyle/>
                    <a:p>
                      <a:pPr algn="l">
                        <a:defRPr sz="1800"/>
                      </a:pPr>
                      <a:r>
                        <a:rPr lang="cs-CZ" sz="1400" noProof="0" dirty="0"/>
                        <a:t>Ovládané nebo kontrolované stejnou osobou</a:t>
                      </a:r>
                    </a:p>
                  </a:txBody>
                  <a:tcPr marL="18000" marR="18000" marT="18000" marB="18000" anchor="ctr" horzOverflow="overflow">
                    <a:lnL w="12700">
                      <a:miter lim="400000"/>
                    </a:lnL>
                    <a:lnR w="12700" cap="flat" cmpd="sng" algn="ctr">
                      <a:solidFill>
                        <a:schemeClr val="tx1"/>
                      </a:solidFill>
                      <a:prstDash val="solid"/>
                      <a:round/>
                      <a:headEnd type="none" w="med" len="med"/>
                      <a:tailEnd type="none" w="med" len="med"/>
                    </a:lnR>
                    <a:lnT>
                      <a:solidFill>
                        <a:srgbClr val="009DD9"/>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5310">
                <a:tc>
                  <a:txBody>
                    <a:bodyPr/>
                    <a:lstStyle/>
                    <a:p>
                      <a:pPr algn="l">
                        <a:defRPr sz="1800"/>
                      </a:pPr>
                      <a:r>
                        <a:rPr lang="cs-CZ" sz="1400" noProof="0" dirty="0"/>
                        <a:t>Nepřímo</a:t>
                      </a:r>
                    </a:p>
                  </a:txBody>
                  <a:tcPr marL="18000" marR="18000" marT="18000" marB="18000" anchor="ctr" horzOverflow="overflow">
                    <a:lnL w="12700" cap="flat" cmpd="sng" algn="ctr">
                      <a:solidFill>
                        <a:schemeClr val="tx1"/>
                      </a:solidFill>
                      <a:prstDash val="solid"/>
                      <a:round/>
                      <a:headEnd type="none" w="med" len="med"/>
                      <a:tailEnd type="none" w="med" len="med"/>
                    </a:lnL>
                    <a:lnR w="12700">
                      <a:miter lim="4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defRPr sz="1800"/>
                      </a:pPr>
                      <a:r>
                        <a:rPr lang="cs-CZ" sz="1400" noProof="0" dirty="0"/>
                        <a:t>Osoby blízké</a:t>
                      </a:r>
                    </a:p>
                  </a:txBody>
                  <a:tcPr marL="18000" marR="18000" marT="18000" marB="18000" anchor="ctr" horzOverflow="overflow">
                    <a:lnL w="12700">
                      <a:miter lim="4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77775">
                <a:tc>
                  <a:txBody>
                    <a:bodyPr/>
                    <a:lstStyle/>
                    <a:p>
                      <a:pPr algn="l">
                        <a:defRPr sz="1800"/>
                      </a:pPr>
                      <a:r>
                        <a:rPr lang="cs-CZ" sz="1400" noProof="0" dirty="0"/>
                        <a:t>Min. 25%</a:t>
                      </a:r>
                    </a:p>
                  </a:txBody>
                  <a:tcPr marL="18000" marR="18000" marT="18000" marB="18000" anchor="ctr" horzOverflow="overflow">
                    <a:lnL w="12700" cap="flat" cmpd="sng" algn="ctr">
                      <a:solidFill>
                        <a:schemeClr val="tx1"/>
                      </a:solidFill>
                      <a:prstDash val="solid"/>
                      <a:round/>
                      <a:headEnd type="none" w="med" len="med"/>
                      <a:tailEnd type="none" w="med" len="med"/>
                    </a:lnL>
                    <a:lnR w="12700">
                      <a:miter lim="4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defRPr sz="1800"/>
                      </a:pPr>
                      <a:r>
                        <a:rPr lang="cs-CZ" sz="1400" noProof="0" dirty="0"/>
                        <a:t>Vytvořili vztah za účelem snížení základu daně (zvýšení ztráty)</a:t>
                      </a:r>
                    </a:p>
                  </a:txBody>
                  <a:tcPr marL="18000" marR="18000" marT="18000" marB="18000" anchor="ctr" horzOverflow="overflow">
                    <a:lnL w="12700">
                      <a:miter lim="4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614" name="image4.png" descr="image4.png"/>
          <p:cNvPicPr>
            <a:picLocks noChangeAspect="1"/>
          </p:cNvPicPr>
          <p:nvPr/>
        </p:nvPicPr>
        <p:blipFill>
          <a:blip r:embed="rId3"/>
          <a:stretch>
            <a:fillRect/>
          </a:stretch>
        </p:blipFill>
        <p:spPr>
          <a:xfrm>
            <a:off x="2997514" y="3536155"/>
            <a:ext cx="3090417" cy="2765109"/>
          </a:xfrm>
          <a:prstGeom prst="rect">
            <a:avLst/>
          </a:prstGeom>
          <a:ln w="12700">
            <a:miter lim="400000"/>
          </a:ln>
        </p:spPr>
      </p:pic>
      <p:sp>
        <p:nvSpPr>
          <p:cNvPr id="12" name="Text Placeholder 1"/>
          <p:cNvSpPr txBox="1">
            <a:spLocks/>
          </p:cNvSpPr>
          <p:nvPr/>
        </p:nvSpPr>
        <p:spPr>
          <a:xfrm>
            <a:off x="347028" y="610620"/>
            <a:ext cx="8371762" cy="757255"/>
          </a:xfrm>
          <a:prstGeom prst="rect">
            <a:avLst/>
          </a:prstGeom>
        </p:spPr>
        <p:txBody>
          <a:bodyPr/>
          <a:lstStyle>
            <a:lvl1pPr algn="l" rtl="0" eaLnBrk="1" fontAlgn="base" hangingPunct="1">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80000" indent="-180000" algn="l" rtl="0" eaLnBrk="1" fontAlgn="base" hangingPunct="1">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80000" algn="l" defTabSz="798513"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0"/>
            <a:r>
              <a:rPr lang="cs-CZ" sz="2000" dirty="0">
                <a:solidFill>
                  <a:srgbClr val="575757"/>
                </a:solidFill>
              </a:rPr>
              <a:t>Definice dle § 23 odst. 7</a:t>
            </a:r>
          </a:p>
        </p:txBody>
      </p:sp>
      <p:sp>
        <p:nvSpPr>
          <p:cNvPr id="13" name="Title 2"/>
          <p:cNvSpPr>
            <a:spLocks noGrp="1"/>
          </p:cNvSpPr>
          <p:nvPr>
            <p:ph type="title"/>
          </p:nvPr>
        </p:nvSpPr>
        <p:spPr>
          <a:xfrm>
            <a:off x="431840" y="318021"/>
            <a:ext cx="8371762" cy="334101"/>
          </a:xfrm>
        </p:spPr>
        <p:txBody>
          <a:bodyPr/>
          <a:lstStyle/>
          <a:p>
            <a:r>
              <a:rPr lang="cs-CZ" dirty="0">
                <a:solidFill>
                  <a:prstClr val="black"/>
                </a:solidFill>
              </a:rPr>
              <a:t>Spojené osoby</a:t>
            </a:r>
            <a:endParaRPr lang="cs-CZ" dirty="0"/>
          </a:p>
        </p:txBody>
      </p:sp>
    </p:spTree>
    <p:extLst>
      <p:ext uri="{BB962C8B-B14F-4D97-AF65-F5344CB8AC3E}">
        <p14:creationId xmlns:p14="http://schemas.microsoft.com/office/powerpoint/2010/main" val="8536879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a:t>Aplikace převodních cen v ČR</a:t>
            </a:r>
            <a:endParaRPr lang="en-US" dirty="0"/>
          </a:p>
        </p:txBody>
      </p:sp>
    </p:spTree>
    <p:extLst>
      <p:ext uri="{BB962C8B-B14F-4D97-AF65-F5344CB8AC3E}">
        <p14:creationId xmlns:p14="http://schemas.microsoft.com/office/powerpoint/2010/main" val="355091032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9" name="Title 1"/>
          <p:cNvSpPr>
            <a:spLocks noGrp="1"/>
          </p:cNvSpPr>
          <p:nvPr>
            <p:ph type="title"/>
          </p:nvPr>
        </p:nvSpPr>
        <p:spPr>
          <a:xfrm>
            <a:off x="333707" y="393301"/>
            <a:ext cx="8371762" cy="334101"/>
          </a:xfrm>
        </p:spPr>
        <p:txBody>
          <a:bodyPr/>
          <a:lstStyle/>
          <a:p>
            <a:r>
              <a:rPr lang="cs-CZ" dirty="0">
                <a:solidFill>
                  <a:prstClr val="black"/>
                </a:solidFill>
              </a:rPr>
              <a:t>Převodní ceny v ČR</a:t>
            </a:r>
            <a:endParaRPr lang="en-US" dirty="0">
              <a:solidFill>
                <a:prstClr val="black"/>
              </a:solidFill>
            </a:endParaRPr>
          </a:p>
        </p:txBody>
      </p:sp>
      <p:grpSp>
        <p:nvGrpSpPr>
          <p:cNvPr id="33" name="Group 32"/>
          <p:cNvGrpSpPr>
            <a:grpSpLocks noChangeAspect="1"/>
          </p:cNvGrpSpPr>
          <p:nvPr/>
        </p:nvGrpSpPr>
        <p:grpSpPr bwMode="auto">
          <a:xfrm>
            <a:off x="549792" y="1745632"/>
            <a:ext cx="848761" cy="769596"/>
            <a:chOff x="3505" y="1546"/>
            <a:chExt cx="340" cy="341"/>
          </a:xfrm>
          <a:solidFill>
            <a:schemeClr val="bg1"/>
          </a:solidFill>
        </p:grpSpPr>
        <p:sp>
          <p:nvSpPr>
            <p:cNvPr id="34" name="Freeform 33"/>
            <p:cNvSpPr>
              <a:spLocks noEditPoints="1"/>
            </p:cNvSpPr>
            <p:nvPr/>
          </p:nvSpPr>
          <p:spPr bwMode="auto">
            <a:xfrm>
              <a:off x="3569" y="1610"/>
              <a:ext cx="212" cy="213"/>
            </a:xfrm>
            <a:custGeom>
              <a:avLst/>
              <a:gdLst>
                <a:gd name="T0" fmla="*/ 309 w 320"/>
                <a:gd name="T1" fmla="*/ 149 h 320"/>
                <a:gd name="T2" fmla="*/ 287 w 320"/>
                <a:gd name="T3" fmla="*/ 149 h 320"/>
                <a:gd name="T4" fmla="*/ 170 w 320"/>
                <a:gd name="T5" fmla="*/ 32 h 320"/>
                <a:gd name="T6" fmla="*/ 170 w 320"/>
                <a:gd name="T7" fmla="*/ 10 h 320"/>
                <a:gd name="T8" fmla="*/ 160 w 320"/>
                <a:gd name="T9" fmla="*/ 0 h 320"/>
                <a:gd name="T10" fmla="*/ 149 w 320"/>
                <a:gd name="T11" fmla="*/ 10 h 320"/>
                <a:gd name="T12" fmla="*/ 149 w 320"/>
                <a:gd name="T13" fmla="*/ 32 h 320"/>
                <a:gd name="T14" fmla="*/ 32 w 320"/>
                <a:gd name="T15" fmla="*/ 149 h 320"/>
                <a:gd name="T16" fmla="*/ 10 w 320"/>
                <a:gd name="T17" fmla="*/ 149 h 320"/>
                <a:gd name="T18" fmla="*/ 0 w 320"/>
                <a:gd name="T19" fmla="*/ 160 h 320"/>
                <a:gd name="T20" fmla="*/ 10 w 320"/>
                <a:gd name="T21" fmla="*/ 170 h 320"/>
                <a:gd name="T22" fmla="*/ 32 w 320"/>
                <a:gd name="T23" fmla="*/ 170 h 320"/>
                <a:gd name="T24" fmla="*/ 149 w 320"/>
                <a:gd name="T25" fmla="*/ 287 h 320"/>
                <a:gd name="T26" fmla="*/ 149 w 320"/>
                <a:gd name="T27" fmla="*/ 309 h 320"/>
                <a:gd name="T28" fmla="*/ 160 w 320"/>
                <a:gd name="T29" fmla="*/ 320 h 320"/>
                <a:gd name="T30" fmla="*/ 170 w 320"/>
                <a:gd name="T31" fmla="*/ 309 h 320"/>
                <a:gd name="T32" fmla="*/ 170 w 320"/>
                <a:gd name="T33" fmla="*/ 287 h 320"/>
                <a:gd name="T34" fmla="*/ 287 w 320"/>
                <a:gd name="T35" fmla="*/ 170 h 320"/>
                <a:gd name="T36" fmla="*/ 309 w 320"/>
                <a:gd name="T37" fmla="*/ 170 h 320"/>
                <a:gd name="T38" fmla="*/ 320 w 320"/>
                <a:gd name="T39" fmla="*/ 160 h 320"/>
                <a:gd name="T40" fmla="*/ 309 w 320"/>
                <a:gd name="T41" fmla="*/ 149 h 320"/>
                <a:gd name="T42" fmla="*/ 266 w 320"/>
                <a:gd name="T43" fmla="*/ 149 h 320"/>
                <a:gd name="T44" fmla="*/ 233 w 320"/>
                <a:gd name="T45" fmla="*/ 149 h 320"/>
                <a:gd name="T46" fmla="*/ 170 w 320"/>
                <a:gd name="T47" fmla="*/ 86 h 320"/>
                <a:gd name="T48" fmla="*/ 170 w 320"/>
                <a:gd name="T49" fmla="*/ 54 h 320"/>
                <a:gd name="T50" fmla="*/ 266 w 320"/>
                <a:gd name="T51" fmla="*/ 149 h 320"/>
                <a:gd name="T52" fmla="*/ 149 w 320"/>
                <a:gd name="T53" fmla="*/ 149 h 320"/>
                <a:gd name="T54" fmla="*/ 107 w 320"/>
                <a:gd name="T55" fmla="*/ 149 h 320"/>
                <a:gd name="T56" fmla="*/ 149 w 320"/>
                <a:gd name="T57" fmla="*/ 107 h 320"/>
                <a:gd name="T58" fmla="*/ 149 w 320"/>
                <a:gd name="T59" fmla="*/ 149 h 320"/>
                <a:gd name="T60" fmla="*/ 149 w 320"/>
                <a:gd name="T61" fmla="*/ 170 h 320"/>
                <a:gd name="T62" fmla="*/ 149 w 320"/>
                <a:gd name="T63" fmla="*/ 212 h 320"/>
                <a:gd name="T64" fmla="*/ 107 w 320"/>
                <a:gd name="T65" fmla="*/ 170 h 320"/>
                <a:gd name="T66" fmla="*/ 149 w 320"/>
                <a:gd name="T67" fmla="*/ 170 h 320"/>
                <a:gd name="T68" fmla="*/ 170 w 320"/>
                <a:gd name="T69" fmla="*/ 170 h 320"/>
                <a:gd name="T70" fmla="*/ 212 w 320"/>
                <a:gd name="T71" fmla="*/ 170 h 320"/>
                <a:gd name="T72" fmla="*/ 170 w 320"/>
                <a:gd name="T73" fmla="*/ 212 h 320"/>
                <a:gd name="T74" fmla="*/ 170 w 320"/>
                <a:gd name="T75" fmla="*/ 170 h 320"/>
                <a:gd name="T76" fmla="*/ 170 w 320"/>
                <a:gd name="T77" fmla="*/ 149 h 320"/>
                <a:gd name="T78" fmla="*/ 170 w 320"/>
                <a:gd name="T79" fmla="*/ 107 h 320"/>
                <a:gd name="T80" fmla="*/ 212 w 320"/>
                <a:gd name="T81" fmla="*/ 149 h 320"/>
                <a:gd name="T82" fmla="*/ 170 w 320"/>
                <a:gd name="T83" fmla="*/ 149 h 320"/>
                <a:gd name="T84" fmla="*/ 149 w 320"/>
                <a:gd name="T85" fmla="*/ 54 h 320"/>
                <a:gd name="T86" fmla="*/ 149 w 320"/>
                <a:gd name="T87" fmla="*/ 86 h 320"/>
                <a:gd name="T88" fmla="*/ 86 w 320"/>
                <a:gd name="T89" fmla="*/ 149 h 320"/>
                <a:gd name="T90" fmla="*/ 54 w 320"/>
                <a:gd name="T91" fmla="*/ 149 h 320"/>
                <a:gd name="T92" fmla="*/ 149 w 320"/>
                <a:gd name="T93" fmla="*/ 54 h 320"/>
                <a:gd name="T94" fmla="*/ 54 w 320"/>
                <a:gd name="T95" fmla="*/ 170 h 320"/>
                <a:gd name="T96" fmla="*/ 86 w 320"/>
                <a:gd name="T97" fmla="*/ 170 h 320"/>
                <a:gd name="T98" fmla="*/ 149 w 320"/>
                <a:gd name="T99" fmla="*/ 233 h 320"/>
                <a:gd name="T100" fmla="*/ 149 w 320"/>
                <a:gd name="T101" fmla="*/ 266 h 320"/>
                <a:gd name="T102" fmla="*/ 54 w 320"/>
                <a:gd name="T103" fmla="*/ 170 h 320"/>
                <a:gd name="T104" fmla="*/ 170 w 320"/>
                <a:gd name="T105" fmla="*/ 266 h 320"/>
                <a:gd name="T106" fmla="*/ 170 w 320"/>
                <a:gd name="T107" fmla="*/ 233 h 320"/>
                <a:gd name="T108" fmla="*/ 233 w 320"/>
                <a:gd name="T109" fmla="*/ 170 h 320"/>
                <a:gd name="T110" fmla="*/ 266 w 320"/>
                <a:gd name="T111" fmla="*/ 170 h 320"/>
                <a:gd name="T112" fmla="*/ 170 w 320"/>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 h="320">
                  <a:moveTo>
                    <a:pt x="309" y="149"/>
                  </a:moveTo>
                  <a:cubicBezTo>
                    <a:pt x="287" y="149"/>
                    <a:pt x="287" y="149"/>
                    <a:pt x="287" y="149"/>
                  </a:cubicBezTo>
                  <a:cubicBezTo>
                    <a:pt x="282" y="87"/>
                    <a:pt x="232" y="37"/>
                    <a:pt x="170" y="32"/>
                  </a:cubicBezTo>
                  <a:cubicBezTo>
                    <a:pt x="170" y="10"/>
                    <a:pt x="170" y="10"/>
                    <a:pt x="170" y="10"/>
                  </a:cubicBezTo>
                  <a:cubicBezTo>
                    <a:pt x="170" y="4"/>
                    <a:pt x="166" y="0"/>
                    <a:pt x="160" y="0"/>
                  </a:cubicBezTo>
                  <a:cubicBezTo>
                    <a:pt x="154" y="0"/>
                    <a:pt x="149" y="4"/>
                    <a:pt x="149" y="10"/>
                  </a:cubicBezTo>
                  <a:cubicBezTo>
                    <a:pt x="149" y="32"/>
                    <a:pt x="149" y="32"/>
                    <a:pt x="149" y="32"/>
                  </a:cubicBezTo>
                  <a:cubicBezTo>
                    <a:pt x="87" y="37"/>
                    <a:pt x="37" y="87"/>
                    <a:pt x="32" y="149"/>
                  </a:cubicBezTo>
                  <a:cubicBezTo>
                    <a:pt x="10" y="149"/>
                    <a:pt x="10" y="149"/>
                    <a:pt x="10" y="149"/>
                  </a:cubicBezTo>
                  <a:cubicBezTo>
                    <a:pt x="4" y="149"/>
                    <a:pt x="0" y="154"/>
                    <a:pt x="0" y="160"/>
                  </a:cubicBezTo>
                  <a:cubicBezTo>
                    <a:pt x="0" y="166"/>
                    <a:pt x="4" y="170"/>
                    <a:pt x="10" y="170"/>
                  </a:cubicBezTo>
                  <a:cubicBezTo>
                    <a:pt x="32" y="170"/>
                    <a:pt x="32" y="170"/>
                    <a:pt x="32" y="170"/>
                  </a:cubicBezTo>
                  <a:cubicBezTo>
                    <a:pt x="37" y="232"/>
                    <a:pt x="87" y="282"/>
                    <a:pt x="149" y="287"/>
                  </a:cubicBezTo>
                  <a:cubicBezTo>
                    <a:pt x="149" y="309"/>
                    <a:pt x="149" y="309"/>
                    <a:pt x="149" y="309"/>
                  </a:cubicBezTo>
                  <a:cubicBezTo>
                    <a:pt x="149" y="315"/>
                    <a:pt x="154" y="320"/>
                    <a:pt x="160" y="320"/>
                  </a:cubicBezTo>
                  <a:cubicBezTo>
                    <a:pt x="166" y="320"/>
                    <a:pt x="170" y="315"/>
                    <a:pt x="170" y="309"/>
                  </a:cubicBezTo>
                  <a:cubicBezTo>
                    <a:pt x="170" y="287"/>
                    <a:pt x="170" y="287"/>
                    <a:pt x="170" y="287"/>
                  </a:cubicBezTo>
                  <a:cubicBezTo>
                    <a:pt x="232" y="282"/>
                    <a:pt x="282" y="232"/>
                    <a:pt x="287" y="170"/>
                  </a:cubicBezTo>
                  <a:cubicBezTo>
                    <a:pt x="309" y="170"/>
                    <a:pt x="309" y="170"/>
                    <a:pt x="309" y="170"/>
                  </a:cubicBezTo>
                  <a:cubicBezTo>
                    <a:pt x="315" y="170"/>
                    <a:pt x="320" y="166"/>
                    <a:pt x="320" y="160"/>
                  </a:cubicBezTo>
                  <a:cubicBezTo>
                    <a:pt x="320" y="154"/>
                    <a:pt x="315" y="149"/>
                    <a:pt x="309" y="149"/>
                  </a:cubicBezTo>
                  <a:close/>
                  <a:moveTo>
                    <a:pt x="266" y="149"/>
                  </a:moveTo>
                  <a:cubicBezTo>
                    <a:pt x="233" y="149"/>
                    <a:pt x="233" y="149"/>
                    <a:pt x="233" y="149"/>
                  </a:cubicBezTo>
                  <a:cubicBezTo>
                    <a:pt x="229" y="116"/>
                    <a:pt x="203" y="91"/>
                    <a:pt x="170" y="86"/>
                  </a:cubicBezTo>
                  <a:cubicBezTo>
                    <a:pt x="170" y="54"/>
                    <a:pt x="170" y="54"/>
                    <a:pt x="170" y="54"/>
                  </a:cubicBezTo>
                  <a:cubicBezTo>
                    <a:pt x="221" y="59"/>
                    <a:pt x="261" y="99"/>
                    <a:pt x="266" y="149"/>
                  </a:cubicBezTo>
                  <a:close/>
                  <a:moveTo>
                    <a:pt x="149" y="149"/>
                  </a:moveTo>
                  <a:cubicBezTo>
                    <a:pt x="107" y="149"/>
                    <a:pt x="107" y="149"/>
                    <a:pt x="107" y="149"/>
                  </a:cubicBezTo>
                  <a:cubicBezTo>
                    <a:pt x="112" y="128"/>
                    <a:pt x="128" y="112"/>
                    <a:pt x="149" y="107"/>
                  </a:cubicBezTo>
                  <a:lnTo>
                    <a:pt x="149" y="149"/>
                  </a:lnTo>
                  <a:close/>
                  <a:moveTo>
                    <a:pt x="149" y="170"/>
                  </a:moveTo>
                  <a:cubicBezTo>
                    <a:pt x="149" y="212"/>
                    <a:pt x="149" y="212"/>
                    <a:pt x="149" y="212"/>
                  </a:cubicBezTo>
                  <a:cubicBezTo>
                    <a:pt x="128" y="208"/>
                    <a:pt x="112" y="191"/>
                    <a:pt x="107" y="170"/>
                  </a:cubicBezTo>
                  <a:lnTo>
                    <a:pt x="149" y="170"/>
                  </a:lnTo>
                  <a:close/>
                  <a:moveTo>
                    <a:pt x="170" y="170"/>
                  </a:moveTo>
                  <a:cubicBezTo>
                    <a:pt x="212" y="170"/>
                    <a:pt x="212" y="170"/>
                    <a:pt x="212" y="170"/>
                  </a:cubicBezTo>
                  <a:cubicBezTo>
                    <a:pt x="208" y="191"/>
                    <a:pt x="191" y="208"/>
                    <a:pt x="170" y="212"/>
                  </a:cubicBezTo>
                  <a:lnTo>
                    <a:pt x="170" y="170"/>
                  </a:lnTo>
                  <a:close/>
                  <a:moveTo>
                    <a:pt x="170" y="149"/>
                  </a:moveTo>
                  <a:cubicBezTo>
                    <a:pt x="170" y="107"/>
                    <a:pt x="170" y="107"/>
                    <a:pt x="170" y="107"/>
                  </a:cubicBezTo>
                  <a:cubicBezTo>
                    <a:pt x="191" y="112"/>
                    <a:pt x="208" y="128"/>
                    <a:pt x="212" y="149"/>
                  </a:cubicBezTo>
                  <a:lnTo>
                    <a:pt x="170" y="149"/>
                  </a:lnTo>
                  <a:close/>
                  <a:moveTo>
                    <a:pt x="149" y="54"/>
                  </a:moveTo>
                  <a:cubicBezTo>
                    <a:pt x="149" y="86"/>
                    <a:pt x="149" y="86"/>
                    <a:pt x="149" y="86"/>
                  </a:cubicBezTo>
                  <a:cubicBezTo>
                    <a:pt x="116" y="91"/>
                    <a:pt x="91" y="116"/>
                    <a:pt x="86" y="149"/>
                  </a:cubicBezTo>
                  <a:cubicBezTo>
                    <a:pt x="54" y="149"/>
                    <a:pt x="54" y="149"/>
                    <a:pt x="54" y="149"/>
                  </a:cubicBezTo>
                  <a:cubicBezTo>
                    <a:pt x="59" y="99"/>
                    <a:pt x="99" y="59"/>
                    <a:pt x="149" y="54"/>
                  </a:cubicBezTo>
                  <a:close/>
                  <a:moveTo>
                    <a:pt x="54" y="170"/>
                  </a:moveTo>
                  <a:cubicBezTo>
                    <a:pt x="86" y="170"/>
                    <a:pt x="86" y="170"/>
                    <a:pt x="86" y="170"/>
                  </a:cubicBezTo>
                  <a:cubicBezTo>
                    <a:pt x="91" y="203"/>
                    <a:pt x="116" y="229"/>
                    <a:pt x="149" y="233"/>
                  </a:cubicBezTo>
                  <a:cubicBezTo>
                    <a:pt x="149" y="266"/>
                    <a:pt x="149" y="266"/>
                    <a:pt x="149" y="266"/>
                  </a:cubicBezTo>
                  <a:cubicBezTo>
                    <a:pt x="99" y="261"/>
                    <a:pt x="59" y="221"/>
                    <a:pt x="54" y="170"/>
                  </a:cubicBezTo>
                  <a:close/>
                  <a:moveTo>
                    <a:pt x="170" y="266"/>
                  </a:moveTo>
                  <a:cubicBezTo>
                    <a:pt x="170" y="233"/>
                    <a:pt x="170" y="233"/>
                    <a:pt x="170" y="233"/>
                  </a:cubicBezTo>
                  <a:cubicBezTo>
                    <a:pt x="203" y="229"/>
                    <a:pt x="229" y="203"/>
                    <a:pt x="233" y="170"/>
                  </a:cubicBezTo>
                  <a:cubicBezTo>
                    <a:pt x="266" y="170"/>
                    <a:pt x="266" y="170"/>
                    <a:pt x="266" y="170"/>
                  </a:cubicBezTo>
                  <a:cubicBezTo>
                    <a:pt x="261" y="221"/>
                    <a:pt x="221" y="261"/>
                    <a:pt x="170" y="266"/>
                  </a:cubicBezTo>
                  <a:close/>
                </a:path>
              </a:pathLst>
            </a:custGeom>
            <a:grpFill/>
            <a:ln>
              <a:solidFill>
                <a:schemeClr val="bg1"/>
              </a:solid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Verdana"/>
                <a:ea typeface="+mn-ea"/>
                <a:cs typeface="+mn-cs"/>
              </a:endParaRPr>
            </a:p>
          </p:txBody>
        </p:sp>
        <p:sp>
          <p:nvSpPr>
            <p:cNvPr id="35" name="Freeform 34"/>
            <p:cNvSpPr>
              <a:spLocks noEditPoints="1"/>
            </p:cNvSpPr>
            <p:nvPr/>
          </p:nvSpPr>
          <p:spPr bwMode="auto">
            <a:xfrm>
              <a:off x="3505" y="1546"/>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chemeClr val="bg1"/>
              </a:solid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36" name="Group 35"/>
          <p:cNvGrpSpPr>
            <a:grpSpLocks noChangeAspect="1"/>
          </p:cNvGrpSpPr>
          <p:nvPr/>
        </p:nvGrpSpPr>
        <p:grpSpPr bwMode="auto">
          <a:xfrm>
            <a:off x="547695" y="4941073"/>
            <a:ext cx="831824" cy="752025"/>
            <a:chOff x="5018" y="1229"/>
            <a:chExt cx="340" cy="340"/>
          </a:xfrm>
          <a:solidFill>
            <a:schemeClr val="bg1"/>
          </a:solidFill>
        </p:grpSpPr>
        <p:sp>
          <p:nvSpPr>
            <p:cNvPr id="37" name="Freeform 36"/>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solidFill>
                <a:schemeClr val="bg1"/>
              </a:solid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Verdana"/>
                <a:ea typeface="+mn-ea"/>
                <a:cs typeface="+mn-cs"/>
              </a:endParaRPr>
            </a:p>
          </p:txBody>
        </p:sp>
        <p:sp>
          <p:nvSpPr>
            <p:cNvPr id="38" name="Freeform 37"/>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chemeClr val="bg1"/>
              </a:solid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Verdana"/>
                <a:ea typeface="+mn-ea"/>
                <a:cs typeface="+mn-cs"/>
              </a:endParaRPr>
            </a:p>
          </p:txBody>
        </p:sp>
      </p:grpSp>
      <p:sp>
        <p:nvSpPr>
          <p:cNvPr id="48" name="TextBox 47"/>
          <p:cNvSpPr txBox="1"/>
          <p:nvPr/>
        </p:nvSpPr>
        <p:spPr>
          <a:xfrm>
            <a:off x="436744" y="1754972"/>
            <a:ext cx="764353" cy="84039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Verdana"/>
                <a:ea typeface="+mn-ea"/>
                <a:cs typeface="+mn-cs"/>
              </a:rPr>
              <a:t>1</a:t>
            </a:r>
          </a:p>
        </p:txBody>
      </p:sp>
      <p:sp>
        <p:nvSpPr>
          <p:cNvPr id="58" name="Rectangle 57"/>
          <p:cNvSpPr/>
          <p:nvPr/>
        </p:nvSpPr>
        <p:spPr>
          <a:xfrm>
            <a:off x="1452566" y="2901290"/>
            <a:ext cx="7030117" cy="385179"/>
          </a:xfrm>
          <a:prstGeom prst="rect">
            <a:avLst/>
          </a:prstGeom>
        </p:spPr>
        <p:txBody>
          <a:bodyPr wrap="square" lIns="0" tIns="0" rIns="0" bIns="0">
            <a:spAutoFit/>
          </a:bodyPr>
          <a:lstStyle/>
          <a:p>
            <a:pPr lvl="0"/>
            <a:r>
              <a:rPr lang="cs-CZ" sz="1100" dirty="0">
                <a:solidFill>
                  <a:prstClr val="white"/>
                </a:solidFill>
              </a:rPr>
              <a:t>ČR jako člen OECD přebírá všechny </a:t>
            </a:r>
            <a:r>
              <a:rPr lang="cs-CZ" sz="1100" b="1" dirty="0">
                <a:solidFill>
                  <a:prstClr val="white"/>
                </a:solidFill>
              </a:rPr>
              <a:t>základní principy uvedené ve Směrnici OECD</a:t>
            </a:r>
            <a:r>
              <a:rPr lang="cs-CZ" sz="1100" dirty="0">
                <a:solidFill>
                  <a:prstClr val="white"/>
                </a:solidFill>
              </a:rPr>
              <a:t> pro nadnárodní podniky.</a:t>
            </a:r>
          </a:p>
        </p:txBody>
      </p:sp>
      <p:sp>
        <p:nvSpPr>
          <p:cNvPr id="59" name="Rectangle 58"/>
          <p:cNvSpPr/>
          <p:nvPr/>
        </p:nvSpPr>
        <p:spPr>
          <a:xfrm>
            <a:off x="1452567" y="3787289"/>
            <a:ext cx="7030117" cy="770358"/>
          </a:xfrm>
          <a:prstGeom prst="rect">
            <a:avLst/>
          </a:prstGeom>
        </p:spPr>
        <p:txBody>
          <a:bodyPr wrap="square" lIns="0" tIns="0" rIns="0" bIns="0">
            <a:spAutoFit/>
          </a:bodyPr>
          <a:lstStyle/>
          <a:p>
            <a:pPr lvl="0"/>
            <a:r>
              <a:rPr lang="cs-CZ" sz="1100" dirty="0">
                <a:solidFill>
                  <a:prstClr val="white"/>
                </a:solidFill>
              </a:rPr>
              <a:t>ČR navíc implementuje </a:t>
            </a:r>
            <a:r>
              <a:rPr lang="cs-CZ" sz="1100" b="1" dirty="0">
                <a:solidFill>
                  <a:prstClr val="white"/>
                </a:solidFill>
              </a:rPr>
              <a:t>řadu vlastních lokálních pokynů </a:t>
            </a:r>
            <a:r>
              <a:rPr lang="cs-CZ" sz="1100" dirty="0">
                <a:solidFill>
                  <a:prstClr val="white"/>
                </a:solidFill>
              </a:rPr>
              <a:t>ve snaze zapracovat globální principy do lokální praxe (např. Pokyn D-10, Pokyn D-32, Pokyn D-34 či Pokyn D-334). Pokyny sice nemají právní závaznost, nicméně správci daně se pokyny v rámci daňových kontrol řídí.  </a:t>
            </a:r>
          </a:p>
        </p:txBody>
      </p:sp>
      <p:sp>
        <p:nvSpPr>
          <p:cNvPr id="60" name="Rectangle 59"/>
          <p:cNvSpPr/>
          <p:nvPr/>
        </p:nvSpPr>
        <p:spPr>
          <a:xfrm>
            <a:off x="818920" y="4153982"/>
            <a:ext cx="7030117" cy="338554"/>
          </a:xfrm>
          <a:prstGeom prst="rect">
            <a:avLst/>
          </a:prstGeom>
        </p:spPr>
        <p:txBody>
          <a:bodyPr wrap="square" lIns="0" tIns="0" rIns="0" bIns="0">
            <a:spAutoFit/>
          </a:bodyPr>
          <a:lstStyle/>
          <a:p>
            <a:pPr lvl="0"/>
            <a:r>
              <a:rPr lang="cs-CZ" sz="1100" dirty="0">
                <a:solidFill>
                  <a:prstClr val="white"/>
                </a:solidFill>
              </a:rPr>
              <a:t>Česká daňová správa dlouhodobě zintenzivňuje pozornost v oblasti převodních cen, čemu odpovídá i </a:t>
            </a:r>
            <a:r>
              <a:rPr lang="cs-CZ" sz="1100" b="1" dirty="0">
                <a:solidFill>
                  <a:prstClr val="white"/>
                </a:solidFill>
              </a:rPr>
              <a:t>zvyšující se počet daňových kontrol zaměřených na převodní ceny</a:t>
            </a:r>
            <a:r>
              <a:rPr lang="cs-CZ" sz="1100" dirty="0">
                <a:solidFill>
                  <a:prstClr val="white"/>
                </a:solidFill>
              </a:rPr>
              <a:t>. </a:t>
            </a:r>
          </a:p>
        </p:txBody>
      </p:sp>
      <p:grpSp>
        <p:nvGrpSpPr>
          <p:cNvPr id="5" name="Group 4">
            <a:extLst>
              <a:ext uri="{FF2B5EF4-FFF2-40B4-BE49-F238E27FC236}">
                <a16:creationId xmlns:a16="http://schemas.microsoft.com/office/drawing/2014/main" id="{467B439E-637E-4E47-AD9C-2ECDB3AB0368}"/>
              </a:ext>
            </a:extLst>
          </p:cNvPr>
          <p:cNvGrpSpPr/>
          <p:nvPr/>
        </p:nvGrpSpPr>
        <p:grpSpPr>
          <a:xfrm>
            <a:off x="212444" y="1312438"/>
            <a:ext cx="8243067" cy="4810529"/>
            <a:chOff x="183637" y="960281"/>
            <a:chExt cx="8243067" cy="4810529"/>
          </a:xfrm>
        </p:grpSpPr>
        <p:pic>
          <p:nvPicPr>
            <p:cNvPr id="2" name="Picture 1"/>
            <p:cNvPicPr>
              <a:picLocks noChangeAspect="1"/>
            </p:cNvPicPr>
            <p:nvPr/>
          </p:nvPicPr>
          <p:blipFill>
            <a:blip r:embed="rId3"/>
            <a:stretch>
              <a:fillRect/>
            </a:stretch>
          </p:blipFill>
          <p:spPr>
            <a:xfrm>
              <a:off x="333707" y="1002034"/>
              <a:ext cx="5062311" cy="2785256"/>
            </a:xfrm>
            <a:prstGeom prst="rect">
              <a:avLst/>
            </a:prstGeom>
          </p:spPr>
        </p:pic>
        <p:sp>
          <p:nvSpPr>
            <p:cNvPr id="3" name="Oval 2"/>
            <p:cNvSpPr/>
            <p:nvPr/>
          </p:nvSpPr>
          <p:spPr bwMode="gray">
            <a:xfrm rot="422269">
              <a:off x="6186332" y="960281"/>
              <a:ext cx="1674796" cy="1094589"/>
            </a:xfrm>
            <a:prstGeom prst="ellipse">
              <a:avLst/>
            </a:prstGeom>
            <a:solidFill>
              <a:schemeClr val="bg1">
                <a:lumMod val="85000"/>
              </a:schemeClr>
            </a:solidFill>
            <a:ln w="19050" algn="ctr">
              <a:solidFill>
                <a:schemeClr val="bg1">
                  <a:lumMod val="6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t>§23/7 ZDP</a:t>
              </a:r>
              <a:endParaRPr lang="cs-CZ" sz="1600" b="1" dirty="0"/>
            </a:p>
          </p:txBody>
        </p:sp>
        <p:sp>
          <p:nvSpPr>
            <p:cNvPr id="4" name="TextBox 3"/>
            <p:cNvSpPr txBox="1"/>
            <p:nvPr/>
          </p:nvSpPr>
          <p:spPr>
            <a:xfrm>
              <a:off x="709559" y="4595234"/>
              <a:ext cx="5758618" cy="646331"/>
            </a:xfrm>
            <a:prstGeom prst="rect">
              <a:avLst/>
            </a:prstGeom>
            <a:solidFill>
              <a:schemeClr val="accent1">
                <a:lumMod val="20000"/>
                <a:lumOff val="80000"/>
              </a:schemeClr>
            </a:solidFill>
          </p:spPr>
          <p:txBody>
            <a:bodyPr wrap="square" lIns="0" tIns="0" rIns="0" bIns="0" rtlCol="0">
              <a:spAutoFit/>
            </a:bodyPr>
            <a:lstStyle/>
            <a:p>
              <a:pPr>
                <a:spcBef>
                  <a:spcPts val="600"/>
                </a:spcBef>
                <a:buSzPct val="100000"/>
              </a:pPr>
              <a:r>
                <a:rPr lang="cs-CZ" sz="1400" dirty="0"/>
                <a:t>Směrnice OECD o převodních cenách pro nadnárodní podniky a daňové správy adoptována Výborem OECD v roce 1995 (aktualizována v roce 2010 a 2017)</a:t>
              </a:r>
              <a:endParaRPr lang="cs-CZ" sz="1400" dirty="0">
                <a:solidFill>
                  <a:srgbClr val="313131"/>
                </a:solidFill>
              </a:endParaRPr>
            </a:p>
          </p:txBody>
        </p:sp>
        <p:sp>
          <p:nvSpPr>
            <p:cNvPr id="6" name="Plus 5"/>
            <p:cNvSpPr/>
            <p:nvPr/>
          </p:nvSpPr>
          <p:spPr bwMode="gray">
            <a:xfrm>
              <a:off x="183637" y="4549472"/>
              <a:ext cx="432380" cy="533160"/>
            </a:xfrm>
            <a:prstGeom prst="mathPlus">
              <a:avLst/>
            </a:prstGeom>
            <a:solidFill>
              <a:schemeClr val="bg1">
                <a:lumMod val="85000"/>
              </a:schemeClr>
            </a:solidFill>
            <a:ln w="19050" algn="ctr">
              <a:solidFill>
                <a:schemeClr val="bg1">
                  <a:lumMod val="6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cs-CZ" sz="1600" b="1" dirty="0">
                <a:solidFill>
                  <a:schemeClr val="bg1"/>
                </a:solidFill>
              </a:endParaRPr>
            </a:p>
          </p:txBody>
        </p:sp>
        <p:sp>
          <p:nvSpPr>
            <p:cNvPr id="7" name="Right Arrow 6"/>
            <p:cNvSpPr/>
            <p:nvPr/>
          </p:nvSpPr>
          <p:spPr bwMode="gray">
            <a:xfrm>
              <a:off x="6228621" y="2416658"/>
              <a:ext cx="643817" cy="355418"/>
            </a:xfrm>
            <a:prstGeom prst="rightArrow">
              <a:avLst/>
            </a:prstGeom>
            <a:solidFill>
              <a:schemeClr val="bg1">
                <a:lumMod val="50000"/>
              </a:schemeClr>
            </a:solidFill>
            <a:ln w="19050" algn="ctr">
              <a:solidFill>
                <a:schemeClr val="bg1">
                  <a:lumMod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cs-CZ" sz="1600" b="1" dirty="0"/>
            </a:p>
          </p:txBody>
        </p:sp>
        <p:sp>
          <p:nvSpPr>
            <p:cNvPr id="31" name="TextBox 30"/>
            <p:cNvSpPr txBox="1"/>
            <p:nvPr/>
          </p:nvSpPr>
          <p:spPr>
            <a:xfrm>
              <a:off x="7123776" y="2470683"/>
              <a:ext cx="1260586" cy="215444"/>
            </a:xfrm>
            <a:prstGeom prst="rect">
              <a:avLst/>
            </a:prstGeom>
            <a:solidFill>
              <a:srgbClr val="FFFF00"/>
            </a:solidFill>
          </p:spPr>
          <p:txBody>
            <a:bodyPr wrap="square" lIns="0" tIns="0" rIns="0" bIns="0" rtlCol="0">
              <a:spAutoFit/>
            </a:bodyPr>
            <a:lstStyle/>
            <a:p>
              <a:pPr>
                <a:spcBef>
                  <a:spcPts val="600"/>
                </a:spcBef>
                <a:buSzPct val="100000"/>
              </a:pPr>
              <a:r>
                <a:rPr lang="en-US" sz="1400" b="1" dirty="0"/>
                <a:t>1 </a:t>
              </a:r>
              <a:r>
                <a:rPr lang="cs-CZ" sz="1400" b="1" dirty="0"/>
                <a:t>odstavec</a:t>
              </a:r>
              <a:endParaRPr lang="cs-CZ" sz="1400" b="1" dirty="0">
                <a:solidFill>
                  <a:srgbClr val="313131"/>
                </a:solidFill>
              </a:endParaRPr>
            </a:p>
          </p:txBody>
        </p:sp>
        <p:sp>
          <p:nvSpPr>
            <p:cNvPr id="39" name="Right Arrow 38"/>
            <p:cNvSpPr/>
            <p:nvPr/>
          </p:nvSpPr>
          <p:spPr bwMode="gray">
            <a:xfrm>
              <a:off x="735702" y="5415392"/>
              <a:ext cx="643817" cy="355418"/>
            </a:xfrm>
            <a:prstGeom prst="rightArrow">
              <a:avLst/>
            </a:prstGeom>
            <a:solidFill>
              <a:schemeClr val="bg1">
                <a:lumMod val="50000"/>
              </a:schemeClr>
            </a:solidFill>
            <a:ln w="19050" algn="ctr">
              <a:solidFill>
                <a:schemeClr val="bg1">
                  <a:lumMod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cs-CZ" sz="1600" b="1" dirty="0">
                <a:solidFill>
                  <a:schemeClr val="bg1"/>
                </a:solidFill>
              </a:endParaRPr>
            </a:p>
          </p:txBody>
        </p:sp>
        <p:sp>
          <p:nvSpPr>
            <p:cNvPr id="41" name="TextBox 40"/>
            <p:cNvSpPr txBox="1"/>
            <p:nvPr/>
          </p:nvSpPr>
          <p:spPr>
            <a:xfrm>
              <a:off x="1743577" y="5478926"/>
              <a:ext cx="1047749" cy="214172"/>
            </a:xfrm>
            <a:prstGeom prst="rect">
              <a:avLst/>
            </a:prstGeom>
            <a:solidFill>
              <a:srgbClr val="FFFF00"/>
            </a:solidFill>
          </p:spPr>
          <p:txBody>
            <a:bodyPr wrap="square" lIns="0" tIns="0" rIns="0" bIns="0" rtlCol="0">
              <a:spAutoFit/>
            </a:bodyPr>
            <a:lstStyle/>
            <a:p>
              <a:pPr>
                <a:spcBef>
                  <a:spcPts val="600"/>
                </a:spcBef>
                <a:buSzPct val="100000"/>
              </a:pPr>
              <a:r>
                <a:rPr lang="en-US" sz="1400" b="1" dirty="0"/>
                <a:t>612 </a:t>
              </a:r>
              <a:r>
                <a:rPr lang="cs-CZ" sz="1400" b="1" dirty="0"/>
                <a:t>stran</a:t>
              </a:r>
              <a:endParaRPr lang="cs-CZ" sz="1400" b="1" dirty="0">
                <a:solidFill>
                  <a:srgbClr val="313131"/>
                </a:solidFill>
              </a:endParaRPr>
            </a:p>
          </p:txBody>
        </p:sp>
        <p:pic>
          <p:nvPicPr>
            <p:cNvPr id="8" name="Picture 7"/>
            <p:cNvPicPr>
              <a:picLocks noChangeAspect="1"/>
            </p:cNvPicPr>
            <p:nvPr/>
          </p:nvPicPr>
          <p:blipFill>
            <a:blip r:embed="rId4"/>
            <a:stretch>
              <a:fillRect/>
            </a:stretch>
          </p:blipFill>
          <p:spPr>
            <a:xfrm>
              <a:off x="6650327" y="3179107"/>
              <a:ext cx="1776377" cy="2523936"/>
            </a:xfrm>
            <a:prstGeom prst="rect">
              <a:avLst/>
            </a:prstGeom>
          </p:spPr>
        </p:pic>
        <p:sp>
          <p:nvSpPr>
            <p:cNvPr id="22" name="Plus 21"/>
            <p:cNvSpPr/>
            <p:nvPr/>
          </p:nvSpPr>
          <p:spPr bwMode="gray">
            <a:xfrm>
              <a:off x="183637" y="3887402"/>
              <a:ext cx="432380" cy="533160"/>
            </a:xfrm>
            <a:prstGeom prst="mathPlus">
              <a:avLst/>
            </a:prstGeom>
            <a:solidFill>
              <a:schemeClr val="bg1">
                <a:lumMod val="85000"/>
              </a:schemeClr>
            </a:solidFill>
            <a:ln w="19050" algn="ctr">
              <a:solidFill>
                <a:schemeClr val="bg1">
                  <a:lumMod val="6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cs-CZ" sz="1600" b="1" dirty="0">
                <a:solidFill>
                  <a:schemeClr val="bg1"/>
                </a:solidFill>
              </a:endParaRPr>
            </a:p>
          </p:txBody>
        </p:sp>
        <p:sp>
          <p:nvSpPr>
            <p:cNvPr id="24" name="TextBox 23"/>
            <p:cNvSpPr txBox="1"/>
            <p:nvPr/>
          </p:nvSpPr>
          <p:spPr>
            <a:xfrm>
              <a:off x="709559" y="4046165"/>
              <a:ext cx="5758618" cy="215444"/>
            </a:xfrm>
            <a:prstGeom prst="rect">
              <a:avLst/>
            </a:prstGeom>
            <a:solidFill>
              <a:schemeClr val="accent1">
                <a:lumMod val="40000"/>
                <a:lumOff val="60000"/>
              </a:schemeClr>
            </a:solidFill>
          </p:spPr>
          <p:txBody>
            <a:bodyPr wrap="square" lIns="0" tIns="0" rIns="0" bIns="0" rtlCol="0">
              <a:spAutoFit/>
            </a:bodyPr>
            <a:lstStyle/>
            <a:p>
              <a:pPr>
                <a:spcBef>
                  <a:spcPts val="600"/>
                </a:spcBef>
                <a:buSzPct val="100000"/>
              </a:pPr>
              <a:r>
                <a:rPr lang="cs-CZ" sz="1400" dirty="0"/>
                <a:t>Pokyn D- 10, Pokyn D-32, Pokyn D-334, </a:t>
              </a:r>
              <a:r>
                <a:rPr lang="cs-CZ" sz="1400" b="1" dirty="0"/>
                <a:t>Pokyn D-34</a:t>
              </a:r>
              <a:endParaRPr lang="cs-CZ" sz="1400" b="1" dirty="0">
                <a:solidFill>
                  <a:srgbClr val="313131"/>
                </a:solidFill>
              </a:endParaRPr>
            </a:p>
          </p:txBody>
        </p:sp>
      </p:grpSp>
      <p:sp>
        <p:nvSpPr>
          <p:cNvPr id="25" name="Text Placeholder 8">
            <a:extLst>
              <a:ext uri="{FF2B5EF4-FFF2-40B4-BE49-F238E27FC236}">
                <a16:creationId xmlns:a16="http://schemas.microsoft.com/office/drawing/2014/main" id="{ABB2B326-F912-42E0-888C-11ADDC138FF0}"/>
              </a:ext>
            </a:extLst>
          </p:cNvPr>
          <p:cNvSpPr>
            <a:spLocks noGrp="1"/>
          </p:cNvSpPr>
          <p:nvPr>
            <p:ph type="body" sz="quarter" idx="13"/>
          </p:nvPr>
        </p:nvSpPr>
        <p:spPr>
          <a:xfrm>
            <a:off x="313944" y="740215"/>
            <a:ext cx="8391525" cy="757255"/>
          </a:xfrm>
        </p:spPr>
        <p:txBody>
          <a:bodyPr/>
          <a:lstStyle/>
          <a:p>
            <a:r>
              <a:rPr lang="cs-CZ" dirty="0"/>
              <a:t>Úvod do problematiky</a:t>
            </a:r>
          </a:p>
        </p:txBody>
      </p:sp>
    </p:spTree>
    <p:extLst>
      <p:ext uri="{BB962C8B-B14F-4D97-AF65-F5344CB8AC3E}">
        <p14:creationId xmlns:p14="http://schemas.microsoft.com/office/powerpoint/2010/main" val="2777250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3"/>
          </p:nvPr>
        </p:nvSpPr>
        <p:spPr/>
        <p:txBody>
          <a:bodyPr/>
          <a:lstStyle/>
          <a:p>
            <a:r>
              <a:rPr lang="cs-CZ" dirty="0"/>
              <a:t>Funkční a riziková analýza</a:t>
            </a:r>
            <a:endParaRPr lang="en-US" dirty="0"/>
          </a:p>
          <a:p>
            <a:r>
              <a:rPr lang="en-US" dirty="0"/>
              <a:t/>
            </a:r>
            <a:br>
              <a:rPr lang="en-US" dirty="0"/>
            </a:br>
            <a:endParaRPr lang="cs-CZ" dirty="0"/>
          </a:p>
        </p:txBody>
      </p:sp>
      <p:sp>
        <p:nvSpPr>
          <p:cNvPr id="22" name="Title 21"/>
          <p:cNvSpPr>
            <a:spLocks noGrp="1"/>
          </p:cNvSpPr>
          <p:nvPr>
            <p:ph type="title"/>
          </p:nvPr>
        </p:nvSpPr>
        <p:spPr/>
        <p:txBody>
          <a:bodyPr/>
          <a:lstStyle/>
          <a:p>
            <a:r>
              <a:rPr lang="cs-CZ" dirty="0">
                <a:solidFill>
                  <a:prstClr val="black"/>
                </a:solidFill>
              </a:rPr>
              <a:t>Převodní ceny v ČR</a:t>
            </a:r>
            <a:endParaRPr lang="cs-CZ" dirty="0"/>
          </a:p>
        </p:txBody>
      </p:sp>
      <p:sp>
        <p:nvSpPr>
          <p:cNvPr id="4" name="Content Placeholder 2"/>
          <p:cNvSpPr>
            <a:spLocks noGrp="1"/>
          </p:cNvSpPr>
          <p:nvPr>
            <p:ph idx="1"/>
          </p:nvPr>
        </p:nvSpPr>
        <p:spPr>
          <a:xfrm>
            <a:off x="373938" y="1210166"/>
            <a:ext cx="8374062" cy="4713911"/>
          </a:xfrm>
        </p:spPr>
        <p:txBody>
          <a:bodyPr/>
          <a:lstStyle/>
          <a:p>
            <a:pPr marL="0" lvl="1" indent="0">
              <a:buNone/>
            </a:pPr>
            <a:r>
              <a:rPr lang="cs-CZ" sz="1200" b="1" dirty="0">
                <a:solidFill>
                  <a:schemeClr val="accent1"/>
                </a:solidFill>
              </a:rPr>
              <a:t>Funkční a rizikový profil</a:t>
            </a:r>
            <a:endParaRPr lang="cs-CZ" sz="1200" dirty="0"/>
          </a:p>
          <a:p>
            <a:pPr marL="180000" lvl="1" indent="-180000"/>
            <a:r>
              <a:rPr lang="cs-CZ" sz="1200" dirty="0"/>
              <a:t>Detailní dotazování ohledně celkových obchodních aktivit a zodpovědností poplatníka s cílem identifikovat tzv. funkční a rizikový profil</a:t>
            </a:r>
          </a:p>
          <a:p>
            <a:pPr lvl="2"/>
            <a:r>
              <a:rPr lang="cs-CZ" sz="1200" dirty="0"/>
              <a:t>Vykonávané funkce</a:t>
            </a:r>
          </a:p>
          <a:p>
            <a:pPr lvl="2"/>
            <a:r>
              <a:rPr lang="cs-CZ" sz="1200" dirty="0"/>
              <a:t>Nesená rizika</a:t>
            </a:r>
          </a:p>
          <a:p>
            <a:pPr lvl="2"/>
            <a:r>
              <a:rPr lang="cs-CZ" sz="1200" dirty="0"/>
              <a:t>Používaný majetek</a:t>
            </a:r>
          </a:p>
          <a:p>
            <a:pPr lvl="1">
              <a:buFontTx/>
              <a:buChar char="-"/>
            </a:pPr>
            <a:endParaRPr lang="cs-CZ" sz="1200" dirty="0"/>
          </a:p>
          <a:p>
            <a:pPr marL="180000" lvl="1" indent="-180000"/>
            <a:r>
              <a:rPr lang="cs-CZ" sz="1200" dirty="0"/>
              <a:t>Na základě identifikovaného funkčního profilu lze usuzovat očekávanou ziskovost příslušných subjektů zapojených do transakce</a:t>
            </a:r>
          </a:p>
          <a:p>
            <a:pPr lvl="2"/>
            <a:r>
              <a:rPr lang="cs-CZ" sz="1200" dirty="0"/>
              <a:t>Entita s tzv. </a:t>
            </a:r>
            <a:r>
              <a:rPr lang="cs-CZ" sz="1200" b="1" dirty="0"/>
              <a:t>omezeným rizikovým profilem </a:t>
            </a:r>
            <a:r>
              <a:rPr lang="cs-CZ" sz="1200" dirty="0"/>
              <a:t>dosahuje rutinní odměny za svou činnost</a:t>
            </a:r>
          </a:p>
          <a:p>
            <a:pPr lvl="2"/>
            <a:r>
              <a:rPr lang="cs-CZ" sz="1200" dirty="0"/>
              <a:t>Ziskovost tzv. </a:t>
            </a:r>
            <a:r>
              <a:rPr lang="cs-CZ" sz="1200" b="1" dirty="0"/>
              <a:t>plnohodnotné entity </a:t>
            </a:r>
            <a:r>
              <a:rPr lang="cs-CZ" sz="1200" dirty="0"/>
              <a:t>může kolísat dle nesených rizik</a:t>
            </a:r>
          </a:p>
          <a:p>
            <a:pPr lvl="1">
              <a:buFontTx/>
              <a:buChar char="-"/>
            </a:pPr>
            <a:endParaRPr lang="cs-CZ" sz="1200" dirty="0"/>
          </a:p>
          <a:p>
            <a:pPr marL="0" lvl="1" indent="0">
              <a:buNone/>
            </a:pPr>
            <a:r>
              <a:rPr lang="cs-CZ" sz="1200" dirty="0"/>
              <a:t> </a:t>
            </a:r>
          </a:p>
          <a:p>
            <a:endParaRPr lang="en-US" sz="1200" dirty="0"/>
          </a:p>
          <a:p>
            <a:endParaRPr lang="en-US" sz="1200" dirty="0"/>
          </a:p>
          <a:p>
            <a:pPr lvl="1"/>
            <a:endParaRPr lang="en-US" sz="1200" dirty="0"/>
          </a:p>
        </p:txBody>
      </p:sp>
      <p:grpSp>
        <p:nvGrpSpPr>
          <p:cNvPr id="5" name="Group 4">
            <a:extLst>
              <a:ext uri="{FF2B5EF4-FFF2-40B4-BE49-F238E27FC236}">
                <a16:creationId xmlns:a16="http://schemas.microsoft.com/office/drawing/2014/main" id="{D03BE312-E92A-4A92-9167-3A40258D71A7}"/>
              </a:ext>
            </a:extLst>
          </p:cNvPr>
          <p:cNvGrpSpPr/>
          <p:nvPr/>
        </p:nvGrpSpPr>
        <p:grpSpPr>
          <a:xfrm>
            <a:off x="0" y="4147255"/>
            <a:ext cx="7935643" cy="2305705"/>
            <a:chOff x="353533" y="1006721"/>
            <a:chExt cx="7935643" cy="2305705"/>
          </a:xfrm>
          <a:solidFill>
            <a:schemeClr val="accent1">
              <a:lumMod val="20000"/>
              <a:lumOff val="80000"/>
            </a:schemeClr>
          </a:solidFill>
        </p:grpSpPr>
        <p:sp>
          <p:nvSpPr>
            <p:cNvPr id="6" name="Right Arrow 48">
              <a:extLst>
                <a:ext uri="{FF2B5EF4-FFF2-40B4-BE49-F238E27FC236}">
                  <a16:creationId xmlns:a16="http://schemas.microsoft.com/office/drawing/2014/main" id="{2B79AA8D-0EC4-4BE1-8EBD-B27A6BDF7D85}"/>
                </a:ext>
              </a:extLst>
            </p:cNvPr>
            <p:cNvSpPr/>
            <p:nvPr/>
          </p:nvSpPr>
          <p:spPr>
            <a:xfrm>
              <a:off x="353533" y="1006721"/>
              <a:ext cx="7935643" cy="2305705"/>
            </a:xfrm>
            <a:prstGeom prst="rightArrow">
              <a:avLst>
                <a:gd name="adj1" fmla="val 66450"/>
                <a:gd name="adj2"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7" name="Rectangle 6">
              <a:extLst>
                <a:ext uri="{FF2B5EF4-FFF2-40B4-BE49-F238E27FC236}">
                  <a16:creationId xmlns:a16="http://schemas.microsoft.com/office/drawing/2014/main" id="{5C5B2650-2EE2-4A57-9712-7BE5333D0656}"/>
                </a:ext>
              </a:extLst>
            </p:cNvPr>
            <p:cNvSpPr/>
            <p:nvPr/>
          </p:nvSpPr>
          <p:spPr>
            <a:xfrm>
              <a:off x="727471" y="1667130"/>
              <a:ext cx="6892649" cy="984885"/>
            </a:xfrm>
            <a:prstGeom prst="rect">
              <a:avLst/>
            </a:prstGeom>
            <a:grpFill/>
          </p:spPr>
          <p:txBody>
            <a:bodyPr wrap="square" lIns="0" tIns="0" rIns="0" bIns="0">
              <a:spAutoFit/>
            </a:bodyPr>
            <a:lstStyle/>
            <a:p>
              <a:pPr marL="171450" indent="-171450">
                <a:lnSpc>
                  <a:spcPct val="150000"/>
                </a:lnSpc>
                <a:buFont typeface="Arial" panose="020B0604020202020204" pitchFamily="34" charset="0"/>
                <a:buChar char="•"/>
              </a:pPr>
              <a:r>
                <a:rPr lang="cs-CZ" sz="1200" dirty="0"/>
                <a:t>Důležité </a:t>
              </a:r>
              <a:r>
                <a:rPr lang="cs-CZ" sz="1200" b="1" dirty="0"/>
                <a:t>rozlišovat mezi funkcí a činností </a:t>
              </a:r>
              <a:r>
                <a:rPr lang="cs-CZ" sz="1200" dirty="0"/>
                <a:t>(funkce=rozhodovací pravomoc spojená s odpovědností, činnost=realizace funkce)  </a:t>
              </a:r>
            </a:p>
            <a:p>
              <a:pPr marL="171450" indent="-171450">
                <a:lnSpc>
                  <a:spcPct val="150000"/>
                </a:lnSpc>
                <a:buFont typeface="Arial" panose="020B0604020202020204" pitchFamily="34" charset="0"/>
                <a:buChar char="•"/>
              </a:pPr>
              <a:r>
                <a:rPr lang="cs-CZ" sz="1200" dirty="0"/>
                <a:t>Přednost má realita před smluvním ujednáním, tj. platí „</a:t>
              </a:r>
              <a:r>
                <a:rPr lang="cs-CZ" sz="1200" b="1" dirty="0"/>
                <a:t>substance </a:t>
              </a:r>
              <a:r>
                <a:rPr lang="cs-CZ" sz="1200" b="1" dirty="0" err="1"/>
                <a:t>over</a:t>
              </a:r>
              <a:r>
                <a:rPr lang="cs-CZ" sz="1200" b="1" dirty="0"/>
                <a:t> </a:t>
              </a:r>
              <a:r>
                <a:rPr lang="cs-CZ" sz="1200" b="1" dirty="0" err="1"/>
                <a:t>form</a:t>
              </a:r>
              <a:r>
                <a:rPr lang="cs-CZ" sz="1200" dirty="0"/>
                <a:t>“</a:t>
              </a:r>
            </a:p>
            <a:p>
              <a:pPr marL="171450" indent="-171450">
                <a:buFont typeface="Arial" panose="020B0604020202020204" pitchFamily="34" charset="0"/>
                <a:buChar char="•"/>
              </a:pPr>
              <a:endParaRPr lang="en-US" sz="1000" b="1" dirty="0">
                <a:solidFill>
                  <a:schemeClr val="bg1"/>
                </a:solidFill>
              </a:endParaRPr>
            </a:p>
          </p:txBody>
        </p:sp>
      </p:grpSp>
    </p:spTree>
    <p:extLst>
      <p:ext uri="{BB962C8B-B14F-4D97-AF65-F5344CB8AC3E}">
        <p14:creationId xmlns:p14="http://schemas.microsoft.com/office/powerpoint/2010/main" val="28698970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Funkční a riziková analýza</a:t>
            </a:r>
            <a:endParaRPr lang="en-US" dirty="0"/>
          </a:p>
        </p:txBody>
      </p:sp>
      <p:sp>
        <p:nvSpPr>
          <p:cNvPr id="33795" name="Rectangle 20"/>
          <p:cNvSpPr>
            <a:spLocks noGrp="1" noChangeArrowheads="1"/>
          </p:cNvSpPr>
          <p:nvPr>
            <p:ph type="title"/>
          </p:nvPr>
        </p:nvSpPr>
        <p:spPr/>
        <p:txBody>
          <a:bodyPr/>
          <a:lstStyle/>
          <a:p>
            <a:r>
              <a:rPr lang="cs-CZ" dirty="0"/>
              <a:t>Převodní ceny v ČR</a:t>
            </a:r>
            <a:r>
              <a:rPr lang="en-GB" dirty="0"/>
              <a:t/>
            </a:r>
            <a:br>
              <a:rPr lang="en-GB" dirty="0"/>
            </a:br>
            <a:endParaRPr lang="cs-CZ" dirty="0"/>
          </a:p>
        </p:txBody>
      </p:sp>
      <p:sp>
        <p:nvSpPr>
          <p:cNvPr id="33796" name="Rectangle 21"/>
          <p:cNvSpPr>
            <a:spLocks noGrp="1" noChangeArrowheads="1"/>
          </p:cNvSpPr>
          <p:nvPr>
            <p:ph idx="1"/>
          </p:nvPr>
        </p:nvSpPr>
        <p:spPr/>
        <p:txBody>
          <a:bodyPr/>
          <a:lstStyle/>
          <a:p>
            <a:r>
              <a:rPr lang="cs-CZ" sz="1200" b="1" dirty="0"/>
              <a:t>Zisková očekávání v závislosti na funkčním profilu společnosti</a:t>
            </a:r>
          </a:p>
        </p:txBody>
      </p:sp>
      <p:sp>
        <p:nvSpPr>
          <p:cNvPr id="33797" name="Line 4"/>
          <p:cNvSpPr>
            <a:spLocks noChangeShapeType="1"/>
          </p:cNvSpPr>
          <p:nvPr/>
        </p:nvSpPr>
        <p:spPr bwMode="auto">
          <a:xfrm flipV="1">
            <a:off x="827088" y="2349500"/>
            <a:ext cx="1587" cy="3770313"/>
          </a:xfrm>
          <a:prstGeom prst="line">
            <a:avLst/>
          </a:prstGeom>
          <a:noFill/>
          <a:ln w="38100">
            <a:solidFill>
              <a:schemeClr val="tx1"/>
            </a:solidFill>
            <a:round/>
            <a:headEnd/>
            <a:tailEnd type="triangle" w="med" len="med"/>
          </a:ln>
        </p:spPr>
        <p:txBody>
          <a:bodyPr/>
          <a:lstStyle/>
          <a:p>
            <a:endParaRPr lang="en-US"/>
          </a:p>
        </p:txBody>
      </p:sp>
      <p:sp>
        <p:nvSpPr>
          <p:cNvPr id="33799" name="Text Box 6"/>
          <p:cNvSpPr txBox="1">
            <a:spLocks noChangeArrowheads="1"/>
          </p:cNvSpPr>
          <p:nvPr/>
        </p:nvSpPr>
        <p:spPr bwMode="auto">
          <a:xfrm>
            <a:off x="900112" y="2430463"/>
            <a:ext cx="1677987" cy="461665"/>
          </a:xfrm>
          <a:prstGeom prst="rect">
            <a:avLst/>
          </a:prstGeom>
          <a:noFill/>
          <a:ln w="9525">
            <a:noFill/>
            <a:miter lim="800000"/>
            <a:headEnd/>
            <a:tailEnd/>
          </a:ln>
        </p:spPr>
        <p:txBody>
          <a:bodyPr wrap="square">
            <a:spAutoFit/>
          </a:bodyPr>
          <a:lstStyle/>
          <a:p>
            <a:pPr>
              <a:spcBef>
                <a:spcPct val="50000"/>
              </a:spcBef>
            </a:pPr>
            <a:r>
              <a:rPr lang="cs-CZ" sz="1200" dirty="0"/>
              <a:t>Zisk/zisková očekávání</a:t>
            </a:r>
            <a:endParaRPr lang="en-US" sz="1200" dirty="0"/>
          </a:p>
        </p:txBody>
      </p:sp>
      <p:sp>
        <p:nvSpPr>
          <p:cNvPr id="33800" name="Text Box 7"/>
          <p:cNvSpPr txBox="1">
            <a:spLocks noChangeArrowheads="1"/>
          </p:cNvSpPr>
          <p:nvPr/>
        </p:nvSpPr>
        <p:spPr bwMode="auto">
          <a:xfrm>
            <a:off x="7516682" y="3243263"/>
            <a:ext cx="1296988" cy="830997"/>
          </a:xfrm>
          <a:prstGeom prst="rect">
            <a:avLst/>
          </a:prstGeom>
          <a:noFill/>
          <a:ln w="9525">
            <a:noFill/>
            <a:miter lim="800000"/>
            <a:headEnd/>
            <a:tailEnd/>
          </a:ln>
        </p:spPr>
        <p:txBody>
          <a:bodyPr>
            <a:spAutoFit/>
          </a:bodyPr>
          <a:lstStyle/>
          <a:p>
            <a:pPr marL="180000" indent="-180000">
              <a:spcBef>
                <a:spcPct val="50000"/>
              </a:spcBef>
              <a:buFont typeface="Arial" pitchFamily="34" charset="0"/>
              <a:buChar char="•"/>
            </a:pPr>
            <a:r>
              <a:rPr lang="cs-CZ" sz="1200" dirty="0"/>
              <a:t>Funkce</a:t>
            </a:r>
          </a:p>
          <a:p>
            <a:pPr marL="180000" indent="-180000">
              <a:spcBef>
                <a:spcPct val="50000"/>
              </a:spcBef>
              <a:buFont typeface="Arial" pitchFamily="34" charset="0"/>
              <a:buChar char="•"/>
            </a:pPr>
            <a:r>
              <a:rPr lang="cs-CZ" sz="1200" dirty="0"/>
              <a:t>Rizika</a:t>
            </a:r>
          </a:p>
          <a:p>
            <a:pPr marL="180000" indent="-180000">
              <a:spcBef>
                <a:spcPct val="50000"/>
              </a:spcBef>
              <a:buFont typeface="Arial" pitchFamily="34" charset="0"/>
              <a:buChar char="•"/>
            </a:pPr>
            <a:r>
              <a:rPr lang="cs-CZ" sz="1200" dirty="0"/>
              <a:t>Aktiva</a:t>
            </a:r>
          </a:p>
        </p:txBody>
      </p:sp>
      <p:sp>
        <p:nvSpPr>
          <p:cNvPr id="33804" name="Line 11"/>
          <p:cNvSpPr>
            <a:spLocks noChangeShapeType="1"/>
          </p:cNvSpPr>
          <p:nvPr/>
        </p:nvSpPr>
        <p:spPr bwMode="auto">
          <a:xfrm>
            <a:off x="7451725" y="2414588"/>
            <a:ext cx="0" cy="3705225"/>
          </a:xfrm>
          <a:prstGeom prst="line">
            <a:avLst/>
          </a:prstGeom>
          <a:noFill/>
          <a:ln w="9525">
            <a:solidFill>
              <a:schemeClr val="tx1"/>
            </a:solidFill>
            <a:round/>
            <a:headEnd/>
            <a:tailEnd/>
          </a:ln>
        </p:spPr>
        <p:txBody>
          <a:bodyPr/>
          <a:lstStyle/>
          <a:p>
            <a:endParaRPr lang="en-US"/>
          </a:p>
        </p:txBody>
      </p:sp>
      <p:sp>
        <p:nvSpPr>
          <p:cNvPr id="33805" name="Text Box 12"/>
          <p:cNvSpPr txBox="1">
            <a:spLocks noChangeArrowheads="1"/>
          </p:cNvSpPr>
          <p:nvPr/>
        </p:nvSpPr>
        <p:spPr bwMode="auto">
          <a:xfrm>
            <a:off x="854408" y="5307013"/>
            <a:ext cx="2549192" cy="646331"/>
          </a:xfrm>
          <a:prstGeom prst="rect">
            <a:avLst/>
          </a:prstGeom>
          <a:noFill/>
          <a:ln w="9525">
            <a:noFill/>
            <a:miter lim="800000"/>
            <a:headEnd/>
            <a:tailEnd/>
          </a:ln>
        </p:spPr>
        <p:txBody>
          <a:bodyPr wrap="square">
            <a:spAutoFit/>
          </a:bodyPr>
          <a:lstStyle/>
          <a:p>
            <a:pPr>
              <a:spcBef>
                <a:spcPct val="50000"/>
              </a:spcBef>
            </a:pPr>
            <a:r>
              <a:rPr lang="cs-CZ" sz="1200" b="1" dirty="0"/>
              <a:t>Entita s</a:t>
            </a:r>
            <a:r>
              <a:rPr lang="en-GB" sz="1200" b="1" dirty="0"/>
              <a:t> </a:t>
            </a:r>
            <a:r>
              <a:rPr lang="cs-CZ" sz="1200" b="1" dirty="0"/>
              <a:t>omezeným funkčním a</a:t>
            </a:r>
            <a:r>
              <a:rPr lang="en-GB" sz="1200" b="1" dirty="0"/>
              <a:t> </a:t>
            </a:r>
            <a:r>
              <a:rPr lang="cs-CZ" sz="1200" b="1" dirty="0"/>
              <a:t>rizikovým profilem</a:t>
            </a:r>
          </a:p>
        </p:txBody>
      </p:sp>
      <p:sp>
        <p:nvSpPr>
          <p:cNvPr id="33808" name="Text Box 15"/>
          <p:cNvSpPr txBox="1">
            <a:spLocks noChangeArrowheads="1"/>
          </p:cNvSpPr>
          <p:nvPr/>
        </p:nvSpPr>
        <p:spPr bwMode="auto">
          <a:xfrm>
            <a:off x="4891982" y="5316538"/>
            <a:ext cx="2624700" cy="646331"/>
          </a:xfrm>
          <a:prstGeom prst="rect">
            <a:avLst/>
          </a:prstGeom>
          <a:noFill/>
          <a:ln w="9525">
            <a:noFill/>
            <a:miter lim="800000"/>
            <a:headEnd/>
            <a:tailEnd/>
          </a:ln>
        </p:spPr>
        <p:txBody>
          <a:bodyPr wrap="square">
            <a:spAutoFit/>
          </a:bodyPr>
          <a:lstStyle/>
          <a:p>
            <a:pPr>
              <a:spcBef>
                <a:spcPct val="50000"/>
              </a:spcBef>
            </a:pPr>
            <a:r>
              <a:rPr lang="cs-CZ" sz="1200" b="1" dirty="0"/>
              <a:t>Entita s</a:t>
            </a:r>
            <a:r>
              <a:rPr lang="en-GB" sz="1200" b="1" dirty="0"/>
              <a:t> </a:t>
            </a:r>
            <a:r>
              <a:rPr lang="cs-CZ" sz="1200" b="1" dirty="0"/>
              <a:t>plnohodnotným funkčním a</a:t>
            </a:r>
            <a:r>
              <a:rPr lang="en-GB" sz="1200" b="1" dirty="0"/>
              <a:t> </a:t>
            </a:r>
            <a:r>
              <a:rPr lang="cs-CZ" sz="1200" b="1" dirty="0"/>
              <a:t>rizikovým profilem</a:t>
            </a:r>
            <a:endParaRPr lang="en-GB" sz="1200" b="1" dirty="0"/>
          </a:p>
        </p:txBody>
      </p:sp>
      <p:sp>
        <p:nvSpPr>
          <p:cNvPr id="33810" name="Text Box 17"/>
          <p:cNvSpPr txBox="1">
            <a:spLocks noChangeArrowheads="1"/>
          </p:cNvSpPr>
          <p:nvPr/>
        </p:nvSpPr>
        <p:spPr bwMode="auto">
          <a:xfrm>
            <a:off x="468313" y="3941763"/>
            <a:ext cx="358775" cy="304800"/>
          </a:xfrm>
          <a:prstGeom prst="rect">
            <a:avLst/>
          </a:prstGeom>
          <a:noFill/>
          <a:ln w="9525">
            <a:noFill/>
            <a:miter lim="800000"/>
            <a:headEnd/>
            <a:tailEnd/>
          </a:ln>
        </p:spPr>
        <p:txBody>
          <a:bodyPr>
            <a:spAutoFit/>
          </a:bodyPr>
          <a:lstStyle/>
          <a:p>
            <a:pPr>
              <a:spcBef>
                <a:spcPct val="50000"/>
              </a:spcBef>
            </a:pPr>
            <a:r>
              <a:rPr lang="cs-CZ" sz="1400" dirty="0">
                <a:latin typeface="Verdana (Body)"/>
              </a:rPr>
              <a:t>0</a:t>
            </a:r>
            <a:endParaRPr lang="en-US" sz="1400" dirty="0">
              <a:latin typeface="Verdana (Body)"/>
            </a:endParaRPr>
          </a:p>
        </p:txBody>
      </p:sp>
      <p:sp>
        <p:nvSpPr>
          <p:cNvPr id="4" name="Right Arrow 3"/>
          <p:cNvSpPr/>
          <p:nvPr/>
        </p:nvSpPr>
        <p:spPr bwMode="auto">
          <a:xfrm>
            <a:off x="3176587" y="5487988"/>
            <a:ext cx="1460500" cy="359807"/>
          </a:xfrm>
          <a:prstGeom prst="rightArrow">
            <a:avLst/>
          </a:prstGeom>
          <a:solidFill>
            <a:schemeClr val="tx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marR="0" indent="-177800" algn="l" defTabSz="914400" rtl="0" eaLnBrk="1" fontAlgn="base" latinLnBrk="0" hangingPunct="1">
              <a:lnSpc>
                <a:spcPct val="100000"/>
              </a:lnSpc>
              <a:spcBef>
                <a:spcPct val="50000"/>
              </a:spcBef>
              <a:spcAft>
                <a:spcPct val="25000"/>
              </a:spcAft>
              <a:buClr>
                <a:srgbClr val="000066"/>
              </a:buClr>
              <a:buSzTx/>
              <a:tabLst/>
            </a:pPr>
            <a:endParaRPr kumimoji="0" lang="en-GB" sz="1400" b="0" i="0" u="none" strike="noStrike" cap="none" normalizeH="0" baseline="0" dirty="0" err="1">
              <a:ln>
                <a:noFill/>
              </a:ln>
              <a:solidFill>
                <a:schemeClr val="tx1"/>
              </a:solidFill>
              <a:effectLst/>
              <a:latin typeface="Arial" charset="0"/>
            </a:endParaRPr>
          </a:p>
        </p:txBody>
      </p:sp>
      <p:sp>
        <p:nvSpPr>
          <p:cNvPr id="33806" name="AutoShape 13"/>
          <p:cNvSpPr>
            <a:spLocks noChangeArrowheads="1"/>
          </p:cNvSpPr>
          <p:nvPr/>
        </p:nvSpPr>
        <p:spPr bwMode="auto">
          <a:xfrm rot="5400000" flipV="1">
            <a:off x="2807494" y="538957"/>
            <a:ext cx="2663825" cy="6624637"/>
          </a:xfrm>
          <a:prstGeom prst="triangle">
            <a:avLst>
              <a:gd name="adj" fmla="val 50000"/>
            </a:avLst>
          </a:prstGeom>
          <a:solidFill>
            <a:schemeClr val="accent1">
              <a:alpha val="41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en-US"/>
          </a:p>
        </p:txBody>
      </p:sp>
      <p:sp>
        <p:nvSpPr>
          <p:cNvPr id="33798" name="Line 5"/>
          <p:cNvSpPr>
            <a:spLocks noChangeShapeType="1"/>
          </p:cNvSpPr>
          <p:nvPr/>
        </p:nvSpPr>
        <p:spPr bwMode="auto">
          <a:xfrm>
            <a:off x="468313" y="4264045"/>
            <a:ext cx="7920037" cy="0"/>
          </a:xfrm>
          <a:prstGeom prst="line">
            <a:avLst/>
          </a:prstGeom>
          <a:noFill/>
          <a:ln w="28575">
            <a:solidFill>
              <a:schemeClr val="tx1"/>
            </a:solidFill>
            <a:round/>
            <a:headEnd/>
            <a:tailEnd type="triangle" w="med" len="med"/>
          </a:ln>
        </p:spPr>
        <p:txBody>
          <a:bodyPr/>
          <a:lstStyle/>
          <a:p>
            <a:endParaRPr lang="en-US">
              <a:solidFill>
                <a:schemeClr val="tx2"/>
              </a:solidFill>
            </a:endParaRPr>
          </a:p>
        </p:txBody>
      </p:sp>
    </p:spTree>
    <p:extLst>
      <p:ext uri="{BB962C8B-B14F-4D97-AF65-F5344CB8AC3E}">
        <p14:creationId xmlns:p14="http://schemas.microsoft.com/office/powerpoint/2010/main" val="159073016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Funkční a riziková analýza: ilustrace</a:t>
            </a:r>
          </a:p>
        </p:txBody>
      </p:sp>
      <p:sp>
        <p:nvSpPr>
          <p:cNvPr id="30724" name="Rectangle 8"/>
          <p:cNvSpPr>
            <a:spLocks noGrp="1" noChangeArrowheads="1"/>
          </p:cNvSpPr>
          <p:nvPr>
            <p:ph idx="1"/>
          </p:nvPr>
        </p:nvSpPr>
        <p:spPr>
          <a:xfrm>
            <a:off x="5283200" y="1665288"/>
            <a:ext cx="3467100" cy="4713911"/>
          </a:xfrm>
        </p:spPr>
        <p:txBody>
          <a:bodyPr numCol="1"/>
          <a:lstStyle/>
          <a:p>
            <a:pPr marL="0" indent="0">
              <a:spcBef>
                <a:spcPts val="400"/>
              </a:spcBef>
              <a:buNone/>
            </a:pPr>
            <a:r>
              <a:rPr lang="cs-CZ" sz="1400" b="1" dirty="0">
                <a:latin typeface="Verdana (Body)"/>
              </a:rPr>
              <a:t>Příklady otázek:</a:t>
            </a:r>
          </a:p>
          <a:p>
            <a:pPr marL="177800" indent="-177800">
              <a:spcBef>
                <a:spcPts val="400"/>
              </a:spcBef>
              <a:buFont typeface="Arial" panose="020B0604020202020204" pitchFamily="34" charset="0"/>
              <a:buChar char="•"/>
            </a:pPr>
            <a:r>
              <a:rPr lang="cs-CZ" sz="1400" dirty="0">
                <a:latin typeface="Verdana (Body)"/>
              </a:rPr>
              <a:t>Kdo provádí dlouhodobé (strategické) plánování?</a:t>
            </a:r>
          </a:p>
          <a:p>
            <a:pPr marL="177800" indent="-177800">
              <a:spcBef>
                <a:spcPts val="400"/>
              </a:spcBef>
              <a:buFont typeface="Arial" panose="020B0604020202020204" pitchFamily="34" charset="0"/>
              <a:buChar char="•"/>
            </a:pPr>
            <a:r>
              <a:rPr lang="cs-CZ" sz="1400" dirty="0">
                <a:latin typeface="Verdana (Body)"/>
              </a:rPr>
              <a:t>Kdo rozhoduje o ceně služby?</a:t>
            </a:r>
          </a:p>
          <a:p>
            <a:pPr marL="177800" indent="-177800">
              <a:spcBef>
                <a:spcPts val="400"/>
              </a:spcBef>
              <a:buFont typeface="Arial" panose="020B0604020202020204" pitchFamily="34" charset="0"/>
              <a:buChar char="•"/>
            </a:pPr>
            <a:r>
              <a:rPr lang="cs-CZ" sz="1400" dirty="0">
                <a:latin typeface="Verdana (Body)"/>
              </a:rPr>
              <a:t>Kdo nese tržní riziko?</a:t>
            </a:r>
          </a:p>
          <a:p>
            <a:pPr marL="177800" indent="-177800">
              <a:spcBef>
                <a:spcPts val="400"/>
              </a:spcBef>
              <a:buFont typeface="Arial" panose="020B0604020202020204" pitchFamily="34" charset="0"/>
              <a:buChar char="•"/>
            </a:pPr>
            <a:r>
              <a:rPr lang="cs-CZ" sz="1400" dirty="0">
                <a:latin typeface="Verdana (Body)"/>
              </a:rPr>
              <a:t>Kdo nese riziko chyb při výkonu služeb?</a:t>
            </a:r>
          </a:p>
          <a:p>
            <a:pPr marL="177800" indent="-177800">
              <a:spcBef>
                <a:spcPts val="400"/>
              </a:spcBef>
              <a:buFont typeface="Arial" panose="020B0604020202020204" pitchFamily="34" charset="0"/>
              <a:buChar char="•"/>
            </a:pPr>
            <a:r>
              <a:rPr lang="cs-CZ" sz="1400" dirty="0">
                <a:latin typeface="Verdana (Body)"/>
              </a:rPr>
              <a:t>Kdo vlastní hmotný majetek potřebný pro výkon služeb?</a:t>
            </a:r>
          </a:p>
          <a:p>
            <a:pPr marL="177800" indent="-177800">
              <a:spcBef>
                <a:spcPts val="400"/>
              </a:spcBef>
              <a:buFont typeface="Arial" panose="020B0604020202020204" pitchFamily="34" charset="0"/>
              <a:buChar char="•"/>
            </a:pPr>
            <a:r>
              <a:rPr lang="cs-CZ" sz="1400" dirty="0">
                <a:latin typeface="Verdana (Body)"/>
              </a:rPr>
              <a:t>Kdo vlastní související nehmotný majetek (know-how, atd.)?</a:t>
            </a:r>
          </a:p>
          <a:p>
            <a:pPr>
              <a:spcBef>
                <a:spcPts val="400"/>
              </a:spcBef>
            </a:pPr>
            <a:endParaRPr lang="cs-CZ" sz="1600" dirty="0">
              <a:latin typeface="Verdana (Body)"/>
            </a:endParaRPr>
          </a:p>
          <a:p>
            <a:pPr>
              <a:spcBef>
                <a:spcPts val="400"/>
              </a:spcBef>
            </a:pPr>
            <a:endParaRPr lang="cs-CZ" sz="1600" dirty="0"/>
          </a:p>
        </p:txBody>
      </p:sp>
      <p:graphicFrame>
        <p:nvGraphicFramePr>
          <p:cNvPr id="8" name="Table 7"/>
          <p:cNvGraphicFramePr>
            <a:graphicFrameLocks noGrp="1"/>
          </p:cNvGraphicFramePr>
          <p:nvPr>
            <p:extLst>
              <p:ext uri="{D42A27DB-BD31-4B8C-83A1-F6EECF244321}">
                <p14:modId xmlns:p14="http://schemas.microsoft.com/office/powerpoint/2010/main" val="450272911"/>
              </p:ext>
            </p:extLst>
          </p:nvPr>
        </p:nvGraphicFramePr>
        <p:xfrm>
          <a:off x="324686" y="1677988"/>
          <a:ext cx="4684547" cy="4371840"/>
        </p:xfrm>
        <a:graphic>
          <a:graphicData uri="http://schemas.openxmlformats.org/drawingml/2006/table">
            <a:tbl>
              <a:tblPr firstRow="1" firstCol="1" bandRow="1">
                <a:tableStyleId>{B301B821-A1FF-4177-AEE7-76D212191A09}</a:tableStyleId>
              </a:tblPr>
              <a:tblGrid>
                <a:gridCol w="2385665">
                  <a:extLst>
                    <a:ext uri="{9D8B030D-6E8A-4147-A177-3AD203B41FA5}">
                      <a16:colId xmlns:a16="http://schemas.microsoft.com/office/drawing/2014/main" val="20000"/>
                    </a:ext>
                  </a:extLst>
                </a:gridCol>
                <a:gridCol w="240502">
                  <a:extLst>
                    <a:ext uri="{9D8B030D-6E8A-4147-A177-3AD203B41FA5}">
                      <a16:colId xmlns:a16="http://schemas.microsoft.com/office/drawing/2014/main" val="20001"/>
                    </a:ext>
                  </a:extLst>
                </a:gridCol>
                <a:gridCol w="1029190">
                  <a:extLst>
                    <a:ext uri="{9D8B030D-6E8A-4147-A177-3AD203B41FA5}">
                      <a16:colId xmlns:a16="http://schemas.microsoft.com/office/drawing/2014/main" val="20002"/>
                    </a:ext>
                  </a:extLst>
                </a:gridCol>
                <a:gridCol w="1029190">
                  <a:extLst>
                    <a:ext uri="{9D8B030D-6E8A-4147-A177-3AD203B41FA5}">
                      <a16:colId xmlns:a16="http://schemas.microsoft.com/office/drawing/2014/main" val="20003"/>
                    </a:ext>
                  </a:extLst>
                </a:gridCol>
              </a:tblGrid>
              <a:tr h="99132">
                <a:tc>
                  <a:txBody>
                    <a:bodyPr/>
                    <a:lstStyle/>
                    <a:p>
                      <a:pPr algn="ctr">
                        <a:spcAft>
                          <a:spcPts val="0"/>
                        </a:spcAft>
                      </a:pPr>
                      <a:r>
                        <a:rPr lang="cs-CZ" sz="1200" b="1" dirty="0">
                          <a:solidFill>
                            <a:schemeClr val="tx1"/>
                          </a:solidFill>
                          <a:effectLst/>
                        </a:rPr>
                        <a:t>Popis</a:t>
                      </a:r>
                      <a:endParaRPr lang="en-GB" sz="1200" b="1" dirty="0">
                        <a:solidFill>
                          <a:schemeClr val="tx1"/>
                        </a:solidFill>
                        <a:effectLst/>
                        <a:latin typeface="Arial"/>
                        <a:ea typeface="Times New Roman"/>
                        <a:cs typeface="Times New Roman"/>
                      </a:endParaRPr>
                    </a:p>
                  </a:txBody>
                  <a:tcPr marL="0" marR="0" marT="36000" marB="36000" anchor="ctr"/>
                </a:tc>
                <a:tc gridSpan="2">
                  <a:txBody>
                    <a:bodyPr/>
                    <a:lstStyle/>
                    <a:p>
                      <a:pPr algn="ctr">
                        <a:spcAft>
                          <a:spcPts val="0"/>
                        </a:spcAft>
                      </a:pPr>
                      <a:r>
                        <a:rPr lang="cs-CZ" sz="1200" b="1" baseline="0" dirty="0">
                          <a:solidFill>
                            <a:schemeClr val="tx1"/>
                          </a:solidFill>
                          <a:effectLst/>
                        </a:rPr>
                        <a:t>Analyzovaná společnost</a:t>
                      </a:r>
                      <a:endParaRPr lang="en-GB" sz="1200" b="1" dirty="0">
                        <a:solidFill>
                          <a:schemeClr val="tx1"/>
                        </a:solidFill>
                        <a:effectLst/>
                        <a:latin typeface="Arial"/>
                        <a:ea typeface="Times New Roman"/>
                        <a:cs typeface="Times New Roman"/>
                      </a:endParaRPr>
                    </a:p>
                  </a:txBody>
                  <a:tcPr marL="0" marR="0" marT="36000" marB="36000" anchor="ctr"/>
                </a:tc>
                <a:tc hMerge="1">
                  <a:txBody>
                    <a:bodyPr/>
                    <a:lstStyle/>
                    <a:p>
                      <a:pPr algn="r">
                        <a:spcAft>
                          <a:spcPts val="0"/>
                        </a:spcAft>
                      </a:pPr>
                      <a:endParaRPr lang="en-GB" sz="1000" dirty="0">
                        <a:solidFill>
                          <a:schemeClr val="bg1"/>
                        </a:solidFill>
                        <a:effectLst/>
                        <a:latin typeface="Arial"/>
                        <a:ea typeface="Times New Roman"/>
                        <a:cs typeface="Times New Roman"/>
                      </a:endParaRPr>
                    </a:p>
                  </a:txBody>
                  <a:tcPr marL="17780" marR="17780" marT="17780" marB="17780">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algn="ctr">
                        <a:spcAft>
                          <a:spcPts val="0"/>
                        </a:spcAft>
                      </a:pPr>
                      <a:r>
                        <a:rPr lang="cs-CZ" sz="1200" b="1" dirty="0">
                          <a:solidFill>
                            <a:schemeClr val="tx1"/>
                          </a:solidFill>
                          <a:effectLst/>
                        </a:rPr>
                        <a:t>Skupina</a:t>
                      </a:r>
                      <a:endParaRPr lang="en-GB" sz="1200" b="1" dirty="0">
                        <a:solidFill>
                          <a:schemeClr val="tx1"/>
                        </a:solidFill>
                        <a:effectLst/>
                        <a:latin typeface="Arial"/>
                        <a:ea typeface="Times New Roman"/>
                        <a:cs typeface="Times New Roman"/>
                      </a:endParaRPr>
                    </a:p>
                  </a:txBody>
                  <a:tcPr marL="0" marR="0" marT="36000" marB="36000" anchor="ctr"/>
                </a:tc>
                <a:extLst>
                  <a:ext uri="{0D108BD9-81ED-4DB2-BD59-A6C34878D82A}">
                    <a16:rowId xmlns:a16="http://schemas.microsoft.com/office/drawing/2014/main" val="10000"/>
                  </a:ext>
                </a:extLst>
              </a:tr>
              <a:tr h="0">
                <a:tc gridSpan="4">
                  <a:txBody>
                    <a:bodyPr/>
                    <a:lstStyle/>
                    <a:p>
                      <a:pPr algn="l">
                        <a:spcAft>
                          <a:spcPts val="0"/>
                        </a:spcAft>
                      </a:pPr>
                      <a:r>
                        <a:rPr lang="cs-CZ" sz="1200" dirty="0">
                          <a:solidFill>
                            <a:schemeClr val="tx1"/>
                          </a:solidFill>
                          <a:effectLst/>
                        </a:rPr>
                        <a:t>Funkce</a:t>
                      </a:r>
                      <a:r>
                        <a:rPr lang="en-US" sz="1200" dirty="0">
                          <a:solidFill>
                            <a:schemeClr val="tx1"/>
                          </a:solidFill>
                          <a:effectLst/>
                        </a:rPr>
                        <a:t> </a:t>
                      </a:r>
                      <a:endParaRPr lang="en-GB" sz="1200" dirty="0">
                        <a:solidFill>
                          <a:schemeClr val="tx1"/>
                        </a:solidFill>
                        <a:effectLst/>
                        <a:latin typeface="Arial"/>
                        <a:ea typeface="Times New Roman"/>
                        <a:cs typeface="Times New Roman"/>
                      </a:endParaRPr>
                    </a:p>
                  </a:txBody>
                  <a:tcPr marL="0" marR="0" marT="36000" marB="36000"/>
                </a:tc>
                <a:tc hMerge="1">
                  <a:txBody>
                    <a:bodyPr/>
                    <a:lstStyle/>
                    <a:p>
                      <a:endParaRPr lang="cs-CZ"/>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0">
                <a:tc gridSpan="2">
                  <a:txBody>
                    <a:bodyPr/>
                    <a:lstStyle/>
                    <a:p>
                      <a:pPr lvl="1" algn="l">
                        <a:spcAft>
                          <a:spcPts val="0"/>
                        </a:spcAft>
                      </a:pPr>
                      <a:r>
                        <a:rPr lang="cs-CZ" sz="1200" b="0" dirty="0">
                          <a:solidFill>
                            <a:schemeClr val="tx1"/>
                          </a:solidFill>
                          <a:effectLst/>
                        </a:rPr>
                        <a:t>Strategické</a:t>
                      </a:r>
                      <a:r>
                        <a:rPr lang="cs-CZ" sz="1200" b="0" baseline="0" dirty="0">
                          <a:solidFill>
                            <a:schemeClr val="tx1"/>
                          </a:solidFill>
                          <a:effectLst/>
                        </a:rPr>
                        <a:t> plánování</a:t>
                      </a:r>
                      <a:endParaRPr lang="en-GB" sz="1200" b="0" dirty="0">
                        <a:solidFill>
                          <a:schemeClr val="tx1"/>
                        </a:solidFill>
                        <a:effectLst/>
                        <a:latin typeface="Arial"/>
                        <a:ea typeface="Times New Roman"/>
                        <a:cs typeface="Times New Roman"/>
                      </a:endParaRPr>
                    </a:p>
                  </a:txBody>
                  <a:tcPr marL="0" marR="0" marT="36000" marB="36000"/>
                </a:tc>
                <a:tc hMerge="1">
                  <a:txBody>
                    <a:bodyPr/>
                    <a:lstStyle/>
                    <a:p>
                      <a:pPr algn="r"/>
                      <a:endParaRPr lang="en-GB" sz="1200" dirty="0">
                        <a:solidFill>
                          <a:schemeClr val="tx2"/>
                        </a:solidFill>
                      </a:endParaRPr>
                    </a:p>
                  </a:txBody>
                  <a:tcPr/>
                </a:tc>
                <a:tc>
                  <a:txBody>
                    <a:bodyPr/>
                    <a:lstStyle/>
                    <a:p>
                      <a:pPr marL="285750" indent="-285750" algn="ctr">
                        <a:buFont typeface="Wingdings" panose="05000000000000000000" pitchFamily="2" charset="2"/>
                        <a:buChar char="ü"/>
                      </a:pPr>
                      <a:r>
                        <a:rPr lang="cs-CZ" sz="1200" dirty="0">
                          <a:solidFill>
                            <a:schemeClr val="tx1"/>
                          </a:solidFill>
                        </a:rPr>
                        <a:t> </a:t>
                      </a:r>
                      <a:endParaRPr lang="en-GB" sz="1200" dirty="0">
                        <a:solidFill>
                          <a:schemeClr val="tx1"/>
                        </a:solidFill>
                      </a:endParaRPr>
                    </a:p>
                  </a:txBody>
                  <a:tcPr marL="0" marR="0" marT="36000" marB="36000"/>
                </a:tc>
                <a:tc>
                  <a:txBody>
                    <a:bodyPr/>
                    <a:lstStyle/>
                    <a:p>
                      <a:pPr algn="ctr"/>
                      <a:endParaRPr lang="en-GB" sz="1200" dirty="0">
                        <a:solidFill>
                          <a:schemeClr val="tx1"/>
                        </a:solidFill>
                      </a:endParaRPr>
                    </a:p>
                  </a:txBody>
                  <a:tcPr marL="0" marR="0" marT="36000" marB="36000"/>
                </a:tc>
                <a:extLst>
                  <a:ext uri="{0D108BD9-81ED-4DB2-BD59-A6C34878D82A}">
                    <a16:rowId xmlns:a16="http://schemas.microsoft.com/office/drawing/2014/main" val="10002"/>
                  </a:ext>
                </a:extLst>
              </a:tr>
              <a:tr h="0">
                <a:tc gridSpan="2">
                  <a:txBody>
                    <a:bodyPr/>
                    <a:lstStyle/>
                    <a:p>
                      <a:pPr lvl="1" algn="l">
                        <a:spcAft>
                          <a:spcPts val="0"/>
                        </a:spcAft>
                      </a:pPr>
                      <a:r>
                        <a:rPr lang="cs-CZ" sz="1200" b="0" dirty="0">
                          <a:solidFill>
                            <a:schemeClr val="tx1"/>
                          </a:solidFill>
                          <a:effectLst/>
                        </a:rPr>
                        <a:t>Poskytování</a:t>
                      </a:r>
                      <a:r>
                        <a:rPr lang="cs-CZ" sz="1200" b="0" baseline="0" dirty="0">
                          <a:solidFill>
                            <a:schemeClr val="tx1"/>
                          </a:solidFill>
                          <a:effectLst/>
                        </a:rPr>
                        <a:t> služeb</a:t>
                      </a:r>
                      <a:endParaRPr lang="en-GB" sz="1200" b="0" dirty="0">
                        <a:solidFill>
                          <a:schemeClr val="tx1"/>
                        </a:solidFill>
                        <a:effectLst/>
                        <a:latin typeface="Arial"/>
                        <a:ea typeface="Times New Roman"/>
                        <a:cs typeface="Times New Roman"/>
                      </a:endParaRPr>
                    </a:p>
                  </a:txBody>
                  <a:tcPr marL="0" marR="0" marT="36000" marB="36000"/>
                </a:tc>
                <a:tc hMerge="1">
                  <a:txBody>
                    <a:bodyPr/>
                    <a:lstStyle/>
                    <a:p>
                      <a:pPr algn="r"/>
                      <a:endParaRPr lang="en-GB" sz="1200" dirty="0">
                        <a:solidFill>
                          <a:schemeClr val="tx2"/>
                        </a:solidFill>
                      </a:endParaRPr>
                    </a:p>
                  </a:txBody>
                  <a:tcPr/>
                </a:tc>
                <a:tc>
                  <a:txBody>
                    <a:bodyPr/>
                    <a:lstStyle/>
                    <a:p>
                      <a:pPr marL="285750" indent="-285750" algn="ctr">
                        <a:buFont typeface="Wingdings" panose="05000000000000000000" pitchFamily="2" charset="2"/>
                        <a:buChar char="ü"/>
                      </a:pPr>
                      <a:r>
                        <a:rPr lang="cs-CZ" sz="1200" dirty="0">
                          <a:solidFill>
                            <a:schemeClr val="tx1"/>
                          </a:solidFill>
                        </a:rPr>
                        <a:t> </a:t>
                      </a:r>
                      <a:endParaRPr lang="en-GB" sz="1200" dirty="0">
                        <a:solidFill>
                          <a:schemeClr val="tx1"/>
                        </a:solidFill>
                      </a:endParaRPr>
                    </a:p>
                  </a:txBody>
                  <a:tcPr marL="0" marR="0" marT="36000" marB="36000"/>
                </a:tc>
                <a:tc>
                  <a:txBody>
                    <a:bodyPr/>
                    <a:lstStyle/>
                    <a:p>
                      <a:pPr algn="ctr"/>
                      <a:endParaRPr lang="en-GB" sz="1200" dirty="0">
                        <a:solidFill>
                          <a:schemeClr val="tx1"/>
                        </a:solidFill>
                      </a:endParaRPr>
                    </a:p>
                  </a:txBody>
                  <a:tcPr marL="0" marR="0" marT="36000" marB="36000"/>
                </a:tc>
                <a:extLst>
                  <a:ext uri="{0D108BD9-81ED-4DB2-BD59-A6C34878D82A}">
                    <a16:rowId xmlns:a16="http://schemas.microsoft.com/office/drawing/2014/main" val="10003"/>
                  </a:ext>
                </a:extLst>
              </a:tr>
              <a:tr h="0">
                <a:tc gridSpan="2">
                  <a:txBody>
                    <a:bodyPr/>
                    <a:lstStyle/>
                    <a:p>
                      <a:pPr lvl="1" algn="l">
                        <a:spcAft>
                          <a:spcPts val="0"/>
                        </a:spcAft>
                      </a:pPr>
                      <a:r>
                        <a:rPr lang="en-US" sz="1200" b="0" dirty="0">
                          <a:solidFill>
                            <a:schemeClr val="tx1"/>
                          </a:solidFill>
                          <a:effectLst/>
                        </a:rPr>
                        <a:t>Marketing</a:t>
                      </a:r>
                      <a:r>
                        <a:rPr lang="cs-CZ" sz="1200" b="0" dirty="0">
                          <a:solidFill>
                            <a:schemeClr val="tx1"/>
                          </a:solidFill>
                          <a:effectLst/>
                        </a:rPr>
                        <a:t> </a:t>
                      </a:r>
                      <a:r>
                        <a:rPr lang="en-US" sz="1200" b="0" dirty="0">
                          <a:solidFill>
                            <a:schemeClr val="tx1"/>
                          </a:solidFill>
                          <a:effectLst/>
                        </a:rPr>
                        <a:t>&amp;</a:t>
                      </a:r>
                      <a:r>
                        <a:rPr lang="cs-CZ" sz="1200" b="0" dirty="0">
                          <a:solidFill>
                            <a:schemeClr val="tx1"/>
                          </a:solidFill>
                          <a:effectLst/>
                        </a:rPr>
                        <a:t> prodej</a:t>
                      </a:r>
                      <a:endParaRPr lang="en-GB" sz="1200" b="0" dirty="0">
                        <a:solidFill>
                          <a:schemeClr val="tx1"/>
                        </a:solidFill>
                        <a:effectLst/>
                        <a:latin typeface="Arial"/>
                        <a:ea typeface="Times New Roman"/>
                        <a:cs typeface="Times New Roman"/>
                      </a:endParaRPr>
                    </a:p>
                  </a:txBody>
                  <a:tcPr marL="0" marR="0" marT="36000" marB="36000"/>
                </a:tc>
                <a:tc hMerge="1">
                  <a:txBody>
                    <a:bodyPr/>
                    <a:lstStyle/>
                    <a:p>
                      <a:pPr algn="r"/>
                      <a:endParaRPr lang="en-GB" sz="1200" dirty="0">
                        <a:solidFill>
                          <a:schemeClr val="tx2"/>
                        </a:solidFill>
                      </a:endParaRPr>
                    </a:p>
                  </a:txBody>
                  <a:tcPr/>
                </a:tc>
                <a:tc>
                  <a:txBody>
                    <a:bodyPr/>
                    <a:lstStyle/>
                    <a:p>
                      <a:pPr algn="ctr"/>
                      <a:endParaRPr lang="en-GB" sz="1200" dirty="0">
                        <a:solidFill>
                          <a:schemeClr val="tx1"/>
                        </a:solidFill>
                      </a:endParaRPr>
                    </a:p>
                  </a:txBody>
                  <a:tcPr marL="0" marR="0" marT="36000" marB="36000"/>
                </a:tc>
                <a:tc>
                  <a:txBody>
                    <a:bodyPr/>
                    <a:lstStyle/>
                    <a:p>
                      <a:pPr marL="285750" indent="-285750" algn="ctr">
                        <a:buFont typeface="Wingdings" panose="05000000000000000000" pitchFamily="2" charset="2"/>
                        <a:buChar char="ü"/>
                      </a:pPr>
                      <a:r>
                        <a:rPr lang="cs-CZ" sz="1200" dirty="0">
                          <a:solidFill>
                            <a:schemeClr val="tx1"/>
                          </a:solidFill>
                        </a:rPr>
                        <a:t> </a:t>
                      </a:r>
                      <a:endParaRPr lang="en-GB" sz="1200" dirty="0">
                        <a:solidFill>
                          <a:schemeClr val="tx1"/>
                        </a:solidFill>
                      </a:endParaRPr>
                    </a:p>
                  </a:txBody>
                  <a:tcPr marL="0" marR="0" marT="36000" marB="36000"/>
                </a:tc>
                <a:extLst>
                  <a:ext uri="{0D108BD9-81ED-4DB2-BD59-A6C34878D82A}">
                    <a16:rowId xmlns:a16="http://schemas.microsoft.com/office/drawing/2014/main" val="10004"/>
                  </a:ext>
                </a:extLst>
              </a:tr>
              <a:tr h="0">
                <a:tc gridSpan="2">
                  <a:txBody>
                    <a:bodyPr/>
                    <a:lstStyle/>
                    <a:p>
                      <a:pPr lvl="1" algn="l">
                        <a:spcAft>
                          <a:spcPts val="0"/>
                        </a:spcAft>
                      </a:pPr>
                      <a:r>
                        <a:rPr lang="cs-CZ" sz="1200" b="0" dirty="0">
                          <a:solidFill>
                            <a:schemeClr val="tx1"/>
                          </a:solidFill>
                          <a:effectLst/>
                        </a:rPr>
                        <a:t>Vyřizování stížností</a:t>
                      </a:r>
                      <a:r>
                        <a:rPr lang="cs-CZ" sz="1200" b="0" baseline="0" dirty="0">
                          <a:solidFill>
                            <a:schemeClr val="tx1"/>
                          </a:solidFill>
                          <a:effectLst/>
                        </a:rPr>
                        <a:t> </a:t>
                      </a:r>
                      <a:br>
                        <a:rPr lang="cs-CZ" sz="1200" b="0" baseline="0" dirty="0">
                          <a:solidFill>
                            <a:schemeClr val="tx1"/>
                          </a:solidFill>
                          <a:effectLst/>
                        </a:rPr>
                      </a:br>
                      <a:r>
                        <a:rPr lang="cs-CZ" sz="1200" b="0" baseline="0" dirty="0">
                          <a:solidFill>
                            <a:schemeClr val="tx1"/>
                          </a:solidFill>
                          <a:effectLst/>
                        </a:rPr>
                        <a:t>a reklamací</a:t>
                      </a:r>
                      <a:endParaRPr lang="en-GB" sz="1200" b="0" dirty="0">
                        <a:solidFill>
                          <a:schemeClr val="tx1"/>
                        </a:solidFill>
                        <a:effectLst/>
                        <a:latin typeface="Arial"/>
                        <a:ea typeface="Times New Roman"/>
                        <a:cs typeface="Times New Roman"/>
                      </a:endParaRPr>
                    </a:p>
                  </a:txBody>
                  <a:tcPr marL="0" marR="0" marT="36000" marB="36000"/>
                </a:tc>
                <a:tc hMerge="1">
                  <a:txBody>
                    <a:bodyPr/>
                    <a:lstStyle/>
                    <a:p>
                      <a:pPr algn="r"/>
                      <a:endParaRPr lang="en-GB" sz="1200" dirty="0">
                        <a:solidFill>
                          <a:schemeClr val="tx2"/>
                        </a:solidFill>
                      </a:endParaRPr>
                    </a:p>
                  </a:txBody>
                  <a:tcPr/>
                </a:tc>
                <a:tc>
                  <a:txBody>
                    <a:bodyPr/>
                    <a:lstStyle/>
                    <a:p>
                      <a:pPr marL="342900" indent="-342900" algn="ctr">
                        <a:buFont typeface="Wingdings" panose="05000000000000000000" pitchFamily="2" charset="2"/>
                        <a:buChar char="ü"/>
                      </a:pPr>
                      <a:r>
                        <a:rPr lang="cs-CZ" sz="1200" dirty="0">
                          <a:solidFill>
                            <a:schemeClr val="tx1"/>
                          </a:solidFill>
                        </a:rPr>
                        <a:t> </a:t>
                      </a:r>
                      <a:endParaRPr lang="en-GB" sz="1200" dirty="0">
                        <a:solidFill>
                          <a:schemeClr val="tx1"/>
                        </a:solidFill>
                      </a:endParaRPr>
                    </a:p>
                  </a:txBody>
                  <a:tcPr marL="0" marR="0" marT="36000" marB="36000"/>
                </a:tc>
                <a:tc>
                  <a:txBody>
                    <a:bodyPr/>
                    <a:lstStyle/>
                    <a:p>
                      <a:pPr algn="ctr"/>
                      <a:endParaRPr lang="en-GB" sz="1200" dirty="0">
                        <a:solidFill>
                          <a:schemeClr val="tx1"/>
                        </a:solidFill>
                      </a:endParaRPr>
                    </a:p>
                  </a:txBody>
                  <a:tcPr marL="0" marR="0" marT="36000" marB="36000"/>
                </a:tc>
                <a:extLst>
                  <a:ext uri="{0D108BD9-81ED-4DB2-BD59-A6C34878D82A}">
                    <a16:rowId xmlns:a16="http://schemas.microsoft.com/office/drawing/2014/main" val="10005"/>
                  </a:ext>
                </a:extLst>
              </a:tr>
              <a:tr h="0">
                <a:tc gridSpan="2">
                  <a:txBody>
                    <a:bodyPr/>
                    <a:lstStyle/>
                    <a:p>
                      <a:pPr lvl="1" algn="l">
                        <a:spcAft>
                          <a:spcPts val="0"/>
                        </a:spcAft>
                      </a:pPr>
                      <a:r>
                        <a:rPr lang="cs-CZ" sz="1200" b="0" dirty="0">
                          <a:solidFill>
                            <a:schemeClr val="tx1"/>
                          </a:solidFill>
                          <a:effectLst/>
                        </a:rPr>
                        <a:t>Zákaznická</a:t>
                      </a:r>
                      <a:r>
                        <a:rPr lang="cs-CZ" sz="1200" b="0" baseline="0" dirty="0">
                          <a:solidFill>
                            <a:schemeClr val="tx1"/>
                          </a:solidFill>
                          <a:effectLst/>
                        </a:rPr>
                        <a:t> a technická podpora</a:t>
                      </a:r>
                      <a:endParaRPr lang="en-GB" sz="1200" b="0" dirty="0">
                        <a:solidFill>
                          <a:schemeClr val="tx1"/>
                        </a:solidFill>
                        <a:effectLst/>
                        <a:latin typeface="Arial"/>
                        <a:ea typeface="Times New Roman"/>
                        <a:cs typeface="Times New Roman"/>
                      </a:endParaRPr>
                    </a:p>
                  </a:txBody>
                  <a:tcPr marL="0" marR="0" marT="36000" marB="36000"/>
                </a:tc>
                <a:tc hMerge="1">
                  <a:txBody>
                    <a:bodyPr/>
                    <a:lstStyle/>
                    <a:p>
                      <a:pPr algn="r"/>
                      <a:endParaRPr lang="en-GB" sz="1200" dirty="0">
                        <a:solidFill>
                          <a:schemeClr val="tx2"/>
                        </a:solidFill>
                      </a:endParaRPr>
                    </a:p>
                  </a:txBody>
                  <a:tcPr/>
                </a:tc>
                <a:tc>
                  <a:txBody>
                    <a:bodyPr/>
                    <a:lstStyle/>
                    <a:p>
                      <a:pPr marL="285750" indent="-285750" algn="ctr">
                        <a:buFont typeface="Wingdings" panose="05000000000000000000" pitchFamily="2" charset="2"/>
                        <a:buChar char="ü"/>
                      </a:pPr>
                      <a:r>
                        <a:rPr lang="cs-CZ" sz="1200" dirty="0">
                          <a:solidFill>
                            <a:schemeClr val="tx1"/>
                          </a:solidFill>
                        </a:rPr>
                        <a:t> </a:t>
                      </a:r>
                      <a:endParaRPr lang="en-GB" sz="1200" dirty="0">
                        <a:solidFill>
                          <a:schemeClr val="tx1"/>
                        </a:solidFill>
                      </a:endParaRPr>
                    </a:p>
                  </a:txBody>
                  <a:tcPr marL="0" marR="0" marT="36000" marB="36000"/>
                </a:tc>
                <a:tc>
                  <a:txBody>
                    <a:bodyPr/>
                    <a:lstStyle/>
                    <a:p>
                      <a:pPr algn="ctr"/>
                      <a:endParaRPr lang="en-GB" sz="1200" dirty="0">
                        <a:solidFill>
                          <a:schemeClr val="tx1"/>
                        </a:solidFill>
                      </a:endParaRPr>
                    </a:p>
                  </a:txBody>
                  <a:tcPr marL="0" marR="0" marT="36000" marB="36000"/>
                </a:tc>
                <a:extLst>
                  <a:ext uri="{0D108BD9-81ED-4DB2-BD59-A6C34878D82A}">
                    <a16:rowId xmlns:a16="http://schemas.microsoft.com/office/drawing/2014/main" val="10006"/>
                  </a:ext>
                </a:extLst>
              </a:tr>
              <a:tr h="0">
                <a:tc gridSpan="4">
                  <a:txBody>
                    <a:bodyPr/>
                    <a:lstStyle/>
                    <a:p>
                      <a:pPr algn="l">
                        <a:spcAft>
                          <a:spcPts val="0"/>
                        </a:spcAft>
                      </a:pPr>
                      <a:r>
                        <a:rPr lang="cs-CZ" sz="1200" noProof="0" dirty="0">
                          <a:solidFill>
                            <a:schemeClr val="tx1"/>
                          </a:solidFill>
                          <a:effectLst/>
                        </a:rPr>
                        <a:t>Rizika </a:t>
                      </a:r>
                      <a:endParaRPr lang="cs-CZ" sz="1200" noProof="0" dirty="0">
                        <a:solidFill>
                          <a:schemeClr val="tx1"/>
                        </a:solidFill>
                        <a:effectLst/>
                        <a:latin typeface="Arial"/>
                        <a:ea typeface="Times New Roman"/>
                        <a:cs typeface="Times New Roman"/>
                      </a:endParaRPr>
                    </a:p>
                  </a:txBody>
                  <a:tcPr marL="0" marR="0" marT="36000" marB="36000"/>
                </a:tc>
                <a:tc hMerge="1">
                  <a:txBody>
                    <a:bodyPr/>
                    <a:lstStyle/>
                    <a:p>
                      <a:endParaRPr lang="cs-CZ"/>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0">
                <a:tc gridSpan="2">
                  <a:txBody>
                    <a:bodyPr/>
                    <a:lstStyle/>
                    <a:p>
                      <a:pPr lvl="1" algn="l">
                        <a:spcAft>
                          <a:spcPts val="0"/>
                        </a:spcAft>
                      </a:pPr>
                      <a:r>
                        <a:rPr lang="cs-CZ" sz="1200" b="0" dirty="0">
                          <a:solidFill>
                            <a:schemeClr val="tx1"/>
                          </a:solidFill>
                          <a:effectLst/>
                        </a:rPr>
                        <a:t>Tržní riziko</a:t>
                      </a:r>
                      <a:endParaRPr lang="en-GB" sz="1200" b="0" dirty="0">
                        <a:solidFill>
                          <a:schemeClr val="tx1"/>
                        </a:solidFill>
                        <a:effectLst/>
                        <a:latin typeface="Arial"/>
                        <a:ea typeface="Times New Roman"/>
                        <a:cs typeface="Times New Roman"/>
                      </a:endParaRPr>
                    </a:p>
                  </a:txBody>
                  <a:tcPr marL="0" marR="0" marT="36000" marB="36000"/>
                </a:tc>
                <a:tc hMerge="1">
                  <a:txBody>
                    <a:bodyPr/>
                    <a:lstStyle/>
                    <a:p>
                      <a:endParaRPr lang="cs-CZ" dirty="0"/>
                    </a:p>
                  </a:txBody>
                  <a:tcPr/>
                </a:tc>
                <a:tc>
                  <a:txBody>
                    <a:bodyPr/>
                    <a:lstStyle/>
                    <a:p>
                      <a:pPr algn="ctr"/>
                      <a:endParaRPr lang="en-GB" sz="1200" dirty="0">
                        <a:solidFill>
                          <a:schemeClr val="tx1"/>
                        </a:solidFill>
                      </a:endParaRPr>
                    </a:p>
                  </a:txBody>
                  <a:tcPr marL="0" marR="0" marT="36000" marB="36000"/>
                </a:tc>
                <a:tc>
                  <a:txBody>
                    <a:bodyPr/>
                    <a:lstStyle/>
                    <a:p>
                      <a:pPr marL="285750" indent="-285750" algn="ctr">
                        <a:buFont typeface="Wingdings" panose="05000000000000000000" pitchFamily="2" charset="2"/>
                        <a:buChar char="ü"/>
                      </a:pPr>
                      <a:r>
                        <a:rPr lang="cs-CZ" sz="1200" dirty="0">
                          <a:solidFill>
                            <a:schemeClr val="tx1"/>
                          </a:solidFill>
                        </a:rPr>
                        <a:t> </a:t>
                      </a:r>
                      <a:endParaRPr lang="en-GB" sz="1200" dirty="0">
                        <a:solidFill>
                          <a:schemeClr val="tx1"/>
                        </a:solidFill>
                      </a:endParaRPr>
                    </a:p>
                  </a:txBody>
                  <a:tcPr marL="0" marR="0" marT="36000" marB="36000"/>
                </a:tc>
                <a:extLst>
                  <a:ext uri="{0D108BD9-81ED-4DB2-BD59-A6C34878D82A}">
                    <a16:rowId xmlns:a16="http://schemas.microsoft.com/office/drawing/2014/main" val="10008"/>
                  </a:ext>
                </a:extLst>
              </a:tr>
              <a:tr h="0">
                <a:tc gridSpan="2">
                  <a:txBody>
                    <a:bodyPr/>
                    <a:lstStyle/>
                    <a:p>
                      <a:pPr lvl="1" algn="l">
                        <a:spcAft>
                          <a:spcPts val="0"/>
                        </a:spcAft>
                      </a:pPr>
                      <a:r>
                        <a:rPr lang="cs-CZ" sz="1200" b="0" dirty="0">
                          <a:solidFill>
                            <a:schemeClr val="tx1"/>
                          </a:solidFill>
                          <a:effectLst/>
                        </a:rPr>
                        <a:t>Kreditní riziko</a:t>
                      </a:r>
                      <a:endParaRPr lang="en-GB" sz="1200" b="0" dirty="0">
                        <a:solidFill>
                          <a:schemeClr val="tx1"/>
                        </a:solidFill>
                        <a:effectLst/>
                        <a:latin typeface="Arial"/>
                        <a:ea typeface="Times New Roman"/>
                        <a:cs typeface="Times New Roman"/>
                      </a:endParaRPr>
                    </a:p>
                  </a:txBody>
                  <a:tcPr marL="0" marR="0" marT="36000" marB="36000"/>
                </a:tc>
                <a:tc hMerge="1">
                  <a:txBody>
                    <a:bodyPr/>
                    <a:lstStyle/>
                    <a:p>
                      <a:pPr algn="r"/>
                      <a:endParaRPr lang="en-GB" sz="1200" dirty="0">
                        <a:solidFill>
                          <a:schemeClr val="tx2"/>
                        </a:solidFill>
                      </a:endParaRPr>
                    </a:p>
                  </a:txBody>
                  <a:tcPr/>
                </a:tc>
                <a:tc>
                  <a:txBody>
                    <a:bodyPr/>
                    <a:lstStyle/>
                    <a:p>
                      <a:pPr marL="285750" indent="-285750" algn="ctr">
                        <a:buFont typeface="Wingdings" panose="05000000000000000000" pitchFamily="2" charset="2"/>
                        <a:buChar char="ü"/>
                      </a:pPr>
                      <a:r>
                        <a:rPr lang="cs-CZ" sz="1200" dirty="0">
                          <a:solidFill>
                            <a:schemeClr val="tx1"/>
                          </a:solidFill>
                        </a:rPr>
                        <a:t> </a:t>
                      </a:r>
                      <a:endParaRPr lang="en-GB" sz="1200" dirty="0">
                        <a:solidFill>
                          <a:schemeClr val="tx1"/>
                        </a:solidFill>
                      </a:endParaRPr>
                    </a:p>
                  </a:txBody>
                  <a:tcPr marL="0" marR="0" marT="36000" marB="36000"/>
                </a:tc>
                <a:tc>
                  <a:txBody>
                    <a:bodyPr/>
                    <a:lstStyle/>
                    <a:p>
                      <a:pPr algn="ctr"/>
                      <a:endParaRPr lang="en-GB" sz="1200" dirty="0">
                        <a:solidFill>
                          <a:schemeClr val="tx1"/>
                        </a:solidFill>
                      </a:endParaRPr>
                    </a:p>
                  </a:txBody>
                  <a:tcPr marL="0" marR="0" marT="36000" marB="36000"/>
                </a:tc>
                <a:extLst>
                  <a:ext uri="{0D108BD9-81ED-4DB2-BD59-A6C34878D82A}">
                    <a16:rowId xmlns:a16="http://schemas.microsoft.com/office/drawing/2014/main" val="10009"/>
                  </a:ext>
                </a:extLst>
              </a:tr>
              <a:tr h="0">
                <a:tc gridSpan="2">
                  <a:txBody>
                    <a:bodyPr/>
                    <a:lstStyle/>
                    <a:p>
                      <a:pPr lvl="1" algn="l">
                        <a:spcAft>
                          <a:spcPts val="0"/>
                        </a:spcAft>
                      </a:pPr>
                      <a:r>
                        <a:rPr lang="cs-CZ" sz="1200" b="0" dirty="0">
                          <a:solidFill>
                            <a:schemeClr val="tx1"/>
                          </a:solidFill>
                          <a:effectLst/>
                        </a:rPr>
                        <a:t>Záruční riziko</a:t>
                      </a:r>
                      <a:endParaRPr lang="en-GB" sz="1200" b="0" dirty="0">
                        <a:solidFill>
                          <a:schemeClr val="tx1"/>
                        </a:solidFill>
                        <a:effectLst/>
                        <a:latin typeface="Arial"/>
                        <a:ea typeface="Times New Roman"/>
                        <a:cs typeface="Times New Roman"/>
                      </a:endParaRPr>
                    </a:p>
                  </a:txBody>
                  <a:tcPr marL="0" marR="0" marT="36000" marB="36000"/>
                </a:tc>
                <a:tc hMerge="1">
                  <a:txBody>
                    <a:bodyPr/>
                    <a:lstStyle/>
                    <a:p>
                      <a:pPr algn="r"/>
                      <a:endParaRPr lang="en-GB" sz="1200" dirty="0">
                        <a:solidFill>
                          <a:schemeClr val="tx2"/>
                        </a:solidFill>
                      </a:endParaRPr>
                    </a:p>
                  </a:txBody>
                  <a:tcPr/>
                </a:tc>
                <a:tc>
                  <a:txBody>
                    <a:bodyPr/>
                    <a:lstStyle/>
                    <a:p>
                      <a:pPr marL="285750" indent="-285750" algn="ctr">
                        <a:buFont typeface="Wingdings" panose="05000000000000000000" pitchFamily="2" charset="2"/>
                        <a:buChar char="ü"/>
                      </a:pPr>
                      <a:r>
                        <a:rPr lang="cs-CZ" sz="1200" dirty="0">
                          <a:solidFill>
                            <a:schemeClr val="tx1"/>
                          </a:solidFill>
                        </a:rPr>
                        <a:t>  </a:t>
                      </a:r>
                      <a:endParaRPr lang="en-GB" sz="1200" dirty="0">
                        <a:solidFill>
                          <a:schemeClr val="tx1"/>
                        </a:solidFill>
                      </a:endParaRPr>
                    </a:p>
                  </a:txBody>
                  <a:tcPr marL="0" marR="0" marT="36000" marB="36000"/>
                </a:tc>
                <a:tc>
                  <a:txBody>
                    <a:bodyPr/>
                    <a:lstStyle/>
                    <a:p>
                      <a:pPr algn="ctr"/>
                      <a:endParaRPr lang="en-GB" sz="1200" dirty="0">
                        <a:solidFill>
                          <a:schemeClr val="tx1"/>
                        </a:solidFill>
                      </a:endParaRPr>
                    </a:p>
                  </a:txBody>
                  <a:tcPr marL="0" marR="0" marT="36000" marB="36000"/>
                </a:tc>
                <a:extLst>
                  <a:ext uri="{0D108BD9-81ED-4DB2-BD59-A6C34878D82A}">
                    <a16:rowId xmlns:a16="http://schemas.microsoft.com/office/drawing/2014/main" val="10010"/>
                  </a:ext>
                </a:extLst>
              </a:tr>
              <a:tr h="0">
                <a:tc gridSpan="2">
                  <a:txBody>
                    <a:bodyPr/>
                    <a:lstStyle/>
                    <a:p>
                      <a:pPr lvl="1" algn="l">
                        <a:spcAft>
                          <a:spcPts val="0"/>
                        </a:spcAft>
                      </a:pPr>
                      <a:r>
                        <a:rPr lang="cs-CZ" sz="1200" b="0" dirty="0">
                          <a:solidFill>
                            <a:schemeClr val="tx1"/>
                          </a:solidFill>
                          <a:effectLst/>
                        </a:rPr>
                        <a:t>Kurzové riziko</a:t>
                      </a:r>
                      <a:endParaRPr lang="en-GB" sz="1200" b="0" dirty="0">
                        <a:solidFill>
                          <a:schemeClr val="tx1"/>
                        </a:solidFill>
                        <a:effectLst/>
                        <a:latin typeface="Arial"/>
                        <a:ea typeface="Times New Roman"/>
                        <a:cs typeface="Times New Roman"/>
                      </a:endParaRPr>
                    </a:p>
                  </a:txBody>
                  <a:tcPr marL="0" marR="0" marT="36000" marB="36000"/>
                </a:tc>
                <a:tc hMerge="1">
                  <a:txBody>
                    <a:bodyPr/>
                    <a:lstStyle/>
                    <a:p>
                      <a:pPr algn="r"/>
                      <a:endParaRPr lang="en-GB" sz="1200" dirty="0">
                        <a:solidFill>
                          <a:schemeClr val="tx2"/>
                        </a:solidFill>
                      </a:endParaRPr>
                    </a:p>
                  </a:txBody>
                  <a:tcPr/>
                </a:tc>
                <a:tc>
                  <a:txBody>
                    <a:bodyPr/>
                    <a:lstStyle/>
                    <a:p>
                      <a:pPr marL="285750" indent="-285750" algn="ctr">
                        <a:buFont typeface="Wingdings" panose="05000000000000000000" pitchFamily="2" charset="2"/>
                        <a:buChar char="ü"/>
                      </a:pPr>
                      <a:r>
                        <a:rPr lang="cs-CZ" sz="1200" dirty="0">
                          <a:solidFill>
                            <a:schemeClr val="tx1"/>
                          </a:solidFill>
                        </a:rPr>
                        <a:t> </a:t>
                      </a:r>
                      <a:endParaRPr lang="en-GB" sz="1200" dirty="0">
                        <a:solidFill>
                          <a:schemeClr val="tx1"/>
                        </a:solidFill>
                      </a:endParaRPr>
                    </a:p>
                  </a:txBody>
                  <a:tcPr marL="0" marR="0" marT="36000" marB="36000"/>
                </a:tc>
                <a:tc>
                  <a:txBody>
                    <a:bodyPr/>
                    <a:lstStyle/>
                    <a:p>
                      <a:pPr algn="ctr"/>
                      <a:endParaRPr lang="en-GB" sz="1200" dirty="0">
                        <a:solidFill>
                          <a:schemeClr val="tx1"/>
                        </a:solidFill>
                      </a:endParaRPr>
                    </a:p>
                  </a:txBody>
                  <a:tcPr marL="0" marR="0" marT="36000" marB="36000"/>
                </a:tc>
                <a:extLst>
                  <a:ext uri="{0D108BD9-81ED-4DB2-BD59-A6C34878D82A}">
                    <a16:rowId xmlns:a16="http://schemas.microsoft.com/office/drawing/2014/main" val="10011"/>
                  </a:ext>
                </a:extLst>
              </a:tr>
              <a:tr h="0">
                <a:tc gridSpan="4">
                  <a:txBody>
                    <a:bodyPr/>
                    <a:lstStyle/>
                    <a:p>
                      <a:pPr algn="l">
                        <a:spcAft>
                          <a:spcPts val="0"/>
                        </a:spcAft>
                      </a:pPr>
                      <a:r>
                        <a:rPr lang="cs-CZ" sz="1200" noProof="0" dirty="0">
                          <a:solidFill>
                            <a:schemeClr val="tx1"/>
                          </a:solidFill>
                          <a:effectLst/>
                        </a:rPr>
                        <a:t>Majetek</a:t>
                      </a:r>
                      <a:endParaRPr lang="cs-CZ" sz="1200" noProof="0" dirty="0">
                        <a:solidFill>
                          <a:schemeClr val="tx1"/>
                        </a:solidFill>
                        <a:effectLst/>
                        <a:latin typeface="Arial"/>
                        <a:ea typeface="Times New Roman"/>
                        <a:cs typeface="Times New Roman"/>
                      </a:endParaRPr>
                    </a:p>
                  </a:txBody>
                  <a:tcPr marL="0" marR="0" marT="36000" marB="36000"/>
                </a:tc>
                <a:tc hMerge="1">
                  <a:txBody>
                    <a:bodyPr/>
                    <a:lstStyle/>
                    <a:p>
                      <a:endParaRPr lang="cs-CZ"/>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12"/>
                  </a:ext>
                </a:extLst>
              </a:tr>
              <a:tr h="0">
                <a:tc gridSpan="2">
                  <a:txBody>
                    <a:bodyPr/>
                    <a:lstStyle/>
                    <a:p>
                      <a:pPr lvl="1" algn="l">
                        <a:spcAft>
                          <a:spcPts val="0"/>
                        </a:spcAft>
                      </a:pPr>
                      <a:r>
                        <a:rPr lang="cs-CZ" sz="1200" b="0" dirty="0">
                          <a:solidFill>
                            <a:schemeClr val="tx1"/>
                          </a:solidFill>
                          <a:effectLst/>
                        </a:rPr>
                        <a:t>Duševní vlastnictví</a:t>
                      </a:r>
                      <a:endParaRPr lang="en-GB" sz="1200" b="0" dirty="0">
                        <a:solidFill>
                          <a:schemeClr val="tx1"/>
                        </a:solidFill>
                        <a:effectLst/>
                        <a:latin typeface="Arial"/>
                        <a:ea typeface="Times New Roman"/>
                        <a:cs typeface="Times New Roman"/>
                      </a:endParaRPr>
                    </a:p>
                  </a:txBody>
                  <a:tcPr marL="0" marR="0" marT="36000" marB="36000"/>
                </a:tc>
                <a:tc hMerge="1">
                  <a:txBody>
                    <a:bodyPr/>
                    <a:lstStyle/>
                    <a:p>
                      <a:endParaRPr lang="cs-CZ"/>
                    </a:p>
                  </a:txBody>
                  <a:tcPr/>
                </a:tc>
                <a:tc>
                  <a:txBody>
                    <a:bodyPr/>
                    <a:lstStyle/>
                    <a:p>
                      <a:pPr algn="ctr"/>
                      <a:endParaRPr lang="en-GB" sz="1200" dirty="0">
                        <a:solidFill>
                          <a:schemeClr val="tx1"/>
                        </a:solidFill>
                      </a:endParaRPr>
                    </a:p>
                  </a:txBody>
                  <a:tcPr marL="0" marR="0" marT="36000" marB="36000"/>
                </a:tc>
                <a:tc>
                  <a:txBody>
                    <a:bodyPr/>
                    <a:lstStyle/>
                    <a:p>
                      <a:pPr marL="285750" indent="-285750" algn="ctr">
                        <a:buFont typeface="Wingdings" panose="05000000000000000000" pitchFamily="2" charset="2"/>
                        <a:buChar char="ü"/>
                      </a:pPr>
                      <a:r>
                        <a:rPr lang="cs-CZ" sz="1200" dirty="0">
                          <a:solidFill>
                            <a:schemeClr val="tx1"/>
                          </a:solidFill>
                        </a:rPr>
                        <a:t> </a:t>
                      </a:r>
                      <a:endParaRPr lang="en-GB" sz="1200" dirty="0">
                        <a:solidFill>
                          <a:schemeClr val="tx1"/>
                        </a:solidFill>
                      </a:endParaRPr>
                    </a:p>
                  </a:txBody>
                  <a:tcPr marL="0" marR="0" marT="36000" marB="36000"/>
                </a:tc>
                <a:extLst>
                  <a:ext uri="{0D108BD9-81ED-4DB2-BD59-A6C34878D82A}">
                    <a16:rowId xmlns:a16="http://schemas.microsoft.com/office/drawing/2014/main" val="10013"/>
                  </a:ext>
                </a:extLst>
              </a:tr>
              <a:tr h="0">
                <a:tc gridSpan="2">
                  <a:txBody>
                    <a:bodyPr/>
                    <a:lstStyle/>
                    <a:p>
                      <a:pPr lvl="1" algn="l">
                        <a:spcAft>
                          <a:spcPts val="0"/>
                        </a:spcAft>
                      </a:pPr>
                      <a:r>
                        <a:rPr lang="cs-CZ" sz="1200" b="0" dirty="0">
                          <a:solidFill>
                            <a:schemeClr val="tx1"/>
                          </a:solidFill>
                          <a:effectLst/>
                        </a:rPr>
                        <a:t>Nemovitosti</a:t>
                      </a:r>
                      <a:r>
                        <a:rPr lang="cs-CZ" sz="1200" b="0" baseline="0" dirty="0">
                          <a:solidFill>
                            <a:schemeClr val="tx1"/>
                          </a:solidFill>
                          <a:effectLst/>
                        </a:rPr>
                        <a:t> a vybavení</a:t>
                      </a:r>
                      <a:endParaRPr lang="en-GB" sz="1200" b="0" dirty="0">
                        <a:solidFill>
                          <a:schemeClr val="tx1"/>
                        </a:solidFill>
                        <a:effectLst/>
                        <a:latin typeface="Arial"/>
                        <a:ea typeface="Times New Roman"/>
                        <a:cs typeface="Times New Roman"/>
                      </a:endParaRPr>
                    </a:p>
                  </a:txBody>
                  <a:tcPr marL="0" marR="0" marT="36000" marB="36000"/>
                </a:tc>
                <a:tc hMerge="1">
                  <a:txBody>
                    <a:bodyPr/>
                    <a:lstStyle/>
                    <a:p>
                      <a:endParaRPr lang="cs-CZ"/>
                    </a:p>
                  </a:txBody>
                  <a:tcPr/>
                </a:tc>
                <a:tc>
                  <a:txBody>
                    <a:bodyPr/>
                    <a:lstStyle/>
                    <a:p>
                      <a:pPr marL="285750" indent="-285750" algn="ctr">
                        <a:buFont typeface="Wingdings" panose="05000000000000000000" pitchFamily="2" charset="2"/>
                        <a:buChar char="ü"/>
                      </a:pPr>
                      <a:r>
                        <a:rPr lang="cs-CZ" sz="1200" dirty="0">
                          <a:solidFill>
                            <a:schemeClr val="tx1"/>
                          </a:solidFill>
                        </a:rPr>
                        <a:t> </a:t>
                      </a:r>
                      <a:endParaRPr lang="en-GB" sz="1200" dirty="0">
                        <a:solidFill>
                          <a:schemeClr val="tx1"/>
                        </a:solidFill>
                      </a:endParaRPr>
                    </a:p>
                  </a:txBody>
                  <a:tcPr marL="0" marR="0" marT="36000" marB="36000"/>
                </a:tc>
                <a:tc>
                  <a:txBody>
                    <a:bodyPr/>
                    <a:lstStyle/>
                    <a:p>
                      <a:pPr algn="ctr"/>
                      <a:endParaRPr lang="en-GB" sz="1200" dirty="0">
                        <a:solidFill>
                          <a:schemeClr val="tx1"/>
                        </a:solidFill>
                      </a:endParaRPr>
                    </a:p>
                  </a:txBody>
                  <a:tcPr marL="0" marR="0" marT="36000" marB="36000"/>
                </a:tc>
                <a:extLst>
                  <a:ext uri="{0D108BD9-81ED-4DB2-BD59-A6C34878D82A}">
                    <a16:rowId xmlns:a16="http://schemas.microsoft.com/office/drawing/2014/main" val="10014"/>
                  </a:ext>
                </a:extLst>
              </a:tr>
            </a:tbl>
          </a:graphicData>
        </a:graphic>
      </p:graphicFrame>
      <p:sp>
        <p:nvSpPr>
          <p:cNvPr id="3" name="TextBox 2"/>
          <p:cNvSpPr txBox="1"/>
          <p:nvPr/>
        </p:nvSpPr>
        <p:spPr>
          <a:xfrm>
            <a:off x="323850" y="1374655"/>
            <a:ext cx="5111750" cy="368301"/>
          </a:xfrm>
          <a:prstGeom prst="rect">
            <a:avLst/>
          </a:prstGeom>
          <a:noFill/>
        </p:spPr>
        <p:txBody>
          <a:bodyPr wrap="none" lIns="36000" tIns="36000" rIns="36000" bIns="36000" rtlCol="0">
            <a:noAutofit/>
          </a:bodyPr>
          <a:lstStyle/>
          <a:p>
            <a:pPr marL="177800" indent="-177800"/>
            <a:r>
              <a:rPr lang="cs-CZ" sz="1400" b="1" dirty="0">
                <a:solidFill>
                  <a:schemeClr val="tx1"/>
                </a:solidFill>
              </a:rPr>
              <a:t>Ilustrativní alokace funkcí, rizik a majetku:</a:t>
            </a:r>
            <a:endParaRPr lang="en-GB" sz="1400" b="1" dirty="0" err="1">
              <a:solidFill>
                <a:schemeClr val="tx1"/>
              </a:solidFill>
            </a:endParaRPr>
          </a:p>
        </p:txBody>
      </p:sp>
      <p:sp>
        <p:nvSpPr>
          <p:cNvPr id="7" name="Title 1">
            <a:extLst>
              <a:ext uri="{FF2B5EF4-FFF2-40B4-BE49-F238E27FC236}">
                <a16:creationId xmlns:a16="http://schemas.microsoft.com/office/drawing/2014/main" id="{7BC49138-1CCA-4203-B818-B60370EFDB0E}"/>
              </a:ext>
            </a:extLst>
          </p:cNvPr>
          <p:cNvSpPr txBox="1">
            <a:spLocks/>
          </p:cNvSpPr>
          <p:nvPr/>
        </p:nvSpPr>
        <p:spPr bwMode="gray">
          <a:xfrm>
            <a:off x="366356" y="270766"/>
            <a:ext cx="8391525" cy="3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rtl="0" eaLnBrk="1" fontAlgn="base" hangingPunct="1">
              <a:spcBef>
                <a:spcPct val="0"/>
              </a:spcBef>
              <a:spcAft>
                <a:spcPct val="0"/>
              </a:spcAft>
              <a:defRPr sz="2000" kern="1200">
                <a:solidFill>
                  <a:schemeClr val="tx1"/>
                </a:solidFill>
                <a:latin typeface="+mj-lt"/>
                <a:ea typeface="+mj-ea"/>
                <a:cs typeface="+mj-cs"/>
              </a:defRPr>
            </a:lvl1pPr>
            <a:lvl2pPr algn="l" rtl="0" eaLnBrk="1" fontAlgn="base" hangingPunct="1">
              <a:spcBef>
                <a:spcPct val="0"/>
              </a:spcBef>
              <a:spcAft>
                <a:spcPct val="0"/>
              </a:spcAft>
              <a:defRPr sz="2000">
                <a:solidFill>
                  <a:schemeClr val="tx1"/>
                </a:solidFill>
                <a:latin typeface="Verdana" panose="020B0604030504040204" pitchFamily="34" charset="0"/>
              </a:defRPr>
            </a:lvl2pPr>
            <a:lvl3pPr algn="l" rtl="0" eaLnBrk="1" fontAlgn="base" hangingPunct="1">
              <a:spcBef>
                <a:spcPct val="0"/>
              </a:spcBef>
              <a:spcAft>
                <a:spcPct val="0"/>
              </a:spcAft>
              <a:defRPr sz="2000">
                <a:solidFill>
                  <a:schemeClr val="tx1"/>
                </a:solidFill>
                <a:latin typeface="Verdana" panose="020B0604030504040204" pitchFamily="34" charset="0"/>
              </a:defRPr>
            </a:lvl3pPr>
            <a:lvl4pPr algn="l" rtl="0" eaLnBrk="1" fontAlgn="base" hangingPunct="1">
              <a:spcBef>
                <a:spcPct val="0"/>
              </a:spcBef>
              <a:spcAft>
                <a:spcPct val="0"/>
              </a:spcAft>
              <a:defRPr sz="2000">
                <a:solidFill>
                  <a:schemeClr val="tx1"/>
                </a:solidFill>
                <a:latin typeface="Verdana" panose="020B0604030504040204" pitchFamily="34" charset="0"/>
              </a:defRPr>
            </a:lvl4pPr>
            <a:lvl5pPr algn="l" rtl="0" eaLnBrk="1" fontAlgn="base" hangingPunct="1">
              <a:spcBef>
                <a:spcPct val="0"/>
              </a:spcBef>
              <a:spcAft>
                <a:spcPct val="0"/>
              </a:spcAft>
              <a:defRPr sz="2000">
                <a:solidFill>
                  <a:schemeClr val="tx1"/>
                </a:solidFill>
                <a:latin typeface="Verdana" panose="020B0604030504040204" pitchFamily="34" charset="0"/>
              </a:defRPr>
            </a:lvl5pPr>
            <a:lvl6pPr marL="457200" algn="l" rtl="0" eaLnBrk="1" fontAlgn="base" hangingPunct="1">
              <a:spcBef>
                <a:spcPct val="0"/>
              </a:spcBef>
              <a:spcAft>
                <a:spcPct val="0"/>
              </a:spcAft>
              <a:defRPr sz="2000">
                <a:solidFill>
                  <a:schemeClr val="tx1"/>
                </a:solidFill>
                <a:latin typeface="Verdana" panose="020B0604030504040204" pitchFamily="34" charset="0"/>
              </a:defRPr>
            </a:lvl6pPr>
            <a:lvl7pPr marL="914400" algn="l" rtl="0" eaLnBrk="1" fontAlgn="base" hangingPunct="1">
              <a:spcBef>
                <a:spcPct val="0"/>
              </a:spcBef>
              <a:spcAft>
                <a:spcPct val="0"/>
              </a:spcAft>
              <a:defRPr sz="2000">
                <a:solidFill>
                  <a:schemeClr val="tx1"/>
                </a:solidFill>
                <a:latin typeface="Verdana" panose="020B0604030504040204" pitchFamily="34" charset="0"/>
              </a:defRPr>
            </a:lvl7pPr>
            <a:lvl8pPr marL="1371600" algn="l" rtl="0" eaLnBrk="1" fontAlgn="base" hangingPunct="1">
              <a:spcBef>
                <a:spcPct val="0"/>
              </a:spcBef>
              <a:spcAft>
                <a:spcPct val="0"/>
              </a:spcAft>
              <a:defRPr sz="2000">
                <a:solidFill>
                  <a:schemeClr val="tx1"/>
                </a:solidFill>
                <a:latin typeface="Verdana" panose="020B0604030504040204" pitchFamily="34" charset="0"/>
              </a:defRPr>
            </a:lvl8pPr>
            <a:lvl9pPr marL="1828800" algn="l" rtl="0" eaLnBrk="1" fontAlgn="base" hangingPunct="1">
              <a:spcBef>
                <a:spcPct val="0"/>
              </a:spcBef>
              <a:spcAft>
                <a:spcPct val="0"/>
              </a:spcAft>
              <a:defRPr sz="2000">
                <a:solidFill>
                  <a:schemeClr val="tx1"/>
                </a:solidFill>
                <a:latin typeface="Verdana" panose="020B0604030504040204" pitchFamily="34" charset="0"/>
              </a:defRPr>
            </a:lvl9pPr>
          </a:lstStyle>
          <a:p>
            <a:r>
              <a:rPr lang="cs-CZ" dirty="0"/>
              <a:t>Převodní ceny v ČR</a:t>
            </a:r>
          </a:p>
        </p:txBody>
      </p:sp>
    </p:spTree>
    <p:extLst>
      <p:ext uri="{BB962C8B-B14F-4D97-AF65-F5344CB8AC3E}">
        <p14:creationId xmlns:p14="http://schemas.microsoft.com/office/powerpoint/2010/main" val="186352905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cs-CZ" dirty="0"/>
              <a:t>Funkční a riziková analýza: shrnutí</a:t>
            </a:r>
          </a:p>
        </p:txBody>
      </p:sp>
      <p:sp>
        <p:nvSpPr>
          <p:cNvPr id="2" name="Title 1"/>
          <p:cNvSpPr>
            <a:spLocks noGrp="1"/>
          </p:cNvSpPr>
          <p:nvPr>
            <p:ph type="title"/>
          </p:nvPr>
        </p:nvSpPr>
        <p:spPr/>
        <p:txBody>
          <a:bodyPr/>
          <a:lstStyle/>
          <a:p>
            <a:r>
              <a:rPr lang="cs-CZ" dirty="0"/>
              <a:t>Převodní ceny v ČR</a:t>
            </a:r>
          </a:p>
        </p:txBody>
      </p:sp>
      <p:sp>
        <p:nvSpPr>
          <p:cNvPr id="3" name="Content Placeholder 2"/>
          <p:cNvSpPr>
            <a:spLocks noGrp="1"/>
          </p:cNvSpPr>
          <p:nvPr>
            <p:ph sz="quarter" idx="10"/>
          </p:nvPr>
        </p:nvSpPr>
        <p:spPr>
          <a:xfrm>
            <a:off x="376237" y="2000273"/>
            <a:ext cx="3979185" cy="3924281"/>
          </a:xfrm>
        </p:spPr>
        <p:txBody>
          <a:bodyPr/>
          <a:lstStyle/>
          <a:p>
            <a:pPr marL="171450" indent="-171450">
              <a:spcAft>
                <a:spcPts val="0"/>
              </a:spcAft>
              <a:buFont typeface="Arial" panose="020B0604020202020204" pitchFamily="34" charset="0"/>
              <a:buChar char="•"/>
            </a:pPr>
            <a:r>
              <a:rPr lang="cs-CZ" sz="1200" b="1" dirty="0"/>
              <a:t>Společnost je v pozici subjektu s plnohodnotným rizikový profilem</a:t>
            </a:r>
          </a:p>
          <a:p>
            <a:pPr lvl="2">
              <a:spcAft>
                <a:spcPts val="0"/>
              </a:spcAft>
            </a:pPr>
            <a:r>
              <a:rPr lang="cs-CZ" sz="1200" dirty="0"/>
              <a:t>Trvale stabilní ziskovost založená na průměru může nastat, ale jde o náhodu, protože ve vztazích není protistrana (principál), který by </a:t>
            </a:r>
            <a:br>
              <a:rPr lang="cs-CZ" sz="1200" dirty="0"/>
            </a:br>
            <a:r>
              <a:rPr lang="cs-CZ" sz="1200" dirty="0"/>
              <a:t>ji garantoval</a:t>
            </a:r>
          </a:p>
          <a:p>
            <a:pPr lvl="2">
              <a:spcAft>
                <a:spcPts val="0"/>
              </a:spcAft>
            </a:pPr>
            <a:r>
              <a:rPr lang="cs-CZ" sz="1200" dirty="0"/>
              <a:t>Podřízení se zájmům skupiny je možné za úhradu, ale nevylučuje se pozice shodná se zájmem skupiny za předpokladu, že </a:t>
            </a:r>
            <a:br>
              <a:rPr lang="cs-CZ" sz="1200" dirty="0"/>
            </a:br>
            <a:r>
              <a:rPr lang="cs-CZ" sz="1200" dirty="0"/>
              <a:t>společnost nemá lepší alternativu</a:t>
            </a:r>
          </a:p>
          <a:p>
            <a:pPr lvl="2">
              <a:spcAft>
                <a:spcPts val="0"/>
              </a:spcAft>
            </a:pPr>
            <a:r>
              <a:rPr lang="cs-CZ" sz="1200" dirty="0"/>
              <a:t>Výpočet cen je založen na různých postupech (profit split, rozpočty ap.) a obhajoba je náročnější než u společností s omezeným rizikem</a:t>
            </a:r>
          </a:p>
          <a:p>
            <a:pPr lvl="2">
              <a:spcAft>
                <a:spcPts val="0"/>
              </a:spcAft>
            </a:pPr>
            <a:r>
              <a:rPr lang="cs-CZ" sz="1200" dirty="0"/>
              <a:t>Pokud ziskovost kolísá ve velkém rozmezí, je obtížné argumentovat omezenými riziky</a:t>
            </a:r>
          </a:p>
          <a:p>
            <a:pPr marL="171450" indent="-171450">
              <a:spcAft>
                <a:spcPts val="0"/>
              </a:spcAft>
              <a:buFont typeface="Arial" panose="020B0604020202020204" pitchFamily="34" charset="0"/>
              <a:buChar char="•"/>
            </a:pPr>
            <a:r>
              <a:rPr lang="cs-CZ" sz="1200" b="1" dirty="0"/>
              <a:t>Společnost prokazuje, že má kapacitu vykonávat všechny zásadní funkce </a:t>
            </a:r>
          </a:p>
          <a:p>
            <a:pPr lvl="2">
              <a:spcAft>
                <a:spcPts val="0"/>
              </a:spcAft>
            </a:pPr>
            <a:r>
              <a:rPr lang="cs-CZ" sz="1200" dirty="0"/>
              <a:t>Ideálně když všechny funkce a aktivity vykonávají vlastní zaměstnanci</a:t>
            </a:r>
          </a:p>
          <a:p>
            <a:pPr lvl="2">
              <a:spcAft>
                <a:spcPts val="0"/>
              </a:spcAft>
            </a:pPr>
            <a:r>
              <a:rPr lang="cs-CZ" sz="1200" dirty="0"/>
              <a:t>Outsourcing do skupiny je možný, ale musí </a:t>
            </a:r>
            <a:br>
              <a:rPr lang="cs-CZ" sz="1200" dirty="0"/>
            </a:br>
            <a:r>
              <a:rPr lang="cs-CZ" sz="1200" dirty="0"/>
              <a:t>být zachována podstata kontroly nad situací</a:t>
            </a:r>
          </a:p>
          <a:p>
            <a:pPr marL="171450" indent="-171450">
              <a:spcAft>
                <a:spcPts val="0"/>
              </a:spcAft>
              <a:buFont typeface="Arial" panose="020B0604020202020204" pitchFamily="34" charset="0"/>
              <a:buChar char="•"/>
            </a:pPr>
            <a:r>
              <a:rPr lang="cs-CZ" sz="1200" b="1" dirty="0"/>
              <a:t>Je přijatelná ztrátovost, ale prokazování je obtížné</a:t>
            </a:r>
          </a:p>
          <a:p>
            <a:pPr>
              <a:spcAft>
                <a:spcPts val="0"/>
              </a:spcAft>
            </a:pPr>
            <a:endParaRPr lang="cs-CZ" sz="1200" dirty="0"/>
          </a:p>
          <a:p>
            <a:pPr>
              <a:spcAft>
                <a:spcPts val="0"/>
              </a:spcAft>
            </a:pPr>
            <a:endParaRPr lang="cs-CZ" sz="1200" dirty="0"/>
          </a:p>
        </p:txBody>
      </p:sp>
      <p:sp>
        <p:nvSpPr>
          <p:cNvPr id="6" name="Content Placeholder 5"/>
          <p:cNvSpPr>
            <a:spLocks noGrp="1"/>
          </p:cNvSpPr>
          <p:nvPr>
            <p:ph sz="quarter" idx="20"/>
          </p:nvPr>
        </p:nvSpPr>
        <p:spPr>
          <a:xfrm>
            <a:off x="4787999" y="2000273"/>
            <a:ext cx="3979763" cy="3924281"/>
          </a:xfrm>
        </p:spPr>
        <p:txBody>
          <a:bodyPr/>
          <a:lstStyle/>
          <a:p>
            <a:pPr marL="171450" indent="-171450">
              <a:spcAft>
                <a:spcPts val="0"/>
              </a:spcAft>
              <a:buFont typeface="Arial" panose="020B0604020202020204" pitchFamily="34" charset="0"/>
              <a:buChar char="•"/>
            </a:pPr>
            <a:r>
              <a:rPr lang="cs-CZ" sz="1200" b="1" dirty="0"/>
              <a:t>Společnost je v pozici subjektu s limitovaným rizikem</a:t>
            </a:r>
          </a:p>
          <a:p>
            <a:pPr lvl="2">
              <a:spcAft>
                <a:spcPts val="0"/>
              </a:spcAft>
            </a:pPr>
            <a:r>
              <a:rPr lang="cs-CZ" sz="1200" dirty="0"/>
              <a:t>Očekává se nízká, ale trvale stabilní ziskovost založená na průměru</a:t>
            </a:r>
          </a:p>
          <a:p>
            <a:pPr lvl="2">
              <a:spcAft>
                <a:spcPts val="0"/>
              </a:spcAft>
            </a:pPr>
            <a:r>
              <a:rPr lang="cs-CZ" sz="1200" dirty="0"/>
              <a:t>Akceptuje se podřízení zájmům skupiny</a:t>
            </a:r>
          </a:p>
          <a:p>
            <a:pPr lvl="2">
              <a:spcAft>
                <a:spcPts val="0"/>
              </a:spcAft>
            </a:pPr>
            <a:r>
              <a:rPr lang="cs-CZ" sz="1200" dirty="0"/>
              <a:t>Jako odpovídající náhrada je přijatelná stabilita a garantovaný zisk</a:t>
            </a:r>
          </a:p>
          <a:p>
            <a:pPr marL="171450" indent="-171450">
              <a:spcAft>
                <a:spcPts val="0"/>
              </a:spcAft>
              <a:buFont typeface="Arial" panose="020B0604020202020204" pitchFamily="34" charset="0"/>
              <a:buChar char="•"/>
            </a:pPr>
            <a:r>
              <a:rPr lang="cs-CZ" sz="1200" b="1" dirty="0"/>
              <a:t>Společnost prokazuje, že náhradu dostává v odpovídající výši</a:t>
            </a:r>
          </a:p>
          <a:p>
            <a:pPr lvl="2">
              <a:spcAft>
                <a:spcPts val="0"/>
              </a:spcAft>
            </a:pPr>
            <a:r>
              <a:rPr lang="cs-CZ" sz="1200" dirty="0"/>
              <a:t>Ideálně souběh smluvního a faktického stavu</a:t>
            </a:r>
          </a:p>
          <a:p>
            <a:pPr marL="171450" indent="-171450">
              <a:spcAft>
                <a:spcPts val="0"/>
              </a:spcAft>
              <a:buFont typeface="Arial" panose="020B0604020202020204" pitchFamily="34" charset="0"/>
              <a:buChar char="•"/>
            </a:pPr>
            <a:r>
              <a:rPr lang="cs-CZ" sz="1200" b="1" dirty="0"/>
              <a:t>Není přijatelná ztrátovost a míra ziskovosti se odráží od externích dat</a:t>
            </a:r>
          </a:p>
          <a:p>
            <a:pPr marL="171450" indent="-171450">
              <a:spcAft>
                <a:spcPts val="0"/>
              </a:spcAft>
              <a:buFont typeface="Arial" panose="020B0604020202020204" pitchFamily="34" charset="0"/>
              <a:buChar char="•"/>
            </a:pPr>
            <a:r>
              <a:rPr lang="cs-CZ" sz="1200" dirty="0"/>
              <a:t>V praxi se vyskytují různě smíšené profily, které se dají považovat za souběh předchozích dvou situací</a:t>
            </a:r>
          </a:p>
          <a:p>
            <a:pPr lvl="2">
              <a:spcAft>
                <a:spcPts val="0"/>
              </a:spcAft>
            </a:pPr>
            <a:r>
              <a:rPr lang="cs-CZ" sz="1200" dirty="0"/>
              <a:t>Ekonomická data je pak nutné analyzovat podle typu funkce a argumentaci vést souběžně</a:t>
            </a:r>
          </a:p>
        </p:txBody>
      </p:sp>
      <p:sp>
        <p:nvSpPr>
          <p:cNvPr id="8" name="Flowchart: Manual Input 7"/>
          <p:cNvSpPr/>
          <p:nvPr/>
        </p:nvSpPr>
        <p:spPr bwMode="gray">
          <a:xfrm>
            <a:off x="358107" y="1386553"/>
            <a:ext cx="4087101" cy="530027"/>
          </a:xfrm>
          <a:prstGeom prst="flowChartManualInput">
            <a:avLst/>
          </a:prstGeom>
          <a:solidFill>
            <a:schemeClr val="accent1">
              <a:lumMod val="60000"/>
              <a:lumOff val="40000"/>
            </a:schemeClr>
          </a:solidFill>
          <a:ln w="19050" algn="ctr">
            <a:noFill/>
            <a:miter lim="800000"/>
            <a:headEnd/>
            <a:tailEnd/>
          </a:ln>
        </p:spPr>
        <p:txBody>
          <a:bodyPr wrap="square" lIns="88900" tIns="88900" rIns="88900" bIns="88900" rtlCol="0" anchor="ctr"/>
          <a:lstStyle/>
          <a:p>
            <a:r>
              <a:rPr lang="pt-BR" sz="1400" b="1" dirty="0">
                <a:solidFill>
                  <a:schemeClr val="bg1"/>
                </a:solidFill>
              </a:rPr>
              <a:t>FUNKCE A RIZIKA NEJSOU OMEZENA</a:t>
            </a:r>
          </a:p>
        </p:txBody>
      </p:sp>
      <p:sp>
        <p:nvSpPr>
          <p:cNvPr id="9" name="Flowchart: Manual Input 8"/>
          <p:cNvSpPr/>
          <p:nvPr/>
        </p:nvSpPr>
        <p:spPr bwMode="gray">
          <a:xfrm>
            <a:off x="4787999" y="1399134"/>
            <a:ext cx="4087101" cy="530027"/>
          </a:xfrm>
          <a:prstGeom prst="flowChartManualInput">
            <a:avLst/>
          </a:prstGeom>
          <a:solidFill>
            <a:schemeClr val="tx1"/>
          </a:solidFill>
          <a:ln w="19050" algn="ctr">
            <a:noFill/>
            <a:miter lim="800000"/>
            <a:headEnd/>
            <a:tailEnd/>
          </a:ln>
        </p:spPr>
        <p:txBody>
          <a:bodyPr wrap="square" lIns="88900" tIns="88900" rIns="88900" bIns="88900" rtlCol="0" anchor="ctr"/>
          <a:lstStyle/>
          <a:p>
            <a:r>
              <a:rPr lang="cs-CZ" sz="1400" b="1" dirty="0">
                <a:solidFill>
                  <a:schemeClr val="bg1"/>
                </a:solidFill>
              </a:rPr>
              <a:t>FUNKCE A RIZIKA JSOU OMEZENA</a:t>
            </a:r>
          </a:p>
        </p:txBody>
      </p:sp>
      <p:cxnSp>
        <p:nvCxnSpPr>
          <p:cNvPr id="7" name="Straight Arrow Connector 6"/>
          <p:cNvCxnSpPr/>
          <p:nvPr/>
        </p:nvCxnSpPr>
        <p:spPr>
          <a:xfrm>
            <a:off x="4356668" y="1386553"/>
            <a:ext cx="0" cy="4166755"/>
          </a:xfrm>
          <a:prstGeom prst="straightConnector1">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785892" y="1412875"/>
            <a:ext cx="0" cy="41667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99879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cs-CZ" dirty="0"/>
              <a:t>Metody stanovení převodních cen </a:t>
            </a:r>
          </a:p>
          <a:p>
            <a:endParaRPr lang="cs-CZ" dirty="0"/>
          </a:p>
        </p:txBody>
      </p:sp>
      <p:sp>
        <p:nvSpPr>
          <p:cNvPr id="181253" name="Rectangle 5"/>
          <p:cNvSpPr>
            <a:spLocks noGrp="1" noChangeArrowheads="1"/>
          </p:cNvSpPr>
          <p:nvPr>
            <p:ph idx="1"/>
          </p:nvPr>
        </p:nvSpPr>
        <p:spPr>
          <a:xfrm>
            <a:off x="385214" y="1665288"/>
            <a:ext cx="8326986" cy="4713911"/>
          </a:xfrm>
        </p:spPr>
        <p:txBody>
          <a:bodyPr/>
          <a:lstStyle/>
          <a:p>
            <a:pPr lvl="1"/>
            <a:endParaRPr lang="en-US" dirty="0"/>
          </a:p>
          <a:p>
            <a:pPr lvl="1"/>
            <a:endParaRPr lang="cs-CZ" dirty="0"/>
          </a:p>
          <a:p>
            <a:pPr lvl="1"/>
            <a:endParaRPr lang="cs-CZ" dirty="0"/>
          </a:p>
          <a:p>
            <a:pPr lvl="1"/>
            <a:endParaRPr lang="cs-CZ" dirty="0"/>
          </a:p>
          <a:p>
            <a:pPr lvl="1"/>
            <a:endParaRPr lang="cs-CZ" dirty="0"/>
          </a:p>
          <a:p>
            <a:pPr lvl="1"/>
            <a:endParaRPr lang="cs-CZ" dirty="0"/>
          </a:p>
          <a:p>
            <a:pPr lvl="1"/>
            <a:endParaRPr lang="cs-CZ" dirty="0"/>
          </a:p>
          <a:p>
            <a:pPr lvl="1"/>
            <a:endParaRPr lang="cs-CZ" dirty="0"/>
          </a:p>
          <a:p>
            <a:pPr lvl="1"/>
            <a:endParaRPr lang="cs-CZ" dirty="0"/>
          </a:p>
          <a:p>
            <a:pPr lvl="1"/>
            <a:endParaRPr lang="cs-CZ" dirty="0"/>
          </a:p>
          <a:p>
            <a:pPr lvl="1"/>
            <a:endParaRPr lang="cs-CZ" dirty="0"/>
          </a:p>
          <a:p>
            <a:pPr marL="0" indent="0">
              <a:spcAft>
                <a:spcPts val="600"/>
              </a:spcAft>
              <a:buNone/>
            </a:pPr>
            <a:r>
              <a:rPr lang="cs-CZ" dirty="0"/>
              <a:t/>
            </a:r>
            <a:br>
              <a:rPr lang="cs-CZ" dirty="0"/>
            </a:br>
            <a:endParaRPr lang="cs-CZ" sz="1400" dirty="0"/>
          </a:p>
          <a:p>
            <a:pPr marL="0" indent="0">
              <a:buNone/>
            </a:pPr>
            <a:r>
              <a:rPr lang="cs-CZ" sz="1400" dirty="0"/>
              <a:t>Skupiny společností mohou za účelem stanovení převodních cen aplikovat metody, které </a:t>
            </a:r>
            <a:br>
              <a:rPr lang="cs-CZ" sz="1400" dirty="0"/>
            </a:br>
            <a:r>
              <a:rPr lang="cs-CZ" sz="1400" dirty="0"/>
              <a:t>ve Směrnici OECD popsány nejsou, a to za předpokladu, že takovéto ceny splňují princip tržního odstupu (odstavec 2.9 Směrnice OECD)</a:t>
            </a:r>
            <a:endParaRPr lang="en-US" sz="1400" dirty="0"/>
          </a:p>
          <a:p>
            <a:pPr lvl="1"/>
            <a:endParaRPr lang="en-US" dirty="0"/>
          </a:p>
          <a:p>
            <a:pPr lvl="1"/>
            <a:endParaRPr lang="en-US" dirty="0"/>
          </a:p>
          <a:p>
            <a:pPr lvl="1"/>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p:txBody>
      </p:sp>
      <p:grpSp>
        <p:nvGrpSpPr>
          <p:cNvPr id="4" name="Group 3"/>
          <p:cNvGrpSpPr/>
          <p:nvPr/>
        </p:nvGrpSpPr>
        <p:grpSpPr>
          <a:xfrm>
            <a:off x="357939" y="1656831"/>
            <a:ext cx="8354261" cy="3537057"/>
            <a:chOff x="358396" y="1810268"/>
            <a:chExt cx="8354261" cy="3537057"/>
          </a:xfrm>
        </p:grpSpPr>
        <p:sp>
          <p:nvSpPr>
            <p:cNvPr id="6" name="Rectangle 4"/>
            <p:cNvSpPr>
              <a:spLocks noChangeArrowheads="1"/>
            </p:cNvSpPr>
            <p:nvPr/>
          </p:nvSpPr>
          <p:spPr bwMode="auto">
            <a:xfrm>
              <a:off x="358396" y="4367304"/>
              <a:ext cx="1296000" cy="980021"/>
            </a:xfrm>
            <a:prstGeom prst="rect">
              <a:avLst/>
            </a:prstGeom>
            <a:solidFill>
              <a:schemeClr val="accent1"/>
            </a:solidFill>
            <a:ln>
              <a:noFill/>
              <a:headEnd/>
              <a:tailEnd/>
            </a:ln>
            <a:effectLst/>
          </p:spPr>
          <p:style>
            <a:lnRef idx="3">
              <a:schemeClr val="lt1"/>
            </a:lnRef>
            <a:fillRef idx="1">
              <a:schemeClr val="accent1"/>
            </a:fillRef>
            <a:effectRef idx="1">
              <a:schemeClr val="accent1"/>
            </a:effectRef>
            <a:fontRef idx="minor">
              <a:schemeClr val="lt1"/>
            </a:fontRef>
          </p:style>
          <p:txBody>
            <a:bodyPr lIns="0" tIns="0" rIns="0" bIns="0" anchor="ctr"/>
            <a:lstStyle/>
            <a:p>
              <a:pPr marL="0" lvl="1" algn="ctr"/>
              <a:r>
                <a:rPr lang="cs-CZ" sz="1150" b="1" dirty="0"/>
                <a:t>Metoda srovnatelné nezávislé ceny </a:t>
              </a:r>
            </a:p>
          </p:txBody>
        </p:sp>
        <p:sp>
          <p:nvSpPr>
            <p:cNvPr id="7" name="Rectangle 5"/>
            <p:cNvSpPr>
              <a:spLocks noChangeArrowheads="1"/>
            </p:cNvSpPr>
            <p:nvPr/>
          </p:nvSpPr>
          <p:spPr bwMode="auto">
            <a:xfrm>
              <a:off x="1742983" y="4365404"/>
              <a:ext cx="1296000" cy="980021"/>
            </a:xfrm>
            <a:prstGeom prst="rect">
              <a:avLst/>
            </a:prstGeom>
            <a:solidFill>
              <a:schemeClr val="accent1"/>
            </a:solidFill>
            <a:ln>
              <a:noFill/>
              <a:headEnd/>
              <a:tailEnd/>
            </a:ln>
            <a:effectLst/>
          </p:spPr>
          <p:style>
            <a:lnRef idx="3">
              <a:schemeClr val="lt1"/>
            </a:lnRef>
            <a:fillRef idx="1">
              <a:schemeClr val="accent1"/>
            </a:fillRef>
            <a:effectRef idx="1">
              <a:schemeClr val="accent1"/>
            </a:effectRef>
            <a:fontRef idx="minor">
              <a:schemeClr val="lt1"/>
            </a:fontRef>
          </p:style>
          <p:txBody>
            <a:bodyPr lIns="0" tIns="0" rIns="0" bIns="0" anchor="ctr"/>
            <a:lstStyle/>
            <a:p>
              <a:pPr algn="ctr">
                <a:lnSpc>
                  <a:spcPct val="100000"/>
                </a:lnSpc>
                <a:spcBef>
                  <a:spcPct val="0"/>
                </a:spcBef>
              </a:pPr>
              <a:endParaRPr lang="cs-CZ" sz="1150" b="1" dirty="0">
                <a:solidFill>
                  <a:srgbClr val="FFFFFF"/>
                </a:solidFill>
              </a:endParaRPr>
            </a:p>
            <a:p>
              <a:pPr marL="0" lvl="1" algn="ctr"/>
              <a:r>
                <a:rPr lang="cs-CZ" sz="1150" b="1" dirty="0"/>
                <a:t>Metoda nákladů a</a:t>
              </a:r>
              <a:r>
                <a:rPr lang="en-GB" sz="1150" dirty="0"/>
                <a:t> </a:t>
              </a:r>
              <a:r>
                <a:rPr lang="cs-CZ" sz="1150" b="1" dirty="0"/>
                <a:t>přirážky</a:t>
              </a:r>
            </a:p>
            <a:p>
              <a:pPr algn="ctr">
                <a:lnSpc>
                  <a:spcPct val="100000"/>
                </a:lnSpc>
                <a:spcBef>
                  <a:spcPct val="0"/>
                </a:spcBef>
              </a:pPr>
              <a:endParaRPr lang="en-US" sz="1150" dirty="0">
                <a:solidFill>
                  <a:srgbClr val="FFFFFF"/>
                </a:solidFill>
              </a:endParaRPr>
            </a:p>
          </p:txBody>
        </p:sp>
        <p:sp>
          <p:nvSpPr>
            <p:cNvPr id="8" name="Rectangle 6"/>
            <p:cNvSpPr>
              <a:spLocks noChangeArrowheads="1"/>
            </p:cNvSpPr>
            <p:nvPr/>
          </p:nvSpPr>
          <p:spPr bwMode="auto">
            <a:xfrm>
              <a:off x="3127570" y="4352665"/>
              <a:ext cx="1296000" cy="990861"/>
            </a:xfrm>
            <a:prstGeom prst="rect">
              <a:avLst/>
            </a:prstGeom>
            <a:solidFill>
              <a:schemeClr val="accent1"/>
            </a:solidFill>
            <a:ln>
              <a:noFill/>
              <a:headEnd/>
              <a:tailEnd/>
            </a:ln>
            <a:effectLst/>
          </p:spPr>
          <p:style>
            <a:lnRef idx="3">
              <a:schemeClr val="lt1"/>
            </a:lnRef>
            <a:fillRef idx="1">
              <a:schemeClr val="accent1"/>
            </a:fillRef>
            <a:effectRef idx="1">
              <a:schemeClr val="accent1"/>
            </a:effectRef>
            <a:fontRef idx="minor">
              <a:schemeClr val="lt1"/>
            </a:fontRef>
          </p:style>
          <p:txBody>
            <a:bodyPr lIns="0" tIns="0" rIns="0" bIns="0" anchor="ctr"/>
            <a:lstStyle/>
            <a:p>
              <a:pPr marL="0" lvl="1" algn="ctr"/>
              <a:r>
                <a:rPr lang="cs-CZ" sz="1150" b="1" dirty="0"/>
                <a:t>Metoda ceny při opětovném prodeji</a:t>
              </a:r>
              <a:endParaRPr lang="cs-CZ" sz="1150" b="1" dirty="0">
                <a:solidFill>
                  <a:srgbClr val="FFFFFF"/>
                </a:solidFill>
              </a:endParaRPr>
            </a:p>
          </p:txBody>
        </p:sp>
        <p:sp>
          <p:nvSpPr>
            <p:cNvPr id="9" name="Rectangle 7"/>
            <p:cNvSpPr>
              <a:spLocks noChangeArrowheads="1"/>
            </p:cNvSpPr>
            <p:nvPr/>
          </p:nvSpPr>
          <p:spPr bwMode="auto">
            <a:xfrm>
              <a:off x="4669658" y="4333615"/>
              <a:ext cx="1296000" cy="990861"/>
            </a:xfrm>
            <a:prstGeom prst="rect">
              <a:avLst/>
            </a:prstGeom>
            <a:solidFill>
              <a:schemeClr val="tx2"/>
            </a:solidFill>
            <a:ln>
              <a:noFill/>
              <a:headEnd/>
              <a:tailEnd/>
            </a:ln>
            <a:effectLst/>
          </p:spPr>
          <p:style>
            <a:lnRef idx="3">
              <a:schemeClr val="lt1"/>
            </a:lnRef>
            <a:fillRef idx="1">
              <a:schemeClr val="accent3"/>
            </a:fillRef>
            <a:effectRef idx="1">
              <a:schemeClr val="accent3"/>
            </a:effectRef>
            <a:fontRef idx="minor">
              <a:schemeClr val="lt1"/>
            </a:fontRef>
          </p:style>
          <p:txBody>
            <a:bodyPr lIns="0" tIns="0" rIns="0" bIns="0" anchor="ctr"/>
            <a:lstStyle/>
            <a:p>
              <a:pPr marL="0" lvl="1" algn="ctr"/>
              <a:r>
                <a:rPr lang="cs-CZ" sz="1150" b="1" dirty="0"/>
                <a:t>Transakční metoda čistého rozpětí</a:t>
              </a:r>
            </a:p>
          </p:txBody>
        </p:sp>
        <p:sp>
          <p:nvSpPr>
            <p:cNvPr id="10" name="Rectangle 8"/>
            <p:cNvSpPr>
              <a:spLocks noChangeArrowheads="1"/>
            </p:cNvSpPr>
            <p:nvPr/>
          </p:nvSpPr>
          <p:spPr bwMode="auto">
            <a:xfrm>
              <a:off x="6061146" y="4352665"/>
              <a:ext cx="1296000" cy="990861"/>
            </a:xfrm>
            <a:prstGeom prst="rect">
              <a:avLst/>
            </a:prstGeom>
            <a:solidFill>
              <a:schemeClr val="tx2"/>
            </a:solidFill>
            <a:ln>
              <a:noFill/>
              <a:headEnd/>
              <a:tailEnd/>
            </a:ln>
            <a:effectLst/>
          </p:spPr>
          <p:style>
            <a:lnRef idx="3">
              <a:schemeClr val="lt1"/>
            </a:lnRef>
            <a:fillRef idx="1">
              <a:schemeClr val="accent3"/>
            </a:fillRef>
            <a:effectRef idx="1">
              <a:schemeClr val="accent3"/>
            </a:effectRef>
            <a:fontRef idx="minor">
              <a:schemeClr val="lt1"/>
            </a:fontRef>
          </p:style>
          <p:txBody>
            <a:bodyPr lIns="0" tIns="0" rIns="0" bIns="0" anchor="ctr"/>
            <a:lstStyle/>
            <a:p>
              <a:pPr marL="0" lvl="1" algn="ctr"/>
              <a:r>
                <a:rPr lang="cs-CZ" sz="1150" b="1" dirty="0"/>
                <a:t>Metoda rozdělení zisku </a:t>
              </a:r>
            </a:p>
          </p:txBody>
        </p:sp>
        <p:cxnSp>
          <p:nvCxnSpPr>
            <p:cNvPr id="16" name="AutoShape 14"/>
            <p:cNvCxnSpPr>
              <a:cxnSpLocks noChangeShapeType="1"/>
              <a:endCxn id="7" idx="0"/>
            </p:cNvCxnSpPr>
            <p:nvPr/>
          </p:nvCxnSpPr>
          <p:spPr bwMode="auto">
            <a:xfrm flipH="1">
              <a:off x="2390983" y="3886642"/>
              <a:ext cx="206224" cy="478762"/>
            </a:xfrm>
            <a:prstGeom prst="straightConnector1">
              <a:avLst/>
            </a:prstGeom>
            <a:noFill/>
            <a:ln w="9525">
              <a:noFill/>
              <a:round/>
              <a:headEnd/>
              <a:tailEnd type="triangle" w="med" len="med"/>
            </a:ln>
          </p:spPr>
        </p:cxnSp>
        <p:sp>
          <p:nvSpPr>
            <p:cNvPr id="17" name="Rectangle 15"/>
            <p:cNvSpPr>
              <a:spLocks noChangeArrowheads="1"/>
            </p:cNvSpPr>
            <p:nvPr/>
          </p:nvSpPr>
          <p:spPr bwMode="auto">
            <a:xfrm>
              <a:off x="1064383" y="3156419"/>
              <a:ext cx="2653200" cy="720000"/>
            </a:xfrm>
            <a:prstGeom prst="rect">
              <a:avLst/>
            </a:prstGeom>
            <a:solidFill>
              <a:schemeClr val="accent1"/>
            </a:solidFill>
            <a:ln>
              <a:noFill/>
              <a:headEnd/>
              <a:tailEnd/>
            </a:ln>
            <a:effectLst/>
          </p:spPr>
          <p:style>
            <a:lnRef idx="3">
              <a:schemeClr val="lt1"/>
            </a:lnRef>
            <a:fillRef idx="1">
              <a:schemeClr val="accent1"/>
            </a:fillRef>
            <a:effectRef idx="1">
              <a:schemeClr val="accent1"/>
            </a:effectRef>
            <a:fontRef idx="minor">
              <a:schemeClr val="lt1"/>
            </a:fontRef>
          </p:style>
          <p:txBody>
            <a:bodyPr lIns="0" tIns="0" rIns="0" bIns="0" anchor="ctr"/>
            <a:lstStyle/>
            <a:p>
              <a:pPr algn="ctr">
                <a:lnSpc>
                  <a:spcPct val="100000"/>
                </a:lnSpc>
                <a:spcBef>
                  <a:spcPct val="0"/>
                </a:spcBef>
              </a:pPr>
              <a:r>
                <a:rPr lang="cs-CZ" sz="1200" b="1" dirty="0">
                  <a:solidFill>
                    <a:srgbClr val="FFFFFF"/>
                  </a:solidFill>
                </a:rPr>
                <a:t>Tradiční transakční metody</a:t>
              </a:r>
              <a:endParaRPr lang="en-US" sz="1200" b="1" dirty="0">
                <a:solidFill>
                  <a:srgbClr val="FFFFFF"/>
                </a:solidFill>
              </a:endParaRPr>
            </a:p>
          </p:txBody>
        </p:sp>
        <p:sp>
          <p:nvSpPr>
            <p:cNvPr id="20" name="Rectangle 18"/>
            <p:cNvSpPr>
              <a:spLocks noChangeArrowheads="1"/>
            </p:cNvSpPr>
            <p:nvPr/>
          </p:nvSpPr>
          <p:spPr bwMode="auto">
            <a:xfrm>
              <a:off x="4687658" y="3156419"/>
              <a:ext cx="2651488" cy="720000"/>
            </a:xfrm>
            <a:prstGeom prst="rect">
              <a:avLst/>
            </a:prstGeom>
            <a:solidFill>
              <a:schemeClr val="tx2"/>
            </a:solidFill>
            <a:ln>
              <a:noFill/>
              <a:headEnd/>
              <a:tailEnd/>
            </a:ln>
            <a:effectLst/>
          </p:spPr>
          <p:style>
            <a:lnRef idx="3">
              <a:schemeClr val="lt1"/>
            </a:lnRef>
            <a:fillRef idx="1">
              <a:schemeClr val="accent3"/>
            </a:fillRef>
            <a:effectRef idx="1">
              <a:schemeClr val="accent3"/>
            </a:effectRef>
            <a:fontRef idx="minor">
              <a:schemeClr val="lt1"/>
            </a:fontRef>
          </p:style>
          <p:txBody>
            <a:bodyPr lIns="0" tIns="0" rIns="0" bIns="0" anchor="ctr"/>
            <a:lstStyle/>
            <a:p>
              <a:pPr algn="ctr">
                <a:spcBef>
                  <a:spcPct val="0"/>
                </a:spcBef>
              </a:pPr>
              <a:r>
                <a:rPr lang="cs-CZ" sz="1200" b="1" dirty="0"/>
                <a:t>Transakční ziskové metody</a:t>
              </a:r>
              <a:endParaRPr lang="en-US" sz="1200" b="1" dirty="0"/>
            </a:p>
          </p:txBody>
        </p:sp>
        <p:sp>
          <p:nvSpPr>
            <p:cNvPr id="21" name="Rectangle 18"/>
            <p:cNvSpPr>
              <a:spLocks noChangeArrowheads="1"/>
            </p:cNvSpPr>
            <p:nvPr/>
          </p:nvSpPr>
          <p:spPr bwMode="auto">
            <a:xfrm>
              <a:off x="2308804" y="1810269"/>
              <a:ext cx="3787634" cy="720000"/>
            </a:xfrm>
            <a:prstGeom prst="rect">
              <a:avLst/>
            </a:prstGeom>
            <a:solidFill>
              <a:schemeClr val="accent3"/>
            </a:solidFill>
            <a:ln>
              <a:noFill/>
              <a:headEnd/>
              <a:tailEnd/>
            </a:ln>
            <a:effectLst/>
          </p:spPr>
          <p:style>
            <a:lnRef idx="3">
              <a:schemeClr val="lt1"/>
            </a:lnRef>
            <a:fillRef idx="1">
              <a:schemeClr val="accent3"/>
            </a:fillRef>
            <a:effectRef idx="1">
              <a:schemeClr val="accent3"/>
            </a:effectRef>
            <a:fontRef idx="minor">
              <a:schemeClr val="lt1"/>
            </a:fontRef>
          </p:style>
          <p:txBody>
            <a:bodyPr lIns="0" tIns="0" rIns="0" bIns="0" anchor="ctr"/>
            <a:lstStyle/>
            <a:p>
              <a:pPr algn="ctr">
                <a:spcBef>
                  <a:spcPct val="0"/>
                </a:spcBef>
              </a:pPr>
              <a:r>
                <a:rPr lang="cs-CZ" sz="1200" b="1" dirty="0"/>
                <a:t>Metody stanovení převodních cen podle OECD</a:t>
              </a:r>
              <a:endParaRPr lang="en-GB" sz="1200" b="1" dirty="0"/>
            </a:p>
          </p:txBody>
        </p:sp>
        <p:cxnSp>
          <p:nvCxnSpPr>
            <p:cNvPr id="69" name="AutoShape 14"/>
            <p:cNvCxnSpPr>
              <a:cxnSpLocks noChangeShapeType="1"/>
              <a:endCxn id="6" idx="0"/>
            </p:cNvCxnSpPr>
            <p:nvPr/>
          </p:nvCxnSpPr>
          <p:spPr bwMode="auto">
            <a:xfrm flipH="1">
              <a:off x="1006396" y="3886642"/>
              <a:ext cx="1422620" cy="480662"/>
            </a:xfrm>
            <a:prstGeom prst="straightConnector1">
              <a:avLst/>
            </a:prstGeom>
            <a:noFill/>
            <a:ln w="9525">
              <a:noFill/>
              <a:round/>
              <a:headEnd/>
              <a:tailEnd type="triangle" w="med" len="med"/>
            </a:ln>
            <a:effectLst/>
          </p:spPr>
        </p:cxnSp>
        <p:cxnSp>
          <p:nvCxnSpPr>
            <p:cNvPr id="72" name="AutoShape 14"/>
            <p:cNvCxnSpPr>
              <a:cxnSpLocks noChangeShapeType="1"/>
            </p:cNvCxnSpPr>
            <p:nvPr/>
          </p:nvCxnSpPr>
          <p:spPr bwMode="auto">
            <a:xfrm>
              <a:off x="2279176" y="3698543"/>
              <a:ext cx="1212530" cy="520772"/>
            </a:xfrm>
            <a:prstGeom prst="straightConnector1">
              <a:avLst/>
            </a:prstGeom>
            <a:noFill/>
            <a:ln w="9525">
              <a:noFill/>
              <a:round/>
              <a:headEnd/>
              <a:tailEnd type="triangle" w="med" len="med"/>
            </a:ln>
            <a:effectLst/>
          </p:spPr>
        </p:cxnSp>
        <p:cxnSp>
          <p:nvCxnSpPr>
            <p:cNvPr id="80" name="AutoShape 14"/>
            <p:cNvCxnSpPr>
              <a:cxnSpLocks noChangeShapeType="1"/>
              <a:endCxn id="20" idx="0"/>
            </p:cNvCxnSpPr>
            <p:nvPr/>
          </p:nvCxnSpPr>
          <p:spPr bwMode="auto">
            <a:xfrm>
              <a:off x="4083240" y="2404375"/>
              <a:ext cx="1930162" cy="752044"/>
            </a:xfrm>
            <a:prstGeom prst="straightConnector1">
              <a:avLst/>
            </a:prstGeom>
            <a:noFill/>
            <a:ln w="9525">
              <a:noFill/>
              <a:round/>
              <a:headEnd/>
              <a:tailEnd type="triangle" w="med" len="med"/>
            </a:ln>
            <a:effectLst/>
          </p:spPr>
        </p:cxnSp>
        <p:cxnSp>
          <p:nvCxnSpPr>
            <p:cNvPr id="84" name="AutoShape 14"/>
            <p:cNvCxnSpPr>
              <a:cxnSpLocks noChangeShapeType="1"/>
              <a:endCxn id="9" idx="0"/>
            </p:cNvCxnSpPr>
            <p:nvPr/>
          </p:nvCxnSpPr>
          <p:spPr bwMode="auto">
            <a:xfrm flipH="1">
              <a:off x="5317658" y="3826491"/>
              <a:ext cx="3690" cy="507124"/>
            </a:xfrm>
            <a:prstGeom prst="straightConnector1">
              <a:avLst/>
            </a:prstGeom>
            <a:noFill/>
            <a:ln w="9525">
              <a:noFill/>
              <a:round/>
              <a:headEnd/>
              <a:tailEnd type="triangle" w="med" len="med"/>
            </a:ln>
            <a:effectLst/>
          </p:spPr>
        </p:cxnSp>
        <p:cxnSp>
          <p:nvCxnSpPr>
            <p:cNvPr id="87" name="AutoShape 14"/>
            <p:cNvCxnSpPr>
              <a:cxnSpLocks noChangeShapeType="1"/>
              <a:endCxn id="10" idx="0"/>
            </p:cNvCxnSpPr>
            <p:nvPr/>
          </p:nvCxnSpPr>
          <p:spPr bwMode="auto">
            <a:xfrm>
              <a:off x="5620034" y="3845541"/>
              <a:ext cx="1089112" cy="507124"/>
            </a:xfrm>
            <a:prstGeom prst="straightConnector1">
              <a:avLst/>
            </a:prstGeom>
            <a:noFill/>
            <a:ln w="9525">
              <a:noFill/>
              <a:round/>
              <a:headEnd/>
              <a:tailEnd type="triangle" w="med" len="med"/>
            </a:ln>
            <a:effectLst/>
          </p:spPr>
        </p:cxnSp>
        <p:sp>
          <p:nvSpPr>
            <p:cNvPr id="22" name="Rectangle 18"/>
            <p:cNvSpPr>
              <a:spLocks noChangeArrowheads="1"/>
            </p:cNvSpPr>
            <p:nvPr/>
          </p:nvSpPr>
          <p:spPr bwMode="auto">
            <a:xfrm>
              <a:off x="7483932" y="1810268"/>
              <a:ext cx="1228725" cy="3533257"/>
            </a:xfrm>
            <a:prstGeom prst="rect">
              <a:avLst/>
            </a:prstGeom>
            <a:solidFill>
              <a:schemeClr val="accent1"/>
            </a:solidFill>
            <a:ln>
              <a:noFill/>
              <a:headEnd/>
              <a:tailEnd/>
            </a:ln>
            <a:effectLst/>
          </p:spPr>
          <p:style>
            <a:lnRef idx="3">
              <a:schemeClr val="lt1"/>
            </a:lnRef>
            <a:fillRef idx="1">
              <a:schemeClr val="accent3"/>
            </a:fillRef>
            <a:effectRef idx="1">
              <a:schemeClr val="accent3"/>
            </a:effectRef>
            <a:fontRef idx="minor">
              <a:schemeClr val="lt1"/>
            </a:fontRef>
          </p:style>
          <p:txBody>
            <a:bodyPr vert="horz" lIns="0" tIns="0" rIns="0" bIns="0" anchor="ctr"/>
            <a:lstStyle/>
            <a:p>
              <a:pPr algn="ctr">
                <a:spcBef>
                  <a:spcPct val="0"/>
                </a:spcBef>
              </a:pPr>
              <a:r>
                <a:rPr lang="cs-CZ" sz="1200" b="1" dirty="0"/>
                <a:t>Ostatní</a:t>
              </a:r>
            </a:p>
            <a:p>
              <a:pPr algn="ctr">
                <a:spcBef>
                  <a:spcPct val="0"/>
                </a:spcBef>
              </a:pPr>
              <a:r>
                <a:rPr lang="cs-CZ" sz="1200" b="1" dirty="0"/>
                <a:t>metody </a:t>
              </a:r>
              <a:endParaRPr lang="en-US" sz="1200" b="1" dirty="0"/>
            </a:p>
          </p:txBody>
        </p:sp>
        <p:cxnSp>
          <p:nvCxnSpPr>
            <p:cNvPr id="29" name="AutoShape 14"/>
            <p:cNvCxnSpPr>
              <a:cxnSpLocks noChangeShapeType="1"/>
              <a:stCxn id="17" idx="2"/>
              <a:endCxn id="6" idx="0"/>
            </p:cNvCxnSpPr>
            <p:nvPr/>
          </p:nvCxnSpPr>
          <p:spPr bwMode="auto">
            <a:xfrm flipH="1">
              <a:off x="1006396" y="3876419"/>
              <a:ext cx="1384587" cy="490885"/>
            </a:xfrm>
            <a:prstGeom prst="straightConnector1">
              <a:avLst/>
            </a:prstGeom>
            <a:noFill/>
            <a:ln w="9525">
              <a:solidFill>
                <a:schemeClr val="accent6"/>
              </a:solidFill>
              <a:round/>
              <a:headEnd/>
              <a:tailEnd type="triangle" w="med" len="med"/>
            </a:ln>
          </p:spPr>
        </p:cxnSp>
        <p:cxnSp>
          <p:nvCxnSpPr>
            <p:cNvPr id="30" name="AutoShape 14"/>
            <p:cNvCxnSpPr>
              <a:cxnSpLocks noChangeShapeType="1"/>
              <a:stCxn id="17" idx="2"/>
              <a:endCxn id="8" idx="0"/>
            </p:cNvCxnSpPr>
            <p:nvPr/>
          </p:nvCxnSpPr>
          <p:spPr bwMode="auto">
            <a:xfrm>
              <a:off x="2390983" y="3876419"/>
              <a:ext cx="1384587" cy="476246"/>
            </a:xfrm>
            <a:prstGeom prst="straightConnector1">
              <a:avLst/>
            </a:prstGeom>
            <a:noFill/>
            <a:ln w="9525">
              <a:solidFill>
                <a:schemeClr val="accent6"/>
              </a:solidFill>
              <a:round/>
              <a:headEnd/>
              <a:tailEnd type="triangle" w="med" len="med"/>
            </a:ln>
          </p:spPr>
        </p:cxnSp>
        <p:cxnSp>
          <p:nvCxnSpPr>
            <p:cNvPr id="31" name="AutoShape 14"/>
            <p:cNvCxnSpPr>
              <a:cxnSpLocks noChangeShapeType="1"/>
              <a:stCxn id="21" idx="2"/>
              <a:endCxn id="17" idx="0"/>
            </p:cNvCxnSpPr>
            <p:nvPr/>
          </p:nvCxnSpPr>
          <p:spPr bwMode="auto">
            <a:xfrm flipH="1">
              <a:off x="2390983" y="2530269"/>
              <a:ext cx="1811638" cy="626150"/>
            </a:xfrm>
            <a:prstGeom prst="straightConnector1">
              <a:avLst/>
            </a:prstGeom>
            <a:noFill/>
            <a:ln w="9525">
              <a:solidFill>
                <a:schemeClr val="accent6"/>
              </a:solidFill>
              <a:round/>
              <a:headEnd/>
              <a:tailEnd type="triangle" w="med" len="med"/>
            </a:ln>
          </p:spPr>
        </p:cxnSp>
        <p:cxnSp>
          <p:nvCxnSpPr>
            <p:cNvPr id="32" name="AutoShape 14"/>
            <p:cNvCxnSpPr>
              <a:cxnSpLocks noChangeShapeType="1"/>
              <a:stCxn id="21" idx="2"/>
              <a:endCxn id="20" idx="0"/>
            </p:cNvCxnSpPr>
            <p:nvPr/>
          </p:nvCxnSpPr>
          <p:spPr bwMode="auto">
            <a:xfrm>
              <a:off x="4202621" y="2530269"/>
              <a:ext cx="1810781" cy="626150"/>
            </a:xfrm>
            <a:prstGeom prst="straightConnector1">
              <a:avLst/>
            </a:prstGeom>
            <a:noFill/>
            <a:ln w="9525">
              <a:solidFill>
                <a:schemeClr val="accent6"/>
              </a:solidFill>
              <a:round/>
              <a:headEnd/>
              <a:tailEnd type="triangle" w="med" len="med"/>
            </a:ln>
          </p:spPr>
        </p:cxnSp>
        <p:cxnSp>
          <p:nvCxnSpPr>
            <p:cNvPr id="33" name="AutoShape 14"/>
            <p:cNvCxnSpPr>
              <a:cxnSpLocks noChangeShapeType="1"/>
              <a:stCxn id="20" idx="2"/>
              <a:endCxn id="9" idx="0"/>
            </p:cNvCxnSpPr>
            <p:nvPr/>
          </p:nvCxnSpPr>
          <p:spPr bwMode="auto">
            <a:xfrm flipH="1">
              <a:off x="5317658" y="3876419"/>
              <a:ext cx="695744" cy="457196"/>
            </a:xfrm>
            <a:prstGeom prst="straightConnector1">
              <a:avLst/>
            </a:prstGeom>
            <a:noFill/>
            <a:ln w="9525">
              <a:solidFill>
                <a:schemeClr val="accent6"/>
              </a:solidFill>
              <a:round/>
              <a:headEnd/>
              <a:tailEnd type="triangle" w="med" len="med"/>
            </a:ln>
          </p:spPr>
        </p:cxnSp>
        <p:cxnSp>
          <p:nvCxnSpPr>
            <p:cNvPr id="34" name="AutoShape 14"/>
            <p:cNvCxnSpPr>
              <a:cxnSpLocks noChangeShapeType="1"/>
              <a:stCxn id="20" idx="2"/>
              <a:endCxn id="10" idx="0"/>
            </p:cNvCxnSpPr>
            <p:nvPr/>
          </p:nvCxnSpPr>
          <p:spPr bwMode="auto">
            <a:xfrm>
              <a:off x="6013402" y="3876419"/>
              <a:ext cx="695744" cy="476246"/>
            </a:xfrm>
            <a:prstGeom prst="straightConnector1">
              <a:avLst/>
            </a:prstGeom>
            <a:noFill/>
            <a:ln w="9525">
              <a:solidFill>
                <a:schemeClr val="accent6"/>
              </a:solidFill>
              <a:round/>
              <a:headEnd/>
              <a:tailEnd type="triangle" w="med" len="med"/>
            </a:ln>
          </p:spPr>
        </p:cxnSp>
        <p:cxnSp>
          <p:nvCxnSpPr>
            <p:cNvPr id="42" name="AutoShape 14"/>
            <p:cNvCxnSpPr>
              <a:cxnSpLocks noChangeShapeType="1"/>
              <a:stCxn id="17" idx="2"/>
              <a:endCxn id="7" idx="0"/>
            </p:cNvCxnSpPr>
            <p:nvPr/>
          </p:nvCxnSpPr>
          <p:spPr bwMode="auto">
            <a:xfrm>
              <a:off x="2390983" y="3876419"/>
              <a:ext cx="0" cy="488985"/>
            </a:xfrm>
            <a:prstGeom prst="straightConnector1">
              <a:avLst/>
            </a:prstGeom>
            <a:noFill/>
            <a:ln w="9525">
              <a:solidFill>
                <a:schemeClr val="accent6"/>
              </a:solidFill>
              <a:round/>
              <a:headEnd/>
              <a:tailEnd type="triangle" w="med" len="med"/>
            </a:ln>
          </p:spPr>
        </p:cxnSp>
      </p:grpSp>
      <p:sp>
        <p:nvSpPr>
          <p:cNvPr id="28" name="Rectangle 4">
            <a:extLst>
              <a:ext uri="{FF2B5EF4-FFF2-40B4-BE49-F238E27FC236}">
                <a16:creationId xmlns:a16="http://schemas.microsoft.com/office/drawing/2014/main" id="{3E41F83B-F848-4F05-9551-07D1E0E392C2}"/>
              </a:ext>
            </a:extLst>
          </p:cNvPr>
          <p:cNvSpPr txBox="1">
            <a:spLocks noChangeArrowheads="1"/>
          </p:cNvSpPr>
          <p:nvPr/>
        </p:nvSpPr>
        <p:spPr bwMode="gray">
          <a:xfrm>
            <a:off x="376238" y="255146"/>
            <a:ext cx="8371762" cy="33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000" kern="1200">
                <a:solidFill>
                  <a:schemeClr val="tx1"/>
                </a:solidFill>
                <a:latin typeface="+mj-lt"/>
                <a:ea typeface="+mj-ea"/>
                <a:cs typeface="+mj-cs"/>
              </a:defRPr>
            </a:lvl1pPr>
            <a:lvl2pPr algn="l" rtl="0" eaLnBrk="1" fontAlgn="base" hangingPunct="1">
              <a:spcBef>
                <a:spcPct val="0"/>
              </a:spcBef>
              <a:spcAft>
                <a:spcPct val="0"/>
              </a:spcAft>
              <a:defRPr sz="2000">
                <a:solidFill>
                  <a:schemeClr val="tx1"/>
                </a:solidFill>
                <a:latin typeface="Verdana" panose="020B0604030504040204" pitchFamily="34" charset="0"/>
              </a:defRPr>
            </a:lvl2pPr>
            <a:lvl3pPr algn="l" rtl="0" eaLnBrk="1" fontAlgn="base" hangingPunct="1">
              <a:spcBef>
                <a:spcPct val="0"/>
              </a:spcBef>
              <a:spcAft>
                <a:spcPct val="0"/>
              </a:spcAft>
              <a:defRPr sz="2000">
                <a:solidFill>
                  <a:schemeClr val="tx1"/>
                </a:solidFill>
                <a:latin typeface="Verdana" panose="020B0604030504040204" pitchFamily="34" charset="0"/>
              </a:defRPr>
            </a:lvl3pPr>
            <a:lvl4pPr algn="l" rtl="0" eaLnBrk="1" fontAlgn="base" hangingPunct="1">
              <a:spcBef>
                <a:spcPct val="0"/>
              </a:spcBef>
              <a:spcAft>
                <a:spcPct val="0"/>
              </a:spcAft>
              <a:defRPr sz="2000">
                <a:solidFill>
                  <a:schemeClr val="tx1"/>
                </a:solidFill>
                <a:latin typeface="Verdana" panose="020B0604030504040204" pitchFamily="34" charset="0"/>
              </a:defRPr>
            </a:lvl4pPr>
            <a:lvl5pPr algn="l" rtl="0" eaLnBrk="1" fontAlgn="base" hangingPunct="1">
              <a:spcBef>
                <a:spcPct val="0"/>
              </a:spcBef>
              <a:spcAft>
                <a:spcPct val="0"/>
              </a:spcAft>
              <a:defRPr sz="2000">
                <a:solidFill>
                  <a:schemeClr val="tx1"/>
                </a:solidFill>
                <a:latin typeface="Verdana" panose="020B0604030504040204" pitchFamily="34" charset="0"/>
              </a:defRPr>
            </a:lvl5pPr>
            <a:lvl6pPr marL="457200" algn="l" rtl="0" eaLnBrk="1" fontAlgn="base" hangingPunct="1">
              <a:spcBef>
                <a:spcPct val="0"/>
              </a:spcBef>
              <a:spcAft>
                <a:spcPct val="0"/>
              </a:spcAft>
              <a:defRPr sz="2000">
                <a:solidFill>
                  <a:schemeClr val="tx1"/>
                </a:solidFill>
                <a:latin typeface="Verdana" panose="020B0604030504040204" pitchFamily="34" charset="0"/>
              </a:defRPr>
            </a:lvl6pPr>
            <a:lvl7pPr marL="914400" algn="l" rtl="0" eaLnBrk="1" fontAlgn="base" hangingPunct="1">
              <a:spcBef>
                <a:spcPct val="0"/>
              </a:spcBef>
              <a:spcAft>
                <a:spcPct val="0"/>
              </a:spcAft>
              <a:defRPr sz="2000">
                <a:solidFill>
                  <a:schemeClr val="tx1"/>
                </a:solidFill>
                <a:latin typeface="Verdana" panose="020B0604030504040204" pitchFamily="34" charset="0"/>
              </a:defRPr>
            </a:lvl7pPr>
            <a:lvl8pPr marL="1371600" algn="l" rtl="0" eaLnBrk="1" fontAlgn="base" hangingPunct="1">
              <a:spcBef>
                <a:spcPct val="0"/>
              </a:spcBef>
              <a:spcAft>
                <a:spcPct val="0"/>
              </a:spcAft>
              <a:defRPr sz="2000">
                <a:solidFill>
                  <a:schemeClr val="tx1"/>
                </a:solidFill>
                <a:latin typeface="Verdana" panose="020B0604030504040204" pitchFamily="34" charset="0"/>
              </a:defRPr>
            </a:lvl8pPr>
            <a:lvl9pPr marL="1828800" algn="l" rtl="0" eaLnBrk="1" fontAlgn="base" hangingPunct="1">
              <a:spcBef>
                <a:spcPct val="0"/>
              </a:spcBef>
              <a:spcAft>
                <a:spcPct val="0"/>
              </a:spcAft>
              <a:defRPr sz="2000">
                <a:solidFill>
                  <a:schemeClr val="tx1"/>
                </a:solidFill>
                <a:latin typeface="Verdana" panose="020B0604030504040204" pitchFamily="34" charset="0"/>
              </a:defRPr>
            </a:lvl9pPr>
          </a:lstStyle>
          <a:p>
            <a:r>
              <a:rPr lang="cs-CZ" dirty="0"/>
              <a:t>Převodní ceny v ČR</a:t>
            </a:r>
            <a:endParaRPr lang="en-GB" dirty="0"/>
          </a:p>
        </p:txBody>
      </p:sp>
    </p:spTree>
    <p:extLst>
      <p:ext uri="{BB962C8B-B14F-4D97-AF65-F5344CB8AC3E}">
        <p14:creationId xmlns:p14="http://schemas.microsoft.com/office/powerpoint/2010/main" val="7323110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a:t>Agenda</a:t>
            </a:r>
          </a:p>
        </p:txBody>
      </p:sp>
      <p:sp>
        <p:nvSpPr>
          <p:cNvPr id="8" name="Rectangle 7"/>
          <p:cNvSpPr/>
          <p:nvPr/>
        </p:nvSpPr>
        <p:spPr bwMode="gray">
          <a:xfrm>
            <a:off x="376238" y="1412875"/>
            <a:ext cx="772624" cy="49688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cs-CZ" sz="1600" b="1" dirty="0">
              <a:solidFill>
                <a:schemeClr val="bg1"/>
              </a:solidFill>
            </a:endParaRPr>
          </a:p>
        </p:txBody>
      </p:sp>
      <p:sp>
        <p:nvSpPr>
          <p:cNvPr id="9" name="Rectangle 8"/>
          <p:cNvSpPr/>
          <p:nvPr/>
        </p:nvSpPr>
        <p:spPr bwMode="gray">
          <a:xfrm>
            <a:off x="1488542" y="1951651"/>
            <a:ext cx="7271602" cy="931227"/>
          </a:xfrm>
          <a:prstGeom prst="rect">
            <a:avLst/>
          </a:prstGeom>
          <a:gradFill>
            <a:gsLst>
              <a:gs pos="0">
                <a:schemeClr val="tx1"/>
              </a:gs>
              <a:gs pos="70000">
                <a:schemeClr val="tx2"/>
              </a:gs>
              <a:gs pos="100000">
                <a:schemeClr val="bg1"/>
              </a:gs>
            </a:gsLst>
            <a:lin ang="0" scaled="1"/>
          </a:gradFill>
          <a:ln w="19050" algn="ctr">
            <a:noFill/>
            <a:miter lim="800000"/>
            <a:headEnd/>
            <a:tailEnd/>
          </a:ln>
        </p:spPr>
        <p:txBody>
          <a:bodyPr wrap="square" lIns="88900" tIns="88900" rIns="88900" bIns="88900" rtlCol="0" anchor="ctr"/>
          <a:lstStyle/>
          <a:p>
            <a:pPr marL="182563">
              <a:lnSpc>
                <a:spcPct val="106000"/>
              </a:lnSpc>
              <a:buFont typeface="Wingdings 2" pitchFamily="18" charset="2"/>
              <a:buNone/>
            </a:pPr>
            <a:r>
              <a:rPr lang="cs-CZ" sz="2000" i="1" dirty="0">
                <a:solidFill>
                  <a:schemeClr val="bg1"/>
                </a:solidFill>
              </a:rPr>
              <a:t>Převodní ceny</a:t>
            </a:r>
          </a:p>
        </p:txBody>
      </p:sp>
      <p:cxnSp>
        <p:nvCxnSpPr>
          <p:cNvPr id="10" name="Straight Connector 9"/>
          <p:cNvCxnSpPr/>
          <p:nvPr/>
        </p:nvCxnSpPr>
        <p:spPr>
          <a:xfrm>
            <a:off x="750605" y="2422596"/>
            <a:ext cx="737937" cy="0"/>
          </a:xfrm>
          <a:prstGeom prst="line">
            <a:avLst/>
          </a:prstGeom>
          <a:ln w="19050">
            <a:solidFill>
              <a:schemeClr val="tx2"/>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488542" y="5189026"/>
            <a:ext cx="7271602" cy="931227"/>
          </a:xfrm>
          <a:prstGeom prst="rect">
            <a:avLst/>
          </a:prstGeom>
          <a:gradFill>
            <a:gsLst>
              <a:gs pos="0">
                <a:schemeClr val="tx1"/>
              </a:gs>
              <a:gs pos="70000">
                <a:schemeClr val="tx2"/>
              </a:gs>
              <a:gs pos="100000">
                <a:schemeClr val="bg1"/>
              </a:gs>
            </a:gsLst>
            <a:lin ang="0" scaled="1"/>
          </a:gradFill>
          <a:ln w="19050" algn="ctr">
            <a:noFill/>
            <a:miter lim="800000"/>
            <a:headEnd/>
            <a:tailEnd/>
          </a:ln>
        </p:spPr>
        <p:txBody>
          <a:bodyPr wrap="square" lIns="88900" tIns="88900" rIns="88900" bIns="88900" rtlCol="0" anchor="ctr"/>
          <a:lstStyle/>
          <a:p>
            <a:pPr marL="182563">
              <a:lnSpc>
                <a:spcPct val="106000"/>
              </a:lnSpc>
            </a:pPr>
            <a:r>
              <a:rPr lang="cs-CZ" sz="2000" i="1" dirty="0" smtClean="0">
                <a:solidFill>
                  <a:schemeClr val="bg1"/>
                </a:solidFill>
              </a:rPr>
              <a:t>Finanční </a:t>
            </a:r>
            <a:r>
              <a:rPr lang="cs-CZ" sz="2000" i="1" dirty="0">
                <a:solidFill>
                  <a:schemeClr val="bg1"/>
                </a:solidFill>
              </a:rPr>
              <a:t>náklady a jejich </a:t>
            </a:r>
            <a:r>
              <a:rPr lang="cs-CZ" sz="2000" i="1" dirty="0" smtClean="0">
                <a:solidFill>
                  <a:schemeClr val="bg1"/>
                </a:solidFill>
              </a:rPr>
              <a:t>limitace</a:t>
            </a:r>
            <a:endParaRPr lang="cs-CZ" sz="2000" i="1" dirty="0">
              <a:solidFill>
                <a:schemeClr val="bg1"/>
              </a:solidFill>
            </a:endParaRPr>
          </a:p>
        </p:txBody>
      </p:sp>
      <p:cxnSp>
        <p:nvCxnSpPr>
          <p:cNvPr id="12" name="Straight Connector 11"/>
          <p:cNvCxnSpPr/>
          <p:nvPr/>
        </p:nvCxnSpPr>
        <p:spPr>
          <a:xfrm>
            <a:off x="739174" y="5682375"/>
            <a:ext cx="737937" cy="0"/>
          </a:xfrm>
          <a:prstGeom prst="line">
            <a:avLst/>
          </a:prstGeom>
          <a:ln w="19050">
            <a:solidFill>
              <a:schemeClr val="tx2"/>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17" name="Freeform 207"/>
          <p:cNvSpPr>
            <a:spLocks noChangeAspect="1" noEditPoints="1"/>
          </p:cNvSpPr>
          <p:nvPr/>
        </p:nvSpPr>
        <p:spPr bwMode="auto">
          <a:xfrm>
            <a:off x="7921215" y="2064987"/>
            <a:ext cx="704553" cy="70455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266 h 512"/>
              <a:gd name="T12" fmla="*/ 132 w 512"/>
              <a:gd name="T13" fmla="*/ 266 h 512"/>
              <a:gd name="T14" fmla="*/ 199 w 512"/>
              <a:gd name="T15" fmla="*/ 333 h 512"/>
              <a:gd name="T16" fmla="*/ 199 w 512"/>
              <a:gd name="T17" fmla="*/ 349 h 512"/>
              <a:gd name="T18" fmla="*/ 192 w 512"/>
              <a:gd name="T19" fmla="*/ 352 h 512"/>
              <a:gd name="T20" fmla="*/ 184 w 512"/>
              <a:gd name="T21" fmla="*/ 349 h 512"/>
              <a:gd name="T22" fmla="*/ 99 w 512"/>
              <a:gd name="T23" fmla="*/ 263 h 512"/>
              <a:gd name="T24" fmla="*/ 96 w 512"/>
              <a:gd name="T25" fmla="*/ 260 h 512"/>
              <a:gd name="T26" fmla="*/ 96 w 512"/>
              <a:gd name="T27" fmla="*/ 252 h 512"/>
              <a:gd name="T28" fmla="*/ 99 w 512"/>
              <a:gd name="T29" fmla="*/ 248 h 512"/>
              <a:gd name="T30" fmla="*/ 184 w 512"/>
              <a:gd name="T31" fmla="*/ 163 h 512"/>
              <a:gd name="T32" fmla="*/ 199 w 512"/>
              <a:gd name="T33" fmla="*/ 163 h 512"/>
              <a:gd name="T34" fmla="*/ 199 w 512"/>
              <a:gd name="T35" fmla="*/ 178 h 512"/>
              <a:gd name="T36" fmla="*/ 132 w 512"/>
              <a:gd name="T37" fmla="*/ 245 h 512"/>
              <a:gd name="T38" fmla="*/ 405 w 512"/>
              <a:gd name="T39" fmla="*/ 245 h 512"/>
              <a:gd name="T40" fmla="*/ 416 w 512"/>
              <a:gd name="T41" fmla="*/ 256 h 512"/>
              <a:gd name="T42" fmla="*/ 405 w 512"/>
              <a:gd name="T43"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66"/>
                </a:moveTo>
                <a:cubicBezTo>
                  <a:pt x="132" y="266"/>
                  <a:pt x="132" y="266"/>
                  <a:pt x="132" y="266"/>
                </a:cubicBezTo>
                <a:cubicBezTo>
                  <a:pt x="199" y="333"/>
                  <a:pt x="199" y="333"/>
                  <a:pt x="199" y="333"/>
                </a:cubicBezTo>
                <a:cubicBezTo>
                  <a:pt x="203" y="338"/>
                  <a:pt x="203" y="344"/>
                  <a:pt x="199" y="349"/>
                </a:cubicBezTo>
                <a:cubicBezTo>
                  <a:pt x="197" y="351"/>
                  <a:pt x="194" y="352"/>
                  <a:pt x="192" y="352"/>
                </a:cubicBezTo>
                <a:cubicBezTo>
                  <a:pt x="189" y="352"/>
                  <a:pt x="186" y="351"/>
                  <a:pt x="184" y="349"/>
                </a:cubicBezTo>
                <a:cubicBezTo>
                  <a:pt x="99" y="263"/>
                  <a:pt x="99" y="263"/>
                  <a:pt x="99" y="263"/>
                </a:cubicBezTo>
                <a:cubicBezTo>
                  <a:pt x="98" y="262"/>
                  <a:pt x="97" y="261"/>
                  <a:pt x="96" y="260"/>
                </a:cubicBezTo>
                <a:cubicBezTo>
                  <a:pt x="95" y="257"/>
                  <a:pt x="95" y="254"/>
                  <a:pt x="96" y="252"/>
                </a:cubicBezTo>
                <a:cubicBezTo>
                  <a:pt x="97" y="250"/>
                  <a:pt x="98" y="249"/>
                  <a:pt x="99" y="248"/>
                </a:cubicBezTo>
                <a:cubicBezTo>
                  <a:pt x="184" y="163"/>
                  <a:pt x="184" y="163"/>
                  <a:pt x="184" y="163"/>
                </a:cubicBezTo>
                <a:cubicBezTo>
                  <a:pt x="188" y="159"/>
                  <a:pt x="195" y="159"/>
                  <a:pt x="199" y="163"/>
                </a:cubicBezTo>
                <a:cubicBezTo>
                  <a:pt x="203" y="167"/>
                  <a:pt x="203" y="174"/>
                  <a:pt x="199" y="178"/>
                </a:cubicBezTo>
                <a:cubicBezTo>
                  <a:pt x="132" y="245"/>
                  <a:pt x="132" y="245"/>
                  <a:pt x="132" y="245"/>
                </a:cubicBezTo>
                <a:cubicBezTo>
                  <a:pt x="405" y="245"/>
                  <a:pt x="405" y="245"/>
                  <a:pt x="405" y="245"/>
                </a:cubicBezTo>
                <a:cubicBezTo>
                  <a:pt x="411" y="245"/>
                  <a:pt x="416" y="250"/>
                  <a:pt x="416" y="256"/>
                </a:cubicBezTo>
                <a:cubicBezTo>
                  <a:pt x="416" y="262"/>
                  <a:pt x="411" y="266"/>
                  <a:pt x="405" y="26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207"/>
          <p:cNvSpPr>
            <a:spLocks noChangeAspect="1" noEditPoints="1"/>
          </p:cNvSpPr>
          <p:nvPr/>
        </p:nvSpPr>
        <p:spPr bwMode="auto">
          <a:xfrm>
            <a:off x="7921215" y="5302362"/>
            <a:ext cx="704553" cy="70455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266 h 512"/>
              <a:gd name="T12" fmla="*/ 132 w 512"/>
              <a:gd name="T13" fmla="*/ 266 h 512"/>
              <a:gd name="T14" fmla="*/ 199 w 512"/>
              <a:gd name="T15" fmla="*/ 333 h 512"/>
              <a:gd name="T16" fmla="*/ 199 w 512"/>
              <a:gd name="T17" fmla="*/ 349 h 512"/>
              <a:gd name="T18" fmla="*/ 192 w 512"/>
              <a:gd name="T19" fmla="*/ 352 h 512"/>
              <a:gd name="T20" fmla="*/ 184 w 512"/>
              <a:gd name="T21" fmla="*/ 349 h 512"/>
              <a:gd name="T22" fmla="*/ 99 w 512"/>
              <a:gd name="T23" fmla="*/ 263 h 512"/>
              <a:gd name="T24" fmla="*/ 96 w 512"/>
              <a:gd name="T25" fmla="*/ 260 h 512"/>
              <a:gd name="T26" fmla="*/ 96 w 512"/>
              <a:gd name="T27" fmla="*/ 252 h 512"/>
              <a:gd name="T28" fmla="*/ 99 w 512"/>
              <a:gd name="T29" fmla="*/ 248 h 512"/>
              <a:gd name="T30" fmla="*/ 184 w 512"/>
              <a:gd name="T31" fmla="*/ 163 h 512"/>
              <a:gd name="T32" fmla="*/ 199 w 512"/>
              <a:gd name="T33" fmla="*/ 163 h 512"/>
              <a:gd name="T34" fmla="*/ 199 w 512"/>
              <a:gd name="T35" fmla="*/ 178 h 512"/>
              <a:gd name="T36" fmla="*/ 132 w 512"/>
              <a:gd name="T37" fmla="*/ 245 h 512"/>
              <a:gd name="T38" fmla="*/ 405 w 512"/>
              <a:gd name="T39" fmla="*/ 245 h 512"/>
              <a:gd name="T40" fmla="*/ 416 w 512"/>
              <a:gd name="T41" fmla="*/ 256 h 512"/>
              <a:gd name="T42" fmla="*/ 405 w 512"/>
              <a:gd name="T43"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66"/>
                </a:moveTo>
                <a:cubicBezTo>
                  <a:pt x="132" y="266"/>
                  <a:pt x="132" y="266"/>
                  <a:pt x="132" y="266"/>
                </a:cubicBezTo>
                <a:cubicBezTo>
                  <a:pt x="199" y="333"/>
                  <a:pt x="199" y="333"/>
                  <a:pt x="199" y="333"/>
                </a:cubicBezTo>
                <a:cubicBezTo>
                  <a:pt x="203" y="338"/>
                  <a:pt x="203" y="344"/>
                  <a:pt x="199" y="349"/>
                </a:cubicBezTo>
                <a:cubicBezTo>
                  <a:pt x="197" y="351"/>
                  <a:pt x="194" y="352"/>
                  <a:pt x="192" y="352"/>
                </a:cubicBezTo>
                <a:cubicBezTo>
                  <a:pt x="189" y="352"/>
                  <a:pt x="186" y="351"/>
                  <a:pt x="184" y="349"/>
                </a:cubicBezTo>
                <a:cubicBezTo>
                  <a:pt x="99" y="263"/>
                  <a:pt x="99" y="263"/>
                  <a:pt x="99" y="263"/>
                </a:cubicBezTo>
                <a:cubicBezTo>
                  <a:pt x="98" y="262"/>
                  <a:pt x="97" y="261"/>
                  <a:pt x="96" y="260"/>
                </a:cubicBezTo>
                <a:cubicBezTo>
                  <a:pt x="95" y="257"/>
                  <a:pt x="95" y="254"/>
                  <a:pt x="96" y="252"/>
                </a:cubicBezTo>
                <a:cubicBezTo>
                  <a:pt x="97" y="250"/>
                  <a:pt x="98" y="249"/>
                  <a:pt x="99" y="248"/>
                </a:cubicBezTo>
                <a:cubicBezTo>
                  <a:pt x="184" y="163"/>
                  <a:pt x="184" y="163"/>
                  <a:pt x="184" y="163"/>
                </a:cubicBezTo>
                <a:cubicBezTo>
                  <a:pt x="188" y="159"/>
                  <a:pt x="195" y="159"/>
                  <a:pt x="199" y="163"/>
                </a:cubicBezTo>
                <a:cubicBezTo>
                  <a:pt x="203" y="167"/>
                  <a:pt x="203" y="174"/>
                  <a:pt x="199" y="178"/>
                </a:cubicBezTo>
                <a:cubicBezTo>
                  <a:pt x="132" y="245"/>
                  <a:pt x="132" y="245"/>
                  <a:pt x="132" y="245"/>
                </a:cubicBezTo>
                <a:cubicBezTo>
                  <a:pt x="405" y="245"/>
                  <a:pt x="405" y="245"/>
                  <a:pt x="405" y="245"/>
                </a:cubicBezTo>
                <a:cubicBezTo>
                  <a:pt x="411" y="245"/>
                  <a:pt x="416" y="250"/>
                  <a:pt x="416" y="256"/>
                </a:cubicBezTo>
                <a:cubicBezTo>
                  <a:pt x="416" y="262"/>
                  <a:pt x="411" y="266"/>
                  <a:pt x="405" y="26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bwMode="gray">
          <a:xfrm>
            <a:off x="1488542" y="3612558"/>
            <a:ext cx="7271602" cy="931227"/>
          </a:xfrm>
          <a:prstGeom prst="rect">
            <a:avLst/>
          </a:prstGeom>
          <a:gradFill>
            <a:gsLst>
              <a:gs pos="0">
                <a:schemeClr val="tx1"/>
              </a:gs>
              <a:gs pos="70000">
                <a:schemeClr val="tx2"/>
              </a:gs>
              <a:gs pos="100000">
                <a:schemeClr val="bg1"/>
              </a:gs>
            </a:gsLst>
            <a:lin ang="0" scaled="1"/>
          </a:gradFill>
          <a:ln w="19050" algn="ctr">
            <a:noFill/>
            <a:miter lim="800000"/>
            <a:headEnd/>
            <a:tailEnd/>
          </a:ln>
        </p:spPr>
        <p:txBody>
          <a:bodyPr wrap="square" lIns="88900" tIns="88900" rIns="88900" bIns="88900" rtlCol="0" anchor="ctr"/>
          <a:lstStyle/>
          <a:p>
            <a:pPr marL="182563">
              <a:lnSpc>
                <a:spcPct val="106000"/>
              </a:lnSpc>
              <a:buFont typeface="Wingdings 2" pitchFamily="18" charset="2"/>
              <a:buNone/>
            </a:pPr>
            <a:r>
              <a:rPr lang="cs-CZ" sz="2000" i="1">
                <a:solidFill>
                  <a:schemeClr val="bg1"/>
                </a:solidFill>
              </a:rPr>
              <a:t>Mezinárodní zdanění pasivních příjmů</a:t>
            </a:r>
            <a:endParaRPr lang="cs-CZ" sz="2000" i="1" dirty="0">
              <a:solidFill>
                <a:schemeClr val="bg1"/>
              </a:solidFill>
            </a:endParaRPr>
          </a:p>
        </p:txBody>
      </p:sp>
      <p:cxnSp>
        <p:nvCxnSpPr>
          <p:cNvPr id="15" name="Straight Connector 14"/>
          <p:cNvCxnSpPr/>
          <p:nvPr/>
        </p:nvCxnSpPr>
        <p:spPr>
          <a:xfrm>
            <a:off x="750604" y="4096040"/>
            <a:ext cx="737937" cy="0"/>
          </a:xfrm>
          <a:prstGeom prst="line">
            <a:avLst/>
          </a:prstGeom>
          <a:ln w="19050">
            <a:solidFill>
              <a:schemeClr val="tx2"/>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19" name="Freeform 207"/>
          <p:cNvSpPr>
            <a:spLocks noChangeAspect="1" noEditPoints="1"/>
          </p:cNvSpPr>
          <p:nvPr/>
        </p:nvSpPr>
        <p:spPr bwMode="auto">
          <a:xfrm>
            <a:off x="7921215" y="3725894"/>
            <a:ext cx="704553" cy="70455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266 h 512"/>
              <a:gd name="T12" fmla="*/ 132 w 512"/>
              <a:gd name="T13" fmla="*/ 266 h 512"/>
              <a:gd name="T14" fmla="*/ 199 w 512"/>
              <a:gd name="T15" fmla="*/ 333 h 512"/>
              <a:gd name="T16" fmla="*/ 199 w 512"/>
              <a:gd name="T17" fmla="*/ 349 h 512"/>
              <a:gd name="T18" fmla="*/ 192 w 512"/>
              <a:gd name="T19" fmla="*/ 352 h 512"/>
              <a:gd name="T20" fmla="*/ 184 w 512"/>
              <a:gd name="T21" fmla="*/ 349 h 512"/>
              <a:gd name="T22" fmla="*/ 99 w 512"/>
              <a:gd name="T23" fmla="*/ 263 h 512"/>
              <a:gd name="T24" fmla="*/ 96 w 512"/>
              <a:gd name="T25" fmla="*/ 260 h 512"/>
              <a:gd name="T26" fmla="*/ 96 w 512"/>
              <a:gd name="T27" fmla="*/ 252 h 512"/>
              <a:gd name="T28" fmla="*/ 99 w 512"/>
              <a:gd name="T29" fmla="*/ 248 h 512"/>
              <a:gd name="T30" fmla="*/ 184 w 512"/>
              <a:gd name="T31" fmla="*/ 163 h 512"/>
              <a:gd name="T32" fmla="*/ 199 w 512"/>
              <a:gd name="T33" fmla="*/ 163 h 512"/>
              <a:gd name="T34" fmla="*/ 199 w 512"/>
              <a:gd name="T35" fmla="*/ 178 h 512"/>
              <a:gd name="T36" fmla="*/ 132 w 512"/>
              <a:gd name="T37" fmla="*/ 245 h 512"/>
              <a:gd name="T38" fmla="*/ 405 w 512"/>
              <a:gd name="T39" fmla="*/ 245 h 512"/>
              <a:gd name="T40" fmla="*/ 416 w 512"/>
              <a:gd name="T41" fmla="*/ 256 h 512"/>
              <a:gd name="T42" fmla="*/ 405 w 512"/>
              <a:gd name="T43"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66"/>
                </a:moveTo>
                <a:cubicBezTo>
                  <a:pt x="132" y="266"/>
                  <a:pt x="132" y="266"/>
                  <a:pt x="132" y="266"/>
                </a:cubicBezTo>
                <a:cubicBezTo>
                  <a:pt x="199" y="333"/>
                  <a:pt x="199" y="333"/>
                  <a:pt x="199" y="333"/>
                </a:cubicBezTo>
                <a:cubicBezTo>
                  <a:pt x="203" y="338"/>
                  <a:pt x="203" y="344"/>
                  <a:pt x="199" y="349"/>
                </a:cubicBezTo>
                <a:cubicBezTo>
                  <a:pt x="197" y="351"/>
                  <a:pt x="194" y="352"/>
                  <a:pt x="192" y="352"/>
                </a:cubicBezTo>
                <a:cubicBezTo>
                  <a:pt x="189" y="352"/>
                  <a:pt x="186" y="351"/>
                  <a:pt x="184" y="349"/>
                </a:cubicBezTo>
                <a:cubicBezTo>
                  <a:pt x="99" y="263"/>
                  <a:pt x="99" y="263"/>
                  <a:pt x="99" y="263"/>
                </a:cubicBezTo>
                <a:cubicBezTo>
                  <a:pt x="98" y="262"/>
                  <a:pt x="97" y="261"/>
                  <a:pt x="96" y="260"/>
                </a:cubicBezTo>
                <a:cubicBezTo>
                  <a:pt x="95" y="257"/>
                  <a:pt x="95" y="254"/>
                  <a:pt x="96" y="252"/>
                </a:cubicBezTo>
                <a:cubicBezTo>
                  <a:pt x="97" y="250"/>
                  <a:pt x="98" y="249"/>
                  <a:pt x="99" y="248"/>
                </a:cubicBezTo>
                <a:cubicBezTo>
                  <a:pt x="184" y="163"/>
                  <a:pt x="184" y="163"/>
                  <a:pt x="184" y="163"/>
                </a:cubicBezTo>
                <a:cubicBezTo>
                  <a:pt x="188" y="159"/>
                  <a:pt x="195" y="159"/>
                  <a:pt x="199" y="163"/>
                </a:cubicBezTo>
                <a:cubicBezTo>
                  <a:pt x="203" y="167"/>
                  <a:pt x="203" y="174"/>
                  <a:pt x="199" y="178"/>
                </a:cubicBezTo>
                <a:cubicBezTo>
                  <a:pt x="132" y="245"/>
                  <a:pt x="132" y="245"/>
                  <a:pt x="132" y="245"/>
                </a:cubicBezTo>
                <a:cubicBezTo>
                  <a:pt x="405" y="245"/>
                  <a:pt x="405" y="245"/>
                  <a:pt x="405" y="245"/>
                </a:cubicBezTo>
                <a:cubicBezTo>
                  <a:pt x="411" y="245"/>
                  <a:pt x="416" y="250"/>
                  <a:pt x="416" y="256"/>
                </a:cubicBezTo>
                <a:cubicBezTo>
                  <a:pt x="416" y="262"/>
                  <a:pt x="411" y="266"/>
                  <a:pt x="405" y="26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250079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Dokumentace převodních cen </a:t>
            </a:r>
          </a:p>
        </p:txBody>
      </p:sp>
      <p:sp>
        <p:nvSpPr>
          <p:cNvPr id="22531" name="Rectangle 4"/>
          <p:cNvSpPr>
            <a:spLocks noGrp="1" noChangeArrowheads="1"/>
          </p:cNvSpPr>
          <p:nvPr>
            <p:ph type="title"/>
          </p:nvPr>
        </p:nvSpPr>
        <p:spPr/>
        <p:txBody>
          <a:bodyPr/>
          <a:lstStyle/>
          <a:p>
            <a:r>
              <a:rPr lang="cs-CZ" dirty="0"/>
              <a:t>Převodní ceny v ČR</a:t>
            </a:r>
            <a:endParaRPr lang="en-GB" dirty="0"/>
          </a:p>
        </p:txBody>
      </p:sp>
      <p:sp>
        <p:nvSpPr>
          <p:cNvPr id="22532" name="Rectangle 5"/>
          <p:cNvSpPr>
            <a:spLocks noGrp="1" noChangeArrowheads="1"/>
          </p:cNvSpPr>
          <p:nvPr>
            <p:ph idx="1"/>
          </p:nvPr>
        </p:nvSpPr>
        <p:spPr/>
        <p:txBody>
          <a:bodyPr/>
          <a:lstStyle/>
          <a:p>
            <a:pPr marL="177800" indent="-177800">
              <a:buFont typeface="Arial" panose="020B0604020202020204" pitchFamily="34" charset="0"/>
              <a:buChar char="•"/>
            </a:pPr>
            <a:r>
              <a:rPr lang="cs-CZ" sz="1600" dirty="0"/>
              <a:t>Dokumentace není v České republice právně závazná</a:t>
            </a:r>
            <a:endParaRPr lang="en-US" sz="1600" dirty="0"/>
          </a:p>
          <a:p>
            <a:pPr marL="177800" indent="-177800">
              <a:buClr>
                <a:schemeClr val="tx1"/>
              </a:buClr>
              <a:buFont typeface="Arial" panose="020B0604020202020204" pitchFamily="34" charset="0"/>
              <a:buChar char="•"/>
            </a:pPr>
            <a:r>
              <a:rPr lang="cs-CZ" sz="1600" b="1" dirty="0">
                <a:solidFill>
                  <a:schemeClr val="accent1">
                    <a:lumMod val="60000"/>
                    <a:lumOff val="40000"/>
                  </a:schemeClr>
                </a:solidFill>
              </a:rPr>
              <a:t>ALE</a:t>
            </a:r>
            <a:r>
              <a:rPr lang="cs-CZ" sz="1600" dirty="0">
                <a:solidFill>
                  <a:schemeClr val="accent3"/>
                </a:solidFill>
              </a:rPr>
              <a:t> </a:t>
            </a:r>
            <a:r>
              <a:rPr lang="cs-CZ" sz="1600" dirty="0"/>
              <a:t>§</a:t>
            </a:r>
            <a:r>
              <a:rPr lang="en-GB" sz="1600" dirty="0"/>
              <a:t> 92</a:t>
            </a:r>
            <a:r>
              <a:rPr lang="cs-CZ" sz="1600" dirty="0"/>
              <a:t> odst. </a:t>
            </a:r>
            <a:r>
              <a:rPr lang="en-GB" sz="1600" dirty="0"/>
              <a:t>3 </a:t>
            </a:r>
            <a:r>
              <a:rPr lang="cs-CZ" sz="1600" dirty="0"/>
              <a:t>Daňového řádu:</a:t>
            </a:r>
            <a:endParaRPr lang="en-GB" sz="1600" dirty="0"/>
          </a:p>
          <a:p>
            <a:pPr lvl="2"/>
            <a:r>
              <a:rPr lang="cs-CZ" sz="1600" dirty="0"/>
              <a:t>Daňový subjekt prokazuje všechny skutečnosti, které je povinen uvádět v daňovém tvrzení a dalších podáních.</a:t>
            </a:r>
          </a:p>
          <a:p>
            <a:pPr lvl="2"/>
            <a:endParaRPr lang="cs-CZ" sz="1600" dirty="0"/>
          </a:p>
          <a:p>
            <a:pPr lvl="2"/>
            <a:r>
              <a:rPr lang="cs-CZ" sz="1600" dirty="0"/>
              <a:t>Neexistují žádné formální požadavky na obsah dokumentace, termíny pro její předkládání správci daně atd.</a:t>
            </a:r>
          </a:p>
          <a:p>
            <a:pPr lvl="2"/>
            <a:endParaRPr lang="cs-CZ" sz="1600" dirty="0"/>
          </a:p>
          <a:p>
            <a:pPr lvl="2"/>
            <a:r>
              <a:rPr lang="cs-CZ" sz="1600" dirty="0"/>
              <a:t>Doporučení v pokynu D-334 </a:t>
            </a:r>
          </a:p>
          <a:p>
            <a:pPr marL="355600" lvl="2" indent="0">
              <a:buNone/>
            </a:pPr>
            <a:r>
              <a:rPr lang="cs-CZ" sz="1600" dirty="0"/>
              <a:t>(akceptován tzv. </a:t>
            </a:r>
            <a:r>
              <a:rPr lang="en-US" sz="1600" dirty="0"/>
              <a:t>Masterfile</a:t>
            </a:r>
            <a:r>
              <a:rPr lang="cs-CZ" sz="1600" dirty="0"/>
              <a:t> koncept)</a:t>
            </a:r>
          </a:p>
          <a:p>
            <a:pPr marL="355600" lvl="2" indent="0">
              <a:buNone/>
            </a:pPr>
            <a:endParaRPr lang="cs-CZ" sz="1600" dirty="0"/>
          </a:p>
          <a:p>
            <a:pPr lvl="2"/>
            <a:r>
              <a:rPr lang="cs-CZ" sz="1600" dirty="0"/>
              <a:t>CbC reporting</a:t>
            </a:r>
            <a:endParaRPr lang="en-GB" sz="1600" dirty="0"/>
          </a:p>
          <a:p>
            <a:pPr marL="355600" lvl="2" indent="0">
              <a:buNone/>
            </a:pPr>
            <a:endParaRPr lang="en-GB" sz="1600" dirty="0"/>
          </a:p>
          <a:p>
            <a:pPr lvl="3"/>
            <a:endParaRPr lang="cs-CZ" sz="1600" dirty="0"/>
          </a:p>
          <a:p>
            <a:pPr marL="172800" lvl="2" indent="0">
              <a:buNone/>
            </a:pPr>
            <a:endParaRPr lang="cs-CZ" sz="1600" dirty="0"/>
          </a:p>
        </p:txBody>
      </p:sp>
      <p:sp>
        <p:nvSpPr>
          <p:cNvPr id="5" name="Down Arrow 4"/>
          <p:cNvSpPr/>
          <p:nvPr/>
        </p:nvSpPr>
        <p:spPr bwMode="auto">
          <a:xfrm>
            <a:off x="2347418" y="3014337"/>
            <a:ext cx="341194" cy="324000"/>
          </a:xfrm>
          <a:prstGeom prst="downArrow">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marR="0" indent="-177800" algn="l" defTabSz="914400" rtl="0" eaLnBrk="1" fontAlgn="base" latinLnBrk="0" hangingPunct="1">
              <a:lnSpc>
                <a:spcPct val="100000"/>
              </a:lnSpc>
              <a:spcBef>
                <a:spcPct val="50000"/>
              </a:spcBef>
              <a:spcAft>
                <a:spcPct val="25000"/>
              </a:spcAft>
              <a:buClr>
                <a:srgbClr val="000066"/>
              </a:buClr>
              <a:buSzTx/>
              <a:buFontTx/>
              <a:buNone/>
              <a:tabLst/>
            </a:pPr>
            <a:endParaRPr kumimoji="0" lang="en-US" sz="1400" b="0" i="0" u="none" strike="noStrike" cap="none" normalizeH="0" baseline="0" dirty="0" err="1">
              <a:ln>
                <a:noFill/>
              </a:ln>
              <a:solidFill>
                <a:schemeClr val="tx1"/>
              </a:solidFill>
              <a:effectLst/>
              <a:latin typeface="Arial" charset="0"/>
            </a:endParaRPr>
          </a:p>
        </p:txBody>
      </p:sp>
      <p:sp>
        <p:nvSpPr>
          <p:cNvPr id="7" name="Down Arrow 6"/>
          <p:cNvSpPr/>
          <p:nvPr/>
        </p:nvSpPr>
        <p:spPr bwMode="auto">
          <a:xfrm>
            <a:off x="2367891" y="4039806"/>
            <a:ext cx="341194" cy="324000"/>
          </a:xfrm>
          <a:prstGeom prst="downArrow">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marR="0" indent="-177800" algn="l" defTabSz="914400" rtl="0" eaLnBrk="1" fontAlgn="base" latinLnBrk="0" hangingPunct="1">
              <a:lnSpc>
                <a:spcPct val="100000"/>
              </a:lnSpc>
              <a:spcBef>
                <a:spcPct val="50000"/>
              </a:spcBef>
              <a:spcAft>
                <a:spcPct val="25000"/>
              </a:spcAft>
              <a:buClr>
                <a:srgbClr val="000066"/>
              </a:buClr>
              <a:buSzTx/>
              <a:buFontTx/>
              <a:buNone/>
              <a:tabLst/>
            </a:pPr>
            <a:endParaRPr kumimoji="0" lang="en-US" sz="1400" b="0" i="0" u="none" strike="noStrike" cap="none" normalizeH="0" baseline="0" dirty="0" err="1">
              <a:ln>
                <a:noFill/>
              </a:ln>
              <a:solidFill>
                <a:schemeClr val="tx1"/>
              </a:solidFill>
              <a:effectLst/>
              <a:latin typeface="Arial" charset="0"/>
            </a:endParaRPr>
          </a:p>
        </p:txBody>
      </p:sp>
      <p:sp>
        <p:nvSpPr>
          <p:cNvPr id="16" name="AutoShape 4"/>
          <p:cNvSpPr>
            <a:spLocks noChangeArrowheads="1"/>
          </p:cNvSpPr>
          <p:nvPr/>
        </p:nvSpPr>
        <p:spPr bwMode="auto">
          <a:xfrm>
            <a:off x="5752138" y="4403916"/>
            <a:ext cx="1993457" cy="539086"/>
          </a:xfrm>
          <a:prstGeom prst="roundRect">
            <a:avLst>
              <a:gd name="adj" fmla="val 16667"/>
            </a:avLst>
          </a:prstGeom>
          <a:solidFill>
            <a:schemeClr val="accent1">
              <a:lumMod val="60000"/>
              <a:lumOff val="40000"/>
            </a:schemeClr>
          </a:solidFill>
          <a:ln>
            <a:solidFill>
              <a:schemeClr val="accent1">
                <a:lumMod val="60000"/>
                <a:lumOff val="40000"/>
              </a:schemeClr>
            </a:solidFill>
            <a:headEnd/>
            <a:tailEnd/>
          </a:ln>
          <a:effectLst/>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anchor="ctr"/>
          <a:lstStyle/>
          <a:p>
            <a:pPr algn="ctr">
              <a:spcBef>
                <a:spcPct val="0"/>
              </a:spcBef>
              <a:spcAft>
                <a:spcPct val="0"/>
              </a:spcAft>
              <a:buClrTx/>
              <a:buFontTx/>
              <a:buNone/>
            </a:pPr>
            <a:r>
              <a:rPr lang="en-US" b="1" dirty="0">
                <a:solidFill>
                  <a:schemeClr val="bg1"/>
                </a:solidFill>
                <a:cs typeface="Times New Roman" pitchFamily="18" charset="0"/>
              </a:rPr>
              <a:t>Masterfile</a:t>
            </a:r>
            <a:endParaRPr lang="en-US" b="1" dirty="0">
              <a:solidFill>
                <a:schemeClr val="bg1"/>
              </a:solidFill>
            </a:endParaRPr>
          </a:p>
        </p:txBody>
      </p:sp>
      <p:sp>
        <p:nvSpPr>
          <p:cNvPr id="17" name="AutoShape 5"/>
          <p:cNvSpPr>
            <a:spLocks noChangeArrowheads="1"/>
          </p:cNvSpPr>
          <p:nvPr/>
        </p:nvSpPr>
        <p:spPr bwMode="auto">
          <a:xfrm>
            <a:off x="4694907" y="5618575"/>
            <a:ext cx="1295911" cy="620947"/>
          </a:xfrm>
          <a:prstGeom prst="roundRect">
            <a:avLst>
              <a:gd name="adj" fmla="val 16667"/>
            </a:avLst>
          </a:prstGeom>
          <a:solidFill>
            <a:schemeClr val="accent6"/>
          </a:solidFill>
          <a:ln>
            <a:noFill/>
            <a:headEnd/>
            <a:tailEnd/>
          </a:ln>
          <a:effectLst/>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a:lstStyle/>
          <a:p>
            <a:pPr algn="ctr">
              <a:spcBef>
                <a:spcPct val="0"/>
              </a:spcBef>
              <a:spcAft>
                <a:spcPct val="0"/>
              </a:spcAft>
              <a:buClrTx/>
              <a:buFontTx/>
              <a:buNone/>
            </a:pPr>
            <a:r>
              <a:rPr lang="cs-CZ" sz="1400" b="1" dirty="0" err="1">
                <a:solidFill>
                  <a:schemeClr val="bg1"/>
                </a:solidFill>
                <a:cs typeface="Times New Roman" pitchFamily="18" charset="0"/>
              </a:rPr>
              <a:t>Local</a:t>
            </a:r>
            <a:r>
              <a:rPr lang="cs-CZ" sz="1400" b="1" dirty="0">
                <a:solidFill>
                  <a:schemeClr val="bg1"/>
                </a:solidFill>
                <a:cs typeface="Times New Roman" pitchFamily="18" charset="0"/>
              </a:rPr>
              <a:t> </a:t>
            </a:r>
            <a:r>
              <a:rPr lang="cs-CZ" sz="1400" b="1" dirty="0" err="1">
                <a:solidFill>
                  <a:schemeClr val="bg1"/>
                </a:solidFill>
                <a:cs typeface="Times New Roman" pitchFamily="18" charset="0"/>
              </a:rPr>
              <a:t>File</a:t>
            </a:r>
            <a:endParaRPr lang="cs-CZ" sz="1400" b="1" dirty="0">
              <a:solidFill>
                <a:schemeClr val="bg1"/>
              </a:solidFill>
              <a:cs typeface="Times New Roman" pitchFamily="18" charset="0"/>
            </a:endParaRPr>
          </a:p>
          <a:p>
            <a:pPr algn="ctr">
              <a:spcBef>
                <a:spcPct val="0"/>
              </a:spcBef>
              <a:spcAft>
                <a:spcPct val="0"/>
              </a:spcAft>
              <a:buClrTx/>
              <a:buFontTx/>
              <a:buNone/>
            </a:pPr>
            <a:r>
              <a:rPr lang="cs-CZ" sz="1400" b="1" dirty="0">
                <a:solidFill>
                  <a:schemeClr val="bg1"/>
                </a:solidFill>
              </a:rPr>
              <a:t>Č</a:t>
            </a:r>
            <a:r>
              <a:rPr lang="cs-CZ" sz="1400" b="1" dirty="0">
                <a:solidFill>
                  <a:schemeClr val="bg1"/>
                </a:solidFill>
                <a:cs typeface="Times New Roman" pitchFamily="18" charset="0"/>
              </a:rPr>
              <a:t>R</a:t>
            </a:r>
          </a:p>
          <a:p>
            <a:pPr eaLnBrk="0" hangingPunct="0">
              <a:spcBef>
                <a:spcPct val="0"/>
              </a:spcBef>
              <a:spcAft>
                <a:spcPct val="0"/>
              </a:spcAft>
              <a:buClrTx/>
              <a:buFontTx/>
              <a:buNone/>
            </a:pPr>
            <a:endParaRPr lang="cs-CZ" b="1" dirty="0">
              <a:solidFill>
                <a:schemeClr val="bg1"/>
              </a:solidFill>
            </a:endParaRPr>
          </a:p>
        </p:txBody>
      </p:sp>
      <p:sp>
        <p:nvSpPr>
          <p:cNvPr id="18" name="Line 6"/>
          <p:cNvSpPr>
            <a:spLocks noChangeShapeType="1"/>
          </p:cNvSpPr>
          <p:nvPr/>
        </p:nvSpPr>
        <p:spPr bwMode="auto">
          <a:xfrm>
            <a:off x="6748867" y="4934771"/>
            <a:ext cx="0" cy="446214"/>
          </a:xfrm>
          <a:prstGeom prst="line">
            <a:avLst/>
          </a:prstGeom>
          <a:ln>
            <a:solidFill>
              <a:schemeClr val="accent6"/>
            </a:solidFill>
            <a:headEnd/>
            <a:tailEnd/>
          </a:ln>
          <a:effectLst/>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a:lstStyle/>
          <a:p>
            <a:endParaRPr lang="en-US"/>
          </a:p>
        </p:txBody>
      </p:sp>
      <p:sp>
        <p:nvSpPr>
          <p:cNvPr id="19" name="Line 7"/>
          <p:cNvSpPr>
            <a:spLocks noChangeShapeType="1"/>
          </p:cNvSpPr>
          <p:nvPr/>
        </p:nvSpPr>
        <p:spPr bwMode="auto">
          <a:xfrm>
            <a:off x="5132658" y="5380985"/>
            <a:ext cx="3275896" cy="0"/>
          </a:xfrm>
          <a:prstGeom prst="line">
            <a:avLst/>
          </a:prstGeom>
          <a:ln>
            <a:solidFill>
              <a:schemeClr val="accent6"/>
            </a:solidFill>
            <a:headEnd/>
            <a:tailEnd/>
          </a:ln>
          <a:effectLst/>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a:lstStyle/>
          <a:p>
            <a:endParaRPr lang="en-US"/>
          </a:p>
        </p:txBody>
      </p:sp>
      <p:sp>
        <p:nvSpPr>
          <p:cNvPr id="20" name="Line 8"/>
          <p:cNvSpPr>
            <a:spLocks noChangeShapeType="1"/>
          </p:cNvSpPr>
          <p:nvPr/>
        </p:nvSpPr>
        <p:spPr bwMode="auto">
          <a:xfrm>
            <a:off x="8408554" y="5363046"/>
            <a:ext cx="0" cy="244993"/>
          </a:xfrm>
          <a:prstGeom prst="line">
            <a:avLst/>
          </a:prstGeom>
          <a:ln>
            <a:solidFill>
              <a:schemeClr val="accent6"/>
            </a:solidFill>
            <a:headEnd/>
            <a:tailEnd/>
          </a:ln>
          <a:effectLst/>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a:lstStyle/>
          <a:p>
            <a:endParaRPr lang="en-US"/>
          </a:p>
        </p:txBody>
      </p:sp>
      <p:sp>
        <p:nvSpPr>
          <p:cNvPr id="23" name="Line 12"/>
          <p:cNvSpPr>
            <a:spLocks noChangeShapeType="1"/>
          </p:cNvSpPr>
          <p:nvPr/>
        </p:nvSpPr>
        <p:spPr bwMode="auto">
          <a:xfrm>
            <a:off x="5155683" y="5380985"/>
            <a:ext cx="0" cy="247167"/>
          </a:xfrm>
          <a:prstGeom prst="line">
            <a:avLst/>
          </a:prstGeom>
          <a:ln>
            <a:solidFill>
              <a:schemeClr val="accent6"/>
            </a:solidFill>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lIns="36000" tIns="36000" rIns="36000" bIns="36000"/>
          <a:lstStyle/>
          <a:p>
            <a:endParaRPr lang="en-US"/>
          </a:p>
        </p:txBody>
      </p:sp>
      <p:sp>
        <p:nvSpPr>
          <p:cNvPr id="15" name="AutoShape 5"/>
          <p:cNvSpPr>
            <a:spLocks noChangeArrowheads="1"/>
          </p:cNvSpPr>
          <p:nvPr/>
        </p:nvSpPr>
        <p:spPr bwMode="auto">
          <a:xfrm>
            <a:off x="6122651" y="5608039"/>
            <a:ext cx="1295911" cy="620947"/>
          </a:xfrm>
          <a:prstGeom prst="roundRect">
            <a:avLst>
              <a:gd name="adj" fmla="val 16667"/>
            </a:avLst>
          </a:prstGeom>
          <a:solidFill>
            <a:schemeClr val="accent6"/>
          </a:solidFill>
          <a:ln>
            <a:noFill/>
            <a:headEnd/>
            <a:tailEnd/>
          </a:ln>
          <a:effectLst/>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a:lstStyle/>
          <a:p>
            <a:pPr algn="ctr">
              <a:spcBef>
                <a:spcPct val="0"/>
              </a:spcBef>
              <a:spcAft>
                <a:spcPct val="0"/>
              </a:spcAft>
              <a:buClrTx/>
              <a:buFontTx/>
              <a:buNone/>
            </a:pPr>
            <a:r>
              <a:rPr lang="cs-CZ" sz="1400" b="1" dirty="0" err="1">
                <a:solidFill>
                  <a:schemeClr val="bg1"/>
                </a:solidFill>
                <a:cs typeface="Times New Roman" pitchFamily="18" charset="0"/>
              </a:rPr>
              <a:t>Local</a:t>
            </a:r>
            <a:r>
              <a:rPr lang="cs-CZ" sz="1400" b="1" dirty="0">
                <a:solidFill>
                  <a:schemeClr val="bg1"/>
                </a:solidFill>
                <a:cs typeface="Times New Roman" pitchFamily="18" charset="0"/>
              </a:rPr>
              <a:t> </a:t>
            </a:r>
            <a:r>
              <a:rPr lang="cs-CZ" sz="1400" b="1" dirty="0" err="1">
                <a:solidFill>
                  <a:schemeClr val="bg1"/>
                </a:solidFill>
                <a:cs typeface="Times New Roman" pitchFamily="18" charset="0"/>
              </a:rPr>
              <a:t>File</a:t>
            </a:r>
            <a:endParaRPr lang="cs-CZ" sz="1400" b="1" dirty="0">
              <a:solidFill>
                <a:schemeClr val="bg1"/>
              </a:solidFill>
              <a:cs typeface="Times New Roman" pitchFamily="18" charset="0"/>
            </a:endParaRPr>
          </a:p>
          <a:p>
            <a:pPr algn="ctr">
              <a:spcBef>
                <a:spcPct val="0"/>
              </a:spcBef>
              <a:spcAft>
                <a:spcPct val="0"/>
              </a:spcAft>
              <a:buClrTx/>
              <a:buFontTx/>
              <a:buNone/>
            </a:pPr>
            <a:r>
              <a:rPr lang="cs-CZ" sz="1400" b="1" dirty="0">
                <a:solidFill>
                  <a:schemeClr val="bg1"/>
                </a:solidFill>
              </a:rPr>
              <a:t>Stát B</a:t>
            </a:r>
            <a:endParaRPr lang="cs-CZ" sz="1400" b="1" dirty="0">
              <a:solidFill>
                <a:schemeClr val="bg1"/>
              </a:solidFill>
              <a:cs typeface="Times New Roman" pitchFamily="18" charset="0"/>
            </a:endParaRPr>
          </a:p>
          <a:p>
            <a:pPr eaLnBrk="0" hangingPunct="0">
              <a:spcBef>
                <a:spcPct val="0"/>
              </a:spcBef>
              <a:spcAft>
                <a:spcPct val="0"/>
              </a:spcAft>
              <a:buClrTx/>
              <a:buFontTx/>
              <a:buNone/>
            </a:pPr>
            <a:endParaRPr lang="cs-CZ" b="1" dirty="0">
              <a:solidFill>
                <a:schemeClr val="bg1"/>
              </a:solidFill>
            </a:endParaRPr>
          </a:p>
        </p:txBody>
      </p:sp>
      <p:sp>
        <p:nvSpPr>
          <p:cNvPr id="24" name="AutoShape 5"/>
          <p:cNvSpPr>
            <a:spLocks noChangeArrowheads="1"/>
          </p:cNvSpPr>
          <p:nvPr/>
        </p:nvSpPr>
        <p:spPr bwMode="auto">
          <a:xfrm>
            <a:off x="7550395" y="5618575"/>
            <a:ext cx="1295911" cy="620947"/>
          </a:xfrm>
          <a:prstGeom prst="roundRect">
            <a:avLst>
              <a:gd name="adj" fmla="val 16667"/>
            </a:avLst>
          </a:prstGeom>
          <a:solidFill>
            <a:schemeClr val="accent6"/>
          </a:solidFill>
          <a:ln>
            <a:noFill/>
            <a:headEnd/>
            <a:tailEnd/>
          </a:ln>
          <a:effectLst/>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a:lstStyle/>
          <a:p>
            <a:pPr algn="ctr">
              <a:spcBef>
                <a:spcPct val="0"/>
              </a:spcBef>
              <a:spcAft>
                <a:spcPct val="0"/>
              </a:spcAft>
              <a:buClrTx/>
              <a:buFontTx/>
              <a:buNone/>
            </a:pPr>
            <a:r>
              <a:rPr lang="cs-CZ" sz="1400" b="1" dirty="0" err="1">
                <a:solidFill>
                  <a:schemeClr val="bg1"/>
                </a:solidFill>
                <a:cs typeface="Times New Roman" pitchFamily="18" charset="0"/>
              </a:rPr>
              <a:t>Local</a:t>
            </a:r>
            <a:r>
              <a:rPr lang="cs-CZ" sz="1400" b="1" dirty="0">
                <a:solidFill>
                  <a:schemeClr val="bg1"/>
                </a:solidFill>
                <a:cs typeface="Times New Roman" pitchFamily="18" charset="0"/>
              </a:rPr>
              <a:t> </a:t>
            </a:r>
            <a:r>
              <a:rPr lang="cs-CZ" sz="1400" b="1" dirty="0" err="1">
                <a:solidFill>
                  <a:schemeClr val="bg1"/>
                </a:solidFill>
                <a:cs typeface="Times New Roman" pitchFamily="18" charset="0"/>
              </a:rPr>
              <a:t>File</a:t>
            </a:r>
            <a:endParaRPr lang="cs-CZ" sz="1400" b="1" dirty="0">
              <a:solidFill>
                <a:schemeClr val="bg1"/>
              </a:solidFill>
              <a:cs typeface="Times New Roman" pitchFamily="18" charset="0"/>
            </a:endParaRPr>
          </a:p>
          <a:p>
            <a:pPr algn="ctr">
              <a:spcBef>
                <a:spcPct val="0"/>
              </a:spcBef>
              <a:spcAft>
                <a:spcPct val="0"/>
              </a:spcAft>
              <a:buClrTx/>
              <a:buFontTx/>
              <a:buNone/>
            </a:pPr>
            <a:r>
              <a:rPr lang="cs-CZ" sz="1400" b="1" dirty="0">
                <a:solidFill>
                  <a:schemeClr val="bg1"/>
                </a:solidFill>
              </a:rPr>
              <a:t>Stát C</a:t>
            </a:r>
            <a:endParaRPr lang="cs-CZ" sz="1400" b="1" dirty="0">
              <a:solidFill>
                <a:schemeClr val="bg1"/>
              </a:solidFill>
              <a:cs typeface="Times New Roman" pitchFamily="18" charset="0"/>
            </a:endParaRPr>
          </a:p>
          <a:p>
            <a:pPr eaLnBrk="0" hangingPunct="0">
              <a:spcBef>
                <a:spcPct val="0"/>
              </a:spcBef>
              <a:spcAft>
                <a:spcPct val="0"/>
              </a:spcAft>
              <a:buClrTx/>
              <a:buFontTx/>
              <a:buNone/>
            </a:pPr>
            <a:endParaRPr lang="cs-CZ" b="1" dirty="0">
              <a:solidFill>
                <a:schemeClr val="bg1"/>
              </a:solidFill>
            </a:endParaRPr>
          </a:p>
        </p:txBody>
      </p:sp>
    </p:spTree>
    <p:extLst>
      <p:ext uri="{BB962C8B-B14F-4D97-AF65-F5344CB8AC3E}">
        <p14:creationId xmlns:p14="http://schemas.microsoft.com/office/powerpoint/2010/main" val="423028757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6054" y="1194087"/>
            <a:ext cx="7404533" cy="5040670"/>
            <a:chOff x="365125" y="1329826"/>
            <a:chExt cx="7404533" cy="5040670"/>
          </a:xfrm>
        </p:grpSpPr>
        <p:grpSp>
          <p:nvGrpSpPr>
            <p:cNvPr id="8" name="Group 7"/>
            <p:cNvGrpSpPr/>
            <p:nvPr/>
          </p:nvGrpSpPr>
          <p:grpSpPr>
            <a:xfrm>
              <a:off x="365125" y="1329826"/>
              <a:ext cx="7404532" cy="5040670"/>
              <a:chOff x="366208" y="1178503"/>
              <a:chExt cx="7671459" cy="5222382"/>
            </a:xfrm>
          </p:grpSpPr>
          <p:sp>
            <p:nvSpPr>
              <p:cNvPr id="11" name="Freeform 4"/>
              <p:cNvSpPr>
                <a:spLocks/>
              </p:cNvSpPr>
              <p:nvPr/>
            </p:nvSpPr>
            <p:spPr bwMode="auto">
              <a:xfrm>
                <a:off x="366208" y="1178503"/>
                <a:ext cx="4105780" cy="296606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600" y="5386"/>
                    </a:moveTo>
                    <a:lnTo>
                      <a:pt x="21600" y="0"/>
                    </a:lnTo>
                    <a:lnTo>
                      <a:pt x="0" y="0"/>
                    </a:lnTo>
                    <a:lnTo>
                      <a:pt x="13" y="21600"/>
                    </a:lnTo>
                    <a:lnTo>
                      <a:pt x="1939" y="21600"/>
                    </a:lnTo>
                    <a:lnTo>
                      <a:pt x="2033" y="21217"/>
                    </a:lnTo>
                    <a:lnTo>
                      <a:pt x="2033" y="20910"/>
                    </a:lnTo>
                    <a:lnTo>
                      <a:pt x="1980" y="20488"/>
                    </a:lnTo>
                    <a:lnTo>
                      <a:pt x="1872" y="20067"/>
                    </a:lnTo>
                    <a:lnTo>
                      <a:pt x="1751" y="19530"/>
                    </a:lnTo>
                    <a:lnTo>
                      <a:pt x="1697" y="19108"/>
                    </a:lnTo>
                    <a:lnTo>
                      <a:pt x="1670" y="18744"/>
                    </a:lnTo>
                    <a:lnTo>
                      <a:pt x="1737" y="18342"/>
                    </a:lnTo>
                    <a:lnTo>
                      <a:pt x="1818" y="17939"/>
                    </a:lnTo>
                    <a:lnTo>
                      <a:pt x="2033" y="17556"/>
                    </a:lnTo>
                    <a:lnTo>
                      <a:pt x="2276" y="17249"/>
                    </a:lnTo>
                    <a:lnTo>
                      <a:pt x="2532" y="16962"/>
                    </a:lnTo>
                    <a:lnTo>
                      <a:pt x="2841" y="16751"/>
                    </a:lnTo>
                    <a:lnTo>
                      <a:pt x="3192" y="16559"/>
                    </a:lnTo>
                    <a:lnTo>
                      <a:pt x="3515" y="16502"/>
                    </a:lnTo>
                    <a:lnTo>
                      <a:pt x="3946" y="16464"/>
                    </a:lnTo>
                    <a:lnTo>
                      <a:pt x="4484" y="16521"/>
                    </a:lnTo>
                    <a:lnTo>
                      <a:pt x="4821" y="16559"/>
                    </a:lnTo>
                    <a:lnTo>
                      <a:pt x="5104" y="16674"/>
                    </a:lnTo>
                    <a:lnTo>
                      <a:pt x="5387" y="16885"/>
                    </a:lnTo>
                    <a:lnTo>
                      <a:pt x="5737" y="17230"/>
                    </a:lnTo>
                    <a:lnTo>
                      <a:pt x="5966" y="17556"/>
                    </a:lnTo>
                    <a:lnTo>
                      <a:pt x="6168" y="17901"/>
                    </a:lnTo>
                    <a:lnTo>
                      <a:pt x="6289" y="18265"/>
                    </a:lnTo>
                    <a:lnTo>
                      <a:pt x="6370" y="18610"/>
                    </a:lnTo>
                    <a:lnTo>
                      <a:pt x="6370" y="18993"/>
                    </a:lnTo>
                    <a:lnTo>
                      <a:pt x="6316" y="19396"/>
                    </a:lnTo>
                    <a:lnTo>
                      <a:pt x="6248" y="19760"/>
                    </a:lnTo>
                    <a:lnTo>
                      <a:pt x="6168" y="20105"/>
                    </a:lnTo>
                    <a:lnTo>
                      <a:pt x="6073" y="20469"/>
                    </a:lnTo>
                    <a:lnTo>
                      <a:pt x="6033" y="20833"/>
                    </a:lnTo>
                    <a:lnTo>
                      <a:pt x="6033" y="21159"/>
                    </a:lnTo>
                    <a:lnTo>
                      <a:pt x="6087" y="21504"/>
                    </a:lnTo>
                    <a:lnTo>
                      <a:pt x="9723" y="21504"/>
                    </a:lnTo>
                    <a:lnTo>
                      <a:pt x="9682" y="20776"/>
                    </a:lnTo>
                    <a:lnTo>
                      <a:pt x="9723" y="20220"/>
                    </a:lnTo>
                    <a:lnTo>
                      <a:pt x="9723" y="19798"/>
                    </a:lnTo>
                    <a:lnTo>
                      <a:pt x="9736" y="19415"/>
                    </a:lnTo>
                    <a:lnTo>
                      <a:pt x="9763" y="18993"/>
                    </a:lnTo>
                    <a:lnTo>
                      <a:pt x="9844" y="18591"/>
                    </a:lnTo>
                    <a:lnTo>
                      <a:pt x="9952" y="18303"/>
                    </a:lnTo>
                    <a:lnTo>
                      <a:pt x="10073" y="18054"/>
                    </a:lnTo>
                    <a:lnTo>
                      <a:pt x="10248" y="17843"/>
                    </a:lnTo>
                    <a:lnTo>
                      <a:pt x="10463" y="17690"/>
                    </a:lnTo>
                    <a:lnTo>
                      <a:pt x="10706" y="17594"/>
                    </a:lnTo>
                    <a:lnTo>
                      <a:pt x="10962" y="17556"/>
                    </a:lnTo>
                    <a:lnTo>
                      <a:pt x="11204" y="17537"/>
                    </a:lnTo>
                    <a:lnTo>
                      <a:pt x="11527" y="17537"/>
                    </a:lnTo>
                    <a:lnTo>
                      <a:pt x="11837" y="17556"/>
                    </a:lnTo>
                    <a:lnTo>
                      <a:pt x="12079" y="17594"/>
                    </a:lnTo>
                    <a:lnTo>
                      <a:pt x="12376" y="17613"/>
                    </a:lnTo>
                    <a:lnTo>
                      <a:pt x="12712" y="17671"/>
                    </a:lnTo>
                    <a:lnTo>
                      <a:pt x="13089" y="17671"/>
                    </a:lnTo>
                    <a:lnTo>
                      <a:pt x="13412" y="17613"/>
                    </a:lnTo>
                    <a:lnTo>
                      <a:pt x="13736" y="17556"/>
                    </a:lnTo>
                    <a:lnTo>
                      <a:pt x="14072" y="17460"/>
                    </a:lnTo>
                    <a:lnTo>
                      <a:pt x="14315" y="17307"/>
                    </a:lnTo>
                    <a:lnTo>
                      <a:pt x="14571" y="17096"/>
                    </a:lnTo>
                    <a:lnTo>
                      <a:pt x="14732" y="16809"/>
                    </a:lnTo>
                    <a:lnTo>
                      <a:pt x="14907" y="16521"/>
                    </a:lnTo>
                    <a:lnTo>
                      <a:pt x="14975" y="16214"/>
                    </a:lnTo>
                    <a:lnTo>
                      <a:pt x="15028" y="15869"/>
                    </a:lnTo>
                    <a:lnTo>
                      <a:pt x="14975" y="15524"/>
                    </a:lnTo>
                    <a:lnTo>
                      <a:pt x="14961" y="15160"/>
                    </a:lnTo>
                    <a:lnTo>
                      <a:pt x="14975" y="14777"/>
                    </a:lnTo>
                    <a:lnTo>
                      <a:pt x="15042" y="14470"/>
                    </a:lnTo>
                    <a:lnTo>
                      <a:pt x="15109" y="14144"/>
                    </a:lnTo>
                    <a:lnTo>
                      <a:pt x="15217" y="13857"/>
                    </a:lnTo>
                    <a:lnTo>
                      <a:pt x="15365" y="13646"/>
                    </a:lnTo>
                    <a:lnTo>
                      <a:pt x="15621" y="13435"/>
                    </a:lnTo>
                    <a:lnTo>
                      <a:pt x="15904" y="13301"/>
                    </a:lnTo>
                    <a:lnTo>
                      <a:pt x="16213" y="13186"/>
                    </a:lnTo>
                    <a:lnTo>
                      <a:pt x="16496" y="13090"/>
                    </a:lnTo>
                    <a:lnTo>
                      <a:pt x="16779" y="12994"/>
                    </a:lnTo>
                    <a:lnTo>
                      <a:pt x="17183" y="12899"/>
                    </a:lnTo>
                    <a:lnTo>
                      <a:pt x="17479" y="12841"/>
                    </a:lnTo>
                    <a:lnTo>
                      <a:pt x="17802" y="12726"/>
                    </a:lnTo>
                    <a:lnTo>
                      <a:pt x="18058" y="12611"/>
                    </a:lnTo>
                    <a:lnTo>
                      <a:pt x="18314" y="12477"/>
                    </a:lnTo>
                    <a:lnTo>
                      <a:pt x="18516" y="12285"/>
                    </a:lnTo>
                    <a:lnTo>
                      <a:pt x="18718" y="12094"/>
                    </a:lnTo>
                    <a:lnTo>
                      <a:pt x="18907" y="11806"/>
                    </a:lnTo>
                    <a:lnTo>
                      <a:pt x="19041" y="11519"/>
                    </a:lnTo>
                    <a:lnTo>
                      <a:pt x="19149" y="11212"/>
                    </a:lnTo>
                    <a:lnTo>
                      <a:pt x="19216" y="10790"/>
                    </a:lnTo>
                    <a:lnTo>
                      <a:pt x="19176" y="10445"/>
                    </a:lnTo>
                    <a:lnTo>
                      <a:pt x="19136" y="10081"/>
                    </a:lnTo>
                    <a:lnTo>
                      <a:pt x="19041" y="9640"/>
                    </a:lnTo>
                    <a:lnTo>
                      <a:pt x="18961" y="9161"/>
                    </a:lnTo>
                    <a:lnTo>
                      <a:pt x="18866" y="8720"/>
                    </a:lnTo>
                    <a:lnTo>
                      <a:pt x="18839" y="8376"/>
                    </a:lnTo>
                    <a:lnTo>
                      <a:pt x="18839" y="8050"/>
                    </a:lnTo>
                    <a:lnTo>
                      <a:pt x="18880" y="7609"/>
                    </a:lnTo>
                    <a:lnTo>
                      <a:pt x="18974" y="7245"/>
                    </a:lnTo>
                    <a:lnTo>
                      <a:pt x="19068" y="6976"/>
                    </a:lnTo>
                    <a:lnTo>
                      <a:pt x="19203" y="6689"/>
                    </a:lnTo>
                    <a:lnTo>
                      <a:pt x="19378" y="6401"/>
                    </a:lnTo>
                    <a:lnTo>
                      <a:pt x="19580" y="6095"/>
                    </a:lnTo>
                    <a:lnTo>
                      <a:pt x="19849" y="5846"/>
                    </a:lnTo>
                    <a:lnTo>
                      <a:pt x="20132" y="5635"/>
                    </a:lnTo>
                    <a:lnTo>
                      <a:pt x="20388" y="5520"/>
                    </a:lnTo>
                    <a:lnTo>
                      <a:pt x="20644" y="5424"/>
                    </a:lnTo>
                    <a:lnTo>
                      <a:pt x="20927" y="5386"/>
                    </a:lnTo>
                    <a:lnTo>
                      <a:pt x="21263" y="5386"/>
                    </a:lnTo>
                    <a:lnTo>
                      <a:pt x="21600" y="5386"/>
                    </a:lnTo>
                  </a:path>
                </a:pathLst>
              </a:custGeom>
              <a:solidFill>
                <a:schemeClr val="accent1">
                  <a:lumMod val="60000"/>
                  <a:lumOff val="40000"/>
                </a:schemeClr>
              </a:solidFill>
              <a:ln w="25400" cap="rnd">
                <a:solidFill>
                  <a:schemeClr val="bg1"/>
                </a:solidFill>
                <a:prstDash val="solid"/>
                <a:round/>
                <a:headEnd type="none" w="med" len="med"/>
                <a:tailEnd type="none" w="med" len="med"/>
              </a:ln>
            </p:spPr>
            <p:txBody>
              <a:bodyPr lIns="0" tIns="0" rIns="0" bIns="0"/>
              <a:lstStyle/>
              <a:p>
                <a:endParaRPr lang="cs-CZ" dirty="0"/>
              </a:p>
            </p:txBody>
          </p:sp>
          <p:sp>
            <p:nvSpPr>
              <p:cNvPr id="12" name="Freeform 5"/>
              <p:cNvSpPr>
                <a:spLocks/>
              </p:cNvSpPr>
              <p:nvPr/>
            </p:nvSpPr>
            <p:spPr bwMode="auto">
              <a:xfrm>
                <a:off x="366208" y="3443929"/>
                <a:ext cx="4215740" cy="2956956"/>
              </a:xfrm>
              <a:custGeom>
                <a:avLst/>
                <a:gdLst>
                  <a:gd name="T0" fmla="*/ 2147483647 w 21600"/>
                  <a:gd name="T1" fmla="*/ 2147483647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0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2147483647 w 21600"/>
                  <a:gd name="T119" fmla="*/ 2147483647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00" h="21600">
                    <a:moveTo>
                      <a:pt x="21600" y="17788"/>
                    </a:moveTo>
                    <a:lnTo>
                      <a:pt x="21600" y="21600"/>
                    </a:lnTo>
                    <a:lnTo>
                      <a:pt x="14" y="21600"/>
                    </a:lnTo>
                    <a:lnTo>
                      <a:pt x="0" y="4343"/>
                    </a:lnTo>
                    <a:lnTo>
                      <a:pt x="1878" y="4343"/>
                    </a:lnTo>
                    <a:lnTo>
                      <a:pt x="1945" y="4182"/>
                    </a:lnTo>
                    <a:lnTo>
                      <a:pt x="2013" y="3989"/>
                    </a:lnTo>
                    <a:lnTo>
                      <a:pt x="2013" y="3812"/>
                    </a:lnTo>
                    <a:lnTo>
                      <a:pt x="1986" y="3603"/>
                    </a:lnTo>
                    <a:lnTo>
                      <a:pt x="1905" y="3329"/>
                    </a:lnTo>
                    <a:lnTo>
                      <a:pt x="1824" y="2992"/>
                    </a:lnTo>
                    <a:lnTo>
                      <a:pt x="1770" y="2750"/>
                    </a:lnTo>
                    <a:lnTo>
                      <a:pt x="1689" y="2461"/>
                    </a:lnTo>
                    <a:lnTo>
                      <a:pt x="1662" y="2203"/>
                    </a:lnTo>
                    <a:lnTo>
                      <a:pt x="1662" y="1930"/>
                    </a:lnTo>
                    <a:lnTo>
                      <a:pt x="1689" y="1673"/>
                    </a:lnTo>
                    <a:lnTo>
                      <a:pt x="1770" y="1399"/>
                    </a:lnTo>
                    <a:lnTo>
                      <a:pt x="1864" y="1158"/>
                    </a:lnTo>
                    <a:lnTo>
                      <a:pt x="2013" y="965"/>
                    </a:lnTo>
                    <a:lnTo>
                      <a:pt x="2215" y="740"/>
                    </a:lnTo>
                    <a:lnTo>
                      <a:pt x="2391" y="563"/>
                    </a:lnTo>
                    <a:lnTo>
                      <a:pt x="2607" y="386"/>
                    </a:lnTo>
                    <a:lnTo>
                      <a:pt x="2837" y="257"/>
                    </a:lnTo>
                    <a:lnTo>
                      <a:pt x="3093" y="129"/>
                    </a:lnTo>
                    <a:lnTo>
                      <a:pt x="3404" y="64"/>
                    </a:lnTo>
                    <a:lnTo>
                      <a:pt x="3701" y="16"/>
                    </a:lnTo>
                    <a:lnTo>
                      <a:pt x="3971" y="0"/>
                    </a:lnTo>
                    <a:lnTo>
                      <a:pt x="4255" y="0"/>
                    </a:lnTo>
                    <a:lnTo>
                      <a:pt x="4512" y="16"/>
                    </a:lnTo>
                    <a:lnTo>
                      <a:pt x="4728" y="64"/>
                    </a:lnTo>
                    <a:lnTo>
                      <a:pt x="4971" y="129"/>
                    </a:lnTo>
                    <a:lnTo>
                      <a:pt x="5214" y="209"/>
                    </a:lnTo>
                    <a:lnTo>
                      <a:pt x="5390" y="322"/>
                    </a:lnTo>
                    <a:lnTo>
                      <a:pt x="5606" y="483"/>
                    </a:lnTo>
                    <a:lnTo>
                      <a:pt x="5795" y="676"/>
                    </a:lnTo>
                    <a:lnTo>
                      <a:pt x="5971" y="885"/>
                    </a:lnTo>
                    <a:lnTo>
                      <a:pt x="6146" y="1094"/>
                    </a:lnTo>
                    <a:lnTo>
                      <a:pt x="6281" y="1335"/>
                    </a:lnTo>
                    <a:lnTo>
                      <a:pt x="6362" y="1624"/>
                    </a:lnTo>
                    <a:lnTo>
                      <a:pt x="6444" y="1946"/>
                    </a:lnTo>
                    <a:lnTo>
                      <a:pt x="6444" y="2252"/>
                    </a:lnTo>
                    <a:lnTo>
                      <a:pt x="6362" y="2557"/>
                    </a:lnTo>
                    <a:lnTo>
                      <a:pt x="6295" y="2879"/>
                    </a:lnTo>
                    <a:lnTo>
                      <a:pt x="6214" y="3185"/>
                    </a:lnTo>
                    <a:lnTo>
                      <a:pt x="6119" y="3522"/>
                    </a:lnTo>
                    <a:lnTo>
                      <a:pt x="6065" y="3796"/>
                    </a:lnTo>
                    <a:lnTo>
                      <a:pt x="6065" y="3957"/>
                    </a:lnTo>
                    <a:lnTo>
                      <a:pt x="6106" y="4069"/>
                    </a:lnTo>
                    <a:lnTo>
                      <a:pt x="6173" y="4214"/>
                    </a:lnTo>
                    <a:lnTo>
                      <a:pt x="9753" y="4214"/>
                    </a:lnTo>
                    <a:lnTo>
                      <a:pt x="9672" y="4938"/>
                    </a:lnTo>
                    <a:lnTo>
                      <a:pt x="9645" y="5356"/>
                    </a:lnTo>
                    <a:lnTo>
                      <a:pt x="9672" y="5710"/>
                    </a:lnTo>
                    <a:lnTo>
                      <a:pt x="9686" y="6031"/>
                    </a:lnTo>
                    <a:lnTo>
                      <a:pt x="9726" y="6385"/>
                    </a:lnTo>
                    <a:lnTo>
                      <a:pt x="9780" y="6723"/>
                    </a:lnTo>
                    <a:lnTo>
                      <a:pt x="9888" y="6948"/>
                    </a:lnTo>
                    <a:lnTo>
                      <a:pt x="10023" y="7141"/>
                    </a:lnTo>
                    <a:lnTo>
                      <a:pt x="10199" y="7318"/>
                    </a:lnTo>
                    <a:lnTo>
                      <a:pt x="10415" y="7463"/>
                    </a:lnTo>
                    <a:lnTo>
                      <a:pt x="10658" y="7559"/>
                    </a:lnTo>
                    <a:lnTo>
                      <a:pt x="10901" y="7591"/>
                    </a:lnTo>
                    <a:lnTo>
                      <a:pt x="11171" y="7607"/>
                    </a:lnTo>
                    <a:lnTo>
                      <a:pt x="11469" y="7607"/>
                    </a:lnTo>
                    <a:lnTo>
                      <a:pt x="11793" y="7575"/>
                    </a:lnTo>
                    <a:lnTo>
                      <a:pt x="12009" y="7559"/>
                    </a:lnTo>
                    <a:lnTo>
                      <a:pt x="12360" y="7511"/>
                    </a:lnTo>
                    <a:lnTo>
                      <a:pt x="12684" y="7479"/>
                    </a:lnTo>
                    <a:lnTo>
                      <a:pt x="13063" y="7479"/>
                    </a:lnTo>
                    <a:lnTo>
                      <a:pt x="13373" y="7511"/>
                    </a:lnTo>
                    <a:lnTo>
                      <a:pt x="13698" y="7575"/>
                    </a:lnTo>
                    <a:lnTo>
                      <a:pt x="14022" y="7688"/>
                    </a:lnTo>
                    <a:lnTo>
                      <a:pt x="14278" y="7800"/>
                    </a:lnTo>
                    <a:lnTo>
                      <a:pt x="14535" y="7993"/>
                    </a:lnTo>
                    <a:lnTo>
                      <a:pt x="14697" y="8203"/>
                    </a:lnTo>
                    <a:lnTo>
                      <a:pt x="14859" y="8460"/>
                    </a:lnTo>
                    <a:lnTo>
                      <a:pt x="14940" y="8733"/>
                    </a:lnTo>
                    <a:lnTo>
                      <a:pt x="14994" y="8991"/>
                    </a:lnTo>
                    <a:lnTo>
                      <a:pt x="14940" y="9312"/>
                    </a:lnTo>
                    <a:lnTo>
                      <a:pt x="14927" y="9618"/>
                    </a:lnTo>
                    <a:lnTo>
                      <a:pt x="14940" y="9923"/>
                    </a:lnTo>
                    <a:lnTo>
                      <a:pt x="14994" y="10197"/>
                    </a:lnTo>
                    <a:lnTo>
                      <a:pt x="15089" y="10438"/>
                    </a:lnTo>
                    <a:lnTo>
                      <a:pt x="15183" y="10695"/>
                    </a:lnTo>
                    <a:lnTo>
                      <a:pt x="15346" y="10872"/>
                    </a:lnTo>
                    <a:lnTo>
                      <a:pt x="15575" y="11033"/>
                    </a:lnTo>
                    <a:lnTo>
                      <a:pt x="15872" y="11162"/>
                    </a:lnTo>
                    <a:lnTo>
                      <a:pt x="16197" y="11258"/>
                    </a:lnTo>
                    <a:lnTo>
                      <a:pt x="16453" y="11323"/>
                    </a:lnTo>
                    <a:lnTo>
                      <a:pt x="16777" y="11403"/>
                    </a:lnTo>
                    <a:lnTo>
                      <a:pt x="17142" y="11484"/>
                    </a:lnTo>
                    <a:lnTo>
                      <a:pt x="17453" y="11548"/>
                    </a:lnTo>
                    <a:lnTo>
                      <a:pt x="17777" y="11644"/>
                    </a:lnTo>
                    <a:lnTo>
                      <a:pt x="18034" y="11741"/>
                    </a:lnTo>
                    <a:lnTo>
                      <a:pt x="18317" y="11853"/>
                    </a:lnTo>
                    <a:lnTo>
                      <a:pt x="18507" y="11998"/>
                    </a:lnTo>
                    <a:lnTo>
                      <a:pt x="18682" y="12159"/>
                    </a:lnTo>
                    <a:lnTo>
                      <a:pt x="18912" y="12416"/>
                    </a:lnTo>
                    <a:lnTo>
                      <a:pt x="19047" y="12642"/>
                    </a:lnTo>
                    <a:lnTo>
                      <a:pt x="19155" y="12883"/>
                    </a:lnTo>
                    <a:lnTo>
                      <a:pt x="19209" y="13237"/>
                    </a:lnTo>
                    <a:lnTo>
                      <a:pt x="19168" y="13558"/>
                    </a:lnTo>
                    <a:lnTo>
                      <a:pt x="19101" y="13848"/>
                    </a:lnTo>
                    <a:lnTo>
                      <a:pt x="19047" y="14218"/>
                    </a:lnTo>
                    <a:lnTo>
                      <a:pt x="18939" y="14620"/>
                    </a:lnTo>
                    <a:lnTo>
                      <a:pt x="18844" y="14990"/>
                    </a:lnTo>
                    <a:lnTo>
                      <a:pt x="18817" y="15295"/>
                    </a:lnTo>
                    <a:lnTo>
                      <a:pt x="18817" y="15553"/>
                    </a:lnTo>
                    <a:lnTo>
                      <a:pt x="18858" y="15923"/>
                    </a:lnTo>
                    <a:lnTo>
                      <a:pt x="18939" y="16228"/>
                    </a:lnTo>
                    <a:lnTo>
                      <a:pt x="19060" y="16453"/>
                    </a:lnTo>
                    <a:lnTo>
                      <a:pt x="19182" y="16695"/>
                    </a:lnTo>
                    <a:lnTo>
                      <a:pt x="19371" y="16936"/>
                    </a:lnTo>
                    <a:lnTo>
                      <a:pt x="19574" y="17193"/>
                    </a:lnTo>
                    <a:lnTo>
                      <a:pt x="19817" y="17402"/>
                    </a:lnTo>
                    <a:lnTo>
                      <a:pt x="20114" y="17579"/>
                    </a:lnTo>
                    <a:lnTo>
                      <a:pt x="20371" y="17676"/>
                    </a:lnTo>
                    <a:lnTo>
                      <a:pt x="20641" y="17740"/>
                    </a:lnTo>
                    <a:lnTo>
                      <a:pt x="20938" y="17788"/>
                    </a:lnTo>
                    <a:lnTo>
                      <a:pt x="21262" y="17804"/>
                    </a:lnTo>
                    <a:lnTo>
                      <a:pt x="21600" y="17788"/>
                    </a:lnTo>
                  </a:path>
                </a:pathLst>
              </a:custGeom>
              <a:solidFill>
                <a:srgbClr val="046A38"/>
              </a:solidFill>
              <a:ln w="25400" cap="rnd">
                <a:solidFill>
                  <a:schemeClr val="bg1"/>
                </a:solidFill>
                <a:prstDash val="solid"/>
                <a:round/>
                <a:headEnd type="none" w="med" len="med"/>
                <a:tailEnd type="none" w="med" len="med"/>
              </a:ln>
            </p:spPr>
            <p:txBody>
              <a:bodyPr lIns="0" tIns="0" rIns="0" bIns="0"/>
              <a:lstStyle/>
              <a:p>
                <a:endParaRPr lang="cs-CZ" dirty="0"/>
              </a:p>
            </p:txBody>
          </p:sp>
          <p:sp>
            <p:nvSpPr>
              <p:cNvPr id="13" name="Freeform 6"/>
              <p:cNvSpPr>
                <a:spLocks/>
              </p:cNvSpPr>
              <p:nvPr/>
            </p:nvSpPr>
            <p:spPr bwMode="auto">
              <a:xfrm>
                <a:off x="4236244" y="3812064"/>
                <a:ext cx="3801423" cy="2588821"/>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0" y="17076"/>
                    </a:moveTo>
                    <a:lnTo>
                      <a:pt x="0" y="21600"/>
                    </a:lnTo>
                    <a:lnTo>
                      <a:pt x="21600" y="21600"/>
                    </a:lnTo>
                    <a:lnTo>
                      <a:pt x="21587" y="0"/>
                    </a:lnTo>
                    <a:lnTo>
                      <a:pt x="19663" y="0"/>
                    </a:lnTo>
                    <a:lnTo>
                      <a:pt x="19569" y="414"/>
                    </a:lnTo>
                    <a:lnTo>
                      <a:pt x="19569" y="691"/>
                    </a:lnTo>
                    <a:lnTo>
                      <a:pt x="19623" y="1105"/>
                    </a:lnTo>
                    <a:lnTo>
                      <a:pt x="19731" y="1537"/>
                    </a:lnTo>
                    <a:lnTo>
                      <a:pt x="19838" y="2072"/>
                    </a:lnTo>
                    <a:lnTo>
                      <a:pt x="19905" y="2486"/>
                    </a:lnTo>
                    <a:lnTo>
                      <a:pt x="19905" y="2849"/>
                    </a:lnTo>
                    <a:lnTo>
                      <a:pt x="19865" y="3263"/>
                    </a:lnTo>
                    <a:lnTo>
                      <a:pt x="19784" y="3660"/>
                    </a:lnTo>
                    <a:lnTo>
                      <a:pt x="19569" y="4023"/>
                    </a:lnTo>
                    <a:lnTo>
                      <a:pt x="19327" y="4351"/>
                    </a:lnTo>
                    <a:lnTo>
                      <a:pt x="19071" y="4645"/>
                    </a:lnTo>
                    <a:lnTo>
                      <a:pt x="18762" y="4852"/>
                    </a:lnTo>
                    <a:lnTo>
                      <a:pt x="18412" y="5007"/>
                    </a:lnTo>
                    <a:lnTo>
                      <a:pt x="18090" y="5111"/>
                    </a:lnTo>
                    <a:lnTo>
                      <a:pt x="17646" y="5128"/>
                    </a:lnTo>
                    <a:lnTo>
                      <a:pt x="17121" y="5076"/>
                    </a:lnTo>
                    <a:lnTo>
                      <a:pt x="16799" y="5007"/>
                    </a:lnTo>
                    <a:lnTo>
                      <a:pt x="16489" y="4921"/>
                    </a:lnTo>
                    <a:lnTo>
                      <a:pt x="16220" y="4714"/>
                    </a:lnTo>
                    <a:lnTo>
                      <a:pt x="15857" y="4368"/>
                    </a:lnTo>
                    <a:lnTo>
                      <a:pt x="15642" y="4040"/>
                    </a:lnTo>
                    <a:lnTo>
                      <a:pt x="15427" y="3695"/>
                    </a:lnTo>
                    <a:lnTo>
                      <a:pt x="15319" y="3332"/>
                    </a:lnTo>
                    <a:lnTo>
                      <a:pt x="15238" y="2987"/>
                    </a:lnTo>
                    <a:lnTo>
                      <a:pt x="15238" y="2607"/>
                    </a:lnTo>
                    <a:lnTo>
                      <a:pt x="15279" y="2210"/>
                    </a:lnTo>
                    <a:lnTo>
                      <a:pt x="15346" y="1847"/>
                    </a:lnTo>
                    <a:lnTo>
                      <a:pt x="15427" y="1502"/>
                    </a:lnTo>
                    <a:lnTo>
                      <a:pt x="15521" y="1122"/>
                    </a:lnTo>
                    <a:lnTo>
                      <a:pt x="15575" y="760"/>
                    </a:lnTo>
                    <a:lnTo>
                      <a:pt x="15575" y="466"/>
                    </a:lnTo>
                    <a:lnTo>
                      <a:pt x="15507" y="86"/>
                    </a:lnTo>
                    <a:lnTo>
                      <a:pt x="11876" y="86"/>
                    </a:lnTo>
                    <a:lnTo>
                      <a:pt x="11930" y="829"/>
                    </a:lnTo>
                    <a:lnTo>
                      <a:pt x="11876" y="1364"/>
                    </a:lnTo>
                    <a:lnTo>
                      <a:pt x="11863" y="1796"/>
                    </a:lnTo>
                    <a:lnTo>
                      <a:pt x="11863" y="2193"/>
                    </a:lnTo>
                    <a:lnTo>
                      <a:pt x="11836" y="2607"/>
                    </a:lnTo>
                    <a:lnTo>
                      <a:pt x="11755" y="3022"/>
                    </a:lnTo>
                    <a:lnTo>
                      <a:pt x="11661" y="3298"/>
                    </a:lnTo>
                    <a:lnTo>
                      <a:pt x="11526" y="3540"/>
                    </a:lnTo>
                    <a:lnTo>
                      <a:pt x="11351" y="3747"/>
                    </a:lnTo>
                    <a:lnTo>
                      <a:pt x="11136" y="3902"/>
                    </a:lnTo>
                    <a:lnTo>
                      <a:pt x="10894" y="4006"/>
                    </a:lnTo>
                    <a:lnTo>
                      <a:pt x="10639" y="4040"/>
                    </a:lnTo>
                    <a:lnTo>
                      <a:pt x="10397" y="4075"/>
                    </a:lnTo>
                    <a:lnTo>
                      <a:pt x="10074" y="4075"/>
                    </a:lnTo>
                    <a:lnTo>
                      <a:pt x="9764" y="4023"/>
                    </a:lnTo>
                    <a:lnTo>
                      <a:pt x="9522" y="4006"/>
                    </a:lnTo>
                    <a:lnTo>
                      <a:pt x="9226" y="3971"/>
                    </a:lnTo>
                    <a:lnTo>
                      <a:pt x="8877" y="3937"/>
                    </a:lnTo>
                    <a:lnTo>
                      <a:pt x="8514" y="3937"/>
                    </a:lnTo>
                    <a:lnTo>
                      <a:pt x="8191" y="3971"/>
                    </a:lnTo>
                    <a:lnTo>
                      <a:pt x="7868" y="4023"/>
                    </a:lnTo>
                    <a:lnTo>
                      <a:pt x="7545" y="4144"/>
                    </a:lnTo>
                    <a:lnTo>
                      <a:pt x="7303" y="4299"/>
                    </a:lnTo>
                    <a:lnTo>
                      <a:pt x="7034" y="4506"/>
                    </a:lnTo>
                    <a:lnTo>
                      <a:pt x="6873" y="4783"/>
                    </a:lnTo>
                    <a:lnTo>
                      <a:pt x="6711" y="5076"/>
                    </a:lnTo>
                    <a:lnTo>
                      <a:pt x="6631" y="5387"/>
                    </a:lnTo>
                    <a:lnTo>
                      <a:pt x="6590" y="5732"/>
                    </a:lnTo>
                    <a:lnTo>
                      <a:pt x="6631" y="6078"/>
                    </a:lnTo>
                    <a:lnTo>
                      <a:pt x="6644" y="6440"/>
                    </a:lnTo>
                    <a:lnTo>
                      <a:pt x="6631" y="6837"/>
                    </a:lnTo>
                    <a:lnTo>
                      <a:pt x="6563" y="7131"/>
                    </a:lnTo>
                    <a:lnTo>
                      <a:pt x="6496" y="7459"/>
                    </a:lnTo>
                    <a:lnTo>
                      <a:pt x="6389" y="7753"/>
                    </a:lnTo>
                    <a:lnTo>
                      <a:pt x="6241" y="7960"/>
                    </a:lnTo>
                    <a:lnTo>
                      <a:pt x="5999" y="8167"/>
                    </a:lnTo>
                    <a:lnTo>
                      <a:pt x="5689" y="8305"/>
                    </a:lnTo>
                    <a:lnTo>
                      <a:pt x="5407" y="8426"/>
                    </a:lnTo>
                    <a:lnTo>
                      <a:pt x="5111" y="8512"/>
                    </a:lnTo>
                    <a:lnTo>
                      <a:pt x="4815" y="8599"/>
                    </a:lnTo>
                    <a:lnTo>
                      <a:pt x="4411" y="8702"/>
                    </a:lnTo>
                    <a:lnTo>
                      <a:pt x="4129" y="8771"/>
                    </a:lnTo>
                    <a:lnTo>
                      <a:pt x="3806" y="8875"/>
                    </a:lnTo>
                    <a:lnTo>
                      <a:pt x="3551" y="8996"/>
                    </a:lnTo>
                    <a:lnTo>
                      <a:pt x="3282" y="9134"/>
                    </a:lnTo>
                    <a:lnTo>
                      <a:pt x="3080" y="9324"/>
                    </a:lnTo>
                    <a:lnTo>
                      <a:pt x="2905" y="9496"/>
                    </a:lnTo>
                    <a:lnTo>
                      <a:pt x="2690" y="9807"/>
                    </a:lnTo>
                    <a:lnTo>
                      <a:pt x="2569" y="10083"/>
                    </a:lnTo>
                    <a:lnTo>
                      <a:pt x="2448" y="10394"/>
                    </a:lnTo>
                    <a:lnTo>
                      <a:pt x="2381" y="10791"/>
                    </a:lnTo>
                    <a:lnTo>
                      <a:pt x="2434" y="11154"/>
                    </a:lnTo>
                    <a:lnTo>
                      <a:pt x="2461" y="11517"/>
                    </a:lnTo>
                    <a:lnTo>
                      <a:pt x="2569" y="11965"/>
                    </a:lnTo>
                    <a:lnTo>
                      <a:pt x="2650" y="12449"/>
                    </a:lnTo>
                    <a:lnTo>
                      <a:pt x="2730" y="12881"/>
                    </a:lnTo>
                    <a:lnTo>
                      <a:pt x="2757" y="13226"/>
                    </a:lnTo>
                    <a:lnTo>
                      <a:pt x="2757" y="13554"/>
                    </a:lnTo>
                    <a:lnTo>
                      <a:pt x="2730" y="13986"/>
                    </a:lnTo>
                    <a:lnTo>
                      <a:pt x="2623" y="14348"/>
                    </a:lnTo>
                    <a:lnTo>
                      <a:pt x="2569" y="14676"/>
                    </a:lnTo>
                    <a:lnTo>
                      <a:pt x="2448" y="14970"/>
                    </a:lnTo>
                    <a:lnTo>
                      <a:pt x="2286" y="15367"/>
                    </a:lnTo>
                    <a:lnTo>
                      <a:pt x="2098" y="15799"/>
                    </a:lnTo>
                    <a:lnTo>
                      <a:pt x="1869" y="16127"/>
                    </a:lnTo>
                    <a:lnTo>
                      <a:pt x="1641" y="16386"/>
                    </a:lnTo>
                    <a:lnTo>
                      <a:pt x="1439" y="16610"/>
                    </a:lnTo>
                    <a:lnTo>
                      <a:pt x="1210" y="16800"/>
                    </a:lnTo>
                    <a:lnTo>
                      <a:pt x="982" y="16904"/>
                    </a:lnTo>
                    <a:lnTo>
                      <a:pt x="672" y="17007"/>
                    </a:lnTo>
                    <a:lnTo>
                      <a:pt x="323" y="17076"/>
                    </a:lnTo>
                    <a:lnTo>
                      <a:pt x="0" y="17076"/>
                    </a:lnTo>
                  </a:path>
                </a:pathLst>
              </a:custGeom>
              <a:solidFill>
                <a:schemeClr val="accent6">
                  <a:lumMod val="75000"/>
                </a:schemeClr>
              </a:solidFill>
              <a:ln w="25400" cap="rnd">
                <a:solidFill>
                  <a:schemeClr val="bg1"/>
                </a:solidFill>
                <a:prstDash val="solid"/>
                <a:round/>
                <a:headEnd type="none" w="med" len="med"/>
                <a:tailEnd type="none" w="med" len="med"/>
              </a:ln>
            </p:spPr>
            <p:txBody>
              <a:bodyPr lIns="0" tIns="0" rIns="0" bIns="0"/>
              <a:lstStyle/>
              <a:p>
                <a:endParaRPr lang="cs-CZ" dirty="0"/>
              </a:p>
            </p:txBody>
          </p:sp>
          <p:sp>
            <p:nvSpPr>
              <p:cNvPr id="14" name="Freeform 7"/>
              <p:cNvSpPr>
                <a:spLocks/>
              </p:cNvSpPr>
              <p:nvPr/>
            </p:nvSpPr>
            <p:spPr bwMode="auto">
              <a:xfrm>
                <a:off x="4214641" y="1178503"/>
                <a:ext cx="3823026" cy="3384181"/>
              </a:xfrm>
              <a:custGeom>
                <a:avLst/>
                <a:gdLst>
                  <a:gd name="T0" fmla="*/ 0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2147483647 w 21600"/>
                  <a:gd name="T119" fmla="*/ 2147483647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00" h="21600">
                    <a:moveTo>
                      <a:pt x="0" y="4508"/>
                    </a:moveTo>
                    <a:lnTo>
                      <a:pt x="0" y="0"/>
                    </a:lnTo>
                    <a:lnTo>
                      <a:pt x="21586" y="0"/>
                    </a:lnTo>
                    <a:lnTo>
                      <a:pt x="21600" y="17270"/>
                    </a:lnTo>
                    <a:lnTo>
                      <a:pt x="19723" y="17270"/>
                    </a:lnTo>
                    <a:lnTo>
                      <a:pt x="19656" y="17416"/>
                    </a:lnTo>
                    <a:lnTo>
                      <a:pt x="19589" y="17627"/>
                    </a:lnTo>
                    <a:lnTo>
                      <a:pt x="19589" y="17789"/>
                    </a:lnTo>
                    <a:lnTo>
                      <a:pt x="19602" y="18000"/>
                    </a:lnTo>
                    <a:lnTo>
                      <a:pt x="19683" y="18259"/>
                    </a:lnTo>
                    <a:lnTo>
                      <a:pt x="19764" y="18616"/>
                    </a:lnTo>
                    <a:lnTo>
                      <a:pt x="19832" y="18843"/>
                    </a:lnTo>
                    <a:lnTo>
                      <a:pt x="19899" y="19135"/>
                    </a:lnTo>
                    <a:lnTo>
                      <a:pt x="19926" y="19411"/>
                    </a:lnTo>
                    <a:lnTo>
                      <a:pt x="19926" y="19670"/>
                    </a:lnTo>
                    <a:lnTo>
                      <a:pt x="19899" y="19930"/>
                    </a:lnTo>
                    <a:lnTo>
                      <a:pt x="19832" y="20189"/>
                    </a:lnTo>
                    <a:lnTo>
                      <a:pt x="19737" y="20449"/>
                    </a:lnTo>
                    <a:lnTo>
                      <a:pt x="19589" y="20643"/>
                    </a:lnTo>
                    <a:lnTo>
                      <a:pt x="19386" y="20870"/>
                    </a:lnTo>
                    <a:lnTo>
                      <a:pt x="19184" y="21049"/>
                    </a:lnTo>
                    <a:lnTo>
                      <a:pt x="18995" y="21211"/>
                    </a:lnTo>
                    <a:lnTo>
                      <a:pt x="18765" y="21357"/>
                    </a:lnTo>
                    <a:lnTo>
                      <a:pt x="18509" y="21438"/>
                    </a:lnTo>
                    <a:lnTo>
                      <a:pt x="18185" y="21535"/>
                    </a:lnTo>
                    <a:lnTo>
                      <a:pt x="17887" y="21584"/>
                    </a:lnTo>
                    <a:lnTo>
                      <a:pt x="17631" y="21600"/>
                    </a:lnTo>
                    <a:lnTo>
                      <a:pt x="17348" y="21600"/>
                    </a:lnTo>
                    <a:lnTo>
                      <a:pt x="17077" y="21584"/>
                    </a:lnTo>
                    <a:lnTo>
                      <a:pt x="16875" y="21535"/>
                    </a:lnTo>
                    <a:lnTo>
                      <a:pt x="16632" y="21470"/>
                    </a:lnTo>
                    <a:lnTo>
                      <a:pt x="16389" y="21389"/>
                    </a:lnTo>
                    <a:lnTo>
                      <a:pt x="16213" y="21276"/>
                    </a:lnTo>
                    <a:lnTo>
                      <a:pt x="15998" y="21114"/>
                    </a:lnTo>
                    <a:lnTo>
                      <a:pt x="15809" y="20919"/>
                    </a:lnTo>
                    <a:lnTo>
                      <a:pt x="15619" y="20708"/>
                    </a:lnTo>
                    <a:lnTo>
                      <a:pt x="15457" y="20497"/>
                    </a:lnTo>
                    <a:lnTo>
                      <a:pt x="15322" y="20270"/>
                    </a:lnTo>
                    <a:lnTo>
                      <a:pt x="15242" y="19978"/>
                    </a:lnTo>
                    <a:lnTo>
                      <a:pt x="15160" y="19654"/>
                    </a:lnTo>
                    <a:lnTo>
                      <a:pt x="15160" y="19346"/>
                    </a:lnTo>
                    <a:lnTo>
                      <a:pt x="15242" y="19038"/>
                    </a:lnTo>
                    <a:lnTo>
                      <a:pt x="15296" y="18730"/>
                    </a:lnTo>
                    <a:lnTo>
                      <a:pt x="15376" y="18422"/>
                    </a:lnTo>
                    <a:lnTo>
                      <a:pt x="15485" y="18081"/>
                    </a:lnTo>
                    <a:lnTo>
                      <a:pt x="15512" y="17805"/>
                    </a:lnTo>
                    <a:lnTo>
                      <a:pt x="15512" y="17676"/>
                    </a:lnTo>
                    <a:lnTo>
                      <a:pt x="15498" y="17530"/>
                    </a:lnTo>
                    <a:lnTo>
                      <a:pt x="15431" y="17384"/>
                    </a:lnTo>
                    <a:lnTo>
                      <a:pt x="11840" y="17384"/>
                    </a:lnTo>
                    <a:lnTo>
                      <a:pt x="11907" y="16719"/>
                    </a:lnTo>
                    <a:lnTo>
                      <a:pt x="11880" y="16362"/>
                    </a:lnTo>
                    <a:lnTo>
                      <a:pt x="11840" y="16005"/>
                    </a:lnTo>
                    <a:lnTo>
                      <a:pt x="11799" y="15681"/>
                    </a:lnTo>
                    <a:lnTo>
                      <a:pt x="11745" y="15470"/>
                    </a:lnTo>
                    <a:lnTo>
                      <a:pt x="11664" y="15276"/>
                    </a:lnTo>
                    <a:lnTo>
                      <a:pt x="11543" y="15114"/>
                    </a:lnTo>
                    <a:lnTo>
                      <a:pt x="11353" y="14951"/>
                    </a:lnTo>
                    <a:lnTo>
                      <a:pt x="11137" y="14822"/>
                    </a:lnTo>
                    <a:lnTo>
                      <a:pt x="10949" y="14741"/>
                    </a:lnTo>
                    <a:lnTo>
                      <a:pt x="10746" y="14708"/>
                    </a:lnTo>
                    <a:lnTo>
                      <a:pt x="10422" y="14676"/>
                    </a:lnTo>
                    <a:lnTo>
                      <a:pt x="10058" y="14676"/>
                    </a:lnTo>
                    <a:lnTo>
                      <a:pt x="9693" y="14724"/>
                    </a:lnTo>
                    <a:lnTo>
                      <a:pt x="9315" y="14741"/>
                    </a:lnTo>
                    <a:lnTo>
                      <a:pt x="9004" y="14773"/>
                    </a:lnTo>
                    <a:lnTo>
                      <a:pt x="8613" y="14805"/>
                    </a:lnTo>
                    <a:lnTo>
                      <a:pt x="8303" y="14773"/>
                    </a:lnTo>
                    <a:lnTo>
                      <a:pt x="8019" y="14741"/>
                    </a:lnTo>
                    <a:lnTo>
                      <a:pt x="7600" y="14643"/>
                    </a:lnTo>
                    <a:lnTo>
                      <a:pt x="7303" y="14514"/>
                    </a:lnTo>
                    <a:lnTo>
                      <a:pt x="7047" y="14319"/>
                    </a:lnTo>
                    <a:lnTo>
                      <a:pt x="6885" y="14108"/>
                    </a:lnTo>
                    <a:lnTo>
                      <a:pt x="6723" y="13881"/>
                    </a:lnTo>
                    <a:lnTo>
                      <a:pt x="6601" y="13589"/>
                    </a:lnTo>
                    <a:lnTo>
                      <a:pt x="6588" y="13281"/>
                    </a:lnTo>
                    <a:lnTo>
                      <a:pt x="6588" y="12892"/>
                    </a:lnTo>
                    <a:lnTo>
                      <a:pt x="6601" y="12600"/>
                    </a:lnTo>
                    <a:lnTo>
                      <a:pt x="6588" y="12308"/>
                    </a:lnTo>
                    <a:lnTo>
                      <a:pt x="6520" y="11984"/>
                    </a:lnTo>
                    <a:lnTo>
                      <a:pt x="6467" y="11789"/>
                    </a:lnTo>
                    <a:lnTo>
                      <a:pt x="6359" y="11595"/>
                    </a:lnTo>
                    <a:lnTo>
                      <a:pt x="6250" y="11465"/>
                    </a:lnTo>
                    <a:lnTo>
                      <a:pt x="6143" y="11351"/>
                    </a:lnTo>
                    <a:lnTo>
                      <a:pt x="5899" y="11238"/>
                    </a:lnTo>
                    <a:lnTo>
                      <a:pt x="5616" y="11092"/>
                    </a:lnTo>
                    <a:lnTo>
                      <a:pt x="5292" y="10995"/>
                    </a:lnTo>
                    <a:lnTo>
                      <a:pt x="4928" y="10914"/>
                    </a:lnTo>
                    <a:lnTo>
                      <a:pt x="4549" y="10832"/>
                    </a:lnTo>
                    <a:lnTo>
                      <a:pt x="4158" y="10768"/>
                    </a:lnTo>
                    <a:lnTo>
                      <a:pt x="3874" y="10670"/>
                    </a:lnTo>
                    <a:lnTo>
                      <a:pt x="3577" y="10573"/>
                    </a:lnTo>
                    <a:lnTo>
                      <a:pt x="3267" y="10459"/>
                    </a:lnTo>
                    <a:lnTo>
                      <a:pt x="3078" y="10297"/>
                    </a:lnTo>
                    <a:lnTo>
                      <a:pt x="2835" y="10070"/>
                    </a:lnTo>
                    <a:lnTo>
                      <a:pt x="2660" y="9892"/>
                    </a:lnTo>
                    <a:lnTo>
                      <a:pt x="2511" y="9649"/>
                    </a:lnTo>
                    <a:lnTo>
                      <a:pt x="2403" y="9389"/>
                    </a:lnTo>
                    <a:lnTo>
                      <a:pt x="2363" y="9097"/>
                    </a:lnTo>
                    <a:lnTo>
                      <a:pt x="2363" y="8822"/>
                    </a:lnTo>
                    <a:lnTo>
                      <a:pt x="2416" y="8578"/>
                    </a:lnTo>
                    <a:lnTo>
                      <a:pt x="2511" y="8205"/>
                    </a:lnTo>
                    <a:lnTo>
                      <a:pt x="2606" y="7849"/>
                    </a:lnTo>
                    <a:lnTo>
                      <a:pt x="2646" y="7508"/>
                    </a:lnTo>
                    <a:lnTo>
                      <a:pt x="2713" y="7184"/>
                    </a:lnTo>
                    <a:lnTo>
                      <a:pt x="2754" y="6859"/>
                    </a:lnTo>
                    <a:lnTo>
                      <a:pt x="2713" y="6519"/>
                    </a:lnTo>
                    <a:lnTo>
                      <a:pt x="2646" y="6211"/>
                    </a:lnTo>
                    <a:lnTo>
                      <a:pt x="2525" y="5903"/>
                    </a:lnTo>
                    <a:lnTo>
                      <a:pt x="2376" y="5611"/>
                    </a:lnTo>
                    <a:lnTo>
                      <a:pt x="2200" y="5384"/>
                    </a:lnTo>
                    <a:lnTo>
                      <a:pt x="2120" y="5238"/>
                    </a:lnTo>
                    <a:lnTo>
                      <a:pt x="1944" y="5076"/>
                    </a:lnTo>
                    <a:lnTo>
                      <a:pt x="1782" y="4914"/>
                    </a:lnTo>
                    <a:lnTo>
                      <a:pt x="1606" y="4800"/>
                    </a:lnTo>
                    <a:lnTo>
                      <a:pt x="1391" y="4686"/>
                    </a:lnTo>
                    <a:lnTo>
                      <a:pt x="1161" y="4605"/>
                    </a:lnTo>
                    <a:lnTo>
                      <a:pt x="878" y="4524"/>
                    </a:lnTo>
                    <a:lnTo>
                      <a:pt x="567" y="4508"/>
                    </a:lnTo>
                    <a:lnTo>
                      <a:pt x="270" y="4508"/>
                    </a:lnTo>
                    <a:lnTo>
                      <a:pt x="0" y="4508"/>
                    </a:lnTo>
                  </a:path>
                </a:pathLst>
              </a:custGeom>
              <a:solidFill>
                <a:schemeClr val="bg1">
                  <a:lumMod val="50000"/>
                </a:schemeClr>
              </a:solidFill>
              <a:ln w="25400" cap="rnd">
                <a:solidFill>
                  <a:schemeClr val="bg1"/>
                </a:solidFill>
                <a:prstDash val="solid"/>
                <a:round/>
                <a:headEnd type="none" w="med" len="med"/>
                <a:tailEnd type="none" w="med" len="med"/>
              </a:ln>
            </p:spPr>
            <p:txBody>
              <a:bodyPr lIns="0" tIns="0" rIns="0" bIns="0"/>
              <a:lstStyle/>
              <a:p>
                <a:endParaRPr lang="cs-CZ" dirty="0"/>
              </a:p>
            </p:txBody>
          </p:sp>
          <p:sp>
            <p:nvSpPr>
              <p:cNvPr id="15" name="Freeform 8"/>
              <p:cNvSpPr>
                <a:spLocks/>
              </p:cNvSpPr>
              <p:nvPr/>
            </p:nvSpPr>
            <p:spPr bwMode="auto">
              <a:xfrm>
                <a:off x="1774922" y="1521447"/>
                <a:ext cx="4981211" cy="481710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8225" y="4521"/>
                    </a:moveTo>
                    <a:lnTo>
                      <a:pt x="8451" y="4270"/>
                    </a:lnTo>
                    <a:lnTo>
                      <a:pt x="8608" y="4042"/>
                    </a:lnTo>
                    <a:lnTo>
                      <a:pt x="8676" y="3778"/>
                    </a:lnTo>
                    <a:lnTo>
                      <a:pt x="8676" y="3442"/>
                    </a:lnTo>
                    <a:lnTo>
                      <a:pt x="8575" y="3058"/>
                    </a:lnTo>
                    <a:lnTo>
                      <a:pt x="8507" y="2734"/>
                    </a:lnTo>
                    <a:lnTo>
                      <a:pt x="8383" y="2339"/>
                    </a:lnTo>
                    <a:lnTo>
                      <a:pt x="8327" y="1907"/>
                    </a:lnTo>
                    <a:lnTo>
                      <a:pt x="8383" y="1643"/>
                    </a:lnTo>
                    <a:lnTo>
                      <a:pt x="8462" y="1319"/>
                    </a:lnTo>
                    <a:lnTo>
                      <a:pt x="8631" y="983"/>
                    </a:lnTo>
                    <a:lnTo>
                      <a:pt x="8868" y="660"/>
                    </a:lnTo>
                    <a:lnTo>
                      <a:pt x="9172" y="396"/>
                    </a:lnTo>
                    <a:lnTo>
                      <a:pt x="9431" y="204"/>
                    </a:lnTo>
                    <a:lnTo>
                      <a:pt x="9814" y="72"/>
                    </a:lnTo>
                    <a:lnTo>
                      <a:pt x="10242" y="12"/>
                    </a:lnTo>
                    <a:lnTo>
                      <a:pt x="10715" y="0"/>
                    </a:lnTo>
                    <a:lnTo>
                      <a:pt x="11358" y="0"/>
                    </a:lnTo>
                    <a:lnTo>
                      <a:pt x="11865" y="48"/>
                    </a:lnTo>
                    <a:lnTo>
                      <a:pt x="12146" y="144"/>
                    </a:lnTo>
                    <a:lnTo>
                      <a:pt x="12372" y="264"/>
                    </a:lnTo>
                    <a:lnTo>
                      <a:pt x="12597" y="396"/>
                    </a:lnTo>
                    <a:lnTo>
                      <a:pt x="12834" y="612"/>
                    </a:lnTo>
                    <a:lnTo>
                      <a:pt x="13048" y="888"/>
                    </a:lnTo>
                    <a:lnTo>
                      <a:pt x="13228" y="1139"/>
                    </a:lnTo>
                    <a:lnTo>
                      <a:pt x="13318" y="1355"/>
                    </a:lnTo>
                    <a:lnTo>
                      <a:pt x="13375" y="1715"/>
                    </a:lnTo>
                    <a:lnTo>
                      <a:pt x="13375" y="2039"/>
                    </a:lnTo>
                    <a:lnTo>
                      <a:pt x="13330" y="2363"/>
                    </a:lnTo>
                    <a:lnTo>
                      <a:pt x="13262" y="2615"/>
                    </a:lnTo>
                    <a:lnTo>
                      <a:pt x="13172" y="3010"/>
                    </a:lnTo>
                    <a:lnTo>
                      <a:pt x="13048" y="3430"/>
                    </a:lnTo>
                    <a:lnTo>
                      <a:pt x="13014" y="3682"/>
                    </a:lnTo>
                    <a:lnTo>
                      <a:pt x="13093" y="3946"/>
                    </a:lnTo>
                    <a:lnTo>
                      <a:pt x="13183" y="4138"/>
                    </a:lnTo>
                    <a:lnTo>
                      <a:pt x="13375" y="4378"/>
                    </a:lnTo>
                    <a:lnTo>
                      <a:pt x="13645" y="4581"/>
                    </a:lnTo>
                    <a:lnTo>
                      <a:pt x="13893" y="4749"/>
                    </a:lnTo>
                    <a:lnTo>
                      <a:pt x="14276" y="4881"/>
                    </a:lnTo>
                    <a:lnTo>
                      <a:pt x="14637" y="4977"/>
                    </a:lnTo>
                    <a:lnTo>
                      <a:pt x="14986" y="5049"/>
                    </a:lnTo>
                    <a:lnTo>
                      <a:pt x="15369" y="5097"/>
                    </a:lnTo>
                    <a:lnTo>
                      <a:pt x="15741" y="5193"/>
                    </a:lnTo>
                    <a:lnTo>
                      <a:pt x="16045" y="5289"/>
                    </a:lnTo>
                    <a:lnTo>
                      <a:pt x="16282" y="5397"/>
                    </a:lnTo>
                    <a:lnTo>
                      <a:pt x="16473" y="5517"/>
                    </a:lnTo>
                    <a:lnTo>
                      <a:pt x="16597" y="5649"/>
                    </a:lnTo>
                    <a:lnTo>
                      <a:pt x="16699" y="5817"/>
                    </a:lnTo>
                    <a:lnTo>
                      <a:pt x="16789" y="6021"/>
                    </a:lnTo>
                    <a:lnTo>
                      <a:pt x="16823" y="6201"/>
                    </a:lnTo>
                    <a:lnTo>
                      <a:pt x="16856" y="6380"/>
                    </a:lnTo>
                    <a:lnTo>
                      <a:pt x="16856" y="6608"/>
                    </a:lnTo>
                    <a:lnTo>
                      <a:pt x="16823" y="6872"/>
                    </a:lnTo>
                    <a:lnTo>
                      <a:pt x="16823" y="7064"/>
                    </a:lnTo>
                    <a:lnTo>
                      <a:pt x="16879" y="7316"/>
                    </a:lnTo>
                    <a:lnTo>
                      <a:pt x="16992" y="7532"/>
                    </a:lnTo>
                    <a:lnTo>
                      <a:pt x="17127" y="7712"/>
                    </a:lnTo>
                    <a:lnTo>
                      <a:pt x="17296" y="7856"/>
                    </a:lnTo>
                    <a:lnTo>
                      <a:pt x="17510" y="8000"/>
                    </a:lnTo>
                    <a:lnTo>
                      <a:pt x="17735" y="8096"/>
                    </a:lnTo>
                    <a:lnTo>
                      <a:pt x="18073" y="8155"/>
                    </a:lnTo>
                    <a:lnTo>
                      <a:pt x="18355" y="8191"/>
                    </a:lnTo>
                    <a:lnTo>
                      <a:pt x="18625" y="8203"/>
                    </a:lnTo>
                    <a:lnTo>
                      <a:pt x="18930" y="8191"/>
                    </a:lnTo>
                    <a:lnTo>
                      <a:pt x="19290" y="8155"/>
                    </a:lnTo>
                    <a:lnTo>
                      <a:pt x="19583" y="8143"/>
                    </a:lnTo>
                    <a:lnTo>
                      <a:pt x="19865" y="8107"/>
                    </a:lnTo>
                    <a:lnTo>
                      <a:pt x="20135" y="8096"/>
                    </a:lnTo>
                    <a:lnTo>
                      <a:pt x="20451" y="8107"/>
                    </a:lnTo>
                    <a:lnTo>
                      <a:pt x="20631" y="8143"/>
                    </a:lnTo>
                    <a:lnTo>
                      <a:pt x="20834" y="8191"/>
                    </a:lnTo>
                    <a:lnTo>
                      <a:pt x="21003" y="8275"/>
                    </a:lnTo>
                    <a:lnTo>
                      <a:pt x="21206" y="8419"/>
                    </a:lnTo>
                    <a:lnTo>
                      <a:pt x="21363" y="8575"/>
                    </a:lnTo>
                    <a:lnTo>
                      <a:pt x="21487" y="8803"/>
                    </a:lnTo>
                    <a:lnTo>
                      <a:pt x="21532" y="9007"/>
                    </a:lnTo>
                    <a:lnTo>
                      <a:pt x="21566" y="9247"/>
                    </a:lnTo>
                    <a:lnTo>
                      <a:pt x="21600" y="9691"/>
                    </a:lnTo>
                    <a:lnTo>
                      <a:pt x="21589" y="10218"/>
                    </a:lnTo>
                    <a:lnTo>
                      <a:pt x="21600" y="10758"/>
                    </a:lnTo>
                    <a:lnTo>
                      <a:pt x="21555" y="11394"/>
                    </a:lnTo>
                    <a:lnTo>
                      <a:pt x="21499" y="11849"/>
                    </a:lnTo>
                    <a:lnTo>
                      <a:pt x="21454" y="12197"/>
                    </a:lnTo>
                    <a:lnTo>
                      <a:pt x="21363" y="12401"/>
                    </a:lnTo>
                    <a:lnTo>
                      <a:pt x="21239" y="12581"/>
                    </a:lnTo>
                    <a:lnTo>
                      <a:pt x="21082" y="12701"/>
                    </a:lnTo>
                    <a:lnTo>
                      <a:pt x="20868" y="12809"/>
                    </a:lnTo>
                    <a:lnTo>
                      <a:pt x="20642" y="12869"/>
                    </a:lnTo>
                    <a:lnTo>
                      <a:pt x="20439" y="12917"/>
                    </a:lnTo>
                    <a:lnTo>
                      <a:pt x="20011" y="12941"/>
                    </a:lnTo>
                    <a:lnTo>
                      <a:pt x="19651" y="12917"/>
                    </a:lnTo>
                    <a:lnTo>
                      <a:pt x="19346" y="12869"/>
                    </a:lnTo>
                    <a:lnTo>
                      <a:pt x="19076" y="12857"/>
                    </a:lnTo>
                    <a:lnTo>
                      <a:pt x="18783" y="12845"/>
                    </a:lnTo>
                    <a:lnTo>
                      <a:pt x="18501" y="12845"/>
                    </a:lnTo>
                    <a:lnTo>
                      <a:pt x="18276" y="12857"/>
                    </a:lnTo>
                    <a:lnTo>
                      <a:pt x="18028" y="12869"/>
                    </a:lnTo>
                    <a:lnTo>
                      <a:pt x="17724" y="12953"/>
                    </a:lnTo>
                    <a:lnTo>
                      <a:pt x="17544" y="13013"/>
                    </a:lnTo>
                    <a:lnTo>
                      <a:pt x="17397" y="13073"/>
                    </a:lnTo>
                    <a:lnTo>
                      <a:pt x="17194" y="13193"/>
                    </a:lnTo>
                    <a:lnTo>
                      <a:pt x="17070" y="13349"/>
                    </a:lnTo>
                    <a:lnTo>
                      <a:pt x="16958" y="13493"/>
                    </a:lnTo>
                    <a:lnTo>
                      <a:pt x="16856" y="13660"/>
                    </a:lnTo>
                    <a:lnTo>
                      <a:pt x="16800" y="13828"/>
                    </a:lnTo>
                    <a:lnTo>
                      <a:pt x="16789" y="14008"/>
                    </a:lnTo>
                    <a:lnTo>
                      <a:pt x="16800" y="14212"/>
                    </a:lnTo>
                    <a:lnTo>
                      <a:pt x="16800" y="14548"/>
                    </a:lnTo>
                    <a:lnTo>
                      <a:pt x="16789" y="14908"/>
                    </a:lnTo>
                    <a:lnTo>
                      <a:pt x="16687" y="15160"/>
                    </a:lnTo>
                    <a:lnTo>
                      <a:pt x="16586" y="15375"/>
                    </a:lnTo>
                    <a:lnTo>
                      <a:pt x="16439" y="15531"/>
                    </a:lnTo>
                    <a:lnTo>
                      <a:pt x="16225" y="15651"/>
                    </a:lnTo>
                    <a:lnTo>
                      <a:pt x="16000" y="15759"/>
                    </a:lnTo>
                    <a:lnTo>
                      <a:pt x="15741" y="15819"/>
                    </a:lnTo>
                    <a:lnTo>
                      <a:pt x="15425" y="15879"/>
                    </a:lnTo>
                    <a:lnTo>
                      <a:pt x="15166" y="15963"/>
                    </a:lnTo>
                    <a:lnTo>
                      <a:pt x="14839" y="16011"/>
                    </a:lnTo>
                    <a:lnTo>
                      <a:pt x="14569" y="16059"/>
                    </a:lnTo>
                    <a:lnTo>
                      <a:pt x="14276" y="16119"/>
                    </a:lnTo>
                    <a:lnTo>
                      <a:pt x="14028" y="16227"/>
                    </a:lnTo>
                    <a:lnTo>
                      <a:pt x="13769" y="16335"/>
                    </a:lnTo>
                    <a:lnTo>
                      <a:pt x="13499" y="16467"/>
                    </a:lnTo>
                    <a:lnTo>
                      <a:pt x="13330" y="16659"/>
                    </a:lnTo>
                    <a:lnTo>
                      <a:pt x="13149" y="16863"/>
                    </a:lnTo>
                    <a:lnTo>
                      <a:pt x="13025" y="17126"/>
                    </a:lnTo>
                    <a:lnTo>
                      <a:pt x="12992" y="17354"/>
                    </a:lnTo>
                    <a:lnTo>
                      <a:pt x="13014" y="17618"/>
                    </a:lnTo>
                    <a:lnTo>
                      <a:pt x="13048" y="17870"/>
                    </a:lnTo>
                    <a:lnTo>
                      <a:pt x="13138" y="18134"/>
                    </a:lnTo>
                    <a:lnTo>
                      <a:pt x="13217" y="18422"/>
                    </a:lnTo>
                    <a:lnTo>
                      <a:pt x="13262" y="18686"/>
                    </a:lnTo>
                    <a:lnTo>
                      <a:pt x="13330" y="19021"/>
                    </a:lnTo>
                    <a:lnTo>
                      <a:pt x="13330" y="19357"/>
                    </a:lnTo>
                    <a:lnTo>
                      <a:pt x="13239" y="19693"/>
                    </a:lnTo>
                    <a:lnTo>
                      <a:pt x="13149" y="19957"/>
                    </a:lnTo>
                    <a:lnTo>
                      <a:pt x="13048" y="20221"/>
                    </a:lnTo>
                    <a:lnTo>
                      <a:pt x="12924" y="20461"/>
                    </a:lnTo>
                    <a:lnTo>
                      <a:pt x="12732" y="20772"/>
                    </a:lnTo>
                    <a:lnTo>
                      <a:pt x="12530" y="20964"/>
                    </a:lnTo>
                    <a:lnTo>
                      <a:pt x="12372" y="21108"/>
                    </a:lnTo>
                    <a:lnTo>
                      <a:pt x="12146" y="21276"/>
                    </a:lnTo>
                    <a:lnTo>
                      <a:pt x="11921" y="21432"/>
                    </a:lnTo>
                    <a:lnTo>
                      <a:pt x="11685" y="21504"/>
                    </a:lnTo>
                    <a:lnTo>
                      <a:pt x="11493" y="21552"/>
                    </a:lnTo>
                    <a:lnTo>
                      <a:pt x="11144" y="21588"/>
                    </a:lnTo>
                    <a:lnTo>
                      <a:pt x="10772" y="21600"/>
                    </a:lnTo>
                    <a:lnTo>
                      <a:pt x="10287" y="21588"/>
                    </a:lnTo>
                    <a:lnTo>
                      <a:pt x="10073" y="21588"/>
                    </a:lnTo>
                    <a:lnTo>
                      <a:pt x="9792" y="21540"/>
                    </a:lnTo>
                    <a:lnTo>
                      <a:pt x="9487" y="21456"/>
                    </a:lnTo>
                    <a:lnTo>
                      <a:pt x="9217" y="21324"/>
                    </a:lnTo>
                    <a:lnTo>
                      <a:pt x="9059" y="21204"/>
                    </a:lnTo>
                    <a:lnTo>
                      <a:pt x="8868" y="21036"/>
                    </a:lnTo>
                    <a:lnTo>
                      <a:pt x="8721" y="20880"/>
                    </a:lnTo>
                    <a:lnTo>
                      <a:pt x="8563" y="20677"/>
                    </a:lnTo>
                    <a:lnTo>
                      <a:pt x="8451" y="20473"/>
                    </a:lnTo>
                    <a:lnTo>
                      <a:pt x="8338" y="20233"/>
                    </a:lnTo>
                    <a:lnTo>
                      <a:pt x="8304" y="19969"/>
                    </a:lnTo>
                    <a:lnTo>
                      <a:pt x="8282" y="19777"/>
                    </a:lnTo>
                    <a:lnTo>
                      <a:pt x="8282" y="19501"/>
                    </a:lnTo>
                    <a:lnTo>
                      <a:pt x="8304" y="19261"/>
                    </a:lnTo>
                    <a:lnTo>
                      <a:pt x="8383" y="19021"/>
                    </a:lnTo>
                    <a:lnTo>
                      <a:pt x="8451" y="18722"/>
                    </a:lnTo>
                    <a:lnTo>
                      <a:pt x="8530" y="18446"/>
                    </a:lnTo>
                    <a:lnTo>
                      <a:pt x="8575" y="18206"/>
                    </a:lnTo>
                    <a:lnTo>
                      <a:pt x="8608" y="17978"/>
                    </a:lnTo>
                    <a:lnTo>
                      <a:pt x="8575" y="17786"/>
                    </a:lnTo>
                    <a:lnTo>
                      <a:pt x="8530" y="17606"/>
                    </a:lnTo>
                    <a:lnTo>
                      <a:pt x="8406" y="17378"/>
                    </a:lnTo>
                    <a:lnTo>
                      <a:pt x="8259" y="17222"/>
                    </a:lnTo>
                    <a:lnTo>
                      <a:pt x="8101" y="17055"/>
                    </a:lnTo>
                    <a:lnTo>
                      <a:pt x="7910" y="16935"/>
                    </a:lnTo>
                    <a:lnTo>
                      <a:pt x="7718" y="16803"/>
                    </a:lnTo>
                    <a:lnTo>
                      <a:pt x="7459" y="16719"/>
                    </a:lnTo>
                    <a:lnTo>
                      <a:pt x="7223" y="16659"/>
                    </a:lnTo>
                    <a:lnTo>
                      <a:pt x="6918" y="16587"/>
                    </a:lnTo>
                    <a:lnTo>
                      <a:pt x="6648" y="16563"/>
                    </a:lnTo>
                    <a:lnTo>
                      <a:pt x="6400" y="16503"/>
                    </a:lnTo>
                    <a:lnTo>
                      <a:pt x="6096" y="16443"/>
                    </a:lnTo>
                    <a:lnTo>
                      <a:pt x="5848" y="16347"/>
                    </a:lnTo>
                    <a:lnTo>
                      <a:pt x="5544" y="16275"/>
                    </a:lnTo>
                    <a:lnTo>
                      <a:pt x="5307" y="16179"/>
                    </a:lnTo>
                    <a:lnTo>
                      <a:pt x="5115" y="16035"/>
                    </a:lnTo>
                    <a:lnTo>
                      <a:pt x="4969" y="15855"/>
                    </a:lnTo>
                    <a:lnTo>
                      <a:pt x="4868" y="15627"/>
                    </a:lnTo>
                    <a:lnTo>
                      <a:pt x="4777" y="15315"/>
                    </a:lnTo>
                    <a:lnTo>
                      <a:pt x="4766" y="15076"/>
                    </a:lnTo>
                    <a:lnTo>
                      <a:pt x="4777" y="14800"/>
                    </a:lnTo>
                    <a:lnTo>
                      <a:pt x="4811" y="14584"/>
                    </a:lnTo>
                    <a:lnTo>
                      <a:pt x="4777" y="14320"/>
                    </a:lnTo>
                    <a:lnTo>
                      <a:pt x="4699" y="14116"/>
                    </a:lnTo>
                    <a:lnTo>
                      <a:pt x="4552" y="13900"/>
                    </a:lnTo>
                    <a:lnTo>
                      <a:pt x="4394" y="13768"/>
                    </a:lnTo>
                    <a:lnTo>
                      <a:pt x="4214" y="13624"/>
                    </a:lnTo>
                    <a:lnTo>
                      <a:pt x="3955" y="13540"/>
                    </a:lnTo>
                    <a:lnTo>
                      <a:pt x="3673" y="13445"/>
                    </a:lnTo>
                    <a:lnTo>
                      <a:pt x="3369" y="13409"/>
                    </a:lnTo>
                    <a:lnTo>
                      <a:pt x="3110" y="13385"/>
                    </a:lnTo>
                    <a:lnTo>
                      <a:pt x="2839" y="13385"/>
                    </a:lnTo>
                    <a:lnTo>
                      <a:pt x="2569" y="13409"/>
                    </a:lnTo>
                    <a:lnTo>
                      <a:pt x="2321" y="13433"/>
                    </a:lnTo>
                    <a:lnTo>
                      <a:pt x="2073" y="13457"/>
                    </a:lnTo>
                    <a:lnTo>
                      <a:pt x="1814" y="13493"/>
                    </a:lnTo>
                    <a:lnTo>
                      <a:pt x="1397" y="13493"/>
                    </a:lnTo>
                    <a:lnTo>
                      <a:pt x="1138" y="13469"/>
                    </a:lnTo>
                    <a:lnTo>
                      <a:pt x="845" y="13409"/>
                    </a:lnTo>
                    <a:lnTo>
                      <a:pt x="642" y="13325"/>
                    </a:lnTo>
                    <a:lnTo>
                      <a:pt x="417" y="13169"/>
                    </a:lnTo>
                    <a:lnTo>
                      <a:pt x="282" y="13001"/>
                    </a:lnTo>
                    <a:lnTo>
                      <a:pt x="169" y="12809"/>
                    </a:lnTo>
                    <a:lnTo>
                      <a:pt x="56" y="12461"/>
                    </a:lnTo>
                    <a:lnTo>
                      <a:pt x="45" y="12089"/>
                    </a:lnTo>
                    <a:lnTo>
                      <a:pt x="34" y="11717"/>
                    </a:lnTo>
                    <a:lnTo>
                      <a:pt x="0" y="11262"/>
                    </a:lnTo>
                    <a:lnTo>
                      <a:pt x="45" y="10866"/>
                    </a:lnTo>
                    <a:lnTo>
                      <a:pt x="56" y="10446"/>
                    </a:lnTo>
                    <a:lnTo>
                      <a:pt x="68" y="10062"/>
                    </a:lnTo>
                    <a:lnTo>
                      <a:pt x="101" y="9667"/>
                    </a:lnTo>
                    <a:lnTo>
                      <a:pt x="158" y="9355"/>
                    </a:lnTo>
                    <a:lnTo>
                      <a:pt x="203" y="9019"/>
                    </a:lnTo>
                    <a:lnTo>
                      <a:pt x="282" y="8755"/>
                    </a:lnTo>
                    <a:lnTo>
                      <a:pt x="383" y="8587"/>
                    </a:lnTo>
                    <a:lnTo>
                      <a:pt x="518" y="8419"/>
                    </a:lnTo>
                    <a:lnTo>
                      <a:pt x="687" y="8311"/>
                    </a:lnTo>
                    <a:lnTo>
                      <a:pt x="890" y="8191"/>
                    </a:lnTo>
                    <a:lnTo>
                      <a:pt x="1059" y="8155"/>
                    </a:lnTo>
                    <a:lnTo>
                      <a:pt x="1296" y="8107"/>
                    </a:lnTo>
                    <a:lnTo>
                      <a:pt x="1600" y="8096"/>
                    </a:lnTo>
                    <a:lnTo>
                      <a:pt x="1870" y="8107"/>
                    </a:lnTo>
                    <a:lnTo>
                      <a:pt x="2242" y="8155"/>
                    </a:lnTo>
                    <a:lnTo>
                      <a:pt x="2558" y="8167"/>
                    </a:lnTo>
                    <a:lnTo>
                      <a:pt x="2839" y="8191"/>
                    </a:lnTo>
                    <a:lnTo>
                      <a:pt x="3200" y="8203"/>
                    </a:lnTo>
                    <a:lnTo>
                      <a:pt x="3594" y="8155"/>
                    </a:lnTo>
                    <a:lnTo>
                      <a:pt x="3910" y="8096"/>
                    </a:lnTo>
                    <a:lnTo>
                      <a:pt x="4214" y="7988"/>
                    </a:lnTo>
                    <a:lnTo>
                      <a:pt x="4406" y="7880"/>
                    </a:lnTo>
                    <a:lnTo>
                      <a:pt x="4608" y="7712"/>
                    </a:lnTo>
                    <a:lnTo>
                      <a:pt x="4766" y="7496"/>
                    </a:lnTo>
                    <a:lnTo>
                      <a:pt x="4868" y="7280"/>
                    </a:lnTo>
                    <a:lnTo>
                      <a:pt x="4901" y="7052"/>
                    </a:lnTo>
                    <a:lnTo>
                      <a:pt x="4879" y="6884"/>
                    </a:lnTo>
                    <a:lnTo>
                      <a:pt x="4868" y="6560"/>
                    </a:lnTo>
                    <a:lnTo>
                      <a:pt x="4879" y="6237"/>
                    </a:lnTo>
                    <a:lnTo>
                      <a:pt x="4958" y="5997"/>
                    </a:lnTo>
                    <a:lnTo>
                      <a:pt x="5025" y="5757"/>
                    </a:lnTo>
                    <a:lnTo>
                      <a:pt x="5149" y="5589"/>
                    </a:lnTo>
                    <a:lnTo>
                      <a:pt x="5397" y="5421"/>
                    </a:lnTo>
                    <a:lnTo>
                      <a:pt x="5645" y="5301"/>
                    </a:lnTo>
                    <a:lnTo>
                      <a:pt x="5961" y="5205"/>
                    </a:lnTo>
                    <a:lnTo>
                      <a:pt x="6276" y="5133"/>
                    </a:lnTo>
                    <a:lnTo>
                      <a:pt x="6546" y="5073"/>
                    </a:lnTo>
                    <a:lnTo>
                      <a:pt x="6885" y="5025"/>
                    </a:lnTo>
                    <a:lnTo>
                      <a:pt x="7211" y="4965"/>
                    </a:lnTo>
                    <a:lnTo>
                      <a:pt x="7572" y="4869"/>
                    </a:lnTo>
                    <a:lnTo>
                      <a:pt x="7921" y="4737"/>
                    </a:lnTo>
                    <a:lnTo>
                      <a:pt x="8225" y="4521"/>
                    </a:lnTo>
                  </a:path>
                </a:pathLst>
              </a:custGeom>
              <a:solidFill>
                <a:schemeClr val="tx1"/>
              </a:solidFill>
              <a:ln w="25400" cap="rnd">
                <a:solidFill>
                  <a:schemeClr val="bg1"/>
                </a:solidFill>
                <a:prstDash val="solid"/>
                <a:round/>
                <a:headEnd type="none" w="med" len="med"/>
                <a:tailEnd type="none" w="med" len="med"/>
              </a:ln>
            </p:spPr>
            <p:txBody>
              <a:bodyPr lIns="0" tIns="0" rIns="0" bIns="0"/>
              <a:lstStyle/>
              <a:p>
                <a:endParaRPr lang="cs-CZ" dirty="0"/>
              </a:p>
            </p:txBody>
          </p:sp>
        </p:grpSp>
        <p:sp>
          <p:nvSpPr>
            <p:cNvPr id="25" name="Rectangle 18"/>
            <p:cNvSpPr>
              <a:spLocks/>
            </p:cNvSpPr>
            <p:nvPr/>
          </p:nvSpPr>
          <p:spPr bwMode="auto">
            <a:xfrm>
              <a:off x="686608" y="1463194"/>
              <a:ext cx="2839255" cy="117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lstStyle/>
            <a:p>
              <a:pPr>
                <a:spcBef>
                  <a:spcPts val="200"/>
                </a:spcBef>
                <a:buClr>
                  <a:schemeClr val="bg1"/>
                </a:buClr>
                <a:buSzPct val="100000"/>
              </a:pPr>
              <a:r>
                <a:rPr lang="cs-CZ" sz="1200" b="1" dirty="0">
                  <a:solidFill>
                    <a:schemeClr val="bg1"/>
                  </a:solidFill>
                  <a:latin typeface="Arial" pitchFamily="34" charset="0"/>
                  <a:cs typeface="Arial" pitchFamily="34" charset="0"/>
                  <a:sym typeface="Arial" pitchFamily="34" charset="0"/>
                </a:rPr>
                <a:t>Informace o skupině</a:t>
              </a:r>
            </a:p>
            <a:p>
              <a:pPr marL="177800" indent="-177800">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Popis podnikatelské činnosti</a:t>
              </a:r>
              <a:endParaRPr lang="cs-CZ" sz="1200" dirty="0">
                <a:solidFill>
                  <a:schemeClr val="bg1"/>
                </a:solidFill>
                <a:latin typeface="Arial" pitchFamily="34" charset="0"/>
                <a:ea typeface="Lucida Grande" charset="0"/>
                <a:cs typeface="Lucida Grande" charset="0"/>
                <a:sym typeface="Arial" pitchFamily="34" charset="0"/>
              </a:endParaRPr>
            </a:p>
            <a:p>
              <a:pPr marL="177800" indent="-177800">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Vlastnická a organizační struktura</a:t>
              </a:r>
              <a:endParaRPr lang="cs-CZ" sz="1200" dirty="0">
                <a:solidFill>
                  <a:schemeClr val="bg1"/>
                </a:solidFill>
                <a:latin typeface="Arial" pitchFamily="34" charset="0"/>
                <a:ea typeface="Lucida Grande" charset="0"/>
                <a:cs typeface="Lucida Grande" charset="0"/>
                <a:sym typeface="Arial" pitchFamily="34" charset="0"/>
              </a:endParaRPr>
            </a:p>
            <a:p>
              <a:pPr marL="177800" indent="-177800">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Historický vývoj</a:t>
              </a:r>
              <a:endParaRPr lang="cs-CZ" sz="1200" dirty="0">
                <a:solidFill>
                  <a:schemeClr val="bg1"/>
                </a:solidFill>
                <a:latin typeface="Arial" pitchFamily="34" charset="0"/>
                <a:ea typeface="Lucida Grande" charset="0"/>
                <a:cs typeface="Lucida Grande" charset="0"/>
                <a:sym typeface="Arial" pitchFamily="34" charset="0"/>
              </a:endParaRPr>
            </a:p>
            <a:p>
              <a:pPr marL="177800" indent="-177800">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Role a funkce jednotlivých společností</a:t>
              </a:r>
              <a:endParaRPr lang="cs-CZ" sz="1200" dirty="0">
                <a:solidFill>
                  <a:schemeClr val="bg1"/>
                </a:solidFill>
                <a:latin typeface="Arial" pitchFamily="34" charset="0"/>
                <a:ea typeface="Lucida Grande" charset="0"/>
                <a:cs typeface="Lucida Grande" charset="0"/>
                <a:sym typeface="Arial" pitchFamily="34" charset="0"/>
              </a:endParaRPr>
            </a:p>
            <a:p>
              <a:pPr marL="177800" indent="-177800">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Apod.</a:t>
              </a:r>
            </a:p>
          </p:txBody>
        </p:sp>
        <p:sp>
          <p:nvSpPr>
            <p:cNvPr id="26" name="Rectangle 19"/>
            <p:cNvSpPr>
              <a:spLocks/>
            </p:cNvSpPr>
            <p:nvPr/>
          </p:nvSpPr>
          <p:spPr bwMode="auto">
            <a:xfrm>
              <a:off x="592138" y="4449623"/>
              <a:ext cx="2825749" cy="183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lstStyle/>
            <a:p>
              <a:pPr marL="82550" algn="l">
                <a:spcBef>
                  <a:spcPts val="200"/>
                </a:spcBef>
                <a:buClr>
                  <a:schemeClr val="bg1"/>
                </a:buClr>
                <a:buSzPct val="100000"/>
              </a:pPr>
              <a:r>
                <a:rPr lang="cs-CZ" sz="1200" b="1" dirty="0">
                  <a:solidFill>
                    <a:schemeClr val="bg1"/>
                  </a:solidFill>
                  <a:latin typeface="Arial" pitchFamily="34" charset="0"/>
                  <a:cs typeface="Arial" pitchFamily="34" charset="0"/>
                  <a:sym typeface="Arial" pitchFamily="34" charset="0"/>
                </a:rPr>
                <a:t>Informace </a:t>
              </a:r>
              <a:br>
                <a:rPr lang="cs-CZ" sz="1200" b="1" dirty="0">
                  <a:solidFill>
                    <a:schemeClr val="bg1"/>
                  </a:solidFill>
                  <a:latin typeface="Arial" pitchFamily="34" charset="0"/>
                  <a:cs typeface="Arial" pitchFamily="34" charset="0"/>
                  <a:sym typeface="Arial" pitchFamily="34" charset="0"/>
                </a:rPr>
              </a:br>
              <a:r>
                <a:rPr lang="cs-CZ" sz="1200" b="1" dirty="0">
                  <a:solidFill>
                    <a:schemeClr val="bg1"/>
                  </a:solidFill>
                  <a:latin typeface="Arial" pitchFamily="34" charset="0"/>
                  <a:cs typeface="Arial" pitchFamily="34" charset="0"/>
                  <a:sym typeface="Arial" pitchFamily="34" charset="0"/>
                </a:rPr>
                <a:t>o vnitroskupinových </a:t>
              </a:r>
              <a:br>
                <a:rPr lang="cs-CZ" sz="1200" b="1" dirty="0">
                  <a:solidFill>
                    <a:schemeClr val="bg1"/>
                  </a:solidFill>
                  <a:latin typeface="Arial" pitchFamily="34" charset="0"/>
                  <a:cs typeface="Arial" pitchFamily="34" charset="0"/>
                  <a:sym typeface="Arial" pitchFamily="34" charset="0"/>
                </a:rPr>
              </a:br>
              <a:r>
                <a:rPr lang="cs-CZ" sz="1200" b="1" dirty="0">
                  <a:solidFill>
                    <a:schemeClr val="bg1"/>
                  </a:solidFill>
                  <a:latin typeface="Arial" pitchFamily="34" charset="0"/>
                  <a:cs typeface="Arial" pitchFamily="34" charset="0"/>
                  <a:sym typeface="Arial" pitchFamily="34" charset="0"/>
                </a:rPr>
                <a:t>transakcích</a:t>
              </a:r>
            </a:p>
            <a:p>
              <a:pPr marL="277813" indent="-195263" algn="l">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Podstata transakce</a:t>
              </a:r>
              <a:endParaRPr lang="cs-CZ" sz="1200" b="1" dirty="0">
                <a:solidFill>
                  <a:schemeClr val="bg1"/>
                </a:solidFill>
                <a:latin typeface="Arial" pitchFamily="34" charset="0"/>
                <a:ea typeface="Lucida Grande" charset="0"/>
                <a:cs typeface="Lucida Grande" charset="0"/>
                <a:sym typeface="Arial" pitchFamily="34" charset="0"/>
              </a:endParaRPr>
            </a:p>
            <a:p>
              <a:pPr marL="277813" indent="-195263" algn="l">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Ekonomické a obchodní podmínky</a:t>
              </a:r>
              <a:endParaRPr lang="cs-CZ" sz="1200" dirty="0">
                <a:solidFill>
                  <a:schemeClr val="bg1"/>
                </a:solidFill>
                <a:latin typeface="Arial" pitchFamily="34" charset="0"/>
                <a:ea typeface="Lucida Grande" charset="0"/>
                <a:cs typeface="Lucida Grande" charset="0"/>
                <a:sym typeface="Arial" pitchFamily="34" charset="0"/>
              </a:endParaRPr>
            </a:p>
            <a:p>
              <a:pPr marL="277813" indent="-195263" algn="l">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Smluvní podmínky</a:t>
              </a:r>
              <a:endParaRPr lang="cs-CZ" sz="1200" dirty="0">
                <a:solidFill>
                  <a:schemeClr val="bg1"/>
                </a:solidFill>
                <a:latin typeface="Arial" pitchFamily="34" charset="0"/>
                <a:ea typeface="Lucida Grande" charset="0"/>
                <a:cs typeface="Lucida Grande" charset="0"/>
                <a:sym typeface="Arial" pitchFamily="34" charset="0"/>
              </a:endParaRPr>
            </a:p>
            <a:p>
              <a:pPr marL="277813" indent="-195263" algn="l">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Objemy transakcí</a:t>
              </a:r>
              <a:endParaRPr lang="cs-CZ" sz="1200" dirty="0">
                <a:solidFill>
                  <a:schemeClr val="bg1"/>
                </a:solidFill>
                <a:latin typeface="Arial" pitchFamily="34" charset="0"/>
                <a:ea typeface="Lucida Grande" charset="0"/>
                <a:cs typeface="Lucida Grande" charset="0"/>
                <a:sym typeface="Arial" pitchFamily="34" charset="0"/>
              </a:endParaRPr>
            </a:p>
            <a:p>
              <a:pPr marL="277813" indent="-195263" algn="l">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Způsob určení ceny</a:t>
              </a:r>
              <a:endParaRPr lang="cs-CZ" sz="1200" dirty="0">
                <a:solidFill>
                  <a:schemeClr val="bg1"/>
                </a:solidFill>
                <a:latin typeface="Arial" pitchFamily="34" charset="0"/>
                <a:ea typeface="Lucida Grande" charset="0"/>
                <a:cs typeface="Lucida Grande" charset="0"/>
                <a:sym typeface="Arial" pitchFamily="34" charset="0"/>
              </a:endParaRPr>
            </a:p>
            <a:p>
              <a:pPr marL="277813" indent="-195263" algn="l">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Apod.</a:t>
              </a:r>
            </a:p>
          </p:txBody>
        </p:sp>
        <p:sp>
          <p:nvSpPr>
            <p:cNvPr id="27" name="Rectangle 20"/>
            <p:cNvSpPr>
              <a:spLocks/>
            </p:cNvSpPr>
            <p:nvPr/>
          </p:nvSpPr>
          <p:spPr bwMode="auto">
            <a:xfrm>
              <a:off x="5566864" y="1502992"/>
              <a:ext cx="2202794" cy="184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lstStyle/>
            <a:p>
              <a:pPr>
                <a:spcBef>
                  <a:spcPts val="200"/>
                </a:spcBef>
                <a:buClr>
                  <a:schemeClr val="bg1"/>
                </a:buClr>
                <a:buSzPct val="100000"/>
              </a:pPr>
              <a:r>
                <a:rPr lang="cs-CZ" sz="1200" b="1" dirty="0">
                  <a:solidFill>
                    <a:schemeClr val="bg1"/>
                  </a:solidFill>
                  <a:latin typeface="Arial" pitchFamily="34" charset="0"/>
                  <a:cs typeface="Arial" pitchFamily="34" charset="0"/>
                  <a:sym typeface="Arial" pitchFamily="34" charset="0"/>
                </a:rPr>
                <a:t>Informace o podniku</a:t>
              </a:r>
            </a:p>
            <a:p>
              <a:pPr marL="177800" indent="-177800">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Popis podnikatelské činnosti</a:t>
              </a:r>
              <a:endParaRPr lang="cs-CZ" sz="1200" dirty="0">
                <a:solidFill>
                  <a:schemeClr val="bg1"/>
                </a:solidFill>
                <a:latin typeface="Arial" pitchFamily="34" charset="0"/>
                <a:ea typeface="Lucida Grande" charset="0"/>
                <a:cs typeface="Lucida Grande" charset="0"/>
                <a:sym typeface="Arial" pitchFamily="34" charset="0"/>
              </a:endParaRPr>
            </a:p>
            <a:p>
              <a:pPr marL="177800" indent="-177800">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Vlastnická a organizační </a:t>
              </a:r>
              <a:br>
                <a:rPr lang="cs-CZ" sz="1200" dirty="0">
                  <a:solidFill>
                    <a:schemeClr val="bg1"/>
                  </a:solidFill>
                  <a:latin typeface="Arial" pitchFamily="34" charset="0"/>
                  <a:cs typeface="Arial" pitchFamily="34" charset="0"/>
                  <a:sym typeface="Arial" pitchFamily="34" charset="0"/>
                </a:rPr>
              </a:br>
              <a:r>
                <a:rPr lang="cs-CZ" sz="1200" dirty="0">
                  <a:solidFill>
                    <a:schemeClr val="bg1"/>
                  </a:solidFill>
                  <a:latin typeface="Arial" pitchFamily="34" charset="0"/>
                  <a:cs typeface="Arial" pitchFamily="34" charset="0"/>
                  <a:sym typeface="Arial" pitchFamily="34" charset="0"/>
                </a:rPr>
                <a:t>struktura</a:t>
              </a:r>
              <a:endParaRPr lang="cs-CZ" sz="1200" dirty="0">
                <a:solidFill>
                  <a:schemeClr val="bg1"/>
                </a:solidFill>
                <a:latin typeface="Arial" pitchFamily="34" charset="0"/>
                <a:ea typeface="Lucida Grande" charset="0"/>
                <a:cs typeface="Lucida Grande" charset="0"/>
                <a:sym typeface="Arial" pitchFamily="34" charset="0"/>
              </a:endParaRPr>
            </a:p>
            <a:p>
              <a:pPr marL="177800" indent="-177800">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Historický vývoj</a:t>
              </a:r>
              <a:endParaRPr lang="cs-CZ" sz="1200" dirty="0">
                <a:solidFill>
                  <a:schemeClr val="bg1"/>
                </a:solidFill>
                <a:latin typeface="Arial" pitchFamily="34" charset="0"/>
                <a:ea typeface="Lucida Grande" charset="0"/>
                <a:cs typeface="Lucida Grande" charset="0"/>
                <a:sym typeface="Arial" pitchFamily="34" charset="0"/>
              </a:endParaRPr>
            </a:p>
            <a:p>
              <a:pPr marL="177800" indent="-177800">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Hospodářské výsledky v posledním období</a:t>
              </a:r>
              <a:endParaRPr lang="cs-CZ" sz="1200" dirty="0">
                <a:solidFill>
                  <a:schemeClr val="bg1"/>
                </a:solidFill>
                <a:latin typeface="Arial" pitchFamily="34" charset="0"/>
                <a:ea typeface="Lucida Grande" charset="0"/>
                <a:cs typeface="Lucida Grande" charset="0"/>
                <a:sym typeface="Arial" pitchFamily="34" charset="0"/>
              </a:endParaRPr>
            </a:p>
            <a:p>
              <a:pPr marL="177800" indent="-177800">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Obchodní strategie</a:t>
              </a:r>
              <a:endParaRPr lang="cs-CZ" sz="1200" dirty="0">
                <a:solidFill>
                  <a:schemeClr val="bg1"/>
                </a:solidFill>
                <a:latin typeface="Arial" pitchFamily="34" charset="0"/>
                <a:ea typeface="Lucida Grande" charset="0"/>
                <a:cs typeface="Lucida Grande" charset="0"/>
                <a:sym typeface="Arial" pitchFamily="34" charset="0"/>
              </a:endParaRPr>
            </a:p>
            <a:p>
              <a:pPr indent="177800">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Apod.</a:t>
              </a:r>
            </a:p>
          </p:txBody>
        </p:sp>
        <p:sp>
          <p:nvSpPr>
            <p:cNvPr id="28" name="Rectangle 21"/>
            <p:cNvSpPr>
              <a:spLocks/>
            </p:cNvSpPr>
            <p:nvPr/>
          </p:nvSpPr>
          <p:spPr bwMode="auto">
            <a:xfrm>
              <a:off x="2938529" y="2832410"/>
              <a:ext cx="3033004" cy="250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lstStyle/>
            <a:p>
              <a:pPr>
                <a:spcBef>
                  <a:spcPts val="200"/>
                </a:spcBef>
                <a:buClr>
                  <a:schemeClr val="bg1"/>
                </a:buClr>
                <a:buSzPct val="100000"/>
                <a:tabLst>
                  <a:tab pos="273050" algn="l"/>
                </a:tabLst>
              </a:pPr>
              <a:r>
                <a:rPr lang="cs-CZ" sz="1200" b="1" dirty="0">
                  <a:solidFill>
                    <a:schemeClr val="bg1"/>
                  </a:solidFill>
                  <a:latin typeface="Arial Bold" charset="0"/>
                  <a:ea typeface="Arial Bold" charset="0"/>
                  <a:cs typeface="Arial Bold" charset="0"/>
                  <a:sym typeface="Arial Bold" charset="0"/>
                </a:rPr>
                <a:t>Informace o způsobu tvorby </a:t>
              </a:r>
            </a:p>
            <a:p>
              <a:pPr>
                <a:spcBef>
                  <a:spcPts val="200"/>
                </a:spcBef>
                <a:buClr>
                  <a:schemeClr val="bg1"/>
                </a:buClr>
                <a:buSzPct val="100000"/>
                <a:tabLst>
                  <a:tab pos="273050" algn="l"/>
                </a:tabLst>
              </a:pPr>
              <a:r>
                <a:rPr lang="cs-CZ" sz="1200" b="1" dirty="0">
                  <a:solidFill>
                    <a:schemeClr val="bg1"/>
                  </a:solidFill>
                  <a:latin typeface="Arial Bold" charset="0"/>
                  <a:ea typeface="Arial Bold" charset="0"/>
                  <a:cs typeface="Arial Bold" charset="0"/>
                  <a:sym typeface="Arial Bold" charset="0"/>
                </a:rPr>
                <a:t>převodních cen</a:t>
              </a:r>
            </a:p>
            <a:p>
              <a:pPr marL="177800" indent="-177800">
                <a:spcBef>
                  <a:spcPts val="200"/>
                </a:spcBef>
                <a:buClr>
                  <a:schemeClr val="bg1"/>
                </a:buClr>
                <a:buSzPct val="100000"/>
                <a:buFont typeface="Arial" pitchFamily="34" charset="0"/>
                <a:buChar char="•"/>
                <a:tabLst>
                  <a:tab pos="273050" algn="l"/>
                </a:tabLst>
              </a:pPr>
              <a:r>
                <a:rPr lang="cs-CZ" sz="1200" dirty="0">
                  <a:solidFill>
                    <a:schemeClr val="bg1"/>
                  </a:solidFill>
                  <a:latin typeface="Arial" pitchFamily="34" charset="0"/>
                  <a:cs typeface="Arial" pitchFamily="34" charset="0"/>
                  <a:sym typeface="Arial" pitchFamily="34" charset="0"/>
                </a:rPr>
                <a:t>Funkční analýza</a:t>
              </a:r>
              <a:endParaRPr lang="cs-CZ" sz="1200" dirty="0">
                <a:solidFill>
                  <a:schemeClr val="bg1"/>
                </a:solidFill>
                <a:latin typeface="Arial" pitchFamily="34" charset="0"/>
                <a:ea typeface="Lucida Grande" charset="0"/>
                <a:cs typeface="Lucida Grande" charset="0"/>
                <a:sym typeface="Arial" pitchFamily="34" charset="0"/>
              </a:endParaRPr>
            </a:p>
            <a:p>
              <a:pPr marL="177800" indent="-177800">
                <a:spcBef>
                  <a:spcPts val="200"/>
                </a:spcBef>
                <a:buClr>
                  <a:schemeClr val="bg1"/>
                </a:buClr>
                <a:buSzPct val="100000"/>
                <a:buFont typeface="Arial" pitchFamily="34" charset="0"/>
                <a:buChar char="•"/>
                <a:tabLst>
                  <a:tab pos="273050" algn="l"/>
                </a:tabLst>
              </a:pPr>
              <a:r>
                <a:rPr lang="cs-CZ" sz="1200" dirty="0">
                  <a:solidFill>
                    <a:schemeClr val="bg1"/>
                  </a:solidFill>
                  <a:latin typeface="Arial" pitchFamily="34" charset="0"/>
                  <a:cs typeface="Arial" pitchFamily="34" charset="0"/>
                  <a:sym typeface="Arial" pitchFamily="34" charset="0"/>
                </a:rPr>
                <a:t>Výběr vhodné metody pro ověření správnosti používaných převodních cen</a:t>
              </a:r>
              <a:endParaRPr lang="cs-CZ" sz="1200" dirty="0">
                <a:solidFill>
                  <a:schemeClr val="bg1"/>
                </a:solidFill>
                <a:latin typeface="Arial" pitchFamily="34" charset="0"/>
                <a:ea typeface="Lucida Grande" charset="0"/>
                <a:cs typeface="Lucida Grande" charset="0"/>
                <a:sym typeface="Arial" pitchFamily="34" charset="0"/>
              </a:endParaRPr>
            </a:p>
            <a:p>
              <a:pPr marL="177800" indent="-177800">
                <a:spcBef>
                  <a:spcPts val="200"/>
                </a:spcBef>
                <a:buClr>
                  <a:schemeClr val="bg1"/>
                </a:buClr>
                <a:buSzPct val="100000"/>
                <a:buFont typeface="Arial" pitchFamily="34" charset="0"/>
                <a:buChar char="•"/>
                <a:tabLst>
                  <a:tab pos="273050" algn="l"/>
                </a:tabLst>
              </a:pPr>
              <a:r>
                <a:rPr lang="cs-CZ" sz="1200" dirty="0">
                  <a:solidFill>
                    <a:schemeClr val="bg1"/>
                  </a:solidFill>
                  <a:latin typeface="Arial" pitchFamily="34" charset="0"/>
                  <a:cs typeface="Arial" pitchFamily="34" charset="0"/>
                  <a:sym typeface="Arial" pitchFamily="34" charset="0"/>
                </a:rPr>
                <a:t>Srovnávací analýza</a:t>
              </a:r>
              <a:endParaRPr lang="cs-CZ" sz="1200" dirty="0">
                <a:solidFill>
                  <a:schemeClr val="bg1"/>
                </a:solidFill>
                <a:latin typeface="Arial" pitchFamily="34" charset="0"/>
                <a:ea typeface="Lucida Grande" charset="0"/>
                <a:cs typeface="Lucida Grande" charset="0"/>
                <a:sym typeface="Arial" pitchFamily="34" charset="0"/>
              </a:endParaRPr>
            </a:p>
            <a:p>
              <a:pPr marL="177800" indent="-177800">
                <a:spcBef>
                  <a:spcPts val="200"/>
                </a:spcBef>
                <a:buClr>
                  <a:schemeClr val="bg1"/>
                </a:buClr>
                <a:buSzPct val="100000"/>
                <a:buFont typeface="Arial" pitchFamily="34" charset="0"/>
                <a:buChar char="•"/>
                <a:tabLst>
                  <a:tab pos="273050" algn="l"/>
                </a:tabLst>
              </a:pPr>
              <a:r>
                <a:rPr lang="cs-CZ" sz="1200" dirty="0">
                  <a:solidFill>
                    <a:schemeClr val="bg1"/>
                  </a:solidFill>
                  <a:latin typeface="Arial" pitchFamily="34" charset="0"/>
                  <a:cs typeface="Arial" pitchFamily="34" charset="0"/>
                  <a:sym typeface="Arial" pitchFamily="34" charset="0"/>
                </a:rPr>
                <a:t>Analýza finančních výsledků společnosti</a:t>
              </a:r>
            </a:p>
            <a:p>
              <a:pPr marL="177800" indent="-177800">
                <a:spcBef>
                  <a:spcPts val="200"/>
                </a:spcBef>
                <a:buClr>
                  <a:schemeClr val="bg1"/>
                </a:buClr>
                <a:buSzPct val="100000"/>
                <a:buFont typeface="Arial" pitchFamily="34" charset="0"/>
                <a:buChar char="•"/>
                <a:tabLst>
                  <a:tab pos="273050" algn="l"/>
                </a:tabLst>
              </a:pPr>
              <a:r>
                <a:rPr lang="cs-CZ" sz="1200" dirty="0">
                  <a:solidFill>
                    <a:schemeClr val="bg1"/>
                  </a:solidFill>
                  <a:latin typeface="Arial" pitchFamily="34" charset="0"/>
                  <a:cs typeface="Arial" pitchFamily="34" charset="0"/>
                  <a:sym typeface="Arial" pitchFamily="34" charset="0"/>
                </a:rPr>
                <a:t>Podpůrné podklady prokazující, </a:t>
              </a:r>
              <a:br>
                <a:rPr lang="cs-CZ" sz="1200" dirty="0">
                  <a:solidFill>
                    <a:schemeClr val="bg1"/>
                  </a:solidFill>
                  <a:latin typeface="Arial" pitchFamily="34" charset="0"/>
                  <a:cs typeface="Arial" pitchFamily="34" charset="0"/>
                  <a:sym typeface="Arial" pitchFamily="34" charset="0"/>
                </a:rPr>
              </a:br>
              <a:r>
                <a:rPr lang="cs-CZ" sz="1200" dirty="0">
                  <a:solidFill>
                    <a:schemeClr val="bg1"/>
                  </a:solidFill>
                  <a:latin typeface="Arial" pitchFamily="34" charset="0"/>
                  <a:cs typeface="Arial" pitchFamily="34" charset="0"/>
                  <a:sym typeface="Arial" pitchFamily="34" charset="0"/>
                </a:rPr>
                <a:t>že transakce sloužily k dosažení, </a:t>
              </a:r>
            </a:p>
            <a:p>
              <a:pPr>
                <a:spcBef>
                  <a:spcPts val="200"/>
                </a:spcBef>
                <a:buClr>
                  <a:schemeClr val="bg1"/>
                </a:buClr>
                <a:buSzPct val="100000"/>
                <a:tabLst>
                  <a:tab pos="177800" algn="l"/>
                </a:tabLst>
              </a:pPr>
              <a:r>
                <a:rPr lang="cs-CZ" sz="1200" dirty="0">
                  <a:solidFill>
                    <a:schemeClr val="bg1"/>
                  </a:solidFill>
                  <a:latin typeface="Arial" pitchFamily="34" charset="0"/>
                  <a:cs typeface="Arial" pitchFamily="34" charset="0"/>
                  <a:sym typeface="Arial" pitchFamily="34" charset="0"/>
                </a:rPr>
                <a:t>	zajištění a udržení zdanitelných </a:t>
              </a:r>
            </a:p>
            <a:p>
              <a:pPr>
                <a:spcBef>
                  <a:spcPts val="200"/>
                </a:spcBef>
                <a:buClr>
                  <a:schemeClr val="bg1"/>
                </a:buClr>
                <a:buSzPct val="100000"/>
                <a:tabLst>
                  <a:tab pos="177800" algn="l"/>
                </a:tabLst>
              </a:pPr>
              <a:r>
                <a:rPr lang="cs-CZ" sz="1200" dirty="0">
                  <a:solidFill>
                    <a:schemeClr val="bg1"/>
                  </a:solidFill>
                  <a:latin typeface="Arial" pitchFamily="34" charset="0"/>
                  <a:cs typeface="Arial" pitchFamily="34" charset="0"/>
                  <a:sym typeface="Arial" pitchFamily="34" charset="0"/>
                </a:rPr>
                <a:t>	příjmů</a:t>
              </a:r>
            </a:p>
          </p:txBody>
        </p:sp>
        <p:sp>
          <p:nvSpPr>
            <p:cNvPr id="29" name="Rectangle 22"/>
            <p:cNvSpPr>
              <a:spLocks/>
            </p:cNvSpPr>
            <p:nvPr/>
          </p:nvSpPr>
          <p:spPr bwMode="auto">
            <a:xfrm>
              <a:off x="5566863" y="4555219"/>
              <a:ext cx="2044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lstStyle/>
            <a:p>
              <a:pPr>
                <a:spcBef>
                  <a:spcPts val="200"/>
                </a:spcBef>
                <a:buClr>
                  <a:schemeClr val="bg1"/>
                </a:buClr>
                <a:buSzPct val="100000"/>
              </a:pPr>
              <a:r>
                <a:rPr lang="cs-CZ" sz="1200" b="1" dirty="0">
                  <a:solidFill>
                    <a:schemeClr val="bg1"/>
                  </a:solidFill>
                  <a:latin typeface="Arial Bold" charset="0"/>
                  <a:ea typeface="Arial Bold" charset="0"/>
                  <a:cs typeface="Arial Bold" charset="0"/>
                  <a:sym typeface="Arial Bold" charset="0"/>
                </a:rPr>
                <a:t>Informace </a:t>
              </a:r>
              <a:br>
                <a:rPr lang="cs-CZ" sz="1200" b="1" dirty="0">
                  <a:solidFill>
                    <a:schemeClr val="bg1"/>
                  </a:solidFill>
                  <a:latin typeface="Arial Bold" charset="0"/>
                  <a:ea typeface="Arial Bold" charset="0"/>
                  <a:cs typeface="Arial Bold" charset="0"/>
                  <a:sym typeface="Arial Bold" charset="0"/>
                </a:rPr>
              </a:br>
              <a:r>
                <a:rPr lang="cs-CZ" sz="1200" b="1" dirty="0">
                  <a:solidFill>
                    <a:schemeClr val="bg1"/>
                  </a:solidFill>
                  <a:latin typeface="Arial Bold" charset="0"/>
                  <a:ea typeface="Arial Bold" charset="0"/>
                  <a:cs typeface="Arial Bold" charset="0"/>
                  <a:sym typeface="Arial Bold" charset="0"/>
                </a:rPr>
                <a:t>o relevantních okolnostech</a:t>
              </a:r>
            </a:p>
            <a:p>
              <a:pPr marL="177800" indent="-177800">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Marketingové strategie</a:t>
              </a:r>
              <a:endParaRPr lang="cs-CZ" sz="1200" dirty="0">
                <a:solidFill>
                  <a:schemeClr val="bg1"/>
                </a:solidFill>
                <a:latin typeface="Arial" pitchFamily="34" charset="0"/>
                <a:ea typeface="Lucida Grande" charset="0"/>
                <a:cs typeface="Lucida Grande" charset="0"/>
                <a:sym typeface="Arial" pitchFamily="34" charset="0"/>
              </a:endParaRPr>
            </a:p>
            <a:p>
              <a:pPr marL="177800" indent="-177800">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Podmínky na trhu</a:t>
              </a:r>
              <a:endParaRPr lang="cs-CZ" sz="1200" dirty="0">
                <a:solidFill>
                  <a:schemeClr val="bg1"/>
                </a:solidFill>
                <a:latin typeface="Arial" pitchFamily="34" charset="0"/>
                <a:ea typeface="Lucida Grande" charset="0"/>
                <a:cs typeface="Lucida Grande" charset="0"/>
                <a:sym typeface="Arial" pitchFamily="34" charset="0"/>
              </a:endParaRPr>
            </a:p>
            <a:p>
              <a:pPr marL="177800" indent="-177800">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Vládní restrikce či pobídky</a:t>
              </a:r>
              <a:endParaRPr lang="cs-CZ" sz="1200" dirty="0">
                <a:solidFill>
                  <a:schemeClr val="bg1"/>
                </a:solidFill>
                <a:latin typeface="Arial" pitchFamily="34" charset="0"/>
                <a:ea typeface="Lucida Grande" charset="0"/>
                <a:cs typeface="Lucida Grande" charset="0"/>
                <a:sym typeface="Arial" pitchFamily="34" charset="0"/>
              </a:endParaRPr>
            </a:p>
            <a:p>
              <a:pPr marL="177800" indent="-177800">
                <a:spcBef>
                  <a:spcPts val="200"/>
                </a:spcBef>
                <a:buClr>
                  <a:schemeClr val="bg1"/>
                </a:buClr>
                <a:buSzPct val="100000"/>
                <a:buFont typeface="Arial" pitchFamily="34" charset="0"/>
                <a:buChar char="•"/>
              </a:pPr>
              <a:r>
                <a:rPr lang="cs-CZ" sz="1200" dirty="0">
                  <a:solidFill>
                    <a:schemeClr val="bg1"/>
                  </a:solidFill>
                  <a:latin typeface="Arial" pitchFamily="34" charset="0"/>
                  <a:cs typeface="Arial" pitchFamily="34" charset="0"/>
                  <a:sym typeface="Arial" pitchFamily="34" charset="0"/>
                </a:rPr>
                <a:t>Apod.</a:t>
              </a:r>
            </a:p>
          </p:txBody>
        </p:sp>
      </p:grpSp>
      <p:sp>
        <p:nvSpPr>
          <p:cNvPr id="39" name="Rectangle 32"/>
          <p:cNvSpPr>
            <a:spLocks/>
          </p:cNvSpPr>
          <p:nvPr/>
        </p:nvSpPr>
        <p:spPr bwMode="auto">
          <a:xfrm>
            <a:off x="7408254" y="711487"/>
            <a:ext cx="172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lstStyle/>
          <a:p>
            <a:pPr marL="139700" indent="-139700">
              <a:spcBef>
                <a:spcPts val="838"/>
              </a:spcBef>
            </a:pPr>
            <a:endParaRPr lang="cs-CZ" sz="1400" b="1" dirty="0">
              <a:solidFill>
                <a:schemeClr val="tx1"/>
              </a:solidFill>
              <a:latin typeface="Arial Bold" charset="0"/>
              <a:ea typeface="Arial Bold" charset="0"/>
              <a:cs typeface="Arial Bold" charset="0"/>
              <a:sym typeface="Arial Bold" charset="0"/>
            </a:endParaRPr>
          </a:p>
        </p:txBody>
      </p:sp>
      <p:sp>
        <p:nvSpPr>
          <p:cNvPr id="40" name="Rectangle 33"/>
          <p:cNvSpPr>
            <a:spLocks/>
          </p:cNvSpPr>
          <p:nvPr/>
        </p:nvSpPr>
        <p:spPr bwMode="auto">
          <a:xfrm>
            <a:off x="339725" y="732960"/>
            <a:ext cx="1689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lstStyle/>
          <a:p>
            <a:pPr marL="139700" indent="-139700">
              <a:spcBef>
                <a:spcPts val="838"/>
              </a:spcBef>
            </a:pPr>
            <a:endParaRPr lang="cs-CZ" sz="1400" b="1" dirty="0">
              <a:solidFill>
                <a:schemeClr val="tx1"/>
              </a:solidFill>
              <a:latin typeface="Arial Bold" charset="0"/>
              <a:ea typeface="Arial Bold" charset="0"/>
              <a:cs typeface="Arial Bold" charset="0"/>
              <a:sym typeface="Arial Bold" charset="0"/>
            </a:endParaRPr>
          </a:p>
        </p:txBody>
      </p:sp>
      <p:sp>
        <p:nvSpPr>
          <p:cNvPr id="17" name="Text Placeholder 1">
            <a:extLst>
              <a:ext uri="{FF2B5EF4-FFF2-40B4-BE49-F238E27FC236}">
                <a16:creationId xmlns:a16="http://schemas.microsoft.com/office/drawing/2014/main" id="{DF63C4CC-8101-4271-84CF-5343732FF059}"/>
              </a:ext>
            </a:extLst>
          </p:cNvPr>
          <p:cNvSpPr txBox="1">
            <a:spLocks/>
          </p:cNvSpPr>
          <p:nvPr/>
        </p:nvSpPr>
        <p:spPr>
          <a:xfrm>
            <a:off x="376238" y="651600"/>
            <a:ext cx="8371762" cy="757255"/>
          </a:xfrm>
          <a:prstGeom prst="rect">
            <a:avLst/>
          </a:prstGeom>
        </p:spPr>
        <p:txBody>
          <a:bodyPr/>
          <a:lstStyle>
            <a:lvl1pPr algn="l" rtl="0" eaLnBrk="1" fontAlgn="base" hangingPunct="1">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80000" indent="-180000" algn="l" rtl="0" eaLnBrk="1" fontAlgn="base" hangingPunct="1">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80000" algn="l" defTabSz="798513"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cs-CZ" sz="2000" dirty="0">
                <a:solidFill>
                  <a:srgbClr val="575757"/>
                </a:solidFill>
              </a:rPr>
              <a:t>Dokumentace převodních cen </a:t>
            </a:r>
          </a:p>
        </p:txBody>
      </p:sp>
      <p:sp>
        <p:nvSpPr>
          <p:cNvPr id="18" name="Rectangle 4">
            <a:extLst>
              <a:ext uri="{FF2B5EF4-FFF2-40B4-BE49-F238E27FC236}">
                <a16:creationId xmlns:a16="http://schemas.microsoft.com/office/drawing/2014/main" id="{7A35887B-FE54-4F12-9B58-C22B8D09D4B7}"/>
              </a:ext>
            </a:extLst>
          </p:cNvPr>
          <p:cNvSpPr txBox="1">
            <a:spLocks noChangeArrowheads="1"/>
          </p:cNvSpPr>
          <p:nvPr/>
        </p:nvSpPr>
        <p:spPr bwMode="gray">
          <a:xfrm>
            <a:off x="447496" y="367998"/>
            <a:ext cx="8371762" cy="33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000" kern="1200">
                <a:solidFill>
                  <a:schemeClr val="tx1"/>
                </a:solidFill>
                <a:latin typeface="+mj-lt"/>
                <a:ea typeface="+mj-ea"/>
                <a:cs typeface="+mj-cs"/>
              </a:defRPr>
            </a:lvl1pPr>
            <a:lvl2pPr algn="l" rtl="0" eaLnBrk="1" fontAlgn="base" hangingPunct="1">
              <a:spcBef>
                <a:spcPct val="0"/>
              </a:spcBef>
              <a:spcAft>
                <a:spcPct val="0"/>
              </a:spcAft>
              <a:defRPr sz="2000">
                <a:solidFill>
                  <a:schemeClr val="tx1"/>
                </a:solidFill>
                <a:latin typeface="Verdana" panose="020B0604030504040204" pitchFamily="34" charset="0"/>
              </a:defRPr>
            </a:lvl2pPr>
            <a:lvl3pPr algn="l" rtl="0" eaLnBrk="1" fontAlgn="base" hangingPunct="1">
              <a:spcBef>
                <a:spcPct val="0"/>
              </a:spcBef>
              <a:spcAft>
                <a:spcPct val="0"/>
              </a:spcAft>
              <a:defRPr sz="2000">
                <a:solidFill>
                  <a:schemeClr val="tx1"/>
                </a:solidFill>
                <a:latin typeface="Verdana" panose="020B0604030504040204" pitchFamily="34" charset="0"/>
              </a:defRPr>
            </a:lvl3pPr>
            <a:lvl4pPr algn="l" rtl="0" eaLnBrk="1" fontAlgn="base" hangingPunct="1">
              <a:spcBef>
                <a:spcPct val="0"/>
              </a:spcBef>
              <a:spcAft>
                <a:spcPct val="0"/>
              </a:spcAft>
              <a:defRPr sz="2000">
                <a:solidFill>
                  <a:schemeClr val="tx1"/>
                </a:solidFill>
                <a:latin typeface="Verdana" panose="020B0604030504040204" pitchFamily="34" charset="0"/>
              </a:defRPr>
            </a:lvl4pPr>
            <a:lvl5pPr algn="l" rtl="0" eaLnBrk="1" fontAlgn="base" hangingPunct="1">
              <a:spcBef>
                <a:spcPct val="0"/>
              </a:spcBef>
              <a:spcAft>
                <a:spcPct val="0"/>
              </a:spcAft>
              <a:defRPr sz="2000">
                <a:solidFill>
                  <a:schemeClr val="tx1"/>
                </a:solidFill>
                <a:latin typeface="Verdana" panose="020B0604030504040204" pitchFamily="34" charset="0"/>
              </a:defRPr>
            </a:lvl5pPr>
            <a:lvl6pPr marL="457200" algn="l" rtl="0" eaLnBrk="1" fontAlgn="base" hangingPunct="1">
              <a:spcBef>
                <a:spcPct val="0"/>
              </a:spcBef>
              <a:spcAft>
                <a:spcPct val="0"/>
              </a:spcAft>
              <a:defRPr sz="2000">
                <a:solidFill>
                  <a:schemeClr val="tx1"/>
                </a:solidFill>
                <a:latin typeface="Verdana" panose="020B0604030504040204" pitchFamily="34" charset="0"/>
              </a:defRPr>
            </a:lvl6pPr>
            <a:lvl7pPr marL="914400" algn="l" rtl="0" eaLnBrk="1" fontAlgn="base" hangingPunct="1">
              <a:spcBef>
                <a:spcPct val="0"/>
              </a:spcBef>
              <a:spcAft>
                <a:spcPct val="0"/>
              </a:spcAft>
              <a:defRPr sz="2000">
                <a:solidFill>
                  <a:schemeClr val="tx1"/>
                </a:solidFill>
                <a:latin typeface="Verdana" panose="020B0604030504040204" pitchFamily="34" charset="0"/>
              </a:defRPr>
            </a:lvl7pPr>
            <a:lvl8pPr marL="1371600" algn="l" rtl="0" eaLnBrk="1" fontAlgn="base" hangingPunct="1">
              <a:spcBef>
                <a:spcPct val="0"/>
              </a:spcBef>
              <a:spcAft>
                <a:spcPct val="0"/>
              </a:spcAft>
              <a:defRPr sz="2000">
                <a:solidFill>
                  <a:schemeClr val="tx1"/>
                </a:solidFill>
                <a:latin typeface="Verdana" panose="020B0604030504040204" pitchFamily="34" charset="0"/>
              </a:defRPr>
            </a:lvl8pPr>
            <a:lvl9pPr marL="1828800" algn="l" rtl="0" eaLnBrk="1" fontAlgn="base" hangingPunct="1">
              <a:spcBef>
                <a:spcPct val="0"/>
              </a:spcBef>
              <a:spcAft>
                <a:spcPct val="0"/>
              </a:spcAft>
              <a:defRPr sz="2000">
                <a:solidFill>
                  <a:schemeClr val="tx1"/>
                </a:solidFill>
                <a:latin typeface="Verdana" panose="020B0604030504040204" pitchFamily="34" charset="0"/>
              </a:defRPr>
            </a:lvl9pPr>
          </a:lstStyle>
          <a:p>
            <a:r>
              <a:rPr lang="cs-CZ" dirty="0"/>
              <a:t>Převodní ceny v ČR</a:t>
            </a:r>
            <a:endParaRPr lang="en-GB" dirty="0"/>
          </a:p>
        </p:txBody>
      </p:sp>
    </p:spTree>
    <p:extLst>
      <p:ext uri="{BB962C8B-B14F-4D97-AF65-F5344CB8AC3E}">
        <p14:creationId xmlns:p14="http://schemas.microsoft.com/office/powerpoint/2010/main" val="160095854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Rizikové oblasti</a:t>
            </a:r>
            <a:endParaRPr lang="en-GB" dirty="0"/>
          </a:p>
        </p:txBody>
      </p:sp>
      <p:sp>
        <p:nvSpPr>
          <p:cNvPr id="3" name="Title 2"/>
          <p:cNvSpPr>
            <a:spLocks noGrp="1"/>
          </p:cNvSpPr>
          <p:nvPr>
            <p:ph type="title"/>
          </p:nvPr>
        </p:nvSpPr>
        <p:spPr/>
        <p:txBody>
          <a:bodyPr/>
          <a:lstStyle/>
          <a:p>
            <a:r>
              <a:rPr lang="cs-CZ" dirty="0"/>
              <a:t>Převodní ceny v ČR</a:t>
            </a:r>
            <a:endParaRPr lang="en-GB" dirty="0"/>
          </a:p>
        </p:txBody>
      </p:sp>
      <p:sp>
        <p:nvSpPr>
          <p:cNvPr id="53" name="TextBox 52"/>
          <p:cNvSpPr txBox="1"/>
          <p:nvPr/>
        </p:nvSpPr>
        <p:spPr>
          <a:xfrm>
            <a:off x="-235978" y="1581118"/>
            <a:ext cx="2153518" cy="1354217"/>
          </a:xfrm>
          <a:prstGeom prst="rect">
            <a:avLst/>
          </a:prstGeom>
          <a:noFill/>
        </p:spPr>
        <p:txBody>
          <a:bodyPr wrap="square" lIns="0" tIns="0" rIns="0" bIns="0" rtlCol="0">
            <a:spAutoFit/>
          </a:bodyPr>
          <a:lstStyle/>
          <a:p>
            <a:pPr algn="ctr">
              <a:spcBef>
                <a:spcPts val="600"/>
              </a:spcBef>
              <a:buSzPct val="100000"/>
            </a:pPr>
            <a:endParaRPr lang="en-GB" sz="8800" dirty="0">
              <a:solidFill>
                <a:schemeClr val="accent3"/>
              </a:solidFill>
            </a:endParaRPr>
          </a:p>
        </p:txBody>
      </p:sp>
      <p:sp>
        <p:nvSpPr>
          <p:cNvPr id="50" name="TextBox 49"/>
          <p:cNvSpPr txBox="1"/>
          <p:nvPr/>
        </p:nvSpPr>
        <p:spPr>
          <a:xfrm>
            <a:off x="1106817" y="1646734"/>
            <a:ext cx="7641895" cy="837662"/>
          </a:xfrm>
          <a:prstGeom prst="rect">
            <a:avLst/>
          </a:prstGeom>
          <a:noFill/>
        </p:spPr>
        <p:txBody>
          <a:bodyPr wrap="square" lIns="0" tIns="0" rIns="0" bIns="0" rtlCol="0">
            <a:noAutofit/>
          </a:bodyPr>
          <a:lstStyle/>
          <a:p>
            <a:r>
              <a:rPr lang="cs-CZ" sz="1100" b="1" dirty="0"/>
              <a:t>Investiční pobídky</a:t>
            </a:r>
            <a:endParaRPr lang="en-GB" sz="1100" b="1" dirty="0"/>
          </a:p>
          <a:p>
            <a:r>
              <a:rPr lang="cs-CZ" sz="1100" dirty="0">
                <a:solidFill>
                  <a:srgbClr val="53565A"/>
                </a:solidFill>
              </a:rPr>
              <a:t>Striktní regulace do roku 2015 – </a:t>
            </a:r>
            <a:r>
              <a:rPr lang="cs-CZ" sz="1100" b="1" dirty="0">
                <a:solidFill>
                  <a:srgbClr val="53565A"/>
                </a:solidFill>
              </a:rPr>
              <a:t>riziko odebrání celých investičních pobídek </a:t>
            </a:r>
            <a:r>
              <a:rPr lang="cs-CZ" sz="1100" dirty="0">
                <a:solidFill>
                  <a:srgbClr val="53565A"/>
                </a:solidFill>
              </a:rPr>
              <a:t>v případě, že daňový subjekt neoprávněně zvýšil svůj základ daně transakcemi se spojenými osobami. </a:t>
            </a:r>
          </a:p>
          <a:p>
            <a:r>
              <a:rPr lang="cs-CZ" sz="1100" dirty="0">
                <a:solidFill>
                  <a:srgbClr val="53565A"/>
                </a:solidFill>
              </a:rPr>
              <a:t>Od roku 2015 mírnější legislativa – riziko </a:t>
            </a:r>
            <a:r>
              <a:rPr lang="en-US" sz="1100" b="1" dirty="0" err="1">
                <a:solidFill>
                  <a:srgbClr val="53565A"/>
                </a:solidFill>
              </a:rPr>
              <a:t>sn</a:t>
            </a:r>
            <a:r>
              <a:rPr lang="cs-CZ" sz="1100" b="1" dirty="0" err="1">
                <a:solidFill>
                  <a:srgbClr val="53565A"/>
                </a:solidFill>
              </a:rPr>
              <a:t>ížení</a:t>
            </a:r>
            <a:r>
              <a:rPr lang="cs-CZ" sz="1100" b="1" dirty="0">
                <a:solidFill>
                  <a:srgbClr val="53565A"/>
                </a:solidFill>
              </a:rPr>
              <a:t> možné slevy na dani</a:t>
            </a:r>
            <a:r>
              <a:rPr lang="cs-CZ" sz="1100" dirty="0">
                <a:solidFill>
                  <a:srgbClr val="53565A"/>
                </a:solidFill>
              </a:rPr>
              <a:t> v daném zdaňovacím období </a:t>
            </a:r>
            <a:br>
              <a:rPr lang="cs-CZ" sz="1100" dirty="0">
                <a:solidFill>
                  <a:srgbClr val="53565A"/>
                </a:solidFill>
              </a:rPr>
            </a:br>
            <a:r>
              <a:rPr lang="cs-CZ" sz="1100" dirty="0">
                <a:solidFill>
                  <a:srgbClr val="53565A"/>
                </a:solidFill>
              </a:rPr>
              <a:t>a </a:t>
            </a:r>
            <a:r>
              <a:rPr lang="cs-CZ" sz="1100" b="1" dirty="0">
                <a:solidFill>
                  <a:srgbClr val="53565A"/>
                </a:solidFill>
              </a:rPr>
              <a:t>souvisejícího doměrku.</a:t>
            </a:r>
            <a:endParaRPr lang="en-US" sz="1100" b="1" dirty="0">
              <a:solidFill>
                <a:srgbClr val="53565A"/>
              </a:solidFill>
            </a:endParaRPr>
          </a:p>
        </p:txBody>
      </p:sp>
      <p:grpSp>
        <p:nvGrpSpPr>
          <p:cNvPr id="18" name="Group 374"/>
          <p:cNvGrpSpPr>
            <a:grpSpLocks noChangeAspect="1"/>
          </p:cNvGrpSpPr>
          <p:nvPr/>
        </p:nvGrpSpPr>
        <p:grpSpPr bwMode="auto">
          <a:xfrm>
            <a:off x="364176" y="1646734"/>
            <a:ext cx="605767" cy="605767"/>
            <a:chOff x="6996" y="1195"/>
            <a:chExt cx="340" cy="340"/>
          </a:xfrm>
          <a:solidFill>
            <a:schemeClr val="tx1"/>
          </a:solidFill>
        </p:grpSpPr>
        <p:sp>
          <p:nvSpPr>
            <p:cNvPr id="19" name="Freeform 375"/>
            <p:cNvSpPr>
              <a:spLocks/>
            </p:cNvSpPr>
            <p:nvPr/>
          </p:nvSpPr>
          <p:spPr bwMode="auto">
            <a:xfrm>
              <a:off x="7130" y="1287"/>
              <a:ext cx="29" cy="70"/>
            </a:xfrm>
            <a:custGeom>
              <a:avLst/>
              <a:gdLst>
                <a:gd name="T0" fmla="*/ 0 w 43"/>
                <a:gd name="T1" fmla="*/ 53 h 105"/>
                <a:gd name="T2" fmla="*/ 43 w 43"/>
                <a:gd name="T3" fmla="*/ 105 h 105"/>
                <a:gd name="T4" fmla="*/ 43 w 43"/>
                <a:gd name="T5" fmla="*/ 0 h 105"/>
                <a:gd name="T6" fmla="*/ 0 w 43"/>
                <a:gd name="T7" fmla="*/ 53 h 105"/>
              </a:gdLst>
              <a:ahLst/>
              <a:cxnLst>
                <a:cxn ang="0">
                  <a:pos x="T0" y="T1"/>
                </a:cxn>
                <a:cxn ang="0">
                  <a:pos x="T2" y="T3"/>
                </a:cxn>
                <a:cxn ang="0">
                  <a:pos x="T4" y="T5"/>
                </a:cxn>
                <a:cxn ang="0">
                  <a:pos x="T6" y="T7"/>
                </a:cxn>
              </a:cxnLst>
              <a:rect l="0" t="0" r="r" b="b"/>
              <a:pathLst>
                <a:path w="43" h="105">
                  <a:moveTo>
                    <a:pt x="0" y="53"/>
                  </a:moveTo>
                  <a:cubicBezTo>
                    <a:pt x="0" y="78"/>
                    <a:pt x="19" y="100"/>
                    <a:pt x="43" y="105"/>
                  </a:cubicBezTo>
                  <a:cubicBezTo>
                    <a:pt x="43" y="0"/>
                    <a:pt x="43" y="0"/>
                    <a:pt x="43" y="0"/>
                  </a:cubicBezTo>
                  <a:cubicBezTo>
                    <a:pt x="19" y="5"/>
                    <a:pt x="0" y="27"/>
                    <a:pt x="0"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76"/>
            <p:cNvSpPr>
              <a:spLocks/>
            </p:cNvSpPr>
            <p:nvPr/>
          </p:nvSpPr>
          <p:spPr bwMode="auto">
            <a:xfrm>
              <a:off x="7173" y="1372"/>
              <a:ext cx="28" cy="70"/>
            </a:xfrm>
            <a:custGeom>
              <a:avLst/>
              <a:gdLst>
                <a:gd name="T0" fmla="*/ 0 w 43"/>
                <a:gd name="T1" fmla="*/ 0 h 105"/>
                <a:gd name="T2" fmla="*/ 0 w 43"/>
                <a:gd name="T3" fmla="*/ 105 h 105"/>
                <a:gd name="T4" fmla="*/ 43 w 43"/>
                <a:gd name="T5" fmla="*/ 53 h 105"/>
                <a:gd name="T6" fmla="*/ 0 w 43"/>
                <a:gd name="T7" fmla="*/ 0 h 105"/>
              </a:gdLst>
              <a:ahLst/>
              <a:cxnLst>
                <a:cxn ang="0">
                  <a:pos x="T0" y="T1"/>
                </a:cxn>
                <a:cxn ang="0">
                  <a:pos x="T2" y="T3"/>
                </a:cxn>
                <a:cxn ang="0">
                  <a:pos x="T4" y="T5"/>
                </a:cxn>
                <a:cxn ang="0">
                  <a:pos x="T6" y="T7"/>
                </a:cxn>
              </a:cxnLst>
              <a:rect l="0" t="0" r="r" b="b"/>
              <a:pathLst>
                <a:path w="43" h="105">
                  <a:moveTo>
                    <a:pt x="0" y="0"/>
                  </a:moveTo>
                  <a:cubicBezTo>
                    <a:pt x="0" y="105"/>
                    <a:pt x="0" y="105"/>
                    <a:pt x="0" y="105"/>
                  </a:cubicBezTo>
                  <a:cubicBezTo>
                    <a:pt x="25" y="100"/>
                    <a:pt x="43" y="78"/>
                    <a:pt x="43" y="53"/>
                  </a:cubicBezTo>
                  <a:cubicBezTo>
                    <a:pt x="43" y="27"/>
                    <a:pt x="25" y="5"/>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77"/>
            <p:cNvSpPr>
              <a:spLocks noChangeAspect="1" noEditPoints="1"/>
            </p:cNvSpPr>
            <p:nvPr/>
          </p:nvSpPr>
          <p:spPr bwMode="auto">
            <a:xfrm>
              <a:off x="6996" y="119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66 w 512"/>
                <a:gd name="T11" fmla="*/ 393 h 512"/>
                <a:gd name="T12" fmla="*/ 266 w 512"/>
                <a:gd name="T13" fmla="*/ 416 h 512"/>
                <a:gd name="T14" fmla="*/ 256 w 512"/>
                <a:gd name="T15" fmla="*/ 426 h 512"/>
                <a:gd name="T16" fmla="*/ 245 w 512"/>
                <a:gd name="T17" fmla="*/ 416 h 512"/>
                <a:gd name="T18" fmla="*/ 245 w 512"/>
                <a:gd name="T19" fmla="*/ 393 h 512"/>
                <a:gd name="T20" fmla="*/ 185 w 512"/>
                <a:gd name="T21" fmla="*/ 345 h 512"/>
                <a:gd name="T22" fmla="*/ 192 w 512"/>
                <a:gd name="T23" fmla="*/ 331 h 512"/>
                <a:gd name="T24" fmla="*/ 205 w 512"/>
                <a:gd name="T25" fmla="*/ 337 h 512"/>
                <a:gd name="T26" fmla="*/ 245 w 512"/>
                <a:gd name="T27" fmla="*/ 372 h 512"/>
                <a:gd name="T28" fmla="*/ 245 w 512"/>
                <a:gd name="T29" fmla="*/ 265 h 512"/>
                <a:gd name="T30" fmla="*/ 181 w 512"/>
                <a:gd name="T31" fmla="*/ 192 h 512"/>
                <a:gd name="T32" fmla="*/ 245 w 512"/>
                <a:gd name="T33" fmla="*/ 118 h 512"/>
                <a:gd name="T34" fmla="*/ 245 w 512"/>
                <a:gd name="T35" fmla="*/ 106 h 512"/>
                <a:gd name="T36" fmla="*/ 256 w 512"/>
                <a:gd name="T37" fmla="*/ 96 h 512"/>
                <a:gd name="T38" fmla="*/ 266 w 512"/>
                <a:gd name="T39" fmla="*/ 106 h 512"/>
                <a:gd name="T40" fmla="*/ 266 w 512"/>
                <a:gd name="T41" fmla="*/ 118 h 512"/>
                <a:gd name="T42" fmla="*/ 320 w 512"/>
                <a:gd name="T43" fmla="*/ 154 h 512"/>
                <a:gd name="T44" fmla="*/ 316 w 512"/>
                <a:gd name="T45" fmla="*/ 169 h 512"/>
                <a:gd name="T46" fmla="*/ 302 w 512"/>
                <a:gd name="T47" fmla="*/ 165 h 512"/>
                <a:gd name="T48" fmla="*/ 266 w 512"/>
                <a:gd name="T49" fmla="*/ 140 h 512"/>
                <a:gd name="T50" fmla="*/ 266 w 512"/>
                <a:gd name="T51" fmla="*/ 246 h 512"/>
                <a:gd name="T52" fmla="*/ 330 w 512"/>
                <a:gd name="T53" fmla="*/ 320 h 512"/>
                <a:gd name="T54" fmla="*/ 266 w 512"/>
                <a:gd name="T55"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66" y="393"/>
                  </a:moveTo>
                  <a:cubicBezTo>
                    <a:pt x="266" y="416"/>
                    <a:pt x="266" y="416"/>
                    <a:pt x="266" y="416"/>
                  </a:cubicBezTo>
                  <a:cubicBezTo>
                    <a:pt x="266" y="422"/>
                    <a:pt x="262" y="426"/>
                    <a:pt x="256" y="426"/>
                  </a:cubicBezTo>
                  <a:cubicBezTo>
                    <a:pt x="250" y="426"/>
                    <a:pt x="245" y="422"/>
                    <a:pt x="245" y="416"/>
                  </a:cubicBezTo>
                  <a:cubicBezTo>
                    <a:pt x="245" y="393"/>
                    <a:pt x="245" y="393"/>
                    <a:pt x="245" y="393"/>
                  </a:cubicBezTo>
                  <a:cubicBezTo>
                    <a:pt x="218" y="390"/>
                    <a:pt x="195" y="371"/>
                    <a:pt x="185" y="345"/>
                  </a:cubicBezTo>
                  <a:cubicBezTo>
                    <a:pt x="183" y="339"/>
                    <a:pt x="186" y="333"/>
                    <a:pt x="192" y="331"/>
                  </a:cubicBezTo>
                  <a:cubicBezTo>
                    <a:pt x="197" y="329"/>
                    <a:pt x="203" y="332"/>
                    <a:pt x="205" y="337"/>
                  </a:cubicBezTo>
                  <a:cubicBezTo>
                    <a:pt x="212" y="355"/>
                    <a:pt x="227" y="368"/>
                    <a:pt x="245" y="372"/>
                  </a:cubicBezTo>
                  <a:cubicBezTo>
                    <a:pt x="245" y="265"/>
                    <a:pt x="245" y="265"/>
                    <a:pt x="245" y="265"/>
                  </a:cubicBezTo>
                  <a:cubicBezTo>
                    <a:pt x="209" y="260"/>
                    <a:pt x="181" y="229"/>
                    <a:pt x="181" y="192"/>
                  </a:cubicBezTo>
                  <a:cubicBezTo>
                    <a:pt x="181" y="154"/>
                    <a:pt x="209" y="123"/>
                    <a:pt x="245" y="118"/>
                  </a:cubicBezTo>
                  <a:cubicBezTo>
                    <a:pt x="245" y="106"/>
                    <a:pt x="245" y="106"/>
                    <a:pt x="245" y="106"/>
                  </a:cubicBezTo>
                  <a:cubicBezTo>
                    <a:pt x="245" y="100"/>
                    <a:pt x="250" y="96"/>
                    <a:pt x="256" y="96"/>
                  </a:cubicBezTo>
                  <a:cubicBezTo>
                    <a:pt x="262" y="96"/>
                    <a:pt x="266" y="100"/>
                    <a:pt x="266" y="106"/>
                  </a:cubicBezTo>
                  <a:cubicBezTo>
                    <a:pt x="266" y="118"/>
                    <a:pt x="266" y="118"/>
                    <a:pt x="266" y="118"/>
                  </a:cubicBezTo>
                  <a:cubicBezTo>
                    <a:pt x="289" y="121"/>
                    <a:pt x="309" y="134"/>
                    <a:pt x="320" y="154"/>
                  </a:cubicBezTo>
                  <a:cubicBezTo>
                    <a:pt x="323" y="159"/>
                    <a:pt x="322" y="166"/>
                    <a:pt x="316" y="169"/>
                  </a:cubicBezTo>
                  <a:cubicBezTo>
                    <a:pt x="311" y="172"/>
                    <a:pt x="305" y="170"/>
                    <a:pt x="302" y="165"/>
                  </a:cubicBezTo>
                  <a:cubicBezTo>
                    <a:pt x="294" y="152"/>
                    <a:pt x="281" y="143"/>
                    <a:pt x="266" y="140"/>
                  </a:cubicBezTo>
                  <a:cubicBezTo>
                    <a:pt x="266" y="246"/>
                    <a:pt x="266" y="246"/>
                    <a:pt x="266" y="246"/>
                  </a:cubicBezTo>
                  <a:cubicBezTo>
                    <a:pt x="302" y="251"/>
                    <a:pt x="330" y="282"/>
                    <a:pt x="330" y="320"/>
                  </a:cubicBezTo>
                  <a:cubicBezTo>
                    <a:pt x="330" y="357"/>
                    <a:pt x="302" y="388"/>
                    <a:pt x="266" y="39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9" name="Group 8"/>
          <p:cNvGrpSpPr/>
          <p:nvPr/>
        </p:nvGrpSpPr>
        <p:grpSpPr>
          <a:xfrm>
            <a:off x="368421" y="2613202"/>
            <a:ext cx="8380290" cy="910327"/>
            <a:chOff x="1375339" y="2610892"/>
            <a:chExt cx="7700834" cy="910327"/>
          </a:xfrm>
        </p:grpSpPr>
        <p:sp>
          <p:nvSpPr>
            <p:cNvPr id="15" name="TextBox 14"/>
            <p:cNvSpPr txBox="1"/>
            <p:nvPr/>
          </p:nvSpPr>
          <p:spPr>
            <a:xfrm>
              <a:off x="2052014" y="2613427"/>
              <a:ext cx="7024159" cy="907792"/>
            </a:xfrm>
            <a:prstGeom prst="rect">
              <a:avLst/>
            </a:prstGeom>
            <a:noFill/>
          </p:spPr>
          <p:txBody>
            <a:bodyPr wrap="square" lIns="0" tIns="0" rIns="0" bIns="0" rtlCol="0">
              <a:noAutofit/>
            </a:bodyPr>
            <a:lstStyle/>
            <a:p>
              <a:r>
                <a:rPr lang="cs-CZ" sz="1100" b="1" dirty="0">
                  <a:solidFill>
                    <a:schemeClr val="tx2"/>
                  </a:solidFill>
                </a:rPr>
                <a:t>Manažerské služby </a:t>
              </a:r>
              <a:endParaRPr lang="en-GB" sz="1100" b="1" dirty="0">
                <a:solidFill>
                  <a:schemeClr val="tx2"/>
                </a:solidFill>
              </a:endParaRPr>
            </a:p>
            <a:p>
              <a:r>
                <a:rPr lang="cs-CZ" sz="1100" dirty="0">
                  <a:solidFill>
                    <a:srgbClr val="53565A"/>
                  </a:solidFill>
                </a:rPr>
                <a:t>Správce daně se zmařuje na transakce se spojenými osobami vztahující se k </a:t>
              </a:r>
              <a:r>
                <a:rPr lang="cs-CZ" sz="1100" b="1" dirty="0">
                  <a:solidFill>
                    <a:srgbClr val="53565A"/>
                  </a:solidFill>
                </a:rPr>
                <a:t>vnitroskupinovým poplatkům, manažerským službám a hrazeným licenčním poplatkům.</a:t>
              </a:r>
              <a:endParaRPr lang="en-US" sz="1100" b="1" dirty="0">
                <a:solidFill>
                  <a:srgbClr val="53565A"/>
                </a:solidFill>
              </a:endParaRPr>
            </a:p>
            <a:p>
              <a:r>
                <a:rPr lang="cs-CZ" sz="1100" dirty="0">
                  <a:solidFill>
                    <a:srgbClr val="53565A"/>
                  </a:solidFill>
                </a:rPr>
                <a:t>Daňový subjekt musí být schopen ustát tzv. „substance and benefit“ test.  </a:t>
              </a:r>
              <a:endParaRPr lang="en-US" sz="1100" dirty="0">
                <a:solidFill>
                  <a:srgbClr val="53565A"/>
                </a:solidFill>
              </a:endParaRPr>
            </a:p>
          </p:txBody>
        </p:sp>
        <p:sp>
          <p:nvSpPr>
            <p:cNvPr id="16" name="Freeform 765"/>
            <p:cNvSpPr>
              <a:spLocks noChangeAspect="1" noEditPoints="1"/>
            </p:cNvSpPr>
            <p:nvPr/>
          </p:nvSpPr>
          <p:spPr bwMode="auto">
            <a:xfrm>
              <a:off x="1375339" y="2610892"/>
              <a:ext cx="555764" cy="604800"/>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5" name="TextBox 64"/>
          <p:cNvSpPr txBox="1"/>
          <p:nvPr/>
        </p:nvSpPr>
        <p:spPr>
          <a:xfrm>
            <a:off x="1110900" y="3546004"/>
            <a:ext cx="7637813" cy="567274"/>
          </a:xfrm>
          <a:prstGeom prst="rect">
            <a:avLst/>
          </a:prstGeom>
          <a:noFill/>
        </p:spPr>
        <p:txBody>
          <a:bodyPr wrap="square" lIns="0" tIns="0" rIns="0" bIns="0" rtlCol="0">
            <a:noAutofit/>
          </a:bodyPr>
          <a:lstStyle/>
          <a:p>
            <a:r>
              <a:rPr lang="cs-CZ" sz="1100" b="1" dirty="0">
                <a:solidFill>
                  <a:schemeClr val="accent6"/>
                </a:solidFill>
              </a:rPr>
              <a:t>(Dlouhodobé) ztráty</a:t>
            </a:r>
            <a:endParaRPr lang="en-GB" sz="1100" b="1" dirty="0">
              <a:solidFill>
                <a:schemeClr val="accent6"/>
              </a:solidFill>
            </a:endParaRPr>
          </a:p>
          <a:p>
            <a:r>
              <a:rPr lang="cs-CZ" sz="1100" dirty="0">
                <a:solidFill>
                  <a:srgbClr val="53565A"/>
                </a:solidFill>
              </a:rPr>
              <a:t>Dlouhodobě </a:t>
            </a:r>
            <a:r>
              <a:rPr lang="cs-CZ" sz="1100" b="1" dirty="0">
                <a:solidFill>
                  <a:srgbClr val="53565A"/>
                </a:solidFill>
              </a:rPr>
              <a:t>ztrátová pozice </a:t>
            </a:r>
            <a:r>
              <a:rPr lang="cs-CZ" sz="1100" dirty="0">
                <a:solidFill>
                  <a:srgbClr val="53565A"/>
                </a:solidFill>
              </a:rPr>
              <a:t>daňového subjektu v kontextu jeho funkčního a rizikového profilu, ztráta </a:t>
            </a:r>
            <a:br>
              <a:rPr lang="cs-CZ" sz="1100" dirty="0">
                <a:solidFill>
                  <a:srgbClr val="53565A"/>
                </a:solidFill>
              </a:rPr>
            </a:br>
            <a:r>
              <a:rPr lang="cs-CZ" sz="1100" dirty="0">
                <a:solidFill>
                  <a:srgbClr val="53565A"/>
                </a:solidFill>
              </a:rPr>
              <a:t>na provozní úrovni, daňová ztráta. </a:t>
            </a:r>
            <a:endParaRPr lang="en-US" sz="1100" dirty="0">
              <a:solidFill>
                <a:srgbClr val="53565A"/>
              </a:solidFill>
            </a:endParaRPr>
          </a:p>
        </p:txBody>
      </p:sp>
      <p:sp>
        <p:nvSpPr>
          <p:cNvPr id="22" name="Freeform 884"/>
          <p:cNvSpPr>
            <a:spLocks noChangeAspect="1" noEditPoints="1"/>
          </p:cNvSpPr>
          <p:nvPr/>
        </p:nvSpPr>
        <p:spPr bwMode="auto">
          <a:xfrm>
            <a:off x="373796" y="3489051"/>
            <a:ext cx="604800" cy="6048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266 h 512"/>
              <a:gd name="T12" fmla="*/ 106 w 512"/>
              <a:gd name="T13" fmla="*/ 266 h 512"/>
              <a:gd name="T14" fmla="*/ 96 w 512"/>
              <a:gd name="T15" fmla="*/ 256 h 512"/>
              <a:gd name="T16" fmla="*/ 106 w 512"/>
              <a:gd name="T17" fmla="*/ 245 h 512"/>
              <a:gd name="T18" fmla="*/ 405 w 512"/>
              <a:gd name="T19" fmla="*/ 245 h 512"/>
              <a:gd name="T20" fmla="*/ 416 w 512"/>
              <a:gd name="T21" fmla="*/ 256 h 512"/>
              <a:gd name="T22" fmla="*/ 405 w 512"/>
              <a:gd name="T23"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66"/>
                </a:moveTo>
                <a:cubicBezTo>
                  <a:pt x="106" y="266"/>
                  <a:pt x="106" y="266"/>
                  <a:pt x="106" y="266"/>
                </a:cubicBezTo>
                <a:cubicBezTo>
                  <a:pt x="100" y="266"/>
                  <a:pt x="96" y="262"/>
                  <a:pt x="96" y="256"/>
                </a:cubicBezTo>
                <a:cubicBezTo>
                  <a:pt x="96" y="250"/>
                  <a:pt x="100" y="245"/>
                  <a:pt x="106" y="245"/>
                </a:cubicBezTo>
                <a:cubicBezTo>
                  <a:pt x="405" y="245"/>
                  <a:pt x="405" y="245"/>
                  <a:pt x="405" y="245"/>
                </a:cubicBezTo>
                <a:cubicBezTo>
                  <a:pt x="411" y="245"/>
                  <a:pt x="416" y="250"/>
                  <a:pt x="416" y="256"/>
                </a:cubicBezTo>
                <a:cubicBezTo>
                  <a:pt x="416" y="262"/>
                  <a:pt x="411" y="266"/>
                  <a:pt x="405" y="266"/>
                </a:cubicBezTo>
                <a:close/>
              </a:path>
            </a:pathLst>
          </a:custGeom>
          <a:solidFill>
            <a:schemeClr val="accent6"/>
          </a:solidFill>
          <a:ln>
            <a:solidFill>
              <a:schemeClr val="accent6"/>
            </a:solidFill>
          </a:ln>
        </p:spPr>
        <p:txBody>
          <a:bodyPr vert="horz" wrap="square" lIns="91440" tIns="45720" rIns="91440" bIns="45720" numCol="1" anchor="t" anchorCtr="0" compatLnSpc="1">
            <a:prstTxWarp prst="textNoShape">
              <a:avLst/>
            </a:prstTxWarp>
          </a:bodyPr>
          <a:lstStyle/>
          <a:p>
            <a:endParaRPr lang="en-GB"/>
          </a:p>
        </p:txBody>
      </p:sp>
      <p:grpSp>
        <p:nvGrpSpPr>
          <p:cNvPr id="11" name="Group 10"/>
          <p:cNvGrpSpPr/>
          <p:nvPr/>
        </p:nvGrpSpPr>
        <p:grpSpPr>
          <a:xfrm>
            <a:off x="363881" y="4253438"/>
            <a:ext cx="8384828" cy="604800"/>
            <a:chOff x="599443" y="4318795"/>
            <a:chExt cx="7913902" cy="604800"/>
          </a:xfrm>
        </p:grpSpPr>
        <p:sp>
          <p:nvSpPr>
            <p:cNvPr id="23" name="TextBox 22"/>
            <p:cNvSpPr txBox="1"/>
            <p:nvPr/>
          </p:nvSpPr>
          <p:spPr>
            <a:xfrm>
              <a:off x="1314304" y="4350895"/>
              <a:ext cx="7199041" cy="572576"/>
            </a:xfrm>
            <a:prstGeom prst="rect">
              <a:avLst/>
            </a:prstGeom>
            <a:noFill/>
          </p:spPr>
          <p:txBody>
            <a:bodyPr wrap="square" lIns="0" tIns="0" rIns="0" bIns="0" rtlCol="0">
              <a:noAutofit/>
            </a:bodyPr>
            <a:lstStyle/>
            <a:p>
              <a:r>
                <a:rPr lang="cs-CZ" sz="1100" b="1" dirty="0">
                  <a:solidFill>
                    <a:schemeClr val="accent2"/>
                  </a:solidFill>
                </a:rPr>
                <a:t>Významný objem vnitroskupinových transakcí </a:t>
              </a:r>
              <a:endParaRPr lang="en-GB" sz="1100" b="1" dirty="0">
                <a:solidFill>
                  <a:schemeClr val="accent2"/>
                </a:solidFill>
              </a:endParaRPr>
            </a:p>
            <a:p>
              <a:r>
                <a:rPr lang="cs-CZ" sz="1100" dirty="0">
                  <a:solidFill>
                    <a:srgbClr val="53565A"/>
                  </a:solidFill>
                </a:rPr>
                <a:t>Významný podíl </a:t>
              </a:r>
              <a:r>
                <a:rPr lang="cs-CZ" sz="1100" b="1" dirty="0">
                  <a:solidFill>
                    <a:srgbClr val="53565A"/>
                  </a:solidFill>
                </a:rPr>
                <a:t>objemu transakcí realizovanými se spojenými osobami </a:t>
              </a:r>
              <a:r>
                <a:rPr lang="cs-CZ" sz="1100" dirty="0">
                  <a:solidFill>
                    <a:srgbClr val="53565A"/>
                  </a:solidFill>
                </a:rPr>
                <a:t>na celkových transakcích realizovaných daňovým subjektem.   </a:t>
              </a:r>
              <a:endParaRPr lang="en-US" sz="1100" dirty="0">
                <a:solidFill>
                  <a:srgbClr val="53565A"/>
                </a:solidFill>
              </a:endParaRPr>
            </a:p>
          </p:txBody>
        </p:sp>
        <p:sp>
          <p:nvSpPr>
            <p:cNvPr id="26" name="Freeform 594"/>
            <p:cNvSpPr>
              <a:spLocks noChangeAspect="1" noEditPoints="1"/>
            </p:cNvSpPr>
            <p:nvPr/>
          </p:nvSpPr>
          <p:spPr bwMode="auto">
            <a:xfrm>
              <a:off x="599443" y="4318795"/>
              <a:ext cx="570832" cy="6048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31 h 512"/>
                <a:gd name="T12" fmla="*/ 210 w 512"/>
                <a:gd name="T13" fmla="*/ 376 h 512"/>
                <a:gd name="T14" fmla="*/ 174 w 512"/>
                <a:gd name="T15" fmla="*/ 392 h 512"/>
                <a:gd name="T16" fmla="*/ 172 w 512"/>
                <a:gd name="T17" fmla="*/ 392 h 512"/>
                <a:gd name="T18" fmla="*/ 135 w 512"/>
                <a:gd name="T19" fmla="*/ 376 h 512"/>
                <a:gd name="T20" fmla="*/ 119 w 512"/>
                <a:gd name="T21" fmla="*/ 338 h 512"/>
                <a:gd name="T22" fmla="*/ 135 w 512"/>
                <a:gd name="T23" fmla="*/ 301 h 512"/>
                <a:gd name="T24" fmla="*/ 203 w 512"/>
                <a:gd name="T25" fmla="*/ 233 h 512"/>
                <a:gd name="T26" fmla="*/ 239 w 512"/>
                <a:gd name="T27" fmla="*/ 217 h 512"/>
                <a:gd name="T28" fmla="*/ 278 w 512"/>
                <a:gd name="T29" fmla="*/ 233 h 512"/>
                <a:gd name="T30" fmla="*/ 278 w 512"/>
                <a:gd name="T31" fmla="*/ 248 h 512"/>
                <a:gd name="T32" fmla="*/ 263 w 512"/>
                <a:gd name="T33" fmla="*/ 248 h 512"/>
                <a:gd name="T34" fmla="*/ 240 w 512"/>
                <a:gd name="T35" fmla="*/ 238 h 512"/>
                <a:gd name="T36" fmla="*/ 218 w 512"/>
                <a:gd name="T37" fmla="*/ 248 h 512"/>
                <a:gd name="T38" fmla="*/ 150 w 512"/>
                <a:gd name="T39" fmla="*/ 316 h 512"/>
                <a:gd name="T40" fmla="*/ 140 w 512"/>
                <a:gd name="T41" fmla="*/ 338 h 512"/>
                <a:gd name="T42" fmla="*/ 150 w 512"/>
                <a:gd name="T43" fmla="*/ 361 h 512"/>
                <a:gd name="T44" fmla="*/ 173 w 512"/>
                <a:gd name="T45" fmla="*/ 371 h 512"/>
                <a:gd name="T46" fmla="*/ 195 w 512"/>
                <a:gd name="T47" fmla="*/ 361 h 512"/>
                <a:gd name="T48" fmla="*/ 241 w 512"/>
                <a:gd name="T49" fmla="*/ 316 h 512"/>
                <a:gd name="T50" fmla="*/ 256 w 512"/>
                <a:gd name="T51" fmla="*/ 316 h 512"/>
                <a:gd name="T52" fmla="*/ 256 w 512"/>
                <a:gd name="T53" fmla="*/ 331 h 512"/>
                <a:gd name="T54" fmla="*/ 376 w 512"/>
                <a:gd name="T55" fmla="*/ 210 h 512"/>
                <a:gd name="T56" fmla="*/ 308 w 512"/>
                <a:gd name="T57" fmla="*/ 278 h 512"/>
                <a:gd name="T58" fmla="*/ 272 w 512"/>
                <a:gd name="T59" fmla="*/ 294 h 512"/>
                <a:gd name="T60" fmla="*/ 271 w 512"/>
                <a:gd name="T61" fmla="*/ 294 h 512"/>
                <a:gd name="T62" fmla="*/ 233 w 512"/>
                <a:gd name="T63" fmla="*/ 278 h 512"/>
                <a:gd name="T64" fmla="*/ 233 w 512"/>
                <a:gd name="T65" fmla="*/ 263 h 512"/>
                <a:gd name="T66" fmla="*/ 248 w 512"/>
                <a:gd name="T67" fmla="*/ 263 h 512"/>
                <a:gd name="T68" fmla="*/ 271 w 512"/>
                <a:gd name="T69" fmla="*/ 273 h 512"/>
                <a:gd name="T70" fmla="*/ 293 w 512"/>
                <a:gd name="T71" fmla="*/ 263 h 512"/>
                <a:gd name="T72" fmla="*/ 361 w 512"/>
                <a:gd name="T73" fmla="*/ 195 h 512"/>
                <a:gd name="T74" fmla="*/ 371 w 512"/>
                <a:gd name="T75" fmla="*/ 173 h 512"/>
                <a:gd name="T76" fmla="*/ 361 w 512"/>
                <a:gd name="T77" fmla="*/ 150 h 512"/>
                <a:gd name="T78" fmla="*/ 338 w 512"/>
                <a:gd name="T79" fmla="*/ 140 h 512"/>
                <a:gd name="T80" fmla="*/ 316 w 512"/>
                <a:gd name="T81" fmla="*/ 150 h 512"/>
                <a:gd name="T82" fmla="*/ 271 w 512"/>
                <a:gd name="T83" fmla="*/ 195 h 512"/>
                <a:gd name="T84" fmla="*/ 256 w 512"/>
                <a:gd name="T85" fmla="*/ 195 h 512"/>
                <a:gd name="T86" fmla="*/ 256 w 512"/>
                <a:gd name="T87" fmla="*/ 180 h 512"/>
                <a:gd name="T88" fmla="*/ 301 w 512"/>
                <a:gd name="T89" fmla="*/ 135 h 512"/>
                <a:gd name="T90" fmla="*/ 338 w 512"/>
                <a:gd name="T91" fmla="*/ 119 h 512"/>
                <a:gd name="T92" fmla="*/ 376 w 512"/>
                <a:gd name="T93" fmla="*/ 135 h 512"/>
                <a:gd name="T94" fmla="*/ 392 w 512"/>
                <a:gd name="T95" fmla="*/ 174 h 512"/>
                <a:gd name="T96" fmla="*/ 376 w 512"/>
                <a:gd name="T97" fmla="*/ 21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31"/>
                  </a:moveTo>
                  <a:cubicBezTo>
                    <a:pt x="210" y="376"/>
                    <a:pt x="210" y="376"/>
                    <a:pt x="210" y="376"/>
                  </a:cubicBezTo>
                  <a:cubicBezTo>
                    <a:pt x="200" y="386"/>
                    <a:pt x="187" y="392"/>
                    <a:pt x="174" y="392"/>
                  </a:cubicBezTo>
                  <a:cubicBezTo>
                    <a:pt x="173" y="392"/>
                    <a:pt x="173" y="392"/>
                    <a:pt x="172" y="392"/>
                  </a:cubicBezTo>
                  <a:cubicBezTo>
                    <a:pt x="159" y="392"/>
                    <a:pt x="145" y="387"/>
                    <a:pt x="135" y="376"/>
                  </a:cubicBezTo>
                  <a:cubicBezTo>
                    <a:pt x="124" y="366"/>
                    <a:pt x="119" y="352"/>
                    <a:pt x="119" y="338"/>
                  </a:cubicBezTo>
                  <a:cubicBezTo>
                    <a:pt x="119" y="324"/>
                    <a:pt x="125" y="311"/>
                    <a:pt x="135" y="301"/>
                  </a:cubicBezTo>
                  <a:cubicBezTo>
                    <a:pt x="203" y="233"/>
                    <a:pt x="203" y="233"/>
                    <a:pt x="203" y="233"/>
                  </a:cubicBezTo>
                  <a:cubicBezTo>
                    <a:pt x="213" y="223"/>
                    <a:pt x="226" y="217"/>
                    <a:pt x="239" y="217"/>
                  </a:cubicBezTo>
                  <a:cubicBezTo>
                    <a:pt x="254" y="217"/>
                    <a:pt x="268" y="222"/>
                    <a:pt x="278" y="233"/>
                  </a:cubicBezTo>
                  <a:cubicBezTo>
                    <a:pt x="282" y="237"/>
                    <a:pt x="282" y="244"/>
                    <a:pt x="278" y="248"/>
                  </a:cubicBezTo>
                  <a:cubicBezTo>
                    <a:pt x="274" y="252"/>
                    <a:pt x="267" y="252"/>
                    <a:pt x="263" y="248"/>
                  </a:cubicBezTo>
                  <a:cubicBezTo>
                    <a:pt x="257" y="242"/>
                    <a:pt x="249" y="238"/>
                    <a:pt x="240" y="238"/>
                  </a:cubicBezTo>
                  <a:cubicBezTo>
                    <a:pt x="232" y="239"/>
                    <a:pt x="224" y="242"/>
                    <a:pt x="218" y="248"/>
                  </a:cubicBezTo>
                  <a:cubicBezTo>
                    <a:pt x="150" y="316"/>
                    <a:pt x="150" y="316"/>
                    <a:pt x="150" y="316"/>
                  </a:cubicBezTo>
                  <a:cubicBezTo>
                    <a:pt x="144" y="322"/>
                    <a:pt x="141" y="330"/>
                    <a:pt x="140" y="338"/>
                  </a:cubicBezTo>
                  <a:cubicBezTo>
                    <a:pt x="140" y="347"/>
                    <a:pt x="143" y="355"/>
                    <a:pt x="150" y="361"/>
                  </a:cubicBezTo>
                  <a:cubicBezTo>
                    <a:pt x="157" y="368"/>
                    <a:pt x="165" y="371"/>
                    <a:pt x="173" y="371"/>
                  </a:cubicBezTo>
                  <a:cubicBezTo>
                    <a:pt x="181" y="371"/>
                    <a:pt x="189" y="367"/>
                    <a:pt x="195" y="361"/>
                  </a:cubicBezTo>
                  <a:cubicBezTo>
                    <a:pt x="241" y="316"/>
                    <a:pt x="241" y="316"/>
                    <a:pt x="241" y="316"/>
                  </a:cubicBezTo>
                  <a:cubicBezTo>
                    <a:pt x="245" y="312"/>
                    <a:pt x="252" y="312"/>
                    <a:pt x="256" y="316"/>
                  </a:cubicBezTo>
                  <a:cubicBezTo>
                    <a:pt x="260" y="320"/>
                    <a:pt x="260" y="327"/>
                    <a:pt x="256" y="331"/>
                  </a:cubicBezTo>
                  <a:close/>
                  <a:moveTo>
                    <a:pt x="376" y="210"/>
                  </a:moveTo>
                  <a:cubicBezTo>
                    <a:pt x="308" y="278"/>
                    <a:pt x="308" y="278"/>
                    <a:pt x="308" y="278"/>
                  </a:cubicBezTo>
                  <a:cubicBezTo>
                    <a:pt x="299" y="288"/>
                    <a:pt x="286" y="294"/>
                    <a:pt x="272" y="294"/>
                  </a:cubicBezTo>
                  <a:cubicBezTo>
                    <a:pt x="271" y="294"/>
                    <a:pt x="271" y="294"/>
                    <a:pt x="271" y="294"/>
                  </a:cubicBezTo>
                  <a:cubicBezTo>
                    <a:pt x="257" y="294"/>
                    <a:pt x="243" y="289"/>
                    <a:pt x="233" y="278"/>
                  </a:cubicBezTo>
                  <a:cubicBezTo>
                    <a:pt x="229" y="274"/>
                    <a:pt x="229" y="267"/>
                    <a:pt x="233" y="263"/>
                  </a:cubicBezTo>
                  <a:cubicBezTo>
                    <a:pt x="237" y="259"/>
                    <a:pt x="244" y="259"/>
                    <a:pt x="248" y="263"/>
                  </a:cubicBezTo>
                  <a:cubicBezTo>
                    <a:pt x="255" y="270"/>
                    <a:pt x="263" y="273"/>
                    <a:pt x="271" y="273"/>
                  </a:cubicBezTo>
                  <a:cubicBezTo>
                    <a:pt x="279" y="273"/>
                    <a:pt x="287" y="269"/>
                    <a:pt x="293" y="263"/>
                  </a:cubicBezTo>
                  <a:cubicBezTo>
                    <a:pt x="361" y="195"/>
                    <a:pt x="361" y="195"/>
                    <a:pt x="361" y="195"/>
                  </a:cubicBezTo>
                  <a:cubicBezTo>
                    <a:pt x="367" y="189"/>
                    <a:pt x="371" y="181"/>
                    <a:pt x="371" y="173"/>
                  </a:cubicBezTo>
                  <a:cubicBezTo>
                    <a:pt x="371" y="165"/>
                    <a:pt x="368" y="157"/>
                    <a:pt x="361" y="150"/>
                  </a:cubicBezTo>
                  <a:cubicBezTo>
                    <a:pt x="355" y="143"/>
                    <a:pt x="347" y="140"/>
                    <a:pt x="338" y="140"/>
                  </a:cubicBezTo>
                  <a:cubicBezTo>
                    <a:pt x="330" y="141"/>
                    <a:pt x="322" y="144"/>
                    <a:pt x="316" y="150"/>
                  </a:cubicBezTo>
                  <a:cubicBezTo>
                    <a:pt x="271" y="195"/>
                    <a:pt x="271" y="195"/>
                    <a:pt x="271" y="195"/>
                  </a:cubicBezTo>
                  <a:cubicBezTo>
                    <a:pt x="267" y="199"/>
                    <a:pt x="260" y="199"/>
                    <a:pt x="256" y="195"/>
                  </a:cubicBezTo>
                  <a:cubicBezTo>
                    <a:pt x="252" y="191"/>
                    <a:pt x="252" y="184"/>
                    <a:pt x="256" y="180"/>
                  </a:cubicBezTo>
                  <a:cubicBezTo>
                    <a:pt x="301" y="135"/>
                    <a:pt x="301" y="135"/>
                    <a:pt x="301" y="135"/>
                  </a:cubicBezTo>
                  <a:cubicBezTo>
                    <a:pt x="311" y="125"/>
                    <a:pt x="324" y="119"/>
                    <a:pt x="338" y="119"/>
                  </a:cubicBezTo>
                  <a:cubicBezTo>
                    <a:pt x="352" y="119"/>
                    <a:pt x="366" y="124"/>
                    <a:pt x="376" y="135"/>
                  </a:cubicBezTo>
                  <a:cubicBezTo>
                    <a:pt x="387" y="146"/>
                    <a:pt x="393" y="159"/>
                    <a:pt x="392" y="174"/>
                  </a:cubicBezTo>
                  <a:cubicBezTo>
                    <a:pt x="392" y="187"/>
                    <a:pt x="386" y="200"/>
                    <a:pt x="376" y="21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p:cNvGrpSpPr/>
          <p:nvPr/>
        </p:nvGrpSpPr>
        <p:grpSpPr>
          <a:xfrm>
            <a:off x="363881" y="5001954"/>
            <a:ext cx="8403881" cy="639928"/>
            <a:chOff x="610159" y="4991036"/>
            <a:chExt cx="8403881" cy="639928"/>
          </a:xfrm>
        </p:grpSpPr>
        <p:sp>
          <p:nvSpPr>
            <p:cNvPr id="24" name="TextBox 23"/>
            <p:cNvSpPr txBox="1"/>
            <p:nvPr/>
          </p:nvSpPr>
          <p:spPr>
            <a:xfrm>
              <a:off x="1369575" y="5039988"/>
              <a:ext cx="7644465" cy="590976"/>
            </a:xfrm>
            <a:prstGeom prst="rect">
              <a:avLst/>
            </a:prstGeom>
            <a:noFill/>
          </p:spPr>
          <p:txBody>
            <a:bodyPr wrap="square" lIns="0" tIns="0" rIns="0" bIns="0" rtlCol="0">
              <a:noAutofit/>
            </a:bodyPr>
            <a:lstStyle/>
            <a:p>
              <a:r>
                <a:rPr lang="cs-CZ" sz="1100" b="1" dirty="0">
                  <a:solidFill>
                    <a:schemeClr val="accent1"/>
                  </a:solidFill>
                </a:rPr>
                <a:t>Změna nastavení převodních cen</a:t>
              </a:r>
              <a:endParaRPr lang="en-GB" sz="1100" b="1" dirty="0">
                <a:solidFill>
                  <a:schemeClr val="accent1"/>
                </a:solidFill>
              </a:endParaRPr>
            </a:p>
            <a:p>
              <a:r>
                <a:rPr lang="cs-CZ" sz="1100" b="1" dirty="0">
                  <a:solidFill>
                    <a:srgbClr val="53565A"/>
                  </a:solidFill>
                </a:rPr>
                <a:t>Změna nastavení převodních cen</a:t>
              </a:r>
              <a:r>
                <a:rPr lang="cs-CZ" sz="1100" dirty="0">
                  <a:solidFill>
                    <a:srgbClr val="53565A"/>
                  </a:solidFill>
                </a:rPr>
                <a:t>, která má za následek změnu funkčního a rizikového profilu daňového subjektu, nebo výraznou změnu v základu daně daňového subjektu, exit </a:t>
              </a:r>
              <a:r>
                <a:rPr lang="cs-CZ" sz="1100" dirty="0" err="1">
                  <a:solidFill>
                    <a:srgbClr val="53565A"/>
                  </a:solidFill>
                </a:rPr>
                <a:t>charge</a:t>
              </a:r>
              <a:r>
                <a:rPr lang="cs-CZ" sz="1100" dirty="0">
                  <a:solidFill>
                    <a:srgbClr val="53565A"/>
                  </a:solidFill>
                </a:rPr>
                <a:t>.  </a:t>
              </a:r>
              <a:endParaRPr lang="en-US" sz="1100" dirty="0">
                <a:solidFill>
                  <a:srgbClr val="53565A"/>
                </a:solidFill>
              </a:endParaRPr>
            </a:p>
          </p:txBody>
        </p:sp>
        <p:sp>
          <p:nvSpPr>
            <p:cNvPr id="28" name="Freeform 672"/>
            <p:cNvSpPr>
              <a:spLocks noChangeAspect="1" noEditPoints="1"/>
            </p:cNvSpPr>
            <p:nvPr/>
          </p:nvSpPr>
          <p:spPr bwMode="auto">
            <a:xfrm>
              <a:off x="610159" y="4991036"/>
              <a:ext cx="604800" cy="6048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84 h 512"/>
                <a:gd name="T12" fmla="*/ 128 w 512"/>
                <a:gd name="T13" fmla="*/ 256 h 512"/>
                <a:gd name="T14" fmla="*/ 152 w 512"/>
                <a:gd name="T15" fmla="*/ 181 h 512"/>
                <a:gd name="T16" fmla="*/ 128 w 512"/>
                <a:gd name="T17" fmla="*/ 181 h 512"/>
                <a:gd name="T18" fmla="*/ 117 w 512"/>
                <a:gd name="T19" fmla="*/ 170 h 512"/>
                <a:gd name="T20" fmla="*/ 128 w 512"/>
                <a:gd name="T21" fmla="*/ 160 h 512"/>
                <a:gd name="T22" fmla="*/ 181 w 512"/>
                <a:gd name="T23" fmla="*/ 160 h 512"/>
                <a:gd name="T24" fmla="*/ 192 w 512"/>
                <a:gd name="T25" fmla="*/ 170 h 512"/>
                <a:gd name="T26" fmla="*/ 192 w 512"/>
                <a:gd name="T27" fmla="*/ 224 h 512"/>
                <a:gd name="T28" fmla="*/ 181 w 512"/>
                <a:gd name="T29" fmla="*/ 234 h 512"/>
                <a:gd name="T30" fmla="*/ 170 w 512"/>
                <a:gd name="T31" fmla="*/ 224 h 512"/>
                <a:gd name="T32" fmla="*/ 170 w 512"/>
                <a:gd name="T33" fmla="*/ 192 h 512"/>
                <a:gd name="T34" fmla="*/ 149 w 512"/>
                <a:gd name="T35" fmla="*/ 256 h 512"/>
                <a:gd name="T36" fmla="*/ 256 w 512"/>
                <a:gd name="T37" fmla="*/ 362 h 512"/>
                <a:gd name="T38" fmla="*/ 362 w 512"/>
                <a:gd name="T39" fmla="*/ 256 h 512"/>
                <a:gd name="T40" fmla="*/ 256 w 512"/>
                <a:gd name="T41" fmla="*/ 149 h 512"/>
                <a:gd name="T42" fmla="*/ 245 w 512"/>
                <a:gd name="T43" fmla="*/ 138 h 512"/>
                <a:gd name="T44" fmla="*/ 256 w 512"/>
                <a:gd name="T45" fmla="*/ 128 h 512"/>
                <a:gd name="T46" fmla="*/ 384 w 512"/>
                <a:gd name="T47" fmla="*/ 256 h 512"/>
                <a:gd name="T48" fmla="*/ 256 w 512"/>
                <a:gd name="T49"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84"/>
                  </a:moveTo>
                  <a:cubicBezTo>
                    <a:pt x="185" y="384"/>
                    <a:pt x="128" y="326"/>
                    <a:pt x="128" y="256"/>
                  </a:cubicBezTo>
                  <a:cubicBezTo>
                    <a:pt x="128" y="229"/>
                    <a:pt x="136" y="203"/>
                    <a:pt x="152" y="181"/>
                  </a:cubicBezTo>
                  <a:cubicBezTo>
                    <a:pt x="128" y="181"/>
                    <a:pt x="128" y="181"/>
                    <a:pt x="128" y="181"/>
                  </a:cubicBezTo>
                  <a:cubicBezTo>
                    <a:pt x="122" y="181"/>
                    <a:pt x="117" y="176"/>
                    <a:pt x="117" y="170"/>
                  </a:cubicBezTo>
                  <a:cubicBezTo>
                    <a:pt x="117" y="164"/>
                    <a:pt x="122" y="160"/>
                    <a:pt x="128" y="160"/>
                  </a:cubicBezTo>
                  <a:cubicBezTo>
                    <a:pt x="181" y="160"/>
                    <a:pt x="181" y="160"/>
                    <a:pt x="181" y="160"/>
                  </a:cubicBezTo>
                  <a:cubicBezTo>
                    <a:pt x="187" y="160"/>
                    <a:pt x="192" y="164"/>
                    <a:pt x="192" y="170"/>
                  </a:cubicBezTo>
                  <a:cubicBezTo>
                    <a:pt x="192" y="224"/>
                    <a:pt x="192" y="224"/>
                    <a:pt x="192" y="224"/>
                  </a:cubicBezTo>
                  <a:cubicBezTo>
                    <a:pt x="192" y="230"/>
                    <a:pt x="187" y="234"/>
                    <a:pt x="181" y="234"/>
                  </a:cubicBezTo>
                  <a:cubicBezTo>
                    <a:pt x="175" y="234"/>
                    <a:pt x="170" y="230"/>
                    <a:pt x="170" y="224"/>
                  </a:cubicBezTo>
                  <a:cubicBezTo>
                    <a:pt x="170" y="192"/>
                    <a:pt x="170" y="192"/>
                    <a:pt x="170" y="192"/>
                  </a:cubicBezTo>
                  <a:cubicBezTo>
                    <a:pt x="157" y="210"/>
                    <a:pt x="149" y="232"/>
                    <a:pt x="149" y="256"/>
                  </a:cubicBezTo>
                  <a:cubicBezTo>
                    <a:pt x="149" y="314"/>
                    <a:pt x="197" y="362"/>
                    <a:pt x="256" y="362"/>
                  </a:cubicBezTo>
                  <a:cubicBezTo>
                    <a:pt x="314" y="362"/>
                    <a:pt x="362" y="314"/>
                    <a:pt x="362" y="256"/>
                  </a:cubicBezTo>
                  <a:cubicBezTo>
                    <a:pt x="362" y="197"/>
                    <a:pt x="314" y="149"/>
                    <a:pt x="256" y="149"/>
                  </a:cubicBezTo>
                  <a:cubicBezTo>
                    <a:pt x="250" y="149"/>
                    <a:pt x="245" y="144"/>
                    <a:pt x="245" y="138"/>
                  </a:cubicBezTo>
                  <a:cubicBezTo>
                    <a:pt x="245" y="132"/>
                    <a:pt x="250" y="128"/>
                    <a:pt x="256" y="128"/>
                  </a:cubicBezTo>
                  <a:cubicBezTo>
                    <a:pt x="326" y="128"/>
                    <a:pt x="384" y="185"/>
                    <a:pt x="384" y="256"/>
                  </a:cubicBezTo>
                  <a:cubicBezTo>
                    <a:pt x="384" y="326"/>
                    <a:pt x="326" y="384"/>
                    <a:pt x="256" y="3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3" name="Group 12"/>
          <p:cNvGrpSpPr/>
          <p:nvPr/>
        </p:nvGrpSpPr>
        <p:grpSpPr>
          <a:xfrm>
            <a:off x="353371" y="5792511"/>
            <a:ext cx="8395342" cy="649742"/>
            <a:chOff x="606881" y="5725499"/>
            <a:chExt cx="8395342" cy="649742"/>
          </a:xfrm>
        </p:grpSpPr>
        <p:sp>
          <p:nvSpPr>
            <p:cNvPr id="25" name="TextBox 24"/>
            <p:cNvSpPr txBox="1"/>
            <p:nvPr/>
          </p:nvSpPr>
          <p:spPr>
            <a:xfrm>
              <a:off x="1374791" y="5784265"/>
              <a:ext cx="7627432" cy="590976"/>
            </a:xfrm>
            <a:prstGeom prst="rect">
              <a:avLst/>
            </a:prstGeom>
            <a:noFill/>
          </p:spPr>
          <p:txBody>
            <a:bodyPr wrap="square" lIns="0" tIns="0" rIns="0" bIns="0" rtlCol="0">
              <a:noAutofit/>
            </a:bodyPr>
            <a:lstStyle/>
            <a:p>
              <a:r>
                <a:rPr lang="cs-CZ" sz="1100" b="1" dirty="0">
                  <a:solidFill>
                    <a:srgbClr val="C4D600"/>
                  </a:solidFill>
                </a:rPr>
                <a:t>A také…</a:t>
              </a:r>
            </a:p>
            <a:p>
              <a:r>
                <a:rPr lang="cs-CZ" sz="1100" dirty="0">
                  <a:solidFill>
                    <a:srgbClr val="53565A"/>
                  </a:solidFill>
                </a:rPr>
                <a:t>Nízká daňová povinnost ve srovnání s obratem daňového subjektu, dohody o podílení se na nákladech, restrukturalizace apod.</a:t>
              </a:r>
              <a:endParaRPr lang="en-US" sz="1100" dirty="0">
                <a:solidFill>
                  <a:srgbClr val="53565A"/>
                </a:solidFill>
              </a:endParaRPr>
            </a:p>
          </p:txBody>
        </p:sp>
        <p:sp>
          <p:nvSpPr>
            <p:cNvPr id="30" name="Freeform 611"/>
            <p:cNvSpPr>
              <a:spLocks noChangeAspect="1" noEditPoints="1"/>
            </p:cNvSpPr>
            <p:nvPr/>
          </p:nvSpPr>
          <p:spPr bwMode="auto">
            <a:xfrm>
              <a:off x="606881" y="5725499"/>
              <a:ext cx="604800" cy="6048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49 w 512"/>
                <a:gd name="T11" fmla="*/ 362 h 512"/>
                <a:gd name="T12" fmla="*/ 128 w 512"/>
                <a:gd name="T13" fmla="*/ 362 h 512"/>
                <a:gd name="T14" fmla="*/ 117 w 512"/>
                <a:gd name="T15" fmla="*/ 352 h 512"/>
                <a:gd name="T16" fmla="*/ 128 w 512"/>
                <a:gd name="T17" fmla="*/ 341 h 512"/>
                <a:gd name="T18" fmla="*/ 149 w 512"/>
                <a:gd name="T19" fmla="*/ 341 h 512"/>
                <a:gd name="T20" fmla="*/ 160 w 512"/>
                <a:gd name="T21" fmla="*/ 352 h 512"/>
                <a:gd name="T22" fmla="*/ 149 w 512"/>
                <a:gd name="T23" fmla="*/ 362 h 512"/>
                <a:gd name="T24" fmla="*/ 149 w 512"/>
                <a:gd name="T25" fmla="*/ 298 h 512"/>
                <a:gd name="T26" fmla="*/ 128 w 512"/>
                <a:gd name="T27" fmla="*/ 298 h 512"/>
                <a:gd name="T28" fmla="*/ 117 w 512"/>
                <a:gd name="T29" fmla="*/ 288 h 512"/>
                <a:gd name="T30" fmla="*/ 128 w 512"/>
                <a:gd name="T31" fmla="*/ 277 h 512"/>
                <a:gd name="T32" fmla="*/ 149 w 512"/>
                <a:gd name="T33" fmla="*/ 277 h 512"/>
                <a:gd name="T34" fmla="*/ 160 w 512"/>
                <a:gd name="T35" fmla="*/ 288 h 512"/>
                <a:gd name="T36" fmla="*/ 149 w 512"/>
                <a:gd name="T37" fmla="*/ 298 h 512"/>
                <a:gd name="T38" fmla="*/ 149 w 512"/>
                <a:gd name="T39" fmla="*/ 234 h 512"/>
                <a:gd name="T40" fmla="*/ 128 w 512"/>
                <a:gd name="T41" fmla="*/ 234 h 512"/>
                <a:gd name="T42" fmla="*/ 117 w 512"/>
                <a:gd name="T43" fmla="*/ 224 h 512"/>
                <a:gd name="T44" fmla="*/ 128 w 512"/>
                <a:gd name="T45" fmla="*/ 213 h 512"/>
                <a:gd name="T46" fmla="*/ 149 w 512"/>
                <a:gd name="T47" fmla="*/ 213 h 512"/>
                <a:gd name="T48" fmla="*/ 160 w 512"/>
                <a:gd name="T49" fmla="*/ 224 h 512"/>
                <a:gd name="T50" fmla="*/ 149 w 512"/>
                <a:gd name="T51" fmla="*/ 234 h 512"/>
                <a:gd name="T52" fmla="*/ 149 w 512"/>
                <a:gd name="T53" fmla="*/ 170 h 512"/>
                <a:gd name="T54" fmla="*/ 128 w 512"/>
                <a:gd name="T55" fmla="*/ 170 h 512"/>
                <a:gd name="T56" fmla="*/ 117 w 512"/>
                <a:gd name="T57" fmla="*/ 160 h 512"/>
                <a:gd name="T58" fmla="*/ 128 w 512"/>
                <a:gd name="T59" fmla="*/ 149 h 512"/>
                <a:gd name="T60" fmla="*/ 149 w 512"/>
                <a:gd name="T61" fmla="*/ 149 h 512"/>
                <a:gd name="T62" fmla="*/ 160 w 512"/>
                <a:gd name="T63" fmla="*/ 160 h 512"/>
                <a:gd name="T64" fmla="*/ 149 w 512"/>
                <a:gd name="T65" fmla="*/ 170 h 512"/>
                <a:gd name="T66" fmla="*/ 384 w 512"/>
                <a:gd name="T67" fmla="*/ 362 h 512"/>
                <a:gd name="T68" fmla="*/ 202 w 512"/>
                <a:gd name="T69" fmla="*/ 362 h 512"/>
                <a:gd name="T70" fmla="*/ 192 w 512"/>
                <a:gd name="T71" fmla="*/ 352 h 512"/>
                <a:gd name="T72" fmla="*/ 202 w 512"/>
                <a:gd name="T73" fmla="*/ 341 h 512"/>
                <a:gd name="T74" fmla="*/ 384 w 512"/>
                <a:gd name="T75" fmla="*/ 341 h 512"/>
                <a:gd name="T76" fmla="*/ 394 w 512"/>
                <a:gd name="T77" fmla="*/ 352 h 512"/>
                <a:gd name="T78" fmla="*/ 384 w 512"/>
                <a:gd name="T79" fmla="*/ 362 h 512"/>
                <a:gd name="T80" fmla="*/ 384 w 512"/>
                <a:gd name="T81" fmla="*/ 298 h 512"/>
                <a:gd name="T82" fmla="*/ 202 w 512"/>
                <a:gd name="T83" fmla="*/ 298 h 512"/>
                <a:gd name="T84" fmla="*/ 192 w 512"/>
                <a:gd name="T85" fmla="*/ 288 h 512"/>
                <a:gd name="T86" fmla="*/ 202 w 512"/>
                <a:gd name="T87" fmla="*/ 277 h 512"/>
                <a:gd name="T88" fmla="*/ 384 w 512"/>
                <a:gd name="T89" fmla="*/ 277 h 512"/>
                <a:gd name="T90" fmla="*/ 394 w 512"/>
                <a:gd name="T91" fmla="*/ 288 h 512"/>
                <a:gd name="T92" fmla="*/ 384 w 512"/>
                <a:gd name="T93" fmla="*/ 298 h 512"/>
                <a:gd name="T94" fmla="*/ 384 w 512"/>
                <a:gd name="T95" fmla="*/ 234 h 512"/>
                <a:gd name="T96" fmla="*/ 202 w 512"/>
                <a:gd name="T97" fmla="*/ 234 h 512"/>
                <a:gd name="T98" fmla="*/ 192 w 512"/>
                <a:gd name="T99" fmla="*/ 224 h 512"/>
                <a:gd name="T100" fmla="*/ 202 w 512"/>
                <a:gd name="T101" fmla="*/ 213 h 512"/>
                <a:gd name="T102" fmla="*/ 384 w 512"/>
                <a:gd name="T103" fmla="*/ 213 h 512"/>
                <a:gd name="T104" fmla="*/ 394 w 512"/>
                <a:gd name="T105" fmla="*/ 224 h 512"/>
                <a:gd name="T106" fmla="*/ 384 w 512"/>
                <a:gd name="T107" fmla="*/ 234 h 512"/>
                <a:gd name="T108" fmla="*/ 384 w 512"/>
                <a:gd name="T109" fmla="*/ 170 h 512"/>
                <a:gd name="T110" fmla="*/ 202 w 512"/>
                <a:gd name="T111" fmla="*/ 170 h 512"/>
                <a:gd name="T112" fmla="*/ 192 w 512"/>
                <a:gd name="T113" fmla="*/ 160 h 512"/>
                <a:gd name="T114" fmla="*/ 202 w 512"/>
                <a:gd name="T115" fmla="*/ 149 h 512"/>
                <a:gd name="T116" fmla="*/ 384 w 512"/>
                <a:gd name="T117" fmla="*/ 149 h 512"/>
                <a:gd name="T118" fmla="*/ 394 w 512"/>
                <a:gd name="T119" fmla="*/ 160 h 512"/>
                <a:gd name="T120" fmla="*/ 384 w 512"/>
                <a:gd name="T121"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rgbClr val="C4D600"/>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0902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Jak se připravit? </a:t>
            </a:r>
            <a:endParaRPr lang="en-GB" dirty="0"/>
          </a:p>
        </p:txBody>
      </p:sp>
      <p:sp>
        <p:nvSpPr>
          <p:cNvPr id="3" name="Title 2"/>
          <p:cNvSpPr>
            <a:spLocks noGrp="1"/>
          </p:cNvSpPr>
          <p:nvPr>
            <p:ph type="title"/>
          </p:nvPr>
        </p:nvSpPr>
        <p:spPr/>
        <p:txBody>
          <a:bodyPr/>
          <a:lstStyle/>
          <a:p>
            <a:r>
              <a:rPr lang="cs-CZ" dirty="0"/>
              <a:t>Převodní ceny v ČR</a:t>
            </a:r>
            <a:endParaRPr lang="en-GB" dirty="0"/>
          </a:p>
        </p:txBody>
      </p:sp>
      <p:grpSp>
        <p:nvGrpSpPr>
          <p:cNvPr id="61" name="Group 60"/>
          <p:cNvGrpSpPr/>
          <p:nvPr/>
        </p:nvGrpSpPr>
        <p:grpSpPr>
          <a:xfrm>
            <a:off x="358775" y="2023175"/>
            <a:ext cx="8494399" cy="4139843"/>
            <a:chOff x="1204952" y="1664009"/>
            <a:chExt cx="8494399" cy="4139843"/>
          </a:xfrm>
        </p:grpSpPr>
        <p:sp>
          <p:nvSpPr>
            <p:cNvPr id="62" name="Freeform 61"/>
            <p:cNvSpPr/>
            <p:nvPr/>
          </p:nvSpPr>
          <p:spPr>
            <a:xfrm>
              <a:off x="4033561" y="1664009"/>
              <a:ext cx="1135380" cy="1874520"/>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 name="connsiteX0" fmla="*/ 403860 w 1135380"/>
                <a:gd name="connsiteY0" fmla="*/ 0 h 1874520"/>
                <a:gd name="connsiteX1" fmla="*/ 403860 w 1135380"/>
                <a:gd name="connsiteY1" fmla="*/ 0 h 1874520"/>
                <a:gd name="connsiteX2" fmla="*/ 0 w 1135380"/>
                <a:gd name="connsiteY2" fmla="*/ 1744980 h 1874520"/>
                <a:gd name="connsiteX3" fmla="*/ 670560 w 1135380"/>
                <a:gd name="connsiteY3" fmla="*/ 1874520 h 1874520"/>
                <a:gd name="connsiteX4" fmla="*/ 1135380 w 1135380"/>
                <a:gd name="connsiteY4" fmla="*/ 15240 h 1874520"/>
                <a:gd name="connsiteX5" fmla="*/ 403860 w 1135380"/>
                <a:gd name="connsiteY5"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874520">
                  <a:moveTo>
                    <a:pt x="403860" y="0"/>
                  </a:moveTo>
                  <a:lnTo>
                    <a:pt x="403860" y="0"/>
                  </a:lnTo>
                  <a:lnTo>
                    <a:pt x="0" y="1744980"/>
                  </a:lnTo>
                  <a:lnTo>
                    <a:pt x="670560" y="1874520"/>
                  </a:lnTo>
                  <a:lnTo>
                    <a:pt x="1135380" y="15240"/>
                  </a:lnTo>
                  <a:lnTo>
                    <a:pt x="403860" y="0"/>
                  </a:lnTo>
                  <a:close/>
                </a:path>
              </a:pathLst>
            </a:custGeom>
            <a:solidFill>
              <a:srgbClr val="43B02A"/>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63" name="Freeform 62"/>
            <p:cNvSpPr/>
            <p:nvPr/>
          </p:nvSpPr>
          <p:spPr>
            <a:xfrm>
              <a:off x="3924339" y="2330759"/>
              <a:ext cx="782003" cy="1212532"/>
            </a:xfrm>
            <a:custGeom>
              <a:avLst/>
              <a:gdLst>
                <a:gd name="connsiteX0" fmla="*/ 266700 w 731520"/>
                <a:gd name="connsiteY0" fmla="*/ 0 h 1196340"/>
                <a:gd name="connsiteX1" fmla="*/ 731520 w 731520"/>
                <a:gd name="connsiteY1" fmla="*/ 1196340 h 1196340"/>
                <a:gd name="connsiteX2" fmla="*/ 0 w 731520"/>
                <a:gd name="connsiteY2" fmla="*/ 1196340 h 1196340"/>
                <a:gd name="connsiteX3" fmla="*/ 266700 w 731520"/>
                <a:gd name="connsiteY3" fmla="*/ 0 h 1196340"/>
                <a:gd name="connsiteX0" fmla="*/ 266700 w 739140"/>
                <a:gd name="connsiteY0" fmla="*/ 0 h 1226820"/>
                <a:gd name="connsiteX1" fmla="*/ 739140 w 739140"/>
                <a:gd name="connsiteY1" fmla="*/ 1226820 h 1226820"/>
                <a:gd name="connsiteX2" fmla="*/ 0 w 739140"/>
                <a:gd name="connsiteY2" fmla="*/ 1196340 h 1226820"/>
                <a:gd name="connsiteX3" fmla="*/ 266700 w 739140"/>
                <a:gd name="connsiteY3" fmla="*/ 0 h 1226820"/>
                <a:gd name="connsiteX0" fmla="*/ 266700 w 753428"/>
                <a:gd name="connsiteY0" fmla="*/ 0 h 1241107"/>
                <a:gd name="connsiteX1" fmla="*/ 753428 w 753428"/>
                <a:gd name="connsiteY1" fmla="*/ 1241107 h 1241107"/>
                <a:gd name="connsiteX2" fmla="*/ 0 w 753428"/>
                <a:gd name="connsiteY2" fmla="*/ 1196340 h 1241107"/>
                <a:gd name="connsiteX3" fmla="*/ 266700 w 753428"/>
                <a:gd name="connsiteY3" fmla="*/ 0 h 1241107"/>
                <a:gd name="connsiteX0" fmla="*/ 266700 w 758190"/>
                <a:gd name="connsiteY0" fmla="*/ 0 h 1226819"/>
                <a:gd name="connsiteX1" fmla="*/ 758190 w 758190"/>
                <a:gd name="connsiteY1" fmla="*/ 1226819 h 1226819"/>
                <a:gd name="connsiteX2" fmla="*/ 0 w 758190"/>
                <a:gd name="connsiteY2" fmla="*/ 1196340 h 1226819"/>
                <a:gd name="connsiteX3" fmla="*/ 266700 w 758190"/>
                <a:gd name="connsiteY3" fmla="*/ 0 h 1226819"/>
                <a:gd name="connsiteX0" fmla="*/ 278607 w 758190"/>
                <a:gd name="connsiteY0" fmla="*/ 0 h 1212532"/>
                <a:gd name="connsiteX1" fmla="*/ 758190 w 758190"/>
                <a:gd name="connsiteY1" fmla="*/ 1212532 h 1212532"/>
                <a:gd name="connsiteX2" fmla="*/ 0 w 758190"/>
                <a:gd name="connsiteY2" fmla="*/ 1182053 h 1212532"/>
                <a:gd name="connsiteX3" fmla="*/ 278607 w 758190"/>
                <a:gd name="connsiteY3" fmla="*/ 0 h 1212532"/>
                <a:gd name="connsiteX0" fmla="*/ 302420 w 782003"/>
                <a:gd name="connsiteY0" fmla="*/ 0 h 1212532"/>
                <a:gd name="connsiteX1" fmla="*/ 782003 w 782003"/>
                <a:gd name="connsiteY1" fmla="*/ 1212532 h 1212532"/>
                <a:gd name="connsiteX2" fmla="*/ 0 w 782003"/>
                <a:gd name="connsiteY2" fmla="*/ 1184434 h 1212532"/>
                <a:gd name="connsiteX3" fmla="*/ 302420 w 782003"/>
                <a:gd name="connsiteY3" fmla="*/ 0 h 1212532"/>
              </a:gdLst>
              <a:ahLst/>
              <a:cxnLst>
                <a:cxn ang="0">
                  <a:pos x="connsiteX0" y="connsiteY0"/>
                </a:cxn>
                <a:cxn ang="0">
                  <a:pos x="connsiteX1" y="connsiteY1"/>
                </a:cxn>
                <a:cxn ang="0">
                  <a:pos x="connsiteX2" y="connsiteY2"/>
                </a:cxn>
                <a:cxn ang="0">
                  <a:pos x="connsiteX3" y="connsiteY3"/>
                </a:cxn>
              </a:cxnLst>
              <a:rect l="l" t="t" r="r" b="b"/>
              <a:pathLst>
                <a:path w="782003" h="1212532">
                  <a:moveTo>
                    <a:pt x="302420" y="0"/>
                  </a:moveTo>
                  <a:lnTo>
                    <a:pt x="782003" y="1212532"/>
                  </a:lnTo>
                  <a:lnTo>
                    <a:pt x="0" y="1184434"/>
                  </a:lnTo>
                  <a:lnTo>
                    <a:pt x="302420" y="0"/>
                  </a:lnTo>
                  <a:close/>
                </a:path>
              </a:pathLst>
            </a:custGeom>
            <a:solidFill>
              <a:schemeClr val="accent1">
                <a:lumMod val="75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64" name="Freeform 63"/>
            <p:cNvSpPr/>
            <p:nvPr/>
          </p:nvSpPr>
          <p:spPr>
            <a:xfrm>
              <a:off x="3091539" y="2317899"/>
              <a:ext cx="1135380" cy="1874520"/>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 name="connsiteX0" fmla="*/ 403860 w 1135380"/>
                <a:gd name="connsiteY0" fmla="*/ 0 h 1874520"/>
                <a:gd name="connsiteX1" fmla="*/ 403860 w 1135380"/>
                <a:gd name="connsiteY1" fmla="*/ 0 h 1874520"/>
                <a:gd name="connsiteX2" fmla="*/ 0 w 1135380"/>
                <a:gd name="connsiteY2" fmla="*/ 1744980 h 1874520"/>
                <a:gd name="connsiteX3" fmla="*/ 670560 w 1135380"/>
                <a:gd name="connsiteY3" fmla="*/ 1874520 h 1874520"/>
                <a:gd name="connsiteX4" fmla="*/ 1135380 w 1135380"/>
                <a:gd name="connsiteY4" fmla="*/ 15240 h 1874520"/>
                <a:gd name="connsiteX5" fmla="*/ 403860 w 1135380"/>
                <a:gd name="connsiteY5"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874520">
                  <a:moveTo>
                    <a:pt x="403860" y="0"/>
                  </a:moveTo>
                  <a:lnTo>
                    <a:pt x="403860" y="0"/>
                  </a:lnTo>
                  <a:lnTo>
                    <a:pt x="0" y="1744980"/>
                  </a:lnTo>
                  <a:lnTo>
                    <a:pt x="670560" y="1874520"/>
                  </a:lnTo>
                  <a:lnTo>
                    <a:pt x="1135380" y="15240"/>
                  </a:lnTo>
                  <a:lnTo>
                    <a:pt x="403860" y="0"/>
                  </a:lnTo>
                  <a:close/>
                </a:path>
              </a:pathLst>
            </a:custGeom>
            <a:solidFill>
              <a:schemeClr val="accent1"/>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66" name="Freeform 65"/>
            <p:cNvSpPr/>
            <p:nvPr/>
          </p:nvSpPr>
          <p:spPr>
            <a:xfrm>
              <a:off x="2979459" y="2981319"/>
              <a:ext cx="782003" cy="1212532"/>
            </a:xfrm>
            <a:custGeom>
              <a:avLst/>
              <a:gdLst>
                <a:gd name="connsiteX0" fmla="*/ 266700 w 731520"/>
                <a:gd name="connsiteY0" fmla="*/ 0 h 1196340"/>
                <a:gd name="connsiteX1" fmla="*/ 731520 w 731520"/>
                <a:gd name="connsiteY1" fmla="*/ 1196340 h 1196340"/>
                <a:gd name="connsiteX2" fmla="*/ 0 w 731520"/>
                <a:gd name="connsiteY2" fmla="*/ 1196340 h 1196340"/>
                <a:gd name="connsiteX3" fmla="*/ 266700 w 731520"/>
                <a:gd name="connsiteY3" fmla="*/ 0 h 1196340"/>
                <a:gd name="connsiteX0" fmla="*/ 266700 w 739140"/>
                <a:gd name="connsiteY0" fmla="*/ 0 h 1226820"/>
                <a:gd name="connsiteX1" fmla="*/ 739140 w 739140"/>
                <a:gd name="connsiteY1" fmla="*/ 1226820 h 1226820"/>
                <a:gd name="connsiteX2" fmla="*/ 0 w 739140"/>
                <a:gd name="connsiteY2" fmla="*/ 1196340 h 1226820"/>
                <a:gd name="connsiteX3" fmla="*/ 266700 w 739140"/>
                <a:gd name="connsiteY3" fmla="*/ 0 h 1226820"/>
                <a:gd name="connsiteX0" fmla="*/ 266700 w 753428"/>
                <a:gd name="connsiteY0" fmla="*/ 0 h 1241107"/>
                <a:gd name="connsiteX1" fmla="*/ 753428 w 753428"/>
                <a:gd name="connsiteY1" fmla="*/ 1241107 h 1241107"/>
                <a:gd name="connsiteX2" fmla="*/ 0 w 753428"/>
                <a:gd name="connsiteY2" fmla="*/ 1196340 h 1241107"/>
                <a:gd name="connsiteX3" fmla="*/ 266700 w 753428"/>
                <a:gd name="connsiteY3" fmla="*/ 0 h 1241107"/>
                <a:gd name="connsiteX0" fmla="*/ 266700 w 758190"/>
                <a:gd name="connsiteY0" fmla="*/ 0 h 1226819"/>
                <a:gd name="connsiteX1" fmla="*/ 758190 w 758190"/>
                <a:gd name="connsiteY1" fmla="*/ 1226819 h 1226819"/>
                <a:gd name="connsiteX2" fmla="*/ 0 w 758190"/>
                <a:gd name="connsiteY2" fmla="*/ 1196340 h 1226819"/>
                <a:gd name="connsiteX3" fmla="*/ 266700 w 758190"/>
                <a:gd name="connsiteY3" fmla="*/ 0 h 1226819"/>
                <a:gd name="connsiteX0" fmla="*/ 278607 w 758190"/>
                <a:gd name="connsiteY0" fmla="*/ 0 h 1212532"/>
                <a:gd name="connsiteX1" fmla="*/ 758190 w 758190"/>
                <a:gd name="connsiteY1" fmla="*/ 1212532 h 1212532"/>
                <a:gd name="connsiteX2" fmla="*/ 0 w 758190"/>
                <a:gd name="connsiteY2" fmla="*/ 1182053 h 1212532"/>
                <a:gd name="connsiteX3" fmla="*/ 278607 w 758190"/>
                <a:gd name="connsiteY3" fmla="*/ 0 h 1212532"/>
                <a:gd name="connsiteX0" fmla="*/ 302420 w 782003"/>
                <a:gd name="connsiteY0" fmla="*/ 0 h 1212532"/>
                <a:gd name="connsiteX1" fmla="*/ 782003 w 782003"/>
                <a:gd name="connsiteY1" fmla="*/ 1212532 h 1212532"/>
                <a:gd name="connsiteX2" fmla="*/ 0 w 782003"/>
                <a:gd name="connsiteY2" fmla="*/ 1184434 h 1212532"/>
                <a:gd name="connsiteX3" fmla="*/ 302420 w 782003"/>
                <a:gd name="connsiteY3" fmla="*/ 0 h 1212532"/>
              </a:gdLst>
              <a:ahLst/>
              <a:cxnLst>
                <a:cxn ang="0">
                  <a:pos x="connsiteX0" y="connsiteY0"/>
                </a:cxn>
                <a:cxn ang="0">
                  <a:pos x="connsiteX1" y="connsiteY1"/>
                </a:cxn>
                <a:cxn ang="0">
                  <a:pos x="connsiteX2" y="connsiteY2"/>
                </a:cxn>
                <a:cxn ang="0">
                  <a:pos x="connsiteX3" y="connsiteY3"/>
                </a:cxn>
              </a:cxnLst>
              <a:rect l="l" t="t" r="r" b="b"/>
              <a:pathLst>
                <a:path w="782003" h="1212532">
                  <a:moveTo>
                    <a:pt x="302420" y="0"/>
                  </a:moveTo>
                  <a:lnTo>
                    <a:pt x="782003" y="1212532"/>
                  </a:lnTo>
                  <a:lnTo>
                    <a:pt x="0" y="1184434"/>
                  </a:lnTo>
                  <a:lnTo>
                    <a:pt x="302420" y="0"/>
                  </a:lnTo>
                  <a:close/>
                </a:path>
              </a:pathLst>
            </a:custGeom>
            <a:solidFill>
              <a:schemeClr val="accent6">
                <a:lumMod val="75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67" name="Freeform 66"/>
            <p:cNvSpPr/>
            <p:nvPr/>
          </p:nvSpPr>
          <p:spPr>
            <a:xfrm>
              <a:off x="2139673" y="2967031"/>
              <a:ext cx="1135380" cy="1874520"/>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 name="connsiteX0" fmla="*/ 403860 w 1135380"/>
                <a:gd name="connsiteY0" fmla="*/ 0 h 1874520"/>
                <a:gd name="connsiteX1" fmla="*/ 403860 w 1135380"/>
                <a:gd name="connsiteY1" fmla="*/ 0 h 1874520"/>
                <a:gd name="connsiteX2" fmla="*/ 0 w 1135380"/>
                <a:gd name="connsiteY2" fmla="*/ 1744980 h 1874520"/>
                <a:gd name="connsiteX3" fmla="*/ 670560 w 1135380"/>
                <a:gd name="connsiteY3" fmla="*/ 1874520 h 1874520"/>
                <a:gd name="connsiteX4" fmla="*/ 1135380 w 1135380"/>
                <a:gd name="connsiteY4" fmla="*/ 15240 h 1874520"/>
                <a:gd name="connsiteX5" fmla="*/ 403860 w 1135380"/>
                <a:gd name="connsiteY5"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874520">
                  <a:moveTo>
                    <a:pt x="403860" y="0"/>
                  </a:moveTo>
                  <a:lnTo>
                    <a:pt x="403860" y="0"/>
                  </a:lnTo>
                  <a:lnTo>
                    <a:pt x="0" y="1744980"/>
                  </a:lnTo>
                  <a:lnTo>
                    <a:pt x="670560" y="1874520"/>
                  </a:lnTo>
                  <a:lnTo>
                    <a:pt x="1135380" y="15240"/>
                  </a:lnTo>
                  <a:lnTo>
                    <a:pt x="403860" y="0"/>
                  </a:lnTo>
                  <a:close/>
                </a:path>
              </a:pathLst>
            </a:custGeom>
            <a:solidFill>
              <a:schemeClr val="accent6"/>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68" name="Freeform 67"/>
            <p:cNvSpPr/>
            <p:nvPr/>
          </p:nvSpPr>
          <p:spPr>
            <a:xfrm>
              <a:off x="2035530" y="3636162"/>
              <a:ext cx="782003" cy="1212532"/>
            </a:xfrm>
            <a:custGeom>
              <a:avLst/>
              <a:gdLst>
                <a:gd name="connsiteX0" fmla="*/ 266700 w 731520"/>
                <a:gd name="connsiteY0" fmla="*/ 0 h 1196340"/>
                <a:gd name="connsiteX1" fmla="*/ 731520 w 731520"/>
                <a:gd name="connsiteY1" fmla="*/ 1196340 h 1196340"/>
                <a:gd name="connsiteX2" fmla="*/ 0 w 731520"/>
                <a:gd name="connsiteY2" fmla="*/ 1196340 h 1196340"/>
                <a:gd name="connsiteX3" fmla="*/ 266700 w 731520"/>
                <a:gd name="connsiteY3" fmla="*/ 0 h 1196340"/>
                <a:gd name="connsiteX0" fmla="*/ 266700 w 739140"/>
                <a:gd name="connsiteY0" fmla="*/ 0 h 1226820"/>
                <a:gd name="connsiteX1" fmla="*/ 739140 w 739140"/>
                <a:gd name="connsiteY1" fmla="*/ 1226820 h 1226820"/>
                <a:gd name="connsiteX2" fmla="*/ 0 w 739140"/>
                <a:gd name="connsiteY2" fmla="*/ 1196340 h 1226820"/>
                <a:gd name="connsiteX3" fmla="*/ 266700 w 739140"/>
                <a:gd name="connsiteY3" fmla="*/ 0 h 1226820"/>
                <a:gd name="connsiteX0" fmla="*/ 266700 w 753428"/>
                <a:gd name="connsiteY0" fmla="*/ 0 h 1241107"/>
                <a:gd name="connsiteX1" fmla="*/ 753428 w 753428"/>
                <a:gd name="connsiteY1" fmla="*/ 1241107 h 1241107"/>
                <a:gd name="connsiteX2" fmla="*/ 0 w 753428"/>
                <a:gd name="connsiteY2" fmla="*/ 1196340 h 1241107"/>
                <a:gd name="connsiteX3" fmla="*/ 266700 w 753428"/>
                <a:gd name="connsiteY3" fmla="*/ 0 h 1241107"/>
                <a:gd name="connsiteX0" fmla="*/ 266700 w 758190"/>
                <a:gd name="connsiteY0" fmla="*/ 0 h 1226819"/>
                <a:gd name="connsiteX1" fmla="*/ 758190 w 758190"/>
                <a:gd name="connsiteY1" fmla="*/ 1226819 h 1226819"/>
                <a:gd name="connsiteX2" fmla="*/ 0 w 758190"/>
                <a:gd name="connsiteY2" fmla="*/ 1196340 h 1226819"/>
                <a:gd name="connsiteX3" fmla="*/ 266700 w 758190"/>
                <a:gd name="connsiteY3" fmla="*/ 0 h 1226819"/>
                <a:gd name="connsiteX0" fmla="*/ 278607 w 758190"/>
                <a:gd name="connsiteY0" fmla="*/ 0 h 1212532"/>
                <a:gd name="connsiteX1" fmla="*/ 758190 w 758190"/>
                <a:gd name="connsiteY1" fmla="*/ 1212532 h 1212532"/>
                <a:gd name="connsiteX2" fmla="*/ 0 w 758190"/>
                <a:gd name="connsiteY2" fmla="*/ 1182053 h 1212532"/>
                <a:gd name="connsiteX3" fmla="*/ 278607 w 758190"/>
                <a:gd name="connsiteY3" fmla="*/ 0 h 1212532"/>
                <a:gd name="connsiteX0" fmla="*/ 302420 w 782003"/>
                <a:gd name="connsiteY0" fmla="*/ 0 h 1212532"/>
                <a:gd name="connsiteX1" fmla="*/ 782003 w 782003"/>
                <a:gd name="connsiteY1" fmla="*/ 1212532 h 1212532"/>
                <a:gd name="connsiteX2" fmla="*/ 0 w 782003"/>
                <a:gd name="connsiteY2" fmla="*/ 1184434 h 1212532"/>
                <a:gd name="connsiteX3" fmla="*/ 302420 w 782003"/>
                <a:gd name="connsiteY3" fmla="*/ 0 h 1212532"/>
              </a:gdLst>
              <a:ahLst/>
              <a:cxnLst>
                <a:cxn ang="0">
                  <a:pos x="connsiteX0" y="connsiteY0"/>
                </a:cxn>
                <a:cxn ang="0">
                  <a:pos x="connsiteX1" y="connsiteY1"/>
                </a:cxn>
                <a:cxn ang="0">
                  <a:pos x="connsiteX2" y="connsiteY2"/>
                </a:cxn>
                <a:cxn ang="0">
                  <a:pos x="connsiteX3" y="connsiteY3"/>
                </a:cxn>
              </a:cxnLst>
              <a:rect l="l" t="t" r="r" b="b"/>
              <a:pathLst>
                <a:path w="782003" h="1212532">
                  <a:moveTo>
                    <a:pt x="302420" y="0"/>
                  </a:moveTo>
                  <a:lnTo>
                    <a:pt x="782003" y="1212532"/>
                  </a:lnTo>
                  <a:lnTo>
                    <a:pt x="0" y="1184434"/>
                  </a:lnTo>
                  <a:lnTo>
                    <a:pt x="302420" y="0"/>
                  </a:lnTo>
                  <a:close/>
                </a:path>
              </a:pathLst>
            </a:custGeom>
            <a:solidFill>
              <a:schemeClr val="tx1"/>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69" name="Freeform 68"/>
            <p:cNvSpPr/>
            <p:nvPr/>
          </p:nvSpPr>
          <p:spPr>
            <a:xfrm>
              <a:off x="1204952" y="3621397"/>
              <a:ext cx="1135380" cy="1790700"/>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790700">
                  <a:moveTo>
                    <a:pt x="403860" y="0"/>
                  </a:moveTo>
                  <a:lnTo>
                    <a:pt x="403860" y="0"/>
                  </a:lnTo>
                  <a:lnTo>
                    <a:pt x="0" y="1744980"/>
                  </a:lnTo>
                  <a:lnTo>
                    <a:pt x="777240" y="1790700"/>
                  </a:lnTo>
                  <a:lnTo>
                    <a:pt x="1135380" y="15240"/>
                  </a:lnTo>
                  <a:lnTo>
                    <a:pt x="403860" y="0"/>
                  </a:lnTo>
                  <a:close/>
                </a:path>
              </a:pathLst>
            </a:custGeom>
            <a:solidFill>
              <a:schemeClr val="tx2"/>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44546A"/>
                </a:solidFill>
                <a:effectLst/>
                <a:uLnTx/>
                <a:uFillTx/>
                <a:latin typeface="Verdana"/>
                <a:ea typeface="+mn-ea"/>
                <a:cs typeface="+mn-cs"/>
              </a:endParaRPr>
            </a:p>
          </p:txBody>
        </p:sp>
        <p:sp>
          <p:nvSpPr>
            <p:cNvPr id="70" name="Rectangle 69"/>
            <p:cNvSpPr/>
            <p:nvPr/>
          </p:nvSpPr>
          <p:spPr>
            <a:xfrm>
              <a:off x="2682531" y="5184571"/>
              <a:ext cx="5182769" cy="615553"/>
            </a:xfrm>
            <a:prstGeom prst="rect">
              <a:avLst/>
            </a:prstGeom>
          </p:spPr>
          <p:txBody>
            <a:bodyPr wrap="square" lIns="0" tIns="0" rIns="0" bIns="0">
              <a:spAutoFit/>
            </a:bodyPr>
            <a:lstStyle/>
            <a:p>
              <a:pPr lvl="0">
                <a:spcAft>
                  <a:spcPts val="600"/>
                </a:spcAft>
                <a:defRPr/>
              </a:pPr>
              <a:r>
                <a:rPr lang="cs-CZ" sz="1000" b="1" kern="0" dirty="0"/>
                <a:t>Revize nastavení převodních cen</a:t>
              </a:r>
              <a:r>
                <a:rPr lang="cs-CZ" sz="1000" kern="0" dirty="0"/>
                <a:t> společnosti v rámci vnitroskupinových transakcí se spojenými osobami a</a:t>
              </a:r>
              <a:r>
                <a:rPr lang="cs-CZ" sz="1000" b="1" kern="0" dirty="0"/>
                <a:t> souvisejících podpůrných materiálů a podkladů</a:t>
              </a:r>
              <a:r>
                <a:rPr lang="cs-CZ" sz="1000" kern="0" dirty="0"/>
                <a:t>, jako např. vnitroskupinové smlouvy, ekonomické analýzy, interní směrnice apod. </a:t>
              </a:r>
            </a:p>
          </p:txBody>
        </p:sp>
        <p:sp>
          <p:nvSpPr>
            <p:cNvPr id="71" name="Rectangle 70"/>
            <p:cNvSpPr/>
            <p:nvPr/>
          </p:nvSpPr>
          <p:spPr>
            <a:xfrm>
              <a:off x="3709997" y="4385583"/>
              <a:ext cx="4918234" cy="615553"/>
            </a:xfrm>
            <a:prstGeom prst="rect">
              <a:avLst/>
            </a:prstGeom>
          </p:spPr>
          <p:txBody>
            <a:bodyPr wrap="square" lIns="0" tIns="0" rIns="0" bIns="0">
              <a:spAutoFit/>
            </a:bodyPr>
            <a:lstStyle/>
            <a:p>
              <a:pPr lvl="0">
                <a:spcAft>
                  <a:spcPts val="600"/>
                </a:spcAft>
                <a:defRPr/>
              </a:pPr>
              <a:r>
                <a:rPr lang="cs-CZ" sz="1000" kern="0" dirty="0"/>
                <a:t>Příprava či sběr dalších </a:t>
              </a:r>
              <a:r>
                <a:rPr lang="cs-CZ" sz="1000" b="1" kern="0" dirty="0"/>
                <a:t>dodatečných podpůrných ekonomických analýz, </a:t>
              </a:r>
              <a:r>
                <a:rPr lang="cs-CZ" sz="1000" kern="0" dirty="0"/>
                <a:t>případně</a:t>
              </a:r>
              <a:r>
                <a:rPr lang="cs-CZ" sz="1000" b="1" kern="0" dirty="0"/>
                <a:t> úprava nastavení převodních cen</a:t>
              </a:r>
              <a:r>
                <a:rPr lang="cs-CZ" sz="1000" kern="0" dirty="0"/>
                <a:t> v rámci transakcí se spojenými osobami v případě nesouladu dosavadního nastavení s principem tržního odstupu.   </a:t>
              </a:r>
            </a:p>
          </p:txBody>
        </p:sp>
        <p:sp>
          <p:nvSpPr>
            <p:cNvPr id="72" name="Rectangle 71"/>
            <p:cNvSpPr/>
            <p:nvPr/>
          </p:nvSpPr>
          <p:spPr>
            <a:xfrm>
              <a:off x="4848114" y="3603660"/>
              <a:ext cx="4611666" cy="615553"/>
            </a:xfrm>
            <a:prstGeom prst="rect">
              <a:avLst/>
            </a:prstGeom>
          </p:spPr>
          <p:txBody>
            <a:bodyPr wrap="square" lIns="0" tIns="0" rIns="0" bIns="0">
              <a:spAutoFit/>
            </a:bodyPr>
            <a:lstStyle/>
            <a:p>
              <a:pPr lvl="0">
                <a:spcAft>
                  <a:spcPts val="600"/>
                </a:spcAft>
                <a:defRPr/>
              </a:pPr>
              <a:r>
                <a:rPr lang="cs-CZ" sz="1000" b="1" kern="0" dirty="0"/>
                <a:t>Příprava dokumentace převodních cen </a:t>
              </a:r>
              <a:r>
                <a:rPr lang="cs-CZ" sz="1000" kern="0" dirty="0"/>
                <a:t>společnosti. </a:t>
              </a:r>
              <a:br>
                <a:rPr lang="cs-CZ" sz="1000" kern="0" dirty="0"/>
              </a:br>
              <a:r>
                <a:rPr lang="cs-CZ" sz="1000" kern="0" dirty="0"/>
                <a:t>Příprava dokumentace převodních cen není v České republice pro daňové subjekty povinná, nicméně je v případě kontroly standardně vyžadována ze strany správce daně v relativně krátké časové lhůtě. </a:t>
              </a:r>
            </a:p>
          </p:txBody>
        </p:sp>
        <p:sp>
          <p:nvSpPr>
            <p:cNvPr id="73" name="Rectangle 72"/>
            <p:cNvSpPr/>
            <p:nvPr/>
          </p:nvSpPr>
          <p:spPr>
            <a:xfrm>
              <a:off x="5648364" y="2186421"/>
              <a:ext cx="4050987" cy="1077218"/>
            </a:xfrm>
            <a:prstGeom prst="rect">
              <a:avLst/>
            </a:prstGeom>
          </p:spPr>
          <p:txBody>
            <a:bodyPr wrap="square" lIns="0" tIns="0" rIns="0" bIns="0">
              <a:spAutoFit/>
            </a:bodyPr>
            <a:lstStyle/>
            <a:p>
              <a:pPr lvl="0">
                <a:spcAft>
                  <a:spcPts val="600"/>
                </a:spcAft>
                <a:defRPr/>
              </a:pPr>
              <a:r>
                <a:rPr lang="cs-CZ" sz="1000" kern="0" dirty="0"/>
                <a:t>Pro zajištění největší jistoty daňového subjektu, že jeho nastavení převodních cen nebude správcem daně rozporováno, může daňový subjekt podat správci daně </a:t>
              </a:r>
              <a:r>
                <a:rPr lang="cs-CZ" sz="1000" b="1" kern="0" dirty="0"/>
                <a:t>žádost o závazné posouzení </a:t>
              </a:r>
              <a:r>
                <a:rPr lang="cs-CZ" sz="1000" kern="0" dirty="0"/>
                <a:t>(unilaterální, bilaterální, nebo multilaterální). </a:t>
              </a:r>
              <a:br>
                <a:rPr lang="cs-CZ" sz="1000" kern="0" dirty="0"/>
              </a:br>
              <a:r>
                <a:rPr lang="cs-CZ" sz="1000" kern="0" dirty="0"/>
                <a:t>Poplatek za podání žádosti je ve výši </a:t>
              </a:r>
              <a:r>
                <a:rPr lang="cs-CZ" sz="1000" b="1" kern="0" dirty="0"/>
                <a:t>10 000 Kč. </a:t>
              </a:r>
              <a:r>
                <a:rPr lang="cs-CZ" sz="1000" kern="0" dirty="0"/>
                <a:t/>
              </a:r>
              <a:br>
                <a:rPr lang="cs-CZ" sz="1000" kern="0" dirty="0"/>
              </a:br>
              <a:r>
                <a:rPr lang="cs-CZ" sz="1000" kern="0" dirty="0"/>
                <a:t>Závazné posouzení se standardně vydává na </a:t>
              </a:r>
              <a:r>
                <a:rPr lang="cs-CZ" sz="1000" b="1" kern="0" dirty="0"/>
                <a:t>3 roky. </a:t>
              </a:r>
            </a:p>
          </p:txBody>
        </p:sp>
        <p:sp>
          <p:nvSpPr>
            <p:cNvPr id="75" name="TextBox 74"/>
            <p:cNvSpPr txBox="1"/>
            <p:nvPr/>
          </p:nvSpPr>
          <p:spPr>
            <a:xfrm>
              <a:off x="2016335" y="4900152"/>
              <a:ext cx="691028" cy="903700"/>
            </a:xfrm>
            <a:prstGeom prst="rect">
              <a:avLst/>
            </a:prstGeom>
            <a:noFill/>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i="1" u="none" strike="noStrike" kern="0" cap="none" spc="0" normalizeH="0" baseline="0" noProof="0" dirty="0">
                  <a:ln>
                    <a:noFill/>
                  </a:ln>
                  <a:solidFill>
                    <a:schemeClr val="tx2"/>
                  </a:solidFill>
                  <a:effectLst/>
                  <a:uLnTx/>
                  <a:uFillTx/>
                </a:rPr>
                <a:t>1</a:t>
              </a:r>
            </a:p>
          </p:txBody>
        </p:sp>
        <p:sp>
          <p:nvSpPr>
            <p:cNvPr id="76" name="TextBox 75"/>
            <p:cNvSpPr txBox="1"/>
            <p:nvPr/>
          </p:nvSpPr>
          <p:spPr>
            <a:xfrm>
              <a:off x="2918251" y="4192419"/>
              <a:ext cx="691028" cy="903700"/>
            </a:xfrm>
            <a:prstGeom prst="rect">
              <a:avLst/>
            </a:prstGeom>
            <a:noFill/>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i="1" u="none" strike="noStrike" kern="0" cap="none" spc="0" normalizeH="0" baseline="0" noProof="0" dirty="0">
                  <a:ln>
                    <a:noFill/>
                  </a:ln>
                  <a:solidFill>
                    <a:schemeClr val="accent6"/>
                  </a:solidFill>
                  <a:effectLst/>
                  <a:uLnTx/>
                  <a:uFillTx/>
                </a:rPr>
                <a:t>2</a:t>
              </a:r>
            </a:p>
          </p:txBody>
        </p:sp>
        <p:sp>
          <p:nvSpPr>
            <p:cNvPr id="77" name="TextBox 76"/>
            <p:cNvSpPr txBox="1"/>
            <p:nvPr/>
          </p:nvSpPr>
          <p:spPr>
            <a:xfrm>
              <a:off x="3870942" y="3456465"/>
              <a:ext cx="691028" cy="903700"/>
            </a:xfrm>
            <a:prstGeom prst="rect">
              <a:avLst/>
            </a:prstGeom>
            <a:noFill/>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i="1" u="none" strike="noStrike" kern="0" cap="none" spc="0" normalizeH="0" baseline="0" noProof="0" dirty="0">
                  <a:ln>
                    <a:noFill/>
                  </a:ln>
                  <a:solidFill>
                    <a:schemeClr val="accent1"/>
                  </a:solidFill>
                  <a:effectLst/>
                  <a:uLnTx/>
                  <a:uFillTx/>
                </a:rPr>
                <a:t>3</a:t>
              </a:r>
            </a:p>
          </p:txBody>
        </p:sp>
        <p:sp>
          <p:nvSpPr>
            <p:cNvPr id="78" name="TextBox 77"/>
            <p:cNvSpPr txBox="1"/>
            <p:nvPr/>
          </p:nvSpPr>
          <p:spPr>
            <a:xfrm>
              <a:off x="4848114" y="2461748"/>
              <a:ext cx="691028" cy="903700"/>
            </a:xfrm>
            <a:prstGeom prst="rect">
              <a:avLst/>
            </a:prstGeom>
            <a:noFill/>
          </p:spPr>
          <p:txBody>
            <a:bodyPr wrap="square" lIns="36000" tIns="36000" rIns="3600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i="1" u="none" strike="noStrike" kern="0" cap="none" spc="0" normalizeH="0" baseline="0" noProof="0" dirty="0">
                  <a:ln>
                    <a:noFill/>
                  </a:ln>
                  <a:solidFill>
                    <a:srgbClr val="43B02A"/>
                  </a:solidFill>
                  <a:effectLst/>
                  <a:uLnTx/>
                  <a:uFillTx/>
                </a:rPr>
                <a:t>4</a:t>
              </a:r>
            </a:p>
          </p:txBody>
        </p:sp>
        <p:grpSp>
          <p:nvGrpSpPr>
            <p:cNvPr id="82" name="Group 452"/>
            <p:cNvGrpSpPr>
              <a:grpSpLocks noChangeAspect="1"/>
            </p:cNvGrpSpPr>
            <p:nvPr/>
          </p:nvGrpSpPr>
          <p:grpSpPr bwMode="auto">
            <a:xfrm>
              <a:off x="1645502" y="4112057"/>
              <a:ext cx="367041" cy="367041"/>
              <a:chOff x="6020" y="1753"/>
              <a:chExt cx="340" cy="340"/>
            </a:xfrm>
            <a:solidFill>
              <a:sysClr val="window" lastClr="FFFFFF"/>
            </a:solidFill>
          </p:grpSpPr>
          <p:sp>
            <p:nvSpPr>
              <p:cNvPr id="92" name="Freeform 453"/>
              <p:cNvSpPr>
                <a:spLocks noEditPoints="1"/>
              </p:cNvSpPr>
              <p:nvPr/>
            </p:nvSpPr>
            <p:spPr bwMode="auto">
              <a:xfrm>
                <a:off x="6020" y="1753"/>
                <a:ext cx="340" cy="340"/>
              </a:xfrm>
              <a:custGeom>
                <a:avLst/>
                <a:gdLst>
                  <a:gd name="T0" fmla="*/ 256 w 512"/>
                  <a:gd name="T1" fmla="*/ 21 h 512"/>
                  <a:gd name="T2" fmla="*/ 490 w 512"/>
                  <a:gd name="T3" fmla="*/ 256 h 512"/>
                  <a:gd name="T4" fmla="*/ 256 w 512"/>
                  <a:gd name="T5" fmla="*/ 491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7"/>
                      <a:pt x="490" y="256"/>
                    </a:cubicBezTo>
                    <a:cubicBezTo>
                      <a:pt x="490" y="385"/>
                      <a:pt x="385" y="491"/>
                      <a:pt x="256" y="491"/>
                    </a:cubicBezTo>
                    <a:cubicBezTo>
                      <a:pt x="126" y="491"/>
                      <a:pt x="21" y="385"/>
                      <a:pt x="21" y="256"/>
                    </a:cubicBezTo>
                    <a:cubicBezTo>
                      <a:pt x="21" y="127"/>
                      <a:pt x="126" y="21"/>
                      <a:pt x="256" y="21"/>
                    </a:cubicBezTo>
                    <a:moveTo>
                      <a:pt x="256" y="0"/>
                    </a:moveTo>
                    <a:cubicBezTo>
                      <a:pt x="114" y="0"/>
                      <a:pt x="0" y="115"/>
                      <a:pt x="0" y="256"/>
                    </a:cubicBezTo>
                    <a:cubicBezTo>
                      <a:pt x="0" y="397"/>
                      <a:pt x="114" y="512"/>
                      <a:pt x="256" y="512"/>
                    </a:cubicBezTo>
                    <a:cubicBezTo>
                      <a:pt x="397" y="512"/>
                      <a:pt x="512" y="397"/>
                      <a:pt x="512" y="256"/>
                    </a:cubicBezTo>
                    <a:cubicBezTo>
                      <a:pt x="512" y="115"/>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3" name="Freeform 454"/>
              <p:cNvSpPr>
                <a:spLocks noEditPoints="1"/>
              </p:cNvSpPr>
              <p:nvPr/>
            </p:nvSpPr>
            <p:spPr bwMode="auto">
              <a:xfrm>
                <a:off x="6084" y="1867"/>
                <a:ext cx="212" cy="113"/>
              </a:xfrm>
              <a:custGeom>
                <a:avLst/>
                <a:gdLst>
                  <a:gd name="T0" fmla="*/ 318 w 320"/>
                  <a:gd name="T1" fmla="*/ 79 h 171"/>
                  <a:gd name="T2" fmla="*/ 297 w 320"/>
                  <a:gd name="T3" fmla="*/ 47 h 171"/>
                  <a:gd name="T4" fmla="*/ 288 w 320"/>
                  <a:gd name="T5" fmla="*/ 43 h 171"/>
                  <a:gd name="T6" fmla="*/ 159 w 320"/>
                  <a:gd name="T7" fmla="*/ 43 h 171"/>
                  <a:gd name="T8" fmla="*/ 85 w 320"/>
                  <a:gd name="T9" fmla="*/ 0 h 171"/>
                  <a:gd name="T10" fmla="*/ 0 w 320"/>
                  <a:gd name="T11" fmla="*/ 85 h 171"/>
                  <a:gd name="T12" fmla="*/ 85 w 320"/>
                  <a:gd name="T13" fmla="*/ 171 h 171"/>
                  <a:gd name="T14" fmla="*/ 159 w 320"/>
                  <a:gd name="T15" fmla="*/ 128 h 171"/>
                  <a:gd name="T16" fmla="*/ 202 w 320"/>
                  <a:gd name="T17" fmla="*/ 128 h 171"/>
                  <a:gd name="T18" fmla="*/ 210 w 320"/>
                  <a:gd name="T19" fmla="*/ 125 h 171"/>
                  <a:gd name="T20" fmla="*/ 224 w 320"/>
                  <a:gd name="T21" fmla="*/ 111 h 171"/>
                  <a:gd name="T22" fmla="*/ 237 w 320"/>
                  <a:gd name="T23" fmla="*/ 125 h 171"/>
                  <a:gd name="T24" fmla="*/ 253 w 320"/>
                  <a:gd name="T25" fmla="*/ 125 h 171"/>
                  <a:gd name="T26" fmla="*/ 266 w 320"/>
                  <a:gd name="T27" fmla="*/ 111 h 171"/>
                  <a:gd name="T28" fmla="*/ 280 w 320"/>
                  <a:gd name="T29" fmla="*/ 125 h 171"/>
                  <a:gd name="T30" fmla="*/ 289 w 320"/>
                  <a:gd name="T31" fmla="*/ 128 h 171"/>
                  <a:gd name="T32" fmla="*/ 297 w 320"/>
                  <a:gd name="T33" fmla="*/ 123 h 171"/>
                  <a:gd name="T34" fmla="*/ 318 w 320"/>
                  <a:gd name="T35" fmla="*/ 91 h 171"/>
                  <a:gd name="T36" fmla="*/ 318 w 320"/>
                  <a:gd name="T37" fmla="*/ 79 h 171"/>
                  <a:gd name="T38" fmla="*/ 286 w 320"/>
                  <a:gd name="T39" fmla="*/ 100 h 171"/>
                  <a:gd name="T40" fmla="*/ 274 w 320"/>
                  <a:gd name="T41" fmla="*/ 88 h 171"/>
                  <a:gd name="T42" fmla="*/ 259 w 320"/>
                  <a:gd name="T43" fmla="*/ 88 h 171"/>
                  <a:gd name="T44" fmla="*/ 245 w 320"/>
                  <a:gd name="T45" fmla="*/ 102 h 171"/>
                  <a:gd name="T46" fmla="*/ 231 w 320"/>
                  <a:gd name="T47" fmla="*/ 88 h 171"/>
                  <a:gd name="T48" fmla="*/ 216 w 320"/>
                  <a:gd name="T49" fmla="*/ 88 h 171"/>
                  <a:gd name="T50" fmla="*/ 198 w 320"/>
                  <a:gd name="T51" fmla="*/ 107 h 171"/>
                  <a:gd name="T52" fmla="*/ 152 w 320"/>
                  <a:gd name="T53" fmla="*/ 107 h 171"/>
                  <a:gd name="T54" fmla="*/ 143 w 320"/>
                  <a:gd name="T55" fmla="*/ 113 h 171"/>
                  <a:gd name="T56" fmla="*/ 85 w 320"/>
                  <a:gd name="T57" fmla="*/ 149 h 171"/>
                  <a:gd name="T58" fmla="*/ 21 w 320"/>
                  <a:gd name="T59" fmla="*/ 85 h 171"/>
                  <a:gd name="T60" fmla="*/ 85 w 320"/>
                  <a:gd name="T61" fmla="*/ 21 h 171"/>
                  <a:gd name="T62" fmla="*/ 143 w 320"/>
                  <a:gd name="T63" fmla="*/ 58 h 171"/>
                  <a:gd name="T64" fmla="*/ 152 w 320"/>
                  <a:gd name="T65" fmla="*/ 64 h 171"/>
                  <a:gd name="T66" fmla="*/ 282 w 320"/>
                  <a:gd name="T67" fmla="*/ 64 h 171"/>
                  <a:gd name="T68" fmla="*/ 296 w 320"/>
                  <a:gd name="T69" fmla="*/ 85 h 171"/>
                  <a:gd name="T70" fmla="*/ 286 w 320"/>
                  <a:gd name="T71" fmla="*/ 10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0" h="171">
                    <a:moveTo>
                      <a:pt x="318" y="79"/>
                    </a:moveTo>
                    <a:cubicBezTo>
                      <a:pt x="297" y="47"/>
                      <a:pt x="297" y="47"/>
                      <a:pt x="297" y="47"/>
                    </a:cubicBezTo>
                    <a:cubicBezTo>
                      <a:pt x="295" y="44"/>
                      <a:pt x="291" y="43"/>
                      <a:pt x="288" y="43"/>
                    </a:cubicBezTo>
                    <a:cubicBezTo>
                      <a:pt x="159" y="43"/>
                      <a:pt x="159" y="43"/>
                      <a:pt x="159" y="43"/>
                    </a:cubicBezTo>
                    <a:cubicBezTo>
                      <a:pt x="144" y="16"/>
                      <a:pt x="115" y="0"/>
                      <a:pt x="85" y="0"/>
                    </a:cubicBezTo>
                    <a:cubicBezTo>
                      <a:pt x="38" y="0"/>
                      <a:pt x="0" y="38"/>
                      <a:pt x="0" y="85"/>
                    </a:cubicBezTo>
                    <a:cubicBezTo>
                      <a:pt x="0" y="132"/>
                      <a:pt x="38" y="171"/>
                      <a:pt x="85" y="171"/>
                    </a:cubicBezTo>
                    <a:cubicBezTo>
                      <a:pt x="115" y="171"/>
                      <a:pt x="144" y="154"/>
                      <a:pt x="159" y="128"/>
                    </a:cubicBezTo>
                    <a:cubicBezTo>
                      <a:pt x="202" y="128"/>
                      <a:pt x="202" y="128"/>
                      <a:pt x="202" y="128"/>
                    </a:cubicBezTo>
                    <a:cubicBezTo>
                      <a:pt x="205" y="128"/>
                      <a:pt x="208" y="127"/>
                      <a:pt x="210" y="125"/>
                    </a:cubicBezTo>
                    <a:cubicBezTo>
                      <a:pt x="224" y="111"/>
                      <a:pt x="224" y="111"/>
                      <a:pt x="224" y="111"/>
                    </a:cubicBezTo>
                    <a:cubicBezTo>
                      <a:pt x="237" y="125"/>
                      <a:pt x="237" y="125"/>
                      <a:pt x="237" y="125"/>
                    </a:cubicBezTo>
                    <a:cubicBezTo>
                      <a:pt x="242" y="129"/>
                      <a:pt x="248" y="129"/>
                      <a:pt x="253" y="125"/>
                    </a:cubicBezTo>
                    <a:cubicBezTo>
                      <a:pt x="266" y="111"/>
                      <a:pt x="266" y="111"/>
                      <a:pt x="266" y="111"/>
                    </a:cubicBezTo>
                    <a:cubicBezTo>
                      <a:pt x="280" y="125"/>
                      <a:pt x="280" y="125"/>
                      <a:pt x="280" y="125"/>
                    </a:cubicBezTo>
                    <a:cubicBezTo>
                      <a:pt x="282" y="127"/>
                      <a:pt x="285" y="128"/>
                      <a:pt x="289" y="128"/>
                    </a:cubicBezTo>
                    <a:cubicBezTo>
                      <a:pt x="292" y="127"/>
                      <a:pt x="295" y="126"/>
                      <a:pt x="297" y="123"/>
                    </a:cubicBezTo>
                    <a:cubicBezTo>
                      <a:pt x="318" y="91"/>
                      <a:pt x="318" y="91"/>
                      <a:pt x="318" y="91"/>
                    </a:cubicBezTo>
                    <a:cubicBezTo>
                      <a:pt x="320" y="87"/>
                      <a:pt x="320" y="83"/>
                      <a:pt x="318" y="79"/>
                    </a:cubicBezTo>
                    <a:close/>
                    <a:moveTo>
                      <a:pt x="286" y="100"/>
                    </a:moveTo>
                    <a:cubicBezTo>
                      <a:pt x="274" y="88"/>
                      <a:pt x="274" y="88"/>
                      <a:pt x="274" y="88"/>
                    </a:cubicBezTo>
                    <a:cubicBezTo>
                      <a:pt x="270" y="84"/>
                      <a:pt x="263" y="84"/>
                      <a:pt x="259" y="88"/>
                    </a:cubicBezTo>
                    <a:cubicBezTo>
                      <a:pt x="245" y="102"/>
                      <a:pt x="245" y="102"/>
                      <a:pt x="245" y="102"/>
                    </a:cubicBezTo>
                    <a:cubicBezTo>
                      <a:pt x="231" y="88"/>
                      <a:pt x="231" y="88"/>
                      <a:pt x="231" y="88"/>
                    </a:cubicBezTo>
                    <a:cubicBezTo>
                      <a:pt x="227" y="84"/>
                      <a:pt x="220" y="84"/>
                      <a:pt x="216" y="88"/>
                    </a:cubicBezTo>
                    <a:cubicBezTo>
                      <a:pt x="198" y="107"/>
                      <a:pt x="198" y="107"/>
                      <a:pt x="198" y="107"/>
                    </a:cubicBezTo>
                    <a:cubicBezTo>
                      <a:pt x="152" y="107"/>
                      <a:pt x="152" y="107"/>
                      <a:pt x="152" y="107"/>
                    </a:cubicBezTo>
                    <a:cubicBezTo>
                      <a:pt x="148" y="107"/>
                      <a:pt x="145" y="109"/>
                      <a:pt x="143" y="113"/>
                    </a:cubicBezTo>
                    <a:cubicBezTo>
                      <a:pt x="132" y="135"/>
                      <a:pt x="110" y="149"/>
                      <a:pt x="85" y="149"/>
                    </a:cubicBezTo>
                    <a:cubicBezTo>
                      <a:pt x="50" y="149"/>
                      <a:pt x="21" y="120"/>
                      <a:pt x="21" y="85"/>
                    </a:cubicBezTo>
                    <a:cubicBezTo>
                      <a:pt x="21" y="50"/>
                      <a:pt x="50" y="21"/>
                      <a:pt x="85" y="21"/>
                    </a:cubicBezTo>
                    <a:cubicBezTo>
                      <a:pt x="110" y="21"/>
                      <a:pt x="132" y="36"/>
                      <a:pt x="143" y="58"/>
                    </a:cubicBezTo>
                    <a:cubicBezTo>
                      <a:pt x="145" y="62"/>
                      <a:pt x="148" y="64"/>
                      <a:pt x="152" y="64"/>
                    </a:cubicBezTo>
                    <a:cubicBezTo>
                      <a:pt x="282" y="64"/>
                      <a:pt x="282" y="64"/>
                      <a:pt x="282" y="64"/>
                    </a:cubicBezTo>
                    <a:cubicBezTo>
                      <a:pt x="296" y="85"/>
                      <a:pt x="296" y="85"/>
                      <a:pt x="296" y="85"/>
                    </a:cubicBezTo>
                    <a:lnTo>
                      <a:pt x="286"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4" name="Oval 455"/>
              <p:cNvSpPr>
                <a:spLocks noChangeArrowheads="1"/>
              </p:cNvSpPr>
              <p:nvPr/>
            </p:nvSpPr>
            <p:spPr bwMode="auto">
              <a:xfrm>
                <a:off x="6119" y="1909"/>
                <a:ext cx="28" cy="2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83" name="Group 349"/>
            <p:cNvGrpSpPr>
              <a:grpSpLocks noChangeAspect="1"/>
            </p:cNvGrpSpPr>
            <p:nvPr/>
          </p:nvGrpSpPr>
          <p:grpSpPr bwMode="auto">
            <a:xfrm>
              <a:off x="2562071" y="3412810"/>
              <a:ext cx="367041" cy="367041"/>
              <a:chOff x="5071" y="1628"/>
              <a:chExt cx="340" cy="340"/>
            </a:xfrm>
            <a:solidFill>
              <a:sysClr val="window" lastClr="FFFFFF"/>
            </a:solidFill>
          </p:grpSpPr>
          <p:sp>
            <p:nvSpPr>
              <p:cNvPr id="90" name="Freeform 350"/>
              <p:cNvSpPr>
                <a:spLocks noEditPoints="1"/>
              </p:cNvSpPr>
              <p:nvPr/>
            </p:nvSpPr>
            <p:spPr bwMode="auto">
              <a:xfrm>
                <a:off x="5071" y="162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91" name="Freeform 351"/>
              <p:cNvSpPr>
                <a:spLocks noEditPoints="1"/>
              </p:cNvSpPr>
              <p:nvPr/>
            </p:nvSpPr>
            <p:spPr bwMode="auto">
              <a:xfrm>
                <a:off x="5141" y="1691"/>
                <a:ext cx="200" cy="199"/>
              </a:xfrm>
              <a:custGeom>
                <a:avLst/>
                <a:gdLst>
                  <a:gd name="T0" fmla="*/ 59 w 301"/>
                  <a:gd name="T1" fmla="*/ 163 h 299"/>
                  <a:gd name="T2" fmla="*/ 2 w 301"/>
                  <a:gd name="T3" fmla="*/ 218 h 299"/>
                  <a:gd name="T4" fmla="*/ 12 w 301"/>
                  <a:gd name="T5" fmla="*/ 289 h 299"/>
                  <a:gd name="T6" fmla="*/ 108 w 301"/>
                  <a:gd name="T7" fmla="*/ 299 h 299"/>
                  <a:gd name="T8" fmla="*/ 119 w 301"/>
                  <a:gd name="T9" fmla="*/ 225 h 299"/>
                  <a:gd name="T10" fmla="*/ 125 w 301"/>
                  <a:gd name="T11" fmla="*/ 206 h 299"/>
                  <a:gd name="T12" fmla="*/ 65 w 301"/>
                  <a:gd name="T13" fmla="*/ 185 h 299"/>
                  <a:gd name="T14" fmla="*/ 42 w 301"/>
                  <a:gd name="T15" fmla="*/ 203 h 299"/>
                  <a:gd name="T16" fmla="*/ 97 w 301"/>
                  <a:gd name="T17" fmla="*/ 278 h 299"/>
                  <a:gd name="T18" fmla="*/ 76 w 301"/>
                  <a:gd name="T19" fmla="*/ 257 h 299"/>
                  <a:gd name="T20" fmla="*/ 55 w 301"/>
                  <a:gd name="T21" fmla="*/ 257 h 299"/>
                  <a:gd name="T22" fmla="*/ 33 w 301"/>
                  <a:gd name="T23" fmla="*/ 278 h 299"/>
                  <a:gd name="T24" fmla="*/ 97 w 301"/>
                  <a:gd name="T25" fmla="*/ 225 h 299"/>
                  <a:gd name="T26" fmla="*/ 296 w 301"/>
                  <a:gd name="T27" fmla="*/ 206 h 299"/>
                  <a:gd name="T28" fmla="*/ 229 w 301"/>
                  <a:gd name="T29" fmla="*/ 163 h 299"/>
                  <a:gd name="T30" fmla="*/ 173 w 301"/>
                  <a:gd name="T31" fmla="*/ 218 h 299"/>
                  <a:gd name="T32" fmla="*/ 183 w 301"/>
                  <a:gd name="T33" fmla="*/ 289 h 299"/>
                  <a:gd name="T34" fmla="*/ 279 w 301"/>
                  <a:gd name="T35" fmla="*/ 299 h 299"/>
                  <a:gd name="T36" fmla="*/ 289 w 301"/>
                  <a:gd name="T37" fmla="*/ 225 h 299"/>
                  <a:gd name="T38" fmla="*/ 296 w 301"/>
                  <a:gd name="T39" fmla="*/ 206 h 299"/>
                  <a:gd name="T40" fmla="*/ 259 w 301"/>
                  <a:gd name="T41" fmla="*/ 203 h 299"/>
                  <a:gd name="T42" fmla="*/ 236 w 301"/>
                  <a:gd name="T43" fmla="*/ 185 h 299"/>
                  <a:gd name="T44" fmla="*/ 247 w 301"/>
                  <a:gd name="T45" fmla="*/ 278 h 299"/>
                  <a:gd name="T46" fmla="*/ 236 w 301"/>
                  <a:gd name="T47" fmla="*/ 246 h 299"/>
                  <a:gd name="T48" fmla="*/ 225 w 301"/>
                  <a:gd name="T49" fmla="*/ 278 h 299"/>
                  <a:gd name="T50" fmla="*/ 204 w 301"/>
                  <a:gd name="T51" fmla="*/ 225 h 299"/>
                  <a:gd name="T52" fmla="*/ 268 w 301"/>
                  <a:gd name="T53" fmla="*/ 278 h 299"/>
                  <a:gd name="T54" fmla="*/ 204 w 301"/>
                  <a:gd name="T55" fmla="*/ 65 h 299"/>
                  <a:gd name="T56" fmla="*/ 211 w 301"/>
                  <a:gd name="T57" fmla="*/ 46 h 299"/>
                  <a:gd name="T58" fmla="*/ 144 w 301"/>
                  <a:gd name="T59" fmla="*/ 3 h 299"/>
                  <a:gd name="T60" fmla="*/ 87 w 301"/>
                  <a:gd name="T61" fmla="*/ 58 h 299"/>
                  <a:gd name="T62" fmla="*/ 97 w 301"/>
                  <a:gd name="T63" fmla="*/ 129 h 299"/>
                  <a:gd name="T64" fmla="*/ 193 w 301"/>
                  <a:gd name="T65" fmla="*/ 139 h 299"/>
                  <a:gd name="T66" fmla="*/ 151 w 301"/>
                  <a:gd name="T67" fmla="*/ 25 h 299"/>
                  <a:gd name="T68" fmla="*/ 128 w 301"/>
                  <a:gd name="T69" fmla="*/ 43 h 299"/>
                  <a:gd name="T70" fmla="*/ 183 w 301"/>
                  <a:gd name="T71" fmla="*/ 118 h 299"/>
                  <a:gd name="T72" fmla="*/ 161 w 301"/>
                  <a:gd name="T73" fmla="*/ 97 h 299"/>
                  <a:gd name="T74" fmla="*/ 140 w 301"/>
                  <a:gd name="T75" fmla="*/ 97 h 299"/>
                  <a:gd name="T76" fmla="*/ 119 w 301"/>
                  <a:gd name="T77" fmla="*/ 118 h 299"/>
                  <a:gd name="T78" fmla="*/ 183 w 301"/>
                  <a:gd name="T79" fmla="*/ 6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1" h="299">
                    <a:moveTo>
                      <a:pt x="72" y="163"/>
                    </a:moveTo>
                    <a:cubicBezTo>
                      <a:pt x="68" y="160"/>
                      <a:pt x="63" y="160"/>
                      <a:pt x="59" y="163"/>
                    </a:cubicBezTo>
                    <a:cubicBezTo>
                      <a:pt x="5" y="206"/>
                      <a:pt x="5" y="206"/>
                      <a:pt x="5" y="206"/>
                    </a:cubicBezTo>
                    <a:cubicBezTo>
                      <a:pt x="2" y="209"/>
                      <a:pt x="0" y="213"/>
                      <a:pt x="2" y="218"/>
                    </a:cubicBezTo>
                    <a:cubicBezTo>
                      <a:pt x="3" y="222"/>
                      <a:pt x="7" y="225"/>
                      <a:pt x="12" y="225"/>
                    </a:cubicBezTo>
                    <a:cubicBezTo>
                      <a:pt x="12" y="289"/>
                      <a:pt x="12" y="289"/>
                      <a:pt x="12" y="289"/>
                    </a:cubicBezTo>
                    <a:cubicBezTo>
                      <a:pt x="12" y="295"/>
                      <a:pt x="17" y="299"/>
                      <a:pt x="23" y="299"/>
                    </a:cubicBezTo>
                    <a:cubicBezTo>
                      <a:pt x="108" y="299"/>
                      <a:pt x="108" y="299"/>
                      <a:pt x="108" y="299"/>
                    </a:cubicBezTo>
                    <a:cubicBezTo>
                      <a:pt x="114" y="299"/>
                      <a:pt x="119" y="295"/>
                      <a:pt x="119" y="289"/>
                    </a:cubicBezTo>
                    <a:cubicBezTo>
                      <a:pt x="119" y="225"/>
                      <a:pt x="119" y="225"/>
                      <a:pt x="119" y="225"/>
                    </a:cubicBezTo>
                    <a:cubicBezTo>
                      <a:pt x="123" y="225"/>
                      <a:pt x="127" y="222"/>
                      <a:pt x="129" y="218"/>
                    </a:cubicBezTo>
                    <a:cubicBezTo>
                      <a:pt x="130" y="213"/>
                      <a:pt x="129" y="209"/>
                      <a:pt x="125" y="206"/>
                    </a:cubicBezTo>
                    <a:lnTo>
                      <a:pt x="72" y="163"/>
                    </a:lnTo>
                    <a:close/>
                    <a:moveTo>
                      <a:pt x="65" y="185"/>
                    </a:moveTo>
                    <a:cubicBezTo>
                      <a:pt x="88" y="203"/>
                      <a:pt x="88" y="203"/>
                      <a:pt x="88" y="203"/>
                    </a:cubicBezTo>
                    <a:cubicBezTo>
                      <a:pt x="42" y="203"/>
                      <a:pt x="42" y="203"/>
                      <a:pt x="42" y="203"/>
                    </a:cubicBezTo>
                    <a:lnTo>
                      <a:pt x="65" y="185"/>
                    </a:lnTo>
                    <a:close/>
                    <a:moveTo>
                      <a:pt x="97" y="278"/>
                    </a:moveTo>
                    <a:cubicBezTo>
                      <a:pt x="76" y="278"/>
                      <a:pt x="76" y="278"/>
                      <a:pt x="76" y="278"/>
                    </a:cubicBezTo>
                    <a:cubicBezTo>
                      <a:pt x="76" y="257"/>
                      <a:pt x="76" y="257"/>
                      <a:pt x="76" y="257"/>
                    </a:cubicBezTo>
                    <a:cubicBezTo>
                      <a:pt x="76" y="251"/>
                      <a:pt x="71" y="246"/>
                      <a:pt x="65" y="246"/>
                    </a:cubicBezTo>
                    <a:cubicBezTo>
                      <a:pt x="59" y="246"/>
                      <a:pt x="55" y="251"/>
                      <a:pt x="55" y="257"/>
                    </a:cubicBezTo>
                    <a:cubicBezTo>
                      <a:pt x="55" y="278"/>
                      <a:pt x="55" y="278"/>
                      <a:pt x="55" y="278"/>
                    </a:cubicBezTo>
                    <a:cubicBezTo>
                      <a:pt x="33" y="278"/>
                      <a:pt x="33" y="278"/>
                      <a:pt x="33" y="278"/>
                    </a:cubicBezTo>
                    <a:cubicBezTo>
                      <a:pt x="33" y="225"/>
                      <a:pt x="33" y="225"/>
                      <a:pt x="33" y="225"/>
                    </a:cubicBezTo>
                    <a:cubicBezTo>
                      <a:pt x="97" y="225"/>
                      <a:pt x="97" y="225"/>
                      <a:pt x="97" y="225"/>
                    </a:cubicBezTo>
                    <a:lnTo>
                      <a:pt x="97" y="278"/>
                    </a:lnTo>
                    <a:close/>
                    <a:moveTo>
                      <a:pt x="296" y="206"/>
                    </a:moveTo>
                    <a:cubicBezTo>
                      <a:pt x="243" y="163"/>
                      <a:pt x="243" y="163"/>
                      <a:pt x="243" y="163"/>
                    </a:cubicBezTo>
                    <a:cubicBezTo>
                      <a:pt x="239" y="160"/>
                      <a:pt x="233" y="160"/>
                      <a:pt x="229" y="163"/>
                    </a:cubicBezTo>
                    <a:cubicBezTo>
                      <a:pt x="176" y="206"/>
                      <a:pt x="176" y="206"/>
                      <a:pt x="176" y="206"/>
                    </a:cubicBezTo>
                    <a:cubicBezTo>
                      <a:pt x="172" y="209"/>
                      <a:pt x="171" y="213"/>
                      <a:pt x="173" y="218"/>
                    </a:cubicBezTo>
                    <a:cubicBezTo>
                      <a:pt x="174" y="222"/>
                      <a:pt x="178" y="225"/>
                      <a:pt x="183" y="225"/>
                    </a:cubicBezTo>
                    <a:cubicBezTo>
                      <a:pt x="183" y="289"/>
                      <a:pt x="183" y="289"/>
                      <a:pt x="183" y="289"/>
                    </a:cubicBezTo>
                    <a:cubicBezTo>
                      <a:pt x="183" y="295"/>
                      <a:pt x="187" y="299"/>
                      <a:pt x="193" y="299"/>
                    </a:cubicBezTo>
                    <a:cubicBezTo>
                      <a:pt x="279" y="299"/>
                      <a:pt x="279" y="299"/>
                      <a:pt x="279" y="299"/>
                    </a:cubicBezTo>
                    <a:cubicBezTo>
                      <a:pt x="285" y="299"/>
                      <a:pt x="289" y="295"/>
                      <a:pt x="289" y="289"/>
                    </a:cubicBezTo>
                    <a:cubicBezTo>
                      <a:pt x="289" y="225"/>
                      <a:pt x="289" y="225"/>
                      <a:pt x="289" y="225"/>
                    </a:cubicBezTo>
                    <a:cubicBezTo>
                      <a:pt x="294" y="225"/>
                      <a:pt x="298" y="222"/>
                      <a:pt x="299" y="218"/>
                    </a:cubicBezTo>
                    <a:cubicBezTo>
                      <a:pt x="301" y="213"/>
                      <a:pt x="300" y="209"/>
                      <a:pt x="296" y="206"/>
                    </a:cubicBezTo>
                    <a:close/>
                    <a:moveTo>
                      <a:pt x="236" y="185"/>
                    </a:moveTo>
                    <a:cubicBezTo>
                      <a:pt x="259" y="203"/>
                      <a:pt x="259" y="203"/>
                      <a:pt x="259" y="203"/>
                    </a:cubicBezTo>
                    <a:cubicBezTo>
                      <a:pt x="213" y="203"/>
                      <a:pt x="213" y="203"/>
                      <a:pt x="213" y="203"/>
                    </a:cubicBezTo>
                    <a:lnTo>
                      <a:pt x="236" y="185"/>
                    </a:lnTo>
                    <a:close/>
                    <a:moveTo>
                      <a:pt x="268" y="278"/>
                    </a:moveTo>
                    <a:cubicBezTo>
                      <a:pt x="247" y="278"/>
                      <a:pt x="247" y="278"/>
                      <a:pt x="247" y="278"/>
                    </a:cubicBezTo>
                    <a:cubicBezTo>
                      <a:pt x="247" y="257"/>
                      <a:pt x="247" y="257"/>
                      <a:pt x="247" y="257"/>
                    </a:cubicBezTo>
                    <a:cubicBezTo>
                      <a:pt x="247" y="251"/>
                      <a:pt x="242" y="246"/>
                      <a:pt x="236" y="246"/>
                    </a:cubicBezTo>
                    <a:cubicBezTo>
                      <a:pt x="230" y="246"/>
                      <a:pt x="225" y="251"/>
                      <a:pt x="225" y="257"/>
                    </a:cubicBezTo>
                    <a:cubicBezTo>
                      <a:pt x="225" y="278"/>
                      <a:pt x="225" y="278"/>
                      <a:pt x="225" y="278"/>
                    </a:cubicBezTo>
                    <a:cubicBezTo>
                      <a:pt x="204" y="278"/>
                      <a:pt x="204" y="278"/>
                      <a:pt x="204" y="278"/>
                    </a:cubicBezTo>
                    <a:cubicBezTo>
                      <a:pt x="204" y="225"/>
                      <a:pt x="204" y="225"/>
                      <a:pt x="204" y="225"/>
                    </a:cubicBezTo>
                    <a:cubicBezTo>
                      <a:pt x="268" y="225"/>
                      <a:pt x="268" y="225"/>
                      <a:pt x="268" y="225"/>
                    </a:cubicBezTo>
                    <a:lnTo>
                      <a:pt x="268" y="278"/>
                    </a:lnTo>
                    <a:close/>
                    <a:moveTo>
                      <a:pt x="204" y="129"/>
                    </a:moveTo>
                    <a:cubicBezTo>
                      <a:pt x="204" y="65"/>
                      <a:pt x="204" y="65"/>
                      <a:pt x="204" y="65"/>
                    </a:cubicBezTo>
                    <a:cubicBezTo>
                      <a:pt x="209" y="65"/>
                      <a:pt x="213" y="62"/>
                      <a:pt x="214" y="58"/>
                    </a:cubicBezTo>
                    <a:cubicBezTo>
                      <a:pt x="216" y="53"/>
                      <a:pt x="214" y="48"/>
                      <a:pt x="211" y="46"/>
                    </a:cubicBezTo>
                    <a:cubicBezTo>
                      <a:pt x="157" y="3"/>
                      <a:pt x="157" y="3"/>
                      <a:pt x="157" y="3"/>
                    </a:cubicBezTo>
                    <a:cubicBezTo>
                      <a:pt x="153" y="0"/>
                      <a:pt x="148" y="0"/>
                      <a:pt x="144" y="3"/>
                    </a:cubicBezTo>
                    <a:cubicBezTo>
                      <a:pt x="91" y="46"/>
                      <a:pt x="91" y="46"/>
                      <a:pt x="91" y="46"/>
                    </a:cubicBezTo>
                    <a:cubicBezTo>
                      <a:pt x="87" y="48"/>
                      <a:pt x="86" y="53"/>
                      <a:pt x="87" y="58"/>
                    </a:cubicBezTo>
                    <a:cubicBezTo>
                      <a:pt x="89" y="62"/>
                      <a:pt x="93" y="65"/>
                      <a:pt x="97" y="65"/>
                    </a:cubicBezTo>
                    <a:cubicBezTo>
                      <a:pt x="97" y="129"/>
                      <a:pt x="97" y="129"/>
                      <a:pt x="97" y="129"/>
                    </a:cubicBezTo>
                    <a:cubicBezTo>
                      <a:pt x="97" y="135"/>
                      <a:pt x="102" y="139"/>
                      <a:pt x="108" y="139"/>
                    </a:cubicBezTo>
                    <a:cubicBezTo>
                      <a:pt x="193" y="139"/>
                      <a:pt x="193" y="139"/>
                      <a:pt x="193" y="139"/>
                    </a:cubicBezTo>
                    <a:cubicBezTo>
                      <a:pt x="199" y="139"/>
                      <a:pt x="204" y="135"/>
                      <a:pt x="204" y="129"/>
                    </a:cubicBezTo>
                    <a:close/>
                    <a:moveTo>
                      <a:pt x="151" y="25"/>
                    </a:moveTo>
                    <a:cubicBezTo>
                      <a:pt x="174" y="43"/>
                      <a:pt x="174" y="43"/>
                      <a:pt x="174" y="43"/>
                    </a:cubicBezTo>
                    <a:cubicBezTo>
                      <a:pt x="128" y="43"/>
                      <a:pt x="128" y="43"/>
                      <a:pt x="128" y="43"/>
                    </a:cubicBezTo>
                    <a:lnTo>
                      <a:pt x="151" y="25"/>
                    </a:lnTo>
                    <a:close/>
                    <a:moveTo>
                      <a:pt x="183" y="118"/>
                    </a:moveTo>
                    <a:cubicBezTo>
                      <a:pt x="161" y="118"/>
                      <a:pt x="161" y="118"/>
                      <a:pt x="161" y="118"/>
                    </a:cubicBezTo>
                    <a:cubicBezTo>
                      <a:pt x="161" y="97"/>
                      <a:pt x="161" y="97"/>
                      <a:pt x="161" y="97"/>
                    </a:cubicBezTo>
                    <a:cubicBezTo>
                      <a:pt x="161" y="91"/>
                      <a:pt x="157" y="86"/>
                      <a:pt x="151" y="86"/>
                    </a:cubicBezTo>
                    <a:cubicBezTo>
                      <a:pt x="145" y="86"/>
                      <a:pt x="140" y="91"/>
                      <a:pt x="140" y="97"/>
                    </a:cubicBezTo>
                    <a:cubicBezTo>
                      <a:pt x="140" y="118"/>
                      <a:pt x="140" y="118"/>
                      <a:pt x="140" y="118"/>
                    </a:cubicBezTo>
                    <a:cubicBezTo>
                      <a:pt x="119" y="118"/>
                      <a:pt x="119" y="118"/>
                      <a:pt x="119" y="118"/>
                    </a:cubicBezTo>
                    <a:cubicBezTo>
                      <a:pt x="119" y="65"/>
                      <a:pt x="119" y="65"/>
                      <a:pt x="119" y="65"/>
                    </a:cubicBezTo>
                    <a:cubicBezTo>
                      <a:pt x="183" y="65"/>
                      <a:pt x="183" y="65"/>
                      <a:pt x="183" y="65"/>
                    </a:cubicBezTo>
                    <a:lnTo>
                      <a:pt x="183" y="1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84" name="Group 29"/>
            <p:cNvGrpSpPr>
              <a:grpSpLocks noChangeAspect="1"/>
            </p:cNvGrpSpPr>
            <p:nvPr/>
          </p:nvGrpSpPr>
          <p:grpSpPr bwMode="auto">
            <a:xfrm>
              <a:off x="4461783" y="2072507"/>
              <a:ext cx="371475" cy="371475"/>
              <a:chOff x="2077" y="567"/>
              <a:chExt cx="234" cy="234"/>
            </a:xfrm>
            <a:solidFill>
              <a:sysClr val="window" lastClr="FFFFFF"/>
            </a:solidFill>
          </p:grpSpPr>
          <p:sp>
            <p:nvSpPr>
              <p:cNvPr id="88" name="Freeform 30"/>
              <p:cNvSpPr>
                <a:spLocks noEditPoints="1"/>
              </p:cNvSpPr>
              <p:nvPr/>
            </p:nvSpPr>
            <p:spPr bwMode="auto">
              <a:xfrm>
                <a:off x="2077" y="567"/>
                <a:ext cx="234" cy="234"/>
              </a:xfrm>
              <a:custGeom>
                <a:avLst/>
                <a:gdLst>
                  <a:gd name="T0" fmla="*/ 97 w 194"/>
                  <a:gd name="T1" fmla="*/ 8 h 194"/>
                  <a:gd name="T2" fmla="*/ 186 w 194"/>
                  <a:gd name="T3" fmla="*/ 97 h 194"/>
                  <a:gd name="T4" fmla="*/ 97 w 194"/>
                  <a:gd name="T5" fmla="*/ 186 h 194"/>
                  <a:gd name="T6" fmla="*/ 8 w 194"/>
                  <a:gd name="T7" fmla="*/ 97 h 194"/>
                  <a:gd name="T8" fmla="*/ 97 w 194"/>
                  <a:gd name="T9" fmla="*/ 8 h 194"/>
                  <a:gd name="T10" fmla="*/ 97 w 194"/>
                  <a:gd name="T11" fmla="*/ 0 h 194"/>
                  <a:gd name="T12" fmla="*/ 0 w 194"/>
                  <a:gd name="T13" fmla="*/ 97 h 194"/>
                  <a:gd name="T14" fmla="*/ 97 w 194"/>
                  <a:gd name="T15" fmla="*/ 194 h 194"/>
                  <a:gd name="T16" fmla="*/ 194 w 194"/>
                  <a:gd name="T17" fmla="*/ 97 h 194"/>
                  <a:gd name="T18" fmla="*/ 97 w 194"/>
                  <a:gd name="T19"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4">
                    <a:moveTo>
                      <a:pt x="97" y="8"/>
                    </a:moveTo>
                    <a:cubicBezTo>
                      <a:pt x="146" y="8"/>
                      <a:pt x="186" y="48"/>
                      <a:pt x="186" y="97"/>
                    </a:cubicBezTo>
                    <a:cubicBezTo>
                      <a:pt x="186" y="146"/>
                      <a:pt x="146" y="186"/>
                      <a:pt x="97" y="186"/>
                    </a:cubicBezTo>
                    <a:cubicBezTo>
                      <a:pt x="48" y="186"/>
                      <a:pt x="8" y="146"/>
                      <a:pt x="8" y="97"/>
                    </a:cubicBezTo>
                    <a:cubicBezTo>
                      <a:pt x="8" y="48"/>
                      <a:pt x="48" y="8"/>
                      <a:pt x="97" y="8"/>
                    </a:cubicBezTo>
                    <a:moveTo>
                      <a:pt x="97" y="0"/>
                    </a:moveTo>
                    <a:cubicBezTo>
                      <a:pt x="43" y="0"/>
                      <a:pt x="0" y="43"/>
                      <a:pt x="0" y="97"/>
                    </a:cubicBezTo>
                    <a:cubicBezTo>
                      <a:pt x="0" y="151"/>
                      <a:pt x="43" y="194"/>
                      <a:pt x="97" y="194"/>
                    </a:cubicBezTo>
                    <a:cubicBezTo>
                      <a:pt x="151" y="194"/>
                      <a:pt x="194" y="151"/>
                      <a:pt x="194" y="97"/>
                    </a:cubicBezTo>
                    <a:cubicBezTo>
                      <a:pt x="194" y="43"/>
                      <a:pt x="151" y="0"/>
                      <a:pt x="9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9" name="Freeform 31"/>
              <p:cNvSpPr>
                <a:spLocks noEditPoints="1"/>
              </p:cNvSpPr>
              <p:nvPr/>
            </p:nvSpPr>
            <p:spPr bwMode="auto">
              <a:xfrm>
                <a:off x="2118" y="608"/>
                <a:ext cx="152" cy="129"/>
              </a:xfrm>
              <a:custGeom>
                <a:avLst/>
                <a:gdLst>
                  <a:gd name="T0" fmla="*/ 91 w 126"/>
                  <a:gd name="T1" fmla="*/ 19 h 107"/>
                  <a:gd name="T2" fmla="*/ 87 w 126"/>
                  <a:gd name="T3" fmla="*/ 0 h 107"/>
                  <a:gd name="T4" fmla="*/ 35 w 126"/>
                  <a:gd name="T5" fmla="*/ 6 h 107"/>
                  <a:gd name="T6" fmla="*/ 6 w 126"/>
                  <a:gd name="T7" fmla="*/ 19 h 107"/>
                  <a:gd name="T8" fmla="*/ 0 w 126"/>
                  <a:gd name="T9" fmla="*/ 104 h 107"/>
                  <a:gd name="T10" fmla="*/ 120 w 126"/>
                  <a:gd name="T11" fmla="*/ 107 h 107"/>
                  <a:gd name="T12" fmla="*/ 126 w 126"/>
                  <a:gd name="T13" fmla="*/ 22 h 107"/>
                  <a:gd name="T14" fmla="*/ 35 w 126"/>
                  <a:gd name="T15" fmla="*/ 100 h 107"/>
                  <a:gd name="T16" fmla="*/ 26 w 126"/>
                  <a:gd name="T17" fmla="*/ 87 h 107"/>
                  <a:gd name="T18" fmla="*/ 19 w 126"/>
                  <a:gd name="T19" fmla="*/ 87 h 107"/>
                  <a:gd name="T20" fmla="*/ 11 w 126"/>
                  <a:gd name="T21" fmla="*/ 100 h 107"/>
                  <a:gd name="T22" fmla="*/ 35 w 126"/>
                  <a:gd name="T23" fmla="*/ 26 h 107"/>
                  <a:gd name="T24" fmla="*/ 83 w 126"/>
                  <a:gd name="T25" fmla="*/ 100 h 107"/>
                  <a:gd name="T26" fmla="*/ 58 w 126"/>
                  <a:gd name="T27" fmla="*/ 87 h 107"/>
                  <a:gd name="T28" fmla="*/ 52 w 126"/>
                  <a:gd name="T29" fmla="*/ 87 h 107"/>
                  <a:gd name="T30" fmla="*/ 43 w 126"/>
                  <a:gd name="T31" fmla="*/ 100 h 107"/>
                  <a:gd name="T32" fmla="*/ 83 w 126"/>
                  <a:gd name="T33" fmla="*/ 11 h 107"/>
                  <a:gd name="T34" fmla="*/ 115 w 126"/>
                  <a:gd name="T35" fmla="*/ 100 h 107"/>
                  <a:gd name="T36" fmla="*/ 107 w 126"/>
                  <a:gd name="T37" fmla="*/ 87 h 107"/>
                  <a:gd name="T38" fmla="*/ 100 w 126"/>
                  <a:gd name="T39" fmla="*/ 87 h 107"/>
                  <a:gd name="T40" fmla="*/ 91 w 126"/>
                  <a:gd name="T41" fmla="*/ 100 h 107"/>
                  <a:gd name="T42" fmla="*/ 115 w 126"/>
                  <a:gd name="T43" fmla="*/ 26 h 107"/>
                  <a:gd name="T44" fmla="*/ 18 w 126"/>
                  <a:gd name="T45" fmla="*/ 71 h 107"/>
                  <a:gd name="T46" fmla="*/ 26 w 126"/>
                  <a:gd name="T47" fmla="*/ 71 h 107"/>
                  <a:gd name="T48" fmla="*/ 18 w 126"/>
                  <a:gd name="T49" fmla="*/ 71 h 107"/>
                  <a:gd name="T50" fmla="*/ 22 w 126"/>
                  <a:gd name="T51" fmla="*/ 51 h 107"/>
                  <a:gd name="T52" fmla="*/ 22 w 126"/>
                  <a:gd name="T53" fmla="*/ 59 h 107"/>
                  <a:gd name="T54" fmla="*/ 18 w 126"/>
                  <a:gd name="T55" fmla="*/ 39 h 107"/>
                  <a:gd name="T56" fmla="*/ 26 w 126"/>
                  <a:gd name="T57" fmla="*/ 39 h 107"/>
                  <a:gd name="T58" fmla="*/ 18 w 126"/>
                  <a:gd name="T59" fmla="*/ 39 h 107"/>
                  <a:gd name="T60" fmla="*/ 55 w 126"/>
                  <a:gd name="T61" fmla="*/ 67 h 107"/>
                  <a:gd name="T62" fmla="*/ 55 w 126"/>
                  <a:gd name="T63" fmla="*/ 75 h 107"/>
                  <a:gd name="T64" fmla="*/ 51 w 126"/>
                  <a:gd name="T65" fmla="*/ 55 h 107"/>
                  <a:gd name="T66" fmla="*/ 59 w 126"/>
                  <a:gd name="T67" fmla="*/ 55 h 107"/>
                  <a:gd name="T68" fmla="*/ 51 w 126"/>
                  <a:gd name="T69" fmla="*/ 55 h 107"/>
                  <a:gd name="T70" fmla="*/ 55 w 126"/>
                  <a:gd name="T71" fmla="*/ 35 h 107"/>
                  <a:gd name="T72" fmla="*/ 55 w 126"/>
                  <a:gd name="T73" fmla="*/ 43 h 107"/>
                  <a:gd name="T74" fmla="*/ 67 w 126"/>
                  <a:gd name="T75" fmla="*/ 71 h 107"/>
                  <a:gd name="T76" fmla="*/ 75 w 126"/>
                  <a:gd name="T77" fmla="*/ 71 h 107"/>
                  <a:gd name="T78" fmla="*/ 67 w 126"/>
                  <a:gd name="T79" fmla="*/ 71 h 107"/>
                  <a:gd name="T80" fmla="*/ 71 w 126"/>
                  <a:gd name="T81" fmla="*/ 51 h 107"/>
                  <a:gd name="T82" fmla="*/ 71 w 126"/>
                  <a:gd name="T83" fmla="*/ 59 h 107"/>
                  <a:gd name="T84" fmla="*/ 67 w 126"/>
                  <a:gd name="T85" fmla="*/ 39 h 107"/>
                  <a:gd name="T86" fmla="*/ 75 w 126"/>
                  <a:gd name="T87" fmla="*/ 39 h 107"/>
                  <a:gd name="T88" fmla="*/ 67 w 126"/>
                  <a:gd name="T89" fmla="*/ 39 h 107"/>
                  <a:gd name="T90" fmla="*/ 104 w 126"/>
                  <a:gd name="T91" fmla="*/ 67 h 107"/>
                  <a:gd name="T92" fmla="*/ 104 w 126"/>
                  <a:gd name="T93" fmla="*/ 75 h 107"/>
                  <a:gd name="T94" fmla="*/ 100 w 126"/>
                  <a:gd name="T95" fmla="*/ 55 h 107"/>
                  <a:gd name="T96" fmla="*/ 108 w 126"/>
                  <a:gd name="T97" fmla="*/ 55 h 107"/>
                  <a:gd name="T98" fmla="*/ 100 w 126"/>
                  <a:gd name="T99" fmla="*/ 55 h 107"/>
                  <a:gd name="T100" fmla="*/ 104 w 126"/>
                  <a:gd name="T101" fmla="*/ 35 h 107"/>
                  <a:gd name="T102" fmla="*/ 104 w 126"/>
                  <a:gd name="T103" fmla="*/ 43 h 107"/>
                  <a:gd name="T104" fmla="*/ 51 w 126"/>
                  <a:gd name="T105" fmla="*/ 22 h 107"/>
                  <a:gd name="T106" fmla="*/ 59 w 126"/>
                  <a:gd name="T107" fmla="*/ 22 h 107"/>
                  <a:gd name="T108" fmla="*/ 51 w 126"/>
                  <a:gd name="T109" fmla="*/ 22 h 107"/>
                  <a:gd name="T110" fmla="*/ 71 w 126"/>
                  <a:gd name="T111" fmla="*/ 18 h 107"/>
                  <a:gd name="T112" fmla="*/ 71 w 126"/>
                  <a:gd name="T113" fmla="*/ 2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 h="107">
                    <a:moveTo>
                      <a:pt x="120" y="19"/>
                    </a:moveTo>
                    <a:cubicBezTo>
                      <a:pt x="91" y="19"/>
                      <a:pt x="91" y="19"/>
                      <a:pt x="91" y="19"/>
                    </a:cubicBezTo>
                    <a:cubicBezTo>
                      <a:pt x="91" y="6"/>
                      <a:pt x="91" y="6"/>
                      <a:pt x="91" y="6"/>
                    </a:cubicBezTo>
                    <a:cubicBezTo>
                      <a:pt x="91" y="4"/>
                      <a:pt x="90" y="0"/>
                      <a:pt x="87" y="0"/>
                    </a:cubicBezTo>
                    <a:cubicBezTo>
                      <a:pt x="39" y="0"/>
                      <a:pt x="39" y="0"/>
                      <a:pt x="39" y="0"/>
                    </a:cubicBezTo>
                    <a:cubicBezTo>
                      <a:pt x="36" y="0"/>
                      <a:pt x="35" y="4"/>
                      <a:pt x="35" y="6"/>
                    </a:cubicBezTo>
                    <a:cubicBezTo>
                      <a:pt x="35" y="19"/>
                      <a:pt x="35" y="19"/>
                      <a:pt x="35" y="19"/>
                    </a:cubicBezTo>
                    <a:cubicBezTo>
                      <a:pt x="6" y="19"/>
                      <a:pt x="6" y="19"/>
                      <a:pt x="6" y="19"/>
                    </a:cubicBezTo>
                    <a:cubicBezTo>
                      <a:pt x="4" y="19"/>
                      <a:pt x="0" y="20"/>
                      <a:pt x="0" y="22"/>
                    </a:cubicBezTo>
                    <a:cubicBezTo>
                      <a:pt x="0" y="104"/>
                      <a:pt x="0" y="104"/>
                      <a:pt x="0" y="104"/>
                    </a:cubicBezTo>
                    <a:cubicBezTo>
                      <a:pt x="0" y="106"/>
                      <a:pt x="4" y="107"/>
                      <a:pt x="6" y="107"/>
                    </a:cubicBezTo>
                    <a:cubicBezTo>
                      <a:pt x="120" y="107"/>
                      <a:pt x="120" y="107"/>
                      <a:pt x="120" y="107"/>
                    </a:cubicBezTo>
                    <a:cubicBezTo>
                      <a:pt x="122" y="107"/>
                      <a:pt x="126" y="106"/>
                      <a:pt x="126" y="104"/>
                    </a:cubicBezTo>
                    <a:cubicBezTo>
                      <a:pt x="126" y="22"/>
                      <a:pt x="126" y="22"/>
                      <a:pt x="126" y="22"/>
                    </a:cubicBezTo>
                    <a:cubicBezTo>
                      <a:pt x="126" y="20"/>
                      <a:pt x="122" y="19"/>
                      <a:pt x="120" y="19"/>
                    </a:cubicBezTo>
                    <a:close/>
                    <a:moveTo>
                      <a:pt x="35" y="100"/>
                    </a:moveTo>
                    <a:cubicBezTo>
                      <a:pt x="26" y="100"/>
                      <a:pt x="26" y="100"/>
                      <a:pt x="26" y="100"/>
                    </a:cubicBezTo>
                    <a:cubicBezTo>
                      <a:pt x="26" y="87"/>
                      <a:pt x="26" y="87"/>
                      <a:pt x="26" y="87"/>
                    </a:cubicBezTo>
                    <a:cubicBezTo>
                      <a:pt x="26" y="85"/>
                      <a:pt x="25" y="83"/>
                      <a:pt x="22" y="83"/>
                    </a:cubicBezTo>
                    <a:cubicBezTo>
                      <a:pt x="20" y="83"/>
                      <a:pt x="19" y="85"/>
                      <a:pt x="19" y="87"/>
                    </a:cubicBezTo>
                    <a:cubicBezTo>
                      <a:pt x="19" y="100"/>
                      <a:pt x="19" y="100"/>
                      <a:pt x="19" y="100"/>
                    </a:cubicBezTo>
                    <a:cubicBezTo>
                      <a:pt x="11" y="100"/>
                      <a:pt x="11" y="100"/>
                      <a:pt x="11" y="100"/>
                    </a:cubicBezTo>
                    <a:cubicBezTo>
                      <a:pt x="11" y="26"/>
                      <a:pt x="11" y="26"/>
                      <a:pt x="11" y="26"/>
                    </a:cubicBezTo>
                    <a:cubicBezTo>
                      <a:pt x="35" y="26"/>
                      <a:pt x="35" y="26"/>
                      <a:pt x="35" y="26"/>
                    </a:cubicBezTo>
                    <a:lnTo>
                      <a:pt x="35" y="100"/>
                    </a:lnTo>
                    <a:close/>
                    <a:moveTo>
                      <a:pt x="83" y="100"/>
                    </a:moveTo>
                    <a:cubicBezTo>
                      <a:pt x="58" y="100"/>
                      <a:pt x="58" y="100"/>
                      <a:pt x="58" y="100"/>
                    </a:cubicBezTo>
                    <a:cubicBezTo>
                      <a:pt x="58" y="87"/>
                      <a:pt x="58" y="87"/>
                      <a:pt x="58" y="87"/>
                    </a:cubicBezTo>
                    <a:cubicBezTo>
                      <a:pt x="58" y="85"/>
                      <a:pt x="57" y="83"/>
                      <a:pt x="55" y="83"/>
                    </a:cubicBezTo>
                    <a:cubicBezTo>
                      <a:pt x="53" y="83"/>
                      <a:pt x="52" y="85"/>
                      <a:pt x="52" y="87"/>
                    </a:cubicBezTo>
                    <a:cubicBezTo>
                      <a:pt x="52" y="100"/>
                      <a:pt x="52" y="100"/>
                      <a:pt x="52" y="100"/>
                    </a:cubicBezTo>
                    <a:cubicBezTo>
                      <a:pt x="43" y="100"/>
                      <a:pt x="43" y="100"/>
                      <a:pt x="43" y="100"/>
                    </a:cubicBezTo>
                    <a:cubicBezTo>
                      <a:pt x="43" y="11"/>
                      <a:pt x="43" y="11"/>
                      <a:pt x="43" y="11"/>
                    </a:cubicBezTo>
                    <a:cubicBezTo>
                      <a:pt x="83" y="11"/>
                      <a:pt x="83" y="11"/>
                      <a:pt x="83" y="11"/>
                    </a:cubicBezTo>
                    <a:lnTo>
                      <a:pt x="83" y="100"/>
                    </a:lnTo>
                    <a:close/>
                    <a:moveTo>
                      <a:pt x="115" y="100"/>
                    </a:moveTo>
                    <a:cubicBezTo>
                      <a:pt x="107" y="100"/>
                      <a:pt x="107" y="100"/>
                      <a:pt x="107" y="100"/>
                    </a:cubicBezTo>
                    <a:cubicBezTo>
                      <a:pt x="107" y="87"/>
                      <a:pt x="107" y="87"/>
                      <a:pt x="107" y="87"/>
                    </a:cubicBezTo>
                    <a:cubicBezTo>
                      <a:pt x="107" y="85"/>
                      <a:pt x="106" y="83"/>
                      <a:pt x="104" y="83"/>
                    </a:cubicBezTo>
                    <a:cubicBezTo>
                      <a:pt x="101" y="83"/>
                      <a:pt x="100" y="85"/>
                      <a:pt x="100" y="87"/>
                    </a:cubicBezTo>
                    <a:cubicBezTo>
                      <a:pt x="100" y="100"/>
                      <a:pt x="100" y="100"/>
                      <a:pt x="100" y="100"/>
                    </a:cubicBezTo>
                    <a:cubicBezTo>
                      <a:pt x="91" y="100"/>
                      <a:pt x="91" y="100"/>
                      <a:pt x="91" y="100"/>
                    </a:cubicBezTo>
                    <a:cubicBezTo>
                      <a:pt x="91" y="26"/>
                      <a:pt x="91" y="26"/>
                      <a:pt x="91" y="26"/>
                    </a:cubicBezTo>
                    <a:cubicBezTo>
                      <a:pt x="115" y="26"/>
                      <a:pt x="115" y="26"/>
                      <a:pt x="115" y="26"/>
                    </a:cubicBezTo>
                    <a:lnTo>
                      <a:pt x="115" y="100"/>
                    </a:lnTo>
                    <a:close/>
                    <a:moveTo>
                      <a:pt x="18" y="71"/>
                    </a:moveTo>
                    <a:cubicBezTo>
                      <a:pt x="18" y="69"/>
                      <a:pt x="20" y="67"/>
                      <a:pt x="22" y="67"/>
                    </a:cubicBezTo>
                    <a:cubicBezTo>
                      <a:pt x="25" y="67"/>
                      <a:pt x="26" y="69"/>
                      <a:pt x="26" y="71"/>
                    </a:cubicBezTo>
                    <a:cubicBezTo>
                      <a:pt x="26" y="73"/>
                      <a:pt x="25" y="75"/>
                      <a:pt x="22" y="75"/>
                    </a:cubicBezTo>
                    <a:cubicBezTo>
                      <a:pt x="20" y="75"/>
                      <a:pt x="18" y="73"/>
                      <a:pt x="18" y="71"/>
                    </a:cubicBezTo>
                    <a:close/>
                    <a:moveTo>
                      <a:pt x="18" y="55"/>
                    </a:moveTo>
                    <a:cubicBezTo>
                      <a:pt x="18" y="53"/>
                      <a:pt x="20" y="51"/>
                      <a:pt x="22" y="51"/>
                    </a:cubicBezTo>
                    <a:cubicBezTo>
                      <a:pt x="25" y="51"/>
                      <a:pt x="26" y="53"/>
                      <a:pt x="26" y="55"/>
                    </a:cubicBezTo>
                    <a:cubicBezTo>
                      <a:pt x="26" y="57"/>
                      <a:pt x="25" y="59"/>
                      <a:pt x="22" y="59"/>
                    </a:cubicBezTo>
                    <a:cubicBezTo>
                      <a:pt x="20" y="59"/>
                      <a:pt x="18" y="57"/>
                      <a:pt x="18" y="55"/>
                    </a:cubicBezTo>
                    <a:close/>
                    <a:moveTo>
                      <a:pt x="18" y="39"/>
                    </a:moveTo>
                    <a:cubicBezTo>
                      <a:pt x="18" y="36"/>
                      <a:pt x="20" y="35"/>
                      <a:pt x="22" y="35"/>
                    </a:cubicBezTo>
                    <a:cubicBezTo>
                      <a:pt x="25" y="35"/>
                      <a:pt x="26" y="36"/>
                      <a:pt x="26" y="39"/>
                    </a:cubicBezTo>
                    <a:cubicBezTo>
                      <a:pt x="26" y="41"/>
                      <a:pt x="25" y="43"/>
                      <a:pt x="22" y="43"/>
                    </a:cubicBezTo>
                    <a:cubicBezTo>
                      <a:pt x="20" y="43"/>
                      <a:pt x="18" y="41"/>
                      <a:pt x="18" y="39"/>
                    </a:cubicBezTo>
                    <a:close/>
                    <a:moveTo>
                      <a:pt x="51" y="71"/>
                    </a:moveTo>
                    <a:cubicBezTo>
                      <a:pt x="51" y="69"/>
                      <a:pt x="53" y="67"/>
                      <a:pt x="55" y="67"/>
                    </a:cubicBezTo>
                    <a:cubicBezTo>
                      <a:pt x="57" y="67"/>
                      <a:pt x="59" y="69"/>
                      <a:pt x="59" y="71"/>
                    </a:cubicBezTo>
                    <a:cubicBezTo>
                      <a:pt x="59" y="73"/>
                      <a:pt x="57" y="75"/>
                      <a:pt x="55" y="75"/>
                    </a:cubicBezTo>
                    <a:cubicBezTo>
                      <a:pt x="53" y="75"/>
                      <a:pt x="51" y="73"/>
                      <a:pt x="51" y="71"/>
                    </a:cubicBezTo>
                    <a:close/>
                    <a:moveTo>
                      <a:pt x="51" y="55"/>
                    </a:moveTo>
                    <a:cubicBezTo>
                      <a:pt x="51" y="53"/>
                      <a:pt x="53" y="51"/>
                      <a:pt x="55" y="51"/>
                    </a:cubicBezTo>
                    <a:cubicBezTo>
                      <a:pt x="57" y="51"/>
                      <a:pt x="59" y="53"/>
                      <a:pt x="59" y="55"/>
                    </a:cubicBezTo>
                    <a:cubicBezTo>
                      <a:pt x="59" y="57"/>
                      <a:pt x="57" y="59"/>
                      <a:pt x="55" y="59"/>
                    </a:cubicBezTo>
                    <a:cubicBezTo>
                      <a:pt x="53" y="59"/>
                      <a:pt x="51" y="57"/>
                      <a:pt x="51" y="55"/>
                    </a:cubicBezTo>
                    <a:close/>
                    <a:moveTo>
                      <a:pt x="51" y="39"/>
                    </a:moveTo>
                    <a:cubicBezTo>
                      <a:pt x="51" y="36"/>
                      <a:pt x="53" y="35"/>
                      <a:pt x="55" y="35"/>
                    </a:cubicBezTo>
                    <a:cubicBezTo>
                      <a:pt x="57" y="35"/>
                      <a:pt x="59" y="36"/>
                      <a:pt x="59" y="39"/>
                    </a:cubicBezTo>
                    <a:cubicBezTo>
                      <a:pt x="59" y="41"/>
                      <a:pt x="57" y="43"/>
                      <a:pt x="55" y="43"/>
                    </a:cubicBezTo>
                    <a:cubicBezTo>
                      <a:pt x="53" y="43"/>
                      <a:pt x="51" y="41"/>
                      <a:pt x="51" y="39"/>
                    </a:cubicBezTo>
                    <a:close/>
                    <a:moveTo>
                      <a:pt x="67" y="71"/>
                    </a:moveTo>
                    <a:cubicBezTo>
                      <a:pt x="67" y="69"/>
                      <a:pt x="69" y="67"/>
                      <a:pt x="71" y="67"/>
                    </a:cubicBezTo>
                    <a:cubicBezTo>
                      <a:pt x="73" y="67"/>
                      <a:pt x="75" y="69"/>
                      <a:pt x="75" y="71"/>
                    </a:cubicBezTo>
                    <a:cubicBezTo>
                      <a:pt x="75" y="73"/>
                      <a:pt x="73" y="75"/>
                      <a:pt x="71" y="75"/>
                    </a:cubicBezTo>
                    <a:cubicBezTo>
                      <a:pt x="69" y="75"/>
                      <a:pt x="67" y="73"/>
                      <a:pt x="67" y="71"/>
                    </a:cubicBezTo>
                    <a:close/>
                    <a:moveTo>
                      <a:pt x="67" y="55"/>
                    </a:moveTo>
                    <a:cubicBezTo>
                      <a:pt x="67" y="53"/>
                      <a:pt x="69" y="51"/>
                      <a:pt x="71" y="51"/>
                    </a:cubicBezTo>
                    <a:cubicBezTo>
                      <a:pt x="73" y="51"/>
                      <a:pt x="75" y="53"/>
                      <a:pt x="75" y="55"/>
                    </a:cubicBezTo>
                    <a:cubicBezTo>
                      <a:pt x="75" y="57"/>
                      <a:pt x="73" y="59"/>
                      <a:pt x="71" y="59"/>
                    </a:cubicBezTo>
                    <a:cubicBezTo>
                      <a:pt x="69" y="59"/>
                      <a:pt x="67" y="57"/>
                      <a:pt x="67" y="55"/>
                    </a:cubicBezTo>
                    <a:close/>
                    <a:moveTo>
                      <a:pt x="67" y="39"/>
                    </a:moveTo>
                    <a:cubicBezTo>
                      <a:pt x="67" y="36"/>
                      <a:pt x="69" y="35"/>
                      <a:pt x="71" y="35"/>
                    </a:cubicBezTo>
                    <a:cubicBezTo>
                      <a:pt x="73" y="35"/>
                      <a:pt x="75" y="36"/>
                      <a:pt x="75" y="39"/>
                    </a:cubicBezTo>
                    <a:cubicBezTo>
                      <a:pt x="75" y="41"/>
                      <a:pt x="73" y="43"/>
                      <a:pt x="71" y="43"/>
                    </a:cubicBezTo>
                    <a:cubicBezTo>
                      <a:pt x="69" y="43"/>
                      <a:pt x="67" y="41"/>
                      <a:pt x="67" y="39"/>
                    </a:cubicBezTo>
                    <a:close/>
                    <a:moveTo>
                      <a:pt x="100" y="71"/>
                    </a:moveTo>
                    <a:cubicBezTo>
                      <a:pt x="100" y="69"/>
                      <a:pt x="101" y="67"/>
                      <a:pt x="104" y="67"/>
                    </a:cubicBezTo>
                    <a:cubicBezTo>
                      <a:pt x="106" y="67"/>
                      <a:pt x="108" y="69"/>
                      <a:pt x="108" y="71"/>
                    </a:cubicBezTo>
                    <a:cubicBezTo>
                      <a:pt x="108" y="73"/>
                      <a:pt x="106" y="75"/>
                      <a:pt x="104" y="75"/>
                    </a:cubicBezTo>
                    <a:cubicBezTo>
                      <a:pt x="101" y="75"/>
                      <a:pt x="100" y="73"/>
                      <a:pt x="100" y="71"/>
                    </a:cubicBezTo>
                    <a:close/>
                    <a:moveTo>
                      <a:pt x="100" y="55"/>
                    </a:moveTo>
                    <a:cubicBezTo>
                      <a:pt x="100" y="53"/>
                      <a:pt x="101" y="51"/>
                      <a:pt x="104" y="51"/>
                    </a:cubicBezTo>
                    <a:cubicBezTo>
                      <a:pt x="106" y="51"/>
                      <a:pt x="108" y="53"/>
                      <a:pt x="108" y="55"/>
                    </a:cubicBezTo>
                    <a:cubicBezTo>
                      <a:pt x="108" y="57"/>
                      <a:pt x="106" y="59"/>
                      <a:pt x="104" y="59"/>
                    </a:cubicBezTo>
                    <a:cubicBezTo>
                      <a:pt x="101" y="59"/>
                      <a:pt x="100" y="57"/>
                      <a:pt x="100" y="55"/>
                    </a:cubicBezTo>
                    <a:close/>
                    <a:moveTo>
                      <a:pt x="100" y="39"/>
                    </a:moveTo>
                    <a:cubicBezTo>
                      <a:pt x="100" y="36"/>
                      <a:pt x="101" y="35"/>
                      <a:pt x="104" y="35"/>
                    </a:cubicBezTo>
                    <a:cubicBezTo>
                      <a:pt x="106" y="35"/>
                      <a:pt x="108" y="36"/>
                      <a:pt x="108" y="39"/>
                    </a:cubicBezTo>
                    <a:cubicBezTo>
                      <a:pt x="108" y="41"/>
                      <a:pt x="106" y="43"/>
                      <a:pt x="104" y="43"/>
                    </a:cubicBezTo>
                    <a:cubicBezTo>
                      <a:pt x="101" y="43"/>
                      <a:pt x="100" y="41"/>
                      <a:pt x="100" y="39"/>
                    </a:cubicBezTo>
                    <a:close/>
                    <a:moveTo>
                      <a:pt x="51" y="22"/>
                    </a:moveTo>
                    <a:cubicBezTo>
                      <a:pt x="51" y="20"/>
                      <a:pt x="53" y="18"/>
                      <a:pt x="55" y="18"/>
                    </a:cubicBezTo>
                    <a:cubicBezTo>
                      <a:pt x="57" y="18"/>
                      <a:pt x="59" y="20"/>
                      <a:pt x="59" y="22"/>
                    </a:cubicBezTo>
                    <a:cubicBezTo>
                      <a:pt x="59" y="25"/>
                      <a:pt x="57" y="26"/>
                      <a:pt x="55" y="26"/>
                    </a:cubicBezTo>
                    <a:cubicBezTo>
                      <a:pt x="53" y="26"/>
                      <a:pt x="51" y="25"/>
                      <a:pt x="51" y="22"/>
                    </a:cubicBezTo>
                    <a:close/>
                    <a:moveTo>
                      <a:pt x="67" y="22"/>
                    </a:moveTo>
                    <a:cubicBezTo>
                      <a:pt x="67" y="20"/>
                      <a:pt x="69" y="18"/>
                      <a:pt x="71" y="18"/>
                    </a:cubicBezTo>
                    <a:cubicBezTo>
                      <a:pt x="73" y="18"/>
                      <a:pt x="75" y="20"/>
                      <a:pt x="75" y="22"/>
                    </a:cubicBezTo>
                    <a:cubicBezTo>
                      <a:pt x="75" y="25"/>
                      <a:pt x="73" y="26"/>
                      <a:pt x="71" y="26"/>
                    </a:cubicBezTo>
                    <a:cubicBezTo>
                      <a:pt x="69" y="26"/>
                      <a:pt x="67" y="25"/>
                      <a:pt x="67"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85" name="Group 84"/>
            <p:cNvGrpSpPr>
              <a:grpSpLocks noChangeAspect="1"/>
            </p:cNvGrpSpPr>
            <p:nvPr/>
          </p:nvGrpSpPr>
          <p:grpSpPr bwMode="auto">
            <a:xfrm>
              <a:off x="3553501" y="2725030"/>
              <a:ext cx="369021" cy="369021"/>
              <a:chOff x="1925" y="6"/>
              <a:chExt cx="340" cy="340"/>
            </a:xfrm>
            <a:solidFill>
              <a:sysClr val="window" lastClr="FFFFFF"/>
            </a:solidFill>
          </p:grpSpPr>
          <p:sp>
            <p:nvSpPr>
              <p:cNvPr id="86" name="Freeform 85"/>
              <p:cNvSpPr>
                <a:spLocks noEditPoints="1"/>
              </p:cNvSpPr>
              <p:nvPr/>
            </p:nvSpPr>
            <p:spPr bwMode="auto">
              <a:xfrm>
                <a:off x="2017" y="70"/>
                <a:ext cx="156" cy="212"/>
              </a:xfrm>
              <a:custGeom>
                <a:avLst/>
                <a:gdLst>
                  <a:gd name="T0" fmla="*/ 90 w 235"/>
                  <a:gd name="T1" fmla="*/ 215 h 320"/>
                  <a:gd name="T2" fmla="*/ 107 w 235"/>
                  <a:gd name="T3" fmla="*/ 224 h 320"/>
                  <a:gd name="T4" fmla="*/ 96 w 235"/>
                  <a:gd name="T5" fmla="*/ 234 h 320"/>
                  <a:gd name="T6" fmla="*/ 92 w 235"/>
                  <a:gd name="T7" fmla="*/ 276 h 320"/>
                  <a:gd name="T8" fmla="*/ 106 w 235"/>
                  <a:gd name="T9" fmla="*/ 270 h 320"/>
                  <a:gd name="T10" fmla="*/ 92 w 235"/>
                  <a:gd name="T11" fmla="*/ 257 h 320"/>
                  <a:gd name="T12" fmla="*/ 87 w 235"/>
                  <a:gd name="T13" fmla="*/ 270 h 320"/>
                  <a:gd name="T14" fmla="*/ 58 w 235"/>
                  <a:gd name="T15" fmla="*/ 233 h 320"/>
                  <a:gd name="T16" fmla="*/ 61 w 235"/>
                  <a:gd name="T17" fmla="*/ 216 h 320"/>
                  <a:gd name="T18" fmla="*/ 44 w 235"/>
                  <a:gd name="T19" fmla="*/ 228 h 320"/>
                  <a:gd name="T20" fmla="*/ 63 w 235"/>
                  <a:gd name="T21" fmla="*/ 185 h 320"/>
                  <a:gd name="T22" fmla="*/ 58 w 235"/>
                  <a:gd name="T23" fmla="*/ 171 h 320"/>
                  <a:gd name="T24" fmla="*/ 43 w 235"/>
                  <a:gd name="T25" fmla="*/ 181 h 320"/>
                  <a:gd name="T26" fmla="*/ 96 w 235"/>
                  <a:gd name="T27" fmla="*/ 192 h 320"/>
                  <a:gd name="T28" fmla="*/ 106 w 235"/>
                  <a:gd name="T29" fmla="*/ 177 h 320"/>
                  <a:gd name="T30" fmla="*/ 86 w 235"/>
                  <a:gd name="T31" fmla="*/ 181 h 320"/>
                  <a:gd name="T32" fmla="*/ 92 w 235"/>
                  <a:gd name="T33" fmla="*/ 148 h 320"/>
                  <a:gd name="T34" fmla="*/ 107 w 235"/>
                  <a:gd name="T35" fmla="*/ 138 h 320"/>
                  <a:gd name="T36" fmla="*/ 98 w 235"/>
                  <a:gd name="T37" fmla="*/ 128 h 320"/>
                  <a:gd name="T38" fmla="*/ 87 w 235"/>
                  <a:gd name="T39" fmla="*/ 142 h 320"/>
                  <a:gd name="T40" fmla="*/ 58 w 235"/>
                  <a:gd name="T41" fmla="*/ 148 h 320"/>
                  <a:gd name="T42" fmla="*/ 61 w 235"/>
                  <a:gd name="T43" fmla="*/ 131 h 320"/>
                  <a:gd name="T44" fmla="*/ 52 w 235"/>
                  <a:gd name="T45" fmla="*/ 128 h 320"/>
                  <a:gd name="T46" fmla="*/ 43 w 235"/>
                  <a:gd name="T47" fmla="*/ 138 h 320"/>
                  <a:gd name="T48" fmla="*/ 54 w 235"/>
                  <a:gd name="T49" fmla="*/ 106 h 320"/>
                  <a:gd name="T50" fmla="*/ 61 w 235"/>
                  <a:gd name="T51" fmla="*/ 88 h 320"/>
                  <a:gd name="T52" fmla="*/ 48 w 235"/>
                  <a:gd name="T53" fmla="*/ 87 h 320"/>
                  <a:gd name="T54" fmla="*/ 46 w 235"/>
                  <a:gd name="T55" fmla="*/ 103 h 320"/>
                  <a:gd name="T56" fmla="*/ 100 w 235"/>
                  <a:gd name="T57" fmla="*/ 105 h 320"/>
                  <a:gd name="T58" fmla="*/ 104 w 235"/>
                  <a:gd name="T59" fmla="*/ 88 h 320"/>
                  <a:gd name="T60" fmla="*/ 86 w 235"/>
                  <a:gd name="T61" fmla="*/ 96 h 320"/>
                  <a:gd name="T62" fmla="*/ 100 w 235"/>
                  <a:gd name="T63" fmla="*/ 63 h 320"/>
                  <a:gd name="T64" fmla="*/ 106 w 235"/>
                  <a:gd name="T65" fmla="*/ 49 h 320"/>
                  <a:gd name="T66" fmla="*/ 87 w 235"/>
                  <a:gd name="T67" fmla="*/ 49 h 320"/>
                  <a:gd name="T68" fmla="*/ 50 w 235"/>
                  <a:gd name="T69" fmla="*/ 63 h 320"/>
                  <a:gd name="T70" fmla="*/ 63 w 235"/>
                  <a:gd name="T71" fmla="*/ 49 h 320"/>
                  <a:gd name="T72" fmla="*/ 43 w 235"/>
                  <a:gd name="T73" fmla="*/ 53 h 320"/>
                  <a:gd name="T74" fmla="*/ 182 w 235"/>
                  <a:gd name="T75" fmla="*/ 234 h 320"/>
                  <a:gd name="T76" fmla="*/ 191 w 235"/>
                  <a:gd name="T77" fmla="*/ 220 h 320"/>
                  <a:gd name="T78" fmla="*/ 184 w 235"/>
                  <a:gd name="T79" fmla="*/ 213 h 320"/>
                  <a:gd name="T80" fmla="*/ 174 w 235"/>
                  <a:gd name="T81" fmla="*/ 216 h 320"/>
                  <a:gd name="T82" fmla="*/ 174 w 235"/>
                  <a:gd name="T83" fmla="*/ 231 h 320"/>
                  <a:gd name="T84" fmla="*/ 186 w 235"/>
                  <a:gd name="T85" fmla="*/ 191 h 320"/>
                  <a:gd name="T86" fmla="*/ 191 w 235"/>
                  <a:gd name="T87" fmla="*/ 177 h 320"/>
                  <a:gd name="T88" fmla="*/ 174 w 235"/>
                  <a:gd name="T89" fmla="*/ 173 h 320"/>
                  <a:gd name="T90" fmla="*/ 174 w 235"/>
                  <a:gd name="T91" fmla="*/ 189 h 320"/>
                  <a:gd name="T92" fmla="*/ 186 w 235"/>
                  <a:gd name="T93" fmla="*/ 148 h 320"/>
                  <a:gd name="T94" fmla="*/ 189 w 235"/>
                  <a:gd name="T95" fmla="*/ 131 h 320"/>
                  <a:gd name="T96" fmla="*/ 174 w 235"/>
                  <a:gd name="T97" fmla="*/ 131 h 320"/>
                  <a:gd name="T98" fmla="*/ 235 w 235"/>
                  <a:gd name="T99" fmla="*/ 96 h 320"/>
                  <a:gd name="T100" fmla="*/ 0 w 235"/>
                  <a:gd name="T101" fmla="*/ 309 h 320"/>
                  <a:gd name="T102" fmla="*/ 150 w 235"/>
                  <a:gd name="T103" fmla="*/ 10 h 320"/>
                  <a:gd name="T104" fmla="*/ 22 w 235"/>
                  <a:gd name="T105" fmla="*/ 298 h 320"/>
                  <a:gd name="T106" fmla="*/ 64 w 235"/>
                  <a:gd name="T107" fmla="*/ 266 h 320"/>
                  <a:gd name="T108" fmla="*/ 22 w 235"/>
                  <a:gd name="T109" fmla="*/ 21 h 320"/>
                  <a:gd name="T110" fmla="*/ 150 w 235"/>
                  <a:gd name="T111" fmla="*/ 298 h 320"/>
                  <a:gd name="T112" fmla="*/ 192 w 235"/>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320">
                    <a:moveTo>
                      <a:pt x="87" y="228"/>
                    </a:moveTo>
                    <a:cubicBezTo>
                      <a:pt x="86" y="226"/>
                      <a:pt x="86" y="225"/>
                      <a:pt x="86" y="224"/>
                    </a:cubicBezTo>
                    <a:cubicBezTo>
                      <a:pt x="86" y="221"/>
                      <a:pt x="87" y="218"/>
                      <a:pt x="89" y="216"/>
                    </a:cubicBezTo>
                    <a:cubicBezTo>
                      <a:pt x="89" y="216"/>
                      <a:pt x="90" y="215"/>
                      <a:pt x="90" y="215"/>
                    </a:cubicBezTo>
                    <a:cubicBezTo>
                      <a:pt x="91" y="214"/>
                      <a:pt x="92" y="214"/>
                      <a:pt x="92" y="214"/>
                    </a:cubicBezTo>
                    <a:cubicBezTo>
                      <a:pt x="93" y="214"/>
                      <a:pt x="94" y="213"/>
                      <a:pt x="94" y="213"/>
                    </a:cubicBezTo>
                    <a:cubicBezTo>
                      <a:pt x="98" y="212"/>
                      <a:pt x="101" y="214"/>
                      <a:pt x="104" y="216"/>
                    </a:cubicBezTo>
                    <a:cubicBezTo>
                      <a:pt x="106" y="218"/>
                      <a:pt x="107" y="221"/>
                      <a:pt x="107" y="224"/>
                    </a:cubicBezTo>
                    <a:cubicBezTo>
                      <a:pt x="107" y="225"/>
                      <a:pt x="107" y="226"/>
                      <a:pt x="106" y="228"/>
                    </a:cubicBezTo>
                    <a:cubicBezTo>
                      <a:pt x="106" y="229"/>
                      <a:pt x="105" y="230"/>
                      <a:pt x="104" y="231"/>
                    </a:cubicBezTo>
                    <a:cubicBezTo>
                      <a:pt x="103" y="232"/>
                      <a:pt x="102" y="233"/>
                      <a:pt x="100" y="233"/>
                    </a:cubicBezTo>
                    <a:cubicBezTo>
                      <a:pt x="99" y="234"/>
                      <a:pt x="98" y="234"/>
                      <a:pt x="96" y="234"/>
                    </a:cubicBezTo>
                    <a:cubicBezTo>
                      <a:pt x="93" y="234"/>
                      <a:pt x="91" y="233"/>
                      <a:pt x="89" y="231"/>
                    </a:cubicBezTo>
                    <a:cubicBezTo>
                      <a:pt x="88" y="230"/>
                      <a:pt x="87" y="229"/>
                      <a:pt x="87" y="228"/>
                    </a:cubicBezTo>
                    <a:close/>
                    <a:moveTo>
                      <a:pt x="89" y="274"/>
                    </a:moveTo>
                    <a:cubicBezTo>
                      <a:pt x="90" y="275"/>
                      <a:pt x="91" y="276"/>
                      <a:pt x="92" y="276"/>
                    </a:cubicBezTo>
                    <a:cubicBezTo>
                      <a:pt x="94" y="277"/>
                      <a:pt x="95" y="277"/>
                      <a:pt x="96" y="277"/>
                    </a:cubicBezTo>
                    <a:cubicBezTo>
                      <a:pt x="98" y="277"/>
                      <a:pt x="99" y="277"/>
                      <a:pt x="100" y="276"/>
                    </a:cubicBezTo>
                    <a:cubicBezTo>
                      <a:pt x="102" y="276"/>
                      <a:pt x="103" y="275"/>
                      <a:pt x="104" y="274"/>
                    </a:cubicBezTo>
                    <a:cubicBezTo>
                      <a:pt x="105" y="273"/>
                      <a:pt x="106" y="272"/>
                      <a:pt x="106" y="270"/>
                    </a:cubicBezTo>
                    <a:cubicBezTo>
                      <a:pt x="107" y="269"/>
                      <a:pt x="107" y="268"/>
                      <a:pt x="107" y="266"/>
                    </a:cubicBezTo>
                    <a:cubicBezTo>
                      <a:pt x="107" y="265"/>
                      <a:pt x="107" y="264"/>
                      <a:pt x="106" y="262"/>
                    </a:cubicBezTo>
                    <a:cubicBezTo>
                      <a:pt x="106" y="261"/>
                      <a:pt x="105" y="260"/>
                      <a:pt x="104" y="259"/>
                    </a:cubicBezTo>
                    <a:cubicBezTo>
                      <a:pt x="101" y="256"/>
                      <a:pt x="96" y="255"/>
                      <a:pt x="92" y="257"/>
                    </a:cubicBezTo>
                    <a:cubicBezTo>
                      <a:pt x="91" y="257"/>
                      <a:pt x="90" y="258"/>
                      <a:pt x="89" y="259"/>
                    </a:cubicBezTo>
                    <a:cubicBezTo>
                      <a:pt x="88" y="260"/>
                      <a:pt x="87" y="261"/>
                      <a:pt x="87" y="262"/>
                    </a:cubicBezTo>
                    <a:cubicBezTo>
                      <a:pt x="86" y="264"/>
                      <a:pt x="86" y="265"/>
                      <a:pt x="86" y="266"/>
                    </a:cubicBezTo>
                    <a:cubicBezTo>
                      <a:pt x="86" y="268"/>
                      <a:pt x="86" y="269"/>
                      <a:pt x="87" y="270"/>
                    </a:cubicBezTo>
                    <a:cubicBezTo>
                      <a:pt x="87" y="272"/>
                      <a:pt x="88" y="273"/>
                      <a:pt x="89" y="274"/>
                    </a:cubicBezTo>
                    <a:close/>
                    <a:moveTo>
                      <a:pt x="46" y="231"/>
                    </a:moveTo>
                    <a:cubicBezTo>
                      <a:pt x="48" y="233"/>
                      <a:pt x="51" y="234"/>
                      <a:pt x="54" y="234"/>
                    </a:cubicBezTo>
                    <a:cubicBezTo>
                      <a:pt x="55" y="234"/>
                      <a:pt x="56" y="234"/>
                      <a:pt x="58" y="233"/>
                    </a:cubicBezTo>
                    <a:cubicBezTo>
                      <a:pt x="59" y="233"/>
                      <a:pt x="60" y="232"/>
                      <a:pt x="61" y="231"/>
                    </a:cubicBezTo>
                    <a:cubicBezTo>
                      <a:pt x="62" y="230"/>
                      <a:pt x="63" y="229"/>
                      <a:pt x="63" y="228"/>
                    </a:cubicBezTo>
                    <a:cubicBezTo>
                      <a:pt x="64" y="226"/>
                      <a:pt x="64" y="225"/>
                      <a:pt x="64" y="224"/>
                    </a:cubicBezTo>
                    <a:cubicBezTo>
                      <a:pt x="64" y="221"/>
                      <a:pt x="63" y="218"/>
                      <a:pt x="61" y="216"/>
                    </a:cubicBezTo>
                    <a:cubicBezTo>
                      <a:pt x="60" y="215"/>
                      <a:pt x="59" y="214"/>
                      <a:pt x="58" y="214"/>
                    </a:cubicBezTo>
                    <a:cubicBezTo>
                      <a:pt x="54" y="212"/>
                      <a:pt x="49" y="213"/>
                      <a:pt x="46" y="216"/>
                    </a:cubicBezTo>
                    <a:cubicBezTo>
                      <a:pt x="44" y="218"/>
                      <a:pt x="43" y="221"/>
                      <a:pt x="43" y="224"/>
                    </a:cubicBezTo>
                    <a:cubicBezTo>
                      <a:pt x="43" y="225"/>
                      <a:pt x="43" y="226"/>
                      <a:pt x="44" y="228"/>
                    </a:cubicBezTo>
                    <a:cubicBezTo>
                      <a:pt x="44" y="229"/>
                      <a:pt x="45" y="230"/>
                      <a:pt x="46" y="231"/>
                    </a:cubicBezTo>
                    <a:close/>
                    <a:moveTo>
                      <a:pt x="54" y="192"/>
                    </a:moveTo>
                    <a:cubicBezTo>
                      <a:pt x="57" y="192"/>
                      <a:pt x="59" y="191"/>
                      <a:pt x="61" y="189"/>
                    </a:cubicBezTo>
                    <a:cubicBezTo>
                      <a:pt x="62" y="188"/>
                      <a:pt x="63" y="186"/>
                      <a:pt x="63" y="185"/>
                    </a:cubicBezTo>
                    <a:cubicBezTo>
                      <a:pt x="64" y="184"/>
                      <a:pt x="64" y="182"/>
                      <a:pt x="64" y="181"/>
                    </a:cubicBezTo>
                    <a:cubicBezTo>
                      <a:pt x="64" y="180"/>
                      <a:pt x="64" y="178"/>
                      <a:pt x="63" y="177"/>
                    </a:cubicBezTo>
                    <a:cubicBezTo>
                      <a:pt x="63" y="176"/>
                      <a:pt x="62" y="174"/>
                      <a:pt x="61" y="173"/>
                    </a:cubicBezTo>
                    <a:cubicBezTo>
                      <a:pt x="60" y="172"/>
                      <a:pt x="59" y="172"/>
                      <a:pt x="58" y="171"/>
                    </a:cubicBezTo>
                    <a:cubicBezTo>
                      <a:pt x="55" y="170"/>
                      <a:pt x="52" y="170"/>
                      <a:pt x="50" y="171"/>
                    </a:cubicBezTo>
                    <a:cubicBezTo>
                      <a:pt x="48" y="172"/>
                      <a:pt x="47" y="172"/>
                      <a:pt x="46" y="173"/>
                    </a:cubicBezTo>
                    <a:cubicBezTo>
                      <a:pt x="45" y="174"/>
                      <a:pt x="44" y="176"/>
                      <a:pt x="44" y="177"/>
                    </a:cubicBezTo>
                    <a:cubicBezTo>
                      <a:pt x="43" y="178"/>
                      <a:pt x="43" y="180"/>
                      <a:pt x="43" y="181"/>
                    </a:cubicBezTo>
                    <a:cubicBezTo>
                      <a:pt x="43" y="184"/>
                      <a:pt x="44" y="187"/>
                      <a:pt x="46" y="189"/>
                    </a:cubicBezTo>
                    <a:cubicBezTo>
                      <a:pt x="48" y="191"/>
                      <a:pt x="51" y="192"/>
                      <a:pt x="54" y="192"/>
                    </a:cubicBezTo>
                    <a:close/>
                    <a:moveTo>
                      <a:pt x="92" y="191"/>
                    </a:moveTo>
                    <a:cubicBezTo>
                      <a:pt x="94" y="191"/>
                      <a:pt x="95" y="192"/>
                      <a:pt x="96" y="192"/>
                    </a:cubicBezTo>
                    <a:cubicBezTo>
                      <a:pt x="99" y="192"/>
                      <a:pt x="102" y="191"/>
                      <a:pt x="104" y="189"/>
                    </a:cubicBezTo>
                    <a:cubicBezTo>
                      <a:pt x="105" y="188"/>
                      <a:pt x="106" y="186"/>
                      <a:pt x="106" y="185"/>
                    </a:cubicBezTo>
                    <a:cubicBezTo>
                      <a:pt x="107" y="184"/>
                      <a:pt x="107" y="182"/>
                      <a:pt x="107" y="181"/>
                    </a:cubicBezTo>
                    <a:cubicBezTo>
                      <a:pt x="107" y="180"/>
                      <a:pt x="107" y="178"/>
                      <a:pt x="106" y="177"/>
                    </a:cubicBezTo>
                    <a:cubicBezTo>
                      <a:pt x="106" y="176"/>
                      <a:pt x="105" y="174"/>
                      <a:pt x="104" y="173"/>
                    </a:cubicBezTo>
                    <a:cubicBezTo>
                      <a:pt x="100" y="169"/>
                      <a:pt x="93" y="169"/>
                      <a:pt x="89" y="173"/>
                    </a:cubicBezTo>
                    <a:cubicBezTo>
                      <a:pt x="88" y="174"/>
                      <a:pt x="87" y="176"/>
                      <a:pt x="87" y="177"/>
                    </a:cubicBezTo>
                    <a:cubicBezTo>
                      <a:pt x="86" y="178"/>
                      <a:pt x="86" y="180"/>
                      <a:pt x="86" y="181"/>
                    </a:cubicBezTo>
                    <a:cubicBezTo>
                      <a:pt x="86" y="184"/>
                      <a:pt x="87" y="187"/>
                      <a:pt x="89" y="189"/>
                    </a:cubicBezTo>
                    <a:cubicBezTo>
                      <a:pt x="90" y="190"/>
                      <a:pt x="91" y="190"/>
                      <a:pt x="92" y="191"/>
                    </a:cubicBezTo>
                    <a:close/>
                    <a:moveTo>
                      <a:pt x="89" y="146"/>
                    </a:moveTo>
                    <a:cubicBezTo>
                      <a:pt x="90" y="147"/>
                      <a:pt x="91" y="148"/>
                      <a:pt x="92" y="148"/>
                    </a:cubicBezTo>
                    <a:cubicBezTo>
                      <a:pt x="94" y="149"/>
                      <a:pt x="95" y="149"/>
                      <a:pt x="96" y="149"/>
                    </a:cubicBezTo>
                    <a:cubicBezTo>
                      <a:pt x="98" y="149"/>
                      <a:pt x="99" y="149"/>
                      <a:pt x="100" y="148"/>
                    </a:cubicBezTo>
                    <a:cubicBezTo>
                      <a:pt x="102" y="148"/>
                      <a:pt x="103" y="147"/>
                      <a:pt x="104" y="146"/>
                    </a:cubicBezTo>
                    <a:cubicBezTo>
                      <a:pt x="106" y="144"/>
                      <a:pt x="107" y="141"/>
                      <a:pt x="107" y="138"/>
                    </a:cubicBezTo>
                    <a:cubicBezTo>
                      <a:pt x="107" y="136"/>
                      <a:pt x="106" y="133"/>
                      <a:pt x="104" y="131"/>
                    </a:cubicBezTo>
                    <a:cubicBezTo>
                      <a:pt x="103" y="130"/>
                      <a:pt x="103" y="130"/>
                      <a:pt x="102" y="129"/>
                    </a:cubicBezTo>
                    <a:cubicBezTo>
                      <a:pt x="102" y="129"/>
                      <a:pt x="101" y="129"/>
                      <a:pt x="100" y="129"/>
                    </a:cubicBezTo>
                    <a:cubicBezTo>
                      <a:pt x="100" y="128"/>
                      <a:pt x="99" y="128"/>
                      <a:pt x="98" y="128"/>
                    </a:cubicBezTo>
                    <a:cubicBezTo>
                      <a:pt x="96" y="127"/>
                      <a:pt x="94" y="128"/>
                      <a:pt x="92" y="129"/>
                    </a:cubicBezTo>
                    <a:cubicBezTo>
                      <a:pt x="91" y="129"/>
                      <a:pt x="90" y="130"/>
                      <a:pt x="89" y="131"/>
                    </a:cubicBezTo>
                    <a:cubicBezTo>
                      <a:pt x="87" y="133"/>
                      <a:pt x="86" y="136"/>
                      <a:pt x="86" y="138"/>
                    </a:cubicBezTo>
                    <a:cubicBezTo>
                      <a:pt x="86" y="140"/>
                      <a:pt x="86" y="141"/>
                      <a:pt x="87" y="142"/>
                    </a:cubicBezTo>
                    <a:cubicBezTo>
                      <a:pt x="87" y="144"/>
                      <a:pt x="88" y="145"/>
                      <a:pt x="89" y="146"/>
                    </a:cubicBezTo>
                    <a:close/>
                    <a:moveTo>
                      <a:pt x="50" y="148"/>
                    </a:moveTo>
                    <a:cubicBezTo>
                      <a:pt x="51" y="149"/>
                      <a:pt x="52" y="149"/>
                      <a:pt x="54" y="149"/>
                    </a:cubicBezTo>
                    <a:cubicBezTo>
                      <a:pt x="55" y="149"/>
                      <a:pt x="56" y="149"/>
                      <a:pt x="58" y="148"/>
                    </a:cubicBezTo>
                    <a:cubicBezTo>
                      <a:pt x="59" y="148"/>
                      <a:pt x="60" y="147"/>
                      <a:pt x="61" y="146"/>
                    </a:cubicBezTo>
                    <a:cubicBezTo>
                      <a:pt x="62" y="145"/>
                      <a:pt x="63" y="144"/>
                      <a:pt x="63" y="142"/>
                    </a:cubicBezTo>
                    <a:cubicBezTo>
                      <a:pt x="64" y="141"/>
                      <a:pt x="64" y="140"/>
                      <a:pt x="64" y="138"/>
                    </a:cubicBezTo>
                    <a:cubicBezTo>
                      <a:pt x="64" y="136"/>
                      <a:pt x="63" y="133"/>
                      <a:pt x="61" y="131"/>
                    </a:cubicBezTo>
                    <a:cubicBezTo>
                      <a:pt x="61" y="130"/>
                      <a:pt x="60" y="130"/>
                      <a:pt x="60" y="129"/>
                    </a:cubicBezTo>
                    <a:cubicBezTo>
                      <a:pt x="59" y="129"/>
                      <a:pt x="58" y="129"/>
                      <a:pt x="58" y="129"/>
                    </a:cubicBezTo>
                    <a:cubicBezTo>
                      <a:pt x="57" y="128"/>
                      <a:pt x="56" y="128"/>
                      <a:pt x="56" y="128"/>
                    </a:cubicBezTo>
                    <a:cubicBezTo>
                      <a:pt x="54" y="128"/>
                      <a:pt x="53" y="128"/>
                      <a:pt x="52" y="128"/>
                    </a:cubicBezTo>
                    <a:cubicBezTo>
                      <a:pt x="51" y="128"/>
                      <a:pt x="50" y="128"/>
                      <a:pt x="50" y="129"/>
                    </a:cubicBezTo>
                    <a:cubicBezTo>
                      <a:pt x="49" y="129"/>
                      <a:pt x="48" y="129"/>
                      <a:pt x="48" y="129"/>
                    </a:cubicBezTo>
                    <a:cubicBezTo>
                      <a:pt x="47" y="130"/>
                      <a:pt x="47" y="130"/>
                      <a:pt x="46" y="131"/>
                    </a:cubicBezTo>
                    <a:cubicBezTo>
                      <a:pt x="44" y="133"/>
                      <a:pt x="43" y="136"/>
                      <a:pt x="43" y="138"/>
                    </a:cubicBezTo>
                    <a:cubicBezTo>
                      <a:pt x="43" y="141"/>
                      <a:pt x="44" y="144"/>
                      <a:pt x="46" y="146"/>
                    </a:cubicBezTo>
                    <a:cubicBezTo>
                      <a:pt x="47" y="147"/>
                      <a:pt x="48" y="148"/>
                      <a:pt x="50" y="148"/>
                    </a:cubicBezTo>
                    <a:close/>
                    <a:moveTo>
                      <a:pt x="50" y="105"/>
                    </a:moveTo>
                    <a:cubicBezTo>
                      <a:pt x="51" y="106"/>
                      <a:pt x="52" y="106"/>
                      <a:pt x="54" y="106"/>
                    </a:cubicBezTo>
                    <a:cubicBezTo>
                      <a:pt x="57" y="106"/>
                      <a:pt x="59" y="105"/>
                      <a:pt x="61" y="103"/>
                    </a:cubicBezTo>
                    <a:cubicBezTo>
                      <a:pt x="63" y="101"/>
                      <a:pt x="64" y="99"/>
                      <a:pt x="64" y="96"/>
                    </a:cubicBezTo>
                    <a:cubicBezTo>
                      <a:pt x="64" y="94"/>
                      <a:pt x="64" y="93"/>
                      <a:pt x="63" y="92"/>
                    </a:cubicBezTo>
                    <a:cubicBezTo>
                      <a:pt x="63" y="90"/>
                      <a:pt x="62" y="89"/>
                      <a:pt x="61" y="88"/>
                    </a:cubicBezTo>
                    <a:cubicBezTo>
                      <a:pt x="60" y="87"/>
                      <a:pt x="59" y="86"/>
                      <a:pt x="58" y="86"/>
                    </a:cubicBezTo>
                    <a:cubicBezTo>
                      <a:pt x="56" y="85"/>
                      <a:pt x="54" y="85"/>
                      <a:pt x="52" y="85"/>
                    </a:cubicBezTo>
                    <a:cubicBezTo>
                      <a:pt x="51" y="85"/>
                      <a:pt x="50" y="86"/>
                      <a:pt x="50" y="86"/>
                    </a:cubicBezTo>
                    <a:cubicBezTo>
                      <a:pt x="49" y="86"/>
                      <a:pt x="48" y="86"/>
                      <a:pt x="48" y="87"/>
                    </a:cubicBezTo>
                    <a:cubicBezTo>
                      <a:pt x="47" y="87"/>
                      <a:pt x="47" y="88"/>
                      <a:pt x="46" y="88"/>
                    </a:cubicBezTo>
                    <a:cubicBezTo>
                      <a:pt x="45" y="89"/>
                      <a:pt x="44" y="90"/>
                      <a:pt x="44" y="92"/>
                    </a:cubicBezTo>
                    <a:cubicBezTo>
                      <a:pt x="43" y="93"/>
                      <a:pt x="43" y="94"/>
                      <a:pt x="43" y="96"/>
                    </a:cubicBezTo>
                    <a:cubicBezTo>
                      <a:pt x="43" y="99"/>
                      <a:pt x="44" y="101"/>
                      <a:pt x="46" y="103"/>
                    </a:cubicBezTo>
                    <a:cubicBezTo>
                      <a:pt x="47" y="104"/>
                      <a:pt x="48" y="105"/>
                      <a:pt x="50" y="105"/>
                    </a:cubicBezTo>
                    <a:close/>
                    <a:moveTo>
                      <a:pt x="92" y="105"/>
                    </a:moveTo>
                    <a:cubicBezTo>
                      <a:pt x="94" y="106"/>
                      <a:pt x="95" y="106"/>
                      <a:pt x="96" y="106"/>
                    </a:cubicBezTo>
                    <a:cubicBezTo>
                      <a:pt x="98" y="106"/>
                      <a:pt x="99" y="106"/>
                      <a:pt x="100" y="105"/>
                    </a:cubicBezTo>
                    <a:cubicBezTo>
                      <a:pt x="102" y="105"/>
                      <a:pt x="103" y="104"/>
                      <a:pt x="104" y="103"/>
                    </a:cubicBezTo>
                    <a:cubicBezTo>
                      <a:pt x="106" y="101"/>
                      <a:pt x="107" y="99"/>
                      <a:pt x="107" y="96"/>
                    </a:cubicBezTo>
                    <a:cubicBezTo>
                      <a:pt x="107" y="94"/>
                      <a:pt x="107" y="93"/>
                      <a:pt x="106" y="92"/>
                    </a:cubicBezTo>
                    <a:cubicBezTo>
                      <a:pt x="106" y="90"/>
                      <a:pt x="105" y="89"/>
                      <a:pt x="104" y="88"/>
                    </a:cubicBezTo>
                    <a:cubicBezTo>
                      <a:pt x="101" y="85"/>
                      <a:pt x="96" y="84"/>
                      <a:pt x="92" y="86"/>
                    </a:cubicBezTo>
                    <a:cubicBezTo>
                      <a:pt x="91" y="86"/>
                      <a:pt x="90" y="87"/>
                      <a:pt x="89" y="88"/>
                    </a:cubicBezTo>
                    <a:cubicBezTo>
                      <a:pt x="88" y="89"/>
                      <a:pt x="87" y="90"/>
                      <a:pt x="87" y="92"/>
                    </a:cubicBezTo>
                    <a:cubicBezTo>
                      <a:pt x="86" y="93"/>
                      <a:pt x="86" y="94"/>
                      <a:pt x="86" y="96"/>
                    </a:cubicBezTo>
                    <a:cubicBezTo>
                      <a:pt x="86" y="99"/>
                      <a:pt x="87" y="101"/>
                      <a:pt x="89" y="103"/>
                    </a:cubicBezTo>
                    <a:cubicBezTo>
                      <a:pt x="90" y="104"/>
                      <a:pt x="91" y="105"/>
                      <a:pt x="92" y="105"/>
                    </a:cubicBezTo>
                    <a:close/>
                    <a:moveTo>
                      <a:pt x="96" y="64"/>
                    </a:moveTo>
                    <a:cubicBezTo>
                      <a:pt x="98" y="64"/>
                      <a:pt x="99" y="63"/>
                      <a:pt x="100" y="63"/>
                    </a:cubicBezTo>
                    <a:cubicBezTo>
                      <a:pt x="102" y="62"/>
                      <a:pt x="103" y="62"/>
                      <a:pt x="104" y="61"/>
                    </a:cubicBezTo>
                    <a:cubicBezTo>
                      <a:pt x="105" y="59"/>
                      <a:pt x="106" y="58"/>
                      <a:pt x="106" y="57"/>
                    </a:cubicBezTo>
                    <a:cubicBezTo>
                      <a:pt x="107" y="56"/>
                      <a:pt x="107" y="54"/>
                      <a:pt x="107" y="53"/>
                    </a:cubicBezTo>
                    <a:cubicBezTo>
                      <a:pt x="107" y="52"/>
                      <a:pt x="107" y="50"/>
                      <a:pt x="106" y="49"/>
                    </a:cubicBezTo>
                    <a:cubicBezTo>
                      <a:pt x="106" y="48"/>
                      <a:pt x="105" y="46"/>
                      <a:pt x="104" y="45"/>
                    </a:cubicBezTo>
                    <a:cubicBezTo>
                      <a:pt x="103" y="44"/>
                      <a:pt x="102" y="44"/>
                      <a:pt x="100" y="43"/>
                    </a:cubicBezTo>
                    <a:cubicBezTo>
                      <a:pt x="97" y="41"/>
                      <a:pt x="92" y="42"/>
                      <a:pt x="89" y="45"/>
                    </a:cubicBezTo>
                    <a:cubicBezTo>
                      <a:pt x="88" y="46"/>
                      <a:pt x="87" y="48"/>
                      <a:pt x="87" y="49"/>
                    </a:cubicBezTo>
                    <a:cubicBezTo>
                      <a:pt x="86" y="50"/>
                      <a:pt x="86" y="52"/>
                      <a:pt x="86" y="53"/>
                    </a:cubicBezTo>
                    <a:cubicBezTo>
                      <a:pt x="86" y="56"/>
                      <a:pt x="87" y="59"/>
                      <a:pt x="89" y="61"/>
                    </a:cubicBezTo>
                    <a:cubicBezTo>
                      <a:pt x="91" y="63"/>
                      <a:pt x="93" y="64"/>
                      <a:pt x="96" y="64"/>
                    </a:cubicBezTo>
                    <a:close/>
                    <a:moveTo>
                      <a:pt x="50" y="63"/>
                    </a:moveTo>
                    <a:cubicBezTo>
                      <a:pt x="51" y="63"/>
                      <a:pt x="52" y="64"/>
                      <a:pt x="54" y="64"/>
                    </a:cubicBezTo>
                    <a:cubicBezTo>
                      <a:pt x="57" y="64"/>
                      <a:pt x="59" y="63"/>
                      <a:pt x="61" y="61"/>
                    </a:cubicBezTo>
                    <a:cubicBezTo>
                      <a:pt x="63" y="59"/>
                      <a:pt x="64" y="56"/>
                      <a:pt x="64" y="53"/>
                    </a:cubicBezTo>
                    <a:cubicBezTo>
                      <a:pt x="64" y="52"/>
                      <a:pt x="64" y="50"/>
                      <a:pt x="63" y="49"/>
                    </a:cubicBezTo>
                    <a:cubicBezTo>
                      <a:pt x="63" y="48"/>
                      <a:pt x="62" y="46"/>
                      <a:pt x="61" y="45"/>
                    </a:cubicBezTo>
                    <a:cubicBezTo>
                      <a:pt x="57" y="41"/>
                      <a:pt x="50" y="41"/>
                      <a:pt x="46" y="45"/>
                    </a:cubicBezTo>
                    <a:cubicBezTo>
                      <a:pt x="45" y="46"/>
                      <a:pt x="44" y="48"/>
                      <a:pt x="44" y="49"/>
                    </a:cubicBezTo>
                    <a:cubicBezTo>
                      <a:pt x="43" y="50"/>
                      <a:pt x="43" y="52"/>
                      <a:pt x="43" y="53"/>
                    </a:cubicBezTo>
                    <a:cubicBezTo>
                      <a:pt x="43" y="56"/>
                      <a:pt x="44" y="59"/>
                      <a:pt x="46" y="61"/>
                    </a:cubicBezTo>
                    <a:cubicBezTo>
                      <a:pt x="47" y="62"/>
                      <a:pt x="48" y="62"/>
                      <a:pt x="50" y="63"/>
                    </a:cubicBezTo>
                    <a:close/>
                    <a:moveTo>
                      <a:pt x="174" y="231"/>
                    </a:moveTo>
                    <a:cubicBezTo>
                      <a:pt x="176" y="233"/>
                      <a:pt x="179" y="234"/>
                      <a:pt x="182" y="234"/>
                    </a:cubicBezTo>
                    <a:cubicBezTo>
                      <a:pt x="184" y="234"/>
                      <a:pt x="187" y="233"/>
                      <a:pt x="189" y="231"/>
                    </a:cubicBezTo>
                    <a:cubicBezTo>
                      <a:pt x="190" y="230"/>
                      <a:pt x="191" y="229"/>
                      <a:pt x="191" y="228"/>
                    </a:cubicBezTo>
                    <a:cubicBezTo>
                      <a:pt x="192" y="226"/>
                      <a:pt x="192" y="225"/>
                      <a:pt x="192" y="224"/>
                    </a:cubicBezTo>
                    <a:cubicBezTo>
                      <a:pt x="192" y="222"/>
                      <a:pt x="192" y="221"/>
                      <a:pt x="191" y="220"/>
                    </a:cubicBezTo>
                    <a:cubicBezTo>
                      <a:pt x="191" y="218"/>
                      <a:pt x="190" y="217"/>
                      <a:pt x="189" y="216"/>
                    </a:cubicBezTo>
                    <a:cubicBezTo>
                      <a:pt x="189" y="216"/>
                      <a:pt x="188" y="215"/>
                      <a:pt x="188" y="215"/>
                    </a:cubicBezTo>
                    <a:cubicBezTo>
                      <a:pt x="187" y="214"/>
                      <a:pt x="186" y="214"/>
                      <a:pt x="186" y="214"/>
                    </a:cubicBezTo>
                    <a:cubicBezTo>
                      <a:pt x="185" y="214"/>
                      <a:pt x="184" y="213"/>
                      <a:pt x="184" y="213"/>
                    </a:cubicBezTo>
                    <a:cubicBezTo>
                      <a:pt x="182" y="213"/>
                      <a:pt x="181" y="213"/>
                      <a:pt x="180" y="213"/>
                    </a:cubicBezTo>
                    <a:cubicBezTo>
                      <a:pt x="179" y="213"/>
                      <a:pt x="178" y="214"/>
                      <a:pt x="178" y="214"/>
                    </a:cubicBezTo>
                    <a:cubicBezTo>
                      <a:pt x="177" y="214"/>
                      <a:pt x="176" y="214"/>
                      <a:pt x="176" y="215"/>
                    </a:cubicBezTo>
                    <a:cubicBezTo>
                      <a:pt x="175" y="215"/>
                      <a:pt x="175" y="216"/>
                      <a:pt x="174" y="216"/>
                    </a:cubicBezTo>
                    <a:cubicBezTo>
                      <a:pt x="173" y="217"/>
                      <a:pt x="172" y="218"/>
                      <a:pt x="172" y="220"/>
                    </a:cubicBezTo>
                    <a:cubicBezTo>
                      <a:pt x="171" y="221"/>
                      <a:pt x="171" y="222"/>
                      <a:pt x="171" y="224"/>
                    </a:cubicBezTo>
                    <a:cubicBezTo>
                      <a:pt x="171" y="225"/>
                      <a:pt x="171" y="226"/>
                      <a:pt x="172" y="228"/>
                    </a:cubicBezTo>
                    <a:cubicBezTo>
                      <a:pt x="172" y="229"/>
                      <a:pt x="173" y="230"/>
                      <a:pt x="174" y="231"/>
                    </a:cubicBezTo>
                    <a:close/>
                    <a:moveTo>
                      <a:pt x="174" y="189"/>
                    </a:moveTo>
                    <a:cubicBezTo>
                      <a:pt x="175" y="190"/>
                      <a:pt x="176" y="190"/>
                      <a:pt x="178" y="191"/>
                    </a:cubicBezTo>
                    <a:cubicBezTo>
                      <a:pt x="179" y="191"/>
                      <a:pt x="180" y="192"/>
                      <a:pt x="182" y="192"/>
                    </a:cubicBezTo>
                    <a:cubicBezTo>
                      <a:pt x="183" y="192"/>
                      <a:pt x="184" y="191"/>
                      <a:pt x="186" y="191"/>
                    </a:cubicBezTo>
                    <a:cubicBezTo>
                      <a:pt x="187" y="190"/>
                      <a:pt x="188" y="190"/>
                      <a:pt x="189" y="189"/>
                    </a:cubicBezTo>
                    <a:cubicBezTo>
                      <a:pt x="190" y="188"/>
                      <a:pt x="191" y="186"/>
                      <a:pt x="191" y="185"/>
                    </a:cubicBezTo>
                    <a:cubicBezTo>
                      <a:pt x="192" y="184"/>
                      <a:pt x="192" y="182"/>
                      <a:pt x="192" y="181"/>
                    </a:cubicBezTo>
                    <a:cubicBezTo>
                      <a:pt x="192" y="180"/>
                      <a:pt x="192" y="178"/>
                      <a:pt x="191" y="177"/>
                    </a:cubicBezTo>
                    <a:cubicBezTo>
                      <a:pt x="191" y="176"/>
                      <a:pt x="190" y="174"/>
                      <a:pt x="189" y="173"/>
                    </a:cubicBezTo>
                    <a:cubicBezTo>
                      <a:pt x="188" y="172"/>
                      <a:pt x="187" y="172"/>
                      <a:pt x="186" y="171"/>
                    </a:cubicBezTo>
                    <a:cubicBezTo>
                      <a:pt x="183" y="170"/>
                      <a:pt x="180" y="170"/>
                      <a:pt x="178" y="171"/>
                    </a:cubicBezTo>
                    <a:cubicBezTo>
                      <a:pt x="176" y="172"/>
                      <a:pt x="175" y="172"/>
                      <a:pt x="174" y="173"/>
                    </a:cubicBezTo>
                    <a:cubicBezTo>
                      <a:pt x="173" y="174"/>
                      <a:pt x="172" y="176"/>
                      <a:pt x="172" y="177"/>
                    </a:cubicBezTo>
                    <a:cubicBezTo>
                      <a:pt x="171" y="178"/>
                      <a:pt x="171" y="180"/>
                      <a:pt x="171" y="181"/>
                    </a:cubicBezTo>
                    <a:cubicBezTo>
                      <a:pt x="171" y="182"/>
                      <a:pt x="171" y="184"/>
                      <a:pt x="172" y="185"/>
                    </a:cubicBezTo>
                    <a:cubicBezTo>
                      <a:pt x="172" y="186"/>
                      <a:pt x="173" y="188"/>
                      <a:pt x="174" y="189"/>
                    </a:cubicBezTo>
                    <a:close/>
                    <a:moveTo>
                      <a:pt x="174" y="146"/>
                    </a:moveTo>
                    <a:cubicBezTo>
                      <a:pt x="175" y="147"/>
                      <a:pt x="176" y="148"/>
                      <a:pt x="178" y="148"/>
                    </a:cubicBezTo>
                    <a:cubicBezTo>
                      <a:pt x="179" y="149"/>
                      <a:pt x="180" y="149"/>
                      <a:pt x="182" y="149"/>
                    </a:cubicBezTo>
                    <a:cubicBezTo>
                      <a:pt x="183" y="149"/>
                      <a:pt x="184" y="149"/>
                      <a:pt x="186" y="148"/>
                    </a:cubicBezTo>
                    <a:cubicBezTo>
                      <a:pt x="187" y="148"/>
                      <a:pt x="188" y="147"/>
                      <a:pt x="189" y="146"/>
                    </a:cubicBezTo>
                    <a:cubicBezTo>
                      <a:pt x="190" y="145"/>
                      <a:pt x="191" y="144"/>
                      <a:pt x="191" y="142"/>
                    </a:cubicBezTo>
                    <a:cubicBezTo>
                      <a:pt x="192" y="141"/>
                      <a:pt x="192" y="140"/>
                      <a:pt x="192" y="138"/>
                    </a:cubicBezTo>
                    <a:cubicBezTo>
                      <a:pt x="192" y="136"/>
                      <a:pt x="191" y="133"/>
                      <a:pt x="189" y="131"/>
                    </a:cubicBezTo>
                    <a:cubicBezTo>
                      <a:pt x="187" y="128"/>
                      <a:pt x="183" y="127"/>
                      <a:pt x="180" y="128"/>
                    </a:cubicBezTo>
                    <a:cubicBezTo>
                      <a:pt x="179" y="128"/>
                      <a:pt x="178" y="128"/>
                      <a:pt x="178" y="129"/>
                    </a:cubicBezTo>
                    <a:cubicBezTo>
                      <a:pt x="177" y="129"/>
                      <a:pt x="176" y="129"/>
                      <a:pt x="176" y="129"/>
                    </a:cubicBezTo>
                    <a:cubicBezTo>
                      <a:pt x="175" y="130"/>
                      <a:pt x="175" y="130"/>
                      <a:pt x="174" y="131"/>
                    </a:cubicBezTo>
                    <a:cubicBezTo>
                      <a:pt x="172" y="133"/>
                      <a:pt x="171" y="136"/>
                      <a:pt x="171" y="138"/>
                    </a:cubicBezTo>
                    <a:cubicBezTo>
                      <a:pt x="171" y="140"/>
                      <a:pt x="171" y="141"/>
                      <a:pt x="172" y="142"/>
                    </a:cubicBezTo>
                    <a:cubicBezTo>
                      <a:pt x="172" y="144"/>
                      <a:pt x="173" y="145"/>
                      <a:pt x="174" y="146"/>
                    </a:cubicBezTo>
                    <a:close/>
                    <a:moveTo>
                      <a:pt x="235" y="96"/>
                    </a:moveTo>
                    <a:cubicBezTo>
                      <a:pt x="235" y="309"/>
                      <a:pt x="235" y="309"/>
                      <a:pt x="235" y="309"/>
                    </a:cubicBezTo>
                    <a:cubicBezTo>
                      <a:pt x="235" y="315"/>
                      <a:pt x="230" y="320"/>
                      <a:pt x="224" y="320"/>
                    </a:cubicBezTo>
                    <a:cubicBezTo>
                      <a:pt x="11" y="320"/>
                      <a:pt x="11" y="320"/>
                      <a:pt x="11" y="320"/>
                    </a:cubicBezTo>
                    <a:cubicBezTo>
                      <a:pt x="5" y="320"/>
                      <a:pt x="0" y="315"/>
                      <a:pt x="0" y="309"/>
                    </a:cubicBezTo>
                    <a:cubicBezTo>
                      <a:pt x="0" y="10"/>
                      <a:pt x="0" y="10"/>
                      <a:pt x="0" y="10"/>
                    </a:cubicBezTo>
                    <a:cubicBezTo>
                      <a:pt x="0" y="4"/>
                      <a:pt x="5" y="0"/>
                      <a:pt x="11" y="0"/>
                    </a:cubicBezTo>
                    <a:cubicBezTo>
                      <a:pt x="139" y="0"/>
                      <a:pt x="139" y="0"/>
                      <a:pt x="139" y="0"/>
                    </a:cubicBezTo>
                    <a:cubicBezTo>
                      <a:pt x="145" y="0"/>
                      <a:pt x="150" y="4"/>
                      <a:pt x="150" y="10"/>
                    </a:cubicBezTo>
                    <a:cubicBezTo>
                      <a:pt x="150" y="85"/>
                      <a:pt x="150" y="85"/>
                      <a:pt x="150" y="85"/>
                    </a:cubicBezTo>
                    <a:cubicBezTo>
                      <a:pt x="224" y="85"/>
                      <a:pt x="224" y="85"/>
                      <a:pt x="224" y="85"/>
                    </a:cubicBezTo>
                    <a:cubicBezTo>
                      <a:pt x="230" y="85"/>
                      <a:pt x="235" y="90"/>
                      <a:pt x="235" y="96"/>
                    </a:cubicBezTo>
                    <a:close/>
                    <a:moveTo>
                      <a:pt x="22" y="298"/>
                    </a:moveTo>
                    <a:cubicBezTo>
                      <a:pt x="43" y="298"/>
                      <a:pt x="43" y="298"/>
                      <a:pt x="43" y="298"/>
                    </a:cubicBezTo>
                    <a:cubicBezTo>
                      <a:pt x="43" y="266"/>
                      <a:pt x="43" y="266"/>
                      <a:pt x="43" y="266"/>
                    </a:cubicBezTo>
                    <a:cubicBezTo>
                      <a:pt x="43" y="260"/>
                      <a:pt x="48" y="256"/>
                      <a:pt x="54" y="256"/>
                    </a:cubicBezTo>
                    <a:cubicBezTo>
                      <a:pt x="60" y="256"/>
                      <a:pt x="64" y="260"/>
                      <a:pt x="64" y="266"/>
                    </a:cubicBezTo>
                    <a:cubicBezTo>
                      <a:pt x="64" y="298"/>
                      <a:pt x="64" y="298"/>
                      <a:pt x="64" y="298"/>
                    </a:cubicBezTo>
                    <a:cubicBezTo>
                      <a:pt x="128" y="298"/>
                      <a:pt x="128" y="298"/>
                      <a:pt x="128" y="298"/>
                    </a:cubicBezTo>
                    <a:cubicBezTo>
                      <a:pt x="128" y="21"/>
                      <a:pt x="128" y="21"/>
                      <a:pt x="128" y="21"/>
                    </a:cubicBezTo>
                    <a:cubicBezTo>
                      <a:pt x="22" y="21"/>
                      <a:pt x="22" y="21"/>
                      <a:pt x="22" y="21"/>
                    </a:cubicBezTo>
                    <a:lnTo>
                      <a:pt x="22" y="298"/>
                    </a:lnTo>
                    <a:close/>
                    <a:moveTo>
                      <a:pt x="214" y="106"/>
                    </a:moveTo>
                    <a:cubicBezTo>
                      <a:pt x="150" y="106"/>
                      <a:pt x="150" y="106"/>
                      <a:pt x="150" y="106"/>
                    </a:cubicBezTo>
                    <a:cubicBezTo>
                      <a:pt x="150" y="298"/>
                      <a:pt x="150" y="298"/>
                      <a:pt x="150" y="298"/>
                    </a:cubicBezTo>
                    <a:cubicBezTo>
                      <a:pt x="171" y="298"/>
                      <a:pt x="171" y="298"/>
                      <a:pt x="171" y="298"/>
                    </a:cubicBezTo>
                    <a:cubicBezTo>
                      <a:pt x="171" y="266"/>
                      <a:pt x="171" y="266"/>
                      <a:pt x="171" y="266"/>
                    </a:cubicBezTo>
                    <a:cubicBezTo>
                      <a:pt x="171" y="260"/>
                      <a:pt x="176" y="256"/>
                      <a:pt x="182" y="256"/>
                    </a:cubicBezTo>
                    <a:cubicBezTo>
                      <a:pt x="188" y="256"/>
                      <a:pt x="192" y="260"/>
                      <a:pt x="192" y="266"/>
                    </a:cubicBezTo>
                    <a:cubicBezTo>
                      <a:pt x="192" y="298"/>
                      <a:pt x="192" y="298"/>
                      <a:pt x="192" y="298"/>
                    </a:cubicBezTo>
                    <a:cubicBezTo>
                      <a:pt x="214" y="298"/>
                      <a:pt x="214" y="298"/>
                      <a:pt x="214" y="298"/>
                    </a:cubicBezTo>
                    <a:lnTo>
                      <a:pt x="214" y="10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87" name="Freeform 86"/>
              <p:cNvSpPr>
                <a:spLocks noEditPoints="1"/>
              </p:cNvSpPr>
              <p:nvPr/>
            </p:nvSpPr>
            <p:spPr bwMode="auto">
              <a:xfrm>
                <a:off x="1925" y="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spTree>
    <p:extLst>
      <p:ext uri="{BB962C8B-B14F-4D97-AF65-F5344CB8AC3E}">
        <p14:creationId xmlns:p14="http://schemas.microsoft.com/office/powerpoint/2010/main" val="98242930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a:t>Zkušenosti z praxe</a:t>
            </a:r>
            <a:endParaRPr lang="en-US" dirty="0"/>
          </a:p>
        </p:txBody>
      </p:sp>
    </p:spTree>
    <p:extLst>
      <p:ext uri="{BB962C8B-B14F-4D97-AF65-F5344CB8AC3E}">
        <p14:creationId xmlns:p14="http://schemas.microsoft.com/office/powerpoint/2010/main" val="121091046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a:t>Co si o Vás finanční úřad může zjistit?</a:t>
            </a:r>
          </a:p>
        </p:txBody>
      </p:sp>
      <p:sp>
        <p:nvSpPr>
          <p:cNvPr id="2" name="Content Placeholder 1"/>
          <p:cNvSpPr>
            <a:spLocks noGrp="1"/>
          </p:cNvSpPr>
          <p:nvPr>
            <p:ph idx="1"/>
          </p:nvPr>
        </p:nvSpPr>
        <p:spPr>
          <a:xfrm>
            <a:off x="376238" y="1412875"/>
            <a:ext cx="8374062" cy="4713911"/>
          </a:xfrm>
        </p:spPr>
        <p:txBody>
          <a:bodyPr/>
          <a:lstStyle/>
          <a:p>
            <a:pPr marL="0" lvl="1" indent="0">
              <a:buNone/>
            </a:pPr>
            <a:r>
              <a:rPr lang="cs-CZ" b="1" dirty="0">
                <a:solidFill>
                  <a:schemeClr val="accent1"/>
                </a:solidFill>
              </a:rPr>
              <a:t>Finanční správa má stále větší množství informací</a:t>
            </a:r>
            <a:r>
              <a:rPr lang="en-US" b="1" dirty="0">
                <a:solidFill>
                  <a:schemeClr val="accent1"/>
                </a:solidFill>
              </a:rPr>
              <a:t>!</a:t>
            </a:r>
            <a:endParaRPr lang="cs-CZ" b="1" dirty="0">
              <a:solidFill>
                <a:schemeClr val="accent1"/>
              </a:solidFill>
            </a:endParaRPr>
          </a:p>
          <a:p>
            <a:pPr lvl="1"/>
            <a:r>
              <a:rPr lang="cs-CZ" dirty="0"/>
              <a:t>Povinná příloha daňového přiznání</a:t>
            </a:r>
          </a:p>
          <a:p>
            <a:pPr lvl="1"/>
            <a:r>
              <a:rPr lang="cs-CZ" dirty="0"/>
              <a:t>Informace poskytované společností (webové stránky, </a:t>
            </a:r>
            <a:br>
              <a:rPr lang="cs-CZ" dirty="0"/>
            </a:br>
            <a:r>
              <a:rPr lang="cs-CZ" dirty="0"/>
              <a:t>sbírka listin)</a:t>
            </a:r>
          </a:p>
          <a:p>
            <a:pPr lvl="1"/>
            <a:r>
              <a:rPr lang="cs-CZ" dirty="0"/>
              <a:t>Informace od třetích subjektů prostřednictvím výzev</a:t>
            </a:r>
          </a:p>
          <a:p>
            <a:pPr lvl="1"/>
            <a:r>
              <a:rPr lang="cs-CZ" dirty="0"/>
              <a:t>Informace obdržené od jiných tuzemských správců </a:t>
            </a:r>
            <a:br>
              <a:rPr lang="cs-CZ" dirty="0"/>
            </a:br>
            <a:r>
              <a:rPr lang="cs-CZ" dirty="0"/>
              <a:t>daně (MF, GFŘ) či od správců daní z jiných </a:t>
            </a:r>
            <a:br>
              <a:rPr lang="cs-CZ" dirty="0"/>
            </a:br>
            <a:r>
              <a:rPr lang="cs-CZ" dirty="0"/>
              <a:t>členských států EU či některé mimo EU státy</a:t>
            </a:r>
          </a:p>
          <a:p>
            <a:pPr lvl="1"/>
            <a:r>
              <a:rPr lang="cs-CZ" dirty="0"/>
              <a:t>Nové zdroje informací (country by country </a:t>
            </a:r>
            <a:br>
              <a:rPr lang="cs-CZ" dirty="0"/>
            </a:br>
            <a:r>
              <a:rPr lang="cs-CZ" dirty="0"/>
              <a:t>reporting, mezinárodní výměna informací)</a:t>
            </a:r>
          </a:p>
          <a:p>
            <a:pPr lvl="1"/>
            <a:r>
              <a:rPr lang="cs-CZ" dirty="0"/>
              <a:t>Vyhledávací činnosti správce daně či prosté „udání“</a:t>
            </a:r>
          </a:p>
          <a:p>
            <a:pPr lvl="1"/>
            <a:r>
              <a:rPr lang="cs-CZ" dirty="0"/>
              <a:t>Informace z veřejných rejstříků</a:t>
            </a:r>
          </a:p>
          <a:p>
            <a:pPr lvl="1"/>
            <a:r>
              <a:rPr lang="cs-CZ" dirty="0"/>
              <a:t>Práce s databázemi – Amadeus, TP </a:t>
            </a:r>
            <a:r>
              <a:rPr lang="cs-CZ" dirty="0" err="1"/>
              <a:t>Catalyst</a:t>
            </a:r>
            <a:endParaRPr lang="cs-CZ" dirty="0"/>
          </a:p>
          <a:p>
            <a:pPr lvl="1"/>
            <a:r>
              <a:rPr lang="cs-CZ" dirty="0"/>
              <a:t>Ostatní ‒ diplomové práce, webové články</a:t>
            </a:r>
          </a:p>
          <a:p>
            <a:pPr marL="0" lvl="1" indent="0">
              <a:buNone/>
            </a:pPr>
            <a:endParaRPr lang="cs-CZ" dirty="0"/>
          </a:p>
          <a:p>
            <a:endParaRPr lang="cs-CZ"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20577"/>
          <a:stretch/>
        </p:blipFill>
        <p:spPr>
          <a:xfrm>
            <a:off x="5377007" y="1636285"/>
            <a:ext cx="3766993" cy="4742914"/>
          </a:xfrm>
          <a:prstGeom prst="rect">
            <a:avLst/>
          </a:prstGeom>
        </p:spPr>
      </p:pic>
    </p:spTree>
    <p:extLst>
      <p:ext uri="{BB962C8B-B14F-4D97-AF65-F5344CB8AC3E}">
        <p14:creationId xmlns:p14="http://schemas.microsoft.com/office/powerpoint/2010/main" val="414988326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Spor o funkční profil ztrátové společnosti 1</a:t>
            </a:r>
            <a:r>
              <a:rPr lang="en-US" dirty="0"/>
              <a:t>/3</a:t>
            </a:r>
          </a:p>
        </p:txBody>
      </p:sp>
      <p:sp>
        <p:nvSpPr>
          <p:cNvPr id="7170" name="Title 1"/>
          <p:cNvSpPr>
            <a:spLocks noGrp="1"/>
          </p:cNvSpPr>
          <p:nvPr>
            <p:ph type="title"/>
          </p:nvPr>
        </p:nvSpPr>
        <p:spPr/>
        <p:txBody>
          <a:bodyPr/>
          <a:lstStyle/>
          <a:p>
            <a:r>
              <a:rPr lang="cs-CZ" dirty="0"/>
              <a:t>Praktické zkušenosti z daňových kontrol převodních cen</a:t>
            </a:r>
          </a:p>
        </p:txBody>
      </p:sp>
      <p:sp>
        <p:nvSpPr>
          <p:cNvPr id="7171" name="Content Placeholder 2"/>
          <p:cNvSpPr>
            <a:spLocks noGrp="1"/>
          </p:cNvSpPr>
          <p:nvPr>
            <p:ph idx="1"/>
          </p:nvPr>
        </p:nvSpPr>
        <p:spPr>
          <a:xfrm>
            <a:off x="376238" y="1397441"/>
            <a:ext cx="8374062" cy="4846345"/>
          </a:xfrm>
        </p:spPr>
        <p:txBody>
          <a:bodyPr/>
          <a:lstStyle/>
          <a:p>
            <a:pPr>
              <a:spcAft>
                <a:spcPts val="400"/>
              </a:spcAft>
            </a:pPr>
            <a:r>
              <a:rPr lang="cs-CZ" b="1" dirty="0">
                <a:solidFill>
                  <a:schemeClr val="accent1"/>
                </a:solidFill>
              </a:rPr>
              <a:t>Popis situace Společnosti</a:t>
            </a:r>
            <a:endParaRPr lang="en-GB" sz="1200" b="1" dirty="0">
              <a:solidFill>
                <a:schemeClr val="accent1"/>
              </a:solidFill>
            </a:endParaRPr>
          </a:p>
          <a:p>
            <a:pPr lvl="1">
              <a:spcAft>
                <a:spcPts val="400"/>
              </a:spcAft>
            </a:pPr>
            <a:r>
              <a:rPr lang="cs-CZ" dirty="0"/>
              <a:t>Výrobce komponentů pro automobilový průmysl, v ČR dlouhodobě bez daňové povinnosti</a:t>
            </a:r>
          </a:p>
          <a:p>
            <a:pPr lvl="1">
              <a:spcAft>
                <a:spcPts val="400"/>
              </a:spcAft>
            </a:pPr>
            <a:r>
              <a:rPr lang="cs-CZ" dirty="0"/>
              <a:t>Prodeje výrobků jsou realizovány prostřednictvím mateřské společnost</a:t>
            </a:r>
          </a:p>
          <a:p>
            <a:pPr lvl="1">
              <a:spcAft>
                <a:spcPts val="400"/>
              </a:spcAft>
            </a:pPr>
            <a:r>
              <a:rPr lang="cs-CZ" dirty="0"/>
              <a:t>Mateřská společnost inkasuje provizi z uskutečněných prodejů</a:t>
            </a:r>
          </a:p>
          <a:p>
            <a:pPr lvl="1">
              <a:spcAft>
                <a:spcPts val="400"/>
              </a:spcAft>
            </a:pPr>
            <a:r>
              <a:rPr lang="cs-CZ" dirty="0"/>
              <a:t>Jednatelé Společnosti i mateřské společnosti jsou stejné osoby</a:t>
            </a:r>
          </a:p>
          <a:p>
            <a:pPr lvl="1">
              <a:spcAft>
                <a:spcPts val="400"/>
              </a:spcAft>
            </a:pPr>
            <a:r>
              <a:rPr lang="cs-CZ" dirty="0"/>
              <a:t>Společnost vykazovala fluktuující ziskovost, FÚ zahájil kontrolu ztrátových období s předpokladem, že je Společnost smluvním výrobcem a navrhuje doměřit daň podle </a:t>
            </a:r>
            <a:r>
              <a:rPr lang="cs-CZ" dirty="0" err="1"/>
              <a:t>benchmarku</a:t>
            </a:r>
            <a:endParaRPr lang="cs-CZ" dirty="0"/>
          </a:p>
          <a:p>
            <a:pPr marL="0" lvl="1" indent="0">
              <a:spcAft>
                <a:spcPts val="400"/>
              </a:spcAft>
              <a:buNone/>
            </a:pPr>
            <a:endParaRPr lang="cs-CZ" sz="1200" dirty="0"/>
          </a:p>
          <a:p>
            <a:pPr marL="0" lvl="1" indent="0">
              <a:spcAft>
                <a:spcPts val="400"/>
              </a:spcAft>
              <a:buNone/>
            </a:pPr>
            <a:r>
              <a:rPr lang="cs-CZ" b="1" dirty="0">
                <a:solidFill>
                  <a:schemeClr val="accent1"/>
                </a:solidFill>
              </a:rPr>
              <a:t>Argumentace FÚ</a:t>
            </a:r>
            <a:endParaRPr lang="en-GB" b="1" dirty="0">
              <a:solidFill>
                <a:schemeClr val="accent1"/>
              </a:solidFill>
            </a:endParaRPr>
          </a:p>
          <a:p>
            <a:pPr lvl="1">
              <a:spcAft>
                <a:spcPts val="400"/>
              </a:spcAft>
            </a:pPr>
            <a:r>
              <a:rPr lang="cs-CZ" dirty="0"/>
              <a:t>Mateřská společnost dojednává zakázky a zadává jejich výrobu Společnosti</a:t>
            </a:r>
          </a:p>
          <a:p>
            <a:pPr lvl="1">
              <a:spcAft>
                <a:spcPts val="400"/>
              </a:spcAft>
            </a:pPr>
            <a:r>
              <a:rPr lang="cs-CZ" dirty="0"/>
              <a:t>Klíčové funkce vykonává mateřská společnost a měla tak nést i související rizika (tzn. měla kompenzovat ztráty Společnosti)</a:t>
            </a:r>
          </a:p>
          <a:p>
            <a:pPr lvl="1">
              <a:spcAft>
                <a:spcPts val="400"/>
              </a:spcAft>
            </a:pPr>
            <a:r>
              <a:rPr lang="cs-CZ" dirty="0"/>
              <a:t>Společnost nepředložila dostatečně konkrétní důkazní prostředky podporující její tvrzení ohledně plnohodnotného profilu</a:t>
            </a:r>
          </a:p>
          <a:p>
            <a:pPr lvl="1">
              <a:spcAft>
                <a:spcPts val="400"/>
              </a:spcAft>
            </a:pPr>
            <a:endParaRPr lang="cs-CZ" dirty="0"/>
          </a:p>
          <a:p>
            <a:pPr marL="0" lvl="1" indent="0">
              <a:spcAft>
                <a:spcPts val="400"/>
              </a:spcAft>
              <a:buNone/>
            </a:pPr>
            <a:r>
              <a:rPr lang="cs-CZ" b="1" dirty="0">
                <a:solidFill>
                  <a:schemeClr val="accent1"/>
                </a:solidFill>
              </a:rPr>
              <a:t>Argumentace společnosti</a:t>
            </a:r>
          </a:p>
          <a:p>
            <a:pPr lvl="1">
              <a:spcAft>
                <a:spcPts val="400"/>
              </a:spcAft>
            </a:pPr>
            <a:r>
              <a:rPr lang="cs-CZ" dirty="0"/>
              <a:t>Mateřská společnost poskytuje službu zprostředkování zakázek (argumenty: německé automobilky jednají pouze s německou protistranou, jazyková vybavenost), za což dostává od Společnosti adekvátní odměnu</a:t>
            </a:r>
          </a:p>
          <a:p>
            <a:pPr lvl="1">
              <a:spcAft>
                <a:spcPts val="400"/>
              </a:spcAft>
            </a:pPr>
            <a:r>
              <a:rPr lang="cs-CZ" dirty="0"/>
              <a:t>Technické i materiálové požadavky na výrobu specifikuje primárně zákazník, cenová nabídka zákazníkovi vychází od Společnosti</a:t>
            </a:r>
          </a:p>
          <a:p>
            <a:pPr lvl="1">
              <a:spcAft>
                <a:spcPts val="400"/>
              </a:spcAft>
            </a:pPr>
            <a:r>
              <a:rPr lang="cs-CZ" dirty="0"/>
              <a:t>FÚ směšuje pojmy aktivita (činnost) a funkce. Aktivitu získávání zakázek vykonává mateřská společnost, ale funkci (rozhodovací pravomoc spojenou s odpovědností) má Společnost</a:t>
            </a:r>
          </a:p>
          <a:p>
            <a:pPr lvl="1">
              <a:spcAft>
                <a:spcPts val="400"/>
              </a:spcAft>
            </a:pPr>
            <a:endParaRPr lang="cs-CZ" dirty="0"/>
          </a:p>
          <a:p>
            <a:pPr marL="164488" lvl="2" indent="0">
              <a:spcAft>
                <a:spcPts val="400"/>
              </a:spcAft>
              <a:buNone/>
            </a:pPr>
            <a:endParaRPr lang="cs-CZ" sz="1200" dirty="0"/>
          </a:p>
          <a:p>
            <a:pPr marL="0" lvl="1" indent="0">
              <a:spcAft>
                <a:spcPts val="400"/>
              </a:spcAft>
              <a:buNone/>
            </a:pPr>
            <a:endParaRPr lang="en-GB" sz="1200" dirty="0"/>
          </a:p>
          <a:p>
            <a:pPr lvl="1">
              <a:spcAft>
                <a:spcPts val="400"/>
              </a:spcAft>
            </a:pPr>
            <a:endParaRPr lang="en-GB" sz="1200" dirty="0"/>
          </a:p>
        </p:txBody>
      </p:sp>
      <p:grpSp>
        <p:nvGrpSpPr>
          <p:cNvPr id="13" name="Group 12"/>
          <p:cNvGrpSpPr>
            <a:grpSpLocks noChangeAspect="1"/>
          </p:cNvGrpSpPr>
          <p:nvPr/>
        </p:nvGrpSpPr>
        <p:grpSpPr>
          <a:xfrm>
            <a:off x="7642459" y="287433"/>
            <a:ext cx="1132247" cy="1125442"/>
            <a:chOff x="6537910" y="4611206"/>
            <a:chExt cx="1849437" cy="1838325"/>
          </a:xfrm>
          <a:solidFill>
            <a:schemeClr val="accent1"/>
          </a:solidFill>
        </p:grpSpPr>
        <p:sp>
          <p:nvSpPr>
            <p:cNvPr id="14" name="Freeform 15"/>
            <p:cNvSpPr>
              <a:spLocks noEditPoints="1"/>
            </p:cNvSpPr>
            <p:nvPr/>
          </p:nvSpPr>
          <p:spPr bwMode="auto">
            <a:xfrm>
              <a:off x="7688847" y="5262081"/>
              <a:ext cx="312737" cy="766763"/>
            </a:xfrm>
            <a:custGeom>
              <a:avLst/>
              <a:gdLst>
                <a:gd name="T0" fmla="*/ 41 w 65"/>
                <a:gd name="T1" fmla="*/ 0 h 160"/>
                <a:gd name="T2" fmla="*/ 25 w 65"/>
                <a:gd name="T3" fmla="*/ 0 h 160"/>
                <a:gd name="T4" fmla="*/ 17 w 65"/>
                <a:gd name="T5" fmla="*/ 6 h 160"/>
                <a:gd name="T6" fmla="*/ 1 w 65"/>
                <a:gd name="T7" fmla="*/ 86 h 160"/>
                <a:gd name="T8" fmla="*/ 2 w 65"/>
                <a:gd name="T9" fmla="*/ 93 h 160"/>
                <a:gd name="T10" fmla="*/ 9 w 65"/>
                <a:gd name="T11" fmla="*/ 96 h 160"/>
                <a:gd name="T12" fmla="*/ 9 w 65"/>
                <a:gd name="T13" fmla="*/ 152 h 160"/>
                <a:gd name="T14" fmla="*/ 17 w 65"/>
                <a:gd name="T15" fmla="*/ 160 h 160"/>
                <a:gd name="T16" fmla="*/ 25 w 65"/>
                <a:gd name="T17" fmla="*/ 152 h 160"/>
                <a:gd name="T18" fmla="*/ 25 w 65"/>
                <a:gd name="T19" fmla="*/ 96 h 160"/>
                <a:gd name="T20" fmla="*/ 41 w 65"/>
                <a:gd name="T21" fmla="*/ 96 h 160"/>
                <a:gd name="T22" fmla="*/ 41 w 65"/>
                <a:gd name="T23" fmla="*/ 152 h 160"/>
                <a:gd name="T24" fmla="*/ 49 w 65"/>
                <a:gd name="T25" fmla="*/ 160 h 160"/>
                <a:gd name="T26" fmla="*/ 57 w 65"/>
                <a:gd name="T27" fmla="*/ 152 h 160"/>
                <a:gd name="T28" fmla="*/ 57 w 65"/>
                <a:gd name="T29" fmla="*/ 96 h 160"/>
                <a:gd name="T30" fmla="*/ 63 w 65"/>
                <a:gd name="T31" fmla="*/ 93 h 160"/>
                <a:gd name="T32" fmla="*/ 65 w 65"/>
                <a:gd name="T33" fmla="*/ 86 h 160"/>
                <a:gd name="T34" fmla="*/ 49 w 65"/>
                <a:gd name="T35" fmla="*/ 6 h 160"/>
                <a:gd name="T36" fmla="*/ 41 w 65"/>
                <a:gd name="T37" fmla="*/ 0 h 160"/>
                <a:gd name="T38" fmla="*/ 31 w 65"/>
                <a:gd name="T39" fmla="*/ 16 h 160"/>
                <a:gd name="T40" fmla="*/ 34 w 65"/>
                <a:gd name="T41" fmla="*/ 16 h 160"/>
                <a:gd name="T42" fmla="*/ 47 w 65"/>
                <a:gd name="T43" fmla="*/ 80 h 160"/>
                <a:gd name="T44" fmla="*/ 18 w 65"/>
                <a:gd name="T45" fmla="*/ 80 h 160"/>
                <a:gd name="T46" fmla="*/ 31 w 65"/>
                <a:gd name="T47"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60">
                  <a:moveTo>
                    <a:pt x="41" y="0"/>
                  </a:moveTo>
                  <a:cubicBezTo>
                    <a:pt x="25" y="0"/>
                    <a:pt x="25" y="0"/>
                    <a:pt x="25" y="0"/>
                  </a:cubicBezTo>
                  <a:cubicBezTo>
                    <a:pt x="21" y="0"/>
                    <a:pt x="18" y="2"/>
                    <a:pt x="17" y="6"/>
                  </a:cubicBezTo>
                  <a:cubicBezTo>
                    <a:pt x="1" y="86"/>
                    <a:pt x="1" y="86"/>
                    <a:pt x="1" y="86"/>
                  </a:cubicBezTo>
                  <a:cubicBezTo>
                    <a:pt x="0" y="88"/>
                    <a:pt x="1" y="91"/>
                    <a:pt x="2" y="93"/>
                  </a:cubicBezTo>
                  <a:cubicBezTo>
                    <a:pt x="4" y="95"/>
                    <a:pt x="6" y="96"/>
                    <a:pt x="9" y="96"/>
                  </a:cubicBezTo>
                  <a:cubicBezTo>
                    <a:pt x="9" y="152"/>
                    <a:pt x="9" y="152"/>
                    <a:pt x="9" y="152"/>
                  </a:cubicBezTo>
                  <a:cubicBezTo>
                    <a:pt x="9" y="156"/>
                    <a:pt x="12" y="160"/>
                    <a:pt x="17" y="160"/>
                  </a:cubicBezTo>
                  <a:cubicBezTo>
                    <a:pt x="21" y="160"/>
                    <a:pt x="25" y="156"/>
                    <a:pt x="25" y="152"/>
                  </a:cubicBezTo>
                  <a:cubicBezTo>
                    <a:pt x="25" y="96"/>
                    <a:pt x="25" y="96"/>
                    <a:pt x="25" y="96"/>
                  </a:cubicBezTo>
                  <a:cubicBezTo>
                    <a:pt x="41" y="96"/>
                    <a:pt x="41" y="96"/>
                    <a:pt x="41" y="96"/>
                  </a:cubicBezTo>
                  <a:cubicBezTo>
                    <a:pt x="41" y="152"/>
                    <a:pt x="41" y="152"/>
                    <a:pt x="41" y="152"/>
                  </a:cubicBezTo>
                  <a:cubicBezTo>
                    <a:pt x="41" y="156"/>
                    <a:pt x="44" y="160"/>
                    <a:pt x="49" y="160"/>
                  </a:cubicBezTo>
                  <a:cubicBezTo>
                    <a:pt x="53" y="160"/>
                    <a:pt x="57" y="156"/>
                    <a:pt x="57" y="152"/>
                  </a:cubicBezTo>
                  <a:cubicBezTo>
                    <a:pt x="57" y="96"/>
                    <a:pt x="57" y="96"/>
                    <a:pt x="57" y="96"/>
                  </a:cubicBezTo>
                  <a:cubicBezTo>
                    <a:pt x="59" y="96"/>
                    <a:pt x="61" y="95"/>
                    <a:pt x="63" y="93"/>
                  </a:cubicBezTo>
                  <a:cubicBezTo>
                    <a:pt x="64" y="91"/>
                    <a:pt x="65" y="88"/>
                    <a:pt x="65" y="86"/>
                  </a:cubicBezTo>
                  <a:cubicBezTo>
                    <a:pt x="49" y="6"/>
                    <a:pt x="49" y="6"/>
                    <a:pt x="49" y="6"/>
                  </a:cubicBezTo>
                  <a:cubicBezTo>
                    <a:pt x="48" y="2"/>
                    <a:pt x="44" y="0"/>
                    <a:pt x="41" y="0"/>
                  </a:cubicBezTo>
                  <a:close/>
                  <a:moveTo>
                    <a:pt x="31" y="16"/>
                  </a:moveTo>
                  <a:cubicBezTo>
                    <a:pt x="34" y="16"/>
                    <a:pt x="34" y="16"/>
                    <a:pt x="34" y="16"/>
                  </a:cubicBezTo>
                  <a:cubicBezTo>
                    <a:pt x="47" y="80"/>
                    <a:pt x="47" y="80"/>
                    <a:pt x="47" y="80"/>
                  </a:cubicBezTo>
                  <a:cubicBezTo>
                    <a:pt x="18" y="80"/>
                    <a:pt x="18" y="80"/>
                    <a:pt x="18" y="80"/>
                  </a:cubicBezTo>
                  <a:lnTo>
                    <a:pt x="3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noEditPoints="1"/>
            </p:cNvSpPr>
            <p:nvPr/>
          </p:nvSpPr>
          <p:spPr bwMode="auto">
            <a:xfrm>
              <a:off x="7731710"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
            <p:cNvSpPr>
              <a:spLocks noEditPoints="1"/>
            </p:cNvSpPr>
            <p:nvPr/>
          </p:nvSpPr>
          <p:spPr bwMode="auto">
            <a:xfrm>
              <a:off x="6923672" y="5262081"/>
              <a:ext cx="307975"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noEditPoints="1"/>
            </p:cNvSpPr>
            <p:nvPr/>
          </p:nvSpPr>
          <p:spPr bwMode="auto">
            <a:xfrm>
              <a:off x="6961772"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9"/>
            <p:cNvSpPr>
              <a:spLocks noEditPoints="1"/>
            </p:cNvSpPr>
            <p:nvPr/>
          </p:nvSpPr>
          <p:spPr bwMode="auto">
            <a:xfrm>
              <a:off x="7307847" y="5262081"/>
              <a:ext cx="309562"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0"/>
            <p:cNvSpPr>
              <a:spLocks noEditPoints="1"/>
            </p:cNvSpPr>
            <p:nvPr/>
          </p:nvSpPr>
          <p:spPr bwMode="auto">
            <a:xfrm>
              <a:off x="7347535" y="4955694"/>
              <a:ext cx="230187"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
            <p:cNvSpPr>
              <a:spLocks noEditPoints="1"/>
            </p:cNvSpPr>
            <p:nvPr/>
          </p:nvSpPr>
          <p:spPr bwMode="auto">
            <a:xfrm>
              <a:off x="6537910" y="4611206"/>
              <a:ext cx="1849437" cy="183832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17125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7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171">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71">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17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Spor o funkční profil ztrátové společnosti</a:t>
            </a:r>
            <a:r>
              <a:rPr lang="en-US" dirty="0"/>
              <a:t> 2/3</a:t>
            </a:r>
          </a:p>
        </p:txBody>
      </p:sp>
      <p:sp>
        <p:nvSpPr>
          <p:cNvPr id="7170" name="Title 1"/>
          <p:cNvSpPr>
            <a:spLocks noGrp="1"/>
          </p:cNvSpPr>
          <p:nvPr>
            <p:ph type="title"/>
          </p:nvPr>
        </p:nvSpPr>
        <p:spPr/>
        <p:txBody>
          <a:bodyPr/>
          <a:lstStyle/>
          <a:p>
            <a:r>
              <a:rPr lang="cs-CZ" dirty="0"/>
              <a:t>Praktické zkušenosti z daňových kontrol převodních cen</a:t>
            </a:r>
          </a:p>
        </p:txBody>
      </p:sp>
      <p:sp>
        <p:nvSpPr>
          <p:cNvPr id="7171" name="Content Placeholder 2"/>
          <p:cNvSpPr>
            <a:spLocks noGrp="1"/>
          </p:cNvSpPr>
          <p:nvPr>
            <p:ph idx="1"/>
          </p:nvPr>
        </p:nvSpPr>
        <p:spPr>
          <a:xfrm>
            <a:off x="376238" y="1378966"/>
            <a:ext cx="8374062" cy="4713911"/>
          </a:xfrm>
        </p:spPr>
        <p:txBody>
          <a:bodyPr/>
          <a:lstStyle/>
          <a:p>
            <a:pPr marL="0" lvl="1" indent="0">
              <a:spcAft>
                <a:spcPts val="400"/>
              </a:spcAft>
              <a:buNone/>
            </a:pPr>
            <a:r>
              <a:rPr lang="cs-CZ" b="1" dirty="0">
                <a:solidFill>
                  <a:schemeClr val="accent1"/>
                </a:solidFill>
              </a:rPr>
              <a:t>Argumentace společnosti, pokračování</a:t>
            </a:r>
          </a:p>
          <a:p>
            <a:pPr lvl="1">
              <a:spcAft>
                <a:spcPts val="400"/>
              </a:spcAft>
            </a:pPr>
            <a:r>
              <a:rPr lang="cs-CZ" dirty="0"/>
              <a:t>V mateřské společnosti není nikdo, kdo by mohl Společnost ovlivnit (interpretace stejné osoby jednatelů ve prospěch Společnosti)</a:t>
            </a:r>
          </a:p>
          <a:p>
            <a:pPr lvl="1">
              <a:spcAft>
                <a:spcPts val="400"/>
              </a:spcAft>
            </a:pPr>
            <a:r>
              <a:rPr lang="cs-CZ" dirty="0"/>
              <a:t>V průběhu kontroly daňový subjekt předložil např. následující zdůvodnění ztrát:</a:t>
            </a:r>
          </a:p>
          <a:p>
            <a:pPr lvl="2">
              <a:spcAft>
                <a:spcPts val="400"/>
              </a:spcAft>
            </a:pPr>
            <a:r>
              <a:rPr lang="cs-CZ" dirty="0"/>
              <a:t>Rozjezd nových závodů a s tím související nižší vytížení kapacit, problémy s kvalitou</a:t>
            </a:r>
          </a:p>
          <a:p>
            <a:pPr lvl="2">
              <a:spcAft>
                <a:spcPts val="400"/>
              </a:spcAft>
            </a:pPr>
            <a:r>
              <a:rPr lang="cs-CZ" dirty="0"/>
              <a:t>Manažerská pochybení (s personálními důsledky, tzn. Společnost aktivně reagovala na ekonomické problémy)</a:t>
            </a:r>
          </a:p>
          <a:p>
            <a:pPr lvl="2">
              <a:spcAft>
                <a:spcPts val="400"/>
              </a:spcAft>
            </a:pPr>
            <a:r>
              <a:rPr lang="cs-CZ" dirty="0"/>
              <a:t>Souběh zcela nových a zároveň vybíhajících projektů</a:t>
            </a:r>
          </a:p>
          <a:p>
            <a:pPr lvl="2">
              <a:spcAft>
                <a:spcPts val="400"/>
              </a:spcAft>
            </a:pPr>
            <a:r>
              <a:rPr lang="cs-CZ" dirty="0"/>
              <a:t>Nedostatek zaměstnanců řešen agenturními pracovníky</a:t>
            </a:r>
          </a:p>
          <a:p>
            <a:pPr lvl="1">
              <a:spcAft>
                <a:spcPts val="400"/>
              </a:spcAft>
            </a:pPr>
            <a:r>
              <a:rPr lang="cs-CZ" dirty="0"/>
              <a:t>Předložena kalkulace, že po očištění výsledku o mimořádné náklady je ziskovost v souladu s </a:t>
            </a:r>
            <a:r>
              <a:rPr lang="cs-CZ" dirty="0" err="1"/>
              <a:t>benchmarkem</a:t>
            </a:r>
            <a:r>
              <a:rPr lang="cs-CZ" dirty="0"/>
              <a:t> FÚ</a:t>
            </a:r>
          </a:p>
          <a:p>
            <a:pPr lvl="1">
              <a:spcAft>
                <a:spcPts val="400"/>
              </a:spcAft>
            </a:pPr>
            <a:r>
              <a:rPr lang="cs-CZ" dirty="0"/>
              <a:t>Relativizace </a:t>
            </a:r>
            <a:r>
              <a:rPr lang="cs-CZ" dirty="0" err="1"/>
              <a:t>benchmarku</a:t>
            </a:r>
            <a:r>
              <a:rPr lang="cs-CZ" dirty="0"/>
              <a:t> FÚ</a:t>
            </a:r>
          </a:p>
          <a:p>
            <a:pPr lvl="2">
              <a:spcAft>
                <a:spcPts val="400"/>
              </a:spcAft>
            </a:pPr>
            <a:r>
              <a:rPr lang="cs-CZ" dirty="0"/>
              <a:t>Subjektivní výběr srovnatelných společností z databáze nelze použít na doměření daně</a:t>
            </a:r>
          </a:p>
          <a:p>
            <a:pPr lvl="2">
              <a:spcAft>
                <a:spcPts val="400"/>
              </a:spcAft>
            </a:pPr>
            <a:r>
              <a:rPr lang="cs-CZ" dirty="0"/>
              <a:t>V rámci tržního rozpětí by měl FÚ zvolit hodnotu nejvýhodnější z pohledu poplatníka (judikatura)</a:t>
            </a:r>
          </a:p>
          <a:p>
            <a:pPr lvl="2">
              <a:spcAft>
                <a:spcPts val="400"/>
              </a:spcAft>
            </a:pPr>
            <a:r>
              <a:rPr lang="cs-CZ" dirty="0"/>
              <a:t>FÚ nezohlednil externí vlivy (např. intervence ČNB ovlivnily hospodaření Společnosti, nikoliv společnosti ze vzorku)</a:t>
            </a:r>
          </a:p>
          <a:p>
            <a:pPr lvl="2">
              <a:spcAft>
                <a:spcPts val="400"/>
              </a:spcAft>
            </a:pPr>
            <a:r>
              <a:rPr lang="cs-CZ" dirty="0"/>
              <a:t>Výběr vzorku lze udělat různými způsoby (s vlivem na výsledek)</a:t>
            </a:r>
          </a:p>
          <a:p>
            <a:pPr lvl="2">
              <a:spcAft>
                <a:spcPts val="400"/>
              </a:spcAft>
            </a:pPr>
            <a:endParaRPr lang="cs-CZ" dirty="0"/>
          </a:p>
          <a:p>
            <a:pPr lvl="2">
              <a:spcAft>
                <a:spcPts val="400"/>
              </a:spcAft>
            </a:pPr>
            <a:endParaRPr lang="cs-CZ" sz="1200" dirty="0"/>
          </a:p>
          <a:p>
            <a:pPr marL="0" lvl="1" indent="0">
              <a:spcAft>
                <a:spcPts val="400"/>
              </a:spcAft>
              <a:buNone/>
            </a:pPr>
            <a:endParaRPr lang="en-GB" sz="1200" dirty="0"/>
          </a:p>
          <a:p>
            <a:pPr lvl="1">
              <a:spcAft>
                <a:spcPts val="400"/>
              </a:spcAft>
            </a:pPr>
            <a:endParaRPr lang="en-GB" sz="1200" dirty="0"/>
          </a:p>
        </p:txBody>
      </p:sp>
      <p:grpSp>
        <p:nvGrpSpPr>
          <p:cNvPr id="13" name="Group 12"/>
          <p:cNvGrpSpPr>
            <a:grpSpLocks noChangeAspect="1"/>
          </p:cNvGrpSpPr>
          <p:nvPr/>
        </p:nvGrpSpPr>
        <p:grpSpPr>
          <a:xfrm>
            <a:off x="7642459" y="287433"/>
            <a:ext cx="1132247" cy="1125442"/>
            <a:chOff x="6537910" y="4611206"/>
            <a:chExt cx="1849437" cy="1838325"/>
          </a:xfrm>
          <a:solidFill>
            <a:schemeClr val="accent1"/>
          </a:solidFill>
        </p:grpSpPr>
        <p:sp>
          <p:nvSpPr>
            <p:cNvPr id="14" name="Freeform 15"/>
            <p:cNvSpPr>
              <a:spLocks noEditPoints="1"/>
            </p:cNvSpPr>
            <p:nvPr/>
          </p:nvSpPr>
          <p:spPr bwMode="auto">
            <a:xfrm>
              <a:off x="7688847" y="5262081"/>
              <a:ext cx="312737" cy="766763"/>
            </a:xfrm>
            <a:custGeom>
              <a:avLst/>
              <a:gdLst>
                <a:gd name="T0" fmla="*/ 41 w 65"/>
                <a:gd name="T1" fmla="*/ 0 h 160"/>
                <a:gd name="T2" fmla="*/ 25 w 65"/>
                <a:gd name="T3" fmla="*/ 0 h 160"/>
                <a:gd name="T4" fmla="*/ 17 w 65"/>
                <a:gd name="T5" fmla="*/ 6 h 160"/>
                <a:gd name="T6" fmla="*/ 1 w 65"/>
                <a:gd name="T7" fmla="*/ 86 h 160"/>
                <a:gd name="T8" fmla="*/ 2 w 65"/>
                <a:gd name="T9" fmla="*/ 93 h 160"/>
                <a:gd name="T10" fmla="*/ 9 w 65"/>
                <a:gd name="T11" fmla="*/ 96 h 160"/>
                <a:gd name="T12" fmla="*/ 9 w 65"/>
                <a:gd name="T13" fmla="*/ 152 h 160"/>
                <a:gd name="T14" fmla="*/ 17 w 65"/>
                <a:gd name="T15" fmla="*/ 160 h 160"/>
                <a:gd name="T16" fmla="*/ 25 w 65"/>
                <a:gd name="T17" fmla="*/ 152 h 160"/>
                <a:gd name="T18" fmla="*/ 25 w 65"/>
                <a:gd name="T19" fmla="*/ 96 h 160"/>
                <a:gd name="T20" fmla="*/ 41 w 65"/>
                <a:gd name="T21" fmla="*/ 96 h 160"/>
                <a:gd name="T22" fmla="*/ 41 w 65"/>
                <a:gd name="T23" fmla="*/ 152 h 160"/>
                <a:gd name="T24" fmla="*/ 49 w 65"/>
                <a:gd name="T25" fmla="*/ 160 h 160"/>
                <a:gd name="T26" fmla="*/ 57 w 65"/>
                <a:gd name="T27" fmla="*/ 152 h 160"/>
                <a:gd name="T28" fmla="*/ 57 w 65"/>
                <a:gd name="T29" fmla="*/ 96 h 160"/>
                <a:gd name="T30" fmla="*/ 63 w 65"/>
                <a:gd name="T31" fmla="*/ 93 h 160"/>
                <a:gd name="T32" fmla="*/ 65 w 65"/>
                <a:gd name="T33" fmla="*/ 86 h 160"/>
                <a:gd name="T34" fmla="*/ 49 w 65"/>
                <a:gd name="T35" fmla="*/ 6 h 160"/>
                <a:gd name="T36" fmla="*/ 41 w 65"/>
                <a:gd name="T37" fmla="*/ 0 h 160"/>
                <a:gd name="T38" fmla="*/ 31 w 65"/>
                <a:gd name="T39" fmla="*/ 16 h 160"/>
                <a:gd name="T40" fmla="*/ 34 w 65"/>
                <a:gd name="T41" fmla="*/ 16 h 160"/>
                <a:gd name="T42" fmla="*/ 47 w 65"/>
                <a:gd name="T43" fmla="*/ 80 h 160"/>
                <a:gd name="T44" fmla="*/ 18 w 65"/>
                <a:gd name="T45" fmla="*/ 80 h 160"/>
                <a:gd name="T46" fmla="*/ 31 w 65"/>
                <a:gd name="T47"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60">
                  <a:moveTo>
                    <a:pt x="41" y="0"/>
                  </a:moveTo>
                  <a:cubicBezTo>
                    <a:pt x="25" y="0"/>
                    <a:pt x="25" y="0"/>
                    <a:pt x="25" y="0"/>
                  </a:cubicBezTo>
                  <a:cubicBezTo>
                    <a:pt x="21" y="0"/>
                    <a:pt x="18" y="2"/>
                    <a:pt x="17" y="6"/>
                  </a:cubicBezTo>
                  <a:cubicBezTo>
                    <a:pt x="1" y="86"/>
                    <a:pt x="1" y="86"/>
                    <a:pt x="1" y="86"/>
                  </a:cubicBezTo>
                  <a:cubicBezTo>
                    <a:pt x="0" y="88"/>
                    <a:pt x="1" y="91"/>
                    <a:pt x="2" y="93"/>
                  </a:cubicBezTo>
                  <a:cubicBezTo>
                    <a:pt x="4" y="95"/>
                    <a:pt x="6" y="96"/>
                    <a:pt x="9" y="96"/>
                  </a:cubicBezTo>
                  <a:cubicBezTo>
                    <a:pt x="9" y="152"/>
                    <a:pt x="9" y="152"/>
                    <a:pt x="9" y="152"/>
                  </a:cubicBezTo>
                  <a:cubicBezTo>
                    <a:pt x="9" y="156"/>
                    <a:pt x="12" y="160"/>
                    <a:pt x="17" y="160"/>
                  </a:cubicBezTo>
                  <a:cubicBezTo>
                    <a:pt x="21" y="160"/>
                    <a:pt x="25" y="156"/>
                    <a:pt x="25" y="152"/>
                  </a:cubicBezTo>
                  <a:cubicBezTo>
                    <a:pt x="25" y="96"/>
                    <a:pt x="25" y="96"/>
                    <a:pt x="25" y="96"/>
                  </a:cubicBezTo>
                  <a:cubicBezTo>
                    <a:pt x="41" y="96"/>
                    <a:pt x="41" y="96"/>
                    <a:pt x="41" y="96"/>
                  </a:cubicBezTo>
                  <a:cubicBezTo>
                    <a:pt x="41" y="152"/>
                    <a:pt x="41" y="152"/>
                    <a:pt x="41" y="152"/>
                  </a:cubicBezTo>
                  <a:cubicBezTo>
                    <a:pt x="41" y="156"/>
                    <a:pt x="44" y="160"/>
                    <a:pt x="49" y="160"/>
                  </a:cubicBezTo>
                  <a:cubicBezTo>
                    <a:pt x="53" y="160"/>
                    <a:pt x="57" y="156"/>
                    <a:pt x="57" y="152"/>
                  </a:cubicBezTo>
                  <a:cubicBezTo>
                    <a:pt x="57" y="96"/>
                    <a:pt x="57" y="96"/>
                    <a:pt x="57" y="96"/>
                  </a:cubicBezTo>
                  <a:cubicBezTo>
                    <a:pt x="59" y="96"/>
                    <a:pt x="61" y="95"/>
                    <a:pt x="63" y="93"/>
                  </a:cubicBezTo>
                  <a:cubicBezTo>
                    <a:pt x="64" y="91"/>
                    <a:pt x="65" y="88"/>
                    <a:pt x="65" y="86"/>
                  </a:cubicBezTo>
                  <a:cubicBezTo>
                    <a:pt x="49" y="6"/>
                    <a:pt x="49" y="6"/>
                    <a:pt x="49" y="6"/>
                  </a:cubicBezTo>
                  <a:cubicBezTo>
                    <a:pt x="48" y="2"/>
                    <a:pt x="44" y="0"/>
                    <a:pt x="41" y="0"/>
                  </a:cubicBezTo>
                  <a:close/>
                  <a:moveTo>
                    <a:pt x="31" y="16"/>
                  </a:moveTo>
                  <a:cubicBezTo>
                    <a:pt x="34" y="16"/>
                    <a:pt x="34" y="16"/>
                    <a:pt x="34" y="16"/>
                  </a:cubicBezTo>
                  <a:cubicBezTo>
                    <a:pt x="47" y="80"/>
                    <a:pt x="47" y="80"/>
                    <a:pt x="47" y="80"/>
                  </a:cubicBezTo>
                  <a:cubicBezTo>
                    <a:pt x="18" y="80"/>
                    <a:pt x="18" y="80"/>
                    <a:pt x="18" y="80"/>
                  </a:cubicBezTo>
                  <a:lnTo>
                    <a:pt x="3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noEditPoints="1"/>
            </p:cNvSpPr>
            <p:nvPr/>
          </p:nvSpPr>
          <p:spPr bwMode="auto">
            <a:xfrm>
              <a:off x="7731710"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
            <p:cNvSpPr>
              <a:spLocks noEditPoints="1"/>
            </p:cNvSpPr>
            <p:nvPr/>
          </p:nvSpPr>
          <p:spPr bwMode="auto">
            <a:xfrm>
              <a:off x="6923672" y="5262081"/>
              <a:ext cx="307975"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noEditPoints="1"/>
            </p:cNvSpPr>
            <p:nvPr/>
          </p:nvSpPr>
          <p:spPr bwMode="auto">
            <a:xfrm>
              <a:off x="6961772"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9"/>
            <p:cNvSpPr>
              <a:spLocks noEditPoints="1"/>
            </p:cNvSpPr>
            <p:nvPr/>
          </p:nvSpPr>
          <p:spPr bwMode="auto">
            <a:xfrm>
              <a:off x="7307847" y="5262081"/>
              <a:ext cx="309562"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0"/>
            <p:cNvSpPr>
              <a:spLocks noEditPoints="1"/>
            </p:cNvSpPr>
            <p:nvPr/>
          </p:nvSpPr>
          <p:spPr bwMode="auto">
            <a:xfrm>
              <a:off x="7347535" y="4955694"/>
              <a:ext cx="230187"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
            <p:cNvSpPr>
              <a:spLocks noEditPoints="1"/>
            </p:cNvSpPr>
            <p:nvPr/>
          </p:nvSpPr>
          <p:spPr bwMode="auto">
            <a:xfrm>
              <a:off x="6537910" y="4611206"/>
              <a:ext cx="1849437" cy="183832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31329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17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Spor o funkční profil ztrátové společnosti</a:t>
            </a:r>
            <a:r>
              <a:rPr lang="en-US" dirty="0"/>
              <a:t> 3/3</a:t>
            </a:r>
          </a:p>
        </p:txBody>
      </p:sp>
      <p:sp>
        <p:nvSpPr>
          <p:cNvPr id="7170" name="Title 1"/>
          <p:cNvSpPr>
            <a:spLocks noGrp="1"/>
          </p:cNvSpPr>
          <p:nvPr>
            <p:ph type="title"/>
          </p:nvPr>
        </p:nvSpPr>
        <p:spPr/>
        <p:txBody>
          <a:bodyPr/>
          <a:lstStyle/>
          <a:p>
            <a:r>
              <a:rPr lang="cs-CZ" dirty="0"/>
              <a:t>Praktické zkušenosti z daňových kontrol převodních cen</a:t>
            </a:r>
          </a:p>
        </p:txBody>
      </p:sp>
      <p:sp>
        <p:nvSpPr>
          <p:cNvPr id="7171" name="Content Placeholder 2"/>
          <p:cNvSpPr>
            <a:spLocks noGrp="1"/>
          </p:cNvSpPr>
          <p:nvPr>
            <p:ph idx="1"/>
          </p:nvPr>
        </p:nvSpPr>
        <p:spPr>
          <a:xfrm>
            <a:off x="376238" y="1399268"/>
            <a:ext cx="8374062" cy="4713911"/>
          </a:xfrm>
        </p:spPr>
        <p:txBody>
          <a:bodyPr/>
          <a:lstStyle/>
          <a:p>
            <a:pPr>
              <a:spcAft>
                <a:spcPts val="400"/>
              </a:spcAft>
            </a:pPr>
            <a:r>
              <a:rPr lang="cs-CZ" b="1" dirty="0">
                <a:solidFill>
                  <a:schemeClr val="accent1"/>
                </a:solidFill>
              </a:rPr>
              <a:t>Ponaučení</a:t>
            </a:r>
            <a:endParaRPr lang="en-GB" b="1" dirty="0">
              <a:solidFill>
                <a:schemeClr val="accent1"/>
              </a:solidFill>
            </a:endParaRPr>
          </a:p>
          <a:p>
            <a:pPr lvl="1">
              <a:spcAft>
                <a:spcPts val="400"/>
              </a:spcAft>
            </a:pPr>
            <a:r>
              <a:rPr lang="cs-CZ" dirty="0"/>
              <a:t>U společností s limitovaným funkčním profilem FÚ striktně vyžaduje dosažení tržní ziskovosti v jednotlivých zdaňovacích obdobích, argument průměru přes více období není akceptován</a:t>
            </a:r>
          </a:p>
          <a:p>
            <a:pPr lvl="1">
              <a:spcAft>
                <a:spcPts val="400"/>
              </a:spcAft>
            </a:pPr>
            <a:r>
              <a:rPr lang="cs-CZ" sz="1200" dirty="0"/>
              <a:t>Nedostatek konkrétních důkazních prostředků je vždy velkou komplikací, ř</a:t>
            </a:r>
            <a:r>
              <a:rPr lang="cs-CZ" dirty="0"/>
              <a:t>ešením mohou být svědecké výpovědi</a:t>
            </a:r>
          </a:p>
          <a:p>
            <a:pPr lvl="1">
              <a:spcAft>
                <a:spcPts val="400"/>
              </a:spcAft>
            </a:pPr>
            <a:r>
              <a:rPr lang="cs-CZ" dirty="0"/>
              <a:t>Neschopnost daňového subjektu předložit vhodné důkazní prostředky na podporu svých tvrzení FÚ interpretuje jako potvrzení své argumentace</a:t>
            </a:r>
          </a:p>
          <a:p>
            <a:pPr lvl="1">
              <a:spcAft>
                <a:spcPts val="400"/>
              </a:spcAft>
            </a:pPr>
            <a:r>
              <a:rPr lang="cs-CZ" dirty="0"/>
              <a:t>TP Dokumentace bez doplnění o konkrétní důkazní prostředky podporující uvedená tvrzení nemusí být dostačující</a:t>
            </a:r>
          </a:p>
          <a:p>
            <a:pPr marL="0" lvl="1" indent="0">
              <a:spcAft>
                <a:spcPts val="400"/>
              </a:spcAft>
              <a:buNone/>
            </a:pPr>
            <a:endParaRPr lang="en-GB" dirty="0"/>
          </a:p>
          <a:p>
            <a:pPr marL="0" lvl="1" indent="0">
              <a:spcAft>
                <a:spcPts val="400"/>
              </a:spcAft>
              <a:buNone/>
            </a:pPr>
            <a:endParaRPr lang="en-GB" sz="1200" dirty="0"/>
          </a:p>
          <a:p>
            <a:pPr lvl="1">
              <a:spcAft>
                <a:spcPts val="400"/>
              </a:spcAft>
            </a:pPr>
            <a:endParaRPr lang="en-GB" sz="1200" dirty="0"/>
          </a:p>
        </p:txBody>
      </p:sp>
      <p:grpSp>
        <p:nvGrpSpPr>
          <p:cNvPr id="5" name="Group 4"/>
          <p:cNvGrpSpPr>
            <a:grpSpLocks noChangeAspect="1"/>
          </p:cNvGrpSpPr>
          <p:nvPr/>
        </p:nvGrpSpPr>
        <p:grpSpPr>
          <a:xfrm>
            <a:off x="7642459" y="287433"/>
            <a:ext cx="1132247" cy="1125442"/>
            <a:chOff x="6537910" y="4611206"/>
            <a:chExt cx="1849437" cy="1838325"/>
          </a:xfrm>
          <a:solidFill>
            <a:schemeClr val="accent1"/>
          </a:solidFill>
        </p:grpSpPr>
        <p:sp>
          <p:nvSpPr>
            <p:cNvPr id="6" name="Freeform 15"/>
            <p:cNvSpPr>
              <a:spLocks noEditPoints="1"/>
            </p:cNvSpPr>
            <p:nvPr/>
          </p:nvSpPr>
          <p:spPr bwMode="auto">
            <a:xfrm>
              <a:off x="7688847" y="5262081"/>
              <a:ext cx="312737" cy="766763"/>
            </a:xfrm>
            <a:custGeom>
              <a:avLst/>
              <a:gdLst>
                <a:gd name="T0" fmla="*/ 41 w 65"/>
                <a:gd name="T1" fmla="*/ 0 h 160"/>
                <a:gd name="T2" fmla="*/ 25 w 65"/>
                <a:gd name="T3" fmla="*/ 0 h 160"/>
                <a:gd name="T4" fmla="*/ 17 w 65"/>
                <a:gd name="T5" fmla="*/ 6 h 160"/>
                <a:gd name="T6" fmla="*/ 1 w 65"/>
                <a:gd name="T7" fmla="*/ 86 h 160"/>
                <a:gd name="T8" fmla="*/ 2 w 65"/>
                <a:gd name="T9" fmla="*/ 93 h 160"/>
                <a:gd name="T10" fmla="*/ 9 w 65"/>
                <a:gd name="T11" fmla="*/ 96 h 160"/>
                <a:gd name="T12" fmla="*/ 9 w 65"/>
                <a:gd name="T13" fmla="*/ 152 h 160"/>
                <a:gd name="T14" fmla="*/ 17 w 65"/>
                <a:gd name="T15" fmla="*/ 160 h 160"/>
                <a:gd name="T16" fmla="*/ 25 w 65"/>
                <a:gd name="T17" fmla="*/ 152 h 160"/>
                <a:gd name="T18" fmla="*/ 25 w 65"/>
                <a:gd name="T19" fmla="*/ 96 h 160"/>
                <a:gd name="T20" fmla="*/ 41 w 65"/>
                <a:gd name="T21" fmla="*/ 96 h 160"/>
                <a:gd name="T22" fmla="*/ 41 w 65"/>
                <a:gd name="T23" fmla="*/ 152 h 160"/>
                <a:gd name="T24" fmla="*/ 49 w 65"/>
                <a:gd name="T25" fmla="*/ 160 h 160"/>
                <a:gd name="T26" fmla="*/ 57 w 65"/>
                <a:gd name="T27" fmla="*/ 152 h 160"/>
                <a:gd name="T28" fmla="*/ 57 w 65"/>
                <a:gd name="T29" fmla="*/ 96 h 160"/>
                <a:gd name="T30" fmla="*/ 63 w 65"/>
                <a:gd name="T31" fmla="*/ 93 h 160"/>
                <a:gd name="T32" fmla="*/ 65 w 65"/>
                <a:gd name="T33" fmla="*/ 86 h 160"/>
                <a:gd name="T34" fmla="*/ 49 w 65"/>
                <a:gd name="T35" fmla="*/ 6 h 160"/>
                <a:gd name="T36" fmla="*/ 41 w 65"/>
                <a:gd name="T37" fmla="*/ 0 h 160"/>
                <a:gd name="T38" fmla="*/ 31 w 65"/>
                <a:gd name="T39" fmla="*/ 16 h 160"/>
                <a:gd name="T40" fmla="*/ 34 w 65"/>
                <a:gd name="T41" fmla="*/ 16 h 160"/>
                <a:gd name="T42" fmla="*/ 47 w 65"/>
                <a:gd name="T43" fmla="*/ 80 h 160"/>
                <a:gd name="T44" fmla="*/ 18 w 65"/>
                <a:gd name="T45" fmla="*/ 80 h 160"/>
                <a:gd name="T46" fmla="*/ 31 w 65"/>
                <a:gd name="T47"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60">
                  <a:moveTo>
                    <a:pt x="41" y="0"/>
                  </a:moveTo>
                  <a:cubicBezTo>
                    <a:pt x="25" y="0"/>
                    <a:pt x="25" y="0"/>
                    <a:pt x="25" y="0"/>
                  </a:cubicBezTo>
                  <a:cubicBezTo>
                    <a:pt x="21" y="0"/>
                    <a:pt x="18" y="2"/>
                    <a:pt x="17" y="6"/>
                  </a:cubicBezTo>
                  <a:cubicBezTo>
                    <a:pt x="1" y="86"/>
                    <a:pt x="1" y="86"/>
                    <a:pt x="1" y="86"/>
                  </a:cubicBezTo>
                  <a:cubicBezTo>
                    <a:pt x="0" y="88"/>
                    <a:pt x="1" y="91"/>
                    <a:pt x="2" y="93"/>
                  </a:cubicBezTo>
                  <a:cubicBezTo>
                    <a:pt x="4" y="95"/>
                    <a:pt x="6" y="96"/>
                    <a:pt x="9" y="96"/>
                  </a:cubicBezTo>
                  <a:cubicBezTo>
                    <a:pt x="9" y="152"/>
                    <a:pt x="9" y="152"/>
                    <a:pt x="9" y="152"/>
                  </a:cubicBezTo>
                  <a:cubicBezTo>
                    <a:pt x="9" y="156"/>
                    <a:pt x="12" y="160"/>
                    <a:pt x="17" y="160"/>
                  </a:cubicBezTo>
                  <a:cubicBezTo>
                    <a:pt x="21" y="160"/>
                    <a:pt x="25" y="156"/>
                    <a:pt x="25" y="152"/>
                  </a:cubicBezTo>
                  <a:cubicBezTo>
                    <a:pt x="25" y="96"/>
                    <a:pt x="25" y="96"/>
                    <a:pt x="25" y="96"/>
                  </a:cubicBezTo>
                  <a:cubicBezTo>
                    <a:pt x="41" y="96"/>
                    <a:pt x="41" y="96"/>
                    <a:pt x="41" y="96"/>
                  </a:cubicBezTo>
                  <a:cubicBezTo>
                    <a:pt x="41" y="152"/>
                    <a:pt x="41" y="152"/>
                    <a:pt x="41" y="152"/>
                  </a:cubicBezTo>
                  <a:cubicBezTo>
                    <a:pt x="41" y="156"/>
                    <a:pt x="44" y="160"/>
                    <a:pt x="49" y="160"/>
                  </a:cubicBezTo>
                  <a:cubicBezTo>
                    <a:pt x="53" y="160"/>
                    <a:pt x="57" y="156"/>
                    <a:pt x="57" y="152"/>
                  </a:cubicBezTo>
                  <a:cubicBezTo>
                    <a:pt x="57" y="96"/>
                    <a:pt x="57" y="96"/>
                    <a:pt x="57" y="96"/>
                  </a:cubicBezTo>
                  <a:cubicBezTo>
                    <a:pt x="59" y="96"/>
                    <a:pt x="61" y="95"/>
                    <a:pt x="63" y="93"/>
                  </a:cubicBezTo>
                  <a:cubicBezTo>
                    <a:pt x="64" y="91"/>
                    <a:pt x="65" y="88"/>
                    <a:pt x="65" y="86"/>
                  </a:cubicBezTo>
                  <a:cubicBezTo>
                    <a:pt x="49" y="6"/>
                    <a:pt x="49" y="6"/>
                    <a:pt x="49" y="6"/>
                  </a:cubicBezTo>
                  <a:cubicBezTo>
                    <a:pt x="48" y="2"/>
                    <a:pt x="44" y="0"/>
                    <a:pt x="41" y="0"/>
                  </a:cubicBezTo>
                  <a:close/>
                  <a:moveTo>
                    <a:pt x="31" y="16"/>
                  </a:moveTo>
                  <a:cubicBezTo>
                    <a:pt x="34" y="16"/>
                    <a:pt x="34" y="16"/>
                    <a:pt x="34" y="16"/>
                  </a:cubicBezTo>
                  <a:cubicBezTo>
                    <a:pt x="47" y="80"/>
                    <a:pt x="47" y="80"/>
                    <a:pt x="47" y="80"/>
                  </a:cubicBezTo>
                  <a:cubicBezTo>
                    <a:pt x="18" y="80"/>
                    <a:pt x="18" y="80"/>
                    <a:pt x="18" y="80"/>
                  </a:cubicBezTo>
                  <a:lnTo>
                    <a:pt x="3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6"/>
            <p:cNvSpPr>
              <a:spLocks noEditPoints="1"/>
            </p:cNvSpPr>
            <p:nvPr/>
          </p:nvSpPr>
          <p:spPr bwMode="auto">
            <a:xfrm>
              <a:off x="7731710"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7"/>
            <p:cNvSpPr>
              <a:spLocks noEditPoints="1"/>
            </p:cNvSpPr>
            <p:nvPr/>
          </p:nvSpPr>
          <p:spPr bwMode="auto">
            <a:xfrm>
              <a:off x="6923672" y="5262081"/>
              <a:ext cx="307975"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8"/>
            <p:cNvSpPr>
              <a:spLocks noEditPoints="1"/>
            </p:cNvSpPr>
            <p:nvPr/>
          </p:nvSpPr>
          <p:spPr bwMode="auto">
            <a:xfrm>
              <a:off x="6961772"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9"/>
            <p:cNvSpPr>
              <a:spLocks noEditPoints="1"/>
            </p:cNvSpPr>
            <p:nvPr/>
          </p:nvSpPr>
          <p:spPr bwMode="auto">
            <a:xfrm>
              <a:off x="7307847" y="5262081"/>
              <a:ext cx="309562"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EditPoints="1"/>
            </p:cNvSpPr>
            <p:nvPr/>
          </p:nvSpPr>
          <p:spPr bwMode="auto">
            <a:xfrm>
              <a:off x="7347535" y="4955694"/>
              <a:ext cx="230187"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EditPoints="1"/>
            </p:cNvSpPr>
            <p:nvPr/>
          </p:nvSpPr>
          <p:spPr bwMode="auto">
            <a:xfrm>
              <a:off x="6537910" y="4611206"/>
              <a:ext cx="1849437" cy="183832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58931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p:txBody>
          <a:bodyPr/>
          <a:lstStyle/>
          <a:p>
            <a:r>
              <a:rPr lang="cs-CZ" dirty="0"/>
              <a:t>Daňová uznatelnost manažerských služeb</a:t>
            </a:r>
          </a:p>
        </p:txBody>
      </p:sp>
      <p:sp>
        <p:nvSpPr>
          <p:cNvPr id="5" name="Title 2"/>
          <p:cNvSpPr>
            <a:spLocks noGrp="1"/>
          </p:cNvSpPr>
          <p:nvPr>
            <p:ph type="title"/>
          </p:nvPr>
        </p:nvSpPr>
        <p:spPr/>
        <p:txBody>
          <a:bodyPr/>
          <a:lstStyle/>
          <a:p>
            <a:r>
              <a:rPr lang="cs-CZ" dirty="0"/>
              <a:t>Problematické oblasti</a:t>
            </a:r>
          </a:p>
        </p:txBody>
      </p:sp>
      <p:sp>
        <p:nvSpPr>
          <p:cNvPr id="4" name="Content Placeholder 3"/>
          <p:cNvSpPr>
            <a:spLocks noGrp="1"/>
          </p:cNvSpPr>
          <p:nvPr>
            <p:ph idx="1"/>
          </p:nvPr>
        </p:nvSpPr>
        <p:spPr>
          <a:xfrm>
            <a:off x="367401" y="2173857"/>
            <a:ext cx="8391525" cy="4205341"/>
          </a:xfrm>
        </p:spPr>
        <p:txBody>
          <a:bodyPr/>
          <a:lstStyle/>
          <a:p>
            <a:pPr marL="269875" lvl="2" indent="-269875">
              <a:spcAft>
                <a:spcPts val="500"/>
              </a:spcAft>
              <a:buFont typeface="Arial" panose="020B0604020202020204" pitchFamily="34" charset="0"/>
              <a:buChar char="•"/>
            </a:pPr>
            <a:r>
              <a:rPr lang="cs-CZ" b="1" dirty="0"/>
              <a:t>Daňová uznatelnost nákladů na poradenské služby od mateřské společnosti</a:t>
            </a:r>
          </a:p>
          <a:p>
            <a:pPr marL="269875" lvl="2" indent="-269875">
              <a:spcAft>
                <a:spcPts val="500"/>
              </a:spcAft>
              <a:buFont typeface="Arial" panose="020B0604020202020204" pitchFamily="34" charset="0"/>
              <a:buChar char="•"/>
            </a:pPr>
            <a:r>
              <a:rPr lang="cs-CZ" dirty="0"/>
              <a:t>Mateřská společnost poskytovala DS podpůrné služby (QC, odbyt, IT atd.), DS prokázal poskytnutí služeb celou řadou podkladů (prezentace, emaily, pozvánky, telefonické konference)</a:t>
            </a:r>
          </a:p>
          <a:p>
            <a:pPr marL="269875" lvl="2" indent="-269875">
              <a:spcAft>
                <a:spcPts val="500"/>
              </a:spcAft>
              <a:buFont typeface="Arial" panose="020B0604020202020204" pitchFamily="34" charset="0"/>
              <a:buChar char="•"/>
            </a:pPr>
            <a:r>
              <a:rPr lang="cs-CZ" dirty="0"/>
              <a:t>Správce daně uznal, že nějaké služby byly poskytnuty, ale namítal, že DS zůstal „stále u obecného popisu služeb</a:t>
            </a:r>
            <a:r>
              <a:rPr lang="en-US" dirty="0"/>
              <a:t>”</a:t>
            </a:r>
            <a:r>
              <a:rPr lang="cs-CZ" dirty="0"/>
              <a:t>, „u žádného z předložených důkazů DS neprokazuje konkrétní odpracovaný čas, ani skutečnou cenu poskytnutých služeb, odkazuje pouze na konkrétní přijatou fakturu, aniž by vyčíslil, jakou částkou se konkrétní služba podílí na celkové částce faktury“</a:t>
            </a:r>
          </a:p>
          <a:p>
            <a:pPr marL="269875" lvl="2" indent="-269875">
              <a:spcAft>
                <a:spcPts val="500"/>
              </a:spcAft>
              <a:buFont typeface="Arial" panose="020B0604020202020204" pitchFamily="34" charset="0"/>
              <a:buChar char="•"/>
            </a:pPr>
            <a:r>
              <a:rPr lang="cs-CZ" dirty="0"/>
              <a:t>Dle NSS nebyla dodržena nutná podmínka pro uznatelnost výdaje ve smyslu § 24/1:</a:t>
            </a:r>
          </a:p>
          <a:p>
            <a:pPr marL="539750" lvl="3" indent="-269875">
              <a:spcAft>
                <a:spcPts val="500"/>
              </a:spcAft>
              <a:buFont typeface="Verdana" panose="020B0604030504040204" pitchFamily="34" charset="0"/>
              <a:buChar char="-"/>
            </a:pPr>
            <a:r>
              <a:rPr lang="cs-CZ" dirty="0"/>
              <a:t>Jednoznačná </a:t>
            </a:r>
            <a:r>
              <a:rPr lang="cs-CZ" b="1" dirty="0"/>
              <a:t>konkretizace vynaloženého výdaje na straně jedné a jeho spojení s přesně specifikovaným poskytnutím služby na straně druhé</a:t>
            </a:r>
            <a:r>
              <a:rPr lang="cs-CZ" dirty="0"/>
              <a:t> </a:t>
            </a:r>
          </a:p>
          <a:p>
            <a:pPr marL="269875" lvl="2" indent="-269875">
              <a:spcAft>
                <a:spcPts val="500"/>
              </a:spcAft>
              <a:buFont typeface="Arial" panose="020B0604020202020204" pitchFamily="34" charset="0"/>
              <a:buChar char="•"/>
            </a:pPr>
            <a:r>
              <a:rPr lang="cs-CZ" dirty="0"/>
              <a:t>Vady na straně DS: nesrovnalosti ve výpočtu odměny za služby, kalkulace provedeny ex–post – </a:t>
            </a:r>
            <a:br>
              <a:rPr lang="cs-CZ" dirty="0"/>
            </a:br>
            <a:r>
              <a:rPr lang="cs-CZ" dirty="0"/>
              <a:t>nemohly tedy sloužit jako podklad pro fakturaci, </a:t>
            </a:r>
            <a:r>
              <a:rPr lang="cs-CZ" dirty="0" err="1"/>
              <a:t>přefakturace</a:t>
            </a:r>
            <a:r>
              <a:rPr lang="cs-CZ" dirty="0"/>
              <a:t> právního poradenství v poměru 50:50, </a:t>
            </a:r>
            <a:br>
              <a:rPr lang="cs-CZ" dirty="0"/>
            </a:br>
            <a:r>
              <a:rPr lang="cs-CZ" dirty="0"/>
              <a:t>zpětná aplikace smluv o poskytování služeb</a:t>
            </a:r>
          </a:p>
          <a:p>
            <a:pPr marL="269875" lvl="2" indent="-269875">
              <a:spcAft>
                <a:spcPts val="500"/>
              </a:spcAft>
              <a:buFont typeface="Arial" panose="020B0604020202020204" pitchFamily="34" charset="0"/>
              <a:buChar char="•"/>
            </a:pPr>
            <a:endParaRPr lang="cs-CZ" dirty="0"/>
          </a:p>
          <a:p>
            <a:pPr marL="0" lvl="2" indent="0">
              <a:spcAft>
                <a:spcPts val="500"/>
              </a:spcAft>
              <a:buNone/>
            </a:pPr>
            <a:r>
              <a:rPr lang="en-US" b="1" dirty="0"/>
              <a:t>=&gt;</a:t>
            </a:r>
            <a:r>
              <a:rPr lang="cs-CZ" b="1" dirty="0"/>
              <a:t> Unesení důkazního břemene ve smyslu ustanovení §24/1</a:t>
            </a:r>
          </a:p>
          <a:p>
            <a:pPr marL="0" lvl="2" indent="0">
              <a:spcAft>
                <a:spcPts val="500"/>
              </a:spcAft>
              <a:buNone/>
            </a:pPr>
            <a:r>
              <a:rPr lang="en-US" b="1" dirty="0"/>
              <a:t>=&gt; </a:t>
            </a:r>
            <a:r>
              <a:rPr lang="cs-CZ" b="1" dirty="0"/>
              <a:t>Prokázání substance a benefit testu, stanovení cen (TP hledisko)</a:t>
            </a:r>
          </a:p>
        </p:txBody>
      </p:sp>
      <p:sp>
        <p:nvSpPr>
          <p:cNvPr id="6" name="Flowchart: Manual Input 5"/>
          <p:cNvSpPr/>
          <p:nvPr/>
        </p:nvSpPr>
        <p:spPr bwMode="gray">
          <a:xfrm>
            <a:off x="376237" y="1416602"/>
            <a:ext cx="8388000" cy="543039"/>
          </a:xfrm>
          <a:prstGeom prst="flowChartManualInput">
            <a:avLst/>
          </a:prstGeom>
          <a:solidFill>
            <a:schemeClr val="accent1"/>
          </a:solidFill>
          <a:ln w="28575" algn="ctr">
            <a:solidFill>
              <a:schemeClr val="accent1"/>
            </a:solidFill>
            <a:miter lim="800000"/>
            <a:headEnd/>
            <a:tailEnd/>
          </a:ln>
        </p:spPr>
        <p:txBody>
          <a:bodyPr wrap="square" lIns="88900" tIns="88900" rIns="88900" bIns="88900" rtlCol="0" anchor="ctr"/>
          <a:lstStyle/>
          <a:p>
            <a:pPr>
              <a:lnSpc>
                <a:spcPct val="106000"/>
              </a:lnSpc>
            </a:pPr>
            <a:r>
              <a:rPr lang="cs-CZ" sz="1600" b="1" dirty="0">
                <a:solidFill>
                  <a:schemeClr val="bg1"/>
                </a:solidFill>
              </a:rPr>
              <a:t>Rozhodnutí </a:t>
            </a:r>
            <a:r>
              <a:rPr lang="cs-CZ" sz="1600" b="1" dirty="0" err="1">
                <a:solidFill>
                  <a:schemeClr val="bg1"/>
                </a:solidFill>
              </a:rPr>
              <a:t>Adient</a:t>
            </a:r>
            <a:r>
              <a:rPr lang="cs-CZ" sz="1600" b="1" dirty="0">
                <a:solidFill>
                  <a:schemeClr val="bg1"/>
                </a:solidFill>
              </a:rPr>
              <a:t> </a:t>
            </a:r>
            <a:r>
              <a:rPr lang="cs-CZ" sz="1600" b="1" dirty="0" err="1">
                <a:solidFill>
                  <a:schemeClr val="bg1"/>
                </a:solidFill>
              </a:rPr>
              <a:t>sp</a:t>
            </a:r>
            <a:r>
              <a:rPr lang="cs-CZ" sz="1600" b="1" dirty="0">
                <a:solidFill>
                  <a:schemeClr val="bg1"/>
                </a:solidFill>
              </a:rPr>
              <a:t>. zn. 8 </a:t>
            </a:r>
            <a:r>
              <a:rPr lang="cs-CZ" sz="1600" b="1" dirty="0" err="1">
                <a:solidFill>
                  <a:schemeClr val="bg1"/>
                </a:solidFill>
              </a:rPr>
              <a:t>Afs</a:t>
            </a:r>
            <a:r>
              <a:rPr lang="cs-CZ" sz="1600" b="1" dirty="0">
                <a:solidFill>
                  <a:schemeClr val="bg1"/>
                </a:solidFill>
              </a:rPr>
              <a:t> 216/2017-75</a:t>
            </a:r>
          </a:p>
        </p:txBody>
      </p:sp>
      <p:cxnSp>
        <p:nvCxnSpPr>
          <p:cNvPr id="9" name="Straight Arrow Connector 8"/>
          <p:cNvCxnSpPr/>
          <p:nvPr/>
        </p:nvCxnSpPr>
        <p:spPr>
          <a:xfrm>
            <a:off x="8652079" y="1412875"/>
            <a:ext cx="0" cy="416675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7562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Převodní </a:t>
            </a:r>
            <a:br>
              <a:rPr lang="cs-CZ" dirty="0"/>
            </a:br>
            <a:r>
              <a:rPr lang="cs-CZ" dirty="0"/>
              <a:t>ceny</a:t>
            </a:r>
          </a:p>
        </p:txBody>
      </p:sp>
      <p:sp>
        <p:nvSpPr>
          <p:cNvPr id="11" name="Text Placeholder 10"/>
          <p:cNvSpPr>
            <a:spLocks noGrp="1"/>
          </p:cNvSpPr>
          <p:nvPr>
            <p:ph type="body" idx="1"/>
          </p:nvPr>
        </p:nvSpPr>
        <p:spPr/>
        <p:txBody>
          <a:bodyPr/>
          <a:lstStyle/>
          <a:p>
            <a:endParaRPr lang="cs-CZ" dirty="0"/>
          </a:p>
          <a:p>
            <a:endParaRPr lang="cs-CZ" sz="3200" i="1" dirty="0"/>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9748"/>
          <a:stretch/>
        </p:blipFill>
        <p:spPr>
          <a:xfrm flipH="1">
            <a:off x="5508467" y="1025920"/>
            <a:ext cx="3624382" cy="5006883"/>
          </a:xfrm>
          <a:prstGeom prst="rect">
            <a:avLst/>
          </a:prstGeom>
        </p:spPr>
      </p:pic>
    </p:spTree>
    <p:extLst>
      <p:ext uri="{BB962C8B-B14F-4D97-AF65-F5344CB8AC3E}">
        <p14:creationId xmlns:p14="http://schemas.microsoft.com/office/powerpoint/2010/main" val="169782966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a:t>Mezinárodní zdanění</a:t>
            </a:r>
            <a:br>
              <a:rPr lang="cs-CZ" dirty="0"/>
            </a:br>
            <a:r>
              <a:rPr lang="cs-CZ" dirty="0"/>
              <a:t>(</a:t>
            </a:r>
            <a:r>
              <a:rPr lang="cs-CZ" dirty="0" smtClean="0"/>
              <a:t>pasivních) </a:t>
            </a:r>
            <a:r>
              <a:rPr lang="cs-CZ" dirty="0"/>
              <a:t>příjmů</a:t>
            </a:r>
            <a:endParaRPr lang="en-US" dirty="0"/>
          </a:p>
        </p:txBody>
      </p:sp>
      <p:sp>
        <p:nvSpPr>
          <p:cNvPr id="6" name="Subtitle 5"/>
          <p:cNvSpPr>
            <a:spLocks noGrp="1"/>
          </p:cNvSpPr>
          <p:nvPr>
            <p:ph type="body" idx="1"/>
          </p:nvPr>
        </p:nvSpPr>
        <p:spPr/>
        <p:txBody>
          <a:bodyPr/>
          <a:lstStyle/>
          <a:p>
            <a:endParaRPr lang="cs-CZ" dirty="0"/>
          </a:p>
          <a:p>
            <a:endParaRPr lang="en-US" sz="3200" i="1" dirty="0"/>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9748"/>
          <a:stretch/>
        </p:blipFill>
        <p:spPr>
          <a:xfrm flipH="1">
            <a:off x="5508467" y="1025920"/>
            <a:ext cx="3624382" cy="5006883"/>
          </a:xfrm>
          <a:prstGeom prst="rect">
            <a:avLst/>
          </a:prstGeom>
        </p:spPr>
      </p:pic>
    </p:spTree>
    <p:extLst>
      <p:ext uri="{BB962C8B-B14F-4D97-AF65-F5344CB8AC3E}">
        <p14:creationId xmlns:p14="http://schemas.microsoft.com/office/powerpoint/2010/main" val="23072107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a:t>Mezinárodní smlouvy, rezidenství a stálá provozovna</a:t>
            </a:r>
            <a:endParaRPr lang="en-US" dirty="0"/>
          </a:p>
        </p:txBody>
      </p:sp>
    </p:spTree>
    <p:extLst>
      <p:ext uri="{BB962C8B-B14F-4D97-AF65-F5344CB8AC3E}">
        <p14:creationId xmlns:p14="http://schemas.microsoft.com/office/powerpoint/2010/main" val="289628453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Co jsou </a:t>
            </a:r>
            <a:r>
              <a:rPr lang="en-US" dirty="0"/>
              <a:t>SZD</a:t>
            </a:r>
            <a:r>
              <a:rPr lang="cs-CZ" dirty="0"/>
              <a:t>Z?</a:t>
            </a:r>
            <a:endParaRPr lang="cs-CZ" dirty="0">
              <a:solidFill>
                <a:srgbClr val="FF0000"/>
              </a:solidFill>
            </a:endParaRPr>
          </a:p>
        </p:txBody>
      </p:sp>
      <p:sp>
        <p:nvSpPr>
          <p:cNvPr id="4" name="Content Placeholder 3"/>
          <p:cNvSpPr>
            <a:spLocks noGrp="1"/>
          </p:cNvSpPr>
          <p:nvPr>
            <p:ph idx="1"/>
          </p:nvPr>
        </p:nvSpPr>
        <p:spPr>
          <a:xfrm>
            <a:off x="1116012" y="1700213"/>
            <a:ext cx="7634287" cy="4678986"/>
          </a:xfrm>
        </p:spPr>
        <p:txBody>
          <a:bodyPr/>
          <a:lstStyle/>
          <a:p>
            <a:r>
              <a:rPr lang="cs-CZ" dirty="0"/>
              <a:t>Mezinárodní dohody o zdanění příjmů a majetku (dále také jen „daňové smlouvy“), kterými se smluvní státy zavazují:</a:t>
            </a:r>
            <a:endParaRPr lang="nl-NL" dirty="0"/>
          </a:p>
          <a:p>
            <a:pPr lvl="1"/>
            <a:r>
              <a:rPr lang="cs-CZ" dirty="0"/>
              <a:t>Přijmout omezení týkající se zdanění</a:t>
            </a:r>
            <a:r>
              <a:rPr lang="nl-NL" dirty="0"/>
              <a:t> </a:t>
            </a:r>
            <a:r>
              <a:rPr lang="cs-CZ" dirty="0"/>
              <a:t>nerezidentů</a:t>
            </a:r>
            <a:endParaRPr lang="nl-NL" dirty="0"/>
          </a:p>
          <a:p>
            <a:pPr lvl="1"/>
            <a:r>
              <a:rPr lang="cs-CZ" dirty="0"/>
              <a:t>Poskytovat svým rezidentům daňové úlevy s ohledem na daně zaplacené ve druhém smluvním státě</a:t>
            </a:r>
            <a:endParaRPr lang="nl-NL" dirty="0"/>
          </a:p>
          <a:p>
            <a:endParaRPr lang="cs-CZ" dirty="0"/>
          </a:p>
        </p:txBody>
      </p:sp>
      <p:cxnSp>
        <p:nvCxnSpPr>
          <p:cNvPr id="11" name="Straight Connector 10"/>
          <p:cNvCxnSpPr/>
          <p:nvPr/>
        </p:nvCxnSpPr>
        <p:spPr>
          <a:xfrm>
            <a:off x="358775" y="1700213"/>
            <a:ext cx="0" cy="467898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70121" y="1818167"/>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14604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Modelové smlouvy o zamezení dvojího zdanění</a:t>
            </a:r>
            <a:endParaRPr lang="cs-CZ" dirty="0"/>
          </a:p>
        </p:txBody>
      </p:sp>
      <p:sp>
        <p:nvSpPr>
          <p:cNvPr id="4" name="Content Placeholder 3"/>
          <p:cNvSpPr>
            <a:spLocks noGrp="1"/>
          </p:cNvSpPr>
          <p:nvPr>
            <p:ph idx="1"/>
          </p:nvPr>
        </p:nvSpPr>
        <p:spPr>
          <a:xfrm>
            <a:off x="1116012" y="1700213"/>
            <a:ext cx="7634287" cy="4678986"/>
          </a:xfrm>
        </p:spPr>
        <p:txBody>
          <a:bodyPr/>
          <a:lstStyle/>
          <a:p>
            <a:r>
              <a:rPr lang="cs-CZ" dirty="0"/>
              <a:t>Modelová smlouva OECD (dále také jen „Model OECD“)  </a:t>
            </a:r>
          </a:p>
          <a:p>
            <a:endParaRPr lang="cs-CZ" dirty="0"/>
          </a:p>
          <a:p>
            <a:r>
              <a:rPr lang="cs-CZ" dirty="0"/>
              <a:t>Kromě modelu OECD existuje také modelová smlouva </a:t>
            </a:r>
            <a:br>
              <a:rPr lang="cs-CZ" dirty="0"/>
            </a:br>
            <a:r>
              <a:rPr lang="cs-CZ" dirty="0"/>
              <a:t>OSN a modelová smlouva USA atd.</a:t>
            </a:r>
          </a:p>
          <a:p>
            <a:r>
              <a:rPr lang="cs-CZ" dirty="0"/>
              <a:t>Důvody pro modelové smlouvy</a:t>
            </a:r>
            <a:endParaRPr lang="nl-NL" dirty="0"/>
          </a:p>
          <a:p>
            <a:pPr lvl="1"/>
            <a:r>
              <a:rPr lang="cs-CZ" dirty="0"/>
              <a:t>Napomoci vyjednávání mezi státy </a:t>
            </a:r>
            <a:endParaRPr lang="nl-NL" dirty="0"/>
          </a:p>
          <a:p>
            <a:pPr lvl="1"/>
            <a:r>
              <a:rPr lang="cs-CZ" dirty="0"/>
              <a:t>Docílit co nejvyšší jednotnosti smluv </a:t>
            </a:r>
          </a:p>
          <a:p>
            <a:pPr lvl="1"/>
            <a:endParaRPr lang="nl-NL" dirty="0"/>
          </a:p>
          <a:p>
            <a:r>
              <a:rPr lang="cs-CZ" dirty="0"/>
              <a:t>Smlouvy o zamezení dvojího zdanění ke stažení na stránkách </a:t>
            </a:r>
            <a:r>
              <a:rPr lang="cs-CZ" dirty="0">
                <a:hlinkClick r:id="rId3"/>
              </a:rPr>
              <a:t>http://www.mfcr.cz/cs/legislativa/dvoji-zdaneni/prehled-platnych-smluv</a:t>
            </a:r>
            <a:endParaRPr lang="cs-CZ" dirty="0"/>
          </a:p>
          <a:p>
            <a:r>
              <a:rPr lang="cs-CZ" dirty="0"/>
              <a:t>„BEPS“ !!!</a:t>
            </a:r>
          </a:p>
          <a:p>
            <a:endParaRPr lang="cs-CZ" dirty="0"/>
          </a:p>
          <a:p>
            <a:endParaRPr lang="cs-CZ" dirty="0"/>
          </a:p>
        </p:txBody>
      </p:sp>
      <p:pic>
        <p:nvPicPr>
          <p:cNvPr id="3" name="Picture 2"/>
          <p:cNvPicPr>
            <a:picLocks noChangeAspect="1"/>
          </p:cNvPicPr>
          <p:nvPr/>
        </p:nvPicPr>
        <p:blipFill>
          <a:blip r:embed="rId4"/>
          <a:stretch>
            <a:fillRect/>
          </a:stretch>
        </p:blipFill>
        <p:spPr>
          <a:xfrm>
            <a:off x="6974958" y="1700213"/>
            <a:ext cx="1773755" cy="2555820"/>
          </a:xfrm>
          <a:prstGeom prst="rect">
            <a:avLst/>
          </a:prstGeom>
        </p:spPr>
      </p:pic>
      <p:cxnSp>
        <p:nvCxnSpPr>
          <p:cNvPr id="11" name="Straight Connector 10"/>
          <p:cNvCxnSpPr/>
          <p:nvPr/>
        </p:nvCxnSpPr>
        <p:spPr>
          <a:xfrm>
            <a:off x="358775" y="1700213"/>
            <a:ext cx="0" cy="467898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0121" y="1818167"/>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0121" y="2576623"/>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70121" y="3196855"/>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70121" y="4653516"/>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0121" y="5291470"/>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65870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Vztah k domácímu právnímu řádu</a:t>
            </a:r>
          </a:p>
        </p:txBody>
      </p:sp>
      <p:sp>
        <p:nvSpPr>
          <p:cNvPr id="4" name="Content Placeholder 3"/>
          <p:cNvSpPr>
            <a:spLocks noGrp="1"/>
          </p:cNvSpPr>
          <p:nvPr>
            <p:ph idx="1"/>
          </p:nvPr>
        </p:nvSpPr>
        <p:spPr>
          <a:xfrm>
            <a:off x="1116012" y="1700213"/>
            <a:ext cx="7634287" cy="4678986"/>
          </a:xfrm>
        </p:spPr>
        <p:txBody>
          <a:bodyPr/>
          <a:lstStyle/>
          <a:p>
            <a:r>
              <a:rPr lang="cs-CZ" dirty="0"/>
              <a:t>Zdanění vychází vždy z domácích daňových zákonů</a:t>
            </a:r>
          </a:p>
          <a:p>
            <a:r>
              <a:rPr lang="cs-CZ" dirty="0"/>
              <a:t>Daňové smlouvy dodatečné zdanění neukládají </a:t>
            </a:r>
          </a:p>
          <a:p>
            <a:r>
              <a:rPr lang="cs-CZ" dirty="0"/>
              <a:t>Vždy se daní podle toho, co je pro poplatníka výhodnější (smlouva vs. zákon)</a:t>
            </a:r>
          </a:p>
          <a:p>
            <a:r>
              <a:rPr lang="cs-CZ" dirty="0"/>
              <a:t>Smlouva má aplikační přednost před domácí legislativou (nadřazenost)</a:t>
            </a:r>
            <a:endParaRPr lang="nl-NL" dirty="0"/>
          </a:p>
          <a:p>
            <a:pPr marL="285750" indent="-285750">
              <a:buFont typeface="Arial" panose="020B0604020202020204" pitchFamily="34" charset="0"/>
              <a:buChar char="•"/>
            </a:pPr>
            <a:endParaRPr lang="cs-CZ" dirty="0"/>
          </a:p>
        </p:txBody>
      </p:sp>
      <p:cxnSp>
        <p:nvCxnSpPr>
          <p:cNvPr id="10" name="Straight Connector 9"/>
          <p:cNvCxnSpPr/>
          <p:nvPr/>
        </p:nvCxnSpPr>
        <p:spPr>
          <a:xfrm>
            <a:off x="358775" y="1700213"/>
            <a:ext cx="0" cy="467898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0121" y="1818167"/>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0121" y="2204480"/>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0121" y="2590795"/>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0121" y="3183870"/>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36765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Daně, na které se smlouva vztahuje</a:t>
            </a:r>
            <a:r>
              <a:rPr lang="nl-NL"/>
              <a:t> (</a:t>
            </a:r>
            <a:r>
              <a:rPr lang="cs-CZ"/>
              <a:t>čl</a:t>
            </a:r>
            <a:r>
              <a:rPr lang="nl-NL"/>
              <a:t>. 2</a:t>
            </a:r>
            <a:r>
              <a:rPr lang="cs-CZ"/>
              <a:t> Modelu OECD</a:t>
            </a:r>
            <a:r>
              <a:rPr lang="nl-NL"/>
              <a:t>)</a:t>
            </a:r>
            <a:endParaRPr lang="cs-CZ" dirty="0"/>
          </a:p>
        </p:txBody>
      </p:sp>
      <p:sp>
        <p:nvSpPr>
          <p:cNvPr id="4" name="Content Placeholder 3"/>
          <p:cNvSpPr>
            <a:spLocks noGrp="1"/>
          </p:cNvSpPr>
          <p:nvPr>
            <p:ph idx="1"/>
          </p:nvPr>
        </p:nvSpPr>
        <p:spPr>
          <a:xfrm>
            <a:off x="1116012" y="1700213"/>
            <a:ext cx="7634287" cy="4678986"/>
          </a:xfrm>
        </p:spPr>
        <p:txBody>
          <a:bodyPr/>
          <a:lstStyle/>
          <a:p>
            <a:r>
              <a:rPr lang="cs-CZ" dirty="0"/>
              <a:t>Smlouva se vztahuje na </a:t>
            </a:r>
            <a:r>
              <a:rPr lang="cs-CZ" b="1" dirty="0"/>
              <a:t>daně z příjmů a případně z majetku </a:t>
            </a:r>
            <a:r>
              <a:rPr lang="cs-CZ" dirty="0"/>
              <a:t>ukládané jménem každého ze smluvních států nebo jeho místních úřadů, ať je způsob vybírání jakýkoli</a:t>
            </a:r>
          </a:p>
          <a:p>
            <a:r>
              <a:rPr lang="cs-CZ" dirty="0"/>
              <a:t>Smlouva se obecně nevztahuje na nepřímé daně</a:t>
            </a:r>
            <a:r>
              <a:rPr lang="en-US" dirty="0"/>
              <a:t> , </a:t>
            </a:r>
            <a:r>
              <a:rPr lang="cs-CZ" dirty="0"/>
              <a:t>daň z převodu nemovitostí či daně týkající se sociálního zabezpečení</a:t>
            </a:r>
            <a:endParaRPr lang="nl-NL" dirty="0"/>
          </a:p>
          <a:p>
            <a:r>
              <a:rPr lang="cs-CZ" dirty="0"/>
              <a:t>Výjimkou je článek 24 (zákaz diskriminace) a 26 (výměna informací)</a:t>
            </a:r>
            <a:endParaRPr lang="nl-NL" dirty="0"/>
          </a:p>
          <a:p>
            <a:endParaRPr lang="cs-CZ" dirty="0"/>
          </a:p>
        </p:txBody>
      </p:sp>
      <p:cxnSp>
        <p:nvCxnSpPr>
          <p:cNvPr id="10" name="Straight Connector 9"/>
          <p:cNvCxnSpPr/>
          <p:nvPr/>
        </p:nvCxnSpPr>
        <p:spPr>
          <a:xfrm>
            <a:off x="358775" y="1700213"/>
            <a:ext cx="0" cy="467898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0121" y="1818167"/>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0121" y="2704217"/>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0121" y="3303186"/>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30533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Proč smlouvy o zamezení dvojího zdanění existují?</a:t>
            </a:r>
          </a:p>
        </p:txBody>
      </p:sp>
      <p:sp>
        <p:nvSpPr>
          <p:cNvPr id="5" name="TextBox 4"/>
          <p:cNvSpPr txBox="1"/>
          <p:nvPr/>
        </p:nvSpPr>
        <p:spPr>
          <a:xfrm>
            <a:off x="5537607" y="1637414"/>
            <a:ext cx="3371444" cy="4682073"/>
          </a:xfrm>
          <a:prstGeom prst="rect">
            <a:avLst/>
          </a:prstGeom>
          <a:noFill/>
        </p:spPr>
        <p:txBody>
          <a:bodyPr wrap="square" lIns="36000" tIns="36000" rIns="36000" bIns="36000" rtlCol="0">
            <a:noAutofit/>
          </a:bodyPr>
          <a:lstStyle/>
          <a:p>
            <a:pPr>
              <a:spcBef>
                <a:spcPts val="600"/>
              </a:spcBef>
              <a:buClr>
                <a:schemeClr val="tx2"/>
              </a:buClr>
            </a:pPr>
            <a:r>
              <a:rPr lang="cs-CZ" sz="2000" b="1" dirty="0"/>
              <a:t>Rezidence vs. Zdroj</a:t>
            </a:r>
            <a:r>
              <a:rPr lang="cs-CZ" sz="2000" i="1" dirty="0">
                <a:solidFill>
                  <a:schemeClr val="accent1"/>
                </a:solidFill>
              </a:rPr>
              <a:t/>
            </a:r>
            <a:br>
              <a:rPr lang="cs-CZ" sz="2000" i="1" dirty="0">
                <a:solidFill>
                  <a:schemeClr val="accent1"/>
                </a:solidFill>
              </a:rPr>
            </a:br>
            <a:endParaRPr lang="cs-CZ" sz="2000" i="1" dirty="0">
              <a:solidFill>
                <a:schemeClr val="accent2"/>
              </a:solidFill>
            </a:endParaRPr>
          </a:p>
          <a:p>
            <a:pPr>
              <a:spcBef>
                <a:spcPts val="600"/>
              </a:spcBef>
              <a:buClr>
                <a:schemeClr val="tx2"/>
              </a:buClr>
            </a:pPr>
            <a:r>
              <a:rPr lang="cs-CZ" sz="1800" b="1" dirty="0">
                <a:solidFill>
                  <a:schemeClr val="accent1"/>
                </a:solidFill>
              </a:rPr>
              <a:t>Stát rezidence</a:t>
            </a:r>
          </a:p>
          <a:p>
            <a:pPr>
              <a:spcBef>
                <a:spcPts val="600"/>
              </a:spcBef>
              <a:buClr>
                <a:schemeClr val="tx2"/>
              </a:buClr>
            </a:pPr>
            <a:r>
              <a:rPr lang="cs-CZ" sz="1800" dirty="0"/>
              <a:t>Stát rezidence obvykle zdaňuje u svých rezidentů příjem generovaný kdekoli na světě</a:t>
            </a:r>
            <a:endParaRPr lang="cs-CZ" sz="1800" b="1" dirty="0"/>
          </a:p>
          <a:p>
            <a:pPr lvl="2">
              <a:spcBef>
                <a:spcPts val="600"/>
              </a:spcBef>
            </a:pPr>
            <a:endParaRPr lang="cs-CZ" sz="1800" b="1" dirty="0"/>
          </a:p>
          <a:p>
            <a:pPr>
              <a:spcBef>
                <a:spcPts val="600"/>
              </a:spcBef>
              <a:buClr>
                <a:schemeClr val="tx2"/>
              </a:buClr>
            </a:pPr>
            <a:r>
              <a:rPr lang="cs-CZ" sz="1800" b="1" dirty="0">
                <a:solidFill>
                  <a:schemeClr val="accent6"/>
                </a:solidFill>
              </a:rPr>
              <a:t>Stát zdroje</a:t>
            </a:r>
          </a:p>
          <a:p>
            <a:pPr marL="0" lvl="2">
              <a:spcBef>
                <a:spcPts val="600"/>
              </a:spcBef>
            </a:pPr>
            <a:r>
              <a:rPr lang="cs-CZ" sz="1800" dirty="0"/>
              <a:t>Stát zdroje</a:t>
            </a:r>
            <a:r>
              <a:rPr lang="nl-NL" sz="1800" dirty="0"/>
              <a:t> </a:t>
            </a:r>
            <a:r>
              <a:rPr lang="cs-CZ" sz="1800" dirty="0"/>
              <a:t>obvykle zdaňuje u nerezidentů příjem vzniklý v daném státě</a:t>
            </a:r>
            <a:endParaRPr lang="cs-CZ" sz="1800" b="1" dirty="0"/>
          </a:p>
        </p:txBody>
      </p:sp>
      <p:grpSp>
        <p:nvGrpSpPr>
          <p:cNvPr id="6" name="Group 5"/>
          <p:cNvGrpSpPr/>
          <p:nvPr/>
        </p:nvGrpSpPr>
        <p:grpSpPr>
          <a:xfrm>
            <a:off x="354158" y="2945834"/>
            <a:ext cx="4899890" cy="2177143"/>
            <a:chOff x="3884020" y="2734491"/>
            <a:chExt cx="4899890" cy="2177143"/>
          </a:xfrm>
        </p:grpSpPr>
        <p:cxnSp>
          <p:nvCxnSpPr>
            <p:cNvPr id="7" name="Straight Connector 6"/>
            <p:cNvCxnSpPr/>
            <p:nvPr/>
          </p:nvCxnSpPr>
          <p:spPr bwMode="auto">
            <a:xfrm>
              <a:off x="3884021" y="3821200"/>
              <a:ext cx="4899889" cy="0"/>
            </a:xfrm>
            <a:prstGeom prst="line">
              <a:avLst/>
            </a:prstGeom>
            <a:noFill/>
            <a:ln w="19050" cap="flat" cmpd="sng" algn="ctr">
              <a:solidFill>
                <a:schemeClr val="accent6"/>
              </a:solidFill>
              <a:prstDash val="solid"/>
              <a:round/>
              <a:headEnd type="none" w="med" len="med"/>
              <a:tailEnd type="none" w="med" len="med"/>
            </a:ln>
            <a:effectLst/>
          </p:spPr>
        </p:cxnSp>
        <p:sp>
          <p:nvSpPr>
            <p:cNvPr id="8" name="TextBox 7"/>
            <p:cNvSpPr txBox="1"/>
            <p:nvPr/>
          </p:nvSpPr>
          <p:spPr>
            <a:xfrm>
              <a:off x="3884021" y="4093028"/>
              <a:ext cx="2116183" cy="461554"/>
            </a:xfrm>
            <a:prstGeom prst="rect">
              <a:avLst/>
            </a:prstGeom>
            <a:noFill/>
          </p:spPr>
          <p:txBody>
            <a:bodyPr wrap="square" lIns="36000" tIns="36000" rIns="36000" bIns="36000" rtlCol="0">
              <a:noAutofit/>
            </a:bodyPr>
            <a:lstStyle/>
            <a:p>
              <a:pPr marL="177800" indent="-177800"/>
              <a:r>
                <a:rPr lang="cs-CZ" sz="1800" b="1" dirty="0">
                  <a:solidFill>
                    <a:schemeClr val="accent6"/>
                  </a:solidFill>
                </a:rPr>
                <a:t>Stát zdroje</a:t>
              </a:r>
            </a:p>
          </p:txBody>
        </p:sp>
        <p:cxnSp>
          <p:nvCxnSpPr>
            <p:cNvPr id="10" name="Curved Connector 9"/>
            <p:cNvCxnSpPr/>
            <p:nvPr/>
          </p:nvCxnSpPr>
          <p:spPr bwMode="auto">
            <a:xfrm flipV="1">
              <a:off x="7588095" y="2734491"/>
              <a:ext cx="14487" cy="2177143"/>
            </a:xfrm>
            <a:prstGeom prst="curvedConnector3">
              <a:avLst>
                <a:gd name="adj1" fmla="val 6727459"/>
              </a:avLst>
            </a:prstGeom>
            <a:noFill/>
            <a:ln w="19050" cap="flat" cmpd="sng" algn="ctr">
              <a:solidFill>
                <a:schemeClr val="accent6"/>
              </a:solidFill>
              <a:prstDash val="solid"/>
              <a:round/>
              <a:headEnd type="none" w="med" len="med"/>
              <a:tailEnd type="triangle" w="med" len="med"/>
            </a:ln>
            <a:effectLst/>
          </p:spPr>
        </p:cxnSp>
        <p:sp>
          <p:nvSpPr>
            <p:cNvPr id="11" name="TextBox 10"/>
            <p:cNvSpPr txBox="1"/>
            <p:nvPr/>
          </p:nvSpPr>
          <p:spPr>
            <a:xfrm>
              <a:off x="3884020" y="2830286"/>
              <a:ext cx="2116183" cy="548640"/>
            </a:xfrm>
            <a:prstGeom prst="rect">
              <a:avLst/>
            </a:prstGeom>
            <a:noFill/>
          </p:spPr>
          <p:txBody>
            <a:bodyPr wrap="square" lIns="36000" tIns="36000" rIns="36000" bIns="36000" rtlCol="0">
              <a:noAutofit/>
            </a:bodyPr>
            <a:lstStyle/>
            <a:p>
              <a:pPr marL="177800" indent="-177800"/>
              <a:r>
                <a:rPr lang="cs-CZ" sz="1800" b="1" dirty="0">
                  <a:solidFill>
                    <a:schemeClr val="accent1"/>
                  </a:solidFill>
                </a:rPr>
                <a:t>Stát rezidence</a:t>
              </a:r>
            </a:p>
          </p:txBody>
        </p:sp>
      </p:grpSp>
      <p:cxnSp>
        <p:nvCxnSpPr>
          <p:cNvPr id="12" name="Straight Connector 11"/>
          <p:cNvCxnSpPr/>
          <p:nvPr/>
        </p:nvCxnSpPr>
        <p:spPr bwMode="auto">
          <a:xfrm>
            <a:off x="5429636" y="1686345"/>
            <a:ext cx="0" cy="47160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reeform 737"/>
          <p:cNvSpPr>
            <a:spLocks noChangeAspect="1" noEditPoints="1"/>
          </p:cNvSpPr>
          <p:nvPr/>
        </p:nvSpPr>
        <p:spPr bwMode="auto">
          <a:xfrm>
            <a:off x="2578311" y="2521584"/>
            <a:ext cx="1292198" cy="1296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96 h 512"/>
              <a:gd name="T12" fmla="*/ 288 w 512"/>
              <a:gd name="T13" fmla="*/ 128 h 512"/>
              <a:gd name="T14" fmla="*/ 256 w 512"/>
              <a:gd name="T15" fmla="*/ 160 h 512"/>
              <a:gd name="T16" fmla="*/ 224 w 512"/>
              <a:gd name="T17" fmla="*/ 128 h 512"/>
              <a:gd name="T18" fmla="*/ 256 w 512"/>
              <a:gd name="T19" fmla="*/ 96 h 512"/>
              <a:gd name="T20" fmla="*/ 309 w 512"/>
              <a:gd name="T21" fmla="*/ 298 h 512"/>
              <a:gd name="T22" fmla="*/ 298 w 512"/>
              <a:gd name="T23" fmla="*/ 309 h 512"/>
              <a:gd name="T24" fmla="*/ 288 w 512"/>
              <a:gd name="T25" fmla="*/ 309 h 512"/>
              <a:gd name="T26" fmla="*/ 288 w 512"/>
              <a:gd name="T27" fmla="*/ 405 h 512"/>
              <a:gd name="T28" fmla="*/ 277 w 512"/>
              <a:gd name="T29" fmla="*/ 416 h 512"/>
              <a:gd name="T30" fmla="*/ 266 w 512"/>
              <a:gd name="T31" fmla="*/ 405 h 512"/>
              <a:gd name="T32" fmla="*/ 266 w 512"/>
              <a:gd name="T33" fmla="*/ 309 h 512"/>
              <a:gd name="T34" fmla="*/ 245 w 512"/>
              <a:gd name="T35" fmla="*/ 309 h 512"/>
              <a:gd name="T36" fmla="*/ 245 w 512"/>
              <a:gd name="T37" fmla="*/ 405 h 512"/>
              <a:gd name="T38" fmla="*/ 234 w 512"/>
              <a:gd name="T39" fmla="*/ 416 h 512"/>
              <a:gd name="T40" fmla="*/ 224 w 512"/>
              <a:gd name="T41" fmla="*/ 405 h 512"/>
              <a:gd name="T42" fmla="*/ 224 w 512"/>
              <a:gd name="T43" fmla="*/ 309 h 512"/>
              <a:gd name="T44" fmla="*/ 213 w 512"/>
              <a:gd name="T45" fmla="*/ 309 h 512"/>
              <a:gd name="T46" fmla="*/ 202 w 512"/>
              <a:gd name="T47" fmla="*/ 298 h 512"/>
              <a:gd name="T48" fmla="*/ 202 w 512"/>
              <a:gd name="T49" fmla="*/ 192 h 512"/>
              <a:gd name="T50" fmla="*/ 213 w 512"/>
              <a:gd name="T51" fmla="*/ 181 h 512"/>
              <a:gd name="T52" fmla="*/ 298 w 512"/>
              <a:gd name="T53" fmla="*/ 181 h 512"/>
              <a:gd name="T54" fmla="*/ 309 w 512"/>
              <a:gd name="T55" fmla="*/ 192 h 512"/>
              <a:gd name="T56" fmla="*/ 309 w 512"/>
              <a:gd name="T57" fmla="*/ 298 h 512"/>
              <a:gd name="T58" fmla="*/ 224 w 512"/>
              <a:gd name="T59" fmla="*/ 202 h 512"/>
              <a:gd name="T60" fmla="*/ 288 w 512"/>
              <a:gd name="T61" fmla="*/ 202 h 512"/>
              <a:gd name="T62" fmla="*/ 288 w 512"/>
              <a:gd name="T63" fmla="*/ 288 h 512"/>
              <a:gd name="T64" fmla="*/ 224 w 512"/>
              <a:gd name="T65" fmla="*/ 288 h 512"/>
              <a:gd name="T66" fmla="*/ 224 w 512"/>
              <a:gd name="T67" fmla="*/ 202 h 512"/>
              <a:gd name="T68" fmla="*/ 245 w 512"/>
              <a:gd name="T69" fmla="*/ 128 h 512"/>
              <a:gd name="T70" fmla="*/ 256 w 512"/>
              <a:gd name="T71" fmla="*/ 117 h 512"/>
              <a:gd name="T72" fmla="*/ 266 w 512"/>
              <a:gd name="T73" fmla="*/ 128 h 512"/>
              <a:gd name="T74" fmla="*/ 256 w 512"/>
              <a:gd name="T75" fmla="*/ 138 h 512"/>
              <a:gd name="T76" fmla="*/ 245 w 512"/>
              <a:gd name="T77"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96"/>
                </a:moveTo>
                <a:cubicBezTo>
                  <a:pt x="273" y="96"/>
                  <a:pt x="288" y="110"/>
                  <a:pt x="288" y="128"/>
                </a:cubicBezTo>
                <a:cubicBezTo>
                  <a:pt x="288" y="145"/>
                  <a:pt x="273" y="160"/>
                  <a:pt x="256" y="160"/>
                </a:cubicBezTo>
                <a:cubicBezTo>
                  <a:pt x="238" y="160"/>
                  <a:pt x="224" y="145"/>
                  <a:pt x="224" y="128"/>
                </a:cubicBezTo>
                <a:cubicBezTo>
                  <a:pt x="224" y="110"/>
                  <a:pt x="238" y="96"/>
                  <a:pt x="256" y="96"/>
                </a:cubicBezTo>
                <a:close/>
                <a:moveTo>
                  <a:pt x="309" y="298"/>
                </a:moveTo>
                <a:cubicBezTo>
                  <a:pt x="309" y="304"/>
                  <a:pt x="304" y="309"/>
                  <a:pt x="298" y="309"/>
                </a:cubicBezTo>
                <a:cubicBezTo>
                  <a:pt x="288" y="309"/>
                  <a:pt x="288" y="309"/>
                  <a:pt x="288" y="309"/>
                </a:cubicBezTo>
                <a:cubicBezTo>
                  <a:pt x="288" y="405"/>
                  <a:pt x="288" y="405"/>
                  <a:pt x="288" y="405"/>
                </a:cubicBezTo>
                <a:cubicBezTo>
                  <a:pt x="288" y="411"/>
                  <a:pt x="283" y="416"/>
                  <a:pt x="277" y="416"/>
                </a:cubicBezTo>
                <a:cubicBezTo>
                  <a:pt x="271" y="416"/>
                  <a:pt x="266" y="411"/>
                  <a:pt x="266" y="405"/>
                </a:cubicBezTo>
                <a:cubicBezTo>
                  <a:pt x="266" y="309"/>
                  <a:pt x="266" y="309"/>
                  <a:pt x="266" y="309"/>
                </a:cubicBezTo>
                <a:cubicBezTo>
                  <a:pt x="245" y="309"/>
                  <a:pt x="245" y="309"/>
                  <a:pt x="245" y="309"/>
                </a:cubicBezTo>
                <a:cubicBezTo>
                  <a:pt x="245" y="405"/>
                  <a:pt x="245" y="405"/>
                  <a:pt x="245" y="405"/>
                </a:cubicBezTo>
                <a:cubicBezTo>
                  <a:pt x="245" y="411"/>
                  <a:pt x="240" y="416"/>
                  <a:pt x="234" y="416"/>
                </a:cubicBezTo>
                <a:cubicBezTo>
                  <a:pt x="228" y="416"/>
                  <a:pt x="224" y="411"/>
                  <a:pt x="224" y="405"/>
                </a:cubicBezTo>
                <a:cubicBezTo>
                  <a:pt x="224" y="309"/>
                  <a:pt x="224" y="309"/>
                  <a:pt x="224" y="309"/>
                </a:cubicBezTo>
                <a:cubicBezTo>
                  <a:pt x="213" y="309"/>
                  <a:pt x="213" y="309"/>
                  <a:pt x="213" y="309"/>
                </a:cubicBezTo>
                <a:cubicBezTo>
                  <a:pt x="207" y="309"/>
                  <a:pt x="202" y="304"/>
                  <a:pt x="202" y="298"/>
                </a:cubicBezTo>
                <a:cubicBezTo>
                  <a:pt x="202" y="192"/>
                  <a:pt x="202" y="192"/>
                  <a:pt x="202" y="192"/>
                </a:cubicBezTo>
                <a:cubicBezTo>
                  <a:pt x="202" y="186"/>
                  <a:pt x="207" y="181"/>
                  <a:pt x="213" y="181"/>
                </a:cubicBezTo>
                <a:cubicBezTo>
                  <a:pt x="298" y="181"/>
                  <a:pt x="298" y="181"/>
                  <a:pt x="298" y="181"/>
                </a:cubicBezTo>
                <a:cubicBezTo>
                  <a:pt x="304" y="181"/>
                  <a:pt x="309" y="186"/>
                  <a:pt x="309" y="192"/>
                </a:cubicBezTo>
                <a:lnTo>
                  <a:pt x="309" y="298"/>
                </a:lnTo>
                <a:close/>
                <a:moveTo>
                  <a:pt x="224" y="202"/>
                </a:moveTo>
                <a:cubicBezTo>
                  <a:pt x="288" y="202"/>
                  <a:pt x="288" y="202"/>
                  <a:pt x="288" y="202"/>
                </a:cubicBezTo>
                <a:cubicBezTo>
                  <a:pt x="288" y="288"/>
                  <a:pt x="288" y="288"/>
                  <a:pt x="288" y="288"/>
                </a:cubicBezTo>
                <a:cubicBezTo>
                  <a:pt x="224" y="288"/>
                  <a:pt x="224" y="288"/>
                  <a:pt x="224" y="288"/>
                </a:cubicBezTo>
                <a:lnTo>
                  <a:pt x="224" y="202"/>
                </a:lnTo>
                <a:close/>
                <a:moveTo>
                  <a:pt x="245" y="128"/>
                </a:moveTo>
                <a:cubicBezTo>
                  <a:pt x="245" y="122"/>
                  <a:pt x="250" y="117"/>
                  <a:pt x="256" y="117"/>
                </a:cubicBezTo>
                <a:cubicBezTo>
                  <a:pt x="262" y="117"/>
                  <a:pt x="266" y="122"/>
                  <a:pt x="266" y="128"/>
                </a:cubicBezTo>
                <a:cubicBezTo>
                  <a:pt x="266" y="134"/>
                  <a:pt x="262" y="138"/>
                  <a:pt x="256" y="138"/>
                </a:cubicBezTo>
                <a:cubicBezTo>
                  <a:pt x="250" y="138"/>
                  <a:pt x="245" y="134"/>
                  <a:pt x="245"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5" name="Group 531"/>
          <p:cNvGrpSpPr>
            <a:grpSpLocks noChangeAspect="1"/>
          </p:cNvGrpSpPr>
          <p:nvPr/>
        </p:nvGrpSpPr>
        <p:grpSpPr bwMode="auto">
          <a:xfrm>
            <a:off x="2578311" y="4264372"/>
            <a:ext cx="1296000" cy="1296000"/>
            <a:chOff x="3061" y="1953"/>
            <a:chExt cx="340" cy="340"/>
          </a:xfrm>
          <a:solidFill>
            <a:schemeClr val="accent6"/>
          </a:solidFill>
        </p:grpSpPr>
        <p:sp>
          <p:nvSpPr>
            <p:cNvPr id="16" name="Freeform 532"/>
            <p:cNvSpPr>
              <a:spLocks noEditPoints="1"/>
            </p:cNvSpPr>
            <p:nvPr/>
          </p:nvSpPr>
          <p:spPr bwMode="auto">
            <a:xfrm>
              <a:off x="3061" y="1953"/>
              <a:ext cx="340" cy="340"/>
            </a:xfrm>
            <a:custGeom>
              <a:avLst/>
              <a:gdLst>
                <a:gd name="T0" fmla="*/ 356 w 512"/>
                <a:gd name="T1" fmla="*/ 352 h 512"/>
                <a:gd name="T2" fmla="*/ 366 w 512"/>
                <a:gd name="T3" fmla="*/ 373 h 512"/>
                <a:gd name="T4" fmla="*/ 145 w 512"/>
                <a:gd name="T5" fmla="*/ 373 h 512"/>
                <a:gd name="T6" fmla="*/ 156 w 512"/>
                <a:gd name="T7" fmla="*/ 352 h 512"/>
                <a:gd name="T8" fmla="*/ 356 w 512"/>
                <a:gd name="T9" fmla="*/ 352 h 512"/>
                <a:gd name="T10" fmla="*/ 256 w 512"/>
                <a:gd name="T11" fmla="*/ 118 h 512"/>
                <a:gd name="T12" fmla="*/ 180 w 512"/>
                <a:gd name="T13" fmla="*/ 160 h 512"/>
                <a:gd name="T14" fmla="*/ 331 w 512"/>
                <a:gd name="T15" fmla="*/ 160 h 512"/>
                <a:gd name="T16" fmla="*/ 256 w 512"/>
                <a:gd name="T17" fmla="*/ 118 h 512"/>
                <a:gd name="T18" fmla="*/ 512 w 512"/>
                <a:gd name="T19" fmla="*/ 256 h 512"/>
                <a:gd name="T20" fmla="*/ 256 w 512"/>
                <a:gd name="T21" fmla="*/ 512 h 512"/>
                <a:gd name="T22" fmla="*/ 0 w 512"/>
                <a:gd name="T23" fmla="*/ 256 h 512"/>
                <a:gd name="T24" fmla="*/ 256 w 512"/>
                <a:gd name="T25" fmla="*/ 0 h 512"/>
                <a:gd name="T26" fmla="*/ 512 w 512"/>
                <a:gd name="T27" fmla="*/ 256 h 512"/>
                <a:gd name="T28" fmla="*/ 128 w 512"/>
                <a:gd name="T29" fmla="*/ 173 h 512"/>
                <a:gd name="T30" fmla="*/ 138 w 512"/>
                <a:gd name="T31" fmla="*/ 181 h 512"/>
                <a:gd name="T32" fmla="*/ 373 w 512"/>
                <a:gd name="T33" fmla="*/ 181 h 512"/>
                <a:gd name="T34" fmla="*/ 383 w 512"/>
                <a:gd name="T35" fmla="*/ 173 h 512"/>
                <a:gd name="T36" fmla="*/ 378 w 512"/>
                <a:gd name="T37" fmla="*/ 161 h 512"/>
                <a:gd name="T38" fmla="*/ 261 w 512"/>
                <a:gd name="T39" fmla="*/ 97 h 512"/>
                <a:gd name="T40" fmla="*/ 251 w 512"/>
                <a:gd name="T41" fmla="*/ 97 h 512"/>
                <a:gd name="T42" fmla="*/ 133 w 512"/>
                <a:gd name="T43" fmla="*/ 161 h 512"/>
                <a:gd name="T44" fmla="*/ 128 w 512"/>
                <a:gd name="T45" fmla="*/ 173 h 512"/>
                <a:gd name="T46" fmla="*/ 352 w 512"/>
                <a:gd name="T47" fmla="*/ 202 h 512"/>
                <a:gd name="T48" fmla="*/ 341 w 512"/>
                <a:gd name="T49" fmla="*/ 213 h 512"/>
                <a:gd name="T50" fmla="*/ 341 w 512"/>
                <a:gd name="T51" fmla="*/ 298 h 512"/>
                <a:gd name="T52" fmla="*/ 352 w 512"/>
                <a:gd name="T53" fmla="*/ 309 h 512"/>
                <a:gd name="T54" fmla="*/ 362 w 512"/>
                <a:gd name="T55" fmla="*/ 298 h 512"/>
                <a:gd name="T56" fmla="*/ 362 w 512"/>
                <a:gd name="T57" fmla="*/ 213 h 512"/>
                <a:gd name="T58" fmla="*/ 352 w 512"/>
                <a:gd name="T59" fmla="*/ 202 h 512"/>
                <a:gd name="T60" fmla="*/ 288 w 512"/>
                <a:gd name="T61" fmla="*/ 202 h 512"/>
                <a:gd name="T62" fmla="*/ 277 w 512"/>
                <a:gd name="T63" fmla="*/ 213 h 512"/>
                <a:gd name="T64" fmla="*/ 277 w 512"/>
                <a:gd name="T65" fmla="*/ 298 h 512"/>
                <a:gd name="T66" fmla="*/ 288 w 512"/>
                <a:gd name="T67" fmla="*/ 309 h 512"/>
                <a:gd name="T68" fmla="*/ 298 w 512"/>
                <a:gd name="T69" fmla="*/ 298 h 512"/>
                <a:gd name="T70" fmla="*/ 298 w 512"/>
                <a:gd name="T71" fmla="*/ 213 h 512"/>
                <a:gd name="T72" fmla="*/ 288 w 512"/>
                <a:gd name="T73" fmla="*/ 202 h 512"/>
                <a:gd name="T74" fmla="*/ 224 w 512"/>
                <a:gd name="T75" fmla="*/ 202 h 512"/>
                <a:gd name="T76" fmla="*/ 213 w 512"/>
                <a:gd name="T77" fmla="*/ 213 h 512"/>
                <a:gd name="T78" fmla="*/ 213 w 512"/>
                <a:gd name="T79" fmla="*/ 298 h 512"/>
                <a:gd name="T80" fmla="*/ 224 w 512"/>
                <a:gd name="T81" fmla="*/ 309 h 512"/>
                <a:gd name="T82" fmla="*/ 234 w 512"/>
                <a:gd name="T83" fmla="*/ 298 h 512"/>
                <a:gd name="T84" fmla="*/ 234 w 512"/>
                <a:gd name="T85" fmla="*/ 213 h 512"/>
                <a:gd name="T86" fmla="*/ 224 w 512"/>
                <a:gd name="T87" fmla="*/ 202 h 512"/>
                <a:gd name="T88" fmla="*/ 160 w 512"/>
                <a:gd name="T89" fmla="*/ 202 h 512"/>
                <a:gd name="T90" fmla="*/ 149 w 512"/>
                <a:gd name="T91" fmla="*/ 213 h 512"/>
                <a:gd name="T92" fmla="*/ 149 w 512"/>
                <a:gd name="T93" fmla="*/ 298 h 512"/>
                <a:gd name="T94" fmla="*/ 160 w 512"/>
                <a:gd name="T95" fmla="*/ 309 h 512"/>
                <a:gd name="T96" fmla="*/ 170 w 512"/>
                <a:gd name="T97" fmla="*/ 298 h 512"/>
                <a:gd name="T98" fmla="*/ 170 w 512"/>
                <a:gd name="T99" fmla="*/ 213 h 512"/>
                <a:gd name="T100" fmla="*/ 160 w 512"/>
                <a:gd name="T101" fmla="*/ 202 h 512"/>
                <a:gd name="T102" fmla="*/ 393 w 512"/>
                <a:gd name="T103" fmla="*/ 379 h 512"/>
                <a:gd name="T104" fmla="*/ 372 w 512"/>
                <a:gd name="T105" fmla="*/ 336 h 512"/>
                <a:gd name="T106" fmla="*/ 362 w 512"/>
                <a:gd name="T107" fmla="*/ 330 h 512"/>
                <a:gd name="T108" fmla="*/ 149 w 512"/>
                <a:gd name="T109" fmla="*/ 330 h 512"/>
                <a:gd name="T110" fmla="*/ 139 w 512"/>
                <a:gd name="T111" fmla="*/ 336 h 512"/>
                <a:gd name="T112" fmla="*/ 118 w 512"/>
                <a:gd name="T113" fmla="*/ 379 h 512"/>
                <a:gd name="T114" fmla="*/ 119 w 512"/>
                <a:gd name="T115" fmla="*/ 389 h 512"/>
                <a:gd name="T116" fmla="*/ 128 w 512"/>
                <a:gd name="T117" fmla="*/ 394 h 512"/>
                <a:gd name="T118" fmla="*/ 384 w 512"/>
                <a:gd name="T119" fmla="*/ 394 h 512"/>
                <a:gd name="T120" fmla="*/ 393 w 512"/>
                <a:gd name="T121" fmla="*/ 389 h 512"/>
                <a:gd name="T122" fmla="*/ 393 w 512"/>
                <a:gd name="T123"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56" y="352"/>
                  </a:moveTo>
                  <a:cubicBezTo>
                    <a:pt x="366" y="373"/>
                    <a:pt x="366" y="373"/>
                    <a:pt x="366" y="373"/>
                  </a:cubicBezTo>
                  <a:cubicBezTo>
                    <a:pt x="145" y="373"/>
                    <a:pt x="145" y="373"/>
                    <a:pt x="145" y="373"/>
                  </a:cubicBezTo>
                  <a:cubicBezTo>
                    <a:pt x="156" y="352"/>
                    <a:pt x="156" y="352"/>
                    <a:pt x="156" y="352"/>
                  </a:cubicBezTo>
                  <a:lnTo>
                    <a:pt x="356" y="352"/>
                  </a:lnTo>
                  <a:close/>
                  <a:moveTo>
                    <a:pt x="256" y="118"/>
                  </a:moveTo>
                  <a:cubicBezTo>
                    <a:pt x="180" y="160"/>
                    <a:pt x="180" y="160"/>
                    <a:pt x="180" y="160"/>
                  </a:cubicBezTo>
                  <a:cubicBezTo>
                    <a:pt x="331" y="160"/>
                    <a:pt x="331" y="160"/>
                    <a:pt x="331" y="160"/>
                  </a:cubicBezTo>
                  <a:lnTo>
                    <a:pt x="256" y="11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173"/>
                  </a:moveTo>
                  <a:cubicBezTo>
                    <a:pt x="129" y="178"/>
                    <a:pt x="133" y="181"/>
                    <a:pt x="138" y="181"/>
                  </a:cubicBezTo>
                  <a:cubicBezTo>
                    <a:pt x="373" y="181"/>
                    <a:pt x="373" y="181"/>
                    <a:pt x="373" y="181"/>
                  </a:cubicBezTo>
                  <a:cubicBezTo>
                    <a:pt x="378" y="181"/>
                    <a:pt x="382" y="178"/>
                    <a:pt x="383" y="173"/>
                  </a:cubicBezTo>
                  <a:cubicBezTo>
                    <a:pt x="385" y="168"/>
                    <a:pt x="382" y="163"/>
                    <a:pt x="378" y="161"/>
                  </a:cubicBezTo>
                  <a:cubicBezTo>
                    <a:pt x="261" y="97"/>
                    <a:pt x="261" y="97"/>
                    <a:pt x="261" y="97"/>
                  </a:cubicBezTo>
                  <a:cubicBezTo>
                    <a:pt x="258" y="95"/>
                    <a:pt x="254" y="95"/>
                    <a:pt x="251" y="97"/>
                  </a:cubicBezTo>
                  <a:cubicBezTo>
                    <a:pt x="133" y="161"/>
                    <a:pt x="133" y="161"/>
                    <a:pt x="133" y="161"/>
                  </a:cubicBezTo>
                  <a:cubicBezTo>
                    <a:pt x="129" y="163"/>
                    <a:pt x="127" y="168"/>
                    <a:pt x="128" y="173"/>
                  </a:cubicBezTo>
                  <a:close/>
                  <a:moveTo>
                    <a:pt x="352" y="202"/>
                  </a:moveTo>
                  <a:cubicBezTo>
                    <a:pt x="346" y="202"/>
                    <a:pt x="341" y="207"/>
                    <a:pt x="341" y="213"/>
                  </a:cubicBezTo>
                  <a:cubicBezTo>
                    <a:pt x="341" y="298"/>
                    <a:pt x="341" y="298"/>
                    <a:pt x="341" y="298"/>
                  </a:cubicBezTo>
                  <a:cubicBezTo>
                    <a:pt x="341" y="304"/>
                    <a:pt x="346" y="309"/>
                    <a:pt x="352" y="309"/>
                  </a:cubicBezTo>
                  <a:cubicBezTo>
                    <a:pt x="358" y="309"/>
                    <a:pt x="362" y="304"/>
                    <a:pt x="362" y="298"/>
                  </a:cubicBezTo>
                  <a:cubicBezTo>
                    <a:pt x="362" y="213"/>
                    <a:pt x="362" y="213"/>
                    <a:pt x="362" y="213"/>
                  </a:cubicBezTo>
                  <a:cubicBezTo>
                    <a:pt x="362" y="207"/>
                    <a:pt x="358" y="202"/>
                    <a:pt x="352" y="202"/>
                  </a:cubicBezTo>
                  <a:close/>
                  <a:moveTo>
                    <a:pt x="288" y="202"/>
                  </a:moveTo>
                  <a:cubicBezTo>
                    <a:pt x="282" y="202"/>
                    <a:pt x="277" y="207"/>
                    <a:pt x="277" y="213"/>
                  </a:cubicBezTo>
                  <a:cubicBezTo>
                    <a:pt x="277" y="298"/>
                    <a:pt x="277" y="298"/>
                    <a:pt x="277" y="298"/>
                  </a:cubicBezTo>
                  <a:cubicBezTo>
                    <a:pt x="277" y="304"/>
                    <a:pt x="282" y="309"/>
                    <a:pt x="288" y="309"/>
                  </a:cubicBezTo>
                  <a:cubicBezTo>
                    <a:pt x="294" y="309"/>
                    <a:pt x="298" y="304"/>
                    <a:pt x="298" y="298"/>
                  </a:cubicBezTo>
                  <a:cubicBezTo>
                    <a:pt x="298" y="213"/>
                    <a:pt x="298" y="213"/>
                    <a:pt x="298" y="213"/>
                  </a:cubicBezTo>
                  <a:cubicBezTo>
                    <a:pt x="298" y="207"/>
                    <a:pt x="294" y="202"/>
                    <a:pt x="288" y="202"/>
                  </a:cubicBezTo>
                  <a:close/>
                  <a:moveTo>
                    <a:pt x="224" y="202"/>
                  </a:moveTo>
                  <a:cubicBezTo>
                    <a:pt x="218" y="202"/>
                    <a:pt x="213" y="207"/>
                    <a:pt x="213" y="213"/>
                  </a:cubicBezTo>
                  <a:cubicBezTo>
                    <a:pt x="213" y="298"/>
                    <a:pt x="213" y="298"/>
                    <a:pt x="213" y="298"/>
                  </a:cubicBezTo>
                  <a:cubicBezTo>
                    <a:pt x="213" y="304"/>
                    <a:pt x="218" y="309"/>
                    <a:pt x="224" y="309"/>
                  </a:cubicBezTo>
                  <a:cubicBezTo>
                    <a:pt x="230" y="309"/>
                    <a:pt x="234" y="304"/>
                    <a:pt x="234" y="298"/>
                  </a:cubicBezTo>
                  <a:cubicBezTo>
                    <a:pt x="234" y="213"/>
                    <a:pt x="234" y="213"/>
                    <a:pt x="234" y="213"/>
                  </a:cubicBezTo>
                  <a:cubicBezTo>
                    <a:pt x="234" y="207"/>
                    <a:pt x="230" y="202"/>
                    <a:pt x="224" y="202"/>
                  </a:cubicBezTo>
                  <a:close/>
                  <a:moveTo>
                    <a:pt x="160" y="202"/>
                  </a:moveTo>
                  <a:cubicBezTo>
                    <a:pt x="154" y="202"/>
                    <a:pt x="149" y="207"/>
                    <a:pt x="149" y="213"/>
                  </a:cubicBezTo>
                  <a:cubicBezTo>
                    <a:pt x="149" y="298"/>
                    <a:pt x="149" y="298"/>
                    <a:pt x="149" y="298"/>
                  </a:cubicBezTo>
                  <a:cubicBezTo>
                    <a:pt x="149" y="304"/>
                    <a:pt x="154" y="309"/>
                    <a:pt x="160" y="309"/>
                  </a:cubicBezTo>
                  <a:cubicBezTo>
                    <a:pt x="166" y="309"/>
                    <a:pt x="170" y="304"/>
                    <a:pt x="170" y="298"/>
                  </a:cubicBezTo>
                  <a:cubicBezTo>
                    <a:pt x="170" y="213"/>
                    <a:pt x="170" y="213"/>
                    <a:pt x="170" y="213"/>
                  </a:cubicBezTo>
                  <a:cubicBezTo>
                    <a:pt x="170" y="207"/>
                    <a:pt x="166" y="202"/>
                    <a:pt x="160" y="202"/>
                  </a:cubicBezTo>
                  <a:close/>
                  <a:moveTo>
                    <a:pt x="393" y="379"/>
                  </a:moveTo>
                  <a:cubicBezTo>
                    <a:pt x="372" y="336"/>
                    <a:pt x="372" y="336"/>
                    <a:pt x="372" y="336"/>
                  </a:cubicBezTo>
                  <a:cubicBezTo>
                    <a:pt x="370" y="333"/>
                    <a:pt x="366" y="330"/>
                    <a:pt x="362" y="330"/>
                  </a:cubicBezTo>
                  <a:cubicBezTo>
                    <a:pt x="149" y="330"/>
                    <a:pt x="149" y="330"/>
                    <a:pt x="149" y="330"/>
                  </a:cubicBezTo>
                  <a:cubicBezTo>
                    <a:pt x="145" y="330"/>
                    <a:pt x="141" y="333"/>
                    <a:pt x="139" y="336"/>
                  </a:cubicBezTo>
                  <a:cubicBezTo>
                    <a:pt x="118" y="379"/>
                    <a:pt x="118" y="379"/>
                    <a:pt x="118" y="379"/>
                  </a:cubicBezTo>
                  <a:cubicBezTo>
                    <a:pt x="116" y="382"/>
                    <a:pt x="117" y="386"/>
                    <a:pt x="119" y="389"/>
                  </a:cubicBezTo>
                  <a:cubicBezTo>
                    <a:pt x="121" y="392"/>
                    <a:pt x="124" y="394"/>
                    <a:pt x="128" y="394"/>
                  </a:cubicBezTo>
                  <a:cubicBezTo>
                    <a:pt x="384" y="394"/>
                    <a:pt x="384" y="394"/>
                    <a:pt x="384" y="394"/>
                  </a:cubicBezTo>
                  <a:cubicBezTo>
                    <a:pt x="387" y="394"/>
                    <a:pt x="391" y="392"/>
                    <a:pt x="393" y="389"/>
                  </a:cubicBezTo>
                  <a:cubicBezTo>
                    <a:pt x="395" y="386"/>
                    <a:pt x="395" y="382"/>
                    <a:pt x="393" y="3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533"/>
            <p:cNvSpPr>
              <a:spLocks noEditPoints="1"/>
            </p:cNvSpPr>
            <p:nvPr/>
          </p:nvSpPr>
          <p:spPr bwMode="auto">
            <a:xfrm>
              <a:off x="3061" y="1953"/>
              <a:ext cx="340" cy="340"/>
            </a:xfrm>
            <a:custGeom>
              <a:avLst/>
              <a:gdLst>
                <a:gd name="T0" fmla="*/ 356 w 512"/>
                <a:gd name="T1" fmla="*/ 352 h 512"/>
                <a:gd name="T2" fmla="*/ 366 w 512"/>
                <a:gd name="T3" fmla="*/ 373 h 512"/>
                <a:gd name="T4" fmla="*/ 145 w 512"/>
                <a:gd name="T5" fmla="*/ 373 h 512"/>
                <a:gd name="T6" fmla="*/ 156 w 512"/>
                <a:gd name="T7" fmla="*/ 352 h 512"/>
                <a:gd name="T8" fmla="*/ 356 w 512"/>
                <a:gd name="T9" fmla="*/ 352 h 512"/>
                <a:gd name="T10" fmla="*/ 256 w 512"/>
                <a:gd name="T11" fmla="*/ 118 h 512"/>
                <a:gd name="T12" fmla="*/ 180 w 512"/>
                <a:gd name="T13" fmla="*/ 160 h 512"/>
                <a:gd name="T14" fmla="*/ 331 w 512"/>
                <a:gd name="T15" fmla="*/ 160 h 512"/>
                <a:gd name="T16" fmla="*/ 256 w 512"/>
                <a:gd name="T17" fmla="*/ 118 h 512"/>
                <a:gd name="T18" fmla="*/ 512 w 512"/>
                <a:gd name="T19" fmla="*/ 256 h 512"/>
                <a:gd name="T20" fmla="*/ 256 w 512"/>
                <a:gd name="T21" fmla="*/ 512 h 512"/>
                <a:gd name="T22" fmla="*/ 0 w 512"/>
                <a:gd name="T23" fmla="*/ 256 h 512"/>
                <a:gd name="T24" fmla="*/ 256 w 512"/>
                <a:gd name="T25" fmla="*/ 0 h 512"/>
                <a:gd name="T26" fmla="*/ 512 w 512"/>
                <a:gd name="T27" fmla="*/ 256 h 512"/>
                <a:gd name="T28" fmla="*/ 128 w 512"/>
                <a:gd name="T29" fmla="*/ 173 h 512"/>
                <a:gd name="T30" fmla="*/ 138 w 512"/>
                <a:gd name="T31" fmla="*/ 181 h 512"/>
                <a:gd name="T32" fmla="*/ 373 w 512"/>
                <a:gd name="T33" fmla="*/ 181 h 512"/>
                <a:gd name="T34" fmla="*/ 383 w 512"/>
                <a:gd name="T35" fmla="*/ 173 h 512"/>
                <a:gd name="T36" fmla="*/ 378 w 512"/>
                <a:gd name="T37" fmla="*/ 161 h 512"/>
                <a:gd name="T38" fmla="*/ 261 w 512"/>
                <a:gd name="T39" fmla="*/ 97 h 512"/>
                <a:gd name="T40" fmla="*/ 251 w 512"/>
                <a:gd name="T41" fmla="*/ 97 h 512"/>
                <a:gd name="T42" fmla="*/ 133 w 512"/>
                <a:gd name="T43" fmla="*/ 161 h 512"/>
                <a:gd name="T44" fmla="*/ 128 w 512"/>
                <a:gd name="T45" fmla="*/ 173 h 512"/>
                <a:gd name="T46" fmla="*/ 352 w 512"/>
                <a:gd name="T47" fmla="*/ 202 h 512"/>
                <a:gd name="T48" fmla="*/ 341 w 512"/>
                <a:gd name="T49" fmla="*/ 213 h 512"/>
                <a:gd name="T50" fmla="*/ 341 w 512"/>
                <a:gd name="T51" fmla="*/ 298 h 512"/>
                <a:gd name="T52" fmla="*/ 352 w 512"/>
                <a:gd name="T53" fmla="*/ 309 h 512"/>
                <a:gd name="T54" fmla="*/ 362 w 512"/>
                <a:gd name="T55" fmla="*/ 298 h 512"/>
                <a:gd name="T56" fmla="*/ 362 w 512"/>
                <a:gd name="T57" fmla="*/ 213 h 512"/>
                <a:gd name="T58" fmla="*/ 352 w 512"/>
                <a:gd name="T59" fmla="*/ 202 h 512"/>
                <a:gd name="T60" fmla="*/ 288 w 512"/>
                <a:gd name="T61" fmla="*/ 202 h 512"/>
                <a:gd name="T62" fmla="*/ 277 w 512"/>
                <a:gd name="T63" fmla="*/ 213 h 512"/>
                <a:gd name="T64" fmla="*/ 277 w 512"/>
                <a:gd name="T65" fmla="*/ 298 h 512"/>
                <a:gd name="T66" fmla="*/ 288 w 512"/>
                <a:gd name="T67" fmla="*/ 309 h 512"/>
                <a:gd name="T68" fmla="*/ 298 w 512"/>
                <a:gd name="T69" fmla="*/ 298 h 512"/>
                <a:gd name="T70" fmla="*/ 298 w 512"/>
                <a:gd name="T71" fmla="*/ 213 h 512"/>
                <a:gd name="T72" fmla="*/ 288 w 512"/>
                <a:gd name="T73" fmla="*/ 202 h 512"/>
                <a:gd name="T74" fmla="*/ 224 w 512"/>
                <a:gd name="T75" fmla="*/ 202 h 512"/>
                <a:gd name="T76" fmla="*/ 213 w 512"/>
                <a:gd name="T77" fmla="*/ 213 h 512"/>
                <a:gd name="T78" fmla="*/ 213 w 512"/>
                <a:gd name="T79" fmla="*/ 298 h 512"/>
                <a:gd name="T80" fmla="*/ 224 w 512"/>
                <a:gd name="T81" fmla="*/ 309 h 512"/>
                <a:gd name="T82" fmla="*/ 234 w 512"/>
                <a:gd name="T83" fmla="*/ 298 h 512"/>
                <a:gd name="T84" fmla="*/ 234 w 512"/>
                <a:gd name="T85" fmla="*/ 213 h 512"/>
                <a:gd name="T86" fmla="*/ 224 w 512"/>
                <a:gd name="T87" fmla="*/ 202 h 512"/>
                <a:gd name="T88" fmla="*/ 160 w 512"/>
                <a:gd name="T89" fmla="*/ 202 h 512"/>
                <a:gd name="T90" fmla="*/ 149 w 512"/>
                <a:gd name="T91" fmla="*/ 213 h 512"/>
                <a:gd name="T92" fmla="*/ 149 w 512"/>
                <a:gd name="T93" fmla="*/ 298 h 512"/>
                <a:gd name="T94" fmla="*/ 160 w 512"/>
                <a:gd name="T95" fmla="*/ 309 h 512"/>
                <a:gd name="T96" fmla="*/ 170 w 512"/>
                <a:gd name="T97" fmla="*/ 298 h 512"/>
                <a:gd name="T98" fmla="*/ 170 w 512"/>
                <a:gd name="T99" fmla="*/ 213 h 512"/>
                <a:gd name="T100" fmla="*/ 160 w 512"/>
                <a:gd name="T101" fmla="*/ 202 h 512"/>
                <a:gd name="T102" fmla="*/ 393 w 512"/>
                <a:gd name="T103" fmla="*/ 379 h 512"/>
                <a:gd name="T104" fmla="*/ 372 w 512"/>
                <a:gd name="T105" fmla="*/ 336 h 512"/>
                <a:gd name="T106" fmla="*/ 362 w 512"/>
                <a:gd name="T107" fmla="*/ 330 h 512"/>
                <a:gd name="T108" fmla="*/ 149 w 512"/>
                <a:gd name="T109" fmla="*/ 330 h 512"/>
                <a:gd name="T110" fmla="*/ 139 w 512"/>
                <a:gd name="T111" fmla="*/ 336 h 512"/>
                <a:gd name="T112" fmla="*/ 118 w 512"/>
                <a:gd name="T113" fmla="*/ 379 h 512"/>
                <a:gd name="T114" fmla="*/ 119 w 512"/>
                <a:gd name="T115" fmla="*/ 389 h 512"/>
                <a:gd name="T116" fmla="*/ 128 w 512"/>
                <a:gd name="T117" fmla="*/ 394 h 512"/>
                <a:gd name="T118" fmla="*/ 384 w 512"/>
                <a:gd name="T119" fmla="*/ 394 h 512"/>
                <a:gd name="T120" fmla="*/ 393 w 512"/>
                <a:gd name="T121" fmla="*/ 389 h 512"/>
                <a:gd name="T122" fmla="*/ 393 w 512"/>
                <a:gd name="T123"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56" y="352"/>
                  </a:moveTo>
                  <a:cubicBezTo>
                    <a:pt x="366" y="373"/>
                    <a:pt x="366" y="373"/>
                    <a:pt x="366" y="373"/>
                  </a:cubicBezTo>
                  <a:cubicBezTo>
                    <a:pt x="145" y="373"/>
                    <a:pt x="145" y="373"/>
                    <a:pt x="145" y="373"/>
                  </a:cubicBezTo>
                  <a:cubicBezTo>
                    <a:pt x="156" y="352"/>
                    <a:pt x="156" y="352"/>
                    <a:pt x="156" y="352"/>
                  </a:cubicBezTo>
                  <a:lnTo>
                    <a:pt x="356" y="352"/>
                  </a:lnTo>
                  <a:close/>
                  <a:moveTo>
                    <a:pt x="256" y="118"/>
                  </a:moveTo>
                  <a:cubicBezTo>
                    <a:pt x="180" y="160"/>
                    <a:pt x="180" y="160"/>
                    <a:pt x="180" y="160"/>
                  </a:cubicBezTo>
                  <a:cubicBezTo>
                    <a:pt x="331" y="160"/>
                    <a:pt x="331" y="160"/>
                    <a:pt x="331" y="160"/>
                  </a:cubicBezTo>
                  <a:lnTo>
                    <a:pt x="256" y="11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173"/>
                  </a:moveTo>
                  <a:cubicBezTo>
                    <a:pt x="129" y="178"/>
                    <a:pt x="133" y="181"/>
                    <a:pt x="138" y="181"/>
                  </a:cubicBezTo>
                  <a:cubicBezTo>
                    <a:pt x="373" y="181"/>
                    <a:pt x="373" y="181"/>
                    <a:pt x="373" y="181"/>
                  </a:cubicBezTo>
                  <a:cubicBezTo>
                    <a:pt x="378" y="181"/>
                    <a:pt x="382" y="178"/>
                    <a:pt x="383" y="173"/>
                  </a:cubicBezTo>
                  <a:cubicBezTo>
                    <a:pt x="385" y="168"/>
                    <a:pt x="382" y="163"/>
                    <a:pt x="378" y="161"/>
                  </a:cubicBezTo>
                  <a:cubicBezTo>
                    <a:pt x="261" y="97"/>
                    <a:pt x="261" y="97"/>
                    <a:pt x="261" y="97"/>
                  </a:cubicBezTo>
                  <a:cubicBezTo>
                    <a:pt x="258" y="95"/>
                    <a:pt x="254" y="95"/>
                    <a:pt x="251" y="97"/>
                  </a:cubicBezTo>
                  <a:cubicBezTo>
                    <a:pt x="133" y="161"/>
                    <a:pt x="133" y="161"/>
                    <a:pt x="133" y="161"/>
                  </a:cubicBezTo>
                  <a:cubicBezTo>
                    <a:pt x="129" y="163"/>
                    <a:pt x="127" y="168"/>
                    <a:pt x="128" y="173"/>
                  </a:cubicBezTo>
                  <a:close/>
                  <a:moveTo>
                    <a:pt x="352" y="202"/>
                  </a:moveTo>
                  <a:cubicBezTo>
                    <a:pt x="346" y="202"/>
                    <a:pt x="341" y="207"/>
                    <a:pt x="341" y="213"/>
                  </a:cubicBezTo>
                  <a:cubicBezTo>
                    <a:pt x="341" y="298"/>
                    <a:pt x="341" y="298"/>
                    <a:pt x="341" y="298"/>
                  </a:cubicBezTo>
                  <a:cubicBezTo>
                    <a:pt x="341" y="304"/>
                    <a:pt x="346" y="309"/>
                    <a:pt x="352" y="309"/>
                  </a:cubicBezTo>
                  <a:cubicBezTo>
                    <a:pt x="358" y="309"/>
                    <a:pt x="362" y="304"/>
                    <a:pt x="362" y="298"/>
                  </a:cubicBezTo>
                  <a:cubicBezTo>
                    <a:pt x="362" y="213"/>
                    <a:pt x="362" y="213"/>
                    <a:pt x="362" y="213"/>
                  </a:cubicBezTo>
                  <a:cubicBezTo>
                    <a:pt x="362" y="207"/>
                    <a:pt x="358" y="202"/>
                    <a:pt x="352" y="202"/>
                  </a:cubicBezTo>
                  <a:close/>
                  <a:moveTo>
                    <a:pt x="288" y="202"/>
                  </a:moveTo>
                  <a:cubicBezTo>
                    <a:pt x="282" y="202"/>
                    <a:pt x="277" y="207"/>
                    <a:pt x="277" y="213"/>
                  </a:cubicBezTo>
                  <a:cubicBezTo>
                    <a:pt x="277" y="298"/>
                    <a:pt x="277" y="298"/>
                    <a:pt x="277" y="298"/>
                  </a:cubicBezTo>
                  <a:cubicBezTo>
                    <a:pt x="277" y="304"/>
                    <a:pt x="282" y="309"/>
                    <a:pt x="288" y="309"/>
                  </a:cubicBezTo>
                  <a:cubicBezTo>
                    <a:pt x="294" y="309"/>
                    <a:pt x="298" y="304"/>
                    <a:pt x="298" y="298"/>
                  </a:cubicBezTo>
                  <a:cubicBezTo>
                    <a:pt x="298" y="213"/>
                    <a:pt x="298" y="213"/>
                    <a:pt x="298" y="213"/>
                  </a:cubicBezTo>
                  <a:cubicBezTo>
                    <a:pt x="298" y="207"/>
                    <a:pt x="294" y="202"/>
                    <a:pt x="288" y="202"/>
                  </a:cubicBezTo>
                  <a:close/>
                  <a:moveTo>
                    <a:pt x="224" y="202"/>
                  </a:moveTo>
                  <a:cubicBezTo>
                    <a:pt x="218" y="202"/>
                    <a:pt x="213" y="207"/>
                    <a:pt x="213" y="213"/>
                  </a:cubicBezTo>
                  <a:cubicBezTo>
                    <a:pt x="213" y="298"/>
                    <a:pt x="213" y="298"/>
                    <a:pt x="213" y="298"/>
                  </a:cubicBezTo>
                  <a:cubicBezTo>
                    <a:pt x="213" y="304"/>
                    <a:pt x="218" y="309"/>
                    <a:pt x="224" y="309"/>
                  </a:cubicBezTo>
                  <a:cubicBezTo>
                    <a:pt x="230" y="309"/>
                    <a:pt x="234" y="304"/>
                    <a:pt x="234" y="298"/>
                  </a:cubicBezTo>
                  <a:cubicBezTo>
                    <a:pt x="234" y="213"/>
                    <a:pt x="234" y="213"/>
                    <a:pt x="234" y="213"/>
                  </a:cubicBezTo>
                  <a:cubicBezTo>
                    <a:pt x="234" y="207"/>
                    <a:pt x="230" y="202"/>
                    <a:pt x="224" y="202"/>
                  </a:cubicBezTo>
                  <a:close/>
                  <a:moveTo>
                    <a:pt x="160" y="202"/>
                  </a:moveTo>
                  <a:cubicBezTo>
                    <a:pt x="154" y="202"/>
                    <a:pt x="149" y="207"/>
                    <a:pt x="149" y="213"/>
                  </a:cubicBezTo>
                  <a:cubicBezTo>
                    <a:pt x="149" y="298"/>
                    <a:pt x="149" y="298"/>
                    <a:pt x="149" y="298"/>
                  </a:cubicBezTo>
                  <a:cubicBezTo>
                    <a:pt x="149" y="304"/>
                    <a:pt x="154" y="309"/>
                    <a:pt x="160" y="309"/>
                  </a:cubicBezTo>
                  <a:cubicBezTo>
                    <a:pt x="166" y="309"/>
                    <a:pt x="170" y="304"/>
                    <a:pt x="170" y="298"/>
                  </a:cubicBezTo>
                  <a:cubicBezTo>
                    <a:pt x="170" y="213"/>
                    <a:pt x="170" y="213"/>
                    <a:pt x="170" y="213"/>
                  </a:cubicBezTo>
                  <a:cubicBezTo>
                    <a:pt x="170" y="207"/>
                    <a:pt x="166" y="202"/>
                    <a:pt x="160" y="202"/>
                  </a:cubicBezTo>
                  <a:close/>
                  <a:moveTo>
                    <a:pt x="393" y="379"/>
                  </a:moveTo>
                  <a:cubicBezTo>
                    <a:pt x="372" y="336"/>
                    <a:pt x="372" y="336"/>
                    <a:pt x="372" y="336"/>
                  </a:cubicBezTo>
                  <a:cubicBezTo>
                    <a:pt x="370" y="333"/>
                    <a:pt x="366" y="330"/>
                    <a:pt x="362" y="330"/>
                  </a:cubicBezTo>
                  <a:cubicBezTo>
                    <a:pt x="149" y="330"/>
                    <a:pt x="149" y="330"/>
                    <a:pt x="149" y="330"/>
                  </a:cubicBezTo>
                  <a:cubicBezTo>
                    <a:pt x="145" y="330"/>
                    <a:pt x="141" y="333"/>
                    <a:pt x="139" y="336"/>
                  </a:cubicBezTo>
                  <a:cubicBezTo>
                    <a:pt x="118" y="379"/>
                    <a:pt x="118" y="379"/>
                    <a:pt x="118" y="379"/>
                  </a:cubicBezTo>
                  <a:cubicBezTo>
                    <a:pt x="116" y="382"/>
                    <a:pt x="117" y="386"/>
                    <a:pt x="119" y="389"/>
                  </a:cubicBezTo>
                  <a:cubicBezTo>
                    <a:pt x="121" y="392"/>
                    <a:pt x="124" y="394"/>
                    <a:pt x="128" y="394"/>
                  </a:cubicBezTo>
                  <a:cubicBezTo>
                    <a:pt x="384" y="394"/>
                    <a:pt x="384" y="394"/>
                    <a:pt x="384" y="394"/>
                  </a:cubicBezTo>
                  <a:cubicBezTo>
                    <a:pt x="387" y="394"/>
                    <a:pt x="391" y="392"/>
                    <a:pt x="393" y="389"/>
                  </a:cubicBezTo>
                  <a:cubicBezTo>
                    <a:pt x="395" y="386"/>
                    <a:pt x="395" y="382"/>
                    <a:pt x="393" y="3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6039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Co řeší investor, který investuje přes hranice (z hlediska </a:t>
            </a:r>
            <a:r>
              <a:rPr lang="en-US"/>
              <a:t>SZDZ</a:t>
            </a:r>
            <a:r>
              <a:rPr lang="cs-CZ"/>
              <a:t>)</a:t>
            </a:r>
            <a:r>
              <a:rPr lang="nl-NL"/>
              <a:t>?</a:t>
            </a:r>
            <a:r>
              <a:rPr lang="cs-CZ"/>
              <a:t> </a:t>
            </a:r>
            <a:endParaRPr lang="cs-CZ" dirty="0"/>
          </a:p>
        </p:txBody>
      </p:sp>
      <p:sp>
        <p:nvSpPr>
          <p:cNvPr id="4" name="Content Placeholder 3"/>
          <p:cNvSpPr>
            <a:spLocks noGrp="1"/>
          </p:cNvSpPr>
          <p:nvPr>
            <p:ph idx="1"/>
          </p:nvPr>
        </p:nvSpPr>
        <p:spPr/>
        <p:txBody>
          <a:bodyPr/>
          <a:lstStyle/>
          <a:p>
            <a:pPr lvl="1"/>
            <a:r>
              <a:rPr lang="cs-CZ" dirty="0"/>
              <a:t>Zisky podniků (včetně zisků ze stálé provozovny)</a:t>
            </a:r>
          </a:p>
          <a:p>
            <a:pPr lvl="1"/>
            <a:r>
              <a:rPr lang="cs-CZ" dirty="0"/>
              <a:t>Dividendy</a:t>
            </a:r>
          </a:p>
          <a:p>
            <a:pPr lvl="1"/>
            <a:r>
              <a:rPr lang="cs-CZ" dirty="0"/>
              <a:t>Úroky</a:t>
            </a:r>
          </a:p>
          <a:p>
            <a:pPr lvl="1"/>
            <a:r>
              <a:rPr lang="cs-CZ" dirty="0"/>
              <a:t>Licenční poplatky</a:t>
            </a:r>
          </a:p>
          <a:p>
            <a:pPr lvl="1"/>
            <a:r>
              <a:rPr lang="cs-CZ" dirty="0"/>
              <a:t>Zdanění prodeje podílů</a:t>
            </a:r>
            <a:r>
              <a:rPr lang="en-US" dirty="0"/>
              <a:t>/</a:t>
            </a:r>
            <a:r>
              <a:rPr lang="cs-CZ" dirty="0"/>
              <a:t>majetku</a:t>
            </a:r>
            <a:endParaRPr lang="nl-NL" dirty="0"/>
          </a:p>
          <a:p>
            <a:endParaRPr lang="cs-CZ" dirty="0"/>
          </a:p>
        </p:txBody>
      </p:sp>
      <p:cxnSp>
        <p:nvCxnSpPr>
          <p:cNvPr id="5" name="Straight Arrow Connector 6"/>
          <p:cNvCxnSpPr>
            <a:cxnSpLocks noChangeShapeType="1"/>
          </p:cNvCxnSpPr>
          <p:nvPr/>
        </p:nvCxnSpPr>
        <p:spPr bwMode="auto">
          <a:xfrm>
            <a:off x="5544345" y="3411626"/>
            <a:ext cx="0" cy="1446418"/>
          </a:xfrm>
          <a:prstGeom prst="straightConnector1">
            <a:avLst/>
          </a:prstGeom>
          <a:noFill/>
          <a:ln w="25400" algn="ctr">
            <a:solidFill>
              <a:srgbClr val="8C8C8C"/>
            </a:solidFill>
            <a:round/>
            <a:headEnd/>
            <a:tailEnd type="none" w="med" len="med"/>
          </a:ln>
        </p:spPr>
      </p:cxnSp>
      <p:sp>
        <p:nvSpPr>
          <p:cNvPr id="6" name="TextBox 5"/>
          <p:cNvSpPr txBox="1"/>
          <p:nvPr/>
        </p:nvSpPr>
        <p:spPr>
          <a:xfrm>
            <a:off x="5314949" y="2778930"/>
            <a:ext cx="2471739" cy="646331"/>
          </a:xfrm>
          <a:prstGeom prst="rect">
            <a:avLst/>
          </a:prstGeom>
          <a:solidFill>
            <a:schemeClr val="accent6"/>
          </a:solidFill>
          <a:ln>
            <a:noFill/>
          </a:ln>
        </p:spPr>
        <p:txBody>
          <a:bodyPr wrap="square">
            <a:spAutoFit/>
          </a:bodyPr>
          <a:lstStyle/>
          <a:p>
            <a:pPr algn="ctr">
              <a:defRPr/>
            </a:pPr>
            <a:endParaRPr lang="cs-CZ" sz="1000" b="1" dirty="0">
              <a:solidFill>
                <a:schemeClr val="bg1"/>
              </a:solidFill>
              <a:latin typeface="+mn-lt"/>
            </a:endParaRPr>
          </a:p>
          <a:p>
            <a:pPr algn="ctr">
              <a:defRPr/>
            </a:pPr>
            <a:r>
              <a:rPr lang="cs-CZ" b="1" dirty="0">
                <a:solidFill>
                  <a:schemeClr val="bg1"/>
                </a:solidFill>
                <a:latin typeface="+mn-lt"/>
              </a:rPr>
              <a:t>Nerezident</a:t>
            </a:r>
          </a:p>
          <a:p>
            <a:pPr algn="ctr">
              <a:defRPr/>
            </a:pPr>
            <a:endParaRPr lang="en-US" sz="1000" b="1" dirty="0">
              <a:solidFill>
                <a:schemeClr val="bg1"/>
              </a:solidFill>
              <a:latin typeface="+mn-lt"/>
            </a:endParaRPr>
          </a:p>
        </p:txBody>
      </p:sp>
      <p:cxnSp>
        <p:nvCxnSpPr>
          <p:cNvPr id="7" name="Straight Arrow Connector 6"/>
          <p:cNvCxnSpPr>
            <a:cxnSpLocks noChangeShapeType="1"/>
          </p:cNvCxnSpPr>
          <p:nvPr/>
        </p:nvCxnSpPr>
        <p:spPr bwMode="auto">
          <a:xfrm rot="5400000">
            <a:off x="6541588" y="4490830"/>
            <a:ext cx="2160000" cy="1588"/>
          </a:xfrm>
          <a:prstGeom prst="straightConnector1">
            <a:avLst/>
          </a:prstGeom>
          <a:noFill/>
          <a:ln w="25400" algn="ctr">
            <a:solidFill>
              <a:srgbClr val="8C8C8C"/>
            </a:solidFill>
            <a:round/>
            <a:headEnd/>
            <a:tailEnd type="none" w="med" len="med"/>
          </a:ln>
        </p:spPr>
      </p:cxnSp>
      <p:cxnSp>
        <p:nvCxnSpPr>
          <p:cNvPr id="8" name="Straight Arrow Connector 11"/>
          <p:cNvCxnSpPr>
            <a:cxnSpLocks noChangeShapeType="1"/>
          </p:cNvCxnSpPr>
          <p:nvPr/>
        </p:nvCxnSpPr>
        <p:spPr bwMode="auto">
          <a:xfrm>
            <a:off x="1684802" y="2202140"/>
            <a:ext cx="1000125" cy="1588"/>
          </a:xfrm>
          <a:prstGeom prst="straightConnector1">
            <a:avLst/>
          </a:prstGeom>
          <a:noFill/>
          <a:ln w="28575" algn="ctr">
            <a:solidFill>
              <a:schemeClr val="tx1"/>
            </a:solidFill>
            <a:round/>
            <a:headEnd type="none" w="med" len="med"/>
            <a:tailEnd type="triangle" w="med" len="med"/>
          </a:ln>
        </p:spPr>
      </p:cxnSp>
      <p:cxnSp>
        <p:nvCxnSpPr>
          <p:cNvPr id="9" name="Straight Arrow Connector 12"/>
          <p:cNvCxnSpPr>
            <a:cxnSpLocks noChangeShapeType="1"/>
          </p:cNvCxnSpPr>
          <p:nvPr/>
        </p:nvCxnSpPr>
        <p:spPr bwMode="auto">
          <a:xfrm rot="5400000" flipH="1" flipV="1">
            <a:off x="5968500" y="4490830"/>
            <a:ext cx="2160000" cy="1588"/>
          </a:xfrm>
          <a:prstGeom prst="straightConnector1">
            <a:avLst/>
          </a:prstGeom>
          <a:noFill/>
          <a:ln w="28575" algn="ctr">
            <a:solidFill>
              <a:schemeClr val="accent2"/>
            </a:solidFill>
            <a:round/>
            <a:headEnd type="none" w="med" len="med"/>
            <a:tailEnd type="triangle" w="med" len="med"/>
          </a:ln>
        </p:spPr>
      </p:cxnSp>
      <p:cxnSp>
        <p:nvCxnSpPr>
          <p:cNvPr id="10" name="Straight Arrow Connector 16"/>
          <p:cNvCxnSpPr>
            <a:cxnSpLocks noChangeShapeType="1"/>
          </p:cNvCxnSpPr>
          <p:nvPr/>
        </p:nvCxnSpPr>
        <p:spPr bwMode="auto">
          <a:xfrm>
            <a:off x="1282764" y="2550747"/>
            <a:ext cx="1000125" cy="1588"/>
          </a:xfrm>
          <a:prstGeom prst="straightConnector1">
            <a:avLst/>
          </a:prstGeom>
          <a:noFill/>
          <a:ln w="28575" algn="ctr">
            <a:solidFill>
              <a:schemeClr val="accent2"/>
            </a:solidFill>
            <a:round/>
            <a:headEnd type="none" w="med" len="med"/>
            <a:tailEnd type="triangle" w="med" len="med"/>
          </a:ln>
        </p:spPr>
      </p:cxnSp>
      <p:cxnSp>
        <p:nvCxnSpPr>
          <p:cNvPr id="11" name="Straight Arrow Connector 17"/>
          <p:cNvCxnSpPr>
            <a:cxnSpLocks noChangeShapeType="1"/>
          </p:cNvCxnSpPr>
          <p:nvPr/>
        </p:nvCxnSpPr>
        <p:spPr bwMode="auto">
          <a:xfrm rot="16200000" flipV="1">
            <a:off x="5682751" y="4491623"/>
            <a:ext cx="2160000" cy="1"/>
          </a:xfrm>
          <a:prstGeom prst="straightConnector1">
            <a:avLst/>
          </a:prstGeom>
          <a:noFill/>
          <a:ln w="28575" algn="ctr">
            <a:solidFill>
              <a:schemeClr val="tx1"/>
            </a:solidFill>
            <a:round/>
            <a:headEnd type="none" w="med" len="med"/>
            <a:tailEnd type="triangle" w="med" len="med"/>
          </a:ln>
        </p:spPr>
      </p:cxnSp>
      <p:cxnSp>
        <p:nvCxnSpPr>
          <p:cNvPr id="12" name="Straight Arrow Connector 20"/>
          <p:cNvCxnSpPr>
            <a:cxnSpLocks noChangeShapeType="1"/>
          </p:cNvCxnSpPr>
          <p:nvPr/>
        </p:nvCxnSpPr>
        <p:spPr bwMode="auto">
          <a:xfrm>
            <a:off x="2460176" y="2938108"/>
            <a:ext cx="1000125" cy="1588"/>
          </a:xfrm>
          <a:prstGeom prst="straightConnector1">
            <a:avLst/>
          </a:prstGeom>
          <a:noFill/>
          <a:ln w="28575" algn="ctr">
            <a:solidFill>
              <a:schemeClr val="accent1"/>
            </a:solidFill>
            <a:round/>
            <a:headEnd type="none" w="med" len="med"/>
            <a:tailEnd type="triangle" w="med" len="med"/>
          </a:ln>
        </p:spPr>
      </p:cxnSp>
      <p:cxnSp>
        <p:nvCxnSpPr>
          <p:cNvPr id="13" name="Straight Arrow Connector 21"/>
          <p:cNvCxnSpPr>
            <a:cxnSpLocks noChangeShapeType="1"/>
          </p:cNvCxnSpPr>
          <p:nvPr/>
        </p:nvCxnSpPr>
        <p:spPr bwMode="auto">
          <a:xfrm rot="5400000" flipH="1" flipV="1">
            <a:off x="6255838" y="4490830"/>
            <a:ext cx="2160000" cy="1588"/>
          </a:xfrm>
          <a:prstGeom prst="straightConnector1">
            <a:avLst/>
          </a:prstGeom>
          <a:noFill/>
          <a:ln w="28575" algn="ctr">
            <a:solidFill>
              <a:schemeClr val="accent1"/>
            </a:solidFill>
            <a:round/>
            <a:headEnd type="none" w="med" len="med"/>
            <a:tailEnd type="triangle" w="med" len="med"/>
          </a:ln>
        </p:spPr>
      </p:cxnSp>
      <p:cxnSp>
        <p:nvCxnSpPr>
          <p:cNvPr id="14" name="Straight Connector 25"/>
          <p:cNvCxnSpPr>
            <a:cxnSpLocks noChangeShapeType="1"/>
          </p:cNvCxnSpPr>
          <p:nvPr/>
        </p:nvCxnSpPr>
        <p:spPr bwMode="auto">
          <a:xfrm>
            <a:off x="2643188" y="4700086"/>
            <a:ext cx="5857875" cy="1587"/>
          </a:xfrm>
          <a:prstGeom prst="line">
            <a:avLst/>
          </a:prstGeom>
          <a:noFill/>
          <a:ln w="25400" algn="ctr">
            <a:solidFill>
              <a:srgbClr val="8C8C8C"/>
            </a:solidFill>
            <a:round/>
            <a:headEnd/>
            <a:tailEnd/>
          </a:ln>
        </p:spPr>
      </p:cxnSp>
      <p:sp>
        <p:nvSpPr>
          <p:cNvPr id="15" name="TextBox 26"/>
          <p:cNvSpPr txBox="1">
            <a:spLocks noChangeArrowheads="1"/>
          </p:cNvSpPr>
          <p:nvPr/>
        </p:nvSpPr>
        <p:spPr bwMode="auto">
          <a:xfrm>
            <a:off x="2570932" y="4959710"/>
            <a:ext cx="1428750" cy="369332"/>
          </a:xfrm>
          <a:prstGeom prst="rect">
            <a:avLst/>
          </a:prstGeom>
          <a:noFill/>
          <a:ln w="9525">
            <a:noFill/>
            <a:miter lim="800000"/>
            <a:headEnd/>
            <a:tailEnd/>
          </a:ln>
        </p:spPr>
        <p:txBody>
          <a:bodyPr>
            <a:spAutoFit/>
          </a:bodyPr>
          <a:lstStyle/>
          <a:p>
            <a:r>
              <a:rPr lang="cs-CZ" b="1" dirty="0">
                <a:solidFill>
                  <a:schemeClr val="accent6"/>
                </a:solidFill>
              </a:rPr>
              <a:t>ČR</a:t>
            </a:r>
            <a:endParaRPr lang="en-US" b="1" dirty="0">
              <a:solidFill>
                <a:schemeClr val="accent6"/>
              </a:solidFill>
            </a:endParaRPr>
          </a:p>
        </p:txBody>
      </p:sp>
      <p:cxnSp>
        <p:nvCxnSpPr>
          <p:cNvPr id="16" name="Straight Arrow Connector 27"/>
          <p:cNvCxnSpPr>
            <a:cxnSpLocks noChangeShapeType="1"/>
          </p:cNvCxnSpPr>
          <p:nvPr/>
        </p:nvCxnSpPr>
        <p:spPr bwMode="auto">
          <a:xfrm>
            <a:off x="3966229" y="3302216"/>
            <a:ext cx="1000125" cy="1587"/>
          </a:xfrm>
          <a:prstGeom prst="straightConnector1">
            <a:avLst/>
          </a:prstGeom>
          <a:noFill/>
          <a:ln w="28575" algn="ctr">
            <a:solidFill>
              <a:schemeClr val="accent3"/>
            </a:solidFill>
            <a:round/>
            <a:headEnd type="none" w="med" len="med"/>
            <a:tailEnd type="triangle" w="med" len="med"/>
          </a:ln>
        </p:spPr>
      </p:cxnSp>
      <p:sp>
        <p:nvSpPr>
          <p:cNvPr id="17" name="Oval 16"/>
          <p:cNvSpPr/>
          <p:nvPr/>
        </p:nvSpPr>
        <p:spPr bwMode="auto">
          <a:xfrm>
            <a:off x="5129214" y="4857249"/>
            <a:ext cx="814388" cy="814388"/>
          </a:xfrm>
          <a:prstGeom prst="ellipse">
            <a:avLst/>
          </a:prstGeom>
          <a:solidFill>
            <a:schemeClr val="accent6"/>
          </a:solidFill>
          <a:ln w="9525" cap="flat" cmpd="sng" algn="ctr">
            <a:noFill/>
            <a:prstDash val="solid"/>
            <a:round/>
            <a:headEnd type="none" w="med" len="med"/>
            <a:tailEnd type="none" w="med" len="med"/>
          </a:ln>
          <a:effectLst/>
        </p:spPr>
        <p:txBody>
          <a:bodyPr vert="horz" wrap="square" lIns="36000" tIns="36000" rIns="36000" bIns="36000" numCol="1" rtlCol="0" anchor="ctr" anchorCtr="1" compatLnSpc="1">
            <a:prstTxWarp prst="textNoShape">
              <a:avLst/>
            </a:prstTxWarp>
            <a:noAutofit/>
          </a:bodyPr>
          <a:lstStyle/>
          <a:p>
            <a:pPr marL="177800" marR="0" indent="-177800" algn="l" defTabSz="914400" rtl="0" eaLnBrk="1" fontAlgn="base" latinLnBrk="0" hangingPunct="1">
              <a:lnSpc>
                <a:spcPct val="100000"/>
              </a:lnSpc>
              <a:spcBef>
                <a:spcPct val="50000"/>
              </a:spcBef>
              <a:spcAft>
                <a:spcPct val="25000"/>
              </a:spcAft>
              <a:buClr>
                <a:srgbClr val="000066"/>
              </a:buClr>
              <a:buSzTx/>
              <a:buFontTx/>
              <a:buNone/>
              <a:tabLst/>
            </a:pPr>
            <a:r>
              <a:rPr kumimoji="0" lang="en-US" b="1" i="0" u="none" strike="noStrike" cap="none" normalizeH="0" baseline="0" dirty="0">
                <a:ln>
                  <a:noFill/>
                </a:ln>
                <a:solidFill>
                  <a:schemeClr val="bg1"/>
                </a:solidFill>
                <a:effectLst/>
                <a:latin typeface="Arial" charset="0"/>
              </a:rPr>
              <a:t>SP</a:t>
            </a:r>
          </a:p>
        </p:txBody>
      </p:sp>
      <p:cxnSp>
        <p:nvCxnSpPr>
          <p:cNvPr id="18" name="Straight Arrow Connector 11"/>
          <p:cNvCxnSpPr>
            <a:cxnSpLocks noChangeShapeType="1"/>
          </p:cNvCxnSpPr>
          <p:nvPr/>
        </p:nvCxnSpPr>
        <p:spPr bwMode="auto">
          <a:xfrm>
            <a:off x="5729172" y="1819458"/>
            <a:ext cx="1000125" cy="1588"/>
          </a:xfrm>
          <a:prstGeom prst="straightConnector1">
            <a:avLst/>
          </a:prstGeom>
          <a:noFill/>
          <a:ln w="28575" algn="ctr">
            <a:solidFill>
              <a:srgbClr val="C9DD03"/>
            </a:solidFill>
            <a:round/>
            <a:headEnd type="none" w="med" len="med"/>
            <a:tailEnd type="triangle" w="med" len="med"/>
          </a:ln>
        </p:spPr>
      </p:cxnSp>
      <p:cxnSp>
        <p:nvCxnSpPr>
          <p:cNvPr id="19" name="Straight Arrow Connector 18"/>
          <p:cNvCxnSpPr/>
          <p:nvPr/>
        </p:nvCxnSpPr>
        <p:spPr bwMode="auto">
          <a:xfrm rot="10800000">
            <a:off x="5895975" y="5438274"/>
            <a:ext cx="533400" cy="295275"/>
          </a:xfrm>
          <a:prstGeom prst="straightConnector1">
            <a:avLst/>
          </a:prstGeom>
          <a:noFill/>
          <a:ln w="28575" cap="flat" cmpd="sng" algn="ctr">
            <a:solidFill>
              <a:srgbClr val="C9DD03"/>
            </a:solidFill>
            <a:prstDash val="solid"/>
            <a:round/>
            <a:headEnd type="none" w="med" len="med"/>
            <a:tailEnd type="triangle" w="med" len="med"/>
          </a:ln>
          <a:effectLst/>
        </p:spPr>
      </p:cxnSp>
      <p:cxnSp>
        <p:nvCxnSpPr>
          <p:cNvPr id="20" name="Straight Arrow Connector 19"/>
          <p:cNvCxnSpPr/>
          <p:nvPr/>
        </p:nvCxnSpPr>
        <p:spPr bwMode="auto">
          <a:xfrm rot="5400000" flipH="1" flipV="1">
            <a:off x="5406525" y="4490830"/>
            <a:ext cx="2160000" cy="1588"/>
          </a:xfrm>
          <a:prstGeom prst="straightConnector1">
            <a:avLst/>
          </a:prstGeom>
          <a:noFill/>
          <a:ln w="28575" cap="flat" cmpd="sng" algn="ctr">
            <a:solidFill>
              <a:srgbClr val="C9DD03"/>
            </a:solidFill>
            <a:prstDash val="solid"/>
            <a:round/>
            <a:headEnd type="none" w="med" len="med"/>
            <a:tailEnd type="triangle" w="med" len="med"/>
          </a:ln>
          <a:effectLst/>
        </p:spPr>
      </p:cxnSp>
      <p:sp>
        <p:nvSpPr>
          <p:cNvPr id="21" name="TextBox 20"/>
          <p:cNvSpPr txBox="1"/>
          <p:nvPr/>
        </p:nvSpPr>
        <p:spPr>
          <a:xfrm>
            <a:off x="6435726" y="5569072"/>
            <a:ext cx="1993900" cy="646331"/>
          </a:xfrm>
          <a:prstGeom prst="rect">
            <a:avLst/>
          </a:prstGeom>
          <a:solidFill>
            <a:schemeClr val="accent6"/>
          </a:solidFill>
          <a:ln>
            <a:noFill/>
          </a:ln>
        </p:spPr>
        <p:txBody>
          <a:bodyPr wrap="square">
            <a:spAutoFit/>
          </a:bodyPr>
          <a:lstStyle/>
          <a:p>
            <a:pPr algn="ctr">
              <a:defRPr/>
            </a:pPr>
            <a:endParaRPr lang="cs-CZ" sz="1000" b="1" dirty="0">
              <a:solidFill>
                <a:schemeClr val="bg1"/>
              </a:solidFill>
              <a:latin typeface="+mn-lt"/>
            </a:endParaRPr>
          </a:p>
          <a:p>
            <a:pPr algn="ctr">
              <a:defRPr/>
            </a:pPr>
            <a:r>
              <a:rPr lang="cs-CZ" b="1" dirty="0">
                <a:solidFill>
                  <a:schemeClr val="bg1"/>
                </a:solidFill>
                <a:latin typeface="+mn-lt"/>
              </a:rPr>
              <a:t>Rezident ČR</a:t>
            </a:r>
          </a:p>
          <a:p>
            <a:pPr algn="ctr">
              <a:defRPr/>
            </a:pPr>
            <a:endParaRPr lang="en-US" sz="1000" b="1" dirty="0">
              <a:solidFill>
                <a:schemeClr val="bg1"/>
              </a:solidFill>
              <a:latin typeface="+mn-lt"/>
            </a:endParaRPr>
          </a:p>
        </p:txBody>
      </p:sp>
      <p:sp>
        <p:nvSpPr>
          <p:cNvPr id="22" name="Arc 21"/>
          <p:cNvSpPr/>
          <p:nvPr/>
        </p:nvSpPr>
        <p:spPr bwMode="auto">
          <a:xfrm rot="10800000">
            <a:off x="7620000" y="2668244"/>
            <a:ext cx="1809750" cy="1466850"/>
          </a:xfrm>
          <a:prstGeom prst="arc">
            <a:avLst/>
          </a:prstGeom>
          <a:noFill/>
          <a:ln w="28575" cap="flat" cmpd="sng" algn="ctr">
            <a:solidFill>
              <a:schemeClr val="accent3"/>
            </a:solidFill>
            <a:prstDash val="solid"/>
            <a:round/>
            <a:headEnd type="none" w="med" len="med"/>
            <a:tailEnd type="triangle" w="med" len="med"/>
          </a:ln>
          <a:effectLst/>
        </p:spPr>
        <p:txBody>
          <a:bodyPr rtlCol="0" anchor="ctr"/>
          <a:lstStyle/>
          <a:p>
            <a:pPr algn="ctr"/>
            <a:endParaRPr lang="en-US"/>
          </a:p>
        </p:txBody>
      </p:sp>
      <p:sp>
        <p:nvSpPr>
          <p:cNvPr id="23" name="TextBox 26"/>
          <p:cNvSpPr txBox="1">
            <a:spLocks noChangeArrowheads="1"/>
          </p:cNvSpPr>
          <p:nvPr/>
        </p:nvSpPr>
        <p:spPr bwMode="auto">
          <a:xfrm>
            <a:off x="2570932" y="4180766"/>
            <a:ext cx="1428750" cy="369332"/>
          </a:xfrm>
          <a:prstGeom prst="rect">
            <a:avLst/>
          </a:prstGeom>
          <a:noFill/>
          <a:ln w="9525">
            <a:noFill/>
            <a:miter lim="800000"/>
            <a:headEnd/>
            <a:tailEnd/>
          </a:ln>
        </p:spPr>
        <p:txBody>
          <a:bodyPr>
            <a:spAutoFit/>
          </a:bodyPr>
          <a:lstStyle/>
          <a:p>
            <a:r>
              <a:rPr lang="cs-CZ" b="1" dirty="0">
                <a:solidFill>
                  <a:schemeClr val="accent6"/>
                </a:solidFill>
              </a:rPr>
              <a:t>Stát X</a:t>
            </a:r>
            <a:endParaRPr lang="en-US" b="1" dirty="0">
              <a:solidFill>
                <a:schemeClr val="accent6"/>
              </a:solidFill>
            </a:endParaRPr>
          </a:p>
        </p:txBody>
      </p:sp>
    </p:spTree>
    <p:extLst>
      <p:ext uri="{BB962C8B-B14F-4D97-AF65-F5344CB8AC3E}">
        <p14:creationId xmlns:p14="http://schemas.microsoft.com/office/powerpoint/2010/main" val="346491618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Právnické osoby</a:t>
            </a:r>
          </a:p>
          <a:p>
            <a:endParaRPr lang="cs-CZ" dirty="0"/>
          </a:p>
          <a:p>
            <a:endParaRPr lang="cs-CZ" dirty="0"/>
          </a:p>
        </p:txBody>
      </p:sp>
      <p:sp>
        <p:nvSpPr>
          <p:cNvPr id="3" name="Title 2"/>
          <p:cNvSpPr>
            <a:spLocks noGrp="1"/>
          </p:cNvSpPr>
          <p:nvPr>
            <p:ph type="title"/>
          </p:nvPr>
        </p:nvSpPr>
        <p:spPr/>
        <p:txBody>
          <a:bodyPr/>
          <a:lstStyle/>
          <a:p>
            <a:r>
              <a:rPr lang="cs-CZ" dirty="0"/>
              <a:t>Rezidenství</a:t>
            </a:r>
          </a:p>
        </p:txBody>
      </p:sp>
      <p:sp>
        <p:nvSpPr>
          <p:cNvPr id="4" name="Content Placeholder 3"/>
          <p:cNvSpPr>
            <a:spLocks noGrp="1"/>
          </p:cNvSpPr>
          <p:nvPr>
            <p:ph idx="1"/>
          </p:nvPr>
        </p:nvSpPr>
        <p:spPr>
          <a:xfrm>
            <a:off x="1116012" y="1700213"/>
            <a:ext cx="7634287" cy="4678986"/>
          </a:xfrm>
        </p:spPr>
        <p:txBody>
          <a:bodyPr/>
          <a:lstStyle/>
          <a:p>
            <a:pPr>
              <a:spcBef>
                <a:spcPts val="1000"/>
              </a:spcBef>
            </a:pPr>
            <a:r>
              <a:rPr lang="cs-CZ" b="1" dirty="0">
                <a:solidFill>
                  <a:schemeClr val="accent1"/>
                </a:solidFill>
              </a:rPr>
              <a:t>Definice rezidenta </a:t>
            </a:r>
            <a:r>
              <a:rPr lang="cs-CZ" b="1" dirty="0"/>
              <a:t>(§ </a:t>
            </a:r>
            <a:r>
              <a:rPr lang="en-US" b="1" dirty="0"/>
              <a:t>17 </a:t>
            </a:r>
            <a:r>
              <a:rPr lang="cs-CZ" b="1" dirty="0" err="1"/>
              <a:t>odst</a:t>
            </a:r>
            <a:r>
              <a:rPr lang="en-US" b="1" dirty="0"/>
              <a:t>. 3 ZDP</a:t>
            </a:r>
            <a:r>
              <a:rPr lang="cs-CZ" b="1" dirty="0"/>
              <a:t>)</a:t>
            </a:r>
          </a:p>
          <a:p>
            <a:pPr lvl="1">
              <a:spcBef>
                <a:spcPts val="1000"/>
              </a:spcBef>
            </a:pPr>
            <a:r>
              <a:rPr lang="cs-CZ" dirty="0"/>
              <a:t>(3) Poplatníci, kteří </a:t>
            </a:r>
            <a:r>
              <a:rPr lang="cs-CZ" b="1" dirty="0"/>
              <a:t>mají na území České republiky své sídlo nebo místo svého vedení</a:t>
            </a:r>
            <a:r>
              <a:rPr lang="cs-CZ" dirty="0"/>
              <a:t>, kterým se rozumí adresa místa, ze kterého je poplatník řízen (dále jen "sídlo"), mají daňovou povinnost, která se vztahuje </a:t>
            </a:r>
            <a:r>
              <a:rPr lang="cs-CZ" b="1" dirty="0"/>
              <a:t>jak na příjmy plynoucí ze zdroje na území České republiky, tak i na příjmy plynoucí ze zdrojů v zahraničí</a:t>
            </a:r>
          </a:p>
          <a:p>
            <a:pPr>
              <a:spcBef>
                <a:spcPts val="1000"/>
              </a:spcBef>
            </a:pPr>
            <a:r>
              <a:rPr lang="cs-CZ" b="1" dirty="0">
                <a:solidFill>
                  <a:schemeClr val="accent1"/>
                </a:solidFill>
              </a:rPr>
              <a:t>Definice nerezidenta </a:t>
            </a:r>
            <a:r>
              <a:rPr lang="cs-CZ" b="1" dirty="0"/>
              <a:t>(§ 17 odst. 4 ZDP)</a:t>
            </a:r>
          </a:p>
          <a:p>
            <a:pPr lvl="1">
              <a:spcBef>
                <a:spcPts val="1000"/>
              </a:spcBef>
            </a:pPr>
            <a:r>
              <a:rPr lang="cs-CZ" dirty="0"/>
              <a:t>(4) Poplatníci, kteří </a:t>
            </a:r>
            <a:r>
              <a:rPr lang="cs-CZ" b="1" dirty="0"/>
              <a:t>nemají na území České republiky své sídlo</a:t>
            </a:r>
            <a:r>
              <a:rPr lang="cs-CZ" dirty="0"/>
              <a:t>, nebo to o nich stanoví mezinárodní smlouvy…</a:t>
            </a:r>
          </a:p>
          <a:p>
            <a:pPr lvl="1">
              <a:spcBef>
                <a:spcPts val="1000"/>
              </a:spcBef>
            </a:pPr>
            <a:r>
              <a:rPr lang="cs-CZ" dirty="0"/>
              <a:t>Daňoví nerezidenti mají daňovou povinnost, která se vztahuje </a:t>
            </a:r>
            <a:r>
              <a:rPr lang="cs-CZ" b="1" dirty="0"/>
              <a:t>pouze na příjmy ze zdrojů na území České republiky</a:t>
            </a:r>
          </a:p>
          <a:p>
            <a:pPr>
              <a:spcBef>
                <a:spcPts val="1000"/>
              </a:spcBef>
            </a:pPr>
            <a:endParaRPr lang="cs-CZ" b="1" dirty="0"/>
          </a:p>
          <a:p>
            <a:endParaRPr lang="cs-CZ" dirty="0"/>
          </a:p>
        </p:txBody>
      </p:sp>
      <p:cxnSp>
        <p:nvCxnSpPr>
          <p:cNvPr id="5" name="Straight Connector 4"/>
          <p:cNvCxnSpPr/>
          <p:nvPr/>
        </p:nvCxnSpPr>
        <p:spPr>
          <a:xfrm>
            <a:off x="358775" y="1700213"/>
            <a:ext cx="0" cy="467898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70121" y="1818167"/>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0121" y="3813546"/>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04929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Zdroj příjmů – ZDP</a:t>
            </a:r>
          </a:p>
        </p:txBody>
      </p:sp>
      <p:sp>
        <p:nvSpPr>
          <p:cNvPr id="4" name="Content Placeholder 3"/>
          <p:cNvSpPr>
            <a:spLocks noGrp="1"/>
          </p:cNvSpPr>
          <p:nvPr>
            <p:ph idx="1"/>
          </p:nvPr>
        </p:nvSpPr>
        <p:spPr>
          <a:xfrm>
            <a:off x="1116012" y="1700213"/>
            <a:ext cx="7634287" cy="4678986"/>
          </a:xfrm>
        </p:spPr>
        <p:txBody>
          <a:bodyPr/>
          <a:lstStyle/>
          <a:p>
            <a:r>
              <a:rPr lang="cs-CZ" dirty="0"/>
              <a:t>Příjmy ze zdrojů v ČR – § 22 odst. 1 </a:t>
            </a:r>
          </a:p>
          <a:p>
            <a:pPr lvl="1"/>
            <a:r>
              <a:rPr lang="cs-CZ" dirty="0"/>
              <a:t>Taxativně vyjmenovává příjmy, které se považují za příjmy nerezidentů (právnických i fyzických osob) ze zdrojů na území České republiky </a:t>
            </a:r>
          </a:p>
          <a:p>
            <a:r>
              <a:rPr lang="cs-CZ" sz="1800" i="1" dirty="0">
                <a:solidFill>
                  <a:schemeClr val="accent1"/>
                </a:solidFill>
              </a:rPr>
              <a:t>U nerezidentů podléhají zdanění v ČR pouze tyto příjmy  </a:t>
            </a:r>
          </a:p>
          <a:p>
            <a:r>
              <a:rPr lang="cs-CZ" dirty="0"/>
              <a:t>Osvobození:</a:t>
            </a:r>
          </a:p>
          <a:p>
            <a:pPr lvl="1"/>
            <a:r>
              <a:rPr lang="cs-CZ" dirty="0"/>
              <a:t>Fyzické osoby: § 4, § 6 odst. 9, § 10 odst. 3</a:t>
            </a:r>
          </a:p>
          <a:p>
            <a:pPr lvl="1"/>
            <a:r>
              <a:rPr lang="cs-CZ" dirty="0"/>
              <a:t>Právnické osoby: § 19</a:t>
            </a:r>
          </a:p>
          <a:p>
            <a:r>
              <a:rPr lang="cs-CZ" dirty="0"/>
              <a:t>Určení způsobu zdanění (tj. srážková daň, obecný základ daně, příp. i zajištění daně)</a:t>
            </a:r>
          </a:p>
          <a:p>
            <a:pPr lvl="1"/>
            <a:endParaRPr lang="cs-CZ" dirty="0"/>
          </a:p>
        </p:txBody>
      </p:sp>
      <p:cxnSp>
        <p:nvCxnSpPr>
          <p:cNvPr id="11" name="Straight Connector 10"/>
          <p:cNvCxnSpPr/>
          <p:nvPr/>
        </p:nvCxnSpPr>
        <p:spPr>
          <a:xfrm>
            <a:off x="358775" y="1700213"/>
            <a:ext cx="0" cy="467898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0121" y="1818167"/>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0121" y="2799912"/>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70121" y="3196855"/>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70121" y="4281373"/>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3982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4066" y="2941522"/>
            <a:ext cx="4017446" cy="584775"/>
          </a:xfrm>
          <a:prstGeom prst="rect">
            <a:avLst/>
          </a:prstGeom>
        </p:spPr>
        <p:txBody>
          <a:bodyPr wrap="none">
            <a:spAutoFit/>
          </a:bodyPr>
          <a:lstStyle/>
          <a:p>
            <a:r>
              <a:rPr lang="cs-CZ" sz="3200" b="1" dirty="0">
                <a:latin typeface="+mj-lt"/>
                <a:ea typeface="+mj-ea"/>
                <a:cs typeface="+mj-cs"/>
              </a:rPr>
              <a:t>Transfer Pr</a:t>
            </a:r>
            <a:r>
              <a:rPr lang="cs-CZ" sz="3200" b="1" dirty="0">
                <a:latin typeface="+mj-lt"/>
                <a:ea typeface="+mj-ea"/>
                <a:cs typeface="+mj-cs"/>
                <a:sym typeface="Wingdings" panose="05000000000000000000" pitchFamily="2" charset="2"/>
              </a:rPr>
              <a:t>i</a:t>
            </a:r>
            <a:r>
              <a:rPr lang="cs-CZ" sz="3200" b="1" dirty="0">
                <a:latin typeface="+mj-lt"/>
                <a:ea typeface="+mj-ea"/>
                <a:cs typeface="+mj-cs"/>
              </a:rPr>
              <a:t>cing </a:t>
            </a:r>
          </a:p>
        </p:txBody>
      </p:sp>
      <p:sp>
        <p:nvSpPr>
          <p:cNvPr id="15" name="Oval 14"/>
          <p:cNvSpPr/>
          <p:nvPr/>
        </p:nvSpPr>
        <p:spPr bwMode="gray">
          <a:xfrm>
            <a:off x="304798" y="389825"/>
            <a:ext cx="1854465" cy="879105"/>
          </a:xfrm>
          <a:prstGeom prst="ellipse">
            <a:avLst/>
          </a:prstGeom>
          <a:solidFill>
            <a:schemeClr val="accent1">
              <a:lumMod val="40000"/>
              <a:lumOff val="60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cs-CZ" sz="1200" b="1" dirty="0"/>
              <a:t>Management fees</a:t>
            </a:r>
          </a:p>
        </p:txBody>
      </p:sp>
      <p:sp>
        <p:nvSpPr>
          <p:cNvPr id="16" name="Oval 15"/>
          <p:cNvSpPr/>
          <p:nvPr/>
        </p:nvSpPr>
        <p:spPr bwMode="gray">
          <a:xfrm>
            <a:off x="2134216" y="5470052"/>
            <a:ext cx="911874" cy="771625"/>
          </a:xfrm>
          <a:prstGeom prst="ellipse">
            <a:avLst/>
          </a:prstGeom>
          <a:solidFill>
            <a:schemeClr val="accent1">
              <a:lumMod val="40000"/>
              <a:lumOff val="60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cs-CZ" sz="1200" b="1" dirty="0"/>
              <a:t>CbC</a:t>
            </a:r>
          </a:p>
        </p:txBody>
      </p:sp>
      <p:sp>
        <p:nvSpPr>
          <p:cNvPr id="17" name="Oval 16"/>
          <p:cNvSpPr/>
          <p:nvPr/>
        </p:nvSpPr>
        <p:spPr bwMode="gray">
          <a:xfrm>
            <a:off x="92533" y="1582322"/>
            <a:ext cx="1628536" cy="832588"/>
          </a:xfrm>
          <a:prstGeom prst="ellipse">
            <a:avLst/>
          </a:prstGeom>
          <a:solidFill>
            <a:schemeClr val="bg1">
              <a:lumMod val="85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cs-CZ" sz="1200" b="1" dirty="0"/>
              <a:t>Převodní ceny</a:t>
            </a:r>
          </a:p>
        </p:txBody>
      </p:sp>
      <p:sp>
        <p:nvSpPr>
          <p:cNvPr id="18" name="Oval 17"/>
          <p:cNvSpPr/>
          <p:nvPr/>
        </p:nvSpPr>
        <p:spPr bwMode="gray">
          <a:xfrm>
            <a:off x="6022206" y="3208888"/>
            <a:ext cx="1934677" cy="962526"/>
          </a:xfrm>
          <a:prstGeom prst="ellipse">
            <a:avLst/>
          </a:prstGeom>
          <a:solidFill>
            <a:schemeClr val="bg1">
              <a:lumMod val="85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cs-CZ" sz="1200" b="1" dirty="0"/>
              <a:t>Princip tržního odstupu</a:t>
            </a:r>
          </a:p>
        </p:txBody>
      </p:sp>
      <p:sp>
        <p:nvSpPr>
          <p:cNvPr id="19" name="Oval 18"/>
          <p:cNvSpPr/>
          <p:nvPr/>
        </p:nvSpPr>
        <p:spPr bwMode="gray">
          <a:xfrm>
            <a:off x="6601326" y="192482"/>
            <a:ext cx="1934677" cy="962526"/>
          </a:xfrm>
          <a:prstGeom prst="ellipse">
            <a:avLst/>
          </a:prstGeom>
          <a:solidFill>
            <a:schemeClr val="bg1">
              <a:lumMod val="85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cs-CZ" sz="1200" b="1" dirty="0"/>
              <a:t>Variabilní mechanizmus</a:t>
            </a:r>
          </a:p>
        </p:txBody>
      </p:sp>
      <p:sp>
        <p:nvSpPr>
          <p:cNvPr id="20" name="Oval 19"/>
          <p:cNvSpPr/>
          <p:nvPr/>
        </p:nvSpPr>
        <p:spPr bwMode="gray">
          <a:xfrm>
            <a:off x="3549813" y="3800575"/>
            <a:ext cx="2261938" cy="1280161"/>
          </a:xfrm>
          <a:prstGeom prst="ellipse">
            <a:avLst/>
          </a:prstGeom>
          <a:solidFill>
            <a:schemeClr val="bg1">
              <a:lumMod val="85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cs-CZ" sz="1200" b="1" dirty="0"/>
              <a:t>Entita s omezeným funkčním a rizikovým profilem</a:t>
            </a:r>
          </a:p>
        </p:txBody>
      </p:sp>
      <p:sp>
        <p:nvSpPr>
          <p:cNvPr id="21" name="Oval 20"/>
          <p:cNvSpPr/>
          <p:nvPr/>
        </p:nvSpPr>
        <p:spPr bwMode="gray">
          <a:xfrm>
            <a:off x="2025639" y="2104447"/>
            <a:ext cx="1322396" cy="770554"/>
          </a:xfrm>
          <a:prstGeom prst="ellipse">
            <a:avLst/>
          </a:prstGeom>
          <a:solidFill>
            <a:schemeClr val="bg1">
              <a:lumMod val="85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en-US" sz="1200" b="1" dirty="0"/>
              <a:t>§23/7</a:t>
            </a:r>
          </a:p>
        </p:txBody>
      </p:sp>
      <p:sp>
        <p:nvSpPr>
          <p:cNvPr id="22" name="Oval 21"/>
          <p:cNvSpPr/>
          <p:nvPr/>
        </p:nvSpPr>
        <p:spPr bwMode="gray">
          <a:xfrm>
            <a:off x="3397835" y="1250342"/>
            <a:ext cx="1934677" cy="962526"/>
          </a:xfrm>
          <a:prstGeom prst="ellipse">
            <a:avLst/>
          </a:prstGeom>
          <a:solidFill>
            <a:schemeClr val="accent1">
              <a:lumMod val="40000"/>
              <a:lumOff val="60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en-US" sz="1200" b="1" dirty="0"/>
              <a:t>Arm’s length principle</a:t>
            </a:r>
          </a:p>
        </p:txBody>
      </p:sp>
      <p:sp>
        <p:nvSpPr>
          <p:cNvPr id="23" name="Oval 22"/>
          <p:cNvSpPr/>
          <p:nvPr/>
        </p:nvSpPr>
        <p:spPr bwMode="gray">
          <a:xfrm>
            <a:off x="175396" y="3012485"/>
            <a:ext cx="1774259" cy="861061"/>
          </a:xfrm>
          <a:prstGeom prst="ellipse">
            <a:avLst/>
          </a:prstGeom>
          <a:solidFill>
            <a:schemeClr val="accent1">
              <a:lumMod val="40000"/>
              <a:lumOff val="60000"/>
            </a:schemeClr>
          </a:solidFill>
          <a:ln w="19050" algn="ctr">
            <a:solidFill>
              <a:schemeClr val="accent1">
                <a:lumMod val="40000"/>
                <a:lumOff val="6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t>Fully fledged entity</a:t>
            </a:r>
          </a:p>
        </p:txBody>
      </p:sp>
      <p:sp>
        <p:nvSpPr>
          <p:cNvPr id="24" name="Oval 23"/>
          <p:cNvSpPr/>
          <p:nvPr/>
        </p:nvSpPr>
        <p:spPr bwMode="gray">
          <a:xfrm>
            <a:off x="5438646" y="5099984"/>
            <a:ext cx="1770677" cy="943292"/>
          </a:xfrm>
          <a:prstGeom prst="ellipse">
            <a:avLst/>
          </a:prstGeom>
          <a:solidFill>
            <a:schemeClr val="accent1">
              <a:lumMod val="40000"/>
              <a:lumOff val="60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en-US" sz="1200" b="1" dirty="0"/>
              <a:t>Limited risk entity</a:t>
            </a:r>
          </a:p>
        </p:txBody>
      </p:sp>
      <p:sp>
        <p:nvSpPr>
          <p:cNvPr id="25" name="Oval 24"/>
          <p:cNvSpPr/>
          <p:nvPr/>
        </p:nvSpPr>
        <p:spPr bwMode="gray">
          <a:xfrm>
            <a:off x="4570168" y="453973"/>
            <a:ext cx="1420237" cy="814957"/>
          </a:xfrm>
          <a:prstGeom prst="ellipse">
            <a:avLst/>
          </a:prstGeom>
          <a:solidFill>
            <a:schemeClr val="bg1">
              <a:lumMod val="85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cs-CZ" sz="1200" b="1" dirty="0"/>
              <a:t>Směrnice OECD</a:t>
            </a:r>
          </a:p>
        </p:txBody>
      </p:sp>
      <p:sp>
        <p:nvSpPr>
          <p:cNvPr id="26" name="Oval 25"/>
          <p:cNvSpPr/>
          <p:nvPr/>
        </p:nvSpPr>
        <p:spPr bwMode="gray">
          <a:xfrm>
            <a:off x="5911112" y="1655009"/>
            <a:ext cx="1612555" cy="833913"/>
          </a:xfrm>
          <a:prstGeom prst="ellipse">
            <a:avLst/>
          </a:prstGeom>
          <a:solidFill>
            <a:schemeClr val="accent1">
              <a:lumMod val="40000"/>
              <a:lumOff val="60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cs-CZ" sz="1200" b="1" dirty="0"/>
              <a:t>benchmark</a:t>
            </a:r>
          </a:p>
        </p:txBody>
      </p:sp>
      <p:sp>
        <p:nvSpPr>
          <p:cNvPr id="27" name="Oval 26"/>
          <p:cNvSpPr/>
          <p:nvPr/>
        </p:nvSpPr>
        <p:spPr bwMode="gray">
          <a:xfrm>
            <a:off x="2686837" y="239003"/>
            <a:ext cx="1725952" cy="869485"/>
          </a:xfrm>
          <a:prstGeom prst="ellipse">
            <a:avLst/>
          </a:prstGeom>
          <a:solidFill>
            <a:schemeClr val="bg1">
              <a:lumMod val="85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cs-CZ" sz="1200" b="1" dirty="0"/>
              <a:t>Srovnávací analýza</a:t>
            </a:r>
          </a:p>
        </p:txBody>
      </p:sp>
      <p:sp>
        <p:nvSpPr>
          <p:cNvPr id="28" name="Oval 27"/>
          <p:cNvSpPr/>
          <p:nvPr/>
        </p:nvSpPr>
        <p:spPr bwMode="gray">
          <a:xfrm>
            <a:off x="1467676" y="4188430"/>
            <a:ext cx="1625068" cy="831652"/>
          </a:xfrm>
          <a:prstGeom prst="ellipse">
            <a:avLst/>
          </a:prstGeom>
          <a:solidFill>
            <a:schemeClr val="bg1">
              <a:lumMod val="85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cs-CZ" sz="1200" b="1" dirty="0"/>
              <a:t>TP Catalyst</a:t>
            </a:r>
          </a:p>
        </p:txBody>
      </p:sp>
      <p:sp>
        <p:nvSpPr>
          <p:cNvPr id="29" name="Oval 28"/>
          <p:cNvSpPr/>
          <p:nvPr/>
        </p:nvSpPr>
        <p:spPr bwMode="gray">
          <a:xfrm>
            <a:off x="113389" y="5256421"/>
            <a:ext cx="1304875" cy="786855"/>
          </a:xfrm>
          <a:prstGeom prst="ellipse">
            <a:avLst/>
          </a:prstGeom>
          <a:solidFill>
            <a:schemeClr val="accent1">
              <a:lumMod val="40000"/>
              <a:lumOff val="60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cs-CZ" sz="1200" b="1" dirty="0"/>
              <a:t>COST+</a:t>
            </a:r>
          </a:p>
        </p:txBody>
      </p:sp>
      <p:sp>
        <p:nvSpPr>
          <p:cNvPr id="30" name="Oval 29"/>
          <p:cNvSpPr/>
          <p:nvPr/>
        </p:nvSpPr>
        <p:spPr bwMode="gray">
          <a:xfrm>
            <a:off x="7616791" y="2342436"/>
            <a:ext cx="1460158" cy="769222"/>
          </a:xfrm>
          <a:prstGeom prst="ellipse">
            <a:avLst/>
          </a:prstGeom>
          <a:solidFill>
            <a:schemeClr val="accent1">
              <a:lumMod val="40000"/>
              <a:lumOff val="60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cs-CZ" sz="1200" b="1" dirty="0"/>
              <a:t>TNMM</a:t>
            </a:r>
          </a:p>
        </p:txBody>
      </p:sp>
      <p:sp>
        <p:nvSpPr>
          <p:cNvPr id="31" name="Oval 30"/>
          <p:cNvSpPr/>
          <p:nvPr/>
        </p:nvSpPr>
        <p:spPr bwMode="gray">
          <a:xfrm>
            <a:off x="7209323" y="4307928"/>
            <a:ext cx="1934677" cy="962526"/>
          </a:xfrm>
          <a:prstGeom prst="ellipse">
            <a:avLst/>
          </a:prstGeom>
          <a:solidFill>
            <a:schemeClr val="bg1">
              <a:lumMod val="85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cs-CZ" sz="1200" b="1" dirty="0"/>
              <a:t>Funkční a riziková analýza</a:t>
            </a:r>
          </a:p>
        </p:txBody>
      </p:sp>
      <p:sp>
        <p:nvSpPr>
          <p:cNvPr id="32" name="Oval 31"/>
          <p:cNvSpPr/>
          <p:nvPr/>
        </p:nvSpPr>
        <p:spPr bwMode="gray">
          <a:xfrm>
            <a:off x="3549813" y="5687523"/>
            <a:ext cx="1172333" cy="711506"/>
          </a:xfrm>
          <a:prstGeom prst="ellipse">
            <a:avLst/>
          </a:prstGeom>
          <a:solidFill>
            <a:schemeClr val="bg1">
              <a:lumMod val="85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cs-CZ" sz="1200" b="1" dirty="0"/>
              <a:t>APA</a:t>
            </a:r>
          </a:p>
        </p:txBody>
      </p:sp>
      <p:sp>
        <p:nvSpPr>
          <p:cNvPr id="33" name="Oval 32">
            <a:extLst>
              <a:ext uri="{FF2B5EF4-FFF2-40B4-BE49-F238E27FC236}">
                <a16:creationId xmlns:a16="http://schemas.microsoft.com/office/drawing/2014/main" id="{8BE45E55-E9A9-4401-A252-48D7384E282C}"/>
              </a:ext>
            </a:extLst>
          </p:cNvPr>
          <p:cNvSpPr/>
          <p:nvPr/>
        </p:nvSpPr>
        <p:spPr bwMode="gray">
          <a:xfrm>
            <a:off x="4622393" y="2107317"/>
            <a:ext cx="1420237" cy="814957"/>
          </a:xfrm>
          <a:prstGeom prst="ellipse">
            <a:avLst/>
          </a:prstGeom>
          <a:solidFill>
            <a:schemeClr val="bg1">
              <a:lumMod val="85000"/>
            </a:schemeClr>
          </a:solidFill>
          <a:ln w="1905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8900" tIns="88900" rIns="88900" bIns="88900" rtlCol="0" anchor="ctr"/>
          <a:lstStyle/>
          <a:p>
            <a:pPr algn="ctr">
              <a:lnSpc>
                <a:spcPct val="106000"/>
              </a:lnSpc>
              <a:buFont typeface="Wingdings 2" pitchFamily="18" charset="2"/>
              <a:buNone/>
            </a:pPr>
            <a:r>
              <a:rPr lang="cs-CZ" sz="1200" b="1" dirty="0"/>
              <a:t>Licenční poplatek</a:t>
            </a:r>
          </a:p>
        </p:txBody>
      </p:sp>
    </p:spTree>
    <p:extLst>
      <p:ext uri="{BB962C8B-B14F-4D97-AF65-F5344CB8AC3E}">
        <p14:creationId xmlns:p14="http://schemas.microsoft.com/office/powerpoint/2010/main" val="4079855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cs-CZ" dirty="0"/>
              <a:t>(Permanent Establishment)</a:t>
            </a:r>
          </a:p>
        </p:txBody>
      </p:sp>
      <p:sp>
        <p:nvSpPr>
          <p:cNvPr id="24580" name="Rectangle 14"/>
          <p:cNvSpPr>
            <a:spLocks noGrp="1" noChangeArrowheads="1"/>
          </p:cNvSpPr>
          <p:nvPr>
            <p:ph type="title"/>
          </p:nvPr>
        </p:nvSpPr>
        <p:spPr/>
        <p:txBody>
          <a:bodyPr/>
          <a:lstStyle/>
          <a:p>
            <a:r>
              <a:rPr lang="cs-CZ" dirty="0"/>
              <a:t>Koncepce stálé provozovny</a:t>
            </a:r>
            <a:endParaRPr lang="en-US" dirty="0"/>
          </a:p>
        </p:txBody>
      </p:sp>
      <p:sp>
        <p:nvSpPr>
          <p:cNvPr id="24581" name="Rectangle 15"/>
          <p:cNvSpPr>
            <a:spLocks noGrp="1" noChangeArrowheads="1"/>
          </p:cNvSpPr>
          <p:nvPr>
            <p:ph idx="1"/>
          </p:nvPr>
        </p:nvSpPr>
        <p:spPr>
          <a:xfrm>
            <a:off x="1116012" y="4977560"/>
            <a:ext cx="7634287" cy="1486698"/>
          </a:xfrm>
        </p:spPr>
        <p:txBody>
          <a:bodyPr/>
          <a:lstStyle/>
          <a:p>
            <a:pPr>
              <a:buNone/>
            </a:pPr>
            <a:r>
              <a:rPr lang="cs-CZ" sz="1600" dirty="0">
                <a:latin typeface="+mj-lt"/>
              </a:rPr>
              <a:t>Otázka</a:t>
            </a:r>
            <a:r>
              <a:rPr lang="en-US" sz="1600" dirty="0">
                <a:latin typeface="+mj-lt"/>
              </a:rPr>
              <a:t>:</a:t>
            </a:r>
            <a:r>
              <a:rPr lang="cs-CZ" sz="1600" dirty="0">
                <a:latin typeface="+mj-lt"/>
              </a:rPr>
              <a:t>  Který stát může zdanit příjem </a:t>
            </a:r>
            <a:r>
              <a:rPr lang="en-US" sz="1600" dirty="0">
                <a:latin typeface="+mj-lt"/>
              </a:rPr>
              <a:t>50?</a:t>
            </a:r>
          </a:p>
          <a:p>
            <a:pPr marL="989013">
              <a:buNone/>
            </a:pPr>
            <a:r>
              <a:rPr lang="cs-CZ" sz="1600" dirty="0">
                <a:latin typeface="+mj-lt"/>
              </a:rPr>
              <a:t>Stát B může zdanit jen tehdy, pokud má prodávající strana ve státě B stálou provozovnu (čl.7 odst. </a:t>
            </a:r>
            <a:r>
              <a:rPr lang="en-US" sz="1600" dirty="0">
                <a:latin typeface="+mj-lt"/>
              </a:rPr>
              <a:t>1</a:t>
            </a:r>
            <a:r>
              <a:rPr lang="cs-CZ" sz="1600" dirty="0">
                <a:latin typeface="+mj-lt"/>
              </a:rPr>
              <a:t> Modelové smlouvy </a:t>
            </a:r>
            <a:r>
              <a:rPr lang="en-US" sz="1600" dirty="0">
                <a:latin typeface="+mj-lt"/>
              </a:rPr>
              <a:t>OECD)</a:t>
            </a:r>
          </a:p>
        </p:txBody>
      </p:sp>
      <p:grpSp>
        <p:nvGrpSpPr>
          <p:cNvPr id="26" name="Group 25"/>
          <p:cNvGrpSpPr/>
          <p:nvPr/>
        </p:nvGrpSpPr>
        <p:grpSpPr>
          <a:xfrm>
            <a:off x="357981" y="1606192"/>
            <a:ext cx="8390732" cy="2715567"/>
            <a:chOff x="371475" y="1208088"/>
            <a:chExt cx="7802575" cy="2715567"/>
          </a:xfrm>
        </p:grpSpPr>
        <p:sp>
          <p:nvSpPr>
            <p:cNvPr id="24585" name="Line 2"/>
            <p:cNvSpPr>
              <a:spLocks noChangeShapeType="1"/>
            </p:cNvSpPr>
            <p:nvPr/>
          </p:nvSpPr>
          <p:spPr bwMode="auto">
            <a:xfrm>
              <a:off x="4213951" y="1263948"/>
              <a:ext cx="0" cy="2448000"/>
            </a:xfrm>
            <a:prstGeom prst="line">
              <a:avLst/>
            </a:prstGeom>
            <a:noFill/>
            <a:ln w="19050">
              <a:solidFill>
                <a:schemeClr val="accent6"/>
              </a:solidFill>
              <a:round/>
              <a:headEnd/>
              <a:tailEnd/>
            </a:ln>
          </p:spPr>
          <p:txBody>
            <a:bodyPr wrap="none" lIns="36000" tIns="36000" rIns="36000" bIns="36000" anchor="ctr"/>
            <a:lstStyle/>
            <a:p>
              <a:endParaRPr lang="en-US">
                <a:latin typeface="+mj-lt"/>
              </a:endParaRPr>
            </a:p>
          </p:txBody>
        </p:sp>
        <p:sp>
          <p:nvSpPr>
            <p:cNvPr id="24586" name="Rectangle 5"/>
            <p:cNvSpPr>
              <a:spLocks noChangeArrowheads="1"/>
            </p:cNvSpPr>
            <p:nvPr/>
          </p:nvSpPr>
          <p:spPr bwMode="auto">
            <a:xfrm>
              <a:off x="371475" y="2200275"/>
              <a:ext cx="2195512" cy="696913"/>
            </a:xfrm>
            <a:prstGeom prst="rect">
              <a:avLst/>
            </a:prstGeom>
            <a:solidFill>
              <a:schemeClr val="tx1"/>
            </a:solidFill>
            <a:ln w="9525">
              <a:noFill/>
              <a:miter lim="800000"/>
              <a:headEnd/>
              <a:tailEnd/>
            </a:ln>
          </p:spPr>
          <p:txBody>
            <a:bodyPr wrap="none" anchor="ctr"/>
            <a:lstStyle/>
            <a:p>
              <a:pPr algn="ctr"/>
              <a:r>
                <a:rPr lang="cs-CZ" sz="1800" b="1" dirty="0">
                  <a:solidFill>
                    <a:schemeClr val="bg1"/>
                  </a:solidFill>
                  <a:latin typeface="+mj-lt"/>
                </a:rPr>
                <a:t>PRODÁVAJÍCÍ</a:t>
              </a:r>
              <a:endParaRPr lang="nl-BE" sz="1800" b="1" dirty="0">
                <a:solidFill>
                  <a:schemeClr val="bg1"/>
                </a:solidFill>
                <a:latin typeface="+mj-lt"/>
              </a:endParaRPr>
            </a:p>
          </p:txBody>
        </p:sp>
        <p:sp>
          <p:nvSpPr>
            <p:cNvPr id="24587" name="Text Box 6"/>
            <p:cNvSpPr txBox="1">
              <a:spLocks noChangeArrowheads="1"/>
            </p:cNvSpPr>
            <p:nvPr/>
          </p:nvSpPr>
          <p:spPr bwMode="auto">
            <a:xfrm>
              <a:off x="3041716" y="1826893"/>
              <a:ext cx="1322387" cy="318924"/>
            </a:xfrm>
            <a:prstGeom prst="rect">
              <a:avLst/>
            </a:prstGeom>
            <a:noFill/>
            <a:ln w="9525">
              <a:noFill/>
              <a:miter lim="800000"/>
              <a:headEnd/>
              <a:tailEnd/>
            </a:ln>
          </p:spPr>
          <p:txBody>
            <a:bodyPr lIns="36000" tIns="36000" rIns="36000" bIns="36000">
              <a:spAutoFit/>
            </a:bodyPr>
            <a:lstStyle/>
            <a:p>
              <a:r>
                <a:rPr lang="cs-CZ" sz="1600" dirty="0">
                  <a:latin typeface="+mj-lt"/>
                </a:rPr>
                <a:t>Prodej</a:t>
              </a:r>
              <a:endParaRPr lang="en-US" sz="1600" dirty="0">
                <a:latin typeface="+mj-lt"/>
              </a:endParaRPr>
            </a:p>
          </p:txBody>
        </p:sp>
        <p:sp>
          <p:nvSpPr>
            <p:cNvPr id="24588" name="Rectangle 7"/>
            <p:cNvSpPr>
              <a:spLocks noChangeArrowheads="1"/>
            </p:cNvSpPr>
            <p:nvPr/>
          </p:nvSpPr>
          <p:spPr bwMode="auto">
            <a:xfrm>
              <a:off x="5978538" y="2200275"/>
              <a:ext cx="2195512" cy="696913"/>
            </a:xfrm>
            <a:prstGeom prst="rect">
              <a:avLst/>
            </a:prstGeom>
            <a:solidFill>
              <a:schemeClr val="tx1"/>
            </a:solidFill>
            <a:ln w="9525">
              <a:noFill/>
              <a:miter lim="800000"/>
              <a:headEnd/>
              <a:tailEnd/>
            </a:ln>
          </p:spPr>
          <p:txBody>
            <a:bodyPr wrap="none" anchor="ctr"/>
            <a:lstStyle/>
            <a:p>
              <a:pPr algn="ctr"/>
              <a:r>
                <a:rPr lang="cs-CZ" sz="1800" b="1" dirty="0">
                  <a:solidFill>
                    <a:schemeClr val="bg1"/>
                  </a:solidFill>
                  <a:latin typeface="+mj-lt"/>
                </a:rPr>
                <a:t>KUPUJÍCÍ</a:t>
              </a:r>
              <a:endParaRPr lang="nl-BE" sz="1800" b="1" dirty="0">
                <a:solidFill>
                  <a:schemeClr val="bg1"/>
                </a:solidFill>
                <a:latin typeface="+mj-lt"/>
              </a:endParaRPr>
            </a:p>
          </p:txBody>
        </p:sp>
        <p:sp>
          <p:nvSpPr>
            <p:cNvPr id="24589" name="Text Box 8"/>
            <p:cNvSpPr txBox="1">
              <a:spLocks noChangeArrowheads="1"/>
            </p:cNvSpPr>
            <p:nvPr/>
          </p:nvSpPr>
          <p:spPr bwMode="auto">
            <a:xfrm>
              <a:off x="795440" y="1208088"/>
              <a:ext cx="1322387" cy="380480"/>
            </a:xfrm>
            <a:prstGeom prst="rect">
              <a:avLst/>
            </a:prstGeom>
            <a:noFill/>
            <a:ln w="9525">
              <a:noFill/>
              <a:miter lim="800000"/>
              <a:headEnd/>
              <a:tailEnd/>
            </a:ln>
          </p:spPr>
          <p:txBody>
            <a:bodyPr lIns="36000" tIns="36000" rIns="36000" bIns="36000">
              <a:spAutoFit/>
            </a:bodyPr>
            <a:lstStyle/>
            <a:p>
              <a:r>
                <a:rPr lang="en-US" sz="2000" b="1" dirty="0">
                  <a:solidFill>
                    <a:schemeClr val="accent1"/>
                  </a:solidFill>
                  <a:latin typeface="+mj-lt"/>
                </a:rPr>
                <a:t>ST</a:t>
              </a:r>
              <a:r>
                <a:rPr lang="cs-CZ" sz="2000" b="1" dirty="0">
                  <a:solidFill>
                    <a:schemeClr val="accent1"/>
                  </a:solidFill>
                  <a:latin typeface="+mj-lt"/>
                </a:rPr>
                <a:t>ÁT</a:t>
              </a:r>
              <a:r>
                <a:rPr lang="en-US" sz="2000" b="1" dirty="0">
                  <a:solidFill>
                    <a:schemeClr val="accent1"/>
                  </a:solidFill>
                  <a:latin typeface="+mj-lt"/>
                </a:rPr>
                <a:t> A</a:t>
              </a:r>
            </a:p>
          </p:txBody>
        </p:sp>
        <p:sp>
          <p:nvSpPr>
            <p:cNvPr id="24590" name="Text Box 9"/>
            <p:cNvSpPr txBox="1">
              <a:spLocks noChangeArrowheads="1"/>
            </p:cNvSpPr>
            <p:nvPr/>
          </p:nvSpPr>
          <p:spPr bwMode="auto">
            <a:xfrm>
              <a:off x="6415167" y="1208088"/>
              <a:ext cx="1322387" cy="380480"/>
            </a:xfrm>
            <a:prstGeom prst="rect">
              <a:avLst/>
            </a:prstGeom>
            <a:noFill/>
            <a:ln w="9525">
              <a:noFill/>
              <a:miter lim="800000"/>
              <a:headEnd/>
              <a:tailEnd/>
            </a:ln>
          </p:spPr>
          <p:txBody>
            <a:bodyPr lIns="36000" tIns="36000" rIns="36000" bIns="36000">
              <a:spAutoFit/>
            </a:bodyPr>
            <a:lstStyle/>
            <a:p>
              <a:r>
                <a:rPr lang="en-US" sz="2000" b="1" dirty="0">
                  <a:solidFill>
                    <a:schemeClr val="accent1"/>
                  </a:solidFill>
                  <a:latin typeface="+mj-lt"/>
                </a:rPr>
                <a:t>ST</a:t>
              </a:r>
              <a:r>
                <a:rPr lang="cs-CZ" sz="2000" b="1" dirty="0">
                  <a:solidFill>
                    <a:schemeClr val="accent1"/>
                  </a:solidFill>
                  <a:latin typeface="+mj-lt"/>
                </a:rPr>
                <a:t>ÁT</a:t>
              </a:r>
              <a:r>
                <a:rPr lang="en-US" sz="2000" b="1" dirty="0">
                  <a:solidFill>
                    <a:schemeClr val="accent1"/>
                  </a:solidFill>
                  <a:latin typeface="+mj-lt"/>
                </a:rPr>
                <a:t> B</a:t>
              </a:r>
            </a:p>
          </p:txBody>
        </p:sp>
        <p:sp>
          <p:nvSpPr>
            <p:cNvPr id="24591" name="Line 10"/>
            <p:cNvSpPr>
              <a:spLocks noChangeShapeType="1"/>
            </p:cNvSpPr>
            <p:nvPr/>
          </p:nvSpPr>
          <p:spPr bwMode="auto">
            <a:xfrm flipH="1" flipV="1">
              <a:off x="2565400" y="2547672"/>
              <a:ext cx="3403600" cy="12700"/>
            </a:xfrm>
            <a:prstGeom prst="line">
              <a:avLst/>
            </a:prstGeom>
            <a:noFill/>
            <a:ln w="19050">
              <a:solidFill>
                <a:schemeClr val="accent6"/>
              </a:solidFill>
              <a:round/>
              <a:headEnd/>
              <a:tailEnd type="triangle" w="med" len="med"/>
            </a:ln>
          </p:spPr>
          <p:txBody>
            <a:bodyPr wrap="none" lIns="36000" tIns="36000" rIns="36000" bIns="36000" anchor="ctr"/>
            <a:lstStyle/>
            <a:p>
              <a:endParaRPr lang="en-US">
                <a:latin typeface="+mj-lt"/>
              </a:endParaRPr>
            </a:p>
          </p:txBody>
        </p:sp>
        <p:sp>
          <p:nvSpPr>
            <p:cNvPr id="24592" name="Text Box 12"/>
            <p:cNvSpPr txBox="1">
              <a:spLocks noChangeArrowheads="1"/>
            </p:cNvSpPr>
            <p:nvPr/>
          </p:nvSpPr>
          <p:spPr bwMode="auto">
            <a:xfrm>
              <a:off x="378765" y="3604731"/>
              <a:ext cx="2821615" cy="318924"/>
            </a:xfrm>
            <a:prstGeom prst="rect">
              <a:avLst/>
            </a:prstGeom>
            <a:noFill/>
            <a:ln w="9525">
              <a:noFill/>
              <a:miter lim="800000"/>
              <a:headEnd/>
              <a:tailEnd/>
            </a:ln>
          </p:spPr>
          <p:txBody>
            <a:bodyPr wrap="square" lIns="36000" tIns="36000" rIns="36000" bIns="36000">
              <a:spAutoFit/>
            </a:bodyPr>
            <a:lstStyle/>
            <a:p>
              <a:r>
                <a:rPr lang="cs-CZ" sz="1600" dirty="0">
                  <a:latin typeface="+mj-lt"/>
                </a:rPr>
                <a:t>Zisk </a:t>
              </a:r>
              <a:r>
                <a:rPr lang="en-US" sz="1600" dirty="0">
                  <a:latin typeface="+mj-lt"/>
                </a:rPr>
                <a:t>50</a:t>
              </a:r>
            </a:p>
          </p:txBody>
        </p:sp>
        <p:sp>
          <p:nvSpPr>
            <p:cNvPr id="24593" name="Text Box 13"/>
            <p:cNvSpPr txBox="1">
              <a:spLocks noChangeArrowheads="1"/>
            </p:cNvSpPr>
            <p:nvPr/>
          </p:nvSpPr>
          <p:spPr bwMode="auto">
            <a:xfrm>
              <a:off x="2631827" y="2144984"/>
              <a:ext cx="1983969" cy="318924"/>
            </a:xfrm>
            <a:prstGeom prst="rect">
              <a:avLst/>
            </a:prstGeom>
            <a:noFill/>
            <a:ln w="9525">
              <a:noFill/>
              <a:miter lim="800000"/>
              <a:headEnd/>
              <a:tailEnd/>
            </a:ln>
          </p:spPr>
          <p:txBody>
            <a:bodyPr wrap="square" lIns="36000" tIns="36000" rIns="36000" bIns="36000">
              <a:spAutoFit/>
            </a:bodyPr>
            <a:lstStyle/>
            <a:p>
              <a:r>
                <a:rPr lang="cs-CZ" sz="1600" dirty="0">
                  <a:latin typeface="+mj-lt"/>
                </a:rPr>
                <a:t>Kupní cena </a:t>
              </a:r>
              <a:r>
                <a:rPr lang="en-US" sz="1600" dirty="0">
                  <a:latin typeface="+mj-lt"/>
                </a:rPr>
                <a:t>150</a:t>
              </a:r>
            </a:p>
          </p:txBody>
        </p:sp>
        <p:sp>
          <p:nvSpPr>
            <p:cNvPr id="24583" name="Text Box 12"/>
            <p:cNvSpPr txBox="1">
              <a:spLocks noChangeArrowheads="1"/>
            </p:cNvSpPr>
            <p:nvPr/>
          </p:nvSpPr>
          <p:spPr bwMode="auto">
            <a:xfrm>
              <a:off x="378765" y="2919957"/>
              <a:ext cx="2821615" cy="318924"/>
            </a:xfrm>
            <a:prstGeom prst="rect">
              <a:avLst/>
            </a:prstGeom>
            <a:noFill/>
            <a:ln w="9525">
              <a:noFill/>
              <a:miter lim="800000"/>
              <a:headEnd/>
              <a:tailEnd/>
            </a:ln>
          </p:spPr>
          <p:txBody>
            <a:bodyPr wrap="square" lIns="36000" tIns="36000" rIns="36000" bIns="36000">
              <a:spAutoFit/>
            </a:bodyPr>
            <a:lstStyle/>
            <a:p>
              <a:r>
                <a:rPr lang="cs-CZ" sz="1600" dirty="0">
                  <a:latin typeface="+mj-lt"/>
                </a:rPr>
                <a:t>Výrobní náklady 100</a:t>
              </a:r>
              <a:endParaRPr lang="en-US" sz="1600" dirty="0">
                <a:latin typeface="+mj-lt"/>
              </a:endParaRPr>
            </a:p>
          </p:txBody>
        </p:sp>
        <p:sp>
          <p:nvSpPr>
            <p:cNvPr id="24584" name="Text Box 12"/>
            <p:cNvSpPr txBox="1">
              <a:spLocks noChangeArrowheads="1"/>
            </p:cNvSpPr>
            <p:nvPr/>
          </p:nvSpPr>
          <p:spPr bwMode="auto">
            <a:xfrm>
              <a:off x="378765" y="3262344"/>
              <a:ext cx="2821615" cy="318924"/>
            </a:xfrm>
            <a:prstGeom prst="rect">
              <a:avLst/>
            </a:prstGeom>
            <a:noFill/>
            <a:ln w="9525">
              <a:noFill/>
              <a:miter lim="800000"/>
              <a:headEnd/>
              <a:tailEnd/>
            </a:ln>
          </p:spPr>
          <p:txBody>
            <a:bodyPr wrap="square" lIns="36000" tIns="36000" rIns="36000" bIns="36000">
              <a:spAutoFit/>
            </a:bodyPr>
            <a:lstStyle/>
            <a:p>
              <a:r>
                <a:rPr lang="cs-CZ" sz="1600" dirty="0">
                  <a:latin typeface="+mj-lt"/>
                </a:rPr>
                <a:t>Příjem z prodeje 150</a:t>
              </a:r>
              <a:endParaRPr lang="en-US" sz="1600" dirty="0">
                <a:latin typeface="+mj-lt"/>
              </a:endParaRPr>
            </a:p>
          </p:txBody>
        </p:sp>
      </p:grpSp>
      <p:cxnSp>
        <p:nvCxnSpPr>
          <p:cNvPr id="5" name="Straight Arrow Connector 4"/>
          <p:cNvCxnSpPr/>
          <p:nvPr/>
        </p:nvCxnSpPr>
        <p:spPr>
          <a:xfrm>
            <a:off x="1122932" y="5493131"/>
            <a:ext cx="78954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493"/>
          <p:cNvGrpSpPr>
            <a:grpSpLocks noChangeAspect="1"/>
          </p:cNvGrpSpPr>
          <p:nvPr/>
        </p:nvGrpSpPr>
        <p:grpSpPr bwMode="auto">
          <a:xfrm>
            <a:off x="357980" y="4864006"/>
            <a:ext cx="641480" cy="641480"/>
            <a:chOff x="6194" y="1960"/>
            <a:chExt cx="340" cy="340"/>
          </a:xfrm>
          <a:solidFill>
            <a:schemeClr val="tx1"/>
          </a:solidFill>
        </p:grpSpPr>
        <p:sp>
          <p:nvSpPr>
            <p:cNvPr id="21" name="Freeform 494"/>
            <p:cNvSpPr>
              <a:spLocks/>
            </p:cNvSpPr>
            <p:nvPr/>
          </p:nvSpPr>
          <p:spPr bwMode="auto">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495"/>
            <p:cNvSpPr>
              <a:spLocks noEditPoints="1"/>
            </p:cNvSpPr>
            <p:nvPr/>
          </p:nvSpPr>
          <p:spPr bwMode="auto">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Oval 496"/>
            <p:cNvSpPr>
              <a:spLocks noChangeArrowheads="1"/>
            </p:cNvSpPr>
            <p:nvPr/>
          </p:nvSpPr>
          <p:spPr bwMode="auto">
            <a:xfrm>
              <a:off x="6357" y="2208"/>
              <a:ext cx="14" cy="14"/>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10019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1">
                                            <p:txEl>
                                              <p:pRg st="1" end="1"/>
                                            </p:txEl>
                                          </p:spTgt>
                                        </p:tgtEl>
                                        <p:attrNameLst>
                                          <p:attrName>style.visibility</p:attrName>
                                        </p:attrNameLst>
                                      </p:cBhvr>
                                      <p:to>
                                        <p:strVal val="visible"/>
                                      </p:to>
                                    </p:set>
                                    <p:animEffect transition="in" filter="fade">
                                      <p:cBhvr>
                                        <p:cTn id="7" dur="500"/>
                                        <p:tgtEl>
                                          <p:spTgt spid="245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Vymezení v legislativě</a:t>
            </a:r>
            <a:endParaRPr lang="cs-CZ" dirty="0"/>
          </a:p>
        </p:txBody>
      </p:sp>
      <p:sp>
        <p:nvSpPr>
          <p:cNvPr id="4" name="Content Placeholder 3"/>
          <p:cNvSpPr>
            <a:spLocks noGrp="1"/>
          </p:cNvSpPr>
          <p:nvPr>
            <p:ph idx="1"/>
          </p:nvPr>
        </p:nvSpPr>
        <p:spPr>
          <a:xfrm>
            <a:off x="1116012" y="1700213"/>
            <a:ext cx="7634287" cy="4678986"/>
          </a:xfrm>
        </p:spPr>
        <p:txBody>
          <a:bodyPr/>
          <a:lstStyle/>
          <a:p>
            <a:r>
              <a:rPr lang="cs-CZ" b="1" dirty="0">
                <a:solidFill>
                  <a:schemeClr val="accent1"/>
                </a:solidFill>
              </a:rPr>
              <a:t>§ 22 odst. 2 ZDP</a:t>
            </a:r>
          </a:p>
          <a:p>
            <a:r>
              <a:rPr lang="cs-CZ" b="1" dirty="0">
                <a:solidFill>
                  <a:schemeClr val="accent1"/>
                </a:solidFill>
              </a:rPr>
              <a:t>Čl. 5 modelu OECD</a:t>
            </a:r>
          </a:p>
          <a:p>
            <a:pPr lvl="1"/>
            <a:r>
              <a:rPr lang="cs-CZ" dirty="0"/>
              <a:t>Definice pojmu stálá provozovna</a:t>
            </a:r>
          </a:p>
          <a:p>
            <a:endParaRPr lang="cs-CZ" dirty="0"/>
          </a:p>
          <a:p>
            <a:r>
              <a:rPr lang="cs-CZ" b="1" dirty="0">
                <a:solidFill>
                  <a:schemeClr val="accent1"/>
                </a:solidFill>
              </a:rPr>
              <a:t>§ 23/11 ZDP </a:t>
            </a:r>
          </a:p>
          <a:p>
            <a:r>
              <a:rPr lang="cs-CZ" b="1" dirty="0">
                <a:solidFill>
                  <a:schemeClr val="accent1"/>
                </a:solidFill>
              </a:rPr>
              <a:t>Čl. 7 modelu OECD</a:t>
            </a:r>
          </a:p>
          <a:p>
            <a:pPr lvl="1"/>
            <a:r>
              <a:rPr lang="cs-CZ" dirty="0"/>
              <a:t>Alokace základu daně</a:t>
            </a:r>
          </a:p>
          <a:p>
            <a:endParaRPr lang="cs-CZ" dirty="0"/>
          </a:p>
        </p:txBody>
      </p:sp>
      <p:cxnSp>
        <p:nvCxnSpPr>
          <p:cNvPr id="10" name="Straight Connector 9"/>
          <p:cNvCxnSpPr/>
          <p:nvPr/>
        </p:nvCxnSpPr>
        <p:spPr>
          <a:xfrm>
            <a:off x="358775" y="1700213"/>
            <a:ext cx="0" cy="467898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0121" y="1818167"/>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0121" y="2215121"/>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0121" y="3313816"/>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70121" y="3696576"/>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95111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Grp="1" noChangeArrowheads="1"/>
          </p:cNvSpPr>
          <p:nvPr>
            <p:ph type="title"/>
          </p:nvPr>
        </p:nvSpPr>
        <p:spPr/>
        <p:txBody>
          <a:bodyPr/>
          <a:lstStyle/>
          <a:p>
            <a:r>
              <a:rPr lang="cs-CZ"/>
              <a:t>Typy stálé provozovny </a:t>
            </a:r>
            <a:endParaRPr lang="nl-BE" dirty="0"/>
          </a:p>
        </p:txBody>
      </p:sp>
      <p:sp>
        <p:nvSpPr>
          <p:cNvPr id="27652" name="Rectangle 5"/>
          <p:cNvSpPr>
            <a:spLocks noGrp="1" noChangeArrowheads="1"/>
          </p:cNvSpPr>
          <p:nvPr>
            <p:ph idx="1"/>
          </p:nvPr>
        </p:nvSpPr>
        <p:spPr>
          <a:xfrm>
            <a:off x="1116012" y="1700213"/>
            <a:ext cx="7634287" cy="4678986"/>
          </a:xfrm>
        </p:spPr>
        <p:txBody>
          <a:bodyPr/>
          <a:lstStyle/>
          <a:p>
            <a:r>
              <a:rPr lang="cs-CZ" dirty="0"/>
              <a:t>Fyzická stálá provozovna – např. kancelář, továrna</a:t>
            </a:r>
            <a:endParaRPr lang="nl-BE" dirty="0"/>
          </a:p>
          <a:p>
            <a:r>
              <a:rPr lang="cs-CZ" dirty="0"/>
              <a:t>Stálá provozovna – staveniště</a:t>
            </a:r>
          </a:p>
          <a:p>
            <a:r>
              <a:rPr lang="cs-CZ" dirty="0"/>
              <a:t>Stálá provozovna – zastoupení</a:t>
            </a:r>
          </a:p>
          <a:p>
            <a:r>
              <a:rPr lang="cs-CZ" dirty="0" err="1"/>
              <a:t>Službová</a:t>
            </a:r>
            <a:r>
              <a:rPr lang="cs-CZ" dirty="0"/>
              <a:t> stálá provozovna</a:t>
            </a:r>
          </a:p>
          <a:p>
            <a:endParaRPr lang="cs-CZ" dirty="0"/>
          </a:p>
          <a:p>
            <a:pPr marL="712788"/>
            <a:r>
              <a:rPr lang="cs-CZ" dirty="0"/>
              <a:t>! § 38t odst. 2 ZDP – oznamovací povinnost! – nesplnění znamená sankci až 500 tis. Kč (§ 247a DŘ)</a:t>
            </a:r>
          </a:p>
        </p:txBody>
      </p:sp>
      <p:cxnSp>
        <p:nvCxnSpPr>
          <p:cNvPr id="9" name="Straight Connector 8"/>
          <p:cNvCxnSpPr/>
          <p:nvPr/>
        </p:nvCxnSpPr>
        <p:spPr>
          <a:xfrm>
            <a:off x="358775" y="1700213"/>
            <a:ext cx="0" cy="467898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0121" y="1818167"/>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0121" y="2215121"/>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0121" y="2569539"/>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0121" y="2952299"/>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518"/>
          <p:cNvSpPr>
            <a:spLocks noChangeAspect="1" noEditPoints="1"/>
          </p:cNvSpPr>
          <p:nvPr/>
        </p:nvSpPr>
        <p:spPr bwMode="auto">
          <a:xfrm>
            <a:off x="1116012" y="3481925"/>
            <a:ext cx="640800" cy="640800"/>
          </a:xfrm>
          <a:custGeom>
            <a:avLst/>
            <a:gdLst>
              <a:gd name="T0" fmla="*/ 266 w 512"/>
              <a:gd name="T1" fmla="*/ 384 h 512"/>
              <a:gd name="T2" fmla="*/ 256 w 512"/>
              <a:gd name="T3" fmla="*/ 394 h 512"/>
              <a:gd name="T4" fmla="*/ 245 w 512"/>
              <a:gd name="T5" fmla="*/ 384 h 512"/>
              <a:gd name="T6" fmla="*/ 256 w 512"/>
              <a:gd name="T7" fmla="*/ 373 h 512"/>
              <a:gd name="T8" fmla="*/ 266 w 512"/>
              <a:gd name="T9" fmla="*/ 384 h 512"/>
              <a:gd name="T10" fmla="*/ 244 w 512"/>
              <a:gd name="T11" fmla="*/ 309 h 512"/>
              <a:gd name="T12" fmla="*/ 267 w 512"/>
              <a:gd name="T13" fmla="*/ 309 h 512"/>
              <a:gd name="T14" fmla="*/ 276 w 512"/>
              <a:gd name="T15" fmla="*/ 117 h 512"/>
              <a:gd name="T16" fmla="*/ 235 w 512"/>
              <a:gd name="T17" fmla="*/ 117 h 512"/>
              <a:gd name="T18" fmla="*/ 244 w 512"/>
              <a:gd name="T19" fmla="*/ 309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288 w 512"/>
              <a:gd name="T31" fmla="*/ 384 h 512"/>
              <a:gd name="T32" fmla="*/ 256 w 512"/>
              <a:gd name="T33" fmla="*/ 352 h 512"/>
              <a:gd name="T34" fmla="*/ 224 w 512"/>
              <a:gd name="T35" fmla="*/ 384 h 512"/>
              <a:gd name="T36" fmla="*/ 256 w 512"/>
              <a:gd name="T37" fmla="*/ 416 h 512"/>
              <a:gd name="T38" fmla="*/ 288 w 512"/>
              <a:gd name="T39" fmla="*/ 384 h 512"/>
              <a:gd name="T40" fmla="*/ 298 w 512"/>
              <a:gd name="T41" fmla="*/ 107 h 512"/>
              <a:gd name="T42" fmla="*/ 288 w 512"/>
              <a:gd name="T43" fmla="*/ 96 h 512"/>
              <a:gd name="T44" fmla="*/ 288 w 512"/>
              <a:gd name="T45" fmla="*/ 96 h 512"/>
              <a:gd name="T46" fmla="*/ 224 w 512"/>
              <a:gd name="T47" fmla="*/ 96 h 512"/>
              <a:gd name="T48" fmla="*/ 223 w 512"/>
              <a:gd name="T49" fmla="*/ 96 h 512"/>
              <a:gd name="T50" fmla="*/ 213 w 512"/>
              <a:gd name="T51" fmla="*/ 107 h 512"/>
              <a:gd name="T52" fmla="*/ 224 w 512"/>
              <a:gd name="T53" fmla="*/ 320 h 512"/>
              <a:gd name="T54" fmla="*/ 234 w 512"/>
              <a:gd name="T55" fmla="*/ 330 h 512"/>
              <a:gd name="T56" fmla="*/ 234 w 512"/>
              <a:gd name="T57" fmla="*/ 330 h 512"/>
              <a:gd name="T58" fmla="*/ 235 w 512"/>
              <a:gd name="T59" fmla="*/ 330 h 512"/>
              <a:gd name="T60" fmla="*/ 276 w 512"/>
              <a:gd name="T61" fmla="*/ 330 h 512"/>
              <a:gd name="T62" fmla="*/ 277 w 512"/>
              <a:gd name="T63" fmla="*/ 330 h 512"/>
              <a:gd name="T64" fmla="*/ 277 w 512"/>
              <a:gd name="T65" fmla="*/ 330 h 512"/>
              <a:gd name="T66" fmla="*/ 288 w 512"/>
              <a:gd name="T67" fmla="*/ 320 h 512"/>
              <a:gd name="T68" fmla="*/ 298 w 512"/>
              <a:gd name="T69" fmla="*/ 1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384"/>
                </a:moveTo>
                <a:cubicBezTo>
                  <a:pt x="266" y="390"/>
                  <a:pt x="262" y="394"/>
                  <a:pt x="256" y="394"/>
                </a:cubicBezTo>
                <a:cubicBezTo>
                  <a:pt x="250" y="394"/>
                  <a:pt x="245" y="390"/>
                  <a:pt x="245" y="384"/>
                </a:cubicBezTo>
                <a:cubicBezTo>
                  <a:pt x="245" y="378"/>
                  <a:pt x="250" y="373"/>
                  <a:pt x="256" y="373"/>
                </a:cubicBezTo>
                <a:cubicBezTo>
                  <a:pt x="262" y="373"/>
                  <a:pt x="266" y="378"/>
                  <a:pt x="266" y="384"/>
                </a:cubicBezTo>
                <a:close/>
                <a:moveTo>
                  <a:pt x="244" y="309"/>
                </a:moveTo>
                <a:cubicBezTo>
                  <a:pt x="267" y="309"/>
                  <a:pt x="267" y="309"/>
                  <a:pt x="267" y="309"/>
                </a:cubicBezTo>
                <a:cubicBezTo>
                  <a:pt x="276" y="117"/>
                  <a:pt x="276" y="117"/>
                  <a:pt x="276" y="117"/>
                </a:cubicBezTo>
                <a:cubicBezTo>
                  <a:pt x="235" y="117"/>
                  <a:pt x="235" y="117"/>
                  <a:pt x="235" y="117"/>
                </a:cubicBezTo>
                <a:lnTo>
                  <a:pt x="244"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384"/>
                </a:moveTo>
                <a:cubicBezTo>
                  <a:pt x="288" y="366"/>
                  <a:pt x="273" y="352"/>
                  <a:pt x="256" y="352"/>
                </a:cubicBezTo>
                <a:cubicBezTo>
                  <a:pt x="238" y="352"/>
                  <a:pt x="224" y="366"/>
                  <a:pt x="224" y="384"/>
                </a:cubicBezTo>
                <a:cubicBezTo>
                  <a:pt x="224" y="401"/>
                  <a:pt x="238" y="416"/>
                  <a:pt x="256" y="416"/>
                </a:cubicBezTo>
                <a:cubicBezTo>
                  <a:pt x="273" y="416"/>
                  <a:pt x="288" y="401"/>
                  <a:pt x="288" y="384"/>
                </a:cubicBezTo>
                <a:close/>
                <a:moveTo>
                  <a:pt x="298" y="107"/>
                </a:moveTo>
                <a:cubicBezTo>
                  <a:pt x="299" y="101"/>
                  <a:pt x="294" y="96"/>
                  <a:pt x="288" y="96"/>
                </a:cubicBezTo>
                <a:cubicBezTo>
                  <a:pt x="288" y="96"/>
                  <a:pt x="288" y="96"/>
                  <a:pt x="288" y="96"/>
                </a:cubicBezTo>
                <a:cubicBezTo>
                  <a:pt x="224" y="96"/>
                  <a:pt x="224" y="96"/>
                  <a:pt x="224" y="96"/>
                </a:cubicBezTo>
                <a:cubicBezTo>
                  <a:pt x="224" y="96"/>
                  <a:pt x="223" y="96"/>
                  <a:pt x="223" y="96"/>
                </a:cubicBezTo>
                <a:cubicBezTo>
                  <a:pt x="217" y="96"/>
                  <a:pt x="213" y="101"/>
                  <a:pt x="213" y="107"/>
                </a:cubicBezTo>
                <a:cubicBezTo>
                  <a:pt x="224" y="320"/>
                  <a:pt x="224" y="320"/>
                  <a:pt x="224" y="320"/>
                </a:cubicBezTo>
                <a:cubicBezTo>
                  <a:pt x="224" y="326"/>
                  <a:pt x="229" y="330"/>
                  <a:pt x="234" y="330"/>
                </a:cubicBezTo>
                <a:cubicBezTo>
                  <a:pt x="234" y="330"/>
                  <a:pt x="234" y="330"/>
                  <a:pt x="234" y="330"/>
                </a:cubicBezTo>
                <a:cubicBezTo>
                  <a:pt x="235" y="330"/>
                  <a:pt x="235" y="330"/>
                  <a:pt x="235" y="330"/>
                </a:cubicBezTo>
                <a:cubicBezTo>
                  <a:pt x="276" y="330"/>
                  <a:pt x="276" y="330"/>
                  <a:pt x="276" y="330"/>
                </a:cubicBezTo>
                <a:cubicBezTo>
                  <a:pt x="277" y="330"/>
                  <a:pt x="277" y="330"/>
                  <a:pt x="277" y="330"/>
                </a:cubicBezTo>
                <a:cubicBezTo>
                  <a:pt x="277" y="330"/>
                  <a:pt x="277" y="330"/>
                  <a:pt x="277" y="330"/>
                </a:cubicBezTo>
                <a:cubicBezTo>
                  <a:pt x="283" y="330"/>
                  <a:pt x="287" y="326"/>
                  <a:pt x="288" y="320"/>
                </a:cubicBezTo>
                <a:lnTo>
                  <a:pt x="298" y="10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8419867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Výjimky dle Modelu OECD </a:t>
            </a:r>
            <a:r>
              <a:rPr lang="nl-BE" dirty="0"/>
              <a:t>(</a:t>
            </a:r>
            <a:r>
              <a:rPr lang="cs-CZ" dirty="0" err="1"/>
              <a:t>čl</a:t>
            </a:r>
            <a:r>
              <a:rPr lang="nl-BE" dirty="0"/>
              <a:t>. 5</a:t>
            </a:r>
            <a:r>
              <a:rPr lang="cs-CZ" dirty="0"/>
              <a:t> odst. </a:t>
            </a:r>
            <a:r>
              <a:rPr lang="nl-BE" dirty="0"/>
              <a:t>4)</a:t>
            </a:r>
            <a:endParaRPr lang="nl-BE" b="1" dirty="0">
              <a:solidFill>
                <a:schemeClr val="accent2"/>
              </a:solidFill>
            </a:endParaRPr>
          </a:p>
        </p:txBody>
      </p:sp>
      <p:sp>
        <p:nvSpPr>
          <p:cNvPr id="4" name="Content Placeholder 3"/>
          <p:cNvSpPr>
            <a:spLocks noGrp="1"/>
          </p:cNvSpPr>
          <p:nvPr>
            <p:ph idx="1"/>
          </p:nvPr>
        </p:nvSpPr>
        <p:spPr>
          <a:xfrm>
            <a:off x="1116012" y="1700213"/>
            <a:ext cx="7634287" cy="4678986"/>
          </a:xfrm>
        </p:spPr>
        <p:txBody>
          <a:bodyPr/>
          <a:lstStyle/>
          <a:p>
            <a:pPr marL="14288" indent="-28575">
              <a:spcBef>
                <a:spcPts val="0"/>
              </a:spcBef>
              <a:spcAft>
                <a:spcPts val="600"/>
              </a:spcAft>
            </a:pPr>
            <a:r>
              <a:rPr lang="cs-CZ" sz="1600" dirty="0"/>
              <a:t>Bez ohledu na předchozí ustanovení tohoto článku se předpokládá, že výraz stálá provozovna nezahrnuje:</a:t>
            </a:r>
          </a:p>
          <a:p>
            <a:pPr marL="328613" indent="-342900">
              <a:spcBef>
                <a:spcPts val="0"/>
              </a:spcBef>
              <a:spcAft>
                <a:spcPts val="600"/>
              </a:spcAft>
              <a:buFont typeface="+mj-lt"/>
              <a:buAutoNum type="alphaLcParenR"/>
            </a:pPr>
            <a:r>
              <a:rPr lang="cs-CZ" sz="1600" dirty="0"/>
              <a:t>Zařízení, které se využívá </a:t>
            </a:r>
            <a:r>
              <a:rPr lang="cs-CZ" sz="1600" b="1" dirty="0"/>
              <a:t>pouze</a:t>
            </a:r>
            <a:r>
              <a:rPr lang="cs-CZ" sz="1600" dirty="0"/>
              <a:t> za účelem uskladnění, vystavení nebo dodání</a:t>
            </a:r>
            <a:endParaRPr lang="nl-BE" sz="1600" dirty="0"/>
          </a:p>
          <a:p>
            <a:pPr marL="328613" indent="-342900">
              <a:spcBef>
                <a:spcPts val="0"/>
              </a:spcBef>
              <a:spcAft>
                <a:spcPts val="600"/>
              </a:spcAft>
              <a:buFont typeface="+mj-lt"/>
              <a:buAutoNum type="alphaLcParenR"/>
            </a:pPr>
            <a:r>
              <a:rPr lang="cs-CZ" sz="1600" dirty="0"/>
              <a:t>Zásobu zboží patřícího podniku, která se udržuje </a:t>
            </a:r>
            <a:r>
              <a:rPr lang="cs-CZ" sz="1600" b="1" dirty="0"/>
              <a:t>pouze</a:t>
            </a:r>
            <a:r>
              <a:rPr lang="cs-CZ" sz="1600" dirty="0"/>
              <a:t> za účelem uskladnění, vystavení nebo dodání</a:t>
            </a:r>
          </a:p>
          <a:p>
            <a:pPr marL="328613" indent="-342900">
              <a:spcBef>
                <a:spcPts val="0"/>
              </a:spcBef>
              <a:spcAft>
                <a:spcPts val="600"/>
              </a:spcAft>
              <a:buFont typeface="+mj-lt"/>
              <a:buAutoNum type="alphaLcParenR"/>
            </a:pPr>
            <a:r>
              <a:rPr lang="cs-CZ" sz="1600" dirty="0"/>
              <a:t>Zásobu zboží patřícího podniku, která se udržuje </a:t>
            </a:r>
            <a:r>
              <a:rPr lang="cs-CZ" sz="1600" b="1" dirty="0"/>
              <a:t>pouze</a:t>
            </a:r>
            <a:r>
              <a:rPr lang="cs-CZ" sz="1600" dirty="0"/>
              <a:t> za účelem zpracování jiným podnikem</a:t>
            </a:r>
          </a:p>
          <a:p>
            <a:pPr marL="328613" indent="-342900">
              <a:spcBef>
                <a:spcPts val="0"/>
              </a:spcBef>
              <a:spcAft>
                <a:spcPts val="600"/>
              </a:spcAft>
              <a:buFont typeface="+mj-lt"/>
              <a:buAutoNum type="alphaLcParenR"/>
            </a:pPr>
            <a:r>
              <a:rPr lang="cs-CZ" sz="1600" dirty="0"/>
              <a:t>Trvalé místo k výkonu činnosti, které se udržuje </a:t>
            </a:r>
            <a:r>
              <a:rPr lang="cs-CZ" sz="1600" b="1" dirty="0"/>
              <a:t>pouze</a:t>
            </a:r>
            <a:r>
              <a:rPr lang="cs-CZ" sz="1600" dirty="0"/>
              <a:t> za účelem nákupu zboží nebo shromažďování informací pro podnik</a:t>
            </a:r>
          </a:p>
          <a:p>
            <a:pPr marL="328613" indent="-342900">
              <a:spcBef>
                <a:spcPts val="0"/>
              </a:spcBef>
              <a:spcAft>
                <a:spcPts val="600"/>
              </a:spcAft>
              <a:buFont typeface="+mj-lt"/>
              <a:buAutoNum type="alphaLcParenR"/>
            </a:pPr>
            <a:r>
              <a:rPr lang="cs-CZ" sz="1600" dirty="0"/>
              <a:t>Trvalé místo k výkonu činnosti, které se udržuje </a:t>
            </a:r>
            <a:r>
              <a:rPr lang="cs-CZ" sz="1600" b="1" dirty="0"/>
              <a:t>pouze</a:t>
            </a:r>
            <a:r>
              <a:rPr lang="cs-CZ" sz="1600" dirty="0"/>
              <a:t> za účelem vykonávání jakékoliv jiné činnosti, která má pro podnik </a:t>
            </a:r>
            <a:r>
              <a:rPr lang="cs-CZ" sz="1600" b="1" dirty="0"/>
              <a:t>přípravný nebo pomocný charakter</a:t>
            </a:r>
          </a:p>
          <a:p>
            <a:pPr marL="328613" indent="-342900">
              <a:spcBef>
                <a:spcPts val="0"/>
              </a:spcBef>
              <a:spcAft>
                <a:spcPts val="600"/>
              </a:spcAft>
              <a:buFont typeface="+mj-lt"/>
              <a:buAutoNum type="alphaLcParenR"/>
            </a:pPr>
            <a:r>
              <a:rPr lang="cs-CZ" sz="1600" dirty="0"/>
              <a:t>Trvalé místo k výkonu činnosti, které se udržuje pouze k vykonávání jakéhokoliv spojení činností uvedených v písmenech a) až e), pokud celková činnosti trvalého místa k výkonu činnosti vyplývající z tohoto spojení je </a:t>
            </a:r>
            <a:r>
              <a:rPr lang="cs-CZ" sz="1600" b="1" dirty="0"/>
              <a:t>přípravného nebo pomocného charakteru</a:t>
            </a:r>
            <a:r>
              <a:rPr lang="cs-CZ" sz="1600" dirty="0"/>
              <a:t>“</a:t>
            </a:r>
          </a:p>
          <a:p>
            <a:pPr>
              <a:spcBef>
                <a:spcPts val="0"/>
              </a:spcBef>
              <a:spcAft>
                <a:spcPts val="600"/>
              </a:spcAft>
            </a:pPr>
            <a:endParaRPr lang="cs-CZ" sz="1600" dirty="0"/>
          </a:p>
        </p:txBody>
      </p:sp>
      <p:cxnSp>
        <p:nvCxnSpPr>
          <p:cNvPr id="7" name="Straight Connector 6"/>
          <p:cNvCxnSpPr/>
          <p:nvPr/>
        </p:nvCxnSpPr>
        <p:spPr>
          <a:xfrm>
            <a:off x="358775" y="1700213"/>
            <a:ext cx="0" cy="467898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0121" y="1818167"/>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81986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dirty="0"/>
              <a:t>Příklad k čl. 5 Modelu OECD</a:t>
            </a:r>
          </a:p>
        </p:txBody>
      </p:sp>
      <p:sp>
        <p:nvSpPr>
          <p:cNvPr id="5" name="Content Placeholder 4"/>
          <p:cNvSpPr>
            <a:spLocks noGrp="1"/>
          </p:cNvSpPr>
          <p:nvPr>
            <p:ph idx="1"/>
          </p:nvPr>
        </p:nvSpPr>
        <p:spPr>
          <a:xfrm>
            <a:off x="1169580" y="4999339"/>
            <a:ext cx="7580719" cy="1379860"/>
          </a:xfrm>
        </p:spPr>
        <p:txBody>
          <a:bodyPr/>
          <a:lstStyle/>
          <a:p>
            <a:r>
              <a:rPr lang="cs-CZ" dirty="0"/>
              <a:t>Otázky:</a:t>
            </a:r>
          </a:p>
          <a:p>
            <a:pPr lvl="1"/>
            <a:r>
              <a:rPr lang="cs-CZ" dirty="0"/>
              <a:t>Vzniká ve státě B stálá provozovna výrobci aut?</a:t>
            </a:r>
          </a:p>
          <a:p>
            <a:pPr lvl="1"/>
            <a:r>
              <a:rPr lang="cs-CZ" dirty="0"/>
              <a:t>Byl by Váš závěr jiný, pokud by zřizovatel byl marketinkovou agenturou?</a:t>
            </a:r>
          </a:p>
          <a:p>
            <a:endParaRPr lang="cs-CZ" dirty="0"/>
          </a:p>
        </p:txBody>
      </p:sp>
      <p:grpSp>
        <p:nvGrpSpPr>
          <p:cNvPr id="10" name="Group 20"/>
          <p:cNvGrpSpPr>
            <a:grpSpLocks/>
          </p:cNvGrpSpPr>
          <p:nvPr/>
        </p:nvGrpSpPr>
        <p:grpSpPr bwMode="auto">
          <a:xfrm>
            <a:off x="255182" y="1562582"/>
            <a:ext cx="8771860" cy="2776538"/>
            <a:chOff x="170" y="1000"/>
            <a:chExt cx="5312" cy="1749"/>
          </a:xfrm>
        </p:grpSpPr>
        <p:sp>
          <p:nvSpPr>
            <p:cNvPr id="11" name="Line 2"/>
            <p:cNvSpPr>
              <a:spLocks noChangeShapeType="1"/>
            </p:cNvSpPr>
            <p:nvPr/>
          </p:nvSpPr>
          <p:spPr bwMode="auto">
            <a:xfrm>
              <a:off x="2749" y="1000"/>
              <a:ext cx="0" cy="1565"/>
            </a:xfrm>
            <a:prstGeom prst="line">
              <a:avLst/>
            </a:prstGeom>
            <a:noFill/>
            <a:ln w="19050">
              <a:solidFill>
                <a:schemeClr val="accent6"/>
              </a:solidFill>
              <a:round/>
              <a:headEnd/>
              <a:tailEnd/>
            </a:ln>
          </p:spPr>
          <p:txBody>
            <a:bodyPr wrap="none" lIns="36000" tIns="36000" rIns="36000" bIns="36000" anchor="ctr"/>
            <a:lstStyle/>
            <a:p>
              <a:endParaRPr lang="en-US">
                <a:latin typeface="+mj-lt"/>
              </a:endParaRPr>
            </a:p>
          </p:txBody>
        </p:sp>
        <p:sp>
          <p:nvSpPr>
            <p:cNvPr id="12" name="Text Box 8"/>
            <p:cNvSpPr txBox="1">
              <a:spLocks noChangeArrowheads="1"/>
            </p:cNvSpPr>
            <p:nvPr/>
          </p:nvSpPr>
          <p:spPr bwMode="auto">
            <a:xfrm>
              <a:off x="525" y="1018"/>
              <a:ext cx="833" cy="250"/>
            </a:xfrm>
            <a:prstGeom prst="rect">
              <a:avLst/>
            </a:prstGeom>
            <a:noFill/>
            <a:ln w="9525">
              <a:noFill/>
              <a:miter lim="800000"/>
              <a:headEnd/>
              <a:tailEnd/>
            </a:ln>
          </p:spPr>
          <p:txBody>
            <a:bodyPr>
              <a:spAutoFit/>
            </a:bodyPr>
            <a:lstStyle/>
            <a:p>
              <a:r>
                <a:rPr lang="en-US" sz="2000" b="1" dirty="0">
                  <a:solidFill>
                    <a:schemeClr val="accent1"/>
                  </a:solidFill>
                  <a:latin typeface="+mj-lt"/>
                </a:rPr>
                <a:t>ST</a:t>
              </a:r>
              <a:r>
                <a:rPr lang="cs-CZ" sz="2000" b="1" dirty="0">
                  <a:solidFill>
                    <a:schemeClr val="accent1"/>
                  </a:solidFill>
                  <a:latin typeface="+mj-lt"/>
                </a:rPr>
                <a:t>ÁT</a:t>
              </a:r>
              <a:r>
                <a:rPr lang="en-US" sz="2000" b="1" dirty="0">
                  <a:solidFill>
                    <a:schemeClr val="accent1"/>
                  </a:solidFill>
                  <a:latin typeface="+mj-lt"/>
                </a:rPr>
                <a:t> A</a:t>
              </a:r>
            </a:p>
          </p:txBody>
        </p:sp>
        <p:sp>
          <p:nvSpPr>
            <p:cNvPr id="13" name="Text Box 9"/>
            <p:cNvSpPr txBox="1">
              <a:spLocks noChangeArrowheads="1"/>
            </p:cNvSpPr>
            <p:nvPr/>
          </p:nvSpPr>
          <p:spPr bwMode="auto">
            <a:xfrm>
              <a:off x="4201" y="1057"/>
              <a:ext cx="833" cy="250"/>
            </a:xfrm>
            <a:prstGeom prst="rect">
              <a:avLst/>
            </a:prstGeom>
            <a:noFill/>
            <a:ln w="9525">
              <a:noFill/>
              <a:miter lim="800000"/>
              <a:headEnd/>
              <a:tailEnd/>
            </a:ln>
          </p:spPr>
          <p:txBody>
            <a:bodyPr>
              <a:spAutoFit/>
            </a:bodyPr>
            <a:lstStyle/>
            <a:p>
              <a:r>
                <a:rPr lang="en-US" sz="2000" b="1" dirty="0">
                  <a:solidFill>
                    <a:schemeClr val="accent1"/>
                  </a:solidFill>
                  <a:latin typeface="+mj-lt"/>
                </a:rPr>
                <a:t>ST</a:t>
              </a:r>
              <a:r>
                <a:rPr lang="cs-CZ" sz="2000" b="1" dirty="0">
                  <a:solidFill>
                    <a:schemeClr val="accent1"/>
                  </a:solidFill>
                  <a:latin typeface="+mj-lt"/>
                </a:rPr>
                <a:t>ÁT</a:t>
              </a:r>
              <a:r>
                <a:rPr lang="en-US" sz="2000" b="1" dirty="0">
                  <a:solidFill>
                    <a:schemeClr val="accent1"/>
                  </a:solidFill>
                  <a:latin typeface="+mj-lt"/>
                </a:rPr>
                <a:t> B</a:t>
              </a:r>
            </a:p>
          </p:txBody>
        </p:sp>
        <p:sp>
          <p:nvSpPr>
            <p:cNvPr id="14" name="Line 10"/>
            <p:cNvSpPr>
              <a:spLocks noChangeShapeType="1"/>
            </p:cNvSpPr>
            <p:nvPr/>
          </p:nvSpPr>
          <p:spPr bwMode="auto">
            <a:xfrm>
              <a:off x="1617" y="1778"/>
              <a:ext cx="2313" cy="0"/>
            </a:xfrm>
            <a:prstGeom prst="line">
              <a:avLst/>
            </a:prstGeom>
            <a:noFill/>
            <a:ln w="19050">
              <a:solidFill>
                <a:schemeClr val="accent6"/>
              </a:solidFill>
              <a:round/>
              <a:headEnd/>
              <a:tailEnd type="triangle" w="med" len="med"/>
            </a:ln>
          </p:spPr>
          <p:txBody>
            <a:bodyPr wrap="none" lIns="36000" tIns="36000" rIns="36000" bIns="36000" anchor="ctr"/>
            <a:lstStyle/>
            <a:p>
              <a:endParaRPr lang="en-US">
                <a:latin typeface="+mj-lt"/>
              </a:endParaRPr>
            </a:p>
          </p:txBody>
        </p:sp>
        <p:sp>
          <p:nvSpPr>
            <p:cNvPr id="15" name="Text Box 12"/>
            <p:cNvSpPr txBox="1">
              <a:spLocks noChangeArrowheads="1"/>
            </p:cNvSpPr>
            <p:nvPr/>
          </p:nvSpPr>
          <p:spPr bwMode="auto">
            <a:xfrm>
              <a:off x="170" y="2077"/>
              <a:ext cx="2139" cy="213"/>
            </a:xfrm>
            <a:prstGeom prst="rect">
              <a:avLst/>
            </a:prstGeom>
            <a:noFill/>
            <a:ln w="9525">
              <a:noFill/>
              <a:miter lim="800000"/>
              <a:headEnd/>
              <a:tailEnd/>
            </a:ln>
          </p:spPr>
          <p:txBody>
            <a:bodyPr wrap="square">
              <a:spAutoFit/>
            </a:bodyPr>
            <a:lstStyle/>
            <a:p>
              <a:r>
                <a:rPr lang="cs-CZ" sz="1600" dirty="0">
                  <a:latin typeface="+mj-lt"/>
                </a:rPr>
                <a:t>Zřizovatel</a:t>
              </a:r>
              <a:r>
                <a:rPr lang="en-US" sz="1600" dirty="0">
                  <a:latin typeface="+mj-lt"/>
                </a:rPr>
                <a:t> = </a:t>
              </a:r>
              <a:r>
                <a:rPr lang="cs-CZ" sz="1600" dirty="0">
                  <a:latin typeface="+mj-lt"/>
                </a:rPr>
                <a:t>výrobce aut</a:t>
              </a:r>
              <a:endParaRPr lang="en-US" sz="1600" dirty="0">
                <a:latin typeface="+mj-lt"/>
              </a:endParaRPr>
            </a:p>
          </p:txBody>
        </p:sp>
        <p:sp>
          <p:nvSpPr>
            <p:cNvPr id="16" name="Text Box 13"/>
            <p:cNvSpPr txBox="1">
              <a:spLocks noChangeArrowheads="1"/>
            </p:cNvSpPr>
            <p:nvPr/>
          </p:nvSpPr>
          <p:spPr bwMode="auto">
            <a:xfrm>
              <a:off x="3921" y="2070"/>
              <a:ext cx="1561" cy="679"/>
            </a:xfrm>
            <a:prstGeom prst="rect">
              <a:avLst/>
            </a:prstGeom>
            <a:noFill/>
            <a:ln w="9525">
              <a:noFill/>
              <a:miter lim="800000"/>
              <a:headEnd/>
              <a:tailEnd/>
            </a:ln>
          </p:spPr>
          <p:txBody>
            <a:bodyPr wrap="square">
              <a:spAutoFit/>
            </a:bodyPr>
            <a:lstStyle/>
            <a:p>
              <a:r>
                <a:rPr lang="cs-CZ" sz="1600" dirty="0">
                  <a:latin typeface="+mj-lt"/>
                </a:rPr>
                <a:t>Činnost kanceláře = průzkum, sběr informací o trhu, zákaznících apod.</a:t>
              </a:r>
              <a:endParaRPr lang="en-US" sz="1600" dirty="0">
                <a:latin typeface="+mj-lt"/>
              </a:endParaRPr>
            </a:p>
          </p:txBody>
        </p:sp>
        <p:grpSp>
          <p:nvGrpSpPr>
            <p:cNvPr id="17" name="Group 18"/>
            <p:cNvGrpSpPr>
              <a:grpSpLocks/>
            </p:cNvGrpSpPr>
            <p:nvPr/>
          </p:nvGrpSpPr>
          <p:grpSpPr bwMode="auto">
            <a:xfrm>
              <a:off x="227" y="1559"/>
              <a:ext cx="5091" cy="439"/>
              <a:chOff x="227" y="1559"/>
              <a:chExt cx="5091" cy="439"/>
            </a:xfrm>
          </p:grpSpPr>
          <p:sp>
            <p:nvSpPr>
              <p:cNvPr id="18" name="Rectangle 7"/>
              <p:cNvSpPr>
                <a:spLocks noChangeArrowheads="1"/>
              </p:cNvSpPr>
              <p:nvPr/>
            </p:nvSpPr>
            <p:spPr bwMode="auto">
              <a:xfrm>
                <a:off x="3935" y="1559"/>
                <a:ext cx="1383" cy="439"/>
              </a:xfrm>
              <a:prstGeom prst="rect">
                <a:avLst/>
              </a:prstGeom>
              <a:solidFill>
                <a:schemeClr val="tx1"/>
              </a:solidFill>
              <a:ln w="9525">
                <a:noFill/>
                <a:miter lim="800000"/>
                <a:headEnd/>
                <a:tailEnd/>
              </a:ln>
            </p:spPr>
            <p:txBody>
              <a:bodyPr wrap="none" anchor="ctr"/>
              <a:lstStyle/>
              <a:p>
                <a:pPr algn="ctr"/>
                <a:r>
                  <a:rPr lang="cs-CZ" sz="1800" b="1" dirty="0">
                    <a:solidFill>
                      <a:schemeClr val="bg1"/>
                    </a:solidFill>
                    <a:latin typeface="+mj-lt"/>
                  </a:rPr>
                  <a:t>KANCELÁŘ</a:t>
                </a:r>
                <a:endParaRPr lang="nl-BE" sz="1800" b="1" dirty="0">
                  <a:solidFill>
                    <a:schemeClr val="bg1"/>
                  </a:solidFill>
                  <a:latin typeface="+mj-lt"/>
                </a:endParaRPr>
              </a:p>
            </p:txBody>
          </p:sp>
          <p:sp>
            <p:nvSpPr>
              <p:cNvPr id="19" name="Rectangle 5"/>
              <p:cNvSpPr>
                <a:spLocks noChangeArrowheads="1"/>
              </p:cNvSpPr>
              <p:nvPr/>
            </p:nvSpPr>
            <p:spPr bwMode="auto">
              <a:xfrm>
                <a:off x="227" y="1559"/>
                <a:ext cx="1383" cy="439"/>
              </a:xfrm>
              <a:prstGeom prst="rect">
                <a:avLst/>
              </a:prstGeom>
              <a:solidFill>
                <a:schemeClr val="tx1"/>
              </a:solidFill>
              <a:ln w="9525">
                <a:noFill/>
                <a:miter lim="800000"/>
                <a:headEnd/>
                <a:tailEnd/>
              </a:ln>
            </p:spPr>
            <p:txBody>
              <a:bodyPr wrap="none" anchor="ctr"/>
              <a:lstStyle/>
              <a:p>
                <a:pPr algn="ctr"/>
                <a:r>
                  <a:rPr lang="cs-CZ" sz="1800" b="1" dirty="0">
                    <a:solidFill>
                      <a:schemeClr val="bg1"/>
                    </a:solidFill>
                    <a:latin typeface="+mj-lt"/>
                  </a:rPr>
                  <a:t>ZŘIZOVATEL</a:t>
                </a:r>
                <a:endParaRPr lang="nl-BE" sz="1800" b="1" dirty="0">
                  <a:solidFill>
                    <a:schemeClr val="bg1"/>
                  </a:solidFill>
                  <a:latin typeface="+mj-lt"/>
                </a:endParaRPr>
              </a:p>
            </p:txBody>
          </p:sp>
        </p:grpSp>
      </p:grpSp>
      <p:grpSp>
        <p:nvGrpSpPr>
          <p:cNvPr id="20" name="Group 493"/>
          <p:cNvGrpSpPr>
            <a:grpSpLocks noChangeAspect="1"/>
          </p:cNvGrpSpPr>
          <p:nvPr/>
        </p:nvGrpSpPr>
        <p:grpSpPr bwMode="auto">
          <a:xfrm>
            <a:off x="357980" y="4864006"/>
            <a:ext cx="641480" cy="641480"/>
            <a:chOff x="6194" y="1960"/>
            <a:chExt cx="340" cy="340"/>
          </a:xfrm>
          <a:solidFill>
            <a:schemeClr val="tx1"/>
          </a:solidFill>
        </p:grpSpPr>
        <p:sp>
          <p:nvSpPr>
            <p:cNvPr id="21" name="Freeform 494"/>
            <p:cNvSpPr>
              <a:spLocks/>
            </p:cNvSpPr>
            <p:nvPr/>
          </p:nvSpPr>
          <p:spPr bwMode="auto">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495"/>
            <p:cNvSpPr>
              <a:spLocks noEditPoints="1"/>
            </p:cNvSpPr>
            <p:nvPr/>
          </p:nvSpPr>
          <p:spPr bwMode="auto">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Oval 496"/>
            <p:cNvSpPr>
              <a:spLocks noChangeArrowheads="1"/>
            </p:cNvSpPr>
            <p:nvPr/>
          </p:nvSpPr>
          <p:spPr bwMode="auto">
            <a:xfrm>
              <a:off x="6357" y="2208"/>
              <a:ext cx="14" cy="14"/>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3714114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a:t>Pasivní příjmy</a:t>
            </a:r>
            <a:endParaRPr lang="en-US" dirty="0"/>
          </a:p>
        </p:txBody>
      </p:sp>
    </p:spTree>
    <p:extLst>
      <p:ext uri="{BB962C8B-B14F-4D97-AF65-F5344CB8AC3E}">
        <p14:creationId xmlns:p14="http://schemas.microsoft.com/office/powerpoint/2010/main" val="88543857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Přeshraniční „platby</a:t>
            </a:r>
            <a:r>
              <a:rPr lang="en-GB" dirty="0"/>
              <a:t>”</a:t>
            </a:r>
          </a:p>
          <a:p>
            <a:endParaRPr lang="cs-CZ" dirty="0"/>
          </a:p>
          <a:p>
            <a:endParaRPr lang="cs-CZ" dirty="0"/>
          </a:p>
          <a:p>
            <a:endParaRPr lang="cs-CZ" dirty="0"/>
          </a:p>
        </p:txBody>
      </p:sp>
      <p:sp>
        <p:nvSpPr>
          <p:cNvPr id="8" name="Title 7"/>
          <p:cNvSpPr>
            <a:spLocks noGrp="1"/>
          </p:cNvSpPr>
          <p:nvPr>
            <p:ph type="title"/>
          </p:nvPr>
        </p:nvSpPr>
        <p:spPr/>
        <p:txBody>
          <a:bodyPr/>
          <a:lstStyle/>
          <a:p>
            <a:r>
              <a:rPr lang="cs-CZ" dirty="0"/>
              <a:t>Pasivní příjmy</a:t>
            </a:r>
          </a:p>
        </p:txBody>
      </p:sp>
      <p:grpSp>
        <p:nvGrpSpPr>
          <p:cNvPr id="10" name="Group 20"/>
          <p:cNvGrpSpPr>
            <a:grpSpLocks/>
          </p:cNvGrpSpPr>
          <p:nvPr/>
        </p:nvGrpSpPr>
        <p:grpSpPr bwMode="auto">
          <a:xfrm>
            <a:off x="349308" y="1562582"/>
            <a:ext cx="8406916" cy="2484438"/>
            <a:chOff x="227" y="1000"/>
            <a:chExt cx="5091" cy="1565"/>
          </a:xfrm>
        </p:grpSpPr>
        <p:sp>
          <p:nvSpPr>
            <p:cNvPr id="11" name="Line 2"/>
            <p:cNvSpPr>
              <a:spLocks noChangeShapeType="1"/>
            </p:cNvSpPr>
            <p:nvPr/>
          </p:nvSpPr>
          <p:spPr bwMode="auto">
            <a:xfrm>
              <a:off x="2749" y="1000"/>
              <a:ext cx="0" cy="1565"/>
            </a:xfrm>
            <a:prstGeom prst="line">
              <a:avLst/>
            </a:prstGeom>
            <a:noFill/>
            <a:ln w="19050">
              <a:solidFill>
                <a:schemeClr val="accent6"/>
              </a:solidFill>
              <a:round/>
              <a:headEnd/>
              <a:tailEnd/>
            </a:ln>
          </p:spPr>
          <p:txBody>
            <a:bodyPr wrap="none" lIns="36000" tIns="36000" rIns="36000" bIns="36000" anchor="ctr"/>
            <a:lstStyle/>
            <a:p>
              <a:endParaRPr lang="en-US">
                <a:latin typeface="+mj-lt"/>
              </a:endParaRPr>
            </a:p>
          </p:txBody>
        </p:sp>
        <p:sp>
          <p:nvSpPr>
            <p:cNvPr id="12" name="Text Box 8"/>
            <p:cNvSpPr txBox="1">
              <a:spLocks noChangeArrowheads="1"/>
            </p:cNvSpPr>
            <p:nvPr/>
          </p:nvSpPr>
          <p:spPr bwMode="auto">
            <a:xfrm>
              <a:off x="298" y="1018"/>
              <a:ext cx="1203" cy="252"/>
            </a:xfrm>
            <a:prstGeom prst="rect">
              <a:avLst/>
            </a:prstGeom>
            <a:noFill/>
            <a:ln w="9525">
              <a:noFill/>
              <a:miter lim="800000"/>
              <a:headEnd/>
              <a:tailEnd/>
            </a:ln>
          </p:spPr>
          <p:txBody>
            <a:bodyPr wrap="square">
              <a:spAutoFit/>
            </a:bodyPr>
            <a:lstStyle/>
            <a:p>
              <a:pPr algn="ctr"/>
              <a:r>
                <a:rPr lang="cs-CZ" sz="2000" b="1" dirty="0">
                  <a:solidFill>
                    <a:schemeClr val="accent1"/>
                  </a:solidFill>
                </a:rPr>
                <a:t>Stát zdroje</a:t>
              </a:r>
              <a:endParaRPr lang="en-US" sz="2000" b="1" dirty="0">
                <a:solidFill>
                  <a:schemeClr val="accent1"/>
                </a:solidFill>
              </a:endParaRPr>
            </a:p>
          </p:txBody>
        </p:sp>
        <p:sp>
          <p:nvSpPr>
            <p:cNvPr id="13" name="Text Box 9"/>
            <p:cNvSpPr txBox="1">
              <a:spLocks noChangeArrowheads="1"/>
            </p:cNvSpPr>
            <p:nvPr/>
          </p:nvSpPr>
          <p:spPr bwMode="auto">
            <a:xfrm>
              <a:off x="3994" y="1057"/>
              <a:ext cx="1236" cy="252"/>
            </a:xfrm>
            <a:prstGeom prst="rect">
              <a:avLst/>
            </a:prstGeom>
            <a:noFill/>
            <a:ln w="9525">
              <a:noFill/>
              <a:miter lim="800000"/>
              <a:headEnd/>
              <a:tailEnd/>
            </a:ln>
          </p:spPr>
          <p:txBody>
            <a:bodyPr wrap="square">
              <a:spAutoFit/>
            </a:bodyPr>
            <a:lstStyle/>
            <a:p>
              <a:pPr algn="ctr"/>
              <a:r>
                <a:rPr lang="cs-CZ" sz="2000" b="1" dirty="0">
                  <a:solidFill>
                    <a:schemeClr val="accent1"/>
                  </a:solidFill>
                </a:rPr>
                <a:t>Domácí stát</a:t>
              </a:r>
              <a:endParaRPr lang="en-US" sz="2000" b="1" dirty="0">
                <a:solidFill>
                  <a:schemeClr val="accent1"/>
                </a:solidFill>
              </a:endParaRPr>
            </a:p>
          </p:txBody>
        </p:sp>
        <p:sp>
          <p:nvSpPr>
            <p:cNvPr id="14" name="Line 10"/>
            <p:cNvSpPr>
              <a:spLocks noChangeShapeType="1"/>
            </p:cNvSpPr>
            <p:nvPr/>
          </p:nvSpPr>
          <p:spPr bwMode="auto">
            <a:xfrm>
              <a:off x="1617" y="1778"/>
              <a:ext cx="2313" cy="0"/>
            </a:xfrm>
            <a:prstGeom prst="line">
              <a:avLst/>
            </a:prstGeom>
            <a:noFill/>
            <a:ln w="19050">
              <a:solidFill>
                <a:schemeClr val="accent6"/>
              </a:solidFill>
              <a:round/>
              <a:headEnd/>
              <a:tailEnd type="triangle" w="med" len="med"/>
            </a:ln>
          </p:spPr>
          <p:txBody>
            <a:bodyPr wrap="none" lIns="36000" tIns="36000" rIns="36000" bIns="36000" anchor="ctr"/>
            <a:lstStyle/>
            <a:p>
              <a:endParaRPr lang="en-US">
                <a:latin typeface="+mj-lt"/>
              </a:endParaRPr>
            </a:p>
          </p:txBody>
        </p:sp>
        <p:grpSp>
          <p:nvGrpSpPr>
            <p:cNvPr id="17" name="Group 18"/>
            <p:cNvGrpSpPr>
              <a:grpSpLocks/>
            </p:cNvGrpSpPr>
            <p:nvPr/>
          </p:nvGrpSpPr>
          <p:grpSpPr bwMode="auto">
            <a:xfrm>
              <a:off x="227" y="1559"/>
              <a:ext cx="5091" cy="439"/>
              <a:chOff x="227" y="1559"/>
              <a:chExt cx="5091" cy="439"/>
            </a:xfrm>
          </p:grpSpPr>
          <p:sp>
            <p:nvSpPr>
              <p:cNvPr id="18" name="Rectangle 7"/>
              <p:cNvSpPr>
                <a:spLocks noChangeArrowheads="1"/>
              </p:cNvSpPr>
              <p:nvPr/>
            </p:nvSpPr>
            <p:spPr bwMode="auto">
              <a:xfrm>
                <a:off x="3935" y="1559"/>
                <a:ext cx="1383" cy="439"/>
              </a:xfrm>
              <a:prstGeom prst="rect">
                <a:avLst/>
              </a:prstGeom>
              <a:solidFill>
                <a:schemeClr val="tx1"/>
              </a:solidFill>
              <a:ln w="9525">
                <a:noFill/>
                <a:miter lim="800000"/>
                <a:headEnd/>
                <a:tailEnd/>
              </a:ln>
            </p:spPr>
            <p:txBody>
              <a:bodyPr wrap="none" anchor="ctr"/>
              <a:lstStyle/>
              <a:p>
                <a:pPr algn="ctr"/>
                <a:r>
                  <a:rPr lang="cs-CZ" sz="1800" b="1" dirty="0">
                    <a:solidFill>
                      <a:schemeClr val="bg1"/>
                    </a:solidFill>
                    <a:latin typeface="+mj-lt"/>
                  </a:rPr>
                  <a:t>B</a:t>
                </a:r>
                <a:endParaRPr lang="nl-BE" sz="1800" b="1" dirty="0">
                  <a:solidFill>
                    <a:schemeClr val="bg1"/>
                  </a:solidFill>
                  <a:latin typeface="+mj-lt"/>
                </a:endParaRPr>
              </a:p>
            </p:txBody>
          </p:sp>
          <p:sp>
            <p:nvSpPr>
              <p:cNvPr id="19" name="Rectangle 5"/>
              <p:cNvSpPr>
                <a:spLocks noChangeArrowheads="1"/>
              </p:cNvSpPr>
              <p:nvPr/>
            </p:nvSpPr>
            <p:spPr bwMode="auto">
              <a:xfrm>
                <a:off x="227" y="1559"/>
                <a:ext cx="1383" cy="439"/>
              </a:xfrm>
              <a:prstGeom prst="rect">
                <a:avLst/>
              </a:prstGeom>
              <a:solidFill>
                <a:schemeClr val="tx1"/>
              </a:solidFill>
              <a:ln w="9525">
                <a:noFill/>
                <a:miter lim="800000"/>
                <a:headEnd/>
                <a:tailEnd/>
              </a:ln>
            </p:spPr>
            <p:txBody>
              <a:bodyPr wrap="none" anchor="ctr"/>
              <a:lstStyle/>
              <a:p>
                <a:pPr algn="ctr"/>
                <a:r>
                  <a:rPr lang="nl-BE" b="1" dirty="0">
                    <a:solidFill>
                      <a:schemeClr val="bg1"/>
                    </a:solidFill>
                    <a:latin typeface="Arial" charset="0"/>
                  </a:rPr>
                  <a:t>A</a:t>
                </a:r>
              </a:p>
            </p:txBody>
          </p:sp>
        </p:grpSp>
      </p:grpSp>
      <p:sp>
        <p:nvSpPr>
          <p:cNvPr id="24" name="Text Box 6"/>
          <p:cNvSpPr txBox="1">
            <a:spLocks noChangeArrowheads="1"/>
          </p:cNvSpPr>
          <p:nvPr/>
        </p:nvSpPr>
        <p:spPr bwMode="auto">
          <a:xfrm>
            <a:off x="3763147" y="2369218"/>
            <a:ext cx="741228" cy="349702"/>
          </a:xfrm>
          <a:prstGeom prst="rect">
            <a:avLst/>
          </a:prstGeom>
          <a:noFill/>
          <a:ln w="9525" algn="ctr">
            <a:noFill/>
            <a:miter lim="800000"/>
            <a:headEnd/>
            <a:tailEnd/>
          </a:ln>
        </p:spPr>
        <p:txBody>
          <a:bodyPr wrap="none" lIns="36000" tIns="36000" rIns="36000" bIns="36000">
            <a:spAutoFit/>
          </a:bodyPr>
          <a:lstStyle/>
          <a:p>
            <a:pPr algn="ctr"/>
            <a:r>
              <a:rPr lang="en-GB" sz="1800" dirty="0">
                <a:solidFill>
                  <a:schemeClr val="accent6"/>
                </a:solidFill>
              </a:rPr>
              <a:t>Cash</a:t>
            </a:r>
          </a:p>
        </p:txBody>
      </p:sp>
    </p:spTree>
    <p:extLst>
      <p:ext uri="{BB962C8B-B14F-4D97-AF65-F5344CB8AC3E}">
        <p14:creationId xmlns:p14="http://schemas.microsoft.com/office/powerpoint/2010/main" val="154240840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Dividendy, úroky a licenční poplatky – ZDP</a:t>
            </a:r>
          </a:p>
        </p:txBody>
      </p:sp>
      <p:sp>
        <p:nvSpPr>
          <p:cNvPr id="4" name="Content Placeholder 3"/>
          <p:cNvSpPr>
            <a:spLocks noGrp="1"/>
          </p:cNvSpPr>
          <p:nvPr>
            <p:ph idx="1"/>
          </p:nvPr>
        </p:nvSpPr>
        <p:spPr>
          <a:xfrm>
            <a:off x="1116012" y="1700213"/>
            <a:ext cx="7634287" cy="4678986"/>
          </a:xfrm>
        </p:spPr>
        <p:txBody>
          <a:bodyPr/>
          <a:lstStyle/>
          <a:p>
            <a:pPr>
              <a:spcAft>
                <a:spcPts val="600"/>
              </a:spcAft>
            </a:pPr>
            <a:r>
              <a:rPr lang="cs-CZ" dirty="0"/>
              <a:t>§ 36 odst. 1 ZDP</a:t>
            </a:r>
          </a:p>
          <a:p>
            <a:pPr lvl="1">
              <a:spcAft>
                <a:spcPts val="600"/>
              </a:spcAft>
            </a:pPr>
            <a:r>
              <a:rPr lang="cs-CZ" dirty="0"/>
              <a:t>Vyjmenovává příjmy ze zdrojů na území ČR (§ 22), které podléhají u nerezidentů srážkové dani</a:t>
            </a:r>
          </a:p>
          <a:p>
            <a:pPr lvl="1">
              <a:spcAft>
                <a:spcPts val="600"/>
              </a:spcAft>
            </a:pPr>
            <a:r>
              <a:rPr lang="cs-CZ" dirty="0"/>
              <a:t>Týká se příjmů, které nejsou přiřaditelné stálé provozovně v ČR (daňové přiznání)</a:t>
            </a:r>
          </a:p>
          <a:p>
            <a:pPr>
              <a:spcAft>
                <a:spcPts val="600"/>
              </a:spcAft>
            </a:pPr>
            <a:r>
              <a:rPr lang="cs-CZ" dirty="0"/>
              <a:t>Dividendy – 35 % (§ 36)</a:t>
            </a:r>
          </a:p>
          <a:p>
            <a:pPr>
              <a:spcAft>
                <a:spcPts val="600"/>
              </a:spcAft>
            </a:pPr>
            <a:r>
              <a:rPr lang="cs-CZ" dirty="0"/>
              <a:t>Úroky – 35 % (§ 36)</a:t>
            </a:r>
          </a:p>
          <a:p>
            <a:pPr>
              <a:spcAft>
                <a:spcPts val="600"/>
              </a:spcAft>
            </a:pPr>
            <a:r>
              <a:rPr lang="cs-CZ" dirty="0"/>
              <a:t>Licenční poplatky</a:t>
            </a:r>
          </a:p>
          <a:p>
            <a:pPr lvl="1">
              <a:spcAft>
                <a:spcPts val="600"/>
              </a:spcAft>
            </a:pPr>
            <a:r>
              <a:rPr lang="cs-CZ" dirty="0"/>
              <a:t>35  % (§ 36)</a:t>
            </a:r>
          </a:p>
          <a:p>
            <a:pPr lvl="1">
              <a:spcAft>
                <a:spcPts val="600"/>
              </a:spcAft>
            </a:pPr>
            <a:r>
              <a:rPr lang="cs-CZ" dirty="0"/>
              <a:t>5% (§ 36 odst. 1 písm. c) – finanční pronájem s následnou koupí najaté věci</a:t>
            </a:r>
            <a:br>
              <a:rPr lang="cs-CZ" dirty="0"/>
            </a:br>
            <a:endParaRPr lang="cs-CZ" dirty="0"/>
          </a:p>
          <a:p>
            <a:pPr marL="712788" lvl="1" indent="0">
              <a:spcAft>
                <a:spcPts val="600"/>
              </a:spcAft>
              <a:buNone/>
            </a:pPr>
            <a:r>
              <a:rPr lang="cs-CZ" dirty="0"/>
              <a:t>!!Od roku 2009 lze v případě licenčních poplatků a úroků v návaznosti na sražení daně podat daňové přiznání (tj. odečíst související náklady), pobírá–</a:t>
            </a:r>
            <a:r>
              <a:rPr lang="cs-CZ" dirty="0" err="1"/>
              <a:t>li</a:t>
            </a:r>
            <a:r>
              <a:rPr lang="cs-CZ" dirty="0"/>
              <a:t> příjem rezident EU/EHP; sražená daň se pak považuje za zálohu!!</a:t>
            </a:r>
          </a:p>
          <a:p>
            <a:pPr>
              <a:spcAft>
                <a:spcPts val="600"/>
              </a:spcAft>
            </a:pPr>
            <a:endParaRPr lang="cs-CZ" dirty="0"/>
          </a:p>
        </p:txBody>
      </p:sp>
      <p:sp>
        <p:nvSpPr>
          <p:cNvPr id="7" name="Freeform 518"/>
          <p:cNvSpPr>
            <a:spLocks noChangeAspect="1" noEditPoints="1"/>
          </p:cNvSpPr>
          <p:nvPr/>
        </p:nvSpPr>
        <p:spPr bwMode="auto">
          <a:xfrm>
            <a:off x="1127663" y="5129972"/>
            <a:ext cx="640800" cy="640800"/>
          </a:xfrm>
          <a:custGeom>
            <a:avLst/>
            <a:gdLst>
              <a:gd name="T0" fmla="*/ 266 w 512"/>
              <a:gd name="T1" fmla="*/ 384 h 512"/>
              <a:gd name="T2" fmla="*/ 256 w 512"/>
              <a:gd name="T3" fmla="*/ 394 h 512"/>
              <a:gd name="T4" fmla="*/ 245 w 512"/>
              <a:gd name="T5" fmla="*/ 384 h 512"/>
              <a:gd name="T6" fmla="*/ 256 w 512"/>
              <a:gd name="T7" fmla="*/ 373 h 512"/>
              <a:gd name="T8" fmla="*/ 266 w 512"/>
              <a:gd name="T9" fmla="*/ 384 h 512"/>
              <a:gd name="T10" fmla="*/ 244 w 512"/>
              <a:gd name="T11" fmla="*/ 309 h 512"/>
              <a:gd name="T12" fmla="*/ 267 w 512"/>
              <a:gd name="T13" fmla="*/ 309 h 512"/>
              <a:gd name="T14" fmla="*/ 276 w 512"/>
              <a:gd name="T15" fmla="*/ 117 h 512"/>
              <a:gd name="T16" fmla="*/ 235 w 512"/>
              <a:gd name="T17" fmla="*/ 117 h 512"/>
              <a:gd name="T18" fmla="*/ 244 w 512"/>
              <a:gd name="T19" fmla="*/ 309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288 w 512"/>
              <a:gd name="T31" fmla="*/ 384 h 512"/>
              <a:gd name="T32" fmla="*/ 256 w 512"/>
              <a:gd name="T33" fmla="*/ 352 h 512"/>
              <a:gd name="T34" fmla="*/ 224 w 512"/>
              <a:gd name="T35" fmla="*/ 384 h 512"/>
              <a:gd name="T36" fmla="*/ 256 w 512"/>
              <a:gd name="T37" fmla="*/ 416 h 512"/>
              <a:gd name="T38" fmla="*/ 288 w 512"/>
              <a:gd name="T39" fmla="*/ 384 h 512"/>
              <a:gd name="T40" fmla="*/ 298 w 512"/>
              <a:gd name="T41" fmla="*/ 107 h 512"/>
              <a:gd name="T42" fmla="*/ 288 w 512"/>
              <a:gd name="T43" fmla="*/ 96 h 512"/>
              <a:gd name="T44" fmla="*/ 288 w 512"/>
              <a:gd name="T45" fmla="*/ 96 h 512"/>
              <a:gd name="T46" fmla="*/ 224 w 512"/>
              <a:gd name="T47" fmla="*/ 96 h 512"/>
              <a:gd name="T48" fmla="*/ 223 w 512"/>
              <a:gd name="T49" fmla="*/ 96 h 512"/>
              <a:gd name="T50" fmla="*/ 213 w 512"/>
              <a:gd name="T51" fmla="*/ 107 h 512"/>
              <a:gd name="T52" fmla="*/ 224 w 512"/>
              <a:gd name="T53" fmla="*/ 320 h 512"/>
              <a:gd name="T54" fmla="*/ 234 w 512"/>
              <a:gd name="T55" fmla="*/ 330 h 512"/>
              <a:gd name="T56" fmla="*/ 234 w 512"/>
              <a:gd name="T57" fmla="*/ 330 h 512"/>
              <a:gd name="T58" fmla="*/ 235 w 512"/>
              <a:gd name="T59" fmla="*/ 330 h 512"/>
              <a:gd name="T60" fmla="*/ 276 w 512"/>
              <a:gd name="T61" fmla="*/ 330 h 512"/>
              <a:gd name="T62" fmla="*/ 277 w 512"/>
              <a:gd name="T63" fmla="*/ 330 h 512"/>
              <a:gd name="T64" fmla="*/ 277 w 512"/>
              <a:gd name="T65" fmla="*/ 330 h 512"/>
              <a:gd name="T66" fmla="*/ 288 w 512"/>
              <a:gd name="T67" fmla="*/ 320 h 512"/>
              <a:gd name="T68" fmla="*/ 298 w 512"/>
              <a:gd name="T69" fmla="*/ 1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384"/>
                </a:moveTo>
                <a:cubicBezTo>
                  <a:pt x="266" y="390"/>
                  <a:pt x="262" y="394"/>
                  <a:pt x="256" y="394"/>
                </a:cubicBezTo>
                <a:cubicBezTo>
                  <a:pt x="250" y="394"/>
                  <a:pt x="245" y="390"/>
                  <a:pt x="245" y="384"/>
                </a:cubicBezTo>
                <a:cubicBezTo>
                  <a:pt x="245" y="378"/>
                  <a:pt x="250" y="373"/>
                  <a:pt x="256" y="373"/>
                </a:cubicBezTo>
                <a:cubicBezTo>
                  <a:pt x="262" y="373"/>
                  <a:pt x="266" y="378"/>
                  <a:pt x="266" y="384"/>
                </a:cubicBezTo>
                <a:close/>
                <a:moveTo>
                  <a:pt x="244" y="309"/>
                </a:moveTo>
                <a:cubicBezTo>
                  <a:pt x="267" y="309"/>
                  <a:pt x="267" y="309"/>
                  <a:pt x="267" y="309"/>
                </a:cubicBezTo>
                <a:cubicBezTo>
                  <a:pt x="276" y="117"/>
                  <a:pt x="276" y="117"/>
                  <a:pt x="276" y="117"/>
                </a:cubicBezTo>
                <a:cubicBezTo>
                  <a:pt x="235" y="117"/>
                  <a:pt x="235" y="117"/>
                  <a:pt x="235" y="117"/>
                </a:cubicBezTo>
                <a:lnTo>
                  <a:pt x="244"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384"/>
                </a:moveTo>
                <a:cubicBezTo>
                  <a:pt x="288" y="366"/>
                  <a:pt x="273" y="352"/>
                  <a:pt x="256" y="352"/>
                </a:cubicBezTo>
                <a:cubicBezTo>
                  <a:pt x="238" y="352"/>
                  <a:pt x="224" y="366"/>
                  <a:pt x="224" y="384"/>
                </a:cubicBezTo>
                <a:cubicBezTo>
                  <a:pt x="224" y="401"/>
                  <a:pt x="238" y="416"/>
                  <a:pt x="256" y="416"/>
                </a:cubicBezTo>
                <a:cubicBezTo>
                  <a:pt x="273" y="416"/>
                  <a:pt x="288" y="401"/>
                  <a:pt x="288" y="384"/>
                </a:cubicBezTo>
                <a:close/>
                <a:moveTo>
                  <a:pt x="298" y="107"/>
                </a:moveTo>
                <a:cubicBezTo>
                  <a:pt x="299" y="101"/>
                  <a:pt x="294" y="96"/>
                  <a:pt x="288" y="96"/>
                </a:cubicBezTo>
                <a:cubicBezTo>
                  <a:pt x="288" y="96"/>
                  <a:pt x="288" y="96"/>
                  <a:pt x="288" y="96"/>
                </a:cubicBezTo>
                <a:cubicBezTo>
                  <a:pt x="224" y="96"/>
                  <a:pt x="224" y="96"/>
                  <a:pt x="224" y="96"/>
                </a:cubicBezTo>
                <a:cubicBezTo>
                  <a:pt x="224" y="96"/>
                  <a:pt x="223" y="96"/>
                  <a:pt x="223" y="96"/>
                </a:cubicBezTo>
                <a:cubicBezTo>
                  <a:pt x="217" y="96"/>
                  <a:pt x="213" y="101"/>
                  <a:pt x="213" y="107"/>
                </a:cubicBezTo>
                <a:cubicBezTo>
                  <a:pt x="224" y="320"/>
                  <a:pt x="224" y="320"/>
                  <a:pt x="224" y="320"/>
                </a:cubicBezTo>
                <a:cubicBezTo>
                  <a:pt x="224" y="326"/>
                  <a:pt x="229" y="330"/>
                  <a:pt x="234" y="330"/>
                </a:cubicBezTo>
                <a:cubicBezTo>
                  <a:pt x="234" y="330"/>
                  <a:pt x="234" y="330"/>
                  <a:pt x="234" y="330"/>
                </a:cubicBezTo>
                <a:cubicBezTo>
                  <a:pt x="235" y="330"/>
                  <a:pt x="235" y="330"/>
                  <a:pt x="235" y="330"/>
                </a:cubicBezTo>
                <a:cubicBezTo>
                  <a:pt x="276" y="330"/>
                  <a:pt x="276" y="330"/>
                  <a:pt x="276" y="330"/>
                </a:cubicBezTo>
                <a:cubicBezTo>
                  <a:pt x="277" y="330"/>
                  <a:pt x="277" y="330"/>
                  <a:pt x="277" y="330"/>
                </a:cubicBezTo>
                <a:cubicBezTo>
                  <a:pt x="277" y="330"/>
                  <a:pt x="277" y="330"/>
                  <a:pt x="277" y="330"/>
                </a:cubicBezTo>
                <a:cubicBezTo>
                  <a:pt x="283" y="330"/>
                  <a:pt x="287" y="326"/>
                  <a:pt x="288" y="320"/>
                </a:cubicBezTo>
                <a:lnTo>
                  <a:pt x="298" y="10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8" name="Straight Connector 7"/>
          <p:cNvCxnSpPr/>
          <p:nvPr/>
        </p:nvCxnSpPr>
        <p:spPr>
          <a:xfrm>
            <a:off x="358775" y="1700213"/>
            <a:ext cx="0" cy="467898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0121" y="1818167"/>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0121" y="3257111"/>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0121" y="3579630"/>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0121" y="3919858"/>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16750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Dividend</a:t>
            </a:r>
            <a:r>
              <a:rPr lang="cs-CZ" dirty="0"/>
              <a:t>y</a:t>
            </a:r>
            <a:r>
              <a:rPr lang="en-GB" dirty="0"/>
              <a:t> (</a:t>
            </a:r>
            <a:r>
              <a:rPr lang="cs-CZ" dirty="0" err="1"/>
              <a:t>čl</a:t>
            </a:r>
            <a:r>
              <a:rPr lang="en-GB" dirty="0"/>
              <a:t>. 10</a:t>
            </a:r>
            <a:r>
              <a:rPr lang="cs-CZ" dirty="0"/>
              <a:t> Modelu OECD</a:t>
            </a:r>
            <a:r>
              <a:rPr lang="en-GB" dirty="0"/>
              <a:t>)</a:t>
            </a:r>
            <a:endParaRPr lang="cs-CZ" dirty="0"/>
          </a:p>
        </p:txBody>
      </p:sp>
      <p:sp>
        <p:nvSpPr>
          <p:cNvPr id="4" name="Content Placeholder 3"/>
          <p:cNvSpPr>
            <a:spLocks noGrp="1"/>
          </p:cNvSpPr>
          <p:nvPr>
            <p:ph idx="1"/>
          </p:nvPr>
        </p:nvSpPr>
        <p:spPr>
          <a:xfrm>
            <a:off x="1116012" y="1700213"/>
            <a:ext cx="7634287" cy="4678986"/>
          </a:xfrm>
        </p:spPr>
        <p:txBody>
          <a:bodyPr/>
          <a:lstStyle/>
          <a:p>
            <a:r>
              <a:rPr lang="cs-CZ" dirty="0"/>
              <a:t>Obecné pravidlo</a:t>
            </a:r>
            <a:r>
              <a:rPr lang="en-GB" dirty="0"/>
              <a:t> </a:t>
            </a:r>
            <a:r>
              <a:rPr lang="cs-CZ" dirty="0"/>
              <a:t>–</a:t>
            </a:r>
            <a:r>
              <a:rPr lang="en-GB" dirty="0"/>
              <a:t> </a:t>
            </a:r>
            <a:r>
              <a:rPr lang="cs-CZ" dirty="0"/>
              <a:t>dividendy mohou být zdaněny ve státě, kde je příjemce rezidentem </a:t>
            </a:r>
            <a:endParaRPr lang="en-GB" dirty="0"/>
          </a:p>
          <a:p>
            <a:r>
              <a:rPr lang="cs-CZ" dirty="0"/>
              <a:t>Kromě toho může danit dividendy stát zdroje, ale pouze</a:t>
            </a:r>
            <a:endParaRPr lang="en-GB" dirty="0"/>
          </a:p>
          <a:p>
            <a:pPr lvl="1"/>
            <a:r>
              <a:rPr lang="en-GB" dirty="0"/>
              <a:t>5%</a:t>
            </a:r>
            <a:r>
              <a:rPr lang="cs-CZ" dirty="0"/>
              <a:t> hrubé částky dividend, jestliže skutečným vlastníkem je společnost, která drží nejméně </a:t>
            </a:r>
            <a:r>
              <a:rPr lang="en-GB" dirty="0"/>
              <a:t>25%</a:t>
            </a:r>
            <a:r>
              <a:rPr lang="cs-CZ" dirty="0"/>
              <a:t> kapitálu společnosti vyplácející dividendy</a:t>
            </a:r>
            <a:r>
              <a:rPr lang="en-GB" dirty="0"/>
              <a:t> </a:t>
            </a:r>
          </a:p>
          <a:p>
            <a:pPr lvl="1"/>
            <a:r>
              <a:rPr lang="en-GB" dirty="0"/>
              <a:t>15% </a:t>
            </a:r>
            <a:r>
              <a:rPr lang="cs-CZ" dirty="0"/>
              <a:t>ve všech ostatních případech </a:t>
            </a:r>
            <a:endParaRPr lang="en-GB" dirty="0"/>
          </a:p>
          <a:p>
            <a:r>
              <a:rPr lang="cs-CZ" dirty="0"/>
              <a:t>Většina zemí zdaňuje u zdroje srážkou daně</a:t>
            </a:r>
            <a:endParaRPr lang="en-GB" dirty="0"/>
          </a:p>
          <a:p>
            <a:endParaRPr lang="cs-CZ" dirty="0">
              <a:solidFill>
                <a:schemeClr val="accent5">
                  <a:lumMod val="75000"/>
                </a:schemeClr>
              </a:solidFill>
            </a:endParaRPr>
          </a:p>
        </p:txBody>
      </p:sp>
      <p:cxnSp>
        <p:nvCxnSpPr>
          <p:cNvPr id="7" name="Straight Connector 6"/>
          <p:cNvCxnSpPr/>
          <p:nvPr/>
        </p:nvCxnSpPr>
        <p:spPr>
          <a:xfrm>
            <a:off x="358775" y="1700213"/>
            <a:ext cx="0" cy="467898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0121" y="1818167"/>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0121" y="2452580"/>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0121" y="3792280"/>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31123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Úroky</a:t>
            </a:r>
            <a:r>
              <a:rPr lang="en-GB" dirty="0"/>
              <a:t> (</a:t>
            </a:r>
            <a:r>
              <a:rPr lang="cs-CZ" dirty="0" err="1"/>
              <a:t>čl</a:t>
            </a:r>
            <a:r>
              <a:rPr lang="en-GB" dirty="0"/>
              <a:t>. 11</a:t>
            </a:r>
            <a:r>
              <a:rPr lang="cs-CZ" dirty="0"/>
              <a:t> Modelu OECD</a:t>
            </a:r>
            <a:r>
              <a:rPr lang="en-GB" dirty="0"/>
              <a:t>)</a:t>
            </a:r>
            <a:endParaRPr lang="cs-CZ" dirty="0"/>
          </a:p>
        </p:txBody>
      </p:sp>
      <p:sp>
        <p:nvSpPr>
          <p:cNvPr id="4" name="Content Placeholder 3"/>
          <p:cNvSpPr>
            <a:spLocks noGrp="1"/>
          </p:cNvSpPr>
          <p:nvPr>
            <p:ph idx="1"/>
          </p:nvPr>
        </p:nvSpPr>
        <p:spPr>
          <a:xfrm>
            <a:off x="1116012" y="1700213"/>
            <a:ext cx="7762174" cy="4678986"/>
          </a:xfrm>
        </p:spPr>
        <p:txBody>
          <a:bodyPr/>
          <a:lstStyle/>
          <a:p>
            <a:r>
              <a:rPr lang="cs-CZ" dirty="0"/>
              <a:t>Obecné pravidlo</a:t>
            </a:r>
            <a:r>
              <a:rPr lang="en-GB" dirty="0"/>
              <a:t> </a:t>
            </a:r>
            <a:r>
              <a:rPr lang="cs-CZ" dirty="0"/>
              <a:t>–</a:t>
            </a:r>
            <a:r>
              <a:rPr lang="en-GB" dirty="0"/>
              <a:t> </a:t>
            </a:r>
            <a:r>
              <a:rPr lang="cs-CZ" dirty="0"/>
              <a:t>úroky mohou být zdaněny ve státě, jehož je příjemce rezidentem </a:t>
            </a:r>
            <a:endParaRPr lang="en-GB" dirty="0"/>
          </a:p>
          <a:p>
            <a:r>
              <a:rPr lang="cs-CZ" dirty="0"/>
              <a:t>Stát zdroje může danit do výše 10%</a:t>
            </a:r>
          </a:p>
          <a:p>
            <a:r>
              <a:rPr lang="cs-CZ" dirty="0"/>
              <a:t>Ale smlouvy uzavřené Českou republikou, resp. bývalým Československem, oproti Modelové smlouvě obvykle úroky ve státě zdroje zdanit nedovolují</a:t>
            </a:r>
          </a:p>
          <a:p>
            <a:pPr lvl="1"/>
            <a:endParaRPr lang="cs-CZ" dirty="0"/>
          </a:p>
        </p:txBody>
      </p:sp>
      <p:cxnSp>
        <p:nvCxnSpPr>
          <p:cNvPr id="7" name="Straight Connector 6"/>
          <p:cNvCxnSpPr/>
          <p:nvPr/>
        </p:nvCxnSpPr>
        <p:spPr>
          <a:xfrm>
            <a:off x="358775" y="1700213"/>
            <a:ext cx="0" cy="467898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0121" y="1818167"/>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0121" y="2459668"/>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0121" y="2803453"/>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179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a:t>Princip tržního odstupu a spojené osoby</a:t>
            </a:r>
            <a:endParaRPr lang="en-US" dirty="0"/>
          </a:p>
        </p:txBody>
      </p:sp>
    </p:spTree>
    <p:extLst>
      <p:ext uri="{BB962C8B-B14F-4D97-AF65-F5344CB8AC3E}">
        <p14:creationId xmlns:p14="http://schemas.microsoft.com/office/powerpoint/2010/main" val="58728752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Licenční poplatky</a:t>
            </a:r>
            <a:r>
              <a:rPr lang="en-GB" dirty="0"/>
              <a:t> (</a:t>
            </a:r>
            <a:r>
              <a:rPr lang="cs-CZ" dirty="0" err="1"/>
              <a:t>čl</a:t>
            </a:r>
            <a:r>
              <a:rPr lang="en-GB" dirty="0"/>
              <a:t>. 12</a:t>
            </a:r>
            <a:r>
              <a:rPr lang="cs-CZ" dirty="0"/>
              <a:t> Modelu OECD</a:t>
            </a:r>
            <a:r>
              <a:rPr lang="en-GB" dirty="0"/>
              <a:t>)</a:t>
            </a:r>
            <a:endParaRPr lang="cs-CZ" dirty="0"/>
          </a:p>
        </p:txBody>
      </p:sp>
      <p:sp>
        <p:nvSpPr>
          <p:cNvPr id="4" name="Content Placeholder 3"/>
          <p:cNvSpPr>
            <a:spLocks noGrp="1"/>
          </p:cNvSpPr>
          <p:nvPr>
            <p:ph idx="1"/>
          </p:nvPr>
        </p:nvSpPr>
        <p:spPr>
          <a:xfrm>
            <a:off x="1116012" y="1700213"/>
            <a:ext cx="7634287" cy="4678986"/>
          </a:xfrm>
        </p:spPr>
        <p:txBody>
          <a:bodyPr/>
          <a:lstStyle/>
          <a:p>
            <a:r>
              <a:rPr lang="cs-CZ" dirty="0"/>
              <a:t>Licenční poplatky (zahrnují i nájemné) mohou být zdaněny pouze ve státě, kde je příjemce rezidentem </a:t>
            </a:r>
            <a:endParaRPr lang="en-GB" dirty="0"/>
          </a:p>
          <a:p>
            <a:r>
              <a:rPr lang="cs-CZ" dirty="0"/>
              <a:t>Ve státě zdroje se nedaní </a:t>
            </a:r>
          </a:p>
          <a:p>
            <a:r>
              <a:rPr lang="cs-CZ" dirty="0"/>
              <a:t>Ale smlouvy uzavřené Českou republikou, resp. bývalým Československem, oproti Modelové smlouvě často licenční poplatky ve státě zdroje zdanit dovolují </a:t>
            </a:r>
          </a:p>
          <a:p>
            <a:r>
              <a:rPr lang="cs-CZ" dirty="0"/>
              <a:t>Od 1.1. 2011 v rámci EU mezi mateřskou a dceřinou společností a sesterskými společnostmi od daně ve státě zdroje </a:t>
            </a:r>
            <a:r>
              <a:rPr lang="cs-CZ" b="1" dirty="0"/>
              <a:t>osvobozeno</a:t>
            </a:r>
            <a:r>
              <a:rPr lang="cs-CZ" dirty="0"/>
              <a:t> (konec přechodného období pro Českou republiku) </a:t>
            </a:r>
            <a:endParaRPr lang="en-GB" dirty="0"/>
          </a:p>
          <a:p>
            <a:endParaRPr lang="en-GB" dirty="0">
              <a:solidFill>
                <a:schemeClr val="accent5">
                  <a:lumMod val="75000"/>
                </a:schemeClr>
              </a:solidFill>
            </a:endParaRPr>
          </a:p>
          <a:p>
            <a:endParaRPr lang="cs-CZ" dirty="0">
              <a:solidFill>
                <a:schemeClr val="accent5">
                  <a:lumMod val="75000"/>
                </a:schemeClr>
              </a:solidFill>
            </a:endParaRPr>
          </a:p>
        </p:txBody>
      </p:sp>
      <p:cxnSp>
        <p:nvCxnSpPr>
          <p:cNvPr id="7" name="Straight Connector 6"/>
          <p:cNvCxnSpPr/>
          <p:nvPr/>
        </p:nvCxnSpPr>
        <p:spPr>
          <a:xfrm>
            <a:off x="358775" y="1700213"/>
            <a:ext cx="0" cy="467898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0121" y="1818167"/>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0121" y="2438408"/>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0121" y="2824723"/>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0121" y="3675320"/>
            <a:ext cx="65921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68925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Finanční náklady</a:t>
            </a:r>
            <a:br>
              <a:rPr lang="cs-CZ" dirty="0"/>
            </a:br>
            <a:r>
              <a:rPr lang="cs-CZ" dirty="0"/>
              <a:t>a jejich limitace</a:t>
            </a:r>
          </a:p>
        </p:txBody>
      </p:sp>
      <p:sp>
        <p:nvSpPr>
          <p:cNvPr id="11" name="Text Placeholder 10"/>
          <p:cNvSpPr>
            <a:spLocks noGrp="1"/>
          </p:cNvSpPr>
          <p:nvPr>
            <p:ph type="body" idx="1"/>
          </p:nvPr>
        </p:nvSpPr>
        <p:spPr/>
        <p:txBody>
          <a:bodyPr/>
          <a:lstStyle/>
          <a:p>
            <a:endParaRPr lang="cs-CZ" dirty="0"/>
          </a:p>
          <a:p>
            <a:endParaRPr lang="cs-CZ" sz="3200" i="1" dirty="0"/>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9748"/>
          <a:stretch/>
        </p:blipFill>
        <p:spPr>
          <a:xfrm flipH="1">
            <a:off x="5508467" y="1025920"/>
            <a:ext cx="3624382" cy="5006883"/>
          </a:xfrm>
          <a:prstGeom prst="rect">
            <a:avLst/>
          </a:prstGeom>
        </p:spPr>
      </p:pic>
    </p:spTree>
    <p:extLst>
      <p:ext uri="{BB962C8B-B14F-4D97-AF65-F5344CB8AC3E}">
        <p14:creationId xmlns:p14="http://schemas.microsoft.com/office/powerpoint/2010/main" val="244811889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6238" y="1725982"/>
            <a:ext cx="8391524" cy="864000"/>
            <a:chOff x="360985" y="1815308"/>
            <a:chExt cx="8406778" cy="864000"/>
          </a:xfrm>
        </p:grpSpPr>
        <p:sp>
          <p:nvSpPr>
            <p:cNvPr id="18" name="AutoShape 6"/>
            <p:cNvSpPr>
              <a:spLocks noChangeArrowheads="1"/>
            </p:cNvSpPr>
            <p:nvPr/>
          </p:nvSpPr>
          <p:spPr bwMode="gray">
            <a:xfrm>
              <a:off x="360985" y="1828208"/>
              <a:ext cx="1771650" cy="838200"/>
            </a:xfrm>
            <a:prstGeom prst="homePlate">
              <a:avLst>
                <a:gd name="adj" fmla="val 57244"/>
              </a:avLst>
            </a:prstGeom>
            <a:solidFill>
              <a:schemeClr val="accent3"/>
            </a:solidFill>
            <a:ln w="9525" algn="ctr">
              <a:noFill/>
              <a:miter lim="800000"/>
              <a:headEnd/>
              <a:tailEnd/>
            </a:ln>
            <a:effectLst/>
          </p:spPr>
          <p:txBody>
            <a:bodyPr lIns="36000" tIns="36000" rIns="36000" bIns="36000" anchor="ctr"/>
            <a:lstStyle/>
            <a:p>
              <a:pPr algn="ctr">
                <a:lnSpc>
                  <a:spcPct val="106000"/>
                </a:lnSpc>
                <a:buClr>
                  <a:schemeClr val="tx1"/>
                </a:buClr>
                <a:defRPr/>
              </a:pPr>
              <a:r>
                <a:rPr lang="cs-CZ" sz="1200" dirty="0">
                  <a:solidFill>
                    <a:schemeClr val="bg1"/>
                  </a:solidFill>
                  <a:ea typeface="ＭＳ Ｐゴシック" pitchFamily="50" charset="-128"/>
                </a:rPr>
                <a:t>Daňový náklad – odpis</a:t>
              </a:r>
            </a:p>
          </p:txBody>
        </p:sp>
        <p:sp>
          <p:nvSpPr>
            <p:cNvPr id="21" name="Text Placeholder 22"/>
            <p:cNvSpPr txBox="1">
              <a:spLocks/>
            </p:cNvSpPr>
            <p:nvPr/>
          </p:nvSpPr>
          <p:spPr bwMode="auto">
            <a:xfrm>
              <a:off x="2492375" y="1815308"/>
              <a:ext cx="6275388" cy="864000"/>
            </a:xfrm>
            <a:prstGeom prst="rect">
              <a:avLst/>
            </a:prstGeom>
            <a:ln w="19050"/>
          </p:spPr>
          <p:style>
            <a:lnRef idx="2">
              <a:schemeClr val="accent3"/>
            </a:lnRef>
            <a:fillRef idx="1">
              <a:schemeClr val="lt1"/>
            </a:fillRef>
            <a:effectRef idx="0">
              <a:schemeClr val="accent3"/>
            </a:effectRef>
            <a:fontRef idx="minor">
              <a:schemeClr val="dk1"/>
            </a:fontRef>
          </p:style>
          <p:txBody>
            <a:bodyPr lIns="108000" tIns="36000" rIns="0" bIns="36000" anchor="ctr" anchorCtr="0"/>
            <a:lstStyle/>
            <a:p>
              <a:pPr marL="191002" marR="0" lvl="1" indent="-191002" algn="l" defTabSz="957998" rtl="0" eaLnBrk="1" fontAlgn="base" latinLnBrk="0" hangingPunct="1">
                <a:lnSpc>
                  <a:spcPct val="106000"/>
                </a:lnSpc>
                <a:spcBef>
                  <a:spcPts val="576"/>
                </a:spcBef>
                <a:spcAft>
                  <a:spcPts val="0"/>
                </a:spcAft>
                <a:buClrTx/>
                <a:buSzTx/>
                <a:buFont typeface="Arial" charset="0"/>
                <a:buChar char="•"/>
                <a:tabLst/>
                <a:defRPr/>
              </a:pPr>
              <a:r>
                <a:rPr lang="cs-CZ" sz="1200" dirty="0">
                  <a:solidFill>
                    <a:schemeClr val="tx1"/>
                  </a:solidFill>
                  <a:latin typeface="+mj-lt"/>
                  <a:ea typeface="+mj-ea"/>
                  <a:cs typeface="+mj-cs"/>
                </a:rPr>
                <a:t>Kapitalizace úroků do majetku </a:t>
              </a:r>
              <a:endParaRPr kumimoji="0" lang="cs-CZ" sz="12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Text Box 4"/>
            <p:cNvSpPr txBox="1">
              <a:spLocks noChangeArrowheads="1"/>
            </p:cNvSpPr>
            <p:nvPr>
              <p:custDataLst>
                <p:tags r:id="rId4"/>
              </p:custDataLst>
            </p:nvPr>
          </p:nvSpPr>
          <p:spPr bwMode="auto">
            <a:xfrm>
              <a:off x="2137801" y="2001246"/>
              <a:ext cx="322263" cy="492125"/>
            </a:xfrm>
            <a:prstGeom prst="rect">
              <a:avLst/>
            </a:prstGeom>
            <a:noFill/>
            <a:ln w="6350" algn="ctr">
              <a:noFill/>
              <a:miter lim="800000"/>
              <a:headEnd/>
              <a:tailEnd/>
            </a:ln>
          </p:spPr>
          <p:txBody>
            <a:bodyPr wrap="none" lIns="0" tIns="0" rIns="0" bIns="0">
              <a:spAutoFit/>
            </a:bodyPr>
            <a:lstStyle/>
            <a:p>
              <a:r>
                <a:rPr lang="en-US" altLang="ja-JP" sz="3200" dirty="0">
                  <a:solidFill>
                    <a:schemeClr val="accent2"/>
                  </a:solidFill>
                  <a:ea typeface="ＭＳ Ｐゴシック" charset="-128"/>
                  <a:sym typeface="Wingdings" pitchFamily="2" charset="2"/>
                </a:rPr>
                <a:t></a:t>
              </a:r>
              <a:endParaRPr lang="en-US" sz="3200" dirty="0">
                <a:solidFill>
                  <a:schemeClr val="accent2"/>
                </a:solidFill>
                <a:ea typeface="ＭＳ Ｐゴシック" charset="-128"/>
                <a:sym typeface="Wingdings" pitchFamily="2" charset="2"/>
              </a:endParaRPr>
            </a:p>
          </p:txBody>
        </p:sp>
      </p:grpSp>
      <p:grpSp>
        <p:nvGrpSpPr>
          <p:cNvPr id="6" name="Group 5"/>
          <p:cNvGrpSpPr/>
          <p:nvPr/>
        </p:nvGrpSpPr>
        <p:grpSpPr>
          <a:xfrm>
            <a:off x="360985" y="4148830"/>
            <a:ext cx="8406777" cy="864000"/>
            <a:chOff x="360985" y="3976720"/>
            <a:chExt cx="8406777" cy="864000"/>
          </a:xfrm>
        </p:grpSpPr>
        <p:sp>
          <p:nvSpPr>
            <p:cNvPr id="20" name="AutoShape 8"/>
            <p:cNvSpPr>
              <a:spLocks noChangeArrowheads="1"/>
            </p:cNvSpPr>
            <p:nvPr/>
          </p:nvSpPr>
          <p:spPr bwMode="gray">
            <a:xfrm>
              <a:off x="360985" y="3989620"/>
              <a:ext cx="1771650" cy="838200"/>
            </a:xfrm>
            <a:prstGeom prst="homePlate">
              <a:avLst>
                <a:gd name="adj" fmla="val 57244"/>
              </a:avLst>
            </a:prstGeom>
            <a:solidFill>
              <a:schemeClr val="accent6"/>
            </a:solidFill>
            <a:ln w="9525" algn="ctr">
              <a:noFill/>
              <a:miter lim="800000"/>
              <a:headEnd/>
              <a:tailEnd/>
            </a:ln>
            <a:effectLst/>
          </p:spPr>
          <p:txBody>
            <a:bodyPr lIns="36000" tIns="36000" rIns="36000" bIns="36000" anchor="ctr"/>
            <a:lstStyle/>
            <a:p>
              <a:pPr algn="ctr">
                <a:lnSpc>
                  <a:spcPct val="106000"/>
                </a:lnSpc>
                <a:buClr>
                  <a:schemeClr val="tx1"/>
                </a:buClr>
                <a:buFont typeface="Wingdings 2" pitchFamily="18" charset="2"/>
                <a:buNone/>
                <a:defRPr/>
              </a:pPr>
              <a:r>
                <a:rPr lang="cs-CZ" sz="1200" dirty="0">
                  <a:solidFill>
                    <a:schemeClr val="bg1"/>
                  </a:solidFill>
                </a:rPr>
                <a:t>Daňový náklad možný posun v období</a:t>
              </a:r>
              <a:endParaRPr lang="en-GB" sz="1200" dirty="0">
                <a:solidFill>
                  <a:schemeClr val="bg1"/>
                </a:solidFill>
              </a:endParaRPr>
            </a:p>
          </p:txBody>
        </p:sp>
        <p:sp>
          <p:nvSpPr>
            <p:cNvPr id="33" name="Text Placeholder 22"/>
            <p:cNvSpPr txBox="1">
              <a:spLocks/>
            </p:cNvSpPr>
            <p:nvPr/>
          </p:nvSpPr>
          <p:spPr bwMode="auto">
            <a:xfrm>
              <a:off x="2492374" y="3976720"/>
              <a:ext cx="6275388" cy="864000"/>
            </a:xfrm>
            <a:prstGeom prst="rect">
              <a:avLst/>
            </a:prstGeom>
            <a:ln w="19050">
              <a:solidFill>
                <a:schemeClr val="accent6"/>
              </a:solidFill>
            </a:ln>
          </p:spPr>
          <p:style>
            <a:lnRef idx="2">
              <a:schemeClr val="accent3"/>
            </a:lnRef>
            <a:fillRef idx="1">
              <a:schemeClr val="lt1"/>
            </a:fillRef>
            <a:effectRef idx="0">
              <a:schemeClr val="accent3"/>
            </a:effectRef>
            <a:fontRef idx="minor">
              <a:schemeClr val="dk1"/>
            </a:fontRef>
          </p:style>
          <p:txBody>
            <a:bodyPr lIns="108000" tIns="36000" rIns="0" bIns="36000" anchor="ctr" anchorCtr="0"/>
            <a:lstStyle/>
            <a:p>
              <a:pPr marL="191002" lvl="1" indent="-191002" defTabSz="957998">
                <a:lnSpc>
                  <a:spcPct val="106000"/>
                </a:lnSpc>
                <a:spcBef>
                  <a:spcPts val="576"/>
                </a:spcBef>
                <a:spcAft>
                  <a:spcPts val="0"/>
                </a:spcAft>
                <a:buFont typeface="Arial" charset="0"/>
                <a:buChar char="•"/>
                <a:defRPr/>
              </a:pPr>
              <a:r>
                <a:rPr lang="cs-CZ" sz="1200" dirty="0">
                  <a:solidFill>
                    <a:schemeClr val="tx1"/>
                  </a:solidFill>
                  <a:latin typeface="+mj-lt"/>
                  <a:ea typeface="+mj-ea"/>
                  <a:cs typeface="+mj-cs"/>
                </a:rPr>
                <a:t>Úroky z úvěrů/půjček od fyzických osob</a:t>
              </a:r>
            </a:p>
          </p:txBody>
        </p:sp>
        <p:sp>
          <p:nvSpPr>
            <p:cNvPr id="15" name="Text Box 4"/>
            <p:cNvSpPr txBox="1">
              <a:spLocks noChangeArrowheads="1"/>
            </p:cNvSpPr>
            <p:nvPr>
              <p:custDataLst>
                <p:tags r:id="rId3"/>
              </p:custDataLst>
            </p:nvPr>
          </p:nvSpPr>
          <p:spPr bwMode="auto">
            <a:xfrm>
              <a:off x="2137801" y="4162658"/>
              <a:ext cx="322263" cy="492125"/>
            </a:xfrm>
            <a:prstGeom prst="rect">
              <a:avLst/>
            </a:prstGeom>
            <a:noFill/>
            <a:ln w="6350" algn="ctr">
              <a:noFill/>
              <a:miter lim="800000"/>
              <a:headEnd/>
              <a:tailEnd/>
            </a:ln>
          </p:spPr>
          <p:txBody>
            <a:bodyPr wrap="none" lIns="0" tIns="0" rIns="0" bIns="0">
              <a:spAutoFit/>
            </a:bodyPr>
            <a:lstStyle/>
            <a:p>
              <a:r>
                <a:rPr lang="en-US" altLang="ja-JP" sz="3200" dirty="0">
                  <a:solidFill>
                    <a:schemeClr val="accent2"/>
                  </a:solidFill>
                  <a:ea typeface="ＭＳ Ｐゴシック" charset="-128"/>
                  <a:sym typeface="Wingdings" pitchFamily="2" charset="2"/>
                </a:rPr>
                <a:t></a:t>
              </a:r>
              <a:endParaRPr lang="en-US" sz="3200" dirty="0">
                <a:solidFill>
                  <a:schemeClr val="accent2"/>
                </a:solidFill>
                <a:ea typeface="ＭＳ Ｐゴシック" charset="-128"/>
                <a:sym typeface="Wingdings" pitchFamily="2" charset="2"/>
              </a:endParaRPr>
            </a:p>
          </p:txBody>
        </p:sp>
      </p:grpSp>
      <p:grpSp>
        <p:nvGrpSpPr>
          <p:cNvPr id="5" name="Group 4"/>
          <p:cNvGrpSpPr/>
          <p:nvPr/>
        </p:nvGrpSpPr>
        <p:grpSpPr>
          <a:xfrm>
            <a:off x="360985" y="5372741"/>
            <a:ext cx="8406778" cy="864000"/>
            <a:chOff x="360985" y="5029841"/>
            <a:chExt cx="8406778" cy="864000"/>
          </a:xfrm>
        </p:grpSpPr>
        <p:sp>
          <p:nvSpPr>
            <p:cNvPr id="31" name="AutoShape 9"/>
            <p:cNvSpPr>
              <a:spLocks noChangeArrowheads="1"/>
            </p:cNvSpPr>
            <p:nvPr/>
          </p:nvSpPr>
          <p:spPr bwMode="gray">
            <a:xfrm>
              <a:off x="360985" y="5042741"/>
              <a:ext cx="1771650" cy="838200"/>
            </a:xfrm>
            <a:prstGeom prst="homePlate">
              <a:avLst>
                <a:gd name="adj" fmla="val 57244"/>
              </a:avLst>
            </a:prstGeom>
            <a:solidFill>
              <a:schemeClr val="accent2"/>
            </a:solidFill>
            <a:ln>
              <a:noFill/>
              <a:headEnd/>
              <a:tailEnd/>
            </a:ln>
            <a:effectLst/>
          </p:spPr>
          <p:style>
            <a:lnRef idx="1">
              <a:schemeClr val="accent5"/>
            </a:lnRef>
            <a:fillRef idx="3">
              <a:schemeClr val="accent5"/>
            </a:fillRef>
            <a:effectRef idx="2">
              <a:schemeClr val="accent5"/>
            </a:effectRef>
            <a:fontRef idx="minor">
              <a:schemeClr val="lt1"/>
            </a:fontRef>
          </p:style>
          <p:txBody>
            <a:bodyPr lIns="36000" tIns="36000" rIns="36000" bIns="36000" anchor="ctr"/>
            <a:lstStyle/>
            <a:p>
              <a:pPr algn="ctr">
                <a:lnSpc>
                  <a:spcPct val="106000"/>
                </a:lnSpc>
                <a:buClr>
                  <a:schemeClr val="tx1"/>
                </a:buClr>
                <a:buFont typeface="Wingdings 2" pitchFamily="18" charset="2"/>
                <a:buNone/>
                <a:defRPr/>
              </a:pPr>
              <a:r>
                <a:rPr lang="cs-CZ" sz="1200" dirty="0">
                  <a:solidFill>
                    <a:schemeClr val="bg1"/>
                  </a:solidFill>
                </a:rPr>
                <a:t>Daňový náklad</a:t>
              </a:r>
            </a:p>
          </p:txBody>
        </p:sp>
        <p:sp>
          <p:nvSpPr>
            <p:cNvPr id="34" name="Text Placeholder 23"/>
            <p:cNvSpPr txBox="1">
              <a:spLocks/>
            </p:cNvSpPr>
            <p:nvPr/>
          </p:nvSpPr>
          <p:spPr bwMode="auto">
            <a:xfrm>
              <a:off x="2492376" y="5029841"/>
              <a:ext cx="6275387" cy="864000"/>
            </a:xfrm>
            <a:prstGeom prst="rect">
              <a:avLst/>
            </a:prstGeom>
            <a:ln w="19050">
              <a:solidFill>
                <a:schemeClr val="accent2"/>
              </a:solidFill>
            </a:ln>
          </p:spPr>
          <p:style>
            <a:lnRef idx="2">
              <a:schemeClr val="accent5"/>
            </a:lnRef>
            <a:fillRef idx="1">
              <a:schemeClr val="lt1"/>
            </a:fillRef>
            <a:effectRef idx="0">
              <a:schemeClr val="accent5"/>
            </a:effectRef>
            <a:fontRef idx="minor">
              <a:schemeClr val="dk1"/>
            </a:fontRef>
          </p:style>
          <p:txBody>
            <a:bodyPr lIns="108000" tIns="36000" rIns="0" bIns="36000" anchor="ctr" anchorCtr="0"/>
            <a:lstStyle/>
            <a:p>
              <a:pPr marL="191002" lvl="1" indent="-191002" defTabSz="957998">
                <a:lnSpc>
                  <a:spcPct val="106000"/>
                </a:lnSpc>
                <a:spcBef>
                  <a:spcPts val="576"/>
                </a:spcBef>
                <a:spcAft>
                  <a:spcPts val="0"/>
                </a:spcAft>
                <a:buFont typeface="Arial" charset="0"/>
                <a:buChar char="•"/>
                <a:defRPr/>
              </a:pPr>
              <a:r>
                <a:rPr lang="cs-CZ" sz="1200" dirty="0">
                  <a:solidFill>
                    <a:schemeClr val="tx1"/>
                  </a:solidFill>
                  <a:latin typeface="+mj-lt"/>
                  <a:ea typeface="+mj-ea"/>
                  <a:cs typeface="+mj-cs"/>
                </a:rPr>
                <a:t>Např. úroky z úvěrů/půjček a financování výplaty dividend</a:t>
              </a:r>
            </a:p>
            <a:p>
              <a:pPr marL="191002" lvl="1" indent="-191002" defTabSz="957998">
                <a:lnSpc>
                  <a:spcPct val="106000"/>
                </a:lnSpc>
                <a:spcBef>
                  <a:spcPts val="576"/>
                </a:spcBef>
                <a:spcAft>
                  <a:spcPts val="0"/>
                </a:spcAft>
                <a:buFont typeface="Arial" charset="0"/>
                <a:buChar char="•"/>
                <a:defRPr/>
              </a:pPr>
              <a:r>
                <a:rPr lang="cs-CZ" sz="1200" dirty="0">
                  <a:solidFill>
                    <a:schemeClr val="tx1"/>
                  </a:solidFill>
                  <a:latin typeface="+mj-lt"/>
                  <a:ea typeface="+mj-ea"/>
                  <a:cs typeface="+mj-cs"/>
                </a:rPr>
                <a:t>Ostatní úroky prokázané poplatníkem</a:t>
              </a:r>
            </a:p>
          </p:txBody>
        </p:sp>
        <p:sp>
          <p:nvSpPr>
            <p:cNvPr id="16" name="Text Box 4"/>
            <p:cNvSpPr txBox="1">
              <a:spLocks noChangeArrowheads="1"/>
            </p:cNvSpPr>
            <p:nvPr>
              <p:custDataLst>
                <p:tags r:id="rId2"/>
              </p:custDataLst>
            </p:nvPr>
          </p:nvSpPr>
          <p:spPr bwMode="auto">
            <a:xfrm>
              <a:off x="2137801" y="5215779"/>
              <a:ext cx="322263" cy="492125"/>
            </a:xfrm>
            <a:prstGeom prst="rect">
              <a:avLst/>
            </a:prstGeom>
            <a:noFill/>
            <a:ln w="6350" algn="ctr">
              <a:noFill/>
              <a:miter lim="800000"/>
              <a:headEnd/>
              <a:tailEnd/>
            </a:ln>
          </p:spPr>
          <p:txBody>
            <a:bodyPr wrap="none" lIns="0" tIns="0" rIns="0" bIns="0">
              <a:spAutoFit/>
            </a:bodyPr>
            <a:lstStyle/>
            <a:p>
              <a:r>
                <a:rPr lang="en-US" altLang="ja-JP" sz="3200" dirty="0">
                  <a:solidFill>
                    <a:schemeClr val="accent2"/>
                  </a:solidFill>
                  <a:ea typeface="ＭＳ Ｐゴシック" charset="-128"/>
                  <a:sym typeface="Wingdings" pitchFamily="2" charset="2"/>
                </a:rPr>
                <a:t></a:t>
              </a:r>
              <a:endParaRPr lang="en-US" sz="3200" dirty="0">
                <a:solidFill>
                  <a:schemeClr val="accent2"/>
                </a:solidFill>
                <a:ea typeface="ＭＳ Ｐゴシック" charset="-128"/>
                <a:sym typeface="Wingdings" pitchFamily="2" charset="2"/>
              </a:endParaRPr>
            </a:p>
          </p:txBody>
        </p:sp>
      </p:grpSp>
      <p:sp>
        <p:nvSpPr>
          <p:cNvPr id="23" name="Text Placeholder 1"/>
          <p:cNvSpPr>
            <a:spLocks noGrp="1"/>
          </p:cNvSpPr>
          <p:nvPr>
            <p:ph type="body" sz="quarter" idx="13"/>
          </p:nvPr>
        </p:nvSpPr>
        <p:spPr>
          <a:xfrm>
            <a:off x="376237" y="651600"/>
            <a:ext cx="8391525" cy="757255"/>
          </a:xfrm>
        </p:spPr>
        <p:txBody>
          <a:bodyPr/>
          <a:lstStyle/>
          <a:p>
            <a:r>
              <a:rPr lang="cs-CZ" dirty="0"/>
              <a:t>Úroky a jejich daňová uznatelnost</a:t>
            </a:r>
            <a:endParaRPr lang="en-GB" dirty="0"/>
          </a:p>
        </p:txBody>
      </p:sp>
      <p:sp>
        <p:nvSpPr>
          <p:cNvPr id="24" name="Title 2"/>
          <p:cNvSpPr>
            <a:spLocks noGrp="1"/>
          </p:cNvSpPr>
          <p:nvPr>
            <p:ph type="title"/>
          </p:nvPr>
        </p:nvSpPr>
        <p:spPr>
          <a:xfrm>
            <a:off x="376237" y="317499"/>
            <a:ext cx="8391525" cy="334101"/>
          </a:xfrm>
        </p:spPr>
        <p:txBody>
          <a:bodyPr/>
          <a:lstStyle/>
          <a:p>
            <a:r>
              <a:rPr lang="cs-CZ" dirty="0"/>
              <a:t>Finanční náklady</a:t>
            </a:r>
            <a:endParaRPr lang="en-GB" dirty="0"/>
          </a:p>
        </p:txBody>
      </p:sp>
      <p:grpSp>
        <p:nvGrpSpPr>
          <p:cNvPr id="27" name="Group 26"/>
          <p:cNvGrpSpPr/>
          <p:nvPr/>
        </p:nvGrpSpPr>
        <p:grpSpPr>
          <a:xfrm>
            <a:off x="360985" y="2776865"/>
            <a:ext cx="8406777" cy="1159401"/>
            <a:chOff x="360985" y="2720375"/>
            <a:chExt cx="8406777" cy="1159401"/>
          </a:xfrm>
        </p:grpSpPr>
        <p:sp>
          <p:nvSpPr>
            <p:cNvPr id="28" name="AutoShape 7"/>
            <p:cNvSpPr>
              <a:spLocks noChangeArrowheads="1"/>
            </p:cNvSpPr>
            <p:nvPr/>
          </p:nvSpPr>
          <p:spPr bwMode="gray">
            <a:xfrm>
              <a:off x="360985" y="2881329"/>
              <a:ext cx="1771650" cy="838200"/>
            </a:xfrm>
            <a:prstGeom prst="homePlate">
              <a:avLst>
                <a:gd name="adj" fmla="val 57244"/>
              </a:avLst>
            </a:prstGeom>
            <a:solidFill>
              <a:schemeClr val="accent1"/>
            </a:solidFill>
            <a:ln>
              <a:noFill/>
              <a:headEnd/>
              <a:tailEnd/>
            </a:ln>
            <a:effectLst/>
          </p:spPr>
          <p:style>
            <a:lnRef idx="1">
              <a:schemeClr val="accent5"/>
            </a:lnRef>
            <a:fillRef idx="3">
              <a:schemeClr val="accent5"/>
            </a:fillRef>
            <a:effectRef idx="2">
              <a:schemeClr val="accent5"/>
            </a:effectRef>
            <a:fontRef idx="minor">
              <a:schemeClr val="lt1"/>
            </a:fontRef>
          </p:style>
          <p:txBody>
            <a:bodyPr lIns="36000" tIns="36000" rIns="36000" bIns="36000" anchor="ctr"/>
            <a:lstStyle/>
            <a:p>
              <a:pPr algn="ctr">
                <a:lnSpc>
                  <a:spcPct val="106000"/>
                </a:lnSpc>
                <a:buClr>
                  <a:schemeClr val="tx1"/>
                </a:buClr>
                <a:buFont typeface="Wingdings 2" pitchFamily="18" charset="2"/>
                <a:buNone/>
                <a:defRPr/>
              </a:pPr>
              <a:r>
                <a:rPr lang="cs-CZ" sz="1200" dirty="0">
                  <a:solidFill>
                    <a:schemeClr val="bg1"/>
                  </a:solidFill>
                </a:rPr>
                <a:t>Nedaňový náklad</a:t>
              </a:r>
            </a:p>
          </p:txBody>
        </p:sp>
        <p:sp>
          <p:nvSpPr>
            <p:cNvPr id="29" name="Text Placeholder 23"/>
            <p:cNvSpPr txBox="1">
              <a:spLocks/>
            </p:cNvSpPr>
            <p:nvPr/>
          </p:nvSpPr>
          <p:spPr bwMode="auto">
            <a:xfrm>
              <a:off x="2492375" y="2720375"/>
              <a:ext cx="6275387" cy="1159401"/>
            </a:xfrm>
            <a:prstGeom prst="rect">
              <a:avLst/>
            </a:prstGeom>
            <a:ln w="19050">
              <a:solidFill>
                <a:schemeClr val="accent1"/>
              </a:solidFill>
            </a:ln>
          </p:spPr>
          <p:style>
            <a:lnRef idx="2">
              <a:schemeClr val="accent5"/>
            </a:lnRef>
            <a:fillRef idx="1">
              <a:schemeClr val="lt1"/>
            </a:fillRef>
            <a:effectRef idx="0">
              <a:schemeClr val="accent5"/>
            </a:effectRef>
            <a:fontRef idx="minor">
              <a:schemeClr val="dk1"/>
            </a:fontRef>
          </p:style>
          <p:txBody>
            <a:bodyPr lIns="108000" tIns="36000" rIns="0" bIns="36000" anchor="ctr" anchorCtr="0"/>
            <a:lstStyle/>
            <a:p>
              <a:pPr marL="191002" marR="0" lvl="1" indent="-191002" algn="l" defTabSz="957998" rtl="0" eaLnBrk="1" fontAlgn="base" latinLnBrk="0" hangingPunct="1">
                <a:lnSpc>
                  <a:spcPct val="106000"/>
                </a:lnSpc>
                <a:spcBef>
                  <a:spcPts val="576"/>
                </a:spcBef>
                <a:spcAft>
                  <a:spcPts val="0"/>
                </a:spcAft>
                <a:buClrTx/>
                <a:buSzTx/>
                <a:buFont typeface="Arial" charset="0"/>
                <a:buChar char="•"/>
                <a:tabLst/>
                <a:defRPr/>
              </a:pPr>
              <a:r>
                <a:rPr lang="cs-CZ" sz="1200" dirty="0">
                  <a:solidFill>
                    <a:srgbClr val="FF0000"/>
                  </a:solidFill>
                  <a:latin typeface="+mj-lt"/>
                  <a:ea typeface="+mj-ea"/>
                  <a:cs typeface="+mj-cs"/>
                </a:rPr>
                <a:t>Závislost úroku na výsledku hospodaření</a:t>
              </a:r>
            </a:p>
            <a:p>
              <a:pPr marL="191002" marR="0" lvl="1" indent="-191002" algn="l" defTabSz="957998" rtl="0" eaLnBrk="1" fontAlgn="base" latinLnBrk="0" hangingPunct="1">
                <a:lnSpc>
                  <a:spcPct val="106000"/>
                </a:lnSpc>
                <a:spcBef>
                  <a:spcPts val="576"/>
                </a:spcBef>
                <a:spcAft>
                  <a:spcPts val="0"/>
                </a:spcAft>
                <a:buClrTx/>
                <a:buSzTx/>
                <a:buFont typeface="Arial" charset="0"/>
                <a:buChar char="•"/>
                <a:tabLst/>
                <a:defRPr/>
              </a:pPr>
              <a:r>
                <a:rPr kumimoji="0" lang="cs-CZ" sz="1200" b="1" i="0" u="none" strike="noStrike" kern="1200" cap="none" spc="0" normalizeH="0" baseline="0" noProof="0" dirty="0">
                  <a:ln>
                    <a:noFill/>
                  </a:ln>
                  <a:solidFill>
                    <a:srgbClr val="FF0000"/>
                  </a:solidFill>
                  <a:effectLst/>
                  <a:uLnTx/>
                  <a:uFillTx/>
                  <a:latin typeface="+mj-lt"/>
                  <a:ea typeface="+mj-ea"/>
                  <a:cs typeface="+mj-cs"/>
                </a:rPr>
                <a:t>Pravidlo nízké kapitalizace </a:t>
              </a:r>
            </a:p>
            <a:p>
              <a:pPr marL="191002" marR="0" lvl="1" indent="-191002" algn="l" defTabSz="957998" rtl="0" eaLnBrk="1" fontAlgn="base" latinLnBrk="0" hangingPunct="1">
                <a:lnSpc>
                  <a:spcPct val="106000"/>
                </a:lnSpc>
                <a:spcBef>
                  <a:spcPts val="576"/>
                </a:spcBef>
                <a:spcAft>
                  <a:spcPts val="0"/>
                </a:spcAft>
                <a:buClrTx/>
                <a:buSzTx/>
                <a:buFont typeface="Arial" charset="0"/>
                <a:buChar char="•"/>
                <a:tabLst/>
                <a:defRPr/>
              </a:pPr>
              <a:r>
                <a:rPr lang="cs-CZ" sz="1200" dirty="0">
                  <a:solidFill>
                    <a:srgbClr val="FF0000"/>
                  </a:solidFill>
                  <a:latin typeface="+mj-lt"/>
                </a:rPr>
                <a:t>Úroky z úvěru/půjček – získání podílu v dceřiné společnosti</a:t>
              </a:r>
            </a:p>
            <a:p>
              <a:pPr marL="191002" marR="0" lvl="1" indent="-191002" algn="l" defTabSz="957998" rtl="0" eaLnBrk="1" fontAlgn="base" latinLnBrk="0" hangingPunct="1">
                <a:lnSpc>
                  <a:spcPct val="106000"/>
                </a:lnSpc>
                <a:spcBef>
                  <a:spcPts val="576"/>
                </a:spcBef>
                <a:spcAft>
                  <a:spcPts val="0"/>
                </a:spcAft>
                <a:buClrTx/>
                <a:buSzTx/>
                <a:buFont typeface="Arial" charset="0"/>
                <a:buChar char="•"/>
                <a:tabLst/>
                <a:defRPr/>
              </a:pPr>
              <a:r>
                <a:rPr lang="cs-CZ" sz="1200" b="1" dirty="0">
                  <a:solidFill>
                    <a:srgbClr val="FF0000"/>
                  </a:solidFill>
                  <a:latin typeface="+mj-lt"/>
                </a:rPr>
                <a:t>Nadměrné výpůjční výdaje – implementace ATAD</a:t>
              </a:r>
            </a:p>
          </p:txBody>
        </p:sp>
        <p:sp>
          <p:nvSpPr>
            <p:cNvPr id="30" name="Text Box 5"/>
            <p:cNvSpPr txBox="1">
              <a:spLocks noChangeArrowheads="1"/>
            </p:cNvSpPr>
            <p:nvPr>
              <p:custDataLst>
                <p:tags r:id="rId1"/>
              </p:custDataLst>
            </p:nvPr>
          </p:nvSpPr>
          <p:spPr bwMode="auto">
            <a:xfrm>
              <a:off x="2134626" y="2992454"/>
              <a:ext cx="325438" cy="615950"/>
            </a:xfrm>
            <a:prstGeom prst="rect">
              <a:avLst/>
            </a:prstGeom>
            <a:noFill/>
            <a:ln w="6350" algn="ctr">
              <a:noFill/>
              <a:miter lim="800000"/>
              <a:headEnd/>
              <a:tailEnd/>
            </a:ln>
          </p:spPr>
          <p:txBody>
            <a:bodyPr wrap="none" lIns="0" tIns="0" rIns="0" bIns="0">
              <a:spAutoFit/>
            </a:bodyPr>
            <a:lstStyle/>
            <a:p>
              <a:pPr algn="ctr"/>
              <a:r>
                <a:rPr lang="en-US" altLang="ja-JP" sz="4000" dirty="0">
                  <a:solidFill>
                    <a:srgbClr val="DA291C"/>
                  </a:solidFill>
                  <a:ea typeface="ＭＳ Ｐゴシック" charset="-128"/>
                  <a:sym typeface="Wingdings" pitchFamily="2" charset="2"/>
                </a:rPr>
                <a:t></a:t>
              </a:r>
              <a:endParaRPr lang="en-US" sz="4000" dirty="0">
                <a:solidFill>
                  <a:srgbClr val="DA291C"/>
                </a:solidFill>
                <a:ea typeface="ＭＳ Ｐゴシック" charset="-128"/>
                <a:sym typeface="Wingdings" pitchFamily="2" charset="2"/>
              </a:endParaRPr>
            </a:p>
          </p:txBody>
        </p:sp>
      </p:grpSp>
    </p:spTree>
    <p:extLst>
      <p:ext uri="{BB962C8B-B14F-4D97-AF65-F5344CB8AC3E}">
        <p14:creationId xmlns:p14="http://schemas.microsoft.com/office/powerpoint/2010/main" val="123774619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a:t>Test nízké kapitalizace</a:t>
            </a:r>
            <a:endParaRPr lang="en-US" dirty="0"/>
          </a:p>
        </p:txBody>
      </p:sp>
    </p:spTree>
    <p:extLst>
      <p:ext uri="{BB962C8B-B14F-4D97-AF65-F5344CB8AC3E}">
        <p14:creationId xmlns:p14="http://schemas.microsoft.com/office/powerpoint/2010/main" val="1642366127"/>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cs-CZ" dirty="0"/>
              <a:t>Definice</a:t>
            </a:r>
          </a:p>
        </p:txBody>
      </p:sp>
      <p:sp>
        <p:nvSpPr>
          <p:cNvPr id="51202" name="Rectangle 2"/>
          <p:cNvSpPr>
            <a:spLocks noGrp="1" noChangeArrowheads="1"/>
          </p:cNvSpPr>
          <p:nvPr>
            <p:ph type="title"/>
          </p:nvPr>
        </p:nvSpPr>
        <p:spPr/>
        <p:txBody>
          <a:bodyPr/>
          <a:lstStyle/>
          <a:p>
            <a:r>
              <a:rPr lang="cs-CZ" dirty="0"/>
              <a:t>Pravidlo nízké kapitalizace</a:t>
            </a:r>
            <a:endParaRPr lang="en-US" dirty="0"/>
          </a:p>
        </p:txBody>
      </p:sp>
      <p:sp>
        <p:nvSpPr>
          <p:cNvPr id="51203" name="Rectangle 3"/>
          <p:cNvSpPr>
            <a:spLocks noGrp="1" noChangeArrowheads="1"/>
          </p:cNvSpPr>
          <p:nvPr>
            <p:ph idx="1"/>
          </p:nvPr>
        </p:nvSpPr>
        <p:spPr/>
        <p:txBody>
          <a:bodyPr/>
          <a:lstStyle/>
          <a:p>
            <a:pPr marL="182563" lvl="1" indent="-182563">
              <a:spcAft>
                <a:spcPts val="600"/>
              </a:spcAft>
              <a:buClr>
                <a:schemeClr val="tx1"/>
              </a:buClr>
            </a:pPr>
            <a:r>
              <a:rPr lang="cs-CZ" sz="1400" dirty="0"/>
              <a:t>Účelem zavedení testu nízké kapitalizace bylo zabránit vyvádění zisků v případě spojených osob z České republiky prostřednictvím úvěrových finančních nástrojů.</a:t>
            </a:r>
          </a:p>
          <a:p>
            <a:pPr marL="182563" lvl="1" indent="-182563">
              <a:spcAft>
                <a:spcPts val="600"/>
              </a:spcAft>
              <a:buClr>
                <a:schemeClr val="tx1"/>
              </a:buClr>
            </a:pPr>
            <a:endParaRPr lang="cs-CZ" sz="1400" dirty="0"/>
          </a:p>
          <a:p>
            <a:pPr lvl="1">
              <a:spcAft>
                <a:spcPts val="600"/>
              </a:spcAft>
              <a:buClr>
                <a:schemeClr val="tx1"/>
              </a:buClr>
            </a:pPr>
            <a:r>
              <a:rPr lang="cs-CZ" sz="1400" dirty="0"/>
              <a:t>Pravidlo definováno v ustanovení § 25 odst. 1 písm. w).</a:t>
            </a:r>
          </a:p>
          <a:p>
            <a:pPr lvl="1">
              <a:spcAft>
                <a:spcPts val="600"/>
              </a:spcAft>
              <a:buClr>
                <a:schemeClr val="tx1"/>
              </a:buClr>
            </a:pPr>
            <a:endParaRPr lang="cs-CZ" sz="1400" dirty="0"/>
          </a:p>
          <a:p>
            <a:pPr lvl="1">
              <a:spcAft>
                <a:spcPts val="600"/>
              </a:spcAft>
              <a:buClr>
                <a:schemeClr val="tx1"/>
              </a:buClr>
            </a:pPr>
            <a:r>
              <a:rPr lang="cs-CZ" sz="1400" dirty="0"/>
              <a:t>Vztahuje se na </a:t>
            </a:r>
            <a:r>
              <a:rPr lang="cs-CZ" sz="1400" b="1" dirty="0"/>
              <a:t>úvěrové finanční nástroje </a:t>
            </a:r>
            <a:r>
              <a:rPr lang="cs-CZ" sz="1400" dirty="0"/>
              <a:t>(definice dle § 19 odst. 1 písm. </a:t>
            </a:r>
            <a:r>
              <a:rPr lang="cs-CZ" sz="1400" dirty="0" err="1"/>
              <a:t>zk</a:t>
            </a:r>
            <a:r>
              <a:rPr lang="cs-CZ" sz="1400" dirty="0"/>
              <a:t>) </a:t>
            </a:r>
            <a:r>
              <a:rPr lang="cs-CZ" sz="1400" b="1" dirty="0"/>
              <a:t>poskytnuté spojenou osobou</a:t>
            </a:r>
            <a:r>
              <a:rPr lang="cs-CZ" sz="1400" dirty="0"/>
              <a:t> (viz definice § 23 odst. 7) </a:t>
            </a:r>
            <a:r>
              <a:rPr lang="cs-CZ" sz="1400" b="1" dirty="0"/>
              <a:t>a finanční výdaje (náklady) související</a:t>
            </a:r>
            <a:r>
              <a:rPr lang="cs-CZ" sz="1400" dirty="0"/>
              <a:t>.</a:t>
            </a:r>
          </a:p>
          <a:p>
            <a:pPr lvl="1">
              <a:spcAft>
                <a:spcPts val="600"/>
              </a:spcAft>
              <a:buClr>
                <a:schemeClr val="tx1"/>
              </a:buClr>
            </a:pPr>
            <a:endParaRPr lang="cs-CZ" sz="1400" dirty="0"/>
          </a:p>
          <a:p>
            <a:pPr lvl="1">
              <a:spcAft>
                <a:spcPts val="600"/>
              </a:spcAft>
              <a:buClr>
                <a:schemeClr val="tx1"/>
              </a:buClr>
            </a:pPr>
            <a:r>
              <a:rPr lang="cs-CZ" sz="1400" dirty="0"/>
              <a:t>Poměřuje výši vlastního kapitálu a množství úvěrových finančních nástrojů od spojených osob.</a:t>
            </a:r>
          </a:p>
          <a:p>
            <a:pPr lvl="1">
              <a:spcAft>
                <a:spcPts val="600"/>
              </a:spcAft>
              <a:buClr>
                <a:schemeClr val="tx1"/>
              </a:buClr>
            </a:pPr>
            <a:endParaRPr lang="cs-CZ" sz="1400" dirty="0"/>
          </a:p>
          <a:p>
            <a:pPr lvl="1">
              <a:spcAft>
                <a:spcPts val="600"/>
              </a:spcAft>
              <a:buClr>
                <a:schemeClr val="tx1"/>
              </a:buClr>
            </a:pPr>
            <a:r>
              <a:rPr lang="cs-CZ" sz="1400" dirty="0"/>
              <a:t>Při výpočtu vhodné postupovat dle pokynu D-22.</a:t>
            </a:r>
          </a:p>
          <a:p>
            <a:pPr marL="0" lvl="1" indent="0">
              <a:spcAft>
                <a:spcPts val="600"/>
              </a:spcAft>
              <a:buClr>
                <a:schemeClr val="tx1"/>
              </a:buClr>
              <a:buNone/>
            </a:pPr>
            <a:endParaRPr lang="cs-CZ" dirty="0"/>
          </a:p>
          <a:p>
            <a:pPr marL="347051" lvl="2" indent="-182563">
              <a:spcAft>
                <a:spcPts val="600"/>
              </a:spcAft>
              <a:buClr>
                <a:schemeClr val="tx1"/>
              </a:buClr>
            </a:pPr>
            <a:endParaRPr lang="cs-CZ" dirty="0"/>
          </a:p>
        </p:txBody>
      </p:sp>
      <p:grpSp>
        <p:nvGrpSpPr>
          <p:cNvPr id="5" name="Group 432"/>
          <p:cNvGrpSpPr>
            <a:grpSpLocks noChangeAspect="1"/>
          </p:cNvGrpSpPr>
          <p:nvPr/>
        </p:nvGrpSpPr>
        <p:grpSpPr bwMode="auto">
          <a:xfrm>
            <a:off x="7559772" y="317499"/>
            <a:ext cx="1207990" cy="1211538"/>
            <a:chOff x="3505" y="1546"/>
            <a:chExt cx="340" cy="341"/>
          </a:xfrm>
          <a:solidFill>
            <a:schemeClr val="accent1"/>
          </a:solidFill>
        </p:grpSpPr>
        <p:sp>
          <p:nvSpPr>
            <p:cNvPr id="6" name="Freeform 433"/>
            <p:cNvSpPr>
              <a:spLocks noEditPoints="1"/>
            </p:cNvSpPr>
            <p:nvPr/>
          </p:nvSpPr>
          <p:spPr bwMode="auto">
            <a:xfrm>
              <a:off x="3569" y="1610"/>
              <a:ext cx="212" cy="213"/>
            </a:xfrm>
            <a:custGeom>
              <a:avLst/>
              <a:gdLst>
                <a:gd name="T0" fmla="*/ 309 w 320"/>
                <a:gd name="T1" fmla="*/ 149 h 320"/>
                <a:gd name="T2" fmla="*/ 287 w 320"/>
                <a:gd name="T3" fmla="*/ 149 h 320"/>
                <a:gd name="T4" fmla="*/ 170 w 320"/>
                <a:gd name="T5" fmla="*/ 32 h 320"/>
                <a:gd name="T6" fmla="*/ 170 w 320"/>
                <a:gd name="T7" fmla="*/ 10 h 320"/>
                <a:gd name="T8" fmla="*/ 160 w 320"/>
                <a:gd name="T9" fmla="*/ 0 h 320"/>
                <a:gd name="T10" fmla="*/ 149 w 320"/>
                <a:gd name="T11" fmla="*/ 10 h 320"/>
                <a:gd name="T12" fmla="*/ 149 w 320"/>
                <a:gd name="T13" fmla="*/ 32 h 320"/>
                <a:gd name="T14" fmla="*/ 32 w 320"/>
                <a:gd name="T15" fmla="*/ 149 h 320"/>
                <a:gd name="T16" fmla="*/ 10 w 320"/>
                <a:gd name="T17" fmla="*/ 149 h 320"/>
                <a:gd name="T18" fmla="*/ 0 w 320"/>
                <a:gd name="T19" fmla="*/ 160 h 320"/>
                <a:gd name="T20" fmla="*/ 10 w 320"/>
                <a:gd name="T21" fmla="*/ 170 h 320"/>
                <a:gd name="T22" fmla="*/ 32 w 320"/>
                <a:gd name="T23" fmla="*/ 170 h 320"/>
                <a:gd name="T24" fmla="*/ 149 w 320"/>
                <a:gd name="T25" fmla="*/ 287 h 320"/>
                <a:gd name="T26" fmla="*/ 149 w 320"/>
                <a:gd name="T27" fmla="*/ 309 h 320"/>
                <a:gd name="T28" fmla="*/ 160 w 320"/>
                <a:gd name="T29" fmla="*/ 320 h 320"/>
                <a:gd name="T30" fmla="*/ 170 w 320"/>
                <a:gd name="T31" fmla="*/ 309 h 320"/>
                <a:gd name="T32" fmla="*/ 170 w 320"/>
                <a:gd name="T33" fmla="*/ 287 h 320"/>
                <a:gd name="T34" fmla="*/ 287 w 320"/>
                <a:gd name="T35" fmla="*/ 170 h 320"/>
                <a:gd name="T36" fmla="*/ 309 w 320"/>
                <a:gd name="T37" fmla="*/ 170 h 320"/>
                <a:gd name="T38" fmla="*/ 320 w 320"/>
                <a:gd name="T39" fmla="*/ 160 h 320"/>
                <a:gd name="T40" fmla="*/ 309 w 320"/>
                <a:gd name="T41" fmla="*/ 149 h 320"/>
                <a:gd name="T42" fmla="*/ 266 w 320"/>
                <a:gd name="T43" fmla="*/ 149 h 320"/>
                <a:gd name="T44" fmla="*/ 233 w 320"/>
                <a:gd name="T45" fmla="*/ 149 h 320"/>
                <a:gd name="T46" fmla="*/ 170 w 320"/>
                <a:gd name="T47" fmla="*/ 86 h 320"/>
                <a:gd name="T48" fmla="*/ 170 w 320"/>
                <a:gd name="T49" fmla="*/ 54 h 320"/>
                <a:gd name="T50" fmla="*/ 266 w 320"/>
                <a:gd name="T51" fmla="*/ 149 h 320"/>
                <a:gd name="T52" fmla="*/ 149 w 320"/>
                <a:gd name="T53" fmla="*/ 149 h 320"/>
                <a:gd name="T54" fmla="*/ 107 w 320"/>
                <a:gd name="T55" fmla="*/ 149 h 320"/>
                <a:gd name="T56" fmla="*/ 149 w 320"/>
                <a:gd name="T57" fmla="*/ 107 h 320"/>
                <a:gd name="T58" fmla="*/ 149 w 320"/>
                <a:gd name="T59" fmla="*/ 149 h 320"/>
                <a:gd name="T60" fmla="*/ 149 w 320"/>
                <a:gd name="T61" fmla="*/ 170 h 320"/>
                <a:gd name="T62" fmla="*/ 149 w 320"/>
                <a:gd name="T63" fmla="*/ 212 h 320"/>
                <a:gd name="T64" fmla="*/ 107 w 320"/>
                <a:gd name="T65" fmla="*/ 170 h 320"/>
                <a:gd name="T66" fmla="*/ 149 w 320"/>
                <a:gd name="T67" fmla="*/ 170 h 320"/>
                <a:gd name="T68" fmla="*/ 170 w 320"/>
                <a:gd name="T69" fmla="*/ 170 h 320"/>
                <a:gd name="T70" fmla="*/ 212 w 320"/>
                <a:gd name="T71" fmla="*/ 170 h 320"/>
                <a:gd name="T72" fmla="*/ 170 w 320"/>
                <a:gd name="T73" fmla="*/ 212 h 320"/>
                <a:gd name="T74" fmla="*/ 170 w 320"/>
                <a:gd name="T75" fmla="*/ 170 h 320"/>
                <a:gd name="T76" fmla="*/ 170 w 320"/>
                <a:gd name="T77" fmla="*/ 149 h 320"/>
                <a:gd name="T78" fmla="*/ 170 w 320"/>
                <a:gd name="T79" fmla="*/ 107 h 320"/>
                <a:gd name="T80" fmla="*/ 212 w 320"/>
                <a:gd name="T81" fmla="*/ 149 h 320"/>
                <a:gd name="T82" fmla="*/ 170 w 320"/>
                <a:gd name="T83" fmla="*/ 149 h 320"/>
                <a:gd name="T84" fmla="*/ 149 w 320"/>
                <a:gd name="T85" fmla="*/ 54 h 320"/>
                <a:gd name="T86" fmla="*/ 149 w 320"/>
                <a:gd name="T87" fmla="*/ 86 h 320"/>
                <a:gd name="T88" fmla="*/ 86 w 320"/>
                <a:gd name="T89" fmla="*/ 149 h 320"/>
                <a:gd name="T90" fmla="*/ 54 w 320"/>
                <a:gd name="T91" fmla="*/ 149 h 320"/>
                <a:gd name="T92" fmla="*/ 149 w 320"/>
                <a:gd name="T93" fmla="*/ 54 h 320"/>
                <a:gd name="T94" fmla="*/ 54 w 320"/>
                <a:gd name="T95" fmla="*/ 170 h 320"/>
                <a:gd name="T96" fmla="*/ 86 w 320"/>
                <a:gd name="T97" fmla="*/ 170 h 320"/>
                <a:gd name="T98" fmla="*/ 149 w 320"/>
                <a:gd name="T99" fmla="*/ 233 h 320"/>
                <a:gd name="T100" fmla="*/ 149 w 320"/>
                <a:gd name="T101" fmla="*/ 266 h 320"/>
                <a:gd name="T102" fmla="*/ 54 w 320"/>
                <a:gd name="T103" fmla="*/ 170 h 320"/>
                <a:gd name="T104" fmla="*/ 170 w 320"/>
                <a:gd name="T105" fmla="*/ 266 h 320"/>
                <a:gd name="T106" fmla="*/ 170 w 320"/>
                <a:gd name="T107" fmla="*/ 233 h 320"/>
                <a:gd name="T108" fmla="*/ 233 w 320"/>
                <a:gd name="T109" fmla="*/ 170 h 320"/>
                <a:gd name="T110" fmla="*/ 266 w 320"/>
                <a:gd name="T111" fmla="*/ 170 h 320"/>
                <a:gd name="T112" fmla="*/ 170 w 320"/>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 h="320">
                  <a:moveTo>
                    <a:pt x="309" y="149"/>
                  </a:moveTo>
                  <a:cubicBezTo>
                    <a:pt x="287" y="149"/>
                    <a:pt x="287" y="149"/>
                    <a:pt x="287" y="149"/>
                  </a:cubicBezTo>
                  <a:cubicBezTo>
                    <a:pt x="282" y="87"/>
                    <a:pt x="232" y="37"/>
                    <a:pt x="170" y="32"/>
                  </a:cubicBezTo>
                  <a:cubicBezTo>
                    <a:pt x="170" y="10"/>
                    <a:pt x="170" y="10"/>
                    <a:pt x="170" y="10"/>
                  </a:cubicBezTo>
                  <a:cubicBezTo>
                    <a:pt x="170" y="4"/>
                    <a:pt x="166" y="0"/>
                    <a:pt x="160" y="0"/>
                  </a:cubicBezTo>
                  <a:cubicBezTo>
                    <a:pt x="154" y="0"/>
                    <a:pt x="149" y="4"/>
                    <a:pt x="149" y="10"/>
                  </a:cubicBezTo>
                  <a:cubicBezTo>
                    <a:pt x="149" y="32"/>
                    <a:pt x="149" y="32"/>
                    <a:pt x="149" y="32"/>
                  </a:cubicBezTo>
                  <a:cubicBezTo>
                    <a:pt x="87" y="37"/>
                    <a:pt x="37" y="87"/>
                    <a:pt x="32" y="149"/>
                  </a:cubicBezTo>
                  <a:cubicBezTo>
                    <a:pt x="10" y="149"/>
                    <a:pt x="10" y="149"/>
                    <a:pt x="10" y="149"/>
                  </a:cubicBezTo>
                  <a:cubicBezTo>
                    <a:pt x="4" y="149"/>
                    <a:pt x="0" y="154"/>
                    <a:pt x="0" y="160"/>
                  </a:cubicBezTo>
                  <a:cubicBezTo>
                    <a:pt x="0" y="166"/>
                    <a:pt x="4" y="170"/>
                    <a:pt x="10" y="170"/>
                  </a:cubicBezTo>
                  <a:cubicBezTo>
                    <a:pt x="32" y="170"/>
                    <a:pt x="32" y="170"/>
                    <a:pt x="32" y="170"/>
                  </a:cubicBezTo>
                  <a:cubicBezTo>
                    <a:pt x="37" y="232"/>
                    <a:pt x="87" y="282"/>
                    <a:pt x="149" y="287"/>
                  </a:cubicBezTo>
                  <a:cubicBezTo>
                    <a:pt x="149" y="309"/>
                    <a:pt x="149" y="309"/>
                    <a:pt x="149" y="309"/>
                  </a:cubicBezTo>
                  <a:cubicBezTo>
                    <a:pt x="149" y="315"/>
                    <a:pt x="154" y="320"/>
                    <a:pt x="160" y="320"/>
                  </a:cubicBezTo>
                  <a:cubicBezTo>
                    <a:pt x="166" y="320"/>
                    <a:pt x="170" y="315"/>
                    <a:pt x="170" y="309"/>
                  </a:cubicBezTo>
                  <a:cubicBezTo>
                    <a:pt x="170" y="287"/>
                    <a:pt x="170" y="287"/>
                    <a:pt x="170" y="287"/>
                  </a:cubicBezTo>
                  <a:cubicBezTo>
                    <a:pt x="232" y="282"/>
                    <a:pt x="282" y="232"/>
                    <a:pt x="287" y="170"/>
                  </a:cubicBezTo>
                  <a:cubicBezTo>
                    <a:pt x="309" y="170"/>
                    <a:pt x="309" y="170"/>
                    <a:pt x="309" y="170"/>
                  </a:cubicBezTo>
                  <a:cubicBezTo>
                    <a:pt x="315" y="170"/>
                    <a:pt x="320" y="166"/>
                    <a:pt x="320" y="160"/>
                  </a:cubicBezTo>
                  <a:cubicBezTo>
                    <a:pt x="320" y="154"/>
                    <a:pt x="315" y="149"/>
                    <a:pt x="309" y="149"/>
                  </a:cubicBezTo>
                  <a:close/>
                  <a:moveTo>
                    <a:pt x="266" y="149"/>
                  </a:moveTo>
                  <a:cubicBezTo>
                    <a:pt x="233" y="149"/>
                    <a:pt x="233" y="149"/>
                    <a:pt x="233" y="149"/>
                  </a:cubicBezTo>
                  <a:cubicBezTo>
                    <a:pt x="229" y="116"/>
                    <a:pt x="203" y="91"/>
                    <a:pt x="170" y="86"/>
                  </a:cubicBezTo>
                  <a:cubicBezTo>
                    <a:pt x="170" y="54"/>
                    <a:pt x="170" y="54"/>
                    <a:pt x="170" y="54"/>
                  </a:cubicBezTo>
                  <a:cubicBezTo>
                    <a:pt x="221" y="59"/>
                    <a:pt x="261" y="99"/>
                    <a:pt x="266" y="149"/>
                  </a:cubicBezTo>
                  <a:close/>
                  <a:moveTo>
                    <a:pt x="149" y="149"/>
                  </a:moveTo>
                  <a:cubicBezTo>
                    <a:pt x="107" y="149"/>
                    <a:pt x="107" y="149"/>
                    <a:pt x="107" y="149"/>
                  </a:cubicBezTo>
                  <a:cubicBezTo>
                    <a:pt x="112" y="128"/>
                    <a:pt x="128" y="112"/>
                    <a:pt x="149" y="107"/>
                  </a:cubicBezTo>
                  <a:lnTo>
                    <a:pt x="149" y="149"/>
                  </a:lnTo>
                  <a:close/>
                  <a:moveTo>
                    <a:pt x="149" y="170"/>
                  </a:moveTo>
                  <a:cubicBezTo>
                    <a:pt x="149" y="212"/>
                    <a:pt x="149" y="212"/>
                    <a:pt x="149" y="212"/>
                  </a:cubicBezTo>
                  <a:cubicBezTo>
                    <a:pt x="128" y="208"/>
                    <a:pt x="112" y="191"/>
                    <a:pt x="107" y="170"/>
                  </a:cubicBezTo>
                  <a:lnTo>
                    <a:pt x="149" y="170"/>
                  </a:lnTo>
                  <a:close/>
                  <a:moveTo>
                    <a:pt x="170" y="170"/>
                  </a:moveTo>
                  <a:cubicBezTo>
                    <a:pt x="212" y="170"/>
                    <a:pt x="212" y="170"/>
                    <a:pt x="212" y="170"/>
                  </a:cubicBezTo>
                  <a:cubicBezTo>
                    <a:pt x="208" y="191"/>
                    <a:pt x="191" y="208"/>
                    <a:pt x="170" y="212"/>
                  </a:cubicBezTo>
                  <a:lnTo>
                    <a:pt x="170" y="170"/>
                  </a:lnTo>
                  <a:close/>
                  <a:moveTo>
                    <a:pt x="170" y="149"/>
                  </a:moveTo>
                  <a:cubicBezTo>
                    <a:pt x="170" y="107"/>
                    <a:pt x="170" y="107"/>
                    <a:pt x="170" y="107"/>
                  </a:cubicBezTo>
                  <a:cubicBezTo>
                    <a:pt x="191" y="112"/>
                    <a:pt x="208" y="128"/>
                    <a:pt x="212" y="149"/>
                  </a:cubicBezTo>
                  <a:lnTo>
                    <a:pt x="170" y="149"/>
                  </a:lnTo>
                  <a:close/>
                  <a:moveTo>
                    <a:pt x="149" y="54"/>
                  </a:moveTo>
                  <a:cubicBezTo>
                    <a:pt x="149" y="86"/>
                    <a:pt x="149" y="86"/>
                    <a:pt x="149" y="86"/>
                  </a:cubicBezTo>
                  <a:cubicBezTo>
                    <a:pt x="116" y="91"/>
                    <a:pt x="91" y="116"/>
                    <a:pt x="86" y="149"/>
                  </a:cubicBezTo>
                  <a:cubicBezTo>
                    <a:pt x="54" y="149"/>
                    <a:pt x="54" y="149"/>
                    <a:pt x="54" y="149"/>
                  </a:cubicBezTo>
                  <a:cubicBezTo>
                    <a:pt x="59" y="99"/>
                    <a:pt x="99" y="59"/>
                    <a:pt x="149" y="54"/>
                  </a:cubicBezTo>
                  <a:close/>
                  <a:moveTo>
                    <a:pt x="54" y="170"/>
                  </a:moveTo>
                  <a:cubicBezTo>
                    <a:pt x="86" y="170"/>
                    <a:pt x="86" y="170"/>
                    <a:pt x="86" y="170"/>
                  </a:cubicBezTo>
                  <a:cubicBezTo>
                    <a:pt x="91" y="203"/>
                    <a:pt x="116" y="229"/>
                    <a:pt x="149" y="233"/>
                  </a:cubicBezTo>
                  <a:cubicBezTo>
                    <a:pt x="149" y="266"/>
                    <a:pt x="149" y="266"/>
                    <a:pt x="149" y="266"/>
                  </a:cubicBezTo>
                  <a:cubicBezTo>
                    <a:pt x="99" y="261"/>
                    <a:pt x="59" y="221"/>
                    <a:pt x="54" y="170"/>
                  </a:cubicBezTo>
                  <a:close/>
                  <a:moveTo>
                    <a:pt x="170" y="266"/>
                  </a:moveTo>
                  <a:cubicBezTo>
                    <a:pt x="170" y="233"/>
                    <a:pt x="170" y="233"/>
                    <a:pt x="170" y="233"/>
                  </a:cubicBezTo>
                  <a:cubicBezTo>
                    <a:pt x="203" y="229"/>
                    <a:pt x="229" y="203"/>
                    <a:pt x="233" y="170"/>
                  </a:cubicBezTo>
                  <a:cubicBezTo>
                    <a:pt x="266" y="170"/>
                    <a:pt x="266" y="170"/>
                    <a:pt x="266" y="170"/>
                  </a:cubicBezTo>
                  <a:cubicBezTo>
                    <a:pt x="261" y="221"/>
                    <a:pt x="221" y="261"/>
                    <a:pt x="170" y="26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434"/>
            <p:cNvSpPr>
              <a:spLocks noEditPoints="1"/>
            </p:cNvSpPr>
            <p:nvPr/>
          </p:nvSpPr>
          <p:spPr bwMode="auto">
            <a:xfrm>
              <a:off x="3505" y="1546"/>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94162234"/>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1651" y="1563365"/>
            <a:ext cx="2153328" cy="521472"/>
          </a:xfrm>
          <a:prstGeom prst="rect">
            <a:avLst/>
          </a:prstGeom>
          <a:noFill/>
        </p:spPr>
        <p:txBody>
          <a:bodyPr wrap="square" lIns="36000" tIns="36000" rIns="36000" bIns="36000" rtlCol="0">
            <a:noAutofit/>
          </a:bodyPr>
          <a:lstStyle/>
          <a:p>
            <a:pPr marL="177800" indent="-177800" algn="ctr"/>
            <a:r>
              <a:rPr lang="cs-CZ" sz="1200" dirty="0">
                <a:solidFill>
                  <a:srgbClr val="000000"/>
                </a:solidFill>
              </a:rPr>
              <a:t>4 × Průměrný</a:t>
            </a:r>
          </a:p>
          <a:p>
            <a:pPr marL="177800" indent="-177800" algn="ctr"/>
            <a:r>
              <a:rPr lang="cs-CZ" sz="1200" dirty="0">
                <a:solidFill>
                  <a:srgbClr val="000000"/>
                </a:solidFill>
              </a:rPr>
              <a:t>vlastní kapitál</a:t>
            </a:r>
          </a:p>
        </p:txBody>
      </p:sp>
      <p:sp>
        <p:nvSpPr>
          <p:cNvPr id="5" name="TextBox 4"/>
          <p:cNvSpPr txBox="1"/>
          <p:nvPr/>
        </p:nvSpPr>
        <p:spPr>
          <a:xfrm>
            <a:off x="2466082" y="2159206"/>
            <a:ext cx="3384467" cy="491852"/>
          </a:xfrm>
          <a:prstGeom prst="rect">
            <a:avLst/>
          </a:prstGeom>
          <a:noFill/>
        </p:spPr>
        <p:txBody>
          <a:bodyPr wrap="square" lIns="36000" tIns="36000" rIns="36000" bIns="36000" rtlCol="0">
            <a:noAutofit/>
          </a:bodyPr>
          <a:lstStyle/>
          <a:p>
            <a:pPr algn="ctr"/>
            <a:r>
              <a:rPr lang="cs-CZ" sz="1200" dirty="0">
                <a:solidFill>
                  <a:srgbClr val="000000"/>
                </a:solidFill>
              </a:rPr>
              <a:t>Průměrný denní stav úvěrů a půjček od spojených osob</a:t>
            </a:r>
          </a:p>
        </p:txBody>
      </p:sp>
      <p:cxnSp>
        <p:nvCxnSpPr>
          <p:cNvPr id="7" name="Straight Connector 6"/>
          <p:cNvCxnSpPr/>
          <p:nvPr/>
        </p:nvCxnSpPr>
        <p:spPr bwMode="auto">
          <a:xfrm>
            <a:off x="2434605" y="2108612"/>
            <a:ext cx="3384467" cy="0"/>
          </a:xfrm>
          <a:prstGeom prst="line">
            <a:avLst/>
          </a:prstGeom>
          <a:noFill/>
          <a:ln w="47625" cap="flat" cmpd="sng" algn="ctr">
            <a:solidFill>
              <a:schemeClr val="tx1"/>
            </a:solidFill>
            <a:prstDash val="solid"/>
            <a:round/>
            <a:headEnd type="none" w="med" len="med"/>
            <a:tailEnd type="none" w="med" len="med"/>
          </a:ln>
          <a:effectLst/>
        </p:spPr>
      </p:cxnSp>
      <p:sp>
        <p:nvSpPr>
          <p:cNvPr id="10" name="Equal 9"/>
          <p:cNvSpPr/>
          <p:nvPr/>
        </p:nvSpPr>
        <p:spPr bwMode="auto">
          <a:xfrm>
            <a:off x="6053917" y="1916382"/>
            <a:ext cx="427511" cy="384461"/>
          </a:xfrm>
          <a:prstGeom prst="mathEqual">
            <a:avLst>
              <a:gd name="adj1" fmla="val 15908"/>
              <a:gd name="adj2" fmla="val 15566"/>
            </a:avLst>
          </a:prstGeom>
          <a:solidFill>
            <a:schemeClr val="tx1"/>
          </a:solidFill>
          <a:ln w="3175"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algn="ctr">
              <a:spcBef>
                <a:spcPct val="50000"/>
              </a:spcBef>
              <a:spcAft>
                <a:spcPct val="25000"/>
              </a:spcAft>
              <a:buClr>
                <a:srgbClr val="000066"/>
              </a:buClr>
            </a:pPr>
            <a:endParaRPr lang="cs-CZ" sz="1200" dirty="0" err="1">
              <a:solidFill>
                <a:schemeClr val="accent1"/>
              </a:solidFill>
            </a:endParaRPr>
          </a:p>
        </p:txBody>
      </p:sp>
      <p:sp>
        <p:nvSpPr>
          <p:cNvPr id="11" name="TextBox 10"/>
          <p:cNvSpPr txBox="1"/>
          <p:nvPr/>
        </p:nvSpPr>
        <p:spPr>
          <a:xfrm>
            <a:off x="6684796" y="1946839"/>
            <a:ext cx="728866" cy="394235"/>
          </a:xfrm>
          <a:prstGeom prst="rect">
            <a:avLst/>
          </a:prstGeom>
          <a:noFill/>
        </p:spPr>
        <p:txBody>
          <a:bodyPr wrap="square" lIns="36000" tIns="36000" rIns="36000" bIns="36000" rtlCol="0">
            <a:noAutofit/>
          </a:bodyPr>
          <a:lstStyle/>
          <a:p>
            <a:pPr marL="177800" indent="-177800"/>
            <a:r>
              <a:rPr lang="cs-CZ" sz="1200" b="1" dirty="0">
                <a:solidFill>
                  <a:srgbClr val="000000"/>
                </a:solidFill>
              </a:rPr>
              <a:t>k</a:t>
            </a:r>
          </a:p>
        </p:txBody>
      </p:sp>
      <p:sp>
        <p:nvSpPr>
          <p:cNvPr id="12" name="TextBox 11"/>
          <p:cNvSpPr txBox="1"/>
          <p:nvPr/>
        </p:nvSpPr>
        <p:spPr>
          <a:xfrm>
            <a:off x="5503889" y="4769589"/>
            <a:ext cx="1716364" cy="421102"/>
          </a:xfrm>
          <a:prstGeom prst="rect">
            <a:avLst/>
          </a:prstGeom>
          <a:noFill/>
        </p:spPr>
        <p:txBody>
          <a:bodyPr wrap="square" lIns="36000" tIns="36000" rIns="36000" bIns="36000" rtlCol="0">
            <a:noAutofit/>
          </a:bodyPr>
          <a:lstStyle/>
          <a:p>
            <a:pPr marL="177800" indent="-177800"/>
            <a:r>
              <a:rPr lang="cs-CZ" sz="1200" b="1" dirty="0">
                <a:solidFill>
                  <a:srgbClr val="000000"/>
                </a:solidFill>
              </a:rPr>
              <a:t>k &lt; 1</a:t>
            </a:r>
          </a:p>
        </p:txBody>
      </p:sp>
      <p:sp>
        <p:nvSpPr>
          <p:cNvPr id="13" name="TextBox 12"/>
          <p:cNvSpPr txBox="1"/>
          <p:nvPr/>
        </p:nvSpPr>
        <p:spPr>
          <a:xfrm>
            <a:off x="5502069" y="3511140"/>
            <a:ext cx="1478302" cy="431453"/>
          </a:xfrm>
          <a:prstGeom prst="rect">
            <a:avLst/>
          </a:prstGeom>
          <a:noFill/>
        </p:spPr>
        <p:txBody>
          <a:bodyPr wrap="square" lIns="36000" tIns="36000" rIns="36000" bIns="36000" rtlCol="0">
            <a:noAutofit/>
          </a:bodyPr>
          <a:lstStyle/>
          <a:p>
            <a:pPr marL="177800" indent="-177800"/>
            <a:r>
              <a:rPr lang="cs-CZ" sz="1200" b="1" dirty="0">
                <a:solidFill>
                  <a:srgbClr val="000000"/>
                </a:solidFill>
              </a:rPr>
              <a:t>k &gt; 1</a:t>
            </a:r>
          </a:p>
        </p:txBody>
      </p:sp>
      <p:sp>
        <p:nvSpPr>
          <p:cNvPr id="14" name="Text Box 4"/>
          <p:cNvSpPr txBox="1">
            <a:spLocks noChangeArrowheads="1"/>
          </p:cNvSpPr>
          <p:nvPr>
            <p:custDataLst>
              <p:tags r:id="rId1"/>
            </p:custDataLst>
          </p:nvPr>
        </p:nvSpPr>
        <p:spPr bwMode="auto">
          <a:xfrm>
            <a:off x="6362071" y="3327040"/>
            <a:ext cx="402354" cy="615553"/>
          </a:xfrm>
          <a:prstGeom prst="rect">
            <a:avLst/>
          </a:prstGeom>
          <a:noFill/>
          <a:ln w="6350" algn="ctr">
            <a:noFill/>
            <a:miter lim="800000"/>
            <a:headEnd/>
            <a:tailEnd/>
          </a:ln>
        </p:spPr>
        <p:txBody>
          <a:bodyPr wrap="none" lIns="0" tIns="0" rIns="0" bIns="0">
            <a:spAutoFit/>
          </a:bodyPr>
          <a:lstStyle/>
          <a:p>
            <a:r>
              <a:rPr lang="en-US" altLang="ja-JP" sz="4000" dirty="0">
                <a:solidFill>
                  <a:schemeClr val="accent1"/>
                </a:solidFill>
                <a:ea typeface="ＭＳ Ｐゴシック" charset="-128"/>
                <a:sym typeface="Wingdings" pitchFamily="2" charset="2"/>
              </a:rPr>
              <a:t></a:t>
            </a:r>
            <a:endParaRPr lang="en-US" sz="4000" dirty="0">
              <a:solidFill>
                <a:schemeClr val="accent1"/>
              </a:solidFill>
              <a:ea typeface="ＭＳ Ｐゴシック" charset="-128"/>
              <a:sym typeface="Wingdings" pitchFamily="2" charset="2"/>
            </a:endParaRPr>
          </a:p>
        </p:txBody>
      </p:sp>
      <p:sp>
        <p:nvSpPr>
          <p:cNvPr id="15" name="TextBox 14"/>
          <p:cNvSpPr txBox="1"/>
          <p:nvPr/>
        </p:nvSpPr>
        <p:spPr>
          <a:xfrm>
            <a:off x="6838458" y="3167505"/>
            <a:ext cx="2530406" cy="927845"/>
          </a:xfrm>
          <a:prstGeom prst="rect">
            <a:avLst/>
          </a:prstGeom>
          <a:noFill/>
        </p:spPr>
        <p:txBody>
          <a:bodyPr wrap="square" lIns="36000" tIns="36000" rIns="36000" bIns="36000" rtlCol="0" anchor="ctr" anchorCtr="0">
            <a:noAutofit/>
          </a:bodyPr>
          <a:lstStyle/>
          <a:p>
            <a:r>
              <a:rPr lang="cs-CZ" sz="1200" dirty="0">
                <a:solidFill>
                  <a:srgbClr val="000000"/>
                </a:solidFill>
              </a:rPr>
              <a:t>Úroky z úvěrů a půjček od spojených osob jsou</a:t>
            </a:r>
          </a:p>
          <a:p>
            <a:pPr marL="177800" indent="-177800"/>
            <a:r>
              <a:rPr lang="cs-CZ" sz="1200" dirty="0">
                <a:solidFill>
                  <a:srgbClr val="000000"/>
                </a:solidFill>
              </a:rPr>
              <a:t>daňově uznatelné</a:t>
            </a:r>
          </a:p>
        </p:txBody>
      </p:sp>
      <p:sp>
        <p:nvSpPr>
          <p:cNvPr id="16" name="TextBox 15"/>
          <p:cNvSpPr txBox="1"/>
          <p:nvPr/>
        </p:nvSpPr>
        <p:spPr>
          <a:xfrm>
            <a:off x="6838458" y="4570164"/>
            <a:ext cx="2491692" cy="819953"/>
          </a:xfrm>
          <a:prstGeom prst="rect">
            <a:avLst/>
          </a:prstGeom>
          <a:noFill/>
        </p:spPr>
        <p:txBody>
          <a:bodyPr wrap="square" lIns="36000" tIns="36000" rIns="36000" bIns="36000" rtlCol="0" anchor="ctr" anchorCtr="0">
            <a:noAutofit/>
          </a:bodyPr>
          <a:lstStyle/>
          <a:p>
            <a:pPr marL="177800" indent="-177800"/>
            <a:r>
              <a:rPr lang="cs-CZ" sz="1200" dirty="0">
                <a:solidFill>
                  <a:srgbClr val="000000"/>
                </a:solidFill>
              </a:rPr>
              <a:t>Koeficient daňově</a:t>
            </a:r>
          </a:p>
          <a:p>
            <a:pPr marL="177800" indent="-177800"/>
            <a:r>
              <a:rPr lang="cs-CZ" sz="1200" dirty="0">
                <a:solidFill>
                  <a:srgbClr val="000000"/>
                </a:solidFill>
              </a:rPr>
              <a:t>neuznatelných</a:t>
            </a:r>
          </a:p>
          <a:p>
            <a:pPr marL="177800" indent="-177800"/>
            <a:r>
              <a:rPr lang="cs-CZ" sz="1200" dirty="0">
                <a:solidFill>
                  <a:srgbClr val="000000"/>
                </a:solidFill>
              </a:rPr>
              <a:t>nákladů</a:t>
            </a:r>
          </a:p>
        </p:txBody>
      </p:sp>
      <p:sp>
        <p:nvSpPr>
          <p:cNvPr id="17" name="Text Box 5"/>
          <p:cNvSpPr txBox="1">
            <a:spLocks noChangeArrowheads="1"/>
          </p:cNvSpPr>
          <p:nvPr>
            <p:custDataLst>
              <p:tags r:id="rId2"/>
            </p:custDataLst>
          </p:nvPr>
        </p:nvSpPr>
        <p:spPr bwMode="auto">
          <a:xfrm>
            <a:off x="6343638" y="4610825"/>
            <a:ext cx="325410" cy="615553"/>
          </a:xfrm>
          <a:prstGeom prst="rect">
            <a:avLst/>
          </a:prstGeom>
          <a:noFill/>
          <a:ln w="6350" algn="ctr">
            <a:noFill/>
            <a:miter lim="800000"/>
            <a:headEnd/>
            <a:tailEnd/>
          </a:ln>
        </p:spPr>
        <p:txBody>
          <a:bodyPr wrap="none" lIns="0" tIns="0" rIns="0" bIns="0">
            <a:spAutoFit/>
          </a:bodyPr>
          <a:lstStyle/>
          <a:p>
            <a:pPr algn="ctr"/>
            <a:r>
              <a:rPr lang="en-US" altLang="ja-JP" sz="4000" dirty="0">
                <a:solidFill>
                  <a:srgbClr val="DA291C"/>
                </a:solidFill>
                <a:ea typeface="ＭＳ Ｐゴシック" charset="-128"/>
                <a:sym typeface="Wingdings" pitchFamily="2" charset="2"/>
              </a:rPr>
              <a:t></a:t>
            </a:r>
            <a:endParaRPr lang="en-US" sz="4000" dirty="0">
              <a:solidFill>
                <a:srgbClr val="DA291C"/>
              </a:solidFill>
              <a:ea typeface="ＭＳ Ｐゴシック" charset="-128"/>
              <a:sym typeface="Wingdings" pitchFamily="2" charset="2"/>
            </a:endParaRPr>
          </a:p>
        </p:txBody>
      </p:sp>
      <p:sp>
        <p:nvSpPr>
          <p:cNvPr id="18" name="TextBox 17"/>
          <p:cNvSpPr txBox="1"/>
          <p:nvPr/>
        </p:nvSpPr>
        <p:spPr>
          <a:xfrm>
            <a:off x="698965" y="3327040"/>
            <a:ext cx="3873034" cy="2622647"/>
          </a:xfrm>
          <a:prstGeom prst="rect">
            <a:avLst/>
          </a:prstGeom>
          <a:noFill/>
        </p:spPr>
        <p:txBody>
          <a:bodyPr wrap="square" lIns="0" tIns="0" rIns="0" bIns="0" rtlCol="0">
            <a:noAutofit/>
          </a:bodyPr>
          <a:lstStyle/>
          <a:p>
            <a:pPr marL="177800" indent="-177800">
              <a:spcAft>
                <a:spcPts val="1000"/>
              </a:spcAft>
            </a:pPr>
            <a:r>
              <a:rPr lang="cs-CZ" sz="1200" b="1" dirty="0"/>
              <a:t>Vlastní kapitál </a:t>
            </a:r>
          </a:p>
          <a:p>
            <a:pPr marL="171450" indent="-171450">
              <a:spcAft>
                <a:spcPts val="1000"/>
              </a:spcAft>
              <a:buFont typeface="Arial" panose="020B0604020202020204" pitchFamily="34" charset="0"/>
              <a:buChar char="•"/>
            </a:pPr>
            <a:r>
              <a:rPr lang="cs-CZ" sz="1200" dirty="0">
                <a:solidFill>
                  <a:srgbClr val="000000"/>
                </a:solidFill>
              </a:rPr>
              <a:t>Účtové skupiny 41, 42 a 43 (mimo účtu 431 – HV běžného období)</a:t>
            </a:r>
          </a:p>
          <a:p>
            <a:pPr marL="171450" indent="-171450">
              <a:spcAft>
                <a:spcPts val="1000"/>
              </a:spcAft>
              <a:buFont typeface="Arial" panose="020B0604020202020204" pitchFamily="34" charset="0"/>
              <a:buChar char="•"/>
            </a:pPr>
            <a:r>
              <a:rPr lang="cs-CZ" sz="1200" dirty="0">
                <a:solidFill>
                  <a:srgbClr val="000000"/>
                </a:solidFill>
              </a:rPr>
              <a:t>Vážený průměr VK za období</a:t>
            </a:r>
          </a:p>
          <a:p>
            <a:pPr>
              <a:spcAft>
                <a:spcPts val="1000"/>
              </a:spcAft>
            </a:pPr>
            <a:r>
              <a:rPr lang="cs-CZ" sz="1200" b="1" dirty="0"/>
              <a:t>Spojené osoby</a:t>
            </a:r>
          </a:p>
          <a:p>
            <a:pPr marL="171450" indent="-171450">
              <a:spcAft>
                <a:spcPts val="1000"/>
              </a:spcAft>
              <a:buFont typeface="Arial" panose="020B0604020202020204" pitchFamily="34" charset="0"/>
              <a:buChar char="•"/>
            </a:pPr>
            <a:r>
              <a:rPr lang="cs-CZ" sz="1200" dirty="0">
                <a:solidFill>
                  <a:srgbClr val="000000"/>
                </a:solidFill>
              </a:rPr>
              <a:t>Kapitálově a jinak spojené osoby</a:t>
            </a:r>
          </a:p>
          <a:p>
            <a:pPr marL="171450" indent="-171450">
              <a:spcAft>
                <a:spcPts val="1000"/>
              </a:spcAft>
              <a:buFont typeface="Arial" panose="020B0604020202020204" pitchFamily="34" charset="0"/>
              <a:buChar char="•"/>
            </a:pPr>
            <a:r>
              <a:rPr lang="cs-CZ" sz="1200" dirty="0">
                <a:solidFill>
                  <a:srgbClr val="000000"/>
                </a:solidFill>
              </a:rPr>
              <a:t>Test, zda jde o spojené osoby, se provádí v jednotlivých zdaňovacích období, nikoli v okamžiku uzavření úvěru/půjčky (</a:t>
            </a:r>
            <a:r>
              <a:rPr lang="cs-CZ" sz="1200" dirty="0"/>
              <a:t>2 Afs 106/2008-95)</a:t>
            </a:r>
            <a:endParaRPr lang="cs-CZ" sz="1200" dirty="0">
              <a:solidFill>
                <a:srgbClr val="000000"/>
              </a:solidFill>
            </a:endParaRPr>
          </a:p>
        </p:txBody>
      </p:sp>
      <p:sp>
        <p:nvSpPr>
          <p:cNvPr id="19" name="Text Placeholder 1"/>
          <p:cNvSpPr>
            <a:spLocks noGrp="1"/>
          </p:cNvSpPr>
          <p:nvPr>
            <p:ph type="body" sz="quarter" idx="13"/>
          </p:nvPr>
        </p:nvSpPr>
        <p:spPr>
          <a:xfrm>
            <a:off x="376237" y="651600"/>
            <a:ext cx="8391525" cy="757255"/>
          </a:xfrm>
        </p:spPr>
        <p:txBody>
          <a:bodyPr/>
          <a:lstStyle/>
          <a:p>
            <a:r>
              <a:rPr lang="cs-CZ" dirty="0"/>
              <a:t>Výpočet</a:t>
            </a:r>
            <a:endParaRPr lang="en-GB" dirty="0"/>
          </a:p>
        </p:txBody>
      </p:sp>
      <p:sp>
        <p:nvSpPr>
          <p:cNvPr id="20" name="Title 2"/>
          <p:cNvSpPr>
            <a:spLocks noGrp="1"/>
          </p:cNvSpPr>
          <p:nvPr>
            <p:ph type="title"/>
          </p:nvPr>
        </p:nvSpPr>
        <p:spPr>
          <a:xfrm>
            <a:off x="376237" y="317499"/>
            <a:ext cx="8391525" cy="334101"/>
          </a:xfrm>
        </p:spPr>
        <p:txBody>
          <a:bodyPr/>
          <a:lstStyle/>
          <a:p>
            <a:r>
              <a:rPr lang="cs-CZ" dirty="0"/>
              <a:t>Test nízké kapitalizace</a:t>
            </a:r>
            <a:endParaRPr lang="en-GB" dirty="0"/>
          </a:p>
        </p:txBody>
      </p:sp>
      <p:grpSp>
        <p:nvGrpSpPr>
          <p:cNvPr id="21" name="Group 432"/>
          <p:cNvGrpSpPr>
            <a:grpSpLocks noChangeAspect="1"/>
          </p:cNvGrpSpPr>
          <p:nvPr/>
        </p:nvGrpSpPr>
        <p:grpSpPr bwMode="auto">
          <a:xfrm>
            <a:off x="7559772" y="317499"/>
            <a:ext cx="1207990" cy="1211538"/>
            <a:chOff x="3505" y="1546"/>
            <a:chExt cx="340" cy="341"/>
          </a:xfrm>
          <a:solidFill>
            <a:schemeClr val="accent1"/>
          </a:solidFill>
        </p:grpSpPr>
        <p:sp>
          <p:nvSpPr>
            <p:cNvPr id="22" name="Freeform 433"/>
            <p:cNvSpPr>
              <a:spLocks noEditPoints="1"/>
            </p:cNvSpPr>
            <p:nvPr/>
          </p:nvSpPr>
          <p:spPr bwMode="auto">
            <a:xfrm>
              <a:off x="3569" y="1610"/>
              <a:ext cx="212" cy="213"/>
            </a:xfrm>
            <a:custGeom>
              <a:avLst/>
              <a:gdLst>
                <a:gd name="T0" fmla="*/ 309 w 320"/>
                <a:gd name="T1" fmla="*/ 149 h 320"/>
                <a:gd name="T2" fmla="*/ 287 w 320"/>
                <a:gd name="T3" fmla="*/ 149 h 320"/>
                <a:gd name="T4" fmla="*/ 170 w 320"/>
                <a:gd name="T5" fmla="*/ 32 h 320"/>
                <a:gd name="T6" fmla="*/ 170 w 320"/>
                <a:gd name="T7" fmla="*/ 10 h 320"/>
                <a:gd name="T8" fmla="*/ 160 w 320"/>
                <a:gd name="T9" fmla="*/ 0 h 320"/>
                <a:gd name="T10" fmla="*/ 149 w 320"/>
                <a:gd name="T11" fmla="*/ 10 h 320"/>
                <a:gd name="T12" fmla="*/ 149 w 320"/>
                <a:gd name="T13" fmla="*/ 32 h 320"/>
                <a:gd name="T14" fmla="*/ 32 w 320"/>
                <a:gd name="T15" fmla="*/ 149 h 320"/>
                <a:gd name="T16" fmla="*/ 10 w 320"/>
                <a:gd name="T17" fmla="*/ 149 h 320"/>
                <a:gd name="T18" fmla="*/ 0 w 320"/>
                <a:gd name="T19" fmla="*/ 160 h 320"/>
                <a:gd name="T20" fmla="*/ 10 w 320"/>
                <a:gd name="T21" fmla="*/ 170 h 320"/>
                <a:gd name="T22" fmla="*/ 32 w 320"/>
                <a:gd name="T23" fmla="*/ 170 h 320"/>
                <a:gd name="T24" fmla="*/ 149 w 320"/>
                <a:gd name="T25" fmla="*/ 287 h 320"/>
                <a:gd name="T26" fmla="*/ 149 w 320"/>
                <a:gd name="T27" fmla="*/ 309 h 320"/>
                <a:gd name="T28" fmla="*/ 160 w 320"/>
                <a:gd name="T29" fmla="*/ 320 h 320"/>
                <a:gd name="T30" fmla="*/ 170 w 320"/>
                <a:gd name="T31" fmla="*/ 309 h 320"/>
                <a:gd name="T32" fmla="*/ 170 w 320"/>
                <a:gd name="T33" fmla="*/ 287 h 320"/>
                <a:gd name="T34" fmla="*/ 287 w 320"/>
                <a:gd name="T35" fmla="*/ 170 h 320"/>
                <a:gd name="T36" fmla="*/ 309 w 320"/>
                <a:gd name="T37" fmla="*/ 170 h 320"/>
                <a:gd name="T38" fmla="*/ 320 w 320"/>
                <a:gd name="T39" fmla="*/ 160 h 320"/>
                <a:gd name="T40" fmla="*/ 309 w 320"/>
                <a:gd name="T41" fmla="*/ 149 h 320"/>
                <a:gd name="T42" fmla="*/ 266 w 320"/>
                <a:gd name="T43" fmla="*/ 149 h 320"/>
                <a:gd name="T44" fmla="*/ 233 w 320"/>
                <a:gd name="T45" fmla="*/ 149 h 320"/>
                <a:gd name="T46" fmla="*/ 170 w 320"/>
                <a:gd name="T47" fmla="*/ 86 h 320"/>
                <a:gd name="T48" fmla="*/ 170 w 320"/>
                <a:gd name="T49" fmla="*/ 54 h 320"/>
                <a:gd name="T50" fmla="*/ 266 w 320"/>
                <a:gd name="T51" fmla="*/ 149 h 320"/>
                <a:gd name="T52" fmla="*/ 149 w 320"/>
                <a:gd name="T53" fmla="*/ 149 h 320"/>
                <a:gd name="T54" fmla="*/ 107 w 320"/>
                <a:gd name="T55" fmla="*/ 149 h 320"/>
                <a:gd name="T56" fmla="*/ 149 w 320"/>
                <a:gd name="T57" fmla="*/ 107 h 320"/>
                <a:gd name="T58" fmla="*/ 149 w 320"/>
                <a:gd name="T59" fmla="*/ 149 h 320"/>
                <a:gd name="T60" fmla="*/ 149 w 320"/>
                <a:gd name="T61" fmla="*/ 170 h 320"/>
                <a:gd name="T62" fmla="*/ 149 w 320"/>
                <a:gd name="T63" fmla="*/ 212 h 320"/>
                <a:gd name="T64" fmla="*/ 107 w 320"/>
                <a:gd name="T65" fmla="*/ 170 h 320"/>
                <a:gd name="T66" fmla="*/ 149 w 320"/>
                <a:gd name="T67" fmla="*/ 170 h 320"/>
                <a:gd name="T68" fmla="*/ 170 w 320"/>
                <a:gd name="T69" fmla="*/ 170 h 320"/>
                <a:gd name="T70" fmla="*/ 212 w 320"/>
                <a:gd name="T71" fmla="*/ 170 h 320"/>
                <a:gd name="T72" fmla="*/ 170 w 320"/>
                <a:gd name="T73" fmla="*/ 212 h 320"/>
                <a:gd name="T74" fmla="*/ 170 w 320"/>
                <a:gd name="T75" fmla="*/ 170 h 320"/>
                <a:gd name="T76" fmla="*/ 170 w 320"/>
                <a:gd name="T77" fmla="*/ 149 h 320"/>
                <a:gd name="T78" fmla="*/ 170 w 320"/>
                <a:gd name="T79" fmla="*/ 107 h 320"/>
                <a:gd name="T80" fmla="*/ 212 w 320"/>
                <a:gd name="T81" fmla="*/ 149 h 320"/>
                <a:gd name="T82" fmla="*/ 170 w 320"/>
                <a:gd name="T83" fmla="*/ 149 h 320"/>
                <a:gd name="T84" fmla="*/ 149 w 320"/>
                <a:gd name="T85" fmla="*/ 54 h 320"/>
                <a:gd name="T86" fmla="*/ 149 w 320"/>
                <a:gd name="T87" fmla="*/ 86 h 320"/>
                <a:gd name="T88" fmla="*/ 86 w 320"/>
                <a:gd name="T89" fmla="*/ 149 h 320"/>
                <a:gd name="T90" fmla="*/ 54 w 320"/>
                <a:gd name="T91" fmla="*/ 149 h 320"/>
                <a:gd name="T92" fmla="*/ 149 w 320"/>
                <a:gd name="T93" fmla="*/ 54 h 320"/>
                <a:gd name="T94" fmla="*/ 54 w 320"/>
                <a:gd name="T95" fmla="*/ 170 h 320"/>
                <a:gd name="T96" fmla="*/ 86 w 320"/>
                <a:gd name="T97" fmla="*/ 170 h 320"/>
                <a:gd name="T98" fmla="*/ 149 w 320"/>
                <a:gd name="T99" fmla="*/ 233 h 320"/>
                <a:gd name="T100" fmla="*/ 149 w 320"/>
                <a:gd name="T101" fmla="*/ 266 h 320"/>
                <a:gd name="T102" fmla="*/ 54 w 320"/>
                <a:gd name="T103" fmla="*/ 170 h 320"/>
                <a:gd name="T104" fmla="*/ 170 w 320"/>
                <a:gd name="T105" fmla="*/ 266 h 320"/>
                <a:gd name="T106" fmla="*/ 170 w 320"/>
                <a:gd name="T107" fmla="*/ 233 h 320"/>
                <a:gd name="T108" fmla="*/ 233 w 320"/>
                <a:gd name="T109" fmla="*/ 170 h 320"/>
                <a:gd name="T110" fmla="*/ 266 w 320"/>
                <a:gd name="T111" fmla="*/ 170 h 320"/>
                <a:gd name="T112" fmla="*/ 170 w 320"/>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 h="320">
                  <a:moveTo>
                    <a:pt x="309" y="149"/>
                  </a:moveTo>
                  <a:cubicBezTo>
                    <a:pt x="287" y="149"/>
                    <a:pt x="287" y="149"/>
                    <a:pt x="287" y="149"/>
                  </a:cubicBezTo>
                  <a:cubicBezTo>
                    <a:pt x="282" y="87"/>
                    <a:pt x="232" y="37"/>
                    <a:pt x="170" y="32"/>
                  </a:cubicBezTo>
                  <a:cubicBezTo>
                    <a:pt x="170" y="10"/>
                    <a:pt x="170" y="10"/>
                    <a:pt x="170" y="10"/>
                  </a:cubicBezTo>
                  <a:cubicBezTo>
                    <a:pt x="170" y="4"/>
                    <a:pt x="166" y="0"/>
                    <a:pt x="160" y="0"/>
                  </a:cubicBezTo>
                  <a:cubicBezTo>
                    <a:pt x="154" y="0"/>
                    <a:pt x="149" y="4"/>
                    <a:pt x="149" y="10"/>
                  </a:cubicBezTo>
                  <a:cubicBezTo>
                    <a:pt x="149" y="32"/>
                    <a:pt x="149" y="32"/>
                    <a:pt x="149" y="32"/>
                  </a:cubicBezTo>
                  <a:cubicBezTo>
                    <a:pt x="87" y="37"/>
                    <a:pt x="37" y="87"/>
                    <a:pt x="32" y="149"/>
                  </a:cubicBezTo>
                  <a:cubicBezTo>
                    <a:pt x="10" y="149"/>
                    <a:pt x="10" y="149"/>
                    <a:pt x="10" y="149"/>
                  </a:cubicBezTo>
                  <a:cubicBezTo>
                    <a:pt x="4" y="149"/>
                    <a:pt x="0" y="154"/>
                    <a:pt x="0" y="160"/>
                  </a:cubicBezTo>
                  <a:cubicBezTo>
                    <a:pt x="0" y="166"/>
                    <a:pt x="4" y="170"/>
                    <a:pt x="10" y="170"/>
                  </a:cubicBezTo>
                  <a:cubicBezTo>
                    <a:pt x="32" y="170"/>
                    <a:pt x="32" y="170"/>
                    <a:pt x="32" y="170"/>
                  </a:cubicBezTo>
                  <a:cubicBezTo>
                    <a:pt x="37" y="232"/>
                    <a:pt x="87" y="282"/>
                    <a:pt x="149" y="287"/>
                  </a:cubicBezTo>
                  <a:cubicBezTo>
                    <a:pt x="149" y="309"/>
                    <a:pt x="149" y="309"/>
                    <a:pt x="149" y="309"/>
                  </a:cubicBezTo>
                  <a:cubicBezTo>
                    <a:pt x="149" y="315"/>
                    <a:pt x="154" y="320"/>
                    <a:pt x="160" y="320"/>
                  </a:cubicBezTo>
                  <a:cubicBezTo>
                    <a:pt x="166" y="320"/>
                    <a:pt x="170" y="315"/>
                    <a:pt x="170" y="309"/>
                  </a:cubicBezTo>
                  <a:cubicBezTo>
                    <a:pt x="170" y="287"/>
                    <a:pt x="170" y="287"/>
                    <a:pt x="170" y="287"/>
                  </a:cubicBezTo>
                  <a:cubicBezTo>
                    <a:pt x="232" y="282"/>
                    <a:pt x="282" y="232"/>
                    <a:pt x="287" y="170"/>
                  </a:cubicBezTo>
                  <a:cubicBezTo>
                    <a:pt x="309" y="170"/>
                    <a:pt x="309" y="170"/>
                    <a:pt x="309" y="170"/>
                  </a:cubicBezTo>
                  <a:cubicBezTo>
                    <a:pt x="315" y="170"/>
                    <a:pt x="320" y="166"/>
                    <a:pt x="320" y="160"/>
                  </a:cubicBezTo>
                  <a:cubicBezTo>
                    <a:pt x="320" y="154"/>
                    <a:pt x="315" y="149"/>
                    <a:pt x="309" y="149"/>
                  </a:cubicBezTo>
                  <a:close/>
                  <a:moveTo>
                    <a:pt x="266" y="149"/>
                  </a:moveTo>
                  <a:cubicBezTo>
                    <a:pt x="233" y="149"/>
                    <a:pt x="233" y="149"/>
                    <a:pt x="233" y="149"/>
                  </a:cubicBezTo>
                  <a:cubicBezTo>
                    <a:pt x="229" y="116"/>
                    <a:pt x="203" y="91"/>
                    <a:pt x="170" y="86"/>
                  </a:cubicBezTo>
                  <a:cubicBezTo>
                    <a:pt x="170" y="54"/>
                    <a:pt x="170" y="54"/>
                    <a:pt x="170" y="54"/>
                  </a:cubicBezTo>
                  <a:cubicBezTo>
                    <a:pt x="221" y="59"/>
                    <a:pt x="261" y="99"/>
                    <a:pt x="266" y="149"/>
                  </a:cubicBezTo>
                  <a:close/>
                  <a:moveTo>
                    <a:pt x="149" y="149"/>
                  </a:moveTo>
                  <a:cubicBezTo>
                    <a:pt x="107" y="149"/>
                    <a:pt x="107" y="149"/>
                    <a:pt x="107" y="149"/>
                  </a:cubicBezTo>
                  <a:cubicBezTo>
                    <a:pt x="112" y="128"/>
                    <a:pt x="128" y="112"/>
                    <a:pt x="149" y="107"/>
                  </a:cubicBezTo>
                  <a:lnTo>
                    <a:pt x="149" y="149"/>
                  </a:lnTo>
                  <a:close/>
                  <a:moveTo>
                    <a:pt x="149" y="170"/>
                  </a:moveTo>
                  <a:cubicBezTo>
                    <a:pt x="149" y="212"/>
                    <a:pt x="149" y="212"/>
                    <a:pt x="149" y="212"/>
                  </a:cubicBezTo>
                  <a:cubicBezTo>
                    <a:pt x="128" y="208"/>
                    <a:pt x="112" y="191"/>
                    <a:pt x="107" y="170"/>
                  </a:cubicBezTo>
                  <a:lnTo>
                    <a:pt x="149" y="170"/>
                  </a:lnTo>
                  <a:close/>
                  <a:moveTo>
                    <a:pt x="170" y="170"/>
                  </a:moveTo>
                  <a:cubicBezTo>
                    <a:pt x="212" y="170"/>
                    <a:pt x="212" y="170"/>
                    <a:pt x="212" y="170"/>
                  </a:cubicBezTo>
                  <a:cubicBezTo>
                    <a:pt x="208" y="191"/>
                    <a:pt x="191" y="208"/>
                    <a:pt x="170" y="212"/>
                  </a:cubicBezTo>
                  <a:lnTo>
                    <a:pt x="170" y="170"/>
                  </a:lnTo>
                  <a:close/>
                  <a:moveTo>
                    <a:pt x="170" y="149"/>
                  </a:moveTo>
                  <a:cubicBezTo>
                    <a:pt x="170" y="107"/>
                    <a:pt x="170" y="107"/>
                    <a:pt x="170" y="107"/>
                  </a:cubicBezTo>
                  <a:cubicBezTo>
                    <a:pt x="191" y="112"/>
                    <a:pt x="208" y="128"/>
                    <a:pt x="212" y="149"/>
                  </a:cubicBezTo>
                  <a:lnTo>
                    <a:pt x="170" y="149"/>
                  </a:lnTo>
                  <a:close/>
                  <a:moveTo>
                    <a:pt x="149" y="54"/>
                  </a:moveTo>
                  <a:cubicBezTo>
                    <a:pt x="149" y="86"/>
                    <a:pt x="149" y="86"/>
                    <a:pt x="149" y="86"/>
                  </a:cubicBezTo>
                  <a:cubicBezTo>
                    <a:pt x="116" y="91"/>
                    <a:pt x="91" y="116"/>
                    <a:pt x="86" y="149"/>
                  </a:cubicBezTo>
                  <a:cubicBezTo>
                    <a:pt x="54" y="149"/>
                    <a:pt x="54" y="149"/>
                    <a:pt x="54" y="149"/>
                  </a:cubicBezTo>
                  <a:cubicBezTo>
                    <a:pt x="59" y="99"/>
                    <a:pt x="99" y="59"/>
                    <a:pt x="149" y="54"/>
                  </a:cubicBezTo>
                  <a:close/>
                  <a:moveTo>
                    <a:pt x="54" y="170"/>
                  </a:moveTo>
                  <a:cubicBezTo>
                    <a:pt x="86" y="170"/>
                    <a:pt x="86" y="170"/>
                    <a:pt x="86" y="170"/>
                  </a:cubicBezTo>
                  <a:cubicBezTo>
                    <a:pt x="91" y="203"/>
                    <a:pt x="116" y="229"/>
                    <a:pt x="149" y="233"/>
                  </a:cubicBezTo>
                  <a:cubicBezTo>
                    <a:pt x="149" y="266"/>
                    <a:pt x="149" y="266"/>
                    <a:pt x="149" y="266"/>
                  </a:cubicBezTo>
                  <a:cubicBezTo>
                    <a:pt x="99" y="261"/>
                    <a:pt x="59" y="221"/>
                    <a:pt x="54" y="170"/>
                  </a:cubicBezTo>
                  <a:close/>
                  <a:moveTo>
                    <a:pt x="170" y="266"/>
                  </a:moveTo>
                  <a:cubicBezTo>
                    <a:pt x="170" y="233"/>
                    <a:pt x="170" y="233"/>
                    <a:pt x="170" y="233"/>
                  </a:cubicBezTo>
                  <a:cubicBezTo>
                    <a:pt x="203" y="229"/>
                    <a:pt x="229" y="203"/>
                    <a:pt x="233" y="170"/>
                  </a:cubicBezTo>
                  <a:cubicBezTo>
                    <a:pt x="266" y="170"/>
                    <a:pt x="266" y="170"/>
                    <a:pt x="266" y="170"/>
                  </a:cubicBezTo>
                  <a:cubicBezTo>
                    <a:pt x="261" y="221"/>
                    <a:pt x="221" y="261"/>
                    <a:pt x="170" y="26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434"/>
            <p:cNvSpPr>
              <a:spLocks noEditPoints="1"/>
            </p:cNvSpPr>
            <p:nvPr/>
          </p:nvSpPr>
          <p:spPr bwMode="auto">
            <a:xfrm>
              <a:off x="3505" y="1546"/>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9000268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cs-CZ" dirty="0"/>
              <a:t>Jak postupovat</a:t>
            </a:r>
          </a:p>
        </p:txBody>
      </p:sp>
      <p:sp>
        <p:nvSpPr>
          <p:cNvPr id="51202" name="Rectangle 2"/>
          <p:cNvSpPr>
            <a:spLocks noGrp="1" noChangeArrowheads="1"/>
          </p:cNvSpPr>
          <p:nvPr>
            <p:ph type="title"/>
          </p:nvPr>
        </p:nvSpPr>
        <p:spPr/>
        <p:txBody>
          <a:bodyPr/>
          <a:lstStyle/>
          <a:p>
            <a:r>
              <a:rPr lang="cs-CZ" dirty="0"/>
              <a:t>Pravidlo nízké kapitalizace</a:t>
            </a:r>
            <a:endParaRPr lang="en-US" dirty="0"/>
          </a:p>
        </p:txBody>
      </p:sp>
      <p:sp>
        <p:nvSpPr>
          <p:cNvPr id="51203" name="Rectangle 3"/>
          <p:cNvSpPr>
            <a:spLocks noGrp="1" noChangeArrowheads="1"/>
          </p:cNvSpPr>
          <p:nvPr>
            <p:ph idx="1"/>
          </p:nvPr>
        </p:nvSpPr>
        <p:spPr/>
        <p:txBody>
          <a:bodyPr/>
          <a:lstStyle/>
          <a:p>
            <a:pPr marL="0" lvl="1" indent="0">
              <a:spcAft>
                <a:spcPts val="600"/>
              </a:spcAft>
              <a:buClr>
                <a:schemeClr val="tx1"/>
              </a:buClr>
              <a:buNone/>
            </a:pPr>
            <a:r>
              <a:rPr lang="cs-CZ" sz="1400" b="1" dirty="0"/>
              <a:t>Průměrný denní kapitál</a:t>
            </a:r>
          </a:p>
          <a:p>
            <a:pPr marL="171450" indent="-171450">
              <a:spcAft>
                <a:spcPts val="600"/>
              </a:spcAft>
              <a:buFont typeface="Arial" panose="020B0604020202020204" pitchFamily="34" charset="0"/>
              <a:buChar char="•"/>
            </a:pPr>
            <a:r>
              <a:rPr lang="cs-CZ" sz="1400" dirty="0"/>
              <a:t>Dle pokynu D 22 výpočet pomocí </a:t>
            </a:r>
            <a:r>
              <a:rPr lang="cs-CZ" sz="1400" b="1" dirty="0"/>
              <a:t>váženého aritmetického průměru</a:t>
            </a:r>
          </a:p>
          <a:p>
            <a:pPr marL="171450" indent="-171450">
              <a:spcAft>
                <a:spcPts val="600"/>
              </a:spcAft>
              <a:buFont typeface="Arial" panose="020B0604020202020204" pitchFamily="34" charset="0"/>
              <a:buChar char="•"/>
            </a:pPr>
            <a:r>
              <a:rPr lang="cs-CZ" sz="1400" dirty="0"/>
              <a:t>Pokyn není právně závazný – metodická pomůcka, prostý arit. Průměr není zákonem zakázán, avšak FU jej aplikuje</a:t>
            </a:r>
          </a:p>
          <a:p>
            <a:pPr marL="171450" indent="-171450">
              <a:spcAft>
                <a:spcPts val="600"/>
              </a:spcAft>
              <a:buFont typeface="Arial" panose="020B0604020202020204" pitchFamily="34" charset="0"/>
              <a:buChar char="•"/>
            </a:pPr>
            <a:r>
              <a:rPr lang="cs-CZ" sz="1400" dirty="0"/>
              <a:t>Pokud prostý aritmetický průměr výhodnější – aplikace zásady „ve prospěch daňového subjektu“ – Rozsudek Nejvyššího správního soudu ze dne 9. 7. 2009, čj. 9 </a:t>
            </a:r>
            <a:r>
              <a:rPr lang="cs-CZ" sz="1400" dirty="0" err="1"/>
              <a:t>Afs</a:t>
            </a:r>
            <a:r>
              <a:rPr lang="cs-CZ" sz="1400" dirty="0"/>
              <a:t> 61/2008–48</a:t>
            </a:r>
          </a:p>
          <a:p>
            <a:pPr marL="171450" indent="-171450">
              <a:spcAft>
                <a:spcPts val="600"/>
              </a:spcAft>
              <a:buFont typeface="Arial" panose="020B0604020202020204" pitchFamily="34" charset="0"/>
              <a:buChar char="•"/>
            </a:pPr>
            <a:endParaRPr lang="cs-CZ" sz="1400" dirty="0"/>
          </a:p>
          <a:p>
            <a:pPr marL="171450" indent="-171450">
              <a:spcAft>
                <a:spcPts val="600"/>
              </a:spcAft>
              <a:buFont typeface="Arial" panose="020B0604020202020204" pitchFamily="34" charset="0"/>
              <a:buChar char="•"/>
            </a:pPr>
            <a:endParaRPr lang="cs-CZ" sz="1400" dirty="0"/>
          </a:p>
          <a:p>
            <a:pPr>
              <a:spcAft>
                <a:spcPts val="600"/>
              </a:spcAft>
              <a:buClr>
                <a:schemeClr val="tx1"/>
              </a:buClr>
            </a:pPr>
            <a:r>
              <a:rPr lang="cs-CZ" sz="1400" b="1" dirty="0"/>
              <a:t>Průměrný denní stav úvěrů a půjček od spojených osob</a:t>
            </a:r>
          </a:p>
          <a:p>
            <a:pPr lvl="1">
              <a:spcAft>
                <a:spcPts val="600"/>
              </a:spcAft>
            </a:pPr>
            <a:r>
              <a:rPr lang="cs-CZ" sz="1400" dirty="0"/>
              <a:t>V případě postupného splácení jistin v daném ZO se stanoví váženým aritmetickým průměrem.</a:t>
            </a:r>
          </a:p>
          <a:p>
            <a:pPr lvl="1">
              <a:spcAft>
                <a:spcPts val="600"/>
              </a:spcAft>
            </a:pPr>
            <a:r>
              <a:rPr lang="cs-CZ" sz="1400" dirty="0"/>
              <a:t>Za rozhodný den, kdy dochází ke změně denního stavu úvěrových finančních nástrojů, se považuje den následující po dni úhrady splátky úvěrového finančního nástroje.</a:t>
            </a:r>
          </a:p>
          <a:p>
            <a:pPr lvl="1">
              <a:spcAft>
                <a:spcPts val="600"/>
              </a:spcAft>
            </a:pPr>
            <a:r>
              <a:rPr lang="cs-CZ" sz="1400" dirty="0"/>
              <a:t>Pokud je úvěr v cizí měně kurz, se při výpočtu průměrného denního stavu úvěrů stanoví stejným způsobem, jakým se v souladu s účetními předpisy oceňují závazky v cizí měně. </a:t>
            </a:r>
          </a:p>
        </p:txBody>
      </p:sp>
      <p:grpSp>
        <p:nvGrpSpPr>
          <p:cNvPr id="5" name="Group 432"/>
          <p:cNvGrpSpPr>
            <a:grpSpLocks noChangeAspect="1"/>
          </p:cNvGrpSpPr>
          <p:nvPr/>
        </p:nvGrpSpPr>
        <p:grpSpPr bwMode="auto">
          <a:xfrm>
            <a:off x="7559772" y="317499"/>
            <a:ext cx="1207990" cy="1211538"/>
            <a:chOff x="3505" y="1546"/>
            <a:chExt cx="340" cy="341"/>
          </a:xfrm>
          <a:solidFill>
            <a:schemeClr val="accent1"/>
          </a:solidFill>
        </p:grpSpPr>
        <p:sp>
          <p:nvSpPr>
            <p:cNvPr id="6" name="Freeform 433"/>
            <p:cNvSpPr>
              <a:spLocks noEditPoints="1"/>
            </p:cNvSpPr>
            <p:nvPr/>
          </p:nvSpPr>
          <p:spPr bwMode="auto">
            <a:xfrm>
              <a:off x="3569" y="1610"/>
              <a:ext cx="212" cy="213"/>
            </a:xfrm>
            <a:custGeom>
              <a:avLst/>
              <a:gdLst>
                <a:gd name="T0" fmla="*/ 309 w 320"/>
                <a:gd name="T1" fmla="*/ 149 h 320"/>
                <a:gd name="T2" fmla="*/ 287 w 320"/>
                <a:gd name="T3" fmla="*/ 149 h 320"/>
                <a:gd name="T4" fmla="*/ 170 w 320"/>
                <a:gd name="T5" fmla="*/ 32 h 320"/>
                <a:gd name="T6" fmla="*/ 170 w 320"/>
                <a:gd name="T7" fmla="*/ 10 h 320"/>
                <a:gd name="T8" fmla="*/ 160 w 320"/>
                <a:gd name="T9" fmla="*/ 0 h 320"/>
                <a:gd name="T10" fmla="*/ 149 w 320"/>
                <a:gd name="T11" fmla="*/ 10 h 320"/>
                <a:gd name="T12" fmla="*/ 149 w 320"/>
                <a:gd name="T13" fmla="*/ 32 h 320"/>
                <a:gd name="T14" fmla="*/ 32 w 320"/>
                <a:gd name="T15" fmla="*/ 149 h 320"/>
                <a:gd name="T16" fmla="*/ 10 w 320"/>
                <a:gd name="T17" fmla="*/ 149 h 320"/>
                <a:gd name="T18" fmla="*/ 0 w 320"/>
                <a:gd name="T19" fmla="*/ 160 h 320"/>
                <a:gd name="T20" fmla="*/ 10 w 320"/>
                <a:gd name="T21" fmla="*/ 170 h 320"/>
                <a:gd name="T22" fmla="*/ 32 w 320"/>
                <a:gd name="T23" fmla="*/ 170 h 320"/>
                <a:gd name="T24" fmla="*/ 149 w 320"/>
                <a:gd name="T25" fmla="*/ 287 h 320"/>
                <a:gd name="T26" fmla="*/ 149 w 320"/>
                <a:gd name="T27" fmla="*/ 309 h 320"/>
                <a:gd name="T28" fmla="*/ 160 w 320"/>
                <a:gd name="T29" fmla="*/ 320 h 320"/>
                <a:gd name="T30" fmla="*/ 170 w 320"/>
                <a:gd name="T31" fmla="*/ 309 h 320"/>
                <a:gd name="T32" fmla="*/ 170 w 320"/>
                <a:gd name="T33" fmla="*/ 287 h 320"/>
                <a:gd name="T34" fmla="*/ 287 w 320"/>
                <a:gd name="T35" fmla="*/ 170 h 320"/>
                <a:gd name="T36" fmla="*/ 309 w 320"/>
                <a:gd name="T37" fmla="*/ 170 h 320"/>
                <a:gd name="T38" fmla="*/ 320 w 320"/>
                <a:gd name="T39" fmla="*/ 160 h 320"/>
                <a:gd name="T40" fmla="*/ 309 w 320"/>
                <a:gd name="T41" fmla="*/ 149 h 320"/>
                <a:gd name="T42" fmla="*/ 266 w 320"/>
                <a:gd name="T43" fmla="*/ 149 h 320"/>
                <a:gd name="T44" fmla="*/ 233 w 320"/>
                <a:gd name="T45" fmla="*/ 149 h 320"/>
                <a:gd name="T46" fmla="*/ 170 w 320"/>
                <a:gd name="T47" fmla="*/ 86 h 320"/>
                <a:gd name="T48" fmla="*/ 170 w 320"/>
                <a:gd name="T49" fmla="*/ 54 h 320"/>
                <a:gd name="T50" fmla="*/ 266 w 320"/>
                <a:gd name="T51" fmla="*/ 149 h 320"/>
                <a:gd name="T52" fmla="*/ 149 w 320"/>
                <a:gd name="T53" fmla="*/ 149 h 320"/>
                <a:gd name="T54" fmla="*/ 107 w 320"/>
                <a:gd name="T55" fmla="*/ 149 h 320"/>
                <a:gd name="T56" fmla="*/ 149 w 320"/>
                <a:gd name="T57" fmla="*/ 107 h 320"/>
                <a:gd name="T58" fmla="*/ 149 w 320"/>
                <a:gd name="T59" fmla="*/ 149 h 320"/>
                <a:gd name="T60" fmla="*/ 149 w 320"/>
                <a:gd name="T61" fmla="*/ 170 h 320"/>
                <a:gd name="T62" fmla="*/ 149 w 320"/>
                <a:gd name="T63" fmla="*/ 212 h 320"/>
                <a:gd name="T64" fmla="*/ 107 w 320"/>
                <a:gd name="T65" fmla="*/ 170 h 320"/>
                <a:gd name="T66" fmla="*/ 149 w 320"/>
                <a:gd name="T67" fmla="*/ 170 h 320"/>
                <a:gd name="T68" fmla="*/ 170 w 320"/>
                <a:gd name="T69" fmla="*/ 170 h 320"/>
                <a:gd name="T70" fmla="*/ 212 w 320"/>
                <a:gd name="T71" fmla="*/ 170 h 320"/>
                <a:gd name="T72" fmla="*/ 170 w 320"/>
                <a:gd name="T73" fmla="*/ 212 h 320"/>
                <a:gd name="T74" fmla="*/ 170 w 320"/>
                <a:gd name="T75" fmla="*/ 170 h 320"/>
                <a:gd name="T76" fmla="*/ 170 w 320"/>
                <a:gd name="T77" fmla="*/ 149 h 320"/>
                <a:gd name="T78" fmla="*/ 170 w 320"/>
                <a:gd name="T79" fmla="*/ 107 h 320"/>
                <a:gd name="T80" fmla="*/ 212 w 320"/>
                <a:gd name="T81" fmla="*/ 149 h 320"/>
                <a:gd name="T82" fmla="*/ 170 w 320"/>
                <a:gd name="T83" fmla="*/ 149 h 320"/>
                <a:gd name="T84" fmla="*/ 149 w 320"/>
                <a:gd name="T85" fmla="*/ 54 h 320"/>
                <a:gd name="T86" fmla="*/ 149 w 320"/>
                <a:gd name="T87" fmla="*/ 86 h 320"/>
                <a:gd name="T88" fmla="*/ 86 w 320"/>
                <a:gd name="T89" fmla="*/ 149 h 320"/>
                <a:gd name="T90" fmla="*/ 54 w 320"/>
                <a:gd name="T91" fmla="*/ 149 h 320"/>
                <a:gd name="T92" fmla="*/ 149 w 320"/>
                <a:gd name="T93" fmla="*/ 54 h 320"/>
                <a:gd name="T94" fmla="*/ 54 w 320"/>
                <a:gd name="T95" fmla="*/ 170 h 320"/>
                <a:gd name="T96" fmla="*/ 86 w 320"/>
                <a:gd name="T97" fmla="*/ 170 h 320"/>
                <a:gd name="T98" fmla="*/ 149 w 320"/>
                <a:gd name="T99" fmla="*/ 233 h 320"/>
                <a:gd name="T100" fmla="*/ 149 w 320"/>
                <a:gd name="T101" fmla="*/ 266 h 320"/>
                <a:gd name="T102" fmla="*/ 54 w 320"/>
                <a:gd name="T103" fmla="*/ 170 h 320"/>
                <a:gd name="T104" fmla="*/ 170 w 320"/>
                <a:gd name="T105" fmla="*/ 266 h 320"/>
                <a:gd name="T106" fmla="*/ 170 w 320"/>
                <a:gd name="T107" fmla="*/ 233 h 320"/>
                <a:gd name="T108" fmla="*/ 233 w 320"/>
                <a:gd name="T109" fmla="*/ 170 h 320"/>
                <a:gd name="T110" fmla="*/ 266 w 320"/>
                <a:gd name="T111" fmla="*/ 170 h 320"/>
                <a:gd name="T112" fmla="*/ 170 w 320"/>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 h="320">
                  <a:moveTo>
                    <a:pt x="309" y="149"/>
                  </a:moveTo>
                  <a:cubicBezTo>
                    <a:pt x="287" y="149"/>
                    <a:pt x="287" y="149"/>
                    <a:pt x="287" y="149"/>
                  </a:cubicBezTo>
                  <a:cubicBezTo>
                    <a:pt x="282" y="87"/>
                    <a:pt x="232" y="37"/>
                    <a:pt x="170" y="32"/>
                  </a:cubicBezTo>
                  <a:cubicBezTo>
                    <a:pt x="170" y="10"/>
                    <a:pt x="170" y="10"/>
                    <a:pt x="170" y="10"/>
                  </a:cubicBezTo>
                  <a:cubicBezTo>
                    <a:pt x="170" y="4"/>
                    <a:pt x="166" y="0"/>
                    <a:pt x="160" y="0"/>
                  </a:cubicBezTo>
                  <a:cubicBezTo>
                    <a:pt x="154" y="0"/>
                    <a:pt x="149" y="4"/>
                    <a:pt x="149" y="10"/>
                  </a:cubicBezTo>
                  <a:cubicBezTo>
                    <a:pt x="149" y="32"/>
                    <a:pt x="149" y="32"/>
                    <a:pt x="149" y="32"/>
                  </a:cubicBezTo>
                  <a:cubicBezTo>
                    <a:pt x="87" y="37"/>
                    <a:pt x="37" y="87"/>
                    <a:pt x="32" y="149"/>
                  </a:cubicBezTo>
                  <a:cubicBezTo>
                    <a:pt x="10" y="149"/>
                    <a:pt x="10" y="149"/>
                    <a:pt x="10" y="149"/>
                  </a:cubicBezTo>
                  <a:cubicBezTo>
                    <a:pt x="4" y="149"/>
                    <a:pt x="0" y="154"/>
                    <a:pt x="0" y="160"/>
                  </a:cubicBezTo>
                  <a:cubicBezTo>
                    <a:pt x="0" y="166"/>
                    <a:pt x="4" y="170"/>
                    <a:pt x="10" y="170"/>
                  </a:cubicBezTo>
                  <a:cubicBezTo>
                    <a:pt x="32" y="170"/>
                    <a:pt x="32" y="170"/>
                    <a:pt x="32" y="170"/>
                  </a:cubicBezTo>
                  <a:cubicBezTo>
                    <a:pt x="37" y="232"/>
                    <a:pt x="87" y="282"/>
                    <a:pt x="149" y="287"/>
                  </a:cubicBezTo>
                  <a:cubicBezTo>
                    <a:pt x="149" y="309"/>
                    <a:pt x="149" y="309"/>
                    <a:pt x="149" y="309"/>
                  </a:cubicBezTo>
                  <a:cubicBezTo>
                    <a:pt x="149" y="315"/>
                    <a:pt x="154" y="320"/>
                    <a:pt x="160" y="320"/>
                  </a:cubicBezTo>
                  <a:cubicBezTo>
                    <a:pt x="166" y="320"/>
                    <a:pt x="170" y="315"/>
                    <a:pt x="170" y="309"/>
                  </a:cubicBezTo>
                  <a:cubicBezTo>
                    <a:pt x="170" y="287"/>
                    <a:pt x="170" y="287"/>
                    <a:pt x="170" y="287"/>
                  </a:cubicBezTo>
                  <a:cubicBezTo>
                    <a:pt x="232" y="282"/>
                    <a:pt x="282" y="232"/>
                    <a:pt x="287" y="170"/>
                  </a:cubicBezTo>
                  <a:cubicBezTo>
                    <a:pt x="309" y="170"/>
                    <a:pt x="309" y="170"/>
                    <a:pt x="309" y="170"/>
                  </a:cubicBezTo>
                  <a:cubicBezTo>
                    <a:pt x="315" y="170"/>
                    <a:pt x="320" y="166"/>
                    <a:pt x="320" y="160"/>
                  </a:cubicBezTo>
                  <a:cubicBezTo>
                    <a:pt x="320" y="154"/>
                    <a:pt x="315" y="149"/>
                    <a:pt x="309" y="149"/>
                  </a:cubicBezTo>
                  <a:close/>
                  <a:moveTo>
                    <a:pt x="266" y="149"/>
                  </a:moveTo>
                  <a:cubicBezTo>
                    <a:pt x="233" y="149"/>
                    <a:pt x="233" y="149"/>
                    <a:pt x="233" y="149"/>
                  </a:cubicBezTo>
                  <a:cubicBezTo>
                    <a:pt x="229" y="116"/>
                    <a:pt x="203" y="91"/>
                    <a:pt x="170" y="86"/>
                  </a:cubicBezTo>
                  <a:cubicBezTo>
                    <a:pt x="170" y="54"/>
                    <a:pt x="170" y="54"/>
                    <a:pt x="170" y="54"/>
                  </a:cubicBezTo>
                  <a:cubicBezTo>
                    <a:pt x="221" y="59"/>
                    <a:pt x="261" y="99"/>
                    <a:pt x="266" y="149"/>
                  </a:cubicBezTo>
                  <a:close/>
                  <a:moveTo>
                    <a:pt x="149" y="149"/>
                  </a:moveTo>
                  <a:cubicBezTo>
                    <a:pt x="107" y="149"/>
                    <a:pt x="107" y="149"/>
                    <a:pt x="107" y="149"/>
                  </a:cubicBezTo>
                  <a:cubicBezTo>
                    <a:pt x="112" y="128"/>
                    <a:pt x="128" y="112"/>
                    <a:pt x="149" y="107"/>
                  </a:cubicBezTo>
                  <a:lnTo>
                    <a:pt x="149" y="149"/>
                  </a:lnTo>
                  <a:close/>
                  <a:moveTo>
                    <a:pt x="149" y="170"/>
                  </a:moveTo>
                  <a:cubicBezTo>
                    <a:pt x="149" y="212"/>
                    <a:pt x="149" y="212"/>
                    <a:pt x="149" y="212"/>
                  </a:cubicBezTo>
                  <a:cubicBezTo>
                    <a:pt x="128" y="208"/>
                    <a:pt x="112" y="191"/>
                    <a:pt x="107" y="170"/>
                  </a:cubicBezTo>
                  <a:lnTo>
                    <a:pt x="149" y="170"/>
                  </a:lnTo>
                  <a:close/>
                  <a:moveTo>
                    <a:pt x="170" y="170"/>
                  </a:moveTo>
                  <a:cubicBezTo>
                    <a:pt x="212" y="170"/>
                    <a:pt x="212" y="170"/>
                    <a:pt x="212" y="170"/>
                  </a:cubicBezTo>
                  <a:cubicBezTo>
                    <a:pt x="208" y="191"/>
                    <a:pt x="191" y="208"/>
                    <a:pt x="170" y="212"/>
                  </a:cubicBezTo>
                  <a:lnTo>
                    <a:pt x="170" y="170"/>
                  </a:lnTo>
                  <a:close/>
                  <a:moveTo>
                    <a:pt x="170" y="149"/>
                  </a:moveTo>
                  <a:cubicBezTo>
                    <a:pt x="170" y="107"/>
                    <a:pt x="170" y="107"/>
                    <a:pt x="170" y="107"/>
                  </a:cubicBezTo>
                  <a:cubicBezTo>
                    <a:pt x="191" y="112"/>
                    <a:pt x="208" y="128"/>
                    <a:pt x="212" y="149"/>
                  </a:cubicBezTo>
                  <a:lnTo>
                    <a:pt x="170" y="149"/>
                  </a:lnTo>
                  <a:close/>
                  <a:moveTo>
                    <a:pt x="149" y="54"/>
                  </a:moveTo>
                  <a:cubicBezTo>
                    <a:pt x="149" y="86"/>
                    <a:pt x="149" y="86"/>
                    <a:pt x="149" y="86"/>
                  </a:cubicBezTo>
                  <a:cubicBezTo>
                    <a:pt x="116" y="91"/>
                    <a:pt x="91" y="116"/>
                    <a:pt x="86" y="149"/>
                  </a:cubicBezTo>
                  <a:cubicBezTo>
                    <a:pt x="54" y="149"/>
                    <a:pt x="54" y="149"/>
                    <a:pt x="54" y="149"/>
                  </a:cubicBezTo>
                  <a:cubicBezTo>
                    <a:pt x="59" y="99"/>
                    <a:pt x="99" y="59"/>
                    <a:pt x="149" y="54"/>
                  </a:cubicBezTo>
                  <a:close/>
                  <a:moveTo>
                    <a:pt x="54" y="170"/>
                  </a:moveTo>
                  <a:cubicBezTo>
                    <a:pt x="86" y="170"/>
                    <a:pt x="86" y="170"/>
                    <a:pt x="86" y="170"/>
                  </a:cubicBezTo>
                  <a:cubicBezTo>
                    <a:pt x="91" y="203"/>
                    <a:pt x="116" y="229"/>
                    <a:pt x="149" y="233"/>
                  </a:cubicBezTo>
                  <a:cubicBezTo>
                    <a:pt x="149" y="266"/>
                    <a:pt x="149" y="266"/>
                    <a:pt x="149" y="266"/>
                  </a:cubicBezTo>
                  <a:cubicBezTo>
                    <a:pt x="99" y="261"/>
                    <a:pt x="59" y="221"/>
                    <a:pt x="54" y="170"/>
                  </a:cubicBezTo>
                  <a:close/>
                  <a:moveTo>
                    <a:pt x="170" y="266"/>
                  </a:moveTo>
                  <a:cubicBezTo>
                    <a:pt x="170" y="233"/>
                    <a:pt x="170" y="233"/>
                    <a:pt x="170" y="233"/>
                  </a:cubicBezTo>
                  <a:cubicBezTo>
                    <a:pt x="203" y="229"/>
                    <a:pt x="229" y="203"/>
                    <a:pt x="233" y="170"/>
                  </a:cubicBezTo>
                  <a:cubicBezTo>
                    <a:pt x="266" y="170"/>
                    <a:pt x="266" y="170"/>
                    <a:pt x="266" y="170"/>
                  </a:cubicBezTo>
                  <a:cubicBezTo>
                    <a:pt x="261" y="221"/>
                    <a:pt x="221" y="261"/>
                    <a:pt x="170" y="26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434"/>
            <p:cNvSpPr>
              <a:spLocks noEditPoints="1"/>
            </p:cNvSpPr>
            <p:nvPr/>
          </p:nvSpPr>
          <p:spPr bwMode="auto">
            <a:xfrm>
              <a:off x="3505" y="1546"/>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75608122"/>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cs-CZ" dirty="0"/>
              <a:t>Specifika při výpočtu</a:t>
            </a:r>
          </a:p>
        </p:txBody>
      </p:sp>
      <p:sp>
        <p:nvSpPr>
          <p:cNvPr id="51202" name="Rectangle 2"/>
          <p:cNvSpPr>
            <a:spLocks noGrp="1" noChangeArrowheads="1"/>
          </p:cNvSpPr>
          <p:nvPr>
            <p:ph type="title"/>
          </p:nvPr>
        </p:nvSpPr>
        <p:spPr/>
        <p:txBody>
          <a:bodyPr/>
          <a:lstStyle/>
          <a:p>
            <a:r>
              <a:rPr lang="cs-CZ" dirty="0"/>
              <a:t>Souběh nízké kapitalizace</a:t>
            </a:r>
            <a:endParaRPr lang="en-US" dirty="0"/>
          </a:p>
        </p:txBody>
      </p:sp>
      <p:sp>
        <p:nvSpPr>
          <p:cNvPr id="51203" name="Rectangle 3"/>
          <p:cNvSpPr>
            <a:spLocks noGrp="1" noChangeArrowheads="1"/>
          </p:cNvSpPr>
          <p:nvPr>
            <p:ph idx="1"/>
          </p:nvPr>
        </p:nvSpPr>
        <p:spPr>
          <a:xfrm>
            <a:off x="373938" y="1577620"/>
            <a:ext cx="8374062" cy="4713911"/>
          </a:xfrm>
        </p:spPr>
        <p:txBody>
          <a:bodyPr/>
          <a:lstStyle/>
          <a:p>
            <a:r>
              <a:rPr lang="cs-CZ" b="1" dirty="0"/>
              <a:t>Souběh nízké kapitalizace a úvěru od spojené osoby na získání podílu </a:t>
            </a:r>
          </a:p>
          <a:p>
            <a:pPr marL="171450" indent="-171450">
              <a:buFont typeface="Arial" panose="020B0604020202020204" pitchFamily="34" charset="0"/>
              <a:buChar char="•"/>
            </a:pPr>
            <a:r>
              <a:rPr lang="cs-CZ" dirty="0"/>
              <a:t>Úroky z úvěru/půjčky na získání podílu v dceřiné společnosti jsou daňově neuznatelným nákladem dle § </a:t>
            </a:r>
            <a:r>
              <a:rPr lang="en-US" dirty="0"/>
              <a:t>25 </a:t>
            </a:r>
            <a:r>
              <a:rPr lang="en-US" dirty="0" err="1"/>
              <a:t>odst</a:t>
            </a:r>
            <a:r>
              <a:rPr lang="en-US" dirty="0"/>
              <a:t>. 1 p</a:t>
            </a:r>
            <a:r>
              <a:rPr lang="cs-CZ" dirty="0" err="1"/>
              <a:t>ísm</a:t>
            </a:r>
            <a:r>
              <a:rPr lang="cs-CZ" dirty="0"/>
              <a:t>. </a:t>
            </a:r>
            <a:r>
              <a:rPr lang="cs-CZ" dirty="0" err="1"/>
              <a:t>zk</a:t>
            </a:r>
            <a:r>
              <a:rPr lang="cs-CZ" dirty="0"/>
              <a:t>); avšak</a:t>
            </a:r>
          </a:p>
          <a:p>
            <a:pPr marL="171450" indent="-171450">
              <a:buFont typeface="Arial" panose="020B0604020202020204" pitchFamily="34" charset="0"/>
              <a:buChar char="•"/>
            </a:pPr>
            <a:r>
              <a:rPr lang="cs-CZ" dirty="0"/>
              <a:t>Tyto úvěry/půjčky se započítají do průměrného stavu úvěrů/půjček pro nízkou kapitalizaci, viz metodika FÚ </a:t>
            </a:r>
            <a:r>
              <a:rPr lang="cs-CZ" dirty="0">
                <a:hlinkClick r:id="rId2"/>
              </a:rPr>
              <a:t>http://www.financnisprava.cz/assets/cs/prilohy/Metodicka_pomucka_k_uverovym_fin_nastrojum.pdf</a:t>
            </a:r>
            <a:endParaRPr lang="cs-CZ" dirty="0"/>
          </a:p>
          <a:p>
            <a:pPr marL="171450" indent="-171450">
              <a:buFont typeface="Arial" panose="020B0604020202020204" pitchFamily="34" charset="0"/>
              <a:buChar char="•"/>
            </a:pPr>
            <a:r>
              <a:rPr lang="cs-CZ" dirty="0"/>
              <a:t>Obdobně se postupuje v případě souběhu nízké kapitalizace a úvěru od spojené osoby, kdy je úrok závislý na výsledku hospodaření či byl poskytnut fyzickou osobou.</a:t>
            </a:r>
          </a:p>
          <a:p>
            <a:endParaRPr lang="cs-CZ" b="1" dirty="0">
              <a:solidFill>
                <a:srgbClr val="86BC25"/>
              </a:solidFill>
            </a:endParaRPr>
          </a:p>
          <a:p>
            <a:r>
              <a:rPr lang="cs-CZ" b="1" dirty="0"/>
              <a:t>Organizační složka a nízká kapitalizace </a:t>
            </a:r>
          </a:p>
          <a:p>
            <a:pPr marL="171450" lvl="1" indent="-171450"/>
            <a:r>
              <a:rPr lang="cs-CZ" dirty="0"/>
              <a:t>V současnosti není definováno zákonem nutnost provádět test nízké kapitalizace i u organizačních složek. </a:t>
            </a:r>
          </a:p>
          <a:p>
            <a:pPr marL="171450" lvl="1" indent="-171450"/>
            <a:r>
              <a:rPr lang="cs-CZ" dirty="0"/>
              <a:t>Metodika pokynu D-22 nepokrývá způsob jak test nízké kapitalizace u organizační složky provádět – problematika přiřazení adekvátní výše VK.</a:t>
            </a:r>
          </a:p>
          <a:p>
            <a:pPr marL="171450" lvl="1" indent="-171450"/>
            <a:r>
              <a:rPr lang="cs-CZ" dirty="0"/>
              <a:t>V praxi jsou tak výdaje (náklady) související s úvěrovými finančními nástroji od spojených osob přiřazené organizační složce zpravidla považovány za daňově uznatelné.</a:t>
            </a:r>
          </a:p>
          <a:p>
            <a:pPr marL="171450" lvl="1" indent="-171450"/>
            <a:r>
              <a:rPr lang="cs-CZ" dirty="0"/>
              <a:t>Ministerstvo Financí momentálně zvažuje pokyn pro stanovení VK a propočet testu nízké kapitalizace i u organizačních složek.</a:t>
            </a:r>
          </a:p>
        </p:txBody>
      </p:sp>
      <p:grpSp>
        <p:nvGrpSpPr>
          <p:cNvPr id="5" name="Group 432"/>
          <p:cNvGrpSpPr>
            <a:grpSpLocks noChangeAspect="1"/>
          </p:cNvGrpSpPr>
          <p:nvPr/>
        </p:nvGrpSpPr>
        <p:grpSpPr bwMode="auto">
          <a:xfrm>
            <a:off x="7559772" y="317499"/>
            <a:ext cx="1207990" cy="1211538"/>
            <a:chOff x="3505" y="1546"/>
            <a:chExt cx="340" cy="341"/>
          </a:xfrm>
          <a:solidFill>
            <a:schemeClr val="accent1"/>
          </a:solidFill>
        </p:grpSpPr>
        <p:sp>
          <p:nvSpPr>
            <p:cNvPr id="6" name="Freeform 433"/>
            <p:cNvSpPr>
              <a:spLocks noEditPoints="1"/>
            </p:cNvSpPr>
            <p:nvPr/>
          </p:nvSpPr>
          <p:spPr bwMode="auto">
            <a:xfrm>
              <a:off x="3569" y="1610"/>
              <a:ext cx="212" cy="213"/>
            </a:xfrm>
            <a:custGeom>
              <a:avLst/>
              <a:gdLst>
                <a:gd name="T0" fmla="*/ 309 w 320"/>
                <a:gd name="T1" fmla="*/ 149 h 320"/>
                <a:gd name="T2" fmla="*/ 287 w 320"/>
                <a:gd name="T3" fmla="*/ 149 h 320"/>
                <a:gd name="T4" fmla="*/ 170 w 320"/>
                <a:gd name="T5" fmla="*/ 32 h 320"/>
                <a:gd name="T6" fmla="*/ 170 w 320"/>
                <a:gd name="T7" fmla="*/ 10 h 320"/>
                <a:gd name="T8" fmla="*/ 160 w 320"/>
                <a:gd name="T9" fmla="*/ 0 h 320"/>
                <a:gd name="T10" fmla="*/ 149 w 320"/>
                <a:gd name="T11" fmla="*/ 10 h 320"/>
                <a:gd name="T12" fmla="*/ 149 w 320"/>
                <a:gd name="T13" fmla="*/ 32 h 320"/>
                <a:gd name="T14" fmla="*/ 32 w 320"/>
                <a:gd name="T15" fmla="*/ 149 h 320"/>
                <a:gd name="T16" fmla="*/ 10 w 320"/>
                <a:gd name="T17" fmla="*/ 149 h 320"/>
                <a:gd name="T18" fmla="*/ 0 w 320"/>
                <a:gd name="T19" fmla="*/ 160 h 320"/>
                <a:gd name="T20" fmla="*/ 10 w 320"/>
                <a:gd name="T21" fmla="*/ 170 h 320"/>
                <a:gd name="T22" fmla="*/ 32 w 320"/>
                <a:gd name="T23" fmla="*/ 170 h 320"/>
                <a:gd name="T24" fmla="*/ 149 w 320"/>
                <a:gd name="T25" fmla="*/ 287 h 320"/>
                <a:gd name="T26" fmla="*/ 149 w 320"/>
                <a:gd name="T27" fmla="*/ 309 h 320"/>
                <a:gd name="T28" fmla="*/ 160 w 320"/>
                <a:gd name="T29" fmla="*/ 320 h 320"/>
                <a:gd name="T30" fmla="*/ 170 w 320"/>
                <a:gd name="T31" fmla="*/ 309 h 320"/>
                <a:gd name="T32" fmla="*/ 170 w 320"/>
                <a:gd name="T33" fmla="*/ 287 h 320"/>
                <a:gd name="T34" fmla="*/ 287 w 320"/>
                <a:gd name="T35" fmla="*/ 170 h 320"/>
                <a:gd name="T36" fmla="*/ 309 w 320"/>
                <a:gd name="T37" fmla="*/ 170 h 320"/>
                <a:gd name="T38" fmla="*/ 320 w 320"/>
                <a:gd name="T39" fmla="*/ 160 h 320"/>
                <a:gd name="T40" fmla="*/ 309 w 320"/>
                <a:gd name="T41" fmla="*/ 149 h 320"/>
                <a:gd name="T42" fmla="*/ 266 w 320"/>
                <a:gd name="T43" fmla="*/ 149 h 320"/>
                <a:gd name="T44" fmla="*/ 233 w 320"/>
                <a:gd name="T45" fmla="*/ 149 h 320"/>
                <a:gd name="T46" fmla="*/ 170 w 320"/>
                <a:gd name="T47" fmla="*/ 86 h 320"/>
                <a:gd name="T48" fmla="*/ 170 w 320"/>
                <a:gd name="T49" fmla="*/ 54 h 320"/>
                <a:gd name="T50" fmla="*/ 266 w 320"/>
                <a:gd name="T51" fmla="*/ 149 h 320"/>
                <a:gd name="T52" fmla="*/ 149 w 320"/>
                <a:gd name="T53" fmla="*/ 149 h 320"/>
                <a:gd name="T54" fmla="*/ 107 w 320"/>
                <a:gd name="T55" fmla="*/ 149 h 320"/>
                <a:gd name="T56" fmla="*/ 149 w 320"/>
                <a:gd name="T57" fmla="*/ 107 h 320"/>
                <a:gd name="T58" fmla="*/ 149 w 320"/>
                <a:gd name="T59" fmla="*/ 149 h 320"/>
                <a:gd name="T60" fmla="*/ 149 w 320"/>
                <a:gd name="T61" fmla="*/ 170 h 320"/>
                <a:gd name="T62" fmla="*/ 149 w 320"/>
                <a:gd name="T63" fmla="*/ 212 h 320"/>
                <a:gd name="T64" fmla="*/ 107 w 320"/>
                <a:gd name="T65" fmla="*/ 170 h 320"/>
                <a:gd name="T66" fmla="*/ 149 w 320"/>
                <a:gd name="T67" fmla="*/ 170 h 320"/>
                <a:gd name="T68" fmla="*/ 170 w 320"/>
                <a:gd name="T69" fmla="*/ 170 h 320"/>
                <a:gd name="T70" fmla="*/ 212 w 320"/>
                <a:gd name="T71" fmla="*/ 170 h 320"/>
                <a:gd name="T72" fmla="*/ 170 w 320"/>
                <a:gd name="T73" fmla="*/ 212 h 320"/>
                <a:gd name="T74" fmla="*/ 170 w 320"/>
                <a:gd name="T75" fmla="*/ 170 h 320"/>
                <a:gd name="T76" fmla="*/ 170 w 320"/>
                <a:gd name="T77" fmla="*/ 149 h 320"/>
                <a:gd name="T78" fmla="*/ 170 w 320"/>
                <a:gd name="T79" fmla="*/ 107 h 320"/>
                <a:gd name="T80" fmla="*/ 212 w 320"/>
                <a:gd name="T81" fmla="*/ 149 h 320"/>
                <a:gd name="T82" fmla="*/ 170 w 320"/>
                <a:gd name="T83" fmla="*/ 149 h 320"/>
                <a:gd name="T84" fmla="*/ 149 w 320"/>
                <a:gd name="T85" fmla="*/ 54 h 320"/>
                <a:gd name="T86" fmla="*/ 149 w 320"/>
                <a:gd name="T87" fmla="*/ 86 h 320"/>
                <a:gd name="T88" fmla="*/ 86 w 320"/>
                <a:gd name="T89" fmla="*/ 149 h 320"/>
                <a:gd name="T90" fmla="*/ 54 w 320"/>
                <a:gd name="T91" fmla="*/ 149 h 320"/>
                <a:gd name="T92" fmla="*/ 149 w 320"/>
                <a:gd name="T93" fmla="*/ 54 h 320"/>
                <a:gd name="T94" fmla="*/ 54 w 320"/>
                <a:gd name="T95" fmla="*/ 170 h 320"/>
                <a:gd name="T96" fmla="*/ 86 w 320"/>
                <a:gd name="T97" fmla="*/ 170 h 320"/>
                <a:gd name="T98" fmla="*/ 149 w 320"/>
                <a:gd name="T99" fmla="*/ 233 h 320"/>
                <a:gd name="T100" fmla="*/ 149 w 320"/>
                <a:gd name="T101" fmla="*/ 266 h 320"/>
                <a:gd name="T102" fmla="*/ 54 w 320"/>
                <a:gd name="T103" fmla="*/ 170 h 320"/>
                <a:gd name="T104" fmla="*/ 170 w 320"/>
                <a:gd name="T105" fmla="*/ 266 h 320"/>
                <a:gd name="T106" fmla="*/ 170 w 320"/>
                <a:gd name="T107" fmla="*/ 233 h 320"/>
                <a:gd name="T108" fmla="*/ 233 w 320"/>
                <a:gd name="T109" fmla="*/ 170 h 320"/>
                <a:gd name="T110" fmla="*/ 266 w 320"/>
                <a:gd name="T111" fmla="*/ 170 h 320"/>
                <a:gd name="T112" fmla="*/ 170 w 320"/>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 h="320">
                  <a:moveTo>
                    <a:pt x="309" y="149"/>
                  </a:moveTo>
                  <a:cubicBezTo>
                    <a:pt x="287" y="149"/>
                    <a:pt x="287" y="149"/>
                    <a:pt x="287" y="149"/>
                  </a:cubicBezTo>
                  <a:cubicBezTo>
                    <a:pt x="282" y="87"/>
                    <a:pt x="232" y="37"/>
                    <a:pt x="170" y="32"/>
                  </a:cubicBezTo>
                  <a:cubicBezTo>
                    <a:pt x="170" y="10"/>
                    <a:pt x="170" y="10"/>
                    <a:pt x="170" y="10"/>
                  </a:cubicBezTo>
                  <a:cubicBezTo>
                    <a:pt x="170" y="4"/>
                    <a:pt x="166" y="0"/>
                    <a:pt x="160" y="0"/>
                  </a:cubicBezTo>
                  <a:cubicBezTo>
                    <a:pt x="154" y="0"/>
                    <a:pt x="149" y="4"/>
                    <a:pt x="149" y="10"/>
                  </a:cubicBezTo>
                  <a:cubicBezTo>
                    <a:pt x="149" y="32"/>
                    <a:pt x="149" y="32"/>
                    <a:pt x="149" y="32"/>
                  </a:cubicBezTo>
                  <a:cubicBezTo>
                    <a:pt x="87" y="37"/>
                    <a:pt x="37" y="87"/>
                    <a:pt x="32" y="149"/>
                  </a:cubicBezTo>
                  <a:cubicBezTo>
                    <a:pt x="10" y="149"/>
                    <a:pt x="10" y="149"/>
                    <a:pt x="10" y="149"/>
                  </a:cubicBezTo>
                  <a:cubicBezTo>
                    <a:pt x="4" y="149"/>
                    <a:pt x="0" y="154"/>
                    <a:pt x="0" y="160"/>
                  </a:cubicBezTo>
                  <a:cubicBezTo>
                    <a:pt x="0" y="166"/>
                    <a:pt x="4" y="170"/>
                    <a:pt x="10" y="170"/>
                  </a:cubicBezTo>
                  <a:cubicBezTo>
                    <a:pt x="32" y="170"/>
                    <a:pt x="32" y="170"/>
                    <a:pt x="32" y="170"/>
                  </a:cubicBezTo>
                  <a:cubicBezTo>
                    <a:pt x="37" y="232"/>
                    <a:pt x="87" y="282"/>
                    <a:pt x="149" y="287"/>
                  </a:cubicBezTo>
                  <a:cubicBezTo>
                    <a:pt x="149" y="309"/>
                    <a:pt x="149" y="309"/>
                    <a:pt x="149" y="309"/>
                  </a:cubicBezTo>
                  <a:cubicBezTo>
                    <a:pt x="149" y="315"/>
                    <a:pt x="154" y="320"/>
                    <a:pt x="160" y="320"/>
                  </a:cubicBezTo>
                  <a:cubicBezTo>
                    <a:pt x="166" y="320"/>
                    <a:pt x="170" y="315"/>
                    <a:pt x="170" y="309"/>
                  </a:cubicBezTo>
                  <a:cubicBezTo>
                    <a:pt x="170" y="287"/>
                    <a:pt x="170" y="287"/>
                    <a:pt x="170" y="287"/>
                  </a:cubicBezTo>
                  <a:cubicBezTo>
                    <a:pt x="232" y="282"/>
                    <a:pt x="282" y="232"/>
                    <a:pt x="287" y="170"/>
                  </a:cubicBezTo>
                  <a:cubicBezTo>
                    <a:pt x="309" y="170"/>
                    <a:pt x="309" y="170"/>
                    <a:pt x="309" y="170"/>
                  </a:cubicBezTo>
                  <a:cubicBezTo>
                    <a:pt x="315" y="170"/>
                    <a:pt x="320" y="166"/>
                    <a:pt x="320" y="160"/>
                  </a:cubicBezTo>
                  <a:cubicBezTo>
                    <a:pt x="320" y="154"/>
                    <a:pt x="315" y="149"/>
                    <a:pt x="309" y="149"/>
                  </a:cubicBezTo>
                  <a:close/>
                  <a:moveTo>
                    <a:pt x="266" y="149"/>
                  </a:moveTo>
                  <a:cubicBezTo>
                    <a:pt x="233" y="149"/>
                    <a:pt x="233" y="149"/>
                    <a:pt x="233" y="149"/>
                  </a:cubicBezTo>
                  <a:cubicBezTo>
                    <a:pt x="229" y="116"/>
                    <a:pt x="203" y="91"/>
                    <a:pt x="170" y="86"/>
                  </a:cubicBezTo>
                  <a:cubicBezTo>
                    <a:pt x="170" y="54"/>
                    <a:pt x="170" y="54"/>
                    <a:pt x="170" y="54"/>
                  </a:cubicBezTo>
                  <a:cubicBezTo>
                    <a:pt x="221" y="59"/>
                    <a:pt x="261" y="99"/>
                    <a:pt x="266" y="149"/>
                  </a:cubicBezTo>
                  <a:close/>
                  <a:moveTo>
                    <a:pt x="149" y="149"/>
                  </a:moveTo>
                  <a:cubicBezTo>
                    <a:pt x="107" y="149"/>
                    <a:pt x="107" y="149"/>
                    <a:pt x="107" y="149"/>
                  </a:cubicBezTo>
                  <a:cubicBezTo>
                    <a:pt x="112" y="128"/>
                    <a:pt x="128" y="112"/>
                    <a:pt x="149" y="107"/>
                  </a:cubicBezTo>
                  <a:lnTo>
                    <a:pt x="149" y="149"/>
                  </a:lnTo>
                  <a:close/>
                  <a:moveTo>
                    <a:pt x="149" y="170"/>
                  </a:moveTo>
                  <a:cubicBezTo>
                    <a:pt x="149" y="212"/>
                    <a:pt x="149" y="212"/>
                    <a:pt x="149" y="212"/>
                  </a:cubicBezTo>
                  <a:cubicBezTo>
                    <a:pt x="128" y="208"/>
                    <a:pt x="112" y="191"/>
                    <a:pt x="107" y="170"/>
                  </a:cubicBezTo>
                  <a:lnTo>
                    <a:pt x="149" y="170"/>
                  </a:lnTo>
                  <a:close/>
                  <a:moveTo>
                    <a:pt x="170" y="170"/>
                  </a:moveTo>
                  <a:cubicBezTo>
                    <a:pt x="212" y="170"/>
                    <a:pt x="212" y="170"/>
                    <a:pt x="212" y="170"/>
                  </a:cubicBezTo>
                  <a:cubicBezTo>
                    <a:pt x="208" y="191"/>
                    <a:pt x="191" y="208"/>
                    <a:pt x="170" y="212"/>
                  </a:cubicBezTo>
                  <a:lnTo>
                    <a:pt x="170" y="170"/>
                  </a:lnTo>
                  <a:close/>
                  <a:moveTo>
                    <a:pt x="170" y="149"/>
                  </a:moveTo>
                  <a:cubicBezTo>
                    <a:pt x="170" y="107"/>
                    <a:pt x="170" y="107"/>
                    <a:pt x="170" y="107"/>
                  </a:cubicBezTo>
                  <a:cubicBezTo>
                    <a:pt x="191" y="112"/>
                    <a:pt x="208" y="128"/>
                    <a:pt x="212" y="149"/>
                  </a:cubicBezTo>
                  <a:lnTo>
                    <a:pt x="170" y="149"/>
                  </a:lnTo>
                  <a:close/>
                  <a:moveTo>
                    <a:pt x="149" y="54"/>
                  </a:moveTo>
                  <a:cubicBezTo>
                    <a:pt x="149" y="86"/>
                    <a:pt x="149" y="86"/>
                    <a:pt x="149" y="86"/>
                  </a:cubicBezTo>
                  <a:cubicBezTo>
                    <a:pt x="116" y="91"/>
                    <a:pt x="91" y="116"/>
                    <a:pt x="86" y="149"/>
                  </a:cubicBezTo>
                  <a:cubicBezTo>
                    <a:pt x="54" y="149"/>
                    <a:pt x="54" y="149"/>
                    <a:pt x="54" y="149"/>
                  </a:cubicBezTo>
                  <a:cubicBezTo>
                    <a:pt x="59" y="99"/>
                    <a:pt x="99" y="59"/>
                    <a:pt x="149" y="54"/>
                  </a:cubicBezTo>
                  <a:close/>
                  <a:moveTo>
                    <a:pt x="54" y="170"/>
                  </a:moveTo>
                  <a:cubicBezTo>
                    <a:pt x="86" y="170"/>
                    <a:pt x="86" y="170"/>
                    <a:pt x="86" y="170"/>
                  </a:cubicBezTo>
                  <a:cubicBezTo>
                    <a:pt x="91" y="203"/>
                    <a:pt x="116" y="229"/>
                    <a:pt x="149" y="233"/>
                  </a:cubicBezTo>
                  <a:cubicBezTo>
                    <a:pt x="149" y="266"/>
                    <a:pt x="149" y="266"/>
                    <a:pt x="149" y="266"/>
                  </a:cubicBezTo>
                  <a:cubicBezTo>
                    <a:pt x="99" y="261"/>
                    <a:pt x="59" y="221"/>
                    <a:pt x="54" y="170"/>
                  </a:cubicBezTo>
                  <a:close/>
                  <a:moveTo>
                    <a:pt x="170" y="266"/>
                  </a:moveTo>
                  <a:cubicBezTo>
                    <a:pt x="170" y="233"/>
                    <a:pt x="170" y="233"/>
                    <a:pt x="170" y="233"/>
                  </a:cubicBezTo>
                  <a:cubicBezTo>
                    <a:pt x="203" y="229"/>
                    <a:pt x="229" y="203"/>
                    <a:pt x="233" y="170"/>
                  </a:cubicBezTo>
                  <a:cubicBezTo>
                    <a:pt x="266" y="170"/>
                    <a:pt x="266" y="170"/>
                    <a:pt x="266" y="170"/>
                  </a:cubicBezTo>
                  <a:cubicBezTo>
                    <a:pt x="261" y="221"/>
                    <a:pt x="221" y="261"/>
                    <a:pt x="170" y="26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434"/>
            <p:cNvSpPr>
              <a:spLocks noEditPoints="1"/>
            </p:cNvSpPr>
            <p:nvPr/>
          </p:nvSpPr>
          <p:spPr bwMode="auto">
            <a:xfrm>
              <a:off x="3505" y="1546"/>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28543502"/>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lvl="1"/>
            <a:r>
              <a:rPr lang="cs-CZ" sz="3200" b="1" dirty="0">
                <a:solidFill>
                  <a:schemeClr val="bg1"/>
                </a:solidFill>
                <a:latin typeface="+mn-lt"/>
              </a:rPr>
              <a:t>ATAD - nadměrné výpůjční výdaje</a:t>
            </a:r>
          </a:p>
        </p:txBody>
      </p:sp>
      <p:sp>
        <p:nvSpPr>
          <p:cNvPr id="5" name="Text Placeholder 4"/>
          <p:cNvSpPr>
            <a:spLocks noGrp="1"/>
          </p:cNvSpPr>
          <p:nvPr>
            <p:ph type="body" sz="quarter" idx="1"/>
          </p:nvPr>
        </p:nvSpPr>
        <p:spPr/>
        <p:txBody>
          <a:bodyPr/>
          <a:lstStyle/>
          <a:p>
            <a:endParaRPr lang="en-US" noProof="0" dirty="0"/>
          </a:p>
        </p:txBody>
      </p:sp>
    </p:spTree>
    <p:extLst>
      <p:ext uri="{BB962C8B-B14F-4D97-AF65-F5344CB8AC3E}">
        <p14:creationId xmlns:p14="http://schemas.microsoft.com/office/powerpoint/2010/main" val="156238381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err="1"/>
              <a:t>Novela</a:t>
            </a:r>
            <a:r>
              <a:rPr lang="en-US" dirty="0"/>
              <a:t> 20</a:t>
            </a:r>
            <a:r>
              <a:rPr lang="cs-CZ" dirty="0"/>
              <a:t>20 – nadměrné výpůjční výdaje</a:t>
            </a:r>
          </a:p>
        </p:txBody>
      </p:sp>
      <p:sp>
        <p:nvSpPr>
          <p:cNvPr id="3" name="Title 2"/>
          <p:cNvSpPr>
            <a:spLocks noGrp="1"/>
          </p:cNvSpPr>
          <p:nvPr>
            <p:ph type="title"/>
          </p:nvPr>
        </p:nvSpPr>
        <p:spPr/>
        <p:txBody>
          <a:bodyPr/>
          <a:lstStyle/>
          <a:p>
            <a:r>
              <a:rPr lang="cs-CZ" dirty="0"/>
              <a:t>Implementace ATAD</a:t>
            </a:r>
          </a:p>
        </p:txBody>
      </p:sp>
      <p:sp>
        <p:nvSpPr>
          <p:cNvPr id="4" name="Content Placeholder 3"/>
          <p:cNvSpPr>
            <a:spLocks noGrp="1"/>
          </p:cNvSpPr>
          <p:nvPr>
            <p:ph idx="1"/>
          </p:nvPr>
        </p:nvSpPr>
        <p:spPr/>
        <p:txBody>
          <a:bodyPr/>
          <a:lstStyle/>
          <a:p>
            <a:pPr lvl="1">
              <a:spcAft>
                <a:spcPts val="600"/>
              </a:spcAft>
            </a:pPr>
            <a:r>
              <a:rPr lang="cs-CZ" sz="1400" dirty="0"/>
              <a:t>Implementace směrnice proti praktikám vyhýbání se daňovým povinnostem (ATAD).</a:t>
            </a:r>
          </a:p>
          <a:p>
            <a:pPr lvl="1">
              <a:spcAft>
                <a:spcPts val="600"/>
              </a:spcAft>
            </a:pPr>
            <a:endParaRPr lang="cs-CZ" sz="1400" dirty="0"/>
          </a:p>
          <a:p>
            <a:pPr lvl="1">
              <a:spcAft>
                <a:spcPts val="600"/>
              </a:spcAft>
            </a:pPr>
            <a:r>
              <a:rPr lang="cs-CZ" sz="1400" dirty="0"/>
              <a:t>Účinnost -</a:t>
            </a:r>
            <a:r>
              <a:rPr lang="en-US" sz="1400" dirty="0"/>
              <a:t> </a:t>
            </a:r>
            <a:r>
              <a:rPr lang="cs-CZ" sz="1400" dirty="0"/>
              <a:t>zdaňovací období započatá po 1. 4. 2019, žádné speciální přechodné ustanovení, pouze u majetku stanovena výjimka na majetek zařazen po 17. červnu 2016</a:t>
            </a:r>
          </a:p>
          <a:p>
            <a:pPr lvl="1">
              <a:spcAft>
                <a:spcPts val="600"/>
              </a:spcAft>
            </a:pPr>
            <a:endParaRPr lang="cs-CZ" sz="1400" dirty="0"/>
          </a:p>
          <a:p>
            <a:pPr lvl="1">
              <a:spcAft>
                <a:spcPts val="600"/>
              </a:spcAft>
            </a:pPr>
            <a:r>
              <a:rPr lang="cs-CZ" sz="1400" b="1" dirty="0"/>
              <a:t>Pravidlo nízké kapitalizace zůstává </a:t>
            </a:r>
            <a:r>
              <a:rPr lang="cs-CZ" sz="1400" dirty="0"/>
              <a:t>(stejně jako ostatní pravidla na </a:t>
            </a:r>
            <a:r>
              <a:rPr lang="cs-CZ" sz="1400" dirty="0" err="1"/>
              <a:t>neuznatelnost</a:t>
            </a:r>
            <a:r>
              <a:rPr lang="cs-CZ" sz="1400" dirty="0"/>
              <a:t> úroků) =&gt; </a:t>
            </a:r>
            <a:r>
              <a:rPr lang="cs-CZ" sz="1400" u="sng" dirty="0"/>
              <a:t>„První kolo“ testování</a:t>
            </a:r>
            <a:r>
              <a:rPr lang="cs-CZ" sz="1400" dirty="0"/>
              <a:t> (tj. jen na úroky z půjček od spojených osob, poměřování množství úvěru vůči výši vlastního kapitálu).</a:t>
            </a:r>
          </a:p>
          <a:p>
            <a:pPr lvl="1">
              <a:spcAft>
                <a:spcPts val="600"/>
              </a:spcAft>
            </a:pPr>
            <a:endParaRPr lang="cs-CZ" sz="1400" dirty="0"/>
          </a:p>
          <a:p>
            <a:pPr lvl="1">
              <a:spcAft>
                <a:spcPts val="600"/>
              </a:spcAft>
            </a:pPr>
            <a:r>
              <a:rPr lang="cs-CZ" sz="1400" u="sng" dirty="0"/>
              <a:t>„Druhé kolo“ testování</a:t>
            </a:r>
            <a:r>
              <a:rPr lang="cs-CZ" sz="1400" dirty="0"/>
              <a:t> na tzv. nadměrných výpůjčních nákladech, </a:t>
            </a:r>
            <a:r>
              <a:rPr lang="cs-CZ" sz="1400" b="1" dirty="0"/>
              <a:t>Nadměrné výpůjční náklady </a:t>
            </a:r>
            <a:r>
              <a:rPr lang="cs-CZ" sz="1400" dirty="0"/>
              <a:t>=</a:t>
            </a:r>
            <a:r>
              <a:rPr lang="cs-CZ" sz="1400" b="1" dirty="0"/>
              <a:t> </a:t>
            </a:r>
            <a:r>
              <a:rPr lang="cs-CZ" sz="1400" dirty="0"/>
              <a:t>Výpůjční náklady, které ovlivňují VH a které zůstaly daňově uznatelné po prvním kole ponížené o výpůjční výnosy</a:t>
            </a:r>
          </a:p>
          <a:p>
            <a:pPr lvl="1">
              <a:spcAft>
                <a:spcPts val="600"/>
              </a:spcAft>
            </a:pPr>
            <a:endParaRPr lang="cs-CZ" sz="1400" dirty="0"/>
          </a:p>
          <a:p>
            <a:pPr>
              <a:spcAft>
                <a:spcPts val="600"/>
              </a:spcAft>
            </a:pPr>
            <a:endParaRPr lang="cs-CZ" b="1" dirty="0"/>
          </a:p>
          <a:p>
            <a:pPr marL="182563" lvl="1" indent="-182563">
              <a:spcAft>
                <a:spcPts val="600"/>
              </a:spcAft>
            </a:pPr>
            <a:endParaRPr lang="cs-CZ" sz="1050" dirty="0"/>
          </a:p>
          <a:p>
            <a:pPr marL="182563" lvl="1" indent="-182563">
              <a:spcAft>
                <a:spcPts val="600"/>
              </a:spcAft>
            </a:pPr>
            <a:endParaRPr lang="en-US" dirty="0"/>
          </a:p>
          <a:p>
            <a:pPr marL="182563" lvl="1" indent="-182563">
              <a:spcAft>
                <a:spcPts val="600"/>
              </a:spcAft>
            </a:pPr>
            <a:endParaRPr lang="en-US" dirty="0"/>
          </a:p>
          <a:p>
            <a:pPr marL="182563" lvl="1" indent="-182563">
              <a:spcAft>
                <a:spcPts val="600"/>
              </a:spcAft>
            </a:pPr>
            <a:endParaRPr lang="en-US" dirty="0"/>
          </a:p>
          <a:p>
            <a:pPr marL="182563" lvl="1" indent="-182563">
              <a:spcAft>
                <a:spcPts val="600"/>
              </a:spcAft>
            </a:pPr>
            <a:endParaRPr lang="en-US" dirty="0"/>
          </a:p>
          <a:p>
            <a:pPr marL="182563" lvl="1" indent="-182563">
              <a:spcAft>
                <a:spcPts val="600"/>
              </a:spcAft>
            </a:pPr>
            <a:endParaRPr lang="en-US" dirty="0"/>
          </a:p>
          <a:p>
            <a:pPr marL="182563" lvl="1" indent="-182563">
              <a:spcAft>
                <a:spcPts val="600"/>
              </a:spcAft>
            </a:pPr>
            <a:endParaRPr lang="en-US" dirty="0"/>
          </a:p>
          <a:p>
            <a:pPr marL="182563" lvl="1" indent="-182563">
              <a:spcAft>
                <a:spcPts val="600"/>
              </a:spcAft>
            </a:pPr>
            <a:endParaRPr lang="en-US" dirty="0"/>
          </a:p>
          <a:p>
            <a:pPr marL="182563" lvl="1" indent="-182563">
              <a:spcAft>
                <a:spcPts val="600"/>
              </a:spcAft>
            </a:pPr>
            <a:endParaRPr lang="en-US" dirty="0"/>
          </a:p>
          <a:p>
            <a:pPr marL="182563" lvl="1" indent="-182563">
              <a:spcAft>
                <a:spcPts val="600"/>
              </a:spcAft>
            </a:pPr>
            <a:endParaRPr lang="cs-CZ" dirty="0"/>
          </a:p>
          <a:p>
            <a:pPr marL="173038" lvl="2" indent="0">
              <a:spcAft>
                <a:spcPts val="600"/>
              </a:spcAft>
              <a:buNone/>
            </a:pPr>
            <a:endParaRPr lang="cs-CZ" dirty="0"/>
          </a:p>
          <a:p>
            <a:pPr lvl="4">
              <a:spcAft>
                <a:spcPts val="600"/>
              </a:spcAft>
            </a:pPr>
            <a:endParaRPr lang="cs-CZ" dirty="0"/>
          </a:p>
          <a:p>
            <a:pPr lvl="3">
              <a:spcAft>
                <a:spcPts val="600"/>
              </a:spcAft>
            </a:pPr>
            <a:endParaRPr lang="cs-CZ" dirty="0"/>
          </a:p>
          <a:p>
            <a:pPr lvl="8">
              <a:spcAft>
                <a:spcPts val="600"/>
              </a:spcAft>
            </a:pPr>
            <a:endParaRPr lang="cs-CZ" dirty="0"/>
          </a:p>
          <a:p>
            <a:pPr lvl="1">
              <a:spcAft>
                <a:spcPts val="600"/>
              </a:spcAft>
            </a:pPr>
            <a:endParaRPr lang="cs-CZ" dirty="0"/>
          </a:p>
          <a:p>
            <a:pPr>
              <a:spcAft>
                <a:spcPts val="600"/>
              </a:spcAft>
            </a:pPr>
            <a:endParaRPr lang="cs-CZ" dirty="0"/>
          </a:p>
          <a:p>
            <a:pPr>
              <a:spcAft>
                <a:spcPts val="600"/>
              </a:spcAft>
            </a:pPr>
            <a:endParaRPr lang="cs-CZ" dirty="0"/>
          </a:p>
        </p:txBody>
      </p:sp>
      <p:pic>
        <p:nvPicPr>
          <p:cNvPr id="5" name="Picture 4"/>
          <p:cNvPicPr>
            <a:picLocks noChangeAspect="1"/>
          </p:cNvPicPr>
          <p:nvPr/>
        </p:nvPicPr>
        <p:blipFill rotWithShape="1">
          <a:blip r:embed="rId2">
            <a:grayscl/>
            <a:extLst>
              <a:ext uri="{28A0092B-C50C-407E-A947-70E740481C1C}">
                <a14:useLocalDpi xmlns:a14="http://schemas.microsoft.com/office/drawing/2010/main" val="0"/>
              </a:ext>
            </a:extLst>
          </a:blip>
          <a:srcRect l="-235" t="940" r="47145" b="-940"/>
          <a:stretch/>
        </p:blipFill>
        <p:spPr>
          <a:xfrm>
            <a:off x="6637098" y="1680889"/>
            <a:ext cx="2518053" cy="4742914"/>
          </a:xfrm>
          <a:prstGeom prst="rect">
            <a:avLst/>
          </a:prstGeom>
        </p:spPr>
      </p:pic>
    </p:spTree>
    <p:extLst>
      <p:ext uri="{BB962C8B-B14F-4D97-AF65-F5344CB8AC3E}">
        <p14:creationId xmlns:p14="http://schemas.microsoft.com/office/powerpoint/2010/main" val="35580611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363" y="233096"/>
            <a:ext cx="2565797" cy="1260245"/>
          </a:xfrm>
          <a:prstGeom prst="rect">
            <a:avLst/>
          </a:prstGeom>
        </p:spPr>
      </p:pic>
      <p:sp>
        <p:nvSpPr>
          <p:cNvPr id="12" name="Text Placeholder 4"/>
          <p:cNvSpPr txBox="1">
            <a:spLocks/>
          </p:cNvSpPr>
          <p:nvPr/>
        </p:nvSpPr>
        <p:spPr bwMode="auto">
          <a:xfrm>
            <a:off x="324917" y="814202"/>
            <a:ext cx="8534763"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ts val="1200"/>
              </a:spcBef>
              <a:spcAft>
                <a:spcPct val="0"/>
              </a:spcAft>
              <a:buClr>
                <a:srgbClr val="313131"/>
              </a:buClr>
              <a:buNone/>
              <a:defRPr sz="3000" b="0">
                <a:solidFill>
                  <a:srgbClr val="575757"/>
                </a:solidFill>
                <a:latin typeface="+mn-lt"/>
                <a:ea typeface="+mn-ea"/>
                <a:cs typeface="+mn-cs"/>
              </a:defRPr>
            </a:lvl1pPr>
            <a:lvl2pPr marL="457200" indent="0" algn="l" rtl="0" eaLnBrk="1" fontAlgn="base" hangingPunct="1">
              <a:spcBef>
                <a:spcPts val="1200"/>
              </a:spcBef>
              <a:spcAft>
                <a:spcPct val="0"/>
              </a:spcAft>
              <a:buClr>
                <a:srgbClr val="313131"/>
              </a:buClr>
              <a:buNone/>
              <a:defRPr sz="2000" b="1">
                <a:solidFill>
                  <a:srgbClr val="313131"/>
                </a:solidFill>
                <a:latin typeface="+mn-lt"/>
              </a:defRPr>
            </a:lvl2pPr>
            <a:lvl3pPr marL="914400" indent="0" algn="l" rtl="0" eaLnBrk="1" fontAlgn="base" hangingPunct="1">
              <a:spcBef>
                <a:spcPts val="1200"/>
              </a:spcBef>
              <a:spcAft>
                <a:spcPct val="0"/>
              </a:spcAft>
              <a:buClr>
                <a:srgbClr val="313131"/>
              </a:buClr>
              <a:buNone/>
              <a:defRPr sz="1800" b="1">
                <a:solidFill>
                  <a:srgbClr val="313131"/>
                </a:solidFill>
                <a:latin typeface="+mn-lt"/>
              </a:defRPr>
            </a:lvl3pPr>
            <a:lvl4pPr marL="1371600" indent="0" algn="l" rtl="0" eaLnBrk="1" fontAlgn="base" hangingPunct="1">
              <a:spcBef>
                <a:spcPts val="1200"/>
              </a:spcBef>
              <a:spcAft>
                <a:spcPct val="0"/>
              </a:spcAft>
              <a:buClr>
                <a:srgbClr val="313131"/>
              </a:buClr>
              <a:buFont typeface="Arial" charset="0"/>
              <a:buNone/>
              <a:defRPr sz="1600" b="1">
                <a:solidFill>
                  <a:srgbClr val="313131"/>
                </a:solidFill>
                <a:latin typeface="+mn-lt"/>
              </a:defRPr>
            </a:lvl4pPr>
            <a:lvl5pPr marL="1828800" indent="0" algn="l" rtl="0" eaLnBrk="1" fontAlgn="base" hangingPunct="1">
              <a:spcBef>
                <a:spcPts val="1200"/>
              </a:spcBef>
              <a:spcAft>
                <a:spcPct val="0"/>
              </a:spcAft>
              <a:buClr>
                <a:srgbClr val="313131"/>
              </a:buClr>
              <a:buFont typeface="Arial" charset="0"/>
              <a:buNone/>
              <a:defRPr sz="1600" b="1">
                <a:solidFill>
                  <a:srgbClr val="313131"/>
                </a:solidFill>
                <a:latin typeface="+mn-lt"/>
              </a:defRPr>
            </a:lvl5pPr>
            <a:lvl6pPr marL="2286000" indent="0" algn="l" rtl="0" eaLnBrk="1" fontAlgn="base" hangingPunct="1">
              <a:spcBef>
                <a:spcPct val="50000"/>
              </a:spcBef>
              <a:spcAft>
                <a:spcPct val="0"/>
              </a:spcAft>
              <a:buClr>
                <a:srgbClr val="000066"/>
              </a:buClr>
              <a:buNone/>
              <a:defRPr sz="1600" b="1">
                <a:solidFill>
                  <a:srgbClr val="000066"/>
                </a:solidFill>
                <a:latin typeface="+mn-lt"/>
              </a:defRPr>
            </a:lvl6pPr>
            <a:lvl7pPr marL="2743200" indent="0" algn="l" rtl="0" eaLnBrk="1" fontAlgn="base" hangingPunct="1">
              <a:spcBef>
                <a:spcPct val="50000"/>
              </a:spcBef>
              <a:spcAft>
                <a:spcPct val="0"/>
              </a:spcAft>
              <a:buClr>
                <a:srgbClr val="000066"/>
              </a:buClr>
              <a:buNone/>
              <a:defRPr sz="1600" b="1">
                <a:solidFill>
                  <a:srgbClr val="000066"/>
                </a:solidFill>
                <a:latin typeface="+mn-lt"/>
              </a:defRPr>
            </a:lvl7pPr>
            <a:lvl8pPr marL="3200400" indent="0" algn="l" rtl="0" eaLnBrk="1" fontAlgn="base" hangingPunct="1">
              <a:spcBef>
                <a:spcPct val="50000"/>
              </a:spcBef>
              <a:spcAft>
                <a:spcPct val="0"/>
              </a:spcAft>
              <a:buClr>
                <a:srgbClr val="000066"/>
              </a:buClr>
              <a:buNone/>
              <a:defRPr sz="1600" b="1">
                <a:solidFill>
                  <a:srgbClr val="000066"/>
                </a:solidFill>
                <a:latin typeface="+mn-lt"/>
              </a:defRPr>
            </a:lvl8pPr>
            <a:lvl9pPr marL="3657600" indent="0" algn="l" rtl="0" eaLnBrk="1" fontAlgn="base" hangingPunct="1">
              <a:spcBef>
                <a:spcPct val="50000"/>
              </a:spcBef>
              <a:spcAft>
                <a:spcPct val="0"/>
              </a:spcAft>
              <a:buClr>
                <a:srgbClr val="000066"/>
              </a:buClr>
              <a:buNone/>
              <a:defRPr sz="1600" b="1">
                <a:solidFill>
                  <a:srgbClr val="000066"/>
                </a:solidFill>
                <a:latin typeface="+mn-lt"/>
              </a:defRPr>
            </a:lvl9pPr>
          </a:lstStyle>
          <a:p>
            <a:r>
              <a:rPr lang="cs-CZ" sz="2000" dirty="0"/>
              <a:t>Definice</a:t>
            </a:r>
            <a:endParaRPr lang="en-US" sz="2000" dirty="0"/>
          </a:p>
        </p:txBody>
      </p:sp>
      <p:sp>
        <p:nvSpPr>
          <p:cNvPr id="13" name="Title 3"/>
          <p:cNvSpPr txBox="1">
            <a:spLocks/>
          </p:cNvSpPr>
          <p:nvPr/>
        </p:nvSpPr>
        <p:spPr bwMode="auto">
          <a:xfrm>
            <a:off x="307800" y="437190"/>
            <a:ext cx="8528400" cy="44554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914400" rtl="0" eaLnBrk="1" fontAlgn="base" latinLnBrk="0" hangingPunct="1">
              <a:lnSpc>
                <a:spcPct val="90000"/>
              </a:lnSpc>
              <a:spcBef>
                <a:spcPct val="0"/>
              </a:spcBef>
              <a:spcAft>
                <a:spcPct val="0"/>
              </a:spcAft>
              <a:buNone/>
              <a:defRPr lang="en-US" sz="3000" b="0" kern="1200" dirty="0">
                <a:solidFill>
                  <a:srgbClr val="81BC00"/>
                </a:solidFill>
                <a:latin typeface="+mj-lt"/>
                <a:ea typeface="+mj-ea"/>
                <a:cs typeface="+mj-cs"/>
              </a:defRPr>
            </a:lvl1pPr>
            <a:lvl2pPr algn="l" rtl="0" eaLnBrk="1" fontAlgn="base" hangingPunct="1">
              <a:lnSpc>
                <a:spcPct val="90000"/>
              </a:lnSpc>
              <a:spcBef>
                <a:spcPct val="0"/>
              </a:spcBef>
              <a:spcAft>
                <a:spcPct val="0"/>
              </a:spcAft>
              <a:defRPr sz="2400" b="1">
                <a:solidFill>
                  <a:srgbClr val="000066"/>
                </a:solidFill>
                <a:latin typeface="Arial" charset="0"/>
              </a:defRPr>
            </a:lvl2pPr>
            <a:lvl3pPr algn="l" rtl="0" eaLnBrk="1" fontAlgn="base" hangingPunct="1">
              <a:lnSpc>
                <a:spcPct val="90000"/>
              </a:lnSpc>
              <a:spcBef>
                <a:spcPct val="0"/>
              </a:spcBef>
              <a:spcAft>
                <a:spcPct val="0"/>
              </a:spcAft>
              <a:defRPr sz="2400" b="1">
                <a:solidFill>
                  <a:srgbClr val="000066"/>
                </a:solidFill>
                <a:latin typeface="Arial" charset="0"/>
              </a:defRPr>
            </a:lvl3pPr>
            <a:lvl4pPr algn="l" rtl="0" eaLnBrk="1" fontAlgn="base" hangingPunct="1">
              <a:lnSpc>
                <a:spcPct val="90000"/>
              </a:lnSpc>
              <a:spcBef>
                <a:spcPct val="0"/>
              </a:spcBef>
              <a:spcAft>
                <a:spcPct val="0"/>
              </a:spcAft>
              <a:defRPr sz="2400" b="1">
                <a:solidFill>
                  <a:srgbClr val="000066"/>
                </a:solidFill>
                <a:latin typeface="Arial" charset="0"/>
              </a:defRPr>
            </a:lvl4pPr>
            <a:lvl5pPr algn="l" rtl="0" eaLnBrk="1" fontAlgn="base" hangingPunct="1">
              <a:lnSpc>
                <a:spcPct val="90000"/>
              </a:lnSpc>
              <a:spcBef>
                <a:spcPct val="0"/>
              </a:spcBef>
              <a:spcAft>
                <a:spcPct val="0"/>
              </a:spcAft>
              <a:defRPr sz="2400" b="1">
                <a:solidFill>
                  <a:srgbClr val="000066"/>
                </a:solidFill>
                <a:latin typeface="Arial" charset="0"/>
              </a:defRPr>
            </a:lvl5pPr>
            <a:lvl6pPr marL="457200" algn="l" rtl="0" eaLnBrk="1" fontAlgn="base" hangingPunct="1">
              <a:lnSpc>
                <a:spcPct val="90000"/>
              </a:lnSpc>
              <a:spcBef>
                <a:spcPct val="0"/>
              </a:spcBef>
              <a:spcAft>
                <a:spcPct val="0"/>
              </a:spcAft>
              <a:defRPr sz="2400">
                <a:solidFill>
                  <a:srgbClr val="000066"/>
                </a:solidFill>
                <a:latin typeface="Arial" charset="0"/>
              </a:defRPr>
            </a:lvl6pPr>
            <a:lvl7pPr marL="914400" algn="l" rtl="0" eaLnBrk="1" fontAlgn="base" hangingPunct="1">
              <a:lnSpc>
                <a:spcPct val="90000"/>
              </a:lnSpc>
              <a:spcBef>
                <a:spcPct val="0"/>
              </a:spcBef>
              <a:spcAft>
                <a:spcPct val="0"/>
              </a:spcAft>
              <a:defRPr sz="2400">
                <a:solidFill>
                  <a:srgbClr val="000066"/>
                </a:solidFill>
                <a:latin typeface="Arial" charset="0"/>
              </a:defRPr>
            </a:lvl7pPr>
            <a:lvl8pPr marL="1371600" algn="l" rtl="0" eaLnBrk="1" fontAlgn="base" hangingPunct="1">
              <a:lnSpc>
                <a:spcPct val="90000"/>
              </a:lnSpc>
              <a:spcBef>
                <a:spcPct val="0"/>
              </a:spcBef>
              <a:spcAft>
                <a:spcPct val="0"/>
              </a:spcAft>
              <a:defRPr sz="2400">
                <a:solidFill>
                  <a:srgbClr val="000066"/>
                </a:solidFill>
                <a:latin typeface="Arial" charset="0"/>
              </a:defRPr>
            </a:lvl8pPr>
            <a:lvl9pPr marL="1828800" algn="l" rtl="0" eaLnBrk="1" fontAlgn="base" hangingPunct="1">
              <a:lnSpc>
                <a:spcPct val="90000"/>
              </a:lnSpc>
              <a:spcBef>
                <a:spcPct val="0"/>
              </a:spcBef>
              <a:spcAft>
                <a:spcPct val="0"/>
              </a:spcAft>
              <a:defRPr sz="2400">
                <a:solidFill>
                  <a:srgbClr val="000066"/>
                </a:solidFill>
                <a:latin typeface="Arial" charset="0"/>
              </a:defRPr>
            </a:lvl9pPr>
          </a:lstStyle>
          <a:p>
            <a:r>
              <a:rPr lang="cs-CZ" sz="2000" dirty="0">
                <a:solidFill>
                  <a:prstClr val="black"/>
                </a:solidFill>
              </a:rPr>
              <a:t>Princip tržního odstupu</a:t>
            </a:r>
            <a:endParaRPr lang="ru-RU" sz="2000" dirty="0">
              <a:solidFill>
                <a:prstClr val="black"/>
              </a:solidFill>
            </a:endParaRPr>
          </a:p>
        </p:txBody>
      </p:sp>
      <p:sp>
        <p:nvSpPr>
          <p:cNvPr id="8" name="Content Placeholder 7"/>
          <p:cNvSpPr>
            <a:spLocks noGrp="1"/>
          </p:cNvSpPr>
          <p:nvPr>
            <p:ph idx="10"/>
          </p:nvPr>
        </p:nvSpPr>
        <p:spPr>
          <a:xfrm>
            <a:off x="330042" y="1657766"/>
            <a:ext cx="8529638" cy="2183789"/>
          </a:xfrm>
        </p:spPr>
        <p:txBody>
          <a:bodyPr/>
          <a:lstStyle/>
          <a:p>
            <a:r>
              <a:rPr lang="cs-CZ" sz="1600" dirty="0">
                <a:solidFill>
                  <a:schemeClr val="tx1"/>
                </a:solidFill>
              </a:rPr>
              <a:t>Jsou-li mezi dvěma (sdruženými) podniky v jejich obchodních nebo finančních vztazích stanoveny podmínky, které se liší od těch, které by existovaly mezi nezávislými podniky, pak jakékoliv zisky, kterých by dosáhl jeden z podniků, kdyby nebylo těchto podmínek, avšak z důvodu těchto podmínek jich nedosáhl, mohou být zahrnuty do zisků tohoto podniku a následně zdaněny.</a:t>
            </a:r>
          </a:p>
          <a:p>
            <a:endParaRPr lang="cs-CZ" dirty="0"/>
          </a:p>
        </p:txBody>
      </p:sp>
      <p:pic>
        <p:nvPicPr>
          <p:cNvPr id="2" name="Picture 1"/>
          <p:cNvPicPr>
            <a:picLocks noChangeAspect="1"/>
          </p:cNvPicPr>
          <p:nvPr/>
        </p:nvPicPr>
        <p:blipFill>
          <a:blip r:embed="rId4"/>
          <a:stretch>
            <a:fillRect/>
          </a:stretch>
        </p:blipFill>
        <p:spPr>
          <a:xfrm>
            <a:off x="193086" y="3546823"/>
            <a:ext cx="8411318" cy="2015212"/>
          </a:xfrm>
          <a:prstGeom prst="rect">
            <a:avLst/>
          </a:prstGeom>
        </p:spPr>
      </p:pic>
      <p:cxnSp>
        <p:nvCxnSpPr>
          <p:cNvPr id="4" name="Straight Connector 3"/>
          <p:cNvCxnSpPr/>
          <p:nvPr/>
        </p:nvCxnSpPr>
        <p:spPr>
          <a:xfrm>
            <a:off x="231006" y="3711248"/>
            <a:ext cx="8335478" cy="18769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31006" y="3665858"/>
            <a:ext cx="8152598" cy="18961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9" descr="Kinderne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7744" y="3280227"/>
            <a:ext cx="1002002" cy="995300"/>
          </a:xfrm>
          <a:prstGeom prst="rect">
            <a:avLst/>
          </a:prstGeom>
        </p:spPr>
      </p:pic>
    </p:spTree>
    <p:extLst>
      <p:ext uri="{BB962C8B-B14F-4D97-AF65-F5344CB8AC3E}">
        <p14:creationId xmlns:p14="http://schemas.microsoft.com/office/powerpoint/2010/main" val="35354878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p:txBody>
          <a:bodyPr/>
          <a:lstStyle/>
          <a:p>
            <a:r>
              <a:rPr lang="cs-CZ" dirty="0"/>
              <a:t>Definice</a:t>
            </a:r>
          </a:p>
        </p:txBody>
      </p:sp>
      <p:sp>
        <p:nvSpPr>
          <p:cNvPr id="3" name="Title 2"/>
          <p:cNvSpPr>
            <a:spLocks noGrp="1"/>
          </p:cNvSpPr>
          <p:nvPr>
            <p:ph type="title"/>
          </p:nvPr>
        </p:nvSpPr>
        <p:spPr/>
        <p:txBody>
          <a:bodyPr/>
          <a:lstStyle/>
          <a:p>
            <a:r>
              <a:rPr lang="cs-CZ" dirty="0"/>
              <a:t>Nadměrné výpůjční výdaje</a:t>
            </a:r>
          </a:p>
        </p:txBody>
      </p:sp>
      <p:sp>
        <p:nvSpPr>
          <p:cNvPr id="4" name="Content Placeholder 3"/>
          <p:cNvSpPr>
            <a:spLocks noGrp="1"/>
          </p:cNvSpPr>
          <p:nvPr>
            <p:ph idx="1"/>
          </p:nvPr>
        </p:nvSpPr>
        <p:spPr>
          <a:xfrm>
            <a:off x="373938" y="1279698"/>
            <a:ext cx="8374062" cy="4713911"/>
          </a:xfrm>
        </p:spPr>
        <p:txBody>
          <a:bodyPr/>
          <a:lstStyle/>
          <a:p>
            <a:r>
              <a:rPr lang="cs-CZ" b="1" dirty="0">
                <a:solidFill>
                  <a:srgbClr val="62B5E5"/>
                </a:solidFill>
              </a:rPr>
              <a:t>Dle §</a:t>
            </a:r>
            <a:r>
              <a:rPr lang="cs-CZ" altLang="cs-CZ" b="1" dirty="0">
                <a:solidFill>
                  <a:srgbClr val="62B5E5"/>
                </a:solidFill>
              </a:rPr>
              <a:t> 23e Nadměrné výpůjční výdaje:</a:t>
            </a:r>
          </a:p>
          <a:p>
            <a:pPr lvl="1"/>
            <a:r>
              <a:rPr lang="cs-CZ" altLang="cs-CZ" dirty="0"/>
              <a:t>Nadměrné výpůjční výdaje přesahující jeden z následujících limitů jsou daňově neuznatelný náklad</a:t>
            </a:r>
          </a:p>
          <a:p>
            <a:pPr lvl="2"/>
            <a:r>
              <a:rPr lang="cs-CZ" altLang="cs-CZ" dirty="0"/>
              <a:t>30 % daňového zisku před úroky, zdaněním a odpisy,</a:t>
            </a:r>
          </a:p>
          <a:p>
            <a:pPr lvl="2"/>
            <a:r>
              <a:rPr lang="cs-CZ" altLang="cs-CZ" dirty="0"/>
              <a:t>80 mil. Kč. </a:t>
            </a:r>
          </a:p>
          <a:p>
            <a:pPr lvl="1"/>
            <a:r>
              <a:rPr lang="cs-CZ" i="1" u="sng" dirty="0"/>
              <a:t>Daňový zisk před úroky, zdaněním a odpisy</a:t>
            </a:r>
            <a:r>
              <a:rPr lang="cs-CZ" u="sng" dirty="0"/>
              <a:t>  </a:t>
            </a:r>
            <a:r>
              <a:rPr lang="cs-CZ" dirty="0"/>
              <a:t>– HV upravený na základ daně (do úpravy na základ daně se nezahrnují výpůjční náklady), základ daně vybírané srážkou, samostatný základ daně, odpisy uplatněné v základu daně, kladný oceňovací rozdíl při koupi podniku, nadměrné výpůjční náklady</a:t>
            </a:r>
          </a:p>
          <a:p>
            <a:pPr lvl="1"/>
            <a:r>
              <a:rPr lang="cs-CZ" i="1" u="sng" dirty="0"/>
              <a:t>Nadměrné výpůjční výdaje </a:t>
            </a:r>
            <a:r>
              <a:rPr lang="cs-CZ" dirty="0"/>
              <a:t>–  daňově uznatelné výpůjční výdaje po odečtení výpůjčních příjmů ve zdaňovacím období</a:t>
            </a:r>
            <a:r>
              <a:rPr lang="en-US" dirty="0"/>
              <a:t>/</a:t>
            </a:r>
            <a:r>
              <a:rPr lang="cs-CZ" dirty="0"/>
              <a:t>období, za které se podává daňové přiznání</a:t>
            </a:r>
          </a:p>
          <a:p>
            <a:pPr lvl="1"/>
            <a:r>
              <a:rPr lang="cs-CZ" i="1" u="sng" dirty="0"/>
              <a:t>Výpůjční výdaj </a:t>
            </a:r>
            <a:r>
              <a:rPr lang="cs-CZ" dirty="0"/>
              <a:t>– finanční výdaj, kapitalizovaný úrok, kurzový rozdíl, pomyslný úrok</a:t>
            </a:r>
            <a:r>
              <a:rPr lang="en-US" dirty="0"/>
              <a:t> v r</a:t>
            </a:r>
            <a:r>
              <a:rPr lang="cs-CZ" dirty="0" err="1"/>
              <a:t>ámci</a:t>
            </a:r>
            <a:r>
              <a:rPr lang="cs-CZ" dirty="0"/>
              <a:t> derivátu atd. (výpůjčním výdajem není kapitalizovaný úrok do 17. června 2016</a:t>
            </a:r>
            <a:r>
              <a:rPr lang="en-US" dirty="0"/>
              <a:t> a </a:t>
            </a:r>
            <a:r>
              <a:rPr lang="cs-CZ" dirty="0"/>
              <a:t>úroky obsažené v úplatě „leasingových“ splátek vyplývající ze smluv uzavřených před 17. červnem 2016)</a:t>
            </a:r>
          </a:p>
          <a:p>
            <a:pPr lvl="1"/>
            <a:r>
              <a:rPr lang="cs-CZ" i="1" u="sng" dirty="0"/>
              <a:t>Výpůjční příjem </a:t>
            </a:r>
            <a:r>
              <a:rPr lang="cs-CZ" dirty="0"/>
              <a:t>– příjem ve formě úvěrového finančního nástroje a příjmy obdobné jako výpůjční výdaje</a:t>
            </a:r>
          </a:p>
          <a:p>
            <a:pPr lvl="1"/>
            <a:r>
              <a:rPr lang="cs-CZ" dirty="0"/>
              <a:t>Převoditelnost daňově neuznatelných nadměrných výpůjčních výdajů a jejich započitatelnost v následujících obdobích (do výše kladného rozdílu mezi limitem uznatelnosti nadměrných výpůjčních výdajů a nadměrnými výpůjčními výdaji v daném roce)</a:t>
            </a:r>
          </a:p>
          <a:p>
            <a:pPr lvl="1"/>
            <a:r>
              <a:rPr lang="cs-CZ" dirty="0"/>
              <a:t>Poplatníci, na které se pravidlo neaplikuje – </a:t>
            </a:r>
            <a:r>
              <a:rPr lang="en-US" dirty="0" err="1"/>
              <a:t>taxativn</a:t>
            </a:r>
            <a:r>
              <a:rPr lang="cs-CZ" dirty="0"/>
              <a:t>í výčet (banky, pojišťovny apod.)</a:t>
            </a:r>
          </a:p>
          <a:p>
            <a:endParaRPr lang="cs-CZ" dirty="0"/>
          </a:p>
        </p:txBody>
      </p:sp>
      <p:pic>
        <p:nvPicPr>
          <p:cNvPr id="6" name="Picture 5"/>
          <p:cNvPicPr>
            <a:picLocks noChangeAspect="1"/>
          </p:cNvPicPr>
          <p:nvPr/>
        </p:nvPicPr>
        <p:blipFill rotWithShape="1">
          <a:blip r:embed="rId3">
            <a:grayscl/>
            <a:extLst>
              <a:ext uri="{28A0092B-C50C-407E-A947-70E740481C1C}">
                <a14:useLocalDpi xmlns:a14="http://schemas.microsoft.com/office/drawing/2010/main" val="0"/>
              </a:ext>
            </a:extLst>
          </a:blip>
          <a:srcRect l="-235" t="940" r="47145" b="-940"/>
          <a:stretch/>
        </p:blipFill>
        <p:spPr>
          <a:xfrm>
            <a:off x="6637098" y="1680889"/>
            <a:ext cx="2518053" cy="4742914"/>
          </a:xfrm>
          <a:prstGeom prst="rect">
            <a:avLst/>
          </a:prstGeom>
        </p:spPr>
      </p:pic>
    </p:spTree>
    <p:extLst>
      <p:ext uri="{BB962C8B-B14F-4D97-AF65-F5344CB8AC3E}">
        <p14:creationId xmlns:p14="http://schemas.microsoft.com/office/powerpoint/2010/main" val="314187008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14959"/>
          </a:xfrm>
        </p:spPr>
        <p:txBody>
          <a:bodyPr/>
          <a:lstStyle/>
          <a:p>
            <a:r>
              <a:rPr lang="cs-CZ" dirty="0"/>
              <a:t>Nadměrné výpůjční výdaje</a:t>
            </a:r>
          </a:p>
        </p:txBody>
      </p:sp>
      <p:cxnSp>
        <p:nvCxnSpPr>
          <p:cNvPr id="5" name="Straight Connector 4"/>
          <p:cNvCxnSpPr/>
          <p:nvPr/>
        </p:nvCxnSpPr>
        <p:spPr>
          <a:xfrm>
            <a:off x="358775" y="5478780"/>
            <a:ext cx="8389938"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bwMode="gray">
          <a:xfrm>
            <a:off x="594678" y="4122420"/>
            <a:ext cx="883920" cy="1356360"/>
          </a:xfrm>
          <a:prstGeom prst="rect">
            <a:avLst/>
          </a:prstGeom>
          <a:solidFill>
            <a:schemeClr val="accent1">
              <a:lumMod val="20000"/>
              <a:lumOff val="80000"/>
            </a:schemeClr>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r>
              <a:rPr lang="cs-CZ" sz="1400" b="1" dirty="0"/>
              <a:t>30% zisku před úroky..</a:t>
            </a:r>
          </a:p>
        </p:txBody>
      </p:sp>
      <p:sp>
        <p:nvSpPr>
          <p:cNvPr id="7" name="Rectangle 6"/>
          <p:cNvSpPr/>
          <p:nvPr/>
        </p:nvSpPr>
        <p:spPr bwMode="gray">
          <a:xfrm>
            <a:off x="1930627" y="4747260"/>
            <a:ext cx="883920" cy="731520"/>
          </a:xfrm>
          <a:prstGeom prst="rect">
            <a:avLst/>
          </a:prstGeom>
          <a:solidFill>
            <a:schemeClr val="accent1">
              <a:lumMod val="20000"/>
              <a:lumOff val="80000"/>
            </a:schemeClr>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r>
              <a:rPr lang="cs-CZ" sz="1400" b="1" dirty="0"/>
              <a:t>80 mil. Kč</a:t>
            </a:r>
          </a:p>
        </p:txBody>
      </p:sp>
      <p:sp>
        <p:nvSpPr>
          <p:cNvPr id="8" name="Rectangle 7"/>
          <p:cNvSpPr/>
          <p:nvPr/>
        </p:nvSpPr>
        <p:spPr bwMode="gray">
          <a:xfrm>
            <a:off x="3733482" y="2161309"/>
            <a:ext cx="883920" cy="3317471"/>
          </a:xfrm>
          <a:prstGeom prst="rect">
            <a:avLst/>
          </a:prstGeom>
          <a:solidFill>
            <a:schemeClr val="accent1">
              <a:lumMod val="20000"/>
              <a:lumOff val="80000"/>
            </a:schemeClr>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cs-CZ" sz="1600" b="1" dirty="0">
              <a:solidFill>
                <a:schemeClr val="bg1"/>
              </a:solidFill>
            </a:endParaRPr>
          </a:p>
        </p:txBody>
      </p:sp>
      <p:cxnSp>
        <p:nvCxnSpPr>
          <p:cNvPr id="10" name="Straight Connector 9"/>
          <p:cNvCxnSpPr/>
          <p:nvPr/>
        </p:nvCxnSpPr>
        <p:spPr>
          <a:xfrm>
            <a:off x="594678" y="4118478"/>
            <a:ext cx="6176045" cy="34857"/>
          </a:xfrm>
          <a:prstGeom prst="line">
            <a:avLst/>
          </a:prstGeom>
          <a:ln w="22225">
            <a:solidFill>
              <a:srgbClr val="B3AEB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30627" y="4737033"/>
            <a:ext cx="2686775" cy="16355"/>
          </a:xfrm>
          <a:prstGeom prst="line">
            <a:avLst/>
          </a:prstGeom>
          <a:ln w="22225">
            <a:solidFill>
              <a:srgbClr val="B3AEB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33482" y="3444240"/>
            <a:ext cx="3041715" cy="0"/>
          </a:xfrm>
          <a:prstGeom prst="line">
            <a:avLst/>
          </a:prstGeom>
          <a:ln w="22225">
            <a:solidFill>
              <a:srgbClr val="B3AEB0"/>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770723" y="3459000"/>
            <a:ext cx="0" cy="2016000"/>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736177" y="3459000"/>
            <a:ext cx="9673" cy="676104"/>
          </a:xfrm>
          <a:prstGeom prst="straightConnector1">
            <a:avLst/>
          </a:prstGeom>
          <a:ln>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736177" y="2784764"/>
            <a:ext cx="8313" cy="638236"/>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40382" y="4747260"/>
            <a:ext cx="0" cy="71298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gray">
          <a:xfrm>
            <a:off x="2917016" y="4895502"/>
            <a:ext cx="727131" cy="396240"/>
          </a:xfrm>
          <a:prstGeom prst="rect">
            <a:avLst/>
          </a:prstGeom>
          <a:noFill/>
          <a:ln w="9525" algn="ctr">
            <a:noFill/>
            <a:miter lim="800000"/>
            <a:headEnd/>
            <a:tailEnd/>
          </a:ln>
        </p:spPr>
        <p:txBody>
          <a:bodyPr wrap="square" lIns="36000" tIns="36000" rIns="36000" bIns="36000" rtlCol="0" anchor="ctr"/>
          <a:lstStyle/>
          <a:p>
            <a:pPr algn="ctr">
              <a:lnSpc>
                <a:spcPct val="106000"/>
              </a:lnSpc>
              <a:buFont typeface="Wingdings 2" pitchFamily="18" charset="2"/>
              <a:buNone/>
            </a:pPr>
            <a:r>
              <a:rPr lang="cs-CZ" sz="900" dirty="0"/>
              <a:t>Vždy DUN</a:t>
            </a:r>
          </a:p>
        </p:txBody>
      </p:sp>
      <p:sp>
        <p:nvSpPr>
          <p:cNvPr id="25" name="Rectangle 24"/>
          <p:cNvSpPr/>
          <p:nvPr/>
        </p:nvSpPr>
        <p:spPr bwMode="gray">
          <a:xfrm>
            <a:off x="4625423" y="2223750"/>
            <a:ext cx="1559936" cy="511396"/>
          </a:xfrm>
          <a:prstGeom prst="rect">
            <a:avLst/>
          </a:prstGeom>
          <a:noFill/>
          <a:ln w="9525" algn="ctr">
            <a:noFill/>
            <a:miter lim="800000"/>
            <a:headEnd/>
            <a:tailEnd/>
          </a:ln>
        </p:spPr>
        <p:txBody>
          <a:bodyPr wrap="square" lIns="36000" tIns="36000" rIns="36000" bIns="36000" rtlCol="0" anchor="ctr"/>
          <a:lstStyle/>
          <a:p>
            <a:pPr algn="ctr">
              <a:lnSpc>
                <a:spcPct val="106000"/>
              </a:lnSpc>
              <a:buFont typeface="Wingdings 2" pitchFamily="18" charset="2"/>
              <a:buNone/>
            </a:pPr>
            <a:r>
              <a:rPr lang="cs-CZ" sz="900" dirty="0"/>
              <a:t>DNN výpůjční výdaje</a:t>
            </a:r>
          </a:p>
        </p:txBody>
      </p:sp>
      <p:sp>
        <p:nvSpPr>
          <p:cNvPr id="26" name="Rectangle 25"/>
          <p:cNvSpPr/>
          <p:nvPr/>
        </p:nvSpPr>
        <p:spPr bwMode="gray">
          <a:xfrm>
            <a:off x="4825997" y="3558774"/>
            <a:ext cx="1903151" cy="478440"/>
          </a:xfrm>
          <a:prstGeom prst="rect">
            <a:avLst/>
          </a:prstGeom>
          <a:noFill/>
          <a:ln w="9525" algn="ctr">
            <a:noFill/>
            <a:miter lim="800000"/>
            <a:headEnd/>
            <a:tailEnd/>
          </a:ln>
        </p:spPr>
        <p:txBody>
          <a:bodyPr wrap="square" lIns="36000" tIns="36000" rIns="36000" bIns="36000" rtlCol="0" anchor="ctr"/>
          <a:lstStyle/>
          <a:p>
            <a:pPr algn="ctr">
              <a:lnSpc>
                <a:spcPct val="106000"/>
              </a:lnSpc>
              <a:buFont typeface="Wingdings 2" pitchFamily="18" charset="2"/>
              <a:buNone/>
            </a:pPr>
            <a:r>
              <a:rPr lang="cs-CZ" sz="900" dirty="0"/>
              <a:t>DNN nadměrné výpůjční výdaje převoditelné do dalších období</a:t>
            </a:r>
          </a:p>
        </p:txBody>
      </p:sp>
      <p:sp>
        <p:nvSpPr>
          <p:cNvPr id="27" name="Rectangle 26"/>
          <p:cNvSpPr/>
          <p:nvPr/>
        </p:nvSpPr>
        <p:spPr bwMode="gray">
          <a:xfrm>
            <a:off x="6754088" y="4109256"/>
            <a:ext cx="1860904" cy="556259"/>
          </a:xfrm>
          <a:prstGeom prst="rect">
            <a:avLst/>
          </a:prstGeom>
          <a:noFill/>
          <a:ln w="9525" algn="ctr">
            <a:noFill/>
            <a:miter lim="800000"/>
            <a:headEnd/>
            <a:tailEnd/>
          </a:ln>
        </p:spPr>
        <p:txBody>
          <a:bodyPr wrap="square" lIns="36000" tIns="36000" rIns="36000" bIns="36000" rtlCol="0" anchor="ctr"/>
          <a:lstStyle/>
          <a:p>
            <a:pPr algn="ctr">
              <a:lnSpc>
                <a:spcPct val="106000"/>
              </a:lnSpc>
              <a:buFont typeface="Wingdings 2" pitchFamily="18" charset="2"/>
              <a:buNone/>
            </a:pPr>
            <a:r>
              <a:rPr lang="cs-CZ" sz="900" dirty="0"/>
              <a:t>Nadměrné výpůjční výdaje</a:t>
            </a:r>
          </a:p>
        </p:txBody>
      </p:sp>
      <p:sp>
        <p:nvSpPr>
          <p:cNvPr id="32" name="Text Placeholder 1"/>
          <p:cNvSpPr txBox="1">
            <a:spLocks/>
          </p:cNvSpPr>
          <p:nvPr/>
        </p:nvSpPr>
        <p:spPr>
          <a:xfrm>
            <a:off x="301421" y="651600"/>
            <a:ext cx="8371762" cy="757255"/>
          </a:xfrm>
          <a:prstGeom prst="rect">
            <a:avLst/>
          </a:prstGeom>
        </p:spPr>
        <p:txBody>
          <a:bodyPr/>
          <a:lstStyle>
            <a:lvl1pPr algn="l" rtl="0" eaLnBrk="1" fontAlgn="base" hangingPunct="1">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80000" indent="-180000" algn="l" rtl="0" eaLnBrk="1" fontAlgn="base" hangingPunct="1">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80000" algn="l" defTabSz="798513"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cs-CZ" sz="2000" dirty="0">
                <a:solidFill>
                  <a:srgbClr val="575757"/>
                </a:solidFill>
              </a:rPr>
              <a:t>Daňová uznatelnost</a:t>
            </a:r>
          </a:p>
        </p:txBody>
      </p:sp>
      <p:sp>
        <p:nvSpPr>
          <p:cNvPr id="33" name="Rectangle 32"/>
          <p:cNvSpPr/>
          <p:nvPr/>
        </p:nvSpPr>
        <p:spPr bwMode="gray">
          <a:xfrm>
            <a:off x="358775" y="5415358"/>
            <a:ext cx="2700000" cy="674850"/>
          </a:xfrm>
          <a:prstGeom prst="rect">
            <a:avLst/>
          </a:prstGeom>
          <a:noFill/>
          <a:ln w="19050" algn="ctr">
            <a:noFill/>
            <a:miter lim="800000"/>
            <a:headEnd/>
            <a:tailEnd/>
          </a:ln>
        </p:spPr>
        <p:txBody>
          <a:bodyPr wrap="square" lIns="0" tIns="0" rIns="0" bIns="0" rtlCol="0" anchor="ctr"/>
          <a:lstStyle/>
          <a:p>
            <a:pPr>
              <a:lnSpc>
                <a:spcPct val="106000"/>
              </a:lnSpc>
              <a:buFont typeface="Wingdings 2" pitchFamily="18" charset="2"/>
              <a:buNone/>
            </a:pPr>
            <a:r>
              <a:rPr lang="cs-CZ" sz="700" b="1" dirty="0"/>
              <a:t>Zkratky</a:t>
            </a:r>
          </a:p>
          <a:p>
            <a:pPr marL="171450" indent="-171450">
              <a:lnSpc>
                <a:spcPct val="106000"/>
              </a:lnSpc>
              <a:buFont typeface="Arial" panose="020B0604020202020204" pitchFamily="34" charset="0"/>
              <a:buChar char="•"/>
            </a:pPr>
            <a:r>
              <a:rPr lang="cs-CZ" sz="700" dirty="0"/>
              <a:t>DNN – daňově neuznatelný náklad</a:t>
            </a:r>
          </a:p>
          <a:p>
            <a:pPr marL="171450" indent="-171450">
              <a:lnSpc>
                <a:spcPct val="106000"/>
              </a:lnSpc>
              <a:buFont typeface="Arial" panose="020B0604020202020204" pitchFamily="34" charset="0"/>
              <a:buChar char="•"/>
            </a:pPr>
            <a:r>
              <a:rPr lang="cs-CZ" sz="700" dirty="0"/>
              <a:t>DUN – daňově uznatelný náklad</a:t>
            </a:r>
          </a:p>
        </p:txBody>
      </p:sp>
      <p:cxnSp>
        <p:nvCxnSpPr>
          <p:cNvPr id="22" name="Straight Arrow Connector 21"/>
          <p:cNvCxnSpPr/>
          <p:nvPr/>
        </p:nvCxnSpPr>
        <p:spPr>
          <a:xfrm>
            <a:off x="4736177" y="4154631"/>
            <a:ext cx="8313" cy="1302909"/>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gray">
          <a:xfrm>
            <a:off x="4816324" y="4497699"/>
            <a:ext cx="1953030" cy="478440"/>
          </a:xfrm>
          <a:prstGeom prst="rect">
            <a:avLst/>
          </a:prstGeom>
          <a:noFill/>
          <a:ln w="9525" algn="ctr">
            <a:noFill/>
            <a:miter lim="800000"/>
            <a:headEnd/>
            <a:tailEnd/>
          </a:ln>
        </p:spPr>
        <p:txBody>
          <a:bodyPr wrap="square" lIns="36000" tIns="36000" rIns="36000" bIns="36000" rtlCol="0" anchor="ctr"/>
          <a:lstStyle/>
          <a:p>
            <a:pPr algn="ctr">
              <a:lnSpc>
                <a:spcPct val="106000"/>
              </a:lnSpc>
              <a:buFont typeface="Wingdings 2" pitchFamily="18" charset="2"/>
              <a:buNone/>
            </a:pPr>
            <a:r>
              <a:rPr lang="cs-CZ" sz="900" dirty="0"/>
              <a:t>DUN nadměrné výpůjční výdaje</a:t>
            </a:r>
          </a:p>
        </p:txBody>
      </p:sp>
      <p:sp>
        <p:nvSpPr>
          <p:cNvPr id="30" name="Rectangle 29"/>
          <p:cNvSpPr/>
          <p:nvPr/>
        </p:nvSpPr>
        <p:spPr bwMode="gray">
          <a:xfrm rot="17230614">
            <a:off x="3024644" y="3853466"/>
            <a:ext cx="2204507" cy="478440"/>
          </a:xfrm>
          <a:prstGeom prst="rect">
            <a:avLst/>
          </a:prstGeom>
          <a:noFill/>
          <a:ln w="9525" algn="ctr">
            <a:noFill/>
            <a:miter lim="800000"/>
            <a:headEnd/>
            <a:tailEnd/>
          </a:ln>
        </p:spPr>
        <p:txBody>
          <a:bodyPr wrap="square" lIns="36000" tIns="36000" rIns="36000" bIns="36000" rtlCol="0" anchor="ctr"/>
          <a:lstStyle/>
          <a:p>
            <a:pPr algn="ctr">
              <a:lnSpc>
                <a:spcPct val="106000"/>
              </a:lnSpc>
              <a:buFont typeface="Wingdings 2" pitchFamily="18" charset="2"/>
              <a:buNone/>
            </a:pPr>
            <a:r>
              <a:rPr lang="cs-CZ" sz="1400" b="1" dirty="0"/>
              <a:t>Výpůjční výdaje</a:t>
            </a:r>
          </a:p>
        </p:txBody>
      </p:sp>
      <p:cxnSp>
        <p:nvCxnSpPr>
          <p:cNvPr id="28" name="Straight Arrow Connector 27"/>
          <p:cNvCxnSpPr/>
          <p:nvPr/>
        </p:nvCxnSpPr>
        <p:spPr>
          <a:xfrm>
            <a:off x="4736177" y="2161309"/>
            <a:ext cx="0" cy="623453"/>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gray">
          <a:xfrm>
            <a:off x="4750513" y="2830687"/>
            <a:ext cx="1701094" cy="511396"/>
          </a:xfrm>
          <a:prstGeom prst="rect">
            <a:avLst/>
          </a:prstGeom>
          <a:noFill/>
          <a:ln w="9525" algn="ctr">
            <a:noFill/>
            <a:miter lim="800000"/>
            <a:headEnd/>
            <a:tailEnd/>
          </a:ln>
        </p:spPr>
        <p:txBody>
          <a:bodyPr wrap="square" lIns="36000" tIns="36000" rIns="36000" bIns="36000" rtlCol="0" anchor="ctr"/>
          <a:lstStyle/>
          <a:p>
            <a:pPr algn="ctr">
              <a:lnSpc>
                <a:spcPct val="106000"/>
              </a:lnSpc>
              <a:buFont typeface="Wingdings 2" pitchFamily="18" charset="2"/>
              <a:buNone/>
            </a:pPr>
            <a:r>
              <a:rPr lang="cs-CZ" sz="900" dirty="0"/>
              <a:t>Zdanitelné výpůjční příjmy = DUN výpůjční výdaje</a:t>
            </a:r>
          </a:p>
        </p:txBody>
      </p:sp>
      <p:cxnSp>
        <p:nvCxnSpPr>
          <p:cNvPr id="34" name="Straight Arrow Connector 33"/>
          <p:cNvCxnSpPr/>
          <p:nvPr/>
        </p:nvCxnSpPr>
        <p:spPr>
          <a:xfrm>
            <a:off x="1930627" y="3632662"/>
            <a:ext cx="638101" cy="46002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gray">
          <a:xfrm>
            <a:off x="944857" y="3230074"/>
            <a:ext cx="1903151" cy="478440"/>
          </a:xfrm>
          <a:prstGeom prst="rect">
            <a:avLst/>
          </a:prstGeom>
          <a:noFill/>
          <a:ln w="9525" algn="ctr">
            <a:noFill/>
            <a:miter lim="800000"/>
            <a:headEnd/>
            <a:tailEnd/>
          </a:ln>
        </p:spPr>
        <p:txBody>
          <a:bodyPr wrap="square" lIns="36000" tIns="36000" rIns="36000" bIns="36000" rtlCol="0" anchor="ctr"/>
          <a:lstStyle/>
          <a:p>
            <a:pPr algn="ctr">
              <a:lnSpc>
                <a:spcPct val="106000"/>
              </a:lnSpc>
              <a:buFont typeface="Wingdings 2" pitchFamily="18" charset="2"/>
              <a:buNone/>
            </a:pPr>
            <a:r>
              <a:rPr lang="cs-CZ" sz="900" dirty="0"/>
              <a:t>Limit uznatelnosti nadměrných výpůjčních výdajů</a:t>
            </a:r>
          </a:p>
        </p:txBody>
      </p:sp>
    </p:spTree>
    <p:extLst>
      <p:ext uri="{BB962C8B-B14F-4D97-AF65-F5344CB8AC3E}">
        <p14:creationId xmlns:p14="http://schemas.microsoft.com/office/powerpoint/2010/main" val="1504102346"/>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Nejasný výklad a absence správní praxe</a:t>
            </a:r>
          </a:p>
        </p:txBody>
      </p:sp>
      <p:sp>
        <p:nvSpPr>
          <p:cNvPr id="3" name="Title 2"/>
          <p:cNvSpPr>
            <a:spLocks noGrp="1"/>
          </p:cNvSpPr>
          <p:nvPr>
            <p:ph type="title"/>
          </p:nvPr>
        </p:nvSpPr>
        <p:spPr/>
        <p:txBody>
          <a:bodyPr/>
          <a:lstStyle/>
          <a:p>
            <a:r>
              <a:rPr lang="cs-CZ" dirty="0"/>
              <a:t>Nadměrné výpůjční výdaje</a:t>
            </a:r>
          </a:p>
        </p:txBody>
      </p:sp>
      <p:sp>
        <p:nvSpPr>
          <p:cNvPr id="4" name="Content Placeholder 3"/>
          <p:cNvSpPr>
            <a:spLocks noGrp="1"/>
          </p:cNvSpPr>
          <p:nvPr>
            <p:ph idx="1"/>
          </p:nvPr>
        </p:nvSpPr>
        <p:spPr/>
        <p:txBody>
          <a:bodyPr/>
          <a:lstStyle/>
          <a:p>
            <a:pPr lvl="1">
              <a:spcAft>
                <a:spcPts val="600"/>
              </a:spcAft>
            </a:pPr>
            <a:r>
              <a:rPr lang="cs-CZ" sz="1400" dirty="0"/>
              <a:t>Definice výpůjčních výdajů je </a:t>
            </a:r>
            <a:r>
              <a:rPr lang="cs-CZ" sz="1400" b="1" dirty="0"/>
              <a:t>širší než stávající definice finančních výdajů</a:t>
            </a:r>
          </a:p>
          <a:p>
            <a:pPr lvl="1">
              <a:spcAft>
                <a:spcPts val="600"/>
              </a:spcAft>
            </a:pPr>
            <a:r>
              <a:rPr lang="cs-CZ" sz="1400" dirty="0" smtClean="0"/>
              <a:t>Diskuse</a:t>
            </a:r>
            <a:r>
              <a:rPr lang="cs-CZ" sz="1400" dirty="0"/>
              <a:t>, jaké náklady jsou považovány za výpůjční výdaje, </a:t>
            </a:r>
            <a:r>
              <a:rPr lang="cs-CZ" sz="1400" dirty="0" err="1"/>
              <a:t>např</a:t>
            </a:r>
            <a:r>
              <a:rPr lang="cs-CZ" sz="1400" dirty="0"/>
              <a:t>:</a:t>
            </a:r>
          </a:p>
          <a:p>
            <a:pPr lvl="2">
              <a:spcAft>
                <a:spcPts val="600"/>
              </a:spcAft>
            </a:pPr>
            <a:r>
              <a:rPr lang="cs-CZ" sz="1400" dirty="0"/>
              <a:t>Kurzové rozdíly (pouze z úroků nebo i z jistiny?)</a:t>
            </a:r>
          </a:p>
          <a:p>
            <a:pPr lvl="2">
              <a:spcAft>
                <a:spcPts val="600"/>
              </a:spcAft>
            </a:pPr>
            <a:r>
              <a:rPr lang="cs-CZ" sz="1400" dirty="0" smtClean="0"/>
              <a:t>Leasingové </a:t>
            </a:r>
            <a:r>
              <a:rPr lang="cs-CZ" sz="1400" dirty="0"/>
              <a:t>náklady (jak bude počítáno?)</a:t>
            </a:r>
          </a:p>
          <a:p>
            <a:pPr lvl="2">
              <a:spcAft>
                <a:spcPts val="600"/>
              </a:spcAft>
            </a:pPr>
            <a:r>
              <a:rPr lang="cs-CZ" sz="1400" dirty="0"/>
              <a:t>Rozvahová hodnota kapitalizovaných nákladů</a:t>
            </a:r>
          </a:p>
          <a:p>
            <a:pPr lvl="2">
              <a:spcAft>
                <a:spcPts val="600"/>
              </a:spcAft>
            </a:pPr>
            <a:r>
              <a:rPr lang="cs-CZ" sz="1400" dirty="0"/>
              <a:t>Další náklady spojené s financováním</a:t>
            </a:r>
          </a:p>
          <a:p>
            <a:pPr lvl="1">
              <a:spcAft>
                <a:spcPts val="600"/>
              </a:spcAft>
            </a:pPr>
            <a:r>
              <a:rPr lang="cs-CZ" sz="1400" dirty="0"/>
              <a:t>Nová pravidla </a:t>
            </a:r>
            <a:r>
              <a:rPr lang="cs-CZ" sz="1400" b="1" dirty="0"/>
              <a:t>mohou ovlivnit </a:t>
            </a:r>
            <a:r>
              <a:rPr lang="cs-CZ" sz="1400" dirty="0"/>
              <a:t>i daňové poplatníky, jejichž </a:t>
            </a:r>
            <a:br>
              <a:rPr lang="cs-CZ" sz="1400" dirty="0"/>
            </a:br>
            <a:r>
              <a:rPr lang="cs-CZ" sz="1400" dirty="0"/>
              <a:t>úroky z půjček od spojených osob samy o sobě nejsou tak </a:t>
            </a:r>
            <a:br>
              <a:rPr lang="cs-CZ" sz="1400" dirty="0"/>
            </a:br>
            <a:r>
              <a:rPr lang="cs-CZ" sz="1400" dirty="0"/>
              <a:t>vysoké, ale při zahrnutí dalších souvisejících nákladů mohou </a:t>
            </a:r>
            <a:br>
              <a:rPr lang="cs-CZ" sz="1400" dirty="0"/>
            </a:br>
            <a:r>
              <a:rPr lang="cs-CZ" sz="1400" dirty="0"/>
              <a:t>překročit hranici 80 milionů Kč</a:t>
            </a:r>
          </a:p>
          <a:p>
            <a:pPr lvl="1">
              <a:spcAft>
                <a:spcPts val="600"/>
              </a:spcAft>
            </a:pPr>
            <a:r>
              <a:rPr lang="cs-CZ" sz="1400" dirty="0"/>
              <a:t>Otevřené body k diskuzi</a:t>
            </a:r>
          </a:p>
          <a:p>
            <a:pPr lvl="2">
              <a:spcAft>
                <a:spcPts val="600"/>
              </a:spcAft>
            </a:pPr>
            <a:r>
              <a:rPr lang="cs-CZ" sz="1400" dirty="0"/>
              <a:t>Právní nástupnictví (</a:t>
            </a:r>
            <a:r>
              <a:rPr lang="cs-CZ" sz="1400" b="1" dirty="0"/>
              <a:t>nemožnost přenosu neuznatelných </a:t>
            </a:r>
            <a:br>
              <a:rPr lang="cs-CZ" sz="1400" b="1" dirty="0"/>
            </a:br>
            <a:r>
              <a:rPr lang="cs-CZ" sz="1400" b="1" dirty="0"/>
              <a:t>nákladů</a:t>
            </a:r>
            <a:r>
              <a:rPr lang="cs-CZ" sz="1400" dirty="0"/>
              <a:t>)</a:t>
            </a:r>
          </a:p>
          <a:p>
            <a:pPr lvl="2">
              <a:spcAft>
                <a:spcPts val="600"/>
              </a:spcAft>
            </a:pPr>
            <a:r>
              <a:rPr lang="cs-CZ" sz="1400" dirty="0"/>
              <a:t>Výstavba účtována jako zásoby</a:t>
            </a:r>
          </a:p>
          <a:p>
            <a:pPr lvl="2">
              <a:spcAft>
                <a:spcPts val="600"/>
              </a:spcAft>
            </a:pPr>
            <a:r>
              <a:rPr lang="cs-CZ" sz="1400" dirty="0"/>
              <a:t>Investiční fondy</a:t>
            </a:r>
          </a:p>
          <a:p>
            <a:pPr lvl="2">
              <a:spcAft>
                <a:spcPts val="600"/>
              </a:spcAft>
            </a:pPr>
            <a:r>
              <a:rPr lang="cs-CZ" sz="1400" dirty="0"/>
              <a:t>Daňově transparentní entity</a:t>
            </a:r>
          </a:p>
          <a:p>
            <a:pPr>
              <a:spcAft>
                <a:spcPts val="600"/>
              </a:spcAft>
            </a:pPr>
            <a:endParaRPr lang="cs-CZ" b="1" dirty="0"/>
          </a:p>
          <a:p>
            <a:pPr marL="182563" lvl="1" indent="-182563">
              <a:spcAft>
                <a:spcPts val="600"/>
              </a:spcAft>
            </a:pPr>
            <a:endParaRPr lang="cs-CZ" sz="1050" dirty="0"/>
          </a:p>
          <a:p>
            <a:pPr marL="182563" lvl="1" indent="-182563">
              <a:spcAft>
                <a:spcPts val="600"/>
              </a:spcAft>
            </a:pPr>
            <a:endParaRPr lang="en-US" dirty="0"/>
          </a:p>
          <a:p>
            <a:pPr marL="182563" lvl="1" indent="-182563">
              <a:spcAft>
                <a:spcPts val="600"/>
              </a:spcAft>
            </a:pPr>
            <a:endParaRPr lang="en-US" dirty="0"/>
          </a:p>
          <a:p>
            <a:pPr marL="182563" lvl="1" indent="-182563">
              <a:spcAft>
                <a:spcPts val="600"/>
              </a:spcAft>
            </a:pPr>
            <a:endParaRPr lang="en-US" dirty="0"/>
          </a:p>
          <a:p>
            <a:pPr marL="182563" lvl="1" indent="-182563">
              <a:spcAft>
                <a:spcPts val="600"/>
              </a:spcAft>
            </a:pPr>
            <a:endParaRPr lang="en-US" dirty="0"/>
          </a:p>
          <a:p>
            <a:pPr marL="182563" lvl="1" indent="-182563">
              <a:spcAft>
                <a:spcPts val="600"/>
              </a:spcAft>
            </a:pPr>
            <a:endParaRPr lang="en-US" dirty="0"/>
          </a:p>
          <a:p>
            <a:pPr marL="182563" lvl="1" indent="-182563">
              <a:spcAft>
                <a:spcPts val="600"/>
              </a:spcAft>
            </a:pPr>
            <a:endParaRPr lang="en-US" dirty="0"/>
          </a:p>
          <a:p>
            <a:pPr marL="182563" lvl="1" indent="-182563">
              <a:spcAft>
                <a:spcPts val="600"/>
              </a:spcAft>
            </a:pPr>
            <a:endParaRPr lang="en-US" dirty="0"/>
          </a:p>
          <a:p>
            <a:pPr marL="182563" lvl="1" indent="-182563">
              <a:spcAft>
                <a:spcPts val="600"/>
              </a:spcAft>
            </a:pPr>
            <a:endParaRPr lang="en-US" dirty="0"/>
          </a:p>
          <a:p>
            <a:pPr marL="182563" lvl="1" indent="-182563">
              <a:spcAft>
                <a:spcPts val="600"/>
              </a:spcAft>
            </a:pPr>
            <a:endParaRPr lang="cs-CZ" dirty="0"/>
          </a:p>
          <a:p>
            <a:pPr marL="173038" lvl="2" indent="0">
              <a:spcAft>
                <a:spcPts val="600"/>
              </a:spcAft>
              <a:buNone/>
            </a:pPr>
            <a:endParaRPr lang="cs-CZ" dirty="0"/>
          </a:p>
          <a:p>
            <a:pPr lvl="4">
              <a:spcAft>
                <a:spcPts val="600"/>
              </a:spcAft>
            </a:pPr>
            <a:endParaRPr lang="cs-CZ" dirty="0"/>
          </a:p>
          <a:p>
            <a:pPr lvl="3">
              <a:spcAft>
                <a:spcPts val="600"/>
              </a:spcAft>
            </a:pPr>
            <a:endParaRPr lang="cs-CZ" dirty="0"/>
          </a:p>
          <a:p>
            <a:pPr lvl="8">
              <a:spcAft>
                <a:spcPts val="600"/>
              </a:spcAft>
            </a:pPr>
            <a:endParaRPr lang="cs-CZ" dirty="0"/>
          </a:p>
          <a:p>
            <a:pPr lvl="1">
              <a:spcAft>
                <a:spcPts val="600"/>
              </a:spcAft>
            </a:pPr>
            <a:endParaRPr lang="cs-CZ" dirty="0"/>
          </a:p>
          <a:p>
            <a:pPr>
              <a:spcAft>
                <a:spcPts val="600"/>
              </a:spcAft>
            </a:pPr>
            <a:endParaRPr lang="cs-CZ" dirty="0"/>
          </a:p>
          <a:p>
            <a:pPr>
              <a:spcAft>
                <a:spcPts val="600"/>
              </a:spcAft>
            </a:pPr>
            <a:endParaRPr lang="cs-CZ" dirty="0"/>
          </a:p>
        </p:txBody>
      </p:sp>
      <p:pic>
        <p:nvPicPr>
          <p:cNvPr id="5" name="Picture 4"/>
          <p:cNvPicPr>
            <a:picLocks noChangeAspect="1"/>
          </p:cNvPicPr>
          <p:nvPr/>
        </p:nvPicPr>
        <p:blipFill rotWithShape="1">
          <a:blip r:embed="rId2">
            <a:grayscl/>
            <a:extLst>
              <a:ext uri="{28A0092B-C50C-407E-A947-70E740481C1C}">
                <a14:useLocalDpi xmlns:a14="http://schemas.microsoft.com/office/drawing/2010/main" val="0"/>
              </a:ext>
            </a:extLst>
          </a:blip>
          <a:srcRect l="-235" t="940" r="47145" b="-940"/>
          <a:stretch/>
        </p:blipFill>
        <p:spPr>
          <a:xfrm>
            <a:off x="6637098" y="1680889"/>
            <a:ext cx="2518053" cy="4742914"/>
          </a:xfrm>
          <a:prstGeom prst="rect">
            <a:avLst/>
          </a:prstGeom>
        </p:spPr>
      </p:pic>
    </p:spTree>
    <p:extLst>
      <p:ext uri="{BB962C8B-B14F-4D97-AF65-F5344CB8AC3E}">
        <p14:creationId xmlns:p14="http://schemas.microsoft.com/office/powerpoint/2010/main" val="3551348628"/>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err="1"/>
              <a:t>Novela</a:t>
            </a:r>
            <a:r>
              <a:rPr lang="en-US" dirty="0"/>
              <a:t> 20</a:t>
            </a:r>
            <a:r>
              <a:rPr lang="cs-CZ" dirty="0"/>
              <a:t>20 – další implementované oblasti</a:t>
            </a:r>
          </a:p>
        </p:txBody>
      </p:sp>
      <p:sp>
        <p:nvSpPr>
          <p:cNvPr id="3" name="Title 2"/>
          <p:cNvSpPr>
            <a:spLocks noGrp="1"/>
          </p:cNvSpPr>
          <p:nvPr>
            <p:ph type="title"/>
          </p:nvPr>
        </p:nvSpPr>
        <p:spPr/>
        <p:txBody>
          <a:bodyPr/>
          <a:lstStyle/>
          <a:p>
            <a:r>
              <a:rPr lang="cs-CZ" dirty="0"/>
              <a:t>Implementace ATAD</a:t>
            </a:r>
          </a:p>
        </p:txBody>
      </p:sp>
      <p:sp>
        <p:nvSpPr>
          <p:cNvPr id="4" name="Content Placeholder 3"/>
          <p:cNvSpPr>
            <a:spLocks noGrp="1"/>
          </p:cNvSpPr>
          <p:nvPr>
            <p:ph idx="1"/>
          </p:nvPr>
        </p:nvSpPr>
        <p:spPr/>
        <p:txBody>
          <a:bodyPr/>
          <a:lstStyle/>
          <a:p>
            <a:r>
              <a:rPr lang="cs-CZ" sz="1600" i="1" dirty="0">
                <a:solidFill>
                  <a:schemeClr val="accent1"/>
                </a:solidFill>
              </a:rPr>
              <a:t>Zdanění při přemístění majetku bez změny vlastnictví (Exit tax)</a:t>
            </a:r>
          </a:p>
          <a:p>
            <a:pPr lvl="1"/>
            <a:r>
              <a:rPr lang="cs-CZ" sz="1400" dirty="0"/>
              <a:t>Týká se přesunu majetku mezi zřizovatelem a jeho stálou provozovnou (případně mezi stálými provozovnami jednoho zřizovatele) a přemístění daňového rezidenství</a:t>
            </a:r>
          </a:p>
          <a:p>
            <a:r>
              <a:rPr lang="cs-CZ" sz="1600" i="1" dirty="0">
                <a:solidFill>
                  <a:schemeClr val="accent1"/>
                </a:solidFill>
              </a:rPr>
              <a:t>Zdanění ovládané zahraniční společnosti (CFC pravidla)</a:t>
            </a:r>
          </a:p>
          <a:p>
            <a:pPr lvl="1"/>
            <a:r>
              <a:rPr lang="cs-CZ" sz="1400" dirty="0"/>
              <a:t>Zdanění pasivních příjmů českou entitou v případě, že ovládaná zahraniční společnost nevykonává podstatnou hospodářskou činnost</a:t>
            </a:r>
          </a:p>
          <a:p>
            <a:r>
              <a:rPr lang="cs-CZ" sz="1600" i="1" dirty="0">
                <a:solidFill>
                  <a:schemeClr val="accent1"/>
                </a:solidFill>
              </a:rPr>
              <a:t>Řešení důsledků rozdílné právní kvalifikace (Hybridní nesoulady)</a:t>
            </a:r>
          </a:p>
          <a:p>
            <a:pPr lvl="1"/>
            <a:r>
              <a:rPr lang="cs-CZ" sz="1400" dirty="0"/>
              <a:t>Zabránění strukturám, kdy je jeden náklad uplatněn v různých jurisdikcích vícekrát nebo kdy je uplatněn náklad, který není v jiném státě zdaněn jako příjem.</a:t>
            </a:r>
          </a:p>
          <a:p>
            <a:r>
              <a:rPr lang="cs-CZ" sz="1600" i="1" dirty="0">
                <a:solidFill>
                  <a:schemeClr val="accent1"/>
                </a:solidFill>
              </a:rPr>
              <a:t>Obecné „</a:t>
            </a:r>
            <a:r>
              <a:rPr lang="cs-CZ" sz="1600" i="1" dirty="0" err="1">
                <a:solidFill>
                  <a:schemeClr val="accent1"/>
                </a:solidFill>
              </a:rPr>
              <a:t>protizneužívací</a:t>
            </a:r>
            <a:r>
              <a:rPr lang="cs-CZ" sz="1600" i="1" dirty="0">
                <a:solidFill>
                  <a:schemeClr val="accent1"/>
                </a:solidFill>
              </a:rPr>
              <a:t>“ pravidlo (GAAR - §8/4 daňového řádu)</a:t>
            </a:r>
          </a:p>
          <a:p>
            <a:pPr lvl="1"/>
            <a:r>
              <a:rPr lang="cs-CZ" sz="1400" dirty="0"/>
              <a:t>Při správě daní se nepřihlíží k právnímu jednání, jehož převažujícím účelem je získání daňové výhody v rozporu se smyslem a účelem daňového právního předpisu.</a:t>
            </a:r>
          </a:p>
          <a:p>
            <a:pPr lvl="1"/>
            <a:endParaRPr lang="cs-CZ"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cs-CZ" sz="1400" dirty="0"/>
          </a:p>
          <a:p>
            <a:pPr lvl="2"/>
            <a:endParaRPr lang="cs-CZ" sz="1400" dirty="0"/>
          </a:p>
          <a:p>
            <a:pPr lvl="4"/>
            <a:endParaRPr lang="cs-CZ" sz="1400" dirty="0"/>
          </a:p>
          <a:p>
            <a:pPr lvl="3"/>
            <a:endParaRPr lang="cs-CZ" sz="1400" dirty="0"/>
          </a:p>
          <a:p>
            <a:pPr lvl="8"/>
            <a:endParaRPr lang="cs-CZ" sz="1400" dirty="0"/>
          </a:p>
          <a:p>
            <a:pPr lvl="1"/>
            <a:endParaRPr lang="cs-CZ" sz="1400" dirty="0"/>
          </a:p>
          <a:p>
            <a:endParaRPr lang="cs-CZ" sz="1400" dirty="0"/>
          </a:p>
          <a:p>
            <a:endParaRPr lang="cs-CZ" sz="1400" dirty="0"/>
          </a:p>
        </p:txBody>
      </p:sp>
      <p:pic>
        <p:nvPicPr>
          <p:cNvPr id="5" name="Picture 4"/>
          <p:cNvPicPr>
            <a:picLocks noChangeAspect="1"/>
          </p:cNvPicPr>
          <p:nvPr/>
        </p:nvPicPr>
        <p:blipFill rotWithShape="1">
          <a:blip r:embed="rId2">
            <a:grayscl/>
            <a:extLst>
              <a:ext uri="{28A0092B-C50C-407E-A947-70E740481C1C}">
                <a14:useLocalDpi xmlns:a14="http://schemas.microsoft.com/office/drawing/2010/main" val="0"/>
              </a:ext>
            </a:extLst>
          </a:blip>
          <a:srcRect l="-235" t="940" r="47145" b="-940"/>
          <a:stretch/>
        </p:blipFill>
        <p:spPr>
          <a:xfrm>
            <a:off x="6637098" y="1680889"/>
            <a:ext cx="2518053" cy="4742914"/>
          </a:xfrm>
          <a:prstGeom prst="rect">
            <a:avLst/>
          </a:prstGeom>
        </p:spPr>
      </p:pic>
    </p:spTree>
    <p:extLst>
      <p:ext uri="{BB962C8B-B14F-4D97-AF65-F5344CB8AC3E}">
        <p14:creationId xmlns:p14="http://schemas.microsoft.com/office/powerpoint/2010/main" val="2081608331"/>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a:t>Naše kontakty</a:t>
            </a:r>
            <a:endParaRPr lang="en-US" dirty="0"/>
          </a:p>
        </p:txBody>
      </p:sp>
    </p:spTree>
    <p:extLst>
      <p:ext uri="{BB962C8B-B14F-4D97-AF65-F5344CB8AC3E}">
        <p14:creationId xmlns:p14="http://schemas.microsoft.com/office/powerpoint/2010/main" val="2639428567"/>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377" t="573" r="-670" b="-573"/>
          <a:stretch/>
        </p:blipFill>
        <p:spPr>
          <a:xfrm>
            <a:off x="360218" y="3584361"/>
            <a:ext cx="1986371" cy="1182880"/>
          </a:xfrm>
          <a:prstGeom prst="rect">
            <a:avLst/>
          </a:prstGeom>
        </p:spPr>
      </p:pic>
      <p:sp>
        <p:nvSpPr>
          <p:cNvPr id="19" name="Title 18"/>
          <p:cNvSpPr>
            <a:spLocks noGrp="1"/>
          </p:cNvSpPr>
          <p:nvPr>
            <p:ph type="title"/>
          </p:nvPr>
        </p:nvSpPr>
        <p:spPr/>
        <p:txBody>
          <a:bodyPr/>
          <a:lstStyle/>
          <a:p>
            <a:r>
              <a:rPr lang="cs-CZ" dirty="0"/>
              <a:t>Kontakty</a:t>
            </a:r>
            <a:endParaRPr lang="cs-CZ" dirty="0">
              <a:solidFill>
                <a:srgbClr val="FF0000"/>
              </a:solidFill>
            </a:endParaRPr>
          </a:p>
        </p:txBody>
      </p:sp>
      <p:sp>
        <p:nvSpPr>
          <p:cNvPr id="21" name="Content Placeholder 2"/>
          <p:cNvSpPr txBox="1">
            <a:spLocks/>
          </p:cNvSpPr>
          <p:nvPr/>
        </p:nvSpPr>
        <p:spPr>
          <a:xfrm>
            <a:off x="2574878" y="1016001"/>
            <a:ext cx="4928909" cy="5375174"/>
          </a:xfrm>
          <a:prstGeom prst="rect">
            <a:avLst/>
          </a:prstGeom>
        </p:spPr>
        <p:txBody>
          <a:bodyPr/>
          <a:lstStyle>
            <a:lvl1pPr algn="l" rtl="0" eaLnBrk="1" fontAlgn="base" hangingPunct="1">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71450" indent="-171450" algn="l" rtl="0" eaLnBrk="1" fontAlgn="base" hangingPunct="1">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7145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7145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71450" algn="l" defTabSz="798513"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spcBef>
                <a:spcPts val="0"/>
              </a:spcBef>
              <a:defRPr/>
            </a:pPr>
            <a:r>
              <a:rPr lang="cs-CZ" b="1" dirty="0">
                <a:solidFill>
                  <a:schemeClr val="accent1"/>
                </a:solidFill>
                <a:sym typeface="Arial Bold" charset="0"/>
              </a:rPr>
              <a:t>Petra Hottmarová</a:t>
            </a:r>
          </a:p>
          <a:p>
            <a:pPr>
              <a:spcBef>
                <a:spcPts val="0"/>
              </a:spcBef>
              <a:spcAft>
                <a:spcPts val="0"/>
              </a:spcAft>
              <a:defRPr/>
            </a:pPr>
            <a:r>
              <a:rPr lang="cs-CZ" b="1" dirty="0" smtClean="0">
                <a:sym typeface="Arial Bold" charset="0"/>
              </a:rPr>
              <a:t>Manažer (transfer </a:t>
            </a:r>
            <a:r>
              <a:rPr lang="cs-CZ" b="1" dirty="0" err="1" smtClean="0">
                <a:sym typeface="Arial Bold" charset="0"/>
              </a:rPr>
              <a:t>pricing</a:t>
            </a:r>
            <a:r>
              <a:rPr lang="cs-CZ" b="1" dirty="0">
                <a:sym typeface="Arial Bold" charset="0"/>
              </a:rPr>
              <a:t>)</a:t>
            </a:r>
          </a:p>
          <a:p>
            <a:pPr>
              <a:spcBef>
                <a:spcPts val="0"/>
              </a:spcBef>
              <a:spcAft>
                <a:spcPts val="0"/>
              </a:spcAft>
              <a:defRPr/>
            </a:pPr>
            <a:r>
              <a:rPr lang="pt-BR" dirty="0">
                <a:sym typeface="Arial Bold" charset="0"/>
              </a:rPr>
              <a:t>E-mail: </a:t>
            </a:r>
            <a:r>
              <a:rPr lang="cs-CZ" dirty="0">
                <a:sym typeface="Arial Bold" charset="0"/>
              </a:rPr>
              <a:t>phottmarova@deloittece.com</a:t>
            </a:r>
            <a:endParaRPr lang="pt-BR" dirty="0">
              <a:sym typeface="Arial Bold" charset="0"/>
            </a:endParaRPr>
          </a:p>
          <a:p>
            <a:pPr>
              <a:spcBef>
                <a:spcPts val="0"/>
              </a:spcBef>
            </a:pPr>
            <a:endParaRPr lang="cs-CZ" sz="900" b="1" dirty="0">
              <a:solidFill>
                <a:schemeClr val="accent3"/>
              </a:solidFill>
              <a:sym typeface="Arial Bold" charset="0"/>
            </a:endParaRPr>
          </a:p>
          <a:p>
            <a:pPr>
              <a:spcBef>
                <a:spcPts val="0"/>
              </a:spcBef>
            </a:pPr>
            <a:endParaRPr lang="cs-CZ" sz="900" b="1" dirty="0">
              <a:solidFill>
                <a:schemeClr val="accent3"/>
              </a:solidFill>
              <a:sym typeface="Arial Bold" charset="0"/>
            </a:endParaRPr>
          </a:p>
          <a:p>
            <a:pPr>
              <a:spcBef>
                <a:spcPts val="600"/>
              </a:spcBef>
            </a:pPr>
            <a:r>
              <a:rPr lang="cs-CZ" sz="1100" b="1" dirty="0">
                <a:solidFill>
                  <a:schemeClr val="accent1"/>
                </a:solidFill>
                <a:sym typeface="Arial Bold" charset="0"/>
              </a:rPr>
              <a:t>Simona </a:t>
            </a:r>
            <a:r>
              <a:rPr lang="cs-CZ" sz="1100" b="1" dirty="0" err="1">
                <a:solidFill>
                  <a:schemeClr val="accent1"/>
                </a:solidFill>
                <a:sym typeface="Arial Bold" charset="0"/>
              </a:rPr>
              <a:t>Chlebcová</a:t>
            </a:r>
            <a:endParaRPr lang="en-US" sz="1100" b="1" dirty="0">
              <a:solidFill>
                <a:schemeClr val="accent1"/>
              </a:solidFill>
              <a:sym typeface="Arial" pitchFamily="34" charset="0"/>
            </a:endParaRPr>
          </a:p>
          <a:p>
            <a:pPr>
              <a:spcBef>
                <a:spcPts val="0"/>
              </a:spcBef>
              <a:spcAft>
                <a:spcPts val="0"/>
              </a:spcAft>
            </a:pPr>
            <a:r>
              <a:rPr lang="cs-CZ" sz="1100" b="1" dirty="0" smtClean="0">
                <a:sym typeface="Arial Italic" charset="0"/>
              </a:rPr>
              <a:t>Senior konzultant </a:t>
            </a:r>
            <a:r>
              <a:rPr lang="cs-CZ" sz="1100" b="1" dirty="0">
                <a:sym typeface="Arial Bold" charset="0"/>
              </a:rPr>
              <a:t>(transfer </a:t>
            </a:r>
            <a:r>
              <a:rPr lang="cs-CZ" sz="1100" b="1" dirty="0" err="1">
                <a:sym typeface="Arial Bold" charset="0"/>
              </a:rPr>
              <a:t>pricing</a:t>
            </a:r>
            <a:r>
              <a:rPr lang="cs-CZ" sz="1100" b="1" dirty="0">
                <a:sym typeface="Arial Bold" charset="0"/>
              </a:rPr>
              <a:t>) </a:t>
            </a:r>
            <a:r>
              <a:rPr lang="en-US" sz="1100" dirty="0">
                <a:sym typeface="Arial Bold" charset="0"/>
              </a:rPr>
              <a:t>	</a:t>
            </a:r>
            <a:endParaRPr lang="en-US" sz="1100" dirty="0">
              <a:sym typeface="Arial" pitchFamily="34" charset="0"/>
            </a:endParaRPr>
          </a:p>
          <a:p>
            <a:pPr>
              <a:spcBef>
                <a:spcPts val="0"/>
              </a:spcBef>
              <a:spcAft>
                <a:spcPts val="0"/>
              </a:spcAft>
            </a:pPr>
            <a:r>
              <a:rPr lang="pt-BR" sz="1100" dirty="0"/>
              <a:t>E-mail: </a:t>
            </a:r>
            <a:r>
              <a:rPr lang="cs-CZ" sz="1100" dirty="0" err="1"/>
              <a:t>schlebcova</a:t>
            </a:r>
            <a:r>
              <a:rPr lang="pt-BR" sz="1100" dirty="0"/>
              <a:t>@deloitte</a:t>
            </a:r>
            <a:r>
              <a:rPr lang="cs-CZ" sz="1100" dirty="0"/>
              <a:t>CE</a:t>
            </a:r>
            <a:r>
              <a:rPr lang="pt-BR" sz="1100" dirty="0"/>
              <a:t>.co</a:t>
            </a:r>
            <a:r>
              <a:rPr lang="cs-CZ" sz="1100" dirty="0"/>
              <a:t>m</a:t>
            </a:r>
            <a:endParaRPr lang="cs-CZ" sz="1100" dirty="0">
              <a:sym typeface="Arial Bold" charset="0"/>
            </a:endParaRPr>
          </a:p>
          <a:p>
            <a:pPr>
              <a:spcBef>
                <a:spcPts val="0"/>
              </a:spcBef>
            </a:pPr>
            <a:endParaRPr lang="cs-CZ" sz="900" b="1" dirty="0">
              <a:solidFill>
                <a:schemeClr val="accent3"/>
              </a:solidFill>
              <a:sym typeface="Arial Bold" charset="0"/>
            </a:endParaRPr>
          </a:p>
          <a:p>
            <a:pPr>
              <a:spcBef>
                <a:spcPts val="0"/>
              </a:spcBef>
            </a:pPr>
            <a:endParaRPr lang="cs-CZ" sz="500" b="1" dirty="0">
              <a:solidFill>
                <a:schemeClr val="accent3"/>
              </a:solidFill>
              <a:sym typeface="Arial Bold" charset="0"/>
            </a:endParaRPr>
          </a:p>
          <a:p>
            <a:pPr>
              <a:spcBef>
                <a:spcPts val="0"/>
              </a:spcBef>
            </a:pPr>
            <a:endParaRPr lang="cs-CZ" sz="500" b="1" dirty="0">
              <a:solidFill>
                <a:schemeClr val="accent3"/>
              </a:solidFill>
              <a:sym typeface="Arial Bold" charset="0"/>
            </a:endParaRPr>
          </a:p>
          <a:p>
            <a:pPr>
              <a:spcBef>
                <a:spcPts val="0"/>
              </a:spcBef>
            </a:pPr>
            <a:endParaRPr lang="cs-CZ" sz="500" b="1" dirty="0">
              <a:solidFill>
                <a:schemeClr val="accent3"/>
              </a:solidFill>
              <a:sym typeface="Arial Bold" charset="0"/>
            </a:endParaRPr>
          </a:p>
          <a:p>
            <a:pPr>
              <a:spcBef>
                <a:spcPts val="0"/>
              </a:spcBef>
            </a:pPr>
            <a:r>
              <a:rPr lang="cs-CZ" b="1" dirty="0">
                <a:solidFill>
                  <a:schemeClr val="accent1"/>
                </a:solidFill>
                <a:sym typeface="Arial Bold" charset="0"/>
              </a:rPr>
              <a:t>David Košut</a:t>
            </a:r>
            <a:endParaRPr lang="en-US" b="1" dirty="0">
              <a:solidFill>
                <a:schemeClr val="accent1"/>
              </a:solidFill>
              <a:sym typeface="Arial" pitchFamily="34" charset="0"/>
            </a:endParaRPr>
          </a:p>
          <a:p>
            <a:pPr>
              <a:spcBef>
                <a:spcPts val="0"/>
              </a:spcBef>
              <a:spcAft>
                <a:spcPts val="0"/>
              </a:spcAft>
            </a:pPr>
            <a:r>
              <a:rPr lang="cs-CZ" b="1" dirty="0" smtClean="0">
                <a:sym typeface="Arial Italic" charset="0"/>
              </a:rPr>
              <a:t>Manažer (</a:t>
            </a:r>
            <a:r>
              <a:rPr lang="cs-CZ" b="1" dirty="0" err="1" smtClean="0">
                <a:sym typeface="Arial Italic" charset="0"/>
              </a:rPr>
              <a:t>corporate</a:t>
            </a:r>
            <a:r>
              <a:rPr lang="cs-CZ" b="1" dirty="0" smtClean="0">
                <a:sym typeface="Arial Italic" charset="0"/>
              </a:rPr>
              <a:t> </a:t>
            </a:r>
            <a:r>
              <a:rPr lang="cs-CZ" b="1" dirty="0" err="1" smtClean="0">
                <a:sym typeface="Arial Italic" charset="0"/>
              </a:rPr>
              <a:t>income</a:t>
            </a:r>
            <a:r>
              <a:rPr lang="cs-CZ" b="1" dirty="0" smtClean="0">
                <a:sym typeface="Arial Italic" charset="0"/>
              </a:rPr>
              <a:t> tax)</a:t>
            </a:r>
            <a:r>
              <a:rPr lang="en-US" dirty="0">
                <a:sym typeface="Arial Bold" charset="0"/>
              </a:rPr>
              <a:t>	</a:t>
            </a:r>
            <a:endParaRPr lang="en-US" dirty="0">
              <a:sym typeface="Arial" pitchFamily="34" charset="0"/>
            </a:endParaRPr>
          </a:p>
          <a:p>
            <a:pPr>
              <a:spcBef>
                <a:spcPts val="0"/>
              </a:spcBef>
              <a:spcAft>
                <a:spcPts val="0"/>
              </a:spcAft>
            </a:pPr>
            <a:r>
              <a:rPr lang="pt-BR" dirty="0"/>
              <a:t>E-mail: </a:t>
            </a:r>
            <a:r>
              <a:rPr lang="cs-CZ" dirty="0" err="1"/>
              <a:t>dkosut</a:t>
            </a:r>
            <a:r>
              <a:rPr lang="pt-BR" dirty="0"/>
              <a:t>@deloitte</a:t>
            </a:r>
            <a:r>
              <a:rPr lang="cs-CZ" dirty="0"/>
              <a:t>CE</a:t>
            </a:r>
            <a:r>
              <a:rPr lang="pt-BR" dirty="0"/>
              <a:t>.co</a:t>
            </a:r>
            <a:r>
              <a:rPr lang="cs-CZ" dirty="0"/>
              <a:t>m</a:t>
            </a:r>
            <a:endParaRPr lang="cs-CZ" dirty="0">
              <a:sym typeface="Arial Bold" charset="0"/>
            </a:endParaRPr>
          </a:p>
          <a:p>
            <a:pPr>
              <a:spcBef>
                <a:spcPts val="0"/>
              </a:spcBef>
            </a:pPr>
            <a:endParaRPr lang="cs-CZ" dirty="0">
              <a:sym typeface="Arial Italic" charset="0"/>
            </a:endParaRPr>
          </a:p>
          <a:p>
            <a:pPr>
              <a:spcBef>
                <a:spcPts val="1800"/>
              </a:spcBef>
            </a:pPr>
            <a:r>
              <a:rPr lang="cs-CZ" b="1" dirty="0">
                <a:solidFill>
                  <a:schemeClr val="accent1"/>
                </a:solidFill>
                <a:sym typeface="Arial Bold" charset="0"/>
              </a:rPr>
              <a:t>Karolína </a:t>
            </a:r>
            <a:r>
              <a:rPr lang="cs-CZ" b="1" dirty="0" err="1" smtClean="0">
                <a:solidFill>
                  <a:schemeClr val="accent1"/>
                </a:solidFill>
                <a:sym typeface="Arial Bold" charset="0"/>
              </a:rPr>
              <a:t>Nosáľová</a:t>
            </a:r>
            <a:endParaRPr lang="en-US" b="1" dirty="0">
              <a:solidFill>
                <a:schemeClr val="accent1"/>
              </a:solidFill>
              <a:sym typeface="Arial" pitchFamily="34" charset="0"/>
            </a:endParaRPr>
          </a:p>
          <a:p>
            <a:pPr>
              <a:spcBef>
                <a:spcPts val="0"/>
              </a:spcBef>
              <a:spcAft>
                <a:spcPts val="0"/>
              </a:spcAft>
            </a:pPr>
            <a:r>
              <a:rPr lang="cs-CZ" b="1" dirty="0" smtClean="0">
                <a:sym typeface="Arial Italic" charset="0"/>
              </a:rPr>
              <a:t>Konzultant </a:t>
            </a:r>
            <a:r>
              <a:rPr lang="cs-CZ" b="1" dirty="0">
                <a:sym typeface="Arial Italic" charset="0"/>
              </a:rPr>
              <a:t>(</a:t>
            </a:r>
            <a:r>
              <a:rPr lang="cs-CZ" b="1" dirty="0" err="1">
                <a:sym typeface="Arial Italic" charset="0"/>
              </a:rPr>
              <a:t>corporate</a:t>
            </a:r>
            <a:r>
              <a:rPr lang="cs-CZ" b="1" dirty="0">
                <a:sym typeface="Arial Italic" charset="0"/>
              </a:rPr>
              <a:t> </a:t>
            </a:r>
            <a:r>
              <a:rPr lang="cs-CZ" b="1" dirty="0" err="1">
                <a:sym typeface="Arial Italic" charset="0"/>
              </a:rPr>
              <a:t>income</a:t>
            </a:r>
            <a:r>
              <a:rPr lang="cs-CZ" b="1" dirty="0">
                <a:sym typeface="Arial Italic" charset="0"/>
              </a:rPr>
              <a:t> tax) </a:t>
            </a:r>
            <a:r>
              <a:rPr lang="en-US" dirty="0">
                <a:sym typeface="Arial Bold" charset="0"/>
              </a:rPr>
              <a:t>	</a:t>
            </a:r>
            <a:endParaRPr lang="en-US" dirty="0">
              <a:sym typeface="Arial" pitchFamily="34" charset="0"/>
            </a:endParaRPr>
          </a:p>
          <a:p>
            <a:pPr>
              <a:spcBef>
                <a:spcPts val="0"/>
              </a:spcBef>
              <a:spcAft>
                <a:spcPts val="0"/>
              </a:spcAft>
            </a:pPr>
            <a:r>
              <a:rPr lang="pt-BR" dirty="0"/>
              <a:t>E-mail: </a:t>
            </a:r>
            <a:r>
              <a:rPr lang="cs-CZ" dirty="0"/>
              <a:t>knosalova@deloittece.com</a:t>
            </a:r>
            <a:endParaRPr lang="cs-CZ" dirty="0">
              <a:sym typeface="Arial Bold" charset="0"/>
            </a:endParaRPr>
          </a:p>
          <a:p>
            <a:pPr>
              <a:spcBef>
                <a:spcPts val="0"/>
              </a:spcBef>
            </a:pPr>
            <a:endParaRPr lang="cs-CZ" dirty="0">
              <a:sym typeface="Arial Italic" charset="0"/>
            </a:endParaRPr>
          </a:p>
          <a:p>
            <a:pPr>
              <a:spcBef>
                <a:spcPts val="0"/>
              </a:spcBef>
            </a:pPr>
            <a:endParaRPr lang="en-US" dirty="0">
              <a:sym typeface="Arial Italic" charset="0"/>
            </a:endParaRPr>
          </a:p>
          <a:p>
            <a:pPr>
              <a:spcBef>
                <a:spcPts val="0"/>
              </a:spcBef>
            </a:pPr>
            <a:endParaRPr lang="cs-CZ" dirty="0"/>
          </a:p>
        </p:txBody>
      </p:sp>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l="-1" r="44327"/>
          <a:stretch/>
        </p:blipFill>
        <p:spPr>
          <a:xfrm>
            <a:off x="6601455" y="1602589"/>
            <a:ext cx="2532034" cy="4548010"/>
          </a:xfrm>
          <a:prstGeom prst="rect">
            <a:avLst/>
          </a:prstGeom>
        </p:spPr>
      </p:pic>
      <p:pic>
        <p:nvPicPr>
          <p:cNvPr id="11" name="Picture 10">
            <a:extLst>
              <a:ext uri="{FF2B5EF4-FFF2-40B4-BE49-F238E27FC236}">
                <a16:creationId xmlns:a16="http://schemas.microsoft.com/office/drawing/2014/main" id="{29B7BDA2-FBFD-446E-A318-865142E109E2}"/>
              </a:ext>
            </a:extLst>
          </p:cNvPr>
          <p:cNvPicPr/>
          <p:nvPr/>
        </p:nvPicPr>
        <p:blipFill>
          <a:blip r:embed="rId5"/>
          <a:stretch>
            <a:fillRect/>
          </a:stretch>
        </p:blipFill>
        <p:spPr>
          <a:xfrm>
            <a:off x="357291" y="816207"/>
            <a:ext cx="1970355" cy="1091932"/>
          </a:xfrm>
          <a:prstGeom prst="rect">
            <a:avLst/>
          </a:prstGeom>
        </p:spPr>
      </p:pic>
      <p:pic>
        <p:nvPicPr>
          <p:cNvPr id="12" name="Picture 11">
            <a:extLst>
              <a:ext uri="{FF2B5EF4-FFF2-40B4-BE49-F238E27FC236}">
                <a16:creationId xmlns:a16="http://schemas.microsoft.com/office/drawing/2014/main" id="{6CB29501-6C1A-4DC0-BB0D-4C17796A65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350" y="2133283"/>
            <a:ext cx="2008239" cy="1225934"/>
          </a:xfrm>
          <a:prstGeom prst="rect">
            <a:avLst/>
          </a:prstGeom>
        </p:spPr>
      </p:pic>
      <p:pic>
        <p:nvPicPr>
          <p:cNvPr id="6" name="Picture 5">
            <a:extLst>
              <a:ext uri="{FF2B5EF4-FFF2-40B4-BE49-F238E27FC236}">
                <a16:creationId xmlns:a16="http://schemas.microsoft.com/office/drawing/2014/main" id="{47C0C138-BD76-4284-B72E-DC05C3297B5F}"/>
              </a:ext>
            </a:extLst>
          </p:cNvPr>
          <p:cNvPicPr>
            <a:picLocks noChangeAspect="1"/>
          </p:cNvPicPr>
          <p:nvPr/>
        </p:nvPicPr>
        <p:blipFill rotWithShape="1">
          <a:blip r:embed="rId7">
            <a:extLst>
              <a:ext uri="{28A0092B-C50C-407E-A947-70E740481C1C}">
                <a14:useLocalDpi xmlns:a14="http://schemas.microsoft.com/office/drawing/2010/main" val="0"/>
              </a:ext>
            </a:extLst>
          </a:blip>
          <a:srcRect t="10978" b="44324"/>
          <a:stretch/>
        </p:blipFill>
        <p:spPr>
          <a:xfrm>
            <a:off x="347646" y="4992385"/>
            <a:ext cx="1980000" cy="1171788"/>
          </a:xfrm>
          <a:prstGeom prst="rect">
            <a:avLst/>
          </a:prstGeom>
        </p:spPr>
      </p:pic>
    </p:spTree>
    <p:extLst>
      <p:ext uri="{BB962C8B-B14F-4D97-AF65-F5344CB8AC3E}">
        <p14:creationId xmlns:p14="http://schemas.microsoft.com/office/powerpoint/2010/main" val="2117858494"/>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2"/>
          <p:cNvSpPr>
            <a:spLocks noGrp="1"/>
          </p:cNvSpPr>
          <p:nvPr>
            <p:ph type="body" sz="quarter" idx="13"/>
          </p:nvPr>
        </p:nvSpPr>
        <p:spPr>
          <a:xfrm>
            <a:off x="376239" y="4307205"/>
            <a:ext cx="7171874" cy="2169796"/>
          </a:xfrm>
        </p:spPr>
        <p:txBody>
          <a:bodyPr/>
          <a:lstStyle/>
          <a:p>
            <a:r>
              <a:rPr lang="en-US" dirty="0"/>
              <a:t>Deloitte refers to one or more of Deloitte </a:t>
            </a:r>
            <a:r>
              <a:rPr lang="en-US" dirty="0" err="1"/>
              <a:t>Touche</a:t>
            </a:r>
            <a:r>
              <a:rPr lang="en-US" dirty="0"/>
              <a:t> Tohmatsu Limited (“DTTL”), its global network of member firms, and their related entities (collectively, the “Deloitte organization”). DTTL (also referred to as “Deloitte Global”) and each of its member firms and related entities are legally separate and independent entities, which cannot obligate or bind each other in respect of third parties. DTTL and each DTTL member firm and</a:t>
            </a:r>
            <a:r>
              <a:rPr lang="cs-CZ" dirty="0"/>
              <a:t> </a:t>
            </a:r>
            <a:r>
              <a:rPr lang="en-US" dirty="0"/>
              <a:t>related entity is liable only for its own acts and omissions, and not those of each other. DTTL does not</a:t>
            </a:r>
            <a:r>
              <a:rPr lang="cs-CZ" dirty="0"/>
              <a:t> </a:t>
            </a:r>
            <a:r>
              <a:rPr lang="en-US" dirty="0"/>
              <a:t>provide services to clients. Please see www.deloitte.com/about ​to learn more. </a:t>
            </a:r>
          </a:p>
          <a:p>
            <a:r>
              <a:rPr lang="en-US" dirty="0"/>
              <a:t>Deloitte is a leading global provider of audit and assurance, consulting, financial advisory, risk advisory, tax and related services. Our global network of member firms and related entities in more than 150 countries and</a:t>
            </a:r>
            <a:r>
              <a:rPr lang="cs-CZ" dirty="0"/>
              <a:t> </a:t>
            </a:r>
            <a:r>
              <a:rPr lang="en-US" dirty="0"/>
              <a:t>territories (collectively, the „Deloitte organization“) serves four out of five Fortune Global 500®</a:t>
            </a:r>
            <a:r>
              <a:rPr lang="cs-CZ" dirty="0"/>
              <a:t> </a:t>
            </a:r>
            <a:r>
              <a:rPr lang="en-US" dirty="0"/>
              <a:t>companies. Learn how Deloitte’s approximately 312,000 people make an impact that matters at</a:t>
            </a:r>
            <a:r>
              <a:rPr lang="cs-CZ" dirty="0"/>
              <a:t> </a:t>
            </a:r>
            <a:r>
              <a:rPr lang="en-US" dirty="0"/>
              <a:t>www.deloitte.com.</a:t>
            </a:r>
          </a:p>
          <a:p>
            <a:r>
              <a:rPr lang="en-US" dirty="0"/>
              <a:t>This communication contains general information only, and none of Deloitte </a:t>
            </a:r>
            <a:r>
              <a:rPr lang="en-US" dirty="0" err="1"/>
              <a:t>Touche</a:t>
            </a:r>
            <a:r>
              <a:rPr lang="en-US" dirty="0"/>
              <a:t> Tohmatsu Limited („DTTL“), its global network of member firms or their related entities (collectively, the “Deloitte organization”) is, by means of this communication, rendering professional advice or services. Before making any decision or taking any action that may affect your finances or your business, you should consult a qualified professional adviser. </a:t>
            </a:r>
          </a:p>
          <a:p>
            <a:r>
              <a:rPr lang="en-US" dirty="0"/>
              <a:t>No representations, warranties or undertakings (express or implied) are given as to the accuracy or completeness of the information in this communication, and none of DTTL, its member firms, related entities, employees or agents shall be liable or responsible for any loss or damage whatsoever arising directly or indirectly in connection with any person relying on this communication. DTTL and each of its member firms, and their related entities, are legally separate and independent entities.</a:t>
            </a:r>
          </a:p>
          <a:p>
            <a:r>
              <a:rPr lang="en-US" dirty="0"/>
              <a:t>© 202</a:t>
            </a:r>
            <a:r>
              <a:rPr lang="cs-CZ" dirty="0"/>
              <a:t>1</a:t>
            </a:r>
            <a:r>
              <a:rPr lang="en-US" dirty="0"/>
              <a:t>. For information, contact Deloitte Czech Republic.  </a:t>
            </a:r>
          </a:p>
        </p:txBody>
      </p:sp>
    </p:spTree>
    <p:extLst>
      <p:ext uri="{BB962C8B-B14F-4D97-AF65-F5344CB8AC3E}">
        <p14:creationId xmlns:p14="http://schemas.microsoft.com/office/powerpoint/2010/main" val="107163646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53" y="465623"/>
            <a:ext cx="7457973" cy="5593479"/>
          </a:xfrm>
          <a:prstGeom prst="rect">
            <a:avLst/>
          </a:prstGeom>
          <a:ln>
            <a:noFill/>
          </a:ln>
          <a:effectLst>
            <a:outerShdw blurRad="292100" dist="139700" dir="2700000" algn="tl" rotWithShape="0">
              <a:srgbClr val="333333">
                <a:alpha val="65000"/>
              </a:srgbClr>
            </a:outerShdw>
          </a:effectLst>
        </p:spPr>
      </p:pic>
      <p:pic>
        <p:nvPicPr>
          <p:cNvPr id="13" name="Picture 12" descr="Price Tag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625" y="-257641"/>
            <a:ext cx="2804166" cy="3407671"/>
          </a:xfrm>
          <a:prstGeom prst="rect">
            <a:avLst/>
          </a:prstGeom>
        </p:spPr>
      </p:pic>
    </p:spTree>
    <p:extLst>
      <p:ext uri="{BB962C8B-B14F-4D97-AF65-F5344CB8AC3E}">
        <p14:creationId xmlns:p14="http://schemas.microsoft.com/office/powerpoint/2010/main" val="2925390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53" y="465623"/>
            <a:ext cx="7457973" cy="5593479"/>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4587239" y="4404985"/>
            <a:ext cx="4324302" cy="1800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Hokejista Jaromír Jágr slaví dvacetiny, přinášíme dva roky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9611" y="2082471"/>
            <a:ext cx="872284" cy="901360"/>
          </a:xfrm>
          <a:prstGeom prst="rect">
            <a:avLst/>
          </a:prstGeom>
        </p:spPr>
      </p:pic>
    </p:spTree>
    <p:extLst>
      <p:ext uri="{BB962C8B-B14F-4D97-AF65-F5344CB8AC3E}">
        <p14:creationId xmlns:p14="http://schemas.microsoft.com/office/powerpoint/2010/main" val="693656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301" name="Text Box 5"/>
          <p:cNvSpPr txBox="1">
            <a:spLocks noChangeArrowheads="1"/>
          </p:cNvSpPr>
          <p:nvPr/>
        </p:nvSpPr>
        <p:spPr bwMode="auto">
          <a:xfrm>
            <a:off x="703843" y="3745632"/>
            <a:ext cx="1505166" cy="1202510"/>
          </a:xfrm>
          <a:prstGeom prst="rect">
            <a:avLst/>
          </a:prstGeom>
          <a:solidFill>
            <a:schemeClr val="bg1">
              <a:lumMod val="85000"/>
            </a:schemeClr>
          </a:solidFill>
          <a:ln>
            <a:solidFill>
              <a:schemeClr val="bg1">
                <a:lumMod val="65000"/>
              </a:schemeClr>
            </a:solidFill>
            <a:headEnd/>
            <a:tailEnd/>
          </a:ln>
        </p:spPr>
        <p:style>
          <a:lnRef idx="2">
            <a:schemeClr val="accent5"/>
          </a:lnRef>
          <a:fillRef idx="1">
            <a:schemeClr val="lt1"/>
          </a:fillRef>
          <a:effectRef idx="0">
            <a:schemeClr val="accent5"/>
          </a:effectRef>
          <a:fontRef idx="minor">
            <a:schemeClr val="dk1"/>
          </a:fontRef>
        </p:style>
        <p:txBody>
          <a:bodyPr wrap="square" lIns="90000" tIns="46800" rIns="90000" bIns="46800">
            <a:spAutoFit/>
          </a:bodyPr>
          <a:lstStyle/>
          <a:p>
            <a:pPr algn="ctr" eaLnBrk="0" hangingPunct="0">
              <a:spcBef>
                <a:spcPct val="50000"/>
              </a:spcBef>
            </a:pPr>
            <a:endParaRPr lang="cs-CZ" b="1" dirty="0">
              <a:solidFill>
                <a:schemeClr val="bg1"/>
              </a:solidFill>
              <a:latin typeface="Arial" charset="0"/>
            </a:endParaRPr>
          </a:p>
          <a:p>
            <a:pPr algn="ctr" eaLnBrk="0" hangingPunct="0">
              <a:spcBef>
                <a:spcPct val="50000"/>
              </a:spcBef>
            </a:pPr>
            <a:r>
              <a:rPr lang="cs-CZ" b="1" dirty="0">
                <a:solidFill>
                  <a:schemeClr val="tx1"/>
                </a:solidFill>
                <a:latin typeface="Arial" charset="0"/>
              </a:rPr>
              <a:t>A</a:t>
            </a:r>
          </a:p>
          <a:p>
            <a:pPr algn="ctr" eaLnBrk="0" hangingPunct="0">
              <a:spcBef>
                <a:spcPct val="50000"/>
              </a:spcBef>
            </a:pPr>
            <a:endParaRPr lang="en-US" b="1" dirty="0">
              <a:solidFill>
                <a:schemeClr val="bg1"/>
              </a:solidFill>
              <a:latin typeface="Arial" charset="0"/>
            </a:endParaRPr>
          </a:p>
        </p:txBody>
      </p:sp>
      <p:sp>
        <p:nvSpPr>
          <p:cNvPr id="695304" name="Text Box 8"/>
          <p:cNvSpPr txBox="1">
            <a:spLocks noChangeArrowheads="1"/>
          </p:cNvSpPr>
          <p:nvPr/>
        </p:nvSpPr>
        <p:spPr bwMode="auto">
          <a:xfrm>
            <a:off x="2249304" y="3793820"/>
            <a:ext cx="3097212" cy="371513"/>
          </a:xfrm>
          <a:prstGeom prst="rect">
            <a:avLst/>
          </a:prstGeom>
          <a:noFill/>
          <a:ln w="28575">
            <a:noFill/>
            <a:miter lim="800000"/>
            <a:headEnd/>
            <a:tailEnd/>
          </a:ln>
          <a:effectLst/>
        </p:spPr>
        <p:txBody>
          <a:bodyPr lIns="90000" tIns="46800" rIns="90000" bIns="46800">
            <a:spAutoFit/>
          </a:bodyPr>
          <a:lstStyle/>
          <a:p>
            <a:pPr algn="ctr" eaLnBrk="0" hangingPunct="0">
              <a:spcBef>
                <a:spcPct val="50000"/>
              </a:spcBef>
            </a:pPr>
            <a:r>
              <a:rPr lang="cs-CZ" sz="1800" b="1" dirty="0">
                <a:latin typeface="Arial" panose="020B0604020202020204" pitchFamily="34" charset="0"/>
                <a:cs typeface="Arial" panose="020B0604020202020204" pitchFamily="34" charset="0"/>
              </a:rPr>
              <a:t>1 mil. Kč</a:t>
            </a:r>
            <a:endParaRPr lang="en-US" sz="1800" b="1" dirty="0">
              <a:latin typeface="Arial" panose="020B0604020202020204" pitchFamily="34" charset="0"/>
              <a:cs typeface="Arial" panose="020B0604020202020204" pitchFamily="34" charset="0"/>
            </a:endParaRPr>
          </a:p>
        </p:txBody>
      </p:sp>
      <p:sp>
        <p:nvSpPr>
          <p:cNvPr id="695315" name="Text Box 19"/>
          <p:cNvSpPr txBox="1">
            <a:spLocks noChangeArrowheads="1"/>
          </p:cNvSpPr>
          <p:nvPr/>
        </p:nvSpPr>
        <p:spPr bwMode="auto">
          <a:xfrm>
            <a:off x="-219443" y="5103507"/>
            <a:ext cx="3288022" cy="263791"/>
          </a:xfrm>
          <a:prstGeom prst="rect">
            <a:avLst/>
          </a:prstGeom>
          <a:noFill/>
          <a:ln w="28575">
            <a:noFill/>
            <a:miter lim="800000"/>
            <a:headEnd/>
            <a:tailEnd/>
          </a:ln>
          <a:effectLst/>
        </p:spPr>
        <p:txBody>
          <a:bodyPr wrap="square" lIns="90000" tIns="46800" rIns="90000" bIns="46800">
            <a:spAutoFit/>
          </a:bodyPr>
          <a:lstStyle/>
          <a:p>
            <a:pPr algn="ctr" eaLnBrk="0" hangingPunct="0">
              <a:spcBef>
                <a:spcPct val="50000"/>
              </a:spcBef>
            </a:pPr>
            <a:r>
              <a:rPr lang="cs-CZ" sz="1100" b="1" dirty="0">
                <a:solidFill>
                  <a:schemeClr val="bg1">
                    <a:lumMod val="50000"/>
                  </a:schemeClr>
                </a:solidFill>
                <a:latin typeface="+mj-lt"/>
              </a:rPr>
              <a:t>Základ daně: 1 mil. x 19</a:t>
            </a:r>
            <a:r>
              <a:rPr lang="en-US" sz="1100" b="1" dirty="0">
                <a:solidFill>
                  <a:schemeClr val="bg1">
                    <a:lumMod val="50000"/>
                  </a:schemeClr>
                </a:solidFill>
                <a:latin typeface="+mj-lt"/>
              </a:rPr>
              <a:t> </a:t>
            </a:r>
            <a:r>
              <a:rPr lang="cs-CZ" sz="1100" b="1" dirty="0">
                <a:solidFill>
                  <a:schemeClr val="bg1">
                    <a:lumMod val="50000"/>
                  </a:schemeClr>
                </a:solidFill>
                <a:latin typeface="+mj-lt"/>
              </a:rPr>
              <a:t>%</a:t>
            </a:r>
          </a:p>
        </p:txBody>
      </p:sp>
      <p:sp>
        <p:nvSpPr>
          <p:cNvPr id="695316" name="Text Box 20"/>
          <p:cNvSpPr txBox="1">
            <a:spLocks noChangeArrowheads="1"/>
          </p:cNvSpPr>
          <p:nvPr/>
        </p:nvSpPr>
        <p:spPr bwMode="auto">
          <a:xfrm>
            <a:off x="443612" y="2845976"/>
            <a:ext cx="1961912" cy="833178"/>
          </a:xfrm>
          <a:prstGeom prst="rect">
            <a:avLst/>
          </a:prstGeom>
          <a:noFill/>
          <a:ln w="28575">
            <a:noFill/>
            <a:miter lim="800000"/>
            <a:headEnd/>
            <a:tailEnd/>
          </a:ln>
          <a:effectLst/>
        </p:spPr>
        <p:txBody>
          <a:bodyPr wrap="square" lIns="90000" tIns="46800" rIns="90000" bIns="46800">
            <a:spAutoFit/>
          </a:bodyPr>
          <a:lstStyle/>
          <a:p>
            <a:pPr algn="ctr" eaLnBrk="0" hangingPunct="0">
              <a:spcBef>
                <a:spcPct val="50000"/>
              </a:spcBef>
            </a:pPr>
            <a:r>
              <a:rPr lang="cs-CZ" sz="1600" dirty="0">
                <a:latin typeface="+mj-lt"/>
              </a:rPr>
              <a:t>Země s vyšší mírou zdanění (19</a:t>
            </a:r>
            <a:r>
              <a:rPr lang="en-US" sz="1600" dirty="0">
                <a:latin typeface="+mj-lt"/>
              </a:rPr>
              <a:t> </a:t>
            </a:r>
            <a:r>
              <a:rPr lang="cs-CZ" sz="1600" dirty="0">
                <a:latin typeface="+mj-lt"/>
              </a:rPr>
              <a:t>%)</a:t>
            </a:r>
            <a:endParaRPr lang="en-US" sz="1600" dirty="0">
              <a:latin typeface="+mj-lt"/>
            </a:endParaRPr>
          </a:p>
        </p:txBody>
      </p:sp>
      <p:sp>
        <p:nvSpPr>
          <p:cNvPr id="695317" name="Text Box 21"/>
          <p:cNvSpPr txBox="1">
            <a:spLocks noChangeArrowheads="1"/>
          </p:cNvSpPr>
          <p:nvPr/>
        </p:nvSpPr>
        <p:spPr bwMode="auto">
          <a:xfrm>
            <a:off x="5607134" y="2877971"/>
            <a:ext cx="1749826" cy="833178"/>
          </a:xfrm>
          <a:prstGeom prst="rect">
            <a:avLst/>
          </a:prstGeom>
          <a:noFill/>
          <a:ln w="28575">
            <a:noFill/>
            <a:miter lim="800000"/>
            <a:headEnd/>
            <a:tailEnd/>
          </a:ln>
          <a:effectLst/>
        </p:spPr>
        <p:txBody>
          <a:bodyPr wrap="square" lIns="90000" tIns="46800" rIns="90000" bIns="46800">
            <a:spAutoFit/>
          </a:bodyPr>
          <a:lstStyle/>
          <a:p>
            <a:pPr algn="ctr" eaLnBrk="0" hangingPunct="0">
              <a:spcBef>
                <a:spcPct val="50000"/>
              </a:spcBef>
            </a:pPr>
            <a:r>
              <a:rPr lang="cs-CZ" sz="1600" dirty="0">
                <a:latin typeface="+mj-lt"/>
              </a:rPr>
              <a:t>Země s nižší mírou zdanění (5</a:t>
            </a:r>
            <a:r>
              <a:rPr lang="en-US" sz="1600" dirty="0">
                <a:latin typeface="+mj-lt"/>
              </a:rPr>
              <a:t> </a:t>
            </a:r>
            <a:r>
              <a:rPr lang="cs-CZ" sz="1600" dirty="0">
                <a:latin typeface="+mj-lt"/>
              </a:rPr>
              <a:t>%)</a:t>
            </a:r>
            <a:endParaRPr lang="en-US" sz="1600" dirty="0">
              <a:latin typeface="+mj-lt"/>
            </a:endParaRPr>
          </a:p>
        </p:txBody>
      </p:sp>
      <p:sp>
        <p:nvSpPr>
          <p:cNvPr id="695318" name="Text Box 22"/>
          <p:cNvSpPr txBox="1">
            <a:spLocks noChangeArrowheads="1"/>
          </p:cNvSpPr>
          <p:nvPr/>
        </p:nvSpPr>
        <p:spPr bwMode="auto">
          <a:xfrm>
            <a:off x="5455174" y="5132535"/>
            <a:ext cx="2602055" cy="263791"/>
          </a:xfrm>
          <a:prstGeom prst="rect">
            <a:avLst/>
          </a:prstGeom>
          <a:noFill/>
          <a:ln w="28575">
            <a:noFill/>
            <a:miter lim="800000"/>
            <a:headEnd/>
            <a:tailEnd/>
          </a:ln>
          <a:effectLst/>
        </p:spPr>
        <p:txBody>
          <a:bodyPr wrap="square" lIns="90000" tIns="46800" rIns="90000" bIns="46800">
            <a:spAutoFit/>
          </a:bodyPr>
          <a:lstStyle/>
          <a:p>
            <a:pPr algn="ctr" eaLnBrk="0" hangingPunct="0">
              <a:spcBef>
                <a:spcPct val="50000"/>
              </a:spcBef>
            </a:pPr>
            <a:r>
              <a:rPr lang="cs-CZ" sz="1100" b="1" dirty="0">
                <a:solidFill>
                  <a:schemeClr val="bg1">
                    <a:lumMod val="50000"/>
                  </a:schemeClr>
                </a:solidFill>
                <a:latin typeface="+mj-lt"/>
              </a:rPr>
              <a:t>Základ daně: 10 tis. x 5</a:t>
            </a:r>
            <a:r>
              <a:rPr lang="en-US" sz="1100" b="1" dirty="0">
                <a:solidFill>
                  <a:schemeClr val="bg1">
                    <a:lumMod val="50000"/>
                  </a:schemeClr>
                </a:solidFill>
                <a:latin typeface="+mj-lt"/>
              </a:rPr>
              <a:t> </a:t>
            </a:r>
            <a:r>
              <a:rPr lang="cs-CZ" sz="1100" b="1" dirty="0">
                <a:solidFill>
                  <a:schemeClr val="bg1">
                    <a:lumMod val="50000"/>
                  </a:schemeClr>
                </a:solidFill>
                <a:latin typeface="+mj-lt"/>
              </a:rPr>
              <a:t>%</a:t>
            </a:r>
            <a:endParaRPr lang="en-US" sz="1100" b="1" dirty="0">
              <a:solidFill>
                <a:schemeClr val="bg1">
                  <a:lumMod val="50000"/>
                </a:schemeClr>
              </a:solidFill>
              <a:latin typeface="+mj-lt"/>
            </a:endParaRPr>
          </a:p>
        </p:txBody>
      </p:sp>
      <p:sp>
        <p:nvSpPr>
          <p:cNvPr id="695320" name="Line 24"/>
          <p:cNvSpPr>
            <a:spLocks noChangeShapeType="1"/>
          </p:cNvSpPr>
          <p:nvPr/>
        </p:nvSpPr>
        <p:spPr bwMode="auto">
          <a:xfrm>
            <a:off x="7544808" y="4326540"/>
            <a:ext cx="1223963" cy="0"/>
          </a:xfrm>
          <a:prstGeom prst="line">
            <a:avLst/>
          </a:prstGeom>
          <a:noFill/>
          <a:ln w="57150">
            <a:solidFill>
              <a:schemeClr val="tx1"/>
            </a:solidFill>
            <a:round/>
            <a:headEnd/>
            <a:tailEnd type="triangle" w="med" len="med"/>
          </a:ln>
          <a:effectLst/>
        </p:spPr>
        <p:txBody>
          <a:bodyPr lIns="90000" tIns="46800" rIns="90000" bIns="46800">
            <a:spAutoFit/>
          </a:bodyPr>
          <a:lstStyle/>
          <a:p>
            <a:endParaRPr lang="en-US"/>
          </a:p>
        </p:txBody>
      </p:sp>
      <p:sp>
        <p:nvSpPr>
          <p:cNvPr id="695321" name="Text Box 25"/>
          <p:cNvSpPr txBox="1">
            <a:spLocks noChangeArrowheads="1"/>
          </p:cNvSpPr>
          <p:nvPr/>
        </p:nvSpPr>
        <p:spPr bwMode="auto">
          <a:xfrm>
            <a:off x="7357567" y="3808334"/>
            <a:ext cx="1561942" cy="371513"/>
          </a:xfrm>
          <a:prstGeom prst="rect">
            <a:avLst/>
          </a:prstGeom>
          <a:noFill/>
          <a:ln w="28575">
            <a:noFill/>
            <a:miter lim="800000"/>
            <a:headEnd/>
            <a:tailEnd/>
          </a:ln>
          <a:effectLst/>
        </p:spPr>
        <p:txBody>
          <a:bodyPr wrap="square" lIns="90000" tIns="46800" rIns="90000" bIns="46800">
            <a:spAutoFit/>
          </a:bodyPr>
          <a:lstStyle/>
          <a:p>
            <a:pPr algn="ctr" eaLnBrk="0" hangingPunct="0">
              <a:spcBef>
                <a:spcPct val="50000"/>
              </a:spcBef>
            </a:pPr>
            <a:r>
              <a:rPr lang="cs-CZ" sz="1800" b="1" dirty="0">
                <a:latin typeface="Arial" charset="0"/>
              </a:rPr>
              <a:t>1,01 mil. Kč</a:t>
            </a:r>
            <a:endParaRPr lang="en-US" sz="1800" b="1" dirty="0">
              <a:latin typeface="Arial" charset="0"/>
            </a:endParaRPr>
          </a:p>
        </p:txBody>
      </p:sp>
      <p:sp>
        <p:nvSpPr>
          <p:cNvPr id="695324" name="Rectangle 28"/>
          <p:cNvSpPr>
            <a:spLocks noGrp="1" noChangeArrowheads="1"/>
          </p:cNvSpPr>
          <p:nvPr>
            <p:ph type="title"/>
          </p:nvPr>
        </p:nvSpPr>
        <p:spPr>
          <a:xfrm>
            <a:off x="307800" y="417274"/>
            <a:ext cx="8528400" cy="445543"/>
          </a:xfrm>
        </p:spPr>
        <p:txBody>
          <a:bodyPr/>
          <a:lstStyle/>
          <a:p>
            <a:r>
              <a:rPr lang="cs-CZ" sz="2000" dirty="0">
                <a:solidFill>
                  <a:prstClr val="black"/>
                </a:solidFill>
              </a:rPr>
              <a:t>Princip tržního odstupu</a:t>
            </a:r>
            <a:r>
              <a:rPr lang="en-US" sz="2000" dirty="0">
                <a:solidFill>
                  <a:prstClr val="black"/>
                </a:solidFill>
              </a:rPr>
              <a:t> </a:t>
            </a:r>
            <a:endParaRPr lang="cs-CZ" sz="2000" dirty="0">
              <a:solidFill>
                <a:prstClr val="black"/>
              </a:solidFill>
            </a:endParaRPr>
          </a:p>
        </p:txBody>
      </p:sp>
      <p:sp>
        <p:nvSpPr>
          <p:cNvPr id="20" name="Text Box 5"/>
          <p:cNvSpPr txBox="1">
            <a:spLocks noChangeArrowheads="1"/>
          </p:cNvSpPr>
          <p:nvPr/>
        </p:nvSpPr>
        <p:spPr bwMode="auto">
          <a:xfrm>
            <a:off x="5852160" y="3745632"/>
            <a:ext cx="1504800" cy="1202510"/>
          </a:xfrm>
          <a:prstGeom prst="rect">
            <a:avLst/>
          </a:prstGeom>
          <a:solidFill>
            <a:schemeClr val="bg1">
              <a:lumMod val="85000"/>
            </a:schemeClr>
          </a:solidFill>
          <a:ln>
            <a:solidFill>
              <a:schemeClr val="bg1">
                <a:lumMod val="65000"/>
              </a:schemeClr>
            </a:solidFill>
            <a:headEnd/>
            <a:tailEnd/>
          </a:ln>
        </p:spPr>
        <p:style>
          <a:lnRef idx="2">
            <a:schemeClr val="accent5"/>
          </a:lnRef>
          <a:fillRef idx="1">
            <a:schemeClr val="lt1"/>
          </a:fillRef>
          <a:effectRef idx="0">
            <a:schemeClr val="accent5"/>
          </a:effectRef>
          <a:fontRef idx="minor">
            <a:schemeClr val="dk1"/>
          </a:fontRef>
        </p:style>
        <p:txBody>
          <a:bodyPr wrap="square" lIns="90000" tIns="46800" rIns="90000" bIns="46800">
            <a:spAutoFit/>
          </a:bodyPr>
          <a:lstStyle/>
          <a:p>
            <a:pPr algn="ctr" eaLnBrk="0" hangingPunct="0">
              <a:spcBef>
                <a:spcPct val="50000"/>
              </a:spcBef>
            </a:pPr>
            <a:endParaRPr lang="cs-CZ" b="1" dirty="0">
              <a:solidFill>
                <a:schemeClr val="bg1"/>
              </a:solidFill>
              <a:latin typeface="Arial" charset="0"/>
            </a:endParaRPr>
          </a:p>
          <a:p>
            <a:pPr algn="ctr" eaLnBrk="0" hangingPunct="0">
              <a:spcBef>
                <a:spcPct val="50000"/>
              </a:spcBef>
            </a:pPr>
            <a:r>
              <a:rPr lang="cs-CZ" b="1" dirty="0">
                <a:solidFill>
                  <a:schemeClr val="tx1"/>
                </a:solidFill>
                <a:latin typeface="Arial" charset="0"/>
              </a:rPr>
              <a:t>B</a:t>
            </a:r>
          </a:p>
          <a:p>
            <a:pPr algn="ctr" eaLnBrk="0" hangingPunct="0">
              <a:spcBef>
                <a:spcPct val="50000"/>
              </a:spcBef>
            </a:pPr>
            <a:endParaRPr lang="en-US" b="1" dirty="0">
              <a:solidFill>
                <a:schemeClr val="bg1"/>
              </a:solidFill>
              <a:latin typeface="Arial" charset="0"/>
            </a:endParaRPr>
          </a:p>
        </p:txBody>
      </p:sp>
      <p:sp>
        <p:nvSpPr>
          <p:cNvPr id="21" name="Line 6"/>
          <p:cNvSpPr>
            <a:spLocks noChangeShapeType="1"/>
          </p:cNvSpPr>
          <p:nvPr/>
        </p:nvSpPr>
        <p:spPr bwMode="auto">
          <a:xfrm>
            <a:off x="2320741" y="4326540"/>
            <a:ext cx="3311525" cy="0"/>
          </a:xfrm>
          <a:prstGeom prst="line">
            <a:avLst/>
          </a:prstGeom>
          <a:noFill/>
          <a:ln w="57150">
            <a:solidFill>
              <a:schemeClr val="tx1"/>
            </a:solidFill>
            <a:round/>
            <a:headEnd/>
            <a:tailEnd type="triangle" w="med" len="med"/>
          </a:ln>
          <a:effectLst/>
        </p:spPr>
        <p:txBody>
          <a:bodyPr lIns="90000" tIns="46800" rIns="90000" bIns="46800">
            <a:spAutoFit/>
          </a:bodyPr>
          <a:lstStyle/>
          <a:p>
            <a:endParaRPr lang="en-US"/>
          </a:p>
        </p:txBody>
      </p:sp>
      <p:sp>
        <p:nvSpPr>
          <p:cNvPr id="22" name="Text Box 12"/>
          <p:cNvSpPr txBox="1">
            <a:spLocks noChangeArrowheads="1"/>
          </p:cNvSpPr>
          <p:nvPr/>
        </p:nvSpPr>
        <p:spPr bwMode="auto">
          <a:xfrm>
            <a:off x="2839411" y="2072332"/>
            <a:ext cx="2779554" cy="340735"/>
          </a:xfrm>
          <a:prstGeom prst="rect">
            <a:avLst/>
          </a:prstGeom>
          <a:noFill/>
          <a:ln w="28575">
            <a:noFill/>
            <a:miter lim="800000"/>
            <a:headEnd/>
            <a:tailEnd/>
          </a:ln>
          <a:effectLst/>
        </p:spPr>
        <p:txBody>
          <a:bodyPr wrap="square" lIns="90000" tIns="46800" rIns="90000" bIns="46800">
            <a:spAutoFit/>
          </a:bodyPr>
          <a:lstStyle/>
          <a:p>
            <a:pPr eaLnBrk="0" hangingPunct="0">
              <a:spcBef>
                <a:spcPct val="50000"/>
              </a:spcBef>
            </a:pPr>
            <a:r>
              <a:rPr lang="cs-CZ" sz="1600" b="1" dirty="0">
                <a:latin typeface="+mj-lt"/>
              </a:rPr>
              <a:t>Tržní cena: 1 mil. Kč</a:t>
            </a:r>
            <a:r>
              <a:rPr lang="cs-CZ" sz="1600" dirty="0">
                <a:latin typeface="+mj-lt"/>
              </a:rPr>
              <a:t> </a:t>
            </a:r>
            <a:endParaRPr lang="en-US" sz="1600"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174" y="359886"/>
            <a:ext cx="3544447" cy="2311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7" name="Straight Arrow Connector 16"/>
          <p:cNvCxnSpPr>
            <a:endCxn id="19" idx="1"/>
          </p:cNvCxnSpPr>
          <p:nvPr/>
        </p:nvCxnSpPr>
        <p:spPr>
          <a:xfrm>
            <a:off x="1424568" y="5515063"/>
            <a:ext cx="1131103" cy="6533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9" idx="3"/>
          </p:cNvCxnSpPr>
          <p:nvPr/>
        </p:nvCxnSpPr>
        <p:spPr>
          <a:xfrm flipH="1">
            <a:off x="5376818" y="5587633"/>
            <a:ext cx="1517958" cy="58078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22"/>
          <p:cNvSpPr txBox="1">
            <a:spLocks noChangeArrowheads="1"/>
          </p:cNvSpPr>
          <p:nvPr/>
        </p:nvSpPr>
        <p:spPr bwMode="auto">
          <a:xfrm>
            <a:off x="2555671" y="6013442"/>
            <a:ext cx="2821147" cy="309958"/>
          </a:xfrm>
          <a:prstGeom prst="rect">
            <a:avLst/>
          </a:prstGeom>
          <a:noFill/>
          <a:ln w="28575">
            <a:noFill/>
            <a:miter lim="800000"/>
            <a:headEnd/>
            <a:tailEnd/>
          </a:ln>
          <a:effectLst/>
        </p:spPr>
        <p:txBody>
          <a:bodyPr wrap="square" lIns="90000" tIns="46800" rIns="90000" bIns="46800">
            <a:spAutoFit/>
          </a:bodyPr>
          <a:lstStyle/>
          <a:p>
            <a:pPr algn="ctr" eaLnBrk="0" hangingPunct="0">
              <a:spcBef>
                <a:spcPct val="50000"/>
              </a:spcBef>
            </a:pPr>
            <a:r>
              <a:rPr lang="cs-CZ" sz="1400" b="1" dirty="0">
                <a:solidFill>
                  <a:schemeClr val="bg1">
                    <a:lumMod val="50000"/>
                  </a:schemeClr>
                </a:solidFill>
                <a:latin typeface="+mj-lt"/>
              </a:rPr>
              <a:t>Celkem daň: 190,5 tis. </a:t>
            </a:r>
            <a:endParaRPr lang="sv-SE" sz="1400" b="1" dirty="0">
              <a:solidFill>
                <a:schemeClr val="bg1">
                  <a:lumMod val="50000"/>
                </a:schemeClr>
              </a:solidFill>
              <a:latin typeface="+mj-lt"/>
            </a:endParaRPr>
          </a:p>
        </p:txBody>
      </p:sp>
      <p:sp>
        <p:nvSpPr>
          <p:cNvPr id="23" name="Text Placeholder 4">
            <a:extLst>
              <a:ext uri="{FF2B5EF4-FFF2-40B4-BE49-F238E27FC236}">
                <a16:creationId xmlns:a16="http://schemas.microsoft.com/office/drawing/2014/main" id="{70C2E463-E728-4A8E-B965-E40FAEC00C8B}"/>
              </a:ext>
            </a:extLst>
          </p:cNvPr>
          <p:cNvSpPr txBox="1">
            <a:spLocks/>
          </p:cNvSpPr>
          <p:nvPr/>
        </p:nvSpPr>
        <p:spPr bwMode="auto">
          <a:xfrm>
            <a:off x="324917" y="814202"/>
            <a:ext cx="8534763"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ts val="1200"/>
              </a:spcBef>
              <a:spcAft>
                <a:spcPct val="0"/>
              </a:spcAft>
              <a:buClr>
                <a:srgbClr val="313131"/>
              </a:buClr>
              <a:buNone/>
              <a:defRPr sz="3000" b="0">
                <a:solidFill>
                  <a:srgbClr val="575757"/>
                </a:solidFill>
                <a:latin typeface="+mn-lt"/>
                <a:ea typeface="+mn-ea"/>
                <a:cs typeface="+mn-cs"/>
              </a:defRPr>
            </a:lvl1pPr>
            <a:lvl2pPr marL="457200" indent="0" algn="l" rtl="0" eaLnBrk="1" fontAlgn="base" hangingPunct="1">
              <a:spcBef>
                <a:spcPts val="1200"/>
              </a:spcBef>
              <a:spcAft>
                <a:spcPct val="0"/>
              </a:spcAft>
              <a:buClr>
                <a:srgbClr val="313131"/>
              </a:buClr>
              <a:buNone/>
              <a:defRPr sz="2000" b="1">
                <a:solidFill>
                  <a:srgbClr val="313131"/>
                </a:solidFill>
                <a:latin typeface="+mn-lt"/>
              </a:defRPr>
            </a:lvl2pPr>
            <a:lvl3pPr marL="914400" indent="0" algn="l" rtl="0" eaLnBrk="1" fontAlgn="base" hangingPunct="1">
              <a:spcBef>
                <a:spcPts val="1200"/>
              </a:spcBef>
              <a:spcAft>
                <a:spcPct val="0"/>
              </a:spcAft>
              <a:buClr>
                <a:srgbClr val="313131"/>
              </a:buClr>
              <a:buNone/>
              <a:defRPr sz="1800" b="1">
                <a:solidFill>
                  <a:srgbClr val="313131"/>
                </a:solidFill>
                <a:latin typeface="+mn-lt"/>
              </a:defRPr>
            </a:lvl3pPr>
            <a:lvl4pPr marL="1371600" indent="0" algn="l" rtl="0" eaLnBrk="1" fontAlgn="base" hangingPunct="1">
              <a:spcBef>
                <a:spcPts val="1200"/>
              </a:spcBef>
              <a:spcAft>
                <a:spcPct val="0"/>
              </a:spcAft>
              <a:buClr>
                <a:srgbClr val="313131"/>
              </a:buClr>
              <a:buFont typeface="Arial" charset="0"/>
              <a:buNone/>
              <a:defRPr sz="1600" b="1">
                <a:solidFill>
                  <a:srgbClr val="313131"/>
                </a:solidFill>
                <a:latin typeface="+mn-lt"/>
              </a:defRPr>
            </a:lvl4pPr>
            <a:lvl5pPr marL="1828800" indent="0" algn="l" rtl="0" eaLnBrk="1" fontAlgn="base" hangingPunct="1">
              <a:spcBef>
                <a:spcPts val="1200"/>
              </a:spcBef>
              <a:spcAft>
                <a:spcPct val="0"/>
              </a:spcAft>
              <a:buClr>
                <a:srgbClr val="313131"/>
              </a:buClr>
              <a:buFont typeface="Arial" charset="0"/>
              <a:buNone/>
              <a:defRPr sz="1600" b="1">
                <a:solidFill>
                  <a:srgbClr val="313131"/>
                </a:solidFill>
                <a:latin typeface="+mn-lt"/>
              </a:defRPr>
            </a:lvl5pPr>
            <a:lvl6pPr marL="2286000" indent="0" algn="l" rtl="0" eaLnBrk="1" fontAlgn="base" hangingPunct="1">
              <a:spcBef>
                <a:spcPct val="50000"/>
              </a:spcBef>
              <a:spcAft>
                <a:spcPct val="0"/>
              </a:spcAft>
              <a:buClr>
                <a:srgbClr val="000066"/>
              </a:buClr>
              <a:buNone/>
              <a:defRPr sz="1600" b="1">
                <a:solidFill>
                  <a:srgbClr val="000066"/>
                </a:solidFill>
                <a:latin typeface="+mn-lt"/>
              </a:defRPr>
            </a:lvl6pPr>
            <a:lvl7pPr marL="2743200" indent="0" algn="l" rtl="0" eaLnBrk="1" fontAlgn="base" hangingPunct="1">
              <a:spcBef>
                <a:spcPct val="50000"/>
              </a:spcBef>
              <a:spcAft>
                <a:spcPct val="0"/>
              </a:spcAft>
              <a:buClr>
                <a:srgbClr val="000066"/>
              </a:buClr>
              <a:buNone/>
              <a:defRPr sz="1600" b="1">
                <a:solidFill>
                  <a:srgbClr val="000066"/>
                </a:solidFill>
                <a:latin typeface="+mn-lt"/>
              </a:defRPr>
            </a:lvl7pPr>
            <a:lvl8pPr marL="3200400" indent="0" algn="l" rtl="0" eaLnBrk="1" fontAlgn="base" hangingPunct="1">
              <a:spcBef>
                <a:spcPct val="50000"/>
              </a:spcBef>
              <a:spcAft>
                <a:spcPct val="0"/>
              </a:spcAft>
              <a:buClr>
                <a:srgbClr val="000066"/>
              </a:buClr>
              <a:buNone/>
              <a:defRPr sz="1600" b="1">
                <a:solidFill>
                  <a:srgbClr val="000066"/>
                </a:solidFill>
                <a:latin typeface="+mn-lt"/>
              </a:defRPr>
            </a:lvl8pPr>
            <a:lvl9pPr marL="3657600" indent="0" algn="l" rtl="0" eaLnBrk="1" fontAlgn="base" hangingPunct="1">
              <a:spcBef>
                <a:spcPct val="50000"/>
              </a:spcBef>
              <a:spcAft>
                <a:spcPct val="0"/>
              </a:spcAft>
              <a:buClr>
                <a:srgbClr val="000066"/>
              </a:buClr>
              <a:buNone/>
              <a:defRPr sz="1600" b="1">
                <a:solidFill>
                  <a:srgbClr val="000066"/>
                </a:solidFill>
                <a:latin typeface="+mn-lt"/>
              </a:defRPr>
            </a:lvl9pPr>
          </a:lstStyle>
          <a:p>
            <a:r>
              <a:rPr lang="cs-CZ" sz="2000" dirty="0"/>
              <a:t>Příklad</a:t>
            </a:r>
            <a:endParaRPr lang="en-US" sz="2000" dirty="0"/>
          </a:p>
        </p:txBody>
      </p:sp>
    </p:spTree>
    <p:extLst>
      <p:ext uri="{BB962C8B-B14F-4D97-AF65-F5344CB8AC3E}">
        <p14:creationId xmlns:p14="http://schemas.microsoft.com/office/powerpoint/2010/main" val="2119713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GQFyL_X7k02tVw65XKvxS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oqVmyh_6Em0eLwtchsP9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GQFyL_X7k02tVw65XKvxS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loitte Presentation Template 2016 ENG">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DA158067-1960-46D9-B252-698D885A9AF2}" vid="{BB210AEC-30C4-4D33-A9D7-92281B8595B6}"/>
    </a:ext>
  </a:extLst>
</a:theme>
</file>

<file path=ppt/theme/theme2.xml><?xml version="1.0" encoding="utf-8"?>
<a:theme xmlns:a="http://schemas.openxmlformats.org/drawingml/2006/main" name="1_Deloitte 16_9 onscreen_CZE">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Proposal Report Template 2018.potx" id="{3B4D3E5D-8A3D-43CF-A4B5-72DEE6210DD0}" vid="{DE9B5558-19A2-4701-A79A-4E50B953E8FD}"/>
    </a:ext>
  </a:extLst>
</a:theme>
</file>

<file path=ppt/theme/theme3.xml><?xml version="1.0" encoding="utf-8"?>
<a:theme xmlns:a="http://schemas.openxmlformats.org/drawingml/2006/main" name="2_Deloitte Presentation Template 2016 ENG">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DB37FF74-ECD8-4B46-9BF2-D8198540EC1E}" vid="{A4AF2409-05D7-4648-A256-4C4626A553D1}"/>
    </a:ext>
  </a:extLst>
</a:theme>
</file>

<file path=ppt/theme/theme4.xml><?xml version="1.0" encoding="utf-8"?>
<a:theme xmlns:a="http://schemas.openxmlformats.org/drawingml/2006/main" name="2_Deloitte 16_9 onscreen_CZE">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Proposal Report Template 2018.potx" id="{3B4D3E5D-8A3D-43CF-A4B5-72DEE6210DD0}" vid="{DE9B5558-19A2-4701-A79A-4E50B953E8FD}"/>
    </a:ext>
  </a:extLst>
</a:theme>
</file>

<file path=ppt/theme/theme5.xml><?xml version="1.0" encoding="utf-8"?>
<a:theme xmlns:a="http://schemas.openxmlformats.org/drawingml/2006/main" name="3_Deloitte Presentation Template 2016 CZE">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DB37FF74-ECD8-4B46-9BF2-D8198540EC1E}" vid="{7E484650-1BA3-4EB8-92C4-9ADD257674D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ppt/theme/themeOverride2.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ppt/theme/themeOverride3.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ppt/theme/themeOverride4.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ppt/theme/themeOverride5.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docProps/app.xml><?xml version="1.0" encoding="utf-8"?>
<Properties xmlns="http://schemas.openxmlformats.org/officeDocument/2006/extended-properties" xmlns:vt="http://schemas.openxmlformats.org/officeDocument/2006/docPropsVTypes">
  <Template>blank</Template>
  <TotalTime>2420</TotalTime>
  <Words>6407</Words>
  <Application>Microsoft Office PowerPoint</Application>
  <PresentationFormat>On-screen Show (4:3)</PresentationFormat>
  <Paragraphs>787</Paragraphs>
  <Slides>66</Slides>
  <Notes>46</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66</vt:i4>
      </vt:variant>
    </vt:vector>
  </HeadingPairs>
  <TitlesOfParts>
    <vt:vector size="83" baseType="lpstr">
      <vt:lpstr>ＭＳ Ｐゴシック</vt:lpstr>
      <vt:lpstr>Arial</vt:lpstr>
      <vt:lpstr>Arial Bold</vt:lpstr>
      <vt:lpstr>Arial Italic</vt:lpstr>
      <vt:lpstr>Lucida Grande</vt:lpstr>
      <vt:lpstr>Open Sans</vt:lpstr>
      <vt:lpstr>Times New Roman</vt:lpstr>
      <vt:lpstr>Verdana</vt:lpstr>
      <vt:lpstr>Verdana (Body)</vt:lpstr>
      <vt:lpstr>Wingdings</vt:lpstr>
      <vt:lpstr>Wingdings 2</vt:lpstr>
      <vt:lpstr>1_Deloitte Presentation Template 2016 ENG</vt:lpstr>
      <vt:lpstr>1_Deloitte 16_9 onscreen_CZE</vt:lpstr>
      <vt:lpstr>2_Deloitte Presentation Template 2016 ENG</vt:lpstr>
      <vt:lpstr>2_Deloitte 16_9 onscreen_CZE</vt:lpstr>
      <vt:lpstr>3_Deloitte Presentation Template 2016 CZE</vt:lpstr>
      <vt:lpstr>think-cell Slide</vt:lpstr>
      <vt:lpstr>PowerPoint Presentation</vt:lpstr>
      <vt:lpstr>Agenda</vt:lpstr>
      <vt:lpstr>Převodní  ceny</vt:lpstr>
      <vt:lpstr>PowerPoint Presentation</vt:lpstr>
      <vt:lpstr>Princip tržního odstupu a spojené osoby</vt:lpstr>
      <vt:lpstr>PowerPoint Presentation</vt:lpstr>
      <vt:lpstr>PowerPoint Presentation</vt:lpstr>
      <vt:lpstr>PowerPoint Presentation</vt:lpstr>
      <vt:lpstr>Princip tržního odstupu </vt:lpstr>
      <vt:lpstr>Princip tržního odstupu</vt:lpstr>
      <vt:lpstr>PowerPoint Presentation</vt:lpstr>
      <vt:lpstr>Spojené osoby</vt:lpstr>
      <vt:lpstr>Aplikace převodních cen v ČR</vt:lpstr>
      <vt:lpstr>Převodní ceny v ČR</vt:lpstr>
      <vt:lpstr>Převodní ceny v ČR</vt:lpstr>
      <vt:lpstr>Převodní ceny v ČR </vt:lpstr>
      <vt:lpstr>PowerPoint Presentation</vt:lpstr>
      <vt:lpstr>Převodní ceny v ČR</vt:lpstr>
      <vt:lpstr>PowerPoint Presentation</vt:lpstr>
      <vt:lpstr>Převodní ceny v ČR</vt:lpstr>
      <vt:lpstr>PowerPoint Presentation</vt:lpstr>
      <vt:lpstr>Převodní ceny v ČR</vt:lpstr>
      <vt:lpstr>Převodní ceny v ČR</vt:lpstr>
      <vt:lpstr>Zkušenosti z praxe</vt:lpstr>
      <vt:lpstr>Co si o Vás finanční úřad může zjistit?</vt:lpstr>
      <vt:lpstr>Praktické zkušenosti z daňových kontrol převodních cen</vt:lpstr>
      <vt:lpstr>Praktické zkušenosti z daňových kontrol převodních cen</vt:lpstr>
      <vt:lpstr>Praktické zkušenosti z daňových kontrol převodních cen</vt:lpstr>
      <vt:lpstr>Problematické oblasti</vt:lpstr>
      <vt:lpstr>Mezinárodní zdanění (pasivních) příjmů</vt:lpstr>
      <vt:lpstr>Mezinárodní smlouvy, rezidenství a stálá provozovna</vt:lpstr>
      <vt:lpstr>Co jsou SZDZ?</vt:lpstr>
      <vt:lpstr>Modelové smlouvy o zamezení dvojího zdanění</vt:lpstr>
      <vt:lpstr>Vztah k domácímu právnímu řádu</vt:lpstr>
      <vt:lpstr>Daně, na které se smlouva vztahuje (čl. 2 Modelu OECD)</vt:lpstr>
      <vt:lpstr>Proč smlouvy o zamezení dvojího zdanění existují?</vt:lpstr>
      <vt:lpstr>Co řeší investor, který investuje přes hranice (z hlediska SZDZ)? </vt:lpstr>
      <vt:lpstr>Rezidenství</vt:lpstr>
      <vt:lpstr>Zdroj příjmů – ZDP</vt:lpstr>
      <vt:lpstr>Koncepce stálé provozovny</vt:lpstr>
      <vt:lpstr>Vymezení v legislativě</vt:lpstr>
      <vt:lpstr>Typy stálé provozovny </vt:lpstr>
      <vt:lpstr>Výjimky dle Modelu OECD (čl. 5 odst. 4)</vt:lpstr>
      <vt:lpstr>Příklad k čl. 5 Modelu OECD</vt:lpstr>
      <vt:lpstr>Pasivní příjmy</vt:lpstr>
      <vt:lpstr>Pasivní příjmy</vt:lpstr>
      <vt:lpstr>Dividendy, úroky a licenční poplatky – ZDP</vt:lpstr>
      <vt:lpstr>Dividendy (čl. 10 Modelu OECD)</vt:lpstr>
      <vt:lpstr>Úroky (čl. 11 Modelu OECD)</vt:lpstr>
      <vt:lpstr>Licenční poplatky (čl. 12 Modelu OECD)</vt:lpstr>
      <vt:lpstr>Finanční náklady a jejich limitace</vt:lpstr>
      <vt:lpstr>Finanční náklady</vt:lpstr>
      <vt:lpstr>Test nízké kapitalizace</vt:lpstr>
      <vt:lpstr>Pravidlo nízké kapitalizace</vt:lpstr>
      <vt:lpstr>Test nízké kapitalizace</vt:lpstr>
      <vt:lpstr>Pravidlo nízké kapitalizace</vt:lpstr>
      <vt:lpstr>Souběh nízké kapitalizace</vt:lpstr>
      <vt:lpstr>ATAD - nadměrné výpůjční výdaje</vt:lpstr>
      <vt:lpstr>Implementace ATAD</vt:lpstr>
      <vt:lpstr>Nadměrné výpůjční výdaje</vt:lpstr>
      <vt:lpstr>Nadměrné výpůjční výdaje</vt:lpstr>
      <vt:lpstr>Nadměrné výpůjční výdaje</vt:lpstr>
      <vt:lpstr>Implementace ATAD</vt:lpstr>
      <vt:lpstr>Naše kontakty</vt:lpstr>
      <vt:lpstr>Kontakty</vt:lpstr>
      <vt:lpstr>PowerPoint Presentation</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Krcmova, Daniela (CZ - Prague)</dc:creator>
  <cp:lastModifiedBy>Nosalova, Karolina</cp:lastModifiedBy>
  <cp:revision>183</cp:revision>
  <cp:lastPrinted>2014-06-25T02:16:22Z</cp:lastPrinted>
  <dcterms:created xsi:type="dcterms:W3CDTF">2018-11-09T08:07:17Z</dcterms:created>
  <dcterms:modified xsi:type="dcterms:W3CDTF">2021-05-05T10:16:27Z</dcterms:modified>
</cp:coreProperties>
</file>